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notesMasterIdLst>
    <p:notesMasterId r:id="rId49"/>
  </p:notesMasterIdLst>
  <p:handoutMasterIdLst>
    <p:handoutMasterId r:id="rId50"/>
  </p:handoutMasterIdLst>
  <p:sldIdLst>
    <p:sldId id="256" r:id="rId2"/>
    <p:sldId id="258" r:id="rId3"/>
    <p:sldId id="259" r:id="rId4"/>
    <p:sldId id="260" r:id="rId5"/>
    <p:sldId id="261" r:id="rId6"/>
    <p:sldId id="262" r:id="rId7"/>
    <p:sldId id="263" r:id="rId8"/>
    <p:sldId id="264" r:id="rId9"/>
    <p:sldId id="265" r:id="rId10"/>
    <p:sldId id="266" r:id="rId11"/>
    <p:sldId id="305" r:id="rId12"/>
    <p:sldId id="306" r:id="rId13"/>
    <p:sldId id="307" r:id="rId14"/>
    <p:sldId id="309" r:id="rId15"/>
    <p:sldId id="267" r:id="rId16"/>
    <p:sldId id="308" r:id="rId17"/>
    <p:sldId id="269" r:id="rId18"/>
    <p:sldId id="268" r:id="rId19"/>
    <p:sldId id="304" r:id="rId20"/>
    <p:sldId id="271" r:id="rId21"/>
    <p:sldId id="272" r:id="rId22"/>
    <p:sldId id="270" r:id="rId23"/>
    <p:sldId id="273" r:id="rId24"/>
    <p:sldId id="274" r:id="rId25"/>
    <p:sldId id="300" r:id="rId26"/>
    <p:sldId id="275" r:id="rId27"/>
    <p:sldId id="276" r:id="rId28"/>
    <p:sldId id="277" r:id="rId29"/>
    <p:sldId id="278" r:id="rId30"/>
    <p:sldId id="279" r:id="rId31"/>
    <p:sldId id="280" r:id="rId32"/>
    <p:sldId id="281" r:id="rId33"/>
    <p:sldId id="282" r:id="rId34"/>
    <p:sldId id="283" r:id="rId35"/>
    <p:sldId id="301" r:id="rId36"/>
    <p:sldId id="284" r:id="rId37"/>
    <p:sldId id="285" r:id="rId38"/>
    <p:sldId id="286" r:id="rId39"/>
    <p:sldId id="287" r:id="rId40"/>
    <p:sldId id="302" r:id="rId41"/>
    <p:sldId id="288" r:id="rId42"/>
    <p:sldId id="289" r:id="rId43"/>
    <p:sldId id="290" r:id="rId44"/>
    <p:sldId id="291" r:id="rId45"/>
    <p:sldId id="293" r:id="rId46"/>
    <p:sldId id="294" r:id="rId47"/>
    <p:sldId id="295"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MangaRao</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D858775-2EEB-48BC-80F0-158036167279}" type="datetimeFigureOut">
              <a:rPr lang="en-US" smtClean="0"/>
              <a:t>5/31/2016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AMR</a:t>
            </a: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AC98D0-51F3-4F84-B8A3-C0C18E51D851}" type="slidenum">
              <a:rPr lang="en-US" smtClean="0"/>
              <a:t>‹#›</a:t>
            </a:fld>
            <a:endParaRPr lang="en-US"/>
          </a:p>
        </p:txBody>
      </p:sp>
    </p:spTree>
    <p:extLst>
      <p:ext uri="{BB962C8B-B14F-4D97-AF65-F5344CB8AC3E}">
        <p14:creationId xmlns:p14="http://schemas.microsoft.com/office/powerpoint/2010/main" val="223934327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MangaRao</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1C73E0-6EAD-4D95-AE1F-F96EEEFA036A}" type="datetimeFigureOut">
              <a:rPr lang="en-US" smtClean="0"/>
              <a:t>5/31/2016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AMR</a:t>
            </a: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238D8E-E087-4541-B74D-BCB5190DED3D}" type="slidenum">
              <a:rPr lang="en-US" smtClean="0"/>
              <a:t>‹#›</a:t>
            </a:fld>
            <a:endParaRPr lang="en-US"/>
          </a:p>
        </p:txBody>
      </p:sp>
    </p:spTree>
    <p:extLst>
      <p:ext uri="{BB962C8B-B14F-4D97-AF65-F5344CB8AC3E}">
        <p14:creationId xmlns:p14="http://schemas.microsoft.com/office/powerpoint/2010/main" val="359552604"/>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238D8E-E087-4541-B74D-BCB5190DED3D}" type="slidenum">
              <a:rPr lang="en-US" smtClean="0"/>
              <a:t>39</a:t>
            </a:fld>
            <a:endParaRPr lang="en-US"/>
          </a:p>
        </p:txBody>
      </p:sp>
      <p:sp>
        <p:nvSpPr>
          <p:cNvPr id="5" name="Footer Placeholder 4"/>
          <p:cNvSpPr>
            <a:spLocks noGrp="1"/>
          </p:cNvSpPr>
          <p:nvPr>
            <p:ph type="ftr" sz="quarter" idx="11"/>
          </p:nvPr>
        </p:nvSpPr>
        <p:spPr/>
        <p:txBody>
          <a:bodyPr/>
          <a:lstStyle/>
          <a:p>
            <a:r>
              <a:rPr lang="en-US" smtClean="0"/>
              <a:t>AMR</a:t>
            </a:r>
            <a:endParaRPr lang="en-US"/>
          </a:p>
        </p:txBody>
      </p:sp>
      <p:sp>
        <p:nvSpPr>
          <p:cNvPr id="6" name="Header Placeholder 5"/>
          <p:cNvSpPr>
            <a:spLocks noGrp="1"/>
          </p:cNvSpPr>
          <p:nvPr>
            <p:ph type="hdr" sz="quarter" idx="12"/>
          </p:nvPr>
        </p:nvSpPr>
        <p:spPr/>
        <p:txBody>
          <a:bodyPr/>
          <a:lstStyle/>
          <a:p>
            <a:r>
              <a:rPr lang="en-US" smtClean="0"/>
              <a:t>MangaRao</a:t>
            </a:r>
            <a:endParaRPr lang="en-US"/>
          </a:p>
        </p:txBody>
      </p:sp>
    </p:spTree>
    <p:extLst>
      <p:ext uri="{BB962C8B-B14F-4D97-AF65-F5344CB8AC3E}">
        <p14:creationId xmlns:p14="http://schemas.microsoft.com/office/powerpoint/2010/main" val="3574789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238D8E-E087-4541-B74D-BCB5190DED3D}" type="slidenum">
              <a:rPr lang="en-US" smtClean="0"/>
              <a:t>42</a:t>
            </a:fld>
            <a:endParaRPr lang="en-US"/>
          </a:p>
        </p:txBody>
      </p:sp>
      <p:sp>
        <p:nvSpPr>
          <p:cNvPr id="5" name="Footer Placeholder 4"/>
          <p:cNvSpPr>
            <a:spLocks noGrp="1"/>
          </p:cNvSpPr>
          <p:nvPr>
            <p:ph type="ftr" sz="quarter" idx="11"/>
          </p:nvPr>
        </p:nvSpPr>
        <p:spPr/>
        <p:txBody>
          <a:bodyPr/>
          <a:lstStyle/>
          <a:p>
            <a:r>
              <a:rPr lang="en-US" smtClean="0"/>
              <a:t>AMR</a:t>
            </a:r>
            <a:endParaRPr lang="en-US"/>
          </a:p>
        </p:txBody>
      </p:sp>
      <p:sp>
        <p:nvSpPr>
          <p:cNvPr id="6" name="Header Placeholder 5"/>
          <p:cNvSpPr>
            <a:spLocks noGrp="1"/>
          </p:cNvSpPr>
          <p:nvPr>
            <p:ph type="hdr" sz="quarter" idx="12"/>
          </p:nvPr>
        </p:nvSpPr>
        <p:spPr/>
        <p:txBody>
          <a:bodyPr/>
          <a:lstStyle/>
          <a:p>
            <a:r>
              <a:rPr lang="en-US" smtClean="0"/>
              <a:t>MangaRao</a:t>
            </a:r>
            <a:endParaRPr lang="en-US"/>
          </a:p>
        </p:txBody>
      </p:sp>
    </p:spTree>
    <p:extLst>
      <p:ext uri="{BB962C8B-B14F-4D97-AF65-F5344CB8AC3E}">
        <p14:creationId xmlns:p14="http://schemas.microsoft.com/office/powerpoint/2010/main" val="1486026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6588F8E-345F-4C1D-9D8F-3B60029C85DC}" type="datetime1">
              <a:rPr lang="en-US" smtClean="0"/>
              <a:t>5/31/2016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13CFD8D1-1051-49E1-8D96-86FCCCB0FA7D}" type="slidenum">
              <a:rPr lang="en-US" smtClean="0"/>
              <a:t>‹#›</a:t>
            </a:fld>
            <a:endParaRPr lang="en-US"/>
          </a:p>
        </p:txBody>
      </p:sp>
    </p:spTree>
    <p:extLst>
      <p:ext uri="{BB962C8B-B14F-4D97-AF65-F5344CB8AC3E}">
        <p14:creationId xmlns:p14="http://schemas.microsoft.com/office/powerpoint/2010/main" val="4055518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051BA9-67B4-402C-A433-D86FDFAF0DBE}" type="datetime1">
              <a:rPr lang="en-US" smtClean="0"/>
              <a:t>5/31/2016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13CFD8D1-1051-49E1-8D96-86FCCCB0FA7D}" type="slidenum">
              <a:rPr lang="en-US" smtClean="0"/>
              <a:t>‹#›</a:t>
            </a:fld>
            <a:endParaRPr lang="en-US"/>
          </a:p>
        </p:txBody>
      </p:sp>
    </p:spTree>
    <p:extLst>
      <p:ext uri="{BB962C8B-B14F-4D97-AF65-F5344CB8AC3E}">
        <p14:creationId xmlns:p14="http://schemas.microsoft.com/office/powerpoint/2010/main" val="715071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EA4969-F1DA-4EE6-91CD-CA3148496AB7}" type="datetime1">
              <a:rPr lang="en-US" smtClean="0"/>
              <a:t>5/31/2016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13CFD8D1-1051-49E1-8D96-86FCCCB0FA7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55511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8B90C8-A503-487C-AA43-128ECEB7CDC1}" type="datetime1">
              <a:rPr lang="en-US" smtClean="0"/>
              <a:t>5/31/2016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13CFD8D1-1051-49E1-8D96-86FCCCB0FA7D}" type="slidenum">
              <a:rPr lang="en-US" smtClean="0"/>
              <a:t>‹#›</a:t>
            </a:fld>
            <a:endParaRPr lang="en-US"/>
          </a:p>
        </p:txBody>
      </p:sp>
    </p:spTree>
    <p:extLst>
      <p:ext uri="{BB962C8B-B14F-4D97-AF65-F5344CB8AC3E}">
        <p14:creationId xmlns:p14="http://schemas.microsoft.com/office/powerpoint/2010/main" val="199970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C06F2D-E009-4729-90E8-5E8E0C366D4D}" type="datetime1">
              <a:rPr lang="en-US" smtClean="0"/>
              <a:t>5/31/2016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13CFD8D1-1051-49E1-8D96-86FCCCB0FA7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207036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287016-446F-4957-BC7A-322409255FA2}" type="datetime1">
              <a:rPr lang="en-US" smtClean="0"/>
              <a:t>5/31/2016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13CFD8D1-1051-49E1-8D96-86FCCCB0FA7D}" type="slidenum">
              <a:rPr lang="en-US" smtClean="0"/>
              <a:t>‹#›</a:t>
            </a:fld>
            <a:endParaRPr lang="en-US"/>
          </a:p>
        </p:txBody>
      </p:sp>
    </p:spTree>
    <p:extLst>
      <p:ext uri="{BB962C8B-B14F-4D97-AF65-F5344CB8AC3E}">
        <p14:creationId xmlns:p14="http://schemas.microsoft.com/office/powerpoint/2010/main" val="185512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6D08EC-4E8C-4DE5-83E4-7C9FD8364167}" type="datetime1">
              <a:rPr lang="en-US" smtClean="0"/>
              <a:t>5/31/2016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13CFD8D1-1051-49E1-8D96-86FCCCB0FA7D}" type="slidenum">
              <a:rPr lang="en-US" smtClean="0"/>
              <a:t>‹#›</a:t>
            </a:fld>
            <a:endParaRPr lang="en-US"/>
          </a:p>
        </p:txBody>
      </p:sp>
    </p:spTree>
    <p:extLst>
      <p:ext uri="{BB962C8B-B14F-4D97-AF65-F5344CB8AC3E}">
        <p14:creationId xmlns:p14="http://schemas.microsoft.com/office/powerpoint/2010/main" val="2671088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A12DD2-C5EC-489B-980D-A473402A3F4A}" type="datetime1">
              <a:rPr lang="en-US" smtClean="0"/>
              <a:t>5/31/2016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13CFD8D1-1051-49E1-8D96-86FCCCB0FA7D}" type="slidenum">
              <a:rPr lang="en-US" smtClean="0"/>
              <a:t>‹#›</a:t>
            </a:fld>
            <a:endParaRPr lang="en-US"/>
          </a:p>
        </p:txBody>
      </p:sp>
    </p:spTree>
    <p:extLst>
      <p:ext uri="{BB962C8B-B14F-4D97-AF65-F5344CB8AC3E}">
        <p14:creationId xmlns:p14="http://schemas.microsoft.com/office/powerpoint/2010/main" val="1623609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22374C-6A5E-4369-A079-20A01CBD280A}" type="datetime1">
              <a:rPr lang="en-US" smtClean="0"/>
              <a:t>5/31/2016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13CFD8D1-1051-49E1-8D96-86FCCCB0FA7D}" type="slidenum">
              <a:rPr lang="en-US" smtClean="0"/>
              <a:t>‹#›</a:t>
            </a:fld>
            <a:endParaRPr lang="en-US"/>
          </a:p>
        </p:txBody>
      </p:sp>
    </p:spTree>
    <p:extLst>
      <p:ext uri="{BB962C8B-B14F-4D97-AF65-F5344CB8AC3E}">
        <p14:creationId xmlns:p14="http://schemas.microsoft.com/office/powerpoint/2010/main" val="1161212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76F73F-5F50-4D2E-93AB-BC061A32FB03}" type="datetime1">
              <a:rPr lang="en-US" smtClean="0"/>
              <a:t>5/31/2016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13CFD8D1-1051-49E1-8D96-86FCCCB0FA7D}" type="slidenum">
              <a:rPr lang="en-US" smtClean="0"/>
              <a:t>‹#›</a:t>
            </a:fld>
            <a:endParaRPr lang="en-US"/>
          </a:p>
        </p:txBody>
      </p:sp>
    </p:spTree>
    <p:extLst>
      <p:ext uri="{BB962C8B-B14F-4D97-AF65-F5344CB8AC3E}">
        <p14:creationId xmlns:p14="http://schemas.microsoft.com/office/powerpoint/2010/main" val="22996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61E75C3-9E8A-4FDB-829A-D80E2951C379}" type="datetime1">
              <a:rPr lang="en-US" smtClean="0"/>
              <a:t>5/31/2016</a:t>
            </a:fld>
            <a:endParaRPr lang="en-US"/>
          </a:p>
        </p:txBody>
      </p:sp>
      <p:sp>
        <p:nvSpPr>
          <p:cNvPr id="6" name="Footer Placeholder 5"/>
          <p:cNvSpPr>
            <a:spLocks noGrp="1"/>
          </p:cNvSpPr>
          <p:nvPr>
            <p:ph type="ftr" sz="quarter" idx="11"/>
          </p:nvPr>
        </p:nvSpPr>
        <p:spPr/>
        <p:txBody>
          <a:bodyPr/>
          <a:lstStyle/>
          <a:p>
            <a:r>
              <a:rPr lang="en-US" smtClean="0"/>
              <a:t>Presented By MangaRao</a:t>
            </a:r>
            <a:endParaRPr lang="en-US"/>
          </a:p>
        </p:txBody>
      </p:sp>
      <p:sp>
        <p:nvSpPr>
          <p:cNvPr id="7" name="Slide Number Placeholder 6"/>
          <p:cNvSpPr>
            <a:spLocks noGrp="1"/>
          </p:cNvSpPr>
          <p:nvPr>
            <p:ph type="sldNum" sz="quarter" idx="12"/>
          </p:nvPr>
        </p:nvSpPr>
        <p:spPr/>
        <p:txBody>
          <a:bodyPr/>
          <a:lstStyle/>
          <a:p>
            <a:fld id="{13CFD8D1-1051-49E1-8D96-86FCCCB0FA7D}" type="slidenum">
              <a:rPr lang="en-US" smtClean="0"/>
              <a:t>‹#›</a:t>
            </a:fld>
            <a:endParaRPr lang="en-US"/>
          </a:p>
        </p:txBody>
      </p:sp>
    </p:spTree>
    <p:extLst>
      <p:ext uri="{BB962C8B-B14F-4D97-AF65-F5344CB8AC3E}">
        <p14:creationId xmlns:p14="http://schemas.microsoft.com/office/powerpoint/2010/main" val="2034710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01325B4-C456-42EB-9F85-2C37374DE0C0}" type="datetime1">
              <a:rPr lang="en-US" smtClean="0"/>
              <a:t>5/31/2016</a:t>
            </a:fld>
            <a:endParaRPr lang="en-US"/>
          </a:p>
        </p:txBody>
      </p:sp>
      <p:sp>
        <p:nvSpPr>
          <p:cNvPr id="8" name="Footer Placeholder 7"/>
          <p:cNvSpPr>
            <a:spLocks noGrp="1"/>
          </p:cNvSpPr>
          <p:nvPr>
            <p:ph type="ftr" sz="quarter" idx="11"/>
          </p:nvPr>
        </p:nvSpPr>
        <p:spPr/>
        <p:txBody>
          <a:bodyPr/>
          <a:lstStyle/>
          <a:p>
            <a:r>
              <a:rPr lang="en-US" smtClean="0"/>
              <a:t>Presented By MangaRao</a:t>
            </a:r>
            <a:endParaRPr lang="en-US"/>
          </a:p>
        </p:txBody>
      </p:sp>
      <p:sp>
        <p:nvSpPr>
          <p:cNvPr id="9" name="Slide Number Placeholder 8"/>
          <p:cNvSpPr>
            <a:spLocks noGrp="1"/>
          </p:cNvSpPr>
          <p:nvPr>
            <p:ph type="sldNum" sz="quarter" idx="12"/>
          </p:nvPr>
        </p:nvSpPr>
        <p:spPr/>
        <p:txBody>
          <a:bodyPr/>
          <a:lstStyle/>
          <a:p>
            <a:fld id="{13CFD8D1-1051-49E1-8D96-86FCCCB0FA7D}" type="slidenum">
              <a:rPr lang="en-US" smtClean="0"/>
              <a:t>‹#›</a:t>
            </a:fld>
            <a:endParaRPr lang="en-US"/>
          </a:p>
        </p:txBody>
      </p:sp>
    </p:spTree>
    <p:extLst>
      <p:ext uri="{BB962C8B-B14F-4D97-AF65-F5344CB8AC3E}">
        <p14:creationId xmlns:p14="http://schemas.microsoft.com/office/powerpoint/2010/main" val="3226604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B75BDED-C604-4183-B613-5355BFB7247D}" type="datetime1">
              <a:rPr lang="en-US" smtClean="0"/>
              <a:t>5/31/2016</a:t>
            </a:fld>
            <a:endParaRPr lang="en-US"/>
          </a:p>
        </p:txBody>
      </p:sp>
      <p:sp>
        <p:nvSpPr>
          <p:cNvPr id="4" name="Footer Placeholder 3"/>
          <p:cNvSpPr>
            <a:spLocks noGrp="1"/>
          </p:cNvSpPr>
          <p:nvPr>
            <p:ph type="ftr" sz="quarter" idx="11"/>
          </p:nvPr>
        </p:nvSpPr>
        <p:spPr/>
        <p:txBody>
          <a:bodyPr/>
          <a:lstStyle/>
          <a:p>
            <a:r>
              <a:rPr lang="en-US" smtClean="0"/>
              <a:t>Presented By MangaRao</a:t>
            </a:r>
            <a:endParaRPr lang="en-US"/>
          </a:p>
        </p:txBody>
      </p:sp>
      <p:sp>
        <p:nvSpPr>
          <p:cNvPr id="5" name="Slide Number Placeholder 4"/>
          <p:cNvSpPr>
            <a:spLocks noGrp="1"/>
          </p:cNvSpPr>
          <p:nvPr>
            <p:ph type="sldNum" sz="quarter" idx="12"/>
          </p:nvPr>
        </p:nvSpPr>
        <p:spPr/>
        <p:txBody>
          <a:bodyPr/>
          <a:lstStyle/>
          <a:p>
            <a:fld id="{13CFD8D1-1051-49E1-8D96-86FCCCB0FA7D}" type="slidenum">
              <a:rPr lang="en-US" smtClean="0"/>
              <a:t>‹#›</a:t>
            </a:fld>
            <a:endParaRPr lang="en-US"/>
          </a:p>
        </p:txBody>
      </p:sp>
    </p:spTree>
    <p:extLst>
      <p:ext uri="{BB962C8B-B14F-4D97-AF65-F5344CB8AC3E}">
        <p14:creationId xmlns:p14="http://schemas.microsoft.com/office/powerpoint/2010/main" val="3799449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577C07-2B93-4BD7-93A8-39E7AB970990}" type="datetime1">
              <a:rPr lang="en-US" smtClean="0"/>
              <a:t>5/31/2016</a:t>
            </a:fld>
            <a:endParaRPr lang="en-US"/>
          </a:p>
        </p:txBody>
      </p:sp>
      <p:sp>
        <p:nvSpPr>
          <p:cNvPr id="3" name="Footer Placeholder 2"/>
          <p:cNvSpPr>
            <a:spLocks noGrp="1"/>
          </p:cNvSpPr>
          <p:nvPr>
            <p:ph type="ftr" sz="quarter" idx="11"/>
          </p:nvPr>
        </p:nvSpPr>
        <p:spPr/>
        <p:txBody>
          <a:bodyPr/>
          <a:lstStyle/>
          <a:p>
            <a:r>
              <a:rPr lang="en-US" smtClean="0"/>
              <a:t>Presented By MangaRao</a:t>
            </a:r>
            <a:endParaRPr lang="en-US"/>
          </a:p>
        </p:txBody>
      </p:sp>
      <p:sp>
        <p:nvSpPr>
          <p:cNvPr id="4" name="Slide Number Placeholder 3"/>
          <p:cNvSpPr>
            <a:spLocks noGrp="1"/>
          </p:cNvSpPr>
          <p:nvPr>
            <p:ph type="sldNum" sz="quarter" idx="12"/>
          </p:nvPr>
        </p:nvSpPr>
        <p:spPr/>
        <p:txBody>
          <a:bodyPr/>
          <a:lstStyle/>
          <a:p>
            <a:fld id="{13CFD8D1-1051-49E1-8D96-86FCCCB0FA7D}" type="slidenum">
              <a:rPr lang="en-US" smtClean="0"/>
              <a:t>‹#›</a:t>
            </a:fld>
            <a:endParaRPr lang="en-US"/>
          </a:p>
        </p:txBody>
      </p:sp>
    </p:spTree>
    <p:extLst>
      <p:ext uri="{BB962C8B-B14F-4D97-AF65-F5344CB8AC3E}">
        <p14:creationId xmlns:p14="http://schemas.microsoft.com/office/powerpoint/2010/main" val="2525606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60A486-5810-4F7F-B390-7AE009CA0AF2}" type="datetime1">
              <a:rPr lang="en-US" smtClean="0"/>
              <a:t>5/31/2016</a:t>
            </a:fld>
            <a:endParaRPr lang="en-US"/>
          </a:p>
        </p:txBody>
      </p:sp>
      <p:sp>
        <p:nvSpPr>
          <p:cNvPr id="6" name="Footer Placeholder 5"/>
          <p:cNvSpPr>
            <a:spLocks noGrp="1"/>
          </p:cNvSpPr>
          <p:nvPr>
            <p:ph type="ftr" sz="quarter" idx="11"/>
          </p:nvPr>
        </p:nvSpPr>
        <p:spPr/>
        <p:txBody>
          <a:bodyPr/>
          <a:lstStyle/>
          <a:p>
            <a:r>
              <a:rPr lang="en-US" smtClean="0"/>
              <a:t>Presented By MangaRao</a:t>
            </a:r>
            <a:endParaRPr lang="en-US"/>
          </a:p>
        </p:txBody>
      </p:sp>
      <p:sp>
        <p:nvSpPr>
          <p:cNvPr id="7" name="Slide Number Placeholder 6"/>
          <p:cNvSpPr>
            <a:spLocks noGrp="1"/>
          </p:cNvSpPr>
          <p:nvPr>
            <p:ph type="sldNum" sz="quarter" idx="12"/>
          </p:nvPr>
        </p:nvSpPr>
        <p:spPr/>
        <p:txBody>
          <a:bodyPr/>
          <a:lstStyle/>
          <a:p>
            <a:fld id="{13CFD8D1-1051-49E1-8D96-86FCCCB0FA7D}" type="slidenum">
              <a:rPr lang="en-US" smtClean="0"/>
              <a:t>‹#›</a:t>
            </a:fld>
            <a:endParaRPr lang="en-US"/>
          </a:p>
        </p:txBody>
      </p:sp>
    </p:spTree>
    <p:extLst>
      <p:ext uri="{BB962C8B-B14F-4D97-AF65-F5344CB8AC3E}">
        <p14:creationId xmlns:p14="http://schemas.microsoft.com/office/powerpoint/2010/main" val="3857020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954795-CC02-458B-9705-D6F4B1E66656}" type="datetime1">
              <a:rPr lang="en-US" smtClean="0"/>
              <a:t>5/31/2016</a:t>
            </a:fld>
            <a:endParaRPr lang="en-US"/>
          </a:p>
        </p:txBody>
      </p:sp>
      <p:sp>
        <p:nvSpPr>
          <p:cNvPr id="6" name="Footer Placeholder 5"/>
          <p:cNvSpPr>
            <a:spLocks noGrp="1"/>
          </p:cNvSpPr>
          <p:nvPr>
            <p:ph type="ftr" sz="quarter" idx="11"/>
          </p:nvPr>
        </p:nvSpPr>
        <p:spPr/>
        <p:txBody>
          <a:bodyPr/>
          <a:lstStyle/>
          <a:p>
            <a:r>
              <a:rPr lang="en-US" smtClean="0"/>
              <a:t>Presented By MangaRao</a:t>
            </a:r>
            <a:endParaRPr lang="en-US"/>
          </a:p>
        </p:txBody>
      </p:sp>
      <p:sp>
        <p:nvSpPr>
          <p:cNvPr id="7" name="Slide Number Placeholder 6"/>
          <p:cNvSpPr>
            <a:spLocks noGrp="1"/>
          </p:cNvSpPr>
          <p:nvPr>
            <p:ph type="sldNum" sz="quarter" idx="12"/>
          </p:nvPr>
        </p:nvSpPr>
        <p:spPr/>
        <p:txBody>
          <a:bodyPr/>
          <a:lstStyle/>
          <a:p>
            <a:fld id="{13CFD8D1-1051-49E1-8D96-86FCCCB0FA7D}" type="slidenum">
              <a:rPr lang="en-US" smtClean="0"/>
              <a:t>‹#›</a:t>
            </a:fld>
            <a:endParaRPr lang="en-US"/>
          </a:p>
        </p:txBody>
      </p:sp>
    </p:spTree>
    <p:extLst>
      <p:ext uri="{BB962C8B-B14F-4D97-AF65-F5344CB8AC3E}">
        <p14:creationId xmlns:p14="http://schemas.microsoft.com/office/powerpoint/2010/main" val="2703815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E243980-E20F-484D-BF95-FB93DDF8D204}" type="datetime1">
              <a:rPr lang="en-US" smtClean="0"/>
              <a:t>5/31/2016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Presented By MangaRao</a:t>
            </a:r>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3CFD8D1-1051-49E1-8D96-86FCCCB0FA7D}" type="slidenum">
              <a:rPr lang="en-US" smtClean="0"/>
              <a:t>‹#›</a:t>
            </a:fld>
            <a:endParaRPr lang="en-US"/>
          </a:p>
        </p:txBody>
      </p:sp>
    </p:spTree>
    <p:extLst>
      <p:ext uri="{BB962C8B-B14F-4D97-AF65-F5344CB8AC3E}">
        <p14:creationId xmlns:p14="http://schemas.microsoft.com/office/powerpoint/2010/main" val="56041104"/>
      </p:ext>
    </p:extLst>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 id="2147483845" r:id="rId14"/>
    <p:sldLayoutId id="2147483846" r:id="rId15"/>
    <p:sldLayoutId id="2147483847" r:id="rId16"/>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effectLst/>
              </a:rPr>
              <a:t>Java Applet</a:t>
            </a:r>
            <a:endParaRPr lang="en-US" dirty="0"/>
          </a:p>
        </p:txBody>
      </p:sp>
      <p:sp>
        <p:nvSpPr>
          <p:cNvPr id="3" name="Date Placeholder 2"/>
          <p:cNvSpPr>
            <a:spLocks noGrp="1"/>
          </p:cNvSpPr>
          <p:nvPr>
            <p:ph type="dt" sz="half" idx="10"/>
          </p:nvPr>
        </p:nvSpPr>
        <p:spPr/>
        <p:txBody>
          <a:bodyPr/>
          <a:lstStyle/>
          <a:p>
            <a:fld id="{B2FA2E2E-B428-444B-A5E9-9AB39BB39C52}" type="datetime1">
              <a:rPr lang="en-US" smtClean="0"/>
              <a:t>5/31/2016</a:t>
            </a:fld>
            <a:endParaRPr lang="en-US"/>
          </a:p>
        </p:txBody>
      </p:sp>
      <p:sp>
        <p:nvSpPr>
          <p:cNvPr id="4" name="Footer Placeholder 3"/>
          <p:cNvSpPr>
            <a:spLocks noGrp="1"/>
          </p:cNvSpPr>
          <p:nvPr>
            <p:ph type="ftr" sz="quarter" idx="11"/>
          </p:nvPr>
        </p:nvSpPr>
        <p:spPr/>
        <p:txBody>
          <a:bodyPr/>
          <a:lstStyle/>
          <a:p>
            <a:r>
              <a:rPr lang="en-US" smtClean="0"/>
              <a:t>Presented By MangaRao</a:t>
            </a:r>
            <a:endParaRPr lang="en-US"/>
          </a:p>
        </p:txBody>
      </p:sp>
      <p:sp>
        <p:nvSpPr>
          <p:cNvPr id="5" name="Slide Number Placeholder 4"/>
          <p:cNvSpPr>
            <a:spLocks noGrp="1"/>
          </p:cNvSpPr>
          <p:nvPr>
            <p:ph type="sldNum" sz="quarter" idx="12"/>
          </p:nvPr>
        </p:nvSpPr>
        <p:spPr/>
        <p:txBody>
          <a:bodyPr/>
          <a:lstStyle/>
          <a:p>
            <a:fld id="{13CFD8D1-1051-49E1-8D96-86FCCCB0FA7D}" type="slidenum">
              <a:rPr lang="en-US" smtClean="0"/>
              <a:t>1</a:t>
            </a:fld>
            <a:endParaRPr lang="en-US"/>
          </a:p>
        </p:txBody>
      </p:sp>
    </p:spTree>
    <p:extLst>
      <p:ext uri="{BB962C8B-B14F-4D97-AF65-F5344CB8AC3E}">
        <p14:creationId xmlns:p14="http://schemas.microsoft.com/office/powerpoint/2010/main" val="19278683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How to run an Applet?</a:t>
            </a:r>
            <a:endParaRPr lang="en-US" dirty="0"/>
          </a:p>
        </p:txBody>
      </p:sp>
      <p:sp>
        <p:nvSpPr>
          <p:cNvPr id="3" name="Content Placeholder 2"/>
          <p:cNvSpPr>
            <a:spLocks noGrp="1"/>
          </p:cNvSpPr>
          <p:nvPr>
            <p:ph idx="1"/>
          </p:nvPr>
        </p:nvSpPr>
        <p:spPr/>
        <p:txBody>
          <a:bodyPr/>
          <a:lstStyle/>
          <a:p>
            <a:r>
              <a:rPr lang="en-US" dirty="0" smtClean="0"/>
              <a:t>1. By </a:t>
            </a:r>
            <a:r>
              <a:rPr lang="en-US" dirty="0" err="1"/>
              <a:t>appletViewer</a:t>
            </a:r>
            <a:r>
              <a:rPr lang="en-US" dirty="0"/>
              <a:t> tool (for testing purpose</a:t>
            </a:r>
            <a:r>
              <a:rPr lang="en-US" dirty="0" smtClean="0"/>
              <a:t>).</a:t>
            </a:r>
          </a:p>
          <a:p>
            <a:r>
              <a:rPr lang="en-US" dirty="0" smtClean="0"/>
              <a:t>2. By </a:t>
            </a:r>
            <a:r>
              <a:rPr lang="en-US" dirty="0"/>
              <a:t>html file.</a:t>
            </a:r>
          </a:p>
          <a:p>
            <a:endParaRPr lang="en-US" dirty="0"/>
          </a:p>
          <a:p>
            <a:endParaRPr lang="en-US" b="1" dirty="0"/>
          </a:p>
        </p:txBody>
      </p:sp>
      <p:sp>
        <p:nvSpPr>
          <p:cNvPr id="4" name="Date Placeholder 3"/>
          <p:cNvSpPr>
            <a:spLocks noGrp="1"/>
          </p:cNvSpPr>
          <p:nvPr>
            <p:ph type="dt" sz="half" idx="10"/>
          </p:nvPr>
        </p:nvSpPr>
        <p:spPr/>
        <p:txBody>
          <a:bodyPr/>
          <a:lstStyle/>
          <a:p>
            <a:fld id="{775EEE9E-3D75-4DDF-A1FB-E0A30A554484}" type="datetime1">
              <a:rPr lang="en-US" smtClean="0"/>
              <a:t>5/31/2016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13CFD8D1-1051-49E1-8D96-86FCCCB0FA7D}" type="slidenum">
              <a:rPr lang="en-US" smtClean="0"/>
              <a:t>10</a:t>
            </a:fld>
            <a:endParaRPr lang="en-US"/>
          </a:p>
        </p:txBody>
      </p:sp>
    </p:spTree>
    <p:extLst>
      <p:ext uri="{BB962C8B-B14F-4D97-AF65-F5344CB8AC3E}">
        <p14:creationId xmlns:p14="http://schemas.microsoft.com/office/powerpoint/2010/main" val="15702092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By </a:t>
            </a:r>
            <a:r>
              <a:rPr lang="en-US" dirty="0" err="1" smtClean="0"/>
              <a:t>appletviewer</a:t>
            </a:r>
            <a:endParaRPr lang="en-US" dirty="0"/>
          </a:p>
        </p:txBody>
      </p:sp>
      <p:sp>
        <p:nvSpPr>
          <p:cNvPr id="3" name="Content Placeholder 2"/>
          <p:cNvSpPr>
            <a:spLocks noGrp="1"/>
          </p:cNvSpPr>
          <p:nvPr>
            <p:ph idx="1"/>
          </p:nvPr>
        </p:nvSpPr>
        <p:spPr/>
        <p:txBody>
          <a:bodyPr/>
          <a:lstStyle/>
          <a:p>
            <a:r>
              <a:rPr lang="en-US" dirty="0" smtClean="0"/>
              <a:t>Syntax: </a:t>
            </a:r>
            <a:r>
              <a:rPr lang="en-US" dirty="0" err="1" smtClean="0"/>
              <a:t>appletviewer</a:t>
            </a:r>
            <a:r>
              <a:rPr lang="en-US" dirty="0" smtClean="0"/>
              <a:t> </a:t>
            </a:r>
            <a:r>
              <a:rPr lang="en-US" dirty="0" err="1" smtClean="0"/>
              <a:t>html_file_name</a:t>
            </a:r>
            <a:endParaRPr lang="en-US" dirty="0" smtClean="0"/>
          </a:p>
          <a:p>
            <a:r>
              <a:rPr lang="en-US" dirty="0" smtClean="0"/>
              <a:t>Ex: </a:t>
            </a:r>
            <a:r>
              <a:rPr lang="en-US" dirty="0" err="1" smtClean="0"/>
              <a:t>appletviewer</a:t>
            </a:r>
            <a:r>
              <a:rPr lang="en-US" dirty="0" smtClean="0"/>
              <a:t> firstApplet.html </a:t>
            </a:r>
          </a:p>
          <a:p>
            <a:endParaRPr lang="en-US" dirty="0"/>
          </a:p>
        </p:txBody>
      </p:sp>
      <p:sp>
        <p:nvSpPr>
          <p:cNvPr id="4" name="Date Placeholder 3"/>
          <p:cNvSpPr>
            <a:spLocks noGrp="1"/>
          </p:cNvSpPr>
          <p:nvPr>
            <p:ph type="dt" sz="half" idx="10"/>
          </p:nvPr>
        </p:nvSpPr>
        <p:spPr/>
        <p:txBody>
          <a:bodyPr/>
          <a:lstStyle/>
          <a:p>
            <a:fld id="{4622374C-6A5E-4369-A079-20A01CBD280A}" type="datetime1">
              <a:rPr lang="en-US" smtClean="0"/>
              <a:t>5/31/2016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13CFD8D1-1051-49E1-8D96-86FCCCB0FA7D}" type="slidenum">
              <a:rPr lang="en-US" smtClean="0"/>
              <a:t>11</a:t>
            </a:fld>
            <a:endParaRPr lang="en-US"/>
          </a:p>
        </p:txBody>
      </p:sp>
    </p:spTree>
    <p:extLst>
      <p:ext uri="{BB962C8B-B14F-4D97-AF65-F5344CB8AC3E}">
        <p14:creationId xmlns:p14="http://schemas.microsoft.com/office/powerpoint/2010/main" val="4042100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lstStyle/>
          <a:p>
            <a:r>
              <a:rPr lang="en-US" dirty="0" smtClean="0"/>
              <a:t>In IDE, applet program can be run directly</a:t>
            </a:r>
          </a:p>
          <a:p>
            <a:r>
              <a:rPr lang="en-US" dirty="0" smtClean="0"/>
              <a:t>Right click on java file </a:t>
            </a:r>
            <a:r>
              <a:rPr lang="en-US" dirty="0" smtClean="0">
                <a:sym typeface="Wingdings" panose="05000000000000000000" pitchFamily="2" charset="2"/>
              </a:rPr>
              <a:t> Run as Java applet</a:t>
            </a:r>
            <a:endParaRPr lang="en-US" dirty="0"/>
          </a:p>
        </p:txBody>
      </p:sp>
      <p:sp>
        <p:nvSpPr>
          <p:cNvPr id="4" name="Date Placeholder 3"/>
          <p:cNvSpPr>
            <a:spLocks noGrp="1"/>
          </p:cNvSpPr>
          <p:nvPr>
            <p:ph type="dt" sz="half" idx="10"/>
          </p:nvPr>
        </p:nvSpPr>
        <p:spPr/>
        <p:txBody>
          <a:bodyPr/>
          <a:lstStyle/>
          <a:p>
            <a:fld id="{4622374C-6A5E-4369-A079-20A01CBD280A}" type="datetime1">
              <a:rPr lang="en-US" smtClean="0"/>
              <a:t>5/31/2016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13CFD8D1-1051-49E1-8D96-86FCCCB0FA7D}" type="slidenum">
              <a:rPr lang="en-US" smtClean="0"/>
              <a:t>12</a:t>
            </a:fld>
            <a:endParaRPr lang="en-US"/>
          </a:p>
        </p:txBody>
      </p:sp>
    </p:spTree>
    <p:extLst>
      <p:ext uri="{BB962C8B-B14F-4D97-AF65-F5344CB8AC3E}">
        <p14:creationId xmlns:p14="http://schemas.microsoft.com/office/powerpoint/2010/main" val="4028193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By Html file</a:t>
            </a:r>
            <a:endParaRPr lang="en-US" dirty="0"/>
          </a:p>
        </p:txBody>
      </p:sp>
      <p:sp>
        <p:nvSpPr>
          <p:cNvPr id="3" name="Content Placeholder 2"/>
          <p:cNvSpPr>
            <a:spLocks noGrp="1"/>
          </p:cNvSpPr>
          <p:nvPr>
            <p:ph idx="1"/>
          </p:nvPr>
        </p:nvSpPr>
        <p:spPr/>
        <p:txBody>
          <a:bodyPr/>
          <a:lstStyle/>
          <a:p>
            <a:r>
              <a:rPr lang="en-US" dirty="0" smtClean="0"/>
              <a:t>Sometimes for security reasons, Applet programs can’t be run directly in browser. </a:t>
            </a:r>
            <a:endParaRPr lang="en-US" dirty="0"/>
          </a:p>
          <a:p>
            <a:r>
              <a:rPr lang="en-US" dirty="0" smtClean="0"/>
              <a:t>We need to do following changes to run applet programs in system</a:t>
            </a:r>
          </a:p>
          <a:p>
            <a:r>
              <a:rPr lang="en-US" dirty="0" smtClean="0"/>
              <a:t>We can add some exceptional sites (local </a:t>
            </a:r>
            <a:r>
              <a:rPr lang="en-US" dirty="0" err="1" smtClean="0"/>
              <a:t>urls</a:t>
            </a:r>
            <a:r>
              <a:rPr lang="en-US" dirty="0" smtClean="0"/>
              <a:t> can be added)</a:t>
            </a:r>
          </a:p>
          <a:p>
            <a:r>
              <a:rPr lang="en-US" dirty="0" smtClean="0"/>
              <a:t>1. Open </a:t>
            </a:r>
            <a:r>
              <a:rPr lang="en-US" dirty="0" err="1" smtClean="0"/>
              <a:t>ConfigureJava</a:t>
            </a:r>
            <a:r>
              <a:rPr lang="en-US" dirty="0" smtClean="0"/>
              <a:t> (search for Configure Java)</a:t>
            </a:r>
          </a:p>
          <a:p>
            <a:r>
              <a:rPr lang="en-US" dirty="0" smtClean="0"/>
              <a:t>2. Click on security tab</a:t>
            </a:r>
          </a:p>
          <a:p>
            <a:r>
              <a:rPr lang="en-US" dirty="0" smtClean="0"/>
              <a:t>3. Click on Edit sites list button</a:t>
            </a:r>
          </a:p>
          <a:p>
            <a:r>
              <a:rPr lang="en-US" dirty="0" smtClean="0"/>
              <a:t>4. Click on Add button</a:t>
            </a:r>
          </a:p>
          <a:p>
            <a:r>
              <a:rPr lang="en-US" dirty="0" smtClean="0"/>
              <a:t>5. Add the html file full </a:t>
            </a:r>
            <a:r>
              <a:rPr lang="en-US" dirty="0" err="1" smtClean="0"/>
              <a:t>url</a:t>
            </a:r>
            <a:r>
              <a:rPr lang="en-US" dirty="0" smtClean="0"/>
              <a:t> with prefix </a:t>
            </a:r>
            <a:r>
              <a:rPr lang="en-US" dirty="0" smtClean="0">
                <a:solidFill>
                  <a:srgbClr val="FF0000"/>
                </a:solidFill>
                <a:hlinkClick r:id=""/>
              </a:rPr>
              <a:t>file:///</a:t>
            </a:r>
            <a:endParaRPr lang="en-US" dirty="0" smtClean="0">
              <a:solidFill>
                <a:srgbClr val="FF0000"/>
              </a:solidFill>
            </a:endParaRPr>
          </a:p>
          <a:p>
            <a:r>
              <a:rPr lang="en-US" dirty="0" err="1" smtClean="0">
                <a:solidFill>
                  <a:srgbClr val="FF0000"/>
                </a:solidFill>
              </a:rPr>
              <a:t>Eg</a:t>
            </a:r>
            <a:r>
              <a:rPr lang="en-US" dirty="0">
                <a:solidFill>
                  <a:srgbClr val="FF0000"/>
                </a:solidFill>
              </a:rPr>
              <a:t>: file:///C:\Users\marepalli\Desktop\JavaApplets\myApplet.html</a:t>
            </a:r>
          </a:p>
        </p:txBody>
      </p:sp>
      <p:sp>
        <p:nvSpPr>
          <p:cNvPr id="4" name="Date Placeholder 3"/>
          <p:cNvSpPr>
            <a:spLocks noGrp="1"/>
          </p:cNvSpPr>
          <p:nvPr>
            <p:ph type="dt" sz="half" idx="10"/>
          </p:nvPr>
        </p:nvSpPr>
        <p:spPr/>
        <p:txBody>
          <a:bodyPr/>
          <a:lstStyle/>
          <a:p>
            <a:fld id="{4622374C-6A5E-4369-A079-20A01CBD280A}" type="datetime1">
              <a:rPr lang="en-US" smtClean="0"/>
              <a:t>5/31/2016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13CFD8D1-1051-49E1-8D96-86FCCCB0FA7D}" type="slidenum">
              <a:rPr lang="en-US" smtClean="0"/>
              <a:t>13</a:t>
            </a:fld>
            <a:endParaRPr lang="en-US"/>
          </a:p>
        </p:txBody>
      </p:sp>
    </p:spTree>
    <p:extLst>
      <p:ext uri="{BB962C8B-B14F-4D97-AF65-F5344CB8AC3E}">
        <p14:creationId xmlns:p14="http://schemas.microsoft.com/office/powerpoint/2010/main" val="2775092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1405719" y="107758"/>
            <a:ext cx="5305335" cy="5934267"/>
          </a:xfrm>
          <a:prstGeom prst="rect">
            <a:avLst/>
          </a:prstGeom>
        </p:spPr>
      </p:pic>
      <p:sp>
        <p:nvSpPr>
          <p:cNvPr id="4" name="Date Placeholder 3"/>
          <p:cNvSpPr>
            <a:spLocks noGrp="1"/>
          </p:cNvSpPr>
          <p:nvPr>
            <p:ph type="dt" sz="half" idx="10"/>
          </p:nvPr>
        </p:nvSpPr>
        <p:spPr/>
        <p:txBody>
          <a:bodyPr/>
          <a:lstStyle/>
          <a:p>
            <a:fld id="{4622374C-6A5E-4369-A079-20A01CBD280A}" type="datetime1">
              <a:rPr lang="en-US" smtClean="0"/>
              <a:t>5/31/2016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13CFD8D1-1051-49E1-8D96-86FCCCB0FA7D}" type="slidenum">
              <a:rPr lang="en-US" smtClean="0"/>
              <a:t>14</a:t>
            </a:fld>
            <a:endParaRPr lang="en-US"/>
          </a:p>
        </p:txBody>
      </p:sp>
    </p:spTree>
    <p:extLst>
      <p:ext uri="{BB962C8B-B14F-4D97-AF65-F5344CB8AC3E}">
        <p14:creationId xmlns:p14="http://schemas.microsoft.com/office/powerpoint/2010/main" val="352198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Simple example of Applet by html file:</a:t>
            </a:r>
            <a:endParaRPr lang="en-US" dirty="0"/>
          </a:p>
        </p:txBody>
      </p:sp>
      <p:sp>
        <p:nvSpPr>
          <p:cNvPr id="3" name="Content Placeholder 2"/>
          <p:cNvSpPr>
            <a:spLocks noGrp="1"/>
          </p:cNvSpPr>
          <p:nvPr>
            <p:ph idx="1"/>
          </p:nvPr>
        </p:nvSpPr>
        <p:spPr/>
        <p:txBody>
          <a:bodyPr>
            <a:normAutofit/>
          </a:bodyPr>
          <a:lstStyle/>
          <a:p>
            <a:r>
              <a:rPr lang="en-US" dirty="0"/>
              <a:t>To execute the applet by html file, create an applet and compile it. After that create an html file and place the applet code in html file. Now click the html file</a:t>
            </a:r>
            <a:r>
              <a:rPr lang="en-US" dirty="0" smtClean="0"/>
              <a:t>.</a:t>
            </a:r>
          </a:p>
          <a:p>
            <a:r>
              <a:rPr lang="en-US" b="1" dirty="0" smtClean="0"/>
              <a:t>Note</a:t>
            </a:r>
            <a:r>
              <a:rPr lang="en-US" b="1" dirty="0"/>
              <a:t>: class must be public because its object is created by Java Plugin software that resides on the browser.</a:t>
            </a:r>
            <a:br>
              <a:rPr lang="en-US" b="1" dirty="0"/>
            </a:br>
            <a:endParaRPr lang="en-US" dirty="0" smtClean="0"/>
          </a:p>
          <a:p>
            <a:endParaRPr lang="en-US" dirty="0"/>
          </a:p>
        </p:txBody>
      </p:sp>
      <p:sp>
        <p:nvSpPr>
          <p:cNvPr id="4" name="Date Placeholder 3"/>
          <p:cNvSpPr>
            <a:spLocks noGrp="1"/>
          </p:cNvSpPr>
          <p:nvPr>
            <p:ph type="dt" sz="half" idx="10"/>
          </p:nvPr>
        </p:nvSpPr>
        <p:spPr/>
        <p:txBody>
          <a:bodyPr/>
          <a:lstStyle/>
          <a:p>
            <a:fld id="{991FF8EA-ABBE-41DD-A628-B85B8EBC6311}" type="datetime1">
              <a:rPr lang="en-US" smtClean="0"/>
              <a:t>5/31/2016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13CFD8D1-1051-49E1-8D96-86FCCCB0FA7D}" type="slidenum">
              <a:rPr lang="en-US" smtClean="0"/>
              <a:t>15</a:t>
            </a:fld>
            <a:endParaRPr lang="en-US"/>
          </a:p>
        </p:txBody>
      </p:sp>
    </p:spTree>
    <p:extLst>
      <p:ext uri="{BB962C8B-B14F-4D97-AF65-F5344CB8AC3E}">
        <p14:creationId xmlns:p14="http://schemas.microsoft.com/office/powerpoint/2010/main" val="40895925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lstStyle/>
          <a:p>
            <a:r>
              <a:rPr lang="en-US" dirty="0" smtClean="0"/>
              <a:t>Make sure java class and html files are in same location to execute to avoid </a:t>
            </a:r>
            <a:r>
              <a:rPr lang="en-US" dirty="0" err="1" smtClean="0">
                <a:solidFill>
                  <a:srgbClr val="FF0000"/>
                </a:solidFill>
              </a:rPr>
              <a:t>ClassNotFoundException</a:t>
            </a:r>
            <a:endParaRPr lang="en-US" dirty="0">
              <a:solidFill>
                <a:srgbClr val="FF0000"/>
              </a:solidFill>
            </a:endParaRPr>
          </a:p>
        </p:txBody>
      </p:sp>
      <p:sp>
        <p:nvSpPr>
          <p:cNvPr id="4" name="Date Placeholder 3"/>
          <p:cNvSpPr>
            <a:spLocks noGrp="1"/>
          </p:cNvSpPr>
          <p:nvPr>
            <p:ph type="dt" sz="half" idx="10"/>
          </p:nvPr>
        </p:nvSpPr>
        <p:spPr/>
        <p:txBody>
          <a:bodyPr/>
          <a:lstStyle/>
          <a:p>
            <a:fld id="{4622374C-6A5E-4369-A079-20A01CBD280A}" type="datetime1">
              <a:rPr lang="en-US" smtClean="0"/>
              <a:t>5/31/2016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13CFD8D1-1051-49E1-8D96-86FCCCB0FA7D}" type="slidenum">
              <a:rPr lang="en-US" smtClean="0"/>
              <a:t>16</a:t>
            </a:fld>
            <a:endParaRPr lang="en-US"/>
          </a:p>
        </p:txBody>
      </p:sp>
    </p:spTree>
    <p:extLst>
      <p:ext uri="{BB962C8B-B14F-4D97-AF65-F5344CB8AC3E}">
        <p14:creationId xmlns:p14="http://schemas.microsoft.com/office/powerpoint/2010/main" val="148593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First.java</a:t>
            </a:r>
            <a:endParaRPr lang="en-US" dirty="0"/>
          </a:p>
        </p:txBody>
      </p:sp>
      <p:sp>
        <p:nvSpPr>
          <p:cNvPr id="3" name="Content Placeholder 2"/>
          <p:cNvSpPr>
            <a:spLocks noGrp="1"/>
          </p:cNvSpPr>
          <p:nvPr>
            <p:ph idx="1"/>
          </p:nvPr>
        </p:nvSpPr>
        <p:spPr/>
        <p:txBody>
          <a:bodyPr>
            <a:normAutofit/>
          </a:bodyPr>
          <a:lstStyle/>
          <a:p>
            <a:r>
              <a:rPr lang="en-US" dirty="0"/>
              <a:t>import </a:t>
            </a:r>
            <a:r>
              <a:rPr lang="en-US" dirty="0" err="1"/>
              <a:t>java.applet.Applet</a:t>
            </a:r>
            <a:r>
              <a:rPr lang="en-US" dirty="0"/>
              <a:t>;  </a:t>
            </a:r>
          </a:p>
          <a:p>
            <a:r>
              <a:rPr lang="en-US" dirty="0"/>
              <a:t>import </a:t>
            </a:r>
            <a:r>
              <a:rPr lang="en-US" dirty="0" err="1"/>
              <a:t>java.awt.Graphics</a:t>
            </a:r>
            <a:r>
              <a:rPr lang="en-US" dirty="0"/>
              <a:t>;  </a:t>
            </a:r>
          </a:p>
          <a:p>
            <a:r>
              <a:rPr lang="en-US" dirty="0"/>
              <a:t>public class First extends Applet{  </a:t>
            </a:r>
          </a:p>
          <a:p>
            <a:r>
              <a:rPr lang="en-US" dirty="0"/>
              <a:t>  </a:t>
            </a:r>
          </a:p>
          <a:p>
            <a:r>
              <a:rPr lang="en-US" dirty="0"/>
              <a:t>public void paint(Graphics g){  </a:t>
            </a:r>
          </a:p>
          <a:p>
            <a:r>
              <a:rPr lang="en-US" dirty="0" err="1"/>
              <a:t>g.drawString</a:t>
            </a:r>
            <a:r>
              <a:rPr lang="en-US" dirty="0"/>
              <a:t>("welcome",150,150);  </a:t>
            </a:r>
          </a:p>
          <a:p>
            <a:r>
              <a:rPr lang="en-US" dirty="0"/>
              <a:t>}  </a:t>
            </a:r>
          </a:p>
          <a:p>
            <a:r>
              <a:rPr lang="en-US" dirty="0"/>
              <a:t>  </a:t>
            </a:r>
          </a:p>
          <a:p>
            <a:r>
              <a:rPr lang="en-US" dirty="0"/>
              <a:t>} </a:t>
            </a:r>
          </a:p>
          <a:p>
            <a:endParaRPr lang="en-US" dirty="0"/>
          </a:p>
        </p:txBody>
      </p:sp>
      <p:sp>
        <p:nvSpPr>
          <p:cNvPr id="4" name="Date Placeholder 3"/>
          <p:cNvSpPr>
            <a:spLocks noGrp="1"/>
          </p:cNvSpPr>
          <p:nvPr>
            <p:ph type="dt" sz="half" idx="10"/>
          </p:nvPr>
        </p:nvSpPr>
        <p:spPr/>
        <p:txBody>
          <a:bodyPr/>
          <a:lstStyle/>
          <a:p>
            <a:fld id="{C11D253D-E327-4E87-927F-9F0444BA5CFF}" type="datetime1">
              <a:rPr lang="en-US" smtClean="0"/>
              <a:t>5/31/2016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13CFD8D1-1051-49E1-8D96-86FCCCB0FA7D}" type="slidenum">
              <a:rPr lang="en-US" smtClean="0"/>
              <a:t>17</a:t>
            </a:fld>
            <a:endParaRPr lang="en-US"/>
          </a:p>
        </p:txBody>
      </p:sp>
    </p:spTree>
    <p:extLst>
      <p:ext uri="{BB962C8B-B14F-4D97-AF65-F5344CB8AC3E}">
        <p14:creationId xmlns:p14="http://schemas.microsoft.com/office/powerpoint/2010/main" val="26606836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myapplet.html</a:t>
            </a:r>
            <a:endParaRPr lang="en-US" dirty="0"/>
          </a:p>
        </p:txBody>
      </p:sp>
      <p:sp>
        <p:nvSpPr>
          <p:cNvPr id="6" name="Content Placeholder 5"/>
          <p:cNvSpPr>
            <a:spLocks noGrp="1"/>
          </p:cNvSpPr>
          <p:nvPr>
            <p:ph idx="1"/>
          </p:nvPr>
        </p:nvSpPr>
        <p:spPr/>
        <p:txBody>
          <a:bodyPr/>
          <a:lstStyle/>
          <a:p>
            <a:endParaRPr lang="en-US" dirty="0"/>
          </a:p>
          <a:p>
            <a:r>
              <a:rPr lang="en-US" dirty="0"/>
              <a:t>&lt;html&gt;  </a:t>
            </a:r>
          </a:p>
          <a:p>
            <a:r>
              <a:rPr lang="en-US" dirty="0"/>
              <a:t>&lt;body&gt;  </a:t>
            </a:r>
          </a:p>
          <a:p>
            <a:r>
              <a:rPr lang="en-US" dirty="0"/>
              <a:t>&lt;applet code="</a:t>
            </a:r>
            <a:r>
              <a:rPr lang="en-US" dirty="0" err="1"/>
              <a:t>First.class</a:t>
            </a:r>
            <a:r>
              <a:rPr lang="en-US" dirty="0"/>
              <a:t>" width="300" height="300"&gt;  </a:t>
            </a:r>
          </a:p>
          <a:p>
            <a:r>
              <a:rPr lang="en-US" dirty="0"/>
              <a:t>&lt;/applet&gt;  </a:t>
            </a:r>
          </a:p>
          <a:p>
            <a:r>
              <a:rPr lang="en-US" dirty="0"/>
              <a:t>&lt;/body&gt;  </a:t>
            </a:r>
          </a:p>
          <a:p>
            <a:r>
              <a:rPr lang="en-US" dirty="0"/>
              <a:t>&lt;/html&gt;  </a:t>
            </a:r>
          </a:p>
          <a:p>
            <a:endParaRPr lang="en-US" dirty="0"/>
          </a:p>
        </p:txBody>
      </p:sp>
      <p:sp>
        <p:nvSpPr>
          <p:cNvPr id="2" name="Date Placeholder 1"/>
          <p:cNvSpPr>
            <a:spLocks noGrp="1"/>
          </p:cNvSpPr>
          <p:nvPr>
            <p:ph type="dt" sz="half" idx="10"/>
          </p:nvPr>
        </p:nvSpPr>
        <p:spPr/>
        <p:txBody>
          <a:bodyPr/>
          <a:lstStyle/>
          <a:p>
            <a:fld id="{EAA7C18F-0FF9-4C27-A07D-9642D693EEB5}" type="datetime1">
              <a:rPr lang="en-US" smtClean="0"/>
              <a:t>5/31/2016</a:t>
            </a:fld>
            <a:endParaRPr lang="en-US"/>
          </a:p>
        </p:txBody>
      </p:sp>
      <p:sp>
        <p:nvSpPr>
          <p:cNvPr id="3" name="Footer Placeholder 2"/>
          <p:cNvSpPr>
            <a:spLocks noGrp="1"/>
          </p:cNvSpPr>
          <p:nvPr>
            <p:ph type="ftr" sz="quarter" idx="11"/>
          </p:nvPr>
        </p:nvSpPr>
        <p:spPr/>
        <p:txBody>
          <a:bodyPr/>
          <a:lstStyle/>
          <a:p>
            <a:r>
              <a:rPr lang="en-US" smtClean="0"/>
              <a:t>Presented By MangaRao</a:t>
            </a:r>
            <a:endParaRPr lang="en-US"/>
          </a:p>
        </p:txBody>
      </p:sp>
      <p:sp>
        <p:nvSpPr>
          <p:cNvPr id="4" name="Slide Number Placeholder 3"/>
          <p:cNvSpPr>
            <a:spLocks noGrp="1"/>
          </p:cNvSpPr>
          <p:nvPr>
            <p:ph type="sldNum" sz="quarter" idx="12"/>
          </p:nvPr>
        </p:nvSpPr>
        <p:spPr/>
        <p:txBody>
          <a:bodyPr/>
          <a:lstStyle/>
          <a:p>
            <a:fld id="{13CFD8D1-1051-49E1-8D96-86FCCCB0FA7D}" type="slidenum">
              <a:rPr lang="en-US" smtClean="0"/>
              <a:t>18</a:t>
            </a:fld>
            <a:endParaRPr lang="en-US"/>
          </a:p>
        </p:txBody>
      </p:sp>
    </p:spTree>
    <p:extLst>
      <p:ext uri="{BB962C8B-B14F-4D97-AF65-F5344CB8AC3E}">
        <p14:creationId xmlns:p14="http://schemas.microsoft.com/office/powerpoint/2010/main" val="28895394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 calcmode="lin" valueType="num">
                                      <p:cBhvr additive="base">
                                        <p:cTn id="2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 calcmode="lin" valueType="num">
                                      <p:cBhvr additive="base">
                                        <p:cTn id="31"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 calcmode="lin" valueType="num">
                                      <p:cBhvr additive="base">
                                        <p:cTn id="37"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9280482" cy="420624"/>
          </a:xfrm>
        </p:spPr>
        <p:txBody>
          <a:bodyPr>
            <a:normAutofit/>
          </a:bodyPr>
          <a:lstStyle/>
          <a:p>
            <a:r>
              <a:rPr lang="en-US" sz="2000" dirty="0" smtClean="0"/>
              <a:t>Life Cycle Methods Example</a:t>
            </a:r>
            <a:endParaRPr lang="en-US" sz="2000" dirty="0"/>
          </a:p>
        </p:txBody>
      </p:sp>
      <p:sp>
        <p:nvSpPr>
          <p:cNvPr id="3" name="Content Placeholder 2"/>
          <p:cNvSpPr>
            <a:spLocks noGrp="1"/>
          </p:cNvSpPr>
          <p:nvPr>
            <p:ph idx="1"/>
          </p:nvPr>
        </p:nvSpPr>
        <p:spPr>
          <a:xfrm>
            <a:off x="677334" y="301752"/>
            <a:ext cx="8933010" cy="6473952"/>
          </a:xfrm>
        </p:spPr>
        <p:txBody>
          <a:bodyPr>
            <a:noAutofit/>
          </a:bodyPr>
          <a:lstStyle/>
          <a:p>
            <a:endParaRPr lang="en-US" sz="1600" b="1" dirty="0" smtClean="0"/>
          </a:p>
          <a:p>
            <a:r>
              <a:rPr lang="en-US" sz="1600" b="1" dirty="0" smtClean="0"/>
              <a:t>public </a:t>
            </a:r>
            <a:r>
              <a:rPr lang="en-US" sz="1600" b="1" dirty="0"/>
              <a:t>class </a:t>
            </a:r>
            <a:r>
              <a:rPr lang="en-US" sz="1600" b="1" dirty="0" err="1" smtClean="0"/>
              <a:t>LifeCycleApplet</a:t>
            </a:r>
            <a:r>
              <a:rPr lang="en-US" sz="1600" b="1" dirty="0" smtClean="0"/>
              <a:t> </a:t>
            </a:r>
            <a:r>
              <a:rPr lang="en-US" sz="1600" b="1" dirty="0"/>
              <a:t>extends Applet {</a:t>
            </a:r>
          </a:p>
          <a:p>
            <a:r>
              <a:rPr lang="en-US" sz="1600" b="1" dirty="0" smtClean="0"/>
              <a:t>public </a:t>
            </a:r>
            <a:r>
              <a:rPr lang="en-US" sz="1600" b="1" dirty="0"/>
              <a:t>void init() {</a:t>
            </a:r>
          </a:p>
          <a:p>
            <a:r>
              <a:rPr lang="en-US" sz="1600" b="1" dirty="0" err="1"/>
              <a:t>System.</a:t>
            </a:r>
            <a:r>
              <a:rPr lang="en-US" sz="1600" b="1" i="1" dirty="0" err="1"/>
              <a:t>out.println</a:t>
            </a:r>
            <a:r>
              <a:rPr lang="en-US" sz="1600" b="1" i="1" dirty="0"/>
              <a:t>("init method");</a:t>
            </a:r>
          </a:p>
          <a:p>
            <a:r>
              <a:rPr lang="en-US" sz="1600" b="1" dirty="0" smtClean="0"/>
              <a:t>}</a:t>
            </a:r>
            <a:endParaRPr lang="en-US" sz="1600" b="1" dirty="0"/>
          </a:p>
          <a:p>
            <a:r>
              <a:rPr lang="en-US" sz="1600" b="1" dirty="0" smtClean="0"/>
              <a:t>public </a:t>
            </a:r>
            <a:r>
              <a:rPr lang="en-US" sz="1600" b="1" dirty="0"/>
              <a:t>void start() {</a:t>
            </a:r>
          </a:p>
          <a:p>
            <a:r>
              <a:rPr lang="en-US" sz="1600" b="1" dirty="0" err="1"/>
              <a:t>System.</a:t>
            </a:r>
            <a:r>
              <a:rPr lang="en-US" sz="1600" b="1" i="1" dirty="0" err="1"/>
              <a:t>out.println</a:t>
            </a:r>
            <a:r>
              <a:rPr lang="en-US" sz="1600" b="1" i="1" dirty="0"/>
              <a:t>("start method ");</a:t>
            </a:r>
          </a:p>
          <a:p>
            <a:r>
              <a:rPr lang="en-US" sz="1600" b="1" dirty="0"/>
              <a:t>}</a:t>
            </a:r>
          </a:p>
          <a:p>
            <a:r>
              <a:rPr lang="en-US" sz="1600" b="1" dirty="0" smtClean="0"/>
              <a:t>public </a:t>
            </a:r>
            <a:r>
              <a:rPr lang="en-US" sz="1600" b="1" dirty="0"/>
              <a:t>void stop() {</a:t>
            </a:r>
          </a:p>
          <a:p>
            <a:r>
              <a:rPr lang="en-US" sz="1600" b="1" dirty="0" err="1"/>
              <a:t>System.</a:t>
            </a:r>
            <a:r>
              <a:rPr lang="en-US" sz="1600" b="1" i="1" dirty="0" err="1"/>
              <a:t>out.println</a:t>
            </a:r>
            <a:r>
              <a:rPr lang="en-US" sz="1600" b="1" i="1" dirty="0"/>
              <a:t>("stop method");</a:t>
            </a:r>
          </a:p>
          <a:p>
            <a:r>
              <a:rPr lang="en-US" sz="1600" b="1" dirty="0"/>
              <a:t>}</a:t>
            </a:r>
          </a:p>
          <a:p>
            <a:r>
              <a:rPr lang="en-US" sz="1600" b="1" dirty="0" smtClean="0"/>
              <a:t>public </a:t>
            </a:r>
            <a:r>
              <a:rPr lang="en-US" sz="1600" b="1" dirty="0"/>
              <a:t>void destroy() {</a:t>
            </a:r>
          </a:p>
          <a:p>
            <a:r>
              <a:rPr lang="en-US" sz="1600" b="1" dirty="0" err="1"/>
              <a:t>System.</a:t>
            </a:r>
            <a:r>
              <a:rPr lang="en-US" sz="1600" b="1" i="1" dirty="0" err="1"/>
              <a:t>out.println</a:t>
            </a:r>
            <a:r>
              <a:rPr lang="en-US" sz="1600" b="1" i="1" dirty="0"/>
              <a:t>("destroy method");</a:t>
            </a:r>
          </a:p>
          <a:p>
            <a:r>
              <a:rPr lang="en-US" sz="1600" b="1" dirty="0"/>
              <a:t>}</a:t>
            </a:r>
          </a:p>
          <a:p>
            <a:r>
              <a:rPr lang="en-US" sz="1600" b="1" dirty="0" smtClean="0"/>
              <a:t>public </a:t>
            </a:r>
            <a:r>
              <a:rPr lang="en-US" sz="1600" b="1" dirty="0"/>
              <a:t>void paint(Graphics g) {</a:t>
            </a:r>
          </a:p>
          <a:p>
            <a:r>
              <a:rPr lang="en-US" sz="1600" b="1" dirty="0" err="1" smtClean="0"/>
              <a:t>g.drawString</a:t>
            </a:r>
            <a:r>
              <a:rPr lang="en-US" sz="1600" b="1" dirty="0" smtClean="0"/>
              <a:t>(“Welcome”, </a:t>
            </a:r>
            <a:r>
              <a:rPr lang="en-US" sz="1600" b="1" dirty="0"/>
              <a:t>300</a:t>
            </a:r>
            <a:r>
              <a:rPr lang="en-US" sz="1600" b="1"/>
              <a:t>, </a:t>
            </a:r>
            <a:r>
              <a:rPr lang="en-US" sz="1600" b="1" smtClean="0"/>
              <a:t>300);</a:t>
            </a:r>
            <a:endParaRPr lang="en-US" sz="1600" b="1" dirty="0"/>
          </a:p>
          <a:p>
            <a:r>
              <a:rPr lang="en-US" sz="1600" b="1" dirty="0" smtClean="0"/>
              <a:t>} }</a:t>
            </a:r>
            <a:endParaRPr lang="en-US" sz="1600" b="1" dirty="0"/>
          </a:p>
          <a:p>
            <a:endParaRPr lang="en-US" sz="1600" b="1" dirty="0"/>
          </a:p>
        </p:txBody>
      </p:sp>
      <p:sp>
        <p:nvSpPr>
          <p:cNvPr id="4" name="Date Placeholder 3"/>
          <p:cNvSpPr>
            <a:spLocks noGrp="1"/>
          </p:cNvSpPr>
          <p:nvPr>
            <p:ph type="dt" sz="half" idx="10"/>
          </p:nvPr>
        </p:nvSpPr>
        <p:spPr/>
        <p:txBody>
          <a:bodyPr/>
          <a:lstStyle/>
          <a:p>
            <a:fld id="{4622374C-6A5E-4369-A079-20A01CBD280A}" type="datetime1">
              <a:rPr lang="en-US" smtClean="0"/>
              <a:t>5/31/2016</a:t>
            </a:fld>
            <a:endParaRPr lang="en-US"/>
          </a:p>
        </p:txBody>
      </p:sp>
      <p:sp>
        <p:nvSpPr>
          <p:cNvPr id="5" name="Footer Placeholder 4"/>
          <p:cNvSpPr>
            <a:spLocks noGrp="1"/>
          </p:cNvSpPr>
          <p:nvPr>
            <p:ph type="ftr" sz="quarter" idx="11"/>
          </p:nvPr>
        </p:nvSpPr>
        <p:spPr/>
        <p:txBody>
          <a:bodyPr/>
          <a:lstStyle/>
          <a:p>
            <a:r>
              <a:rPr lang="en-US" dirty="0" smtClean="0"/>
              <a:t>Presented By </a:t>
            </a:r>
            <a:r>
              <a:rPr lang="en-US" dirty="0" err="1" smtClean="0"/>
              <a:t>MangaRao</a:t>
            </a:r>
            <a:endParaRPr lang="en-US" dirty="0"/>
          </a:p>
        </p:txBody>
      </p:sp>
      <p:sp>
        <p:nvSpPr>
          <p:cNvPr id="6" name="Slide Number Placeholder 5"/>
          <p:cNvSpPr>
            <a:spLocks noGrp="1"/>
          </p:cNvSpPr>
          <p:nvPr>
            <p:ph type="sldNum" sz="quarter" idx="12"/>
          </p:nvPr>
        </p:nvSpPr>
        <p:spPr/>
        <p:txBody>
          <a:bodyPr/>
          <a:lstStyle/>
          <a:p>
            <a:fld id="{13CFD8D1-1051-49E1-8D96-86FCCCB0FA7D}" type="slidenum">
              <a:rPr lang="en-US" smtClean="0"/>
              <a:t>19</a:t>
            </a:fld>
            <a:endParaRPr lang="en-US"/>
          </a:p>
        </p:txBody>
      </p:sp>
    </p:spTree>
    <p:extLst>
      <p:ext uri="{BB962C8B-B14F-4D97-AF65-F5344CB8AC3E}">
        <p14:creationId xmlns:p14="http://schemas.microsoft.com/office/powerpoint/2010/main" val="33932295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rPr>
              <a:t>Java Applet</a:t>
            </a:r>
            <a:endParaRPr lang="en-US" dirty="0"/>
          </a:p>
        </p:txBody>
      </p:sp>
      <p:sp>
        <p:nvSpPr>
          <p:cNvPr id="3" name="Content Placeholder 2"/>
          <p:cNvSpPr>
            <a:spLocks noGrp="1"/>
          </p:cNvSpPr>
          <p:nvPr>
            <p:ph idx="1"/>
          </p:nvPr>
        </p:nvSpPr>
        <p:spPr/>
        <p:txBody>
          <a:bodyPr/>
          <a:lstStyle/>
          <a:p>
            <a:r>
              <a:rPr lang="en-US" dirty="0" smtClean="0">
                <a:effectLst/>
              </a:rPr>
              <a:t>Applet is a special type of program that is embedded in the webpage to generate the dynamic content. </a:t>
            </a:r>
          </a:p>
          <a:p>
            <a:r>
              <a:rPr lang="en-US" dirty="0" smtClean="0">
                <a:effectLst/>
              </a:rPr>
              <a:t>It runs inside the browser and works at client side.</a:t>
            </a:r>
            <a:endParaRPr lang="en-US" dirty="0"/>
          </a:p>
        </p:txBody>
      </p:sp>
      <p:sp>
        <p:nvSpPr>
          <p:cNvPr id="4" name="Date Placeholder 3"/>
          <p:cNvSpPr>
            <a:spLocks noGrp="1"/>
          </p:cNvSpPr>
          <p:nvPr>
            <p:ph type="dt" sz="half" idx="10"/>
          </p:nvPr>
        </p:nvSpPr>
        <p:spPr/>
        <p:txBody>
          <a:bodyPr/>
          <a:lstStyle/>
          <a:p>
            <a:fld id="{7A61FC11-D6A7-48A8-BFFA-54E03A225FCA}" type="datetime1">
              <a:rPr lang="en-US" smtClean="0"/>
              <a:t>5/31/2016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13CFD8D1-1051-49E1-8D96-86FCCCB0FA7D}" type="slidenum">
              <a:rPr lang="en-US" smtClean="0"/>
              <a:t>2</a:t>
            </a:fld>
            <a:endParaRPr lang="en-US"/>
          </a:p>
        </p:txBody>
      </p:sp>
    </p:spTree>
    <p:extLst>
      <p:ext uri="{BB962C8B-B14F-4D97-AF65-F5344CB8AC3E}">
        <p14:creationId xmlns:p14="http://schemas.microsoft.com/office/powerpoint/2010/main" val="15662047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Displaying Graphics in Applet</a:t>
            </a:r>
            <a:endParaRPr lang="en-US" dirty="0"/>
          </a:p>
        </p:txBody>
      </p:sp>
      <p:sp>
        <p:nvSpPr>
          <p:cNvPr id="3" name="Content Placeholder 2"/>
          <p:cNvSpPr>
            <a:spLocks noGrp="1"/>
          </p:cNvSpPr>
          <p:nvPr>
            <p:ph idx="1"/>
          </p:nvPr>
        </p:nvSpPr>
        <p:spPr/>
        <p:txBody>
          <a:bodyPr/>
          <a:lstStyle/>
          <a:p>
            <a:r>
              <a:rPr lang="en-US" dirty="0" err="1"/>
              <a:t>java.awt.Graphics</a:t>
            </a:r>
            <a:r>
              <a:rPr lang="en-US" dirty="0"/>
              <a:t> class provides many methods for graphics programming.</a:t>
            </a:r>
          </a:p>
        </p:txBody>
      </p:sp>
      <p:sp>
        <p:nvSpPr>
          <p:cNvPr id="4" name="Date Placeholder 3"/>
          <p:cNvSpPr>
            <a:spLocks noGrp="1"/>
          </p:cNvSpPr>
          <p:nvPr>
            <p:ph type="dt" sz="half" idx="10"/>
          </p:nvPr>
        </p:nvSpPr>
        <p:spPr/>
        <p:txBody>
          <a:bodyPr/>
          <a:lstStyle/>
          <a:p>
            <a:fld id="{3429AA2D-5D41-47CC-A609-B3564FADF448}" type="datetime1">
              <a:rPr lang="en-US" smtClean="0"/>
              <a:t>5/31/2016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13CFD8D1-1051-49E1-8D96-86FCCCB0FA7D}" type="slidenum">
              <a:rPr lang="en-US" smtClean="0"/>
              <a:t>20</a:t>
            </a:fld>
            <a:endParaRPr lang="en-US"/>
          </a:p>
        </p:txBody>
      </p:sp>
    </p:spTree>
    <p:extLst>
      <p:ext uri="{BB962C8B-B14F-4D97-AF65-F5344CB8AC3E}">
        <p14:creationId xmlns:p14="http://schemas.microsoft.com/office/powerpoint/2010/main" val="1532660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896112"/>
          </a:xfrm>
        </p:spPr>
        <p:txBody>
          <a:bodyPr>
            <a:normAutofit fontScale="90000"/>
          </a:bodyPr>
          <a:lstStyle/>
          <a:p>
            <a:r>
              <a:rPr lang="en-US" b="1" dirty="0"/>
              <a:t>Commonly used methods of Graphics </a:t>
            </a:r>
            <a:r>
              <a:rPr lang="en-US" b="1" dirty="0" smtClean="0"/>
              <a:t>class</a:t>
            </a:r>
            <a:endParaRPr lang="en-US" dirty="0"/>
          </a:p>
        </p:txBody>
      </p:sp>
      <p:sp>
        <p:nvSpPr>
          <p:cNvPr id="3" name="Content Placeholder 2"/>
          <p:cNvSpPr>
            <a:spLocks noGrp="1"/>
          </p:cNvSpPr>
          <p:nvPr>
            <p:ph idx="1"/>
          </p:nvPr>
        </p:nvSpPr>
        <p:spPr>
          <a:xfrm>
            <a:off x="677334" y="576072"/>
            <a:ext cx="9719394" cy="6281927"/>
          </a:xfrm>
        </p:spPr>
        <p:txBody>
          <a:bodyPr>
            <a:normAutofit fontScale="92500" lnSpcReduction="10000"/>
          </a:bodyPr>
          <a:lstStyle/>
          <a:p>
            <a:r>
              <a:rPr lang="en-US" b="1" dirty="0"/>
              <a:t>public abstract void </a:t>
            </a:r>
            <a:r>
              <a:rPr lang="en-US" b="1" dirty="0" err="1"/>
              <a:t>drawString</a:t>
            </a:r>
            <a:r>
              <a:rPr lang="en-US" b="1" dirty="0"/>
              <a:t>(String </a:t>
            </a:r>
            <a:r>
              <a:rPr lang="en-US" b="1" dirty="0" err="1"/>
              <a:t>str</a:t>
            </a:r>
            <a:r>
              <a:rPr lang="en-US" b="1" dirty="0"/>
              <a:t>, </a:t>
            </a:r>
            <a:r>
              <a:rPr lang="en-US" b="1" dirty="0" err="1"/>
              <a:t>int</a:t>
            </a:r>
            <a:r>
              <a:rPr lang="en-US" b="1" dirty="0"/>
              <a:t> x, </a:t>
            </a:r>
            <a:r>
              <a:rPr lang="en-US" b="1" dirty="0" err="1"/>
              <a:t>int</a:t>
            </a:r>
            <a:r>
              <a:rPr lang="en-US" b="1" dirty="0"/>
              <a:t> y):</a:t>
            </a:r>
            <a:r>
              <a:rPr lang="en-US" dirty="0"/>
              <a:t> is used to draw the specified string.</a:t>
            </a:r>
          </a:p>
          <a:p>
            <a:r>
              <a:rPr lang="en-US" b="1" dirty="0"/>
              <a:t>public void </a:t>
            </a:r>
            <a:r>
              <a:rPr lang="en-US" b="1" dirty="0" err="1"/>
              <a:t>drawRect</a:t>
            </a:r>
            <a:r>
              <a:rPr lang="en-US" b="1" dirty="0"/>
              <a:t>(</a:t>
            </a:r>
            <a:r>
              <a:rPr lang="en-US" b="1" dirty="0" err="1"/>
              <a:t>int</a:t>
            </a:r>
            <a:r>
              <a:rPr lang="en-US" b="1" dirty="0"/>
              <a:t> x, </a:t>
            </a:r>
            <a:r>
              <a:rPr lang="en-US" b="1" dirty="0" err="1"/>
              <a:t>int</a:t>
            </a:r>
            <a:r>
              <a:rPr lang="en-US" b="1" dirty="0"/>
              <a:t> y, </a:t>
            </a:r>
            <a:r>
              <a:rPr lang="en-US" b="1" dirty="0" err="1"/>
              <a:t>int</a:t>
            </a:r>
            <a:r>
              <a:rPr lang="en-US" b="1" dirty="0"/>
              <a:t> width, </a:t>
            </a:r>
            <a:r>
              <a:rPr lang="en-US" b="1" dirty="0" err="1"/>
              <a:t>int</a:t>
            </a:r>
            <a:r>
              <a:rPr lang="en-US" b="1" dirty="0"/>
              <a:t> height):</a:t>
            </a:r>
            <a:r>
              <a:rPr lang="en-US" dirty="0"/>
              <a:t> draws a rectangle with the specified width and height.</a:t>
            </a:r>
          </a:p>
          <a:p>
            <a:r>
              <a:rPr lang="en-US" b="1" dirty="0"/>
              <a:t>public abstract void </a:t>
            </a:r>
            <a:r>
              <a:rPr lang="en-US" b="1" dirty="0" err="1"/>
              <a:t>fillRect</a:t>
            </a:r>
            <a:r>
              <a:rPr lang="en-US" b="1" dirty="0"/>
              <a:t>(</a:t>
            </a:r>
            <a:r>
              <a:rPr lang="en-US" b="1" dirty="0" err="1"/>
              <a:t>int</a:t>
            </a:r>
            <a:r>
              <a:rPr lang="en-US" b="1" dirty="0"/>
              <a:t> x, </a:t>
            </a:r>
            <a:r>
              <a:rPr lang="en-US" b="1" dirty="0" err="1"/>
              <a:t>int</a:t>
            </a:r>
            <a:r>
              <a:rPr lang="en-US" b="1" dirty="0"/>
              <a:t> y, </a:t>
            </a:r>
            <a:r>
              <a:rPr lang="en-US" b="1" dirty="0" err="1"/>
              <a:t>int</a:t>
            </a:r>
            <a:r>
              <a:rPr lang="en-US" b="1" dirty="0"/>
              <a:t> width, </a:t>
            </a:r>
            <a:r>
              <a:rPr lang="en-US" b="1" dirty="0" err="1"/>
              <a:t>int</a:t>
            </a:r>
            <a:r>
              <a:rPr lang="en-US" b="1" dirty="0"/>
              <a:t> height):</a:t>
            </a:r>
            <a:r>
              <a:rPr lang="en-US" dirty="0"/>
              <a:t> is used to fill rectangle with the default color and specified width and height.</a:t>
            </a:r>
          </a:p>
          <a:p>
            <a:r>
              <a:rPr lang="en-US" b="1" dirty="0"/>
              <a:t>public abstract void </a:t>
            </a:r>
            <a:r>
              <a:rPr lang="en-US" b="1" dirty="0" err="1"/>
              <a:t>drawOval</a:t>
            </a:r>
            <a:r>
              <a:rPr lang="en-US" b="1" dirty="0"/>
              <a:t>(</a:t>
            </a:r>
            <a:r>
              <a:rPr lang="en-US" b="1" dirty="0" err="1"/>
              <a:t>int</a:t>
            </a:r>
            <a:r>
              <a:rPr lang="en-US" b="1" dirty="0"/>
              <a:t> x, </a:t>
            </a:r>
            <a:r>
              <a:rPr lang="en-US" b="1" dirty="0" err="1"/>
              <a:t>int</a:t>
            </a:r>
            <a:r>
              <a:rPr lang="en-US" b="1" dirty="0"/>
              <a:t> y, </a:t>
            </a:r>
            <a:r>
              <a:rPr lang="en-US" b="1" dirty="0" err="1"/>
              <a:t>int</a:t>
            </a:r>
            <a:r>
              <a:rPr lang="en-US" b="1" dirty="0"/>
              <a:t> width, </a:t>
            </a:r>
            <a:r>
              <a:rPr lang="en-US" b="1" dirty="0" err="1"/>
              <a:t>int</a:t>
            </a:r>
            <a:r>
              <a:rPr lang="en-US" b="1" dirty="0"/>
              <a:t> height):</a:t>
            </a:r>
            <a:r>
              <a:rPr lang="en-US" dirty="0"/>
              <a:t> is used to draw oval with the specified width and height.</a:t>
            </a:r>
          </a:p>
          <a:p>
            <a:r>
              <a:rPr lang="en-US" b="1" dirty="0"/>
              <a:t>public abstract void </a:t>
            </a:r>
            <a:r>
              <a:rPr lang="en-US" b="1" dirty="0" err="1"/>
              <a:t>fillOval</a:t>
            </a:r>
            <a:r>
              <a:rPr lang="en-US" b="1" dirty="0"/>
              <a:t>(</a:t>
            </a:r>
            <a:r>
              <a:rPr lang="en-US" b="1" dirty="0" err="1"/>
              <a:t>int</a:t>
            </a:r>
            <a:r>
              <a:rPr lang="en-US" b="1" dirty="0"/>
              <a:t> x, </a:t>
            </a:r>
            <a:r>
              <a:rPr lang="en-US" b="1" dirty="0" err="1"/>
              <a:t>int</a:t>
            </a:r>
            <a:r>
              <a:rPr lang="en-US" b="1" dirty="0"/>
              <a:t> y, </a:t>
            </a:r>
            <a:r>
              <a:rPr lang="en-US" b="1" dirty="0" err="1"/>
              <a:t>int</a:t>
            </a:r>
            <a:r>
              <a:rPr lang="en-US" b="1" dirty="0"/>
              <a:t> width, </a:t>
            </a:r>
            <a:r>
              <a:rPr lang="en-US" b="1" dirty="0" err="1"/>
              <a:t>int</a:t>
            </a:r>
            <a:r>
              <a:rPr lang="en-US" b="1" dirty="0"/>
              <a:t> height):</a:t>
            </a:r>
            <a:r>
              <a:rPr lang="en-US" dirty="0"/>
              <a:t> is used to fill oval with the default color and specified width and height.</a:t>
            </a:r>
          </a:p>
          <a:p>
            <a:r>
              <a:rPr lang="en-US" b="1" dirty="0"/>
              <a:t>public abstract void </a:t>
            </a:r>
            <a:r>
              <a:rPr lang="en-US" b="1" dirty="0" err="1"/>
              <a:t>drawLine</a:t>
            </a:r>
            <a:r>
              <a:rPr lang="en-US" b="1" dirty="0"/>
              <a:t>(</a:t>
            </a:r>
            <a:r>
              <a:rPr lang="en-US" b="1" dirty="0" err="1"/>
              <a:t>int</a:t>
            </a:r>
            <a:r>
              <a:rPr lang="en-US" b="1" dirty="0"/>
              <a:t> x1, </a:t>
            </a:r>
            <a:r>
              <a:rPr lang="en-US" b="1" dirty="0" err="1"/>
              <a:t>int</a:t>
            </a:r>
            <a:r>
              <a:rPr lang="en-US" b="1" dirty="0"/>
              <a:t> y1, </a:t>
            </a:r>
            <a:r>
              <a:rPr lang="en-US" b="1" dirty="0" err="1"/>
              <a:t>int</a:t>
            </a:r>
            <a:r>
              <a:rPr lang="en-US" b="1" dirty="0"/>
              <a:t> x2, </a:t>
            </a:r>
            <a:r>
              <a:rPr lang="en-US" b="1" dirty="0" err="1"/>
              <a:t>int</a:t>
            </a:r>
            <a:r>
              <a:rPr lang="en-US" b="1" dirty="0"/>
              <a:t> y2):</a:t>
            </a:r>
            <a:r>
              <a:rPr lang="en-US" dirty="0"/>
              <a:t> is used to draw line between the points(x1, y1) and (x2, y2).</a:t>
            </a:r>
          </a:p>
          <a:p>
            <a:r>
              <a:rPr lang="en-US" b="1" dirty="0"/>
              <a:t>public abstract </a:t>
            </a:r>
            <a:r>
              <a:rPr lang="en-US" b="1" dirty="0" err="1"/>
              <a:t>boolean</a:t>
            </a:r>
            <a:r>
              <a:rPr lang="en-US" b="1" dirty="0"/>
              <a:t> </a:t>
            </a:r>
            <a:r>
              <a:rPr lang="en-US" b="1" dirty="0" err="1"/>
              <a:t>drawImage</a:t>
            </a:r>
            <a:r>
              <a:rPr lang="en-US" b="1" dirty="0"/>
              <a:t>(Image </a:t>
            </a:r>
            <a:r>
              <a:rPr lang="en-US" b="1" dirty="0" err="1"/>
              <a:t>img</a:t>
            </a:r>
            <a:r>
              <a:rPr lang="en-US" b="1" dirty="0"/>
              <a:t>, </a:t>
            </a:r>
            <a:r>
              <a:rPr lang="en-US" b="1" dirty="0" err="1"/>
              <a:t>int</a:t>
            </a:r>
            <a:r>
              <a:rPr lang="en-US" b="1" dirty="0"/>
              <a:t> x, </a:t>
            </a:r>
            <a:r>
              <a:rPr lang="en-US" b="1" dirty="0" err="1"/>
              <a:t>int</a:t>
            </a:r>
            <a:r>
              <a:rPr lang="en-US" b="1" dirty="0"/>
              <a:t> y, </a:t>
            </a:r>
            <a:r>
              <a:rPr lang="en-US" b="1" dirty="0" err="1"/>
              <a:t>ImageObserver</a:t>
            </a:r>
            <a:r>
              <a:rPr lang="en-US" b="1" dirty="0"/>
              <a:t> observer):</a:t>
            </a:r>
            <a:r>
              <a:rPr lang="en-US" dirty="0"/>
              <a:t> is used draw the specified image.</a:t>
            </a:r>
          </a:p>
          <a:p>
            <a:r>
              <a:rPr lang="en-US" b="1" dirty="0"/>
              <a:t>public abstract void </a:t>
            </a:r>
            <a:r>
              <a:rPr lang="en-US" b="1" dirty="0" err="1"/>
              <a:t>drawArc</a:t>
            </a:r>
            <a:r>
              <a:rPr lang="en-US" b="1" dirty="0"/>
              <a:t>(</a:t>
            </a:r>
            <a:r>
              <a:rPr lang="en-US" b="1" dirty="0" err="1"/>
              <a:t>int</a:t>
            </a:r>
            <a:r>
              <a:rPr lang="en-US" b="1" dirty="0"/>
              <a:t> x, </a:t>
            </a:r>
            <a:r>
              <a:rPr lang="en-US" b="1" dirty="0" err="1"/>
              <a:t>int</a:t>
            </a:r>
            <a:r>
              <a:rPr lang="en-US" b="1" dirty="0"/>
              <a:t> y, </a:t>
            </a:r>
            <a:r>
              <a:rPr lang="en-US" b="1" dirty="0" err="1"/>
              <a:t>int</a:t>
            </a:r>
            <a:r>
              <a:rPr lang="en-US" b="1" dirty="0"/>
              <a:t> width, </a:t>
            </a:r>
            <a:r>
              <a:rPr lang="en-US" b="1" dirty="0" err="1"/>
              <a:t>int</a:t>
            </a:r>
            <a:r>
              <a:rPr lang="en-US" b="1" dirty="0"/>
              <a:t> height, </a:t>
            </a:r>
            <a:r>
              <a:rPr lang="en-US" b="1" dirty="0" err="1"/>
              <a:t>int</a:t>
            </a:r>
            <a:r>
              <a:rPr lang="en-US" b="1" dirty="0"/>
              <a:t> </a:t>
            </a:r>
            <a:r>
              <a:rPr lang="en-US" b="1" dirty="0" err="1"/>
              <a:t>startAngle</a:t>
            </a:r>
            <a:r>
              <a:rPr lang="en-US" b="1" dirty="0"/>
              <a:t>, </a:t>
            </a:r>
            <a:r>
              <a:rPr lang="en-US" b="1" dirty="0" err="1"/>
              <a:t>int</a:t>
            </a:r>
            <a:r>
              <a:rPr lang="en-US" b="1" dirty="0"/>
              <a:t> </a:t>
            </a:r>
            <a:r>
              <a:rPr lang="en-US" b="1" dirty="0" err="1"/>
              <a:t>arcAngle</a:t>
            </a:r>
            <a:r>
              <a:rPr lang="en-US" b="1" dirty="0"/>
              <a:t>):</a:t>
            </a:r>
            <a:r>
              <a:rPr lang="en-US" dirty="0"/>
              <a:t> is used draw a circular or elliptical arc.</a:t>
            </a:r>
          </a:p>
          <a:p>
            <a:r>
              <a:rPr lang="en-US" b="1" dirty="0"/>
              <a:t>public abstract void </a:t>
            </a:r>
            <a:r>
              <a:rPr lang="en-US" b="1" dirty="0" err="1"/>
              <a:t>fillArc</a:t>
            </a:r>
            <a:r>
              <a:rPr lang="en-US" b="1" dirty="0"/>
              <a:t>(</a:t>
            </a:r>
            <a:r>
              <a:rPr lang="en-US" b="1" dirty="0" err="1"/>
              <a:t>int</a:t>
            </a:r>
            <a:r>
              <a:rPr lang="en-US" b="1" dirty="0"/>
              <a:t> x, </a:t>
            </a:r>
            <a:r>
              <a:rPr lang="en-US" b="1" dirty="0" err="1"/>
              <a:t>int</a:t>
            </a:r>
            <a:r>
              <a:rPr lang="en-US" b="1" dirty="0"/>
              <a:t> y, </a:t>
            </a:r>
            <a:r>
              <a:rPr lang="en-US" b="1" dirty="0" err="1"/>
              <a:t>int</a:t>
            </a:r>
            <a:r>
              <a:rPr lang="en-US" b="1" dirty="0"/>
              <a:t> width, </a:t>
            </a:r>
            <a:r>
              <a:rPr lang="en-US" b="1" dirty="0" err="1"/>
              <a:t>int</a:t>
            </a:r>
            <a:r>
              <a:rPr lang="en-US" b="1" dirty="0"/>
              <a:t> height, </a:t>
            </a:r>
            <a:r>
              <a:rPr lang="en-US" b="1" dirty="0" err="1"/>
              <a:t>int</a:t>
            </a:r>
            <a:r>
              <a:rPr lang="en-US" b="1" dirty="0"/>
              <a:t> </a:t>
            </a:r>
            <a:r>
              <a:rPr lang="en-US" b="1" dirty="0" err="1"/>
              <a:t>startAngle</a:t>
            </a:r>
            <a:r>
              <a:rPr lang="en-US" b="1" dirty="0"/>
              <a:t>, </a:t>
            </a:r>
            <a:r>
              <a:rPr lang="en-US" b="1" dirty="0" err="1"/>
              <a:t>int</a:t>
            </a:r>
            <a:r>
              <a:rPr lang="en-US" b="1" dirty="0"/>
              <a:t> </a:t>
            </a:r>
            <a:r>
              <a:rPr lang="en-US" b="1" dirty="0" err="1"/>
              <a:t>arcAngle</a:t>
            </a:r>
            <a:r>
              <a:rPr lang="en-US" b="1" dirty="0"/>
              <a:t>):</a:t>
            </a:r>
            <a:r>
              <a:rPr lang="en-US" dirty="0"/>
              <a:t> is used to fill a circular or elliptical arc.</a:t>
            </a:r>
          </a:p>
          <a:p>
            <a:r>
              <a:rPr lang="en-US" b="1" dirty="0"/>
              <a:t>public abstract void </a:t>
            </a:r>
            <a:r>
              <a:rPr lang="en-US" b="1" dirty="0" err="1"/>
              <a:t>setColor</a:t>
            </a:r>
            <a:r>
              <a:rPr lang="en-US" b="1" dirty="0"/>
              <a:t>(Color c):</a:t>
            </a:r>
            <a:r>
              <a:rPr lang="en-US" dirty="0"/>
              <a:t> is used to set the graphics current color to the specified color.</a:t>
            </a:r>
          </a:p>
          <a:p>
            <a:r>
              <a:rPr lang="en-US" b="1" dirty="0"/>
              <a:t>public abstract void </a:t>
            </a:r>
            <a:r>
              <a:rPr lang="en-US" b="1" dirty="0" err="1"/>
              <a:t>setFont</a:t>
            </a:r>
            <a:r>
              <a:rPr lang="en-US" b="1" dirty="0"/>
              <a:t>(Font font):</a:t>
            </a:r>
            <a:r>
              <a:rPr lang="en-US" dirty="0"/>
              <a:t> is used to set the graphics current font to the specified font.</a:t>
            </a:r>
          </a:p>
          <a:p>
            <a:endParaRPr lang="en-US" dirty="0"/>
          </a:p>
        </p:txBody>
      </p:sp>
      <p:sp>
        <p:nvSpPr>
          <p:cNvPr id="4" name="Date Placeholder 3"/>
          <p:cNvSpPr>
            <a:spLocks noGrp="1"/>
          </p:cNvSpPr>
          <p:nvPr>
            <p:ph type="dt" sz="half" idx="10"/>
          </p:nvPr>
        </p:nvSpPr>
        <p:spPr/>
        <p:txBody>
          <a:bodyPr/>
          <a:lstStyle/>
          <a:p>
            <a:fld id="{1551A18F-2003-480A-B16A-1192E5ED605F}" type="datetime1">
              <a:rPr lang="en-US" smtClean="0"/>
              <a:t>5/31/2016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13CFD8D1-1051-49E1-8D96-86FCCCB0FA7D}" type="slidenum">
              <a:rPr lang="en-US" smtClean="0"/>
              <a:t>21</a:t>
            </a:fld>
            <a:endParaRPr lang="en-US"/>
          </a:p>
        </p:txBody>
      </p:sp>
    </p:spTree>
    <p:extLst>
      <p:ext uri="{BB962C8B-B14F-4D97-AF65-F5344CB8AC3E}">
        <p14:creationId xmlns:p14="http://schemas.microsoft.com/office/powerpoint/2010/main" val="7598466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Graphics in applet</a:t>
            </a:r>
            <a:endParaRPr lang="en-US" dirty="0"/>
          </a:p>
        </p:txBody>
      </p:sp>
      <p:pic>
        <p:nvPicPr>
          <p:cNvPr id="6" name="Content Placeholder 5"/>
          <p:cNvPicPr>
            <a:picLocks noGrp="1" noChangeAspect="1"/>
          </p:cNvPicPr>
          <p:nvPr>
            <p:ph idx="1"/>
          </p:nvPr>
        </p:nvPicPr>
        <p:blipFill>
          <a:blip r:embed="rId2"/>
          <a:stretch>
            <a:fillRect/>
          </a:stretch>
        </p:blipFill>
        <p:spPr>
          <a:xfrm>
            <a:off x="1810512" y="2337806"/>
            <a:ext cx="5634601" cy="3139029"/>
          </a:xfrm>
          <a:prstGeom prst="rect">
            <a:avLst/>
          </a:prstGeom>
        </p:spPr>
      </p:pic>
      <p:sp>
        <p:nvSpPr>
          <p:cNvPr id="3" name="Date Placeholder 2"/>
          <p:cNvSpPr>
            <a:spLocks noGrp="1"/>
          </p:cNvSpPr>
          <p:nvPr>
            <p:ph type="dt" sz="half" idx="10"/>
          </p:nvPr>
        </p:nvSpPr>
        <p:spPr/>
        <p:txBody>
          <a:bodyPr/>
          <a:lstStyle/>
          <a:p>
            <a:fld id="{E3C0A901-4BB6-48FD-B1F5-E4D546080736}" type="datetime1">
              <a:rPr lang="en-US" smtClean="0"/>
              <a:t>5/31/2016</a:t>
            </a:fld>
            <a:endParaRPr lang="en-US"/>
          </a:p>
        </p:txBody>
      </p:sp>
      <p:sp>
        <p:nvSpPr>
          <p:cNvPr id="4" name="Footer Placeholder 3"/>
          <p:cNvSpPr>
            <a:spLocks noGrp="1"/>
          </p:cNvSpPr>
          <p:nvPr>
            <p:ph type="ftr" sz="quarter" idx="11"/>
          </p:nvPr>
        </p:nvSpPr>
        <p:spPr/>
        <p:txBody>
          <a:bodyPr/>
          <a:lstStyle/>
          <a:p>
            <a:r>
              <a:rPr lang="en-US" smtClean="0"/>
              <a:t>Presented By MangaRao</a:t>
            </a:r>
            <a:endParaRPr lang="en-US"/>
          </a:p>
        </p:txBody>
      </p:sp>
      <p:sp>
        <p:nvSpPr>
          <p:cNvPr id="5" name="Slide Number Placeholder 4"/>
          <p:cNvSpPr>
            <a:spLocks noGrp="1"/>
          </p:cNvSpPr>
          <p:nvPr>
            <p:ph type="sldNum" sz="quarter" idx="12"/>
          </p:nvPr>
        </p:nvSpPr>
        <p:spPr/>
        <p:txBody>
          <a:bodyPr/>
          <a:lstStyle/>
          <a:p>
            <a:fld id="{13CFD8D1-1051-49E1-8D96-86FCCCB0FA7D}" type="slidenum">
              <a:rPr lang="en-US" smtClean="0"/>
              <a:t>22</a:t>
            </a:fld>
            <a:endParaRPr lang="en-US"/>
          </a:p>
        </p:txBody>
      </p:sp>
    </p:spTree>
    <p:extLst>
      <p:ext uri="{BB962C8B-B14F-4D97-AF65-F5344CB8AC3E}">
        <p14:creationId xmlns:p14="http://schemas.microsoft.com/office/powerpoint/2010/main" val="40007879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51688"/>
          </a:xfrm>
        </p:spPr>
        <p:txBody>
          <a:bodyPr>
            <a:normAutofit fontScale="90000"/>
          </a:bodyPr>
          <a:lstStyle/>
          <a:p>
            <a:r>
              <a:rPr lang="en-US" dirty="0" smtClean="0"/>
              <a:t>GraphicsDemo.java</a:t>
            </a:r>
            <a:endParaRPr lang="en-US" dirty="0"/>
          </a:p>
        </p:txBody>
      </p:sp>
      <p:sp>
        <p:nvSpPr>
          <p:cNvPr id="3" name="Content Placeholder 2"/>
          <p:cNvSpPr>
            <a:spLocks noGrp="1"/>
          </p:cNvSpPr>
          <p:nvPr>
            <p:ph idx="1"/>
          </p:nvPr>
        </p:nvSpPr>
        <p:spPr>
          <a:xfrm>
            <a:off x="677334" y="1280160"/>
            <a:ext cx="9198186" cy="5577839"/>
          </a:xfrm>
        </p:spPr>
        <p:txBody>
          <a:bodyPr>
            <a:normAutofit fontScale="62500" lnSpcReduction="20000"/>
          </a:bodyPr>
          <a:lstStyle/>
          <a:p>
            <a:r>
              <a:rPr lang="en-US" dirty="0"/>
              <a:t>import </a:t>
            </a:r>
            <a:r>
              <a:rPr lang="en-US" dirty="0" err="1"/>
              <a:t>java.applet.Applet</a:t>
            </a:r>
            <a:r>
              <a:rPr lang="en-US" dirty="0"/>
              <a:t>;  </a:t>
            </a:r>
          </a:p>
          <a:p>
            <a:r>
              <a:rPr lang="en-US" dirty="0"/>
              <a:t>import </a:t>
            </a:r>
            <a:r>
              <a:rPr lang="en-US" dirty="0" err="1"/>
              <a:t>java.awt</a:t>
            </a:r>
            <a:r>
              <a:rPr lang="en-US" dirty="0"/>
              <a:t>.*;  </a:t>
            </a:r>
          </a:p>
          <a:p>
            <a:r>
              <a:rPr lang="en-US" dirty="0"/>
              <a:t>  </a:t>
            </a:r>
          </a:p>
          <a:p>
            <a:r>
              <a:rPr lang="en-US" dirty="0"/>
              <a:t>public class </a:t>
            </a:r>
            <a:r>
              <a:rPr lang="en-US" dirty="0" err="1"/>
              <a:t>GraphicsDemo</a:t>
            </a:r>
            <a:r>
              <a:rPr lang="en-US" dirty="0"/>
              <a:t> extends Applet{  </a:t>
            </a:r>
          </a:p>
          <a:p>
            <a:r>
              <a:rPr lang="en-US" dirty="0"/>
              <a:t>  </a:t>
            </a:r>
          </a:p>
          <a:p>
            <a:r>
              <a:rPr lang="en-US" dirty="0"/>
              <a:t>public void paint(Graphics g){  </a:t>
            </a:r>
          </a:p>
          <a:p>
            <a:r>
              <a:rPr lang="en-US" dirty="0" err="1"/>
              <a:t>g.setColor</a:t>
            </a:r>
            <a:r>
              <a:rPr lang="en-US" dirty="0"/>
              <a:t>(</a:t>
            </a:r>
            <a:r>
              <a:rPr lang="en-US" dirty="0" err="1"/>
              <a:t>Color.red</a:t>
            </a:r>
            <a:r>
              <a:rPr lang="en-US" dirty="0"/>
              <a:t>);  </a:t>
            </a:r>
          </a:p>
          <a:p>
            <a:r>
              <a:rPr lang="en-US" dirty="0" err="1"/>
              <a:t>g.drawString</a:t>
            </a:r>
            <a:r>
              <a:rPr lang="en-US" dirty="0"/>
              <a:t>("Welcome",50, 50);  </a:t>
            </a:r>
          </a:p>
          <a:p>
            <a:r>
              <a:rPr lang="en-US" dirty="0" err="1"/>
              <a:t>g.drawLine</a:t>
            </a:r>
            <a:r>
              <a:rPr lang="en-US" dirty="0"/>
              <a:t>(20,30,20,300);  </a:t>
            </a:r>
          </a:p>
          <a:p>
            <a:r>
              <a:rPr lang="en-US" dirty="0" err="1"/>
              <a:t>g.drawRect</a:t>
            </a:r>
            <a:r>
              <a:rPr lang="en-US" dirty="0"/>
              <a:t>(70,100,30,30);  </a:t>
            </a:r>
          </a:p>
          <a:p>
            <a:r>
              <a:rPr lang="en-US" dirty="0" err="1"/>
              <a:t>g.fillRect</a:t>
            </a:r>
            <a:r>
              <a:rPr lang="en-US" dirty="0"/>
              <a:t>(170,100,30,30);  </a:t>
            </a:r>
          </a:p>
          <a:p>
            <a:r>
              <a:rPr lang="en-US" dirty="0" err="1"/>
              <a:t>g.drawOval</a:t>
            </a:r>
            <a:r>
              <a:rPr lang="en-US" dirty="0"/>
              <a:t>(70,200,30,30);  </a:t>
            </a:r>
          </a:p>
          <a:p>
            <a:r>
              <a:rPr lang="en-US" dirty="0"/>
              <a:t>  </a:t>
            </a:r>
          </a:p>
          <a:p>
            <a:r>
              <a:rPr lang="en-US" dirty="0" err="1"/>
              <a:t>g.setColor</a:t>
            </a:r>
            <a:r>
              <a:rPr lang="en-US" dirty="0"/>
              <a:t>(</a:t>
            </a:r>
            <a:r>
              <a:rPr lang="en-US" dirty="0" err="1"/>
              <a:t>Color.pink</a:t>
            </a:r>
            <a:r>
              <a:rPr lang="en-US" dirty="0"/>
              <a:t>);  </a:t>
            </a:r>
          </a:p>
          <a:p>
            <a:r>
              <a:rPr lang="en-US" dirty="0" err="1"/>
              <a:t>g.fillOval</a:t>
            </a:r>
            <a:r>
              <a:rPr lang="en-US" dirty="0"/>
              <a:t>(170,200,30,30);  </a:t>
            </a:r>
          </a:p>
          <a:p>
            <a:r>
              <a:rPr lang="en-US" dirty="0" err="1"/>
              <a:t>g.drawArc</a:t>
            </a:r>
            <a:r>
              <a:rPr lang="en-US" dirty="0"/>
              <a:t>(90,150,30,30,30,270);  </a:t>
            </a:r>
          </a:p>
          <a:p>
            <a:r>
              <a:rPr lang="en-US" dirty="0" err="1"/>
              <a:t>g.fillArc</a:t>
            </a:r>
            <a:r>
              <a:rPr lang="en-US" dirty="0"/>
              <a:t>(270,150,30,30,0,180);  </a:t>
            </a:r>
          </a:p>
          <a:p>
            <a:r>
              <a:rPr lang="en-US" dirty="0"/>
              <a:t>  </a:t>
            </a:r>
          </a:p>
          <a:p>
            <a:r>
              <a:rPr lang="en-US" dirty="0"/>
              <a:t>}  </a:t>
            </a:r>
          </a:p>
          <a:p>
            <a:r>
              <a:rPr lang="en-US" dirty="0"/>
              <a:t>} </a:t>
            </a:r>
          </a:p>
          <a:p>
            <a:endParaRPr lang="en-US" dirty="0"/>
          </a:p>
        </p:txBody>
      </p:sp>
      <p:sp>
        <p:nvSpPr>
          <p:cNvPr id="4" name="Date Placeholder 3"/>
          <p:cNvSpPr>
            <a:spLocks noGrp="1"/>
          </p:cNvSpPr>
          <p:nvPr>
            <p:ph type="dt" sz="half" idx="10"/>
          </p:nvPr>
        </p:nvSpPr>
        <p:spPr/>
        <p:txBody>
          <a:bodyPr/>
          <a:lstStyle/>
          <a:p>
            <a:fld id="{A182FAD9-D7B5-49A9-B7E6-01A2A0B9AAA0}" type="datetime1">
              <a:rPr lang="en-US" smtClean="0"/>
              <a:t>5/31/2016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13CFD8D1-1051-49E1-8D96-86FCCCB0FA7D}" type="slidenum">
              <a:rPr lang="en-US" smtClean="0"/>
              <a:t>23</a:t>
            </a:fld>
            <a:endParaRPr lang="en-US"/>
          </a:p>
        </p:txBody>
      </p:sp>
    </p:spTree>
    <p:extLst>
      <p:ext uri="{BB962C8B-B14F-4D97-AF65-F5344CB8AC3E}">
        <p14:creationId xmlns:p14="http://schemas.microsoft.com/office/powerpoint/2010/main" val="17082350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
                                            <p:txEl>
                                              <p:pRg st="15" end="15"/>
                                            </p:txEl>
                                          </p:spTgt>
                                        </p:tgtEl>
                                        <p:attrNameLst>
                                          <p:attrName>style.visibility</p:attrName>
                                        </p:attrNameLst>
                                      </p:cBhvr>
                                      <p:to>
                                        <p:strVal val="visible"/>
                                      </p:to>
                                    </p:set>
                                    <p:anim calcmode="lin" valueType="num">
                                      <p:cBhvr additive="base">
                                        <p:cTn id="9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3">
                                            <p:txEl>
                                              <p:pRg st="16" end="16"/>
                                            </p:txEl>
                                          </p:spTgt>
                                        </p:tgtEl>
                                        <p:attrNameLst>
                                          <p:attrName>style.visibility</p:attrName>
                                        </p:attrNameLst>
                                      </p:cBhvr>
                                      <p:to>
                                        <p:strVal val="visible"/>
                                      </p:to>
                                    </p:set>
                                    <p:anim calcmode="lin" valueType="num">
                                      <p:cBhvr additive="base">
                                        <p:cTn id="103"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3">
                                            <p:txEl>
                                              <p:pRg st="17" end="17"/>
                                            </p:txEl>
                                          </p:spTgt>
                                        </p:tgtEl>
                                        <p:attrNameLst>
                                          <p:attrName>style.visibility</p:attrName>
                                        </p:attrNameLst>
                                      </p:cBhvr>
                                      <p:to>
                                        <p:strVal val="visible"/>
                                      </p:to>
                                    </p:set>
                                    <p:anim calcmode="lin" valueType="num">
                                      <p:cBhvr additive="base">
                                        <p:cTn id="109"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3">
                                            <p:txEl>
                                              <p:pRg st="18" end="18"/>
                                            </p:txEl>
                                          </p:spTgt>
                                        </p:tgtEl>
                                        <p:attrNameLst>
                                          <p:attrName>style.visibility</p:attrName>
                                        </p:attrNameLst>
                                      </p:cBhvr>
                                      <p:to>
                                        <p:strVal val="visible"/>
                                      </p:to>
                                    </p:set>
                                    <p:anim calcmode="lin" valueType="num">
                                      <p:cBhvr additive="base">
                                        <p:cTn id="115"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3">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3">
                                            <p:txEl>
                                              <p:pRg st="19" end="19"/>
                                            </p:txEl>
                                          </p:spTgt>
                                        </p:tgtEl>
                                        <p:attrNameLst>
                                          <p:attrName>style.visibility</p:attrName>
                                        </p:attrNameLst>
                                      </p:cBhvr>
                                      <p:to>
                                        <p:strVal val="visible"/>
                                      </p:to>
                                    </p:set>
                                    <p:anim calcmode="lin" valueType="num">
                                      <p:cBhvr additive="base">
                                        <p:cTn id="121" dur="500" fill="hold"/>
                                        <p:tgtEl>
                                          <p:spTgt spid="3">
                                            <p:txEl>
                                              <p:pRg st="19" end="19"/>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3">
                                            <p:txEl>
                                              <p:pRg st="19" end="1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
            </a:r>
            <a:r>
              <a:rPr lang="en-US" dirty="0" smtClean="0"/>
              <a:t>yapplet.html</a:t>
            </a:r>
            <a:endParaRPr lang="en-US" dirty="0"/>
          </a:p>
        </p:txBody>
      </p:sp>
      <p:sp>
        <p:nvSpPr>
          <p:cNvPr id="3" name="Content Placeholder 2"/>
          <p:cNvSpPr>
            <a:spLocks noGrp="1"/>
          </p:cNvSpPr>
          <p:nvPr>
            <p:ph idx="1"/>
          </p:nvPr>
        </p:nvSpPr>
        <p:spPr/>
        <p:txBody>
          <a:bodyPr/>
          <a:lstStyle/>
          <a:p>
            <a:endParaRPr lang="en-US" dirty="0"/>
          </a:p>
          <a:p>
            <a:r>
              <a:rPr lang="en-US" dirty="0"/>
              <a:t>&lt;html&gt;  </a:t>
            </a:r>
          </a:p>
          <a:p>
            <a:r>
              <a:rPr lang="en-US" dirty="0"/>
              <a:t>&lt;body&gt;  </a:t>
            </a:r>
          </a:p>
          <a:p>
            <a:r>
              <a:rPr lang="en-US" dirty="0"/>
              <a:t>&lt;applet code="</a:t>
            </a:r>
            <a:r>
              <a:rPr lang="en-US" dirty="0" err="1"/>
              <a:t>GraphicsDemo.class</a:t>
            </a:r>
            <a:r>
              <a:rPr lang="en-US" dirty="0"/>
              <a:t>" width="300" height="300"&gt;  </a:t>
            </a:r>
          </a:p>
          <a:p>
            <a:r>
              <a:rPr lang="en-US" dirty="0"/>
              <a:t>&lt;/applet&gt;  </a:t>
            </a:r>
          </a:p>
          <a:p>
            <a:r>
              <a:rPr lang="en-US" dirty="0"/>
              <a:t>&lt;/body&gt;  </a:t>
            </a:r>
          </a:p>
          <a:p>
            <a:r>
              <a:rPr lang="en-US" dirty="0"/>
              <a:t>&lt;/html&gt;  </a:t>
            </a:r>
          </a:p>
          <a:p>
            <a:endParaRPr lang="en-US" dirty="0"/>
          </a:p>
        </p:txBody>
      </p:sp>
      <p:sp>
        <p:nvSpPr>
          <p:cNvPr id="4" name="Date Placeholder 3"/>
          <p:cNvSpPr>
            <a:spLocks noGrp="1"/>
          </p:cNvSpPr>
          <p:nvPr>
            <p:ph type="dt" sz="half" idx="10"/>
          </p:nvPr>
        </p:nvSpPr>
        <p:spPr/>
        <p:txBody>
          <a:bodyPr/>
          <a:lstStyle/>
          <a:p>
            <a:fld id="{2F6C911E-34C7-458D-999A-15A343AAF033}" type="datetime1">
              <a:rPr lang="en-US" smtClean="0"/>
              <a:t>5/31/2016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13CFD8D1-1051-49E1-8D96-86FCCCB0FA7D}" type="slidenum">
              <a:rPr lang="en-US" smtClean="0"/>
              <a:t>24</a:t>
            </a:fld>
            <a:endParaRPr lang="en-US"/>
          </a:p>
        </p:txBody>
      </p:sp>
    </p:spTree>
    <p:extLst>
      <p:ext uri="{BB962C8B-B14F-4D97-AF65-F5344CB8AC3E}">
        <p14:creationId xmlns:p14="http://schemas.microsoft.com/office/powerpoint/2010/main" val="7956593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7" name="Content Placeholder 5"/>
          <p:cNvPicPr>
            <a:picLocks noGrp="1" noChangeAspect="1"/>
          </p:cNvPicPr>
          <p:nvPr>
            <p:ph idx="1"/>
          </p:nvPr>
        </p:nvPicPr>
        <p:blipFill>
          <a:blip r:embed="rId2"/>
          <a:stretch>
            <a:fillRect/>
          </a:stretch>
        </p:blipFill>
        <p:spPr>
          <a:xfrm>
            <a:off x="2506925" y="2725777"/>
            <a:ext cx="4938188" cy="2751058"/>
          </a:xfrm>
          <a:prstGeom prst="rect">
            <a:avLst/>
          </a:prstGeom>
        </p:spPr>
      </p:pic>
      <p:sp>
        <p:nvSpPr>
          <p:cNvPr id="4" name="Date Placeholder 3"/>
          <p:cNvSpPr>
            <a:spLocks noGrp="1"/>
          </p:cNvSpPr>
          <p:nvPr>
            <p:ph type="dt" sz="half" idx="10"/>
          </p:nvPr>
        </p:nvSpPr>
        <p:spPr/>
        <p:txBody>
          <a:bodyPr/>
          <a:lstStyle/>
          <a:p>
            <a:fld id="{4622374C-6A5E-4369-A079-20A01CBD280A}" type="datetime1">
              <a:rPr lang="en-US" smtClean="0"/>
              <a:t>5/31/2016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13CFD8D1-1051-49E1-8D96-86FCCCB0FA7D}" type="slidenum">
              <a:rPr lang="en-US" smtClean="0"/>
              <a:t>25</a:t>
            </a:fld>
            <a:endParaRPr lang="en-US"/>
          </a:p>
        </p:txBody>
      </p:sp>
    </p:spTree>
    <p:extLst>
      <p:ext uri="{BB962C8B-B14F-4D97-AF65-F5344CB8AC3E}">
        <p14:creationId xmlns:p14="http://schemas.microsoft.com/office/powerpoint/2010/main" val="1740601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Displaying Image in Applet</a:t>
            </a:r>
            <a:endParaRPr lang="en-US" dirty="0"/>
          </a:p>
        </p:txBody>
      </p:sp>
      <p:sp>
        <p:nvSpPr>
          <p:cNvPr id="3" name="Content Placeholder 2"/>
          <p:cNvSpPr>
            <a:spLocks noGrp="1"/>
          </p:cNvSpPr>
          <p:nvPr>
            <p:ph idx="1"/>
          </p:nvPr>
        </p:nvSpPr>
        <p:spPr/>
        <p:txBody>
          <a:bodyPr/>
          <a:lstStyle/>
          <a:p>
            <a:r>
              <a:rPr lang="en-US" dirty="0"/>
              <a:t>Applet is mostly used in games and animation. For this purpose image is required to be displayed</a:t>
            </a:r>
            <a:r>
              <a:rPr lang="en-US" dirty="0" smtClean="0"/>
              <a:t>.</a:t>
            </a:r>
          </a:p>
          <a:p>
            <a:r>
              <a:rPr lang="en-US" dirty="0" smtClean="0"/>
              <a:t>The </a:t>
            </a:r>
            <a:r>
              <a:rPr lang="en-US" dirty="0" err="1"/>
              <a:t>java.awt.Graphics</a:t>
            </a:r>
            <a:r>
              <a:rPr lang="en-US" dirty="0"/>
              <a:t> class provide a method </a:t>
            </a:r>
            <a:r>
              <a:rPr lang="en-US" dirty="0" err="1"/>
              <a:t>drawImage</a:t>
            </a:r>
            <a:r>
              <a:rPr lang="en-US" dirty="0"/>
              <a:t>() to display the image</a:t>
            </a:r>
            <a:r>
              <a:rPr lang="en-US" dirty="0" smtClean="0"/>
              <a:t>.</a:t>
            </a:r>
          </a:p>
          <a:p>
            <a:endParaRPr lang="en-US" dirty="0"/>
          </a:p>
        </p:txBody>
      </p:sp>
      <p:sp>
        <p:nvSpPr>
          <p:cNvPr id="4" name="Date Placeholder 3"/>
          <p:cNvSpPr>
            <a:spLocks noGrp="1"/>
          </p:cNvSpPr>
          <p:nvPr>
            <p:ph type="dt" sz="half" idx="10"/>
          </p:nvPr>
        </p:nvSpPr>
        <p:spPr/>
        <p:txBody>
          <a:bodyPr/>
          <a:lstStyle/>
          <a:p>
            <a:fld id="{975EAAE6-7EAA-4231-8E72-E5B278CBC119}" type="datetime1">
              <a:rPr lang="en-US" smtClean="0"/>
              <a:t>5/31/2016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13CFD8D1-1051-49E1-8D96-86FCCCB0FA7D}" type="slidenum">
              <a:rPr lang="en-US" smtClean="0"/>
              <a:t>26</a:t>
            </a:fld>
            <a:endParaRPr lang="en-US"/>
          </a:p>
        </p:txBody>
      </p:sp>
    </p:spTree>
    <p:extLst>
      <p:ext uri="{BB962C8B-B14F-4D97-AF65-F5344CB8AC3E}">
        <p14:creationId xmlns:p14="http://schemas.microsoft.com/office/powerpoint/2010/main" val="39823174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Syntax of </a:t>
            </a:r>
            <a:r>
              <a:rPr lang="en-US" b="1" dirty="0" err="1"/>
              <a:t>drawImage</a:t>
            </a:r>
            <a:r>
              <a:rPr lang="en-US" b="1" dirty="0"/>
              <a:t>() method</a:t>
            </a:r>
            <a:endParaRPr lang="en-US" dirty="0"/>
          </a:p>
        </p:txBody>
      </p:sp>
      <p:sp>
        <p:nvSpPr>
          <p:cNvPr id="3" name="Content Placeholder 2"/>
          <p:cNvSpPr>
            <a:spLocks noGrp="1"/>
          </p:cNvSpPr>
          <p:nvPr>
            <p:ph idx="1"/>
          </p:nvPr>
        </p:nvSpPr>
        <p:spPr/>
        <p:txBody>
          <a:bodyPr/>
          <a:lstStyle/>
          <a:p>
            <a:r>
              <a:rPr lang="en-US" b="1" dirty="0"/>
              <a:t>public abstract </a:t>
            </a:r>
            <a:r>
              <a:rPr lang="en-US" b="1" dirty="0" err="1"/>
              <a:t>boolean</a:t>
            </a:r>
            <a:r>
              <a:rPr lang="en-US" b="1" dirty="0"/>
              <a:t> </a:t>
            </a:r>
            <a:r>
              <a:rPr lang="en-US" b="1" dirty="0" err="1"/>
              <a:t>drawImage</a:t>
            </a:r>
            <a:r>
              <a:rPr lang="en-US" b="1" dirty="0"/>
              <a:t>(Image </a:t>
            </a:r>
            <a:r>
              <a:rPr lang="en-US" b="1" dirty="0" err="1"/>
              <a:t>img</a:t>
            </a:r>
            <a:r>
              <a:rPr lang="en-US" b="1" dirty="0"/>
              <a:t>, </a:t>
            </a:r>
            <a:r>
              <a:rPr lang="en-US" b="1" dirty="0" err="1"/>
              <a:t>int</a:t>
            </a:r>
            <a:r>
              <a:rPr lang="en-US" b="1" dirty="0"/>
              <a:t> x, </a:t>
            </a:r>
            <a:r>
              <a:rPr lang="en-US" b="1" dirty="0" err="1"/>
              <a:t>int</a:t>
            </a:r>
            <a:r>
              <a:rPr lang="en-US" b="1" dirty="0"/>
              <a:t> y, </a:t>
            </a:r>
            <a:r>
              <a:rPr lang="en-US" b="1" dirty="0" err="1"/>
              <a:t>ImageObserver</a:t>
            </a:r>
            <a:r>
              <a:rPr lang="en-US" b="1" dirty="0"/>
              <a:t> observer):</a:t>
            </a:r>
            <a:r>
              <a:rPr lang="en-US" dirty="0"/>
              <a:t> is used draw the specified image.</a:t>
            </a:r>
          </a:p>
        </p:txBody>
      </p:sp>
      <p:sp>
        <p:nvSpPr>
          <p:cNvPr id="4" name="Date Placeholder 3"/>
          <p:cNvSpPr>
            <a:spLocks noGrp="1"/>
          </p:cNvSpPr>
          <p:nvPr>
            <p:ph type="dt" sz="half" idx="10"/>
          </p:nvPr>
        </p:nvSpPr>
        <p:spPr/>
        <p:txBody>
          <a:bodyPr/>
          <a:lstStyle/>
          <a:p>
            <a:fld id="{68144C7A-9095-4AC8-92C3-BDEE18D71E15}" type="datetime1">
              <a:rPr lang="en-US" smtClean="0"/>
              <a:t>5/31/2016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13CFD8D1-1051-49E1-8D96-86FCCCB0FA7D}" type="slidenum">
              <a:rPr lang="en-US" smtClean="0"/>
              <a:t>27</a:t>
            </a:fld>
            <a:endParaRPr lang="en-US"/>
          </a:p>
        </p:txBody>
      </p:sp>
    </p:spTree>
    <p:extLst>
      <p:ext uri="{BB962C8B-B14F-4D97-AF65-F5344CB8AC3E}">
        <p14:creationId xmlns:p14="http://schemas.microsoft.com/office/powerpoint/2010/main" val="33165864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How to get the object of Image</a:t>
            </a:r>
            <a:endParaRPr lang="en-US"/>
          </a:p>
        </p:txBody>
      </p:sp>
      <p:sp>
        <p:nvSpPr>
          <p:cNvPr id="3" name="Content Placeholder 2"/>
          <p:cNvSpPr>
            <a:spLocks noGrp="1"/>
          </p:cNvSpPr>
          <p:nvPr>
            <p:ph idx="1"/>
          </p:nvPr>
        </p:nvSpPr>
        <p:spPr/>
        <p:txBody>
          <a:bodyPr/>
          <a:lstStyle/>
          <a:p>
            <a:r>
              <a:rPr lang="en-US" dirty="0"/>
              <a:t>The </a:t>
            </a:r>
            <a:r>
              <a:rPr lang="en-US" dirty="0" err="1"/>
              <a:t>java.applet.Applet</a:t>
            </a:r>
            <a:r>
              <a:rPr lang="en-US" dirty="0"/>
              <a:t> class provides </a:t>
            </a:r>
            <a:r>
              <a:rPr lang="en-US" dirty="0" err="1"/>
              <a:t>getImage</a:t>
            </a:r>
            <a:r>
              <a:rPr lang="en-US" dirty="0"/>
              <a:t>() method that returns the object of Image. </a:t>
            </a:r>
            <a:endParaRPr lang="en-US" dirty="0" smtClean="0"/>
          </a:p>
          <a:p>
            <a:r>
              <a:rPr lang="en-US" b="1" dirty="0" smtClean="0"/>
              <a:t>Syntax:</a:t>
            </a:r>
          </a:p>
          <a:p>
            <a:r>
              <a:rPr lang="en-US" dirty="0"/>
              <a:t>public Image </a:t>
            </a:r>
            <a:r>
              <a:rPr lang="en-US" dirty="0" err="1"/>
              <a:t>getImage</a:t>
            </a:r>
            <a:r>
              <a:rPr lang="en-US" dirty="0"/>
              <a:t>(URL u, String image){} </a:t>
            </a:r>
            <a:endParaRPr lang="en-US" b="1" dirty="0"/>
          </a:p>
        </p:txBody>
      </p:sp>
      <p:sp>
        <p:nvSpPr>
          <p:cNvPr id="4" name="Date Placeholder 3"/>
          <p:cNvSpPr>
            <a:spLocks noGrp="1"/>
          </p:cNvSpPr>
          <p:nvPr>
            <p:ph type="dt" sz="half" idx="10"/>
          </p:nvPr>
        </p:nvSpPr>
        <p:spPr/>
        <p:txBody>
          <a:bodyPr/>
          <a:lstStyle/>
          <a:p>
            <a:fld id="{DD3ED924-D909-40ED-8718-CBB0CFC334F6}" type="datetime1">
              <a:rPr lang="en-US" smtClean="0"/>
              <a:t>5/31/2016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13CFD8D1-1051-49E1-8D96-86FCCCB0FA7D}" type="slidenum">
              <a:rPr lang="en-US" smtClean="0"/>
              <a:t>28</a:t>
            </a:fld>
            <a:endParaRPr lang="en-US"/>
          </a:p>
        </p:txBody>
      </p:sp>
    </p:spTree>
    <p:extLst>
      <p:ext uri="{BB962C8B-B14F-4D97-AF65-F5344CB8AC3E}">
        <p14:creationId xmlns:p14="http://schemas.microsoft.com/office/powerpoint/2010/main" val="26552875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Other required methods of Applet class to display image:</a:t>
            </a:r>
            <a:endParaRPr lang="en-US" dirty="0"/>
          </a:p>
        </p:txBody>
      </p:sp>
      <p:sp>
        <p:nvSpPr>
          <p:cNvPr id="3" name="Content Placeholder 2"/>
          <p:cNvSpPr>
            <a:spLocks noGrp="1"/>
          </p:cNvSpPr>
          <p:nvPr>
            <p:ph idx="1"/>
          </p:nvPr>
        </p:nvSpPr>
        <p:spPr/>
        <p:txBody>
          <a:bodyPr/>
          <a:lstStyle/>
          <a:p>
            <a:r>
              <a:rPr lang="en-US" b="1" dirty="0"/>
              <a:t>public URL </a:t>
            </a:r>
            <a:r>
              <a:rPr lang="en-US" b="1" dirty="0" err="1"/>
              <a:t>getDocumentBase</a:t>
            </a:r>
            <a:r>
              <a:rPr lang="en-US" b="1" dirty="0"/>
              <a:t>():</a:t>
            </a:r>
            <a:r>
              <a:rPr lang="en-US" dirty="0"/>
              <a:t> is used to return the URL of the document in which applet is embedded.</a:t>
            </a:r>
          </a:p>
          <a:p>
            <a:r>
              <a:rPr lang="en-US" b="1" dirty="0"/>
              <a:t>public URL </a:t>
            </a:r>
            <a:r>
              <a:rPr lang="en-US" b="1" dirty="0" err="1"/>
              <a:t>getCodeBase</a:t>
            </a:r>
            <a:r>
              <a:rPr lang="en-US" b="1" dirty="0"/>
              <a:t>():</a:t>
            </a:r>
            <a:r>
              <a:rPr lang="en-US" dirty="0"/>
              <a:t> is used to return the base URL.</a:t>
            </a:r>
          </a:p>
          <a:p>
            <a:endParaRPr lang="en-US" dirty="0"/>
          </a:p>
        </p:txBody>
      </p:sp>
      <p:sp>
        <p:nvSpPr>
          <p:cNvPr id="4" name="Date Placeholder 3"/>
          <p:cNvSpPr>
            <a:spLocks noGrp="1"/>
          </p:cNvSpPr>
          <p:nvPr>
            <p:ph type="dt" sz="half" idx="10"/>
          </p:nvPr>
        </p:nvSpPr>
        <p:spPr/>
        <p:txBody>
          <a:bodyPr/>
          <a:lstStyle/>
          <a:p>
            <a:fld id="{A282BFDA-588A-46C2-852E-B13C95BAA199}" type="datetime1">
              <a:rPr lang="en-US" smtClean="0"/>
              <a:t>5/31/2016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13CFD8D1-1051-49E1-8D96-86FCCCB0FA7D}" type="slidenum">
              <a:rPr lang="en-US" smtClean="0"/>
              <a:t>29</a:t>
            </a:fld>
            <a:endParaRPr lang="en-US"/>
          </a:p>
        </p:txBody>
      </p:sp>
    </p:spTree>
    <p:extLst>
      <p:ext uri="{BB962C8B-B14F-4D97-AF65-F5344CB8AC3E}">
        <p14:creationId xmlns:p14="http://schemas.microsoft.com/office/powerpoint/2010/main" val="10388030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rPr>
              <a:t>Advantage of Applet</a:t>
            </a:r>
            <a:endParaRPr lang="en-US" dirty="0"/>
          </a:p>
        </p:txBody>
      </p:sp>
      <p:sp>
        <p:nvSpPr>
          <p:cNvPr id="3" name="Content Placeholder 2"/>
          <p:cNvSpPr>
            <a:spLocks noGrp="1"/>
          </p:cNvSpPr>
          <p:nvPr>
            <p:ph idx="1"/>
          </p:nvPr>
        </p:nvSpPr>
        <p:spPr/>
        <p:txBody>
          <a:bodyPr/>
          <a:lstStyle/>
          <a:p>
            <a:r>
              <a:rPr lang="en-US" dirty="0" smtClean="0">
                <a:effectLst/>
              </a:rPr>
              <a:t>It works at client side so less response time.</a:t>
            </a:r>
          </a:p>
          <a:p>
            <a:r>
              <a:rPr lang="en-US" dirty="0" smtClean="0">
                <a:effectLst/>
              </a:rPr>
              <a:t>Secured</a:t>
            </a:r>
          </a:p>
          <a:p>
            <a:r>
              <a:rPr lang="en-US" dirty="0" smtClean="0">
                <a:effectLst/>
              </a:rPr>
              <a:t>It can be executed by browsers running under many </a:t>
            </a:r>
            <a:r>
              <a:rPr lang="en-US" dirty="0" err="1" smtClean="0">
                <a:effectLst/>
              </a:rPr>
              <a:t>plateforms</a:t>
            </a:r>
            <a:r>
              <a:rPr lang="en-US" dirty="0" smtClean="0">
                <a:effectLst/>
              </a:rPr>
              <a:t>, including Linux, Windows, Mac </a:t>
            </a:r>
            <a:r>
              <a:rPr lang="en-US" dirty="0" err="1" smtClean="0">
                <a:effectLst/>
              </a:rPr>
              <a:t>Os</a:t>
            </a:r>
            <a:r>
              <a:rPr lang="en-US" dirty="0" smtClean="0">
                <a:effectLst/>
              </a:rPr>
              <a:t> etc.</a:t>
            </a:r>
          </a:p>
          <a:p>
            <a:endParaRPr lang="en-US" dirty="0"/>
          </a:p>
        </p:txBody>
      </p:sp>
      <p:sp>
        <p:nvSpPr>
          <p:cNvPr id="4" name="Date Placeholder 3"/>
          <p:cNvSpPr>
            <a:spLocks noGrp="1"/>
          </p:cNvSpPr>
          <p:nvPr>
            <p:ph type="dt" sz="half" idx="10"/>
          </p:nvPr>
        </p:nvSpPr>
        <p:spPr/>
        <p:txBody>
          <a:bodyPr/>
          <a:lstStyle/>
          <a:p>
            <a:fld id="{1C77E756-3658-47F6-B2D9-B46AC5921B13}" type="datetime1">
              <a:rPr lang="en-US" smtClean="0"/>
              <a:t>5/31/2016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13CFD8D1-1051-49E1-8D96-86FCCCB0FA7D}" type="slidenum">
              <a:rPr lang="en-US" smtClean="0"/>
              <a:t>3</a:t>
            </a:fld>
            <a:endParaRPr lang="en-US"/>
          </a:p>
        </p:txBody>
      </p:sp>
    </p:spTree>
    <p:extLst>
      <p:ext uri="{BB962C8B-B14F-4D97-AF65-F5344CB8AC3E}">
        <p14:creationId xmlns:p14="http://schemas.microsoft.com/office/powerpoint/2010/main" val="1168608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598" y="143256"/>
            <a:ext cx="8596668" cy="560832"/>
          </a:xfrm>
        </p:spPr>
        <p:txBody>
          <a:bodyPr>
            <a:normAutofit fontScale="90000"/>
          </a:bodyPr>
          <a:lstStyle/>
          <a:p>
            <a:r>
              <a:rPr lang="en-US" dirty="0" smtClean="0"/>
              <a:t>Example of displaying Image in applet</a:t>
            </a:r>
            <a:endParaRPr lang="en-US" dirty="0"/>
          </a:p>
        </p:txBody>
      </p:sp>
      <p:sp>
        <p:nvSpPr>
          <p:cNvPr id="3" name="Content Placeholder 2"/>
          <p:cNvSpPr>
            <a:spLocks noGrp="1"/>
          </p:cNvSpPr>
          <p:nvPr>
            <p:ph idx="1"/>
          </p:nvPr>
        </p:nvSpPr>
        <p:spPr>
          <a:xfrm>
            <a:off x="677334" y="1243584"/>
            <a:ext cx="8596668" cy="5257800"/>
          </a:xfrm>
        </p:spPr>
        <p:txBody>
          <a:bodyPr>
            <a:normAutofit/>
          </a:bodyPr>
          <a:lstStyle/>
          <a:p>
            <a:r>
              <a:rPr lang="en-US" dirty="0"/>
              <a:t>import </a:t>
            </a:r>
            <a:r>
              <a:rPr lang="en-US" dirty="0" err="1"/>
              <a:t>java.awt</a:t>
            </a:r>
            <a:r>
              <a:rPr lang="en-US" dirty="0"/>
              <a:t>.*;  </a:t>
            </a:r>
          </a:p>
          <a:p>
            <a:r>
              <a:rPr lang="en-US" dirty="0"/>
              <a:t>import </a:t>
            </a:r>
            <a:r>
              <a:rPr lang="en-US" dirty="0" err="1"/>
              <a:t>java.applet</a:t>
            </a:r>
            <a:r>
              <a:rPr lang="en-US" dirty="0"/>
              <a:t>.*;   </a:t>
            </a:r>
          </a:p>
          <a:p>
            <a:r>
              <a:rPr lang="en-US" dirty="0"/>
              <a:t>public class </a:t>
            </a:r>
            <a:r>
              <a:rPr lang="en-US" dirty="0" err="1"/>
              <a:t>DisplayImage</a:t>
            </a:r>
            <a:r>
              <a:rPr lang="en-US" dirty="0"/>
              <a:t> extends Applet {  </a:t>
            </a:r>
          </a:p>
          <a:p>
            <a:r>
              <a:rPr lang="en-US" dirty="0"/>
              <a:t>  Image picture;  </a:t>
            </a:r>
          </a:p>
          <a:p>
            <a:r>
              <a:rPr lang="en-US" dirty="0"/>
              <a:t>  public void </a:t>
            </a:r>
            <a:r>
              <a:rPr lang="en-US" dirty="0" err="1"/>
              <a:t>init</a:t>
            </a:r>
            <a:r>
              <a:rPr lang="en-US" dirty="0"/>
              <a:t>() {  </a:t>
            </a:r>
          </a:p>
          <a:p>
            <a:r>
              <a:rPr lang="en-US" dirty="0"/>
              <a:t>    picture = </a:t>
            </a:r>
            <a:r>
              <a:rPr lang="en-US" dirty="0" err="1"/>
              <a:t>getImage</a:t>
            </a:r>
            <a:r>
              <a:rPr lang="en-US" dirty="0"/>
              <a:t>(</a:t>
            </a:r>
            <a:r>
              <a:rPr lang="en-US" dirty="0" err="1"/>
              <a:t>getDocumentBase</a:t>
            </a:r>
            <a:r>
              <a:rPr lang="en-US" dirty="0"/>
              <a:t>(),"sonoo.jpg");  </a:t>
            </a:r>
          </a:p>
          <a:p>
            <a:r>
              <a:rPr lang="en-US" dirty="0"/>
              <a:t>  }  </a:t>
            </a:r>
          </a:p>
          <a:p>
            <a:r>
              <a:rPr lang="en-US" dirty="0"/>
              <a:t>      public void paint(Graphics g) {  </a:t>
            </a:r>
          </a:p>
          <a:p>
            <a:r>
              <a:rPr lang="en-US" dirty="0"/>
              <a:t>    </a:t>
            </a:r>
            <a:r>
              <a:rPr lang="en-US" dirty="0" err="1"/>
              <a:t>g.drawImage</a:t>
            </a:r>
            <a:r>
              <a:rPr lang="en-US" dirty="0"/>
              <a:t>(picture, 30,30, this);  </a:t>
            </a:r>
          </a:p>
          <a:p>
            <a:r>
              <a:rPr lang="en-US" dirty="0"/>
              <a:t>  }       </a:t>
            </a:r>
          </a:p>
          <a:p>
            <a:r>
              <a:rPr lang="en-US" dirty="0"/>
              <a:t>  } </a:t>
            </a:r>
          </a:p>
          <a:p>
            <a:endParaRPr lang="en-US" dirty="0"/>
          </a:p>
        </p:txBody>
      </p:sp>
      <p:sp>
        <p:nvSpPr>
          <p:cNvPr id="4" name="Date Placeholder 3"/>
          <p:cNvSpPr>
            <a:spLocks noGrp="1"/>
          </p:cNvSpPr>
          <p:nvPr>
            <p:ph type="dt" sz="half" idx="10"/>
          </p:nvPr>
        </p:nvSpPr>
        <p:spPr/>
        <p:txBody>
          <a:bodyPr/>
          <a:lstStyle/>
          <a:p>
            <a:fld id="{45489792-E679-4727-BEB9-FFF27F57B441}" type="datetime1">
              <a:rPr lang="en-US" smtClean="0"/>
              <a:t>5/31/2016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13CFD8D1-1051-49E1-8D96-86FCCCB0FA7D}" type="slidenum">
              <a:rPr lang="en-US" smtClean="0"/>
              <a:t>30</a:t>
            </a:fld>
            <a:endParaRPr lang="en-US"/>
          </a:p>
        </p:txBody>
      </p:sp>
    </p:spTree>
    <p:extLst>
      <p:ext uri="{BB962C8B-B14F-4D97-AF65-F5344CB8AC3E}">
        <p14:creationId xmlns:p14="http://schemas.microsoft.com/office/powerpoint/2010/main" val="9533240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lstStyle/>
          <a:p>
            <a:r>
              <a:rPr lang="en-US" dirty="0"/>
              <a:t>In the above example, </a:t>
            </a:r>
            <a:r>
              <a:rPr lang="en-US" dirty="0" err="1"/>
              <a:t>drawImage</a:t>
            </a:r>
            <a:r>
              <a:rPr lang="en-US" dirty="0"/>
              <a:t>() method of Graphics class is used to display the image. The 4th argument of </a:t>
            </a:r>
            <a:r>
              <a:rPr lang="en-US" dirty="0" err="1"/>
              <a:t>drawImage</a:t>
            </a:r>
            <a:r>
              <a:rPr lang="en-US" dirty="0"/>
              <a:t>() method of is </a:t>
            </a:r>
            <a:r>
              <a:rPr lang="en-US" dirty="0" err="1"/>
              <a:t>ImageObserver</a:t>
            </a:r>
            <a:r>
              <a:rPr lang="en-US" dirty="0"/>
              <a:t> object. The Component class implements </a:t>
            </a:r>
            <a:r>
              <a:rPr lang="en-US" dirty="0" err="1"/>
              <a:t>ImageObserver</a:t>
            </a:r>
            <a:r>
              <a:rPr lang="en-US" dirty="0"/>
              <a:t> interface. So current class object would also be treated as </a:t>
            </a:r>
            <a:r>
              <a:rPr lang="en-US" dirty="0" err="1"/>
              <a:t>ImageObserver</a:t>
            </a:r>
            <a:r>
              <a:rPr lang="en-US" dirty="0"/>
              <a:t> because Applet class indirectly extends the Component class.</a:t>
            </a:r>
          </a:p>
        </p:txBody>
      </p:sp>
      <p:sp>
        <p:nvSpPr>
          <p:cNvPr id="4" name="Date Placeholder 3"/>
          <p:cNvSpPr>
            <a:spLocks noGrp="1"/>
          </p:cNvSpPr>
          <p:nvPr>
            <p:ph type="dt" sz="half" idx="10"/>
          </p:nvPr>
        </p:nvSpPr>
        <p:spPr/>
        <p:txBody>
          <a:bodyPr/>
          <a:lstStyle/>
          <a:p>
            <a:fld id="{87B44D4E-A6A9-431C-872C-B7A7183E4702}" type="datetime1">
              <a:rPr lang="en-US" smtClean="0"/>
              <a:t>5/31/2016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13CFD8D1-1051-49E1-8D96-86FCCCB0FA7D}" type="slidenum">
              <a:rPr lang="en-US" smtClean="0"/>
              <a:t>31</a:t>
            </a:fld>
            <a:endParaRPr lang="en-US"/>
          </a:p>
        </p:txBody>
      </p:sp>
    </p:spTree>
    <p:extLst>
      <p:ext uri="{BB962C8B-B14F-4D97-AF65-F5344CB8AC3E}">
        <p14:creationId xmlns:p14="http://schemas.microsoft.com/office/powerpoint/2010/main" val="34932465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
            </a:r>
            <a:r>
              <a:rPr lang="en-US" dirty="0" smtClean="0"/>
              <a:t>yapplet.html</a:t>
            </a:r>
            <a:endParaRPr lang="en-US" dirty="0"/>
          </a:p>
        </p:txBody>
      </p:sp>
      <p:sp>
        <p:nvSpPr>
          <p:cNvPr id="3" name="Content Placeholder 2"/>
          <p:cNvSpPr>
            <a:spLocks noGrp="1"/>
          </p:cNvSpPr>
          <p:nvPr>
            <p:ph idx="1"/>
          </p:nvPr>
        </p:nvSpPr>
        <p:spPr/>
        <p:txBody>
          <a:bodyPr/>
          <a:lstStyle/>
          <a:p>
            <a:endParaRPr lang="en-US" dirty="0"/>
          </a:p>
          <a:p>
            <a:r>
              <a:rPr lang="en-US" dirty="0"/>
              <a:t>&lt;html&gt;  </a:t>
            </a:r>
          </a:p>
          <a:p>
            <a:r>
              <a:rPr lang="en-US" dirty="0"/>
              <a:t>&lt;body&gt;  </a:t>
            </a:r>
          </a:p>
          <a:p>
            <a:r>
              <a:rPr lang="en-US" dirty="0"/>
              <a:t>&lt;applet code="</a:t>
            </a:r>
            <a:r>
              <a:rPr lang="en-US" dirty="0" err="1"/>
              <a:t>DisplayImage.class</a:t>
            </a:r>
            <a:r>
              <a:rPr lang="en-US" dirty="0"/>
              <a:t>" width="300" height="300"&gt;  </a:t>
            </a:r>
          </a:p>
          <a:p>
            <a:r>
              <a:rPr lang="en-US" dirty="0"/>
              <a:t>&lt;/applet&gt;  </a:t>
            </a:r>
          </a:p>
          <a:p>
            <a:r>
              <a:rPr lang="en-US" dirty="0"/>
              <a:t>&lt;/body&gt;  </a:t>
            </a:r>
          </a:p>
          <a:p>
            <a:r>
              <a:rPr lang="en-US" dirty="0"/>
              <a:t>&lt;/html&gt;  </a:t>
            </a:r>
          </a:p>
        </p:txBody>
      </p:sp>
      <p:sp>
        <p:nvSpPr>
          <p:cNvPr id="4" name="Date Placeholder 3"/>
          <p:cNvSpPr>
            <a:spLocks noGrp="1"/>
          </p:cNvSpPr>
          <p:nvPr>
            <p:ph type="dt" sz="half" idx="10"/>
          </p:nvPr>
        </p:nvSpPr>
        <p:spPr/>
        <p:txBody>
          <a:bodyPr/>
          <a:lstStyle/>
          <a:p>
            <a:fld id="{9B9C37B0-0D12-4B8F-9219-1714760C38D7}" type="datetime1">
              <a:rPr lang="en-US" smtClean="0"/>
              <a:t>5/31/2016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13CFD8D1-1051-49E1-8D96-86FCCCB0FA7D}" type="slidenum">
              <a:rPr lang="en-US" smtClean="0"/>
              <a:t>32</a:t>
            </a:fld>
            <a:endParaRPr lang="en-US"/>
          </a:p>
        </p:txBody>
      </p:sp>
    </p:spTree>
    <p:extLst>
      <p:ext uri="{BB962C8B-B14F-4D97-AF65-F5344CB8AC3E}">
        <p14:creationId xmlns:p14="http://schemas.microsoft.com/office/powerpoint/2010/main" val="9298799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of animation in applet</a:t>
            </a:r>
            <a:endParaRPr lang="en-US" dirty="0"/>
          </a:p>
        </p:txBody>
      </p:sp>
      <p:sp>
        <p:nvSpPr>
          <p:cNvPr id="3" name="Content Placeholder 2"/>
          <p:cNvSpPr>
            <a:spLocks noGrp="1"/>
          </p:cNvSpPr>
          <p:nvPr>
            <p:ph idx="1"/>
          </p:nvPr>
        </p:nvSpPr>
        <p:spPr>
          <a:xfrm>
            <a:off x="677334" y="1344168"/>
            <a:ext cx="8596668" cy="5330952"/>
          </a:xfrm>
        </p:spPr>
        <p:txBody>
          <a:bodyPr>
            <a:normAutofit fontScale="77500" lnSpcReduction="20000"/>
          </a:bodyPr>
          <a:lstStyle/>
          <a:p>
            <a:r>
              <a:rPr lang="en-US" dirty="0"/>
              <a:t>import </a:t>
            </a:r>
            <a:r>
              <a:rPr lang="en-US" dirty="0" err="1"/>
              <a:t>java.awt</a:t>
            </a:r>
            <a:r>
              <a:rPr lang="en-US" dirty="0"/>
              <a:t>.*;  </a:t>
            </a:r>
          </a:p>
          <a:p>
            <a:r>
              <a:rPr lang="en-US" dirty="0"/>
              <a:t>import </a:t>
            </a:r>
            <a:r>
              <a:rPr lang="en-US" dirty="0" err="1"/>
              <a:t>java.applet</a:t>
            </a:r>
            <a:r>
              <a:rPr lang="en-US" dirty="0"/>
              <a:t>.*;  </a:t>
            </a:r>
          </a:p>
          <a:p>
            <a:r>
              <a:rPr lang="en-US" dirty="0"/>
              <a:t>public class </a:t>
            </a:r>
            <a:r>
              <a:rPr lang="en-US" dirty="0" err="1"/>
              <a:t>AnimationExample</a:t>
            </a:r>
            <a:r>
              <a:rPr lang="en-US" dirty="0"/>
              <a:t> extends Applet {  </a:t>
            </a:r>
          </a:p>
          <a:p>
            <a:r>
              <a:rPr lang="en-US" dirty="0"/>
              <a:t>  </a:t>
            </a:r>
          </a:p>
          <a:p>
            <a:r>
              <a:rPr lang="en-US" dirty="0"/>
              <a:t>  Image picture;  </a:t>
            </a:r>
          </a:p>
          <a:p>
            <a:r>
              <a:rPr lang="en-US" dirty="0"/>
              <a:t>  </a:t>
            </a:r>
          </a:p>
          <a:p>
            <a:r>
              <a:rPr lang="en-US" dirty="0"/>
              <a:t>  public void </a:t>
            </a:r>
            <a:r>
              <a:rPr lang="en-US" dirty="0" err="1"/>
              <a:t>init</a:t>
            </a:r>
            <a:r>
              <a:rPr lang="en-US" dirty="0"/>
              <a:t>() {  </a:t>
            </a:r>
          </a:p>
          <a:p>
            <a:r>
              <a:rPr lang="en-US" dirty="0"/>
              <a:t>    picture =</a:t>
            </a:r>
            <a:r>
              <a:rPr lang="en-US" dirty="0" err="1"/>
              <a:t>getImage</a:t>
            </a:r>
            <a:r>
              <a:rPr lang="en-US" dirty="0"/>
              <a:t>(</a:t>
            </a:r>
            <a:r>
              <a:rPr lang="en-US" dirty="0" err="1"/>
              <a:t>getDocumentBase</a:t>
            </a:r>
            <a:r>
              <a:rPr lang="en-US" dirty="0" smtClean="0"/>
              <a:t>(),“car.gif</a:t>
            </a:r>
            <a:r>
              <a:rPr lang="en-US" dirty="0"/>
              <a:t>");  </a:t>
            </a:r>
          </a:p>
          <a:p>
            <a:r>
              <a:rPr lang="en-US" dirty="0"/>
              <a:t>  }  </a:t>
            </a:r>
          </a:p>
          <a:p>
            <a:r>
              <a:rPr lang="en-US" dirty="0"/>
              <a:t>    </a:t>
            </a:r>
          </a:p>
          <a:p>
            <a:r>
              <a:rPr lang="en-US" dirty="0"/>
              <a:t>  public void paint(Graphics g) {  </a:t>
            </a:r>
          </a:p>
          <a:p>
            <a:r>
              <a:rPr lang="en-US" dirty="0"/>
              <a:t>    for(</a:t>
            </a:r>
            <a:r>
              <a:rPr lang="en-US" dirty="0" err="1"/>
              <a:t>int</a:t>
            </a:r>
            <a:r>
              <a:rPr lang="en-US" dirty="0"/>
              <a:t> </a:t>
            </a:r>
            <a:r>
              <a:rPr lang="en-US" dirty="0" err="1"/>
              <a:t>i</a:t>
            </a:r>
            <a:r>
              <a:rPr lang="en-US" dirty="0"/>
              <a:t>=0;i&lt;500;i++){  </a:t>
            </a:r>
          </a:p>
          <a:p>
            <a:r>
              <a:rPr lang="en-US" dirty="0"/>
              <a:t>      </a:t>
            </a:r>
            <a:r>
              <a:rPr lang="en-US" dirty="0" err="1"/>
              <a:t>g.drawImage</a:t>
            </a:r>
            <a:r>
              <a:rPr lang="en-US" dirty="0"/>
              <a:t>(picture, i,30, this);  </a:t>
            </a:r>
          </a:p>
          <a:p>
            <a:r>
              <a:rPr lang="en-US" dirty="0"/>
              <a:t>  </a:t>
            </a:r>
          </a:p>
          <a:p>
            <a:r>
              <a:rPr lang="en-US" dirty="0"/>
              <a:t>      try{</a:t>
            </a:r>
            <a:r>
              <a:rPr lang="en-US" dirty="0" err="1"/>
              <a:t>Thread.sleep</a:t>
            </a:r>
            <a:r>
              <a:rPr lang="en-US" dirty="0"/>
              <a:t>(100);}catch(Exception e){}  </a:t>
            </a:r>
          </a:p>
          <a:p>
            <a:r>
              <a:rPr lang="en-US" dirty="0"/>
              <a:t>    }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fld id="{8EAD43BF-C74C-4EFB-B040-7E0B6167EEC3}" type="datetime1">
              <a:rPr lang="en-US" smtClean="0"/>
              <a:t>5/31/2016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13CFD8D1-1051-49E1-8D96-86FCCCB0FA7D}" type="slidenum">
              <a:rPr lang="en-US" smtClean="0"/>
              <a:t>33</a:t>
            </a:fld>
            <a:endParaRPr lang="en-US"/>
          </a:p>
        </p:txBody>
      </p:sp>
    </p:spTree>
    <p:extLst>
      <p:ext uri="{BB962C8B-B14F-4D97-AF65-F5344CB8AC3E}">
        <p14:creationId xmlns:p14="http://schemas.microsoft.com/office/powerpoint/2010/main" val="29284202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
                                            <p:txEl>
                                              <p:pRg st="15" end="15"/>
                                            </p:txEl>
                                          </p:spTgt>
                                        </p:tgtEl>
                                        <p:attrNameLst>
                                          <p:attrName>style.visibility</p:attrName>
                                        </p:attrNameLst>
                                      </p:cBhvr>
                                      <p:to>
                                        <p:strVal val="visible"/>
                                      </p:to>
                                    </p:set>
                                    <p:anim calcmode="lin" valueType="num">
                                      <p:cBhvr additive="base">
                                        <p:cTn id="9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3">
                                            <p:txEl>
                                              <p:pRg st="16" end="16"/>
                                            </p:txEl>
                                          </p:spTgt>
                                        </p:tgtEl>
                                        <p:attrNameLst>
                                          <p:attrName>style.visibility</p:attrName>
                                        </p:attrNameLst>
                                      </p:cBhvr>
                                      <p:to>
                                        <p:strVal val="visible"/>
                                      </p:to>
                                    </p:set>
                                    <p:anim calcmode="lin" valueType="num">
                                      <p:cBhvr additive="base">
                                        <p:cTn id="103"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3">
                                            <p:txEl>
                                              <p:pRg st="17" end="17"/>
                                            </p:txEl>
                                          </p:spTgt>
                                        </p:tgtEl>
                                        <p:attrNameLst>
                                          <p:attrName>style.visibility</p:attrName>
                                        </p:attrNameLst>
                                      </p:cBhvr>
                                      <p:to>
                                        <p:strVal val="visible"/>
                                      </p:to>
                                    </p:set>
                                    <p:anim calcmode="lin" valueType="num">
                                      <p:cBhvr additive="base">
                                        <p:cTn id="109"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
            </a:r>
            <a:r>
              <a:rPr lang="en-US" dirty="0" smtClean="0"/>
              <a:t>yapplet.html</a:t>
            </a:r>
            <a:endParaRPr lang="en-US" dirty="0"/>
          </a:p>
        </p:txBody>
      </p:sp>
      <p:sp>
        <p:nvSpPr>
          <p:cNvPr id="3" name="Content Placeholder 2"/>
          <p:cNvSpPr>
            <a:spLocks noGrp="1"/>
          </p:cNvSpPr>
          <p:nvPr>
            <p:ph idx="1"/>
          </p:nvPr>
        </p:nvSpPr>
        <p:spPr/>
        <p:txBody>
          <a:bodyPr/>
          <a:lstStyle/>
          <a:p>
            <a:endParaRPr lang="en-US" dirty="0"/>
          </a:p>
          <a:p>
            <a:r>
              <a:rPr lang="en-US" dirty="0"/>
              <a:t>&lt;html&gt;  </a:t>
            </a:r>
          </a:p>
          <a:p>
            <a:r>
              <a:rPr lang="en-US" dirty="0"/>
              <a:t>&lt;body&gt;  </a:t>
            </a:r>
          </a:p>
          <a:p>
            <a:r>
              <a:rPr lang="en-US" dirty="0"/>
              <a:t>&lt;applet code="</a:t>
            </a:r>
            <a:r>
              <a:rPr lang="en-US" dirty="0" err="1"/>
              <a:t>DisplayImage.class</a:t>
            </a:r>
            <a:r>
              <a:rPr lang="en-US" dirty="0"/>
              <a:t>" width="300" height="300"&gt;  </a:t>
            </a:r>
          </a:p>
          <a:p>
            <a:r>
              <a:rPr lang="en-US" dirty="0"/>
              <a:t>&lt;/applet&gt;  </a:t>
            </a:r>
          </a:p>
          <a:p>
            <a:r>
              <a:rPr lang="en-US" dirty="0"/>
              <a:t>&lt;/body&gt;  </a:t>
            </a:r>
          </a:p>
          <a:p>
            <a:r>
              <a:rPr lang="en-US" dirty="0"/>
              <a:t>&lt;/html&gt; </a:t>
            </a:r>
          </a:p>
          <a:p>
            <a:endParaRPr lang="en-US" dirty="0"/>
          </a:p>
        </p:txBody>
      </p:sp>
      <p:sp>
        <p:nvSpPr>
          <p:cNvPr id="4" name="Date Placeholder 3"/>
          <p:cNvSpPr>
            <a:spLocks noGrp="1"/>
          </p:cNvSpPr>
          <p:nvPr>
            <p:ph type="dt" sz="half" idx="10"/>
          </p:nvPr>
        </p:nvSpPr>
        <p:spPr/>
        <p:txBody>
          <a:bodyPr/>
          <a:lstStyle/>
          <a:p>
            <a:fld id="{AF29A93A-E697-4407-A0AB-8DECCE5BF403}" type="datetime1">
              <a:rPr lang="en-US" smtClean="0"/>
              <a:t>5/31/2016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13CFD8D1-1051-49E1-8D96-86FCCCB0FA7D}" type="slidenum">
              <a:rPr lang="en-US" smtClean="0"/>
              <a:t>34</a:t>
            </a:fld>
            <a:endParaRPr lang="en-US"/>
          </a:p>
        </p:txBody>
      </p:sp>
    </p:spTree>
    <p:extLst>
      <p:ext uri="{BB962C8B-B14F-4D97-AF65-F5344CB8AC3E}">
        <p14:creationId xmlns:p14="http://schemas.microsoft.com/office/powerpoint/2010/main" val="41071788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a:t>
            </a:r>
            <a:endParaRPr lang="en-US" dirty="0"/>
          </a:p>
        </p:txBody>
      </p:sp>
      <p:pic>
        <p:nvPicPr>
          <p:cNvPr id="7" name="Content Placeholder 6"/>
          <p:cNvPicPr>
            <a:picLocks noGrp="1" noChangeAspect="1"/>
          </p:cNvPicPr>
          <p:nvPr>
            <p:ph idx="1"/>
          </p:nvPr>
        </p:nvPicPr>
        <p:blipFill>
          <a:blip r:embed="rId2"/>
          <a:stretch>
            <a:fillRect/>
          </a:stretch>
        </p:blipFill>
        <p:spPr>
          <a:xfrm>
            <a:off x="2596897" y="2160588"/>
            <a:ext cx="4122096" cy="3881437"/>
          </a:xfrm>
          <a:prstGeom prst="rect">
            <a:avLst/>
          </a:prstGeom>
        </p:spPr>
      </p:pic>
      <p:sp>
        <p:nvSpPr>
          <p:cNvPr id="4" name="Date Placeholder 3"/>
          <p:cNvSpPr>
            <a:spLocks noGrp="1"/>
          </p:cNvSpPr>
          <p:nvPr>
            <p:ph type="dt" sz="half" idx="10"/>
          </p:nvPr>
        </p:nvSpPr>
        <p:spPr/>
        <p:txBody>
          <a:bodyPr/>
          <a:lstStyle/>
          <a:p>
            <a:fld id="{4622374C-6A5E-4369-A079-20A01CBD280A}" type="datetime1">
              <a:rPr lang="en-US" smtClean="0"/>
              <a:t>5/31/2016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13CFD8D1-1051-49E1-8D96-86FCCCB0FA7D}" type="slidenum">
              <a:rPr lang="en-US" smtClean="0"/>
              <a:t>35</a:t>
            </a:fld>
            <a:endParaRPr lang="en-US"/>
          </a:p>
        </p:txBody>
      </p:sp>
    </p:spTree>
    <p:extLst>
      <p:ext uri="{BB962C8B-B14F-4D97-AF65-F5344CB8AC3E}">
        <p14:creationId xmlns:p14="http://schemas.microsoft.com/office/powerpoint/2010/main" val="40729413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EventHandling in Applet</a:t>
            </a:r>
            <a:endParaRPr lang="en-US"/>
          </a:p>
        </p:txBody>
      </p:sp>
      <p:sp>
        <p:nvSpPr>
          <p:cNvPr id="3" name="Content Placeholder 2"/>
          <p:cNvSpPr>
            <a:spLocks noGrp="1"/>
          </p:cNvSpPr>
          <p:nvPr>
            <p:ph idx="1"/>
          </p:nvPr>
        </p:nvSpPr>
        <p:spPr/>
        <p:txBody>
          <a:bodyPr/>
          <a:lstStyle/>
          <a:p>
            <a:r>
              <a:rPr lang="en-US" dirty="0"/>
              <a:t>As we perform event handling in AWT or Swing, we can perform it in applet also. Let's see the simple example of event handling in applet that prints a message by click on the button.</a:t>
            </a:r>
          </a:p>
        </p:txBody>
      </p:sp>
      <p:sp>
        <p:nvSpPr>
          <p:cNvPr id="4" name="Date Placeholder 3"/>
          <p:cNvSpPr>
            <a:spLocks noGrp="1"/>
          </p:cNvSpPr>
          <p:nvPr>
            <p:ph type="dt" sz="half" idx="10"/>
          </p:nvPr>
        </p:nvSpPr>
        <p:spPr/>
        <p:txBody>
          <a:bodyPr/>
          <a:lstStyle/>
          <a:p>
            <a:fld id="{A50F605B-51EC-4C97-8775-96EFD4372ACC}" type="datetime1">
              <a:rPr lang="en-US" smtClean="0"/>
              <a:t>5/31/2016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13CFD8D1-1051-49E1-8D96-86FCCCB0FA7D}" type="slidenum">
              <a:rPr lang="en-US" smtClean="0"/>
              <a:t>36</a:t>
            </a:fld>
            <a:endParaRPr lang="en-US"/>
          </a:p>
        </p:txBody>
      </p:sp>
    </p:spTree>
    <p:extLst>
      <p:ext uri="{BB962C8B-B14F-4D97-AF65-F5344CB8AC3E}">
        <p14:creationId xmlns:p14="http://schemas.microsoft.com/office/powerpoint/2010/main" val="26435143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248"/>
            <a:ext cx="8596668" cy="588264"/>
          </a:xfrm>
        </p:spPr>
        <p:txBody>
          <a:bodyPr>
            <a:normAutofit fontScale="90000"/>
          </a:bodyPr>
          <a:lstStyle/>
          <a:p>
            <a:r>
              <a:rPr lang="en-US" b="1" dirty="0"/>
              <a:t>Example of </a:t>
            </a:r>
            <a:r>
              <a:rPr lang="en-US" b="1" dirty="0" err="1"/>
              <a:t>EventHandling</a:t>
            </a:r>
            <a:r>
              <a:rPr lang="en-US" b="1" dirty="0"/>
              <a:t> in applet</a:t>
            </a:r>
            <a:endParaRPr lang="en-US" dirty="0"/>
          </a:p>
        </p:txBody>
      </p:sp>
      <p:sp>
        <p:nvSpPr>
          <p:cNvPr id="3" name="Content Placeholder 2"/>
          <p:cNvSpPr>
            <a:spLocks noGrp="1"/>
          </p:cNvSpPr>
          <p:nvPr>
            <p:ph idx="1"/>
          </p:nvPr>
        </p:nvSpPr>
        <p:spPr>
          <a:xfrm>
            <a:off x="677334" y="822960"/>
            <a:ext cx="9874842" cy="6135623"/>
          </a:xfrm>
        </p:spPr>
        <p:txBody>
          <a:bodyPr>
            <a:normAutofit fontScale="85000" lnSpcReduction="20000"/>
          </a:bodyPr>
          <a:lstStyle/>
          <a:p>
            <a:r>
              <a:rPr lang="en-US" dirty="0" smtClean="0"/>
              <a:t>import </a:t>
            </a:r>
            <a:r>
              <a:rPr lang="en-US" dirty="0" err="1" smtClean="0"/>
              <a:t>java.applet</a:t>
            </a:r>
            <a:r>
              <a:rPr lang="en-US" dirty="0" smtClean="0"/>
              <a:t>.*;  </a:t>
            </a:r>
          </a:p>
          <a:p>
            <a:r>
              <a:rPr lang="en-US" dirty="0" smtClean="0"/>
              <a:t>import </a:t>
            </a:r>
            <a:r>
              <a:rPr lang="en-US" dirty="0" err="1" smtClean="0"/>
              <a:t>java.awt</a:t>
            </a:r>
            <a:r>
              <a:rPr lang="en-US" dirty="0" smtClean="0"/>
              <a:t>.*;  </a:t>
            </a:r>
          </a:p>
          <a:p>
            <a:r>
              <a:rPr lang="en-US" dirty="0" smtClean="0"/>
              <a:t>import </a:t>
            </a:r>
            <a:r>
              <a:rPr lang="en-US" dirty="0" err="1" smtClean="0"/>
              <a:t>java.awt.event</a:t>
            </a:r>
            <a:r>
              <a:rPr lang="en-US" dirty="0" smtClean="0"/>
              <a:t>.*;  </a:t>
            </a:r>
          </a:p>
          <a:p>
            <a:r>
              <a:rPr lang="en-US" dirty="0" smtClean="0"/>
              <a:t>public class </a:t>
            </a:r>
            <a:r>
              <a:rPr lang="en-US" dirty="0" err="1" smtClean="0"/>
              <a:t>EventApplet</a:t>
            </a:r>
            <a:r>
              <a:rPr lang="en-US" dirty="0" smtClean="0"/>
              <a:t> extends Applet implements </a:t>
            </a:r>
            <a:r>
              <a:rPr lang="en-US" dirty="0" err="1" smtClean="0"/>
              <a:t>ActionListener</a:t>
            </a:r>
            <a:r>
              <a:rPr lang="en-US" dirty="0" smtClean="0"/>
              <a:t>{  </a:t>
            </a:r>
          </a:p>
          <a:p>
            <a:r>
              <a:rPr lang="en-US" dirty="0" smtClean="0"/>
              <a:t>Button b;  </a:t>
            </a:r>
          </a:p>
          <a:p>
            <a:r>
              <a:rPr lang="en-US" dirty="0" err="1" smtClean="0"/>
              <a:t>TextField</a:t>
            </a:r>
            <a:r>
              <a:rPr lang="en-US" dirty="0" smtClean="0"/>
              <a:t> </a:t>
            </a:r>
            <a:r>
              <a:rPr lang="en-US" dirty="0" err="1" smtClean="0"/>
              <a:t>tf</a:t>
            </a:r>
            <a:r>
              <a:rPr lang="en-US" dirty="0" smtClean="0"/>
              <a:t>;  </a:t>
            </a:r>
          </a:p>
          <a:p>
            <a:r>
              <a:rPr lang="en-US" dirty="0" smtClean="0"/>
              <a:t>public void </a:t>
            </a:r>
            <a:r>
              <a:rPr lang="en-US" dirty="0" err="1" smtClean="0"/>
              <a:t>init</a:t>
            </a:r>
            <a:r>
              <a:rPr lang="en-US" dirty="0" smtClean="0"/>
              <a:t>(){  </a:t>
            </a:r>
          </a:p>
          <a:p>
            <a:r>
              <a:rPr lang="en-US" dirty="0" err="1" smtClean="0"/>
              <a:t>tf</a:t>
            </a:r>
            <a:r>
              <a:rPr lang="en-US" dirty="0" smtClean="0"/>
              <a:t>=new </a:t>
            </a:r>
            <a:r>
              <a:rPr lang="en-US" dirty="0" err="1" smtClean="0"/>
              <a:t>TextField</a:t>
            </a:r>
            <a:r>
              <a:rPr lang="en-US" dirty="0" smtClean="0"/>
              <a:t>();  </a:t>
            </a:r>
          </a:p>
          <a:p>
            <a:r>
              <a:rPr lang="en-US" dirty="0" err="1" smtClean="0"/>
              <a:t>tf.setBounds</a:t>
            </a:r>
            <a:r>
              <a:rPr lang="en-US" dirty="0" smtClean="0"/>
              <a:t>(30,40,150,20);  </a:t>
            </a:r>
          </a:p>
          <a:p>
            <a:r>
              <a:rPr lang="en-US" dirty="0" smtClean="0"/>
              <a:t>b=new Button("Click");  </a:t>
            </a:r>
          </a:p>
          <a:p>
            <a:r>
              <a:rPr lang="en-US" dirty="0" err="1" smtClean="0"/>
              <a:t>b.setBounds</a:t>
            </a:r>
            <a:r>
              <a:rPr lang="en-US" dirty="0" smtClean="0"/>
              <a:t>(80,150,60,50);  </a:t>
            </a:r>
          </a:p>
          <a:p>
            <a:r>
              <a:rPr lang="en-US" dirty="0" smtClean="0"/>
              <a:t>add(b);add(</a:t>
            </a:r>
            <a:r>
              <a:rPr lang="en-US" dirty="0" err="1" smtClean="0"/>
              <a:t>tf</a:t>
            </a:r>
            <a:r>
              <a:rPr lang="en-US" dirty="0" smtClean="0"/>
              <a:t>);  </a:t>
            </a:r>
          </a:p>
          <a:p>
            <a:r>
              <a:rPr lang="en-US" dirty="0" err="1" smtClean="0"/>
              <a:t>b.addActionListener</a:t>
            </a:r>
            <a:r>
              <a:rPr lang="en-US" dirty="0" smtClean="0"/>
              <a:t>(this);  </a:t>
            </a:r>
          </a:p>
          <a:p>
            <a:r>
              <a:rPr lang="en-US" dirty="0" smtClean="0"/>
              <a:t>  </a:t>
            </a:r>
            <a:r>
              <a:rPr lang="en-US" dirty="0" err="1" smtClean="0"/>
              <a:t>setLayout</a:t>
            </a:r>
            <a:r>
              <a:rPr lang="en-US" dirty="0" smtClean="0"/>
              <a:t>(null);  </a:t>
            </a:r>
          </a:p>
          <a:p>
            <a:r>
              <a:rPr lang="en-US" dirty="0" smtClean="0"/>
              <a:t>}  </a:t>
            </a:r>
          </a:p>
          <a:p>
            <a:r>
              <a:rPr lang="en-US" dirty="0" smtClean="0"/>
              <a:t>   public void </a:t>
            </a:r>
            <a:r>
              <a:rPr lang="en-US" dirty="0" err="1" smtClean="0"/>
              <a:t>actionPerformed</a:t>
            </a:r>
            <a:r>
              <a:rPr lang="en-US" dirty="0" smtClean="0"/>
              <a:t>(</a:t>
            </a:r>
            <a:r>
              <a:rPr lang="en-US" dirty="0" err="1" smtClean="0"/>
              <a:t>ActionEvent</a:t>
            </a:r>
            <a:r>
              <a:rPr lang="en-US" dirty="0" smtClean="0"/>
              <a:t> e){  </a:t>
            </a:r>
          </a:p>
          <a:p>
            <a:r>
              <a:rPr lang="en-US" dirty="0" smtClean="0"/>
              <a:t>  </a:t>
            </a:r>
            <a:r>
              <a:rPr lang="en-US" dirty="0" err="1" smtClean="0"/>
              <a:t>tf.setText</a:t>
            </a:r>
            <a:r>
              <a:rPr lang="en-US" dirty="0" smtClean="0"/>
              <a:t>("Welcome");  </a:t>
            </a:r>
          </a:p>
          <a:p>
            <a:r>
              <a:rPr lang="en-US" dirty="0" smtClean="0"/>
              <a:t> }   </a:t>
            </a:r>
          </a:p>
          <a:p>
            <a:r>
              <a:rPr lang="en-US" dirty="0" smtClean="0"/>
              <a:t>}  </a:t>
            </a:r>
          </a:p>
          <a:p>
            <a:endParaRPr lang="en-US" dirty="0"/>
          </a:p>
        </p:txBody>
      </p:sp>
      <p:sp>
        <p:nvSpPr>
          <p:cNvPr id="4" name="Date Placeholder 3"/>
          <p:cNvSpPr>
            <a:spLocks noGrp="1"/>
          </p:cNvSpPr>
          <p:nvPr>
            <p:ph type="dt" sz="half" idx="10"/>
          </p:nvPr>
        </p:nvSpPr>
        <p:spPr/>
        <p:txBody>
          <a:bodyPr/>
          <a:lstStyle/>
          <a:p>
            <a:fld id="{3BDD41A1-C148-4D88-8D72-C0CD47ED6433}" type="datetime1">
              <a:rPr lang="en-US" smtClean="0"/>
              <a:t>5/31/2016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13CFD8D1-1051-49E1-8D96-86FCCCB0FA7D}" type="slidenum">
              <a:rPr lang="en-US" smtClean="0"/>
              <a:t>37</a:t>
            </a:fld>
            <a:endParaRPr lang="en-US"/>
          </a:p>
        </p:txBody>
      </p:sp>
    </p:spTree>
    <p:extLst>
      <p:ext uri="{BB962C8B-B14F-4D97-AF65-F5344CB8AC3E}">
        <p14:creationId xmlns:p14="http://schemas.microsoft.com/office/powerpoint/2010/main" val="22839373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
                                            <p:txEl>
                                              <p:pRg st="15" end="15"/>
                                            </p:txEl>
                                          </p:spTgt>
                                        </p:tgtEl>
                                        <p:attrNameLst>
                                          <p:attrName>style.visibility</p:attrName>
                                        </p:attrNameLst>
                                      </p:cBhvr>
                                      <p:to>
                                        <p:strVal val="visible"/>
                                      </p:to>
                                    </p:set>
                                    <p:anim calcmode="lin" valueType="num">
                                      <p:cBhvr additive="base">
                                        <p:cTn id="9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3">
                                            <p:txEl>
                                              <p:pRg st="16" end="16"/>
                                            </p:txEl>
                                          </p:spTgt>
                                        </p:tgtEl>
                                        <p:attrNameLst>
                                          <p:attrName>style.visibility</p:attrName>
                                        </p:attrNameLst>
                                      </p:cBhvr>
                                      <p:to>
                                        <p:strVal val="visible"/>
                                      </p:to>
                                    </p:set>
                                    <p:anim calcmode="lin" valueType="num">
                                      <p:cBhvr additive="base">
                                        <p:cTn id="103"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3">
                                            <p:txEl>
                                              <p:pRg st="17" end="17"/>
                                            </p:txEl>
                                          </p:spTgt>
                                        </p:tgtEl>
                                        <p:attrNameLst>
                                          <p:attrName>style.visibility</p:attrName>
                                        </p:attrNameLst>
                                      </p:cBhvr>
                                      <p:to>
                                        <p:strVal val="visible"/>
                                      </p:to>
                                    </p:set>
                                    <p:anim calcmode="lin" valueType="num">
                                      <p:cBhvr additive="base">
                                        <p:cTn id="109"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3">
                                            <p:txEl>
                                              <p:pRg st="18" end="18"/>
                                            </p:txEl>
                                          </p:spTgt>
                                        </p:tgtEl>
                                        <p:attrNameLst>
                                          <p:attrName>style.visibility</p:attrName>
                                        </p:attrNameLst>
                                      </p:cBhvr>
                                      <p:to>
                                        <p:strVal val="visible"/>
                                      </p:to>
                                    </p:set>
                                    <p:anim calcmode="lin" valueType="num">
                                      <p:cBhvr additive="base">
                                        <p:cTn id="115"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3">
                                            <p:txEl>
                                              <p:pRg st="18" end="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lstStyle/>
          <a:p>
            <a:r>
              <a:rPr lang="en-US" dirty="0"/>
              <a:t>In the above example, we have created all the controls in </a:t>
            </a:r>
            <a:r>
              <a:rPr lang="en-US" dirty="0" err="1"/>
              <a:t>init</a:t>
            </a:r>
            <a:r>
              <a:rPr lang="en-US" dirty="0"/>
              <a:t>() method because it is invoked only once.</a:t>
            </a:r>
          </a:p>
        </p:txBody>
      </p:sp>
      <p:sp>
        <p:nvSpPr>
          <p:cNvPr id="4" name="Date Placeholder 3"/>
          <p:cNvSpPr>
            <a:spLocks noGrp="1"/>
          </p:cNvSpPr>
          <p:nvPr>
            <p:ph type="dt" sz="half" idx="10"/>
          </p:nvPr>
        </p:nvSpPr>
        <p:spPr/>
        <p:txBody>
          <a:bodyPr/>
          <a:lstStyle/>
          <a:p>
            <a:fld id="{6D2686CA-0E92-4553-A2A4-B7B2C997E2DA}" type="datetime1">
              <a:rPr lang="en-US" smtClean="0"/>
              <a:t>5/31/2016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13CFD8D1-1051-49E1-8D96-86FCCCB0FA7D}" type="slidenum">
              <a:rPr lang="en-US" smtClean="0"/>
              <a:t>38</a:t>
            </a:fld>
            <a:endParaRPr lang="en-US"/>
          </a:p>
        </p:txBody>
      </p:sp>
    </p:spTree>
    <p:extLst>
      <p:ext uri="{BB962C8B-B14F-4D97-AF65-F5344CB8AC3E}">
        <p14:creationId xmlns:p14="http://schemas.microsoft.com/office/powerpoint/2010/main" val="22431091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
            </a:r>
            <a:r>
              <a:rPr lang="en-US" dirty="0" smtClean="0"/>
              <a:t>yapplet.html</a:t>
            </a:r>
            <a:endParaRPr lang="en-US" dirty="0"/>
          </a:p>
        </p:txBody>
      </p:sp>
      <p:sp>
        <p:nvSpPr>
          <p:cNvPr id="3" name="Content Placeholder 2"/>
          <p:cNvSpPr>
            <a:spLocks noGrp="1"/>
          </p:cNvSpPr>
          <p:nvPr>
            <p:ph idx="1"/>
          </p:nvPr>
        </p:nvSpPr>
        <p:spPr/>
        <p:txBody>
          <a:bodyPr/>
          <a:lstStyle/>
          <a:p>
            <a:endParaRPr lang="en-US" dirty="0"/>
          </a:p>
          <a:p>
            <a:r>
              <a:rPr lang="en-US" dirty="0"/>
              <a:t>&lt;html&gt;  </a:t>
            </a:r>
          </a:p>
          <a:p>
            <a:r>
              <a:rPr lang="en-US" dirty="0"/>
              <a:t>&lt;body&gt;  </a:t>
            </a:r>
          </a:p>
          <a:p>
            <a:r>
              <a:rPr lang="en-US" dirty="0"/>
              <a:t>&lt;applet code="</a:t>
            </a:r>
            <a:r>
              <a:rPr lang="en-US" dirty="0" err="1"/>
              <a:t>EventApplet.class</a:t>
            </a:r>
            <a:r>
              <a:rPr lang="en-US" dirty="0"/>
              <a:t>" width="300" height="300"&gt;  </a:t>
            </a:r>
          </a:p>
          <a:p>
            <a:r>
              <a:rPr lang="en-US" dirty="0"/>
              <a:t>&lt;/applet&gt;  </a:t>
            </a:r>
          </a:p>
          <a:p>
            <a:r>
              <a:rPr lang="en-US" dirty="0"/>
              <a:t>&lt;/body&gt;  </a:t>
            </a:r>
          </a:p>
          <a:p>
            <a:r>
              <a:rPr lang="en-US" dirty="0"/>
              <a:t>&lt;/html&gt;  </a:t>
            </a:r>
          </a:p>
          <a:p>
            <a:endParaRPr lang="en-US" dirty="0"/>
          </a:p>
        </p:txBody>
      </p:sp>
      <p:sp>
        <p:nvSpPr>
          <p:cNvPr id="4" name="Date Placeholder 3"/>
          <p:cNvSpPr>
            <a:spLocks noGrp="1"/>
          </p:cNvSpPr>
          <p:nvPr>
            <p:ph type="dt" sz="half" idx="10"/>
          </p:nvPr>
        </p:nvSpPr>
        <p:spPr/>
        <p:txBody>
          <a:bodyPr/>
          <a:lstStyle/>
          <a:p>
            <a:fld id="{5ADDC034-E60A-4FFC-B446-D9C409E071D8}" type="datetime1">
              <a:rPr lang="en-US" smtClean="0"/>
              <a:t>5/31/2016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13CFD8D1-1051-49E1-8D96-86FCCCB0FA7D}" type="slidenum">
              <a:rPr lang="en-US" smtClean="0"/>
              <a:t>39</a:t>
            </a:fld>
            <a:endParaRPr lang="en-US"/>
          </a:p>
        </p:txBody>
      </p:sp>
    </p:spTree>
    <p:extLst>
      <p:ext uri="{BB962C8B-B14F-4D97-AF65-F5344CB8AC3E}">
        <p14:creationId xmlns:p14="http://schemas.microsoft.com/office/powerpoint/2010/main" val="14955112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rPr>
              <a:t>Drawback of Applet</a:t>
            </a:r>
            <a:endParaRPr lang="en-US" dirty="0"/>
          </a:p>
        </p:txBody>
      </p:sp>
      <p:sp>
        <p:nvSpPr>
          <p:cNvPr id="3" name="Content Placeholder 2"/>
          <p:cNvSpPr>
            <a:spLocks noGrp="1"/>
          </p:cNvSpPr>
          <p:nvPr>
            <p:ph idx="1"/>
          </p:nvPr>
        </p:nvSpPr>
        <p:spPr/>
        <p:txBody>
          <a:bodyPr/>
          <a:lstStyle/>
          <a:p>
            <a:r>
              <a:rPr lang="en-US" dirty="0" smtClean="0">
                <a:effectLst/>
              </a:rPr>
              <a:t>Plugin is required at client browser to execute applet.</a:t>
            </a:r>
            <a:endParaRPr lang="en-US" dirty="0"/>
          </a:p>
        </p:txBody>
      </p:sp>
      <p:sp>
        <p:nvSpPr>
          <p:cNvPr id="4" name="Date Placeholder 3"/>
          <p:cNvSpPr>
            <a:spLocks noGrp="1"/>
          </p:cNvSpPr>
          <p:nvPr>
            <p:ph type="dt" sz="half" idx="10"/>
          </p:nvPr>
        </p:nvSpPr>
        <p:spPr/>
        <p:txBody>
          <a:bodyPr/>
          <a:lstStyle/>
          <a:p>
            <a:fld id="{F2D170AF-A998-4B2C-9DA1-902B35B91EA8}" type="datetime1">
              <a:rPr lang="en-US" smtClean="0"/>
              <a:t>5/31/2016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13CFD8D1-1051-49E1-8D96-86FCCCB0FA7D}" type="slidenum">
              <a:rPr lang="en-US" smtClean="0"/>
              <a:t>4</a:t>
            </a:fld>
            <a:endParaRPr lang="en-US"/>
          </a:p>
        </p:txBody>
      </p:sp>
    </p:spTree>
    <p:extLst>
      <p:ext uri="{BB962C8B-B14F-4D97-AF65-F5344CB8AC3E}">
        <p14:creationId xmlns:p14="http://schemas.microsoft.com/office/powerpoint/2010/main" val="4331653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7" name="Content Placeholder 6"/>
          <p:cNvPicPr>
            <a:picLocks noGrp="1" noChangeAspect="1"/>
          </p:cNvPicPr>
          <p:nvPr>
            <p:ph idx="1"/>
          </p:nvPr>
        </p:nvPicPr>
        <p:blipFill>
          <a:blip r:embed="rId2"/>
          <a:stretch>
            <a:fillRect/>
          </a:stretch>
        </p:blipFill>
        <p:spPr>
          <a:xfrm>
            <a:off x="2994647" y="2992500"/>
            <a:ext cx="3962743" cy="2217612"/>
          </a:xfrm>
          <a:prstGeom prst="rect">
            <a:avLst/>
          </a:prstGeom>
        </p:spPr>
      </p:pic>
      <p:sp>
        <p:nvSpPr>
          <p:cNvPr id="4" name="Date Placeholder 3"/>
          <p:cNvSpPr>
            <a:spLocks noGrp="1"/>
          </p:cNvSpPr>
          <p:nvPr>
            <p:ph type="dt" sz="half" idx="10"/>
          </p:nvPr>
        </p:nvSpPr>
        <p:spPr/>
        <p:txBody>
          <a:bodyPr/>
          <a:lstStyle/>
          <a:p>
            <a:fld id="{4622374C-6A5E-4369-A079-20A01CBD280A}" type="datetime1">
              <a:rPr lang="en-US" smtClean="0"/>
              <a:t>5/31/2016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13CFD8D1-1051-49E1-8D96-86FCCCB0FA7D}" type="slidenum">
              <a:rPr lang="en-US" smtClean="0"/>
              <a:t>40</a:t>
            </a:fld>
            <a:endParaRPr lang="en-US"/>
          </a:p>
        </p:txBody>
      </p:sp>
    </p:spTree>
    <p:extLst>
      <p:ext uri="{BB962C8B-B14F-4D97-AF65-F5344CB8AC3E}">
        <p14:creationId xmlns:p14="http://schemas.microsoft.com/office/powerpoint/2010/main" val="3592598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JApplet</a:t>
            </a:r>
            <a:r>
              <a:rPr lang="en-US" b="1" dirty="0"/>
              <a:t> class in Applet</a:t>
            </a:r>
            <a:endParaRPr lang="en-US" dirty="0"/>
          </a:p>
        </p:txBody>
      </p:sp>
      <p:sp>
        <p:nvSpPr>
          <p:cNvPr id="3" name="Content Placeholder 2"/>
          <p:cNvSpPr>
            <a:spLocks noGrp="1"/>
          </p:cNvSpPr>
          <p:nvPr>
            <p:ph idx="1"/>
          </p:nvPr>
        </p:nvSpPr>
        <p:spPr/>
        <p:txBody>
          <a:bodyPr/>
          <a:lstStyle/>
          <a:p>
            <a:r>
              <a:rPr lang="en-US" dirty="0"/>
              <a:t>As we prefer Swing to AWT</a:t>
            </a:r>
            <a:r>
              <a:rPr lang="en-US" dirty="0" smtClean="0"/>
              <a:t>.</a:t>
            </a:r>
          </a:p>
          <a:p>
            <a:r>
              <a:rPr lang="en-US" dirty="0" smtClean="0"/>
              <a:t> </a:t>
            </a:r>
            <a:r>
              <a:rPr lang="en-US" dirty="0"/>
              <a:t>Now we can use </a:t>
            </a:r>
            <a:r>
              <a:rPr lang="en-US" dirty="0" err="1"/>
              <a:t>JApplet</a:t>
            </a:r>
            <a:r>
              <a:rPr lang="en-US" dirty="0"/>
              <a:t> that can have all the controls of swing. </a:t>
            </a:r>
            <a:endParaRPr lang="en-US" dirty="0" smtClean="0"/>
          </a:p>
          <a:p>
            <a:r>
              <a:rPr lang="en-US" dirty="0" smtClean="0"/>
              <a:t>The </a:t>
            </a:r>
            <a:r>
              <a:rPr lang="en-US" dirty="0" err="1"/>
              <a:t>JApplet</a:t>
            </a:r>
            <a:r>
              <a:rPr lang="en-US" dirty="0"/>
              <a:t> class extends the Applet class.</a:t>
            </a:r>
          </a:p>
        </p:txBody>
      </p:sp>
      <p:sp>
        <p:nvSpPr>
          <p:cNvPr id="4" name="Date Placeholder 3"/>
          <p:cNvSpPr>
            <a:spLocks noGrp="1"/>
          </p:cNvSpPr>
          <p:nvPr>
            <p:ph type="dt" sz="half" idx="10"/>
          </p:nvPr>
        </p:nvSpPr>
        <p:spPr/>
        <p:txBody>
          <a:bodyPr/>
          <a:lstStyle/>
          <a:p>
            <a:fld id="{DAD0282C-A6FB-4032-AE0D-52FA237F6801}" type="datetime1">
              <a:rPr lang="en-US" smtClean="0"/>
              <a:t>5/31/2016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13CFD8D1-1051-49E1-8D96-86FCCCB0FA7D}" type="slidenum">
              <a:rPr lang="en-US" smtClean="0"/>
              <a:t>41</a:t>
            </a:fld>
            <a:endParaRPr lang="en-US"/>
          </a:p>
        </p:txBody>
      </p:sp>
    </p:spTree>
    <p:extLst>
      <p:ext uri="{BB962C8B-B14F-4D97-AF65-F5344CB8AC3E}">
        <p14:creationId xmlns:p14="http://schemas.microsoft.com/office/powerpoint/2010/main" val="9312224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0896"/>
            <a:ext cx="8596668" cy="795528"/>
          </a:xfrm>
        </p:spPr>
        <p:txBody>
          <a:bodyPr>
            <a:normAutofit/>
          </a:bodyPr>
          <a:lstStyle/>
          <a:p>
            <a:r>
              <a:rPr lang="en-US" b="1" dirty="0"/>
              <a:t>Example of </a:t>
            </a:r>
            <a:r>
              <a:rPr lang="en-US" b="1" dirty="0" err="1"/>
              <a:t>EventHandling</a:t>
            </a:r>
            <a:r>
              <a:rPr lang="en-US" b="1" dirty="0"/>
              <a:t> in </a:t>
            </a:r>
            <a:r>
              <a:rPr lang="en-US" b="1" dirty="0" err="1"/>
              <a:t>JApplet</a:t>
            </a:r>
            <a:endParaRPr lang="en-US" dirty="0"/>
          </a:p>
        </p:txBody>
      </p:sp>
      <p:sp>
        <p:nvSpPr>
          <p:cNvPr id="3" name="Content Placeholder 2"/>
          <p:cNvSpPr>
            <a:spLocks noGrp="1"/>
          </p:cNvSpPr>
          <p:nvPr>
            <p:ph idx="1"/>
          </p:nvPr>
        </p:nvSpPr>
        <p:spPr>
          <a:xfrm>
            <a:off x="677334" y="932688"/>
            <a:ext cx="11200722" cy="5925311"/>
          </a:xfrm>
        </p:spPr>
        <p:txBody>
          <a:bodyPr>
            <a:normAutofit fontScale="85000" lnSpcReduction="20000"/>
          </a:bodyPr>
          <a:lstStyle/>
          <a:p>
            <a:r>
              <a:rPr lang="en-US" dirty="0"/>
              <a:t>import </a:t>
            </a:r>
            <a:r>
              <a:rPr lang="en-US" dirty="0" err="1"/>
              <a:t>java.applet</a:t>
            </a:r>
            <a:r>
              <a:rPr lang="en-US" dirty="0"/>
              <a:t>.*;  </a:t>
            </a:r>
          </a:p>
          <a:p>
            <a:r>
              <a:rPr lang="en-US" dirty="0"/>
              <a:t>import </a:t>
            </a:r>
            <a:r>
              <a:rPr lang="en-US" dirty="0" err="1"/>
              <a:t>javax.swing</a:t>
            </a:r>
            <a:r>
              <a:rPr lang="en-US" dirty="0"/>
              <a:t>.*;  </a:t>
            </a:r>
          </a:p>
          <a:p>
            <a:r>
              <a:rPr lang="en-US" dirty="0"/>
              <a:t>import </a:t>
            </a:r>
            <a:r>
              <a:rPr lang="en-US" dirty="0" err="1"/>
              <a:t>java.awt.event</a:t>
            </a:r>
            <a:r>
              <a:rPr lang="en-US" dirty="0"/>
              <a:t>.*;  </a:t>
            </a:r>
          </a:p>
          <a:p>
            <a:r>
              <a:rPr lang="en-US" dirty="0"/>
              <a:t>public class </a:t>
            </a:r>
            <a:r>
              <a:rPr lang="en-US" dirty="0" err="1"/>
              <a:t>EventJApplet</a:t>
            </a:r>
            <a:r>
              <a:rPr lang="en-US" dirty="0"/>
              <a:t> extends </a:t>
            </a:r>
            <a:r>
              <a:rPr lang="en-US" dirty="0" err="1"/>
              <a:t>JApplet</a:t>
            </a:r>
            <a:r>
              <a:rPr lang="en-US" dirty="0"/>
              <a:t> implements </a:t>
            </a:r>
            <a:r>
              <a:rPr lang="en-US" dirty="0" err="1"/>
              <a:t>ActionListener</a:t>
            </a:r>
            <a:r>
              <a:rPr lang="en-US" dirty="0"/>
              <a:t>{  </a:t>
            </a:r>
          </a:p>
          <a:p>
            <a:r>
              <a:rPr lang="en-US" dirty="0" err="1"/>
              <a:t>JButton</a:t>
            </a:r>
            <a:r>
              <a:rPr lang="en-US" dirty="0"/>
              <a:t> b;  </a:t>
            </a:r>
          </a:p>
          <a:p>
            <a:r>
              <a:rPr lang="en-US" dirty="0" err="1"/>
              <a:t>JTextField</a:t>
            </a:r>
            <a:r>
              <a:rPr lang="en-US" dirty="0"/>
              <a:t> </a:t>
            </a:r>
            <a:r>
              <a:rPr lang="en-US" dirty="0" err="1"/>
              <a:t>tf</a:t>
            </a:r>
            <a:r>
              <a:rPr lang="en-US" dirty="0"/>
              <a:t>;  </a:t>
            </a:r>
          </a:p>
          <a:p>
            <a:r>
              <a:rPr lang="en-US" dirty="0"/>
              <a:t>public void </a:t>
            </a:r>
            <a:r>
              <a:rPr lang="en-US" dirty="0" err="1"/>
              <a:t>init</a:t>
            </a:r>
            <a:r>
              <a:rPr lang="en-US" dirty="0"/>
              <a:t>(){  </a:t>
            </a:r>
          </a:p>
          <a:p>
            <a:r>
              <a:rPr lang="en-US" dirty="0"/>
              <a:t> </a:t>
            </a:r>
            <a:r>
              <a:rPr lang="en-US" dirty="0" err="1" smtClean="0"/>
              <a:t>tf</a:t>
            </a:r>
            <a:r>
              <a:rPr lang="en-US" dirty="0" smtClean="0"/>
              <a:t>=new</a:t>
            </a:r>
            <a:r>
              <a:rPr lang="en-US" dirty="0"/>
              <a:t> </a:t>
            </a:r>
            <a:r>
              <a:rPr lang="en-US" dirty="0" err="1"/>
              <a:t>JTextField</a:t>
            </a:r>
            <a:r>
              <a:rPr lang="en-US" dirty="0"/>
              <a:t>();  </a:t>
            </a:r>
          </a:p>
          <a:p>
            <a:r>
              <a:rPr lang="en-US" dirty="0" err="1"/>
              <a:t>tf.setBounds</a:t>
            </a:r>
            <a:r>
              <a:rPr lang="en-US" dirty="0"/>
              <a:t>(30,40,150,20);  </a:t>
            </a:r>
          </a:p>
          <a:p>
            <a:r>
              <a:rPr lang="en-US" dirty="0" smtClean="0"/>
              <a:t>b=new</a:t>
            </a:r>
            <a:r>
              <a:rPr lang="en-US" dirty="0"/>
              <a:t> </a:t>
            </a:r>
            <a:r>
              <a:rPr lang="en-US" dirty="0" err="1"/>
              <a:t>JButton</a:t>
            </a:r>
            <a:r>
              <a:rPr lang="en-US" dirty="0"/>
              <a:t>("Click");  </a:t>
            </a:r>
          </a:p>
          <a:p>
            <a:r>
              <a:rPr lang="en-US" dirty="0" err="1"/>
              <a:t>b.setBounds</a:t>
            </a:r>
            <a:r>
              <a:rPr lang="en-US" dirty="0"/>
              <a:t>(80,150,70,40);  </a:t>
            </a:r>
          </a:p>
          <a:p>
            <a:r>
              <a:rPr lang="en-US" dirty="0" smtClean="0"/>
              <a:t>add(b</a:t>
            </a:r>
            <a:r>
              <a:rPr lang="en-US" dirty="0"/>
              <a:t>);add(</a:t>
            </a:r>
            <a:r>
              <a:rPr lang="en-US" dirty="0" err="1"/>
              <a:t>tf</a:t>
            </a:r>
            <a:r>
              <a:rPr lang="en-US" dirty="0"/>
              <a:t>);  </a:t>
            </a:r>
          </a:p>
          <a:p>
            <a:r>
              <a:rPr lang="en-US" dirty="0" err="1"/>
              <a:t>b.addActionListener</a:t>
            </a:r>
            <a:r>
              <a:rPr lang="en-US" dirty="0"/>
              <a:t>(this);  </a:t>
            </a:r>
          </a:p>
          <a:p>
            <a:r>
              <a:rPr lang="en-US" dirty="0"/>
              <a:t>  </a:t>
            </a:r>
            <a:r>
              <a:rPr lang="en-US" dirty="0" err="1" smtClean="0"/>
              <a:t>setLayout</a:t>
            </a:r>
            <a:r>
              <a:rPr lang="en-US" dirty="0" smtClean="0"/>
              <a:t>(null</a:t>
            </a:r>
            <a:r>
              <a:rPr lang="en-US" dirty="0"/>
              <a:t>);  </a:t>
            </a:r>
          </a:p>
          <a:p>
            <a:r>
              <a:rPr lang="en-US" dirty="0"/>
              <a:t>}  </a:t>
            </a:r>
          </a:p>
          <a:p>
            <a:r>
              <a:rPr lang="en-US" dirty="0" smtClean="0"/>
              <a:t>public</a:t>
            </a:r>
            <a:r>
              <a:rPr lang="en-US" dirty="0"/>
              <a:t> void </a:t>
            </a:r>
            <a:r>
              <a:rPr lang="en-US" dirty="0" err="1"/>
              <a:t>actionPerformed</a:t>
            </a:r>
            <a:r>
              <a:rPr lang="en-US" dirty="0"/>
              <a:t>(</a:t>
            </a:r>
            <a:r>
              <a:rPr lang="en-US" dirty="0" err="1"/>
              <a:t>ActionEvent</a:t>
            </a:r>
            <a:r>
              <a:rPr lang="en-US" dirty="0"/>
              <a:t> e){  </a:t>
            </a:r>
          </a:p>
          <a:p>
            <a:r>
              <a:rPr lang="en-US" dirty="0" err="1"/>
              <a:t>tf.setText</a:t>
            </a:r>
            <a:r>
              <a:rPr lang="en-US" dirty="0"/>
              <a:t>("Welcome");  </a:t>
            </a:r>
          </a:p>
          <a:p>
            <a:r>
              <a:rPr lang="en-US" dirty="0"/>
              <a:t>}  </a:t>
            </a:r>
          </a:p>
          <a:p>
            <a:r>
              <a:rPr lang="en-US" dirty="0"/>
              <a:t>}  </a:t>
            </a:r>
          </a:p>
          <a:p>
            <a:endParaRPr lang="en-US" dirty="0"/>
          </a:p>
        </p:txBody>
      </p:sp>
      <p:sp>
        <p:nvSpPr>
          <p:cNvPr id="4" name="Date Placeholder 3"/>
          <p:cNvSpPr>
            <a:spLocks noGrp="1"/>
          </p:cNvSpPr>
          <p:nvPr>
            <p:ph type="dt" sz="half" idx="10"/>
          </p:nvPr>
        </p:nvSpPr>
        <p:spPr/>
        <p:txBody>
          <a:bodyPr/>
          <a:lstStyle/>
          <a:p>
            <a:fld id="{97E47815-86CC-4524-B98F-185803CB53A9}" type="datetime1">
              <a:rPr lang="en-US" smtClean="0"/>
              <a:t>5/31/2016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13CFD8D1-1051-49E1-8D96-86FCCCB0FA7D}" type="slidenum">
              <a:rPr lang="en-US" smtClean="0"/>
              <a:t>42</a:t>
            </a:fld>
            <a:endParaRPr lang="en-US"/>
          </a:p>
        </p:txBody>
      </p:sp>
    </p:spTree>
    <p:extLst>
      <p:ext uri="{BB962C8B-B14F-4D97-AF65-F5344CB8AC3E}">
        <p14:creationId xmlns:p14="http://schemas.microsoft.com/office/powerpoint/2010/main" val="19032699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
                                            <p:txEl>
                                              <p:pRg st="15" end="15"/>
                                            </p:txEl>
                                          </p:spTgt>
                                        </p:tgtEl>
                                        <p:attrNameLst>
                                          <p:attrName>style.visibility</p:attrName>
                                        </p:attrNameLst>
                                      </p:cBhvr>
                                      <p:to>
                                        <p:strVal val="visible"/>
                                      </p:to>
                                    </p:set>
                                    <p:anim calcmode="lin" valueType="num">
                                      <p:cBhvr additive="base">
                                        <p:cTn id="9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3">
                                            <p:txEl>
                                              <p:pRg st="16" end="16"/>
                                            </p:txEl>
                                          </p:spTgt>
                                        </p:tgtEl>
                                        <p:attrNameLst>
                                          <p:attrName>style.visibility</p:attrName>
                                        </p:attrNameLst>
                                      </p:cBhvr>
                                      <p:to>
                                        <p:strVal val="visible"/>
                                      </p:to>
                                    </p:set>
                                    <p:anim calcmode="lin" valueType="num">
                                      <p:cBhvr additive="base">
                                        <p:cTn id="103"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3">
                                            <p:txEl>
                                              <p:pRg st="17" end="17"/>
                                            </p:txEl>
                                          </p:spTgt>
                                        </p:tgtEl>
                                        <p:attrNameLst>
                                          <p:attrName>style.visibility</p:attrName>
                                        </p:attrNameLst>
                                      </p:cBhvr>
                                      <p:to>
                                        <p:strVal val="visible"/>
                                      </p:to>
                                    </p:set>
                                    <p:anim calcmode="lin" valueType="num">
                                      <p:cBhvr additive="base">
                                        <p:cTn id="109"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3">
                                            <p:txEl>
                                              <p:pRg st="18" end="18"/>
                                            </p:txEl>
                                          </p:spTgt>
                                        </p:tgtEl>
                                        <p:attrNameLst>
                                          <p:attrName>style.visibility</p:attrName>
                                        </p:attrNameLst>
                                      </p:cBhvr>
                                      <p:to>
                                        <p:strVal val="visible"/>
                                      </p:to>
                                    </p:set>
                                    <p:anim calcmode="lin" valueType="num">
                                      <p:cBhvr additive="base">
                                        <p:cTn id="115"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3">
                                            <p:txEl>
                                              <p:pRg st="18" end="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1416"/>
          </a:xfrm>
        </p:spPr>
        <p:txBody>
          <a:bodyPr/>
          <a:lstStyle/>
          <a:p>
            <a:r>
              <a:rPr lang="en-US" b="1" dirty="0"/>
              <a:t>Painting in Applet</a:t>
            </a:r>
            <a:endParaRPr lang="en-US" dirty="0"/>
          </a:p>
        </p:txBody>
      </p:sp>
      <p:sp>
        <p:nvSpPr>
          <p:cNvPr id="3" name="Content Placeholder 2"/>
          <p:cNvSpPr>
            <a:spLocks noGrp="1"/>
          </p:cNvSpPr>
          <p:nvPr>
            <p:ph idx="1"/>
          </p:nvPr>
        </p:nvSpPr>
        <p:spPr>
          <a:xfrm>
            <a:off x="677334" y="1353313"/>
            <a:ext cx="8596668" cy="4688050"/>
          </a:xfrm>
        </p:spPr>
        <p:txBody>
          <a:bodyPr>
            <a:normAutofit fontScale="85000" lnSpcReduction="20000"/>
          </a:bodyPr>
          <a:lstStyle/>
          <a:p>
            <a:r>
              <a:rPr lang="en-US" dirty="0"/>
              <a:t>import </a:t>
            </a:r>
            <a:r>
              <a:rPr lang="en-US" dirty="0" err="1"/>
              <a:t>java.awt</a:t>
            </a:r>
            <a:r>
              <a:rPr lang="en-US" dirty="0"/>
              <a:t>.*;  </a:t>
            </a:r>
          </a:p>
          <a:p>
            <a:r>
              <a:rPr lang="en-US" dirty="0"/>
              <a:t>import </a:t>
            </a:r>
            <a:r>
              <a:rPr lang="en-US" dirty="0" err="1"/>
              <a:t>java.awt.event</a:t>
            </a:r>
            <a:r>
              <a:rPr lang="en-US" dirty="0"/>
              <a:t>.*;  </a:t>
            </a:r>
          </a:p>
          <a:p>
            <a:r>
              <a:rPr lang="en-US" dirty="0"/>
              <a:t>import </a:t>
            </a:r>
            <a:r>
              <a:rPr lang="en-US" dirty="0" err="1"/>
              <a:t>java.applet</a:t>
            </a:r>
            <a:r>
              <a:rPr lang="en-US" dirty="0"/>
              <a:t>.*;  </a:t>
            </a:r>
          </a:p>
          <a:p>
            <a:r>
              <a:rPr lang="en-US" dirty="0"/>
              <a:t>public class </a:t>
            </a:r>
            <a:r>
              <a:rPr lang="en-US" dirty="0" err="1"/>
              <a:t>MouseDrag</a:t>
            </a:r>
            <a:r>
              <a:rPr lang="en-US" dirty="0"/>
              <a:t> extends Applet implements </a:t>
            </a:r>
            <a:r>
              <a:rPr lang="en-US" dirty="0" err="1"/>
              <a:t>MouseMotionListener</a:t>
            </a:r>
            <a:r>
              <a:rPr lang="en-US" dirty="0"/>
              <a:t>{  </a:t>
            </a:r>
          </a:p>
          <a:p>
            <a:r>
              <a:rPr lang="en-US" dirty="0" smtClean="0"/>
              <a:t>public</a:t>
            </a:r>
            <a:r>
              <a:rPr lang="en-US" dirty="0"/>
              <a:t> void </a:t>
            </a:r>
            <a:r>
              <a:rPr lang="en-US" dirty="0" err="1"/>
              <a:t>init</a:t>
            </a:r>
            <a:r>
              <a:rPr lang="en-US" dirty="0"/>
              <a:t>(){  </a:t>
            </a:r>
          </a:p>
          <a:p>
            <a:r>
              <a:rPr lang="en-US" dirty="0" err="1"/>
              <a:t>addMouseMotionListener</a:t>
            </a:r>
            <a:r>
              <a:rPr lang="en-US" dirty="0"/>
              <a:t>(this);  </a:t>
            </a:r>
          </a:p>
          <a:p>
            <a:r>
              <a:rPr lang="en-US" dirty="0" err="1"/>
              <a:t>setBackground</a:t>
            </a:r>
            <a:r>
              <a:rPr lang="en-US" dirty="0"/>
              <a:t>(</a:t>
            </a:r>
            <a:r>
              <a:rPr lang="en-US" dirty="0" err="1"/>
              <a:t>Color.red</a:t>
            </a:r>
            <a:r>
              <a:rPr lang="en-US" dirty="0"/>
              <a:t>);  </a:t>
            </a:r>
          </a:p>
          <a:p>
            <a:r>
              <a:rPr lang="en-US" dirty="0"/>
              <a:t>}  </a:t>
            </a:r>
          </a:p>
          <a:p>
            <a:r>
              <a:rPr lang="en-US" dirty="0" smtClean="0"/>
              <a:t>public</a:t>
            </a:r>
            <a:r>
              <a:rPr lang="en-US" dirty="0"/>
              <a:t> void </a:t>
            </a:r>
            <a:r>
              <a:rPr lang="en-US" dirty="0" err="1"/>
              <a:t>mouseDragged</a:t>
            </a:r>
            <a:r>
              <a:rPr lang="en-US" dirty="0"/>
              <a:t>(</a:t>
            </a:r>
            <a:r>
              <a:rPr lang="en-US" dirty="0" err="1"/>
              <a:t>MouseEvent</a:t>
            </a:r>
            <a:r>
              <a:rPr lang="en-US" dirty="0"/>
              <a:t> me){  </a:t>
            </a:r>
          </a:p>
          <a:p>
            <a:r>
              <a:rPr lang="en-US" dirty="0"/>
              <a:t>Graphics g=</a:t>
            </a:r>
            <a:r>
              <a:rPr lang="en-US" dirty="0" err="1"/>
              <a:t>getGraphics</a:t>
            </a:r>
            <a:r>
              <a:rPr lang="en-US" dirty="0"/>
              <a:t>();  </a:t>
            </a:r>
          </a:p>
          <a:p>
            <a:r>
              <a:rPr lang="en-US" dirty="0" err="1"/>
              <a:t>g.setColor</a:t>
            </a:r>
            <a:r>
              <a:rPr lang="en-US" dirty="0"/>
              <a:t>(</a:t>
            </a:r>
            <a:r>
              <a:rPr lang="en-US" dirty="0" err="1"/>
              <a:t>Color.white</a:t>
            </a:r>
            <a:r>
              <a:rPr lang="en-US" dirty="0"/>
              <a:t>);  </a:t>
            </a:r>
          </a:p>
          <a:p>
            <a:r>
              <a:rPr lang="en-US" dirty="0" err="1"/>
              <a:t>g.fillOval</a:t>
            </a:r>
            <a:r>
              <a:rPr lang="en-US" dirty="0"/>
              <a:t>(</a:t>
            </a:r>
            <a:r>
              <a:rPr lang="en-US" dirty="0" err="1"/>
              <a:t>me.getX</a:t>
            </a:r>
            <a:r>
              <a:rPr lang="en-US" dirty="0"/>
              <a:t>(),</a:t>
            </a:r>
            <a:r>
              <a:rPr lang="en-US" dirty="0" err="1"/>
              <a:t>me.getY</a:t>
            </a:r>
            <a:r>
              <a:rPr lang="en-US" dirty="0"/>
              <a:t>(),5,5);  </a:t>
            </a:r>
          </a:p>
          <a:p>
            <a:r>
              <a:rPr lang="en-US" dirty="0"/>
              <a:t>}  </a:t>
            </a:r>
          </a:p>
          <a:p>
            <a:r>
              <a:rPr lang="en-US" dirty="0"/>
              <a:t>public void </a:t>
            </a:r>
            <a:r>
              <a:rPr lang="en-US" dirty="0" err="1"/>
              <a:t>mouseMoved</a:t>
            </a:r>
            <a:r>
              <a:rPr lang="en-US" dirty="0"/>
              <a:t>(</a:t>
            </a:r>
            <a:r>
              <a:rPr lang="en-US" dirty="0" err="1"/>
              <a:t>MouseEvent</a:t>
            </a:r>
            <a:r>
              <a:rPr lang="en-US" dirty="0"/>
              <a:t> me){}  </a:t>
            </a:r>
          </a:p>
          <a:p>
            <a:r>
              <a:rPr lang="en-US" dirty="0" smtClean="0"/>
              <a:t>}</a:t>
            </a:r>
            <a:r>
              <a:rPr lang="en-US" dirty="0"/>
              <a:t>  </a:t>
            </a:r>
          </a:p>
          <a:p>
            <a:endParaRPr lang="en-US" dirty="0"/>
          </a:p>
        </p:txBody>
      </p:sp>
      <p:sp>
        <p:nvSpPr>
          <p:cNvPr id="4" name="Date Placeholder 3"/>
          <p:cNvSpPr>
            <a:spLocks noGrp="1"/>
          </p:cNvSpPr>
          <p:nvPr>
            <p:ph type="dt" sz="half" idx="10"/>
          </p:nvPr>
        </p:nvSpPr>
        <p:spPr/>
        <p:txBody>
          <a:bodyPr/>
          <a:lstStyle/>
          <a:p>
            <a:fld id="{FC43EC2F-5B1E-44F2-92DB-F5D37F963492}" type="datetime1">
              <a:rPr lang="en-US" smtClean="0"/>
              <a:t>5/31/2016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13CFD8D1-1051-49E1-8D96-86FCCCB0FA7D}" type="slidenum">
              <a:rPr lang="en-US" smtClean="0"/>
              <a:t>43</a:t>
            </a:fld>
            <a:endParaRPr lang="en-US"/>
          </a:p>
        </p:txBody>
      </p:sp>
    </p:spTree>
    <p:extLst>
      <p:ext uri="{BB962C8B-B14F-4D97-AF65-F5344CB8AC3E}">
        <p14:creationId xmlns:p14="http://schemas.microsoft.com/office/powerpoint/2010/main" val="888851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lstStyle/>
          <a:p>
            <a:r>
              <a:rPr lang="en-US" dirty="0"/>
              <a:t>In the above example, </a:t>
            </a:r>
            <a:r>
              <a:rPr lang="en-US" dirty="0" err="1"/>
              <a:t>getX</a:t>
            </a:r>
            <a:r>
              <a:rPr lang="en-US" dirty="0"/>
              <a:t>() and </a:t>
            </a:r>
            <a:r>
              <a:rPr lang="en-US" dirty="0" err="1"/>
              <a:t>getY</a:t>
            </a:r>
            <a:r>
              <a:rPr lang="en-US" dirty="0"/>
              <a:t>() method of </a:t>
            </a:r>
            <a:r>
              <a:rPr lang="en-US" dirty="0" err="1"/>
              <a:t>MouseEvent</a:t>
            </a:r>
            <a:r>
              <a:rPr lang="en-US" dirty="0"/>
              <a:t> is used to get the current x-axis and y-axis. The </a:t>
            </a:r>
            <a:r>
              <a:rPr lang="en-US" dirty="0" err="1"/>
              <a:t>getGraphics</a:t>
            </a:r>
            <a:r>
              <a:rPr lang="en-US" dirty="0"/>
              <a:t>() method of Component class returns the object of Graphics.</a:t>
            </a:r>
          </a:p>
        </p:txBody>
      </p:sp>
      <p:sp>
        <p:nvSpPr>
          <p:cNvPr id="4" name="Date Placeholder 3"/>
          <p:cNvSpPr>
            <a:spLocks noGrp="1"/>
          </p:cNvSpPr>
          <p:nvPr>
            <p:ph type="dt" sz="half" idx="10"/>
          </p:nvPr>
        </p:nvSpPr>
        <p:spPr/>
        <p:txBody>
          <a:bodyPr/>
          <a:lstStyle/>
          <a:p>
            <a:fld id="{44F6B531-977B-4E6F-9EBF-F76969FA587C}" type="datetime1">
              <a:rPr lang="en-US" smtClean="0"/>
              <a:t>5/31/2016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13CFD8D1-1051-49E1-8D96-86FCCCB0FA7D}" type="slidenum">
              <a:rPr lang="en-US" smtClean="0"/>
              <a:t>44</a:t>
            </a:fld>
            <a:endParaRPr lang="en-US"/>
          </a:p>
        </p:txBody>
      </p:sp>
    </p:spTree>
    <p:extLst>
      <p:ext uri="{BB962C8B-B14F-4D97-AF65-F5344CB8AC3E}">
        <p14:creationId xmlns:p14="http://schemas.microsoft.com/office/powerpoint/2010/main" val="7213962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Parameter in Applet</a:t>
            </a:r>
            <a:endParaRPr lang="en-US" dirty="0"/>
          </a:p>
        </p:txBody>
      </p:sp>
      <p:sp>
        <p:nvSpPr>
          <p:cNvPr id="3" name="Content Placeholder 2"/>
          <p:cNvSpPr>
            <a:spLocks noGrp="1"/>
          </p:cNvSpPr>
          <p:nvPr>
            <p:ph idx="1"/>
          </p:nvPr>
        </p:nvSpPr>
        <p:spPr/>
        <p:txBody>
          <a:bodyPr/>
          <a:lstStyle/>
          <a:p>
            <a:r>
              <a:rPr lang="en-US" dirty="0"/>
              <a:t>We can get any information from the HTML file as a parameter</a:t>
            </a:r>
            <a:r>
              <a:rPr lang="en-US" dirty="0" smtClean="0"/>
              <a:t>.</a:t>
            </a:r>
          </a:p>
          <a:p>
            <a:r>
              <a:rPr lang="en-US" dirty="0" smtClean="0"/>
              <a:t>For </a:t>
            </a:r>
            <a:r>
              <a:rPr lang="en-US" dirty="0"/>
              <a:t>this purpose, Applet class provides a method named </a:t>
            </a:r>
            <a:r>
              <a:rPr lang="en-US" dirty="0" err="1"/>
              <a:t>getParameter</a:t>
            </a:r>
            <a:r>
              <a:rPr lang="en-US" dirty="0" smtClean="0"/>
              <a:t>().</a:t>
            </a:r>
          </a:p>
          <a:p>
            <a:r>
              <a:rPr lang="en-US" dirty="0" smtClean="0"/>
              <a:t>Syntax:</a:t>
            </a:r>
          </a:p>
          <a:p>
            <a:r>
              <a:rPr lang="en-US" dirty="0"/>
              <a:t>public String </a:t>
            </a:r>
            <a:r>
              <a:rPr lang="en-US" dirty="0" err="1"/>
              <a:t>getParameter</a:t>
            </a:r>
            <a:r>
              <a:rPr lang="en-US" dirty="0"/>
              <a:t>(String </a:t>
            </a:r>
            <a:r>
              <a:rPr lang="en-US" dirty="0" err="1"/>
              <a:t>parameterName</a:t>
            </a:r>
            <a:r>
              <a:rPr lang="en-US" dirty="0"/>
              <a:t>)</a:t>
            </a:r>
          </a:p>
        </p:txBody>
      </p:sp>
      <p:sp>
        <p:nvSpPr>
          <p:cNvPr id="4" name="Date Placeholder 3"/>
          <p:cNvSpPr>
            <a:spLocks noGrp="1"/>
          </p:cNvSpPr>
          <p:nvPr>
            <p:ph type="dt" sz="half" idx="10"/>
          </p:nvPr>
        </p:nvSpPr>
        <p:spPr/>
        <p:txBody>
          <a:bodyPr/>
          <a:lstStyle/>
          <a:p>
            <a:fld id="{19F9AABA-8888-464B-9FED-D15044719C65}" type="datetime1">
              <a:rPr lang="en-US" smtClean="0"/>
              <a:t>5/31/2016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13CFD8D1-1051-49E1-8D96-86FCCCB0FA7D}" type="slidenum">
              <a:rPr lang="en-US" smtClean="0"/>
              <a:t>45</a:t>
            </a:fld>
            <a:endParaRPr lang="en-US"/>
          </a:p>
        </p:txBody>
      </p:sp>
    </p:spTree>
    <p:extLst>
      <p:ext uri="{BB962C8B-B14F-4D97-AF65-F5344CB8AC3E}">
        <p14:creationId xmlns:p14="http://schemas.microsoft.com/office/powerpoint/2010/main" val="21963996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Using Parameter in Applet</a:t>
            </a:r>
            <a:endParaRPr lang="en-US" dirty="0"/>
          </a:p>
        </p:txBody>
      </p:sp>
      <p:sp>
        <p:nvSpPr>
          <p:cNvPr id="3" name="Content Placeholder 2"/>
          <p:cNvSpPr>
            <a:spLocks noGrp="1"/>
          </p:cNvSpPr>
          <p:nvPr>
            <p:ph idx="1"/>
          </p:nvPr>
        </p:nvSpPr>
        <p:spPr/>
        <p:txBody>
          <a:bodyPr>
            <a:normAutofit fontScale="92500" lnSpcReduction="20000"/>
          </a:bodyPr>
          <a:lstStyle/>
          <a:p>
            <a:r>
              <a:rPr lang="en-US" dirty="0"/>
              <a:t>import </a:t>
            </a:r>
            <a:r>
              <a:rPr lang="en-US" dirty="0" err="1"/>
              <a:t>java.applet.Applet</a:t>
            </a:r>
            <a:r>
              <a:rPr lang="en-US" dirty="0"/>
              <a:t>;  </a:t>
            </a:r>
          </a:p>
          <a:p>
            <a:r>
              <a:rPr lang="en-US" dirty="0"/>
              <a:t>import </a:t>
            </a:r>
            <a:r>
              <a:rPr lang="en-US" dirty="0" err="1"/>
              <a:t>java.awt.Graphics</a:t>
            </a:r>
            <a:r>
              <a:rPr lang="en-US" dirty="0"/>
              <a:t>;  </a:t>
            </a:r>
          </a:p>
          <a:p>
            <a:r>
              <a:rPr lang="en-US" dirty="0"/>
              <a:t>  </a:t>
            </a:r>
          </a:p>
          <a:p>
            <a:r>
              <a:rPr lang="en-US" dirty="0"/>
              <a:t>public class </a:t>
            </a:r>
            <a:r>
              <a:rPr lang="en-US" dirty="0" err="1"/>
              <a:t>UseParam</a:t>
            </a:r>
            <a:r>
              <a:rPr lang="en-US" dirty="0"/>
              <a:t> extends Applet{  </a:t>
            </a:r>
          </a:p>
          <a:p>
            <a:r>
              <a:rPr lang="en-US" dirty="0"/>
              <a:t>  </a:t>
            </a:r>
          </a:p>
          <a:p>
            <a:r>
              <a:rPr lang="en-US" dirty="0"/>
              <a:t>public void paint(Graphics g){  </a:t>
            </a:r>
          </a:p>
          <a:p>
            <a:r>
              <a:rPr lang="en-US" dirty="0"/>
              <a:t>String </a:t>
            </a:r>
            <a:r>
              <a:rPr lang="en-US" dirty="0" err="1"/>
              <a:t>str</a:t>
            </a:r>
            <a:r>
              <a:rPr lang="en-US" dirty="0"/>
              <a:t>=</a:t>
            </a:r>
            <a:r>
              <a:rPr lang="en-US" dirty="0" err="1"/>
              <a:t>getParameter</a:t>
            </a:r>
            <a:r>
              <a:rPr lang="en-US" dirty="0"/>
              <a:t>("</a:t>
            </a:r>
            <a:r>
              <a:rPr lang="en-US" dirty="0" err="1"/>
              <a:t>msg</a:t>
            </a:r>
            <a:r>
              <a:rPr lang="en-US" dirty="0"/>
              <a:t>");  </a:t>
            </a:r>
          </a:p>
          <a:p>
            <a:r>
              <a:rPr lang="en-US" dirty="0" err="1"/>
              <a:t>g.drawString</a:t>
            </a:r>
            <a:r>
              <a:rPr lang="en-US" dirty="0"/>
              <a:t>(str,50, 50);  </a:t>
            </a:r>
          </a:p>
          <a:p>
            <a:r>
              <a:rPr lang="en-US" dirty="0"/>
              <a:t>}  </a:t>
            </a:r>
          </a:p>
          <a:p>
            <a:r>
              <a:rPr lang="en-US" dirty="0"/>
              <a:t>  </a:t>
            </a:r>
          </a:p>
          <a:p>
            <a:r>
              <a:rPr lang="en-US" dirty="0"/>
              <a:t>}  </a:t>
            </a:r>
          </a:p>
          <a:p>
            <a:endParaRPr lang="en-US" dirty="0"/>
          </a:p>
        </p:txBody>
      </p:sp>
      <p:sp>
        <p:nvSpPr>
          <p:cNvPr id="4" name="Date Placeholder 3"/>
          <p:cNvSpPr>
            <a:spLocks noGrp="1"/>
          </p:cNvSpPr>
          <p:nvPr>
            <p:ph type="dt" sz="half" idx="10"/>
          </p:nvPr>
        </p:nvSpPr>
        <p:spPr/>
        <p:txBody>
          <a:bodyPr/>
          <a:lstStyle/>
          <a:p>
            <a:fld id="{0E7C9311-6485-43BE-B6DE-E5353365216D}" type="datetime1">
              <a:rPr lang="en-US" smtClean="0"/>
              <a:t>5/31/2016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13CFD8D1-1051-49E1-8D96-86FCCCB0FA7D}" type="slidenum">
              <a:rPr lang="en-US" smtClean="0"/>
              <a:t>46</a:t>
            </a:fld>
            <a:endParaRPr lang="en-US"/>
          </a:p>
        </p:txBody>
      </p:sp>
    </p:spTree>
    <p:extLst>
      <p:ext uri="{BB962C8B-B14F-4D97-AF65-F5344CB8AC3E}">
        <p14:creationId xmlns:p14="http://schemas.microsoft.com/office/powerpoint/2010/main" val="10533500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
            </a:r>
            <a:r>
              <a:rPr lang="en-US" dirty="0" smtClean="0"/>
              <a:t>yapplet.html</a:t>
            </a:r>
            <a:endParaRPr lang="en-US" dirty="0"/>
          </a:p>
        </p:txBody>
      </p:sp>
      <p:sp>
        <p:nvSpPr>
          <p:cNvPr id="3" name="Content Placeholder 2"/>
          <p:cNvSpPr>
            <a:spLocks noGrp="1"/>
          </p:cNvSpPr>
          <p:nvPr>
            <p:ph idx="1"/>
          </p:nvPr>
        </p:nvSpPr>
        <p:spPr/>
        <p:txBody>
          <a:bodyPr/>
          <a:lstStyle/>
          <a:p>
            <a:endParaRPr lang="en-US" dirty="0"/>
          </a:p>
          <a:p>
            <a:r>
              <a:rPr lang="en-US" dirty="0"/>
              <a:t>&lt;html&gt;  </a:t>
            </a:r>
          </a:p>
          <a:p>
            <a:r>
              <a:rPr lang="en-US" dirty="0"/>
              <a:t>&lt;body&gt;  </a:t>
            </a:r>
          </a:p>
          <a:p>
            <a:r>
              <a:rPr lang="en-US" dirty="0"/>
              <a:t>&lt;applet code="</a:t>
            </a:r>
            <a:r>
              <a:rPr lang="en-US" dirty="0" err="1"/>
              <a:t>UseParam.class</a:t>
            </a:r>
            <a:r>
              <a:rPr lang="en-US" dirty="0"/>
              <a:t>" width="300" height="300"&gt;  </a:t>
            </a:r>
          </a:p>
          <a:p>
            <a:r>
              <a:rPr lang="en-US" dirty="0"/>
              <a:t>&lt;</a:t>
            </a:r>
            <a:r>
              <a:rPr lang="en-US" dirty="0" err="1"/>
              <a:t>param</a:t>
            </a:r>
            <a:r>
              <a:rPr lang="en-US" dirty="0"/>
              <a:t> name="</a:t>
            </a:r>
            <a:r>
              <a:rPr lang="en-US" dirty="0" err="1"/>
              <a:t>msg</a:t>
            </a:r>
            <a:r>
              <a:rPr lang="en-US" dirty="0"/>
              <a:t>" value="Welcome to applet"&gt;  </a:t>
            </a:r>
          </a:p>
          <a:p>
            <a:r>
              <a:rPr lang="en-US" dirty="0"/>
              <a:t>&lt;/applet&gt;  </a:t>
            </a:r>
          </a:p>
          <a:p>
            <a:r>
              <a:rPr lang="en-US" dirty="0"/>
              <a:t>&lt;/body&gt;  </a:t>
            </a:r>
          </a:p>
          <a:p>
            <a:r>
              <a:rPr lang="en-US" dirty="0"/>
              <a:t>&lt;/html&gt;  </a:t>
            </a:r>
          </a:p>
        </p:txBody>
      </p:sp>
      <p:sp>
        <p:nvSpPr>
          <p:cNvPr id="4" name="Date Placeholder 3"/>
          <p:cNvSpPr>
            <a:spLocks noGrp="1"/>
          </p:cNvSpPr>
          <p:nvPr>
            <p:ph type="dt" sz="half" idx="10"/>
          </p:nvPr>
        </p:nvSpPr>
        <p:spPr/>
        <p:txBody>
          <a:bodyPr/>
          <a:lstStyle/>
          <a:p>
            <a:fld id="{50277A04-717A-4180-A3AD-E378D05F9A3E}" type="datetime1">
              <a:rPr lang="en-US" smtClean="0"/>
              <a:t>5/31/2016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13CFD8D1-1051-49E1-8D96-86FCCCB0FA7D}" type="slidenum">
              <a:rPr lang="en-US" smtClean="0"/>
              <a:t>47</a:t>
            </a:fld>
            <a:endParaRPr lang="en-US"/>
          </a:p>
        </p:txBody>
      </p:sp>
    </p:spTree>
    <p:extLst>
      <p:ext uri="{BB962C8B-B14F-4D97-AF65-F5344CB8AC3E}">
        <p14:creationId xmlns:p14="http://schemas.microsoft.com/office/powerpoint/2010/main" val="2982621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effectLst/>
              </a:rPr>
              <a:t>Hierarchy of Applet</a:t>
            </a:r>
            <a:endParaRPr lang="en-US"/>
          </a:p>
        </p:txBody>
      </p:sp>
      <p:pic>
        <p:nvPicPr>
          <p:cNvPr id="2050" name="Picture 2" descr="hierarchy of applet"/>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351614" y="2160588"/>
            <a:ext cx="1248810" cy="3881437"/>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p:txBody>
          <a:bodyPr/>
          <a:lstStyle/>
          <a:p>
            <a:fld id="{1E23BFF2-9820-44C7-BAD6-C94E0BE6C879}" type="datetime1">
              <a:rPr lang="en-US" smtClean="0"/>
              <a:t>5/31/2016</a:t>
            </a:fld>
            <a:endParaRPr lang="en-US"/>
          </a:p>
        </p:txBody>
      </p:sp>
      <p:sp>
        <p:nvSpPr>
          <p:cNvPr id="4" name="Footer Placeholder 3"/>
          <p:cNvSpPr>
            <a:spLocks noGrp="1"/>
          </p:cNvSpPr>
          <p:nvPr>
            <p:ph type="ftr" sz="quarter" idx="11"/>
          </p:nvPr>
        </p:nvSpPr>
        <p:spPr/>
        <p:txBody>
          <a:bodyPr/>
          <a:lstStyle/>
          <a:p>
            <a:r>
              <a:rPr lang="en-US" smtClean="0"/>
              <a:t>Presented By MangaRao</a:t>
            </a:r>
            <a:endParaRPr lang="en-US"/>
          </a:p>
        </p:txBody>
      </p:sp>
      <p:sp>
        <p:nvSpPr>
          <p:cNvPr id="5" name="Slide Number Placeholder 4"/>
          <p:cNvSpPr>
            <a:spLocks noGrp="1"/>
          </p:cNvSpPr>
          <p:nvPr>
            <p:ph type="sldNum" sz="quarter" idx="12"/>
          </p:nvPr>
        </p:nvSpPr>
        <p:spPr/>
        <p:txBody>
          <a:bodyPr/>
          <a:lstStyle/>
          <a:p>
            <a:fld id="{13CFD8D1-1051-49E1-8D96-86FCCCB0FA7D}" type="slidenum">
              <a:rPr lang="en-US" smtClean="0"/>
              <a:t>5</a:t>
            </a:fld>
            <a:endParaRPr lang="en-US"/>
          </a:p>
        </p:txBody>
      </p:sp>
    </p:spTree>
    <p:extLst>
      <p:ext uri="{BB962C8B-B14F-4D97-AF65-F5344CB8AC3E}">
        <p14:creationId xmlns:p14="http://schemas.microsoft.com/office/powerpoint/2010/main" val="22394839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Life Cycle States</a:t>
            </a:r>
            <a:r>
              <a:rPr lang="en-US" b="1" dirty="0" smtClean="0">
                <a:effectLst/>
              </a:rPr>
              <a:t> of Java Applet</a:t>
            </a:r>
            <a:endParaRPr lang="en-US" dirty="0"/>
          </a:p>
        </p:txBody>
      </p:sp>
      <p:sp>
        <p:nvSpPr>
          <p:cNvPr id="3" name="Content Placeholder 2"/>
          <p:cNvSpPr>
            <a:spLocks noGrp="1"/>
          </p:cNvSpPr>
          <p:nvPr>
            <p:ph idx="1"/>
          </p:nvPr>
        </p:nvSpPr>
        <p:spPr/>
        <p:txBody>
          <a:bodyPr/>
          <a:lstStyle/>
          <a:p>
            <a:r>
              <a:rPr lang="en-US" dirty="0" smtClean="0">
                <a:effectLst/>
              </a:rPr>
              <a:t>Applet is initialized.</a:t>
            </a:r>
          </a:p>
          <a:p>
            <a:r>
              <a:rPr lang="en-US" dirty="0" smtClean="0">
                <a:effectLst/>
              </a:rPr>
              <a:t>Applet is started.</a:t>
            </a:r>
          </a:p>
          <a:p>
            <a:r>
              <a:rPr lang="en-US" dirty="0" smtClean="0">
                <a:effectLst/>
              </a:rPr>
              <a:t>Applet is painted.</a:t>
            </a:r>
          </a:p>
          <a:p>
            <a:r>
              <a:rPr lang="en-US" dirty="0" smtClean="0">
                <a:effectLst/>
              </a:rPr>
              <a:t>Applet is stopped.</a:t>
            </a:r>
          </a:p>
          <a:p>
            <a:r>
              <a:rPr lang="en-US" dirty="0" smtClean="0">
                <a:effectLst/>
              </a:rPr>
              <a:t>Applet is destroyed.</a:t>
            </a:r>
          </a:p>
          <a:p>
            <a:endParaRPr lang="en-US" dirty="0"/>
          </a:p>
        </p:txBody>
      </p:sp>
      <p:sp>
        <p:nvSpPr>
          <p:cNvPr id="4" name="Date Placeholder 3"/>
          <p:cNvSpPr>
            <a:spLocks noGrp="1"/>
          </p:cNvSpPr>
          <p:nvPr>
            <p:ph type="dt" sz="half" idx="10"/>
          </p:nvPr>
        </p:nvSpPr>
        <p:spPr/>
        <p:txBody>
          <a:bodyPr/>
          <a:lstStyle/>
          <a:p>
            <a:fld id="{D11851FC-11B6-4F8F-9435-676E07006C0B}" type="datetime1">
              <a:rPr lang="en-US" smtClean="0"/>
              <a:t>5/31/2016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13CFD8D1-1051-49E1-8D96-86FCCCB0FA7D}" type="slidenum">
              <a:rPr lang="en-US" smtClean="0"/>
              <a:t>6</a:t>
            </a:fld>
            <a:endParaRPr lang="en-US"/>
          </a:p>
        </p:txBody>
      </p:sp>
    </p:spTree>
    <p:extLst>
      <p:ext uri="{BB962C8B-B14F-4D97-AF65-F5344CB8AC3E}">
        <p14:creationId xmlns:p14="http://schemas.microsoft.com/office/powerpoint/2010/main" val="11945970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rPr>
              <a:t>Lifecycle methods for Applet</a:t>
            </a:r>
            <a:endParaRPr lang="en-US" dirty="0"/>
          </a:p>
        </p:txBody>
      </p:sp>
      <p:sp>
        <p:nvSpPr>
          <p:cNvPr id="3" name="Content Placeholder 2"/>
          <p:cNvSpPr>
            <a:spLocks noGrp="1"/>
          </p:cNvSpPr>
          <p:nvPr>
            <p:ph idx="1"/>
          </p:nvPr>
        </p:nvSpPr>
        <p:spPr/>
        <p:txBody>
          <a:bodyPr>
            <a:normAutofit/>
          </a:bodyPr>
          <a:lstStyle/>
          <a:p>
            <a:r>
              <a:rPr lang="en-US" dirty="0" smtClean="0">
                <a:effectLst/>
              </a:rPr>
              <a:t>The </a:t>
            </a:r>
            <a:r>
              <a:rPr lang="en-US" dirty="0" err="1" smtClean="0">
                <a:effectLst/>
              </a:rPr>
              <a:t>java.applet.Applet</a:t>
            </a:r>
            <a:r>
              <a:rPr lang="en-US" dirty="0" smtClean="0">
                <a:effectLst/>
              </a:rPr>
              <a:t> class 4 life cycle methods and </a:t>
            </a:r>
            <a:r>
              <a:rPr lang="en-US" dirty="0" err="1" smtClean="0">
                <a:effectLst/>
              </a:rPr>
              <a:t>java.awt.Component</a:t>
            </a:r>
            <a:r>
              <a:rPr lang="en-US" dirty="0" smtClean="0">
                <a:effectLst/>
              </a:rPr>
              <a:t> class provides 1 life cycle methods for an applet. </a:t>
            </a:r>
          </a:p>
          <a:p>
            <a:r>
              <a:rPr lang="en-US" b="1" dirty="0" err="1" smtClean="0">
                <a:effectLst/>
              </a:rPr>
              <a:t>java.applet.Applet</a:t>
            </a:r>
            <a:r>
              <a:rPr lang="en-US" b="1" dirty="0" smtClean="0">
                <a:effectLst/>
              </a:rPr>
              <a:t> class</a:t>
            </a:r>
          </a:p>
          <a:p>
            <a:r>
              <a:rPr lang="en-US" dirty="0" smtClean="0">
                <a:effectLst/>
              </a:rPr>
              <a:t>For creating any applet </a:t>
            </a:r>
            <a:r>
              <a:rPr lang="en-US" dirty="0" err="1" smtClean="0">
                <a:effectLst/>
              </a:rPr>
              <a:t>java.applet.Applet</a:t>
            </a:r>
            <a:r>
              <a:rPr lang="en-US" dirty="0" smtClean="0">
                <a:effectLst/>
              </a:rPr>
              <a:t> class must be inherited. It provides 4 life cycle methods of applet.</a:t>
            </a:r>
          </a:p>
          <a:p>
            <a:r>
              <a:rPr lang="en-US" b="1" dirty="0" smtClean="0">
                <a:effectLst/>
              </a:rPr>
              <a:t>public void </a:t>
            </a:r>
            <a:r>
              <a:rPr lang="en-US" b="1" dirty="0" err="1" smtClean="0">
                <a:effectLst/>
              </a:rPr>
              <a:t>init</a:t>
            </a:r>
            <a:r>
              <a:rPr lang="en-US" b="1" dirty="0" smtClean="0">
                <a:effectLst/>
              </a:rPr>
              <a:t>():</a:t>
            </a:r>
            <a:r>
              <a:rPr lang="en-US" dirty="0" smtClean="0">
                <a:effectLst/>
              </a:rPr>
              <a:t> is used to initialized the Applet. It is invoked only once.</a:t>
            </a:r>
          </a:p>
          <a:p>
            <a:r>
              <a:rPr lang="en-US" b="1" dirty="0" smtClean="0">
                <a:effectLst/>
              </a:rPr>
              <a:t>public void start():</a:t>
            </a:r>
            <a:r>
              <a:rPr lang="en-US" dirty="0" smtClean="0">
                <a:effectLst/>
              </a:rPr>
              <a:t> is invoked after the </a:t>
            </a:r>
            <a:r>
              <a:rPr lang="en-US" dirty="0" err="1" smtClean="0">
                <a:effectLst/>
              </a:rPr>
              <a:t>init</a:t>
            </a:r>
            <a:r>
              <a:rPr lang="en-US" dirty="0" smtClean="0">
                <a:effectLst/>
              </a:rPr>
              <a:t>() method or browser is maximized. It is used to start the Applet.</a:t>
            </a:r>
          </a:p>
          <a:p>
            <a:r>
              <a:rPr lang="en-US" b="1" dirty="0" smtClean="0">
                <a:effectLst/>
              </a:rPr>
              <a:t>public void stop():</a:t>
            </a:r>
            <a:r>
              <a:rPr lang="en-US" dirty="0" smtClean="0">
                <a:effectLst/>
              </a:rPr>
              <a:t> is used to stop the Applet. It is invoked when Applet is stop or browser is minimized.</a:t>
            </a:r>
          </a:p>
          <a:p>
            <a:r>
              <a:rPr lang="en-US" b="1" dirty="0" smtClean="0">
                <a:effectLst/>
              </a:rPr>
              <a:t>public void destroy():</a:t>
            </a:r>
            <a:r>
              <a:rPr lang="en-US" dirty="0" smtClean="0">
                <a:effectLst/>
              </a:rPr>
              <a:t> is used to destroy the Applet. It is invoked only once.</a:t>
            </a:r>
          </a:p>
          <a:p>
            <a:endParaRPr lang="en-US" dirty="0"/>
          </a:p>
        </p:txBody>
      </p:sp>
      <p:sp>
        <p:nvSpPr>
          <p:cNvPr id="4" name="Date Placeholder 3"/>
          <p:cNvSpPr>
            <a:spLocks noGrp="1"/>
          </p:cNvSpPr>
          <p:nvPr>
            <p:ph type="dt" sz="half" idx="10"/>
          </p:nvPr>
        </p:nvSpPr>
        <p:spPr/>
        <p:txBody>
          <a:bodyPr/>
          <a:lstStyle/>
          <a:p>
            <a:fld id="{B7B4327B-6C0A-4F73-98B3-F93DF3A64AA8}" type="datetime1">
              <a:rPr lang="en-US" smtClean="0"/>
              <a:t>5/31/2016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13CFD8D1-1051-49E1-8D96-86FCCCB0FA7D}" type="slidenum">
              <a:rPr lang="en-US" smtClean="0"/>
              <a:t>7</a:t>
            </a:fld>
            <a:endParaRPr lang="en-US"/>
          </a:p>
        </p:txBody>
      </p:sp>
    </p:spTree>
    <p:extLst>
      <p:ext uri="{BB962C8B-B14F-4D97-AF65-F5344CB8AC3E}">
        <p14:creationId xmlns:p14="http://schemas.microsoft.com/office/powerpoint/2010/main" val="14237570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99032"/>
            <a:ext cx="10515600" cy="4777931"/>
          </a:xfrm>
        </p:spPr>
        <p:txBody>
          <a:bodyPr/>
          <a:lstStyle/>
          <a:p>
            <a:r>
              <a:rPr lang="en-US" b="1" dirty="0" err="1" smtClean="0">
                <a:effectLst/>
              </a:rPr>
              <a:t>java.awt.Component</a:t>
            </a:r>
            <a:r>
              <a:rPr lang="en-US" b="1" dirty="0" smtClean="0">
                <a:effectLst/>
              </a:rPr>
              <a:t> class</a:t>
            </a:r>
          </a:p>
          <a:p>
            <a:r>
              <a:rPr lang="en-US" dirty="0" smtClean="0">
                <a:effectLst/>
              </a:rPr>
              <a:t>The Component class provides 1 life cycle method of applet.</a:t>
            </a:r>
          </a:p>
          <a:p>
            <a:r>
              <a:rPr lang="en-US" b="1" dirty="0" smtClean="0">
                <a:effectLst/>
              </a:rPr>
              <a:t>public void paint(Graphics g):</a:t>
            </a:r>
            <a:r>
              <a:rPr lang="en-US" dirty="0" smtClean="0">
                <a:effectLst/>
              </a:rPr>
              <a:t> is used to paint the Applet. It provides Graphics class object that can be used for drawing oval, rectangle, arc etc. </a:t>
            </a:r>
          </a:p>
          <a:p>
            <a:endParaRPr lang="en-US" dirty="0"/>
          </a:p>
        </p:txBody>
      </p:sp>
      <p:sp>
        <p:nvSpPr>
          <p:cNvPr id="2" name="Date Placeholder 1"/>
          <p:cNvSpPr>
            <a:spLocks noGrp="1"/>
          </p:cNvSpPr>
          <p:nvPr>
            <p:ph type="dt" sz="half" idx="10"/>
          </p:nvPr>
        </p:nvSpPr>
        <p:spPr/>
        <p:txBody>
          <a:bodyPr/>
          <a:lstStyle/>
          <a:p>
            <a:fld id="{5644FF3D-71EE-4A78-8838-6E4A3AA605CF}" type="datetime1">
              <a:rPr lang="en-US" smtClean="0"/>
              <a:t>5/31/2016</a:t>
            </a:fld>
            <a:endParaRPr lang="en-US"/>
          </a:p>
        </p:txBody>
      </p:sp>
      <p:sp>
        <p:nvSpPr>
          <p:cNvPr id="4" name="Footer Placeholder 3"/>
          <p:cNvSpPr>
            <a:spLocks noGrp="1"/>
          </p:cNvSpPr>
          <p:nvPr>
            <p:ph type="ftr" sz="quarter" idx="11"/>
          </p:nvPr>
        </p:nvSpPr>
        <p:spPr/>
        <p:txBody>
          <a:bodyPr/>
          <a:lstStyle/>
          <a:p>
            <a:r>
              <a:rPr lang="en-US" smtClean="0"/>
              <a:t>Presented By MangaRao</a:t>
            </a:r>
            <a:endParaRPr lang="en-US"/>
          </a:p>
        </p:txBody>
      </p:sp>
      <p:sp>
        <p:nvSpPr>
          <p:cNvPr id="5" name="Slide Number Placeholder 4"/>
          <p:cNvSpPr>
            <a:spLocks noGrp="1"/>
          </p:cNvSpPr>
          <p:nvPr>
            <p:ph type="sldNum" sz="quarter" idx="12"/>
          </p:nvPr>
        </p:nvSpPr>
        <p:spPr/>
        <p:txBody>
          <a:bodyPr/>
          <a:lstStyle/>
          <a:p>
            <a:fld id="{13CFD8D1-1051-49E1-8D96-86FCCCB0FA7D}" type="slidenum">
              <a:rPr lang="en-US" smtClean="0"/>
              <a:t>8</a:t>
            </a:fld>
            <a:endParaRPr lang="en-US"/>
          </a:p>
        </p:txBody>
      </p:sp>
    </p:spTree>
    <p:extLst>
      <p:ext uri="{BB962C8B-B14F-4D97-AF65-F5344CB8AC3E}">
        <p14:creationId xmlns:p14="http://schemas.microsoft.com/office/powerpoint/2010/main" val="18481885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rPr>
              <a:t>Who is responsible to manage the life cycle of an applet?</a:t>
            </a:r>
            <a:endParaRPr lang="en-US" dirty="0"/>
          </a:p>
        </p:txBody>
      </p:sp>
      <p:sp>
        <p:nvSpPr>
          <p:cNvPr id="3" name="Content Placeholder 2"/>
          <p:cNvSpPr>
            <a:spLocks noGrp="1"/>
          </p:cNvSpPr>
          <p:nvPr>
            <p:ph idx="1"/>
          </p:nvPr>
        </p:nvSpPr>
        <p:spPr/>
        <p:txBody>
          <a:bodyPr/>
          <a:lstStyle/>
          <a:p>
            <a:r>
              <a:rPr lang="en-US" dirty="0" smtClean="0">
                <a:effectLst/>
              </a:rPr>
              <a:t>Java Plug-in software.</a:t>
            </a:r>
            <a:endParaRPr lang="en-US" dirty="0"/>
          </a:p>
        </p:txBody>
      </p:sp>
      <p:sp>
        <p:nvSpPr>
          <p:cNvPr id="4" name="Date Placeholder 3"/>
          <p:cNvSpPr>
            <a:spLocks noGrp="1"/>
          </p:cNvSpPr>
          <p:nvPr>
            <p:ph type="dt" sz="half" idx="10"/>
          </p:nvPr>
        </p:nvSpPr>
        <p:spPr/>
        <p:txBody>
          <a:bodyPr/>
          <a:lstStyle/>
          <a:p>
            <a:fld id="{7A7C931D-4621-4A1E-A9D7-DEAFF8AB066D}" type="datetime1">
              <a:rPr lang="en-US" smtClean="0"/>
              <a:t>5/31/2016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13CFD8D1-1051-49E1-8D96-86FCCCB0FA7D}" type="slidenum">
              <a:rPr lang="en-US" smtClean="0"/>
              <a:t>9</a:t>
            </a:fld>
            <a:endParaRPr lang="en-US"/>
          </a:p>
        </p:txBody>
      </p:sp>
    </p:spTree>
    <p:extLst>
      <p:ext uri="{BB962C8B-B14F-4D97-AF65-F5344CB8AC3E}">
        <p14:creationId xmlns:p14="http://schemas.microsoft.com/office/powerpoint/2010/main" val="42911694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Face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390</TotalTime>
  <Words>1563</Words>
  <Application>Microsoft Office PowerPoint</Application>
  <PresentationFormat>Widescreen</PresentationFormat>
  <Paragraphs>445</Paragraphs>
  <Slides>47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Trebuchet MS</vt:lpstr>
      <vt:lpstr>Wingdings</vt:lpstr>
      <vt:lpstr>Wingdings 3</vt:lpstr>
      <vt:lpstr>Facet</vt:lpstr>
      <vt:lpstr>Java Applet</vt:lpstr>
      <vt:lpstr>Java Applet</vt:lpstr>
      <vt:lpstr>Advantage of Applet</vt:lpstr>
      <vt:lpstr>Drawback of Applet</vt:lpstr>
      <vt:lpstr>Hierarchy of Applet</vt:lpstr>
      <vt:lpstr>Life Cycle States of Java Applet</vt:lpstr>
      <vt:lpstr>Lifecycle methods for Applet</vt:lpstr>
      <vt:lpstr>PowerPoint Presentation</vt:lpstr>
      <vt:lpstr>Who is responsible to manage the life cycle of an applet?</vt:lpstr>
      <vt:lpstr>How to run an Applet?</vt:lpstr>
      <vt:lpstr>1. By appletviewer</vt:lpstr>
      <vt:lpstr>Note</vt:lpstr>
      <vt:lpstr>2. By Html file</vt:lpstr>
      <vt:lpstr>PowerPoint Presentation</vt:lpstr>
      <vt:lpstr>Simple example of Applet by html file:</vt:lpstr>
      <vt:lpstr>Note:</vt:lpstr>
      <vt:lpstr>First.java</vt:lpstr>
      <vt:lpstr>myapplet.html</vt:lpstr>
      <vt:lpstr>Life Cycle Methods Example</vt:lpstr>
      <vt:lpstr>Displaying Graphics in Applet</vt:lpstr>
      <vt:lpstr>Commonly used methods of Graphics class</vt:lpstr>
      <vt:lpstr>Examples of Graphics in applet</vt:lpstr>
      <vt:lpstr>GraphicsDemo.java</vt:lpstr>
      <vt:lpstr>myapplet.html</vt:lpstr>
      <vt:lpstr>output</vt:lpstr>
      <vt:lpstr>Displaying Image in Applet</vt:lpstr>
      <vt:lpstr>Syntax of drawImage() method</vt:lpstr>
      <vt:lpstr>How to get the object of Image</vt:lpstr>
      <vt:lpstr>Other required methods of Applet class to display image:</vt:lpstr>
      <vt:lpstr>Example of displaying Image in applet</vt:lpstr>
      <vt:lpstr>Note:</vt:lpstr>
      <vt:lpstr>myapplet.html</vt:lpstr>
      <vt:lpstr>Example of animation in applet</vt:lpstr>
      <vt:lpstr>myapplet.html</vt:lpstr>
      <vt:lpstr>Output </vt:lpstr>
      <vt:lpstr>EventHandling in Applet</vt:lpstr>
      <vt:lpstr>Example of EventHandling in applet</vt:lpstr>
      <vt:lpstr>Note</vt:lpstr>
      <vt:lpstr>myapplet.html</vt:lpstr>
      <vt:lpstr>output</vt:lpstr>
      <vt:lpstr>JApplet class in Applet</vt:lpstr>
      <vt:lpstr>Example of EventHandling in JApplet</vt:lpstr>
      <vt:lpstr>Painting in Applet</vt:lpstr>
      <vt:lpstr>Note:</vt:lpstr>
      <vt:lpstr>Parameter in Applet</vt:lpstr>
      <vt:lpstr>Example of Using Parameter in Applet</vt:lpstr>
      <vt:lpstr>myapplet.html</vt:lpstr>
    </vt:vector>
  </TitlesOfParts>
  <Company>Deloitte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Applet</dc:title>
  <dc:creator>Arepalli, Manga Rao</dc:creator>
  <cp:lastModifiedBy>Arepalli, Manga Rao</cp:lastModifiedBy>
  <cp:revision>66</cp:revision>
  <dcterms:created xsi:type="dcterms:W3CDTF">2015-07-30T06:14:50Z</dcterms:created>
  <dcterms:modified xsi:type="dcterms:W3CDTF">2016-05-31T17:04:14Z</dcterms:modified>
</cp:coreProperties>
</file>