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0" r:id="rId18"/>
    <p:sldId id="271" r:id="rId19"/>
    <p:sldId id="273" r:id="rId20"/>
    <p:sldId id="274" r:id="rId21"/>
    <p:sldId id="278" r:id="rId22"/>
    <p:sldId id="276" r:id="rId23"/>
    <p:sldId id="27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6C8C26B-8EAD-48BA-9B8F-69A641D45BA6}">
          <p14:sldIdLst>
            <p14:sldId id="256"/>
            <p14:sldId id="257"/>
            <p14:sldId id="27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2"/>
            <p14:sldId id="270"/>
            <p14:sldId id="271"/>
            <p14:sldId id="273"/>
            <p14:sldId id="274"/>
            <p14:sldId id="278"/>
            <p14:sldId id="276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0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6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4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5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5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5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2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4A1AF-A587-4ECD-96C1-D217772D9A92}" type="datetimeFigureOut">
              <a:rPr lang="en-US" smtClean="0"/>
              <a:t>7/7/2018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F2FC-44FC-4F78-999E-0CCA00505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7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2/01/what-is-constructor-overloading-in-java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0/10/why-string-is-immutable-in-java.html" TargetMode="External"/><Relationship Id="rId2" Type="http://schemas.openxmlformats.org/officeDocument/2006/relationships/hyperlink" Target="http://javarevisited.blogspot.sg/2012/03/mixing-static-and-non-static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1/08/string-switch-case-jdk7-exampl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1/11/how-to-override-compareto-method-in.html" TargetMode="External"/><Relationship Id="rId2" Type="http://schemas.openxmlformats.org/officeDocument/2006/relationships/hyperlink" Target="http://javarevisited.blogspot.sg/2011/02/how-to-write-equals-method-in-java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1/10/java-iterator-tutorial-example-list.html" TargetMode="External"/><Relationship Id="rId2" Type="http://schemas.openxmlformats.org/officeDocument/2006/relationships/hyperlink" Target="http://java67.blogspot.com/2013/03/how-to-iterate-over-java-enum-using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java67.blogspot.com/2012/08/how-to-convert-enum-to-string-in-jav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java67.blogspot.com/2012/11/java-enum-example-with-constructo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1/06/comparator-and-comparable-in-java.html" TargetMode="External"/><Relationship Id="rId2" Type="http://schemas.openxmlformats.org/officeDocument/2006/relationships/hyperlink" Target="http://javarevisited.blogspot.sg/2012/01/serializable-externalizable-in-java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0/10/abstraction-in-java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1/12/final-variable-method-class-java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1/11/static-keyword-method-variable-java.html" TargetMode="External"/><Relationship Id="rId2" Type="http://schemas.openxmlformats.org/officeDocument/2006/relationships/hyperlink" Target="http://javarevisited.blogspot.sg/2011/09/generics-java-example-tutori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2/04/10-points-on-interface-in-java-with.html" TargetMode="External"/><Relationship Id="rId2" Type="http://schemas.openxmlformats.org/officeDocument/2006/relationships/hyperlink" Target="http://javarevisited.blogspot.sg/2011/10/class-in-java-programming-gener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javarevisited.blogspot.sg/2011/12/final-variable-method-class-java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67.blogspot.com/2015/03/top-40-core-java-interview-questions-answers-telephonic-round.html" TargetMode="External"/><Relationship Id="rId2" Type="http://schemas.openxmlformats.org/officeDocument/2006/relationships/hyperlink" Target="http://javarevisited.blogspot.com/2015/10/133-java-interview-questions-answers-from-last-5-yea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va67.blogspot.com/2014/04/what-java-developer-should-know-about-Enumeration-type-in-Java.html" TargetMode="External"/><Relationship Id="rId4" Type="http://schemas.openxmlformats.org/officeDocument/2006/relationships/hyperlink" Target="http://java67.blogspot.com/2012/09/how-to-use-java-enum-in-switch-case-example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2/04/10-points-on-interface-in-java-with.html" TargetMode="External"/><Relationship Id="rId2" Type="http://schemas.openxmlformats.org/officeDocument/2006/relationships/hyperlink" Target="http://javarevisited.blogspot.sg/2011/10/class-in-java-programming-general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7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"/>
            <a:ext cx="10515600" cy="6061053"/>
          </a:xfrm>
        </p:spPr>
        <p:txBody>
          <a:bodyPr>
            <a:normAutofit fontScale="62500" lnSpcReduction="20000"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3) You can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specify values of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 at the creation 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as shown in below example: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en-US" altLang="en-US" b="1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SUN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(1),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MON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(2),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TUE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(3),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WED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(4),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THU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(5),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FRI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(6), </a:t>
            </a:r>
            <a:r>
              <a:rPr lang="en-US" sz="1800" b="1" i="1" dirty="0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SAT</a:t>
            </a:r>
            <a:r>
              <a:rPr lang="en-US" sz="18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(7);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But for this to work you need to define a member variable and a constructor because PENNY (1) is actually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calling a constructor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which accepts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value, see below example.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Days{</a:t>
            </a:r>
          </a:p>
          <a:p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WED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(4),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THU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(5),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(6),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Days(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The constructor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 java must be private any other access modifier will result in compilation error. Now to get the value associated with each coin you can define a public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getValue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 method inside 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like any normal Java class. Also, the semicolon in the first line is optional.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00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4)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 are implicitly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static 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and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final 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and can not be changed once created. For example, below code of 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will result in compilation error: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Days.</a:t>
            </a:r>
            <a:r>
              <a:rPr lang="en-US" b="1" i="1" u="sng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SUN</a:t>
            </a:r>
            <a:r>
              <a:rPr lang="en-US" b="1" i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b="1" i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Days.</a:t>
            </a:r>
            <a:r>
              <a:rPr lang="en-US" b="1" i="1" u="sng" dirty="0" err="1">
                <a:solidFill>
                  <a:srgbClr val="0000C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MON</a:t>
            </a:r>
            <a:r>
              <a:rPr lang="en-US" b="1" i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The final field </a:t>
            </a:r>
            <a:r>
              <a:rPr lang="en-US" dirty="0" err="1"/>
              <a:t>EnumExamples.Days.Mon</a:t>
            </a:r>
            <a:r>
              <a:rPr lang="en-US" dirty="0"/>
              <a:t> cannot be reassigned.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9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9"/>
            <a:ext cx="10515600" cy="60481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5)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 java can be used as an argument on switch 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and with "case:" like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or char primitive type. This feature of 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makes them very useful for switch operations. Let’s see an example of how to use 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inside switch statement:  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Days.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"It's 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sunday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"It's 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monday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00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49"/>
            <a:ext cx="10515600" cy="468301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from JDK 7 onwards you </a:t>
            </a:r>
            <a:r>
              <a:rPr lang="en-US"/>
              <a:t>can also use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String in Switch case in Java</a:t>
            </a:r>
            <a:r>
              <a:rPr lang="en-US" dirty="0"/>
              <a:t> code.</a:t>
            </a:r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amr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amr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"It's </a:t>
            </a:r>
            <a:r>
              <a:rPr lang="en-US" b="1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amr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anr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"It's </a:t>
            </a:r>
            <a:r>
              <a:rPr lang="en-US" b="1" i="1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anr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"It's nothing"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0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6) Since </a:t>
            </a:r>
            <a:r>
              <a:rPr lang="en-US" b="1" dirty="0"/>
              <a:t>constants defined inside </a:t>
            </a:r>
            <a:r>
              <a:rPr lang="en-US" b="1" dirty="0" err="1"/>
              <a:t>Enum</a:t>
            </a:r>
            <a:r>
              <a:rPr lang="en-US" b="1" dirty="0"/>
              <a:t> in Java are final you can safely compare them using "==", the equality operator</a:t>
            </a:r>
            <a:r>
              <a:rPr lang="en-US" dirty="0"/>
              <a:t> as shown in following example of  Java </a:t>
            </a:r>
            <a:r>
              <a:rPr lang="en-US" dirty="0" err="1"/>
              <a:t>Enum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Days.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Days.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Enum</a:t>
            </a:r>
            <a:r>
              <a:rPr lang="en-US" b="1" i="1" dirty="0">
                <a:solidFill>
                  <a:srgbClr val="2A00FF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in java can be comp"</a:t>
            </a:r>
            <a:r>
              <a:rPr lang="en-US" b="1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By the way comparing objects using == operator is not recommended, Always use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equals() method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or 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compareTo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() method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to compare Objects.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0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7) Java compiler automatically generates static </a:t>
            </a:r>
            <a:r>
              <a:rPr lang="en-US" b="0" i="0" dirty="0">
                <a:solidFill>
                  <a:srgbClr val="660099"/>
                </a:solidFill>
                <a:effectLst/>
                <a:latin typeface="inherit"/>
                <a:hlinkClick r:id="rId2"/>
              </a:rPr>
              <a:t>values()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 method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for every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 java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 Values() method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returns array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 in the same order they have listed in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and you can use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values()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to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iterate 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over values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 in Java as shown in below example: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(Days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Days.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}}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//Output</a:t>
            </a:r>
          </a:p>
          <a:p>
            <a:r>
              <a:rPr lang="en-US" dirty="0"/>
              <a:t>SUN</a:t>
            </a:r>
          </a:p>
          <a:p>
            <a:r>
              <a:rPr lang="en-US" dirty="0"/>
              <a:t>MON</a:t>
            </a:r>
          </a:p>
          <a:p>
            <a:r>
              <a:rPr lang="en-US" dirty="0"/>
              <a:t>TUE</a:t>
            </a:r>
          </a:p>
          <a:p>
            <a:r>
              <a:rPr lang="en-US" dirty="0"/>
              <a:t>WED</a:t>
            </a:r>
          </a:p>
          <a:p>
            <a:r>
              <a:rPr lang="en-US" dirty="0"/>
              <a:t>THU</a:t>
            </a:r>
          </a:p>
          <a:p>
            <a:r>
              <a:rPr lang="en-US" dirty="0"/>
              <a:t>FRI</a:t>
            </a:r>
          </a:p>
          <a:p>
            <a:r>
              <a:rPr lang="en-US" dirty="0"/>
              <a:t>SAT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8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670"/>
            <a:ext cx="10515600" cy="56102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8) In Java, </a:t>
            </a:r>
            <a:r>
              <a:rPr lang="en-US" dirty="0" err="1">
                <a:hlinkClick r:id="rId2"/>
              </a:rPr>
              <a:t>Enum</a:t>
            </a:r>
            <a:r>
              <a:rPr lang="en-US" dirty="0">
                <a:hlinkClick r:id="rId2"/>
              </a:rPr>
              <a:t> can override methods</a:t>
            </a:r>
            <a:r>
              <a:rPr lang="en-US" dirty="0"/>
              <a:t> also. Let’s see an example of overriding </a:t>
            </a:r>
            <a:r>
              <a:rPr lang="en-US" dirty="0" err="1"/>
              <a:t>toString</a:t>
            </a:r>
            <a:r>
              <a:rPr lang="en-US" dirty="0"/>
              <a:t>() method </a:t>
            </a:r>
            <a:r>
              <a:rPr lang="en-US" b="1" dirty="0"/>
              <a:t>inside </a:t>
            </a:r>
            <a:r>
              <a:rPr lang="en-US" b="1" dirty="0" err="1"/>
              <a:t>Enum</a:t>
            </a:r>
            <a:r>
              <a:rPr lang="en-US" b="1" dirty="0"/>
              <a:t> in Java</a:t>
            </a:r>
            <a:r>
              <a:rPr lang="en-US" dirty="0"/>
              <a:t> to provide a </a:t>
            </a:r>
            <a:r>
              <a:rPr lang="en-US" b="1" dirty="0"/>
              <a:t>meaningful description</a:t>
            </a:r>
            <a:r>
              <a:rPr lang="en-US" dirty="0"/>
              <a:t> for </a:t>
            </a:r>
            <a:r>
              <a:rPr lang="en-US" dirty="0" err="1"/>
              <a:t>enums</a:t>
            </a:r>
            <a:r>
              <a:rPr lang="en-US" dirty="0"/>
              <a:t> constants.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29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7730"/>
            <a:ext cx="10515600" cy="5829233"/>
          </a:xfrm>
        </p:spPr>
        <p:txBody>
          <a:bodyPr>
            <a:normAutofit fontScale="32500" lnSpcReduction="20000"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Days{</a:t>
            </a:r>
          </a:p>
          <a:p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WED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(4),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THU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(5),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(6),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Days(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"Sunday: 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"Monday: 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"Tuesday: 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2A00FF"/>
                </a:solidFill>
                <a:latin typeface="Consolas" panose="020B0609020204030204" pitchFamily="49" charset="0"/>
              </a:rPr>
              <a:t>"Invalid Day"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Days </a:t>
            </a:r>
            <a:r>
              <a:rPr lang="en-US" dirty="0">
                <a:solidFill>
                  <a:srgbClr val="6A3E3E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Days.</a:t>
            </a:r>
            <a:r>
              <a:rPr lang="en-US" b="1" i="1" dirty="0" err="1">
                <a:solidFill>
                  <a:srgbClr val="0000C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>
                <a:solidFill>
                  <a:srgbClr val="6A3E3E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d</a:t>
            </a:r>
            <a:r>
              <a:rPr lang="en-US" b="1" i="1" u="sng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</a:p>
          <a:p>
            <a:r>
              <a:rPr lang="en-US" dirty="0"/>
              <a:t>Sunday: 1</a:t>
            </a:r>
          </a:p>
          <a:p>
            <a:r>
              <a:rPr lang="en-US" dirty="0"/>
              <a:t>SUN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5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8642"/>
            <a:ext cx="10515600" cy="52883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9. 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You can not create an instance of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enums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by using new 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in Java because the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constructor of 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Enum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 in Java can only be private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Enums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 can only be created inside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Enums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itself.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Days </a:t>
            </a:r>
            <a:r>
              <a:rPr lang="en-US" u="sng" dirty="0">
                <a:solidFill>
                  <a:srgbClr val="6A3E3E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d</a:t>
            </a:r>
            <a:r>
              <a:rPr lang="en-US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= </a:t>
            </a:r>
            <a:r>
              <a:rPr lang="en-US" b="1" u="sng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new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Day();  //</a:t>
            </a:r>
            <a:r>
              <a:rPr lang="en-US" b="1" u="sng" dirty="0" err="1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Compiletime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6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Enum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Simply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is used to define a set of constants. </a:t>
            </a:r>
          </a:p>
          <a:p>
            <a:r>
              <a:rPr lang="en-US" dirty="0" err="1"/>
              <a:t>e</a:t>
            </a:r>
            <a:r>
              <a:rPr lang="en-US" dirty="0" err="1">
                <a:solidFill>
                  <a:srgbClr val="FF0000"/>
                </a:solidFill>
              </a:rPr>
              <a:t>num</a:t>
            </a:r>
            <a:r>
              <a:rPr lang="en-US" dirty="0"/>
              <a:t> in Java</a:t>
            </a:r>
            <a:r>
              <a:rPr lang="en-US" b="1" dirty="0"/>
              <a:t> </a:t>
            </a:r>
            <a:r>
              <a:rPr lang="en-US" dirty="0"/>
              <a:t>is a keyword, a feature </a:t>
            </a:r>
            <a:r>
              <a:rPr lang="en-US" dirty="0">
                <a:solidFill>
                  <a:srgbClr val="FF0000"/>
                </a:solidFill>
              </a:rPr>
              <a:t>which is used to represent fixed number of well-known values in Java, For example, Number of days in Week, Number of planets in Solar system etc.</a:t>
            </a:r>
          </a:p>
          <a:p>
            <a:r>
              <a:rPr lang="en-US" b="1" dirty="0"/>
              <a:t>Enumeration (</a:t>
            </a:r>
            <a:r>
              <a:rPr lang="en-US" b="1" dirty="0" err="1"/>
              <a:t>Enum</a:t>
            </a:r>
            <a:r>
              <a:rPr lang="en-US" b="1" dirty="0"/>
              <a:t>) in Java</a:t>
            </a:r>
            <a:r>
              <a:rPr lang="en-US" dirty="0"/>
              <a:t> was introduced in</a:t>
            </a:r>
            <a:r>
              <a:rPr lang="en-US" dirty="0">
                <a:solidFill>
                  <a:srgbClr val="FF0000"/>
                </a:solidFill>
              </a:rPr>
              <a:t> JDK 1.5 and it is one of useful features of J2SE 5 among </a:t>
            </a:r>
            <a:r>
              <a:rPr lang="en-US" dirty="0" err="1">
                <a:solidFill>
                  <a:srgbClr val="FF0000"/>
                </a:solidFill>
              </a:rPr>
              <a:t>Autoboxing</a:t>
            </a:r>
            <a:r>
              <a:rPr lang="en-US" dirty="0">
                <a:solidFill>
                  <a:srgbClr val="FF0000"/>
                </a:solidFill>
              </a:rPr>
              <a:t> and unboxing , Generics, </a:t>
            </a:r>
            <a:r>
              <a:rPr lang="en-US" dirty="0" err="1">
                <a:solidFill>
                  <a:srgbClr val="FF0000"/>
                </a:solidFill>
              </a:rPr>
              <a:t>varargs</a:t>
            </a:r>
            <a:r>
              <a:rPr lang="en-US" dirty="0">
                <a:solidFill>
                  <a:srgbClr val="FF0000"/>
                </a:solidFill>
              </a:rPr>
              <a:t> and static import.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Enumeration(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) was not originally available in Java though it was available in another language like C and C++, but eventually, Java realized and introduced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on JDK 5 (Tiger) by </a:t>
            </a:r>
            <a:r>
              <a:rPr lang="en-US" b="1" dirty="0">
                <a:solidFill>
                  <a:srgbClr val="FF0000"/>
                </a:solidFill>
              </a:rPr>
              <a:t>keyword </a:t>
            </a:r>
            <a:r>
              <a:rPr lang="en-US" b="1" dirty="0" err="1">
                <a:solidFill>
                  <a:srgbClr val="FF0000"/>
                </a:solidFill>
              </a:rPr>
              <a:t>Enum</a:t>
            </a:r>
            <a:r>
              <a:rPr lang="en-US" dirty="0"/>
              <a:t>.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47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093"/>
            <a:ext cx="10515600" cy="586787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10. An instance of </a:t>
            </a:r>
            <a:r>
              <a:rPr lang="en-US" dirty="0" err="1"/>
              <a:t>Enum</a:t>
            </a:r>
            <a:r>
              <a:rPr lang="en-US" dirty="0"/>
              <a:t> in Java is created when any </a:t>
            </a:r>
            <a:r>
              <a:rPr lang="en-US" dirty="0" err="1"/>
              <a:t>Enum</a:t>
            </a:r>
            <a:r>
              <a:rPr lang="en-US" dirty="0"/>
              <a:t> constants are first called or referenced in code.</a:t>
            </a:r>
          </a:p>
          <a:p>
            <a:r>
              <a:rPr lang="en-US" dirty="0"/>
              <a:t>11) </a:t>
            </a:r>
            <a:r>
              <a:rPr lang="en-US" b="1" dirty="0" err="1"/>
              <a:t>Enum</a:t>
            </a:r>
            <a:r>
              <a:rPr lang="en-US" b="1" dirty="0"/>
              <a:t> in Java can implement the interface</a:t>
            </a:r>
            <a:r>
              <a:rPr lang="en-US" dirty="0"/>
              <a:t> and override any method like normal class It’s also worth noting that </a:t>
            </a:r>
            <a:r>
              <a:rPr lang="en-US" dirty="0" err="1"/>
              <a:t>Enum</a:t>
            </a:r>
            <a:r>
              <a:rPr lang="en-US" dirty="0"/>
              <a:t> in java implicitly implements both </a:t>
            </a:r>
            <a:r>
              <a:rPr lang="en-US" dirty="0">
                <a:hlinkClick r:id="rId2"/>
              </a:rPr>
              <a:t>Serializable </a:t>
            </a:r>
            <a:r>
              <a:rPr lang="en-US" dirty="0"/>
              <a:t>and </a:t>
            </a:r>
            <a:r>
              <a:rPr lang="en-US" dirty="0">
                <a:hlinkClick r:id="rId3"/>
              </a:rPr>
              <a:t>Comparable </a:t>
            </a:r>
            <a:r>
              <a:rPr lang="en-US" dirty="0"/>
              <a:t>interface. Let's see and example of </a:t>
            </a:r>
            <a:r>
              <a:rPr lang="en-US" b="1" dirty="0"/>
              <a:t>how to implement interface using Java </a:t>
            </a:r>
            <a:r>
              <a:rPr lang="en-US" b="1" dirty="0" err="1"/>
              <a:t>Enum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Days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Runnable {</a:t>
            </a:r>
          </a:p>
          <a:p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(2),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TUE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WED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(4),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THU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(5),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(6),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Days(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run() {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Enum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 in java implements interfaces"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99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can not extend any class</a:t>
            </a:r>
          </a:p>
        </p:txBody>
      </p:sp>
    </p:spTree>
    <p:extLst>
      <p:ext uri="{BB962C8B-B14F-4D97-AF65-F5344CB8AC3E}">
        <p14:creationId xmlns:p14="http://schemas.microsoft.com/office/powerpoint/2010/main" val="151439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12) </a:t>
            </a:r>
            <a:r>
              <a:rPr lang="en-US" b="1" dirty="0"/>
              <a:t>You can define abstract methods inside </a:t>
            </a:r>
            <a:r>
              <a:rPr lang="en-US" b="1" dirty="0" err="1"/>
              <a:t>Enum</a:t>
            </a:r>
            <a:r>
              <a:rPr lang="en-US" b="1" dirty="0"/>
              <a:t> in Java</a:t>
            </a:r>
            <a:r>
              <a:rPr lang="en-US" dirty="0"/>
              <a:t> and can also provide a different implementation for different instances of </a:t>
            </a:r>
            <a:r>
              <a:rPr lang="en-US" dirty="0" err="1"/>
              <a:t>enum</a:t>
            </a:r>
            <a:r>
              <a:rPr lang="en-US" dirty="0"/>
              <a:t> in java.  Let’s see an </a:t>
            </a:r>
            <a:r>
              <a:rPr lang="en-US" i="1" dirty="0"/>
              <a:t>example of using </a:t>
            </a:r>
            <a:r>
              <a:rPr lang="en-US" i="1" dirty="0">
                <a:hlinkClick r:id="rId2"/>
              </a:rPr>
              <a:t>abstract method</a:t>
            </a:r>
            <a:r>
              <a:rPr lang="en-US" i="1" dirty="0"/>
              <a:t> inside </a:t>
            </a:r>
            <a:r>
              <a:rPr lang="en-US" i="1" dirty="0" err="1"/>
              <a:t>enum</a:t>
            </a:r>
            <a:r>
              <a:rPr lang="en-US" i="1" dirty="0"/>
              <a:t> in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96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003"/>
            <a:ext cx="10515600" cy="575196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Days {</a:t>
            </a:r>
          </a:p>
          <a:p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color()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"sun color"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(1)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color()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"mon color"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color();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Days(</a:t>
            </a:r>
            <a:r>
              <a:rPr lang="en-US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3113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Days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Days.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SUN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.color</a:t>
            </a:r>
            <a:r>
              <a:rPr lang="en-US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 sun color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6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 5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Auto Boxing </a:t>
            </a:r>
            <a:r>
              <a:rPr lang="en-US"/>
              <a:t>and Un Boxing</a:t>
            </a:r>
            <a:endParaRPr lang="en-US" dirty="0"/>
          </a:p>
          <a:p>
            <a:r>
              <a:rPr lang="en-US" dirty="0"/>
              <a:t>2. Static import</a:t>
            </a:r>
          </a:p>
          <a:p>
            <a:r>
              <a:rPr lang="en-US" dirty="0"/>
              <a:t>3.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(variable arguments)</a:t>
            </a:r>
          </a:p>
          <a:p>
            <a:r>
              <a:rPr lang="en-US" dirty="0"/>
              <a:t>4. Generics</a:t>
            </a:r>
          </a:p>
          <a:p>
            <a:r>
              <a:rPr lang="en-US" dirty="0"/>
              <a:t>5. For Each (Enhanced for loop)</a:t>
            </a:r>
          </a:p>
          <a:p>
            <a:r>
              <a:rPr lang="en-US" dirty="0"/>
              <a:t>6. </a:t>
            </a:r>
            <a:r>
              <a:rPr lang="en-US" dirty="0" err="1"/>
              <a:t>Enum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6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911"/>
            <a:ext cx="10515600" cy="1574778"/>
          </a:xfrm>
        </p:spPr>
        <p:txBody>
          <a:bodyPr>
            <a:normAutofit/>
          </a:bodyPr>
          <a:lstStyle/>
          <a:p>
            <a:r>
              <a:rPr lang="en-US" sz="3600" dirty="0"/>
              <a:t> How to represent enumerable value without Java </a:t>
            </a:r>
            <a:r>
              <a:rPr lang="en-US" sz="3600" dirty="0" err="1"/>
              <a:t>enum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Since </a:t>
            </a:r>
            <a:r>
              <a:rPr lang="en-US" b="1" dirty="0" err="1"/>
              <a:t>Enum</a:t>
            </a:r>
            <a:r>
              <a:rPr lang="en-US" b="1" dirty="0"/>
              <a:t> in Java</a:t>
            </a:r>
            <a:r>
              <a:rPr lang="en-US" dirty="0"/>
              <a:t> is only available from </a:t>
            </a:r>
            <a:r>
              <a:rPr lang="en-US" b="1" dirty="0"/>
              <a:t>Java 1.5</a:t>
            </a:r>
            <a:r>
              <a:rPr lang="en-US" dirty="0"/>
              <a:t> it's worth to discuss how we used to represent enumerable values in Java prior JDK 1.5 and without it. </a:t>
            </a:r>
          </a:p>
          <a:p>
            <a:r>
              <a:rPr lang="en-US" dirty="0">
                <a:solidFill>
                  <a:srgbClr val="FF0000"/>
                </a:solidFill>
              </a:rPr>
              <a:t>public static 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final constant</a:t>
            </a:r>
            <a:r>
              <a:rPr lang="en-US" dirty="0">
                <a:solidFill>
                  <a:srgbClr val="FF0000"/>
                </a:solidFill>
              </a:rPr>
              <a:t> to replicate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like behavior. Let’s see an </a:t>
            </a:r>
            <a:r>
              <a:rPr lang="en-US" dirty="0" err="1"/>
              <a:t>Enum</a:t>
            </a:r>
            <a:r>
              <a:rPr lang="en-US" dirty="0"/>
              <a:t> example in Java to understand the concept better. </a:t>
            </a:r>
          </a:p>
          <a:p>
            <a:r>
              <a:rPr lang="en-US" dirty="0"/>
              <a:t>In this example, we will use US Currency Coin as enumerable which has values like PENNY (1) NICKLE (5), DIME (10), and QUARTER (25).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CurrencyDenom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PENNY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NICKLE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DIME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QUARTER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25;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</a:t>
            </a:r>
            <a:r>
              <a:rPr lang="en-US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ss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Currency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currency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CurrencyDenom.PENNY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; //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CurrencyDenom.NICKLE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CurrencyDenom.DIME,CurrencyDenom.QUARTER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41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Though this can serve our purpose it has some serious limitations: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1) No Type-Safety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First of all it’s not 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  <a:hlinkClick r:id="rId2"/>
              </a:rPr>
              <a:t>type-safe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; you can assign any valid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value to currency e.g. 99 though there is no coin to represent that value.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2) No Meaningful Printing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 printing value of any of these constant will print its numeric value instead of meaningful name of coin e.g. when you print NICKLE it will print "5" instead of "NICKLE"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3) No namespace: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to access the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currencyDenom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constant we need to prefix class name e.g.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CurrencyDenom.PENNY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instead of just using PENNY though this can also be achieved by using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static import in JDK 1.5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</a:rPr>
              <a:t>Java </a:t>
            </a:r>
            <a:r>
              <a:rPr lang="en-US" b="1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 is the answer of all this limitation.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in Java is type-safe, provides meaningful String names and has their own namespace. Now let's see the same example using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in Java:</a:t>
            </a:r>
          </a:p>
          <a:p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Currency {PENNY, NICKLE, DIME, QUARTER};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42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highlight>
                  <a:srgbClr val="E8F2FE"/>
                </a:highlight>
                <a:latin typeface="Consolas" panose="020B0609020204030204" pitchFamily="49" charset="0"/>
              </a:rPr>
              <a:t>Currency {PENNY, NICKLE, DIME, QUARTER};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Here Currency is our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and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PENNY, NICKLE, DIME, QUARTER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are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Notice 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curly braces around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because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is a type like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class 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and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 interface in Java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Also, we have followed the similar naming convention for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like class and interface (first letter in Caps) and since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1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constants are implicitly static final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we have used all caps to specify them like Constants in Java.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constants are 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  <a:hlinkClick r:id="rId2"/>
              </a:rPr>
              <a:t>implicitly static and final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 and you can not change their value once created.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 Java provides type-safety and can be used inside switch statement like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variables. 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Since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is a keyword you can not use as a variable name and since its only introduced in JDK 1.5 all your previous code which has 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as a variable name will not work and needs to be refactored.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72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u="sng" dirty="0"/>
              <a:t>Benefits of using </a:t>
            </a:r>
            <a:r>
              <a:rPr lang="en-US" sz="2000" b="1" u="sng" dirty="0" err="1"/>
              <a:t>Enums</a:t>
            </a:r>
            <a:r>
              <a:rPr lang="en-US" sz="2000" b="1" u="sng" dirty="0"/>
              <a:t> in Java</a:t>
            </a: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1)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is type-safe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 you can not assign anything else other than predefined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constants to an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variable.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It is a compiler error to assign something else, unlike the public static final variables used in 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Enum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 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int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2"/>
              </a:rPr>
              <a:t> pattern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and 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Enum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3"/>
              </a:rPr>
              <a:t> String pattern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2)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FF0000"/>
                </a:solidFill>
                <a:effectLst/>
                <a:latin typeface="Trebuchet MS" panose="020B0603020202020204" pitchFamily="34" charset="0"/>
              </a:rPr>
              <a:t> has its own namespace.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3) The best feature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is 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you can use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in Java inside Switch 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like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or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primitive data type. We will also see an example of 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4"/>
              </a:rPr>
              <a:t>using java 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4"/>
              </a:rPr>
              <a:t>enum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4"/>
              </a:rPr>
              <a:t> in switch 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in this java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chapter.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4) Adding new constants on </a:t>
            </a:r>
            <a:r>
              <a:rPr lang="en-US" b="0" i="0" dirty="0" err="1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5"/>
              </a:rPr>
              <a:t>Enum</a:t>
            </a:r>
            <a:r>
              <a:rPr lang="en-US" b="0" i="0" dirty="0">
                <a:solidFill>
                  <a:srgbClr val="660099"/>
                </a:solidFill>
                <a:effectLst/>
                <a:latin typeface="Trebuchet MS" panose="020B0603020202020204" pitchFamily="34" charset="0"/>
                <a:hlinkClick r:id="rId5"/>
              </a:rPr>
              <a:t> in Java</a:t>
            </a:r>
            <a: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is easy and you can add new constants without breaking the existing code.</a:t>
            </a: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46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Important points about </a:t>
            </a:r>
            <a:r>
              <a:rPr lang="en-US" b="1" u="sng" dirty="0" err="1"/>
              <a:t>Enum</a:t>
            </a:r>
            <a:r>
              <a:rPr lang="en-US" b="1" u="sng" dirty="0"/>
              <a:t> in Java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1) </a:t>
            </a:r>
            <a:r>
              <a:rPr lang="en-US" b="1" dirty="0" err="1"/>
              <a:t>Enums</a:t>
            </a:r>
            <a:r>
              <a:rPr lang="en-US" b="1" dirty="0"/>
              <a:t> in Java are type-safe</a:t>
            </a:r>
            <a:r>
              <a:rPr lang="en-US" dirty="0"/>
              <a:t> and has their own namespace. It means your </a:t>
            </a:r>
            <a:r>
              <a:rPr lang="en-US" dirty="0" err="1"/>
              <a:t>enum</a:t>
            </a:r>
            <a:r>
              <a:rPr lang="en-US" dirty="0"/>
              <a:t> will have a type for example "Currency" in below example and you can not assign any value other than specified in </a:t>
            </a:r>
            <a:r>
              <a:rPr lang="en-US" dirty="0" err="1"/>
              <a:t>Enum</a:t>
            </a:r>
            <a:r>
              <a:rPr lang="en-US" dirty="0"/>
              <a:t> Constants.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Currency { PENNY, NICKLE, DIME, QUARTER };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Currency coin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Currency.PENNY</a:t>
            </a:r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u="sng" dirty="0">
                <a:solidFill>
                  <a:srgbClr val="000000"/>
                </a:solidFill>
                <a:latin typeface="Consolas" panose="020B0609020204030204" pitchFamily="49" charset="0"/>
              </a:rPr>
              <a:t>coin = 1; </a:t>
            </a:r>
            <a:r>
              <a:rPr lang="en-US" u="sng" dirty="0">
                <a:solidFill>
                  <a:srgbClr val="3F7F5F"/>
                </a:solidFill>
                <a:latin typeface="Consolas" panose="020B0609020204030204" pitchFamily="49" charset="0"/>
              </a:rPr>
              <a:t>//compilation error </a:t>
            </a:r>
          </a:p>
          <a:p>
            <a:r>
              <a:rPr lang="en-US" dirty="0"/>
              <a:t>2</a:t>
            </a:r>
            <a:r>
              <a:rPr lang="en-US" b="1" dirty="0"/>
              <a:t>) </a:t>
            </a:r>
            <a:r>
              <a:rPr lang="en-US" b="1" dirty="0" err="1"/>
              <a:t>Enum</a:t>
            </a:r>
            <a:r>
              <a:rPr lang="en-US" b="1" dirty="0"/>
              <a:t> in Java are reference types </a:t>
            </a:r>
            <a:r>
              <a:rPr lang="en-US" dirty="0"/>
              <a:t>like </a:t>
            </a:r>
            <a:r>
              <a:rPr lang="en-US" dirty="0">
                <a:hlinkClick r:id="rId2"/>
              </a:rPr>
              <a:t>class </a:t>
            </a:r>
            <a:r>
              <a:rPr lang="en-US" dirty="0"/>
              <a:t>or </a:t>
            </a:r>
            <a:r>
              <a:rPr lang="en-US" dirty="0">
                <a:hlinkClick r:id="rId3"/>
              </a:rPr>
              <a:t>interface</a:t>
            </a:r>
            <a:r>
              <a:rPr lang="en-US" b="1" dirty="0">
                <a:hlinkClick r:id="rId3"/>
              </a:rPr>
              <a:t> </a:t>
            </a:r>
            <a:r>
              <a:rPr lang="en-US" dirty="0"/>
              <a:t>and you can define constructor, methods and variables inside java </a:t>
            </a:r>
            <a:r>
              <a:rPr lang="en-US" dirty="0" err="1"/>
              <a:t>Enum</a:t>
            </a:r>
            <a:r>
              <a:rPr lang="en-US" dirty="0"/>
              <a:t> which makes it more powerful than </a:t>
            </a:r>
            <a:r>
              <a:rPr lang="en-US" dirty="0" err="1"/>
              <a:t>Enum</a:t>
            </a:r>
            <a:r>
              <a:rPr lang="en-US" dirty="0"/>
              <a:t> in C and C++ as shown in next example of Java </a:t>
            </a:r>
            <a:r>
              <a:rPr lang="en-US" dirty="0" err="1"/>
              <a:t>Enum</a:t>
            </a:r>
            <a:r>
              <a:rPr lang="en-US" dirty="0"/>
              <a:t> type.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8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463</Words>
  <Application>Microsoft Office PowerPoint</Application>
  <PresentationFormat>Widescreen</PresentationFormat>
  <Paragraphs>191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inherit</vt:lpstr>
      <vt:lpstr>Trebuchet MS</vt:lpstr>
      <vt:lpstr>Office Theme</vt:lpstr>
      <vt:lpstr>Enum</vt:lpstr>
      <vt:lpstr>What is Enum in java?</vt:lpstr>
      <vt:lpstr>Java SE 5 features</vt:lpstr>
      <vt:lpstr> How to represent enumerable value without Java enum </vt:lpstr>
      <vt:lpstr>Though this can serve our purpose it has some serious limitations: </vt:lpstr>
      <vt:lpstr>public enum Currency {PENNY, NICKLE, DIME, QUARTER};</vt:lpstr>
      <vt:lpstr>Note points:</vt:lpstr>
      <vt:lpstr>Benefits of using Enums in Java</vt:lpstr>
      <vt:lpstr>Important points about Enum in Java </vt:lpstr>
      <vt:lpstr>PowerPoint Presentation</vt:lpstr>
      <vt:lpstr>PowerPoint Presentation</vt:lpstr>
      <vt:lpstr>PowerPoint Presentation</vt:lpstr>
      <vt:lpstr>Note</vt:lpstr>
      <vt:lpstr>PowerPoint Presentation</vt:lpstr>
      <vt:lpstr>PowerPoint Presentation</vt:lpstr>
      <vt:lpstr>PowerPoint Presentation</vt:lpstr>
      <vt:lpstr>PowerPoint Presentation</vt:lpstr>
      <vt:lpstr>Test</vt:lpstr>
      <vt:lpstr>PowerPoint Presentation</vt:lpstr>
      <vt:lpstr>PowerPoint Presentation</vt:lpstr>
      <vt:lpstr>Note </vt:lpstr>
      <vt:lpstr>PowerPoint Presentation</vt:lpstr>
      <vt:lpstr>PowerPoint Presentation</vt:lpstr>
      <vt:lpstr>Test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</dc:title>
  <dc:creator>Arepalli, Manga Rao</dc:creator>
  <cp:lastModifiedBy>Arepalli, Manga Rao (US - Hyderabad)</cp:lastModifiedBy>
  <cp:revision>29</cp:revision>
  <dcterms:created xsi:type="dcterms:W3CDTF">2016-09-12T08:54:57Z</dcterms:created>
  <dcterms:modified xsi:type="dcterms:W3CDTF">2018-07-07T14:23:57Z</dcterms:modified>
</cp:coreProperties>
</file>