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65" r:id="rId14"/>
    <p:sldId id="366" r:id="rId15"/>
    <p:sldId id="269" r:id="rId16"/>
    <p:sldId id="270" r:id="rId17"/>
    <p:sldId id="271" r:id="rId18"/>
    <p:sldId id="371" r:id="rId19"/>
    <p:sldId id="373" r:id="rId20"/>
    <p:sldId id="374" r:id="rId21"/>
    <p:sldId id="375" r:id="rId22"/>
    <p:sldId id="382" r:id="rId23"/>
    <p:sldId id="377" r:id="rId24"/>
    <p:sldId id="372" r:id="rId25"/>
    <p:sldId id="378" r:id="rId26"/>
    <p:sldId id="380" r:id="rId27"/>
    <p:sldId id="383" r:id="rId28"/>
    <p:sldId id="384" r:id="rId29"/>
    <p:sldId id="272" r:id="rId30"/>
    <p:sldId id="273" r:id="rId31"/>
    <p:sldId id="274" r:id="rId32"/>
    <p:sldId id="275" r:id="rId33"/>
    <p:sldId id="386" r:id="rId34"/>
    <p:sldId id="276" r:id="rId35"/>
    <p:sldId id="277" r:id="rId36"/>
    <p:sldId id="278" r:id="rId37"/>
    <p:sldId id="279" r:id="rId38"/>
    <p:sldId id="280" r:id="rId39"/>
    <p:sldId id="281" r:id="rId40"/>
    <p:sldId id="282" r:id="rId41"/>
    <p:sldId id="385"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57" r:id="rId63"/>
    <p:sldId id="358" r:id="rId64"/>
    <p:sldId id="303" r:id="rId65"/>
    <p:sldId id="304" r:id="rId66"/>
    <p:sldId id="305" r:id="rId67"/>
    <p:sldId id="306" r:id="rId68"/>
    <p:sldId id="362" r:id="rId69"/>
    <p:sldId id="363" r:id="rId70"/>
    <p:sldId id="364" r:id="rId71"/>
    <p:sldId id="307" r:id="rId72"/>
    <p:sldId id="308" r:id="rId73"/>
    <p:sldId id="309" r:id="rId74"/>
    <p:sldId id="310" r:id="rId75"/>
    <p:sldId id="311" r:id="rId76"/>
    <p:sldId id="312"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67" r:id="rId119"/>
    <p:sldId id="368" r:id="rId120"/>
    <p:sldId id="369" r:id="rId121"/>
    <p:sldId id="370" r:id="rId122"/>
    <p:sldId id="359" r:id="rId123"/>
    <p:sldId id="360" r:id="rId124"/>
    <p:sldId id="361"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52A15-2339-4495-AF41-E59B583BB62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7658113-07D3-4CF7-BB20-3B392F95680D}">
      <dgm:prSet/>
      <dgm:spPr/>
      <dgm:t>
        <a:bodyPr/>
        <a:lstStyle/>
        <a:p>
          <a:pPr rtl="0"/>
          <a:r>
            <a:rPr lang="en-US" dirty="0"/>
            <a:t>Checked Exception</a:t>
          </a:r>
        </a:p>
      </dgm:t>
    </dgm:pt>
    <dgm:pt modelId="{F545479E-B1D3-4975-AF00-6969707DBE84}" type="parTrans" cxnId="{7430013E-02B9-4F62-821A-8D9C915943ED}">
      <dgm:prSet/>
      <dgm:spPr/>
      <dgm:t>
        <a:bodyPr/>
        <a:lstStyle/>
        <a:p>
          <a:endParaRPr lang="en-US"/>
        </a:p>
      </dgm:t>
    </dgm:pt>
    <dgm:pt modelId="{C51F27FC-3032-447E-BE32-25ADCDDD38FD}" type="sibTrans" cxnId="{7430013E-02B9-4F62-821A-8D9C915943ED}">
      <dgm:prSet/>
      <dgm:spPr/>
      <dgm:t>
        <a:bodyPr/>
        <a:lstStyle/>
        <a:p>
          <a:endParaRPr lang="en-US"/>
        </a:p>
      </dgm:t>
    </dgm:pt>
    <dgm:pt modelId="{7F2B0770-7DFC-4157-8A66-598BA06B2805}">
      <dgm:prSet/>
      <dgm:spPr/>
      <dgm:t>
        <a:bodyPr/>
        <a:lstStyle/>
        <a:p>
          <a:pPr rtl="0"/>
          <a:r>
            <a:rPr lang="en-US"/>
            <a:t>Unchecked Exception</a:t>
          </a:r>
        </a:p>
      </dgm:t>
    </dgm:pt>
    <dgm:pt modelId="{C2D826A8-04F5-4136-8F90-3F6FA9FA980B}" type="parTrans" cxnId="{1EC68E8B-125B-462A-8DE3-BE04E3C884DA}">
      <dgm:prSet/>
      <dgm:spPr/>
      <dgm:t>
        <a:bodyPr/>
        <a:lstStyle/>
        <a:p>
          <a:endParaRPr lang="en-US"/>
        </a:p>
      </dgm:t>
    </dgm:pt>
    <dgm:pt modelId="{AC9535F3-5B7E-40B1-B83C-75924B40E1B0}" type="sibTrans" cxnId="{1EC68E8B-125B-462A-8DE3-BE04E3C884DA}">
      <dgm:prSet/>
      <dgm:spPr/>
      <dgm:t>
        <a:bodyPr/>
        <a:lstStyle/>
        <a:p>
          <a:endParaRPr lang="en-US"/>
        </a:p>
      </dgm:t>
    </dgm:pt>
    <dgm:pt modelId="{38B8BADC-614F-4047-8FC9-EE1824AE9932}">
      <dgm:prSet/>
      <dgm:spPr/>
      <dgm:t>
        <a:bodyPr/>
        <a:lstStyle/>
        <a:p>
          <a:r>
            <a:rPr lang="en-US" b="0" i="0" dirty="0"/>
            <a:t>The classes that extend Exception class except </a:t>
          </a:r>
          <a:r>
            <a:rPr lang="en-US" b="0" i="0" dirty="0" err="1"/>
            <a:t>RuntimeException</a:t>
          </a:r>
          <a:r>
            <a:rPr lang="en-US" b="0" i="0" dirty="0"/>
            <a:t> are known as checked exceptions </a:t>
          </a:r>
          <a:r>
            <a:rPr lang="en-US" b="0" i="0" dirty="0" err="1"/>
            <a:t>e.g.IOException</a:t>
          </a:r>
          <a:r>
            <a:rPr lang="en-US" b="0" i="0" dirty="0"/>
            <a:t>, </a:t>
          </a:r>
          <a:r>
            <a:rPr lang="en-US" b="0" i="0" dirty="0" err="1"/>
            <a:t>SQLException</a:t>
          </a:r>
          <a:r>
            <a:rPr lang="en-US" b="0" i="0" dirty="0"/>
            <a:t> etc. </a:t>
          </a:r>
          <a:r>
            <a:rPr lang="en-US" b="0" i="0" dirty="0">
              <a:solidFill>
                <a:srgbClr val="FF0000"/>
              </a:solidFill>
            </a:rPr>
            <a:t>Checked exceptions are checked at compile-time.</a:t>
          </a:r>
          <a:endParaRPr lang="en-US" dirty="0">
            <a:solidFill>
              <a:srgbClr val="FF0000"/>
            </a:solidFill>
          </a:endParaRPr>
        </a:p>
      </dgm:t>
    </dgm:pt>
    <dgm:pt modelId="{9A206918-9E83-4BFC-9623-D4C6C608CEC7}" type="parTrans" cxnId="{3040799B-3DCC-44B9-BA92-A73DF697519B}">
      <dgm:prSet/>
      <dgm:spPr/>
    </dgm:pt>
    <dgm:pt modelId="{876B1342-F1A3-4D36-BE0B-EF35D0132E3D}" type="sibTrans" cxnId="{3040799B-3DCC-44B9-BA92-A73DF697519B}">
      <dgm:prSet/>
      <dgm:spPr/>
    </dgm:pt>
    <dgm:pt modelId="{A01F33C4-3547-4243-BBE2-5C0653B03A2F}">
      <dgm:prSet/>
      <dgm:spPr/>
      <dgm:t>
        <a:bodyPr/>
        <a:lstStyle/>
        <a:p>
          <a:r>
            <a:rPr lang="en-US" b="0" i="0" dirty="0"/>
            <a:t>The classes that extend </a:t>
          </a:r>
          <a:r>
            <a:rPr lang="en-US" b="0" i="0" dirty="0" err="1"/>
            <a:t>RuntimeException</a:t>
          </a:r>
          <a:r>
            <a:rPr lang="en-US" b="0" i="0" dirty="0"/>
            <a:t> are known as unchecked exceptions e.g. </a:t>
          </a:r>
          <a:r>
            <a:rPr lang="en-US" b="0" i="0" dirty="0" err="1"/>
            <a:t>ArithmeticException</a:t>
          </a:r>
          <a:r>
            <a:rPr lang="en-US" b="0" i="0" dirty="0"/>
            <a:t>, </a:t>
          </a:r>
          <a:r>
            <a:rPr lang="en-US" b="0" i="0" dirty="0" err="1"/>
            <a:t>NullPointerException</a:t>
          </a:r>
          <a:r>
            <a:rPr lang="en-US" b="0" i="0" dirty="0"/>
            <a:t>, </a:t>
          </a:r>
          <a:r>
            <a:rPr lang="en-US" b="0" i="0" dirty="0" err="1"/>
            <a:t>ArrayIndexOutOfBoundsException</a:t>
          </a:r>
          <a:r>
            <a:rPr lang="en-US" b="0" i="0" dirty="0"/>
            <a:t> etc. </a:t>
          </a:r>
          <a:r>
            <a:rPr lang="en-US" b="0" i="0" dirty="0">
              <a:solidFill>
                <a:srgbClr val="FF0000"/>
              </a:solidFill>
            </a:rPr>
            <a:t>Unchecked exceptions are not checked at compile-time rather they are checked at runtime.</a:t>
          </a:r>
          <a:endParaRPr lang="en-US" dirty="0">
            <a:solidFill>
              <a:srgbClr val="FF0000"/>
            </a:solidFill>
          </a:endParaRPr>
        </a:p>
      </dgm:t>
    </dgm:pt>
    <dgm:pt modelId="{A8B7E2AE-C976-485F-9D5C-787DA6978C58}" type="parTrans" cxnId="{6D8B6A4C-0F7A-440C-A2E1-67D21C04E134}">
      <dgm:prSet/>
      <dgm:spPr/>
    </dgm:pt>
    <dgm:pt modelId="{9BD51BBB-82F3-4913-8413-D973CF4F9703}" type="sibTrans" cxnId="{6D8B6A4C-0F7A-440C-A2E1-67D21C04E134}">
      <dgm:prSet/>
      <dgm:spPr/>
    </dgm:pt>
    <dgm:pt modelId="{68F3FB8D-2C03-4835-A9CF-A5A43D885DDE}" type="pres">
      <dgm:prSet presAssocID="{D9552A15-2339-4495-AF41-E59B583BB62D}" presName="Name0" presStyleCnt="0">
        <dgm:presLayoutVars>
          <dgm:dir/>
          <dgm:animLvl val="lvl"/>
          <dgm:resizeHandles val="exact"/>
        </dgm:presLayoutVars>
      </dgm:prSet>
      <dgm:spPr/>
    </dgm:pt>
    <dgm:pt modelId="{331A9F00-2B1A-4F63-8524-361F83F660A3}" type="pres">
      <dgm:prSet presAssocID="{77658113-07D3-4CF7-BB20-3B392F95680D}" presName="composite" presStyleCnt="0"/>
      <dgm:spPr/>
    </dgm:pt>
    <dgm:pt modelId="{196F8905-2E9C-473F-921D-5FB93AF57A59}" type="pres">
      <dgm:prSet presAssocID="{77658113-07D3-4CF7-BB20-3B392F95680D}" presName="parTx" presStyleLbl="alignNode1" presStyleIdx="0" presStyleCnt="2">
        <dgm:presLayoutVars>
          <dgm:chMax val="0"/>
          <dgm:chPref val="0"/>
          <dgm:bulletEnabled val="1"/>
        </dgm:presLayoutVars>
      </dgm:prSet>
      <dgm:spPr/>
    </dgm:pt>
    <dgm:pt modelId="{819109E8-FE9C-4838-BF4A-DA71BAB6BA2D}" type="pres">
      <dgm:prSet presAssocID="{77658113-07D3-4CF7-BB20-3B392F95680D}" presName="desTx" presStyleLbl="alignAccFollowNode1" presStyleIdx="0" presStyleCnt="2">
        <dgm:presLayoutVars>
          <dgm:bulletEnabled val="1"/>
        </dgm:presLayoutVars>
      </dgm:prSet>
      <dgm:spPr/>
    </dgm:pt>
    <dgm:pt modelId="{9D505081-7941-4D49-892C-3AD55D954CBD}" type="pres">
      <dgm:prSet presAssocID="{C51F27FC-3032-447E-BE32-25ADCDDD38FD}" presName="space" presStyleCnt="0"/>
      <dgm:spPr/>
    </dgm:pt>
    <dgm:pt modelId="{A60D52D6-34DA-482F-BC47-91539BCA94F9}" type="pres">
      <dgm:prSet presAssocID="{7F2B0770-7DFC-4157-8A66-598BA06B2805}" presName="composite" presStyleCnt="0"/>
      <dgm:spPr/>
    </dgm:pt>
    <dgm:pt modelId="{7058CFFF-B542-4FE1-A2F1-9C7047E7EAFC}" type="pres">
      <dgm:prSet presAssocID="{7F2B0770-7DFC-4157-8A66-598BA06B2805}" presName="parTx" presStyleLbl="alignNode1" presStyleIdx="1" presStyleCnt="2">
        <dgm:presLayoutVars>
          <dgm:chMax val="0"/>
          <dgm:chPref val="0"/>
          <dgm:bulletEnabled val="1"/>
        </dgm:presLayoutVars>
      </dgm:prSet>
      <dgm:spPr/>
    </dgm:pt>
    <dgm:pt modelId="{621D35AF-48A8-4583-8AFA-E0D7091FF326}" type="pres">
      <dgm:prSet presAssocID="{7F2B0770-7DFC-4157-8A66-598BA06B2805}" presName="desTx" presStyleLbl="alignAccFollowNode1" presStyleIdx="1" presStyleCnt="2">
        <dgm:presLayoutVars>
          <dgm:bulletEnabled val="1"/>
        </dgm:presLayoutVars>
      </dgm:prSet>
      <dgm:spPr/>
    </dgm:pt>
  </dgm:ptLst>
  <dgm:cxnLst>
    <dgm:cxn modelId="{D36AF701-AE72-44E0-9859-321E8C15CCBC}" type="presOf" srcId="{D9552A15-2339-4495-AF41-E59B583BB62D}" destId="{68F3FB8D-2C03-4835-A9CF-A5A43D885DDE}" srcOrd="0" destOrd="0" presId="urn:microsoft.com/office/officeart/2005/8/layout/hList1"/>
    <dgm:cxn modelId="{7430013E-02B9-4F62-821A-8D9C915943ED}" srcId="{D9552A15-2339-4495-AF41-E59B583BB62D}" destId="{77658113-07D3-4CF7-BB20-3B392F95680D}" srcOrd="0" destOrd="0" parTransId="{F545479E-B1D3-4975-AF00-6969707DBE84}" sibTransId="{C51F27FC-3032-447E-BE32-25ADCDDD38FD}"/>
    <dgm:cxn modelId="{DBE0E34A-9B20-4CCC-B696-EE5100557F60}" type="presOf" srcId="{77658113-07D3-4CF7-BB20-3B392F95680D}" destId="{196F8905-2E9C-473F-921D-5FB93AF57A59}" srcOrd="0" destOrd="0" presId="urn:microsoft.com/office/officeart/2005/8/layout/hList1"/>
    <dgm:cxn modelId="{6D8B6A4C-0F7A-440C-A2E1-67D21C04E134}" srcId="{7F2B0770-7DFC-4157-8A66-598BA06B2805}" destId="{A01F33C4-3547-4243-BBE2-5C0653B03A2F}" srcOrd="0" destOrd="0" parTransId="{A8B7E2AE-C976-485F-9D5C-787DA6978C58}" sibTransId="{9BD51BBB-82F3-4913-8413-D973CF4F9703}"/>
    <dgm:cxn modelId="{83BAF486-9AD2-4C20-BF6D-3821C73B2052}" type="presOf" srcId="{7F2B0770-7DFC-4157-8A66-598BA06B2805}" destId="{7058CFFF-B542-4FE1-A2F1-9C7047E7EAFC}" srcOrd="0" destOrd="0" presId="urn:microsoft.com/office/officeart/2005/8/layout/hList1"/>
    <dgm:cxn modelId="{1EC68E8B-125B-462A-8DE3-BE04E3C884DA}" srcId="{D9552A15-2339-4495-AF41-E59B583BB62D}" destId="{7F2B0770-7DFC-4157-8A66-598BA06B2805}" srcOrd="1" destOrd="0" parTransId="{C2D826A8-04F5-4136-8F90-3F6FA9FA980B}" sibTransId="{AC9535F3-5B7E-40B1-B83C-75924B40E1B0}"/>
    <dgm:cxn modelId="{3040799B-3DCC-44B9-BA92-A73DF697519B}" srcId="{77658113-07D3-4CF7-BB20-3B392F95680D}" destId="{38B8BADC-614F-4047-8FC9-EE1824AE9932}" srcOrd="0" destOrd="0" parTransId="{9A206918-9E83-4BFC-9623-D4C6C608CEC7}" sibTransId="{876B1342-F1A3-4D36-BE0B-EF35D0132E3D}"/>
    <dgm:cxn modelId="{3542AAA5-B6DB-452A-A9B0-F73A7FEB0890}" type="presOf" srcId="{A01F33C4-3547-4243-BBE2-5C0653B03A2F}" destId="{621D35AF-48A8-4583-8AFA-E0D7091FF326}" srcOrd="0" destOrd="0" presId="urn:microsoft.com/office/officeart/2005/8/layout/hList1"/>
    <dgm:cxn modelId="{48BC72C6-9B2D-4E6A-A3C8-E258E9EA3694}" type="presOf" srcId="{38B8BADC-614F-4047-8FC9-EE1824AE9932}" destId="{819109E8-FE9C-4838-BF4A-DA71BAB6BA2D}" srcOrd="0" destOrd="0" presId="urn:microsoft.com/office/officeart/2005/8/layout/hList1"/>
    <dgm:cxn modelId="{4C0E68BD-625A-420A-B942-D3A681E6C191}" type="presParOf" srcId="{68F3FB8D-2C03-4835-A9CF-A5A43D885DDE}" destId="{331A9F00-2B1A-4F63-8524-361F83F660A3}" srcOrd="0" destOrd="0" presId="urn:microsoft.com/office/officeart/2005/8/layout/hList1"/>
    <dgm:cxn modelId="{A904965A-D758-4D83-B18B-651FC70A3797}" type="presParOf" srcId="{331A9F00-2B1A-4F63-8524-361F83F660A3}" destId="{196F8905-2E9C-473F-921D-5FB93AF57A59}" srcOrd="0" destOrd="0" presId="urn:microsoft.com/office/officeart/2005/8/layout/hList1"/>
    <dgm:cxn modelId="{8C20F664-7D96-4A95-8B73-3549C89E1144}" type="presParOf" srcId="{331A9F00-2B1A-4F63-8524-361F83F660A3}" destId="{819109E8-FE9C-4838-BF4A-DA71BAB6BA2D}" srcOrd="1" destOrd="0" presId="urn:microsoft.com/office/officeart/2005/8/layout/hList1"/>
    <dgm:cxn modelId="{159CCDB2-ACCB-4362-9E11-A08877C867B4}" type="presParOf" srcId="{68F3FB8D-2C03-4835-A9CF-A5A43D885DDE}" destId="{9D505081-7941-4D49-892C-3AD55D954CBD}" srcOrd="1" destOrd="0" presId="urn:microsoft.com/office/officeart/2005/8/layout/hList1"/>
    <dgm:cxn modelId="{3598DEAC-9AE5-4D1B-9344-E603D80B40B0}" type="presParOf" srcId="{68F3FB8D-2C03-4835-A9CF-A5A43D885DDE}" destId="{A60D52D6-34DA-482F-BC47-91539BCA94F9}" srcOrd="2" destOrd="0" presId="urn:microsoft.com/office/officeart/2005/8/layout/hList1"/>
    <dgm:cxn modelId="{C8A9D5CD-A1EF-4FAF-8BBD-8AE9169BD252}" type="presParOf" srcId="{A60D52D6-34DA-482F-BC47-91539BCA94F9}" destId="{7058CFFF-B542-4FE1-A2F1-9C7047E7EAFC}" srcOrd="0" destOrd="0" presId="urn:microsoft.com/office/officeart/2005/8/layout/hList1"/>
    <dgm:cxn modelId="{525DE386-AC84-4472-BD0B-E49895B950F1}" type="presParOf" srcId="{A60D52D6-34DA-482F-BC47-91539BCA94F9}" destId="{621D35AF-48A8-4583-8AFA-E0D7091FF32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F8905-2E9C-473F-921D-5FB93AF57A59}">
      <dsp:nvSpPr>
        <dsp:cNvPr id="0" name=""/>
        <dsp:cNvSpPr/>
      </dsp:nvSpPr>
      <dsp:spPr>
        <a:xfrm>
          <a:off x="41" y="473729"/>
          <a:ext cx="401709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Checked Exception</a:t>
          </a:r>
        </a:p>
      </dsp:txBody>
      <dsp:txXfrm>
        <a:off x="41" y="473729"/>
        <a:ext cx="4017095" cy="518400"/>
      </dsp:txXfrm>
    </dsp:sp>
    <dsp:sp modelId="{819109E8-FE9C-4838-BF4A-DA71BAB6BA2D}">
      <dsp:nvSpPr>
        <dsp:cNvPr id="0" name=""/>
        <dsp:cNvSpPr/>
      </dsp:nvSpPr>
      <dsp:spPr>
        <a:xfrm>
          <a:off x="41" y="992129"/>
          <a:ext cx="4017095" cy="241491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The classes that extend Exception class except </a:t>
          </a:r>
          <a:r>
            <a:rPr lang="en-US" sz="1800" b="0" i="0" kern="1200" dirty="0" err="1"/>
            <a:t>RuntimeException</a:t>
          </a:r>
          <a:r>
            <a:rPr lang="en-US" sz="1800" b="0" i="0" kern="1200" dirty="0"/>
            <a:t> are known as checked exceptions </a:t>
          </a:r>
          <a:r>
            <a:rPr lang="en-US" sz="1800" b="0" i="0" kern="1200" dirty="0" err="1"/>
            <a:t>e.g.IOException</a:t>
          </a:r>
          <a:r>
            <a:rPr lang="en-US" sz="1800" b="0" i="0" kern="1200" dirty="0"/>
            <a:t>, </a:t>
          </a:r>
          <a:r>
            <a:rPr lang="en-US" sz="1800" b="0" i="0" kern="1200" dirty="0" err="1"/>
            <a:t>SQLException</a:t>
          </a:r>
          <a:r>
            <a:rPr lang="en-US" sz="1800" b="0" i="0" kern="1200" dirty="0"/>
            <a:t> etc. </a:t>
          </a:r>
          <a:r>
            <a:rPr lang="en-US" sz="1800" b="0" i="0" kern="1200" dirty="0">
              <a:solidFill>
                <a:srgbClr val="FF0000"/>
              </a:solidFill>
            </a:rPr>
            <a:t>Checked exceptions are checked at compile-time.</a:t>
          </a:r>
          <a:endParaRPr lang="en-US" sz="1800" kern="1200" dirty="0">
            <a:solidFill>
              <a:srgbClr val="FF0000"/>
            </a:solidFill>
          </a:endParaRPr>
        </a:p>
      </dsp:txBody>
      <dsp:txXfrm>
        <a:off x="41" y="992129"/>
        <a:ext cx="4017095" cy="2414913"/>
      </dsp:txXfrm>
    </dsp:sp>
    <dsp:sp modelId="{7058CFFF-B542-4FE1-A2F1-9C7047E7EAFC}">
      <dsp:nvSpPr>
        <dsp:cNvPr id="0" name=""/>
        <dsp:cNvSpPr/>
      </dsp:nvSpPr>
      <dsp:spPr>
        <a:xfrm>
          <a:off x="4579530" y="473729"/>
          <a:ext cx="401709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a:t>Unchecked Exception</a:t>
          </a:r>
        </a:p>
      </dsp:txBody>
      <dsp:txXfrm>
        <a:off x="4579530" y="473729"/>
        <a:ext cx="4017095" cy="518400"/>
      </dsp:txXfrm>
    </dsp:sp>
    <dsp:sp modelId="{621D35AF-48A8-4583-8AFA-E0D7091FF326}">
      <dsp:nvSpPr>
        <dsp:cNvPr id="0" name=""/>
        <dsp:cNvSpPr/>
      </dsp:nvSpPr>
      <dsp:spPr>
        <a:xfrm>
          <a:off x="4579530" y="992129"/>
          <a:ext cx="4017095" cy="241491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The classes that extend </a:t>
          </a:r>
          <a:r>
            <a:rPr lang="en-US" sz="1800" b="0" i="0" kern="1200" dirty="0" err="1"/>
            <a:t>RuntimeException</a:t>
          </a:r>
          <a:r>
            <a:rPr lang="en-US" sz="1800" b="0" i="0" kern="1200" dirty="0"/>
            <a:t> are known as unchecked exceptions e.g. </a:t>
          </a:r>
          <a:r>
            <a:rPr lang="en-US" sz="1800" b="0" i="0" kern="1200" dirty="0" err="1"/>
            <a:t>ArithmeticException</a:t>
          </a:r>
          <a:r>
            <a:rPr lang="en-US" sz="1800" b="0" i="0" kern="1200" dirty="0"/>
            <a:t>, </a:t>
          </a:r>
          <a:r>
            <a:rPr lang="en-US" sz="1800" b="0" i="0" kern="1200" dirty="0" err="1"/>
            <a:t>NullPointerException</a:t>
          </a:r>
          <a:r>
            <a:rPr lang="en-US" sz="1800" b="0" i="0" kern="1200" dirty="0"/>
            <a:t>, </a:t>
          </a:r>
          <a:r>
            <a:rPr lang="en-US" sz="1800" b="0" i="0" kern="1200" dirty="0" err="1"/>
            <a:t>ArrayIndexOutOfBoundsException</a:t>
          </a:r>
          <a:r>
            <a:rPr lang="en-US" sz="1800" b="0" i="0" kern="1200" dirty="0"/>
            <a:t> etc. </a:t>
          </a:r>
          <a:r>
            <a:rPr lang="en-US" sz="1800" b="0" i="0" kern="1200" dirty="0">
              <a:solidFill>
                <a:srgbClr val="FF0000"/>
              </a:solidFill>
            </a:rPr>
            <a:t>Unchecked exceptions are not checked at compile-time rather they are checked at runtime.</a:t>
          </a:r>
          <a:endParaRPr lang="en-US" sz="1800" kern="1200" dirty="0">
            <a:solidFill>
              <a:srgbClr val="FF0000"/>
            </a:solidFill>
          </a:endParaRPr>
        </a:p>
      </dsp:txBody>
      <dsp:txXfrm>
        <a:off x="4579530" y="992129"/>
        <a:ext cx="4017095" cy="241491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se/7/docs/api/java/lang/reflect/InvocationTargetException.html#InvocationTargetException(java.lang.Throwable)" TargetMode="External"/><Relationship Id="rId2" Type="http://schemas.openxmlformats.org/officeDocument/2006/relationships/hyperlink" Target="https://docs.oracle.com/javase/7/docs/api/java/lang/reflect/InvocationTargetException.html#InvocationTargetExceptio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lang/String.html" TargetMode="External"/><Relationship Id="rId5" Type="http://schemas.openxmlformats.org/officeDocument/2006/relationships/hyperlink" Target="https://docs.oracle.com/javase/7/docs/api/java/lang/reflect/InvocationTargetException.html#InvocationTargetException(java.lang.Throwable,%20java.lang.String)" TargetMode="External"/><Relationship Id="rId4" Type="http://schemas.openxmlformats.org/officeDocument/2006/relationships/hyperlink" Target="https://docs.oracle.com/javase/7/docs/api/java/lang/Throwab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7/docs/api/java/lang/reflect/InvocationTargetException.html#getCause()" TargetMode="External"/><Relationship Id="rId2" Type="http://schemas.openxmlformats.org/officeDocument/2006/relationships/hyperlink" Target="https://docs.oracle.com/javase/7/docs/api/java/lang/Throwable.htm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lang/reflect/InvocationTargetException.html#getTargetExcep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lang/NoSuchMethodException.html#NoSuchMethodException(java.lang.String)" TargetMode="External"/><Relationship Id="rId2" Type="http://schemas.openxmlformats.org/officeDocument/2006/relationships/hyperlink" Target="https://docs.oracle.com/javase/7/docs/api/java/lang/NoSuchMethodException.html#NoSuchMethodException()"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lang/String.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 Exception Handling</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a:t>
            </a:fld>
            <a:endParaRPr lang="en-US"/>
          </a:p>
        </p:txBody>
      </p:sp>
    </p:spTree>
    <p:extLst>
      <p:ext uri="{BB962C8B-B14F-4D97-AF65-F5344CB8AC3E}">
        <p14:creationId xmlns:p14="http://schemas.microsoft.com/office/powerpoint/2010/main" val="3879716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Common scenarios where exceptions may occur</a:t>
            </a:r>
            <a:br>
              <a:rPr lang="en-US" dirty="0"/>
            </a:br>
            <a:endParaRPr lang="en-US" dirty="0"/>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a:t>
            </a:fld>
            <a:endParaRPr lang="en-US"/>
          </a:p>
        </p:txBody>
      </p:sp>
    </p:spTree>
    <p:extLst>
      <p:ext uri="{BB962C8B-B14F-4D97-AF65-F5344CB8AC3E}">
        <p14:creationId xmlns:p14="http://schemas.microsoft.com/office/powerpoint/2010/main" val="662129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30" y="0"/>
            <a:ext cx="9801690" cy="1320800"/>
          </a:xfrm>
        </p:spPr>
        <p:txBody>
          <a:bodyPr>
            <a:noAutofit/>
          </a:bodyPr>
          <a:lstStyle/>
          <a:p>
            <a:r>
              <a:rPr lang="en-US" sz="2400" b="1" i="1" dirty="0"/>
              <a:t>1) Rule: If the superclass method does not declare an exception, subclass overridden method cannot declare the checked exception.</a:t>
            </a:r>
            <a:br>
              <a:rPr lang="en-US" sz="2400" b="1" i="1" dirty="0"/>
            </a:br>
            <a:endParaRPr lang="en-US" sz="2400" dirty="0"/>
          </a:p>
        </p:txBody>
      </p:sp>
      <p:sp>
        <p:nvSpPr>
          <p:cNvPr id="3" name="Content Placeholder 2"/>
          <p:cNvSpPr>
            <a:spLocks noGrp="1"/>
          </p:cNvSpPr>
          <p:nvPr>
            <p:ph idx="1"/>
          </p:nvPr>
        </p:nvSpPr>
        <p:spPr>
          <a:xfrm>
            <a:off x="677334" y="1320801"/>
            <a:ext cx="9216474" cy="4720562"/>
          </a:xfrm>
        </p:spPr>
        <p:txBody>
          <a:bodyPr>
            <a:normAutofit fontScale="92500" lnSpcReduction="1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(){System.out.println("parent");}  </a:t>
            </a:r>
          </a:p>
          <a:p>
            <a:r>
              <a:rPr lang="en-US" dirty="0"/>
              <a:t>}  </a:t>
            </a:r>
          </a:p>
          <a:p>
            <a:r>
              <a:rPr lang="en-US" dirty="0"/>
              <a:t>  </a:t>
            </a:r>
          </a:p>
          <a:p>
            <a:r>
              <a:rPr lang="en-US" b="1" dirty="0"/>
              <a:t>class</a:t>
            </a:r>
            <a:r>
              <a:rPr lang="en-US" dirty="0"/>
              <a:t> </a:t>
            </a:r>
            <a:r>
              <a:rPr lang="en-US" dirty="0" err="1"/>
              <a:t>TestExceptionChild</a:t>
            </a:r>
            <a:r>
              <a:rPr lang="en-US" dirty="0"/>
              <a:t>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IOException</a:t>
            </a:r>
            <a:r>
              <a:rPr lang="en-US" dirty="0"/>
              <a:t>{  </a:t>
            </a:r>
          </a:p>
          <a:p>
            <a:r>
              <a:rPr lang="en-US" dirty="0"/>
              <a:t>    System.out.println("</a:t>
            </a:r>
            <a:r>
              <a:rPr lang="en-US" dirty="0" err="1"/>
              <a:t>TestExceptionChild</a:t>
            </a:r>
            <a:r>
              <a:rPr lang="en-US" dirty="0"/>
              <a:t>");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a:t>
            </a:r>
            <a:r>
              <a:rPr lang="en-US" dirty="0" err="1"/>
              <a:t>TestExceptionChild</a:t>
            </a:r>
            <a:r>
              <a:rPr lang="en-US" dirty="0"/>
              <a:t>();  </a:t>
            </a:r>
          </a:p>
          <a:p>
            <a:r>
              <a:rPr lang="en-US" dirty="0"/>
              <a:t>   p.msg();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100</a:t>
            </a:fld>
            <a:endParaRPr lang="en-US"/>
          </a:p>
        </p:txBody>
      </p:sp>
    </p:spTree>
    <p:extLst>
      <p:ext uri="{BB962C8B-B14F-4D97-AF65-F5344CB8AC3E}">
        <p14:creationId xmlns:p14="http://schemas.microsoft.com/office/powerpoint/2010/main" val="836907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101</a:t>
            </a:fld>
            <a:endParaRPr lang="en-US"/>
          </a:p>
        </p:txBody>
      </p:sp>
    </p:spTree>
    <p:extLst>
      <p:ext uri="{BB962C8B-B14F-4D97-AF65-F5344CB8AC3E}">
        <p14:creationId xmlns:p14="http://schemas.microsoft.com/office/powerpoint/2010/main" val="4742455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584"/>
            <a:ext cx="11886522" cy="1307592"/>
          </a:xfrm>
        </p:spPr>
        <p:txBody>
          <a:bodyPr>
            <a:normAutofit fontScale="90000"/>
          </a:bodyPr>
          <a:lstStyle/>
          <a:p>
            <a:r>
              <a:rPr lang="en-US" sz="2400" b="1" i="1" dirty="0"/>
              <a:t>2) Rule: If the superclass method does not declare an exception, subclass overridden method cannot declare the checked exception but can declare unchecked exception</a:t>
            </a:r>
            <a:br>
              <a:rPr lang="en-US" sz="2400" b="1" i="1" dirty="0"/>
            </a:br>
            <a:endParaRPr lang="en-US" sz="2400" dirty="0"/>
          </a:p>
        </p:txBody>
      </p:sp>
      <p:sp>
        <p:nvSpPr>
          <p:cNvPr id="3" name="Content Placeholder 2"/>
          <p:cNvSpPr>
            <a:spLocks noGrp="1"/>
          </p:cNvSpPr>
          <p:nvPr>
            <p:ph idx="1"/>
          </p:nvPr>
        </p:nvSpPr>
        <p:spPr>
          <a:xfrm>
            <a:off x="677334" y="1097281"/>
            <a:ext cx="9390210" cy="4944082"/>
          </a:xfrm>
        </p:spPr>
        <p:txBody>
          <a:bodyPr>
            <a:normAutofit fontScale="92500" lnSpcReduction="1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(){System.out.println("parent");}  </a:t>
            </a:r>
          </a:p>
          <a:p>
            <a:r>
              <a:rPr lang="en-US" dirty="0"/>
              <a:t>}  </a:t>
            </a:r>
          </a:p>
          <a:p>
            <a:r>
              <a:rPr lang="en-US" dirty="0"/>
              <a:t>  </a:t>
            </a:r>
          </a:p>
          <a:p>
            <a:r>
              <a:rPr lang="en-US" b="1" dirty="0"/>
              <a:t>class</a:t>
            </a:r>
            <a:r>
              <a:rPr lang="en-US" dirty="0"/>
              <a:t> TestExceptionChild1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  </a:t>
            </a:r>
          </a:p>
          <a:p>
            <a:r>
              <a:rPr lang="en-US" dirty="0"/>
              <a:t>    System.out.println("child");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TestExceptionChild1();  </a:t>
            </a:r>
          </a:p>
          <a:p>
            <a:r>
              <a:rPr lang="en-US" dirty="0"/>
              <a:t>   p.msg();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102</a:t>
            </a:fld>
            <a:endParaRPr lang="en-US"/>
          </a:p>
        </p:txBody>
      </p:sp>
    </p:spTree>
    <p:extLst>
      <p:ext uri="{BB962C8B-B14F-4D97-AF65-F5344CB8AC3E}">
        <p14:creationId xmlns:p14="http://schemas.microsoft.com/office/powerpoint/2010/main" val="3583909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Child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103</a:t>
            </a:fld>
            <a:endParaRPr lang="en-US"/>
          </a:p>
        </p:txBody>
      </p:sp>
    </p:spTree>
    <p:extLst>
      <p:ext uri="{BB962C8B-B14F-4D97-AF65-F5344CB8AC3E}">
        <p14:creationId xmlns:p14="http://schemas.microsoft.com/office/powerpoint/2010/main" val="482409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252728"/>
            <a:ext cx="8816509" cy="2798108"/>
          </a:xfrm>
        </p:spPr>
        <p:txBody>
          <a:bodyPr/>
          <a:lstStyle/>
          <a:p>
            <a:r>
              <a:rPr lang="en-US" dirty="0"/>
              <a:t>If the superclass method declares an exception</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104</a:t>
            </a:fld>
            <a:endParaRPr lang="en-US"/>
          </a:p>
        </p:txBody>
      </p:sp>
    </p:spTree>
    <p:extLst>
      <p:ext uri="{BB962C8B-B14F-4D97-AF65-F5344CB8AC3E}">
        <p14:creationId xmlns:p14="http://schemas.microsoft.com/office/powerpoint/2010/main" val="1784462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0853250" cy="868680"/>
          </a:xfrm>
        </p:spPr>
        <p:txBody>
          <a:bodyPr>
            <a:noAutofit/>
          </a:bodyPr>
          <a:lstStyle/>
          <a:p>
            <a:r>
              <a:rPr lang="en-US" sz="1800" b="1" i="1" dirty="0"/>
              <a:t>1) Rule: If the superclass method declares an exception, subclass overridden method can declare same, subclass exception or no exception but cannot declare parent exception.</a:t>
            </a:r>
          </a:p>
        </p:txBody>
      </p:sp>
      <p:sp>
        <p:nvSpPr>
          <p:cNvPr id="3" name="Content Placeholder 2"/>
          <p:cNvSpPr>
            <a:spLocks noGrp="1"/>
          </p:cNvSpPr>
          <p:nvPr>
            <p:ph idx="1"/>
          </p:nvPr>
        </p:nvSpPr>
        <p:spPr>
          <a:xfrm>
            <a:off x="677334" y="685801"/>
            <a:ext cx="8997018" cy="5355562"/>
          </a:xfrm>
        </p:spPr>
        <p:txBody>
          <a:bodyPr>
            <a:normAutofit fontScale="92500" lnSpcReduction="1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a:t>
            </a:r>
            <a:r>
              <a:rPr lang="en-US" dirty="0" err="1"/>
              <a:t>System.out.println</a:t>
            </a:r>
            <a:r>
              <a:rPr lang="en-US" dirty="0"/>
              <a:t>("parent");}  </a:t>
            </a:r>
          </a:p>
          <a:p>
            <a:r>
              <a:rPr lang="en-US" dirty="0"/>
              <a:t>}  </a:t>
            </a:r>
          </a:p>
          <a:p>
            <a:r>
              <a:rPr lang="en-US" dirty="0"/>
              <a:t>  </a:t>
            </a:r>
          </a:p>
          <a:p>
            <a:r>
              <a:rPr lang="en-US" b="1" dirty="0"/>
              <a:t>class</a:t>
            </a:r>
            <a:r>
              <a:rPr lang="en-US" dirty="0"/>
              <a:t> TestExceptionChild2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TestExceptionChild2();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105</a:t>
            </a:fld>
            <a:endParaRPr lang="en-US"/>
          </a:p>
        </p:txBody>
      </p:sp>
    </p:spTree>
    <p:extLst>
      <p:ext uri="{BB962C8B-B14F-4D97-AF65-F5344CB8AC3E}">
        <p14:creationId xmlns:p14="http://schemas.microsoft.com/office/powerpoint/2010/main" val="26627759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106</a:t>
            </a:fld>
            <a:endParaRPr lang="en-US"/>
          </a:p>
        </p:txBody>
      </p:sp>
    </p:spTree>
    <p:extLst>
      <p:ext uri="{BB962C8B-B14F-4D97-AF65-F5344CB8AC3E}">
        <p14:creationId xmlns:p14="http://schemas.microsoft.com/office/powerpoint/2010/main" val="3746622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in case subclass overridden method declares same exception</a:t>
            </a:r>
            <a:br>
              <a:rPr lang="en-US" dirty="0"/>
            </a:br>
            <a:endParaRPr lang="en-US" dirty="0"/>
          </a:p>
        </p:txBody>
      </p:sp>
      <p:sp>
        <p:nvSpPr>
          <p:cNvPr id="3" name="Content Placeholder 2"/>
          <p:cNvSpPr>
            <a:spLocks noGrp="1"/>
          </p:cNvSpPr>
          <p:nvPr>
            <p:ph idx="1"/>
          </p:nvPr>
        </p:nvSpPr>
        <p:spPr>
          <a:xfrm>
            <a:off x="677334" y="1591057"/>
            <a:ext cx="8978730" cy="4450306"/>
          </a:xfrm>
        </p:spPr>
        <p:txBody>
          <a:bodyPr>
            <a:normAutofit fontScale="85000" lnSpcReduction="2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TestExceptionChild3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TestExceptionChild3();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107</a:t>
            </a:fld>
            <a:endParaRPr lang="en-US"/>
          </a:p>
        </p:txBody>
      </p:sp>
    </p:spTree>
    <p:extLst>
      <p:ext uri="{BB962C8B-B14F-4D97-AF65-F5344CB8AC3E}">
        <p14:creationId xmlns:p14="http://schemas.microsoft.com/office/powerpoint/2010/main" val="38386164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a:t>Child</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108</a:t>
            </a:fld>
            <a:endParaRPr lang="en-US"/>
          </a:p>
        </p:txBody>
      </p:sp>
    </p:spTree>
    <p:extLst>
      <p:ext uri="{BB962C8B-B14F-4D97-AF65-F5344CB8AC3E}">
        <p14:creationId xmlns:p14="http://schemas.microsoft.com/office/powerpoint/2010/main" val="30814392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in case subclass overridden method declares subclass exception</a:t>
            </a:r>
            <a:br>
              <a:rPr lang="en-US" dirty="0"/>
            </a:br>
            <a:endParaRPr lang="en-US" dirty="0"/>
          </a:p>
        </p:txBody>
      </p:sp>
      <p:sp>
        <p:nvSpPr>
          <p:cNvPr id="3" name="Content Placeholder 2"/>
          <p:cNvSpPr>
            <a:spLocks noGrp="1"/>
          </p:cNvSpPr>
          <p:nvPr>
            <p:ph idx="1"/>
          </p:nvPr>
        </p:nvSpPr>
        <p:spPr>
          <a:xfrm>
            <a:off x="677334" y="1545337"/>
            <a:ext cx="9106746" cy="4496026"/>
          </a:xfrm>
        </p:spPr>
        <p:txBody>
          <a:bodyPr>
            <a:normAutofit fontScale="85000" lnSpcReduction="2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TestExceptionChild4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TestExceptionChild4();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109</a:t>
            </a:fld>
            <a:endParaRPr lang="en-US"/>
          </a:p>
        </p:txBody>
      </p:sp>
    </p:spTree>
    <p:extLst>
      <p:ext uri="{BB962C8B-B14F-4D97-AF65-F5344CB8AC3E}">
        <p14:creationId xmlns:p14="http://schemas.microsoft.com/office/powerpoint/2010/main" val="891261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Scenario where </a:t>
            </a:r>
            <a:r>
              <a:rPr lang="en-US" b="1" dirty="0" err="1"/>
              <a:t>ArithmeticException</a:t>
            </a:r>
            <a:r>
              <a:rPr lang="en-US" b="1" dirty="0"/>
              <a:t> occurs</a:t>
            </a:r>
            <a:br>
              <a:rPr lang="en-US" b="1" dirty="0"/>
            </a:br>
            <a:endParaRPr lang="en-US" dirty="0"/>
          </a:p>
        </p:txBody>
      </p:sp>
      <p:sp>
        <p:nvSpPr>
          <p:cNvPr id="3" name="Content Placeholder 2"/>
          <p:cNvSpPr>
            <a:spLocks noGrp="1"/>
          </p:cNvSpPr>
          <p:nvPr>
            <p:ph idx="1"/>
          </p:nvPr>
        </p:nvSpPr>
        <p:spPr/>
        <p:txBody>
          <a:bodyPr/>
          <a:lstStyle/>
          <a:p>
            <a:r>
              <a:rPr lang="en-US" dirty="0"/>
              <a:t>If we divide any number by zero, there occurs an </a:t>
            </a:r>
            <a:r>
              <a:rPr lang="en-US" dirty="0" err="1"/>
              <a:t>ArithmeticException</a:t>
            </a:r>
            <a:r>
              <a:rPr lang="en-US" dirty="0"/>
              <a:t>.</a:t>
            </a:r>
            <a:endParaRPr lang="en-US" b="1" dirty="0"/>
          </a:p>
          <a:p>
            <a:r>
              <a:rPr lang="en-US" b="1" dirty="0" err="1"/>
              <a:t>int</a:t>
            </a:r>
            <a:r>
              <a:rPr lang="en-US" dirty="0"/>
              <a:t> a=50/0;//</a:t>
            </a:r>
            <a:r>
              <a:rPr lang="en-US" dirty="0" err="1"/>
              <a:t>ArithmeticException</a:t>
            </a:r>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a:t>
            </a:fld>
            <a:endParaRPr lang="en-US"/>
          </a:p>
        </p:txBody>
      </p:sp>
    </p:spTree>
    <p:extLst>
      <p:ext uri="{BB962C8B-B14F-4D97-AF65-F5344CB8AC3E}">
        <p14:creationId xmlns:p14="http://schemas.microsoft.com/office/powerpoint/2010/main" val="4064021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child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110</a:t>
            </a:fld>
            <a:endParaRPr lang="en-US"/>
          </a:p>
        </p:txBody>
      </p:sp>
    </p:spTree>
    <p:extLst>
      <p:ext uri="{BB962C8B-B14F-4D97-AF65-F5344CB8AC3E}">
        <p14:creationId xmlns:p14="http://schemas.microsoft.com/office/powerpoint/2010/main" val="1556921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in case subclass overridden method declares no exception</a:t>
            </a:r>
          </a:p>
        </p:txBody>
      </p:sp>
      <p:sp>
        <p:nvSpPr>
          <p:cNvPr id="3" name="Content Placeholder 2"/>
          <p:cNvSpPr>
            <a:spLocks noGrp="1"/>
          </p:cNvSpPr>
          <p:nvPr>
            <p:ph idx="1"/>
          </p:nvPr>
        </p:nvSpPr>
        <p:spPr>
          <a:xfrm>
            <a:off x="677334" y="1764793"/>
            <a:ext cx="8859858" cy="4276570"/>
          </a:xfrm>
        </p:spPr>
        <p:txBody>
          <a:bodyPr>
            <a:normAutofit fontScale="77500" lnSpcReduction="20000"/>
          </a:bodyPr>
          <a:lstStyle/>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TestExceptionChild5 </a:t>
            </a:r>
            <a:r>
              <a:rPr lang="en-US" b="1" dirty="0"/>
              <a:t>extends</a:t>
            </a:r>
            <a:r>
              <a:rPr lang="en-US" dirty="0"/>
              <a:t> Parent{  </a:t>
            </a:r>
          </a:p>
          <a:p>
            <a:r>
              <a:rPr lang="en-US" dirty="0"/>
              <a:t>  </a:t>
            </a:r>
            <a:r>
              <a:rPr lang="en-US" b="1" dirty="0"/>
              <a:t>void</a:t>
            </a:r>
            <a:r>
              <a:rPr lang="en-US" dirty="0"/>
              <a:t> </a:t>
            </a:r>
            <a:r>
              <a:rPr lang="en-US" dirty="0" err="1"/>
              <a:t>msg</a:t>
            </a:r>
            <a:r>
              <a:rPr lang="en-US" dirty="0"/>
              <a:t>(){System.out.println("child");}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TestExceptionChild5();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111</a:t>
            </a:fld>
            <a:endParaRPr lang="en-US"/>
          </a:p>
        </p:txBody>
      </p:sp>
    </p:spTree>
    <p:extLst>
      <p:ext uri="{BB962C8B-B14F-4D97-AF65-F5344CB8AC3E}">
        <p14:creationId xmlns:p14="http://schemas.microsoft.com/office/powerpoint/2010/main" val="929812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Child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112</a:t>
            </a:fld>
            <a:endParaRPr lang="en-US"/>
          </a:p>
        </p:txBody>
      </p:sp>
    </p:spTree>
    <p:extLst>
      <p:ext uri="{BB962C8B-B14F-4D97-AF65-F5344CB8AC3E}">
        <p14:creationId xmlns:p14="http://schemas.microsoft.com/office/powerpoint/2010/main" val="1850753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Custom/User defined Exception</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113</a:t>
            </a:fld>
            <a:endParaRPr lang="en-US"/>
          </a:p>
        </p:txBody>
      </p:sp>
    </p:spTree>
    <p:extLst>
      <p:ext uri="{BB962C8B-B14F-4D97-AF65-F5344CB8AC3E}">
        <p14:creationId xmlns:p14="http://schemas.microsoft.com/office/powerpoint/2010/main" val="3758867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a:t>
            </a:r>
            <a:br>
              <a:rPr lang="en-US" dirty="0"/>
            </a:br>
            <a:endParaRPr lang="en-US" dirty="0"/>
          </a:p>
        </p:txBody>
      </p:sp>
      <p:sp>
        <p:nvSpPr>
          <p:cNvPr id="3" name="Content Placeholder 2"/>
          <p:cNvSpPr>
            <a:spLocks noGrp="1"/>
          </p:cNvSpPr>
          <p:nvPr>
            <p:ph idx="1"/>
          </p:nvPr>
        </p:nvSpPr>
        <p:spPr/>
        <p:txBody>
          <a:bodyPr/>
          <a:lstStyle/>
          <a:p>
            <a:r>
              <a:rPr lang="en-US" dirty="0"/>
              <a:t>If you are creating your own Exception that is known as custom exception or user-defined exception. Java custom exceptions are used to customize the exception according to user need.</a:t>
            </a:r>
          </a:p>
          <a:p>
            <a:r>
              <a:rPr lang="en-US" dirty="0"/>
              <a:t>By the help of custom exception, you can have your own exception and message.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114</a:t>
            </a:fld>
            <a:endParaRPr lang="en-US"/>
          </a:p>
        </p:txBody>
      </p:sp>
    </p:spTree>
    <p:extLst>
      <p:ext uri="{BB962C8B-B14F-4D97-AF65-F5344CB8AC3E}">
        <p14:creationId xmlns:p14="http://schemas.microsoft.com/office/powerpoint/2010/main" val="1455490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InvalidAgeException</a:t>
            </a:r>
            <a:r>
              <a:rPr lang="en-US" dirty="0"/>
              <a:t> Class</a:t>
            </a:r>
          </a:p>
        </p:txBody>
      </p:sp>
      <p:sp>
        <p:nvSpPr>
          <p:cNvPr id="3" name="Content Placeholder 2"/>
          <p:cNvSpPr>
            <a:spLocks noGrp="1"/>
          </p:cNvSpPr>
          <p:nvPr>
            <p:ph idx="1"/>
          </p:nvPr>
        </p:nvSpPr>
        <p:spPr/>
        <p:txBody>
          <a:bodyPr/>
          <a:lstStyle/>
          <a:p>
            <a:r>
              <a:rPr lang="en-US" b="1" dirty="0"/>
              <a:t>class</a:t>
            </a:r>
            <a:r>
              <a:rPr lang="en-US" dirty="0"/>
              <a:t> </a:t>
            </a:r>
            <a:r>
              <a:rPr lang="en-US" dirty="0" err="1"/>
              <a:t>InvalidAgeException</a:t>
            </a:r>
            <a:r>
              <a:rPr lang="en-US" dirty="0"/>
              <a:t> </a:t>
            </a:r>
            <a:r>
              <a:rPr lang="en-US" b="1" dirty="0"/>
              <a:t>extends</a:t>
            </a:r>
            <a:r>
              <a:rPr lang="en-US" dirty="0"/>
              <a:t> Exception{  </a:t>
            </a:r>
          </a:p>
          <a:p>
            <a:r>
              <a:rPr lang="en-US" dirty="0"/>
              <a:t> </a:t>
            </a:r>
            <a:r>
              <a:rPr lang="en-US" dirty="0" err="1"/>
              <a:t>InvalidAgeException</a:t>
            </a:r>
            <a:r>
              <a:rPr lang="en-US" dirty="0"/>
              <a:t>(String s){  </a:t>
            </a:r>
          </a:p>
          <a:p>
            <a:r>
              <a:rPr lang="en-US" dirty="0"/>
              <a:t>  </a:t>
            </a:r>
            <a:r>
              <a:rPr lang="en-US" b="1" dirty="0"/>
              <a:t>super</a:t>
            </a:r>
            <a:r>
              <a:rPr lang="en-US" dirty="0"/>
              <a:t>(s);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115</a:t>
            </a:fld>
            <a:endParaRPr lang="en-US"/>
          </a:p>
        </p:txBody>
      </p:sp>
    </p:spTree>
    <p:extLst>
      <p:ext uri="{BB962C8B-B14F-4D97-AF65-F5344CB8AC3E}">
        <p14:creationId xmlns:p14="http://schemas.microsoft.com/office/powerpoint/2010/main" val="245322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350" y="0"/>
            <a:ext cx="10725234" cy="576072"/>
          </a:xfrm>
        </p:spPr>
        <p:txBody>
          <a:bodyPr>
            <a:normAutofit fontScale="90000"/>
          </a:bodyPr>
          <a:lstStyle/>
          <a:p>
            <a:r>
              <a:rPr lang="en-US" dirty="0"/>
              <a:t>TestCustomException1</a:t>
            </a:r>
          </a:p>
        </p:txBody>
      </p:sp>
      <p:sp>
        <p:nvSpPr>
          <p:cNvPr id="3" name="Content Placeholder 2"/>
          <p:cNvSpPr>
            <a:spLocks noGrp="1"/>
          </p:cNvSpPr>
          <p:nvPr>
            <p:ph idx="1"/>
          </p:nvPr>
        </p:nvSpPr>
        <p:spPr>
          <a:xfrm>
            <a:off x="677334" y="704089"/>
            <a:ext cx="11100138" cy="5337274"/>
          </a:xfrm>
        </p:spPr>
        <p:txBody>
          <a:bodyPr>
            <a:normAutofit fontScale="85000" lnSpcReduction="20000"/>
          </a:bodyPr>
          <a:lstStyle/>
          <a:p>
            <a:r>
              <a:rPr lang="en-US" b="1" dirty="0"/>
              <a:t>class</a:t>
            </a:r>
            <a:r>
              <a:rPr lang="en-US" dirty="0"/>
              <a:t> TestCustomException1{  </a:t>
            </a:r>
          </a:p>
          <a:p>
            <a:r>
              <a:rPr lang="en-US" dirty="0"/>
              <a:t>  </a:t>
            </a:r>
          </a:p>
          <a:p>
            <a:r>
              <a:rPr lang="en-US" dirty="0"/>
              <a:t>   </a:t>
            </a:r>
            <a:r>
              <a:rPr lang="en-US" b="1" dirty="0"/>
              <a:t>static</a:t>
            </a:r>
            <a:r>
              <a:rPr lang="en-US" dirty="0"/>
              <a:t> </a:t>
            </a:r>
            <a:r>
              <a:rPr lang="en-US" b="1" dirty="0"/>
              <a:t>void</a:t>
            </a:r>
            <a:r>
              <a:rPr lang="en-US" dirty="0"/>
              <a:t> validate(</a:t>
            </a:r>
            <a:r>
              <a:rPr lang="en-US" b="1" dirty="0" err="1"/>
              <a:t>int</a:t>
            </a:r>
            <a:r>
              <a:rPr lang="en-US" dirty="0"/>
              <a:t> age)</a:t>
            </a:r>
            <a:r>
              <a:rPr lang="en-US" b="1" dirty="0"/>
              <a:t>throws</a:t>
            </a:r>
            <a:r>
              <a:rPr lang="en-US" dirty="0"/>
              <a:t> </a:t>
            </a:r>
            <a:r>
              <a:rPr lang="en-US" dirty="0" err="1"/>
              <a:t>InvalidAgeException</a:t>
            </a:r>
            <a:r>
              <a:rPr lang="en-US" dirty="0"/>
              <a:t>{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InvalidAgeException</a:t>
            </a:r>
            <a:r>
              <a:rPr lang="en-US" dirty="0"/>
              <a:t>("not valid");  </a:t>
            </a:r>
          </a:p>
          <a:p>
            <a:r>
              <a:rPr lang="en-US" dirty="0"/>
              <a:t>     </a:t>
            </a:r>
            <a:r>
              <a:rPr lang="en-US" b="1" dirty="0"/>
              <a:t>else</a:t>
            </a:r>
            <a:r>
              <a:rPr lang="en-US" dirty="0"/>
              <a:t>  </a:t>
            </a:r>
          </a:p>
          <a:p>
            <a:r>
              <a:rPr lang="en-US" dirty="0"/>
              <a:t>      System.out.println("welcome to vote");  </a:t>
            </a:r>
          </a:p>
          <a:p>
            <a:r>
              <a:rPr lang="en-US" dirty="0"/>
              <a:t>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validate(13);  </a:t>
            </a:r>
          </a:p>
          <a:p>
            <a:r>
              <a:rPr lang="en-US" dirty="0"/>
              <a:t>      }</a:t>
            </a:r>
            <a:r>
              <a:rPr lang="en-US" b="1" dirty="0"/>
              <a:t>catch</a:t>
            </a:r>
            <a:r>
              <a:rPr lang="en-US" dirty="0"/>
              <a:t>(Exception m){System.out.println("Exception </a:t>
            </a:r>
            <a:r>
              <a:rPr lang="en-US" dirty="0" err="1"/>
              <a:t>occured</a:t>
            </a:r>
            <a:r>
              <a:rPr lang="en-US" dirty="0"/>
              <a:t>: "+m);}  </a:t>
            </a:r>
          </a:p>
          <a:p>
            <a:r>
              <a:rPr lang="en-US" dirty="0"/>
              <a:t>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116</a:t>
            </a:fld>
            <a:endParaRPr lang="en-US"/>
          </a:p>
        </p:txBody>
      </p:sp>
    </p:spTree>
    <p:extLst>
      <p:ext uri="{BB962C8B-B14F-4D97-AF65-F5344CB8AC3E}">
        <p14:creationId xmlns:p14="http://schemas.microsoft.com/office/powerpoint/2010/main" val="749904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occurred: </a:t>
            </a:r>
            <a:r>
              <a:rPr lang="en-US" dirty="0" err="1"/>
              <a:t>InvalidAgeException</a:t>
            </a:r>
            <a:r>
              <a:rPr lang="en-US" dirty="0"/>
              <a:t>: not valid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117</a:t>
            </a:fld>
            <a:endParaRPr lang="en-US"/>
          </a:p>
        </p:txBody>
      </p:sp>
    </p:spTree>
    <p:extLst>
      <p:ext uri="{BB962C8B-B14F-4D97-AF65-F5344CB8AC3E}">
        <p14:creationId xmlns:p14="http://schemas.microsoft.com/office/powerpoint/2010/main" val="28479350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t>
            </a:r>
            <a:r>
              <a:rPr lang="en-US" dirty="0"/>
              <a:t>Diff b/w </a:t>
            </a:r>
            <a:r>
              <a:rPr lang="en-US" dirty="0" err="1"/>
              <a:t>ClassNotFoundException</a:t>
            </a:r>
            <a:r>
              <a:rPr lang="en-US" dirty="0"/>
              <a:t> and </a:t>
            </a:r>
            <a:r>
              <a:rPr lang="en-US" dirty="0" err="1"/>
              <a:t>NoClassDefFoundError</a:t>
            </a:r>
            <a:endParaRPr lang="en-US" dirty="0"/>
          </a:p>
        </p:txBody>
      </p:sp>
      <p:sp>
        <p:nvSpPr>
          <p:cNvPr id="3" name="Content Placeholder 2"/>
          <p:cNvSpPr>
            <a:spLocks noGrp="1"/>
          </p:cNvSpPr>
          <p:nvPr>
            <p:ph idx="1"/>
          </p:nvPr>
        </p:nvSpPr>
        <p:spPr/>
        <p:txBody>
          <a:bodyPr/>
          <a:lstStyle/>
          <a:p>
            <a:r>
              <a:rPr lang="en-US" dirty="0"/>
              <a:t>Both exceptions are occurred when </a:t>
            </a:r>
            <a:r>
              <a:rPr lang="en-US" b="1" dirty="0">
                <a:solidFill>
                  <a:srgbClr val="002060"/>
                </a:solidFill>
              </a:rPr>
              <a:t>particular class in not available at runtime </a:t>
            </a:r>
            <a:r>
              <a:rPr lang="en-US" dirty="0"/>
              <a:t>at different scenarios</a:t>
            </a:r>
          </a:p>
          <a:p>
            <a:r>
              <a:rPr lang="en-US" dirty="0" err="1"/>
              <a:t>ClassNotFoundException</a:t>
            </a:r>
            <a:r>
              <a:rPr lang="en-US" dirty="0"/>
              <a:t> is an exception that occurs when you try to load a class at run time using </a:t>
            </a:r>
            <a:r>
              <a:rPr lang="en-US" dirty="0" err="1"/>
              <a:t>Class.forName</a:t>
            </a:r>
            <a:r>
              <a:rPr lang="en-US" dirty="0"/>
              <a:t>() or </a:t>
            </a:r>
            <a:r>
              <a:rPr lang="en-US" dirty="0" err="1"/>
              <a:t>loadClass</a:t>
            </a:r>
            <a:r>
              <a:rPr lang="en-US" dirty="0"/>
              <a:t>() methods and mentioned classes are not found in the </a:t>
            </a:r>
            <a:r>
              <a:rPr lang="en-US" dirty="0" err="1"/>
              <a:t>classpath</a:t>
            </a:r>
            <a:r>
              <a:rPr lang="en-US" dirty="0"/>
              <a:t>. – Checked Exception</a:t>
            </a:r>
          </a:p>
          <a:p>
            <a:r>
              <a:rPr lang="en-US" dirty="0" err="1"/>
              <a:t>NoClassDefFoundError</a:t>
            </a:r>
            <a:r>
              <a:rPr lang="en-US" dirty="0"/>
              <a:t> is an error that occurs when a particular class is present at compile time, but was missing at run time</a:t>
            </a:r>
          </a:p>
          <a:p>
            <a:r>
              <a:rPr lang="en-US" dirty="0"/>
              <a:t>It’s error category extends Error</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738912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ClassNotFoundException</a:t>
            </a:r>
            <a:endParaRPr lang="en-US" dirty="0"/>
          </a:p>
        </p:txBody>
      </p:sp>
      <p:sp>
        <p:nvSpPr>
          <p:cNvPr id="3" name="Content Placeholder 2"/>
          <p:cNvSpPr>
            <a:spLocks noGrp="1"/>
          </p:cNvSpPr>
          <p:nvPr>
            <p:ph idx="1"/>
          </p:nvPr>
        </p:nvSpPr>
        <p:spPr/>
        <p:txBody>
          <a:bodyPr/>
          <a:lstStyle/>
          <a:p>
            <a:pPr marL="0" indent="0">
              <a:buNone/>
            </a:pPr>
            <a:r>
              <a:rPr lang="en-US" dirty="0"/>
              <a:t>For example, load A class which is not found in the </a:t>
            </a:r>
            <a:r>
              <a:rPr lang="en-US" dirty="0" err="1"/>
              <a:t>classpath</a:t>
            </a:r>
            <a:r>
              <a:rPr lang="en-US" dirty="0"/>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000000"/>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ClassNotFoundException</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Class.</a:t>
            </a:r>
            <a:r>
              <a:rPr lang="en-US" i="1" dirty="0" err="1">
                <a:solidFill>
                  <a:srgbClr val="000000"/>
                </a:solidFill>
                <a:latin typeface="Courier New" panose="02070309020205020404" pitchFamily="49" charset="0"/>
              </a:rPr>
              <a:t>forName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507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 Scenario where NullPointerException occurs</a:t>
            </a:r>
          </a:p>
        </p:txBody>
      </p:sp>
      <p:sp>
        <p:nvSpPr>
          <p:cNvPr id="3" name="Content Placeholder 2"/>
          <p:cNvSpPr>
            <a:spLocks noGrp="1"/>
          </p:cNvSpPr>
          <p:nvPr>
            <p:ph idx="1"/>
          </p:nvPr>
        </p:nvSpPr>
        <p:spPr/>
        <p:txBody>
          <a:bodyPr/>
          <a:lstStyle/>
          <a:p>
            <a:r>
              <a:rPr lang="en-US" dirty="0"/>
              <a:t>If we have null value in any variable, performing any operation by the variable occurs an </a:t>
            </a:r>
            <a:r>
              <a:rPr lang="en-US" dirty="0" err="1"/>
              <a:t>NullPointerException</a:t>
            </a:r>
            <a:r>
              <a:rPr lang="en-US" dirty="0"/>
              <a:t>.</a:t>
            </a:r>
          </a:p>
          <a:p>
            <a:r>
              <a:rPr lang="en-US" dirty="0"/>
              <a:t>String s=</a:t>
            </a:r>
            <a:r>
              <a:rPr lang="en-US" b="1" dirty="0"/>
              <a:t>null</a:t>
            </a:r>
            <a:r>
              <a:rPr lang="en-US" dirty="0"/>
              <a:t>;  </a:t>
            </a:r>
          </a:p>
          <a:p>
            <a:r>
              <a:rPr lang="en-US" dirty="0" err="1"/>
              <a:t>System.out.println</a:t>
            </a:r>
            <a:r>
              <a:rPr lang="en-US" dirty="0"/>
              <a:t>(</a:t>
            </a:r>
            <a:r>
              <a:rPr lang="en-US" dirty="0" err="1"/>
              <a:t>s.length</a:t>
            </a:r>
            <a:r>
              <a:rPr lang="en-US" dirty="0"/>
              <a:t>());//</a:t>
            </a:r>
            <a:r>
              <a:rPr lang="en-US" dirty="0" err="1"/>
              <a:t>NullPointerException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a:t>
            </a:fld>
            <a:endParaRPr lang="en-US"/>
          </a:p>
        </p:txBody>
      </p:sp>
    </p:spTree>
    <p:extLst>
      <p:ext uri="{BB962C8B-B14F-4D97-AF65-F5344CB8AC3E}">
        <p14:creationId xmlns:p14="http://schemas.microsoft.com/office/powerpoint/2010/main" val="15299417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NoClassDefFoundError</a:t>
            </a:r>
            <a:endParaRPr lang="en-US" dirty="0"/>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r>
              <a:rPr lang="en-US" dirty="0">
                <a:solidFill>
                  <a:srgbClr val="000000"/>
                </a:solidFill>
                <a:latin typeface="Courier New" panose="02070309020205020404" pitchFamily="49" charset="0"/>
              </a:rPr>
              <a:t>} //Delete </a:t>
            </a:r>
            <a:r>
              <a:rPr lang="en-US" dirty="0" err="1">
                <a:solidFill>
                  <a:srgbClr val="000000"/>
                </a:solidFill>
                <a:latin typeface="Courier New" panose="02070309020205020404" pitchFamily="49" charset="0"/>
              </a:rPr>
              <a:t>A.class</a:t>
            </a:r>
            <a:r>
              <a:rPr lang="en-US" dirty="0">
                <a:solidFill>
                  <a:srgbClr val="000000"/>
                </a:solidFill>
                <a:latin typeface="Courier New" panose="02070309020205020404" pitchFamily="49" charset="0"/>
              </a:rPr>
              <a:t> from classes folder</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000000"/>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 </a:t>
            </a:r>
            <a:r>
              <a:rPr lang="en-US" u="sng" dirty="0" err="1">
                <a:solidFill>
                  <a:srgbClr val="000000"/>
                </a:solidFill>
                <a:latin typeface="Courier New" panose="02070309020205020404" pitchFamily="49" charset="0"/>
              </a:rPr>
              <a:t>a</a:t>
            </a:r>
            <a:r>
              <a:rPr lang="en-US" u="sng" dirty="0">
                <a:solidFill>
                  <a:srgbClr val="000000"/>
                </a:solidFill>
                <a:latin typeface="Courier New" panose="02070309020205020404" pitchFamily="49" charset="0"/>
              </a:rPr>
              <a:t> = </a:t>
            </a:r>
            <a:r>
              <a:rPr lang="en-US" b="1" u="sng" dirty="0">
                <a:solidFill>
                  <a:srgbClr val="7F0055"/>
                </a:solidFill>
                <a:latin typeface="Courier New" panose="02070309020205020404" pitchFamily="49" charset="0"/>
              </a:rPr>
              <a:t>new</a:t>
            </a:r>
            <a:r>
              <a:rPr lang="en-US" b="1" u="sng" dirty="0">
                <a:solidFill>
                  <a:srgbClr val="000000"/>
                </a:solidFill>
                <a:latin typeface="Courier New" panose="02070309020205020404" pitchFamily="49" charset="0"/>
              </a:rPr>
              <a:t> A();</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38223290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stack.imgur.com/n1TE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88" y="-26943"/>
            <a:ext cx="6315075" cy="688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340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Top 10 Exception Types in Production Java Applications</a:t>
            </a:r>
            <a:br>
              <a:rPr lang="en-US" dirty="0"/>
            </a:br>
            <a:endParaRPr lang="en-US" b="1" dirty="0"/>
          </a:p>
        </p:txBody>
      </p:sp>
      <p:pic>
        <p:nvPicPr>
          <p:cNvPr id="1026" name="Picture 2" descr="Top10Excep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76" y="2160588"/>
            <a:ext cx="690328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4101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206062"/>
            <a:ext cx="8596668" cy="6651937"/>
          </a:xfrm>
        </p:spPr>
        <p:txBody>
          <a:bodyPr>
            <a:normAutofit lnSpcReduction="10000"/>
          </a:bodyPr>
          <a:lstStyle/>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1.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NullPointerException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70%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It’s thrown when you try to perform some action on null reference.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2</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NumberFormatException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55%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It’s thrown when you try to convert a string to a numeric value and the String is not formatted correctly.</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3.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IllegalArgumentException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50%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It’s thrown when you’re passing arguments from an unexpected type to your methods. For example, some method that expects type X and you’re calling it with type Y as an argument</a:t>
            </a: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4.</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RuntimeException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23%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Actually Java language doesn’t throw </a:t>
            </a:r>
            <a:r>
              <a:rPr lang="en-US" dirty="0" err="1">
                <a:latin typeface="Calibri" panose="020F0502020204030204" pitchFamily="34" charset="0"/>
                <a:ea typeface="Calibri" panose="020F0502020204030204" pitchFamily="34" charset="0"/>
                <a:cs typeface="Times New Roman" panose="02020603050405020304" pitchFamily="18" charset="0"/>
              </a:rPr>
              <a:t>RuntimeException</a:t>
            </a:r>
            <a:r>
              <a:rPr lang="en-US" dirty="0">
                <a:latin typeface="Calibri" panose="020F0502020204030204" pitchFamily="34" charset="0"/>
                <a:ea typeface="Calibri" panose="020F0502020204030204" pitchFamily="34" charset="0"/>
                <a:cs typeface="Times New Roman" panose="02020603050405020304" pitchFamily="18" charset="0"/>
              </a:rPr>
              <a:t> directly.</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L="0" marR="0">
              <a:lnSpc>
                <a:spcPts val="2425"/>
              </a:lnSpc>
              <a:spcBef>
                <a:spcPts val="0"/>
              </a:spcBef>
              <a:spcAft>
                <a:spcPts val="1800"/>
              </a:spcAft>
            </a:pPr>
            <a:r>
              <a:rPr lang="en-US" dirty="0">
                <a:latin typeface="Calibri" panose="020F0502020204030204" pitchFamily="34" charset="0"/>
                <a:ea typeface="Calibri" panose="020F0502020204030204" pitchFamily="34" charset="0"/>
                <a:cs typeface="Times New Roman" panose="02020603050405020304" pitchFamily="18" charset="0"/>
              </a:rPr>
              <a:t>There are 2 main use cases to explicitly throw a </a:t>
            </a:r>
            <a:r>
              <a:rPr lang="en-US" dirty="0" err="1">
                <a:latin typeface="Calibri" panose="020F0502020204030204" pitchFamily="34" charset="0"/>
                <a:ea typeface="Calibri" panose="020F0502020204030204" pitchFamily="34" charset="0"/>
                <a:cs typeface="Times New Roman" panose="02020603050405020304" pitchFamily="18" charset="0"/>
              </a:rPr>
              <a:t>RuntimeException</a:t>
            </a:r>
            <a:r>
              <a:rPr lang="en-US" dirty="0">
                <a:latin typeface="Calibri" panose="020F0502020204030204" pitchFamily="34" charset="0"/>
                <a:ea typeface="Calibri" panose="020F0502020204030204" pitchFamily="34" charset="0"/>
                <a:cs typeface="Times New Roman" panose="02020603050405020304" pitchFamily="18" charset="0"/>
              </a:rPr>
              <a:t> from your code: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2425"/>
              </a:lnSpc>
              <a:spcBef>
                <a:spcPts val="0"/>
              </a:spcBef>
              <a:spcAft>
                <a:spcPts val="1800"/>
              </a:spcAft>
            </a:pPr>
            <a:r>
              <a:rPr lang="en-US" dirty="0">
                <a:latin typeface="Calibri" panose="020F0502020204030204" pitchFamily="34" charset="0"/>
                <a:ea typeface="Calibri" panose="020F0502020204030204" pitchFamily="34" charset="0"/>
                <a:cs typeface="Times New Roman" panose="02020603050405020304" pitchFamily="18" charset="0"/>
              </a:rPr>
              <a:t>Throwing a new “generic” unchecked exception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a:lnSpc>
                <a:spcPts val="2425"/>
              </a:lnSpc>
              <a:spcBef>
                <a:spcPts val="0"/>
              </a:spcBef>
              <a:tabLst>
                <a:tab pos="457200" algn="l"/>
              </a:tabLst>
            </a:pPr>
            <a:r>
              <a:rPr lang="en-US" dirty="0" err="1">
                <a:latin typeface="Calibri" panose="020F0502020204030204" pitchFamily="34" charset="0"/>
                <a:ea typeface="Calibri" panose="020F0502020204030204" pitchFamily="34" charset="0"/>
                <a:cs typeface="Times New Roman" panose="02020603050405020304" pitchFamily="18" charset="0"/>
              </a:rPr>
              <a:t>Rethrows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1">
              <a:lnSpc>
                <a:spcPts val="2425"/>
              </a:lnSpc>
              <a:spcBef>
                <a:spcPts val="0"/>
              </a:spcBef>
              <a:buSzPts val="1000"/>
              <a:buFont typeface="Symbol" panose="05050102010706020507" pitchFamily="18" charset="2"/>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“Wrapping” a general unchecked exception around another exception that extends </a:t>
            </a:r>
            <a:r>
              <a:rPr lang="en-US" dirty="0" err="1">
                <a:latin typeface="Calibri" panose="020F0502020204030204" pitchFamily="34" charset="0"/>
                <a:ea typeface="Calibri" panose="020F0502020204030204" pitchFamily="34" charset="0"/>
                <a:cs typeface="Times New Roman" panose="02020603050405020304" pitchFamily="18" charset="0"/>
              </a:rPr>
              <a:t>RuntimeException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1">
              <a:lnSpc>
                <a:spcPts val="2425"/>
              </a:lnSpc>
              <a:spcBef>
                <a:spcPts val="0"/>
              </a:spcBef>
              <a:buSzPts val="1000"/>
              <a:buFont typeface="Symbol" panose="05050102010706020507" pitchFamily="18" charset="2"/>
              <a:buChar char=""/>
              <a:tabLst>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Making a checked exception unchecked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63239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7425"/>
            <a:ext cx="8596668" cy="6349285"/>
          </a:xfrm>
        </p:spPr>
        <p:txBody>
          <a:bodyPr>
            <a:normAutofit fontScale="85000" lnSpcReduction="10000"/>
          </a:bodyPr>
          <a:lstStyle/>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5.</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IllegalStateException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22%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when you’re trying to use a method in an illegal or inappropriate time, like</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if you use </a:t>
            </a:r>
            <a:r>
              <a:rPr lang="en-US" dirty="0" err="1">
                <a:latin typeface="Calibri" panose="020F0502020204030204" pitchFamily="34" charset="0"/>
                <a:ea typeface="Calibri" panose="020F0502020204030204" pitchFamily="34" charset="0"/>
                <a:cs typeface="Times New Roman" panose="02020603050405020304" pitchFamily="18" charset="0"/>
              </a:rPr>
              <a:t>URLConnection</a:t>
            </a:r>
            <a:r>
              <a:rPr lang="en-US" dirty="0">
                <a:latin typeface="Calibri" panose="020F0502020204030204" pitchFamily="34" charset="0"/>
                <a:ea typeface="Calibri" panose="020F0502020204030204" pitchFamily="34" charset="0"/>
                <a:cs typeface="Times New Roman" panose="02020603050405020304" pitchFamily="18" charset="0"/>
              </a:rPr>
              <a:t>, trying to do something assuming you’re not connected, and get “</a:t>
            </a:r>
            <a:r>
              <a:rPr lang="en-US" dirty="0" err="1">
                <a:latin typeface="Calibri" panose="020F0502020204030204" pitchFamily="34" charset="0"/>
                <a:ea typeface="Calibri" panose="020F0502020204030204" pitchFamily="34" charset="0"/>
                <a:cs typeface="Times New Roman" panose="02020603050405020304" pitchFamily="18" charset="0"/>
              </a:rPr>
              <a:t>IllegalStateException</a:t>
            </a:r>
            <a:r>
              <a:rPr lang="en-US" dirty="0">
                <a:latin typeface="Calibri" panose="020F0502020204030204" pitchFamily="34" charset="0"/>
                <a:ea typeface="Calibri" panose="020F0502020204030204" pitchFamily="34" charset="0"/>
                <a:cs typeface="Times New Roman" panose="02020603050405020304" pitchFamily="18" charset="0"/>
              </a:rPr>
              <a:t>: Already Connected”.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6.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NoSuchMethodException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16%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It’s thrown when you’re trying to use a method that doesn’t exist, which happens when you’re using reflection and getting the method name from some variable (dynamically)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7.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ClassCastException</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 15%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It’s thrown when we’re trying to cast a class to another class of which it is not an instance.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8. Exception – 15%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Exception is mother of all exceptions. (Grandmother is </a:t>
            </a:r>
            <a:r>
              <a:rPr lang="en-US" dirty="0" err="1">
                <a:latin typeface="Calibri" panose="020F0502020204030204" pitchFamily="34" charset="0"/>
                <a:ea typeface="Calibri" panose="020F0502020204030204" pitchFamily="34" charset="0"/>
                <a:cs typeface="Times New Roman" panose="02020603050405020304" pitchFamily="18" charset="0"/>
              </a:rPr>
              <a:t>Throwable</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Java never throws plain Exceptions directly.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You need a checked exception to be thrown for some reason</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from your code.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9.</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ParseException</a:t>
            </a:r>
            <a:r>
              <a:rPr lang="en-US"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13%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It’s thrown whenever we’re passing a string to parse into something else, and it’s not formatted the way it’s supposed to</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1500"/>
              </a:spcBef>
              <a:spcAft>
                <a:spcPts val="1500"/>
              </a:spcAft>
            </a:pP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10. </a:t>
            </a:r>
            <a:r>
              <a:rPr lang="en-US" b="1" dirty="0" err="1">
                <a:solidFill>
                  <a:srgbClr val="FF0000"/>
                </a:solidFill>
                <a:latin typeface="Calibri" panose="020F0502020204030204" pitchFamily="34" charset="0"/>
                <a:ea typeface="Times New Roman" panose="02020603050405020304" pitchFamily="18" charset="0"/>
                <a:cs typeface="Times New Roman" panose="02020603050405020304" pitchFamily="18" charset="0"/>
              </a:rPr>
              <a:t>InvocationTargetException</a:t>
            </a:r>
            <a:r>
              <a:rPr lang="en-US"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 – 13% of Production Environments</a:t>
            </a:r>
            <a:endParaRPr 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When something goes wrong in an invoked method, that exception is then wrapped with an </a:t>
            </a:r>
            <a:r>
              <a:rPr lang="en-US" dirty="0" err="1">
                <a:latin typeface="Calibri" panose="020F0502020204030204" pitchFamily="34" charset="0"/>
                <a:ea typeface="Calibri" panose="020F0502020204030204" pitchFamily="34" charset="0"/>
                <a:cs typeface="Times New Roman" panose="02020603050405020304" pitchFamily="18" charset="0"/>
              </a:rPr>
              <a:t>InvocationTargetException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r>
              <a:rPr lang="en-US" sz="1200">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51831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000000"/>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 =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a:t>
            </a:r>
            <a:r>
              <a:rPr lang="en-US" dirty="0">
                <a:solidFill>
                  <a:srgbClr val="2A00FF"/>
                </a:solidFill>
                <a:latin typeface="Courier New" panose="02070309020205020404" pitchFamily="49" charset="0"/>
              </a:rPr>
              <a:t>"Hello"</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89303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err="1"/>
              <a:t>nullHello</a:t>
            </a:r>
            <a:endParaRPr lang="en-US" dirty="0"/>
          </a:p>
        </p:txBody>
      </p:sp>
    </p:spTree>
    <p:extLst>
      <p:ext uri="{BB962C8B-B14F-4D97-AF65-F5344CB8AC3E}">
        <p14:creationId xmlns:p14="http://schemas.microsoft.com/office/powerpoint/2010/main" val="46686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Scenario where </a:t>
            </a:r>
            <a:r>
              <a:rPr lang="en-US" b="1" dirty="0" err="1"/>
              <a:t>NumberFormatException</a:t>
            </a:r>
            <a:r>
              <a:rPr lang="en-US" b="1" dirty="0"/>
              <a:t> occurs</a:t>
            </a:r>
            <a:br>
              <a:rPr lang="en-US" b="1" dirty="0"/>
            </a:br>
            <a:endParaRPr lang="en-US" dirty="0"/>
          </a:p>
        </p:txBody>
      </p:sp>
      <p:sp>
        <p:nvSpPr>
          <p:cNvPr id="3" name="Content Placeholder 2"/>
          <p:cNvSpPr>
            <a:spLocks noGrp="1"/>
          </p:cNvSpPr>
          <p:nvPr>
            <p:ph idx="1"/>
          </p:nvPr>
        </p:nvSpPr>
        <p:spPr/>
        <p:txBody>
          <a:bodyPr/>
          <a:lstStyle/>
          <a:p>
            <a:r>
              <a:rPr lang="en-US" dirty="0"/>
              <a:t>The wrong formatting of any value, may occur </a:t>
            </a:r>
            <a:r>
              <a:rPr lang="en-US" dirty="0" err="1"/>
              <a:t>NumberFormatException</a:t>
            </a:r>
            <a:r>
              <a:rPr lang="en-US" dirty="0"/>
              <a:t>. Suppose I have a string variable that have characters, converting this variable into digit will occur </a:t>
            </a:r>
            <a:r>
              <a:rPr lang="en-US" dirty="0" err="1"/>
              <a:t>NumberFormatException</a:t>
            </a:r>
            <a:r>
              <a:rPr lang="en-US" dirty="0"/>
              <a:t>.</a:t>
            </a:r>
          </a:p>
          <a:p>
            <a:r>
              <a:rPr lang="en-US" dirty="0"/>
              <a:t>String s="</a:t>
            </a:r>
            <a:r>
              <a:rPr lang="en-US" dirty="0" err="1"/>
              <a:t>abc</a:t>
            </a:r>
            <a:r>
              <a:rPr lang="en-US" dirty="0"/>
              <a:t>";  </a:t>
            </a:r>
          </a:p>
          <a:p>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a:t>
            </a:fld>
            <a:endParaRPr lang="en-US"/>
          </a:p>
        </p:txBody>
      </p:sp>
    </p:spTree>
    <p:extLst>
      <p:ext uri="{BB962C8B-B14F-4D97-AF65-F5344CB8AC3E}">
        <p14:creationId xmlns:p14="http://schemas.microsoft.com/office/powerpoint/2010/main" val="1945617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41684"/>
          </a:xfrm>
        </p:spPr>
        <p:txBody>
          <a:bodyPr/>
          <a:lstStyle/>
          <a:p>
            <a:r>
              <a:rPr lang="en-US" dirty="0"/>
              <a:t>Example:</a:t>
            </a:r>
          </a:p>
        </p:txBody>
      </p:sp>
      <p:sp>
        <p:nvSpPr>
          <p:cNvPr id="3" name="Content Placeholder 2"/>
          <p:cNvSpPr>
            <a:spLocks noGrp="1"/>
          </p:cNvSpPr>
          <p:nvPr>
            <p:ph idx="1"/>
          </p:nvPr>
        </p:nvSpPr>
        <p:spPr>
          <a:xfrm>
            <a:off x="677334" y="641684"/>
            <a:ext cx="8596668" cy="5975683"/>
          </a:xfrm>
        </p:spPr>
        <p:txBody>
          <a:bodyPr>
            <a:normAutofit lnSpcReduction="10000"/>
          </a:bodyPr>
          <a:lstStyle/>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java.util.Scanner</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NumberFormatExceptionEx</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Scanner </a:t>
            </a:r>
            <a:r>
              <a:rPr lang="en-US" u="sng" dirty="0" err="1">
                <a:solidFill>
                  <a:srgbClr val="6A3E3E"/>
                </a:solidFill>
                <a:latin typeface="Courier New" panose="02070309020205020404" pitchFamily="49" charset="0"/>
              </a:rPr>
              <a:t>scanner</a:t>
            </a:r>
            <a:r>
              <a:rPr lang="en-US" u="sng" dirty="0">
                <a:solidFill>
                  <a:srgbClr val="000000"/>
                </a:solidFill>
                <a:latin typeface="Courier New" panose="02070309020205020404" pitchFamily="49" charset="0"/>
              </a:rPr>
              <a:t> = </a:t>
            </a:r>
            <a:r>
              <a:rPr lang="en-US" b="1" u="sng" dirty="0">
                <a:solidFill>
                  <a:srgbClr val="7F0055"/>
                </a:solidFill>
                <a:latin typeface="Courier New" panose="02070309020205020404" pitchFamily="49" charset="0"/>
              </a:rPr>
              <a:t>new</a:t>
            </a:r>
            <a:r>
              <a:rPr lang="en-US" b="1" u="sng" dirty="0">
                <a:solidFill>
                  <a:srgbClr val="000000"/>
                </a:solidFill>
                <a:latin typeface="Courier New" panose="02070309020205020404" pitchFamily="49" charset="0"/>
              </a:rPr>
              <a:t> Scanner(System.</a:t>
            </a:r>
            <a:r>
              <a:rPr lang="en-US" b="1" i="1" u="sng" dirty="0">
                <a:solidFill>
                  <a:srgbClr val="0000C0"/>
                </a:solidFill>
                <a:latin typeface="Courier New" panose="02070309020205020404" pitchFamily="49" charset="0"/>
              </a:rPr>
              <a:t>in</a:t>
            </a:r>
            <a:r>
              <a:rPr lang="en-US" b="1" i="1" u="sng"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"Enter your age"</a:t>
            </a:r>
            <a:r>
              <a:rPr lang="en-US" b="1" i="1" dirty="0">
                <a:solidFill>
                  <a:srgbClr val="000000"/>
                </a:solidFill>
                <a:latin typeface="Courier New" panose="02070309020205020404" pitchFamily="49" charset="0"/>
              </a:rPr>
              <a: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inputAge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scanner</a:t>
            </a:r>
            <a:r>
              <a:rPr lang="en-US" b="1" dirty="0" err="1">
                <a:solidFill>
                  <a:srgbClr val="000000"/>
                </a:solidFill>
                <a:latin typeface="Courier New" panose="02070309020205020404" pitchFamily="49" charset="0"/>
              </a:rPr>
              <a:t>.nextInt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inputAge</a:t>
            </a:r>
            <a:r>
              <a:rPr lang="en-US" b="1" dirty="0">
                <a:solidFill>
                  <a:srgbClr val="000000"/>
                </a:solidFill>
                <a:latin typeface="Courier New" panose="02070309020205020404" pitchFamily="49" charset="0"/>
              </a:rPr>
              <a:t>&lt;18){</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"not eligible for vote"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else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"eligible"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NumberFormatException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err</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"Please enter only numbers"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a:t>
            </a:fld>
            <a:endParaRPr lang="en-US"/>
          </a:p>
        </p:txBody>
      </p:sp>
    </p:spTree>
    <p:extLst>
      <p:ext uri="{BB962C8B-B14F-4D97-AF65-F5344CB8AC3E}">
        <p14:creationId xmlns:p14="http://schemas.microsoft.com/office/powerpoint/2010/main" val="395151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4) Scenario where ArrayIndexOutOfBoundsException occurs</a:t>
            </a:r>
          </a:p>
        </p:txBody>
      </p:sp>
      <p:sp>
        <p:nvSpPr>
          <p:cNvPr id="3" name="Content Placeholder 2"/>
          <p:cNvSpPr>
            <a:spLocks noGrp="1"/>
          </p:cNvSpPr>
          <p:nvPr>
            <p:ph idx="1"/>
          </p:nvPr>
        </p:nvSpPr>
        <p:spPr/>
        <p:txBody>
          <a:bodyPr/>
          <a:lstStyle/>
          <a:p>
            <a:r>
              <a:rPr lang="en-US" b="1" dirty="0" err="1"/>
              <a:t>int</a:t>
            </a:r>
            <a:r>
              <a:rPr lang="en-US" dirty="0"/>
              <a:t> a[]=</a:t>
            </a:r>
            <a:r>
              <a:rPr lang="en-US" b="1" dirty="0"/>
              <a:t>new</a:t>
            </a:r>
            <a:r>
              <a:rPr lang="en-US" dirty="0"/>
              <a:t> </a:t>
            </a:r>
            <a:r>
              <a:rPr lang="en-US" b="1" dirty="0" err="1"/>
              <a:t>int</a:t>
            </a:r>
            <a:r>
              <a:rPr lang="en-US" dirty="0"/>
              <a:t>[5];  </a:t>
            </a:r>
          </a:p>
          <a:p>
            <a:r>
              <a:rPr lang="en-US" dirty="0"/>
              <a:t>a[10]=50; //</a:t>
            </a:r>
            <a:r>
              <a:rPr lang="en-US" dirty="0" err="1"/>
              <a:t>ArrayIndexOutOfBoundsException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a:t>
            </a:fld>
            <a:endParaRPr lang="en-US"/>
          </a:p>
        </p:txBody>
      </p:sp>
    </p:spTree>
    <p:extLst>
      <p:ext uri="{BB962C8B-B14F-4D97-AF65-F5344CB8AC3E}">
        <p14:creationId xmlns:p14="http://schemas.microsoft.com/office/powerpoint/2010/main" val="1494187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5:  </a:t>
            </a:r>
            <a:r>
              <a:rPr lang="en-US" dirty="0" err="1"/>
              <a:t>InvocationTargeException</a:t>
            </a:r>
            <a:endParaRPr lang="en-US" dirty="0"/>
          </a:p>
        </p:txBody>
      </p:sp>
      <p:sp>
        <p:nvSpPr>
          <p:cNvPr id="3" name="Content Placeholder 2"/>
          <p:cNvSpPr>
            <a:spLocks noGrp="1"/>
          </p:cNvSpPr>
          <p:nvPr>
            <p:ph idx="1"/>
          </p:nvPr>
        </p:nvSpPr>
        <p:spPr/>
        <p:txBody>
          <a:bodyPr/>
          <a:lstStyle/>
          <a:p>
            <a:r>
              <a:rPr lang="en-US" dirty="0">
                <a:solidFill>
                  <a:srgbClr val="FF0000"/>
                </a:solidFill>
              </a:rPr>
              <a:t>The </a:t>
            </a:r>
            <a:r>
              <a:rPr lang="en-US" dirty="0" err="1">
                <a:solidFill>
                  <a:srgbClr val="FF0000"/>
                </a:solidFill>
              </a:rPr>
              <a:t>InvocationTargetException</a:t>
            </a:r>
            <a:r>
              <a:rPr lang="en-US" dirty="0">
                <a:solidFill>
                  <a:srgbClr val="FF0000"/>
                </a:solidFill>
              </a:rPr>
              <a:t> is a checked exception that wraps an exception thrown by an invoked method or constructor</a:t>
            </a:r>
            <a:r>
              <a:rPr lang="en-US" dirty="0"/>
              <a:t>. The thrown exception is provided at construction time and can be accessed via the </a:t>
            </a:r>
            <a:r>
              <a:rPr lang="en-US" dirty="0" err="1"/>
              <a:t>getTargetException</a:t>
            </a:r>
            <a:r>
              <a:rPr lang="en-US" dirty="0"/>
              <a:t> method. That exception is known as the cause and can be accessed via the </a:t>
            </a:r>
            <a:r>
              <a:rPr lang="en-US" dirty="0" err="1"/>
              <a:t>getCause</a:t>
            </a:r>
            <a:r>
              <a:rPr lang="en-US" dirty="0"/>
              <a:t> method.</a:t>
            </a:r>
          </a:p>
          <a:p>
            <a:endParaRPr lang="en-US" dirty="0"/>
          </a:p>
          <a:p>
            <a:r>
              <a:rPr lang="en-US" dirty="0">
                <a:solidFill>
                  <a:srgbClr val="FF0000"/>
                </a:solidFill>
              </a:rPr>
              <a:t> To figure out what the problem </a:t>
            </a:r>
            <a:r>
              <a:rPr lang="en-US" dirty="0"/>
              <a:t>is with your method itself, wrap the invoke method call around a try-catch block and log </a:t>
            </a:r>
            <a:r>
              <a:rPr lang="en-US" dirty="0" err="1"/>
              <a:t>invocationTargetException.getTargetException</a:t>
            </a:r>
            <a:r>
              <a:rPr lang="en-US" dirty="0"/>
              <a:t>().</a:t>
            </a:r>
          </a:p>
          <a:p>
            <a:endParaRPr lang="en-US" dirty="0"/>
          </a:p>
        </p:txBody>
      </p:sp>
    </p:spTree>
    <p:extLst>
      <p:ext uri="{BB962C8B-B14F-4D97-AF65-F5344CB8AC3E}">
        <p14:creationId xmlns:p14="http://schemas.microsoft.com/office/powerpoint/2010/main" val="194545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summary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8870438"/>
              </p:ext>
            </p:extLst>
          </p:nvPr>
        </p:nvGraphicFramePr>
        <p:xfrm>
          <a:off x="677690" y="2531961"/>
          <a:ext cx="8596312" cy="1309890"/>
        </p:xfrm>
        <a:graphic>
          <a:graphicData uri="http://schemas.openxmlformats.org/drawingml/2006/table">
            <a:tbl>
              <a:tblPr/>
              <a:tblGrid>
                <a:gridCol w="2073347">
                  <a:extLst>
                    <a:ext uri="{9D8B030D-6E8A-4147-A177-3AD203B41FA5}">
                      <a16:colId xmlns:a16="http://schemas.microsoft.com/office/drawing/2014/main" val="20000"/>
                    </a:ext>
                  </a:extLst>
                </a:gridCol>
                <a:gridCol w="6522965">
                  <a:extLst>
                    <a:ext uri="{9D8B030D-6E8A-4147-A177-3AD203B41FA5}">
                      <a16:colId xmlns:a16="http://schemas.microsoft.com/office/drawing/2014/main" val="20001"/>
                    </a:ext>
                  </a:extLst>
                </a:gridCol>
              </a:tblGrid>
              <a:tr h="428133">
                <a:tc>
                  <a:txBody>
                    <a:bodyPr/>
                    <a:lstStyle/>
                    <a:p>
                      <a:pPr algn="l" fontAlgn="t"/>
                      <a:r>
                        <a:rPr lang="en-US" sz="1300" dirty="0">
                          <a:effectLst/>
                        </a:rPr>
                        <a:t>protected</a:t>
                      </a:r>
                    </a:p>
                  </a:txBody>
                  <a:tcPr marL="47122" marR="20195" marT="20195" marB="2019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a:solidFill>
                            <a:srgbClr val="4C6B87"/>
                          </a:solidFill>
                          <a:effectLst/>
                          <a:hlinkClick r:id="rId2"/>
                        </a:rPr>
                        <a:t>InvocationTargetException</a:t>
                      </a:r>
                      <a:r>
                        <a:rPr lang="en-US" sz="1300">
                          <a:effectLst/>
                        </a:rPr>
                        <a:t>()Constructs an InvocationTargetException with null as the target exception.</a:t>
                      </a:r>
                    </a:p>
                  </a:txBody>
                  <a:tcPr marL="47122" marR="20195" marT="20195" marB="2019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428133">
                <a:tc>
                  <a:txBody>
                    <a:bodyPr/>
                    <a:lstStyle/>
                    <a:p>
                      <a:pPr algn="l" fontAlgn="t"/>
                      <a:r>
                        <a:rPr lang="en-US" sz="1300">
                          <a:effectLst/>
                        </a:rPr>
                        <a:t> </a:t>
                      </a:r>
                    </a:p>
                  </a:txBody>
                  <a:tcPr marL="47122" marR="20195" marT="20195" marB="20195">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a:solidFill>
                            <a:srgbClr val="4C6B87"/>
                          </a:solidFill>
                          <a:effectLst/>
                          <a:hlinkClick r:id="rId3"/>
                        </a:rPr>
                        <a:t>InvocationTargetException</a:t>
                      </a:r>
                      <a:r>
                        <a:rPr lang="en-US" sz="1300">
                          <a:effectLst/>
                        </a:rPr>
                        <a:t>(</a:t>
                      </a:r>
                      <a:r>
                        <a:rPr lang="en-US" sz="1300" b="1" u="none" strike="noStrike">
                          <a:solidFill>
                            <a:srgbClr val="4C6B87"/>
                          </a:solidFill>
                          <a:effectLst/>
                          <a:hlinkClick r:id="rId4" tooltip="class in java.lang"/>
                        </a:rPr>
                        <a:t>Throwable</a:t>
                      </a:r>
                      <a:r>
                        <a:rPr lang="en-US" sz="1300">
                          <a:effectLst/>
                        </a:rPr>
                        <a:t> target)Constructs a InvocationTargetException with a target exception.</a:t>
                      </a:r>
                    </a:p>
                  </a:txBody>
                  <a:tcPr marL="47122" marR="20195" marT="20195" marB="20195">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8133">
                <a:tc>
                  <a:txBody>
                    <a:bodyPr/>
                    <a:lstStyle/>
                    <a:p>
                      <a:pPr algn="l" fontAlgn="t"/>
                      <a:r>
                        <a:rPr lang="en-US" sz="1300">
                          <a:effectLst/>
                        </a:rPr>
                        <a:t> </a:t>
                      </a:r>
                    </a:p>
                  </a:txBody>
                  <a:tcPr marL="47122" marR="20195" marT="20195" marB="20195">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err="1">
                          <a:solidFill>
                            <a:srgbClr val="4C6B87"/>
                          </a:solidFill>
                          <a:effectLst/>
                          <a:hlinkClick r:id="rId5"/>
                        </a:rPr>
                        <a:t>InvocationTargetException</a:t>
                      </a:r>
                      <a:r>
                        <a:rPr lang="en-US" sz="1300" dirty="0">
                          <a:effectLst/>
                        </a:rPr>
                        <a:t>(</a:t>
                      </a:r>
                      <a:r>
                        <a:rPr lang="en-US" sz="1300" b="1" u="none" strike="noStrike" dirty="0" err="1">
                          <a:solidFill>
                            <a:srgbClr val="4C6B87"/>
                          </a:solidFill>
                          <a:effectLst/>
                          <a:hlinkClick r:id="rId4" tooltip="class in java.lang"/>
                        </a:rPr>
                        <a:t>Throwable</a:t>
                      </a:r>
                      <a:r>
                        <a:rPr lang="en-US" sz="1300" dirty="0">
                          <a:effectLst/>
                        </a:rPr>
                        <a:t> target, </a:t>
                      </a:r>
                      <a:r>
                        <a:rPr lang="en-US" sz="1300" b="1" u="none" strike="noStrike" dirty="0">
                          <a:solidFill>
                            <a:srgbClr val="4C6B87"/>
                          </a:solidFill>
                          <a:effectLst/>
                          <a:hlinkClick r:id="rId6" tooltip="class in java.lang"/>
                        </a:rPr>
                        <a:t>String</a:t>
                      </a:r>
                      <a:r>
                        <a:rPr lang="en-US" sz="1300" dirty="0">
                          <a:effectLst/>
                        </a:rPr>
                        <a:t> s)Constructs a </a:t>
                      </a:r>
                      <a:r>
                        <a:rPr lang="en-US" sz="1300" dirty="0" err="1">
                          <a:effectLst/>
                        </a:rPr>
                        <a:t>InvocationTargetException</a:t>
                      </a:r>
                      <a:r>
                        <a:rPr lang="en-US" sz="1300" dirty="0">
                          <a:effectLst/>
                        </a:rPr>
                        <a:t> with a target exception and a detail message.</a:t>
                      </a:r>
                    </a:p>
                  </a:txBody>
                  <a:tcPr marL="47122" marR="20195" marT="20195" marB="20195">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0546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r>
              <a:rPr lang="en-US" dirty="0"/>
              <a:t>Simply handling the abnormal termination of the program.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a:t>
            </a:fld>
            <a:endParaRPr lang="en-US"/>
          </a:p>
        </p:txBody>
      </p:sp>
    </p:spTree>
    <p:extLst>
      <p:ext uri="{BB962C8B-B14F-4D97-AF65-F5344CB8AC3E}">
        <p14:creationId xmlns:p14="http://schemas.microsoft.com/office/powerpoint/2010/main" val="3700911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88466"/>
              </p:ext>
            </p:extLst>
          </p:nvPr>
        </p:nvGraphicFramePr>
        <p:xfrm>
          <a:off x="677690" y="2614411"/>
          <a:ext cx="8596312" cy="1618403"/>
        </p:xfrm>
        <a:graphic>
          <a:graphicData uri="http://schemas.openxmlformats.org/drawingml/2006/table">
            <a:tbl>
              <a:tblPr/>
              <a:tblGrid>
                <a:gridCol w="2073347">
                  <a:extLst>
                    <a:ext uri="{9D8B030D-6E8A-4147-A177-3AD203B41FA5}">
                      <a16:colId xmlns:a16="http://schemas.microsoft.com/office/drawing/2014/main" val="20000"/>
                    </a:ext>
                  </a:extLst>
                </a:gridCol>
                <a:gridCol w="6522965">
                  <a:extLst>
                    <a:ext uri="{9D8B030D-6E8A-4147-A177-3AD203B41FA5}">
                      <a16:colId xmlns:a16="http://schemas.microsoft.com/office/drawing/2014/main" val="20001"/>
                    </a:ext>
                  </a:extLst>
                </a:gridCol>
              </a:tblGrid>
              <a:tr h="1046662">
                <a:tc>
                  <a:txBody>
                    <a:bodyPr/>
                    <a:lstStyle/>
                    <a:p>
                      <a:pPr algn="l" fontAlgn="t"/>
                      <a:r>
                        <a:rPr lang="en-US" sz="1300" b="1" u="none" strike="noStrike" dirty="0" err="1">
                          <a:solidFill>
                            <a:srgbClr val="4C6B87"/>
                          </a:solidFill>
                          <a:effectLst/>
                          <a:hlinkClick r:id="rId2" tooltip="class in java.lang"/>
                        </a:rPr>
                        <a:t>Throwable</a:t>
                      </a:r>
                      <a:endParaRPr lang="en-US" sz="1300" dirty="0">
                        <a:effectLst/>
                      </a:endParaRPr>
                    </a:p>
                  </a:txBody>
                  <a:tcPr marL="47122" marR="20195" marT="20195" marB="2019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300" b="1" u="none" strike="noStrike" dirty="0" err="1">
                          <a:solidFill>
                            <a:srgbClr val="4C6B87"/>
                          </a:solidFill>
                          <a:effectLst/>
                          <a:hlinkClick r:id="rId3"/>
                        </a:rPr>
                        <a:t>getCause</a:t>
                      </a:r>
                      <a:r>
                        <a:rPr lang="en-US" sz="1300" dirty="0">
                          <a:effectLst/>
                        </a:rPr>
                        <a:t>()Returns the cause of this exception (the thrown target exception, which may be null).</a:t>
                      </a:r>
                    </a:p>
                    <a:p>
                      <a:pPr algn="l" fontAlgn="t"/>
                      <a:r>
                        <a:rPr lang="en-US" sz="1300" dirty="0">
                          <a:effectLst/>
                        </a:rPr>
                        <a:t>Overrides:</a:t>
                      </a:r>
                    </a:p>
                    <a:p>
                      <a:pPr algn="l" fontAlgn="t"/>
                      <a:r>
                        <a:rPr lang="en-US" sz="1300" dirty="0" err="1">
                          <a:effectLst/>
                        </a:rPr>
                        <a:t>getCause</a:t>
                      </a:r>
                      <a:r>
                        <a:rPr lang="en-US" sz="1300" dirty="0">
                          <a:effectLst/>
                        </a:rPr>
                        <a:t> in class </a:t>
                      </a:r>
                      <a:r>
                        <a:rPr lang="en-US" sz="1300" dirty="0" err="1">
                          <a:effectLst/>
                        </a:rPr>
                        <a:t>Throwable</a:t>
                      </a:r>
                      <a:endParaRPr lang="en-US" sz="1300" dirty="0">
                        <a:effectLst/>
                      </a:endParaRPr>
                    </a:p>
                  </a:txBody>
                  <a:tcPr marL="47122" marR="20195" marT="20195" marB="2019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571741">
                <a:tc>
                  <a:txBody>
                    <a:bodyPr/>
                    <a:lstStyle/>
                    <a:p>
                      <a:pPr algn="l" fontAlgn="t"/>
                      <a:r>
                        <a:rPr lang="en-US" sz="1300" b="1" u="none" strike="noStrike" dirty="0" err="1">
                          <a:solidFill>
                            <a:srgbClr val="4C6B87"/>
                          </a:solidFill>
                          <a:effectLst/>
                          <a:hlinkClick r:id="rId2" tooltip="class in java.lang"/>
                        </a:rPr>
                        <a:t>Throwable</a:t>
                      </a:r>
                      <a:endParaRPr lang="en-US" sz="1300" dirty="0">
                        <a:effectLst/>
                      </a:endParaRPr>
                    </a:p>
                  </a:txBody>
                  <a:tcPr marL="47122" marR="20195" marT="20195" marB="20195">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300" b="1" u="none" strike="noStrike" dirty="0" err="1">
                          <a:solidFill>
                            <a:srgbClr val="4C6B87"/>
                          </a:solidFill>
                          <a:effectLst/>
                          <a:hlinkClick r:id="rId4"/>
                        </a:rPr>
                        <a:t>getTargetException</a:t>
                      </a:r>
                      <a:r>
                        <a:rPr lang="en-US" sz="1300" dirty="0">
                          <a:effectLst/>
                        </a:rPr>
                        <a:t>()Get the thrown target exception.</a:t>
                      </a:r>
                    </a:p>
                  </a:txBody>
                  <a:tcPr marL="47122" marR="20195" marT="20195" marB="20195">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188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080383" cy="6857999"/>
          </a:xfrm>
        </p:spPr>
        <p:txBody>
          <a:bodyPr>
            <a:normAutofit fontScale="70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m1(String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name</a:t>
            </a:r>
            <a:r>
              <a:rPr lang="en-US" b="1" dirty="0" err="1">
                <a:solidFill>
                  <a:srgbClr val="000000"/>
                </a:solidFill>
                <a:latin typeface="Courier New" panose="02070309020205020404" pitchFamily="49" charset="0"/>
              </a:rPr>
              <a:t>.length</a:t>
            </a:r>
            <a:r>
              <a:rPr lang="en-US" b="1" dirty="0">
                <a:solidFill>
                  <a:srgbClr val="000000"/>
                </a:solidFill>
                <a:latin typeface="Courier New" panose="02070309020205020404" pitchFamily="49" charset="0"/>
              </a:rPr>
              <a:t>() == 0)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RuntimeException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name</a:t>
            </a:r>
            <a:r>
              <a:rPr lang="en-US" b="1" dirty="0" err="1">
                <a:solidFill>
                  <a:srgbClr val="000000"/>
                </a:solidFill>
                <a:latin typeface="Courier New" panose="02070309020205020404" pitchFamily="49" charset="0"/>
              </a:rPr>
              <a:t>.length</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Exception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Class </a:t>
            </a:r>
            <a:r>
              <a:rPr lang="en-US" dirty="0">
                <a:solidFill>
                  <a:srgbClr val="6A3E3E"/>
                </a:solidFill>
                <a:latin typeface="Courier New" panose="02070309020205020404" pitchFamily="49" charset="0"/>
              </a:rPr>
              <a:t>c</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Class.</a:t>
            </a:r>
            <a:r>
              <a:rPr lang="en-US" i="1" dirty="0" err="1">
                <a:solidFill>
                  <a:srgbClr val="000000"/>
                </a:solidFill>
                <a:latin typeface="Courier New" panose="02070309020205020404" pitchFamily="49" charset="0"/>
              </a:rPr>
              <a:t>forName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"Test"</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Object </a:t>
            </a:r>
            <a:r>
              <a:rPr lang="en-US" dirty="0">
                <a:solidFill>
                  <a:srgbClr val="6A3E3E"/>
                </a:solidFill>
                <a:latin typeface="Courier New" panose="02070309020205020404" pitchFamily="49" charset="0"/>
              </a:rPr>
              <a:t>o</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c</a:t>
            </a:r>
            <a:r>
              <a:rPr lang="en-US" dirty="0" err="1">
                <a:solidFill>
                  <a:srgbClr val="000000"/>
                </a:solidFill>
                <a:latin typeface="Courier New" panose="02070309020205020404" pitchFamily="49" charset="0"/>
              </a:rPr>
              <a:t>.newInstance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Method[] </a:t>
            </a:r>
            <a:r>
              <a:rPr lang="en-US" dirty="0" err="1">
                <a:solidFill>
                  <a:srgbClr val="6A3E3E"/>
                </a:solidFill>
                <a:latin typeface="Courier New" panose="02070309020205020404" pitchFamily="49" charset="0"/>
              </a:rPr>
              <a:t>dm</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c</a:t>
            </a:r>
            <a:r>
              <a:rPr lang="en-US" dirty="0" err="1">
                <a:solidFill>
                  <a:srgbClr val="000000"/>
                </a:solidFill>
                <a:latin typeface="Courier New" panose="02070309020205020404" pitchFamily="49" charset="0"/>
              </a:rPr>
              <a:t>.</a:t>
            </a:r>
            <a:r>
              <a:rPr lang="en-US" dirty="0" err="1">
                <a:solidFill>
                  <a:srgbClr val="000000"/>
                </a:solidFill>
                <a:highlight>
                  <a:srgbClr val="D4D4D4"/>
                </a:highlight>
                <a:latin typeface="Courier New" panose="02070309020205020404" pitchFamily="49" charset="0"/>
              </a:rPr>
              <a:t>getDeclaredMethods</a:t>
            </a:r>
            <a:r>
              <a:rPr lang="en-US" dirty="0">
                <a:solidFill>
                  <a:srgbClr val="000000"/>
                </a:solidFill>
                <a:highlight>
                  <a:srgbClr val="D4D4D4"/>
                </a:highlight>
                <a:latin typeface="Courier New" panose="02070309020205020404" pitchFamily="49" charset="0"/>
              </a:rPr>
              <a:t>();</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(Method </a:t>
            </a:r>
            <a:r>
              <a:rPr lang="en-US" b="1" dirty="0" err="1">
                <a:solidFill>
                  <a:srgbClr val="6A3E3E"/>
                </a:solidFill>
                <a:latin typeface="Courier New" panose="02070309020205020404" pitchFamily="49" charset="0"/>
              </a:rPr>
              <a:t>method</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dm</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method</a:t>
            </a:r>
            <a:r>
              <a:rPr lang="en-US" b="1" dirty="0" err="1">
                <a:solidFill>
                  <a:srgbClr val="000000"/>
                </a:solidFill>
                <a:latin typeface="Courier New" panose="02070309020205020404" pitchFamily="49" charset="0"/>
              </a:rPr>
              <a:t>.getName</a:t>
            </a:r>
            <a:r>
              <a:rPr lang="en-US" b="1" dirty="0">
                <a:solidFill>
                  <a:srgbClr val="000000"/>
                </a:solidFill>
                <a:latin typeface="Courier New" panose="02070309020205020404" pitchFamily="49" charset="0"/>
              </a:rPr>
              <a:t>().contains(</a:t>
            </a:r>
            <a:r>
              <a:rPr lang="en-US" b="1" dirty="0">
                <a:solidFill>
                  <a:srgbClr val="2A00FF"/>
                </a:solidFill>
                <a:latin typeface="Courier New" panose="02070309020205020404" pitchFamily="49" charset="0"/>
              </a:rPr>
              <a:t>"main"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continue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Object </a:t>
            </a:r>
            <a:r>
              <a:rPr lang="en-US" dirty="0">
                <a:solidFill>
                  <a:srgbClr val="6A3E3E"/>
                </a:solidFill>
                <a:latin typeface="Courier New" panose="02070309020205020404" pitchFamily="49" charset="0"/>
              </a:rPr>
              <a:t>invoke</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method</a:t>
            </a:r>
            <a:r>
              <a:rPr lang="en-US" dirty="0" err="1">
                <a:solidFill>
                  <a:srgbClr val="000000"/>
                </a:solidFill>
                <a:latin typeface="Courier New" panose="02070309020205020404" pitchFamily="49" charset="0"/>
              </a:rPr>
              <a:t>.invoke</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o</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.format</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"%d"</a:t>
            </a:r>
            <a:r>
              <a:rPr lang="en-US" b="1" i="1" dirty="0">
                <a:solidFill>
                  <a:srgbClr val="000000"/>
                </a:solidFill>
                <a:latin typeface="Courier New" panose="02070309020205020404" pitchFamily="49" charset="0"/>
              </a:rPr>
              <a:t>, </a:t>
            </a:r>
            <a:r>
              <a:rPr lang="en-US" b="1" i="1" dirty="0">
                <a:solidFill>
                  <a:srgbClr val="6A3E3E"/>
                </a:solidFill>
                <a:latin typeface="Courier New" panose="02070309020205020404" pitchFamily="49" charset="0"/>
              </a:rPr>
              <a:t>invoke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InvocationTargetException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3F7F5F"/>
                </a:solidFill>
                <a:latin typeface="Courier New" panose="02070309020205020404" pitchFamily="49" charset="0"/>
              </a:rPr>
              <a:t>// </a:t>
            </a:r>
            <a:r>
              <a:rPr lang="en-US" dirty="0" err="1">
                <a:solidFill>
                  <a:srgbClr val="3F7F5F"/>
                </a:solidFill>
                <a:latin typeface="Courier New" panose="02070309020205020404" pitchFamily="49" charset="0"/>
              </a:rPr>
              <a:t>Throwable</a:t>
            </a:r>
            <a:r>
              <a:rPr lang="en-US" dirty="0">
                <a:solidFill>
                  <a:srgbClr val="3F7F5F"/>
                </a:solidFill>
                <a:latin typeface="Courier New" panose="02070309020205020404" pitchFamily="49" charset="0"/>
              </a:rPr>
              <a:t> cause = </a:t>
            </a:r>
            <a:r>
              <a:rPr lang="en-US" dirty="0" err="1">
                <a:solidFill>
                  <a:srgbClr val="3F7F5F"/>
                </a:solidFill>
                <a:latin typeface="Courier New" panose="02070309020205020404" pitchFamily="49" charset="0"/>
              </a:rPr>
              <a:t>e.getCause</a:t>
            </a:r>
            <a:r>
              <a:rPr lang="en-US" dirty="0">
                <a:solidFill>
                  <a:srgbClr val="3F7F5F"/>
                </a:solidFill>
                <a:latin typeface="Courier New" panose="02070309020205020404" pitchFamily="49" charset="0"/>
              </a:rPr>
              <a:t>();</a:t>
            </a:r>
          </a:p>
          <a:p>
            <a:r>
              <a:rPr lang="en-US" dirty="0">
                <a:solidFill>
                  <a:srgbClr val="3F7F5F"/>
                </a:solidFill>
                <a:latin typeface="Courier New" panose="02070309020205020404" pitchFamily="49" charset="0"/>
              </a:rPr>
              <a:t>// </a:t>
            </a:r>
            <a:r>
              <a:rPr lang="en-US" dirty="0" err="1">
                <a:solidFill>
                  <a:srgbClr val="3F7F5F"/>
                </a:solidFill>
                <a:latin typeface="Courier New" panose="02070309020205020404" pitchFamily="49" charset="0"/>
              </a:rPr>
              <a:t>Throwable</a:t>
            </a:r>
            <a:r>
              <a:rPr lang="en-US" dirty="0">
                <a:solidFill>
                  <a:srgbClr val="3F7F5F"/>
                </a:solidFill>
                <a:latin typeface="Courier New" panose="02070309020205020404" pitchFamily="49" charset="0"/>
              </a:rPr>
              <a:t> </a:t>
            </a:r>
            <a:r>
              <a:rPr lang="en-US" dirty="0" err="1">
                <a:solidFill>
                  <a:srgbClr val="3F7F5F"/>
                </a:solidFill>
                <a:latin typeface="Courier New" panose="02070309020205020404" pitchFamily="49" charset="0"/>
              </a:rPr>
              <a:t>targetException</a:t>
            </a:r>
            <a:r>
              <a:rPr lang="en-US" dirty="0">
                <a:solidFill>
                  <a:srgbClr val="3F7F5F"/>
                </a:solidFill>
                <a:latin typeface="Courier New" panose="02070309020205020404" pitchFamily="49" charset="0"/>
              </a:rPr>
              <a:t> = </a:t>
            </a:r>
            <a:r>
              <a:rPr lang="en-US" dirty="0" err="1">
                <a:solidFill>
                  <a:srgbClr val="3F7F5F"/>
                </a:solidFill>
                <a:latin typeface="Courier New" panose="02070309020205020404" pitchFamily="49" charset="0"/>
              </a:rPr>
              <a:t>e.getTargetException</a:t>
            </a:r>
            <a:r>
              <a:rPr lang="en-US" dirty="0">
                <a:solidFill>
                  <a:srgbClr val="3F7F5F"/>
                </a:solidFill>
                <a:latin typeface="Courier New" panose="02070309020205020404" pitchFamily="49" charset="0"/>
              </a:rPr>
              <a:t>();</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368282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Autofit/>
          </a:bodyPr>
          <a:lstStyle/>
          <a:p>
            <a:r>
              <a:rPr lang="en-US" sz="1400" u="sng" dirty="0" err="1">
                <a:solidFill>
                  <a:srgbClr val="0066CC"/>
                </a:solidFill>
                <a:latin typeface="Courier New" panose="02070309020205020404" pitchFamily="49" charset="0"/>
              </a:rPr>
              <a:t>java.lang.reflect.InvocationTargetException</a:t>
            </a:r>
            <a:endParaRPr lang="en-US" sz="1400" u="sng" dirty="0">
              <a:solidFill>
                <a:srgbClr val="0066CC"/>
              </a:solidFill>
              <a:latin typeface="Courier New" panose="02070309020205020404" pitchFamily="49" charset="0"/>
            </a:endParaRPr>
          </a:p>
          <a:p>
            <a:r>
              <a:rPr lang="en-US" sz="1400" dirty="0">
                <a:solidFill>
                  <a:srgbClr val="FF0000"/>
                </a:solidFill>
                <a:latin typeface="Courier New" panose="02070309020205020404" pitchFamily="49" charset="0"/>
              </a:rPr>
              <a:t>at sun.reflect.NativeMethodAccessorImpl.invoke0(</a:t>
            </a:r>
            <a:r>
              <a:rPr lang="en-US" sz="1400" u="sng" dirty="0">
                <a:solidFill>
                  <a:srgbClr val="0066CC"/>
                </a:solidFill>
                <a:latin typeface="Courier New" panose="02070309020205020404" pitchFamily="49" charset="0"/>
              </a:rPr>
              <a:t>Native Method</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at </a:t>
            </a:r>
            <a:r>
              <a:rPr lang="en-US" sz="1400" dirty="0" err="1">
                <a:solidFill>
                  <a:srgbClr val="FF0000"/>
                </a:solidFill>
                <a:latin typeface="Courier New" panose="02070309020205020404" pitchFamily="49" charset="0"/>
              </a:rPr>
              <a:t>sun.reflect.NativeMethodAccessorImpl.invoke</a:t>
            </a:r>
            <a:r>
              <a:rPr lang="en-US" sz="1400" dirty="0">
                <a:solidFill>
                  <a:srgbClr val="FF0000"/>
                </a:solidFill>
                <a:latin typeface="Courier New" panose="02070309020205020404" pitchFamily="49" charset="0"/>
              </a:rPr>
              <a:t>(</a:t>
            </a:r>
            <a:r>
              <a:rPr lang="en-US" sz="1400" u="sng" dirty="0">
                <a:solidFill>
                  <a:srgbClr val="0066CC"/>
                </a:solidFill>
                <a:latin typeface="Courier New" panose="02070309020205020404" pitchFamily="49" charset="0"/>
              </a:rPr>
              <a:t>NativeMethodAccessorImpl.java:60</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at </a:t>
            </a:r>
            <a:r>
              <a:rPr lang="en-US" sz="1400" dirty="0" err="1">
                <a:solidFill>
                  <a:srgbClr val="FF0000"/>
                </a:solidFill>
                <a:latin typeface="Courier New" panose="02070309020205020404" pitchFamily="49" charset="0"/>
              </a:rPr>
              <a:t>sun.reflect.DelegatingMethodAccessorImpl.invoke</a:t>
            </a:r>
            <a:r>
              <a:rPr lang="en-US" sz="1400" dirty="0">
                <a:solidFill>
                  <a:srgbClr val="FF0000"/>
                </a:solidFill>
                <a:latin typeface="Courier New" panose="02070309020205020404" pitchFamily="49" charset="0"/>
              </a:rPr>
              <a:t>(</a:t>
            </a:r>
            <a:r>
              <a:rPr lang="en-US" sz="1400" u="sng" dirty="0">
                <a:solidFill>
                  <a:srgbClr val="0066CC"/>
                </a:solidFill>
                <a:latin typeface="Courier New" panose="02070309020205020404" pitchFamily="49" charset="0"/>
              </a:rPr>
              <a:t>DelegatingMethodAccessorImpl.java:37</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at </a:t>
            </a:r>
            <a:r>
              <a:rPr lang="en-US" sz="1400" dirty="0" err="1">
                <a:solidFill>
                  <a:srgbClr val="FF0000"/>
                </a:solidFill>
                <a:latin typeface="Courier New" panose="02070309020205020404" pitchFamily="49" charset="0"/>
              </a:rPr>
              <a:t>java.lang.reflect.Method.invoke</a:t>
            </a:r>
            <a:r>
              <a:rPr lang="en-US" sz="1400" dirty="0">
                <a:solidFill>
                  <a:srgbClr val="FF0000"/>
                </a:solidFill>
                <a:latin typeface="Courier New" panose="02070309020205020404" pitchFamily="49" charset="0"/>
              </a:rPr>
              <a:t>(</a:t>
            </a:r>
            <a:r>
              <a:rPr lang="en-US" sz="1400" u="sng" dirty="0">
                <a:solidFill>
                  <a:srgbClr val="0066CC"/>
                </a:solidFill>
                <a:latin typeface="Courier New" panose="02070309020205020404" pitchFamily="49" charset="0"/>
              </a:rPr>
              <a:t>Method.java:611</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at </a:t>
            </a:r>
            <a:r>
              <a:rPr lang="en-US" sz="1400" dirty="0" err="1">
                <a:solidFill>
                  <a:srgbClr val="FF0000"/>
                </a:solidFill>
                <a:latin typeface="Courier New" panose="02070309020205020404" pitchFamily="49" charset="0"/>
              </a:rPr>
              <a:t>Test.main</a:t>
            </a:r>
            <a:r>
              <a:rPr lang="en-US" sz="1400" dirty="0">
                <a:solidFill>
                  <a:srgbClr val="FF0000"/>
                </a:solidFill>
                <a:latin typeface="Courier New" panose="02070309020205020404" pitchFamily="49" charset="0"/>
              </a:rPr>
              <a:t>(</a:t>
            </a:r>
            <a:r>
              <a:rPr lang="en-US" sz="1400" u="sng" dirty="0">
                <a:solidFill>
                  <a:srgbClr val="0066CC"/>
                </a:solidFill>
                <a:latin typeface="Courier New" panose="02070309020205020404" pitchFamily="49" charset="0"/>
              </a:rPr>
              <a:t>Test.java:20</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Caused by: </a:t>
            </a:r>
            <a:r>
              <a:rPr lang="en-US" sz="1400" u="sng" dirty="0" err="1">
                <a:solidFill>
                  <a:srgbClr val="0066CC"/>
                </a:solidFill>
                <a:latin typeface="Courier New" panose="02070309020205020404" pitchFamily="49" charset="0"/>
              </a:rPr>
              <a:t>java.lang.RuntimeException</a:t>
            </a:r>
            <a:endParaRPr lang="en-US" sz="1400" u="sng" dirty="0">
              <a:solidFill>
                <a:srgbClr val="0066CC"/>
              </a:solidFill>
              <a:latin typeface="Courier New" panose="02070309020205020404" pitchFamily="49" charset="0"/>
            </a:endParaRPr>
          </a:p>
          <a:p>
            <a:r>
              <a:rPr lang="en-US" sz="1400" dirty="0">
                <a:solidFill>
                  <a:srgbClr val="FF0000"/>
                </a:solidFill>
                <a:latin typeface="Courier New" panose="02070309020205020404" pitchFamily="49" charset="0"/>
              </a:rPr>
              <a:t>at Test.m1(</a:t>
            </a:r>
            <a:r>
              <a:rPr lang="en-US" sz="1400" u="sng" dirty="0">
                <a:solidFill>
                  <a:srgbClr val="0066CC"/>
                </a:solidFill>
                <a:latin typeface="Courier New" panose="02070309020205020404" pitchFamily="49" charset="0"/>
              </a:rPr>
              <a:t>Test.java:7</a:t>
            </a:r>
            <a:r>
              <a:rPr lang="en-US" sz="1400" u="sng" dirty="0">
                <a:solidFill>
                  <a:srgbClr val="FF0000"/>
                </a:solidFill>
                <a:latin typeface="Courier New" panose="02070309020205020404" pitchFamily="49" charset="0"/>
              </a:rPr>
              <a:t>)</a:t>
            </a:r>
          </a:p>
          <a:p>
            <a:r>
              <a:rPr lang="en-US" sz="1400" dirty="0">
                <a:solidFill>
                  <a:srgbClr val="FF0000"/>
                </a:solidFill>
                <a:latin typeface="Courier New" panose="02070309020205020404" pitchFamily="49" charset="0"/>
              </a:rPr>
              <a:t>... 5 more</a:t>
            </a:r>
          </a:p>
          <a:p>
            <a:pPr marL="0" indent="0">
              <a:buNone/>
            </a:pPr>
            <a:endParaRPr lang="en-US" sz="1400" dirty="0"/>
          </a:p>
        </p:txBody>
      </p:sp>
    </p:spTree>
    <p:extLst>
      <p:ext uri="{BB962C8B-B14F-4D97-AF65-F5344CB8AC3E}">
        <p14:creationId xmlns:p14="http://schemas.microsoft.com/office/powerpoint/2010/main" val="321931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pPr marL="0" indent="0">
              <a:buNone/>
            </a:pPr>
            <a:r>
              <a:rPr lang="en-US" dirty="0"/>
              <a:t>If </a:t>
            </a:r>
            <a:r>
              <a:rPr lang="en-US" dirty="0" err="1"/>
              <a:t>getCause</a:t>
            </a:r>
            <a:r>
              <a:rPr lang="en-US" dirty="0"/>
              <a:t>() returns null value. That means default </a:t>
            </a:r>
            <a:r>
              <a:rPr lang="en-US" dirty="0" err="1"/>
              <a:t>InvocationTargetException</a:t>
            </a:r>
            <a:r>
              <a:rPr lang="en-US" dirty="0"/>
              <a:t>() </a:t>
            </a:r>
            <a:r>
              <a:rPr lang="en-US"/>
              <a:t>is invoked.</a:t>
            </a:r>
            <a:endParaRPr lang="en-US" dirty="0"/>
          </a:p>
        </p:txBody>
      </p:sp>
    </p:spTree>
    <p:extLst>
      <p:ext uri="{BB962C8B-B14F-4D97-AF65-F5344CB8AC3E}">
        <p14:creationId xmlns:p14="http://schemas.microsoft.com/office/powerpoint/2010/main" val="107586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deal with the exception</a:t>
            </a:r>
          </a:p>
        </p:txBody>
      </p:sp>
      <p:sp>
        <p:nvSpPr>
          <p:cNvPr id="3" name="Content Placeholder 2"/>
          <p:cNvSpPr>
            <a:spLocks noGrp="1"/>
          </p:cNvSpPr>
          <p:nvPr>
            <p:ph idx="1"/>
          </p:nvPr>
        </p:nvSpPr>
        <p:spPr/>
        <p:txBody>
          <a:bodyPr>
            <a:normAutofit fontScale="92500" lnSpcReduction="20000"/>
          </a:bodyPr>
          <a:lstStyle/>
          <a:p>
            <a:r>
              <a:rPr lang="en-US" dirty="0"/>
              <a:t>First of all, coding an application using reflection is hard. A developer must have a strong grasp of the internal structure of the Java programming language, because the usage of reflection contains drawbacks and dangers, such as performance overhead and exposure of internal fields and methods.</a:t>
            </a:r>
          </a:p>
          <a:p>
            <a:r>
              <a:rPr lang="en-US" dirty="0"/>
              <a:t>If you decide to use reflection, consider enclosing your code inside a try-catch statement and manipulate the </a:t>
            </a:r>
            <a:r>
              <a:rPr lang="en-US" dirty="0" err="1"/>
              <a:t>InvocationTargetException</a:t>
            </a:r>
            <a:r>
              <a:rPr lang="en-US" dirty="0"/>
              <a:t> accordingly. Notice that the result of the </a:t>
            </a:r>
            <a:r>
              <a:rPr lang="en-US" dirty="0" err="1"/>
              <a:t>getCause</a:t>
            </a:r>
            <a:r>
              <a:rPr lang="en-US" dirty="0"/>
              <a:t> method can be one of the following:</a:t>
            </a:r>
          </a:p>
          <a:p>
            <a:r>
              <a:rPr lang="en-US" dirty="0"/>
              <a:t>A null value.</a:t>
            </a:r>
          </a:p>
          <a:p>
            <a:r>
              <a:rPr lang="en-US" dirty="0"/>
              <a:t>An unchecked exception, such as </a:t>
            </a:r>
            <a:r>
              <a:rPr lang="en-US" dirty="0" err="1"/>
              <a:t>RuntimeException</a:t>
            </a:r>
            <a:r>
              <a:rPr lang="en-US" dirty="0"/>
              <a:t>, </a:t>
            </a:r>
            <a:r>
              <a:rPr lang="en-US" dirty="0" err="1"/>
              <a:t>IllegalArgumentException</a:t>
            </a:r>
            <a:r>
              <a:rPr lang="en-US" dirty="0"/>
              <a:t>, </a:t>
            </a:r>
            <a:r>
              <a:rPr lang="en-US" dirty="0" err="1"/>
              <a:t>NullPointerException</a:t>
            </a:r>
            <a:r>
              <a:rPr lang="en-US" dirty="0"/>
              <a:t>, etc.</a:t>
            </a:r>
          </a:p>
          <a:p>
            <a:r>
              <a:rPr lang="en-US" dirty="0"/>
              <a:t>A checked exception, such as </a:t>
            </a:r>
            <a:r>
              <a:rPr lang="en-US" dirty="0" err="1"/>
              <a:t>NameNotFoundException</a:t>
            </a:r>
            <a:r>
              <a:rPr lang="en-US" dirty="0"/>
              <a:t>, etc.</a:t>
            </a:r>
          </a:p>
          <a:p>
            <a:r>
              <a:rPr lang="en-US" dirty="0"/>
              <a:t>A </a:t>
            </a:r>
            <a:r>
              <a:rPr lang="en-US" dirty="0" err="1"/>
              <a:t>java.lang.Error</a:t>
            </a:r>
            <a:r>
              <a:rPr lang="en-US" dirty="0"/>
              <a:t>, such as </a:t>
            </a:r>
            <a:r>
              <a:rPr lang="en-US" dirty="0" err="1"/>
              <a:t>StackOverflowError</a:t>
            </a:r>
            <a:r>
              <a:rPr lang="en-US" dirty="0"/>
              <a:t>, </a:t>
            </a:r>
            <a:r>
              <a:rPr lang="en-US" dirty="0" err="1"/>
              <a:t>OutOfMemoryError</a:t>
            </a:r>
            <a:r>
              <a:rPr lang="en-US" dirty="0"/>
              <a:t>, etc.</a:t>
            </a:r>
          </a:p>
          <a:p>
            <a:r>
              <a:rPr lang="en-US" dirty="0"/>
              <a:t>In your application’s code, make sure that you check for all aforementioned cases, otherwise your code may produce undesired bugs.</a:t>
            </a:r>
          </a:p>
          <a:p>
            <a:pPr marL="0" indent="0">
              <a:buNone/>
            </a:pPr>
            <a:endParaRPr lang="en-US" dirty="0"/>
          </a:p>
        </p:txBody>
      </p:sp>
    </p:spTree>
    <p:extLst>
      <p:ext uri="{BB962C8B-B14F-4D97-AF65-F5344CB8AC3E}">
        <p14:creationId xmlns:p14="http://schemas.microsoft.com/office/powerpoint/2010/main" val="59596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6: </a:t>
            </a:r>
            <a:r>
              <a:rPr lang="en-US" dirty="0" err="1"/>
              <a:t>NoSuchMethodException</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err="1"/>
              <a:t>NoSuchMethodException</a:t>
            </a:r>
            <a:r>
              <a:rPr lang="en-US" dirty="0"/>
              <a:t> occurs  when you're using reflection and try to dynamically use a method on a class, and the method does not actually exist. </a:t>
            </a:r>
          </a:p>
          <a:p>
            <a:pPr marL="0" indent="0">
              <a:buNone/>
            </a:pPr>
            <a:r>
              <a:rPr lang="en-US" dirty="0"/>
              <a:t>Simply definition: Thrown when a particular method cannot be found.</a:t>
            </a:r>
          </a:p>
          <a:p>
            <a:pPr marL="0" indent="0">
              <a:buNone/>
            </a:pPr>
            <a:endParaRPr lang="en-US" dirty="0"/>
          </a:p>
        </p:txBody>
      </p:sp>
    </p:spTree>
    <p:extLst>
      <p:ext uri="{BB962C8B-B14F-4D97-AF65-F5344CB8AC3E}">
        <p14:creationId xmlns:p14="http://schemas.microsoft.com/office/powerpoint/2010/main" val="19916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2428803"/>
              </p:ext>
            </p:extLst>
          </p:nvPr>
        </p:nvGraphicFramePr>
        <p:xfrm>
          <a:off x="677690" y="2407483"/>
          <a:ext cx="8596312" cy="477020"/>
        </p:xfrm>
        <a:graphic>
          <a:graphicData uri="http://schemas.openxmlformats.org/drawingml/2006/table">
            <a:tbl>
              <a:tblPr/>
              <a:tblGrid>
                <a:gridCol w="8596312">
                  <a:extLst>
                    <a:ext uri="{9D8B030D-6E8A-4147-A177-3AD203B41FA5}">
                      <a16:colId xmlns:a16="http://schemas.microsoft.com/office/drawing/2014/main" val="20000"/>
                    </a:ext>
                  </a:extLst>
                </a:gridCol>
              </a:tblGrid>
              <a:tr h="234261">
                <a:tc>
                  <a:txBody>
                    <a:bodyPr/>
                    <a:lstStyle/>
                    <a:p>
                      <a:pPr algn="l" fontAlgn="t"/>
                      <a:r>
                        <a:rPr lang="en-US" sz="1300" b="1" u="none" strike="noStrike" dirty="0" err="1">
                          <a:solidFill>
                            <a:srgbClr val="BB7A2A"/>
                          </a:solidFill>
                          <a:effectLst/>
                          <a:hlinkClick r:id="rId2"/>
                        </a:rPr>
                        <a:t>NoSuchMethodException</a:t>
                      </a:r>
                      <a:r>
                        <a:rPr lang="en-US" sz="1300" dirty="0">
                          <a:effectLst/>
                        </a:rPr>
                        <a:t>()Constructs a </a:t>
                      </a:r>
                      <a:r>
                        <a:rPr lang="en-US" sz="1300" dirty="0" err="1">
                          <a:effectLst/>
                        </a:rPr>
                        <a:t>NoSuchMethodException</a:t>
                      </a:r>
                      <a:r>
                        <a:rPr lang="en-US" sz="1300" dirty="0">
                          <a:effectLst/>
                        </a:rPr>
                        <a:t> without a detail message.</a:t>
                      </a:r>
                    </a:p>
                  </a:txBody>
                  <a:tcPr marL="47122" marR="20195" marT="20195" marB="2019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234261">
                <a:tc>
                  <a:txBody>
                    <a:bodyPr/>
                    <a:lstStyle/>
                    <a:p>
                      <a:pPr algn="l" fontAlgn="t"/>
                      <a:r>
                        <a:rPr lang="en-US" sz="1300" b="1" u="none" strike="noStrike" dirty="0" err="1">
                          <a:solidFill>
                            <a:srgbClr val="4C6B87"/>
                          </a:solidFill>
                          <a:effectLst/>
                          <a:hlinkClick r:id="rId3"/>
                        </a:rPr>
                        <a:t>NoSuchMethodException</a:t>
                      </a:r>
                      <a:r>
                        <a:rPr lang="en-US" sz="1300" dirty="0">
                          <a:effectLst/>
                        </a:rPr>
                        <a:t>(</a:t>
                      </a:r>
                      <a:r>
                        <a:rPr lang="en-US" sz="1300" b="1" u="none" strike="noStrike" dirty="0">
                          <a:solidFill>
                            <a:srgbClr val="4C6B87"/>
                          </a:solidFill>
                          <a:effectLst/>
                          <a:hlinkClick r:id="rId4" tooltip="class in java.lang"/>
                        </a:rPr>
                        <a:t>String</a:t>
                      </a:r>
                      <a:r>
                        <a:rPr lang="en-US" sz="1300" dirty="0">
                          <a:effectLst/>
                        </a:rPr>
                        <a:t> s)Constructs a </a:t>
                      </a:r>
                      <a:r>
                        <a:rPr lang="en-US" sz="1300" dirty="0" err="1">
                          <a:effectLst/>
                        </a:rPr>
                        <a:t>NoSuchMethodException</a:t>
                      </a:r>
                      <a:r>
                        <a:rPr lang="en-US" sz="1300" dirty="0">
                          <a:effectLst/>
                        </a:rPr>
                        <a:t> with a detail message.</a:t>
                      </a:r>
                    </a:p>
                  </a:txBody>
                  <a:tcPr marL="47122" marR="20195" marT="20195" marB="2019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3885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3335"/>
            <a:ext cx="8596668" cy="5758027"/>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m1(String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name</a:t>
            </a:r>
            <a:r>
              <a:rPr lang="en-US" b="1" dirty="0" err="1">
                <a:solidFill>
                  <a:srgbClr val="000000"/>
                </a:solidFill>
                <a:latin typeface="Courier New" panose="02070309020205020404" pitchFamily="49" charset="0"/>
              </a:rPr>
              <a:t>.length</a:t>
            </a:r>
            <a:r>
              <a:rPr lang="en-US" b="1" dirty="0">
                <a:solidFill>
                  <a:srgbClr val="000000"/>
                </a:solidFill>
                <a:latin typeface="Courier New" panose="02070309020205020404" pitchFamily="49" charset="0"/>
              </a:rPr>
              <a:t>() == 0)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RuntimeException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name</a:t>
            </a:r>
            <a:r>
              <a:rPr lang="en-US" b="1" dirty="0" err="1">
                <a:solidFill>
                  <a:srgbClr val="000000"/>
                </a:solidFill>
                <a:latin typeface="Courier New" panose="02070309020205020404" pitchFamily="49" charset="0"/>
              </a:rPr>
              <a:t>.length</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Exception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Class </a:t>
            </a:r>
            <a:r>
              <a:rPr lang="en-US" dirty="0">
                <a:solidFill>
                  <a:srgbClr val="6A3E3E"/>
                </a:solidFill>
                <a:latin typeface="Courier New" panose="02070309020205020404" pitchFamily="49" charset="0"/>
              </a:rPr>
              <a:t>c</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Class.</a:t>
            </a:r>
            <a:r>
              <a:rPr lang="en-US" i="1" dirty="0" err="1">
                <a:solidFill>
                  <a:srgbClr val="000000"/>
                </a:solidFill>
                <a:latin typeface="Courier New" panose="02070309020205020404" pitchFamily="49" charset="0"/>
              </a:rPr>
              <a:t>forName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"Test"</a:t>
            </a:r>
            <a:r>
              <a:rPr lang="en-US" i="1"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//Trying to call m2 method, But the method is not available</a:t>
            </a:r>
          </a:p>
          <a:p>
            <a:r>
              <a:rPr lang="en-US" dirty="0">
                <a:solidFill>
                  <a:srgbClr val="000000"/>
                </a:solidFill>
                <a:latin typeface="Courier New" panose="02070309020205020404" pitchFamily="49" charset="0"/>
              </a:rPr>
              <a:t>Method </a:t>
            </a:r>
            <a:r>
              <a:rPr lang="en-US" u="sng" dirty="0" err="1">
                <a:solidFill>
                  <a:srgbClr val="6A3E3E"/>
                </a:solidFill>
                <a:latin typeface="Courier New" panose="02070309020205020404" pitchFamily="49" charset="0"/>
              </a:rPr>
              <a:t>declaredMethod</a:t>
            </a:r>
            <a:r>
              <a:rPr lang="en-US" u="sng" dirty="0">
                <a:solidFill>
                  <a:srgbClr val="000000"/>
                </a:solidFill>
                <a:latin typeface="Courier New" panose="02070309020205020404" pitchFamily="49" charset="0"/>
              </a:rPr>
              <a:t> = </a:t>
            </a:r>
            <a:r>
              <a:rPr lang="en-US" u="sng" dirty="0" err="1">
                <a:solidFill>
                  <a:srgbClr val="6A3E3E"/>
                </a:solidFill>
                <a:latin typeface="Courier New" panose="02070309020205020404" pitchFamily="49" charset="0"/>
              </a:rPr>
              <a:t>c</a:t>
            </a:r>
            <a:r>
              <a:rPr lang="en-US" u="sng" dirty="0" err="1">
                <a:solidFill>
                  <a:srgbClr val="000000"/>
                </a:solidFill>
                <a:latin typeface="Courier New" panose="02070309020205020404" pitchFamily="49" charset="0"/>
              </a:rPr>
              <a:t>.getDeclaredMethod</a:t>
            </a:r>
            <a:r>
              <a:rPr lang="en-US" u="sng" dirty="0">
                <a:solidFill>
                  <a:srgbClr val="000000"/>
                </a:solidFill>
                <a:latin typeface="Courier New" panose="02070309020205020404" pitchFamily="49" charset="0"/>
              </a:rPr>
              <a:t>(</a:t>
            </a:r>
            <a:r>
              <a:rPr lang="en-US" u="sng" dirty="0">
                <a:solidFill>
                  <a:srgbClr val="2A00FF"/>
                </a:solidFill>
                <a:latin typeface="Courier New" panose="02070309020205020404" pitchFamily="49" charset="0"/>
              </a:rPr>
              <a:t>"m2"</a:t>
            </a:r>
            <a:r>
              <a:rPr lang="en-US" u="sng" dirty="0">
                <a:solidFill>
                  <a:srgbClr val="000000"/>
                </a:solidFill>
                <a:latin typeface="Courier New" panose="02070309020205020404" pitchFamily="49" charset="0"/>
              </a:rPr>
              <a:t>, </a:t>
            </a:r>
            <a:r>
              <a:rPr lang="en-US" b="1" u="sng" dirty="0">
                <a:solidFill>
                  <a:srgbClr val="7F0055"/>
                </a:solidFill>
                <a:latin typeface="Courier New" panose="02070309020205020404" pitchFamily="49" charset="0"/>
              </a:rPr>
              <a:t>null</a:t>
            </a:r>
            <a:r>
              <a:rPr lang="en-US" b="1" u="sng"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NoSuchMethodException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962799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u="sng" dirty="0" err="1">
                <a:solidFill>
                  <a:srgbClr val="0066CC"/>
                </a:solidFill>
                <a:latin typeface="Courier New" panose="02070309020205020404" pitchFamily="49" charset="0"/>
              </a:rPr>
              <a:t>java.lang.NoSuchMethodException</a:t>
            </a:r>
            <a:r>
              <a:rPr lang="en-US" u="sng" dirty="0">
                <a:solidFill>
                  <a:srgbClr val="FF0000"/>
                </a:solidFill>
                <a:latin typeface="Courier New" panose="02070309020205020404" pitchFamily="49" charset="0"/>
              </a:rPr>
              <a:t>: Test.m2()</a:t>
            </a:r>
          </a:p>
          <a:p>
            <a:r>
              <a:rPr lang="en-US" dirty="0">
                <a:solidFill>
                  <a:srgbClr val="FF0000"/>
                </a:solidFill>
                <a:latin typeface="Courier New" panose="02070309020205020404" pitchFamily="49" charset="0"/>
              </a:rPr>
              <a:t>at </a:t>
            </a:r>
            <a:r>
              <a:rPr lang="en-US" dirty="0" err="1">
                <a:solidFill>
                  <a:srgbClr val="FF0000"/>
                </a:solidFill>
                <a:latin typeface="Courier New" panose="02070309020205020404" pitchFamily="49" charset="0"/>
              </a:rPr>
              <a:t>java.lang.Class.throwNoSuchMethodException</a:t>
            </a:r>
            <a:r>
              <a:rPr lang="en-US" dirty="0">
                <a:solidFill>
                  <a:srgbClr val="FF0000"/>
                </a:solidFill>
                <a:latin typeface="Courier New" panose="02070309020205020404" pitchFamily="49" charset="0"/>
              </a:rPr>
              <a:t>(</a:t>
            </a:r>
            <a:r>
              <a:rPr lang="en-US" u="sng" dirty="0">
                <a:solidFill>
                  <a:srgbClr val="0066CC"/>
                </a:solidFill>
                <a:latin typeface="Courier New" panose="02070309020205020404" pitchFamily="49" charset="0"/>
              </a:rPr>
              <a:t>Class.java:284</a:t>
            </a:r>
            <a:r>
              <a:rPr lang="en-US" u="sng" dirty="0">
                <a:solidFill>
                  <a:srgbClr val="FF0000"/>
                </a:solidFill>
                <a:latin typeface="Courier New" panose="02070309020205020404" pitchFamily="49" charset="0"/>
              </a:rPr>
              <a:t>)</a:t>
            </a:r>
          </a:p>
          <a:p>
            <a:r>
              <a:rPr lang="en-US" dirty="0">
                <a:solidFill>
                  <a:srgbClr val="FF0000"/>
                </a:solidFill>
                <a:latin typeface="Courier New" panose="02070309020205020404" pitchFamily="49" charset="0"/>
              </a:rPr>
              <a:t>at </a:t>
            </a:r>
            <a:r>
              <a:rPr lang="en-US" dirty="0" err="1">
                <a:solidFill>
                  <a:srgbClr val="FF0000"/>
                </a:solidFill>
                <a:latin typeface="Courier New" panose="02070309020205020404" pitchFamily="49" charset="0"/>
              </a:rPr>
              <a:t>java.lang.Class.getDeclaredMethod</a:t>
            </a:r>
            <a:r>
              <a:rPr lang="en-US" dirty="0">
                <a:solidFill>
                  <a:srgbClr val="FF0000"/>
                </a:solidFill>
                <a:latin typeface="Courier New" panose="02070309020205020404" pitchFamily="49" charset="0"/>
              </a:rPr>
              <a:t>(</a:t>
            </a:r>
            <a:r>
              <a:rPr lang="en-US" u="sng" dirty="0">
                <a:solidFill>
                  <a:srgbClr val="0066CC"/>
                </a:solidFill>
                <a:latin typeface="Courier New" panose="02070309020205020404" pitchFamily="49" charset="0"/>
              </a:rPr>
              <a:t>Class.java:601</a:t>
            </a:r>
            <a:r>
              <a:rPr lang="en-US" u="sng" dirty="0">
                <a:solidFill>
                  <a:srgbClr val="FF0000"/>
                </a:solidFill>
                <a:latin typeface="Courier New" panose="02070309020205020404" pitchFamily="49" charset="0"/>
              </a:rPr>
              <a:t>)</a:t>
            </a:r>
          </a:p>
          <a:p>
            <a:r>
              <a:rPr lang="en-US" dirty="0">
                <a:solidFill>
                  <a:srgbClr val="FF0000"/>
                </a:solidFill>
                <a:latin typeface="Courier New" panose="02070309020205020404" pitchFamily="49" charset="0"/>
              </a:rPr>
              <a:t>at </a:t>
            </a:r>
            <a:r>
              <a:rPr lang="en-US" dirty="0" err="1">
                <a:solidFill>
                  <a:srgbClr val="FF0000"/>
                </a:solidFill>
                <a:latin typeface="Courier New" panose="02070309020205020404" pitchFamily="49" charset="0"/>
              </a:rPr>
              <a:t>Test.main</a:t>
            </a:r>
            <a:r>
              <a:rPr lang="en-US" dirty="0">
                <a:solidFill>
                  <a:srgbClr val="FF0000"/>
                </a:solidFill>
                <a:latin typeface="Courier New" panose="02070309020205020404" pitchFamily="49" charset="0"/>
              </a:rPr>
              <a:t>(</a:t>
            </a:r>
            <a:r>
              <a:rPr lang="en-US" u="sng" dirty="0">
                <a:solidFill>
                  <a:srgbClr val="0066CC"/>
                </a:solidFill>
                <a:latin typeface="Courier New" panose="02070309020205020404" pitchFamily="49" charset="0"/>
              </a:rPr>
              <a:t>Test.java:16</a:t>
            </a:r>
            <a:r>
              <a:rPr lang="en-US" u="sng" dirty="0">
                <a:solidFill>
                  <a:srgbClr val="FF00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3939248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Exception Handling Keywords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a:t>
            </a:fld>
            <a:endParaRPr lang="en-US"/>
          </a:p>
        </p:txBody>
      </p:sp>
      <p:sp>
        <p:nvSpPr>
          <p:cNvPr id="3" name="Content Placeholder 2"/>
          <p:cNvSpPr>
            <a:spLocks noGrp="1"/>
          </p:cNvSpPr>
          <p:nvPr>
            <p:ph idx="1"/>
          </p:nvPr>
        </p:nvSpPr>
        <p:spPr/>
        <p:txBody>
          <a:bodyPr/>
          <a:lstStyle/>
          <a:p>
            <a:r>
              <a:rPr lang="en-US" dirty="0"/>
              <a:t>try</a:t>
            </a:r>
          </a:p>
          <a:p>
            <a:r>
              <a:rPr lang="en-US" dirty="0"/>
              <a:t>catch</a:t>
            </a:r>
          </a:p>
          <a:p>
            <a:r>
              <a:rPr lang="en-US" dirty="0"/>
              <a:t>finally</a:t>
            </a:r>
          </a:p>
          <a:p>
            <a:r>
              <a:rPr lang="en-US" dirty="0"/>
              <a:t>throw</a:t>
            </a:r>
          </a:p>
          <a:p>
            <a:r>
              <a:rPr lang="en-US" dirty="0"/>
              <a:t>throws</a:t>
            </a:r>
          </a:p>
        </p:txBody>
      </p:sp>
    </p:spTree>
    <p:extLst>
      <p:ext uri="{BB962C8B-B14F-4D97-AF65-F5344CB8AC3E}">
        <p14:creationId xmlns:p14="http://schemas.microsoft.com/office/powerpoint/2010/main" val="1306122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exception?</a:t>
            </a:r>
          </a:p>
        </p:txBody>
      </p:sp>
      <p:sp>
        <p:nvSpPr>
          <p:cNvPr id="3" name="Content Placeholder 2"/>
          <p:cNvSpPr>
            <a:spLocks noGrp="1"/>
          </p:cNvSpPr>
          <p:nvPr>
            <p:ph idx="1"/>
          </p:nvPr>
        </p:nvSpPr>
        <p:spPr/>
        <p:txBody>
          <a:bodyPr/>
          <a:lstStyle/>
          <a:p>
            <a:r>
              <a:rPr lang="en-US" b="1" dirty="0"/>
              <a:t>Dictionary Meaning:</a:t>
            </a:r>
            <a:r>
              <a:rPr lang="en-US" dirty="0"/>
              <a:t> Exception is an abnormal condition.</a:t>
            </a:r>
          </a:p>
          <a:p>
            <a:r>
              <a:rPr lang="en-US" dirty="0"/>
              <a:t>Exception is a Runtime error (or)</a:t>
            </a:r>
          </a:p>
          <a:p>
            <a:r>
              <a:rPr lang="en-US" dirty="0"/>
              <a:t>Exception is abnormal termination of the program</a:t>
            </a:r>
          </a:p>
          <a:p>
            <a:r>
              <a:rPr lang="en-US" dirty="0"/>
              <a:t>In java, exception is an event that disrupts the normal flow of the program. It is an object which is thrown at runtime.</a:t>
            </a:r>
          </a:p>
          <a:p>
            <a:r>
              <a:rPr lang="en-US" dirty="0"/>
              <a:t>When Exception occurs, JVM creates the Exception object and throw it.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a:t>
            </a:fld>
            <a:endParaRPr lang="en-US"/>
          </a:p>
        </p:txBody>
      </p:sp>
    </p:spTree>
    <p:extLst>
      <p:ext uri="{BB962C8B-B14F-4D97-AF65-F5344CB8AC3E}">
        <p14:creationId xmlns:p14="http://schemas.microsoft.com/office/powerpoint/2010/main" val="156456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try-catch block</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a:t>
            </a:fld>
            <a:endParaRPr lang="en-US"/>
          </a:p>
        </p:txBody>
      </p:sp>
    </p:spTree>
    <p:extLst>
      <p:ext uri="{BB962C8B-B14F-4D97-AF65-F5344CB8AC3E}">
        <p14:creationId xmlns:p14="http://schemas.microsoft.com/office/powerpoint/2010/main" val="148540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block</a:t>
            </a:r>
          </a:p>
        </p:txBody>
      </p:sp>
      <p:sp>
        <p:nvSpPr>
          <p:cNvPr id="3" name="Content Placeholder 2"/>
          <p:cNvSpPr>
            <a:spLocks noGrp="1"/>
          </p:cNvSpPr>
          <p:nvPr>
            <p:ph idx="1"/>
          </p:nvPr>
        </p:nvSpPr>
        <p:spPr/>
        <p:txBody>
          <a:bodyPr/>
          <a:lstStyle/>
          <a:p>
            <a:r>
              <a:rPr lang="en-US" dirty="0"/>
              <a:t>Java try block is used to enclose the code that might throw an exception. It must be used within the method.</a:t>
            </a:r>
          </a:p>
          <a:p>
            <a:r>
              <a:rPr lang="en-US" dirty="0"/>
              <a:t>Java try block must be followed by either catch or finally block.</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a:t>
            </a:fld>
            <a:endParaRPr lang="en-US"/>
          </a:p>
        </p:txBody>
      </p:sp>
    </p:spTree>
    <p:extLst>
      <p:ext uri="{BB962C8B-B14F-4D97-AF65-F5344CB8AC3E}">
        <p14:creationId xmlns:p14="http://schemas.microsoft.com/office/powerpoint/2010/main" val="1104270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java try-catch</a:t>
            </a:r>
            <a:br>
              <a:rPr lang="en-US" b="1" dirty="0"/>
            </a:br>
            <a:endParaRPr lang="en-US" dirty="0"/>
          </a:p>
        </p:txBody>
      </p:sp>
      <p:sp>
        <p:nvSpPr>
          <p:cNvPr id="3" name="Content Placeholder 2"/>
          <p:cNvSpPr>
            <a:spLocks noGrp="1"/>
          </p:cNvSpPr>
          <p:nvPr>
            <p:ph idx="1"/>
          </p:nvPr>
        </p:nvSpPr>
        <p:spPr/>
        <p:txBody>
          <a:bodyPr/>
          <a:lstStyle/>
          <a:p>
            <a:r>
              <a:rPr lang="en-US" b="1" dirty="0"/>
              <a:t>try</a:t>
            </a:r>
            <a:r>
              <a:rPr lang="en-US" dirty="0"/>
              <a:t>{  </a:t>
            </a:r>
          </a:p>
          <a:p>
            <a:r>
              <a:rPr lang="en-US" dirty="0"/>
              <a:t>//code that may throw exception  </a:t>
            </a:r>
          </a:p>
          <a:p>
            <a:r>
              <a:rPr lang="en-US" dirty="0"/>
              <a:t>}</a:t>
            </a:r>
            <a:r>
              <a:rPr lang="en-US" b="1" dirty="0"/>
              <a:t>catch</a:t>
            </a:r>
            <a:r>
              <a:rPr lang="en-US" dirty="0"/>
              <a:t>(</a:t>
            </a:r>
            <a:r>
              <a:rPr lang="en-US" dirty="0" err="1"/>
              <a:t>Exception_class_Name</a:t>
            </a:r>
            <a:r>
              <a:rPr lang="en-US" dirty="0"/>
              <a:t> ref){}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a:t>
            </a:fld>
            <a:endParaRPr lang="en-US"/>
          </a:p>
        </p:txBody>
      </p:sp>
    </p:spTree>
    <p:extLst>
      <p:ext uri="{BB962C8B-B14F-4D97-AF65-F5344CB8AC3E}">
        <p14:creationId xmlns:p14="http://schemas.microsoft.com/office/powerpoint/2010/main" val="2515571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may contain: outdo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8055" y="2160588"/>
            <a:ext cx="443592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688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try-finally block</a:t>
            </a:r>
            <a:br>
              <a:rPr lang="en-US" b="1" dirty="0"/>
            </a:br>
            <a:endParaRPr lang="en-US" dirty="0"/>
          </a:p>
        </p:txBody>
      </p:sp>
      <p:sp>
        <p:nvSpPr>
          <p:cNvPr id="3" name="Content Placeholder 2"/>
          <p:cNvSpPr>
            <a:spLocks noGrp="1"/>
          </p:cNvSpPr>
          <p:nvPr>
            <p:ph idx="1"/>
          </p:nvPr>
        </p:nvSpPr>
        <p:spPr/>
        <p:txBody>
          <a:bodyPr/>
          <a:lstStyle/>
          <a:p>
            <a:r>
              <a:rPr lang="en-US" b="1" dirty="0"/>
              <a:t>try</a:t>
            </a:r>
            <a:r>
              <a:rPr lang="en-US" dirty="0"/>
              <a:t>{  </a:t>
            </a:r>
          </a:p>
          <a:p>
            <a:r>
              <a:rPr lang="en-US" dirty="0"/>
              <a:t>//code that may throw exception  </a:t>
            </a:r>
          </a:p>
          <a:p>
            <a:r>
              <a:rPr lang="en-US" dirty="0"/>
              <a:t>}</a:t>
            </a:r>
            <a:r>
              <a:rPr lang="en-US" b="1" dirty="0"/>
              <a:t>finally</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a:t>
            </a:fld>
            <a:endParaRPr lang="en-US"/>
          </a:p>
        </p:txBody>
      </p:sp>
    </p:spTree>
    <p:extLst>
      <p:ext uri="{BB962C8B-B14F-4D97-AF65-F5344CB8AC3E}">
        <p14:creationId xmlns:p14="http://schemas.microsoft.com/office/powerpoint/2010/main" val="4277321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catch block</a:t>
            </a:r>
            <a:br>
              <a:rPr lang="en-US" dirty="0"/>
            </a:br>
            <a:endParaRPr lang="en-US" dirty="0"/>
          </a:p>
        </p:txBody>
      </p:sp>
      <p:sp>
        <p:nvSpPr>
          <p:cNvPr id="3" name="Content Placeholder 2"/>
          <p:cNvSpPr>
            <a:spLocks noGrp="1"/>
          </p:cNvSpPr>
          <p:nvPr>
            <p:ph idx="1"/>
          </p:nvPr>
        </p:nvSpPr>
        <p:spPr/>
        <p:txBody>
          <a:bodyPr/>
          <a:lstStyle/>
          <a:p>
            <a:r>
              <a:rPr lang="en-US" dirty="0"/>
              <a:t>Java catch block is used to handle the Exception. It must be used after the try block only.</a:t>
            </a:r>
          </a:p>
          <a:p>
            <a:r>
              <a:rPr lang="en-US" dirty="0"/>
              <a:t>You can use multiple catch block with a single try.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a:t>
            </a:fld>
            <a:endParaRPr lang="en-US"/>
          </a:p>
        </p:txBody>
      </p:sp>
    </p:spTree>
    <p:extLst>
      <p:ext uri="{BB962C8B-B14F-4D97-AF65-F5344CB8AC3E}">
        <p14:creationId xmlns:p14="http://schemas.microsoft.com/office/powerpoint/2010/main" val="3614174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exception handling</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Testtrycatch1{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err="1"/>
              <a:t>int</a:t>
            </a:r>
            <a:r>
              <a:rPr lang="en-US" dirty="0"/>
              <a:t> data=50/0;//may throw exception  </a:t>
            </a:r>
          </a:p>
          <a:p>
            <a:r>
              <a:rPr lang="en-US" dirty="0"/>
              <a:t>      System.out.println("rest of the code...");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36</a:t>
            </a:fld>
            <a:endParaRPr lang="en-US"/>
          </a:p>
        </p:txBody>
      </p:sp>
    </p:spTree>
    <p:extLst>
      <p:ext uri="{BB962C8B-B14F-4D97-AF65-F5344CB8AC3E}">
        <p14:creationId xmlns:p14="http://schemas.microsoft.com/office/powerpoint/2010/main" val="8513094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in thread main </a:t>
            </a:r>
            <a:r>
              <a:rPr lang="en-US" dirty="0" err="1"/>
              <a:t>java.lang.ArithmeticException</a:t>
            </a:r>
            <a:r>
              <a:rPr lang="en-US" dirty="0"/>
              <a:t>:/ by zero</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37</a:t>
            </a:fld>
            <a:endParaRPr lang="en-US"/>
          </a:p>
        </p:txBody>
      </p:sp>
    </p:spTree>
    <p:extLst>
      <p:ext uri="{BB962C8B-B14F-4D97-AF65-F5344CB8AC3E}">
        <p14:creationId xmlns:p14="http://schemas.microsoft.com/office/powerpoint/2010/main" val="867649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by exception handling</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Testtrycatch2{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data=50/0;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System.out.println("rest of the code...");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38</a:t>
            </a:fld>
            <a:endParaRPr lang="en-US"/>
          </a:p>
        </p:txBody>
      </p:sp>
    </p:spTree>
    <p:extLst>
      <p:ext uri="{BB962C8B-B14F-4D97-AF65-F5344CB8AC3E}">
        <p14:creationId xmlns:p14="http://schemas.microsoft.com/office/powerpoint/2010/main" val="1843395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in thread main </a:t>
            </a:r>
            <a:r>
              <a:rPr lang="en-US" dirty="0" err="1"/>
              <a:t>java.lang.ArithmeticException</a:t>
            </a:r>
            <a:r>
              <a:rPr lang="en-US" dirty="0"/>
              <a:t>:/ by zero</a:t>
            </a:r>
          </a:p>
          <a:p>
            <a:r>
              <a:rPr lang="en-US" dirty="0"/>
              <a:t>rest of the code...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39</a:t>
            </a:fld>
            <a:endParaRPr lang="en-US"/>
          </a:p>
        </p:txBody>
      </p:sp>
    </p:spTree>
    <p:extLst>
      <p:ext uri="{BB962C8B-B14F-4D97-AF65-F5344CB8AC3E}">
        <p14:creationId xmlns:p14="http://schemas.microsoft.com/office/powerpoint/2010/main" val="411454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Exception Handling?</a:t>
            </a:r>
          </a:p>
        </p:txBody>
      </p:sp>
      <p:sp>
        <p:nvSpPr>
          <p:cNvPr id="3" name="Content Placeholder 2"/>
          <p:cNvSpPr>
            <a:spLocks noGrp="1"/>
          </p:cNvSpPr>
          <p:nvPr>
            <p:ph idx="1"/>
          </p:nvPr>
        </p:nvSpPr>
        <p:spPr/>
        <p:txBody>
          <a:bodyPr/>
          <a:lstStyle/>
          <a:p>
            <a:r>
              <a:rPr lang="en-US" dirty="0"/>
              <a:t>Exception Handling is a mechanism to handle runtime errors such as</a:t>
            </a:r>
          </a:p>
          <a:p>
            <a:r>
              <a:rPr lang="en-US" dirty="0" err="1"/>
              <a:t>ClassNotFoundException</a:t>
            </a:r>
            <a:r>
              <a:rPr lang="en-US" dirty="0"/>
              <a:t>,</a:t>
            </a:r>
          </a:p>
          <a:p>
            <a:r>
              <a:rPr lang="en-US" dirty="0" err="1"/>
              <a:t>IOException</a:t>
            </a:r>
            <a:r>
              <a:rPr lang="en-US" dirty="0"/>
              <a:t>, </a:t>
            </a:r>
          </a:p>
          <a:p>
            <a:r>
              <a:rPr lang="en-US" dirty="0" err="1"/>
              <a:t>SQLException</a:t>
            </a:r>
            <a:r>
              <a:rPr lang="en-US" dirty="0"/>
              <a:t>,</a:t>
            </a:r>
          </a:p>
          <a:p>
            <a:r>
              <a:rPr lang="en-US" dirty="0" err="1"/>
              <a:t>ArithmeticException</a:t>
            </a:r>
            <a:r>
              <a:rPr lang="en-US" dirty="0"/>
              <a:t>,</a:t>
            </a:r>
          </a:p>
          <a:p>
            <a:r>
              <a:rPr lang="en-US" dirty="0"/>
              <a:t> </a:t>
            </a:r>
            <a:r>
              <a:rPr lang="en-US" dirty="0" err="1"/>
              <a:t>NullPointerException</a:t>
            </a:r>
            <a:r>
              <a:rPr lang="en-US" dirty="0"/>
              <a:t> etc.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a:t>
            </a:fld>
            <a:endParaRPr lang="en-US"/>
          </a:p>
        </p:txBody>
      </p:sp>
    </p:spTree>
    <p:extLst>
      <p:ext uri="{BB962C8B-B14F-4D97-AF65-F5344CB8AC3E}">
        <p14:creationId xmlns:p14="http://schemas.microsoft.com/office/powerpoint/2010/main" val="2674688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working of java try-catch block</a:t>
            </a: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40</a:t>
            </a:fld>
            <a:endParaRPr lang="en-US"/>
          </a:p>
        </p:txBody>
      </p:sp>
      <p:pic>
        <p:nvPicPr>
          <p:cNvPr id="6146" name="Picture 2" descr="internal working of try-catch blo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2734" y="2160588"/>
            <a:ext cx="536657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5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t>double</a:t>
            </a:r>
            <a:r>
              <a:rPr lang="en-US" dirty="0"/>
              <a:t> res = 12.0/0;</a:t>
            </a:r>
          </a:p>
          <a:p>
            <a:r>
              <a:rPr lang="en-US" dirty="0" err="1"/>
              <a:t>System.</a:t>
            </a:r>
            <a:r>
              <a:rPr lang="en-US" b="1" i="1" dirty="0" err="1"/>
              <a:t>out</a:t>
            </a:r>
            <a:r>
              <a:rPr lang="en-US" dirty="0" err="1"/>
              <a:t>.println</a:t>
            </a:r>
            <a:r>
              <a:rPr lang="en-US" dirty="0"/>
              <a:t>(res); </a:t>
            </a:r>
          </a:p>
          <a:p>
            <a:r>
              <a:rPr lang="en-US" b="1" dirty="0"/>
              <a:t>Output: ?? </a:t>
            </a:r>
            <a:endParaRPr lang="en-US" dirty="0"/>
          </a:p>
          <a:p>
            <a:r>
              <a:rPr lang="en-US" b="1" dirty="0"/>
              <a:t>double</a:t>
            </a:r>
            <a:r>
              <a:rPr lang="en-US" dirty="0"/>
              <a:t> res = 12/0.0;</a:t>
            </a:r>
          </a:p>
          <a:p>
            <a:r>
              <a:rPr lang="en-US" dirty="0" err="1"/>
              <a:t>System.</a:t>
            </a:r>
            <a:r>
              <a:rPr lang="en-US" b="1" i="1" dirty="0" err="1"/>
              <a:t>out</a:t>
            </a:r>
            <a:r>
              <a:rPr lang="en-US" dirty="0" err="1"/>
              <a:t>.println</a:t>
            </a:r>
            <a:r>
              <a:rPr lang="en-US" dirty="0"/>
              <a:t>(res); </a:t>
            </a:r>
          </a:p>
          <a:p>
            <a:r>
              <a:rPr lang="en-US" b="1" dirty="0"/>
              <a:t>Output: ??</a:t>
            </a:r>
          </a:p>
          <a:p>
            <a:r>
              <a:rPr lang="en-US" b="1" dirty="0"/>
              <a:t>double</a:t>
            </a:r>
            <a:r>
              <a:rPr lang="en-US" dirty="0"/>
              <a:t> res = 12/0;</a:t>
            </a:r>
          </a:p>
          <a:p>
            <a:r>
              <a:rPr lang="en-US" dirty="0" err="1"/>
              <a:t>System.</a:t>
            </a:r>
            <a:r>
              <a:rPr lang="en-US" b="1" i="1" dirty="0" err="1"/>
              <a:t>out</a:t>
            </a:r>
            <a:r>
              <a:rPr lang="en-US" dirty="0" err="1"/>
              <a:t>.println</a:t>
            </a:r>
            <a:r>
              <a:rPr lang="en-US" dirty="0"/>
              <a:t>(res); </a:t>
            </a:r>
          </a:p>
          <a:p>
            <a:r>
              <a:rPr lang="en-US"/>
              <a:t>Output:??</a:t>
            </a:r>
            <a:endParaRPr lang="en-US" dirty="0"/>
          </a:p>
        </p:txBody>
      </p:sp>
    </p:spTree>
    <p:extLst>
      <p:ext uri="{BB962C8B-B14F-4D97-AF65-F5344CB8AC3E}">
        <p14:creationId xmlns:p14="http://schemas.microsoft.com/office/powerpoint/2010/main" val="3167314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Multi catch block</a:t>
            </a:r>
            <a:br>
              <a:rPr lang="en-US" dirty="0"/>
            </a:br>
            <a:endParaRPr lang="en-US" dirty="0"/>
          </a:p>
        </p:txBody>
      </p:sp>
      <p:sp>
        <p:nvSpPr>
          <p:cNvPr id="3" name="Content Placeholder 2"/>
          <p:cNvSpPr>
            <a:spLocks noGrp="1"/>
          </p:cNvSpPr>
          <p:nvPr>
            <p:ph idx="1"/>
          </p:nvPr>
        </p:nvSpPr>
        <p:spPr/>
        <p:txBody>
          <a:bodyPr/>
          <a:lstStyle/>
          <a:p>
            <a:r>
              <a:rPr lang="en-US" dirty="0"/>
              <a:t>If you have to perform different tasks at the occurrence of different Exceptions, use java multi catch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42</a:t>
            </a:fld>
            <a:endParaRPr lang="en-US"/>
          </a:p>
        </p:txBody>
      </p:sp>
    </p:spTree>
    <p:extLst>
      <p:ext uri="{BB962C8B-B14F-4D97-AF65-F5344CB8AC3E}">
        <p14:creationId xmlns:p14="http://schemas.microsoft.com/office/powerpoint/2010/main" val="3427081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r>
              <a:rPr lang="en-US" b="1" dirty="0"/>
              <a:t>public</a:t>
            </a:r>
            <a:r>
              <a:rPr lang="en-US" dirty="0"/>
              <a:t> </a:t>
            </a:r>
            <a:r>
              <a:rPr lang="en-US" b="1" dirty="0"/>
              <a:t>class</a:t>
            </a:r>
            <a:r>
              <a:rPr lang="en-US" dirty="0"/>
              <a:t> </a:t>
            </a:r>
            <a:r>
              <a:rPr lang="en-US" dirty="0" err="1"/>
              <a:t>TestMultipleCatchBlock</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a[]=</a:t>
            </a:r>
            <a:r>
              <a:rPr lang="en-US" b="1" dirty="0"/>
              <a:t>new</a:t>
            </a:r>
            <a:r>
              <a:rPr lang="en-US" dirty="0"/>
              <a:t> </a:t>
            </a:r>
            <a:r>
              <a:rPr lang="en-US" b="1" dirty="0" err="1"/>
              <a:t>int</a:t>
            </a:r>
            <a:r>
              <a:rPr lang="en-US" dirty="0"/>
              <a:t>[5];  </a:t>
            </a:r>
          </a:p>
          <a:p>
            <a:r>
              <a:rPr lang="en-US" dirty="0"/>
              <a:t>    a[5]=30/0;  </a:t>
            </a:r>
          </a:p>
          <a:p>
            <a:r>
              <a:rPr lang="en-US" dirty="0"/>
              <a:t>   }  </a:t>
            </a:r>
          </a:p>
          <a:p>
            <a:r>
              <a:rPr lang="en-US" dirty="0"/>
              <a:t>   </a:t>
            </a:r>
            <a:r>
              <a:rPr lang="en-US" b="1" dirty="0"/>
              <a:t>catch</a:t>
            </a:r>
            <a:r>
              <a:rPr lang="en-US" dirty="0"/>
              <a:t>(</a:t>
            </a:r>
            <a:r>
              <a:rPr lang="en-US" dirty="0" err="1"/>
              <a:t>ArithmeticException</a:t>
            </a:r>
            <a:r>
              <a:rPr lang="en-US" dirty="0"/>
              <a:t> e){System.out.println("task1 is completed");}  </a:t>
            </a:r>
          </a:p>
          <a:p>
            <a:r>
              <a:rPr lang="en-US" dirty="0"/>
              <a:t>   </a:t>
            </a:r>
            <a:r>
              <a:rPr lang="en-US" b="1" dirty="0"/>
              <a:t>catch</a:t>
            </a:r>
            <a:r>
              <a:rPr lang="en-US" dirty="0"/>
              <a:t>(</a:t>
            </a:r>
            <a:r>
              <a:rPr lang="en-US" dirty="0" err="1"/>
              <a:t>ArrayIndexOutOfBoundsException</a:t>
            </a:r>
            <a:r>
              <a:rPr lang="en-US" dirty="0"/>
              <a:t> e){System.out.println("task 2 completed");}  </a:t>
            </a:r>
          </a:p>
          <a:p>
            <a:r>
              <a:rPr lang="en-US" dirty="0"/>
              <a:t>   </a:t>
            </a:r>
            <a:r>
              <a:rPr lang="en-US" b="1" dirty="0"/>
              <a:t>catch</a:t>
            </a:r>
            <a:r>
              <a:rPr lang="en-US" dirty="0"/>
              <a:t>(Exception e){System.out.println("common task completed");}  </a:t>
            </a:r>
          </a:p>
          <a:p>
            <a:r>
              <a:rPr lang="en-US" dirty="0"/>
              <a:t>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43</a:t>
            </a:fld>
            <a:endParaRPr lang="en-US"/>
          </a:p>
        </p:txBody>
      </p:sp>
    </p:spTree>
    <p:extLst>
      <p:ext uri="{BB962C8B-B14F-4D97-AF65-F5344CB8AC3E}">
        <p14:creationId xmlns:p14="http://schemas.microsoft.com/office/powerpoint/2010/main" val="965963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i="1" dirty="0"/>
              <a:t>At a time only one Exception is </a:t>
            </a:r>
            <a:r>
              <a:rPr lang="en-US" b="1" i="1" dirty="0" err="1"/>
              <a:t>occured</a:t>
            </a:r>
            <a:r>
              <a:rPr lang="en-US" b="1" i="1" dirty="0"/>
              <a:t> and at a time only one catch block is executed.</a:t>
            </a:r>
          </a:p>
          <a:p>
            <a:r>
              <a:rPr lang="en-US" b="1" i="1" dirty="0"/>
              <a:t>All catch blocks must be ordered from most specific to most general i.e. catch for </a:t>
            </a:r>
            <a:r>
              <a:rPr lang="en-US" b="1" i="1" dirty="0" err="1"/>
              <a:t>ArithmeticException</a:t>
            </a:r>
            <a:r>
              <a:rPr lang="en-US" b="1" i="1" dirty="0"/>
              <a:t> must come before catch for Exception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44</a:t>
            </a:fld>
            <a:endParaRPr lang="en-US"/>
          </a:p>
        </p:txBody>
      </p:sp>
    </p:spTree>
    <p:extLst>
      <p:ext uri="{BB962C8B-B14F-4D97-AF65-F5344CB8AC3E}">
        <p14:creationId xmlns:p14="http://schemas.microsoft.com/office/powerpoint/2010/main" val="2863323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output</a:t>
            </a:r>
          </a:p>
        </p:txBody>
      </p:sp>
      <p:sp>
        <p:nvSpPr>
          <p:cNvPr id="3" name="Content Placeholder 2"/>
          <p:cNvSpPr>
            <a:spLocks noGrp="1"/>
          </p:cNvSpPr>
          <p:nvPr>
            <p:ph idx="1"/>
          </p:nvPr>
        </p:nvSpPr>
        <p:spPr/>
        <p:txBody>
          <a:bodyPr>
            <a:normAutofit fontScale="85000" lnSpcReduction="20000"/>
          </a:bodyPr>
          <a:lstStyle/>
          <a:p>
            <a:r>
              <a:rPr lang="en-US" b="1" dirty="0"/>
              <a:t>class</a:t>
            </a:r>
            <a:r>
              <a:rPr lang="en-US" dirty="0"/>
              <a:t> TestMultipleCatchBlock1{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a[]=</a:t>
            </a:r>
            <a:r>
              <a:rPr lang="en-US" b="1" dirty="0"/>
              <a:t>new</a:t>
            </a:r>
            <a:r>
              <a:rPr lang="en-US" dirty="0"/>
              <a:t> </a:t>
            </a:r>
            <a:r>
              <a:rPr lang="en-US" b="1" dirty="0" err="1"/>
              <a:t>int</a:t>
            </a:r>
            <a:r>
              <a:rPr lang="en-US" dirty="0"/>
              <a:t>[5];  </a:t>
            </a:r>
          </a:p>
          <a:p>
            <a:r>
              <a:rPr lang="en-US" dirty="0"/>
              <a:t>    a[5]=30/0;  </a:t>
            </a:r>
          </a:p>
          <a:p>
            <a:r>
              <a:rPr lang="en-US" dirty="0"/>
              <a:t>   }  </a:t>
            </a:r>
          </a:p>
          <a:p>
            <a:r>
              <a:rPr lang="en-US" dirty="0"/>
              <a:t>   </a:t>
            </a:r>
            <a:r>
              <a:rPr lang="en-US" b="1" dirty="0"/>
              <a:t>catch</a:t>
            </a:r>
            <a:r>
              <a:rPr lang="en-US" dirty="0"/>
              <a:t>(Exception e){System.out.println("common task completed");}  </a:t>
            </a:r>
          </a:p>
          <a:p>
            <a:r>
              <a:rPr lang="en-US" dirty="0"/>
              <a:t>   </a:t>
            </a:r>
            <a:r>
              <a:rPr lang="en-US" b="1" dirty="0"/>
              <a:t>catch</a:t>
            </a:r>
            <a:r>
              <a:rPr lang="en-US" dirty="0"/>
              <a:t>(</a:t>
            </a:r>
            <a:r>
              <a:rPr lang="en-US" dirty="0" err="1"/>
              <a:t>ArithmeticException</a:t>
            </a:r>
            <a:r>
              <a:rPr lang="en-US" dirty="0"/>
              <a:t> e){System.out.println("task1 is completed");}  </a:t>
            </a:r>
          </a:p>
          <a:p>
            <a:r>
              <a:rPr lang="en-US" dirty="0"/>
              <a:t>   </a:t>
            </a:r>
            <a:r>
              <a:rPr lang="en-US" b="1" dirty="0"/>
              <a:t>catch</a:t>
            </a:r>
            <a:r>
              <a:rPr lang="en-US" dirty="0"/>
              <a:t>(</a:t>
            </a:r>
            <a:r>
              <a:rPr lang="en-US" dirty="0" err="1"/>
              <a:t>ArrayIndexOutOfBoundsException</a:t>
            </a:r>
            <a:r>
              <a:rPr lang="en-US" dirty="0"/>
              <a:t> e){System.out.println("task 2 completed");}  </a:t>
            </a:r>
          </a:p>
          <a:p>
            <a:r>
              <a:rPr lang="en-US" dirty="0"/>
              <a:t>   System.out.println("rest of the code...");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45</a:t>
            </a:fld>
            <a:endParaRPr lang="en-US"/>
          </a:p>
        </p:txBody>
      </p:sp>
    </p:spTree>
    <p:extLst>
      <p:ext uri="{BB962C8B-B14F-4D97-AF65-F5344CB8AC3E}">
        <p14:creationId xmlns:p14="http://schemas.microsoft.com/office/powerpoint/2010/main" val="4478068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46</a:t>
            </a:fld>
            <a:endParaRPr lang="en-US"/>
          </a:p>
        </p:txBody>
      </p:sp>
    </p:spTree>
    <p:extLst>
      <p:ext uri="{BB962C8B-B14F-4D97-AF65-F5344CB8AC3E}">
        <p14:creationId xmlns:p14="http://schemas.microsoft.com/office/powerpoint/2010/main" val="34163558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try block</a:t>
            </a:r>
            <a:br>
              <a:rPr lang="en-US" dirty="0"/>
            </a:br>
            <a:endParaRPr lang="en-US" dirty="0"/>
          </a:p>
        </p:txBody>
      </p:sp>
      <p:sp>
        <p:nvSpPr>
          <p:cNvPr id="3" name="Content Placeholder 2"/>
          <p:cNvSpPr>
            <a:spLocks noGrp="1"/>
          </p:cNvSpPr>
          <p:nvPr>
            <p:ph idx="1"/>
          </p:nvPr>
        </p:nvSpPr>
        <p:spPr/>
        <p:txBody>
          <a:bodyPr/>
          <a:lstStyle/>
          <a:p>
            <a:r>
              <a:rPr lang="en-US" dirty="0"/>
              <a:t>The try block within a try block is known as nested try block in java.</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47</a:t>
            </a:fld>
            <a:endParaRPr lang="en-US"/>
          </a:p>
        </p:txBody>
      </p:sp>
    </p:spTree>
    <p:extLst>
      <p:ext uri="{BB962C8B-B14F-4D97-AF65-F5344CB8AC3E}">
        <p14:creationId xmlns:p14="http://schemas.microsoft.com/office/powerpoint/2010/main" val="2502901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nested try block</a:t>
            </a:r>
            <a:br>
              <a:rPr lang="en-US" dirty="0"/>
            </a:br>
            <a:r>
              <a:rPr lang="en-US" dirty="0"/>
              <a:t> </a:t>
            </a:r>
          </a:p>
        </p:txBody>
      </p:sp>
      <p:sp>
        <p:nvSpPr>
          <p:cNvPr id="3" name="Content Placeholder 2"/>
          <p:cNvSpPr>
            <a:spLocks noGrp="1"/>
          </p:cNvSpPr>
          <p:nvPr>
            <p:ph idx="1"/>
          </p:nvPr>
        </p:nvSpPr>
        <p:spPr/>
        <p:txBody>
          <a:bodyPr/>
          <a:lstStyle/>
          <a:p>
            <a:r>
              <a:rPr lang="en-US" dirty="0"/>
              <a:t>Sometimes a situation may arise where a part of a block may cause one error and the entire block itself may cause another error. In such cases, exception handlers have to be nested.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48</a:t>
            </a:fld>
            <a:endParaRPr lang="en-US"/>
          </a:p>
        </p:txBody>
      </p:sp>
    </p:spTree>
    <p:extLst>
      <p:ext uri="{BB962C8B-B14F-4D97-AF65-F5344CB8AC3E}">
        <p14:creationId xmlns:p14="http://schemas.microsoft.com/office/powerpoint/2010/main" val="3944219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392"/>
            <a:ext cx="8596668" cy="679704"/>
          </a:xfrm>
        </p:spPr>
        <p:txBody>
          <a:bodyPr/>
          <a:lstStyle/>
          <a:p>
            <a:r>
              <a:rPr lang="en-US" dirty="0"/>
              <a:t>Syntax:</a:t>
            </a:r>
          </a:p>
        </p:txBody>
      </p:sp>
      <p:sp>
        <p:nvSpPr>
          <p:cNvPr id="3" name="Content Placeholder 2"/>
          <p:cNvSpPr>
            <a:spLocks noGrp="1"/>
          </p:cNvSpPr>
          <p:nvPr>
            <p:ph idx="1"/>
          </p:nvPr>
        </p:nvSpPr>
        <p:spPr>
          <a:xfrm>
            <a:off x="677334" y="768096"/>
            <a:ext cx="10551498" cy="5273267"/>
          </a:xfrm>
        </p:spPr>
        <p:txBody>
          <a:bodyPr>
            <a:normAutofit fontScale="70000" lnSpcReduction="20000"/>
          </a:bodyPr>
          <a:lstStyle/>
          <a:p>
            <a:r>
              <a:rPr lang="en-US" dirty="0"/>
              <a:t>....  </a:t>
            </a:r>
          </a:p>
          <a:p>
            <a:r>
              <a:rPr lang="en-US" b="1" dirty="0"/>
              <a:t>try</a:t>
            </a:r>
            <a:r>
              <a:rPr lang="en-US" dirty="0"/>
              <a:t>  </a:t>
            </a:r>
          </a:p>
          <a:p>
            <a:r>
              <a:rPr lang="en-US" dirty="0"/>
              <a:t>{  </a:t>
            </a:r>
          </a:p>
          <a:p>
            <a:r>
              <a:rPr lang="en-US" dirty="0"/>
              <a:t>    statement 1;  </a:t>
            </a:r>
          </a:p>
          <a:p>
            <a:r>
              <a:rPr lang="en-US" dirty="0"/>
              <a:t>    statement 2;  </a:t>
            </a:r>
          </a:p>
          <a:p>
            <a:r>
              <a:rPr lang="en-US" dirty="0"/>
              <a:t>    </a:t>
            </a:r>
            <a:r>
              <a:rPr lang="en-US" b="1" dirty="0"/>
              <a:t>try</a:t>
            </a:r>
            <a:r>
              <a:rPr lang="en-US" dirty="0"/>
              <a:t>  </a:t>
            </a:r>
          </a:p>
          <a:p>
            <a:r>
              <a:rPr lang="en-US" dirty="0"/>
              <a:t>    {  </a:t>
            </a:r>
          </a:p>
          <a:p>
            <a:r>
              <a:rPr lang="en-US" dirty="0"/>
              <a:t>        statement 1;  </a:t>
            </a:r>
          </a:p>
          <a:p>
            <a:r>
              <a:rPr lang="en-US" dirty="0"/>
              <a:t>        statement 2;  </a:t>
            </a:r>
          </a:p>
          <a:p>
            <a:r>
              <a:rPr lang="en-US" dirty="0"/>
              <a:t>    }  </a:t>
            </a:r>
          </a:p>
          <a:p>
            <a:r>
              <a:rPr lang="en-US" dirty="0"/>
              <a:t>    </a:t>
            </a:r>
            <a:r>
              <a:rPr lang="en-US" b="1" dirty="0"/>
              <a:t>catch</a:t>
            </a:r>
            <a:r>
              <a:rPr lang="en-US" dirty="0"/>
              <a:t>(Exception e)  </a:t>
            </a:r>
          </a:p>
          <a:p>
            <a:r>
              <a:rPr lang="en-US" dirty="0"/>
              <a:t>    {  </a:t>
            </a:r>
          </a:p>
          <a:p>
            <a:r>
              <a:rPr lang="en-US" dirty="0"/>
              <a:t>    }  </a:t>
            </a:r>
          </a:p>
          <a:p>
            <a:r>
              <a:rPr lang="en-US" dirty="0"/>
              <a:t>}  </a:t>
            </a:r>
          </a:p>
          <a:p>
            <a:r>
              <a:rPr lang="en-US" b="1" dirty="0"/>
              <a:t>catch</a:t>
            </a:r>
            <a:r>
              <a:rPr lang="en-US" dirty="0"/>
              <a:t>(Exception e)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49</a:t>
            </a:fld>
            <a:endParaRPr lang="en-US"/>
          </a:p>
        </p:txBody>
      </p:sp>
    </p:spTree>
    <p:extLst>
      <p:ext uri="{BB962C8B-B14F-4D97-AF65-F5344CB8AC3E}">
        <p14:creationId xmlns:p14="http://schemas.microsoft.com/office/powerpoint/2010/main" val="670098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statement 1;  </a:t>
            </a:r>
          </a:p>
          <a:p>
            <a:r>
              <a:rPr lang="en-US" dirty="0"/>
              <a:t>statement 2;  </a:t>
            </a:r>
          </a:p>
          <a:p>
            <a:r>
              <a:rPr lang="en-US" dirty="0"/>
              <a:t>statement 3;  </a:t>
            </a:r>
          </a:p>
          <a:p>
            <a:r>
              <a:rPr lang="en-US" dirty="0"/>
              <a:t>statement 4;  </a:t>
            </a:r>
          </a:p>
          <a:p>
            <a:r>
              <a:rPr lang="en-US" dirty="0"/>
              <a:t>statement 5;//exception occurs  </a:t>
            </a:r>
          </a:p>
          <a:p>
            <a:r>
              <a:rPr lang="en-US" dirty="0"/>
              <a:t>statement 6;  </a:t>
            </a:r>
          </a:p>
          <a:p>
            <a:r>
              <a:rPr lang="en-US" dirty="0"/>
              <a:t>statement 7;  </a:t>
            </a:r>
          </a:p>
          <a:p>
            <a:r>
              <a:rPr lang="en-US" dirty="0"/>
              <a:t>statement 8;  </a:t>
            </a:r>
          </a:p>
          <a:p>
            <a:r>
              <a:rPr lang="en-US" dirty="0"/>
              <a:t>statement 9;  </a:t>
            </a:r>
          </a:p>
          <a:p>
            <a:r>
              <a:rPr lang="en-US" dirty="0"/>
              <a:t>statement 10; </a:t>
            </a:r>
          </a:p>
          <a:p>
            <a:r>
              <a:rPr lang="en-US"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a:t>
            </a:fld>
            <a:endParaRPr lang="en-US"/>
          </a:p>
        </p:txBody>
      </p:sp>
      <p:sp>
        <p:nvSpPr>
          <p:cNvPr id="7" name="Title 6"/>
          <p:cNvSpPr>
            <a:spLocks noGrp="1"/>
          </p:cNvSpPr>
          <p:nvPr>
            <p:ph type="title"/>
          </p:nvPr>
        </p:nvSpPr>
        <p:spPr/>
        <p:txBody>
          <a:bodyPr/>
          <a:lstStyle/>
          <a:p>
            <a:r>
              <a:rPr lang="en-US" dirty="0"/>
              <a:t>Exception Handling</a:t>
            </a:r>
          </a:p>
        </p:txBody>
      </p:sp>
    </p:spTree>
    <p:extLst>
      <p:ext uri="{BB962C8B-B14F-4D97-AF65-F5344CB8AC3E}">
        <p14:creationId xmlns:p14="http://schemas.microsoft.com/office/powerpoint/2010/main" val="3681595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358" y="0"/>
            <a:ext cx="8951298" cy="615696"/>
          </a:xfrm>
        </p:spPr>
        <p:txBody>
          <a:bodyPr>
            <a:normAutofit fontScale="90000"/>
          </a:bodyPr>
          <a:lstStyle/>
          <a:p>
            <a:r>
              <a:rPr lang="en-US" dirty="0"/>
              <a:t>Java nested try example</a:t>
            </a:r>
            <a:br>
              <a:rPr lang="en-US" dirty="0"/>
            </a:br>
            <a:endParaRPr lang="en-US" dirty="0"/>
          </a:p>
        </p:txBody>
      </p:sp>
      <p:sp>
        <p:nvSpPr>
          <p:cNvPr id="3" name="Content Placeholder 2"/>
          <p:cNvSpPr>
            <a:spLocks noGrp="1"/>
          </p:cNvSpPr>
          <p:nvPr>
            <p:ph idx="1"/>
          </p:nvPr>
        </p:nvSpPr>
        <p:spPr>
          <a:xfrm>
            <a:off x="677334" y="615697"/>
            <a:ext cx="9883986" cy="5425666"/>
          </a:xfrm>
        </p:spPr>
        <p:txBody>
          <a:bodyPr>
            <a:normAutofit fontScale="70000" lnSpcReduction="20000"/>
          </a:bodyPr>
          <a:lstStyle/>
          <a:p>
            <a:r>
              <a:rPr lang="en-US" b="1" dirty="0"/>
              <a:t>class</a:t>
            </a:r>
            <a:r>
              <a:rPr lang="en-US" dirty="0"/>
              <a:t> </a:t>
            </a:r>
            <a:r>
              <a:rPr lang="en-US" dirty="0" err="1"/>
              <a:t>Excep</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a:t>try</a:t>
            </a:r>
            <a:r>
              <a:rPr lang="en-US" dirty="0"/>
              <a:t>{  </a:t>
            </a:r>
          </a:p>
          <a:p>
            <a:r>
              <a:rPr lang="en-US" dirty="0"/>
              <a:t>     System.out.println("going to divide");  </a:t>
            </a:r>
          </a:p>
          <a:p>
            <a:r>
              <a:rPr lang="en-US" dirty="0"/>
              <a:t>     </a:t>
            </a:r>
            <a:r>
              <a:rPr lang="en-US" b="1" dirty="0" err="1"/>
              <a:t>int</a:t>
            </a:r>
            <a:r>
              <a:rPr lang="en-US" dirty="0"/>
              <a:t> b =39/0;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a:t>
            </a:r>
          </a:p>
          <a:p>
            <a:r>
              <a:rPr lang="en-US" dirty="0"/>
              <a:t>    </a:t>
            </a:r>
            <a:r>
              <a:rPr lang="en-US" b="1" dirty="0"/>
              <a:t>try</a:t>
            </a:r>
            <a:r>
              <a:rPr lang="en-US" dirty="0"/>
              <a:t>{  </a:t>
            </a:r>
          </a:p>
          <a:p>
            <a:r>
              <a:rPr lang="en-US" dirty="0"/>
              <a:t>    </a:t>
            </a:r>
            <a:r>
              <a:rPr lang="en-US" b="1" dirty="0" err="1"/>
              <a:t>int</a:t>
            </a:r>
            <a:r>
              <a:rPr lang="en-US" dirty="0"/>
              <a:t> a[]=</a:t>
            </a:r>
            <a:r>
              <a:rPr lang="en-US" b="1" dirty="0"/>
              <a:t>new</a:t>
            </a:r>
            <a:r>
              <a:rPr lang="en-US" dirty="0"/>
              <a:t> </a:t>
            </a:r>
            <a:r>
              <a:rPr lang="en-US" b="1" dirty="0" err="1"/>
              <a:t>int</a:t>
            </a:r>
            <a:r>
              <a:rPr lang="en-US" dirty="0"/>
              <a:t>[5];  </a:t>
            </a:r>
          </a:p>
          <a:p>
            <a:r>
              <a:rPr lang="en-US" dirty="0"/>
              <a:t>    a[5]=4;  </a:t>
            </a:r>
          </a:p>
          <a:p>
            <a:r>
              <a:rPr lang="en-US" dirty="0"/>
              <a:t>    }</a:t>
            </a:r>
            <a:r>
              <a:rPr lang="en-US" b="1" dirty="0"/>
              <a:t>catch</a:t>
            </a:r>
            <a:r>
              <a:rPr lang="en-US" dirty="0"/>
              <a:t>(</a:t>
            </a:r>
            <a:r>
              <a:rPr lang="en-US" dirty="0" err="1"/>
              <a:t>ArrayIndexOutOfBoundsException</a:t>
            </a:r>
            <a:r>
              <a:rPr lang="en-US" dirty="0"/>
              <a:t> e){</a:t>
            </a:r>
            <a:r>
              <a:rPr lang="en-US" dirty="0" err="1"/>
              <a:t>System.out.println</a:t>
            </a:r>
            <a:r>
              <a:rPr lang="en-US" dirty="0"/>
              <a:t>(e);}  </a:t>
            </a:r>
          </a:p>
          <a:p>
            <a:r>
              <a:rPr lang="en-US" dirty="0"/>
              <a:t>     </a:t>
            </a:r>
          </a:p>
          <a:p>
            <a:r>
              <a:rPr lang="en-US" dirty="0"/>
              <a:t>    System.out.println("other statement);  </a:t>
            </a:r>
          </a:p>
          <a:p>
            <a:r>
              <a:rPr lang="en-US" dirty="0"/>
              <a:t>  }</a:t>
            </a:r>
            <a:r>
              <a:rPr lang="en-US" b="1" dirty="0"/>
              <a:t>catch</a:t>
            </a:r>
            <a:r>
              <a:rPr lang="en-US" dirty="0"/>
              <a:t>(Exception e){System.out.println("</a:t>
            </a:r>
            <a:r>
              <a:rPr lang="en-US" dirty="0" err="1"/>
              <a:t>handeled</a:t>
            </a:r>
            <a:r>
              <a:rPr lang="en-US" dirty="0"/>
              <a:t>");}  </a:t>
            </a:r>
          </a:p>
          <a:p>
            <a:r>
              <a:rPr lang="en-US" dirty="0"/>
              <a:t>  </a:t>
            </a:r>
          </a:p>
          <a:p>
            <a:r>
              <a:rPr lang="en-US" dirty="0"/>
              <a:t>  System.out.println("normal flow..");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50</a:t>
            </a:fld>
            <a:endParaRPr lang="en-US"/>
          </a:p>
        </p:txBody>
      </p:sp>
    </p:spTree>
    <p:extLst>
      <p:ext uri="{BB962C8B-B14F-4D97-AF65-F5344CB8AC3E}">
        <p14:creationId xmlns:p14="http://schemas.microsoft.com/office/powerpoint/2010/main" val="1527395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finally block</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51</a:t>
            </a:fld>
            <a:endParaRPr lang="en-US"/>
          </a:p>
        </p:txBody>
      </p:sp>
    </p:spTree>
    <p:extLst>
      <p:ext uri="{BB962C8B-B14F-4D97-AF65-F5344CB8AC3E}">
        <p14:creationId xmlns:p14="http://schemas.microsoft.com/office/powerpoint/2010/main" val="814556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3" name="Content Placeholder 2"/>
          <p:cNvSpPr>
            <a:spLocks noGrp="1"/>
          </p:cNvSpPr>
          <p:nvPr>
            <p:ph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must be followed by try or catch block.</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52</a:t>
            </a:fld>
            <a:endParaRPr lang="en-US"/>
          </a:p>
        </p:txBody>
      </p:sp>
    </p:spTree>
    <p:extLst>
      <p:ext uri="{BB962C8B-B14F-4D97-AF65-F5344CB8AC3E}">
        <p14:creationId xmlns:p14="http://schemas.microsoft.com/office/powerpoint/2010/main" val="3295614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53</a:t>
            </a:fld>
            <a:endParaRPr lang="en-US"/>
          </a:p>
        </p:txBody>
      </p:sp>
      <p:pic>
        <p:nvPicPr>
          <p:cNvPr id="7170" name="Picture 2" descr="java final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882" y="2160588"/>
            <a:ext cx="325427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39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If you don't handle exception, before terminating the program, JVM executes finally block(if any).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54</a:t>
            </a:fld>
            <a:endParaRPr lang="en-US"/>
          </a:p>
        </p:txBody>
      </p:sp>
    </p:spTree>
    <p:extLst>
      <p:ext uri="{BB962C8B-B14F-4D97-AF65-F5344CB8AC3E}">
        <p14:creationId xmlns:p14="http://schemas.microsoft.com/office/powerpoint/2010/main" val="2544003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java finally</a:t>
            </a:r>
            <a:br>
              <a:rPr lang="en-US" dirty="0"/>
            </a:br>
            <a:endParaRPr lang="en-US" dirty="0"/>
          </a:p>
        </p:txBody>
      </p:sp>
      <p:sp>
        <p:nvSpPr>
          <p:cNvPr id="3" name="Content Placeholder 2"/>
          <p:cNvSpPr>
            <a:spLocks noGrp="1"/>
          </p:cNvSpPr>
          <p:nvPr>
            <p:ph idx="1"/>
          </p:nvPr>
        </p:nvSpPr>
        <p:spPr/>
        <p:txBody>
          <a:bodyPr/>
          <a:lstStyle/>
          <a:p>
            <a:r>
              <a:rPr lang="en-US" dirty="0"/>
              <a:t> Finally block in java can be used to put "cleanup" code such as closing a file, closing connection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55</a:t>
            </a:fld>
            <a:endParaRPr lang="en-US"/>
          </a:p>
        </p:txBody>
      </p:sp>
    </p:spTree>
    <p:extLst>
      <p:ext uri="{BB962C8B-B14F-4D97-AF65-F5344CB8AC3E}">
        <p14:creationId xmlns:p14="http://schemas.microsoft.com/office/powerpoint/2010/main" val="3575849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Java finally </a:t>
            </a:r>
            <a:br>
              <a:rPr lang="en-US" dirty="0"/>
            </a:br>
            <a:r>
              <a:rPr lang="en-US" dirty="0"/>
              <a:t>Case 1 : When exception doesn’t occur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a:t>
            </a:r>
            <a:r>
              <a:rPr lang="en-US" dirty="0" err="1"/>
              <a:t>TestFinallyBlock</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data=25/5;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56</a:t>
            </a:fld>
            <a:endParaRPr lang="en-US"/>
          </a:p>
        </p:txBody>
      </p:sp>
    </p:spTree>
    <p:extLst>
      <p:ext uri="{BB962C8B-B14F-4D97-AF65-F5344CB8AC3E}">
        <p14:creationId xmlns:p14="http://schemas.microsoft.com/office/powerpoint/2010/main" val="327034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502664"/>
          </a:xfrm>
        </p:spPr>
        <p:txBody>
          <a:bodyPr>
            <a:normAutofit fontScale="90000"/>
          </a:bodyPr>
          <a:lstStyle/>
          <a:p>
            <a:r>
              <a:rPr lang="en-US" dirty="0"/>
              <a:t>Usage of Java finally </a:t>
            </a:r>
            <a:br>
              <a:rPr lang="en-US" dirty="0"/>
            </a:br>
            <a:r>
              <a:rPr lang="en-US" dirty="0"/>
              <a:t>Case 2 : When exception occurs and not handled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TestFinallyBlock1{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data=25/0;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57</a:t>
            </a:fld>
            <a:endParaRPr lang="en-US"/>
          </a:p>
        </p:txBody>
      </p:sp>
    </p:spTree>
    <p:extLst>
      <p:ext uri="{BB962C8B-B14F-4D97-AF65-F5344CB8AC3E}">
        <p14:creationId xmlns:p14="http://schemas.microsoft.com/office/powerpoint/2010/main" val="213753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Java finally </a:t>
            </a:r>
            <a:br>
              <a:rPr lang="en-US" dirty="0"/>
            </a:br>
            <a:r>
              <a:rPr lang="en-US" dirty="0"/>
              <a:t>Case 3: When exception occurs and handled</a:t>
            </a:r>
          </a:p>
        </p:txBody>
      </p:sp>
      <p:sp>
        <p:nvSpPr>
          <p:cNvPr id="3" name="Content Placeholder 2"/>
          <p:cNvSpPr>
            <a:spLocks noGrp="1"/>
          </p:cNvSpPr>
          <p:nvPr>
            <p:ph idx="1"/>
          </p:nvPr>
        </p:nvSpPr>
        <p:spPr/>
        <p:txBody>
          <a:bodyPr>
            <a:normAutofit fontScale="92500" lnSpcReduction="20000"/>
          </a:bodyPr>
          <a:lstStyle/>
          <a:p>
            <a:r>
              <a:rPr lang="en-US" b="1" dirty="0"/>
              <a:t>public</a:t>
            </a:r>
            <a:r>
              <a:rPr lang="en-US" dirty="0"/>
              <a:t> </a:t>
            </a:r>
            <a:r>
              <a:rPr lang="en-US" b="1" dirty="0"/>
              <a:t>class</a:t>
            </a:r>
            <a:r>
              <a:rPr lang="en-US" dirty="0"/>
              <a:t> TestFinallyBlock2{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err="1"/>
              <a:t>int</a:t>
            </a:r>
            <a:r>
              <a:rPr lang="en-US" dirty="0"/>
              <a:t> data=25/0;  </a:t>
            </a:r>
          </a:p>
          <a:p>
            <a:r>
              <a:rPr lang="en-US" dirty="0"/>
              <a:t>   </a:t>
            </a:r>
            <a:r>
              <a:rPr lang="en-US" dirty="0" err="1"/>
              <a:t>System.out.println</a:t>
            </a:r>
            <a:r>
              <a:rPr lang="en-US" dirty="0"/>
              <a:t>(data);  </a:t>
            </a:r>
          </a:p>
          <a:p>
            <a:r>
              <a:rPr lang="en-US" dirty="0"/>
              <a:t>  }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a:t>
            </a:r>
            <a:r>
              <a:rPr lang="en-US" b="1" dirty="0"/>
              <a:t>finally</a:t>
            </a:r>
            <a:r>
              <a:rPr lang="en-US" dirty="0"/>
              <a:t>{</a:t>
            </a:r>
            <a:r>
              <a:rPr lang="en-US" dirty="0" err="1"/>
              <a:t>System.out.println</a:t>
            </a:r>
            <a:r>
              <a:rPr lang="en-US" dirty="0"/>
              <a:t>("finally block is always executed");}  </a:t>
            </a:r>
          </a:p>
          <a:p>
            <a:r>
              <a:rPr lang="en-US" dirty="0"/>
              <a:t>  System.out.println("rest of the code...");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58</a:t>
            </a:fld>
            <a:endParaRPr lang="en-US"/>
          </a:p>
        </p:txBody>
      </p:sp>
    </p:spTree>
    <p:extLst>
      <p:ext uri="{BB962C8B-B14F-4D97-AF65-F5344CB8AC3E}">
        <p14:creationId xmlns:p14="http://schemas.microsoft.com/office/powerpoint/2010/main" val="2704202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i="1" dirty="0"/>
              <a:t> For each try block there can be zero or more catch blocks, but only one finally block.</a:t>
            </a:r>
          </a:p>
          <a:p>
            <a:r>
              <a:rPr lang="en-US" b="1" i="1" dirty="0"/>
              <a:t>The finally block will not be executed if program exits(either by calling </a:t>
            </a:r>
            <a:r>
              <a:rPr lang="en-US" b="1" i="1" dirty="0" err="1"/>
              <a:t>System.exit</a:t>
            </a:r>
            <a:r>
              <a:rPr lang="en-US" b="1" i="1" dirty="0"/>
              <a:t>() or by causing a fatal error that causes the process to abort).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59</a:t>
            </a:fld>
            <a:endParaRPr lang="en-US"/>
          </a:p>
        </p:txBody>
      </p:sp>
    </p:spTree>
    <p:extLst>
      <p:ext uri="{BB962C8B-B14F-4D97-AF65-F5344CB8AC3E}">
        <p14:creationId xmlns:p14="http://schemas.microsoft.com/office/powerpoint/2010/main" val="268878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29653"/>
          </a:xfrm>
        </p:spPr>
        <p:txBody>
          <a:bodyPr>
            <a:normAutofit fontScale="90000"/>
          </a:bodyPr>
          <a:lstStyle/>
          <a:p>
            <a:r>
              <a:rPr lang="en-US" dirty="0"/>
              <a:t>Example</a:t>
            </a:r>
          </a:p>
        </p:txBody>
      </p:sp>
      <p:sp>
        <p:nvSpPr>
          <p:cNvPr id="3" name="Content Placeholder 2"/>
          <p:cNvSpPr>
            <a:spLocks noGrp="1"/>
          </p:cNvSpPr>
          <p:nvPr>
            <p:ph idx="1"/>
          </p:nvPr>
        </p:nvSpPr>
        <p:spPr>
          <a:xfrm>
            <a:off x="677334" y="806116"/>
            <a:ext cx="8596668" cy="5811251"/>
          </a:xfrm>
        </p:spPr>
        <p:txBody>
          <a:bodyPr>
            <a:normAutofit fontScale="8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2"</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3"</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4"</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5"</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d</a:t>
            </a:r>
            <a:r>
              <a:rPr lang="en-US" b="1" dirty="0">
                <a:solidFill>
                  <a:srgbClr val="000000"/>
                </a:solidFill>
                <a:latin typeface="Courier New" panose="02070309020205020404" pitchFamily="49" charset="0"/>
              </a:rPr>
              <a:t> = 10/0;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(Exception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err</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"Divided by zero calculation  is not possible.."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6"</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7"</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8"</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9"</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System.</a:t>
            </a:r>
            <a:r>
              <a:rPr lang="en-US" b="1" i="1" dirty="0">
                <a:solidFill>
                  <a:srgbClr val="0000C0"/>
                </a:solidFill>
                <a:latin typeface="Courier New" panose="02070309020205020404" pitchFamily="49" charset="0"/>
              </a:rPr>
              <a:t>out</a:t>
            </a:r>
            <a:r>
              <a:rPr lang="en-US" b="1" i="1" dirty="0">
                <a:solidFill>
                  <a:srgbClr val="000000"/>
                </a:solidFill>
                <a:latin typeface="Courier New" panose="02070309020205020404" pitchFamily="49" charset="0"/>
              </a:rPr>
              <a:t>.println(</a:t>
            </a:r>
            <a:r>
              <a:rPr lang="en-US" b="1" i="1" dirty="0">
                <a:solidFill>
                  <a:srgbClr val="2A00FF"/>
                </a:solidFill>
                <a:latin typeface="Courier New" panose="02070309020205020404" pitchFamily="49" charset="0"/>
              </a:rPr>
              <a:t>"statement 10"</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a:t>
            </a:fld>
            <a:endParaRPr lang="en-US"/>
          </a:p>
        </p:txBody>
      </p:sp>
    </p:spTree>
    <p:extLst>
      <p:ext uri="{BB962C8B-B14F-4D97-AF65-F5344CB8AC3E}">
        <p14:creationId xmlns:p14="http://schemas.microsoft.com/office/powerpoint/2010/main" val="32261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normAutofit fontScale="77500" lnSpcReduction="2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TryFinally</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"try block"</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i="1" dirty="0" err="1">
                <a:solidFill>
                  <a:srgbClr val="000000"/>
                </a:solidFill>
                <a:latin typeface="Courier New" panose="02070309020205020404" pitchFamily="49" charset="0"/>
              </a:rPr>
              <a:t>exit</a:t>
            </a:r>
            <a:r>
              <a:rPr lang="en-US" i="1"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finally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"Finally block"</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60</a:t>
            </a:fld>
            <a:endParaRPr lang="en-US"/>
          </a:p>
        </p:txBody>
      </p:sp>
    </p:spTree>
    <p:extLst>
      <p:ext uri="{BB962C8B-B14F-4D97-AF65-F5344CB8AC3E}">
        <p14:creationId xmlns:p14="http://schemas.microsoft.com/office/powerpoint/2010/main" val="924065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finally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61</a:t>
            </a:fld>
            <a:endParaRPr lang="en-US"/>
          </a:p>
        </p:txBody>
      </p:sp>
    </p:spTree>
    <p:extLst>
      <p:ext uri="{BB962C8B-B14F-4D97-AF65-F5344CB8AC3E}">
        <p14:creationId xmlns:p14="http://schemas.microsoft.com/office/powerpoint/2010/main" val="3071912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solidFill>
                  <a:srgbClr val="FF0000"/>
                </a:solidFill>
              </a:rPr>
              <a:t>*****</a:t>
            </a:r>
            <a:r>
              <a:rPr lang="en-US" dirty="0"/>
              <a:t>Guess the </a:t>
            </a:r>
            <a:r>
              <a:rPr lang="en-US" dirty="0" err="1"/>
              <a:t>outuput</a:t>
            </a:r>
            <a:r>
              <a:rPr lang="en-US" dirty="0"/>
              <a:t>?</a:t>
            </a:r>
          </a:p>
        </p:txBody>
      </p:sp>
      <p:sp>
        <p:nvSpPr>
          <p:cNvPr id="3" name="Content Placeholder 2"/>
          <p:cNvSpPr>
            <a:spLocks noGrp="1"/>
          </p:cNvSpPr>
          <p:nvPr>
            <p:ph idx="1"/>
          </p:nvPr>
        </p:nvSpPr>
        <p:spPr>
          <a:xfrm>
            <a:off x="677334" y="1275009"/>
            <a:ext cx="8596668" cy="4932608"/>
          </a:xfrm>
        </p:spPr>
        <p:txBody>
          <a:bodyPr>
            <a:normAutofit fontScale="5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highlight>
                  <a:srgbClr val="D4D4D4"/>
                </a:highlight>
                <a:latin typeface="Courier New" panose="02070309020205020404" pitchFamily="49" charset="0"/>
              </a:rPr>
              <a:t>void</a:t>
            </a:r>
            <a:r>
              <a:rPr lang="en-US" b="1" dirty="0">
                <a:solidFill>
                  <a:srgbClr val="000000"/>
                </a:solidFill>
                <a:highlight>
                  <a:srgbClr val="D4D4D4"/>
                </a:highlight>
                <a:latin typeface="Courier New" panose="02070309020205020404" pitchFamily="49" charset="0"/>
              </a:rPr>
              <a:t> m1(){</a:t>
            </a:r>
          </a:p>
          <a:p>
            <a:r>
              <a:rPr lang="en-US"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x</a:t>
            </a:r>
            <a:r>
              <a:rPr lang="en-US" b="1" dirty="0">
                <a:solidFill>
                  <a:srgbClr val="000000"/>
                </a:solidFill>
                <a:latin typeface="Courier New" panose="02070309020205020404" pitchFamily="49" charset="0"/>
              </a:rPr>
              <a:t> = 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a:solidFill>
                  <a:srgbClr val="6A3E3E"/>
                </a:solidFill>
                <a:latin typeface="Courier New" panose="02070309020205020404" pitchFamily="49" charset="0"/>
              </a:rPr>
              <a:t>x</a:t>
            </a:r>
            <a:r>
              <a:rPr lang="en-US" dirty="0">
                <a:solidFill>
                  <a:srgbClr val="000000"/>
                </a:solidFill>
                <a:latin typeface="Courier New" panose="02070309020205020404" pitchFamily="49" charset="0"/>
              </a:rPr>
              <a:t> = 1/0;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NullPointerException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ne</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"null ex"</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finally</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 finally block"</a:t>
            </a:r>
            <a:r>
              <a:rPr lang="en-US" b="1" i="1" dirty="0">
                <a:solidFill>
                  <a:srgbClr val="000000"/>
                </a:solidFill>
                <a:latin typeface="Courier New" panose="02070309020205020404" pitchFamily="49" charset="0"/>
              </a:rPr>
              <a:t>);</a:t>
            </a:r>
          </a:p>
          <a:p>
            <a:r>
              <a:rPr lang="en-US" sz="3300" b="1" dirty="0">
                <a:solidFill>
                  <a:srgbClr val="7F0055"/>
                </a:solidFill>
                <a:highlight>
                  <a:srgbClr val="D4D4D4"/>
                </a:highlight>
                <a:latin typeface="Courier New" panose="02070309020205020404" pitchFamily="49" charset="0"/>
              </a:rPr>
              <a:t>return</a:t>
            </a:r>
            <a:r>
              <a:rPr lang="en-US" sz="3300" b="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00"/>
                </a:solidFill>
                <a:highlight>
                  <a:srgbClr val="D4D4D4"/>
                </a:highlight>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Test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Test();</a:t>
            </a:r>
          </a:p>
          <a:p>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.m1();</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"successfully executed"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699726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In finally block</a:t>
            </a:r>
          </a:p>
          <a:p>
            <a:r>
              <a:rPr lang="en-US" dirty="0"/>
              <a:t>successfully executed</a:t>
            </a:r>
          </a:p>
          <a:p>
            <a:endParaRPr lang="en-US" dirty="0"/>
          </a:p>
        </p:txBody>
      </p:sp>
    </p:spTree>
    <p:extLst>
      <p:ext uri="{BB962C8B-B14F-4D97-AF65-F5344CB8AC3E}">
        <p14:creationId xmlns:p14="http://schemas.microsoft.com/office/powerpoint/2010/main" val="655133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throw keyword</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64</a:t>
            </a:fld>
            <a:endParaRPr lang="en-US"/>
          </a:p>
        </p:txBody>
      </p:sp>
    </p:spTree>
    <p:extLst>
      <p:ext uri="{BB962C8B-B14F-4D97-AF65-F5344CB8AC3E}">
        <p14:creationId xmlns:p14="http://schemas.microsoft.com/office/powerpoint/2010/main" val="42666699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 keyword</a:t>
            </a:r>
          </a:p>
        </p:txBody>
      </p:sp>
      <p:sp>
        <p:nvSpPr>
          <p:cNvPr id="3" name="Content Placeholder 2"/>
          <p:cNvSpPr>
            <a:spLocks noGrp="1"/>
          </p:cNvSpPr>
          <p:nvPr>
            <p:ph idx="1"/>
          </p:nvPr>
        </p:nvSpPr>
        <p:spPr/>
        <p:txBody>
          <a:bodyPr/>
          <a:lstStyle/>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r>
              <a:rPr lang="en-US" b="1" dirty="0"/>
              <a:t>Syntax:</a:t>
            </a:r>
          </a:p>
          <a:p>
            <a:r>
              <a:rPr lang="en-US" b="1" dirty="0"/>
              <a:t>throw</a:t>
            </a:r>
            <a:r>
              <a:rPr lang="en-US" dirty="0"/>
              <a:t> exception;  </a:t>
            </a:r>
          </a:p>
          <a:p>
            <a:r>
              <a:rPr lang="en-US" b="1" dirty="0"/>
              <a:t>Ex: throw</a:t>
            </a:r>
            <a:r>
              <a:rPr lang="en-US" dirty="0"/>
              <a:t> </a:t>
            </a:r>
            <a:r>
              <a:rPr lang="en-US" b="1" dirty="0"/>
              <a:t>new</a:t>
            </a:r>
            <a:r>
              <a:rPr lang="en-US" dirty="0"/>
              <a:t> </a:t>
            </a:r>
            <a:r>
              <a:rPr lang="en-US" dirty="0" err="1"/>
              <a:t>IOException</a:t>
            </a:r>
            <a:r>
              <a:rPr lang="en-US" dirty="0"/>
              <a:t>("sorry device error);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65</a:t>
            </a:fld>
            <a:endParaRPr lang="en-US"/>
          </a:p>
        </p:txBody>
      </p:sp>
    </p:spTree>
    <p:extLst>
      <p:ext uri="{BB962C8B-B14F-4D97-AF65-F5344CB8AC3E}">
        <p14:creationId xmlns:p14="http://schemas.microsoft.com/office/powerpoint/2010/main" val="3648450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throw keyword example</a:t>
            </a:r>
          </a:p>
        </p:txBody>
      </p:sp>
      <p:sp>
        <p:nvSpPr>
          <p:cNvPr id="3" name="Content Placeholder 2"/>
          <p:cNvSpPr>
            <a:spLocks noGrp="1"/>
          </p:cNvSpPr>
          <p:nvPr>
            <p:ph idx="1"/>
          </p:nvPr>
        </p:nvSpPr>
        <p:spPr/>
        <p:txBody>
          <a:bodyPr/>
          <a:lstStyle/>
          <a:p>
            <a:r>
              <a:rPr lang="en-US" dirty="0"/>
              <a:t>In this example, Create validate method that takes integer value as a parameter. If the age is less than 18, throw the </a:t>
            </a:r>
            <a:r>
              <a:rPr lang="en-US" dirty="0" err="1"/>
              <a:t>ArithmeticException</a:t>
            </a:r>
            <a:r>
              <a:rPr lang="en-US" dirty="0"/>
              <a:t> otherwise print a message welcome to vote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66</a:t>
            </a:fld>
            <a:endParaRPr lang="en-US"/>
          </a:p>
        </p:txBody>
      </p:sp>
    </p:spTree>
    <p:extLst>
      <p:ext uri="{BB962C8B-B14F-4D97-AF65-F5344CB8AC3E}">
        <p14:creationId xmlns:p14="http://schemas.microsoft.com/office/powerpoint/2010/main" val="1056122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keyword example</a:t>
            </a:r>
          </a:p>
        </p:txBody>
      </p:sp>
      <p:sp>
        <p:nvSpPr>
          <p:cNvPr id="3" name="Content Placeholder 2"/>
          <p:cNvSpPr>
            <a:spLocks noGrp="1"/>
          </p:cNvSpPr>
          <p:nvPr>
            <p:ph idx="1"/>
          </p:nvPr>
        </p:nvSpPr>
        <p:spPr/>
        <p:txBody>
          <a:bodyPr>
            <a:normAutofit fontScale="85000" lnSpcReduction="20000"/>
          </a:bodyPr>
          <a:lstStyle/>
          <a:p>
            <a:r>
              <a:rPr lang="en-US" b="1" dirty="0"/>
              <a:t>public</a:t>
            </a:r>
            <a:r>
              <a:rPr lang="en-US" dirty="0"/>
              <a:t> </a:t>
            </a:r>
            <a:r>
              <a:rPr lang="en-US" b="1" dirty="0"/>
              <a:t>class</a:t>
            </a:r>
            <a:r>
              <a:rPr lang="en-US" dirty="0"/>
              <a:t> TestThrow1{  </a:t>
            </a:r>
          </a:p>
          <a:p>
            <a:r>
              <a:rPr lang="en-US" dirty="0"/>
              <a:t>   </a:t>
            </a:r>
            <a:r>
              <a:rPr lang="en-US" b="1" dirty="0"/>
              <a:t>static</a:t>
            </a:r>
            <a:r>
              <a:rPr lang="en-US" dirty="0"/>
              <a:t> </a:t>
            </a:r>
            <a:r>
              <a:rPr lang="en-US" b="1" dirty="0"/>
              <a:t>void</a:t>
            </a:r>
            <a:r>
              <a:rPr lang="en-US" dirty="0"/>
              <a:t> validate(</a:t>
            </a:r>
            <a:r>
              <a:rPr lang="en-US" b="1" dirty="0" err="1"/>
              <a:t>int</a:t>
            </a:r>
            <a:r>
              <a:rPr lang="en-US" dirty="0"/>
              <a:t> age){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ArithmeticException</a:t>
            </a:r>
            <a:r>
              <a:rPr lang="en-US" dirty="0"/>
              <a:t>("not valid");  </a:t>
            </a:r>
          </a:p>
          <a:p>
            <a:r>
              <a:rPr lang="en-US" dirty="0"/>
              <a:t>     </a:t>
            </a:r>
            <a:r>
              <a:rPr lang="en-US" b="1" dirty="0"/>
              <a:t>else</a:t>
            </a:r>
            <a:r>
              <a:rPr lang="en-US" dirty="0"/>
              <a:t>  </a:t>
            </a:r>
          </a:p>
          <a:p>
            <a:r>
              <a:rPr lang="en-US" dirty="0"/>
              <a:t>      System.out.println("welcome to vote");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validate(13);  </a:t>
            </a:r>
          </a:p>
          <a:p>
            <a:r>
              <a:rPr lang="en-US" dirty="0"/>
              <a:t>      System.out.println("rest of the code...");  </a:t>
            </a:r>
          </a:p>
          <a:p>
            <a:r>
              <a:rPr lang="en-US" dirty="0"/>
              <a:t>  }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67</a:t>
            </a:fld>
            <a:endParaRPr lang="en-US"/>
          </a:p>
        </p:txBody>
      </p:sp>
    </p:spTree>
    <p:extLst>
      <p:ext uri="{BB962C8B-B14F-4D97-AF65-F5344CB8AC3E}">
        <p14:creationId xmlns:p14="http://schemas.microsoft.com/office/powerpoint/2010/main" val="3995281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Javascript</a:t>
            </a:r>
          </a:p>
        </p:txBody>
      </p:sp>
      <p:sp>
        <p:nvSpPr>
          <p:cNvPr id="3" name="Content Placeholder 2"/>
          <p:cNvSpPr>
            <a:spLocks noGrp="1"/>
          </p:cNvSpPr>
          <p:nvPr>
            <p:ph idx="1"/>
          </p:nvPr>
        </p:nvSpPr>
        <p:spPr/>
        <p:txBody>
          <a:bodyPr/>
          <a:lstStyle/>
          <a:p>
            <a:pPr marL="0" indent="0">
              <a:buNone/>
            </a:pPr>
            <a:r>
              <a:rPr lang="en-US" b="1" dirty="0"/>
              <a:t>Most of you already known that exception handling in </a:t>
            </a:r>
            <a:r>
              <a:rPr lang="en-US" b="1" dirty="0" err="1"/>
              <a:t>javascript</a:t>
            </a:r>
            <a:r>
              <a:rPr lang="en-US" b="1" dirty="0"/>
              <a:t> is almost same as in java. Below two examples help you to understand it quickly.</a:t>
            </a:r>
            <a:endParaRPr lang="en-US" dirty="0"/>
          </a:p>
          <a:p>
            <a:pPr marL="0" indent="0">
              <a:buNone/>
            </a:pPr>
            <a:endParaRPr lang="en-US" dirty="0"/>
          </a:p>
        </p:txBody>
      </p:sp>
    </p:spTree>
    <p:extLst>
      <p:ext uri="{BB962C8B-B14F-4D97-AF65-F5344CB8AC3E}">
        <p14:creationId xmlns:p14="http://schemas.microsoft.com/office/powerpoint/2010/main" val="444342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2" y="0"/>
            <a:ext cx="8596668" cy="1068946"/>
          </a:xfrm>
        </p:spPr>
        <p:txBody>
          <a:bodyPr>
            <a:noAutofit/>
          </a:bodyPr>
          <a:lstStyle/>
          <a:p>
            <a:r>
              <a:rPr lang="en-US" sz="2400" b="1" dirty="0"/>
              <a:t>Example 1: </a:t>
            </a:r>
            <a:r>
              <a:rPr lang="en-US" sz="2400" b="1" dirty="0" err="1"/>
              <a:t>sayHello</a:t>
            </a:r>
            <a:r>
              <a:rPr lang="en-US" sz="2400" b="1" dirty="0"/>
              <a:t>() function is not defined, Hence java script error will occur.</a:t>
            </a:r>
            <a:br>
              <a:rPr lang="en-US" sz="2400" dirty="0"/>
            </a:br>
            <a:endParaRPr lang="en-US" sz="2400" dirty="0"/>
          </a:p>
        </p:txBody>
      </p:sp>
      <p:sp>
        <p:nvSpPr>
          <p:cNvPr id="3" name="Content Placeholder 2"/>
          <p:cNvSpPr>
            <a:spLocks noGrp="1"/>
          </p:cNvSpPr>
          <p:nvPr>
            <p:ph idx="1"/>
          </p:nvPr>
        </p:nvSpPr>
        <p:spPr>
          <a:xfrm>
            <a:off x="1617492" y="3474234"/>
            <a:ext cx="8596668" cy="3880773"/>
          </a:xfrm>
        </p:spPr>
        <p:txBody>
          <a:bodyPr/>
          <a:lstStyle/>
          <a:p>
            <a:endParaRPr lang="en-US" dirty="0"/>
          </a:p>
        </p:txBody>
      </p:sp>
      <p:pic>
        <p:nvPicPr>
          <p:cNvPr id="1026" name="Picture 6"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08" y="1318408"/>
            <a:ext cx="8582025"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69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Hierarchy of Java Exception classes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a:t>
            </a:fld>
            <a:endParaRPr lang="en-US"/>
          </a:p>
        </p:txBody>
      </p:sp>
      <p:pic>
        <p:nvPicPr>
          <p:cNvPr id="3074" name="Picture 2" descr="hierarchy of exception handl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9616" y="2160588"/>
            <a:ext cx="413280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42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2" y="0"/>
            <a:ext cx="8596668" cy="1068946"/>
          </a:xfrm>
        </p:spPr>
        <p:txBody>
          <a:bodyPr>
            <a:noAutofit/>
          </a:bodyPr>
          <a:lstStyle/>
          <a:p>
            <a:r>
              <a:rPr lang="en-US" sz="2400" b="1" dirty="0"/>
              <a:t>Example 2: throw user defined exception when denominator value is entered as 0.</a:t>
            </a:r>
            <a:br>
              <a:rPr lang="en-US" sz="2400" dirty="0"/>
            </a:br>
            <a:endParaRPr lang="en-US" sz="2400" dirty="0"/>
          </a:p>
        </p:txBody>
      </p:sp>
      <p:sp>
        <p:nvSpPr>
          <p:cNvPr id="3" name="Content Placeholder 2"/>
          <p:cNvSpPr>
            <a:spLocks noGrp="1"/>
          </p:cNvSpPr>
          <p:nvPr>
            <p:ph idx="1"/>
          </p:nvPr>
        </p:nvSpPr>
        <p:spPr>
          <a:xfrm>
            <a:off x="386367" y="850007"/>
            <a:ext cx="10586434" cy="7715616"/>
          </a:xfrm>
        </p:spPr>
        <p:txBody>
          <a:bodyPr/>
          <a:lstStyle/>
          <a:p>
            <a:pPr marL="0" indent="0">
              <a:buNone/>
            </a:pPr>
            <a:r>
              <a:rPr lang="en-US" dirty="0"/>
              <a:t> </a:t>
            </a:r>
          </a:p>
        </p:txBody>
      </p:sp>
      <p:pic>
        <p:nvPicPr>
          <p:cNvPr id="2050" name="Picture 7"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57" y="1215377"/>
            <a:ext cx="77343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0163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Exception Propagation</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71</a:t>
            </a:fld>
            <a:endParaRPr lang="en-US"/>
          </a:p>
        </p:txBody>
      </p:sp>
    </p:spTree>
    <p:extLst>
      <p:ext uri="{BB962C8B-B14F-4D97-AF65-F5344CB8AC3E}">
        <p14:creationId xmlns:p14="http://schemas.microsoft.com/office/powerpoint/2010/main" val="25428205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propagation</a:t>
            </a:r>
          </a:p>
        </p:txBody>
      </p:sp>
      <p:sp>
        <p:nvSpPr>
          <p:cNvPr id="3" name="Content Placeholder 2"/>
          <p:cNvSpPr>
            <a:spLocks noGrp="1"/>
          </p:cNvSpPr>
          <p:nvPr>
            <p:ph idx="1"/>
          </p:nvPr>
        </p:nvSpPr>
        <p:spPr/>
        <p:txBody>
          <a:bodyPr/>
          <a:lstStyle/>
          <a:p>
            <a:r>
              <a:rPr lang="en-US" dirty="0"/>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a:t>
            </a:r>
            <a:r>
              <a:rPr lang="en-US" dirty="0" err="1"/>
              <a:t>stack.This</a:t>
            </a:r>
            <a:r>
              <a:rPr lang="en-US" dirty="0"/>
              <a:t> is called exception propagation.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72</a:t>
            </a:fld>
            <a:endParaRPr lang="en-US"/>
          </a:p>
        </p:txBody>
      </p:sp>
    </p:spTree>
    <p:extLst>
      <p:ext uri="{BB962C8B-B14F-4D97-AF65-F5344CB8AC3E}">
        <p14:creationId xmlns:p14="http://schemas.microsoft.com/office/powerpoint/2010/main" val="112602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06" y="70104"/>
            <a:ext cx="9079314" cy="734568"/>
          </a:xfrm>
        </p:spPr>
        <p:txBody>
          <a:bodyPr/>
          <a:lstStyle/>
          <a:p>
            <a:r>
              <a:rPr lang="en-US" dirty="0"/>
              <a:t>Program of Exception Propagation</a:t>
            </a:r>
          </a:p>
        </p:txBody>
      </p:sp>
      <p:sp>
        <p:nvSpPr>
          <p:cNvPr id="3" name="Content Placeholder 2"/>
          <p:cNvSpPr>
            <a:spLocks noGrp="1"/>
          </p:cNvSpPr>
          <p:nvPr>
            <p:ph idx="1"/>
          </p:nvPr>
        </p:nvSpPr>
        <p:spPr>
          <a:xfrm>
            <a:off x="677334" y="804673"/>
            <a:ext cx="10030290" cy="5236690"/>
          </a:xfrm>
        </p:spPr>
        <p:txBody>
          <a:bodyPr>
            <a:normAutofit fontScale="92500" lnSpcReduction="20000"/>
          </a:bodyPr>
          <a:lstStyle/>
          <a:p>
            <a:r>
              <a:rPr lang="en-US" b="1" dirty="0"/>
              <a:t>class</a:t>
            </a:r>
            <a:r>
              <a:rPr lang="en-US" dirty="0"/>
              <a:t> TestExceptionPropagation1{  </a:t>
            </a:r>
          </a:p>
          <a:p>
            <a:r>
              <a:rPr lang="en-US" dirty="0"/>
              <a:t>  </a:t>
            </a:r>
            <a:r>
              <a:rPr lang="en-US" b="1" dirty="0"/>
              <a:t>void</a:t>
            </a:r>
            <a:r>
              <a:rPr lang="en-US" dirty="0"/>
              <a:t> n(){  </a:t>
            </a:r>
          </a:p>
          <a:p>
            <a:r>
              <a:rPr lang="en-US" dirty="0"/>
              <a:t>    </a:t>
            </a:r>
            <a:r>
              <a:rPr lang="en-US" b="1" dirty="0" err="1"/>
              <a:t>int</a:t>
            </a:r>
            <a:r>
              <a:rPr lang="en-US" dirty="0"/>
              <a:t> data=50/0;  </a:t>
            </a:r>
          </a:p>
          <a:p>
            <a:r>
              <a:rPr lang="en-US" dirty="0"/>
              <a:t> }  </a:t>
            </a:r>
          </a:p>
          <a:p>
            <a:r>
              <a:rPr lang="en-US" dirty="0"/>
              <a:t>  </a:t>
            </a:r>
            <a:r>
              <a:rPr lang="en-US" b="1" dirty="0"/>
              <a:t>void</a:t>
            </a:r>
            <a:r>
              <a:rPr lang="en-US" dirty="0"/>
              <a:t> m(){  </a:t>
            </a:r>
          </a:p>
          <a:p>
            <a:r>
              <a:rPr lang="en-US" dirty="0"/>
              <a:t>   </a:t>
            </a:r>
            <a:r>
              <a:rPr lang="en-US" b="1" dirty="0"/>
              <a:t>try</a:t>
            </a:r>
            <a:r>
              <a:rPr lang="en-US" dirty="0"/>
              <a:t>{  </a:t>
            </a:r>
          </a:p>
          <a:p>
            <a:r>
              <a:rPr lang="en-US" dirty="0"/>
              <a:t>    n();  </a:t>
            </a:r>
          </a:p>
          <a:p>
            <a:r>
              <a:rPr lang="en-US" dirty="0"/>
              <a:t>   }</a:t>
            </a:r>
            <a:r>
              <a:rPr lang="en-US" b="1" dirty="0"/>
              <a:t>catch</a:t>
            </a:r>
            <a:r>
              <a:rPr lang="en-US" dirty="0"/>
              <a:t>(Exception e){System.out.println("exception handled");}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TestExceptionPropagation1 </a:t>
            </a:r>
            <a:r>
              <a:rPr lang="en-US" dirty="0" err="1"/>
              <a:t>obj</a:t>
            </a:r>
            <a:r>
              <a:rPr lang="en-US" dirty="0"/>
              <a:t>=</a:t>
            </a:r>
            <a:r>
              <a:rPr lang="en-US" b="1" dirty="0"/>
              <a:t>new</a:t>
            </a:r>
            <a:r>
              <a:rPr lang="en-US" dirty="0"/>
              <a:t> TestExceptionPropagation1();  </a:t>
            </a:r>
          </a:p>
          <a:p>
            <a:r>
              <a:rPr lang="en-US" dirty="0"/>
              <a:t>   </a:t>
            </a:r>
            <a:r>
              <a:rPr lang="en-US" dirty="0" err="1"/>
              <a:t>obj.m</a:t>
            </a:r>
            <a:r>
              <a:rPr lang="en-US" dirty="0"/>
              <a:t>();  </a:t>
            </a:r>
          </a:p>
          <a:p>
            <a:r>
              <a:rPr lang="en-US" dirty="0"/>
              <a:t>   System.out.println("normal flow...");  </a:t>
            </a:r>
          </a:p>
          <a:p>
            <a:r>
              <a:rPr lang="en-US" dirty="0"/>
              <a:t>  }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73</a:t>
            </a:fld>
            <a:endParaRPr lang="en-US"/>
          </a:p>
        </p:txBody>
      </p:sp>
    </p:spTree>
    <p:extLst>
      <p:ext uri="{BB962C8B-B14F-4D97-AF65-F5344CB8AC3E}">
        <p14:creationId xmlns:p14="http://schemas.microsoft.com/office/powerpoint/2010/main" val="9770133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handled</a:t>
            </a:r>
          </a:p>
          <a:p>
            <a:r>
              <a:rPr lang="en-US" dirty="0"/>
              <a:t>Normal flow</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74</a:t>
            </a:fld>
            <a:endParaRPr lang="en-US"/>
          </a:p>
        </p:txBody>
      </p:sp>
    </p:spTree>
    <p:extLst>
      <p:ext uri="{BB962C8B-B14F-4D97-AF65-F5344CB8AC3E}">
        <p14:creationId xmlns:p14="http://schemas.microsoft.com/office/powerpoint/2010/main" val="3856275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Propagation stack representation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75</a:t>
            </a:fld>
            <a:endParaRPr lang="en-US"/>
          </a:p>
        </p:txBody>
      </p:sp>
      <p:pic>
        <p:nvPicPr>
          <p:cNvPr id="7" name="Content Placeholder 6"/>
          <p:cNvPicPr>
            <a:picLocks noGrp="1" noChangeAspect="1"/>
          </p:cNvPicPr>
          <p:nvPr>
            <p:ph idx="1"/>
          </p:nvPr>
        </p:nvPicPr>
        <p:blipFill>
          <a:blip r:embed="rId2"/>
          <a:stretch>
            <a:fillRect/>
          </a:stretch>
        </p:blipFill>
        <p:spPr>
          <a:xfrm>
            <a:off x="3509169" y="3134519"/>
            <a:ext cx="2933700" cy="1933575"/>
          </a:xfrm>
          <a:prstGeom prst="rect">
            <a:avLst/>
          </a:prstGeom>
        </p:spPr>
      </p:pic>
    </p:spTree>
    <p:extLst>
      <p:ext uri="{BB962C8B-B14F-4D97-AF65-F5344CB8AC3E}">
        <p14:creationId xmlns:p14="http://schemas.microsoft.com/office/powerpoint/2010/main" val="2408604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exception occurs in n() method where it is not </a:t>
            </a:r>
            <a:r>
              <a:rPr lang="en-US" dirty="0" err="1"/>
              <a:t>handled,so</a:t>
            </a:r>
            <a:r>
              <a:rPr lang="en-US" dirty="0"/>
              <a:t> it is propagated to previous m() method where it is handled.</a:t>
            </a:r>
          </a:p>
          <a:p>
            <a:r>
              <a:rPr lang="en-US" dirty="0"/>
              <a:t>Exception can be handled in any method in call stack either in main() </a:t>
            </a:r>
            <a:r>
              <a:rPr lang="en-US" dirty="0" err="1"/>
              <a:t>method,m</a:t>
            </a:r>
            <a:r>
              <a:rPr lang="en-US" dirty="0"/>
              <a:t>() method or n()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76</a:t>
            </a:fld>
            <a:endParaRPr lang="en-US"/>
          </a:p>
        </p:txBody>
      </p:sp>
    </p:spTree>
    <p:extLst>
      <p:ext uri="{BB962C8B-B14F-4D97-AF65-F5344CB8AC3E}">
        <p14:creationId xmlns:p14="http://schemas.microsoft.com/office/powerpoint/2010/main" val="40975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throws Keyword</a:t>
            </a:r>
          </a:p>
        </p:txBody>
      </p:sp>
      <p:sp>
        <p:nvSpPr>
          <p:cNvPr id="3" name="Content Placeholder 2"/>
          <p:cNvSpPr>
            <a:spLocks noGrp="1"/>
          </p:cNvSpPr>
          <p:nvPr>
            <p:ph idx="1"/>
          </p:nvPr>
        </p:nvSpPr>
        <p:spPr/>
        <p:txBody>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77</a:t>
            </a:fld>
            <a:endParaRPr lang="en-US"/>
          </a:p>
        </p:txBody>
      </p:sp>
    </p:spTree>
    <p:extLst>
      <p:ext uri="{BB962C8B-B14F-4D97-AF65-F5344CB8AC3E}">
        <p14:creationId xmlns:p14="http://schemas.microsoft.com/office/powerpoint/2010/main" val="1330133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java throws</a:t>
            </a:r>
            <a:br>
              <a:rPr lang="en-US" dirty="0"/>
            </a:br>
            <a:endParaRPr lang="en-US" dirty="0"/>
          </a:p>
        </p:txBody>
      </p:sp>
      <p:sp>
        <p:nvSpPr>
          <p:cNvPr id="3" name="Content Placeholder 2"/>
          <p:cNvSpPr>
            <a:spLocks noGrp="1"/>
          </p:cNvSpPr>
          <p:nvPr>
            <p:ph idx="1"/>
          </p:nvPr>
        </p:nvSpPr>
        <p:spPr/>
        <p:txBody>
          <a:bodyPr/>
          <a:lstStyle/>
          <a:p>
            <a:r>
              <a:rPr lang="en-US" dirty="0" err="1"/>
              <a:t>return_type</a:t>
            </a:r>
            <a:r>
              <a:rPr lang="en-US" dirty="0"/>
              <a:t> </a:t>
            </a:r>
            <a:r>
              <a:rPr lang="en-US" dirty="0" err="1"/>
              <a:t>method_name</a:t>
            </a:r>
            <a:r>
              <a:rPr lang="en-US" dirty="0"/>
              <a:t>() </a:t>
            </a:r>
            <a:r>
              <a:rPr lang="en-US" b="1" dirty="0">
                <a:solidFill>
                  <a:srgbClr val="7030A0"/>
                </a:solidFill>
              </a:rPr>
              <a:t>throws </a:t>
            </a:r>
            <a:r>
              <a:rPr lang="en-US" b="1" dirty="0" err="1">
                <a:solidFill>
                  <a:srgbClr val="7030A0"/>
                </a:solidFill>
              </a:rPr>
              <a:t>exception_class_name</a:t>
            </a:r>
            <a:r>
              <a:rPr lang="en-US" dirty="0"/>
              <a:t>{  </a:t>
            </a:r>
          </a:p>
          <a:p>
            <a:r>
              <a:rPr lang="en-US" dirty="0"/>
              <a:t>//method code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78</a:t>
            </a:fld>
            <a:endParaRPr lang="en-US"/>
          </a:p>
        </p:txBody>
      </p:sp>
    </p:spTree>
    <p:extLst>
      <p:ext uri="{BB962C8B-B14F-4D97-AF65-F5344CB8AC3E}">
        <p14:creationId xmlns:p14="http://schemas.microsoft.com/office/powerpoint/2010/main" val="582502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exception should be declared</a:t>
            </a:r>
            <a:br>
              <a:rPr lang="en-US" dirty="0"/>
            </a:br>
            <a:endParaRPr lang="en-US" dirty="0"/>
          </a:p>
        </p:txBody>
      </p:sp>
      <p:sp>
        <p:nvSpPr>
          <p:cNvPr id="3" name="Content Placeholder 2"/>
          <p:cNvSpPr>
            <a:spLocks noGrp="1"/>
          </p:cNvSpPr>
          <p:nvPr>
            <p:ph idx="1"/>
          </p:nvPr>
        </p:nvSpPr>
        <p:spPr/>
        <p:txBody>
          <a:bodyPr/>
          <a:lstStyle/>
          <a:p>
            <a:r>
              <a:rPr lang="en-US" dirty="0"/>
              <a:t>checked exception only, because:</a:t>
            </a:r>
          </a:p>
          <a:p>
            <a:pPr lvl="1"/>
            <a:r>
              <a:rPr lang="en-US" b="1" dirty="0"/>
              <a:t>unchecked Exception:</a:t>
            </a:r>
            <a:r>
              <a:rPr lang="en-US" dirty="0"/>
              <a:t> under your control so correct your code.</a:t>
            </a:r>
          </a:p>
          <a:p>
            <a:pPr lvl="1"/>
            <a:r>
              <a:rPr lang="en-US" b="1" dirty="0"/>
              <a:t>error:</a:t>
            </a:r>
            <a:r>
              <a:rPr lang="en-US" dirty="0"/>
              <a:t> beyond your control e.g. you are unable to do anything if there occurs </a:t>
            </a:r>
            <a:r>
              <a:rPr lang="en-US" dirty="0" err="1"/>
              <a:t>VirtualMachineError</a:t>
            </a:r>
            <a:r>
              <a:rPr lang="en-US" dirty="0"/>
              <a:t> or </a:t>
            </a:r>
            <a:r>
              <a:rPr lang="en-US" dirty="0" err="1"/>
              <a:t>StackOverflowError</a:t>
            </a:r>
            <a:r>
              <a:rPr lang="en-US" dirty="0"/>
              <a:t>.</a:t>
            </a:r>
          </a:p>
          <a:p>
            <a:pPr marL="0" indent="0">
              <a:buNone/>
            </a:pP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79</a:t>
            </a:fld>
            <a:endParaRPr lang="en-US"/>
          </a:p>
        </p:txBody>
      </p:sp>
    </p:spTree>
    <p:extLst>
      <p:ext uri="{BB962C8B-B14F-4D97-AF65-F5344CB8AC3E}">
        <p14:creationId xmlns:p14="http://schemas.microsoft.com/office/powerpoint/2010/main" val="3342193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Exception</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2589707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a:t>
            </a:fld>
            <a:endParaRPr lang="en-US"/>
          </a:p>
        </p:txBody>
      </p:sp>
    </p:spTree>
    <p:extLst>
      <p:ext uri="{BB962C8B-B14F-4D97-AF65-F5344CB8AC3E}">
        <p14:creationId xmlns:p14="http://schemas.microsoft.com/office/powerpoint/2010/main" val="918980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Java throws keyword</a:t>
            </a:r>
            <a:br>
              <a:rPr lang="en-US" dirty="0"/>
            </a:br>
            <a:endParaRPr lang="en-US" dirty="0"/>
          </a:p>
        </p:txBody>
      </p:sp>
      <p:sp>
        <p:nvSpPr>
          <p:cNvPr id="3" name="Content Placeholder 2"/>
          <p:cNvSpPr>
            <a:spLocks noGrp="1"/>
          </p:cNvSpPr>
          <p:nvPr>
            <p:ph idx="1"/>
          </p:nvPr>
        </p:nvSpPr>
        <p:spPr/>
        <p:txBody>
          <a:bodyPr/>
          <a:lstStyle/>
          <a:p>
            <a:r>
              <a:rPr lang="en-US" dirty="0"/>
              <a:t>It provides information to the caller of the method about the exception.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80</a:t>
            </a:fld>
            <a:endParaRPr lang="en-US"/>
          </a:p>
        </p:txBody>
      </p:sp>
    </p:spTree>
    <p:extLst>
      <p:ext uri="{BB962C8B-B14F-4D97-AF65-F5344CB8AC3E}">
        <p14:creationId xmlns:p14="http://schemas.microsoft.com/office/powerpoint/2010/main" val="2048263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0936"/>
          </a:xfrm>
        </p:spPr>
        <p:txBody>
          <a:bodyPr>
            <a:normAutofit fontScale="90000"/>
          </a:bodyPr>
          <a:lstStyle/>
          <a:p>
            <a:r>
              <a:rPr lang="en-US" dirty="0"/>
              <a:t>Java throws example</a:t>
            </a:r>
            <a:br>
              <a:rPr lang="en-US" dirty="0"/>
            </a:br>
            <a:endParaRPr lang="en-US" dirty="0"/>
          </a:p>
        </p:txBody>
      </p:sp>
      <p:sp>
        <p:nvSpPr>
          <p:cNvPr id="3" name="Content Placeholder 2"/>
          <p:cNvSpPr>
            <a:spLocks noGrp="1"/>
          </p:cNvSpPr>
          <p:nvPr>
            <p:ph idx="1"/>
          </p:nvPr>
        </p:nvSpPr>
        <p:spPr>
          <a:xfrm>
            <a:off x="677334" y="493776"/>
            <a:ext cx="9463362" cy="5547587"/>
          </a:xfrm>
        </p:spPr>
        <p:txBody>
          <a:bodyPr>
            <a:normAutofit/>
          </a:bodyPr>
          <a:lstStyle/>
          <a:p>
            <a:r>
              <a:rPr lang="en-US" b="1" dirty="0"/>
              <a:t>class</a:t>
            </a:r>
            <a:r>
              <a:rPr lang="en-US" dirty="0"/>
              <a:t> Testthrows1{  </a:t>
            </a:r>
          </a:p>
          <a:p>
            <a:r>
              <a:rPr lang="en-US" dirty="0"/>
              <a:t>  </a:t>
            </a:r>
            <a:r>
              <a:rPr lang="en-US" b="1" dirty="0"/>
              <a:t>void</a:t>
            </a:r>
            <a:r>
              <a:rPr lang="en-US" dirty="0"/>
              <a:t> m()</a:t>
            </a:r>
            <a:r>
              <a:rPr lang="en-US" b="1" dirty="0"/>
              <a:t>throws</a:t>
            </a:r>
            <a:r>
              <a:rPr lang="en-US" dirty="0"/>
              <a:t> </a:t>
            </a:r>
            <a:r>
              <a:rPr lang="en-US" dirty="0" err="1"/>
              <a:t>IOException</a:t>
            </a:r>
            <a:r>
              <a:rPr lang="en-US" dirty="0"/>
              <a:t>{  </a:t>
            </a:r>
          </a:p>
          <a:p>
            <a:r>
              <a:rPr lang="en-US" dirty="0"/>
              <a:t>    </a:t>
            </a:r>
            <a:r>
              <a:rPr lang="en-US" b="1" dirty="0"/>
              <a:t>throw</a:t>
            </a:r>
            <a:r>
              <a:rPr lang="en-US" dirty="0"/>
              <a:t> </a:t>
            </a:r>
            <a:r>
              <a:rPr lang="en-US" b="1" dirty="0"/>
              <a:t>new</a:t>
            </a:r>
            <a:r>
              <a:rPr lang="en-US" dirty="0"/>
              <a:t> </a:t>
            </a:r>
            <a:r>
              <a:rPr lang="en-US" dirty="0" err="1"/>
              <a:t>IOException</a:t>
            </a:r>
            <a:r>
              <a:rPr lang="en-US" dirty="0"/>
              <a:t>("device error");//checked exception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throws </a:t>
            </a:r>
            <a:r>
              <a:rPr lang="en-US" dirty="0" err="1"/>
              <a:t>IOException</a:t>
            </a:r>
            <a:r>
              <a:rPr lang="en-US" dirty="0"/>
              <a:t>{  </a:t>
            </a:r>
          </a:p>
          <a:p>
            <a:r>
              <a:rPr lang="en-US" dirty="0"/>
              <a:t>   Testthrows1 </a:t>
            </a:r>
            <a:r>
              <a:rPr lang="en-US" dirty="0" err="1"/>
              <a:t>obj</a:t>
            </a:r>
            <a:r>
              <a:rPr lang="en-US" dirty="0"/>
              <a:t>=</a:t>
            </a:r>
            <a:r>
              <a:rPr lang="en-US" b="1" dirty="0"/>
              <a:t>new</a:t>
            </a:r>
            <a:r>
              <a:rPr lang="en-US" dirty="0"/>
              <a:t> Testthrows1();  </a:t>
            </a:r>
          </a:p>
          <a:p>
            <a:r>
              <a:rPr lang="en-US" dirty="0"/>
              <a:t>   </a:t>
            </a:r>
            <a:r>
              <a:rPr lang="en-US" dirty="0" err="1"/>
              <a:t>obj.m</a:t>
            </a:r>
            <a:r>
              <a:rPr lang="en-US" dirty="0"/>
              <a:t>();  </a:t>
            </a:r>
          </a:p>
          <a:p>
            <a:r>
              <a:rPr lang="en-US" dirty="0"/>
              <a:t>   System.out.println("normal flow...");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81</a:t>
            </a:fld>
            <a:endParaRPr lang="en-US"/>
          </a:p>
        </p:txBody>
      </p:sp>
    </p:spTree>
    <p:extLst>
      <p:ext uri="{BB962C8B-B14F-4D97-AF65-F5344CB8AC3E}">
        <p14:creationId xmlns:p14="http://schemas.microsoft.com/office/powerpoint/2010/main" val="188725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handled</a:t>
            </a:r>
          </a:p>
          <a:p>
            <a:r>
              <a:rPr lang="en-US" dirty="0"/>
              <a:t>Normal flow…</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82</a:t>
            </a:fld>
            <a:endParaRPr lang="en-US"/>
          </a:p>
        </p:txBody>
      </p:sp>
    </p:spTree>
    <p:extLst>
      <p:ext uri="{BB962C8B-B14F-4D97-AF65-F5344CB8AC3E}">
        <p14:creationId xmlns:p14="http://schemas.microsoft.com/office/powerpoint/2010/main" val="2071792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b="1" i="1" dirty="0"/>
              <a:t>If you are calling a method that declares an exception, you must either catch or declare the exception.</a:t>
            </a:r>
          </a:p>
          <a:p>
            <a:r>
              <a:rPr lang="en-US" b="1" i="1" dirty="0"/>
              <a:t>Two cases:</a:t>
            </a:r>
          </a:p>
          <a:p>
            <a:r>
              <a:rPr lang="en-US" b="1" dirty="0"/>
              <a:t>Case1:</a:t>
            </a:r>
            <a:r>
              <a:rPr lang="en-US" dirty="0"/>
              <a:t>You catch the exception i.e. handle the exception using try/catch.</a:t>
            </a:r>
          </a:p>
          <a:p>
            <a:r>
              <a:rPr lang="en-US" b="1" dirty="0"/>
              <a:t>Case2:</a:t>
            </a:r>
            <a:r>
              <a:rPr lang="en-US" dirty="0"/>
              <a:t>You declare the exception i.e. specifying throws with the method.</a:t>
            </a:r>
          </a:p>
          <a:p>
            <a:endParaRPr lang="en-US" b="1" i="1"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83</a:t>
            </a:fld>
            <a:endParaRPr lang="en-US"/>
          </a:p>
        </p:txBody>
      </p:sp>
    </p:spTree>
    <p:extLst>
      <p:ext uri="{BB962C8B-B14F-4D97-AF65-F5344CB8AC3E}">
        <p14:creationId xmlns:p14="http://schemas.microsoft.com/office/powerpoint/2010/main" val="1117241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Case1: handle the exception</a:t>
            </a:r>
            <a:br>
              <a:rPr lang="en-US" dirty="0"/>
            </a:br>
            <a:endParaRPr lang="en-US" dirty="0"/>
          </a:p>
        </p:txBody>
      </p:sp>
      <p:sp>
        <p:nvSpPr>
          <p:cNvPr id="3" name="Content Placeholder 2"/>
          <p:cNvSpPr>
            <a:spLocks noGrp="1"/>
          </p:cNvSpPr>
          <p:nvPr>
            <p:ph idx="1"/>
          </p:nvPr>
        </p:nvSpPr>
        <p:spPr>
          <a:xfrm>
            <a:off x="677334" y="1600201"/>
            <a:ext cx="9051882" cy="4441162"/>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TestThrows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m1()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i="1" dirty="0">
                <a:solidFill>
                  <a:srgbClr val="000000"/>
                </a:solidFill>
                <a:latin typeface="Courier New" panose="02070309020205020404" pitchFamily="49" charset="0"/>
              </a:rPr>
              <a:t>m1();</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a:solidFill>
                  <a:srgbClr val="3F7F5F"/>
                </a:solidFill>
                <a:latin typeface="Courier New" panose="02070309020205020404" pitchFamily="49" charset="0"/>
              </a:rPr>
              <a:t>// </a:t>
            </a:r>
            <a:r>
              <a:rPr lang="en-US" b="1" dirty="0">
                <a:solidFill>
                  <a:srgbClr val="7F9FBF"/>
                </a:solidFill>
                <a:latin typeface="Courier New" panose="02070309020205020404" pitchFamily="49" charset="0"/>
              </a:rPr>
              <a:t>TODO</a:t>
            </a:r>
            <a:r>
              <a:rPr lang="en-US" b="1" dirty="0">
                <a:solidFill>
                  <a:srgbClr val="3F7F5F"/>
                </a:solidFill>
                <a:latin typeface="Courier New" panose="02070309020205020404" pitchFamily="49" charset="0"/>
              </a:rPr>
              <a:t> Auto-generated catch block</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84</a:t>
            </a:fld>
            <a:endParaRPr lang="en-US"/>
          </a:p>
        </p:txBody>
      </p:sp>
    </p:spTree>
    <p:extLst>
      <p:ext uri="{BB962C8B-B14F-4D97-AF65-F5344CB8AC3E}">
        <p14:creationId xmlns:p14="http://schemas.microsoft.com/office/powerpoint/2010/main" val="567015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Exception handled</a:t>
            </a:r>
          </a:p>
          <a:p>
            <a:r>
              <a:rPr lang="en-US" dirty="0"/>
              <a:t>Normal flow…</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85</a:t>
            </a:fld>
            <a:endParaRPr lang="en-US"/>
          </a:p>
        </p:txBody>
      </p:sp>
    </p:spTree>
    <p:extLst>
      <p:ext uri="{BB962C8B-B14F-4D97-AF65-F5344CB8AC3E}">
        <p14:creationId xmlns:p14="http://schemas.microsoft.com/office/powerpoint/2010/main" val="1511310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Case2: declare the exception</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TestThrows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m1()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p>
          <a:p>
            <a:r>
              <a:rPr lang="en-US" i="1" dirty="0">
                <a:solidFill>
                  <a:srgbClr val="000000"/>
                </a:solidFill>
                <a:latin typeface="Courier New" panose="02070309020205020404" pitchFamily="49" charset="0"/>
              </a:rPr>
              <a:t>m1();</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86</a:t>
            </a:fld>
            <a:endParaRPr lang="en-US"/>
          </a:p>
        </p:txBody>
      </p:sp>
    </p:spTree>
    <p:extLst>
      <p:ext uri="{BB962C8B-B14F-4D97-AF65-F5344CB8AC3E}">
        <p14:creationId xmlns:p14="http://schemas.microsoft.com/office/powerpoint/2010/main" val="599102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Runtime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87</a:t>
            </a:fld>
            <a:endParaRPr lang="en-US"/>
          </a:p>
        </p:txBody>
      </p:sp>
    </p:spTree>
    <p:extLst>
      <p:ext uri="{BB962C8B-B14F-4D97-AF65-F5344CB8AC3E}">
        <p14:creationId xmlns:p14="http://schemas.microsoft.com/office/powerpoint/2010/main" val="3552088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 Can we re throw an exception?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Yes, by throwing same exception in catch block.</a:t>
            </a:r>
            <a:r>
              <a:rPr lang="en-US" b="1" dirty="0">
                <a:solidFill>
                  <a:srgbClr val="7F0055"/>
                </a:solidFill>
                <a:latin typeface="Courier New" panose="02070309020205020404" pitchFamily="49" charset="0"/>
              </a:rPr>
              <a:t> 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TestThrows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m1()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i="1" dirty="0">
                <a:solidFill>
                  <a:srgbClr val="000000"/>
                </a:solidFill>
                <a:latin typeface="Courier New" panose="02070309020205020404" pitchFamily="49" charset="0"/>
              </a:rPr>
              <a:t>m1();</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IOException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throw</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r>
              <a:rPr lang="en-US" b="1" dirty="0">
                <a:solidFill>
                  <a:srgbClr val="3F7F5F"/>
                </a:solidFill>
                <a:latin typeface="Courier New" panose="02070309020205020404" pitchFamily="49" charset="0"/>
              </a:rPr>
              <a:t>//re throw an exception</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88</a:t>
            </a:fld>
            <a:endParaRPr lang="en-US"/>
          </a:p>
        </p:txBody>
      </p:sp>
    </p:spTree>
    <p:extLst>
      <p:ext uri="{BB962C8B-B14F-4D97-AF65-F5344CB8AC3E}">
        <p14:creationId xmlns:p14="http://schemas.microsoft.com/office/powerpoint/2010/main" val="3961129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throw and throws in Java</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428865"/>
              </p:ext>
            </p:extLst>
          </p:nvPr>
        </p:nvGraphicFramePr>
        <p:xfrm>
          <a:off x="758953" y="2160588"/>
          <a:ext cx="9208008" cy="3148910"/>
        </p:xfrm>
        <a:graphic>
          <a:graphicData uri="http://schemas.openxmlformats.org/drawingml/2006/table">
            <a:tbl>
              <a:tblPr/>
              <a:tblGrid>
                <a:gridCol w="960119">
                  <a:extLst>
                    <a:ext uri="{9D8B030D-6E8A-4147-A177-3AD203B41FA5}">
                      <a16:colId xmlns:a16="http://schemas.microsoft.com/office/drawing/2014/main" val="20000"/>
                    </a:ext>
                  </a:extLst>
                </a:gridCol>
                <a:gridCol w="4270248">
                  <a:extLst>
                    <a:ext uri="{9D8B030D-6E8A-4147-A177-3AD203B41FA5}">
                      <a16:colId xmlns:a16="http://schemas.microsoft.com/office/drawing/2014/main" val="20001"/>
                    </a:ext>
                  </a:extLst>
                </a:gridCol>
                <a:gridCol w="3977641">
                  <a:extLst>
                    <a:ext uri="{9D8B030D-6E8A-4147-A177-3AD203B41FA5}">
                      <a16:colId xmlns:a16="http://schemas.microsoft.com/office/drawing/2014/main" val="20002"/>
                    </a:ext>
                  </a:extLst>
                </a:gridCol>
              </a:tblGrid>
              <a:tr h="218806">
                <a:tc>
                  <a:txBody>
                    <a:bodyPr/>
                    <a:lstStyle/>
                    <a:p>
                      <a:pPr algn="l" fontAlgn="t"/>
                      <a:r>
                        <a:rPr lang="en-US" sz="1100" dirty="0">
                          <a:solidFill>
                            <a:srgbClr val="000000"/>
                          </a:solidFill>
                          <a:effectLst/>
                          <a:latin typeface="times new roman" panose="02020603050405020304" pitchFamily="18" charset="0"/>
                        </a:rPr>
                        <a:t>No.</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solidFill>
                            <a:srgbClr val="000000"/>
                          </a:solidFill>
                          <a:effectLst/>
                          <a:latin typeface="times new roman" panose="02020603050405020304" pitchFamily="18" charset="0"/>
                        </a:rPr>
                        <a:t>throw</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100">
                          <a:solidFill>
                            <a:srgbClr val="000000"/>
                          </a:solidFill>
                          <a:effectLst/>
                          <a:latin typeface="times new roman" panose="02020603050405020304" pitchFamily="18" charset="0"/>
                        </a:rPr>
                        <a:t>throws</a:t>
                      </a:r>
                    </a:p>
                  </a:txBody>
                  <a:tcPr marL="23783" marR="23783" marT="23783" marB="23783">
                    <a:lnL w="7620" cap="flat" cmpd="sng" algn="ctr">
                      <a:solidFill>
                        <a:srgbClr val="F8058E"/>
                      </a:solidFill>
                      <a:prstDash val="solid"/>
                      <a:round/>
                      <a:headEnd type="none" w="med" len="med"/>
                      <a:tailEnd type="none" w="med" len="med"/>
                    </a:lnL>
                    <a:lnR w="7620" cap="flat" cmpd="sng" algn="ctr">
                      <a:solidFill>
                        <a:srgbClr val="F8058E"/>
                      </a:solidFill>
                      <a:prstDash val="solid"/>
                      <a:round/>
                      <a:headEnd type="none" w="med" len="med"/>
                      <a:tailEnd type="none" w="med" len="med"/>
                    </a:lnR>
                    <a:lnT w="7620" cap="flat" cmpd="sng" algn="ctr">
                      <a:solidFill>
                        <a:srgbClr val="F8058E"/>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732526">
                <a:tc>
                  <a:txBody>
                    <a:bodyPr/>
                    <a:lstStyle/>
                    <a:p>
                      <a:pPr fontAlgn="t"/>
                      <a:r>
                        <a:rPr lang="en-US" sz="1100" b="0" i="0">
                          <a:solidFill>
                            <a:srgbClr val="000000"/>
                          </a:solidFill>
                          <a:effectLst/>
                          <a:latin typeface="verdana" panose="020B0604030504040204" pitchFamily="34" charset="0"/>
                        </a:rPr>
                        <a:t>1)</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100" b="0" i="0">
                          <a:solidFill>
                            <a:srgbClr val="000000"/>
                          </a:solidFill>
                          <a:effectLst/>
                          <a:latin typeface="verdana" panose="020B0604030504040204" pitchFamily="34" charset="0"/>
                        </a:rPr>
                        <a:t>Java throw keyword is used to explicitly throw an exception.</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100" b="0" i="0">
                          <a:solidFill>
                            <a:srgbClr val="000000"/>
                          </a:solidFill>
                          <a:effectLst/>
                          <a:latin typeface="verdana" panose="020B0604030504040204" pitchFamily="34" charset="0"/>
                        </a:rPr>
                        <a:t>Java throws keyword is used to declare an exception.</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2526">
                <a:tc>
                  <a:txBody>
                    <a:bodyPr/>
                    <a:lstStyle/>
                    <a:p>
                      <a:pPr fontAlgn="t"/>
                      <a:r>
                        <a:rPr lang="en-US" sz="1100" b="0" i="0" dirty="0">
                          <a:solidFill>
                            <a:srgbClr val="000000"/>
                          </a:solidFill>
                          <a:effectLst/>
                          <a:latin typeface="verdana" panose="020B0604030504040204" pitchFamily="34" charset="0"/>
                        </a:rPr>
                        <a:t>3)</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 is followed by an instance.</a:t>
                      </a:r>
                    </a:p>
                    <a:p>
                      <a:pPr fontAlgn="t"/>
                      <a:r>
                        <a:rPr lang="en-US" sz="1100" b="0" i="0" dirty="0">
                          <a:solidFill>
                            <a:srgbClr val="000000"/>
                          </a:solidFill>
                          <a:effectLst/>
                          <a:latin typeface="verdana" panose="020B0604030504040204" pitchFamily="34" charset="0"/>
                        </a:rPr>
                        <a:t>Ex: throw</a:t>
                      </a:r>
                      <a:r>
                        <a:rPr lang="en-US" sz="1100" b="0" i="0" baseline="0" dirty="0">
                          <a:solidFill>
                            <a:srgbClr val="000000"/>
                          </a:solidFill>
                          <a:effectLst/>
                          <a:latin typeface="verdana" panose="020B0604030504040204" pitchFamily="34" charset="0"/>
                        </a:rPr>
                        <a:t> new </a:t>
                      </a:r>
                      <a:r>
                        <a:rPr lang="en-US" sz="1100" b="0" i="0" baseline="0" dirty="0" err="1">
                          <a:solidFill>
                            <a:srgbClr val="000000"/>
                          </a:solidFill>
                          <a:effectLst/>
                          <a:latin typeface="verdana" panose="020B0604030504040204" pitchFamily="34" charset="0"/>
                        </a:rPr>
                        <a:t>ArithmeticException</a:t>
                      </a:r>
                      <a:r>
                        <a:rPr lang="en-US" sz="1100" b="0" i="0" baseline="0" dirty="0">
                          <a:solidFill>
                            <a:srgbClr val="000000"/>
                          </a:solidFill>
                          <a:effectLst/>
                          <a:latin typeface="verdana" panose="020B0604030504040204" pitchFamily="34" charset="0"/>
                        </a:rPr>
                        <a:t>();</a:t>
                      </a:r>
                      <a:endParaRPr lang="en-US" sz="1100" b="0" i="0" dirty="0">
                        <a:solidFill>
                          <a:srgbClr val="000000"/>
                        </a:solidFill>
                        <a:effectLst/>
                        <a:latin typeface="verdana" panose="020B0604030504040204" pitchFamily="34" charset="0"/>
                      </a:endParaRP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Throws is followed by class.</a:t>
                      </a:r>
                    </a:p>
                    <a:p>
                      <a:pPr fontAlgn="t"/>
                      <a:r>
                        <a:rPr lang="en-US" sz="1100" b="0" i="0" dirty="0">
                          <a:solidFill>
                            <a:srgbClr val="000000"/>
                          </a:solidFill>
                          <a:effectLst/>
                          <a:latin typeface="verdana" panose="020B0604030504040204" pitchFamily="34" charset="0"/>
                        </a:rPr>
                        <a:t>Ex: throws</a:t>
                      </a:r>
                      <a:r>
                        <a:rPr lang="en-US" sz="1100" b="0" i="0" baseline="0" dirty="0">
                          <a:solidFill>
                            <a:srgbClr val="000000"/>
                          </a:solidFill>
                          <a:effectLst/>
                          <a:latin typeface="verdana" panose="020B0604030504040204" pitchFamily="34" charset="0"/>
                        </a:rPr>
                        <a:t> Exception</a:t>
                      </a:r>
                      <a:endParaRPr lang="en-US" sz="1100" b="0" i="0" dirty="0">
                        <a:solidFill>
                          <a:srgbClr val="000000"/>
                        </a:solidFill>
                        <a:effectLst/>
                        <a:latin typeface="verdana" panose="020B0604030504040204" pitchFamily="34" charset="0"/>
                      </a:endParaRP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732526">
                <a:tc>
                  <a:txBody>
                    <a:bodyPr/>
                    <a:lstStyle/>
                    <a:p>
                      <a:pPr fontAlgn="t"/>
                      <a:r>
                        <a:rPr lang="en-US" sz="1100" b="0" i="0">
                          <a:solidFill>
                            <a:srgbClr val="000000"/>
                          </a:solidFill>
                          <a:effectLst/>
                          <a:latin typeface="verdana" panose="020B0604030504040204" pitchFamily="34" charset="0"/>
                        </a:rPr>
                        <a:t>4)</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Throw is used within the method.</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a:solidFill>
                            <a:srgbClr val="000000"/>
                          </a:solidFill>
                          <a:effectLst/>
                          <a:latin typeface="verdana" panose="020B0604030504040204" pitchFamily="34" charset="0"/>
                        </a:rPr>
                        <a:t>Throws is used with the method signature.</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3"/>
                  </a:ext>
                </a:extLst>
              </a:tr>
              <a:tr h="732526">
                <a:tc>
                  <a:txBody>
                    <a:bodyPr/>
                    <a:lstStyle/>
                    <a:p>
                      <a:pPr fontAlgn="t"/>
                      <a:r>
                        <a:rPr lang="en-US" sz="1100" b="0" i="0">
                          <a:solidFill>
                            <a:srgbClr val="000000"/>
                          </a:solidFill>
                          <a:effectLst/>
                          <a:latin typeface="verdana" panose="020B0604030504040204" pitchFamily="34" charset="0"/>
                        </a:rPr>
                        <a:t>5)</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You cannot throw multiple exceptions.</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100" b="0" i="0" dirty="0">
                          <a:solidFill>
                            <a:srgbClr val="000000"/>
                          </a:solidFill>
                          <a:effectLst/>
                          <a:latin typeface="verdana" panose="020B0604030504040204" pitchFamily="34" charset="0"/>
                        </a:rPr>
                        <a:t>You can declare multiple exceptions e.g.</a:t>
                      </a:r>
                      <a:br>
                        <a:rPr lang="en-US" sz="1100" b="0" i="0" dirty="0">
                          <a:solidFill>
                            <a:srgbClr val="000000"/>
                          </a:solidFill>
                          <a:effectLst/>
                          <a:latin typeface="verdana" panose="020B0604030504040204" pitchFamily="34" charset="0"/>
                        </a:rPr>
                      </a:br>
                      <a:r>
                        <a:rPr lang="en-US" sz="1100" b="0" i="0" dirty="0">
                          <a:solidFill>
                            <a:srgbClr val="000000"/>
                          </a:solidFill>
                          <a:effectLst/>
                          <a:latin typeface="verdana" panose="020B0604030504040204" pitchFamily="34" charset="0"/>
                        </a:rPr>
                        <a:t>public void method()throws </a:t>
                      </a:r>
                      <a:r>
                        <a:rPr lang="en-US" sz="1100" b="0" i="0" dirty="0" err="1">
                          <a:solidFill>
                            <a:srgbClr val="000000"/>
                          </a:solidFill>
                          <a:effectLst/>
                          <a:latin typeface="verdana" panose="020B0604030504040204" pitchFamily="34" charset="0"/>
                        </a:rPr>
                        <a:t>IOException,SQLException</a:t>
                      </a:r>
                      <a:r>
                        <a:rPr lang="en-US" sz="1100" b="0" i="0" dirty="0">
                          <a:solidFill>
                            <a:srgbClr val="000000"/>
                          </a:solidFill>
                          <a:effectLst/>
                          <a:latin typeface="verdana" panose="020B0604030504040204" pitchFamily="34" charset="0"/>
                        </a:rPr>
                        <a:t>.</a:t>
                      </a:r>
                    </a:p>
                  </a:txBody>
                  <a:tcPr marL="23783" marR="23783" marT="23783" marB="2378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89</a:t>
            </a:fld>
            <a:endParaRPr lang="en-US"/>
          </a:p>
        </p:txBody>
      </p:sp>
    </p:spTree>
    <p:extLst>
      <p:ext uri="{BB962C8B-B14F-4D97-AF65-F5344CB8AC3E}">
        <p14:creationId xmlns:p14="http://schemas.microsoft.com/office/powerpoint/2010/main" val="30044241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sp>
        <p:nvSpPr>
          <p:cNvPr id="3" name="Content Placeholder 2"/>
          <p:cNvSpPr>
            <a:spLocks noGrp="1"/>
          </p:cNvSpPr>
          <p:nvPr>
            <p:ph idx="1"/>
          </p:nvPr>
        </p:nvSpPr>
        <p:spPr/>
        <p:txBody>
          <a:bodyPr/>
          <a:lstStyle/>
          <a:p>
            <a:r>
              <a:rPr lang="en-US" dirty="0"/>
              <a:t>Error is irrecoverable </a:t>
            </a:r>
          </a:p>
          <a:p>
            <a:r>
              <a:rPr lang="en-US" dirty="0"/>
              <a:t>e.g. </a:t>
            </a:r>
            <a:r>
              <a:rPr lang="en-US" dirty="0" err="1"/>
              <a:t>OutOfMemoryError</a:t>
            </a:r>
            <a:r>
              <a:rPr lang="en-US" dirty="0"/>
              <a:t>, </a:t>
            </a:r>
          </a:p>
          <a:p>
            <a:r>
              <a:rPr lang="en-US" dirty="0" err="1"/>
              <a:t>VirtualMachineError</a:t>
            </a:r>
            <a:r>
              <a:rPr lang="en-US" dirty="0"/>
              <a:t>, </a:t>
            </a:r>
          </a:p>
          <a:p>
            <a:r>
              <a:rPr lang="en-US" dirty="0" err="1"/>
              <a:t>AssertionError</a:t>
            </a:r>
            <a:r>
              <a:rPr lang="en-US" dirty="0"/>
              <a:t> etc.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a:t>
            </a:fld>
            <a:endParaRPr lang="en-US"/>
          </a:p>
        </p:txBody>
      </p:sp>
    </p:spTree>
    <p:extLst>
      <p:ext uri="{BB962C8B-B14F-4D97-AF65-F5344CB8AC3E}">
        <p14:creationId xmlns:p14="http://schemas.microsoft.com/office/powerpoint/2010/main" val="2028687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Difference between throw and throws</a:t>
            </a:r>
          </a:p>
        </p:txBody>
      </p:sp>
      <p:sp>
        <p:nvSpPr>
          <p:cNvPr id="8" name="Content Placeholder 7"/>
          <p:cNvSpPr>
            <a:spLocks noGrp="1"/>
          </p:cNvSpPr>
          <p:nvPr>
            <p:ph sz="half" idx="1"/>
          </p:nvPr>
        </p:nvSpPr>
        <p:spPr/>
        <p:txBody>
          <a:bodyPr/>
          <a:lstStyle/>
          <a:p>
            <a:r>
              <a:rPr lang="en-US" dirty="0"/>
              <a:t>Java throw example</a:t>
            </a:r>
          </a:p>
          <a:p>
            <a:r>
              <a:rPr lang="en-US" b="1" dirty="0"/>
              <a:t>void</a:t>
            </a:r>
            <a:r>
              <a:rPr lang="en-US" dirty="0"/>
              <a:t> m(){  </a:t>
            </a:r>
          </a:p>
          <a:p>
            <a:r>
              <a:rPr lang="en-US" b="1" dirty="0"/>
              <a:t>throw</a:t>
            </a:r>
            <a:r>
              <a:rPr lang="en-US" dirty="0"/>
              <a:t> </a:t>
            </a:r>
            <a:r>
              <a:rPr lang="en-US" b="1" dirty="0"/>
              <a:t>new</a:t>
            </a:r>
            <a:r>
              <a:rPr lang="en-US" dirty="0"/>
              <a:t> </a:t>
            </a:r>
            <a:r>
              <a:rPr lang="en-US" dirty="0" err="1"/>
              <a:t>ArithmeticException</a:t>
            </a:r>
            <a:r>
              <a:rPr lang="en-US" dirty="0"/>
              <a:t>("sorry");  </a:t>
            </a:r>
          </a:p>
          <a:p>
            <a:r>
              <a:rPr lang="en-US" dirty="0"/>
              <a:t>}  </a:t>
            </a:r>
          </a:p>
          <a:p>
            <a:endParaRPr lang="en-US" dirty="0"/>
          </a:p>
        </p:txBody>
      </p:sp>
      <p:sp>
        <p:nvSpPr>
          <p:cNvPr id="9" name="Content Placeholder 8"/>
          <p:cNvSpPr>
            <a:spLocks noGrp="1"/>
          </p:cNvSpPr>
          <p:nvPr>
            <p:ph sz="half" idx="2"/>
          </p:nvPr>
        </p:nvSpPr>
        <p:spPr/>
        <p:txBody>
          <a:bodyPr/>
          <a:lstStyle/>
          <a:p>
            <a:r>
              <a:rPr lang="en-US" dirty="0"/>
              <a:t>Java throws example</a:t>
            </a:r>
          </a:p>
          <a:p>
            <a:r>
              <a:rPr lang="en-US" b="1" dirty="0"/>
              <a:t>void</a:t>
            </a:r>
            <a:r>
              <a:rPr lang="en-US" dirty="0"/>
              <a:t> m()</a:t>
            </a:r>
            <a:r>
              <a:rPr lang="en-US" b="1" dirty="0"/>
              <a:t>throws</a:t>
            </a:r>
            <a:r>
              <a:rPr lang="en-US" dirty="0"/>
              <a:t> </a:t>
            </a:r>
            <a:r>
              <a:rPr lang="en-US" dirty="0" err="1"/>
              <a:t>ArithmeticException</a:t>
            </a:r>
            <a:r>
              <a:rPr lang="en-US" dirty="0"/>
              <a:t>{  </a:t>
            </a:r>
          </a:p>
          <a:p>
            <a:r>
              <a:rPr lang="en-US" dirty="0"/>
              <a:t>//method code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90</a:t>
            </a:fld>
            <a:endParaRPr lang="en-US"/>
          </a:p>
        </p:txBody>
      </p:sp>
    </p:spTree>
    <p:extLst>
      <p:ext uri="{BB962C8B-B14F-4D97-AF65-F5344CB8AC3E}">
        <p14:creationId xmlns:p14="http://schemas.microsoft.com/office/powerpoint/2010/main" val="917559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Java throw and throws example</a:t>
            </a:r>
            <a:br>
              <a:rPr lang="en-US" dirty="0"/>
            </a:br>
            <a:endParaRPr lang="en-US" dirty="0"/>
          </a:p>
        </p:txBody>
      </p:sp>
      <p:sp>
        <p:nvSpPr>
          <p:cNvPr id="8" name="Content Placeholder 7"/>
          <p:cNvSpPr>
            <a:spLocks noGrp="1"/>
          </p:cNvSpPr>
          <p:nvPr>
            <p:ph idx="1"/>
          </p:nvPr>
        </p:nvSpPr>
        <p:spPr/>
        <p:txBody>
          <a:bodyPr/>
          <a:lstStyle/>
          <a:p>
            <a:r>
              <a:rPr lang="en-US" b="1" dirty="0"/>
              <a:t>void</a:t>
            </a:r>
            <a:r>
              <a:rPr lang="en-US" dirty="0"/>
              <a:t> m()</a:t>
            </a:r>
            <a:r>
              <a:rPr lang="en-US" b="1" dirty="0"/>
              <a:t>throws</a:t>
            </a:r>
            <a:r>
              <a:rPr lang="en-US" dirty="0"/>
              <a:t> </a:t>
            </a:r>
            <a:r>
              <a:rPr lang="en-US" dirty="0" err="1"/>
              <a:t>ArithmeticException</a:t>
            </a:r>
            <a:r>
              <a:rPr lang="en-US" dirty="0"/>
              <a:t>{  </a:t>
            </a:r>
          </a:p>
          <a:p>
            <a:r>
              <a:rPr lang="en-US" b="1" dirty="0"/>
              <a:t>throw</a:t>
            </a:r>
            <a:r>
              <a:rPr lang="en-US" dirty="0"/>
              <a:t> </a:t>
            </a:r>
            <a:r>
              <a:rPr lang="en-US" b="1" dirty="0"/>
              <a:t>new</a:t>
            </a:r>
            <a:r>
              <a:rPr lang="en-US" dirty="0"/>
              <a:t> </a:t>
            </a:r>
            <a:r>
              <a:rPr lang="en-US" dirty="0" err="1"/>
              <a:t>ArithmeticException</a:t>
            </a:r>
            <a:r>
              <a:rPr lang="en-US" dirty="0"/>
              <a:t>("sorry");  </a:t>
            </a:r>
          </a:p>
          <a:p>
            <a:r>
              <a:rPr lang="en-US" dirty="0"/>
              <a:t>}  </a:t>
            </a:r>
          </a:p>
          <a:p>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91</a:t>
            </a:fld>
            <a:endParaRPr lang="en-US"/>
          </a:p>
        </p:txBody>
      </p:sp>
    </p:spTree>
    <p:extLst>
      <p:ext uri="{BB962C8B-B14F-4D97-AF65-F5344CB8AC3E}">
        <p14:creationId xmlns:p14="http://schemas.microsoft.com/office/powerpoint/2010/main" val="995607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differences among throw, throws and thrown?</a:t>
            </a:r>
          </a:p>
        </p:txBody>
      </p:sp>
      <p:sp>
        <p:nvSpPr>
          <p:cNvPr id="3" name="Content Placeholder 2"/>
          <p:cNvSpPr>
            <a:spLocks noGrp="1"/>
          </p:cNvSpPr>
          <p:nvPr>
            <p:ph idx="1"/>
          </p:nvPr>
        </p:nvSpPr>
        <p:spPr/>
        <p:txBody>
          <a:bodyPr/>
          <a:lstStyle/>
          <a:p>
            <a:r>
              <a:rPr lang="en-US" dirty="0"/>
              <a:t>Thrown is invalid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92</a:t>
            </a:fld>
            <a:endParaRPr lang="en-US"/>
          </a:p>
        </p:txBody>
      </p:sp>
    </p:spTree>
    <p:extLst>
      <p:ext uri="{BB962C8B-B14F-4D97-AF65-F5344CB8AC3E}">
        <p14:creationId xmlns:p14="http://schemas.microsoft.com/office/powerpoint/2010/main" val="1166854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final, finally and finalize</a:t>
            </a:r>
            <a:br>
              <a:rPr lang="en-US" dirty="0"/>
            </a:br>
            <a:endParaRPr lang="en-US" dirty="0"/>
          </a:p>
        </p:txBody>
      </p:sp>
      <p:graphicFrame>
        <p:nvGraphicFramePr>
          <p:cNvPr id="7" name="Content Placeholder 6"/>
          <p:cNvGraphicFramePr>
            <a:graphicFrameLocks noGrp="1"/>
          </p:cNvGraphicFramePr>
          <p:nvPr>
            <p:ph idx="1"/>
            <p:extLst/>
          </p:nvPr>
        </p:nvGraphicFramePr>
        <p:xfrm>
          <a:off x="118871" y="1682495"/>
          <a:ext cx="10085832" cy="4359530"/>
        </p:xfrm>
        <a:graphic>
          <a:graphicData uri="http://schemas.openxmlformats.org/drawingml/2006/table">
            <a:tbl>
              <a:tblPr/>
              <a:tblGrid>
                <a:gridCol w="795529">
                  <a:extLst>
                    <a:ext uri="{9D8B030D-6E8A-4147-A177-3AD203B41FA5}">
                      <a16:colId xmlns:a16="http://schemas.microsoft.com/office/drawing/2014/main" val="20000"/>
                    </a:ext>
                  </a:extLst>
                </a:gridCol>
                <a:gridCol w="4247387">
                  <a:extLst>
                    <a:ext uri="{9D8B030D-6E8A-4147-A177-3AD203B41FA5}">
                      <a16:colId xmlns:a16="http://schemas.microsoft.com/office/drawing/2014/main" val="20001"/>
                    </a:ext>
                  </a:extLst>
                </a:gridCol>
                <a:gridCol w="2521458">
                  <a:extLst>
                    <a:ext uri="{9D8B030D-6E8A-4147-A177-3AD203B41FA5}">
                      <a16:colId xmlns:a16="http://schemas.microsoft.com/office/drawing/2014/main" val="20002"/>
                    </a:ext>
                  </a:extLst>
                </a:gridCol>
                <a:gridCol w="2521458">
                  <a:extLst>
                    <a:ext uri="{9D8B030D-6E8A-4147-A177-3AD203B41FA5}">
                      <a16:colId xmlns:a16="http://schemas.microsoft.com/office/drawing/2014/main" val="20003"/>
                    </a:ext>
                  </a:extLst>
                </a:gridCol>
              </a:tblGrid>
              <a:tr h="351822">
                <a:tc>
                  <a:txBody>
                    <a:bodyPr/>
                    <a:lstStyle/>
                    <a:p>
                      <a:pPr algn="l" fontAlgn="t"/>
                      <a:r>
                        <a:rPr lang="en-US" sz="1600">
                          <a:solidFill>
                            <a:srgbClr val="000000"/>
                          </a:solidFill>
                          <a:effectLst/>
                          <a:latin typeface="times new roman" panose="02020603050405020304" pitchFamily="18" charset="0"/>
                        </a:rPr>
                        <a:t>No.</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finally</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finalize</a:t>
                      </a:r>
                    </a:p>
                  </a:txBody>
                  <a:tcPr marL="34048" marR="34048" marT="34048" marB="34048">
                    <a:lnL w="7620" cap="flat" cmpd="sng" algn="ctr">
                      <a:solidFill>
                        <a:srgbClr val="100965"/>
                      </a:solidFill>
                      <a:prstDash val="solid"/>
                      <a:round/>
                      <a:headEnd type="none" w="med" len="med"/>
                      <a:tailEnd type="none" w="med" len="med"/>
                    </a:lnL>
                    <a:lnR w="7620" cap="flat" cmpd="sng" algn="ctr">
                      <a:solidFill>
                        <a:srgbClr val="100965"/>
                      </a:solidFill>
                      <a:prstDash val="solid"/>
                      <a:round/>
                      <a:headEnd type="none" w="med" len="med"/>
                      <a:tailEnd type="none" w="med" len="med"/>
                    </a:lnR>
                    <a:lnT w="7620" cap="flat" cmpd="sng" algn="ctr">
                      <a:solidFill>
                        <a:srgbClr val="100965"/>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380547">
                <a:tc>
                  <a:txBody>
                    <a:bodyPr/>
                    <a:lstStyle/>
                    <a:p>
                      <a:pPr fontAlgn="t"/>
                      <a:r>
                        <a:rPr lang="en-US" sz="1600" b="0" i="0">
                          <a:solidFill>
                            <a:srgbClr val="000000"/>
                          </a:solidFill>
                          <a:effectLst/>
                          <a:latin typeface="verdana" panose="020B0604030504040204" pitchFamily="34" charset="0"/>
                        </a:rPr>
                        <a:t>1)</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 is used to apply restrictions on class, method and variable. Final class can't be inherited, final method can't be overridden and final variable value can't be changed.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Finally is used to place important code, it will be executed whether exception is handled or not.</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Finalize is used to perform clean up processing just before object is garbage collected.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7161">
                <a:tc>
                  <a:txBody>
                    <a:bodyPr/>
                    <a:lstStyle/>
                    <a:p>
                      <a:pPr fontAlgn="t"/>
                      <a:r>
                        <a:rPr lang="en-US" sz="1600" b="0" i="0">
                          <a:solidFill>
                            <a:srgbClr val="000000"/>
                          </a:solidFill>
                          <a:effectLst/>
                          <a:latin typeface="verdana" panose="020B0604030504040204" pitchFamily="34" charset="0"/>
                        </a:rPr>
                        <a:t>2)</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 is a keyword.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finally is a block.</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dirty="0">
                          <a:solidFill>
                            <a:srgbClr val="000000"/>
                          </a:solidFill>
                          <a:effectLst/>
                          <a:latin typeface="verdana" panose="020B0604030504040204" pitchFamily="34" charset="0"/>
                        </a:rPr>
                        <a:t>finalize is a method.</a:t>
                      </a:r>
                    </a:p>
                  </a:txBody>
                  <a:tcPr marL="34048" marR="34048" marT="34048" marB="3404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93</a:t>
            </a:fld>
            <a:endParaRPr lang="en-US"/>
          </a:p>
        </p:txBody>
      </p:sp>
    </p:spTree>
    <p:extLst>
      <p:ext uri="{BB962C8B-B14F-4D97-AF65-F5344CB8AC3E}">
        <p14:creationId xmlns:p14="http://schemas.microsoft.com/office/powerpoint/2010/main" val="3836024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final example</a:t>
            </a:r>
          </a:p>
        </p:txBody>
      </p:sp>
      <p:sp>
        <p:nvSpPr>
          <p:cNvPr id="12" name="Content Placeholder 11"/>
          <p:cNvSpPr>
            <a:spLocks noGrp="1"/>
          </p:cNvSpPr>
          <p:nvPr>
            <p:ph idx="1"/>
          </p:nvPr>
        </p:nvSpPr>
        <p:spPr/>
        <p:txBody>
          <a:bodyPr/>
          <a:lstStyle/>
          <a:p>
            <a:r>
              <a:rPr lang="en-US" b="1" dirty="0"/>
              <a:t>class</a:t>
            </a:r>
            <a:r>
              <a:rPr lang="en-US" dirty="0"/>
              <a:t> </a:t>
            </a:r>
            <a:r>
              <a:rPr lang="en-US" dirty="0" err="1"/>
              <a:t>FinalExample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final</a:t>
            </a:r>
            <a:r>
              <a:rPr lang="en-US" dirty="0"/>
              <a:t> </a:t>
            </a:r>
            <a:r>
              <a:rPr lang="en-US" b="1" dirty="0" err="1"/>
              <a:t>int</a:t>
            </a:r>
            <a:r>
              <a:rPr lang="en-US" dirty="0"/>
              <a:t> x=100;  </a:t>
            </a:r>
          </a:p>
          <a:p>
            <a:r>
              <a:rPr lang="en-US" dirty="0"/>
              <a:t>x=200;//Compile Time Error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94</a:t>
            </a:fld>
            <a:endParaRPr lang="en-US"/>
          </a:p>
        </p:txBody>
      </p:sp>
    </p:spTree>
    <p:extLst>
      <p:ext uri="{BB962C8B-B14F-4D97-AF65-F5344CB8AC3E}">
        <p14:creationId xmlns:p14="http://schemas.microsoft.com/office/powerpoint/2010/main" val="27333825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finally example</a:t>
            </a:r>
          </a:p>
        </p:txBody>
      </p:sp>
      <p:sp>
        <p:nvSpPr>
          <p:cNvPr id="3" name="Content Placeholder 2"/>
          <p:cNvSpPr>
            <a:spLocks noGrp="1"/>
          </p:cNvSpPr>
          <p:nvPr>
            <p:ph idx="1"/>
          </p:nvPr>
        </p:nvSpPr>
        <p:spPr/>
        <p:txBody>
          <a:bodyPr/>
          <a:lstStyle/>
          <a:p>
            <a:r>
              <a:rPr lang="en-US" b="1" dirty="0"/>
              <a:t>class</a:t>
            </a:r>
            <a:r>
              <a:rPr lang="en-US" dirty="0"/>
              <a:t> </a:t>
            </a:r>
            <a:r>
              <a:rPr lang="en-US" dirty="0" err="1"/>
              <a:t>FinallyExample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try</a:t>
            </a:r>
            <a:r>
              <a:rPr lang="en-US" dirty="0"/>
              <a:t>{  </a:t>
            </a:r>
          </a:p>
          <a:p>
            <a:r>
              <a:rPr lang="en-US" b="1" dirty="0" err="1"/>
              <a:t>int</a:t>
            </a:r>
            <a:r>
              <a:rPr lang="en-US" dirty="0"/>
              <a:t> x=300;  </a:t>
            </a:r>
          </a:p>
          <a:p>
            <a:r>
              <a:rPr lang="en-US" dirty="0"/>
              <a:t>}</a:t>
            </a:r>
            <a:r>
              <a:rPr lang="en-US" b="1" dirty="0"/>
              <a:t>catch</a:t>
            </a:r>
            <a:r>
              <a:rPr lang="en-US" dirty="0"/>
              <a:t>(Exception e){</a:t>
            </a:r>
            <a:r>
              <a:rPr lang="en-US" dirty="0" err="1"/>
              <a:t>System.out.println</a:t>
            </a:r>
            <a:r>
              <a:rPr lang="en-US" dirty="0"/>
              <a:t>(e);}  </a:t>
            </a:r>
          </a:p>
          <a:p>
            <a:r>
              <a:rPr lang="en-US" b="1" dirty="0"/>
              <a:t>finally</a:t>
            </a:r>
            <a:r>
              <a:rPr lang="en-US" dirty="0"/>
              <a:t>{</a:t>
            </a:r>
            <a:r>
              <a:rPr lang="en-US" dirty="0" err="1"/>
              <a:t>System.out.println</a:t>
            </a:r>
            <a:r>
              <a:rPr lang="en-US" dirty="0"/>
              <a:t>("finally block is executed");}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95</a:t>
            </a:fld>
            <a:endParaRPr lang="en-US"/>
          </a:p>
        </p:txBody>
      </p:sp>
    </p:spTree>
    <p:extLst>
      <p:ext uri="{BB962C8B-B14F-4D97-AF65-F5344CB8AC3E}">
        <p14:creationId xmlns:p14="http://schemas.microsoft.com/office/powerpoint/2010/main" val="2559195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 example</a:t>
            </a:r>
            <a:br>
              <a:rPr lang="en-US" dirty="0"/>
            </a:br>
            <a:endParaRPr lang="en-US" dirty="0"/>
          </a:p>
        </p:txBody>
      </p:sp>
      <p:sp>
        <p:nvSpPr>
          <p:cNvPr id="3" name="Content Placeholder 2"/>
          <p:cNvSpPr>
            <a:spLocks noGrp="1"/>
          </p:cNvSpPr>
          <p:nvPr>
            <p:ph idx="1"/>
          </p:nvPr>
        </p:nvSpPr>
        <p:spPr/>
        <p:txBody>
          <a:bodyPr/>
          <a:lstStyle/>
          <a:p>
            <a:r>
              <a:rPr lang="en-US" b="1" dirty="0"/>
              <a:t>class</a:t>
            </a:r>
            <a:r>
              <a:rPr lang="en-US" dirty="0"/>
              <a:t> </a:t>
            </a:r>
            <a:r>
              <a:rPr lang="en-US" dirty="0" err="1"/>
              <a:t>FinalizeExample</a:t>
            </a:r>
            <a:r>
              <a:rPr lang="en-US" dirty="0"/>
              <a:t>{  </a:t>
            </a:r>
          </a:p>
          <a:p>
            <a:r>
              <a:rPr lang="en-US" b="1" dirty="0"/>
              <a:t>public</a:t>
            </a:r>
            <a:r>
              <a:rPr lang="en-US" dirty="0"/>
              <a:t> </a:t>
            </a:r>
            <a:r>
              <a:rPr lang="en-US" b="1" dirty="0"/>
              <a:t>void</a:t>
            </a:r>
            <a:r>
              <a:rPr lang="en-US" dirty="0"/>
              <a:t> finalize(){System.out.println("finalize called");}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FinalizeExample</a:t>
            </a:r>
            <a:r>
              <a:rPr lang="en-US" dirty="0"/>
              <a:t> f1=</a:t>
            </a:r>
            <a:r>
              <a:rPr lang="en-US" b="1" dirty="0"/>
              <a:t>new</a:t>
            </a:r>
            <a:r>
              <a:rPr lang="en-US" dirty="0"/>
              <a:t> </a:t>
            </a:r>
            <a:r>
              <a:rPr lang="en-US" dirty="0" err="1"/>
              <a:t>FinalizeExample</a:t>
            </a:r>
            <a:r>
              <a:rPr lang="en-US" dirty="0"/>
              <a:t>();  </a:t>
            </a:r>
          </a:p>
          <a:p>
            <a:r>
              <a:rPr lang="en-US" dirty="0" err="1"/>
              <a:t>FinalizeExample</a:t>
            </a:r>
            <a:r>
              <a:rPr lang="en-US" dirty="0"/>
              <a:t> f2=</a:t>
            </a:r>
            <a:r>
              <a:rPr lang="en-US" b="1" dirty="0"/>
              <a:t>new</a:t>
            </a:r>
            <a:r>
              <a:rPr lang="en-US" dirty="0"/>
              <a:t> </a:t>
            </a:r>
            <a:r>
              <a:rPr lang="en-US" dirty="0" err="1"/>
              <a:t>FinalizeExample</a:t>
            </a:r>
            <a:r>
              <a:rPr lang="en-US" dirty="0"/>
              <a:t>();  </a:t>
            </a:r>
          </a:p>
          <a:p>
            <a:r>
              <a:rPr lang="en-US" dirty="0"/>
              <a:t>f1=</a:t>
            </a:r>
            <a:r>
              <a:rPr lang="en-US" b="1" dirty="0"/>
              <a:t>null</a:t>
            </a:r>
            <a:r>
              <a:rPr lang="en-US" dirty="0"/>
              <a:t>;  </a:t>
            </a:r>
          </a:p>
          <a:p>
            <a:r>
              <a:rPr lang="en-US" dirty="0"/>
              <a:t>f2=</a:t>
            </a:r>
            <a:r>
              <a:rPr lang="en-US" b="1" dirty="0"/>
              <a:t>null</a:t>
            </a:r>
            <a:r>
              <a:rPr lang="en-US" dirty="0"/>
              <a:t>;  </a:t>
            </a:r>
          </a:p>
          <a:p>
            <a:r>
              <a:rPr lang="en-US" dirty="0" err="1"/>
              <a:t>System.gc</a:t>
            </a:r>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96</a:t>
            </a:fld>
            <a:endParaRPr lang="en-US"/>
          </a:p>
        </p:txBody>
      </p:sp>
    </p:spTree>
    <p:extLst>
      <p:ext uri="{BB962C8B-B14F-4D97-AF65-F5344CB8AC3E}">
        <p14:creationId xmlns:p14="http://schemas.microsoft.com/office/powerpoint/2010/main" val="26511608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ExceptionHandling with MethodOverriding in Java</a:t>
            </a:r>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97</a:t>
            </a:fld>
            <a:endParaRPr lang="en-US"/>
          </a:p>
        </p:txBody>
      </p:sp>
    </p:spTree>
    <p:extLst>
      <p:ext uri="{BB962C8B-B14F-4D97-AF65-F5344CB8AC3E}">
        <p14:creationId xmlns:p14="http://schemas.microsoft.com/office/powerpoint/2010/main" val="3310130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ExceptionHandling</a:t>
            </a:r>
            <a:r>
              <a:rPr lang="en-US" dirty="0"/>
              <a:t> with </a:t>
            </a:r>
            <a:r>
              <a:rPr lang="en-US" dirty="0" err="1"/>
              <a:t>MethodOverriding</a:t>
            </a:r>
            <a:r>
              <a:rPr lang="en-US" dirty="0"/>
              <a:t> </a:t>
            </a:r>
          </a:p>
        </p:txBody>
      </p:sp>
      <p:sp>
        <p:nvSpPr>
          <p:cNvPr id="3" name="Content Placeholder 2"/>
          <p:cNvSpPr>
            <a:spLocks noGrp="1"/>
          </p:cNvSpPr>
          <p:nvPr>
            <p:ph idx="1"/>
          </p:nvPr>
        </p:nvSpPr>
        <p:spPr/>
        <p:txBody>
          <a:bodyPr/>
          <a:lstStyle/>
          <a:p>
            <a:r>
              <a:rPr lang="en-US" dirty="0"/>
              <a:t>There are many rules if we talk about </a:t>
            </a:r>
            <a:r>
              <a:rPr lang="en-US" dirty="0" err="1"/>
              <a:t>methodoverriding</a:t>
            </a:r>
            <a:r>
              <a:rPr lang="en-US" dirty="0"/>
              <a:t> with exception handling. The Rules are as follows: If</a:t>
            </a:r>
            <a:r>
              <a:rPr lang="en-US" b="1" dirty="0"/>
              <a:t> the superclass method does not declare an exception</a:t>
            </a:r>
            <a:endParaRPr lang="en-US" dirty="0"/>
          </a:p>
          <a:p>
            <a:pPr lvl="1"/>
            <a:r>
              <a:rPr lang="en-US" dirty="0"/>
              <a:t>If the superclass method does not declare an exception, subclass overridden method cannot declare the checked exception but it can declare unchecked exception.</a:t>
            </a:r>
          </a:p>
          <a:p>
            <a:r>
              <a:rPr lang="en-US" b="1" dirty="0"/>
              <a:t>If the superclass method declares an exception</a:t>
            </a:r>
            <a:endParaRPr lang="en-US" dirty="0"/>
          </a:p>
          <a:p>
            <a:pPr lvl="1"/>
            <a:r>
              <a:rPr lang="en-US" dirty="0"/>
              <a:t>If the superclass method declares an exception, subclass overridden method can declare same, subclass exception or no exception but cannot declare parent exception.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98</a:t>
            </a:fld>
            <a:endParaRPr lang="en-US"/>
          </a:p>
        </p:txBody>
      </p:sp>
    </p:spTree>
    <p:extLst>
      <p:ext uri="{BB962C8B-B14F-4D97-AF65-F5344CB8AC3E}">
        <p14:creationId xmlns:p14="http://schemas.microsoft.com/office/powerpoint/2010/main" val="1968707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325880"/>
            <a:ext cx="8779933" cy="2724956"/>
          </a:xfrm>
        </p:spPr>
        <p:txBody>
          <a:bodyPr/>
          <a:lstStyle/>
          <a:p>
            <a:r>
              <a:rPr lang="en-US" dirty="0"/>
              <a:t>Case 1: If the superclass method does not declare an exception</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99</a:t>
            </a:fld>
            <a:endParaRPr lang="en-US"/>
          </a:p>
        </p:txBody>
      </p:sp>
    </p:spTree>
    <p:extLst>
      <p:ext uri="{BB962C8B-B14F-4D97-AF65-F5344CB8AC3E}">
        <p14:creationId xmlns:p14="http://schemas.microsoft.com/office/powerpoint/2010/main" val="837802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934</TotalTime>
  <Words>3570</Words>
  <Application>Microsoft Office PowerPoint</Application>
  <PresentationFormat>Widescreen</PresentationFormat>
  <Paragraphs>1102</Paragraphs>
  <Slides>124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124</vt:i4>
      </vt:variant>
    </vt:vector>
  </HeadingPairs>
  <TitlesOfParts>
    <vt:vector size="135" baseType="lpstr">
      <vt:lpstr>Arial</vt:lpstr>
      <vt:lpstr>Calibri</vt:lpstr>
      <vt:lpstr>Calibri Light</vt:lpstr>
      <vt:lpstr>Courier New</vt:lpstr>
      <vt:lpstr>Symbol</vt:lpstr>
      <vt:lpstr>times new roman</vt:lpstr>
      <vt:lpstr>times new roman</vt:lpstr>
      <vt:lpstr>Trebuchet MS</vt:lpstr>
      <vt:lpstr>verdana</vt:lpstr>
      <vt:lpstr>Wingdings 3</vt:lpstr>
      <vt:lpstr>Facet</vt:lpstr>
      <vt:lpstr>Java Exception Handling</vt:lpstr>
      <vt:lpstr>Exception Handling</vt:lpstr>
      <vt:lpstr>What is exception?</vt:lpstr>
      <vt:lpstr>What is Exception Handling?</vt:lpstr>
      <vt:lpstr>Exception Handling</vt:lpstr>
      <vt:lpstr>Example</vt:lpstr>
      <vt:lpstr>Hierarchy of Java Exception classes</vt:lpstr>
      <vt:lpstr>Types of Exception </vt:lpstr>
      <vt:lpstr>Error?</vt:lpstr>
      <vt:lpstr>Common scenarios where exceptions may occur </vt:lpstr>
      <vt:lpstr>1) Scenario where ArithmeticException occurs </vt:lpstr>
      <vt:lpstr>2) Scenario where NullPointerException occurs</vt:lpstr>
      <vt:lpstr>Guess the output</vt:lpstr>
      <vt:lpstr>Output</vt:lpstr>
      <vt:lpstr>3) Scenario where NumberFormatException occurs </vt:lpstr>
      <vt:lpstr>Example:</vt:lpstr>
      <vt:lpstr>4) Scenario where ArrayIndexOutOfBoundsException occurs</vt:lpstr>
      <vt:lpstr>Scenario 5:  InvocationTargeException</vt:lpstr>
      <vt:lpstr>Constructors summary</vt:lpstr>
      <vt:lpstr>Methods Summary</vt:lpstr>
      <vt:lpstr>PowerPoint Presentation</vt:lpstr>
      <vt:lpstr>Output</vt:lpstr>
      <vt:lpstr>Note</vt:lpstr>
      <vt:lpstr>How to deal with the exception</vt:lpstr>
      <vt:lpstr>Scenario 6: NoSuchMethodException</vt:lpstr>
      <vt:lpstr>Constructors</vt:lpstr>
      <vt:lpstr>PowerPoint Presentation</vt:lpstr>
      <vt:lpstr>Output</vt:lpstr>
      <vt:lpstr>Java Exception Handling Keywords</vt:lpstr>
      <vt:lpstr>try-catch block</vt:lpstr>
      <vt:lpstr>try block</vt:lpstr>
      <vt:lpstr>Syntax of java try-catch </vt:lpstr>
      <vt:lpstr>PowerPoint Presentation</vt:lpstr>
      <vt:lpstr>Syntax of try-finally block </vt:lpstr>
      <vt:lpstr>Java catch block </vt:lpstr>
      <vt:lpstr>Problem without exception handling </vt:lpstr>
      <vt:lpstr>output</vt:lpstr>
      <vt:lpstr>Solution by exception handling </vt:lpstr>
      <vt:lpstr>output</vt:lpstr>
      <vt:lpstr>Internal working of java try-catch block </vt:lpstr>
      <vt:lpstr>Guess the output</vt:lpstr>
      <vt:lpstr> Multi catch block </vt:lpstr>
      <vt:lpstr>Example</vt:lpstr>
      <vt:lpstr>Notes</vt:lpstr>
      <vt:lpstr>Guess output</vt:lpstr>
      <vt:lpstr>Output</vt:lpstr>
      <vt:lpstr>Nested try block </vt:lpstr>
      <vt:lpstr>Why use nested try block  </vt:lpstr>
      <vt:lpstr>Syntax:</vt:lpstr>
      <vt:lpstr>Java nested try example </vt:lpstr>
      <vt:lpstr>finally block </vt:lpstr>
      <vt:lpstr>finally block</vt:lpstr>
      <vt:lpstr>finally block</vt:lpstr>
      <vt:lpstr>Note</vt:lpstr>
      <vt:lpstr>Why use java finally </vt:lpstr>
      <vt:lpstr>Usage of Java finally  Case 1 : When exception doesn’t occur  </vt:lpstr>
      <vt:lpstr>Usage of Java finally  Case 2 : When exception occurs and not handled </vt:lpstr>
      <vt:lpstr>Usage of Java finally  Case 3: When exception occurs and handled</vt:lpstr>
      <vt:lpstr>Notes</vt:lpstr>
      <vt:lpstr>***Guess the output</vt:lpstr>
      <vt:lpstr>Output</vt:lpstr>
      <vt:lpstr>*****Guess the outuput?</vt:lpstr>
      <vt:lpstr>output</vt:lpstr>
      <vt:lpstr>throw keyword </vt:lpstr>
      <vt:lpstr>throw keyword</vt:lpstr>
      <vt:lpstr>throw keyword example</vt:lpstr>
      <vt:lpstr>throw keyword example</vt:lpstr>
      <vt:lpstr>Exception handling in Javascript</vt:lpstr>
      <vt:lpstr>Example 1: sayHello() function is not defined, Hence java script error will occur. </vt:lpstr>
      <vt:lpstr>Example 2: throw user defined exception when denominator value is entered as 0. </vt:lpstr>
      <vt:lpstr>Exception Propagation</vt:lpstr>
      <vt:lpstr>Exception propagation</vt:lpstr>
      <vt:lpstr>Program of Exception Propagation</vt:lpstr>
      <vt:lpstr>Output</vt:lpstr>
      <vt:lpstr>Exception Propagation stack representation</vt:lpstr>
      <vt:lpstr>Note</vt:lpstr>
      <vt:lpstr>throws Keyword</vt:lpstr>
      <vt:lpstr>Syntax of java throws </vt:lpstr>
      <vt:lpstr>Which exception should be declared </vt:lpstr>
      <vt:lpstr>Advantage of Java throws keyword </vt:lpstr>
      <vt:lpstr>Java throws example </vt:lpstr>
      <vt:lpstr>output</vt:lpstr>
      <vt:lpstr>Notes</vt:lpstr>
      <vt:lpstr>Case1: handle the exception </vt:lpstr>
      <vt:lpstr>output</vt:lpstr>
      <vt:lpstr>Case2: declare the exception </vt:lpstr>
      <vt:lpstr>Output</vt:lpstr>
      <vt:lpstr>Que) Can we re throw an exception? </vt:lpstr>
      <vt:lpstr>Difference between throw and throws in Java </vt:lpstr>
      <vt:lpstr>Difference between throw and throws</vt:lpstr>
      <vt:lpstr> Java throw and throws example </vt:lpstr>
      <vt:lpstr>What are differences among throw, throws and thrown?</vt:lpstr>
      <vt:lpstr>Difference between final, finally and finalize </vt:lpstr>
      <vt:lpstr>final example</vt:lpstr>
      <vt:lpstr>finally example</vt:lpstr>
      <vt:lpstr>finalize example </vt:lpstr>
      <vt:lpstr>ExceptionHandling with MethodOverriding in Java</vt:lpstr>
      <vt:lpstr>ExceptionHandling with MethodOverriding </vt:lpstr>
      <vt:lpstr>Case 1: If the superclass method does not declare an exception</vt:lpstr>
      <vt:lpstr>1) Rule: If the superclass method does not declare an exception, subclass overridden method cannot declare the checked exception. </vt:lpstr>
      <vt:lpstr>Output</vt:lpstr>
      <vt:lpstr>2) Rule: If the superclass method does not declare an exception, subclass overridden method cannot declare the checked exception but can declare unchecked exception </vt:lpstr>
      <vt:lpstr>Output</vt:lpstr>
      <vt:lpstr>If the superclass method declares an exception </vt:lpstr>
      <vt:lpstr>1) Rule: If the superclass method declares an exception, subclass overridden method can declare same, subclass exception or no exception but cannot declare parent exception.</vt:lpstr>
      <vt:lpstr>Output</vt:lpstr>
      <vt:lpstr>Example in case subclass overridden method declares same exception </vt:lpstr>
      <vt:lpstr>Output</vt:lpstr>
      <vt:lpstr>Example in case subclass overridden method declares subclass exception </vt:lpstr>
      <vt:lpstr>Output</vt:lpstr>
      <vt:lpstr>Example in case subclass overridden method declares no exception</vt:lpstr>
      <vt:lpstr>output</vt:lpstr>
      <vt:lpstr>Custom/User defined Exception</vt:lpstr>
      <vt:lpstr>Custom Exception </vt:lpstr>
      <vt:lpstr>InvalidAgeException Class</vt:lpstr>
      <vt:lpstr>TestCustomException1</vt:lpstr>
      <vt:lpstr>Output</vt:lpstr>
      <vt:lpstr>***Diff b/w ClassNotFoundException and NoClassDefFoundError</vt:lpstr>
      <vt:lpstr>ClassNotFoundException</vt:lpstr>
      <vt:lpstr>NoClassDefFoundError</vt:lpstr>
      <vt:lpstr>PowerPoint Presentation</vt:lpstr>
      <vt:lpstr>The Top 10 Exception Types in Production Java Applications </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 Handling</dc:title>
  <dc:creator>Arepalli, Manga Rao</dc:creator>
  <cp:lastModifiedBy>Arepalli, Manga Rao (US - Hyderabad)</cp:lastModifiedBy>
  <cp:revision>47</cp:revision>
  <dcterms:created xsi:type="dcterms:W3CDTF">2016-06-16T02:30:04Z</dcterms:created>
  <dcterms:modified xsi:type="dcterms:W3CDTF">2018-06-10T07:19:09Z</dcterms:modified>
</cp:coreProperties>
</file>