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57" r:id="rId9"/>
    <p:sldId id="284"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750816-2EB0-4A6A-BD0F-DC0999FEF70A}" type="datetimeFigureOut">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3749269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750816-2EB0-4A6A-BD0F-DC0999FEF70A}" type="datetimeFigureOut">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341213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750816-2EB0-4A6A-BD0F-DC0999FEF70A}" type="datetimeFigureOut">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30DBA-C361-446C-A6F2-8F401B5ECF3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916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750816-2EB0-4A6A-BD0F-DC0999FEF70A}" type="datetimeFigureOut">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3903253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750816-2EB0-4A6A-BD0F-DC0999FEF70A}" type="datetimeFigureOut">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30DBA-C361-446C-A6F2-8F401B5ECF3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7967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750816-2EB0-4A6A-BD0F-DC0999FEF70A}" type="datetimeFigureOut">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4140390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750816-2EB0-4A6A-BD0F-DC0999FEF70A}" type="datetimeFigureOut">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1873765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750816-2EB0-4A6A-BD0F-DC0999FEF70A}" type="datetimeFigureOut">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778585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750816-2EB0-4A6A-BD0F-DC0999FEF70A}" type="datetimeFigureOut">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1356664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750816-2EB0-4A6A-BD0F-DC0999FEF70A}" type="datetimeFigureOut">
              <a:rPr lang="en-US" smtClean="0"/>
              <a:t>10/19/2015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1427372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750816-2EB0-4A6A-BD0F-DC0999FEF70A}" type="datetimeFigureOut">
              <a:rPr lang="en-US" smtClean="0"/>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384128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750816-2EB0-4A6A-BD0F-DC0999FEF70A}" type="datetimeFigureOut">
              <a:rPr lang="en-US" smtClean="0"/>
              <a:t>10/19/2015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352586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750816-2EB0-4A6A-BD0F-DC0999FEF70A}" type="datetimeFigureOut">
              <a:rPr lang="en-US" smtClean="0"/>
              <a:t>10/19/2015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365691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750816-2EB0-4A6A-BD0F-DC0999FEF70A}" type="datetimeFigureOut">
              <a:rPr lang="en-US" smtClean="0"/>
              <a:t>10/19/2015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2139198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750816-2EB0-4A6A-BD0F-DC0999FEF70A}" type="datetimeFigureOut">
              <a:rPr lang="en-US" smtClean="0"/>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1645608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750816-2EB0-4A6A-BD0F-DC0999FEF70A}" type="datetimeFigureOut">
              <a:rPr lang="en-US" smtClean="0"/>
              <a:t>10/19/2015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30DBA-C361-446C-A6F2-8F401B5ECF38}" type="slidenum">
              <a:rPr lang="en-US" smtClean="0"/>
              <a:t>‹#›</a:t>
            </a:fld>
            <a:endParaRPr lang="en-US"/>
          </a:p>
        </p:txBody>
      </p:sp>
    </p:spTree>
    <p:extLst>
      <p:ext uri="{BB962C8B-B14F-4D97-AF65-F5344CB8AC3E}">
        <p14:creationId xmlns:p14="http://schemas.microsoft.com/office/powerpoint/2010/main" val="267453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750816-2EB0-4A6A-BD0F-DC0999FEF70A}" type="datetimeFigureOut">
              <a:rPr lang="en-US" smtClean="0"/>
              <a:t>10/19/2015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730DBA-C361-446C-A6F2-8F401B5ECF38}" type="slidenum">
              <a:rPr lang="en-US" smtClean="0"/>
              <a:t>‹#›</a:t>
            </a:fld>
            <a:endParaRPr lang="en-US"/>
          </a:p>
        </p:txBody>
      </p:sp>
    </p:spTree>
    <p:extLst>
      <p:ext uri="{BB962C8B-B14F-4D97-AF65-F5344CB8AC3E}">
        <p14:creationId xmlns:p14="http://schemas.microsoft.com/office/powerpoint/2010/main" val="4007700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javarevisited.blogspot.com/2011/09/how-to-write-production-quality-code.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javarevisited.blogspot.com/2011/12/jre-jvm-jdk-jit-in-java-programming.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Assertion</a:t>
            </a:r>
            <a:endParaRPr lang="en-US" dirty="0"/>
          </a:p>
        </p:txBody>
      </p:sp>
      <p:sp>
        <p:nvSpPr>
          <p:cNvPr id="3" name="Subtitle 2"/>
          <p:cNvSpPr>
            <a:spLocks noGrp="1"/>
          </p:cNvSpPr>
          <p:nvPr>
            <p:ph type="subTitle" idx="1"/>
          </p:nvPr>
        </p:nvSpPr>
        <p:spPr/>
        <p:txBody>
          <a:bodyPr/>
          <a:lstStyle/>
          <a:p>
            <a:r>
              <a:rPr lang="en-US" dirty="0" smtClean="0"/>
              <a:t>Assertion in java</a:t>
            </a:r>
            <a:endParaRPr lang="en-US" dirty="0"/>
          </a:p>
        </p:txBody>
      </p:sp>
    </p:spTree>
    <p:extLst>
      <p:ext uri="{BB962C8B-B14F-4D97-AF65-F5344CB8AC3E}">
        <p14:creationId xmlns:p14="http://schemas.microsoft.com/office/powerpoint/2010/main" val="1502215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For-each </a:t>
            </a:r>
            <a:r>
              <a:rPr lang="en-US" dirty="0" smtClean="0"/>
              <a:t>loop</a:t>
            </a:r>
            <a:endParaRPr lang="en-US" dirty="0"/>
          </a:p>
        </p:txBody>
      </p:sp>
      <p:sp>
        <p:nvSpPr>
          <p:cNvPr id="3" name="Content Placeholder 2"/>
          <p:cNvSpPr>
            <a:spLocks noGrp="1"/>
          </p:cNvSpPr>
          <p:nvPr>
            <p:ph type="subTitle" idx="1"/>
          </p:nvPr>
        </p:nvSpPr>
        <p:spPr/>
        <p:txBody>
          <a:bodyPr/>
          <a:lstStyle/>
          <a:p>
            <a:r>
              <a:rPr lang="en-US" dirty="0"/>
              <a:t>(Advanced or Enhanced For loop):</a:t>
            </a:r>
          </a:p>
        </p:txBody>
      </p:sp>
    </p:spTree>
    <p:extLst>
      <p:ext uri="{BB962C8B-B14F-4D97-AF65-F5344CB8AC3E}">
        <p14:creationId xmlns:p14="http://schemas.microsoft.com/office/powerpoint/2010/main" val="21608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For-each loop</a:t>
            </a:r>
            <a:endParaRPr lang="en-US" dirty="0"/>
          </a:p>
        </p:txBody>
      </p:sp>
      <p:sp>
        <p:nvSpPr>
          <p:cNvPr id="3" name="Content Placeholder 2"/>
          <p:cNvSpPr>
            <a:spLocks noGrp="1"/>
          </p:cNvSpPr>
          <p:nvPr>
            <p:ph idx="1"/>
          </p:nvPr>
        </p:nvSpPr>
        <p:spPr/>
        <p:txBody>
          <a:bodyPr/>
          <a:lstStyle/>
          <a:p>
            <a:r>
              <a:rPr lang="en-US"/>
              <a:t>The for-each loop introduced in Java5. It is mainly used to traverse array or collection elements. The advantage of for-each loop is that it eliminates the possibility of bugs and makes the code more readable.</a:t>
            </a:r>
          </a:p>
          <a:p>
            <a:r>
              <a:rPr lang="en-US"/>
              <a:t/>
            </a:r>
            <a:br>
              <a:rPr lang="en-US"/>
            </a:br>
            <a:endParaRPr lang="en-US"/>
          </a:p>
        </p:txBody>
      </p:sp>
    </p:spTree>
    <p:extLst>
      <p:ext uri="{BB962C8B-B14F-4D97-AF65-F5344CB8AC3E}">
        <p14:creationId xmlns:p14="http://schemas.microsoft.com/office/powerpoint/2010/main" val="387722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for-each loop</a:t>
            </a:r>
            <a:br>
              <a:rPr lang="en-US" dirty="0"/>
            </a:br>
            <a:endParaRPr lang="en-US" dirty="0"/>
          </a:p>
        </p:txBody>
      </p:sp>
      <p:sp>
        <p:nvSpPr>
          <p:cNvPr id="3" name="Content Placeholder 2"/>
          <p:cNvSpPr>
            <a:spLocks noGrp="1"/>
          </p:cNvSpPr>
          <p:nvPr>
            <p:ph idx="1"/>
          </p:nvPr>
        </p:nvSpPr>
        <p:spPr/>
        <p:txBody>
          <a:bodyPr/>
          <a:lstStyle/>
          <a:p>
            <a:r>
              <a:rPr lang="en-US" dirty="0"/>
              <a:t>It makes the code more readable.</a:t>
            </a:r>
          </a:p>
          <a:p>
            <a:r>
              <a:rPr lang="en-US" dirty="0"/>
              <a:t>It </a:t>
            </a:r>
            <a:r>
              <a:rPr lang="en-US" dirty="0" err="1"/>
              <a:t>elimnates</a:t>
            </a:r>
            <a:r>
              <a:rPr lang="en-US" dirty="0"/>
              <a:t> the possibility of programming errors.</a:t>
            </a:r>
          </a:p>
          <a:p>
            <a:endParaRPr lang="en-US" dirty="0"/>
          </a:p>
        </p:txBody>
      </p:sp>
    </p:spTree>
    <p:extLst>
      <p:ext uri="{BB962C8B-B14F-4D97-AF65-F5344CB8AC3E}">
        <p14:creationId xmlns:p14="http://schemas.microsoft.com/office/powerpoint/2010/main" val="914782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of for-each loop:</a:t>
            </a:r>
            <a:br>
              <a:rPr lang="en-US" dirty="0"/>
            </a:br>
            <a:endParaRPr lang="en-US" dirty="0"/>
          </a:p>
        </p:txBody>
      </p:sp>
      <p:sp>
        <p:nvSpPr>
          <p:cNvPr id="3" name="Content Placeholder 2"/>
          <p:cNvSpPr>
            <a:spLocks noGrp="1"/>
          </p:cNvSpPr>
          <p:nvPr>
            <p:ph idx="1"/>
          </p:nvPr>
        </p:nvSpPr>
        <p:spPr/>
        <p:txBody>
          <a:bodyPr/>
          <a:lstStyle/>
          <a:p>
            <a:r>
              <a:rPr lang="en-US" b="1" dirty="0"/>
              <a:t>for</a:t>
            </a:r>
            <a:r>
              <a:rPr lang="en-US" dirty="0"/>
              <a:t>(</a:t>
            </a:r>
            <a:r>
              <a:rPr lang="en-US" dirty="0" err="1"/>
              <a:t>data_type</a:t>
            </a:r>
            <a:r>
              <a:rPr lang="en-US" dirty="0"/>
              <a:t> variable : array | collection){}  </a:t>
            </a:r>
          </a:p>
          <a:p>
            <a:endParaRPr lang="en-US" dirty="0"/>
          </a:p>
        </p:txBody>
      </p:sp>
    </p:spTree>
    <p:extLst>
      <p:ext uri="{BB962C8B-B14F-4D97-AF65-F5344CB8AC3E}">
        <p14:creationId xmlns:p14="http://schemas.microsoft.com/office/powerpoint/2010/main" val="2318399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Simple Example of for-each loop for traversing the array elements: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ForEachExample1{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arr</a:t>
            </a:r>
            <a:r>
              <a:rPr lang="en-US" b="1" dirty="0">
                <a:solidFill>
                  <a:srgbClr val="000000"/>
                </a:solidFill>
                <a:latin typeface="Consolas" panose="020B0609020204030204" pitchFamily="49" charset="0"/>
              </a:rPr>
              <a:t>[]={12,13,14,44};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i</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arr</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i</a:t>
            </a:r>
            <a:r>
              <a:rPr lang="en-US" b="1" i="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124317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Simple Example of for-each loop for traversing the collection elements:</a:t>
            </a:r>
            <a:br>
              <a:rPr lang="en-US" dirty="0"/>
            </a:br>
            <a:endParaRPr lang="en-US" dirty="0"/>
          </a:p>
        </p:txBody>
      </p:sp>
      <p:sp>
        <p:nvSpPr>
          <p:cNvPr id="3" name="Content Placeholder 2"/>
          <p:cNvSpPr>
            <a:spLocks noGrp="1"/>
          </p:cNvSpPr>
          <p:nvPr>
            <p:ph idx="1"/>
          </p:nvPr>
        </p:nvSpPr>
        <p:spPr>
          <a:xfrm>
            <a:off x="677334" y="1755649"/>
            <a:ext cx="8596668" cy="4285714"/>
          </a:xfrm>
        </p:spPr>
        <p:txBody>
          <a:bodyPr>
            <a:normAutofit fontScale="85000" lnSpcReduction="20000"/>
          </a:bodyPr>
          <a:lstStyle/>
          <a:p>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ForEachExample2{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u="sng" dirty="0" err="1">
                <a:solidFill>
                  <a:srgbClr val="000000"/>
                </a:solidFill>
                <a:latin typeface="Consolas" panose="020B0609020204030204" pitchFamily="49" charset="0"/>
              </a:rPr>
              <a:t>ArrayList</a:t>
            </a:r>
            <a:r>
              <a:rPr lang="en-US" u="sng" dirty="0">
                <a:solidFill>
                  <a:srgbClr val="000000"/>
                </a:solidFill>
                <a:latin typeface="Consolas" panose="020B0609020204030204" pitchFamily="49" charset="0"/>
              </a:rPr>
              <a:t>&lt;String&gt; </a:t>
            </a:r>
            <a:r>
              <a:rPr lang="en-US" u="sng" dirty="0">
                <a:solidFill>
                  <a:srgbClr val="6A3E3E"/>
                </a:solidFill>
                <a:latin typeface="Consolas" panose="020B0609020204030204" pitchFamily="49" charset="0"/>
              </a:rPr>
              <a:t>list</a:t>
            </a:r>
            <a:r>
              <a:rPr lang="en-US" u="sng" dirty="0">
                <a:solidFill>
                  <a:srgbClr val="000000"/>
                </a:solidFill>
                <a:latin typeface="Consolas" panose="020B0609020204030204" pitchFamily="49" charset="0"/>
              </a:rPr>
              <a:t>=</a:t>
            </a:r>
            <a:r>
              <a:rPr lang="en-US" b="1" u="sng" dirty="0">
                <a:solidFill>
                  <a:srgbClr val="7F0055"/>
                </a:solidFill>
                <a:latin typeface="Consolas" panose="020B0609020204030204" pitchFamily="49" charset="0"/>
              </a:rPr>
              <a:t>new</a:t>
            </a:r>
            <a:r>
              <a:rPr lang="en-US" b="1" u="sng" dirty="0">
                <a:solidFill>
                  <a:srgbClr val="000000"/>
                </a:solidFill>
                <a:latin typeface="Consolas" panose="020B0609020204030204" pitchFamily="49" charset="0"/>
              </a:rPr>
              <a:t> </a:t>
            </a:r>
            <a:r>
              <a:rPr lang="en-US" b="1" u="sng" dirty="0" err="1">
                <a:solidFill>
                  <a:srgbClr val="000000"/>
                </a:solidFill>
                <a:latin typeface="Consolas" panose="020B0609020204030204" pitchFamily="49" charset="0"/>
              </a:rPr>
              <a:t>ArrayList</a:t>
            </a:r>
            <a:r>
              <a:rPr lang="en-US" b="1" u="sng" dirty="0">
                <a:solidFill>
                  <a:srgbClr val="000000"/>
                </a:solidFill>
                <a:latin typeface="Consolas" panose="020B0609020204030204" pitchFamily="49" charset="0"/>
              </a:rPr>
              <a:t>&lt;String&gt;();  </a:t>
            </a:r>
          </a:p>
          <a:p>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list</a:t>
            </a:r>
            <a:r>
              <a:rPr lang="en-US" dirty="0" err="1">
                <a:solidFill>
                  <a:srgbClr val="000000"/>
                </a:solidFill>
                <a:latin typeface="Consolas" panose="020B0609020204030204" pitchFamily="49" charset="0"/>
              </a:rPr>
              <a:t>.add</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vimal</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list</a:t>
            </a:r>
            <a:r>
              <a:rPr lang="en-US" dirty="0" err="1">
                <a:solidFill>
                  <a:srgbClr val="000000"/>
                </a:solidFill>
                <a:latin typeface="Consolas" panose="020B0609020204030204" pitchFamily="49" charset="0"/>
              </a:rPr>
              <a:t>.add</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sonoo</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list</a:t>
            </a:r>
            <a:r>
              <a:rPr lang="en-US" dirty="0" err="1">
                <a:solidFill>
                  <a:srgbClr val="000000"/>
                </a:solidFill>
                <a:latin typeface="Consolas" panose="020B0609020204030204" pitchFamily="49" charset="0"/>
              </a:rPr>
              <a:t>.add</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ratan</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(String </a:t>
            </a:r>
            <a:r>
              <a:rPr lang="en-US" b="1" dirty="0">
                <a:solidFill>
                  <a:srgbClr val="6A3E3E"/>
                </a:solidFill>
                <a:latin typeface="Consolas" panose="020B0609020204030204" pitchFamily="49" charset="0"/>
              </a:rPr>
              <a:t>s</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list</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s</a:t>
            </a:r>
            <a:r>
              <a:rPr lang="en-US" b="1" i="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94449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Varargs</a:t>
            </a:r>
            <a:r>
              <a:rPr lang="en-US" dirty="0"/>
              <a:t/>
            </a:r>
            <a:br>
              <a:rPr lang="en-US" dirty="0"/>
            </a:br>
            <a:endParaRPr lang="en-US" dirty="0"/>
          </a:p>
        </p:txBody>
      </p:sp>
      <p:sp>
        <p:nvSpPr>
          <p:cNvPr id="4" name="Subtitle 3"/>
          <p:cNvSpPr>
            <a:spLocks noGrp="1"/>
          </p:cNvSpPr>
          <p:nvPr>
            <p:ph type="subTitle" idx="1"/>
          </p:nvPr>
        </p:nvSpPr>
        <p:spPr/>
        <p:txBody>
          <a:bodyPr/>
          <a:lstStyle/>
          <a:p>
            <a:r>
              <a:rPr lang="en-US" dirty="0"/>
              <a:t>Variable Argument</a:t>
            </a:r>
          </a:p>
        </p:txBody>
      </p:sp>
    </p:spTree>
    <p:extLst>
      <p:ext uri="{BB962C8B-B14F-4D97-AF65-F5344CB8AC3E}">
        <p14:creationId xmlns:p14="http://schemas.microsoft.com/office/powerpoint/2010/main" val="775485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Argument (</a:t>
            </a:r>
            <a:r>
              <a:rPr lang="en-US" dirty="0" err="1"/>
              <a:t>Varargs</a:t>
            </a:r>
            <a:r>
              <a:rPr lang="en-US" dirty="0" smtClean="0"/>
              <a: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varrags</a:t>
            </a:r>
            <a:r>
              <a:rPr lang="en-US" dirty="0"/>
              <a:t> allows the method to accept zero or </a:t>
            </a:r>
            <a:r>
              <a:rPr lang="en-US" dirty="0" err="1"/>
              <a:t>muliple</a:t>
            </a:r>
            <a:r>
              <a:rPr lang="en-US" dirty="0"/>
              <a:t> arguments. Before </a:t>
            </a:r>
            <a:r>
              <a:rPr lang="en-US" dirty="0" err="1"/>
              <a:t>varargs</a:t>
            </a:r>
            <a:r>
              <a:rPr lang="en-US" dirty="0"/>
              <a:t> either we use overloaded method or take an array as the method parameter but it was not considered good because it leads to the maintenance problem</a:t>
            </a:r>
            <a:r>
              <a:rPr lang="en-US" dirty="0" smtClean="0"/>
              <a:t>.</a:t>
            </a:r>
          </a:p>
          <a:p>
            <a:r>
              <a:rPr lang="en-US" dirty="0" smtClean="0"/>
              <a:t>If </a:t>
            </a:r>
            <a:r>
              <a:rPr lang="en-US" dirty="0"/>
              <a:t>we don't know how many argument we will have to pass in the method, </a:t>
            </a:r>
            <a:r>
              <a:rPr lang="en-US" dirty="0" err="1"/>
              <a:t>varargs</a:t>
            </a:r>
            <a:r>
              <a:rPr lang="en-US" dirty="0"/>
              <a:t> is the better approach.</a:t>
            </a:r>
            <a:endParaRPr lang="en-US" dirty="0"/>
          </a:p>
        </p:txBody>
      </p:sp>
    </p:spTree>
    <p:extLst>
      <p:ext uri="{BB962C8B-B14F-4D97-AF65-F5344CB8AC3E}">
        <p14:creationId xmlns:p14="http://schemas.microsoft.com/office/powerpoint/2010/main" val="4205698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a:t>
            </a:r>
            <a:r>
              <a:rPr lang="en-US" dirty="0" err="1" smtClean="0"/>
              <a:t>varargs</a:t>
            </a:r>
            <a:endParaRPr lang="en-US" dirty="0"/>
          </a:p>
        </p:txBody>
      </p:sp>
      <p:sp>
        <p:nvSpPr>
          <p:cNvPr id="3" name="Content Placeholder 2"/>
          <p:cNvSpPr>
            <a:spLocks noGrp="1"/>
          </p:cNvSpPr>
          <p:nvPr>
            <p:ph idx="1"/>
          </p:nvPr>
        </p:nvSpPr>
        <p:spPr/>
        <p:txBody>
          <a:bodyPr/>
          <a:lstStyle/>
          <a:p>
            <a:r>
              <a:rPr lang="en-US" dirty="0"/>
              <a:t>We don't have to provide overloaded methods so less code.</a:t>
            </a:r>
            <a:endParaRPr lang="en-US" dirty="0"/>
          </a:p>
        </p:txBody>
      </p:sp>
    </p:spTree>
    <p:extLst>
      <p:ext uri="{BB962C8B-B14F-4D97-AF65-F5344CB8AC3E}">
        <p14:creationId xmlns:p14="http://schemas.microsoft.com/office/powerpoint/2010/main" val="2669756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of </a:t>
            </a:r>
            <a:r>
              <a:rPr lang="en-US" dirty="0" err="1"/>
              <a:t>varargs</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varargs</a:t>
            </a:r>
            <a:r>
              <a:rPr lang="en-US" dirty="0"/>
              <a:t> uses ellipsis i.e. three dots after the data type. Syntax is as follows</a:t>
            </a:r>
            <a:r>
              <a:rPr lang="en-US" dirty="0" smtClean="0"/>
              <a:t>:</a:t>
            </a:r>
          </a:p>
          <a:p>
            <a:r>
              <a:rPr lang="en-US" dirty="0" err="1"/>
              <a:t>return_type</a:t>
            </a:r>
            <a:r>
              <a:rPr lang="en-US" dirty="0"/>
              <a:t> </a:t>
            </a:r>
            <a:r>
              <a:rPr lang="en-US" dirty="0" err="1"/>
              <a:t>method_name</a:t>
            </a:r>
            <a:r>
              <a:rPr lang="en-US" dirty="0"/>
              <a:t>(</a:t>
            </a:r>
            <a:r>
              <a:rPr lang="en-US" dirty="0" err="1"/>
              <a:t>data_type</a:t>
            </a:r>
            <a:r>
              <a:rPr lang="en-US" dirty="0"/>
              <a:t>... </a:t>
            </a:r>
            <a:r>
              <a:rPr lang="en-US" dirty="0" err="1"/>
              <a:t>variableName</a:t>
            </a:r>
            <a:r>
              <a:rPr lang="en-US" dirty="0"/>
              <a:t>){}  </a:t>
            </a:r>
          </a:p>
          <a:p>
            <a:endParaRPr lang="en-US" dirty="0"/>
          </a:p>
        </p:txBody>
      </p:sp>
    </p:spTree>
    <p:extLst>
      <p:ext uri="{BB962C8B-B14F-4D97-AF65-F5344CB8AC3E}">
        <p14:creationId xmlns:p14="http://schemas.microsoft.com/office/powerpoint/2010/main" val="3972157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Assertion or assert keyword in Java</a:t>
            </a:r>
            <a:endParaRPr lang="en-US" dirty="0"/>
          </a:p>
        </p:txBody>
      </p:sp>
      <p:sp>
        <p:nvSpPr>
          <p:cNvPr id="3" name="Content Placeholder 2"/>
          <p:cNvSpPr>
            <a:spLocks noGrp="1"/>
          </p:cNvSpPr>
          <p:nvPr>
            <p:ph idx="1"/>
          </p:nvPr>
        </p:nvSpPr>
        <p:spPr/>
        <p:txBody>
          <a:bodyPr>
            <a:normAutofit/>
          </a:bodyPr>
          <a:lstStyle/>
          <a:p>
            <a:r>
              <a:rPr lang="en-US" b="1" dirty="0"/>
              <a:t>Java Assertion</a:t>
            </a:r>
            <a:r>
              <a:rPr lang="en-US" dirty="0"/>
              <a:t> or </a:t>
            </a:r>
            <a:r>
              <a:rPr lang="en-US" b="1" dirty="0"/>
              <a:t>assert keyword in java</a:t>
            </a:r>
            <a:r>
              <a:rPr lang="en-US" dirty="0"/>
              <a:t> is little unknown and not many programmer is familiar with this and it's been rarely used specially if you have not writing unit test using JUnit which extensively uses Java assertion to compare test result. Junit itself is the biggest manifestation of what assertion in Java can do and believe me  by using assertion along with Exception you can write robust code. Assertion not only improve stability of code but also help you to become better programmer by forcing you to think about different scenario while </a:t>
            </a:r>
            <a:r>
              <a:rPr lang="en-US" dirty="0">
                <a:hlinkClick r:id="rId2" tooltip="Click to open in a new window"/>
              </a:rPr>
              <a:t>writing production quality code</a:t>
            </a:r>
            <a:r>
              <a:rPr lang="en-US" dirty="0"/>
              <a:t> and improving your think through ability.</a:t>
            </a:r>
            <a:br>
              <a:rPr lang="en-US" dirty="0"/>
            </a:br>
            <a:endParaRPr lang="en-US" dirty="0"/>
          </a:p>
        </p:txBody>
      </p:sp>
    </p:spTree>
    <p:extLst>
      <p:ext uri="{BB962C8B-B14F-4D97-AF65-F5344CB8AC3E}">
        <p14:creationId xmlns:p14="http://schemas.microsoft.com/office/powerpoint/2010/main" val="1479430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Example of </a:t>
            </a:r>
            <a:r>
              <a:rPr lang="en-US" dirty="0" err="1"/>
              <a:t>Varargs</a:t>
            </a:r>
            <a:r>
              <a:rPr lang="en-US" dirty="0"/>
              <a:t> in java:</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VarargsExample1{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display(String... </a:t>
            </a:r>
            <a:r>
              <a:rPr lang="en-US" b="1" dirty="0">
                <a:solidFill>
                  <a:srgbClr val="6A3E3E"/>
                </a:solidFill>
                <a:latin typeface="Consolas" panose="020B0609020204030204" pitchFamily="49" charset="0"/>
              </a:rPr>
              <a:t>values</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"display method invoked "</a:t>
            </a:r>
            <a:r>
              <a:rPr lang="en-US" b="1" i="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display();</a:t>
            </a:r>
            <a:r>
              <a:rPr lang="en-US" i="1" dirty="0">
                <a:solidFill>
                  <a:srgbClr val="3F7F5F"/>
                </a:solidFill>
                <a:latin typeface="Consolas" panose="020B0609020204030204" pitchFamily="49" charset="0"/>
              </a:rPr>
              <a:t>//zero argument   </a:t>
            </a:r>
          </a:p>
          <a:p>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display(</a:t>
            </a:r>
            <a:r>
              <a:rPr lang="en-US" i="1" dirty="0">
                <a:solidFill>
                  <a:srgbClr val="2A00FF"/>
                </a:solidFill>
                <a:latin typeface="Consolas" panose="020B0609020204030204" pitchFamily="49" charset="0"/>
              </a:rPr>
              <a:t>"my"</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"name"</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"is"</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varargs</a:t>
            </a:r>
            <a:r>
              <a:rPr lang="en-US" i="1" dirty="0">
                <a:solidFill>
                  <a:srgbClr val="2A00FF"/>
                </a:solidFill>
                <a:latin typeface="Consolas" panose="020B0609020204030204" pitchFamily="49" charset="0"/>
              </a:rPr>
              <a:t>"</a:t>
            </a:r>
            <a:r>
              <a:rPr lang="en-US" i="1" dirty="0">
                <a:solidFill>
                  <a:srgbClr val="000000"/>
                </a:solidFill>
                <a:latin typeface="Consolas" panose="020B0609020204030204" pitchFamily="49" charset="0"/>
              </a:rPr>
              <a:t>);</a:t>
            </a:r>
            <a:r>
              <a:rPr lang="en-US" i="1" dirty="0">
                <a:solidFill>
                  <a:srgbClr val="3F7F5F"/>
                </a:solidFill>
                <a:latin typeface="Consolas" panose="020B0609020204030204" pitchFamily="49" charset="0"/>
              </a:rPr>
              <a:t>//four arguments  </a:t>
            </a:r>
          </a:p>
          <a:p>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643875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a:t>
            </a:r>
            <a:endParaRPr lang="en-US" dirty="0"/>
          </a:p>
        </p:txBody>
      </p:sp>
      <p:sp>
        <p:nvSpPr>
          <p:cNvPr id="3" name="Content Placeholder 2"/>
          <p:cNvSpPr>
            <a:spLocks noGrp="1"/>
          </p:cNvSpPr>
          <p:nvPr>
            <p:ph idx="1"/>
          </p:nvPr>
        </p:nvSpPr>
        <p:spPr/>
        <p:txBody>
          <a:bodyPr/>
          <a:lstStyle/>
          <a:p>
            <a:r>
              <a:rPr lang="en-US" dirty="0"/>
              <a:t>While using the </a:t>
            </a:r>
            <a:r>
              <a:rPr lang="en-US" dirty="0" err="1"/>
              <a:t>varargs</a:t>
            </a:r>
            <a:r>
              <a:rPr lang="en-US" dirty="0"/>
              <a:t>, you must follow some rules otherwise program code won't compile. The rules are as follows:</a:t>
            </a:r>
          </a:p>
          <a:p>
            <a:r>
              <a:rPr lang="en-US" dirty="0"/>
              <a:t>There can be only one variable argument in the method.</a:t>
            </a:r>
          </a:p>
          <a:p>
            <a:r>
              <a:rPr lang="en-US" dirty="0"/>
              <a:t>Variable argument (</a:t>
            </a:r>
            <a:r>
              <a:rPr lang="en-US" dirty="0" err="1"/>
              <a:t>varargs</a:t>
            </a:r>
            <a:r>
              <a:rPr lang="en-US" dirty="0"/>
              <a:t>) must be the last argument.</a:t>
            </a:r>
          </a:p>
          <a:p>
            <a:endParaRPr lang="en-US" dirty="0"/>
          </a:p>
        </p:txBody>
      </p:sp>
    </p:spTree>
    <p:extLst>
      <p:ext uri="{BB962C8B-B14F-4D97-AF65-F5344CB8AC3E}">
        <p14:creationId xmlns:p14="http://schemas.microsoft.com/office/powerpoint/2010/main" val="1224911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a:t>
            </a:r>
            <a:r>
              <a:rPr lang="en-US" dirty="0" err="1"/>
              <a:t>varargs</a:t>
            </a:r>
            <a:r>
              <a:rPr lang="en-US" dirty="0"/>
              <a:t> that fails to compile:</a:t>
            </a:r>
            <a:br>
              <a:rPr lang="en-US" dirty="0"/>
            </a:br>
            <a:endParaRPr lang="en-US" dirty="0"/>
          </a:p>
        </p:txBody>
      </p:sp>
      <p:sp>
        <p:nvSpPr>
          <p:cNvPr id="3" name="Content Placeholder 2"/>
          <p:cNvSpPr>
            <a:spLocks noGrp="1"/>
          </p:cNvSpPr>
          <p:nvPr>
            <p:ph idx="1"/>
          </p:nvPr>
        </p:nvSpPr>
        <p:spPr/>
        <p:txBody>
          <a:bodyPr/>
          <a:lstStyle/>
          <a:p>
            <a:r>
              <a:rPr lang="en-US" b="1" dirty="0"/>
              <a:t>void</a:t>
            </a:r>
            <a:r>
              <a:rPr lang="en-US" dirty="0"/>
              <a:t> method(String... a, </a:t>
            </a:r>
            <a:r>
              <a:rPr lang="en-US" b="1" dirty="0"/>
              <a:t>int</a:t>
            </a:r>
            <a:r>
              <a:rPr lang="en-US" dirty="0"/>
              <a:t>... b){}//Compile time error  </a:t>
            </a:r>
          </a:p>
          <a:p>
            <a:r>
              <a:rPr lang="en-US" dirty="0"/>
              <a:t>  </a:t>
            </a:r>
            <a:r>
              <a:rPr lang="en-US" b="1" dirty="0" smtClean="0"/>
              <a:t>void</a:t>
            </a:r>
            <a:r>
              <a:rPr lang="en-US" dirty="0"/>
              <a:t> method(</a:t>
            </a:r>
            <a:r>
              <a:rPr lang="en-US" b="1" dirty="0"/>
              <a:t>int</a:t>
            </a:r>
            <a:r>
              <a:rPr lang="en-US" dirty="0"/>
              <a:t>... a, String b){}//Compile time error  </a:t>
            </a:r>
          </a:p>
          <a:p>
            <a:endParaRPr lang="en-US" dirty="0"/>
          </a:p>
        </p:txBody>
      </p:sp>
    </p:spTree>
    <p:extLst>
      <p:ext uri="{BB962C8B-B14F-4D97-AF65-F5344CB8AC3E}">
        <p14:creationId xmlns:p14="http://schemas.microsoft.com/office/powerpoint/2010/main" val="376753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a:t>
            </a:r>
            <a:r>
              <a:rPr lang="en-US" dirty="0" err="1"/>
              <a:t>Varargs</a:t>
            </a:r>
            <a:r>
              <a:rPr lang="en-US" dirty="0"/>
              <a:t> that is the last argument in the method:</a:t>
            </a:r>
            <a:br>
              <a:rPr lang="en-US" dirty="0"/>
            </a:br>
            <a:endParaRPr lang="en-US" dirty="0"/>
          </a:p>
        </p:txBody>
      </p:sp>
      <p:sp>
        <p:nvSpPr>
          <p:cNvPr id="3" name="Content Placeholder 2"/>
          <p:cNvSpPr>
            <a:spLocks noGrp="1"/>
          </p:cNvSpPr>
          <p:nvPr>
            <p:ph idx="1"/>
          </p:nvPr>
        </p:nvSpPr>
        <p:spPr>
          <a:xfrm>
            <a:off x="677334" y="2002537"/>
            <a:ext cx="8596668" cy="4038826"/>
          </a:xfrm>
        </p:spPr>
        <p:txBody>
          <a:bodyPr>
            <a:normAutofit fontScale="62500" lnSpcReduction="20000"/>
          </a:bodyPr>
          <a:lstStyle/>
          <a:p>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VarargsExample3{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display(</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num</a:t>
            </a:r>
            <a:r>
              <a:rPr lang="en-US" b="1" dirty="0">
                <a:solidFill>
                  <a:srgbClr val="000000"/>
                </a:solidFill>
                <a:latin typeface="Consolas" panose="020B0609020204030204" pitchFamily="49" charset="0"/>
              </a:rPr>
              <a:t>, String... </a:t>
            </a:r>
            <a:r>
              <a:rPr lang="en-US" b="1" dirty="0">
                <a:solidFill>
                  <a:srgbClr val="6A3E3E"/>
                </a:solidFill>
                <a:latin typeface="Consolas" panose="020B0609020204030204" pitchFamily="49" charset="0"/>
              </a:rPr>
              <a:t>values</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"number is "</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num</a:t>
            </a:r>
            <a:r>
              <a:rPr lang="en-US" b="1" i="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(String </a:t>
            </a:r>
            <a:r>
              <a:rPr lang="en-US" b="1" dirty="0">
                <a:solidFill>
                  <a:srgbClr val="6A3E3E"/>
                </a:solidFill>
                <a:latin typeface="Consolas" panose="020B0609020204030204" pitchFamily="49" charset="0"/>
              </a:rPr>
              <a:t>s</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values</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s</a:t>
            </a:r>
            <a:r>
              <a:rPr lang="en-US" b="1" i="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display(500,</a:t>
            </a:r>
            <a:r>
              <a:rPr lang="en-US" i="1" dirty="0">
                <a:solidFill>
                  <a:srgbClr val="2A00FF"/>
                </a:solidFill>
                <a:latin typeface="Consolas" panose="020B0609020204030204" pitchFamily="49" charset="0"/>
              </a:rPr>
              <a:t>"hello"</a:t>
            </a:r>
            <a:r>
              <a:rPr lang="en-US" i="1" dirty="0">
                <a:solidFill>
                  <a:srgbClr val="000000"/>
                </a:solidFill>
                <a:latin typeface="Consolas" panose="020B0609020204030204" pitchFamily="49" charset="0"/>
              </a:rPr>
              <a:t>);</a:t>
            </a:r>
            <a:r>
              <a:rPr lang="en-US" i="1" dirty="0">
                <a:solidFill>
                  <a:srgbClr val="3F7F5F"/>
                </a:solidFill>
                <a:latin typeface="Consolas" panose="020B0609020204030204" pitchFamily="49" charset="0"/>
              </a:rPr>
              <a:t>//one argument   </a:t>
            </a:r>
          </a:p>
          <a:p>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display(1000,</a:t>
            </a:r>
            <a:r>
              <a:rPr lang="en-US" i="1" dirty="0">
                <a:solidFill>
                  <a:srgbClr val="2A00FF"/>
                </a:solidFill>
                <a:latin typeface="Consolas" panose="020B0609020204030204" pitchFamily="49" charset="0"/>
              </a:rPr>
              <a:t>"my"</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"name"</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"is"</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"varargs"</a:t>
            </a:r>
            <a:r>
              <a:rPr lang="en-US" i="1" dirty="0">
                <a:solidFill>
                  <a:srgbClr val="000000"/>
                </a:solidFill>
                <a:latin typeface="Consolas" panose="020B0609020204030204" pitchFamily="49" charset="0"/>
              </a:rPr>
              <a:t>);</a:t>
            </a:r>
            <a:r>
              <a:rPr lang="en-US" i="1" dirty="0">
                <a:solidFill>
                  <a:srgbClr val="3F7F5F"/>
                </a:solidFill>
                <a:latin typeface="Consolas" panose="020B0609020204030204" pitchFamily="49" charset="0"/>
              </a:rPr>
              <a:t>//four arguments  </a:t>
            </a:r>
          </a:p>
          <a:p>
            <a:r>
              <a:rPr lang="en-US" dirty="0">
                <a:solidFill>
                  <a:srgbClr val="000000"/>
                </a:solidFill>
                <a:latin typeface="Consolas" panose="020B0609020204030204" pitchFamily="49" charset="0"/>
              </a:rPr>
              <a:t> }   </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389528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Static </a:t>
            </a:r>
            <a:r>
              <a:rPr lang="en-US" dirty="0" smtClean="0"/>
              <a:t>Import</a:t>
            </a:r>
            <a:r>
              <a:rPr lang="en-US" dirty="0"/>
              <a:t/>
            </a:r>
            <a:br>
              <a:rPr lang="en-US" dirty="0"/>
            </a:b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3245085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tatic import</a:t>
            </a:r>
            <a:endParaRPr lang="en-US" dirty="0"/>
          </a:p>
        </p:txBody>
      </p:sp>
      <p:sp>
        <p:nvSpPr>
          <p:cNvPr id="3" name="Content Placeholder 2"/>
          <p:cNvSpPr>
            <a:spLocks noGrp="1"/>
          </p:cNvSpPr>
          <p:nvPr>
            <p:ph idx="1"/>
          </p:nvPr>
        </p:nvSpPr>
        <p:spPr/>
        <p:txBody>
          <a:bodyPr/>
          <a:lstStyle/>
          <a:p>
            <a:r>
              <a:rPr lang="en-US" dirty="0"/>
              <a:t>The static import feature of Java 5 facilitate the java programmer to access any static </a:t>
            </a:r>
            <a:r>
              <a:rPr lang="en-US" dirty="0" smtClean="0"/>
              <a:t>member, static method </a:t>
            </a:r>
            <a:r>
              <a:rPr lang="en-US" dirty="0"/>
              <a:t>of a class directly. There is no need to qualify it by the class name.</a:t>
            </a:r>
            <a:endParaRPr lang="en-US" dirty="0"/>
          </a:p>
        </p:txBody>
      </p:sp>
    </p:spTree>
    <p:extLst>
      <p:ext uri="{BB962C8B-B14F-4D97-AF65-F5344CB8AC3E}">
        <p14:creationId xmlns:p14="http://schemas.microsoft.com/office/powerpoint/2010/main" val="2964438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static import</a:t>
            </a:r>
            <a:br>
              <a:rPr lang="en-US" dirty="0"/>
            </a:br>
            <a:endParaRPr lang="en-US" dirty="0"/>
          </a:p>
        </p:txBody>
      </p:sp>
      <p:sp>
        <p:nvSpPr>
          <p:cNvPr id="3" name="Content Placeholder 2"/>
          <p:cNvSpPr>
            <a:spLocks noGrp="1"/>
          </p:cNvSpPr>
          <p:nvPr>
            <p:ph idx="1"/>
          </p:nvPr>
        </p:nvSpPr>
        <p:spPr/>
        <p:txBody>
          <a:bodyPr/>
          <a:lstStyle/>
          <a:p>
            <a:r>
              <a:rPr lang="en-US" dirty="0"/>
              <a:t>Less coding is required if you have access any static member of a class </a:t>
            </a:r>
            <a:r>
              <a:rPr lang="en-US" dirty="0" err="1"/>
              <a:t>oftenly</a:t>
            </a:r>
            <a:r>
              <a:rPr lang="en-US" dirty="0"/>
              <a:t>.</a:t>
            </a:r>
          </a:p>
          <a:p>
            <a:endParaRPr lang="en-US" dirty="0"/>
          </a:p>
        </p:txBody>
      </p:sp>
    </p:spTree>
    <p:extLst>
      <p:ext uri="{BB962C8B-B14F-4D97-AF65-F5344CB8AC3E}">
        <p14:creationId xmlns:p14="http://schemas.microsoft.com/office/powerpoint/2010/main" val="1341438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 of static import</a:t>
            </a:r>
            <a:br>
              <a:rPr lang="en-US" dirty="0"/>
            </a:br>
            <a:endParaRPr lang="en-US" dirty="0"/>
          </a:p>
        </p:txBody>
      </p:sp>
      <p:sp>
        <p:nvSpPr>
          <p:cNvPr id="3" name="Content Placeholder 2"/>
          <p:cNvSpPr>
            <a:spLocks noGrp="1"/>
          </p:cNvSpPr>
          <p:nvPr>
            <p:ph idx="1"/>
          </p:nvPr>
        </p:nvSpPr>
        <p:spPr/>
        <p:txBody>
          <a:bodyPr/>
          <a:lstStyle/>
          <a:p>
            <a:r>
              <a:rPr lang="en-US" dirty="0"/>
              <a:t>If you overuse the static import feature, it makes the program unreadable and unmaintainable.</a:t>
            </a:r>
          </a:p>
          <a:p>
            <a:endParaRPr lang="en-US" dirty="0"/>
          </a:p>
        </p:txBody>
      </p:sp>
    </p:spTree>
    <p:extLst>
      <p:ext uri="{BB962C8B-B14F-4D97-AF65-F5344CB8AC3E}">
        <p14:creationId xmlns:p14="http://schemas.microsoft.com/office/powerpoint/2010/main" val="2987452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Example of static import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a:solidFill>
                  <a:srgbClr val="7F0055"/>
                </a:solidFill>
                <a:latin typeface="Consolas" panose="020B0609020204030204" pitchFamily="49" charset="0"/>
              </a:rPr>
              <a:t>import</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java.lang.System</a:t>
            </a:r>
            <a:r>
              <a:rPr lang="en-US" b="1" dirty="0">
                <a:solidFill>
                  <a:srgbClr val="000000"/>
                </a:solidFill>
                <a:latin typeface="Consolas" panose="020B0609020204030204" pitchFamily="49" charset="0"/>
              </a:rPr>
              <a:t>.*;</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StaticImportExample</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endParaRPr lang="en-US" dirty="0">
              <a:latin typeface="Consolas" panose="020B0609020204030204" pitchFamily="49" charset="0"/>
            </a:endParaRPr>
          </a:p>
          <a:p>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"Hello"</a:t>
            </a:r>
            <a:r>
              <a:rPr lang="en-US" b="1" i="1" dirty="0">
                <a:solidFill>
                  <a:srgbClr val="000000"/>
                </a:solidFill>
                <a:latin typeface="Consolas" panose="020B0609020204030204" pitchFamily="49" charset="0"/>
              </a:rPr>
              <a:t>);</a:t>
            </a:r>
            <a:r>
              <a:rPr lang="en-US" b="1" i="1" dirty="0">
                <a:solidFill>
                  <a:srgbClr val="3F7F5F"/>
                </a:solidFill>
                <a:latin typeface="Consolas" panose="020B0609020204030204" pitchFamily="49" charset="0"/>
              </a:rPr>
              <a:t>// Now no need of </a:t>
            </a:r>
            <a:r>
              <a:rPr lang="en-US" b="1" i="1" dirty="0" err="1">
                <a:solidFill>
                  <a:srgbClr val="3F7F5F"/>
                </a:solidFill>
                <a:latin typeface="Consolas" panose="020B0609020204030204" pitchFamily="49" charset="0"/>
              </a:rPr>
              <a:t>System.out</a:t>
            </a:r>
            <a:endParaRPr lang="en-US" b="1" i="1" dirty="0">
              <a:solidFill>
                <a:srgbClr val="3F7F5F"/>
              </a:solidFill>
              <a:latin typeface="Consolas" panose="020B0609020204030204" pitchFamily="49" charset="0"/>
            </a:endParaRPr>
          </a:p>
          <a:p>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"Java"</a:t>
            </a:r>
            <a:r>
              <a:rPr lang="en-US" b="1" i="1"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607139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difference between import and static import?</a:t>
            </a:r>
            <a:br>
              <a:rPr lang="en-US" dirty="0"/>
            </a:br>
            <a:endParaRPr lang="en-US" dirty="0"/>
          </a:p>
        </p:txBody>
      </p:sp>
      <p:sp>
        <p:nvSpPr>
          <p:cNvPr id="3" name="Content Placeholder 2"/>
          <p:cNvSpPr>
            <a:spLocks noGrp="1"/>
          </p:cNvSpPr>
          <p:nvPr>
            <p:ph idx="1"/>
          </p:nvPr>
        </p:nvSpPr>
        <p:spPr/>
        <p:txBody>
          <a:bodyPr/>
          <a:lstStyle/>
          <a:p>
            <a:r>
              <a:rPr lang="en-US" dirty="0"/>
              <a:t>The import allows the java programmer to access classes of a package without package </a:t>
            </a:r>
            <a:r>
              <a:rPr lang="en-US" dirty="0" smtClean="0"/>
              <a:t>qualification</a:t>
            </a:r>
          </a:p>
          <a:p>
            <a:r>
              <a:rPr lang="en-US" dirty="0" smtClean="0"/>
              <a:t> </a:t>
            </a:r>
            <a:r>
              <a:rPr lang="en-US" dirty="0"/>
              <a:t>whereas the static import feature allows to access the static members of a class without the class qualification. </a:t>
            </a:r>
            <a:endParaRPr lang="en-US" dirty="0" smtClean="0"/>
          </a:p>
          <a:p>
            <a:r>
              <a:rPr lang="en-US" dirty="0" smtClean="0"/>
              <a:t>The </a:t>
            </a:r>
            <a:r>
              <a:rPr lang="en-US" dirty="0"/>
              <a:t>import provides accessibility to classes and interface whereas static import provides accessibility to </a:t>
            </a:r>
            <a:r>
              <a:rPr lang="en-US" dirty="0" smtClean="0"/>
              <a:t>static methods and </a:t>
            </a:r>
            <a:r>
              <a:rPr lang="en-US" dirty="0"/>
              <a:t>members of the class.</a:t>
            </a:r>
            <a:endParaRPr lang="en-US" dirty="0"/>
          </a:p>
        </p:txBody>
      </p:sp>
    </p:spTree>
    <p:extLst>
      <p:ext uri="{BB962C8B-B14F-4D97-AF65-F5344CB8AC3E}">
        <p14:creationId xmlns:p14="http://schemas.microsoft.com/office/powerpoint/2010/main" val="3811870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a:t>
            </a:r>
            <a:endParaRPr lang="en-US" dirty="0"/>
          </a:p>
        </p:txBody>
      </p:sp>
      <p:sp>
        <p:nvSpPr>
          <p:cNvPr id="3" name="Content Placeholder 2"/>
          <p:cNvSpPr>
            <a:spLocks noGrp="1"/>
          </p:cNvSpPr>
          <p:nvPr>
            <p:ph idx="1"/>
          </p:nvPr>
        </p:nvSpPr>
        <p:spPr/>
        <p:txBody>
          <a:bodyPr/>
          <a:lstStyle/>
          <a:p>
            <a:r>
              <a:rPr lang="en-US" dirty="0" smtClean="0"/>
              <a:t>It is introduced in java 4</a:t>
            </a:r>
          </a:p>
          <a:p>
            <a:r>
              <a:rPr lang="en-US" dirty="0" smtClean="0"/>
              <a:t>Assertion </a:t>
            </a:r>
            <a:r>
              <a:rPr lang="en-US" dirty="0"/>
              <a:t>is a statement in java. It can be used to test your assumptions about the program.</a:t>
            </a:r>
          </a:p>
          <a:p>
            <a:r>
              <a:rPr lang="en-US" dirty="0"/>
              <a:t>While executing assertion, it is believed to be true. If it fails, JVM will throw an error named </a:t>
            </a:r>
            <a:r>
              <a:rPr lang="en-US" dirty="0" err="1"/>
              <a:t>AssertionError</a:t>
            </a:r>
            <a:r>
              <a:rPr lang="en-US" dirty="0"/>
              <a:t>. It is mainly used for testing purpose.</a:t>
            </a:r>
          </a:p>
          <a:p>
            <a:endParaRPr lang="en-US" dirty="0"/>
          </a:p>
        </p:txBody>
      </p:sp>
    </p:spTree>
    <p:extLst>
      <p:ext uri="{BB962C8B-B14F-4D97-AF65-F5344CB8AC3E}">
        <p14:creationId xmlns:p14="http://schemas.microsoft.com/office/powerpoint/2010/main" val="213149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Assertion</a:t>
            </a:r>
            <a:br>
              <a:rPr lang="en-US" dirty="0"/>
            </a:br>
            <a:endParaRPr lang="en-US" dirty="0"/>
          </a:p>
        </p:txBody>
      </p:sp>
      <p:sp>
        <p:nvSpPr>
          <p:cNvPr id="3" name="Content Placeholder 2"/>
          <p:cNvSpPr>
            <a:spLocks noGrp="1"/>
          </p:cNvSpPr>
          <p:nvPr>
            <p:ph idx="1"/>
          </p:nvPr>
        </p:nvSpPr>
        <p:spPr/>
        <p:txBody>
          <a:bodyPr/>
          <a:lstStyle/>
          <a:p>
            <a:r>
              <a:rPr lang="en-US" dirty="0"/>
              <a:t>It provides an effective way to detect and correct programming errors.</a:t>
            </a:r>
          </a:p>
        </p:txBody>
      </p:sp>
    </p:spTree>
    <p:extLst>
      <p:ext uri="{BB962C8B-B14F-4D97-AF65-F5344CB8AC3E}">
        <p14:creationId xmlns:p14="http://schemas.microsoft.com/office/powerpoint/2010/main" val="2467691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of using Assertion</a:t>
            </a:r>
            <a:br>
              <a:rPr lang="en-US" dirty="0"/>
            </a:br>
            <a:endParaRPr lang="en-US" dirty="0"/>
          </a:p>
        </p:txBody>
      </p:sp>
      <p:sp>
        <p:nvSpPr>
          <p:cNvPr id="3" name="Content Placeholder 2"/>
          <p:cNvSpPr>
            <a:spLocks noGrp="1"/>
          </p:cNvSpPr>
          <p:nvPr>
            <p:ph idx="1"/>
          </p:nvPr>
        </p:nvSpPr>
        <p:spPr/>
        <p:txBody>
          <a:bodyPr/>
          <a:lstStyle/>
          <a:p>
            <a:r>
              <a:rPr lang="en-US" dirty="0"/>
              <a:t>There are two ways to use assertion. </a:t>
            </a:r>
            <a:endParaRPr lang="en-US" dirty="0" smtClean="0"/>
          </a:p>
          <a:p>
            <a:r>
              <a:rPr lang="en-US" b="1" dirty="0" smtClean="0"/>
              <a:t>1. assert</a:t>
            </a:r>
            <a:r>
              <a:rPr lang="en-US" dirty="0"/>
              <a:t> expression; </a:t>
            </a:r>
            <a:endParaRPr lang="en-US" dirty="0" smtClean="0"/>
          </a:p>
          <a:p>
            <a:r>
              <a:rPr lang="en-US" b="1" dirty="0" smtClean="0"/>
              <a:t>2. assert</a:t>
            </a:r>
            <a:r>
              <a:rPr lang="en-US" dirty="0"/>
              <a:t> expression1 : expression2</a:t>
            </a:r>
            <a:r>
              <a:rPr lang="en-US" dirty="0" smtClean="0"/>
              <a:t>;</a:t>
            </a:r>
          </a:p>
          <a:p>
            <a:r>
              <a:rPr lang="en-US" i="1" dirty="0"/>
              <a:t>expression1</a:t>
            </a:r>
            <a:r>
              <a:rPr lang="en-US" dirty="0"/>
              <a:t> must be a </a:t>
            </a:r>
            <a:r>
              <a:rPr lang="en-US" dirty="0" err="1"/>
              <a:t>boolean</a:t>
            </a:r>
            <a:r>
              <a:rPr lang="en-US" dirty="0"/>
              <a:t> expression.</a:t>
            </a:r>
          </a:p>
          <a:p>
            <a:r>
              <a:rPr lang="en-US" i="1" dirty="0"/>
              <a:t>expression2</a:t>
            </a:r>
            <a:r>
              <a:rPr lang="en-US" dirty="0"/>
              <a:t> must return a value (must not return void).</a:t>
            </a:r>
          </a:p>
          <a:p>
            <a:endParaRPr lang="en-US" dirty="0"/>
          </a:p>
        </p:txBody>
      </p:sp>
    </p:spTree>
    <p:extLst>
      <p:ext uri="{BB962C8B-B14F-4D97-AF65-F5344CB8AC3E}">
        <p14:creationId xmlns:p14="http://schemas.microsoft.com/office/powerpoint/2010/main" val="2188339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5851"/>
          </a:xfrm>
        </p:spPr>
        <p:txBody>
          <a:bodyPr>
            <a:normAutofit fontScale="90000"/>
          </a:bodyPr>
          <a:lstStyle/>
          <a:p>
            <a:r>
              <a:rPr lang="en-US" dirty="0" smtClean="0"/>
              <a:t>AssertionExample.java</a:t>
            </a:r>
            <a:endParaRPr lang="en-US" dirty="0"/>
          </a:p>
        </p:txBody>
      </p:sp>
      <p:sp>
        <p:nvSpPr>
          <p:cNvPr id="3" name="Content Placeholder 2"/>
          <p:cNvSpPr>
            <a:spLocks noGrp="1"/>
          </p:cNvSpPr>
          <p:nvPr>
            <p:ph idx="1"/>
          </p:nvPr>
        </p:nvSpPr>
        <p:spPr>
          <a:xfrm>
            <a:off x="838200" y="1088136"/>
            <a:ext cx="10515600" cy="5769864"/>
          </a:xfrm>
        </p:spPr>
        <p:txBody>
          <a:bodyPr>
            <a:normAutofit fontScale="40000" lnSpcReduction="20000"/>
          </a:bodyPr>
          <a:lstStyle/>
          <a:p>
            <a:r>
              <a:rPr lang="en-US" b="1" dirty="0" smtClean="0"/>
              <a:t>class </a:t>
            </a:r>
            <a:r>
              <a:rPr lang="en-US" b="1" dirty="0" err="1"/>
              <a:t>AssertionExample</a:t>
            </a:r>
            <a:r>
              <a:rPr lang="en-US" b="1" dirty="0"/>
              <a:t>{  </a:t>
            </a:r>
          </a:p>
          <a:p>
            <a:r>
              <a:rPr lang="en-US" dirty="0"/>
              <a:t> </a:t>
            </a:r>
            <a:r>
              <a:rPr lang="en-US" b="1" dirty="0"/>
              <a:t>public static void </a:t>
            </a:r>
            <a:r>
              <a:rPr lang="en-US" b="1" dirty="0" smtClean="0"/>
              <a:t>m</a:t>
            </a:r>
            <a:r>
              <a:rPr lang="en-US" b="1" dirty="0" smtClean="0">
                <a:solidFill>
                  <a:srgbClr val="7F0055"/>
                </a:solidFill>
                <a:latin typeface="Consolas" panose="020B0609020204030204" pitchFamily="49" charset="0"/>
              </a:rPr>
              <a:t> import</a:t>
            </a:r>
            <a:r>
              <a:rPr lang="en-US" b="1" dirty="0" smtClean="0">
                <a:solidFill>
                  <a:srgbClr val="000000"/>
                </a:solidFill>
                <a:latin typeface="Consolas" panose="020B0609020204030204" pitchFamily="49" charset="0"/>
              </a:rPr>
              <a:t> </a:t>
            </a:r>
            <a:r>
              <a:rPr lang="en-US" b="1" dirty="0" err="1" smtClean="0">
                <a:solidFill>
                  <a:srgbClr val="000000"/>
                </a:solidFill>
                <a:latin typeface="Consolas" panose="020B0609020204030204" pitchFamily="49" charset="0"/>
              </a:rPr>
              <a:t>java.util.Scanner</a:t>
            </a:r>
            <a:r>
              <a:rPr lang="en-US" b="1"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p>
          <a:p>
            <a:r>
              <a:rPr lang="en-US" b="1" dirty="0" smtClean="0">
                <a:solidFill>
                  <a:srgbClr val="7F0055"/>
                </a:solidFill>
                <a:latin typeface="Consolas" panose="020B0609020204030204" pitchFamily="49" charset="0"/>
              </a:rPr>
              <a:t>class</a:t>
            </a:r>
            <a:r>
              <a:rPr lang="en-US" b="1" dirty="0" smtClean="0">
                <a:solidFill>
                  <a:srgbClr val="000000"/>
                </a:solidFill>
                <a:latin typeface="Consolas" panose="020B0609020204030204" pitchFamily="49" charset="0"/>
              </a:rPr>
              <a:t> </a:t>
            </a:r>
            <a:r>
              <a:rPr lang="en-US" b="1" dirty="0" err="1" smtClean="0">
                <a:solidFill>
                  <a:srgbClr val="000000"/>
                </a:solidFill>
                <a:latin typeface="Consolas" panose="020B0609020204030204" pitchFamily="49" charset="0"/>
              </a:rPr>
              <a:t>AssertionExample</a:t>
            </a:r>
            <a:r>
              <a:rPr lang="en-US" b="1"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r>
              <a:rPr lang="en-US" b="1" dirty="0" smtClean="0">
                <a:solidFill>
                  <a:srgbClr val="7F0055"/>
                </a:solidFill>
                <a:latin typeface="Consolas" panose="020B0609020204030204" pitchFamily="49" charset="0"/>
              </a:rPr>
              <a:t>public</a:t>
            </a:r>
            <a:r>
              <a:rPr lang="en-US" b="1" dirty="0" smtClean="0">
                <a:solidFill>
                  <a:srgbClr val="000000"/>
                </a:solidFill>
                <a:latin typeface="Consolas" panose="020B0609020204030204" pitchFamily="49" charset="0"/>
              </a:rPr>
              <a:t> </a:t>
            </a:r>
            <a:r>
              <a:rPr lang="en-US" b="1" dirty="0" smtClean="0">
                <a:solidFill>
                  <a:srgbClr val="7F0055"/>
                </a:solidFill>
                <a:latin typeface="Consolas" panose="020B0609020204030204" pitchFamily="49" charset="0"/>
              </a:rPr>
              <a:t>static</a:t>
            </a:r>
            <a:r>
              <a:rPr lang="en-US" b="1" dirty="0" smtClean="0">
                <a:solidFill>
                  <a:srgbClr val="000000"/>
                </a:solidFill>
                <a:latin typeface="Consolas" panose="020B0609020204030204" pitchFamily="49" charset="0"/>
              </a:rPr>
              <a:t> </a:t>
            </a:r>
            <a:r>
              <a:rPr lang="en-US" b="1" dirty="0" smtClean="0">
                <a:solidFill>
                  <a:srgbClr val="7F0055"/>
                </a:solidFill>
                <a:latin typeface="Consolas" panose="020B0609020204030204" pitchFamily="49" charset="0"/>
              </a:rPr>
              <a:t>void</a:t>
            </a:r>
            <a:r>
              <a:rPr lang="en-US" b="1" dirty="0" smtClean="0">
                <a:solidFill>
                  <a:srgbClr val="000000"/>
                </a:solidFill>
                <a:latin typeface="Consolas" panose="020B0609020204030204" pitchFamily="49" charset="0"/>
              </a:rPr>
              <a:t> main( String </a:t>
            </a:r>
            <a:r>
              <a:rPr lang="en-US" b="1" dirty="0" err="1" smtClean="0">
                <a:solidFill>
                  <a:srgbClr val="6A3E3E"/>
                </a:solidFill>
                <a:latin typeface="Consolas" panose="020B0609020204030204" pitchFamily="49" charset="0"/>
              </a:rPr>
              <a:t>args</a:t>
            </a:r>
            <a:r>
              <a:rPr lang="en-US" b="1" dirty="0" smtClean="0">
                <a:solidFill>
                  <a:srgbClr val="000000"/>
                </a:solidFill>
                <a:latin typeface="Consolas" panose="020B0609020204030204" pitchFamily="49" charset="0"/>
              </a:rPr>
              <a:t>[] ){  </a:t>
            </a:r>
          </a:p>
          <a:p>
            <a:r>
              <a:rPr lang="en-US"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Scanner </a:t>
            </a:r>
            <a:r>
              <a:rPr lang="en-US" u="sng" dirty="0" err="1" smtClean="0">
                <a:solidFill>
                  <a:srgbClr val="6A3E3E"/>
                </a:solidFill>
                <a:latin typeface="Consolas" panose="020B0609020204030204" pitchFamily="49" charset="0"/>
              </a:rPr>
              <a:t>scanner</a:t>
            </a:r>
            <a:r>
              <a:rPr lang="en-US" u="sng" dirty="0" smtClean="0">
                <a:solidFill>
                  <a:srgbClr val="000000"/>
                </a:solidFill>
                <a:latin typeface="Consolas" panose="020B0609020204030204" pitchFamily="49" charset="0"/>
              </a:rPr>
              <a:t> = </a:t>
            </a:r>
            <a:r>
              <a:rPr lang="en-US" b="1" u="sng" dirty="0" smtClean="0">
                <a:solidFill>
                  <a:srgbClr val="7F0055"/>
                </a:solidFill>
                <a:latin typeface="Consolas" panose="020B0609020204030204" pitchFamily="49" charset="0"/>
              </a:rPr>
              <a:t>new</a:t>
            </a:r>
            <a:r>
              <a:rPr lang="en-US" b="1" u="sng" dirty="0" smtClean="0">
                <a:solidFill>
                  <a:srgbClr val="000000"/>
                </a:solidFill>
                <a:latin typeface="Consolas" panose="020B0609020204030204" pitchFamily="49" charset="0"/>
              </a:rPr>
              <a:t> Scanner( System.</a:t>
            </a:r>
            <a:r>
              <a:rPr lang="en-US" b="1" i="1" u="sng" dirty="0" smtClean="0">
                <a:solidFill>
                  <a:srgbClr val="0000C0"/>
                </a:solidFill>
                <a:latin typeface="Consolas" panose="020B0609020204030204" pitchFamily="49" charset="0"/>
              </a:rPr>
              <a:t>in</a:t>
            </a:r>
            <a:r>
              <a:rPr lang="en-US" b="1" i="1" u="sng" dirty="0" smtClean="0">
                <a:solidFill>
                  <a:srgbClr val="000000"/>
                </a:solidFill>
                <a:latin typeface="Consolas" panose="020B0609020204030204" pitchFamily="49" charset="0"/>
              </a:rPr>
              <a:t> );  </a:t>
            </a:r>
          </a:p>
          <a:p>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a:t>
            </a:r>
            <a:r>
              <a:rPr lang="en-US" b="1" i="1" dirty="0" smtClean="0">
                <a:solidFill>
                  <a:srgbClr val="000000"/>
                </a:solidFill>
                <a:latin typeface="Consolas" panose="020B0609020204030204" pitchFamily="49" charset="0"/>
              </a:rPr>
              <a:t>(</a:t>
            </a:r>
            <a:r>
              <a:rPr lang="en-US" b="1" i="1" dirty="0" smtClean="0">
                <a:solidFill>
                  <a:srgbClr val="2A00FF"/>
                </a:solidFill>
                <a:latin typeface="Consolas" panose="020B0609020204030204" pitchFamily="49" charset="0"/>
              </a:rPr>
              <a:t>"Enter </a:t>
            </a:r>
            <a:r>
              <a:rPr lang="en-US" b="1" i="1" dirty="0" err="1" smtClean="0">
                <a:solidFill>
                  <a:srgbClr val="2A00FF"/>
                </a:solidFill>
                <a:latin typeface="Consolas" panose="020B0609020204030204" pitchFamily="49" charset="0"/>
              </a:rPr>
              <a:t>ur</a:t>
            </a:r>
            <a:r>
              <a:rPr lang="en-US" b="1" i="1" dirty="0" smtClean="0">
                <a:solidFill>
                  <a:srgbClr val="2A00FF"/>
                </a:solidFill>
                <a:latin typeface="Consolas" panose="020B0609020204030204" pitchFamily="49" charset="0"/>
              </a:rPr>
              <a:t> age "</a:t>
            </a:r>
            <a:r>
              <a:rPr lang="en-US" b="1" i="1"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r>
              <a:rPr lang="en-US" b="1" dirty="0" err="1" smtClean="0">
                <a:solidFill>
                  <a:srgbClr val="7F0055"/>
                </a:solidFill>
                <a:latin typeface="Consolas" panose="020B0609020204030204" pitchFamily="49" charset="0"/>
              </a:rPr>
              <a:t>int</a:t>
            </a:r>
            <a:r>
              <a:rPr lang="en-US" b="1" dirty="0" smtClean="0">
                <a:solidFill>
                  <a:srgbClr val="000000"/>
                </a:solidFill>
                <a:latin typeface="Consolas" panose="020B0609020204030204" pitchFamily="49" charset="0"/>
              </a:rPr>
              <a:t> </a:t>
            </a:r>
            <a:r>
              <a:rPr lang="en-US" b="1" dirty="0" smtClean="0">
                <a:solidFill>
                  <a:srgbClr val="6A3E3E"/>
                </a:solidFill>
                <a:latin typeface="Consolas" panose="020B0609020204030204" pitchFamily="49" charset="0"/>
              </a:rPr>
              <a:t>value</a:t>
            </a:r>
            <a:r>
              <a:rPr lang="en-US" b="1" dirty="0" smtClean="0">
                <a:solidFill>
                  <a:srgbClr val="000000"/>
                </a:solidFill>
                <a:latin typeface="Consolas" panose="020B0609020204030204" pitchFamily="49" charset="0"/>
              </a:rPr>
              <a:t> = </a:t>
            </a:r>
            <a:r>
              <a:rPr lang="en-US" b="1" dirty="0" err="1" smtClean="0">
                <a:solidFill>
                  <a:srgbClr val="6A3E3E"/>
                </a:solidFill>
                <a:latin typeface="Consolas" panose="020B0609020204030204" pitchFamily="49" charset="0"/>
              </a:rPr>
              <a:t>scanner</a:t>
            </a:r>
            <a:r>
              <a:rPr lang="en-US" b="1" dirty="0" err="1" smtClean="0">
                <a:solidFill>
                  <a:srgbClr val="000000"/>
                </a:solidFill>
                <a:latin typeface="Consolas" panose="020B0609020204030204" pitchFamily="49" charset="0"/>
              </a:rPr>
              <a:t>.nextInt</a:t>
            </a:r>
            <a:r>
              <a:rPr lang="en-US" b="1"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r>
              <a:rPr lang="en-US" b="1" dirty="0" smtClean="0">
                <a:solidFill>
                  <a:srgbClr val="7F0055"/>
                </a:solidFill>
                <a:latin typeface="Consolas" panose="020B0609020204030204" pitchFamily="49" charset="0"/>
              </a:rPr>
              <a:t>assert</a:t>
            </a:r>
            <a:r>
              <a:rPr lang="en-US" b="1" dirty="0" smtClean="0">
                <a:solidFill>
                  <a:srgbClr val="000000"/>
                </a:solidFill>
                <a:latin typeface="Consolas" panose="020B0609020204030204" pitchFamily="49" charset="0"/>
              </a:rPr>
              <a:t> </a:t>
            </a:r>
            <a:r>
              <a:rPr lang="en-US" b="1" dirty="0" smtClean="0">
                <a:solidFill>
                  <a:srgbClr val="6A3E3E"/>
                </a:solidFill>
                <a:latin typeface="Consolas" panose="020B0609020204030204" pitchFamily="49" charset="0"/>
              </a:rPr>
              <a:t>value</a:t>
            </a:r>
            <a:r>
              <a:rPr lang="en-US" b="1" dirty="0" smtClean="0">
                <a:solidFill>
                  <a:srgbClr val="000000"/>
                </a:solidFill>
                <a:latin typeface="Consolas" panose="020B0609020204030204" pitchFamily="49" charset="0"/>
              </a:rPr>
              <a:t>&gt;=18:</a:t>
            </a:r>
            <a:r>
              <a:rPr lang="en-US" b="1" dirty="0" smtClean="0">
                <a:solidFill>
                  <a:srgbClr val="2A00FF"/>
                </a:solidFill>
                <a:latin typeface="Consolas" panose="020B0609020204030204" pitchFamily="49" charset="0"/>
              </a:rPr>
              <a:t>" Not valid"</a:t>
            </a:r>
            <a:r>
              <a:rPr lang="en-US" b="1"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.println</a:t>
            </a:r>
            <a:r>
              <a:rPr lang="en-US" b="1" i="1" dirty="0" smtClean="0">
                <a:solidFill>
                  <a:srgbClr val="000000"/>
                </a:solidFill>
                <a:latin typeface="Consolas" panose="020B0609020204030204" pitchFamily="49" charset="0"/>
              </a:rPr>
              <a:t>(</a:t>
            </a:r>
            <a:r>
              <a:rPr lang="en-US" b="1" i="1" dirty="0" smtClean="0">
                <a:solidFill>
                  <a:srgbClr val="2A00FF"/>
                </a:solidFill>
                <a:latin typeface="Consolas" panose="020B0609020204030204" pitchFamily="49" charset="0"/>
              </a:rPr>
              <a:t>"value is "</a:t>
            </a:r>
            <a:r>
              <a:rPr lang="en-US" b="1" i="1" dirty="0" smtClean="0">
                <a:solidFill>
                  <a:srgbClr val="000000"/>
                </a:solidFill>
                <a:latin typeface="Consolas" panose="020B0609020204030204" pitchFamily="49" charset="0"/>
              </a:rPr>
              <a:t>+</a:t>
            </a:r>
            <a:r>
              <a:rPr lang="en-US" b="1" i="1" dirty="0" smtClean="0">
                <a:solidFill>
                  <a:srgbClr val="6A3E3E"/>
                </a:solidFill>
                <a:latin typeface="Consolas" panose="020B0609020204030204" pitchFamily="49" charset="0"/>
              </a:rPr>
              <a:t>value</a:t>
            </a:r>
            <a:r>
              <a:rPr lang="en-US" b="1" i="1"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   </a:t>
            </a:r>
          </a:p>
          <a:p>
            <a:r>
              <a:rPr lang="en-US" dirty="0" smtClean="0">
                <a:solidFill>
                  <a:srgbClr val="000000"/>
                </a:solidFill>
                <a:latin typeface="Consolas" panose="020B0609020204030204" pitchFamily="49" charset="0"/>
              </a:rPr>
              <a:t>} </a:t>
            </a:r>
            <a:r>
              <a:rPr lang="en-US" b="1" dirty="0" err="1" smtClean="0"/>
              <a:t>ain</a:t>
            </a:r>
            <a:r>
              <a:rPr lang="en-US" b="1" dirty="0"/>
              <a:t>( String </a:t>
            </a:r>
            <a:r>
              <a:rPr lang="en-US" b="1" dirty="0" err="1"/>
              <a:t>args</a:t>
            </a:r>
            <a:r>
              <a:rPr lang="en-US" b="1" dirty="0"/>
              <a:t>[] ){  </a:t>
            </a:r>
          </a:p>
          <a:p>
            <a:r>
              <a:rPr lang="en-US" dirty="0"/>
              <a:t>  </a:t>
            </a:r>
          </a:p>
          <a:p>
            <a:r>
              <a:rPr lang="en-US" dirty="0"/>
              <a:t>  Scanner </a:t>
            </a:r>
            <a:r>
              <a:rPr lang="en-US" u="sng" dirty="0" err="1"/>
              <a:t>scanner</a:t>
            </a:r>
            <a:r>
              <a:rPr lang="en-US" u="sng" dirty="0"/>
              <a:t> = </a:t>
            </a:r>
            <a:r>
              <a:rPr lang="en-US" b="1" u="sng" dirty="0"/>
              <a:t>new Scanner( System.</a:t>
            </a:r>
            <a:r>
              <a:rPr lang="en-US" b="1" i="1" u="sng" dirty="0"/>
              <a:t>in );  </a:t>
            </a:r>
          </a:p>
          <a:p>
            <a:r>
              <a:rPr lang="en-US" dirty="0"/>
              <a:t>  </a:t>
            </a:r>
            <a:r>
              <a:rPr lang="en-US" dirty="0" err="1"/>
              <a:t>System.</a:t>
            </a:r>
            <a:r>
              <a:rPr lang="en-US" b="1" i="1" dirty="0" err="1"/>
              <a:t>out.print</a:t>
            </a:r>
            <a:r>
              <a:rPr lang="en-US" b="1" i="1" dirty="0"/>
              <a:t>("Enter </a:t>
            </a:r>
            <a:r>
              <a:rPr lang="en-US" b="1" i="1" dirty="0" err="1"/>
              <a:t>ur</a:t>
            </a:r>
            <a:r>
              <a:rPr lang="en-US" b="1" i="1" dirty="0"/>
              <a:t> age ");  </a:t>
            </a:r>
          </a:p>
          <a:p>
            <a:r>
              <a:rPr lang="en-US" dirty="0"/>
              <a:t>    </a:t>
            </a:r>
          </a:p>
          <a:p>
            <a:r>
              <a:rPr lang="en-US" dirty="0"/>
              <a:t>  </a:t>
            </a:r>
            <a:r>
              <a:rPr lang="en-US" b="1" dirty="0" err="1"/>
              <a:t>int</a:t>
            </a:r>
            <a:r>
              <a:rPr lang="en-US" b="1" dirty="0"/>
              <a:t> value = </a:t>
            </a:r>
            <a:r>
              <a:rPr lang="en-US" b="1" dirty="0" err="1"/>
              <a:t>scanner.nextInt</a:t>
            </a:r>
            <a:r>
              <a:rPr lang="en-US" b="1" dirty="0"/>
              <a:t>();  </a:t>
            </a:r>
          </a:p>
          <a:p>
            <a:r>
              <a:rPr lang="en-US" dirty="0"/>
              <a:t>  </a:t>
            </a:r>
            <a:r>
              <a:rPr lang="en-US" b="1" dirty="0"/>
              <a:t>assert value&gt;=18:" Not valid";  </a:t>
            </a:r>
          </a:p>
          <a:p>
            <a:r>
              <a:rPr lang="en-US" dirty="0"/>
              <a:t>  </a:t>
            </a:r>
          </a:p>
          <a:p>
            <a:r>
              <a:rPr lang="en-US" dirty="0"/>
              <a:t>  </a:t>
            </a:r>
            <a:r>
              <a:rPr lang="en-US" dirty="0" err="1"/>
              <a:t>System.</a:t>
            </a:r>
            <a:r>
              <a:rPr lang="en-US" b="1" i="1" dirty="0" err="1"/>
              <a:t>out.println</a:t>
            </a:r>
            <a:r>
              <a:rPr lang="en-US" b="1" i="1" dirty="0"/>
              <a:t>("value is "+value);  </a:t>
            </a:r>
          </a:p>
          <a:p>
            <a:r>
              <a:rPr lang="en-US" dirty="0"/>
              <a:t> }   </a:t>
            </a:r>
          </a:p>
          <a:p>
            <a:r>
              <a:rPr lang="en-US" dirty="0"/>
              <a:t>}</a:t>
            </a:r>
          </a:p>
        </p:txBody>
      </p:sp>
    </p:spTree>
    <p:extLst>
      <p:ext uri="{BB962C8B-B14F-4D97-AF65-F5344CB8AC3E}">
        <p14:creationId xmlns:p14="http://schemas.microsoft.com/office/powerpoint/2010/main" val="342311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If you use assertion, It will not run simply because assertion is disabled by default. To enable the assertion, -</a:t>
            </a:r>
            <a:r>
              <a:rPr lang="en-US" dirty="0" err="1" smtClean="0"/>
              <a:t>ea</a:t>
            </a:r>
            <a:r>
              <a:rPr lang="en-US" dirty="0" smtClean="0"/>
              <a:t> or -</a:t>
            </a:r>
            <a:r>
              <a:rPr lang="en-US" dirty="0" err="1" smtClean="0"/>
              <a:t>enableassertions</a:t>
            </a:r>
            <a:r>
              <a:rPr lang="en-US" dirty="0" smtClean="0"/>
              <a:t> switch of java must be used.</a:t>
            </a:r>
          </a:p>
          <a:p>
            <a:r>
              <a:rPr lang="en-US" dirty="0" smtClean="0"/>
              <a:t>Compile it by: </a:t>
            </a:r>
            <a:r>
              <a:rPr lang="en-US" dirty="0" err="1" smtClean="0"/>
              <a:t>javac</a:t>
            </a:r>
            <a:r>
              <a:rPr lang="en-US" dirty="0" smtClean="0"/>
              <a:t> AssertionExample.java</a:t>
            </a:r>
          </a:p>
          <a:p>
            <a:r>
              <a:rPr lang="en-US" dirty="0" smtClean="0"/>
              <a:t>Run it by: java -</a:t>
            </a:r>
            <a:r>
              <a:rPr lang="en-US" dirty="0" err="1" smtClean="0"/>
              <a:t>ea</a:t>
            </a:r>
            <a:r>
              <a:rPr lang="en-US" dirty="0" smtClean="0"/>
              <a:t> </a:t>
            </a:r>
            <a:r>
              <a:rPr lang="en-US" dirty="0" err="1" smtClean="0"/>
              <a:t>AssertionExample</a:t>
            </a:r>
            <a:endParaRPr lang="en-US" dirty="0"/>
          </a:p>
        </p:txBody>
      </p:sp>
    </p:spTree>
    <p:extLst>
      <p:ext uri="{BB962C8B-B14F-4D97-AF65-F5344CB8AC3E}">
        <p14:creationId xmlns:p14="http://schemas.microsoft.com/office/powerpoint/2010/main" val="112459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enable assertion in Eclipse IDE?</a:t>
            </a:r>
            <a:endParaRPr lang="en-US" dirty="0"/>
          </a:p>
        </p:txBody>
      </p:sp>
      <p:sp>
        <p:nvSpPr>
          <p:cNvPr id="3" name="Content Placeholder 2"/>
          <p:cNvSpPr>
            <a:spLocks noGrp="1"/>
          </p:cNvSpPr>
          <p:nvPr>
            <p:ph idx="1"/>
          </p:nvPr>
        </p:nvSpPr>
        <p:spPr/>
        <p:txBody>
          <a:bodyPr/>
          <a:lstStyle/>
          <a:p>
            <a:r>
              <a:rPr lang="en-US" dirty="0" smtClean="0"/>
              <a:t>Windows </a:t>
            </a:r>
            <a:r>
              <a:rPr lang="en-US" dirty="0"/>
              <a:t>-&gt; Preferences -&gt; highlight the default JRE -&gt; click Edit... -&gt; In the Default VM arguments input box, enter -</a:t>
            </a:r>
            <a:r>
              <a:rPr lang="en-US" dirty="0" err="1"/>
              <a:t>ea</a:t>
            </a:r>
            <a:r>
              <a:rPr lang="en-US" dirty="0"/>
              <a:t> </a:t>
            </a:r>
            <a:r>
              <a:rPr lang="en-US" dirty="0" smtClean="0"/>
              <a:t> or -</a:t>
            </a:r>
            <a:r>
              <a:rPr lang="en-US" dirty="0" err="1" smtClean="0"/>
              <a:t>enableassertions</a:t>
            </a:r>
            <a:r>
              <a:rPr lang="en-US" dirty="0" smtClean="0"/>
              <a:t>-&gt; </a:t>
            </a:r>
            <a:r>
              <a:rPr lang="en-US" dirty="0"/>
              <a:t>click the finish button. You want to </a:t>
            </a:r>
            <a:r>
              <a:rPr lang="en-US" b="1" dirty="0"/>
              <a:t>enable assertions</a:t>
            </a:r>
            <a:r>
              <a:rPr lang="en-US" dirty="0"/>
              <a:t> for an application you're running from </a:t>
            </a:r>
            <a:r>
              <a:rPr lang="en-US" b="1" dirty="0"/>
              <a:t>Eclipse</a:t>
            </a:r>
            <a:endParaRPr lang="en-US" dirty="0"/>
          </a:p>
        </p:txBody>
      </p:sp>
    </p:spTree>
    <p:extLst>
      <p:ext uri="{BB962C8B-B14F-4D97-AF65-F5344CB8AC3E}">
        <p14:creationId xmlns:p14="http://schemas.microsoft.com/office/powerpoint/2010/main" val="3567617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u="sng" dirty="0"/>
              <a:t>Important point about Java assertion</a:t>
            </a:r>
            <a:r>
              <a:rPr lang="fr-FR" b="1" dirty="0"/>
              <a:t/>
            </a:r>
            <a:br>
              <a:rPr lang="fr-FR" b="1" dirty="0"/>
            </a:br>
            <a:endParaRPr lang="en-US" dirty="0"/>
          </a:p>
        </p:txBody>
      </p:sp>
      <p:sp>
        <p:nvSpPr>
          <p:cNvPr id="3" name="Content Placeholder 2"/>
          <p:cNvSpPr>
            <a:spLocks noGrp="1"/>
          </p:cNvSpPr>
          <p:nvPr>
            <p:ph idx="1"/>
          </p:nvPr>
        </p:nvSpPr>
        <p:spPr>
          <a:xfrm>
            <a:off x="677334" y="1490473"/>
            <a:ext cx="8596668" cy="4550890"/>
          </a:xfrm>
        </p:spPr>
        <p:txBody>
          <a:bodyPr>
            <a:normAutofit fontScale="85000" lnSpcReduction="10000"/>
          </a:bodyPr>
          <a:lstStyle/>
          <a:p>
            <a:r>
              <a:rPr lang="en-US" dirty="0"/>
              <a:t>1) Assertion is introduced in </a:t>
            </a:r>
            <a:r>
              <a:rPr lang="en-US" dirty="0">
                <a:hlinkClick r:id="rId2" tooltip="Click to open in a new window"/>
              </a:rPr>
              <a:t>JDK</a:t>
            </a:r>
            <a:r>
              <a:rPr lang="en-US" dirty="0"/>
              <a:t> 1.4 and implemented using </a:t>
            </a:r>
            <a:r>
              <a:rPr lang="en-US" i="1" dirty="0"/>
              <a:t>assert keyword in java</a:t>
            </a:r>
            <a:r>
              <a:rPr lang="en-US" dirty="0"/>
              <a:t>.</a:t>
            </a:r>
          </a:p>
          <a:p>
            <a:r>
              <a:rPr lang="en-US" dirty="0" smtClean="0"/>
              <a:t>2)</a:t>
            </a:r>
            <a:r>
              <a:rPr lang="en-US" dirty="0"/>
              <a:t> assertion can be enable and disable at run time by using switch -da or -</a:t>
            </a:r>
            <a:r>
              <a:rPr lang="en-US" dirty="0" err="1"/>
              <a:t>disableassertion</a:t>
            </a:r>
            <a:endParaRPr lang="en-US" dirty="0"/>
          </a:p>
          <a:p>
            <a:r>
              <a:rPr lang="en-US" dirty="0" smtClean="0"/>
              <a:t>3</a:t>
            </a:r>
            <a:r>
              <a:rPr lang="en-US" dirty="0"/>
              <a:t>) Always remember Assertion does not replace Exception but compliments it.</a:t>
            </a:r>
          </a:p>
          <a:p>
            <a:r>
              <a:rPr lang="en-US" dirty="0" smtClean="0"/>
              <a:t>4</a:t>
            </a:r>
            <a:r>
              <a:rPr lang="en-US" dirty="0"/>
              <a:t>) Another important point is Assertion also doesn't replace need of unit testing instead if you see JUnit it shows how assertion can be useful to validate conditions.</a:t>
            </a:r>
          </a:p>
          <a:p>
            <a:r>
              <a:rPr lang="en-US" dirty="0" smtClean="0"/>
              <a:t>5</a:t>
            </a:r>
            <a:r>
              <a:rPr lang="en-US" dirty="0"/>
              <a:t>) do not use assertion to validate arguments or parameters of public method.</a:t>
            </a:r>
          </a:p>
          <a:p>
            <a:r>
              <a:rPr lang="en-US" dirty="0" smtClean="0"/>
              <a:t>6</a:t>
            </a:r>
            <a:r>
              <a:rPr lang="en-US" dirty="0"/>
              <a:t>) you can compile java code where assert is a legal identifier instead of keyword because by passing -source 1.3 during compilation. if you are working in java version 1.2 you can compile your code with assertion as below "</a:t>
            </a:r>
          </a:p>
          <a:p>
            <a:r>
              <a:rPr lang="en-US" dirty="0" err="1" smtClean="0"/>
              <a:t>javac</a:t>
            </a:r>
            <a:r>
              <a:rPr lang="en-US" dirty="0" smtClean="0"/>
              <a:t> </a:t>
            </a:r>
            <a:r>
              <a:rPr lang="en-US" dirty="0"/>
              <a:t>-source 1.4 OnlineStockTradingDemo.java</a:t>
            </a:r>
          </a:p>
          <a:p>
            <a:r>
              <a:rPr lang="en-US" dirty="0" smtClean="0"/>
              <a:t>That’s </a:t>
            </a:r>
            <a:r>
              <a:rPr lang="en-US" dirty="0"/>
              <a:t>all on Java Assertion, benefits of </a:t>
            </a:r>
            <a:r>
              <a:rPr lang="en-US" b="1" dirty="0"/>
              <a:t>assertion in Java</a:t>
            </a:r>
            <a:r>
              <a:rPr lang="en-US" dirty="0"/>
              <a:t> and where to use assertion in Java. Key point is Assertion should be thought as replacement of unit testing or Exception rather it compliments both of them , with </a:t>
            </a:r>
            <a:r>
              <a:rPr lang="en-US" b="1" dirty="0"/>
              <a:t>Java assertion</a:t>
            </a:r>
            <a:r>
              <a:rPr lang="en-US" dirty="0"/>
              <a:t> you can have more real world data for testing than unit testing</a:t>
            </a:r>
            <a:r>
              <a:rPr lang="en-US" dirty="0" smtClean="0"/>
              <a:t>.</a:t>
            </a:r>
            <a:endParaRPr lang="en-US" dirty="0"/>
          </a:p>
        </p:txBody>
      </p:sp>
    </p:spTree>
    <p:extLst>
      <p:ext uri="{BB962C8B-B14F-4D97-AF65-F5344CB8AC3E}">
        <p14:creationId xmlns:p14="http://schemas.microsoft.com/office/powerpoint/2010/main" val="26488235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TotalTime>
  <Words>968</Words>
  <Application>Microsoft Office PowerPoint</Application>
  <PresentationFormat>Widescreen</PresentationFormat>
  <Paragraphs>161</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Consolas</vt:lpstr>
      <vt:lpstr>Trebuchet MS</vt:lpstr>
      <vt:lpstr>Wingdings 3</vt:lpstr>
      <vt:lpstr>Facet</vt:lpstr>
      <vt:lpstr>Assertion</vt:lpstr>
      <vt:lpstr>What is Assertion or assert keyword in Java</vt:lpstr>
      <vt:lpstr>Assertion</vt:lpstr>
      <vt:lpstr>Advantage of Assertion </vt:lpstr>
      <vt:lpstr>Syntax of using Assertion </vt:lpstr>
      <vt:lpstr>AssertionExample.java</vt:lpstr>
      <vt:lpstr>Note</vt:lpstr>
      <vt:lpstr>How to enable assertion in Eclipse IDE?</vt:lpstr>
      <vt:lpstr>Important point about Java assertion </vt:lpstr>
      <vt:lpstr>For-each loop</vt:lpstr>
      <vt:lpstr>For-each loop</vt:lpstr>
      <vt:lpstr>Advantage of for-each loop </vt:lpstr>
      <vt:lpstr>Syntax of for-each loop: </vt:lpstr>
      <vt:lpstr>Simple Example of for-each loop for traversing the array elements: </vt:lpstr>
      <vt:lpstr>Simple Example of for-each loop for traversing the collection elements: </vt:lpstr>
      <vt:lpstr>Varargs </vt:lpstr>
      <vt:lpstr>Variable Argument (Varargs) </vt:lpstr>
      <vt:lpstr>Advantage of varargs</vt:lpstr>
      <vt:lpstr>Syntax of varargs: </vt:lpstr>
      <vt:lpstr>Simple Example of Varargs in java: </vt:lpstr>
      <vt:lpstr>Rules</vt:lpstr>
      <vt:lpstr>Examples of varargs that fails to compile: </vt:lpstr>
      <vt:lpstr>Example of Varargs that is the last argument in the method: </vt:lpstr>
      <vt:lpstr>Static Import </vt:lpstr>
      <vt:lpstr>static import</vt:lpstr>
      <vt:lpstr>Advantage of static import </vt:lpstr>
      <vt:lpstr>Disadvantage of static import </vt:lpstr>
      <vt:lpstr>Simple Example of static import </vt:lpstr>
      <vt:lpstr>What is the difference between import and static import? </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Arepalli, Manga Rao</dc:creator>
  <cp:lastModifiedBy>Arepalli, Manga Rao</cp:lastModifiedBy>
  <cp:revision>11</cp:revision>
  <dcterms:created xsi:type="dcterms:W3CDTF">2015-10-19T14:16:31Z</dcterms:created>
  <dcterms:modified xsi:type="dcterms:W3CDTF">2015-10-19T15:06:23Z</dcterms:modified>
</cp:coreProperties>
</file>