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85099" autoAdjust="0"/>
  </p:normalViewPr>
  <p:slideViewPr>
    <p:cSldViewPr snapToGrid="0">
      <p:cViewPr varScale="1">
        <p:scale>
          <a:sx n="63" d="100"/>
          <a:sy n="63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3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5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2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0016-4CBD-4D7D-9F30-448602AF5816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F59D-7FFB-45BC-BAEF-3BFAD2008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3585019/java-reflection-difference-between-getmethods-and-getdeclaredmetho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Simple{}  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interface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My{}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Class c=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"Simple"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c.isInterface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Class c2=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"My"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(c2.isInterface());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(Exception e){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newInstance</a:t>
            </a:r>
            <a:r>
              <a:rPr lang="en-US" dirty="0"/>
              <a:t>() </a:t>
            </a:r>
            <a:r>
              <a:rPr lang="en-US" dirty="0" smtClean="0"/>
              <a:t>method </a:t>
            </a:r>
            <a:r>
              <a:rPr lang="en-US" dirty="0"/>
              <a:t> </a:t>
            </a:r>
            <a:r>
              <a:rPr lang="en-US" sz="4000" dirty="0"/>
              <a:t>class is used to create a new instance of the class.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message(){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"Hello Java"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try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Class c=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"Simple"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Simple s=(Simple)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c.newInstance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s.message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}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catch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(Exception e){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(e);}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j</a:t>
            </a:r>
            <a:r>
              <a:rPr lang="en-US" dirty="0" err="1" smtClean="0">
                <a:solidFill>
                  <a:srgbClr val="FF0000"/>
                </a:solidFill>
              </a:rPr>
              <a:t>avap</a:t>
            </a:r>
            <a:r>
              <a:rPr lang="en-US" dirty="0" smtClean="0">
                <a:solidFill>
                  <a:srgbClr val="FF0000"/>
                </a:solidFill>
              </a:rPr>
              <a:t> tool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6172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 </a:t>
            </a:r>
            <a:r>
              <a:rPr lang="en-US" sz="2400" b="1" dirty="0" err="1"/>
              <a:t>javap</a:t>
            </a:r>
            <a:r>
              <a:rPr lang="en-US" sz="2400" b="1" dirty="0"/>
              <a:t> command</a:t>
            </a:r>
            <a:r>
              <a:rPr lang="en-US" sz="2400" dirty="0"/>
              <a:t> disassembles a class file. The </a:t>
            </a:r>
            <a:r>
              <a:rPr lang="en-US" sz="2400" dirty="0" err="1"/>
              <a:t>javap</a:t>
            </a:r>
            <a:r>
              <a:rPr lang="en-US" sz="2400" dirty="0"/>
              <a:t> command displays information about the </a:t>
            </a:r>
            <a:r>
              <a:rPr lang="en-US" sz="2400" dirty="0" err="1"/>
              <a:t>fields,constructors</a:t>
            </a:r>
            <a:r>
              <a:rPr lang="en-US" sz="2400" dirty="0"/>
              <a:t> and methods present in a class file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Syntax to use </a:t>
            </a:r>
            <a:r>
              <a:rPr lang="en-US" sz="2400" b="1" dirty="0" err="1"/>
              <a:t>javap</a:t>
            </a:r>
            <a:r>
              <a:rPr lang="en-US" sz="2400" b="1" dirty="0"/>
              <a:t> tool</a:t>
            </a:r>
          </a:p>
          <a:p>
            <a:pPr marL="0" indent="0">
              <a:buNone/>
            </a:pPr>
            <a:r>
              <a:rPr lang="en-US" sz="2400" dirty="0" err="1"/>
              <a:t>javap</a:t>
            </a:r>
            <a:r>
              <a:rPr lang="en-US" sz="2400" dirty="0"/>
              <a:t> </a:t>
            </a:r>
            <a:r>
              <a:rPr lang="en-US" sz="2400" dirty="0" err="1"/>
              <a:t>fully_class_name</a:t>
            </a:r>
            <a:r>
              <a:rPr lang="en-US" sz="2400" dirty="0"/>
              <a:t>  </a:t>
            </a:r>
          </a:p>
          <a:p>
            <a:pPr marL="0" indent="0">
              <a:buNone/>
            </a:pPr>
            <a:r>
              <a:rPr lang="en-US" sz="2400" b="1" dirty="0" smtClean="0"/>
              <a:t>Example</a:t>
            </a:r>
          </a:p>
          <a:p>
            <a:pPr marL="0" indent="0">
              <a:buNone/>
            </a:pPr>
            <a:r>
              <a:rPr lang="en-US" sz="2400" dirty="0" err="1"/>
              <a:t>j</a:t>
            </a:r>
            <a:r>
              <a:rPr lang="en-US" sz="2400" dirty="0" err="1" smtClean="0"/>
              <a:t>avap</a:t>
            </a:r>
            <a:r>
              <a:rPr lang="en-US" sz="2400" dirty="0" smtClean="0"/>
              <a:t> </a:t>
            </a:r>
            <a:r>
              <a:rPr lang="en-US" sz="2400" dirty="0" err="1" smtClean="0"/>
              <a:t>java.lang.Object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375" y="3412996"/>
            <a:ext cx="7723809" cy="3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Userdefined</a:t>
            </a:r>
            <a:r>
              <a:rPr lang="en-US" dirty="0" smtClean="0"/>
              <a:t> class code can be seen with </a:t>
            </a:r>
            <a:r>
              <a:rPr lang="en-US" dirty="0" err="1" smtClean="0"/>
              <a:t>javap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You have Sample class</a:t>
            </a:r>
          </a:p>
          <a:p>
            <a:pPr marL="0" indent="0">
              <a:buNone/>
            </a:pPr>
            <a:r>
              <a:rPr lang="en-US" dirty="0" err="1" smtClean="0"/>
              <a:t>javap</a:t>
            </a:r>
            <a:r>
              <a:rPr lang="en-US" dirty="0" smtClean="0"/>
              <a:t> Sample </a:t>
            </a:r>
          </a:p>
        </p:txBody>
      </p:sp>
    </p:spTree>
    <p:extLst>
      <p:ext uri="{BB962C8B-B14F-4D97-AF65-F5344CB8AC3E}">
        <p14:creationId xmlns:p14="http://schemas.microsoft.com/office/powerpoint/2010/main" val="40280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41"/>
            <a:ext cx="10515600" cy="670559"/>
          </a:xfrm>
        </p:spPr>
        <p:txBody>
          <a:bodyPr>
            <a:noAutofit/>
          </a:bodyPr>
          <a:lstStyle/>
          <a:p>
            <a:r>
              <a:rPr lang="en-US" sz="3600" b="1" dirty="0" err="1"/>
              <a:t>javap</a:t>
            </a:r>
            <a:r>
              <a:rPr lang="en-US" sz="3600" b="1" dirty="0"/>
              <a:t> -c </a:t>
            </a:r>
            <a:r>
              <a:rPr lang="en-US" sz="3600" b="1" dirty="0" smtClean="0"/>
              <a:t>command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r>
              <a:rPr lang="en-US" sz="2000" dirty="0"/>
              <a:t>You can use the </a:t>
            </a:r>
            <a:r>
              <a:rPr lang="en-US" sz="2000" dirty="0" err="1"/>
              <a:t>javap</a:t>
            </a:r>
            <a:r>
              <a:rPr lang="en-US" sz="2000" dirty="0"/>
              <a:t> -c command to see disassembled code. The code that reflects the java bytecode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Example: </a:t>
            </a:r>
            <a:r>
              <a:rPr lang="en-US" sz="2000" dirty="0" err="1" smtClean="0"/>
              <a:t>javap</a:t>
            </a:r>
            <a:r>
              <a:rPr lang="en-US" sz="2000" dirty="0" smtClean="0"/>
              <a:t> –c </a:t>
            </a:r>
            <a:r>
              <a:rPr lang="en-US" sz="2000" dirty="0" err="1" smtClean="0"/>
              <a:t>java.lang.Object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1" y="1861474"/>
            <a:ext cx="754285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options </a:t>
            </a:r>
            <a:r>
              <a:rPr lang="en-US" dirty="0"/>
              <a:t>of </a:t>
            </a:r>
            <a:r>
              <a:rPr lang="en-US" dirty="0" err="1"/>
              <a:t>javap</a:t>
            </a:r>
            <a:r>
              <a:rPr lang="en-US" dirty="0"/>
              <a:t> tool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303683"/>
              </p:ext>
            </p:extLst>
          </p:nvPr>
        </p:nvGraphicFramePr>
        <p:xfrm>
          <a:off x="838200" y="1825625"/>
          <a:ext cx="10515600" cy="3239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-help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prints the help message.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prints line number and local variable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-c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disassembles the code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prints internal type signature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-sysinfo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shows system info (path, size, date, MD5 hash)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-constants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shows static final constants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-version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shows version information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1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java program that works as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Following </a:t>
            </a:r>
            <a:r>
              <a:rPr lang="en-US" sz="2000" dirty="0"/>
              <a:t>methods of </a:t>
            </a:r>
            <a:r>
              <a:rPr lang="en-US" sz="2000" b="1" dirty="0" err="1"/>
              <a:t>java.lang.Class</a:t>
            </a:r>
            <a:r>
              <a:rPr lang="en-US" sz="2000" dirty="0"/>
              <a:t> class can be used to display the metadata of a class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538852"/>
              </p:ext>
            </p:extLst>
          </p:nvPr>
        </p:nvGraphicFramePr>
        <p:xfrm>
          <a:off x="1173018" y="2517934"/>
          <a:ext cx="9688946" cy="3125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764"/>
                <a:gridCol w="588818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Field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[] </a:t>
                      </a:r>
                      <a:r>
                        <a:rPr lang="en-US" b="0" i="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getDeclaredFields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Field objects reflecting all the fields declared by the class or interface represented by this Class object.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Constructor[] </a:t>
                      </a:r>
                      <a:r>
                        <a:rPr lang="en-US" b="0" i="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getDeclaredConstructors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Constructor objects reflecting all the constructors declared by the class represented by this Class object.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Method[] </a:t>
                      </a:r>
                      <a:r>
                        <a:rPr lang="en-US" b="0" i="0" dirty="0" err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getDeclaredMethods</a:t>
                      </a:r>
                      <a:r>
                        <a:rPr lang="en-US" b="0" i="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an array of Method objects reflecting all the methods declared by the class or interface represented by this Class object.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5913727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java.lang.reflect.Constructor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java.lang.reflect.Field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java.lang.reflect.Method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MyJavap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"HelloWorld"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"Class name: "</a:t>
            </a:r>
            <a:r>
              <a:rPr lang="en-US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+</a:t>
            </a:r>
            <a:r>
              <a:rPr lang="en-US" b="1" i="1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en-US" b="1" i="1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.getName</a:t>
            </a:r>
            <a:r>
              <a:rPr lang="en-US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());</a:t>
            </a:r>
            <a:endParaRPr lang="en-US" i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"*******Fields********"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Field[]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.getDeclaredFields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(Field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fields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"********Constructors******"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Constructor[]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declaredConstructors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.getDeclaredConstructors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(Constructor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constructor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declaredConstructors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constructor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"********Methods**********"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Method[]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declaredMethods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.getDeclaredMethods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(Method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declaredMethods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0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*******Fields********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HelloWorld.x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HelloWorld.b</a:t>
            </a:r>
            <a:endParaRPr lang="en-US" dirty="0"/>
          </a:p>
          <a:p>
            <a:r>
              <a:rPr lang="en-US" dirty="0"/>
              <a:t>********Constructors******</a:t>
            </a:r>
          </a:p>
          <a:p>
            <a:r>
              <a:rPr lang="en-US" dirty="0"/>
              <a:t>HelloWorld()</a:t>
            </a:r>
          </a:p>
          <a:p>
            <a:r>
              <a:rPr lang="en-US" dirty="0"/>
              <a:t>********Methods**********</a:t>
            </a:r>
          </a:p>
          <a:p>
            <a:r>
              <a:rPr lang="en-US" dirty="0"/>
              <a:t>public static void </a:t>
            </a:r>
            <a:r>
              <a:rPr lang="en-US" dirty="0" err="1"/>
              <a:t>HelloWorld.main</a:t>
            </a:r>
            <a:r>
              <a:rPr lang="en-US" dirty="0"/>
              <a:t>(</a:t>
            </a:r>
            <a:r>
              <a:rPr lang="en-US" dirty="0" err="1"/>
              <a:t>java.lang.String</a:t>
            </a:r>
            <a:r>
              <a:rPr lang="en-US" dirty="0"/>
              <a:t>[])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your own </a:t>
            </a:r>
            <a:r>
              <a:rPr lang="en-US" dirty="0" err="1" smtClean="0"/>
              <a:t>appletviewer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know well that </a:t>
            </a:r>
            <a:r>
              <a:rPr lang="en-US" dirty="0" err="1"/>
              <a:t>appletviewer</a:t>
            </a:r>
            <a:r>
              <a:rPr lang="en-US" dirty="0"/>
              <a:t> tool creates a frame and displays the output of applet in the </a:t>
            </a:r>
            <a:r>
              <a:rPr lang="en-US" dirty="0" err="1"/>
              <a:t>frame.You</a:t>
            </a:r>
            <a:r>
              <a:rPr lang="en-US" dirty="0"/>
              <a:t> can also create your frame and display the applet output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MyApplet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JApplet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paint(Graphics </a:t>
            </a:r>
            <a:r>
              <a:rPr lang="en-US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.drawString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"Welcome"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50, 50);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08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Java Reflection</a:t>
            </a:r>
            <a:r>
              <a:rPr lang="en-US" dirty="0"/>
              <a:t> is a </a:t>
            </a:r>
            <a:r>
              <a:rPr lang="en-US" i="1" dirty="0"/>
              <a:t>process of examining or modifying the run time behavior of a class at run time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 </a:t>
            </a:r>
            <a:r>
              <a:rPr lang="en-US" b="1" dirty="0" err="1">
                <a:solidFill>
                  <a:srgbClr val="FF0000"/>
                </a:solidFill>
              </a:rPr>
              <a:t>java.lang.Class</a:t>
            </a:r>
            <a:r>
              <a:rPr lang="en-US" dirty="0">
                <a:solidFill>
                  <a:srgbClr val="FF0000"/>
                </a:solidFill>
              </a:rPr>
              <a:t> class provides many methods that can be used to get metadata, examine and change the run </a:t>
            </a: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>
                <a:solidFill>
                  <a:srgbClr val="FF0000"/>
                </a:solidFill>
              </a:rPr>
              <a:t>behavior of a class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java.lang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java.lang.reflect</a:t>
            </a:r>
            <a:r>
              <a:rPr lang="en-US" dirty="0"/>
              <a:t> packages provide classes for java reflection</a:t>
            </a:r>
            <a:r>
              <a:rPr lang="en-US" dirty="0" smtClean="0"/>
              <a:t>.</a:t>
            </a:r>
          </a:p>
          <a:p>
            <a:pPr algn="just"/>
            <a:r>
              <a:rPr lang="en-US" b="1" i="0" dirty="0" smtClean="0">
                <a:solidFill>
                  <a:srgbClr val="610B4B"/>
                </a:solidFill>
                <a:effectLst/>
                <a:latin typeface="erdana"/>
              </a:rPr>
              <a:t>Where it is used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Reflection API is mainly used in: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 (Integrated Development Environment) e.g. Eclipse, 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MyEclipse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NetBeans etc.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Debugger</a:t>
            </a:r>
          </a:p>
          <a:p>
            <a:pPr algn="just"/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 Tools etc.</a:t>
            </a:r>
          </a:p>
          <a:p>
            <a:endParaRPr lang="en-US" dirty="0" smtClean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7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818"/>
            <a:ext cx="10515600" cy="596914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MyViewer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en-US" b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MyViewer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IllegalAccessException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u="sng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u="sng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u="sng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MyApplet</a:t>
            </a:r>
            <a:r>
              <a:rPr lang="en-US" i="1" u="sng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setTitle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"My Viewer"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(500, 500);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setLayout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setVisible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JApplet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applet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JApplet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.newInstance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applet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.start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Graphics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getGraphics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applet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applet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.stop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IllegalAccessException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MyViewer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4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09" y="1690688"/>
            <a:ext cx="4552381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call private </a:t>
            </a:r>
            <a:r>
              <a:rPr lang="en-US" dirty="0" smtClean="0">
                <a:solidFill>
                  <a:srgbClr val="FF0000"/>
                </a:solidFill>
              </a:rPr>
              <a:t>methods, private fields </a:t>
            </a:r>
            <a:r>
              <a:rPr lang="en-US" dirty="0">
                <a:solidFill>
                  <a:srgbClr val="FF0000"/>
                </a:solidFill>
              </a:rPr>
              <a:t>from another class in java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call the private method from outside the class by changing the runtime </a:t>
            </a:r>
            <a:r>
              <a:rPr lang="en-US" dirty="0" smtClean="0"/>
              <a:t>behavior </a:t>
            </a:r>
            <a:r>
              <a:rPr lang="en-US" dirty="0"/>
              <a:t>of the class.</a:t>
            </a:r>
          </a:p>
          <a:p>
            <a:r>
              <a:rPr lang="en-US" dirty="0"/>
              <a:t>By the help of </a:t>
            </a:r>
            <a:r>
              <a:rPr lang="en-US" b="1" dirty="0" err="1"/>
              <a:t>java.lang.Class</a:t>
            </a:r>
            <a:r>
              <a:rPr lang="en-US" dirty="0"/>
              <a:t> class and </a:t>
            </a:r>
            <a:r>
              <a:rPr lang="en-US" b="1" dirty="0" err="1"/>
              <a:t>java.lang.reflect.Method</a:t>
            </a:r>
            <a:r>
              <a:rPr lang="en-US" dirty="0"/>
              <a:t> class, we can call private method from any other class.</a:t>
            </a:r>
          </a:p>
          <a:p>
            <a:endParaRPr lang="en-US" b="1" dirty="0"/>
          </a:p>
          <a:p>
            <a:r>
              <a:rPr lang="en-US" b="1" dirty="0"/>
              <a:t>1) public void </a:t>
            </a:r>
            <a:r>
              <a:rPr lang="en-US" b="1" dirty="0" err="1"/>
              <a:t>setAccessible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status) throws </a:t>
            </a:r>
            <a:r>
              <a:rPr lang="en-US" b="1" dirty="0" err="1"/>
              <a:t>SecurityException</a:t>
            </a:r>
            <a:r>
              <a:rPr lang="en-US" b="1" dirty="0"/>
              <a:t> sets the accessibility of the method.</a:t>
            </a:r>
          </a:p>
          <a:p>
            <a:r>
              <a:rPr lang="en-US" b="1" dirty="0"/>
              <a:t>2) public Object invoke(Object method, Object... </a:t>
            </a:r>
            <a:r>
              <a:rPr lang="en-US" b="1" dirty="0" err="1"/>
              <a:t>args</a:t>
            </a:r>
            <a:r>
              <a:rPr lang="en-US" b="1" dirty="0"/>
              <a:t>) throws </a:t>
            </a:r>
            <a:r>
              <a:rPr lang="en-US" b="1" dirty="0" err="1"/>
              <a:t>IllegalAccessException</a:t>
            </a:r>
            <a:r>
              <a:rPr lang="en-US" b="1" dirty="0"/>
              <a:t>, </a:t>
            </a:r>
            <a:r>
              <a:rPr lang="en-US" b="1" dirty="0" err="1"/>
              <a:t>IllegalArgumentException</a:t>
            </a:r>
            <a:r>
              <a:rPr lang="en-US" b="1" dirty="0"/>
              <a:t>, </a:t>
            </a:r>
            <a:r>
              <a:rPr lang="en-US" b="1" dirty="0" err="1"/>
              <a:t>InvocationTargetException</a:t>
            </a:r>
            <a:r>
              <a:rPr lang="en-US" dirty="0"/>
              <a:t> is used to invoke the method.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4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468581"/>
          </a:xfrm>
        </p:spPr>
        <p:txBody>
          <a:bodyPr>
            <a:normAutofit/>
          </a:bodyPr>
          <a:lstStyle/>
          <a:p>
            <a:r>
              <a:rPr lang="en-US" sz="3600" dirty="0"/>
              <a:t>Example of calling private </a:t>
            </a:r>
            <a:r>
              <a:rPr lang="en-US" sz="3600" dirty="0" smtClean="0"/>
              <a:t>methods, field from </a:t>
            </a:r>
            <a:r>
              <a:rPr lang="en-US" sz="3600" dirty="0"/>
              <a:t>another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class with private methods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Hello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200;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sayHello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 </a:t>
            </a:r>
            <a:r>
              <a:rPr lang="en-US" b="1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namaste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 !!"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square(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275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2"/>
            <a:ext cx="10515600" cy="607998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AccessPrivateMethods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Exception{</a:t>
            </a:r>
            <a:endParaRPr lang="en-US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u="sng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(Hello)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Method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.getDeclaredMethod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sayHello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setAccessible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.getDeclaredMethod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2A00FF"/>
                </a:solidFill>
                <a:latin typeface="Consolas" panose="020B0609020204030204" pitchFamily="49" charset="0"/>
              </a:rPr>
              <a:t>"square"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Class[]{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setAccessible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method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,2);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Field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.getDeclaredField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setAccessible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true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field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obj</a:t>
            </a:r>
            <a:r>
              <a:rPr lang="en-US" b="1" i="1" u="sng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Namaste !!</a:t>
            </a:r>
            <a:endParaRPr lang="en-US" dirty="0"/>
          </a:p>
          <a:p>
            <a:r>
              <a:rPr lang="en-US" dirty="0"/>
              <a:t>Square of the no. is: </a:t>
            </a:r>
            <a:r>
              <a:rPr lang="en-US" dirty="0" smtClean="0"/>
              <a:t>4</a:t>
            </a:r>
          </a:p>
          <a:p>
            <a:r>
              <a:rPr lang="en-US" dirty="0" smtClean="0"/>
              <a:t>200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Autofit/>
          </a:bodyPr>
          <a:lstStyle/>
          <a:p>
            <a:pPr fontAlgn="base"/>
            <a:r>
              <a:rPr lang="en-US" sz="2800" dirty="0">
                <a:hlinkClick r:id="rId2"/>
              </a:rPr>
              <a:t>Difference between </a:t>
            </a:r>
            <a:r>
              <a:rPr lang="en-US" sz="2800" dirty="0" err="1">
                <a:hlinkClick r:id="rId2"/>
              </a:rPr>
              <a:t>getMethods</a:t>
            </a:r>
            <a:r>
              <a:rPr lang="en-US" sz="2800" dirty="0">
                <a:hlinkClick r:id="rId2"/>
              </a:rPr>
              <a:t>() and </a:t>
            </a:r>
            <a:r>
              <a:rPr lang="en-US" sz="2800" dirty="0" err="1">
                <a:hlinkClick r:id="rId2"/>
              </a:rPr>
              <a:t>getDeclaredMethods</a:t>
            </a:r>
            <a:r>
              <a:rPr lang="en-US" sz="2800" dirty="0" smtClean="0">
                <a:hlinkClick r:id="rId2"/>
              </a:rPr>
              <a:t>()</a:t>
            </a:r>
            <a:r>
              <a:rPr lang="en-US" sz="2800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getDeclaredMethods</a:t>
            </a:r>
            <a:r>
              <a:rPr lang="en-US" dirty="0" smtClean="0"/>
              <a:t> </a:t>
            </a:r>
            <a:r>
              <a:rPr lang="en-US" dirty="0"/>
              <a:t>includes all methods declared by the class itself, </a:t>
            </a:r>
            <a:endParaRPr lang="en-US" dirty="0" smtClean="0"/>
          </a:p>
          <a:p>
            <a:pPr marL="0" indent="0">
              <a:buNone/>
            </a:pPr>
            <a:r>
              <a:rPr lang="en-US" smtClean="0">
                <a:sym typeface="Wingdings" panose="05000000000000000000" pitchFamily="2" charset="2"/>
              </a:rPr>
              <a:t> </a:t>
            </a:r>
            <a:r>
              <a:rPr lang="en-US" smtClean="0"/>
              <a:t>whereas </a:t>
            </a:r>
            <a:r>
              <a:rPr lang="en-US" dirty="0" err="1"/>
              <a:t>getMethods</a:t>
            </a:r>
            <a:r>
              <a:rPr lang="en-US" dirty="0"/>
              <a:t> returns only public methods, but also those inherited from a base class (here from </a:t>
            </a:r>
            <a:r>
              <a:rPr lang="en-US" dirty="0" err="1"/>
              <a:t>java.lang.Object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9929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java.lang.Class</a:t>
            </a:r>
            <a:r>
              <a:rPr lang="en-US" dirty="0"/>
              <a:t>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java.lang.Class</a:t>
            </a:r>
            <a:r>
              <a:rPr lang="en-US" dirty="0"/>
              <a:t> class performs mainly two tasks:</a:t>
            </a:r>
          </a:p>
          <a:p>
            <a:r>
              <a:rPr lang="en-US" dirty="0"/>
              <a:t>provides methods to get the metadata of a class at run time.</a:t>
            </a:r>
          </a:p>
          <a:p>
            <a:r>
              <a:rPr lang="en-US" dirty="0"/>
              <a:t>provides methods to examine and change the run time behavior of a class.</a:t>
            </a:r>
          </a:p>
          <a:p>
            <a:r>
              <a:rPr lang="en-US" dirty="0" smtClean="0"/>
              <a:t>Following are methods of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047173"/>
              </p:ext>
            </p:extLst>
          </p:nvPr>
        </p:nvGraphicFramePr>
        <p:xfrm>
          <a:off x="121920" y="0"/>
          <a:ext cx="12070080" cy="6984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040"/>
                <a:gridCol w="6035040"/>
              </a:tblGrid>
              <a:tr h="32573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1) public String getName()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class name</a:t>
                      </a:r>
                    </a:p>
                  </a:txBody>
                  <a:tcPr marL="47625" marR="47625" marT="47625" marB="47625"/>
                </a:tc>
              </a:tr>
              <a:tr h="567519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2) public static Class forName(String className)throws ClassNotFoundException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loads the class and returns the reference of Class class.</a:t>
                      </a:r>
                    </a:p>
                  </a:txBody>
                  <a:tcPr marL="47625" marR="47625" marT="47625" marB="47625"/>
                </a:tc>
              </a:tr>
              <a:tr h="80930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3) public Object newInstance()throws InstantiationException,IllegalAccessException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new instance.</a:t>
                      </a:r>
                    </a:p>
                  </a:txBody>
                  <a:tcPr marL="47625" marR="47625" marT="47625" marB="47625"/>
                </a:tc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4) public boolean isInterface()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it is interface.</a:t>
                      </a:r>
                    </a:p>
                  </a:txBody>
                  <a:tcPr marL="47625" marR="47625" marT="47625" marB="47625"/>
                </a:tc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5) public boolean isArray()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it is array.</a:t>
                      </a:r>
                    </a:p>
                  </a:txBody>
                  <a:tcPr marL="47625" marR="47625" marT="47625" marB="47625"/>
                </a:tc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6) public boolean isPrimitive()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checks if it is primitive.</a:t>
                      </a:r>
                    </a:p>
                  </a:txBody>
                  <a:tcPr marL="47625" marR="47625" marT="47625" marB="47625"/>
                </a:tc>
              </a:tr>
              <a:tr h="325736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7) public Class getSuperclass()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superclass class reference.</a:t>
                      </a:r>
                    </a:p>
                  </a:txBody>
                  <a:tcPr marL="47625" marR="47625" marT="47625" marB="47625"/>
                </a:tc>
              </a:tr>
              <a:tr h="567519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8) public Field[] getDeclaredFields()throws SecurityException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fields of this class.</a:t>
                      </a:r>
                    </a:p>
                  </a:txBody>
                  <a:tcPr marL="47625" marR="47625" marT="47625" marB="47625"/>
                </a:tc>
              </a:tr>
              <a:tr h="80930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9) public Method[] getDeclaredMethods()throws SecurityException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methods of this class.</a:t>
                      </a:r>
                    </a:p>
                  </a:txBody>
                  <a:tcPr marL="47625" marR="47625" marT="47625" marB="47625"/>
                </a:tc>
              </a:tr>
              <a:tr h="80930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10)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PublicConstructor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[]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getDeclaredConstructors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()throws 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total number of constructors of this class.</a:t>
                      </a:r>
                    </a:p>
                  </a:txBody>
                  <a:tcPr marL="47625" marR="47625" marT="47625" marB="47625"/>
                </a:tc>
              </a:tr>
              <a:tr h="1051085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11) public Method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getDeclaredMethod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(String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name,Class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[]</a:t>
                      </a:r>
                      <a:r>
                        <a:rPr lang="en-US" b="0" i="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parameterTypes</a:t>
                      </a:r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)throws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NoSuchMethodException,SecurityException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returns the method class instance.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object of Class </a:t>
            </a:r>
            <a:r>
              <a:rPr lang="en-US" dirty="0" err="1"/>
              <a:t>class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ways to get the instance of Class </a:t>
            </a:r>
            <a:r>
              <a:rPr lang="en-US" dirty="0" err="1"/>
              <a:t>class</a:t>
            </a:r>
            <a:r>
              <a:rPr lang="en-US" dirty="0"/>
              <a:t>. They are as follows:</a:t>
            </a:r>
          </a:p>
          <a:p>
            <a:r>
              <a:rPr lang="en-US" dirty="0" err="1"/>
              <a:t>forName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endParaRPr lang="en-US" dirty="0"/>
          </a:p>
          <a:p>
            <a:r>
              <a:rPr lang="en-US" dirty="0" err="1"/>
              <a:t>getClass</a:t>
            </a:r>
            <a:r>
              <a:rPr lang="en-US" dirty="0"/>
              <a:t>() method of Object class</a:t>
            </a:r>
          </a:p>
          <a:p>
            <a:r>
              <a:rPr lang="en-US" dirty="0"/>
              <a:t>the .class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forName</a:t>
            </a:r>
            <a:r>
              <a:rPr lang="en-US" dirty="0"/>
              <a:t>() method of Class </a:t>
            </a:r>
            <a:r>
              <a:rPr lang="en-US" dirty="0" err="1"/>
              <a:t>class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 used to load the class dynamically.</a:t>
            </a:r>
          </a:p>
          <a:p>
            <a:r>
              <a:rPr lang="en-US" dirty="0"/>
              <a:t>returns the instance of Class </a:t>
            </a:r>
            <a:r>
              <a:rPr lang="en-US" dirty="0" err="1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It should be used if you know the fully qualified name of </a:t>
            </a:r>
            <a:r>
              <a:rPr lang="en-US" dirty="0" err="1"/>
              <a:t>class.This</a:t>
            </a:r>
            <a:r>
              <a:rPr lang="en-US" dirty="0"/>
              <a:t> cannot be used for primitive types.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Class c=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Class.forName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smtClean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"Simple"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System.out.println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c.getName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());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en-US" dirty="0" err="1"/>
              <a:t>getClass</a:t>
            </a:r>
            <a:r>
              <a:rPr lang="en-US" dirty="0"/>
              <a:t>() method of Object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returns the instance of Class </a:t>
            </a:r>
            <a:r>
              <a:rPr lang="en-US" dirty="0" err="1"/>
              <a:t>class</a:t>
            </a:r>
            <a:r>
              <a:rPr lang="en-US" dirty="0"/>
              <a:t>. It should be used if you know the type. Moreover, it can be used with primitives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Simple{}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void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main(String 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Simple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= new Simple();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Class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c=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simple.getClass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c.getName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());</a:t>
            </a: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}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77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The .class syntax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a type is available but there is no instance then it is possible to obtain a Class by appending ".class" to the name of the </a:t>
            </a:r>
            <a:r>
              <a:rPr lang="en-US" dirty="0" err="1"/>
              <a:t>type.It</a:t>
            </a:r>
            <a:r>
              <a:rPr lang="en-US" dirty="0"/>
              <a:t> can be used for primitive data type also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i="0" dirty="0" smtClean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Test{  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Boolean.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HelloWorld.</a:t>
            </a: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class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methods of Class </a:t>
            </a:r>
            <a:r>
              <a:rPr lang="en-US" dirty="0" err="1" smtClean="0"/>
              <a:t>class</a:t>
            </a:r>
            <a:r>
              <a:rPr lang="en-US" dirty="0" smtClean="0"/>
              <a:t> is used to determine the class object:</a:t>
            </a:r>
          </a:p>
          <a:p>
            <a:r>
              <a:rPr lang="en-US" dirty="0" smtClean="0"/>
              <a:t>1) 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isInterface</a:t>
            </a:r>
            <a:r>
              <a:rPr lang="en-US" dirty="0" smtClean="0"/>
              <a:t>(): determines if the specified Class object represents an interface type.</a:t>
            </a:r>
          </a:p>
          <a:p>
            <a:r>
              <a:rPr lang="en-US" dirty="0" smtClean="0"/>
              <a:t>2) 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isArray</a:t>
            </a:r>
            <a:r>
              <a:rPr lang="en-US" dirty="0" smtClean="0"/>
              <a:t>(): determines if this Class object represents an array class.</a:t>
            </a:r>
          </a:p>
          <a:p>
            <a:r>
              <a:rPr lang="en-US" dirty="0" smtClean="0"/>
              <a:t>3) 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isPrimitive</a:t>
            </a:r>
            <a:r>
              <a:rPr lang="en-US" dirty="0" smtClean="0"/>
              <a:t>(): determines if the specified Class object represents a primitive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1117</Words>
  <Application>Microsoft Office PowerPoint</Application>
  <PresentationFormat>Widescreen</PresentationFormat>
  <Paragraphs>253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erdana</vt:lpstr>
      <vt:lpstr>Times New Roman</vt:lpstr>
      <vt:lpstr>Verdana</vt:lpstr>
      <vt:lpstr>Wingdings</vt:lpstr>
      <vt:lpstr>Office Theme</vt:lpstr>
      <vt:lpstr>Reflection</vt:lpstr>
      <vt:lpstr>Reflection??</vt:lpstr>
      <vt:lpstr>java.lang.Class class </vt:lpstr>
      <vt:lpstr>PowerPoint Presentation</vt:lpstr>
      <vt:lpstr>How to get the object of Class class? </vt:lpstr>
      <vt:lpstr>1) forName() method of Class class </vt:lpstr>
      <vt:lpstr>2) getClass() method of Object class </vt:lpstr>
      <vt:lpstr>3) The .class syntax </vt:lpstr>
      <vt:lpstr>Determining the class object </vt:lpstr>
      <vt:lpstr>PowerPoint Presentation</vt:lpstr>
      <vt:lpstr>newInstance() method  class is used to create a new instance of the class. </vt:lpstr>
      <vt:lpstr>javap tool</vt:lpstr>
      <vt:lpstr>Userdefined class code can be seen with javap</vt:lpstr>
      <vt:lpstr>javap -c command</vt:lpstr>
      <vt:lpstr>Important options of javap tool</vt:lpstr>
      <vt:lpstr>Write a java program that works as java program</vt:lpstr>
      <vt:lpstr>PowerPoint Presentation</vt:lpstr>
      <vt:lpstr>Output</vt:lpstr>
      <vt:lpstr>Create your own appletviewer</vt:lpstr>
      <vt:lpstr>PowerPoint Presentation</vt:lpstr>
      <vt:lpstr>Output</vt:lpstr>
      <vt:lpstr>How to call private methods, private fields from another class in java </vt:lpstr>
      <vt:lpstr>Example of calling private methods, field from another class</vt:lpstr>
      <vt:lpstr>PowerPoint Presentation</vt:lpstr>
      <vt:lpstr>output</vt:lpstr>
      <vt:lpstr>Difference between getMethods() and getDeclaredMethods()   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creator>Arepalli, Manga Rao</dc:creator>
  <cp:lastModifiedBy>Arepalli, Manga Rao</cp:lastModifiedBy>
  <cp:revision>30</cp:revision>
  <dcterms:created xsi:type="dcterms:W3CDTF">2016-09-12T17:21:18Z</dcterms:created>
  <dcterms:modified xsi:type="dcterms:W3CDTF">2017-07-04T19:24:47Z</dcterms:modified>
</cp:coreProperties>
</file>