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3"/>
  </p:notesMasterIdLst>
  <p:sldIdLst>
    <p:sldId id="256" r:id="rId2"/>
    <p:sldId id="269" r:id="rId3"/>
    <p:sldId id="270" r:id="rId4"/>
    <p:sldId id="271" r:id="rId5"/>
    <p:sldId id="257" r:id="rId6"/>
    <p:sldId id="755" r:id="rId7"/>
    <p:sldId id="258" r:id="rId8"/>
    <p:sldId id="792" r:id="rId9"/>
    <p:sldId id="261" r:id="rId10"/>
    <p:sldId id="771" r:id="rId11"/>
    <p:sldId id="784" r:id="rId12"/>
    <p:sldId id="263" r:id="rId13"/>
    <p:sldId id="264" r:id="rId14"/>
    <p:sldId id="265" r:id="rId15"/>
    <p:sldId id="442" r:id="rId16"/>
    <p:sldId id="266" r:id="rId17"/>
    <p:sldId id="267" r:id="rId18"/>
    <p:sldId id="268" r:id="rId19"/>
    <p:sldId id="443" r:id="rId20"/>
    <p:sldId id="259" r:id="rId21"/>
    <p:sldId id="273" r:id="rId22"/>
    <p:sldId id="444" r:id="rId23"/>
    <p:sldId id="772" r:id="rId24"/>
    <p:sldId id="768" r:id="rId25"/>
    <p:sldId id="274" r:id="rId26"/>
    <p:sldId id="445" r:id="rId27"/>
    <p:sldId id="275" r:id="rId28"/>
    <p:sldId id="302" r:id="rId29"/>
    <p:sldId id="446" r:id="rId30"/>
    <p:sldId id="276" r:id="rId31"/>
    <p:sldId id="277" r:id="rId32"/>
    <p:sldId id="303" r:id="rId33"/>
    <p:sldId id="278" r:id="rId34"/>
    <p:sldId id="281" r:id="rId35"/>
    <p:sldId id="282" r:id="rId36"/>
    <p:sldId id="283" r:id="rId37"/>
    <p:sldId id="796" r:id="rId38"/>
    <p:sldId id="284" r:id="rId39"/>
    <p:sldId id="754" r:id="rId40"/>
    <p:sldId id="285" r:id="rId41"/>
    <p:sldId id="286" r:id="rId42"/>
    <p:sldId id="287" r:id="rId43"/>
    <p:sldId id="642" r:id="rId44"/>
    <p:sldId id="791" r:id="rId45"/>
    <p:sldId id="643" r:id="rId46"/>
    <p:sldId id="793" r:id="rId47"/>
    <p:sldId id="288" r:id="rId48"/>
    <p:sldId id="289" r:id="rId49"/>
    <p:sldId id="290" r:id="rId50"/>
    <p:sldId id="291" r:id="rId51"/>
    <p:sldId id="292" r:id="rId52"/>
    <p:sldId id="773" r:id="rId53"/>
    <p:sldId id="297" r:id="rId54"/>
    <p:sldId id="298" r:id="rId55"/>
    <p:sldId id="299" r:id="rId56"/>
    <p:sldId id="301" r:id="rId57"/>
    <p:sldId id="774" r:id="rId58"/>
    <p:sldId id="775" r:id="rId59"/>
    <p:sldId id="305" r:id="rId60"/>
    <p:sldId id="306" r:id="rId61"/>
    <p:sldId id="308"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766" r:id="rId75"/>
    <p:sldId id="324" r:id="rId76"/>
    <p:sldId id="326" r:id="rId77"/>
    <p:sldId id="327" r:id="rId78"/>
    <p:sldId id="328" r:id="rId79"/>
    <p:sldId id="329" r:id="rId80"/>
    <p:sldId id="330" r:id="rId81"/>
    <p:sldId id="331" r:id="rId82"/>
    <p:sldId id="332" r:id="rId83"/>
    <p:sldId id="333" r:id="rId84"/>
    <p:sldId id="334" r:id="rId85"/>
    <p:sldId id="348" r:id="rId86"/>
    <p:sldId id="335" r:id="rId87"/>
    <p:sldId id="336" r:id="rId88"/>
    <p:sldId id="349" r:id="rId89"/>
    <p:sldId id="337" r:id="rId90"/>
    <p:sldId id="339" r:id="rId91"/>
    <p:sldId id="350" r:id="rId92"/>
    <p:sldId id="340" r:id="rId93"/>
    <p:sldId id="583" r:id="rId94"/>
    <p:sldId id="582" r:id="rId95"/>
    <p:sldId id="584" r:id="rId96"/>
    <p:sldId id="341" r:id="rId97"/>
    <p:sldId id="342" r:id="rId98"/>
    <p:sldId id="343" r:id="rId99"/>
    <p:sldId id="344" r:id="rId100"/>
    <p:sldId id="787" r:id="rId101"/>
    <p:sldId id="785" r:id="rId102"/>
    <p:sldId id="786" r:id="rId103"/>
    <p:sldId id="776" r:id="rId104"/>
    <p:sldId id="345" r:id="rId105"/>
    <p:sldId id="346" r:id="rId106"/>
    <p:sldId id="347" r:id="rId107"/>
    <p:sldId id="401" r:id="rId108"/>
    <p:sldId id="351" r:id="rId109"/>
    <p:sldId id="352" r:id="rId110"/>
    <p:sldId id="353" r:id="rId111"/>
    <p:sldId id="354" r:id="rId112"/>
    <p:sldId id="355" r:id="rId113"/>
    <p:sldId id="356" r:id="rId114"/>
    <p:sldId id="357" r:id="rId115"/>
    <p:sldId id="358" r:id="rId116"/>
    <p:sldId id="359" r:id="rId117"/>
    <p:sldId id="360" r:id="rId118"/>
    <p:sldId id="361" r:id="rId119"/>
    <p:sldId id="362" r:id="rId120"/>
    <p:sldId id="365" r:id="rId121"/>
    <p:sldId id="366" r:id="rId122"/>
    <p:sldId id="367" r:id="rId123"/>
    <p:sldId id="368" r:id="rId124"/>
    <p:sldId id="369" r:id="rId125"/>
    <p:sldId id="378" r:id="rId126"/>
    <p:sldId id="379" r:id="rId127"/>
    <p:sldId id="380" r:id="rId128"/>
    <p:sldId id="381" r:id="rId129"/>
    <p:sldId id="383" r:id="rId130"/>
    <p:sldId id="790" r:id="rId131"/>
    <p:sldId id="585" r:id="rId132"/>
    <p:sldId id="384" r:id="rId133"/>
    <p:sldId id="780" r:id="rId134"/>
    <p:sldId id="385" r:id="rId135"/>
    <p:sldId id="386" r:id="rId136"/>
    <p:sldId id="388" r:id="rId137"/>
    <p:sldId id="387" r:id="rId138"/>
    <p:sldId id="389" r:id="rId139"/>
    <p:sldId id="402" r:id="rId140"/>
    <p:sldId id="390" r:id="rId141"/>
    <p:sldId id="391" r:id="rId142"/>
    <p:sldId id="392" r:id="rId143"/>
    <p:sldId id="587" r:id="rId144"/>
    <p:sldId id="777" r:id="rId145"/>
    <p:sldId id="394" r:id="rId146"/>
    <p:sldId id="397" r:id="rId147"/>
    <p:sldId id="398" r:id="rId148"/>
    <p:sldId id="779" r:id="rId149"/>
    <p:sldId id="778" r:id="rId150"/>
    <p:sldId id="403" r:id="rId151"/>
    <p:sldId id="404" r:id="rId152"/>
    <p:sldId id="405" r:id="rId153"/>
    <p:sldId id="406" r:id="rId154"/>
    <p:sldId id="407" r:id="rId155"/>
    <p:sldId id="408" r:id="rId156"/>
    <p:sldId id="410" r:id="rId157"/>
    <p:sldId id="411" r:id="rId158"/>
    <p:sldId id="412" r:id="rId159"/>
    <p:sldId id="421" r:id="rId160"/>
    <p:sldId id="413" r:id="rId161"/>
    <p:sldId id="414" r:id="rId162"/>
    <p:sldId id="415" r:id="rId163"/>
    <p:sldId id="409" r:id="rId164"/>
    <p:sldId id="416" r:id="rId165"/>
    <p:sldId id="417" r:id="rId166"/>
    <p:sldId id="418" r:id="rId167"/>
    <p:sldId id="419" r:id="rId168"/>
    <p:sldId id="420" r:id="rId169"/>
    <p:sldId id="795" r:id="rId170"/>
    <p:sldId id="797" r:id="rId171"/>
    <p:sldId id="422" r:id="rId172"/>
    <p:sldId id="423" r:id="rId173"/>
    <p:sldId id="424" r:id="rId174"/>
    <p:sldId id="425" r:id="rId175"/>
    <p:sldId id="426" r:id="rId176"/>
    <p:sldId id="427" r:id="rId177"/>
    <p:sldId id="428" r:id="rId178"/>
    <p:sldId id="429" r:id="rId179"/>
    <p:sldId id="434" r:id="rId180"/>
    <p:sldId id="430" r:id="rId181"/>
    <p:sldId id="431" r:id="rId182"/>
    <p:sldId id="432" r:id="rId183"/>
    <p:sldId id="436" r:id="rId184"/>
    <p:sldId id="781" r:id="rId185"/>
    <p:sldId id="782" r:id="rId186"/>
    <p:sldId id="783" r:id="rId187"/>
    <p:sldId id="433" r:id="rId188"/>
    <p:sldId id="435" r:id="rId189"/>
    <p:sldId id="437" r:id="rId190"/>
    <p:sldId id="438" r:id="rId191"/>
    <p:sldId id="455" r:id="rId192"/>
    <p:sldId id="456" r:id="rId193"/>
    <p:sldId id="459" r:id="rId194"/>
    <p:sldId id="460" r:id="rId195"/>
    <p:sldId id="461" r:id="rId196"/>
    <p:sldId id="462" r:id="rId197"/>
    <p:sldId id="463" r:id="rId198"/>
    <p:sldId id="464" r:id="rId199"/>
    <p:sldId id="465" r:id="rId200"/>
    <p:sldId id="788" r:id="rId201"/>
    <p:sldId id="789" r:id="rId202"/>
    <p:sldId id="470" r:id="rId203"/>
    <p:sldId id="471" r:id="rId204"/>
    <p:sldId id="472" r:id="rId205"/>
    <p:sldId id="474" r:id="rId206"/>
    <p:sldId id="478" r:id="rId207"/>
    <p:sldId id="475" r:id="rId208"/>
    <p:sldId id="476" r:id="rId209"/>
    <p:sldId id="477" r:id="rId210"/>
    <p:sldId id="479" r:id="rId211"/>
    <p:sldId id="480" r:id="rId212"/>
    <p:sldId id="481" r:id="rId213"/>
    <p:sldId id="473" r:id="rId214"/>
    <p:sldId id="482" r:id="rId215"/>
    <p:sldId id="483" r:id="rId216"/>
    <p:sldId id="484" r:id="rId217"/>
    <p:sldId id="485" r:id="rId218"/>
    <p:sldId id="486" r:id="rId219"/>
    <p:sldId id="586" r:id="rId220"/>
    <p:sldId id="487" r:id="rId221"/>
    <p:sldId id="488" r:id="rId222"/>
    <p:sldId id="489" r:id="rId223"/>
    <p:sldId id="490" r:id="rId224"/>
    <p:sldId id="491" r:id="rId225"/>
    <p:sldId id="492" r:id="rId226"/>
    <p:sldId id="493" r:id="rId227"/>
    <p:sldId id="494" r:id="rId228"/>
    <p:sldId id="495" r:id="rId229"/>
    <p:sldId id="497" r:id="rId230"/>
    <p:sldId id="500" r:id="rId231"/>
    <p:sldId id="503" r:id="rId232"/>
    <p:sldId id="501" r:id="rId233"/>
    <p:sldId id="504" r:id="rId234"/>
    <p:sldId id="502" r:id="rId235"/>
    <p:sldId id="505" r:id="rId236"/>
    <p:sldId id="519" r:id="rId237"/>
    <p:sldId id="520" r:id="rId238"/>
    <p:sldId id="521" r:id="rId239"/>
    <p:sldId id="588" r:id="rId240"/>
    <p:sldId id="523" r:id="rId241"/>
    <p:sldId id="524" r:id="rId242"/>
    <p:sldId id="525" r:id="rId243"/>
    <p:sldId id="526" r:id="rId244"/>
    <p:sldId id="530" r:id="rId245"/>
    <p:sldId id="531" r:id="rId246"/>
    <p:sldId id="532" r:id="rId247"/>
    <p:sldId id="533" r:id="rId248"/>
    <p:sldId id="534" r:id="rId249"/>
    <p:sldId id="535" r:id="rId250"/>
    <p:sldId id="536" r:id="rId251"/>
    <p:sldId id="537" r:id="rId252"/>
    <p:sldId id="538" r:id="rId253"/>
    <p:sldId id="539" r:id="rId254"/>
    <p:sldId id="794" r:id="rId255"/>
    <p:sldId id="540" r:id="rId256"/>
    <p:sldId id="541" r:id="rId257"/>
    <p:sldId id="542" r:id="rId258"/>
    <p:sldId id="543" r:id="rId259"/>
    <p:sldId id="544" r:id="rId260"/>
    <p:sldId id="545" r:id="rId261"/>
    <p:sldId id="547" r:id="rId262"/>
    <p:sldId id="548" r:id="rId263"/>
    <p:sldId id="549" r:id="rId264"/>
    <p:sldId id="550" r:id="rId265"/>
    <p:sldId id="551" r:id="rId266"/>
    <p:sldId id="552" r:id="rId267"/>
    <p:sldId id="553" r:id="rId268"/>
    <p:sldId id="554" r:id="rId269"/>
    <p:sldId id="555" r:id="rId270"/>
    <p:sldId id="556" r:id="rId271"/>
    <p:sldId id="558" r:id="rId272"/>
    <p:sldId id="557" r:id="rId273"/>
    <p:sldId id="559" r:id="rId274"/>
    <p:sldId id="560" r:id="rId275"/>
    <p:sldId id="561" r:id="rId276"/>
    <p:sldId id="562" r:id="rId277"/>
    <p:sldId id="563" r:id="rId278"/>
    <p:sldId id="564" r:id="rId279"/>
    <p:sldId id="565" r:id="rId280"/>
    <p:sldId id="566" r:id="rId281"/>
    <p:sldId id="567" r:id="rId282"/>
    <p:sldId id="568" r:id="rId283"/>
    <p:sldId id="569" r:id="rId284"/>
    <p:sldId id="570" r:id="rId285"/>
    <p:sldId id="571" r:id="rId286"/>
    <p:sldId id="572" r:id="rId287"/>
    <p:sldId id="573" r:id="rId288"/>
    <p:sldId id="574" r:id="rId289"/>
    <p:sldId id="575" r:id="rId290"/>
    <p:sldId id="576" r:id="rId291"/>
    <p:sldId id="577" r:id="rId292"/>
    <p:sldId id="578" r:id="rId293"/>
    <p:sldId id="579" r:id="rId294"/>
    <p:sldId id="580" r:id="rId295"/>
    <p:sldId id="589" r:id="rId296"/>
    <p:sldId id="590" r:id="rId297"/>
    <p:sldId id="591" r:id="rId298"/>
    <p:sldId id="592" r:id="rId299"/>
    <p:sldId id="593" r:id="rId300"/>
    <p:sldId id="594" r:id="rId301"/>
    <p:sldId id="595" r:id="rId302"/>
    <p:sldId id="596" r:id="rId303"/>
    <p:sldId id="597" r:id="rId304"/>
    <p:sldId id="598" r:id="rId305"/>
    <p:sldId id="599" r:id="rId306"/>
    <p:sldId id="600" r:id="rId307"/>
    <p:sldId id="601" r:id="rId308"/>
    <p:sldId id="602" r:id="rId309"/>
    <p:sldId id="603" r:id="rId310"/>
    <p:sldId id="604" r:id="rId311"/>
    <p:sldId id="605" r:id="rId312"/>
    <p:sldId id="606" r:id="rId313"/>
    <p:sldId id="607" r:id="rId314"/>
    <p:sldId id="769" r:id="rId315"/>
    <p:sldId id="770" r:id="rId316"/>
    <p:sldId id="609" r:id="rId317"/>
    <p:sldId id="608" r:id="rId318"/>
    <p:sldId id="610" r:id="rId319"/>
    <p:sldId id="611" r:id="rId320"/>
    <p:sldId id="612" r:id="rId321"/>
    <p:sldId id="613" r:id="rId322"/>
    <p:sldId id="614" r:id="rId323"/>
    <p:sldId id="615" r:id="rId324"/>
    <p:sldId id="616" r:id="rId325"/>
    <p:sldId id="617" r:id="rId326"/>
    <p:sldId id="618" r:id="rId327"/>
    <p:sldId id="620" r:id="rId328"/>
    <p:sldId id="619" r:id="rId329"/>
    <p:sldId id="621" r:id="rId330"/>
    <p:sldId id="622" r:id="rId331"/>
    <p:sldId id="623" r:id="rId332"/>
    <p:sldId id="624" r:id="rId333"/>
    <p:sldId id="625" r:id="rId334"/>
    <p:sldId id="626" r:id="rId335"/>
    <p:sldId id="627" r:id="rId336"/>
    <p:sldId id="628" r:id="rId337"/>
    <p:sldId id="629" r:id="rId338"/>
    <p:sldId id="633" r:id="rId339"/>
    <p:sldId id="630" r:id="rId340"/>
    <p:sldId id="631" r:id="rId341"/>
    <p:sldId id="632" r:id="rId342"/>
    <p:sldId id="634" r:id="rId343"/>
    <p:sldId id="635" r:id="rId344"/>
    <p:sldId id="739" r:id="rId345"/>
    <p:sldId id="740" r:id="rId346"/>
    <p:sldId id="741" r:id="rId347"/>
    <p:sldId id="742" r:id="rId348"/>
    <p:sldId id="743" r:id="rId349"/>
    <p:sldId id="744" r:id="rId350"/>
    <p:sldId id="636" r:id="rId351"/>
    <p:sldId id="637" r:id="rId3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6"/>
      </p:cViewPr>
      <p:guideLst>
        <p:guide orient="horz" pos="213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345" Type="http://schemas.openxmlformats.org/officeDocument/2006/relationships/slide" Target="slides/slide344.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356"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357" Type="http://schemas.openxmlformats.org/officeDocument/2006/relationships/tableStyles" Target="tableStyles.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347" Type="http://schemas.openxmlformats.org/officeDocument/2006/relationships/slide" Target="slides/slide346.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358" Type="http://schemas.microsoft.com/office/2015/10/relationships/revisionInfo" Target="revisionInfo.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slide" Target="slides/slide338.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350" Type="http://schemas.openxmlformats.org/officeDocument/2006/relationships/slide" Target="slides/slide349.xml"/><Relationship Id="rId35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notesMaster" Target="notesMasters/notesMaster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6CBB3-9381-4DB3-A28E-18851186A780}" type="datetimeFigureOut">
              <a:rPr lang="en-US" smtClean="0"/>
              <a:t>6/10/2018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185C51-F384-40A2-A7E7-B468874F0F1A}" type="slidenum">
              <a:rPr lang="en-US" smtClean="0"/>
              <a:t>‹#›</a:t>
            </a:fld>
            <a:endParaRPr lang="en-US"/>
          </a:p>
        </p:txBody>
      </p:sp>
    </p:spTree>
    <p:extLst>
      <p:ext uri="{BB962C8B-B14F-4D97-AF65-F5344CB8AC3E}">
        <p14:creationId xmlns:p14="http://schemas.microsoft.com/office/powerpoint/2010/main" val="211550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85C51-F384-40A2-A7E7-B468874F0F1A}" type="slidenum">
              <a:rPr lang="en-US" smtClean="0"/>
              <a:t>1</a:t>
            </a:fld>
            <a:endParaRPr lang="en-US"/>
          </a:p>
        </p:txBody>
      </p:sp>
    </p:spTree>
    <p:extLst>
      <p:ext uri="{BB962C8B-B14F-4D97-AF65-F5344CB8AC3E}">
        <p14:creationId xmlns:p14="http://schemas.microsoft.com/office/powerpoint/2010/main" val="657506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185C51-F384-40A2-A7E7-B468874F0F1A}" type="slidenum">
              <a:rPr lang="en-US" smtClean="0"/>
              <a:t>321</a:t>
            </a:fld>
            <a:endParaRPr lang="en-US"/>
          </a:p>
        </p:txBody>
      </p:sp>
    </p:spTree>
    <p:extLst>
      <p:ext uri="{BB962C8B-B14F-4D97-AF65-F5344CB8AC3E}">
        <p14:creationId xmlns:p14="http://schemas.microsoft.com/office/powerpoint/2010/main" val="344190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4119973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111086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50396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173688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5972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7532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3503685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387776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32821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60980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12459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8/21/2015</a:t>
            </a:r>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25294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8/21/2015</a:t>
            </a:r>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311008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8/21/2015</a:t>
            </a:r>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078296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27300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a:t>
            </a:fld>
            <a:endParaRPr lang="en-US"/>
          </a:p>
        </p:txBody>
      </p:sp>
    </p:spTree>
    <p:extLst>
      <p:ext uri="{BB962C8B-B14F-4D97-AF65-F5344CB8AC3E}">
        <p14:creationId xmlns:p14="http://schemas.microsoft.com/office/powerpoint/2010/main" val="245503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8/21/2015</a:t>
            </a: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E4065C7-5D4F-4CBE-A2BC-2560D5DC65DF}" type="slidenum">
              <a:rPr lang="en-US" smtClean="0"/>
              <a:t>‹#›</a:t>
            </a:fld>
            <a:endParaRPr lang="en-US"/>
          </a:p>
        </p:txBody>
      </p:sp>
    </p:spTree>
    <p:extLst>
      <p:ext uri="{BB962C8B-B14F-4D97-AF65-F5344CB8AC3E}">
        <p14:creationId xmlns:p14="http://schemas.microsoft.com/office/powerpoint/2010/main" val="2105944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2" Type="http://schemas.openxmlformats.org/officeDocument/2006/relationships/hyperlink" Target="http://ieeexplore.ieee.org/xpl/mostRecentIssue.jsp?punumber=2355" TargetMode="Externa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OOPS concepts</a:t>
            </a:r>
          </a:p>
        </p:txBody>
      </p:sp>
      <p:sp>
        <p:nvSpPr>
          <p:cNvPr id="3" name="Subtitle 2"/>
          <p:cNvSpPr>
            <a:spLocks noGrp="1"/>
          </p:cNvSpPr>
          <p:nvPr>
            <p:ph type="subTitle" idx="1"/>
          </p:nvPr>
        </p:nvSpPr>
        <p:spPr/>
        <p:txBody>
          <a:bodyPr/>
          <a:lstStyle/>
          <a:p>
            <a:r>
              <a:rPr lang="en-US" dirty="0"/>
              <a:t>OOPS concepts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a:t>
            </a:fld>
            <a:endParaRPr lang="en-US"/>
          </a:p>
        </p:txBody>
      </p:sp>
    </p:spTree>
    <p:extLst>
      <p:ext uri="{BB962C8B-B14F-4D97-AF65-F5344CB8AC3E}">
        <p14:creationId xmlns:p14="http://schemas.microsoft.com/office/powerpoint/2010/main" val="29208403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1. Code reusability</a:t>
            </a:r>
          </a:p>
          <a:p>
            <a:r>
              <a:rPr lang="en-US" dirty="0"/>
              <a:t>2. Achieves runtime polymorphism.</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a:t>
            </a:fld>
            <a:endParaRPr lang="en-US"/>
          </a:p>
        </p:txBody>
      </p:sp>
    </p:spTree>
    <p:extLst>
      <p:ext uri="{BB962C8B-B14F-4D97-AF65-F5344CB8AC3E}">
        <p14:creationId xmlns:p14="http://schemas.microsoft.com/office/powerpoint/2010/main" val="2912872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static block is invoked</a:t>
            </a:r>
          </a:p>
          <a:p>
            <a:r>
              <a:rPr lang="en-US" dirty="0"/>
              <a:t>main method is invoked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100</a:t>
            </a:fld>
            <a:endParaRPr lang="en-US"/>
          </a:p>
        </p:txBody>
      </p:sp>
    </p:spTree>
    <p:extLst>
      <p:ext uri="{BB962C8B-B14F-4D97-AF65-F5344CB8AC3E}">
        <p14:creationId xmlns:p14="http://schemas.microsoft.com/office/powerpoint/2010/main" val="15383784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Test </a:t>
            </a:r>
            <a:r>
              <a:rPr lang="en-US" b="1" i="1" dirty="0">
                <a:solidFill>
                  <a:srgbClr val="0000C0"/>
                </a:solidFill>
                <a:latin typeface="Courier New" panose="02070309020205020404" pitchFamily="49" charset="0"/>
              </a:rPr>
              <a:t>t</a:t>
            </a:r>
            <a:r>
              <a:rPr lang="en-US" b="1" i="1" dirty="0">
                <a:solidFill>
                  <a:srgbClr val="000000"/>
                </a:solidFill>
                <a:latin typeface="Courier New" panose="02070309020205020404" pitchFamily="49" charset="0"/>
              </a:rPr>
              <a:t> = </a:t>
            </a:r>
            <a:r>
              <a:rPr lang="en-US" b="1" i="1" dirty="0">
                <a:solidFill>
                  <a:srgbClr val="7F0055"/>
                </a:solidFill>
                <a:latin typeface="Courier New" panose="02070309020205020404" pitchFamily="49" charset="0"/>
              </a:rPr>
              <a:t>new</a:t>
            </a:r>
            <a:r>
              <a:rPr lang="en-US" b="1" i="1" dirty="0">
                <a:solidFill>
                  <a:srgbClr val="000000"/>
                </a:solidFill>
                <a:latin typeface="Courier New" panose="02070309020205020404" pitchFamily="49" charset="0"/>
              </a:rPr>
              <a:t> Test();</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x</a:t>
            </a:r>
            <a:r>
              <a:rPr lang="en-US" b="1" dirty="0">
                <a:solidFill>
                  <a:srgbClr val="000000"/>
                </a:solidFill>
                <a:latin typeface="Courier New" panose="02070309020205020404" pitchFamily="49" charset="0"/>
              </a:rPr>
              <a:t> = 10;</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0000C0"/>
                </a:solidFill>
                <a:latin typeface="Courier New" panose="02070309020205020404" pitchFamily="49" charset="0"/>
              </a:rPr>
              <a:t>t</a:t>
            </a:r>
            <a:r>
              <a:rPr lang="en-US" b="1" i="1" dirty="0" err="1">
                <a:solidFill>
                  <a:srgbClr val="000000"/>
                </a:solidFill>
                <a:latin typeface="Courier New" panose="02070309020205020404" pitchFamily="49" charset="0"/>
              </a:rPr>
              <a:t>.</a:t>
            </a:r>
            <a:r>
              <a:rPr lang="en-US" b="1" i="1" dirty="0" err="1">
                <a:solidFill>
                  <a:srgbClr val="0000C0"/>
                </a:solidFill>
                <a:latin typeface="Courier New" panose="02070309020205020404" pitchFamily="49" charset="0"/>
              </a:rPr>
              <a:t>x</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101</a:t>
            </a:fld>
            <a:endParaRPr lang="en-US"/>
          </a:p>
        </p:txBody>
      </p:sp>
    </p:spTree>
    <p:extLst>
      <p:ext uri="{BB962C8B-B14F-4D97-AF65-F5344CB8AC3E}">
        <p14:creationId xmlns:p14="http://schemas.microsoft.com/office/powerpoint/2010/main" val="1124078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10</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102</a:t>
            </a:fld>
            <a:endParaRPr lang="en-US"/>
          </a:p>
        </p:txBody>
      </p:sp>
    </p:spTree>
    <p:extLst>
      <p:ext uri="{BB962C8B-B14F-4D97-AF65-F5344CB8AC3E}">
        <p14:creationId xmlns:p14="http://schemas.microsoft.com/office/powerpoint/2010/main" val="348972370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Static nested class </a:t>
            </a:r>
          </a:p>
        </p:txBody>
      </p:sp>
      <p:sp>
        <p:nvSpPr>
          <p:cNvPr id="3" name="Content Placeholder 2"/>
          <p:cNvSpPr>
            <a:spLocks noGrp="1"/>
          </p:cNvSpPr>
          <p:nvPr>
            <p:ph idx="1"/>
          </p:nvPr>
        </p:nvSpPr>
        <p:spPr/>
        <p:txBody>
          <a:bodyPr/>
          <a:lstStyle/>
          <a:p>
            <a:r>
              <a:rPr lang="en-US" sz="2400" b="1" dirty="0">
                <a:solidFill>
                  <a:srgbClr val="7030A0"/>
                </a:solidFill>
                <a:latin typeface="Courier New" panose="02070309020205020404" pitchFamily="49" charset="0"/>
              </a:rPr>
              <a:t>A static class inside other class</a:t>
            </a:r>
          </a:p>
          <a:p>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 {</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B{ //static nested class</a:t>
            </a:r>
          </a:p>
          <a:p>
            <a:r>
              <a:rPr lang="en-US" dirty="0">
                <a:latin typeface="Courier New" panose="02070309020205020404" pitchFamily="49" charset="0"/>
              </a:rPr>
              <a:t>  //statements </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103</a:t>
            </a:fld>
            <a:endParaRPr lang="en-US"/>
          </a:p>
        </p:txBody>
      </p:sp>
    </p:spTree>
    <p:extLst>
      <p:ext uri="{BB962C8B-B14F-4D97-AF65-F5344CB8AC3E}">
        <p14:creationId xmlns:p14="http://schemas.microsoft.com/office/powerpoint/2010/main" val="3027912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 Can we execute a program without main() method?</a:t>
            </a:r>
            <a:br>
              <a:rPr lang="en-US" b="1" dirty="0"/>
            </a:br>
            <a:endParaRPr lang="en-US" dirty="0"/>
          </a:p>
        </p:txBody>
      </p:sp>
      <p:sp>
        <p:nvSpPr>
          <p:cNvPr id="3" name="Content Placeholder 2"/>
          <p:cNvSpPr>
            <a:spLocks noGrp="1"/>
          </p:cNvSpPr>
          <p:nvPr>
            <p:ph idx="1"/>
          </p:nvPr>
        </p:nvSpPr>
        <p:spPr/>
        <p:txBody>
          <a:bodyPr/>
          <a:lstStyle/>
          <a:p>
            <a:r>
              <a:rPr lang="en-US" sz="2000" b="1" dirty="0">
                <a:solidFill>
                  <a:srgbClr val="7030A0"/>
                </a:solidFill>
                <a:latin typeface="Courier New" panose="02070309020205020404" pitchFamily="49" charset="0"/>
              </a:rPr>
              <a:t>Yes up to JDK 6</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"static block"</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i="1" dirty="0" err="1">
                <a:solidFill>
                  <a:srgbClr val="000000"/>
                </a:solidFill>
                <a:latin typeface="Courier New" panose="02070309020205020404" pitchFamily="49" charset="0"/>
              </a:rPr>
              <a:t>exit</a:t>
            </a:r>
            <a:r>
              <a:rPr lang="en-US" i="1" dirty="0">
                <a:solidFill>
                  <a:srgbClr val="000000"/>
                </a:solidFill>
                <a:latin typeface="Courier New" panose="02070309020205020404" pitchFamily="49" charset="0"/>
              </a:rPr>
              <a:t>(0);</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104</a:t>
            </a:fld>
            <a:endParaRPr lang="en-US"/>
          </a:p>
        </p:txBody>
      </p:sp>
    </p:spTree>
    <p:extLst>
      <p:ext uri="{BB962C8B-B14F-4D97-AF65-F5344CB8AC3E}">
        <p14:creationId xmlns:p14="http://schemas.microsoft.com/office/powerpoint/2010/main" val="3367997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Static block is invoked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105</a:t>
            </a:fld>
            <a:endParaRPr lang="en-US"/>
          </a:p>
        </p:txBody>
      </p:sp>
    </p:spTree>
    <p:extLst>
      <p:ext uri="{BB962C8B-B14F-4D97-AF65-F5344CB8AC3E}">
        <p14:creationId xmlns:p14="http://schemas.microsoft.com/office/powerpoint/2010/main" val="8376342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JDK7 and above, output will be: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106</a:t>
            </a:fld>
            <a:endParaRPr lang="en-US"/>
          </a:p>
        </p:txBody>
      </p:sp>
      <p:sp>
        <p:nvSpPr>
          <p:cNvPr id="9" name="Rectangle 3"/>
          <p:cNvSpPr>
            <a:spLocks noGrp="1" noChangeArrowheads="1"/>
          </p:cNvSpPr>
          <p:nvPr>
            <p:ph idx="1"/>
          </p:nvPr>
        </p:nvSpPr>
        <p:spPr bwMode="auto">
          <a:xfrm>
            <a:off x="677334" y="2915660"/>
            <a:ext cx="66287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Unicode MS" panose="020B0604020202020204" pitchFamily="34" charset="-128"/>
              </a:rPr>
              <a:t>Output:Error</a:t>
            </a:r>
            <a:r>
              <a:rPr kumimoji="0" lang="en-US" altLang="en-US" sz="1000" b="0" i="0" u="none" strike="noStrike" cap="none" normalizeH="0" baseline="0" dirty="0">
                <a:ln>
                  <a:noFill/>
                </a:ln>
                <a:solidFill>
                  <a:schemeClr val="tx1"/>
                </a:solidFill>
                <a:effectLst/>
                <a:latin typeface="Arial Unicode MS" panose="020B0604020202020204" pitchFamily="34" charset="-128"/>
              </a:rPr>
              <a:t>: Main method not found in class A3, please define the main method 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panose="020B0604020202020204" pitchFamily="34" charset="-128"/>
              </a:rPr>
              <a:t>public static void main(String[]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args</a:t>
            </a:r>
            <a:r>
              <a:rPr kumimoji="0" lang="en-US" altLang="en-US" sz="1000" b="0" i="0" u="none" strike="noStrike" cap="none" normalizeH="0" baseline="0" dirty="0">
                <a:ln>
                  <a:noFill/>
                </a:ln>
                <a:solidFill>
                  <a:schemeClr val="tx1"/>
                </a:solidFill>
                <a:effectLst/>
                <a:latin typeface="Arial Unicode MS" panose="020B0604020202020204" pitchFamily="34" charset="-128"/>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79375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this keyword</a:t>
            </a:r>
          </a:p>
        </p:txBody>
      </p:sp>
      <p:sp>
        <p:nvSpPr>
          <p:cNvPr id="8" name="Subtitle 7"/>
          <p:cNvSpPr>
            <a:spLocks noGrp="1"/>
          </p:cNvSpPr>
          <p:nvPr>
            <p:ph type="subTitle" idx="1"/>
          </p:nvPr>
        </p:nvSpPr>
        <p:spPr/>
        <p:txBody>
          <a:bodyPr/>
          <a:lstStyle/>
          <a:p>
            <a:r>
              <a:rPr lang="en-US" dirty="0"/>
              <a:t>Java this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107</a:t>
            </a:fld>
            <a:endParaRPr lang="en-US"/>
          </a:p>
        </p:txBody>
      </p:sp>
    </p:spTree>
    <p:extLst>
      <p:ext uri="{BB962C8B-B14F-4D97-AF65-F5344CB8AC3E}">
        <p14:creationId xmlns:p14="http://schemas.microsoft.com/office/powerpoint/2010/main" val="1852954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keyword</a:t>
            </a:r>
          </a:p>
        </p:txBody>
      </p:sp>
      <p:sp>
        <p:nvSpPr>
          <p:cNvPr id="3" name="Content Placeholder 2"/>
          <p:cNvSpPr>
            <a:spLocks noGrp="1"/>
          </p:cNvSpPr>
          <p:nvPr>
            <p:ph idx="1"/>
          </p:nvPr>
        </p:nvSpPr>
        <p:spPr/>
        <p:txBody>
          <a:bodyPr/>
          <a:lstStyle/>
          <a:p>
            <a:r>
              <a:rPr lang="en-US" dirty="0"/>
              <a:t>There can be a lot of usage of </a:t>
            </a:r>
            <a:r>
              <a:rPr lang="en-US" b="1" dirty="0"/>
              <a:t>java this keyword</a:t>
            </a:r>
            <a:r>
              <a:rPr lang="en-US" dirty="0"/>
              <a:t>. In java, this is a </a:t>
            </a:r>
            <a:r>
              <a:rPr lang="en-US" b="1" dirty="0"/>
              <a:t>reference variable</a:t>
            </a:r>
            <a:r>
              <a:rPr lang="en-US" dirty="0"/>
              <a:t> that refers to the current object.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108</a:t>
            </a:fld>
            <a:endParaRPr lang="en-US"/>
          </a:p>
        </p:txBody>
      </p:sp>
    </p:spTree>
    <p:extLst>
      <p:ext uri="{BB962C8B-B14F-4D97-AF65-F5344CB8AC3E}">
        <p14:creationId xmlns:p14="http://schemas.microsoft.com/office/powerpoint/2010/main" val="42708019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java this keyword</a:t>
            </a:r>
            <a:br>
              <a:rPr lang="en-US" b="1" dirty="0"/>
            </a:br>
            <a:endParaRPr lang="en-US" dirty="0"/>
          </a:p>
        </p:txBody>
      </p:sp>
      <p:sp>
        <p:nvSpPr>
          <p:cNvPr id="3" name="Content Placeholder 2"/>
          <p:cNvSpPr>
            <a:spLocks noGrp="1"/>
          </p:cNvSpPr>
          <p:nvPr>
            <p:ph idx="1"/>
          </p:nvPr>
        </p:nvSpPr>
        <p:spPr/>
        <p:txBody>
          <a:bodyPr/>
          <a:lstStyle/>
          <a:p>
            <a:r>
              <a:rPr lang="en-US" dirty="0"/>
              <a:t>1. this keyword can be used to refer current class instance variable.</a:t>
            </a:r>
          </a:p>
          <a:p>
            <a:r>
              <a:rPr lang="en-US" dirty="0"/>
              <a:t>2. this() can be used to invoke current class constructor.</a:t>
            </a:r>
          </a:p>
          <a:p>
            <a:r>
              <a:rPr lang="en-US" dirty="0"/>
              <a:t>3. this keyword can be used to invoke current class method (implicitly)</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109</a:t>
            </a:fld>
            <a:endParaRPr lang="en-US"/>
          </a:p>
        </p:txBody>
      </p:sp>
    </p:spTree>
    <p:extLst>
      <p:ext uri="{BB962C8B-B14F-4D97-AF65-F5344CB8AC3E}">
        <p14:creationId xmlns:p14="http://schemas.microsoft.com/office/powerpoint/2010/main" val="6049307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idx="1"/>
          </p:nvPr>
        </p:nvSpPr>
        <p:spPr/>
        <p:txBody>
          <a:bodyPr/>
          <a:lstStyle/>
          <a:p>
            <a:r>
              <a:rPr lang="en-US" b="1" dirty="0"/>
              <a:t>Polymorphism in java</a:t>
            </a:r>
            <a:r>
              <a:rPr lang="en-US" dirty="0"/>
              <a:t> is a concept by which we can perform a </a:t>
            </a:r>
            <a:r>
              <a:rPr lang="en-US" i="1" dirty="0"/>
              <a:t>single action by different ways</a:t>
            </a:r>
            <a:r>
              <a:rPr lang="en-US" dirty="0"/>
              <a:t>. </a:t>
            </a:r>
          </a:p>
          <a:p>
            <a:r>
              <a:rPr lang="en-US" dirty="0"/>
              <a:t>Polymorphism is derived from 2 </a:t>
            </a:r>
            <a:r>
              <a:rPr lang="en-US" dirty="0" err="1"/>
              <a:t>greek</a:t>
            </a:r>
            <a:r>
              <a:rPr lang="en-US" dirty="0"/>
              <a:t> words: poly and morphs. The word "poly" means many and "morphs" means forms. So polymorphism means many forms.</a:t>
            </a:r>
          </a:p>
          <a:p>
            <a:r>
              <a:rPr lang="en-US" dirty="0"/>
              <a:t>There are two types of polymorphism in java: </a:t>
            </a:r>
          </a:p>
          <a:p>
            <a:pPr lvl="1"/>
            <a:r>
              <a:rPr lang="en-US" dirty="0"/>
              <a:t>compile time polymorphism </a:t>
            </a:r>
          </a:p>
          <a:p>
            <a:pPr lvl="1"/>
            <a:r>
              <a:rPr lang="en-US" dirty="0"/>
              <a:t> runtime polymorphism. </a:t>
            </a:r>
          </a:p>
          <a:p>
            <a:pPr marL="342900" lvl="1" indent="-342900"/>
            <a:r>
              <a:rPr lang="en-US" dirty="0">
                <a:solidFill>
                  <a:srgbClr val="FF0000"/>
                </a:solidFill>
              </a:rPr>
              <a:t>We can perform polymorphism in java by method overloading and method overriding.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a:t>
            </a:fld>
            <a:endParaRPr lang="en-US"/>
          </a:p>
        </p:txBody>
      </p:sp>
    </p:spTree>
    <p:extLst>
      <p:ext uri="{BB962C8B-B14F-4D97-AF65-F5344CB8AC3E}">
        <p14:creationId xmlns:p14="http://schemas.microsoft.com/office/powerpoint/2010/main" val="29560730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a:t>
            </a:r>
          </a:p>
        </p:txBody>
      </p:sp>
      <p:pic>
        <p:nvPicPr>
          <p:cNvPr id="7" name="Content Placeholder 6"/>
          <p:cNvPicPr>
            <a:picLocks noGrp="1" noChangeAspect="1"/>
          </p:cNvPicPr>
          <p:nvPr>
            <p:ph idx="1"/>
          </p:nvPr>
        </p:nvPicPr>
        <p:blipFill>
          <a:blip r:embed="rId2"/>
          <a:stretch>
            <a:fillRect/>
          </a:stretch>
        </p:blipFill>
        <p:spPr>
          <a:xfrm>
            <a:off x="2625045" y="3156344"/>
            <a:ext cx="4701947" cy="1889924"/>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110</a:t>
            </a:fld>
            <a:endParaRPr lang="en-US"/>
          </a:p>
        </p:txBody>
      </p:sp>
    </p:spTree>
    <p:extLst>
      <p:ext uri="{BB962C8B-B14F-4D97-AF65-F5344CB8AC3E}">
        <p14:creationId xmlns:p14="http://schemas.microsoft.com/office/powerpoint/2010/main" val="2593371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The this keyword can be used to refer current class instance variable. </a:t>
            </a:r>
            <a:br>
              <a:rPr lang="en-US" b="1" dirty="0"/>
            </a:br>
            <a:endParaRPr lang="en-US" dirty="0"/>
          </a:p>
        </p:txBody>
      </p:sp>
      <p:sp>
        <p:nvSpPr>
          <p:cNvPr id="3" name="Content Placeholder 2"/>
          <p:cNvSpPr>
            <a:spLocks noGrp="1"/>
          </p:cNvSpPr>
          <p:nvPr>
            <p:ph idx="1"/>
          </p:nvPr>
        </p:nvSpPr>
        <p:spPr/>
        <p:txBody>
          <a:bodyPr/>
          <a:lstStyle/>
          <a:p>
            <a:r>
              <a:rPr lang="en-US" dirty="0"/>
              <a:t>If there is ambiguity between the instance variable and parameter, this keyword resolves the problem of ambiguity.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111</a:t>
            </a:fld>
            <a:endParaRPr lang="en-US"/>
          </a:p>
        </p:txBody>
      </p:sp>
    </p:spTree>
    <p:extLst>
      <p:ext uri="{BB962C8B-B14F-4D97-AF65-F5344CB8AC3E}">
        <p14:creationId xmlns:p14="http://schemas.microsoft.com/office/powerpoint/2010/main" val="5396339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problem without this keyword</a:t>
            </a:r>
            <a:br>
              <a:rPr lang="en-US" b="1" dirty="0"/>
            </a:br>
            <a:endParaRPr lang="en-US" dirty="0"/>
          </a:p>
        </p:txBody>
      </p:sp>
      <p:sp>
        <p:nvSpPr>
          <p:cNvPr id="3" name="Content Placeholder 2"/>
          <p:cNvSpPr>
            <a:spLocks noGrp="1"/>
          </p:cNvSpPr>
          <p:nvPr>
            <p:ph idx="1"/>
          </p:nvPr>
        </p:nvSpPr>
        <p:spPr>
          <a:xfrm>
            <a:off x="677334" y="1819657"/>
            <a:ext cx="8596668" cy="4221706"/>
          </a:xfrm>
        </p:spPr>
        <p:txBody>
          <a:bodyPr>
            <a:normAutofit fontScale="62500" lnSpcReduction="20000"/>
          </a:bodyPr>
          <a:lstStyle/>
          <a:p>
            <a:r>
              <a:rPr lang="en-US" dirty="0"/>
              <a:t>class Student{  </a:t>
            </a:r>
          </a:p>
          <a:p>
            <a:r>
              <a:rPr lang="en-US" dirty="0"/>
              <a:t>    </a:t>
            </a:r>
            <a:r>
              <a:rPr lang="en-US" dirty="0" err="1"/>
              <a:t>int</a:t>
            </a:r>
            <a:r>
              <a:rPr lang="en-US" dirty="0"/>
              <a:t> id;  </a:t>
            </a:r>
          </a:p>
          <a:p>
            <a:r>
              <a:rPr lang="en-US" dirty="0"/>
              <a:t>    String name;  </a:t>
            </a:r>
          </a:p>
          <a:p>
            <a:endParaRPr lang="en-US" dirty="0"/>
          </a:p>
          <a:p>
            <a:r>
              <a:rPr lang="en-US" dirty="0"/>
              <a:t>     Student(</a:t>
            </a:r>
            <a:r>
              <a:rPr lang="en-US" dirty="0" err="1"/>
              <a:t>int</a:t>
            </a:r>
            <a:r>
              <a:rPr lang="en-US" dirty="0"/>
              <a:t> </a:t>
            </a:r>
            <a:r>
              <a:rPr lang="en-US" dirty="0" err="1"/>
              <a:t>id,String</a:t>
            </a:r>
            <a:r>
              <a:rPr lang="en-US" dirty="0"/>
              <a:t> name){  </a:t>
            </a:r>
          </a:p>
          <a:p>
            <a:r>
              <a:rPr lang="en-US" dirty="0"/>
              <a:t>    id = id;  </a:t>
            </a:r>
          </a:p>
          <a:p>
            <a:r>
              <a:rPr lang="en-US" dirty="0"/>
              <a:t>    name = name;  </a:t>
            </a:r>
          </a:p>
          <a:p>
            <a:r>
              <a:rPr lang="en-US" dirty="0"/>
              <a:t>    }  </a:t>
            </a:r>
          </a:p>
          <a:p>
            <a:endParaRPr lang="en-US" dirty="0"/>
          </a:p>
          <a:p>
            <a:r>
              <a:rPr lang="en-US" dirty="0"/>
              <a:t>    void display(){</a:t>
            </a:r>
            <a:r>
              <a:rPr lang="en-US" dirty="0" err="1"/>
              <a:t>System.out.println</a:t>
            </a:r>
            <a:r>
              <a:rPr lang="en-US" dirty="0"/>
              <a:t>(id+" "+name);}  </a:t>
            </a:r>
          </a:p>
          <a:p>
            <a:r>
              <a:rPr lang="en-US" dirty="0"/>
              <a:t>    public static void main(String </a:t>
            </a:r>
            <a:r>
              <a:rPr lang="en-US" dirty="0" err="1"/>
              <a:t>args</a:t>
            </a:r>
            <a:r>
              <a:rPr lang="en-US" dirty="0"/>
              <a:t>[]){  </a:t>
            </a:r>
          </a:p>
          <a:p>
            <a:r>
              <a:rPr lang="en-US" dirty="0"/>
              <a:t>    Student s1 = new Student(111,"Karan");  </a:t>
            </a:r>
          </a:p>
          <a:p>
            <a:r>
              <a:rPr lang="en-US" dirty="0"/>
              <a:t>    s1.display();  </a:t>
            </a:r>
          </a:p>
          <a:p>
            <a:r>
              <a:rPr lang="en-US" dirty="0"/>
              <a:t>     }  </a:t>
            </a:r>
          </a:p>
          <a:p>
            <a:r>
              <a:rPr lang="en-US" dirty="0"/>
              <a:t>}  </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112</a:t>
            </a:fld>
            <a:endParaRPr lang="en-US"/>
          </a:p>
        </p:txBody>
      </p:sp>
    </p:spTree>
    <p:extLst>
      <p:ext uri="{BB962C8B-B14F-4D97-AF65-F5344CB8AC3E}">
        <p14:creationId xmlns:p14="http://schemas.microsoft.com/office/powerpoint/2010/main" val="5505337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0 null</a:t>
            </a:r>
          </a:p>
          <a:p>
            <a:r>
              <a:rPr lang="en-US" dirty="0"/>
              <a:t>0 null</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113</a:t>
            </a:fld>
            <a:endParaRPr lang="en-US"/>
          </a:p>
        </p:txBody>
      </p:sp>
    </p:spTree>
    <p:extLst>
      <p:ext uri="{BB962C8B-B14F-4D97-AF65-F5344CB8AC3E}">
        <p14:creationId xmlns:p14="http://schemas.microsoft.com/office/powerpoint/2010/main" val="2168620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normAutofit/>
          </a:bodyPr>
          <a:lstStyle/>
          <a:p>
            <a:r>
              <a:rPr lang="en-US" dirty="0"/>
              <a:t>Solution of above program with this keyword</a:t>
            </a:r>
          </a:p>
        </p:txBody>
      </p:sp>
      <p:sp>
        <p:nvSpPr>
          <p:cNvPr id="3" name="Content Placeholder 2"/>
          <p:cNvSpPr>
            <a:spLocks noGrp="1"/>
          </p:cNvSpPr>
          <p:nvPr>
            <p:ph idx="1"/>
          </p:nvPr>
        </p:nvSpPr>
        <p:spPr>
          <a:xfrm>
            <a:off x="677334" y="1219200"/>
            <a:ext cx="8596668" cy="4822163"/>
          </a:xfrm>
        </p:spPr>
        <p:txBody>
          <a:bodyPr>
            <a:normAutofit fontScale="85000" lnSpcReduction="20000"/>
          </a:bodyPr>
          <a:lstStyle/>
          <a:p>
            <a:r>
              <a:rPr lang="en-US" dirty="0"/>
              <a:t>class Student{  </a:t>
            </a:r>
          </a:p>
          <a:p>
            <a:r>
              <a:rPr lang="en-US" dirty="0"/>
              <a:t>    </a:t>
            </a:r>
            <a:r>
              <a:rPr lang="en-US" dirty="0" err="1"/>
              <a:t>int</a:t>
            </a:r>
            <a:r>
              <a:rPr lang="en-US" dirty="0"/>
              <a:t> id;  </a:t>
            </a:r>
          </a:p>
          <a:p>
            <a:r>
              <a:rPr lang="en-US" dirty="0"/>
              <a:t>    String name;  </a:t>
            </a:r>
          </a:p>
          <a:p>
            <a:endParaRPr lang="en-US" dirty="0"/>
          </a:p>
          <a:p>
            <a:r>
              <a:rPr lang="en-US" dirty="0"/>
              <a:t>     Student(</a:t>
            </a:r>
            <a:r>
              <a:rPr lang="en-US" dirty="0" err="1"/>
              <a:t>int</a:t>
            </a:r>
            <a:r>
              <a:rPr lang="en-US" dirty="0"/>
              <a:t> </a:t>
            </a:r>
            <a:r>
              <a:rPr lang="en-US" dirty="0" err="1"/>
              <a:t>id,String</a:t>
            </a:r>
            <a:r>
              <a:rPr lang="en-US" dirty="0"/>
              <a:t> name){  </a:t>
            </a:r>
          </a:p>
          <a:p>
            <a:r>
              <a:rPr lang="en-US" dirty="0"/>
              <a:t>    </a:t>
            </a:r>
            <a:r>
              <a:rPr lang="en-US" dirty="0">
                <a:solidFill>
                  <a:srgbClr val="FF0000"/>
                </a:solidFill>
              </a:rPr>
              <a:t>this.id = id;  </a:t>
            </a:r>
          </a:p>
          <a:p>
            <a:r>
              <a:rPr lang="en-US" dirty="0">
                <a:solidFill>
                  <a:srgbClr val="FF0000"/>
                </a:solidFill>
              </a:rPr>
              <a:t>    this.name = name;  </a:t>
            </a:r>
          </a:p>
          <a:p>
            <a:r>
              <a:rPr lang="en-US" dirty="0"/>
              <a:t>    }  </a:t>
            </a:r>
          </a:p>
          <a:p>
            <a:endParaRPr lang="en-US" dirty="0"/>
          </a:p>
          <a:p>
            <a:r>
              <a:rPr lang="en-US" dirty="0"/>
              <a:t>    void display(){</a:t>
            </a:r>
            <a:r>
              <a:rPr lang="en-US" dirty="0" err="1"/>
              <a:t>System.out.println</a:t>
            </a:r>
            <a:r>
              <a:rPr lang="en-US" dirty="0"/>
              <a:t>(id+" "+name);}  </a:t>
            </a:r>
          </a:p>
          <a:p>
            <a:r>
              <a:rPr lang="en-US" dirty="0"/>
              <a:t>    public static void main(String </a:t>
            </a:r>
            <a:r>
              <a:rPr lang="en-US" dirty="0" err="1"/>
              <a:t>args</a:t>
            </a:r>
            <a:r>
              <a:rPr lang="en-US" dirty="0"/>
              <a:t>[]){  </a:t>
            </a:r>
          </a:p>
          <a:p>
            <a:r>
              <a:rPr lang="en-US" dirty="0"/>
              <a:t>    Student s1 = new Student(111,"Karan");  </a:t>
            </a:r>
          </a:p>
          <a:p>
            <a:r>
              <a:rPr lang="en-US" dirty="0"/>
              <a:t>    s1.display();  </a:t>
            </a:r>
          </a:p>
          <a:p>
            <a:r>
              <a:rPr lang="en-US" dirty="0"/>
              <a:t>     }  </a:t>
            </a:r>
          </a:p>
          <a:p>
            <a:r>
              <a:rPr lang="en-US" dirty="0"/>
              <a:t>}  </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114</a:t>
            </a:fld>
            <a:endParaRPr lang="en-US"/>
          </a:p>
        </p:txBody>
      </p:sp>
    </p:spTree>
    <p:extLst>
      <p:ext uri="{BB962C8B-B14F-4D97-AF65-F5344CB8AC3E}">
        <p14:creationId xmlns:p14="http://schemas.microsoft.com/office/powerpoint/2010/main" val="37972024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111 </a:t>
            </a:r>
            <a:r>
              <a:rPr lang="en-US" dirty="0" err="1"/>
              <a:t>karan</a:t>
            </a:r>
            <a:endParaRPr lang="en-US" dirty="0"/>
          </a:p>
          <a:p>
            <a:r>
              <a:rPr lang="en-US" dirty="0"/>
              <a:t>222 Aryan</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115</a:t>
            </a:fld>
            <a:endParaRPr lang="en-US"/>
          </a:p>
        </p:txBody>
      </p:sp>
    </p:spTree>
    <p:extLst>
      <p:ext uri="{BB962C8B-B14F-4D97-AF65-F5344CB8AC3E}">
        <p14:creationId xmlns:p14="http://schemas.microsoft.com/office/powerpoint/2010/main" val="5656633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representation</a:t>
            </a:r>
          </a:p>
        </p:txBody>
      </p:sp>
      <p:pic>
        <p:nvPicPr>
          <p:cNvPr id="7" name="Content Placeholder 6"/>
          <p:cNvPicPr>
            <a:picLocks noGrp="1" noChangeAspect="1"/>
          </p:cNvPicPr>
          <p:nvPr>
            <p:ph idx="1"/>
          </p:nvPr>
        </p:nvPicPr>
        <p:blipFill>
          <a:blip r:embed="rId2"/>
          <a:stretch>
            <a:fillRect/>
          </a:stretch>
        </p:blipFill>
        <p:spPr>
          <a:xfrm>
            <a:off x="1840117" y="2344744"/>
            <a:ext cx="6271803" cy="3513124"/>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116</a:t>
            </a:fld>
            <a:endParaRPr lang="en-US"/>
          </a:p>
        </p:txBody>
      </p:sp>
    </p:spTree>
    <p:extLst>
      <p:ext uri="{BB962C8B-B14F-4D97-AF65-F5344CB8AC3E}">
        <p14:creationId xmlns:p14="http://schemas.microsoft.com/office/powerpoint/2010/main" val="3444079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 where this keyword is not required</a:t>
            </a:r>
            <a:br>
              <a:rPr lang="en-US" b="1" dirty="0"/>
            </a:br>
            <a:endParaRPr lang="en-US" dirty="0"/>
          </a:p>
        </p:txBody>
      </p:sp>
      <p:sp>
        <p:nvSpPr>
          <p:cNvPr id="3" name="Content Placeholder 2"/>
          <p:cNvSpPr>
            <a:spLocks noGrp="1"/>
          </p:cNvSpPr>
          <p:nvPr>
            <p:ph idx="1"/>
          </p:nvPr>
        </p:nvSpPr>
        <p:spPr>
          <a:xfrm>
            <a:off x="677334" y="1190171"/>
            <a:ext cx="8596668" cy="4851192"/>
          </a:xfrm>
        </p:spPr>
        <p:txBody>
          <a:bodyPr>
            <a:noAutofit/>
          </a:bodyPr>
          <a:lstStyle/>
          <a:p>
            <a:r>
              <a:rPr lang="en-US" sz="1400" dirty="0"/>
              <a:t>class Student{  </a:t>
            </a:r>
          </a:p>
          <a:p>
            <a:r>
              <a:rPr lang="en-US" sz="1400" dirty="0"/>
              <a:t>    </a:t>
            </a:r>
            <a:r>
              <a:rPr lang="en-US" sz="1400" dirty="0" err="1"/>
              <a:t>int</a:t>
            </a:r>
            <a:r>
              <a:rPr lang="en-US" sz="1400" dirty="0"/>
              <a:t> id;  </a:t>
            </a:r>
          </a:p>
          <a:p>
            <a:r>
              <a:rPr lang="en-US" sz="1400" dirty="0"/>
              <a:t>    String name;  </a:t>
            </a:r>
          </a:p>
          <a:p>
            <a:endParaRPr lang="en-US" sz="1400" dirty="0"/>
          </a:p>
          <a:p>
            <a:r>
              <a:rPr lang="en-US" sz="1400" dirty="0"/>
              <a:t>     Student(</a:t>
            </a:r>
            <a:r>
              <a:rPr lang="en-US" sz="1400" dirty="0" err="1">
                <a:solidFill>
                  <a:srgbClr val="FF0000"/>
                </a:solidFill>
              </a:rPr>
              <a:t>int</a:t>
            </a:r>
            <a:r>
              <a:rPr lang="en-US" sz="1400" dirty="0">
                <a:solidFill>
                  <a:srgbClr val="FF0000"/>
                </a:solidFill>
              </a:rPr>
              <a:t> </a:t>
            </a:r>
            <a:r>
              <a:rPr lang="en-US" sz="1400" dirty="0" err="1">
                <a:solidFill>
                  <a:srgbClr val="FF0000"/>
                </a:solidFill>
              </a:rPr>
              <a:t>i,String</a:t>
            </a:r>
            <a:r>
              <a:rPr lang="en-US" sz="1400" dirty="0">
                <a:solidFill>
                  <a:srgbClr val="FF0000"/>
                </a:solidFill>
              </a:rPr>
              <a:t> n</a:t>
            </a:r>
            <a:r>
              <a:rPr lang="en-US" sz="1400" dirty="0"/>
              <a:t>){  </a:t>
            </a:r>
          </a:p>
          <a:p>
            <a:r>
              <a:rPr lang="en-US" sz="1400" dirty="0"/>
              <a:t>    id = </a:t>
            </a:r>
            <a:r>
              <a:rPr lang="en-US" sz="1400" dirty="0" err="1"/>
              <a:t>i</a:t>
            </a:r>
            <a:r>
              <a:rPr lang="en-US" sz="1400" dirty="0"/>
              <a:t>;  </a:t>
            </a:r>
          </a:p>
          <a:p>
            <a:r>
              <a:rPr lang="en-US" sz="1400" dirty="0"/>
              <a:t>    name = n;  </a:t>
            </a:r>
          </a:p>
          <a:p>
            <a:r>
              <a:rPr lang="en-US" sz="1400" dirty="0"/>
              <a:t>    }  </a:t>
            </a:r>
          </a:p>
          <a:p>
            <a:r>
              <a:rPr lang="en-US" sz="1400" dirty="0"/>
              <a:t>    void display(){</a:t>
            </a:r>
            <a:r>
              <a:rPr lang="en-US" sz="1400" dirty="0" err="1"/>
              <a:t>System.out.println</a:t>
            </a:r>
            <a:r>
              <a:rPr lang="en-US" sz="1400" dirty="0"/>
              <a:t>(id+" "+name);}  </a:t>
            </a:r>
          </a:p>
          <a:p>
            <a:r>
              <a:rPr lang="en-US" sz="1400" dirty="0"/>
              <a:t>    public static void main(String </a:t>
            </a:r>
            <a:r>
              <a:rPr lang="en-US" sz="1400" dirty="0" err="1"/>
              <a:t>args</a:t>
            </a:r>
            <a:r>
              <a:rPr lang="en-US" sz="1400" dirty="0"/>
              <a:t>[]){  </a:t>
            </a:r>
          </a:p>
          <a:p>
            <a:r>
              <a:rPr lang="en-US" sz="1400" dirty="0"/>
              <a:t>    Student s1 = new Student(111,"Karan");  </a:t>
            </a:r>
          </a:p>
          <a:p>
            <a:r>
              <a:rPr lang="en-US" sz="1400" dirty="0"/>
              <a:t>    s1.display();  </a:t>
            </a:r>
          </a:p>
          <a:p>
            <a:r>
              <a:rPr lang="en-US" sz="1400" dirty="0"/>
              <a:t>     }  </a:t>
            </a:r>
          </a:p>
          <a:p>
            <a:r>
              <a:rPr lang="en-US" sz="1400" dirty="0"/>
              <a:t>}  </a:t>
            </a:r>
          </a:p>
          <a:p>
            <a:endParaRPr lang="en-US" sz="1400" dirty="0"/>
          </a:p>
          <a:p>
            <a:endParaRPr lang="en-US" sz="1400" dirty="0"/>
          </a:p>
          <a:p>
            <a:endParaRPr lang="en-US" sz="14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117</a:t>
            </a:fld>
            <a:endParaRPr lang="en-US"/>
          </a:p>
        </p:txBody>
      </p:sp>
    </p:spTree>
    <p:extLst>
      <p:ext uri="{BB962C8B-B14F-4D97-AF65-F5344CB8AC3E}">
        <p14:creationId xmlns:p14="http://schemas.microsoft.com/office/powerpoint/2010/main" val="3540718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this() can be used to invoke current class constructor</a:t>
            </a:r>
            <a:br>
              <a:rPr lang="en-US" b="1" dirty="0"/>
            </a:br>
            <a:endParaRPr lang="en-US" dirty="0"/>
          </a:p>
        </p:txBody>
      </p:sp>
      <p:sp>
        <p:nvSpPr>
          <p:cNvPr id="3" name="Content Placeholder 2"/>
          <p:cNvSpPr>
            <a:spLocks noGrp="1"/>
          </p:cNvSpPr>
          <p:nvPr>
            <p:ph idx="1"/>
          </p:nvPr>
        </p:nvSpPr>
        <p:spPr/>
        <p:txBody>
          <a:bodyPr/>
          <a:lstStyle/>
          <a:p>
            <a:r>
              <a:rPr lang="en-US" dirty="0"/>
              <a:t>The this() constructor call can be used to invoke the current class constructor (constructor chaining).</a:t>
            </a:r>
          </a:p>
          <a:p>
            <a:r>
              <a:rPr lang="en-US" dirty="0"/>
              <a:t> This approach is better if you have many constructors in the class and want to reuse that 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118</a:t>
            </a:fld>
            <a:endParaRPr lang="en-US"/>
          </a:p>
        </p:txBody>
      </p:sp>
    </p:spTree>
    <p:extLst>
      <p:ext uri="{BB962C8B-B14F-4D97-AF65-F5344CB8AC3E}">
        <p14:creationId xmlns:p14="http://schemas.microsoft.com/office/powerpoint/2010/main" val="3687437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86384"/>
          </a:xfrm>
        </p:spPr>
        <p:txBody>
          <a:bodyPr>
            <a:noAutofit/>
          </a:bodyPr>
          <a:lstStyle/>
          <a:p>
            <a:r>
              <a:rPr lang="en-US" sz="2400" dirty="0"/>
              <a:t>Program of this() constructor call (constructor chaining)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119</a:t>
            </a:fld>
            <a:endParaRPr lang="en-US"/>
          </a:p>
        </p:txBody>
      </p:sp>
      <p:sp>
        <p:nvSpPr>
          <p:cNvPr id="7" name="Rectangle 1"/>
          <p:cNvSpPr>
            <a:spLocks noGrp="1" noChangeArrowheads="1"/>
          </p:cNvSpPr>
          <p:nvPr>
            <p:ph idx="1"/>
          </p:nvPr>
        </p:nvSpPr>
        <p:spPr bwMode="auto">
          <a:xfrm>
            <a:off x="677334" y="844052"/>
            <a:ext cx="1036861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Student{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baseline="0" dirty="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String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Student(){System.out.println("default constructor is invoked");}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id,String</a:t>
            </a:r>
            <a:r>
              <a:rPr kumimoji="0" lang="en-US" altLang="en-US" sz="1800" b="0" i="0" u="none" strike="noStrike" cap="none" normalizeH="0" baseline="0" dirty="0">
                <a:ln>
                  <a:noFill/>
                </a:ln>
                <a:solidFill>
                  <a:schemeClr val="tx1"/>
                </a:solidFill>
                <a:effectLst/>
                <a:latin typeface="Arial" panose="020B0604020202020204" pitchFamily="34" charset="0"/>
              </a:rPr>
              <a:t>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 ();//it is used to invoked current class constructor.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this.id = 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this.name =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void display(){</a:t>
            </a:r>
            <a:r>
              <a:rPr kumimoji="0" lang="en-US" altLang="en-US" sz="1800" b="0" i="0" u="none" strike="noStrike" cap="none" normalizeH="0" baseline="0" dirty="0" err="1">
                <a:ln>
                  <a:noFill/>
                </a:ln>
                <a:solidFill>
                  <a:schemeClr val="tx1"/>
                </a:solidFill>
                <a:effectLst/>
                <a:latin typeface="Arial" panose="020B0604020202020204" pitchFamily="34" charset="0"/>
              </a:rPr>
              <a:t>System.out.println</a:t>
            </a:r>
            <a:r>
              <a:rPr kumimoji="0" lang="en-US" altLang="en-US" sz="1800" b="0" i="0" u="none" strike="noStrike" cap="none" normalizeH="0" baseline="0" dirty="0">
                <a:ln>
                  <a:noFill/>
                </a:ln>
                <a:solidFill>
                  <a:schemeClr val="tx1"/>
                </a:solidFill>
                <a:effectLst/>
                <a:latin typeface="Arial" panose="020B0604020202020204" pitchFamily="34" charset="0"/>
              </a:rPr>
              <a:t>(id+"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a:ln>
                  <a:noFill/>
                </a:ln>
                <a:solidFill>
                  <a:schemeClr val="tx1"/>
                </a:solidFill>
                <a:effectLst/>
                <a:latin typeface="Arial" panose="020B0604020202020204" pitchFamily="34" charset="0"/>
              </a:rPr>
              <a:t>args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 s = new Student(111,"karan");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s.display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894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pic>
        <p:nvPicPr>
          <p:cNvPr id="4" name="Content Placeholder 3"/>
          <p:cNvPicPr>
            <a:picLocks noGrp="1" noChangeAspect="1"/>
          </p:cNvPicPr>
          <p:nvPr>
            <p:ph sz="half" idx="1"/>
          </p:nvPr>
        </p:nvPicPr>
        <p:blipFill>
          <a:blip r:embed="rId2"/>
          <a:stretch>
            <a:fillRect/>
          </a:stretch>
        </p:blipFill>
        <p:spPr>
          <a:xfrm>
            <a:off x="5706976" y="2132967"/>
            <a:ext cx="2286198" cy="2408129"/>
          </a:xfrm>
          <a:prstGeom prst="rect">
            <a:avLst/>
          </a:prstGeom>
        </p:spPr>
      </p:pic>
      <p:sp>
        <p:nvSpPr>
          <p:cNvPr id="7" name="Content Placeholder 6"/>
          <p:cNvSpPr>
            <a:spLocks noGrp="1"/>
          </p:cNvSpPr>
          <p:nvPr>
            <p:ph sz="half" idx="2"/>
          </p:nvPr>
        </p:nvSpPr>
        <p:spPr>
          <a:xfrm>
            <a:off x="677334" y="2343151"/>
            <a:ext cx="4184034" cy="3880773"/>
          </a:xfrm>
        </p:spPr>
        <p:txBody>
          <a:bodyPr/>
          <a:lstStyle/>
          <a:p>
            <a:r>
              <a:rPr lang="en-US" dirty="0"/>
              <a:t>example can be to speak something e.g. cat speaks </a:t>
            </a:r>
            <a:r>
              <a:rPr lang="en-US" dirty="0" err="1"/>
              <a:t>meaw</a:t>
            </a:r>
            <a:r>
              <a:rPr lang="en-US" dirty="0"/>
              <a:t>, dog barks woof etc.</a:t>
            </a:r>
          </a:p>
          <a:p>
            <a:endParaRPr lang="en-US" dirty="0"/>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a:t>
            </a:fld>
            <a:endParaRPr lang="en-US"/>
          </a:p>
        </p:txBody>
      </p:sp>
    </p:spTree>
    <p:extLst>
      <p:ext uri="{BB962C8B-B14F-4D97-AF65-F5344CB8AC3E}">
        <p14:creationId xmlns:p14="http://schemas.microsoft.com/office/powerpoint/2010/main" val="299451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a:t>
            </a:r>
          </a:p>
        </p:txBody>
      </p:sp>
      <p:sp>
        <p:nvSpPr>
          <p:cNvPr id="3" name="Content Placeholder 2"/>
          <p:cNvSpPr>
            <a:spLocks noGrp="1"/>
          </p:cNvSpPr>
          <p:nvPr>
            <p:ph idx="1"/>
          </p:nvPr>
        </p:nvSpPr>
        <p:spPr/>
        <p:txBody>
          <a:bodyPr/>
          <a:lstStyle/>
          <a:p>
            <a:r>
              <a:rPr lang="en-US" b="1" dirty="0"/>
              <a:t>Call to this() must be the first statement in constructor.</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120</a:t>
            </a:fld>
            <a:endParaRPr lang="en-US"/>
          </a:p>
        </p:txBody>
      </p:sp>
    </p:spTree>
    <p:extLst>
      <p:ext uri="{BB962C8B-B14F-4D97-AF65-F5344CB8AC3E}">
        <p14:creationId xmlns:p14="http://schemas.microsoft.com/office/powerpoint/2010/main" val="31541716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121</a:t>
            </a:fld>
            <a:endParaRPr lang="en-US"/>
          </a:p>
        </p:txBody>
      </p:sp>
      <p:sp>
        <p:nvSpPr>
          <p:cNvPr id="7" name="Rectangle 1"/>
          <p:cNvSpPr>
            <a:spLocks noGrp="1" noChangeArrowheads="1"/>
          </p:cNvSpPr>
          <p:nvPr>
            <p:ph idx="1"/>
          </p:nvPr>
        </p:nvSpPr>
        <p:spPr bwMode="auto">
          <a:xfrm>
            <a:off x="677863" y="670361"/>
            <a:ext cx="722505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Student{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baseline="0" dirty="0">
                <a:ln>
                  <a:noFill/>
                </a:ln>
                <a:solidFill>
                  <a:schemeClr val="tx1"/>
                </a:solidFill>
                <a:effectLst/>
                <a:latin typeface="Arial" panose="020B0604020202020204" pitchFamily="34" charset="0"/>
              </a:rPr>
              <a:t> 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String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Student(){System.out.println("default constructor is invoked");}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a:t>
            </a:r>
            <a:r>
              <a:rPr kumimoji="0" lang="en-US" altLang="en-US" sz="1800" b="0" i="0" u="none" strike="noStrike" cap="none" normalizeH="0" baseline="0" dirty="0" err="1">
                <a:ln>
                  <a:noFill/>
                </a:ln>
                <a:solidFill>
                  <a:schemeClr val="tx1"/>
                </a:solidFill>
                <a:effectLst/>
                <a:latin typeface="Arial" panose="020B0604020202020204" pitchFamily="34" charset="0"/>
              </a:rPr>
              <a:t>int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id,String</a:t>
            </a:r>
            <a:r>
              <a:rPr kumimoji="0" lang="en-US" altLang="en-US" sz="1800" b="0" i="0" u="none" strike="noStrike" cap="none" normalizeH="0" baseline="0" dirty="0">
                <a:ln>
                  <a:noFill/>
                </a:ln>
                <a:solidFill>
                  <a:schemeClr val="tx1"/>
                </a:solidFill>
                <a:effectLst/>
                <a:latin typeface="Arial" panose="020B0604020202020204" pitchFamily="34" charset="0"/>
              </a:rPr>
              <a:t>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id = 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name =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this ();//must be the first statement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void display(){System.out.println(id+" "+name);}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a:ln>
                  <a:noFill/>
                </a:ln>
                <a:solidFill>
                  <a:schemeClr val="tx1"/>
                </a:solidFill>
                <a:effectLst/>
                <a:latin typeface="Arial" panose="020B0604020202020204" pitchFamily="34" charset="0"/>
              </a:rPr>
              <a:t>args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Student </a:t>
            </a:r>
            <a:r>
              <a:rPr lang="en-US" altLang="en-US" dirty="0">
                <a:solidFill>
                  <a:schemeClr val="tx1"/>
                </a:solidFill>
                <a:latin typeface="Arial" panose="020B0604020202020204" pitchFamily="34" charset="0"/>
              </a:rPr>
              <a:t>s</a:t>
            </a:r>
            <a:r>
              <a:rPr kumimoji="0" lang="en-US" altLang="en-US" sz="1800" b="0" i="0" u="none" strike="noStrike" cap="none" normalizeH="0" baseline="0" dirty="0">
                <a:ln>
                  <a:noFill/>
                </a:ln>
                <a:solidFill>
                  <a:schemeClr val="tx1"/>
                </a:solidFill>
                <a:effectLst/>
                <a:latin typeface="Arial" panose="020B0604020202020204" pitchFamily="34" charset="0"/>
              </a:rPr>
              <a:t> = new Student(111,"karan");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e1.display();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788947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122</a:t>
            </a:fld>
            <a:endParaRPr lang="en-US"/>
          </a:p>
        </p:txBody>
      </p:sp>
    </p:spTree>
    <p:extLst>
      <p:ext uri="{BB962C8B-B14F-4D97-AF65-F5344CB8AC3E}">
        <p14:creationId xmlns:p14="http://schemas.microsoft.com/office/powerpoint/2010/main" val="17485845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3)The this keyword can be used to invoke current class method (implicitly).</a:t>
            </a:r>
            <a:br>
              <a:rPr lang="en-US" b="1" dirty="0"/>
            </a:br>
            <a:endParaRPr lang="en-US" dirty="0"/>
          </a:p>
        </p:txBody>
      </p:sp>
      <p:sp>
        <p:nvSpPr>
          <p:cNvPr id="3" name="Content Placeholder 2"/>
          <p:cNvSpPr>
            <a:spLocks noGrp="1"/>
          </p:cNvSpPr>
          <p:nvPr>
            <p:ph idx="1"/>
          </p:nvPr>
        </p:nvSpPr>
        <p:spPr/>
        <p:txBody>
          <a:bodyPr/>
          <a:lstStyle/>
          <a:p>
            <a:r>
              <a:rPr lang="en-US" dirty="0"/>
              <a:t>You may invoke the method of the current class by using the this keyword. If you don't use the this keyword, compiler automatically adds this keyword while invoking the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123</a:t>
            </a:fld>
            <a:endParaRPr lang="en-US"/>
          </a:p>
        </p:txBody>
      </p:sp>
      <p:pic>
        <p:nvPicPr>
          <p:cNvPr id="7" name="Picture 6"/>
          <p:cNvPicPr>
            <a:picLocks noChangeAspect="1"/>
          </p:cNvPicPr>
          <p:nvPr/>
        </p:nvPicPr>
        <p:blipFill>
          <a:blip r:embed="rId2"/>
          <a:stretch>
            <a:fillRect/>
          </a:stretch>
        </p:blipFill>
        <p:spPr>
          <a:xfrm>
            <a:off x="1167030" y="3398520"/>
            <a:ext cx="6950042" cy="2583404"/>
          </a:xfrm>
          <a:prstGeom prst="rect">
            <a:avLst/>
          </a:prstGeom>
        </p:spPr>
      </p:pic>
    </p:spTree>
    <p:extLst>
      <p:ext uri="{BB962C8B-B14F-4D97-AF65-F5344CB8AC3E}">
        <p14:creationId xmlns:p14="http://schemas.microsoft.com/office/powerpoint/2010/main" val="6671406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124</a:t>
            </a:fld>
            <a:endParaRPr lang="en-US"/>
          </a:p>
        </p:txBody>
      </p:sp>
      <p:sp>
        <p:nvSpPr>
          <p:cNvPr id="7" name="Rectangle 1"/>
          <p:cNvSpPr>
            <a:spLocks noGrp="1" noChangeArrowheads="1"/>
          </p:cNvSpPr>
          <p:nvPr>
            <p:ph idx="1"/>
          </p:nvPr>
        </p:nvSpPr>
        <p:spPr bwMode="auto">
          <a:xfrm>
            <a:off x="677334" y="2044041"/>
            <a:ext cx="90701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void m(){  </a:t>
            </a:r>
          </a:p>
          <a:p>
            <a:pPr marL="0"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this.n</a:t>
            </a:r>
            <a:r>
              <a:rPr lang="en-US" altLang="en-US" dirty="0">
                <a:solidFill>
                  <a:schemeClr val="tx1"/>
                </a:solidFill>
                <a:latin typeface="Arial" panose="020B0604020202020204" pitchFamily="34" charset="0"/>
              </a:rPr>
              <a:t>();//no need because compiler does it for you.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void n(){  </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System.out.println</a:t>
            </a:r>
            <a:r>
              <a:rPr lang="en-US" altLang="en-US" dirty="0">
                <a:solidFill>
                  <a:schemeClr val="tx1"/>
                </a:solidFill>
                <a:latin typeface="Arial" panose="020B0604020202020204" pitchFamily="34" charset="0"/>
              </a:rPr>
              <a:t>(“n method is invoked");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public static void main(String </a:t>
            </a:r>
            <a:r>
              <a:rPr kumimoji="0" lang="en-US" altLang="en-US" sz="1800" b="0" i="0" u="none" strike="noStrike" cap="none" normalizeH="0" baseline="0" dirty="0" err="1">
                <a:ln>
                  <a:noFill/>
                </a:ln>
                <a:solidFill>
                  <a:schemeClr val="tx1"/>
                </a:solidFill>
                <a:effectLst/>
                <a:latin typeface="Arial" panose="020B0604020202020204" pitchFamily="34" charset="0"/>
              </a:rPr>
              <a:t>args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 s1 = new 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s1.m();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3607664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016"/>
          </a:xfrm>
        </p:spPr>
        <p:txBody>
          <a:bodyPr>
            <a:normAutofit fontScale="90000"/>
          </a:bodyPr>
          <a:lstStyle/>
          <a:p>
            <a:r>
              <a:rPr lang="en-US" b="1" dirty="0"/>
              <a:t>Inheritance in Java</a:t>
            </a:r>
            <a:br>
              <a:rPr lang="en-US" b="1" dirty="0"/>
            </a:br>
            <a:endParaRPr lang="en-US" dirty="0"/>
          </a:p>
        </p:txBody>
      </p:sp>
      <p:sp>
        <p:nvSpPr>
          <p:cNvPr id="3" name="Content Placeholder 2"/>
          <p:cNvSpPr>
            <a:spLocks noGrp="1"/>
          </p:cNvSpPr>
          <p:nvPr>
            <p:ph idx="1"/>
          </p:nvPr>
        </p:nvSpPr>
        <p:spPr/>
        <p:txBody>
          <a:bodyPr/>
          <a:lstStyle/>
          <a:p>
            <a:r>
              <a:rPr lang="en-US" b="1" dirty="0"/>
              <a:t>Inheritance in java</a:t>
            </a:r>
            <a:r>
              <a:rPr lang="en-US" dirty="0"/>
              <a:t> is a mechanism in which one object acquires all the properties and behaviors of parent object.</a:t>
            </a:r>
          </a:p>
          <a:p>
            <a:r>
              <a:rPr lang="en-US" dirty="0"/>
              <a:t>The idea behind inheritance in java is that you can create new classes that are built upon existing classes. When you inherit from an existing class, you can reuse methods and fields of parent class, and you can add new methods and fields also.</a:t>
            </a:r>
          </a:p>
          <a:p>
            <a:r>
              <a:rPr lang="en-US" dirty="0"/>
              <a:t>Inheritance represents the </a:t>
            </a:r>
            <a:r>
              <a:rPr lang="en-US" b="1" dirty="0"/>
              <a:t>IS-A relationship</a:t>
            </a:r>
            <a:r>
              <a:rPr lang="en-US" dirty="0"/>
              <a:t>, also known as </a:t>
            </a:r>
            <a:r>
              <a:rPr lang="en-US" i="1" dirty="0"/>
              <a:t>parent-child</a:t>
            </a:r>
            <a:r>
              <a:rPr lang="en-US" dirty="0"/>
              <a:t> relationship.</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125</a:t>
            </a:fld>
            <a:endParaRPr lang="en-US"/>
          </a:p>
        </p:txBody>
      </p:sp>
    </p:spTree>
    <p:extLst>
      <p:ext uri="{BB962C8B-B14F-4D97-AF65-F5344CB8AC3E}">
        <p14:creationId xmlns:p14="http://schemas.microsoft.com/office/powerpoint/2010/main" val="6047636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inheritance in java</a:t>
            </a:r>
            <a:br>
              <a:rPr lang="en-US" b="1" dirty="0"/>
            </a:br>
            <a:endParaRPr lang="en-US" dirty="0"/>
          </a:p>
        </p:txBody>
      </p:sp>
      <p:sp>
        <p:nvSpPr>
          <p:cNvPr id="3" name="Content Placeholder 2"/>
          <p:cNvSpPr>
            <a:spLocks noGrp="1"/>
          </p:cNvSpPr>
          <p:nvPr>
            <p:ph idx="1"/>
          </p:nvPr>
        </p:nvSpPr>
        <p:spPr/>
        <p:txBody>
          <a:bodyPr/>
          <a:lstStyle/>
          <a:p>
            <a:r>
              <a:rPr lang="en-US" dirty="0"/>
              <a:t>For Method Overriding (so runtime polymorphism can be achieved).</a:t>
            </a:r>
          </a:p>
          <a:p>
            <a:r>
              <a:rPr lang="en-US" dirty="0"/>
              <a:t>For Code Reusability.</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126</a:t>
            </a:fld>
            <a:endParaRPr lang="en-US"/>
          </a:p>
        </p:txBody>
      </p:sp>
    </p:spTree>
    <p:extLst>
      <p:ext uri="{BB962C8B-B14F-4D97-AF65-F5344CB8AC3E}">
        <p14:creationId xmlns:p14="http://schemas.microsoft.com/office/powerpoint/2010/main" val="399768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of Java Inheritance</a:t>
            </a:r>
            <a:br>
              <a:rPr lang="en-US" b="1" dirty="0"/>
            </a:br>
            <a:endParaRPr lang="en-US" dirty="0"/>
          </a:p>
        </p:txBody>
      </p:sp>
      <p:sp>
        <p:nvSpPr>
          <p:cNvPr id="3" name="Content Placeholder 2"/>
          <p:cNvSpPr>
            <a:spLocks noGrp="1"/>
          </p:cNvSpPr>
          <p:nvPr>
            <p:ph idx="1"/>
          </p:nvPr>
        </p:nvSpPr>
        <p:spPr/>
        <p:txBody>
          <a:bodyPr/>
          <a:lstStyle/>
          <a:p>
            <a:r>
              <a:rPr lang="en-US" dirty="0"/>
              <a:t>class Subclass-name extends Superclass-name  </a:t>
            </a:r>
          </a:p>
          <a:p>
            <a:r>
              <a:rPr lang="en-US" dirty="0"/>
              <a:t>{  </a:t>
            </a:r>
          </a:p>
          <a:p>
            <a:r>
              <a:rPr lang="en-US" dirty="0"/>
              <a:t>   //methods and fields  </a:t>
            </a:r>
          </a:p>
          <a:p>
            <a:r>
              <a:rPr lang="en-US" dirty="0"/>
              <a:t>}  </a:t>
            </a:r>
          </a:p>
          <a:p>
            <a:endParaRPr lang="en-US" dirty="0"/>
          </a:p>
          <a:p>
            <a:r>
              <a:rPr lang="en-US" dirty="0"/>
              <a:t>The </a:t>
            </a:r>
            <a:r>
              <a:rPr lang="en-US" b="1" dirty="0"/>
              <a:t>extends keyword</a:t>
            </a:r>
            <a:r>
              <a:rPr lang="en-US" dirty="0"/>
              <a:t> indicates that you are making a new class that derives from an existing class.</a:t>
            </a:r>
          </a:p>
          <a:p>
            <a:r>
              <a:rPr lang="en-US" dirty="0"/>
              <a:t>In the terminology of Java, a class that is inherited is called a super class. The new class is called a subclass.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127</a:t>
            </a:fld>
            <a:endParaRPr lang="en-US"/>
          </a:p>
        </p:txBody>
      </p:sp>
    </p:spTree>
    <p:extLst>
      <p:ext uri="{BB962C8B-B14F-4D97-AF65-F5344CB8AC3E}">
        <p14:creationId xmlns:p14="http://schemas.microsoft.com/office/powerpoint/2010/main" val="28837694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simple example of inheritance</a:t>
            </a:r>
            <a:br>
              <a:rPr lang="en-US" b="1" dirty="0"/>
            </a:br>
            <a:endParaRPr lang="en-US" dirty="0"/>
          </a:p>
        </p:txBody>
      </p:sp>
      <p:pic>
        <p:nvPicPr>
          <p:cNvPr id="7" name="Content Placeholder 6"/>
          <p:cNvPicPr>
            <a:picLocks noGrp="1" noChangeAspect="1"/>
          </p:cNvPicPr>
          <p:nvPr>
            <p:ph idx="1"/>
          </p:nvPr>
        </p:nvPicPr>
        <p:blipFill>
          <a:blip r:embed="rId2"/>
          <a:stretch>
            <a:fillRect/>
          </a:stretch>
        </p:blipFill>
        <p:spPr>
          <a:xfrm>
            <a:off x="3547145" y="2318072"/>
            <a:ext cx="2857748" cy="3566469"/>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128</a:t>
            </a:fld>
            <a:endParaRPr lang="en-US"/>
          </a:p>
        </p:txBody>
      </p:sp>
    </p:spTree>
    <p:extLst>
      <p:ext uri="{BB962C8B-B14F-4D97-AF65-F5344CB8AC3E}">
        <p14:creationId xmlns:p14="http://schemas.microsoft.com/office/powerpoint/2010/main" val="34121512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As displayed in the above figure, Programmer is the subclass and Employee is the superclass. Relationship between two classes is </a:t>
            </a:r>
            <a:r>
              <a:rPr lang="en-US" b="1" dirty="0"/>
              <a:t>Programmer IS-A </a:t>
            </a:r>
            <a:r>
              <a:rPr lang="en-US" b="1" dirty="0" err="1"/>
              <a:t>Employee</a:t>
            </a:r>
            <a:r>
              <a:rPr lang="en-US" dirty="0" err="1"/>
              <a:t>.It</a:t>
            </a:r>
            <a:r>
              <a:rPr lang="en-US" dirty="0"/>
              <a:t> means that Programmer is a type of Employee.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129</a:t>
            </a:fld>
            <a:endParaRPr lang="en-US"/>
          </a:p>
        </p:txBody>
      </p:sp>
    </p:spTree>
    <p:extLst>
      <p:ext uri="{BB962C8B-B14F-4D97-AF65-F5344CB8AC3E}">
        <p14:creationId xmlns:p14="http://schemas.microsoft.com/office/powerpoint/2010/main" val="16464555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Abstraction</a:t>
            </a:r>
            <a:br>
              <a:rPr lang="en-US" b="1" dirty="0"/>
            </a:br>
            <a:endParaRPr lang="en-US" dirty="0"/>
          </a:p>
        </p:txBody>
      </p:sp>
      <p:sp>
        <p:nvSpPr>
          <p:cNvPr id="3" name="Content Placeholder 2"/>
          <p:cNvSpPr>
            <a:spLocks noGrp="1"/>
          </p:cNvSpPr>
          <p:nvPr>
            <p:ph idx="1"/>
          </p:nvPr>
        </p:nvSpPr>
        <p:spPr/>
        <p:txBody>
          <a:bodyPr/>
          <a:lstStyle/>
          <a:p>
            <a:r>
              <a:rPr lang="en-US" b="1" dirty="0"/>
              <a:t>Hiding internal details and showing functionality</a:t>
            </a:r>
            <a:r>
              <a:rPr lang="en-US" dirty="0"/>
              <a:t> is known as abstraction.</a:t>
            </a:r>
          </a:p>
          <a:p>
            <a:r>
              <a:rPr lang="en-US" dirty="0"/>
              <a:t>or example: phone call, we don't know the internal processing. </a:t>
            </a:r>
          </a:p>
          <a:p>
            <a:r>
              <a:rPr lang="en-US" dirty="0"/>
              <a:t>In java, we use abstract class and interface to achieve abstraction.</a:t>
            </a:r>
          </a:p>
          <a:p>
            <a:r>
              <a:rPr lang="en-US" dirty="0"/>
              <a:t>Example: Keyboard, Phone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a:t>
            </a:fld>
            <a:endParaRPr lang="en-US"/>
          </a:p>
        </p:txBody>
      </p:sp>
    </p:spTree>
    <p:extLst>
      <p:ext uri="{BB962C8B-B14F-4D97-AF65-F5344CB8AC3E}">
        <p14:creationId xmlns:p14="http://schemas.microsoft.com/office/powerpoint/2010/main" val="34957493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funny example</a:t>
            </a:r>
          </a:p>
        </p:txBody>
      </p:sp>
      <p:pic>
        <p:nvPicPr>
          <p:cNvPr id="7" name="Content Placeholder 6"/>
          <p:cNvPicPr>
            <a:picLocks noGrp="1" noChangeAspect="1"/>
          </p:cNvPicPr>
          <p:nvPr>
            <p:ph idx="1"/>
          </p:nvPr>
        </p:nvPicPr>
        <p:blipFill>
          <a:blip r:embed="rId2"/>
          <a:stretch>
            <a:fillRect/>
          </a:stretch>
        </p:blipFill>
        <p:spPr>
          <a:xfrm>
            <a:off x="2834536" y="2160588"/>
            <a:ext cx="4282965" cy="3881437"/>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130</a:t>
            </a:fld>
            <a:endParaRPr lang="en-US"/>
          </a:p>
        </p:txBody>
      </p:sp>
    </p:spTree>
    <p:extLst>
      <p:ext uri="{BB962C8B-B14F-4D97-AF65-F5344CB8AC3E}">
        <p14:creationId xmlns:p14="http://schemas.microsoft.com/office/powerpoint/2010/main" val="40520849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Synonyms</a:t>
            </a:r>
          </a:p>
        </p:txBody>
      </p:sp>
      <p:sp>
        <p:nvSpPr>
          <p:cNvPr id="3" name="Content Placeholder 2"/>
          <p:cNvSpPr>
            <a:spLocks noGrp="1"/>
          </p:cNvSpPr>
          <p:nvPr>
            <p:ph idx="1"/>
          </p:nvPr>
        </p:nvSpPr>
        <p:spPr/>
        <p:txBody>
          <a:bodyPr>
            <a:normAutofit/>
          </a:bodyPr>
          <a:lstStyle/>
          <a:p>
            <a:r>
              <a:rPr lang="en-US" dirty="0"/>
              <a:t>Parent		Super		Base</a:t>
            </a:r>
          </a:p>
          <a:p>
            <a:r>
              <a:rPr lang="en-US" dirty="0"/>
              <a:t>:				:			:</a:t>
            </a:r>
          </a:p>
          <a:p>
            <a:r>
              <a:rPr lang="en-US" dirty="0"/>
              <a:t>:				:			:</a:t>
            </a:r>
          </a:p>
          <a:p>
            <a:r>
              <a:rPr lang="en-US" dirty="0"/>
              <a:t>:				:			:</a:t>
            </a:r>
          </a:p>
          <a:p>
            <a:r>
              <a:rPr lang="en-US" dirty="0"/>
              <a:t>:				:			:</a:t>
            </a:r>
          </a:p>
          <a:p>
            <a:r>
              <a:rPr lang="en-US" dirty="0"/>
              <a:t>:				:			:</a:t>
            </a:r>
          </a:p>
          <a:p>
            <a:r>
              <a:rPr lang="en-US" dirty="0"/>
              <a:t>Child			Sub			Derived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131</a:t>
            </a:fld>
            <a:endParaRPr lang="en-US"/>
          </a:p>
        </p:txBody>
      </p:sp>
    </p:spTree>
    <p:extLst>
      <p:ext uri="{BB962C8B-B14F-4D97-AF65-F5344CB8AC3E}">
        <p14:creationId xmlns:p14="http://schemas.microsoft.com/office/powerpoint/2010/main" val="2169498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132</a:t>
            </a:fld>
            <a:endParaRPr lang="en-US"/>
          </a:p>
        </p:txBody>
      </p:sp>
      <p:sp>
        <p:nvSpPr>
          <p:cNvPr id="7" name="Rectangle 1"/>
          <p:cNvSpPr>
            <a:spLocks noGrp="1" noChangeArrowheads="1"/>
          </p:cNvSpPr>
          <p:nvPr>
            <p:ph idx="1"/>
          </p:nvPr>
        </p:nvSpPr>
        <p:spPr bwMode="auto">
          <a:xfrm>
            <a:off x="677334" y="1505391"/>
            <a:ext cx="9362778" cy="519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100" dirty="0"/>
          </a:p>
          <a:p>
            <a:r>
              <a:rPr lang="en-US" sz="1100" b="1" dirty="0"/>
              <a:t>class Employee{</a:t>
            </a:r>
          </a:p>
          <a:p>
            <a:r>
              <a:rPr lang="en-US" sz="1100" b="1" dirty="0" err="1"/>
              <a:t>int</a:t>
            </a:r>
            <a:r>
              <a:rPr lang="en-US" sz="1100" b="1" dirty="0"/>
              <a:t> salary = 40000;</a:t>
            </a:r>
          </a:p>
          <a:p>
            <a:r>
              <a:rPr lang="en-US" sz="1100" dirty="0"/>
              <a:t>}</a:t>
            </a:r>
          </a:p>
          <a:p>
            <a:endParaRPr lang="en-US" sz="1100" dirty="0"/>
          </a:p>
          <a:p>
            <a:r>
              <a:rPr lang="en-US" sz="1100" b="1" dirty="0"/>
              <a:t>public class Programmer extends Employee{</a:t>
            </a:r>
          </a:p>
          <a:p>
            <a:r>
              <a:rPr lang="en-US" sz="1100" b="1" dirty="0" err="1"/>
              <a:t>int</a:t>
            </a:r>
            <a:r>
              <a:rPr lang="en-US" sz="1100" b="1" dirty="0"/>
              <a:t> bonus = 10000;</a:t>
            </a:r>
          </a:p>
          <a:p>
            <a:endParaRPr lang="en-US" sz="1100" dirty="0"/>
          </a:p>
          <a:p>
            <a:r>
              <a:rPr lang="en-US" sz="1100" b="1" dirty="0"/>
              <a:t>public static void main(String[] </a:t>
            </a:r>
            <a:r>
              <a:rPr lang="en-US" sz="1100" b="1" dirty="0" err="1"/>
              <a:t>args</a:t>
            </a:r>
            <a:r>
              <a:rPr lang="en-US" sz="1100" b="1" dirty="0"/>
              <a:t>) {</a:t>
            </a:r>
          </a:p>
          <a:p>
            <a:r>
              <a:rPr lang="en-US" sz="1100" dirty="0"/>
              <a:t>Programmer </a:t>
            </a:r>
            <a:r>
              <a:rPr lang="en-US" sz="1100" dirty="0" err="1"/>
              <a:t>prog</a:t>
            </a:r>
            <a:r>
              <a:rPr lang="en-US" sz="1100" dirty="0"/>
              <a:t> = </a:t>
            </a:r>
            <a:r>
              <a:rPr lang="en-US" sz="1100" b="1" dirty="0"/>
              <a:t>new Programmer();</a:t>
            </a:r>
          </a:p>
          <a:p>
            <a:r>
              <a:rPr lang="en-US" sz="1100" dirty="0"/>
              <a:t>System.</a:t>
            </a:r>
            <a:r>
              <a:rPr lang="en-US" sz="1100" i="1" dirty="0"/>
              <a:t>out.println("bonus: "+</a:t>
            </a:r>
            <a:r>
              <a:rPr lang="en-US" sz="1100" i="1" dirty="0" err="1"/>
              <a:t>prog.bonus</a:t>
            </a:r>
            <a:r>
              <a:rPr lang="en-US" sz="1100" i="1" dirty="0"/>
              <a:t>);</a:t>
            </a:r>
          </a:p>
          <a:p>
            <a:r>
              <a:rPr lang="en-US" sz="1100" dirty="0"/>
              <a:t>System.</a:t>
            </a:r>
            <a:r>
              <a:rPr lang="en-US" sz="1100" i="1" dirty="0"/>
              <a:t>out.println("salary: "+</a:t>
            </a:r>
            <a:r>
              <a:rPr lang="en-US" sz="1100" i="1" dirty="0" err="1"/>
              <a:t>prog.salary</a:t>
            </a:r>
            <a:r>
              <a:rPr lang="en-US" sz="1100" i="1" dirty="0"/>
              <a:t>);</a:t>
            </a:r>
          </a:p>
          <a:p>
            <a:r>
              <a:rPr lang="en-US" sz="1100" dirty="0"/>
              <a:t>System.</a:t>
            </a:r>
            <a:r>
              <a:rPr lang="en-US" sz="1100" i="1" dirty="0"/>
              <a:t>out.println("Total Net </a:t>
            </a:r>
            <a:r>
              <a:rPr lang="en-US" sz="1100" i="1" dirty="0" err="1"/>
              <a:t>sal</a:t>
            </a:r>
            <a:r>
              <a:rPr lang="en-US" sz="1100" i="1" dirty="0"/>
              <a:t>: "+(</a:t>
            </a:r>
            <a:r>
              <a:rPr lang="en-US" sz="1100" i="1" dirty="0" err="1"/>
              <a:t>prog.bonus+prog.salary</a:t>
            </a:r>
            <a:r>
              <a:rPr lang="en-US" sz="1100" i="1" dirty="0"/>
              <a:t>));</a:t>
            </a:r>
          </a:p>
          <a:p>
            <a:endParaRPr lang="en-US" sz="1100" dirty="0"/>
          </a:p>
          <a:p>
            <a:r>
              <a:rPr lang="en-US" sz="1100" dirty="0"/>
              <a:t>}</a:t>
            </a:r>
          </a:p>
          <a:p>
            <a:endParaRPr lang="en-US" sz="1100" dirty="0"/>
          </a:p>
          <a:p>
            <a:r>
              <a:rPr lang="en-US" sz="1100" dirty="0"/>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64626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133</a:t>
            </a:fld>
            <a:endParaRPr lang="en-US"/>
          </a:p>
        </p:txBody>
      </p:sp>
      <p:pic>
        <p:nvPicPr>
          <p:cNvPr id="1026" name="Picture 2" descr="https://scontent-sit4-1.xx.fbcdn.net/v/t1.0-9/13346519_1109431379115594_1668665150434751364_n.jpg?oh=89e048748c29732cd9e56247931e8141&amp;oe=57D072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39974" y="2160588"/>
            <a:ext cx="447209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3221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inheritance in java</a:t>
            </a:r>
            <a:br>
              <a:rPr lang="en-US" b="1" dirty="0"/>
            </a:br>
            <a:endParaRPr lang="en-US" dirty="0"/>
          </a:p>
        </p:txBody>
      </p:sp>
      <p:sp>
        <p:nvSpPr>
          <p:cNvPr id="3" name="Content Placeholder 2"/>
          <p:cNvSpPr>
            <a:spLocks noGrp="1"/>
          </p:cNvSpPr>
          <p:nvPr>
            <p:ph idx="1"/>
          </p:nvPr>
        </p:nvSpPr>
        <p:spPr/>
        <p:txBody>
          <a:bodyPr/>
          <a:lstStyle/>
          <a:p>
            <a:r>
              <a:rPr lang="en-US" dirty="0"/>
              <a:t>On the basis of class, there can be three types of inheritance in java: single, multilevel and hierarchical.</a:t>
            </a:r>
          </a:p>
          <a:p>
            <a:r>
              <a:rPr lang="en-US" dirty="0"/>
              <a:t>In java programming, multiple and hybrid inheritance is supported through interface only. We will learn about interfaces later.</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134</a:t>
            </a:fld>
            <a:endParaRPr lang="en-US"/>
          </a:p>
        </p:txBody>
      </p:sp>
    </p:spTree>
    <p:extLst>
      <p:ext uri="{BB962C8B-B14F-4D97-AF65-F5344CB8AC3E}">
        <p14:creationId xmlns:p14="http://schemas.microsoft.com/office/powerpoint/2010/main" val="28943616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Multiple Inheritances</a:t>
            </a:r>
          </a:p>
        </p:txBody>
      </p:sp>
      <p:pic>
        <p:nvPicPr>
          <p:cNvPr id="7" name="Content Placeholder 6"/>
          <p:cNvPicPr>
            <a:picLocks noGrp="1" noChangeAspect="1"/>
          </p:cNvPicPr>
          <p:nvPr>
            <p:ph idx="1"/>
          </p:nvPr>
        </p:nvPicPr>
        <p:blipFill>
          <a:blip r:embed="rId2"/>
          <a:stretch>
            <a:fillRect/>
          </a:stretch>
        </p:blipFill>
        <p:spPr>
          <a:xfrm>
            <a:off x="1238085" y="2226624"/>
            <a:ext cx="7475868" cy="3749365"/>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135</a:t>
            </a:fld>
            <a:endParaRPr lang="en-US"/>
          </a:p>
        </p:txBody>
      </p:sp>
    </p:spTree>
    <p:extLst>
      <p:ext uri="{BB962C8B-B14F-4D97-AF65-F5344CB8AC3E}">
        <p14:creationId xmlns:p14="http://schemas.microsoft.com/office/powerpoint/2010/main" val="4789015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dirty="0"/>
              <a:t>Multiple inheritance is not supported in java through class.</a:t>
            </a:r>
          </a:p>
          <a:p>
            <a:r>
              <a:rPr lang="en-US" dirty="0"/>
              <a:t>When a class extends multiple classes i.e. known as multiple inheritance. For Example: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136</a:t>
            </a:fld>
            <a:endParaRPr lang="en-US"/>
          </a:p>
        </p:txBody>
      </p:sp>
    </p:spTree>
    <p:extLst>
      <p:ext uri="{BB962C8B-B14F-4D97-AF65-F5344CB8AC3E}">
        <p14:creationId xmlns:p14="http://schemas.microsoft.com/office/powerpoint/2010/main" val="27508031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Inheritance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137</a:t>
            </a:fld>
            <a:endParaRPr lang="en-US"/>
          </a:p>
        </p:txBody>
      </p:sp>
      <p:pic>
        <p:nvPicPr>
          <p:cNvPr id="8" name="Content Placeholder 7"/>
          <p:cNvPicPr>
            <a:picLocks noGrp="1" noChangeAspect="1"/>
          </p:cNvPicPr>
          <p:nvPr>
            <p:ph idx="1"/>
          </p:nvPr>
        </p:nvPicPr>
        <p:blipFill>
          <a:blip r:embed="rId2"/>
          <a:stretch>
            <a:fillRect/>
          </a:stretch>
        </p:blipFill>
        <p:spPr>
          <a:xfrm>
            <a:off x="1420780" y="2160588"/>
            <a:ext cx="8509603" cy="3881437"/>
          </a:xfrm>
          <a:prstGeom prst="rect">
            <a:avLst/>
          </a:prstGeom>
        </p:spPr>
      </p:pic>
    </p:spTree>
    <p:extLst>
      <p:ext uri="{BB962C8B-B14F-4D97-AF65-F5344CB8AC3E}">
        <p14:creationId xmlns:p14="http://schemas.microsoft.com/office/powerpoint/2010/main" val="3553295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multiple inheritance is not supported in java?</a:t>
            </a:r>
            <a:br>
              <a:rPr lang="en-US" b="1" dirty="0"/>
            </a:br>
            <a:endParaRPr lang="en-US" dirty="0"/>
          </a:p>
        </p:txBody>
      </p:sp>
      <p:sp>
        <p:nvSpPr>
          <p:cNvPr id="3" name="Content Placeholder 2"/>
          <p:cNvSpPr>
            <a:spLocks noGrp="1"/>
          </p:cNvSpPr>
          <p:nvPr>
            <p:ph idx="1"/>
          </p:nvPr>
        </p:nvSpPr>
        <p:spPr/>
        <p:txBody>
          <a:bodyPr/>
          <a:lstStyle/>
          <a:p>
            <a:r>
              <a:rPr lang="en-US" dirty="0"/>
              <a:t>To reduce the complexity and simplify the language, multiple inheritance is not supported in java. </a:t>
            </a:r>
          </a:p>
          <a:p>
            <a:r>
              <a:rPr lang="en-US" dirty="0"/>
              <a:t>Consider a scenario where A, B and C are three classes. The C class inherits A and B classes. If A and B classes have same method and you call it from child class object, there will be ambiguity to call method of A or B class.</a:t>
            </a:r>
          </a:p>
          <a:p>
            <a:r>
              <a:rPr lang="en-US" dirty="0"/>
              <a:t>Since compile time errors are better than runtime errors, java renders compile time error if you inherit 2 classes. So whether you have same method or different, there will be compile time error now.</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138</a:t>
            </a:fld>
            <a:endParaRPr lang="en-US"/>
          </a:p>
        </p:txBody>
      </p:sp>
    </p:spTree>
    <p:extLst>
      <p:ext uri="{BB962C8B-B14F-4D97-AF65-F5344CB8AC3E}">
        <p14:creationId xmlns:p14="http://schemas.microsoft.com/office/powerpoint/2010/main" val="887355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 Problem</a:t>
            </a:r>
          </a:p>
        </p:txBody>
      </p:sp>
      <p:pic>
        <p:nvPicPr>
          <p:cNvPr id="7" name="Content Placeholder 6"/>
          <p:cNvPicPr>
            <a:picLocks noGrp="1" noChangeAspect="1"/>
          </p:cNvPicPr>
          <p:nvPr>
            <p:ph idx="1"/>
          </p:nvPr>
        </p:nvPicPr>
        <p:blipFill>
          <a:blip r:embed="rId2"/>
          <a:stretch>
            <a:fillRect/>
          </a:stretch>
        </p:blipFill>
        <p:spPr>
          <a:xfrm>
            <a:off x="2521581" y="2160588"/>
            <a:ext cx="4908876" cy="3881437"/>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139</a:t>
            </a:fld>
            <a:endParaRPr lang="en-US"/>
          </a:p>
        </p:txBody>
      </p:sp>
    </p:spTree>
    <p:extLst>
      <p:ext uri="{BB962C8B-B14F-4D97-AF65-F5344CB8AC3E}">
        <p14:creationId xmlns:p14="http://schemas.microsoft.com/office/powerpoint/2010/main" val="39835509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Encapsulation</a:t>
            </a:r>
          </a:p>
        </p:txBody>
      </p:sp>
      <p:sp>
        <p:nvSpPr>
          <p:cNvPr id="3" name="Content Placeholder 2"/>
          <p:cNvSpPr>
            <a:spLocks noGrp="1"/>
          </p:cNvSpPr>
          <p:nvPr>
            <p:ph idx="1"/>
          </p:nvPr>
        </p:nvSpPr>
        <p:spPr/>
        <p:txBody>
          <a:bodyPr/>
          <a:lstStyle/>
          <a:p>
            <a:r>
              <a:rPr lang="en-US" b="1" dirty="0"/>
              <a:t>Binding (or wrapping) code and data together into a single unit is known as encapsulation</a:t>
            </a:r>
            <a:r>
              <a:rPr lang="en-US" dirty="0"/>
              <a:t>. For example: capsule, it is wrapped with different medicines.</a:t>
            </a:r>
          </a:p>
          <a:p>
            <a:r>
              <a:rPr lang="en-US" dirty="0"/>
              <a:t>A java class is the example of encapsulation. Java bean is the fully encapsulated class because all the data members are private here.</a:t>
            </a:r>
          </a:p>
          <a:p>
            <a:endParaRPr lang="en-US" dirty="0"/>
          </a:p>
        </p:txBody>
      </p:sp>
      <p:pic>
        <p:nvPicPr>
          <p:cNvPr id="4" name="Picture 3"/>
          <p:cNvPicPr>
            <a:picLocks noChangeAspect="1"/>
          </p:cNvPicPr>
          <p:nvPr/>
        </p:nvPicPr>
        <p:blipFill>
          <a:blip r:embed="rId2"/>
          <a:stretch>
            <a:fillRect/>
          </a:stretch>
        </p:blipFill>
        <p:spPr>
          <a:xfrm>
            <a:off x="3136307" y="4100975"/>
            <a:ext cx="1950889" cy="1089754"/>
          </a:xfrm>
          <a:prstGeom prst="rect">
            <a:avLst/>
          </a:prstGeom>
        </p:spPr>
      </p:pic>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14</a:t>
            </a:fld>
            <a:endParaRPr lang="en-US"/>
          </a:p>
        </p:txBody>
      </p:sp>
    </p:spTree>
    <p:extLst>
      <p:ext uri="{BB962C8B-B14F-4D97-AF65-F5344CB8AC3E}">
        <p14:creationId xmlns:p14="http://schemas.microsoft.com/office/powerpoint/2010/main" val="15080996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140</a:t>
            </a:fld>
            <a:endParaRPr lang="en-US"/>
          </a:p>
        </p:txBody>
      </p:sp>
      <p:sp>
        <p:nvSpPr>
          <p:cNvPr id="7" name="Rectangle 1"/>
          <p:cNvSpPr>
            <a:spLocks noGrp="1" noChangeArrowheads="1"/>
          </p:cNvSpPr>
          <p:nvPr>
            <p:ph idx="1"/>
          </p:nvPr>
        </p:nvSpPr>
        <p:spPr bwMode="auto">
          <a:xfrm>
            <a:off x="677334" y="2254316"/>
            <a:ext cx="631775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void </a:t>
            </a:r>
            <a:r>
              <a:rPr kumimoji="0" lang="en-US" altLang="en-US" sz="1800" b="0" i="0" u="none" strike="noStrike" cap="none" normalizeH="0" baseline="0" dirty="0" err="1">
                <a:ln>
                  <a:noFill/>
                </a:ln>
                <a:solidFill>
                  <a:schemeClr val="tx1"/>
                </a:solidFill>
                <a:effectLst/>
                <a:latin typeface="Arial" panose="020B0604020202020204" pitchFamily="34" charset="0"/>
              </a:rPr>
              <a:t>msg</a:t>
            </a:r>
            <a:r>
              <a:rPr kumimoji="0" lang="en-US" altLang="en-US" sz="1800" b="0" i="0" u="none" strike="noStrike" cap="none" normalizeH="0" baseline="0" dirty="0">
                <a:ln>
                  <a:noFill/>
                </a:ln>
                <a:solidFill>
                  <a:schemeClr val="tx1"/>
                </a:solidFill>
                <a:effectLst/>
                <a:latin typeface="Arial" panose="020B0604020202020204" pitchFamily="34" charset="0"/>
              </a:rPr>
              <a:t>(){System.out.println("Hello");}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B{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void </a:t>
            </a:r>
            <a:r>
              <a:rPr kumimoji="0" lang="en-US" altLang="en-US" sz="1800" b="0" i="0" u="none" strike="noStrike" cap="none" normalizeH="0" baseline="0" dirty="0" err="1">
                <a:ln>
                  <a:noFill/>
                </a:ln>
                <a:solidFill>
                  <a:schemeClr val="tx1"/>
                </a:solidFill>
                <a:effectLst/>
                <a:latin typeface="Arial" panose="020B0604020202020204" pitchFamily="34" charset="0"/>
              </a:rPr>
              <a:t>msg</a:t>
            </a:r>
            <a:r>
              <a:rPr kumimoji="0" lang="en-US" altLang="en-US" sz="1800" b="0" i="0" u="none" strike="noStrike" cap="none" normalizeH="0" baseline="0" dirty="0">
                <a:ln>
                  <a:noFill/>
                </a:ln>
                <a:solidFill>
                  <a:schemeClr val="tx1"/>
                </a:solidFill>
                <a:effectLst/>
                <a:latin typeface="Arial" panose="020B0604020202020204" pitchFamily="34" charset="0"/>
              </a:rPr>
              <a:t>(){System.out.println("Welcome");}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class C extends A,B{//suppose if it were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p</a:t>
            </a:r>
            <a:r>
              <a:rPr kumimoji="0" lang="en-US" altLang="en-US" sz="1800" b="0" i="0" u="none" strike="noStrike" cap="none" normalizeH="0" baseline="0" dirty="0">
                <a:ln>
                  <a:noFill/>
                </a:ln>
                <a:solidFill>
                  <a:schemeClr val="tx1"/>
                </a:solidFill>
                <a:effectLst/>
                <a:latin typeface="Arial" panose="020B0604020202020204" pitchFamily="34" charset="0"/>
              </a:rPr>
              <a:t>ublic Static void main(String </a:t>
            </a:r>
            <a:r>
              <a:rPr kumimoji="0" lang="en-US" altLang="en-US" sz="1800" b="0" i="0" u="none" strike="noStrike" cap="none" normalizeH="0" baseline="0" dirty="0" err="1">
                <a:ln>
                  <a:noFill/>
                </a:ln>
                <a:solidFill>
                  <a:schemeClr val="tx1"/>
                </a:solidFill>
                <a:effectLst/>
                <a:latin typeface="Arial" panose="020B0604020202020204" pitchFamily="34" charset="0"/>
              </a:rPr>
              <a:t>args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 </a:t>
            </a:r>
            <a:r>
              <a:rPr kumimoji="0" lang="en-US" altLang="en-US" sz="1800" b="0" i="0" u="none" strike="noStrike" cap="none" normalizeH="0" baseline="0" dirty="0" err="1">
                <a:ln>
                  <a:noFill/>
                </a:ln>
                <a:solidFill>
                  <a:schemeClr val="tx1"/>
                </a:solidFill>
                <a:effectLst/>
                <a:latin typeface="Arial" panose="020B0604020202020204" pitchFamily="34" charset="0"/>
              </a:rPr>
              <a:t>obj</a:t>
            </a:r>
            <a:r>
              <a:rPr kumimoji="0" lang="en-US" altLang="en-US" sz="1800" b="0" i="0" u="none" strike="noStrike" cap="none" normalizeH="0" baseline="0" dirty="0">
                <a:ln>
                  <a:noFill/>
                </a:ln>
                <a:solidFill>
                  <a:schemeClr val="tx1"/>
                </a:solidFill>
                <a:effectLst/>
                <a:latin typeface="Arial" panose="020B0604020202020204" pitchFamily="34" charset="0"/>
              </a:rPr>
              <a:t>=new 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obj.msg();//Now which </a:t>
            </a:r>
            <a:r>
              <a:rPr kumimoji="0" lang="en-US" altLang="en-US" sz="1800" b="0" i="0" u="none" strike="noStrike" cap="none" normalizeH="0" baseline="0" dirty="0" err="1">
                <a:ln>
                  <a:noFill/>
                </a:ln>
                <a:solidFill>
                  <a:schemeClr val="tx1"/>
                </a:solidFill>
                <a:effectLst/>
                <a:latin typeface="Arial" panose="020B0604020202020204" pitchFamily="34" charset="0"/>
              </a:rPr>
              <a:t>msg</a:t>
            </a:r>
            <a:r>
              <a:rPr kumimoji="0" lang="en-US" altLang="en-US" sz="1800" b="0" i="0" u="none" strike="noStrike" cap="none" normalizeH="0" baseline="0" dirty="0">
                <a:ln>
                  <a:noFill/>
                </a:ln>
                <a:solidFill>
                  <a:schemeClr val="tx1"/>
                </a:solidFill>
                <a:effectLst/>
                <a:latin typeface="Arial" panose="020B0604020202020204" pitchFamily="34" charset="0"/>
              </a:rPr>
              <a:t>() method would be invoked?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73775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141</a:t>
            </a:fld>
            <a:endParaRPr lang="en-US"/>
          </a:p>
        </p:txBody>
      </p:sp>
      <p:sp>
        <p:nvSpPr>
          <p:cNvPr id="7"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Compile Time Error</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3735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Aggregation in Java</a:t>
            </a:r>
            <a:br>
              <a:rPr lang="en-US" b="1" dirty="0"/>
            </a:br>
            <a:endParaRPr lang="en-US" dirty="0"/>
          </a:p>
        </p:txBody>
      </p:sp>
      <p:sp>
        <p:nvSpPr>
          <p:cNvPr id="3" name="Content Placeholder 2"/>
          <p:cNvSpPr>
            <a:spLocks noGrp="1"/>
          </p:cNvSpPr>
          <p:nvPr>
            <p:ph idx="1"/>
          </p:nvPr>
        </p:nvSpPr>
        <p:spPr/>
        <p:txBody>
          <a:bodyPr/>
          <a:lstStyle/>
          <a:p>
            <a:r>
              <a:rPr lang="en-US" dirty="0"/>
              <a:t>If a class have an entity reference, it is known as Aggregation. Aggregation represents HAS-A relationship. </a:t>
            </a:r>
          </a:p>
          <a:p>
            <a:r>
              <a:rPr lang="en-US" dirty="0"/>
              <a:t>Consider a situation, Employee object contains many information such as id, name, email ID etc. It contains one more object named address, which contains its own information such as city, state, country, </a:t>
            </a:r>
            <a:r>
              <a:rPr lang="en-US" dirty="0" err="1"/>
              <a:t>zipcode</a:t>
            </a:r>
            <a:r>
              <a:rPr lang="en-US" dirty="0"/>
              <a:t> etc.</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142</a:t>
            </a:fld>
            <a:endParaRPr lang="en-US"/>
          </a:p>
        </p:txBody>
      </p:sp>
    </p:spTree>
    <p:extLst>
      <p:ext uri="{BB962C8B-B14F-4D97-AF65-F5344CB8AC3E}">
        <p14:creationId xmlns:p14="http://schemas.microsoft.com/office/powerpoint/2010/main" val="2685614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Is-A relation Examples</a:t>
            </a:r>
          </a:p>
        </p:txBody>
      </p:sp>
      <p:sp>
        <p:nvSpPr>
          <p:cNvPr id="3" name="Content Placeholder 2"/>
          <p:cNvSpPr>
            <a:spLocks noGrp="1"/>
          </p:cNvSpPr>
          <p:nvPr>
            <p:ph idx="1"/>
          </p:nvPr>
        </p:nvSpPr>
        <p:spPr/>
        <p:txBody>
          <a:bodyPr>
            <a:normAutofit/>
          </a:bodyPr>
          <a:lstStyle/>
          <a:p>
            <a:r>
              <a:rPr lang="en-US" b="1" dirty="0"/>
              <a:t>IS- A relation</a:t>
            </a:r>
            <a:endParaRPr lang="en-US" dirty="0"/>
          </a:p>
          <a:p>
            <a:r>
              <a:rPr lang="en-US" dirty="0"/>
              <a:t>Vehicle			Animal</a:t>
            </a:r>
          </a:p>
          <a:p>
            <a:r>
              <a:rPr lang="en-US" dirty="0"/>
              <a:t> |				  |</a:t>
            </a:r>
          </a:p>
          <a:p>
            <a:r>
              <a:rPr lang="en-US" dirty="0"/>
              <a:t> |				  |</a:t>
            </a:r>
          </a:p>
          <a:p>
            <a:r>
              <a:rPr lang="en-US" dirty="0"/>
              <a:t>Car				Cat</a:t>
            </a:r>
          </a:p>
          <a:p>
            <a:r>
              <a:rPr lang="en-US" dirty="0" err="1"/>
              <a:t>Eg</a:t>
            </a:r>
            <a:r>
              <a:rPr lang="en-US" dirty="0"/>
              <a:t>:</a:t>
            </a:r>
          </a:p>
          <a:p>
            <a:r>
              <a:rPr lang="en-US" dirty="0"/>
              <a:t>Car is a Vehicle</a:t>
            </a:r>
          </a:p>
          <a:p>
            <a:r>
              <a:rPr lang="en-US" dirty="0"/>
              <a:t>Cat is a Animal</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143</a:t>
            </a:fld>
            <a:endParaRPr lang="en-US"/>
          </a:p>
        </p:txBody>
      </p:sp>
    </p:spTree>
    <p:extLst>
      <p:ext uri="{BB962C8B-B14F-4D97-AF65-F5344CB8AC3E}">
        <p14:creationId xmlns:p14="http://schemas.microsoft.com/office/powerpoint/2010/main" val="12228306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Has-A relation example</a:t>
            </a:r>
          </a:p>
        </p:txBody>
      </p:sp>
      <p:sp>
        <p:nvSpPr>
          <p:cNvPr id="3" name="Content Placeholder 2"/>
          <p:cNvSpPr>
            <a:spLocks noGrp="1"/>
          </p:cNvSpPr>
          <p:nvPr>
            <p:ph idx="1"/>
          </p:nvPr>
        </p:nvSpPr>
        <p:spPr/>
        <p:txBody>
          <a:bodyPr/>
          <a:lstStyle/>
          <a:p>
            <a:r>
              <a:rPr lang="en-US" dirty="0"/>
              <a:t>Vehicle -----	Engine</a:t>
            </a:r>
          </a:p>
          <a:p>
            <a:r>
              <a:rPr lang="en-US" dirty="0"/>
              <a:t>Vehicle Has A Engine</a:t>
            </a:r>
          </a:p>
          <a:p>
            <a:r>
              <a:rPr lang="en-US" dirty="0"/>
              <a:t>Employee – Address</a:t>
            </a:r>
          </a:p>
          <a:p>
            <a:r>
              <a:rPr lang="en-US" dirty="0"/>
              <a:t>Employee Has A address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144</a:t>
            </a:fld>
            <a:endParaRPr lang="en-US"/>
          </a:p>
        </p:txBody>
      </p:sp>
    </p:spTree>
    <p:extLst>
      <p:ext uri="{BB962C8B-B14F-4D97-AF65-F5344CB8AC3E}">
        <p14:creationId xmlns:p14="http://schemas.microsoft.com/office/powerpoint/2010/main" val="193218292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Aggregation?</a:t>
            </a:r>
            <a:br>
              <a:rPr lang="en-US" b="1" dirty="0"/>
            </a:br>
            <a:endParaRPr lang="en-US" dirty="0"/>
          </a:p>
        </p:txBody>
      </p:sp>
      <p:sp>
        <p:nvSpPr>
          <p:cNvPr id="3" name="Content Placeholder 2"/>
          <p:cNvSpPr>
            <a:spLocks noGrp="1"/>
          </p:cNvSpPr>
          <p:nvPr>
            <p:ph idx="1"/>
          </p:nvPr>
        </p:nvSpPr>
        <p:spPr/>
        <p:txBody>
          <a:bodyPr/>
          <a:lstStyle/>
          <a:p>
            <a:r>
              <a:rPr lang="en-US" dirty="0"/>
              <a:t>For Code Reusability.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145</a:t>
            </a:fld>
            <a:endParaRPr lang="en-US"/>
          </a:p>
        </p:txBody>
      </p:sp>
    </p:spTree>
    <p:extLst>
      <p:ext uri="{BB962C8B-B14F-4D97-AF65-F5344CB8AC3E}">
        <p14:creationId xmlns:p14="http://schemas.microsoft.com/office/powerpoint/2010/main" val="3916343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use Aggregation?</a:t>
            </a:r>
            <a:br>
              <a:rPr lang="en-US" b="1" dirty="0"/>
            </a:br>
            <a:endParaRPr lang="en-US" dirty="0"/>
          </a:p>
        </p:txBody>
      </p:sp>
      <p:sp>
        <p:nvSpPr>
          <p:cNvPr id="3" name="Content Placeholder 2"/>
          <p:cNvSpPr>
            <a:spLocks noGrp="1"/>
          </p:cNvSpPr>
          <p:nvPr>
            <p:ph idx="1"/>
          </p:nvPr>
        </p:nvSpPr>
        <p:spPr/>
        <p:txBody>
          <a:bodyPr/>
          <a:lstStyle/>
          <a:p>
            <a:r>
              <a:rPr lang="en-US" dirty="0"/>
              <a:t>Code reuse is also best achieved by aggregation when there is no is-a relationship.</a:t>
            </a:r>
          </a:p>
          <a:p>
            <a:r>
              <a:rPr lang="en-US" dirty="0"/>
              <a:t>Inheritance should be used only if the relationship is-a is maintained throughout the lifetime of the objects involved; otherwise, aggregation is the best choice.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146</a:t>
            </a:fld>
            <a:endParaRPr lang="en-US"/>
          </a:p>
        </p:txBody>
      </p:sp>
    </p:spTree>
    <p:extLst>
      <p:ext uri="{BB962C8B-B14F-4D97-AF65-F5344CB8AC3E}">
        <p14:creationId xmlns:p14="http://schemas.microsoft.com/office/powerpoint/2010/main" val="25439475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meaningful example of Aggregation</a:t>
            </a:r>
            <a:br>
              <a:rPr lang="en-US" b="1" dirty="0"/>
            </a:br>
            <a:endParaRPr lang="en-US" dirty="0"/>
          </a:p>
        </p:txBody>
      </p:sp>
      <p:sp>
        <p:nvSpPr>
          <p:cNvPr id="3" name="Content Placeholder 2"/>
          <p:cNvSpPr>
            <a:spLocks noGrp="1"/>
          </p:cNvSpPr>
          <p:nvPr>
            <p:ph idx="1"/>
          </p:nvPr>
        </p:nvSpPr>
        <p:spPr/>
        <p:txBody>
          <a:bodyPr/>
          <a:lstStyle/>
          <a:p>
            <a:r>
              <a:rPr lang="en-US" dirty="0"/>
              <a:t>Employee has an object of Address, address object contains its own information such as city, state, country etc.</a:t>
            </a:r>
          </a:p>
          <a:p>
            <a:r>
              <a:rPr lang="en-US" dirty="0"/>
              <a:t> In such case relationship is Employee HAS-A address.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147</a:t>
            </a:fld>
            <a:endParaRPr lang="en-US"/>
          </a:p>
        </p:txBody>
      </p:sp>
    </p:spTree>
    <p:extLst>
      <p:ext uri="{BB962C8B-B14F-4D97-AF65-F5344CB8AC3E}">
        <p14:creationId xmlns:p14="http://schemas.microsoft.com/office/powerpoint/2010/main" val="3873043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972457"/>
          </a:xfrm>
        </p:spPr>
        <p:txBody>
          <a:bodyPr>
            <a:normAutofit/>
          </a:bodyPr>
          <a:lstStyle/>
          <a:p>
            <a:r>
              <a:rPr lang="en-US" sz="2800" dirty="0"/>
              <a:t>Employee has an entity reference address, so relationship is Employee HAS-A address. </a:t>
            </a:r>
          </a:p>
        </p:txBody>
      </p:sp>
      <p:sp>
        <p:nvSpPr>
          <p:cNvPr id="3" name="Content Placeholder 2"/>
          <p:cNvSpPr>
            <a:spLocks noGrp="1"/>
          </p:cNvSpPr>
          <p:nvPr>
            <p:ph idx="1"/>
          </p:nvPr>
        </p:nvSpPr>
        <p:spPr>
          <a:xfrm>
            <a:off x="677334" y="972457"/>
            <a:ext cx="8596668" cy="5254172"/>
          </a:xfrm>
        </p:spPr>
        <p:txBody>
          <a:bodyPr>
            <a:norm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Employee {</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=101;</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name</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"AMR"</a:t>
            </a:r>
            <a:r>
              <a:rPr lang="en-US" dirty="0">
                <a:solidFill>
                  <a:srgbClr val="000000"/>
                </a:solidFill>
                <a:latin typeface="Courier New" panose="02070309020205020404" pitchFamily="49" charset="0"/>
              </a:rPr>
              <a:t>;</a:t>
            </a:r>
          </a:p>
          <a:p>
            <a:r>
              <a:rPr lang="en-US" dirty="0">
                <a:solidFill>
                  <a:srgbClr val="3F7F5F"/>
                </a:solidFill>
                <a:latin typeface="Courier New" panose="02070309020205020404" pitchFamily="49" charset="0"/>
              </a:rPr>
              <a:t>//Employee Has an Address</a:t>
            </a:r>
          </a:p>
          <a:p>
            <a:r>
              <a:rPr lang="en-US" dirty="0">
                <a:solidFill>
                  <a:srgbClr val="000000"/>
                </a:solidFill>
                <a:latin typeface="Courier New" panose="02070309020205020404" pitchFamily="49" charset="0"/>
              </a:rPr>
              <a:t>Static Address </a:t>
            </a:r>
            <a:r>
              <a:rPr lang="en-US" dirty="0">
                <a:solidFill>
                  <a:srgbClr val="0000C0"/>
                </a:solidFill>
                <a:latin typeface="Courier New" panose="02070309020205020404" pitchFamily="49" charset="0"/>
              </a:rPr>
              <a:t>address</a:t>
            </a:r>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a:solidFill>
                  <a:srgbClr val="6A3E3E"/>
                </a:solidFill>
                <a:latin typeface="Courier New" panose="02070309020205020404" pitchFamily="49" charset="0"/>
              </a:rPr>
              <a:t>address</a:t>
            </a:r>
            <a:r>
              <a:rPr lang="en-US">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Address();</a:t>
            </a:r>
          </a:p>
          <a:p>
            <a:r>
              <a:rPr lang="en-US" dirty="0">
                <a:solidFill>
                  <a:srgbClr val="000000"/>
                </a:solidFill>
                <a:latin typeface="Courier New" panose="02070309020205020404" pitchFamily="49" charset="0"/>
              </a:rPr>
              <a:t>Employee </a:t>
            </a:r>
            <a:r>
              <a:rPr lang="en-US" dirty="0">
                <a:solidFill>
                  <a:srgbClr val="6A3E3E"/>
                </a:solidFill>
                <a:latin typeface="Courier New" panose="02070309020205020404" pitchFamily="49" charset="0"/>
              </a:rPr>
              <a:t>e</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Employee();</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"Employee details.... "</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e</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id</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e</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name</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err="1">
                <a:solidFill>
                  <a:srgbClr val="6A3E3E"/>
                </a:solidFill>
                <a:latin typeface="Courier New" panose="02070309020205020404" pitchFamily="49" charset="0"/>
              </a:rPr>
              <a:t>address</a:t>
            </a:r>
            <a:r>
              <a:rPr lang="en-US" b="1" i="1" dirty="0" err="1">
                <a:solidFill>
                  <a:srgbClr val="000000"/>
                </a:solidFill>
                <a:latin typeface="Courier New" panose="02070309020205020404" pitchFamily="49" charset="0"/>
              </a:rPr>
              <a:t>.</a:t>
            </a:r>
            <a:r>
              <a:rPr lang="en-US" b="1" i="1" dirty="0" err="1">
                <a:solidFill>
                  <a:srgbClr val="0000C0"/>
                </a:solidFill>
                <a:latin typeface="Courier New" panose="02070309020205020404" pitchFamily="49" charset="0"/>
              </a:rPr>
              <a:t>city</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148</a:t>
            </a:fld>
            <a:endParaRPr lang="en-US"/>
          </a:p>
        </p:txBody>
      </p:sp>
    </p:spTree>
    <p:extLst>
      <p:ext uri="{BB962C8B-B14F-4D97-AF65-F5344CB8AC3E}">
        <p14:creationId xmlns:p14="http://schemas.microsoft.com/office/powerpoint/2010/main" val="2044071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Address.java</a:t>
            </a:r>
          </a:p>
        </p:txBody>
      </p:sp>
      <p:sp>
        <p:nvSpPr>
          <p:cNvPr id="3" name="Content Placeholder 2"/>
          <p:cNvSpPr>
            <a:spLocks noGrp="1"/>
          </p:cNvSpPr>
          <p:nvPr>
            <p:ph idx="1"/>
          </p:nvPr>
        </p:nvSpPr>
        <p:spPr/>
        <p:txBody>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Address {</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city</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"Hyderabad"</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state</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"Telangana"</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149</a:t>
            </a:fld>
            <a:endParaRPr lang="en-US"/>
          </a:p>
        </p:txBody>
      </p:sp>
    </p:spTree>
    <p:extLst>
      <p:ext uri="{BB962C8B-B14F-4D97-AF65-F5344CB8AC3E}">
        <p14:creationId xmlns:p14="http://schemas.microsoft.com/office/powerpoint/2010/main" val="322554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 Concepts</a:t>
            </a:r>
          </a:p>
        </p:txBody>
      </p:sp>
      <p:sp>
        <p:nvSpPr>
          <p:cNvPr id="3" name="Content Placeholder 2"/>
          <p:cNvSpPr>
            <a:spLocks noGrp="1"/>
          </p:cNvSpPr>
          <p:nvPr>
            <p:ph idx="1"/>
          </p:nvPr>
        </p:nvSpPr>
        <p:spPr/>
        <p:txBody>
          <a:bodyPr/>
          <a:lstStyle/>
          <a:p>
            <a:r>
              <a:rPr lang="en-US" dirty="0"/>
              <a:t>Inheritance </a:t>
            </a:r>
            <a:r>
              <a:rPr lang="en-US" dirty="0">
                <a:sym typeface="Wingdings" panose="05000000000000000000" pitchFamily="2" charset="2"/>
              </a:rPr>
              <a:t>gives  Code reusability or Code sharing</a:t>
            </a:r>
          </a:p>
          <a:p>
            <a:r>
              <a:rPr lang="en-US" dirty="0">
                <a:sym typeface="Wingdings" panose="05000000000000000000" pitchFamily="2" charset="2"/>
              </a:rPr>
              <a:t>Polymorphism gives Flexibility</a:t>
            </a:r>
          </a:p>
          <a:p>
            <a:r>
              <a:rPr lang="en-US" dirty="0">
                <a:sym typeface="Wingdings" panose="05000000000000000000" pitchFamily="2" charset="2"/>
              </a:rPr>
              <a:t>Abstraction  gives  functionality to reduce the code</a:t>
            </a:r>
          </a:p>
          <a:p>
            <a:r>
              <a:rPr lang="en-US" dirty="0">
                <a:sym typeface="Wingdings" panose="05000000000000000000" pitchFamily="2" charset="2"/>
              </a:rPr>
              <a:t>Encapsulation gives  security</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a:t>
            </a:fld>
            <a:endParaRPr lang="en-US"/>
          </a:p>
        </p:txBody>
      </p:sp>
    </p:spTree>
    <p:extLst>
      <p:ext uri="{BB962C8B-B14F-4D97-AF65-F5344CB8AC3E}">
        <p14:creationId xmlns:p14="http://schemas.microsoft.com/office/powerpoint/2010/main" val="15163741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b="1" dirty="0"/>
              <a:t>Method Overriding in Java</a:t>
            </a:r>
            <a:br>
              <a:rPr lang="en-US" sz="4800" b="1" dirty="0"/>
            </a:br>
            <a:endParaRPr lang="en-US" sz="4800" dirty="0"/>
          </a:p>
        </p:txBody>
      </p:sp>
      <p:sp>
        <p:nvSpPr>
          <p:cNvPr id="8" name="Subtitle 7"/>
          <p:cNvSpPr>
            <a:spLocks noGrp="1"/>
          </p:cNvSpPr>
          <p:nvPr>
            <p:ph type="subTitle" idx="1"/>
          </p:nvPr>
        </p:nvSpPr>
        <p:spPr/>
        <p:txBody>
          <a:bodyPr/>
          <a:lstStyle/>
          <a:p>
            <a:r>
              <a:rPr lang="en-US" dirty="0"/>
              <a:t>Method overriding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150</a:t>
            </a:fld>
            <a:endParaRPr lang="en-US"/>
          </a:p>
        </p:txBody>
      </p:sp>
    </p:spTree>
    <p:extLst>
      <p:ext uri="{BB962C8B-B14F-4D97-AF65-F5344CB8AC3E}">
        <p14:creationId xmlns:p14="http://schemas.microsoft.com/office/powerpoint/2010/main" val="2968127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Overriding</a:t>
            </a:r>
          </a:p>
        </p:txBody>
      </p:sp>
      <p:sp>
        <p:nvSpPr>
          <p:cNvPr id="3" name="Content Placeholder 2"/>
          <p:cNvSpPr>
            <a:spLocks noGrp="1"/>
          </p:cNvSpPr>
          <p:nvPr>
            <p:ph idx="1"/>
          </p:nvPr>
        </p:nvSpPr>
        <p:spPr/>
        <p:txBody>
          <a:bodyPr/>
          <a:lstStyle/>
          <a:p>
            <a:r>
              <a:rPr lang="en-US" dirty="0"/>
              <a:t>If subclass (child class) has the same method as declared in the parent class, it is known as </a:t>
            </a:r>
            <a:r>
              <a:rPr lang="en-US" b="1" dirty="0"/>
              <a:t>method overriding in java</a:t>
            </a:r>
            <a:r>
              <a:rPr lang="en-US" dirty="0"/>
              <a:t>. </a:t>
            </a:r>
          </a:p>
          <a:p>
            <a:r>
              <a:rPr lang="en-US" dirty="0"/>
              <a:t>In other words, If subclass provides the specific implementation of the method that has been provided by one of its parent class, it is known as method overriding.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151</a:t>
            </a:fld>
            <a:endParaRPr lang="en-US"/>
          </a:p>
        </p:txBody>
      </p:sp>
    </p:spTree>
    <p:extLst>
      <p:ext uri="{BB962C8B-B14F-4D97-AF65-F5344CB8AC3E}">
        <p14:creationId xmlns:p14="http://schemas.microsoft.com/office/powerpoint/2010/main" val="1586571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Java Method Overriding</a:t>
            </a:r>
            <a:br>
              <a:rPr lang="en-US" b="1" dirty="0"/>
            </a:br>
            <a:endParaRPr lang="en-US" dirty="0"/>
          </a:p>
        </p:txBody>
      </p:sp>
      <p:sp>
        <p:nvSpPr>
          <p:cNvPr id="3" name="Content Placeholder 2"/>
          <p:cNvSpPr>
            <a:spLocks noGrp="1"/>
          </p:cNvSpPr>
          <p:nvPr>
            <p:ph idx="1"/>
          </p:nvPr>
        </p:nvSpPr>
        <p:spPr/>
        <p:txBody>
          <a:bodyPr/>
          <a:lstStyle/>
          <a:p>
            <a:r>
              <a:rPr lang="en-US" dirty="0"/>
              <a:t>Method overriding is used to provide specific implementation of a method that is already provided by its super class.</a:t>
            </a:r>
          </a:p>
          <a:p>
            <a:r>
              <a:rPr lang="en-US" dirty="0"/>
              <a:t>Method overriding is used for runtime polymorphism</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152</a:t>
            </a:fld>
            <a:endParaRPr lang="en-US"/>
          </a:p>
        </p:txBody>
      </p:sp>
    </p:spTree>
    <p:extLst>
      <p:ext uri="{BB962C8B-B14F-4D97-AF65-F5344CB8AC3E}">
        <p14:creationId xmlns:p14="http://schemas.microsoft.com/office/powerpoint/2010/main" val="11234225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for Java Method Overriding</a:t>
            </a:r>
            <a:br>
              <a:rPr lang="en-US" b="1" dirty="0"/>
            </a:br>
            <a:endParaRPr lang="en-US" dirty="0"/>
          </a:p>
        </p:txBody>
      </p:sp>
      <p:sp>
        <p:nvSpPr>
          <p:cNvPr id="3" name="Content Placeholder 2"/>
          <p:cNvSpPr>
            <a:spLocks noGrp="1"/>
          </p:cNvSpPr>
          <p:nvPr>
            <p:ph idx="1"/>
          </p:nvPr>
        </p:nvSpPr>
        <p:spPr/>
        <p:txBody>
          <a:bodyPr/>
          <a:lstStyle/>
          <a:p>
            <a:r>
              <a:rPr lang="en-US" dirty="0"/>
              <a:t>method must have same name as in the parent class</a:t>
            </a:r>
          </a:p>
          <a:p>
            <a:r>
              <a:rPr lang="en-US" dirty="0"/>
              <a:t>method must have same parameter as in the parent class.</a:t>
            </a:r>
          </a:p>
          <a:p>
            <a:r>
              <a:rPr lang="en-US" dirty="0"/>
              <a:t>must be IS-A relationship (inheritance).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153</a:t>
            </a:fld>
            <a:endParaRPr lang="en-US"/>
          </a:p>
        </p:txBody>
      </p:sp>
    </p:spTree>
    <p:extLst>
      <p:ext uri="{BB962C8B-B14F-4D97-AF65-F5344CB8AC3E}">
        <p14:creationId xmlns:p14="http://schemas.microsoft.com/office/powerpoint/2010/main" val="40055593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the problem without method overriding</a:t>
            </a:r>
            <a:br>
              <a:rPr lang="en-US" b="1"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class Vehicle{  </a:t>
            </a:r>
          </a:p>
          <a:p>
            <a:pPr marL="0" indent="0">
              <a:buNone/>
            </a:pPr>
            <a:r>
              <a:rPr lang="en-US" dirty="0"/>
              <a:t>  void run(){System.out.println("Vehicle is running");}  </a:t>
            </a:r>
          </a:p>
          <a:p>
            <a:pPr marL="0" indent="0">
              <a:buNone/>
            </a:pPr>
            <a:r>
              <a:rPr lang="en-US" dirty="0"/>
              <a:t>}  </a:t>
            </a:r>
          </a:p>
          <a:p>
            <a:pPr marL="0" indent="0">
              <a:buNone/>
            </a:pPr>
            <a:r>
              <a:rPr lang="en-US" dirty="0"/>
              <a:t>class Bike extends Vehicle{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Bike </a:t>
            </a:r>
            <a:r>
              <a:rPr lang="en-US" dirty="0" err="1"/>
              <a:t>obj</a:t>
            </a:r>
            <a:r>
              <a:rPr lang="en-US" dirty="0"/>
              <a:t> = new Bike();  </a:t>
            </a:r>
          </a:p>
          <a:p>
            <a:pPr marL="0" indent="0">
              <a:buNone/>
            </a:pPr>
            <a:r>
              <a:rPr lang="en-US" dirty="0"/>
              <a:t>  </a:t>
            </a:r>
            <a:r>
              <a:rPr lang="en-US" dirty="0" err="1"/>
              <a:t>obj.run</a:t>
            </a:r>
            <a:r>
              <a:rPr lang="en-US" dirty="0"/>
              <a:t>();  </a:t>
            </a:r>
          </a:p>
          <a:p>
            <a:pPr marL="0" indent="0">
              <a:buNone/>
            </a:pPr>
            <a:r>
              <a:rPr lang="en-US" dirty="0"/>
              <a:t>  }  </a:t>
            </a:r>
          </a:p>
          <a:p>
            <a:pPr marL="0" indent="0">
              <a:buNone/>
            </a:pPr>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154</a:t>
            </a:fld>
            <a:endParaRPr lang="en-US"/>
          </a:p>
        </p:txBody>
      </p:sp>
    </p:spTree>
    <p:extLst>
      <p:ext uri="{BB962C8B-B14F-4D97-AF65-F5344CB8AC3E}">
        <p14:creationId xmlns:p14="http://schemas.microsoft.com/office/powerpoint/2010/main" val="762917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Output: Vehicle is running</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155</a:t>
            </a:fld>
            <a:endParaRPr lang="en-US"/>
          </a:p>
        </p:txBody>
      </p:sp>
    </p:spTree>
    <p:extLst>
      <p:ext uri="{BB962C8B-B14F-4D97-AF65-F5344CB8AC3E}">
        <p14:creationId xmlns:p14="http://schemas.microsoft.com/office/powerpoint/2010/main" val="39922003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r>
              <a:rPr lang="en-US" dirty="0"/>
              <a:t>Problem is that I have to provide a specific implementation of run() method in subclass that is why we use method overriding.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156</a:t>
            </a:fld>
            <a:endParaRPr lang="en-US"/>
          </a:p>
        </p:txBody>
      </p:sp>
    </p:spTree>
    <p:extLst>
      <p:ext uri="{BB962C8B-B14F-4D97-AF65-F5344CB8AC3E}">
        <p14:creationId xmlns:p14="http://schemas.microsoft.com/office/powerpoint/2010/main" val="37368674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of method overriding</a:t>
            </a:r>
          </a:p>
        </p:txBody>
      </p:sp>
      <p:sp>
        <p:nvSpPr>
          <p:cNvPr id="3" name="Content Placeholder 2"/>
          <p:cNvSpPr>
            <a:spLocks noGrp="1"/>
          </p:cNvSpPr>
          <p:nvPr>
            <p:ph idx="1"/>
          </p:nvPr>
        </p:nvSpPr>
        <p:spPr/>
        <p:txBody>
          <a:bodyPr>
            <a:normAutofit lnSpcReduction="10000"/>
          </a:bodyPr>
          <a:lstStyle/>
          <a:p>
            <a:pPr marL="0" indent="0">
              <a:buNone/>
            </a:pPr>
            <a:r>
              <a:rPr lang="en-US" dirty="0"/>
              <a:t> class Vehicle{  </a:t>
            </a:r>
          </a:p>
          <a:p>
            <a:pPr marL="0" indent="0">
              <a:buNone/>
            </a:pPr>
            <a:r>
              <a:rPr lang="en-US" dirty="0"/>
              <a:t>    void run(){System.out.println("Vehicle is running");}  </a:t>
            </a:r>
          </a:p>
          <a:p>
            <a:pPr marL="0" indent="0">
              <a:buNone/>
            </a:pPr>
            <a:r>
              <a:rPr lang="en-US" dirty="0"/>
              <a:t>    }  </a:t>
            </a:r>
          </a:p>
          <a:p>
            <a:pPr marL="0" indent="0">
              <a:buNone/>
            </a:pPr>
            <a:r>
              <a:rPr lang="en-US" dirty="0"/>
              <a:t>    class Bike2 extends Vehicle{  </a:t>
            </a:r>
          </a:p>
          <a:p>
            <a:pPr marL="0" indent="0">
              <a:buNone/>
            </a:pPr>
            <a:r>
              <a:rPr lang="en-US" dirty="0"/>
              <a:t>    void run(){System.out.println("Bike is running safely");}  </a:t>
            </a:r>
          </a:p>
          <a:p>
            <a:pPr marL="0" indent="0">
              <a:buNone/>
            </a:pPr>
            <a:r>
              <a:rPr lang="en-US" dirty="0"/>
              <a:t>      </a:t>
            </a:r>
          </a:p>
          <a:p>
            <a:pPr marL="0" indent="0">
              <a:buNone/>
            </a:pPr>
            <a:r>
              <a:rPr lang="en-US" dirty="0"/>
              <a:t>    public static void main(String </a:t>
            </a:r>
            <a:r>
              <a:rPr lang="en-US" dirty="0" err="1"/>
              <a:t>args</a:t>
            </a:r>
            <a:r>
              <a:rPr lang="en-US" dirty="0"/>
              <a:t>[]){  </a:t>
            </a:r>
          </a:p>
          <a:p>
            <a:pPr marL="0" indent="0">
              <a:buNone/>
            </a:pPr>
            <a:r>
              <a:rPr lang="en-US" dirty="0"/>
              <a:t>    Bike2 </a:t>
            </a:r>
            <a:r>
              <a:rPr lang="en-US" dirty="0" err="1"/>
              <a:t>obj</a:t>
            </a:r>
            <a:r>
              <a:rPr lang="en-US" dirty="0"/>
              <a:t> = new Bike2();  </a:t>
            </a:r>
          </a:p>
          <a:p>
            <a:pPr marL="0" indent="0">
              <a:buNone/>
            </a:pPr>
            <a:r>
              <a:rPr lang="en-US" dirty="0"/>
              <a:t>    </a:t>
            </a:r>
            <a:r>
              <a:rPr lang="en-US" dirty="0" err="1"/>
              <a:t>obj.run</a:t>
            </a:r>
            <a:r>
              <a:rPr lang="en-US" dirty="0"/>
              <a:t>();  </a:t>
            </a:r>
          </a:p>
          <a:p>
            <a:pPr marL="0" indent="0">
              <a:buNone/>
            </a:pPr>
            <a:r>
              <a:rPr lang="en-US" dirty="0"/>
              <a:t>    }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157</a:t>
            </a:fld>
            <a:endParaRPr lang="en-US"/>
          </a:p>
        </p:txBody>
      </p:sp>
    </p:spTree>
    <p:extLst>
      <p:ext uri="{BB962C8B-B14F-4D97-AF65-F5344CB8AC3E}">
        <p14:creationId xmlns:p14="http://schemas.microsoft.com/office/powerpoint/2010/main" val="40368486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Bike is running safely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158</a:t>
            </a:fld>
            <a:endParaRPr lang="en-US"/>
          </a:p>
        </p:txBody>
      </p:sp>
    </p:spTree>
    <p:extLst>
      <p:ext uri="{BB962C8B-B14F-4D97-AF65-F5344CB8AC3E}">
        <p14:creationId xmlns:p14="http://schemas.microsoft.com/office/powerpoint/2010/main" val="32005814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Method overriding</a:t>
            </a:r>
          </a:p>
        </p:txBody>
      </p:sp>
      <p:sp>
        <p:nvSpPr>
          <p:cNvPr id="3" name="Content Placeholder 2"/>
          <p:cNvSpPr>
            <a:spLocks noGrp="1"/>
          </p:cNvSpPr>
          <p:nvPr>
            <p:ph idx="1"/>
          </p:nvPr>
        </p:nvSpPr>
        <p:spPr/>
        <p:txBody>
          <a:bodyPr/>
          <a:lstStyle/>
          <a:p>
            <a:r>
              <a:rPr lang="en-US" dirty="0"/>
              <a:t>class Animal{  </a:t>
            </a:r>
          </a:p>
          <a:p>
            <a:r>
              <a:rPr lang="en-US" dirty="0"/>
              <a:t>void eat(){System.out.println("eating...");}  </a:t>
            </a:r>
          </a:p>
          <a:p>
            <a:r>
              <a:rPr lang="en-US" dirty="0"/>
              <a:t>}  </a:t>
            </a:r>
          </a:p>
          <a:p>
            <a:r>
              <a:rPr lang="en-US" dirty="0"/>
              <a:t>class Dog extends Animal{  </a:t>
            </a:r>
          </a:p>
          <a:p>
            <a:r>
              <a:rPr lang="en-US" dirty="0"/>
              <a:t>void eat(){System.out.println("eating bread...");}  </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159</a:t>
            </a:fld>
            <a:endParaRPr lang="en-US"/>
          </a:p>
        </p:txBody>
      </p:sp>
    </p:spTree>
    <p:extLst>
      <p:ext uri="{BB962C8B-B14F-4D97-AF65-F5344CB8AC3E}">
        <p14:creationId xmlns:p14="http://schemas.microsoft.com/office/powerpoint/2010/main" val="938875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 of OOPs over Procedure-oriented programming language</a:t>
            </a:r>
          </a:p>
        </p:txBody>
      </p:sp>
      <p:sp>
        <p:nvSpPr>
          <p:cNvPr id="3" name="Content Placeholder 2"/>
          <p:cNvSpPr>
            <a:spLocks noGrp="1"/>
          </p:cNvSpPr>
          <p:nvPr>
            <p:ph idx="1"/>
          </p:nvPr>
        </p:nvSpPr>
        <p:spPr/>
        <p:txBody>
          <a:bodyPr/>
          <a:lstStyle/>
          <a:p>
            <a:r>
              <a:rPr lang="en-US" dirty="0"/>
              <a:t>1)OOPs makes software development and maintenance easier where as in Procedure-oriented programming language it is not easy to manage if code grows as project size grow</a:t>
            </a:r>
          </a:p>
          <a:p>
            <a:r>
              <a:rPr lang="en-US" dirty="0"/>
              <a:t>2) </a:t>
            </a:r>
            <a:r>
              <a:rPr lang="en-US" dirty="0">
                <a:sym typeface="Wingdings" panose="05000000000000000000" pitchFamily="2" charset="2"/>
              </a:rPr>
              <a:t>Code reusability or Code sharing</a:t>
            </a:r>
          </a:p>
          <a:p>
            <a:r>
              <a:rPr lang="en-US" dirty="0">
                <a:sym typeface="Wingdings" panose="05000000000000000000" pitchFamily="2" charset="2"/>
              </a:rPr>
              <a:t>3) Flexibility</a:t>
            </a:r>
          </a:p>
          <a:p>
            <a:r>
              <a:rPr lang="en-US" dirty="0">
                <a:sym typeface="Wingdings" panose="05000000000000000000" pitchFamily="2" charset="2"/>
              </a:rPr>
              <a:t>4) Functionality to reduce the code</a:t>
            </a:r>
          </a:p>
          <a:p>
            <a:r>
              <a:rPr lang="en-US" dirty="0">
                <a:sym typeface="Wingdings" panose="05000000000000000000" pitchFamily="2" charset="2"/>
              </a:rPr>
              <a:t>5) security</a:t>
            </a: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a:t>
            </a:fld>
            <a:endParaRPr lang="en-US"/>
          </a:p>
        </p:txBody>
      </p:sp>
    </p:spTree>
    <p:extLst>
      <p:ext uri="{BB962C8B-B14F-4D97-AF65-F5344CB8AC3E}">
        <p14:creationId xmlns:p14="http://schemas.microsoft.com/office/powerpoint/2010/main" val="27593162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Real example of Java Method Overriding</a:t>
            </a:r>
            <a:br>
              <a:rPr lang="en-US" b="1" dirty="0"/>
            </a:br>
            <a:endParaRPr lang="en-US" dirty="0"/>
          </a:p>
        </p:txBody>
      </p:sp>
      <p:sp>
        <p:nvSpPr>
          <p:cNvPr id="3" name="Content Placeholder 2"/>
          <p:cNvSpPr>
            <a:spLocks noGrp="1"/>
          </p:cNvSpPr>
          <p:nvPr>
            <p:ph idx="1"/>
          </p:nvPr>
        </p:nvSpPr>
        <p:spPr/>
        <p:txBody>
          <a:bodyPr/>
          <a:lstStyle/>
          <a:p>
            <a:r>
              <a:rPr lang="en-US" dirty="0"/>
              <a:t>Consider a scenario, Bank is a class that provides functionality to get rate of interest. But, rate of interest varies according to banks.</a:t>
            </a:r>
          </a:p>
          <a:p>
            <a:r>
              <a:rPr lang="en-US" dirty="0"/>
              <a:t> For example, SBI, ICICI and AXIS banks could provide 8%, 7% and 9% rate of interest.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160</a:t>
            </a:fld>
            <a:endParaRPr lang="en-US"/>
          </a:p>
        </p:txBody>
      </p:sp>
    </p:spTree>
    <p:extLst>
      <p:ext uri="{BB962C8B-B14F-4D97-AF65-F5344CB8AC3E}">
        <p14:creationId xmlns:p14="http://schemas.microsoft.com/office/powerpoint/2010/main" val="3707269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Example for method overriding</a:t>
            </a:r>
          </a:p>
        </p:txBody>
      </p:sp>
      <p:pic>
        <p:nvPicPr>
          <p:cNvPr id="7" name="Content Placeholder 6"/>
          <p:cNvPicPr>
            <a:picLocks noGrp="1" noChangeAspect="1"/>
          </p:cNvPicPr>
          <p:nvPr>
            <p:ph idx="1"/>
          </p:nvPr>
        </p:nvPicPr>
        <p:blipFill>
          <a:blip r:embed="rId2"/>
          <a:stretch>
            <a:fillRect/>
          </a:stretch>
        </p:blipFill>
        <p:spPr>
          <a:xfrm>
            <a:off x="677863" y="2284744"/>
            <a:ext cx="8596312" cy="3633124"/>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161</a:t>
            </a:fld>
            <a:endParaRPr lang="en-US"/>
          </a:p>
        </p:txBody>
      </p:sp>
    </p:spTree>
    <p:extLst>
      <p:ext uri="{BB962C8B-B14F-4D97-AF65-F5344CB8AC3E}">
        <p14:creationId xmlns:p14="http://schemas.microsoft.com/office/powerpoint/2010/main" val="7292091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Example</a:t>
            </a:r>
          </a:p>
        </p:txBody>
      </p:sp>
      <p:sp>
        <p:nvSpPr>
          <p:cNvPr id="8" name="Content Placeholder 7"/>
          <p:cNvSpPr>
            <a:spLocks noGrp="1"/>
          </p:cNvSpPr>
          <p:nvPr>
            <p:ph idx="1"/>
          </p:nvPr>
        </p:nvSpPr>
        <p:spPr>
          <a:xfrm>
            <a:off x="677334" y="1307593"/>
            <a:ext cx="8777562" cy="4733770"/>
          </a:xfrm>
        </p:spPr>
        <p:txBody>
          <a:bodyPr>
            <a:noAutofit/>
          </a:bodyPr>
          <a:lstStyle/>
          <a:p>
            <a:pPr marL="0" indent="0">
              <a:buNone/>
            </a:pPr>
            <a:r>
              <a:rPr lang="en-US" sz="1600" dirty="0"/>
              <a:t>class Bank{  </a:t>
            </a:r>
          </a:p>
          <a:p>
            <a:pPr marL="0" indent="0">
              <a:buNone/>
            </a:pPr>
            <a:r>
              <a:rPr lang="en-US" sz="1600" dirty="0" err="1"/>
              <a:t>int</a:t>
            </a:r>
            <a:r>
              <a:rPr lang="en-US" sz="1600" dirty="0"/>
              <a:t> </a:t>
            </a:r>
            <a:r>
              <a:rPr lang="en-US" sz="1600" dirty="0" err="1"/>
              <a:t>getRateOfInterest</a:t>
            </a:r>
            <a:r>
              <a:rPr lang="en-US" sz="1600" dirty="0"/>
              <a:t>(){return 0;}  </a:t>
            </a:r>
          </a:p>
          <a:p>
            <a:pPr marL="0" indent="0">
              <a:buNone/>
            </a:pPr>
            <a:r>
              <a:rPr lang="en-US" sz="1600" dirty="0"/>
              <a:t>}  </a:t>
            </a:r>
          </a:p>
          <a:p>
            <a:pPr marL="0" indent="0">
              <a:buNone/>
            </a:pPr>
            <a:r>
              <a:rPr lang="en-US" sz="1600" dirty="0"/>
              <a:t> class SBI extends Bank{  </a:t>
            </a:r>
          </a:p>
          <a:p>
            <a:pPr marL="0" indent="0">
              <a:buNone/>
            </a:pPr>
            <a:r>
              <a:rPr lang="en-US" sz="1600" dirty="0" err="1"/>
              <a:t>int</a:t>
            </a:r>
            <a:r>
              <a:rPr lang="en-US" sz="1600" dirty="0"/>
              <a:t> </a:t>
            </a:r>
            <a:r>
              <a:rPr lang="en-US" sz="1600" dirty="0" err="1"/>
              <a:t>getRateOfInterest</a:t>
            </a:r>
            <a:r>
              <a:rPr lang="en-US" sz="1600" dirty="0"/>
              <a:t>(){return 8;}  </a:t>
            </a:r>
          </a:p>
          <a:p>
            <a:pPr marL="0" indent="0">
              <a:buNone/>
            </a:pPr>
            <a:r>
              <a:rPr lang="en-US" sz="1600" dirty="0"/>
              <a:t>}  </a:t>
            </a:r>
          </a:p>
          <a:p>
            <a:pPr marL="0" indent="0">
              <a:buNone/>
            </a:pPr>
            <a:r>
              <a:rPr lang="en-US" sz="1600" dirty="0"/>
              <a:t>class ICICI extends Bank{  </a:t>
            </a:r>
          </a:p>
          <a:p>
            <a:pPr marL="0" indent="0">
              <a:buNone/>
            </a:pPr>
            <a:r>
              <a:rPr lang="en-US" sz="1600" dirty="0" err="1"/>
              <a:t>int</a:t>
            </a:r>
            <a:r>
              <a:rPr lang="en-US" sz="1600" dirty="0"/>
              <a:t> </a:t>
            </a:r>
            <a:r>
              <a:rPr lang="en-US" sz="1600" dirty="0" err="1"/>
              <a:t>getRateOfInterest</a:t>
            </a:r>
            <a:r>
              <a:rPr lang="en-US" sz="1600" dirty="0"/>
              <a:t>(){return 7;}  </a:t>
            </a:r>
          </a:p>
          <a:p>
            <a:pPr marL="0" indent="0">
              <a:buNone/>
            </a:pPr>
            <a:r>
              <a:rPr lang="en-US" sz="1600" dirty="0"/>
              <a:t>}  </a:t>
            </a:r>
          </a:p>
          <a:p>
            <a:pPr marL="0" indent="0">
              <a:buNone/>
            </a:pPr>
            <a:r>
              <a:rPr lang="en-US" sz="1600" dirty="0"/>
              <a:t>class AXIS extends Bank{  </a:t>
            </a:r>
          </a:p>
          <a:p>
            <a:pPr marL="0" indent="0">
              <a:buNone/>
            </a:pPr>
            <a:r>
              <a:rPr lang="en-US" sz="1600" dirty="0" err="1"/>
              <a:t>int</a:t>
            </a:r>
            <a:r>
              <a:rPr lang="en-US" sz="1600" dirty="0"/>
              <a:t> </a:t>
            </a:r>
            <a:r>
              <a:rPr lang="en-US" sz="1600" dirty="0" err="1"/>
              <a:t>getRateOfInterest</a:t>
            </a:r>
            <a:r>
              <a:rPr lang="en-US" sz="1600" dirty="0"/>
              <a:t>(){return 9;}  </a:t>
            </a:r>
          </a:p>
          <a:p>
            <a:pPr marL="0" indent="0">
              <a:buNone/>
            </a:pPr>
            <a:r>
              <a:rPr lang="en-US" sz="1600" dirty="0"/>
              <a:t>}  </a:t>
            </a:r>
          </a:p>
          <a:p>
            <a:pPr marL="0" indent="0">
              <a:buNone/>
            </a:pPr>
            <a:r>
              <a:rPr lang="en-US" sz="1600" dirty="0"/>
              <a:t> </a:t>
            </a:r>
          </a:p>
          <a:p>
            <a:endParaRPr lang="en-US" sz="16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162</a:t>
            </a:fld>
            <a:endParaRPr lang="en-US"/>
          </a:p>
        </p:txBody>
      </p:sp>
    </p:spTree>
    <p:extLst>
      <p:ext uri="{BB962C8B-B14F-4D97-AF65-F5344CB8AC3E}">
        <p14:creationId xmlns:p14="http://schemas.microsoft.com/office/powerpoint/2010/main" val="17457131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 calcmode="lin" valueType="num">
                                      <p:cBhvr additive="base">
                                        <p:cTn id="5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9" end="9"/>
                                            </p:txEl>
                                          </p:spTgt>
                                        </p:tgtEl>
                                        <p:attrNameLst>
                                          <p:attrName>style.visibility</p:attrName>
                                        </p:attrNameLst>
                                      </p:cBhvr>
                                      <p:to>
                                        <p:strVal val="visible"/>
                                      </p:to>
                                    </p:set>
                                    <p:anim calcmode="lin" valueType="num">
                                      <p:cBhvr additive="base">
                                        <p:cTn id="61"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10" end="10"/>
                                            </p:txEl>
                                          </p:spTgt>
                                        </p:tgtEl>
                                        <p:attrNameLst>
                                          <p:attrName>style.visibility</p:attrName>
                                        </p:attrNameLst>
                                      </p:cBhvr>
                                      <p:to>
                                        <p:strVal val="visible"/>
                                      </p:to>
                                    </p:set>
                                    <p:anim calcmode="lin" valueType="num">
                                      <p:cBhvr additive="base">
                                        <p:cTn id="6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xEl>
                                              <p:pRg st="11" end="11"/>
                                            </p:txEl>
                                          </p:spTgt>
                                        </p:tgtEl>
                                        <p:attrNameLst>
                                          <p:attrName>style.visibility</p:attrName>
                                        </p:attrNameLst>
                                      </p:cBhvr>
                                      <p:to>
                                        <p:strVal val="visible"/>
                                      </p:to>
                                    </p:set>
                                    <p:anim calcmode="lin" valueType="num">
                                      <p:cBhvr additive="base">
                                        <p:cTn id="7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8">
                                            <p:txEl>
                                              <p:pRg st="12" end="12"/>
                                            </p:txEl>
                                          </p:spTgt>
                                        </p:tgtEl>
                                        <p:attrNameLst>
                                          <p:attrName>style.visibility</p:attrName>
                                        </p:attrNameLst>
                                      </p:cBhvr>
                                      <p:to>
                                        <p:strVal val="visible"/>
                                      </p:to>
                                    </p:set>
                                    <p:anim calcmode="lin" valueType="num">
                                      <p:cBhvr additive="base">
                                        <p:cTn id="79"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Class</a:t>
            </a:r>
          </a:p>
        </p:txBody>
      </p:sp>
      <p:sp>
        <p:nvSpPr>
          <p:cNvPr id="3" name="Content Placeholder 2"/>
          <p:cNvSpPr>
            <a:spLocks noGrp="1"/>
          </p:cNvSpPr>
          <p:nvPr>
            <p:ph idx="1"/>
          </p:nvPr>
        </p:nvSpPr>
        <p:spPr/>
        <p:txBody>
          <a:bodyPr>
            <a:normAutofit lnSpcReduction="10000"/>
          </a:bodyPr>
          <a:lstStyle/>
          <a:p>
            <a:pPr marL="0" indent="0">
              <a:buNone/>
            </a:pPr>
            <a:r>
              <a:rPr lang="en-US" dirty="0"/>
              <a:t>class Test{  </a:t>
            </a:r>
          </a:p>
          <a:p>
            <a:pPr marL="0" indent="0">
              <a:buNone/>
            </a:pPr>
            <a:r>
              <a:rPr lang="en-US" dirty="0"/>
              <a:t>public static void main(String </a:t>
            </a:r>
            <a:r>
              <a:rPr lang="en-US" dirty="0" err="1"/>
              <a:t>args</a:t>
            </a:r>
            <a:r>
              <a:rPr lang="en-US" dirty="0"/>
              <a:t>[]){  </a:t>
            </a:r>
          </a:p>
          <a:p>
            <a:pPr marL="0" indent="0">
              <a:buNone/>
            </a:pPr>
            <a:r>
              <a:rPr lang="en-US" dirty="0"/>
              <a:t>SBI s=new SBI();  </a:t>
            </a:r>
          </a:p>
          <a:p>
            <a:pPr marL="0" indent="0">
              <a:buNone/>
            </a:pPr>
            <a:r>
              <a:rPr lang="en-US" dirty="0"/>
              <a:t>ICICI </a:t>
            </a:r>
            <a:r>
              <a:rPr lang="en-US" dirty="0" err="1"/>
              <a:t>i</a:t>
            </a:r>
            <a:r>
              <a:rPr lang="en-US" dirty="0"/>
              <a:t>=new ICICI();  </a:t>
            </a:r>
          </a:p>
          <a:p>
            <a:pPr marL="0" indent="0">
              <a:buNone/>
            </a:pPr>
            <a:r>
              <a:rPr lang="en-US" dirty="0"/>
              <a:t>AXIS a=new AXIS();  </a:t>
            </a:r>
          </a:p>
          <a:p>
            <a:pPr marL="0" indent="0">
              <a:buNone/>
            </a:pPr>
            <a:r>
              <a:rPr lang="en-US" dirty="0"/>
              <a:t>System.out.println("SBI Rate of Interest: "+</a:t>
            </a:r>
            <a:r>
              <a:rPr lang="en-US" dirty="0" err="1"/>
              <a:t>s.getRateOfInterest</a:t>
            </a:r>
            <a:r>
              <a:rPr lang="en-US" dirty="0"/>
              <a:t>());  </a:t>
            </a:r>
          </a:p>
          <a:p>
            <a:pPr marL="0" indent="0">
              <a:buNone/>
            </a:pPr>
            <a:r>
              <a:rPr lang="en-US" dirty="0"/>
              <a:t>System.out.println("ICICI Rate of Interest: "+</a:t>
            </a:r>
            <a:r>
              <a:rPr lang="en-US" dirty="0" err="1"/>
              <a:t>i.getRateOfInterest</a:t>
            </a:r>
            <a:r>
              <a:rPr lang="en-US" dirty="0"/>
              <a:t>());  </a:t>
            </a:r>
          </a:p>
          <a:p>
            <a:pPr marL="0" indent="0">
              <a:buNone/>
            </a:pPr>
            <a:r>
              <a:rPr lang="en-US" dirty="0"/>
              <a:t>System.out.println("AXIS Rate of Interest: "+</a:t>
            </a:r>
            <a:r>
              <a:rPr lang="en-US" dirty="0" err="1"/>
              <a:t>a.getRateOfInterest</a:t>
            </a:r>
            <a:r>
              <a:rPr lang="en-US" dirty="0"/>
              <a:t>());  </a:t>
            </a:r>
          </a:p>
          <a:p>
            <a:pPr marL="0" indent="0">
              <a:buNone/>
            </a:pPr>
            <a:r>
              <a:rPr lang="en-US" dirty="0"/>
              <a:t>}  </a:t>
            </a:r>
          </a:p>
          <a:p>
            <a:pPr marL="0" indent="0">
              <a:buNone/>
            </a:pP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163</a:t>
            </a:fld>
            <a:endParaRPr lang="en-US"/>
          </a:p>
        </p:txBody>
      </p:sp>
    </p:spTree>
    <p:extLst>
      <p:ext uri="{BB962C8B-B14F-4D97-AF65-F5344CB8AC3E}">
        <p14:creationId xmlns:p14="http://schemas.microsoft.com/office/powerpoint/2010/main" val="4021924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SBI Rate of Interest: 8</a:t>
            </a:r>
          </a:p>
          <a:p>
            <a:r>
              <a:rPr lang="en-US" dirty="0"/>
              <a:t>ICICI Rate of Interest: 7</a:t>
            </a:r>
          </a:p>
          <a:p>
            <a:r>
              <a:rPr lang="en-US" dirty="0"/>
              <a:t>AXIS Rate of Interest: 9</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164</a:t>
            </a:fld>
            <a:endParaRPr lang="en-US"/>
          </a:p>
        </p:txBody>
      </p:sp>
    </p:spTree>
    <p:extLst>
      <p:ext uri="{BB962C8B-B14F-4D97-AF65-F5344CB8AC3E}">
        <p14:creationId xmlns:p14="http://schemas.microsoft.com/office/powerpoint/2010/main" val="22639422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override static method?</a:t>
            </a:r>
            <a:br>
              <a:rPr lang="en-US" b="1" dirty="0"/>
            </a:br>
            <a:endParaRPr lang="en-US" dirty="0"/>
          </a:p>
        </p:txBody>
      </p:sp>
      <p:sp>
        <p:nvSpPr>
          <p:cNvPr id="3" name="Content Placeholder 2"/>
          <p:cNvSpPr>
            <a:spLocks noGrp="1"/>
          </p:cNvSpPr>
          <p:nvPr>
            <p:ph idx="1"/>
          </p:nvPr>
        </p:nvSpPr>
        <p:spPr/>
        <p:txBody>
          <a:bodyPr/>
          <a:lstStyle/>
          <a:p>
            <a:r>
              <a:rPr lang="en-US" dirty="0"/>
              <a:t>No, static method cannot be overridden</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165</a:t>
            </a:fld>
            <a:endParaRPr lang="en-US"/>
          </a:p>
        </p:txBody>
      </p:sp>
    </p:spTree>
    <p:extLst>
      <p:ext uri="{BB962C8B-B14F-4D97-AF65-F5344CB8AC3E}">
        <p14:creationId xmlns:p14="http://schemas.microsoft.com/office/powerpoint/2010/main" val="24606612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Why we cannot override static method?</a:t>
            </a:r>
          </a:p>
        </p:txBody>
      </p:sp>
      <p:sp>
        <p:nvSpPr>
          <p:cNvPr id="3" name="Content Placeholder 2"/>
          <p:cNvSpPr>
            <a:spLocks noGrp="1"/>
          </p:cNvSpPr>
          <p:nvPr>
            <p:ph idx="1"/>
          </p:nvPr>
        </p:nvSpPr>
        <p:spPr/>
        <p:txBody>
          <a:bodyPr/>
          <a:lstStyle/>
          <a:p>
            <a:r>
              <a:rPr lang="en-US" dirty="0"/>
              <a:t>because static method is bound with class whereas instance method is bound with object. Static belongs to class area and instance belongs to heap area.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166</a:t>
            </a:fld>
            <a:endParaRPr lang="en-US"/>
          </a:p>
        </p:txBody>
      </p:sp>
    </p:spTree>
    <p:extLst>
      <p:ext uri="{BB962C8B-B14F-4D97-AF65-F5344CB8AC3E}">
        <p14:creationId xmlns:p14="http://schemas.microsoft.com/office/powerpoint/2010/main" val="39348923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override java main method?</a:t>
            </a:r>
            <a:br>
              <a:rPr lang="en-US" b="1" dirty="0"/>
            </a:br>
            <a:endParaRPr lang="en-US" dirty="0"/>
          </a:p>
        </p:txBody>
      </p:sp>
      <p:sp>
        <p:nvSpPr>
          <p:cNvPr id="3" name="Content Placeholder 2"/>
          <p:cNvSpPr>
            <a:spLocks noGrp="1"/>
          </p:cNvSpPr>
          <p:nvPr>
            <p:ph idx="1"/>
          </p:nvPr>
        </p:nvSpPr>
        <p:spPr/>
        <p:txBody>
          <a:bodyPr/>
          <a:lstStyle/>
          <a:p>
            <a:r>
              <a:rPr lang="en-US" dirty="0"/>
              <a:t>No, because main is a static method.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167</a:t>
            </a:fld>
            <a:endParaRPr lang="en-US"/>
          </a:p>
        </p:txBody>
      </p:sp>
    </p:spTree>
    <p:extLst>
      <p:ext uri="{BB962C8B-B14F-4D97-AF65-F5344CB8AC3E}">
        <p14:creationId xmlns:p14="http://schemas.microsoft.com/office/powerpoint/2010/main" val="22624602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611" y="0"/>
            <a:ext cx="8596668" cy="914400"/>
          </a:xfrm>
        </p:spPr>
        <p:txBody>
          <a:bodyPr>
            <a:noAutofit/>
          </a:bodyPr>
          <a:lstStyle/>
          <a:p>
            <a:r>
              <a:rPr lang="en-US" sz="2800" b="1" dirty="0"/>
              <a:t>Difference between method Overloading and Method Overriding in java</a:t>
            </a:r>
            <a:br>
              <a:rPr lang="en-US" sz="2800" b="1" dirty="0"/>
            </a:br>
            <a:endParaRPr lang="en-US" sz="28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806835335"/>
              </p:ext>
            </p:extLst>
          </p:nvPr>
        </p:nvGraphicFramePr>
        <p:xfrm>
          <a:off x="677863" y="1021406"/>
          <a:ext cx="11287157" cy="4893011"/>
        </p:xfrm>
        <a:graphic>
          <a:graphicData uri="http://schemas.openxmlformats.org/drawingml/2006/table">
            <a:tbl>
              <a:tblPr firstRow="1" bandRow="1">
                <a:tableStyleId>{5C22544A-7EE6-4342-B048-85BDC9FD1C3A}</a:tableStyleId>
              </a:tblPr>
              <a:tblGrid>
                <a:gridCol w="1151018">
                  <a:extLst>
                    <a:ext uri="{9D8B030D-6E8A-4147-A177-3AD203B41FA5}">
                      <a16:colId xmlns:a16="http://schemas.microsoft.com/office/drawing/2014/main" val="20000"/>
                    </a:ext>
                  </a:extLst>
                </a:gridCol>
                <a:gridCol w="6373753">
                  <a:extLst>
                    <a:ext uri="{9D8B030D-6E8A-4147-A177-3AD203B41FA5}">
                      <a16:colId xmlns:a16="http://schemas.microsoft.com/office/drawing/2014/main" val="20001"/>
                    </a:ext>
                  </a:extLst>
                </a:gridCol>
                <a:gridCol w="3762386">
                  <a:extLst>
                    <a:ext uri="{9D8B030D-6E8A-4147-A177-3AD203B41FA5}">
                      <a16:colId xmlns:a16="http://schemas.microsoft.com/office/drawing/2014/main" val="20002"/>
                    </a:ext>
                  </a:extLst>
                </a:gridCol>
              </a:tblGrid>
              <a:tr h="390023">
                <a:tc>
                  <a:txBody>
                    <a:bodyPr/>
                    <a:lstStyle/>
                    <a:p>
                      <a:r>
                        <a:rPr lang="en-US" sz="1600" dirty="0"/>
                        <a:t>No.</a:t>
                      </a:r>
                    </a:p>
                  </a:txBody>
                  <a:tcPr anchor="ctr"/>
                </a:tc>
                <a:tc>
                  <a:txBody>
                    <a:bodyPr/>
                    <a:lstStyle/>
                    <a:p>
                      <a:r>
                        <a:rPr lang="en-US" sz="1600" dirty="0"/>
                        <a:t>Method Overloading </a:t>
                      </a:r>
                    </a:p>
                  </a:txBody>
                  <a:tcPr anchor="ctr"/>
                </a:tc>
                <a:tc>
                  <a:txBody>
                    <a:bodyPr/>
                    <a:lstStyle/>
                    <a:p>
                      <a:r>
                        <a:rPr lang="en-US" sz="1600"/>
                        <a:t>Method Overriding</a:t>
                      </a:r>
                    </a:p>
                  </a:txBody>
                  <a:tcPr anchor="ctr"/>
                </a:tc>
                <a:extLst>
                  <a:ext uri="{0D108BD9-81ED-4DB2-BD59-A6C34878D82A}">
                    <a16:rowId xmlns:a16="http://schemas.microsoft.com/office/drawing/2014/main" val="10000"/>
                  </a:ext>
                </a:extLst>
              </a:tr>
              <a:tr h="1240982">
                <a:tc>
                  <a:txBody>
                    <a:bodyPr/>
                    <a:lstStyle/>
                    <a:p>
                      <a:r>
                        <a:rPr lang="en-US" sz="1600" dirty="0"/>
                        <a:t>1)</a:t>
                      </a:r>
                    </a:p>
                  </a:txBody>
                  <a:tcPr anchor="ctr"/>
                </a:tc>
                <a:tc>
                  <a:txBody>
                    <a:bodyPr/>
                    <a:lstStyle/>
                    <a:p>
                      <a:r>
                        <a:rPr lang="en-US" sz="1600" dirty="0"/>
                        <a:t>Method overloading is used </a:t>
                      </a:r>
                      <a:r>
                        <a:rPr lang="en-US" sz="1600" i="1" dirty="0"/>
                        <a:t>to increase the readability</a:t>
                      </a:r>
                      <a:r>
                        <a:rPr lang="en-US" sz="1600" dirty="0"/>
                        <a:t> of the program.</a:t>
                      </a:r>
                    </a:p>
                  </a:txBody>
                  <a:tcPr anchor="ctr"/>
                </a:tc>
                <a:tc>
                  <a:txBody>
                    <a:bodyPr/>
                    <a:lstStyle/>
                    <a:p>
                      <a:r>
                        <a:rPr lang="en-US" sz="1600" dirty="0"/>
                        <a:t>Method overriding is used </a:t>
                      </a:r>
                      <a:r>
                        <a:rPr lang="en-US" sz="1600" i="1" dirty="0"/>
                        <a:t>to provide the specific implementation</a:t>
                      </a:r>
                      <a:r>
                        <a:rPr lang="en-US" sz="1600" dirty="0"/>
                        <a:t> of the method that is already provided by its super class.</a:t>
                      </a:r>
                    </a:p>
                  </a:txBody>
                  <a:tcPr anchor="ctr"/>
                </a:tc>
                <a:extLst>
                  <a:ext uri="{0D108BD9-81ED-4DB2-BD59-A6C34878D82A}">
                    <a16:rowId xmlns:a16="http://schemas.microsoft.com/office/drawing/2014/main" val="10001"/>
                  </a:ext>
                </a:extLst>
              </a:tr>
              <a:tr h="957328">
                <a:tc>
                  <a:txBody>
                    <a:bodyPr/>
                    <a:lstStyle/>
                    <a:p>
                      <a:r>
                        <a:rPr lang="en-US" sz="1600" dirty="0"/>
                        <a:t>2)</a:t>
                      </a:r>
                    </a:p>
                  </a:txBody>
                  <a:tcPr anchor="ctr"/>
                </a:tc>
                <a:tc>
                  <a:txBody>
                    <a:bodyPr/>
                    <a:lstStyle/>
                    <a:p>
                      <a:r>
                        <a:rPr lang="en-US" sz="1600" dirty="0"/>
                        <a:t>Method overloading is performed </a:t>
                      </a:r>
                      <a:r>
                        <a:rPr lang="en-US" sz="1600" i="1" dirty="0"/>
                        <a:t>within class</a:t>
                      </a:r>
                      <a:r>
                        <a:rPr lang="en-US" sz="1600" dirty="0"/>
                        <a:t>.</a:t>
                      </a:r>
                    </a:p>
                  </a:txBody>
                  <a:tcPr anchor="ctr"/>
                </a:tc>
                <a:tc>
                  <a:txBody>
                    <a:bodyPr/>
                    <a:lstStyle/>
                    <a:p>
                      <a:r>
                        <a:rPr lang="en-US" sz="1600"/>
                        <a:t>Method overriding occurs </a:t>
                      </a:r>
                      <a:r>
                        <a:rPr lang="en-US" sz="1600" i="1"/>
                        <a:t>in two classes</a:t>
                      </a:r>
                      <a:r>
                        <a:rPr lang="en-US" sz="1600"/>
                        <a:t> that have IS-A (inheritance) relationship.</a:t>
                      </a:r>
                    </a:p>
                  </a:txBody>
                  <a:tcPr anchor="ctr"/>
                </a:tc>
                <a:extLst>
                  <a:ext uri="{0D108BD9-81ED-4DB2-BD59-A6C34878D82A}">
                    <a16:rowId xmlns:a16="http://schemas.microsoft.com/office/drawing/2014/main" val="10002"/>
                  </a:ext>
                </a:extLst>
              </a:tr>
              <a:tr h="673675">
                <a:tc>
                  <a:txBody>
                    <a:bodyPr/>
                    <a:lstStyle/>
                    <a:p>
                      <a:r>
                        <a:rPr lang="en-US" sz="1600" dirty="0"/>
                        <a:t>3)</a:t>
                      </a:r>
                    </a:p>
                  </a:txBody>
                  <a:tcPr anchor="ctr"/>
                </a:tc>
                <a:tc>
                  <a:txBody>
                    <a:bodyPr/>
                    <a:lstStyle/>
                    <a:p>
                      <a:r>
                        <a:rPr lang="en-US" sz="1600"/>
                        <a:t>In case of method overloading, </a:t>
                      </a:r>
                      <a:r>
                        <a:rPr lang="en-US" sz="1600" i="1"/>
                        <a:t>parameter must be different</a:t>
                      </a:r>
                      <a:r>
                        <a:rPr lang="en-US" sz="1600"/>
                        <a:t>.</a:t>
                      </a:r>
                    </a:p>
                  </a:txBody>
                  <a:tcPr anchor="ctr"/>
                </a:tc>
                <a:tc>
                  <a:txBody>
                    <a:bodyPr/>
                    <a:lstStyle/>
                    <a:p>
                      <a:r>
                        <a:rPr lang="en-US" sz="1600"/>
                        <a:t>In case of method overriding, </a:t>
                      </a:r>
                      <a:r>
                        <a:rPr lang="en-US" sz="1600" i="1"/>
                        <a:t>parameter must be same</a:t>
                      </a:r>
                      <a:r>
                        <a:rPr lang="en-US" sz="1600"/>
                        <a:t>.</a:t>
                      </a:r>
                    </a:p>
                  </a:txBody>
                  <a:tcPr anchor="ctr"/>
                </a:tc>
                <a:extLst>
                  <a:ext uri="{0D108BD9-81ED-4DB2-BD59-A6C34878D82A}">
                    <a16:rowId xmlns:a16="http://schemas.microsoft.com/office/drawing/2014/main" val="10003"/>
                  </a:ext>
                </a:extLst>
              </a:tr>
              <a:tr h="673675">
                <a:tc>
                  <a:txBody>
                    <a:bodyPr/>
                    <a:lstStyle/>
                    <a:p>
                      <a:r>
                        <a:rPr lang="en-US" sz="1600" dirty="0"/>
                        <a:t>4)</a:t>
                      </a:r>
                    </a:p>
                  </a:txBody>
                  <a:tcPr anchor="ctr"/>
                </a:tc>
                <a:tc>
                  <a:txBody>
                    <a:bodyPr/>
                    <a:lstStyle/>
                    <a:p>
                      <a:r>
                        <a:rPr lang="en-US" sz="1600"/>
                        <a:t>Method overloading is the example of </a:t>
                      </a:r>
                      <a:r>
                        <a:rPr lang="en-US" sz="1600" i="1"/>
                        <a:t>compile time polymorphism</a:t>
                      </a:r>
                      <a:r>
                        <a:rPr lang="en-US" sz="1600"/>
                        <a:t>.</a:t>
                      </a:r>
                    </a:p>
                  </a:txBody>
                  <a:tcPr anchor="ctr"/>
                </a:tc>
                <a:tc>
                  <a:txBody>
                    <a:bodyPr/>
                    <a:lstStyle/>
                    <a:p>
                      <a:r>
                        <a:rPr lang="en-US" sz="1600"/>
                        <a:t>Method overriding is the example of </a:t>
                      </a:r>
                      <a:r>
                        <a:rPr lang="en-US" sz="1600" i="1"/>
                        <a:t>run time polymorphism</a:t>
                      </a:r>
                      <a:r>
                        <a:rPr lang="en-US" sz="1600"/>
                        <a:t>.</a:t>
                      </a:r>
                    </a:p>
                  </a:txBody>
                  <a:tcPr anchor="ctr"/>
                </a:tc>
                <a:extLst>
                  <a:ext uri="{0D108BD9-81ED-4DB2-BD59-A6C34878D82A}">
                    <a16:rowId xmlns:a16="http://schemas.microsoft.com/office/drawing/2014/main" val="10004"/>
                  </a:ext>
                </a:extLst>
              </a:tr>
              <a:tr h="957328">
                <a:tc>
                  <a:txBody>
                    <a:bodyPr/>
                    <a:lstStyle/>
                    <a:p>
                      <a:r>
                        <a:rPr lang="en-US" sz="1600" dirty="0"/>
                        <a:t>5)</a:t>
                      </a:r>
                    </a:p>
                  </a:txBody>
                  <a:tcPr anchor="ctr"/>
                </a:tc>
                <a:tc>
                  <a:txBody>
                    <a:bodyPr/>
                    <a:lstStyle/>
                    <a:p>
                      <a:r>
                        <a:rPr lang="en-US" sz="1600"/>
                        <a:t>In java, method overloading can't be performed by changing return type of the method only. </a:t>
                      </a:r>
                      <a:r>
                        <a:rPr lang="en-US" sz="1600" i="1"/>
                        <a:t>Return type can be same or different</a:t>
                      </a:r>
                      <a:r>
                        <a:rPr lang="en-US" sz="1600"/>
                        <a:t> in method overloading. But you must have to change the parameter.</a:t>
                      </a:r>
                    </a:p>
                  </a:txBody>
                  <a:tcPr anchor="ctr"/>
                </a:tc>
                <a:tc>
                  <a:txBody>
                    <a:bodyPr/>
                    <a:lstStyle/>
                    <a:p>
                      <a:r>
                        <a:rPr lang="en-US" sz="1600" i="1" dirty="0"/>
                        <a:t>Return type must be same or covariant</a:t>
                      </a:r>
                      <a:r>
                        <a:rPr lang="en-US" sz="1600" dirty="0"/>
                        <a:t> in method overriding.</a:t>
                      </a:r>
                    </a:p>
                  </a:txBody>
                  <a:tcPr anchor="ct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168</a:t>
            </a:fld>
            <a:endParaRPr lang="en-US"/>
          </a:p>
        </p:txBody>
      </p:sp>
    </p:spTree>
    <p:extLst>
      <p:ext uri="{BB962C8B-B14F-4D97-AF65-F5344CB8AC3E}">
        <p14:creationId xmlns:p14="http://schemas.microsoft.com/office/powerpoint/2010/main" val="33089601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Vs Overriding </a:t>
            </a:r>
            <a:r>
              <a:rPr lang="en-US">
                <a:sym typeface="Wingdings" panose="05000000000000000000" pitchFamily="2" charset="2"/>
              </a:rPr>
              <a:t>  </a:t>
            </a:r>
            <a:r>
              <a:rPr lang="en-US" dirty="0">
                <a:sym typeface="Wingdings" panose="05000000000000000000" pitchFamily="2" charset="2"/>
              </a:rPr>
              <a:t> </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169</a:t>
            </a:fld>
            <a:endParaRPr lang="en-US"/>
          </a:p>
        </p:txBody>
      </p:sp>
      <p:pic>
        <p:nvPicPr>
          <p:cNvPr id="1026" name="Picture 2" descr="No automatic alt text avail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019" y="2829719"/>
            <a:ext cx="45720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476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 of OOPs over Procedure-oriented programming language</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1139016" y="2958207"/>
            <a:ext cx="7674005" cy="2286198"/>
          </a:xfrm>
          <a:prstGeom prst="rect">
            <a:avLst/>
          </a:prstGeom>
        </p:spPr>
      </p:pic>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a:t>
            </a:fld>
            <a:endParaRPr lang="en-US"/>
          </a:p>
        </p:txBody>
      </p:sp>
    </p:spTree>
    <p:extLst>
      <p:ext uri="{BB962C8B-B14F-4D97-AF65-F5344CB8AC3E}">
        <p14:creationId xmlns:p14="http://schemas.microsoft.com/office/powerpoint/2010/main" val="286053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Method overloading example – </a:t>
            </a:r>
            <a:r>
              <a:rPr lang="en-US" sz="3200" dirty="0" err="1"/>
              <a:t>Bahubali</a:t>
            </a:r>
            <a:r>
              <a:rPr lang="en-US" sz="3200" dirty="0"/>
              <a:t> 2</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170</a:t>
            </a:fld>
            <a:endParaRPr lang="en-US"/>
          </a:p>
        </p:txBody>
      </p:sp>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277" y="2160588"/>
            <a:ext cx="582548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15407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Difference between overloading and overriding</a:t>
            </a:r>
          </a:p>
        </p:txBody>
      </p:sp>
      <p:sp>
        <p:nvSpPr>
          <p:cNvPr id="11" name="Text Placeholder 10"/>
          <p:cNvSpPr>
            <a:spLocks noGrp="1"/>
          </p:cNvSpPr>
          <p:nvPr>
            <p:ph type="body" idx="1"/>
          </p:nvPr>
        </p:nvSpPr>
        <p:spPr/>
        <p:txBody>
          <a:bodyPr/>
          <a:lstStyle/>
          <a:p>
            <a:r>
              <a:rPr lang="en-US" dirty="0">
                <a:solidFill>
                  <a:srgbClr val="FF0000"/>
                </a:solidFill>
              </a:rPr>
              <a:t>Overloading</a:t>
            </a:r>
          </a:p>
        </p:txBody>
      </p:sp>
      <p:sp>
        <p:nvSpPr>
          <p:cNvPr id="8" name="Content Placeholder 7"/>
          <p:cNvSpPr>
            <a:spLocks noGrp="1"/>
          </p:cNvSpPr>
          <p:nvPr>
            <p:ph sz="half" idx="2"/>
          </p:nvPr>
        </p:nvSpPr>
        <p:spPr/>
        <p:txBody>
          <a:bodyPr>
            <a:normAutofit/>
          </a:bodyPr>
          <a:lstStyle/>
          <a:p>
            <a:pPr marL="0" indent="0">
              <a:buNone/>
            </a:pPr>
            <a:r>
              <a:rPr lang="en-US" sz="1600" dirty="0"/>
              <a:t> class </a:t>
            </a:r>
            <a:r>
              <a:rPr lang="en-US" sz="1600" dirty="0" err="1"/>
              <a:t>OverloadingExample</a:t>
            </a:r>
            <a:r>
              <a:rPr lang="en-US" sz="1600" dirty="0"/>
              <a:t>{  </a:t>
            </a:r>
          </a:p>
          <a:p>
            <a:pPr marL="0" indent="0">
              <a:buNone/>
            </a:pPr>
            <a:r>
              <a:rPr lang="en-US" sz="1600" dirty="0"/>
              <a:t>    static </a:t>
            </a:r>
            <a:r>
              <a:rPr lang="en-US" sz="1600" dirty="0" err="1"/>
              <a:t>int</a:t>
            </a:r>
            <a:r>
              <a:rPr lang="en-US" sz="1600" dirty="0"/>
              <a:t> add(</a:t>
            </a:r>
            <a:r>
              <a:rPr lang="en-US" sz="1600" dirty="0" err="1"/>
              <a:t>int</a:t>
            </a:r>
            <a:r>
              <a:rPr lang="en-US" sz="1600" dirty="0"/>
              <a:t> </a:t>
            </a:r>
            <a:r>
              <a:rPr lang="en-US" sz="1600" dirty="0" err="1"/>
              <a:t>a,int</a:t>
            </a:r>
            <a:r>
              <a:rPr lang="en-US" sz="1600" dirty="0"/>
              <a:t> b){</a:t>
            </a:r>
          </a:p>
          <a:p>
            <a:pPr marL="0" indent="0">
              <a:buNone/>
            </a:pPr>
            <a:r>
              <a:rPr lang="en-US" sz="1600" dirty="0"/>
              <a:t>	return </a:t>
            </a:r>
            <a:r>
              <a:rPr lang="en-US" sz="1600" dirty="0" err="1"/>
              <a:t>a+b</a:t>
            </a:r>
            <a:r>
              <a:rPr lang="en-US" sz="1600" dirty="0"/>
              <a:t>;</a:t>
            </a:r>
          </a:p>
          <a:p>
            <a:pPr marL="0" indent="0">
              <a:buNone/>
            </a:pPr>
            <a:r>
              <a:rPr lang="en-US" sz="1600" dirty="0"/>
              <a:t>    }  </a:t>
            </a:r>
          </a:p>
          <a:p>
            <a:pPr marL="0" indent="0">
              <a:buNone/>
            </a:pPr>
            <a:r>
              <a:rPr lang="en-US" sz="1600" dirty="0"/>
              <a:t>    static </a:t>
            </a:r>
            <a:r>
              <a:rPr lang="en-US" sz="1600" dirty="0" err="1"/>
              <a:t>int</a:t>
            </a:r>
            <a:r>
              <a:rPr lang="en-US" sz="1600" dirty="0"/>
              <a:t> add(</a:t>
            </a:r>
            <a:r>
              <a:rPr lang="en-US" sz="1600" dirty="0" err="1"/>
              <a:t>int</a:t>
            </a:r>
            <a:r>
              <a:rPr lang="en-US" sz="1600" dirty="0"/>
              <a:t> </a:t>
            </a:r>
            <a:r>
              <a:rPr lang="en-US" sz="1600" dirty="0" err="1"/>
              <a:t>a,int</a:t>
            </a:r>
            <a:r>
              <a:rPr lang="en-US" sz="1600" dirty="0"/>
              <a:t> </a:t>
            </a:r>
            <a:r>
              <a:rPr lang="en-US" sz="1600" dirty="0" err="1"/>
              <a:t>b,int</a:t>
            </a:r>
            <a:r>
              <a:rPr lang="en-US" sz="1600" dirty="0"/>
              <a:t> c){</a:t>
            </a:r>
          </a:p>
          <a:p>
            <a:pPr marL="0" indent="0">
              <a:buNone/>
            </a:pPr>
            <a:r>
              <a:rPr lang="en-US" sz="1600" dirty="0"/>
              <a:t>	return </a:t>
            </a:r>
            <a:r>
              <a:rPr lang="en-US" sz="1600" dirty="0" err="1"/>
              <a:t>a+b+c</a:t>
            </a:r>
            <a:r>
              <a:rPr lang="en-US" sz="1600" dirty="0"/>
              <a:t>;}  </a:t>
            </a:r>
          </a:p>
          <a:p>
            <a:pPr marL="0" indent="0">
              <a:buNone/>
            </a:pPr>
            <a:r>
              <a:rPr lang="en-US" sz="1600" dirty="0"/>
              <a:t>    } </a:t>
            </a:r>
          </a:p>
        </p:txBody>
      </p:sp>
      <p:sp>
        <p:nvSpPr>
          <p:cNvPr id="12" name="Text Placeholder 11"/>
          <p:cNvSpPr>
            <a:spLocks noGrp="1"/>
          </p:cNvSpPr>
          <p:nvPr>
            <p:ph type="body" sz="quarter" idx="3"/>
          </p:nvPr>
        </p:nvSpPr>
        <p:spPr/>
        <p:txBody>
          <a:bodyPr/>
          <a:lstStyle/>
          <a:p>
            <a:r>
              <a:rPr lang="en-US" dirty="0">
                <a:solidFill>
                  <a:srgbClr val="FF0000"/>
                </a:solidFill>
              </a:rPr>
              <a:t>Overriding</a:t>
            </a:r>
          </a:p>
        </p:txBody>
      </p:sp>
      <p:sp>
        <p:nvSpPr>
          <p:cNvPr id="13" name="Content Placeholder 12"/>
          <p:cNvSpPr>
            <a:spLocks noGrp="1"/>
          </p:cNvSpPr>
          <p:nvPr>
            <p:ph sz="quarter" idx="4"/>
          </p:nvPr>
        </p:nvSpPr>
        <p:spPr/>
        <p:txBody>
          <a:bodyPr>
            <a:normAutofit lnSpcReduction="10000"/>
          </a:bodyPr>
          <a:lstStyle/>
          <a:p>
            <a:pPr marL="0" indent="0">
              <a:buNone/>
            </a:pPr>
            <a:r>
              <a:rPr lang="en-US" sz="1400" dirty="0"/>
              <a:t> class Animal{  </a:t>
            </a:r>
          </a:p>
          <a:p>
            <a:pPr marL="0" indent="0">
              <a:buNone/>
            </a:pPr>
            <a:r>
              <a:rPr lang="en-US" sz="1400" dirty="0"/>
              <a:t>    void eat(){</a:t>
            </a:r>
          </a:p>
          <a:p>
            <a:pPr marL="0" indent="0">
              <a:buNone/>
            </a:pPr>
            <a:r>
              <a:rPr lang="en-US" sz="1400" dirty="0"/>
              <a:t>	System.out.println("eating...");</a:t>
            </a:r>
          </a:p>
          <a:p>
            <a:pPr marL="457200" lvl="1" indent="0">
              <a:buNone/>
            </a:pPr>
            <a:r>
              <a:rPr lang="en-US" sz="1200" b="1" dirty="0"/>
              <a:t>}</a:t>
            </a:r>
          </a:p>
          <a:p>
            <a:pPr marL="0" indent="0">
              <a:buNone/>
            </a:pPr>
            <a:r>
              <a:rPr lang="en-US" sz="1400" dirty="0"/>
              <a:t> }  </a:t>
            </a:r>
          </a:p>
          <a:p>
            <a:pPr marL="0" indent="0">
              <a:buNone/>
            </a:pPr>
            <a:r>
              <a:rPr lang="en-US" sz="1400" dirty="0"/>
              <a:t>    class Dog extends Animal{  </a:t>
            </a:r>
          </a:p>
          <a:p>
            <a:pPr marL="0" indent="0">
              <a:buNone/>
            </a:pPr>
            <a:r>
              <a:rPr lang="en-US" sz="1400" dirty="0"/>
              <a:t>    void eat(){</a:t>
            </a:r>
          </a:p>
          <a:p>
            <a:pPr marL="0" indent="0">
              <a:buNone/>
            </a:pPr>
            <a:r>
              <a:rPr lang="en-US" sz="1400" dirty="0"/>
              <a:t>	System.out.println("eating bread...");</a:t>
            </a:r>
          </a:p>
          <a:p>
            <a:pPr marL="0" indent="0">
              <a:buNone/>
            </a:pPr>
            <a:r>
              <a:rPr lang="en-US" sz="1400" dirty="0"/>
              <a:t>	}  </a:t>
            </a:r>
          </a:p>
          <a:p>
            <a:pPr marL="0" indent="0">
              <a:buNone/>
            </a:pPr>
            <a:r>
              <a:rPr lang="en-US" sz="1400" dirty="0"/>
              <a:t>    }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171</a:t>
            </a:fld>
            <a:endParaRPr lang="en-US"/>
          </a:p>
        </p:txBody>
      </p:sp>
    </p:spTree>
    <p:extLst>
      <p:ext uri="{BB962C8B-B14F-4D97-AF65-F5344CB8AC3E}">
        <p14:creationId xmlns:p14="http://schemas.microsoft.com/office/powerpoint/2010/main" val="27888999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b="1" dirty="0"/>
              <a:t>Covariant Return Type</a:t>
            </a:r>
            <a:br>
              <a:rPr lang="en-US" b="1" dirty="0"/>
            </a:br>
            <a:endParaRPr lang="en-US" dirty="0"/>
          </a:p>
        </p:txBody>
      </p:sp>
      <p:sp>
        <p:nvSpPr>
          <p:cNvPr id="11" name="Subtitle 10"/>
          <p:cNvSpPr>
            <a:spLocks noGrp="1"/>
          </p:cNvSpPr>
          <p:nvPr>
            <p:ph type="subTitle" idx="1"/>
          </p:nvPr>
        </p:nvSpPr>
        <p:spPr/>
        <p:txBody>
          <a:bodyPr/>
          <a:lstStyle/>
          <a:p>
            <a:r>
              <a:rPr lang="en-US" dirty="0"/>
              <a:t>Covariant return type</a:t>
            </a:r>
          </a:p>
        </p:txBody>
      </p:sp>
      <p:sp>
        <p:nvSpPr>
          <p:cNvPr id="7" name="Date Placeholder 6"/>
          <p:cNvSpPr>
            <a:spLocks noGrp="1"/>
          </p:cNvSpPr>
          <p:nvPr>
            <p:ph type="dt" sz="half" idx="10"/>
          </p:nvPr>
        </p:nvSpPr>
        <p:spPr/>
        <p:txBody>
          <a:bodyPr/>
          <a:lstStyle/>
          <a:p>
            <a:r>
              <a:rPr lang="en-US"/>
              <a:t>8/21/2015</a:t>
            </a:r>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1E4065C7-5D4F-4CBE-A2BC-2560D5DC65DF}" type="slidenum">
              <a:rPr lang="en-US" smtClean="0"/>
              <a:t>172</a:t>
            </a:fld>
            <a:endParaRPr lang="en-US"/>
          </a:p>
        </p:txBody>
      </p:sp>
    </p:spTree>
    <p:extLst>
      <p:ext uri="{BB962C8B-B14F-4D97-AF65-F5344CB8AC3E}">
        <p14:creationId xmlns:p14="http://schemas.microsoft.com/office/powerpoint/2010/main" val="17521912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Covariant return type</a:t>
            </a:r>
          </a:p>
        </p:txBody>
      </p:sp>
      <p:sp>
        <p:nvSpPr>
          <p:cNvPr id="3" name="Content Placeholder 2"/>
          <p:cNvSpPr>
            <a:spLocks noGrp="1"/>
          </p:cNvSpPr>
          <p:nvPr>
            <p:ph idx="1"/>
          </p:nvPr>
        </p:nvSpPr>
        <p:spPr/>
        <p:txBody>
          <a:bodyPr/>
          <a:lstStyle/>
          <a:p>
            <a:r>
              <a:rPr lang="en-US" dirty="0"/>
              <a:t>The covariant return type specifies that the return type may vary in the same direction as the subclass. </a:t>
            </a:r>
          </a:p>
          <a:p>
            <a:r>
              <a:rPr lang="en-US" dirty="0">
                <a:solidFill>
                  <a:srgbClr val="FF0000"/>
                </a:solidFill>
              </a:rPr>
              <a:t>Before Java5, it was not possible to override any method by changing the return type.</a:t>
            </a:r>
          </a:p>
          <a:p>
            <a:r>
              <a:rPr lang="en-US" dirty="0"/>
              <a:t> But now, since Java5, it is possible to override method by changing the return type if subclass overrides any method whose return type is Non-Primitive but it changes its return type to subclass type.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173</a:t>
            </a:fld>
            <a:endParaRPr lang="en-US"/>
          </a:p>
        </p:txBody>
      </p:sp>
    </p:spTree>
    <p:extLst>
      <p:ext uri="{BB962C8B-B14F-4D97-AF65-F5344CB8AC3E}">
        <p14:creationId xmlns:p14="http://schemas.microsoft.com/office/powerpoint/2010/main" val="2999117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04281"/>
            <a:ext cx="10402470" cy="5837081"/>
          </a:xfrm>
        </p:spPr>
        <p:txBody>
          <a:bodyPr>
            <a:normAutofit fontScale="85000" lnSpcReduction="20000"/>
          </a:bodyPr>
          <a:lstStyle/>
          <a:p>
            <a:r>
              <a:rPr lang="en-US" sz="1600" b="1" dirty="0"/>
              <a:t>class A {</a:t>
            </a:r>
          </a:p>
          <a:p>
            <a:r>
              <a:rPr lang="en-US" sz="1600" dirty="0">
                <a:solidFill>
                  <a:srgbClr val="FF0000"/>
                </a:solidFill>
              </a:rPr>
              <a:t>A </a:t>
            </a:r>
            <a:r>
              <a:rPr lang="en-US" sz="1600" dirty="0"/>
              <a:t>get() {</a:t>
            </a:r>
          </a:p>
          <a:p>
            <a:r>
              <a:rPr lang="en-US" sz="1600" b="1" dirty="0"/>
              <a:t>return this;</a:t>
            </a:r>
          </a:p>
          <a:p>
            <a:r>
              <a:rPr lang="en-US" sz="1600" dirty="0"/>
              <a:t>}</a:t>
            </a:r>
          </a:p>
          <a:p>
            <a:r>
              <a:rPr lang="en-US" sz="1600" dirty="0"/>
              <a:t>}</a:t>
            </a:r>
          </a:p>
          <a:p>
            <a:endParaRPr lang="en-US" sz="1600" dirty="0"/>
          </a:p>
          <a:p>
            <a:r>
              <a:rPr lang="en-US" sz="1600" b="1" dirty="0"/>
              <a:t>class B extends A {</a:t>
            </a:r>
          </a:p>
          <a:p>
            <a:r>
              <a:rPr lang="en-US" sz="1600" dirty="0">
                <a:solidFill>
                  <a:srgbClr val="FF0000"/>
                </a:solidFill>
              </a:rPr>
              <a:t>B</a:t>
            </a:r>
            <a:r>
              <a:rPr lang="en-US" sz="1600" dirty="0"/>
              <a:t> get() { //covariant return type</a:t>
            </a:r>
          </a:p>
          <a:p>
            <a:r>
              <a:rPr lang="en-US" sz="1600" b="1" dirty="0"/>
              <a:t>return this;</a:t>
            </a:r>
          </a:p>
          <a:p>
            <a:r>
              <a:rPr lang="en-US" sz="1600" dirty="0"/>
              <a:t>}</a:t>
            </a:r>
          </a:p>
          <a:p>
            <a:endParaRPr lang="en-US" sz="1600" dirty="0"/>
          </a:p>
          <a:p>
            <a:r>
              <a:rPr lang="en-US" sz="1600" b="1" dirty="0"/>
              <a:t>void message() {</a:t>
            </a:r>
          </a:p>
          <a:p>
            <a:r>
              <a:rPr lang="en-US" sz="1600" dirty="0"/>
              <a:t>System.</a:t>
            </a:r>
            <a:r>
              <a:rPr lang="en-US" sz="1600" i="1" dirty="0"/>
              <a:t>out.println("welcome to covariant return type");</a:t>
            </a:r>
          </a:p>
          <a:p>
            <a:r>
              <a:rPr lang="en-US" sz="1600" dirty="0"/>
              <a:t>}</a:t>
            </a:r>
          </a:p>
          <a:p>
            <a:endParaRPr lang="en-US" sz="1600" dirty="0"/>
          </a:p>
          <a:p>
            <a:r>
              <a:rPr lang="en-US" sz="1600" b="1" dirty="0"/>
              <a:t>public static void main(String </a:t>
            </a:r>
            <a:r>
              <a:rPr lang="en-US" sz="1600" b="1" dirty="0" err="1"/>
              <a:t>args</a:t>
            </a:r>
            <a:r>
              <a:rPr lang="en-US" sz="1600" b="1" dirty="0"/>
              <a:t>[]) {</a:t>
            </a:r>
          </a:p>
          <a:p>
            <a:r>
              <a:rPr lang="en-US" sz="1600" b="1" dirty="0"/>
              <a:t>new B().get().message();</a:t>
            </a:r>
          </a:p>
          <a:p>
            <a:r>
              <a:rPr lang="en-US" sz="1600" dirty="0"/>
              <a:t>}</a:t>
            </a:r>
          </a:p>
          <a:p>
            <a:r>
              <a:rPr lang="en-US" sz="1600" dirty="0"/>
              <a:t>}</a:t>
            </a:r>
          </a:p>
        </p:txBody>
      </p:sp>
      <p:sp>
        <p:nvSpPr>
          <p:cNvPr id="4" name="Date Placeholder 3"/>
          <p:cNvSpPr>
            <a:spLocks noGrp="1"/>
          </p:cNvSpPr>
          <p:nvPr>
            <p:ph type="dt" sz="half" idx="10"/>
          </p:nvPr>
        </p:nvSpPr>
        <p:spPr/>
        <p:txBody>
          <a:bodyPr/>
          <a:lstStyle/>
          <a:p>
            <a:r>
              <a:rPr lang="en-US" sz="1100"/>
              <a:t>8/21/2015</a:t>
            </a:r>
          </a:p>
        </p:txBody>
      </p:sp>
      <p:sp>
        <p:nvSpPr>
          <p:cNvPr id="5" name="Footer Placeholder 4"/>
          <p:cNvSpPr>
            <a:spLocks noGrp="1"/>
          </p:cNvSpPr>
          <p:nvPr>
            <p:ph type="ftr" sz="quarter" idx="11"/>
          </p:nvPr>
        </p:nvSpPr>
        <p:spPr/>
        <p:txBody>
          <a:bodyPr/>
          <a:lstStyle/>
          <a:p>
            <a:r>
              <a:rPr lang="en-US" sz="1100"/>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z="1100" smtClean="0"/>
              <a:t>174</a:t>
            </a:fld>
            <a:endParaRPr lang="en-US" sz="1100"/>
          </a:p>
        </p:txBody>
      </p:sp>
    </p:spTree>
    <p:extLst>
      <p:ext uri="{BB962C8B-B14F-4D97-AF65-F5344CB8AC3E}">
        <p14:creationId xmlns:p14="http://schemas.microsoft.com/office/powerpoint/2010/main" val="21816854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anim calcmode="lin" valueType="num">
                                      <p:cBhvr additive="base">
                                        <p:cTn id="8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7" end="17"/>
                                            </p:txEl>
                                          </p:spTgt>
                                        </p:tgtEl>
                                        <p:attrNameLst>
                                          <p:attrName>style.visibility</p:attrName>
                                        </p:attrNameLst>
                                      </p:cBhvr>
                                      <p:to>
                                        <p:strVal val="visible"/>
                                      </p:to>
                                    </p:set>
                                    <p:anim calcmode="lin" valueType="num">
                                      <p:cBhvr additive="base">
                                        <p:cTn id="9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 calcmode="lin" valueType="num">
                                      <p:cBhvr additive="base">
                                        <p:cTn id="9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As you can see in the above example, the return type of the get() method of A class is A but the return type of the get() method of B class is B. Both methods have different return type but it is method overriding. This is known as covariant return type.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175</a:t>
            </a:fld>
            <a:endParaRPr lang="en-US"/>
          </a:p>
        </p:txBody>
      </p:sp>
    </p:spTree>
    <p:extLst>
      <p:ext uri="{BB962C8B-B14F-4D97-AF65-F5344CB8AC3E}">
        <p14:creationId xmlns:p14="http://schemas.microsoft.com/office/powerpoint/2010/main" val="4366544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b="1" dirty="0"/>
              <a:t>super keyword in java</a:t>
            </a:r>
            <a:br>
              <a:rPr lang="en-US" b="1" dirty="0"/>
            </a:br>
            <a:endParaRPr lang="en-US" dirty="0"/>
          </a:p>
        </p:txBody>
      </p:sp>
      <p:sp>
        <p:nvSpPr>
          <p:cNvPr id="8" name="Subtitle 7"/>
          <p:cNvSpPr>
            <a:spLocks noGrp="1"/>
          </p:cNvSpPr>
          <p:nvPr>
            <p:ph type="subTitle" idx="1"/>
          </p:nvPr>
        </p:nvSpPr>
        <p:spPr/>
        <p:txBody>
          <a:bodyPr/>
          <a:lstStyle/>
          <a:p>
            <a:r>
              <a:rPr lang="en-US" dirty="0"/>
              <a:t>Super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176</a:t>
            </a:fld>
            <a:endParaRPr lang="en-US"/>
          </a:p>
        </p:txBody>
      </p:sp>
    </p:spTree>
    <p:extLst>
      <p:ext uri="{BB962C8B-B14F-4D97-AF65-F5344CB8AC3E}">
        <p14:creationId xmlns:p14="http://schemas.microsoft.com/office/powerpoint/2010/main" val="29606131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 keyword in java</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t>super</a:t>
            </a:r>
            <a:r>
              <a:rPr lang="en-US" dirty="0"/>
              <a:t> keyword in java is a reference variable that is used to refer immediate parent class object.</a:t>
            </a:r>
          </a:p>
          <a:p>
            <a:r>
              <a:rPr lang="en-US" dirty="0"/>
              <a:t>Whenever you create the instance of subclass, an instance of parent class is created implicitly i.e. referred by super reference variable.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177</a:t>
            </a:fld>
            <a:endParaRPr lang="en-US"/>
          </a:p>
        </p:txBody>
      </p:sp>
    </p:spTree>
    <p:extLst>
      <p:ext uri="{BB962C8B-B14F-4D97-AF65-F5344CB8AC3E}">
        <p14:creationId xmlns:p14="http://schemas.microsoft.com/office/powerpoint/2010/main" val="34362272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Usage of java super Keyword</a:t>
            </a:r>
            <a:br>
              <a:rPr lang="en-US" b="1" dirty="0"/>
            </a:br>
            <a:endParaRPr lang="en-US" dirty="0"/>
          </a:p>
        </p:txBody>
      </p:sp>
      <p:sp>
        <p:nvSpPr>
          <p:cNvPr id="3" name="Content Placeholder 2"/>
          <p:cNvSpPr>
            <a:spLocks noGrp="1"/>
          </p:cNvSpPr>
          <p:nvPr>
            <p:ph idx="1"/>
          </p:nvPr>
        </p:nvSpPr>
        <p:spPr/>
        <p:txBody>
          <a:bodyPr/>
          <a:lstStyle/>
          <a:p>
            <a:pPr>
              <a:buFont typeface="+mj-lt"/>
              <a:buAutoNum type="arabicPeriod"/>
            </a:pPr>
            <a:r>
              <a:rPr lang="en-US" dirty="0"/>
              <a:t>super is used to refer immediate parent class instance variable.</a:t>
            </a:r>
          </a:p>
          <a:p>
            <a:pPr>
              <a:buFont typeface="+mj-lt"/>
              <a:buAutoNum type="arabicPeriod"/>
            </a:pPr>
            <a:r>
              <a:rPr lang="en-US" dirty="0"/>
              <a:t>super is used to invoke immediate parent class method.</a:t>
            </a:r>
          </a:p>
          <a:p>
            <a:pPr>
              <a:buFont typeface="+mj-lt"/>
              <a:buAutoNum type="arabicPeriod"/>
            </a:pPr>
            <a:r>
              <a:rPr lang="en-US" dirty="0"/>
              <a:t>super() is used to invoke immediate parent class 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178</a:t>
            </a:fld>
            <a:endParaRPr lang="en-US"/>
          </a:p>
        </p:txBody>
      </p:sp>
    </p:spTree>
    <p:extLst>
      <p:ext uri="{BB962C8B-B14F-4D97-AF65-F5344CB8AC3E}">
        <p14:creationId xmlns:p14="http://schemas.microsoft.com/office/powerpoint/2010/main" val="41699493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11285" y="2404534"/>
            <a:ext cx="10564238" cy="1646302"/>
          </a:xfrm>
        </p:spPr>
        <p:txBody>
          <a:bodyPr/>
          <a:lstStyle/>
          <a:p>
            <a:r>
              <a:rPr lang="en-US" sz="3200" b="1" dirty="0"/>
              <a:t>1) super is used to refer immediate parent class instance variable.</a:t>
            </a:r>
            <a:br>
              <a:rPr lang="en-US" sz="3200" b="1" dirty="0"/>
            </a:br>
            <a:endParaRPr lang="en-US" sz="32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179</a:t>
            </a:fld>
            <a:endParaRPr lang="en-US"/>
          </a:p>
        </p:txBody>
      </p:sp>
    </p:spTree>
    <p:extLst>
      <p:ext uri="{BB962C8B-B14F-4D97-AF65-F5344CB8AC3E}">
        <p14:creationId xmlns:p14="http://schemas.microsoft.com/office/powerpoint/2010/main" val="1628284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What is difference between object-oriented programming language and object-based programming language (OOPL Vs OBPL)?</a:t>
            </a:r>
          </a:p>
        </p:txBody>
      </p:sp>
      <p:sp>
        <p:nvSpPr>
          <p:cNvPr id="3" name="Content Placeholder 2"/>
          <p:cNvSpPr>
            <a:spLocks noGrp="1"/>
          </p:cNvSpPr>
          <p:nvPr>
            <p:ph idx="1"/>
          </p:nvPr>
        </p:nvSpPr>
        <p:spPr/>
        <p:txBody>
          <a:bodyPr/>
          <a:lstStyle/>
          <a:p>
            <a:r>
              <a:rPr lang="en-US" dirty="0"/>
              <a:t>Object based programming language follows all the features of OOPs except Inheritance. </a:t>
            </a:r>
          </a:p>
          <a:p>
            <a:r>
              <a:rPr lang="en-US" dirty="0"/>
              <a:t>JavaScript and VBScript are examples of object based programming languages.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a:t>
            </a:fld>
            <a:endParaRPr lang="en-US"/>
          </a:p>
        </p:txBody>
      </p:sp>
    </p:spTree>
    <p:extLst>
      <p:ext uri="{BB962C8B-B14F-4D97-AF65-F5344CB8AC3E}">
        <p14:creationId xmlns:p14="http://schemas.microsoft.com/office/powerpoint/2010/main" val="16519824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without super keyword</a:t>
            </a:r>
          </a:p>
        </p:txBody>
      </p:sp>
      <p:sp>
        <p:nvSpPr>
          <p:cNvPr id="3" name="Content Placeholder 2"/>
          <p:cNvSpPr>
            <a:spLocks noGrp="1"/>
          </p:cNvSpPr>
          <p:nvPr>
            <p:ph idx="1"/>
          </p:nvPr>
        </p:nvSpPr>
        <p:spPr/>
        <p:txBody>
          <a:bodyPr>
            <a:normAutofit fontScale="77500" lnSpcReduction="20000"/>
          </a:bodyPr>
          <a:lstStyle/>
          <a:p>
            <a:r>
              <a:rPr lang="en-US" dirty="0"/>
              <a:t>class Vehicle{  </a:t>
            </a:r>
          </a:p>
          <a:p>
            <a:r>
              <a:rPr lang="en-US" dirty="0"/>
              <a:t>  </a:t>
            </a:r>
            <a:r>
              <a:rPr lang="en-US" dirty="0" err="1"/>
              <a:t>int</a:t>
            </a:r>
            <a:r>
              <a:rPr lang="en-US" dirty="0"/>
              <a:t> speed=50;  </a:t>
            </a:r>
          </a:p>
          <a:p>
            <a:r>
              <a:rPr lang="en-US" dirty="0"/>
              <a:t>}  </a:t>
            </a:r>
          </a:p>
          <a:p>
            <a:r>
              <a:rPr lang="en-US" dirty="0"/>
              <a:t>class Bike3 extends Vehicle{  </a:t>
            </a:r>
          </a:p>
          <a:p>
            <a:r>
              <a:rPr lang="en-US" dirty="0"/>
              <a:t>  </a:t>
            </a:r>
            <a:r>
              <a:rPr lang="en-US" dirty="0" err="1"/>
              <a:t>int</a:t>
            </a:r>
            <a:r>
              <a:rPr lang="en-US" dirty="0"/>
              <a:t> speed=100;  </a:t>
            </a:r>
          </a:p>
          <a:p>
            <a:r>
              <a:rPr lang="en-US" dirty="0"/>
              <a:t>  void display(){  </a:t>
            </a:r>
          </a:p>
          <a:p>
            <a:r>
              <a:rPr lang="en-US" dirty="0"/>
              <a:t>   </a:t>
            </a:r>
            <a:r>
              <a:rPr lang="en-US" dirty="0" err="1"/>
              <a:t>System.out.println</a:t>
            </a:r>
            <a:r>
              <a:rPr lang="en-US" dirty="0"/>
              <a:t>(speed);//will print speed of Bike   </a:t>
            </a:r>
          </a:p>
          <a:p>
            <a:r>
              <a:rPr lang="en-US" dirty="0"/>
              <a:t>  }  </a:t>
            </a:r>
          </a:p>
          <a:p>
            <a:r>
              <a:rPr lang="en-US" dirty="0"/>
              <a:t>  public static void main(String </a:t>
            </a:r>
            <a:r>
              <a:rPr lang="en-US" dirty="0" err="1"/>
              <a:t>args</a:t>
            </a:r>
            <a:r>
              <a:rPr lang="en-US" dirty="0"/>
              <a:t>[]){  </a:t>
            </a:r>
          </a:p>
          <a:p>
            <a:r>
              <a:rPr lang="en-US" dirty="0"/>
              <a:t>   Bike3 b=new Bike3();  </a:t>
            </a:r>
          </a:p>
          <a:p>
            <a:r>
              <a:rPr lang="en-US" dirty="0"/>
              <a:t>   </a:t>
            </a:r>
            <a:r>
              <a:rPr lang="en-US" dirty="0" err="1"/>
              <a:t>b.display</a:t>
            </a:r>
            <a:r>
              <a:rPr lang="en-US" dirty="0"/>
              <a:t>();  </a:t>
            </a:r>
          </a:p>
          <a:p>
            <a:r>
              <a:rPr lang="en-US" dirty="0"/>
              <a:t>}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180</a:t>
            </a:fld>
            <a:endParaRPr lang="en-US"/>
          </a:p>
        </p:txBody>
      </p:sp>
    </p:spTree>
    <p:extLst>
      <p:ext uri="{BB962C8B-B14F-4D97-AF65-F5344CB8AC3E}">
        <p14:creationId xmlns:p14="http://schemas.microsoft.com/office/powerpoint/2010/main" val="28554632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100</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181</a:t>
            </a:fld>
            <a:endParaRPr lang="en-US"/>
          </a:p>
        </p:txBody>
      </p:sp>
    </p:spTree>
    <p:extLst>
      <p:ext uri="{BB962C8B-B14F-4D97-AF65-F5344CB8AC3E}">
        <p14:creationId xmlns:p14="http://schemas.microsoft.com/office/powerpoint/2010/main" val="3867211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0366"/>
          </a:xfrm>
        </p:spPr>
        <p:txBody>
          <a:bodyPr/>
          <a:lstStyle/>
          <a:p>
            <a:r>
              <a:rPr lang="en-US" dirty="0"/>
              <a:t>Solution by super keyword</a:t>
            </a:r>
          </a:p>
        </p:txBody>
      </p:sp>
      <p:sp>
        <p:nvSpPr>
          <p:cNvPr id="3" name="Content Placeholder 2"/>
          <p:cNvSpPr>
            <a:spLocks noGrp="1"/>
          </p:cNvSpPr>
          <p:nvPr>
            <p:ph idx="1"/>
          </p:nvPr>
        </p:nvSpPr>
        <p:spPr>
          <a:xfrm>
            <a:off x="677334" y="1429967"/>
            <a:ext cx="8596668" cy="4611396"/>
          </a:xfrm>
        </p:spPr>
        <p:txBody>
          <a:bodyPr>
            <a:normAutofit fontScale="70000" lnSpcReduction="20000"/>
          </a:bodyPr>
          <a:lstStyle/>
          <a:p>
            <a:r>
              <a:rPr lang="en-US" dirty="0"/>
              <a:t>class Vehicle{  </a:t>
            </a:r>
          </a:p>
          <a:p>
            <a:r>
              <a:rPr lang="en-US" dirty="0"/>
              <a:t>  </a:t>
            </a:r>
            <a:r>
              <a:rPr lang="en-US" dirty="0" err="1"/>
              <a:t>int</a:t>
            </a:r>
            <a:r>
              <a:rPr lang="en-US" dirty="0"/>
              <a:t> speed=50;  </a:t>
            </a:r>
          </a:p>
          <a:p>
            <a:r>
              <a:rPr lang="en-US" dirty="0"/>
              <a:t>}  </a:t>
            </a:r>
          </a:p>
          <a:p>
            <a:r>
              <a:rPr lang="en-US" dirty="0"/>
              <a:t>  </a:t>
            </a:r>
          </a:p>
          <a:p>
            <a:r>
              <a:rPr lang="en-US" dirty="0"/>
              <a:t>class Bike4 extends Vehicle{  </a:t>
            </a:r>
          </a:p>
          <a:p>
            <a:r>
              <a:rPr lang="en-US" dirty="0"/>
              <a:t>  </a:t>
            </a:r>
            <a:r>
              <a:rPr lang="en-US" dirty="0" err="1"/>
              <a:t>int</a:t>
            </a:r>
            <a:r>
              <a:rPr lang="en-US" dirty="0"/>
              <a:t> speed=100;  </a:t>
            </a:r>
          </a:p>
          <a:p>
            <a:r>
              <a:rPr lang="en-US" dirty="0"/>
              <a:t>      </a:t>
            </a:r>
          </a:p>
          <a:p>
            <a:r>
              <a:rPr lang="en-US" dirty="0"/>
              <a:t>  void display(){  </a:t>
            </a:r>
          </a:p>
          <a:p>
            <a:r>
              <a:rPr lang="en-US" dirty="0"/>
              <a:t>   </a:t>
            </a:r>
            <a:r>
              <a:rPr lang="en-US" dirty="0" err="1"/>
              <a:t>System.out.println</a:t>
            </a:r>
            <a:r>
              <a:rPr lang="en-US" dirty="0"/>
              <a:t>(</a:t>
            </a:r>
            <a:r>
              <a:rPr lang="en-US" dirty="0" err="1"/>
              <a:t>super.speed</a:t>
            </a:r>
            <a:r>
              <a:rPr lang="en-US" dirty="0"/>
              <a:t>);//will print speed of Vehicle now  </a:t>
            </a:r>
          </a:p>
          <a:p>
            <a:r>
              <a:rPr lang="en-US" dirty="0"/>
              <a:t>  }  </a:t>
            </a:r>
          </a:p>
          <a:p>
            <a:r>
              <a:rPr lang="en-US" dirty="0"/>
              <a:t>  public static void main(String </a:t>
            </a:r>
            <a:r>
              <a:rPr lang="en-US" dirty="0" err="1"/>
              <a:t>args</a:t>
            </a:r>
            <a:r>
              <a:rPr lang="en-US" dirty="0"/>
              <a:t>[]){  </a:t>
            </a:r>
          </a:p>
          <a:p>
            <a:r>
              <a:rPr lang="en-US" dirty="0"/>
              <a:t>   Bike4 b=new Bike4();  </a:t>
            </a:r>
          </a:p>
          <a:p>
            <a:r>
              <a:rPr lang="en-US" dirty="0"/>
              <a:t>   </a:t>
            </a:r>
            <a:r>
              <a:rPr lang="en-US" dirty="0" err="1"/>
              <a:t>b.display</a:t>
            </a:r>
            <a:r>
              <a:rPr lang="en-US" dirty="0"/>
              <a:t>();  </a:t>
            </a:r>
          </a:p>
          <a:p>
            <a:r>
              <a:rPr lang="en-US" dirty="0"/>
              <a:t>     </a:t>
            </a:r>
          </a:p>
          <a:p>
            <a:r>
              <a:rPr lang="en-US" dirty="0"/>
              <a:t>}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182</a:t>
            </a:fld>
            <a:endParaRPr lang="en-US"/>
          </a:p>
        </p:txBody>
      </p:sp>
    </p:spTree>
    <p:extLst>
      <p:ext uri="{BB962C8B-B14F-4D97-AF65-F5344CB8AC3E}">
        <p14:creationId xmlns:p14="http://schemas.microsoft.com/office/powerpoint/2010/main" val="4727933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50</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183</a:t>
            </a:fld>
            <a:endParaRPr lang="en-US"/>
          </a:p>
        </p:txBody>
      </p:sp>
    </p:spTree>
    <p:extLst>
      <p:ext uri="{BB962C8B-B14F-4D97-AF65-F5344CB8AC3E}">
        <p14:creationId xmlns:p14="http://schemas.microsoft.com/office/powerpoint/2010/main" val="13531010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642026"/>
            <a:ext cx="8658337" cy="3408810"/>
          </a:xfrm>
        </p:spPr>
        <p:txBody>
          <a:bodyPr/>
          <a:lstStyle/>
          <a:p>
            <a:r>
              <a:rPr lang="en-US" sz="4400" b="1" dirty="0"/>
              <a:t>2) super can be used to invoke parent class method</a:t>
            </a:r>
          </a:p>
        </p:txBody>
      </p:sp>
      <p:sp>
        <p:nvSpPr>
          <p:cNvPr id="4" name="Date Placeholder 3"/>
          <p:cNvSpPr>
            <a:spLocks noGrp="1"/>
          </p:cNvSpPr>
          <p:nvPr>
            <p:ph type="dt" sz="half" idx="10"/>
          </p:nvPr>
        </p:nvSpPr>
        <p:spPr/>
        <p:txBody>
          <a:bodyPr/>
          <a:lstStyle/>
          <a:p>
            <a:r>
              <a:rPr lang="en-US" sz="700"/>
              <a:t>8/21/2015</a:t>
            </a:r>
          </a:p>
        </p:txBody>
      </p:sp>
      <p:sp>
        <p:nvSpPr>
          <p:cNvPr id="5" name="Footer Placeholder 4"/>
          <p:cNvSpPr>
            <a:spLocks noGrp="1"/>
          </p:cNvSpPr>
          <p:nvPr>
            <p:ph type="ftr" sz="quarter" idx="11"/>
          </p:nvPr>
        </p:nvSpPr>
        <p:spPr/>
        <p:txBody>
          <a:bodyPr/>
          <a:lstStyle/>
          <a:p>
            <a:r>
              <a:rPr lang="en-US" sz="700"/>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z="700" smtClean="0"/>
              <a:t>184</a:t>
            </a:fld>
            <a:endParaRPr lang="en-US" sz="700"/>
          </a:p>
        </p:txBody>
      </p:sp>
    </p:spTree>
    <p:extLst>
      <p:ext uri="{BB962C8B-B14F-4D97-AF65-F5344CB8AC3E}">
        <p14:creationId xmlns:p14="http://schemas.microsoft.com/office/powerpoint/2010/main" val="39426488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16733"/>
            <a:ext cx="9283789" cy="5924630"/>
          </a:xfrm>
        </p:spPr>
        <p:txBody>
          <a:bodyPr>
            <a:noAutofit/>
          </a:bodyPr>
          <a:lstStyle/>
          <a:p>
            <a:r>
              <a:rPr lang="en-US" sz="1400" b="1" dirty="0"/>
              <a:t>class Person {</a:t>
            </a:r>
          </a:p>
          <a:p>
            <a:r>
              <a:rPr lang="en-US" sz="1400" b="1" dirty="0"/>
              <a:t>void message() {</a:t>
            </a:r>
          </a:p>
          <a:p>
            <a:r>
              <a:rPr lang="en-US" sz="1400" dirty="0"/>
              <a:t>System.</a:t>
            </a:r>
            <a:r>
              <a:rPr lang="en-US" sz="1400" i="1" dirty="0"/>
              <a:t>out.println("welcome");</a:t>
            </a:r>
          </a:p>
          <a:p>
            <a:r>
              <a:rPr lang="en-US" sz="1400" dirty="0"/>
              <a:t>}</a:t>
            </a:r>
          </a:p>
          <a:p>
            <a:r>
              <a:rPr lang="en-US" sz="1400" dirty="0"/>
              <a:t>}</a:t>
            </a:r>
          </a:p>
          <a:p>
            <a:r>
              <a:rPr lang="en-US" sz="1400" b="1" dirty="0"/>
              <a:t>class Student extends Person {</a:t>
            </a:r>
          </a:p>
          <a:p>
            <a:r>
              <a:rPr lang="en-US" sz="1400" b="1" dirty="0"/>
              <a:t>void message() {</a:t>
            </a:r>
          </a:p>
          <a:p>
            <a:r>
              <a:rPr lang="en-US" sz="1400" dirty="0"/>
              <a:t>System.</a:t>
            </a:r>
            <a:r>
              <a:rPr lang="en-US" sz="1400" i="1" dirty="0"/>
              <a:t>out.println("welcome to java");</a:t>
            </a:r>
          </a:p>
          <a:p>
            <a:r>
              <a:rPr lang="en-US" sz="1400" dirty="0"/>
              <a:t>}</a:t>
            </a:r>
          </a:p>
          <a:p>
            <a:r>
              <a:rPr lang="en-US" sz="1400" b="1" dirty="0"/>
              <a:t>void display() {</a:t>
            </a:r>
          </a:p>
          <a:p>
            <a:r>
              <a:rPr lang="en-US" sz="1400" dirty="0"/>
              <a:t>message();// will invoke current class message() method</a:t>
            </a:r>
          </a:p>
          <a:p>
            <a:r>
              <a:rPr lang="en-US" sz="1400" b="1" dirty="0" err="1"/>
              <a:t>super.message</a:t>
            </a:r>
            <a:r>
              <a:rPr lang="en-US" sz="1400" b="1" dirty="0"/>
              <a:t>();// will invoke parent class message() method</a:t>
            </a:r>
          </a:p>
          <a:p>
            <a:r>
              <a:rPr lang="en-US" sz="1400" dirty="0"/>
              <a:t>}</a:t>
            </a:r>
          </a:p>
          <a:p>
            <a:r>
              <a:rPr lang="en-US" sz="1400" b="1" dirty="0"/>
              <a:t>public static void main(String </a:t>
            </a:r>
            <a:r>
              <a:rPr lang="en-US" sz="1400" b="1" dirty="0" err="1"/>
              <a:t>args</a:t>
            </a:r>
            <a:r>
              <a:rPr lang="en-US" sz="1400" b="1" dirty="0"/>
              <a:t>[]) {</a:t>
            </a:r>
          </a:p>
          <a:p>
            <a:r>
              <a:rPr lang="en-US" sz="1400" dirty="0"/>
              <a:t>Student s = </a:t>
            </a:r>
            <a:r>
              <a:rPr lang="en-US" sz="1400" b="1" dirty="0"/>
              <a:t>new Student();</a:t>
            </a:r>
          </a:p>
          <a:p>
            <a:r>
              <a:rPr lang="en-US" sz="1400" dirty="0" err="1"/>
              <a:t>s.display</a:t>
            </a:r>
            <a:r>
              <a:rPr lang="en-US" sz="1400" dirty="0"/>
              <a:t>();</a:t>
            </a:r>
          </a:p>
          <a:p>
            <a:r>
              <a:rPr lang="en-US" sz="1400" dirty="0"/>
              <a:t>}</a:t>
            </a:r>
          </a:p>
          <a:p>
            <a:r>
              <a:rPr lang="en-US" sz="1400"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185</a:t>
            </a:fld>
            <a:endParaRPr lang="en-US"/>
          </a:p>
        </p:txBody>
      </p:sp>
    </p:spTree>
    <p:extLst>
      <p:ext uri="{BB962C8B-B14F-4D97-AF65-F5344CB8AC3E}">
        <p14:creationId xmlns:p14="http://schemas.microsoft.com/office/powerpoint/2010/main" val="38203605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306"/>
            <a:ext cx="8596668" cy="616085"/>
          </a:xfrm>
        </p:spPr>
        <p:txBody>
          <a:bodyPr>
            <a:normAutofit fontScale="90000"/>
          </a:bodyPr>
          <a:lstStyle/>
          <a:p>
            <a:r>
              <a:rPr lang="en-US" dirty="0"/>
              <a:t>Program in case super is not required</a:t>
            </a:r>
          </a:p>
        </p:txBody>
      </p:sp>
      <p:sp>
        <p:nvSpPr>
          <p:cNvPr id="3" name="Content Placeholder 2"/>
          <p:cNvSpPr>
            <a:spLocks noGrp="1"/>
          </p:cNvSpPr>
          <p:nvPr>
            <p:ph idx="1"/>
          </p:nvPr>
        </p:nvSpPr>
        <p:spPr>
          <a:xfrm>
            <a:off x="677334" y="700391"/>
            <a:ext cx="9507526" cy="5340971"/>
          </a:xfrm>
        </p:spPr>
        <p:txBody>
          <a:bodyPr>
            <a:normAutofit fontScale="92500" lnSpcReduction="10000"/>
          </a:bodyPr>
          <a:lstStyle/>
          <a:p>
            <a:r>
              <a:rPr lang="en-US" b="1" dirty="0"/>
              <a:t>class Person {</a:t>
            </a:r>
          </a:p>
          <a:p>
            <a:r>
              <a:rPr lang="en-US" b="1" dirty="0"/>
              <a:t>void message() {</a:t>
            </a:r>
          </a:p>
          <a:p>
            <a:r>
              <a:rPr lang="en-US" dirty="0"/>
              <a:t>System.</a:t>
            </a:r>
            <a:r>
              <a:rPr lang="en-US" i="1" dirty="0"/>
              <a:t>out.println("welcome");</a:t>
            </a:r>
          </a:p>
          <a:p>
            <a:r>
              <a:rPr lang="en-US" dirty="0"/>
              <a:t>}</a:t>
            </a:r>
          </a:p>
          <a:p>
            <a:r>
              <a:rPr lang="en-US" dirty="0"/>
              <a:t>}</a:t>
            </a:r>
          </a:p>
          <a:p>
            <a:r>
              <a:rPr lang="en-US" b="1" dirty="0"/>
              <a:t>class Student17 extends Person {</a:t>
            </a:r>
          </a:p>
          <a:p>
            <a:r>
              <a:rPr lang="en-US" b="1" dirty="0"/>
              <a:t>void display() {</a:t>
            </a:r>
          </a:p>
          <a:p>
            <a:r>
              <a:rPr lang="en-US" dirty="0"/>
              <a:t>message();// will invoke parent class message() method</a:t>
            </a:r>
          </a:p>
          <a:p>
            <a:r>
              <a:rPr lang="en-US" dirty="0"/>
              <a:t>}</a:t>
            </a:r>
          </a:p>
          <a:p>
            <a:r>
              <a:rPr lang="en-US" b="1" dirty="0"/>
              <a:t>public static void main(String </a:t>
            </a:r>
            <a:r>
              <a:rPr lang="en-US" b="1" dirty="0" err="1"/>
              <a:t>args</a:t>
            </a:r>
            <a:r>
              <a:rPr lang="en-US" b="1" dirty="0"/>
              <a:t>[]) {</a:t>
            </a:r>
          </a:p>
          <a:p>
            <a:r>
              <a:rPr lang="en-US" dirty="0"/>
              <a:t>Student17 s = </a:t>
            </a:r>
            <a:r>
              <a:rPr lang="en-US" b="1" dirty="0"/>
              <a:t>new Student17();</a:t>
            </a:r>
          </a:p>
          <a:p>
            <a:r>
              <a:rPr lang="en-US" dirty="0" err="1"/>
              <a:t>s.display</a:t>
            </a:r>
            <a:r>
              <a:rPr lang="en-US" dirty="0"/>
              <a:t>();</a:t>
            </a:r>
          </a:p>
          <a:p>
            <a:r>
              <a:rPr lang="en-US" dirty="0"/>
              <a:t>}</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186</a:t>
            </a:fld>
            <a:endParaRPr lang="en-US"/>
          </a:p>
        </p:txBody>
      </p:sp>
    </p:spTree>
    <p:extLst>
      <p:ext uri="{BB962C8B-B14F-4D97-AF65-F5344CB8AC3E}">
        <p14:creationId xmlns:p14="http://schemas.microsoft.com/office/powerpoint/2010/main" val="10083283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642026"/>
            <a:ext cx="8784797" cy="3408810"/>
          </a:xfrm>
        </p:spPr>
        <p:txBody>
          <a:bodyPr/>
          <a:lstStyle/>
          <a:p>
            <a:r>
              <a:rPr lang="en-US" sz="3600" b="1" dirty="0"/>
              <a:t>3) super is used to invoke parent class constructor.</a:t>
            </a:r>
            <a:br>
              <a:rPr lang="en-US" sz="3600" b="1" dirty="0"/>
            </a:br>
            <a:endParaRPr lang="en-US" sz="36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187</a:t>
            </a:fld>
            <a:endParaRPr lang="en-US"/>
          </a:p>
        </p:txBody>
      </p:sp>
    </p:spTree>
    <p:extLst>
      <p:ext uri="{BB962C8B-B14F-4D97-AF65-F5344CB8AC3E}">
        <p14:creationId xmlns:p14="http://schemas.microsoft.com/office/powerpoint/2010/main" val="1209407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7174"/>
          </a:xfrm>
        </p:spPr>
        <p:txBody>
          <a:bodyPr>
            <a:normAutofit fontScale="90000"/>
          </a:bodyPr>
          <a:lstStyle/>
          <a:p>
            <a:r>
              <a:rPr lang="en-US" dirty="0"/>
              <a:t>Example</a:t>
            </a:r>
          </a:p>
        </p:txBody>
      </p:sp>
      <p:sp>
        <p:nvSpPr>
          <p:cNvPr id="3" name="Content Placeholder 2"/>
          <p:cNvSpPr>
            <a:spLocks noGrp="1"/>
          </p:cNvSpPr>
          <p:nvPr>
            <p:ph idx="1"/>
          </p:nvPr>
        </p:nvSpPr>
        <p:spPr>
          <a:xfrm>
            <a:off x="677333" y="1186775"/>
            <a:ext cx="9517253" cy="4854588"/>
          </a:xfrm>
        </p:spPr>
        <p:txBody>
          <a:bodyPr>
            <a:normAutofit fontScale="92500" lnSpcReduction="20000"/>
          </a:bodyPr>
          <a:lstStyle/>
          <a:p>
            <a:r>
              <a:rPr lang="en-US" dirty="0"/>
              <a:t> class Vehicle{  </a:t>
            </a:r>
          </a:p>
          <a:p>
            <a:r>
              <a:rPr lang="en-US" dirty="0"/>
              <a:t>      Vehicle(){System.out.println("Vehicle is created");}  </a:t>
            </a:r>
          </a:p>
          <a:p>
            <a:r>
              <a:rPr lang="en-US" dirty="0"/>
              <a:t>    }  </a:t>
            </a:r>
          </a:p>
          <a:p>
            <a:r>
              <a:rPr lang="en-US" dirty="0"/>
              <a:t>      </a:t>
            </a:r>
          </a:p>
          <a:p>
            <a:r>
              <a:rPr lang="en-US" dirty="0"/>
              <a:t>    class Bike5 extends Vehicle{  </a:t>
            </a:r>
          </a:p>
          <a:p>
            <a:r>
              <a:rPr lang="en-US" dirty="0"/>
              <a:t>      Bike5(){  </a:t>
            </a:r>
          </a:p>
          <a:p>
            <a:r>
              <a:rPr lang="en-US" dirty="0"/>
              <a:t>       super();//will invoke parent class constructor  </a:t>
            </a:r>
          </a:p>
          <a:p>
            <a:r>
              <a:rPr lang="en-US" dirty="0"/>
              <a:t>       System.out.println("Bike is created");  </a:t>
            </a:r>
          </a:p>
          <a:p>
            <a:r>
              <a:rPr lang="en-US" dirty="0"/>
              <a:t>      }  </a:t>
            </a:r>
          </a:p>
          <a:p>
            <a:r>
              <a:rPr lang="en-US" dirty="0"/>
              <a:t>      public static void main(String </a:t>
            </a:r>
            <a:r>
              <a:rPr lang="en-US" dirty="0" err="1"/>
              <a:t>args</a:t>
            </a:r>
            <a:r>
              <a:rPr lang="en-US" dirty="0"/>
              <a:t>[]){  </a:t>
            </a:r>
          </a:p>
          <a:p>
            <a:r>
              <a:rPr lang="en-US" dirty="0"/>
              <a:t>       Bike5 b=new Bike5();  </a:t>
            </a:r>
          </a:p>
          <a:p>
            <a:r>
              <a:rPr lang="en-US" dirty="0"/>
              <a:t>            </a:t>
            </a:r>
          </a:p>
          <a:p>
            <a:r>
              <a:rPr lang="en-US" dirty="0"/>
              <a:t>    }  </a:t>
            </a:r>
          </a:p>
          <a:p>
            <a:r>
              <a:rPr lang="en-US" dirty="0"/>
              <a:t>    }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188</a:t>
            </a:fld>
            <a:endParaRPr lang="en-US"/>
          </a:p>
        </p:txBody>
      </p:sp>
    </p:spTree>
    <p:extLst>
      <p:ext uri="{BB962C8B-B14F-4D97-AF65-F5344CB8AC3E}">
        <p14:creationId xmlns:p14="http://schemas.microsoft.com/office/powerpoint/2010/main" val="20433781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Vehicle is created</a:t>
            </a:r>
          </a:p>
          <a:p>
            <a:r>
              <a:rPr lang="en-US" dirty="0"/>
              <a:t>Bike is created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189</a:t>
            </a:fld>
            <a:endParaRPr lang="en-US"/>
          </a:p>
        </p:txBody>
      </p:sp>
    </p:spTree>
    <p:extLst>
      <p:ext uri="{BB962C8B-B14F-4D97-AF65-F5344CB8AC3E}">
        <p14:creationId xmlns:p14="http://schemas.microsoft.com/office/powerpoint/2010/main" val="36169913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OBPL supports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a:t>
            </a:fld>
            <a:endParaRPr lang="en-US"/>
          </a:p>
        </p:txBody>
      </p:sp>
      <p:sp>
        <p:nvSpPr>
          <p:cNvPr id="3" name="Content Placeholder 2"/>
          <p:cNvSpPr>
            <a:spLocks noGrp="1"/>
          </p:cNvSpPr>
          <p:nvPr>
            <p:ph idx="1"/>
          </p:nvPr>
        </p:nvSpPr>
        <p:spPr/>
        <p:txBody>
          <a:bodyPr/>
          <a:lstStyle/>
          <a:p>
            <a:r>
              <a:rPr lang="en-US" dirty="0"/>
              <a:t>Abstraction</a:t>
            </a:r>
          </a:p>
          <a:p>
            <a:r>
              <a:rPr lang="en-US" dirty="0"/>
              <a:t>Encapsulation</a:t>
            </a:r>
          </a:p>
          <a:p>
            <a:r>
              <a:rPr lang="en-US" dirty="0"/>
              <a:t>Polymorphism</a:t>
            </a:r>
          </a:p>
          <a:p>
            <a:endParaRPr lang="en-US" dirty="0"/>
          </a:p>
        </p:txBody>
      </p:sp>
    </p:spTree>
    <p:extLst>
      <p:ext uri="{BB962C8B-B14F-4D97-AF65-F5344CB8AC3E}">
        <p14:creationId xmlns:p14="http://schemas.microsoft.com/office/powerpoint/2010/main" val="25722049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a:xfrm>
            <a:off x="677334" y="1245141"/>
            <a:ext cx="8596668" cy="4796222"/>
          </a:xfrm>
        </p:spPr>
        <p:txBody>
          <a:bodyPr/>
          <a:lstStyle/>
          <a:p>
            <a:r>
              <a:rPr lang="en-US" b="1" dirty="0"/>
              <a:t>super() is added in each class constructor automatically by compiler.</a:t>
            </a:r>
          </a:p>
          <a:p>
            <a:r>
              <a:rPr lang="en-US" b="1" dirty="0"/>
              <a:t>As we know well that default constructor is provided by compiler automatically but it also adds super() for the first </a:t>
            </a:r>
            <a:r>
              <a:rPr lang="en-US" b="1" dirty="0" err="1"/>
              <a:t>statement.If</a:t>
            </a:r>
            <a:r>
              <a:rPr lang="en-US" b="1" dirty="0"/>
              <a:t> you are creating your own constructor and you don't have either this() or super() as the first statement, compiler will provide super() as the first statement of the constructor. </a:t>
            </a:r>
          </a:p>
          <a:p>
            <a:endParaRPr lang="en-US" b="1"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190</a:t>
            </a:fld>
            <a:endParaRPr lang="en-US"/>
          </a:p>
        </p:txBody>
      </p:sp>
      <p:pic>
        <p:nvPicPr>
          <p:cNvPr id="7" name="Picture 6"/>
          <p:cNvPicPr>
            <a:picLocks noChangeAspect="1"/>
          </p:cNvPicPr>
          <p:nvPr/>
        </p:nvPicPr>
        <p:blipFill>
          <a:blip r:embed="rId2"/>
          <a:stretch>
            <a:fillRect/>
          </a:stretch>
        </p:blipFill>
        <p:spPr>
          <a:xfrm>
            <a:off x="1521771" y="3251200"/>
            <a:ext cx="5936494" cy="2225233"/>
          </a:xfrm>
          <a:prstGeom prst="rect">
            <a:avLst/>
          </a:prstGeom>
        </p:spPr>
      </p:pic>
    </p:spTree>
    <p:extLst>
      <p:ext uri="{BB962C8B-B14F-4D97-AF65-F5344CB8AC3E}">
        <p14:creationId xmlns:p14="http://schemas.microsoft.com/office/powerpoint/2010/main" val="39069720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941832"/>
            <a:ext cx="9099973" cy="3109004"/>
          </a:xfrm>
        </p:spPr>
        <p:txBody>
          <a:bodyPr/>
          <a:lstStyle/>
          <a:p>
            <a:r>
              <a:rPr lang="en-US" b="1" dirty="0"/>
              <a:t>Instance block</a:t>
            </a:r>
            <a:br>
              <a:rPr lang="en-US" b="1" dirty="0"/>
            </a:b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191</a:t>
            </a:fld>
            <a:endParaRPr lang="en-US"/>
          </a:p>
        </p:txBody>
      </p:sp>
    </p:spTree>
    <p:extLst>
      <p:ext uri="{BB962C8B-B14F-4D97-AF65-F5344CB8AC3E}">
        <p14:creationId xmlns:p14="http://schemas.microsoft.com/office/powerpoint/2010/main" val="28770829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Instance block</a:t>
            </a:r>
            <a:br>
              <a:rPr lang="en-US" b="1" dirty="0"/>
            </a:br>
            <a:endParaRPr lang="en-US" dirty="0"/>
          </a:p>
        </p:txBody>
      </p:sp>
      <p:sp>
        <p:nvSpPr>
          <p:cNvPr id="3" name="Content Placeholder 2"/>
          <p:cNvSpPr>
            <a:spLocks noGrp="1"/>
          </p:cNvSpPr>
          <p:nvPr>
            <p:ph idx="1"/>
          </p:nvPr>
        </p:nvSpPr>
        <p:spPr/>
        <p:txBody>
          <a:bodyPr/>
          <a:lstStyle/>
          <a:p>
            <a:r>
              <a:rPr lang="en-US" b="1" dirty="0"/>
              <a:t>Instance block</a:t>
            </a:r>
            <a:r>
              <a:rPr lang="en-US" dirty="0"/>
              <a:t> is used to initialize the instance data member. It run each time when object of the class is created.</a:t>
            </a:r>
          </a:p>
          <a:p>
            <a:r>
              <a:rPr lang="en-US" dirty="0">
                <a:solidFill>
                  <a:srgbClr val="FF0000"/>
                </a:solidFill>
              </a:rPr>
              <a:t>It used to initialize instance variable same like 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192</a:t>
            </a:fld>
            <a:endParaRPr lang="en-US"/>
          </a:p>
        </p:txBody>
      </p:sp>
    </p:spTree>
    <p:extLst>
      <p:ext uri="{BB962C8B-B14F-4D97-AF65-F5344CB8AC3E}">
        <p14:creationId xmlns:p14="http://schemas.microsoft.com/office/powerpoint/2010/main" val="27569540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dirty="0"/>
              <a:t>class Bike{  </a:t>
            </a:r>
          </a:p>
          <a:p>
            <a:r>
              <a:rPr lang="en-US" dirty="0"/>
              <a:t>    </a:t>
            </a:r>
            <a:r>
              <a:rPr lang="en-US" dirty="0" err="1"/>
              <a:t>int</a:t>
            </a:r>
            <a:r>
              <a:rPr lang="en-US" dirty="0"/>
              <a:t> speed;  </a:t>
            </a:r>
          </a:p>
          <a:p>
            <a:r>
              <a:rPr lang="en-US" dirty="0"/>
              <a:t>      </a:t>
            </a:r>
          </a:p>
          <a:p>
            <a:r>
              <a:rPr lang="en-US" dirty="0"/>
              <a:t>    Bike(){System.out.println("speed is "+speed);}  </a:t>
            </a:r>
          </a:p>
          <a:p>
            <a:r>
              <a:rPr lang="en-US" dirty="0"/>
              <a:t>   </a:t>
            </a:r>
          </a:p>
          <a:p>
            <a:r>
              <a:rPr lang="en-US" dirty="0"/>
              <a:t>    {speed=100;}  </a:t>
            </a:r>
          </a:p>
          <a:p>
            <a:r>
              <a:rPr lang="en-US" dirty="0"/>
              <a:t>       </a:t>
            </a:r>
          </a:p>
          <a:p>
            <a:r>
              <a:rPr lang="en-US" dirty="0"/>
              <a:t>    public static void main(String </a:t>
            </a:r>
            <a:r>
              <a:rPr lang="en-US" dirty="0" err="1"/>
              <a:t>args</a:t>
            </a:r>
            <a:r>
              <a:rPr lang="en-US" dirty="0"/>
              <a:t>[]){  </a:t>
            </a:r>
          </a:p>
          <a:p>
            <a:r>
              <a:rPr lang="en-US" dirty="0"/>
              <a:t>    Bike b1=new Bike();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193</a:t>
            </a:fld>
            <a:endParaRPr lang="en-US"/>
          </a:p>
        </p:txBody>
      </p:sp>
    </p:spTree>
    <p:extLst>
      <p:ext uri="{BB962C8B-B14F-4D97-AF65-F5344CB8AC3E}">
        <p14:creationId xmlns:p14="http://schemas.microsoft.com/office/powerpoint/2010/main" val="34095292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three places in java where you can perform operations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194</a:t>
            </a:fld>
            <a:endParaRPr lang="en-US"/>
          </a:p>
        </p:txBody>
      </p:sp>
      <p:sp>
        <p:nvSpPr>
          <p:cNvPr id="3" name="Content Placeholder 2"/>
          <p:cNvSpPr>
            <a:spLocks noGrp="1"/>
          </p:cNvSpPr>
          <p:nvPr>
            <p:ph idx="1"/>
          </p:nvPr>
        </p:nvSpPr>
        <p:spPr/>
        <p:txBody>
          <a:bodyPr/>
          <a:lstStyle/>
          <a:p>
            <a:r>
              <a:rPr lang="en-US" dirty="0"/>
              <a:t>Method</a:t>
            </a:r>
          </a:p>
          <a:p>
            <a:r>
              <a:rPr lang="en-US" dirty="0"/>
              <a:t>Constructor</a:t>
            </a:r>
          </a:p>
          <a:p>
            <a:r>
              <a:rPr lang="en-US" dirty="0"/>
              <a:t>Block</a:t>
            </a:r>
          </a:p>
        </p:txBody>
      </p:sp>
    </p:spTree>
    <p:extLst>
      <p:ext uri="{BB962C8B-B14F-4D97-AF65-F5344CB8AC3E}">
        <p14:creationId xmlns:p14="http://schemas.microsoft.com/office/powerpoint/2010/main" val="32879281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5874"/>
            <a:ext cx="8596668" cy="981456"/>
          </a:xfrm>
        </p:spPr>
        <p:txBody>
          <a:bodyPr>
            <a:normAutofit/>
          </a:bodyPr>
          <a:lstStyle/>
          <a:p>
            <a:r>
              <a:rPr lang="en-US" sz="2800" b="1" dirty="0"/>
              <a:t>What is invoked firstly instance initializer block or constructor?</a:t>
            </a:r>
          </a:p>
        </p:txBody>
      </p:sp>
      <p:sp>
        <p:nvSpPr>
          <p:cNvPr id="3" name="Content Placeholder 2"/>
          <p:cNvSpPr>
            <a:spLocks noGrp="1"/>
          </p:cNvSpPr>
          <p:nvPr>
            <p:ph idx="1"/>
          </p:nvPr>
        </p:nvSpPr>
        <p:spPr>
          <a:xfrm>
            <a:off x="677334" y="1035586"/>
            <a:ext cx="8740986" cy="5822414"/>
          </a:xfrm>
        </p:spPr>
        <p:txBody>
          <a:bodyPr>
            <a:normAutofit fontScale="925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InstanceBlockDemo</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InstanceBlockDemo</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"constructor"</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"instance block 2"</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"instance block 1"</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"static block"</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InstanceBlockDemo</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dirty="0"/>
              <a:t>Presented by </a:t>
            </a:r>
            <a:r>
              <a:rPr lang="en-US" dirty="0" err="1"/>
              <a:t>MangaRao</a:t>
            </a:r>
            <a:endParaRPr lang="en-US" dirty="0"/>
          </a:p>
        </p:txBody>
      </p:sp>
      <p:sp>
        <p:nvSpPr>
          <p:cNvPr id="6" name="Slide Number Placeholder 5"/>
          <p:cNvSpPr>
            <a:spLocks noGrp="1"/>
          </p:cNvSpPr>
          <p:nvPr>
            <p:ph type="sldNum" sz="quarter" idx="12"/>
          </p:nvPr>
        </p:nvSpPr>
        <p:spPr/>
        <p:txBody>
          <a:bodyPr/>
          <a:lstStyle/>
          <a:p>
            <a:fld id="{1E4065C7-5D4F-4CBE-A2BC-2560D5DC65DF}" type="slidenum">
              <a:rPr lang="en-US" smtClean="0"/>
              <a:t>195</a:t>
            </a:fld>
            <a:endParaRPr lang="en-US"/>
          </a:p>
        </p:txBody>
      </p:sp>
    </p:spTree>
    <p:extLst>
      <p:ext uri="{BB962C8B-B14F-4D97-AF65-F5344CB8AC3E}">
        <p14:creationId xmlns:p14="http://schemas.microsoft.com/office/powerpoint/2010/main" val="32434221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static block</a:t>
            </a:r>
          </a:p>
          <a:p>
            <a:r>
              <a:rPr lang="en-US" dirty="0"/>
              <a:t>instance block 2</a:t>
            </a:r>
          </a:p>
          <a:p>
            <a:r>
              <a:rPr lang="en-US" dirty="0"/>
              <a:t>instance block 1</a:t>
            </a:r>
          </a:p>
          <a:p>
            <a:r>
              <a:rPr lang="en-US" dirty="0"/>
              <a:t>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196</a:t>
            </a:fld>
            <a:endParaRPr lang="en-US"/>
          </a:p>
        </p:txBody>
      </p:sp>
    </p:spTree>
    <p:extLst>
      <p:ext uri="{BB962C8B-B14F-4D97-AF65-F5344CB8AC3E}">
        <p14:creationId xmlns:p14="http://schemas.microsoft.com/office/powerpoint/2010/main" val="33574236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it seems that instance initializer block is firstly invoked but NO. Instance initializer block is invoked at the time of object creation. </a:t>
            </a:r>
          </a:p>
          <a:p>
            <a:r>
              <a:rPr lang="en-US" dirty="0"/>
              <a:t>The java compiler copies the instance initializer block in the constructor after the first statement super(). So firstly, constructor is invoked.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197</a:t>
            </a:fld>
            <a:endParaRPr lang="en-US"/>
          </a:p>
        </p:txBody>
      </p:sp>
    </p:spTree>
    <p:extLst>
      <p:ext uri="{BB962C8B-B14F-4D97-AF65-F5344CB8AC3E}">
        <p14:creationId xmlns:p14="http://schemas.microsoft.com/office/powerpoint/2010/main" val="36485348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a:t>The java compiler copies the code of instance initializer block in every constructor.</a:t>
            </a:r>
          </a:p>
        </p:txBody>
      </p:sp>
      <p:pic>
        <p:nvPicPr>
          <p:cNvPr id="7" name="Content Placeholder 6"/>
          <p:cNvPicPr>
            <a:picLocks noGrp="1" noChangeAspect="1"/>
          </p:cNvPicPr>
          <p:nvPr>
            <p:ph idx="1"/>
          </p:nvPr>
        </p:nvPicPr>
        <p:blipFill>
          <a:blip r:embed="rId2"/>
          <a:stretch>
            <a:fillRect/>
          </a:stretch>
        </p:blipFill>
        <p:spPr>
          <a:xfrm>
            <a:off x="3646836" y="2160588"/>
            <a:ext cx="2658365" cy="3881437"/>
          </a:xfrm>
          <a:prstGeom prst="rect">
            <a:avLst/>
          </a:prstGeom>
        </p:spPr>
      </p:pic>
      <p:sp>
        <p:nvSpPr>
          <p:cNvPr id="4" name="Date Placeholder 3"/>
          <p:cNvSpPr>
            <a:spLocks noGrp="1"/>
          </p:cNvSpPr>
          <p:nvPr>
            <p:ph type="dt" sz="half" idx="10"/>
          </p:nvPr>
        </p:nvSpPr>
        <p:spPr/>
        <p:txBody>
          <a:bodyPr/>
          <a:lstStyle/>
          <a:p>
            <a:r>
              <a:rPr lang="en-US" sz="800"/>
              <a:t>8/21/2015</a:t>
            </a:r>
          </a:p>
        </p:txBody>
      </p:sp>
      <p:sp>
        <p:nvSpPr>
          <p:cNvPr id="5" name="Footer Placeholder 4"/>
          <p:cNvSpPr>
            <a:spLocks noGrp="1"/>
          </p:cNvSpPr>
          <p:nvPr>
            <p:ph type="ftr" sz="quarter" idx="11"/>
          </p:nvPr>
        </p:nvSpPr>
        <p:spPr/>
        <p:txBody>
          <a:bodyPr/>
          <a:lstStyle/>
          <a:p>
            <a:r>
              <a:rPr lang="en-US" sz="800"/>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z="800" smtClean="0"/>
              <a:t>198</a:t>
            </a:fld>
            <a:endParaRPr lang="en-US" sz="800"/>
          </a:p>
        </p:txBody>
      </p:sp>
    </p:spTree>
    <p:extLst>
      <p:ext uri="{BB962C8B-B14F-4D97-AF65-F5344CB8AC3E}">
        <p14:creationId xmlns:p14="http://schemas.microsoft.com/office/powerpoint/2010/main" val="20811818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Rules for instance block</a:t>
            </a:r>
            <a:br>
              <a:rPr lang="en-US" b="1" dirty="0"/>
            </a:br>
            <a:endParaRPr lang="en-US" dirty="0"/>
          </a:p>
        </p:txBody>
      </p:sp>
      <p:sp>
        <p:nvSpPr>
          <p:cNvPr id="3" name="Content Placeholder 2"/>
          <p:cNvSpPr>
            <a:spLocks noGrp="1"/>
          </p:cNvSpPr>
          <p:nvPr>
            <p:ph idx="1"/>
          </p:nvPr>
        </p:nvSpPr>
        <p:spPr/>
        <p:txBody>
          <a:bodyPr/>
          <a:lstStyle/>
          <a:p>
            <a:r>
              <a:rPr lang="en-US" dirty="0"/>
              <a:t>The instance block is created when instance of the class is created.</a:t>
            </a:r>
          </a:p>
          <a:p>
            <a:r>
              <a:rPr lang="en-US" dirty="0"/>
              <a:t>The instance block is invoked after the parent class constructor is invoked (i.e. after super() constructor call).</a:t>
            </a:r>
          </a:p>
          <a:p>
            <a:r>
              <a:rPr lang="en-US" dirty="0"/>
              <a:t>The instance block comes in the order in which they appear.</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199</a:t>
            </a:fld>
            <a:endParaRPr lang="en-US"/>
          </a:p>
        </p:txBody>
      </p:sp>
    </p:spTree>
    <p:extLst>
      <p:ext uri="{BB962C8B-B14F-4D97-AF65-F5344CB8AC3E}">
        <p14:creationId xmlns:p14="http://schemas.microsoft.com/office/powerpoint/2010/main" val="5798598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Object Oriented Programming Language?</a:t>
            </a:r>
          </a:p>
        </p:txBody>
      </p:sp>
      <p:sp>
        <p:nvSpPr>
          <p:cNvPr id="3" name="Content Placeholder 2"/>
          <p:cNvSpPr>
            <a:spLocks noGrp="1"/>
          </p:cNvSpPr>
          <p:nvPr>
            <p:ph idx="1"/>
          </p:nvPr>
        </p:nvSpPr>
        <p:spPr/>
        <p:txBody>
          <a:bodyPr/>
          <a:lstStyle/>
          <a:p>
            <a:r>
              <a:rPr lang="en-US" b="1" dirty="0" err="1"/>
              <a:t>Simula</a:t>
            </a:r>
            <a:r>
              <a:rPr lang="en-US" dirty="0"/>
              <a:t> is considered as the first object-oriented programming language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a:t>
            </a:fld>
            <a:endParaRPr lang="en-US"/>
          </a:p>
        </p:txBody>
      </p:sp>
    </p:spTree>
    <p:extLst>
      <p:ext uri="{BB962C8B-B14F-4D97-AF65-F5344CB8AC3E}">
        <p14:creationId xmlns:p14="http://schemas.microsoft.com/office/powerpoint/2010/main" val="9061968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p>
        </p:txBody>
      </p:sp>
      <p:sp>
        <p:nvSpPr>
          <p:cNvPr id="3" name="Content Placeholder 2"/>
          <p:cNvSpPr>
            <a:spLocks noGrp="1"/>
          </p:cNvSpPr>
          <p:nvPr>
            <p:ph idx="1"/>
          </p:nvPr>
        </p:nvSpPr>
        <p:spPr>
          <a:xfrm>
            <a:off x="677334" y="1637731"/>
            <a:ext cx="8596668" cy="4403631"/>
          </a:xfrm>
        </p:spPr>
        <p:txBody>
          <a:bodyPr/>
          <a:lstStyle/>
          <a:p>
            <a:r>
              <a:rPr lang="en-US" dirty="0"/>
              <a:t>Object: An object is anything that exists in this real world. An object has properties and behaviors (actions). </a:t>
            </a:r>
          </a:p>
          <a:p>
            <a:r>
              <a:rPr lang="en-US" dirty="0"/>
              <a:t>In our program variables are used to represent properties. Actions are represented by methods. </a:t>
            </a:r>
          </a:p>
          <a:p>
            <a:r>
              <a:rPr lang="en-US" dirty="0"/>
              <a:t>i.e.; An object contains variables and methods. i.e.; Objects need memory. JVM will allocate the memory required for objects using new keyword.</a:t>
            </a:r>
          </a:p>
          <a:p>
            <a:r>
              <a:rPr lang="en-US" dirty="0"/>
              <a:t>For example: chair, pen, table, keyboard, bike etc. (tangible and intangible). </a:t>
            </a:r>
          </a:p>
        </p:txBody>
      </p:sp>
      <p:pic>
        <p:nvPicPr>
          <p:cNvPr id="4" name="Picture 3"/>
          <p:cNvPicPr>
            <a:picLocks noChangeAspect="1"/>
          </p:cNvPicPr>
          <p:nvPr/>
        </p:nvPicPr>
        <p:blipFill>
          <a:blip r:embed="rId2"/>
          <a:stretch>
            <a:fillRect/>
          </a:stretch>
        </p:blipFill>
        <p:spPr>
          <a:xfrm>
            <a:off x="2674323" y="4008215"/>
            <a:ext cx="3421677" cy="2263336"/>
          </a:xfrm>
          <a:prstGeom prst="rect">
            <a:avLst/>
          </a:prstGeom>
        </p:spPr>
      </p:pic>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20</a:t>
            </a:fld>
            <a:endParaRPr lang="en-US"/>
          </a:p>
        </p:txBody>
      </p:sp>
    </p:spTree>
    <p:extLst>
      <p:ext uri="{BB962C8B-B14F-4D97-AF65-F5344CB8AC3E}">
        <p14:creationId xmlns:p14="http://schemas.microsoft.com/office/powerpoint/2010/main" val="3149611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t>
            </a:r>
            <a:r>
              <a:rPr lang="en-US" dirty="0"/>
              <a:t>Guess the output</a:t>
            </a:r>
          </a:p>
        </p:txBody>
      </p:sp>
      <p:sp>
        <p:nvSpPr>
          <p:cNvPr id="3" name="Content Placeholder 2"/>
          <p:cNvSpPr>
            <a:spLocks noGrp="1"/>
          </p:cNvSpPr>
          <p:nvPr>
            <p:ph idx="1"/>
          </p:nvPr>
        </p:nvSpPr>
        <p:spPr/>
        <p:txBody>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"Instance block"</a:t>
            </a:r>
            <a:r>
              <a:rPr lang="en-US" b="1" i="1"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Test();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Test </a:t>
            </a:r>
            <a:r>
              <a:rPr lang="en-US" u="sng" dirty="0">
                <a:solidFill>
                  <a:srgbClr val="6A3E3E"/>
                </a:solidFill>
                <a:latin typeface="Courier New" panose="02070309020205020404" pitchFamily="49" charset="0"/>
              </a:rPr>
              <a:t>t</a:t>
            </a:r>
            <a:r>
              <a:rPr lang="en-US" u="sng" dirty="0">
                <a:solidFill>
                  <a:srgbClr val="000000"/>
                </a:solidFill>
                <a:latin typeface="Courier New" panose="02070309020205020404" pitchFamily="49" charset="0"/>
              </a:rPr>
              <a:t> = </a:t>
            </a:r>
            <a:r>
              <a:rPr lang="en-US" b="1" u="sng" dirty="0">
                <a:solidFill>
                  <a:srgbClr val="7F0055"/>
                </a:solidFill>
                <a:latin typeface="Courier New" panose="02070309020205020404" pitchFamily="49" charset="0"/>
              </a:rPr>
              <a:t>new</a:t>
            </a:r>
            <a:r>
              <a:rPr lang="en-US" b="1" u="sng" dirty="0">
                <a:solidFill>
                  <a:srgbClr val="000000"/>
                </a:solidFill>
                <a:latin typeface="Courier New" panose="02070309020205020404" pitchFamily="49" charset="0"/>
              </a:rPr>
              <a:t> Test();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200</a:t>
            </a:fld>
            <a:endParaRPr lang="en-US"/>
          </a:p>
        </p:txBody>
      </p:sp>
    </p:spTree>
    <p:extLst>
      <p:ext uri="{BB962C8B-B14F-4D97-AF65-F5344CB8AC3E}">
        <p14:creationId xmlns:p14="http://schemas.microsoft.com/office/powerpoint/2010/main" val="288089576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solidFill>
                  <a:srgbClr val="FF0000"/>
                </a:solidFill>
                <a:latin typeface="Courier New" panose="02070309020205020404" pitchFamily="49" charset="0"/>
              </a:rPr>
              <a:t>Exception in thread "main" </a:t>
            </a:r>
            <a:r>
              <a:rPr lang="en-US" dirty="0" err="1">
                <a:solidFill>
                  <a:srgbClr val="FF0000"/>
                </a:solidFill>
                <a:latin typeface="Courier New" panose="02070309020205020404" pitchFamily="49" charset="0"/>
              </a:rPr>
              <a:t>java.lang.StackOverflowError</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201</a:t>
            </a:fld>
            <a:endParaRPr lang="en-US"/>
          </a:p>
        </p:txBody>
      </p:sp>
    </p:spTree>
    <p:extLst>
      <p:ext uri="{BB962C8B-B14F-4D97-AF65-F5344CB8AC3E}">
        <p14:creationId xmlns:p14="http://schemas.microsoft.com/office/powerpoint/2010/main" val="74442712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b="1"/>
              <a:t>Final Keyword In Java</a:t>
            </a:r>
          </a:p>
        </p:txBody>
      </p:sp>
      <p:sp>
        <p:nvSpPr>
          <p:cNvPr id="8" name="Subtitle 7"/>
          <p:cNvSpPr>
            <a:spLocks noGrp="1"/>
          </p:cNvSpPr>
          <p:nvPr>
            <p:ph type="subTitle" idx="1"/>
          </p:nvPr>
        </p:nvSpPr>
        <p:spPr/>
        <p:txBody>
          <a:bodyPr/>
          <a:lstStyle/>
          <a:p>
            <a:r>
              <a:rPr lang="en-US" dirty="0"/>
              <a:t>final</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202</a:t>
            </a:fld>
            <a:endParaRPr lang="en-US"/>
          </a:p>
        </p:txBody>
      </p:sp>
    </p:spTree>
    <p:extLst>
      <p:ext uri="{BB962C8B-B14F-4D97-AF65-F5344CB8AC3E}">
        <p14:creationId xmlns:p14="http://schemas.microsoft.com/office/powerpoint/2010/main" val="23919049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keyword</a:t>
            </a:r>
          </a:p>
        </p:txBody>
      </p:sp>
      <p:sp>
        <p:nvSpPr>
          <p:cNvPr id="3" name="Content Placeholder 2"/>
          <p:cNvSpPr>
            <a:spLocks noGrp="1"/>
          </p:cNvSpPr>
          <p:nvPr>
            <p:ph idx="1"/>
          </p:nvPr>
        </p:nvSpPr>
        <p:spPr/>
        <p:txBody>
          <a:bodyPr/>
          <a:lstStyle/>
          <a:p>
            <a:r>
              <a:rPr lang="en-US" dirty="0"/>
              <a:t>The </a:t>
            </a:r>
            <a:r>
              <a:rPr lang="en-US" b="1" dirty="0"/>
              <a:t>final keyword</a:t>
            </a:r>
            <a:r>
              <a:rPr lang="en-US" dirty="0"/>
              <a:t> in java is used to restrict the user. The java final keyword can be used in many context. Final can be:</a:t>
            </a:r>
          </a:p>
          <a:p>
            <a:r>
              <a:rPr lang="en-US" dirty="0"/>
              <a:t>variable</a:t>
            </a:r>
          </a:p>
          <a:p>
            <a:r>
              <a:rPr lang="en-US" dirty="0"/>
              <a:t>method</a:t>
            </a:r>
          </a:p>
          <a:p>
            <a:r>
              <a:rPr lang="en-US" dirty="0"/>
              <a:t>Class</a:t>
            </a:r>
          </a:p>
          <a:p>
            <a:r>
              <a:rPr lang="en-US" dirty="0"/>
              <a:t>The final keyword can be applied with the variables, a final variable that have no value it is called blank final variable or uninitialized final variable. It can be initialized in the constructor only.</a:t>
            </a:r>
          </a:p>
          <a:p>
            <a:r>
              <a:rPr lang="en-US" dirty="0"/>
              <a:t>The blank final variable can be static also which will be initialized in the static block only.</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203</a:t>
            </a:fld>
            <a:endParaRPr lang="en-US"/>
          </a:p>
        </p:txBody>
      </p:sp>
    </p:spTree>
    <p:extLst>
      <p:ext uri="{BB962C8B-B14F-4D97-AF65-F5344CB8AC3E}">
        <p14:creationId xmlns:p14="http://schemas.microsoft.com/office/powerpoint/2010/main" val="35826135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If you make any variable as final, you cannot change the value of final variable(It will be constant).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204</a:t>
            </a:fld>
            <a:endParaRPr lang="en-US"/>
          </a:p>
        </p:txBody>
      </p:sp>
    </p:spTree>
    <p:extLst>
      <p:ext uri="{BB962C8B-B14F-4D97-AF65-F5344CB8AC3E}">
        <p14:creationId xmlns:p14="http://schemas.microsoft.com/office/powerpoint/2010/main" val="23588168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205</a:t>
            </a:fld>
            <a:endParaRPr lang="en-US"/>
          </a:p>
        </p:txBody>
      </p:sp>
      <p:sp>
        <p:nvSpPr>
          <p:cNvPr id="3" name="Content Placeholder 2"/>
          <p:cNvSpPr>
            <a:spLocks noGrp="1"/>
          </p:cNvSpPr>
          <p:nvPr>
            <p:ph idx="1"/>
          </p:nvPr>
        </p:nvSpPr>
        <p:spPr/>
        <p:txBody>
          <a:bodyPr/>
          <a:lstStyle/>
          <a:p>
            <a:pPr lvl="0"/>
            <a:r>
              <a:rPr lang="en-US" dirty="0"/>
              <a:t>Stops values change</a:t>
            </a:r>
          </a:p>
          <a:p>
            <a:pPr lvl="0"/>
            <a:r>
              <a:rPr lang="en-US" dirty="0"/>
              <a:t>Stops method overriding</a:t>
            </a:r>
          </a:p>
          <a:p>
            <a:pPr lvl="0"/>
            <a:r>
              <a:rPr lang="en-US" dirty="0"/>
              <a:t>Stops inheritance</a:t>
            </a:r>
          </a:p>
          <a:p>
            <a:endParaRPr lang="en-US" dirty="0"/>
          </a:p>
        </p:txBody>
      </p:sp>
    </p:spTree>
    <p:extLst>
      <p:ext uri="{BB962C8B-B14F-4D97-AF65-F5344CB8AC3E}">
        <p14:creationId xmlns:p14="http://schemas.microsoft.com/office/powerpoint/2010/main" val="4262570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Java Final Variable</a:t>
            </a:r>
          </a:p>
        </p:txBody>
      </p:sp>
      <p:sp>
        <p:nvSpPr>
          <p:cNvPr id="3" name="Content Placeholder 2"/>
          <p:cNvSpPr>
            <a:spLocks noGrp="1"/>
          </p:cNvSpPr>
          <p:nvPr>
            <p:ph idx="1"/>
          </p:nvPr>
        </p:nvSpPr>
        <p:spPr/>
        <p:txBody>
          <a:bodyPr/>
          <a:lstStyle/>
          <a:p>
            <a:r>
              <a:rPr lang="en-US" dirty="0"/>
              <a:t>If you make any variable as final, you cannot change the value of final variable(It will be constant).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206</a:t>
            </a:fld>
            <a:endParaRPr lang="en-US"/>
          </a:p>
        </p:txBody>
      </p:sp>
    </p:spTree>
    <p:extLst>
      <p:ext uri="{BB962C8B-B14F-4D97-AF65-F5344CB8AC3E}">
        <p14:creationId xmlns:p14="http://schemas.microsoft.com/office/powerpoint/2010/main" val="10127300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85000" lnSpcReduction="20000"/>
          </a:bodyPr>
          <a:lstStyle/>
          <a:p>
            <a:r>
              <a:rPr lang="en-US" b="1" dirty="0"/>
              <a:t>class Bike{</a:t>
            </a:r>
          </a:p>
          <a:p>
            <a:r>
              <a:rPr lang="en-US" b="1" dirty="0"/>
              <a:t>final </a:t>
            </a:r>
            <a:r>
              <a:rPr lang="en-US" b="1" dirty="0" err="1"/>
              <a:t>int</a:t>
            </a:r>
            <a:r>
              <a:rPr lang="en-US" b="1" dirty="0"/>
              <a:t> </a:t>
            </a:r>
            <a:r>
              <a:rPr lang="en-US" b="1" dirty="0" err="1"/>
              <a:t>speedlimit</a:t>
            </a:r>
            <a:r>
              <a:rPr lang="en-US" b="1" dirty="0"/>
              <a:t> = 90;// final variable</a:t>
            </a:r>
          </a:p>
          <a:p>
            <a:endParaRPr lang="en-US" dirty="0"/>
          </a:p>
          <a:p>
            <a:r>
              <a:rPr lang="en-US" b="1" dirty="0"/>
              <a:t>void run() {</a:t>
            </a:r>
          </a:p>
          <a:p>
            <a:r>
              <a:rPr lang="en-US" u="sng" dirty="0" err="1"/>
              <a:t>speedlimit</a:t>
            </a:r>
            <a:r>
              <a:rPr lang="en-US" u="sng" dirty="0"/>
              <a:t> = 400;</a:t>
            </a:r>
          </a:p>
          <a:p>
            <a:r>
              <a:rPr lang="en-US" dirty="0"/>
              <a:t>}</a:t>
            </a:r>
          </a:p>
          <a:p>
            <a:endParaRPr lang="en-US" dirty="0"/>
          </a:p>
          <a:p>
            <a:r>
              <a:rPr lang="en-US" b="1" dirty="0"/>
              <a:t>public static void main(String </a:t>
            </a:r>
            <a:r>
              <a:rPr lang="en-US" b="1" dirty="0" err="1"/>
              <a:t>args</a:t>
            </a:r>
            <a:r>
              <a:rPr lang="en-US" b="1" dirty="0"/>
              <a:t>[]) {</a:t>
            </a:r>
          </a:p>
          <a:p>
            <a:r>
              <a:rPr lang="en-US" dirty="0"/>
              <a:t>Bike </a:t>
            </a:r>
            <a:r>
              <a:rPr lang="en-US" dirty="0" err="1"/>
              <a:t>obj</a:t>
            </a:r>
            <a:r>
              <a:rPr lang="en-US" dirty="0"/>
              <a:t> = </a:t>
            </a:r>
            <a:r>
              <a:rPr lang="en-US" b="1"/>
              <a:t>new Bike();</a:t>
            </a:r>
            <a:endParaRPr lang="en-US" b="1" dirty="0"/>
          </a:p>
          <a:p>
            <a:r>
              <a:rPr lang="en-US" dirty="0" err="1"/>
              <a:t>obj.run</a:t>
            </a:r>
            <a:r>
              <a:rPr lang="en-US" dirty="0"/>
              <a:t>();</a:t>
            </a:r>
          </a:p>
          <a:p>
            <a:r>
              <a:rPr lang="en-US" dirty="0"/>
              <a:t>}</a:t>
            </a:r>
          </a:p>
          <a:p>
            <a:r>
              <a:rPr lang="en-US" dirty="0"/>
              <a:t>}// end of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207</a:t>
            </a:fld>
            <a:endParaRPr lang="en-US"/>
          </a:p>
        </p:txBody>
      </p:sp>
    </p:spTree>
    <p:extLst>
      <p:ext uri="{BB962C8B-B14F-4D97-AF65-F5344CB8AC3E}">
        <p14:creationId xmlns:p14="http://schemas.microsoft.com/office/powerpoint/2010/main" val="28377228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208</a:t>
            </a:fld>
            <a:endParaRPr lang="en-US"/>
          </a:p>
        </p:txBody>
      </p:sp>
    </p:spTree>
    <p:extLst>
      <p:ext uri="{BB962C8B-B14F-4D97-AF65-F5344CB8AC3E}">
        <p14:creationId xmlns:p14="http://schemas.microsoft.com/office/powerpoint/2010/main" val="10225279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Final method</a:t>
            </a:r>
          </a:p>
        </p:txBody>
      </p:sp>
      <p:sp>
        <p:nvSpPr>
          <p:cNvPr id="3" name="Content Placeholder 2"/>
          <p:cNvSpPr>
            <a:spLocks noGrp="1"/>
          </p:cNvSpPr>
          <p:nvPr>
            <p:ph idx="1"/>
          </p:nvPr>
        </p:nvSpPr>
        <p:spPr/>
        <p:txBody>
          <a:bodyPr/>
          <a:lstStyle/>
          <a:p>
            <a:r>
              <a:rPr lang="en-US" dirty="0"/>
              <a:t>If you make any method as final, you cannot override it.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209</a:t>
            </a:fld>
            <a:endParaRPr lang="en-US"/>
          </a:p>
        </p:txBody>
      </p:sp>
    </p:spTree>
    <p:extLst>
      <p:ext uri="{BB962C8B-B14F-4D97-AF65-F5344CB8AC3E}">
        <p14:creationId xmlns:p14="http://schemas.microsoft.com/office/powerpoint/2010/main" val="36204068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object has three characteristics:</a:t>
            </a:r>
          </a:p>
        </p:txBody>
      </p:sp>
      <p:sp>
        <p:nvSpPr>
          <p:cNvPr id="3" name="Content Placeholder 2"/>
          <p:cNvSpPr>
            <a:spLocks noGrp="1"/>
          </p:cNvSpPr>
          <p:nvPr>
            <p:ph idx="1"/>
          </p:nvPr>
        </p:nvSpPr>
        <p:spPr/>
        <p:txBody>
          <a:bodyPr/>
          <a:lstStyle/>
          <a:p>
            <a:r>
              <a:rPr lang="en-US" b="1" dirty="0"/>
              <a:t>SBI</a:t>
            </a:r>
          </a:p>
          <a:p>
            <a:r>
              <a:rPr lang="en-US" b="1" dirty="0"/>
              <a:t>state:</a:t>
            </a:r>
            <a:r>
              <a:rPr lang="en-US" dirty="0"/>
              <a:t> represents data (value) of an object.</a:t>
            </a:r>
          </a:p>
          <a:p>
            <a:r>
              <a:rPr lang="en-US" b="1" dirty="0"/>
              <a:t>behavior:</a:t>
            </a:r>
            <a:r>
              <a:rPr lang="en-US" dirty="0"/>
              <a:t> represents the behavior (functionality) of an object such as deposit, withdraw etc.</a:t>
            </a:r>
          </a:p>
          <a:p>
            <a:r>
              <a:rPr lang="en-US" b="1" dirty="0"/>
              <a:t>identity:</a:t>
            </a:r>
            <a:r>
              <a:rPr lang="en-US" dirty="0"/>
              <a:t> Object identity is typically implemented via a unique ID. The value of the ID is not visible to the external user. But, it is used internally by the JVM to identify each object uniquely.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a:t>
            </a:fld>
            <a:endParaRPr lang="en-US"/>
          </a:p>
        </p:txBody>
      </p:sp>
    </p:spTree>
    <p:extLst>
      <p:ext uri="{BB962C8B-B14F-4D97-AF65-F5344CB8AC3E}">
        <p14:creationId xmlns:p14="http://schemas.microsoft.com/office/powerpoint/2010/main" val="38553300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353313"/>
            <a:ext cx="8596668" cy="4688050"/>
          </a:xfrm>
        </p:spPr>
        <p:txBody>
          <a:bodyPr>
            <a:normAutofit fontScale="70000" lnSpcReduction="20000"/>
          </a:bodyPr>
          <a:lstStyle/>
          <a:p>
            <a:r>
              <a:rPr lang="en-US" b="1" dirty="0"/>
              <a:t>class Bike {</a:t>
            </a:r>
          </a:p>
          <a:p>
            <a:r>
              <a:rPr lang="en-US" b="1" dirty="0"/>
              <a:t>final void run() {</a:t>
            </a:r>
          </a:p>
          <a:p>
            <a:r>
              <a:rPr lang="en-US" dirty="0"/>
              <a:t>System.</a:t>
            </a:r>
            <a:r>
              <a:rPr lang="en-US" i="1" dirty="0"/>
              <a:t>out.println("running");</a:t>
            </a:r>
          </a:p>
          <a:p>
            <a:r>
              <a:rPr lang="en-US" dirty="0"/>
              <a:t>}</a:t>
            </a:r>
          </a:p>
          <a:p>
            <a:r>
              <a:rPr lang="en-US" dirty="0"/>
              <a:t>}</a:t>
            </a:r>
          </a:p>
          <a:p>
            <a:endParaRPr lang="en-US" dirty="0"/>
          </a:p>
          <a:p>
            <a:r>
              <a:rPr lang="en-US" b="1" dirty="0"/>
              <a:t>class Honda extends Bike {</a:t>
            </a:r>
          </a:p>
          <a:p>
            <a:r>
              <a:rPr lang="en-US" b="1" dirty="0"/>
              <a:t>void </a:t>
            </a:r>
            <a:r>
              <a:rPr lang="en-US" b="1" u="sng" dirty="0"/>
              <a:t>run() {</a:t>
            </a:r>
          </a:p>
          <a:p>
            <a:r>
              <a:rPr lang="en-US" dirty="0"/>
              <a:t>System.</a:t>
            </a:r>
            <a:r>
              <a:rPr lang="en-US" i="1" dirty="0"/>
              <a:t>out.println("running safely with 100kmph");</a:t>
            </a:r>
          </a:p>
          <a:p>
            <a:r>
              <a:rPr lang="en-US" dirty="0"/>
              <a:t>}</a:t>
            </a:r>
          </a:p>
          <a:p>
            <a:endParaRPr lang="en-US" dirty="0"/>
          </a:p>
          <a:p>
            <a:r>
              <a:rPr lang="en-US" b="1" dirty="0"/>
              <a:t>public static void main(String </a:t>
            </a:r>
            <a:r>
              <a:rPr lang="en-US" b="1" dirty="0" err="1"/>
              <a:t>args</a:t>
            </a:r>
            <a:r>
              <a:rPr lang="en-US" b="1" dirty="0"/>
              <a:t>[]) {</a:t>
            </a:r>
          </a:p>
          <a:p>
            <a:r>
              <a:rPr lang="en-US" dirty="0"/>
              <a:t>Honda </a:t>
            </a:r>
            <a:r>
              <a:rPr lang="en-US" dirty="0" err="1"/>
              <a:t>honda</a:t>
            </a:r>
            <a:r>
              <a:rPr lang="en-US" dirty="0"/>
              <a:t> = </a:t>
            </a:r>
            <a:r>
              <a:rPr lang="en-US" b="1" dirty="0"/>
              <a:t>new Honda();</a:t>
            </a:r>
          </a:p>
          <a:p>
            <a:r>
              <a:rPr lang="en-US" dirty="0" err="1"/>
              <a:t>honda.run</a:t>
            </a:r>
            <a:r>
              <a:rPr lang="en-US" dirty="0"/>
              <a:t>();</a:t>
            </a:r>
          </a:p>
          <a:p>
            <a:r>
              <a:rPr lang="en-US" dirty="0"/>
              <a:t>}</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210</a:t>
            </a:fld>
            <a:endParaRPr lang="en-US"/>
          </a:p>
        </p:txBody>
      </p:sp>
    </p:spTree>
    <p:extLst>
      <p:ext uri="{BB962C8B-B14F-4D97-AF65-F5344CB8AC3E}">
        <p14:creationId xmlns:p14="http://schemas.microsoft.com/office/powerpoint/2010/main" val="20836325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additive="base">
                                        <p:cTn id="7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211</a:t>
            </a:fld>
            <a:endParaRPr lang="en-US"/>
          </a:p>
        </p:txBody>
      </p:sp>
    </p:spTree>
    <p:extLst>
      <p:ext uri="{BB962C8B-B14F-4D97-AF65-F5344CB8AC3E}">
        <p14:creationId xmlns:p14="http://schemas.microsoft.com/office/powerpoint/2010/main" val="19799358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Java final class</a:t>
            </a:r>
            <a:br>
              <a:rPr lang="en-US" b="1" dirty="0"/>
            </a:br>
            <a:endParaRPr lang="en-US" dirty="0"/>
          </a:p>
        </p:txBody>
      </p:sp>
      <p:sp>
        <p:nvSpPr>
          <p:cNvPr id="3" name="Content Placeholder 2"/>
          <p:cNvSpPr>
            <a:spLocks noGrp="1"/>
          </p:cNvSpPr>
          <p:nvPr>
            <p:ph idx="1"/>
          </p:nvPr>
        </p:nvSpPr>
        <p:spPr/>
        <p:txBody>
          <a:bodyPr/>
          <a:lstStyle/>
          <a:p>
            <a:r>
              <a:rPr lang="en-US" dirty="0"/>
              <a:t>If you make any class final, you cannot extend it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212</a:t>
            </a:fld>
            <a:endParaRPr lang="en-US"/>
          </a:p>
        </p:txBody>
      </p:sp>
    </p:spTree>
    <p:extLst>
      <p:ext uri="{BB962C8B-B14F-4D97-AF65-F5344CB8AC3E}">
        <p14:creationId xmlns:p14="http://schemas.microsoft.com/office/powerpoint/2010/main" val="16780543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20000"/>
          </a:bodyPr>
          <a:lstStyle/>
          <a:p>
            <a:r>
              <a:rPr lang="en-US" dirty="0"/>
              <a:t>final class Bike{</a:t>
            </a:r>
          </a:p>
          <a:p>
            <a:r>
              <a:rPr lang="en-US" dirty="0"/>
              <a:t>}  </a:t>
            </a:r>
          </a:p>
          <a:p>
            <a:r>
              <a:rPr lang="en-US" dirty="0"/>
              <a:t>  </a:t>
            </a:r>
          </a:p>
          <a:p>
            <a:r>
              <a:rPr lang="en-US" dirty="0"/>
              <a:t>class Honda1 extends Bike{  </a:t>
            </a:r>
          </a:p>
          <a:p>
            <a:r>
              <a:rPr lang="en-US" dirty="0"/>
              <a:t>  void run(){System.out.println("running safely with 100kmph");}  </a:t>
            </a:r>
          </a:p>
          <a:p>
            <a:r>
              <a:rPr lang="en-US" dirty="0"/>
              <a:t>    </a:t>
            </a:r>
          </a:p>
          <a:p>
            <a:r>
              <a:rPr lang="en-US" dirty="0"/>
              <a:t>  public static void main(String </a:t>
            </a:r>
            <a:r>
              <a:rPr lang="en-US" dirty="0" err="1"/>
              <a:t>args</a:t>
            </a:r>
            <a:r>
              <a:rPr lang="en-US" dirty="0"/>
              <a:t>[]){  </a:t>
            </a:r>
          </a:p>
          <a:p>
            <a:r>
              <a:rPr lang="en-US" dirty="0"/>
              <a:t>  Honda1 </a:t>
            </a:r>
            <a:r>
              <a:rPr lang="en-US" dirty="0" err="1"/>
              <a:t>honda</a:t>
            </a:r>
            <a:r>
              <a:rPr lang="en-US" dirty="0"/>
              <a:t>= new Honda();  </a:t>
            </a:r>
          </a:p>
          <a:p>
            <a:r>
              <a:rPr lang="en-US" dirty="0"/>
              <a:t>  </a:t>
            </a:r>
            <a:r>
              <a:rPr lang="en-US" dirty="0" err="1"/>
              <a:t>honda.run</a:t>
            </a:r>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213</a:t>
            </a:fld>
            <a:endParaRPr lang="en-US"/>
          </a:p>
        </p:txBody>
      </p:sp>
    </p:spTree>
    <p:extLst>
      <p:ext uri="{BB962C8B-B14F-4D97-AF65-F5344CB8AC3E}">
        <p14:creationId xmlns:p14="http://schemas.microsoft.com/office/powerpoint/2010/main" val="6936968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214</a:t>
            </a:fld>
            <a:endParaRPr lang="en-US"/>
          </a:p>
        </p:txBody>
      </p:sp>
    </p:spTree>
    <p:extLst>
      <p:ext uri="{BB962C8B-B14F-4D97-AF65-F5344CB8AC3E}">
        <p14:creationId xmlns:p14="http://schemas.microsoft.com/office/powerpoint/2010/main" val="5848832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 final method inherited?</a:t>
            </a:r>
          </a:p>
        </p:txBody>
      </p:sp>
      <p:sp>
        <p:nvSpPr>
          <p:cNvPr id="3" name="Content Placeholder 2"/>
          <p:cNvSpPr>
            <a:spLocks noGrp="1"/>
          </p:cNvSpPr>
          <p:nvPr>
            <p:ph idx="1"/>
          </p:nvPr>
        </p:nvSpPr>
        <p:spPr/>
        <p:txBody>
          <a:bodyPr/>
          <a:lstStyle/>
          <a:p>
            <a:r>
              <a:rPr lang="en-US" dirty="0"/>
              <a:t>Yes, But You cannot override it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215</a:t>
            </a:fld>
            <a:endParaRPr lang="en-US"/>
          </a:p>
        </p:txBody>
      </p:sp>
    </p:spTree>
    <p:extLst>
      <p:ext uri="{BB962C8B-B14F-4D97-AF65-F5344CB8AC3E}">
        <p14:creationId xmlns:p14="http://schemas.microsoft.com/office/powerpoint/2010/main" val="41316118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class Bike{  </a:t>
            </a:r>
          </a:p>
          <a:p>
            <a:r>
              <a:rPr lang="en-US" dirty="0"/>
              <a:t>  final void run(){System.out.println("running...");}  </a:t>
            </a:r>
          </a:p>
          <a:p>
            <a:r>
              <a:rPr lang="en-US" dirty="0"/>
              <a:t>}  </a:t>
            </a:r>
          </a:p>
          <a:p>
            <a:r>
              <a:rPr lang="en-US" dirty="0"/>
              <a:t>class Honda extends Bike{  </a:t>
            </a:r>
          </a:p>
          <a:p>
            <a:r>
              <a:rPr lang="en-US" dirty="0"/>
              <a:t>   public static void main(String </a:t>
            </a:r>
            <a:r>
              <a:rPr lang="en-US" dirty="0" err="1"/>
              <a:t>args</a:t>
            </a:r>
            <a:r>
              <a:rPr lang="en-US" dirty="0"/>
              <a:t>[]){  </a:t>
            </a:r>
          </a:p>
          <a:p>
            <a:r>
              <a:rPr lang="en-US" dirty="0"/>
              <a:t>    new Honda().run();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216</a:t>
            </a:fld>
            <a:endParaRPr lang="en-US"/>
          </a:p>
        </p:txBody>
      </p:sp>
    </p:spTree>
    <p:extLst>
      <p:ext uri="{BB962C8B-B14F-4D97-AF65-F5344CB8AC3E}">
        <p14:creationId xmlns:p14="http://schemas.microsoft.com/office/powerpoint/2010/main" val="31194379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Running……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217</a:t>
            </a:fld>
            <a:endParaRPr lang="en-US"/>
          </a:p>
        </p:txBody>
      </p:sp>
    </p:spTree>
    <p:extLst>
      <p:ext uri="{BB962C8B-B14F-4D97-AF65-F5344CB8AC3E}">
        <p14:creationId xmlns:p14="http://schemas.microsoft.com/office/powerpoint/2010/main" val="34579204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blank or uninitialized final variable?</a:t>
            </a:r>
          </a:p>
        </p:txBody>
      </p:sp>
      <p:sp>
        <p:nvSpPr>
          <p:cNvPr id="3" name="Content Placeholder 2"/>
          <p:cNvSpPr>
            <a:spLocks noGrp="1"/>
          </p:cNvSpPr>
          <p:nvPr>
            <p:ph idx="1"/>
          </p:nvPr>
        </p:nvSpPr>
        <p:spPr/>
        <p:txBody>
          <a:bodyPr/>
          <a:lstStyle/>
          <a:p>
            <a:r>
              <a:rPr lang="en-US" dirty="0"/>
              <a:t>A final variable that is not initialized at the time of declaration is known as blank final variable.</a:t>
            </a:r>
          </a:p>
          <a:p>
            <a:r>
              <a:rPr lang="en-US" dirty="0"/>
              <a:t>If you want to create a variable that is initialized at the time of creating object and once initialized may not be changed, it is useful. For example PAN CARD number of an employee. </a:t>
            </a:r>
          </a:p>
          <a:p>
            <a:r>
              <a:rPr lang="en-US" dirty="0"/>
              <a:t>It can be initialized only in constructor or in block.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218</a:t>
            </a:fld>
            <a:endParaRPr lang="en-US"/>
          </a:p>
        </p:txBody>
      </p:sp>
    </p:spTree>
    <p:extLst>
      <p:ext uri="{BB962C8B-B14F-4D97-AF65-F5344CB8AC3E}">
        <p14:creationId xmlns:p14="http://schemas.microsoft.com/office/powerpoint/2010/main" val="38236418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blank and static final variables</a:t>
            </a:r>
          </a:p>
        </p:txBody>
      </p:sp>
      <p:sp>
        <p:nvSpPr>
          <p:cNvPr id="3" name="Content Placeholder 2"/>
          <p:cNvSpPr>
            <a:spLocks noGrp="1"/>
          </p:cNvSpPr>
          <p:nvPr>
            <p:ph idx="1"/>
          </p:nvPr>
        </p:nvSpPr>
        <p:spPr/>
        <p:txBody>
          <a:bodyPr>
            <a:normAutofit fontScale="92500" lnSpcReduction="20000"/>
          </a:bodyPr>
          <a:lstStyle/>
          <a:p>
            <a:r>
              <a:rPr lang="en-US" dirty="0"/>
              <a:t>final </a:t>
            </a:r>
            <a:r>
              <a:rPr lang="en-US" dirty="0" err="1"/>
              <a:t>int</a:t>
            </a:r>
            <a:r>
              <a:rPr lang="en-US" dirty="0"/>
              <a:t> PI;  //blank final variable</a:t>
            </a:r>
          </a:p>
          <a:p>
            <a:endParaRPr lang="en-US" dirty="0"/>
          </a:p>
          <a:p>
            <a:r>
              <a:rPr lang="en-US" dirty="0"/>
              <a:t>constructor(){</a:t>
            </a:r>
          </a:p>
          <a:p>
            <a:r>
              <a:rPr lang="en-US" dirty="0"/>
              <a:t>	PI = 3.14;</a:t>
            </a:r>
          </a:p>
          <a:p>
            <a:endParaRPr lang="en-US" dirty="0"/>
          </a:p>
          <a:p>
            <a:r>
              <a:rPr lang="en-US" dirty="0"/>
              <a:t>}</a:t>
            </a:r>
          </a:p>
          <a:p>
            <a:endParaRPr lang="en-US" dirty="0"/>
          </a:p>
          <a:p>
            <a:r>
              <a:rPr lang="en-US" dirty="0"/>
              <a:t>final static </a:t>
            </a:r>
            <a:r>
              <a:rPr lang="en-US" dirty="0" err="1"/>
              <a:t>int</a:t>
            </a:r>
            <a:r>
              <a:rPr lang="en-US" dirty="0"/>
              <a:t> PI; //static blank final variable</a:t>
            </a:r>
          </a:p>
          <a:p>
            <a:r>
              <a:rPr lang="en-US" dirty="0"/>
              <a:t>static{</a:t>
            </a:r>
          </a:p>
          <a:p>
            <a:r>
              <a:rPr lang="en-US" dirty="0"/>
              <a:t>	PI = 3.14;</a:t>
            </a:r>
          </a:p>
          <a:p>
            <a:r>
              <a:rPr lang="en-US" dirty="0"/>
              <a:t>}</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219</a:t>
            </a:fld>
            <a:endParaRPr lang="en-US"/>
          </a:p>
        </p:txBody>
      </p:sp>
    </p:spTree>
    <p:extLst>
      <p:ext uri="{BB962C8B-B14F-4D97-AF65-F5344CB8AC3E}">
        <p14:creationId xmlns:p14="http://schemas.microsoft.com/office/powerpoint/2010/main" val="23454407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Pen</a:t>
            </a:r>
          </a:p>
          <a:p>
            <a:r>
              <a:rPr lang="en-US" dirty="0"/>
              <a:t>States: cost, color, type, size</a:t>
            </a:r>
          </a:p>
          <a:p>
            <a:r>
              <a:rPr lang="en-US" dirty="0"/>
              <a:t>Behaviors: write(), </a:t>
            </a:r>
          </a:p>
          <a:p>
            <a:r>
              <a:rPr lang="en-US" dirty="0"/>
              <a:t>identity: </a:t>
            </a:r>
            <a:r>
              <a:rPr lang="en-US" dirty="0" err="1"/>
              <a:t>Renoylds</a:t>
            </a:r>
            <a:r>
              <a:rPr lang="en-US" dirty="0"/>
              <a:t> -unique id</a:t>
            </a:r>
          </a:p>
          <a:p>
            <a:endParaRPr lang="en-US" dirty="0"/>
          </a:p>
          <a:p>
            <a:r>
              <a:rPr lang="en-US" dirty="0"/>
              <a:t>Car:</a:t>
            </a:r>
          </a:p>
          <a:p>
            <a:r>
              <a:rPr lang="en-US" dirty="0"/>
              <a:t>States: model, type, cost</a:t>
            </a:r>
          </a:p>
          <a:p>
            <a:r>
              <a:rPr lang="en-US" dirty="0"/>
              <a:t>behavior: drive();</a:t>
            </a:r>
          </a:p>
          <a:p>
            <a:r>
              <a:rPr lang="en-US" dirty="0"/>
              <a:t>identity: </a:t>
            </a:r>
            <a:r>
              <a:rPr lang="en-US" dirty="0" err="1"/>
              <a:t>benz</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a:t>
            </a:fld>
            <a:endParaRPr lang="en-US"/>
          </a:p>
        </p:txBody>
      </p:sp>
    </p:spTree>
    <p:extLst>
      <p:ext uri="{BB962C8B-B14F-4D97-AF65-F5344CB8AC3E}">
        <p14:creationId xmlns:p14="http://schemas.microsoft.com/office/powerpoint/2010/main" val="34855927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blank final variable</a:t>
            </a:r>
          </a:p>
        </p:txBody>
      </p:sp>
      <p:sp>
        <p:nvSpPr>
          <p:cNvPr id="3" name="Content Placeholder 2"/>
          <p:cNvSpPr>
            <a:spLocks noGrp="1"/>
          </p:cNvSpPr>
          <p:nvPr>
            <p:ph idx="1"/>
          </p:nvPr>
        </p:nvSpPr>
        <p:spPr/>
        <p:txBody>
          <a:bodyPr/>
          <a:lstStyle/>
          <a:p>
            <a:r>
              <a:rPr lang="en-US" b="1" dirty="0"/>
              <a:t>class Student {</a:t>
            </a:r>
          </a:p>
          <a:p>
            <a:r>
              <a:rPr lang="en-US" b="1" dirty="0" err="1"/>
              <a:t>int</a:t>
            </a:r>
            <a:r>
              <a:rPr lang="en-US" b="1" dirty="0"/>
              <a:t> id;</a:t>
            </a:r>
          </a:p>
          <a:p>
            <a:r>
              <a:rPr lang="en-US" dirty="0"/>
              <a:t>String name;</a:t>
            </a:r>
          </a:p>
          <a:p>
            <a:r>
              <a:rPr lang="en-US" b="1" dirty="0"/>
              <a:t>final String PAN_CARD_NUMBER;</a:t>
            </a:r>
          </a:p>
          <a:p>
            <a:r>
              <a:rPr lang="en-US" dirty="0"/>
              <a:t>...  </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220</a:t>
            </a:fld>
            <a:endParaRPr lang="en-US"/>
          </a:p>
        </p:txBody>
      </p:sp>
    </p:spTree>
    <p:extLst>
      <p:ext uri="{BB962C8B-B14F-4D97-AF65-F5344CB8AC3E}">
        <p14:creationId xmlns:p14="http://schemas.microsoft.com/office/powerpoint/2010/main" val="33647036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initialize blank final variable?</a:t>
            </a:r>
            <a:br>
              <a:rPr lang="en-US" b="1" dirty="0"/>
            </a:br>
            <a:endParaRPr lang="en-US" dirty="0"/>
          </a:p>
        </p:txBody>
      </p:sp>
      <p:sp>
        <p:nvSpPr>
          <p:cNvPr id="3" name="Content Placeholder 2"/>
          <p:cNvSpPr>
            <a:spLocks noGrp="1"/>
          </p:cNvSpPr>
          <p:nvPr>
            <p:ph idx="1"/>
          </p:nvPr>
        </p:nvSpPr>
        <p:spPr/>
        <p:txBody>
          <a:bodyPr/>
          <a:lstStyle/>
          <a:p>
            <a:r>
              <a:rPr lang="en-US" dirty="0"/>
              <a:t>Yes, but only in constructor or instance block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221</a:t>
            </a:fld>
            <a:endParaRPr lang="en-US"/>
          </a:p>
        </p:txBody>
      </p:sp>
    </p:spTree>
    <p:extLst>
      <p:ext uri="{BB962C8B-B14F-4D97-AF65-F5344CB8AC3E}">
        <p14:creationId xmlns:p14="http://schemas.microsoft.com/office/powerpoint/2010/main" val="2519547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85000" lnSpcReduction="20000"/>
          </a:bodyPr>
          <a:lstStyle/>
          <a:p>
            <a:r>
              <a:rPr lang="en-US" b="1" dirty="0"/>
              <a:t>class Bike {</a:t>
            </a:r>
          </a:p>
          <a:p>
            <a:r>
              <a:rPr lang="en-US" b="1" dirty="0"/>
              <a:t>final </a:t>
            </a:r>
            <a:r>
              <a:rPr lang="en-US" b="1" dirty="0" err="1"/>
              <a:t>int</a:t>
            </a:r>
            <a:r>
              <a:rPr lang="en-US" b="1" dirty="0"/>
              <a:t> </a:t>
            </a:r>
            <a:r>
              <a:rPr lang="en-US" b="1" dirty="0" err="1"/>
              <a:t>speedlimit</a:t>
            </a:r>
            <a:r>
              <a:rPr lang="en-US" b="1" dirty="0"/>
              <a:t>;// blank final variable</a:t>
            </a:r>
          </a:p>
          <a:p>
            <a:endParaRPr lang="en-US" dirty="0"/>
          </a:p>
          <a:p>
            <a:r>
              <a:rPr lang="en-US" dirty="0"/>
              <a:t>Bike() {</a:t>
            </a:r>
          </a:p>
          <a:p>
            <a:r>
              <a:rPr lang="en-US" dirty="0" err="1"/>
              <a:t>speedlimit</a:t>
            </a:r>
            <a:r>
              <a:rPr lang="en-US" dirty="0"/>
              <a:t> = 70; //initialized inside constructor</a:t>
            </a:r>
          </a:p>
          <a:p>
            <a:r>
              <a:rPr lang="en-US" dirty="0" err="1"/>
              <a:t>System.</a:t>
            </a:r>
            <a:r>
              <a:rPr lang="en-US" i="1" dirty="0" err="1"/>
              <a:t>out.println</a:t>
            </a:r>
            <a:r>
              <a:rPr lang="en-US" i="1" dirty="0"/>
              <a:t>(</a:t>
            </a:r>
            <a:r>
              <a:rPr lang="en-US" i="1" dirty="0" err="1"/>
              <a:t>speedlimit</a:t>
            </a:r>
            <a:r>
              <a:rPr lang="en-US" i="1" dirty="0"/>
              <a:t>);</a:t>
            </a:r>
          </a:p>
          <a:p>
            <a:r>
              <a:rPr lang="en-US" dirty="0"/>
              <a:t>}</a:t>
            </a:r>
          </a:p>
          <a:p>
            <a:endParaRPr lang="en-US" dirty="0"/>
          </a:p>
          <a:p>
            <a:r>
              <a:rPr lang="en-US" b="1" dirty="0"/>
              <a:t>public static void main(String </a:t>
            </a:r>
            <a:r>
              <a:rPr lang="en-US" b="1" dirty="0" err="1"/>
              <a:t>args</a:t>
            </a:r>
            <a:r>
              <a:rPr lang="en-US" b="1" dirty="0"/>
              <a:t>[]) {</a:t>
            </a:r>
          </a:p>
          <a:p>
            <a:r>
              <a:rPr lang="en-US" b="1" dirty="0"/>
              <a:t>new Bike10();</a:t>
            </a:r>
          </a:p>
          <a:p>
            <a:r>
              <a:rPr lang="en-US" dirty="0"/>
              <a:t>}</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222</a:t>
            </a:fld>
            <a:endParaRPr lang="en-US"/>
          </a:p>
        </p:txBody>
      </p:sp>
    </p:spTree>
    <p:extLst>
      <p:ext uri="{BB962C8B-B14F-4D97-AF65-F5344CB8AC3E}">
        <p14:creationId xmlns:p14="http://schemas.microsoft.com/office/powerpoint/2010/main" val="1210557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 blank final variable</a:t>
            </a:r>
            <a:br>
              <a:rPr lang="en-US" b="1" dirty="0"/>
            </a:br>
            <a:endParaRPr lang="en-US" dirty="0"/>
          </a:p>
        </p:txBody>
      </p:sp>
      <p:sp>
        <p:nvSpPr>
          <p:cNvPr id="3" name="Content Placeholder 2"/>
          <p:cNvSpPr>
            <a:spLocks noGrp="1"/>
          </p:cNvSpPr>
          <p:nvPr>
            <p:ph idx="1"/>
          </p:nvPr>
        </p:nvSpPr>
        <p:spPr/>
        <p:txBody>
          <a:bodyPr/>
          <a:lstStyle/>
          <a:p>
            <a:r>
              <a:rPr lang="en-US" dirty="0"/>
              <a:t>A static final variable that is not initialized at the time of declaration is known as static blank final variable.</a:t>
            </a:r>
          </a:p>
          <a:p>
            <a:r>
              <a:rPr lang="en-US" dirty="0">
                <a:solidFill>
                  <a:srgbClr val="FF0000"/>
                </a:solidFill>
              </a:rPr>
              <a:t>It can be </a:t>
            </a:r>
            <a:r>
              <a:rPr lang="en-US">
                <a:solidFill>
                  <a:srgbClr val="FF0000"/>
                </a:solidFill>
              </a:rPr>
              <a:t>initialized only in </a:t>
            </a:r>
            <a:r>
              <a:rPr lang="en-US" dirty="0">
                <a:solidFill>
                  <a:srgbClr val="FF0000"/>
                </a:solidFill>
              </a:rPr>
              <a:t>static block.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223</a:t>
            </a:fld>
            <a:endParaRPr lang="en-US"/>
          </a:p>
        </p:txBody>
      </p:sp>
    </p:spTree>
    <p:extLst>
      <p:ext uri="{BB962C8B-B14F-4D97-AF65-F5344CB8AC3E}">
        <p14:creationId xmlns:p14="http://schemas.microsoft.com/office/powerpoint/2010/main" val="5872852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static blank final variable</a:t>
            </a:r>
          </a:p>
        </p:txBody>
      </p:sp>
      <p:sp>
        <p:nvSpPr>
          <p:cNvPr id="3" name="Content Placeholder 2"/>
          <p:cNvSpPr>
            <a:spLocks noGrp="1"/>
          </p:cNvSpPr>
          <p:nvPr>
            <p:ph idx="1"/>
          </p:nvPr>
        </p:nvSpPr>
        <p:spPr/>
        <p:txBody>
          <a:bodyPr>
            <a:normAutofit lnSpcReduction="10000"/>
          </a:bodyPr>
          <a:lstStyle/>
          <a:p>
            <a:r>
              <a:rPr lang="en-US" b="1" dirty="0"/>
              <a:t>class A {</a:t>
            </a:r>
          </a:p>
          <a:p>
            <a:r>
              <a:rPr lang="en-US" b="1" dirty="0"/>
              <a:t>static final </a:t>
            </a:r>
            <a:r>
              <a:rPr lang="en-US" b="1" dirty="0" err="1"/>
              <a:t>int</a:t>
            </a:r>
            <a:r>
              <a:rPr lang="en-US" b="1" dirty="0"/>
              <a:t> </a:t>
            </a:r>
            <a:r>
              <a:rPr lang="en-US" b="1" i="1" dirty="0"/>
              <a:t>data;// static blank final variable</a:t>
            </a:r>
          </a:p>
          <a:p>
            <a:r>
              <a:rPr lang="en-US" b="1" dirty="0"/>
              <a:t>static {</a:t>
            </a:r>
          </a:p>
          <a:p>
            <a:r>
              <a:rPr lang="en-US" b="1" i="1" dirty="0"/>
              <a:t>data = 50;</a:t>
            </a:r>
          </a:p>
          <a:p>
            <a:r>
              <a:rPr lang="en-US" b="1" dirty="0"/>
              <a:t>}</a:t>
            </a:r>
          </a:p>
          <a:p>
            <a:endParaRPr lang="en-US" b="1" dirty="0"/>
          </a:p>
          <a:p>
            <a:r>
              <a:rPr lang="en-US" b="1" dirty="0"/>
              <a:t>public static void main(String </a:t>
            </a:r>
            <a:r>
              <a:rPr lang="en-US" b="1" dirty="0" err="1"/>
              <a:t>args</a:t>
            </a:r>
            <a:r>
              <a:rPr lang="en-US" b="1" dirty="0"/>
              <a:t>[]) {</a:t>
            </a:r>
          </a:p>
          <a:p>
            <a:r>
              <a:rPr lang="en-US" b="1" dirty="0" err="1"/>
              <a:t>System.</a:t>
            </a:r>
            <a:r>
              <a:rPr lang="en-US" b="1" i="1" dirty="0" err="1"/>
              <a:t>out.println</a:t>
            </a:r>
            <a:r>
              <a:rPr lang="en-US" b="1" i="1" dirty="0"/>
              <a:t>(</a:t>
            </a:r>
            <a:r>
              <a:rPr lang="en-US" b="1" i="1" dirty="0" err="1"/>
              <a:t>A.data</a:t>
            </a:r>
            <a:r>
              <a:rPr lang="en-US" b="1" i="1" dirty="0"/>
              <a:t>);</a:t>
            </a:r>
          </a:p>
          <a:p>
            <a:r>
              <a:rPr lang="en-US" b="1" dirty="0"/>
              <a:t>}</a:t>
            </a:r>
          </a:p>
          <a:p>
            <a:r>
              <a:rPr lang="en-US" b="1"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224</a:t>
            </a:fld>
            <a:endParaRPr lang="en-US"/>
          </a:p>
        </p:txBody>
      </p:sp>
    </p:spTree>
    <p:extLst>
      <p:ext uri="{BB962C8B-B14F-4D97-AF65-F5344CB8AC3E}">
        <p14:creationId xmlns:p14="http://schemas.microsoft.com/office/powerpoint/2010/main" val="23010656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final parameter?</a:t>
            </a:r>
            <a:br>
              <a:rPr lang="en-US" b="1" dirty="0"/>
            </a:br>
            <a:endParaRPr lang="en-US" dirty="0"/>
          </a:p>
        </p:txBody>
      </p:sp>
      <p:sp>
        <p:nvSpPr>
          <p:cNvPr id="3" name="Content Placeholder 2"/>
          <p:cNvSpPr>
            <a:spLocks noGrp="1"/>
          </p:cNvSpPr>
          <p:nvPr>
            <p:ph idx="1"/>
          </p:nvPr>
        </p:nvSpPr>
        <p:spPr/>
        <p:txBody>
          <a:bodyPr/>
          <a:lstStyle/>
          <a:p>
            <a:r>
              <a:rPr lang="en-US" dirty="0"/>
              <a:t>If you declare any parameter as final, you cannot change the value of it.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225</a:t>
            </a:fld>
            <a:endParaRPr lang="en-US"/>
          </a:p>
        </p:txBody>
      </p:sp>
    </p:spTree>
    <p:extLst>
      <p:ext uri="{BB962C8B-B14F-4D97-AF65-F5344CB8AC3E}">
        <p14:creationId xmlns:p14="http://schemas.microsoft.com/office/powerpoint/2010/main" val="35763373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r>
              <a:rPr lang="en-US" b="1" dirty="0"/>
              <a:t>class Bike11 {</a:t>
            </a:r>
          </a:p>
          <a:p>
            <a:r>
              <a:rPr lang="en-US" b="1" dirty="0" err="1"/>
              <a:t>int</a:t>
            </a:r>
            <a:r>
              <a:rPr lang="en-US" b="1" dirty="0"/>
              <a:t> cube(final </a:t>
            </a:r>
            <a:r>
              <a:rPr lang="en-US" b="1" dirty="0" err="1"/>
              <a:t>int</a:t>
            </a:r>
            <a:r>
              <a:rPr lang="en-US" b="1" dirty="0"/>
              <a:t> n){  </a:t>
            </a:r>
          </a:p>
          <a:p>
            <a:r>
              <a:rPr lang="en-US" dirty="0"/>
              <a:t>       n=n+2;//can't be changed as n is final  </a:t>
            </a:r>
          </a:p>
          <a:p>
            <a:r>
              <a:rPr lang="en-US" dirty="0"/>
              <a:t>       n*n*n;  </a:t>
            </a:r>
          </a:p>
          <a:p>
            <a:r>
              <a:rPr lang="en-US" dirty="0"/>
              <a:t>      }</a:t>
            </a:r>
          </a:p>
          <a:p>
            <a:r>
              <a:rPr lang="en-US" b="1" dirty="0"/>
              <a:t>public static void main(String </a:t>
            </a:r>
            <a:r>
              <a:rPr lang="en-US" b="1" dirty="0" err="1"/>
              <a:t>args</a:t>
            </a:r>
            <a:r>
              <a:rPr lang="en-US" b="1" dirty="0"/>
              <a:t>[]) {</a:t>
            </a:r>
          </a:p>
          <a:p>
            <a:r>
              <a:rPr lang="en-US" dirty="0"/>
              <a:t>Bike11 b = </a:t>
            </a:r>
            <a:r>
              <a:rPr lang="en-US" b="1" dirty="0"/>
              <a:t>new Bike11();</a:t>
            </a:r>
          </a:p>
          <a:p>
            <a:r>
              <a:rPr lang="en-US" dirty="0" err="1"/>
              <a:t>b.cube</a:t>
            </a:r>
            <a:r>
              <a:rPr lang="en-US" dirty="0"/>
              <a:t>(5);</a:t>
            </a:r>
          </a:p>
          <a:p>
            <a:r>
              <a:rPr lang="en-US" dirty="0"/>
              <a:t>}</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226</a:t>
            </a:fld>
            <a:endParaRPr lang="en-US"/>
          </a:p>
        </p:txBody>
      </p:sp>
    </p:spTree>
    <p:extLst>
      <p:ext uri="{BB962C8B-B14F-4D97-AF65-F5344CB8AC3E}">
        <p14:creationId xmlns:p14="http://schemas.microsoft.com/office/powerpoint/2010/main" val="39628390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declare a constructor final?</a:t>
            </a:r>
            <a:br>
              <a:rPr lang="en-US" b="1" dirty="0"/>
            </a:br>
            <a:endParaRPr lang="en-US" dirty="0"/>
          </a:p>
        </p:txBody>
      </p:sp>
      <p:sp>
        <p:nvSpPr>
          <p:cNvPr id="3" name="Content Placeholder 2"/>
          <p:cNvSpPr>
            <a:spLocks noGrp="1"/>
          </p:cNvSpPr>
          <p:nvPr>
            <p:ph idx="1"/>
          </p:nvPr>
        </p:nvSpPr>
        <p:spPr/>
        <p:txBody>
          <a:bodyPr/>
          <a:lstStyle/>
          <a:p>
            <a:r>
              <a:rPr lang="en-US" dirty="0"/>
              <a:t>No, because constructor is never inherited.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227</a:t>
            </a:fld>
            <a:endParaRPr lang="en-US"/>
          </a:p>
        </p:txBody>
      </p:sp>
    </p:spTree>
    <p:extLst>
      <p:ext uri="{BB962C8B-B14F-4D97-AF65-F5344CB8AC3E}">
        <p14:creationId xmlns:p14="http://schemas.microsoft.com/office/powerpoint/2010/main" val="1418135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Runtime Polymorphism</a:t>
            </a:r>
          </a:p>
        </p:txBody>
      </p:sp>
      <p:sp>
        <p:nvSpPr>
          <p:cNvPr id="8" name="Subtitle 7"/>
          <p:cNvSpPr>
            <a:spLocks noGrp="1"/>
          </p:cNvSpPr>
          <p:nvPr>
            <p:ph type="subTitle" idx="1"/>
          </p:nvPr>
        </p:nvSpPr>
        <p:spPr/>
        <p:txBody>
          <a:bodyPr/>
          <a:lstStyle/>
          <a:p>
            <a:r>
              <a:rPr lang="en-US" dirty="0"/>
              <a:t>Dynamic Polymorphism</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228</a:t>
            </a:fld>
            <a:endParaRPr lang="en-US"/>
          </a:p>
        </p:txBody>
      </p:sp>
    </p:spTree>
    <p:extLst>
      <p:ext uri="{BB962C8B-B14F-4D97-AF65-F5344CB8AC3E}">
        <p14:creationId xmlns:p14="http://schemas.microsoft.com/office/powerpoint/2010/main" val="2837752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Runtime Polymorphism</a:t>
            </a:r>
          </a:p>
        </p:txBody>
      </p:sp>
      <p:sp>
        <p:nvSpPr>
          <p:cNvPr id="3" name="Content Placeholder 2"/>
          <p:cNvSpPr>
            <a:spLocks noGrp="1"/>
          </p:cNvSpPr>
          <p:nvPr>
            <p:ph idx="1"/>
          </p:nvPr>
        </p:nvSpPr>
        <p:spPr/>
        <p:txBody>
          <a:bodyPr/>
          <a:lstStyle/>
          <a:p>
            <a:r>
              <a:rPr lang="en-US" b="1" dirty="0"/>
              <a:t>Runtime polymorphism</a:t>
            </a:r>
            <a:r>
              <a:rPr lang="en-US" dirty="0"/>
              <a:t> ,Dynamic Polymorphism, and </a:t>
            </a:r>
            <a:r>
              <a:rPr lang="en-US" b="1" dirty="0"/>
              <a:t>Dynamic Method Dispatch</a:t>
            </a:r>
            <a:r>
              <a:rPr lang="en-US" dirty="0"/>
              <a:t> all are same.</a:t>
            </a:r>
          </a:p>
          <a:p>
            <a:r>
              <a:rPr lang="en-US" dirty="0">
                <a:solidFill>
                  <a:srgbClr val="FF0000"/>
                </a:solidFill>
              </a:rPr>
              <a:t>In this process, an overridden method is called through the reference variable of a superclass.</a:t>
            </a:r>
          </a:p>
          <a:p>
            <a:r>
              <a:rPr lang="en-US" dirty="0"/>
              <a:t> The determination of the method to be called is based on the object being referred to by the reference variable.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229</a:t>
            </a:fld>
            <a:endParaRPr lang="en-US"/>
          </a:p>
        </p:txBody>
      </p:sp>
    </p:spTree>
    <p:extLst>
      <p:ext uri="{BB962C8B-B14F-4D97-AF65-F5344CB8AC3E}">
        <p14:creationId xmlns:p14="http://schemas.microsoft.com/office/powerpoint/2010/main" val="38709692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Class?</a:t>
            </a:r>
          </a:p>
        </p:txBody>
      </p:sp>
      <p:sp>
        <p:nvSpPr>
          <p:cNvPr id="3" name="Content Placeholder 2"/>
          <p:cNvSpPr>
            <a:spLocks noGrp="1"/>
          </p:cNvSpPr>
          <p:nvPr>
            <p:ph idx="1"/>
          </p:nvPr>
        </p:nvSpPr>
        <p:spPr/>
        <p:txBody>
          <a:bodyPr/>
          <a:lstStyle/>
          <a:p>
            <a:pPr lvl="1"/>
            <a:r>
              <a:rPr lang="en-US" dirty="0"/>
              <a:t>It is a template or blueprint from which objects are created. So object is the instance(result) of a class. </a:t>
            </a:r>
          </a:p>
          <a:p>
            <a:pPr lvl="1"/>
            <a:r>
              <a:rPr lang="en-US" dirty="0"/>
              <a:t>Class doesn’t exist physically, it is only our idea.</a:t>
            </a:r>
          </a:p>
          <a:p>
            <a:pPr lvl="1"/>
            <a:endParaRPr lang="en-US" dirty="0"/>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a:t>
            </a:fld>
            <a:endParaRPr lang="en-US"/>
          </a:p>
        </p:txBody>
      </p:sp>
    </p:spTree>
    <p:extLst>
      <p:ext uri="{BB962C8B-B14F-4D97-AF65-F5344CB8AC3E}">
        <p14:creationId xmlns:p14="http://schemas.microsoft.com/office/powerpoint/2010/main" val="194465659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Java Runtime Polymorphism</a:t>
            </a:r>
            <a:br>
              <a:rPr lang="en-US" b="1" dirty="0"/>
            </a:br>
            <a:endParaRPr lang="en-US" dirty="0"/>
          </a:p>
        </p:txBody>
      </p:sp>
      <p:sp>
        <p:nvSpPr>
          <p:cNvPr id="3" name="Content Placeholder 2"/>
          <p:cNvSpPr>
            <a:spLocks noGrp="1"/>
          </p:cNvSpPr>
          <p:nvPr>
            <p:ph idx="1"/>
          </p:nvPr>
        </p:nvSpPr>
        <p:spPr>
          <a:xfrm>
            <a:off x="677334" y="1289305"/>
            <a:ext cx="8942154" cy="4752058"/>
          </a:xfrm>
        </p:spPr>
        <p:txBody>
          <a:bodyPr>
            <a:normAutofit fontScale="77500" lnSpcReduction="20000"/>
          </a:bodyPr>
          <a:lstStyle/>
          <a:p>
            <a:r>
              <a:rPr lang="en-US" b="1" dirty="0"/>
              <a:t>class Bike {</a:t>
            </a:r>
          </a:p>
          <a:p>
            <a:r>
              <a:rPr lang="en-US" b="1" dirty="0"/>
              <a:t>void run() {</a:t>
            </a:r>
          </a:p>
          <a:p>
            <a:r>
              <a:rPr lang="en-US" dirty="0"/>
              <a:t>System.</a:t>
            </a:r>
            <a:r>
              <a:rPr lang="en-US" i="1" dirty="0"/>
              <a:t>out.println("running");</a:t>
            </a:r>
          </a:p>
          <a:p>
            <a:r>
              <a:rPr lang="en-US" dirty="0"/>
              <a:t>}</a:t>
            </a:r>
          </a:p>
          <a:p>
            <a:r>
              <a:rPr lang="en-US" dirty="0"/>
              <a:t>}</a:t>
            </a:r>
          </a:p>
          <a:p>
            <a:endParaRPr lang="en-US" dirty="0"/>
          </a:p>
          <a:p>
            <a:r>
              <a:rPr lang="en-US" b="1" dirty="0"/>
              <a:t>class </a:t>
            </a:r>
            <a:r>
              <a:rPr lang="en-US" b="1" dirty="0" err="1"/>
              <a:t>Splender</a:t>
            </a:r>
            <a:r>
              <a:rPr lang="en-US" b="1" dirty="0"/>
              <a:t> extends Bike {</a:t>
            </a:r>
          </a:p>
          <a:p>
            <a:r>
              <a:rPr lang="en-US" b="1" dirty="0"/>
              <a:t>void run() {</a:t>
            </a:r>
          </a:p>
          <a:p>
            <a:r>
              <a:rPr lang="en-US" dirty="0"/>
              <a:t>System.</a:t>
            </a:r>
            <a:r>
              <a:rPr lang="en-US" i="1" dirty="0"/>
              <a:t>out.println("running safely with 60km");</a:t>
            </a:r>
          </a:p>
          <a:p>
            <a:r>
              <a:rPr lang="en-US" dirty="0"/>
              <a:t>}</a:t>
            </a:r>
          </a:p>
          <a:p>
            <a:endParaRPr lang="en-US" dirty="0"/>
          </a:p>
          <a:p>
            <a:r>
              <a:rPr lang="en-US" b="1" dirty="0"/>
              <a:t>public static void main(String </a:t>
            </a:r>
            <a:r>
              <a:rPr lang="en-US" b="1" dirty="0" err="1"/>
              <a:t>args</a:t>
            </a:r>
            <a:r>
              <a:rPr lang="en-US" b="1" dirty="0"/>
              <a:t>[]) {</a:t>
            </a:r>
          </a:p>
          <a:p>
            <a:r>
              <a:rPr lang="en-US" dirty="0">
                <a:solidFill>
                  <a:srgbClr val="FF0000"/>
                </a:solidFill>
              </a:rPr>
              <a:t>Bike b = </a:t>
            </a:r>
            <a:r>
              <a:rPr lang="en-US" b="1" dirty="0">
                <a:solidFill>
                  <a:srgbClr val="FF0000"/>
                </a:solidFill>
              </a:rPr>
              <a:t>new </a:t>
            </a:r>
            <a:r>
              <a:rPr lang="en-US" b="1" dirty="0" err="1">
                <a:solidFill>
                  <a:srgbClr val="FF0000"/>
                </a:solidFill>
              </a:rPr>
              <a:t>Splender</a:t>
            </a:r>
            <a:r>
              <a:rPr lang="en-US" b="1" dirty="0">
                <a:solidFill>
                  <a:srgbClr val="FF0000"/>
                </a:solidFill>
              </a:rPr>
              <a:t>();// </a:t>
            </a:r>
            <a:r>
              <a:rPr lang="en-US" b="1" u="sng" dirty="0" err="1">
                <a:solidFill>
                  <a:srgbClr val="FF0000"/>
                </a:solidFill>
              </a:rPr>
              <a:t>upcasting</a:t>
            </a:r>
            <a:endParaRPr lang="en-US" b="1" u="sng" dirty="0">
              <a:solidFill>
                <a:srgbClr val="FF0000"/>
              </a:solidFill>
            </a:endParaRPr>
          </a:p>
          <a:p>
            <a:r>
              <a:rPr lang="en-US" dirty="0" err="1"/>
              <a:t>b.run</a:t>
            </a:r>
            <a:r>
              <a:rPr lang="en-US" dirty="0"/>
              <a:t>();</a:t>
            </a:r>
          </a:p>
          <a:p>
            <a:r>
              <a:rPr lang="en-US" dirty="0"/>
              <a:t>}</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230</a:t>
            </a:fld>
            <a:endParaRPr lang="en-US"/>
          </a:p>
        </p:txBody>
      </p:sp>
    </p:spTree>
    <p:extLst>
      <p:ext uri="{BB962C8B-B14F-4D97-AF65-F5344CB8AC3E}">
        <p14:creationId xmlns:p14="http://schemas.microsoft.com/office/powerpoint/2010/main" val="16119070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 calcmode="lin" valueType="num">
                                      <p:cBhvr additive="base">
                                        <p:cTn id="6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anim calcmode="lin" valueType="num">
                                      <p:cBhvr additive="base">
                                        <p:cTn id="7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4" end="14"/>
                                            </p:txEl>
                                          </p:spTgt>
                                        </p:tgtEl>
                                        <p:attrNameLst>
                                          <p:attrName>style.visibility</p:attrName>
                                        </p:attrNameLst>
                                      </p:cBhvr>
                                      <p:to>
                                        <p:strVal val="visible"/>
                                      </p:to>
                                    </p:set>
                                    <p:anim calcmode="lin" valueType="num">
                                      <p:cBhvr additive="base">
                                        <p:cTn id="7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anim calcmode="lin" valueType="num">
                                      <p:cBhvr additive="base">
                                        <p:cTn id="8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running safely with 60km.</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231</a:t>
            </a:fld>
            <a:endParaRPr lang="en-US"/>
          </a:p>
        </p:txBody>
      </p:sp>
    </p:spTree>
    <p:extLst>
      <p:ext uri="{BB962C8B-B14F-4D97-AF65-F5344CB8AC3E}">
        <p14:creationId xmlns:p14="http://schemas.microsoft.com/office/powerpoint/2010/main" val="22479382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In the above example, we are creating two classes Bike and </a:t>
            </a:r>
            <a:r>
              <a:rPr lang="en-US" dirty="0" err="1"/>
              <a:t>Splendar</a:t>
            </a:r>
            <a:r>
              <a:rPr lang="en-US" dirty="0"/>
              <a:t>. </a:t>
            </a:r>
            <a:r>
              <a:rPr lang="en-US" dirty="0" err="1"/>
              <a:t>Splendar</a:t>
            </a:r>
            <a:r>
              <a:rPr lang="en-US" dirty="0"/>
              <a:t> class extends Bike class and overrides its run() method. We are calling the run method by the reference variable of Parent class. Since it refers to the subclass object and subclass method overrides the Parent class method, subclass method is invoked at runtime. </a:t>
            </a:r>
          </a:p>
          <a:p>
            <a:r>
              <a:rPr lang="en-US" dirty="0">
                <a:solidFill>
                  <a:srgbClr val="FF0000"/>
                </a:solidFill>
              </a:rPr>
              <a:t>Since method invocation is determined by the JVM not compiler, it is known as runtime polymorphism.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232</a:t>
            </a:fld>
            <a:endParaRPr lang="en-US"/>
          </a:p>
        </p:txBody>
      </p:sp>
    </p:spTree>
    <p:extLst>
      <p:ext uri="{BB962C8B-B14F-4D97-AF65-F5344CB8AC3E}">
        <p14:creationId xmlns:p14="http://schemas.microsoft.com/office/powerpoint/2010/main" val="2521593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Java Runtime Polymorphism with field</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b="1" dirty="0"/>
              <a:t>class Bike{  </a:t>
            </a:r>
          </a:p>
          <a:p>
            <a:r>
              <a:rPr lang="en-US" dirty="0">
                <a:solidFill>
                  <a:srgbClr val="FF0000"/>
                </a:solidFill>
              </a:rPr>
              <a:t>     </a:t>
            </a:r>
            <a:r>
              <a:rPr lang="en-US" b="1" dirty="0" err="1">
                <a:solidFill>
                  <a:srgbClr val="FF0000"/>
                </a:solidFill>
              </a:rPr>
              <a:t>int</a:t>
            </a:r>
            <a:r>
              <a:rPr lang="en-US" b="1" dirty="0">
                <a:solidFill>
                  <a:srgbClr val="FF0000"/>
                </a:solidFill>
              </a:rPr>
              <a:t> </a:t>
            </a:r>
            <a:r>
              <a:rPr lang="en-US" b="1" dirty="0" err="1">
                <a:solidFill>
                  <a:srgbClr val="FF0000"/>
                </a:solidFill>
              </a:rPr>
              <a:t>speedlimit</a:t>
            </a:r>
            <a:r>
              <a:rPr lang="en-US" b="1" dirty="0">
                <a:solidFill>
                  <a:srgbClr val="FF0000"/>
                </a:solidFill>
              </a:rPr>
              <a:t>=90;  </a:t>
            </a:r>
          </a:p>
          <a:p>
            <a:r>
              <a:rPr lang="en-US" dirty="0"/>
              <a:t>    }  </a:t>
            </a:r>
          </a:p>
          <a:p>
            <a:r>
              <a:rPr lang="en-US" dirty="0"/>
              <a:t>    </a:t>
            </a:r>
            <a:r>
              <a:rPr lang="en-US" b="1" dirty="0"/>
              <a:t>class Honda3 extends Bike{  </a:t>
            </a:r>
          </a:p>
          <a:p>
            <a:r>
              <a:rPr lang="en-US" dirty="0">
                <a:solidFill>
                  <a:srgbClr val="FF0000"/>
                </a:solidFill>
              </a:rPr>
              <a:t>     </a:t>
            </a:r>
            <a:r>
              <a:rPr lang="en-US" b="1" dirty="0" err="1">
                <a:solidFill>
                  <a:srgbClr val="FF0000"/>
                </a:solidFill>
              </a:rPr>
              <a:t>int</a:t>
            </a:r>
            <a:r>
              <a:rPr lang="en-US" b="1" dirty="0">
                <a:solidFill>
                  <a:srgbClr val="FF0000"/>
                </a:solidFill>
              </a:rPr>
              <a:t> </a:t>
            </a:r>
            <a:r>
              <a:rPr lang="en-US" b="1" dirty="0" err="1">
                <a:solidFill>
                  <a:srgbClr val="FF0000"/>
                </a:solidFill>
              </a:rPr>
              <a:t>speedlimit</a:t>
            </a:r>
            <a:r>
              <a:rPr lang="en-US" b="1" dirty="0">
                <a:solidFill>
                  <a:srgbClr val="FF0000"/>
                </a:solidFill>
              </a:rPr>
              <a:t>=150</a:t>
            </a:r>
            <a:r>
              <a:rPr lang="en-US" b="1" dirty="0"/>
              <a:t>;  </a:t>
            </a:r>
          </a:p>
          <a:p>
            <a:r>
              <a:rPr lang="en-US" dirty="0"/>
              <a:t>      </a:t>
            </a:r>
          </a:p>
          <a:p>
            <a:r>
              <a:rPr lang="en-US" dirty="0"/>
              <a:t>     </a:t>
            </a:r>
            <a:r>
              <a:rPr lang="en-US" b="1" dirty="0"/>
              <a:t>public static void main(String </a:t>
            </a:r>
            <a:r>
              <a:rPr lang="en-US" b="1" dirty="0" err="1"/>
              <a:t>args</a:t>
            </a:r>
            <a:r>
              <a:rPr lang="en-US" b="1" dirty="0"/>
              <a:t>[]){  </a:t>
            </a:r>
          </a:p>
          <a:p>
            <a:r>
              <a:rPr lang="en-US" dirty="0"/>
              <a:t>      Bike </a:t>
            </a:r>
            <a:r>
              <a:rPr lang="en-US" dirty="0" err="1"/>
              <a:t>obj</a:t>
            </a:r>
            <a:r>
              <a:rPr lang="en-US" dirty="0"/>
              <a:t>=</a:t>
            </a:r>
            <a:r>
              <a:rPr lang="en-US" b="1" dirty="0"/>
              <a:t>new Honda3();  </a:t>
            </a:r>
          </a:p>
          <a:p>
            <a:r>
              <a:rPr lang="en-US" dirty="0"/>
              <a:t>      </a:t>
            </a:r>
            <a:r>
              <a:rPr lang="en-US" dirty="0" err="1"/>
              <a:t>System.out.println</a:t>
            </a:r>
            <a:r>
              <a:rPr lang="en-US" dirty="0"/>
              <a:t>(</a:t>
            </a:r>
            <a:r>
              <a:rPr lang="en-US" dirty="0" err="1"/>
              <a:t>obj.speedlimit</a:t>
            </a:r>
            <a:r>
              <a:rPr lang="en-US" dirty="0"/>
              <a:t>);</a:t>
            </a:r>
          </a:p>
          <a:p>
            <a:r>
              <a:rPr lang="en-US" dirty="0"/>
              <a:t>    }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233</a:t>
            </a:fld>
            <a:endParaRPr lang="en-US"/>
          </a:p>
        </p:txBody>
      </p:sp>
    </p:spTree>
    <p:extLst>
      <p:ext uri="{BB962C8B-B14F-4D97-AF65-F5344CB8AC3E}">
        <p14:creationId xmlns:p14="http://schemas.microsoft.com/office/powerpoint/2010/main" val="24728048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Method is overridden not the field, so runtime polymorphism can't be achieved by field.</a:t>
            </a:r>
          </a:p>
          <a:p>
            <a:r>
              <a:rPr lang="en-US" dirty="0"/>
              <a:t>In the example given above, both the classes have a field </a:t>
            </a:r>
            <a:r>
              <a:rPr lang="en-US" dirty="0" err="1"/>
              <a:t>speedlimit</a:t>
            </a:r>
            <a:r>
              <a:rPr lang="en-US" dirty="0"/>
              <a:t>, we are accessing the field by the reference variable of Parent class which refers to the subclass object. Since we are accessing the field which is not overridden, hence it will access the field of Parent class always.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234</a:t>
            </a:fld>
            <a:endParaRPr lang="en-US"/>
          </a:p>
        </p:txBody>
      </p:sp>
    </p:spTree>
    <p:extLst>
      <p:ext uri="{BB962C8B-B14F-4D97-AF65-F5344CB8AC3E}">
        <p14:creationId xmlns:p14="http://schemas.microsoft.com/office/powerpoint/2010/main" val="16840375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a:t>
            </a:r>
          </a:p>
        </p:txBody>
      </p:sp>
      <p:sp>
        <p:nvSpPr>
          <p:cNvPr id="3" name="Content Placeholder 2"/>
          <p:cNvSpPr>
            <a:spLocks noGrp="1"/>
          </p:cNvSpPr>
          <p:nvPr>
            <p:ph idx="1"/>
          </p:nvPr>
        </p:nvSpPr>
        <p:spPr/>
        <p:txBody>
          <a:bodyPr/>
          <a:lstStyle/>
          <a:p>
            <a:r>
              <a:rPr lang="en-US" b="1" dirty="0"/>
              <a:t>Runtime polymorphism can't be achieved by fields.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235</a:t>
            </a:fld>
            <a:endParaRPr lang="en-US"/>
          </a:p>
        </p:txBody>
      </p:sp>
    </p:spTree>
    <p:extLst>
      <p:ext uri="{BB962C8B-B14F-4D97-AF65-F5344CB8AC3E}">
        <p14:creationId xmlns:p14="http://schemas.microsoft.com/office/powerpoint/2010/main" val="22115714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Abstract class in Java</a:t>
            </a:r>
            <a:br>
              <a:rPr lang="en-US" dirty="0"/>
            </a:br>
            <a:endParaRPr lang="en-US" dirty="0"/>
          </a:p>
        </p:txBody>
      </p:sp>
      <p:sp>
        <p:nvSpPr>
          <p:cNvPr id="8" name="Subtitle 7"/>
          <p:cNvSpPr>
            <a:spLocks noGrp="1"/>
          </p:cNvSpPr>
          <p:nvPr>
            <p:ph type="subTitle" idx="1"/>
          </p:nvPr>
        </p:nvSpPr>
        <p:spPr/>
        <p:txBody>
          <a:bodyPr/>
          <a:lstStyle/>
          <a:p>
            <a:r>
              <a:rPr lang="en-US" dirty="0"/>
              <a:t>Abstract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236</a:t>
            </a:fld>
            <a:endParaRPr lang="en-US"/>
          </a:p>
        </p:txBody>
      </p:sp>
    </p:spTree>
    <p:extLst>
      <p:ext uri="{BB962C8B-B14F-4D97-AF65-F5344CB8AC3E}">
        <p14:creationId xmlns:p14="http://schemas.microsoft.com/office/powerpoint/2010/main" val="4117721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a:t>
            </a:r>
          </a:p>
        </p:txBody>
      </p:sp>
      <p:sp>
        <p:nvSpPr>
          <p:cNvPr id="3" name="Content Placeholder 2"/>
          <p:cNvSpPr>
            <a:spLocks noGrp="1"/>
          </p:cNvSpPr>
          <p:nvPr>
            <p:ph idx="1"/>
          </p:nvPr>
        </p:nvSpPr>
        <p:spPr/>
        <p:txBody>
          <a:bodyPr/>
          <a:lstStyle/>
          <a:p>
            <a:r>
              <a:rPr lang="en-US" dirty="0"/>
              <a:t>A class that is declared with abstract keyword, is known as abstract class in java. It can have abstract and non-abstract methods (method with body) or no methods</a:t>
            </a:r>
          </a:p>
          <a:p>
            <a:r>
              <a:rPr lang="en-US" dirty="0"/>
              <a:t>Abstract class needs to be extended and its method implemented. It cannot be instantiated.</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237</a:t>
            </a:fld>
            <a:endParaRPr lang="en-US"/>
          </a:p>
        </p:txBody>
      </p:sp>
    </p:spTree>
    <p:extLst>
      <p:ext uri="{BB962C8B-B14F-4D97-AF65-F5344CB8AC3E}">
        <p14:creationId xmlns:p14="http://schemas.microsoft.com/office/powerpoint/2010/main" val="37121546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Ways to achieve Abstraction</a:t>
            </a:r>
            <a:br>
              <a:rPr lang="en-US" b="1" dirty="0"/>
            </a:br>
            <a:endParaRPr lang="en-US" dirty="0"/>
          </a:p>
        </p:txBody>
      </p:sp>
      <p:sp>
        <p:nvSpPr>
          <p:cNvPr id="3" name="Content Placeholder 2"/>
          <p:cNvSpPr>
            <a:spLocks noGrp="1"/>
          </p:cNvSpPr>
          <p:nvPr>
            <p:ph idx="1"/>
          </p:nvPr>
        </p:nvSpPr>
        <p:spPr/>
        <p:txBody>
          <a:bodyPr/>
          <a:lstStyle/>
          <a:p>
            <a:r>
              <a:rPr lang="en-US" dirty="0"/>
              <a:t>There are two ways to achieve abstraction in java</a:t>
            </a:r>
          </a:p>
          <a:p>
            <a:r>
              <a:rPr lang="en-US" dirty="0"/>
              <a:t>Abstract class (0 to 100%)</a:t>
            </a:r>
          </a:p>
          <a:p>
            <a:r>
              <a:rPr lang="en-US" dirty="0"/>
              <a:t>Interface (100%)</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238</a:t>
            </a:fld>
            <a:endParaRPr lang="en-US"/>
          </a:p>
        </p:txBody>
      </p:sp>
    </p:spTree>
    <p:extLst>
      <p:ext uri="{BB962C8B-B14F-4D97-AF65-F5344CB8AC3E}">
        <p14:creationId xmlns:p14="http://schemas.microsoft.com/office/powerpoint/2010/main" val="16600453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abstract is a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239</a:t>
            </a:fld>
            <a:endParaRPr lang="en-US"/>
          </a:p>
        </p:txBody>
      </p:sp>
    </p:spTree>
    <p:extLst>
      <p:ext uri="{BB962C8B-B14F-4D97-AF65-F5344CB8AC3E}">
        <p14:creationId xmlns:p14="http://schemas.microsoft.com/office/powerpoint/2010/main" val="29851321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Below table depicts some class names and objects.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788593981"/>
              </p:ext>
            </p:extLst>
          </p:nvPr>
        </p:nvGraphicFramePr>
        <p:xfrm>
          <a:off x="677863" y="2821146"/>
          <a:ext cx="8596312" cy="256032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0">
                <a:tc>
                  <a:txBody>
                    <a:bodyPr/>
                    <a:lstStyle/>
                    <a:p>
                      <a:pPr algn="l"/>
                      <a:r>
                        <a:rPr lang="en-US" dirty="0">
                          <a:solidFill>
                            <a:srgbClr val="FF0000"/>
                          </a:solidFill>
                          <a:effectLst/>
                        </a:rPr>
                        <a:t>Class names</a:t>
                      </a:r>
                    </a:p>
                  </a:txBody>
                  <a:tcPr anchor="ctr">
                    <a:lnL>
                      <a:noFill/>
                    </a:lnL>
                    <a:lnR>
                      <a:noFill/>
                    </a:lnR>
                    <a:lnT>
                      <a:noFill/>
                    </a:lnT>
                    <a:lnB>
                      <a:noFill/>
                    </a:lnB>
                  </a:tcPr>
                </a:tc>
                <a:tc>
                  <a:txBody>
                    <a:bodyPr/>
                    <a:lstStyle/>
                    <a:p>
                      <a:pPr algn="l"/>
                      <a:r>
                        <a:rPr lang="en-US" dirty="0">
                          <a:solidFill>
                            <a:srgbClr val="FF0000"/>
                          </a:solidFill>
                          <a:effectLst/>
                        </a:rPr>
                        <a:t>Objects</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dirty="0">
                          <a:effectLst/>
                        </a:rPr>
                        <a:t>Flower</a:t>
                      </a:r>
                    </a:p>
                  </a:txBody>
                  <a:tcPr anchor="ctr">
                    <a:lnL>
                      <a:noFill/>
                    </a:lnL>
                    <a:lnR>
                      <a:noFill/>
                    </a:lnR>
                    <a:lnT>
                      <a:noFill/>
                    </a:lnT>
                    <a:lnB>
                      <a:noFill/>
                    </a:lnB>
                  </a:tcPr>
                </a:tc>
                <a:tc>
                  <a:txBody>
                    <a:bodyPr/>
                    <a:lstStyle/>
                    <a:p>
                      <a:r>
                        <a:rPr lang="en-US">
                          <a:effectLst/>
                        </a:rPr>
                        <a:t>Lilli, Jasmine, Lotus</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effectLst/>
                        </a:rPr>
                        <a:t>Book</a:t>
                      </a:r>
                    </a:p>
                  </a:txBody>
                  <a:tcPr anchor="ctr">
                    <a:lnL>
                      <a:noFill/>
                    </a:lnL>
                    <a:lnR>
                      <a:noFill/>
                    </a:lnR>
                    <a:lnT>
                      <a:noFill/>
                    </a:lnT>
                    <a:lnB>
                      <a:noFill/>
                    </a:lnB>
                  </a:tcPr>
                </a:tc>
                <a:tc>
                  <a:txBody>
                    <a:bodyPr/>
                    <a:lstStyle/>
                    <a:p>
                      <a:r>
                        <a:rPr lang="en-US">
                          <a:effectLst/>
                        </a:rPr>
                        <a:t>NoteBook, TextBook, RefBook</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dirty="0">
                          <a:effectLst/>
                        </a:rPr>
                        <a:t>Actor</a:t>
                      </a:r>
                    </a:p>
                  </a:txBody>
                  <a:tcPr anchor="ctr">
                    <a:lnL>
                      <a:noFill/>
                    </a:lnL>
                    <a:lnR>
                      <a:noFill/>
                    </a:lnR>
                    <a:lnT>
                      <a:noFill/>
                    </a:lnT>
                    <a:lnB>
                      <a:noFill/>
                    </a:lnB>
                  </a:tcPr>
                </a:tc>
                <a:tc>
                  <a:txBody>
                    <a:bodyPr/>
                    <a:lstStyle/>
                    <a:p>
                      <a:r>
                        <a:rPr lang="en-US">
                          <a:effectLst/>
                        </a:rPr>
                        <a:t>Chiranjeevi, Kamal Hasan, Rajani</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a:effectLst/>
                        </a:rPr>
                        <a:t>Actress</a:t>
                      </a:r>
                    </a:p>
                  </a:txBody>
                  <a:tcPr anchor="ctr">
                    <a:lnL>
                      <a:noFill/>
                    </a:lnL>
                    <a:lnR>
                      <a:noFill/>
                    </a:lnR>
                    <a:lnT>
                      <a:noFill/>
                    </a:lnT>
                    <a:lnB>
                      <a:noFill/>
                    </a:lnB>
                  </a:tcPr>
                </a:tc>
                <a:tc>
                  <a:txBody>
                    <a:bodyPr/>
                    <a:lstStyle/>
                    <a:p>
                      <a:r>
                        <a:rPr lang="en-US">
                          <a:effectLst/>
                        </a:rPr>
                        <a:t>Radha, Anushka, Tamnna, Sneha Ullal</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a:effectLst/>
                        </a:rPr>
                        <a:t>Shirt</a:t>
                      </a:r>
                    </a:p>
                  </a:txBody>
                  <a:tcPr anchor="ctr">
                    <a:lnL>
                      <a:noFill/>
                    </a:lnL>
                    <a:lnR>
                      <a:noFill/>
                    </a:lnR>
                    <a:lnT>
                      <a:noFill/>
                    </a:lnT>
                    <a:lnB>
                      <a:noFill/>
                    </a:lnB>
                  </a:tcPr>
                </a:tc>
                <a:tc>
                  <a:txBody>
                    <a:bodyPr/>
                    <a:lstStyle/>
                    <a:p>
                      <a:r>
                        <a:rPr lang="en-US">
                          <a:effectLst/>
                        </a:rPr>
                        <a:t>T-Shirt, S-Sleve, Glasour</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a:effectLst/>
                        </a:rPr>
                        <a:t>Sweet</a:t>
                      </a:r>
                    </a:p>
                  </a:txBody>
                  <a:tcPr anchor="ctr">
                    <a:lnL>
                      <a:noFill/>
                    </a:lnL>
                    <a:lnR>
                      <a:noFill/>
                    </a:lnR>
                    <a:lnT>
                      <a:noFill/>
                    </a:lnT>
                    <a:lnB>
                      <a:noFill/>
                    </a:lnB>
                  </a:tcPr>
                </a:tc>
                <a:tc>
                  <a:txBody>
                    <a:bodyPr/>
                    <a:lstStyle/>
                    <a:p>
                      <a:r>
                        <a:rPr lang="en-US" dirty="0" err="1">
                          <a:effectLst/>
                        </a:rPr>
                        <a:t>Jilebi</a:t>
                      </a:r>
                      <a:r>
                        <a:rPr lang="en-US" dirty="0">
                          <a:effectLst/>
                        </a:rPr>
                        <a:t>, </a:t>
                      </a:r>
                      <a:r>
                        <a:rPr lang="en-US" dirty="0" err="1">
                          <a:effectLst/>
                        </a:rPr>
                        <a:t>Coa</a:t>
                      </a:r>
                      <a:r>
                        <a:rPr lang="en-US" dirty="0">
                          <a:effectLst/>
                        </a:rPr>
                        <a:t>, </a:t>
                      </a:r>
                      <a:r>
                        <a:rPr lang="en-US" dirty="0" err="1">
                          <a:effectLst/>
                        </a:rPr>
                        <a:t>Kalakanda</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9072874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b="1" dirty="0"/>
              <a:t>abstract</a:t>
            </a:r>
            <a:r>
              <a:rPr lang="en-US" dirty="0"/>
              <a:t> </a:t>
            </a:r>
            <a:r>
              <a:rPr lang="en-US" b="1" dirty="0"/>
              <a:t>class</a:t>
            </a:r>
            <a:r>
              <a:rPr lang="en-US" dirty="0"/>
              <a:t> A{</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240</a:t>
            </a:fld>
            <a:endParaRPr lang="en-US"/>
          </a:p>
        </p:txBody>
      </p:sp>
    </p:spTree>
    <p:extLst>
      <p:ext uri="{BB962C8B-B14F-4D97-AF65-F5344CB8AC3E}">
        <p14:creationId xmlns:p14="http://schemas.microsoft.com/office/powerpoint/2010/main" val="26437829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Method</a:t>
            </a:r>
          </a:p>
        </p:txBody>
      </p:sp>
      <p:sp>
        <p:nvSpPr>
          <p:cNvPr id="3" name="Content Placeholder 2"/>
          <p:cNvSpPr>
            <a:spLocks noGrp="1"/>
          </p:cNvSpPr>
          <p:nvPr>
            <p:ph idx="1"/>
          </p:nvPr>
        </p:nvSpPr>
        <p:spPr/>
        <p:txBody>
          <a:bodyPr/>
          <a:lstStyle/>
          <a:p>
            <a:r>
              <a:rPr lang="en-US" dirty="0"/>
              <a:t>A method that is declared as abstract and does not have implementation is known as abstract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241</a:t>
            </a:fld>
            <a:endParaRPr lang="en-US"/>
          </a:p>
        </p:txBody>
      </p:sp>
    </p:spTree>
    <p:extLst>
      <p:ext uri="{BB962C8B-B14F-4D97-AF65-F5344CB8AC3E}">
        <p14:creationId xmlns:p14="http://schemas.microsoft.com/office/powerpoint/2010/main" val="9225050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abstract method</a:t>
            </a:r>
            <a:br>
              <a:rPr lang="en-US" b="1" dirty="0"/>
            </a:br>
            <a:endParaRPr lang="en-US" dirty="0"/>
          </a:p>
        </p:txBody>
      </p:sp>
      <p:sp>
        <p:nvSpPr>
          <p:cNvPr id="3" name="Content Placeholder 2"/>
          <p:cNvSpPr>
            <a:spLocks noGrp="1"/>
          </p:cNvSpPr>
          <p:nvPr>
            <p:ph idx="1"/>
          </p:nvPr>
        </p:nvSpPr>
        <p:spPr/>
        <p:txBody>
          <a:bodyPr/>
          <a:lstStyle/>
          <a:p>
            <a:r>
              <a:rPr lang="en-US" b="1" dirty="0"/>
              <a:t>abstract</a:t>
            </a:r>
            <a:r>
              <a:rPr lang="en-US" dirty="0"/>
              <a:t> </a:t>
            </a:r>
            <a:r>
              <a:rPr lang="en-US" b="1" dirty="0"/>
              <a:t>void</a:t>
            </a:r>
            <a:r>
              <a:rPr lang="en-US" dirty="0"/>
              <a:t> </a:t>
            </a:r>
            <a:r>
              <a:rPr lang="en-US" dirty="0" err="1"/>
              <a:t>printStatus</a:t>
            </a:r>
            <a:r>
              <a:rPr lang="en-US" dirty="0"/>
              <a:t>();//no body and abstract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242</a:t>
            </a:fld>
            <a:endParaRPr lang="en-US"/>
          </a:p>
        </p:txBody>
      </p:sp>
    </p:spTree>
    <p:extLst>
      <p:ext uri="{BB962C8B-B14F-4D97-AF65-F5344CB8AC3E}">
        <p14:creationId xmlns:p14="http://schemas.microsoft.com/office/powerpoint/2010/main" val="35886537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abstract class that has abstract method</a:t>
            </a:r>
            <a:br>
              <a:rPr lang="en-US" dirty="0"/>
            </a:br>
            <a:endParaRPr lang="en-US" dirty="0"/>
          </a:p>
        </p:txBody>
      </p:sp>
      <p:sp>
        <p:nvSpPr>
          <p:cNvPr id="3" name="Content Placeholder 2"/>
          <p:cNvSpPr>
            <a:spLocks noGrp="1"/>
          </p:cNvSpPr>
          <p:nvPr>
            <p:ph idx="1"/>
          </p:nvPr>
        </p:nvSpPr>
        <p:spPr>
          <a:xfrm>
            <a:off x="677334" y="1728217"/>
            <a:ext cx="8686122" cy="4313146"/>
          </a:xfrm>
        </p:spPr>
        <p:txBody>
          <a:bodyPr>
            <a:normAutofit fontScale="85000" lnSpcReduction="20000"/>
          </a:bodyPr>
          <a:lstStyle/>
          <a:p>
            <a:r>
              <a:rPr lang="en-US" b="1" dirty="0"/>
              <a:t>abstract class Bike{  </a:t>
            </a:r>
          </a:p>
          <a:p>
            <a:r>
              <a:rPr lang="en-US" b="1" dirty="0"/>
              <a:t>  abstract void run();  </a:t>
            </a:r>
          </a:p>
          <a:p>
            <a:r>
              <a:rPr lang="en-US" b="1" dirty="0"/>
              <a:t>}  </a:t>
            </a:r>
          </a:p>
          <a:p>
            <a:r>
              <a:rPr lang="en-US" b="1" dirty="0"/>
              <a:t>  </a:t>
            </a:r>
          </a:p>
          <a:p>
            <a:r>
              <a:rPr lang="en-US" b="1" dirty="0"/>
              <a:t>class Honda extends Bike{  </a:t>
            </a:r>
          </a:p>
          <a:p>
            <a:r>
              <a:rPr lang="en-US" b="1" dirty="0"/>
              <a:t>void run(){</a:t>
            </a:r>
          </a:p>
          <a:p>
            <a:r>
              <a:rPr lang="en-US" b="1" dirty="0"/>
              <a:t>System.out.println("running safely..");</a:t>
            </a:r>
          </a:p>
          <a:p>
            <a:r>
              <a:rPr lang="en-US" b="1" dirty="0"/>
              <a:t>}  </a:t>
            </a:r>
          </a:p>
          <a:p>
            <a:r>
              <a:rPr lang="en-US" b="1" dirty="0"/>
              <a:t>  </a:t>
            </a:r>
          </a:p>
          <a:p>
            <a:r>
              <a:rPr lang="en-US" b="1" dirty="0"/>
              <a:t>public static void main(String </a:t>
            </a:r>
            <a:r>
              <a:rPr lang="en-US" b="1" dirty="0" err="1"/>
              <a:t>args</a:t>
            </a:r>
            <a:r>
              <a:rPr lang="en-US" b="1" dirty="0"/>
              <a:t>[]){  </a:t>
            </a:r>
          </a:p>
          <a:p>
            <a:r>
              <a:rPr lang="en-US" b="1" dirty="0"/>
              <a:t> Bike </a:t>
            </a:r>
            <a:r>
              <a:rPr lang="en-US" b="1" dirty="0" err="1"/>
              <a:t>obj</a:t>
            </a:r>
            <a:r>
              <a:rPr lang="en-US" b="1" dirty="0"/>
              <a:t> = new Honda();  </a:t>
            </a:r>
          </a:p>
          <a:p>
            <a:r>
              <a:rPr lang="en-US" b="1" dirty="0"/>
              <a:t> </a:t>
            </a:r>
            <a:r>
              <a:rPr lang="en-US" b="1" dirty="0" err="1"/>
              <a:t>obj.run</a:t>
            </a:r>
            <a:r>
              <a:rPr lang="en-US" b="1" dirty="0"/>
              <a:t>();  </a:t>
            </a:r>
          </a:p>
          <a:p>
            <a:r>
              <a:rPr lang="en-US" b="1" dirty="0"/>
              <a:t>}  </a:t>
            </a:r>
          </a:p>
          <a:p>
            <a:r>
              <a:rPr lang="en-US" b="1" dirty="0"/>
              <a:t>}  </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243</a:t>
            </a:fld>
            <a:endParaRPr lang="en-US"/>
          </a:p>
        </p:txBody>
      </p:sp>
    </p:spTree>
    <p:extLst>
      <p:ext uri="{BB962C8B-B14F-4D97-AF65-F5344CB8AC3E}">
        <p14:creationId xmlns:p14="http://schemas.microsoft.com/office/powerpoint/2010/main" val="4011979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 class having constructor, data member, methods etc.</a:t>
            </a:r>
            <a:br>
              <a:rPr lang="en-US" dirty="0"/>
            </a:br>
            <a:endParaRPr lang="en-US" dirty="0"/>
          </a:p>
        </p:txBody>
      </p:sp>
      <p:sp>
        <p:nvSpPr>
          <p:cNvPr id="3" name="Content Placeholder 2"/>
          <p:cNvSpPr>
            <a:spLocks noGrp="1"/>
          </p:cNvSpPr>
          <p:nvPr>
            <p:ph idx="1"/>
          </p:nvPr>
        </p:nvSpPr>
        <p:spPr/>
        <p:txBody>
          <a:bodyPr/>
          <a:lstStyle/>
          <a:p>
            <a:r>
              <a:rPr lang="en-US" dirty="0"/>
              <a:t>An abstract class can have fields, abstract methods, concrete methods, constructors and even main()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244</a:t>
            </a:fld>
            <a:endParaRPr lang="en-US"/>
          </a:p>
        </p:txBody>
      </p:sp>
    </p:spTree>
    <p:extLst>
      <p:ext uri="{BB962C8B-B14F-4D97-AF65-F5344CB8AC3E}">
        <p14:creationId xmlns:p14="http://schemas.microsoft.com/office/powerpoint/2010/main" val="17081520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***TestAbstraction2.java</a:t>
            </a:r>
          </a:p>
        </p:txBody>
      </p:sp>
      <p:sp>
        <p:nvSpPr>
          <p:cNvPr id="3" name="Content Placeholder 2"/>
          <p:cNvSpPr>
            <a:spLocks noGrp="1"/>
          </p:cNvSpPr>
          <p:nvPr>
            <p:ph idx="1"/>
          </p:nvPr>
        </p:nvSpPr>
        <p:spPr>
          <a:xfrm>
            <a:off x="677334" y="1161289"/>
            <a:ext cx="8997018" cy="4880074"/>
          </a:xfrm>
        </p:spPr>
        <p:txBody>
          <a:bodyPr>
            <a:normAutofit fontScale="77500" lnSpcReduction="20000"/>
          </a:bodyPr>
          <a:lstStyle/>
          <a:p>
            <a:r>
              <a:rPr lang="en-US" dirty="0"/>
              <a:t>//example of abstract class that have method body  </a:t>
            </a:r>
          </a:p>
          <a:p>
            <a:r>
              <a:rPr lang="en-US" dirty="0"/>
              <a:t> </a:t>
            </a:r>
            <a:r>
              <a:rPr lang="en-US" b="1" dirty="0"/>
              <a:t>abstract class Bike{  </a:t>
            </a:r>
          </a:p>
          <a:p>
            <a:r>
              <a:rPr lang="en-US" dirty="0"/>
              <a:t>   Bike(){System.</a:t>
            </a:r>
            <a:r>
              <a:rPr lang="en-US" i="1" dirty="0"/>
              <a:t>out.println("bike is created");}  </a:t>
            </a:r>
          </a:p>
          <a:p>
            <a:r>
              <a:rPr lang="en-US" dirty="0"/>
              <a:t>   </a:t>
            </a:r>
            <a:r>
              <a:rPr lang="en-US" b="1" dirty="0"/>
              <a:t>abstract void run();  </a:t>
            </a:r>
          </a:p>
          <a:p>
            <a:r>
              <a:rPr lang="en-US" dirty="0"/>
              <a:t>   </a:t>
            </a:r>
            <a:r>
              <a:rPr lang="en-US" b="1" dirty="0"/>
              <a:t>void </a:t>
            </a:r>
            <a:r>
              <a:rPr lang="en-US" b="1" dirty="0" err="1"/>
              <a:t>changeGear</a:t>
            </a:r>
            <a:r>
              <a:rPr lang="en-US" b="1" dirty="0"/>
              <a:t>(){System.</a:t>
            </a:r>
            <a:r>
              <a:rPr lang="en-US" b="1" i="1" dirty="0"/>
              <a:t>out.println("gear changed");}  </a:t>
            </a:r>
          </a:p>
          <a:p>
            <a:r>
              <a:rPr lang="en-US" dirty="0"/>
              <a:t> }  </a:t>
            </a:r>
          </a:p>
          <a:p>
            <a:r>
              <a:rPr lang="en-US" dirty="0"/>
              <a:t>  </a:t>
            </a:r>
          </a:p>
          <a:p>
            <a:r>
              <a:rPr lang="en-US" dirty="0"/>
              <a:t> </a:t>
            </a:r>
            <a:r>
              <a:rPr lang="en-US" b="1" dirty="0"/>
              <a:t>class Honda extends Bike{  </a:t>
            </a:r>
          </a:p>
          <a:p>
            <a:r>
              <a:rPr lang="en-US" dirty="0"/>
              <a:t> </a:t>
            </a:r>
            <a:r>
              <a:rPr lang="en-US" b="1" dirty="0"/>
              <a:t>void run(){System.</a:t>
            </a:r>
            <a:r>
              <a:rPr lang="en-US" b="1" i="1" dirty="0"/>
              <a:t>out.println("running safely..");}  </a:t>
            </a:r>
          </a:p>
          <a:p>
            <a:r>
              <a:rPr lang="en-US" dirty="0"/>
              <a:t> }  </a:t>
            </a:r>
          </a:p>
          <a:p>
            <a:r>
              <a:rPr lang="en-US" dirty="0"/>
              <a:t> </a:t>
            </a:r>
            <a:r>
              <a:rPr lang="en-US" b="1" dirty="0"/>
              <a:t>class TestAbstraction2{  </a:t>
            </a:r>
          </a:p>
          <a:p>
            <a:r>
              <a:rPr lang="en-US" dirty="0"/>
              <a:t> </a:t>
            </a:r>
            <a:r>
              <a:rPr lang="en-US" b="1" dirty="0"/>
              <a:t>public static void main(String </a:t>
            </a:r>
            <a:r>
              <a:rPr lang="en-US" b="1" dirty="0" err="1"/>
              <a:t>args</a:t>
            </a:r>
            <a:r>
              <a:rPr lang="en-US" b="1" dirty="0"/>
              <a:t>[]){  </a:t>
            </a:r>
          </a:p>
          <a:p>
            <a:r>
              <a:rPr lang="en-US" dirty="0"/>
              <a:t>  Bike </a:t>
            </a:r>
            <a:r>
              <a:rPr lang="en-US" dirty="0" err="1"/>
              <a:t>obj</a:t>
            </a:r>
            <a:r>
              <a:rPr lang="en-US" dirty="0"/>
              <a:t> = </a:t>
            </a:r>
            <a:r>
              <a:rPr lang="en-US" b="1" dirty="0"/>
              <a:t>new Honda();  </a:t>
            </a:r>
          </a:p>
          <a:p>
            <a:r>
              <a:rPr lang="en-US" dirty="0"/>
              <a:t>  </a:t>
            </a:r>
            <a:r>
              <a:rPr lang="en-US" dirty="0" err="1"/>
              <a:t>obj.run</a:t>
            </a:r>
            <a:r>
              <a:rPr lang="en-US" dirty="0"/>
              <a:t>();  </a:t>
            </a:r>
          </a:p>
          <a:p>
            <a:r>
              <a:rPr lang="en-US" dirty="0"/>
              <a:t>  </a:t>
            </a:r>
            <a:r>
              <a:rPr lang="en-US" dirty="0" err="1"/>
              <a:t>obj.changeGear</a:t>
            </a:r>
            <a:r>
              <a:rPr lang="en-US" dirty="0"/>
              <a:t>();  </a:t>
            </a:r>
          </a:p>
          <a:p>
            <a:r>
              <a:rPr lang="en-US" dirty="0"/>
              <a:t> </a:t>
            </a:r>
            <a:r>
              <a:rPr lang="en-US" u="sng"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245</a:t>
            </a:fld>
            <a:endParaRPr lang="en-US"/>
          </a:p>
        </p:txBody>
      </p:sp>
    </p:spTree>
    <p:extLst>
      <p:ext uri="{BB962C8B-B14F-4D97-AF65-F5344CB8AC3E}">
        <p14:creationId xmlns:p14="http://schemas.microsoft.com/office/powerpoint/2010/main" val="37257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       bike is created</a:t>
            </a:r>
          </a:p>
          <a:p>
            <a:r>
              <a:rPr lang="en-US" dirty="0"/>
              <a:t>       running safely..</a:t>
            </a:r>
          </a:p>
          <a:p>
            <a:r>
              <a:rPr lang="en-US" dirty="0"/>
              <a:t>       gear changed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246</a:t>
            </a:fld>
            <a:endParaRPr lang="en-US"/>
          </a:p>
        </p:txBody>
      </p:sp>
    </p:spTree>
    <p:extLst>
      <p:ext uri="{BB962C8B-B14F-4D97-AF65-F5344CB8AC3E}">
        <p14:creationId xmlns:p14="http://schemas.microsoft.com/office/powerpoint/2010/main" val="28370748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i="1" dirty="0"/>
              <a:t> If there is any abstract method in a class, that class must be abstract.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247</a:t>
            </a:fld>
            <a:endParaRPr lang="en-US"/>
          </a:p>
        </p:txBody>
      </p:sp>
    </p:spTree>
    <p:extLst>
      <p:ext uri="{BB962C8B-B14F-4D97-AF65-F5344CB8AC3E}">
        <p14:creationId xmlns:p14="http://schemas.microsoft.com/office/powerpoint/2010/main" val="3257328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b="1" dirty="0"/>
              <a:t>class Bike{  </a:t>
            </a:r>
          </a:p>
          <a:p>
            <a:r>
              <a:rPr lang="en-US" b="1" dirty="0"/>
              <a:t>abstract void run();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248</a:t>
            </a:fld>
            <a:endParaRPr lang="en-US"/>
          </a:p>
        </p:txBody>
      </p:sp>
    </p:spTree>
    <p:extLst>
      <p:ext uri="{BB962C8B-B14F-4D97-AF65-F5344CB8AC3E}">
        <p14:creationId xmlns:p14="http://schemas.microsoft.com/office/powerpoint/2010/main" val="32934442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249</a:t>
            </a:fld>
            <a:endParaRPr lang="en-US"/>
          </a:p>
        </p:txBody>
      </p:sp>
    </p:spTree>
    <p:extLst>
      <p:ext uri="{BB962C8B-B14F-4D97-AF65-F5344CB8AC3E}">
        <p14:creationId xmlns:p14="http://schemas.microsoft.com/office/powerpoint/2010/main" val="25518190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class in java can contain:</a:t>
            </a:r>
          </a:p>
        </p:txBody>
      </p:sp>
      <p:sp>
        <p:nvSpPr>
          <p:cNvPr id="3" name="Content Placeholder 2"/>
          <p:cNvSpPr>
            <a:spLocks noGrp="1"/>
          </p:cNvSpPr>
          <p:nvPr>
            <p:ph idx="1"/>
          </p:nvPr>
        </p:nvSpPr>
        <p:spPr/>
        <p:txBody>
          <a:bodyPr/>
          <a:lstStyle/>
          <a:p>
            <a:r>
              <a:rPr lang="en-US" b="1" dirty="0"/>
              <a:t>fields</a:t>
            </a:r>
            <a:endParaRPr lang="en-US" dirty="0"/>
          </a:p>
          <a:p>
            <a:r>
              <a:rPr lang="en-US" b="1" dirty="0"/>
              <a:t>methods</a:t>
            </a:r>
            <a:endParaRPr lang="en-US" dirty="0"/>
          </a:p>
          <a:p>
            <a:r>
              <a:rPr lang="en-US" b="1" dirty="0"/>
              <a:t>constructors</a:t>
            </a:r>
            <a:endParaRPr lang="en-US" dirty="0"/>
          </a:p>
          <a:p>
            <a:r>
              <a:rPr lang="en-US" b="1" dirty="0"/>
              <a:t>blocks</a:t>
            </a:r>
            <a:endParaRPr lang="en-US" dirty="0"/>
          </a:p>
          <a:p>
            <a:r>
              <a:rPr lang="en-US" b="1" dirty="0"/>
              <a:t>classes and interfaces</a:t>
            </a: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a:t>
            </a:fld>
            <a:endParaRPr lang="en-US"/>
          </a:p>
        </p:txBody>
      </p:sp>
    </p:spTree>
    <p:extLst>
      <p:ext uri="{BB962C8B-B14F-4D97-AF65-F5344CB8AC3E}">
        <p14:creationId xmlns:p14="http://schemas.microsoft.com/office/powerpoint/2010/main" val="14596360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a:t>
            </a:r>
          </a:p>
        </p:txBody>
      </p:sp>
      <p:sp>
        <p:nvSpPr>
          <p:cNvPr id="3" name="Content Placeholder 2"/>
          <p:cNvSpPr>
            <a:spLocks noGrp="1"/>
          </p:cNvSpPr>
          <p:nvPr>
            <p:ph idx="1"/>
          </p:nvPr>
        </p:nvSpPr>
        <p:spPr/>
        <p:txBody>
          <a:bodyPr/>
          <a:lstStyle/>
          <a:p>
            <a:r>
              <a:rPr lang="en-US" b="1" i="1" dirty="0"/>
              <a:t> If you are extending any abstract class that has abstract method, you must either provide the implementation of the method or make this class abstract.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250</a:t>
            </a:fld>
            <a:endParaRPr lang="en-US"/>
          </a:p>
        </p:txBody>
      </p:sp>
    </p:spTree>
    <p:extLst>
      <p:ext uri="{BB962C8B-B14F-4D97-AF65-F5344CB8AC3E}">
        <p14:creationId xmlns:p14="http://schemas.microsoft.com/office/powerpoint/2010/main" val="42554183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The abstract class can also be used to provide some implementation of the interface. In such case, the end user may not be forced to override all the methods of the interface.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251</a:t>
            </a:fld>
            <a:endParaRPr lang="en-US"/>
          </a:p>
        </p:txBody>
      </p:sp>
    </p:spTree>
    <p:extLst>
      <p:ext uri="{BB962C8B-B14F-4D97-AF65-F5344CB8AC3E}">
        <p14:creationId xmlns:p14="http://schemas.microsoft.com/office/powerpoint/2010/main" val="16889590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Interfaces</a:t>
            </a:r>
          </a:p>
        </p:txBody>
      </p:sp>
      <p:sp>
        <p:nvSpPr>
          <p:cNvPr id="7" name="Subtitle 6"/>
          <p:cNvSpPr>
            <a:spLocks noGrp="1"/>
          </p:cNvSpPr>
          <p:nvPr>
            <p:ph type="subTitle" idx="1"/>
          </p:nvPr>
        </p:nvSpPr>
        <p:spPr/>
        <p:txBody>
          <a:bodyPr/>
          <a:lstStyle/>
          <a:p>
            <a:r>
              <a:rPr lang="en-US" dirty="0"/>
              <a:t>Java interfaces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252</a:t>
            </a:fld>
            <a:endParaRPr lang="en-US"/>
          </a:p>
        </p:txBody>
      </p:sp>
    </p:spTree>
    <p:extLst>
      <p:ext uri="{BB962C8B-B14F-4D97-AF65-F5344CB8AC3E}">
        <p14:creationId xmlns:p14="http://schemas.microsoft.com/office/powerpoint/2010/main" val="41653301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a:t>
            </a:r>
          </a:p>
        </p:txBody>
      </p:sp>
      <p:sp>
        <p:nvSpPr>
          <p:cNvPr id="3" name="Content Placeholder 2"/>
          <p:cNvSpPr>
            <a:spLocks noGrp="1"/>
          </p:cNvSpPr>
          <p:nvPr>
            <p:ph idx="1"/>
          </p:nvPr>
        </p:nvSpPr>
        <p:spPr/>
        <p:txBody>
          <a:bodyPr/>
          <a:lstStyle/>
          <a:p>
            <a:r>
              <a:rPr lang="en-US" dirty="0"/>
              <a:t>An </a:t>
            </a:r>
            <a:r>
              <a:rPr lang="en-US" b="1" dirty="0"/>
              <a:t>interface in java</a:t>
            </a:r>
            <a:r>
              <a:rPr lang="en-US" dirty="0"/>
              <a:t> is a blueprint of a class. It has static constants and abstract methods only.</a:t>
            </a:r>
          </a:p>
          <a:p>
            <a:r>
              <a:rPr lang="en-US" dirty="0"/>
              <a:t>The interface in java is </a:t>
            </a:r>
            <a:r>
              <a:rPr lang="en-US" b="1" dirty="0"/>
              <a:t>a mechanism to achieve fully abstraction</a:t>
            </a:r>
            <a:r>
              <a:rPr lang="en-US" dirty="0"/>
              <a:t>. There can be only abstract methods in the java interface not method body. It is used to achieve fully abstraction and multiple inheritance in Java.</a:t>
            </a:r>
          </a:p>
          <a:p>
            <a:r>
              <a:rPr lang="en-US" dirty="0"/>
              <a:t>Java Interface also </a:t>
            </a:r>
            <a:r>
              <a:rPr lang="en-US" b="1" dirty="0"/>
              <a:t>represents IS-A relationship</a:t>
            </a:r>
            <a:r>
              <a:rPr lang="en-US" dirty="0"/>
              <a:t>.</a:t>
            </a:r>
          </a:p>
          <a:p>
            <a:r>
              <a:rPr lang="en-US" dirty="0"/>
              <a:t>It cannot be instantiated just like abstract 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253</a:t>
            </a:fld>
            <a:endParaRPr lang="en-US"/>
          </a:p>
        </p:txBody>
      </p:sp>
    </p:spTree>
    <p:extLst>
      <p:ext uri="{BB962C8B-B14F-4D97-AF65-F5344CB8AC3E}">
        <p14:creationId xmlns:p14="http://schemas.microsoft.com/office/powerpoint/2010/main" val="38344500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definition of Interface</a:t>
            </a:r>
          </a:p>
        </p:txBody>
      </p:sp>
      <p:sp>
        <p:nvSpPr>
          <p:cNvPr id="3" name="Content Placeholder 2"/>
          <p:cNvSpPr>
            <a:spLocks noGrp="1"/>
          </p:cNvSpPr>
          <p:nvPr>
            <p:ph idx="1"/>
          </p:nvPr>
        </p:nvSpPr>
        <p:spPr/>
        <p:txBody>
          <a:bodyPr>
            <a:normAutofit fontScale="92500" lnSpcReduction="20000"/>
          </a:bodyPr>
          <a:lstStyle/>
          <a:p>
            <a:r>
              <a:rPr lang="en-US" sz="2400" dirty="0">
                <a:solidFill>
                  <a:srgbClr val="FF0000"/>
                </a:solidFill>
              </a:rPr>
              <a:t>It’s a service requirement specification between service provider and end user (client)</a:t>
            </a:r>
          </a:p>
          <a:p>
            <a:r>
              <a:rPr lang="en-US" sz="2400" dirty="0">
                <a:solidFill>
                  <a:srgbClr val="FF0000"/>
                </a:solidFill>
              </a:rPr>
              <a:t>Ex:</a:t>
            </a:r>
          </a:p>
          <a:p>
            <a:r>
              <a:rPr lang="en-US" sz="2400" dirty="0">
                <a:solidFill>
                  <a:srgbClr val="FF0000"/>
                </a:solidFill>
              </a:rPr>
              <a:t>Interface Bank{</a:t>
            </a:r>
          </a:p>
          <a:p>
            <a:pPr lvl="1"/>
            <a:r>
              <a:rPr lang="en-US" sz="2200" dirty="0">
                <a:solidFill>
                  <a:srgbClr val="FF0000"/>
                </a:solidFill>
              </a:rPr>
              <a:t>void withdraw();</a:t>
            </a:r>
          </a:p>
          <a:p>
            <a:pPr lvl="1"/>
            <a:r>
              <a:rPr lang="en-US" sz="2200" dirty="0">
                <a:solidFill>
                  <a:srgbClr val="FF0000"/>
                </a:solidFill>
              </a:rPr>
              <a:t>void  deposit();</a:t>
            </a:r>
          </a:p>
          <a:p>
            <a:pPr lvl="1"/>
            <a:r>
              <a:rPr lang="en-US" sz="2200" dirty="0">
                <a:solidFill>
                  <a:srgbClr val="FF0000"/>
                </a:solidFill>
              </a:rPr>
              <a:t>void </a:t>
            </a:r>
            <a:r>
              <a:rPr lang="en-US" sz="2200" dirty="0" err="1">
                <a:solidFill>
                  <a:srgbClr val="FF0000"/>
                </a:solidFill>
              </a:rPr>
              <a:t>tranfer</a:t>
            </a:r>
            <a:r>
              <a:rPr lang="en-US" sz="2200" dirty="0">
                <a:solidFill>
                  <a:srgbClr val="FF0000"/>
                </a:solidFill>
              </a:rPr>
              <a:t>();</a:t>
            </a:r>
          </a:p>
          <a:p>
            <a:pPr lvl="1"/>
            <a:r>
              <a:rPr lang="en-US" sz="2200" dirty="0">
                <a:solidFill>
                  <a:srgbClr val="FF0000"/>
                </a:solidFill>
              </a:rPr>
              <a:t>void </a:t>
            </a:r>
            <a:r>
              <a:rPr lang="en-US" sz="2200" dirty="0" err="1">
                <a:solidFill>
                  <a:srgbClr val="FF0000"/>
                </a:solidFill>
              </a:rPr>
              <a:t>checkBalance</a:t>
            </a:r>
            <a:r>
              <a:rPr lang="en-US" sz="2200" dirty="0">
                <a:solidFill>
                  <a:srgbClr val="FF0000"/>
                </a:solidFill>
              </a:rPr>
              <a:t>();</a:t>
            </a:r>
          </a:p>
          <a:p>
            <a:endParaRPr lang="en-US" sz="2400" dirty="0">
              <a:solidFill>
                <a:srgbClr val="FF0000"/>
              </a:solidFill>
            </a:endParaRPr>
          </a:p>
          <a:p>
            <a:r>
              <a:rPr lang="en-US" sz="2400" dirty="0">
                <a:solidFill>
                  <a:srgbClr val="FF0000"/>
                </a:solidFill>
              </a:rPr>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254</a:t>
            </a:fld>
            <a:endParaRPr lang="en-US"/>
          </a:p>
        </p:txBody>
      </p:sp>
    </p:spTree>
    <p:extLst>
      <p:ext uri="{BB962C8B-B14F-4D97-AF65-F5344CB8AC3E}">
        <p14:creationId xmlns:p14="http://schemas.microsoft.com/office/powerpoint/2010/main" val="99818951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Java interface?</a:t>
            </a:r>
          </a:p>
        </p:txBody>
      </p:sp>
      <p:sp>
        <p:nvSpPr>
          <p:cNvPr id="3" name="Content Placeholder 2"/>
          <p:cNvSpPr>
            <a:spLocks noGrp="1"/>
          </p:cNvSpPr>
          <p:nvPr>
            <p:ph idx="1"/>
          </p:nvPr>
        </p:nvSpPr>
        <p:spPr/>
        <p:txBody>
          <a:bodyPr/>
          <a:lstStyle/>
          <a:p>
            <a:r>
              <a:rPr lang="en-US" dirty="0"/>
              <a:t>It is used to achieve fully abstraction.</a:t>
            </a:r>
          </a:p>
          <a:p>
            <a:r>
              <a:rPr lang="en-US" dirty="0"/>
              <a:t>By interface, we can support the functionality of multiple inheritance.</a:t>
            </a:r>
          </a:p>
          <a:p>
            <a:r>
              <a:rPr lang="en-US" dirty="0"/>
              <a:t>It can be used to achieve loose coupling.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255</a:t>
            </a:fld>
            <a:endParaRPr lang="en-US"/>
          </a:p>
        </p:txBody>
      </p:sp>
    </p:spTree>
    <p:extLst>
      <p:ext uri="{BB962C8B-B14F-4D97-AF65-F5344CB8AC3E}">
        <p14:creationId xmlns:p14="http://schemas.microsoft.com/office/powerpoint/2010/main" val="5408662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a:t>
            </a:r>
          </a:p>
        </p:txBody>
      </p:sp>
      <p:sp>
        <p:nvSpPr>
          <p:cNvPr id="3" name="Content Placeholder 2"/>
          <p:cNvSpPr>
            <a:spLocks noGrp="1"/>
          </p:cNvSpPr>
          <p:nvPr>
            <p:ph idx="1"/>
          </p:nvPr>
        </p:nvSpPr>
        <p:spPr/>
        <p:txBody>
          <a:bodyPr/>
          <a:lstStyle/>
          <a:p>
            <a:r>
              <a:rPr lang="en-US" dirty="0"/>
              <a:t>Interface fields are public, static and final by default, and methods are public and abstract.</a:t>
            </a:r>
            <a:endParaRPr lang="en-US" b="1" i="1" dirty="0"/>
          </a:p>
          <a:p>
            <a:endParaRPr lang="en-US" b="1" i="1" dirty="0"/>
          </a:p>
          <a:p>
            <a:r>
              <a:rPr lang="en-US" b="1" i="1" dirty="0"/>
              <a:t>The java compiler adds public and abstract keywords before the interface method and public, static and final keywords before fields.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256</a:t>
            </a:fld>
            <a:endParaRPr lang="en-US"/>
          </a:p>
        </p:txBody>
      </p:sp>
    </p:spTree>
    <p:extLst>
      <p:ext uri="{BB962C8B-B14F-4D97-AF65-F5344CB8AC3E}">
        <p14:creationId xmlns:p14="http://schemas.microsoft.com/office/powerpoint/2010/main" val="795359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3553326" y="2160588"/>
            <a:ext cx="2845386" cy="3881437"/>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257</a:t>
            </a:fld>
            <a:endParaRPr lang="en-US"/>
          </a:p>
        </p:txBody>
      </p:sp>
    </p:spTree>
    <p:extLst>
      <p:ext uri="{BB962C8B-B14F-4D97-AF65-F5344CB8AC3E}">
        <p14:creationId xmlns:p14="http://schemas.microsoft.com/office/powerpoint/2010/main" val="7905249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relationship between classes and interfaces</a:t>
            </a:r>
          </a:p>
        </p:txBody>
      </p:sp>
      <p:sp>
        <p:nvSpPr>
          <p:cNvPr id="3" name="Content Placeholder 2"/>
          <p:cNvSpPr>
            <a:spLocks noGrp="1"/>
          </p:cNvSpPr>
          <p:nvPr>
            <p:ph idx="1"/>
          </p:nvPr>
        </p:nvSpPr>
        <p:spPr/>
        <p:txBody>
          <a:bodyPr/>
          <a:lstStyle/>
          <a:p>
            <a:r>
              <a:rPr lang="en-US" dirty="0"/>
              <a:t>a class extends another class, an interface extends another interface but a </a:t>
            </a:r>
            <a:r>
              <a:rPr lang="en-US" b="1" dirty="0"/>
              <a:t>class implements an interface</a:t>
            </a: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258</a:t>
            </a:fld>
            <a:endParaRPr lang="en-US"/>
          </a:p>
        </p:txBody>
      </p:sp>
      <p:pic>
        <p:nvPicPr>
          <p:cNvPr id="7" name="Picture 6"/>
          <p:cNvPicPr>
            <a:picLocks noChangeAspect="1"/>
          </p:cNvPicPr>
          <p:nvPr/>
        </p:nvPicPr>
        <p:blipFill>
          <a:blip r:embed="rId2"/>
          <a:stretch>
            <a:fillRect/>
          </a:stretch>
        </p:blipFill>
        <p:spPr>
          <a:xfrm>
            <a:off x="2229417" y="3129467"/>
            <a:ext cx="4496190" cy="1531753"/>
          </a:xfrm>
          <a:prstGeom prst="rect">
            <a:avLst/>
          </a:prstGeom>
        </p:spPr>
      </p:pic>
    </p:spTree>
    <p:extLst>
      <p:ext uri="{BB962C8B-B14F-4D97-AF65-F5344CB8AC3E}">
        <p14:creationId xmlns:p14="http://schemas.microsoft.com/office/powerpoint/2010/main" val="21550447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197863"/>
            <a:ext cx="9042738" cy="4843499"/>
          </a:xfrm>
        </p:spPr>
        <p:txBody>
          <a:bodyPr>
            <a:normAutofit fontScale="92500" lnSpcReduction="20000"/>
          </a:bodyPr>
          <a:lstStyle/>
          <a:p>
            <a:r>
              <a:rPr lang="en-US" b="1" dirty="0"/>
              <a:t>interface</a:t>
            </a:r>
            <a:r>
              <a:rPr lang="en-US" dirty="0"/>
              <a:t> printable{  </a:t>
            </a:r>
          </a:p>
          <a:p>
            <a:r>
              <a:rPr lang="en-US" b="1" dirty="0"/>
              <a:t>void</a:t>
            </a:r>
            <a:r>
              <a:rPr lang="en-US" dirty="0"/>
              <a:t> print();  </a:t>
            </a:r>
          </a:p>
          <a:p>
            <a:r>
              <a:rPr lang="en-US" dirty="0"/>
              <a:t>}  </a:t>
            </a:r>
          </a:p>
          <a:p>
            <a:r>
              <a:rPr lang="en-US" dirty="0"/>
              <a:t>  </a:t>
            </a:r>
          </a:p>
          <a:p>
            <a:r>
              <a:rPr lang="en-US" b="1" dirty="0"/>
              <a:t>class</a:t>
            </a:r>
            <a:r>
              <a:rPr lang="en-US" dirty="0"/>
              <a:t> A </a:t>
            </a:r>
            <a:r>
              <a:rPr lang="en-US" b="1" dirty="0"/>
              <a:t>implements</a:t>
            </a:r>
            <a:r>
              <a:rPr lang="en-US" dirty="0"/>
              <a:t> printable{  </a:t>
            </a:r>
          </a:p>
          <a:p>
            <a:r>
              <a:rPr lang="en-US" b="1" dirty="0"/>
              <a:t>public</a:t>
            </a:r>
            <a:r>
              <a:rPr lang="en-US" dirty="0"/>
              <a:t> </a:t>
            </a:r>
            <a:r>
              <a:rPr lang="en-US" b="1" dirty="0"/>
              <a:t>void</a:t>
            </a:r>
            <a:r>
              <a:rPr lang="en-US" dirty="0"/>
              <a:t> print(){</a:t>
            </a:r>
          </a:p>
          <a:p>
            <a:r>
              <a:rPr lang="en-US" dirty="0"/>
              <a:t>System.out.println("Hello");</a:t>
            </a:r>
          </a:p>
          <a:p>
            <a:r>
              <a:rPr lang="en-US" dirty="0"/>
              <a:t>}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A </a:t>
            </a:r>
            <a:r>
              <a:rPr lang="en-US" dirty="0" err="1"/>
              <a:t>obj</a:t>
            </a:r>
            <a:r>
              <a:rPr lang="en-US" dirty="0"/>
              <a:t> = </a:t>
            </a:r>
            <a:r>
              <a:rPr lang="en-US" b="1" dirty="0"/>
              <a:t>new</a:t>
            </a:r>
            <a:r>
              <a:rPr lang="en-US" dirty="0"/>
              <a:t> A();  </a:t>
            </a:r>
          </a:p>
          <a:p>
            <a:r>
              <a:rPr lang="en-US" dirty="0" err="1"/>
              <a:t>obj.print</a:t>
            </a:r>
            <a:r>
              <a:rPr lang="en-US" dirty="0"/>
              <a:t>();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259</a:t>
            </a:fld>
            <a:endParaRPr lang="en-US"/>
          </a:p>
        </p:txBody>
      </p:sp>
    </p:spTree>
    <p:extLst>
      <p:ext uri="{BB962C8B-B14F-4D97-AF65-F5344CB8AC3E}">
        <p14:creationId xmlns:p14="http://schemas.microsoft.com/office/powerpoint/2010/main" val="3873810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variable in various languages</a:t>
            </a:r>
          </a:p>
        </p:txBody>
      </p:sp>
      <p:sp>
        <p:nvSpPr>
          <p:cNvPr id="3" name="Content Placeholder 2"/>
          <p:cNvSpPr>
            <a:spLocks noGrp="1"/>
          </p:cNvSpPr>
          <p:nvPr>
            <p:ph idx="1"/>
          </p:nvPr>
        </p:nvSpPr>
        <p:spPr/>
        <p:txBody>
          <a:bodyPr/>
          <a:lstStyle/>
          <a:p>
            <a:endParaRPr lang="en-US" dirty="0"/>
          </a:p>
          <a:p>
            <a:r>
              <a:rPr lang="en-US" dirty="0"/>
              <a:t>			  C		     	C++				java</a:t>
            </a:r>
          </a:p>
          <a:p>
            <a:r>
              <a:rPr lang="en-US" dirty="0"/>
              <a:t>	</a:t>
            </a:r>
            <a:r>
              <a:rPr lang="en-US" dirty="0" err="1"/>
              <a:t>int</a:t>
            </a:r>
            <a:r>
              <a:rPr lang="en-US" dirty="0"/>
              <a:t> id; 	variable		data member	field /properties</a:t>
            </a:r>
          </a:p>
          <a:p>
            <a:r>
              <a:rPr lang="en-US" dirty="0"/>
              <a:t>	main()	function 	data function	method</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a:t>
            </a:fld>
            <a:endParaRPr lang="en-US"/>
          </a:p>
        </p:txBody>
      </p:sp>
    </p:spTree>
    <p:extLst>
      <p:ext uri="{BB962C8B-B14F-4D97-AF65-F5344CB8AC3E}">
        <p14:creationId xmlns:p14="http://schemas.microsoft.com/office/powerpoint/2010/main" val="479575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 in Java by interface</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2087788" y="3125862"/>
            <a:ext cx="5776461" cy="1950889"/>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260</a:t>
            </a:fld>
            <a:endParaRPr lang="en-US"/>
          </a:p>
        </p:txBody>
      </p:sp>
    </p:spTree>
    <p:extLst>
      <p:ext uri="{BB962C8B-B14F-4D97-AF65-F5344CB8AC3E}">
        <p14:creationId xmlns:p14="http://schemas.microsoft.com/office/powerpoint/2010/main" val="2558270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Multiple inheritance is not supported through class in java but it is possible by interface, why?</a:t>
            </a:r>
          </a:p>
        </p:txBody>
      </p:sp>
      <p:sp>
        <p:nvSpPr>
          <p:cNvPr id="3" name="Content Placeholder 2"/>
          <p:cNvSpPr>
            <a:spLocks noGrp="1"/>
          </p:cNvSpPr>
          <p:nvPr>
            <p:ph idx="1"/>
          </p:nvPr>
        </p:nvSpPr>
        <p:spPr/>
        <p:txBody>
          <a:bodyPr>
            <a:normAutofit/>
          </a:bodyPr>
          <a:lstStyle/>
          <a:p>
            <a:endParaRPr lang="en-US" sz="2000" dirty="0"/>
          </a:p>
          <a:p>
            <a:r>
              <a:rPr lang="en-US" sz="2000" dirty="0"/>
              <a:t>There is no ambiguity as implementation is provided by the implementation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261</a:t>
            </a:fld>
            <a:endParaRPr lang="en-US"/>
          </a:p>
        </p:txBody>
      </p:sp>
    </p:spTree>
    <p:extLst>
      <p:ext uri="{BB962C8B-B14F-4D97-AF65-F5344CB8AC3E}">
        <p14:creationId xmlns:p14="http://schemas.microsoft.com/office/powerpoint/2010/main" val="28292829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Inheritance Example with interfaces</a:t>
            </a:r>
          </a:p>
        </p:txBody>
      </p:sp>
      <p:sp>
        <p:nvSpPr>
          <p:cNvPr id="3" name="Content Placeholder 2"/>
          <p:cNvSpPr>
            <a:spLocks noGrp="1"/>
          </p:cNvSpPr>
          <p:nvPr>
            <p:ph idx="1"/>
          </p:nvPr>
        </p:nvSpPr>
        <p:spPr/>
        <p:txBody>
          <a:bodyPr>
            <a:normAutofit fontScale="62500" lnSpcReduction="20000"/>
          </a:bodyPr>
          <a:lstStyle/>
          <a:p>
            <a:r>
              <a:rPr lang="en-US" b="1" dirty="0"/>
              <a:t>interface</a:t>
            </a:r>
            <a:r>
              <a:rPr lang="en-US" dirty="0"/>
              <a:t> Printable{  </a:t>
            </a:r>
          </a:p>
          <a:p>
            <a:r>
              <a:rPr lang="en-US" b="1" dirty="0">
                <a:solidFill>
                  <a:srgbClr val="FF0000"/>
                </a:solidFill>
              </a:rPr>
              <a:t>void</a:t>
            </a:r>
            <a:r>
              <a:rPr lang="en-US" dirty="0">
                <a:solidFill>
                  <a:srgbClr val="FF0000"/>
                </a:solidFill>
              </a:rPr>
              <a:t> print();  </a:t>
            </a:r>
          </a:p>
          <a:p>
            <a:r>
              <a:rPr lang="en-US" dirty="0"/>
              <a:t>}  </a:t>
            </a:r>
          </a:p>
          <a:p>
            <a:r>
              <a:rPr lang="en-US" b="1" dirty="0"/>
              <a:t>interface</a:t>
            </a:r>
            <a:r>
              <a:rPr lang="en-US" dirty="0"/>
              <a:t> Showable{  </a:t>
            </a:r>
          </a:p>
          <a:p>
            <a:r>
              <a:rPr lang="en-US" b="1" dirty="0">
                <a:solidFill>
                  <a:srgbClr val="FF0000"/>
                </a:solidFill>
              </a:rPr>
              <a:t>void</a:t>
            </a:r>
            <a:r>
              <a:rPr lang="en-US" dirty="0">
                <a:solidFill>
                  <a:srgbClr val="FF0000"/>
                </a:solidFill>
              </a:rPr>
              <a:t> print();  </a:t>
            </a:r>
          </a:p>
          <a:p>
            <a:r>
              <a:rPr lang="en-US" dirty="0"/>
              <a:t>}  </a:t>
            </a:r>
          </a:p>
          <a:p>
            <a:r>
              <a:rPr lang="en-US" dirty="0"/>
              <a:t>  </a:t>
            </a:r>
          </a:p>
          <a:p>
            <a:r>
              <a:rPr lang="en-US" b="1" dirty="0"/>
              <a:t>class</a:t>
            </a:r>
            <a:r>
              <a:rPr lang="en-US" dirty="0"/>
              <a:t> </a:t>
            </a:r>
            <a:r>
              <a:rPr lang="en-US" dirty="0" err="1"/>
              <a:t>TestTnterface</a:t>
            </a:r>
            <a:r>
              <a:rPr lang="en-US" dirty="0"/>
              <a:t> </a:t>
            </a:r>
            <a:r>
              <a:rPr lang="en-US" b="1" dirty="0"/>
              <a:t>implements</a:t>
            </a:r>
            <a:r>
              <a:rPr lang="en-US" dirty="0"/>
              <a:t> </a:t>
            </a:r>
            <a:r>
              <a:rPr lang="en-US" dirty="0" err="1"/>
              <a:t>Printable,Showable</a:t>
            </a:r>
            <a:r>
              <a:rPr lang="en-US" dirty="0"/>
              <a:t>{  </a:t>
            </a:r>
          </a:p>
          <a:p>
            <a:r>
              <a:rPr lang="en-US" b="1" dirty="0">
                <a:solidFill>
                  <a:srgbClr val="FF0000"/>
                </a:solidFill>
              </a:rPr>
              <a:t>public</a:t>
            </a:r>
            <a:r>
              <a:rPr lang="en-US" dirty="0">
                <a:solidFill>
                  <a:srgbClr val="FF0000"/>
                </a:solidFill>
              </a:rPr>
              <a:t> </a:t>
            </a:r>
            <a:r>
              <a:rPr lang="en-US" b="1" dirty="0">
                <a:solidFill>
                  <a:srgbClr val="FF0000"/>
                </a:solidFill>
              </a:rPr>
              <a:t>void</a:t>
            </a:r>
            <a:r>
              <a:rPr lang="en-US" dirty="0">
                <a:solidFill>
                  <a:srgbClr val="FF0000"/>
                </a:solidFill>
              </a:rPr>
              <a:t> print(){System.out.println("Hello");}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TestTnterface</a:t>
            </a:r>
            <a:r>
              <a:rPr lang="en-US" dirty="0"/>
              <a:t> </a:t>
            </a:r>
            <a:r>
              <a:rPr lang="en-US" dirty="0" err="1"/>
              <a:t>obj</a:t>
            </a:r>
            <a:r>
              <a:rPr lang="en-US" dirty="0"/>
              <a:t> = </a:t>
            </a:r>
            <a:r>
              <a:rPr lang="en-US" b="1" dirty="0"/>
              <a:t>new</a:t>
            </a:r>
            <a:r>
              <a:rPr lang="en-US" dirty="0"/>
              <a:t> </a:t>
            </a:r>
            <a:r>
              <a:rPr lang="en-US" dirty="0" err="1"/>
              <a:t>TestTnterface</a:t>
            </a:r>
            <a:r>
              <a:rPr lang="en-US" dirty="0"/>
              <a:t>();  </a:t>
            </a:r>
          </a:p>
          <a:p>
            <a:r>
              <a:rPr lang="en-US" dirty="0" err="1"/>
              <a:t>obj.print</a:t>
            </a:r>
            <a:r>
              <a:rPr lang="en-US" dirty="0"/>
              <a:t>();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262</a:t>
            </a:fld>
            <a:endParaRPr lang="en-US"/>
          </a:p>
        </p:txBody>
      </p:sp>
    </p:spTree>
    <p:extLst>
      <p:ext uri="{BB962C8B-B14F-4D97-AF65-F5344CB8AC3E}">
        <p14:creationId xmlns:p14="http://schemas.microsoft.com/office/powerpoint/2010/main" val="197536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As you can see in the above example, Printable and Showable interface have same methods but its implementation is provided by class </a:t>
            </a:r>
            <a:r>
              <a:rPr lang="en-US" dirty="0" err="1"/>
              <a:t>TestTnterface</a:t>
            </a:r>
            <a:r>
              <a:rPr lang="en-US" dirty="0"/>
              <a:t>, so there is no ambiguity.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263</a:t>
            </a:fld>
            <a:endParaRPr lang="en-US"/>
          </a:p>
        </p:txBody>
      </p:sp>
    </p:spTree>
    <p:extLst>
      <p:ext uri="{BB962C8B-B14F-4D97-AF65-F5344CB8AC3E}">
        <p14:creationId xmlns:p14="http://schemas.microsoft.com/office/powerpoint/2010/main" val="34429204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inheritance</a:t>
            </a:r>
            <a:br>
              <a:rPr lang="en-US" dirty="0"/>
            </a:br>
            <a:endParaRPr lang="en-US" dirty="0"/>
          </a:p>
        </p:txBody>
      </p:sp>
      <p:sp>
        <p:nvSpPr>
          <p:cNvPr id="3" name="Content Placeholder 2"/>
          <p:cNvSpPr>
            <a:spLocks noGrp="1"/>
          </p:cNvSpPr>
          <p:nvPr>
            <p:ph idx="1"/>
          </p:nvPr>
        </p:nvSpPr>
        <p:spPr/>
        <p:txBody>
          <a:bodyPr/>
          <a:lstStyle/>
          <a:p>
            <a:r>
              <a:rPr lang="en-US" dirty="0"/>
              <a:t>A class implements interface but one interface extends another interface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264</a:t>
            </a:fld>
            <a:endParaRPr lang="en-US"/>
          </a:p>
        </p:txBody>
      </p:sp>
    </p:spTree>
    <p:extLst>
      <p:ext uri="{BB962C8B-B14F-4D97-AF65-F5344CB8AC3E}">
        <p14:creationId xmlns:p14="http://schemas.microsoft.com/office/powerpoint/2010/main" val="38561056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1382" y="0"/>
            <a:ext cx="8393514" cy="588264"/>
          </a:xfrm>
        </p:spPr>
        <p:txBody>
          <a:bodyPr>
            <a:normAutofit fontScale="90000"/>
          </a:bodyPr>
          <a:lstStyle/>
          <a:p>
            <a:r>
              <a:rPr lang="en-US" dirty="0"/>
              <a:t>Example</a:t>
            </a:r>
          </a:p>
        </p:txBody>
      </p:sp>
      <p:sp>
        <p:nvSpPr>
          <p:cNvPr id="3" name="Content Placeholder 2"/>
          <p:cNvSpPr>
            <a:spLocks noGrp="1"/>
          </p:cNvSpPr>
          <p:nvPr>
            <p:ph idx="1"/>
          </p:nvPr>
        </p:nvSpPr>
        <p:spPr>
          <a:xfrm>
            <a:off x="677334" y="521209"/>
            <a:ext cx="9472506" cy="5520154"/>
          </a:xfrm>
        </p:spPr>
        <p:txBody>
          <a:bodyPr>
            <a:normAutofit fontScale="85000" lnSpcReduction="20000"/>
          </a:bodyPr>
          <a:lstStyle/>
          <a:p>
            <a:r>
              <a:rPr lang="en-US" b="1" dirty="0"/>
              <a:t>interface</a:t>
            </a:r>
            <a:r>
              <a:rPr lang="en-US" dirty="0"/>
              <a:t> Printable{  </a:t>
            </a:r>
          </a:p>
          <a:p>
            <a:r>
              <a:rPr lang="en-US" b="1" dirty="0">
                <a:solidFill>
                  <a:srgbClr val="FF0000"/>
                </a:solidFill>
              </a:rPr>
              <a:t>void</a:t>
            </a:r>
            <a:r>
              <a:rPr lang="en-US" dirty="0">
                <a:solidFill>
                  <a:srgbClr val="FF0000"/>
                </a:solidFill>
              </a:rPr>
              <a:t> print();  </a:t>
            </a:r>
          </a:p>
          <a:p>
            <a:r>
              <a:rPr lang="en-US" dirty="0"/>
              <a:t>}  </a:t>
            </a:r>
          </a:p>
          <a:p>
            <a:r>
              <a:rPr lang="en-US" b="1" dirty="0"/>
              <a:t>interface</a:t>
            </a:r>
            <a:r>
              <a:rPr lang="en-US" dirty="0"/>
              <a:t> Showable </a:t>
            </a:r>
            <a:r>
              <a:rPr lang="en-US" b="1" dirty="0"/>
              <a:t>extends</a:t>
            </a:r>
            <a:r>
              <a:rPr lang="en-US" dirty="0"/>
              <a:t> Printable{  </a:t>
            </a:r>
          </a:p>
          <a:p>
            <a:r>
              <a:rPr lang="en-US" b="1" dirty="0">
                <a:solidFill>
                  <a:srgbClr val="FF0000"/>
                </a:solidFill>
              </a:rPr>
              <a:t>void</a:t>
            </a:r>
            <a:r>
              <a:rPr lang="en-US" dirty="0">
                <a:solidFill>
                  <a:srgbClr val="FF0000"/>
                </a:solidFill>
              </a:rPr>
              <a:t> show(); </a:t>
            </a:r>
            <a:r>
              <a:rPr lang="en-US" dirty="0"/>
              <a:t> </a:t>
            </a:r>
          </a:p>
          <a:p>
            <a:r>
              <a:rPr lang="en-US" dirty="0"/>
              <a:t>}  </a:t>
            </a:r>
          </a:p>
          <a:p>
            <a:r>
              <a:rPr lang="en-US" b="1" dirty="0"/>
              <a:t>class</a:t>
            </a:r>
            <a:r>
              <a:rPr lang="en-US" dirty="0"/>
              <a:t> </a:t>
            </a:r>
            <a:r>
              <a:rPr lang="en-US" dirty="0" err="1"/>
              <a:t>Testinterface</a:t>
            </a:r>
            <a:r>
              <a:rPr lang="en-US" dirty="0"/>
              <a:t> </a:t>
            </a:r>
            <a:r>
              <a:rPr lang="en-US" b="1" dirty="0"/>
              <a:t>implements</a:t>
            </a:r>
            <a:r>
              <a:rPr lang="en-US" dirty="0"/>
              <a:t> Showable{  </a:t>
            </a:r>
          </a:p>
          <a:p>
            <a:r>
              <a:rPr lang="en-US" dirty="0"/>
              <a:t>  </a:t>
            </a:r>
          </a:p>
          <a:p>
            <a:r>
              <a:rPr lang="en-US" b="1" dirty="0"/>
              <a:t>public</a:t>
            </a:r>
            <a:r>
              <a:rPr lang="en-US" dirty="0"/>
              <a:t> </a:t>
            </a:r>
            <a:r>
              <a:rPr lang="en-US" b="1" dirty="0"/>
              <a:t>void</a:t>
            </a:r>
            <a:r>
              <a:rPr lang="en-US" dirty="0"/>
              <a:t> print(){System.out.println("Hello");}  </a:t>
            </a:r>
          </a:p>
          <a:p>
            <a:r>
              <a:rPr lang="en-US" b="1" dirty="0"/>
              <a:t>public</a:t>
            </a:r>
            <a:r>
              <a:rPr lang="en-US" dirty="0"/>
              <a:t> </a:t>
            </a:r>
            <a:r>
              <a:rPr lang="en-US" b="1" dirty="0"/>
              <a:t>void</a:t>
            </a:r>
            <a:r>
              <a:rPr lang="en-US" dirty="0"/>
              <a:t> show(){System.out.println("Welcome");}  </a:t>
            </a:r>
          </a:p>
          <a:p>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Testinterface</a:t>
            </a:r>
            <a:r>
              <a:rPr lang="en-US" dirty="0"/>
              <a:t> </a:t>
            </a:r>
            <a:r>
              <a:rPr lang="en-US" dirty="0" err="1"/>
              <a:t>obj</a:t>
            </a:r>
            <a:r>
              <a:rPr lang="en-US" dirty="0"/>
              <a:t> = </a:t>
            </a:r>
            <a:r>
              <a:rPr lang="en-US" b="1" dirty="0"/>
              <a:t>new</a:t>
            </a:r>
            <a:r>
              <a:rPr lang="en-US" dirty="0"/>
              <a:t> </a:t>
            </a:r>
            <a:r>
              <a:rPr lang="en-US" dirty="0" err="1"/>
              <a:t>Testinterface</a:t>
            </a:r>
            <a:r>
              <a:rPr lang="en-US" dirty="0"/>
              <a:t>();  </a:t>
            </a:r>
          </a:p>
          <a:p>
            <a:r>
              <a:rPr lang="en-US" dirty="0" err="1"/>
              <a:t>obj.print</a:t>
            </a:r>
            <a:r>
              <a:rPr lang="en-US" dirty="0"/>
              <a:t>();  </a:t>
            </a:r>
          </a:p>
          <a:p>
            <a:r>
              <a:rPr lang="en-US" dirty="0" err="1"/>
              <a:t>obj.show</a:t>
            </a:r>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265</a:t>
            </a:fld>
            <a:endParaRPr lang="en-US"/>
          </a:p>
        </p:txBody>
      </p:sp>
    </p:spTree>
    <p:extLst>
      <p:ext uri="{BB962C8B-B14F-4D97-AF65-F5344CB8AC3E}">
        <p14:creationId xmlns:p14="http://schemas.microsoft.com/office/powerpoint/2010/main" val="3142655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marker or tagged interface?</a:t>
            </a:r>
            <a:br>
              <a:rPr lang="en-US" dirty="0"/>
            </a:br>
            <a:endParaRPr lang="en-US" dirty="0"/>
          </a:p>
        </p:txBody>
      </p:sp>
      <p:sp>
        <p:nvSpPr>
          <p:cNvPr id="3" name="Content Placeholder 2"/>
          <p:cNvSpPr>
            <a:spLocks noGrp="1"/>
          </p:cNvSpPr>
          <p:nvPr>
            <p:ph idx="1"/>
          </p:nvPr>
        </p:nvSpPr>
        <p:spPr/>
        <p:txBody>
          <a:bodyPr/>
          <a:lstStyle/>
          <a:p>
            <a:r>
              <a:rPr lang="en-US" dirty="0">
                <a:solidFill>
                  <a:srgbClr val="FF0000"/>
                </a:solidFill>
              </a:rPr>
              <a:t>An interface that have no methods </a:t>
            </a:r>
            <a:r>
              <a:rPr lang="en-US" dirty="0"/>
              <a:t>is known as marker or tagged interface. For example: </a:t>
            </a:r>
          </a:p>
          <a:p>
            <a:r>
              <a:rPr lang="en-US" dirty="0"/>
              <a:t>1. Serializable,</a:t>
            </a:r>
          </a:p>
          <a:p>
            <a:r>
              <a:rPr lang="en-US" dirty="0"/>
              <a:t>2. Cloneable</a:t>
            </a:r>
          </a:p>
          <a:p>
            <a:r>
              <a:rPr lang="en-US" dirty="0"/>
              <a:t>3.  Remote etc. </a:t>
            </a:r>
          </a:p>
          <a:p>
            <a:r>
              <a:rPr lang="en-US" dirty="0"/>
              <a:t>They are used to provide some essential information to the JVM so that JVM may perform some useful operation</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266</a:t>
            </a:fld>
            <a:endParaRPr lang="en-US"/>
          </a:p>
        </p:txBody>
      </p:sp>
    </p:spTree>
    <p:extLst>
      <p:ext uri="{BB962C8B-B14F-4D97-AF65-F5344CB8AC3E}">
        <p14:creationId xmlns:p14="http://schemas.microsoft.com/office/powerpoint/2010/main" val="1320274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Serializable interface is written?  </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interface</a:t>
            </a:r>
            <a:r>
              <a:rPr lang="en-US" dirty="0"/>
              <a:t> Serializable{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267</a:t>
            </a:fld>
            <a:endParaRPr lang="en-US"/>
          </a:p>
        </p:txBody>
      </p:sp>
    </p:spTree>
    <p:extLst>
      <p:ext uri="{BB962C8B-B14F-4D97-AF65-F5344CB8AC3E}">
        <p14:creationId xmlns:p14="http://schemas.microsoft.com/office/powerpoint/2010/main" val="6640357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Nested Interface in Java</a:t>
            </a:r>
          </a:p>
        </p:txBody>
      </p:sp>
      <p:sp>
        <p:nvSpPr>
          <p:cNvPr id="3" name="Content Placeholder 2"/>
          <p:cNvSpPr>
            <a:spLocks noGrp="1"/>
          </p:cNvSpPr>
          <p:nvPr>
            <p:ph idx="1"/>
          </p:nvPr>
        </p:nvSpPr>
        <p:spPr/>
        <p:txBody>
          <a:bodyPr/>
          <a:lstStyle/>
          <a:p>
            <a:r>
              <a:rPr lang="en-US" dirty="0"/>
              <a:t>An interface can have another interface i.e. known as nested interface</a:t>
            </a:r>
          </a:p>
          <a:p>
            <a:r>
              <a:rPr lang="en-US" b="1" dirty="0"/>
              <a:t>interface</a:t>
            </a:r>
            <a:r>
              <a:rPr lang="en-US" dirty="0"/>
              <a:t> printable{  </a:t>
            </a:r>
          </a:p>
          <a:p>
            <a:r>
              <a:rPr lang="en-US" dirty="0"/>
              <a:t> </a:t>
            </a:r>
            <a:r>
              <a:rPr lang="en-US" b="1" dirty="0"/>
              <a:t>void</a:t>
            </a:r>
            <a:r>
              <a:rPr lang="en-US" dirty="0"/>
              <a:t> print();  </a:t>
            </a:r>
          </a:p>
          <a:p>
            <a:r>
              <a:rPr lang="en-US" dirty="0"/>
              <a:t> </a:t>
            </a:r>
            <a:r>
              <a:rPr lang="en-US" b="1" dirty="0"/>
              <a:t>interface</a:t>
            </a:r>
            <a:r>
              <a:rPr lang="en-US" dirty="0"/>
              <a:t> </a:t>
            </a:r>
            <a:r>
              <a:rPr lang="en-US" dirty="0" err="1"/>
              <a:t>MessagePrintable</a:t>
            </a:r>
            <a:r>
              <a:rPr lang="en-US" dirty="0"/>
              <a:t>{  </a:t>
            </a:r>
          </a:p>
          <a:p>
            <a:r>
              <a:rPr lang="en-US" dirty="0"/>
              <a:t>   </a:t>
            </a:r>
            <a:r>
              <a:rPr lang="en-US" b="1" dirty="0"/>
              <a:t>void</a:t>
            </a:r>
            <a:r>
              <a:rPr lang="en-US" dirty="0"/>
              <a:t> </a:t>
            </a:r>
            <a:r>
              <a:rPr lang="en-US" dirty="0" err="1"/>
              <a:t>msg</a:t>
            </a:r>
            <a:r>
              <a:rPr lang="en-US" dirty="0"/>
              <a:t>();  </a:t>
            </a:r>
          </a:p>
          <a:p>
            <a:r>
              <a:rPr lang="en-US" dirty="0"/>
              <a:t> }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268</a:t>
            </a:fld>
            <a:endParaRPr lang="en-US"/>
          </a:p>
        </p:txBody>
      </p:sp>
    </p:spTree>
    <p:extLst>
      <p:ext uri="{BB962C8B-B14F-4D97-AF65-F5344CB8AC3E}">
        <p14:creationId xmlns:p14="http://schemas.microsoft.com/office/powerpoint/2010/main" val="33152620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abstract class and interface</a:t>
            </a:r>
          </a:p>
        </p:txBody>
      </p:sp>
      <p:sp>
        <p:nvSpPr>
          <p:cNvPr id="3" name="Content Placeholder 2"/>
          <p:cNvSpPr>
            <a:spLocks noGrp="1"/>
          </p:cNvSpPr>
          <p:nvPr>
            <p:ph idx="1"/>
          </p:nvPr>
        </p:nvSpPr>
        <p:spPr/>
        <p:txBody>
          <a:bodyPr/>
          <a:lstStyle/>
          <a:p>
            <a:r>
              <a:rPr lang="en-US" b="1" dirty="0"/>
              <a:t>Common things:</a:t>
            </a:r>
          </a:p>
          <a:p>
            <a:r>
              <a:rPr lang="en-US" dirty="0"/>
              <a:t>Abstract class and interface both are used to achieve abstraction where we can declare the abstract methods. </a:t>
            </a:r>
          </a:p>
          <a:p>
            <a:r>
              <a:rPr lang="en-US" dirty="0"/>
              <a:t>Abstract class and interface both can't be instantiated.</a:t>
            </a:r>
          </a:p>
          <a:p>
            <a:r>
              <a:rPr lang="en-US" b="1" dirty="0"/>
              <a:t>Differences:</a:t>
            </a:r>
          </a:p>
          <a:p>
            <a:r>
              <a:rPr lang="en-US" dirty="0"/>
              <a:t> Refer next slide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269</a:t>
            </a:fld>
            <a:endParaRPr lang="en-US"/>
          </a:p>
        </p:txBody>
      </p:sp>
    </p:spTree>
    <p:extLst>
      <p:ext uri="{BB962C8B-B14F-4D97-AF65-F5344CB8AC3E}">
        <p14:creationId xmlns:p14="http://schemas.microsoft.com/office/powerpoint/2010/main" val="42930380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Syntax to declare a class:</a:t>
            </a:r>
            <a:br>
              <a:rPr lang="en-US" b="1" dirty="0"/>
            </a:br>
            <a:endParaRPr lang="en-US" dirty="0"/>
          </a:p>
        </p:txBody>
      </p:sp>
      <p:sp>
        <p:nvSpPr>
          <p:cNvPr id="3" name="Content Placeholder 2"/>
          <p:cNvSpPr>
            <a:spLocks noGrp="1"/>
          </p:cNvSpPr>
          <p:nvPr>
            <p:ph idx="1"/>
          </p:nvPr>
        </p:nvSpPr>
        <p:spPr/>
        <p:txBody>
          <a:bodyPr/>
          <a:lstStyle/>
          <a:p>
            <a:r>
              <a:rPr lang="en-US" dirty="0"/>
              <a:t>class &lt;</a:t>
            </a:r>
            <a:r>
              <a:rPr lang="en-US" dirty="0" err="1"/>
              <a:t>class_name</a:t>
            </a:r>
            <a:r>
              <a:rPr lang="en-US" dirty="0"/>
              <a:t>&gt;{  </a:t>
            </a:r>
          </a:p>
          <a:p>
            <a:r>
              <a:rPr lang="en-US" dirty="0"/>
              <a:t>    fields;  </a:t>
            </a:r>
          </a:p>
          <a:p>
            <a:r>
              <a:rPr lang="en-US" dirty="0"/>
              <a:t>    methods; </a:t>
            </a:r>
          </a:p>
          <a:p>
            <a:r>
              <a:rPr lang="en-US" dirty="0"/>
              <a:t>………………………</a:t>
            </a:r>
          </a:p>
          <a:p>
            <a:r>
              <a:rPr lang="en-US" dirty="0"/>
              <a:t>…………………</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a:t>
            </a:fld>
            <a:endParaRPr lang="en-US"/>
          </a:p>
        </p:txBody>
      </p:sp>
    </p:spTree>
    <p:extLst>
      <p:ext uri="{BB962C8B-B14F-4D97-AF65-F5344CB8AC3E}">
        <p14:creationId xmlns:p14="http://schemas.microsoft.com/office/powerpoint/2010/main" val="2081252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407041626"/>
              </p:ext>
            </p:extLst>
          </p:nvPr>
        </p:nvGraphicFramePr>
        <p:xfrm>
          <a:off x="677334" y="105220"/>
          <a:ext cx="9078788" cy="5821680"/>
        </p:xfrm>
        <a:graphic>
          <a:graphicData uri="http://schemas.openxmlformats.org/drawingml/2006/table">
            <a:tbl>
              <a:tblPr firstRow="1" bandRow="1">
                <a:tableStyleId>{5C22544A-7EE6-4342-B048-85BDC9FD1C3A}</a:tableStyleId>
              </a:tblPr>
              <a:tblGrid>
                <a:gridCol w="4539394">
                  <a:extLst>
                    <a:ext uri="{9D8B030D-6E8A-4147-A177-3AD203B41FA5}">
                      <a16:colId xmlns:a16="http://schemas.microsoft.com/office/drawing/2014/main" val="20000"/>
                    </a:ext>
                  </a:extLst>
                </a:gridCol>
                <a:gridCol w="4539394">
                  <a:extLst>
                    <a:ext uri="{9D8B030D-6E8A-4147-A177-3AD203B41FA5}">
                      <a16:colId xmlns:a16="http://schemas.microsoft.com/office/drawing/2014/main" val="20001"/>
                    </a:ext>
                  </a:extLst>
                </a:gridCol>
              </a:tblGrid>
              <a:tr h="228508">
                <a:tc>
                  <a:txBody>
                    <a:bodyPr/>
                    <a:lstStyle/>
                    <a:p>
                      <a:pPr algn="l" fontAlgn="t"/>
                      <a:r>
                        <a:rPr lang="en-US" dirty="0">
                          <a:solidFill>
                            <a:srgbClr val="000000"/>
                          </a:solidFill>
                          <a:effectLst/>
                          <a:latin typeface="times new roman" panose="02020603050405020304" pitchFamily="18" charset="0"/>
                        </a:rPr>
                        <a:t>Abstract class</a:t>
                      </a:r>
                    </a:p>
                  </a:txBody>
                  <a:tcPr marL="38100" marR="38100" marT="38100" marB="38100"/>
                </a:tc>
                <a:tc>
                  <a:txBody>
                    <a:bodyPr/>
                    <a:lstStyle/>
                    <a:p>
                      <a:pPr algn="l" fontAlgn="t"/>
                      <a:r>
                        <a:rPr lang="en-US" dirty="0">
                          <a:solidFill>
                            <a:srgbClr val="000000"/>
                          </a:solidFill>
                          <a:effectLst/>
                          <a:latin typeface="times new roman" panose="02020603050405020304" pitchFamily="18" charset="0"/>
                        </a:rPr>
                        <a:t>Interface</a:t>
                      </a:r>
                    </a:p>
                  </a:txBody>
                  <a:tcPr marL="38100" marR="38100" marT="38100" marB="38100"/>
                </a:tc>
                <a:extLst>
                  <a:ext uri="{0D108BD9-81ED-4DB2-BD59-A6C34878D82A}">
                    <a16:rowId xmlns:a16="http://schemas.microsoft.com/office/drawing/2014/main" val="10000"/>
                  </a:ext>
                </a:extLst>
              </a:tr>
              <a:tr h="407340">
                <a:tc>
                  <a:txBody>
                    <a:bodyPr/>
                    <a:lstStyle/>
                    <a:p>
                      <a:pPr fontAlgn="t"/>
                      <a:r>
                        <a:rPr lang="en-US" b="0" i="0" dirty="0">
                          <a:solidFill>
                            <a:srgbClr val="000000"/>
                          </a:solidFill>
                          <a:effectLst/>
                          <a:latin typeface="verdana" panose="020B0604030504040204" pitchFamily="34" charset="0"/>
                        </a:rPr>
                        <a:t>1) Abstract class can </a:t>
                      </a:r>
                      <a:r>
                        <a:rPr lang="en-US" b="1" i="0" dirty="0">
                          <a:solidFill>
                            <a:srgbClr val="000000"/>
                          </a:solidFill>
                          <a:effectLst/>
                          <a:latin typeface="verdana" panose="020B0604030504040204" pitchFamily="34" charset="0"/>
                        </a:rPr>
                        <a:t>have abstract and non-abstract</a:t>
                      </a:r>
                      <a:r>
                        <a:rPr lang="en-US" b="0" i="0" dirty="0">
                          <a:solidFill>
                            <a:srgbClr val="000000"/>
                          </a:solidFill>
                          <a:effectLst/>
                          <a:latin typeface="verdana" panose="020B0604030504040204" pitchFamily="34" charset="0"/>
                        </a:rPr>
                        <a:t> methods.</a:t>
                      </a:r>
                    </a:p>
                  </a:txBody>
                  <a:tcPr marL="38100" marR="38100" marT="38100" marB="38100"/>
                </a:tc>
                <a:tc>
                  <a:txBody>
                    <a:bodyPr/>
                    <a:lstStyle/>
                    <a:p>
                      <a:pPr fontAlgn="t"/>
                      <a:r>
                        <a:rPr lang="en-US" b="0" i="0" dirty="0">
                          <a:solidFill>
                            <a:srgbClr val="000000"/>
                          </a:solidFill>
                          <a:effectLst/>
                          <a:latin typeface="verdana" panose="020B0604030504040204" pitchFamily="34" charset="0"/>
                        </a:rPr>
                        <a:t>Interface can have </a:t>
                      </a:r>
                      <a:r>
                        <a:rPr lang="en-US" b="1" i="0" dirty="0">
                          <a:solidFill>
                            <a:srgbClr val="000000"/>
                          </a:solidFill>
                          <a:effectLst/>
                          <a:latin typeface="verdana" panose="020B0604030504040204" pitchFamily="34" charset="0"/>
                        </a:rPr>
                        <a:t>only abstract</a:t>
                      </a:r>
                      <a:r>
                        <a:rPr lang="en-US" b="0" i="0" dirty="0">
                          <a:solidFill>
                            <a:srgbClr val="000000"/>
                          </a:solidFill>
                          <a:effectLst/>
                          <a:latin typeface="verdana" panose="020B0604030504040204" pitchFamily="34" charset="0"/>
                        </a:rPr>
                        <a:t> methods.</a:t>
                      </a:r>
                    </a:p>
                  </a:txBody>
                  <a:tcPr marL="38100" marR="38100" marT="38100" marB="38100"/>
                </a:tc>
                <a:extLst>
                  <a:ext uri="{0D108BD9-81ED-4DB2-BD59-A6C34878D82A}">
                    <a16:rowId xmlns:a16="http://schemas.microsoft.com/office/drawing/2014/main" val="10001"/>
                  </a:ext>
                </a:extLst>
              </a:tr>
              <a:tr h="407340">
                <a:tc>
                  <a:txBody>
                    <a:bodyPr/>
                    <a:lstStyle/>
                    <a:p>
                      <a:pPr fontAlgn="t"/>
                      <a:r>
                        <a:rPr lang="en-US" b="0" i="0" dirty="0">
                          <a:solidFill>
                            <a:srgbClr val="000000"/>
                          </a:solidFill>
                          <a:effectLst/>
                          <a:latin typeface="verdana" panose="020B0604030504040204" pitchFamily="34" charset="0"/>
                        </a:rPr>
                        <a:t>2) Abstract class </a:t>
                      </a:r>
                      <a:r>
                        <a:rPr lang="en-US" b="1" i="0" dirty="0">
                          <a:solidFill>
                            <a:srgbClr val="000000"/>
                          </a:solidFill>
                          <a:effectLst/>
                          <a:latin typeface="verdana" panose="020B0604030504040204" pitchFamily="34" charset="0"/>
                        </a:rPr>
                        <a:t>doesn't support multiple inheritance</a:t>
                      </a:r>
                      <a:r>
                        <a:rPr lang="en-US" b="0" i="0" dirty="0">
                          <a:solidFill>
                            <a:srgbClr val="000000"/>
                          </a:solidFill>
                          <a:effectLst/>
                          <a:latin typeface="verdana" panose="020B0604030504040204" pitchFamily="34" charset="0"/>
                        </a:rPr>
                        <a:t>.</a:t>
                      </a:r>
                    </a:p>
                  </a:txBody>
                  <a:tcPr marL="38100" marR="38100" marT="38100" marB="38100"/>
                </a:tc>
                <a:tc>
                  <a:txBody>
                    <a:bodyPr/>
                    <a:lstStyle/>
                    <a:p>
                      <a:pPr fontAlgn="t"/>
                      <a:r>
                        <a:rPr lang="en-US" b="0" i="0">
                          <a:solidFill>
                            <a:srgbClr val="000000"/>
                          </a:solidFill>
                          <a:effectLst/>
                          <a:latin typeface="verdana" panose="020B0604030504040204" pitchFamily="34" charset="0"/>
                        </a:rPr>
                        <a:t>Interface </a:t>
                      </a:r>
                      <a:r>
                        <a:rPr lang="en-US" b="1" i="0">
                          <a:solidFill>
                            <a:srgbClr val="000000"/>
                          </a:solidFill>
                          <a:effectLst/>
                          <a:latin typeface="verdana" panose="020B0604030504040204" pitchFamily="34" charset="0"/>
                        </a:rPr>
                        <a:t>supports multiple inheritance</a:t>
                      </a:r>
                      <a:r>
                        <a:rPr lang="en-US" b="0" i="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2"/>
                  </a:ext>
                </a:extLst>
              </a:tr>
              <a:tr h="407340">
                <a:tc>
                  <a:txBody>
                    <a:bodyPr/>
                    <a:lstStyle/>
                    <a:p>
                      <a:pPr fontAlgn="t"/>
                      <a:r>
                        <a:rPr lang="en-US" b="0" i="0" dirty="0">
                          <a:solidFill>
                            <a:srgbClr val="000000"/>
                          </a:solidFill>
                          <a:effectLst/>
                          <a:latin typeface="verdana" panose="020B0604030504040204" pitchFamily="34" charset="0"/>
                        </a:rPr>
                        <a:t>3) Abstract class </a:t>
                      </a:r>
                      <a:r>
                        <a:rPr lang="en-US" b="1" i="0" dirty="0">
                          <a:solidFill>
                            <a:srgbClr val="000000"/>
                          </a:solidFill>
                          <a:effectLst/>
                          <a:latin typeface="verdana" panose="020B0604030504040204" pitchFamily="34" charset="0"/>
                        </a:rPr>
                        <a:t>can have final, non-final, static and non-static variables</a:t>
                      </a:r>
                      <a:r>
                        <a:rPr lang="en-US" b="0" i="0" dirty="0">
                          <a:solidFill>
                            <a:srgbClr val="000000"/>
                          </a:solidFill>
                          <a:effectLst/>
                          <a:latin typeface="verdana" panose="020B0604030504040204" pitchFamily="34" charset="0"/>
                        </a:rPr>
                        <a:t>.</a:t>
                      </a:r>
                    </a:p>
                  </a:txBody>
                  <a:tcPr marL="38100" marR="38100" marT="38100" marB="38100"/>
                </a:tc>
                <a:tc>
                  <a:txBody>
                    <a:bodyPr/>
                    <a:lstStyle/>
                    <a:p>
                      <a:pPr fontAlgn="t"/>
                      <a:r>
                        <a:rPr lang="en-US" b="0" i="0">
                          <a:solidFill>
                            <a:srgbClr val="000000"/>
                          </a:solidFill>
                          <a:effectLst/>
                          <a:latin typeface="verdana" panose="020B0604030504040204" pitchFamily="34" charset="0"/>
                        </a:rPr>
                        <a:t>Interface has </a:t>
                      </a:r>
                      <a:r>
                        <a:rPr lang="en-US" b="1" i="0">
                          <a:solidFill>
                            <a:srgbClr val="000000"/>
                          </a:solidFill>
                          <a:effectLst/>
                          <a:latin typeface="verdana" panose="020B0604030504040204" pitchFamily="34" charset="0"/>
                        </a:rPr>
                        <a:t>only static and final variables</a:t>
                      </a:r>
                      <a:r>
                        <a:rPr lang="en-US" b="0" i="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3"/>
                  </a:ext>
                </a:extLst>
              </a:tr>
              <a:tr h="586173">
                <a:tc>
                  <a:txBody>
                    <a:bodyPr/>
                    <a:lstStyle/>
                    <a:p>
                      <a:pPr fontAlgn="t"/>
                      <a:r>
                        <a:rPr lang="en-US" b="0" i="0" dirty="0">
                          <a:solidFill>
                            <a:srgbClr val="000000"/>
                          </a:solidFill>
                          <a:effectLst/>
                          <a:latin typeface="verdana" panose="020B0604030504040204" pitchFamily="34" charset="0"/>
                        </a:rPr>
                        <a:t>4) Abstract class </a:t>
                      </a:r>
                      <a:r>
                        <a:rPr lang="en-US" b="1" i="0" dirty="0">
                          <a:solidFill>
                            <a:srgbClr val="000000"/>
                          </a:solidFill>
                          <a:effectLst/>
                          <a:latin typeface="verdana" panose="020B0604030504040204" pitchFamily="34" charset="0"/>
                        </a:rPr>
                        <a:t>can have static methods, main method and constructor</a:t>
                      </a:r>
                      <a:r>
                        <a:rPr lang="en-US" b="0" i="0" dirty="0">
                          <a:solidFill>
                            <a:srgbClr val="000000"/>
                          </a:solidFill>
                          <a:effectLst/>
                          <a:latin typeface="verdana" panose="020B0604030504040204" pitchFamily="34" charset="0"/>
                        </a:rPr>
                        <a:t>.</a:t>
                      </a:r>
                    </a:p>
                  </a:txBody>
                  <a:tcPr marL="38100" marR="38100" marT="38100" marB="38100"/>
                </a:tc>
                <a:tc>
                  <a:txBody>
                    <a:bodyPr/>
                    <a:lstStyle/>
                    <a:p>
                      <a:pPr fontAlgn="t"/>
                      <a:r>
                        <a:rPr lang="en-US" b="0" i="0">
                          <a:solidFill>
                            <a:srgbClr val="000000"/>
                          </a:solidFill>
                          <a:effectLst/>
                          <a:latin typeface="verdana" panose="020B0604030504040204" pitchFamily="34" charset="0"/>
                        </a:rPr>
                        <a:t>Interface </a:t>
                      </a:r>
                      <a:r>
                        <a:rPr lang="en-US" b="1" i="0">
                          <a:solidFill>
                            <a:srgbClr val="000000"/>
                          </a:solidFill>
                          <a:effectLst/>
                          <a:latin typeface="verdana" panose="020B0604030504040204" pitchFamily="34" charset="0"/>
                        </a:rPr>
                        <a:t>can't have static methods, main method or constructor</a:t>
                      </a:r>
                      <a:r>
                        <a:rPr lang="en-US" b="0" i="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4"/>
                  </a:ext>
                </a:extLst>
              </a:tr>
              <a:tr h="407340">
                <a:tc>
                  <a:txBody>
                    <a:bodyPr/>
                    <a:lstStyle/>
                    <a:p>
                      <a:pPr fontAlgn="t"/>
                      <a:r>
                        <a:rPr lang="en-US" b="0" i="0">
                          <a:solidFill>
                            <a:srgbClr val="000000"/>
                          </a:solidFill>
                          <a:effectLst/>
                          <a:latin typeface="verdana" panose="020B0604030504040204" pitchFamily="34" charset="0"/>
                        </a:rPr>
                        <a:t>5) Abstract class </a:t>
                      </a:r>
                      <a:r>
                        <a:rPr lang="en-US" b="1" i="0">
                          <a:solidFill>
                            <a:srgbClr val="000000"/>
                          </a:solidFill>
                          <a:effectLst/>
                          <a:latin typeface="verdana" panose="020B0604030504040204" pitchFamily="34" charset="0"/>
                        </a:rPr>
                        <a:t>can provide the implementation of interface</a:t>
                      </a:r>
                      <a:r>
                        <a:rPr lang="en-US" b="0" i="0">
                          <a:solidFill>
                            <a:srgbClr val="000000"/>
                          </a:solidFill>
                          <a:effectLst/>
                          <a:latin typeface="verdana" panose="020B0604030504040204" pitchFamily="34" charset="0"/>
                        </a:rPr>
                        <a:t>.</a:t>
                      </a:r>
                    </a:p>
                  </a:txBody>
                  <a:tcPr marL="38100" marR="38100" marT="38100" marB="38100"/>
                </a:tc>
                <a:tc>
                  <a:txBody>
                    <a:bodyPr/>
                    <a:lstStyle/>
                    <a:p>
                      <a:pPr fontAlgn="t"/>
                      <a:r>
                        <a:rPr lang="en-US" b="0" i="0">
                          <a:solidFill>
                            <a:srgbClr val="000000"/>
                          </a:solidFill>
                          <a:effectLst/>
                          <a:latin typeface="verdana" panose="020B0604030504040204" pitchFamily="34" charset="0"/>
                        </a:rPr>
                        <a:t>Interface </a:t>
                      </a:r>
                      <a:r>
                        <a:rPr lang="en-US" b="1" i="0">
                          <a:solidFill>
                            <a:srgbClr val="000000"/>
                          </a:solidFill>
                          <a:effectLst/>
                          <a:latin typeface="verdana" panose="020B0604030504040204" pitchFamily="34" charset="0"/>
                        </a:rPr>
                        <a:t>can't provide the implementation of abstract class</a:t>
                      </a:r>
                      <a:r>
                        <a:rPr lang="en-US" b="0" i="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5"/>
                  </a:ext>
                </a:extLst>
              </a:tr>
              <a:tr h="407340">
                <a:tc>
                  <a:txBody>
                    <a:bodyPr/>
                    <a:lstStyle/>
                    <a:p>
                      <a:pPr fontAlgn="t"/>
                      <a:r>
                        <a:rPr lang="en-US" b="0" i="0">
                          <a:solidFill>
                            <a:srgbClr val="000000"/>
                          </a:solidFill>
                          <a:effectLst/>
                          <a:latin typeface="verdana" panose="020B0604030504040204" pitchFamily="34" charset="0"/>
                        </a:rPr>
                        <a:t>6) The </a:t>
                      </a:r>
                      <a:r>
                        <a:rPr lang="en-US" b="1" i="0">
                          <a:solidFill>
                            <a:srgbClr val="000000"/>
                          </a:solidFill>
                          <a:effectLst/>
                          <a:latin typeface="verdana" panose="020B0604030504040204" pitchFamily="34" charset="0"/>
                        </a:rPr>
                        <a:t>abstract keyword</a:t>
                      </a:r>
                      <a:r>
                        <a:rPr lang="en-US" b="0" i="0">
                          <a:solidFill>
                            <a:srgbClr val="000000"/>
                          </a:solidFill>
                          <a:effectLst/>
                          <a:latin typeface="verdana" panose="020B0604030504040204" pitchFamily="34" charset="0"/>
                        </a:rPr>
                        <a:t> is used to declare abstract class.</a:t>
                      </a:r>
                    </a:p>
                  </a:txBody>
                  <a:tcPr marL="38100" marR="38100" marT="38100" marB="38100"/>
                </a:tc>
                <a:tc>
                  <a:txBody>
                    <a:bodyPr/>
                    <a:lstStyle/>
                    <a:p>
                      <a:pPr fontAlgn="t"/>
                      <a:r>
                        <a:rPr lang="en-US" b="0" i="0">
                          <a:solidFill>
                            <a:srgbClr val="000000"/>
                          </a:solidFill>
                          <a:effectLst/>
                          <a:latin typeface="verdana" panose="020B0604030504040204" pitchFamily="34" charset="0"/>
                        </a:rPr>
                        <a:t>The </a:t>
                      </a:r>
                      <a:r>
                        <a:rPr lang="en-US" b="1" i="0">
                          <a:solidFill>
                            <a:srgbClr val="000000"/>
                          </a:solidFill>
                          <a:effectLst/>
                          <a:latin typeface="verdana" panose="020B0604030504040204" pitchFamily="34" charset="0"/>
                        </a:rPr>
                        <a:t>interface keyword</a:t>
                      </a:r>
                      <a:r>
                        <a:rPr lang="en-US" b="0" i="0">
                          <a:solidFill>
                            <a:srgbClr val="000000"/>
                          </a:solidFill>
                          <a:effectLst/>
                          <a:latin typeface="verdana" panose="020B0604030504040204" pitchFamily="34" charset="0"/>
                        </a:rPr>
                        <a:t> is used to declare interface.</a:t>
                      </a:r>
                    </a:p>
                  </a:txBody>
                  <a:tcPr marL="38100" marR="38100" marT="38100" marB="38100"/>
                </a:tc>
                <a:extLst>
                  <a:ext uri="{0D108BD9-81ED-4DB2-BD59-A6C34878D82A}">
                    <a16:rowId xmlns:a16="http://schemas.microsoft.com/office/drawing/2014/main" val="10006"/>
                  </a:ext>
                </a:extLst>
              </a:tr>
              <a:tr h="765005">
                <a:tc>
                  <a:txBody>
                    <a:bodyPr/>
                    <a:lstStyle/>
                    <a:p>
                      <a:pPr fontAlgn="t"/>
                      <a:r>
                        <a:rPr lang="en-US" b="0" i="0">
                          <a:solidFill>
                            <a:srgbClr val="000000"/>
                          </a:solidFill>
                          <a:effectLst/>
                          <a:latin typeface="verdana" panose="020B0604030504040204" pitchFamily="34" charset="0"/>
                        </a:rPr>
                        <a:t>7) </a:t>
                      </a:r>
                      <a:r>
                        <a:rPr lang="en-US" b="1" i="0">
                          <a:solidFill>
                            <a:srgbClr val="000000"/>
                          </a:solidFill>
                          <a:effectLst/>
                          <a:latin typeface="verdana" panose="020B0604030504040204" pitchFamily="34" charset="0"/>
                        </a:rPr>
                        <a:t>Example:</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public abstract class Shape{</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public abstract void draw();</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a:t>
                      </a:r>
                    </a:p>
                  </a:txBody>
                  <a:tcPr marL="38100" marR="38100" marT="38100" marB="38100"/>
                </a:tc>
                <a:tc>
                  <a:txBody>
                    <a:bodyPr/>
                    <a:lstStyle/>
                    <a:p>
                      <a:pPr fontAlgn="t"/>
                      <a:r>
                        <a:rPr lang="en-US" b="1" i="0" dirty="0">
                          <a:solidFill>
                            <a:srgbClr val="000000"/>
                          </a:solidFill>
                          <a:effectLst/>
                          <a:latin typeface="verdana" panose="020B0604030504040204" pitchFamily="34" charset="0"/>
                        </a:rPr>
                        <a:t>Example:</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public interface </a:t>
                      </a:r>
                      <a:r>
                        <a:rPr lang="en-US" b="0" i="0" dirty="0" err="1">
                          <a:solidFill>
                            <a:srgbClr val="000000"/>
                          </a:solidFill>
                          <a:effectLst/>
                          <a:latin typeface="verdana" panose="020B0604030504040204" pitchFamily="34" charset="0"/>
                        </a:rPr>
                        <a:t>Drawable</a:t>
                      </a:r>
                      <a:r>
                        <a:rPr lang="en-US" b="0" i="0" dirty="0">
                          <a:solidFill>
                            <a:srgbClr val="000000"/>
                          </a:solidFill>
                          <a:effectLst/>
                          <a:latin typeface="verdana" panose="020B0604030504040204" pitchFamily="34" charset="0"/>
                        </a:rPr>
                        <a:t>{</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void draw();</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a:t>
                      </a:r>
                    </a:p>
                  </a:txBody>
                  <a:tcPr marL="38100" marR="38100" marT="38100" marB="38100"/>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270</a:t>
            </a:fld>
            <a:endParaRPr lang="en-US"/>
          </a:p>
        </p:txBody>
      </p:sp>
    </p:spTree>
    <p:extLst>
      <p:ext uri="{BB962C8B-B14F-4D97-AF65-F5344CB8AC3E}">
        <p14:creationId xmlns:p14="http://schemas.microsoft.com/office/powerpoint/2010/main" val="23706189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1243584"/>
            <a:ext cx="8094133" cy="2807252"/>
          </a:xfrm>
        </p:spPr>
        <p:txBody>
          <a:bodyPr/>
          <a:lstStyle/>
          <a:p>
            <a:r>
              <a:rPr lang="en-US" dirty="0"/>
              <a:t>Example of abstract class and interface in Java</a:t>
            </a:r>
            <a:br>
              <a:rPr lang="en-US" dirty="0"/>
            </a:br>
            <a:endParaRPr lang="en-US" dirty="0"/>
          </a:p>
        </p:txBody>
      </p:sp>
      <p:sp>
        <p:nvSpPr>
          <p:cNvPr id="8" name="Subtitle 7"/>
          <p:cNvSpPr>
            <a:spLocks noGrp="1"/>
          </p:cNvSpPr>
          <p:nvPr>
            <p:ph type="subTitle" idx="1"/>
          </p:nvPr>
        </p:nvSpPr>
        <p:spPr/>
        <p:txBody>
          <a:bodyPr/>
          <a:lstStyle/>
          <a:p>
            <a:r>
              <a:rPr lang="en-US" dirty="0"/>
              <a:t>Let’s see the example where how we are using both interface and abstract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271</a:t>
            </a:fld>
            <a:endParaRPr lang="en-US"/>
          </a:p>
        </p:txBody>
      </p:sp>
    </p:spTree>
    <p:extLst>
      <p:ext uri="{BB962C8B-B14F-4D97-AF65-F5344CB8AC3E}">
        <p14:creationId xmlns:p14="http://schemas.microsoft.com/office/powerpoint/2010/main" val="36461853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0"/>
            <a:ext cx="10825818" cy="6857999"/>
          </a:xfrm>
        </p:spPr>
        <p:txBody>
          <a:bodyPr>
            <a:normAutofit fontScale="47500" lnSpcReduction="20000"/>
          </a:bodyPr>
          <a:lstStyle/>
          <a:p>
            <a:r>
              <a:rPr lang="en-US" b="1" dirty="0"/>
              <a:t>//Creating interface that has 4 methods  </a:t>
            </a:r>
          </a:p>
          <a:p>
            <a:r>
              <a:rPr lang="en-US" b="1" dirty="0"/>
              <a:t>interface A{  </a:t>
            </a:r>
          </a:p>
          <a:p>
            <a:r>
              <a:rPr lang="en-US" b="1" dirty="0"/>
              <a:t>void a();//</a:t>
            </a:r>
            <a:r>
              <a:rPr lang="en-US" b="1" dirty="0" err="1"/>
              <a:t>bydefault</a:t>
            </a:r>
            <a:r>
              <a:rPr lang="en-US" b="1" dirty="0"/>
              <a:t>, public and abstract  </a:t>
            </a:r>
          </a:p>
          <a:p>
            <a:r>
              <a:rPr lang="en-US" b="1" dirty="0"/>
              <a:t>void b();  </a:t>
            </a:r>
          </a:p>
          <a:p>
            <a:r>
              <a:rPr lang="en-US" b="1" dirty="0"/>
              <a:t>void c();  </a:t>
            </a:r>
          </a:p>
          <a:p>
            <a:r>
              <a:rPr lang="en-US" b="1" dirty="0"/>
              <a:t>void d();  </a:t>
            </a:r>
          </a:p>
          <a:p>
            <a:r>
              <a:rPr lang="en-US" b="1" dirty="0"/>
              <a:t>}  </a:t>
            </a:r>
          </a:p>
          <a:p>
            <a:r>
              <a:rPr lang="en-US" b="1" dirty="0"/>
              <a:t>  </a:t>
            </a:r>
          </a:p>
          <a:p>
            <a:r>
              <a:rPr lang="en-US" b="1" dirty="0"/>
              <a:t>//Creating abstract class that provides the implementation of one method of A interface  </a:t>
            </a:r>
          </a:p>
          <a:p>
            <a:r>
              <a:rPr lang="en-US" b="1" dirty="0"/>
              <a:t>abstract class B implements A{  </a:t>
            </a:r>
          </a:p>
          <a:p>
            <a:r>
              <a:rPr lang="en-US" b="1" dirty="0"/>
              <a:t>public void c(){System.out.println("I am C");}  </a:t>
            </a:r>
          </a:p>
          <a:p>
            <a:r>
              <a:rPr lang="en-US" b="1" dirty="0"/>
              <a:t>}  </a:t>
            </a:r>
          </a:p>
          <a:p>
            <a:r>
              <a:rPr lang="en-US" b="1" dirty="0"/>
              <a:t>  </a:t>
            </a:r>
          </a:p>
          <a:p>
            <a:r>
              <a:rPr lang="en-US" b="1" dirty="0"/>
              <a:t>//Creating subclass of abstract class, now we need to provide the implementation of rest of the methods  </a:t>
            </a:r>
          </a:p>
          <a:p>
            <a:r>
              <a:rPr lang="en-US" b="1" dirty="0"/>
              <a:t>class M extends B{  </a:t>
            </a:r>
          </a:p>
          <a:p>
            <a:r>
              <a:rPr lang="en-US" b="1" dirty="0"/>
              <a:t>public void a(){System.out.println("I am a");}  </a:t>
            </a:r>
          </a:p>
          <a:p>
            <a:r>
              <a:rPr lang="en-US" b="1" dirty="0"/>
              <a:t>public void b(){System.out.println("I am b");}  </a:t>
            </a:r>
          </a:p>
          <a:p>
            <a:r>
              <a:rPr lang="en-US" b="1" dirty="0"/>
              <a:t>public void d(){System.out.println("I am d");}  </a:t>
            </a:r>
          </a:p>
          <a:p>
            <a:r>
              <a:rPr lang="en-US" b="1" dirty="0"/>
              <a:t>}  </a:t>
            </a:r>
          </a:p>
          <a:p>
            <a:r>
              <a:rPr lang="en-US" b="1" dirty="0"/>
              <a:t>  </a:t>
            </a:r>
          </a:p>
          <a:p>
            <a:r>
              <a:rPr lang="en-US" b="1" dirty="0"/>
              <a:t>//Creating a test class that calls the methods of A interface  </a:t>
            </a:r>
          </a:p>
          <a:p>
            <a:r>
              <a:rPr lang="en-US" b="1" dirty="0"/>
              <a:t>class Test5{  </a:t>
            </a:r>
          </a:p>
          <a:p>
            <a:r>
              <a:rPr lang="en-US" b="1" dirty="0"/>
              <a:t>public static void main(String </a:t>
            </a:r>
            <a:r>
              <a:rPr lang="en-US" b="1" dirty="0" err="1"/>
              <a:t>args</a:t>
            </a:r>
            <a:r>
              <a:rPr lang="en-US" b="1" dirty="0"/>
              <a:t>[]){  </a:t>
            </a:r>
          </a:p>
          <a:p>
            <a:r>
              <a:rPr lang="en-US" b="1" dirty="0"/>
              <a:t>A a=new M();  </a:t>
            </a:r>
          </a:p>
          <a:p>
            <a:r>
              <a:rPr lang="en-US" b="1" dirty="0" err="1"/>
              <a:t>a.a</a:t>
            </a:r>
            <a:r>
              <a:rPr lang="en-US" b="1" dirty="0"/>
              <a:t>();  </a:t>
            </a:r>
          </a:p>
          <a:p>
            <a:r>
              <a:rPr lang="en-US" b="1" dirty="0" err="1"/>
              <a:t>a.b</a:t>
            </a:r>
            <a:r>
              <a:rPr lang="en-US" b="1" dirty="0"/>
              <a:t>();  </a:t>
            </a:r>
          </a:p>
          <a:p>
            <a:r>
              <a:rPr lang="en-US" b="1" dirty="0" err="1"/>
              <a:t>a.c</a:t>
            </a:r>
            <a:r>
              <a:rPr lang="en-US" b="1" dirty="0"/>
              <a:t>();  </a:t>
            </a:r>
          </a:p>
          <a:p>
            <a:r>
              <a:rPr lang="en-US" b="1" dirty="0" err="1"/>
              <a:t>a.d</a:t>
            </a:r>
            <a:r>
              <a:rPr lang="en-US" b="1" dirty="0"/>
              <a:t>();  </a:t>
            </a:r>
          </a:p>
          <a:p>
            <a:r>
              <a:rPr lang="en-US" b="1" dirty="0"/>
              <a:t>}}  </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272</a:t>
            </a:fld>
            <a:endParaRPr lang="en-US"/>
          </a:p>
        </p:txBody>
      </p:sp>
    </p:spTree>
    <p:extLst>
      <p:ext uri="{BB962C8B-B14F-4D97-AF65-F5344CB8AC3E}">
        <p14:creationId xmlns:p14="http://schemas.microsoft.com/office/powerpoint/2010/main" val="36406518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Packages</a:t>
            </a:r>
          </a:p>
        </p:txBody>
      </p:sp>
      <p:sp>
        <p:nvSpPr>
          <p:cNvPr id="8" name="Subtitle 7"/>
          <p:cNvSpPr>
            <a:spLocks noGrp="1"/>
          </p:cNvSpPr>
          <p:nvPr>
            <p:ph type="subTitle" idx="1"/>
          </p:nvPr>
        </p:nvSpPr>
        <p:spPr/>
        <p:txBody>
          <a:bodyPr/>
          <a:lstStyle/>
          <a:p>
            <a:r>
              <a:rPr lang="en-US" dirty="0"/>
              <a:t>Java Package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273</a:t>
            </a:fld>
            <a:endParaRPr lang="en-US"/>
          </a:p>
        </p:txBody>
      </p:sp>
    </p:spTree>
    <p:extLst>
      <p:ext uri="{BB962C8B-B14F-4D97-AF65-F5344CB8AC3E}">
        <p14:creationId xmlns:p14="http://schemas.microsoft.com/office/powerpoint/2010/main" val="22557814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Content Placeholder 2"/>
          <p:cNvSpPr>
            <a:spLocks noGrp="1"/>
          </p:cNvSpPr>
          <p:nvPr>
            <p:ph idx="1"/>
          </p:nvPr>
        </p:nvSpPr>
        <p:spPr/>
        <p:txBody>
          <a:bodyPr/>
          <a:lstStyle/>
          <a:p>
            <a:r>
              <a:rPr lang="en-US" dirty="0"/>
              <a:t>A </a:t>
            </a:r>
            <a:r>
              <a:rPr lang="en-US" b="1" dirty="0"/>
              <a:t>java package</a:t>
            </a:r>
            <a:r>
              <a:rPr lang="en-US" dirty="0"/>
              <a:t> is a group of classes, interfaces and sub-packages.</a:t>
            </a:r>
          </a:p>
          <a:p>
            <a:r>
              <a:rPr lang="en-US" dirty="0"/>
              <a:t>Package in java can be categorized in two form, built-in package and user-defined package.</a:t>
            </a:r>
          </a:p>
          <a:p>
            <a:r>
              <a:rPr lang="en-US" dirty="0"/>
              <a:t>There are many built-in packages such as java, </a:t>
            </a:r>
            <a:r>
              <a:rPr lang="en-US" dirty="0" err="1"/>
              <a:t>lang</a:t>
            </a:r>
            <a:r>
              <a:rPr lang="en-US" dirty="0"/>
              <a:t>, </a:t>
            </a:r>
            <a:r>
              <a:rPr lang="en-US" dirty="0" err="1"/>
              <a:t>awt</a:t>
            </a:r>
            <a:r>
              <a:rPr lang="en-US" dirty="0"/>
              <a:t>, </a:t>
            </a:r>
            <a:r>
              <a:rPr lang="en-US" dirty="0" err="1"/>
              <a:t>javax</a:t>
            </a:r>
            <a:r>
              <a:rPr lang="en-US" dirty="0"/>
              <a:t>, swing, net, </a:t>
            </a:r>
            <a:r>
              <a:rPr lang="en-US" dirty="0" err="1"/>
              <a:t>io</a:t>
            </a:r>
            <a:r>
              <a:rPr lang="en-US" dirty="0"/>
              <a:t>, </a:t>
            </a:r>
            <a:r>
              <a:rPr lang="en-US" dirty="0" err="1"/>
              <a:t>util</a:t>
            </a:r>
            <a:r>
              <a:rPr lang="en-US" dirty="0"/>
              <a:t>, </a:t>
            </a:r>
            <a:r>
              <a:rPr lang="en-US" dirty="0" err="1"/>
              <a:t>sql</a:t>
            </a:r>
            <a:r>
              <a:rPr lang="en-US" dirty="0"/>
              <a:t> etc.</a:t>
            </a:r>
          </a:p>
          <a:p>
            <a:r>
              <a:rPr lang="en-US" dirty="0"/>
              <a:t>Here, we will have the detailed learning of creating and using user-defined packages.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274</a:t>
            </a:fld>
            <a:endParaRPr lang="en-US"/>
          </a:p>
        </p:txBody>
      </p:sp>
    </p:spTree>
    <p:extLst>
      <p:ext uri="{BB962C8B-B14F-4D97-AF65-F5344CB8AC3E}">
        <p14:creationId xmlns:p14="http://schemas.microsoft.com/office/powerpoint/2010/main" val="842915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 of Java Package</a:t>
            </a:r>
          </a:p>
        </p:txBody>
      </p:sp>
      <p:sp>
        <p:nvSpPr>
          <p:cNvPr id="3" name="Content Placeholder 2"/>
          <p:cNvSpPr>
            <a:spLocks noGrp="1"/>
          </p:cNvSpPr>
          <p:nvPr>
            <p:ph idx="1"/>
          </p:nvPr>
        </p:nvSpPr>
        <p:spPr/>
        <p:txBody>
          <a:bodyPr/>
          <a:lstStyle/>
          <a:p>
            <a:r>
              <a:rPr lang="en-US" dirty="0"/>
              <a:t>1) Java package is used to categorize the classes and interfaces so that they can be easily maintained.</a:t>
            </a:r>
          </a:p>
          <a:p>
            <a:r>
              <a:rPr lang="en-US" dirty="0"/>
              <a:t>2) Java package provides access protection.</a:t>
            </a:r>
          </a:p>
          <a:p>
            <a:r>
              <a:rPr lang="en-US" dirty="0"/>
              <a:t>3) Java package removes naming collision.</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275</a:t>
            </a:fld>
            <a:endParaRPr lang="en-US"/>
          </a:p>
        </p:txBody>
      </p:sp>
    </p:spTree>
    <p:extLst>
      <p:ext uri="{BB962C8B-B14F-4D97-AF65-F5344CB8AC3E}">
        <p14:creationId xmlns:p14="http://schemas.microsoft.com/office/powerpoint/2010/main" val="24182975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Package hierarchy</a:t>
            </a:r>
          </a:p>
        </p:txBody>
      </p:sp>
      <p:pic>
        <p:nvPicPr>
          <p:cNvPr id="7" name="Content Placeholder 6"/>
          <p:cNvPicPr>
            <a:picLocks noGrp="1" noChangeAspect="1"/>
          </p:cNvPicPr>
          <p:nvPr>
            <p:ph idx="1"/>
          </p:nvPr>
        </p:nvPicPr>
        <p:blipFill>
          <a:blip r:embed="rId2"/>
          <a:stretch>
            <a:fillRect/>
          </a:stretch>
        </p:blipFill>
        <p:spPr>
          <a:xfrm>
            <a:off x="2221150" y="2527640"/>
            <a:ext cx="5509737" cy="3147333"/>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276</a:t>
            </a:fld>
            <a:endParaRPr lang="en-US"/>
          </a:p>
        </p:txBody>
      </p:sp>
    </p:spTree>
    <p:extLst>
      <p:ext uri="{BB962C8B-B14F-4D97-AF65-F5344CB8AC3E}">
        <p14:creationId xmlns:p14="http://schemas.microsoft.com/office/powerpoint/2010/main" val="4167930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keyword</a:t>
            </a:r>
          </a:p>
        </p:txBody>
      </p:sp>
      <p:sp>
        <p:nvSpPr>
          <p:cNvPr id="3" name="Content Placeholder 2"/>
          <p:cNvSpPr>
            <a:spLocks noGrp="1"/>
          </p:cNvSpPr>
          <p:nvPr>
            <p:ph idx="1"/>
          </p:nvPr>
        </p:nvSpPr>
        <p:spPr/>
        <p:txBody>
          <a:bodyPr/>
          <a:lstStyle/>
          <a:p>
            <a:r>
              <a:rPr lang="en-US" dirty="0"/>
              <a:t>The </a:t>
            </a:r>
            <a:r>
              <a:rPr lang="en-US" b="1" dirty="0"/>
              <a:t>package keyword</a:t>
            </a:r>
            <a:r>
              <a:rPr lang="en-US" dirty="0"/>
              <a:t> is used to create a package in java.</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277</a:t>
            </a:fld>
            <a:endParaRPr lang="en-US"/>
          </a:p>
        </p:txBody>
      </p:sp>
    </p:spTree>
    <p:extLst>
      <p:ext uri="{BB962C8B-B14F-4D97-AF65-F5344CB8AC3E}">
        <p14:creationId xmlns:p14="http://schemas.microsoft.com/office/powerpoint/2010/main" val="23195296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//save as Simple.java  </a:t>
            </a:r>
          </a:p>
          <a:p>
            <a:r>
              <a:rPr lang="en-US" b="1" dirty="0"/>
              <a:t>package</a:t>
            </a:r>
            <a:r>
              <a:rPr lang="en-US" dirty="0"/>
              <a:t> </a:t>
            </a:r>
            <a:r>
              <a:rPr lang="en-US" dirty="0" err="1"/>
              <a:t>mypack</a:t>
            </a:r>
            <a:r>
              <a:rPr lang="en-US" dirty="0"/>
              <a:t>;  </a:t>
            </a:r>
          </a:p>
          <a:p>
            <a:r>
              <a:rPr lang="en-US" b="1" dirty="0"/>
              <a:t>public</a:t>
            </a:r>
            <a:r>
              <a:rPr lang="en-US" dirty="0"/>
              <a:t> </a:t>
            </a:r>
            <a:r>
              <a:rPr lang="en-US" b="1" dirty="0"/>
              <a:t>class</a:t>
            </a:r>
            <a:r>
              <a:rPr lang="en-US" dirty="0"/>
              <a:t> Simple{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System.out.println("Welcome to package");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278</a:t>
            </a:fld>
            <a:endParaRPr lang="en-US"/>
          </a:p>
        </p:txBody>
      </p:sp>
    </p:spTree>
    <p:extLst>
      <p:ext uri="{BB962C8B-B14F-4D97-AF65-F5344CB8AC3E}">
        <p14:creationId xmlns:p14="http://schemas.microsoft.com/office/powerpoint/2010/main" val="1695494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compile java package</a:t>
            </a:r>
            <a:br>
              <a:rPr lang="en-US" b="1" dirty="0"/>
            </a:br>
            <a:endParaRPr lang="en-US" dirty="0"/>
          </a:p>
        </p:txBody>
      </p:sp>
      <p:sp>
        <p:nvSpPr>
          <p:cNvPr id="3" name="Content Placeholder 2"/>
          <p:cNvSpPr>
            <a:spLocks noGrp="1"/>
          </p:cNvSpPr>
          <p:nvPr>
            <p:ph idx="1"/>
          </p:nvPr>
        </p:nvSpPr>
        <p:spPr/>
        <p:txBody>
          <a:bodyPr/>
          <a:lstStyle/>
          <a:p>
            <a:r>
              <a:rPr lang="en-US" dirty="0"/>
              <a:t>If you are not using any IDE, you need to follow the </a:t>
            </a:r>
            <a:r>
              <a:rPr lang="en-US" b="1" dirty="0"/>
              <a:t>syntax</a:t>
            </a:r>
            <a:r>
              <a:rPr lang="en-US" dirty="0"/>
              <a:t> given below:</a:t>
            </a:r>
          </a:p>
          <a:p>
            <a:r>
              <a:rPr lang="en-US" dirty="0" err="1"/>
              <a:t>Javac</a:t>
            </a:r>
            <a:r>
              <a:rPr lang="en-US" dirty="0"/>
              <a:t> –d path Simple.java</a:t>
            </a:r>
          </a:p>
          <a:p>
            <a:r>
              <a:rPr lang="en-US" dirty="0" err="1"/>
              <a:t>Javac</a:t>
            </a:r>
            <a:r>
              <a:rPr lang="en-US" dirty="0"/>
              <a:t> -d . Simple.java</a:t>
            </a:r>
          </a:p>
          <a:p>
            <a:r>
              <a:rPr lang="en-US" dirty="0"/>
              <a:t>Note: . Represents current directory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279</a:t>
            </a:fld>
            <a:endParaRPr lang="en-US"/>
          </a:p>
        </p:txBody>
      </p:sp>
    </p:spTree>
    <p:extLst>
      <p:ext uri="{BB962C8B-B14F-4D97-AF65-F5344CB8AC3E}">
        <p14:creationId xmlns:p14="http://schemas.microsoft.com/office/powerpoint/2010/main" val="22895976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for Object creation (Instantiation)</a:t>
            </a:r>
          </a:p>
        </p:txBody>
      </p:sp>
      <p:sp>
        <p:nvSpPr>
          <p:cNvPr id="3" name="Content Placeholder 2"/>
          <p:cNvSpPr>
            <a:spLocks noGrp="1"/>
          </p:cNvSpPr>
          <p:nvPr>
            <p:ph idx="1"/>
          </p:nvPr>
        </p:nvSpPr>
        <p:spPr/>
        <p:txBody>
          <a:bodyPr/>
          <a:lstStyle/>
          <a:p>
            <a:r>
              <a:rPr lang="en-US" dirty="0"/>
              <a:t>//</a:t>
            </a:r>
            <a:r>
              <a:rPr lang="en-US" dirty="0" err="1"/>
              <a:t>classname</a:t>
            </a:r>
            <a:r>
              <a:rPr lang="en-US" dirty="0"/>
              <a:t> object/reference name = new </a:t>
            </a:r>
            <a:r>
              <a:rPr lang="en-US" dirty="0" err="1"/>
              <a:t>classname</a:t>
            </a:r>
            <a:r>
              <a:rPr lang="en-US" dirty="0"/>
              <a:t>();</a:t>
            </a:r>
          </a:p>
          <a:p>
            <a:r>
              <a:rPr lang="en-US" u="sng" dirty="0"/>
              <a:t>Ex:</a:t>
            </a:r>
          </a:p>
          <a:p>
            <a:r>
              <a:rPr lang="en-US" dirty="0"/>
              <a:t>Student </a:t>
            </a:r>
            <a:r>
              <a:rPr lang="en-US" dirty="0" err="1"/>
              <a:t>student</a:t>
            </a:r>
            <a:r>
              <a:rPr lang="en-US" dirty="0"/>
              <a:t> = </a:t>
            </a:r>
            <a:r>
              <a:rPr lang="en-US" b="1" dirty="0"/>
              <a:t>new Student();</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a:t>
            </a:fld>
            <a:endParaRPr lang="en-US"/>
          </a:p>
        </p:txBody>
      </p:sp>
    </p:spTree>
    <p:extLst>
      <p:ext uri="{BB962C8B-B14F-4D97-AF65-F5344CB8AC3E}">
        <p14:creationId xmlns:p14="http://schemas.microsoft.com/office/powerpoint/2010/main" val="4397516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package program</a:t>
            </a:r>
          </a:p>
        </p:txBody>
      </p:sp>
      <p:sp>
        <p:nvSpPr>
          <p:cNvPr id="3" name="Content Placeholder 2"/>
          <p:cNvSpPr>
            <a:spLocks noGrp="1"/>
          </p:cNvSpPr>
          <p:nvPr>
            <p:ph idx="1"/>
          </p:nvPr>
        </p:nvSpPr>
        <p:spPr/>
        <p:txBody>
          <a:bodyPr/>
          <a:lstStyle/>
          <a:p>
            <a:r>
              <a:rPr lang="en-US" dirty="0"/>
              <a:t>You need to use fully qualified name e.g. </a:t>
            </a:r>
            <a:r>
              <a:rPr lang="en-US" dirty="0" err="1"/>
              <a:t>mypack.Simple</a:t>
            </a:r>
            <a:r>
              <a:rPr lang="en-US" dirty="0"/>
              <a:t> </a:t>
            </a:r>
            <a:r>
              <a:rPr lang="en-US" dirty="0" err="1"/>
              <a:t>etc</a:t>
            </a:r>
            <a:r>
              <a:rPr lang="en-US" dirty="0"/>
              <a:t> to run the class.</a:t>
            </a:r>
          </a:p>
          <a:p>
            <a:r>
              <a:rPr lang="en-US" dirty="0"/>
              <a:t>Ex:</a:t>
            </a:r>
          </a:p>
          <a:p>
            <a:r>
              <a:rPr lang="en-US" dirty="0"/>
              <a:t>Java </a:t>
            </a:r>
            <a:r>
              <a:rPr lang="en-US" dirty="0" err="1"/>
              <a:t>myPack.Simple</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280</a:t>
            </a:fld>
            <a:endParaRPr lang="en-US"/>
          </a:p>
        </p:txBody>
      </p:sp>
    </p:spTree>
    <p:extLst>
      <p:ext uri="{BB962C8B-B14F-4D97-AF65-F5344CB8AC3E}">
        <p14:creationId xmlns:p14="http://schemas.microsoft.com/office/powerpoint/2010/main" val="3786655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To Compile: </a:t>
            </a:r>
            <a:r>
              <a:rPr lang="en-US" dirty="0" err="1"/>
              <a:t>javac</a:t>
            </a:r>
            <a:r>
              <a:rPr lang="en-US" dirty="0"/>
              <a:t>  . Simple.java</a:t>
            </a:r>
          </a:p>
          <a:p>
            <a:r>
              <a:rPr lang="en-US" dirty="0"/>
              <a:t>To Run: java </a:t>
            </a:r>
            <a:r>
              <a:rPr lang="en-US" dirty="0" err="1"/>
              <a:t>mypack.Simple</a:t>
            </a: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281</a:t>
            </a:fld>
            <a:endParaRPr lang="en-US"/>
          </a:p>
        </p:txBody>
      </p:sp>
    </p:spTree>
    <p:extLst>
      <p:ext uri="{BB962C8B-B14F-4D97-AF65-F5344CB8AC3E}">
        <p14:creationId xmlns:p14="http://schemas.microsoft.com/office/powerpoint/2010/main" val="17969850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access package from another package?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282</a:t>
            </a:fld>
            <a:endParaRPr lang="en-US"/>
          </a:p>
        </p:txBody>
      </p:sp>
      <p:sp>
        <p:nvSpPr>
          <p:cNvPr id="3" name="Content Placeholder 2"/>
          <p:cNvSpPr>
            <a:spLocks noGrp="1"/>
          </p:cNvSpPr>
          <p:nvPr>
            <p:ph idx="1"/>
          </p:nvPr>
        </p:nvSpPr>
        <p:spPr/>
        <p:txBody>
          <a:bodyPr/>
          <a:lstStyle/>
          <a:p>
            <a:r>
              <a:rPr lang="en-US" dirty="0"/>
              <a:t>import package.*;</a:t>
            </a:r>
          </a:p>
          <a:p>
            <a:r>
              <a:rPr lang="en-US" dirty="0"/>
              <a:t>import </a:t>
            </a:r>
            <a:r>
              <a:rPr lang="en-US" dirty="0" err="1"/>
              <a:t>package.classname</a:t>
            </a:r>
            <a:r>
              <a:rPr lang="en-US" dirty="0"/>
              <a:t>;</a:t>
            </a:r>
          </a:p>
          <a:p>
            <a:r>
              <a:rPr lang="en-US" dirty="0"/>
              <a:t>fully qualified name;</a:t>
            </a:r>
          </a:p>
        </p:txBody>
      </p:sp>
    </p:spTree>
    <p:extLst>
      <p:ext uri="{BB962C8B-B14F-4D97-AF65-F5344CB8AC3E}">
        <p14:creationId xmlns:p14="http://schemas.microsoft.com/office/powerpoint/2010/main" val="8484454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Using packagename.*</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If you use package.* then all the classes and interfaces of this package will be accessible but not sub packages.</a:t>
            </a:r>
          </a:p>
          <a:p>
            <a:r>
              <a:rPr lang="en-US" dirty="0"/>
              <a:t>The import keyword is used to make the classes and interface of another package accessible to the current package.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283</a:t>
            </a:fld>
            <a:endParaRPr lang="en-US"/>
          </a:p>
        </p:txBody>
      </p:sp>
    </p:spTree>
    <p:extLst>
      <p:ext uri="{BB962C8B-B14F-4D97-AF65-F5344CB8AC3E}">
        <p14:creationId xmlns:p14="http://schemas.microsoft.com/office/powerpoint/2010/main" val="1411035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package that import the packagename.*</a:t>
            </a:r>
            <a:br>
              <a:rPr lang="en-US" dirty="0"/>
            </a:br>
            <a:endParaRPr lang="en-US" dirty="0"/>
          </a:p>
        </p:txBody>
      </p:sp>
      <p:sp>
        <p:nvSpPr>
          <p:cNvPr id="3" name="Content Placeholder 2"/>
          <p:cNvSpPr>
            <a:spLocks noGrp="1"/>
          </p:cNvSpPr>
          <p:nvPr>
            <p:ph idx="1"/>
          </p:nvPr>
        </p:nvSpPr>
        <p:spPr>
          <a:xfrm>
            <a:off x="677334" y="1810513"/>
            <a:ext cx="8596668" cy="4230850"/>
          </a:xfrm>
        </p:spPr>
        <p:txBody>
          <a:bodyPr>
            <a:normAutofit fontScale="77500" lnSpcReduction="20000"/>
          </a:bodyPr>
          <a:lstStyle/>
          <a:p>
            <a:r>
              <a:rPr lang="en-US" b="1" dirty="0"/>
              <a:t>package</a:t>
            </a:r>
            <a:r>
              <a:rPr lang="en-US" dirty="0"/>
              <a:t> pack;  </a:t>
            </a:r>
          </a:p>
          <a:p>
            <a:r>
              <a:rPr lang="en-US" b="1" dirty="0"/>
              <a:t>public</a:t>
            </a:r>
            <a:r>
              <a:rPr lang="en-US" dirty="0"/>
              <a:t> </a:t>
            </a:r>
            <a:r>
              <a:rPr lang="en-US" b="1" dirty="0"/>
              <a:t>class</a:t>
            </a:r>
            <a:r>
              <a:rPr lang="en-US" dirty="0"/>
              <a:t> A{  </a:t>
            </a:r>
          </a:p>
          <a:p>
            <a:r>
              <a:rPr lang="en-US" dirty="0"/>
              <a:t>  </a:t>
            </a:r>
            <a:r>
              <a:rPr lang="en-US" b="1" dirty="0"/>
              <a:t>public</a:t>
            </a:r>
            <a:r>
              <a:rPr lang="en-US" dirty="0"/>
              <a:t> </a:t>
            </a:r>
            <a:r>
              <a:rPr lang="en-US" b="1" dirty="0"/>
              <a:t>void</a:t>
            </a:r>
            <a:r>
              <a:rPr lang="en-US" dirty="0"/>
              <a:t> </a:t>
            </a:r>
            <a:r>
              <a:rPr lang="en-US" dirty="0" err="1"/>
              <a:t>msg</a:t>
            </a:r>
            <a:r>
              <a:rPr lang="en-US" dirty="0"/>
              <a:t>(){System.out.println("Hello");}  </a:t>
            </a:r>
          </a:p>
          <a:p>
            <a:r>
              <a:rPr lang="en-US" dirty="0"/>
              <a:t>}  </a:t>
            </a:r>
          </a:p>
          <a:p>
            <a:endParaRPr lang="en-US" dirty="0"/>
          </a:p>
          <a:p>
            <a:r>
              <a:rPr lang="en-US" b="1" dirty="0"/>
              <a:t>package</a:t>
            </a:r>
            <a:r>
              <a:rPr lang="en-US" dirty="0"/>
              <a:t> </a:t>
            </a:r>
            <a:r>
              <a:rPr lang="en-US" dirty="0" err="1"/>
              <a:t>mypack</a:t>
            </a:r>
            <a:r>
              <a:rPr lang="en-US" dirty="0"/>
              <a:t>;  </a:t>
            </a:r>
          </a:p>
          <a:p>
            <a:r>
              <a:rPr lang="en-US" b="1" dirty="0">
                <a:solidFill>
                  <a:srgbClr val="7030A0"/>
                </a:solidFill>
              </a:rPr>
              <a:t>import</a:t>
            </a:r>
            <a:r>
              <a:rPr lang="en-US" dirty="0">
                <a:solidFill>
                  <a:srgbClr val="7030A0"/>
                </a:solidFill>
              </a:rPr>
              <a:t> pack.*;  </a:t>
            </a:r>
          </a:p>
          <a:p>
            <a:r>
              <a:rPr lang="en-US" dirty="0"/>
              <a:t>  </a:t>
            </a:r>
          </a:p>
          <a:p>
            <a:r>
              <a:rPr lang="en-US" b="1" dirty="0"/>
              <a:t>class</a:t>
            </a:r>
            <a:r>
              <a:rPr lang="en-US" dirty="0"/>
              <a:t> B{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 </a:t>
            </a:r>
            <a:r>
              <a:rPr lang="en-US" dirty="0" err="1"/>
              <a:t>obj</a:t>
            </a:r>
            <a:r>
              <a:rPr lang="en-US" dirty="0"/>
              <a:t> = </a:t>
            </a:r>
            <a:r>
              <a:rPr lang="en-US" b="1" dirty="0"/>
              <a:t>new</a:t>
            </a:r>
            <a:r>
              <a:rPr lang="en-US" dirty="0"/>
              <a:t> A();  </a:t>
            </a:r>
          </a:p>
          <a:p>
            <a:r>
              <a:rPr lang="en-US" dirty="0"/>
              <a:t>   obj.msg();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284</a:t>
            </a:fld>
            <a:endParaRPr lang="en-US"/>
          </a:p>
        </p:txBody>
      </p:sp>
    </p:spTree>
    <p:extLst>
      <p:ext uri="{BB962C8B-B14F-4D97-AF65-F5344CB8AC3E}">
        <p14:creationId xmlns:p14="http://schemas.microsoft.com/office/powerpoint/2010/main" val="27697674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Using </a:t>
            </a:r>
            <a:r>
              <a:rPr lang="en-US" dirty="0" err="1"/>
              <a:t>packagename.classname</a:t>
            </a:r>
            <a:br>
              <a:rPr lang="en-US" dirty="0"/>
            </a:br>
            <a:endParaRPr lang="en-US" dirty="0"/>
          </a:p>
        </p:txBody>
      </p:sp>
      <p:sp>
        <p:nvSpPr>
          <p:cNvPr id="3" name="Content Placeholder 2"/>
          <p:cNvSpPr>
            <a:spLocks noGrp="1"/>
          </p:cNvSpPr>
          <p:nvPr>
            <p:ph idx="1"/>
          </p:nvPr>
        </p:nvSpPr>
        <p:spPr/>
        <p:txBody>
          <a:bodyPr/>
          <a:lstStyle/>
          <a:p>
            <a:r>
              <a:rPr lang="en-US" dirty="0"/>
              <a:t>If you import </a:t>
            </a:r>
            <a:r>
              <a:rPr lang="en-US" dirty="0" err="1"/>
              <a:t>package.classname</a:t>
            </a:r>
            <a:r>
              <a:rPr lang="en-US" dirty="0"/>
              <a:t> then only declared class of this package will be accessible.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285</a:t>
            </a:fld>
            <a:endParaRPr lang="en-US"/>
          </a:p>
        </p:txBody>
      </p:sp>
    </p:spTree>
    <p:extLst>
      <p:ext uri="{BB962C8B-B14F-4D97-AF65-F5344CB8AC3E}">
        <p14:creationId xmlns:p14="http://schemas.microsoft.com/office/powerpoint/2010/main" val="37157103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package by import package.classname</a:t>
            </a:r>
          </a:p>
        </p:txBody>
      </p:sp>
      <p:sp>
        <p:nvSpPr>
          <p:cNvPr id="3" name="Content Placeholder 2"/>
          <p:cNvSpPr>
            <a:spLocks noGrp="1"/>
          </p:cNvSpPr>
          <p:nvPr>
            <p:ph idx="1"/>
          </p:nvPr>
        </p:nvSpPr>
        <p:spPr>
          <a:xfrm>
            <a:off x="677334" y="1755649"/>
            <a:ext cx="9024450" cy="4285714"/>
          </a:xfrm>
        </p:spPr>
        <p:txBody>
          <a:bodyPr>
            <a:noAutofit/>
          </a:bodyPr>
          <a:lstStyle/>
          <a:p>
            <a:r>
              <a:rPr lang="en-US" sz="1200" b="1" dirty="0"/>
              <a:t>package pack;  </a:t>
            </a:r>
          </a:p>
          <a:p>
            <a:r>
              <a:rPr lang="en-US" sz="1200" b="1" dirty="0"/>
              <a:t>public class A{  </a:t>
            </a:r>
          </a:p>
          <a:p>
            <a:r>
              <a:rPr lang="en-US" sz="1200" b="1" dirty="0"/>
              <a:t>  public void </a:t>
            </a:r>
            <a:r>
              <a:rPr lang="en-US" sz="1200" b="1" dirty="0" err="1"/>
              <a:t>msg</a:t>
            </a:r>
            <a:r>
              <a:rPr lang="en-US" sz="1200" b="1" dirty="0"/>
              <a:t>(){System.</a:t>
            </a:r>
            <a:r>
              <a:rPr lang="en-US" sz="1200" b="1" i="1" dirty="0"/>
              <a:t>out.println("Hello");}  </a:t>
            </a:r>
          </a:p>
          <a:p>
            <a:r>
              <a:rPr lang="en-US" sz="1200" b="1" dirty="0"/>
              <a:t>} </a:t>
            </a:r>
          </a:p>
          <a:p>
            <a:endParaRPr lang="en-US" sz="1200" b="1" dirty="0"/>
          </a:p>
          <a:p>
            <a:r>
              <a:rPr lang="en-US" sz="1200" b="1" dirty="0"/>
              <a:t>package </a:t>
            </a:r>
            <a:r>
              <a:rPr lang="en-US" sz="1200" b="1" dirty="0" err="1"/>
              <a:t>mypack</a:t>
            </a:r>
            <a:r>
              <a:rPr lang="en-US" sz="1200" b="1" dirty="0"/>
              <a:t>;  </a:t>
            </a:r>
          </a:p>
          <a:p>
            <a:r>
              <a:rPr lang="en-US" sz="1200" b="1" dirty="0">
                <a:solidFill>
                  <a:srgbClr val="7030A0"/>
                </a:solidFill>
              </a:rPr>
              <a:t>import </a:t>
            </a:r>
            <a:r>
              <a:rPr lang="en-US" sz="1200" b="1" dirty="0" err="1">
                <a:solidFill>
                  <a:srgbClr val="7030A0"/>
                </a:solidFill>
              </a:rPr>
              <a:t>pack.A</a:t>
            </a:r>
            <a:r>
              <a:rPr lang="en-US" sz="1200" b="1" dirty="0">
                <a:solidFill>
                  <a:srgbClr val="7030A0"/>
                </a:solidFill>
              </a:rPr>
              <a:t>;  </a:t>
            </a:r>
          </a:p>
          <a:p>
            <a:r>
              <a:rPr lang="en-US" sz="1200" b="1" dirty="0"/>
              <a:t>  </a:t>
            </a:r>
          </a:p>
          <a:p>
            <a:r>
              <a:rPr lang="en-US" sz="1200" b="1" dirty="0"/>
              <a:t>class B{  </a:t>
            </a:r>
          </a:p>
          <a:p>
            <a:r>
              <a:rPr lang="en-US" sz="1200" b="1" dirty="0"/>
              <a:t>  public static void main(String </a:t>
            </a:r>
            <a:r>
              <a:rPr lang="en-US" sz="1200" b="1" dirty="0" err="1"/>
              <a:t>args</a:t>
            </a:r>
            <a:r>
              <a:rPr lang="en-US" sz="1200" b="1" dirty="0"/>
              <a:t>[]){  </a:t>
            </a:r>
          </a:p>
          <a:p>
            <a:r>
              <a:rPr lang="en-US" sz="1200" b="1" dirty="0"/>
              <a:t>   A </a:t>
            </a:r>
            <a:r>
              <a:rPr lang="en-US" sz="1200" b="1" dirty="0" err="1"/>
              <a:t>obj</a:t>
            </a:r>
            <a:r>
              <a:rPr lang="en-US" sz="1200" b="1" dirty="0"/>
              <a:t> = new A();  </a:t>
            </a:r>
          </a:p>
          <a:p>
            <a:r>
              <a:rPr lang="en-US" sz="1200" b="1" dirty="0"/>
              <a:t>   obj.msg();  </a:t>
            </a:r>
          </a:p>
          <a:p>
            <a:r>
              <a:rPr lang="en-US" sz="1200" b="1" dirty="0"/>
              <a:t>  }  </a:t>
            </a:r>
          </a:p>
          <a:p>
            <a:r>
              <a:rPr lang="en-US" sz="1200" b="1" dirty="0"/>
              <a:t>} </a:t>
            </a:r>
          </a:p>
        </p:txBody>
      </p:sp>
      <p:sp>
        <p:nvSpPr>
          <p:cNvPr id="4" name="Date Placeholder 3"/>
          <p:cNvSpPr>
            <a:spLocks noGrp="1"/>
          </p:cNvSpPr>
          <p:nvPr>
            <p:ph type="dt" sz="half" idx="10"/>
          </p:nvPr>
        </p:nvSpPr>
        <p:spPr/>
        <p:txBody>
          <a:bodyPr/>
          <a:lstStyle/>
          <a:p>
            <a:r>
              <a:rPr lang="en-US" dirty="0"/>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286</a:t>
            </a:fld>
            <a:endParaRPr lang="en-US"/>
          </a:p>
        </p:txBody>
      </p:sp>
    </p:spTree>
    <p:extLst>
      <p:ext uri="{BB962C8B-B14F-4D97-AF65-F5344CB8AC3E}">
        <p14:creationId xmlns:p14="http://schemas.microsoft.com/office/powerpoint/2010/main" val="32905589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Using fully qualified name</a:t>
            </a:r>
            <a:br>
              <a:rPr lang="en-US" dirty="0"/>
            </a:br>
            <a:endParaRPr lang="en-US" dirty="0"/>
          </a:p>
        </p:txBody>
      </p:sp>
      <p:sp>
        <p:nvSpPr>
          <p:cNvPr id="3" name="Content Placeholder 2"/>
          <p:cNvSpPr>
            <a:spLocks noGrp="1"/>
          </p:cNvSpPr>
          <p:nvPr>
            <p:ph idx="1"/>
          </p:nvPr>
        </p:nvSpPr>
        <p:spPr/>
        <p:txBody>
          <a:bodyPr/>
          <a:lstStyle/>
          <a:p>
            <a:r>
              <a:rPr lang="en-US" dirty="0"/>
              <a:t>If you use fully qualified name then only declared class of this package will be accessible. Now there is no need to import. But you need to use fully qualified name every time when you are accessing the class or interface.</a:t>
            </a:r>
          </a:p>
          <a:p>
            <a:r>
              <a:rPr lang="en-US" dirty="0"/>
              <a:t>It is generally used when two packages have same class name e.g. </a:t>
            </a:r>
            <a:r>
              <a:rPr lang="en-US" dirty="0" err="1"/>
              <a:t>java.util</a:t>
            </a:r>
            <a:r>
              <a:rPr lang="en-US" dirty="0"/>
              <a:t> and </a:t>
            </a:r>
            <a:r>
              <a:rPr lang="en-US" dirty="0" err="1"/>
              <a:t>java.sql</a:t>
            </a:r>
            <a:r>
              <a:rPr lang="en-US" dirty="0"/>
              <a:t> packages contain Date 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287</a:t>
            </a:fld>
            <a:endParaRPr lang="en-US"/>
          </a:p>
        </p:txBody>
      </p:sp>
    </p:spTree>
    <p:extLst>
      <p:ext uri="{BB962C8B-B14F-4D97-AF65-F5344CB8AC3E}">
        <p14:creationId xmlns:p14="http://schemas.microsoft.com/office/powerpoint/2010/main" val="5430952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5552"/>
            <a:ext cx="8596668" cy="1320800"/>
          </a:xfrm>
        </p:spPr>
        <p:txBody>
          <a:bodyPr/>
          <a:lstStyle/>
          <a:p>
            <a:r>
              <a:rPr lang="en-US" dirty="0"/>
              <a:t>Example of package by import fully qualified name</a:t>
            </a:r>
          </a:p>
        </p:txBody>
      </p:sp>
      <p:sp>
        <p:nvSpPr>
          <p:cNvPr id="3" name="Content Placeholder 2"/>
          <p:cNvSpPr>
            <a:spLocks noGrp="1"/>
          </p:cNvSpPr>
          <p:nvPr>
            <p:ph idx="1"/>
          </p:nvPr>
        </p:nvSpPr>
        <p:spPr>
          <a:xfrm>
            <a:off x="677334" y="1709929"/>
            <a:ext cx="9115890" cy="4331434"/>
          </a:xfrm>
        </p:spPr>
        <p:txBody>
          <a:bodyPr>
            <a:normAutofit fontScale="92500" lnSpcReduction="10000"/>
          </a:bodyPr>
          <a:lstStyle/>
          <a:p>
            <a:r>
              <a:rPr lang="en-US" b="1" dirty="0"/>
              <a:t>package pack;  </a:t>
            </a:r>
          </a:p>
          <a:p>
            <a:r>
              <a:rPr lang="en-US" b="1" dirty="0"/>
              <a:t>public class A{  </a:t>
            </a:r>
          </a:p>
          <a:p>
            <a:r>
              <a:rPr lang="en-US" b="1" dirty="0"/>
              <a:t>  public void </a:t>
            </a:r>
            <a:r>
              <a:rPr lang="en-US" b="1" dirty="0" err="1"/>
              <a:t>msg</a:t>
            </a:r>
            <a:r>
              <a:rPr lang="en-US" b="1" dirty="0"/>
              <a:t>(){System.</a:t>
            </a:r>
            <a:r>
              <a:rPr lang="en-US" b="1" i="1" dirty="0"/>
              <a:t>out.println("Hello");}  </a:t>
            </a:r>
          </a:p>
          <a:p>
            <a:r>
              <a:rPr lang="en-US" b="1" dirty="0"/>
              <a:t>} </a:t>
            </a:r>
          </a:p>
          <a:p>
            <a:endParaRPr lang="en-US" b="1" dirty="0"/>
          </a:p>
          <a:p>
            <a:r>
              <a:rPr lang="en-US" b="1" dirty="0"/>
              <a:t>package </a:t>
            </a:r>
            <a:r>
              <a:rPr lang="en-US" b="1" dirty="0" err="1"/>
              <a:t>mypack</a:t>
            </a:r>
            <a:r>
              <a:rPr lang="en-US" b="1" dirty="0"/>
              <a:t>;  </a:t>
            </a:r>
          </a:p>
          <a:p>
            <a:r>
              <a:rPr lang="en-US" b="1" dirty="0"/>
              <a:t>class B{  </a:t>
            </a:r>
          </a:p>
          <a:p>
            <a:r>
              <a:rPr lang="en-US" b="1" dirty="0"/>
              <a:t>  public static void main(String </a:t>
            </a:r>
            <a:r>
              <a:rPr lang="en-US" b="1" dirty="0" err="1"/>
              <a:t>args</a:t>
            </a:r>
            <a:r>
              <a:rPr lang="en-US" b="1" dirty="0"/>
              <a:t>[]){  </a:t>
            </a:r>
          </a:p>
          <a:p>
            <a:r>
              <a:rPr lang="en-US" b="1" dirty="0"/>
              <a:t>   </a:t>
            </a:r>
            <a:r>
              <a:rPr lang="en-US" b="1" dirty="0" err="1"/>
              <a:t>pack.A</a:t>
            </a:r>
            <a:r>
              <a:rPr lang="en-US" b="1" dirty="0"/>
              <a:t> </a:t>
            </a:r>
            <a:r>
              <a:rPr lang="en-US" b="1" dirty="0" err="1"/>
              <a:t>obj</a:t>
            </a:r>
            <a:r>
              <a:rPr lang="en-US" b="1" dirty="0"/>
              <a:t> = new </a:t>
            </a:r>
            <a:r>
              <a:rPr lang="en-US" b="1" dirty="0" err="1"/>
              <a:t>pack.A</a:t>
            </a:r>
            <a:r>
              <a:rPr lang="en-US" b="1" dirty="0"/>
              <a:t>();//using fully qualified name  </a:t>
            </a:r>
          </a:p>
          <a:p>
            <a:r>
              <a:rPr lang="en-US" b="1" dirty="0"/>
              <a:t>   obj.msg();  </a:t>
            </a:r>
          </a:p>
          <a:p>
            <a:r>
              <a:rPr lang="en-US" b="1" dirty="0"/>
              <a:t>  }  </a:t>
            </a:r>
          </a:p>
          <a:p>
            <a:r>
              <a:rPr lang="en-US" b="1"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288</a:t>
            </a:fld>
            <a:endParaRPr lang="en-US"/>
          </a:p>
        </p:txBody>
      </p:sp>
    </p:spTree>
    <p:extLst>
      <p:ext uri="{BB962C8B-B14F-4D97-AF65-F5344CB8AC3E}">
        <p14:creationId xmlns:p14="http://schemas.microsoft.com/office/powerpoint/2010/main" val="24539899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i="1" dirty="0"/>
              <a:t> If you import a package, sub packages will not be imported.</a:t>
            </a:r>
          </a:p>
          <a:p>
            <a:r>
              <a:rPr lang="en-US" dirty="0"/>
              <a:t>If you import a package, all the classes and interface of that package will be imported excluding the classes and interfaces of the </a:t>
            </a:r>
            <a:r>
              <a:rPr lang="en-US" dirty="0" err="1"/>
              <a:t>subpackages</a:t>
            </a:r>
            <a:r>
              <a:rPr lang="en-US" dirty="0"/>
              <a:t>. Hence, you need to import the </a:t>
            </a:r>
            <a:r>
              <a:rPr lang="en-US" dirty="0" err="1"/>
              <a:t>subpackage</a:t>
            </a:r>
            <a:r>
              <a:rPr lang="en-US" dirty="0"/>
              <a:t> as well.</a:t>
            </a:r>
            <a:endParaRPr lang="en-US" b="1" i="1"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289</a:t>
            </a:fld>
            <a:endParaRPr lang="en-US"/>
          </a:p>
        </p:txBody>
      </p:sp>
    </p:spTree>
    <p:extLst>
      <p:ext uri="{BB962C8B-B14F-4D97-AF65-F5344CB8AC3E}">
        <p14:creationId xmlns:p14="http://schemas.microsoft.com/office/powerpoint/2010/main" val="24728402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object data</a:t>
            </a:r>
          </a:p>
        </p:txBody>
      </p:sp>
      <p:sp>
        <p:nvSpPr>
          <p:cNvPr id="3" name="Content Placeholder 2"/>
          <p:cNvSpPr>
            <a:spLocks noGrp="1"/>
          </p:cNvSpPr>
          <p:nvPr>
            <p:ph idx="1"/>
          </p:nvPr>
        </p:nvSpPr>
        <p:spPr/>
        <p:txBody>
          <a:bodyPr/>
          <a:lstStyle/>
          <a:p>
            <a:r>
              <a:rPr lang="en-US" dirty="0"/>
              <a:t>Variables and methods in the class are accessible through object</a:t>
            </a:r>
          </a:p>
          <a:p>
            <a:r>
              <a:rPr lang="en-US" dirty="0"/>
              <a:t>Syntax:</a:t>
            </a:r>
          </a:p>
          <a:p>
            <a:r>
              <a:rPr lang="en-US" dirty="0" err="1"/>
              <a:t>Objectname</a:t>
            </a:r>
            <a:r>
              <a:rPr lang="en-US" dirty="0"/>
              <a:t>/</a:t>
            </a:r>
            <a:r>
              <a:rPr lang="en-US" dirty="0" err="1"/>
              <a:t>referencevariablename.</a:t>
            </a:r>
            <a:r>
              <a:rPr lang="en-US" dirty="0" err="1">
                <a:solidFill>
                  <a:srgbClr val="FF0000"/>
                </a:solidFill>
              </a:rPr>
              <a:t>variableName</a:t>
            </a:r>
            <a:r>
              <a:rPr lang="en-US" dirty="0">
                <a:solidFill>
                  <a:srgbClr val="FF0000"/>
                </a:solidFill>
              </a:rPr>
              <a:t>;</a:t>
            </a:r>
          </a:p>
          <a:p>
            <a:r>
              <a:rPr lang="en-US" dirty="0" err="1"/>
              <a:t>Objectname</a:t>
            </a:r>
            <a:r>
              <a:rPr lang="en-US" dirty="0"/>
              <a:t>/</a:t>
            </a:r>
            <a:r>
              <a:rPr lang="en-US" dirty="0" err="1"/>
              <a:t>referencelvariablename.</a:t>
            </a:r>
            <a:r>
              <a:rPr lang="en-US" dirty="0" err="1">
                <a:solidFill>
                  <a:srgbClr val="FF0000"/>
                </a:solidFill>
              </a:rPr>
              <a:t>methodName</a:t>
            </a:r>
            <a:r>
              <a:rPr lang="en-US" dirty="0">
                <a:solidFill>
                  <a:srgbClr val="FF0000"/>
                </a:solidFill>
              </a:rPr>
              <a:t>()</a:t>
            </a:r>
            <a:r>
              <a:rPr lang="en-US" dirty="0"/>
              <a:t>;</a:t>
            </a:r>
          </a:p>
          <a:p>
            <a:r>
              <a:rPr lang="en-US" dirty="0"/>
              <a:t>Ex:</a:t>
            </a:r>
          </a:p>
          <a:p>
            <a:r>
              <a:rPr lang="en-US" dirty="0"/>
              <a:t>Student stud = new Student();</a:t>
            </a:r>
          </a:p>
          <a:p>
            <a:r>
              <a:rPr lang="en-US" dirty="0"/>
              <a:t>stud.id;</a:t>
            </a:r>
          </a:p>
          <a:p>
            <a:r>
              <a:rPr lang="en-US" dirty="0" err="1"/>
              <a:t>stud.displayStudentDetails</a:t>
            </a:r>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a:t>
            </a:fld>
            <a:endParaRPr lang="en-US"/>
          </a:p>
        </p:txBody>
      </p:sp>
    </p:spTree>
    <p:extLst>
      <p:ext uri="{BB962C8B-B14F-4D97-AF65-F5344CB8AC3E}">
        <p14:creationId xmlns:p14="http://schemas.microsoft.com/office/powerpoint/2010/main" val="13490217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Note: </a:t>
            </a:r>
            <a:r>
              <a:rPr lang="en-US" b="1" dirty="0"/>
              <a:t>Sequence of the program must be package then import then class</a:t>
            </a:r>
            <a:br>
              <a:rPr lang="en-US" dirty="0"/>
            </a:b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290</a:t>
            </a:fld>
            <a:endParaRPr lang="en-US"/>
          </a:p>
        </p:txBody>
      </p:sp>
      <p:sp>
        <p:nvSpPr>
          <p:cNvPr id="7" name="Content Placeholder 6"/>
          <p:cNvSpPr>
            <a:spLocks noGrp="1"/>
          </p:cNvSpPr>
          <p:nvPr>
            <p:ph idx="1"/>
          </p:nvPr>
        </p:nvSpPr>
        <p:spPr/>
        <p:txBody>
          <a:bodyPr/>
          <a:lstStyle/>
          <a:p>
            <a:r>
              <a:rPr lang="en-US" dirty="0"/>
              <a:t>Package</a:t>
            </a:r>
          </a:p>
          <a:p>
            <a:r>
              <a:rPr lang="en-US" dirty="0"/>
              <a:t>Import</a:t>
            </a:r>
          </a:p>
          <a:p>
            <a:r>
              <a:rPr lang="en-US" dirty="0"/>
              <a:t>Class</a:t>
            </a:r>
          </a:p>
        </p:txBody>
      </p:sp>
    </p:spTree>
    <p:extLst>
      <p:ext uri="{BB962C8B-B14F-4D97-AF65-F5344CB8AC3E}">
        <p14:creationId xmlns:p14="http://schemas.microsoft.com/office/powerpoint/2010/main" val="20122963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Subpackage</a:t>
            </a:r>
            <a:endParaRPr lang="en-US" dirty="0"/>
          </a:p>
        </p:txBody>
      </p:sp>
      <p:sp>
        <p:nvSpPr>
          <p:cNvPr id="3" name="Content Placeholder 2"/>
          <p:cNvSpPr>
            <a:spLocks noGrp="1"/>
          </p:cNvSpPr>
          <p:nvPr>
            <p:ph idx="1"/>
          </p:nvPr>
        </p:nvSpPr>
        <p:spPr/>
        <p:txBody>
          <a:bodyPr/>
          <a:lstStyle/>
          <a:p>
            <a:r>
              <a:rPr lang="en-US" dirty="0"/>
              <a:t>Package inside the package is called the </a:t>
            </a:r>
            <a:r>
              <a:rPr lang="en-US" b="1" dirty="0" err="1"/>
              <a:t>subpackage</a:t>
            </a:r>
            <a:r>
              <a:rPr lang="en-US" dirty="0"/>
              <a:t>. It should be created </a:t>
            </a:r>
            <a:r>
              <a:rPr lang="en-US" b="1" dirty="0"/>
              <a:t>to categorize the package further</a:t>
            </a:r>
            <a:r>
              <a:rPr lang="en-US" dirty="0"/>
              <a:t>.</a:t>
            </a:r>
          </a:p>
          <a:p>
            <a:r>
              <a:rPr lang="en-US" dirty="0"/>
              <a:t>Let's take an example, Sun Microsystem has </a:t>
            </a:r>
            <a:r>
              <a:rPr lang="en-US" dirty="0" err="1"/>
              <a:t>definded</a:t>
            </a:r>
            <a:r>
              <a:rPr lang="en-US" dirty="0"/>
              <a:t> a package named java that contains many classes like System, String, Reader, Writer, Socket etc. These classes represent a particular group e.g. Reader and Writer classes are for </a:t>
            </a:r>
            <a:r>
              <a:rPr lang="en-US" dirty="0" err="1"/>
              <a:t>Input/Output</a:t>
            </a:r>
            <a:r>
              <a:rPr lang="en-US" dirty="0"/>
              <a:t> operation, Socket and </a:t>
            </a:r>
            <a:r>
              <a:rPr lang="en-US" dirty="0" err="1"/>
              <a:t>ServerSocket</a:t>
            </a:r>
            <a:r>
              <a:rPr lang="en-US" dirty="0"/>
              <a:t> classes are for networking </a:t>
            </a:r>
            <a:r>
              <a:rPr lang="en-US" dirty="0" err="1"/>
              <a:t>etc</a:t>
            </a:r>
            <a:r>
              <a:rPr lang="en-US" dirty="0"/>
              <a:t> and so on. So, Sun has subcategorized the java package into </a:t>
            </a:r>
            <a:r>
              <a:rPr lang="en-US" dirty="0" err="1"/>
              <a:t>subpackages</a:t>
            </a:r>
            <a:r>
              <a:rPr lang="en-US" dirty="0"/>
              <a:t> such as </a:t>
            </a:r>
            <a:r>
              <a:rPr lang="en-US" dirty="0" err="1"/>
              <a:t>lang</a:t>
            </a:r>
            <a:r>
              <a:rPr lang="en-US" dirty="0"/>
              <a:t>, net, </a:t>
            </a:r>
            <a:r>
              <a:rPr lang="en-US" dirty="0" err="1"/>
              <a:t>io</a:t>
            </a:r>
            <a:r>
              <a:rPr lang="en-US" dirty="0"/>
              <a:t> etc. and put the </a:t>
            </a:r>
            <a:r>
              <a:rPr lang="en-US" dirty="0" err="1"/>
              <a:t>Input/Output</a:t>
            </a:r>
            <a:r>
              <a:rPr lang="en-US" dirty="0"/>
              <a:t> related classes in </a:t>
            </a:r>
            <a:r>
              <a:rPr lang="en-US" dirty="0" err="1"/>
              <a:t>io</a:t>
            </a:r>
            <a:r>
              <a:rPr lang="en-US" dirty="0"/>
              <a:t> package, Server and </a:t>
            </a:r>
            <a:r>
              <a:rPr lang="en-US" dirty="0" err="1"/>
              <a:t>ServerSocket</a:t>
            </a:r>
            <a:r>
              <a:rPr lang="en-US" dirty="0"/>
              <a:t> classes in net packages and so on.</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291</a:t>
            </a:fld>
            <a:endParaRPr lang="en-US"/>
          </a:p>
        </p:txBody>
      </p:sp>
    </p:spTree>
    <p:extLst>
      <p:ext uri="{BB962C8B-B14F-4D97-AF65-F5344CB8AC3E}">
        <p14:creationId xmlns:p14="http://schemas.microsoft.com/office/powerpoint/2010/main" val="13514040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a:t>The standard of defining package</a:t>
            </a:r>
          </a:p>
        </p:txBody>
      </p:sp>
      <p:sp>
        <p:nvSpPr>
          <p:cNvPr id="3" name="Content Placeholder 2"/>
          <p:cNvSpPr>
            <a:spLocks noGrp="1"/>
          </p:cNvSpPr>
          <p:nvPr>
            <p:ph idx="1"/>
          </p:nvPr>
        </p:nvSpPr>
        <p:spPr/>
        <p:txBody>
          <a:bodyPr/>
          <a:lstStyle/>
          <a:p>
            <a:r>
              <a:rPr lang="en-US" b="1" i="1" dirty="0" err="1"/>
              <a:t>domain.company.packag</a:t>
            </a:r>
            <a:endParaRPr lang="en-US" b="1" i="1" dirty="0"/>
          </a:p>
          <a:p>
            <a:r>
              <a:rPr lang="en-US" dirty="0"/>
              <a:t>Ex</a:t>
            </a:r>
          </a:p>
          <a:p>
            <a:r>
              <a:rPr lang="en-US" dirty="0" err="1"/>
              <a:t>com.mangaraoit.control</a:t>
            </a:r>
            <a:endParaRPr lang="en-US" dirty="0"/>
          </a:p>
          <a:p>
            <a:r>
              <a:rPr lang="en-US" dirty="0" err="1"/>
              <a:t>Org.mangaraoit.dao</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292</a:t>
            </a:fld>
            <a:endParaRPr lang="en-US"/>
          </a:p>
        </p:txBody>
      </p:sp>
    </p:spTree>
    <p:extLst>
      <p:ext uri="{BB962C8B-B14F-4D97-AF65-F5344CB8AC3E}">
        <p14:creationId xmlns:p14="http://schemas.microsoft.com/office/powerpoint/2010/main" val="6943930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err="1"/>
              <a:t>Subpackage</a:t>
            </a:r>
            <a:br>
              <a:rPr lang="en-US" dirty="0"/>
            </a:br>
            <a:endParaRPr lang="en-US" dirty="0"/>
          </a:p>
        </p:txBody>
      </p:sp>
      <p:sp>
        <p:nvSpPr>
          <p:cNvPr id="3" name="Content Placeholder 2"/>
          <p:cNvSpPr>
            <a:spLocks noGrp="1"/>
          </p:cNvSpPr>
          <p:nvPr>
            <p:ph idx="1"/>
          </p:nvPr>
        </p:nvSpPr>
        <p:spPr/>
        <p:txBody>
          <a:bodyPr/>
          <a:lstStyle/>
          <a:p>
            <a:r>
              <a:rPr lang="en-US" b="1" dirty="0"/>
              <a:t>package </a:t>
            </a:r>
            <a:r>
              <a:rPr lang="en-US" b="1" dirty="0" err="1"/>
              <a:t>com.mangaraoit.core</a:t>
            </a:r>
            <a:r>
              <a:rPr lang="en-US" b="1" dirty="0"/>
              <a:t>;  </a:t>
            </a:r>
          </a:p>
          <a:p>
            <a:r>
              <a:rPr lang="en-US" b="1" dirty="0"/>
              <a:t>class Simple{  </a:t>
            </a:r>
          </a:p>
          <a:p>
            <a:r>
              <a:rPr lang="en-US" dirty="0"/>
              <a:t>  </a:t>
            </a:r>
            <a:r>
              <a:rPr lang="en-US" b="1" dirty="0"/>
              <a:t>public static void main(String </a:t>
            </a:r>
            <a:r>
              <a:rPr lang="en-US" b="1" dirty="0" err="1"/>
              <a:t>args</a:t>
            </a:r>
            <a:r>
              <a:rPr lang="en-US" b="1" dirty="0"/>
              <a:t>[]){  </a:t>
            </a:r>
          </a:p>
          <a:p>
            <a:r>
              <a:rPr lang="en-US" dirty="0"/>
              <a:t>   System.</a:t>
            </a:r>
            <a:r>
              <a:rPr lang="en-US" i="1" dirty="0"/>
              <a:t>out.println("Hello </a:t>
            </a:r>
            <a:r>
              <a:rPr lang="en-US" i="1" dirty="0" err="1"/>
              <a:t>subpackage</a:t>
            </a:r>
            <a:r>
              <a:rPr lang="en-US" i="1" dirty="0"/>
              <a:t>");  </a:t>
            </a:r>
          </a:p>
          <a:p>
            <a:r>
              <a:rPr lang="en-US" dirty="0"/>
              <a:t>  }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293</a:t>
            </a:fld>
            <a:endParaRPr lang="en-US"/>
          </a:p>
        </p:txBody>
      </p:sp>
    </p:spTree>
    <p:extLst>
      <p:ext uri="{BB962C8B-B14F-4D97-AF65-F5344CB8AC3E}">
        <p14:creationId xmlns:p14="http://schemas.microsoft.com/office/powerpoint/2010/main" val="13607414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endParaRPr lang="en-US" dirty="0"/>
          </a:p>
          <a:p>
            <a:r>
              <a:rPr lang="en-US" dirty="0"/>
              <a:t>To Compile: </a:t>
            </a:r>
            <a:r>
              <a:rPr lang="en-US" dirty="0" err="1"/>
              <a:t>javac</a:t>
            </a:r>
            <a:r>
              <a:rPr lang="en-US" dirty="0"/>
              <a:t> -d . Simple.java</a:t>
            </a:r>
          </a:p>
          <a:p>
            <a:r>
              <a:rPr lang="en-US" dirty="0"/>
              <a:t>To Run: java </a:t>
            </a:r>
            <a:r>
              <a:rPr lang="en-US" dirty="0" err="1"/>
              <a:t>com.mangaraoit.core.Simple</a:t>
            </a: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294</a:t>
            </a:fld>
            <a:endParaRPr lang="en-US"/>
          </a:p>
        </p:txBody>
      </p:sp>
    </p:spTree>
    <p:extLst>
      <p:ext uri="{BB962C8B-B14F-4D97-AF65-F5344CB8AC3E}">
        <p14:creationId xmlns:p14="http://schemas.microsoft.com/office/powerpoint/2010/main" val="19567288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Access Modifiers</a:t>
            </a:r>
            <a:br>
              <a:rPr lang="en-US" dirty="0"/>
            </a:br>
            <a:endParaRPr lang="en-US" dirty="0"/>
          </a:p>
        </p:txBody>
      </p:sp>
      <p:sp>
        <p:nvSpPr>
          <p:cNvPr id="8" name="Subtitle 7"/>
          <p:cNvSpPr>
            <a:spLocks noGrp="1"/>
          </p:cNvSpPr>
          <p:nvPr>
            <p:ph type="subTitle" idx="1"/>
          </p:nvPr>
        </p:nvSpPr>
        <p:spPr/>
        <p:txBody>
          <a:bodyPr/>
          <a:lstStyle/>
          <a:p>
            <a:r>
              <a:rPr lang="en-US" dirty="0"/>
              <a:t>Access Modifiers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295</a:t>
            </a:fld>
            <a:endParaRPr lang="en-US"/>
          </a:p>
        </p:txBody>
      </p:sp>
    </p:spTree>
    <p:extLst>
      <p:ext uri="{BB962C8B-B14F-4D97-AF65-F5344CB8AC3E}">
        <p14:creationId xmlns:p14="http://schemas.microsoft.com/office/powerpoint/2010/main" val="7195135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Modifiers in java</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296</a:t>
            </a:fld>
            <a:endParaRPr lang="en-US"/>
          </a:p>
        </p:txBody>
      </p:sp>
      <p:sp>
        <p:nvSpPr>
          <p:cNvPr id="3" name="Content Placeholder 2"/>
          <p:cNvSpPr>
            <a:spLocks noGrp="1"/>
          </p:cNvSpPr>
          <p:nvPr>
            <p:ph idx="1"/>
          </p:nvPr>
        </p:nvSpPr>
        <p:spPr/>
        <p:txBody>
          <a:bodyPr/>
          <a:lstStyle/>
          <a:p>
            <a:r>
              <a:rPr lang="en-US" dirty="0"/>
              <a:t>1. Access Modifiers</a:t>
            </a:r>
          </a:p>
          <a:p>
            <a:r>
              <a:rPr lang="en-US" dirty="0"/>
              <a:t>2. Non Access Modifiers</a:t>
            </a:r>
          </a:p>
        </p:txBody>
      </p:sp>
    </p:spTree>
    <p:extLst>
      <p:ext uri="{BB962C8B-B14F-4D97-AF65-F5344CB8AC3E}">
        <p14:creationId xmlns:p14="http://schemas.microsoft.com/office/powerpoint/2010/main" val="8795770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297</a:t>
            </a:fld>
            <a:endParaRPr lang="en-US"/>
          </a:p>
        </p:txBody>
      </p:sp>
      <p:sp>
        <p:nvSpPr>
          <p:cNvPr id="3" name="Content Placeholder 2"/>
          <p:cNvSpPr>
            <a:spLocks noGrp="1"/>
          </p:cNvSpPr>
          <p:nvPr>
            <p:ph idx="1"/>
          </p:nvPr>
        </p:nvSpPr>
        <p:spPr/>
        <p:txBody>
          <a:bodyPr/>
          <a:lstStyle/>
          <a:p>
            <a:r>
              <a:rPr lang="en-US" dirty="0"/>
              <a:t>1. private </a:t>
            </a:r>
          </a:p>
          <a:p>
            <a:r>
              <a:rPr lang="en-US" dirty="0"/>
              <a:t>2. default</a:t>
            </a:r>
          </a:p>
          <a:p>
            <a:r>
              <a:rPr lang="en-US" dirty="0"/>
              <a:t>3. protected</a:t>
            </a:r>
          </a:p>
          <a:p>
            <a:r>
              <a:rPr lang="en-US" dirty="0"/>
              <a:t>4. public</a:t>
            </a:r>
          </a:p>
        </p:txBody>
      </p:sp>
    </p:spTree>
    <p:extLst>
      <p:ext uri="{BB962C8B-B14F-4D97-AF65-F5344CB8AC3E}">
        <p14:creationId xmlns:p14="http://schemas.microsoft.com/office/powerpoint/2010/main" val="39538049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Many non-access modifiers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298</a:t>
            </a:fld>
            <a:endParaRPr lang="en-US"/>
          </a:p>
        </p:txBody>
      </p:sp>
      <p:sp>
        <p:nvSpPr>
          <p:cNvPr id="3" name="Content Placeholder 2"/>
          <p:cNvSpPr>
            <a:spLocks noGrp="1"/>
          </p:cNvSpPr>
          <p:nvPr>
            <p:ph idx="1"/>
          </p:nvPr>
        </p:nvSpPr>
        <p:spPr/>
        <p:txBody>
          <a:bodyPr/>
          <a:lstStyle/>
          <a:p>
            <a:r>
              <a:rPr lang="en-US" dirty="0"/>
              <a:t>static</a:t>
            </a:r>
          </a:p>
          <a:p>
            <a:r>
              <a:rPr lang="en-US" dirty="0"/>
              <a:t>abstract</a:t>
            </a:r>
          </a:p>
          <a:p>
            <a:r>
              <a:rPr lang="en-US" dirty="0"/>
              <a:t>synchronized</a:t>
            </a:r>
          </a:p>
          <a:p>
            <a:r>
              <a:rPr lang="en-US" dirty="0"/>
              <a:t>final</a:t>
            </a:r>
          </a:p>
          <a:p>
            <a:r>
              <a:rPr lang="en-US" dirty="0"/>
              <a:t>transient</a:t>
            </a:r>
          </a:p>
          <a:p>
            <a:r>
              <a:rPr lang="en-US" dirty="0"/>
              <a:t>etc..</a:t>
            </a:r>
          </a:p>
        </p:txBody>
      </p:sp>
    </p:spTree>
    <p:extLst>
      <p:ext uri="{BB962C8B-B14F-4D97-AF65-F5344CB8AC3E}">
        <p14:creationId xmlns:p14="http://schemas.microsoft.com/office/powerpoint/2010/main" val="32160148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private access modifier</a:t>
            </a:r>
            <a:br>
              <a:rPr lang="en-US" dirty="0"/>
            </a:br>
            <a:endParaRPr lang="en-US" dirty="0"/>
          </a:p>
        </p:txBody>
      </p:sp>
      <p:sp>
        <p:nvSpPr>
          <p:cNvPr id="3" name="Content Placeholder 2"/>
          <p:cNvSpPr>
            <a:spLocks noGrp="1"/>
          </p:cNvSpPr>
          <p:nvPr>
            <p:ph idx="1"/>
          </p:nvPr>
        </p:nvSpPr>
        <p:spPr/>
        <p:txBody>
          <a:bodyPr/>
          <a:lstStyle/>
          <a:p>
            <a:r>
              <a:rPr lang="en-US" dirty="0"/>
              <a:t>The private access modifier is accessible with in the class only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299</a:t>
            </a:fld>
            <a:endParaRPr lang="en-US"/>
          </a:p>
        </p:txBody>
      </p:sp>
    </p:spTree>
    <p:extLst>
      <p:ext uri="{BB962C8B-B14F-4D97-AF65-F5344CB8AC3E}">
        <p14:creationId xmlns:p14="http://schemas.microsoft.com/office/powerpoint/2010/main" val="26417500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Pure/Truly object-oriented programming language.</a:t>
            </a:r>
          </a:p>
        </p:txBody>
      </p:sp>
      <p:sp>
        <p:nvSpPr>
          <p:cNvPr id="3" name="Content Placeholder 2"/>
          <p:cNvSpPr>
            <a:spLocks noGrp="1"/>
          </p:cNvSpPr>
          <p:nvPr>
            <p:ph idx="1"/>
          </p:nvPr>
        </p:nvSpPr>
        <p:spPr/>
        <p:txBody>
          <a:bodyPr/>
          <a:lstStyle/>
          <a:p>
            <a:r>
              <a:rPr lang="en-US" dirty="0"/>
              <a:t>The programming paradigm where everything is represented as an object, is known as truly object-oriented programming language.</a:t>
            </a:r>
          </a:p>
          <a:p>
            <a:r>
              <a:rPr lang="en-US" b="1" dirty="0"/>
              <a:t>Smalltalk</a:t>
            </a:r>
            <a:r>
              <a:rPr lang="en-US" dirty="0"/>
              <a:t> is considered as the first truly object-oriented programming language.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a:t>
            </a:fld>
            <a:endParaRPr lang="en-US"/>
          </a:p>
        </p:txBody>
      </p:sp>
    </p:spTree>
    <p:extLst>
      <p:ext uri="{BB962C8B-B14F-4D97-AF65-F5344CB8AC3E}">
        <p14:creationId xmlns:p14="http://schemas.microsoft.com/office/powerpoint/2010/main" val="375348783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Example of Object and Class</a:t>
            </a:r>
            <a:br>
              <a:rPr lang="en-US" b="1" dirty="0"/>
            </a:br>
            <a:endParaRPr lang="en-US" dirty="0"/>
          </a:p>
        </p:txBody>
      </p:sp>
      <p:sp>
        <p:nvSpPr>
          <p:cNvPr id="5" name="Rectangle 2"/>
          <p:cNvSpPr>
            <a:spLocks noGrp="1" noChangeArrowheads="1"/>
          </p:cNvSpPr>
          <p:nvPr>
            <p:ph idx="1"/>
          </p:nvPr>
        </p:nvSpPr>
        <p:spPr bwMode="auto">
          <a:xfrm>
            <a:off x="677334" y="844075"/>
            <a:ext cx="675673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dirty="0">
              <a:latin typeface="Courier New" panose="02070309020205020404" pitchFamily="49" charset="0"/>
            </a:endParaRPr>
          </a:p>
          <a:p>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Student {</a:t>
            </a:r>
            <a:endParaRPr lang="en-US" dirty="0">
              <a:latin typeface="Courier New" panose="02070309020205020404" pitchFamily="49" charset="0"/>
            </a:endParaRP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 = 101;</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name</a:t>
            </a:r>
            <a:r>
              <a:rPr lang="en-US" dirty="0">
                <a:solidFill>
                  <a:srgbClr val="000000"/>
                </a:solidFill>
                <a:latin typeface="Courier New" panose="02070309020205020404" pitchFamily="49" charset="0"/>
              </a:rPr>
              <a:t>=</a:t>
            </a:r>
            <a:r>
              <a:rPr lang="en-US" dirty="0">
                <a:solidFill>
                  <a:srgbClr val="2A00FF"/>
                </a:solidFill>
                <a:latin typeface="Courier New" panose="02070309020205020404" pitchFamily="49" charset="0"/>
              </a:rPr>
              <a:t>"James"</a:t>
            </a:r>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Student </a:t>
            </a:r>
            <a:r>
              <a:rPr lang="en-US" dirty="0">
                <a:solidFill>
                  <a:srgbClr val="6A3E3E"/>
                </a:solidFill>
                <a:latin typeface="Courier New" panose="02070309020205020404" pitchFamily="49" charset="0"/>
              </a:rPr>
              <a:t>stud</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Student();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stud</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"Student id: "</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stud</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id</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"Student name: "</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stud</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3" name="Date Placeholder 2"/>
          <p:cNvSpPr>
            <a:spLocks noGrp="1"/>
          </p:cNvSpPr>
          <p:nvPr>
            <p:ph type="dt" sz="half" idx="10"/>
          </p:nvPr>
        </p:nvSpPr>
        <p:spPr/>
        <p:txBody>
          <a:bodyPr/>
          <a:lstStyle/>
          <a:p>
            <a:r>
              <a:rPr lang="en-US"/>
              <a:t>8/21/2015</a:t>
            </a:r>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a:t>
            </a:fld>
            <a:endParaRPr lang="en-US"/>
          </a:p>
        </p:txBody>
      </p:sp>
    </p:spTree>
    <p:extLst>
      <p:ext uri="{BB962C8B-B14F-4D97-AF65-F5344CB8AC3E}">
        <p14:creationId xmlns:p14="http://schemas.microsoft.com/office/powerpoint/2010/main" val="28589179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777562" cy="704088"/>
          </a:xfrm>
        </p:spPr>
        <p:txBody>
          <a:bodyPr/>
          <a:lstStyle/>
          <a:p>
            <a:r>
              <a:rPr lang="en-US" dirty="0"/>
              <a:t>Example of Private Access Modifier</a:t>
            </a:r>
          </a:p>
        </p:txBody>
      </p:sp>
      <p:sp>
        <p:nvSpPr>
          <p:cNvPr id="3" name="Content Placeholder 2"/>
          <p:cNvSpPr>
            <a:spLocks noGrp="1"/>
          </p:cNvSpPr>
          <p:nvPr>
            <p:ph idx="1"/>
          </p:nvPr>
        </p:nvSpPr>
        <p:spPr>
          <a:xfrm>
            <a:off x="677334" y="1188721"/>
            <a:ext cx="8933010" cy="4852642"/>
          </a:xfrm>
        </p:spPr>
        <p:txBody>
          <a:bodyPr>
            <a:normAutofit fontScale="92500" lnSpcReduction="20000"/>
          </a:bodyPr>
          <a:lstStyle/>
          <a:p>
            <a:r>
              <a:rPr lang="en-US" dirty="0"/>
              <a:t>class A{  </a:t>
            </a:r>
          </a:p>
          <a:p>
            <a:r>
              <a:rPr lang="en-US" dirty="0"/>
              <a:t>private </a:t>
            </a:r>
            <a:r>
              <a:rPr lang="en-US" dirty="0" err="1"/>
              <a:t>int</a:t>
            </a:r>
            <a:r>
              <a:rPr lang="en-US" dirty="0"/>
              <a:t> data=40;  //private variable</a:t>
            </a:r>
          </a:p>
          <a:p>
            <a:r>
              <a:rPr lang="en-US" dirty="0"/>
              <a:t>private void </a:t>
            </a:r>
            <a:r>
              <a:rPr lang="en-US" dirty="0" err="1"/>
              <a:t>msg</a:t>
            </a:r>
            <a:r>
              <a:rPr lang="en-US" dirty="0"/>
              <a:t>(){		//private method</a:t>
            </a:r>
          </a:p>
          <a:p>
            <a:r>
              <a:rPr lang="en-US" dirty="0"/>
              <a:t>System.out.println("Hello java");</a:t>
            </a:r>
          </a:p>
          <a:p>
            <a:r>
              <a:rPr lang="en-US" dirty="0"/>
              <a:t>}  </a:t>
            </a:r>
          </a:p>
          <a:p>
            <a:r>
              <a:rPr lang="en-US" dirty="0"/>
              <a:t>}  </a:t>
            </a:r>
          </a:p>
          <a:p>
            <a:r>
              <a:rPr lang="en-US" dirty="0"/>
              <a:t>  </a:t>
            </a:r>
          </a:p>
          <a:p>
            <a:r>
              <a:rPr lang="en-US" dirty="0"/>
              <a:t>public class Simple{  </a:t>
            </a:r>
          </a:p>
          <a:p>
            <a:r>
              <a:rPr lang="en-US" dirty="0"/>
              <a:t> public static void main(String </a:t>
            </a:r>
            <a:r>
              <a:rPr lang="en-US" dirty="0" err="1"/>
              <a:t>args</a:t>
            </a:r>
            <a:r>
              <a:rPr lang="en-US" dirty="0"/>
              <a:t>[]){  </a:t>
            </a:r>
          </a:p>
          <a:p>
            <a:r>
              <a:rPr lang="en-US" dirty="0"/>
              <a:t>   A </a:t>
            </a:r>
            <a:r>
              <a:rPr lang="en-US" dirty="0" err="1"/>
              <a:t>obj</a:t>
            </a:r>
            <a:r>
              <a:rPr lang="en-US" dirty="0"/>
              <a:t>=new A();  </a:t>
            </a:r>
          </a:p>
          <a:p>
            <a:r>
              <a:rPr lang="en-US" dirty="0"/>
              <a:t>   </a:t>
            </a:r>
            <a:r>
              <a:rPr lang="en-US" dirty="0" err="1"/>
              <a:t>System.out.println</a:t>
            </a:r>
            <a:r>
              <a:rPr lang="en-US" dirty="0"/>
              <a:t>(</a:t>
            </a:r>
            <a:r>
              <a:rPr lang="en-US" dirty="0" err="1"/>
              <a:t>obj.data</a:t>
            </a:r>
            <a:r>
              <a:rPr lang="en-US" dirty="0"/>
              <a:t>);//Compile Time Error  </a:t>
            </a:r>
          </a:p>
          <a:p>
            <a:r>
              <a:rPr lang="en-US" dirty="0"/>
              <a:t>   obj.msg();//Compile Time Error  </a:t>
            </a:r>
          </a:p>
          <a:p>
            <a:r>
              <a:rPr lang="en-US" dirty="0"/>
              <a:t>   }  </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300</a:t>
            </a:fld>
            <a:endParaRPr lang="en-US"/>
          </a:p>
        </p:txBody>
      </p:sp>
    </p:spTree>
    <p:extLst>
      <p:ext uri="{BB962C8B-B14F-4D97-AF65-F5344CB8AC3E}">
        <p14:creationId xmlns:p14="http://schemas.microsoft.com/office/powerpoint/2010/main" val="20474965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Constructor</a:t>
            </a:r>
          </a:p>
        </p:txBody>
      </p:sp>
      <p:sp>
        <p:nvSpPr>
          <p:cNvPr id="3" name="Content Placeholder 2"/>
          <p:cNvSpPr>
            <a:spLocks noGrp="1"/>
          </p:cNvSpPr>
          <p:nvPr>
            <p:ph idx="1"/>
          </p:nvPr>
        </p:nvSpPr>
        <p:spPr/>
        <p:txBody>
          <a:bodyPr/>
          <a:lstStyle/>
          <a:p>
            <a:r>
              <a:rPr lang="en-US" dirty="0"/>
              <a:t>If you make any class constructor private, you cannot create the instance of that class from outside the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301</a:t>
            </a:fld>
            <a:endParaRPr lang="en-US"/>
          </a:p>
        </p:txBody>
      </p:sp>
    </p:spTree>
    <p:extLst>
      <p:ext uri="{BB962C8B-B14F-4D97-AF65-F5344CB8AC3E}">
        <p14:creationId xmlns:p14="http://schemas.microsoft.com/office/powerpoint/2010/main" val="36467736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Private Constructor</a:t>
            </a:r>
          </a:p>
        </p:txBody>
      </p:sp>
      <p:sp>
        <p:nvSpPr>
          <p:cNvPr id="3" name="Content Placeholder 2"/>
          <p:cNvSpPr>
            <a:spLocks noGrp="1"/>
          </p:cNvSpPr>
          <p:nvPr>
            <p:ph idx="1"/>
          </p:nvPr>
        </p:nvSpPr>
        <p:spPr/>
        <p:txBody>
          <a:bodyPr/>
          <a:lstStyle/>
          <a:p>
            <a:r>
              <a:rPr lang="en-US" dirty="0"/>
              <a:t>class A{  </a:t>
            </a:r>
          </a:p>
          <a:p>
            <a:r>
              <a:rPr lang="en-US" dirty="0"/>
              <a:t>private A(){}//private constructor  </a:t>
            </a:r>
          </a:p>
          <a:p>
            <a:r>
              <a:rPr lang="en-US" dirty="0"/>
              <a:t>void </a:t>
            </a:r>
            <a:r>
              <a:rPr lang="en-US" dirty="0" err="1"/>
              <a:t>msg</a:t>
            </a:r>
            <a:r>
              <a:rPr lang="en-US" dirty="0"/>
              <a:t>(){System.out.println("Hello java");}  </a:t>
            </a:r>
          </a:p>
          <a:p>
            <a:r>
              <a:rPr lang="en-US" dirty="0"/>
              <a:t>}  </a:t>
            </a:r>
          </a:p>
          <a:p>
            <a:r>
              <a:rPr lang="en-US" dirty="0"/>
              <a:t>public class Simple{  </a:t>
            </a:r>
          </a:p>
          <a:p>
            <a:r>
              <a:rPr lang="en-US" dirty="0"/>
              <a:t> public static void main(String </a:t>
            </a:r>
            <a:r>
              <a:rPr lang="en-US" dirty="0" err="1"/>
              <a:t>args</a:t>
            </a:r>
            <a:r>
              <a:rPr lang="en-US" dirty="0"/>
              <a:t>[]){  </a:t>
            </a:r>
          </a:p>
          <a:p>
            <a:r>
              <a:rPr lang="en-US" dirty="0"/>
              <a:t>   A </a:t>
            </a:r>
            <a:r>
              <a:rPr lang="en-US" dirty="0" err="1"/>
              <a:t>obj</a:t>
            </a:r>
            <a:r>
              <a:rPr lang="en-US" dirty="0"/>
              <a:t>=new A();//Compile Time Error  </a:t>
            </a:r>
          </a:p>
          <a:p>
            <a:r>
              <a:rPr lang="en-US" dirty="0"/>
              <a:t> }  </a:t>
            </a:r>
          </a:p>
          <a:p>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302</a:t>
            </a:fld>
            <a:endParaRPr lang="en-US"/>
          </a:p>
        </p:txBody>
      </p:sp>
    </p:spTree>
    <p:extLst>
      <p:ext uri="{BB962C8B-B14F-4D97-AF65-F5344CB8AC3E}">
        <p14:creationId xmlns:p14="http://schemas.microsoft.com/office/powerpoint/2010/main" val="30401495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 class cannot be private or protected except nested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303</a:t>
            </a:fld>
            <a:endParaRPr lang="en-US"/>
          </a:p>
        </p:txBody>
      </p:sp>
    </p:spTree>
    <p:extLst>
      <p:ext uri="{BB962C8B-B14F-4D97-AF65-F5344CB8AC3E}">
        <p14:creationId xmlns:p14="http://schemas.microsoft.com/office/powerpoint/2010/main" val="4194074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default access modifier</a:t>
            </a:r>
          </a:p>
        </p:txBody>
      </p:sp>
      <p:sp>
        <p:nvSpPr>
          <p:cNvPr id="3" name="Content Placeholder 2"/>
          <p:cNvSpPr>
            <a:spLocks noGrp="1"/>
          </p:cNvSpPr>
          <p:nvPr>
            <p:ph idx="1"/>
          </p:nvPr>
        </p:nvSpPr>
        <p:spPr/>
        <p:txBody>
          <a:bodyPr/>
          <a:lstStyle/>
          <a:p>
            <a:endParaRPr lang="en-US" dirty="0"/>
          </a:p>
          <a:p>
            <a:r>
              <a:rPr lang="en-US" dirty="0"/>
              <a:t>If you don't use any modifier, it is treated as default by default. The default modifier is accessible only within package.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304</a:t>
            </a:fld>
            <a:endParaRPr lang="en-US"/>
          </a:p>
        </p:txBody>
      </p:sp>
    </p:spTree>
    <p:extLst>
      <p:ext uri="{BB962C8B-B14F-4D97-AF65-F5344CB8AC3E}">
        <p14:creationId xmlns:p14="http://schemas.microsoft.com/office/powerpoint/2010/main" val="30675773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85000" lnSpcReduction="20000"/>
          </a:bodyPr>
          <a:lstStyle/>
          <a:p>
            <a:r>
              <a:rPr lang="en-US" b="1" dirty="0"/>
              <a:t>package</a:t>
            </a:r>
            <a:r>
              <a:rPr lang="en-US" dirty="0"/>
              <a:t> </a:t>
            </a:r>
            <a:r>
              <a:rPr lang="en-US" dirty="0">
                <a:solidFill>
                  <a:srgbClr val="FF0000"/>
                </a:solidFill>
              </a:rPr>
              <a:t>pack; </a:t>
            </a:r>
            <a:r>
              <a:rPr lang="en-US" dirty="0"/>
              <a:t> </a:t>
            </a:r>
          </a:p>
          <a:p>
            <a:r>
              <a:rPr lang="en-US" b="1" dirty="0"/>
              <a:t>class</a:t>
            </a:r>
            <a:r>
              <a:rPr lang="en-US" dirty="0"/>
              <a:t> A{  </a:t>
            </a:r>
          </a:p>
          <a:p>
            <a:r>
              <a:rPr lang="en-US" dirty="0"/>
              <a:t>  </a:t>
            </a:r>
            <a:r>
              <a:rPr lang="en-US" b="1" dirty="0"/>
              <a:t>void</a:t>
            </a:r>
            <a:r>
              <a:rPr lang="en-US" dirty="0"/>
              <a:t> </a:t>
            </a:r>
            <a:r>
              <a:rPr lang="en-US" dirty="0" err="1"/>
              <a:t>msg</a:t>
            </a:r>
            <a:r>
              <a:rPr lang="en-US" dirty="0"/>
              <a:t>(){System.out.println("Hello");}  </a:t>
            </a:r>
          </a:p>
          <a:p>
            <a:r>
              <a:rPr lang="en-US" dirty="0"/>
              <a:t>} </a:t>
            </a:r>
          </a:p>
          <a:p>
            <a:r>
              <a:rPr lang="en-US" b="1" dirty="0"/>
              <a:t>package</a:t>
            </a:r>
            <a:r>
              <a:rPr lang="en-US" dirty="0"/>
              <a:t> </a:t>
            </a:r>
            <a:r>
              <a:rPr lang="en-US" dirty="0" err="1">
                <a:solidFill>
                  <a:srgbClr val="FF0000"/>
                </a:solidFill>
              </a:rPr>
              <a:t>mypack</a:t>
            </a:r>
            <a:r>
              <a:rPr lang="en-US" dirty="0">
                <a:solidFill>
                  <a:srgbClr val="FF0000"/>
                </a:solidFill>
              </a:rPr>
              <a:t>;  </a:t>
            </a:r>
          </a:p>
          <a:p>
            <a:r>
              <a:rPr lang="en-US" b="1" dirty="0"/>
              <a:t>import</a:t>
            </a:r>
            <a:r>
              <a:rPr lang="en-US" dirty="0"/>
              <a:t> pack.*;  </a:t>
            </a:r>
          </a:p>
          <a:p>
            <a:r>
              <a:rPr lang="en-US" b="1" dirty="0"/>
              <a:t>class</a:t>
            </a:r>
            <a:r>
              <a:rPr lang="en-US" dirty="0"/>
              <a:t> B{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 </a:t>
            </a:r>
            <a:r>
              <a:rPr lang="en-US" dirty="0" err="1"/>
              <a:t>obj</a:t>
            </a:r>
            <a:r>
              <a:rPr lang="en-US" dirty="0"/>
              <a:t> = </a:t>
            </a:r>
            <a:r>
              <a:rPr lang="en-US" b="1" dirty="0"/>
              <a:t>new</a:t>
            </a:r>
            <a:r>
              <a:rPr lang="en-US" dirty="0"/>
              <a:t> A();//Compile Time Error  </a:t>
            </a:r>
          </a:p>
          <a:p>
            <a:r>
              <a:rPr lang="en-US" dirty="0"/>
              <a:t>   obj.msg();//Compile Time Error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305</a:t>
            </a:fld>
            <a:endParaRPr lang="en-US"/>
          </a:p>
        </p:txBody>
      </p:sp>
    </p:spTree>
    <p:extLst>
      <p:ext uri="{BB962C8B-B14F-4D97-AF65-F5344CB8AC3E}">
        <p14:creationId xmlns:p14="http://schemas.microsoft.com/office/powerpoint/2010/main" val="9451661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protected access modifier</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protected access modifier</a:t>
            </a:r>
            <a:r>
              <a:rPr lang="en-US" dirty="0"/>
              <a:t> is accessible within package and outside the package but through inheritance only.</a:t>
            </a:r>
          </a:p>
          <a:p>
            <a:r>
              <a:rPr lang="en-US" dirty="0"/>
              <a:t>The protected access modifier can be applied on the data member, method and constructor. It can't be applied on the class.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306</a:t>
            </a:fld>
            <a:endParaRPr lang="en-US"/>
          </a:p>
        </p:txBody>
      </p:sp>
    </p:spTree>
    <p:extLst>
      <p:ext uri="{BB962C8B-B14F-4D97-AF65-F5344CB8AC3E}">
        <p14:creationId xmlns:p14="http://schemas.microsoft.com/office/powerpoint/2010/main" val="513375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protected access modifier</a:t>
            </a:r>
            <a:br>
              <a:rPr lang="en-US" dirty="0"/>
            </a:br>
            <a:endParaRPr lang="en-US" dirty="0"/>
          </a:p>
        </p:txBody>
      </p:sp>
      <p:sp>
        <p:nvSpPr>
          <p:cNvPr id="3" name="Content Placeholder 2"/>
          <p:cNvSpPr>
            <a:spLocks noGrp="1"/>
          </p:cNvSpPr>
          <p:nvPr>
            <p:ph idx="1"/>
          </p:nvPr>
        </p:nvSpPr>
        <p:spPr>
          <a:xfrm>
            <a:off x="677334" y="1555845"/>
            <a:ext cx="8596668" cy="4485517"/>
          </a:xfrm>
        </p:spPr>
        <p:txBody>
          <a:bodyPr>
            <a:normAutofit fontScale="92500" lnSpcReduction="20000"/>
          </a:bodyPr>
          <a:lstStyle/>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a:solidFill>
                  <a:srgbClr val="FF0000"/>
                </a:solidFill>
                <a:latin typeface="Courier New" panose="02070309020205020404" pitchFamily="49" charset="0"/>
              </a:rPr>
              <a:t>pack1;</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A {</a:t>
            </a:r>
          </a:p>
          <a:p>
            <a:r>
              <a:rPr lang="en-US" b="1" dirty="0">
                <a:solidFill>
                  <a:srgbClr val="7F0055"/>
                </a:solidFill>
                <a:latin typeface="Courier New" panose="02070309020205020404" pitchFamily="49" charset="0"/>
              </a:rPr>
              <a:t>protected</a:t>
            </a:r>
            <a:r>
              <a:rPr lang="en-US" b="1" dirty="0">
                <a:solidFill>
                  <a:srgbClr val="000000"/>
                </a:solidFill>
                <a:latin typeface="Courier New" panose="02070309020205020404" pitchFamily="49" charset="0"/>
              </a:rPr>
              <a:t> </a:t>
            </a:r>
            <a:r>
              <a:rPr lang="en-US" b="1" dirty="0">
                <a:solidFill>
                  <a:srgbClr val="7F0055"/>
                </a:solidFill>
                <a:highlight>
                  <a:srgbClr val="D4D4D4"/>
                </a:highlight>
                <a:latin typeface="Courier New" panose="02070309020205020404" pitchFamily="49" charset="0"/>
              </a:rPr>
              <a:t>void</a:t>
            </a:r>
            <a:r>
              <a:rPr lang="en-US" b="1" dirty="0">
                <a:solidFill>
                  <a:srgbClr val="000000"/>
                </a:solidFill>
                <a:highlight>
                  <a:srgbClr val="D4D4D4"/>
                </a:highlight>
                <a:latin typeface="Courier New" panose="02070309020205020404" pitchFamily="49" charset="0"/>
              </a:rPr>
              <a:t> m1(){</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"m1 method"</a:t>
            </a:r>
            <a:r>
              <a:rPr lang="en-US" b="1" i="1" dirty="0">
                <a:solidFill>
                  <a:srgbClr val="000000"/>
                </a:solidFill>
                <a:latin typeface="Courier New" panose="02070309020205020404" pitchFamily="49" charset="0"/>
              </a:rPr>
              <a:t>);</a:t>
            </a:r>
          </a:p>
          <a:p>
            <a:r>
              <a:rPr lang="en-US" dirty="0">
                <a:solidFill>
                  <a:srgbClr val="000000"/>
                </a:solidFill>
                <a:highlight>
                  <a:srgbClr val="D4D4D4"/>
                </a:highlight>
                <a:latin typeface="Courier New" panose="02070309020205020404" pitchFamily="49" charset="0"/>
              </a:rPr>
              <a:t>}</a:t>
            </a:r>
            <a:r>
              <a:rPr lang="en-US" dirty="0">
                <a:solidFill>
                  <a:srgbClr val="000000"/>
                </a:solidFill>
                <a:latin typeface="Courier New" panose="02070309020205020404" pitchFamily="49" charset="0"/>
              </a:rPr>
              <a:t>}</a:t>
            </a:r>
          </a:p>
          <a:p>
            <a:endParaRPr lang="en-US" b="1" dirty="0">
              <a:solidFill>
                <a:srgbClr val="7F0055"/>
              </a:solidFill>
              <a:latin typeface="Courier New" panose="02070309020205020404" pitchFamily="49" charset="0"/>
            </a:endParaRPr>
          </a:p>
          <a:p>
            <a:r>
              <a:rPr lang="en-US" b="1" dirty="0">
                <a:solidFill>
                  <a:srgbClr val="7F0055"/>
                </a:solidFill>
                <a:latin typeface="Courier New" panose="02070309020205020404" pitchFamily="49" charset="0"/>
              </a:rPr>
              <a:t>package</a:t>
            </a:r>
            <a:r>
              <a:rPr lang="en-US" b="1" dirty="0">
                <a:solidFill>
                  <a:srgbClr val="000000"/>
                </a:solidFill>
                <a:latin typeface="Courier New" panose="02070309020205020404" pitchFamily="49" charset="0"/>
              </a:rPr>
              <a:t> </a:t>
            </a:r>
            <a:r>
              <a:rPr lang="en-US" b="1" dirty="0">
                <a:solidFill>
                  <a:srgbClr val="FF0000"/>
                </a:solidFill>
                <a:latin typeface="Courier New" panose="02070309020205020404" pitchFamily="49" charset="0"/>
              </a:rPr>
              <a:t>pack2;</a:t>
            </a:r>
          </a:p>
          <a:p>
            <a:r>
              <a:rPr lang="en-US" b="1" dirty="0">
                <a:solidFill>
                  <a:srgbClr val="7F0055"/>
                </a:solidFill>
                <a:latin typeface="Courier New" panose="02070309020205020404" pitchFamily="49" charset="0"/>
              </a:rPr>
              <a:t>import</a:t>
            </a:r>
            <a:r>
              <a:rPr lang="en-US" b="1" dirty="0">
                <a:solidFill>
                  <a:srgbClr val="000000"/>
                </a:solidFill>
                <a:latin typeface="Courier New" panose="02070309020205020404" pitchFamily="49" charset="0"/>
              </a:rPr>
              <a:t> pack1.A;</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B </a:t>
            </a:r>
            <a:r>
              <a:rPr lang="en-US" b="1" dirty="0">
                <a:solidFill>
                  <a:srgbClr val="7F0055"/>
                </a:solidFill>
                <a:latin typeface="Courier New" panose="02070309020205020404" pitchFamily="49" charset="0"/>
              </a:rPr>
              <a:t>extends</a:t>
            </a:r>
            <a:r>
              <a:rPr lang="en-US" b="1" dirty="0">
                <a:solidFill>
                  <a:srgbClr val="000000"/>
                </a:solidFill>
                <a:latin typeface="Courier New" panose="02070309020205020404" pitchFamily="49" charset="0"/>
              </a:rPr>
              <a:t> A{</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B </a:t>
            </a:r>
            <a:r>
              <a:rPr lang="en-US" dirty="0" err="1">
                <a:solidFill>
                  <a:srgbClr val="6A3E3E"/>
                </a:solidFill>
                <a:latin typeface="Courier New" panose="02070309020205020404" pitchFamily="49" charset="0"/>
              </a:rPr>
              <a:t>b</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B();</a:t>
            </a:r>
          </a:p>
          <a:p>
            <a:r>
              <a:rPr lang="en-US" dirty="0">
                <a:solidFill>
                  <a:srgbClr val="6A3E3E"/>
                </a:solidFill>
                <a:latin typeface="Courier New" panose="02070309020205020404" pitchFamily="49" charset="0"/>
              </a:rPr>
              <a:t>b</a:t>
            </a:r>
            <a:r>
              <a:rPr lang="en-US" dirty="0">
                <a:solidFill>
                  <a:srgbClr val="000000"/>
                </a:solidFill>
                <a:latin typeface="Courier New" panose="02070309020205020404" pitchFamily="49" charset="0"/>
              </a:rPr>
              <a:t>.m1();</a:t>
            </a:r>
          </a:p>
          <a:p>
            <a:r>
              <a:rPr lang="en-US" dirty="0">
                <a:solidFill>
                  <a:srgbClr val="000000"/>
                </a:solidFill>
                <a:latin typeface="Courier New" panose="02070309020205020404" pitchFamily="49" charset="0"/>
              </a:rPr>
              <a:t>}}</a:t>
            </a:r>
          </a:p>
          <a:p>
            <a:endParaRPr lang="en-US" dirty="0">
              <a:solidFill>
                <a:srgbClr val="000000"/>
              </a:solidFill>
              <a:latin typeface="Courier New" panose="02070309020205020404" pitchFamily="49" charset="0"/>
            </a:endParaRPr>
          </a:p>
          <a:p>
            <a:endParaRPr lang="en-US" dirty="0">
              <a:solidFill>
                <a:srgbClr val="000000"/>
              </a:solidFill>
              <a:latin typeface="Courier New" panose="02070309020205020404" pitchFamily="49" charset="0"/>
            </a:endParaRP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307</a:t>
            </a:fld>
            <a:endParaRPr lang="en-US"/>
          </a:p>
        </p:txBody>
      </p:sp>
    </p:spTree>
    <p:extLst>
      <p:ext uri="{BB962C8B-B14F-4D97-AF65-F5344CB8AC3E}">
        <p14:creationId xmlns:p14="http://schemas.microsoft.com/office/powerpoint/2010/main" val="1689238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M1 method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308</a:t>
            </a:fld>
            <a:endParaRPr lang="en-US"/>
          </a:p>
        </p:txBody>
      </p:sp>
    </p:spTree>
    <p:extLst>
      <p:ext uri="{BB962C8B-B14F-4D97-AF65-F5344CB8AC3E}">
        <p14:creationId xmlns:p14="http://schemas.microsoft.com/office/powerpoint/2010/main" val="38649734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public access modifier</a:t>
            </a:r>
            <a:br>
              <a:rPr lang="en-US" dirty="0"/>
            </a:b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a:t>public access modifier</a:t>
            </a:r>
            <a:r>
              <a:rPr lang="en-US" dirty="0"/>
              <a:t> is accessible everywhere. It has the widest scope among all other modifiers.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309</a:t>
            </a:fld>
            <a:endParaRPr lang="en-US"/>
          </a:p>
        </p:txBody>
      </p:sp>
    </p:spTree>
    <p:extLst>
      <p:ext uri="{BB962C8B-B14F-4D97-AF65-F5344CB8AC3E}">
        <p14:creationId xmlns:p14="http://schemas.microsoft.com/office/powerpoint/2010/main" val="21599410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Keyword</a:t>
            </a:r>
          </a:p>
        </p:txBody>
      </p:sp>
      <p:sp>
        <p:nvSpPr>
          <p:cNvPr id="3" name="Content Placeholder 2"/>
          <p:cNvSpPr>
            <a:spLocks noGrp="1"/>
          </p:cNvSpPr>
          <p:nvPr>
            <p:ph idx="1"/>
          </p:nvPr>
        </p:nvSpPr>
        <p:spPr/>
        <p:txBody>
          <a:bodyPr/>
          <a:lstStyle/>
          <a:p>
            <a:r>
              <a:rPr lang="en-US" dirty="0">
                <a:solidFill>
                  <a:srgbClr val="002060"/>
                </a:solidFill>
              </a:rPr>
              <a:t>The new keyword is used to allocate memory at runtime.</a:t>
            </a:r>
          </a:p>
          <a:p>
            <a:r>
              <a:rPr lang="en-US" dirty="0"/>
              <a:t>We are creating the object of the Student class by new keyword and printing the objects value.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a:t>
            </a:fld>
            <a:endParaRPr lang="en-US"/>
          </a:p>
        </p:txBody>
      </p:sp>
    </p:spTree>
    <p:extLst>
      <p:ext uri="{BB962C8B-B14F-4D97-AF65-F5344CB8AC3E}">
        <p14:creationId xmlns:p14="http://schemas.microsoft.com/office/powerpoint/2010/main" val="6964493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public access modifier</a:t>
            </a:r>
          </a:p>
        </p:txBody>
      </p:sp>
      <p:sp>
        <p:nvSpPr>
          <p:cNvPr id="3" name="Content Placeholder 2"/>
          <p:cNvSpPr>
            <a:spLocks noGrp="1"/>
          </p:cNvSpPr>
          <p:nvPr>
            <p:ph idx="1"/>
          </p:nvPr>
        </p:nvSpPr>
        <p:spPr>
          <a:xfrm>
            <a:off x="677334" y="1664209"/>
            <a:ext cx="8850714" cy="4377154"/>
          </a:xfrm>
        </p:spPr>
        <p:txBody>
          <a:bodyPr>
            <a:normAutofit fontScale="85000" lnSpcReduction="20000"/>
          </a:bodyPr>
          <a:lstStyle/>
          <a:p>
            <a:r>
              <a:rPr lang="en-US" dirty="0"/>
              <a:t>package pack;  </a:t>
            </a:r>
          </a:p>
          <a:p>
            <a:r>
              <a:rPr lang="en-US" dirty="0"/>
              <a:t>public class A{  </a:t>
            </a:r>
          </a:p>
          <a:p>
            <a:r>
              <a:rPr lang="en-US" dirty="0"/>
              <a:t>public void </a:t>
            </a:r>
            <a:r>
              <a:rPr lang="en-US" dirty="0" err="1"/>
              <a:t>msg</a:t>
            </a:r>
            <a:r>
              <a:rPr lang="en-US" dirty="0"/>
              <a:t>(){System.out.println("Hello");}  </a:t>
            </a:r>
          </a:p>
          <a:p>
            <a:r>
              <a:rPr lang="en-US" dirty="0"/>
              <a:t>}</a:t>
            </a:r>
          </a:p>
          <a:p>
            <a:endParaRPr lang="en-US" dirty="0"/>
          </a:p>
          <a:p>
            <a:r>
              <a:rPr lang="en-US" b="1" dirty="0"/>
              <a:t>package</a:t>
            </a:r>
            <a:r>
              <a:rPr lang="en-US" dirty="0"/>
              <a:t> </a:t>
            </a:r>
            <a:r>
              <a:rPr lang="en-US" dirty="0" err="1"/>
              <a:t>mypack</a:t>
            </a:r>
            <a:r>
              <a:rPr lang="en-US" dirty="0"/>
              <a:t>;  </a:t>
            </a:r>
          </a:p>
          <a:p>
            <a:r>
              <a:rPr lang="en-US" b="1" dirty="0"/>
              <a:t>import</a:t>
            </a:r>
            <a:r>
              <a:rPr lang="en-US" dirty="0"/>
              <a:t> pack.*;  </a:t>
            </a:r>
          </a:p>
          <a:p>
            <a:r>
              <a:rPr lang="en-US" dirty="0"/>
              <a:t>  </a:t>
            </a:r>
          </a:p>
          <a:p>
            <a:r>
              <a:rPr lang="en-US" b="1" dirty="0"/>
              <a:t>class</a:t>
            </a:r>
            <a:r>
              <a:rPr lang="en-US" dirty="0"/>
              <a:t> B{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A </a:t>
            </a:r>
            <a:r>
              <a:rPr lang="en-US" dirty="0" err="1"/>
              <a:t>obj</a:t>
            </a:r>
            <a:r>
              <a:rPr lang="en-US" dirty="0"/>
              <a:t> = </a:t>
            </a:r>
            <a:r>
              <a:rPr lang="en-US" b="1" dirty="0"/>
              <a:t>new</a:t>
            </a:r>
            <a:r>
              <a:rPr lang="en-US" dirty="0"/>
              <a:t> A();  </a:t>
            </a:r>
          </a:p>
          <a:p>
            <a:r>
              <a:rPr lang="en-US" dirty="0"/>
              <a:t>   obj.msg();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310</a:t>
            </a:fld>
            <a:endParaRPr lang="en-US"/>
          </a:p>
        </p:txBody>
      </p:sp>
    </p:spTree>
    <p:extLst>
      <p:ext uri="{BB962C8B-B14F-4D97-AF65-F5344CB8AC3E}">
        <p14:creationId xmlns:p14="http://schemas.microsoft.com/office/powerpoint/2010/main" val="1489470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all java access modifiers</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9196708"/>
              </p:ext>
            </p:extLst>
          </p:nvPr>
        </p:nvGraphicFramePr>
        <p:xfrm>
          <a:off x="805801" y="3087846"/>
          <a:ext cx="8340435" cy="2026920"/>
        </p:xfrm>
        <a:graphic>
          <a:graphicData uri="http://schemas.openxmlformats.org/drawingml/2006/table">
            <a:tbl>
              <a:tblPr/>
              <a:tblGrid>
                <a:gridCol w="1668087">
                  <a:extLst>
                    <a:ext uri="{9D8B030D-6E8A-4147-A177-3AD203B41FA5}">
                      <a16:colId xmlns:a16="http://schemas.microsoft.com/office/drawing/2014/main" val="20000"/>
                    </a:ext>
                  </a:extLst>
                </a:gridCol>
                <a:gridCol w="1668087">
                  <a:extLst>
                    <a:ext uri="{9D8B030D-6E8A-4147-A177-3AD203B41FA5}">
                      <a16:colId xmlns:a16="http://schemas.microsoft.com/office/drawing/2014/main" val="20001"/>
                    </a:ext>
                  </a:extLst>
                </a:gridCol>
                <a:gridCol w="1668087">
                  <a:extLst>
                    <a:ext uri="{9D8B030D-6E8A-4147-A177-3AD203B41FA5}">
                      <a16:colId xmlns:a16="http://schemas.microsoft.com/office/drawing/2014/main" val="20002"/>
                    </a:ext>
                  </a:extLst>
                </a:gridCol>
                <a:gridCol w="1668087">
                  <a:extLst>
                    <a:ext uri="{9D8B030D-6E8A-4147-A177-3AD203B41FA5}">
                      <a16:colId xmlns:a16="http://schemas.microsoft.com/office/drawing/2014/main" val="20003"/>
                    </a:ext>
                  </a:extLst>
                </a:gridCol>
                <a:gridCol w="1668087">
                  <a:extLst>
                    <a:ext uri="{9D8B030D-6E8A-4147-A177-3AD203B41FA5}">
                      <a16:colId xmlns:a16="http://schemas.microsoft.com/office/drawing/2014/main" val="20004"/>
                    </a:ext>
                  </a:extLst>
                </a:gridCol>
              </a:tblGrid>
              <a:tr h="0">
                <a:tc>
                  <a:txBody>
                    <a:bodyPr/>
                    <a:lstStyle/>
                    <a:p>
                      <a:pPr algn="l" fontAlgn="t"/>
                      <a:r>
                        <a:rPr lang="en-US" dirty="0">
                          <a:solidFill>
                            <a:srgbClr val="C00000"/>
                          </a:solidFill>
                          <a:effectLst/>
                          <a:latin typeface="times new roman" panose="02020603050405020304" pitchFamily="18" charset="0"/>
                        </a:rPr>
                        <a:t>Access Modifier</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C00000"/>
                          </a:solidFill>
                          <a:effectLst/>
                          <a:latin typeface="times new roman" panose="02020603050405020304" pitchFamily="18" charset="0"/>
                        </a:rPr>
                        <a:t>within class</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C00000"/>
                          </a:solidFill>
                          <a:effectLst/>
                          <a:latin typeface="times new roman" panose="02020603050405020304" pitchFamily="18" charset="0"/>
                        </a:rPr>
                        <a:t>within package</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C00000"/>
                          </a:solidFill>
                          <a:effectLst/>
                          <a:latin typeface="times new roman" panose="02020603050405020304" pitchFamily="18" charset="0"/>
                        </a:rPr>
                        <a:t>outside package by subclass only</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dirty="0">
                          <a:solidFill>
                            <a:srgbClr val="C00000"/>
                          </a:solidFill>
                          <a:effectLst/>
                          <a:latin typeface="times new roman" panose="02020603050405020304" pitchFamily="18" charset="0"/>
                        </a:rPr>
                        <a:t>outside package</a:t>
                      </a:r>
                    </a:p>
                  </a:txBody>
                  <a:tcPr marL="38100" marR="38100" marT="38100" marB="38100">
                    <a:lnL w="7620" cap="flat" cmpd="sng" algn="ctr">
                      <a:solidFill>
                        <a:srgbClr val="10648A"/>
                      </a:solidFill>
                      <a:prstDash val="solid"/>
                      <a:round/>
                      <a:headEnd type="none" w="med" len="med"/>
                      <a:tailEnd type="none" w="med" len="med"/>
                    </a:lnL>
                    <a:lnR w="7620" cap="flat" cmpd="sng" algn="ctr">
                      <a:solidFill>
                        <a:srgbClr val="10648A"/>
                      </a:solidFill>
                      <a:prstDash val="solid"/>
                      <a:round/>
                      <a:headEnd type="none" w="med" len="med"/>
                      <a:tailEnd type="none" w="med" len="med"/>
                    </a:lnR>
                    <a:lnT w="7620" cap="flat" cmpd="sng" algn="ctr">
                      <a:solidFill>
                        <a:srgbClr val="10648A"/>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0">
                <a:tc>
                  <a:txBody>
                    <a:bodyPr/>
                    <a:lstStyle/>
                    <a:p>
                      <a:pPr fontAlgn="t"/>
                      <a:r>
                        <a:rPr lang="en-US" b="0" i="0">
                          <a:solidFill>
                            <a:srgbClr val="7030A0"/>
                          </a:solidFill>
                          <a:effectLst/>
                          <a:latin typeface="verdana" panose="020B0604030504040204" pitchFamily="34" charset="0"/>
                        </a:rPr>
                        <a:t>Private</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dirty="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t"/>
                      <a:r>
                        <a:rPr lang="en-US" b="0" i="0">
                          <a:solidFill>
                            <a:srgbClr val="7030A0"/>
                          </a:solidFill>
                          <a:effectLst/>
                          <a:latin typeface="verdana" panose="020B0604030504040204" pitchFamily="34" charset="0"/>
                        </a:rPr>
                        <a:t>Default</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0">
                <a:tc>
                  <a:txBody>
                    <a:bodyPr/>
                    <a:lstStyle/>
                    <a:p>
                      <a:pPr fontAlgn="t"/>
                      <a:r>
                        <a:rPr lang="en-US" b="0" i="0">
                          <a:solidFill>
                            <a:srgbClr val="7030A0"/>
                          </a:solidFill>
                          <a:effectLst/>
                          <a:latin typeface="verdana" panose="020B0604030504040204" pitchFamily="34" charset="0"/>
                        </a:rPr>
                        <a:t>Protected</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b="0" i="0">
                          <a:solidFill>
                            <a:srgbClr val="000000"/>
                          </a:solidFill>
                          <a:effectLst/>
                          <a:latin typeface="verdana" panose="020B0604030504040204" pitchFamily="34" charset="0"/>
                        </a:rPr>
                        <a:t>N</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t"/>
                      <a:r>
                        <a:rPr lang="en-US" b="0" i="0" dirty="0">
                          <a:solidFill>
                            <a:srgbClr val="7030A0"/>
                          </a:solidFill>
                          <a:effectLst/>
                          <a:latin typeface="verdana" panose="020B0604030504040204" pitchFamily="34" charset="0"/>
                        </a:rPr>
                        <a:t>Public</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b="0" i="0" dirty="0">
                          <a:solidFill>
                            <a:srgbClr val="000000"/>
                          </a:solidFill>
                          <a:effectLst/>
                          <a:latin typeface="verdana" panose="020B0604030504040204" pitchFamily="34" charset="0"/>
                        </a:rPr>
                        <a:t>Y</a:t>
                      </a:r>
                    </a:p>
                  </a:txBody>
                  <a:tcPr marL="38100" marR="38100" marT="38100" marB="3810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311</a:t>
            </a:fld>
            <a:endParaRPr lang="en-US"/>
          </a:p>
        </p:txBody>
      </p:sp>
    </p:spTree>
    <p:extLst>
      <p:ext uri="{BB962C8B-B14F-4D97-AF65-F5344CB8AC3E}">
        <p14:creationId xmlns:p14="http://schemas.microsoft.com/office/powerpoint/2010/main" val="4117612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access modifiers with method overriding</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class</a:t>
            </a:r>
            <a:r>
              <a:rPr lang="en-US" dirty="0"/>
              <a:t> A{  </a:t>
            </a:r>
          </a:p>
          <a:p>
            <a:r>
              <a:rPr lang="en-US" b="1" dirty="0"/>
              <a:t>protected</a:t>
            </a:r>
            <a:r>
              <a:rPr lang="en-US" dirty="0"/>
              <a:t> </a:t>
            </a:r>
            <a:r>
              <a:rPr lang="en-US" b="1" dirty="0"/>
              <a:t>void</a:t>
            </a:r>
            <a:r>
              <a:rPr lang="en-US" dirty="0"/>
              <a:t> </a:t>
            </a:r>
            <a:r>
              <a:rPr lang="en-US" dirty="0" err="1"/>
              <a:t>msg</a:t>
            </a:r>
            <a:r>
              <a:rPr lang="en-US" dirty="0"/>
              <a:t>(){System.out.println("Hello java");}  </a:t>
            </a:r>
          </a:p>
          <a:p>
            <a:r>
              <a:rPr lang="en-US" dirty="0"/>
              <a:t>}  </a:t>
            </a:r>
          </a:p>
          <a:p>
            <a:r>
              <a:rPr lang="en-US" dirty="0"/>
              <a:t>  </a:t>
            </a:r>
          </a:p>
          <a:p>
            <a:r>
              <a:rPr lang="en-US" b="1" dirty="0"/>
              <a:t>public</a:t>
            </a:r>
            <a:r>
              <a:rPr lang="en-US" dirty="0"/>
              <a:t> </a:t>
            </a:r>
            <a:r>
              <a:rPr lang="en-US" b="1" dirty="0"/>
              <a:t>class</a:t>
            </a:r>
            <a:r>
              <a:rPr lang="en-US" dirty="0"/>
              <a:t> Simple </a:t>
            </a:r>
            <a:r>
              <a:rPr lang="en-US" b="1" dirty="0"/>
              <a:t>extends</a:t>
            </a:r>
            <a:r>
              <a:rPr lang="en-US" dirty="0"/>
              <a:t> A{  </a:t>
            </a:r>
          </a:p>
          <a:p>
            <a:r>
              <a:rPr lang="en-US" b="1" dirty="0"/>
              <a:t>void</a:t>
            </a:r>
            <a:r>
              <a:rPr lang="en-US" dirty="0"/>
              <a:t> </a:t>
            </a:r>
            <a:r>
              <a:rPr lang="en-US" dirty="0" err="1"/>
              <a:t>msg</a:t>
            </a:r>
            <a:r>
              <a:rPr lang="en-US" dirty="0"/>
              <a:t>(){System.out.println("Hello Simple Java");}//</a:t>
            </a:r>
            <a:r>
              <a:rPr lang="en-US" dirty="0" err="1"/>
              <a:t>C.T.Error</a:t>
            </a:r>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Simple </a:t>
            </a:r>
            <a:r>
              <a:rPr lang="en-US" dirty="0" err="1"/>
              <a:t>obj</a:t>
            </a:r>
            <a:r>
              <a:rPr lang="en-US" dirty="0"/>
              <a:t>=</a:t>
            </a:r>
            <a:r>
              <a:rPr lang="en-US" b="1" dirty="0"/>
              <a:t>new</a:t>
            </a:r>
            <a:r>
              <a:rPr lang="en-US" dirty="0"/>
              <a:t> Simple();  </a:t>
            </a:r>
          </a:p>
          <a:p>
            <a:r>
              <a:rPr lang="en-US" dirty="0"/>
              <a:t>   obj.msg();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312</a:t>
            </a:fld>
            <a:endParaRPr lang="en-US"/>
          </a:p>
        </p:txBody>
      </p:sp>
    </p:spTree>
    <p:extLst>
      <p:ext uri="{BB962C8B-B14F-4D97-AF65-F5344CB8AC3E}">
        <p14:creationId xmlns:p14="http://schemas.microsoft.com/office/powerpoint/2010/main" val="2343425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a:p>
            <a:r>
              <a:rPr lang="en-US" dirty="0"/>
              <a:t>The default modifier is more restrictive than protected. That is why there is compile time error.</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313</a:t>
            </a:fld>
            <a:endParaRPr lang="en-US"/>
          </a:p>
        </p:txBody>
      </p:sp>
    </p:spTree>
    <p:extLst>
      <p:ext uri="{BB962C8B-B14F-4D97-AF65-F5344CB8AC3E}">
        <p14:creationId xmlns:p14="http://schemas.microsoft.com/office/powerpoint/2010/main" val="39452251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access modifiers vs access specifiers</a:t>
            </a:r>
          </a:p>
        </p:txBody>
      </p:sp>
      <p:sp>
        <p:nvSpPr>
          <p:cNvPr id="3" name="Content Placeholder 2"/>
          <p:cNvSpPr>
            <a:spLocks noGrp="1"/>
          </p:cNvSpPr>
          <p:nvPr>
            <p:ph idx="1"/>
          </p:nvPr>
        </p:nvSpPr>
        <p:spPr/>
        <p:txBody>
          <a:bodyPr/>
          <a:lstStyle/>
          <a:p>
            <a:r>
              <a:rPr lang="en-US" dirty="0"/>
              <a:t>Java has basically 2 types of Modifiers:</a:t>
            </a:r>
          </a:p>
          <a:p>
            <a:pPr lvl="1"/>
            <a:r>
              <a:rPr lang="en-US" dirty="0"/>
              <a:t>access modifiers </a:t>
            </a:r>
          </a:p>
          <a:p>
            <a:pPr lvl="1"/>
            <a:r>
              <a:rPr lang="en-US" dirty="0"/>
              <a:t>non-access modifiers</a:t>
            </a:r>
          </a:p>
          <a:p>
            <a:pPr marL="342900" lvl="1" indent="-342900"/>
            <a:r>
              <a:rPr lang="en-US" dirty="0"/>
              <a:t>java access modifiers and Java access specifiers are the same thing, which are public, private, protected and default.</a:t>
            </a:r>
          </a:p>
          <a:p>
            <a:pPr marL="342900" lvl="1" indent="-342900"/>
            <a:r>
              <a:rPr lang="en-US" dirty="0"/>
              <a:t>The term Access specifier used by </a:t>
            </a:r>
            <a:r>
              <a:rPr lang="en-US" dirty="0" err="1"/>
              <a:t>c++</a:t>
            </a:r>
            <a:r>
              <a:rPr lang="en-US" dirty="0"/>
              <a:t> programmers not in java. In java Officially we use Access Modifier.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314</a:t>
            </a:fld>
            <a:endParaRPr lang="en-US"/>
          </a:p>
        </p:txBody>
      </p:sp>
    </p:spTree>
    <p:extLst>
      <p:ext uri="{BB962C8B-B14F-4D97-AF65-F5344CB8AC3E}">
        <p14:creationId xmlns:p14="http://schemas.microsoft.com/office/powerpoint/2010/main" val="71561776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4716"/>
            <a:ext cx="8596668" cy="1725684"/>
          </a:xfrm>
        </p:spPr>
        <p:txBody>
          <a:bodyPr>
            <a:normAutofit fontScale="90000"/>
          </a:bodyPr>
          <a:lstStyle/>
          <a:p>
            <a:r>
              <a:rPr lang="en-US"/>
              <a:t>For example: when we declare a class with private, static the compiler clearly shows the error message as follows:</a:t>
            </a:r>
          </a:p>
        </p:txBody>
      </p:sp>
      <p:pic>
        <p:nvPicPr>
          <p:cNvPr id="8" name="Content Placeholder 7"/>
          <p:cNvPicPr>
            <a:picLocks noGrp="1" noChangeAspect="1"/>
          </p:cNvPicPr>
          <p:nvPr>
            <p:ph idx="1"/>
          </p:nvPr>
        </p:nvPicPr>
        <p:blipFill>
          <a:blip r:embed="rId2"/>
          <a:stretch>
            <a:fillRect/>
          </a:stretch>
        </p:blipFill>
        <p:spPr>
          <a:xfrm>
            <a:off x="1970881" y="3429794"/>
            <a:ext cx="6010275" cy="1343025"/>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315</a:t>
            </a:fld>
            <a:endParaRPr lang="en-US"/>
          </a:p>
        </p:txBody>
      </p:sp>
    </p:spTree>
    <p:extLst>
      <p:ext uri="{BB962C8B-B14F-4D97-AF65-F5344CB8AC3E}">
        <p14:creationId xmlns:p14="http://schemas.microsoft.com/office/powerpoint/2010/main" val="233885681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Encapsulation</a:t>
            </a:r>
          </a:p>
        </p:txBody>
      </p:sp>
      <p:sp>
        <p:nvSpPr>
          <p:cNvPr id="8" name="Subtitle 7"/>
          <p:cNvSpPr>
            <a:spLocks noGrp="1"/>
          </p:cNvSpPr>
          <p:nvPr>
            <p:ph type="subTitle" idx="1"/>
          </p:nvPr>
        </p:nvSpPr>
        <p:spPr/>
        <p:txBody>
          <a:bodyPr/>
          <a:lstStyle/>
          <a:p>
            <a:r>
              <a:rPr lang="en-US" dirty="0"/>
              <a:t>Encapsulation in Java</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316</a:t>
            </a:fld>
            <a:endParaRPr lang="en-US"/>
          </a:p>
        </p:txBody>
      </p:sp>
    </p:spTree>
    <p:extLst>
      <p:ext uri="{BB962C8B-B14F-4D97-AF65-F5344CB8AC3E}">
        <p14:creationId xmlns:p14="http://schemas.microsoft.com/office/powerpoint/2010/main" val="17173401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 in Java</a:t>
            </a:r>
            <a:br>
              <a:rPr lang="en-US" dirty="0"/>
            </a:br>
            <a:endParaRPr lang="en-US" dirty="0"/>
          </a:p>
        </p:txBody>
      </p:sp>
      <p:sp>
        <p:nvSpPr>
          <p:cNvPr id="3" name="Content Placeholder 2"/>
          <p:cNvSpPr>
            <a:spLocks noGrp="1"/>
          </p:cNvSpPr>
          <p:nvPr>
            <p:ph idx="1"/>
          </p:nvPr>
        </p:nvSpPr>
        <p:spPr/>
        <p:txBody>
          <a:bodyPr/>
          <a:lstStyle/>
          <a:p>
            <a:r>
              <a:rPr lang="en-US" dirty="0"/>
              <a:t>It’s a </a:t>
            </a:r>
            <a:r>
              <a:rPr lang="en-US" i="1" dirty="0"/>
              <a:t>process of wrapping code and data together into a single unit</a:t>
            </a:r>
          </a:p>
          <a:p>
            <a:r>
              <a:rPr lang="en-US" i="1" dirty="0"/>
              <a:t>For </a:t>
            </a:r>
            <a:r>
              <a:rPr lang="en-US" dirty="0"/>
              <a:t>example capsule i.e. mixed of several medicines.</a:t>
            </a:r>
          </a:p>
          <a:p>
            <a:r>
              <a:rPr lang="en-US" dirty="0"/>
              <a:t>We can create a fully encapsulated class in java by making all the data members of the class private. Now we can use setter and getter methods to set and get the data in it.</a:t>
            </a:r>
          </a:p>
          <a:p>
            <a:r>
              <a:rPr lang="en-US" dirty="0"/>
              <a:t>The </a:t>
            </a:r>
            <a:r>
              <a:rPr lang="en-US" b="1" dirty="0"/>
              <a:t>Java Bean</a:t>
            </a:r>
            <a:r>
              <a:rPr lang="en-US" dirty="0"/>
              <a:t> class is the example of fully encapsulated class.</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317</a:t>
            </a:fld>
            <a:endParaRPr lang="en-US"/>
          </a:p>
        </p:txBody>
      </p:sp>
    </p:spTree>
    <p:extLst>
      <p:ext uri="{BB962C8B-B14F-4D97-AF65-F5344CB8AC3E}">
        <p14:creationId xmlns:p14="http://schemas.microsoft.com/office/powerpoint/2010/main" val="21770598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 of Encapsulation in java</a:t>
            </a:r>
          </a:p>
        </p:txBody>
      </p:sp>
      <p:sp>
        <p:nvSpPr>
          <p:cNvPr id="3" name="Content Placeholder 2"/>
          <p:cNvSpPr>
            <a:spLocks noGrp="1"/>
          </p:cNvSpPr>
          <p:nvPr>
            <p:ph idx="1"/>
          </p:nvPr>
        </p:nvSpPr>
        <p:spPr/>
        <p:txBody>
          <a:bodyPr/>
          <a:lstStyle/>
          <a:p>
            <a:r>
              <a:rPr lang="en-US" dirty="0"/>
              <a:t>By providing only setter or getter method, you can make the class </a:t>
            </a:r>
            <a:r>
              <a:rPr lang="en-US" b="1" dirty="0"/>
              <a:t>read-only or write-only</a:t>
            </a:r>
            <a:r>
              <a:rPr lang="en-US" dirty="0"/>
              <a:t>.</a:t>
            </a:r>
          </a:p>
          <a:p>
            <a:r>
              <a:rPr lang="en-US" dirty="0"/>
              <a:t>It provides you the </a:t>
            </a:r>
            <a:r>
              <a:rPr lang="en-US" b="1" dirty="0"/>
              <a:t>control over the data</a:t>
            </a:r>
            <a:r>
              <a:rPr lang="en-US" dirty="0"/>
              <a:t>. Suppose you want to set the value of id i.e. greater than 100 only, you can write the logic inside the setter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318</a:t>
            </a:fld>
            <a:endParaRPr lang="en-US"/>
          </a:p>
        </p:txBody>
      </p:sp>
    </p:spTree>
    <p:extLst>
      <p:ext uri="{BB962C8B-B14F-4D97-AF65-F5344CB8AC3E}">
        <p14:creationId xmlns:p14="http://schemas.microsoft.com/office/powerpoint/2010/main" val="34886457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062" y="0"/>
            <a:ext cx="8596668" cy="378967"/>
          </a:xfrm>
        </p:spPr>
        <p:txBody>
          <a:bodyPr>
            <a:normAutofit fontScale="90000"/>
          </a:bodyPr>
          <a:lstStyle/>
          <a:p>
            <a:r>
              <a:rPr lang="en-US" sz="2000" dirty="0"/>
              <a:t>Example of Encapsulation</a:t>
            </a:r>
          </a:p>
        </p:txBody>
      </p:sp>
      <p:sp>
        <p:nvSpPr>
          <p:cNvPr id="3" name="Content Placeholder 2"/>
          <p:cNvSpPr>
            <a:spLocks noGrp="1"/>
          </p:cNvSpPr>
          <p:nvPr>
            <p:ph idx="1"/>
          </p:nvPr>
        </p:nvSpPr>
        <p:spPr>
          <a:xfrm>
            <a:off x="677334" y="378967"/>
            <a:ext cx="11703642" cy="5662396"/>
          </a:xfrm>
        </p:spPr>
        <p:txBody>
          <a:bodyPr>
            <a:normAutofit fontScale="77500" lnSpcReduction="20000"/>
          </a:bodyPr>
          <a:lstStyle/>
          <a:p>
            <a:r>
              <a:rPr lang="en-US" b="1" dirty="0"/>
              <a:t>package</a:t>
            </a:r>
            <a:r>
              <a:rPr lang="en-US" dirty="0"/>
              <a:t> </a:t>
            </a:r>
            <a:r>
              <a:rPr lang="en-US" dirty="0" err="1"/>
              <a:t>com.mangaraoit</a:t>
            </a:r>
            <a:r>
              <a:rPr lang="en-US" dirty="0"/>
              <a:t>;  </a:t>
            </a:r>
          </a:p>
          <a:p>
            <a:r>
              <a:rPr lang="en-US" b="1" dirty="0"/>
              <a:t>public</a:t>
            </a:r>
            <a:r>
              <a:rPr lang="en-US" dirty="0"/>
              <a:t> </a:t>
            </a:r>
            <a:r>
              <a:rPr lang="en-US" b="1" dirty="0"/>
              <a:t>class</a:t>
            </a:r>
            <a:r>
              <a:rPr lang="en-US" dirty="0"/>
              <a:t> Student{  </a:t>
            </a:r>
          </a:p>
          <a:p>
            <a:r>
              <a:rPr lang="en-US" b="1" dirty="0"/>
              <a:t>private</a:t>
            </a:r>
            <a:r>
              <a:rPr lang="en-US" dirty="0"/>
              <a:t> String name;  </a:t>
            </a:r>
          </a:p>
          <a:p>
            <a:r>
              <a:rPr lang="en-US" dirty="0"/>
              <a:t>   </a:t>
            </a:r>
          </a:p>
          <a:p>
            <a:r>
              <a:rPr lang="en-US" b="1" dirty="0"/>
              <a:t>public</a:t>
            </a:r>
            <a:r>
              <a:rPr lang="en-US" dirty="0"/>
              <a:t> String </a:t>
            </a:r>
            <a:r>
              <a:rPr lang="en-US" dirty="0" err="1"/>
              <a:t>getName</a:t>
            </a:r>
            <a:r>
              <a:rPr lang="en-US" dirty="0"/>
              <a:t>(){  </a:t>
            </a:r>
          </a:p>
          <a:p>
            <a:r>
              <a:rPr lang="en-US" b="1" dirty="0"/>
              <a:t>return</a:t>
            </a:r>
            <a:r>
              <a:rPr lang="en-US" dirty="0"/>
              <a:t> name;  </a:t>
            </a:r>
          </a:p>
          <a:p>
            <a:r>
              <a:rPr lang="en-US" dirty="0"/>
              <a:t>}  </a:t>
            </a:r>
          </a:p>
          <a:p>
            <a:r>
              <a:rPr lang="en-US" b="1" dirty="0"/>
              <a:t>public</a:t>
            </a:r>
            <a:r>
              <a:rPr lang="en-US" dirty="0"/>
              <a:t> </a:t>
            </a:r>
            <a:r>
              <a:rPr lang="en-US" b="1" dirty="0"/>
              <a:t>void</a:t>
            </a:r>
            <a:r>
              <a:rPr lang="en-US" dirty="0"/>
              <a:t> </a:t>
            </a:r>
            <a:r>
              <a:rPr lang="en-US" dirty="0" err="1"/>
              <a:t>setName</a:t>
            </a:r>
            <a:r>
              <a:rPr lang="en-US" dirty="0"/>
              <a:t>(String name){  </a:t>
            </a:r>
          </a:p>
          <a:p>
            <a:r>
              <a:rPr lang="en-US" b="1" dirty="0"/>
              <a:t>this</a:t>
            </a:r>
            <a:r>
              <a:rPr lang="en-US" dirty="0"/>
              <a:t>.name=name  </a:t>
            </a:r>
          </a:p>
          <a:p>
            <a:r>
              <a:rPr lang="en-US" dirty="0"/>
              <a:t>}  </a:t>
            </a:r>
          </a:p>
          <a:p>
            <a:r>
              <a:rPr lang="en-US" dirty="0"/>
              <a:t>}  </a:t>
            </a:r>
          </a:p>
          <a:p>
            <a:r>
              <a:rPr lang="en-US" b="1" dirty="0"/>
              <a:t>package</a:t>
            </a:r>
            <a:r>
              <a:rPr lang="en-US" dirty="0"/>
              <a:t> </a:t>
            </a:r>
            <a:r>
              <a:rPr lang="en-US" dirty="0" err="1"/>
              <a:t>com.mangaraoit</a:t>
            </a:r>
            <a:r>
              <a:rPr lang="en-US" dirty="0"/>
              <a:t>; </a:t>
            </a:r>
          </a:p>
          <a:p>
            <a:r>
              <a:rPr lang="en-US" b="1" dirty="0"/>
              <a:t>class</a:t>
            </a:r>
            <a:r>
              <a:rPr lang="en-US" dirty="0"/>
              <a:t> Test{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Student s=</a:t>
            </a:r>
            <a:r>
              <a:rPr lang="en-US" b="1" dirty="0"/>
              <a:t>new</a:t>
            </a:r>
            <a:r>
              <a:rPr lang="en-US" dirty="0"/>
              <a:t> Student();  </a:t>
            </a:r>
          </a:p>
          <a:p>
            <a:r>
              <a:rPr lang="en-US" dirty="0" err="1"/>
              <a:t>s.setname</a:t>
            </a:r>
            <a:r>
              <a:rPr lang="en-US" dirty="0"/>
              <a:t>(“NTR");  </a:t>
            </a:r>
          </a:p>
          <a:p>
            <a:r>
              <a:rPr lang="en-US" dirty="0" err="1"/>
              <a:t>System.out.println</a:t>
            </a:r>
            <a:r>
              <a:rPr lang="en-US" dirty="0"/>
              <a:t>(</a:t>
            </a:r>
            <a:r>
              <a:rPr lang="en-US" dirty="0" err="1"/>
              <a:t>s.getName</a:t>
            </a:r>
            <a:r>
              <a:rPr lang="en-US" dirty="0"/>
              <a:t>());  </a:t>
            </a:r>
          </a:p>
          <a:p>
            <a:r>
              <a:rPr lang="en-US" dirty="0"/>
              <a:t>}  </a:t>
            </a:r>
          </a:p>
          <a:p>
            <a:r>
              <a:rPr lang="en-US" dirty="0"/>
              <a:t>}  </a:t>
            </a:r>
          </a:p>
          <a:p>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319</a:t>
            </a:fld>
            <a:endParaRPr lang="en-US"/>
          </a:p>
        </p:txBody>
      </p:sp>
    </p:spTree>
    <p:extLst>
      <p:ext uri="{BB962C8B-B14F-4D97-AF65-F5344CB8AC3E}">
        <p14:creationId xmlns:p14="http://schemas.microsoft.com/office/powerpoint/2010/main" val="23216250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of object</a:t>
            </a:r>
          </a:p>
        </p:txBody>
      </p:sp>
      <p:pic>
        <p:nvPicPr>
          <p:cNvPr id="4" name="Content Placeholder 3"/>
          <p:cNvPicPr>
            <a:picLocks noGrp="1" noChangeAspect="1"/>
          </p:cNvPicPr>
          <p:nvPr>
            <p:ph idx="1"/>
          </p:nvPr>
        </p:nvPicPr>
        <p:blipFill>
          <a:blip r:embed="rId2"/>
          <a:stretch>
            <a:fillRect/>
          </a:stretch>
        </p:blipFill>
        <p:spPr>
          <a:xfrm>
            <a:off x="1385094" y="2224881"/>
            <a:ext cx="7181850" cy="3752850"/>
          </a:xfrm>
          <a:prstGeom prst="rect">
            <a:avLst/>
          </a:prstGeom>
        </p:spPr>
      </p:pic>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a:t>
            </a:fld>
            <a:endParaRPr lang="en-US"/>
          </a:p>
        </p:txBody>
      </p:sp>
    </p:spTree>
    <p:extLst>
      <p:ext uri="{BB962C8B-B14F-4D97-AF65-F5344CB8AC3E}">
        <p14:creationId xmlns:p14="http://schemas.microsoft.com/office/powerpoint/2010/main" val="35713058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02630" y="2630424"/>
            <a:ext cx="8596668" cy="1320800"/>
          </a:xfrm>
        </p:spPr>
        <p:txBody>
          <a:bodyPr/>
          <a:lstStyle/>
          <a:p>
            <a:r>
              <a:rPr lang="en-US" dirty="0"/>
              <a:t>Object Cloning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320</a:t>
            </a:fld>
            <a:endParaRPr lang="en-US"/>
          </a:p>
        </p:txBody>
      </p:sp>
    </p:spTree>
    <p:extLst>
      <p:ext uri="{BB962C8B-B14F-4D97-AF65-F5344CB8AC3E}">
        <p14:creationId xmlns:p14="http://schemas.microsoft.com/office/powerpoint/2010/main" val="3466547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Cloning</a:t>
            </a:r>
          </a:p>
        </p:txBody>
      </p:sp>
      <p:sp>
        <p:nvSpPr>
          <p:cNvPr id="3" name="Content Placeholder 2"/>
          <p:cNvSpPr>
            <a:spLocks noGrp="1"/>
          </p:cNvSpPr>
          <p:nvPr>
            <p:ph idx="1"/>
          </p:nvPr>
        </p:nvSpPr>
        <p:spPr/>
        <p:txBody>
          <a:bodyPr/>
          <a:lstStyle/>
          <a:p>
            <a:r>
              <a:rPr lang="en-US" dirty="0"/>
              <a:t>The </a:t>
            </a:r>
            <a:r>
              <a:rPr lang="en-US" b="1" dirty="0"/>
              <a:t>object cloning</a:t>
            </a:r>
            <a:r>
              <a:rPr lang="en-US" dirty="0"/>
              <a:t> is a way to create exact copy of an object. For this purpose, clone() method of Object class is used to clone an object.</a:t>
            </a:r>
          </a:p>
          <a:p>
            <a:r>
              <a:rPr lang="en-US" dirty="0"/>
              <a:t>The </a:t>
            </a:r>
            <a:r>
              <a:rPr lang="en-US" b="1" dirty="0" err="1"/>
              <a:t>java.lang.Cloneable</a:t>
            </a:r>
            <a:r>
              <a:rPr lang="en-US" b="1" dirty="0"/>
              <a:t> interface</a:t>
            </a:r>
            <a:r>
              <a:rPr lang="en-US" dirty="0"/>
              <a:t> must be implemented by the class whose object clone we want to create. If we don't implement Cloneable interface, clone() method generates </a:t>
            </a:r>
            <a:r>
              <a:rPr lang="en-US" b="1" dirty="0" err="1"/>
              <a:t>CloneNotSupportedException</a:t>
            </a:r>
            <a:r>
              <a:rPr lang="en-US" dirty="0"/>
              <a:t>.</a:t>
            </a:r>
          </a:p>
          <a:p>
            <a:r>
              <a:rPr lang="en-US" dirty="0"/>
              <a:t>The </a:t>
            </a:r>
            <a:r>
              <a:rPr lang="en-US" b="1" dirty="0"/>
              <a:t>clone() method</a:t>
            </a:r>
            <a:r>
              <a:rPr lang="en-US" dirty="0"/>
              <a:t> is defined in the Object 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321</a:t>
            </a:fld>
            <a:endParaRPr lang="en-US"/>
          </a:p>
        </p:txBody>
      </p:sp>
    </p:spTree>
    <p:extLst>
      <p:ext uri="{BB962C8B-B14F-4D97-AF65-F5344CB8AC3E}">
        <p14:creationId xmlns:p14="http://schemas.microsoft.com/office/powerpoint/2010/main" val="4237338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Syntax of the clone() method </a:t>
            </a:r>
          </a:p>
        </p:txBody>
      </p:sp>
      <p:sp>
        <p:nvSpPr>
          <p:cNvPr id="3" name="Content Placeholder 2"/>
          <p:cNvSpPr>
            <a:spLocks noGrp="1"/>
          </p:cNvSpPr>
          <p:nvPr>
            <p:ph idx="1"/>
          </p:nvPr>
        </p:nvSpPr>
        <p:spPr/>
        <p:txBody>
          <a:bodyPr/>
          <a:lstStyle/>
          <a:p>
            <a:r>
              <a:rPr lang="en-US" b="1" dirty="0"/>
              <a:t>protected</a:t>
            </a:r>
            <a:r>
              <a:rPr lang="en-US" dirty="0"/>
              <a:t> Object clone() </a:t>
            </a:r>
            <a:r>
              <a:rPr lang="en-US" b="1" dirty="0"/>
              <a:t>throws</a:t>
            </a:r>
            <a:r>
              <a:rPr lang="en-US" dirty="0"/>
              <a:t> </a:t>
            </a:r>
            <a:r>
              <a:rPr lang="en-US" dirty="0" err="1"/>
              <a:t>CloneNotSupportedException</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322</a:t>
            </a:fld>
            <a:endParaRPr lang="en-US"/>
          </a:p>
        </p:txBody>
      </p:sp>
    </p:spTree>
    <p:extLst>
      <p:ext uri="{BB962C8B-B14F-4D97-AF65-F5344CB8AC3E}">
        <p14:creationId xmlns:p14="http://schemas.microsoft.com/office/powerpoint/2010/main" val="3080848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clone() method ?</a:t>
            </a:r>
            <a:br>
              <a:rPr lang="en-US" b="1" dirty="0"/>
            </a:br>
            <a:endParaRPr lang="en-US" dirty="0"/>
          </a:p>
        </p:txBody>
      </p:sp>
      <p:sp>
        <p:nvSpPr>
          <p:cNvPr id="3" name="Content Placeholder 2"/>
          <p:cNvSpPr>
            <a:spLocks noGrp="1"/>
          </p:cNvSpPr>
          <p:nvPr>
            <p:ph idx="1"/>
          </p:nvPr>
        </p:nvSpPr>
        <p:spPr/>
        <p:txBody>
          <a:bodyPr/>
          <a:lstStyle/>
          <a:p>
            <a:r>
              <a:rPr lang="en-US" dirty="0"/>
              <a:t>The </a:t>
            </a:r>
            <a:r>
              <a:rPr lang="en-US" b="1" dirty="0"/>
              <a:t>clone() method</a:t>
            </a:r>
            <a:r>
              <a:rPr lang="en-US" dirty="0"/>
              <a:t> saves the extra processing task for creating the exact copy of an object. If we perform it by using the new keyword, it will take a lot of processing to be performed that is why we use object cloning.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323</a:t>
            </a:fld>
            <a:endParaRPr lang="en-US"/>
          </a:p>
        </p:txBody>
      </p:sp>
    </p:spTree>
    <p:extLst>
      <p:ext uri="{BB962C8B-B14F-4D97-AF65-F5344CB8AC3E}">
        <p14:creationId xmlns:p14="http://schemas.microsoft.com/office/powerpoint/2010/main" val="14423884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Object cloning</a:t>
            </a:r>
            <a:br>
              <a:rPr lang="en-US" b="1" dirty="0"/>
            </a:br>
            <a:endParaRPr lang="en-US" dirty="0"/>
          </a:p>
        </p:txBody>
      </p:sp>
      <p:sp>
        <p:nvSpPr>
          <p:cNvPr id="3" name="Content Placeholder 2"/>
          <p:cNvSpPr>
            <a:spLocks noGrp="1"/>
          </p:cNvSpPr>
          <p:nvPr>
            <p:ph idx="1"/>
          </p:nvPr>
        </p:nvSpPr>
        <p:spPr/>
        <p:txBody>
          <a:bodyPr/>
          <a:lstStyle/>
          <a:p>
            <a:r>
              <a:rPr lang="en-US" dirty="0"/>
              <a:t>Less processing task.</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324</a:t>
            </a:fld>
            <a:endParaRPr lang="en-US"/>
          </a:p>
        </p:txBody>
      </p:sp>
    </p:spTree>
    <p:extLst>
      <p:ext uri="{BB962C8B-B14F-4D97-AF65-F5344CB8AC3E}">
        <p14:creationId xmlns:p14="http://schemas.microsoft.com/office/powerpoint/2010/main" val="2211059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926" y="0"/>
            <a:ext cx="8596668" cy="356616"/>
          </a:xfrm>
        </p:spPr>
        <p:txBody>
          <a:bodyPr>
            <a:noAutofit/>
          </a:bodyPr>
          <a:lstStyle/>
          <a:p>
            <a:r>
              <a:rPr lang="en-US" sz="2000" dirty="0"/>
              <a:t>Example</a:t>
            </a:r>
          </a:p>
        </p:txBody>
      </p:sp>
      <p:sp>
        <p:nvSpPr>
          <p:cNvPr id="3" name="Content Placeholder 2"/>
          <p:cNvSpPr>
            <a:spLocks noGrp="1"/>
          </p:cNvSpPr>
          <p:nvPr>
            <p:ph idx="1"/>
          </p:nvPr>
        </p:nvSpPr>
        <p:spPr>
          <a:xfrm>
            <a:off x="677334" y="356616"/>
            <a:ext cx="10313754" cy="6501383"/>
          </a:xfrm>
        </p:spPr>
        <p:txBody>
          <a:bodyPr>
            <a:normAutofit/>
          </a:bodyPr>
          <a:lstStyle/>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Student </a:t>
            </a:r>
            <a:r>
              <a:rPr lang="en-US" b="1" dirty="0">
                <a:solidFill>
                  <a:srgbClr val="7F0055"/>
                </a:solidFill>
                <a:latin typeface="Courier New" panose="02070309020205020404" pitchFamily="49" charset="0"/>
              </a:rPr>
              <a:t>implements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Cloneable</a:t>
            </a:r>
            <a:r>
              <a:rPr lang="en-US" b="1" dirty="0">
                <a:solidFill>
                  <a:srgbClr val="000000"/>
                </a:solidFill>
                <a:latin typeface="Courier New" panose="02070309020205020404" pitchFamily="49" charset="0"/>
              </a:rPr>
              <a:t> {</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a:t>
            </a:r>
            <a:r>
              <a:rPr lang="en-US" b="1" dirty="0">
                <a:solidFill>
                  <a:srgbClr val="0000C0"/>
                </a:solidFill>
                <a:latin typeface="Courier New" panose="02070309020205020404" pitchFamily="49" charset="0"/>
              </a:rPr>
              <a:t>id</a:t>
            </a:r>
            <a:r>
              <a:rPr lang="en-US" b="1" dirty="0">
                <a:solidFill>
                  <a:srgbClr val="000000"/>
                </a:solidFill>
                <a:latin typeface="Courier New" panose="02070309020205020404" pitchFamily="49" charset="0"/>
              </a:rPr>
              <a:t> = 101;</a:t>
            </a:r>
          </a:p>
          <a:p>
            <a:r>
              <a:rPr lang="en-US" dirty="0">
                <a:solidFill>
                  <a:srgbClr val="000000"/>
                </a:solidFill>
                <a:latin typeface="Courier New" panose="02070309020205020404" pitchFamily="49" charset="0"/>
              </a:rPr>
              <a:t>String </a:t>
            </a:r>
            <a:r>
              <a:rPr lang="en-US" dirty="0">
                <a:solidFill>
                  <a:srgbClr val="0000C0"/>
                </a:solidFill>
                <a:latin typeface="Courier New" panose="02070309020205020404" pitchFamily="49" charset="0"/>
              </a:rPr>
              <a:t>name</a:t>
            </a:r>
            <a:r>
              <a:rPr lang="en-US" dirty="0">
                <a:solidFill>
                  <a:srgbClr val="000000"/>
                </a:solidFill>
                <a:latin typeface="Courier New" panose="02070309020205020404" pitchFamily="49" charset="0"/>
              </a:rPr>
              <a:t> = </a:t>
            </a:r>
            <a:r>
              <a:rPr lang="en-US" dirty="0">
                <a:solidFill>
                  <a:srgbClr val="2A00FF"/>
                </a:solidFill>
                <a:latin typeface="Courier New" panose="02070309020205020404" pitchFamily="49" charset="0"/>
              </a:rPr>
              <a:t>"Mohan"</a:t>
            </a:r>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throws</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CloneNotSupportedException</a:t>
            </a:r>
            <a:r>
              <a:rPr lang="en-US" b="1" dirty="0">
                <a:solidFill>
                  <a:srgbClr val="000000"/>
                </a:solidFill>
                <a:latin typeface="Courier New" panose="02070309020205020404" pitchFamily="49" charset="0"/>
              </a:rPr>
              <a:t> {</a:t>
            </a:r>
          </a:p>
          <a:p>
            <a:r>
              <a:rPr lang="en-US" dirty="0">
                <a:solidFill>
                  <a:srgbClr val="000000"/>
                </a:solidFill>
                <a:latin typeface="Courier New" panose="02070309020205020404" pitchFamily="49" charset="0"/>
              </a:rPr>
              <a:t>Student </a:t>
            </a:r>
            <a:r>
              <a:rPr lang="en-US" dirty="0">
                <a:solidFill>
                  <a:srgbClr val="6A3E3E"/>
                </a:solidFill>
                <a:latin typeface="Courier New" panose="02070309020205020404" pitchFamily="49" charset="0"/>
              </a:rPr>
              <a:t>s1</a:t>
            </a:r>
            <a:r>
              <a:rPr lang="en-US" dirty="0">
                <a:solidFill>
                  <a:srgbClr val="000000"/>
                </a:solidFill>
                <a:latin typeface="Courier New" panose="02070309020205020404" pitchFamily="49" charset="0"/>
              </a:rPr>
              <a:t> = </a:t>
            </a:r>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Student();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s1</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id</a:t>
            </a:r>
            <a:r>
              <a:rPr lang="en-US" b="1" i="1" dirty="0">
                <a:solidFill>
                  <a:srgbClr val="000000"/>
                </a:solidFill>
                <a:latin typeface="Courier New" panose="02070309020205020404" pitchFamily="49" charset="0"/>
              </a:rPr>
              <a:t> + </a:t>
            </a:r>
            <a:r>
              <a:rPr lang="en-US" b="1" i="1" dirty="0">
                <a:solidFill>
                  <a:srgbClr val="2A00FF"/>
                </a:solidFill>
                <a:latin typeface="Courier New" panose="02070309020205020404" pitchFamily="49" charset="0"/>
              </a:rPr>
              <a:t>" "</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s1</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Student </a:t>
            </a:r>
            <a:r>
              <a:rPr lang="en-US" dirty="0">
                <a:solidFill>
                  <a:srgbClr val="6A3E3E"/>
                </a:solidFill>
                <a:latin typeface="Courier New" panose="02070309020205020404" pitchFamily="49" charset="0"/>
              </a:rPr>
              <a:t>s2</a:t>
            </a:r>
            <a:r>
              <a:rPr lang="en-US" dirty="0">
                <a:solidFill>
                  <a:srgbClr val="000000"/>
                </a:solidFill>
                <a:latin typeface="Courier New" panose="02070309020205020404" pitchFamily="49" charset="0"/>
              </a:rPr>
              <a:t> = (Student) </a:t>
            </a:r>
            <a:r>
              <a:rPr lang="en-US" dirty="0">
                <a:solidFill>
                  <a:srgbClr val="6A3E3E"/>
                </a:solidFill>
                <a:latin typeface="Courier New" panose="02070309020205020404" pitchFamily="49" charset="0"/>
              </a:rPr>
              <a:t>s1</a:t>
            </a:r>
            <a:r>
              <a:rPr lang="en-US" dirty="0">
                <a:solidFill>
                  <a:srgbClr val="000000"/>
                </a:solidFill>
                <a:latin typeface="Courier New" panose="02070309020205020404" pitchFamily="49" charset="0"/>
              </a:rPr>
              <a:t>.clone(); </a:t>
            </a:r>
            <a:r>
              <a:rPr lang="en-US" dirty="0">
                <a:solidFill>
                  <a:srgbClr val="3F7F5F"/>
                </a:solidFill>
                <a:latin typeface="Courier New" panose="02070309020205020404" pitchFamily="49" charset="0"/>
              </a:rPr>
              <a:t>//duplicate </a:t>
            </a:r>
            <a:r>
              <a:rPr lang="en-US" u="sng" dirty="0">
                <a:solidFill>
                  <a:srgbClr val="3F7F5F"/>
                </a:solidFill>
                <a:latin typeface="Courier New" panose="02070309020205020404" pitchFamily="49" charset="0"/>
              </a:rPr>
              <a:t>object creation</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"s2 </a:t>
            </a:r>
            <a:r>
              <a:rPr lang="en-US" b="1" i="1" dirty="0" err="1">
                <a:solidFill>
                  <a:srgbClr val="2A00FF"/>
                </a:solidFill>
                <a:latin typeface="Courier New" panose="02070309020205020404" pitchFamily="49" charset="0"/>
              </a:rPr>
              <a:t>obj</a:t>
            </a:r>
            <a:r>
              <a:rPr lang="en-US" b="1" i="1" dirty="0">
                <a:solidFill>
                  <a:srgbClr val="2A00FF"/>
                </a:solidFill>
                <a:latin typeface="Courier New" panose="02070309020205020404" pitchFamily="49" charset="0"/>
              </a:rPr>
              <a:t> data"</a:t>
            </a:r>
            <a:r>
              <a:rPr lang="en-US" b="1" i="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s2</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id</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 "</a:t>
            </a:r>
            <a:r>
              <a:rPr lang="en-US" b="1" i="1" dirty="0">
                <a:solidFill>
                  <a:srgbClr val="000000"/>
                </a:solidFill>
                <a:latin typeface="Courier New" panose="02070309020205020404" pitchFamily="49" charset="0"/>
              </a:rPr>
              <a:t>+</a:t>
            </a:r>
            <a:r>
              <a:rPr lang="en-US" b="1" i="1" dirty="0">
                <a:solidFill>
                  <a:srgbClr val="6A3E3E"/>
                </a:solidFill>
                <a:latin typeface="Courier New" panose="02070309020205020404" pitchFamily="49" charset="0"/>
              </a:rPr>
              <a:t>s2</a:t>
            </a:r>
            <a:r>
              <a:rPr lang="en-US" b="1" i="1" dirty="0">
                <a:solidFill>
                  <a:srgbClr val="000000"/>
                </a:solidFill>
                <a:latin typeface="Courier New" panose="02070309020205020404" pitchFamily="49" charset="0"/>
              </a:rPr>
              <a:t>.</a:t>
            </a:r>
            <a:r>
              <a:rPr lang="en-US" b="1" i="1" dirty="0">
                <a:solidFill>
                  <a:srgbClr val="0000C0"/>
                </a:solidFill>
                <a:latin typeface="Courier New" panose="02070309020205020404" pitchFamily="49" charset="0"/>
              </a:rPr>
              <a:t>name</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325</a:t>
            </a:fld>
            <a:endParaRPr lang="en-US"/>
          </a:p>
        </p:txBody>
      </p:sp>
    </p:spTree>
    <p:extLst>
      <p:ext uri="{BB962C8B-B14F-4D97-AF65-F5344CB8AC3E}">
        <p14:creationId xmlns:p14="http://schemas.microsoft.com/office/powerpoint/2010/main" val="13041066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As you can see in the above example, both reference variables have the same value. Thus, the clone() copies the values of an object to another. So we don't need to write explicit code to copy the value of an object to another.</a:t>
            </a:r>
          </a:p>
          <a:p>
            <a:r>
              <a:rPr lang="en-US" dirty="0"/>
              <a:t>If we create another object by new keyword and assign the values of another object to this one, it will require a lot of processing on this object. So to save the extra processing task we use clone()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326</a:t>
            </a:fld>
            <a:endParaRPr lang="en-US"/>
          </a:p>
        </p:txBody>
      </p:sp>
    </p:spTree>
    <p:extLst>
      <p:ext uri="{BB962C8B-B14F-4D97-AF65-F5344CB8AC3E}">
        <p14:creationId xmlns:p14="http://schemas.microsoft.com/office/powerpoint/2010/main" val="18698164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Wrapper class</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327</a:t>
            </a:fld>
            <a:endParaRPr lang="en-US"/>
          </a:p>
        </p:txBody>
      </p:sp>
    </p:spTree>
    <p:extLst>
      <p:ext uri="{BB962C8B-B14F-4D97-AF65-F5344CB8AC3E}">
        <p14:creationId xmlns:p14="http://schemas.microsoft.com/office/powerpoint/2010/main" val="28601645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a:t>
            </a:r>
          </a:p>
        </p:txBody>
      </p:sp>
      <p:sp>
        <p:nvSpPr>
          <p:cNvPr id="3" name="Content Placeholder 2"/>
          <p:cNvSpPr>
            <a:spLocks noGrp="1"/>
          </p:cNvSpPr>
          <p:nvPr>
            <p:ph idx="1"/>
          </p:nvPr>
        </p:nvSpPr>
        <p:spPr/>
        <p:txBody>
          <a:bodyPr/>
          <a:lstStyle/>
          <a:p>
            <a:r>
              <a:rPr lang="en-US" b="1" dirty="0"/>
              <a:t>Wrapper class in java</a:t>
            </a:r>
            <a:r>
              <a:rPr lang="en-US" dirty="0"/>
              <a:t> provides the mechanism </a:t>
            </a:r>
            <a:r>
              <a:rPr lang="en-US" i="1" dirty="0"/>
              <a:t>to convert primitive into object and object into primitive</a:t>
            </a: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328</a:t>
            </a:fld>
            <a:endParaRPr lang="en-US"/>
          </a:p>
        </p:txBody>
      </p:sp>
    </p:spTree>
    <p:extLst>
      <p:ext uri="{BB962C8B-B14F-4D97-AF65-F5344CB8AC3E}">
        <p14:creationId xmlns:p14="http://schemas.microsoft.com/office/powerpoint/2010/main" val="42780183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autoboxing</a:t>
            </a:r>
            <a:endParaRPr lang="en-US" dirty="0"/>
          </a:p>
        </p:txBody>
      </p:sp>
      <p:sp>
        <p:nvSpPr>
          <p:cNvPr id="3" name="Content Placeholder 2"/>
          <p:cNvSpPr>
            <a:spLocks noGrp="1"/>
          </p:cNvSpPr>
          <p:nvPr>
            <p:ph idx="1"/>
          </p:nvPr>
        </p:nvSpPr>
        <p:spPr/>
        <p:txBody>
          <a:bodyPr/>
          <a:lstStyle/>
          <a:p>
            <a:r>
              <a:rPr lang="en-US" dirty="0"/>
              <a:t>The automatic conversion of primitive into object is known as </a:t>
            </a:r>
            <a:r>
              <a:rPr lang="en-US" dirty="0" err="1"/>
              <a:t>autoboxing</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329</a:t>
            </a:fld>
            <a:endParaRPr lang="en-US"/>
          </a:p>
        </p:txBody>
      </p:sp>
    </p:spTree>
    <p:extLst>
      <p:ext uri="{BB962C8B-B14F-4D97-AF65-F5344CB8AC3E}">
        <p14:creationId xmlns:p14="http://schemas.microsoft.com/office/powerpoint/2010/main" val="29814967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Instance Variable</a:t>
            </a:r>
          </a:p>
        </p:txBody>
      </p:sp>
      <p:sp>
        <p:nvSpPr>
          <p:cNvPr id="3" name="Content Placeholder 2"/>
          <p:cNvSpPr>
            <a:spLocks noGrp="1"/>
          </p:cNvSpPr>
          <p:nvPr>
            <p:ph idx="1"/>
          </p:nvPr>
        </p:nvSpPr>
        <p:spPr/>
        <p:txBody>
          <a:bodyPr/>
          <a:lstStyle/>
          <a:p>
            <a:r>
              <a:rPr lang="en-US" dirty="0"/>
              <a:t>A variable that is created inside the class but outside the method, is known as instance variable. Instance variable doesn't get memory at compile time.</a:t>
            </a:r>
          </a:p>
          <a:p>
            <a:r>
              <a:rPr lang="en-US" dirty="0"/>
              <a:t>It gets memory at runtime when object(instance) is created. That is why, it is known as instance variable.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a:t>
            </a:fld>
            <a:endParaRPr lang="en-US"/>
          </a:p>
        </p:txBody>
      </p:sp>
    </p:spTree>
    <p:extLst>
      <p:ext uri="{BB962C8B-B14F-4D97-AF65-F5344CB8AC3E}">
        <p14:creationId xmlns:p14="http://schemas.microsoft.com/office/powerpoint/2010/main" val="1107222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unboxing</a:t>
            </a:r>
          </a:p>
        </p:txBody>
      </p:sp>
      <p:sp>
        <p:nvSpPr>
          <p:cNvPr id="3" name="Content Placeholder 2"/>
          <p:cNvSpPr>
            <a:spLocks noGrp="1"/>
          </p:cNvSpPr>
          <p:nvPr>
            <p:ph idx="1"/>
          </p:nvPr>
        </p:nvSpPr>
        <p:spPr/>
        <p:txBody>
          <a:bodyPr/>
          <a:lstStyle/>
          <a:p>
            <a:r>
              <a:rPr lang="en-US" dirty="0"/>
              <a:t>The automatic conversion of Object into Primitive is known and auto unboxing.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330</a:t>
            </a:fld>
            <a:endParaRPr lang="en-US"/>
          </a:p>
        </p:txBody>
      </p:sp>
    </p:spTree>
    <p:extLst>
      <p:ext uri="{BB962C8B-B14F-4D97-AF65-F5344CB8AC3E}">
        <p14:creationId xmlns:p14="http://schemas.microsoft.com/office/powerpoint/2010/main" val="2635248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Since J2SE 5.0, </a:t>
            </a:r>
            <a:r>
              <a:rPr lang="en-US" b="1" dirty="0" err="1"/>
              <a:t>autoboxing</a:t>
            </a:r>
            <a:r>
              <a:rPr lang="en-US" dirty="0"/>
              <a:t> and </a:t>
            </a:r>
            <a:r>
              <a:rPr lang="en-US" b="1" dirty="0"/>
              <a:t>unboxing</a:t>
            </a:r>
            <a:r>
              <a:rPr lang="en-US" dirty="0"/>
              <a:t> feature converts primitive into object and object into primitive automatically.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331</a:t>
            </a:fld>
            <a:endParaRPr lang="en-US"/>
          </a:p>
        </p:txBody>
      </p:sp>
    </p:spTree>
    <p:extLst>
      <p:ext uri="{BB962C8B-B14F-4D97-AF65-F5344CB8AC3E}">
        <p14:creationId xmlns:p14="http://schemas.microsoft.com/office/powerpoint/2010/main" val="10584725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Types and Object Types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0438755"/>
              </p:ext>
            </p:extLst>
          </p:nvPr>
        </p:nvGraphicFramePr>
        <p:xfrm>
          <a:off x="677863" y="2160588"/>
          <a:ext cx="8596312" cy="3337560"/>
        </p:xfrm>
        <a:graphic>
          <a:graphicData uri="http://schemas.openxmlformats.org/drawingml/2006/table">
            <a:tbl>
              <a:tblPr firstRow="1" bandRow="1">
                <a:tableStyleId>{7DF18680-E054-41AD-8BC1-D1AEF772440D}</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pPr algn="l" fontAlgn="t"/>
                      <a:r>
                        <a:rPr lang="en-US" dirty="0">
                          <a:effectLst/>
                        </a:rPr>
                        <a:t>Primitive Type</a:t>
                      </a:r>
                      <a:endParaRPr lang="en-US" dirty="0">
                        <a:solidFill>
                          <a:srgbClr val="000000"/>
                        </a:solidFill>
                        <a:effectLst/>
                        <a:latin typeface="times new roman" panose="02020603050405020304" pitchFamily="18" charset="0"/>
                      </a:endParaRPr>
                    </a:p>
                  </a:txBody>
                  <a:tcPr marL="38100" marR="38100" marT="38100" marB="38100"/>
                </a:tc>
                <a:tc>
                  <a:txBody>
                    <a:bodyPr/>
                    <a:lstStyle/>
                    <a:p>
                      <a:pPr algn="l" fontAlgn="t"/>
                      <a:r>
                        <a:rPr lang="en-US">
                          <a:effectLst/>
                        </a:rPr>
                        <a:t>Wrapper class</a:t>
                      </a:r>
                      <a:endParaRPr lang="en-US">
                        <a:solidFill>
                          <a:srgbClr val="000000"/>
                        </a:solidFill>
                        <a:effectLst/>
                        <a:latin typeface="times new roman" panose="02020603050405020304" pitchFamily="18" charset="0"/>
                      </a:endParaRPr>
                    </a:p>
                  </a:txBody>
                  <a:tcPr marL="38100" marR="38100" marT="38100" marB="38100"/>
                </a:tc>
                <a:extLst>
                  <a:ext uri="{0D108BD9-81ED-4DB2-BD59-A6C34878D82A}">
                    <a16:rowId xmlns:a16="http://schemas.microsoft.com/office/drawing/2014/main" val="10000"/>
                  </a:ext>
                </a:extLst>
              </a:tr>
              <a:tr h="370840">
                <a:tc>
                  <a:txBody>
                    <a:bodyPr/>
                    <a:lstStyle/>
                    <a:p>
                      <a:pPr fontAlgn="t"/>
                      <a:r>
                        <a:rPr lang="en-US">
                          <a:effectLst/>
                        </a:rPr>
                        <a:t>boolean</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Boolean</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1"/>
                  </a:ext>
                </a:extLst>
              </a:tr>
              <a:tr h="370840">
                <a:tc>
                  <a:txBody>
                    <a:bodyPr/>
                    <a:lstStyle/>
                    <a:p>
                      <a:pPr fontAlgn="t"/>
                      <a:r>
                        <a:rPr lang="en-US">
                          <a:effectLst/>
                        </a:rPr>
                        <a:t>char</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Character</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2"/>
                  </a:ext>
                </a:extLst>
              </a:tr>
              <a:tr h="370840">
                <a:tc>
                  <a:txBody>
                    <a:bodyPr/>
                    <a:lstStyle/>
                    <a:p>
                      <a:pPr fontAlgn="t"/>
                      <a:r>
                        <a:rPr lang="en-US">
                          <a:effectLst/>
                        </a:rPr>
                        <a:t>byte</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Byte</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3"/>
                  </a:ext>
                </a:extLst>
              </a:tr>
              <a:tr h="370840">
                <a:tc>
                  <a:txBody>
                    <a:bodyPr/>
                    <a:lstStyle/>
                    <a:p>
                      <a:pPr fontAlgn="t"/>
                      <a:r>
                        <a:rPr lang="en-US">
                          <a:effectLst/>
                        </a:rPr>
                        <a:t>short</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Short</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4"/>
                  </a:ext>
                </a:extLst>
              </a:tr>
              <a:tr h="370840">
                <a:tc>
                  <a:txBody>
                    <a:bodyPr/>
                    <a:lstStyle/>
                    <a:p>
                      <a:pPr fontAlgn="t"/>
                      <a:r>
                        <a:rPr lang="en-US">
                          <a:effectLst/>
                        </a:rPr>
                        <a:t>int</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Integer</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5"/>
                  </a:ext>
                </a:extLst>
              </a:tr>
              <a:tr h="370840">
                <a:tc>
                  <a:txBody>
                    <a:bodyPr/>
                    <a:lstStyle/>
                    <a:p>
                      <a:pPr fontAlgn="t"/>
                      <a:r>
                        <a:rPr lang="en-US" dirty="0">
                          <a:effectLst/>
                        </a:rPr>
                        <a:t>long</a:t>
                      </a:r>
                      <a:endParaRPr lang="en-US" b="0" i="0" dirty="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Long</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6"/>
                  </a:ext>
                </a:extLst>
              </a:tr>
              <a:tr h="370840">
                <a:tc>
                  <a:txBody>
                    <a:bodyPr/>
                    <a:lstStyle/>
                    <a:p>
                      <a:pPr fontAlgn="t"/>
                      <a:r>
                        <a:rPr lang="en-US">
                          <a:effectLst/>
                        </a:rPr>
                        <a:t>float</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a:effectLst/>
                        </a:rPr>
                        <a:t>Float</a:t>
                      </a:r>
                      <a:endParaRPr lang="en-US"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7"/>
                  </a:ext>
                </a:extLst>
              </a:tr>
              <a:tr h="370840">
                <a:tc>
                  <a:txBody>
                    <a:bodyPr/>
                    <a:lstStyle/>
                    <a:p>
                      <a:pPr fontAlgn="t"/>
                      <a:r>
                        <a:rPr lang="en-US">
                          <a:effectLst/>
                        </a:rPr>
                        <a:t>double</a:t>
                      </a:r>
                      <a:endParaRPr lang="en-US" b="0" i="0">
                        <a:solidFill>
                          <a:srgbClr val="000000"/>
                        </a:solidFill>
                        <a:effectLst/>
                        <a:latin typeface="verdana" panose="020B0604030504040204" pitchFamily="34" charset="0"/>
                      </a:endParaRPr>
                    </a:p>
                  </a:txBody>
                  <a:tcPr marL="38100" marR="38100" marT="38100" marB="38100"/>
                </a:tc>
                <a:tc>
                  <a:txBody>
                    <a:bodyPr/>
                    <a:lstStyle/>
                    <a:p>
                      <a:pPr fontAlgn="t"/>
                      <a:r>
                        <a:rPr lang="en-US" dirty="0">
                          <a:effectLst/>
                        </a:rPr>
                        <a:t>Double</a:t>
                      </a:r>
                      <a:endParaRPr lang="en-US" b="0" i="0" dirty="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8"/>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332</a:t>
            </a:fld>
            <a:endParaRPr lang="en-US"/>
          </a:p>
        </p:txBody>
      </p:sp>
    </p:spTree>
    <p:extLst>
      <p:ext uri="{BB962C8B-B14F-4D97-AF65-F5344CB8AC3E}">
        <p14:creationId xmlns:p14="http://schemas.microsoft.com/office/powerpoint/2010/main" val="3848527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Wrapper class Example: Primitive to Wrapper</a:t>
            </a:r>
            <a:br>
              <a:rPr lang="en-US" dirty="0"/>
            </a:br>
            <a:endParaRPr lang="en-US" dirty="0"/>
          </a:p>
        </p:txBody>
      </p:sp>
      <p:sp>
        <p:nvSpPr>
          <p:cNvPr id="3" name="Content Placeholder 2"/>
          <p:cNvSpPr>
            <a:spLocks noGrp="1"/>
          </p:cNvSpPr>
          <p:nvPr>
            <p:ph idx="1"/>
          </p:nvPr>
        </p:nvSpPr>
        <p:spPr>
          <a:xfrm>
            <a:off x="677334" y="2160589"/>
            <a:ext cx="10039434" cy="3880773"/>
          </a:xfrm>
        </p:spPr>
        <p:txBody>
          <a:bodyPr/>
          <a:lstStyle/>
          <a:p>
            <a:r>
              <a:rPr lang="en-US" b="1" dirty="0"/>
              <a:t>public</a:t>
            </a:r>
            <a:r>
              <a:rPr lang="en-US" dirty="0"/>
              <a:t> </a:t>
            </a:r>
            <a:r>
              <a:rPr lang="en-US" b="1" dirty="0"/>
              <a:t>class</a:t>
            </a:r>
            <a:r>
              <a:rPr lang="en-US" dirty="0"/>
              <a:t> WrapperExample1{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//Converting </a:t>
            </a:r>
            <a:r>
              <a:rPr lang="en-US" dirty="0" err="1"/>
              <a:t>int</a:t>
            </a:r>
            <a:r>
              <a:rPr lang="en-US" dirty="0"/>
              <a:t> into Integer  </a:t>
            </a:r>
          </a:p>
          <a:p>
            <a:r>
              <a:rPr lang="en-US" b="1" dirty="0" err="1"/>
              <a:t>int</a:t>
            </a:r>
            <a:r>
              <a:rPr lang="en-US" dirty="0"/>
              <a:t> a=20;  </a:t>
            </a:r>
          </a:p>
          <a:p>
            <a:r>
              <a:rPr lang="en-US" dirty="0"/>
              <a:t>Integer </a:t>
            </a:r>
            <a:r>
              <a:rPr lang="en-US" dirty="0" err="1"/>
              <a:t>i</a:t>
            </a:r>
            <a:r>
              <a:rPr lang="en-US" dirty="0"/>
              <a:t>=</a:t>
            </a:r>
            <a:r>
              <a:rPr lang="en-US" dirty="0" err="1"/>
              <a:t>Integer.valueOf</a:t>
            </a:r>
            <a:r>
              <a:rPr lang="en-US" dirty="0"/>
              <a:t>(a);//converting </a:t>
            </a:r>
            <a:r>
              <a:rPr lang="en-US" dirty="0" err="1"/>
              <a:t>int</a:t>
            </a:r>
            <a:r>
              <a:rPr lang="en-US" dirty="0"/>
              <a:t> into Integer  </a:t>
            </a:r>
          </a:p>
          <a:p>
            <a:r>
              <a:rPr lang="en-US" dirty="0"/>
              <a:t>Integer j=a;//</a:t>
            </a:r>
            <a:r>
              <a:rPr lang="en-US" dirty="0" err="1"/>
              <a:t>autoboxing</a:t>
            </a:r>
            <a:r>
              <a:rPr lang="en-US" dirty="0"/>
              <a:t>, now compiler will write </a:t>
            </a:r>
            <a:r>
              <a:rPr lang="en-US" dirty="0" err="1"/>
              <a:t>Integer.valueOf</a:t>
            </a:r>
            <a:r>
              <a:rPr lang="en-US" dirty="0"/>
              <a:t>(a) internally  </a:t>
            </a:r>
          </a:p>
          <a:p>
            <a:r>
              <a:rPr lang="en-US" dirty="0" err="1"/>
              <a:t>System.out.println</a:t>
            </a:r>
            <a:r>
              <a:rPr lang="en-US" dirty="0"/>
              <a:t>(a+" "+</a:t>
            </a:r>
            <a:r>
              <a:rPr lang="en-US" dirty="0" err="1"/>
              <a:t>i</a:t>
            </a:r>
            <a:r>
              <a:rPr lang="en-US" dirty="0"/>
              <a:t>+" "+j);  </a:t>
            </a:r>
          </a:p>
          <a:p>
            <a:r>
              <a:rPr lang="en-US" dirty="0"/>
              <a:t>}</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333</a:t>
            </a:fld>
            <a:endParaRPr lang="en-US"/>
          </a:p>
        </p:txBody>
      </p:sp>
    </p:spTree>
    <p:extLst>
      <p:ext uri="{BB962C8B-B14F-4D97-AF65-F5344CB8AC3E}">
        <p14:creationId xmlns:p14="http://schemas.microsoft.com/office/powerpoint/2010/main" val="16652220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Wrapper class Example: Wrapper to Primitive</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class</a:t>
            </a:r>
            <a:r>
              <a:rPr lang="en-US" dirty="0"/>
              <a:t> WrapperExample2{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//Converting Integer to </a:t>
            </a:r>
            <a:r>
              <a:rPr lang="en-US" dirty="0" err="1"/>
              <a:t>int</a:t>
            </a:r>
            <a:r>
              <a:rPr lang="en-US" dirty="0"/>
              <a:t>    </a:t>
            </a:r>
          </a:p>
          <a:p>
            <a:r>
              <a:rPr lang="en-US" dirty="0"/>
              <a:t>Integer a=</a:t>
            </a:r>
            <a:r>
              <a:rPr lang="en-US" b="1" dirty="0"/>
              <a:t>new</a:t>
            </a:r>
            <a:r>
              <a:rPr lang="en-US" dirty="0"/>
              <a:t> Integer(3);    </a:t>
            </a:r>
          </a:p>
          <a:p>
            <a:r>
              <a:rPr lang="en-US" b="1" dirty="0" err="1"/>
              <a:t>int</a:t>
            </a:r>
            <a:r>
              <a:rPr lang="en-US" dirty="0"/>
              <a:t> </a:t>
            </a:r>
            <a:r>
              <a:rPr lang="en-US" dirty="0" err="1"/>
              <a:t>i</a:t>
            </a:r>
            <a:r>
              <a:rPr lang="en-US" dirty="0"/>
              <a:t>=</a:t>
            </a:r>
            <a:r>
              <a:rPr lang="en-US" dirty="0" err="1"/>
              <a:t>a.intValue</a:t>
            </a:r>
            <a:r>
              <a:rPr lang="en-US" dirty="0"/>
              <a:t>();//converting Integer to </a:t>
            </a:r>
            <a:r>
              <a:rPr lang="en-US" dirty="0" err="1"/>
              <a:t>int</a:t>
            </a:r>
            <a:r>
              <a:rPr lang="en-US" dirty="0"/>
              <a:t>  </a:t>
            </a:r>
          </a:p>
          <a:p>
            <a:r>
              <a:rPr lang="en-US" b="1" dirty="0" err="1"/>
              <a:t>int</a:t>
            </a:r>
            <a:r>
              <a:rPr lang="en-US" dirty="0"/>
              <a:t> j=a;//auto unboxing, now compiler will write </a:t>
            </a:r>
            <a:r>
              <a:rPr lang="en-US" dirty="0" err="1"/>
              <a:t>a.intValue</a:t>
            </a:r>
            <a:r>
              <a:rPr lang="en-US" dirty="0"/>
              <a:t>() internally    </a:t>
            </a:r>
          </a:p>
          <a:p>
            <a:r>
              <a:rPr lang="en-US" dirty="0" err="1"/>
              <a:t>System.out.println</a:t>
            </a:r>
            <a:r>
              <a:rPr lang="en-US" dirty="0"/>
              <a:t>(a+" "+</a:t>
            </a:r>
            <a:r>
              <a:rPr lang="en-US" dirty="0" err="1"/>
              <a:t>i</a:t>
            </a:r>
            <a:r>
              <a:rPr lang="en-US" dirty="0"/>
              <a:t>+" "+j);    </a:t>
            </a:r>
          </a:p>
          <a:p>
            <a:r>
              <a:rPr lang="en-US" dirty="0"/>
              <a:t>}</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334</a:t>
            </a:fld>
            <a:endParaRPr lang="en-US"/>
          </a:p>
        </p:txBody>
      </p:sp>
    </p:spTree>
    <p:extLst>
      <p:ext uri="{BB962C8B-B14F-4D97-AF65-F5344CB8AC3E}">
        <p14:creationId xmlns:p14="http://schemas.microsoft.com/office/powerpoint/2010/main" val="6933810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507066" y="1252728"/>
            <a:ext cx="8377597" cy="2798108"/>
          </a:xfrm>
        </p:spPr>
        <p:txBody>
          <a:bodyPr/>
          <a:lstStyle/>
          <a:p>
            <a:r>
              <a:rPr lang="en-US" dirty="0"/>
              <a:t>Call by Value and Call by Reference in Java</a:t>
            </a:r>
            <a:br>
              <a:rPr lang="en-US" dirty="0"/>
            </a:br>
            <a:endParaRPr lang="en-US" dirty="0"/>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335</a:t>
            </a:fld>
            <a:endParaRPr lang="en-US"/>
          </a:p>
        </p:txBody>
      </p:sp>
    </p:spTree>
    <p:extLst>
      <p:ext uri="{BB962C8B-B14F-4D97-AF65-F5344CB8AC3E}">
        <p14:creationId xmlns:p14="http://schemas.microsoft.com/office/powerpoint/2010/main" val="6847258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by value</a:t>
            </a:r>
          </a:p>
        </p:txBody>
      </p:sp>
      <p:sp>
        <p:nvSpPr>
          <p:cNvPr id="3" name="Content Placeholder 2"/>
          <p:cNvSpPr>
            <a:spLocks noGrp="1"/>
          </p:cNvSpPr>
          <p:nvPr>
            <p:ph idx="1"/>
          </p:nvPr>
        </p:nvSpPr>
        <p:spPr/>
        <p:txBody>
          <a:bodyPr/>
          <a:lstStyle/>
          <a:p>
            <a:r>
              <a:rPr lang="en-US" dirty="0"/>
              <a:t>If we call a method by passing a primitive value, it is known as call by value. The changes being done in the called method, is not affected in the calling method.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336</a:t>
            </a:fld>
            <a:endParaRPr lang="en-US"/>
          </a:p>
        </p:txBody>
      </p:sp>
    </p:spTree>
    <p:extLst>
      <p:ext uri="{BB962C8B-B14F-4D97-AF65-F5344CB8AC3E}">
        <p14:creationId xmlns:p14="http://schemas.microsoft.com/office/powerpoint/2010/main" val="20694220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933010" cy="630936"/>
          </a:xfrm>
        </p:spPr>
        <p:txBody>
          <a:bodyPr>
            <a:normAutofit fontScale="90000"/>
          </a:bodyPr>
          <a:lstStyle/>
          <a:p>
            <a:r>
              <a:rPr lang="en-US" dirty="0"/>
              <a:t>Example</a:t>
            </a:r>
          </a:p>
        </p:txBody>
      </p:sp>
      <p:sp>
        <p:nvSpPr>
          <p:cNvPr id="3" name="Content Placeholder 2"/>
          <p:cNvSpPr>
            <a:spLocks noGrp="1"/>
          </p:cNvSpPr>
          <p:nvPr>
            <p:ph idx="1"/>
          </p:nvPr>
        </p:nvSpPr>
        <p:spPr>
          <a:xfrm>
            <a:off x="677334" y="722376"/>
            <a:ext cx="11514666" cy="5318987"/>
          </a:xfrm>
        </p:spPr>
        <p:txBody>
          <a:bodyPr>
            <a:normAutofit fontScale="92500" lnSpcReduction="20000"/>
          </a:bodyPr>
          <a:lstStyle/>
          <a:p>
            <a:r>
              <a:rPr lang="en-US" b="1" dirty="0"/>
              <a:t>class</a:t>
            </a:r>
            <a:r>
              <a:rPr lang="en-US" dirty="0"/>
              <a:t> Operation{  </a:t>
            </a:r>
          </a:p>
          <a:p>
            <a:r>
              <a:rPr lang="en-US" dirty="0"/>
              <a:t> </a:t>
            </a:r>
            <a:r>
              <a:rPr lang="en-US" b="1" dirty="0" err="1"/>
              <a:t>int</a:t>
            </a:r>
            <a:r>
              <a:rPr lang="en-US" dirty="0"/>
              <a:t> data=50;  </a:t>
            </a:r>
          </a:p>
          <a:p>
            <a:r>
              <a:rPr lang="en-US" dirty="0"/>
              <a:t>  </a:t>
            </a:r>
          </a:p>
          <a:p>
            <a:r>
              <a:rPr lang="en-US" dirty="0"/>
              <a:t> </a:t>
            </a:r>
            <a:r>
              <a:rPr lang="en-US" b="1" dirty="0"/>
              <a:t>void</a:t>
            </a:r>
            <a:r>
              <a:rPr lang="en-US" dirty="0"/>
              <a:t> change(</a:t>
            </a:r>
            <a:r>
              <a:rPr lang="en-US" b="1" dirty="0" err="1"/>
              <a:t>int</a:t>
            </a:r>
            <a:r>
              <a:rPr lang="en-US" dirty="0"/>
              <a:t> data){  </a:t>
            </a:r>
          </a:p>
          <a:p>
            <a:r>
              <a:rPr lang="en-US" dirty="0"/>
              <a:t> data=data+100;//changes will be in the local variable only  </a:t>
            </a:r>
          </a:p>
          <a:p>
            <a:r>
              <a:rPr lang="en-US" dirty="0"/>
              <a:t> }  </a:t>
            </a:r>
          </a:p>
          <a:p>
            <a:r>
              <a:rPr lang="en-US" dirty="0"/>
              <a:t>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Operation op=</a:t>
            </a:r>
            <a:r>
              <a:rPr lang="en-US" b="1" dirty="0"/>
              <a:t>new</a:t>
            </a:r>
            <a:r>
              <a:rPr lang="en-US" dirty="0"/>
              <a:t> Operation();  </a:t>
            </a:r>
          </a:p>
          <a:p>
            <a:r>
              <a:rPr lang="en-US" dirty="0"/>
              <a:t>  </a:t>
            </a:r>
          </a:p>
          <a:p>
            <a:r>
              <a:rPr lang="en-US" dirty="0"/>
              <a:t>   System.out.println("before change "+</a:t>
            </a:r>
            <a:r>
              <a:rPr lang="en-US" dirty="0" err="1"/>
              <a:t>op.data</a:t>
            </a:r>
            <a:r>
              <a:rPr lang="en-US" dirty="0"/>
              <a:t>);  </a:t>
            </a:r>
          </a:p>
          <a:p>
            <a:r>
              <a:rPr lang="en-US" dirty="0"/>
              <a:t>   </a:t>
            </a:r>
            <a:r>
              <a:rPr lang="en-US" dirty="0" err="1"/>
              <a:t>op.change</a:t>
            </a:r>
            <a:r>
              <a:rPr lang="en-US" dirty="0"/>
              <a:t>(500);  </a:t>
            </a:r>
          </a:p>
          <a:p>
            <a:r>
              <a:rPr lang="en-US" dirty="0"/>
              <a:t>   System.out.println("after change "+</a:t>
            </a:r>
            <a:r>
              <a:rPr lang="en-US" dirty="0" err="1"/>
              <a:t>op.data</a:t>
            </a:r>
            <a:r>
              <a:rPr lang="en-US" dirty="0"/>
              <a:t>);  </a:t>
            </a:r>
          </a:p>
          <a:p>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337</a:t>
            </a:fld>
            <a:endParaRPr lang="en-US"/>
          </a:p>
        </p:txBody>
      </p:sp>
    </p:spTree>
    <p:extLst>
      <p:ext uri="{BB962C8B-B14F-4D97-AF65-F5344CB8AC3E}">
        <p14:creationId xmlns:p14="http://schemas.microsoft.com/office/powerpoint/2010/main" val="8296487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Before change: 50</a:t>
            </a:r>
          </a:p>
          <a:p>
            <a:r>
              <a:rPr lang="en-US" dirty="0"/>
              <a:t>After change: 50</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338</a:t>
            </a:fld>
            <a:endParaRPr lang="en-US"/>
          </a:p>
        </p:txBody>
      </p:sp>
    </p:spTree>
    <p:extLst>
      <p:ext uri="{BB962C8B-B14F-4D97-AF65-F5344CB8AC3E}">
        <p14:creationId xmlns:p14="http://schemas.microsoft.com/office/powerpoint/2010/main" val="3359142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by Reference</a:t>
            </a:r>
          </a:p>
        </p:txBody>
      </p:sp>
      <p:sp>
        <p:nvSpPr>
          <p:cNvPr id="3" name="Content Placeholder 2"/>
          <p:cNvSpPr>
            <a:spLocks noGrp="1"/>
          </p:cNvSpPr>
          <p:nvPr>
            <p:ph idx="1"/>
          </p:nvPr>
        </p:nvSpPr>
        <p:spPr/>
        <p:txBody>
          <a:bodyPr/>
          <a:lstStyle/>
          <a:p>
            <a:r>
              <a:rPr lang="en-US" dirty="0"/>
              <a:t>In case of call by reference original value is changed if we made changes in the called method. If we pass object in place of any primitive value, original value will be changed. In this example we are passing object as a value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339</a:t>
            </a:fld>
            <a:endParaRPr lang="en-US"/>
          </a:p>
        </p:txBody>
      </p:sp>
    </p:spTree>
    <p:extLst>
      <p:ext uri="{BB962C8B-B14F-4D97-AF65-F5344CB8AC3E}">
        <p14:creationId xmlns:p14="http://schemas.microsoft.com/office/powerpoint/2010/main" val="12433606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08" y="137488"/>
            <a:ext cx="8596668" cy="709448"/>
          </a:xfrm>
        </p:spPr>
        <p:txBody>
          <a:bodyPr>
            <a:normAutofit fontScale="90000"/>
          </a:bodyPr>
          <a:lstStyle/>
          <a:p>
            <a:r>
              <a:rPr lang="en-US" sz="2400" b="1" dirty="0"/>
              <a:t>Example of Object and class that maintains the records of students</a:t>
            </a:r>
          </a:p>
        </p:txBody>
      </p:sp>
      <p:sp>
        <p:nvSpPr>
          <p:cNvPr id="3" name="Content Placeholder 2"/>
          <p:cNvSpPr>
            <a:spLocks noGrp="1"/>
          </p:cNvSpPr>
          <p:nvPr>
            <p:ph idx="1"/>
          </p:nvPr>
        </p:nvSpPr>
        <p:spPr>
          <a:xfrm>
            <a:off x="677334" y="846936"/>
            <a:ext cx="10844106" cy="6011063"/>
          </a:xfrm>
        </p:spPr>
        <p:txBody>
          <a:bodyPr>
            <a:noAutofit/>
          </a:bodyPr>
          <a:lstStyle/>
          <a:p>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Student {</a:t>
            </a:r>
          </a:p>
          <a:p>
            <a:r>
              <a:rPr lang="en-US" sz="1200" b="1" dirty="0" err="1">
                <a:solidFill>
                  <a:srgbClr val="7F0055"/>
                </a:solidFill>
                <a:latin typeface="Courier New" panose="02070309020205020404" pitchFamily="49" charset="0"/>
              </a:rPr>
              <a:t>int</a:t>
            </a:r>
            <a:r>
              <a:rPr lang="en-US" sz="1200" b="1" dirty="0">
                <a:solidFill>
                  <a:srgbClr val="000000"/>
                </a:solidFill>
                <a:latin typeface="Courier New" panose="02070309020205020404" pitchFamily="49" charset="0"/>
              </a:rPr>
              <a:t> </a:t>
            </a:r>
            <a:r>
              <a:rPr lang="en-US" sz="1200" b="1" dirty="0">
                <a:solidFill>
                  <a:srgbClr val="0000C0"/>
                </a:solidFill>
                <a:latin typeface="Courier New" panose="02070309020205020404" pitchFamily="49" charset="0"/>
              </a:rPr>
              <a:t>id</a:t>
            </a:r>
            <a:r>
              <a:rPr lang="en-US" sz="1200" b="1"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String </a:t>
            </a:r>
            <a:r>
              <a:rPr lang="en-US" sz="1200" dirty="0">
                <a:solidFill>
                  <a:srgbClr val="0000C0"/>
                </a:solidFill>
                <a:latin typeface="Courier New" panose="02070309020205020404" pitchFamily="49" charset="0"/>
              </a:rPr>
              <a:t>name</a:t>
            </a:r>
            <a:r>
              <a:rPr lang="en-US" sz="1200" dirty="0">
                <a:solidFill>
                  <a:srgbClr val="000000"/>
                </a:solidFill>
                <a:latin typeface="Courier New" panose="02070309020205020404" pitchFamily="49" charset="0"/>
              </a:rPr>
              <a:t>;</a:t>
            </a:r>
          </a:p>
          <a:p>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insertRecord</a:t>
            </a:r>
            <a:r>
              <a:rPr lang="en-US" sz="1200" b="1" dirty="0">
                <a:solidFill>
                  <a:srgbClr val="000000"/>
                </a:solidFill>
                <a:latin typeface="Courier New" panose="02070309020205020404" pitchFamily="49" charset="0"/>
              </a:rPr>
              <a:t>(</a:t>
            </a:r>
            <a:r>
              <a:rPr lang="en-US" sz="1200" b="1" dirty="0" err="1">
                <a:solidFill>
                  <a:srgbClr val="7F0055"/>
                </a:solidFill>
                <a:latin typeface="Courier New" panose="02070309020205020404" pitchFamily="49" charset="0"/>
              </a:rPr>
              <a:t>int</a:t>
            </a:r>
            <a:r>
              <a:rPr lang="en-US" sz="1200" b="1" dirty="0">
                <a:solidFill>
                  <a:srgbClr val="000000"/>
                </a:solidFill>
                <a:latin typeface="Courier New" panose="02070309020205020404" pitchFamily="49" charset="0"/>
              </a:rPr>
              <a:t> </a:t>
            </a:r>
            <a:r>
              <a:rPr lang="en-US" sz="1200" b="1" dirty="0">
                <a:solidFill>
                  <a:srgbClr val="6A3E3E"/>
                </a:solidFill>
                <a:latin typeface="Courier New" panose="02070309020205020404" pitchFamily="49" charset="0"/>
              </a:rPr>
              <a:t>i</a:t>
            </a:r>
            <a:r>
              <a:rPr lang="en-US" sz="1200" b="1" dirty="0">
                <a:solidFill>
                  <a:srgbClr val="000000"/>
                </a:solidFill>
                <a:latin typeface="Courier New" panose="02070309020205020404" pitchFamily="49" charset="0"/>
              </a:rPr>
              <a:t>, String </a:t>
            </a:r>
            <a:r>
              <a:rPr lang="en-US" sz="1200" b="1" dirty="0">
                <a:solidFill>
                  <a:srgbClr val="6A3E3E"/>
                </a:solidFill>
                <a:latin typeface="Courier New" panose="02070309020205020404" pitchFamily="49" charset="0"/>
              </a:rPr>
              <a:t>n</a:t>
            </a:r>
            <a:r>
              <a:rPr lang="en-US" sz="1200" b="1" dirty="0">
                <a:solidFill>
                  <a:srgbClr val="000000"/>
                </a:solidFill>
                <a:latin typeface="Courier New" panose="02070309020205020404" pitchFamily="49" charset="0"/>
              </a:rPr>
              <a:t>){</a:t>
            </a:r>
          </a:p>
          <a:p>
            <a:r>
              <a:rPr lang="en-US" sz="1200" dirty="0">
                <a:solidFill>
                  <a:srgbClr val="0000C0"/>
                </a:solidFill>
                <a:latin typeface="Courier New" panose="02070309020205020404" pitchFamily="49" charset="0"/>
              </a:rPr>
              <a:t>id</a:t>
            </a:r>
            <a:r>
              <a:rPr lang="en-US" sz="1200" dirty="0">
                <a:solidFill>
                  <a:srgbClr val="000000"/>
                </a:solidFill>
                <a:latin typeface="Courier New" panose="02070309020205020404" pitchFamily="49" charset="0"/>
              </a:rPr>
              <a:t> = </a:t>
            </a:r>
            <a:r>
              <a:rPr lang="en-US" sz="1200" dirty="0">
                <a:solidFill>
                  <a:srgbClr val="6A3E3E"/>
                </a:solidFill>
                <a:latin typeface="Courier New" panose="02070309020205020404" pitchFamily="49" charset="0"/>
              </a:rPr>
              <a:t>i</a:t>
            </a:r>
            <a:r>
              <a:rPr lang="en-US" sz="1200" dirty="0">
                <a:solidFill>
                  <a:srgbClr val="000000"/>
                </a:solidFill>
                <a:latin typeface="Courier New" panose="02070309020205020404" pitchFamily="49" charset="0"/>
              </a:rPr>
              <a:t>;</a:t>
            </a:r>
          </a:p>
          <a:p>
            <a:r>
              <a:rPr lang="en-US" sz="1200" dirty="0">
                <a:solidFill>
                  <a:srgbClr val="0000C0"/>
                </a:solidFill>
                <a:latin typeface="Courier New" panose="02070309020205020404" pitchFamily="49" charset="0"/>
              </a:rPr>
              <a:t>name</a:t>
            </a:r>
            <a:r>
              <a:rPr lang="en-US" sz="1200" dirty="0">
                <a:solidFill>
                  <a:srgbClr val="000000"/>
                </a:solidFill>
                <a:latin typeface="Courier New" panose="02070309020205020404" pitchFamily="49" charset="0"/>
              </a:rPr>
              <a:t> = </a:t>
            </a:r>
            <a:r>
              <a:rPr lang="en-US" sz="1200" dirty="0">
                <a:solidFill>
                  <a:srgbClr val="6A3E3E"/>
                </a:solidFill>
                <a:latin typeface="Courier New" panose="02070309020205020404" pitchFamily="49" charset="0"/>
              </a:rPr>
              <a:t>n</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displayStudentDetails</a:t>
            </a:r>
            <a:r>
              <a:rPr lang="en-US" sz="1200" b="1" dirty="0">
                <a:solidFill>
                  <a:srgbClr val="000000"/>
                </a:solidFill>
                <a:latin typeface="Courier New" panose="02070309020205020404" pitchFamily="49" charset="0"/>
              </a:rPr>
              <a:t>(){</a:t>
            </a:r>
          </a:p>
          <a:p>
            <a:r>
              <a:rPr lang="en-US" sz="1200" dirty="0" err="1">
                <a:solidFill>
                  <a:srgbClr val="000000"/>
                </a:solidFill>
                <a:latin typeface="Courier New" panose="02070309020205020404" pitchFamily="49" charset="0"/>
              </a:rPr>
              <a:t>System.</a:t>
            </a:r>
            <a:r>
              <a:rPr lang="en-US" sz="1200" b="1" i="1" dirty="0" err="1">
                <a:solidFill>
                  <a:srgbClr val="0000C0"/>
                </a:solidFill>
                <a:latin typeface="Courier New" panose="02070309020205020404" pitchFamily="49" charset="0"/>
              </a:rPr>
              <a:t>out</a:t>
            </a:r>
            <a:r>
              <a:rPr lang="en-US" sz="1200" b="1" i="1" dirty="0" err="1">
                <a:solidFill>
                  <a:srgbClr val="000000"/>
                </a:solidFill>
                <a:latin typeface="Courier New" panose="02070309020205020404" pitchFamily="49" charset="0"/>
              </a:rPr>
              <a:t>.println</a:t>
            </a:r>
            <a:r>
              <a:rPr lang="en-US" sz="1200" b="1" i="1" dirty="0">
                <a:solidFill>
                  <a:srgbClr val="000000"/>
                </a:solidFill>
                <a:latin typeface="Courier New" panose="02070309020205020404" pitchFamily="49" charset="0"/>
              </a:rPr>
              <a:t>(</a:t>
            </a:r>
            <a:r>
              <a:rPr lang="en-US" sz="1200" b="1" i="1" dirty="0">
                <a:solidFill>
                  <a:srgbClr val="2A00FF"/>
                </a:solidFill>
                <a:latin typeface="Courier New" panose="02070309020205020404" pitchFamily="49" charset="0"/>
              </a:rPr>
              <a:t>"ID: "</a:t>
            </a:r>
            <a:r>
              <a:rPr lang="en-US" sz="1200" b="1" i="1" dirty="0">
                <a:solidFill>
                  <a:srgbClr val="000000"/>
                </a:solidFill>
                <a:latin typeface="Courier New" panose="02070309020205020404" pitchFamily="49" charset="0"/>
              </a:rPr>
              <a:t>+</a:t>
            </a:r>
            <a:r>
              <a:rPr lang="en-US" sz="1200" b="1" i="1" dirty="0">
                <a:solidFill>
                  <a:srgbClr val="0000C0"/>
                </a:solidFill>
                <a:latin typeface="Courier New" panose="02070309020205020404" pitchFamily="49" charset="0"/>
              </a:rPr>
              <a:t>id</a:t>
            </a:r>
            <a:r>
              <a:rPr lang="en-US" sz="1200" b="1" i="1" dirty="0">
                <a:solidFill>
                  <a:srgbClr val="000000"/>
                </a:solidFill>
                <a:latin typeface="Courier New" panose="02070309020205020404" pitchFamily="49" charset="0"/>
              </a:rPr>
              <a:t>+</a:t>
            </a:r>
            <a:r>
              <a:rPr lang="en-US" sz="1200" b="1" i="1" dirty="0">
                <a:solidFill>
                  <a:srgbClr val="2A00FF"/>
                </a:solidFill>
                <a:latin typeface="Courier New" panose="02070309020205020404" pitchFamily="49" charset="0"/>
              </a:rPr>
              <a:t>" Name: "</a:t>
            </a:r>
            <a:r>
              <a:rPr lang="en-US" sz="1200" b="1" i="1" dirty="0">
                <a:solidFill>
                  <a:srgbClr val="000000"/>
                </a:solidFill>
                <a:latin typeface="Courier New" panose="02070309020205020404" pitchFamily="49" charset="0"/>
              </a:rPr>
              <a:t>+</a:t>
            </a:r>
            <a:r>
              <a:rPr lang="en-US" sz="1200" b="1" i="1" dirty="0">
                <a:solidFill>
                  <a:srgbClr val="0000C0"/>
                </a:solidFill>
                <a:latin typeface="Courier New" panose="02070309020205020404" pitchFamily="49" charset="0"/>
              </a:rPr>
              <a:t>name</a:t>
            </a:r>
            <a:r>
              <a:rPr lang="en-US" sz="1200" b="1" i="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p>
          <a:p>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static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main(String[] </a:t>
            </a:r>
            <a:r>
              <a:rPr lang="en-US" sz="1200" b="1" dirty="0" err="1">
                <a:solidFill>
                  <a:srgbClr val="6A3E3E"/>
                </a:solidFill>
                <a:latin typeface="Courier New" panose="02070309020205020404" pitchFamily="49" charset="0"/>
              </a:rPr>
              <a:t>args</a:t>
            </a:r>
            <a:r>
              <a:rPr lang="en-US" sz="1200" b="1"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Student </a:t>
            </a:r>
            <a:r>
              <a:rPr lang="en-US" sz="1200" dirty="0">
                <a:solidFill>
                  <a:srgbClr val="6A3E3E"/>
                </a:solidFill>
                <a:latin typeface="Courier New" panose="02070309020205020404" pitchFamily="49" charset="0"/>
              </a:rPr>
              <a:t>s1</a:t>
            </a:r>
            <a:r>
              <a:rPr lang="en-US" sz="1200" dirty="0">
                <a:solidFill>
                  <a:srgbClr val="000000"/>
                </a:solidFill>
                <a:latin typeface="Courier New" panose="02070309020205020404" pitchFamily="49" charset="0"/>
              </a:rPr>
              <a:t> = </a:t>
            </a:r>
            <a:r>
              <a:rPr lang="en-US" sz="1200" b="1" dirty="0">
                <a:solidFill>
                  <a:srgbClr val="7F0055"/>
                </a:solidFill>
                <a:latin typeface="Courier New" panose="02070309020205020404" pitchFamily="49" charset="0"/>
              </a:rPr>
              <a:t>new</a:t>
            </a:r>
            <a:r>
              <a:rPr lang="en-US" sz="1200" b="1" dirty="0">
                <a:solidFill>
                  <a:srgbClr val="000000"/>
                </a:solidFill>
                <a:latin typeface="Courier New" panose="02070309020205020404" pitchFamily="49" charset="0"/>
              </a:rPr>
              <a:t> Student();</a:t>
            </a:r>
          </a:p>
          <a:p>
            <a:r>
              <a:rPr lang="en-US" sz="1200" dirty="0">
                <a:solidFill>
                  <a:srgbClr val="6A3E3E"/>
                </a:solidFill>
                <a:latin typeface="Courier New" panose="02070309020205020404" pitchFamily="49" charset="0"/>
              </a:rPr>
              <a:t>s1</a:t>
            </a:r>
            <a:r>
              <a:rPr lang="en-US" sz="1200" dirty="0">
                <a:solidFill>
                  <a:srgbClr val="000000"/>
                </a:solidFill>
                <a:latin typeface="Courier New" panose="02070309020205020404" pitchFamily="49" charset="0"/>
              </a:rPr>
              <a:t>.insertRecord(101, </a:t>
            </a:r>
            <a:r>
              <a:rPr lang="en-US" sz="1200" dirty="0">
                <a:solidFill>
                  <a:srgbClr val="2A00FF"/>
                </a:solidFill>
                <a:latin typeface="Courier New" panose="02070309020205020404" pitchFamily="49" charset="0"/>
              </a:rPr>
              <a:t>"</a:t>
            </a:r>
            <a:r>
              <a:rPr lang="en-US" sz="1200" dirty="0" err="1">
                <a:solidFill>
                  <a:srgbClr val="2A00FF"/>
                </a:solidFill>
                <a:latin typeface="Courier New" panose="02070309020205020404" pitchFamily="49" charset="0"/>
              </a:rPr>
              <a:t>Devarshaa</a:t>
            </a:r>
            <a:r>
              <a:rPr lang="en-US" sz="1200" dirty="0">
                <a:solidFill>
                  <a:srgbClr val="2A00FF"/>
                </a:solidFill>
                <a:latin typeface="Courier New" panose="02070309020205020404" pitchFamily="49" charset="0"/>
              </a:rPr>
              <a:t>"</a:t>
            </a:r>
            <a:r>
              <a:rPr lang="en-US" sz="1200" dirty="0">
                <a:solidFill>
                  <a:srgbClr val="000000"/>
                </a:solidFill>
                <a:latin typeface="Courier New" panose="02070309020205020404" pitchFamily="49" charset="0"/>
              </a:rPr>
              <a:t>);</a:t>
            </a:r>
          </a:p>
          <a:p>
            <a:r>
              <a:rPr lang="en-US" sz="1200" dirty="0">
                <a:solidFill>
                  <a:srgbClr val="6A3E3E"/>
                </a:solidFill>
                <a:latin typeface="Courier New" panose="02070309020205020404" pitchFamily="49" charset="0"/>
              </a:rPr>
              <a:t>s1</a:t>
            </a:r>
            <a:r>
              <a:rPr lang="en-US" sz="1200" dirty="0">
                <a:solidFill>
                  <a:srgbClr val="000000"/>
                </a:solidFill>
                <a:latin typeface="Courier New" panose="02070309020205020404" pitchFamily="49" charset="0"/>
              </a:rPr>
              <a:t>.displayStudentDetails();</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Student </a:t>
            </a:r>
            <a:r>
              <a:rPr lang="en-US" sz="1200" dirty="0">
                <a:solidFill>
                  <a:srgbClr val="6A3E3E"/>
                </a:solidFill>
                <a:latin typeface="Courier New" panose="02070309020205020404" pitchFamily="49" charset="0"/>
              </a:rPr>
              <a:t>s2</a:t>
            </a:r>
            <a:r>
              <a:rPr lang="en-US" sz="1200" dirty="0">
                <a:solidFill>
                  <a:srgbClr val="000000"/>
                </a:solidFill>
                <a:latin typeface="Courier New" panose="02070309020205020404" pitchFamily="49" charset="0"/>
              </a:rPr>
              <a:t> = </a:t>
            </a:r>
            <a:r>
              <a:rPr lang="en-US" sz="1200" b="1" dirty="0">
                <a:solidFill>
                  <a:srgbClr val="7F0055"/>
                </a:solidFill>
                <a:latin typeface="Courier New" panose="02070309020205020404" pitchFamily="49" charset="0"/>
              </a:rPr>
              <a:t>new</a:t>
            </a:r>
            <a:r>
              <a:rPr lang="en-US" sz="1200" b="1" dirty="0">
                <a:solidFill>
                  <a:srgbClr val="000000"/>
                </a:solidFill>
                <a:latin typeface="Courier New" panose="02070309020205020404" pitchFamily="49" charset="0"/>
              </a:rPr>
              <a:t> Student();</a:t>
            </a:r>
          </a:p>
          <a:p>
            <a:r>
              <a:rPr lang="en-US" sz="1200" dirty="0">
                <a:solidFill>
                  <a:srgbClr val="6A3E3E"/>
                </a:solidFill>
                <a:latin typeface="Courier New" panose="02070309020205020404" pitchFamily="49" charset="0"/>
              </a:rPr>
              <a:t>s2</a:t>
            </a:r>
            <a:r>
              <a:rPr lang="en-US" sz="1200" dirty="0">
                <a:solidFill>
                  <a:srgbClr val="000000"/>
                </a:solidFill>
                <a:latin typeface="Courier New" panose="02070309020205020404" pitchFamily="49" charset="0"/>
              </a:rPr>
              <a:t>.insertRecord(102, </a:t>
            </a:r>
            <a:r>
              <a:rPr lang="en-US" sz="1200" dirty="0">
                <a:solidFill>
                  <a:srgbClr val="2A00FF"/>
                </a:solidFill>
                <a:latin typeface="Courier New" panose="02070309020205020404" pitchFamily="49" charset="0"/>
              </a:rPr>
              <a:t>"Sita"</a:t>
            </a:r>
            <a:r>
              <a:rPr lang="en-US" sz="1200" dirty="0">
                <a:solidFill>
                  <a:srgbClr val="000000"/>
                </a:solidFill>
                <a:latin typeface="Courier New" panose="02070309020205020404" pitchFamily="49" charset="0"/>
              </a:rPr>
              <a:t>);</a:t>
            </a:r>
          </a:p>
          <a:p>
            <a:r>
              <a:rPr lang="en-US" sz="1200" dirty="0">
                <a:solidFill>
                  <a:srgbClr val="6A3E3E"/>
                </a:solidFill>
                <a:latin typeface="Courier New" panose="02070309020205020404" pitchFamily="49" charset="0"/>
              </a:rPr>
              <a:t>s2</a:t>
            </a:r>
            <a:r>
              <a:rPr lang="en-US" sz="1200" dirty="0">
                <a:solidFill>
                  <a:srgbClr val="000000"/>
                </a:solidFill>
                <a:latin typeface="Courier New" panose="02070309020205020404" pitchFamily="49" charset="0"/>
              </a:rPr>
              <a:t>.displayStudentDetails();</a:t>
            </a:r>
          </a:p>
          <a:p>
            <a:r>
              <a:rPr lang="en-US" sz="1200" dirty="0">
                <a:solidFill>
                  <a:srgbClr val="000000"/>
                </a:solidFill>
                <a:latin typeface="Courier New" panose="02070309020205020404" pitchFamily="49" charset="0"/>
              </a:rPr>
              <a:t>} }</a:t>
            </a:r>
          </a:p>
          <a:p>
            <a:endParaRPr lang="en-US" sz="1200" dirty="0">
              <a:latin typeface="Courier New" panose="02070309020205020404" pitchFamily="49" charset="0"/>
            </a:endParaRPr>
          </a:p>
          <a:p>
            <a:r>
              <a:rPr lang="en-US" sz="1200" dirty="0">
                <a:solidFill>
                  <a:srgbClr val="000000"/>
                </a:solidFill>
                <a:latin typeface="Courier New" panose="02070309020205020404" pitchFamily="49" charset="0"/>
              </a:rPr>
              <a:t>}</a:t>
            </a:r>
          </a:p>
          <a:p>
            <a:pPr marL="0" indent="0">
              <a:buNone/>
            </a:pPr>
            <a:endParaRPr lang="en-US" sz="12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a:t>
            </a:fld>
            <a:endParaRPr lang="en-US"/>
          </a:p>
        </p:txBody>
      </p:sp>
    </p:spTree>
    <p:extLst>
      <p:ext uri="{BB962C8B-B14F-4D97-AF65-F5344CB8AC3E}">
        <p14:creationId xmlns:p14="http://schemas.microsoft.com/office/powerpoint/2010/main" val="24294552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0"/>
            <a:ext cx="8596668" cy="674557"/>
          </a:xfrm>
        </p:spPr>
        <p:txBody>
          <a:bodyPr/>
          <a:lstStyle/>
          <a:p>
            <a:r>
              <a:rPr lang="en-US" dirty="0"/>
              <a:t>Call by Reference</a:t>
            </a:r>
          </a:p>
        </p:txBody>
      </p:sp>
      <p:sp>
        <p:nvSpPr>
          <p:cNvPr id="3" name="Content Placeholder 2"/>
          <p:cNvSpPr>
            <a:spLocks noGrp="1"/>
          </p:cNvSpPr>
          <p:nvPr>
            <p:ph idx="1"/>
          </p:nvPr>
        </p:nvSpPr>
        <p:spPr>
          <a:xfrm>
            <a:off x="677333" y="674557"/>
            <a:ext cx="11284818" cy="5366806"/>
          </a:xfrm>
        </p:spPr>
        <p:txBody>
          <a:bodyPr>
            <a:normAutofit fontScale="92500" lnSpcReduction="10000"/>
          </a:bodyPr>
          <a:lstStyle/>
          <a:p>
            <a:r>
              <a:rPr lang="en-US" b="1" dirty="0"/>
              <a:t>class</a:t>
            </a:r>
            <a:r>
              <a:rPr lang="en-US" dirty="0"/>
              <a:t> Operation2{  </a:t>
            </a:r>
          </a:p>
          <a:p>
            <a:r>
              <a:rPr lang="en-US" dirty="0"/>
              <a:t> </a:t>
            </a:r>
            <a:r>
              <a:rPr lang="en-US" b="1" dirty="0" err="1"/>
              <a:t>int</a:t>
            </a:r>
            <a:r>
              <a:rPr lang="en-US" dirty="0"/>
              <a:t> data=50;  </a:t>
            </a:r>
          </a:p>
          <a:p>
            <a:r>
              <a:rPr lang="en-US" dirty="0"/>
              <a:t>   </a:t>
            </a:r>
            <a:r>
              <a:rPr lang="en-US" b="1" dirty="0"/>
              <a:t>void</a:t>
            </a:r>
            <a:r>
              <a:rPr lang="en-US" dirty="0"/>
              <a:t> change(</a:t>
            </a:r>
            <a:r>
              <a:rPr lang="en-US" b="1" dirty="0">
                <a:solidFill>
                  <a:srgbClr val="FF0000"/>
                </a:solidFill>
              </a:rPr>
              <a:t>Operation2 op</a:t>
            </a:r>
            <a:r>
              <a:rPr lang="en-US" dirty="0"/>
              <a:t>){  </a:t>
            </a:r>
          </a:p>
          <a:p>
            <a:r>
              <a:rPr lang="en-US" dirty="0">
                <a:solidFill>
                  <a:srgbClr val="FF0000"/>
                </a:solidFill>
              </a:rPr>
              <a:t> </a:t>
            </a:r>
            <a:r>
              <a:rPr lang="en-US" dirty="0" err="1">
                <a:solidFill>
                  <a:srgbClr val="FF0000"/>
                </a:solidFill>
              </a:rPr>
              <a:t>op.data</a:t>
            </a:r>
            <a:r>
              <a:rPr lang="en-US" dirty="0">
                <a:solidFill>
                  <a:srgbClr val="FF0000"/>
                </a:solidFill>
              </a:rPr>
              <a:t>=op.data+100;//</a:t>
            </a:r>
            <a:r>
              <a:rPr lang="en-US" dirty="0"/>
              <a:t>changes will be in the instance variable  </a:t>
            </a:r>
          </a:p>
          <a:p>
            <a:r>
              <a:rPr lang="en-US" dirty="0"/>
              <a:t> }     </a:t>
            </a:r>
          </a:p>
          <a:p>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   Operation2 op=</a:t>
            </a:r>
            <a:r>
              <a:rPr lang="en-US" b="1" dirty="0"/>
              <a:t>new</a:t>
            </a:r>
            <a:r>
              <a:rPr lang="en-US" dirty="0"/>
              <a:t> Operation2();  </a:t>
            </a:r>
          </a:p>
          <a:p>
            <a:r>
              <a:rPr lang="en-US" dirty="0"/>
              <a:t>  </a:t>
            </a:r>
          </a:p>
          <a:p>
            <a:r>
              <a:rPr lang="en-US" dirty="0"/>
              <a:t>   System.out.println("before change "+</a:t>
            </a:r>
            <a:r>
              <a:rPr lang="en-US" dirty="0" err="1"/>
              <a:t>op.data</a:t>
            </a:r>
            <a:r>
              <a:rPr lang="en-US" dirty="0"/>
              <a:t>);  </a:t>
            </a:r>
          </a:p>
          <a:p>
            <a:r>
              <a:rPr lang="en-US" dirty="0"/>
              <a:t>  </a:t>
            </a:r>
            <a:r>
              <a:rPr lang="en-US" dirty="0">
                <a:solidFill>
                  <a:srgbClr val="FF0000"/>
                </a:solidFill>
              </a:rPr>
              <a:t> </a:t>
            </a:r>
            <a:r>
              <a:rPr lang="en-US" dirty="0" err="1">
                <a:solidFill>
                  <a:srgbClr val="FF0000"/>
                </a:solidFill>
              </a:rPr>
              <a:t>op.change</a:t>
            </a:r>
            <a:r>
              <a:rPr lang="en-US" dirty="0">
                <a:solidFill>
                  <a:srgbClr val="FF0000"/>
                </a:solidFill>
              </a:rPr>
              <a:t>(op);//</a:t>
            </a:r>
            <a:r>
              <a:rPr lang="en-US" dirty="0"/>
              <a:t>passing object  </a:t>
            </a:r>
          </a:p>
          <a:p>
            <a:r>
              <a:rPr lang="en-US" dirty="0"/>
              <a:t>   System.out.println("after change "+</a:t>
            </a:r>
            <a:r>
              <a:rPr lang="en-US" dirty="0" err="1"/>
              <a:t>op.data</a:t>
            </a:r>
            <a:r>
              <a:rPr lang="en-US" dirty="0"/>
              <a:t>);  </a:t>
            </a:r>
          </a:p>
          <a:p>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340</a:t>
            </a:fld>
            <a:endParaRPr lang="en-US"/>
          </a:p>
        </p:txBody>
      </p:sp>
    </p:spTree>
    <p:extLst>
      <p:ext uri="{BB962C8B-B14F-4D97-AF65-F5344CB8AC3E}">
        <p14:creationId xmlns:p14="http://schemas.microsoft.com/office/powerpoint/2010/main" val="209952203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Before change: 50</a:t>
            </a:r>
          </a:p>
          <a:p>
            <a:r>
              <a:rPr lang="en-US" dirty="0"/>
              <a:t>After change: 150</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341</a:t>
            </a:fld>
            <a:endParaRPr lang="en-US"/>
          </a:p>
        </p:txBody>
      </p:sp>
    </p:spTree>
    <p:extLst>
      <p:ext uri="{BB962C8B-B14F-4D97-AF65-F5344CB8AC3E}">
        <p14:creationId xmlns:p14="http://schemas.microsoft.com/office/powerpoint/2010/main" val="13588785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Strictfp Keyword</a:t>
            </a:r>
            <a:br>
              <a:rPr lang="en-US"/>
            </a:br>
            <a:endParaRPr lang="en-US" dirty="0"/>
          </a:p>
        </p:txBody>
      </p:sp>
      <p:sp>
        <p:nvSpPr>
          <p:cNvPr id="3" name="Content Placeholder 2"/>
          <p:cNvSpPr>
            <a:spLocks noGrp="1"/>
          </p:cNvSpPr>
          <p:nvPr>
            <p:ph type="subTitle" idx="1"/>
          </p:nvPr>
        </p:nvSpPr>
        <p:spPr/>
        <p:txBody>
          <a:bodyPr/>
          <a:lstStyle/>
          <a:p>
            <a:r>
              <a:rPr lang="en-US"/>
              <a:t>Strictfp Keyword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pPr/>
              <a:t>342</a:t>
            </a:fld>
            <a:endParaRPr lang="en-US"/>
          </a:p>
        </p:txBody>
      </p:sp>
    </p:spTree>
    <p:extLst>
      <p:ext uri="{BB962C8B-B14F-4D97-AF65-F5344CB8AC3E}">
        <p14:creationId xmlns:p14="http://schemas.microsoft.com/office/powerpoint/2010/main" val="3368696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Strictfp</a:t>
            </a:r>
            <a:r>
              <a:rPr lang="en-US" dirty="0"/>
              <a:t> Keyword</a:t>
            </a:r>
          </a:p>
        </p:txBody>
      </p:sp>
      <p:sp>
        <p:nvSpPr>
          <p:cNvPr id="3" name="Content Placeholder 2"/>
          <p:cNvSpPr>
            <a:spLocks noGrp="1"/>
          </p:cNvSpPr>
          <p:nvPr>
            <p:ph idx="1"/>
          </p:nvPr>
        </p:nvSpPr>
        <p:spPr/>
        <p:txBody>
          <a:bodyPr/>
          <a:lstStyle/>
          <a:p>
            <a:r>
              <a:rPr lang="en-US" dirty="0"/>
              <a:t>Java </a:t>
            </a:r>
            <a:r>
              <a:rPr lang="en-US" dirty="0" err="1"/>
              <a:t>strictfp</a:t>
            </a:r>
            <a:r>
              <a:rPr lang="en-US" dirty="0"/>
              <a:t> keyword ensures that you will get the same result as per </a:t>
            </a:r>
            <a:r>
              <a:rPr lang="en-US" u="sng" dirty="0">
                <a:hlinkClick r:id="rId2"/>
              </a:rPr>
              <a:t>IEEE’s 754 standard</a:t>
            </a:r>
            <a:r>
              <a:rPr lang="en-US" u="sng" dirty="0"/>
              <a:t> </a:t>
            </a:r>
            <a:r>
              <a:rPr lang="en-US" dirty="0"/>
              <a:t>on every platform if you perform operations in the floating-point variable . The precision may differ from platform to platform that is why java programming language have provided the </a:t>
            </a:r>
            <a:r>
              <a:rPr lang="en-US" dirty="0" err="1"/>
              <a:t>strictfp</a:t>
            </a:r>
            <a:r>
              <a:rPr lang="en-US" dirty="0"/>
              <a:t> keyword, so that you get same result on every platform. So, now you have better control over the floating-point arithmetic.</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343</a:t>
            </a:fld>
            <a:endParaRPr lang="en-US"/>
          </a:p>
        </p:txBody>
      </p:sp>
    </p:spTree>
    <p:extLst>
      <p:ext uri="{BB962C8B-B14F-4D97-AF65-F5344CB8AC3E}">
        <p14:creationId xmlns:p14="http://schemas.microsoft.com/office/powerpoint/2010/main" val="22354039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 or Double values on various platforms seems like</a:t>
            </a:r>
          </a:p>
        </p:txBody>
      </p:sp>
      <p:sp>
        <p:nvSpPr>
          <p:cNvPr id="3" name="Content Placeholder 2"/>
          <p:cNvSpPr>
            <a:spLocks noGrp="1"/>
          </p:cNvSpPr>
          <p:nvPr>
            <p:ph idx="1"/>
          </p:nvPr>
        </p:nvSpPr>
        <p:spPr/>
        <p:txBody>
          <a:bodyPr/>
          <a:lstStyle/>
          <a:p>
            <a:r>
              <a:rPr lang="en-US" dirty="0"/>
              <a:t>float f = 3.1456565656  //windows</a:t>
            </a:r>
          </a:p>
          <a:p>
            <a:r>
              <a:rPr lang="en-US" dirty="0"/>
              <a:t>float f = 3.1456666666  //</a:t>
            </a:r>
            <a:r>
              <a:rPr lang="en-US" dirty="0" err="1"/>
              <a:t>linux</a:t>
            </a:r>
            <a:endParaRPr lang="en-US" dirty="0"/>
          </a:p>
          <a:p>
            <a:r>
              <a:rPr lang="en-US" dirty="0"/>
              <a:t>float f = 3.1455555555 //mac</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344</a:t>
            </a:fld>
            <a:endParaRPr lang="en-US"/>
          </a:p>
        </p:txBody>
      </p:sp>
    </p:spTree>
    <p:extLst>
      <p:ext uri="{BB962C8B-B14F-4D97-AF65-F5344CB8AC3E}">
        <p14:creationId xmlns:p14="http://schemas.microsoft.com/office/powerpoint/2010/main" val="3838052578"/>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a:t>
            </a:r>
          </a:p>
        </p:txBody>
      </p:sp>
      <p:sp>
        <p:nvSpPr>
          <p:cNvPr id="3" name="Content Placeholder 2"/>
          <p:cNvSpPr>
            <a:spLocks noGrp="1"/>
          </p:cNvSpPr>
          <p:nvPr>
            <p:ph idx="1"/>
          </p:nvPr>
        </p:nvSpPr>
        <p:spPr/>
        <p:txBody>
          <a:bodyPr/>
          <a:lstStyle/>
          <a:p>
            <a:r>
              <a:rPr lang="en-US" b="1" dirty="0" err="1"/>
              <a:t>strictfp</a:t>
            </a:r>
            <a:r>
              <a:rPr lang="en-US" dirty="0"/>
              <a:t> cannot be applied for constructors.</a:t>
            </a:r>
          </a:p>
          <a:p>
            <a:r>
              <a:rPr lang="en-US" dirty="0"/>
              <a:t> If an interface or class is declared with </a:t>
            </a:r>
            <a:r>
              <a:rPr lang="en-US" b="1" dirty="0" err="1"/>
              <a:t>strictfp</a:t>
            </a:r>
            <a:r>
              <a:rPr lang="en-US" dirty="0"/>
              <a:t>, then all methods and nested types within that interface or class are implicitly </a:t>
            </a:r>
            <a:r>
              <a:rPr lang="en-US" b="1" dirty="0" err="1"/>
              <a:t>strictfp</a:t>
            </a:r>
            <a:r>
              <a:rPr lang="en-US" dirty="0"/>
              <a:t>.   </a:t>
            </a:r>
          </a:p>
          <a:p>
            <a:r>
              <a:rPr lang="en-US" b="1" dirty="0" err="1"/>
              <a:t>strictfp</a:t>
            </a:r>
            <a:r>
              <a:rPr lang="en-US" dirty="0"/>
              <a:t> cannot be applied for interface methods.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345</a:t>
            </a:fld>
            <a:endParaRPr lang="en-US"/>
          </a:p>
        </p:txBody>
      </p:sp>
    </p:spTree>
    <p:extLst>
      <p:ext uri="{BB962C8B-B14F-4D97-AF65-F5344CB8AC3E}">
        <p14:creationId xmlns:p14="http://schemas.microsoft.com/office/powerpoint/2010/main" val="353735232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Examples </a:t>
            </a:r>
          </a:p>
        </p:txBody>
      </p:sp>
      <p:sp>
        <p:nvSpPr>
          <p:cNvPr id="8" name="Subtitle 7"/>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346</a:t>
            </a:fld>
            <a:endParaRPr lang="en-US"/>
          </a:p>
        </p:txBody>
      </p:sp>
    </p:spTree>
    <p:extLst>
      <p:ext uri="{BB962C8B-B14F-4D97-AF65-F5344CB8AC3E}">
        <p14:creationId xmlns:p14="http://schemas.microsoft.com/office/powerpoint/2010/main" val="302972768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The following class is declared with </a:t>
            </a:r>
            <a:r>
              <a:rPr lang="en-US" sz="2800" b="1" dirty="0" err="1"/>
              <a:t>strictfp</a:t>
            </a:r>
            <a:r>
              <a:rPr lang="en-US" sz="2800" dirty="0"/>
              <a:t>, hence all the floating point computations within that class conform to IEEE’s 754 standard:</a:t>
            </a:r>
            <a:br>
              <a:rPr lang="en-US" sz="2800" dirty="0"/>
            </a:br>
            <a:endParaRPr lang="en-US" sz="2800" dirty="0"/>
          </a:p>
        </p:txBody>
      </p:sp>
      <p:sp>
        <p:nvSpPr>
          <p:cNvPr id="3" name="Content Placeholder 2"/>
          <p:cNvSpPr>
            <a:spLocks noGrp="1"/>
          </p:cNvSpPr>
          <p:nvPr>
            <p:ph idx="1"/>
          </p:nvPr>
        </p:nvSpPr>
        <p:spPr/>
        <p:txBody>
          <a:bodyPr/>
          <a:lstStyle/>
          <a:p>
            <a:r>
              <a:rPr lang="en-US" dirty="0" err="1"/>
              <a:t>strictfp</a:t>
            </a:r>
            <a:r>
              <a:rPr lang="en-US" dirty="0"/>
              <a:t> class </a:t>
            </a:r>
            <a:r>
              <a:rPr lang="en-US" dirty="0" err="1"/>
              <a:t>StrictFPClass</a:t>
            </a:r>
            <a:r>
              <a:rPr lang="en-US" dirty="0"/>
              <a:t> {</a:t>
            </a:r>
          </a:p>
          <a:p>
            <a:r>
              <a:rPr lang="en-US" dirty="0"/>
              <a:t>    double num1 = 10e+102;</a:t>
            </a:r>
          </a:p>
          <a:p>
            <a:r>
              <a:rPr lang="en-US" dirty="0"/>
              <a:t>    double num2 = 6e+08;</a:t>
            </a:r>
          </a:p>
          <a:p>
            <a:r>
              <a:rPr lang="en-US" dirty="0"/>
              <a:t>    double calculate() {</a:t>
            </a:r>
          </a:p>
          <a:p>
            <a:r>
              <a:rPr lang="en-US" dirty="0"/>
              <a:t>        return num1 + num2;</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347</a:t>
            </a:fld>
            <a:endParaRPr lang="en-US"/>
          </a:p>
        </p:txBody>
      </p:sp>
    </p:spTree>
    <p:extLst>
      <p:ext uri="{BB962C8B-B14F-4D97-AF65-F5344CB8AC3E}">
        <p14:creationId xmlns:p14="http://schemas.microsoft.com/office/powerpoint/2010/main" val="4025426733"/>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following interface is declared with </a:t>
            </a:r>
            <a:r>
              <a:rPr lang="en-US" b="1" dirty="0" err="1"/>
              <a:t>strictfp</a:t>
            </a:r>
            <a:r>
              <a:rPr lang="en-US" dirty="0"/>
              <a:t>, but its methods cannot:</a:t>
            </a:r>
            <a:br>
              <a:rPr lang="en-US" dirty="0"/>
            </a:br>
            <a:endParaRPr lang="en-US" dirty="0"/>
          </a:p>
        </p:txBody>
      </p:sp>
      <p:sp>
        <p:nvSpPr>
          <p:cNvPr id="3" name="Content Placeholder 2"/>
          <p:cNvSpPr>
            <a:spLocks noGrp="1"/>
          </p:cNvSpPr>
          <p:nvPr>
            <p:ph idx="1"/>
          </p:nvPr>
        </p:nvSpPr>
        <p:spPr/>
        <p:txBody>
          <a:bodyPr/>
          <a:lstStyle/>
          <a:p>
            <a:r>
              <a:rPr lang="en-US" dirty="0" err="1"/>
              <a:t>strictfp</a:t>
            </a:r>
            <a:r>
              <a:rPr lang="en-US" dirty="0"/>
              <a:t> interface </a:t>
            </a:r>
            <a:r>
              <a:rPr lang="en-US" dirty="0" err="1"/>
              <a:t>StrictFPInterface</a:t>
            </a:r>
            <a:r>
              <a:rPr lang="en-US" dirty="0"/>
              <a:t> {</a:t>
            </a:r>
          </a:p>
          <a:p>
            <a:r>
              <a:rPr lang="en-US" dirty="0"/>
              <a:t>    double calculate();</a:t>
            </a:r>
          </a:p>
          <a:p>
            <a:r>
              <a:rPr lang="en-US" dirty="0"/>
              <a:t>    </a:t>
            </a:r>
            <a:r>
              <a:rPr lang="en-US" dirty="0" err="1"/>
              <a:t>strictfp</a:t>
            </a:r>
            <a:r>
              <a:rPr lang="en-US" dirty="0"/>
              <a:t> double compute();    // compile error</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348</a:t>
            </a:fld>
            <a:endParaRPr lang="en-US"/>
          </a:p>
        </p:txBody>
      </p:sp>
    </p:spTree>
    <p:extLst>
      <p:ext uri="{BB962C8B-B14F-4D97-AF65-F5344CB8AC3E}">
        <p14:creationId xmlns:p14="http://schemas.microsoft.com/office/powerpoint/2010/main" val="236111809"/>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following method is declared with </a:t>
            </a:r>
            <a:r>
              <a:rPr lang="en-US" b="1" dirty="0" err="1"/>
              <a:t>strictfp</a:t>
            </a:r>
            <a:r>
              <a:rPr lang="en-US" dirty="0"/>
              <a:t>:</a:t>
            </a:r>
            <a:br>
              <a:rPr lang="en-US" dirty="0"/>
            </a:br>
            <a:endParaRPr lang="en-US" dirty="0"/>
          </a:p>
        </p:txBody>
      </p:sp>
      <p:sp>
        <p:nvSpPr>
          <p:cNvPr id="3" name="Content Placeholder 2"/>
          <p:cNvSpPr>
            <a:spLocks noGrp="1"/>
          </p:cNvSpPr>
          <p:nvPr>
            <p:ph idx="1"/>
          </p:nvPr>
        </p:nvSpPr>
        <p:spPr/>
        <p:txBody>
          <a:bodyPr/>
          <a:lstStyle/>
          <a:p>
            <a:r>
              <a:rPr lang="en-US" dirty="0"/>
              <a:t>class </a:t>
            </a:r>
            <a:r>
              <a:rPr lang="en-US" dirty="0" err="1"/>
              <a:t>StrictFPMethod</a:t>
            </a:r>
            <a:r>
              <a:rPr lang="en-US" dirty="0"/>
              <a:t> {</a:t>
            </a:r>
          </a:p>
          <a:p>
            <a:r>
              <a:rPr lang="en-US" dirty="0"/>
              <a:t>    </a:t>
            </a:r>
            <a:r>
              <a:rPr lang="en-US" dirty="0" err="1"/>
              <a:t>strictfp</a:t>
            </a:r>
            <a:r>
              <a:rPr lang="en-US" dirty="0"/>
              <a:t> double </a:t>
            </a:r>
            <a:r>
              <a:rPr lang="en-US" dirty="0" err="1"/>
              <a:t>computeTotal</a:t>
            </a:r>
            <a:r>
              <a:rPr lang="en-US" dirty="0"/>
              <a:t>(double x, double y) {</a:t>
            </a:r>
          </a:p>
          <a:p>
            <a:r>
              <a:rPr lang="en-US" dirty="0"/>
              <a:t>        return x * y;</a:t>
            </a:r>
          </a:p>
          <a:p>
            <a:r>
              <a:rPr lang="en-US" dirty="0"/>
              <a:t>    }</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349</a:t>
            </a:fld>
            <a:endParaRPr lang="en-US"/>
          </a:p>
        </p:txBody>
      </p:sp>
    </p:spTree>
    <p:extLst>
      <p:ext uri="{BB962C8B-B14F-4D97-AF65-F5344CB8AC3E}">
        <p14:creationId xmlns:p14="http://schemas.microsoft.com/office/powerpoint/2010/main" val="18541081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a:t>
            </a:r>
          </a:p>
        </p:txBody>
      </p:sp>
      <p:pic>
        <p:nvPicPr>
          <p:cNvPr id="4" name="Content Placeholder 3"/>
          <p:cNvPicPr>
            <a:picLocks noGrp="1" noChangeAspect="1"/>
          </p:cNvPicPr>
          <p:nvPr>
            <p:ph idx="1"/>
          </p:nvPr>
        </p:nvPicPr>
        <p:blipFill>
          <a:blip r:embed="rId2"/>
          <a:stretch>
            <a:fillRect/>
          </a:stretch>
        </p:blipFill>
        <p:spPr>
          <a:xfrm>
            <a:off x="1908703" y="2512399"/>
            <a:ext cx="6134632" cy="3177815"/>
          </a:xfrm>
          <a:prstGeom prst="rect">
            <a:avLst/>
          </a:prstGeom>
        </p:spPr>
      </p:pic>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35</a:t>
            </a:fld>
            <a:endParaRPr lang="en-US"/>
          </a:p>
        </p:txBody>
      </p:sp>
    </p:spTree>
    <p:extLst>
      <p:ext uri="{BB962C8B-B14F-4D97-AF65-F5344CB8AC3E}">
        <p14:creationId xmlns:p14="http://schemas.microsoft.com/office/powerpoint/2010/main" val="2754475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code for </a:t>
            </a:r>
            <a:r>
              <a:rPr lang="en-US" dirty="0" err="1"/>
              <a:t>strictfp</a:t>
            </a:r>
            <a:r>
              <a:rPr lang="en-US" dirty="0"/>
              <a:t> keyword</a:t>
            </a:r>
            <a:br>
              <a:rPr lang="en-US" dirty="0"/>
            </a:br>
            <a:endParaRPr lang="en-US" dirty="0"/>
          </a:p>
        </p:txBody>
      </p:sp>
      <p:sp>
        <p:nvSpPr>
          <p:cNvPr id="3" name="Content Placeholder 2"/>
          <p:cNvSpPr>
            <a:spLocks noGrp="1"/>
          </p:cNvSpPr>
          <p:nvPr>
            <p:ph idx="1"/>
          </p:nvPr>
        </p:nvSpPr>
        <p:spPr/>
        <p:txBody>
          <a:bodyPr/>
          <a:lstStyle/>
          <a:p>
            <a:r>
              <a:rPr lang="en-US" b="1" dirty="0"/>
              <a:t>The </a:t>
            </a:r>
            <a:r>
              <a:rPr lang="en-US" b="1" dirty="0" err="1"/>
              <a:t>strictfp</a:t>
            </a:r>
            <a:r>
              <a:rPr lang="en-US" b="1" dirty="0"/>
              <a:t> keyword can be applied on methods, classes and interfaces.</a:t>
            </a:r>
          </a:p>
          <a:p>
            <a:r>
              <a:rPr lang="en-US" b="1" dirty="0"/>
              <a:t>1. </a:t>
            </a:r>
            <a:r>
              <a:rPr lang="en-US" b="1" dirty="0" err="1"/>
              <a:t>strictfp</a:t>
            </a:r>
            <a:r>
              <a:rPr lang="en-US" dirty="0"/>
              <a:t> </a:t>
            </a:r>
            <a:r>
              <a:rPr lang="en-US" b="1" dirty="0"/>
              <a:t>class</a:t>
            </a:r>
            <a:r>
              <a:rPr lang="en-US" dirty="0"/>
              <a:t> A{}//</a:t>
            </a:r>
            <a:r>
              <a:rPr lang="en-US" dirty="0" err="1"/>
              <a:t>strictfp</a:t>
            </a:r>
            <a:r>
              <a:rPr lang="en-US" dirty="0"/>
              <a:t> applied on class  </a:t>
            </a:r>
          </a:p>
          <a:p>
            <a:r>
              <a:rPr lang="en-US" b="1" dirty="0"/>
              <a:t>2. </a:t>
            </a:r>
            <a:r>
              <a:rPr lang="en-US" b="1" dirty="0" err="1"/>
              <a:t>strictfp</a:t>
            </a:r>
            <a:r>
              <a:rPr lang="en-US" dirty="0"/>
              <a:t> </a:t>
            </a:r>
            <a:r>
              <a:rPr lang="en-US" b="1" dirty="0"/>
              <a:t>interface</a:t>
            </a:r>
            <a:r>
              <a:rPr lang="en-US" dirty="0"/>
              <a:t> M{}//</a:t>
            </a:r>
            <a:r>
              <a:rPr lang="en-US" dirty="0" err="1"/>
              <a:t>strictfp</a:t>
            </a:r>
            <a:r>
              <a:rPr lang="en-US" dirty="0"/>
              <a:t> applied on interface  </a:t>
            </a:r>
          </a:p>
          <a:p>
            <a:r>
              <a:rPr lang="en-US" b="1" dirty="0"/>
              <a:t>3. class</a:t>
            </a:r>
            <a:r>
              <a:rPr lang="en-US" dirty="0"/>
              <a:t> A{  </a:t>
            </a:r>
          </a:p>
          <a:p>
            <a:r>
              <a:rPr lang="en-US" b="1" dirty="0" err="1"/>
              <a:t>strictfp</a:t>
            </a:r>
            <a:r>
              <a:rPr lang="en-US" dirty="0"/>
              <a:t> </a:t>
            </a:r>
            <a:r>
              <a:rPr lang="en-US" b="1" dirty="0"/>
              <a:t>void</a:t>
            </a:r>
            <a:r>
              <a:rPr lang="en-US" dirty="0"/>
              <a:t> m(){}//</a:t>
            </a:r>
            <a:r>
              <a:rPr lang="en-US" dirty="0" err="1"/>
              <a:t>strictfp</a:t>
            </a:r>
            <a:r>
              <a:rPr lang="en-US" dirty="0"/>
              <a:t> applied on method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350</a:t>
            </a:fld>
            <a:endParaRPr lang="en-US"/>
          </a:p>
        </p:txBody>
      </p:sp>
    </p:spTree>
    <p:extLst>
      <p:ext uri="{BB962C8B-B14F-4D97-AF65-F5344CB8AC3E}">
        <p14:creationId xmlns:p14="http://schemas.microsoft.com/office/powerpoint/2010/main" val="40174177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Illegal code for strictfp keyword</a:t>
            </a:r>
          </a:p>
        </p:txBody>
      </p:sp>
      <p:sp>
        <p:nvSpPr>
          <p:cNvPr id="3" name="Content Placeholder 2"/>
          <p:cNvSpPr>
            <a:spLocks noGrp="1"/>
          </p:cNvSpPr>
          <p:nvPr>
            <p:ph idx="1"/>
          </p:nvPr>
        </p:nvSpPr>
        <p:spPr/>
        <p:txBody>
          <a:bodyPr>
            <a:normAutofit fontScale="92500" lnSpcReduction="10000"/>
          </a:bodyPr>
          <a:lstStyle/>
          <a:p>
            <a:r>
              <a:rPr lang="en-US" dirty="0"/>
              <a:t>The </a:t>
            </a:r>
            <a:r>
              <a:rPr lang="en-US" dirty="0" err="1"/>
              <a:t>strictfp</a:t>
            </a:r>
            <a:r>
              <a:rPr lang="en-US" dirty="0"/>
              <a:t> keyword can not be applied on abstract methods, variables or constructors.</a:t>
            </a:r>
            <a:endParaRPr lang="en-US" b="1" dirty="0"/>
          </a:p>
          <a:p>
            <a:r>
              <a:rPr lang="en-US" b="1" dirty="0"/>
              <a:t>1. class</a:t>
            </a:r>
            <a:r>
              <a:rPr lang="en-US" dirty="0"/>
              <a:t> B{  </a:t>
            </a:r>
          </a:p>
          <a:p>
            <a:r>
              <a:rPr lang="en-US" b="1" dirty="0" err="1"/>
              <a:t>strictfp</a:t>
            </a:r>
            <a:r>
              <a:rPr lang="en-US" dirty="0"/>
              <a:t> </a:t>
            </a:r>
            <a:r>
              <a:rPr lang="en-US" b="1" dirty="0"/>
              <a:t>abstract</a:t>
            </a:r>
            <a:r>
              <a:rPr lang="en-US" dirty="0"/>
              <a:t> </a:t>
            </a:r>
            <a:r>
              <a:rPr lang="en-US" b="1" dirty="0"/>
              <a:t>void</a:t>
            </a:r>
            <a:r>
              <a:rPr lang="en-US" dirty="0"/>
              <a:t> m();//Illegal combination of modifiers  </a:t>
            </a:r>
          </a:p>
          <a:p>
            <a:r>
              <a:rPr lang="en-US" dirty="0"/>
              <a:t>}  </a:t>
            </a:r>
          </a:p>
          <a:p>
            <a:r>
              <a:rPr lang="en-US" b="1" dirty="0"/>
              <a:t>2. class</a:t>
            </a:r>
            <a:r>
              <a:rPr lang="en-US" dirty="0"/>
              <a:t> B{  </a:t>
            </a:r>
          </a:p>
          <a:p>
            <a:r>
              <a:rPr lang="en-US" b="1" dirty="0" err="1"/>
              <a:t>strictfp</a:t>
            </a:r>
            <a:r>
              <a:rPr lang="en-US" dirty="0"/>
              <a:t> </a:t>
            </a:r>
            <a:r>
              <a:rPr lang="en-US" b="1" dirty="0" err="1"/>
              <a:t>int</a:t>
            </a:r>
            <a:r>
              <a:rPr lang="en-US" dirty="0"/>
              <a:t> data=10;//modifier </a:t>
            </a:r>
            <a:r>
              <a:rPr lang="en-US" dirty="0" err="1"/>
              <a:t>strictfp</a:t>
            </a:r>
            <a:r>
              <a:rPr lang="en-US" dirty="0"/>
              <a:t> not allowed here  </a:t>
            </a:r>
          </a:p>
          <a:p>
            <a:r>
              <a:rPr lang="en-US" dirty="0"/>
              <a:t>}  </a:t>
            </a:r>
          </a:p>
          <a:p>
            <a:r>
              <a:rPr lang="en-US" b="1" dirty="0"/>
              <a:t>3. class</a:t>
            </a:r>
            <a:r>
              <a:rPr lang="en-US" dirty="0"/>
              <a:t> B{  </a:t>
            </a:r>
          </a:p>
          <a:p>
            <a:r>
              <a:rPr lang="en-US" b="1" dirty="0" err="1"/>
              <a:t>strictfp</a:t>
            </a:r>
            <a:r>
              <a:rPr lang="en-US" dirty="0"/>
              <a:t> B(){}//modifier </a:t>
            </a:r>
            <a:r>
              <a:rPr lang="en-US" dirty="0" err="1"/>
              <a:t>strictfp</a:t>
            </a:r>
            <a:r>
              <a:rPr lang="en-US" dirty="0"/>
              <a:t> not allowed here  </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351</a:t>
            </a:fld>
            <a:endParaRPr lang="en-US"/>
          </a:p>
        </p:txBody>
      </p:sp>
    </p:spTree>
    <p:extLst>
      <p:ext uri="{BB962C8B-B14F-4D97-AF65-F5344CB8AC3E}">
        <p14:creationId xmlns:p14="http://schemas.microsoft.com/office/powerpoint/2010/main" val="3572491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s1 and s2 both are reference variables that refer to the objects allocated in memory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36</a:t>
            </a:fld>
            <a:endParaRPr lang="en-US"/>
          </a:p>
        </p:txBody>
      </p:sp>
    </p:spTree>
    <p:extLst>
      <p:ext uri="{BB962C8B-B14F-4D97-AF65-F5344CB8AC3E}">
        <p14:creationId xmlns:p14="http://schemas.microsoft.com/office/powerpoint/2010/main" val="809595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Use </a:t>
            </a:r>
            <a:r>
              <a:rPr lang="en-US" sz="2800" dirty="0" err="1"/>
              <a:t>System.out.printf</a:t>
            </a:r>
            <a:r>
              <a:rPr lang="en-US" sz="2800" dirty="0"/>
              <a:t>() for formatting String with arguments make the code more readable:</a:t>
            </a:r>
            <a:br>
              <a:rPr lang="en-US" sz="2800" dirty="0"/>
            </a:br>
            <a:endParaRPr lang="en-US" sz="28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37</a:t>
            </a:fld>
            <a:endParaRPr lang="en-US"/>
          </a:p>
        </p:txBody>
      </p:sp>
      <p:pic>
        <p:nvPicPr>
          <p:cNvPr id="1028" name="Picture 4" descr="No automatic alt text avail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2042" y="2947917"/>
            <a:ext cx="7595387" cy="162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251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ways to create an object in Java?</a:t>
            </a:r>
          </a:p>
        </p:txBody>
      </p:sp>
      <p:sp>
        <p:nvSpPr>
          <p:cNvPr id="3" name="Content Placeholder 2"/>
          <p:cNvSpPr>
            <a:spLocks noGrp="1"/>
          </p:cNvSpPr>
          <p:nvPr>
            <p:ph idx="1"/>
          </p:nvPr>
        </p:nvSpPr>
        <p:spPr/>
        <p:txBody>
          <a:bodyPr/>
          <a:lstStyle/>
          <a:p>
            <a:r>
              <a:rPr lang="en-US" dirty="0"/>
              <a:t>By new keyword</a:t>
            </a:r>
          </a:p>
          <a:p>
            <a:r>
              <a:rPr lang="en-US" dirty="0"/>
              <a:t>By </a:t>
            </a:r>
            <a:r>
              <a:rPr lang="en-US" dirty="0" err="1"/>
              <a:t>newInstance</a:t>
            </a:r>
            <a:r>
              <a:rPr lang="en-US" dirty="0"/>
              <a:t>() method</a:t>
            </a:r>
          </a:p>
          <a:p>
            <a:r>
              <a:rPr lang="en-US" dirty="0"/>
              <a:t>By clone() method</a:t>
            </a:r>
          </a:p>
          <a:p>
            <a:r>
              <a:rPr lang="en-US" dirty="0"/>
              <a:t>By factory method</a:t>
            </a:r>
          </a:p>
          <a:p>
            <a:r>
              <a:rPr lang="en-US" dirty="0"/>
              <a:t>By deserialization etc.</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38</a:t>
            </a:fld>
            <a:endParaRPr lang="en-US"/>
          </a:p>
        </p:txBody>
      </p:sp>
    </p:spTree>
    <p:extLst>
      <p:ext uri="{BB962C8B-B14F-4D97-AF65-F5344CB8AC3E}">
        <p14:creationId xmlns:p14="http://schemas.microsoft.com/office/powerpoint/2010/main" val="30476152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have coffee now </a:t>
            </a:r>
            <a:r>
              <a:rPr lang="en-US" dirty="0">
                <a:sym typeface="Wingdings" panose="05000000000000000000" pitchFamily="2" charset="2"/>
              </a:rPr>
              <a:t>  </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39</a:t>
            </a:fld>
            <a:endParaRPr lang="en-US"/>
          </a:p>
        </p:txBody>
      </p:sp>
      <p:pic>
        <p:nvPicPr>
          <p:cNvPr id="1026" name="Picture 2" descr="https://fbcdn-sphotos-e-a.akamaihd.net/hphotos-ak-xfl1/v/t1.0-9/12799271_995833863798825_185018105197789878_n.jpg?oh=3a48e6c6e07d758f8c6182796ec06663&amp;oe=5760F500&amp;__gda__=1469007016_67259f44743a356ff5b80869753e75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0142" y="2160588"/>
            <a:ext cx="3631753"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77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Java Pure Object Oriented Programming Language?</a:t>
            </a:r>
          </a:p>
        </p:txBody>
      </p:sp>
      <p:sp>
        <p:nvSpPr>
          <p:cNvPr id="3" name="Content Placeholder 2"/>
          <p:cNvSpPr>
            <a:spLocks noGrp="1"/>
          </p:cNvSpPr>
          <p:nvPr>
            <p:ph idx="1"/>
          </p:nvPr>
        </p:nvSpPr>
        <p:spPr/>
        <p:txBody>
          <a:bodyPr/>
          <a:lstStyle/>
          <a:p>
            <a:r>
              <a:rPr lang="en-US" dirty="0"/>
              <a:t>No</a:t>
            </a:r>
          </a:p>
          <a:p>
            <a:r>
              <a:rPr lang="en-US" dirty="0"/>
              <a:t>Java supports primitive data types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a:t>
            </a:fld>
            <a:endParaRPr lang="en-US"/>
          </a:p>
        </p:txBody>
      </p:sp>
    </p:spTree>
    <p:extLst>
      <p:ext uri="{BB962C8B-B14F-4D97-AF65-F5344CB8AC3E}">
        <p14:creationId xmlns:p14="http://schemas.microsoft.com/office/powerpoint/2010/main" val="11446342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Anonymous object</a:t>
            </a:r>
            <a:br>
              <a:rPr lang="en-US" b="1" dirty="0"/>
            </a:br>
            <a:endParaRPr lang="en-US" dirty="0"/>
          </a:p>
        </p:txBody>
      </p:sp>
      <p:sp>
        <p:nvSpPr>
          <p:cNvPr id="3" name="Content Placeholder 2"/>
          <p:cNvSpPr>
            <a:spLocks noGrp="1"/>
          </p:cNvSpPr>
          <p:nvPr>
            <p:ph idx="1"/>
          </p:nvPr>
        </p:nvSpPr>
        <p:spPr/>
        <p:txBody>
          <a:bodyPr/>
          <a:lstStyle/>
          <a:p>
            <a:r>
              <a:rPr lang="en-US" dirty="0"/>
              <a:t>Anonymous simply means nameless.</a:t>
            </a:r>
          </a:p>
          <a:p>
            <a:r>
              <a:rPr lang="en-US" dirty="0"/>
              <a:t> An object that have no reference is known as anonymous object. </a:t>
            </a:r>
          </a:p>
          <a:p>
            <a:r>
              <a:rPr lang="en-US" dirty="0"/>
              <a:t>Or Nameless object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40</a:t>
            </a:fld>
            <a:endParaRPr lang="en-US"/>
          </a:p>
        </p:txBody>
      </p:sp>
    </p:spTree>
    <p:extLst>
      <p:ext uri="{BB962C8B-B14F-4D97-AF65-F5344CB8AC3E}">
        <p14:creationId xmlns:p14="http://schemas.microsoft.com/office/powerpoint/2010/main" val="27473267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Object</a:t>
            </a:r>
          </a:p>
        </p:txBody>
      </p:sp>
      <p:sp>
        <p:nvSpPr>
          <p:cNvPr id="4" name="Rectangle 1"/>
          <p:cNvSpPr>
            <a:spLocks noGrp="1" noChangeArrowheads="1"/>
          </p:cNvSpPr>
          <p:nvPr>
            <p:ph idx="1"/>
          </p:nvPr>
        </p:nvSpPr>
        <p:spPr bwMode="auto">
          <a:xfrm>
            <a:off x="677334" y="2497968"/>
            <a:ext cx="6320961" cy="320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Hello {</a:t>
            </a:r>
          </a:p>
          <a:p>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printHello</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"Hello, How are you?"</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latin typeface="Courier New" panose="02070309020205020404" pitchFamily="49" charset="0"/>
            </a:endParaRP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new</a:t>
            </a:r>
            <a:r>
              <a:rPr lang="en-US" b="1" dirty="0">
                <a:solidFill>
                  <a:srgbClr val="000000"/>
                </a:solidFill>
                <a:latin typeface="Courier New" panose="02070309020205020404" pitchFamily="49" charset="0"/>
              </a:rPr>
              <a:t> Hello().</a:t>
            </a:r>
            <a:r>
              <a:rPr lang="en-US" b="1" dirty="0" err="1">
                <a:solidFill>
                  <a:srgbClr val="000000"/>
                </a:solidFill>
                <a:latin typeface="Courier New" panose="02070309020205020404" pitchFamily="49" charset="0"/>
              </a:rPr>
              <a:t>printHello</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41</a:t>
            </a:fld>
            <a:endParaRPr lang="en-US"/>
          </a:p>
        </p:txBody>
      </p:sp>
    </p:spTree>
    <p:extLst>
      <p:ext uri="{BB962C8B-B14F-4D97-AF65-F5344CB8AC3E}">
        <p14:creationId xmlns:p14="http://schemas.microsoft.com/office/powerpoint/2010/main" val="39032684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multiple objects by one type only</a:t>
            </a:r>
            <a:br>
              <a:rPr lang="en-US" b="1" dirty="0"/>
            </a:br>
            <a:endParaRPr lang="en-US" dirty="0"/>
          </a:p>
        </p:txBody>
      </p:sp>
      <p:sp>
        <p:nvSpPr>
          <p:cNvPr id="3" name="Content Placeholder 2"/>
          <p:cNvSpPr>
            <a:spLocks noGrp="1"/>
          </p:cNvSpPr>
          <p:nvPr>
            <p:ph idx="1"/>
          </p:nvPr>
        </p:nvSpPr>
        <p:spPr/>
        <p:txBody>
          <a:bodyPr/>
          <a:lstStyle/>
          <a:p>
            <a:r>
              <a:rPr lang="en-US" dirty="0"/>
              <a:t>Rectangle r1=new Rectangle();</a:t>
            </a:r>
          </a:p>
          <a:p>
            <a:r>
              <a:rPr lang="en-US" dirty="0"/>
              <a:t>Rectangle r2=new Rectangle();//creating two objects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42</a:t>
            </a:fld>
            <a:endParaRPr lang="en-US"/>
          </a:p>
        </p:txBody>
      </p:sp>
    </p:spTree>
    <p:extLst>
      <p:ext uri="{BB962C8B-B14F-4D97-AF65-F5344CB8AC3E}">
        <p14:creationId xmlns:p14="http://schemas.microsoft.com/office/powerpoint/2010/main" val="37385739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object and class</a:t>
            </a:r>
            <a:br>
              <a:rPr lang="en-US" dirty="0"/>
            </a:b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20401446"/>
              </p:ext>
            </p:extLst>
          </p:nvPr>
        </p:nvGraphicFramePr>
        <p:xfrm>
          <a:off x="376111" y="1803972"/>
          <a:ext cx="9206801" cy="4130483"/>
        </p:xfrm>
        <a:graphic>
          <a:graphicData uri="http://schemas.openxmlformats.org/drawingml/2006/table">
            <a:tbl>
              <a:tblPr firstRow="1" bandRow="1">
                <a:tableStyleId>{F5AB1C69-6EDB-4FF4-983F-18BD219EF322}</a:tableStyleId>
              </a:tblPr>
              <a:tblGrid>
                <a:gridCol w="694946">
                  <a:extLst>
                    <a:ext uri="{9D8B030D-6E8A-4147-A177-3AD203B41FA5}">
                      <a16:colId xmlns:a16="http://schemas.microsoft.com/office/drawing/2014/main" val="20000"/>
                    </a:ext>
                  </a:extLst>
                </a:gridCol>
                <a:gridCol w="4149181">
                  <a:extLst>
                    <a:ext uri="{9D8B030D-6E8A-4147-A177-3AD203B41FA5}">
                      <a16:colId xmlns:a16="http://schemas.microsoft.com/office/drawing/2014/main" val="20001"/>
                    </a:ext>
                  </a:extLst>
                </a:gridCol>
                <a:gridCol w="4362674">
                  <a:extLst>
                    <a:ext uri="{9D8B030D-6E8A-4147-A177-3AD203B41FA5}">
                      <a16:colId xmlns:a16="http://schemas.microsoft.com/office/drawing/2014/main" val="20002"/>
                    </a:ext>
                  </a:extLst>
                </a:gridCol>
              </a:tblGrid>
              <a:tr h="446043">
                <a:tc>
                  <a:txBody>
                    <a:bodyPr/>
                    <a:lstStyle/>
                    <a:p>
                      <a:pPr algn="l" fontAlgn="t"/>
                      <a:r>
                        <a:rPr lang="en-US" sz="1200" dirty="0">
                          <a:effectLst/>
                        </a:rPr>
                        <a:t>No.</a:t>
                      </a:r>
                      <a:endParaRPr lang="en-US" sz="1200" dirty="0">
                        <a:solidFill>
                          <a:srgbClr val="000000"/>
                        </a:solidFill>
                        <a:effectLst/>
                        <a:latin typeface="times new roman" panose="02020603050405020304" pitchFamily="18" charset="0"/>
                      </a:endParaRPr>
                    </a:p>
                  </a:txBody>
                  <a:tcPr marL="38100" marR="38100" marT="38100" marB="38100"/>
                </a:tc>
                <a:tc>
                  <a:txBody>
                    <a:bodyPr/>
                    <a:lstStyle/>
                    <a:p>
                      <a:pPr algn="l" fontAlgn="t"/>
                      <a:r>
                        <a:rPr lang="en-US" sz="1200">
                          <a:effectLst/>
                        </a:rPr>
                        <a:t>Object</a:t>
                      </a:r>
                      <a:endParaRPr lang="en-US" sz="1200">
                        <a:solidFill>
                          <a:srgbClr val="000000"/>
                        </a:solidFill>
                        <a:effectLst/>
                        <a:latin typeface="times new roman" panose="02020603050405020304" pitchFamily="18" charset="0"/>
                      </a:endParaRPr>
                    </a:p>
                  </a:txBody>
                  <a:tcPr marL="38100" marR="38100" marT="38100" marB="38100"/>
                </a:tc>
                <a:tc>
                  <a:txBody>
                    <a:bodyPr/>
                    <a:lstStyle/>
                    <a:p>
                      <a:pPr algn="l" fontAlgn="t"/>
                      <a:r>
                        <a:rPr lang="en-US" sz="1200" dirty="0">
                          <a:effectLst/>
                        </a:rPr>
                        <a:t>Class</a:t>
                      </a:r>
                      <a:endParaRPr lang="en-US" sz="1200" dirty="0">
                        <a:solidFill>
                          <a:srgbClr val="000000"/>
                        </a:solidFill>
                        <a:effectLst/>
                        <a:latin typeface="times new roman" panose="02020603050405020304" pitchFamily="18" charset="0"/>
                      </a:endParaRPr>
                    </a:p>
                  </a:txBody>
                  <a:tcPr marL="38100" marR="38100" marT="38100" marB="38100"/>
                </a:tc>
                <a:extLst>
                  <a:ext uri="{0D108BD9-81ED-4DB2-BD59-A6C34878D82A}">
                    <a16:rowId xmlns:a16="http://schemas.microsoft.com/office/drawing/2014/main" val="10000"/>
                  </a:ext>
                </a:extLst>
              </a:tr>
              <a:tr h="531586">
                <a:tc>
                  <a:txBody>
                    <a:bodyPr/>
                    <a:lstStyle/>
                    <a:p>
                      <a:pPr fontAlgn="t"/>
                      <a:r>
                        <a:rPr lang="en-US" sz="1200" dirty="0">
                          <a:effectLst/>
                        </a:rPr>
                        <a:t>1)</a:t>
                      </a:r>
                      <a:endParaRPr lang="en-US" sz="1200" b="0" i="0" dirty="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an instance of a class.</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a blueprint or template from which objects are created.</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1"/>
                  </a:ext>
                </a:extLst>
              </a:tr>
              <a:tr h="531586">
                <a:tc>
                  <a:txBody>
                    <a:bodyPr/>
                    <a:lstStyle/>
                    <a:p>
                      <a:pPr fontAlgn="t"/>
                      <a:r>
                        <a:rPr lang="en-US" sz="1200">
                          <a:effectLst/>
                        </a:rPr>
                        <a:t>2)</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a real world entity such as pen, laptop, mobile, bed, keyboard, mouse, chair etc.</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a group of similar objects.</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2"/>
                  </a:ext>
                </a:extLst>
              </a:tr>
              <a:tr h="446043">
                <a:tc>
                  <a:txBody>
                    <a:bodyPr/>
                    <a:lstStyle/>
                    <a:p>
                      <a:pPr fontAlgn="t"/>
                      <a:r>
                        <a:rPr lang="en-US" sz="1200">
                          <a:effectLst/>
                        </a:rPr>
                        <a:t>3)</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a physical entity.</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a logical entity.</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3"/>
                  </a:ext>
                </a:extLst>
              </a:tr>
              <a:tr h="531586">
                <a:tc>
                  <a:txBody>
                    <a:bodyPr/>
                    <a:lstStyle/>
                    <a:p>
                      <a:pPr fontAlgn="t"/>
                      <a:r>
                        <a:rPr lang="en-US" sz="1200">
                          <a:effectLst/>
                        </a:rPr>
                        <a:t>4)</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created through new keyword mainly e.g.</a:t>
                      </a:r>
                      <a:br>
                        <a:rPr lang="en-US" sz="1200">
                          <a:effectLst/>
                        </a:rPr>
                      </a:br>
                      <a:r>
                        <a:rPr lang="en-US" sz="1200">
                          <a:effectLst/>
                        </a:rPr>
                        <a:t>Student s1=new Student();</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declared using class keyword e.g.</a:t>
                      </a:r>
                      <a:br>
                        <a:rPr lang="en-US" sz="1200">
                          <a:effectLst/>
                        </a:rPr>
                      </a:br>
                      <a:r>
                        <a:rPr lang="en-US" sz="1200">
                          <a:effectLst/>
                        </a:rPr>
                        <a:t>class Student{}</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4"/>
                  </a:ext>
                </a:extLst>
              </a:tr>
              <a:tr h="446043">
                <a:tc>
                  <a:txBody>
                    <a:bodyPr/>
                    <a:lstStyle/>
                    <a:p>
                      <a:pPr fontAlgn="t"/>
                      <a:r>
                        <a:rPr lang="en-US" sz="1200">
                          <a:effectLst/>
                        </a:rPr>
                        <a:t>5)</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is created many times as per requirement.</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is declared once.</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5"/>
                  </a:ext>
                </a:extLst>
              </a:tr>
              <a:tr h="446043">
                <a:tc>
                  <a:txBody>
                    <a:bodyPr/>
                    <a:lstStyle/>
                    <a:p>
                      <a:pPr fontAlgn="t"/>
                      <a:r>
                        <a:rPr lang="en-US" sz="1200">
                          <a:effectLst/>
                        </a:rPr>
                        <a:t>6)</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Object allocates memory when it is created.</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a:effectLst/>
                        </a:rPr>
                        <a:t>Class doesn't allocated memory when it is created.</a:t>
                      </a:r>
                      <a:endParaRPr lang="en-US" sz="1200" b="0" i="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6"/>
                  </a:ext>
                </a:extLst>
              </a:tr>
              <a:tr h="751553">
                <a:tc>
                  <a:txBody>
                    <a:bodyPr/>
                    <a:lstStyle/>
                    <a:p>
                      <a:pPr fontAlgn="t"/>
                      <a:r>
                        <a:rPr lang="en-US" sz="1200">
                          <a:effectLst/>
                        </a:rPr>
                        <a:t>7)</a:t>
                      </a:r>
                      <a:endParaRPr lang="en-US" sz="1200" b="0" i="0">
                        <a:solidFill>
                          <a:srgbClr val="000000"/>
                        </a:solidFill>
                        <a:effectLst/>
                        <a:latin typeface="verdana" panose="020B0604030504040204" pitchFamily="34" charset="0"/>
                      </a:endParaRPr>
                    </a:p>
                  </a:txBody>
                  <a:tcPr marL="38100" marR="38100" marT="38100" marB="38100"/>
                </a:tc>
                <a:tc>
                  <a:txBody>
                    <a:bodyPr/>
                    <a:lstStyle/>
                    <a:p>
                      <a:pPr fontAlgn="t"/>
                      <a:r>
                        <a:rPr lang="en-US" sz="1200" dirty="0">
                          <a:effectLst/>
                        </a:rPr>
                        <a:t>There are many ways to create object in java such as new keyword, </a:t>
                      </a:r>
                      <a:r>
                        <a:rPr lang="en-US" sz="1200" dirty="0" err="1">
                          <a:effectLst/>
                        </a:rPr>
                        <a:t>newInstance</a:t>
                      </a:r>
                      <a:r>
                        <a:rPr lang="en-US" sz="1200" dirty="0">
                          <a:effectLst/>
                        </a:rPr>
                        <a:t>() method, clone() method, factory method and deserialization.</a:t>
                      </a:r>
                      <a:endParaRPr lang="en-US" sz="1200" b="0" i="0" dirty="0">
                        <a:solidFill>
                          <a:srgbClr val="000000"/>
                        </a:solidFill>
                        <a:effectLst/>
                        <a:latin typeface="verdana" panose="020B0604030504040204" pitchFamily="34" charset="0"/>
                      </a:endParaRPr>
                    </a:p>
                  </a:txBody>
                  <a:tcPr marL="38100" marR="38100" marT="38100" marB="38100"/>
                </a:tc>
                <a:tc>
                  <a:txBody>
                    <a:bodyPr/>
                    <a:lstStyle/>
                    <a:p>
                      <a:pPr fontAlgn="t"/>
                      <a:r>
                        <a:rPr lang="en-US" sz="1200" dirty="0">
                          <a:effectLst/>
                        </a:rPr>
                        <a:t>There is only one way to define class in java using class keyword.</a:t>
                      </a:r>
                      <a:endParaRPr lang="en-US" sz="1200" b="0" i="0" dirty="0">
                        <a:solidFill>
                          <a:srgbClr val="000000"/>
                        </a:solidFill>
                        <a:effectLst/>
                        <a:latin typeface="verdana" panose="020B0604030504040204" pitchFamily="34" charset="0"/>
                      </a:endParaRPr>
                    </a:p>
                  </a:txBody>
                  <a:tcPr marL="38100" marR="38100" marT="38100" marB="38100"/>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43</a:t>
            </a:fld>
            <a:endParaRPr lang="en-US"/>
          </a:p>
        </p:txBody>
      </p:sp>
    </p:spTree>
    <p:extLst>
      <p:ext uri="{BB962C8B-B14F-4D97-AF65-F5344CB8AC3E}">
        <p14:creationId xmlns:p14="http://schemas.microsoft.com/office/powerpoint/2010/main" val="15309460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a:t>
            </a:r>
          </a:p>
        </p:txBody>
      </p:sp>
      <p:sp>
        <p:nvSpPr>
          <p:cNvPr id="3" name="Content Placeholder 2"/>
          <p:cNvSpPr>
            <a:spLocks noGrp="1"/>
          </p:cNvSpPr>
          <p:nvPr>
            <p:ph idx="1"/>
          </p:nvPr>
        </p:nvSpPr>
        <p:spPr/>
        <p:txBody>
          <a:bodyPr/>
          <a:lstStyle/>
          <a:p>
            <a:r>
              <a:rPr lang="en-US" dirty="0"/>
              <a:t>Able to create many forms</a:t>
            </a:r>
          </a:p>
          <a:p>
            <a:r>
              <a:rPr lang="en-US" sz="2800" dirty="0"/>
              <a:t>Types of Polymorphism	</a:t>
            </a:r>
          </a:p>
          <a:p>
            <a:r>
              <a:rPr lang="en-US" dirty="0">
                <a:solidFill>
                  <a:srgbClr val="FF0000"/>
                </a:solidFill>
              </a:rPr>
              <a:t>1. Static Polymorphism				2. Dynamic Polymorphism</a:t>
            </a:r>
          </a:p>
          <a:p>
            <a:r>
              <a:rPr lang="en-US" dirty="0"/>
              <a:t>Method Overloading					</a:t>
            </a:r>
            <a:r>
              <a:rPr lang="en-US" dirty="0" err="1"/>
              <a:t>MethodOverriding</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44</a:t>
            </a:fld>
            <a:endParaRPr lang="en-US"/>
          </a:p>
        </p:txBody>
      </p:sp>
    </p:spTree>
    <p:extLst>
      <p:ext uri="{BB962C8B-B14F-4D97-AF65-F5344CB8AC3E}">
        <p14:creationId xmlns:p14="http://schemas.microsoft.com/office/powerpoint/2010/main" val="3445470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Overloading</a:t>
            </a:r>
            <a:endParaRPr lang="en-US" dirty="0"/>
          </a:p>
        </p:txBody>
      </p:sp>
      <p:sp>
        <p:nvSpPr>
          <p:cNvPr id="7" name="Text Placeholder 6"/>
          <p:cNvSpPr>
            <a:spLocks noGrp="1"/>
          </p:cNvSpPr>
          <p:nvPr>
            <p:ph type="body" idx="1"/>
          </p:nvPr>
        </p:nvSpPr>
        <p:spPr/>
        <p:txBody>
          <a:bodyPr/>
          <a:lstStyle/>
          <a:p>
            <a:r>
              <a:rPr lang="en-US"/>
              <a:t> </a:t>
            </a:r>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45</a:t>
            </a:fld>
            <a:endParaRPr lang="en-US"/>
          </a:p>
        </p:txBody>
      </p:sp>
    </p:spTree>
    <p:extLst>
      <p:ext uri="{BB962C8B-B14F-4D97-AF65-F5344CB8AC3E}">
        <p14:creationId xmlns:p14="http://schemas.microsoft.com/office/powerpoint/2010/main" val="15895390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46</a:t>
            </a:fld>
            <a:endParaRPr lang="en-US"/>
          </a:p>
        </p:txBody>
      </p:sp>
      <p:pic>
        <p:nvPicPr>
          <p:cNvPr id="1026" name="Picture 2" descr="https://scontent-sit4-1.xx.fbcdn.net/v/t1.0-9/14441011_1359007707457613_3622570326540598630_n.jpg?oh=5d6b1d82fbf8254c540e1a828c53273f&amp;oe=586CCD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4394" y="720028"/>
            <a:ext cx="2977341" cy="5321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34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 Overloading</a:t>
            </a:r>
            <a:endParaRPr lang="en-US" dirty="0"/>
          </a:p>
        </p:txBody>
      </p:sp>
      <p:sp>
        <p:nvSpPr>
          <p:cNvPr id="3" name="Content Placeholder 2"/>
          <p:cNvSpPr>
            <a:spLocks noGrp="1"/>
          </p:cNvSpPr>
          <p:nvPr>
            <p:ph idx="1"/>
          </p:nvPr>
        </p:nvSpPr>
        <p:spPr/>
        <p:txBody>
          <a:bodyPr/>
          <a:lstStyle/>
          <a:p>
            <a:r>
              <a:rPr lang="en-US" dirty="0"/>
              <a:t>If a class has multiple methods with same name but different parameters, it is known as </a:t>
            </a:r>
            <a:r>
              <a:rPr lang="en-US" b="1" dirty="0"/>
              <a:t>Method Overloading</a:t>
            </a:r>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47</a:t>
            </a:fld>
            <a:endParaRPr lang="en-US"/>
          </a:p>
        </p:txBody>
      </p:sp>
    </p:spTree>
    <p:extLst>
      <p:ext uri="{BB962C8B-B14F-4D97-AF65-F5344CB8AC3E}">
        <p14:creationId xmlns:p14="http://schemas.microsoft.com/office/powerpoint/2010/main" val="17490356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Method overloading</a:t>
            </a:r>
          </a:p>
        </p:txBody>
      </p:sp>
      <p:sp>
        <p:nvSpPr>
          <p:cNvPr id="3" name="Content Placeholder 2"/>
          <p:cNvSpPr>
            <a:spLocks noGrp="1"/>
          </p:cNvSpPr>
          <p:nvPr>
            <p:ph idx="1"/>
          </p:nvPr>
        </p:nvSpPr>
        <p:spPr/>
        <p:txBody>
          <a:bodyPr/>
          <a:lstStyle/>
          <a:p>
            <a:r>
              <a:rPr lang="en-US" dirty="0"/>
              <a:t>Method overloading </a:t>
            </a:r>
            <a:r>
              <a:rPr lang="en-US" b="1" dirty="0"/>
              <a:t>increases the readability of the program</a:t>
            </a:r>
            <a:r>
              <a:rPr lang="en-US" dirty="0"/>
              <a: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48</a:t>
            </a:fld>
            <a:endParaRPr lang="en-US"/>
          </a:p>
        </p:txBody>
      </p:sp>
    </p:spTree>
    <p:extLst>
      <p:ext uri="{BB962C8B-B14F-4D97-AF65-F5344CB8AC3E}">
        <p14:creationId xmlns:p14="http://schemas.microsoft.com/office/powerpoint/2010/main" val="13969746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Different ways to overload the method</a:t>
            </a:r>
          </a:p>
        </p:txBody>
      </p:sp>
      <p:sp>
        <p:nvSpPr>
          <p:cNvPr id="3" name="Content Placeholder 2"/>
          <p:cNvSpPr>
            <a:spLocks noGrp="1"/>
          </p:cNvSpPr>
          <p:nvPr>
            <p:ph idx="1"/>
          </p:nvPr>
        </p:nvSpPr>
        <p:spPr/>
        <p:txBody>
          <a:bodyPr/>
          <a:lstStyle/>
          <a:p>
            <a:r>
              <a:rPr lang="en-US" dirty="0"/>
              <a:t>By changing number of arguments</a:t>
            </a:r>
          </a:p>
          <a:p>
            <a:r>
              <a:rPr lang="en-US" dirty="0"/>
              <a:t>By changing the data type</a:t>
            </a:r>
          </a:p>
          <a:p>
            <a:r>
              <a:rPr lang="en-US" dirty="0"/>
              <a:t>By changing order of the arguments</a:t>
            </a:r>
          </a:p>
          <a:p>
            <a:r>
              <a:rPr lang="en-US" dirty="0"/>
              <a:t>Note:</a:t>
            </a:r>
          </a:p>
          <a:p>
            <a:r>
              <a:rPr lang="en-US" b="1" dirty="0">
                <a:solidFill>
                  <a:srgbClr val="FF0000"/>
                </a:solidFill>
              </a:rPr>
              <a:t>In java, </a:t>
            </a:r>
            <a:r>
              <a:rPr lang="en-US" b="1" dirty="0" err="1">
                <a:solidFill>
                  <a:srgbClr val="FF0000"/>
                </a:solidFill>
              </a:rPr>
              <a:t>Methood</a:t>
            </a:r>
            <a:r>
              <a:rPr lang="en-US" b="1" dirty="0">
                <a:solidFill>
                  <a:srgbClr val="FF0000"/>
                </a:solidFill>
              </a:rPr>
              <a:t> Overloading is not possible by changing the return type of the method.</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49</a:t>
            </a:fld>
            <a:endParaRPr lang="en-US"/>
          </a:p>
        </p:txBody>
      </p:sp>
    </p:spTree>
    <p:extLst>
      <p:ext uri="{BB962C8B-B14F-4D97-AF65-F5344CB8AC3E}">
        <p14:creationId xmlns:p14="http://schemas.microsoft.com/office/powerpoint/2010/main" val="257545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OOPs (Object Oriented Programming System)</a:t>
            </a:r>
          </a:p>
        </p:txBody>
      </p:sp>
      <p:sp>
        <p:nvSpPr>
          <p:cNvPr id="3" name="Content Placeholder 2"/>
          <p:cNvSpPr>
            <a:spLocks noGrp="1"/>
          </p:cNvSpPr>
          <p:nvPr>
            <p:ph idx="1"/>
          </p:nvPr>
        </p:nvSpPr>
        <p:spPr/>
        <p:txBody>
          <a:bodyPr/>
          <a:lstStyle/>
          <a:p>
            <a:r>
              <a:rPr lang="en-US" b="1" dirty="0"/>
              <a:t>Object</a:t>
            </a:r>
            <a:r>
              <a:rPr lang="en-US" dirty="0"/>
              <a:t> means a real word entity such as pen, chair, table etc.</a:t>
            </a:r>
          </a:p>
          <a:p>
            <a:r>
              <a:rPr lang="en-US" b="1" dirty="0"/>
              <a:t>Object-Oriented Programming</a:t>
            </a:r>
            <a:r>
              <a:rPr lang="en-US" dirty="0"/>
              <a:t> is a methodology or paradigm to design a program using classes and objects.</a:t>
            </a:r>
          </a:p>
          <a:p>
            <a:r>
              <a:rPr lang="en-US" dirty="0"/>
              <a:t> It simplifies the software development and maintenance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a:t>
            </a:fld>
            <a:endParaRPr lang="en-US"/>
          </a:p>
        </p:txBody>
      </p:sp>
    </p:spTree>
    <p:extLst>
      <p:ext uri="{BB962C8B-B14F-4D97-AF65-F5344CB8AC3E}">
        <p14:creationId xmlns:p14="http://schemas.microsoft.com/office/powerpoint/2010/main" val="178636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1)Example of Method Overloading by changing the no. of arguments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class Calculation{  </a:t>
            </a:r>
          </a:p>
          <a:p>
            <a:r>
              <a:rPr lang="en-US" dirty="0"/>
              <a:t>  void sum(</a:t>
            </a:r>
            <a:r>
              <a:rPr lang="en-US" dirty="0" err="1">
                <a:solidFill>
                  <a:srgbClr val="FF0000"/>
                </a:solidFill>
              </a:rPr>
              <a:t>int</a:t>
            </a:r>
            <a:r>
              <a:rPr lang="en-US" dirty="0">
                <a:solidFill>
                  <a:srgbClr val="FF0000"/>
                </a:solidFill>
              </a:rPr>
              <a:t> </a:t>
            </a:r>
            <a:r>
              <a:rPr lang="en-US" dirty="0" err="1">
                <a:solidFill>
                  <a:srgbClr val="FF0000"/>
                </a:solidFill>
              </a:rPr>
              <a:t>a,int</a:t>
            </a:r>
            <a:r>
              <a:rPr lang="en-US" dirty="0">
                <a:solidFill>
                  <a:srgbClr val="FF0000"/>
                </a:solidFill>
              </a:rPr>
              <a:t> b</a:t>
            </a:r>
            <a:r>
              <a:rPr lang="en-US" dirty="0"/>
              <a:t>){</a:t>
            </a:r>
            <a:r>
              <a:rPr lang="en-US" dirty="0" err="1"/>
              <a:t>System.out.println</a:t>
            </a:r>
            <a:r>
              <a:rPr lang="en-US" dirty="0"/>
              <a:t>(</a:t>
            </a:r>
            <a:r>
              <a:rPr lang="en-US" dirty="0" err="1"/>
              <a:t>a+b</a:t>
            </a:r>
            <a:r>
              <a:rPr lang="en-US" dirty="0"/>
              <a:t>);}  </a:t>
            </a:r>
          </a:p>
          <a:p>
            <a:r>
              <a:rPr lang="en-US" dirty="0"/>
              <a:t>  void sum(</a:t>
            </a:r>
            <a:r>
              <a:rPr lang="en-US" dirty="0" err="1">
                <a:solidFill>
                  <a:srgbClr val="FF0000"/>
                </a:solidFill>
              </a:rPr>
              <a:t>int</a:t>
            </a:r>
            <a:r>
              <a:rPr lang="en-US" dirty="0">
                <a:solidFill>
                  <a:srgbClr val="FF0000"/>
                </a:solidFill>
              </a:rPr>
              <a:t> </a:t>
            </a:r>
            <a:r>
              <a:rPr lang="en-US" dirty="0" err="1">
                <a:solidFill>
                  <a:srgbClr val="FF0000"/>
                </a:solidFill>
              </a:rPr>
              <a:t>a,int</a:t>
            </a:r>
            <a:r>
              <a:rPr lang="en-US" dirty="0">
                <a:solidFill>
                  <a:srgbClr val="FF0000"/>
                </a:solidFill>
              </a:rPr>
              <a:t> </a:t>
            </a:r>
            <a:r>
              <a:rPr lang="en-US" dirty="0" err="1">
                <a:solidFill>
                  <a:srgbClr val="FF0000"/>
                </a:solidFill>
              </a:rPr>
              <a:t>b,int</a:t>
            </a:r>
            <a:r>
              <a:rPr lang="en-US" dirty="0">
                <a:solidFill>
                  <a:srgbClr val="FF0000"/>
                </a:solidFill>
              </a:rPr>
              <a:t> c</a:t>
            </a:r>
            <a:r>
              <a:rPr lang="en-US" dirty="0"/>
              <a:t>){</a:t>
            </a:r>
            <a:r>
              <a:rPr lang="en-US" dirty="0" err="1"/>
              <a:t>System.out.println</a:t>
            </a:r>
            <a:r>
              <a:rPr lang="en-US" dirty="0"/>
              <a:t>(</a:t>
            </a:r>
            <a:r>
              <a:rPr lang="en-US" dirty="0" err="1"/>
              <a:t>a+b+c</a:t>
            </a:r>
            <a:r>
              <a:rPr lang="en-US" dirty="0"/>
              <a:t>);}  </a:t>
            </a:r>
          </a:p>
          <a:p>
            <a:r>
              <a:rPr lang="en-US" dirty="0"/>
              <a:t>  </a:t>
            </a:r>
          </a:p>
          <a:p>
            <a:r>
              <a:rPr lang="en-US" dirty="0"/>
              <a:t>  public static void main(String </a:t>
            </a:r>
            <a:r>
              <a:rPr lang="en-US" dirty="0" err="1"/>
              <a:t>args</a:t>
            </a:r>
            <a:r>
              <a:rPr lang="en-US" dirty="0"/>
              <a:t>[]){  </a:t>
            </a:r>
          </a:p>
          <a:p>
            <a:r>
              <a:rPr lang="en-US" dirty="0"/>
              <a:t>  Calculation </a:t>
            </a:r>
            <a:r>
              <a:rPr lang="en-US" dirty="0" err="1"/>
              <a:t>obj</a:t>
            </a:r>
            <a:r>
              <a:rPr lang="en-US" dirty="0"/>
              <a:t>=new Calculation();  </a:t>
            </a:r>
          </a:p>
          <a:p>
            <a:r>
              <a:rPr lang="en-US" dirty="0"/>
              <a:t>  </a:t>
            </a:r>
            <a:r>
              <a:rPr lang="en-US" dirty="0" err="1"/>
              <a:t>obj.sum</a:t>
            </a:r>
            <a:r>
              <a:rPr lang="en-US" dirty="0"/>
              <a:t>(10,10,10);  </a:t>
            </a:r>
          </a:p>
          <a:p>
            <a:r>
              <a:rPr lang="en-US" dirty="0"/>
              <a:t>  </a:t>
            </a:r>
            <a:r>
              <a:rPr lang="en-US" dirty="0" err="1"/>
              <a:t>obj.sum</a:t>
            </a:r>
            <a:r>
              <a:rPr lang="en-US" dirty="0"/>
              <a:t>(20,20);  </a:t>
            </a:r>
          </a:p>
          <a:p>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50</a:t>
            </a:fld>
            <a:endParaRPr lang="en-US"/>
          </a:p>
        </p:txBody>
      </p:sp>
    </p:spTree>
    <p:extLst>
      <p:ext uri="{BB962C8B-B14F-4D97-AF65-F5344CB8AC3E}">
        <p14:creationId xmlns:p14="http://schemas.microsoft.com/office/powerpoint/2010/main" val="782807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2)Example of Method Overloading by changing data type of argument</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class Calculation{  </a:t>
            </a:r>
          </a:p>
          <a:p>
            <a:r>
              <a:rPr lang="en-US" dirty="0"/>
              <a:t>  void sum(</a:t>
            </a:r>
            <a:r>
              <a:rPr lang="en-US" dirty="0" err="1">
                <a:solidFill>
                  <a:srgbClr val="7030A0"/>
                </a:solidFill>
              </a:rPr>
              <a:t>int</a:t>
            </a:r>
            <a:r>
              <a:rPr lang="en-US" dirty="0">
                <a:solidFill>
                  <a:srgbClr val="7030A0"/>
                </a:solidFill>
              </a:rPr>
              <a:t> </a:t>
            </a:r>
            <a:r>
              <a:rPr lang="en-US" dirty="0" err="1">
                <a:solidFill>
                  <a:srgbClr val="7030A0"/>
                </a:solidFill>
              </a:rPr>
              <a:t>a,int</a:t>
            </a:r>
            <a:r>
              <a:rPr lang="en-US" dirty="0">
                <a:solidFill>
                  <a:srgbClr val="7030A0"/>
                </a:solidFill>
              </a:rPr>
              <a:t> b</a:t>
            </a:r>
            <a:r>
              <a:rPr lang="en-US" dirty="0"/>
              <a:t>){</a:t>
            </a:r>
            <a:r>
              <a:rPr lang="en-US" dirty="0" err="1"/>
              <a:t>System.out.println</a:t>
            </a:r>
            <a:r>
              <a:rPr lang="en-US" dirty="0"/>
              <a:t>(</a:t>
            </a:r>
            <a:r>
              <a:rPr lang="en-US" dirty="0" err="1"/>
              <a:t>a+b</a:t>
            </a:r>
            <a:r>
              <a:rPr lang="en-US" dirty="0"/>
              <a:t>);}  </a:t>
            </a:r>
          </a:p>
          <a:p>
            <a:r>
              <a:rPr lang="en-US" dirty="0"/>
              <a:t>  void sum(</a:t>
            </a:r>
            <a:r>
              <a:rPr lang="en-US" dirty="0">
                <a:solidFill>
                  <a:srgbClr val="7030A0"/>
                </a:solidFill>
              </a:rPr>
              <a:t>double </a:t>
            </a:r>
            <a:r>
              <a:rPr lang="en-US" dirty="0" err="1">
                <a:solidFill>
                  <a:srgbClr val="7030A0"/>
                </a:solidFill>
              </a:rPr>
              <a:t>a,double</a:t>
            </a:r>
            <a:r>
              <a:rPr lang="en-US" dirty="0">
                <a:solidFill>
                  <a:srgbClr val="7030A0"/>
                </a:solidFill>
              </a:rPr>
              <a:t> b</a:t>
            </a:r>
            <a:r>
              <a:rPr lang="en-US" dirty="0"/>
              <a:t>){</a:t>
            </a:r>
            <a:r>
              <a:rPr lang="en-US" dirty="0" err="1"/>
              <a:t>System.out.println</a:t>
            </a:r>
            <a:r>
              <a:rPr lang="en-US" dirty="0"/>
              <a:t>(</a:t>
            </a:r>
            <a:r>
              <a:rPr lang="en-US" dirty="0" err="1"/>
              <a:t>a+b</a:t>
            </a:r>
            <a:r>
              <a:rPr lang="en-US" dirty="0"/>
              <a:t>);}  </a:t>
            </a:r>
          </a:p>
          <a:p>
            <a:r>
              <a:rPr lang="en-US" dirty="0"/>
              <a:t>  </a:t>
            </a:r>
          </a:p>
          <a:p>
            <a:r>
              <a:rPr lang="en-US" dirty="0"/>
              <a:t>  public static void main(String </a:t>
            </a:r>
            <a:r>
              <a:rPr lang="en-US" dirty="0" err="1"/>
              <a:t>args</a:t>
            </a:r>
            <a:r>
              <a:rPr lang="en-US" dirty="0"/>
              <a:t>[]){  </a:t>
            </a:r>
          </a:p>
          <a:p>
            <a:r>
              <a:rPr lang="en-US" dirty="0"/>
              <a:t>  Calculation </a:t>
            </a:r>
            <a:r>
              <a:rPr lang="en-US" dirty="0" err="1"/>
              <a:t>obj</a:t>
            </a:r>
            <a:r>
              <a:rPr lang="en-US" dirty="0"/>
              <a:t>=new Calculation();  </a:t>
            </a:r>
          </a:p>
          <a:p>
            <a:r>
              <a:rPr lang="en-US" dirty="0"/>
              <a:t>  </a:t>
            </a:r>
            <a:r>
              <a:rPr lang="en-US" dirty="0" err="1"/>
              <a:t>obj.sum</a:t>
            </a:r>
            <a:r>
              <a:rPr lang="en-US" dirty="0"/>
              <a:t>(10.5,10.5);  </a:t>
            </a:r>
          </a:p>
          <a:p>
            <a:r>
              <a:rPr lang="en-US" dirty="0"/>
              <a:t>  </a:t>
            </a:r>
            <a:r>
              <a:rPr lang="en-US" dirty="0" err="1"/>
              <a:t>obj.sum</a:t>
            </a:r>
            <a:r>
              <a:rPr lang="en-US" dirty="0"/>
              <a:t>(20,20);  </a:t>
            </a:r>
          </a:p>
          <a:p>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51</a:t>
            </a:fld>
            <a:endParaRPr lang="en-US"/>
          </a:p>
        </p:txBody>
      </p:sp>
    </p:spTree>
    <p:extLst>
      <p:ext uri="{BB962C8B-B14F-4D97-AF65-F5344CB8AC3E}">
        <p14:creationId xmlns:p14="http://schemas.microsoft.com/office/powerpoint/2010/main" val="4270934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3)Example of Method Overloading by changing order of arguments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class Calculation{  </a:t>
            </a:r>
          </a:p>
          <a:p>
            <a:r>
              <a:rPr lang="en-US" dirty="0"/>
              <a:t>  void sum(</a:t>
            </a:r>
            <a:r>
              <a:rPr lang="en-US" dirty="0" err="1">
                <a:solidFill>
                  <a:srgbClr val="7030A0"/>
                </a:solidFill>
              </a:rPr>
              <a:t>int</a:t>
            </a:r>
            <a:r>
              <a:rPr lang="en-US" dirty="0">
                <a:solidFill>
                  <a:srgbClr val="7030A0"/>
                </a:solidFill>
              </a:rPr>
              <a:t> a, double b</a:t>
            </a:r>
            <a:r>
              <a:rPr lang="en-US" dirty="0"/>
              <a:t>){</a:t>
            </a:r>
            <a:r>
              <a:rPr lang="en-US" dirty="0" err="1"/>
              <a:t>System.out.println</a:t>
            </a:r>
            <a:r>
              <a:rPr lang="en-US" dirty="0"/>
              <a:t>(</a:t>
            </a:r>
            <a:r>
              <a:rPr lang="en-US" dirty="0" err="1"/>
              <a:t>a+b</a:t>
            </a:r>
            <a:r>
              <a:rPr lang="en-US" dirty="0"/>
              <a:t>);}  </a:t>
            </a:r>
          </a:p>
          <a:p>
            <a:r>
              <a:rPr lang="en-US" dirty="0"/>
              <a:t>  void sum(</a:t>
            </a:r>
            <a:r>
              <a:rPr lang="en-US" dirty="0">
                <a:solidFill>
                  <a:srgbClr val="7030A0"/>
                </a:solidFill>
              </a:rPr>
              <a:t>double a, float b</a:t>
            </a:r>
            <a:r>
              <a:rPr lang="en-US" dirty="0"/>
              <a:t>){</a:t>
            </a:r>
            <a:r>
              <a:rPr lang="en-US" dirty="0" err="1"/>
              <a:t>System.out.println</a:t>
            </a:r>
            <a:r>
              <a:rPr lang="en-US" dirty="0"/>
              <a:t>(</a:t>
            </a:r>
            <a:r>
              <a:rPr lang="en-US" dirty="0" err="1"/>
              <a:t>a+b</a:t>
            </a:r>
            <a:r>
              <a:rPr lang="en-US" dirty="0"/>
              <a:t>);}  </a:t>
            </a:r>
          </a:p>
          <a:p>
            <a:r>
              <a:rPr lang="en-US" dirty="0"/>
              <a:t>  </a:t>
            </a:r>
          </a:p>
          <a:p>
            <a:r>
              <a:rPr lang="en-US" dirty="0"/>
              <a:t>  public static void main(String </a:t>
            </a:r>
            <a:r>
              <a:rPr lang="en-US" dirty="0" err="1"/>
              <a:t>args</a:t>
            </a:r>
            <a:r>
              <a:rPr lang="en-US" dirty="0"/>
              <a:t>[]){  </a:t>
            </a:r>
          </a:p>
          <a:p>
            <a:r>
              <a:rPr lang="en-US" dirty="0"/>
              <a:t>  Calculation </a:t>
            </a:r>
            <a:r>
              <a:rPr lang="en-US" dirty="0" err="1"/>
              <a:t>obj</a:t>
            </a:r>
            <a:r>
              <a:rPr lang="en-US" dirty="0"/>
              <a:t>=new Calculation();  </a:t>
            </a:r>
          </a:p>
          <a:p>
            <a:r>
              <a:rPr lang="en-US" dirty="0"/>
              <a:t>  </a:t>
            </a:r>
            <a:r>
              <a:rPr lang="en-US" dirty="0" err="1"/>
              <a:t>obj.sum</a:t>
            </a:r>
            <a:r>
              <a:rPr lang="en-US" dirty="0"/>
              <a:t>(10,10.5);  </a:t>
            </a:r>
          </a:p>
          <a:p>
            <a:r>
              <a:rPr lang="en-US" dirty="0"/>
              <a:t>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52</a:t>
            </a:fld>
            <a:endParaRPr lang="en-US"/>
          </a:p>
        </p:txBody>
      </p:sp>
    </p:spTree>
    <p:extLst>
      <p:ext uri="{BB962C8B-B14F-4D97-AF65-F5344CB8AC3E}">
        <p14:creationId xmlns:p14="http://schemas.microsoft.com/office/powerpoint/2010/main" val="2607813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Method Overloading and </a:t>
            </a:r>
            <a:r>
              <a:rPr lang="en-US" b="1" dirty="0" err="1"/>
              <a:t>TyType</a:t>
            </a:r>
            <a:r>
              <a:rPr lang="en-US" b="1" dirty="0"/>
              <a:t> Promotion</a:t>
            </a:r>
            <a:br>
              <a:rPr lang="en-US" b="1" dirty="0"/>
            </a:br>
            <a:endParaRPr lang="en-US" dirty="0"/>
          </a:p>
        </p:txBody>
      </p:sp>
      <p:sp>
        <p:nvSpPr>
          <p:cNvPr id="3" name="Content Placeholder 2"/>
          <p:cNvSpPr>
            <a:spLocks noGrp="1"/>
          </p:cNvSpPr>
          <p:nvPr>
            <p:ph idx="1"/>
          </p:nvPr>
        </p:nvSpPr>
        <p:spPr/>
        <p:txBody>
          <a:bodyPr/>
          <a:lstStyle/>
          <a:p>
            <a:r>
              <a:rPr lang="en-US" dirty="0"/>
              <a:t>One type is promoted to another </a:t>
            </a:r>
            <a:r>
              <a:rPr lang="en-US"/>
              <a:t>implicitly if</a:t>
            </a:r>
            <a:endParaRPr lang="en-US" dirty="0"/>
          </a:p>
        </p:txBody>
      </p:sp>
      <p:pic>
        <p:nvPicPr>
          <p:cNvPr id="7" name="Picture 6"/>
          <p:cNvPicPr>
            <a:picLocks noChangeAspect="1"/>
          </p:cNvPicPr>
          <p:nvPr/>
        </p:nvPicPr>
        <p:blipFill>
          <a:blip r:embed="rId2"/>
          <a:stretch>
            <a:fillRect/>
          </a:stretch>
        </p:blipFill>
        <p:spPr>
          <a:xfrm>
            <a:off x="1819393" y="2605078"/>
            <a:ext cx="6066046" cy="3750002"/>
          </a:xfrm>
          <a:prstGeom prst="rect">
            <a:avLst/>
          </a:prstGeom>
        </p:spPr>
      </p:pic>
      <p:pic>
        <p:nvPicPr>
          <p:cNvPr id="5121" name="Picture 1" descr="method overloading with type promo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981700"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53</a:t>
            </a:fld>
            <a:endParaRPr lang="en-US"/>
          </a:p>
        </p:txBody>
      </p:sp>
    </p:spTree>
    <p:extLst>
      <p:ext uri="{BB962C8B-B14F-4D97-AF65-F5344CB8AC3E}">
        <p14:creationId xmlns:p14="http://schemas.microsoft.com/office/powerpoint/2010/main" val="2710590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a:t>
            </a:r>
          </a:p>
        </p:txBody>
      </p:sp>
      <p:sp>
        <p:nvSpPr>
          <p:cNvPr id="3" name="Content Placeholder 2"/>
          <p:cNvSpPr>
            <a:spLocks noGrp="1"/>
          </p:cNvSpPr>
          <p:nvPr>
            <p:ph idx="1"/>
          </p:nvPr>
        </p:nvSpPr>
        <p:spPr/>
        <p:txBody>
          <a:bodyPr/>
          <a:lstStyle/>
          <a:p>
            <a:r>
              <a:rPr lang="en-US" dirty="0"/>
              <a:t>As displayed in the above diagram,</a:t>
            </a:r>
          </a:p>
          <a:p>
            <a:r>
              <a:rPr lang="en-US" dirty="0"/>
              <a:t> byte can be promoted to short, </a:t>
            </a:r>
            <a:r>
              <a:rPr lang="en-US" dirty="0" err="1"/>
              <a:t>int</a:t>
            </a:r>
            <a:r>
              <a:rPr lang="en-US" dirty="0"/>
              <a:t>, long, float or double. </a:t>
            </a:r>
          </a:p>
          <a:p>
            <a:r>
              <a:rPr lang="en-US" dirty="0"/>
              <a:t>The short datatype can be promoted to </a:t>
            </a:r>
            <a:r>
              <a:rPr lang="en-US" dirty="0" err="1"/>
              <a:t>int,long,float</a:t>
            </a:r>
            <a:r>
              <a:rPr lang="en-US" dirty="0"/>
              <a:t> or double.</a:t>
            </a:r>
          </a:p>
          <a:p>
            <a:r>
              <a:rPr lang="en-US" dirty="0"/>
              <a:t> The char datatype can be promoted to </a:t>
            </a:r>
            <a:r>
              <a:rPr lang="en-US" dirty="0" err="1"/>
              <a:t>int,long,float</a:t>
            </a:r>
            <a:r>
              <a:rPr lang="en-US" dirty="0"/>
              <a:t> or double and so on.</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54</a:t>
            </a:fld>
            <a:endParaRPr lang="en-US"/>
          </a:p>
        </p:txBody>
      </p:sp>
    </p:spTree>
    <p:extLst>
      <p:ext uri="{BB962C8B-B14F-4D97-AF65-F5344CB8AC3E}">
        <p14:creationId xmlns:p14="http://schemas.microsoft.com/office/powerpoint/2010/main" val="38651041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Method Overloading with </a:t>
            </a:r>
            <a:r>
              <a:rPr lang="en-US" b="1" dirty="0" err="1"/>
              <a:t>TypePromotion</a:t>
            </a:r>
            <a:endParaRPr lang="en-US" b="1" dirty="0"/>
          </a:p>
        </p:txBody>
      </p:sp>
      <p:sp>
        <p:nvSpPr>
          <p:cNvPr id="4" name="Rectangle 1"/>
          <p:cNvSpPr>
            <a:spLocks noGrp="1" noChangeArrowheads="1"/>
          </p:cNvSpPr>
          <p:nvPr>
            <p:ph idx="1"/>
          </p:nvPr>
        </p:nvSpPr>
        <p:spPr bwMode="auto">
          <a:xfrm>
            <a:off x="677334" y="2295352"/>
            <a:ext cx="7587333" cy="361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class </a:t>
            </a:r>
            <a:r>
              <a:rPr lang="en-US" b="1" dirty="0" err="1"/>
              <a:t>OverloadingCalculation</a:t>
            </a:r>
            <a:r>
              <a:rPr lang="en-US" b="1" dirty="0"/>
              <a:t>{  </a:t>
            </a:r>
          </a:p>
          <a:p>
            <a:r>
              <a:rPr lang="en-US" dirty="0"/>
              <a:t>  </a:t>
            </a:r>
            <a:r>
              <a:rPr lang="en-US" b="1" dirty="0"/>
              <a:t>void sum(</a:t>
            </a:r>
            <a:r>
              <a:rPr lang="en-US" b="1" dirty="0" err="1"/>
              <a:t>int</a:t>
            </a:r>
            <a:r>
              <a:rPr lang="en-US" b="1" dirty="0"/>
              <a:t> </a:t>
            </a:r>
            <a:r>
              <a:rPr lang="en-US" b="1" dirty="0" err="1"/>
              <a:t>a,long</a:t>
            </a:r>
            <a:r>
              <a:rPr lang="en-US" b="1" dirty="0"/>
              <a:t> b){</a:t>
            </a:r>
            <a:r>
              <a:rPr lang="en-US" b="1" dirty="0" err="1"/>
              <a:t>System.out.println</a:t>
            </a:r>
            <a:r>
              <a:rPr lang="en-US" b="1" dirty="0"/>
              <a:t>(</a:t>
            </a:r>
            <a:r>
              <a:rPr lang="en-US" b="1" dirty="0" err="1"/>
              <a:t>a+b</a:t>
            </a:r>
            <a:r>
              <a:rPr lang="en-US" b="1" dirty="0"/>
              <a:t>);}  </a:t>
            </a:r>
          </a:p>
          <a:p>
            <a:r>
              <a:rPr lang="en-US" dirty="0"/>
              <a:t>   </a:t>
            </a:r>
          </a:p>
          <a:p>
            <a:r>
              <a:rPr lang="en-US" dirty="0"/>
              <a:t>  </a:t>
            </a:r>
            <a:r>
              <a:rPr lang="en-US" b="1" dirty="0"/>
              <a:t>public static void main(String </a:t>
            </a:r>
            <a:r>
              <a:rPr lang="en-US" b="1" dirty="0" err="1"/>
              <a:t>args</a:t>
            </a:r>
            <a:r>
              <a:rPr lang="en-US" b="1" dirty="0"/>
              <a:t>[]){  </a:t>
            </a:r>
          </a:p>
          <a:p>
            <a:r>
              <a:rPr lang="en-US" dirty="0"/>
              <a:t>  </a:t>
            </a:r>
            <a:r>
              <a:rPr lang="en-US" dirty="0" err="1"/>
              <a:t>OverloadingCalculation</a:t>
            </a:r>
            <a:r>
              <a:rPr lang="en-US" dirty="0"/>
              <a:t> </a:t>
            </a:r>
            <a:r>
              <a:rPr lang="en-US" dirty="0" err="1"/>
              <a:t>obj</a:t>
            </a:r>
            <a:r>
              <a:rPr lang="en-US" dirty="0"/>
              <a:t>=</a:t>
            </a:r>
            <a:r>
              <a:rPr lang="en-US" b="1" dirty="0"/>
              <a:t>new </a:t>
            </a:r>
            <a:r>
              <a:rPr lang="en-US" b="1" dirty="0" err="1"/>
              <a:t>OverloadingCalculation</a:t>
            </a:r>
            <a:r>
              <a:rPr lang="en-US" b="1" dirty="0"/>
              <a:t>();  </a:t>
            </a:r>
          </a:p>
          <a:p>
            <a:r>
              <a:rPr lang="en-US" dirty="0"/>
              <a:t>  </a:t>
            </a:r>
            <a:r>
              <a:rPr lang="en-US" dirty="0" err="1"/>
              <a:t>obj.sum</a:t>
            </a:r>
            <a:r>
              <a:rPr lang="en-US" dirty="0"/>
              <a:t>(20,20);//now second </a:t>
            </a:r>
            <a:r>
              <a:rPr lang="en-US" dirty="0" err="1"/>
              <a:t>int</a:t>
            </a:r>
            <a:r>
              <a:rPr lang="en-US" dirty="0"/>
              <a:t> literal will be promoted to long  </a:t>
            </a:r>
          </a:p>
          <a:p>
            <a:r>
              <a:rPr lang="en-US" dirty="0"/>
              <a:t>    </a:t>
            </a:r>
          </a:p>
          <a:p>
            <a:r>
              <a:rPr lang="en-US" dirty="0"/>
              <a:t>  }  </a:t>
            </a:r>
          </a:p>
          <a:p>
            <a:r>
              <a:rPr lang="en-US" dirty="0"/>
              <a:t>} </a:t>
            </a:r>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55</a:t>
            </a:fld>
            <a:endParaRPr lang="en-US"/>
          </a:p>
        </p:txBody>
      </p:sp>
    </p:spTree>
    <p:extLst>
      <p:ext uri="{BB962C8B-B14F-4D97-AF65-F5344CB8AC3E}">
        <p14:creationId xmlns:p14="http://schemas.microsoft.com/office/powerpoint/2010/main" val="28182600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Method Overloading with Type Promotion in case of ambiguity</a:t>
            </a:r>
            <a:br>
              <a:rPr lang="en-US" b="1" dirty="0"/>
            </a:br>
            <a:endParaRPr lang="en-US" dirty="0"/>
          </a:p>
        </p:txBody>
      </p:sp>
      <p:sp>
        <p:nvSpPr>
          <p:cNvPr id="4" name="Rectangle 1"/>
          <p:cNvSpPr>
            <a:spLocks noGrp="1" noChangeArrowheads="1"/>
          </p:cNvSpPr>
          <p:nvPr>
            <p:ph idx="1"/>
          </p:nvPr>
        </p:nvSpPr>
        <p:spPr bwMode="auto">
          <a:xfrm>
            <a:off x="677334" y="2295353"/>
            <a:ext cx="7758855" cy="361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class </a:t>
            </a:r>
            <a:r>
              <a:rPr lang="en-US" b="1" dirty="0" err="1"/>
              <a:t>OverloadingCalculation</a:t>
            </a:r>
            <a:r>
              <a:rPr lang="en-US" b="1" dirty="0"/>
              <a:t>{  </a:t>
            </a:r>
          </a:p>
          <a:p>
            <a:r>
              <a:rPr lang="en-US" dirty="0"/>
              <a:t>  </a:t>
            </a:r>
            <a:r>
              <a:rPr lang="en-US" b="1" dirty="0"/>
              <a:t>void sum(</a:t>
            </a:r>
            <a:r>
              <a:rPr lang="en-US" b="1" dirty="0" err="1"/>
              <a:t>int</a:t>
            </a:r>
            <a:r>
              <a:rPr lang="en-US" b="1" dirty="0"/>
              <a:t> </a:t>
            </a:r>
            <a:r>
              <a:rPr lang="en-US" b="1" dirty="0" err="1"/>
              <a:t>a,long</a:t>
            </a:r>
            <a:r>
              <a:rPr lang="en-US" b="1" dirty="0"/>
              <a:t> b){System.out.println("a method invoked");}  </a:t>
            </a:r>
          </a:p>
          <a:p>
            <a:r>
              <a:rPr lang="en-US" dirty="0"/>
              <a:t>  </a:t>
            </a:r>
            <a:r>
              <a:rPr lang="en-US" b="1" dirty="0"/>
              <a:t>void sum(long </a:t>
            </a:r>
            <a:r>
              <a:rPr lang="en-US" b="1" dirty="0" err="1"/>
              <a:t>a,int</a:t>
            </a:r>
            <a:r>
              <a:rPr lang="en-US" b="1" dirty="0"/>
              <a:t> b){System.out.println("b method invoked");}  </a:t>
            </a:r>
          </a:p>
          <a:p>
            <a:r>
              <a:rPr lang="en-US" dirty="0"/>
              <a:t>  </a:t>
            </a:r>
          </a:p>
          <a:p>
            <a:r>
              <a:rPr lang="en-US" dirty="0"/>
              <a:t>  </a:t>
            </a:r>
            <a:r>
              <a:rPr lang="en-US" b="1" dirty="0"/>
              <a:t>public static void main(String </a:t>
            </a:r>
            <a:r>
              <a:rPr lang="en-US" b="1" dirty="0" err="1"/>
              <a:t>args</a:t>
            </a:r>
            <a:r>
              <a:rPr lang="en-US" b="1" dirty="0"/>
              <a:t>[]){  </a:t>
            </a:r>
          </a:p>
          <a:p>
            <a:r>
              <a:rPr lang="en-US" dirty="0"/>
              <a:t>  </a:t>
            </a:r>
            <a:r>
              <a:rPr lang="en-US" dirty="0" err="1"/>
              <a:t>OverloadingCalculation</a:t>
            </a:r>
            <a:r>
              <a:rPr lang="en-US" dirty="0"/>
              <a:t> </a:t>
            </a:r>
            <a:r>
              <a:rPr lang="en-US" dirty="0" err="1"/>
              <a:t>obj</a:t>
            </a:r>
            <a:r>
              <a:rPr lang="en-US" dirty="0"/>
              <a:t>=</a:t>
            </a:r>
            <a:r>
              <a:rPr lang="en-US" b="1" dirty="0"/>
              <a:t>new </a:t>
            </a:r>
            <a:r>
              <a:rPr lang="en-US" b="1" dirty="0" err="1"/>
              <a:t>OverloadingCalculation</a:t>
            </a:r>
            <a:r>
              <a:rPr lang="en-US" b="1" dirty="0"/>
              <a:t>();  </a:t>
            </a:r>
          </a:p>
          <a:p>
            <a:r>
              <a:rPr lang="en-US" dirty="0"/>
              <a:t>  </a:t>
            </a:r>
            <a:r>
              <a:rPr lang="en-US" dirty="0" err="1"/>
              <a:t>obj.sum</a:t>
            </a:r>
            <a:r>
              <a:rPr lang="en-US" dirty="0"/>
              <a:t>(20,20);//now ambiguity  </a:t>
            </a:r>
          </a:p>
          <a:p>
            <a:r>
              <a:rPr lang="en-US" dirty="0"/>
              <a:t>  }  </a:t>
            </a:r>
          </a:p>
          <a:p>
            <a:r>
              <a:rPr lang="en-US" dirty="0"/>
              <a:t>}  </a:t>
            </a:r>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56</a:t>
            </a:fld>
            <a:endParaRPr lang="en-US"/>
          </a:p>
        </p:txBody>
      </p:sp>
    </p:spTree>
    <p:extLst>
      <p:ext uri="{BB962C8B-B14F-4D97-AF65-F5344CB8AC3E}">
        <p14:creationId xmlns:p14="http://schemas.microsoft.com/office/powerpoint/2010/main" val="6774058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Can we overload main() method?</a:t>
            </a:r>
            <a:br>
              <a:rPr lang="en-US" b="1" dirty="0"/>
            </a:br>
            <a:endParaRPr lang="en-US" dirty="0"/>
          </a:p>
        </p:txBody>
      </p:sp>
      <p:sp>
        <p:nvSpPr>
          <p:cNvPr id="3" name="Content Placeholder 2"/>
          <p:cNvSpPr>
            <a:spLocks noGrp="1"/>
          </p:cNvSpPr>
          <p:nvPr>
            <p:ph idx="1"/>
          </p:nvPr>
        </p:nvSpPr>
        <p:spPr/>
        <p:txBody>
          <a:bodyPr/>
          <a:lstStyle/>
          <a:p>
            <a:r>
              <a:rPr lang="en-US" dirty="0"/>
              <a:t>Yes, You can have any number of main methods in a class by method overloading. Let's see the simple example: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57</a:t>
            </a:fld>
            <a:endParaRPr lang="en-US"/>
          </a:p>
        </p:txBody>
      </p:sp>
    </p:spTree>
    <p:extLst>
      <p:ext uri="{BB962C8B-B14F-4D97-AF65-F5344CB8AC3E}">
        <p14:creationId xmlns:p14="http://schemas.microsoft.com/office/powerpoint/2010/main" val="11890617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lnSpcReduction="10000"/>
          </a:bodyPr>
          <a:lstStyle/>
          <a:p>
            <a:r>
              <a:rPr lang="en-US" dirty="0"/>
              <a:t>class Overloading{  </a:t>
            </a:r>
          </a:p>
          <a:p>
            <a:r>
              <a:rPr lang="en-US" dirty="0"/>
              <a:t>  public static void main(</a:t>
            </a:r>
            <a:r>
              <a:rPr lang="en-US" dirty="0" err="1"/>
              <a:t>int</a:t>
            </a:r>
            <a:r>
              <a:rPr lang="en-US" dirty="0"/>
              <a:t> a){  </a:t>
            </a:r>
          </a:p>
          <a:p>
            <a:r>
              <a:rPr lang="en-US" dirty="0"/>
              <a:t>  </a:t>
            </a:r>
            <a:r>
              <a:rPr lang="en-US" dirty="0" err="1"/>
              <a:t>System.out.println</a:t>
            </a:r>
            <a:r>
              <a:rPr lang="en-US" dirty="0"/>
              <a:t>(a);  </a:t>
            </a:r>
          </a:p>
          <a:p>
            <a:r>
              <a:rPr lang="en-US" dirty="0"/>
              <a:t>  }  </a:t>
            </a:r>
          </a:p>
          <a:p>
            <a:r>
              <a:rPr lang="en-US" dirty="0"/>
              <a:t>    </a:t>
            </a:r>
          </a:p>
          <a:p>
            <a:r>
              <a:rPr lang="en-US" dirty="0"/>
              <a:t>  public static void main(String </a:t>
            </a:r>
            <a:r>
              <a:rPr lang="en-US" dirty="0" err="1"/>
              <a:t>args</a:t>
            </a:r>
            <a:r>
              <a:rPr lang="en-US" dirty="0"/>
              <a:t>[]){  </a:t>
            </a:r>
          </a:p>
          <a:p>
            <a:r>
              <a:rPr lang="en-US" dirty="0"/>
              <a:t>  System.out.println("main() method invoked");  </a:t>
            </a:r>
          </a:p>
          <a:p>
            <a:r>
              <a:rPr lang="en-US" dirty="0"/>
              <a:t>  main(10);  </a:t>
            </a:r>
          </a:p>
          <a:p>
            <a:r>
              <a:rPr lang="en-US" dirty="0"/>
              <a:t>  }  </a:t>
            </a:r>
          </a:p>
          <a:p>
            <a:r>
              <a:rPr lang="en-US" dirty="0"/>
              <a:t>}  </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58</a:t>
            </a:fld>
            <a:endParaRPr lang="en-US"/>
          </a:p>
        </p:txBody>
      </p:sp>
    </p:spTree>
    <p:extLst>
      <p:ext uri="{BB962C8B-B14F-4D97-AF65-F5344CB8AC3E}">
        <p14:creationId xmlns:p14="http://schemas.microsoft.com/office/powerpoint/2010/main" val="2342403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Constructor in Java</a:t>
            </a:r>
            <a:br>
              <a:rPr lang="en-US" b="1" dirty="0"/>
            </a:br>
            <a:endParaRPr lang="en-US" dirty="0"/>
          </a:p>
        </p:txBody>
      </p:sp>
      <p:sp>
        <p:nvSpPr>
          <p:cNvPr id="5" name="Subtitle 4"/>
          <p:cNvSpPr>
            <a:spLocks noGrp="1"/>
          </p:cNvSpPr>
          <p:nvPr>
            <p:ph type="subTitle" idx="1"/>
          </p:nvPr>
        </p:nvSpPr>
        <p:spPr/>
        <p:txBody>
          <a:bodyPr/>
          <a:lstStyle/>
          <a:p>
            <a:r>
              <a:rPr lang="en-US" dirty="0"/>
              <a:t>Constructors</a:t>
            </a:r>
          </a:p>
        </p:txBody>
      </p:sp>
      <p:sp>
        <p:nvSpPr>
          <p:cNvPr id="6" name="Date Placeholder 5"/>
          <p:cNvSpPr>
            <a:spLocks noGrp="1"/>
          </p:cNvSpPr>
          <p:nvPr>
            <p:ph type="dt" sz="half" idx="10"/>
          </p:nvPr>
        </p:nvSpPr>
        <p:spPr/>
        <p:txBody>
          <a:bodyPr/>
          <a:lstStyle/>
          <a:p>
            <a:r>
              <a:rPr lang="en-US"/>
              <a:t>8/21/2015</a:t>
            </a:r>
          </a:p>
        </p:txBody>
      </p:sp>
      <p:sp>
        <p:nvSpPr>
          <p:cNvPr id="7" name="Footer Placeholder 6"/>
          <p:cNvSpPr>
            <a:spLocks noGrp="1"/>
          </p:cNvSpPr>
          <p:nvPr>
            <p:ph type="ftr" sz="quarter" idx="11"/>
          </p:nvPr>
        </p:nvSpPr>
        <p:spPr/>
        <p:txBody>
          <a:bodyPr/>
          <a:lstStyle/>
          <a:p>
            <a:r>
              <a:rPr lang="en-US"/>
              <a:t>Presented by MangaRao</a:t>
            </a:r>
          </a:p>
        </p:txBody>
      </p:sp>
      <p:sp>
        <p:nvSpPr>
          <p:cNvPr id="8" name="Slide Number Placeholder 7"/>
          <p:cNvSpPr>
            <a:spLocks noGrp="1"/>
          </p:cNvSpPr>
          <p:nvPr>
            <p:ph type="sldNum" sz="quarter" idx="12"/>
          </p:nvPr>
        </p:nvSpPr>
        <p:spPr/>
        <p:txBody>
          <a:bodyPr/>
          <a:lstStyle/>
          <a:p>
            <a:fld id="{1E4065C7-5D4F-4CBE-A2BC-2560D5DC65DF}" type="slidenum">
              <a:rPr lang="en-US" smtClean="0"/>
              <a:t>59</a:t>
            </a:fld>
            <a:endParaRPr lang="en-US"/>
          </a:p>
        </p:txBody>
      </p:sp>
    </p:spTree>
    <p:extLst>
      <p:ext uri="{BB962C8B-B14F-4D97-AF65-F5344CB8AC3E}">
        <p14:creationId xmlns:p14="http://schemas.microsoft.com/office/powerpoint/2010/main" val="26886846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5552"/>
            <a:ext cx="8596668" cy="1569912"/>
          </a:xfrm>
        </p:spPr>
        <p:txBody>
          <a:bodyPr>
            <a:normAutofit fontScale="90000"/>
          </a:bodyPr>
          <a:lstStyle/>
          <a:p>
            <a:r>
              <a:rPr lang="en-US" b="1" dirty="0"/>
              <a:t>The OOP Principles </a:t>
            </a:r>
            <a:br>
              <a:rPr lang="en-US" b="1" dirty="0"/>
            </a:br>
            <a:br>
              <a:rPr lang="en-US" sz="2000" b="1" dirty="0"/>
            </a:br>
            <a:r>
              <a:rPr lang="en-US" sz="1800" dirty="0"/>
              <a:t>All object-oriented programming languages provide mechanisms that help you implement </a:t>
            </a:r>
            <a:r>
              <a:rPr lang="en-US" sz="2000" dirty="0"/>
              <a:t>the object-oriented model.</a:t>
            </a:r>
            <a:r>
              <a:rPr lang="en-US" dirty="0"/>
              <a:t> </a:t>
            </a:r>
            <a:r>
              <a:rPr lang="en-US" sz="2000" dirty="0"/>
              <a:t>They are 3</a:t>
            </a:r>
            <a:br>
              <a:rPr lang="en-US" dirty="0"/>
            </a:br>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a:t>
            </a:fld>
            <a:endParaRPr lang="en-US"/>
          </a:p>
        </p:txBody>
      </p:sp>
      <p:sp>
        <p:nvSpPr>
          <p:cNvPr id="12" name="Content Placeholder 11"/>
          <p:cNvSpPr>
            <a:spLocks noGrp="1"/>
          </p:cNvSpPr>
          <p:nvPr>
            <p:ph idx="1"/>
          </p:nvPr>
        </p:nvSpPr>
        <p:spPr/>
        <p:txBody>
          <a:bodyPr/>
          <a:lstStyle/>
          <a:p>
            <a:r>
              <a:rPr lang="en-US" dirty="0"/>
              <a:t>Abstraction</a:t>
            </a:r>
          </a:p>
          <a:p>
            <a:r>
              <a:rPr lang="en-US" dirty="0"/>
              <a:t>Encapsulation</a:t>
            </a:r>
          </a:p>
          <a:p>
            <a:r>
              <a:rPr lang="en-US" dirty="0"/>
              <a:t>Polymorphism</a:t>
            </a:r>
          </a:p>
        </p:txBody>
      </p:sp>
    </p:spTree>
    <p:extLst>
      <p:ext uri="{BB962C8B-B14F-4D97-AF65-F5344CB8AC3E}">
        <p14:creationId xmlns:p14="http://schemas.microsoft.com/office/powerpoint/2010/main" val="24403419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constructor?</a:t>
            </a:r>
          </a:p>
        </p:txBody>
      </p:sp>
      <p:sp>
        <p:nvSpPr>
          <p:cNvPr id="3" name="Content Placeholder 2"/>
          <p:cNvSpPr>
            <a:spLocks noGrp="1"/>
          </p:cNvSpPr>
          <p:nvPr>
            <p:ph idx="1"/>
          </p:nvPr>
        </p:nvSpPr>
        <p:spPr/>
        <p:txBody>
          <a:bodyPr/>
          <a:lstStyle/>
          <a:p>
            <a:r>
              <a:rPr lang="en-US" dirty="0"/>
              <a:t>Constructor initializes the object</a:t>
            </a:r>
          </a:p>
          <a:p>
            <a:r>
              <a:rPr lang="en-US" dirty="0"/>
              <a:t>It constructs the values i.e. provides data for the object that is why it is known as constructor. </a:t>
            </a:r>
          </a:p>
          <a:p>
            <a:r>
              <a:rPr lang="en-US" dirty="0"/>
              <a:t>Java constructor is </a:t>
            </a:r>
            <a:r>
              <a:rPr lang="en-US" i="1" dirty="0"/>
              <a:t>invoked at the time of object creation</a:t>
            </a: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60</a:t>
            </a:fld>
            <a:endParaRPr lang="en-US"/>
          </a:p>
        </p:txBody>
      </p:sp>
    </p:spTree>
    <p:extLst>
      <p:ext uri="{BB962C8B-B14F-4D97-AF65-F5344CB8AC3E}">
        <p14:creationId xmlns:p14="http://schemas.microsoft.com/office/powerpoint/2010/main" val="29418913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java constructors</a:t>
            </a:r>
            <a:br>
              <a:rPr lang="en-US" b="1" dirty="0"/>
            </a:br>
            <a:endParaRPr lang="en-US" dirty="0"/>
          </a:p>
        </p:txBody>
      </p:sp>
      <p:sp>
        <p:nvSpPr>
          <p:cNvPr id="5" name="Date Placeholder 4"/>
          <p:cNvSpPr>
            <a:spLocks noGrp="1"/>
          </p:cNvSpPr>
          <p:nvPr>
            <p:ph type="dt" sz="half" idx="10"/>
          </p:nvPr>
        </p:nvSpPr>
        <p:spPr/>
        <p:txBody>
          <a:bodyPr/>
          <a:lstStyle/>
          <a:p>
            <a:r>
              <a:rPr lang="en-US"/>
              <a:t>8/21/2015</a:t>
            </a:r>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1E4065C7-5D4F-4CBE-A2BC-2560D5DC65DF}" type="slidenum">
              <a:rPr lang="en-US" smtClean="0"/>
              <a:t>61</a:t>
            </a:fld>
            <a:endParaRPr lang="en-US"/>
          </a:p>
        </p:txBody>
      </p:sp>
      <p:sp>
        <p:nvSpPr>
          <p:cNvPr id="3" name="Content Placeholder 2"/>
          <p:cNvSpPr>
            <a:spLocks noGrp="1"/>
          </p:cNvSpPr>
          <p:nvPr>
            <p:ph idx="1"/>
          </p:nvPr>
        </p:nvSpPr>
        <p:spPr/>
        <p:txBody>
          <a:bodyPr/>
          <a:lstStyle/>
          <a:p>
            <a:pPr lvl="0"/>
            <a:r>
              <a:rPr lang="en-US" dirty="0"/>
              <a:t>Default constructor (no-parameter constructor)</a:t>
            </a:r>
          </a:p>
          <a:p>
            <a:pPr lvl="0"/>
            <a:r>
              <a:rPr lang="en-US" dirty="0"/>
              <a:t>Parameterized constructor</a:t>
            </a:r>
          </a:p>
          <a:p>
            <a:endParaRPr lang="en-US" dirty="0"/>
          </a:p>
        </p:txBody>
      </p:sp>
    </p:spTree>
    <p:extLst>
      <p:ext uri="{BB962C8B-B14F-4D97-AF65-F5344CB8AC3E}">
        <p14:creationId xmlns:p14="http://schemas.microsoft.com/office/powerpoint/2010/main" val="1869371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Java Default Constructor</a:t>
            </a:r>
          </a:p>
        </p:txBody>
      </p:sp>
      <p:sp>
        <p:nvSpPr>
          <p:cNvPr id="3" name="Content Placeholder 2"/>
          <p:cNvSpPr>
            <a:spLocks noGrp="1"/>
          </p:cNvSpPr>
          <p:nvPr>
            <p:ph idx="1"/>
          </p:nvPr>
        </p:nvSpPr>
        <p:spPr/>
        <p:txBody>
          <a:bodyPr/>
          <a:lstStyle/>
          <a:p>
            <a:r>
              <a:rPr lang="en-US" dirty="0"/>
              <a:t>A constructor that have no parameter is known as default constructor.</a:t>
            </a:r>
          </a:p>
          <a:p>
            <a:r>
              <a:rPr lang="en-US" dirty="0"/>
              <a:t>Syntax:</a:t>
            </a:r>
          </a:p>
          <a:p>
            <a:r>
              <a:rPr lang="en-US" dirty="0"/>
              <a:t>&lt;</a:t>
            </a:r>
            <a:r>
              <a:rPr lang="en-US" dirty="0" err="1"/>
              <a:t>class_name</a:t>
            </a:r>
            <a:r>
              <a:rPr lang="en-US" dirty="0"/>
              <a:t>&gt;(){</a:t>
            </a:r>
          </a:p>
          <a:p>
            <a:r>
              <a:rPr lang="en-US" dirty="0"/>
              <a:t>…………</a:t>
            </a:r>
          </a:p>
          <a:p>
            <a:r>
              <a:rPr lang="en-US" dirty="0"/>
              <a:t>}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62</a:t>
            </a:fld>
            <a:endParaRPr lang="en-US"/>
          </a:p>
        </p:txBody>
      </p:sp>
    </p:spTree>
    <p:extLst>
      <p:ext uri="{BB962C8B-B14F-4D97-AF65-F5344CB8AC3E}">
        <p14:creationId xmlns:p14="http://schemas.microsoft.com/office/powerpoint/2010/main" val="42759041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of default constructor</a:t>
            </a:r>
          </a:p>
        </p:txBody>
      </p:sp>
      <p:sp>
        <p:nvSpPr>
          <p:cNvPr id="3" name="Content Placeholder 2"/>
          <p:cNvSpPr>
            <a:spLocks noGrp="1"/>
          </p:cNvSpPr>
          <p:nvPr>
            <p:ph idx="1"/>
          </p:nvPr>
        </p:nvSpPr>
        <p:spPr>
          <a:xfrm>
            <a:off x="677334" y="1418253"/>
            <a:ext cx="8596668" cy="4623109"/>
          </a:xfrm>
        </p:spPr>
        <p:txBody>
          <a:bodyPr>
            <a:normAutofit/>
          </a:bodyPr>
          <a:lstStyle/>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Bike {</a:t>
            </a:r>
          </a:p>
          <a:p>
            <a:endParaRPr lang="en-US" dirty="0">
              <a:latin typeface="Consolas" panose="020B0609020204030204" pitchFamily="49" charset="0"/>
            </a:endParaRPr>
          </a:p>
          <a:p>
            <a:r>
              <a:rPr lang="en-US" dirty="0">
                <a:solidFill>
                  <a:srgbClr val="000000"/>
                </a:solidFill>
                <a:latin typeface="Consolas" panose="020B0609020204030204" pitchFamily="49" charset="0"/>
              </a:rPr>
              <a:t>Bike(){</a:t>
            </a:r>
          </a:p>
          <a:p>
            <a:r>
              <a:rPr lang="en-US" dirty="0">
                <a:solidFill>
                  <a:srgbClr val="000000"/>
                </a:solidFill>
                <a:latin typeface="Consolas" panose="020B0609020204030204" pitchFamily="49" charset="0"/>
              </a:rPr>
              <a:t>System.</a:t>
            </a:r>
            <a:r>
              <a:rPr lang="en-US" b="1" i="1" dirty="0">
                <a:solidFill>
                  <a:srgbClr val="0000C0"/>
                </a:solidFill>
                <a:latin typeface="Consolas" panose="020B0609020204030204" pitchFamily="49" charset="0"/>
              </a:rPr>
              <a:t>out</a:t>
            </a:r>
            <a:r>
              <a:rPr lang="en-US" b="1" i="1" dirty="0">
                <a:solidFill>
                  <a:srgbClr val="000000"/>
                </a:solidFill>
                <a:latin typeface="Consolas" panose="020B0609020204030204" pitchFamily="49" charset="0"/>
              </a:rPr>
              <a:t>.println(</a:t>
            </a:r>
            <a:r>
              <a:rPr lang="en-US" b="1" i="1" dirty="0">
                <a:solidFill>
                  <a:srgbClr val="2A00FF"/>
                </a:solidFill>
                <a:latin typeface="Consolas" panose="020B0609020204030204" pitchFamily="49" charset="0"/>
              </a:rPr>
              <a:t>"Bike is created"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Bike();</a:t>
            </a:r>
          </a:p>
          <a:p>
            <a:r>
              <a:rPr lang="en-US" dirty="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63</a:t>
            </a:fld>
            <a:endParaRPr lang="en-US"/>
          </a:p>
        </p:txBody>
      </p:sp>
    </p:spTree>
    <p:extLst>
      <p:ext uri="{BB962C8B-B14F-4D97-AF65-F5344CB8AC3E}">
        <p14:creationId xmlns:p14="http://schemas.microsoft.com/office/powerpoint/2010/main" val="24936040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59307"/>
            <a:ext cx="8596668" cy="1671093"/>
          </a:xfrm>
        </p:spPr>
        <p:txBody>
          <a:bodyPr>
            <a:normAutofit fontScale="90000"/>
          </a:bodyPr>
          <a:lstStyle/>
          <a:p>
            <a:r>
              <a:rPr lang="en-US" dirty="0"/>
              <a:t>Compiler automatically creates default constructor if any constructor is not written by programmer </a:t>
            </a:r>
          </a:p>
        </p:txBody>
      </p:sp>
      <p:pic>
        <p:nvPicPr>
          <p:cNvPr id="7" name="Content Placeholder 6"/>
          <p:cNvPicPr>
            <a:picLocks noGrp="1" noChangeAspect="1"/>
          </p:cNvPicPr>
          <p:nvPr>
            <p:ph idx="1"/>
          </p:nvPr>
        </p:nvPicPr>
        <p:blipFill>
          <a:blip r:embed="rId2"/>
          <a:stretch>
            <a:fillRect/>
          </a:stretch>
        </p:blipFill>
        <p:spPr>
          <a:xfrm>
            <a:off x="2461201" y="3282085"/>
            <a:ext cx="5029636" cy="1638442"/>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64</a:t>
            </a:fld>
            <a:endParaRPr lang="en-US"/>
          </a:p>
        </p:txBody>
      </p:sp>
    </p:spTree>
    <p:extLst>
      <p:ext uri="{BB962C8B-B14F-4D97-AF65-F5344CB8AC3E}">
        <p14:creationId xmlns:p14="http://schemas.microsoft.com/office/powerpoint/2010/main" val="21167372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purpose of default constructor?</a:t>
            </a:r>
            <a:br>
              <a:rPr lang="en-US" b="1" dirty="0"/>
            </a:br>
            <a:endParaRPr lang="en-US" dirty="0"/>
          </a:p>
        </p:txBody>
      </p:sp>
      <p:sp>
        <p:nvSpPr>
          <p:cNvPr id="3" name="Content Placeholder 2"/>
          <p:cNvSpPr>
            <a:spLocks noGrp="1"/>
          </p:cNvSpPr>
          <p:nvPr>
            <p:ph idx="1"/>
          </p:nvPr>
        </p:nvSpPr>
        <p:spPr/>
        <p:txBody>
          <a:bodyPr/>
          <a:lstStyle/>
          <a:p>
            <a:r>
              <a:rPr lang="en-US" dirty="0"/>
              <a:t>Default constructor provides the default values to the object like 0, null etc. depending on the type.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65</a:t>
            </a:fld>
            <a:endParaRPr lang="en-US"/>
          </a:p>
        </p:txBody>
      </p:sp>
    </p:spTree>
    <p:extLst>
      <p:ext uri="{BB962C8B-B14F-4D97-AF65-F5344CB8AC3E}">
        <p14:creationId xmlns:p14="http://schemas.microsoft.com/office/powerpoint/2010/main" val="10907222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default constructor that displays the default values</a:t>
            </a:r>
            <a:br>
              <a:rPr lang="en-US" b="1" dirty="0"/>
            </a:br>
            <a:endParaRPr lang="en-US" dirty="0"/>
          </a:p>
        </p:txBody>
      </p:sp>
      <p:sp>
        <p:nvSpPr>
          <p:cNvPr id="8" name="Content Placeholder 7"/>
          <p:cNvSpPr>
            <a:spLocks noGrp="1"/>
          </p:cNvSpPr>
          <p:nvPr>
            <p:ph idx="1"/>
          </p:nvPr>
        </p:nvSpPr>
        <p:spPr>
          <a:xfrm>
            <a:off x="677334" y="1660849"/>
            <a:ext cx="8596668" cy="4380513"/>
          </a:xfrm>
        </p:spPr>
        <p:txBody>
          <a:bodyPr>
            <a:normAutofit/>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Student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C0"/>
                </a:solidFill>
                <a:latin typeface="Consolas" panose="020B0609020204030204" pitchFamily="49" charset="0"/>
              </a:rPr>
              <a:t>sid</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String </a:t>
            </a:r>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displayStudentDetails</a:t>
            </a:r>
            <a:r>
              <a:rPr lang="en-U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sid</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sname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a:t>
            </a:r>
          </a:p>
          <a:p>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.displayStudentDetails();</a:t>
            </a:r>
          </a:p>
          <a:p>
            <a:r>
              <a:rPr lang="en-US" dirty="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66</a:t>
            </a:fld>
            <a:endParaRPr lang="en-US"/>
          </a:p>
        </p:txBody>
      </p:sp>
    </p:spTree>
    <p:extLst>
      <p:ext uri="{BB962C8B-B14F-4D97-AF65-F5344CB8AC3E}">
        <p14:creationId xmlns:p14="http://schemas.microsoft.com/office/powerpoint/2010/main" val="13258303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parameterized constructor</a:t>
            </a:r>
            <a:br>
              <a:rPr lang="en-US" b="1" dirty="0"/>
            </a:br>
            <a:endParaRPr lang="en-US" dirty="0"/>
          </a:p>
        </p:txBody>
      </p:sp>
      <p:sp>
        <p:nvSpPr>
          <p:cNvPr id="3" name="Content Placeholder 2"/>
          <p:cNvSpPr>
            <a:spLocks noGrp="1"/>
          </p:cNvSpPr>
          <p:nvPr>
            <p:ph idx="1"/>
          </p:nvPr>
        </p:nvSpPr>
        <p:spPr/>
        <p:txBody>
          <a:bodyPr/>
          <a:lstStyle/>
          <a:p>
            <a:r>
              <a:rPr lang="en-US" dirty="0"/>
              <a:t>A constructor that have parameters is known as parameterized constructor.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67</a:t>
            </a:fld>
            <a:endParaRPr lang="en-US"/>
          </a:p>
        </p:txBody>
      </p:sp>
    </p:spTree>
    <p:extLst>
      <p:ext uri="{BB962C8B-B14F-4D97-AF65-F5344CB8AC3E}">
        <p14:creationId xmlns:p14="http://schemas.microsoft.com/office/powerpoint/2010/main" val="1314522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parameterized constructor?</a:t>
            </a:r>
            <a:br>
              <a:rPr lang="en-US" b="1" dirty="0"/>
            </a:br>
            <a:endParaRPr lang="en-US" dirty="0"/>
          </a:p>
        </p:txBody>
      </p:sp>
      <p:sp>
        <p:nvSpPr>
          <p:cNvPr id="3" name="Content Placeholder 2"/>
          <p:cNvSpPr>
            <a:spLocks noGrp="1"/>
          </p:cNvSpPr>
          <p:nvPr>
            <p:ph idx="1"/>
          </p:nvPr>
        </p:nvSpPr>
        <p:spPr/>
        <p:txBody>
          <a:bodyPr/>
          <a:lstStyle/>
          <a:p>
            <a:r>
              <a:rPr lang="en-US" dirty="0"/>
              <a:t>Parameterized constructor is used to provide different values to the distinct objects.</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68</a:t>
            </a:fld>
            <a:endParaRPr lang="en-US"/>
          </a:p>
        </p:txBody>
      </p:sp>
    </p:spTree>
    <p:extLst>
      <p:ext uri="{BB962C8B-B14F-4D97-AF65-F5344CB8AC3E}">
        <p14:creationId xmlns:p14="http://schemas.microsoft.com/office/powerpoint/2010/main" val="2001174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of parameterized constructor</a:t>
            </a:r>
            <a:br>
              <a:rPr lang="en-US" b="1" dirty="0"/>
            </a:br>
            <a:endParaRPr lang="en-US" dirty="0"/>
          </a:p>
        </p:txBody>
      </p:sp>
      <p:sp>
        <p:nvSpPr>
          <p:cNvPr id="3" name="Content Placeholder 2"/>
          <p:cNvSpPr>
            <a:spLocks noGrp="1"/>
          </p:cNvSpPr>
          <p:nvPr>
            <p:ph idx="1"/>
          </p:nvPr>
        </p:nvSpPr>
        <p:spPr>
          <a:xfrm>
            <a:off x="677334" y="1323475"/>
            <a:ext cx="8596668" cy="5002680"/>
          </a:xfrm>
        </p:spPr>
        <p:txBody>
          <a:bodyPr>
            <a:normAutofit fontScale="925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Student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C0"/>
                </a:solidFill>
                <a:latin typeface="Consolas" panose="020B0609020204030204" pitchFamily="49" charset="0"/>
              </a:rPr>
              <a:t>sid</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String </a:t>
            </a:r>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Student(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studentId</a:t>
            </a:r>
            <a:r>
              <a:rPr lang="en-US" b="1" dirty="0">
                <a:solidFill>
                  <a:srgbClr val="000000"/>
                </a:solidFill>
                <a:latin typeface="Consolas" panose="020B0609020204030204" pitchFamily="49" charset="0"/>
              </a:rPr>
              <a:t>, String </a:t>
            </a:r>
            <a:r>
              <a:rPr lang="en-US" b="1" dirty="0" err="1">
                <a:solidFill>
                  <a:srgbClr val="6A3E3E"/>
                </a:solidFill>
                <a:latin typeface="Consolas" panose="020B0609020204030204" pitchFamily="49" charset="0"/>
              </a:rPr>
              <a:t>studentName</a:t>
            </a:r>
            <a:r>
              <a:rPr lang="en-US" b="1"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sid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studentId</a:t>
            </a:r>
            <a:r>
              <a:rPr lang="en-US"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displayStudentDetails</a:t>
            </a:r>
            <a:r>
              <a:rPr lang="en-U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sid</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sname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Student(101,</a:t>
            </a:r>
            <a:r>
              <a:rPr lang="en-US" b="1" dirty="0">
                <a:solidFill>
                  <a:srgbClr val="2A00FF"/>
                </a:solidFill>
                <a:latin typeface="Consolas" panose="020B0609020204030204" pitchFamily="49" charset="0"/>
              </a:rPr>
              <a:t>"Raju"</a:t>
            </a:r>
            <a:r>
              <a:rPr lang="en-US" b="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.displayStudentDetails();</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69</a:t>
            </a:fld>
            <a:endParaRPr lang="en-US"/>
          </a:p>
        </p:txBody>
      </p:sp>
    </p:spTree>
    <p:extLst>
      <p:ext uri="{BB962C8B-B14F-4D97-AF65-F5344CB8AC3E}">
        <p14:creationId xmlns:p14="http://schemas.microsoft.com/office/powerpoint/2010/main" val="10010656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 concepts</a:t>
            </a:r>
          </a:p>
        </p:txBody>
      </p:sp>
      <p:sp>
        <p:nvSpPr>
          <p:cNvPr id="3" name="Date Placeholder 2"/>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a:t>
            </a:fld>
            <a:endParaRPr lang="en-US"/>
          </a:p>
        </p:txBody>
      </p:sp>
      <p:sp>
        <p:nvSpPr>
          <p:cNvPr id="7" name="Content Placeholder 6"/>
          <p:cNvSpPr>
            <a:spLocks noGrp="1"/>
          </p:cNvSpPr>
          <p:nvPr>
            <p:ph idx="1"/>
          </p:nvPr>
        </p:nvSpPr>
        <p:spPr/>
        <p:txBody>
          <a:bodyPr/>
          <a:lstStyle/>
          <a:p>
            <a:r>
              <a:rPr lang="en-US" dirty="0"/>
              <a:t>Abstraction</a:t>
            </a:r>
          </a:p>
          <a:p>
            <a:r>
              <a:rPr lang="en-US" dirty="0"/>
              <a:t>Encapsulation</a:t>
            </a:r>
          </a:p>
          <a:p>
            <a:r>
              <a:rPr lang="en-US" dirty="0"/>
              <a:t>Polymorphism</a:t>
            </a:r>
          </a:p>
          <a:p>
            <a:r>
              <a:rPr lang="en-US" dirty="0"/>
              <a:t>Inheritance</a:t>
            </a:r>
          </a:p>
        </p:txBody>
      </p:sp>
    </p:spTree>
    <p:extLst>
      <p:ext uri="{BB962C8B-B14F-4D97-AF65-F5344CB8AC3E}">
        <p14:creationId xmlns:p14="http://schemas.microsoft.com/office/powerpoint/2010/main" val="42650101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Constructor Overloading in Java</a:t>
            </a:r>
          </a:p>
        </p:txBody>
      </p:sp>
      <p:sp>
        <p:nvSpPr>
          <p:cNvPr id="3" name="Content Placeholder 2"/>
          <p:cNvSpPr>
            <a:spLocks noGrp="1"/>
          </p:cNvSpPr>
          <p:nvPr>
            <p:ph idx="1"/>
          </p:nvPr>
        </p:nvSpPr>
        <p:spPr/>
        <p:txBody>
          <a:bodyPr/>
          <a:lstStyle/>
          <a:p>
            <a:r>
              <a:rPr lang="en-US" dirty="0"/>
              <a:t>Constructor overloading is a technique in Java in which a class can have any number of constructors that differ in parameter lists.</a:t>
            </a:r>
          </a:p>
          <a:p>
            <a:r>
              <a:rPr lang="en-US" dirty="0"/>
              <a:t>The compiler differentiates these constructors by taking into account the number of parameters in the list and their type.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70</a:t>
            </a:fld>
            <a:endParaRPr lang="en-US"/>
          </a:p>
        </p:txBody>
      </p:sp>
    </p:spTree>
    <p:extLst>
      <p:ext uri="{BB962C8B-B14F-4D97-AF65-F5344CB8AC3E}">
        <p14:creationId xmlns:p14="http://schemas.microsoft.com/office/powerpoint/2010/main" val="33689966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79120"/>
          </a:xfrm>
        </p:spPr>
        <p:txBody>
          <a:bodyPr>
            <a:normAutofit fontScale="90000"/>
          </a:bodyPr>
          <a:lstStyle/>
          <a:p>
            <a:r>
              <a:rPr lang="en-US" b="1" dirty="0"/>
              <a:t>Example of Constructor Overloading</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71</a:t>
            </a:fld>
            <a:endParaRPr lang="en-US"/>
          </a:p>
        </p:txBody>
      </p:sp>
      <p:sp>
        <p:nvSpPr>
          <p:cNvPr id="3" name="Content Placeholder 2"/>
          <p:cNvSpPr>
            <a:spLocks noGrp="1"/>
          </p:cNvSpPr>
          <p:nvPr>
            <p:ph idx="1"/>
          </p:nvPr>
        </p:nvSpPr>
        <p:spPr>
          <a:xfrm>
            <a:off x="677334" y="579120"/>
            <a:ext cx="8596668" cy="5827367"/>
          </a:xfrm>
        </p:spPr>
        <p:txBody>
          <a:bodyPr>
            <a:normAutofit fontScale="700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Student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C0"/>
                </a:solidFill>
                <a:latin typeface="Consolas" panose="020B0609020204030204" pitchFamily="49" charset="0"/>
              </a:rPr>
              <a:t>sid</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String </a:t>
            </a:r>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age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Student(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studentId</a:t>
            </a:r>
            <a:r>
              <a:rPr lang="en-US" b="1" dirty="0">
                <a:solidFill>
                  <a:srgbClr val="000000"/>
                </a:solidFill>
                <a:latin typeface="Consolas" panose="020B0609020204030204" pitchFamily="49" charset="0"/>
              </a:rPr>
              <a:t>, String </a:t>
            </a:r>
            <a:r>
              <a:rPr lang="en-US" b="1" dirty="0" err="1">
                <a:solidFill>
                  <a:srgbClr val="6A3E3E"/>
                </a:solidFill>
                <a:latin typeface="Consolas" panose="020B0609020204030204" pitchFamily="49" charset="0"/>
              </a:rPr>
              <a:t>studentName</a:t>
            </a:r>
            <a:r>
              <a:rPr lang="en-US" b="1"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sid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studentId</a:t>
            </a:r>
            <a:r>
              <a:rPr lang="en-US"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Student(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studentId</a:t>
            </a:r>
            <a:r>
              <a:rPr lang="en-US" b="1" dirty="0">
                <a:solidFill>
                  <a:srgbClr val="000000"/>
                </a:solidFill>
                <a:latin typeface="Consolas" panose="020B0609020204030204" pitchFamily="49" charset="0"/>
              </a:rPr>
              <a:t>, String </a:t>
            </a:r>
            <a:r>
              <a:rPr lang="en-US" b="1" dirty="0" err="1">
                <a:solidFill>
                  <a:srgbClr val="6A3E3E"/>
                </a:solidFill>
                <a:latin typeface="Consolas" panose="020B0609020204030204" pitchFamily="49" charset="0"/>
              </a:rPr>
              <a:t>studentName</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studentAge</a:t>
            </a:r>
            <a:r>
              <a:rPr lang="en-US" b="1"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sid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studentId</a:t>
            </a:r>
            <a:r>
              <a:rPr lang="en-US"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sname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studentName</a:t>
            </a:r>
            <a:r>
              <a:rPr lang="en-US" dirty="0">
                <a:solidFill>
                  <a:srgbClr val="000000"/>
                </a:solidFill>
                <a:latin typeface="Consolas" panose="020B0609020204030204" pitchFamily="49" charset="0"/>
              </a:rPr>
              <a:t>;</a:t>
            </a:r>
          </a:p>
          <a:p>
            <a:r>
              <a:rPr lang="en-US" dirty="0">
                <a:solidFill>
                  <a:srgbClr val="0000C0"/>
                </a:solidFill>
                <a:latin typeface="Consolas" panose="020B0609020204030204" pitchFamily="49" charset="0"/>
              </a:rPr>
              <a:t>age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studentAge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displayStudentDetails</a:t>
            </a:r>
            <a:r>
              <a:rPr lang="en-U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sid</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sname</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a:solidFill>
                  <a:srgbClr val="0000C0"/>
                </a:solidFill>
                <a:latin typeface="Consolas" panose="020B0609020204030204" pitchFamily="49" charset="0"/>
              </a:rPr>
              <a:t>age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Student(101,</a:t>
            </a:r>
            <a:r>
              <a:rPr lang="en-US" b="1" dirty="0">
                <a:solidFill>
                  <a:srgbClr val="2A00FF"/>
                </a:solidFill>
                <a:latin typeface="Consolas" panose="020B0609020204030204" pitchFamily="49" charset="0"/>
              </a:rPr>
              <a:t>"Raju"</a:t>
            </a:r>
            <a:r>
              <a:rPr lang="en-US" b="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student1</a:t>
            </a:r>
            <a:r>
              <a:rPr lang="en-US" dirty="0">
                <a:solidFill>
                  <a:srgbClr val="000000"/>
                </a:solidFill>
                <a:latin typeface="Consolas" panose="020B0609020204030204" pitchFamily="49" charset="0"/>
              </a:rPr>
              <a:t>.displayStudentDetails();</a:t>
            </a:r>
          </a:p>
          <a:p>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student2</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Student(102, </a:t>
            </a:r>
            <a:r>
              <a:rPr lang="en-US" b="1" dirty="0">
                <a:solidFill>
                  <a:srgbClr val="2A00FF"/>
                </a:solidFill>
                <a:latin typeface="Consolas" panose="020B0609020204030204" pitchFamily="49" charset="0"/>
              </a:rPr>
              <a:t>"Rani"</a:t>
            </a:r>
            <a:r>
              <a:rPr lang="en-US" b="1" dirty="0">
                <a:solidFill>
                  <a:srgbClr val="000000"/>
                </a:solidFill>
                <a:latin typeface="Consolas" panose="020B0609020204030204" pitchFamily="49" charset="0"/>
              </a:rPr>
              <a:t>, 20);</a:t>
            </a:r>
          </a:p>
          <a:p>
            <a:r>
              <a:rPr lang="en-US" dirty="0">
                <a:solidFill>
                  <a:srgbClr val="6A3E3E"/>
                </a:solidFill>
                <a:latin typeface="Consolas" panose="020B0609020204030204" pitchFamily="49" charset="0"/>
              </a:rPr>
              <a:t>student2</a:t>
            </a:r>
            <a:r>
              <a:rPr lang="en-US" dirty="0">
                <a:solidFill>
                  <a:srgbClr val="000000"/>
                </a:solidFill>
                <a:latin typeface="Consolas" panose="020B0609020204030204" pitchFamily="49" charset="0"/>
              </a:rPr>
              <a:t>.displayStudentDetails();</a:t>
            </a:r>
          </a:p>
          <a:p>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7797448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constructor and method in java</a:t>
            </a:r>
            <a:br>
              <a:rPr lang="en-US" b="1" dirty="0"/>
            </a:b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600845660"/>
              </p:ext>
            </p:extLst>
          </p:nvPr>
        </p:nvGraphicFramePr>
        <p:xfrm>
          <a:off x="677863" y="2160588"/>
          <a:ext cx="8596312" cy="3307080"/>
        </p:xfrm>
        <a:graphic>
          <a:graphicData uri="http://schemas.openxmlformats.org/drawingml/2006/table">
            <a:tbl>
              <a:tblPr firstRow="1" bandRow="1">
                <a:tableStyleId>{93296810-A885-4BE3-A3E7-6D5BEEA58F35}</a:tableStyleId>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370840">
                <a:tc>
                  <a:txBody>
                    <a:bodyPr/>
                    <a:lstStyle/>
                    <a:p>
                      <a:r>
                        <a:rPr lang="en-US"/>
                        <a:t>Java Constructor</a:t>
                      </a:r>
                    </a:p>
                  </a:txBody>
                  <a:tcPr anchor="ctr"/>
                </a:tc>
                <a:tc>
                  <a:txBody>
                    <a:bodyPr/>
                    <a:lstStyle/>
                    <a:p>
                      <a:r>
                        <a:rPr lang="en-US"/>
                        <a:t>Java Method</a:t>
                      </a:r>
                    </a:p>
                  </a:txBody>
                  <a:tcPr anchor="ctr"/>
                </a:tc>
                <a:extLst>
                  <a:ext uri="{0D108BD9-81ED-4DB2-BD59-A6C34878D82A}">
                    <a16:rowId xmlns:a16="http://schemas.microsoft.com/office/drawing/2014/main" val="10000"/>
                  </a:ext>
                </a:extLst>
              </a:tr>
              <a:tr h="370840">
                <a:tc>
                  <a:txBody>
                    <a:bodyPr/>
                    <a:lstStyle/>
                    <a:p>
                      <a:r>
                        <a:rPr lang="en-US"/>
                        <a:t>Constructor is used to initialize the state of an object.</a:t>
                      </a:r>
                    </a:p>
                  </a:txBody>
                  <a:tcPr anchor="ctr"/>
                </a:tc>
                <a:tc>
                  <a:txBody>
                    <a:bodyPr/>
                    <a:lstStyle/>
                    <a:p>
                      <a:r>
                        <a:rPr lang="en-US"/>
                        <a:t>Method is used to expose behaviour of an object.</a:t>
                      </a:r>
                    </a:p>
                  </a:txBody>
                  <a:tcPr anchor="ctr"/>
                </a:tc>
                <a:extLst>
                  <a:ext uri="{0D108BD9-81ED-4DB2-BD59-A6C34878D82A}">
                    <a16:rowId xmlns:a16="http://schemas.microsoft.com/office/drawing/2014/main" val="10001"/>
                  </a:ext>
                </a:extLst>
              </a:tr>
              <a:tr h="370840">
                <a:tc>
                  <a:txBody>
                    <a:bodyPr/>
                    <a:lstStyle/>
                    <a:p>
                      <a:r>
                        <a:rPr lang="en-US"/>
                        <a:t>Constructor must not have return type.</a:t>
                      </a:r>
                    </a:p>
                  </a:txBody>
                  <a:tcPr anchor="ctr"/>
                </a:tc>
                <a:tc>
                  <a:txBody>
                    <a:bodyPr/>
                    <a:lstStyle/>
                    <a:p>
                      <a:r>
                        <a:rPr lang="en-US"/>
                        <a:t>Method must have return type.</a:t>
                      </a:r>
                    </a:p>
                  </a:txBody>
                  <a:tcPr anchor="ctr"/>
                </a:tc>
                <a:extLst>
                  <a:ext uri="{0D108BD9-81ED-4DB2-BD59-A6C34878D82A}">
                    <a16:rowId xmlns:a16="http://schemas.microsoft.com/office/drawing/2014/main" val="10002"/>
                  </a:ext>
                </a:extLst>
              </a:tr>
              <a:tr h="370840">
                <a:tc>
                  <a:txBody>
                    <a:bodyPr/>
                    <a:lstStyle/>
                    <a:p>
                      <a:r>
                        <a:rPr lang="en-US"/>
                        <a:t>Constructor is invoked implicitly.</a:t>
                      </a:r>
                    </a:p>
                  </a:txBody>
                  <a:tcPr anchor="ctr"/>
                </a:tc>
                <a:tc>
                  <a:txBody>
                    <a:bodyPr/>
                    <a:lstStyle/>
                    <a:p>
                      <a:r>
                        <a:rPr lang="en-US"/>
                        <a:t>Method is invoked explicitly.</a:t>
                      </a:r>
                    </a:p>
                  </a:txBody>
                  <a:tcPr anchor="ctr"/>
                </a:tc>
                <a:extLst>
                  <a:ext uri="{0D108BD9-81ED-4DB2-BD59-A6C34878D82A}">
                    <a16:rowId xmlns:a16="http://schemas.microsoft.com/office/drawing/2014/main" val="10003"/>
                  </a:ext>
                </a:extLst>
              </a:tr>
              <a:tr h="370840">
                <a:tc>
                  <a:txBody>
                    <a:bodyPr/>
                    <a:lstStyle/>
                    <a:p>
                      <a:r>
                        <a:rPr lang="en-US"/>
                        <a:t>The java compiler provides a default constructor if you don't have any constructor.</a:t>
                      </a:r>
                    </a:p>
                  </a:txBody>
                  <a:tcPr anchor="ctr"/>
                </a:tc>
                <a:tc>
                  <a:txBody>
                    <a:bodyPr/>
                    <a:lstStyle/>
                    <a:p>
                      <a:r>
                        <a:rPr lang="en-US"/>
                        <a:t>Method is not provided by compiler in any case.</a:t>
                      </a:r>
                    </a:p>
                  </a:txBody>
                  <a:tcPr anchor="ctr"/>
                </a:tc>
                <a:extLst>
                  <a:ext uri="{0D108BD9-81ED-4DB2-BD59-A6C34878D82A}">
                    <a16:rowId xmlns:a16="http://schemas.microsoft.com/office/drawing/2014/main" val="10004"/>
                  </a:ext>
                </a:extLst>
              </a:tr>
              <a:tr h="370840">
                <a:tc>
                  <a:txBody>
                    <a:bodyPr/>
                    <a:lstStyle/>
                    <a:p>
                      <a:r>
                        <a:rPr lang="en-US"/>
                        <a:t>Constructor name must be same as the class name.</a:t>
                      </a:r>
                    </a:p>
                  </a:txBody>
                  <a:tcPr anchor="ctr"/>
                </a:tc>
                <a:tc>
                  <a:txBody>
                    <a:bodyPr/>
                    <a:lstStyle/>
                    <a:p>
                      <a:r>
                        <a:rPr lang="en-US" dirty="0"/>
                        <a:t>Method name may or may not be same as class name.</a:t>
                      </a:r>
                    </a:p>
                  </a:txBody>
                  <a:tcPr anchor="ct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72</a:t>
            </a:fld>
            <a:endParaRPr lang="en-US"/>
          </a:p>
        </p:txBody>
      </p:sp>
    </p:spTree>
    <p:extLst>
      <p:ext uri="{BB962C8B-B14F-4D97-AF65-F5344CB8AC3E}">
        <p14:creationId xmlns:p14="http://schemas.microsoft.com/office/powerpoint/2010/main" val="37783513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 Copy Constructor</a:t>
            </a:r>
            <a:br>
              <a:rPr lang="en-US" b="1" dirty="0"/>
            </a:br>
            <a:endParaRPr lang="en-US" dirty="0"/>
          </a:p>
        </p:txBody>
      </p:sp>
      <p:sp>
        <p:nvSpPr>
          <p:cNvPr id="3" name="Content Placeholder 2"/>
          <p:cNvSpPr>
            <a:spLocks noGrp="1"/>
          </p:cNvSpPr>
          <p:nvPr>
            <p:ph idx="1"/>
          </p:nvPr>
        </p:nvSpPr>
        <p:spPr/>
        <p:txBody>
          <a:bodyPr/>
          <a:lstStyle/>
          <a:p>
            <a:r>
              <a:rPr lang="en-US" dirty="0"/>
              <a:t>There is no copy constructor in java. But, we can copy the values of one object to another like copy constructor in C++.</a:t>
            </a:r>
          </a:p>
          <a:p>
            <a:endParaRPr lang="en-US" dirty="0"/>
          </a:p>
          <a:p>
            <a:r>
              <a:rPr lang="en-US" dirty="0"/>
              <a:t>We have to write the code to copy from one object data to another object  </a:t>
            </a:r>
          </a:p>
          <a:p>
            <a:r>
              <a:rPr lang="en-US" dirty="0"/>
              <a:t>(or)</a:t>
            </a:r>
          </a:p>
          <a:p>
            <a:r>
              <a:rPr lang="en-US" dirty="0"/>
              <a:t>Simply use clone() method of Object class to create duplicate objects.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73</a:t>
            </a:fld>
            <a:endParaRPr lang="en-US"/>
          </a:p>
        </p:txBody>
      </p:sp>
    </p:spTree>
    <p:extLst>
      <p:ext uri="{BB962C8B-B14F-4D97-AF65-F5344CB8AC3E}">
        <p14:creationId xmlns:p14="http://schemas.microsoft.com/office/powerpoint/2010/main" val="21030245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a:t>
            </a:r>
          </a:p>
        </p:txBody>
      </p:sp>
      <p:sp>
        <p:nvSpPr>
          <p:cNvPr id="3" name="Content Placeholder 2"/>
          <p:cNvSpPr>
            <a:spLocks noGrp="1"/>
          </p:cNvSpPr>
          <p:nvPr>
            <p:ph idx="1"/>
          </p:nvPr>
        </p:nvSpPr>
        <p:spPr/>
        <p:txBody>
          <a:bodyPr/>
          <a:lstStyle/>
          <a:p>
            <a:r>
              <a:rPr lang="en-US" dirty="0"/>
              <a:t>We don’t have Destructor in java</a:t>
            </a:r>
          </a:p>
          <a:p>
            <a:r>
              <a:rPr lang="en-US" dirty="0"/>
              <a:t>Garbage Collector will automatically destroy objects once the object is referred to null.</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74</a:t>
            </a:fld>
            <a:endParaRPr lang="en-US"/>
          </a:p>
        </p:txBody>
      </p:sp>
    </p:spTree>
    <p:extLst>
      <p:ext uri="{BB962C8B-B14F-4D97-AF65-F5344CB8AC3E}">
        <p14:creationId xmlns:p14="http://schemas.microsoft.com/office/powerpoint/2010/main" val="34002332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Does constructor return any value?</a:t>
            </a:r>
            <a:br>
              <a:rPr lang="en-US" b="1" dirty="0"/>
            </a:br>
            <a:endParaRPr lang="en-US" dirty="0"/>
          </a:p>
        </p:txBody>
      </p:sp>
      <p:sp>
        <p:nvSpPr>
          <p:cNvPr id="3" name="Content Placeholder 2"/>
          <p:cNvSpPr>
            <a:spLocks noGrp="1"/>
          </p:cNvSpPr>
          <p:nvPr>
            <p:ph idx="1"/>
          </p:nvPr>
        </p:nvSpPr>
        <p:spPr/>
        <p:txBody>
          <a:bodyPr/>
          <a:lstStyle/>
          <a:p>
            <a:r>
              <a:rPr lang="en-US" b="1" dirty="0"/>
              <a:t>:</a:t>
            </a:r>
            <a:r>
              <a:rPr lang="en-US" dirty="0"/>
              <a:t>yes, that is current class instance (You cannot use return type yet it returns a value).</a:t>
            </a:r>
          </a:p>
          <a:p>
            <a:endParaRPr lang="en-US" dirty="0"/>
          </a:p>
          <a:p>
            <a:r>
              <a:rPr lang="en-US" dirty="0"/>
              <a:t>Student </a:t>
            </a:r>
            <a:r>
              <a:rPr lang="en-US" dirty="0" err="1"/>
              <a:t>student</a:t>
            </a:r>
            <a:r>
              <a:rPr lang="en-US" dirty="0"/>
              <a:t> = new Student();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75</a:t>
            </a:fld>
            <a:endParaRPr lang="en-US"/>
          </a:p>
        </p:txBody>
      </p:sp>
    </p:spTree>
    <p:extLst>
      <p:ext uri="{BB962C8B-B14F-4D97-AF65-F5344CB8AC3E}">
        <p14:creationId xmlns:p14="http://schemas.microsoft.com/office/powerpoint/2010/main" val="28421152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b="1"/>
              <a:t>Java static keyword</a:t>
            </a:r>
          </a:p>
        </p:txBody>
      </p:sp>
      <p:sp>
        <p:nvSpPr>
          <p:cNvPr id="8" name="Subtitle 7"/>
          <p:cNvSpPr>
            <a:spLocks noGrp="1"/>
          </p:cNvSpPr>
          <p:nvPr>
            <p:ph type="subTitle" idx="1"/>
          </p:nvPr>
        </p:nvSpPr>
        <p:spPr/>
        <p:txBody>
          <a:bodyPr/>
          <a:lstStyle/>
          <a:p>
            <a:r>
              <a:rPr lang="en-US" dirty="0"/>
              <a:t>Static keyword</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76</a:t>
            </a:fld>
            <a:endParaRPr lang="en-US"/>
          </a:p>
        </p:txBody>
      </p:sp>
    </p:spTree>
    <p:extLst>
      <p:ext uri="{BB962C8B-B14F-4D97-AF65-F5344CB8AC3E}">
        <p14:creationId xmlns:p14="http://schemas.microsoft.com/office/powerpoint/2010/main" val="40600679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Static Keyword</a:t>
            </a:r>
          </a:p>
        </p:txBody>
      </p:sp>
      <p:sp>
        <p:nvSpPr>
          <p:cNvPr id="3" name="Content Placeholder 2"/>
          <p:cNvSpPr>
            <a:spLocks noGrp="1"/>
          </p:cNvSpPr>
          <p:nvPr>
            <p:ph idx="1"/>
          </p:nvPr>
        </p:nvSpPr>
        <p:spPr/>
        <p:txBody>
          <a:bodyPr/>
          <a:lstStyle/>
          <a:p>
            <a:r>
              <a:rPr lang="en-US" dirty="0"/>
              <a:t>The </a:t>
            </a:r>
            <a:r>
              <a:rPr lang="en-US" b="1" dirty="0"/>
              <a:t>static keyword</a:t>
            </a:r>
            <a:r>
              <a:rPr lang="en-US" dirty="0"/>
              <a:t> in java is used for memory management mainly. We can apply java static keyword with variables, methods, blocks and nested class. The static keyword belongs to the class than instance of the class.</a:t>
            </a:r>
          </a:p>
          <a:p>
            <a:r>
              <a:rPr lang="en-US" dirty="0"/>
              <a:t>The static can be:</a:t>
            </a:r>
          </a:p>
          <a:p>
            <a:r>
              <a:rPr lang="en-US" dirty="0"/>
              <a:t>1. variable (also known as class variable)</a:t>
            </a:r>
          </a:p>
          <a:p>
            <a:r>
              <a:rPr lang="en-US" dirty="0"/>
              <a:t>2. method (also known as class method)</a:t>
            </a:r>
          </a:p>
          <a:p>
            <a:r>
              <a:rPr lang="en-US" dirty="0"/>
              <a:t>3. block</a:t>
            </a:r>
          </a:p>
          <a:p>
            <a:r>
              <a:rPr lang="en-US" dirty="0"/>
              <a:t>4. nested class</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77</a:t>
            </a:fld>
            <a:endParaRPr lang="en-US"/>
          </a:p>
        </p:txBody>
      </p:sp>
    </p:spTree>
    <p:extLst>
      <p:ext uri="{BB962C8B-B14F-4D97-AF65-F5344CB8AC3E}">
        <p14:creationId xmlns:p14="http://schemas.microsoft.com/office/powerpoint/2010/main" val="40487793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Java Static Variable</a:t>
            </a:r>
          </a:p>
        </p:txBody>
      </p:sp>
      <p:sp>
        <p:nvSpPr>
          <p:cNvPr id="3" name="Content Placeholder 2"/>
          <p:cNvSpPr>
            <a:spLocks noGrp="1"/>
          </p:cNvSpPr>
          <p:nvPr>
            <p:ph idx="1"/>
          </p:nvPr>
        </p:nvSpPr>
        <p:spPr/>
        <p:txBody>
          <a:bodyPr/>
          <a:lstStyle/>
          <a:p>
            <a:r>
              <a:rPr lang="en-US" dirty="0"/>
              <a:t>If you declare any variable as static, it is known static variable.</a:t>
            </a:r>
          </a:p>
          <a:p>
            <a:r>
              <a:rPr lang="en-US" dirty="0"/>
              <a:t>The static variable can be used to refer the common property of all objects (that is not unique for each object) e.g. company name of employees, college name of students etc.</a:t>
            </a:r>
          </a:p>
          <a:p>
            <a:r>
              <a:rPr lang="en-US" dirty="0"/>
              <a:t>The static variable gets memory only once in class area at the time of class loading.</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78</a:t>
            </a:fld>
            <a:endParaRPr lang="en-US"/>
          </a:p>
        </p:txBody>
      </p:sp>
    </p:spTree>
    <p:extLst>
      <p:ext uri="{BB962C8B-B14F-4D97-AF65-F5344CB8AC3E}">
        <p14:creationId xmlns:p14="http://schemas.microsoft.com/office/powerpoint/2010/main" val="4902810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static variable</a:t>
            </a:r>
            <a:br>
              <a:rPr lang="en-US" b="1" dirty="0"/>
            </a:br>
            <a:endParaRPr lang="en-US" dirty="0"/>
          </a:p>
        </p:txBody>
      </p:sp>
      <p:sp>
        <p:nvSpPr>
          <p:cNvPr id="3" name="Content Placeholder 2"/>
          <p:cNvSpPr>
            <a:spLocks noGrp="1"/>
          </p:cNvSpPr>
          <p:nvPr>
            <p:ph idx="1"/>
          </p:nvPr>
        </p:nvSpPr>
        <p:spPr/>
        <p:txBody>
          <a:bodyPr/>
          <a:lstStyle/>
          <a:p>
            <a:r>
              <a:rPr lang="en-US" dirty="0"/>
              <a:t>It makes your program </a:t>
            </a:r>
            <a:r>
              <a:rPr lang="en-US" b="1" dirty="0"/>
              <a:t>memory efficient</a:t>
            </a:r>
            <a:r>
              <a:rPr lang="en-US" dirty="0"/>
              <a:t> (</a:t>
            </a:r>
            <a:r>
              <a:rPr lang="en-US" dirty="0" err="1"/>
              <a:t>i.e</a:t>
            </a:r>
            <a:r>
              <a:rPr lang="en-US" dirty="0"/>
              <a:t> it saves memory).</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79</a:t>
            </a:fld>
            <a:endParaRPr lang="en-US"/>
          </a:p>
        </p:txBody>
      </p:sp>
    </p:spTree>
    <p:extLst>
      <p:ext uri="{BB962C8B-B14F-4D97-AF65-F5344CB8AC3E}">
        <p14:creationId xmlns:p14="http://schemas.microsoft.com/office/powerpoint/2010/main" val="22932177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oops concept						definition							Benefit</a:t>
            </a:r>
          </a:p>
          <a:p>
            <a:pPr marL="0" indent="0">
              <a:buNone/>
            </a:pPr>
            <a:r>
              <a:rPr lang="en-US" dirty="0"/>
              <a:t>--------------						--------------							-------------------</a:t>
            </a:r>
          </a:p>
          <a:p>
            <a:pPr marL="0" indent="0">
              <a:buNone/>
            </a:pPr>
            <a:r>
              <a:rPr lang="en-US" dirty="0"/>
              <a:t>1 Abstraction					Hiding unnecessary data					Reduce the code</a:t>
            </a:r>
          </a:p>
          <a:p>
            <a:pPr marL="0" indent="0">
              <a:buNone/>
            </a:pPr>
            <a:endParaRPr lang="en-US" dirty="0"/>
          </a:p>
          <a:p>
            <a:pPr marL="0" indent="0">
              <a:buNone/>
            </a:pPr>
            <a:r>
              <a:rPr lang="en-US" dirty="0"/>
              <a:t>2 Encapsulation			wrapping of data in to a sing unit				security</a:t>
            </a:r>
          </a:p>
          <a:p>
            <a:pPr marL="0" indent="0">
              <a:buNone/>
            </a:pPr>
            <a:endParaRPr lang="en-US" dirty="0"/>
          </a:p>
          <a:p>
            <a:pPr marL="0" indent="0">
              <a:buNone/>
            </a:pPr>
            <a:r>
              <a:rPr lang="en-US" dirty="0"/>
              <a:t>3 Polymorphism				Able to create many forms					Flexibility</a:t>
            </a:r>
          </a:p>
          <a:p>
            <a:pPr marL="0" indent="0">
              <a:buNone/>
            </a:pPr>
            <a:endParaRPr lang="en-US" dirty="0"/>
          </a:p>
          <a:p>
            <a:pPr marL="0" indent="0">
              <a:buNone/>
            </a:pPr>
            <a:r>
              <a:rPr lang="en-US" dirty="0"/>
              <a:t>4 Inheritance				Acquire parent object data					Code sharing</a:t>
            </a:r>
          </a:p>
          <a:p>
            <a:pPr marL="0" indent="0">
              <a:buNone/>
            </a:pPr>
            <a:r>
              <a:rPr lang="en-US" dirty="0"/>
              <a:t>						 </a:t>
            </a:r>
            <a:r>
              <a:rPr lang="en-US"/>
              <a:t>,behavior </a:t>
            </a:r>
            <a:r>
              <a:rPr lang="en-US" dirty="0"/>
              <a:t>to child object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a:t>
            </a:fld>
            <a:endParaRPr lang="en-US"/>
          </a:p>
        </p:txBody>
      </p:sp>
    </p:spTree>
    <p:extLst>
      <p:ext uri="{BB962C8B-B14F-4D97-AF65-F5344CB8AC3E}">
        <p14:creationId xmlns:p14="http://schemas.microsoft.com/office/powerpoint/2010/main" val="20887526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problem without static variable</a:t>
            </a:r>
            <a:br>
              <a:rPr lang="en-US" b="1" dirty="0"/>
            </a:br>
            <a:endParaRPr lang="en-US" dirty="0"/>
          </a:p>
        </p:txBody>
      </p:sp>
      <p:sp>
        <p:nvSpPr>
          <p:cNvPr id="3" name="Content Placeholder 2"/>
          <p:cNvSpPr>
            <a:spLocks noGrp="1"/>
          </p:cNvSpPr>
          <p:nvPr>
            <p:ph idx="1"/>
          </p:nvPr>
        </p:nvSpPr>
        <p:spPr/>
        <p:txBody>
          <a:bodyPr/>
          <a:lstStyle/>
          <a:p>
            <a:r>
              <a:rPr lang="en-US" dirty="0"/>
              <a:t>class Student{  </a:t>
            </a:r>
          </a:p>
          <a:p>
            <a:r>
              <a:rPr lang="en-US" dirty="0"/>
              <a:t>     </a:t>
            </a:r>
            <a:r>
              <a:rPr lang="en-US" dirty="0" err="1"/>
              <a:t>int</a:t>
            </a:r>
            <a:r>
              <a:rPr lang="en-US" dirty="0"/>
              <a:t> </a:t>
            </a:r>
            <a:r>
              <a:rPr lang="en-US" dirty="0" err="1"/>
              <a:t>rollno</a:t>
            </a:r>
            <a:r>
              <a:rPr lang="en-US" dirty="0"/>
              <a:t>;  </a:t>
            </a:r>
          </a:p>
          <a:p>
            <a:r>
              <a:rPr lang="en-US" dirty="0"/>
              <a:t>     String name;  </a:t>
            </a:r>
          </a:p>
          <a:p>
            <a:r>
              <a:rPr lang="en-US" dirty="0"/>
              <a:t>     String college="ITS";  </a:t>
            </a:r>
          </a:p>
          <a:p>
            <a:r>
              <a:rPr lang="en-US" dirty="0"/>
              <a:t>}  </a:t>
            </a:r>
          </a:p>
          <a:p>
            <a:r>
              <a:rPr lang="en-US" dirty="0"/>
              <a:t>Suppose there are 500 students in my college, now all instance data members will get memory each time when object is </a:t>
            </a:r>
            <a:r>
              <a:rPr lang="en-US" dirty="0" err="1"/>
              <a:t>created.All</a:t>
            </a:r>
            <a:r>
              <a:rPr lang="en-US" dirty="0"/>
              <a:t> student have its unique </a:t>
            </a:r>
            <a:r>
              <a:rPr lang="en-US" dirty="0" err="1"/>
              <a:t>rollno</a:t>
            </a:r>
            <a:r>
              <a:rPr lang="en-US" dirty="0"/>
              <a:t> and name so instance data member is </a:t>
            </a:r>
            <a:r>
              <a:rPr lang="en-US" dirty="0" err="1"/>
              <a:t>good.Here</a:t>
            </a:r>
            <a:r>
              <a:rPr lang="en-US" dirty="0"/>
              <a:t>, college refers to the common property of all </a:t>
            </a:r>
            <a:r>
              <a:rPr lang="en-US" dirty="0" err="1"/>
              <a:t>objects.If</a:t>
            </a:r>
            <a:r>
              <a:rPr lang="en-US" dirty="0"/>
              <a:t> we make it </a:t>
            </a:r>
            <a:r>
              <a:rPr lang="en-US" dirty="0" err="1"/>
              <a:t>static,this</a:t>
            </a:r>
            <a:r>
              <a:rPr lang="en-US" dirty="0"/>
              <a:t> field will get memory only once.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80</a:t>
            </a:fld>
            <a:endParaRPr lang="en-US"/>
          </a:p>
        </p:txBody>
      </p:sp>
    </p:spTree>
    <p:extLst>
      <p:ext uri="{BB962C8B-B14F-4D97-AF65-F5344CB8AC3E}">
        <p14:creationId xmlns:p14="http://schemas.microsoft.com/office/powerpoint/2010/main" val="7264787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static variable</a:t>
            </a:r>
          </a:p>
        </p:txBody>
      </p:sp>
      <p:sp>
        <p:nvSpPr>
          <p:cNvPr id="3" name="Content Placeholder 2"/>
          <p:cNvSpPr>
            <a:spLocks noGrp="1"/>
          </p:cNvSpPr>
          <p:nvPr>
            <p:ph idx="1"/>
          </p:nvPr>
        </p:nvSpPr>
        <p:spPr>
          <a:xfrm>
            <a:off x="677334" y="1175657"/>
            <a:ext cx="8596668" cy="4865705"/>
          </a:xfrm>
        </p:spPr>
        <p:txBody>
          <a:bodyPr>
            <a:normAutofit fontScale="700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Student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C0"/>
                </a:solidFill>
                <a:latin typeface="Consolas" panose="020B0609020204030204" pitchFamily="49" charset="0"/>
              </a:rPr>
              <a:t>eid</a:t>
            </a:r>
            <a:r>
              <a:rPr lang="en-US" b="1" dirty="0">
                <a:solidFill>
                  <a:srgbClr val="000000"/>
                </a:solidFill>
                <a:latin typeface="Consolas" panose="020B0609020204030204" pitchFamily="49" charset="0"/>
              </a:rPr>
              <a:t>;</a:t>
            </a:r>
          </a:p>
          <a:p>
            <a:r>
              <a:rPr lang="en-US" dirty="0">
                <a:solidFill>
                  <a:srgbClr val="000000"/>
                </a:solidFill>
                <a:highlight>
                  <a:srgbClr val="D4D4D4"/>
                </a:highlight>
                <a:latin typeface="Consolas" panose="020B0609020204030204" pitchFamily="49" charset="0"/>
              </a:rPr>
              <a:t>String </a:t>
            </a:r>
            <a:r>
              <a:rPr lang="en-US" dirty="0" err="1">
                <a:solidFill>
                  <a:srgbClr val="0000C0"/>
                </a:solidFill>
                <a:highlight>
                  <a:srgbClr val="D4D4D4"/>
                </a:highlight>
                <a:latin typeface="Consolas" panose="020B0609020204030204" pitchFamily="49" charset="0"/>
              </a:rPr>
              <a:t>eName</a:t>
            </a:r>
            <a:r>
              <a:rPr lang="en-US" dirty="0">
                <a:solidFill>
                  <a:srgbClr val="000000"/>
                </a:solidFill>
                <a:highlight>
                  <a:srgbClr val="D4D4D4"/>
                </a:highlight>
                <a:latin typeface="Consolas" panose="020B0609020204030204" pitchFamily="49" charset="0"/>
              </a:rPr>
              <a:t>;</a:t>
            </a:r>
          </a:p>
          <a:p>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000000"/>
                </a:solidFill>
                <a:highlight>
                  <a:srgbClr val="D4D4D4"/>
                </a:highlight>
                <a:latin typeface="Consolas" panose="020B0609020204030204" pitchFamily="49" charset="0"/>
              </a:rPr>
              <a:t>String </a:t>
            </a:r>
            <a:r>
              <a:rPr lang="en-US" b="1" i="1" dirty="0" err="1">
                <a:solidFill>
                  <a:srgbClr val="0000C0"/>
                </a:solidFill>
                <a:highlight>
                  <a:srgbClr val="D4D4D4"/>
                </a:highlight>
                <a:latin typeface="Consolas" panose="020B0609020204030204" pitchFamily="49" charset="0"/>
              </a:rPr>
              <a:t>companyName</a:t>
            </a:r>
            <a:r>
              <a:rPr lang="en-US" b="1" i="1" dirty="0">
                <a:solidFill>
                  <a:srgbClr val="000000"/>
                </a:solidFill>
                <a:highlight>
                  <a:srgbClr val="D4D4D4"/>
                </a:highlight>
                <a:latin typeface="Consolas" panose="020B0609020204030204" pitchFamily="49" charset="0"/>
              </a:rPr>
              <a:t> = </a:t>
            </a:r>
            <a:r>
              <a:rPr lang="en-US" b="1" i="1" dirty="0">
                <a:solidFill>
                  <a:srgbClr val="2A00FF"/>
                </a:solidFill>
                <a:highlight>
                  <a:srgbClr val="D4D4D4"/>
                </a:highlight>
                <a:latin typeface="Consolas" panose="020B0609020204030204" pitchFamily="49" charset="0"/>
              </a:rPr>
              <a:t>"Google"</a:t>
            </a:r>
            <a:r>
              <a:rPr lang="en-US" b="1" i="1" dirty="0">
                <a:solidFill>
                  <a:srgbClr val="000000"/>
                </a:solidFill>
                <a:highlight>
                  <a:srgbClr val="D4D4D4"/>
                </a:highlight>
                <a:latin typeface="Consolas" panose="020B0609020204030204" pitchFamily="49" charset="0"/>
              </a:rPr>
              <a:t>;</a:t>
            </a:r>
          </a:p>
          <a:p>
            <a:r>
              <a:rPr lang="en-US" dirty="0">
                <a:solidFill>
                  <a:srgbClr val="000000"/>
                </a:solidFill>
                <a:latin typeface="Consolas" panose="020B0609020204030204" pitchFamily="49" charset="0"/>
              </a:rPr>
              <a:t>Student1(</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empId</a:t>
            </a:r>
            <a:r>
              <a:rPr lang="en-US" b="1" dirty="0">
                <a:solidFill>
                  <a:srgbClr val="000000"/>
                </a:solidFill>
                <a:latin typeface="Consolas" panose="020B0609020204030204" pitchFamily="49" charset="0"/>
              </a:rPr>
              <a:t>, </a:t>
            </a:r>
            <a:r>
              <a:rPr lang="en-US" b="1" dirty="0">
                <a:solidFill>
                  <a:srgbClr val="000000"/>
                </a:solidFill>
                <a:highlight>
                  <a:srgbClr val="D4D4D4"/>
                </a:highlight>
                <a:latin typeface="Consolas" panose="020B0609020204030204" pitchFamily="49" charset="0"/>
              </a:rPr>
              <a:t>String </a:t>
            </a:r>
            <a:r>
              <a:rPr lang="en-US" b="1" dirty="0" err="1">
                <a:solidFill>
                  <a:srgbClr val="6A3E3E"/>
                </a:solidFill>
                <a:highlight>
                  <a:srgbClr val="D4D4D4"/>
                </a:highlight>
                <a:latin typeface="Consolas" panose="020B0609020204030204" pitchFamily="49" charset="0"/>
              </a:rPr>
              <a:t>empName</a:t>
            </a:r>
            <a:r>
              <a:rPr lang="en-US" b="1" dirty="0">
                <a:solidFill>
                  <a:srgbClr val="000000"/>
                </a:solidFill>
                <a:highlight>
                  <a:srgbClr val="D4D4D4"/>
                </a:highlight>
                <a:latin typeface="Consolas" panose="020B0609020204030204" pitchFamily="49" charset="0"/>
              </a:rPr>
              <a:t>){</a:t>
            </a:r>
          </a:p>
          <a:p>
            <a:r>
              <a:rPr lang="en-US" dirty="0" err="1">
                <a:solidFill>
                  <a:srgbClr val="0000C0"/>
                </a:solidFill>
                <a:latin typeface="Consolas" panose="020B0609020204030204" pitchFamily="49" charset="0"/>
              </a:rPr>
              <a:t>eid</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empId</a:t>
            </a:r>
            <a:r>
              <a:rPr lang="en-US" dirty="0">
                <a:solidFill>
                  <a:srgbClr val="000000"/>
                </a:solidFill>
                <a:latin typeface="Consolas" panose="020B0609020204030204" pitchFamily="49" charset="0"/>
              </a:rPr>
              <a:t>;</a:t>
            </a:r>
          </a:p>
          <a:p>
            <a:r>
              <a:rPr lang="en-US" dirty="0" err="1">
                <a:solidFill>
                  <a:srgbClr val="0000C0"/>
                </a:solidFill>
                <a:latin typeface="Consolas" panose="020B0609020204030204" pitchFamily="49" charset="0"/>
              </a:rPr>
              <a:t>eName</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empName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display(){</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eid</a:t>
            </a:r>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eName</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companyName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a:t>
            </a:r>
            <a:r>
              <a:rPr lang="en-US" b="1" dirty="0">
                <a:solidFill>
                  <a:srgbClr val="000000"/>
                </a:solidFill>
                <a:highlight>
                  <a:srgbClr val="D4D4D4"/>
                </a:highlight>
                <a:latin typeface="Consolas" panose="020B0609020204030204" pitchFamily="49" charset="0"/>
              </a:rPr>
              <a:t>String[] </a:t>
            </a:r>
            <a:r>
              <a:rPr lang="en-US" b="1" dirty="0" err="1">
                <a:solidFill>
                  <a:srgbClr val="6A3E3E"/>
                </a:solidFill>
                <a:highlight>
                  <a:srgbClr val="D4D4D4"/>
                </a:highlight>
                <a:latin typeface="Consolas" panose="020B0609020204030204" pitchFamily="49" charset="0"/>
              </a:rPr>
              <a:t>args</a:t>
            </a:r>
            <a:r>
              <a:rPr lang="en-US" b="1" dirty="0">
                <a:solidFill>
                  <a:srgbClr val="000000"/>
                </a:solidFill>
                <a:highlight>
                  <a:srgbClr val="D4D4D4"/>
                </a:highlight>
                <a:latin typeface="Consolas" panose="020B0609020204030204" pitchFamily="49" charset="0"/>
              </a:rPr>
              <a:t>) {</a:t>
            </a:r>
          </a:p>
          <a:p>
            <a:r>
              <a:rPr lang="en-US" dirty="0">
                <a:solidFill>
                  <a:srgbClr val="000000"/>
                </a:solidFill>
                <a:latin typeface="Consolas" panose="020B0609020204030204" pitchFamily="49" charset="0"/>
              </a:rPr>
              <a:t>Student </a:t>
            </a:r>
            <a:r>
              <a:rPr lang="en-US" dirty="0">
                <a:solidFill>
                  <a:srgbClr val="6A3E3E"/>
                </a:solidFill>
                <a:latin typeface="Consolas" panose="020B0609020204030204" pitchFamily="49" charset="0"/>
              </a:rPr>
              <a:t>s1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Student1(101,</a:t>
            </a:r>
            <a:r>
              <a:rPr lang="en-US" b="1" dirty="0">
                <a:solidFill>
                  <a:srgbClr val="2A00FF"/>
                </a:solidFill>
                <a:latin typeface="Consolas" panose="020B0609020204030204" pitchFamily="49" charset="0"/>
              </a:rPr>
              <a:t>"Ramu"</a:t>
            </a:r>
            <a:r>
              <a:rPr lang="en-US" b="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s1</a:t>
            </a:r>
            <a:r>
              <a:rPr lang="en-US" dirty="0">
                <a:solidFill>
                  <a:srgbClr val="000000"/>
                </a:solidFill>
                <a:latin typeface="Consolas" panose="020B0609020204030204" pitchFamily="49" charset="0"/>
              </a:rPr>
              <a:t>.display();</a:t>
            </a:r>
          </a:p>
          <a:p>
            <a:r>
              <a:rPr lang="en-US" dirty="0">
                <a:solidFill>
                  <a:srgbClr val="000000"/>
                </a:solidFill>
                <a:latin typeface="Consolas" panose="020B0609020204030204" pitchFamily="49" charset="0"/>
              </a:rPr>
              <a:t>Student1 </a:t>
            </a:r>
            <a:r>
              <a:rPr lang="en-US" dirty="0">
                <a:solidFill>
                  <a:srgbClr val="6A3E3E"/>
                </a:solidFill>
                <a:latin typeface="Consolas" panose="020B0609020204030204" pitchFamily="49" charset="0"/>
              </a:rPr>
              <a:t>s2</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Student1(102,</a:t>
            </a:r>
            <a:r>
              <a:rPr lang="en-US" b="1" dirty="0">
                <a:solidFill>
                  <a:srgbClr val="2A00FF"/>
                </a:solidFill>
                <a:latin typeface="Consolas" panose="020B0609020204030204" pitchFamily="49" charset="0"/>
              </a:rPr>
              <a:t>"Rani"</a:t>
            </a:r>
            <a:r>
              <a:rPr lang="en-US" b="1"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s2</a:t>
            </a:r>
            <a:r>
              <a:rPr lang="en-US" dirty="0">
                <a:solidFill>
                  <a:srgbClr val="000000"/>
                </a:solidFill>
                <a:latin typeface="Consolas" panose="020B0609020204030204" pitchFamily="49" charset="0"/>
              </a:rPr>
              <a:t>.display();</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81</a:t>
            </a:fld>
            <a:endParaRPr lang="en-US"/>
          </a:p>
        </p:txBody>
      </p:sp>
    </p:spTree>
    <p:extLst>
      <p:ext uri="{BB962C8B-B14F-4D97-AF65-F5344CB8AC3E}">
        <p14:creationId xmlns:p14="http://schemas.microsoft.com/office/powerpoint/2010/main" val="14749122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Representation</a:t>
            </a:r>
          </a:p>
        </p:txBody>
      </p:sp>
      <p:pic>
        <p:nvPicPr>
          <p:cNvPr id="7" name="Content Placeholder 6"/>
          <p:cNvPicPr>
            <a:picLocks noGrp="1" noChangeAspect="1"/>
          </p:cNvPicPr>
          <p:nvPr>
            <p:ph idx="1"/>
          </p:nvPr>
        </p:nvPicPr>
        <p:blipFill>
          <a:blip r:embed="rId2"/>
          <a:stretch>
            <a:fillRect/>
          </a:stretch>
        </p:blipFill>
        <p:spPr>
          <a:xfrm>
            <a:off x="1814848" y="2160588"/>
            <a:ext cx="6322341" cy="3881437"/>
          </a:xfrm>
          <a:prstGeom prst="rect">
            <a:avLst/>
          </a:prstGeom>
        </p:spPr>
      </p:pic>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82</a:t>
            </a:fld>
            <a:endParaRPr lang="en-US"/>
          </a:p>
        </p:txBody>
      </p:sp>
    </p:spTree>
    <p:extLst>
      <p:ext uri="{BB962C8B-B14F-4D97-AF65-F5344CB8AC3E}">
        <p14:creationId xmlns:p14="http://schemas.microsoft.com/office/powerpoint/2010/main" val="11509593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Program of counter without static variable</a:t>
            </a:r>
            <a:br>
              <a:rPr lang="en-US" b="1" dirty="0"/>
            </a:br>
            <a:endParaRPr lang="en-US" dirty="0"/>
          </a:p>
        </p:txBody>
      </p:sp>
      <p:sp>
        <p:nvSpPr>
          <p:cNvPr id="3" name="Content Placeholder 2"/>
          <p:cNvSpPr>
            <a:spLocks noGrp="1"/>
          </p:cNvSpPr>
          <p:nvPr>
            <p:ph idx="1"/>
          </p:nvPr>
        </p:nvSpPr>
        <p:spPr/>
        <p:txBody>
          <a:bodyPr/>
          <a:lstStyle/>
          <a:p>
            <a:r>
              <a:rPr lang="en-US" dirty="0"/>
              <a:t>In this example, we have created an instance variable named count which is incremented in the constructor. Since instance variable gets the memory at the time of object creation, each object will have the copy of the instance variable, if it is incremented, it won't reflect to other objects. So each objects will have the value 1 in the count variable.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83</a:t>
            </a:fld>
            <a:endParaRPr lang="en-US"/>
          </a:p>
        </p:txBody>
      </p:sp>
    </p:spTree>
    <p:extLst>
      <p:ext uri="{BB962C8B-B14F-4D97-AF65-F5344CB8AC3E}">
        <p14:creationId xmlns:p14="http://schemas.microsoft.com/office/powerpoint/2010/main" val="20483649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604865"/>
            <a:ext cx="8596668" cy="4436497"/>
          </a:xfrm>
        </p:spPr>
        <p:txBody>
          <a:bodyPr>
            <a:normAutofit fontScale="92500" lnSpcReduction="1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Counter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i="1" dirty="0">
                <a:solidFill>
                  <a:srgbClr val="0000C0"/>
                </a:solidFill>
                <a:latin typeface="Consolas" panose="020B0609020204030204" pitchFamily="49" charset="0"/>
              </a:rPr>
              <a:t>counter</a:t>
            </a:r>
            <a:r>
              <a:rPr lang="en-US" b="1" i="1" dirty="0">
                <a:solidFill>
                  <a:srgbClr val="000000"/>
                </a:solidFill>
                <a:latin typeface="Consolas" panose="020B0609020204030204" pitchFamily="49" charset="0"/>
              </a:rPr>
              <a:t> = 0;</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Counter() {</a:t>
            </a:r>
          </a:p>
          <a:p>
            <a:r>
              <a:rPr lang="en-US" i="1" dirty="0">
                <a:solidFill>
                  <a:srgbClr val="0000C0"/>
                </a:solidFill>
                <a:latin typeface="Consolas" panose="020B0609020204030204" pitchFamily="49" charset="0"/>
              </a:rPr>
              <a:t>counter</a:t>
            </a:r>
            <a:r>
              <a:rPr lang="en-US" i="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0000C0"/>
                </a:solidFill>
                <a:latin typeface="Consolas" panose="020B0609020204030204" pitchFamily="49" charset="0"/>
              </a:rPr>
              <a:t>counter</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Counter </a:t>
            </a:r>
            <a:r>
              <a:rPr lang="en-US" dirty="0">
                <a:solidFill>
                  <a:srgbClr val="6A3E3E"/>
                </a:solidFill>
                <a:latin typeface="Consolas" panose="020B0609020204030204" pitchFamily="49" charset="0"/>
              </a:rPr>
              <a:t>c1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Counter();</a:t>
            </a:r>
          </a:p>
          <a:p>
            <a:r>
              <a:rPr lang="en-US" dirty="0">
                <a:solidFill>
                  <a:srgbClr val="000000"/>
                </a:solidFill>
                <a:latin typeface="Consolas" panose="020B0609020204030204" pitchFamily="49" charset="0"/>
              </a:rPr>
              <a:t>Counter </a:t>
            </a:r>
            <a:r>
              <a:rPr lang="en-US" dirty="0">
                <a:solidFill>
                  <a:srgbClr val="6A3E3E"/>
                </a:solidFill>
                <a:latin typeface="Consolas" panose="020B0609020204030204" pitchFamily="49" charset="0"/>
              </a:rPr>
              <a:t>c2</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Counter();</a:t>
            </a:r>
          </a:p>
          <a:p>
            <a:r>
              <a:rPr lang="en-US" dirty="0">
                <a:solidFill>
                  <a:srgbClr val="000000"/>
                </a:solidFill>
                <a:latin typeface="Consolas" panose="020B0609020204030204" pitchFamily="49" charset="0"/>
              </a:rPr>
              <a:t>Counter </a:t>
            </a:r>
            <a:r>
              <a:rPr lang="en-US" dirty="0">
                <a:solidFill>
                  <a:srgbClr val="6A3E3E"/>
                </a:solidFill>
                <a:latin typeface="Consolas" panose="020B0609020204030204" pitchFamily="49" charset="0"/>
              </a:rPr>
              <a:t>c3</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Counter();</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84</a:t>
            </a:fld>
            <a:endParaRPr lang="en-US"/>
          </a:p>
        </p:txBody>
      </p:sp>
    </p:spTree>
    <p:extLst>
      <p:ext uri="{BB962C8B-B14F-4D97-AF65-F5344CB8AC3E}">
        <p14:creationId xmlns:p14="http://schemas.microsoft.com/office/powerpoint/2010/main" val="4052400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85</a:t>
            </a:fld>
            <a:endParaRPr lang="en-US"/>
          </a:p>
        </p:txBody>
      </p:sp>
      <p:pic>
        <p:nvPicPr>
          <p:cNvPr id="9" name="Content Placeholder 8"/>
          <p:cNvPicPr>
            <a:picLocks noGrp="1" noChangeAspect="1"/>
          </p:cNvPicPr>
          <p:nvPr>
            <p:ph idx="1"/>
          </p:nvPr>
        </p:nvPicPr>
        <p:blipFill>
          <a:blip r:embed="rId2"/>
          <a:stretch>
            <a:fillRect/>
          </a:stretch>
        </p:blipFill>
        <p:spPr>
          <a:xfrm>
            <a:off x="2061369" y="2386806"/>
            <a:ext cx="5829300" cy="3429000"/>
          </a:xfrm>
          <a:prstGeom prst="rect">
            <a:avLst/>
          </a:prstGeom>
        </p:spPr>
      </p:pic>
    </p:spTree>
    <p:extLst>
      <p:ext uri="{BB962C8B-B14F-4D97-AF65-F5344CB8AC3E}">
        <p14:creationId xmlns:p14="http://schemas.microsoft.com/office/powerpoint/2010/main" val="22252055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Program of counter by static variable</a:t>
            </a:r>
            <a:br>
              <a:rPr lang="en-US" b="1" dirty="0"/>
            </a:br>
            <a:endParaRPr lang="en-US" dirty="0"/>
          </a:p>
        </p:txBody>
      </p:sp>
      <p:sp>
        <p:nvSpPr>
          <p:cNvPr id="3" name="Content Placeholder 2"/>
          <p:cNvSpPr>
            <a:spLocks noGrp="1"/>
          </p:cNvSpPr>
          <p:nvPr>
            <p:ph idx="1"/>
          </p:nvPr>
        </p:nvSpPr>
        <p:spPr/>
        <p:txBody>
          <a:bodyPr/>
          <a:lstStyle/>
          <a:p>
            <a:r>
              <a:rPr lang="en-US" dirty="0"/>
              <a:t>As we have mentioned above, static variable will get the memory only once, if any object changes the value of the static variable, it will retain its value.</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86</a:t>
            </a:fld>
            <a:endParaRPr lang="en-US"/>
          </a:p>
        </p:txBody>
      </p:sp>
    </p:spTree>
    <p:extLst>
      <p:ext uri="{BB962C8B-B14F-4D97-AF65-F5344CB8AC3E}">
        <p14:creationId xmlns:p14="http://schemas.microsoft.com/office/powerpoint/2010/main" val="5336745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618489"/>
            <a:ext cx="9408498" cy="4422874"/>
          </a:xfrm>
        </p:spPr>
        <p:txBody>
          <a:bodyPr>
            <a:normAutofit fontScale="850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Counter {</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i="1" dirty="0">
                <a:solidFill>
                  <a:srgbClr val="0000C0"/>
                </a:solidFill>
                <a:latin typeface="Consolas" panose="020B0609020204030204" pitchFamily="49" charset="0"/>
              </a:rPr>
              <a:t>counter</a:t>
            </a:r>
            <a:r>
              <a:rPr lang="en-US" b="1" i="1" dirty="0">
                <a:solidFill>
                  <a:srgbClr val="000000"/>
                </a:solidFill>
                <a:latin typeface="Consolas" panose="020B0609020204030204" pitchFamily="49" charset="0"/>
              </a:rPr>
              <a:t> = 0;</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Counter() {</a:t>
            </a:r>
          </a:p>
          <a:p>
            <a:r>
              <a:rPr lang="en-US" i="1" dirty="0">
                <a:solidFill>
                  <a:srgbClr val="0000C0"/>
                </a:solidFill>
                <a:latin typeface="Consolas" panose="020B0609020204030204" pitchFamily="49" charset="0"/>
              </a:rPr>
              <a:t>counter</a:t>
            </a:r>
            <a:r>
              <a:rPr lang="en-US" i="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0000C0"/>
                </a:solidFill>
                <a:latin typeface="Consolas" panose="020B0609020204030204" pitchFamily="49" charset="0"/>
              </a:rPr>
              <a:t>counter</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i="1" dirty="0">
                <a:solidFill>
                  <a:srgbClr val="0000C0"/>
                </a:solidFill>
                <a:latin typeface="Consolas" panose="020B0609020204030204" pitchFamily="49" charset="0"/>
              </a:rPr>
              <a:t>x</a:t>
            </a:r>
            <a:r>
              <a:rPr lang="en-US" b="1" i="1" dirty="0">
                <a:solidFill>
                  <a:srgbClr val="000000"/>
                </a:solidFill>
                <a:latin typeface="Consolas" panose="020B0609020204030204" pitchFamily="49" charset="0"/>
              </a:rPr>
              <a:t> = 10;</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0000C0"/>
                </a:solidFill>
                <a:latin typeface="Consolas" panose="020B0609020204030204" pitchFamily="49" charset="0"/>
              </a:rPr>
              <a:t>x</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Counter </a:t>
            </a:r>
            <a:r>
              <a:rPr lang="en-US" dirty="0">
                <a:solidFill>
                  <a:srgbClr val="6A3E3E"/>
                </a:solidFill>
                <a:latin typeface="Consolas" panose="020B0609020204030204" pitchFamily="49" charset="0"/>
              </a:rPr>
              <a:t>c1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Counter();</a:t>
            </a:r>
          </a:p>
          <a:p>
            <a:r>
              <a:rPr lang="en-US" dirty="0">
                <a:solidFill>
                  <a:srgbClr val="000000"/>
                </a:solidFill>
                <a:latin typeface="Consolas" panose="020B0609020204030204" pitchFamily="49" charset="0"/>
              </a:rPr>
              <a:t>Counter </a:t>
            </a:r>
            <a:r>
              <a:rPr lang="en-US" dirty="0">
                <a:solidFill>
                  <a:srgbClr val="6A3E3E"/>
                </a:solidFill>
                <a:latin typeface="Consolas" panose="020B0609020204030204" pitchFamily="49" charset="0"/>
              </a:rPr>
              <a:t>c2</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Counter();</a:t>
            </a:r>
          </a:p>
          <a:p>
            <a:r>
              <a:rPr lang="en-US" dirty="0">
                <a:solidFill>
                  <a:srgbClr val="000000"/>
                </a:solidFill>
                <a:latin typeface="Consolas" panose="020B0609020204030204" pitchFamily="49" charset="0"/>
              </a:rPr>
              <a:t>Counter </a:t>
            </a:r>
            <a:r>
              <a:rPr lang="en-US" dirty="0">
                <a:solidFill>
                  <a:srgbClr val="6A3E3E"/>
                </a:solidFill>
                <a:latin typeface="Consolas" panose="020B0609020204030204" pitchFamily="49" charset="0"/>
              </a:rPr>
              <a:t>c3</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Counter();</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87</a:t>
            </a:fld>
            <a:endParaRPr lang="en-US"/>
          </a:p>
        </p:txBody>
      </p:sp>
    </p:spTree>
    <p:extLst>
      <p:ext uri="{BB962C8B-B14F-4D97-AF65-F5344CB8AC3E}">
        <p14:creationId xmlns:p14="http://schemas.microsoft.com/office/powerpoint/2010/main" val="957400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88</a:t>
            </a:fld>
            <a:endParaRPr lang="en-US"/>
          </a:p>
        </p:txBody>
      </p:sp>
      <p:pic>
        <p:nvPicPr>
          <p:cNvPr id="11" name="Content Placeholder 10"/>
          <p:cNvPicPr>
            <a:picLocks noGrp="1" noChangeAspect="1"/>
          </p:cNvPicPr>
          <p:nvPr>
            <p:ph idx="1"/>
          </p:nvPr>
        </p:nvPicPr>
        <p:blipFill>
          <a:blip r:embed="rId2"/>
          <a:stretch>
            <a:fillRect/>
          </a:stretch>
        </p:blipFill>
        <p:spPr>
          <a:xfrm>
            <a:off x="1947069" y="2167731"/>
            <a:ext cx="6057900" cy="3867150"/>
          </a:xfrm>
          <a:prstGeom prst="rect">
            <a:avLst/>
          </a:prstGeom>
        </p:spPr>
      </p:pic>
    </p:spTree>
    <p:extLst>
      <p:ext uri="{BB962C8B-B14F-4D97-AF65-F5344CB8AC3E}">
        <p14:creationId xmlns:p14="http://schemas.microsoft.com/office/powerpoint/2010/main" val="7282940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Java static method</a:t>
            </a:r>
            <a:br>
              <a:rPr lang="en-US" b="1" dirty="0"/>
            </a:br>
            <a:endParaRPr lang="en-US" dirty="0"/>
          </a:p>
        </p:txBody>
      </p:sp>
      <p:sp>
        <p:nvSpPr>
          <p:cNvPr id="3" name="Content Placeholder 2"/>
          <p:cNvSpPr>
            <a:spLocks noGrp="1"/>
          </p:cNvSpPr>
          <p:nvPr>
            <p:ph idx="1"/>
          </p:nvPr>
        </p:nvSpPr>
        <p:spPr/>
        <p:txBody>
          <a:bodyPr/>
          <a:lstStyle/>
          <a:p>
            <a:r>
              <a:rPr lang="en-US" dirty="0"/>
              <a:t>If you apply static keyword with any method, it is known as static method.</a:t>
            </a:r>
          </a:p>
          <a:p>
            <a:r>
              <a:rPr lang="en-US" dirty="0"/>
              <a:t>A static method belongs to the class rather than object of a class.</a:t>
            </a:r>
          </a:p>
          <a:p>
            <a:r>
              <a:rPr lang="en-US" dirty="0"/>
              <a:t>A static method can be invoked without the need for creating an instance of a class.</a:t>
            </a:r>
          </a:p>
          <a:p>
            <a:r>
              <a:rPr lang="en-US" dirty="0"/>
              <a:t>static method can access static data member and can change the value of it.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89</a:t>
            </a:fld>
            <a:endParaRPr lang="en-US"/>
          </a:p>
        </p:txBody>
      </p:sp>
    </p:spTree>
    <p:extLst>
      <p:ext uri="{BB962C8B-B14F-4D97-AF65-F5344CB8AC3E}">
        <p14:creationId xmlns:p14="http://schemas.microsoft.com/office/powerpoint/2010/main" val="40808811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Inheritance</a:t>
            </a:r>
            <a:br>
              <a:rPr lang="en-US" b="1" dirty="0"/>
            </a:br>
            <a:endParaRPr lang="en-US" dirty="0"/>
          </a:p>
        </p:txBody>
      </p:sp>
      <p:sp>
        <p:nvSpPr>
          <p:cNvPr id="3" name="Content Placeholder 2"/>
          <p:cNvSpPr>
            <a:spLocks noGrp="1"/>
          </p:cNvSpPr>
          <p:nvPr>
            <p:ph idx="1"/>
          </p:nvPr>
        </p:nvSpPr>
        <p:spPr/>
        <p:txBody>
          <a:bodyPr/>
          <a:lstStyle/>
          <a:p>
            <a:r>
              <a:rPr lang="en-US" b="1" dirty="0"/>
              <a:t>When one object acquires all the properties and behaviors of parent object</a:t>
            </a:r>
            <a:r>
              <a:rPr lang="en-US" dirty="0"/>
              <a:t> i.e. known as inheritance.</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a:t>
            </a:fld>
            <a:endParaRPr lang="en-US"/>
          </a:p>
        </p:txBody>
      </p:sp>
    </p:spTree>
    <p:extLst>
      <p:ext uri="{BB962C8B-B14F-4D97-AF65-F5344CB8AC3E}">
        <p14:creationId xmlns:p14="http://schemas.microsoft.com/office/powerpoint/2010/main" val="11525632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static method</a:t>
            </a:r>
          </a:p>
        </p:txBody>
      </p:sp>
      <p:sp>
        <p:nvSpPr>
          <p:cNvPr id="3" name="Content Placeholder 2"/>
          <p:cNvSpPr>
            <a:spLocks noGrp="1"/>
          </p:cNvSpPr>
          <p:nvPr>
            <p:ph idx="1"/>
          </p:nvPr>
        </p:nvSpPr>
        <p:spPr/>
        <p:txBody>
          <a:bodyPr>
            <a:normAutofit/>
          </a:bodyPr>
          <a:lstStyle/>
          <a:p>
            <a:r>
              <a:rPr lang="en-US" b="1" dirty="0"/>
              <a:t>public class </a:t>
            </a:r>
            <a:r>
              <a:rPr lang="en-US" b="1" dirty="0" err="1"/>
              <a:t>CubeOfTheNumber</a:t>
            </a:r>
            <a:r>
              <a:rPr lang="en-US" b="1" dirty="0"/>
              <a:t> {</a:t>
            </a:r>
          </a:p>
          <a:p>
            <a:r>
              <a:rPr lang="en-US" b="1" dirty="0"/>
              <a:t>static void cube(</a:t>
            </a:r>
            <a:r>
              <a:rPr lang="en-US" b="1" dirty="0" err="1"/>
              <a:t>int</a:t>
            </a:r>
            <a:r>
              <a:rPr lang="en-US" b="1" dirty="0"/>
              <a:t> x) {</a:t>
            </a:r>
          </a:p>
          <a:p>
            <a:r>
              <a:rPr lang="en-US" dirty="0"/>
              <a:t>System.</a:t>
            </a:r>
            <a:r>
              <a:rPr lang="en-US" i="1" dirty="0"/>
              <a:t>out.println("cube of the no. " + (x * x * x));</a:t>
            </a:r>
          </a:p>
          <a:p>
            <a:r>
              <a:rPr lang="en-US" dirty="0"/>
              <a:t>}</a:t>
            </a:r>
          </a:p>
          <a:p>
            <a:endParaRPr lang="en-US" dirty="0"/>
          </a:p>
          <a:p>
            <a:r>
              <a:rPr lang="en-US" b="1" dirty="0"/>
              <a:t>public static void main(String[] </a:t>
            </a:r>
            <a:r>
              <a:rPr lang="en-US" b="1" dirty="0" err="1"/>
              <a:t>args</a:t>
            </a:r>
            <a:r>
              <a:rPr lang="en-US" b="1" dirty="0"/>
              <a:t>) {</a:t>
            </a:r>
          </a:p>
          <a:p>
            <a:r>
              <a:rPr lang="en-US" b="1" dirty="0" err="1"/>
              <a:t>CubeOfTheNumber</a:t>
            </a:r>
            <a:r>
              <a:rPr lang="en-US" b="1" dirty="0"/>
              <a:t> .</a:t>
            </a:r>
            <a:r>
              <a:rPr lang="en-US" i="1" dirty="0"/>
              <a:t>cube(10);</a:t>
            </a:r>
          </a:p>
          <a:p>
            <a:r>
              <a:rPr lang="en-US" dirty="0"/>
              <a:t>}</a:t>
            </a:r>
          </a:p>
          <a:p>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90</a:t>
            </a:fld>
            <a:endParaRPr lang="en-US"/>
          </a:p>
        </p:txBody>
      </p:sp>
    </p:spTree>
    <p:extLst>
      <p:ext uri="{BB962C8B-B14F-4D97-AF65-F5344CB8AC3E}">
        <p14:creationId xmlns:p14="http://schemas.microsoft.com/office/powerpoint/2010/main" val="23497688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Content Placeholder 2"/>
          <p:cNvSpPr>
            <a:spLocks noGrp="1"/>
          </p:cNvSpPr>
          <p:nvPr>
            <p:ph idx="1"/>
          </p:nvPr>
        </p:nvSpPr>
        <p:spPr/>
        <p:txBody>
          <a:bodyPr/>
          <a:lstStyle/>
          <a:p>
            <a:r>
              <a:rPr lang="en-US" dirty="0"/>
              <a:t>static variables and methods can be accessed using objects also But it is not recommended. </a:t>
            </a:r>
          </a:p>
          <a:p>
            <a:r>
              <a:rPr lang="en-US" dirty="0"/>
              <a:t>Ex: </a:t>
            </a:r>
          </a:p>
          <a:p>
            <a:r>
              <a:rPr lang="en-US" dirty="0"/>
              <a:t>Calculate </a:t>
            </a:r>
            <a:r>
              <a:rPr lang="en-US" dirty="0" err="1"/>
              <a:t>calc</a:t>
            </a:r>
            <a:r>
              <a:rPr lang="en-US" dirty="0"/>
              <a:t> = new Calculate();</a:t>
            </a:r>
          </a:p>
          <a:p>
            <a:r>
              <a:rPr lang="en-US" dirty="0" err="1"/>
              <a:t>calc.cube</a:t>
            </a:r>
            <a:r>
              <a:rPr lang="en-US" dirty="0"/>
              <a:t>(5);</a:t>
            </a:r>
          </a:p>
          <a:p>
            <a:r>
              <a:rPr lang="en-US" dirty="0"/>
              <a:t>static variables and methods can be accessed with out using class name also when accessing them from same class</a:t>
            </a:r>
          </a:p>
          <a:p>
            <a:r>
              <a:rPr lang="en-US" dirty="0" err="1"/>
              <a:t>Eg</a:t>
            </a:r>
            <a:r>
              <a:rPr lang="en-US" dirty="0"/>
              <a:t>: </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int</a:t>
            </a:r>
            <a:r>
              <a:rPr lang="en-US" altLang="en-US" dirty="0">
                <a:solidFill>
                  <a:schemeClr val="tx1"/>
                </a:solidFill>
                <a:latin typeface="Arial" panose="020B0604020202020204" pitchFamily="34" charset="0"/>
              </a:rPr>
              <a:t> result=</a:t>
            </a:r>
            <a:r>
              <a:rPr lang="en-US" altLang="en-US" dirty="0" err="1">
                <a:solidFill>
                  <a:schemeClr val="tx1"/>
                </a:solidFill>
                <a:latin typeface="Arial" panose="020B0604020202020204" pitchFamily="34" charset="0"/>
              </a:rPr>
              <a:t>Calculate.cube</a:t>
            </a:r>
            <a:r>
              <a:rPr lang="en-US" altLang="en-US" dirty="0">
                <a:solidFill>
                  <a:schemeClr val="tx1"/>
                </a:solidFill>
                <a:latin typeface="Arial" panose="020B0604020202020204" pitchFamily="34" charset="0"/>
              </a:rPr>
              <a:t>(5);  </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System.out.println</a:t>
            </a:r>
            <a:r>
              <a:rPr lang="en-US" altLang="en-US" dirty="0">
                <a:solidFill>
                  <a:schemeClr val="tx1"/>
                </a:solidFill>
                <a:latin typeface="Arial" panose="020B0604020202020204" pitchFamily="34" charset="0"/>
              </a:rPr>
              <a:t>(result);  </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91</a:t>
            </a:fld>
            <a:endParaRPr lang="en-US"/>
          </a:p>
        </p:txBody>
      </p:sp>
    </p:spTree>
    <p:extLst>
      <p:ext uri="{BB962C8B-B14F-4D97-AF65-F5344CB8AC3E}">
        <p14:creationId xmlns:p14="http://schemas.microsoft.com/office/powerpoint/2010/main" val="25156505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Restrictions for static method</a:t>
            </a:r>
            <a:br>
              <a:rPr lang="en-US" b="1" dirty="0"/>
            </a:br>
            <a:endParaRPr lang="en-US" dirty="0"/>
          </a:p>
        </p:txBody>
      </p:sp>
      <p:sp>
        <p:nvSpPr>
          <p:cNvPr id="3" name="Content Placeholder 2"/>
          <p:cNvSpPr>
            <a:spLocks noGrp="1"/>
          </p:cNvSpPr>
          <p:nvPr>
            <p:ph idx="1"/>
          </p:nvPr>
        </p:nvSpPr>
        <p:spPr/>
        <p:txBody>
          <a:bodyPr/>
          <a:lstStyle/>
          <a:p>
            <a:r>
              <a:rPr lang="en-US" dirty="0"/>
              <a:t>The static method can not use non static data member or call non-static method directly.</a:t>
            </a:r>
          </a:p>
          <a:p>
            <a:r>
              <a:rPr lang="en-US" dirty="0"/>
              <a:t>this and super cannot be used in static context.</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92</a:t>
            </a:fld>
            <a:endParaRPr lang="en-US"/>
          </a:p>
        </p:txBody>
      </p:sp>
    </p:spTree>
    <p:extLst>
      <p:ext uri="{BB962C8B-B14F-4D97-AF65-F5344CB8AC3E}">
        <p14:creationId xmlns:p14="http://schemas.microsoft.com/office/powerpoint/2010/main" val="28719880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7062" y="14225"/>
            <a:ext cx="8713554" cy="1030804"/>
          </a:xfrm>
        </p:spPr>
        <p:txBody>
          <a:bodyPr>
            <a:normAutofit fontScale="90000"/>
          </a:bodyPr>
          <a:lstStyle/>
          <a:p>
            <a:r>
              <a:rPr lang="en-US" b="1" dirty="0"/>
              <a:t>Instance method allows both static and non static variables</a:t>
            </a:r>
            <a:br>
              <a:rPr lang="en-US" b="1" dirty="0"/>
            </a:br>
            <a:endParaRPr lang="en-US" dirty="0"/>
          </a:p>
        </p:txBody>
      </p:sp>
      <p:sp>
        <p:nvSpPr>
          <p:cNvPr id="3" name="Content Placeholder 2"/>
          <p:cNvSpPr>
            <a:spLocks noGrp="1"/>
          </p:cNvSpPr>
          <p:nvPr>
            <p:ph idx="1"/>
          </p:nvPr>
        </p:nvSpPr>
        <p:spPr>
          <a:xfrm>
            <a:off x="677334" y="1306286"/>
            <a:ext cx="9600522" cy="5355771"/>
          </a:xfrm>
        </p:spPr>
        <p:txBody>
          <a:bodyPr>
            <a:noAutofit/>
          </a:bodyPr>
          <a:lstStyle/>
          <a:p>
            <a:r>
              <a:rPr lang="en-US" sz="2400" b="1" dirty="0" err="1"/>
              <a:t>int</a:t>
            </a:r>
            <a:r>
              <a:rPr lang="en-US" sz="2400" b="1" dirty="0"/>
              <a:t> x = 10;  //instance variable</a:t>
            </a:r>
          </a:p>
          <a:p>
            <a:r>
              <a:rPr lang="en-US" sz="2400" b="1" dirty="0"/>
              <a:t>static </a:t>
            </a:r>
            <a:r>
              <a:rPr lang="en-US" sz="2400" b="1" dirty="0" err="1"/>
              <a:t>int</a:t>
            </a:r>
            <a:r>
              <a:rPr lang="en-US" sz="2400" b="1" dirty="0"/>
              <a:t> </a:t>
            </a:r>
            <a:r>
              <a:rPr lang="en-US" sz="2400" b="1" i="1" dirty="0"/>
              <a:t>y = 20; // static variable</a:t>
            </a:r>
          </a:p>
          <a:p>
            <a:r>
              <a:rPr lang="en-US" sz="2400" b="1" dirty="0"/>
              <a:t>private void </a:t>
            </a:r>
            <a:r>
              <a:rPr lang="en-US" sz="2400" b="1" dirty="0" err="1"/>
              <a:t>myMethod</a:t>
            </a:r>
            <a:r>
              <a:rPr lang="en-US" sz="2400" b="1" dirty="0"/>
              <a:t>() { //instance method</a:t>
            </a:r>
          </a:p>
          <a:p>
            <a:r>
              <a:rPr lang="en-US" sz="2400" dirty="0"/>
              <a:t>x = 100; </a:t>
            </a:r>
          </a:p>
          <a:p>
            <a:r>
              <a:rPr lang="en-US" sz="2400" i="1" dirty="0"/>
              <a:t>y = 200;</a:t>
            </a:r>
          </a:p>
          <a:p>
            <a:r>
              <a:rPr lang="en-US" sz="2400" dirty="0"/>
              <a:t>System.</a:t>
            </a:r>
            <a:r>
              <a:rPr lang="en-US" sz="2400" i="1" dirty="0"/>
              <a:t>out.println("x: "+x);</a:t>
            </a:r>
          </a:p>
          <a:p>
            <a:r>
              <a:rPr lang="en-US" sz="2400" dirty="0"/>
              <a:t>System.</a:t>
            </a:r>
            <a:r>
              <a:rPr lang="en-US" sz="2400" i="1" dirty="0"/>
              <a:t>out.println("y: "+y);</a:t>
            </a:r>
          </a:p>
          <a:p>
            <a:r>
              <a:rPr lang="en-US" sz="2400" dirty="0"/>
              <a:t>}</a:t>
            </a:r>
          </a:p>
          <a:p>
            <a:endParaRPr lang="en-US" sz="2400"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93</a:t>
            </a:fld>
            <a:endParaRPr lang="en-US"/>
          </a:p>
        </p:txBody>
      </p:sp>
    </p:spTree>
    <p:extLst>
      <p:ext uri="{BB962C8B-B14F-4D97-AF65-F5344CB8AC3E}">
        <p14:creationId xmlns:p14="http://schemas.microsoft.com/office/powerpoint/2010/main" val="1068979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access non static members from static method?</a:t>
            </a:r>
          </a:p>
        </p:txBody>
      </p:sp>
      <p:sp>
        <p:nvSpPr>
          <p:cNvPr id="3" name="Content Placeholder 2"/>
          <p:cNvSpPr>
            <a:spLocks noGrp="1"/>
          </p:cNvSpPr>
          <p:nvPr>
            <p:ph idx="1"/>
          </p:nvPr>
        </p:nvSpPr>
        <p:spPr/>
        <p:txBody>
          <a:bodyPr/>
          <a:lstStyle/>
          <a:p>
            <a:r>
              <a:rPr lang="en-US" dirty="0"/>
              <a:t>No – Directly</a:t>
            </a:r>
          </a:p>
          <a:p>
            <a:r>
              <a:rPr lang="en-US" dirty="0"/>
              <a:t>Yes – by using Object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94</a:t>
            </a:fld>
            <a:endParaRPr lang="en-US"/>
          </a:p>
        </p:txBody>
      </p:sp>
    </p:spTree>
    <p:extLst>
      <p:ext uri="{BB962C8B-B14F-4D97-AF65-F5344CB8AC3E}">
        <p14:creationId xmlns:p14="http://schemas.microsoft.com/office/powerpoint/2010/main" val="8291538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77334" y="1581913"/>
            <a:ext cx="9170754" cy="4459450"/>
          </a:xfrm>
        </p:spPr>
        <p:txBody>
          <a:bodyPr>
            <a:normAutofit fontScale="92500" lnSpcReduction="10000"/>
          </a:bodyPr>
          <a:lstStyle/>
          <a:p>
            <a:endParaRPr lang="en-US" b="1" dirty="0"/>
          </a:p>
          <a:p>
            <a:r>
              <a:rPr lang="en-US" b="1" dirty="0"/>
              <a:t>public class </a:t>
            </a:r>
            <a:r>
              <a:rPr lang="en-US" b="1" dirty="0" err="1"/>
              <a:t>StaticMethodExample</a:t>
            </a:r>
            <a:r>
              <a:rPr lang="en-US" b="1" dirty="0"/>
              <a:t> {</a:t>
            </a:r>
          </a:p>
          <a:p>
            <a:r>
              <a:rPr lang="en-US" b="1" dirty="0" err="1"/>
              <a:t>int</a:t>
            </a:r>
            <a:r>
              <a:rPr lang="en-US" b="1" dirty="0"/>
              <a:t> x = 10; //instance method</a:t>
            </a:r>
          </a:p>
          <a:p>
            <a:r>
              <a:rPr lang="en-US" b="1" dirty="0"/>
              <a:t>private static void </a:t>
            </a:r>
            <a:r>
              <a:rPr lang="en-US" b="1" dirty="0" err="1"/>
              <a:t>myMethod</a:t>
            </a:r>
            <a:r>
              <a:rPr lang="en-US" b="1" dirty="0"/>
              <a:t>() {</a:t>
            </a:r>
          </a:p>
          <a:p>
            <a:r>
              <a:rPr lang="en-US" b="1" dirty="0"/>
              <a:t>//System.out.println("x: "+x); //compile time error</a:t>
            </a:r>
          </a:p>
          <a:p>
            <a:r>
              <a:rPr lang="en-US" b="1" dirty="0" err="1"/>
              <a:t>StaticMethodExample</a:t>
            </a:r>
            <a:r>
              <a:rPr lang="en-US" b="1" dirty="0"/>
              <a:t> </a:t>
            </a:r>
            <a:r>
              <a:rPr lang="en-US" b="1" dirty="0" err="1"/>
              <a:t>sm</a:t>
            </a:r>
            <a:r>
              <a:rPr lang="en-US" b="1" dirty="0"/>
              <a:t> = new </a:t>
            </a:r>
            <a:r>
              <a:rPr lang="en-US" b="1" dirty="0" err="1"/>
              <a:t>StaticMethodExample</a:t>
            </a:r>
            <a:r>
              <a:rPr lang="en-US" b="1" dirty="0"/>
              <a:t>();</a:t>
            </a:r>
          </a:p>
          <a:p>
            <a:r>
              <a:rPr lang="en-US" b="1" dirty="0"/>
              <a:t>System.</a:t>
            </a:r>
            <a:r>
              <a:rPr lang="en-US" b="1" i="1" dirty="0"/>
              <a:t>out.println("x: "+</a:t>
            </a:r>
            <a:r>
              <a:rPr lang="en-US" b="1" i="1" dirty="0" err="1"/>
              <a:t>sm.x</a:t>
            </a:r>
            <a:r>
              <a:rPr lang="en-US" b="1" i="1" dirty="0"/>
              <a:t>);</a:t>
            </a:r>
          </a:p>
          <a:p>
            <a:r>
              <a:rPr lang="en-US" b="1" dirty="0"/>
              <a:t>}</a:t>
            </a:r>
          </a:p>
          <a:p>
            <a:r>
              <a:rPr lang="en-US" b="1" dirty="0"/>
              <a:t>public static void main(String[] </a:t>
            </a:r>
            <a:r>
              <a:rPr lang="en-US" b="1" dirty="0" err="1"/>
              <a:t>args</a:t>
            </a:r>
            <a:r>
              <a:rPr lang="en-US" b="1" dirty="0"/>
              <a:t>) {</a:t>
            </a:r>
          </a:p>
          <a:p>
            <a:r>
              <a:rPr lang="en-US" b="1" i="1" dirty="0" err="1"/>
              <a:t>myMethod</a:t>
            </a:r>
            <a:r>
              <a:rPr lang="en-US" b="1" i="1" dirty="0"/>
              <a:t>();</a:t>
            </a:r>
          </a:p>
          <a:p>
            <a:r>
              <a:rPr lang="en-US" b="1" dirty="0"/>
              <a:t>}</a:t>
            </a:r>
          </a:p>
          <a:p>
            <a:r>
              <a:rPr lang="en-US" b="1" dirty="0"/>
              <a:t>}</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95</a:t>
            </a:fld>
            <a:endParaRPr lang="en-US"/>
          </a:p>
        </p:txBody>
      </p:sp>
    </p:spTree>
    <p:extLst>
      <p:ext uri="{BB962C8B-B14F-4D97-AF65-F5344CB8AC3E}">
        <p14:creationId xmlns:p14="http://schemas.microsoft.com/office/powerpoint/2010/main" val="31158792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b="1" dirty="0"/>
              <a:t>class A{  </a:t>
            </a:r>
          </a:p>
          <a:p>
            <a:r>
              <a:rPr lang="en-US" b="1" dirty="0"/>
              <a:t> </a:t>
            </a:r>
            <a:r>
              <a:rPr lang="en-US" b="1" dirty="0" err="1"/>
              <a:t>int</a:t>
            </a:r>
            <a:r>
              <a:rPr lang="en-US" b="1" dirty="0"/>
              <a:t> a=40;//non static  </a:t>
            </a:r>
          </a:p>
          <a:p>
            <a:r>
              <a:rPr lang="en-US" b="1" dirty="0"/>
              <a:t> public static void main(String </a:t>
            </a:r>
            <a:r>
              <a:rPr lang="en-US" b="1" dirty="0" err="1"/>
              <a:t>args</a:t>
            </a:r>
            <a:r>
              <a:rPr lang="en-US" b="1" dirty="0"/>
              <a:t>[]){  </a:t>
            </a:r>
          </a:p>
          <a:p>
            <a:r>
              <a:rPr lang="en-US" b="1" dirty="0"/>
              <a:t>  </a:t>
            </a:r>
            <a:r>
              <a:rPr lang="en-US" b="1" dirty="0" err="1"/>
              <a:t>System.out.println</a:t>
            </a:r>
            <a:r>
              <a:rPr lang="en-US" b="1" dirty="0"/>
              <a:t>(a);  </a:t>
            </a:r>
          </a:p>
          <a:p>
            <a:r>
              <a:rPr lang="en-US" b="1" dirty="0"/>
              <a:t> }  </a:t>
            </a:r>
          </a:p>
          <a:p>
            <a:r>
              <a:rPr lang="en-US" b="1" dirty="0"/>
              <a:t>}  </a:t>
            </a:r>
          </a:p>
          <a:p>
            <a:endParaRPr lang="en-US" b="1"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96</a:t>
            </a:fld>
            <a:endParaRPr lang="en-US"/>
          </a:p>
        </p:txBody>
      </p:sp>
    </p:spTree>
    <p:extLst>
      <p:ext uri="{BB962C8B-B14F-4D97-AF65-F5344CB8AC3E}">
        <p14:creationId xmlns:p14="http://schemas.microsoft.com/office/powerpoint/2010/main" val="3407062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Compile time error</a:t>
            </a:r>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97</a:t>
            </a:fld>
            <a:endParaRPr lang="en-US"/>
          </a:p>
        </p:txBody>
      </p:sp>
    </p:spTree>
    <p:extLst>
      <p:ext uri="{BB962C8B-B14F-4D97-AF65-F5344CB8AC3E}">
        <p14:creationId xmlns:p14="http://schemas.microsoft.com/office/powerpoint/2010/main" val="31890999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Java static block</a:t>
            </a:r>
            <a:br>
              <a:rPr lang="en-US" b="1" dirty="0"/>
            </a:br>
            <a:endParaRPr lang="en-US" dirty="0"/>
          </a:p>
        </p:txBody>
      </p:sp>
      <p:sp>
        <p:nvSpPr>
          <p:cNvPr id="3" name="Content Placeholder 2"/>
          <p:cNvSpPr>
            <a:spLocks noGrp="1"/>
          </p:cNvSpPr>
          <p:nvPr>
            <p:ph idx="1"/>
          </p:nvPr>
        </p:nvSpPr>
        <p:spPr/>
        <p:txBody>
          <a:bodyPr/>
          <a:lstStyle/>
          <a:p>
            <a:r>
              <a:rPr lang="en-US" dirty="0"/>
              <a:t>Is used to initialize the static data member.</a:t>
            </a:r>
          </a:p>
          <a:p>
            <a:r>
              <a:rPr lang="en-US" dirty="0"/>
              <a:t>It is executed before main method at the time of </a:t>
            </a:r>
            <a:r>
              <a:rPr lang="en-US" dirty="0" err="1"/>
              <a:t>classloading</a:t>
            </a:r>
            <a:r>
              <a:rPr lang="en-US" dirty="0"/>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98</a:t>
            </a:fld>
            <a:endParaRPr lang="en-US"/>
          </a:p>
        </p:txBody>
      </p:sp>
    </p:spTree>
    <p:extLst>
      <p:ext uri="{BB962C8B-B14F-4D97-AF65-F5344CB8AC3E}">
        <p14:creationId xmlns:p14="http://schemas.microsoft.com/office/powerpoint/2010/main" val="199147711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static block</a:t>
            </a:r>
          </a:p>
        </p:txBody>
      </p:sp>
      <p:sp>
        <p:nvSpPr>
          <p:cNvPr id="3" name="Content Placeholder 2"/>
          <p:cNvSpPr>
            <a:spLocks noGrp="1"/>
          </p:cNvSpPr>
          <p:nvPr>
            <p:ph idx="1"/>
          </p:nvPr>
        </p:nvSpPr>
        <p:spPr/>
        <p:txBody>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"static block is invoked"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6A3E3E"/>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dirty="0" err="1">
                <a:solidFill>
                  <a:srgbClr val="000000"/>
                </a:solidFill>
                <a:latin typeface="Courier New" panose="02070309020205020404" pitchFamily="49" charset="0"/>
              </a:rPr>
              <a:t>System.</a:t>
            </a:r>
            <a:r>
              <a:rPr lang="en-US" b="1" i="1" dirty="0" err="1">
                <a:solidFill>
                  <a:srgbClr val="0000C0"/>
                </a:solidFill>
                <a:latin typeface="Courier New" panose="02070309020205020404" pitchFamily="49" charset="0"/>
              </a:rPr>
              <a:t>out</a:t>
            </a:r>
            <a:r>
              <a:rPr lang="en-US" b="1" i="1" dirty="0" err="1">
                <a:solidFill>
                  <a:srgbClr val="000000"/>
                </a:solidFill>
                <a:latin typeface="Courier New" panose="02070309020205020404" pitchFamily="49" charset="0"/>
              </a:rPr>
              <a:t>.println</a:t>
            </a:r>
            <a:r>
              <a:rPr lang="en-US" b="1" i="1" dirty="0">
                <a:solidFill>
                  <a:srgbClr val="000000"/>
                </a:solidFill>
                <a:latin typeface="Courier New" panose="02070309020205020404" pitchFamily="49" charset="0"/>
              </a:rPr>
              <a:t>(</a:t>
            </a:r>
            <a:r>
              <a:rPr lang="en-US" b="1" i="1" dirty="0">
                <a:solidFill>
                  <a:srgbClr val="2A00FF"/>
                </a:solidFill>
                <a:latin typeface="Courier New" panose="02070309020205020404" pitchFamily="49" charset="0"/>
              </a:rPr>
              <a:t>"main method is invoked"</a:t>
            </a:r>
            <a:r>
              <a:rPr lang="en-US" b="1" i="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endParaRPr lang="en-US" dirty="0"/>
          </a:p>
        </p:txBody>
      </p:sp>
      <p:sp>
        <p:nvSpPr>
          <p:cNvPr id="4" name="Date Placeholder 3"/>
          <p:cNvSpPr>
            <a:spLocks noGrp="1"/>
          </p:cNvSpPr>
          <p:nvPr>
            <p:ph type="dt" sz="half" idx="10"/>
          </p:nvPr>
        </p:nvSpPr>
        <p:spPr/>
        <p:txBody>
          <a:bodyPr/>
          <a:lstStyle/>
          <a:p>
            <a:r>
              <a:rPr lang="en-US"/>
              <a:t>8/21/2015</a:t>
            </a:r>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1E4065C7-5D4F-4CBE-A2BC-2560D5DC65DF}" type="slidenum">
              <a:rPr lang="en-US" smtClean="0"/>
              <a:t>99</a:t>
            </a:fld>
            <a:endParaRPr lang="en-US"/>
          </a:p>
        </p:txBody>
      </p:sp>
    </p:spTree>
    <p:extLst>
      <p:ext uri="{BB962C8B-B14F-4D97-AF65-F5344CB8AC3E}">
        <p14:creationId xmlns:p14="http://schemas.microsoft.com/office/powerpoint/2010/main" val="17664801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16850</TotalTime>
  <Words>11182</Words>
  <Application>Microsoft Office PowerPoint</Application>
  <PresentationFormat>Widescreen</PresentationFormat>
  <Paragraphs>3125</Paragraphs>
  <Slides>351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351</vt:i4>
      </vt:variant>
    </vt:vector>
  </HeadingPairs>
  <TitlesOfParts>
    <vt:vector size="362" baseType="lpstr">
      <vt:lpstr>Arial</vt:lpstr>
      <vt:lpstr>Arial Unicode MS</vt:lpstr>
      <vt:lpstr>Calibri</vt:lpstr>
      <vt:lpstr>Consolas</vt:lpstr>
      <vt:lpstr>Courier New</vt:lpstr>
      <vt:lpstr>times new roman</vt:lpstr>
      <vt:lpstr>Trebuchet MS</vt:lpstr>
      <vt:lpstr>verdana</vt:lpstr>
      <vt:lpstr>Wingdings</vt:lpstr>
      <vt:lpstr>Wingdings 3</vt:lpstr>
      <vt:lpstr>Facet</vt:lpstr>
      <vt:lpstr>Java OOPS concepts</vt:lpstr>
      <vt:lpstr>First Object Oriented Programming Language?</vt:lpstr>
      <vt:lpstr>Pure/Truly object-oriented programming language.</vt:lpstr>
      <vt:lpstr>Is Java Pure Object Oriented Programming Language?</vt:lpstr>
      <vt:lpstr>OOPs (Object Oriented Programming System)</vt:lpstr>
      <vt:lpstr>The OOP Principles   All object-oriented programming languages provide mechanisms that help you implement the object-oriented model. They are 3 </vt:lpstr>
      <vt:lpstr>OOPS concepts</vt:lpstr>
      <vt:lpstr>PowerPoint Presentation</vt:lpstr>
      <vt:lpstr>Inheritance </vt:lpstr>
      <vt:lpstr>Advantages</vt:lpstr>
      <vt:lpstr>Polymorphism</vt:lpstr>
      <vt:lpstr>Polymorphism</vt:lpstr>
      <vt:lpstr>Abstraction </vt:lpstr>
      <vt:lpstr>Encapsulation</vt:lpstr>
      <vt:lpstr>OOPS Concepts</vt:lpstr>
      <vt:lpstr>Advantage of OOPs over Procedure-oriented programming language</vt:lpstr>
      <vt:lpstr>Advantage of OOPs over Procedure-oriented programming language </vt:lpstr>
      <vt:lpstr>What is difference between object-oriented programming language and object-based programming language (OOPL Vs OBPL)?</vt:lpstr>
      <vt:lpstr>OBPL supports </vt:lpstr>
      <vt:lpstr>Object</vt:lpstr>
      <vt:lpstr>An object has three characteristics:</vt:lpstr>
      <vt:lpstr>Examples</vt:lpstr>
      <vt:lpstr>What is a Class?</vt:lpstr>
      <vt:lpstr>Below table depicts some class names and objects.</vt:lpstr>
      <vt:lpstr>A class in java can contain:</vt:lpstr>
      <vt:lpstr>Representation of variable in various languages</vt:lpstr>
      <vt:lpstr>Syntax to declare a class: </vt:lpstr>
      <vt:lpstr>Syntax for Object creation (Instantiation)</vt:lpstr>
      <vt:lpstr>Accessing  object data</vt:lpstr>
      <vt:lpstr>Simple Example of Object and Class </vt:lpstr>
      <vt:lpstr>new Keyword</vt:lpstr>
      <vt:lpstr>Memory allocation of object</vt:lpstr>
      <vt:lpstr>Instance Variable</vt:lpstr>
      <vt:lpstr>Example of Object and class that maintains the records of students</vt:lpstr>
      <vt:lpstr>Memory allocation</vt:lpstr>
      <vt:lpstr>Notes</vt:lpstr>
      <vt:lpstr>Use System.out.printf() for formatting String with arguments make the code more readable: </vt:lpstr>
      <vt:lpstr>Different ways to create an object in Java?</vt:lpstr>
      <vt:lpstr>Let’s have coffee now   </vt:lpstr>
      <vt:lpstr>Anonymous object </vt:lpstr>
      <vt:lpstr>Anonymous Object</vt:lpstr>
      <vt:lpstr>Creating multiple objects by one type only </vt:lpstr>
      <vt:lpstr>***Difference between object and class </vt:lpstr>
      <vt:lpstr>Polymorphism </vt:lpstr>
      <vt:lpstr>Method Overloading</vt:lpstr>
      <vt:lpstr>PowerPoint Presentation</vt:lpstr>
      <vt:lpstr>Method Overloading</vt:lpstr>
      <vt:lpstr>Advantages of Method overloading</vt:lpstr>
      <vt:lpstr>Different ways to overload the method</vt:lpstr>
      <vt:lpstr>1)Example of Method Overloading by changing the no. of arguments </vt:lpstr>
      <vt:lpstr>2)Example of Method Overloading by changing data type of argument </vt:lpstr>
      <vt:lpstr>3)Example of Method Overloading by changing order of arguments </vt:lpstr>
      <vt:lpstr>Method Overloading and TyType Promotion </vt:lpstr>
      <vt:lpstr>Notes: </vt:lpstr>
      <vt:lpstr>Example of Method Overloading with TypePromotion</vt:lpstr>
      <vt:lpstr>Example of Method Overloading with Type Promotion in case of ambiguity </vt:lpstr>
      <vt:lpstr>Can we overload main() method? </vt:lpstr>
      <vt:lpstr>Example</vt:lpstr>
      <vt:lpstr>Constructor in Java </vt:lpstr>
      <vt:lpstr>What is constructor?</vt:lpstr>
      <vt:lpstr>Types of java constructors </vt:lpstr>
      <vt:lpstr>Java Default Constructor</vt:lpstr>
      <vt:lpstr>Example of default constructor</vt:lpstr>
      <vt:lpstr>Compiler automatically creates default constructor if any constructor is not written by programmer </vt:lpstr>
      <vt:lpstr>What is the purpose of default constructor? </vt:lpstr>
      <vt:lpstr>Example of default constructor that displays the default values </vt:lpstr>
      <vt:lpstr>Java parameterized constructor </vt:lpstr>
      <vt:lpstr>Why use parameterized constructor? </vt:lpstr>
      <vt:lpstr>Example of parameterized constructor </vt:lpstr>
      <vt:lpstr>Constructor Overloading in Java</vt:lpstr>
      <vt:lpstr>Example of Constructor Overloading</vt:lpstr>
      <vt:lpstr>Difference between constructor and method in java </vt:lpstr>
      <vt:lpstr>Java Copy Constructor </vt:lpstr>
      <vt:lpstr>Destructor</vt:lpstr>
      <vt:lpstr>Does constructor return any value? </vt:lpstr>
      <vt:lpstr>Java static keyword</vt:lpstr>
      <vt:lpstr>Java Static Keyword</vt:lpstr>
      <vt:lpstr>1. Java Static Variable</vt:lpstr>
      <vt:lpstr>Advantage of static variable </vt:lpstr>
      <vt:lpstr>Understanding problem without static variable </vt:lpstr>
      <vt:lpstr>Example of static variable</vt:lpstr>
      <vt:lpstr>Memory Representation</vt:lpstr>
      <vt:lpstr>Program of counter without static variable </vt:lpstr>
      <vt:lpstr>Example</vt:lpstr>
      <vt:lpstr>Memory Allocation</vt:lpstr>
      <vt:lpstr>Program of counter by static variable </vt:lpstr>
      <vt:lpstr>Example</vt:lpstr>
      <vt:lpstr>Memory Allocation </vt:lpstr>
      <vt:lpstr>2. Java static method </vt:lpstr>
      <vt:lpstr>Example of static method</vt:lpstr>
      <vt:lpstr>Notes</vt:lpstr>
      <vt:lpstr>Restrictions for static method </vt:lpstr>
      <vt:lpstr>Instance method allows both static and non static variables </vt:lpstr>
      <vt:lpstr>***Can we access non static members from static method?</vt:lpstr>
      <vt:lpstr>Example</vt:lpstr>
      <vt:lpstr>Guess the output</vt:lpstr>
      <vt:lpstr>Output</vt:lpstr>
      <vt:lpstr>3. Java static block </vt:lpstr>
      <vt:lpstr>Example of static block</vt:lpstr>
      <vt:lpstr>Output</vt:lpstr>
      <vt:lpstr>Guess the output</vt:lpstr>
      <vt:lpstr>output</vt:lpstr>
      <vt:lpstr>4. Static nested class </vt:lpstr>
      <vt:lpstr>Q) Can we execute a program without main() method? </vt:lpstr>
      <vt:lpstr>Output</vt:lpstr>
      <vt:lpstr>In JDK7 and above, output will be:</vt:lpstr>
      <vt:lpstr>this keyword</vt:lpstr>
      <vt:lpstr>this keyword</vt:lpstr>
      <vt:lpstr>Usage of java this keyword </vt:lpstr>
      <vt:lpstr>this</vt:lpstr>
      <vt:lpstr>1. The this keyword can be used to refer current class instance variable.  </vt:lpstr>
      <vt:lpstr>Understanding the problem without this keyword </vt:lpstr>
      <vt:lpstr>output</vt:lpstr>
      <vt:lpstr>Solution of above program with this keyword</vt:lpstr>
      <vt:lpstr>Output</vt:lpstr>
      <vt:lpstr>Memory representation</vt:lpstr>
      <vt:lpstr>Program where this keyword is not required </vt:lpstr>
      <vt:lpstr>2. this() can be used to invoke current class constructor </vt:lpstr>
      <vt:lpstr>Program of this() constructor call (constructor chaining)  </vt:lpstr>
      <vt:lpstr>Rule</vt:lpstr>
      <vt:lpstr>PowerPoint Presentation</vt:lpstr>
      <vt:lpstr>output</vt:lpstr>
      <vt:lpstr>3)The this keyword can be used to invoke current class method (implicitly). </vt:lpstr>
      <vt:lpstr>Example</vt:lpstr>
      <vt:lpstr>Inheritance in Java </vt:lpstr>
      <vt:lpstr>Why use inheritance in java </vt:lpstr>
      <vt:lpstr>Syntax of Java Inheritance </vt:lpstr>
      <vt:lpstr>Understanding the simple example of inheritance </vt:lpstr>
      <vt:lpstr>Note</vt:lpstr>
      <vt:lpstr>Inheritance funny example</vt:lpstr>
      <vt:lpstr>Synonyms</vt:lpstr>
      <vt:lpstr>Example</vt:lpstr>
      <vt:lpstr> </vt:lpstr>
      <vt:lpstr>Types of inheritance in java </vt:lpstr>
      <vt:lpstr>Types of Multiple Inheritances</vt:lpstr>
      <vt:lpstr>Note</vt:lpstr>
      <vt:lpstr>Types of Inheritance</vt:lpstr>
      <vt:lpstr>Why multiple inheritance is not supported in java? </vt:lpstr>
      <vt:lpstr>Ambiguity Problem</vt:lpstr>
      <vt:lpstr>Example</vt:lpstr>
      <vt:lpstr>output</vt:lpstr>
      <vt:lpstr>Aggregation in Java </vt:lpstr>
      <vt:lpstr>Is-A relation Examples</vt:lpstr>
      <vt:lpstr>Has-A relation example</vt:lpstr>
      <vt:lpstr>Why use Aggregation? </vt:lpstr>
      <vt:lpstr>When use Aggregation? </vt:lpstr>
      <vt:lpstr>Understanding meaningful example of Aggregation </vt:lpstr>
      <vt:lpstr>Employee has an entity reference address, so relationship is Employee HAS-A address. </vt:lpstr>
      <vt:lpstr>Address.java</vt:lpstr>
      <vt:lpstr>Method Overriding in Java </vt:lpstr>
      <vt:lpstr>Method Overriding</vt:lpstr>
      <vt:lpstr>Usage of Java Method Overriding </vt:lpstr>
      <vt:lpstr>Rules for Java Method Overriding </vt:lpstr>
      <vt:lpstr>Understanding the problem without method overriding </vt:lpstr>
      <vt:lpstr>Output</vt:lpstr>
      <vt:lpstr>Problem</vt:lpstr>
      <vt:lpstr>Example of method overriding</vt:lpstr>
      <vt:lpstr>Output</vt:lpstr>
      <vt:lpstr>Example of Method overriding</vt:lpstr>
      <vt:lpstr>Real example of Java Method Overriding </vt:lpstr>
      <vt:lpstr>Real-time Example for method overriding</vt:lpstr>
      <vt:lpstr>Example</vt:lpstr>
      <vt:lpstr>Test Class</vt:lpstr>
      <vt:lpstr>output</vt:lpstr>
      <vt:lpstr>Can we override static method? </vt:lpstr>
      <vt:lpstr>Why we cannot override static method?</vt:lpstr>
      <vt:lpstr>Can we override java main method? </vt:lpstr>
      <vt:lpstr>Difference between method Overloading and Method Overriding in java </vt:lpstr>
      <vt:lpstr>Overloading Vs Overriding    </vt:lpstr>
      <vt:lpstr>Method overloading example – Bahubali 2</vt:lpstr>
      <vt:lpstr>Difference between overloading and overriding</vt:lpstr>
      <vt:lpstr>Covariant Return Type </vt:lpstr>
      <vt:lpstr>Covariant return type</vt:lpstr>
      <vt:lpstr>PowerPoint Presentation</vt:lpstr>
      <vt:lpstr>Note</vt:lpstr>
      <vt:lpstr>super keyword in java </vt:lpstr>
      <vt:lpstr>super keyword in java </vt:lpstr>
      <vt:lpstr>Usage of java super Keyword </vt:lpstr>
      <vt:lpstr>1) super is used to refer immediate parent class instance variable. </vt:lpstr>
      <vt:lpstr>Problem without super keyword</vt:lpstr>
      <vt:lpstr>output</vt:lpstr>
      <vt:lpstr>Solution by super keyword</vt:lpstr>
      <vt:lpstr>Output</vt:lpstr>
      <vt:lpstr>2) super can be used to invoke parent class method</vt:lpstr>
      <vt:lpstr>PowerPoint Presentation</vt:lpstr>
      <vt:lpstr>Program in case super is not required</vt:lpstr>
      <vt:lpstr>3) super is used to invoke parent class constructor. </vt:lpstr>
      <vt:lpstr>Example</vt:lpstr>
      <vt:lpstr>Output</vt:lpstr>
      <vt:lpstr>Note</vt:lpstr>
      <vt:lpstr>Instance block </vt:lpstr>
      <vt:lpstr>Instance block </vt:lpstr>
      <vt:lpstr>Example</vt:lpstr>
      <vt:lpstr>There are three places in java where you can perform operations</vt:lpstr>
      <vt:lpstr>What is invoked firstly instance initializer block or constructor?</vt:lpstr>
      <vt:lpstr>Output</vt:lpstr>
      <vt:lpstr>Notes</vt:lpstr>
      <vt:lpstr>The java compiler copies the code of instance initializer block in every constructor.</vt:lpstr>
      <vt:lpstr>Rules for instance block </vt:lpstr>
      <vt:lpstr>*****Guess the output</vt:lpstr>
      <vt:lpstr>Output</vt:lpstr>
      <vt:lpstr>Final Keyword In Java</vt:lpstr>
      <vt:lpstr>Final keyword</vt:lpstr>
      <vt:lpstr>***Note</vt:lpstr>
      <vt:lpstr>Final keyword</vt:lpstr>
      <vt:lpstr>1. Java Final Variable</vt:lpstr>
      <vt:lpstr>Example</vt:lpstr>
      <vt:lpstr>output</vt:lpstr>
      <vt:lpstr>2. Final method</vt:lpstr>
      <vt:lpstr>Example</vt:lpstr>
      <vt:lpstr>output</vt:lpstr>
      <vt:lpstr>3) Java final class </vt:lpstr>
      <vt:lpstr>Example</vt:lpstr>
      <vt:lpstr>output</vt:lpstr>
      <vt:lpstr>***Is final method inherited?</vt:lpstr>
      <vt:lpstr>Example</vt:lpstr>
      <vt:lpstr>Output</vt:lpstr>
      <vt:lpstr>What is blank or uninitialized final variable?</vt:lpstr>
      <vt:lpstr>blank and static final variables</vt:lpstr>
      <vt:lpstr>Example of blank final variable</vt:lpstr>
      <vt:lpstr>Can we initialize blank final variable? </vt:lpstr>
      <vt:lpstr>Example</vt:lpstr>
      <vt:lpstr>static blank final variable </vt:lpstr>
      <vt:lpstr>Example of static blank final variable</vt:lpstr>
      <vt:lpstr>What is final parameter? </vt:lpstr>
      <vt:lpstr>Example</vt:lpstr>
      <vt:lpstr>Can we declare a constructor final? </vt:lpstr>
      <vt:lpstr>Runtime Polymorphism</vt:lpstr>
      <vt:lpstr>Runtime Polymorphism</vt:lpstr>
      <vt:lpstr>Example of Java Runtime Polymorphism </vt:lpstr>
      <vt:lpstr>output</vt:lpstr>
      <vt:lpstr>Note</vt:lpstr>
      <vt:lpstr>Java Runtime Polymorphism with field </vt:lpstr>
      <vt:lpstr>Note</vt:lpstr>
      <vt:lpstr>***Rule</vt:lpstr>
      <vt:lpstr>Abstract class in Java </vt:lpstr>
      <vt:lpstr>Abstract Class </vt:lpstr>
      <vt:lpstr>Ways to achieve Abstraction </vt:lpstr>
      <vt:lpstr>Note</vt:lpstr>
      <vt:lpstr>Example</vt:lpstr>
      <vt:lpstr>Abstract Method</vt:lpstr>
      <vt:lpstr>Example abstract method </vt:lpstr>
      <vt:lpstr>Example of abstract class that has abstract method </vt:lpstr>
      <vt:lpstr>Abstract class having constructor, data member, methods etc. </vt:lpstr>
      <vt:lpstr>***TestAbstraction2.java</vt:lpstr>
      <vt:lpstr>Output</vt:lpstr>
      <vt:lpstr>Note</vt:lpstr>
      <vt:lpstr>Example</vt:lpstr>
      <vt:lpstr>output</vt:lpstr>
      <vt:lpstr>Rule</vt:lpstr>
      <vt:lpstr>Note</vt:lpstr>
      <vt:lpstr>Interfaces</vt:lpstr>
      <vt:lpstr>Interface</vt:lpstr>
      <vt:lpstr>Industry definition of Interface</vt:lpstr>
      <vt:lpstr>Why use Java interface?</vt:lpstr>
      <vt:lpstr>Notes   </vt:lpstr>
      <vt:lpstr>PowerPoint Presentation</vt:lpstr>
      <vt:lpstr>Understanding relationship between classes and interfaces</vt:lpstr>
      <vt:lpstr>Example</vt:lpstr>
      <vt:lpstr>Multiple inheritance in Java by interface </vt:lpstr>
      <vt:lpstr>Multiple inheritance is not supported through class in java but it is possible by interface, why?</vt:lpstr>
      <vt:lpstr>Multiple Inheritance Example with interfaces</vt:lpstr>
      <vt:lpstr>Note</vt:lpstr>
      <vt:lpstr>Interface inheritance </vt:lpstr>
      <vt:lpstr>Example</vt:lpstr>
      <vt:lpstr>What is marker or tagged interface? </vt:lpstr>
      <vt:lpstr>How Serializable interface is written?   </vt:lpstr>
      <vt:lpstr>Nested Interface in Java</vt:lpstr>
      <vt:lpstr>Difference between abstract class and interface</vt:lpstr>
      <vt:lpstr>PowerPoint Presentation</vt:lpstr>
      <vt:lpstr>Example of abstract class and interface in Java </vt:lpstr>
      <vt:lpstr>PowerPoint Presentation</vt:lpstr>
      <vt:lpstr>Packages</vt:lpstr>
      <vt:lpstr>Packages</vt:lpstr>
      <vt:lpstr>Advantage of Java Package</vt:lpstr>
      <vt:lpstr>Sample Package hierarchy</vt:lpstr>
      <vt:lpstr>Package keyword</vt:lpstr>
      <vt:lpstr>Example</vt:lpstr>
      <vt:lpstr>How to compile java package </vt:lpstr>
      <vt:lpstr>How to run package program</vt:lpstr>
      <vt:lpstr>Notes</vt:lpstr>
      <vt:lpstr>How to access package from another package?</vt:lpstr>
      <vt:lpstr>1) Using packagename.* </vt:lpstr>
      <vt:lpstr>Example of package that import the packagename.* </vt:lpstr>
      <vt:lpstr>2) Using packagename.classname </vt:lpstr>
      <vt:lpstr>Example of package by import package.classname</vt:lpstr>
      <vt:lpstr>3) Using fully qualified name </vt:lpstr>
      <vt:lpstr>Example of package by import fully qualified name</vt:lpstr>
      <vt:lpstr>**Note</vt:lpstr>
      <vt:lpstr>Note: Sequence of the program must be package then import then class </vt:lpstr>
      <vt:lpstr>Subpackage</vt:lpstr>
      <vt:lpstr>The standard of defining package</vt:lpstr>
      <vt:lpstr>Example of Subpackage </vt:lpstr>
      <vt:lpstr>Notes</vt:lpstr>
      <vt:lpstr>Access Modifiers </vt:lpstr>
      <vt:lpstr>Modifiers in java</vt:lpstr>
      <vt:lpstr>Access Modifiers</vt:lpstr>
      <vt:lpstr> Many non-access modifiers</vt:lpstr>
      <vt:lpstr>1) private access modifier </vt:lpstr>
      <vt:lpstr>Example of Private Access Modifier</vt:lpstr>
      <vt:lpstr>Private Constructor</vt:lpstr>
      <vt:lpstr>Example of Private Constructor</vt:lpstr>
      <vt:lpstr>***Note</vt:lpstr>
      <vt:lpstr>2) default access modifier</vt:lpstr>
      <vt:lpstr>Example</vt:lpstr>
      <vt:lpstr>3) protected access modifier </vt:lpstr>
      <vt:lpstr>Example of protected access modifier </vt:lpstr>
      <vt:lpstr>output</vt:lpstr>
      <vt:lpstr>4) public access modifier  </vt:lpstr>
      <vt:lpstr>Example of public access modifier</vt:lpstr>
      <vt:lpstr>Understanding all java access modifiers </vt:lpstr>
      <vt:lpstr>***Java access modifiers with method overriding </vt:lpstr>
      <vt:lpstr>output</vt:lpstr>
      <vt:lpstr>Difference between access modifiers vs access specifiers</vt:lpstr>
      <vt:lpstr>For example: when we declare a class with private, static the compiler clearly shows the error message as follows:</vt:lpstr>
      <vt:lpstr>Encapsulation</vt:lpstr>
      <vt:lpstr>Encapsulation in Java </vt:lpstr>
      <vt:lpstr>Advantage of Encapsulation in java</vt:lpstr>
      <vt:lpstr>Example of Encapsulation</vt:lpstr>
      <vt:lpstr>Object Cloning</vt:lpstr>
      <vt:lpstr>Object Cloning</vt:lpstr>
      <vt:lpstr>Syntax of the clone() method </vt:lpstr>
      <vt:lpstr>Why use clone() method ? </vt:lpstr>
      <vt:lpstr>Advantage of Object cloning </vt:lpstr>
      <vt:lpstr>Example</vt:lpstr>
      <vt:lpstr>Note</vt:lpstr>
      <vt:lpstr>Wrapper class</vt:lpstr>
      <vt:lpstr>Wrapper class</vt:lpstr>
      <vt:lpstr>autoboxing</vt:lpstr>
      <vt:lpstr>auto unboxing</vt:lpstr>
      <vt:lpstr>Note</vt:lpstr>
      <vt:lpstr>Primitive Types and Object Types</vt:lpstr>
      <vt:lpstr>Wrapper class Example: Primitive to Wrapper </vt:lpstr>
      <vt:lpstr>Wrapper class Example: Wrapper to Primitive </vt:lpstr>
      <vt:lpstr>Call by Value and Call by Reference in Java </vt:lpstr>
      <vt:lpstr>Call by value</vt:lpstr>
      <vt:lpstr>Example</vt:lpstr>
      <vt:lpstr>Output</vt:lpstr>
      <vt:lpstr>Call by Reference</vt:lpstr>
      <vt:lpstr>Call by Reference</vt:lpstr>
      <vt:lpstr>Output</vt:lpstr>
      <vt:lpstr>Strictfp Keyword </vt:lpstr>
      <vt:lpstr>Strictfp Keyword</vt:lpstr>
      <vt:lpstr>Float or Double values on various platforms seems like</vt:lpstr>
      <vt:lpstr>Rules</vt:lpstr>
      <vt:lpstr>Examples </vt:lpstr>
      <vt:lpstr>The following class is declared with strictfp, hence all the floating point computations within that class conform to IEEE’s 754 standard: </vt:lpstr>
      <vt:lpstr>The following interface is declared with strictfp, but its methods cannot: </vt:lpstr>
      <vt:lpstr>The following method is declared with strictfp: </vt:lpstr>
      <vt:lpstr>Legal code for strictfp keyword </vt:lpstr>
      <vt:lpstr>Illegal code for strictfp keyword</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OOPS concepts</dc:title>
  <dc:creator>Arepalli, Manga Rao</dc:creator>
  <cp:lastModifiedBy>Arepalli, Manga Rao (US - Hyderabad)</cp:lastModifiedBy>
  <cp:revision>755</cp:revision>
  <dcterms:created xsi:type="dcterms:W3CDTF">2015-08-19T11:44:07Z</dcterms:created>
  <dcterms:modified xsi:type="dcterms:W3CDTF">2018-06-10T03:22:20Z</dcterms:modified>
</cp:coreProperties>
</file>