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9"/>
  </p:notesMasterIdLst>
  <p:sldIdLst>
    <p:sldId id="256" r:id="rId2"/>
    <p:sldId id="257" r:id="rId3"/>
    <p:sldId id="258" r:id="rId4"/>
    <p:sldId id="259" r:id="rId5"/>
    <p:sldId id="260" r:id="rId6"/>
    <p:sldId id="349" r:id="rId7"/>
    <p:sldId id="350" r:id="rId8"/>
    <p:sldId id="351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360" r:id="rId18"/>
    <p:sldId id="269" r:id="rId19"/>
    <p:sldId id="270" r:id="rId20"/>
    <p:sldId id="271" r:id="rId21"/>
    <p:sldId id="272" r:id="rId22"/>
    <p:sldId id="274" r:id="rId23"/>
    <p:sldId id="273" r:id="rId24"/>
    <p:sldId id="277" r:id="rId25"/>
    <p:sldId id="275" r:id="rId26"/>
    <p:sldId id="279" r:id="rId27"/>
    <p:sldId id="276" r:id="rId28"/>
    <p:sldId id="278" r:id="rId29"/>
    <p:sldId id="280" r:id="rId30"/>
    <p:sldId id="352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305" r:id="rId50"/>
    <p:sldId id="306" r:id="rId51"/>
    <p:sldId id="307" r:id="rId52"/>
    <p:sldId id="308" r:id="rId53"/>
    <p:sldId id="355" r:id="rId54"/>
    <p:sldId id="359" r:id="rId55"/>
    <p:sldId id="309" r:id="rId56"/>
    <p:sldId id="310" r:id="rId57"/>
    <p:sldId id="313" r:id="rId58"/>
    <p:sldId id="314" r:id="rId59"/>
    <p:sldId id="357" r:id="rId60"/>
    <p:sldId id="356" r:id="rId61"/>
    <p:sldId id="316" r:id="rId62"/>
    <p:sldId id="315" r:id="rId63"/>
    <p:sldId id="317" r:id="rId64"/>
    <p:sldId id="318" r:id="rId65"/>
    <p:sldId id="319" r:id="rId66"/>
    <p:sldId id="320" r:id="rId67"/>
    <p:sldId id="322" r:id="rId68"/>
    <p:sldId id="323" r:id="rId69"/>
    <p:sldId id="353" r:id="rId70"/>
    <p:sldId id="324" r:id="rId71"/>
    <p:sldId id="325" r:id="rId72"/>
    <p:sldId id="326" r:id="rId73"/>
    <p:sldId id="328" r:id="rId74"/>
    <p:sldId id="329" r:id="rId75"/>
    <p:sldId id="354" r:id="rId76"/>
    <p:sldId id="358" r:id="rId77"/>
    <p:sldId id="338" r:id="rId78"/>
    <p:sldId id="339" r:id="rId79"/>
    <p:sldId id="340" r:id="rId80"/>
    <p:sldId id="341" r:id="rId81"/>
    <p:sldId id="342" r:id="rId82"/>
    <p:sldId id="343" r:id="rId83"/>
    <p:sldId id="344" r:id="rId84"/>
    <p:sldId id="345" r:id="rId85"/>
    <p:sldId id="348" r:id="rId86"/>
    <p:sldId id="346" r:id="rId87"/>
    <p:sldId id="347" r:id="rId8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41B0BB1-43BF-4477-9F2B-D25CBC7FFCB3}">
          <p14:sldIdLst>
            <p14:sldId id="256"/>
            <p14:sldId id="257"/>
            <p14:sldId id="258"/>
            <p14:sldId id="259"/>
            <p14:sldId id="260"/>
            <p14:sldId id="349"/>
            <p14:sldId id="350"/>
            <p14:sldId id="351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360"/>
            <p14:sldId id="269"/>
          </p14:sldIdLst>
        </p14:section>
        <p14:section name="Untitled Section" id="{DECB9424-68E9-4D01-9578-62DA8C86D7A5}">
          <p14:sldIdLst>
            <p14:sldId id="270"/>
            <p14:sldId id="271"/>
            <p14:sldId id="272"/>
            <p14:sldId id="274"/>
            <p14:sldId id="273"/>
            <p14:sldId id="277"/>
            <p14:sldId id="275"/>
            <p14:sldId id="279"/>
            <p14:sldId id="276"/>
            <p14:sldId id="278"/>
            <p14:sldId id="280"/>
            <p14:sldId id="352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305"/>
            <p14:sldId id="306"/>
            <p14:sldId id="307"/>
            <p14:sldId id="308"/>
            <p14:sldId id="355"/>
            <p14:sldId id="359"/>
            <p14:sldId id="309"/>
            <p14:sldId id="310"/>
            <p14:sldId id="313"/>
            <p14:sldId id="314"/>
            <p14:sldId id="357"/>
            <p14:sldId id="356"/>
            <p14:sldId id="316"/>
            <p14:sldId id="315"/>
            <p14:sldId id="317"/>
            <p14:sldId id="318"/>
            <p14:sldId id="319"/>
            <p14:sldId id="320"/>
            <p14:sldId id="322"/>
            <p14:sldId id="323"/>
            <p14:sldId id="353"/>
            <p14:sldId id="324"/>
            <p14:sldId id="325"/>
            <p14:sldId id="326"/>
            <p14:sldId id="328"/>
            <p14:sldId id="329"/>
            <p14:sldId id="354"/>
            <p14:sldId id="358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8"/>
            <p14:sldId id="346"/>
            <p14:sldId id="3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72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412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DCCBFD-182A-4668-A0AE-E2437B54614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9B3246C-7FC0-49D3-B8D0-77CD3312CDB2}">
      <dgm:prSet/>
      <dgm:spPr/>
      <dgm:t>
        <a:bodyPr/>
        <a:lstStyle/>
        <a:p>
          <a:pPr rtl="0"/>
          <a:r>
            <a:rPr lang="en-US"/>
            <a:t>Streams</a:t>
          </a:r>
        </a:p>
      </dgm:t>
    </dgm:pt>
    <dgm:pt modelId="{51CEC324-37D3-431F-8BDB-BDA74F92EE0A}" type="parTrans" cxnId="{AF4C3C3D-0CD8-45C2-B5E1-98C575D62917}">
      <dgm:prSet/>
      <dgm:spPr/>
      <dgm:t>
        <a:bodyPr/>
        <a:lstStyle/>
        <a:p>
          <a:endParaRPr lang="en-US"/>
        </a:p>
      </dgm:t>
    </dgm:pt>
    <dgm:pt modelId="{21923935-B8DF-4D58-88F9-83BB05966052}" type="sibTrans" cxnId="{AF4C3C3D-0CD8-45C2-B5E1-98C575D62917}">
      <dgm:prSet/>
      <dgm:spPr/>
      <dgm:t>
        <a:bodyPr/>
        <a:lstStyle/>
        <a:p>
          <a:endParaRPr lang="en-US"/>
        </a:p>
      </dgm:t>
    </dgm:pt>
    <dgm:pt modelId="{10003F8A-EEFB-4785-BED3-B44D6EC14972}">
      <dgm:prSet/>
      <dgm:spPr/>
      <dgm:t>
        <a:bodyPr/>
        <a:lstStyle/>
        <a:p>
          <a:pPr rtl="0"/>
          <a:r>
            <a:rPr lang="en-US"/>
            <a:t>Byte Streams</a:t>
          </a:r>
        </a:p>
      </dgm:t>
    </dgm:pt>
    <dgm:pt modelId="{BC3113DD-35AE-471D-B2A7-B490066E304C}" type="parTrans" cxnId="{648FBFAB-FC2E-4DA0-9DF0-842376250034}">
      <dgm:prSet/>
      <dgm:spPr/>
      <dgm:t>
        <a:bodyPr/>
        <a:lstStyle/>
        <a:p>
          <a:endParaRPr lang="en-US"/>
        </a:p>
      </dgm:t>
    </dgm:pt>
    <dgm:pt modelId="{8ED6C775-798A-4B2C-B73E-57A8F71FC356}" type="sibTrans" cxnId="{648FBFAB-FC2E-4DA0-9DF0-842376250034}">
      <dgm:prSet/>
      <dgm:spPr/>
      <dgm:t>
        <a:bodyPr/>
        <a:lstStyle/>
        <a:p>
          <a:endParaRPr lang="en-US"/>
        </a:p>
      </dgm:t>
    </dgm:pt>
    <dgm:pt modelId="{ACDF75AA-948E-4FCF-AE12-19C3E800FC19}">
      <dgm:prSet/>
      <dgm:spPr/>
      <dgm:t>
        <a:bodyPr/>
        <a:lstStyle/>
        <a:p>
          <a:pPr rtl="0"/>
          <a:r>
            <a:rPr lang="en-US"/>
            <a:t>Character Streams</a:t>
          </a:r>
        </a:p>
      </dgm:t>
    </dgm:pt>
    <dgm:pt modelId="{407C5F4D-3720-4745-86D1-3A30EADABB9A}" type="parTrans" cxnId="{A2B6DBA0-AD03-46D3-817F-9067319DB65F}">
      <dgm:prSet/>
      <dgm:spPr/>
      <dgm:t>
        <a:bodyPr/>
        <a:lstStyle/>
        <a:p>
          <a:endParaRPr lang="en-US"/>
        </a:p>
      </dgm:t>
    </dgm:pt>
    <dgm:pt modelId="{D6BDBBE4-679F-4574-9CD0-AA84AA61216B}" type="sibTrans" cxnId="{A2B6DBA0-AD03-46D3-817F-9067319DB65F}">
      <dgm:prSet/>
      <dgm:spPr/>
      <dgm:t>
        <a:bodyPr/>
        <a:lstStyle/>
        <a:p>
          <a:endParaRPr lang="en-US"/>
        </a:p>
      </dgm:t>
    </dgm:pt>
    <dgm:pt modelId="{BB305353-A219-4C0D-8268-4FE319332187}" type="pres">
      <dgm:prSet presAssocID="{4BDCCBFD-182A-4668-A0AE-E2437B54614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EF1B05B-3326-446B-8B17-2791E4F3FBDE}" type="pres">
      <dgm:prSet presAssocID="{A9B3246C-7FC0-49D3-B8D0-77CD3312CDB2}" presName="hierRoot1" presStyleCnt="0">
        <dgm:presLayoutVars>
          <dgm:hierBranch val="init"/>
        </dgm:presLayoutVars>
      </dgm:prSet>
      <dgm:spPr/>
    </dgm:pt>
    <dgm:pt modelId="{33A7D93F-C4D0-4673-B76F-700CCF382A6E}" type="pres">
      <dgm:prSet presAssocID="{A9B3246C-7FC0-49D3-B8D0-77CD3312CDB2}" presName="rootComposite1" presStyleCnt="0"/>
      <dgm:spPr/>
    </dgm:pt>
    <dgm:pt modelId="{DD50B46D-EE95-4901-A456-082E141C93E4}" type="pres">
      <dgm:prSet presAssocID="{A9B3246C-7FC0-49D3-B8D0-77CD3312CDB2}" presName="rootText1" presStyleLbl="node0" presStyleIdx="0" presStyleCnt="1">
        <dgm:presLayoutVars>
          <dgm:chPref val="3"/>
        </dgm:presLayoutVars>
      </dgm:prSet>
      <dgm:spPr/>
    </dgm:pt>
    <dgm:pt modelId="{2CB66EFE-C186-4820-8190-D7EA206A7B4F}" type="pres">
      <dgm:prSet presAssocID="{A9B3246C-7FC0-49D3-B8D0-77CD3312CDB2}" presName="rootConnector1" presStyleLbl="node1" presStyleIdx="0" presStyleCnt="0"/>
      <dgm:spPr/>
    </dgm:pt>
    <dgm:pt modelId="{FA8E7C6D-0D5A-4383-B47F-63B0A1E700F9}" type="pres">
      <dgm:prSet presAssocID="{A9B3246C-7FC0-49D3-B8D0-77CD3312CDB2}" presName="hierChild2" presStyleCnt="0"/>
      <dgm:spPr/>
    </dgm:pt>
    <dgm:pt modelId="{169D35C2-E5F6-48E1-9E43-E4CDCA94AC6F}" type="pres">
      <dgm:prSet presAssocID="{BC3113DD-35AE-471D-B2A7-B490066E304C}" presName="Name37" presStyleLbl="parChTrans1D2" presStyleIdx="0" presStyleCnt="2"/>
      <dgm:spPr/>
    </dgm:pt>
    <dgm:pt modelId="{2B1236E5-27E1-4D1B-923B-FE1BA09ED023}" type="pres">
      <dgm:prSet presAssocID="{10003F8A-EEFB-4785-BED3-B44D6EC14972}" presName="hierRoot2" presStyleCnt="0">
        <dgm:presLayoutVars>
          <dgm:hierBranch val="init"/>
        </dgm:presLayoutVars>
      </dgm:prSet>
      <dgm:spPr/>
    </dgm:pt>
    <dgm:pt modelId="{C0EF4A27-B5EA-4B9E-8FAD-DCAE695F95A2}" type="pres">
      <dgm:prSet presAssocID="{10003F8A-EEFB-4785-BED3-B44D6EC14972}" presName="rootComposite" presStyleCnt="0"/>
      <dgm:spPr/>
    </dgm:pt>
    <dgm:pt modelId="{9D7D3C3F-F9F3-4783-92BA-7B7B60AC9F7E}" type="pres">
      <dgm:prSet presAssocID="{10003F8A-EEFB-4785-BED3-B44D6EC14972}" presName="rootText" presStyleLbl="node2" presStyleIdx="0" presStyleCnt="2">
        <dgm:presLayoutVars>
          <dgm:chPref val="3"/>
        </dgm:presLayoutVars>
      </dgm:prSet>
      <dgm:spPr/>
    </dgm:pt>
    <dgm:pt modelId="{7777F34F-9774-4BC8-90DA-292032C8F222}" type="pres">
      <dgm:prSet presAssocID="{10003F8A-EEFB-4785-BED3-B44D6EC14972}" presName="rootConnector" presStyleLbl="node2" presStyleIdx="0" presStyleCnt="2"/>
      <dgm:spPr/>
    </dgm:pt>
    <dgm:pt modelId="{C352C2BE-74F1-4E4F-8DBC-D84706637359}" type="pres">
      <dgm:prSet presAssocID="{10003F8A-EEFB-4785-BED3-B44D6EC14972}" presName="hierChild4" presStyleCnt="0"/>
      <dgm:spPr/>
    </dgm:pt>
    <dgm:pt modelId="{883FED18-04AE-41D9-9C3F-D51E7757F981}" type="pres">
      <dgm:prSet presAssocID="{10003F8A-EEFB-4785-BED3-B44D6EC14972}" presName="hierChild5" presStyleCnt="0"/>
      <dgm:spPr/>
    </dgm:pt>
    <dgm:pt modelId="{41553E78-2BD1-4725-8EB4-81E737FB7D42}" type="pres">
      <dgm:prSet presAssocID="{407C5F4D-3720-4745-86D1-3A30EADABB9A}" presName="Name37" presStyleLbl="parChTrans1D2" presStyleIdx="1" presStyleCnt="2"/>
      <dgm:spPr/>
    </dgm:pt>
    <dgm:pt modelId="{C22CF2AD-21E9-40B7-A035-E177677AFFCF}" type="pres">
      <dgm:prSet presAssocID="{ACDF75AA-948E-4FCF-AE12-19C3E800FC19}" presName="hierRoot2" presStyleCnt="0">
        <dgm:presLayoutVars>
          <dgm:hierBranch val="init"/>
        </dgm:presLayoutVars>
      </dgm:prSet>
      <dgm:spPr/>
    </dgm:pt>
    <dgm:pt modelId="{ADFE1973-28D0-4136-BB40-4F030FB5292D}" type="pres">
      <dgm:prSet presAssocID="{ACDF75AA-948E-4FCF-AE12-19C3E800FC19}" presName="rootComposite" presStyleCnt="0"/>
      <dgm:spPr/>
    </dgm:pt>
    <dgm:pt modelId="{8185798B-542A-48E2-A9FB-5C0191364ADF}" type="pres">
      <dgm:prSet presAssocID="{ACDF75AA-948E-4FCF-AE12-19C3E800FC19}" presName="rootText" presStyleLbl="node2" presStyleIdx="1" presStyleCnt="2">
        <dgm:presLayoutVars>
          <dgm:chPref val="3"/>
        </dgm:presLayoutVars>
      </dgm:prSet>
      <dgm:spPr/>
    </dgm:pt>
    <dgm:pt modelId="{5AC6CA23-1695-48C5-BF6C-39F757129AD8}" type="pres">
      <dgm:prSet presAssocID="{ACDF75AA-948E-4FCF-AE12-19C3E800FC19}" presName="rootConnector" presStyleLbl="node2" presStyleIdx="1" presStyleCnt="2"/>
      <dgm:spPr/>
    </dgm:pt>
    <dgm:pt modelId="{C367EA02-51CD-4316-98DB-B46B0100ACE0}" type="pres">
      <dgm:prSet presAssocID="{ACDF75AA-948E-4FCF-AE12-19C3E800FC19}" presName="hierChild4" presStyleCnt="0"/>
      <dgm:spPr/>
    </dgm:pt>
    <dgm:pt modelId="{CA28971F-13EF-479C-9ACC-C1B8C40E0F8F}" type="pres">
      <dgm:prSet presAssocID="{ACDF75AA-948E-4FCF-AE12-19C3E800FC19}" presName="hierChild5" presStyleCnt="0"/>
      <dgm:spPr/>
    </dgm:pt>
    <dgm:pt modelId="{E9A10BD9-F32A-476E-BF90-7619668C376F}" type="pres">
      <dgm:prSet presAssocID="{A9B3246C-7FC0-49D3-B8D0-77CD3312CDB2}" presName="hierChild3" presStyleCnt="0"/>
      <dgm:spPr/>
    </dgm:pt>
  </dgm:ptLst>
  <dgm:cxnLst>
    <dgm:cxn modelId="{EA27D008-514D-4779-B2A3-6902BF88206D}" type="presOf" srcId="{10003F8A-EEFB-4785-BED3-B44D6EC14972}" destId="{9D7D3C3F-F9F3-4783-92BA-7B7B60AC9F7E}" srcOrd="0" destOrd="0" presId="urn:microsoft.com/office/officeart/2005/8/layout/orgChart1"/>
    <dgm:cxn modelId="{39963018-2DF9-40D4-A933-3559BEC1FC13}" type="presOf" srcId="{ACDF75AA-948E-4FCF-AE12-19C3E800FC19}" destId="{5AC6CA23-1695-48C5-BF6C-39F757129AD8}" srcOrd="1" destOrd="0" presId="urn:microsoft.com/office/officeart/2005/8/layout/orgChart1"/>
    <dgm:cxn modelId="{BCDDEB19-5026-48D6-9687-116BBA684DF2}" type="presOf" srcId="{4BDCCBFD-182A-4668-A0AE-E2437B546147}" destId="{BB305353-A219-4C0D-8268-4FE319332187}" srcOrd="0" destOrd="0" presId="urn:microsoft.com/office/officeart/2005/8/layout/orgChart1"/>
    <dgm:cxn modelId="{0FD2CF1E-C372-4405-84D6-3E3F92FACEF8}" type="presOf" srcId="{407C5F4D-3720-4745-86D1-3A30EADABB9A}" destId="{41553E78-2BD1-4725-8EB4-81E737FB7D42}" srcOrd="0" destOrd="0" presId="urn:microsoft.com/office/officeart/2005/8/layout/orgChart1"/>
    <dgm:cxn modelId="{AF4C3C3D-0CD8-45C2-B5E1-98C575D62917}" srcId="{4BDCCBFD-182A-4668-A0AE-E2437B546147}" destId="{A9B3246C-7FC0-49D3-B8D0-77CD3312CDB2}" srcOrd="0" destOrd="0" parTransId="{51CEC324-37D3-431F-8BDB-BDA74F92EE0A}" sibTransId="{21923935-B8DF-4D58-88F9-83BB05966052}"/>
    <dgm:cxn modelId="{975A9160-43D6-4B90-88E9-4CA358C2AE18}" type="presOf" srcId="{ACDF75AA-948E-4FCF-AE12-19C3E800FC19}" destId="{8185798B-542A-48E2-A9FB-5C0191364ADF}" srcOrd="0" destOrd="0" presId="urn:microsoft.com/office/officeart/2005/8/layout/orgChart1"/>
    <dgm:cxn modelId="{31DA3F62-9A6D-4189-B191-90EB942A91CB}" type="presOf" srcId="{A9B3246C-7FC0-49D3-B8D0-77CD3312CDB2}" destId="{2CB66EFE-C186-4820-8190-D7EA206A7B4F}" srcOrd="1" destOrd="0" presId="urn:microsoft.com/office/officeart/2005/8/layout/orgChart1"/>
    <dgm:cxn modelId="{06FBF482-D97F-45B2-BDAB-2E88384B49CD}" type="presOf" srcId="{10003F8A-EEFB-4785-BED3-B44D6EC14972}" destId="{7777F34F-9774-4BC8-90DA-292032C8F222}" srcOrd="1" destOrd="0" presId="urn:microsoft.com/office/officeart/2005/8/layout/orgChart1"/>
    <dgm:cxn modelId="{A2B6DBA0-AD03-46D3-817F-9067319DB65F}" srcId="{A9B3246C-7FC0-49D3-B8D0-77CD3312CDB2}" destId="{ACDF75AA-948E-4FCF-AE12-19C3E800FC19}" srcOrd="1" destOrd="0" parTransId="{407C5F4D-3720-4745-86D1-3A30EADABB9A}" sibTransId="{D6BDBBE4-679F-4574-9CD0-AA84AA61216B}"/>
    <dgm:cxn modelId="{8C5150A2-18D5-411B-8FBC-AEDB379A6DF5}" type="presOf" srcId="{BC3113DD-35AE-471D-B2A7-B490066E304C}" destId="{169D35C2-E5F6-48E1-9E43-E4CDCA94AC6F}" srcOrd="0" destOrd="0" presId="urn:microsoft.com/office/officeart/2005/8/layout/orgChart1"/>
    <dgm:cxn modelId="{648FBFAB-FC2E-4DA0-9DF0-842376250034}" srcId="{A9B3246C-7FC0-49D3-B8D0-77CD3312CDB2}" destId="{10003F8A-EEFB-4785-BED3-B44D6EC14972}" srcOrd="0" destOrd="0" parTransId="{BC3113DD-35AE-471D-B2A7-B490066E304C}" sibTransId="{8ED6C775-798A-4B2C-B73E-57A8F71FC356}"/>
    <dgm:cxn modelId="{9FB714C7-91FB-4180-9856-42B78FE74E3C}" type="presOf" srcId="{A9B3246C-7FC0-49D3-B8D0-77CD3312CDB2}" destId="{DD50B46D-EE95-4901-A456-082E141C93E4}" srcOrd="0" destOrd="0" presId="urn:microsoft.com/office/officeart/2005/8/layout/orgChart1"/>
    <dgm:cxn modelId="{15982BC3-8943-4F1C-B3CC-56E9EE253CA6}" type="presParOf" srcId="{BB305353-A219-4C0D-8268-4FE319332187}" destId="{7EF1B05B-3326-446B-8B17-2791E4F3FBDE}" srcOrd="0" destOrd="0" presId="urn:microsoft.com/office/officeart/2005/8/layout/orgChart1"/>
    <dgm:cxn modelId="{FDFBDC46-EC43-4B8F-8519-EA04A9E614CE}" type="presParOf" srcId="{7EF1B05B-3326-446B-8B17-2791E4F3FBDE}" destId="{33A7D93F-C4D0-4673-B76F-700CCF382A6E}" srcOrd="0" destOrd="0" presId="urn:microsoft.com/office/officeart/2005/8/layout/orgChart1"/>
    <dgm:cxn modelId="{1944BAC8-1669-4308-9479-DF4E673EB2EA}" type="presParOf" srcId="{33A7D93F-C4D0-4673-B76F-700CCF382A6E}" destId="{DD50B46D-EE95-4901-A456-082E141C93E4}" srcOrd="0" destOrd="0" presId="urn:microsoft.com/office/officeart/2005/8/layout/orgChart1"/>
    <dgm:cxn modelId="{59EEAEFF-C441-40B3-830C-03E1CFB242DD}" type="presParOf" srcId="{33A7D93F-C4D0-4673-B76F-700CCF382A6E}" destId="{2CB66EFE-C186-4820-8190-D7EA206A7B4F}" srcOrd="1" destOrd="0" presId="urn:microsoft.com/office/officeart/2005/8/layout/orgChart1"/>
    <dgm:cxn modelId="{5859FE82-E44E-4FE2-9484-8CA85D19D1EB}" type="presParOf" srcId="{7EF1B05B-3326-446B-8B17-2791E4F3FBDE}" destId="{FA8E7C6D-0D5A-4383-B47F-63B0A1E700F9}" srcOrd="1" destOrd="0" presId="urn:microsoft.com/office/officeart/2005/8/layout/orgChart1"/>
    <dgm:cxn modelId="{FF4EF9A9-B24F-4E8C-B43E-72289896590D}" type="presParOf" srcId="{FA8E7C6D-0D5A-4383-B47F-63B0A1E700F9}" destId="{169D35C2-E5F6-48E1-9E43-E4CDCA94AC6F}" srcOrd="0" destOrd="0" presId="urn:microsoft.com/office/officeart/2005/8/layout/orgChart1"/>
    <dgm:cxn modelId="{D23EC198-BB09-4E1A-95C5-F1605D3F180A}" type="presParOf" srcId="{FA8E7C6D-0D5A-4383-B47F-63B0A1E700F9}" destId="{2B1236E5-27E1-4D1B-923B-FE1BA09ED023}" srcOrd="1" destOrd="0" presId="urn:microsoft.com/office/officeart/2005/8/layout/orgChart1"/>
    <dgm:cxn modelId="{1A820B11-FFFC-43AC-9D79-980927BEA749}" type="presParOf" srcId="{2B1236E5-27E1-4D1B-923B-FE1BA09ED023}" destId="{C0EF4A27-B5EA-4B9E-8FAD-DCAE695F95A2}" srcOrd="0" destOrd="0" presId="urn:microsoft.com/office/officeart/2005/8/layout/orgChart1"/>
    <dgm:cxn modelId="{97D1EBDF-035A-4AAF-AD9D-63CC412E20CA}" type="presParOf" srcId="{C0EF4A27-B5EA-4B9E-8FAD-DCAE695F95A2}" destId="{9D7D3C3F-F9F3-4783-92BA-7B7B60AC9F7E}" srcOrd="0" destOrd="0" presId="urn:microsoft.com/office/officeart/2005/8/layout/orgChart1"/>
    <dgm:cxn modelId="{9A1A9B71-96D8-4926-8E53-2405C57592CF}" type="presParOf" srcId="{C0EF4A27-B5EA-4B9E-8FAD-DCAE695F95A2}" destId="{7777F34F-9774-4BC8-90DA-292032C8F222}" srcOrd="1" destOrd="0" presId="urn:microsoft.com/office/officeart/2005/8/layout/orgChart1"/>
    <dgm:cxn modelId="{36E47025-B4D9-48BF-920C-BD9B7DBD0578}" type="presParOf" srcId="{2B1236E5-27E1-4D1B-923B-FE1BA09ED023}" destId="{C352C2BE-74F1-4E4F-8DBC-D84706637359}" srcOrd="1" destOrd="0" presId="urn:microsoft.com/office/officeart/2005/8/layout/orgChart1"/>
    <dgm:cxn modelId="{37E38B56-6C79-4D3D-A3B6-E38B7925B404}" type="presParOf" srcId="{2B1236E5-27E1-4D1B-923B-FE1BA09ED023}" destId="{883FED18-04AE-41D9-9C3F-D51E7757F981}" srcOrd="2" destOrd="0" presId="urn:microsoft.com/office/officeart/2005/8/layout/orgChart1"/>
    <dgm:cxn modelId="{89344D31-7D7D-4B6C-BCB5-5D26A49EC2E0}" type="presParOf" srcId="{FA8E7C6D-0D5A-4383-B47F-63B0A1E700F9}" destId="{41553E78-2BD1-4725-8EB4-81E737FB7D42}" srcOrd="2" destOrd="0" presId="urn:microsoft.com/office/officeart/2005/8/layout/orgChart1"/>
    <dgm:cxn modelId="{441E20EE-0277-4617-9051-A058587C08CA}" type="presParOf" srcId="{FA8E7C6D-0D5A-4383-B47F-63B0A1E700F9}" destId="{C22CF2AD-21E9-40B7-A035-E177677AFFCF}" srcOrd="3" destOrd="0" presId="urn:microsoft.com/office/officeart/2005/8/layout/orgChart1"/>
    <dgm:cxn modelId="{EC40B04C-4E36-4306-B31F-7C678D226208}" type="presParOf" srcId="{C22CF2AD-21E9-40B7-A035-E177677AFFCF}" destId="{ADFE1973-28D0-4136-BB40-4F030FB5292D}" srcOrd="0" destOrd="0" presId="urn:microsoft.com/office/officeart/2005/8/layout/orgChart1"/>
    <dgm:cxn modelId="{F7EC76F8-5973-45A5-BB7A-094A339B7555}" type="presParOf" srcId="{ADFE1973-28D0-4136-BB40-4F030FB5292D}" destId="{8185798B-542A-48E2-A9FB-5C0191364ADF}" srcOrd="0" destOrd="0" presId="urn:microsoft.com/office/officeart/2005/8/layout/orgChart1"/>
    <dgm:cxn modelId="{82527BC6-24A9-4D32-8598-E7F97D578E4C}" type="presParOf" srcId="{ADFE1973-28D0-4136-BB40-4F030FB5292D}" destId="{5AC6CA23-1695-48C5-BF6C-39F757129AD8}" srcOrd="1" destOrd="0" presId="urn:microsoft.com/office/officeart/2005/8/layout/orgChart1"/>
    <dgm:cxn modelId="{642AA91A-8CA7-425A-B701-823E544CB67D}" type="presParOf" srcId="{C22CF2AD-21E9-40B7-A035-E177677AFFCF}" destId="{C367EA02-51CD-4316-98DB-B46B0100ACE0}" srcOrd="1" destOrd="0" presId="urn:microsoft.com/office/officeart/2005/8/layout/orgChart1"/>
    <dgm:cxn modelId="{FADA0CE1-4CF6-4319-9E93-60F1BE1FDF54}" type="presParOf" srcId="{C22CF2AD-21E9-40B7-A035-E177677AFFCF}" destId="{CA28971F-13EF-479C-9ACC-C1B8C40E0F8F}" srcOrd="2" destOrd="0" presId="urn:microsoft.com/office/officeart/2005/8/layout/orgChart1"/>
    <dgm:cxn modelId="{A44D8733-4DF1-4848-BDD1-001A51D4EEDB}" type="presParOf" srcId="{7EF1B05B-3326-446B-8B17-2791E4F3FBDE}" destId="{E9A10BD9-F32A-476E-BF90-7619668C376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553E78-2BD1-4725-8EB4-81E737FB7D42}">
      <dsp:nvSpPr>
        <dsp:cNvPr id="0" name=""/>
        <dsp:cNvSpPr/>
      </dsp:nvSpPr>
      <dsp:spPr>
        <a:xfrm>
          <a:off x="4298334" y="1603765"/>
          <a:ext cx="1939575" cy="6732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6620"/>
              </a:lnTo>
              <a:lnTo>
                <a:pt x="1939575" y="336620"/>
              </a:lnTo>
              <a:lnTo>
                <a:pt x="1939575" y="67324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9D35C2-E5F6-48E1-9E43-E4CDCA94AC6F}">
      <dsp:nvSpPr>
        <dsp:cNvPr id="0" name=""/>
        <dsp:cNvSpPr/>
      </dsp:nvSpPr>
      <dsp:spPr>
        <a:xfrm>
          <a:off x="2358758" y="1603765"/>
          <a:ext cx="1939575" cy="673241"/>
        </a:xfrm>
        <a:custGeom>
          <a:avLst/>
          <a:gdLst/>
          <a:ahLst/>
          <a:cxnLst/>
          <a:rect l="0" t="0" r="0" b="0"/>
          <a:pathLst>
            <a:path>
              <a:moveTo>
                <a:pt x="1939575" y="0"/>
              </a:moveTo>
              <a:lnTo>
                <a:pt x="1939575" y="336620"/>
              </a:lnTo>
              <a:lnTo>
                <a:pt x="0" y="336620"/>
              </a:lnTo>
              <a:lnTo>
                <a:pt x="0" y="67324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50B46D-EE95-4901-A456-082E141C93E4}">
      <dsp:nvSpPr>
        <dsp:cNvPr id="0" name=""/>
        <dsp:cNvSpPr/>
      </dsp:nvSpPr>
      <dsp:spPr>
        <a:xfrm>
          <a:off x="2695378" y="810"/>
          <a:ext cx="3205910" cy="16029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marL="0" lvl="0" indent="0" algn="ctr" defTabSz="2444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Streams</a:t>
          </a:r>
        </a:p>
      </dsp:txBody>
      <dsp:txXfrm>
        <a:off x="2695378" y="810"/>
        <a:ext cx="3205910" cy="1602955"/>
      </dsp:txXfrm>
    </dsp:sp>
    <dsp:sp modelId="{9D7D3C3F-F9F3-4783-92BA-7B7B60AC9F7E}">
      <dsp:nvSpPr>
        <dsp:cNvPr id="0" name=""/>
        <dsp:cNvSpPr/>
      </dsp:nvSpPr>
      <dsp:spPr>
        <a:xfrm>
          <a:off x="755802" y="2277007"/>
          <a:ext cx="3205910" cy="16029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marL="0" lvl="0" indent="0" algn="ctr" defTabSz="2444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Byte Streams</a:t>
          </a:r>
        </a:p>
      </dsp:txBody>
      <dsp:txXfrm>
        <a:off x="755802" y="2277007"/>
        <a:ext cx="3205910" cy="1602955"/>
      </dsp:txXfrm>
    </dsp:sp>
    <dsp:sp modelId="{8185798B-542A-48E2-A9FB-5C0191364ADF}">
      <dsp:nvSpPr>
        <dsp:cNvPr id="0" name=""/>
        <dsp:cNvSpPr/>
      </dsp:nvSpPr>
      <dsp:spPr>
        <a:xfrm>
          <a:off x="4634954" y="2277007"/>
          <a:ext cx="3205910" cy="16029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marL="0" lvl="0" indent="0" algn="ctr" defTabSz="2444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Character Streams</a:t>
          </a:r>
        </a:p>
      </dsp:txBody>
      <dsp:txXfrm>
        <a:off x="4634954" y="2277007"/>
        <a:ext cx="3205910" cy="16029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750470-FBC7-4062-974E-5E2170DDE02D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4BD389-FA30-40F2-82BF-E5BE4F141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02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BD389-FA30-40F2-82BF-E5BE4F141C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3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71EE1-24AC-4D7F-9ACC-38AB0AD4E5A6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17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A528-E1A2-4F39-996C-63547CE88B0B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64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7939-A66C-48D3-A0CE-10FE47CAFCDE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02063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21A4F-D491-439D-8AA4-11BA7F2A2437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387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9FBD-5C93-4648-A5AE-40B27BB2A352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5321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6714E-FC81-4C38-8DD3-CFD3C2FB3B3C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698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B2475-5CDB-4C4B-97B6-90C1D452D7F4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4502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0A75-1ED8-4F53-9832-30A6CFD2EFCC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58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1754F-82A1-4120-9715-A83C6CA2D477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5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5099F-48E3-4C60-B3CC-7E2E40B96FFF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73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CC47-815E-4144-9CCC-1F96FEE6A94F}" type="datetime1">
              <a:rPr lang="en-US" smtClean="0"/>
              <a:t>6/15/2018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90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D19E7-7481-4A98-BF75-94BDBA23526C}" type="datetime1">
              <a:rPr lang="en-US" smtClean="0"/>
              <a:t>6/15/2018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00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137E-081B-4AF6-884A-9260634FC278}" type="datetime1">
              <a:rPr lang="en-US" smtClean="0"/>
              <a:t>6/15/2018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64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EE38-0CC3-40F1-9152-3B8701C58986}" type="datetime1">
              <a:rPr lang="en-US" smtClean="0"/>
              <a:t>6/15/2018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20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DE11-553E-4C46-9F4B-E01516D07322}" type="datetime1">
              <a:rPr lang="en-US" smtClean="0"/>
              <a:t>6/15/2018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67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330F-3A62-48F2-B758-E7FCB6D0311A}" type="datetime1">
              <a:rPr lang="en-US" smtClean="0"/>
              <a:t>6/15/2018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52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E0851-55B9-4EA8-9886-DDD83A087357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13B12E6-190E-4E1D-99B6-89C116138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335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I/O (Input/Output) streams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io</a:t>
            </a:r>
            <a:r>
              <a:rPr lang="en-US" dirty="0"/>
              <a:t> package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11AD3-B3FB-46AF-B3B6-7BCE0B810BA4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68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OutputStream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application uses an output stream to write data to a destination, it may be a </a:t>
            </a:r>
            <a:r>
              <a:rPr lang="en-US" dirty="0" err="1"/>
              <a:t>file,an</a:t>
            </a:r>
            <a:r>
              <a:rPr lang="en-US" dirty="0"/>
              <a:t> </a:t>
            </a:r>
            <a:r>
              <a:rPr lang="en-US" dirty="0" err="1"/>
              <a:t>array,peripheral</a:t>
            </a:r>
            <a:r>
              <a:rPr lang="en-US" dirty="0"/>
              <a:t> device or socket.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C00E7-2296-4F85-9006-5E9F79C684DD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35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Input and Output Streams Flow</a:t>
            </a:r>
          </a:p>
        </p:txBody>
      </p:sp>
      <p:pic>
        <p:nvPicPr>
          <p:cNvPr id="1026" name="Picture 2" descr="Java IO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52" y="2933052"/>
            <a:ext cx="8533333" cy="2336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05C5E-3125-4B4A-A576-177C89D3DE21}" type="datetime1">
              <a:rPr lang="en-US" smtClean="0"/>
              <a:t>6/15/2018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452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InputStream</a:t>
            </a:r>
            <a:r>
              <a:rPr lang="en-US" b="1" dirty="0"/>
              <a:t> class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InputStream</a:t>
            </a:r>
            <a:r>
              <a:rPr lang="en-US" dirty="0"/>
              <a:t> class is an abstract </a:t>
            </a:r>
            <a:r>
              <a:rPr lang="en-US" dirty="0" err="1"/>
              <a:t>class.It</a:t>
            </a:r>
            <a:r>
              <a:rPr lang="en-US" dirty="0"/>
              <a:t> is the superclass of all classes representing an input stream of bytes.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6EA50-CFBD-4A1C-9584-8B793DDAA803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4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Commonly used methods of </a:t>
            </a:r>
            <a:r>
              <a:rPr lang="en-US" b="1" dirty="0" err="1"/>
              <a:t>InputStream</a:t>
            </a:r>
            <a:r>
              <a:rPr lang="en-US" b="1" dirty="0"/>
              <a:t> class</a:t>
            </a:r>
            <a:br>
              <a:rPr lang="en-US" b="1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77863" y="2792530"/>
          <a:ext cx="8596312" cy="2617552"/>
        </p:xfrm>
        <a:graphic>
          <a:graphicData uri="http://schemas.openxmlformats.org/drawingml/2006/table">
            <a:tbl>
              <a:tblPr/>
              <a:tblGrid>
                <a:gridCol w="4298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704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35729" marR="35729" marT="35729" marB="35729">
                    <a:lnL w="7620" cap="flat" cmpd="sng" algn="ctr">
                      <a:solidFill>
                        <a:srgbClr val="C0FC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FC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FC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35729" marR="35729" marT="35729" marB="35729">
                    <a:lnL w="7620" cap="flat" cmpd="sng" algn="ctr">
                      <a:solidFill>
                        <a:srgbClr val="C0FC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FC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FC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3196">
                <a:tc>
                  <a:txBody>
                    <a:bodyPr/>
                    <a:lstStyle/>
                    <a:p>
                      <a:pPr fontAlgn="t"/>
                      <a:r>
                        <a:rPr lang="en-US" sz="1700" b="1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1) public abstract int read()throws IOException:</a:t>
                      </a:r>
                      <a:endParaRPr lang="en-US" sz="17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729" marR="35729" marT="35729" marB="35729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reads the next byte of data from the input stream.It returns -1 at the end of file.</a:t>
                      </a:r>
                    </a:p>
                  </a:txBody>
                  <a:tcPr marL="35729" marR="35729" marT="35729" marB="35729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3196">
                <a:tc>
                  <a:txBody>
                    <a:bodyPr/>
                    <a:lstStyle/>
                    <a:p>
                      <a:pPr fontAlgn="t"/>
                      <a:r>
                        <a:rPr lang="en-US" sz="1700" b="1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2) public int available()throws IOException:</a:t>
                      </a:r>
                      <a:endParaRPr lang="en-US" sz="17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729" marR="35729" marT="35729" marB="35729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returns an estimate of the number of bytes that can be read from the current input stream.</a:t>
                      </a:r>
                    </a:p>
                  </a:txBody>
                  <a:tcPr marL="35729" marR="35729" marT="35729" marB="35729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5950">
                <a:tc>
                  <a:txBody>
                    <a:bodyPr/>
                    <a:lstStyle/>
                    <a:p>
                      <a:pPr fontAlgn="t"/>
                      <a:r>
                        <a:rPr lang="en-US" sz="1700" b="1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3) public void close()throws IOException:</a:t>
                      </a:r>
                      <a:endParaRPr lang="en-US" sz="17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729" marR="35729" marT="35729" marB="35729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is used to close the current input stream.</a:t>
                      </a:r>
                    </a:p>
                  </a:txBody>
                  <a:tcPr marL="35729" marR="35729" marT="35729" marB="35729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7C7F-BCCF-4B8D-8A10-7AC8FA4BEEBE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81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Stream Class Hierarchy </a:t>
            </a:r>
          </a:p>
        </p:txBody>
      </p:sp>
      <p:pic>
        <p:nvPicPr>
          <p:cNvPr id="3074" name="Picture 2" descr="Input stream hierarchy in I/O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006" y="2386806"/>
            <a:ext cx="705802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88DD-BE1B-461F-A12F-25467323496E}" type="datetime1">
              <a:rPr lang="en-US" smtClean="0"/>
              <a:t>6/15/2018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560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Stream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OutputStream</a:t>
            </a:r>
            <a:r>
              <a:rPr lang="en-US" dirty="0"/>
              <a:t> class is an abstract </a:t>
            </a:r>
            <a:r>
              <a:rPr lang="en-US" dirty="0" err="1"/>
              <a:t>class.It</a:t>
            </a:r>
            <a:r>
              <a:rPr lang="en-US" dirty="0"/>
              <a:t> is the superclass of all classes representing an output stream of bytes. An output stream accepts output bytes and sends them to some sink.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28D02-2DFC-4384-96F4-3F742720E279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Commonly used methods of OutputStream class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77863" y="2756801"/>
          <a:ext cx="8596312" cy="2689010"/>
        </p:xfrm>
        <a:graphic>
          <a:graphicData uri="http://schemas.openxmlformats.org/drawingml/2006/table">
            <a:tbl>
              <a:tblPr/>
              <a:tblGrid>
                <a:gridCol w="4298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704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35729" marR="35729" marT="35729" marB="35729">
                    <a:lnL w="7620" cap="flat" cmpd="sng" algn="ctr">
                      <a:solidFill>
                        <a:srgbClr val="781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81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81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35729" marR="35729" marT="35729" marB="35729">
                    <a:lnL w="7620" cap="flat" cmpd="sng" algn="ctr">
                      <a:solidFill>
                        <a:srgbClr val="781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81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81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950">
                <a:tc>
                  <a:txBody>
                    <a:bodyPr/>
                    <a:lstStyle/>
                    <a:p>
                      <a:pPr fontAlgn="t"/>
                      <a:r>
                        <a:rPr lang="en-US" sz="1700" b="1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1) public void write(int)throws IOException:</a:t>
                      </a:r>
                      <a:endParaRPr lang="en-US" sz="17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729" marR="35729" marT="35729" marB="35729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is used to write a byte to the current output stream.</a:t>
                      </a:r>
                    </a:p>
                  </a:txBody>
                  <a:tcPr marL="35729" marR="35729" marT="35729" marB="35729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5950">
                <a:tc>
                  <a:txBody>
                    <a:bodyPr/>
                    <a:lstStyle/>
                    <a:p>
                      <a:pPr fontAlgn="t"/>
                      <a:r>
                        <a:rPr lang="en-US" sz="1700" b="1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2) public void write(byte[])throws IOException:</a:t>
                      </a:r>
                      <a:endParaRPr lang="en-US" sz="17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729" marR="35729" marT="35729" marB="35729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is used to write an array of byte to the current output stream.</a:t>
                      </a:r>
                    </a:p>
                  </a:txBody>
                  <a:tcPr marL="35729" marR="35729" marT="35729" marB="35729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5950">
                <a:tc>
                  <a:txBody>
                    <a:bodyPr/>
                    <a:lstStyle/>
                    <a:p>
                      <a:pPr fontAlgn="t"/>
                      <a:r>
                        <a:rPr lang="en-US" sz="1700" b="1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3) public void flush()throws </a:t>
                      </a:r>
                      <a:r>
                        <a:rPr lang="en-US" sz="1700" b="1" i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IOException</a:t>
                      </a:r>
                      <a:r>
                        <a:rPr lang="en-US" sz="1700" b="1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:</a:t>
                      </a:r>
                      <a:endParaRPr lang="en-US" sz="17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729" marR="35729" marT="35729" marB="35729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flushes the current output stream.</a:t>
                      </a:r>
                    </a:p>
                  </a:txBody>
                  <a:tcPr marL="35729" marR="35729" marT="35729" marB="35729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5950">
                <a:tc>
                  <a:txBody>
                    <a:bodyPr/>
                    <a:lstStyle/>
                    <a:p>
                      <a:pPr fontAlgn="t"/>
                      <a:r>
                        <a:rPr lang="en-US" sz="1700" b="1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4) public void close()throws IOException:</a:t>
                      </a:r>
                      <a:endParaRPr lang="en-US" sz="17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729" marR="35729" marT="35729" marB="35729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is used to close the current output stream.</a:t>
                      </a:r>
                    </a:p>
                  </a:txBody>
                  <a:tcPr marL="35729" marR="35729" marT="35729" marB="35729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90BCD-63C2-41B6-8B30-71E60F646AAA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41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No need to call flush() before calling close(). Just call close() is enough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1754F-82A1-4120-9715-A83C6CA2D477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50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Stream class hierarchy</a:t>
            </a:r>
          </a:p>
        </p:txBody>
      </p:sp>
      <p:pic>
        <p:nvPicPr>
          <p:cNvPr id="5122" name="Picture 2" descr="output stream hierarchy in I/O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519" y="2658269"/>
            <a:ext cx="7239000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0DC75-46A0-407C-8379-C404DF1A1FF6}" type="datetime1">
              <a:rPr lang="en-US" smtClean="0"/>
              <a:t>6/15/2018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70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FileInputStream</a:t>
            </a:r>
            <a:r>
              <a:rPr lang="en-US" dirty="0"/>
              <a:t> and </a:t>
            </a:r>
            <a:r>
              <a:rPr lang="en-US" dirty="0" err="1"/>
              <a:t>FileOutputStream</a:t>
            </a:r>
            <a:r>
              <a:rPr lang="en-US" dirty="0"/>
              <a:t> (File Handling)</a:t>
            </a:r>
            <a:br>
              <a:rPr lang="en-US" dirty="0"/>
            </a:b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45C9-7E19-4594-9B61-1EADB7F1FC13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72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Java I/O</a:t>
            </a:r>
            <a:r>
              <a:rPr lang="en-US" dirty="0"/>
              <a:t> (Input and Output) is used to process the input and produce the output based on the input.</a:t>
            </a:r>
          </a:p>
          <a:p>
            <a:r>
              <a:rPr lang="en-US" dirty="0"/>
              <a:t>Java uses the concept of stream to make I/O operation fast. The java.io package contains all the classes required for input and output operations.</a:t>
            </a:r>
          </a:p>
          <a:p>
            <a:r>
              <a:rPr lang="en-US" dirty="0"/>
              <a:t>We can perform </a:t>
            </a:r>
            <a:r>
              <a:rPr lang="en-US" b="1" dirty="0"/>
              <a:t>file handling in java</a:t>
            </a:r>
            <a:r>
              <a:rPr lang="en-US" dirty="0"/>
              <a:t> by java IO API.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C4DE0-0E0E-4E40-879B-04ABB5E60C50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06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FileInputStream</a:t>
            </a:r>
            <a:r>
              <a:rPr lang="en-US" dirty="0"/>
              <a:t> and </a:t>
            </a:r>
            <a:r>
              <a:rPr lang="en-US" dirty="0" err="1"/>
              <a:t>FileOutputStream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FileInputStream</a:t>
            </a:r>
            <a:r>
              <a:rPr lang="en-US" dirty="0"/>
              <a:t> and </a:t>
            </a:r>
            <a:r>
              <a:rPr lang="en-US" dirty="0" err="1"/>
              <a:t>FileOutputStream</a:t>
            </a:r>
            <a:r>
              <a:rPr lang="en-US" dirty="0"/>
              <a:t> classes are used to read and write data in file. In another words, they are used for file handling in java.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C062-67B5-449D-BAB4-B1B68604B604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931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FileOutputStream</a:t>
            </a:r>
            <a:r>
              <a:rPr lang="en-US" dirty="0"/>
              <a:t> class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FileOutputStream</a:t>
            </a:r>
            <a:r>
              <a:rPr lang="en-US" dirty="0"/>
              <a:t> is an output stream for writing data to a file.</a:t>
            </a:r>
          </a:p>
          <a:p>
            <a:r>
              <a:rPr lang="en-US" dirty="0"/>
              <a:t>If you have to write primitive values then use </a:t>
            </a:r>
            <a:r>
              <a:rPr lang="en-US" dirty="0" err="1"/>
              <a:t>FileOutputStream</a:t>
            </a:r>
            <a:r>
              <a:rPr lang="en-US" dirty="0"/>
              <a:t>.</a:t>
            </a:r>
          </a:p>
          <a:p>
            <a:r>
              <a:rPr lang="en-US" dirty="0"/>
              <a:t> For character-oriented data, prefer </a:t>
            </a:r>
            <a:r>
              <a:rPr lang="en-US" dirty="0" err="1"/>
              <a:t>FileWriter.But</a:t>
            </a:r>
            <a:r>
              <a:rPr lang="en-US" dirty="0"/>
              <a:t> you can write byte-oriented as well as character-oriented data.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547C7-BDAF-40E4-A4AD-34D6D5EA4F10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528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9821" y="3213499"/>
            <a:ext cx="4572396" cy="1775614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F7E13-E1C7-4113-8AA1-3BFDB32D02C2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5257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</a:t>
            </a:r>
            <a:r>
              <a:rPr lang="en-US" dirty="0" err="1"/>
              <a:t>FileOutputStream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99033"/>
            <a:ext cx="9015306" cy="464233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import java.io.*;  </a:t>
            </a:r>
          </a:p>
          <a:p>
            <a:r>
              <a:rPr lang="en-US" b="1" dirty="0"/>
              <a:t>class Test{  </a:t>
            </a:r>
          </a:p>
          <a:p>
            <a:r>
              <a:rPr lang="en-US" dirty="0"/>
              <a:t>  </a:t>
            </a:r>
            <a:r>
              <a:rPr lang="en-US" b="1" dirty="0"/>
              <a:t>public static void main(String </a:t>
            </a:r>
            <a:r>
              <a:rPr lang="en-US" b="1" dirty="0" err="1"/>
              <a:t>args</a:t>
            </a:r>
            <a:r>
              <a:rPr lang="en-US" b="1" dirty="0"/>
              <a:t>[]){  </a:t>
            </a:r>
          </a:p>
          <a:p>
            <a:r>
              <a:rPr lang="en-US" dirty="0"/>
              <a:t>   </a:t>
            </a:r>
            <a:r>
              <a:rPr lang="en-US" b="1" dirty="0"/>
              <a:t>try{  </a:t>
            </a:r>
          </a:p>
          <a:p>
            <a:r>
              <a:rPr lang="en-US" dirty="0"/>
              <a:t>     </a:t>
            </a:r>
            <a:r>
              <a:rPr lang="en-US" dirty="0" err="1"/>
              <a:t>FileOutputstream</a:t>
            </a:r>
            <a:r>
              <a:rPr lang="en-US" dirty="0"/>
              <a:t> </a:t>
            </a:r>
            <a:r>
              <a:rPr lang="en-US" dirty="0" err="1"/>
              <a:t>fout</a:t>
            </a:r>
            <a:r>
              <a:rPr lang="en-US" dirty="0"/>
              <a:t>=</a:t>
            </a:r>
            <a:r>
              <a:rPr lang="en-US" b="1" dirty="0"/>
              <a:t>new </a:t>
            </a:r>
            <a:r>
              <a:rPr lang="en-US" b="1" dirty="0" err="1"/>
              <a:t>FileOutputStream</a:t>
            </a:r>
            <a:r>
              <a:rPr lang="en-US" b="1" dirty="0"/>
              <a:t>("abc.txt");  </a:t>
            </a:r>
          </a:p>
          <a:p>
            <a:r>
              <a:rPr lang="en-US" dirty="0"/>
              <a:t>     String s=“Java is my favorite subject";  </a:t>
            </a:r>
          </a:p>
          <a:p>
            <a:r>
              <a:rPr lang="en-US" dirty="0"/>
              <a:t>     </a:t>
            </a:r>
            <a:r>
              <a:rPr lang="en-US" b="1" dirty="0"/>
              <a:t>byte b[]=</a:t>
            </a:r>
            <a:r>
              <a:rPr lang="en-US" b="1" dirty="0" err="1"/>
              <a:t>s.getBytes</a:t>
            </a:r>
            <a:r>
              <a:rPr lang="en-US" b="1" dirty="0"/>
              <a:t>();//converting string into byte array  </a:t>
            </a:r>
          </a:p>
          <a:p>
            <a:r>
              <a:rPr lang="en-US" dirty="0"/>
              <a:t>     </a:t>
            </a:r>
            <a:r>
              <a:rPr lang="en-US" dirty="0" err="1"/>
              <a:t>fout.write</a:t>
            </a:r>
            <a:r>
              <a:rPr lang="en-US" dirty="0"/>
              <a:t>(b);  </a:t>
            </a:r>
          </a:p>
          <a:p>
            <a:r>
              <a:rPr lang="en-US" dirty="0"/>
              <a:t>     </a:t>
            </a:r>
            <a:r>
              <a:rPr lang="en-US" dirty="0" err="1"/>
              <a:t>fout.close</a:t>
            </a:r>
            <a:r>
              <a:rPr lang="en-US" dirty="0"/>
              <a:t>();  </a:t>
            </a:r>
          </a:p>
          <a:p>
            <a:r>
              <a:rPr lang="en-US" dirty="0"/>
              <a:t>     </a:t>
            </a:r>
            <a:r>
              <a:rPr lang="en-US" dirty="0" err="1"/>
              <a:t>System.out.println</a:t>
            </a:r>
            <a:r>
              <a:rPr lang="en-US" dirty="0"/>
              <a:t>("success...");  </a:t>
            </a:r>
          </a:p>
          <a:p>
            <a:r>
              <a:rPr lang="en-US" dirty="0"/>
              <a:t>    }</a:t>
            </a:r>
            <a:r>
              <a:rPr lang="en-US" b="1" dirty="0"/>
              <a:t>catch(Exception e){</a:t>
            </a:r>
          </a:p>
          <a:p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(e);</a:t>
            </a:r>
          </a:p>
          <a:p>
            <a:r>
              <a:rPr lang="en-US" dirty="0"/>
              <a:t>      }  </a:t>
            </a:r>
          </a:p>
          <a:p>
            <a:r>
              <a:rPr lang="en-US" dirty="0"/>
              <a:t>  }  </a:t>
            </a:r>
          </a:p>
          <a:p>
            <a:r>
              <a:rPr lang="en-US" dirty="0"/>
              <a:t>}  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3D1FF-B198-4601-8CC6-D4716D2FF129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588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Success…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6009B-4783-4BC0-A93A-3D6F7496362B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770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FileInputStream</a:t>
            </a:r>
            <a:r>
              <a:rPr lang="en-US" dirty="0"/>
              <a:t> class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FileInputStream</a:t>
            </a:r>
            <a:r>
              <a:rPr lang="en-US" dirty="0"/>
              <a:t> class obtains input bytes from a </a:t>
            </a:r>
            <a:r>
              <a:rPr lang="en-US" dirty="0" err="1"/>
              <a:t>file.It</a:t>
            </a:r>
            <a:r>
              <a:rPr lang="en-US" dirty="0"/>
              <a:t> is used for reading streams of raw bytes such as image data. For reading streams of characters, consider using </a:t>
            </a:r>
            <a:r>
              <a:rPr lang="en-US" dirty="0" err="1"/>
              <a:t>FileReader</a:t>
            </a:r>
            <a:r>
              <a:rPr lang="en-US" dirty="0"/>
              <a:t>.</a:t>
            </a:r>
          </a:p>
          <a:p>
            <a:r>
              <a:rPr lang="en-US" dirty="0"/>
              <a:t>It should be used to read byte-oriented data for example to read image, audio, video etc.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F6D6-3F28-4163-ABE3-AF11E6A049A9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358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1026" name="Picture 2" descr="Java FileInputStrea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081" y="2953544"/>
            <a:ext cx="5095875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9ED76-9356-40AF-9DD4-2C04086CCF85}" type="datetime1">
              <a:rPr lang="en-US" smtClean="0"/>
              <a:t>6/15/2018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804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</a:t>
            </a:r>
            <a:r>
              <a:rPr lang="en-US" dirty="0" err="1"/>
              <a:t>FileInputStream</a:t>
            </a:r>
            <a:r>
              <a:rPr lang="en-US" dirty="0"/>
              <a:t> class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import</a:t>
            </a:r>
            <a:r>
              <a:rPr lang="en-US" dirty="0"/>
              <a:t> java.io.*;  </a:t>
            </a:r>
          </a:p>
          <a:p>
            <a:r>
              <a:rPr lang="en-US" b="1" dirty="0"/>
              <a:t>class</a:t>
            </a:r>
            <a:r>
              <a:rPr lang="en-US" dirty="0"/>
              <a:t> </a:t>
            </a:r>
            <a:r>
              <a:rPr lang="en-US" dirty="0" err="1"/>
              <a:t>SimpleRead</a:t>
            </a:r>
            <a:r>
              <a:rPr lang="en-US" dirty="0"/>
              <a:t>{  </a:t>
            </a:r>
          </a:p>
          <a:p>
            <a:r>
              <a:rPr lang="en-US" dirty="0"/>
              <a:t>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/>
              <a:t>[]){  </a:t>
            </a:r>
          </a:p>
          <a:p>
            <a:r>
              <a:rPr lang="en-US" dirty="0"/>
              <a:t>  </a:t>
            </a:r>
            <a:r>
              <a:rPr lang="en-US" b="1" dirty="0"/>
              <a:t>try</a:t>
            </a:r>
            <a:r>
              <a:rPr lang="en-US" dirty="0"/>
              <a:t>{  </a:t>
            </a:r>
          </a:p>
          <a:p>
            <a:r>
              <a:rPr lang="en-US" dirty="0"/>
              <a:t>    </a:t>
            </a:r>
            <a:r>
              <a:rPr lang="en-US" dirty="0" err="1"/>
              <a:t>FileInputStream</a:t>
            </a:r>
            <a:r>
              <a:rPr lang="en-US" dirty="0"/>
              <a:t> fin=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dirty="0" err="1"/>
              <a:t>FileInputStream</a:t>
            </a:r>
            <a:r>
              <a:rPr lang="en-US" dirty="0"/>
              <a:t>("abc.txt");  </a:t>
            </a:r>
          </a:p>
          <a:p>
            <a:r>
              <a:rPr lang="en-US" dirty="0"/>
              <a:t>    </a:t>
            </a:r>
            <a:r>
              <a:rPr lang="en-US" b="1" dirty="0"/>
              <a:t>int</a:t>
            </a:r>
            <a:r>
              <a:rPr lang="en-US" dirty="0"/>
              <a:t> </a:t>
            </a:r>
            <a:r>
              <a:rPr lang="en-US" dirty="0" err="1"/>
              <a:t>i</a:t>
            </a:r>
            <a:r>
              <a:rPr lang="en-US" dirty="0"/>
              <a:t>=0;  </a:t>
            </a:r>
          </a:p>
          <a:p>
            <a:r>
              <a:rPr lang="en-US" dirty="0"/>
              <a:t>    </a:t>
            </a:r>
            <a:r>
              <a:rPr lang="en-US" b="1" dirty="0"/>
              <a:t>while</a:t>
            </a:r>
            <a:r>
              <a:rPr lang="en-US" dirty="0"/>
              <a:t>((</a:t>
            </a:r>
            <a:r>
              <a:rPr lang="en-US" dirty="0" err="1"/>
              <a:t>i</a:t>
            </a:r>
            <a:r>
              <a:rPr lang="en-US" dirty="0"/>
              <a:t>=</a:t>
            </a:r>
            <a:r>
              <a:rPr lang="en-US" dirty="0" err="1"/>
              <a:t>fin.read</a:t>
            </a:r>
            <a:r>
              <a:rPr lang="en-US" dirty="0"/>
              <a:t>())!=-1){  </a:t>
            </a:r>
          </a:p>
          <a:p>
            <a:r>
              <a:rPr lang="en-US" dirty="0"/>
              <a:t>     </a:t>
            </a:r>
            <a:r>
              <a:rPr lang="en-US" dirty="0" err="1"/>
              <a:t>System.out.println</a:t>
            </a:r>
            <a:r>
              <a:rPr lang="en-US" dirty="0"/>
              <a:t>((</a:t>
            </a:r>
            <a:r>
              <a:rPr lang="en-US" b="1" dirty="0"/>
              <a:t>char</a:t>
            </a:r>
            <a:r>
              <a:rPr lang="en-US" dirty="0"/>
              <a:t>)</a:t>
            </a:r>
            <a:r>
              <a:rPr lang="en-US" dirty="0" err="1"/>
              <a:t>i</a:t>
            </a:r>
            <a:r>
              <a:rPr lang="en-US" dirty="0"/>
              <a:t>);  </a:t>
            </a:r>
          </a:p>
          <a:p>
            <a:r>
              <a:rPr lang="en-US" dirty="0"/>
              <a:t>    }  </a:t>
            </a:r>
          </a:p>
          <a:p>
            <a:r>
              <a:rPr lang="en-US" dirty="0"/>
              <a:t>    </a:t>
            </a:r>
            <a:r>
              <a:rPr lang="en-US" dirty="0" err="1"/>
              <a:t>fin.close</a:t>
            </a:r>
            <a:r>
              <a:rPr lang="en-US" dirty="0"/>
              <a:t>();  </a:t>
            </a:r>
          </a:p>
          <a:p>
            <a:r>
              <a:rPr lang="en-US" dirty="0"/>
              <a:t>  }</a:t>
            </a:r>
            <a:r>
              <a:rPr lang="en-US" b="1" dirty="0"/>
              <a:t>catch</a:t>
            </a:r>
            <a:r>
              <a:rPr lang="en-US" dirty="0"/>
              <a:t>(Exception e){</a:t>
            </a:r>
            <a:r>
              <a:rPr lang="en-US" dirty="0" err="1"/>
              <a:t>system.out.println</a:t>
            </a:r>
            <a:r>
              <a:rPr lang="en-US" dirty="0"/>
              <a:t>(e);}  </a:t>
            </a:r>
          </a:p>
          <a:p>
            <a:r>
              <a:rPr lang="en-US" dirty="0"/>
              <a:t> }  </a:t>
            </a:r>
          </a:p>
          <a:p>
            <a:r>
              <a:rPr lang="en-US" dirty="0"/>
              <a:t>}  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A37D-A7E5-4C02-B95B-4242B2DC59F7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4959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is my favorite Subject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B910-532C-44F0-9E40-A1A32CAE5170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683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Reading the data of current file and writing it into another file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import</a:t>
            </a:r>
            <a:r>
              <a:rPr lang="en-US" dirty="0"/>
              <a:t> java.io.*;  </a:t>
            </a:r>
          </a:p>
          <a:p>
            <a:r>
              <a:rPr lang="en-US" b="1" dirty="0"/>
              <a:t>class</a:t>
            </a:r>
            <a:r>
              <a:rPr lang="en-US" dirty="0"/>
              <a:t> </a:t>
            </a:r>
            <a:r>
              <a:rPr lang="en-US" dirty="0" err="1"/>
              <a:t>ReadWrite</a:t>
            </a:r>
            <a:r>
              <a:rPr lang="en-US" dirty="0"/>
              <a:t>{  </a:t>
            </a:r>
          </a:p>
          <a:p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/>
              <a:t>[])</a:t>
            </a:r>
            <a:r>
              <a:rPr lang="en-US" b="1" dirty="0"/>
              <a:t>throws</a:t>
            </a:r>
            <a:r>
              <a:rPr lang="en-US" dirty="0"/>
              <a:t> Exception{  </a:t>
            </a:r>
          </a:p>
          <a:p>
            <a:r>
              <a:rPr lang="en-US" dirty="0" err="1"/>
              <a:t>FileInputStream</a:t>
            </a:r>
            <a:r>
              <a:rPr lang="en-US" dirty="0"/>
              <a:t> fin=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dirty="0" err="1"/>
              <a:t>FileInputStream</a:t>
            </a:r>
            <a:r>
              <a:rPr lang="en-US" dirty="0">
                <a:solidFill>
                  <a:srgbClr val="FF0000"/>
                </a:solidFill>
              </a:rPr>
              <a:t>(“javalogo.jpg</a:t>
            </a:r>
            <a:r>
              <a:rPr lang="en-US" dirty="0"/>
              <a:t>");  </a:t>
            </a:r>
          </a:p>
          <a:p>
            <a:r>
              <a:rPr lang="en-US" dirty="0" err="1"/>
              <a:t>FileOutputStream</a:t>
            </a:r>
            <a:r>
              <a:rPr lang="en-US" dirty="0"/>
              <a:t> </a:t>
            </a:r>
            <a:r>
              <a:rPr lang="en-US" dirty="0" err="1"/>
              <a:t>fout</a:t>
            </a:r>
            <a:r>
              <a:rPr lang="en-US" dirty="0"/>
              <a:t>=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dirty="0" err="1"/>
              <a:t>FileOutputStream</a:t>
            </a:r>
            <a:r>
              <a:rPr lang="en-US" dirty="0"/>
              <a:t>(“</a:t>
            </a:r>
            <a:r>
              <a:rPr lang="en-US" dirty="0">
                <a:solidFill>
                  <a:srgbClr val="FF0000"/>
                </a:solidFill>
              </a:rPr>
              <a:t>javalogocopy.jpg</a:t>
            </a:r>
            <a:r>
              <a:rPr lang="en-US" dirty="0"/>
              <a:t>");  </a:t>
            </a:r>
          </a:p>
          <a:p>
            <a:r>
              <a:rPr lang="en-US" b="1" dirty="0"/>
              <a:t>int</a:t>
            </a:r>
            <a:r>
              <a:rPr lang="en-US" dirty="0"/>
              <a:t> </a:t>
            </a:r>
            <a:r>
              <a:rPr lang="en-US" dirty="0" err="1"/>
              <a:t>i</a:t>
            </a:r>
            <a:r>
              <a:rPr lang="en-US" dirty="0"/>
              <a:t>=0;  </a:t>
            </a:r>
          </a:p>
          <a:p>
            <a:r>
              <a:rPr lang="en-US" b="1" dirty="0"/>
              <a:t>while</a:t>
            </a:r>
            <a:r>
              <a:rPr lang="en-US" dirty="0"/>
              <a:t>((</a:t>
            </a:r>
            <a:r>
              <a:rPr lang="en-US" dirty="0" err="1"/>
              <a:t>i</a:t>
            </a:r>
            <a:r>
              <a:rPr lang="en-US" dirty="0"/>
              <a:t>=</a:t>
            </a:r>
            <a:r>
              <a:rPr lang="en-US" dirty="0" err="1"/>
              <a:t>fin.read</a:t>
            </a:r>
            <a:r>
              <a:rPr lang="en-US" dirty="0"/>
              <a:t>())!=-1){  </a:t>
            </a:r>
          </a:p>
          <a:p>
            <a:r>
              <a:rPr lang="en-US" dirty="0" err="1"/>
              <a:t>fout.write</a:t>
            </a:r>
            <a:r>
              <a:rPr lang="en-US" dirty="0"/>
              <a:t>((</a:t>
            </a:r>
            <a:r>
              <a:rPr lang="en-US" b="1" dirty="0"/>
              <a:t>byte</a:t>
            </a:r>
            <a:r>
              <a:rPr lang="en-US" dirty="0"/>
              <a:t>)</a:t>
            </a:r>
            <a:r>
              <a:rPr lang="en-US" dirty="0" err="1"/>
              <a:t>i</a:t>
            </a:r>
            <a:r>
              <a:rPr lang="en-US" dirty="0"/>
              <a:t>);  </a:t>
            </a:r>
          </a:p>
          <a:p>
            <a:r>
              <a:rPr lang="en-US" dirty="0"/>
              <a:t>}  </a:t>
            </a:r>
          </a:p>
          <a:p>
            <a:r>
              <a:rPr lang="en-US" dirty="0" err="1"/>
              <a:t>fin.close</a:t>
            </a:r>
            <a:r>
              <a:rPr lang="en-US" dirty="0"/>
              <a:t>();  </a:t>
            </a:r>
          </a:p>
          <a:p>
            <a:r>
              <a:rPr lang="en-US" dirty="0"/>
              <a:t>}  </a:t>
            </a:r>
          </a:p>
          <a:p>
            <a:r>
              <a:rPr lang="en-US" dirty="0"/>
              <a:t>} 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AC010-B6DF-4932-A6A3-773C9F54F51F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48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stream is a sequence of data. In Java a stream is composed of bytes. It's called a stream because it's like a stream of water that continues to flow.</a:t>
            </a:r>
          </a:p>
          <a:p>
            <a:r>
              <a:rPr lang="en-US" dirty="0"/>
              <a:t>In java, 3 streams are created for us automatically. All these streams are attached with console.</a:t>
            </a:r>
          </a:p>
          <a:p>
            <a:r>
              <a:rPr lang="en-US" b="1" dirty="0"/>
              <a:t>1) </a:t>
            </a:r>
            <a:r>
              <a:rPr lang="en-US" b="1" dirty="0" err="1"/>
              <a:t>System.out</a:t>
            </a:r>
            <a:r>
              <a:rPr lang="en-US" b="1" dirty="0"/>
              <a:t>: </a:t>
            </a:r>
            <a:r>
              <a:rPr lang="en-US" dirty="0"/>
              <a:t>standard output stream</a:t>
            </a:r>
          </a:p>
          <a:p>
            <a:r>
              <a:rPr lang="en-US" b="1" dirty="0"/>
              <a:t>2) System.in: </a:t>
            </a:r>
            <a:r>
              <a:rPr lang="en-US" dirty="0"/>
              <a:t>standard input stream</a:t>
            </a:r>
          </a:p>
          <a:p>
            <a:r>
              <a:rPr lang="en-US" b="1" dirty="0"/>
              <a:t>3) </a:t>
            </a:r>
            <a:r>
              <a:rPr lang="en-US" b="1" dirty="0" err="1"/>
              <a:t>System.err</a:t>
            </a:r>
            <a:r>
              <a:rPr lang="en-US" b="1" dirty="0"/>
              <a:t>: </a:t>
            </a:r>
            <a:r>
              <a:rPr lang="en-US" dirty="0"/>
              <a:t>standard error stream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85146-91C2-46A9-B062-E8880F888F35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32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 usage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Byte Streams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To perform file i/o operations on image, audio, video files.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Character Streams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To perform i/o operation on text files.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8C88F-601C-4AE0-9C8D-0B572F251068}" type="datetime1">
              <a:rPr lang="en-US" smtClean="0"/>
              <a:t>6/15/2018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0461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FileWriter</a:t>
            </a:r>
            <a:r>
              <a:rPr lang="en-US" dirty="0"/>
              <a:t> and </a:t>
            </a:r>
            <a:r>
              <a:rPr lang="en-US" dirty="0" err="1"/>
              <a:t>FileReader</a:t>
            </a:r>
            <a:r>
              <a:rPr lang="en-US" dirty="0"/>
              <a:t> (File Handling in java)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49B6-AC5E-42FC-8504-265BC8356EF6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3837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FileWriter and FileReader (File Handling in java)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FileWriter</a:t>
            </a:r>
            <a:r>
              <a:rPr lang="en-US" dirty="0"/>
              <a:t> and </a:t>
            </a:r>
            <a:r>
              <a:rPr lang="en-US" dirty="0" err="1"/>
              <a:t>FileReader</a:t>
            </a:r>
            <a:r>
              <a:rPr lang="en-US" dirty="0"/>
              <a:t> classes are used to write and read data from text files. These are character-oriented classes, used for file handling in java.</a:t>
            </a:r>
          </a:p>
          <a:p>
            <a:r>
              <a:rPr lang="en-US" dirty="0"/>
              <a:t>Java has suggested not to use the </a:t>
            </a:r>
            <a:r>
              <a:rPr lang="en-US" dirty="0" err="1"/>
              <a:t>FileInputStream</a:t>
            </a:r>
            <a:r>
              <a:rPr lang="en-US" dirty="0"/>
              <a:t> and </a:t>
            </a:r>
            <a:r>
              <a:rPr lang="en-US" dirty="0" err="1"/>
              <a:t>FileOutputStream</a:t>
            </a:r>
            <a:r>
              <a:rPr lang="en-US" dirty="0"/>
              <a:t> classes if you have to read and write the textual information.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A973-3950-4E15-AD57-D49B8BEE9E82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5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FileWriter</a:t>
            </a:r>
            <a:r>
              <a:rPr lang="en-US" dirty="0"/>
              <a:t> class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FileWriter</a:t>
            </a:r>
            <a:r>
              <a:rPr lang="en-US" dirty="0"/>
              <a:t> class is used to write character-oriented data to the file.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9377B-E392-4167-AFD2-72CF500739B3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76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of </a:t>
            </a:r>
            <a:r>
              <a:rPr lang="en-US" dirty="0" err="1"/>
              <a:t>FileWriter</a:t>
            </a:r>
            <a:r>
              <a:rPr lang="en-US" dirty="0"/>
              <a:t> class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3328530"/>
              </p:ext>
            </p:extLst>
          </p:nvPr>
        </p:nvGraphicFramePr>
        <p:xfrm>
          <a:off x="1013617" y="2276857"/>
          <a:ext cx="8002366" cy="2624549"/>
        </p:xfrm>
        <a:graphic>
          <a:graphicData uri="http://schemas.openxmlformats.org/drawingml/2006/table">
            <a:tbl>
              <a:tblPr/>
              <a:tblGrid>
                <a:gridCol w="40011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11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4901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Constructor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98A4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8A4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8A4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98A4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8A4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8A4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4824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FileWriter(String file)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creates a new file. It gets file name in string.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4824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FileWriter(File file)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creates a new file. It gets file name in File object.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D937-BE24-4C49-A408-DF76CB670747}" type="datetime1">
              <a:rPr lang="en-US" smtClean="0"/>
              <a:t>6/15/2018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258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 of FileWriter class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2799051"/>
              </p:ext>
            </p:extLst>
          </p:nvPr>
        </p:nvGraphicFramePr>
        <p:xfrm>
          <a:off x="749809" y="2240280"/>
          <a:ext cx="8188610" cy="2912586"/>
        </p:xfrm>
        <a:graphic>
          <a:graphicData uri="http://schemas.openxmlformats.org/drawingml/2006/table">
            <a:tbl>
              <a:tblPr/>
              <a:tblGrid>
                <a:gridCol w="4094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4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5431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B0C0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0C0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0C0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B0C0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0C0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0C0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431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1) public void write(String text)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writes the string into FileWriter.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431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2) public void write(char c)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writes the char into FileWriter.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431"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3) public void write(char[] c)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writes char array into FileWriter.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431"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4) public void flush()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flushes the data of FileWriter.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5431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5) public void close()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closes </a:t>
                      </a:r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FileWriter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.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FFB0-B27C-464B-A6DD-9A21A6285F3C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596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FileWriter</a:t>
            </a:r>
            <a:r>
              <a:rPr lang="en-US" dirty="0"/>
              <a:t> Example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import</a:t>
            </a:r>
            <a:r>
              <a:rPr lang="en-US" dirty="0"/>
              <a:t> java.io.*;  </a:t>
            </a:r>
          </a:p>
          <a:p>
            <a:r>
              <a:rPr lang="en-US" b="1" dirty="0"/>
              <a:t>class</a:t>
            </a:r>
            <a:r>
              <a:rPr lang="en-US" dirty="0"/>
              <a:t> Simple{  </a:t>
            </a:r>
          </a:p>
          <a:p>
            <a:r>
              <a:rPr lang="en-US" dirty="0"/>
              <a:t>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/>
              <a:t>[]){  </a:t>
            </a:r>
          </a:p>
          <a:p>
            <a:r>
              <a:rPr lang="en-US" dirty="0"/>
              <a:t>  </a:t>
            </a:r>
            <a:r>
              <a:rPr lang="en-US" b="1" dirty="0"/>
              <a:t>try</a:t>
            </a:r>
            <a:r>
              <a:rPr lang="en-US" dirty="0"/>
              <a:t>{  </a:t>
            </a:r>
          </a:p>
          <a:p>
            <a:r>
              <a:rPr lang="en-US" dirty="0"/>
              <a:t>   </a:t>
            </a:r>
            <a:r>
              <a:rPr lang="en-US" dirty="0" err="1"/>
              <a:t>FileWriter</a:t>
            </a:r>
            <a:r>
              <a:rPr lang="en-US" dirty="0"/>
              <a:t> </a:t>
            </a:r>
            <a:r>
              <a:rPr lang="en-US" dirty="0" err="1"/>
              <a:t>fw</a:t>
            </a:r>
            <a:r>
              <a:rPr lang="en-US" dirty="0"/>
              <a:t>=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dirty="0" err="1"/>
              <a:t>FileWriter</a:t>
            </a:r>
            <a:r>
              <a:rPr lang="en-US" dirty="0"/>
              <a:t>("abc.txt");  </a:t>
            </a:r>
          </a:p>
          <a:p>
            <a:r>
              <a:rPr lang="en-US" dirty="0"/>
              <a:t>   </a:t>
            </a:r>
            <a:r>
              <a:rPr lang="en-US" dirty="0" err="1"/>
              <a:t>fw.write</a:t>
            </a:r>
            <a:r>
              <a:rPr lang="en-US" dirty="0"/>
              <a:t>(“I am a java developer");  </a:t>
            </a:r>
          </a:p>
          <a:p>
            <a:r>
              <a:rPr lang="en-US" dirty="0"/>
              <a:t>   </a:t>
            </a:r>
            <a:r>
              <a:rPr lang="en-US" dirty="0" err="1"/>
              <a:t>fw.close</a:t>
            </a:r>
            <a:r>
              <a:rPr lang="en-US" dirty="0"/>
              <a:t>();  </a:t>
            </a:r>
          </a:p>
          <a:p>
            <a:r>
              <a:rPr lang="en-US" dirty="0"/>
              <a:t>  }</a:t>
            </a:r>
            <a:r>
              <a:rPr lang="en-US" b="1" dirty="0"/>
              <a:t>catch</a:t>
            </a:r>
            <a:r>
              <a:rPr lang="en-US" dirty="0"/>
              <a:t>(Exception e){</a:t>
            </a:r>
            <a:r>
              <a:rPr lang="en-US" dirty="0" err="1"/>
              <a:t>System.out.println</a:t>
            </a:r>
            <a:r>
              <a:rPr lang="en-US" dirty="0"/>
              <a:t>(e);}  </a:t>
            </a:r>
          </a:p>
          <a:p>
            <a:r>
              <a:rPr lang="en-US" dirty="0"/>
              <a:t>  </a:t>
            </a:r>
            <a:r>
              <a:rPr lang="en-US" dirty="0" err="1"/>
              <a:t>System.out.println</a:t>
            </a:r>
            <a:r>
              <a:rPr lang="en-US" dirty="0"/>
              <a:t>("success");  </a:t>
            </a:r>
          </a:p>
          <a:p>
            <a:r>
              <a:rPr lang="en-US" dirty="0"/>
              <a:t> }  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A21CF-6290-4074-AB88-26B027D0A234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457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Success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040C7-A3D8-424C-935A-216C179DE9CF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206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FileReader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FileReader</a:t>
            </a:r>
            <a:r>
              <a:rPr lang="en-US" dirty="0"/>
              <a:t> class is used to read data from the file. It returns data </a:t>
            </a:r>
            <a:r>
              <a:rPr lang="en-US"/>
              <a:t>in character </a:t>
            </a:r>
            <a:r>
              <a:rPr lang="en-US" dirty="0"/>
              <a:t>format like </a:t>
            </a:r>
            <a:r>
              <a:rPr lang="en-US" dirty="0" err="1"/>
              <a:t>FileInputStream</a:t>
            </a:r>
            <a:r>
              <a:rPr lang="en-US" dirty="0"/>
              <a:t> class.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0AF60-87C1-4010-A3B0-A5339E371ABE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732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of </a:t>
            </a:r>
            <a:r>
              <a:rPr lang="en-US" dirty="0" err="1"/>
              <a:t>FileReader</a:t>
            </a:r>
            <a:r>
              <a:rPr lang="en-US" dirty="0"/>
              <a:t> class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013619" y="2752566"/>
          <a:ext cx="7924800" cy="2697480"/>
        </p:xfrm>
        <a:graphic>
          <a:graphicData uri="http://schemas.openxmlformats.org/drawingml/2006/table">
            <a:tbl>
              <a:tblPr/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Constructor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88D4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D4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D4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88D4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D4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D4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FileReader(String file)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gets filename in string. It opens the given file in read mode. If file doesn't exist, it throws FileNotFoundException.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FileReader(File file)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gets filename in file instance. It opens the given file in read mode. If file doesn't exist, it throws </a:t>
                      </a:r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FileNotFoundException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.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87427-735B-4E65-AAE4-732AB9E43087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29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to print output messages on console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System.out.println</a:t>
            </a:r>
            <a:r>
              <a:rPr lang="en-US" dirty="0"/>
              <a:t>("simple message");  </a:t>
            </a:r>
          </a:p>
          <a:p>
            <a:r>
              <a:rPr lang="en-US" dirty="0" err="1"/>
              <a:t>System.err.println</a:t>
            </a:r>
            <a:r>
              <a:rPr lang="en-US" dirty="0"/>
              <a:t>("error message"); 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2528E-4050-44F2-AE92-7A807E31EEDF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64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</a:t>
            </a:r>
            <a:r>
              <a:rPr lang="en-US" dirty="0" err="1"/>
              <a:t>FileReader</a:t>
            </a:r>
            <a:r>
              <a:rPr lang="en-US" dirty="0"/>
              <a:t> class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013619" y="3301206"/>
          <a:ext cx="7924800" cy="1600200"/>
        </p:xfrm>
        <a:graphic>
          <a:graphicData uri="http://schemas.openxmlformats.org/drawingml/2006/table">
            <a:tbl>
              <a:tblPr/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B069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069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069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B069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069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069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1) public int read()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returns a character in ASCII form. It returns -1 at the end of file.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2) public void close()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closes </a:t>
                      </a:r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FileReader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.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4208-49FF-46A4-8530-C6F75ABA973A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083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FileReader</a:t>
            </a:r>
            <a:r>
              <a:rPr lang="en-US" dirty="0"/>
              <a:t> Example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import</a:t>
            </a:r>
            <a:r>
              <a:rPr lang="en-US" dirty="0"/>
              <a:t> java.io.*;  </a:t>
            </a:r>
          </a:p>
          <a:p>
            <a:r>
              <a:rPr lang="en-US" b="1" dirty="0"/>
              <a:t>class</a:t>
            </a:r>
            <a:r>
              <a:rPr lang="en-US" dirty="0"/>
              <a:t> Simple{  </a:t>
            </a:r>
          </a:p>
          <a:p>
            <a:r>
              <a:rPr lang="en-US" dirty="0"/>
              <a:t>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/>
              <a:t>[])</a:t>
            </a:r>
            <a:r>
              <a:rPr lang="en-US" b="1" dirty="0"/>
              <a:t>throws</a:t>
            </a:r>
            <a:r>
              <a:rPr lang="en-US" dirty="0"/>
              <a:t> Exception{  </a:t>
            </a:r>
          </a:p>
          <a:p>
            <a:r>
              <a:rPr lang="en-US" dirty="0"/>
              <a:t>  </a:t>
            </a:r>
            <a:r>
              <a:rPr lang="en-US" dirty="0" err="1"/>
              <a:t>FileReader</a:t>
            </a:r>
            <a:r>
              <a:rPr lang="en-US" dirty="0"/>
              <a:t> </a:t>
            </a:r>
            <a:r>
              <a:rPr lang="en-US" dirty="0" err="1"/>
              <a:t>fr</a:t>
            </a:r>
            <a:r>
              <a:rPr lang="en-US" dirty="0"/>
              <a:t>=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dirty="0" err="1"/>
              <a:t>FileReader</a:t>
            </a:r>
            <a:r>
              <a:rPr lang="en-US" dirty="0"/>
              <a:t>("abc.txt");  </a:t>
            </a:r>
          </a:p>
          <a:p>
            <a:r>
              <a:rPr lang="en-US" dirty="0"/>
              <a:t>  </a:t>
            </a:r>
            <a:r>
              <a:rPr lang="en-US" b="1" dirty="0"/>
              <a:t>int</a:t>
            </a:r>
            <a:r>
              <a:rPr lang="en-US" dirty="0"/>
              <a:t> </a:t>
            </a:r>
            <a:r>
              <a:rPr lang="en-US" dirty="0" err="1"/>
              <a:t>i</a:t>
            </a:r>
            <a:r>
              <a:rPr lang="en-US" dirty="0"/>
              <a:t>;  </a:t>
            </a:r>
          </a:p>
          <a:p>
            <a:r>
              <a:rPr lang="en-US" dirty="0"/>
              <a:t>  </a:t>
            </a:r>
            <a:r>
              <a:rPr lang="en-US" b="1" dirty="0"/>
              <a:t>while</a:t>
            </a:r>
            <a:r>
              <a:rPr lang="en-US" dirty="0"/>
              <a:t>((</a:t>
            </a:r>
            <a:r>
              <a:rPr lang="en-US" dirty="0" err="1"/>
              <a:t>i</a:t>
            </a:r>
            <a:r>
              <a:rPr lang="en-US" dirty="0"/>
              <a:t>=</a:t>
            </a:r>
            <a:r>
              <a:rPr lang="en-US" dirty="0" err="1"/>
              <a:t>fr.read</a:t>
            </a:r>
            <a:r>
              <a:rPr lang="en-US" dirty="0"/>
              <a:t>())!=-1)  </a:t>
            </a:r>
          </a:p>
          <a:p>
            <a:r>
              <a:rPr lang="en-US" dirty="0"/>
              <a:t>  </a:t>
            </a:r>
            <a:r>
              <a:rPr lang="en-US" dirty="0" err="1"/>
              <a:t>System.out.println</a:t>
            </a:r>
            <a:r>
              <a:rPr lang="en-US" dirty="0"/>
              <a:t>((</a:t>
            </a:r>
            <a:r>
              <a:rPr lang="en-US" b="1" dirty="0"/>
              <a:t>char</a:t>
            </a:r>
            <a:r>
              <a:rPr lang="en-US" dirty="0"/>
              <a:t>)</a:t>
            </a:r>
            <a:r>
              <a:rPr lang="en-US" dirty="0" err="1"/>
              <a:t>i</a:t>
            </a:r>
            <a:r>
              <a:rPr lang="en-US" dirty="0"/>
              <a:t>);  </a:t>
            </a:r>
          </a:p>
          <a:p>
            <a:r>
              <a:rPr lang="en-US" dirty="0"/>
              <a:t>  </a:t>
            </a:r>
          </a:p>
          <a:p>
            <a:r>
              <a:rPr lang="en-US" dirty="0"/>
              <a:t>  </a:t>
            </a:r>
            <a:r>
              <a:rPr lang="en-US" dirty="0" err="1"/>
              <a:t>fr.close</a:t>
            </a:r>
            <a:r>
              <a:rPr lang="en-US" dirty="0"/>
              <a:t>();  </a:t>
            </a:r>
          </a:p>
          <a:p>
            <a:r>
              <a:rPr lang="en-US" dirty="0"/>
              <a:t> }  </a:t>
            </a:r>
          </a:p>
          <a:p>
            <a:r>
              <a:rPr lang="en-US" dirty="0"/>
              <a:t>}  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E30E9-A4BE-4A22-8B12-8D5EAEA90A0E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93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am a Java developer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B4673-02BF-4F7C-B69F-9B57D06E585E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9313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Reading data from keyboard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594F-E927-49C1-A3D5-5010E1318B3F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015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 from Console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ways to read data from the keyboard. For example:</a:t>
            </a:r>
          </a:p>
          <a:p>
            <a:r>
              <a:rPr lang="en-US" dirty="0" err="1"/>
              <a:t>InputStreamReader</a:t>
            </a:r>
            <a:endParaRPr lang="en-US" dirty="0"/>
          </a:p>
          <a:p>
            <a:r>
              <a:rPr lang="en-US" dirty="0"/>
              <a:t>Scanner</a:t>
            </a:r>
          </a:p>
          <a:p>
            <a:r>
              <a:rPr lang="en-US" dirty="0" err="1"/>
              <a:t>DataInputStream</a:t>
            </a:r>
            <a:r>
              <a:rPr lang="en-US" dirty="0"/>
              <a:t> etc.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93893-7490-487B-916D-B768DF26B33C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289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InputStreamReader</a:t>
            </a:r>
            <a:r>
              <a:rPr lang="en-US" dirty="0"/>
              <a:t> class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InputStreamReader</a:t>
            </a:r>
            <a:r>
              <a:rPr lang="en-US" dirty="0"/>
              <a:t> class can be used to read data from </a:t>
            </a:r>
            <a:r>
              <a:rPr lang="en-US" dirty="0" err="1"/>
              <a:t>keyboard.It</a:t>
            </a:r>
            <a:r>
              <a:rPr lang="en-US" dirty="0"/>
              <a:t> performs two tasks:</a:t>
            </a:r>
          </a:p>
          <a:p>
            <a:r>
              <a:rPr lang="en-US" dirty="0"/>
              <a:t>connects to input stream of keyboard</a:t>
            </a:r>
          </a:p>
          <a:p>
            <a:r>
              <a:rPr lang="en-US" dirty="0"/>
              <a:t>converts the byte-oriented stream into character-oriented stream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26165-CFC2-43E5-A58D-2B44D3FAA10F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083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BufferedReader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BufferedReader</a:t>
            </a:r>
            <a:r>
              <a:rPr lang="en-US" dirty="0"/>
              <a:t> class can be used to read data line by line by </a:t>
            </a:r>
            <a:r>
              <a:rPr lang="en-US" dirty="0" err="1"/>
              <a:t>readLine</a:t>
            </a:r>
            <a:r>
              <a:rPr lang="en-US" dirty="0"/>
              <a:t>() method.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EA69D-A217-48B4-8125-045DA102A40F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493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reading data from keyboard by </a:t>
            </a:r>
            <a:r>
              <a:rPr lang="en-US" dirty="0" err="1"/>
              <a:t>InputStreamReader</a:t>
            </a:r>
            <a:r>
              <a:rPr lang="en-US" dirty="0"/>
              <a:t> and </a:t>
            </a:r>
            <a:r>
              <a:rPr lang="en-US" dirty="0" err="1"/>
              <a:t>BufferdReader</a:t>
            </a:r>
            <a:r>
              <a:rPr lang="en-US" dirty="0"/>
              <a:t> class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import</a:t>
            </a:r>
            <a:r>
              <a:rPr lang="en-US" dirty="0"/>
              <a:t> java.io.*;  </a:t>
            </a:r>
          </a:p>
          <a:p>
            <a:r>
              <a:rPr lang="en-US" b="1" dirty="0"/>
              <a:t>class</a:t>
            </a:r>
            <a:r>
              <a:rPr lang="en-US" dirty="0"/>
              <a:t> Read{  </a:t>
            </a:r>
          </a:p>
          <a:p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/>
              <a:t>[])</a:t>
            </a:r>
            <a:r>
              <a:rPr lang="en-US" b="1" dirty="0"/>
              <a:t>throws</a:t>
            </a:r>
            <a:r>
              <a:rPr lang="en-US" dirty="0"/>
              <a:t> Exception{  </a:t>
            </a:r>
          </a:p>
          <a:p>
            <a:r>
              <a:rPr lang="en-US" dirty="0"/>
              <a:t>  </a:t>
            </a:r>
          </a:p>
          <a:p>
            <a:r>
              <a:rPr lang="en-US" dirty="0" err="1"/>
              <a:t>InputStreamReader</a:t>
            </a:r>
            <a:r>
              <a:rPr lang="en-US" dirty="0"/>
              <a:t> </a:t>
            </a:r>
            <a:r>
              <a:rPr lang="en-US" dirty="0" err="1"/>
              <a:t>isr</a:t>
            </a:r>
            <a:r>
              <a:rPr lang="en-US" dirty="0"/>
              <a:t> </a:t>
            </a:r>
            <a:r>
              <a:rPr lang="en-US" dirty="0" err="1"/>
              <a:t>InputStreamReader</a:t>
            </a:r>
            <a:r>
              <a:rPr lang="en-US" dirty="0"/>
              <a:t>(System.in);  </a:t>
            </a:r>
          </a:p>
          <a:p>
            <a:r>
              <a:rPr lang="en-US" dirty="0" err="1"/>
              <a:t>BufferedReader</a:t>
            </a:r>
            <a:r>
              <a:rPr lang="en-US" dirty="0"/>
              <a:t> br=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dirty="0" err="1"/>
              <a:t>BufferedReader</a:t>
            </a:r>
            <a:r>
              <a:rPr lang="en-US" dirty="0"/>
              <a:t>(</a:t>
            </a:r>
            <a:r>
              <a:rPr lang="en-US" dirty="0" err="1"/>
              <a:t>isr</a:t>
            </a:r>
            <a:r>
              <a:rPr lang="en-US" dirty="0"/>
              <a:t>);  </a:t>
            </a:r>
          </a:p>
          <a:p>
            <a:r>
              <a:rPr lang="en-US" dirty="0"/>
              <a:t>  </a:t>
            </a:r>
          </a:p>
          <a:p>
            <a:r>
              <a:rPr lang="en-US" dirty="0" err="1"/>
              <a:t>System.out.println</a:t>
            </a:r>
            <a:r>
              <a:rPr lang="en-US" dirty="0"/>
              <a:t>("Enter your name");  </a:t>
            </a:r>
          </a:p>
          <a:p>
            <a:r>
              <a:rPr lang="en-US" dirty="0"/>
              <a:t>String name=</a:t>
            </a:r>
            <a:r>
              <a:rPr lang="en-US" dirty="0" err="1"/>
              <a:t>br.readLine</a:t>
            </a:r>
            <a:r>
              <a:rPr lang="en-US" dirty="0"/>
              <a:t>();  </a:t>
            </a:r>
          </a:p>
          <a:p>
            <a:r>
              <a:rPr lang="en-US" dirty="0" err="1"/>
              <a:t>System.out.println</a:t>
            </a:r>
            <a:r>
              <a:rPr lang="en-US" dirty="0"/>
              <a:t>("Welcome "+name);  </a:t>
            </a:r>
          </a:p>
          <a:p>
            <a:r>
              <a:rPr lang="en-US" dirty="0"/>
              <a:t> }  </a:t>
            </a:r>
          </a:p>
          <a:p>
            <a:r>
              <a:rPr lang="en-US" dirty="0"/>
              <a:t>} 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D4973-5C0A-4C65-8D30-A0D6186AE57B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800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Another Example of reading data from keyboard by </a:t>
            </a:r>
            <a:r>
              <a:rPr lang="en-US" sz="2800" dirty="0" err="1"/>
              <a:t>InputStreamReader</a:t>
            </a:r>
            <a:r>
              <a:rPr lang="en-US" sz="2800" dirty="0"/>
              <a:t> and </a:t>
            </a:r>
            <a:r>
              <a:rPr lang="en-US" sz="2800" dirty="0" err="1"/>
              <a:t>BufferdReader</a:t>
            </a:r>
            <a:r>
              <a:rPr lang="en-US" sz="2800" dirty="0"/>
              <a:t> class until the user writes stop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 </a:t>
            </a:r>
            <a:r>
              <a:rPr lang="en-US" dirty="0" err="1"/>
              <a:t>InputStreamReader</a:t>
            </a:r>
            <a:r>
              <a:rPr lang="en-US" dirty="0"/>
              <a:t> r=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dirty="0" err="1"/>
              <a:t>InputStreamReader</a:t>
            </a:r>
            <a:r>
              <a:rPr lang="en-US" dirty="0"/>
              <a:t>(System.in);  </a:t>
            </a:r>
          </a:p>
          <a:p>
            <a:r>
              <a:rPr lang="en-US" dirty="0"/>
              <a:t> </a:t>
            </a:r>
            <a:r>
              <a:rPr lang="en-US" dirty="0" err="1"/>
              <a:t>BufferedReader</a:t>
            </a:r>
            <a:r>
              <a:rPr lang="en-US" dirty="0"/>
              <a:t> br=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dirty="0" err="1"/>
              <a:t>BufferedReader</a:t>
            </a:r>
            <a:r>
              <a:rPr lang="en-US" dirty="0"/>
              <a:t>(r);  </a:t>
            </a:r>
          </a:p>
          <a:p>
            <a:r>
              <a:rPr lang="en-US" dirty="0"/>
              <a:t>  </a:t>
            </a:r>
          </a:p>
          <a:p>
            <a:r>
              <a:rPr lang="en-US" dirty="0"/>
              <a:t> String name="";  </a:t>
            </a:r>
          </a:p>
          <a:p>
            <a:r>
              <a:rPr lang="en-US" dirty="0"/>
              <a:t>  </a:t>
            </a:r>
          </a:p>
          <a:p>
            <a:r>
              <a:rPr lang="en-US" dirty="0"/>
              <a:t>  </a:t>
            </a:r>
            <a:r>
              <a:rPr lang="en-US" b="1" dirty="0"/>
              <a:t>while</a:t>
            </a:r>
            <a:r>
              <a:rPr lang="en-US" dirty="0"/>
              <a:t>(!</a:t>
            </a:r>
            <a:r>
              <a:rPr lang="en-US" dirty="0" err="1"/>
              <a:t>name.equals</a:t>
            </a:r>
            <a:r>
              <a:rPr lang="en-US" dirty="0"/>
              <a:t>("stop")){  </a:t>
            </a:r>
          </a:p>
          <a:p>
            <a:r>
              <a:rPr lang="en-US" dirty="0"/>
              <a:t>   </a:t>
            </a:r>
            <a:r>
              <a:rPr lang="en-US" dirty="0" err="1"/>
              <a:t>System.out.println</a:t>
            </a:r>
            <a:r>
              <a:rPr lang="en-US" dirty="0"/>
              <a:t>("Enter data: ");  </a:t>
            </a:r>
          </a:p>
          <a:p>
            <a:r>
              <a:rPr lang="en-US" dirty="0"/>
              <a:t>   name=</a:t>
            </a:r>
            <a:r>
              <a:rPr lang="en-US" dirty="0" err="1"/>
              <a:t>br.readLine</a:t>
            </a:r>
            <a:r>
              <a:rPr lang="en-US" dirty="0"/>
              <a:t>();  </a:t>
            </a:r>
          </a:p>
          <a:p>
            <a:r>
              <a:rPr lang="en-US" dirty="0"/>
              <a:t>   </a:t>
            </a:r>
            <a:r>
              <a:rPr lang="en-US" dirty="0" err="1"/>
              <a:t>System.out.println</a:t>
            </a:r>
            <a:r>
              <a:rPr lang="en-US" dirty="0"/>
              <a:t>("data is: "+name);  </a:t>
            </a:r>
          </a:p>
          <a:p>
            <a:r>
              <a:rPr lang="en-US" dirty="0"/>
              <a:t>  }  </a:t>
            </a:r>
          </a:p>
          <a:p>
            <a:r>
              <a:rPr lang="en-US" dirty="0"/>
              <a:t>  </a:t>
            </a:r>
          </a:p>
          <a:p>
            <a:r>
              <a:rPr lang="en-US" dirty="0"/>
              <a:t> </a:t>
            </a:r>
            <a:r>
              <a:rPr lang="en-US" dirty="0" err="1"/>
              <a:t>br.close</a:t>
            </a:r>
            <a:r>
              <a:rPr lang="en-US" dirty="0"/>
              <a:t>();  </a:t>
            </a:r>
          </a:p>
          <a:p>
            <a:r>
              <a:rPr lang="en-US" dirty="0"/>
              <a:t> </a:t>
            </a:r>
            <a:r>
              <a:rPr lang="en-US" dirty="0" err="1"/>
              <a:t>r.close</a:t>
            </a:r>
            <a:r>
              <a:rPr lang="en-US" dirty="0"/>
              <a:t>();  </a:t>
            </a:r>
          </a:p>
          <a:p>
            <a:r>
              <a:rPr lang="en-US" dirty="0"/>
              <a:t> 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442E3-B5AF-4924-B24F-7F1680215FC9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060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 class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various ways to read input from the keyboard, the </a:t>
            </a:r>
            <a:r>
              <a:rPr lang="en-US" dirty="0" err="1"/>
              <a:t>java.util.Scanner</a:t>
            </a:r>
            <a:r>
              <a:rPr lang="en-US" dirty="0"/>
              <a:t> class is one of them.</a:t>
            </a:r>
          </a:p>
          <a:p>
            <a:r>
              <a:rPr lang="en-US" dirty="0"/>
              <a:t>The </a:t>
            </a:r>
            <a:r>
              <a:rPr lang="en-US" b="1" dirty="0"/>
              <a:t>Java Scanner</a:t>
            </a:r>
            <a:r>
              <a:rPr lang="en-US" dirty="0"/>
              <a:t> class breaks the input into tokens using a delimiter that is whitespace </a:t>
            </a:r>
            <a:r>
              <a:rPr lang="en-US" dirty="0" err="1"/>
              <a:t>bydefault</a:t>
            </a:r>
            <a:r>
              <a:rPr lang="en-US" dirty="0"/>
              <a:t>. It provides many methods to read and parse various primitive values.</a:t>
            </a:r>
          </a:p>
          <a:p>
            <a:r>
              <a:rPr lang="en-US" dirty="0"/>
              <a:t>Java Scanner class is widely used to parse text for string and primitive types using regular expression.</a:t>
            </a:r>
          </a:p>
          <a:p>
            <a:r>
              <a:rPr lang="en-US" dirty="0"/>
              <a:t>Java Scanner class extends Object class and implements Iterator and Closeable interfaces.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D07A-4CA8-4D5A-AFDF-7E9E3F9BA705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735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to get </a:t>
            </a:r>
            <a:r>
              <a:rPr lang="en-US" b="1" dirty="0"/>
              <a:t>input</a:t>
            </a:r>
            <a:r>
              <a:rPr lang="en-US" dirty="0"/>
              <a:t> from console.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("enter character");</a:t>
            </a:r>
          </a:p>
          <a:p>
            <a:r>
              <a:rPr lang="en-US" b="1" dirty="0"/>
              <a:t>int </a:t>
            </a:r>
            <a:r>
              <a:rPr lang="en-US" b="1" dirty="0" err="1"/>
              <a:t>i</a:t>
            </a:r>
            <a:r>
              <a:rPr lang="en-US" b="1" dirty="0"/>
              <a:t> = </a:t>
            </a:r>
            <a:r>
              <a:rPr lang="en-US" b="1" dirty="0" err="1"/>
              <a:t>System.</a:t>
            </a:r>
            <a:r>
              <a:rPr lang="en-US" b="1" i="1" dirty="0" err="1"/>
              <a:t>in.read</a:t>
            </a:r>
            <a:r>
              <a:rPr lang="en-US" b="1" i="1" dirty="0"/>
              <a:t>(); //returns ASCII code of first character</a:t>
            </a:r>
          </a:p>
          <a:p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((char)</a:t>
            </a:r>
            <a:r>
              <a:rPr lang="en-US" b="1" i="1" dirty="0" err="1"/>
              <a:t>i</a:t>
            </a:r>
            <a:r>
              <a:rPr lang="en-US" b="1" i="1" dirty="0"/>
              <a:t>);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A52B5-063B-4C3C-ACFB-61B89CB7FCFE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522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Commonly used methods of Scanner class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1216244"/>
              </p:ext>
            </p:extLst>
          </p:nvPr>
        </p:nvGraphicFramePr>
        <p:xfrm>
          <a:off x="1207007" y="1930401"/>
          <a:ext cx="6822298" cy="4111624"/>
        </p:xfrm>
        <a:graphic>
          <a:graphicData uri="http://schemas.openxmlformats.org/drawingml/2006/table">
            <a:tbl>
              <a:tblPr/>
              <a:tblGrid>
                <a:gridCol w="34111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1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42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27646" marR="27646" marT="27646" marB="27646">
                    <a:lnL w="7620" cap="flat" cmpd="sng" algn="ctr">
                      <a:solidFill>
                        <a:srgbClr val="808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8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08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27646" marR="27646" marT="27646" marB="27646">
                    <a:lnL w="7620" cap="flat" cmpd="sng" algn="ctr">
                      <a:solidFill>
                        <a:srgbClr val="808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8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08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275"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public String next()</a:t>
                      </a:r>
                    </a:p>
                  </a:txBody>
                  <a:tcPr marL="27646" marR="27646" marT="27646" marB="27646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returns the next token from the scanner.</a:t>
                      </a:r>
                    </a:p>
                  </a:txBody>
                  <a:tcPr marL="27646" marR="27646" marT="27646" marB="27646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1128"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public String nextLine()</a:t>
                      </a:r>
                    </a:p>
                  </a:txBody>
                  <a:tcPr marL="27646" marR="27646" marT="27646" marB="27646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moves the scanner position to the next line and returns the value as a string.</a:t>
                      </a:r>
                    </a:p>
                  </a:txBody>
                  <a:tcPr marL="27646" marR="27646" marT="27646" marB="27646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423"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public byte nextByte()</a:t>
                      </a:r>
                    </a:p>
                  </a:txBody>
                  <a:tcPr marL="27646" marR="27646" marT="27646" marB="27646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scans the next token as a byte.</a:t>
                      </a:r>
                    </a:p>
                  </a:txBody>
                  <a:tcPr marL="27646" marR="27646" marT="27646" marB="27646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275"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public short nextShort()</a:t>
                      </a:r>
                    </a:p>
                  </a:txBody>
                  <a:tcPr marL="27646" marR="27646" marT="27646" marB="27646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scans the next token as a short value.</a:t>
                      </a:r>
                    </a:p>
                  </a:txBody>
                  <a:tcPr marL="27646" marR="27646" marT="27646" marB="27646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275"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public int nextInt()</a:t>
                      </a:r>
                    </a:p>
                  </a:txBody>
                  <a:tcPr marL="27646" marR="27646" marT="27646" marB="27646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scans the next token as an int value.</a:t>
                      </a:r>
                    </a:p>
                  </a:txBody>
                  <a:tcPr marL="27646" marR="27646" marT="27646" marB="27646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0275"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public long nextLong()</a:t>
                      </a:r>
                    </a:p>
                  </a:txBody>
                  <a:tcPr marL="27646" marR="27646" marT="27646" marB="27646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scans the next token as a long value.</a:t>
                      </a:r>
                    </a:p>
                  </a:txBody>
                  <a:tcPr marL="27646" marR="27646" marT="27646" marB="27646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0275"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public float nextFloat()</a:t>
                      </a:r>
                    </a:p>
                  </a:txBody>
                  <a:tcPr marL="27646" marR="27646" marT="27646" marB="27646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scans the next token as a float value.</a:t>
                      </a:r>
                    </a:p>
                  </a:txBody>
                  <a:tcPr marL="27646" marR="27646" marT="27646" marB="27646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0275"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public double nextDouble()</a:t>
                      </a:r>
                    </a:p>
                  </a:txBody>
                  <a:tcPr marL="27646" marR="27646" marT="27646" marB="27646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scans the next token as a double value.</a:t>
                      </a:r>
                    </a:p>
                  </a:txBody>
                  <a:tcPr marL="27646" marR="27646" marT="27646" marB="27646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6A7A7-A96E-4607-8008-3850A3EDFF5D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166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Scanner Example to get input from console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34440"/>
            <a:ext cx="9198186" cy="5330951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import</a:t>
            </a:r>
            <a:r>
              <a:rPr lang="en-US" dirty="0"/>
              <a:t> </a:t>
            </a:r>
            <a:r>
              <a:rPr lang="en-US" dirty="0" err="1"/>
              <a:t>java.util.Scanner</a:t>
            </a:r>
            <a:r>
              <a:rPr lang="en-US" dirty="0"/>
              <a:t>;  </a:t>
            </a:r>
          </a:p>
          <a:p>
            <a:r>
              <a:rPr lang="en-US" b="1" dirty="0"/>
              <a:t>class</a:t>
            </a:r>
            <a:r>
              <a:rPr lang="en-US" dirty="0"/>
              <a:t> </a:t>
            </a:r>
            <a:r>
              <a:rPr lang="en-US" dirty="0" err="1"/>
              <a:t>ScannerTest</a:t>
            </a:r>
            <a:r>
              <a:rPr lang="en-US" dirty="0"/>
              <a:t>{  </a:t>
            </a:r>
          </a:p>
          <a:p>
            <a:r>
              <a:rPr lang="en-US" dirty="0"/>
              <a:t>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/>
              <a:t>[]){  </a:t>
            </a:r>
          </a:p>
          <a:p>
            <a:r>
              <a:rPr lang="en-US" dirty="0"/>
              <a:t>   Scanner </a:t>
            </a:r>
            <a:r>
              <a:rPr lang="en-US" dirty="0" err="1"/>
              <a:t>sc</a:t>
            </a:r>
            <a:r>
              <a:rPr lang="en-US" dirty="0"/>
              <a:t>=</a:t>
            </a:r>
            <a:r>
              <a:rPr lang="en-US" b="1" dirty="0"/>
              <a:t>new</a:t>
            </a:r>
            <a:r>
              <a:rPr lang="en-US" dirty="0"/>
              <a:t> Scanner(System.in);  </a:t>
            </a:r>
          </a:p>
          <a:p>
            <a:r>
              <a:rPr lang="en-US" dirty="0"/>
              <a:t>     </a:t>
            </a:r>
          </a:p>
          <a:p>
            <a:r>
              <a:rPr lang="en-US" dirty="0"/>
              <a:t>   </a:t>
            </a:r>
            <a:r>
              <a:rPr lang="en-US" dirty="0" err="1"/>
              <a:t>System.out.println</a:t>
            </a:r>
            <a:r>
              <a:rPr lang="en-US" dirty="0"/>
              <a:t>("Enter your </a:t>
            </a:r>
            <a:r>
              <a:rPr lang="en-US" dirty="0" err="1"/>
              <a:t>rollno</a:t>
            </a:r>
            <a:r>
              <a:rPr lang="en-US" dirty="0"/>
              <a:t>");  </a:t>
            </a:r>
          </a:p>
          <a:p>
            <a:r>
              <a:rPr lang="en-US" dirty="0"/>
              <a:t>   </a:t>
            </a:r>
            <a:r>
              <a:rPr lang="en-US" b="1" dirty="0"/>
              <a:t>int</a:t>
            </a:r>
            <a:r>
              <a:rPr lang="en-US" dirty="0"/>
              <a:t> </a:t>
            </a:r>
            <a:r>
              <a:rPr lang="en-US" dirty="0" err="1"/>
              <a:t>rollno</a:t>
            </a:r>
            <a:r>
              <a:rPr lang="en-US" dirty="0"/>
              <a:t>=</a:t>
            </a:r>
            <a:r>
              <a:rPr lang="en-US" dirty="0" err="1"/>
              <a:t>sc.nextInt</a:t>
            </a:r>
            <a:r>
              <a:rPr lang="en-US" dirty="0"/>
              <a:t>();  </a:t>
            </a:r>
          </a:p>
          <a:p>
            <a:r>
              <a:rPr lang="en-US" dirty="0"/>
              <a:t>   </a:t>
            </a:r>
            <a:r>
              <a:rPr lang="en-US" dirty="0" err="1"/>
              <a:t>System.out.println</a:t>
            </a:r>
            <a:r>
              <a:rPr lang="en-US" dirty="0"/>
              <a:t>("Enter your name");  </a:t>
            </a:r>
          </a:p>
          <a:p>
            <a:r>
              <a:rPr lang="en-US" dirty="0"/>
              <a:t>   String name=</a:t>
            </a:r>
            <a:r>
              <a:rPr lang="en-US" dirty="0" err="1"/>
              <a:t>sc.next</a:t>
            </a:r>
            <a:r>
              <a:rPr lang="en-US" dirty="0"/>
              <a:t>();  </a:t>
            </a:r>
          </a:p>
          <a:p>
            <a:r>
              <a:rPr lang="en-US" dirty="0"/>
              <a:t>   </a:t>
            </a:r>
            <a:r>
              <a:rPr lang="en-US" dirty="0" err="1"/>
              <a:t>System.out.println</a:t>
            </a:r>
            <a:r>
              <a:rPr lang="en-US" dirty="0"/>
              <a:t>("Enter your fee");  </a:t>
            </a:r>
          </a:p>
          <a:p>
            <a:r>
              <a:rPr lang="en-US" dirty="0"/>
              <a:t>   </a:t>
            </a:r>
            <a:r>
              <a:rPr lang="en-US" b="1" dirty="0"/>
              <a:t>double</a:t>
            </a:r>
            <a:r>
              <a:rPr lang="en-US" dirty="0"/>
              <a:t> fee=</a:t>
            </a:r>
            <a:r>
              <a:rPr lang="en-US" dirty="0" err="1"/>
              <a:t>sc.nextDouble</a:t>
            </a:r>
            <a:r>
              <a:rPr lang="en-US" dirty="0"/>
              <a:t>();  </a:t>
            </a:r>
          </a:p>
          <a:p>
            <a:r>
              <a:rPr lang="en-US" dirty="0"/>
              <a:t>   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en-US" dirty="0" err="1"/>
              <a:t>Rollno</a:t>
            </a:r>
            <a:r>
              <a:rPr lang="en-US" dirty="0"/>
              <a:t>:"+</a:t>
            </a:r>
            <a:r>
              <a:rPr lang="en-US" dirty="0" err="1"/>
              <a:t>rollno</a:t>
            </a:r>
            <a:r>
              <a:rPr lang="en-US" dirty="0"/>
              <a:t>+" name:"+name+" fee:"+fee);  </a:t>
            </a:r>
          </a:p>
          <a:p>
            <a:r>
              <a:rPr lang="en-US" dirty="0"/>
              <a:t>   </a:t>
            </a:r>
            <a:r>
              <a:rPr lang="en-US" dirty="0" err="1"/>
              <a:t>sc.close</a:t>
            </a:r>
            <a:r>
              <a:rPr lang="en-US" dirty="0"/>
              <a:t>();  </a:t>
            </a:r>
          </a:p>
          <a:p>
            <a:r>
              <a:rPr lang="en-US" dirty="0"/>
              <a:t> }  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E6312-35B0-46E3-AEB0-8FF03101998A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2706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 Example with delimiter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 String input = "10 tea 20 coffee 30 tea </a:t>
            </a:r>
            <a:r>
              <a:rPr lang="en-US" dirty="0" err="1"/>
              <a:t>buiscuits</a:t>
            </a:r>
            <a:r>
              <a:rPr lang="en-US" dirty="0"/>
              <a:t>";  </a:t>
            </a:r>
          </a:p>
          <a:p>
            <a:r>
              <a:rPr lang="en-US" dirty="0"/>
              <a:t>     Scanner s = </a:t>
            </a:r>
            <a:r>
              <a:rPr lang="en-US" b="1" dirty="0"/>
              <a:t>new</a:t>
            </a:r>
            <a:r>
              <a:rPr lang="en-US" dirty="0"/>
              <a:t> Scanner(input).</a:t>
            </a:r>
            <a:r>
              <a:rPr lang="en-US" dirty="0" err="1"/>
              <a:t>useDelimiter</a:t>
            </a:r>
            <a:r>
              <a:rPr lang="en-US" dirty="0"/>
              <a:t>("\\s");  </a:t>
            </a:r>
          </a:p>
          <a:p>
            <a:r>
              <a:rPr lang="en-US" dirty="0"/>
              <a:t>     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s.nextInt</a:t>
            </a:r>
            <a:r>
              <a:rPr lang="en-US" dirty="0"/>
              <a:t>());  </a:t>
            </a:r>
          </a:p>
          <a:p>
            <a:r>
              <a:rPr lang="en-US" dirty="0"/>
              <a:t>     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s.next</a:t>
            </a:r>
            <a:r>
              <a:rPr lang="en-US" dirty="0"/>
              <a:t>());  </a:t>
            </a:r>
          </a:p>
          <a:p>
            <a:r>
              <a:rPr lang="en-US" dirty="0"/>
              <a:t>     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s.nextInt</a:t>
            </a:r>
            <a:r>
              <a:rPr lang="en-US" dirty="0"/>
              <a:t>());  </a:t>
            </a:r>
          </a:p>
          <a:p>
            <a:r>
              <a:rPr lang="en-US" dirty="0"/>
              <a:t>     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s.next</a:t>
            </a:r>
            <a:r>
              <a:rPr lang="en-US" dirty="0"/>
              <a:t>());  </a:t>
            </a:r>
          </a:p>
          <a:p>
            <a:r>
              <a:rPr lang="en-US" dirty="0"/>
              <a:t>     </a:t>
            </a:r>
            <a:r>
              <a:rPr lang="en-US" dirty="0" err="1"/>
              <a:t>s.close</a:t>
            </a:r>
            <a:r>
              <a:rPr lang="en-US" dirty="0"/>
              <a:t>();   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1D6A7-0DC6-42FD-B681-8778606FAE03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1635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Scanner Example to get input from console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34440"/>
            <a:ext cx="9198186" cy="5330951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import</a:t>
            </a:r>
            <a:r>
              <a:rPr lang="en-US" dirty="0"/>
              <a:t> </a:t>
            </a:r>
            <a:r>
              <a:rPr lang="en-US" dirty="0" err="1"/>
              <a:t>java.util.Scanner</a:t>
            </a:r>
            <a:r>
              <a:rPr lang="en-US" dirty="0"/>
              <a:t>;  </a:t>
            </a:r>
          </a:p>
          <a:p>
            <a:r>
              <a:rPr lang="en-US" b="1" dirty="0"/>
              <a:t>class</a:t>
            </a:r>
            <a:r>
              <a:rPr lang="en-US" dirty="0"/>
              <a:t> </a:t>
            </a:r>
            <a:r>
              <a:rPr lang="en-US" dirty="0" err="1"/>
              <a:t>ScannerTest</a:t>
            </a:r>
            <a:r>
              <a:rPr lang="en-US" dirty="0"/>
              <a:t>{  </a:t>
            </a:r>
          </a:p>
          <a:p>
            <a:r>
              <a:rPr lang="en-US" dirty="0"/>
              <a:t>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/>
              <a:t>[]){  </a:t>
            </a:r>
          </a:p>
          <a:p>
            <a:r>
              <a:rPr lang="en-US" dirty="0"/>
              <a:t>   Scanner </a:t>
            </a:r>
            <a:r>
              <a:rPr lang="en-US" dirty="0" err="1"/>
              <a:t>sc</a:t>
            </a:r>
            <a:r>
              <a:rPr lang="en-US" dirty="0"/>
              <a:t>=</a:t>
            </a:r>
            <a:r>
              <a:rPr lang="en-US" b="1" dirty="0"/>
              <a:t>new</a:t>
            </a:r>
            <a:r>
              <a:rPr lang="en-US" dirty="0"/>
              <a:t> Scanner(System.in);  </a:t>
            </a:r>
          </a:p>
          <a:p>
            <a:r>
              <a:rPr lang="en-US" dirty="0"/>
              <a:t>     </a:t>
            </a:r>
          </a:p>
          <a:p>
            <a:r>
              <a:rPr lang="en-US" dirty="0"/>
              <a:t>   </a:t>
            </a:r>
            <a:r>
              <a:rPr lang="en-US" dirty="0" err="1"/>
              <a:t>System.out.println</a:t>
            </a:r>
            <a:r>
              <a:rPr lang="en-US" dirty="0"/>
              <a:t>("Enter your </a:t>
            </a:r>
            <a:r>
              <a:rPr lang="en-US" dirty="0" err="1"/>
              <a:t>rollno</a:t>
            </a:r>
            <a:r>
              <a:rPr lang="en-US" dirty="0"/>
              <a:t>");  </a:t>
            </a:r>
          </a:p>
          <a:p>
            <a:r>
              <a:rPr lang="en-US" dirty="0"/>
              <a:t>   </a:t>
            </a:r>
            <a:r>
              <a:rPr lang="en-US" b="1" dirty="0"/>
              <a:t>int</a:t>
            </a:r>
            <a:r>
              <a:rPr lang="en-US" dirty="0"/>
              <a:t> </a:t>
            </a:r>
            <a:r>
              <a:rPr lang="en-US" dirty="0" err="1"/>
              <a:t>rollno</a:t>
            </a:r>
            <a:r>
              <a:rPr lang="en-US" dirty="0"/>
              <a:t>=</a:t>
            </a:r>
            <a:r>
              <a:rPr lang="en-US" dirty="0" err="1"/>
              <a:t>sc.nextInt</a:t>
            </a:r>
            <a:r>
              <a:rPr lang="en-US" dirty="0"/>
              <a:t>();  </a:t>
            </a:r>
          </a:p>
          <a:p>
            <a:r>
              <a:rPr lang="en-US" dirty="0"/>
              <a:t>   </a:t>
            </a:r>
            <a:r>
              <a:rPr lang="en-US" dirty="0" err="1"/>
              <a:t>System.out.println</a:t>
            </a:r>
            <a:r>
              <a:rPr lang="en-US" dirty="0"/>
              <a:t>("Enter your name");  </a:t>
            </a:r>
          </a:p>
          <a:p>
            <a:r>
              <a:rPr lang="en-US" dirty="0"/>
              <a:t>   String name=</a:t>
            </a:r>
            <a:r>
              <a:rPr lang="en-US" dirty="0" err="1"/>
              <a:t>sc.next</a:t>
            </a:r>
            <a:r>
              <a:rPr lang="en-US" dirty="0"/>
              <a:t>();  </a:t>
            </a:r>
          </a:p>
          <a:p>
            <a:r>
              <a:rPr lang="en-US" dirty="0"/>
              <a:t>   </a:t>
            </a:r>
            <a:r>
              <a:rPr lang="en-US" dirty="0" err="1"/>
              <a:t>System.out.println</a:t>
            </a:r>
            <a:r>
              <a:rPr lang="en-US" dirty="0"/>
              <a:t>("Enter your fee");  </a:t>
            </a:r>
          </a:p>
          <a:p>
            <a:r>
              <a:rPr lang="en-US" dirty="0"/>
              <a:t>   </a:t>
            </a:r>
            <a:r>
              <a:rPr lang="en-US" b="1" dirty="0"/>
              <a:t>double</a:t>
            </a:r>
            <a:r>
              <a:rPr lang="en-US" dirty="0"/>
              <a:t> fee=</a:t>
            </a:r>
            <a:r>
              <a:rPr lang="en-US" dirty="0" err="1"/>
              <a:t>sc.nextDouble</a:t>
            </a:r>
            <a:r>
              <a:rPr lang="en-US" dirty="0"/>
              <a:t>();  </a:t>
            </a:r>
          </a:p>
          <a:p>
            <a:r>
              <a:rPr lang="en-US" dirty="0"/>
              <a:t>   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en-US" dirty="0" err="1"/>
              <a:t>Rollno</a:t>
            </a:r>
            <a:r>
              <a:rPr lang="en-US" dirty="0"/>
              <a:t>:"+</a:t>
            </a:r>
            <a:r>
              <a:rPr lang="en-US" dirty="0" err="1"/>
              <a:t>rollno</a:t>
            </a:r>
            <a:r>
              <a:rPr lang="en-US" dirty="0"/>
              <a:t>+" name:"+name+" fee:"+fee);  </a:t>
            </a:r>
          </a:p>
          <a:p>
            <a:r>
              <a:rPr lang="en-US" dirty="0"/>
              <a:t>   </a:t>
            </a:r>
            <a:r>
              <a:rPr lang="en-US" dirty="0" err="1"/>
              <a:t>sc.close</a:t>
            </a:r>
            <a:r>
              <a:rPr lang="en-US" dirty="0"/>
              <a:t>();  </a:t>
            </a:r>
          </a:p>
          <a:p>
            <a:r>
              <a:rPr lang="en-US" dirty="0"/>
              <a:t> }  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E6312-35B0-46E3-AEB0-8FF03101998A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202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file data using Scanner</a:t>
            </a:r>
            <a:br>
              <a:rPr lang="en-US" dirty="0"/>
            </a:br>
            <a:r>
              <a:rPr lang="en-US" dirty="0"/>
              <a:t>Note: Mention </a:t>
            </a:r>
            <a:r>
              <a:rPr lang="en-US"/>
              <a:t>file path with </a:t>
            </a:r>
            <a:r>
              <a:rPr lang="en-US" dirty="0"/>
              <a:t>file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java.io.File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java.io.FileNotFoundException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java.util.Scanner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ScannerDemo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FileNotFoundException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File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File(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"abc.txt"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en-US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Scanner(</a:t>
            </a:r>
            <a:r>
              <a:rPr lang="en-US" b="1" u="sng" dirty="0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.hasNextLine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n-US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US" b="1" i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.nextLine</a:t>
            </a:r>
            <a:r>
              <a:rPr lang="en-US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1754F-82A1-4120-9715-A83C6CA2D477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039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java.io.PrintStream</a:t>
            </a:r>
            <a:r>
              <a:rPr lang="en-US" dirty="0"/>
              <a:t> class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6E2E1-0FBE-4244-B648-1E24CCEA0801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5878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java.io.PrintStream</a:t>
            </a:r>
            <a:r>
              <a:rPr lang="en-US" dirty="0"/>
              <a:t> class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PrintStream</a:t>
            </a:r>
            <a:r>
              <a:rPr lang="en-US" dirty="0"/>
              <a:t> class provides methods to write data to another stream. The </a:t>
            </a:r>
            <a:r>
              <a:rPr lang="en-US" dirty="0" err="1">
                <a:solidFill>
                  <a:schemeClr val="accent2"/>
                </a:solidFill>
              </a:rPr>
              <a:t>PrintStream</a:t>
            </a:r>
            <a:r>
              <a:rPr lang="en-US" dirty="0">
                <a:solidFill>
                  <a:schemeClr val="accent2"/>
                </a:solidFill>
              </a:rPr>
              <a:t> class automatically flushes the data so there is no need to call flush() method. </a:t>
            </a:r>
            <a:r>
              <a:rPr lang="en-US" dirty="0"/>
              <a:t>Moreover, its methods don't throw </a:t>
            </a:r>
            <a:r>
              <a:rPr lang="en-US" dirty="0" err="1"/>
              <a:t>IOException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D275-678A-445C-885A-4B46D53DE711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5253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</a:t>
            </a:r>
            <a:r>
              <a:rPr lang="en-US" dirty="0" err="1"/>
              <a:t>java.io.PrintStream</a:t>
            </a:r>
            <a:r>
              <a:rPr lang="en-US" dirty="0"/>
              <a:t> class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4481"/>
            <a:ext cx="8923866" cy="4486882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import</a:t>
            </a:r>
            <a:r>
              <a:rPr lang="en-US" dirty="0"/>
              <a:t> java.io.*;  </a:t>
            </a:r>
          </a:p>
          <a:p>
            <a:r>
              <a:rPr lang="en-US" b="1" dirty="0"/>
              <a:t>class</a:t>
            </a:r>
            <a:r>
              <a:rPr lang="en-US" dirty="0"/>
              <a:t> </a:t>
            </a:r>
            <a:r>
              <a:rPr lang="en-US" dirty="0" err="1"/>
              <a:t>PrintStreamTest</a:t>
            </a:r>
            <a:r>
              <a:rPr lang="en-US" dirty="0"/>
              <a:t>{  </a:t>
            </a:r>
          </a:p>
          <a:p>
            <a:r>
              <a:rPr lang="en-US" dirty="0"/>
              <a:t>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/>
              <a:t>[])</a:t>
            </a:r>
            <a:r>
              <a:rPr lang="en-US" b="1" dirty="0"/>
              <a:t>throws</a:t>
            </a:r>
            <a:r>
              <a:rPr lang="en-US" dirty="0"/>
              <a:t> Exception{  </a:t>
            </a:r>
          </a:p>
          <a:p>
            <a:r>
              <a:rPr lang="en-US" dirty="0"/>
              <a:t>  </a:t>
            </a:r>
          </a:p>
          <a:p>
            <a:r>
              <a:rPr lang="en-US" dirty="0"/>
              <a:t>   </a:t>
            </a:r>
            <a:r>
              <a:rPr lang="en-US" dirty="0" err="1"/>
              <a:t>FileOutputStream</a:t>
            </a:r>
            <a:r>
              <a:rPr lang="en-US" dirty="0"/>
              <a:t> </a:t>
            </a:r>
            <a:r>
              <a:rPr lang="en-US" dirty="0" err="1"/>
              <a:t>fout</a:t>
            </a:r>
            <a:r>
              <a:rPr lang="en-US" dirty="0"/>
              <a:t>=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dirty="0" err="1"/>
              <a:t>FileOutputStream</a:t>
            </a:r>
            <a:r>
              <a:rPr lang="en-US" dirty="0"/>
              <a:t>("mfile.txt");  </a:t>
            </a:r>
          </a:p>
          <a:p>
            <a:r>
              <a:rPr lang="en-US" dirty="0"/>
              <a:t>   </a:t>
            </a:r>
            <a:r>
              <a:rPr lang="en-US" dirty="0" err="1"/>
              <a:t>PrintStream</a:t>
            </a:r>
            <a:r>
              <a:rPr lang="en-US" dirty="0"/>
              <a:t> pout=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dirty="0" err="1"/>
              <a:t>PrintStream</a:t>
            </a:r>
            <a:r>
              <a:rPr lang="en-US" dirty="0"/>
              <a:t>(</a:t>
            </a:r>
            <a:r>
              <a:rPr lang="en-US" dirty="0" err="1"/>
              <a:t>fout</a:t>
            </a:r>
            <a:r>
              <a:rPr lang="en-US" dirty="0"/>
              <a:t>);  </a:t>
            </a:r>
          </a:p>
          <a:p>
            <a:r>
              <a:rPr lang="en-US" dirty="0"/>
              <a:t>   </a:t>
            </a:r>
            <a:r>
              <a:rPr lang="en-US" dirty="0" err="1"/>
              <a:t>pout.println</a:t>
            </a:r>
            <a:r>
              <a:rPr lang="en-US" dirty="0"/>
              <a:t>(1900);  </a:t>
            </a:r>
          </a:p>
          <a:p>
            <a:r>
              <a:rPr lang="en-US" dirty="0"/>
              <a:t>   </a:t>
            </a:r>
            <a:r>
              <a:rPr lang="en-US" dirty="0" err="1"/>
              <a:t>pout.println</a:t>
            </a:r>
            <a:r>
              <a:rPr lang="en-US" dirty="0"/>
              <a:t>("Hello Java");  </a:t>
            </a:r>
          </a:p>
          <a:p>
            <a:r>
              <a:rPr lang="en-US" dirty="0"/>
              <a:t>   </a:t>
            </a:r>
            <a:r>
              <a:rPr lang="en-US" dirty="0" err="1"/>
              <a:t>pout.println</a:t>
            </a:r>
            <a:r>
              <a:rPr lang="en-US" dirty="0"/>
              <a:t>("Welcome to Java");  </a:t>
            </a:r>
          </a:p>
          <a:p>
            <a:r>
              <a:rPr lang="en-US" dirty="0"/>
              <a:t>   </a:t>
            </a:r>
            <a:r>
              <a:rPr lang="en-US" dirty="0" err="1"/>
              <a:t>pout.close</a:t>
            </a:r>
            <a:r>
              <a:rPr lang="en-US" dirty="0"/>
              <a:t>();  </a:t>
            </a:r>
          </a:p>
          <a:p>
            <a:r>
              <a:rPr lang="en-US" dirty="0"/>
              <a:t>   </a:t>
            </a:r>
            <a:r>
              <a:rPr lang="en-US" dirty="0" err="1"/>
              <a:t>fout.close</a:t>
            </a:r>
            <a:r>
              <a:rPr lang="en-US" dirty="0"/>
              <a:t>();  </a:t>
            </a:r>
          </a:p>
          <a:p>
            <a:r>
              <a:rPr lang="en-US" dirty="0"/>
              <a:t>      </a:t>
            </a:r>
          </a:p>
          <a:p>
            <a:r>
              <a:rPr lang="en-US" dirty="0"/>
              <a:t> }  </a:t>
            </a:r>
          </a:p>
          <a:p>
            <a:r>
              <a:rPr lang="en-US" dirty="0"/>
              <a:t>}   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0904F-2094-4980-930B-277F7BC3888B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3557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</a:t>
            </a:r>
            <a:r>
              <a:rPr lang="en-US" dirty="0" err="1"/>
              <a:t>printf</a:t>
            </a:r>
            <a:r>
              <a:rPr lang="en-US" dirty="0"/>
              <a:t>() method of </a:t>
            </a:r>
            <a:r>
              <a:rPr lang="en-US" dirty="0" err="1"/>
              <a:t>java.io.PrintStream</a:t>
            </a:r>
            <a:r>
              <a:rPr lang="en-US" dirty="0"/>
              <a:t> class: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class</a:t>
            </a:r>
            <a:r>
              <a:rPr lang="en-US" dirty="0"/>
              <a:t> </a:t>
            </a:r>
            <a:r>
              <a:rPr lang="en-US" dirty="0" err="1"/>
              <a:t>PrintStreamTest</a:t>
            </a:r>
            <a:r>
              <a:rPr lang="en-US" dirty="0"/>
              <a:t>{  </a:t>
            </a:r>
          </a:p>
          <a:p>
            <a:r>
              <a:rPr lang="en-US" dirty="0"/>
              <a:t>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/>
              <a:t>[]){  </a:t>
            </a:r>
          </a:p>
          <a:p>
            <a:r>
              <a:rPr lang="en-US" dirty="0"/>
              <a:t> </a:t>
            </a:r>
            <a:r>
              <a:rPr lang="en-US" b="1" dirty="0"/>
              <a:t>int a = 10;</a:t>
            </a:r>
          </a:p>
          <a:p>
            <a:r>
              <a:rPr lang="en-US" b="1" dirty="0"/>
              <a:t>int b = 20;</a:t>
            </a:r>
          </a:p>
          <a:p>
            <a:r>
              <a:rPr lang="en-US" b="1" dirty="0"/>
              <a:t>int c = </a:t>
            </a:r>
            <a:r>
              <a:rPr lang="en-US" b="1" dirty="0" err="1"/>
              <a:t>a+b</a:t>
            </a:r>
            <a:r>
              <a:rPr lang="en-US" b="1" dirty="0"/>
              <a:t>;</a:t>
            </a:r>
          </a:p>
          <a:p>
            <a:r>
              <a:rPr lang="en-US" dirty="0" err="1"/>
              <a:t>System.</a:t>
            </a:r>
            <a:r>
              <a:rPr lang="en-US" i="1" dirty="0" err="1"/>
              <a:t>out.printf</a:t>
            </a:r>
            <a:r>
              <a:rPr lang="en-US" i="1" dirty="0"/>
              <a:t>("a=%d b=%d c=%d", </a:t>
            </a:r>
            <a:r>
              <a:rPr lang="en-US" i="1" dirty="0" err="1"/>
              <a:t>a,b,c</a:t>
            </a:r>
            <a:r>
              <a:rPr lang="en-US" i="1" dirty="0"/>
              <a:t>); </a:t>
            </a:r>
            <a:r>
              <a:rPr lang="en-US" dirty="0"/>
              <a:t>//Note, out is the object of </a:t>
            </a:r>
            <a:r>
              <a:rPr lang="en-US" dirty="0" err="1"/>
              <a:t>PrintStream</a:t>
            </a:r>
            <a:r>
              <a:rPr lang="en-US" dirty="0"/>
              <a:t> class  </a:t>
            </a:r>
          </a:p>
          <a:p>
            <a:r>
              <a:rPr lang="en-US" dirty="0"/>
              <a:t>      </a:t>
            </a:r>
          </a:p>
          <a:p>
            <a:r>
              <a:rPr lang="en-US" dirty="0"/>
              <a:t> }  </a:t>
            </a:r>
          </a:p>
          <a:p>
            <a:r>
              <a:rPr lang="en-US" dirty="0"/>
              <a:t>}  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DCCAF-F882-411F-90B9-A6DCBF634DF1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6628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java.io.PrintWriter</a:t>
            </a:r>
            <a:r>
              <a:rPr lang="en-US" dirty="0"/>
              <a:t> class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PrintWriter</a:t>
            </a:r>
            <a:r>
              <a:rPr lang="en-US" dirty="0"/>
              <a:t> class provides methods to write data to another stream. </a:t>
            </a:r>
            <a:r>
              <a:rPr lang="en-US" dirty="0">
                <a:solidFill>
                  <a:schemeClr val="accent2"/>
                </a:solidFill>
              </a:rPr>
              <a:t>The </a:t>
            </a:r>
            <a:r>
              <a:rPr lang="en-US" dirty="0" err="1">
                <a:solidFill>
                  <a:schemeClr val="accent2"/>
                </a:solidFill>
              </a:rPr>
              <a:t>PrintWriter</a:t>
            </a:r>
            <a:r>
              <a:rPr lang="en-US" dirty="0">
                <a:solidFill>
                  <a:schemeClr val="accent2"/>
                </a:solidFill>
              </a:rPr>
              <a:t> class automatically flushes the data so there is no need to call flush() method</a:t>
            </a:r>
            <a:r>
              <a:rPr lang="en-US" dirty="0"/>
              <a:t>. Moreover, its methods don't throw </a:t>
            </a:r>
            <a:r>
              <a:rPr lang="en-US" dirty="0" err="1"/>
              <a:t>IOException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D275-678A-445C-885A-4B46D53DE711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02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Streams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9686354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6B78C-8486-463E-8D93-1720DBC05A7F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193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PrintWriter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java.io.FileNotFoundException;</a:t>
            </a:r>
          </a:p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java.io.PrintWriter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PrintWriterDemo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 {</a:t>
            </a:r>
          </a:p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throws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FileNotFoundException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PrintWriter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</a:rPr>
              <a:t>pw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PrintWriter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urier New" panose="02070309020205020404" pitchFamily="49" charset="0"/>
              </a:rPr>
              <a:t>"amr.txt"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urier New" panose="02070309020205020404" pitchFamily="49" charset="0"/>
              </a:rPr>
              <a:t>pw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</a:rPr>
              <a:t>"hello"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urier New" panose="02070309020205020404" pitchFamily="49" charset="0"/>
              </a:rPr>
              <a:t>pw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</a:rPr>
              <a:t>"this"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urier New" panose="02070309020205020404" pitchFamily="49" charset="0"/>
              </a:rPr>
              <a:t>pw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</a:rPr>
              <a:t>"is"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urier New" panose="02070309020205020404" pitchFamily="49" charset="0"/>
              </a:rPr>
              <a:t>pw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</a:rPr>
              <a:t>"AMR"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urier New" panose="02070309020205020404" pitchFamily="49" charset="0"/>
              </a:rPr>
              <a:t>pw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.close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 }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1754F-82A1-4120-9715-A83C6CA2D477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883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Serialization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0BD9-596D-4678-ABF1-BAA0A12D8636}" type="datetime1">
              <a:rPr lang="en-US" smtClean="0"/>
              <a:t>6/15/2018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748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 in Java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Serialization in java</a:t>
            </a:r>
            <a:r>
              <a:rPr lang="en-US" dirty="0"/>
              <a:t> is a mechanism of </a:t>
            </a:r>
            <a:r>
              <a:rPr lang="en-US" i="1" dirty="0"/>
              <a:t>writing the state of an object into a byte stream</a:t>
            </a:r>
            <a:r>
              <a:rPr lang="en-US" dirty="0"/>
              <a:t>.</a:t>
            </a:r>
          </a:p>
          <a:p>
            <a:r>
              <a:rPr lang="en-US" dirty="0"/>
              <a:t>It is mainly used in Hibernate, RMI, JPA, EJB, JMS technologies.</a:t>
            </a:r>
          </a:p>
          <a:p>
            <a:r>
              <a:rPr lang="en-US" dirty="0"/>
              <a:t>The reverse operation of serialization is called </a:t>
            </a:r>
            <a:r>
              <a:rPr lang="en-US" i="1" dirty="0"/>
              <a:t>deserialization</a:t>
            </a:r>
            <a:r>
              <a:rPr lang="en-US" dirty="0"/>
              <a:t>.</a:t>
            </a:r>
          </a:p>
          <a:p>
            <a:r>
              <a:rPr lang="en-US" dirty="0"/>
              <a:t>The String class by default implements </a:t>
            </a:r>
            <a:r>
              <a:rPr lang="en-US" i="1" dirty="0" err="1"/>
              <a:t>java.io.Serializable</a:t>
            </a:r>
            <a:r>
              <a:rPr lang="en-US" dirty="0"/>
              <a:t> interface by default.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C282-B690-4F4F-811C-B1145E8F8E02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3825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Advantage of Java Serialization Or </a:t>
            </a:r>
            <a:r>
              <a:rPr lang="en-US" dirty="0"/>
              <a:t>what-is-real-time-use-of-serialization</a:t>
            </a:r>
            <a:br>
              <a:rPr lang="en-US" dirty="0"/>
            </a:b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It's mainly use in networks where we want to travel an object over network.</a:t>
            </a:r>
          </a:p>
          <a:p>
            <a:r>
              <a:rPr lang="en-US" dirty="0"/>
              <a:t>It’s used in distributed applications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2B37F-FEA8-4345-988C-E67FE6BC720E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8774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java.io.Serializable</a:t>
            </a:r>
            <a:r>
              <a:rPr lang="en-US" dirty="0"/>
              <a:t> interface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Serializable is a marker interface (has no body). It is just used to "mark" java classes which support a certain capability.</a:t>
            </a:r>
          </a:p>
          <a:p>
            <a:r>
              <a:rPr lang="en-US" dirty="0"/>
              <a:t>It must be implemented by the class whose object you want to persist.</a:t>
            </a:r>
          </a:p>
          <a:p>
            <a:r>
              <a:rPr lang="en-US" dirty="0"/>
              <a:t> Let's see the example given below: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0013-DA94-4E91-A393-C948506EC007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76746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Student.java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import</a:t>
            </a:r>
            <a:r>
              <a:rPr lang="en-US" dirty="0"/>
              <a:t> </a:t>
            </a:r>
            <a:r>
              <a:rPr lang="en-US" dirty="0" err="1"/>
              <a:t>java.io.Serializable</a:t>
            </a:r>
            <a:r>
              <a:rPr lang="en-US" dirty="0"/>
              <a:t>;  </a:t>
            </a:r>
          </a:p>
          <a:p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class</a:t>
            </a:r>
            <a:r>
              <a:rPr lang="en-US" dirty="0"/>
              <a:t> Student </a:t>
            </a:r>
            <a:r>
              <a:rPr lang="en-US" b="1" dirty="0"/>
              <a:t>implements</a:t>
            </a:r>
            <a:r>
              <a:rPr lang="en-US" dirty="0"/>
              <a:t> Serializable{  </a:t>
            </a:r>
          </a:p>
          <a:p>
            <a:r>
              <a:rPr lang="en-US" dirty="0"/>
              <a:t> </a:t>
            </a:r>
            <a:r>
              <a:rPr lang="en-US" b="1" dirty="0"/>
              <a:t>int</a:t>
            </a:r>
            <a:r>
              <a:rPr lang="en-US" dirty="0"/>
              <a:t> id;  </a:t>
            </a:r>
          </a:p>
          <a:p>
            <a:r>
              <a:rPr lang="en-US" dirty="0"/>
              <a:t> String name;  </a:t>
            </a:r>
          </a:p>
          <a:p>
            <a:r>
              <a:rPr lang="en-US" dirty="0"/>
              <a:t> </a:t>
            </a:r>
            <a:r>
              <a:rPr lang="en-US" b="1" dirty="0"/>
              <a:t>public</a:t>
            </a:r>
            <a:r>
              <a:rPr lang="en-US" dirty="0"/>
              <a:t> Student(</a:t>
            </a:r>
            <a:r>
              <a:rPr lang="en-US" b="1" dirty="0"/>
              <a:t>int</a:t>
            </a:r>
            <a:r>
              <a:rPr lang="en-US" dirty="0"/>
              <a:t> id, String name) {  </a:t>
            </a:r>
          </a:p>
          <a:p>
            <a:r>
              <a:rPr lang="en-US" dirty="0"/>
              <a:t>  </a:t>
            </a:r>
            <a:r>
              <a:rPr lang="en-US" b="1" dirty="0"/>
              <a:t>this</a:t>
            </a:r>
            <a:r>
              <a:rPr lang="en-US" dirty="0"/>
              <a:t>.id = id;  </a:t>
            </a:r>
          </a:p>
          <a:p>
            <a:r>
              <a:rPr lang="en-US" dirty="0"/>
              <a:t>  </a:t>
            </a:r>
            <a:r>
              <a:rPr lang="en-US" b="1" dirty="0"/>
              <a:t>this</a:t>
            </a:r>
            <a:r>
              <a:rPr lang="en-US" dirty="0"/>
              <a:t>.name = name;  </a:t>
            </a:r>
          </a:p>
          <a:p>
            <a:r>
              <a:rPr lang="en-US" dirty="0"/>
              <a:t> }  </a:t>
            </a:r>
          </a:p>
          <a:p>
            <a:r>
              <a:rPr lang="en-US" dirty="0"/>
              <a:t>}  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64B34-A137-4152-A378-FF4A26BA232F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86582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ObjectOutputStream</a:t>
            </a:r>
            <a:r>
              <a:rPr lang="en-US" dirty="0"/>
              <a:t> class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ObjectOutputStream</a:t>
            </a:r>
            <a:r>
              <a:rPr lang="en-US" dirty="0"/>
              <a:t> class is used to write primitive data types and Java objects to an </a:t>
            </a:r>
            <a:r>
              <a:rPr lang="en-US" dirty="0" err="1"/>
              <a:t>OutputStream</a:t>
            </a:r>
            <a:r>
              <a:rPr lang="en-US" dirty="0"/>
              <a:t>.</a:t>
            </a:r>
          </a:p>
          <a:p>
            <a:r>
              <a:rPr lang="en-US" dirty="0"/>
              <a:t> Only objects that support the </a:t>
            </a:r>
            <a:r>
              <a:rPr lang="en-US" dirty="0" err="1"/>
              <a:t>java.io.Serializable</a:t>
            </a:r>
            <a:r>
              <a:rPr lang="en-US" dirty="0"/>
              <a:t> interface can be written to streams.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667F-5C7B-49D2-AD9C-A57E73956F9F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2492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Important Methods</a:t>
            </a:r>
            <a:br>
              <a:rPr lang="en-US" b="1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77863" y="3165468"/>
          <a:ext cx="8596312" cy="1871677"/>
        </p:xfrm>
        <a:graphic>
          <a:graphicData uri="http://schemas.openxmlformats.org/drawingml/2006/table">
            <a:tbl>
              <a:tblPr/>
              <a:tblGrid>
                <a:gridCol w="4298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853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32049" marR="32049" marT="32049" marB="32049">
                    <a:lnL w="7620" cap="flat" cmpd="sng" algn="ctr">
                      <a:solidFill>
                        <a:srgbClr val="4876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876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876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32049" marR="32049" marT="32049" marB="32049">
                    <a:lnL w="7620" cap="flat" cmpd="sng" algn="ctr">
                      <a:solidFill>
                        <a:srgbClr val="4876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876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876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608">
                <a:tc>
                  <a:txBody>
                    <a:bodyPr/>
                    <a:lstStyle/>
                    <a:p>
                      <a:pPr fontAlgn="t"/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1) public final void writeObject(Object obj) throws IOException {}</a:t>
                      </a:r>
                    </a:p>
                  </a:txBody>
                  <a:tcPr marL="32049" marR="32049" marT="32049" marB="32049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writes the specified object to the ObjectOutputStream.</a:t>
                      </a:r>
                    </a:p>
                  </a:txBody>
                  <a:tcPr marL="32049" marR="32049" marT="32049" marB="32049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608">
                <a:tc>
                  <a:txBody>
                    <a:bodyPr/>
                    <a:lstStyle/>
                    <a:p>
                      <a:pPr fontAlgn="t"/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2) public void flush() throws IOException {}</a:t>
                      </a:r>
                    </a:p>
                  </a:txBody>
                  <a:tcPr marL="32049" marR="32049" marT="32049" marB="32049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flushes the current output stream.</a:t>
                      </a:r>
                    </a:p>
                  </a:txBody>
                  <a:tcPr marL="32049" marR="32049" marT="32049" marB="32049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5608">
                <a:tc>
                  <a:txBody>
                    <a:bodyPr/>
                    <a:lstStyle/>
                    <a:p>
                      <a:pPr fontAlgn="t"/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3) public void close() throws IOException {}</a:t>
                      </a:r>
                    </a:p>
                  </a:txBody>
                  <a:tcPr marL="32049" marR="32049" marT="32049" marB="32049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closes the current output stream.</a:t>
                      </a:r>
                    </a:p>
                  </a:txBody>
                  <a:tcPr marL="32049" marR="32049" marT="32049" marB="32049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5271-79EB-43C8-AA15-1D86060A7142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6907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Java Serialization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this example, we are going to serialize the object of Student class. The </a:t>
            </a:r>
            <a:r>
              <a:rPr lang="en-US" dirty="0" err="1"/>
              <a:t>writeObject</a:t>
            </a:r>
            <a:r>
              <a:rPr lang="en-US" dirty="0"/>
              <a:t>() method of </a:t>
            </a:r>
            <a:r>
              <a:rPr lang="en-US" dirty="0" err="1"/>
              <a:t>ObjectOutputStream</a:t>
            </a:r>
            <a:r>
              <a:rPr lang="en-US" dirty="0"/>
              <a:t> class provides the functionality to serialize the object. We are saving the state of the object in the file named f.txt.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7D555-70D9-4885-BA41-2C8805B1A88C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8349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769" y="2160588"/>
            <a:ext cx="7720500" cy="3881437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035D3-0ABB-4D8A-8C64-00C24C81731C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44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Byte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Java byte streams are used to perform input and output of 8-bit bytes. Though there are many classes related to byte streams but the most frequently used classes are ,</a:t>
            </a:r>
            <a:r>
              <a:rPr lang="en-US" b="1"/>
              <a:t>FileInputStream</a:t>
            </a:r>
            <a:r>
              <a:rPr lang="en-US"/>
              <a:t> and </a:t>
            </a:r>
            <a:r>
              <a:rPr lang="en-US" b="1"/>
              <a:t>FileOutputStream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00F47-3E1D-4E1A-B1B4-E13375C6391D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026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Persist.java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import</a:t>
            </a:r>
            <a:r>
              <a:rPr lang="en-US" dirty="0"/>
              <a:t> java.io.*;  </a:t>
            </a:r>
          </a:p>
          <a:p>
            <a:r>
              <a:rPr lang="en-US" b="1" dirty="0"/>
              <a:t>class</a:t>
            </a:r>
            <a:r>
              <a:rPr lang="en-US" dirty="0"/>
              <a:t> Persist{  </a:t>
            </a:r>
          </a:p>
          <a:p>
            <a:r>
              <a:rPr lang="en-US" dirty="0"/>
              <a:t>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/>
              <a:t>[])</a:t>
            </a:r>
            <a:r>
              <a:rPr lang="en-US" b="1" dirty="0"/>
              <a:t>throws</a:t>
            </a:r>
            <a:r>
              <a:rPr lang="en-US" dirty="0"/>
              <a:t> Exception{  </a:t>
            </a:r>
          </a:p>
          <a:p>
            <a:r>
              <a:rPr lang="en-US" dirty="0"/>
              <a:t>  Student s1 =</a:t>
            </a:r>
            <a:r>
              <a:rPr lang="en-US" b="1" dirty="0"/>
              <a:t>new</a:t>
            </a:r>
            <a:r>
              <a:rPr lang="en-US" dirty="0"/>
              <a:t> Student(211,"ravi");  </a:t>
            </a:r>
          </a:p>
          <a:p>
            <a:r>
              <a:rPr lang="en-US" dirty="0"/>
              <a:t>  </a:t>
            </a:r>
          </a:p>
          <a:p>
            <a:r>
              <a:rPr lang="en-US" dirty="0"/>
              <a:t>  </a:t>
            </a:r>
            <a:r>
              <a:rPr lang="en-US" dirty="0" err="1"/>
              <a:t>FileOutputStream</a:t>
            </a:r>
            <a:r>
              <a:rPr lang="en-US" dirty="0"/>
              <a:t> </a:t>
            </a:r>
            <a:r>
              <a:rPr lang="en-US" dirty="0" err="1"/>
              <a:t>fout</a:t>
            </a:r>
            <a:r>
              <a:rPr lang="en-US" dirty="0"/>
              <a:t>=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dirty="0" err="1"/>
              <a:t>FileOutputStream</a:t>
            </a:r>
            <a:r>
              <a:rPr lang="en-US" dirty="0"/>
              <a:t>("f.txt");  </a:t>
            </a:r>
          </a:p>
          <a:p>
            <a:r>
              <a:rPr lang="en-US" dirty="0"/>
              <a:t>  </a:t>
            </a:r>
            <a:r>
              <a:rPr lang="en-US" dirty="0" err="1"/>
              <a:t>ObjectOutputStream</a:t>
            </a:r>
            <a:r>
              <a:rPr lang="en-US" dirty="0"/>
              <a:t> out=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dirty="0" err="1"/>
              <a:t>ObjectOutputStream</a:t>
            </a:r>
            <a:r>
              <a:rPr lang="en-US" dirty="0"/>
              <a:t>(</a:t>
            </a:r>
            <a:r>
              <a:rPr lang="en-US" dirty="0" err="1"/>
              <a:t>fout</a:t>
            </a:r>
            <a:r>
              <a:rPr lang="en-US" dirty="0"/>
              <a:t>);  </a:t>
            </a:r>
          </a:p>
          <a:p>
            <a:r>
              <a:rPr lang="en-US" dirty="0"/>
              <a:t>  </a:t>
            </a:r>
          </a:p>
          <a:p>
            <a:r>
              <a:rPr lang="en-US" dirty="0"/>
              <a:t>  </a:t>
            </a:r>
            <a:r>
              <a:rPr lang="en-US" dirty="0" err="1"/>
              <a:t>out.writeObject</a:t>
            </a:r>
            <a:r>
              <a:rPr lang="en-US" dirty="0"/>
              <a:t>(s1);  </a:t>
            </a:r>
          </a:p>
          <a:p>
            <a:r>
              <a:rPr lang="en-US" dirty="0"/>
              <a:t>  </a:t>
            </a:r>
            <a:r>
              <a:rPr lang="en-US" dirty="0" err="1"/>
              <a:t>out.flush</a:t>
            </a:r>
            <a:r>
              <a:rPr lang="en-US" dirty="0"/>
              <a:t>();  </a:t>
            </a:r>
          </a:p>
          <a:p>
            <a:r>
              <a:rPr lang="en-US" dirty="0"/>
              <a:t>  </a:t>
            </a:r>
            <a:r>
              <a:rPr lang="en-US" dirty="0" err="1"/>
              <a:t>System.out.println</a:t>
            </a:r>
            <a:r>
              <a:rPr lang="en-US" dirty="0"/>
              <a:t>("success");  </a:t>
            </a:r>
          </a:p>
          <a:p>
            <a:r>
              <a:rPr lang="en-US" dirty="0"/>
              <a:t> }  </a:t>
            </a:r>
          </a:p>
          <a:p>
            <a:r>
              <a:rPr lang="en-US" dirty="0"/>
              <a:t>}  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AF331-5F50-4D5D-8B5F-7DA8F3536279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3973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Deserialization in java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Deserialization is the process of reconstructing the object from the serialized </a:t>
            </a:r>
            <a:r>
              <a:rPr lang="en-US" dirty="0" err="1"/>
              <a:t>state.It</a:t>
            </a:r>
            <a:r>
              <a:rPr lang="en-US" dirty="0"/>
              <a:t> is the reverse operation of serialization.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CDB8-580C-45BC-8F25-878B98046BD4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51358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ObjectInputStream</a:t>
            </a:r>
            <a:r>
              <a:rPr lang="en-US" dirty="0"/>
              <a:t> class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dirty="0" err="1"/>
              <a:t>ObjectInputStream</a:t>
            </a:r>
            <a:r>
              <a:rPr lang="en-US" dirty="0"/>
              <a:t> </a:t>
            </a:r>
            <a:r>
              <a:rPr lang="en-US" dirty="0" err="1"/>
              <a:t>deserializes</a:t>
            </a:r>
            <a:r>
              <a:rPr lang="en-US" dirty="0"/>
              <a:t> objects and primitive data written using an </a:t>
            </a:r>
            <a:r>
              <a:rPr lang="en-US" dirty="0" err="1"/>
              <a:t>ObjectOutputStream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BB378-529A-4B5B-81C8-2F2068E45A3C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56965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Important Methods</a:t>
            </a:r>
            <a:br>
              <a:rPr lang="en-US" b="1" dirty="0"/>
            </a:b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77863" y="3428272"/>
          <a:ext cx="8596312" cy="1346069"/>
        </p:xfrm>
        <a:graphic>
          <a:graphicData uri="http://schemas.openxmlformats.org/drawingml/2006/table">
            <a:tbl>
              <a:tblPr/>
              <a:tblGrid>
                <a:gridCol w="4298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853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32049" marR="32049" marT="32049" marB="32049">
                    <a:lnL w="7620" cap="flat" cmpd="sng" algn="ctr">
                      <a:solidFill>
                        <a:srgbClr val="1023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023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023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32049" marR="32049" marT="32049" marB="32049">
                    <a:lnL w="7620" cap="flat" cmpd="sng" algn="ctr">
                      <a:solidFill>
                        <a:srgbClr val="1023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023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023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608">
                <a:tc>
                  <a:txBody>
                    <a:bodyPr/>
                    <a:lstStyle/>
                    <a:p>
                      <a:pPr fontAlgn="t"/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1) public final Object readObject() throws IOException, ClassNotFoundException{}</a:t>
                      </a:r>
                    </a:p>
                  </a:txBody>
                  <a:tcPr marL="32049" marR="32049" marT="32049" marB="32049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reads an object from the input stream.</a:t>
                      </a:r>
                    </a:p>
                  </a:txBody>
                  <a:tcPr marL="32049" marR="32049" marT="32049" marB="32049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608">
                <a:tc>
                  <a:txBody>
                    <a:bodyPr/>
                    <a:lstStyle/>
                    <a:p>
                      <a:pPr fontAlgn="t"/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2) public void close() throws IOException {}</a:t>
                      </a:r>
                    </a:p>
                  </a:txBody>
                  <a:tcPr marL="32049" marR="32049" marT="32049" marB="32049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closes </a:t>
                      </a:r>
                      <a:r>
                        <a:rPr lang="en-US" sz="1500" b="0" i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ObjectInputStream</a:t>
                      </a:r>
                      <a:r>
                        <a:rPr lang="en-US" sz="15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.</a:t>
                      </a:r>
                    </a:p>
                  </a:txBody>
                  <a:tcPr marL="32049" marR="32049" marT="32049" marB="32049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023BD-BAB2-4AC0-8962-7D5103CCA7F4}" type="datetime1">
              <a:rPr lang="en-US" smtClean="0"/>
              <a:t>6/15/2018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5504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Java Deserialization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import</a:t>
            </a:r>
            <a:r>
              <a:rPr lang="en-US" dirty="0"/>
              <a:t> java.io.*;  </a:t>
            </a:r>
          </a:p>
          <a:p>
            <a:r>
              <a:rPr lang="en-US" b="1" dirty="0"/>
              <a:t>class</a:t>
            </a:r>
            <a:r>
              <a:rPr lang="en-US" dirty="0"/>
              <a:t> </a:t>
            </a:r>
            <a:r>
              <a:rPr lang="en-US" dirty="0" err="1"/>
              <a:t>Depersist</a:t>
            </a:r>
            <a:r>
              <a:rPr lang="en-US" dirty="0"/>
              <a:t>{  </a:t>
            </a:r>
          </a:p>
          <a:p>
            <a:r>
              <a:rPr lang="en-US" dirty="0"/>
              <a:t>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/>
              <a:t>[])</a:t>
            </a:r>
            <a:r>
              <a:rPr lang="en-US" b="1" dirty="0"/>
              <a:t>throws</a:t>
            </a:r>
            <a:r>
              <a:rPr lang="en-US" dirty="0"/>
              <a:t> Exception{  </a:t>
            </a:r>
          </a:p>
          <a:p>
            <a:r>
              <a:rPr lang="en-US" dirty="0"/>
              <a:t>    </a:t>
            </a:r>
          </a:p>
          <a:p>
            <a:r>
              <a:rPr lang="en-US" dirty="0"/>
              <a:t>  </a:t>
            </a:r>
            <a:r>
              <a:rPr lang="en-US" dirty="0" err="1"/>
              <a:t>ObjectInputStream</a:t>
            </a:r>
            <a:r>
              <a:rPr lang="en-US" dirty="0"/>
              <a:t> in=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dirty="0" err="1"/>
              <a:t>ObjectInputStream</a:t>
            </a:r>
            <a:r>
              <a:rPr lang="en-US" dirty="0"/>
              <a:t>(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dirty="0" err="1"/>
              <a:t>FileInputStream</a:t>
            </a:r>
            <a:r>
              <a:rPr lang="en-US" dirty="0"/>
              <a:t>("f.txt"));  </a:t>
            </a:r>
          </a:p>
          <a:p>
            <a:r>
              <a:rPr lang="en-US" dirty="0"/>
              <a:t>  Student s=(Student)</a:t>
            </a:r>
            <a:r>
              <a:rPr lang="en-US" dirty="0" err="1"/>
              <a:t>in.readObject</a:t>
            </a:r>
            <a:r>
              <a:rPr lang="en-US" dirty="0"/>
              <a:t>();  </a:t>
            </a:r>
          </a:p>
          <a:p>
            <a:r>
              <a:rPr lang="en-US" dirty="0"/>
              <a:t>  </a:t>
            </a:r>
            <a:r>
              <a:rPr lang="en-US" dirty="0" err="1"/>
              <a:t>System.out.println</a:t>
            </a:r>
            <a:r>
              <a:rPr lang="en-US" dirty="0"/>
              <a:t>(s.id+" "+s.name);  </a:t>
            </a:r>
          </a:p>
          <a:p>
            <a:r>
              <a:rPr lang="en-US" dirty="0"/>
              <a:t>  </a:t>
            </a:r>
          </a:p>
          <a:p>
            <a:r>
              <a:rPr lang="en-US" dirty="0"/>
              <a:t>  </a:t>
            </a:r>
            <a:r>
              <a:rPr lang="en-US" dirty="0" err="1"/>
              <a:t>in.close</a:t>
            </a:r>
            <a:r>
              <a:rPr lang="en-US" dirty="0"/>
              <a:t>();  </a:t>
            </a:r>
          </a:p>
          <a:p>
            <a:r>
              <a:rPr lang="en-US" dirty="0"/>
              <a:t> }  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A9C6-341B-4FB3-8FEE-CA0C033B1D9A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2579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If Serializable interface is not implemented to the class, what exception will come?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java.io.NotSerializableException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73C5-CC5B-4E43-9758-E46041A39AFE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680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serialVersionUID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It's the static final field used for </a:t>
            </a:r>
          </a:p>
          <a:p>
            <a:r>
              <a:rPr lang="en-US" dirty="0"/>
              <a:t>keep tracking serialization and deserialization process version vise.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Serializable{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serialVersionUID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1L;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transient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age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…….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1754F-82A1-4120-9715-A83C6CA2D477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1741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 Serialization with static data member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there is any static data member in a class, it will not be serialized because static is the part of class not object.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B1E8D-1EE5-4E2E-969A-9E0416EB11A8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71063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Employee.java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class</a:t>
            </a:r>
            <a:r>
              <a:rPr lang="en-US" dirty="0"/>
              <a:t> Employee </a:t>
            </a:r>
            <a:r>
              <a:rPr lang="en-US" b="1" dirty="0"/>
              <a:t>implements</a:t>
            </a:r>
            <a:r>
              <a:rPr lang="en-US" dirty="0"/>
              <a:t> Serializable{  </a:t>
            </a:r>
          </a:p>
          <a:p>
            <a:r>
              <a:rPr lang="en-US" dirty="0"/>
              <a:t> </a:t>
            </a:r>
            <a:r>
              <a:rPr lang="en-US" b="1" dirty="0"/>
              <a:t>int</a:t>
            </a:r>
            <a:r>
              <a:rPr lang="en-US" dirty="0"/>
              <a:t> id;  </a:t>
            </a:r>
          </a:p>
          <a:p>
            <a:r>
              <a:rPr lang="en-US" dirty="0"/>
              <a:t> String name;  </a:t>
            </a:r>
          </a:p>
          <a:p>
            <a:r>
              <a:rPr lang="en-US" dirty="0"/>
              <a:t> </a:t>
            </a:r>
            <a:r>
              <a:rPr lang="en-US" b="1" dirty="0">
                <a:solidFill>
                  <a:srgbClr val="FF0000"/>
                </a:solidFill>
              </a:rPr>
              <a:t>static</a:t>
            </a:r>
            <a:r>
              <a:rPr lang="en-US" dirty="0">
                <a:solidFill>
                  <a:srgbClr val="FF0000"/>
                </a:solidFill>
              </a:rPr>
              <a:t> String company=“MANGARAO IT PVT LTD";//it won't be serialized</a:t>
            </a:r>
            <a:r>
              <a:rPr lang="en-US" dirty="0"/>
              <a:t>  </a:t>
            </a:r>
          </a:p>
          <a:p>
            <a:r>
              <a:rPr lang="en-US" dirty="0"/>
              <a:t> </a:t>
            </a:r>
            <a:r>
              <a:rPr lang="en-US" b="1" dirty="0"/>
              <a:t>public</a:t>
            </a:r>
            <a:r>
              <a:rPr lang="en-US" dirty="0"/>
              <a:t> Student(</a:t>
            </a:r>
            <a:r>
              <a:rPr lang="en-US" b="1" dirty="0"/>
              <a:t>int</a:t>
            </a:r>
            <a:r>
              <a:rPr lang="en-US" dirty="0"/>
              <a:t> id, String name) {  </a:t>
            </a:r>
          </a:p>
          <a:p>
            <a:r>
              <a:rPr lang="en-US" dirty="0"/>
              <a:t>  </a:t>
            </a:r>
            <a:r>
              <a:rPr lang="en-US" b="1" dirty="0"/>
              <a:t>this</a:t>
            </a:r>
            <a:r>
              <a:rPr lang="en-US" dirty="0"/>
              <a:t>.id = id;  </a:t>
            </a:r>
          </a:p>
          <a:p>
            <a:r>
              <a:rPr lang="en-US" dirty="0"/>
              <a:t>  </a:t>
            </a:r>
            <a:r>
              <a:rPr lang="en-US" b="1" dirty="0"/>
              <a:t>this</a:t>
            </a:r>
            <a:r>
              <a:rPr lang="en-US" dirty="0"/>
              <a:t>.name = name;  </a:t>
            </a:r>
          </a:p>
          <a:p>
            <a:r>
              <a:rPr lang="en-US" dirty="0"/>
              <a:t> }  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EDA84-738B-4725-AF18-B4D137AC777E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7559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 Serialization with array or collection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Rule: In case of array or collection, all the objects of array or collection must be serializable. If any object is not </a:t>
            </a:r>
            <a:r>
              <a:rPr lang="en-US" dirty="0" err="1"/>
              <a:t>serialiizable</a:t>
            </a:r>
            <a:r>
              <a:rPr lang="en-US" dirty="0"/>
              <a:t>, serialization will be failed.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BEF4-EBC5-4CC6-8671-7454D0D56197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08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Streams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Character</a:t>
            </a:r>
            <a:r>
              <a:rPr lang="en-US" dirty="0"/>
              <a:t> streams are used to perform input and output for 16-bit </a:t>
            </a:r>
            <a:r>
              <a:rPr lang="en-US" dirty="0" err="1"/>
              <a:t>unicode</a:t>
            </a:r>
            <a:r>
              <a:rPr lang="en-US" dirty="0"/>
              <a:t>. Though there are many classes related to character streams but the most frequently used classes are ,</a:t>
            </a:r>
            <a:r>
              <a:rPr lang="en-US" b="1" dirty="0" err="1"/>
              <a:t>FileReader</a:t>
            </a:r>
            <a:r>
              <a:rPr lang="en-US" b="1" dirty="0"/>
              <a:t> </a:t>
            </a:r>
            <a:r>
              <a:rPr lang="en-US" dirty="0"/>
              <a:t>and </a:t>
            </a:r>
            <a:r>
              <a:rPr lang="en-US" b="1" dirty="0" err="1"/>
              <a:t>FileWriter</a:t>
            </a:r>
            <a:r>
              <a:rPr lang="en-US" b="1" dirty="0"/>
              <a:t>.</a:t>
            </a:r>
            <a:r>
              <a:rPr lang="en-US" dirty="0"/>
              <a:t>. Though internally </a:t>
            </a:r>
            <a:r>
              <a:rPr lang="en-US" dirty="0" err="1"/>
              <a:t>FileReader</a:t>
            </a:r>
            <a:r>
              <a:rPr lang="en-US" dirty="0"/>
              <a:t> uses </a:t>
            </a:r>
            <a:r>
              <a:rPr lang="en-US" dirty="0" err="1"/>
              <a:t>FileInputStream</a:t>
            </a:r>
            <a:r>
              <a:rPr lang="en-US" dirty="0"/>
              <a:t> and </a:t>
            </a:r>
            <a:r>
              <a:rPr lang="en-US" dirty="0" err="1"/>
              <a:t>FileWriter</a:t>
            </a:r>
            <a:r>
              <a:rPr lang="en-US" dirty="0"/>
              <a:t> uses </a:t>
            </a:r>
            <a:r>
              <a:rPr lang="en-US" dirty="0" err="1"/>
              <a:t>FileOutputStream</a:t>
            </a:r>
            <a:r>
              <a:rPr lang="en-US" dirty="0"/>
              <a:t> but here major difference is that </a:t>
            </a:r>
            <a:r>
              <a:rPr lang="en-US" dirty="0" err="1"/>
              <a:t>FileReader</a:t>
            </a:r>
            <a:r>
              <a:rPr lang="en-US" dirty="0"/>
              <a:t> reads two bytes at a time and </a:t>
            </a:r>
            <a:r>
              <a:rPr lang="en-US" dirty="0" err="1"/>
              <a:t>FileWriter</a:t>
            </a:r>
            <a:r>
              <a:rPr lang="en-US" dirty="0"/>
              <a:t> writes two bytes at a time.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C55BA-F45C-4E1D-8945-7709C18F3182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6963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Externalizable</a:t>
            </a:r>
            <a:r>
              <a:rPr lang="en-US" dirty="0"/>
              <a:t> in java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Externalizable</a:t>
            </a:r>
            <a:r>
              <a:rPr lang="en-US" dirty="0"/>
              <a:t> interface provides the facility of writing the state of an object into a byte stream in compress format. It is not a marker interface.</a:t>
            </a:r>
          </a:p>
          <a:p>
            <a:r>
              <a:rPr lang="en-US" dirty="0"/>
              <a:t>The </a:t>
            </a:r>
            <a:r>
              <a:rPr lang="en-US" dirty="0" err="1"/>
              <a:t>Externalizable</a:t>
            </a:r>
            <a:r>
              <a:rPr lang="en-US" dirty="0"/>
              <a:t> interface provides two methods:</a:t>
            </a:r>
          </a:p>
          <a:p>
            <a:r>
              <a:rPr lang="en-US" b="1" dirty="0"/>
              <a:t>public void </a:t>
            </a:r>
            <a:r>
              <a:rPr lang="en-US" b="1" dirty="0" err="1"/>
              <a:t>writeExternal</a:t>
            </a:r>
            <a:r>
              <a:rPr lang="en-US" b="1" dirty="0"/>
              <a:t>(</a:t>
            </a:r>
            <a:r>
              <a:rPr lang="en-US" b="1" dirty="0" err="1"/>
              <a:t>ObjectOutput</a:t>
            </a:r>
            <a:r>
              <a:rPr lang="en-US" b="1" dirty="0"/>
              <a:t> out) throws </a:t>
            </a:r>
            <a:r>
              <a:rPr lang="en-US" b="1" dirty="0" err="1"/>
              <a:t>IOException</a:t>
            </a:r>
            <a:endParaRPr lang="en-US" dirty="0"/>
          </a:p>
          <a:p>
            <a:r>
              <a:rPr lang="en-US" b="1" dirty="0"/>
              <a:t>public void </a:t>
            </a:r>
            <a:r>
              <a:rPr lang="en-US" b="1" dirty="0" err="1"/>
              <a:t>readExternal</a:t>
            </a:r>
            <a:r>
              <a:rPr lang="en-US" b="1" dirty="0"/>
              <a:t>(</a:t>
            </a:r>
            <a:r>
              <a:rPr lang="en-US" b="1" dirty="0" err="1"/>
              <a:t>ObjectInput</a:t>
            </a:r>
            <a:r>
              <a:rPr lang="en-US" b="1" dirty="0"/>
              <a:t> in) throws </a:t>
            </a:r>
            <a:r>
              <a:rPr lang="en-US" b="1" dirty="0" err="1"/>
              <a:t>IOException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347AD-4352-479F-86D9-A0CE994A07BB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7522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Transient Keyword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don't want to serialize any data member of a class, you can mark it as transient.</a:t>
            </a:r>
          </a:p>
          <a:p>
            <a:r>
              <a:rPr lang="en-US" b="1" dirty="0"/>
              <a:t>Java transient</a:t>
            </a:r>
            <a:r>
              <a:rPr lang="en-US" dirty="0"/>
              <a:t> keyword is used in serialization. If you define any data member as transient, it will not be serialized.</a:t>
            </a:r>
          </a:p>
          <a:p>
            <a:r>
              <a:rPr lang="en-US" dirty="0"/>
              <a:t>Let's take an example, I have declared a class as Student, it has three data members id, name and age. If you serialize the object, all the values will be serialized but I don't want to serialize one value, e.g. age then we can declare the age data member as transient.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F9E9-BD75-435B-BDF3-8C9444DF48A3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0182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462" y="2950464"/>
            <a:ext cx="8596668" cy="1320800"/>
          </a:xfrm>
        </p:spPr>
        <p:txBody>
          <a:bodyPr/>
          <a:lstStyle/>
          <a:p>
            <a:r>
              <a:rPr lang="en-US" dirty="0"/>
              <a:t>Example of Transient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D138-7D20-455C-A0F1-D39AA8971AC6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64856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Student.java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import</a:t>
            </a:r>
            <a:r>
              <a:rPr lang="en-US" dirty="0"/>
              <a:t> </a:t>
            </a:r>
            <a:r>
              <a:rPr lang="en-US" dirty="0" err="1"/>
              <a:t>java.io.Serializable</a:t>
            </a:r>
            <a:r>
              <a:rPr lang="en-US" dirty="0"/>
              <a:t>;  </a:t>
            </a:r>
          </a:p>
          <a:p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class</a:t>
            </a:r>
            <a:r>
              <a:rPr lang="en-US" dirty="0"/>
              <a:t> Student </a:t>
            </a:r>
            <a:r>
              <a:rPr lang="en-US" b="1" dirty="0"/>
              <a:t>implements</a:t>
            </a:r>
            <a:r>
              <a:rPr lang="en-US" dirty="0"/>
              <a:t> Serializable{  </a:t>
            </a:r>
          </a:p>
          <a:p>
            <a:r>
              <a:rPr lang="en-US" dirty="0"/>
              <a:t> </a:t>
            </a:r>
            <a:r>
              <a:rPr lang="en-US" b="1" dirty="0"/>
              <a:t>int</a:t>
            </a:r>
            <a:r>
              <a:rPr lang="en-US" dirty="0"/>
              <a:t> id;  </a:t>
            </a:r>
          </a:p>
          <a:p>
            <a:r>
              <a:rPr lang="en-US" dirty="0"/>
              <a:t> String name;  </a:t>
            </a:r>
          </a:p>
          <a:p>
            <a:r>
              <a:rPr lang="en-US" dirty="0"/>
              <a:t> </a:t>
            </a:r>
            <a:r>
              <a:rPr lang="en-US" b="1" dirty="0">
                <a:solidFill>
                  <a:srgbClr val="FF0000"/>
                </a:solidFill>
              </a:rPr>
              <a:t>transient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b="1" dirty="0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 age;//Now it will not be serialized</a:t>
            </a:r>
            <a:r>
              <a:rPr lang="en-US" dirty="0"/>
              <a:t>  </a:t>
            </a:r>
          </a:p>
          <a:p>
            <a:r>
              <a:rPr lang="en-US" dirty="0"/>
              <a:t> </a:t>
            </a:r>
            <a:r>
              <a:rPr lang="en-US" b="1" dirty="0"/>
              <a:t>public</a:t>
            </a:r>
            <a:r>
              <a:rPr lang="en-US" dirty="0"/>
              <a:t> Student(</a:t>
            </a:r>
            <a:r>
              <a:rPr lang="en-US" b="1" dirty="0"/>
              <a:t>int</a:t>
            </a:r>
            <a:r>
              <a:rPr lang="en-US" dirty="0"/>
              <a:t> id, String </a:t>
            </a:r>
            <a:r>
              <a:rPr lang="en-US" dirty="0" err="1"/>
              <a:t>name,</a:t>
            </a:r>
            <a:r>
              <a:rPr lang="en-US" b="1" dirty="0" err="1"/>
              <a:t>int</a:t>
            </a:r>
            <a:r>
              <a:rPr lang="en-US" dirty="0"/>
              <a:t> age) {  </a:t>
            </a:r>
          </a:p>
          <a:p>
            <a:r>
              <a:rPr lang="en-US" dirty="0"/>
              <a:t>  </a:t>
            </a:r>
            <a:r>
              <a:rPr lang="en-US" b="1" dirty="0"/>
              <a:t>this</a:t>
            </a:r>
            <a:r>
              <a:rPr lang="en-US" dirty="0"/>
              <a:t>.id = id;  </a:t>
            </a:r>
          </a:p>
          <a:p>
            <a:r>
              <a:rPr lang="en-US" dirty="0"/>
              <a:t>  </a:t>
            </a:r>
            <a:r>
              <a:rPr lang="en-US" b="1" dirty="0"/>
              <a:t>this</a:t>
            </a:r>
            <a:r>
              <a:rPr lang="en-US" dirty="0"/>
              <a:t>.name = name;  </a:t>
            </a:r>
          </a:p>
          <a:p>
            <a:r>
              <a:rPr lang="en-US" dirty="0"/>
              <a:t>  </a:t>
            </a:r>
            <a:r>
              <a:rPr lang="en-US" b="1" dirty="0" err="1"/>
              <a:t>this</a:t>
            </a:r>
            <a:r>
              <a:rPr lang="en-US" dirty="0" err="1"/>
              <a:t>.age</a:t>
            </a:r>
            <a:r>
              <a:rPr lang="en-US" dirty="0"/>
              <a:t>=age;  </a:t>
            </a:r>
          </a:p>
          <a:p>
            <a:r>
              <a:rPr lang="en-US" dirty="0"/>
              <a:t> }  </a:t>
            </a:r>
          </a:p>
          <a:p>
            <a:r>
              <a:rPr lang="en-US" dirty="0"/>
              <a:t>}  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75B1C-0B45-4F0B-8D58-452BA7128B0F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7072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to serialize the object.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750130" cy="4295075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import</a:t>
            </a:r>
            <a:r>
              <a:rPr lang="en-US" dirty="0"/>
              <a:t> java.io.*;  </a:t>
            </a:r>
          </a:p>
          <a:p>
            <a:r>
              <a:rPr lang="en-US" b="1" dirty="0"/>
              <a:t>class</a:t>
            </a:r>
            <a:r>
              <a:rPr lang="en-US" dirty="0"/>
              <a:t> </a:t>
            </a:r>
            <a:r>
              <a:rPr lang="en-US" dirty="0" err="1"/>
              <a:t>PersistExample</a:t>
            </a:r>
            <a:r>
              <a:rPr lang="en-US" dirty="0"/>
              <a:t>{  </a:t>
            </a:r>
          </a:p>
          <a:p>
            <a:r>
              <a:rPr lang="en-US" dirty="0"/>
              <a:t>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/>
              <a:t>[])</a:t>
            </a:r>
            <a:r>
              <a:rPr lang="en-US" b="1" dirty="0"/>
              <a:t>throws</a:t>
            </a:r>
            <a:r>
              <a:rPr lang="en-US" dirty="0"/>
              <a:t> Exception{  </a:t>
            </a:r>
          </a:p>
          <a:p>
            <a:r>
              <a:rPr lang="en-US" dirty="0"/>
              <a:t>  Student s1 =</a:t>
            </a:r>
            <a:r>
              <a:rPr lang="en-US" b="1" dirty="0"/>
              <a:t>new</a:t>
            </a:r>
            <a:r>
              <a:rPr lang="en-US" dirty="0"/>
              <a:t> Student(211,"ravi",22);//creating object  </a:t>
            </a:r>
          </a:p>
          <a:p>
            <a:r>
              <a:rPr lang="en-US" dirty="0"/>
              <a:t>  //writing object into file  </a:t>
            </a:r>
          </a:p>
          <a:p>
            <a:r>
              <a:rPr lang="en-US" dirty="0"/>
              <a:t>  </a:t>
            </a:r>
            <a:r>
              <a:rPr lang="en-US" dirty="0" err="1"/>
              <a:t>FileOutputStream</a:t>
            </a:r>
            <a:r>
              <a:rPr lang="en-US" dirty="0"/>
              <a:t> f=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dirty="0" err="1"/>
              <a:t>FileOutputStream</a:t>
            </a:r>
            <a:r>
              <a:rPr lang="en-US" dirty="0"/>
              <a:t>("f.txt");  </a:t>
            </a:r>
          </a:p>
          <a:p>
            <a:r>
              <a:rPr lang="en-US" dirty="0"/>
              <a:t>  </a:t>
            </a:r>
            <a:r>
              <a:rPr lang="en-US" dirty="0" err="1"/>
              <a:t>ObjectOutputStream</a:t>
            </a:r>
            <a:r>
              <a:rPr lang="en-US" dirty="0"/>
              <a:t> out=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dirty="0" err="1"/>
              <a:t>ObjectOutputStream</a:t>
            </a:r>
            <a:r>
              <a:rPr lang="en-US" dirty="0"/>
              <a:t>(f);  </a:t>
            </a:r>
          </a:p>
          <a:p>
            <a:r>
              <a:rPr lang="en-US" dirty="0"/>
              <a:t>  </a:t>
            </a:r>
            <a:r>
              <a:rPr lang="en-US" dirty="0" err="1"/>
              <a:t>out.writeObject</a:t>
            </a:r>
            <a:r>
              <a:rPr lang="en-US" dirty="0"/>
              <a:t>(s1);  </a:t>
            </a:r>
          </a:p>
          <a:p>
            <a:r>
              <a:rPr lang="en-US" dirty="0"/>
              <a:t>  </a:t>
            </a:r>
            <a:r>
              <a:rPr lang="en-US" dirty="0" err="1"/>
              <a:t>out.flush</a:t>
            </a:r>
            <a:r>
              <a:rPr lang="en-US" dirty="0"/>
              <a:t>();  </a:t>
            </a:r>
          </a:p>
          <a:p>
            <a:r>
              <a:rPr lang="en-US" dirty="0"/>
              <a:t>  </a:t>
            </a:r>
          </a:p>
          <a:p>
            <a:r>
              <a:rPr lang="en-US" dirty="0"/>
              <a:t>  </a:t>
            </a:r>
            <a:r>
              <a:rPr lang="en-US" dirty="0" err="1"/>
              <a:t>out.close</a:t>
            </a:r>
            <a:r>
              <a:rPr lang="en-US" dirty="0"/>
              <a:t>();  </a:t>
            </a:r>
          </a:p>
          <a:p>
            <a:r>
              <a:rPr lang="en-US" dirty="0"/>
              <a:t>  </a:t>
            </a:r>
            <a:r>
              <a:rPr lang="en-US" dirty="0" err="1"/>
              <a:t>f.close</a:t>
            </a:r>
            <a:r>
              <a:rPr lang="en-US" dirty="0"/>
              <a:t>();  </a:t>
            </a:r>
          </a:p>
          <a:p>
            <a:r>
              <a:rPr lang="en-US" dirty="0"/>
              <a:t>  </a:t>
            </a:r>
            <a:r>
              <a:rPr lang="en-US" dirty="0" err="1"/>
              <a:t>System.out.println</a:t>
            </a:r>
            <a:r>
              <a:rPr lang="en-US" dirty="0"/>
              <a:t>("success");  </a:t>
            </a:r>
          </a:p>
          <a:p>
            <a:r>
              <a:rPr lang="en-US" dirty="0"/>
              <a:t> }  </a:t>
            </a:r>
          </a:p>
          <a:p>
            <a:r>
              <a:rPr lang="en-US" dirty="0"/>
              <a:t>} 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C2C40-F594-44D5-9F6D-D9CCCC911EC3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51232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success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69184-E435-432F-A149-398D8F840BA7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8884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code for deserialization.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import</a:t>
            </a:r>
            <a:r>
              <a:rPr lang="en-US" dirty="0"/>
              <a:t> java.io.*;  </a:t>
            </a:r>
          </a:p>
          <a:p>
            <a:r>
              <a:rPr lang="en-US" b="1" dirty="0"/>
              <a:t>class</a:t>
            </a:r>
            <a:r>
              <a:rPr lang="en-US" dirty="0"/>
              <a:t> </a:t>
            </a:r>
            <a:r>
              <a:rPr lang="en-US" dirty="0" err="1"/>
              <a:t>DePersist</a:t>
            </a:r>
            <a:r>
              <a:rPr lang="en-US" dirty="0"/>
              <a:t>{  </a:t>
            </a:r>
          </a:p>
          <a:p>
            <a:r>
              <a:rPr lang="en-US" dirty="0"/>
              <a:t>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/>
              <a:t>[])</a:t>
            </a:r>
            <a:r>
              <a:rPr lang="en-US" b="1" dirty="0"/>
              <a:t>throws</a:t>
            </a:r>
            <a:r>
              <a:rPr lang="en-US" dirty="0"/>
              <a:t> Exception{  </a:t>
            </a:r>
          </a:p>
          <a:p>
            <a:r>
              <a:rPr lang="en-US" dirty="0"/>
              <a:t>  </a:t>
            </a:r>
            <a:r>
              <a:rPr lang="en-US" dirty="0" err="1"/>
              <a:t>ObjectInputStream</a:t>
            </a:r>
            <a:r>
              <a:rPr lang="en-US" dirty="0"/>
              <a:t> in=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dirty="0" err="1"/>
              <a:t>ObjectInputStream</a:t>
            </a:r>
            <a:r>
              <a:rPr lang="en-US" dirty="0"/>
              <a:t>(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dirty="0" err="1"/>
              <a:t>FileInputStream</a:t>
            </a:r>
            <a:r>
              <a:rPr lang="en-US" dirty="0"/>
              <a:t>("f.txt"));  </a:t>
            </a:r>
          </a:p>
          <a:p>
            <a:r>
              <a:rPr lang="en-US" dirty="0"/>
              <a:t>  Student s=(Student)</a:t>
            </a:r>
            <a:r>
              <a:rPr lang="en-US" dirty="0" err="1"/>
              <a:t>in.readObject</a:t>
            </a:r>
            <a:r>
              <a:rPr lang="en-US" dirty="0"/>
              <a:t>();  </a:t>
            </a:r>
          </a:p>
          <a:p>
            <a:r>
              <a:rPr lang="en-US" dirty="0"/>
              <a:t>  </a:t>
            </a:r>
            <a:r>
              <a:rPr lang="en-US" dirty="0" err="1"/>
              <a:t>System.out.println</a:t>
            </a:r>
            <a:r>
              <a:rPr lang="en-US" dirty="0"/>
              <a:t>(s.id+" "+s.name+" "+</a:t>
            </a:r>
            <a:r>
              <a:rPr lang="en-US" dirty="0" err="1"/>
              <a:t>s.age</a:t>
            </a:r>
            <a:r>
              <a:rPr lang="en-US" dirty="0"/>
              <a:t>);  </a:t>
            </a:r>
          </a:p>
          <a:p>
            <a:r>
              <a:rPr lang="en-US" dirty="0"/>
              <a:t>  </a:t>
            </a:r>
            <a:r>
              <a:rPr lang="en-US" dirty="0" err="1"/>
              <a:t>in.close</a:t>
            </a:r>
            <a:r>
              <a:rPr lang="en-US" dirty="0"/>
              <a:t>();  </a:t>
            </a:r>
          </a:p>
          <a:p>
            <a:r>
              <a:rPr lang="en-US" dirty="0"/>
              <a:t> }  </a:t>
            </a:r>
          </a:p>
          <a:p>
            <a:r>
              <a:rPr lang="en-US" dirty="0"/>
              <a:t>}  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4043-2FAF-45F0-A144-C40B6F34D20A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5091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211 </a:t>
            </a:r>
            <a:r>
              <a:rPr lang="en-US" dirty="0" err="1"/>
              <a:t>ravi</a:t>
            </a:r>
            <a:r>
              <a:rPr lang="en-US" dirty="0"/>
              <a:t> 0</a:t>
            </a:r>
          </a:p>
          <a:p>
            <a:r>
              <a:rPr lang="en-US" dirty="0"/>
              <a:t>As you can see, printing age of the student returns 0 because value of age was not serialized.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D181C-4947-4715-A53D-A51A54B4B0D5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61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InputStream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application uses an input stream to read data from a source, it may be a </a:t>
            </a:r>
            <a:r>
              <a:rPr lang="en-US" dirty="0" err="1"/>
              <a:t>file,an</a:t>
            </a:r>
            <a:r>
              <a:rPr lang="en-US" dirty="0"/>
              <a:t> </a:t>
            </a:r>
            <a:r>
              <a:rPr lang="en-US" dirty="0" err="1"/>
              <a:t>array,peripheral</a:t>
            </a:r>
            <a:r>
              <a:rPr lang="en-US" dirty="0"/>
              <a:t> device or socket.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0155F-6888-4666-82EE-1D4A77E42DE2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12E6-190E-4E1D-99B6-89C116138C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2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392</TotalTime>
  <Words>2609</Words>
  <Application>Microsoft Office PowerPoint</Application>
  <PresentationFormat>Widescreen</PresentationFormat>
  <Paragraphs>776</Paragraphs>
  <Slides>87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97" baseType="lpstr">
      <vt:lpstr>Arial</vt:lpstr>
      <vt:lpstr>Calibri</vt:lpstr>
      <vt:lpstr>Consolas</vt:lpstr>
      <vt:lpstr>Courier New</vt:lpstr>
      <vt:lpstr>times new roman</vt:lpstr>
      <vt:lpstr>Trebuchet MS</vt:lpstr>
      <vt:lpstr>verdana</vt:lpstr>
      <vt:lpstr>Wingdings</vt:lpstr>
      <vt:lpstr>Wingdings 3</vt:lpstr>
      <vt:lpstr>Facet</vt:lpstr>
      <vt:lpstr>JAVA I/O (Input/Output) streams</vt:lpstr>
      <vt:lpstr>JAVA I/O</vt:lpstr>
      <vt:lpstr>Stream </vt:lpstr>
      <vt:lpstr>Code to print output messages on console</vt:lpstr>
      <vt:lpstr>Code to get input from console.</vt:lpstr>
      <vt:lpstr>Types of Streams</vt:lpstr>
      <vt:lpstr>Byte Streams</vt:lpstr>
      <vt:lpstr>Character Streams </vt:lpstr>
      <vt:lpstr>InputStream</vt:lpstr>
      <vt:lpstr>OutputStream</vt:lpstr>
      <vt:lpstr>Java Input and Output Streams Flow</vt:lpstr>
      <vt:lpstr>InputStream class </vt:lpstr>
      <vt:lpstr>Commonly used methods of InputStream class </vt:lpstr>
      <vt:lpstr>Input Stream Class Hierarchy </vt:lpstr>
      <vt:lpstr>Output Stream class</vt:lpstr>
      <vt:lpstr>Commonly used methods of OutputStream class</vt:lpstr>
      <vt:lpstr>Note</vt:lpstr>
      <vt:lpstr>Output Stream class hierarchy</vt:lpstr>
      <vt:lpstr>FileInputStream and FileOutputStream (File Handling) </vt:lpstr>
      <vt:lpstr>FileInputStream and FileOutputStream</vt:lpstr>
      <vt:lpstr>Java FileOutputStream class </vt:lpstr>
      <vt:lpstr> </vt:lpstr>
      <vt:lpstr>Example of FileOutputStream class</vt:lpstr>
      <vt:lpstr>output</vt:lpstr>
      <vt:lpstr>Java FileInputStream class </vt:lpstr>
      <vt:lpstr> </vt:lpstr>
      <vt:lpstr>Example of FileInputStream class </vt:lpstr>
      <vt:lpstr>Output</vt:lpstr>
      <vt:lpstr>Example of Reading the data of current file and writing it into another file </vt:lpstr>
      <vt:lpstr>Streams usage</vt:lpstr>
      <vt:lpstr>FileWriter and FileReader (File Handling in java) </vt:lpstr>
      <vt:lpstr>FileWriter and FileReader (File Handling in java)</vt:lpstr>
      <vt:lpstr>FileWriter class </vt:lpstr>
      <vt:lpstr>Constructors of FileWriter class </vt:lpstr>
      <vt:lpstr>Methods of FileWriter class</vt:lpstr>
      <vt:lpstr>Java FileWriter Example </vt:lpstr>
      <vt:lpstr>output</vt:lpstr>
      <vt:lpstr>FileReader class</vt:lpstr>
      <vt:lpstr>Constructors of FileReader class </vt:lpstr>
      <vt:lpstr>Methods of FileReader class </vt:lpstr>
      <vt:lpstr>FileReader Example </vt:lpstr>
      <vt:lpstr>output</vt:lpstr>
      <vt:lpstr>Reading data from keyboard </vt:lpstr>
      <vt:lpstr>Reading Data from Console</vt:lpstr>
      <vt:lpstr>InputStreamReader class </vt:lpstr>
      <vt:lpstr>BufferedReader class</vt:lpstr>
      <vt:lpstr>Example of reading data from keyboard by InputStreamReader and BufferdReader class </vt:lpstr>
      <vt:lpstr>Another Example of reading data from keyboard by InputStreamReader and BufferdReader class until the user writes stop </vt:lpstr>
      <vt:lpstr>Scanner class </vt:lpstr>
      <vt:lpstr>Commonly used methods of Scanner class </vt:lpstr>
      <vt:lpstr>Scanner Example to get input from console </vt:lpstr>
      <vt:lpstr>Scanner Example with delimiter </vt:lpstr>
      <vt:lpstr>Scanner Example to get input from console </vt:lpstr>
      <vt:lpstr>Read file data using Scanner Note: Mention file path with file object</vt:lpstr>
      <vt:lpstr>java.io.PrintStream class </vt:lpstr>
      <vt:lpstr>java.io.PrintStream class </vt:lpstr>
      <vt:lpstr>Example of java.io.PrintStream class </vt:lpstr>
      <vt:lpstr>Example of printf() method of java.io.PrintStream class: </vt:lpstr>
      <vt:lpstr>java.io.PrintWriter class </vt:lpstr>
      <vt:lpstr>PrintWriter Example</vt:lpstr>
      <vt:lpstr>Serialization</vt:lpstr>
      <vt:lpstr>Serialization in Java </vt:lpstr>
      <vt:lpstr>Advantage of Java Serialization Or what-is-real-time-use-of-serialization  </vt:lpstr>
      <vt:lpstr>java.io.Serializable interface </vt:lpstr>
      <vt:lpstr>Student.java</vt:lpstr>
      <vt:lpstr>ObjectOutputStream class </vt:lpstr>
      <vt:lpstr>Important Methods </vt:lpstr>
      <vt:lpstr>Example of Java Serialization</vt:lpstr>
      <vt:lpstr>Serialization</vt:lpstr>
      <vt:lpstr>Persist.java</vt:lpstr>
      <vt:lpstr>Deserialization in java </vt:lpstr>
      <vt:lpstr>ObjectInputStream class </vt:lpstr>
      <vt:lpstr>Important Methods </vt:lpstr>
      <vt:lpstr>Example of Java Deserialization </vt:lpstr>
      <vt:lpstr>If Serializable interface is not implemented to the class, what exception will come?</vt:lpstr>
      <vt:lpstr>serialVersionUID:</vt:lpstr>
      <vt:lpstr>Java Serialization with static data member </vt:lpstr>
      <vt:lpstr>Employee.java</vt:lpstr>
      <vt:lpstr>Java Serialization with array or collection </vt:lpstr>
      <vt:lpstr>Externalizable in java </vt:lpstr>
      <vt:lpstr>Transient Keyword </vt:lpstr>
      <vt:lpstr>Example of Transient Keyword</vt:lpstr>
      <vt:lpstr>Student.java</vt:lpstr>
      <vt:lpstr>Code to serialize the object.</vt:lpstr>
      <vt:lpstr>output</vt:lpstr>
      <vt:lpstr> code for deserialization.</vt:lpstr>
      <vt:lpstr>output</vt:lpstr>
    </vt:vector>
  </TitlesOfParts>
  <Company>Deloitte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IO PACKAGE</dc:title>
  <dc:creator>Arepalli, Manga Rao</dc:creator>
  <cp:lastModifiedBy>Arepalli, Manga Rao (US - Hyderabad)</cp:lastModifiedBy>
  <cp:revision>43</cp:revision>
  <dcterms:created xsi:type="dcterms:W3CDTF">2015-09-10T13:28:52Z</dcterms:created>
  <dcterms:modified xsi:type="dcterms:W3CDTF">2018-06-15T03:06:40Z</dcterms:modified>
</cp:coreProperties>
</file>