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8"/>
  </p:notesMasterIdLst>
  <p:sldIdLst>
    <p:sldId id="256" r:id="rId2"/>
    <p:sldId id="257" r:id="rId3"/>
    <p:sldId id="258" r:id="rId4"/>
    <p:sldId id="259" r:id="rId5"/>
    <p:sldId id="406" r:id="rId6"/>
    <p:sldId id="260" r:id="rId7"/>
    <p:sldId id="261" r:id="rId8"/>
    <p:sldId id="40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90" r:id="rId43"/>
    <p:sldId id="391" r:id="rId44"/>
    <p:sldId id="392" r:id="rId45"/>
    <p:sldId id="393" r:id="rId46"/>
    <p:sldId id="394" r:id="rId47"/>
    <p:sldId id="395" r:id="rId48"/>
    <p:sldId id="396" r:id="rId49"/>
    <p:sldId id="397" r:id="rId50"/>
    <p:sldId id="276" r:id="rId51"/>
    <p:sldId id="400" r:id="rId52"/>
    <p:sldId id="296" r:id="rId53"/>
    <p:sldId id="407" r:id="rId54"/>
    <p:sldId id="298" r:id="rId55"/>
    <p:sldId id="299" r:id="rId56"/>
    <p:sldId id="399" r:id="rId57"/>
    <p:sldId id="398" r:id="rId58"/>
    <p:sldId id="297" r:id="rId59"/>
    <p:sldId id="408" r:id="rId60"/>
    <p:sldId id="301" r:id="rId61"/>
    <p:sldId id="302" r:id="rId62"/>
    <p:sldId id="303" r:id="rId63"/>
    <p:sldId id="300" r:id="rId64"/>
    <p:sldId id="305" r:id="rId65"/>
    <p:sldId id="307" r:id="rId66"/>
    <p:sldId id="386" r:id="rId67"/>
    <p:sldId id="387" r:id="rId68"/>
    <p:sldId id="388" r:id="rId69"/>
    <p:sldId id="317" r:id="rId70"/>
    <p:sldId id="434" r:id="rId71"/>
    <p:sldId id="318" r:id="rId72"/>
    <p:sldId id="319" r:id="rId73"/>
    <p:sldId id="435"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8" r:id="rId102"/>
    <p:sldId id="349" r:id="rId103"/>
    <p:sldId id="347"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401" r:id="rId118"/>
    <p:sldId id="402" r:id="rId119"/>
    <p:sldId id="403" r:id="rId120"/>
    <p:sldId id="404" r:id="rId121"/>
    <p:sldId id="405" r:id="rId122"/>
    <p:sldId id="365" r:id="rId123"/>
    <p:sldId id="366" r:id="rId124"/>
    <p:sldId id="367" r:id="rId125"/>
    <p:sldId id="368" r:id="rId126"/>
    <p:sldId id="369" r:id="rId127"/>
    <p:sldId id="350" r:id="rId128"/>
    <p:sldId id="370" r:id="rId129"/>
    <p:sldId id="371" r:id="rId130"/>
    <p:sldId id="372" r:id="rId131"/>
    <p:sldId id="373" r:id="rId132"/>
    <p:sldId id="374" r:id="rId133"/>
    <p:sldId id="375" r:id="rId134"/>
    <p:sldId id="377" r:id="rId135"/>
    <p:sldId id="378" r:id="rId136"/>
    <p:sldId id="379" r:id="rId137"/>
    <p:sldId id="380" r:id="rId138"/>
    <p:sldId id="381" r:id="rId139"/>
    <p:sldId id="376" r:id="rId140"/>
    <p:sldId id="382" r:id="rId141"/>
    <p:sldId id="383" r:id="rId142"/>
    <p:sldId id="384" r:id="rId143"/>
    <p:sldId id="385" r:id="rId144"/>
    <p:sldId id="411" r:id="rId145"/>
    <p:sldId id="417" r:id="rId146"/>
    <p:sldId id="418" r:id="rId147"/>
    <p:sldId id="419" r:id="rId148"/>
    <p:sldId id="432" r:id="rId149"/>
    <p:sldId id="433" r:id="rId150"/>
    <p:sldId id="420" r:id="rId151"/>
    <p:sldId id="423" r:id="rId152"/>
    <p:sldId id="421" r:id="rId153"/>
    <p:sldId id="422" r:id="rId154"/>
    <p:sldId id="424" r:id="rId155"/>
    <p:sldId id="425" r:id="rId156"/>
    <p:sldId id="426" r:id="rId157"/>
    <p:sldId id="427" r:id="rId158"/>
    <p:sldId id="428" r:id="rId159"/>
    <p:sldId id="429" r:id="rId160"/>
    <p:sldId id="430" r:id="rId161"/>
    <p:sldId id="431" r:id="rId162"/>
    <p:sldId id="412" r:id="rId163"/>
    <p:sldId id="413" r:id="rId164"/>
    <p:sldId id="414" r:id="rId165"/>
    <p:sldId id="415" r:id="rId166"/>
    <p:sldId id="410" r:id="rId1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CC7935-8593-4BEA-8859-DFF82DEA86C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72C7D5D-06A3-4578-936C-797D781CCC1B}">
      <dgm:prSet/>
      <dgm:spPr/>
      <dgm:t>
        <a:bodyPr/>
        <a:lstStyle/>
        <a:p>
          <a:pPr rtl="0"/>
          <a:r>
            <a:rPr lang="en-US" dirty="0"/>
            <a:t>1. JDBC-ODBC bridge driver</a:t>
          </a:r>
        </a:p>
      </dgm:t>
    </dgm:pt>
    <dgm:pt modelId="{AAB1A928-7C09-4E14-B54B-9275A8D91EB5}" type="parTrans" cxnId="{1EF30F63-94C2-4775-AD5E-C7826A9B3F4B}">
      <dgm:prSet/>
      <dgm:spPr/>
      <dgm:t>
        <a:bodyPr/>
        <a:lstStyle/>
        <a:p>
          <a:endParaRPr lang="en-US"/>
        </a:p>
      </dgm:t>
    </dgm:pt>
    <dgm:pt modelId="{1DC2DEE2-9A63-4337-BF78-8D4CFB4818EC}" type="sibTrans" cxnId="{1EF30F63-94C2-4775-AD5E-C7826A9B3F4B}">
      <dgm:prSet/>
      <dgm:spPr/>
      <dgm:t>
        <a:bodyPr/>
        <a:lstStyle/>
        <a:p>
          <a:endParaRPr lang="en-US"/>
        </a:p>
      </dgm:t>
    </dgm:pt>
    <dgm:pt modelId="{B9F5E8B6-67F3-4D93-82E5-94E966665DD5}">
      <dgm:prSet/>
      <dgm:spPr/>
      <dgm:t>
        <a:bodyPr/>
        <a:lstStyle/>
        <a:p>
          <a:pPr rtl="0"/>
          <a:r>
            <a:rPr lang="en-US" dirty="0"/>
            <a:t>2. Native-API driver (partially java driver)</a:t>
          </a:r>
        </a:p>
      </dgm:t>
    </dgm:pt>
    <dgm:pt modelId="{6E87B63D-4482-40A9-B615-69CF40C9E734}" type="parTrans" cxnId="{AC0E7133-1845-49F9-8A5B-E831A75E5A13}">
      <dgm:prSet/>
      <dgm:spPr/>
      <dgm:t>
        <a:bodyPr/>
        <a:lstStyle/>
        <a:p>
          <a:endParaRPr lang="en-US"/>
        </a:p>
      </dgm:t>
    </dgm:pt>
    <dgm:pt modelId="{B9486D40-17F8-4DF9-99C2-F2AE78E8B6FA}" type="sibTrans" cxnId="{AC0E7133-1845-49F9-8A5B-E831A75E5A13}">
      <dgm:prSet/>
      <dgm:spPr/>
      <dgm:t>
        <a:bodyPr/>
        <a:lstStyle/>
        <a:p>
          <a:endParaRPr lang="en-US"/>
        </a:p>
      </dgm:t>
    </dgm:pt>
    <dgm:pt modelId="{B7910464-3BE3-4F33-96A9-6D16C3362265}">
      <dgm:prSet/>
      <dgm:spPr/>
      <dgm:t>
        <a:bodyPr/>
        <a:lstStyle/>
        <a:p>
          <a:pPr rtl="0"/>
          <a:r>
            <a:rPr lang="en-US" dirty="0"/>
            <a:t>3. Network Protocol driver (fully java driver)</a:t>
          </a:r>
        </a:p>
      </dgm:t>
    </dgm:pt>
    <dgm:pt modelId="{8C2A486E-6800-41DD-8522-8798CAEFC699}" type="parTrans" cxnId="{ED253A71-C4E8-4ED9-A6FC-C2B47C959E72}">
      <dgm:prSet/>
      <dgm:spPr/>
      <dgm:t>
        <a:bodyPr/>
        <a:lstStyle/>
        <a:p>
          <a:endParaRPr lang="en-US"/>
        </a:p>
      </dgm:t>
    </dgm:pt>
    <dgm:pt modelId="{23BB4E6F-32F6-4448-9F75-074567DA9FC2}" type="sibTrans" cxnId="{ED253A71-C4E8-4ED9-A6FC-C2B47C959E72}">
      <dgm:prSet/>
      <dgm:spPr/>
      <dgm:t>
        <a:bodyPr/>
        <a:lstStyle/>
        <a:p>
          <a:endParaRPr lang="en-US"/>
        </a:p>
      </dgm:t>
    </dgm:pt>
    <dgm:pt modelId="{6948E457-C202-4832-88BB-C31AD726FE74}">
      <dgm:prSet/>
      <dgm:spPr/>
      <dgm:t>
        <a:bodyPr/>
        <a:lstStyle/>
        <a:p>
          <a:pPr rtl="0"/>
          <a:r>
            <a:rPr lang="en-US" dirty="0"/>
            <a:t>4. Thin driver (fully java driver)</a:t>
          </a:r>
        </a:p>
      </dgm:t>
    </dgm:pt>
    <dgm:pt modelId="{ECCD3EA9-BF32-421C-A268-B1AF2DAD62A2}" type="parTrans" cxnId="{A34D8462-349E-4BAA-849E-58AEBB6104C4}">
      <dgm:prSet/>
      <dgm:spPr/>
      <dgm:t>
        <a:bodyPr/>
        <a:lstStyle/>
        <a:p>
          <a:endParaRPr lang="en-US"/>
        </a:p>
      </dgm:t>
    </dgm:pt>
    <dgm:pt modelId="{9B9A8C85-5CD8-473C-B579-C08BA647AC59}" type="sibTrans" cxnId="{A34D8462-349E-4BAA-849E-58AEBB6104C4}">
      <dgm:prSet/>
      <dgm:spPr/>
      <dgm:t>
        <a:bodyPr/>
        <a:lstStyle/>
        <a:p>
          <a:endParaRPr lang="en-US"/>
        </a:p>
      </dgm:t>
    </dgm:pt>
    <dgm:pt modelId="{09A198C1-DECF-4FF0-9D7C-B0AE9E99D3CD}" type="pres">
      <dgm:prSet presAssocID="{2DCC7935-8593-4BEA-8859-DFF82DEA86C1}" presName="Name0" presStyleCnt="0">
        <dgm:presLayoutVars>
          <dgm:dir/>
          <dgm:animLvl val="lvl"/>
          <dgm:resizeHandles val="exact"/>
        </dgm:presLayoutVars>
      </dgm:prSet>
      <dgm:spPr/>
    </dgm:pt>
    <dgm:pt modelId="{3B250144-8C1E-4994-B261-4C6C647C9B38}" type="pres">
      <dgm:prSet presAssocID="{272C7D5D-06A3-4578-936C-797D781CCC1B}" presName="linNode" presStyleCnt="0"/>
      <dgm:spPr/>
    </dgm:pt>
    <dgm:pt modelId="{5709E999-33AB-40C3-B05C-95771B106EB0}" type="pres">
      <dgm:prSet presAssocID="{272C7D5D-06A3-4578-936C-797D781CCC1B}" presName="parentText" presStyleLbl="node1" presStyleIdx="0" presStyleCnt="4">
        <dgm:presLayoutVars>
          <dgm:chMax val="1"/>
          <dgm:bulletEnabled val="1"/>
        </dgm:presLayoutVars>
      </dgm:prSet>
      <dgm:spPr/>
    </dgm:pt>
    <dgm:pt modelId="{D8DBEC15-8C8D-4CEA-BD0D-8B511BD9D061}" type="pres">
      <dgm:prSet presAssocID="{1DC2DEE2-9A63-4337-BF78-8D4CFB4818EC}" presName="sp" presStyleCnt="0"/>
      <dgm:spPr/>
    </dgm:pt>
    <dgm:pt modelId="{FE0E7077-D792-4DA0-9037-BAAC25117E27}" type="pres">
      <dgm:prSet presAssocID="{B9F5E8B6-67F3-4D93-82E5-94E966665DD5}" presName="linNode" presStyleCnt="0"/>
      <dgm:spPr/>
    </dgm:pt>
    <dgm:pt modelId="{A5F2B901-EC63-4251-82CA-876A057F2E0D}" type="pres">
      <dgm:prSet presAssocID="{B9F5E8B6-67F3-4D93-82E5-94E966665DD5}" presName="parentText" presStyleLbl="node1" presStyleIdx="1" presStyleCnt="4">
        <dgm:presLayoutVars>
          <dgm:chMax val="1"/>
          <dgm:bulletEnabled val="1"/>
        </dgm:presLayoutVars>
      </dgm:prSet>
      <dgm:spPr/>
    </dgm:pt>
    <dgm:pt modelId="{3E970F90-A58A-4DCB-981A-11E107EF98DA}" type="pres">
      <dgm:prSet presAssocID="{B9486D40-17F8-4DF9-99C2-F2AE78E8B6FA}" presName="sp" presStyleCnt="0"/>
      <dgm:spPr/>
    </dgm:pt>
    <dgm:pt modelId="{4F3F967B-03F0-40B8-A1B9-A52E0CBB3C35}" type="pres">
      <dgm:prSet presAssocID="{B7910464-3BE3-4F33-96A9-6D16C3362265}" presName="linNode" presStyleCnt="0"/>
      <dgm:spPr/>
    </dgm:pt>
    <dgm:pt modelId="{F63FB3BD-BE23-47E5-B6F6-B36A8C3776B4}" type="pres">
      <dgm:prSet presAssocID="{B7910464-3BE3-4F33-96A9-6D16C3362265}" presName="parentText" presStyleLbl="node1" presStyleIdx="2" presStyleCnt="4">
        <dgm:presLayoutVars>
          <dgm:chMax val="1"/>
          <dgm:bulletEnabled val="1"/>
        </dgm:presLayoutVars>
      </dgm:prSet>
      <dgm:spPr/>
    </dgm:pt>
    <dgm:pt modelId="{712B8038-7EA1-4F99-9716-992BEA2F3AEA}" type="pres">
      <dgm:prSet presAssocID="{23BB4E6F-32F6-4448-9F75-074567DA9FC2}" presName="sp" presStyleCnt="0"/>
      <dgm:spPr/>
    </dgm:pt>
    <dgm:pt modelId="{D4EF79E1-ABD3-4315-8116-68EB5C5E9133}" type="pres">
      <dgm:prSet presAssocID="{6948E457-C202-4832-88BB-C31AD726FE74}" presName="linNode" presStyleCnt="0"/>
      <dgm:spPr/>
    </dgm:pt>
    <dgm:pt modelId="{B6A08C82-E641-4CDE-86BC-DCF7103A096D}" type="pres">
      <dgm:prSet presAssocID="{6948E457-C202-4832-88BB-C31AD726FE74}" presName="parentText" presStyleLbl="node1" presStyleIdx="3" presStyleCnt="4">
        <dgm:presLayoutVars>
          <dgm:chMax val="1"/>
          <dgm:bulletEnabled val="1"/>
        </dgm:presLayoutVars>
      </dgm:prSet>
      <dgm:spPr/>
    </dgm:pt>
  </dgm:ptLst>
  <dgm:cxnLst>
    <dgm:cxn modelId="{AC0E7133-1845-49F9-8A5B-E831A75E5A13}" srcId="{2DCC7935-8593-4BEA-8859-DFF82DEA86C1}" destId="{B9F5E8B6-67F3-4D93-82E5-94E966665DD5}" srcOrd="1" destOrd="0" parTransId="{6E87B63D-4482-40A9-B615-69CF40C9E734}" sibTransId="{B9486D40-17F8-4DF9-99C2-F2AE78E8B6FA}"/>
    <dgm:cxn modelId="{A34D8462-349E-4BAA-849E-58AEBB6104C4}" srcId="{2DCC7935-8593-4BEA-8859-DFF82DEA86C1}" destId="{6948E457-C202-4832-88BB-C31AD726FE74}" srcOrd="3" destOrd="0" parTransId="{ECCD3EA9-BF32-421C-A268-B1AF2DAD62A2}" sibTransId="{9B9A8C85-5CD8-473C-B579-C08BA647AC59}"/>
    <dgm:cxn modelId="{1EF30F63-94C2-4775-AD5E-C7826A9B3F4B}" srcId="{2DCC7935-8593-4BEA-8859-DFF82DEA86C1}" destId="{272C7D5D-06A3-4578-936C-797D781CCC1B}" srcOrd="0" destOrd="0" parTransId="{AAB1A928-7C09-4E14-B54B-9275A8D91EB5}" sibTransId="{1DC2DEE2-9A63-4337-BF78-8D4CFB4818EC}"/>
    <dgm:cxn modelId="{ED253A71-C4E8-4ED9-A6FC-C2B47C959E72}" srcId="{2DCC7935-8593-4BEA-8859-DFF82DEA86C1}" destId="{B7910464-3BE3-4F33-96A9-6D16C3362265}" srcOrd="2" destOrd="0" parTransId="{8C2A486E-6800-41DD-8522-8798CAEFC699}" sibTransId="{23BB4E6F-32F6-4448-9F75-074567DA9FC2}"/>
    <dgm:cxn modelId="{5C88FB77-E1CC-49F4-A27E-1CC8188BEB09}" type="presOf" srcId="{B7910464-3BE3-4F33-96A9-6D16C3362265}" destId="{F63FB3BD-BE23-47E5-B6F6-B36A8C3776B4}" srcOrd="0" destOrd="0" presId="urn:microsoft.com/office/officeart/2005/8/layout/vList5"/>
    <dgm:cxn modelId="{6CF7899C-B747-4E10-A7F2-AC4565DB9EA1}" type="presOf" srcId="{2DCC7935-8593-4BEA-8859-DFF82DEA86C1}" destId="{09A198C1-DECF-4FF0-9D7C-B0AE9E99D3CD}" srcOrd="0" destOrd="0" presId="urn:microsoft.com/office/officeart/2005/8/layout/vList5"/>
    <dgm:cxn modelId="{5E72E9C3-EDCD-41B1-9BB3-135E6F225757}" type="presOf" srcId="{272C7D5D-06A3-4578-936C-797D781CCC1B}" destId="{5709E999-33AB-40C3-B05C-95771B106EB0}" srcOrd="0" destOrd="0" presId="urn:microsoft.com/office/officeart/2005/8/layout/vList5"/>
    <dgm:cxn modelId="{CAEA2DC7-35D3-4ACF-869A-CD8EF7BFACF2}" type="presOf" srcId="{6948E457-C202-4832-88BB-C31AD726FE74}" destId="{B6A08C82-E641-4CDE-86BC-DCF7103A096D}" srcOrd="0" destOrd="0" presId="urn:microsoft.com/office/officeart/2005/8/layout/vList5"/>
    <dgm:cxn modelId="{823452EB-9B91-4EE9-8E56-0D532E47FA5F}" type="presOf" srcId="{B9F5E8B6-67F3-4D93-82E5-94E966665DD5}" destId="{A5F2B901-EC63-4251-82CA-876A057F2E0D}" srcOrd="0" destOrd="0" presId="urn:microsoft.com/office/officeart/2005/8/layout/vList5"/>
    <dgm:cxn modelId="{62CFBB76-2C75-4701-B5AE-71816F99EA80}" type="presParOf" srcId="{09A198C1-DECF-4FF0-9D7C-B0AE9E99D3CD}" destId="{3B250144-8C1E-4994-B261-4C6C647C9B38}" srcOrd="0" destOrd="0" presId="urn:microsoft.com/office/officeart/2005/8/layout/vList5"/>
    <dgm:cxn modelId="{A791A37C-22F5-40A4-B86D-FDA0F8D61E57}" type="presParOf" srcId="{3B250144-8C1E-4994-B261-4C6C647C9B38}" destId="{5709E999-33AB-40C3-B05C-95771B106EB0}" srcOrd="0" destOrd="0" presId="urn:microsoft.com/office/officeart/2005/8/layout/vList5"/>
    <dgm:cxn modelId="{9F104263-D0AE-469E-B0B8-C0E73FB46E49}" type="presParOf" srcId="{09A198C1-DECF-4FF0-9D7C-B0AE9E99D3CD}" destId="{D8DBEC15-8C8D-4CEA-BD0D-8B511BD9D061}" srcOrd="1" destOrd="0" presId="urn:microsoft.com/office/officeart/2005/8/layout/vList5"/>
    <dgm:cxn modelId="{05250912-F4AF-4FDF-95F1-3C74FC5BFBCE}" type="presParOf" srcId="{09A198C1-DECF-4FF0-9D7C-B0AE9E99D3CD}" destId="{FE0E7077-D792-4DA0-9037-BAAC25117E27}" srcOrd="2" destOrd="0" presId="urn:microsoft.com/office/officeart/2005/8/layout/vList5"/>
    <dgm:cxn modelId="{DDF1032D-B361-466D-9423-C61CF1106D32}" type="presParOf" srcId="{FE0E7077-D792-4DA0-9037-BAAC25117E27}" destId="{A5F2B901-EC63-4251-82CA-876A057F2E0D}" srcOrd="0" destOrd="0" presId="urn:microsoft.com/office/officeart/2005/8/layout/vList5"/>
    <dgm:cxn modelId="{6CA608FD-9E76-45D0-AF1F-EE9CC0FF2A82}" type="presParOf" srcId="{09A198C1-DECF-4FF0-9D7C-B0AE9E99D3CD}" destId="{3E970F90-A58A-4DCB-981A-11E107EF98DA}" srcOrd="3" destOrd="0" presId="urn:microsoft.com/office/officeart/2005/8/layout/vList5"/>
    <dgm:cxn modelId="{48CF12D1-9E4C-49B9-B01A-F35F416F72F6}" type="presParOf" srcId="{09A198C1-DECF-4FF0-9D7C-B0AE9E99D3CD}" destId="{4F3F967B-03F0-40B8-A1B9-A52E0CBB3C35}" srcOrd="4" destOrd="0" presId="urn:microsoft.com/office/officeart/2005/8/layout/vList5"/>
    <dgm:cxn modelId="{6FF08F64-1E57-42B6-9E2E-E36DFB1E37B8}" type="presParOf" srcId="{4F3F967B-03F0-40B8-A1B9-A52E0CBB3C35}" destId="{F63FB3BD-BE23-47E5-B6F6-B36A8C3776B4}" srcOrd="0" destOrd="0" presId="urn:microsoft.com/office/officeart/2005/8/layout/vList5"/>
    <dgm:cxn modelId="{FE92D350-88C2-4C90-9E5F-9182C870D71B}" type="presParOf" srcId="{09A198C1-DECF-4FF0-9D7C-B0AE9E99D3CD}" destId="{712B8038-7EA1-4F99-9716-992BEA2F3AEA}" srcOrd="5" destOrd="0" presId="urn:microsoft.com/office/officeart/2005/8/layout/vList5"/>
    <dgm:cxn modelId="{8293585E-A65F-4205-9F03-613BFB0D42F4}" type="presParOf" srcId="{09A198C1-DECF-4FF0-9D7C-B0AE9E99D3CD}" destId="{D4EF79E1-ABD3-4315-8116-68EB5C5E9133}" srcOrd="6" destOrd="0" presId="urn:microsoft.com/office/officeart/2005/8/layout/vList5"/>
    <dgm:cxn modelId="{9DD6B863-970D-4F89-BBDA-736A783C0867}" type="presParOf" srcId="{D4EF79E1-ABD3-4315-8116-68EB5C5E9133}" destId="{B6A08C82-E641-4CDE-86BC-DCF7103A096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AEBEF-9EB9-4AA0-B6B2-31C3C8936BA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4770B93-162A-46A4-8904-F74FDA16D3B2}">
      <dgm:prSet/>
      <dgm:spPr/>
      <dgm:t>
        <a:bodyPr/>
        <a:lstStyle/>
        <a:p>
          <a:pPr rtl="0"/>
          <a:r>
            <a:rPr lang="en-US"/>
            <a:t>easy to use.</a:t>
          </a:r>
        </a:p>
      </dgm:t>
    </dgm:pt>
    <dgm:pt modelId="{3D3882AA-4748-4150-AEE4-50BDC38378D1}" type="parTrans" cxnId="{506F1293-3BD8-47D8-8A0F-FA0EAB4770B4}">
      <dgm:prSet/>
      <dgm:spPr/>
      <dgm:t>
        <a:bodyPr/>
        <a:lstStyle/>
        <a:p>
          <a:endParaRPr lang="en-US"/>
        </a:p>
      </dgm:t>
    </dgm:pt>
    <dgm:pt modelId="{0E39D414-847C-4EB9-BCAE-359CA1FB0705}" type="sibTrans" cxnId="{506F1293-3BD8-47D8-8A0F-FA0EAB4770B4}">
      <dgm:prSet/>
      <dgm:spPr/>
      <dgm:t>
        <a:bodyPr/>
        <a:lstStyle/>
        <a:p>
          <a:endParaRPr lang="en-US"/>
        </a:p>
      </dgm:t>
    </dgm:pt>
    <dgm:pt modelId="{2C9D26F3-34F0-4D0C-9634-0B078F41A3E7}">
      <dgm:prSet/>
      <dgm:spPr/>
      <dgm:t>
        <a:bodyPr/>
        <a:lstStyle/>
        <a:p>
          <a:pPr rtl="0"/>
          <a:r>
            <a:rPr lang="en-US"/>
            <a:t>can be easily connected to any database.</a:t>
          </a:r>
        </a:p>
      </dgm:t>
    </dgm:pt>
    <dgm:pt modelId="{0BB6988B-6CD9-4A9C-8723-7063C096B33A}" type="parTrans" cxnId="{4CB1A7D2-0E1D-4146-A4D0-4F92DE5C83F9}">
      <dgm:prSet/>
      <dgm:spPr/>
      <dgm:t>
        <a:bodyPr/>
        <a:lstStyle/>
        <a:p>
          <a:endParaRPr lang="en-US"/>
        </a:p>
      </dgm:t>
    </dgm:pt>
    <dgm:pt modelId="{37564974-D498-4E08-94DA-D0E197CA75F8}" type="sibTrans" cxnId="{4CB1A7D2-0E1D-4146-A4D0-4F92DE5C83F9}">
      <dgm:prSet/>
      <dgm:spPr/>
      <dgm:t>
        <a:bodyPr/>
        <a:lstStyle/>
        <a:p>
          <a:endParaRPr lang="en-US"/>
        </a:p>
      </dgm:t>
    </dgm:pt>
    <dgm:pt modelId="{81F2D229-BCA8-49BC-9753-4A23ACABDE78}" type="pres">
      <dgm:prSet presAssocID="{786AEBEF-9EB9-4AA0-B6B2-31C3C8936BAC}" presName="Name0" presStyleCnt="0">
        <dgm:presLayoutVars>
          <dgm:dir/>
          <dgm:animLvl val="lvl"/>
          <dgm:resizeHandles val="exact"/>
        </dgm:presLayoutVars>
      </dgm:prSet>
      <dgm:spPr/>
    </dgm:pt>
    <dgm:pt modelId="{C4AEF626-0E12-40DE-9C93-4BECA6F309B0}" type="pres">
      <dgm:prSet presAssocID="{D4770B93-162A-46A4-8904-F74FDA16D3B2}" presName="linNode" presStyleCnt="0"/>
      <dgm:spPr/>
    </dgm:pt>
    <dgm:pt modelId="{B0696B26-44DA-4ED6-8A56-699641C5F920}" type="pres">
      <dgm:prSet presAssocID="{D4770B93-162A-46A4-8904-F74FDA16D3B2}" presName="parentText" presStyleLbl="node1" presStyleIdx="0" presStyleCnt="2">
        <dgm:presLayoutVars>
          <dgm:chMax val="1"/>
          <dgm:bulletEnabled val="1"/>
        </dgm:presLayoutVars>
      </dgm:prSet>
      <dgm:spPr/>
    </dgm:pt>
    <dgm:pt modelId="{CAB4E37E-7319-4DCD-A012-51980212F0F0}" type="pres">
      <dgm:prSet presAssocID="{0E39D414-847C-4EB9-BCAE-359CA1FB0705}" presName="sp" presStyleCnt="0"/>
      <dgm:spPr/>
    </dgm:pt>
    <dgm:pt modelId="{1A67D283-121E-46E2-8E06-099F4C2D5DB9}" type="pres">
      <dgm:prSet presAssocID="{2C9D26F3-34F0-4D0C-9634-0B078F41A3E7}" presName="linNode" presStyleCnt="0"/>
      <dgm:spPr/>
    </dgm:pt>
    <dgm:pt modelId="{9CCD07C2-A6BB-4303-94B5-76F1441C92AF}" type="pres">
      <dgm:prSet presAssocID="{2C9D26F3-34F0-4D0C-9634-0B078F41A3E7}" presName="parentText" presStyleLbl="node1" presStyleIdx="1" presStyleCnt="2">
        <dgm:presLayoutVars>
          <dgm:chMax val="1"/>
          <dgm:bulletEnabled val="1"/>
        </dgm:presLayoutVars>
      </dgm:prSet>
      <dgm:spPr/>
    </dgm:pt>
  </dgm:ptLst>
  <dgm:cxnLst>
    <dgm:cxn modelId="{FC182006-1DB1-407A-9E97-34A6BACE7ED3}" type="presOf" srcId="{2C9D26F3-34F0-4D0C-9634-0B078F41A3E7}" destId="{9CCD07C2-A6BB-4303-94B5-76F1441C92AF}" srcOrd="0" destOrd="0" presId="urn:microsoft.com/office/officeart/2005/8/layout/vList5"/>
    <dgm:cxn modelId="{1DD73D31-4E35-47BF-9EFD-41BB0BA7765E}" type="presOf" srcId="{786AEBEF-9EB9-4AA0-B6B2-31C3C8936BAC}" destId="{81F2D229-BCA8-49BC-9753-4A23ACABDE78}" srcOrd="0" destOrd="0" presId="urn:microsoft.com/office/officeart/2005/8/layout/vList5"/>
    <dgm:cxn modelId="{31F0587A-43B6-4198-8660-B272CD873C43}" type="presOf" srcId="{D4770B93-162A-46A4-8904-F74FDA16D3B2}" destId="{B0696B26-44DA-4ED6-8A56-699641C5F920}" srcOrd="0" destOrd="0" presId="urn:microsoft.com/office/officeart/2005/8/layout/vList5"/>
    <dgm:cxn modelId="{506F1293-3BD8-47D8-8A0F-FA0EAB4770B4}" srcId="{786AEBEF-9EB9-4AA0-B6B2-31C3C8936BAC}" destId="{D4770B93-162A-46A4-8904-F74FDA16D3B2}" srcOrd="0" destOrd="0" parTransId="{3D3882AA-4748-4150-AEE4-50BDC38378D1}" sibTransId="{0E39D414-847C-4EB9-BCAE-359CA1FB0705}"/>
    <dgm:cxn modelId="{4CB1A7D2-0E1D-4146-A4D0-4F92DE5C83F9}" srcId="{786AEBEF-9EB9-4AA0-B6B2-31C3C8936BAC}" destId="{2C9D26F3-34F0-4D0C-9634-0B078F41A3E7}" srcOrd="1" destOrd="0" parTransId="{0BB6988B-6CD9-4A9C-8723-7063C096B33A}" sibTransId="{37564974-D498-4E08-94DA-D0E197CA75F8}"/>
    <dgm:cxn modelId="{CCA7A30C-545F-4225-AA2A-891DA5643074}" type="presParOf" srcId="{81F2D229-BCA8-49BC-9753-4A23ACABDE78}" destId="{C4AEF626-0E12-40DE-9C93-4BECA6F309B0}" srcOrd="0" destOrd="0" presId="urn:microsoft.com/office/officeart/2005/8/layout/vList5"/>
    <dgm:cxn modelId="{8E5B46BA-0755-429F-B53B-77A76CDBB9BD}" type="presParOf" srcId="{C4AEF626-0E12-40DE-9C93-4BECA6F309B0}" destId="{B0696B26-44DA-4ED6-8A56-699641C5F920}" srcOrd="0" destOrd="0" presId="urn:microsoft.com/office/officeart/2005/8/layout/vList5"/>
    <dgm:cxn modelId="{04975E71-9829-4F8E-9E4C-6E2D4A57984D}" type="presParOf" srcId="{81F2D229-BCA8-49BC-9753-4A23ACABDE78}" destId="{CAB4E37E-7319-4DCD-A012-51980212F0F0}" srcOrd="1" destOrd="0" presId="urn:microsoft.com/office/officeart/2005/8/layout/vList5"/>
    <dgm:cxn modelId="{CD38A81F-6A30-4F13-BC14-1FEDF2CA1F40}" type="presParOf" srcId="{81F2D229-BCA8-49BC-9753-4A23ACABDE78}" destId="{1A67D283-121E-46E2-8E06-099F4C2D5DB9}" srcOrd="2" destOrd="0" presId="urn:microsoft.com/office/officeart/2005/8/layout/vList5"/>
    <dgm:cxn modelId="{8AC0F1F0-4CFC-4DD9-B838-0A512B5D6C4D}" type="presParOf" srcId="{1A67D283-121E-46E2-8E06-099F4C2D5DB9}" destId="{9CCD07C2-A6BB-4303-94B5-76F1441C92A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572C4-93E0-49EC-AD46-6F5B6FEFCD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C2A3707-05F5-4A40-BA8D-2502606D3A1E}">
      <dgm:prSet/>
      <dgm:spPr/>
      <dgm:t>
        <a:bodyPr/>
        <a:lstStyle/>
        <a:p>
          <a:pPr rtl="0"/>
          <a:r>
            <a:rPr lang="en-US"/>
            <a:t>Register the driver class</a:t>
          </a:r>
        </a:p>
      </dgm:t>
    </dgm:pt>
    <dgm:pt modelId="{A397826F-F1CD-414C-A4B2-33AA1C91F284}" type="parTrans" cxnId="{B94E8B20-E19A-4BA1-8369-FC8E7B75E0B6}">
      <dgm:prSet/>
      <dgm:spPr/>
      <dgm:t>
        <a:bodyPr/>
        <a:lstStyle/>
        <a:p>
          <a:endParaRPr lang="en-US"/>
        </a:p>
      </dgm:t>
    </dgm:pt>
    <dgm:pt modelId="{1826CF00-3296-46CC-9C7E-22565E8A4CC5}" type="sibTrans" cxnId="{B94E8B20-E19A-4BA1-8369-FC8E7B75E0B6}">
      <dgm:prSet/>
      <dgm:spPr/>
      <dgm:t>
        <a:bodyPr/>
        <a:lstStyle/>
        <a:p>
          <a:endParaRPr lang="en-US"/>
        </a:p>
      </dgm:t>
    </dgm:pt>
    <dgm:pt modelId="{3759CACB-8EC1-4D28-B5C7-83C17E495121}">
      <dgm:prSet/>
      <dgm:spPr/>
      <dgm:t>
        <a:bodyPr/>
        <a:lstStyle/>
        <a:p>
          <a:pPr rtl="0"/>
          <a:r>
            <a:rPr lang="en-US"/>
            <a:t>Creating connection</a:t>
          </a:r>
        </a:p>
      </dgm:t>
    </dgm:pt>
    <dgm:pt modelId="{6AFEDA36-1F4F-418F-98E4-FC0817E114B7}" type="parTrans" cxnId="{C9C7EE8E-ED06-4C4B-AC15-119428987434}">
      <dgm:prSet/>
      <dgm:spPr/>
      <dgm:t>
        <a:bodyPr/>
        <a:lstStyle/>
        <a:p>
          <a:endParaRPr lang="en-US"/>
        </a:p>
      </dgm:t>
    </dgm:pt>
    <dgm:pt modelId="{88BA7420-00DF-49AA-A0B0-92F209CA75AE}" type="sibTrans" cxnId="{C9C7EE8E-ED06-4C4B-AC15-119428987434}">
      <dgm:prSet/>
      <dgm:spPr/>
      <dgm:t>
        <a:bodyPr/>
        <a:lstStyle/>
        <a:p>
          <a:endParaRPr lang="en-US"/>
        </a:p>
      </dgm:t>
    </dgm:pt>
    <dgm:pt modelId="{D286D04F-14E2-42CF-BE45-B97EC1354E9D}">
      <dgm:prSet/>
      <dgm:spPr/>
      <dgm:t>
        <a:bodyPr/>
        <a:lstStyle/>
        <a:p>
          <a:pPr rtl="0"/>
          <a:r>
            <a:rPr lang="en-US"/>
            <a:t>Creating statement</a:t>
          </a:r>
        </a:p>
      </dgm:t>
    </dgm:pt>
    <dgm:pt modelId="{D50625A3-DB0E-41A7-8D39-C83FEE0F3D6D}" type="parTrans" cxnId="{ABADFDF0-1F62-4005-8AC5-F1F31502000B}">
      <dgm:prSet/>
      <dgm:spPr/>
      <dgm:t>
        <a:bodyPr/>
        <a:lstStyle/>
        <a:p>
          <a:endParaRPr lang="en-US"/>
        </a:p>
      </dgm:t>
    </dgm:pt>
    <dgm:pt modelId="{4DDBB721-A926-48C2-95C6-FA55D0A0935F}" type="sibTrans" cxnId="{ABADFDF0-1F62-4005-8AC5-F1F31502000B}">
      <dgm:prSet/>
      <dgm:spPr/>
      <dgm:t>
        <a:bodyPr/>
        <a:lstStyle/>
        <a:p>
          <a:endParaRPr lang="en-US"/>
        </a:p>
      </dgm:t>
    </dgm:pt>
    <dgm:pt modelId="{97DB0DE8-6CF3-4A97-975C-5196D7150555}">
      <dgm:prSet/>
      <dgm:spPr/>
      <dgm:t>
        <a:bodyPr/>
        <a:lstStyle/>
        <a:p>
          <a:pPr rtl="0"/>
          <a:r>
            <a:rPr lang="en-US"/>
            <a:t>Executing queries</a:t>
          </a:r>
        </a:p>
      </dgm:t>
    </dgm:pt>
    <dgm:pt modelId="{85216BA5-03E6-4322-860A-E6138EC511A5}" type="parTrans" cxnId="{9CF9690B-236D-4AE2-A101-E47A4D5D0599}">
      <dgm:prSet/>
      <dgm:spPr/>
      <dgm:t>
        <a:bodyPr/>
        <a:lstStyle/>
        <a:p>
          <a:endParaRPr lang="en-US"/>
        </a:p>
      </dgm:t>
    </dgm:pt>
    <dgm:pt modelId="{C904BE4F-2BE1-417F-906B-5E1F53C98E6E}" type="sibTrans" cxnId="{9CF9690B-236D-4AE2-A101-E47A4D5D0599}">
      <dgm:prSet/>
      <dgm:spPr/>
      <dgm:t>
        <a:bodyPr/>
        <a:lstStyle/>
        <a:p>
          <a:endParaRPr lang="en-US"/>
        </a:p>
      </dgm:t>
    </dgm:pt>
    <dgm:pt modelId="{5BCE03BA-4AE3-43BA-B27B-4A83BF549442}">
      <dgm:prSet/>
      <dgm:spPr/>
      <dgm:t>
        <a:bodyPr/>
        <a:lstStyle/>
        <a:p>
          <a:pPr rtl="0"/>
          <a:r>
            <a:rPr lang="en-US"/>
            <a:t>Closing connection</a:t>
          </a:r>
        </a:p>
      </dgm:t>
    </dgm:pt>
    <dgm:pt modelId="{3BA913AC-A9B0-4B62-9939-524AB3A5DFB7}" type="parTrans" cxnId="{C4144A16-8FDB-43D3-9AF4-C5881CCB24D7}">
      <dgm:prSet/>
      <dgm:spPr/>
      <dgm:t>
        <a:bodyPr/>
        <a:lstStyle/>
        <a:p>
          <a:endParaRPr lang="en-US"/>
        </a:p>
      </dgm:t>
    </dgm:pt>
    <dgm:pt modelId="{EE92E280-54B8-4439-8715-DBB1EFB0691D}" type="sibTrans" cxnId="{C4144A16-8FDB-43D3-9AF4-C5881CCB24D7}">
      <dgm:prSet/>
      <dgm:spPr/>
      <dgm:t>
        <a:bodyPr/>
        <a:lstStyle/>
        <a:p>
          <a:endParaRPr lang="en-US"/>
        </a:p>
      </dgm:t>
    </dgm:pt>
    <dgm:pt modelId="{165C3993-7BB9-473A-BE14-C1C1EB1BA765}" type="pres">
      <dgm:prSet presAssocID="{7C2572C4-93E0-49EC-AD46-6F5B6FEFCDA1}" presName="Name0" presStyleCnt="0">
        <dgm:presLayoutVars>
          <dgm:dir/>
          <dgm:animLvl val="lvl"/>
          <dgm:resizeHandles val="exact"/>
        </dgm:presLayoutVars>
      </dgm:prSet>
      <dgm:spPr/>
    </dgm:pt>
    <dgm:pt modelId="{5FCEFAD7-D2F6-401B-90CC-CCF634F34212}" type="pres">
      <dgm:prSet presAssocID="{9C2A3707-05F5-4A40-BA8D-2502606D3A1E}" presName="linNode" presStyleCnt="0"/>
      <dgm:spPr/>
    </dgm:pt>
    <dgm:pt modelId="{845E1263-225B-4B79-8D28-D8CC95F5C00E}" type="pres">
      <dgm:prSet presAssocID="{9C2A3707-05F5-4A40-BA8D-2502606D3A1E}" presName="parentText" presStyleLbl="node1" presStyleIdx="0" presStyleCnt="5">
        <dgm:presLayoutVars>
          <dgm:chMax val="1"/>
          <dgm:bulletEnabled val="1"/>
        </dgm:presLayoutVars>
      </dgm:prSet>
      <dgm:spPr/>
    </dgm:pt>
    <dgm:pt modelId="{7B280D60-38ED-46FA-9605-D04C9FA463C4}" type="pres">
      <dgm:prSet presAssocID="{1826CF00-3296-46CC-9C7E-22565E8A4CC5}" presName="sp" presStyleCnt="0"/>
      <dgm:spPr/>
    </dgm:pt>
    <dgm:pt modelId="{8E002A2C-ABB3-487F-BFCD-D503639AC18B}" type="pres">
      <dgm:prSet presAssocID="{3759CACB-8EC1-4D28-B5C7-83C17E495121}" presName="linNode" presStyleCnt="0"/>
      <dgm:spPr/>
    </dgm:pt>
    <dgm:pt modelId="{A09E28D7-D03B-429C-BB79-ED8C4AC7B707}" type="pres">
      <dgm:prSet presAssocID="{3759CACB-8EC1-4D28-B5C7-83C17E495121}" presName="parentText" presStyleLbl="node1" presStyleIdx="1" presStyleCnt="5">
        <dgm:presLayoutVars>
          <dgm:chMax val="1"/>
          <dgm:bulletEnabled val="1"/>
        </dgm:presLayoutVars>
      </dgm:prSet>
      <dgm:spPr/>
    </dgm:pt>
    <dgm:pt modelId="{98195BB9-624B-4636-9A19-B1084AEAC595}" type="pres">
      <dgm:prSet presAssocID="{88BA7420-00DF-49AA-A0B0-92F209CA75AE}" presName="sp" presStyleCnt="0"/>
      <dgm:spPr/>
    </dgm:pt>
    <dgm:pt modelId="{3A818AFC-35B5-42E4-A8D9-FDB3C95648F5}" type="pres">
      <dgm:prSet presAssocID="{D286D04F-14E2-42CF-BE45-B97EC1354E9D}" presName="linNode" presStyleCnt="0"/>
      <dgm:spPr/>
    </dgm:pt>
    <dgm:pt modelId="{EC925A10-9466-48F0-8754-A24B081D36AE}" type="pres">
      <dgm:prSet presAssocID="{D286D04F-14E2-42CF-BE45-B97EC1354E9D}" presName="parentText" presStyleLbl="node1" presStyleIdx="2" presStyleCnt="5">
        <dgm:presLayoutVars>
          <dgm:chMax val="1"/>
          <dgm:bulletEnabled val="1"/>
        </dgm:presLayoutVars>
      </dgm:prSet>
      <dgm:spPr/>
    </dgm:pt>
    <dgm:pt modelId="{652E806F-8D1D-42DD-B3BB-ABE3A6DCB054}" type="pres">
      <dgm:prSet presAssocID="{4DDBB721-A926-48C2-95C6-FA55D0A0935F}" presName="sp" presStyleCnt="0"/>
      <dgm:spPr/>
    </dgm:pt>
    <dgm:pt modelId="{F0D84607-7940-45BD-9E18-C3A1E3A2B1D3}" type="pres">
      <dgm:prSet presAssocID="{97DB0DE8-6CF3-4A97-975C-5196D7150555}" presName="linNode" presStyleCnt="0"/>
      <dgm:spPr/>
    </dgm:pt>
    <dgm:pt modelId="{86D2C050-4DAD-4052-A8F4-32C2E6701BAC}" type="pres">
      <dgm:prSet presAssocID="{97DB0DE8-6CF3-4A97-975C-5196D7150555}" presName="parentText" presStyleLbl="node1" presStyleIdx="3" presStyleCnt="5">
        <dgm:presLayoutVars>
          <dgm:chMax val="1"/>
          <dgm:bulletEnabled val="1"/>
        </dgm:presLayoutVars>
      </dgm:prSet>
      <dgm:spPr/>
    </dgm:pt>
    <dgm:pt modelId="{F3AF7EFD-376D-42B3-B9FC-EAE7FFA01636}" type="pres">
      <dgm:prSet presAssocID="{C904BE4F-2BE1-417F-906B-5E1F53C98E6E}" presName="sp" presStyleCnt="0"/>
      <dgm:spPr/>
    </dgm:pt>
    <dgm:pt modelId="{CD74B81A-FAF6-44D0-98AD-3697104D28BE}" type="pres">
      <dgm:prSet presAssocID="{5BCE03BA-4AE3-43BA-B27B-4A83BF549442}" presName="linNode" presStyleCnt="0"/>
      <dgm:spPr/>
    </dgm:pt>
    <dgm:pt modelId="{5140B7A6-2AAE-40ED-A5D2-2B65C5676B3E}" type="pres">
      <dgm:prSet presAssocID="{5BCE03BA-4AE3-43BA-B27B-4A83BF549442}" presName="parentText" presStyleLbl="node1" presStyleIdx="4" presStyleCnt="5">
        <dgm:presLayoutVars>
          <dgm:chMax val="1"/>
          <dgm:bulletEnabled val="1"/>
        </dgm:presLayoutVars>
      </dgm:prSet>
      <dgm:spPr/>
    </dgm:pt>
  </dgm:ptLst>
  <dgm:cxnLst>
    <dgm:cxn modelId="{A4468905-495A-415B-B29A-BC7458D08CEB}" type="presOf" srcId="{97DB0DE8-6CF3-4A97-975C-5196D7150555}" destId="{86D2C050-4DAD-4052-A8F4-32C2E6701BAC}" srcOrd="0" destOrd="0" presId="urn:microsoft.com/office/officeart/2005/8/layout/vList5"/>
    <dgm:cxn modelId="{A42CE406-D705-499D-8278-F660600725D9}" type="presOf" srcId="{5BCE03BA-4AE3-43BA-B27B-4A83BF549442}" destId="{5140B7A6-2AAE-40ED-A5D2-2B65C5676B3E}" srcOrd="0" destOrd="0" presId="urn:microsoft.com/office/officeart/2005/8/layout/vList5"/>
    <dgm:cxn modelId="{9FE28B08-D255-4D3B-AC5A-A2E155C82A80}" type="presOf" srcId="{9C2A3707-05F5-4A40-BA8D-2502606D3A1E}" destId="{845E1263-225B-4B79-8D28-D8CC95F5C00E}" srcOrd="0" destOrd="0" presId="urn:microsoft.com/office/officeart/2005/8/layout/vList5"/>
    <dgm:cxn modelId="{9CF9690B-236D-4AE2-A101-E47A4D5D0599}" srcId="{7C2572C4-93E0-49EC-AD46-6F5B6FEFCDA1}" destId="{97DB0DE8-6CF3-4A97-975C-5196D7150555}" srcOrd="3" destOrd="0" parTransId="{85216BA5-03E6-4322-860A-E6138EC511A5}" sibTransId="{C904BE4F-2BE1-417F-906B-5E1F53C98E6E}"/>
    <dgm:cxn modelId="{C4144A16-8FDB-43D3-9AF4-C5881CCB24D7}" srcId="{7C2572C4-93E0-49EC-AD46-6F5B6FEFCDA1}" destId="{5BCE03BA-4AE3-43BA-B27B-4A83BF549442}" srcOrd="4" destOrd="0" parTransId="{3BA913AC-A9B0-4B62-9939-524AB3A5DFB7}" sibTransId="{EE92E280-54B8-4439-8715-DBB1EFB0691D}"/>
    <dgm:cxn modelId="{B94E8B20-E19A-4BA1-8369-FC8E7B75E0B6}" srcId="{7C2572C4-93E0-49EC-AD46-6F5B6FEFCDA1}" destId="{9C2A3707-05F5-4A40-BA8D-2502606D3A1E}" srcOrd="0" destOrd="0" parTransId="{A397826F-F1CD-414C-A4B2-33AA1C91F284}" sibTransId="{1826CF00-3296-46CC-9C7E-22565E8A4CC5}"/>
    <dgm:cxn modelId="{8974AD37-B710-4855-898B-8988C0A14F81}" type="presOf" srcId="{3759CACB-8EC1-4D28-B5C7-83C17E495121}" destId="{A09E28D7-D03B-429C-BB79-ED8C4AC7B707}" srcOrd="0" destOrd="0" presId="urn:microsoft.com/office/officeart/2005/8/layout/vList5"/>
    <dgm:cxn modelId="{DFA64874-9406-4678-884C-7485E2BB15DB}" type="presOf" srcId="{D286D04F-14E2-42CF-BE45-B97EC1354E9D}" destId="{EC925A10-9466-48F0-8754-A24B081D36AE}" srcOrd="0" destOrd="0" presId="urn:microsoft.com/office/officeart/2005/8/layout/vList5"/>
    <dgm:cxn modelId="{C9C7EE8E-ED06-4C4B-AC15-119428987434}" srcId="{7C2572C4-93E0-49EC-AD46-6F5B6FEFCDA1}" destId="{3759CACB-8EC1-4D28-B5C7-83C17E495121}" srcOrd="1" destOrd="0" parTransId="{6AFEDA36-1F4F-418F-98E4-FC0817E114B7}" sibTransId="{88BA7420-00DF-49AA-A0B0-92F209CA75AE}"/>
    <dgm:cxn modelId="{52FC3BC1-1099-4477-8925-319A8968BE92}" type="presOf" srcId="{7C2572C4-93E0-49EC-AD46-6F5B6FEFCDA1}" destId="{165C3993-7BB9-473A-BE14-C1C1EB1BA765}" srcOrd="0" destOrd="0" presId="urn:microsoft.com/office/officeart/2005/8/layout/vList5"/>
    <dgm:cxn modelId="{ABADFDF0-1F62-4005-8AC5-F1F31502000B}" srcId="{7C2572C4-93E0-49EC-AD46-6F5B6FEFCDA1}" destId="{D286D04F-14E2-42CF-BE45-B97EC1354E9D}" srcOrd="2" destOrd="0" parTransId="{D50625A3-DB0E-41A7-8D39-C83FEE0F3D6D}" sibTransId="{4DDBB721-A926-48C2-95C6-FA55D0A0935F}"/>
    <dgm:cxn modelId="{2C7CB763-CD3B-4730-8BED-EBC61A2C7018}" type="presParOf" srcId="{165C3993-7BB9-473A-BE14-C1C1EB1BA765}" destId="{5FCEFAD7-D2F6-401B-90CC-CCF634F34212}" srcOrd="0" destOrd="0" presId="urn:microsoft.com/office/officeart/2005/8/layout/vList5"/>
    <dgm:cxn modelId="{85F64CEF-D6F4-480A-B5CE-31ADD96F882D}" type="presParOf" srcId="{5FCEFAD7-D2F6-401B-90CC-CCF634F34212}" destId="{845E1263-225B-4B79-8D28-D8CC95F5C00E}" srcOrd="0" destOrd="0" presId="urn:microsoft.com/office/officeart/2005/8/layout/vList5"/>
    <dgm:cxn modelId="{157CDFCA-37AF-4480-9F2E-C13FE24A0E14}" type="presParOf" srcId="{165C3993-7BB9-473A-BE14-C1C1EB1BA765}" destId="{7B280D60-38ED-46FA-9605-D04C9FA463C4}" srcOrd="1" destOrd="0" presId="urn:microsoft.com/office/officeart/2005/8/layout/vList5"/>
    <dgm:cxn modelId="{1096379C-B763-4CFA-9F82-EE10D51FB5B1}" type="presParOf" srcId="{165C3993-7BB9-473A-BE14-C1C1EB1BA765}" destId="{8E002A2C-ABB3-487F-BFCD-D503639AC18B}" srcOrd="2" destOrd="0" presId="urn:microsoft.com/office/officeart/2005/8/layout/vList5"/>
    <dgm:cxn modelId="{38CC1A3C-487F-4097-902B-21AB57461224}" type="presParOf" srcId="{8E002A2C-ABB3-487F-BFCD-D503639AC18B}" destId="{A09E28D7-D03B-429C-BB79-ED8C4AC7B707}" srcOrd="0" destOrd="0" presId="urn:microsoft.com/office/officeart/2005/8/layout/vList5"/>
    <dgm:cxn modelId="{F25C232B-5D4A-4117-9362-B536ED9ACB56}" type="presParOf" srcId="{165C3993-7BB9-473A-BE14-C1C1EB1BA765}" destId="{98195BB9-624B-4636-9A19-B1084AEAC595}" srcOrd="3" destOrd="0" presId="urn:microsoft.com/office/officeart/2005/8/layout/vList5"/>
    <dgm:cxn modelId="{874FF163-7196-4A92-96F4-764C3E153B70}" type="presParOf" srcId="{165C3993-7BB9-473A-BE14-C1C1EB1BA765}" destId="{3A818AFC-35B5-42E4-A8D9-FDB3C95648F5}" srcOrd="4" destOrd="0" presId="urn:microsoft.com/office/officeart/2005/8/layout/vList5"/>
    <dgm:cxn modelId="{2166CDC2-844F-42D7-854E-FB62A75D8814}" type="presParOf" srcId="{3A818AFC-35B5-42E4-A8D9-FDB3C95648F5}" destId="{EC925A10-9466-48F0-8754-A24B081D36AE}" srcOrd="0" destOrd="0" presId="urn:microsoft.com/office/officeart/2005/8/layout/vList5"/>
    <dgm:cxn modelId="{00EF7EEB-36A6-492A-8B48-3293336E00A1}" type="presParOf" srcId="{165C3993-7BB9-473A-BE14-C1C1EB1BA765}" destId="{652E806F-8D1D-42DD-B3BB-ABE3A6DCB054}" srcOrd="5" destOrd="0" presId="urn:microsoft.com/office/officeart/2005/8/layout/vList5"/>
    <dgm:cxn modelId="{6CDDDA7B-1008-4CC3-B481-CD3501DA77C8}" type="presParOf" srcId="{165C3993-7BB9-473A-BE14-C1C1EB1BA765}" destId="{F0D84607-7940-45BD-9E18-C3A1E3A2B1D3}" srcOrd="6" destOrd="0" presId="urn:microsoft.com/office/officeart/2005/8/layout/vList5"/>
    <dgm:cxn modelId="{9A477962-72F9-484F-A08D-0CF57657D52B}" type="presParOf" srcId="{F0D84607-7940-45BD-9E18-C3A1E3A2B1D3}" destId="{86D2C050-4DAD-4052-A8F4-32C2E6701BAC}" srcOrd="0" destOrd="0" presId="urn:microsoft.com/office/officeart/2005/8/layout/vList5"/>
    <dgm:cxn modelId="{A032D4BF-3D58-4313-9627-515F838F5B4F}" type="presParOf" srcId="{165C3993-7BB9-473A-BE14-C1C1EB1BA765}" destId="{F3AF7EFD-376D-42B3-B9FC-EAE7FFA01636}" srcOrd="7" destOrd="0" presId="urn:microsoft.com/office/officeart/2005/8/layout/vList5"/>
    <dgm:cxn modelId="{46B499D9-5E61-4A4C-AE71-55C5483CE94B}" type="presParOf" srcId="{165C3993-7BB9-473A-BE14-C1C1EB1BA765}" destId="{CD74B81A-FAF6-44D0-98AD-3697104D28BE}" srcOrd="8" destOrd="0" presId="urn:microsoft.com/office/officeart/2005/8/layout/vList5"/>
    <dgm:cxn modelId="{F581FC67-ADF2-4C68-824C-A634FDFBEBE1}" type="presParOf" srcId="{CD74B81A-FAF6-44D0-98AD-3697104D28BE}" destId="{5140B7A6-2AAE-40ED-A5D2-2B65C5676B3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54742D-446C-435F-A582-712669CEAFF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32A8B48-B5E0-4DAD-8EA8-74EE520934D7}">
      <dgm:prSet/>
      <dgm:spPr/>
      <dgm:t>
        <a:bodyPr/>
        <a:lstStyle/>
        <a:p>
          <a:pPr rtl="0"/>
          <a:r>
            <a:rPr lang="en-US"/>
            <a:t>JdbcRowSet</a:t>
          </a:r>
        </a:p>
      </dgm:t>
    </dgm:pt>
    <dgm:pt modelId="{04BD74C6-1B27-4DA6-8C08-E95EE9A5B2F9}" type="parTrans" cxnId="{48E9DFFD-1D98-4FCC-AA3F-07EF18A97049}">
      <dgm:prSet/>
      <dgm:spPr/>
      <dgm:t>
        <a:bodyPr/>
        <a:lstStyle/>
        <a:p>
          <a:endParaRPr lang="en-US"/>
        </a:p>
      </dgm:t>
    </dgm:pt>
    <dgm:pt modelId="{28D9FFA6-67FB-4958-AF93-355F2134DAFA}" type="sibTrans" cxnId="{48E9DFFD-1D98-4FCC-AA3F-07EF18A97049}">
      <dgm:prSet/>
      <dgm:spPr/>
      <dgm:t>
        <a:bodyPr/>
        <a:lstStyle/>
        <a:p>
          <a:endParaRPr lang="en-US"/>
        </a:p>
      </dgm:t>
    </dgm:pt>
    <dgm:pt modelId="{8CCC4DF0-E561-4499-AA65-1ADB786B6F0A}">
      <dgm:prSet/>
      <dgm:spPr/>
      <dgm:t>
        <a:bodyPr/>
        <a:lstStyle/>
        <a:p>
          <a:pPr rtl="0"/>
          <a:r>
            <a:rPr lang="en-US"/>
            <a:t>CachedRowSet</a:t>
          </a:r>
        </a:p>
      </dgm:t>
    </dgm:pt>
    <dgm:pt modelId="{C6D22F51-B94F-4D3B-93C6-E661605B92F4}" type="parTrans" cxnId="{EC5E7A32-B13C-429B-9CDC-3AA204EAFB0B}">
      <dgm:prSet/>
      <dgm:spPr/>
      <dgm:t>
        <a:bodyPr/>
        <a:lstStyle/>
        <a:p>
          <a:endParaRPr lang="en-US"/>
        </a:p>
      </dgm:t>
    </dgm:pt>
    <dgm:pt modelId="{00EF19FB-1AF6-40B0-B8BD-7F81B3D8C6A6}" type="sibTrans" cxnId="{EC5E7A32-B13C-429B-9CDC-3AA204EAFB0B}">
      <dgm:prSet/>
      <dgm:spPr/>
      <dgm:t>
        <a:bodyPr/>
        <a:lstStyle/>
        <a:p>
          <a:endParaRPr lang="en-US"/>
        </a:p>
      </dgm:t>
    </dgm:pt>
    <dgm:pt modelId="{73243EC0-743F-426F-8515-59FBCD8D99C6}">
      <dgm:prSet/>
      <dgm:spPr/>
      <dgm:t>
        <a:bodyPr/>
        <a:lstStyle/>
        <a:p>
          <a:pPr rtl="0"/>
          <a:r>
            <a:rPr lang="en-US"/>
            <a:t>WebRowSet</a:t>
          </a:r>
        </a:p>
      </dgm:t>
    </dgm:pt>
    <dgm:pt modelId="{662DD8D9-5432-4326-809D-30F0CEF68646}" type="parTrans" cxnId="{025A63AE-D9FA-4DDD-995B-2BAADFE9E125}">
      <dgm:prSet/>
      <dgm:spPr/>
      <dgm:t>
        <a:bodyPr/>
        <a:lstStyle/>
        <a:p>
          <a:endParaRPr lang="en-US"/>
        </a:p>
      </dgm:t>
    </dgm:pt>
    <dgm:pt modelId="{EA3DD117-5E7F-400A-A1A9-3AEA0E9DD506}" type="sibTrans" cxnId="{025A63AE-D9FA-4DDD-995B-2BAADFE9E125}">
      <dgm:prSet/>
      <dgm:spPr/>
      <dgm:t>
        <a:bodyPr/>
        <a:lstStyle/>
        <a:p>
          <a:endParaRPr lang="en-US"/>
        </a:p>
      </dgm:t>
    </dgm:pt>
    <dgm:pt modelId="{4CA97115-19DD-40E7-BA30-33074B34B82C}">
      <dgm:prSet/>
      <dgm:spPr/>
      <dgm:t>
        <a:bodyPr/>
        <a:lstStyle/>
        <a:p>
          <a:pPr rtl="0"/>
          <a:r>
            <a:rPr lang="en-US"/>
            <a:t>JoinRowSet</a:t>
          </a:r>
        </a:p>
      </dgm:t>
    </dgm:pt>
    <dgm:pt modelId="{69830856-3F9F-4BCA-A562-758FFD9B57B2}" type="parTrans" cxnId="{BC11F720-6B28-4438-88DA-9C564CD7BC19}">
      <dgm:prSet/>
      <dgm:spPr/>
      <dgm:t>
        <a:bodyPr/>
        <a:lstStyle/>
        <a:p>
          <a:endParaRPr lang="en-US"/>
        </a:p>
      </dgm:t>
    </dgm:pt>
    <dgm:pt modelId="{324722C4-93B3-47A1-AEEF-3811FE33767F}" type="sibTrans" cxnId="{BC11F720-6B28-4438-88DA-9C564CD7BC19}">
      <dgm:prSet/>
      <dgm:spPr/>
      <dgm:t>
        <a:bodyPr/>
        <a:lstStyle/>
        <a:p>
          <a:endParaRPr lang="en-US"/>
        </a:p>
      </dgm:t>
    </dgm:pt>
    <dgm:pt modelId="{B89261DD-232A-443E-B010-10769EE4C446}">
      <dgm:prSet/>
      <dgm:spPr/>
      <dgm:t>
        <a:bodyPr/>
        <a:lstStyle/>
        <a:p>
          <a:pPr rtl="0"/>
          <a:r>
            <a:rPr lang="en-US"/>
            <a:t>FilteredRowSet</a:t>
          </a:r>
        </a:p>
      </dgm:t>
    </dgm:pt>
    <dgm:pt modelId="{21AD492C-86DA-4E86-8BD6-D2B3C50AC546}" type="parTrans" cxnId="{4B0D53BA-4EA1-4FFB-B1E6-930922185DE1}">
      <dgm:prSet/>
      <dgm:spPr/>
      <dgm:t>
        <a:bodyPr/>
        <a:lstStyle/>
        <a:p>
          <a:endParaRPr lang="en-US"/>
        </a:p>
      </dgm:t>
    </dgm:pt>
    <dgm:pt modelId="{08A18D1D-AAB3-4C88-906E-6C500193D9BD}" type="sibTrans" cxnId="{4B0D53BA-4EA1-4FFB-B1E6-930922185DE1}">
      <dgm:prSet/>
      <dgm:spPr/>
      <dgm:t>
        <a:bodyPr/>
        <a:lstStyle/>
        <a:p>
          <a:endParaRPr lang="en-US"/>
        </a:p>
      </dgm:t>
    </dgm:pt>
    <dgm:pt modelId="{4B67E7C7-5F79-4081-BFE4-E65E5B8A5034}" type="pres">
      <dgm:prSet presAssocID="{3154742D-446C-435F-A582-712669CEAFF9}" presName="Name0" presStyleCnt="0">
        <dgm:presLayoutVars>
          <dgm:dir/>
          <dgm:animLvl val="lvl"/>
          <dgm:resizeHandles val="exact"/>
        </dgm:presLayoutVars>
      </dgm:prSet>
      <dgm:spPr/>
    </dgm:pt>
    <dgm:pt modelId="{4F12D771-E53C-4D05-BCDE-2274C9238670}" type="pres">
      <dgm:prSet presAssocID="{432A8B48-B5E0-4DAD-8EA8-74EE520934D7}" presName="linNode" presStyleCnt="0"/>
      <dgm:spPr/>
    </dgm:pt>
    <dgm:pt modelId="{37E1E33E-6B8F-41A1-A633-7C920C6C9043}" type="pres">
      <dgm:prSet presAssocID="{432A8B48-B5E0-4DAD-8EA8-74EE520934D7}" presName="parentText" presStyleLbl="node1" presStyleIdx="0" presStyleCnt="5">
        <dgm:presLayoutVars>
          <dgm:chMax val="1"/>
          <dgm:bulletEnabled val="1"/>
        </dgm:presLayoutVars>
      </dgm:prSet>
      <dgm:spPr/>
    </dgm:pt>
    <dgm:pt modelId="{B4D77B39-9760-4A58-8D9D-CBA38D9E6B5A}" type="pres">
      <dgm:prSet presAssocID="{28D9FFA6-67FB-4958-AF93-355F2134DAFA}" presName="sp" presStyleCnt="0"/>
      <dgm:spPr/>
    </dgm:pt>
    <dgm:pt modelId="{AA50B425-4786-4625-AC44-ED8C4E513923}" type="pres">
      <dgm:prSet presAssocID="{8CCC4DF0-E561-4499-AA65-1ADB786B6F0A}" presName="linNode" presStyleCnt="0"/>
      <dgm:spPr/>
    </dgm:pt>
    <dgm:pt modelId="{9B903EB5-00E9-4EF6-9ABF-A7291F4DDE8F}" type="pres">
      <dgm:prSet presAssocID="{8CCC4DF0-E561-4499-AA65-1ADB786B6F0A}" presName="parentText" presStyleLbl="node1" presStyleIdx="1" presStyleCnt="5">
        <dgm:presLayoutVars>
          <dgm:chMax val="1"/>
          <dgm:bulletEnabled val="1"/>
        </dgm:presLayoutVars>
      </dgm:prSet>
      <dgm:spPr/>
    </dgm:pt>
    <dgm:pt modelId="{7910248F-C03C-48DD-8326-F760171CDEB5}" type="pres">
      <dgm:prSet presAssocID="{00EF19FB-1AF6-40B0-B8BD-7F81B3D8C6A6}" presName="sp" presStyleCnt="0"/>
      <dgm:spPr/>
    </dgm:pt>
    <dgm:pt modelId="{8C3F25C3-9B3D-414D-AF0D-74C366BF2FA1}" type="pres">
      <dgm:prSet presAssocID="{73243EC0-743F-426F-8515-59FBCD8D99C6}" presName="linNode" presStyleCnt="0"/>
      <dgm:spPr/>
    </dgm:pt>
    <dgm:pt modelId="{DF679D54-6AE3-417C-BA74-B4AE0AC5D17A}" type="pres">
      <dgm:prSet presAssocID="{73243EC0-743F-426F-8515-59FBCD8D99C6}" presName="parentText" presStyleLbl="node1" presStyleIdx="2" presStyleCnt="5">
        <dgm:presLayoutVars>
          <dgm:chMax val="1"/>
          <dgm:bulletEnabled val="1"/>
        </dgm:presLayoutVars>
      </dgm:prSet>
      <dgm:spPr/>
    </dgm:pt>
    <dgm:pt modelId="{50FBF351-9A8C-40E7-ACD0-93CD98F8C585}" type="pres">
      <dgm:prSet presAssocID="{EA3DD117-5E7F-400A-A1A9-3AEA0E9DD506}" presName="sp" presStyleCnt="0"/>
      <dgm:spPr/>
    </dgm:pt>
    <dgm:pt modelId="{1A68AD8B-E045-4BC3-89F7-030E59D6910E}" type="pres">
      <dgm:prSet presAssocID="{4CA97115-19DD-40E7-BA30-33074B34B82C}" presName="linNode" presStyleCnt="0"/>
      <dgm:spPr/>
    </dgm:pt>
    <dgm:pt modelId="{603002C2-7657-4AEB-9560-25789FDD2DB7}" type="pres">
      <dgm:prSet presAssocID="{4CA97115-19DD-40E7-BA30-33074B34B82C}" presName="parentText" presStyleLbl="node1" presStyleIdx="3" presStyleCnt="5">
        <dgm:presLayoutVars>
          <dgm:chMax val="1"/>
          <dgm:bulletEnabled val="1"/>
        </dgm:presLayoutVars>
      </dgm:prSet>
      <dgm:spPr/>
    </dgm:pt>
    <dgm:pt modelId="{FEC521A1-E420-4FA4-90FE-4DDDF3722AE8}" type="pres">
      <dgm:prSet presAssocID="{324722C4-93B3-47A1-AEEF-3811FE33767F}" presName="sp" presStyleCnt="0"/>
      <dgm:spPr/>
    </dgm:pt>
    <dgm:pt modelId="{1535ED1F-031D-454F-84C9-97B44C86DA34}" type="pres">
      <dgm:prSet presAssocID="{B89261DD-232A-443E-B010-10769EE4C446}" presName="linNode" presStyleCnt="0"/>
      <dgm:spPr/>
    </dgm:pt>
    <dgm:pt modelId="{BCF43EA4-60DA-4A01-90A1-5906F7C5DAEF}" type="pres">
      <dgm:prSet presAssocID="{B89261DD-232A-443E-B010-10769EE4C446}" presName="parentText" presStyleLbl="node1" presStyleIdx="4" presStyleCnt="5">
        <dgm:presLayoutVars>
          <dgm:chMax val="1"/>
          <dgm:bulletEnabled val="1"/>
        </dgm:presLayoutVars>
      </dgm:prSet>
      <dgm:spPr/>
    </dgm:pt>
  </dgm:ptLst>
  <dgm:cxnLst>
    <dgm:cxn modelId="{A9A78B04-D05B-4A08-B453-842B64E80E20}" type="presOf" srcId="{3154742D-446C-435F-A582-712669CEAFF9}" destId="{4B67E7C7-5F79-4081-BFE4-E65E5B8A5034}" srcOrd="0" destOrd="0" presId="urn:microsoft.com/office/officeart/2005/8/layout/vList5"/>
    <dgm:cxn modelId="{BC11F720-6B28-4438-88DA-9C564CD7BC19}" srcId="{3154742D-446C-435F-A582-712669CEAFF9}" destId="{4CA97115-19DD-40E7-BA30-33074B34B82C}" srcOrd="3" destOrd="0" parTransId="{69830856-3F9F-4BCA-A562-758FFD9B57B2}" sibTransId="{324722C4-93B3-47A1-AEEF-3811FE33767F}"/>
    <dgm:cxn modelId="{EC5E7A32-B13C-429B-9CDC-3AA204EAFB0B}" srcId="{3154742D-446C-435F-A582-712669CEAFF9}" destId="{8CCC4DF0-E561-4499-AA65-1ADB786B6F0A}" srcOrd="1" destOrd="0" parTransId="{C6D22F51-B94F-4D3B-93C6-E661605B92F4}" sibTransId="{00EF19FB-1AF6-40B0-B8BD-7F81B3D8C6A6}"/>
    <dgm:cxn modelId="{CC237871-DF89-4599-8BF8-8AE5E2DC0D9B}" type="presOf" srcId="{73243EC0-743F-426F-8515-59FBCD8D99C6}" destId="{DF679D54-6AE3-417C-BA74-B4AE0AC5D17A}" srcOrd="0" destOrd="0" presId="urn:microsoft.com/office/officeart/2005/8/layout/vList5"/>
    <dgm:cxn modelId="{5FF81686-67D7-442E-A1DD-D298136A1919}" type="presOf" srcId="{4CA97115-19DD-40E7-BA30-33074B34B82C}" destId="{603002C2-7657-4AEB-9560-25789FDD2DB7}" srcOrd="0" destOrd="0" presId="urn:microsoft.com/office/officeart/2005/8/layout/vList5"/>
    <dgm:cxn modelId="{33E70688-7C3B-428F-B9A4-481316D96C66}" type="presOf" srcId="{432A8B48-B5E0-4DAD-8EA8-74EE520934D7}" destId="{37E1E33E-6B8F-41A1-A633-7C920C6C9043}" srcOrd="0" destOrd="0" presId="urn:microsoft.com/office/officeart/2005/8/layout/vList5"/>
    <dgm:cxn modelId="{1CF41C94-F70F-4A5C-BFDA-96637844A679}" type="presOf" srcId="{B89261DD-232A-443E-B010-10769EE4C446}" destId="{BCF43EA4-60DA-4A01-90A1-5906F7C5DAEF}" srcOrd="0" destOrd="0" presId="urn:microsoft.com/office/officeart/2005/8/layout/vList5"/>
    <dgm:cxn modelId="{025A63AE-D9FA-4DDD-995B-2BAADFE9E125}" srcId="{3154742D-446C-435F-A582-712669CEAFF9}" destId="{73243EC0-743F-426F-8515-59FBCD8D99C6}" srcOrd="2" destOrd="0" parTransId="{662DD8D9-5432-4326-809D-30F0CEF68646}" sibTransId="{EA3DD117-5E7F-400A-A1A9-3AEA0E9DD506}"/>
    <dgm:cxn modelId="{4B0D53BA-4EA1-4FFB-B1E6-930922185DE1}" srcId="{3154742D-446C-435F-A582-712669CEAFF9}" destId="{B89261DD-232A-443E-B010-10769EE4C446}" srcOrd="4" destOrd="0" parTransId="{21AD492C-86DA-4E86-8BD6-D2B3C50AC546}" sibTransId="{08A18D1D-AAB3-4C88-906E-6C500193D9BD}"/>
    <dgm:cxn modelId="{9E1C14FA-B652-438E-B572-B65BB8744E4E}" type="presOf" srcId="{8CCC4DF0-E561-4499-AA65-1ADB786B6F0A}" destId="{9B903EB5-00E9-4EF6-9ABF-A7291F4DDE8F}" srcOrd="0" destOrd="0" presId="urn:microsoft.com/office/officeart/2005/8/layout/vList5"/>
    <dgm:cxn modelId="{48E9DFFD-1D98-4FCC-AA3F-07EF18A97049}" srcId="{3154742D-446C-435F-A582-712669CEAFF9}" destId="{432A8B48-B5E0-4DAD-8EA8-74EE520934D7}" srcOrd="0" destOrd="0" parTransId="{04BD74C6-1B27-4DA6-8C08-E95EE9A5B2F9}" sibTransId="{28D9FFA6-67FB-4958-AF93-355F2134DAFA}"/>
    <dgm:cxn modelId="{C538A2DA-E4E1-4AB4-95FE-F958F3E92D69}" type="presParOf" srcId="{4B67E7C7-5F79-4081-BFE4-E65E5B8A5034}" destId="{4F12D771-E53C-4D05-BCDE-2274C9238670}" srcOrd="0" destOrd="0" presId="urn:microsoft.com/office/officeart/2005/8/layout/vList5"/>
    <dgm:cxn modelId="{5FFB27EF-9164-4326-9B93-77ABA32E1C6D}" type="presParOf" srcId="{4F12D771-E53C-4D05-BCDE-2274C9238670}" destId="{37E1E33E-6B8F-41A1-A633-7C920C6C9043}" srcOrd="0" destOrd="0" presId="urn:microsoft.com/office/officeart/2005/8/layout/vList5"/>
    <dgm:cxn modelId="{464BB7D0-25E3-41C0-97DD-E53909632AC4}" type="presParOf" srcId="{4B67E7C7-5F79-4081-BFE4-E65E5B8A5034}" destId="{B4D77B39-9760-4A58-8D9D-CBA38D9E6B5A}" srcOrd="1" destOrd="0" presId="urn:microsoft.com/office/officeart/2005/8/layout/vList5"/>
    <dgm:cxn modelId="{03AF4F7D-4BB3-46E7-9387-57D05F1B8096}" type="presParOf" srcId="{4B67E7C7-5F79-4081-BFE4-E65E5B8A5034}" destId="{AA50B425-4786-4625-AC44-ED8C4E513923}" srcOrd="2" destOrd="0" presId="urn:microsoft.com/office/officeart/2005/8/layout/vList5"/>
    <dgm:cxn modelId="{8AB2C0E6-A792-45AA-AAB4-5ED4AE754B01}" type="presParOf" srcId="{AA50B425-4786-4625-AC44-ED8C4E513923}" destId="{9B903EB5-00E9-4EF6-9ABF-A7291F4DDE8F}" srcOrd="0" destOrd="0" presId="urn:microsoft.com/office/officeart/2005/8/layout/vList5"/>
    <dgm:cxn modelId="{E73FF94A-232C-41FA-9403-0A1D96B331AF}" type="presParOf" srcId="{4B67E7C7-5F79-4081-BFE4-E65E5B8A5034}" destId="{7910248F-C03C-48DD-8326-F760171CDEB5}" srcOrd="3" destOrd="0" presId="urn:microsoft.com/office/officeart/2005/8/layout/vList5"/>
    <dgm:cxn modelId="{B3C13CB1-9484-4882-B7FE-CF2908ADBC48}" type="presParOf" srcId="{4B67E7C7-5F79-4081-BFE4-E65E5B8A5034}" destId="{8C3F25C3-9B3D-414D-AF0D-74C366BF2FA1}" srcOrd="4" destOrd="0" presId="urn:microsoft.com/office/officeart/2005/8/layout/vList5"/>
    <dgm:cxn modelId="{B2AC44E4-AA14-49D1-BD36-753F0697C577}" type="presParOf" srcId="{8C3F25C3-9B3D-414D-AF0D-74C366BF2FA1}" destId="{DF679D54-6AE3-417C-BA74-B4AE0AC5D17A}" srcOrd="0" destOrd="0" presId="urn:microsoft.com/office/officeart/2005/8/layout/vList5"/>
    <dgm:cxn modelId="{F0EE8F76-14AF-4D87-B5CC-367098A5EFBB}" type="presParOf" srcId="{4B67E7C7-5F79-4081-BFE4-E65E5B8A5034}" destId="{50FBF351-9A8C-40E7-ACD0-93CD98F8C585}" srcOrd="5" destOrd="0" presId="urn:microsoft.com/office/officeart/2005/8/layout/vList5"/>
    <dgm:cxn modelId="{E0AA0B6F-8F76-4867-B6F5-4A4545510F6C}" type="presParOf" srcId="{4B67E7C7-5F79-4081-BFE4-E65E5B8A5034}" destId="{1A68AD8B-E045-4BC3-89F7-030E59D6910E}" srcOrd="6" destOrd="0" presId="urn:microsoft.com/office/officeart/2005/8/layout/vList5"/>
    <dgm:cxn modelId="{3C453DBC-5785-4610-8075-EBD13AB1AE34}" type="presParOf" srcId="{1A68AD8B-E045-4BC3-89F7-030E59D6910E}" destId="{603002C2-7657-4AEB-9560-25789FDD2DB7}" srcOrd="0" destOrd="0" presId="urn:microsoft.com/office/officeart/2005/8/layout/vList5"/>
    <dgm:cxn modelId="{4895D845-0A59-49D4-ADE8-D0CA8CC0798E}" type="presParOf" srcId="{4B67E7C7-5F79-4081-BFE4-E65E5B8A5034}" destId="{FEC521A1-E420-4FA4-90FE-4DDDF3722AE8}" srcOrd="7" destOrd="0" presId="urn:microsoft.com/office/officeart/2005/8/layout/vList5"/>
    <dgm:cxn modelId="{5E242AA4-A33C-4EB6-8EE6-92046E79CC5E}" type="presParOf" srcId="{4B67E7C7-5F79-4081-BFE4-E65E5B8A5034}" destId="{1535ED1F-031D-454F-84C9-97B44C86DA34}" srcOrd="8" destOrd="0" presId="urn:microsoft.com/office/officeart/2005/8/layout/vList5"/>
    <dgm:cxn modelId="{F5B9AD19-5268-40EE-BCA8-C99A20B82B1D}" type="presParOf" srcId="{1535ED1F-031D-454F-84C9-97B44C86DA34}" destId="{BCF43EA4-60DA-4A01-90A1-5906F7C5DAE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EA5DCC-71B9-4CE4-A83A-F6E1306F7395}" type="doc">
      <dgm:prSet loTypeId="urn:microsoft.com/office/officeart/2005/8/layout/vList2" loCatId="list" qsTypeId="urn:microsoft.com/office/officeart/2005/8/quickstyle/3d4" qsCatId="3D" csTypeId="urn:microsoft.com/office/officeart/2005/8/colors/accent1_2" csCatId="accent1"/>
      <dgm:spPr/>
      <dgm:t>
        <a:bodyPr/>
        <a:lstStyle/>
        <a:p>
          <a:endParaRPr lang="en-US"/>
        </a:p>
      </dgm:t>
    </dgm:pt>
    <dgm:pt modelId="{3BD03B8A-35A4-4F83-9C92-A9DF7AB800C9}">
      <dgm:prSet/>
      <dgm:spPr/>
      <dgm:t>
        <a:bodyPr/>
        <a:lstStyle/>
        <a:p>
          <a:pPr rtl="0"/>
          <a:r>
            <a:rPr lang="en-US"/>
            <a:t>It is easy and flexible to use</a:t>
          </a:r>
        </a:p>
      </dgm:t>
    </dgm:pt>
    <dgm:pt modelId="{AE33A95B-8750-4924-8C78-2DDBBDD608D3}" type="parTrans" cxnId="{E2022D7C-336B-4773-8606-54C7D94B4C11}">
      <dgm:prSet/>
      <dgm:spPr/>
      <dgm:t>
        <a:bodyPr/>
        <a:lstStyle/>
        <a:p>
          <a:endParaRPr lang="en-US"/>
        </a:p>
      </dgm:t>
    </dgm:pt>
    <dgm:pt modelId="{8D6E0C53-A47E-4BE3-A1B4-6A0BEB69E7FD}" type="sibTrans" cxnId="{E2022D7C-336B-4773-8606-54C7D94B4C11}">
      <dgm:prSet/>
      <dgm:spPr/>
      <dgm:t>
        <a:bodyPr/>
        <a:lstStyle/>
        <a:p>
          <a:endParaRPr lang="en-US"/>
        </a:p>
      </dgm:t>
    </dgm:pt>
    <dgm:pt modelId="{04829E0D-1E7B-41CA-AD72-7130D7BB6350}">
      <dgm:prSet/>
      <dgm:spPr/>
      <dgm:t>
        <a:bodyPr/>
        <a:lstStyle/>
        <a:p>
          <a:pPr rtl="0"/>
          <a:r>
            <a:rPr lang="en-US"/>
            <a:t>It is Scrollable and Updatable bydefault</a:t>
          </a:r>
        </a:p>
      </dgm:t>
    </dgm:pt>
    <dgm:pt modelId="{AF1E7BE4-F780-45F0-808A-AAA735935793}" type="parTrans" cxnId="{FC4559BB-F85E-4EF8-84A6-9A733BAE4C9E}">
      <dgm:prSet/>
      <dgm:spPr/>
      <dgm:t>
        <a:bodyPr/>
        <a:lstStyle/>
        <a:p>
          <a:endParaRPr lang="en-US"/>
        </a:p>
      </dgm:t>
    </dgm:pt>
    <dgm:pt modelId="{72745CEE-A152-41C3-B24F-5728C7B38E07}" type="sibTrans" cxnId="{FC4559BB-F85E-4EF8-84A6-9A733BAE4C9E}">
      <dgm:prSet/>
      <dgm:spPr/>
      <dgm:t>
        <a:bodyPr/>
        <a:lstStyle/>
        <a:p>
          <a:endParaRPr lang="en-US"/>
        </a:p>
      </dgm:t>
    </dgm:pt>
    <dgm:pt modelId="{8EC67DDB-42D2-4FF8-A4A4-7D0FABDDFDEC}" type="pres">
      <dgm:prSet presAssocID="{F1EA5DCC-71B9-4CE4-A83A-F6E1306F7395}" presName="linear" presStyleCnt="0">
        <dgm:presLayoutVars>
          <dgm:animLvl val="lvl"/>
          <dgm:resizeHandles val="exact"/>
        </dgm:presLayoutVars>
      </dgm:prSet>
      <dgm:spPr/>
    </dgm:pt>
    <dgm:pt modelId="{C22F8118-E424-4743-B807-5E2674C1979D}" type="pres">
      <dgm:prSet presAssocID="{3BD03B8A-35A4-4F83-9C92-A9DF7AB800C9}" presName="parentText" presStyleLbl="node1" presStyleIdx="0" presStyleCnt="2">
        <dgm:presLayoutVars>
          <dgm:chMax val="0"/>
          <dgm:bulletEnabled val="1"/>
        </dgm:presLayoutVars>
      </dgm:prSet>
      <dgm:spPr/>
    </dgm:pt>
    <dgm:pt modelId="{31F535CA-CEF0-437B-8EC6-E796FD082533}" type="pres">
      <dgm:prSet presAssocID="{8D6E0C53-A47E-4BE3-A1B4-6A0BEB69E7FD}" presName="spacer" presStyleCnt="0"/>
      <dgm:spPr/>
    </dgm:pt>
    <dgm:pt modelId="{05DFFC11-54BB-4640-BF37-424422747777}" type="pres">
      <dgm:prSet presAssocID="{04829E0D-1E7B-41CA-AD72-7130D7BB6350}" presName="parentText" presStyleLbl="node1" presStyleIdx="1" presStyleCnt="2">
        <dgm:presLayoutVars>
          <dgm:chMax val="0"/>
          <dgm:bulletEnabled val="1"/>
        </dgm:presLayoutVars>
      </dgm:prSet>
      <dgm:spPr/>
    </dgm:pt>
  </dgm:ptLst>
  <dgm:cxnLst>
    <dgm:cxn modelId="{E2022D7C-336B-4773-8606-54C7D94B4C11}" srcId="{F1EA5DCC-71B9-4CE4-A83A-F6E1306F7395}" destId="{3BD03B8A-35A4-4F83-9C92-A9DF7AB800C9}" srcOrd="0" destOrd="0" parTransId="{AE33A95B-8750-4924-8C78-2DDBBDD608D3}" sibTransId="{8D6E0C53-A47E-4BE3-A1B4-6A0BEB69E7FD}"/>
    <dgm:cxn modelId="{8DC933BB-2944-4B25-BAB5-F12B087D3686}" type="presOf" srcId="{F1EA5DCC-71B9-4CE4-A83A-F6E1306F7395}" destId="{8EC67DDB-42D2-4FF8-A4A4-7D0FABDDFDEC}" srcOrd="0" destOrd="0" presId="urn:microsoft.com/office/officeart/2005/8/layout/vList2"/>
    <dgm:cxn modelId="{FC4559BB-F85E-4EF8-84A6-9A733BAE4C9E}" srcId="{F1EA5DCC-71B9-4CE4-A83A-F6E1306F7395}" destId="{04829E0D-1E7B-41CA-AD72-7130D7BB6350}" srcOrd="1" destOrd="0" parTransId="{AF1E7BE4-F780-45F0-808A-AAA735935793}" sibTransId="{72745CEE-A152-41C3-B24F-5728C7B38E07}"/>
    <dgm:cxn modelId="{E10C2DC3-2F0B-4191-9E4B-3690B08C28FF}" type="presOf" srcId="{3BD03B8A-35A4-4F83-9C92-A9DF7AB800C9}" destId="{C22F8118-E424-4743-B807-5E2674C1979D}" srcOrd="0" destOrd="0" presId="urn:microsoft.com/office/officeart/2005/8/layout/vList2"/>
    <dgm:cxn modelId="{A552DEFA-7C20-49D1-A3A2-3A936677D497}" type="presOf" srcId="{04829E0D-1E7B-41CA-AD72-7130D7BB6350}" destId="{05DFFC11-54BB-4640-BF37-424422747777}" srcOrd="0" destOrd="0" presId="urn:microsoft.com/office/officeart/2005/8/layout/vList2"/>
    <dgm:cxn modelId="{FCE939A3-0D2C-4A37-BC7A-44B40903047D}" type="presParOf" srcId="{8EC67DDB-42D2-4FF8-A4A4-7D0FABDDFDEC}" destId="{C22F8118-E424-4743-B807-5E2674C1979D}" srcOrd="0" destOrd="0" presId="urn:microsoft.com/office/officeart/2005/8/layout/vList2"/>
    <dgm:cxn modelId="{AD35FB1F-AC5D-4447-BEB0-6EF3C779AC37}" type="presParOf" srcId="{8EC67DDB-42D2-4FF8-A4A4-7D0FABDDFDEC}" destId="{31F535CA-CEF0-437B-8EC6-E796FD082533}" srcOrd="1" destOrd="0" presId="urn:microsoft.com/office/officeart/2005/8/layout/vList2"/>
    <dgm:cxn modelId="{587E87D9-ADE1-489D-A5E9-1981117B8842}" type="presParOf" srcId="{8EC67DDB-42D2-4FF8-A4A4-7D0FABDDFDEC}" destId="{05DFFC11-54BB-4640-BF37-4244227477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E999-33AB-40C3-B05C-95771B106EB0}">
      <dsp:nvSpPr>
        <dsp:cNvPr id="0" name=""/>
        <dsp:cNvSpPr/>
      </dsp:nvSpPr>
      <dsp:spPr>
        <a:xfrm>
          <a:off x="2750933" y="1942"/>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1. JDBC-ODBC bridge driver</a:t>
          </a:r>
        </a:p>
      </dsp:txBody>
      <dsp:txXfrm>
        <a:off x="2796536" y="47545"/>
        <a:ext cx="3003594" cy="842983"/>
      </dsp:txXfrm>
    </dsp:sp>
    <dsp:sp modelId="{A5F2B901-EC63-4251-82CA-876A057F2E0D}">
      <dsp:nvSpPr>
        <dsp:cNvPr id="0" name=""/>
        <dsp:cNvSpPr/>
      </dsp:nvSpPr>
      <dsp:spPr>
        <a:xfrm>
          <a:off x="2750933" y="9828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2. Native-API driver (partially java driver)</a:t>
          </a:r>
        </a:p>
      </dsp:txBody>
      <dsp:txXfrm>
        <a:off x="2796536" y="1028444"/>
        <a:ext cx="3003594" cy="842983"/>
      </dsp:txXfrm>
    </dsp:sp>
    <dsp:sp modelId="{F63FB3BD-BE23-47E5-B6F6-B36A8C3776B4}">
      <dsp:nvSpPr>
        <dsp:cNvPr id="0" name=""/>
        <dsp:cNvSpPr/>
      </dsp:nvSpPr>
      <dsp:spPr>
        <a:xfrm>
          <a:off x="2750933" y="19637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3. Network Protocol driver (fully java driver)</a:t>
          </a:r>
        </a:p>
      </dsp:txBody>
      <dsp:txXfrm>
        <a:off x="2796536" y="2009344"/>
        <a:ext cx="3003594" cy="842983"/>
      </dsp:txXfrm>
    </dsp:sp>
    <dsp:sp modelId="{B6A08C82-E641-4CDE-86BC-DCF7103A096D}">
      <dsp:nvSpPr>
        <dsp:cNvPr id="0" name=""/>
        <dsp:cNvSpPr/>
      </dsp:nvSpPr>
      <dsp:spPr>
        <a:xfrm>
          <a:off x="2750933" y="2944640"/>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4. Thin driver (fully java driver)</a:t>
          </a:r>
        </a:p>
      </dsp:txBody>
      <dsp:txXfrm>
        <a:off x="2796536" y="2990243"/>
        <a:ext cx="3003594" cy="842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96B26-44DA-4ED6-8A56-699641C5F920}">
      <dsp:nvSpPr>
        <dsp:cNvPr id="0" name=""/>
        <dsp:cNvSpPr/>
      </dsp:nvSpPr>
      <dsp:spPr>
        <a:xfrm>
          <a:off x="2750933" y="47"/>
          <a:ext cx="3094800" cy="18930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a:t>easy to use.</a:t>
          </a:r>
        </a:p>
      </dsp:txBody>
      <dsp:txXfrm>
        <a:off x="2843342" y="92456"/>
        <a:ext cx="2909982" cy="1708195"/>
      </dsp:txXfrm>
    </dsp:sp>
    <dsp:sp modelId="{9CCD07C2-A6BB-4303-94B5-76F1441C92AF}">
      <dsp:nvSpPr>
        <dsp:cNvPr id="0" name=""/>
        <dsp:cNvSpPr/>
      </dsp:nvSpPr>
      <dsp:spPr>
        <a:xfrm>
          <a:off x="2750933" y="1987711"/>
          <a:ext cx="3094800" cy="18930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a:t>can be easily connected to any database.</a:t>
          </a:r>
        </a:p>
      </dsp:txBody>
      <dsp:txXfrm>
        <a:off x="2843342" y="2080120"/>
        <a:ext cx="2909982" cy="17081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1263-225B-4B79-8D28-D8CC95F5C00E}">
      <dsp:nvSpPr>
        <dsp:cNvPr id="0" name=""/>
        <dsp:cNvSpPr/>
      </dsp:nvSpPr>
      <dsp:spPr>
        <a:xfrm>
          <a:off x="2750933" y="1705"/>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Register the driver class</a:t>
          </a:r>
        </a:p>
      </dsp:txBody>
      <dsp:txXfrm>
        <a:off x="2787332" y="38104"/>
        <a:ext cx="3022002" cy="672848"/>
      </dsp:txXfrm>
    </dsp:sp>
    <dsp:sp modelId="{A09E28D7-D03B-429C-BB79-ED8C4AC7B707}">
      <dsp:nvSpPr>
        <dsp:cNvPr id="0" name=""/>
        <dsp:cNvSpPr/>
      </dsp:nvSpPr>
      <dsp:spPr>
        <a:xfrm>
          <a:off x="2750933" y="784634"/>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Creating connection</a:t>
          </a:r>
        </a:p>
      </dsp:txBody>
      <dsp:txXfrm>
        <a:off x="2787332" y="821033"/>
        <a:ext cx="3022002" cy="672848"/>
      </dsp:txXfrm>
    </dsp:sp>
    <dsp:sp modelId="{EC925A10-9466-48F0-8754-A24B081D36AE}">
      <dsp:nvSpPr>
        <dsp:cNvPr id="0" name=""/>
        <dsp:cNvSpPr/>
      </dsp:nvSpPr>
      <dsp:spPr>
        <a:xfrm>
          <a:off x="2750933" y="1567563"/>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Creating statement</a:t>
          </a:r>
        </a:p>
      </dsp:txBody>
      <dsp:txXfrm>
        <a:off x="2787332" y="1603962"/>
        <a:ext cx="3022002" cy="672848"/>
      </dsp:txXfrm>
    </dsp:sp>
    <dsp:sp modelId="{86D2C050-4DAD-4052-A8F4-32C2E6701BAC}">
      <dsp:nvSpPr>
        <dsp:cNvPr id="0" name=""/>
        <dsp:cNvSpPr/>
      </dsp:nvSpPr>
      <dsp:spPr>
        <a:xfrm>
          <a:off x="2750933" y="2350492"/>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Executing queries</a:t>
          </a:r>
        </a:p>
      </dsp:txBody>
      <dsp:txXfrm>
        <a:off x="2787332" y="2386891"/>
        <a:ext cx="3022002" cy="672848"/>
      </dsp:txXfrm>
    </dsp:sp>
    <dsp:sp modelId="{5140B7A6-2AAE-40ED-A5D2-2B65C5676B3E}">
      <dsp:nvSpPr>
        <dsp:cNvPr id="0" name=""/>
        <dsp:cNvSpPr/>
      </dsp:nvSpPr>
      <dsp:spPr>
        <a:xfrm>
          <a:off x="2750933" y="3133421"/>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Closing connection</a:t>
          </a:r>
        </a:p>
      </dsp:txBody>
      <dsp:txXfrm>
        <a:off x="2787332" y="3169820"/>
        <a:ext cx="3022002" cy="67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1E33E-6B8F-41A1-A633-7C920C6C9043}">
      <dsp:nvSpPr>
        <dsp:cNvPr id="0" name=""/>
        <dsp:cNvSpPr/>
      </dsp:nvSpPr>
      <dsp:spPr>
        <a:xfrm>
          <a:off x="2750933" y="1705"/>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a:t>JdbcRowSet</a:t>
          </a:r>
        </a:p>
      </dsp:txBody>
      <dsp:txXfrm>
        <a:off x="2787332" y="38104"/>
        <a:ext cx="3022002" cy="672848"/>
      </dsp:txXfrm>
    </dsp:sp>
    <dsp:sp modelId="{9B903EB5-00E9-4EF6-9ABF-A7291F4DDE8F}">
      <dsp:nvSpPr>
        <dsp:cNvPr id="0" name=""/>
        <dsp:cNvSpPr/>
      </dsp:nvSpPr>
      <dsp:spPr>
        <a:xfrm>
          <a:off x="2750933" y="784634"/>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a:t>CachedRowSet</a:t>
          </a:r>
        </a:p>
      </dsp:txBody>
      <dsp:txXfrm>
        <a:off x="2787332" y="821033"/>
        <a:ext cx="3022002" cy="672848"/>
      </dsp:txXfrm>
    </dsp:sp>
    <dsp:sp modelId="{DF679D54-6AE3-417C-BA74-B4AE0AC5D17A}">
      <dsp:nvSpPr>
        <dsp:cNvPr id="0" name=""/>
        <dsp:cNvSpPr/>
      </dsp:nvSpPr>
      <dsp:spPr>
        <a:xfrm>
          <a:off x="2750933" y="1567563"/>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a:t>WebRowSet</a:t>
          </a:r>
        </a:p>
      </dsp:txBody>
      <dsp:txXfrm>
        <a:off x="2787332" y="1603962"/>
        <a:ext cx="3022002" cy="672848"/>
      </dsp:txXfrm>
    </dsp:sp>
    <dsp:sp modelId="{603002C2-7657-4AEB-9560-25789FDD2DB7}">
      <dsp:nvSpPr>
        <dsp:cNvPr id="0" name=""/>
        <dsp:cNvSpPr/>
      </dsp:nvSpPr>
      <dsp:spPr>
        <a:xfrm>
          <a:off x="2750933" y="2350492"/>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a:t>JoinRowSet</a:t>
          </a:r>
        </a:p>
      </dsp:txBody>
      <dsp:txXfrm>
        <a:off x="2787332" y="2386891"/>
        <a:ext cx="3022002" cy="672848"/>
      </dsp:txXfrm>
    </dsp:sp>
    <dsp:sp modelId="{BCF43EA4-60DA-4A01-90A1-5906F7C5DAEF}">
      <dsp:nvSpPr>
        <dsp:cNvPr id="0" name=""/>
        <dsp:cNvSpPr/>
      </dsp:nvSpPr>
      <dsp:spPr>
        <a:xfrm>
          <a:off x="2750933" y="3133421"/>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a:t>FilteredRowSet</a:t>
          </a:r>
        </a:p>
      </dsp:txBody>
      <dsp:txXfrm>
        <a:off x="2787332" y="3169820"/>
        <a:ext cx="3022002" cy="672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F8118-E424-4743-B807-5E2674C1979D}">
      <dsp:nvSpPr>
        <dsp:cNvPr id="0" name=""/>
        <dsp:cNvSpPr/>
      </dsp:nvSpPr>
      <dsp:spPr>
        <a:xfrm>
          <a:off x="0" y="6601"/>
          <a:ext cx="8596668" cy="18632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It is easy and flexible to use</a:t>
          </a:r>
        </a:p>
      </dsp:txBody>
      <dsp:txXfrm>
        <a:off x="90955" y="97556"/>
        <a:ext cx="8414758" cy="1681314"/>
      </dsp:txXfrm>
    </dsp:sp>
    <dsp:sp modelId="{05DFFC11-54BB-4640-BF37-424422747777}">
      <dsp:nvSpPr>
        <dsp:cNvPr id="0" name=""/>
        <dsp:cNvSpPr/>
      </dsp:nvSpPr>
      <dsp:spPr>
        <a:xfrm>
          <a:off x="0" y="2010946"/>
          <a:ext cx="8596668" cy="18632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It is Scrollable and Updatable bydefault</a:t>
          </a:r>
        </a:p>
      </dsp:txBody>
      <dsp:txXfrm>
        <a:off x="90955" y="2101901"/>
        <a:ext cx="8414758" cy="16813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D14CC-28D3-4E7C-8658-2BE53A688D95}"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AB00A-7728-48D5-8029-7A71042A185F}" type="slidenum">
              <a:rPr lang="en-US" smtClean="0"/>
              <a:t>‹#›</a:t>
            </a:fld>
            <a:endParaRPr lang="en-US"/>
          </a:p>
        </p:txBody>
      </p:sp>
    </p:spTree>
    <p:extLst>
      <p:ext uri="{BB962C8B-B14F-4D97-AF65-F5344CB8AC3E}">
        <p14:creationId xmlns:p14="http://schemas.microsoft.com/office/powerpoint/2010/main" val="17011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AB00A-7728-48D5-8029-7A71042A185F}" type="slidenum">
              <a:rPr lang="en-US" smtClean="0"/>
              <a:t>2</a:t>
            </a:fld>
            <a:endParaRPr lang="en-US"/>
          </a:p>
        </p:txBody>
      </p:sp>
    </p:spTree>
    <p:extLst>
      <p:ext uri="{BB962C8B-B14F-4D97-AF65-F5344CB8AC3E}">
        <p14:creationId xmlns:p14="http://schemas.microsoft.com/office/powerpoint/2010/main" val="369906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92B3D0-F690-4152-AC83-A39FEA7A9040}"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228140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E0AA7-F194-485E-90D6-34280E14BC96}"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174096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F605C-55DA-4D91-BAFE-7D3818CB8B93}"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102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3AF57-96C8-448E-B49E-5502A8F242BF}"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358557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7A8E3-8792-450E-AD02-B2ED4A41009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0591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DA156-D61C-4D1A-ADF8-19D207A9C0F6}"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804206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38218-5EF1-45E9-A48C-430EC4A41F22}"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3294923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16BCF-D2AE-446F-96BD-1215248DA229}"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74528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314202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470C5-7599-4F32-B15C-965AE9B743FA}"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29726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2BCA0-52B7-4E6A-90A7-B0DC7727C988}" type="datetime1">
              <a:rPr lang="en-US" smtClean="0"/>
              <a:t>8/18/2018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96309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95E60-2A31-4B01-94A6-C68163BA0375}" type="datetime1">
              <a:rPr lang="en-US" smtClean="0"/>
              <a:t>8/18/2018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128693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32897E-B7C1-4DE3-BB1B-855B02BF69FD}" type="datetime1">
              <a:rPr lang="en-US" smtClean="0"/>
              <a:t>8/18/2018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419176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6891-704B-4653-812F-89C07504437D}" type="datetime1">
              <a:rPr lang="en-US" smtClean="0"/>
              <a:t>8/18/2018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113304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870B03-1D2F-4B6A-A449-F518094609FB}" type="datetime1">
              <a:rPr lang="en-US" smtClean="0"/>
              <a:t>8/18/2018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20679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19986-9A72-4684-A1D6-225E3DECD861}" type="datetime1">
              <a:rPr lang="en-US" smtClean="0"/>
              <a:t>8/18/2018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BAD987F-AC42-4A68-BBF5-FE88F4AD7187}" type="slidenum">
              <a:rPr lang="en-US" smtClean="0"/>
              <a:t>‹#›</a:t>
            </a:fld>
            <a:endParaRPr lang="en-US"/>
          </a:p>
        </p:txBody>
      </p:sp>
    </p:spTree>
    <p:extLst>
      <p:ext uri="{BB962C8B-B14F-4D97-AF65-F5344CB8AC3E}">
        <p14:creationId xmlns:p14="http://schemas.microsoft.com/office/powerpoint/2010/main" val="51987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5CA574-C0F8-4896-A4E0-33C224568823}" type="datetime1">
              <a:rPr lang="en-US" smtClean="0"/>
              <a:t>8/18/2018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AD987F-AC42-4A68-BBF5-FE88F4AD7187}" type="slidenum">
              <a:rPr lang="en-US" smtClean="0"/>
              <a:t>‹#›</a:t>
            </a:fld>
            <a:endParaRPr lang="en-US"/>
          </a:p>
        </p:txBody>
      </p:sp>
    </p:spTree>
    <p:extLst>
      <p:ext uri="{BB962C8B-B14F-4D97-AF65-F5344CB8AC3E}">
        <p14:creationId xmlns:p14="http://schemas.microsoft.com/office/powerpoint/2010/main" val="331853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www.journaldev.com/2471/jdbc-example-mysql-oracl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JDBC</a:t>
            </a:r>
          </a:p>
        </p:txBody>
      </p:sp>
      <p:sp>
        <p:nvSpPr>
          <p:cNvPr id="3" name="Subtitle 2"/>
          <p:cNvSpPr>
            <a:spLocks noGrp="1"/>
          </p:cNvSpPr>
          <p:nvPr>
            <p:ph type="subTitle" idx="1"/>
          </p:nvPr>
        </p:nvSpPr>
        <p:spPr/>
        <p:txBody>
          <a:bodyPr/>
          <a:lstStyle/>
          <a:p>
            <a:r>
              <a:rPr lang="en-US" dirty="0"/>
              <a:t>Java Database Connectivity</a:t>
            </a:r>
          </a:p>
        </p:txBody>
      </p:sp>
      <p:sp>
        <p:nvSpPr>
          <p:cNvPr id="4" name="Date Placeholder 3"/>
          <p:cNvSpPr>
            <a:spLocks noGrp="1"/>
          </p:cNvSpPr>
          <p:nvPr>
            <p:ph type="dt" sz="half" idx="10"/>
          </p:nvPr>
        </p:nvSpPr>
        <p:spPr/>
        <p:txBody>
          <a:bodyPr/>
          <a:lstStyle/>
          <a:p>
            <a:fld id="{330C0A61-9775-478F-B210-B5766ADE9996}"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a:t>
            </a:fld>
            <a:endParaRPr lang="en-US"/>
          </a:p>
        </p:txBody>
      </p:sp>
    </p:spTree>
    <p:extLst>
      <p:ext uri="{BB962C8B-B14F-4D97-AF65-F5344CB8AC3E}">
        <p14:creationId xmlns:p14="http://schemas.microsoft.com/office/powerpoint/2010/main" val="128162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JDBC-ODBC Driver Architecture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a:t>
            </a:fld>
            <a:endParaRPr lang="en-US"/>
          </a:p>
        </p:txBody>
      </p:sp>
      <p:pic>
        <p:nvPicPr>
          <p:cNvPr id="2050" name="Picture 2" descr="bridge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06" y="2272506"/>
            <a:ext cx="71342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278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701106" cy="716280"/>
          </a:xfrm>
        </p:spPr>
        <p:txBody>
          <a:bodyPr>
            <a:normAutofit fontScale="90000"/>
          </a:bodyPr>
          <a:lstStyle/>
          <a:p>
            <a:r>
              <a:rPr lang="en-US" dirty="0"/>
              <a:t>Example to retrieve image from Oracle database</a:t>
            </a:r>
            <a:br>
              <a:rPr lang="en-US" dirty="0"/>
            </a:br>
            <a:endParaRPr lang="en-US" dirty="0"/>
          </a:p>
        </p:txBody>
      </p:sp>
      <p:sp>
        <p:nvSpPr>
          <p:cNvPr id="3" name="Content Placeholder 2"/>
          <p:cNvSpPr>
            <a:spLocks noGrp="1"/>
          </p:cNvSpPr>
          <p:nvPr>
            <p:ph idx="1"/>
          </p:nvPr>
        </p:nvSpPr>
        <p:spPr>
          <a:xfrm>
            <a:off x="677334" y="1325881"/>
            <a:ext cx="10066866" cy="4715482"/>
          </a:xfrm>
        </p:spPr>
        <p:txBody>
          <a:bodyPr/>
          <a:lstStyle/>
          <a:p>
            <a:r>
              <a:rPr lang="en-US" dirty="0"/>
              <a:t>By the help of </a:t>
            </a:r>
            <a:r>
              <a:rPr lang="en-US" b="1" dirty="0" err="1"/>
              <a:t>PreparedStatement</a:t>
            </a:r>
            <a:r>
              <a:rPr lang="en-US" dirty="0"/>
              <a:t> we can retrieve and store the image in the database.</a:t>
            </a:r>
          </a:p>
          <a:p>
            <a:r>
              <a:rPr lang="en-US" dirty="0"/>
              <a:t>The </a:t>
            </a:r>
            <a:r>
              <a:rPr lang="en-US" b="1" dirty="0" err="1"/>
              <a:t>getBlob</a:t>
            </a:r>
            <a:r>
              <a:rPr lang="en-US" b="1" dirty="0"/>
              <a:t>()</a:t>
            </a:r>
            <a:r>
              <a:rPr lang="en-US" dirty="0"/>
              <a:t> method of </a:t>
            </a:r>
            <a:r>
              <a:rPr lang="en-US" dirty="0" err="1"/>
              <a:t>PreparedStatement</a:t>
            </a:r>
            <a:r>
              <a:rPr lang="en-US" dirty="0"/>
              <a:t> is used to get Binary information, it returns the instance of Blob. After calling the </a:t>
            </a:r>
            <a:r>
              <a:rPr lang="en-US" b="1" dirty="0" err="1"/>
              <a:t>getBytes</a:t>
            </a:r>
            <a:r>
              <a:rPr lang="en-US" b="1" dirty="0"/>
              <a:t>()</a:t>
            </a:r>
            <a:r>
              <a:rPr lang="en-US" dirty="0"/>
              <a:t> method on the blob object, we can get the array of binary information that can be written into the image file.</a:t>
            </a:r>
          </a:p>
          <a:p>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100</a:t>
            </a:fld>
            <a:endParaRPr lang="en-US"/>
          </a:p>
        </p:txBody>
      </p:sp>
    </p:spTree>
    <p:extLst>
      <p:ext uri="{BB962C8B-B14F-4D97-AF65-F5344CB8AC3E}">
        <p14:creationId xmlns:p14="http://schemas.microsoft.com/office/powerpoint/2010/main" val="38942863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getBlob</a:t>
            </a:r>
            <a:r>
              <a:rPr lang="en-US" dirty="0"/>
              <a:t>() method signature</a:t>
            </a:r>
          </a:p>
        </p:txBody>
      </p:sp>
      <p:sp>
        <p:nvSpPr>
          <p:cNvPr id="3" name="Content Placeholder 2"/>
          <p:cNvSpPr>
            <a:spLocks noGrp="1"/>
          </p:cNvSpPr>
          <p:nvPr>
            <p:ph idx="1"/>
          </p:nvPr>
        </p:nvSpPr>
        <p:spPr/>
        <p:txBody>
          <a:bodyPr/>
          <a:lstStyle/>
          <a:p>
            <a:r>
              <a:rPr lang="en-US" b="1" dirty="0"/>
              <a:t>public</a:t>
            </a:r>
            <a:r>
              <a:rPr lang="en-US" dirty="0"/>
              <a:t> Blob </a:t>
            </a:r>
            <a:r>
              <a:rPr lang="en-US" dirty="0" err="1"/>
              <a:t>getBlob</a:t>
            </a:r>
            <a:r>
              <a:rPr lang="en-US" dirty="0"/>
              <a:t>()</a:t>
            </a:r>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101</a:t>
            </a:fld>
            <a:endParaRPr lang="en-US"/>
          </a:p>
        </p:txBody>
      </p:sp>
    </p:spTree>
    <p:extLst>
      <p:ext uri="{BB962C8B-B14F-4D97-AF65-F5344CB8AC3E}">
        <p14:creationId xmlns:p14="http://schemas.microsoft.com/office/powerpoint/2010/main" val="18204811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Signature of getBytes() method of Blob interface</a:t>
            </a:r>
          </a:p>
        </p:txBody>
      </p:sp>
      <p:sp>
        <p:nvSpPr>
          <p:cNvPr id="3" name="Content Placeholder 2"/>
          <p:cNvSpPr>
            <a:spLocks noGrp="1"/>
          </p:cNvSpPr>
          <p:nvPr>
            <p:ph idx="1"/>
          </p:nvPr>
        </p:nvSpPr>
        <p:spPr/>
        <p:txBody>
          <a:bodyPr/>
          <a:lstStyle/>
          <a:p>
            <a:r>
              <a:rPr lang="en-US" b="1" dirty="0"/>
              <a:t>public</a:t>
            </a:r>
            <a:r>
              <a:rPr lang="en-US" dirty="0"/>
              <a:t>  </a:t>
            </a:r>
            <a:r>
              <a:rPr lang="en-US" b="1" dirty="0"/>
              <a:t>byte</a:t>
            </a:r>
            <a:r>
              <a:rPr lang="en-US" dirty="0"/>
              <a:t>[] </a:t>
            </a:r>
            <a:r>
              <a:rPr lang="en-US" dirty="0" err="1"/>
              <a:t>getBytes</a:t>
            </a:r>
            <a:r>
              <a:rPr lang="en-US" dirty="0"/>
              <a:t>(</a:t>
            </a:r>
            <a:r>
              <a:rPr lang="en-US" b="1" dirty="0"/>
              <a:t>long</a:t>
            </a:r>
            <a:r>
              <a:rPr lang="en-US" dirty="0"/>
              <a:t> </a:t>
            </a:r>
            <a:r>
              <a:rPr lang="en-US" dirty="0" err="1"/>
              <a:t>pos</a:t>
            </a:r>
            <a:r>
              <a:rPr lang="en-US" dirty="0"/>
              <a:t>, </a:t>
            </a:r>
            <a:r>
              <a:rPr lang="en-US" b="1" dirty="0" err="1"/>
              <a:t>int</a:t>
            </a:r>
            <a:r>
              <a:rPr lang="en-US" dirty="0"/>
              <a:t> length)</a:t>
            </a:r>
            <a:r>
              <a:rPr lang="en-US" b="1" dirty="0"/>
              <a:t>throws</a:t>
            </a:r>
            <a:r>
              <a:rPr lang="en-US" dirty="0"/>
              <a:t> </a:t>
            </a:r>
            <a:r>
              <a:rPr lang="en-US" dirty="0" err="1"/>
              <a:t>SQLException</a:t>
            </a: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102</a:t>
            </a:fld>
            <a:endParaRPr lang="en-US"/>
          </a:p>
        </p:txBody>
      </p:sp>
    </p:spTree>
    <p:extLst>
      <p:ext uri="{BB962C8B-B14F-4D97-AF65-F5344CB8AC3E}">
        <p14:creationId xmlns:p14="http://schemas.microsoft.com/office/powerpoint/2010/main" val="1746798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p:txBody>
          <a:bodyPr>
            <a:normAutofit fontScale="77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PreparedStatement</a:t>
            </a:r>
            <a:r>
              <a:rPr lang="en-US" dirty="0"/>
              <a:t> </a:t>
            </a:r>
            <a:r>
              <a:rPr lang="en-US" dirty="0" err="1"/>
              <a:t>ps</a:t>
            </a:r>
            <a:r>
              <a:rPr lang="en-US" dirty="0"/>
              <a:t>=</a:t>
            </a:r>
            <a:r>
              <a:rPr lang="en-US" dirty="0" err="1"/>
              <a:t>con.prepareStatement</a:t>
            </a:r>
            <a:r>
              <a:rPr lang="en-US" dirty="0"/>
              <a:t>("select * from </a:t>
            </a:r>
            <a:r>
              <a:rPr lang="en-US" dirty="0" err="1"/>
              <a:t>imgtable</a:t>
            </a:r>
            <a:r>
              <a:rPr lang="en-US" dirty="0"/>
              <a:t>");  </a:t>
            </a:r>
          </a:p>
          <a:p>
            <a:r>
              <a:rPr lang="en-US" dirty="0" err="1"/>
              <a:t>ResultSet</a:t>
            </a:r>
            <a:r>
              <a:rPr lang="en-US" dirty="0"/>
              <a:t> </a:t>
            </a:r>
            <a:r>
              <a:rPr lang="en-US" dirty="0" err="1"/>
              <a:t>rs</a:t>
            </a:r>
            <a:r>
              <a:rPr lang="en-US" dirty="0"/>
              <a:t>=</a:t>
            </a:r>
            <a:r>
              <a:rPr lang="en-US" dirty="0" err="1"/>
              <a:t>ps.executeQuery</a:t>
            </a:r>
            <a:r>
              <a:rPr lang="en-US" dirty="0"/>
              <a:t>();  </a:t>
            </a:r>
          </a:p>
          <a:p>
            <a:r>
              <a:rPr lang="en-US" b="1" dirty="0"/>
              <a:t>if</a:t>
            </a:r>
            <a:r>
              <a:rPr lang="en-US" dirty="0"/>
              <a:t>(</a:t>
            </a:r>
            <a:r>
              <a:rPr lang="en-US" dirty="0" err="1"/>
              <a:t>rs.next</a:t>
            </a:r>
            <a:r>
              <a:rPr lang="en-US" dirty="0"/>
              <a:t>()){//now on 1st row  </a:t>
            </a:r>
          </a:p>
          <a:p>
            <a:r>
              <a:rPr lang="en-US" dirty="0"/>
              <a:t>              </a:t>
            </a:r>
          </a:p>
          <a:p>
            <a:r>
              <a:rPr lang="en-US" dirty="0"/>
              <a:t>Blob b=</a:t>
            </a:r>
            <a:r>
              <a:rPr lang="en-US" dirty="0" err="1"/>
              <a:t>rs.getBlob</a:t>
            </a:r>
            <a:r>
              <a:rPr lang="en-US" dirty="0"/>
              <a:t>(2);//2 means 2nd column data  </a:t>
            </a:r>
          </a:p>
          <a:p>
            <a:r>
              <a:rPr lang="en-US" b="1" dirty="0"/>
              <a:t>byte</a:t>
            </a:r>
            <a:r>
              <a:rPr lang="en-US" dirty="0"/>
              <a:t> </a:t>
            </a:r>
            <a:r>
              <a:rPr lang="en-US" dirty="0" err="1"/>
              <a:t>barr</a:t>
            </a:r>
            <a:r>
              <a:rPr lang="en-US" dirty="0"/>
              <a:t>[]=</a:t>
            </a:r>
            <a:r>
              <a:rPr lang="en-US" dirty="0" err="1"/>
              <a:t>b.getBytes</a:t>
            </a:r>
            <a:r>
              <a:rPr lang="en-US" dirty="0"/>
              <a:t>(1,(</a:t>
            </a:r>
            <a:r>
              <a:rPr lang="en-US" b="1" dirty="0" err="1"/>
              <a:t>int</a:t>
            </a:r>
            <a:r>
              <a:rPr lang="en-US" dirty="0"/>
              <a:t>)</a:t>
            </a:r>
            <a:r>
              <a:rPr lang="en-US" dirty="0" err="1"/>
              <a:t>b.length</a:t>
            </a:r>
            <a:r>
              <a:rPr lang="en-US" dirty="0"/>
              <a:t>());//1 means first image  </a:t>
            </a:r>
          </a:p>
          <a:p>
            <a:r>
              <a:rPr lang="en-US" dirty="0"/>
              <a:t>              </a:t>
            </a:r>
          </a:p>
          <a:p>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("d:\\javalogo.jpg");  </a:t>
            </a:r>
          </a:p>
          <a:p>
            <a:r>
              <a:rPr lang="en-US" dirty="0" err="1"/>
              <a:t>fout.write</a:t>
            </a:r>
            <a:r>
              <a:rPr lang="en-US" dirty="0"/>
              <a:t>(</a:t>
            </a:r>
            <a:r>
              <a:rPr lang="en-US" dirty="0" err="1"/>
              <a:t>barr</a:t>
            </a: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103</a:t>
            </a:fld>
            <a:endParaRPr lang="en-US"/>
          </a:p>
        </p:txBody>
      </p:sp>
    </p:spTree>
    <p:extLst>
      <p:ext uri="{BB962C8B-B14F-4D97-AF65-F5344CB8AC3E}">
        <p14:creationId xmlns:p14="http://schemas.microsoft.com/office/powerpoint/2010/main" val="13371993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08498" cy="707136"/>
          </a:xfrm>
        </p:spPr>
        <p:txBody>
          <a:bodyPr>
            <a:normAutofit fontScale="90000"/>
          </a:bodyPr>
          <a:lstStyle/>
          <a:p>
            <a:r>
              <a:rPr lang="en-US" dirty="0"/>
              <a:t>Example to store file in Oracle database:</a:t>
            </a:r>
            <a:br>
              <a:rPr lang="en-US" dirty="0"/>
            </a:br>
            <a:endParaRPr lang="en-US" dirty="0"/>
          </a:p>
        </p:txBody>
      </p:sp>
      <p:sp>
        <p:nvSpPr>
          <p:cNvPr id="3" name="Content Placeholder 2"/>
          <p:cNvSpPr>
            <a:spLocks noGrp="1"/>
          </p:cNvSpPr>
          <p:nvPr>
            <p:ph idx="1"/>
          </p:nvPr>
        </p:nvSpPr>
        <p:spPr>
          <a:xfrm>
            <a:off x="677334" y="1207009"/>
            <a:ext cx="10213170" cy="4834354"/>
          </a:xfrm>
        </p:spPr>
        <p:txBody>
          <a:bodyPr/>
          <a:lstStyle/>
          <a:p>
            <a:endParaRPr lang="en-US" dirty="0"/>
          </a:p>
          <a:p>
            <a:r>
              <a:rPr lang="en-US" dirty="0"/>
              <a:t>The </a:t>
            </a:r>
            <a:r>
              <a:rPr lang="en-US" dirty="0" err="1"/>
              <a:t>setCharacterStream</a:t>
            </a:r>
            <a:r>
              <a:rPr lang="en-US" dirty="0"/>
              <a:t>() method of </a:t>
            </a:r>
            <a:r>
              <a:rPr lang="en-US" dirty="0" err="1"/>
              <a:t>PreparedStatement</a:t>
            </a:r>
            <a:r>
              <a:rPr lang="en-US" dirty="0"/>
              <a:t> is used to set character information into the </a:t>
            </a:r>
            <a:r>
              <a:rPr lang="en-US" dirty="0" err="1"/>
              <a:t>parameterIndex</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104</a:t>
            </a:fld>
            <a:endParaRPr lang="en-US"/>
          </a:p>
        </p:txBody>
      </p:sp>
    </p:spTree>
    <p:extLst>
      <p:ext uri="{BB962C8B-B14F-4D97-AF65-F5344CB8AC3E}">
        <p14:creationId xmlns:p14="http://schemas.microsoft.com/office/powerpoint/2010/main" val="625110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a:t>
            </a:r>
          </a:p>
        </p:txBody>
      </p:sp>
      <p:sp>
        <p:nvSpPr>
          <p:cNvPr id="3" name="Content Placeholder 2"/>
          <p:cNvSpPr>
            <a:spLocks noGrp="1"/>
          </p:cNvSpPr>
          <p:nvPr>
            <p:ph idx="1"/>
          </p:nvPr>
        </p:nvSpPr>
        <p:spPr/>
        <p:txBody>
          <a:bodyPr/>
          <a:lstStyle/>
          <a:p>
            <a:r>
              <a:rPr lang="en-US" dirty="0"/>
              <a:t> 1) public void </a:t>
            </a:r>
            <a:r>
              <a:rPr lang="en-US" dirty="0" err="1"/>
              <a:t>setCharacterStream</a:t>
            </a:r>
            <a:r>
              <a:rPr lang="en-US" dirty="0"/>
              <a:t>(int </a:t>
            </a:r>
            <a:r>
              <a:rPr lang="en-US" dirty="0" err="1"/>
              <a:t>paramIndex,InputStream</a:t>
            </a:r>
            <a:r>
              <a:rPr lang="en-US" dirty="0"/>
              <a:t> stream)throws </a:t>
            </a:r>
            <a:r>
              <a:rPr lang="en-US" dirty="0" err="1"/>
              <a:t>SQLException</a:t>
            </a:r>
            <a:endParaRPr lang="en-US" dirty="0"/>
          </a:p>
          <a:p>
            <a:r>
              <a:rPr lang="en-US" dirty="0"/>
              <a:t>2) public void </a:t>
            </a:r>
            <a:r>
              <a:rPr lang="en-US" dirty="0" err="1"/>
              <a:t>setCharacterStream</a:t>
            </a:r>
            <a:r>
              <a:rPr lang="en-US" dirty="0"/>
              <a:t>(int </a:t>
            </a:r>
            <a:r>
              <a:rPr lang="en-US" dirty="0" err="1"/>
              <a:t>paramIndex,InputStream</a:t>
            </a:r>
            <a:r>
              <a:rPr lang="en-US" dirty="0"/>
              <a:t> </a:t>
            </a:r>
            <a:r>
              <a:rPr lang="en-US" dirty="0" err="1"/>
              <a:t>stream,long</a:t>
            </a:r>
            <a:r>
              <a:rPr lang="en-US" dirty="0"/>
              <a:t> length)throws </a:t>
            </a:r>
            <a:r>
              <a:rPr lang="en-US" dirty="0" err="1"/>
              <a:t>SQLException</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105</a:t>
            </a:fld>
            <a:endParaRPr lang="en-US"/>
          </a:p>
        </p:txBody>
      </p:sp>
    </p:spTree>
    <p:extLst>
      <p:ext uri="{BB962C8B-B14F-4D97-AF65-F5344CB8AC3E}">
        <p14:creationId xmlns:p14="http://schemas.microsoft.com/office/powerpoint/2010/main" val="25848177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For storing file into the database, CLOB (Character Large Object) datatype is used in the table</a:t>
            </a:r>
          </a:p>
        </p:txBody>
      </p:sp>
      <p:sp>
        <p:nvSpPr>
          <p:cNvPr id="3" name="Content Placeholder 2"/>
          <p:cNvSpPr>
            <a:spLocks noGrp="1"/>
          </p:cNvSpPr>
          <p:nvPr>
            <p:ph idx="1"/>
          </p:nvPr>
        </p:nvSpPr>
        <p:spPr/>
        <p:txBody>
          <a:bodyPr/>
          <a:lstStyle/>
          <a:p>
            <a:r>
              <a:rPr lang="en-US" dirty="0"/>
              <a:t>CREATE TABLE  "FILETABLE"   </a:t>
            </a:r>
          </a:p>
          <a:p>
            <a:r>
              <a:rPr lang="en-US" dirty="0"/>
              <a:t>   (    "ID" NUMBER,   </a:t>
            </a:r>
          </a:p>
          <a:p>
            <a:r>
              <a:rPr lang="en-US" dirty="0"/>
              <a:t>    "NAME" CLOB  </a:t>
            </a:r>
          </a:p>
          <a:p>
            <a:r>
              <a:rPr lang="en-US" dirty="0"/>
              <a:t>   )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106</a:t>
            </a:fld>
            <a:endParaRPr lang="en-US"/>
          </a:p>
        </p:txBody>
      </p:sp>
    </p:spTree>
    <p:extLst>
      <p:ext uri="{BB962C8B-B14F-4D97-AF65-F5344CB8AC3E}">
        <p14:creationId xmlns:p14="http://schemas.microsoft.com/office/powerpoint/2010/main" val="2914942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a:xfrm>
            <a:off x="677334" y="1417321"/>
            <a:ext cx="8969586" cy="4624042"/>
          </a:xfrm>
        </p:spPr>
        <p:txBody>
          <a:bodyPr>
            <a:normAutofit fontScale="85000" lnSpcReduction="1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PreparedStatement</a:t>
            </a:r>
            <a:r>
              <a:rPr lang="en-US" dirty="0"/>
              <a:t> </a:t>
            </a:r>
            <a:r>
              <a:rPr lang="en-US" dirty="0" err="1"/>
              <a:t>ps</a:t>
            </a:r>
            <a:r>
              <a:rPr lang="en-US" dirty="0"/>
              <a:t>=</a:t>
            </a:r>
            <a:r>
              <a:rPr lang="en-US" dirty="0" err="1"/>
              <a:t>con.prepareStatement</a:t>
            </a:r>
            <a:r>
              <a:rPr lang="en-US" dirty="0"/>
              <a:t>(  </a:t>
            </a:r>
          </a:p>
          <a:p>
            <a:r>
              <a:rPr lang="en-US" dirty="0"/>
              <a:t>"insert into </a:t>
            </a:r>
            <a:r>
              <a:rPr lang="en-US" dirty="0" err="1"/>
              <a:t>filetable</a:t>
            </a:r>
            <a:r>
              <a:rPr lang="en-US" dirty="0"/>
              <a:t> values(?,?)");  </a:t>
            </a:r>
          </a:p>
          <a:p>
            <a:r>
              <a:rPr lang="en-US" dirty="0"/>
              <a:t>              </a:t>
            </a:r>
          </a:p>
          <a:p>
            <a:r>
              <a:rPr lang="en-US" dirty="0"/>
              <a:t>File f=</a:t>
            </a:r>
            <a:r>
              <a:rPr lang="en-US" b="1" dirty="0"/>
              <a:t>new</a:t>
            </a:r>
            <a:r>
              <a:rPr lang="en-US" dirty="0"/>
              <a:t> File("d:\\myfile.txt");  </a:t>
            </a:r>
          </a:p>
          <a:p>
            <a:r>
              <a:rPr lang="en-US" dirty="0" err="1"/>
              <a:t>FileReader</a:t>
            </a:r>
            <a:r>
              <a:rPr lang="en-US" dirty="0"/>
              <a:t> </a:t>
            </a:r>
            <a:r>
              <a:rPr lang="en-US" dirty="0" err="1"/>
              <a:t>fr</a:t>
            </a:r>
            <a:r>
              <a:rPr lang="en-US" dirty="0"/>
              <a:t>=</a:t>
            </a:r>
            <a:r>
              <a:rPr lang="en-US" b="1" dirty="0"/>
              <a:t>new</a:t>
            </a:r>
            <a:r>
              <a:rPr lang="en-US" dirty="0"/>
              <a:t> </a:t>
            </a:r>
            <a:r>
              <a:rPr lang="en-US" dirty="0" err="1"/>
              <a:t>FileReader</a:t>
            </a:r>
            <a:r>
              <a:rPr lang="en-US" dirty="0"/>
              <a:t>(f);  </a:t>
            </a:r>
          </a:p>
          <a:p>
            <a:r>
              <a:rPr lang="en-US" dirty="0"/>
              <a:t>              </a:t>
            </a:r>
          </a:p>
          <a:p>
            <a:r>
              <a:rPr lang="en-US" dirty="0" err="1"/>
              <a:t>ps.setInt</a:t>
            </a:r>
            <a:r>
              <a:rPr lang="en-US" dirty="0"/>
              <a:t>(1,101);  </a:t>
            </a:r>
          </a:p>
          <a:p>
            <a:r>
              <a:rPr lang="en-US" dirty="0" err="1"/>
              <a:t>ps.setCharacterStream</a:t>
            </a:r>
            <a:r>
              <a:rPr lang="en-US" dirty="0"/>
              <a:t>(2,fr,(</a:t>
            </a:r>
            <a:r>
              <a:rPr lang="en-US" b="1" dirty="0" err="1"/>
              <a:t>int</a:t>
            </a:r>
            <a:r>
              <a:rPr lang="en-US" dirty="0"/>
              <a:t>)</a:t>
            </a:r>
            <a:r>
              <a:rPr lang="en-US" dirty="0" err="1"/>
              <a:t>f.length</a:t>
            </a:r>
            <a:r>
              <a:rPr lang="en-US" dirty="0"/>
              <a:t>());  </a:t>
            </a:r>
          </a:p>
          <a:p>
            <a:r>
              <a:rPr lang="en-US" b="1" dirty="0" err="1"/>
              <a:t>int</a:t>
            </a:r>
            <a:r>
              <a:rPr lang="en-US" dirty="0"/>
              <a:t> </a:t>
            </a:r>
            <a:r>
              <a:rPr lang="en-US" dirty="0" err="1"/>
              <a:t>i</a:t>
            </a:r>
            <a:r>
              <a:rPr lang="en-US" dirty="0"/>
              <a:t>=</a:t>
            </a:r>
            <a:r>
              <a:rPr lang="en-US" dirty="0" err="1"/>
              <a:t>ps.executeUpdate</a:t>
            </a:r>
            <a:r>
              <a:rPr lang="en-US" dirty="0"/>
              <a:t>();  </a:t>
            </a:r>
          </a:p>
          <a:p>
            <a:r>
              <a:rPr lang="en-US" dirty="0" err="1"/>
              <a:t>System.out.println</a:t>
            </a:r>
            <a:r>
              <a:rPr lang="en-US" dirty="0"/>
              <a:t>(</a:t>
            </a:r>
            <a:r>
              <a:rPr lang="en-US" dirty="0" err="1"/>
              <a:t>i</a:t>
            </a:r>
            <a:r>
              <a:rPr lang="en-US" dirty="0"/>
              <a:t>+" records affected");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107</a:t>
            </a:fld>
            <a:endParaRPr lang="en-US"/>
          </a:p>
        </p:txBody>
      </p:sp>
    </p:spTree>
    <p:extLst>
      <p:ext uri="{BB962C8B-B14F-4D97-AF65-F5344CB8AC3E}">
        <p14:creationId xmlns:p14="http://schemas.microsoft.com/office/powerpoint/2010/main" val="13494459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retrieve file from Oracle database: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getClob</a:t>
            </a:r>
            <a:r>
              <a:rPr lang="en-US" dirty="0"/>
              <a:t>() method of </a:t>
            </a:r>
            <a:r>
              <a:rPr lang="en-US" dirty="0" err="1"/>
              <a:t>PreparedStatement</a:t>
            </a:r>
            <a:r>
              <a:rPr lang="en-US" dirty="0"/>
              <a:t> is used to get file information from the database.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108</a:t>
            </a:fld>
            <a:endParaRPr lang="en-US"/>
          </a:p>
        </p:txBody>
      </p:sp>
    </p:spTree>
    <p:extLst>
      <p:ext uri="{BB962C8B-B14F-4D97-AF65-F5344CB8AC3E}">
        <p14:creationId xmlns:p14="http://schemas.microsoft.com/office/powerpoint/2010/main" val="19602587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a:t>
            </a:r>
            <a:r>
              <a:rPr lang="en-US" dirty="0" err="1"/>
              <a:t>getClob</a:t>
            </a:r>
            <a:r>
              <a:rPr lang="en-US" dirty="0"/>
              <a:t>() method</a:t>
            </a:r>
          </a:p>
        </p:txBody>
      </p:sp>
      <p:sp>
        <p:nvSpPr>
          <p:cNvPr id="3" name="Content Placeholder 2"/>
          <p:cNvSpPr>
            <a:spLocks noGrp="1"/>
          </p:cNvSpPr>
          <p:nvPr>
            <p:ph idx="1"/>
          </p:nvPr>
        </p:nvSpPr>
        <p:spPr/>
        <p:txBody>
          <a:bodyPr/>
          <a:lstStyle/>
          <a:p>
            <a:r>
              <a:rPr lang="en-US" b="1" dirty="0"/>
              <a:t>public</a:t>
            </a:r>
            <a:r>
              <a:rPr lang="en-US" dirty="0"/>
              <a:t> </a:t>
            </a:r>
            <a:r>
              <a:rPr lang="en-US" dirty="0" err="1"/>
              <a:t>Clob</a:t>
            </a:r>
            <a:r>
              <a:rPr lang="en-US" dirty="0"/>
              <a:t> </a:t>
            </a:r>
            <a:r>
              <a:rPr lang="en-US" dirty="0" err="1"/>
              <a:t>getClob</a:t>
            </a:r>
            <a:r>
              <a:rPr lang="en-US" dirty="0"/>
              <a:t>(</a:t>
            </a:r>
            <a:r>
              <a:rPr lang="en-US" b="1" dirty="0" err="1"/>
              <a:t>int</a:t>
            </a:r>
            <a:r>
              <a:rPr lang="en-US" dirty="0"/>
              <a:t> </a:t>
            </a:r>
            <a:r>
              <a:rPr lang="en-US" dirty="0" err="1"/>
              <a:t>columnIndex</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109</a:t>
            </a:fld>
            <a:endParaRPr lang="en-US"/>
          </a:p>
        </p:txBody>
      </p:sp>
    </p:spTree>
    <p:extLst>
      <p:ext uri="{BB962C8B-B14F-4D97-AF65-F5344CB8AC3E}">
        <p14:creationId xmlns:p14="http://schemas.microsoft.com/office/powerpoint/2010/main" val="390638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7334886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a:t>
            </a:fld>
            <a:endParaRPr lang="en-US"/>
          </a:p>
        </p:txBody>
      </p:sp>
    </p:spTree>
    <p:extLst>
      <p:ext uri="{BB962C8B-B14F-4D97-AF65-F5344CB8AC3E}">
        <p14:creationId xmlns:p14="http://schemas.microsoft.com/office/powerpoint/2010/main" val="324554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p:txBody>
          <a:bodyPr>
            <a:normAutofit fontScale="850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err="1"/>
              <a:t>PreparedStatement</a:t>
            </a:r>
            <a:r>
              <a:rPr lang="en-US" dirty="0"/>
              <a:t> </a:t>
            </a:r>
            <a:r>
              <a:rPr lang="en-US" dirty="0" err="1"/>
              <a:t>ps</a:t>
            </a:r>
            <a:r>
              <a:rPr lang="en-US" dirty="0"/>
              <a:t>=</a:t>
            </a:r>
            <a:r>
              <a:rPr lang="en-US" dirty="0" err="1"/>
              <a:t>con.prepareStatement</a:t>
            </a:r>
            <a:r>
              <a:rPr lang="en-US" dirty="0"/>
              <a:t>("select * from </a:t>
            </a:r>
            <a:r>
              <a:rPr lang="en-US" dirty="0" err="1"/>
              <a:t>filetable</a:t>
            </a:r>
            <a:r>
              <a:rPr lang="en-US" dirty="0"/>
              <a:t>");  </a:t>
            </a:r>
          </a:p>
          <a:p>
            <a:r>
              <a:rPr lang="en-US" dirty="0" err="1"/>
              <a:t>ResultSet</a:t>
            </a:r>
            <a:r>
              <a:rPr lang="en-US" dirty="0"/>
              <a:t> </a:t>
            </a:r>
            <a:r>
              <a:rPr lang="en-US" dirty="0" err="1"/>
              <a:t>rs</a:t>
            </a:r>
            <a:r>
              <a:rPr lang="en-US" dirty="0"/>
              <a:t>=</a:t>
            </a:r>
            <a:r>
              <a:rPr lang="en-US" dirty="0" err="1"/>
              <a:t>ps.executeQuery</a:t>
            </a:r>
            <a:r>
              <a:rPr lang="en-US" dirty="0"/>
              <a:t>();  </a:t>
            </a:r>
          </a:p>
          <a:p>
            <a:r>
              <a:rPr lang="en-US" dirty="0" err="1"/>
              <a:t>rs.next</a:t>
            </a:r>
            <a:r>
              <a:rPr lang="en-US" dirty="0"/>
              <a:t>();//now on 1st row  </a:t>
            </a:r>
          </a:p>
          <a:p>
            <a:r>
              <a:rPr lang="en-US" dirty="0" err="1"/>
              <a:t>Clob</a:t>
            </a:r>
            <a:r>
              <a:rPr lang="en-US" dirty="0"/>
              <a:t> c=</a:t>
            </a:r>
            <a:r>
              <a:rPr lang="en-US" dirty="0" err="1"/>
              <a:t>rs.getClob</a:t>
            </a:r>
            <a:r>
              <a:rPr lang="en-US" dirty="0"/>
              <a:t>(2);  </a:t>
            </a:r>
          </a:p>
          <a:p>
            <a:r>
              <a:rPr lang="en-US" dirty="0"/>
              <a:t>Reader r=</a:t>
            </a:r>
            <a:r>
              <a:rPr lang="en-US" dirty="0" err="1"/>
              <a:t>c.getCharacterStream</a:t>
            </a:r>
            <a:r>
              <a:rPr lang="en-US" dirty="0"/>
              <a:t>();              </a:t>
            </a:r>
          </a:p>
          <a:p>
            <a:r>
              <a:rPr lang="en-US" dirty="0"/>
              <a:t> </a:t>
            </a:r>
            <a:r>
              <a:rPr lang="en-US" dirty="0" err="1"/>
              <a:t>FileWriter</a:t>
            </a:r>
            <a:r>
              <a:rPr lang="en-US" dirty="0"/>
              <a:t> </a:t>
            </a:r>
            <a:r>
              <a:rPr lang="en-US" dirty="0" err="1"/>
              <a:t>fw</a:t>
            </a:r>
            <a:r>
              <a:rPr lang="en-US" dirty="0"/>
              <a:t>=</a:t>
            </a:r>
            <a:r>
              <a:rPr lang="en-US" b="1" dirty="0"/>
              <a:t>new</a:t>
            </a:r>
            <a:r>
              <a:rPr lang="en-US" dirty="0"/>
              <a:t> </a:t>
            </a:r>
            <a:r>
              <a:rPr lang="en-US" dirty="0" err="1"/>
              <a:t>FileWriter</a:t>
            </a:r>
            <a:r>
              <a:rPr lang="en-US" dirty="0"/>
              <a:t>("d:\\retrivefile.txt");          </a:t>
            </a:r>
          </a:p>
          <a:p>
            <a:r>
              <a:rPr lang="en-US" b="1" dirty="0" err="1"/>
              <a:t>int</a:t>
            </a:r>
            <a:r>
              <a:rPr lang="en-US" dirty="0"/>
              <a:t> </a:t>
            </a:r>
            <a:r>
              <a:rPr lang="en-US" dirty="0" err="1"/>
              <a:t>i</a:t>
            </a:r>
            <a:r>
              <a:rPr lang="en-US" dirty="0"/>
              <a:t>;  </a:t>
            </a:r>
          </a:p>
          <a:p>
            <a:r>
              <a:rPr lang="en-US" b="1" dirty="0"/>
              <a:t>while</a:t>
            </a:r>
            <a:r>
              <a:rPr lang="en-US" dirty="0"/>
              <a:t>((</a:t>
            </a:r>
            <a:r>
              <a:rPr lang="en-US" dirty="0" err="1"/>
              <a:t>i</a:t>
            </a:r>
            <a:r>
              <a:rPr lang="en-US" dirty="0"/>
              <a:t>=</a:t>
            </a:r>
            <a:r>
              <a:rPr lang="en-US" dirty="0" err="1"/>
              <a:t>r.read</a:t>
            </a:r>
            <a:r>
              <a:rPr lang="en-US" dirty="0"/>
              <a:t>())!=-1)  </a:t>
            </a:r>
          </a:p>
          <a:p>
            <a:r>
              <a:rPr lang="en-US" dirty="0" err="1"/>
              <a:t>fw.write</a:t>
            </a:r>
            <a:r>
              <a:rPr lang="en-US" dirty="0"/>
              <a:t>((</a:t>
            </a:r>
            <a:r>
              <a:rPr lang="en-US" b="1" dirty="0"/>
              <a:t>char</a:t>
            </a:r>
            <a:r>
              <a:rPr lang="en-US" dirty="0"/>
              <a:t>)</a:t>
            </a:r>
            <a:r>
              <a:rPr lang="en-US" dirty="0" err="1"/>
              <a:t>i</a:t>
            </a:r>
            <a:r>
              <a:rPr lang="en-US" dirty="0"/>
              <a: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110</a:t>
            </a:fld>
            <a:endParaRPr lang="en-US"/>
          </a:p>
        </p:txBody>
      </p:sp>
    </p:spTree>
    <p:extLst>
      <p:ext uri="{BB962C8B-B14F-4D97-AF65-F5344CB8AC3E}">
        <p14:creationId xmlns:p14="http://schemas.microsoft.com/office/powerpoint/2010/main" val="40436866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CallableStatement</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To call the </a:t>
            </a:r>
            <a:r>
              <a:rPr lang="en-US" b="1" dirty="0"/>
              <a:t>stored procedures and functions</a:t>
            </a:r>
            <a:r>
              <a:rPr lang="en-US" dirty="0"/>
              <a:t>, </a:t>
            </a:r>
            <a:r>
              <a:rPr lang="en-US" dirty="0" err="1"/>
              <a:t>CallableStatement</a:t>
            </a:r>
            <a:r>
              <a:rPr lang="en-US" dirty="0"/>
              <a:t> interface is used.</a:t>
            </a:r>
          </a:p>
          <a:p>
            <a:r>
              <a:rPr lang="en-US" dirty="0"/>
              <a:t>We can have business logic on the database by the use of stored procedures and functions that will make the performance better because these are precompiled.</a:t>
            </a:r>
          </a:p>
          <a:p>
            <a:r>
              <a:rPr lang="en-US" dirty="0"/>
              <a:t>Suppose you need the get the age of the employee based on the date of birth, you may create a function that receives date as the input and returns age of the employee as the output.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111</a:t>
            </a:fld>
            <a:endParaRPr lang="en-US"/>
          </a:p>
        </p:txBody>
      </p:sp>
    </p:spTree>
    <p:extLst>
      <p:ext uri="{BB962C8B-B14F-4D97-AF65-F5344CB8AC3E}">
        <p14:creationId xmlns:p14="http://schemas.microsoft.com/office/powerpoint/2010/main" val="27720135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difference between stored procedures and functions.</a:t>
            </a:r>
          </a:p>
        </p:txBody>
      </p:sp>
      <p:graphicFrame>
        <p:nvGraphicFramePr>
          <p:cNvPr id="7" name="Content Placeholder 6"/>
          <p:cNvGraphicFramePr>
            <a:graphicFrameLocks noGrp="1"/>
          </p:cNvGraphicFramePr>
          <p:nvPr>
            <p:ph idx="1"/>
          </p:nvPr>
        </p:nvGraphicFramePr>
        <p:xfrm>
          <a:off x="805783" y="2325846"/>
          <a:ext cx="8340472" cy="3550920"/>
        </p:xfrm>
        <a:graphic>
          <a:graphicData uri="http://schemas.openxmlformats.org/drawingml/2006/table">
            <a:tbl>
              <a:tblPr/>
              <a:tblGrid>
                <a:gridCol w="4170236">
                  <a:extLst>
                    <a:ext uri="{9D8B030D-6E8A-4147-A177-3AD203B41FA5}">
                      <a16:colId xmlns:a16="http://schemas.microsoft.com/office/drawing/2014/main" val="20000"/>
                    </a:ext>
                  </a:extLst>
                </a:gridCol>
                <a:gridCol w="4170236">
                  <a:extLst>
                    <a:ext uri="{9D8B030D-6E8A-4147-A177-3AD203B41FA5}">
                      <a16:colId xmlns:a16="http://schemas.microsoft.com/office/drawing/2014/main" val="20001"/>
                    </a:ext>
                  </a:extLst>
                </a:gridCol>
              </a:tblGrid>
              <a:tr h="0">
                <a:tc>
                  <a:txBody>
                    <a:bodyPr/>
                    <a:lstStyle/>
                    <a:p>
                      <a:pPr algn="l" fontAlgn="t"/>
                      <a:r>
                        <a:rPr lang="en-US">
                          <a:solidFill>
                            <a:srgbClr val="000000"/>
                          </a:solidFill>
                          <a:effectLst/>
                          <a:latin typeface="times new roman" panose="02020603050405020304" pitchFamily="18" charset="0"/>
                        </a:rPr>
                        <a:t>Stored Procedure</a:t>
                      </a:r>
                    </a:p>
                  </a:txBody>
                  <a:tcPr marL="38100" marR="38100" marT="38100" marB="38100">
                    <a:lnL w="7620" cap="flat" cmpd="sng" algn="ctr">
                      <a:solidFill>
                        <a:srgbClr val="502667"/>
                      </a:solidFill>
                      <a:prstDash val="solid"/>
                      <a:round/>
                      <a:headEnd type="none" w="med" len="med"/>
                      <a:tailEnd type="none" w="med" len="med"/>
                    </a:lnL>
                    <a:lnR w="7620" cap="flat" cmpd="sng" algn="ctr">
                      <a:solidFill>
                        <a:srgbClr val="502667"/>
                      </a:solidFill>
                      <a:prstDash val="solid"/>
                      <a:round/>
                      <a:headEnd type="none" w="med" len="med"/>
                      <a:tailEnd type="none" w="med" len="med"/>
                    </a:lnR>
                    <a:lnT w="7620" cap="flat" cmpd="sng" algn="ctr">
                      <a:solidFill>
                        <a:srgbClr val="502667"/>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Function</a:t>
                      </a:r>
                    </a:p>
                  </a:txBody>
                  <a:tcPr marL="38100" marR="38100" marT="38100" marB="38100">
                    <a:lnL w="7620" cap="flat" cmpd="sng" algn="ctr">
                      <a:solidFill>
                        <a:srgbClr val="502667"/>
                      </a:solidFill>
                      <a:prstDash val="solid"/>
                      <a:round/>
                      <a:headEnd type="none" w="med" len="med"/>
                      <a:tailEnd type="none" w="med" len="med"/>
                    </a:lnL>
                    <a:lnR w="7620" cap="flat" cmpd="sng" algn="ctr">
                      <a:solidFill>
                        <a:srgbClr val="502667"/>
                      </a:solidFill>
                      <a:prstDash val="solid"/>
                      <a:round/>
                      <a:headEnd type="none" w="med" len="med"/>
                      <a:tailEnd type="none" w="med" len="med"/>
                    </a:lnR>
                    <a:lnT w="7620" cap="flat" cmpd="sng" algn="ctr">
                      <a:solidFill>
                        <a:srgbClr val="502667"/>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verdana" panose="020B0604030504040204" pitchFamily="34" charset="0"/>
                        </a:rPr>
                        <a:t>is used to perform business logic.</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is used to perform calculation.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b="0" i="0">
                          <a:solidFill>
                            <a:srgbClr val="000000"/>
                          </a:solidFill>
                          <a:effectLst/>
                          <a:latin typeface="verdana" panose="020B0604030504040204" pitchFamily="34" charset="0"/>
                        </a:rPr>
                        <a:t>must not have the return type.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must have the return type.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verdana" panose="020B0604030504040204" pitchFamily="34" charset="0"/>
                        </a:rPr>
                        <a:t>may return 0 or more values.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may return only one values.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verdana" panose="020B0604030504040204" pitchFamily="34" charset="0"/>
                        </a:rPr>
                        <a:t>We can call functions from the procedure.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Procedure cannot be called from function.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0">
                <a:tc>
                  <a:txBody>
                    <a:bodyPr/>
                    <a:lstStyle/>
                    <a:p>
                      <a:pPr fontAlgn="t"/>
                      <a:r>
                        <a:rPr lang="en-US" b="0" i="0">
                          <a:solidFill>
                            <a:srgbClr val="000000"/>
                          </a:solidFill>
                          <a:effectLst/>
                          <a:latin typeface="verdana" panose="020B0604030504040204" pitchFamily="34" charset="0"/>
                        </a:rPr>
                        <a:t>Procedure supports input and output parameters.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Function supports only input parameter.</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b="0" i="0">
                          <a:solidFill>
                            <a:srgbClr val="000000"/>
                          </a:solidFill>
                          <a:effectLst/>
                          <a:latin typeface="verdana" panose="020B0604030504040204" pitchFamily="34" charset="0"/>
                        </a:rPr>
                        <a:t>Exception handling using try/catch block can be used in stored procedures.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Exception handling using try/catch can't be used in user defined functions.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112</a:t>
            </a:fld>
            <a:endParaRPr lang="en-US"/>
          </a:p>
        </p:txBody>
      </p:sp>
    </p:spTree>
    <p:extLst>
      <p:ext uri="{BB962C8B-B14F-4D97-AF65-F5344CB8AC3E}">
        <p14:creationId xmlns:p14="http://schemas.microsoft.com/office/powerpoint/2010/main" val="39336338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get the instance of CallableStatement?</a:t>
            </a:r>
          </a:p>
        </p:txBody>
      </p:sp>
      <p:sp>
        <p:nvSpPr>
          <p:cNvPr id="3" name="Content Placeholder 2"/>
          <p:cNvSpPr>
            <a:spLocks noGrp="1"/>
          </p:cNvSpPr>
          <p:nvPr>
            <p:ph idx="1"/>
          </p:nvPr>
        </p:nvSpPr>
        <p:spPr/>
        <p:txBody>
          <a:bodyPr/>
          <a:lstStyle/>
          <a:p>
            <a:r>
              <a:rPr lang="en-US" dirty="0"/>
              <a:t>The </a:t>
            </a:r>
            <a:r>
              <a:rPr lang="en-US" dirty="0" err="1"/>
              <a:t>prepareCall</a:t>
            </a:r>
            <a:r>
              <a:rPr lang="en-US" dirty="0"/>
              <a:t>() method of Connection interface returns the instance of </a:t>
            </a:r>
            <a:r>
              <a:rPr lang="en-US" dirty="0" err="1"/>
              <a:t>CallableStatement</a:t>
            </a:r>
            <a:endParaRPr lang="en-US" dirty="0"/>
          </a:p>
          <a:p>
            <a:r>
              <a:rPr lang="en-US" b="1" dirty="0"/>
              <a:t>public</a:t>
            </a:r>
            <a:r>
              <a:rPr lang="en-US" dirty="0"/>
              <a:t> </a:t>
            </a:r>
            <a:r>
              <a:rPr lang="en-US" dirty="0" err="1"/>
              <a:t>CallableStatement</a:t>
            </a:r>
            <a:r>
              <a:rPr lang="en-US" dirty="0"/>
              <a:t> </a:t>
            </a:r>
            <a:r>
              <a:rPr lang="en-US" dirty="0" err="1"/>
              <a:t>prepareCall</a:t>
            </a:r>
            <a:r>
              <a:rPr lang="en-US" dirty="0"/>
              <a:t>("{ call </a:t>
            </a:r>
            <a:r>
              <a:rPr lang="en-US" dirty="0" err="1"/>
              <a:t>procedurename</a:t>
            </a:r>
            <a:r>
              <a:rPr lang="en-US" dirty="0"/>
              <a:t>(?,?...?)}");  </a:t>
            </a:r>
          </a:p>
          <a:p>
            <a:r>
              <a:rPr lang="en-US" dirty="0"/>
              <a:t>Ex:</a:t>
            </a:r>
          </a:p>
          <a:p>
            <a:r>
              <a:rPr lang="en-US" dirty="0" err="1"/>
              <a:t>CallableStatement</a:t>
            </a:r>
            <a:r>
              <a:rPr lang="en-US" dirty="0"/>
              <a:t> </a:t>
            </a:r>
            <a:r>
              <a:rPr lang="en-US" dirty="0" err="1"/>
              <a:t>stmt</a:t>
            </a:r>
            <a:r>
              <a:rPr lang="en-US" dirty="0"/>
              <a:t>=</a:t>
            </a:r>
            <a:r>
              <a:rPr lang="en-US" dirty="0" err="1"/>
              <a:t>con.prepareCall</a:t>
            </a:r>
            <a:r>
              <a:rPr lang="en-US" dirty="0"/>
              <a:t>("{call </a:t>
            </a:r>
            <a:r>
              <a:rPr lang="en-US" dirty="0" err="1"/>
              <a:t>myprocedure</a:t>
            </a:r>
            <a:r>
              <a:rPr lang="en-US" dirty="0"/>
              <a:t>(?,?)}");  </a:t>
            </a:r>
          </a:p>
          <a:p>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113</a:t>
            </a:fld>
            <a:endParaRPr lang="en-US"/>
          </a:p>
        </p:txBody>
      </p:sp>
    </p:spTree>
    <p:extLst>
      <p:ext uri="{BB962C8B-B14F-4D97-AF65-F5344CB8AC3E}">
        <p14:creationId xmlns:p14="http://schemas.microsoft.com/office/powerpoint/2010/main" val="32869416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and stored procedure creation</a:t>
            </a:r>
          </a:p>
        </p:txBody>
      </p:sp>
      <p:sp>
        <p:nvSpPr>
          <p:cNvPr id="3" name="Content Placeholder 2"/>
          <p:cNvSpPr>
            <a:spLocks noGrp="1"/>
          </p:cNvSpPr>
          <p:nvPr>
            <p:ph idx="1"/>
          </p:nvPr>
        </p:nvSpPr>
        <p:spPr/>
        <p:txBody>
          <a:bodyPr/>
          <a:lstStyle/>
          <a:p>
            <a:r>
              <a:rPr lang="en-US" dirty="0"/>
              <a:t>create table user420(id number(10), name varchar2(200));  </a:t>
            </a:r>
          </a:p>
          <a:p>
            <a:r>
              <a:rPr lang="en-US" dirty="0"/>
              <a:t>create or replace procedure "INSERTR"  </a:t>
            </a:r>
          </a:p>
          <a:p>
            <a:r>
              <a:rPr lang="en-US" dirty="0"/>
              <a:t>(id IN NUMBER,  </a:t>
            </a:r>
          </a:p>
          <a:p>
            <a:r>
              <a:rPr lang="en-US" dirty="0"/>
              <a:t>name IN VARCHAR2)  </a:t>
            </a:r>
          </a:p>
          <a:p>
            <a:r>
              <a:rPr lang="en-US" dirty="0"/>
              <a:t>is  </a:t>
            </a:r>
          </a:p>
          <a:p>
            <a:r>
              <a:rPr lang="en-US" dirty="0"/>
              <a:t>begin  </a:t>
            </a:r>
          </a:p>
          <a:p>
            <a:r>
              <a:rPr lang="en-US" dirty="0"/>
              <a:t>insert into user420 values(</a:t>
            </a:r>
            <a:r>
              <a:rPr lang="en-US" dirty="0" err="1"/>
              <a:t>id,name</a:t>
            </a:r>
            <a:r>
              <a:rPr lang="en-US" dirty="0"/>
              <a:t>);  </a:t>
            </a:r>
          </a:p>
          <a:p>
            <a:r>
              <a:rPr lang="en-US" dirty="0"/>
              <a:t>end;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114</a:t>
            </a:fld>
            <a:endParaRPr lang="en-US"/>
          </a:p>
        </p:txBody>
      </p:sp>
    </p:spTree>
    <p:extLst>
      <p:ext uri="{BB962C8B-B14F-4D97-AF65-F5344CB8AC3E}">
        <p14:creationId xmlns:p14="http://schemas.microsoft.com/office/powerpoint/2010/main" val="30743129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p:txBody>
          <a:bodyPr>
            <a:normAutofit lnSpcReduction="10000"/>
          </a:bodyPr>
          <a:lstStyle/>
          <a:p>
            <a:r>
              <a:rPr lang="en-US"/>
              <a:t>Class.forName("oracle.jdbc.driver.OracleDriver");  </a:t>
            </a:r>
          </a:p>
          <a:p>
            <a:r>
              <a:rPr lang="en-US"/>
              <a:t>Connection con=DriverManager.getConnection(  </a:t>
            </a:r>
          </a:p>
          <a:p>
            <a:r>
              <a:rPr lang="en-US"/>
              <a:t>"jdbc:oracle:thin:@localhost:1521:xe","system","oracle");  </a:t>
            </a:r>
          </a:p>
          <a:p>
            <a:r>
              <a:rPr lang="en-US"/>
              <a:t>  </a:t>
            </a:r>
          </a:p>
          <a:p>
            <a:r>
              <a:rPr lang="en-US"/>
              <a:t>CallableStatement stmt=con.prepareCall("{call insertR(?,?)}");  </a:t>
            </a:r>
          </a:p>
          <a:p>
            <a:r>
              <a:rPr lang="en-US"/>
              <a:t>stmt.setInt(1,1011);  </a:t>
            </a:r>
          </a:p>
          <a:p>
            <a:r>
              <a:rPr lang="en-US"/>
              <a:t>stmt.setString(2,"Amit");  </a:t>
            </a:r>
          </a:p>
          <a:p>
            <a:r>
              <a:rPr lang="en-US"/>
              <a:t>stmt.execute();  </a:t>
            </a:r>
          </a:p>
          <a:p>
            <a:r>
              <a:rPr lang="en-US"/>
              <a:t>  </a:t>
            </a:r>
          </a:p>
          <a:p>
            <a:r>
              <a:rPr lang="en-US"/>
              <a:t>System.out.println("success");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115</a:t>
            </a:fld>
            <a:endParaRPr lang="en-US"/>
          </a:p>
        </p:txBody>
      </p:sp>
    </p:spTree>
    <p:extLst>
      <p:ext uri="{BB962C8B-B14F-4D97-AF65-F5344CB8AC3E}">
        <p14:creationId xmlns:p14="http://schemas.microsoft.com/office/powerpoint/2010/main" val="31843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call the function using JDBC</a:t>
            </a:r>
            <a:br>
              <a:rPr lang="en-US" dirty="0"/>
            </a:br>
            <a:endParaRPr lang="en-US" dirty="0"/>
          </a:p>
        </p:txBody>
      </p:sp>
      <p:sp>
        <p:nvSpPr>
          <p:cNvPr id="3" name="Content Placeholder 2"/>
          <p:cNvSpPr>
            <a:spLocks noGrp="1"/>
          </p:cNvSpPr>
          <p:nvPr>
            <p:ph idx="1"/>
          </p:nvPr>
        </p:nvSpPr>
        <p:spPr/>
        <p:txBody>
          <a:bodyPr/>
          <a:lstStyle/>
          <a:p>
            <a:r>
              <a:rPr lang="en-US" dirty="0"/>
              <a:t>In this example, we are calling the sum4 function that receives two input and returns the sum of the given number. Here, we have used the </a:t>
            </a:r>
            <a:r>
              <a:rPr lang="en-US" b="1" dirty="0" err="1"/>
              <a:t>registerOutParameter</a:t>
            </a:r>
            <a:r>
              <a:rPr lang="en-US" dirty="0" err="1"/>
              <a:t>method</a:t>
            </a:r>
            <a:r>
              <a:rPr lang="en-US" dirty="0"/>
              <a:t> of </a:t>
            </a:r>
            <a:r>
              <a:rPr lang="en-US" dirty="0" err="1"/>
              <a:t>CallableStatement</a:t>
            </a:r>
            <a:r>
              <a:rPr lang="en-US" dirty="0"/>
              <a:t> interface, that registers the output parameter with its corresponding type. It provides information to the </a:t>
            </a:r>
            <a:r>
              <a:rPr lang="en-US" dirty="0" err="1"/>
              <a:t>CallableStatement</a:t>
            </a:r>
            <a:r>
              <a:rPr lang="en-US" dirty="0"/>
              <a:t> about the type of result being displayed</a:t>
            </a:r>
          </a:p>
          <a:p>
            <a:r>
              <a:rPr lang="en-US" dirty="0"/>
              <a:t>The </a:t>
            </a:r>
            <a:r>
              <a:rPr lang="en-US" b="1" dirty="0"/>
              <a:t>Types</a:t>
            </a:r>
            <a:r>
              <a:rPr lang="en-US" dirty="0"/>
              <a:t> class defines many constants such as INTEGER, VARCHAR, FLOAT, DOUBLE, BLOB, CLOB etc.</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116</a:t>
            </a:fld>
            <a:endParaRPr lang="en-US"/>
          </a:p>
        </p:txBody>
      </p:sp>
    </p:spTree>
    <p:extLst>
      <p:ext uri="{BB962C8B-B14F-4D97-AF65-F5344CB8AC3E}">
        <p14:creationId xmlns:p14="http://schemas.microsoft.com/office/powerpoint/2010/main" val="14220602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Simple function</a:t>
            </a:r>
          </a:p>
        </p:txBody>
      </p:sp>
      <p:sp>
        <p:nvSpPr>
          <p:cNvPr id="3" name="Content Placeholder 2"/>
          <p:cNvSpPr>
            <a:spLocks noGrp="1"/>
          </p:cNvSpPr>
          <p:nvPr>
            <p:ph idx="1"/>
          </p:nvPr>
        </p:nvSpPr>
        <p:spPr/>
        <p:txBody>
          <a:bodyPr/>
          <a:lstStyle/>
          <a:p>
            <a:r>
              <a:rPr lang="en-US" dirty="0"/>
              <a:t>create or replace function </a:t>
            </a:r>
            <a:r>
              <a:rPr lang="en-US" dirty="0" err="1"/>
              <a:t>get_sum</a:t>
            </a:r>
            <a:endParaRPr lang="en-US" dirty="0"/>
          </a:p>
          <a:p>
            <a:r>
              <a:rPr lang="en-US" dirty="0"/>
              <a:t>(n1 in number,n2 in number)  </a:t>
            </a:r>
          </a:p>
          <a:p>
            <a:r>
              <a:rPr lang="en-US" b="1" dirty="0"/>
              <a:t>return</a:t>
            </a:r>
            <a:r>
              <a:rPr lang="en-US" dirty="0"/>
              <a:t> number  </a:t>
            </a:r>
          </a:p>
          <a:p>
            <a:r>
              <a:rPr lang="en-US" dirty="0"/>
              <a:t>is   </a:t>
            </a:r>
          </a:p>
          <a:p>
            <a:r>
              <a:rPr lang="en-US" dirty="0"/>
              <a:t>temp number;  </a:t>
            </a:r>
          </a:p>
          <a:p>
            <a:r>
              <a:rPr lang="en-US" dirty="0"/>
              <a:t>begin  </a:t>
            </a:r>
          </a:p>
          <a:p>
            <a:r>
              <a:rPr lang="en-US" dirty="0"/>
              <a:t>temp :=n1+n2;  </a:t>
            </a:r>
          </a:p>
          <a:p>
            <a:r>
              <a:rPr lang="en-US" b="1" dirty="0"/>
              <a:t>return</a:t>
            </a:r>
            <a:r>
              <a:rPr lang="en-US" dirty="0"/>
              <a:t> temp;  </a:t>
            </a:r>
          </a:p>
          <a:p>
            <a:r>
              <a:rPr lang="en-US" dirty="0"/>
              <a:t>end;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117</a:t>
            </a:fld>
            <a:endParaRPr lang="en-US"/>
          </a:p>
        </p:txBody>
      </p:sp>
    </p:spTree>
    <p:extLst>
      <p:ext uri="{BB962C8B-B14F-4D97-AF65-F5344CB8AC3E}">
        <p14:creationId xmlns:p14="http://schemas.microsoft.com/office/powerpoint/2010/main" val="2588237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Don’t create user  function name with sum.</a:t>
            </a:r>
          </a:p>
          <a:p>
            <a:r>
              <a:rPr lang="en-US" dirty="0"/>
              <a:t>Sum() is a predefined function in </a:t>
            </a:r>
            <a:r>
              <a:rPr lang="en-US"/>
              <a:t>oracle database.</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118</a:t>
            </a:fld>
            <a:endParaRPr lang="en-US"/>
          </a:p>
        </p:txBody>
      </p:sp>
    </p:spTree>
    <p:extLst>
      <p:ext uri="{BB962C8B-B14F-4D97-AF65-F5344CB8AC3E}">
        <p14:creationId xmlns:p14="http://schemas.microsoft.com/office/powerpoint/2010/main" val="26315124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CallableStatement</a:t>
            </a:r>
            <a:r>
              <a:rPr lang="en-US" dirty="0"/>
              <a:t> </a:t>
            </a:r>
            <a:r>
              <a:rPr lang="en-US" dirty="0" err="1"/>
              <a:t>stmt</a:t>
            </a:r>
            <a:r>
              <a:rPr lang="en-US" dirty="0"/>
              <a:t>=</a:t>
            </a:r>
            <a:r>
              <a:rPr lang="en-US" dirty="0" err="1"/>
              <a:t>con.prepareCall</a:t>
            </a:r>
            <a:r>
              <a:rPr lang="en-US" dirty="0"/>
              <a:t>("{?= call sum4(?,?)}");  </a:t>
            </a:r>
          </a:p>
          <a:p>
            <a:r>
              <a:rPr lang="en-US" dirty="0" err="1"/>
              <a:t>stmt.setInt</a:t>
            </a:r>
            <a:r>
              <a:rPr lang="en-US" dirty="0"/>
              <a:t>(2,10);  </a:t>
            </a:r>
          </a:p>
          <a:p>
            <a:r>
              <a:rPr lang="en-US" dirty="0" err="1"/>
              <a:t>stmt.setInt</a:t>
            </a:r>
            <a:r>
              <a:rPr lang="en-US" dirty="0"/>
              <a:t>(3,43);  </a:t>
            </a:r>
          </a:p>
          <a:p>
            <a:r>
              <a:rPr lang="en-US" dirty="0" err="1"/>
              <a:t>stmt.registerOutParameter</a:t>
            </a:r>
            <a:r>
              <a:rPr lang="en-US" dirty="0"/>
              <a:t>(1,Types.INTEGER);  </a:t>
            </a:r>
          </a:p>
          <a:p>
            <a:r>
              <a:rPr lang="en-US" dirty="0" err="1"/>
              <a:t>stmt.execute</a:t>
            </a:r>
            <a:r>
              <a:rPr lang="en-US" dirty="0"/>
              <a:t>();  </a:t>
            </a:r>
          </a:p>
          <a:p>
            <a:r>
              <a:rPr lang="en-US" dirty="0"/>
              <a:t>  </a:t>
            </a:r>
          </a:p>
          <a:p>
            <a:r>
              <a:rPr lang="en-US" dirty="0" err="1"/>
              <a:t>System.out.println</a:t>
            </a:r>
            <a:r>
              <a:rPr lang="en-US" dirty="0"/>
              <a:t>(</a:t>
            </a:r>
            <a:r>
              <a:rPr lang="en-US" dirty="0" err="1"/>
              <a:t>stmt.getInt</a:t>
            </a:r>
            <a:r>
              <a:rPr lang="en-US" dirty="0"/>
              <a:t>(1));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119</a:t>
            </a:fld>
            <a:endParaRPr lang="en-US"/>
          </a:p>
        </p:txBody>
      </p:sp>
    </p:spTree>
    <p:extLst>
      <p:ext uri="{BB962C8B-B14F-4D97-AF65-F5344CB8AC3E}">
        <p14:creationId xmlns:p14="http://schemas.microsoft.com/office/powerpoint/2010/main" val="33571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br>
              <a:rPr lang="en-US" b="1" dirty="0"/>
            </a:br>
            <a:endParaRPr lang="en-US" dirty="0"/>
          </a:p>
        </p:txBody>
      </p:sp>
      <p:sp>
        <p:nvSpPr>
          <p:cNvPr id="3" name="Content Placeholder 2"/>
          <p:cNvSpPr>
            <a:spLocks noGrp="1"/>
          </p:cNvSpPr>
          <p:nvPr>
            <p:ph idx="1"/>
          </p:nvPr>
        </p:nvSpPr>
        <p:spPr/>
        <p:txBody>
          <a:bodyPr/>
          <a:lstStyle/>
          <a:p>
            <a:r>
              <a:rPr lang="en-US" dirty="0"/>
              <a:t>Performance degraded because JDBC method call is converted into the ODBC function calls.</a:t>
            </a:r>
          </a:p>
          <a:p>
            <a:r>
              <a:rPr lang="en-US" dirty="0"/>
              <a:t>The ODBC driver needs to be installed on the client machine.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a:t>
            </a:fld>
            <a:endParaRPr lang="en-US"/>
          </a:p>
        </p:txBody>
      </p:sp>
    </p:spTree>
    <p:extLst>
      <p:ext uri="{BB962C8B-B14F-4D97-AF65-F5344CB8AC3E}">
        <p14:creationId xmlns:p14="http://schemas.microsoft.com/office/powerpoint/2010/main" val="15304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call procedure, which returns values</a:t>
            </a:r>
          </a:p>
        </p:txBody>
      </p:sp>
      <p:sp>
        <p:nvSpPr>
          <p:cNvPr id="3" name="Content Placeholder 2"/>
          <p:cNvSpPr>
            <a:spLocks noGrp="1"/>
          </p:cNvSpPr>
          <p:nvPr>
            <p:ph idx="1"/>
          </p:nvPr>
        </p:nvSpPr>
        <p:spPr/>
        <p:txBody>
          <a:bodyPr/>
          <a:lstStyle/>
          <a:p>
            <a:r>
              <a:rPr lang="en-US" dirty="0"/>
              <a:t>create or replace procedure </a:t>
            </a:r>
            <a:r>
              <a:rPr lang="en-US" dirty="0" err="1"/>
              <a:t>getEmpDetails</a:t>
            </a:r>
            <a:r>
              <a:rPr lang="en-US" dirty="0"/>
              <a:t>(</a:t>
            </a:r>
          </a:p>
          <a:p>
            <a:r>
              <a:rPr lang="en-US" dirty="0"/>
              <a:t>id in number,</a:t>
            </a:r>
          </a:p>
          <a:p>
            <a:r>
              <a:rPr lang="en-US" dirty="0"/>
              <a:t>name out varchar2,</a:t>
            </a:r>
          </a:p>
          <a:p>
            <a:r>
              <a:rPr lang="en-US" dirty="0"/>
              <a:t>salary out number)</a:t>
            </a:r>
          </a:p>
          <a:p>
            <a:r>
              <a:rPr lang="en-US" dirty="0"/>
              <a:t>is</a:t>
            </a:r>
          </a:p>
          <a:p>
            <a:r>
              <a:rPr lang="en-US" dirty="0"/>
              <a:t>begin</a:t>
            </a:r>
          </a:p>
          <a:p>
            <a:r>
              <a:rPr lang="en-US" dirty="0"/>
              <a:t>select </a:t>
            </a:r>
            <a:r>
              <a:rPr lang="en-US" dirty="0" err="1"/>
              <a:t>ename</a:t>
            </a:r>
            <a:r>
              <a:rPr lang="en-US" dirty="0"/>
              <a:t>, </a:t>
            </a:r>
            <a:r>
              <a:rPr lang="en-US" dirty="0" err="1"/>
              <a:t>sal</a:t>
            </a:r>
            <a:r>
              <a:rPr lang="en-US" dirty="0"/>
              <a:t> into </a:t>
            </a:r>
            <a:r>
              <a:rPr lang="en-US" dirty="0" err="1"/>
              <a:t>name,salary</a:t>
            </a:r>
            <a:r>
              <a:rPr lang="en-US" dirty="0"/>
              <a:t> from </a:t>
            </a:r>
            <a:r>
              <a:rPr lang="en-US" dirty="0" err="1"/>
              <a:t>emp</a:t>
            </a:r>
            <a:r>
              <a:rPr lang="en-US" dirty="0"/>
              <a:t> where </a:t>
            </a:r>
            <a:r>
              <a:rPr lang="en-US" dirty="0" err="1"/>
              <a:t>eid</a:t>
            </a:r>
            <a:r>
              <a:rPr lang="en-US" dirty="0"/>
              <a:t>=id;</a:t>
            </a:r>
          </a:p>
          <a:p>
            <a:r>
              <a:rPr lang="en-US" dirty="0"/>
              <a:t>end;</a:t>
            </a:r>
          </a:p>
          <a:p>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120</a:t>
            </a:fld>
            <a:endParaRPr lang="en-US"/>
          </a:p>
        </p:txBody>
      </p:sp>
    </p:spTree>
    <p:extLst>
      <p:ext uri="{BB962C8B-B14F-4D97-AF65-F5344CB8AC3E}">
        <p14:creationId xmlns:p14="http://schemas.microsoft.com/office/powerpoint/2010/main" val="28897098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Program to call procedure</a:t>
            </a:r>
          </a:p>
        </p:txBody>
      </p:sp>
      <p:sp>
        <p:nvSpPr>
          <p:cNvPr id="3" name="Content Placeholder 2"/>
          <p:cNvSpPr>
            <a:spLocks noGrp="1"/>
          </p:cNvSpPr>
          <p:nvPr>
            <p:ph idx="1"/>
          </p:nvPr>
        </p:nvSpPr>
        <p:spPr>
          <a:xfrm>
            <a:off x="677334" y="1335025"/>
            <a:ext cx="8596668" cy="4706338"/>
          </a:xfrm>
        </p:spPr>
        <p:txBody>
          <a:bodyPr>
            <a:normAutofit fontScale="77500" lnSpcReduction="20000"/>
          </a:bodyPr>
          <a:lstStyle/>
          <a:p>
            <a:r>
              <a:rPr lang="en-US" dirty="0">
                <a:solidFill>
                  <a:srgbClr val="3F7F5F"/>
                </a:solidFill>
                <a:latin typeface="Courier New" panose="02070309020205020404" pitchFamily="49" charset="0"/>
              </a:rPr>
              <a:t>// Step 1 - Register the driver</a:t>
            </a:r>
          </a:p>
          <a:p>
            <a:r>
              <a:rPr lang="en-US" dirty="0" err="1">
                <a:solidFill>
                  <a:srgbClr val="000000"/>
                </a:solidFill>
                <a:latin typeface="Courier New" panose="02070309020205020404" pitchFamily="49" charset="0"/>
              </a:rPr>
              <a:t>Class.</a:t>
            </a:r>
            <a:r>
              <a:rPr lang="en-US" i="1" dirty="0" err="1">
                <a:solidFill>
                  <a:srgbClr val="000000"/>
                </a:solidFill>
                <a:latin typeface="Courier New" panose="02070309020205020404" pitchFamily="49" charset="0"/>
              </a:rPr>
              <a:t>forName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oracle.jdbc.driver.OracleDriver</a:t>
            </a:r>
            <a:r>
              <a:rPr lang="en-US" i="1" dirty="0">
                <a:solidFill>
                  <a:srgbClr val="2A00FF"/>
                </a:solidFill>
                <a:latin typeface="Courier New" panose="02070309020205020404" pitchFamily="49" charset="0"/>
              </a:rPr>
              <a:t>"</a:t>
            </a:r>
            <a:r>
              <a:rPr lang="en-US" i="1"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 Step 2 - Create a connection</a:t>
            </a:r>
          </a:p>
          <a:p>
            <a:r>
              <a:rPr lang="en-US" dirty="0">
                <a:solidFill>
                  <a:srgbClr val="000000"/>
                </a:solidFill>
                <a:latin typeface="Courier New" panose="02070309020205020404" pitchFamily="49" charset="0"/>
              </a:rPr>
              <a:t>Connection </a:t>
            </a:r>
            <a:r>
              <a:rPr lang="en-US" dirty="0">
                <a:solidFill>
                  <a:srgbClr val="6A3E3E"/>
                </a:solidFill>
                <a:latin typeface="Courier New" panose="02070309020205020404" pitchFamily="49" charset="0"/>
              </a:rPr>
              <a:t>conn</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DriverManager.</a:t>
            </a:r>
            <a:r>
              <a:rPr lang="en-US" i="1" dirty="0" err="1">
                <a:solidFill>
                  <a:srgbClr val="000000"/>
                </a:solidFill>
                <a:latin typeface="Courier New" panose="02070309020205020404" pitchFamily="49" charset="0"/>
              </a:rPr>
              <a:t>getConnection</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jdbc:oracle:thin</a:t>
            </a:r>
            <a:r>
              <a:rPr lang="en-US" i="1" dirty="0">
                <a:solidFill>
                  <a:srgbClr val="2A00FF"/>
                </a:solidFill>
                <a:latin typeface="Courier New" panose="02070309020205020404" pitchFamily="49" charset="0"/>
              </a:rPr>
              <a:t>:@localhost:1521:XE"</a:t>
            </a:r>
            <a:r>
              <a:rPr lang="en-US" i="1" dirty="0">
                <a:solidFill>
                  <a:srgbClr val="000000"/>
                </a:solidFill>
                <a:latin typeface="Courier New" panose="02070309020205020404" pitchFamily="49" charset="0"/>
              </a:rPr>
              <a:t>, </a:t>
            </a:r>
            <a:r>
              <a:rPr lang="en-US" i="1" dirty="0">
                <a:solidFill>
                  <a:srgbClr val="2A00FF"/>
                </a:solidFill>
                <a:latin typeface="Courier New" panose="02070309020205020404" pitchFamily="49" charset="0"/>
              </a:rPr>
              <a:t>"system"</a:t>
            </a:r>
            <a:r>
              <a:rPr lang="en-US" i="1" dirty="0">
                <a:solidFill>
                  <a:srgbClr val="000000"/>
                </a:solidFill>
                <a:latin typeface="Courier New" panose="02070309020205020404" pitchFamily="49" charset="0"/>
              </a:rPr>
              <a:t>, </a:t>
            </a:r>
            <a:r>
              <a:rPr lang="en-US" i="1" dirty="0">
                <a:solidFill>
                  <a:srgbClr val="2A00FF"/>
                </a:solidFill>
                <a:latin typeface="Courier New" panose="02070309020205020404" pitchFamily="49" charset="0"/>
              </a:rPr>
              <a:t>"manager"</a:t>
            </a:r>
            <a:r>
              <a:rPr lang="en-US"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"Connection is created successfully"</a:t>
            </a:r>
            <a:r>
              <a:rPr lang="en-US" b="1" i="1"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 Step 3 - create Statement object</a:t>
            </a:r>
          </a:p>
          <a:p>
            <a:r>
              <a:rPr lang="en-US" dirty="0" err="1">
                <a:solidFill>
                  <a:srgbClr val="000000"/>
                </a:solidFill>
                <a:latin typeface="Courier New" panose="02070309020205020404" pitchFamily="49" charset="0"/>
              </a:rPr>
              <a:t>CallableStatement</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cstmt</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conn</a:t>
            </a:r>
            <a:r>
              <a:rPr lang="en-US" dirty="0" err="1">
                <a:solidFill>
                  <a:srgbClr val="000000"/>
                </a:solidFill>
                <a:latin typeface="Courier New" panose="02070309020205020404" pitchFamily="49" charset="0"/>
              </a:rPr>
              <a:t>.prepareCall</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"{call </a:t>
            </a:r>
            <a:r>
              <a:rPr lang="en-US" dirty="0" err="1">
                <a:solidFill>
                  <a:srgbClr val="2A00FF"/>
                </a:solidFill>
                <a:latin typeface="Courier New" panose="02070309020205020404" pitchFamily="49" charset="0"/>
              </a:rPr>
              <a:t>getEmpDetails</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cstmt</a:t>
            </a:r>
            <a:r>
              <a:rPr lang="en-US" dirty="0" err="1">
                <a:solidFill>
                  <a:srgbClr val="000000"/>
                </a:solidFill>
                <a:latin typeface="Courier New" panose="02070309020205020404" pitchFamily="49" charset="0"/>
              </a:rPr>
              <a:t>.setInt</a:t>
            </a:r>
            <a:r>
              <a:rPr lang="en-US" dirty="0">
                <a:solidFill>
                  <a:srgbClr val="000000"/>
                </a:solidFill>
                <a:latin typeface="Courier New" panose="02070309020205020404" pitchFamily="49" charset="0"/>
              </a:rPr>
              <a:t>(1, 101);</a:t>
            </a:r>
          </a:p>
          <a:p>
            <a:r>
              <a:rPr lang="en-US" dirty="0" err="1">
                <a:solidFill>
                  <a:srgbClr val="6A3E3E"/>
                </a:solidFill>
                <a:latin typeface="Courier New" panose="02070309020205020404" pitchFamily="49" charset="0"/>
              </a:rPr>
              <a:t>cstmt</a:t>
            </a:r>
            <a:r>
              <a:rPr lang="en-US" dirty="0" err="1">
                <a:solidFill>
                  <a:srgbClr val="000000"/>
                </a:solidFill>
                <a:latin typeface="Courier New" panose="02070309020205020404" pitchFamily="49" charset="0"/>
              </a:rPr>
              <a:t>.registerOutParameter</a:t>
            </a:r>
            <a:r>
              <a:rPr lang="en-US" dirty="0">
                <a:solidFill>
                  <a:srgbClr val="000000"/>
                </a:solidFill>
                <a:latin typeface="Courier New" panose="02070309020205020404" pitchFamily="49" charset="0"/>
              </a:rPr>
              <a:t>(2, </a:t>
            </a:r>
            <a:r>
              <a:rPr lang="en-US" dirty="0" err="1">
                <a:solidFill>
                  <a:srgbClr val="000000"/>
                </a:solidFill>
                <a:latin typeface="Courier New" panose="02070309020205020404" pitchFamily="49" charset="0"/>
              </a:rPr>
              <a:t>Types.</a:t>
            </a:r>
            <a:r>
              <a:rPr lang="en-US" b="1" i="1" dirty="0" err="1">
                <a:solidFill>
                  <a:srgbClr val="0000C0"/>
                </a:solidFill>
                <a:highlight>
                  <a:srgbClr val="D4D4D4"/>
                </a:highlight>
                <a:latin typeface="Courier New" panose="02070309020205020404" pitchFamily="49" charset="0"/>
              </a:rPr>
              <a:t>VARCHAR</a:t>
            </a:r>
            <a:r>
              <a:rPr lang="en-US" b="1" i="1" dirty="0">
                <a:solidFill>
                  <a:srgbClr val="000000"/>
                </a:solidFill>
                <a:highlight>
                  <a:srgbClr val="D4D4D4"/>
                </a:highlight>
                <a:latin typeface="Courier New" panose="02070309020205020404" pitchFamily="49" charset="0"/>
              </a:rPr>
              <a:t>);</a:t>
            </a:r>
          </a:p>
          <a:p>
            <a:r>
              <a:rPr lang="en-US" dirty="0" err="1">
                <a:solidFill>
                  <a:srgbClr val="6A3E3E"/>
                </a:solidFill>
                <a:latin typeface="Courier New" panose="02070309020205020404" pitchFamily="49" charset="0"/>
              </a:rPr>
              <a:t>cstmt</a:t>
            </a:r>
            <a:r>
              <a:rPr lang="en-US" dirty="0" err="1">
                <a:solidFill>
                  <a:srgbClr val="000000"/>
                </a:solidFill>
                <a:latin typeface="Courier New" panose="02070309020205020404" pitchFamily="49" charset="0"/>
              </a:rPr>
              <a:t>.registerOutParameter</a:t>
            </a:r>
            <a:r>
              <a:rPr lang="en-US" dirty="0">
                <a:solidFill>
                  <a:srgbClr val="000000"/>
                </a:solidFill>
                <a:latin typeface="Courier New" panose="02070309020205020404" pitchFamily="49" charset="0"/>
              </a:rPr>
              <a:t>(3, </a:t>
            </a:r>
            <a:r>
              <a:rPr lang="en-US" dirty="0" err="1">
                <a:solidFill>
                  <a:srgbClr val="000000"/>
                </a:solidFill>
                <a:latin typeface="Courier New" panose="02070309020205020404" pitchFamily="49" charset="0"/>
              </a:rPr>
              <a:t>Types.</a:t>
            </a:r>
            <a:r>
              <a:rPr lang="en-US" b="1" i="1" dirty="0" err="1">
                <a:solidFill>
                  <a:srgbClr val="0000C0"/>
                </a:solidFill>
                <a:latin typeface="Courier New" panose="02070309020205020404" pitchFamily="49" charset="0"/>
              </a:rPr>
              <a:t>INTEGER</a:t>
            </a:r>
            <a:r>
              <a:rPr lang="en-US" b="1" i="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cstmt</a:t>
            </a:r>
            <a:r>
              <a:rPr lang="en-US" dirty="0" err="1">
                <a:solidFill>
                  <a:srgbClr val="000000"/>
                </a:solidFill>
                <a:latin typeface="Courier New" panose="02070309020205020404" pitchFamily="49" charset="0"/>
              </a:rPr>
              <a:t>.execute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"EMP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cstmt</a:t>
            </a:r>
            <a:r>
              <a:rPr lang="en-US" b="1" i="1" dirty="0" err="1">
                <a:solidFill>
                  <a:srgbClr val="000000"/>
                </a:solidFill>
                <a:latin typeface="Courier New" panose="02070309020205020404" pitchFamily="49" charset="0"/>
              </a:rPr>
              <a:t>.getString</a:t>
            </a:r>
            <a:r>
              <a:rPr lang="en-US" b="1" i="1" dirty="0">
                <a:solidFill>
                  <a:srgbClr val="000000"/>
                </a:solidFill>
                <a:latin typeface="Courier New" panose="02070309020205020404" pitchFamily="49" charset="0"/>
              </a:rPr>
              <a:t>(2)+</a:t>
            </a:r>
            <a:r>
              <a:rPr lang="en-US" b="1" i="1" dirty="0">
                <a:solidFill>
                  <a:srgbClr val="2A00FF"/>
                </a:solidFill>
                <a:latin typeface="Courier New" panose="02070309020205020404" pitchFamily="49" charset="0"/>
              </a:rPr>
              <a:t>" </a:t>
            </a:r>
            <a:r>
              <a:rPr lang="en-US" b="1" i="1" dirty="0" err="1">
                <a:solidFill>
                  <a:srgbClr val="2A00FF"/>
                </a:solidFill>
                <a:latin typeface="Courier New" panose="02070309020205020404" pitchFamily="49" charset="0"/>
              </a:rPr>
              <a:t>sal</a:t>
            </a:r>
            <a:r>
              <a:rPr lang="en-US" b="1" i="1" dirty="0">
                <a:solidFill>
                  <a:srgbClr val="2A00FF"/>
                </a:solidFill>
                <a:latin typeface="Courier New" panose="02070309020205020404" pitchFamily="49" charset="0"/>
              </a:rPr>
              <a:t>: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cstmt</a:t>
            </a:r>
            <a:r>
              <a:rPr lang="en-US" b="1" i="1" dirty="0" err="1">
                <a:solidFill>
                  <a:srgbClr val="000000"/>
                </a:solidFill>
                <a:latin typeface="Courier New" panose="02070309020205020404" pitchFamily="49" charset="0"/>
              </a:rPr>
              <a:t>.getInt</a:t>
            </a:r>
            <a:r>
              <a:rPr lang="en-US" b="1" i="1" dirty="0">
                <a:solidFill>
                  <a:srgbClr val="000000"/>
                </a:solidFill>
                <a:latin typeface="Courier New" panose="02070309020205020404" pitchFamily="49" charset="0"/>
              </a:rPr>
              <a:t>(3));</a:t>
            </a:r>
          </a:p>
          <a:p>
            <a:r>
              <a:rPr lang="en-US" dirty="0" err="1">
                <a:solidFill>
                  <a:srgbClr val="6A3E3E"/>
                </a:solidFill>
                <a:latin typeface="Courier New" panose="02070309020205020404" pitchFamily="49" charset="0"/>
              </a:rPr>
              <a:t>conn</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121</a:t>
            </a:fld>
            <a:endParaRPr lang="en-US"/>
          </a:p>
        </p:txBody>
      </p:sp>
    </p:spTree>
    <p:extLst>
      <p:ext uri="{BB962C8B-B14F-4D97-AF65-F5344CB8AC3E}">
        <p14:creationId xmlns:p14="http://schemas.microsoft.com/office/powerpoint/2010/main" val="12484055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code</a:t>
            </a:r>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CallableStatement</a:t>
            </a:r>
            <a:r>
              <a:rPr lang="en-US" dirty="0"/>
              <a:t> </a:t>
            </a:r>
            <a:r>
              <a:rPr lang="en-US" dirty="0" err="1"/>
              <a:t>stmt</a:t>
            </a:r>
            <a:r>
              <a:rPr lang="en-US" dirty="0"/>
              <a:t>=</a:t>
            </a:r>
            <a:r>
              <a:rPr lang="en-US" dirty="0" err="1"/>
              <a:t>con.prepareCall</a:t>
            </a:r>
            <a:r>
              <a:rPr lang="en-US" dirty="0"/>
              <a:t>("{?= call sum4(?,?)}");  </a:t>
            </a:r>
          </a:p>
          <a:p>
            <a:r>
              <a:rPr lang="en-US" dirty="0" err="1"/>
              <a:t>stmt.setInt</a:t>
            </a:r>
            <a:r>
              <a:rPr lang="en-US" dirty="0"/>
              <a:t>(2,10);  </a:t>
            </a:r>
          </a:p>
          <a:p>
            <a:r>
              <a:rPr lang="en-US" dirty="0" err="1"/>
              <a:t>stmt.setInt</a:t>
            </a:r>
            <a:r>
              <a:rPr lang="en-US" dirty="0"/>
              <a:t>(3,43);  </a:t>
            </a:r>
          </a:p>
          <a:p>
            <a:r>
              <a:rPr lang="en-US" dirty="0" err="1"/>
              <a:t>stmt.registerOutParameter</a:t>
            </a:r>
            <a:r>
              <a:rPr lang="en-US" dirty="0"/>
              <a:t>(1,Types.INTEGER);  </a:t>
            </a:r>
          </a:p>
          <a:p>
            <a:r>
              <a:rPr lang="en-US" dirty="0" err="1"/>
              <a:t>stmt.execute</a:t>
            </a:r>
            <a:r>
              <a:rPr lang="en-US" dirty="0"/>
              <a:t>();  </a:t>
            </a:r>
          </a:p>
          <a:p>
            <a:r>
              <a:rPr lang="en-US" dirty="0"/>
              <a:t>  </a:t>
            </a:r>
          </a:p>
          <a:p>
            <a:r>
              <a:rPr lang="en-US" dirty="0" err="1"/>
              <a:t>System.out.println</a:t>
            </a:r>
            <a:r>
              <a:rPr lang="en-US" dirty="0"/>
              <a:t>(</a:t>
            </a:r>
            <a:r>
              <a:rPr lang="en-US" dirty="0" err="1"/>
              <a:t>stmt.getInt</a:t>
            </a:r>
            <a:r>
              <a:rPr lang="en-US" dirty="0"/>
              <a:t>(1));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122</a:t>
            </a:fld>
            <a:endParaRPr lang="en-US"/>
          </a:p>
        </p:txBody>
      </p:sp>
    </p:spTree>
    <p:extLst>
      <p:ext uri="{BB962C8B-B14F-4D97-AF65-F5344CB8AC3E}">
        <p14:creationId xmlns:p14="http://schemas.microsoft.com/office/powerpoint/2010/main" val="20222752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 in JDBC</a:t>
            </a:r>
          </a:p>
        </p:txBody>
      </p:sp>
      <p:sp>
        <p:nvSpPr>
          <p:cNvPr id="3" name="Content Placeholder 2"/>
          <p:cNvSpPr>
            <a:spLocks noGrp="1"/>
          </p:cNvSpPr>
          <p:nvPr>
            <p:ph idx="1"/>
          </p:nvPr>
        </p:nvSpPr>
        <p:spPr/>
        <p:txBody>
          <a:bodyPr/>
          <a:lstStyle/>
          <a:p>
            <a:r>
              <a:rPr lang="en-US" dirty="0"/>
              <a:t>Transaction represents </a:t>
            </a:r>
            <a:r>
              <a:rPr lang="en-US" b="1" dirty="0"/>
              <a:t>a single unit of work</a:t>
            </a:r>
            <a:r>
              <a:rPr lang="en-US" dirty="0"/>
              <a:t>.</a:t>
            </a:r>
          </a:p>
          <a:p>
            <a:r>
              <a:rPr lang="en-US" dirty="0"/>
              <a:t>The ACID properties describes the transaction management well. ACID stands for Atomicity, Consistency, isolation and durability.</a:t>
            </a:r>
          </a:p>
          <a:p>
            <a:r>
              <a:rPr lang="en-US" b="1" dirty="0"/>
              <a:t>Atomicity</a:t>
            </a:r>
            <a:r>
              <a:rPr lang="en-US" dirty="0"/>
              <a:t> means either all successful or none.</a:t>
            </a:r>
          </a:p>
          <a:p>
            <a:r>
              <a:rPr lang="en-US" b="1" dirty="0"/>
              <a:t>Consistency</a:t>
            </a:r>
            <a:r>
              <a:rPr lang="en-US" dirty="0"/>
              <a:t> ensures bringing the database from one consistent state to another consistent state.</a:t>
            </a:r>
          </a:p>
          <a:p>
            <a:r>
              <a:rPr lang="en-US" b="1" dirty="0"/>
              <a:t>Isolation</a:t>
            </a:r>
            <a:r>
              <a:rPr lang="en-US" dirty="0"/>
              <a:t> ensures that transaction is isolated from other transaction.</a:t>
            </a:r>
          </a:p>
          <a:p>
            <a:r>
              <a:rPr lang="en-US" b="1" dirty="0"/>
              <a:t>Durability</a:t>
            </a:r>
            <a:r>
              <a:rPr lang="en-US" dirty="0"/>
              <a:t> means once a transaction has been committed, it will remain so, even in the event of errors, power loss etc.</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123</a:t>
            </a:fld>
            <a:endParaRPr lang="en-US"/>
          </a:p>
        </p:txBody>
      </p:sp>
    </p:spTree>
    <p:extLst>
      <p:ext uri="{BB962C8B-B14F-4D97-AF65-F5344CB8AC3E}">
        <p14:creationId xmlns:p14="http://schemas.microsoft.com/office/powerpoint/2010/main" val="30058208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Transaction Mangaement</a:t>
            </a:r>
          </a:p>
        </p:txBody>
      </p:sp>
      <p:sp>
        <p:nvSpPr>
          <p:cNvPr id="3" name="Content Placeholder 2"/>
          <p:cNvSpPr>
            <a:spLocks noGrp="1"/>
          </p:cNvSpPr>
          <p:nvPr>
            <p:ph idx="1"/>
          </p:nvPr>
        </p:nvSpPr>
        <p:spPr/>
        <p:txBody>
          <a:bodyPr/>
          <a:lstStyle/>
          <a:p>
            <a:r>
              <a:rPr lang="en-US" b="1" dirty="0"/>
              <a:t>fast performance</a:t>
            </a:r>
            <a:r>
              <a:rPr lang="en-US" dirty="0"/>
              <a:t> It makes the performance fast because database is hit at the time of commit.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124</a:t>
            </a:fld>
            <a:endParaRPr lang="en-US"/>
          </a:p>
        </p:txBody>
      </p:sp>
    </p:spTree>
    <p:extLst>
      <p:ext uri="{BB962C8B-B14F-4D97-AF65-F5344CB8AC3E}">
        <p14:creationId xmlns:p14="http://schemas.microsoft.com/office/powerpoint/2010/main" val="38064290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125</a:t>
            </a:fld>
            <a:endParaRPr lang="en-US"/>
          </a:p>
        </p:txBody>
      </p:sp>
      <p:pic>
        <p:nvPicPr>
          <p:cNvPr id="21506" name="Picture 2" descr="transaction management in jdb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106" y="2743994"/>
            <a:ext cx="54578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0795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Connection interface</a:t>
            </a:r>
            <a:r>
              <a:rPr lang="en-US"/>
              <a:t> provides methods to manage transaction.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1432424"/>
              </p:ext>
            </p:extLst>
          </p:nvPr>
        </p:nvGraphicFramePr>
        <p:xfrm>
          <a:off x="1033271" y="1810513"/>
          <a:ext cx="8924544" cy="3266154"/>
        </p:xfrm>
        <a:graphic>
          <a:graphicData uri="http://schemas.openxmlformats.org/drawingml/2006/table">
            <a:tbl>
              <a:tblPr/>
              <a:tblGrid>
                <a:gridCol w="4462272">
                  <a:extLst>
                    <a:ext uri="{9D8B030D-6E8A-4147-A177-3AD203B41FA5}">
                      <a16:colId xmlns:a16="http://schemas.microsoft.com/office/drawing/2014/main" val="20000"/>
                    </a:ext>
                  </a:extLst>
                </a:gridCol>
                <a:gridCol w="4462272">
                  <a:extLst>
                    <a:ext uri="{9D8B030D-6E8A-4147-A177-3AD203B41FA5}">
                      <a16:colId xmlns:a16="http://schemas.microsoft.com/office/drawing/2014/main" val="20001"/>
                    </a:ext>
                  </a:extLst>
                </a:gridCol>
              </a:tblGrid>
              <a:tr h="586887">
                <a:tc>
                  <a:txBody>
                    <a:bodyPr/>
                    <a:lstStyle/>
                    <a:p>
                      <a:pPr algn="l" fontAlgn="t"/>
                      <a:r>
                        <a:rPr lang="en-US">
                          <a:solidFill>
                            <a:srgbClr val="000000"/>
                          </a:solidFill>
                          <a:effectLst/>
                          <a:latin typeface="times new roman" panose="02020603050405020304" pitchFamily="18" charset="0"/>
                        </a:rPr>
                        <a:t>Method</a:t>
                      </a:r>
                    </a:p>
                  </a:txBody>
                  <a:tcPr marL="38100" marR="38100" marT="38100" marB="38100">
                    <a:lnL w="7620" cap="flat" cmpd="sng" algn="ctr">
                      <a:solidFill>
                        <a:srgbClr val="987EA8"/>
                      </a:solidFill>
                      <a:prstDash val="solid"/>
                      <a:round/>
                      <a:headEnd type="none" w="med" len="med"/>
                      <a:tailEnd type="none" w="med" len="med"/>
                    </a:lnL>
                    <a:lnR w="7620" cap="flat" cmpd="sng" algn="ctr">
                      <a:solidFill>
                        <a:srgbClr val="987EA8"/>
                      </a:solidFill>
                      <a:prstDash val="solid"/>
                      <a:round/>
                      <a:headEnd type="none" w="med" len="med"/>
                      <a:tailEnd type="none" w="med" len="med"/>
                    </a:lnR>
                    <a:lnT w="7620" cap="flat" cmpd="sng" algn="ctr">
                      <a:solidFill>
                        <a:srgbClr val="987EA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38100" marR="38100" marT="38100" marB="38100">
                    <a:lnL w="7620" cap="flat" cmpd="sng" algn="ctr">
                      <a:solidFill>
                        <a:srgbClr val="987EA8"/>
                      </a:solidFill>
                      <a:prstDash val="solid"/>
                      <a:round/>
                      <a:headEnd type="none" w="med" len="med"/>
                      <a:tailEnd type="none" w="med" len="med"/>
                    </a:lnL>
                    <a:lnR w="7620" cap="flat" cmpd="sng" algn="ctr">
                      <a:solidFill>
                        <a:srgbClr val="987EA8"/>
                      </a:solidFill>
                      <a:prstDash val="solid"/>
                      <a:round/>
                      <a:headEnd type="none" w="med" len="med"/>
                      <a:tailEnd type="none" w="med" len="med"/>
                    </a:lnR>
                    <a:lnT w="7620" cap="flat" cmpd="sng" algn="ctr">
                      <a:solidFill>
                        <a:srgbClr val="987EA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505493">
                <a:tc>
                  <a:txBody>
                    <a:bodyPr/>
                    <a:lstStyle/>
                    <a:p>
                      <a:pPr fontAlgn="t"/>
                      <a:r>
                        <a:rPr lang="en-US" b="0" i="0">
                          <a:solidFill>
                            <a:srgbClr val="000000"/>
                          </a:solidFill>
                          <a:effectLst/>
                          <a:latin typeface="verdana" panose="020B0604030504040204" pitchFamily="34" charset="0"/>
                        </a:rPr>
                        <a:t>void setAutoCommit(boolean status)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It is true bydefault means each transaction is committed bydefault.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6887">
                <a:tc>
                  <a:txBody>
                    <a:bodyPr/>
                    <a:lstStyle/>
                    <a:p>
                      <a:pPr fontAlgn="t"/>
                      <a:r>
                        <a:rPr lang="en-US" b="0" i="0">
                          <a:solidFill>
                            <a:srgbClr val="000000"/>
                          </a:solidFill>
                          <a:effectLst/>
                          <a:latin typeface="verdana" panose="020B0604030504040204" pitchFamily="34" charset="0"/>
                        </a:rPr>
                        <a:t>void commit()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commits the transaction.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86887">
                <a:tc>
                  <a:txBody>
                    <a:bodyPr/>
                    <a:lstStyle/>
                    <a:p>
                      <a:pPr fontAlgn="t"/>
                      <a:r>
                        <a:rPr lang="en-US" b="0" i="0">
                          <a:solidFill>
                            <a:srgbClr val="000000"/>
                          </a:solidFill>
                          <a:effectLst/>
                          <a:latin typeface="verdana" panose="020B0604030504040204" pitchFamily="34" charset="0"/>
                        </a:rPr>
                        <a:t>void rollback()</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cancels the transaction.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126</a:t>
            </a:fld>
            <a:endParaRPr lang="en-US"/>
          </a:p>
        </p:txBody>
      </p:sp>
    </p:spTree>
    <p:extLst>
      <p:ext uri="{BB962C8B-B14F-4D97-AF65-F5344CB8AC3E}">
        <p14:creationId xmlns:p14="http://schemas.microsoft.com/office/powerpoint/2010/main" val="27845624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transaction management in </a:t>
            </a:r>
            <a:r>
              <a:rPr lang="en-US" dirty="0" err="1"/>
              <a:t>jdbc</a:t>
            </a:r>
            <a:r>
              <a:rPr lang="en-US" dirty="0"/>
              <a:t> using Statement</a:t>
            </a:r>
            <a:br>
              <a:rPr lang="en-US" dirty="0"/>
            </a:br>
            <a:endParaRPr lang="en-US" dirty="0"/>
          </a:p>
        </p:txBody>
      </p:sp>
      <p:sp>
        <p:nvSpPr>
          <p:cNvPr id="3" name="Content Placeholder 2"/>
          <p:cNvSpPr>
            <a:spLocks noGrp="1"/>
          </p:cNvSpPr>
          <p:nvPr>
            <p:ph idx="1"/>
          </p:nvPr>
        </p:nvSpPr>
        <p:spPr/>
        <p:txBody>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a:t>
            </a:r>
            <a:r>
              <a:rPr lang="en-US" dirty="0" err="1"/>
              <a:t>jdbc:oracle:thin</a:t>
            </a:r>
            <a:r>
              <a:rPr lang="en-US" dirty="0"/>
              <a:t>:@localhost:1521:xe","system","oracle");  </a:t>
            </a:r>
          </a:p>
          <a:p>
            <a:r>
              <a:rPr lang="en-US" b="1" dirty="0" err="1">
                <a:solidFill>
                  <a:srgbClr val="7030A0"/>
                </a:solidFill>
              </a:rPr>
              <a:t>con.setAutoCommit</a:t>
            </a:r>
            <a:r>
              <a:rPr lang="en-US" b="1" dirty="0">
                <a:solidFill>
                  <a:srgbClr val="7030A0"/>
                </a:solidFill>
              </a:rPr>
              <a:t>(false);  </a:t>
            </a:r>
          </a:p>
          <a:p>
            <a:r>
              <a:rPr lang="en-US" dirty="0"/>
              <a:t>  </a:t>
            </a:r>
          </a:p>
          <a:p>
            <a:r>
              <a:rPr lang="en-US" dirty="0"/>
              <a:t>Statement </a:t>
            </a:r>
            <a:r>
              <a:rPr lang="en-US" dirty="0" err="1"/>
              <a:t>stmt</a:t>
            </a:r>
            <a:r>
              <a:rPr lang="en-US" dirty="0"/>
              <a:t>=</a:t>
            </a:r>
            <a:r>
              <a:rPr lang="en-US" dirty="0" err="1"/>
              <a:t>con.createStatement</a:t>
            </a:r>
            <a:r>
              <a:rPr lang="en-US" dirty="0"/>
              <a:t>();  </a:t>
            </a:r>
          </a:p>
          <a:p>
            <a:r>
              <a:rPr lang="en-US" dirty="0" err="1"/>
              <a:t>stmt.executeUpdate</a:t>
            </a:r>
            <a:r>
              <a:rPr lang="en-US" dirty="0"/>
              <a:t>("insert into user420 values(190,'abhi',40000)");  </a:t>
            </a:r>
          </a:p>
          <a:p>
            <a:r>
              <a:rPr lang="en-US" dirty="0" err="1"/>
              <a:t>stmt.executeUpdate</a:t>
            </a:r>
            <a:r>
              <a:rPr lang="en-US" dirty="0"/>
              <a:t>("insert into user420 values(191,'umesh',50000)");  </a:t>
            </a:r>
          </a:p>
          <a:p>
            <a:r>
              <a:rPr lang="en-US" dirty="0"/>
              <a:t>  </a:t>
            </a:r>
          </a:p>
          <a:p>
            <a:r>
              <a:rPr lang="en-US" dirty="0" err="1">
                <a:solidFill>
                  <a:srgbClr val="7030A0"/>
                </a:solidFill>
              </a:rPr>
              <a:t>con.commit</a:t>
            </a:r>
            <a:r>
              <a:rPr lang="en-US" dirty="0">
                <a:solidFill>
                  <a:srgbClr val="7030A0"/>
                </a:solidFill>
              </a:rPr>
              <a:t>(); </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127</a:t>
            </a:fld>
            <a:endParaRPr lang="en-US"/>
          </a:p>
        </p:txBody>
      </p:sp>
    </p:spTree>
    <p:extLst>
      <p:ext uri="{BB962C8B-B14F-4D97-AF65-F5344CB8AC3E}">
        <p14:creationId xmlns:p14="http://schemas.microsoft.com/office/powerpoint/2010/main" val="20217975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Processing in JDBC</a:t>
            </a:r>
            <a:br>
              <a:rPr lang="en-US" dirty="0"/>
            </a:br>
            <a:endParaRPr lang="en-US" dirty="0"/>
          </a:p>
        </p:txBody>
      </p:sp>
      <p:sp>
        <p:nvSpPr>
          <p:cNvPr id="3" name="Content Placeholder 2"/>
          <p:cNvSpPr>
            <a:spLocks noGrp="1"/>
          </p:cNvSpPr>
          <p:nvPr>
            <p:ph idx="1"/>
          </p:nvPr>
        </p:nvSpPr>
        <p:spPr/>
        <p:txBody>
          <a:bodyPr/>
          <a:lstStyle/>
          <a:p>
            <a:r>
              <a:rPr lang="en-US" dirty="0"/>
              <a:t>Instead of executing a single query, we can execute a batch (group) of queries. It makes the performance fast.</a:t>
            </a:r>
          </a:p>
          <a:p>
            <a:r>
              <a:rPr lang="en-US" dirty="0"/>
              <a:t>The </a:t>
            </a:r>
            <a:r>
              <a:rPr lang="en-US" dirty="0" err="1"/>
              <a:t>java.sql.Statement</a:t>
            </a:r>
            <a:r>
              <a:rPr lang="en-US" dirty="0"/>
              <a:t> and </a:t>
            </a:r>
            <a:r>
              <a:rPr lang="en-US" dirty="0" err="1"/>
              <a:t>java.sql.PreparedStatement</a:t>
            </a:r>
            <a:r>
              <a:rPr lang="en-US" dirty="0"/>
              <a:t> interfaces provide methods for batch processing</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128</a:t>
            </a:fld>
            <a:endParaRPr lang="en-US"/>
          </a:p>
        </p:txBody>
      </p:sp>
    </p:spTree>
    <p:extLst>
      <p:ext uri="{BB962C8B-B14F-4D97-AF65-F5344CB8AC3E}">
        <p14:creationId xmlns:p14="http://schemas.microsoft.com/office/powerpoint/2010/main" val="9139366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Batch Processing</a:t>
            </a:r>
            <a:br>
              <a:rPr lang="en-US" b="1" dirty="0"/>
            </a:br>
            <a:endParaRPr lang="en-US" dirty="0"/>
          </a:p>
        </p:txBody>
      </p:sp>
      <p:sp>
        <p:nvSpPr>
          <p:cNvPr id="3" name="Content Placeholder 2"/>
          <p:cNvSpPr>
            <a:spLocks noGrp="1"/>
          </p:cNvSpPr>
          <p:nvPr>
            <p:ph idx="1"/>
          </p:nvPr>
        </p:nvSpPr>
        <p:spPr/>
        <p:txBody>
          <a:bodyPr/>
          <a:lstStyle/>
          <a:p>
            <a:r>
              <a:rPr lang="en-US" dirty="0"/>
              <a:t>Fast Performance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129</a:t>
            </a:fld>
            <a:endParaRPr lang="en-US"/>
          </a:p>
        </p:txBody>
      </p:sp>
    </p:spTree>
    <p:extLst>
      <p:ext uri="{BB962C8B-B14F-4D97-AF65-F5344CB8AC3E}">
        <p14:creationId xmlns:p14="http://schemas.microsoft.com/office/powerpoint/2010/main" val="405228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Native-API driver</a:t>
            </a:r>
            <a:br>
              <a:rPr lang="en-US" dirty="0"/>
            </a:br>
            <a:endParaRPr lang="en-US" dirty="0"/>
          </a:p>
        </p:txBody>
      </p:sp>
      <p:sp>
        <p:nvSpPr>
          <p:cNvPr id="3" name="Content Placeholder 2"/>
          <p:cNvSpPr>
            <a:spLocks noGrp="1"/>
          </p:cNvSpPr>
          <p:nvPr>
            <p:ph idx="1"/>
          </p:nvPr>
        </p:nvSpPr>
        <p:spPr/>
        <p:txBody>
          <a:bodyPr/>
          <a:lstStyle/>
          <a:p>
            <a:r>
              <a:rPr lang="en-US" dirty="0"/>
              <a:t>The Native API driver uses the client-side libraries of the database. The driver converts JDBC method calls into native calls of the database API. It is not written entirely in java</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a:t>
            </a:fld>
            <a:endParaRPr lang="en-US"/>
          </a:p>
        </p:txBody>
      </p:sp>
    </p:spTree>
    <p:extLst>
      <p:ext uri="{BB962C8B-B14F-4D97-AF65-F5344CB8AC3E}">
        <p14:creationId xmlns:p14="http://schemas.microsoft.com/office/powerpoint/2010/main" val="308571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Statement interface</a:t>
            </a:r>
            <a:br>
              <a:rPr lang="en-US" b="1" dirty="0"/>
            </a:br>
            <a:endParaRPr lang="en-US" dirty="0"/>
          </a:p>
        </p:txBody>
      </p:sp>
      <p:graphicFrame>
        <p:nvGraphicFramePr>
          <p:cNvPr id="7" name="Content Placeholder 6"/>
          <p:cNvGraphicFramePr>
            <a:graphicFrameLocks noGrp="1"/>
          </p:cNvGraphicFramePr>
          <p:nvPr>
            <p:ph idx="1"/>
          </p:nvPr>
        </p:nvGraphicFramePr>
        <p:xfrm>
          <a:off x="1831035" y="3301206"/>
          <a:ext cx="6289968" cy="1600200"/>
        </p:xfrm>
        <a:graphic>
          <a:graphicData uri="http://schemas.openxmlformats.org/drawingml/2006/table">
            <a:tbl>
              <a:tblPr/>
              <a:tblGrid>
                <a:gridCol w="3144984">
                  <a:extLst>
                    <a:ext uri="{9D8B030D-6E8A-4147-A177-3AD203B41FA5}">
                      <a16:colId xmlns:a16="http://schemas.microsoft.com/office/drawing/2014/main" val="20000"/>
                    </a:ext>
                  </a:extLst>
                </a:gridCol>
                <a:gridCol w="3144984">
                  <a:extLst>
                    <a:ext uri="{9D8B030D-6E8A-4147-A177-3AD203B41FA5}">
                      <a16:colId xmlns:a16="http://schemas.microsoft.com/office/drawing/2014/main" val="20001"/>
                    </a:ext>
                  </a:extLst>
                </a:gridCol>
              </a:tblGrid>
              <a:tr h="0">
                <a:tc>
                  <a:txBody>
                    <a:bodyPr/>
                    <a:lstStyle/>
                    <a:p>
                      <a:pPr algn="l" fontAlgn="t"/>
                      <a:r>
                        <a:rPr lang="en-US">
                          <a:solidFill>
                            <a:srgbClr val="000000"/>
                          </a:solidFill>
                          <a:effectLst/>
                          <a:latin typeface="times new roman" panose="02020603050405020304" pitchFamily="18" charset="0"/>
                        </a:rPr>
                        <a:t>Method</a:t>
                      </a:r>
                    </a:p>
                  </a:txBody>
                  <a:tcPr marL="38100" marR="38100" marT="38100" marB="38100">
                    <a:lnL w="7620" cap="flat" cmpd="sng" algn="ctr">
                      <a:solidFill>
                        <a:srgbClr val="60979A"/>
                      </a:solidFill>
                      <a:prstDash val="solid"/>
                      <a:round/>
                      <a:headEnd type="none" w="med" len="med"/>
                      <a:tailEnd type="none" w="med" len="med"/>
                    </a:lnL>
                    <a:lnR w="7620" cap="flat" cmpd="sng" algn="ctr">
                      <a:solidFill>
                        <a:srgbClr val="60979A"/>
                      </a:solidFill>
                      <a:prstDash val="solid"/>
                      <a:round/>
                      <a:headEnd type="none" w="med" len="med"/>
                      <a:tailEnd type="none" w="med" len="med"/>
                    </a:lnR>
                    <a:lnT w="7620" cap="flat" cmpd="sng" algn="ctr">
                      <a:solidFill>
                        <a:srgbClr val="60979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38100" marR="38100" marT="38100" marB="38100">
                    <a:lnL w="7620" cap="flat" cmpd="sng" algn="ctr">
                      <a:solidFill>
                        <a:srgbClr val="60979A"/>
                      </a:solidFill>
                      <a:prstDash val="solid"/>
                      <a:round/>
                      <a:headEnd type="none" w="med" len="med"/>
                      <a:tailEnd type="none" w="med" len="med"/>
                    </a:lnL>
                    <a:lnR w="7620" cap="flat" cmpd="sng" algn="ctr">
                      <a:solidFill>
                        <a:srgbClr val="60979A"/>
                      </a:solidFill>
                      <a:prstDash val="solid"/>
                      <a:round/>
                      <a:headEnd type="none" w="med" len="med"/>
                      <a:tailEnd type="none" w="med" len="med"/>
                    </a:lnR>
                    <a:lnT w="7620" cap="flat" cmpd="sng" algn="ctr">
                      <a:solidFill>
                        <a:srgbClr val="60979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verdana" panose="020B0604030504040204" pitchFamily="34" charset="0"/>
                        </a:rPr>
                        <a:t>void addBatch(String query)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It adds query into batch.</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b="0" i="0">
                          <a:solidFill>
                            <a:srgbClr val="000000"/>
                          </a:solidFill>
                          <a:effectLst/>
                          <a:latin typeface="verdana" panose="020B0604030504040204" pitchFamily="34" charset="0"/>
                        </a:rPr>
                        <a:t>int[] executeBatch()</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It executes the batch of queries.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130</a:t>
            </a:fld>
            <a:endParaRPr lang="en-US"/>
          </a:p>
        </p:txBody>
      </p:sp>
    </p:spTree>
    <p:extLst>
      <p:ext uri="{BB962C8B-B14F-4D97-AF65-F5344CB8AC3E}">
        <p14:creationId xmlns:p14="http://schemas.microsoft.com/office/powerpoint/2010/main" val="33727445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processing in </a:t>
            </a:r>
            <a:r>
              <a:rPr lang="en-US" dirty="0" err="1"/>
              <a:t>jdbc</a:t>
            </a:r>
            <a:br>
              <a:rPr lang="en-US" dirty="0"/>
            </a:br>
            <a:endParaRPr lang="en-US" dirty="0"/>
          </a:p>
        </p:txBody>
      </p:sp>
      <p:sp>
        <p:nvSpPr>
          <p:cNvPr id="3" name="Content Placeholder 2"/>
          <p:cNvSpPr>
            <a:spLocks noGrp="1"/>
          </p:cNvSpPr>
          <p:nvPr>
            <p:ph idx="1"/>
          </p:nvPr>
        </p:nvSpPr>
        <p:spPr/>
        <p:txBody>
          <a:bodyPr/>
          <a:lstStyle/>
          <a:p>
            <a:r>
              <a:rPr lang="en-US" dirty="0"/>
              <a:t>Load the driver class</a:t>
            </a:r>
          </a:p>
          <a:p>
            <a:r>
              <a:rPr lang="en-US" dirty="0"/>
              <a:t>Create Connection</a:t>
            </a:r>
          </a:p>
          <a:p>
            <a:r>
              <a:rPr lang="en-US" dirty="0"/>
              <a:t>Create Statement</a:t>
            </a:r>
          </a:p>
          <a:p>
            <a:r>
              <a:rPr lang="en-US" dirty="0"/>
              <a:t>Add query in the batch</a:t>
            </a:r>
          </a:p>
          <a:p>
            <a:r>
              <a:rPr lang="en-US" dirty="0"/>
              <a:t>Execute Batch</a:t>
            </a:r>
          </a:p>
          <a:p>
            <a:r>
              <a:rPr lang="en-US" dirty="0"/>
              <a:t>Close Connection</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131</a:t>
            </a:fld>
            <a:endParaRPr lang="en-US"/>
          </a:p>
        </p:txBody>
      </p:sp>
    </p:spTree>
    <p:extLst>
      <p:ext uri="{BB962C8B-B14F-4D97-AF65-F5344CB8AC3E}">
        <p14:creationId xmlns:p14="http://schemas.microsoft.com/office/powerpoint/2010/main" val="27342814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a:t>
            </a:r>
            <a:r>
              <a:rPr lang="en-US" dirty="0" err="1"/>
              <a:t>jdbc:oracle:thin</a:t>
            </a:r>
            <a:r>
              <a:rPr lang="en-US" dirty="0"/>
              <a:t>:@localhost:1521:xe","system","oracle");  </a:t>
            </a:r>
          </a:p>
          <a:p>
            <a:r>
              <a:rPr lang="en-US" dirty="0" err="1"/>
              <a:t>con.setAutoCommit</a:t>
            </a:r>
            <a:r>
              <a:rPr lang="en-US" dirty="0"/>
              <a:t>(</a:t>
            </a:r>
            <a:r>
              <a:rPr lang="en-US" b="1" dirty="0"/>
              <a:t>false</a:t>
            </a:r>
            <a:r>
              <a:rPr lang="en-US" dirty="0"/>
              <a:t>);  </a:t>
            </a:r>
          </a:p>
          <a:p>
            <a:r>
              <a:rPr lang="en-US" dirty="0"/>
              <a:t>  </a:t>
            </a:r>
          </a:p>
          <a:p>
            <a:r>
              <a:rPr lang="en-US" dirty="0"/>
              <a:t>Statement </a:t>
            </a:r>
            <a:r>
              <a:rPr lang="en-US" dirty="0" err="1"/>
              <a:t>stmt</a:t>
            </a:r>
            <a:r>
              <a:rPr lang="en-US" dirty="0"/>
              <a:t>=</a:t>
            </a:r>
            <a:r>
              <a:rPr lang="en-US" dirty="0" err="1"/>
              <a:t>con.createStatement</a:t>
            </a:r>
            <a:r>
              <a:rPr lang="en-US" dirty="0"/>
              <a:t>();  </a:t>
            </a:r>
          </a:p>
          <a:p>
            <a:r>
              <a:rPr lang="en-US" dirty="0" err="1"/>
              <a:t>stmt.addBatch</a:t>
            </a:r>
            <a:r>
              <a:rPr lang="en-US" dirty="0"/>
              <a:t>("insert into user420 values(190,'abhi',40000)");  </a:t>
            </a:r>
          </a:p>
          <a:p>
            <a:r>
              <a:rPr lang="en-US" dirty="0" err="1"/>
              <a:t>stmt.addBatch</a:t>
            </a:r>
            <a:r>
              <a:rPr lang="en-US" dirty="0"/>
              <a:t>("insert into user420 values(191,'umesh',50000)");  </a:t>
            </a:r>
          </a:p>
          <a:p>
            <a:r>
              <a:rPr lang="en-US" dirty="0"/>
              <a:t>  </a:t>
            </a:r>
          </a:p>
          <a:p>
            <a:r>
              <a:rPr lang="en-US" dirty="0" err="1"/>
              <a:t>stmt.executeBatch</a:t>
            </a:r>
            <a:r>
              <a:rPr lang="en-US" dirty="0"/>
              <a:t>();//executing the batch  </a:t>
            </a:r>
          </a:p>
          <a:p>
            <a:r>
              <a:rPr lang="en-US" dirty="0"/>
              <a:t>  </a:t>
            </a:r>
          </a:p>
          <a:p>
            <a:r>
              <a:rPr lang="en-US" dirty="0" err="1"/>
              <a:t>con.commit</a:t>
            </a: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132</a:t>
            </a:fld>
            <a:endParaRPr lang="en-US"/>
          </a:p>
        </p:txBody>
      </p:sp>
    </p:spTree>
    <p:extLst>
      <p:ext uri="{BB962C8B-B14F-4D97-AF65-F5344CB8AC3E}">
        <p14:creationId xmlns:p14="http://schemas.microsoft.com/office/powerpoint/2010/main" val="33895626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batch processing using PreparedStatement</a:t>
            </a:r>
          </a:p>
        </p:txBody>
      </p:sp>
      <p:sp>
        <p:nvSpPr>
          <p:cNvPr id="3" name="Content Placeholder 2"/>
          <p:cNvSpPr>
            <a:spLocks noGrp="1"/>
          </p:cNvSpPr>
          <p:nvPr>
            <p:ph idx="1"/>
          </p:nvPr>
        </p:nvSpPr>
        <p:spPr/>
        <p:txBody>
          <a:bodyPr>
            <a:normAutofit fontScale="92500" lnSpcReduction="20000"/>
          </a:bodyPr>
          <a:lstStyle/>
          <a:p>
            <a:r>
              <a:rPr lang="en-US" dirty="0" err="1"/>
              <a:t>PreparedStatement</a:t>
            </a:r>
            <a:r>
              <a:rPr lang="en-US" dirty="0"/>
              <a:t> </a:t>
            </a:r>
            <a:r>
              <a:rPr lang="en-US" dirty="0" err="1"/>
              <a:t>ps</a:t>
            </a:r>
            <a:r>
              <a:rPr lang="en-US" dirty="0"/>
              <a:t>=</a:t>
            </a:r>
            <a:r>
              <a:rPr lang="en-US" dirty="0" err="1"/>
              <a:t>con.prepareStatement</a:t>
            </a:r>
            <a:r>
              <a:rPr lang="en-US" dirty="0"/>
              <a:t>("insert into user420 values(?,?,?)"); </a:t>
            </a:r>
          </a:p>
          <a:p>
            <a:r>
              <a:rPr lang="en-US" dirty="0" err="1"/>
              <a:t>ps.setInt</a:t>
            </a:r>
            <a:r>
              <a:rPr lang="en-US" dirty="0"/>
              <a:t>(1,101);  </a:t>
            </a:r>
          </a:p>
          <a:p>
            <a:r>
              <a:rPr lang="en-US" dirty="0" err="1"/>
              <a:t>ps.setString</a:t>
            </a:r>
            <a:r>
              <a:rPr lang="en-US" dirty="0"/>
              <a:t>(2,”JOHN”);  </a:t>
            </a:r>
          </a:p>
          <a:p>
            <a:r>
              <a:rPr lang="en-US" dirty="0" err="1"/>
              <a:t>ps.setInt</a:t>
            </a:r>
            <a:r>
              <a:rPr lang="en-US" dirty="0"/>
              <a:t>(3,2000); </a:t>
            </a:r>
          </a:p>
          <a:p>
            <a:r>
              <a:rPr lang="en-US" dirty="0" err="1"/>
              <a:t>ps.addBatch</a:t>
            </a:r>
            <a:r>
              <a:rPr lang="en-US" dirty="0"/>
              <a:t>();  </a:t>
            </a:r>
          </a:p>
          <a:p>
            <a:r>
              <a:rPr lang="en-US" dirty="0" err="1"/>
              <a:t>ps.setInt</a:t>
            </a:r>
            <a:r>
              <a:rPr lang="en-US" dirty="0"/>
              <a:t>(1,102);  </a:t>
            </a:r>
          </a:p>
          <a:p>
            <a:r>
              <a:rPr lang="en-US" dirty="0" err="1"/>
              <a:t>ps.setString</a:t>
            </a:r>
            <a:r>
              <a:rPr lang="en-US" dirty="0"/>
              <a:t>(2,”Zach”);  </a:t>
            </a:r>
          </a:p>
          <a:p>
            <a:r>
              <a:rPr lang="en-US" dirty="0" err="1"/>
              <a:t>ps.setInt</a:t>
            </a:r>
            <a:r>
              <a:rPr lang="en-US" dirty="0"/>
              <a:t>(3,3000); </a:t>
            </a:r>
          </a:p>
          <a:p>
            <a:r>
              <a:rPr lang="en-US" dirty="0" err="1"/>
              <a:t>ps.addBatch</a:t>
            </a:r>
            <a:r>
              <a:rPr lang="en-US" dirty="0"/>
              <a:t>(); </a:t>
            </a:r>
          </a:p>
          <a:p>
            <a:r>
              <a:rPr lang="en-US" dirty="0" err="1"/>
              <a:t>ps.executeBatch</a:t>
            </a:r>
            <a:r>
              <a:rPr lang="en-US" dirty="0"/>
              <a:t>();  </a:t>
            </a:r>
          </a:p>
          <a:p>
            <a:r>
              <a:rPr lang="en-US" dirty="0"/>
              <a:t>  </a:t>
            </a:r>
            <a:r>
              <a:rPr lang="en-US" dirty="0" err="1"/>
              <a:t>System.out.println</a:t>
            </a:r>
            <a:r>
              <a:rPr lang="en-US" dirty="0"/>
              <a:t>("record successfully saved");  </a:t>
            </a:r>
          </a:p>
          <a:p>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133</a:t>
            </a:fld>
            <a:endParaRPr lang="en-US"/>
          </a:p>
        </p:txBody>
      </p:sp>
    </p:spTree>
    <p:extLst>
      <p:ext uri="{BB962C8B-B14F-4D97-AF65-F5344CB8AC3E}">
        <p14:creationId xmlns:p14="http://schemas.microsoft.com/office/powerpoint/2010/main" val="28306853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t>
            </a:r>
            <a:r>
              <a:rPr lang="en-US" dirty="0" err="1"/>
              <a:t>RowSet</a:t>
            </a:r>
            <a:br>
              <a:rPr lang="en-US" dirty="0"/>
            </a:br>
            <a:endParaRPr lang="en-US" dirty="0"/>
          </a:p>
        </p:txBody>
      </p:sp>
      <p:sp>
        <p:nvSpPr>
          <p:cNvPr id="3" name="Content Placeholder 2"/>
          <p:cNvSpPr>
            <a:spLocks noGrp="1"/>
          </p:cNvSpPr>
          <p:nvPr>
            <p:ph idx="1"/>
          </p:nvPr>
        </p:nvSpPr>
        <p:spPr/>
        <p:txBody>
          <a:bodyPr/>
          <a:lstStyle/>
          <a:p>
            <a:r>
              <a:rPr lang="en-US" dirty="0"/>
              <a:t>The instance of </a:t>
            </a:r>
            <a:r>
              <a:rPr lang="en-US" b="1" dirty="0" err="1"/>
              <a:t>RowSet</a:t>
            </a:r>
            <a:r>
              <a:rPr lang="en-US" dirty="0"/>
              <a:t> is the java bean component because it has properties and java bean notification mechanism. It is introduced since JDK 5.</a:t>
            </a:r>
          </a:p>
          <a:p>
            <a:r>
              <a:rPr lang="en-US" dirty="0"/>
              <a:t>It is the wrapper of </a:t>
            </a:r>
            <a:r>
              <a:rPr lang="en-US" dirty="0" err="1"/>
              <a:t>ResultSet</a:t>
            </a:r>
            <a:r>
              <a:rPr lang="en-US" dirty="0"/>
              <a:t>. It holds tabular data like </a:t>
            </a:r>
            <a:r>
              <a:rPr lang="en-US" dirty="0" err="1"/>
              <a:t>ResultSet</a:t>
            </a:r>
            <a:r>
              <a:rPr lang="en-US" dirty="0"/>
              <a:t> but it is easy and flexible to use.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134</a:t>
            </a:fld>
            <a:endParaRPr lang="en-US"/>
          </a:p>
        </p:txBody>
      </p:sp>
    </p:spTree>
    <p:extLst>
      <p:ext uri="{BB962C8B-B14F-4D97-AF65-F5344CB8AC3E}">
        <p14:creationId xmlns:p14="http://schemas.microsoft.com/office/powerpoint/2010/main" val="28379210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implementation classes of </a:t>
            </a:r>
            <a:r>
              <a:rPr lang="en-US" dirty="0" err="1"/>
              <a:t>RowSet</a:t>
            </a:r>
            <a:r>
              <a:rPr lang="en-US" dirty="0"/>
              <a:t> interface are as follows: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3320345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135</a:t>
            </a:fld>
            <a:endParaRPr lang="en-US"/>
          </a:p>
        </p:txBody>
      </p:sp>
    </p:spTree>
    <p:extLst>
      <p:ext uri="{BB962C8B-B14F-4D97-AF65-F5344CB8AC3E}">
        <p14:creationId xmlns:p14="http://schemas.microsoft.com/office/powerpoint/2010/main" val="26988321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create and execute RowSet</a:t>
            </a:r>
          </a:p>
        </p:txBody>
      </p:sp>
      <p:sp>
        <p:nvSpPr>
          <p:cNvPr id="3" name="Content Placeholder 2"/>
          <p:cNvSpPr>
            <a:spLocks noGrp="1"/>
          </p:cNvSpPr>
          <p:nvPr>
            <p:ph idx="1"/>
          </p:nvPr>
        </p:nvSpPr>
        <p:spPr/>
        <p:txBody>
          <a:bodyPr/>
          <a:lstStyle/>
          <a:p>
            <a:r>
              <a:rPr lang="en-US" dirty="0"/>
              <a:t>JdbcRowSet </a:t>
            </a:r>
            <a:r>
              <a:rPr lang="en-US" dirty="0" err="1"/>
              <a:t>rowSet</a:t>
            </a:r>
            <a:r>
              <a:rPr lang="en-US" dirty="0"/>
              <a:t> = </a:t>
            </a:r>
            <a:r>
              <a:rPr lang="en-US" dirty="0" err="1"/>
              <a:t>RowSetProvider.newFactory</a:t>
            </a:r>
            <a:r>
              <a:rPr lang="en-US" dirty="0"/>
              <a:t>().</a:t>
            </a:r>
            <a:r>
              <a:rPr lang="en-US" dirty="0" err="1"/>
              <a:t>createJdbcRowSet</a:t>
            </a:r>
            <a:r>
              <a:rPr lang="en-US" dirty="0"/>
              <a:t>();  </a:t>
            </a:r>
          </a:p>
          <a:p>
            <a:r>
              <a:rPr lang="en-US" dirty="0" err="1"/>
              <a:t>rowSet.setUrl</a:t>
            </a:r>
            <a:r>
              <a:rPr lang="en-US" dirty="0"/>
              <a:t>("</a:t>
            </a:r>
            <a:r>
              <a:rPr lang="en-US" dirty="0" err="1"/>
              <a:t>jdbc:oracle:thin</a:t>
            </a:r>
            <a:r>
              <a:rPr lang="en-US" dirty="0"/>
              <a:t>:@localhost:1521:xe");  </a:t>
            </a:r>
          </a:p>
          <a:p>
            <a:r>
              <a:rPr lang="en-US" dirty="0" err="1"/>
              <a:t>rowSet.setUsername</a:t>
            </a:r>
            <a:r>
              <a:rPr lang="en-US" dirty="0"/>
              <a:t>("system");  </a:t>
            </a:r>
          </a:p>
          <a:p>
            <a:r>
              <a:rPr lang="en-US" dirty="0" err="1"/>
              <a:t>rowSet.setPassword</a:t>
            </a:r>
            <a:r>
              <a:rPr lang="en-US" dirty="0"/>
              <a:t>("oracle");   </a:t>
            </a:r>
          </a:p>
          <a:p>
            <a:r>
              <a:rPr lang="en-US" dirty="0" err="1"/>
              <a:t>rowSet.setCommand</a:t>
            </a:r>
            <a:r>
              <a:rPr lang="en-US" dirty="0"/>
              <a:t>("select * from emp400");  </a:t>
            </a:r>
          </a:p>
          <a:p>
            <a:r>
              <a:rPr lang="en-US" dirty="0" err="1"/>
              <a:t>rowSet.execute</a:t>
            </a:r>
            <a:r>
              <a:rPr lang="en-US" dirty="0"/>
              <a:t>();  </a:t>
            </a:r>
          </a:p>
          <a:p>
            <a:endParaRPr lang="en-US" dirty="0"/>
          </a:p>
          <a:p>
            <a:r>
              <a:rPr lang="en-US" b="1" i="1" dirty="0"/>
              <a:t>It is the new way to get the instance of JdbcRowSet since JDK 7.</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136</a:t>
            </a:fld>
            <a:endParaRPr lang="en-US"/>
          </a:p>
        </p:txBody>
      </p:sp>
    </p:spTree>
    <p:extLst>
      <p:ext uri="{BB962C8B-B14F-4D97-AF65-F5344CB8AC3E}">
        <p14:creationId xmlns:p14="http://schemas.microsoft.com/office/powerpoint/2010/main" val="5828064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RowSet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6667788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137</a:t>
            </a:fld>
            <a:endParaRPr lang="en-US"/>
          </a:p>
        </p:txBody>
      </p:sp>
    </p:spTree>
    <p:extLst>
      <p:ext uri="{BB962C8B-B14F-4D97-AF65-F5344CB8AC3E}">
        <p14:creationId xmlns:p14="http://schemas.microsoft.com/office/powerpoint/2010/main" val="18066557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example of JdbcRowSet</a:t>
            </a:r>
          </a:p>
        </p:txBody>
      </p:sp>
      <p:sp>
        <p:nvSpPr>
          <p:cNvPr id="3" name="Content Placeholder 2"/>
          <p:cNvSpPr>
            <a:spLocks noGrp="1"/>
          </p:cNvSpPr>
          <p:nvPr>
            <p:ph idx="1"/>
          </p:nvPr>
        </p:nvSpPr>
        <p:spPr>
          <a:xfrm>
            <a:off x="677334" y="1417321"/>
            <a:ext cx="10871538" cy="4989166"/>
          </a:xfrm>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          //Creating and Executing </a:t>
            </a:r>
            <a:r>
              <a:rPr lang="en-US" dirty="0" err="1"/>
              <a:t>RowSet</a:t>
            </a:r>
            <a:r>
              <a:rPr lang="en-US" dirty="0"/>
              <a:t>  </a:t>
            </a:r>
          </a:p>
          <a:p>
            <a:r>
              <a:rPr lang="en-US" dirty="0"/>
              <a:t>        JdbcRowSet </a:t>
            </a:r>
            <a:r>
              <a:rPr lang="en-US" dirty="0" err="1"/>
              <a:t>rowSet</a:t>
            </a:r>
            <a:r>
              <a:rPr lang="en-US" dirty="0"/>
              <a:t> = </a:t>
            </a:r>
            <a:r>
              <a:rPr lang="en-US" dirty="0" err="1"/>
              <a:t>RowSetProvider.newFactory</a:t>
            </a:r>
            <a:r>
              <a:rPr lang="en-US" dirty="0"/>
              <a:t>().</a:t>
            </a:r>
            <a:r>
              <a:rPr lang="en-US" dirty="0" err="1"/>
              <a:t>createJdbcRowSet</a:t>
            </a:r>
            <a:r>
              <a:rPr lang="en-US" dirty="0"/>
              <a:t>();  </a:t>
            </a:r>
          </a:p>
          <a:p>
            <a:r>
              <a:rPr lang="en-US" dirty="0"/>
              <a:t>        </a:t>
            </a:r>
            <a:r>
              <a:rPr lang="en-US" dirty="0" err="1"/>
              <a:t>rowSet.setUrl</a:t>
            </a:r>
            <a:r>
              <a:rPr lang="en-US" dirty="0"/>
              <a:t>("</a:t>
            </a:r>
            <a:r>
              <a:rPr lang="en-US" dirty="0" err="1"/>
              <a:t>jdbc:oracle:thin</a:t>
            </a:r>
            <a:r>
              <a:rPr lang="en-US" dirty="0"/>
              <a:t>:@localhost:1521:xe");  </a:t>
            </a:r>
          </a:p>
          <a:p>
            <a:r>
              <a:rPr lang="en-US" dirty="0"/>
              <a:t>        </a:t>
            </a:r>
            <a:r>
              <a:rPr lang="en-US" dirty="0" err="1"/>
              <a:t>rowSet.setUsername</a:t>
            </a:r>
            <a:r>
              <a:rPr lang="en-US" dirty="0"/>
              <a:t>("system");  </a:t>
            </a:r>
          </a:p>
          <a:p>
            <a:r>
              <a:rPr lang="en-US" dirty="0"/>
              <a:t>        </a:t>
            </a:r>
            <a:r>
              <a:rPr lang="en-US" dirty="0" err="1"/>
              <a:t>rowSet.setPassword</a:t>
            </a:r>
            <a:r>
              <a:rPr lang="en-US" dirty="0"/>
              <a:t>("oracle");  </a:t>
            </a:r>
          </a:p>
          <a:p>
            <a:r>
              <a:rPr lang="en-US" dirty="0"/>
              <a:t>     </a:t>
            </a:r>
            <a:r>
              <a:rPr lang="en-US" dirty="0" err="1"/>
              <a:t>rowSet.setCommand</a:t>
            </a:r>
            <a:r>
              <a:rPr lang="en-US" dirty="0"/>
              <a:t>("select * from emp400");  </a:t>
            </a:r>
          </a:p>
          <a:p>
            <a:r>
              <a:rPr lang="en-US" dirty="0"/>
              <a:t>        </a:t>
            </a:r>
            <a:r>
              <a:rPr lang="en-US" dirty="0" err="1"/>
              <a:t>rowSet.execute</a:t>
            </a:r>
            <a:r>
              <a:rPr lang="en-US" dirty="0"/>
              <a:t>();  </a:t>
            </a:r>
          </a:p>
          <a:p>
            <a:r>
              <a:rPr lang="en-US" b="1" dirty="0"/>
              <a:t>while</a:t>
            </a:r>
            <a:r>
              <a:rPr lang="en-US" dirty="0"/>
              <a:t> (</a:t>
            </a:r>
            <a:r>
              <a:rPr lang="en-US" dirty="0" err="1"/>
              <a:t>rowSet.next</a:t>
            </a:r>
            <a:r>
              <a:rPr lang="en-US" dirty="0"/>
              <a:t>()) {  </a:t>
            </a:r>
          </a:p>
          <a:p>
            <a:r>
              <a:rPr lang="en-US" dirty="0"/>
              <a:t>                        // Generating cursor Moved event  </a:t>
            </a:r>
          </a:p>
          <a:p>
            <a:r>
              <a:rPr lang="en-US" dirty="0"/>
              <a:t>                        </a:t>
            </a:r>
            <a:r>
              <a:rPr lang="en-US" dirty="0" err="1"/>
              <a:t>System.out.println</a:t>
            </a:r>
            <a:r>
              <a:rPr lang="en-US" dirty="0"/>
              <a:t>("Id: " + </a:t>
            </a:r>
            <a:r>
              <a:rPr lang="en-US" dirty="0" err="1"/>
              <a:t>rowSet.getString</a:t>
            </a:r>
            <a:r>
              <a:rPr lang="en-US" dirty="0"/>
              <a:t>(1));  </a:t>
            </a:r>
          </a:p>
          <a:p>
            <a:r>
              <a:rPr lang="en-US" dirty="0"/>
              <a:t>                        </a:t>
            </a:r>
            <a:r>
              <a:rPr lang="en-US" dirty="0" err="1"/>
              <a:t>System.out.println</a:t>
            </a:r>
            <a:r>
              <a:rPr lang="en-US" dirty="0"/>
              <a:t>("Name: " + </a:t>
            </a:r>
            <a:r>
              <a:rPr lang="en-US" dirty="0" err="1"/>
              <a:t>rowSet.getString</a:t>
            </a:r>
            <a:r>
              <a:rPr lang="en-US" dirty="0"/>
              <a:t>(2));  </a:t>
            </a:r>
          </a:p>
          <a:p>
            <a:r>
              <a:rPr lang="en-US" dirty="0"/>
              <a:t>                        </a:t>
            </a:r>
            <a:r>
              <a:rPr lang="en-US" dirty="0" err="1"/>
              <a:t>System.out.println</a:t>
            </a:r>
            <a:r>
              <a:rPr lang="en-US" dirty="0"/>
              <a:t>("Salary: " + </a:t>
            </a:r>
            <a:r>
              <a:rPr lang="en-US" dirty="0" err="1"/>
              <a:t>rowSet.getString</a:t>
            </a:r>
            <a:r>
              <a:rPr lang="en-US" dirty="0"/>
              <a:t>(3));  </a:t>
            </a:r>
          </a:p>
          <a:p>
            <a:r>
              <a:rPr lang="en-US" dirty="0"/>
              <a:t>                }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138</a:t>
            </a:fld>
            <a:endParaRPr lang="en-US"/>
          </a:p>
        </p:txBody>
      </p:sp>
    </p:spTree>
    <p:extLst>
      <p:ext uri="{BB962C8B-B14F-4D97-AF65-F5344CB8AC3E}">
        <p14:creationId xmlns:p14="http://schemas.microsoft.com/office/powerpoint/2010/main" val="25133846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example of </a:t>
            </a:r>
            <a:r>
              <a:rPr lang="en-US" dirty="0" err="1"/>
              <a:t>Jdbc</a:t>
            </a:r>
            <a:r>
              <a:rPr lang="en-US" dirty="0"/>
              <a:t> </a:t>
            </a:r>
            <a:r>
              <a:rPr lang="en-US" dirty="0" err="1"/>
              <a:t>RowSet</a:t>
            </a:r>
            <a:r>
              <a:rPr lang="en-US" dirty="0"/>
              <a:t> with event handling</a:t>
            </a:r>
            <a:br>
              <a:rPr lang="en-US" dirty="0"/>
            </a:br>
            <a:endParaRPr lang="en-US" dirty="0"/>
          </a:p>
        </p:txBody>
      </p:sp>
      <p:sp>
        <p:nvSpPr>
          <p:cNvPr id="3" name="Content Placeholder 2"/>
          <p:cNvSpPr>
            <a:spLocks noGrp="1"/>
          </p:cNvSpPr>
          <p:nvPr>
            <p:ph idx="1"/>
          </p:nvPr>
        </p:nvSpPr>
        <p:spPr/>
        <p:txBody>
          <a:bodyPr/>
          <a:lstStyle/>
          <a:p>
            <a:r>
              <a:rPr lang="en-US" dirty="0"/>
              <a:t>To perform event handling with JdbcRowSet, you need to add the instance of </a:t>
            </a:r>
            <a:r>
              <a:rPr lang="en-US" b="1" dirty="0" err="1"/>
              <a:t>RowSetListener</a:t>
            </a:r>
            <a:r>
              <a:rPr lang="en-US" dirty="0"/>
              <a:t> in the </a:t>
            </a:r>
            <a:r>
              <a:rPr lang="en-US" dirty="0" err="1"/>
              <a:t>addRowSetListener</a:t>
            </a:r>
            <a:r>
              <a:rPr lang="en-US" dirty="0"/>
              <a:t> method of JdbcRowSet.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139</a:t>
            </a:fld>
            <a:endParaRPr lang="en-US"/>
          </a:p>
        </p:txBody>
      </p:sp>
    </p:spTree>
    <p:extLst>
      <p:ext uri="{BB962C8B-B14F-4D97-AF65-F5344CB8AC3E}">
        <p14:creationId xmlns:p14="http://schemas.microsoft.com/office/powerpoint/2010/main" val="128087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API Driver Architecture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a:t>
            </a:fld>
            <a:endParaRPr lang="en-US"/>
          </a:p>
        </p:txBody>
      </p:sp>
      <p:pic>
        <p:nvPicPr>
          <p:cNvPr id="4098" name="Picture 2" descr="Native-API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294" y="2272506"/>
            <a:ext cx="55054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11994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The </a:t>
            </a:r>
            <a:r>
              <a:rPr lang="en-US" sz="2700" dirty="0" err="1"/>
              <a:t>RowSetListener</a:t>
            </a:r>
            <a:r>
              <a:rPr lang="en-US" sz="2700" dirty="0"/>
              <a:t> interface provides 3 method that must be implemented.</a:t>
            </a:r>
            <a:r>
              <a:rPr lang="en-US" sz="2000" dirty="0"/>
              <a:t> </a:t>
            </a:r>
            <a:br>
              <a:rPr lang="en-US" sz="2700" dirty="0"/>
            </a:br>
            <a:r>
              <a:rPr lang="en-US" sz="2200" dirty="0"/>
              <a:t>They are as follows:</a:t>
            </a:r>
            <a:endParaRPr lang="en-US" sz="3100" dirty="0"/>
          </a:p>
        </p:txBody>
      </p:sp>
      <p:sp>
        <p:nvSpPr>
          <p:cNvPr id="3" name="Content Placeholder 2"/>
          <p:cNvSpPr>
            <a:spLocks noGrp="1"/>
          </p:cNvSpPr>
          <p:nvPr>
            <p:ph idx="1"/>
          </p:nvPr>
        </p:nvSpPr>
        <p:spPr/>
        <p:txBody>
          <a:bodyPr/>
          <a:lstStyle/>
          <a:p>
            <a:r>
              <a:rPr lang="en-US" dirty="0"/>
              <a:t>1) public void </a:t>
            </a:r>
            <a:r>
              <a:rPr lang="en-US" dirty="0" err="1"/>
              <a:t>cursorMoved</a:t>
            </a:r>
            <a:r>
              <a:rPr lang="en-US" dirty="0"/>
              <a:t>(</a:t>
            </a:r>
            <a:r>
              <a:rPr lang="en-US" dirty="0" err="1"/>
              <a:t>RowSetEvent</a:t>
            </a:r>
            <a:r>
              <a:rPr lang="en-US" dirty="0"/>
              <a:t> event);</a:t>
            </a:r>
          </a:p>
          <a:p>
            <a:r>
              <a:rPr lang="en-US" dirty="0"/>
              <a:t>2) public void </a:t>
            </a:r>
            <a:r>
              <a:rPr lang="en-US" dirty="0" err="1"/>
              <a:t>rowChanged</a:t>
            </a:r>
            <a:r>
              <a:rPr lang="en-US" dirty="0"/>
              <a:t>(</a:t>
            </a:r>
            <a:r>
              <a:rPr lang="en-US" dirty="0" err="1"/>
              <a:t>RowSetEvent</a:t>
            </a:r>
            <a:r>
              <a:rPr lang="en-US" dirty="0"/>
              <a:t> event);</a:t>
            </a:r>
          </a:p>
          <a:p>
            <a:r>
              <a:rPr lang="en-US" dirty="0"/>
              <a:t>3) public void </a:t>
            </a:r>
            <a:r>
              <a:rPr lang="en-US" dirty="0" err="1"/>
              <a:t>rowSetChanged</a:t>
            </a:r>
            <a:r>
              <a:rPr lang="en-US" dirty="0"/>
              <a:t>(</a:t>
            </a:r>
            <a:r>
              <a:rPr lang="en-US" dirty="0" err="1"/>
              <a:t>RowSetEvent</a:t>
            </a:r>
            <a:r>
              <a:rPr lang="en-US" dirty="0"/>
              <a:t> event);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140</a:t>
            </a:fld>
            <a:endParaRPr lang="en-US"/>
          </a:p>
        </p:txBody>
      </p:sp>
    </p:spTree>
    <p:extLst>
      <p:ext uri="{BB962C8B-B14F-4D97-AF65-F5344CB8AC3E}">
        <p14:creationId xmlns:p14="http://schemas.microsoft.com/office/powerpoint/2010/main" val="12705273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event handling operation can't be performed using </a:t>
            </a:r>
            <a:r>
              <a:rPr lang="en-US" dirty="0" err="1"/>
              <a:t>ResultSet</a:t>
            </a:r>
            <a:r>
              <a:rPr lang="en-US" dirty="0"/>
              <a:t> so it is preferred now.</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141</a:t>
            </a:fld>
            <a:endParaRPr lang="en-US"/>
          </a:p>
        </p:txBody>
      </p:sp>
    </p:spTree>
    <p:extLst>
      <p:ext uri="{BB962C8B-B14F-4D97-AF65-F5344CB8AC3E}">
        <p14:creationId xmlns:p14="http://schemas.microsoft.com/office/powerpoint/2010/main" val="22640224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Let's write the code to retrieve the data and perform some additional tasks while cursor is moved, cursor is changed or </a:t>
            </a:r>
            <a:r>
              <a:rPr lang="en-US" sz="2000" dirty="0" err="1"/>
              <a:t>rowset</a:t>
            </a:r>
            <a:r>
              <a:rPr lang="en-US" sz="2000" dirty="0"/>
              <a:t> is changed</a:t>
            </a:r>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a:t>
            </a:r>
            <a:r>
              <a:rPr lang="en-US" dirty="0" err="1"/>
              <a:t>MyListener</a:t>
            </a:r>
            <a:r>
              <a:rPr lang="en-US" dirty="0"/>
              <a:t> </a:t>
            </a:r>
            <a:r>
              <a:rPr lang="en-US" b="1" dirty="0"/>
              <a:t>implements</a:t>
            </a:r>
            <a:r>
              <a:rPr lang="en-US" dirty="0"/>
              <a:t> </a:t>
            </a:r>
            <a:r>
              <a:rPr lang="en-US" dirty="0" err="1"/>
              <a:t>RowSetListener</a:t>
            </a:r>
            <a:r>
              <a:rPr lang="en-US" dirty="0"/>
              <a:t> {  </a:t>
            </a:r>
          </a:p>
          <a:p>
            <a:r>
              <a:rPr lang="en-US" dirty="0"/>
              <a:t>      </a:t>
            </a:r>
            <a:r>
              <a:rPr lang="en-US" b="1" dirty="0"/>
              <a:t>public</a:t>
            </a:r>
            <a:r>
              <a:rPr lang="en-US" dirty="0"/>
              <a:t> </a:t>
            </a:r>
            <a:r>
              <a:rPr lang="en-US" b="1" dirty="0"/>
              <a:t>void</a:t>
            </a:r>
            <a:r>
              <a:rPr lang="en-US" dirty="0"/>
              <a:t> </a:t>
            </a:r>
            <a:r>
              <a:rPr lang="en-US" dirty="0" err="1"/>
              <a:t>cursorMoved</a:t>
            </a:r>
            <a:r>
              <a:rPr lang="en-US" dirty="0"/>
              <a:t>(</a:t>
            </a:r>
            <a:r>
              <a:rPr lang="en-US" dirty="0" err="1"/>
              <a:t>RowSetEvent</a:t>
            </a:r>
            <a:r>
              <a:rPr lang="en-US" dirty="0"/>
              <a:t> event) {  </a:t>
            </a:r>
          </a:p>
          <a:p>
            <a:r>
              <a:rPr lang="en-US" dirty="0"/>
              <a:t>                </a:t>
            </a:r>
            <a:r>
              <a:rPr lang="en-US" dirty="0" err="1"/>
              <a:t>System.out.println</a:t>
            </a:r>
            <a:r>
              <a:rPr lang="en-US" dirty="0"/>
              <a:t>("Cursor Moved...");  </a:t>
            </a:r>
          </a:p>
          <a:p>
            <a:r>
              <a:rPr lang="en-US" dirty="0"/>
              <a:t>      }  </a:t>
            </a:r>
          </a:p>
          <a:p>
            <a:r>
              <a:rPr lang="en-US" dirty="0"/>
              <a:t>     </a:t>
            </a:r>
            <a:r>
              <a:rPr lang="en-US" b="1" dirty="0"/>
              <a:t>public</a:t>
            </a:r>
            <a:r>
              <a:rPr lang="en-US" dirty="0"/>
              <a:t> </a:t>
            </a:r>
            <a:r>
              <a:rPr lang="en-US" b="1" dirty="0"/>
              <a:t>void</a:t>
            </a:r>
            <a:r>
              <a:rPr lang="en-US" dirty="0"/>
              <a:t> </a:t>
            </a:r>
            <a:r>
              <a:rPr lang="en-US" dirty="0" err="1"/>
              <a:t>rowChanged</a:t>
            </a:r>
            <a:r>
              <a:rPr lang="en-US" dirty="0"/>
              <a:t>(</a:t>
            </a:r>
            <a:r>
              <a:rPr lang="en-US" dirty="0" err="1"/>
              <a:t>RowSetEvent</a:t>
            </a:r>
            <a:r>
              <a:rPr lang="en-US" dirty="0"/>
              <a:t> event) {  </a:t>
            </a:r>
          </a:p>
          <a:p>
            <a:r>
              <a:rPr lang="en-US" dirty="0"/>
              <a:t>                </a:t>
            </a:r>
            <a:r>
              <a:rPr lang="en-US" dirty="0" err="1"/>
              <a:t>System.out.println</a:t>
            </a:r>
            <a:r>
              <a:rPr lang="en-US" dirty="0"/>
              <a:t>("Cursor Changed...");  </a:t>
            </a:r>
          </a:p>
          <a:p>
            <a:r>
              <a:rPr lang="en-US" dirty="0"/>
              <a:t>     }  </a:t>
            </a:r>
          </a:p>
          <a:p>
            <a:r>
              <a:rPr lang="en-US" dirty="0"/>
              <a:t>     </a:t>
            </a:r>
            <a:r>
              <a:rPr lang="en-US" b="1" dirty="0"/>
              <a:t>public</a:t>
            </a:r>
            <a:r>
              <a:rPr lang="en-US" dirty="0"/>
              <a:t> </a:t>
            </a:r>
            <a:r>
              <a:rPr lang="en-US" b="1" dirty="0"/>
              <a:t>void</a:t>
            </a:r>
            <a:r>
              <a:rPr lang="en-US" dirty="0"/>
              <a:t> </a:t>
            </a:r>
            <a:r>
              <a:rPr lang="en-US" dirty="0" err="1"/>
              <a:t>rowSetChanged</a:t>
            </a:r>
            <a:r>
              <a:rPr lang="en-US" dirty="0"/>
              <a:t>(</a:t>
            </a:r>
            <a:r>
              <a:rPr lang="en-US" dirty="0" err="1"/>
              <a:t>RowSetEvent</a:t>
            </a:r>
            <a:r>
              <a:rPr lang="en-US" dirty="0"/>
              <a:t> event) {  </a:t>
            </a:r>
          </a:p>
          <a:p>
            <a:r>
              <a:rPr lang="en-US" dirty="0"/>
              <a:t>                </a:t>
            </a:r>
            <a:r>
              <a:rPr lang="en-US" dirty="0" err="1"/>
              <a:t>System.out.println</a:t>
            </a:r>
            <a:r>
              <a:rPr lang="en-US" dirty="0"/>
              <a:t>("</a:t>
            </a:r>
            <a:r>
              <a:rPr lang="en-US" dirty="0" err="1"/>
              <a:t>RowSet</a:t>
            </a:r>
            <a:r>
              <a:rPr lang="en-US" dirty="0"/>
              <a:t> changed...");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142</a:t>
            </a:fld>
            <a:endParaRPr lang="en-US"/>
          </a:p>
        </p:txBody>
      </p:sp>
    </p:spTree>
    <p:extLst>
      <p:ext uri="{BB962C8B-B14F-4D97-AF65-F5344CB8AC3E}">
        <p14:creationId xmlns:p14="http://schemas.microsoft.com/office/powerpoint/2010/main" val="27399288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214" y="50801"/>
            <a:ext cx="8596668" cy="570991"/>
          </a:xfrm>
        </p:spPr>
        <p:txBody>
          <a:bodyPr>
            <a:normAutofit fontScale="90000"/>
          </a:bodyPr>
          <a:lstStyle/>
          <a:p>
            <a:r>
              <a:rPr lang="en-US" dirty="0" err="1"/>
              <a:t>RowSetExample</a:t>
            </a:r>
            <a:r>
              <a:rPr lang="en-US" dirty="0"/>
              <a:t> </a:t>
            </a:r>
          </a:p>
        </p:txBody>
      </p:sp>
      <p:sp>
        <p:nvSpPr>
          <p:cNvPr id="3" name="Content Placeholder 2"/>
          <p:cNvSpPr>
            <a:spLocks noGrp="1"/>
          </p:cNvSpPr>
          <p:nvPr>
            <p:ph idx="1"/>
          </p:nvPr>
        </p:nvSpPr>
        <p:spPr>
          <a:xfrm>
            <a:off x="677334" y="749808"/>
            <a:ext cx="10094298" cy="5291555"/>
          </a:xfrm>
        </p:spPr>
        <p:txBody>
          <a:bodyPr>
            <a:normAutofit fontScale="85000" lnSpcReduction="10000"/>
          </a:bodyPr>
          <a:lstStyle/>
          <a:p>
            <a:r>
              <a:rPr lang="en-US" dirty="0"/>
              <a:t> </a:t>
            </a:r>
            <a:r>
              <a:rPr lang="en-US" dirty="0" err="1"/>
              <a:t>Class.forName</a:t>
            </a:r>
            <a:r>
              <a:rPr lang="en-US" dirty="0"/>
              <a:t>("</a:t>
            </a:r>
            <a:r>
              <a:rPr lang="en-US" dirty="0" err="1"/>
              <a:t>oracle.jdbc.driver.OracleDriver</a:t>
            </a:r>
            <a:r>
              <a:rPr lang="en-US" dirty="0"/>
              <a:t>");</a:t>
            </a:r>
          </a:p>
          <a:p>
            <a:r>
              <a:rPr lang="en-US" dirty="0"/>
              <a:t>//Creating and Executing </a:t>
            </a:r>
            <a:r>
              <a:rPr lang="en-US" dirty="0" err="1"/>
              <a:t>RowSet</a:t>
            </a:r>
            <a:r>
              <a:rPr lang="en-US" dirty="0"/>
              <a:t>  </a:t>
            </a:r>
          </a:p>
          <a:p>
            <a:r>
              <a:rPr lang="en-US" dirty="0"/>
              <a:t>    JdbcRowSet </a:t>
            </a:r>
            <a:r>
              <a:rPr lang="en-US" dirty="0" err="1"/>
              <a:t>rowSet</a:t>
            </a:r>
            <a:r>
              <a:rPr lang="en-US" dirty="0"/>
              <a:t> = </a:t>
            </a:r>
            <a:r>
              <a:rPr lang="en-US" dirty="0" err="1"/>
              <a:t>RowSetProvider.newFactory</a:t>
            </a:r>
            <a:r>
              <a:rPr lang="en-US" dirty="0"/>
              <a:t>().</a:t>
            </a:r>
            <a:r>
              <a:rPr lang="en-US" dirty="0" err="1"/>
              <a:t>createJdbcRowSet</a:t>
            </a:r>
            <a:r>
              <a:rPr lang="en-US" dirty="0"/>
              <a:t>();  </a:t>
            </a:r>
          </a:p>
          <a:p>
            <a:r>
              <a:rPr lang="en-US" dirty="0"/>
              <a:t>    </a:t>
            </a:r>
            <a:r>
              <a:rPr lang="en-US" dirty="0" err="1"/>
              <a:t>rowSet.setUrl</a:t>
            </a:r>
            <a:r>
              <a:rPr lang="en-US" dirty="0"/>
              <a:t>("</a:t>
            </a:r>
            <a:r>
              <a:rPr lang="en-US" dirty="0" err="1"/>
              <a:t>jdbc:oracle:thin</a:t>
            </a:r>
            <a:r>
              <a:rPr lang="en-US" dirty="0"/>
              <a:t>:@localhost:1521:xe");  </a:t>
            </a:r>
          </a:p>
          <a:p>
            <a:r>
              <a:rPr lang="en-US" dirty="0"/>
              <a:t>    </a:t>
            </a:r>
            <a:r>
              <a:rPr lang="en-US" dirty="0" err="1"/>
              <a:t>rowSet.setUsername</a:t>
            </a:r>
            <a:r>
              <a:rPr lang="en-US" dirty="0"/>
              <a:t>("system");  </a:t>
            </a:r>
          </a:p>
          <a:p>
            <a:r>
              <a:rPr lang="en-US" dirty="0"/>
              <a:t>    </a:t>
            </a:r>
            <a:r>
              <a:rPr lang="en-US" dirty="0" err="1"/>
              <a:t>rowSet.setPassword</a:t>
            </a:r>
            <a:r>
              <a:rPr lang="en-US" dirty="0"/>
              <a:t>("oracle");  </a:t>
            </a:r>
          </a:p>
          <a:p>
            <a:r>
              <a:rPr lang="en-US" dirty="0" err="1"/>
              <a:t>rowSet.setCommand</a:t>
            </a:r>
            <a:r>
              <a:rPr lang="en-US" dirty="0"/>
              <a:t>("select * from emp400");  </a:t>
            </a:r>
          </a:p>
          <a:p>
            <a:r>
              <a:rPr lang="en-US" dirty="0"/>
              <a:t>        </a:t>
            </a:r>
            <a:r>
              <a:rPr lang="en-US" dirty="0" err="1"/>
              <a:t>rowSet.execute</a:t>
            </a:r>
            <a:r>
              <a:rPr lang="en-US" dirty="0"/>
              <a:t>();  </a:t>
            </a:r>
          </a:p>
          <a:p>
            <a:r>
              <a:rPr lang="en-US" dirty="0"/>
              <a:t>//Adding Listener and moving </a:t>
            </a:r>
            <a:r>
              <a:rPr lang="en-US" dirty="0" err="1"/>
              <a:t>RowSet</a:t>
            </a:r>
            <a:r>
              <a:rPr lang="en-US" dirty="0"/>
              <a:t>  </a:t>
            </a:r>
          </a:p>
          <a:p>
            <a:r>
              <a:rPr lang="en-US" dirty="0"/>
              <a:t>  </a:t>
            </a:r>
            <a:r>
              <a:rPr lang="en-US" dirty="0">
                <a:solidFill>
                  <a:srgbClr val="7030A0"/>
                </a:solidFill>
              </a:rPr>
              <a:t>  </a:t>
            </a:r>
            <a:r>
              <a:rPr lang="en-US" dirty="0" err="1">
                <a:solidFill>
                  <a:srgbClr val="7030A0"/>
                </a:solidFill>
              </a:rPr>
              <a:t>rowSet.addRowSetListener</a:t>
            </a:r>
            <a:r>
              <a:rPr lang="en-US" dirty="0">
                <a:solidFill>
                  <a:srgbClr val="7030A0"/>
                </a:solidFill>
              </a:rPr>
              <a:t>(</a:t>
            </a:r>
            <a:r>
              <a:rPr lang="en-US" b="1" dirty="0">
                <a:solidFill>
                  <a:srgbClr val="7030A0"/>
                </a:solidFill>
              </a:rPr>
              <a:t>new</a:t>
            </a:r>
            <a:r>
              <a:rPr lang="en-US" dirty="0">
                <a:solidFill>
                  <a:srgbClr val="7030A0"/>
                </a:solidFill>
              </a:rPr>
              <a:t> </a:t>
            </a:r>
            <a:r>
              <a:rPr lang="en-US" dirty="0" err="1">
                <a:solidFill>
                  <a:srgbClr val="7030A0"/>
                </a:solidFill>
              </a:rPr>
              <a:t>MyListener</a:t>
            </a:r>
            <a:r>
              <a:rPr lang="en-US" dirty="0">
                <a:solidFill>
                  <a:srgbClr val="7030A0"/>
                </a:solidFill>
              </a:rPr>
              <a:t>()); </a:t>
            </a:r>
            <a:r>
              <a:rPr lang="en-US" dirty="0"/>
              <a:t> </a:t>
            </a:r>
          </a:p>
          <a:p>
            <a:r>
              <a:rPr lang="en-US" b="1" dirty="0"/>
              <a:t>while</a:t>
            </a:r>
            <a:r>
              <a:rPr lang="en-US" dirty="0"/>
              <a:t> (</a:t>
            </a:r>
            <a:r>
              <a:rPr lang="en-US" dirty="0" err="1"/>
              <a:t>rowSet.next</a:t>
            </a:r>
            <a:r>
              <a:rPr lang="en-US" dirty="0"/>
              <a:t>()) {  </a:t>
            </a:r>
          </a:p>
          <a:p>
            <a:r>
              <a:rPr lang="en-US" dirty="0"/>
              <a:t>                        // Generating cursor Moved event  </a:t>
            </a:r>
          </a:p>
          <a:p>
            <a:r>
              <a:rPr lang="en-US" dirty="0"/>
              <a:t>                        </a:t>
            </a:r>
            <a:r>
              <a:rPr lang="en-US" dirty="0" err="1"/>
              <a:t>System.out.println</a:t>
            </a:r>
            <a:r>
              <a:rPr lang="en-US" dirty="0"/>
              <a:t>("Id: " + </a:t>
            </a:r>
            <a:r>
              <a:rPr lang="en-US" dirty="0" err="1"/>
              <a:t>rowSet.getString</a:t>
            </a:r>
            <a:r>
              <a:rPr lang="en-US" dirty="0"/>
              <a:t>(1));  </a:t>
            </a:r>
          </a:p>
          <a:p>
            <a:r>
              <a:rPr lang="en-US" dirty="0"/>
              <a:t>                        </a:t>
            </a:r>
            <a:r>
              <a:rPr lang="en-US" dirty="0" err="1"/>
              <a:t>System.out.println</a:t>
            </a:r>
            <a:r>
              <a:rPr lang="en-US" dirty="0"/>
              <a:t>("Name: " + </a:t>
            </a:r>
            <a:r>
              <a:rPr lang="en-US" dirty="0" err="1"/>
              <a:t>rowSet.getString</a:t>
            </a:r>
            <a:r>
              <a:rPr lang="en-US" dirty="0"/>
              <a:t>(2));  </a:t>
            </a:r>
          </a:p>
          <a:p>
            <a:r>
              <a:rPr lang="en-US" dirty="0"/>
              <a:t>                        </a:t>
            </a:r>
            <a:r>
              <a:rPr lang="en-US" dirty="0" err="1"/>
              <a:t>System.out.println</a:t>
            </a:r>
            <a:r>
              <a:rPr lang="en-US" dirty="0"/>
              <a:t>("Salary: " + </a:t>
            </a:r>
            <a:r>
              <a:rPr lang="en-US" dirty="0" err="1"/>
              <a:t>rowSet.getString</a:t>
            </a:r>
            <a:r>
              <a:rPr lang="en-US" dirty="0"/>
              <a:t>(3));  </a:t>
            </a:r>
          </a:p>
          <a:p>
            <a:r>
              <a:rPr lang="en-US" dirty="0"/>
              <a:t>                }  </a:t>
            </a:r>
          </a:p>
          <a:p>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143</a:t>
            </a:fld>
            <a:endParaRPr lang="en-US"/>
          </a:p>
        </p:txBody>
      </p:sp>
    </p:spTree>
    <p:extLst>
      <p:ext uri="{BB962C8B-B14F-4D97-AF65-F5344CB8AC3E}">
        <p14:creationId xmlns:p14="http://schemas.microsoft.com/office/powerpoint/2010/main" val="3243917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the different between ResultSet and RowSet?</a:t>
            </a:r>
          </a:p>
        </p:txBody>
      </p:sp>
      <p:sp>
        <p:nvSpPr>
          <p:cNvPr id="3" name="Content Placeholder 2"/>
          <p:cNvSpPr>
            <a:spLocks noGrp="1"/>
          </p:cNvSpPr>
          <p:nvPr>
            <p:ph idx="1"/>
          </p:nvPr>
        </p:nvSpPr>
        <p:spPr/>
        <p:txBody>
          <a:bodyPr/>
          <a:lstStyle/>
          <a:p>
            <a:r>
              <a:rPr lang="en-US" dirty="0" err="1"/>
              <a:t>RowSet</a:t>
            </a:r>
            <a:r>
              <a:rPr lang="en-US" dirty="0"/>
              <a:t> objects are derived from </a:t>
            </a:r>
            <a:r>
              <a:rPr lang="en-US" dirty="0" err="1"/>
              <a:t>ResultSet</a:t>
            </a:r>
            <a:r>
              <a:rPr lang="en-US" dirty="0"/>
              <a:t>, so they have all the features of </a:t>
            </a:r>
            <a:r>
              <a:rPr lang="en-US" dirty="0" err="1"/>
              <a:t>ResultSet</a:t>
            </a:r>
            <a:r>
              <a:rPr lang="en-US" dirty="0"/>
              <a:t> with some additional features. One of the huge benefit of </a:t>
            </a:r>
            <a:r>
              <a:rPr lang="en-US" dirty="0" err="1"/>
              <a:t>RowSet</a:t>
            </a:r>
            <a:r>
              <a:rPr lang="en-US" dirty="0"/>
              <a:t> is that they can be disconnected and that makes it lightweight and easy to transfer over a network.</a:t>
            </a:r>
          </a:p>
          <a:p>
            <a:r>
              <a:rPr lang="en-US" dirty="0"/>
              <a:t>Whether to use </a:t>
            </a:r>
            <a:r>
              <a:rPr lang="en-US" dirty="0" err="1"/>
              <a:t>ResultSet</a:t>
            </a:r>
            <a:r>
              <a:rPr lang="en-US" dirty="0"/>
              <a:t> or </a:t>
            </a:r>
            <a:r>
              <a:rPr lang="en-US" dirty="0" err="1"/>
              <a:t>RowSet</a:t>
            </a:r>
            <a:r>
              <a:rPr lang="en-US" dirty="0"/>
              <a:t> depends on your requirements but if you are planning to use </a:t>
            </a:r>
            <a:r>
              <a:rPr lang="en-US" dirty="0" err="1"/>
              <a:t>ResultSet</a:t>
            </a:r>
            <a:r>
              <a:rPr lang="en-US" dirty="0"/>
              <a:t> for longer duration, then a disconnected </a:t>
            </a:r>
            <a:r>
              <a:rPr lang="en-US" dirty="0" err="1"/>
              <a:t>RowSet</a:t>
            </a:r>
            <a:r>
              <a:rPr lang="en-US" dirty="0"/>
              <a:t> is better choice to free database resources.</a:t>
            </a:r>
          </a:p>
          <a:p>
            <a:pPr marL="0" indent="0">
              <a:buNone/>
            </a:pP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144</a:t>
            </a:fld>
            <a:endParaRPr lang="en-US"/>
          </a:p>
        </p:txBody>
      </p:sp>
    </p:spTree>
    <p:extLst>
      <p:ext uri="{BB962C8B-B14F-4D97-AF65-F5344CB8AC3E}">
        <p14:creationId xmlns:p14="http://schemas.microsoft.com/office/powerpoint/2010/main" val="6942897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JDBC </a:t>
            </a:r>
            <a:r>
              <a:rPr lang="en-US" b="1" dirty="0" err="1"/>
              <a:t>DataSource</a:t>
            </a:r>
            <a:r>
              <a:rPr lang="en-US" b="1" dirty="0"/>
              <a:t> and what are it’s benefits?</a:t>
            </a:r>
            <a:endParaRPr lang="en-US" dirty="0"/>
          </a:p>
        </p:txBody>
      </p:sp>
      <p:sp>
        <p:nvSpPr>
          <p:cNvPr id="3" name="Content Placeholder 2"/>
          <p:cNvSpPr>
            <a:spLocks noGrp="1"/>
          </p:cNvSpPr>
          <p:nvPr>
            <p:ph idx="1"/>
          </p:nvPr>
        </p:nvSpPr>
        <p:spPr/>
        <p:txBody>
          <a:bodyPr/>
          <a:lstStyle/>
          <a:p>
            <a:pPr marL="0" indent="0">
              <a:buNone/>
            </a:pPr>
            <a:r>
              <a:rPr lang="en-US" dirty="0"/>
              <a:t>We have already seen that </a:t>
            </a:r>
            <a:r>
              <a:rPr lang="en-US" dirty="0">
                <a:hlinkClick r:id="rId2" tooltip="JDBC Example Tutorial – Drivers, Connection, Statement and ResultSet"/>
              </a:rPr>
              <a:t>JDBC </a:t>
            </a:r>
            <a:r>
              <a:rPr lang="en-US" dirty="0" err="1">
                <a:hlinkClick r:id="rId2" tooltip="JDBC Example Tutorial – Drivers, Connection, Statement and ResultSet"/>
              </a:rPr>
              <a:t>DriverManager</a:t>
            </a:r>
            <a:r>
              <a:rPr lang="en-US" dirty="0"/>
              <a:t> can be used to get relational database connections. But when it comes to actual programming, </a:t>
            </a:r>
            <a:r>
              <a:rPr lang="en-US" dirty="0">
                <a:solidFill>
                  <a:srgbClr val="FF0000"/>
                </a:solidFill>
              </a:rPr>
              <a:t>we want more than just connections.</a:t>
            </a:r>
          </a:p>
          <a:p>
            <a:pPr marL="0" indent="0">
              <a:buNone/>
            </a:pPr>
            <a:r>
              <a:rPr lang="en-US" dirty="0"/>
              <a:t>Most of the times we are looking for loose coupling for connectivity so that we can switch databases easily, connection pooling for transaction management and distributed systems support.</a:t>
            </a:r>
          </a:p>
          <a:p>
            <a:pPr marL="0" indent="0">
              <a:buNone/>
            </a:pPr>
            <a:r>
              <a:rPr lang="en-US" b="1" dirty="0"/>
              <a:t>JDBC </a:t>
            </a:r>
            <a:r>
              <a:rPr lang="en-US" b="1" dirty="0" err="1"/>
              <a:t>DataSource</a:t>
            </a:r>
            <a:r>
              <a:rPr lang="en-US" dirty="0"/>
              <a:t> is the preferred approach if you are looking for any of these features in your application.</a:t>
            </a:r>
          </a:p>
          <a:p>
            <a:pPr marL="0" indent="0">
              <a:buNone/>
            </a:pPr>
            <a:endParaRPr lang="en-US" dirty="0">
              <a:solidFill>
                <a:srgbClr val="FF0000"/>
              </a:solidFill>
            </a:endParaRPr>
          </a:p>
          <a:p>
            <a:pPr marL="0" indent="0">
              <a:buNone/>
            </a:pPr>
            <a:r>
              <a:rPr lang="en-US" dirty="0" err="1">
                <a:solidFill>
                  <a:srgbClr val="FF0000"/>
                </a:solidFill>
              </a:rPr>
              <a:t>DataSource</a:t>
            </a:r>
            <a:r>
              <a:rPr lang="en-US" dirty="0">
                <a:solidFill>
                  <a:srgbClr val="FF0000"/>
                </a:solidFill>
              </a:rPr>
              <a:t> interface is present in </a:t>
            </a:r>
            <a:r>
              <a:rPr lang="en-US" dirty="0" err="1">
                <a:solidFill>
                  <a:srgbClr val="FF0000"/>
                </a:solidFill>
              </a:rPr>
              <a:t>javax.sql</a:t>
            </a:r>
            <a:r>
              <a:rPr lang="en-US" dirty="0">
                <a:solidFill>
                  <a:srgbClr val="FF0000"/>
                </a:solidFill>
              </a:rPr>
              <a:t> package and it only declare two overloaded methods </a:t>
            </a:r>
            <a:r>
              <a:rPr lang="en-US" b="1" dirty="0" err="1">
                <a:solidFill>
                  <a:srgbClr val="FF0000"/>
                </a:solidFill>
              </a:rPr>
              <a:t>getConnection</a:t>
            </a:r>
            <a:r>
              <a:rPr lang="en-US" dirty="0">
                <a:solidFill>
                  <a:srgbClr val="FF0000"/>
                </a:solidFill>
              </a:rPr>
              <a:t>() and </a:t>
            </a:r>
            <a:r>
              <a:rPr lang="en-US" b="1" dirty="0" err="1">
                <a:solidFill>
                  <a:srgbClr val="FF0000"/>
                </a:solidFill>
              </a:rPr>
              <a:t>getConnection</a:t>
            </a:r>
            <a:r>
              <a:rPr lang="en-US" b="1" dirty="0">
                <a:solidFill>
                  <a:srgbClr val="FF0000"/>
                </a:solidFill>
              </a:rPr>
              <a:t>(String</a:t>
            </a:r>
            <a:r>
              <a:rPr lang="en-US" dirty="0">
                <a:solidFill>
                  <a:srgbClr val="FF0000"/>
                </a:solidFill>
              </a:rPr>
              <a:t> str1,String str2).</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145</a:t>
            </a:fld>
            <a:endParaRPr lang="en-US"/>
          </a:p>
        </p:txBody>
      </p:sp>
    </p:spTree>
    <p:extLst>
      <p:ext uri="{BB962C8B-B14F-4D97-AF65-F5344CB8AC3E}">
        <p14:creationId xmlns:p14="http://schemas.microsoft.com/office/powerpoint/2010/main" val="36622589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633"/>
            <a:ext cx="8596668" cy="1320800"/>
          </a:xfrm>
        </p:spPr>
        <p:txBody>
          <a:bodyPr>
            <a:normAutofit/>
          </a:bodyPr>
          <a:lstStyle/>
          <a:p>
            <a:br>
              <a:rPr lang="en-US" b="1" dirty="0"/>
            </a:br>
            <a:endParaRPr lang="en-US" b="1" dirty="0"/>
          </a:p>
        </p:txBody>
      </p:sp>
      <p:sp>
        <p:nvSpPr>
          <p:cNvPr id="3" name="Content Placeholder 2"/>
          <p:cNvSpPr>
            <a:spLocks noGrp="1"/>
          </p:cNvSpPr>
          <p:nvPr>
            <p:ph idx="1"/>
          </p:nvPr>
        </p:nvSpPr>
        <p:spPr>
          <a:xfrm>
            <a:off x="677334" y="1542197"/>
            <a:ext cx="8596668" cy="4499165"/>
          </a:xfrm>
        </p:spPr>
        <p:txBody>
          <a:bodyPr>
            <a:normAutofit fontScale="85000" lnSpcReduction="20000"/>
          </a:bodyPr>
          <a:lstStyle/>
          <a:p>
            <a:r>
              <a:rPr lang="en-US" dirty="0"/>
              <a:t>It is the responsibility of different Database vendors to provide different kinds of implementation of </a:t>
            </a:r>
            <a:r>
              <a:rPr lang="en-US" dirty="0" err="1"/>
              <a:t>DataSource</a:t>
            </a:r>
            <a:r>
              <a:rPr lang="en-US" dirty="0"/>
              <a:t> interface. For example MySQL JDBC Driver provides basic implementation of </a:t>
            </a:r>
            <a:r>
              <a:rPr lang="en-US" dirty="0" err="1"/>
              <a:t>DataSource</a:t>
            </a:r>
            <a:r>
              <a:rPr lang="en-US" dirty="0"/>
              <a:t> interface with com.mysql.jdbc.jdbc2.optional.MysqlDataSource class and Oracle database driver implements it with </a:t>
            </a:r>
            <a:r>
              <a:rPr lang="en-US" dirty="0" err="1"/>
              <a:t>oracle.jdbc.pool.OracleDataSource</a:t>
            </a:r>
            <a:r>
              <a:rPr lang="en-US" dirty="0"/>
              <a:t> class.</a:t>
            </a:r>
          </a:p>
          <a:p>
            <a:endParaRPr lang="en-US" dirty="0"/>
          </a:p>
          <a:p>
            <a:r>
              <a:rPr lang="en-US" dirty="0"/>
              <a:t>These implementation classes provide methods through which we can provide database server details with user credentials. </a:t>
            </a:r>
          </a:p>
          <a:p>
            <a:r>
              <a:rPr lang="en-US" dirty="0"/>
              <a:t>Some of the other common features provided by these JDBC </a:t>
            </a:r>
            <a:r>
              <a:rPr lang="en-US" dirty="0" err="1"/>
              <a:t>DataSource</a:t>
            </a:r>
            <a:r>
              <a:rPr lang="en-US" dirty="0"/>
              <a:t> implementation classes are;</a:t>
            </a:r>
          </a:p>
          <a:p>
            <a:endParaRPr lang="en-US" dirty="0"/>
          </a:p>
          <a:p>
            <a:r>
              <a:rPr lang="en-US" dirty="0"/>
              <a:t>Caching of </a:t>
            </a:r>
            <a:r>
              <a:rPr lang="en-US" dirty="0" err="1"/>
              <a:t>PreparedStatement</a:t>
            </a:r>
            <a:r>
              <a:rPr lang="en-US" dirty="0"/>
              <a:t> for faster processing</a:t>
            </a:r>
          </a:p>
          <a:p>
            <a:r>
              <a:rPr lang="en-US" dirty="0"/>
              <a:t>Connection timeout settings</a:t>
            </a:r>
          </a:p>
          <a:p>
            <a:r>
              <a:rPr lang="en-US" dirty="0"/>
              <a:t>Logging features</a:t>
            </a:r>
          </a:p>
          <a:p>
            <a:r>
              <a:rPr lang="en-US" dirty="0" err="1"/>
              <a:t>ResultSet</a:t>
            </a:r>
            <a:r>
              <a:rPr lang="en-US" dirty="0"/>
              <a:t> maximum size threshold</a:t>
            </a:r>
          </a:p>
          <a:p>
            <a:r>
              <a:rPr lang="en-US" dirty="0"/>
              <a:t>Connection Pooling in servlet container using JNDI support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146</a:t>
            </a:fld>
            <a:endParaRPr lang="en-US"/>
          </a:p>
        </p:txBody>
      </p:sp>
    </p:spTree>
    <p:extLst>
      <p:ext uri="{BB962C8B-B14F-4D97-AF65-F5344CB8AC3E}">
        <p14:creationId xmlns:p14="http://schemas.microsoft.com/office/powerpoint/2010/main" val="32391877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JDBC DataSource Example</a:t>
            </a:r>
          </a:p>
        </p:txBody>
      </p:sp>
      <p:sp>
        <p:nvSpPr>
          <p:cNvPr id="3" name="Content Placeholder 2"/>
          <p:cNvSpPr>
            <a:spLocks noGrp="1"/>
          </p:cNvSpPr>
          <p:nvPr>
            <p:ph idx="1"/>
          </p:nvPr>
        </p:nvSpPr>
        <p:spPr/>
        <p:txBody>
          <a:bodyPr/>
          <a:lstStyle/>
          <a:p>
            <a:r>
              <a:rPr lang="en-US" dirty="0"/>
              <a:t>Let’s se how to use MySQL and Oracle </a:t>
            </a:r>
            <a:r>
              <a:rPr lang="en-US" dirty="0" err="1"/>
              <a:t>DataSource</a:t>
            </a:r>
            <a:r>
              <a:rPr lang="en-US" dirty="0"/>
              <a:t> basic implementation classes to get the database connection.</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147</a:t>
            </a:fld>
            <a:endParaRPr lang="en-US"/>
          </a:p>
        </p:txBody>
      </p:sp>
    </p:spTree>
    <p:extLst>
      <p:ext uri="{BB962C8B-B14F-4D97-AF65-F5344CB8AC3E}">
        <p14:creationId xmlns:p14="http://schemas.microsoft.com/office/powerpoint/2010/main" val="18434715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setup</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a:t>
            </a:r>
            <a:r>
              <a:rPr lang="en-US" b="1" dirty="0" err="1"/>
              <a:t>MySql</a:t>
            </a:r>
            <a:r>
              <a:rPr lang="en-US" b="1" dirty="0"/>
              <a:t>:</a:t>
            </a:r>
          </a:p>
          <a:p>
            <a:pPr marL="0" indent="0">
              <a:buNone/>
            </a:pPr>
            <a:r>
              <a:rPr lang="en-US" dirty="0"/>
              <a:t>CREATE TABLE `Employee` (</a:t>
            </a:r>
          </a:p>
          <a:p>
            <a:pPr marL="0" indent="0">
              <a:buNone/>
            </a:pPr>
            <a:r>
              <a:rPr lang="en-US" dirty="0"/>
              <a:t>  `</a:t>
            </a:r>
            <a:r>
              <a:rPr lang="en-US" dirty="0" err="1"/>
              <a:t>empId</a:t>
            </a:r>
            <a:r>
              <a:rPr lang="en-US" dirty="0"/>
              <a:t>` </a:t>
            </a:r>
            <a:r>
              <a:rPr lang="en-US" dirty="0" err="1"/>
              <a:t>int</a:t>
            </a:r>
            <a:r>
              <a:rPr lang="en-US" dirty="0"/>
              <a:t>(10) unsigned NOT NULL,</a:t>
            </a:r>
          </a:p>
          <a:p>
            <a:pPr marL="0" indent="0">
              <a:buNone/>
            </a:pPr>
            <a:r>
              <a:rPr lang="en-US" dirty="0"/>
              <a:t>  `name` varchar(10) DEFAULT NULL,</a:t>
            </a:r>
          </a:p>
          <a:p>
            <a:pPr marL="0" indent="0">
              <a:buNone/>
            </a:pPr>
            <a:r>
              <a:rPr lang="en-US" dirty="0"/>
              <a:t>  PRIMARY KEY (`</a:t>
            </a:r>
            <a:r>
              <a:rPr lang="en-US" dirty="0" err="1"/>
              <a:t>empId</a:t>
            </a:r>
            <a:r>
              <a:rPr lang="en-US" dirty="0"/>
              <a:t>`)</a:t>
            </a:r>
          </a:p>
          <a:p>
            <a:pPr marL="0" indent="0">
              <a:buNone/>
            </a:pPr>
            <a:r>
              <a:rPr lang="en-US" dirty="0"/>
              <a:t>)</a:t>
            </a:r>
          </a:p>
          <a:p>
            <a:pPr marL="0" indent="0">
              <a:buNone/>
            </a:pPr>
            <a:r>
              <a:rPr lang="en-US" dirty="0"/>
              <a:t>-- insert some sample data</a:t>
            </a:r>
          </a:p>
          <a:p>
            <a:pPr marL="0" indent="0">
              <a:buNone/>
            </a:pPr>
            <a:r>
              <a:rPr lang="en-US" dirty="0"/>
              <a:t>INSERT INTO `Employee` (`</a:t>
            </a:r>
            <a:r>
              <a:rPr lang="en-US" dirty="0" err="1"/>
              <a:t>empId</a:t>
            </a:r>
            <a:r>
              <a:rPr lang="en-US" dirty="0"/>
              <a:t>`, `name`)</a:t>
            </a:r>
          </a:p>
          <a:p>
            <a:pPr marL="0" indent="0">
              <a:buNone/>
            </a:pPr>
            <a:r>
              <a:rPr lang="en-US" dirty="0"/>
              <a:t>VALUES</a:t>
            </a:r>
          </a:p>
          <a:p>
            <a:pPr marL="0" indent="0">
              <a:buNone/>
            </a:pPr>
            <a:r>
              <a:rPr lang="en-US" dirty="0"/>
              <a:t>	(1, ‘AMR'),</a:t>
            </a:r>
          </a:p>
          <a:p>
            <a:pPr marL="0" indent="0">
              <a:buNone/>
            </a:pPr>
            <a:r>
              <a:rPr lang="en-US" dirty="0"/>
              <a:t>	(2, ‘NTR');</a:t>
            </a:r>
          </a:p>
          <a:p>
            <a:pPr marL="0" indent="0">
              <a:buNone/>
            </a:pPr>
            <a:endParaRPr lang="en-US" dirty="0"/>
          </a:p>
          <a:p>
            <a:pPr marL="0" indent="0">
              <a:buNone/>
            </a:pPr>
            <a:r>
              <a:rPr lang="en-US" dirty="0"/>
              <a:t>commit;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148</a:t>
            </a:fld>
            <a:endParaRPr lang="en-US"/>
          </a:p>
        </p:txBody>
      </p:sp>
    </p:spTree>
    <p:extLst>
      <p:ext uri="{BB962C8B-B14F-4D97-AF65-F5344CB8AC3E}">
        <p14:creationId xmlns:p14="http://schemas.microsoft.com/office/powerpoint/2010/main" val="35442146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9935"/>
            <a:ext cx="8596668" cy="5031428"/>
          </a:xfrm>
        </p:spPr>
        <p:txBody>
          <a:bodyPr>
            <a:normAutofit/>
          </a:bodyPr>
          <a:lstStyle/>
          <a:p>
            <a:pPr marL="0" indent="0">
              <a:buNone/>
            </a:pPr>
            <a:r>
              <a:rPr lang="en-US" dirty="0"/>
              <a:t>-Oracle DB</a:t>
            </a:r>
          </a:p>
          <a:p>
            <a:pPr marL="0" indent="0">
              <a:buNone/>
            </a:pPr>
            <a:r>
              <a:rPr lang="en-US" dirty="0"/>
              <a:t>CREATE TABLE "EMPLOYEE"</a:t>
            </a:r>
          </a:p>
          <a:p>
            <a:pPr marL="0" indent="0">
              <a:buNone/>
            </a:pPr>
            <a:r>
              <a:rPr lang="en-US" dirty="0"/>
              <a:t>  (</a:t>
            </a:r>
          </a:p>
          <a:p>
            <a:pPr marL="0" indent="0">
              <a:buNone/>
            </a:pPr>
            <a:r>
              <a:rPr lang="en-US" dirty="0"/>
              <a:t>    "EMPID"   NUMBER NOT NULL ENABLE,</a:t>
            </a:r>
          </a:p>
          <a:p>
            <a:pPr marL="0" indent="0">
              <a:buNone/>
            </a:pPr>
            <a:r>
              <a:rPr lang="en-US" dirty="0"/>
              <a:t>    "NAME"    VARCHAR2(10 BYTE) DEFAULT NULL,</a:t>
            </a:r>
          </a:p>
          <a:p>
            <a:pPr marL="0" indent="0">
              <a:buNone/>
            </a:pPr>
            <a:r>
              <a:rPr lang="en-US" dirty="0"/>
              <a:t>    PRIMARY KEY ("EMPID")</a:t>
            </a:r>
          </a:p>
          <a:p>
            <a:pPr marL="0" indent="0">
              <a:buNone/>
            </a:pPr>
            <a:r>
              <a:rPr lang="en-US" dirty="0"/>
              <a:t>  );</a:t>
            </a:r>
          </a:p>
          <a:p>
            <a:pPr marL="0" indent="0">
              <a:buNone/>
            </a:pPr>
            <a:endParaRPr lang="en-US" dirty="0"/>
          </a:p>
          <a:p>
            <a:pPr marL="0" indent="0">
              <a:buNone/>
            </a:pPr>
            <a:r>
              <a:rPr lang="en-US" dirty="0"/>
              <a:t>Insert into EMPLOYEE (EMPID,NAME) values (101,‘PJR');</a:t>
            </a:r>
          </a:p>
          <a:p>
            <a:pPr marL="0" indent="0">
              <a:buNone/>
            </a:pPr>
            <a:r>
              <a:rPr lang="en-US" dirty="0"/>
              <a:t>Insert into EMPLOYEE (EMPID,NAME) values (102,‘KCR');</a:t>
            </a:r>
          </a:p>
          <a:p>
            <a:pPr marL="0" indent="0">
              <a:buNone/>
            </a:pPr>
            <a:r>
              <a:rPr lang="en-US" dirty="0"/>
              <a:t>Insert into EMPLOYEE (EMPID,NAME) values (103,‘KTR');</a:t>
            </a:r>
          </a:p>
          <a:p>
            <a:pPr marL="0" indent="0">
              <a:buNone/>
            </a:pPr>
            <a:r>
              <a:rPr lang="en-US" dirty="0"/>
              <a:t>commit;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149</a:t>
            </a:fld>
            <a:endParaRPr lang="en-US"/>
          </a:p>
        </p:txBody>
      </p:sp>
    </p:spTree>
    <p:extLst>
      <p:ext uri="{BB962C8B-B14F-4D97-AF65-F5344CB8AC3E}">
        <p14:creationId xmlns:p14="http://schemas.microsoft.com/office/powerpoint/2010/main" val="56824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a:t>
            </a:r>
          </a:p>
        </p:txBody>
      </p:sp>
      <p:sp>
        <p:nvSpPr>
          <p:cNvPr id="3" name="Content Placeholder 2"/>
          <p:cNvSpPr>
            <a:spLocks noGrp="1"/>
          </p:cNvSpPr>
          <p:nvPr>
            <p:ph idx="1"/>
          </p:nvPr>
        </p:nvSpPr>
        <p:spPr/>
        <p:txBody>
          <a:bodyPr/>
          <a:lstStyle/>
          <a:p>
            <a:r>
              <a:rPr lang="en-US" dirty="0"/>
              <a:t>performance upgraded than JDBC-ODBC bridge driver.</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a:t>
            </a:fld>
            <a:endParaRPr lang="en-US"/>
          </a:p>
        </p:txBody>
      </p:sp>
    </p:spTree>
    <p:extLst>
      <p:ext uri="{BB962C8B-B14F-4D97-AF65-F5344CB8AC3E}">
        <p14:creationId xmlns:p14="http://schemas.microsoft.com/office/powerpoint/2010/main" val="289949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db.properties file:</a:t>
            </a:r>
          </a:p>
        </p:txBody>
      </p:sp>
      <p:sp>
        <p:nvSpPr>
          <p:cNvPr id="3" name="Content Placeholder 2"/>
          <p:cNvSpPr>
            <a:spLocks noGrp="1"/>
          </p:cNvSpPr>
          <p:nvPr>
            <p:ph idx="1"/>
          </p:nvPr>
        </p:nvSpPr>
        <p:spPr/>
        <p:txBody>
          <a:bodyPr>
            <a:normAutofit fontScale="92500" lnSpcReduction="20000"/>
          </a:bodyPr>
          <a:lstStyle/>
          <a:p>
            <a:r>
              <a:rPr lang="en-US" dirty="0"/>
              <a:t>#</a:t>
            </a:r>
            <a:r>
              <a:rPr lang="en-US" dirty="0" err="1"/>
              <a:t>mysql</a:t>
            </a:r>
            <a:r>
              <a:rPr lang="en-US" dirty="0"/>
              <a:t> DB properties</a:t>
            </a:r>
          </a:p>
          <a:p>
            <a:r>
              <a:rPr lang="en-US" dirty="0"/>
              <a:t>MYSQL_DB_DRIVER_CLASS=</a:t>
            </a:r>
            <a:r>
              <a:rPr lang="en-US" dirty="0" err="1"/>
              <a:t>com.mysql.jdbc.Driver</a:t>
            </a:r>
            <a:endParaRPr lang="en-US" dirty="0"/>
          </a:p>
          <a:p>
            <a:r>
              <a:rPr lang="en-US" dirty="0"/>
              <a:t>MYSQL_DB_URL=</a:t>
            </a:r>
            <a:r>
              <a:rPr lang="en-US" dirty="0" err="1"/>
              <a:t>jdbc:mysql</a:t>
            </a:r>
            <a:r>
              <a:rPr lang="en-US" dirty="0"/>
              <a:t>://localhost:3306/</a:t>
            </a:r>
            <a:r>
              <a:rPr lang="en-US" dirty="0" err="1"/>
              <a:t>myDB</a:t>
            </a:r>
            <a:endParaRPr lang="en-US" dirty="0"/>
          </a:p>
          <a:p>
            <a:r>
              <a:rPr lang="en-US" dirty="0"/>
              <a:t>MYSQL_DB_USERNAME=root</a:t>
            </a:r>
          </a:p>
          <a:p>
            <a:r>
              <a:rPr lang="en-US" dirty="0"/>
              <a:t>MYSQL_DB_PASSWORD=root</a:t>
            </a:r>
          </a:p>
          <a:p>
            <a:endParaRPr lang="en-US" dirty="0"/>
          </a:p>
          <a:p>
            <a:r>
              <a:rPr lang="en-US" dirty="0"/>
              <a:t>#Oracle DB Properties</a:t>
            </a:r>
          </a:p>
          <a:p>
            <a:r>
              <a:rPr lang="en-US" dirty="0"/>
              <a:t>ORACLE_DB_DRIVER_CLASS=</a:t>
            </a:r>
            <a:r>
              <a:rPr lang="en-US" dirty="0" err="1"/>
              <a:t>oracle.jdbc.driver.OracleDriver</a:t>
            </a:r>
            <a:endParaRPr lang="en-US" dirty="0"/>
          </a:p>
          <a:p>
            <a:r>
              <a:rPr lang="en-US" dirty="0"/>
              <a:t>ORACLE_DB_URL=</a:t>
            </a:r>
            <a:r>
              <a:rPr lang="en-US" dirty="0" err="1"/>
              <a:t>jdbc:oracle:thin</a:t>
            </a:r>
            <a:r>
              <a:rPr lang="en-US" dirty="0"/>
              <a:t>:@localhost:1521:xe</a:t>
            </a:r>
          </a:p>
          <a:p>
            <a:r>
              <a:rPr lang="en-US" dirty="0"/>
              <a:t>ORACLE_DB_USERNAME=system</a:t>
            </a:r>
          </a:p>
          <a:p>
            <a:r>
              <a:rPr lang="en-US" dirty="0"/>
              <a:t>ORACLE_DB_PASSWORD=manager</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150</a:t>
            </a:fld>
            <a:endParaRPr lang="en-US"/>
          </a:p>
        </p:txBody>
      </p:sp>
    </p:spTree>
    <p:extLst>
      <p:ext uri="{BB962C8B-B14F-4D97-AF65-F5344CB8AC3E}">
        <p14:creationId xmlns:p14="http://schemas.microsoft.com/office/powerpoint/2010/main" val="26638790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a:t>DataSource</a:t>
            </a:r>
            <a:r>
              <a:rPr lang="en-US" dirty="0"/>
              <a:t> creation class</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151</a:t>
            </a:fld>
            <a:endParaRPr lang="en-US"/>
          </a:p>
        </p:txBody>
      </p:sp>
    </p:spTree>
    <p:extLst>
      <p:ext uri="{BB962C8B-B14F-4D97-AF65-F5344CB8AC3E}">
        <p14:creationId xmlns:p14="http://schemas.microsoft.com/office/powerpoint/2010/main" val="1756556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831"/>
            <a:ext cx="8930690" cy="6619164"/>
          </a:xfrm>
        </p:spPr>
        <p:txBody>
          <a:bodyPr>
            <a:normAutofit fontScale="85000" lnSpcReduction="20000"/>
          </a:bodyPr>
          <a:lstStyle/>
          <a:p>
            <a:pPr marL="0" indent="0">
              <a:buNone/>
            </a:pPr>
            <a:r>
              <a:rPr lang="en-US" dirty="0"/>
              <a:t>import </a:t>
            </a:r>
            <a:r>
              <a:rPr lang="en-US" dirty="0" err="1"/>
              <a:t>javax.sql.DataSource</a:t>
            </a:r>
            <a:r>
              <a:rPr lang="en-US" dirty="0"/>
              <a:t>;</a:t>
            </a:r>
          </a:p>
          <a:p>
            <a:pPr marL="0" indent="0">
              <a:buNone/>
            </a:pPr>
            <a:r>
              <a:rPr lang="en-US" dirty="0"/>
              <a:t>import </a:t>
            </a:r>
            <a:r>
              <a:rPr lang="en-US" dirty="0" err="1"/>
              <a:t>oracle.jdbc.pool.OracleDataSource</a:t>
            </a:r>
            <a:r>
              <a:rPr lang="en-US" dirty="0"/>
              <a:t>;</a:t>
            </a:r>
          </a:p>
          <a:p>
            <a:pPr marL="0" indent="0">
              <a:buNone/>
            </a:pPr>
            <a:r>
              <a:rPr lang="en-US" dirty="0"/>
              <a:t>import com.mysql.jdbc.jdbc2.optional.MysqlDataSource;</a:t>
            </a:r>
          </a:p>
          <a:p>
            <a:pPr marL="0" indent="0">
              <a:buNone/>
            </a:pPr>
            <a:r>
              <a:rPr lang="en-US" dirty="0"/>
              <a:t>public class </a:t>
            </a:r>
            <a:r>
              <a:rPr lang="en-US" dirty="0" err="1"/>
              <a:t>MyDataSourceFactory</a:t>
            </a:r>
            <a:r>
              <a:rPr lang="en-US" dirty="0"/>
              <a:t> {</a:t>
            </a:r>
          </a:p>
          <a:p>
            <a:pPr marL="0" indent="0">
              <a:buNone/>
            </a:pPr>
            <a:r>
              <a:rPr lang="en-US" dirty="0"/>
              <a:t>	public static </a:t>
            </a:r>
            <a:r>
              <a:rPr lang="en-US" dirty="0" err="1"/>
              <a:t>DataSource</a:t>
            </a:r>
            <a:r>
              <a:rPr lang="en-US" dirty="0"/>
              <a:t> </a:t>
            </a:r>
            <a:r>
              <a:rPr lang="en-US" b="1" dirty="0" err="1"/>
              <a:t>getMySQLDataSource</a:t>
            </a:r>
            <a:r>
              <a:rPr lang="en-US" dirty="0"/>
              <a:t>() {</a:t>
            </a:r>
          </a:p>
          <a:p>
            <a:pPr marL="0" indent="0">
              <a:buNone/>
            </a:pPr>
            <a:r>
              <a:rPr lang="en-US" dirty="0"/>
              <a:t>		Properties props = new Properties();</a:t>
            </a:r>
          </a:p>
          <a:p>
            <a:pPr marL="0" indent="0">
              <a:buNone/>
            </a:pPr>
            <a:r>
              <a:rPr lang="en-US" dirty="0"/>
              <a:t>		</a:t>
            </a:r>
            <a:r>
              <a:rPr lang="en-US" dirty="0" err="1"/>
              <a:t>FileInputStream</a:t>
            </a:r>
            <a:r>
              <a:rPr lang="en-US" dirty="0"/>
              <a:t> </a:t>
            </a:r>
            <a:r>
              <a:rPr lang="en-US" dirty="0" err="1"/>
              <a:t>fis</a:t>
            </a:r>
            <a:r>
              <a:rPr lang="en-US" dirty="0"/>
              <a:t> = null;</a:t>
            </a:r>
          </a:p>
          <a:p>
            <a:pPr marL="0" indent="0">
              <a:buNone/>
            </a:pPr>
            <a:r>
              <a:rPr lang="en-US" dirty="0"/>
              <a:t>		</a:t>
            </a:r>
            <a:r>
              <a:rPr lang="en-US" dirty="0" err="1"/>
              <a:t>MysqlDataSource</a:t>
            </a:r>
            <a:r>
              <a:rPr lang="en-US" dirty="0"/>
              <a:t> </a:t>
            </a:r>
            <a:r>
              <a:rPr lang="en-US" dirty="0" err="1"/>
              <a:t>mysqlDS</a:t>
            </a:r>
            <a:r>
              <a:rPr lang="en-US" dirty="0"/>
              <a:t> = null;</a:t>
            </a:r>
          </a:p>
          <a:p>
            <a:pPr marL="0" indent="0">
              <a:buNone/>
            </a:pPr>
            <a:r>
              <a:rPr lang="en-US" dirty="0"/>
              <a:t>		try {</a:t>
            </a:r>
          </a:p>
          <a:p>
            <a:pPr marL="0" indent="0">
              <a:buNone/>
            </a:pPr>
            <a:r>
              <a:rPr lang="en-US" dirty="0"/>
              <a:t>			</a:t>
            </a:r>
            <a:r>
              <a:rPr lang="en-US" dirty="0" err="1"/>
              <a:t>fis</a:t>
            </a:r>
            <a:r>
              <a:rPr lang="en-US" dirty="0"/>
              <a:t> = new </a:t>
            </a:r>
            <a:r>
              <a:rPr lang="en-US" dirty="0" err="1"/>
              <a:t>FileInputStream</a:t>
            </a:r>
            <a:r>
              <a:rPr lang="en-US" dirty="0"/>
              <a:t>("</a:t>
            </a:r>
            <a:r>
              <a:rPr lang="en-US" dirty="0" err="1"/>
              <a:t>db.properties</a:t>
            </a:r>
            <a:r>
              <a:rPr lang="en-US" dirty="0"/>
              <a:t>");</a:t>
            </a:r>
          </a:p>
          <a:p>
            <a:pPr marL="0" indent="0">
              <a:buNone/>
            </a:pPr>
            <a:r>
              <a:rPr lang="en-US" dirty="0"/>
              <a:t>			</a:t>
            </a:r>
            <a:r>
              <a:rPr lang="en-US" dirty="0" err="1"/>
              <a:t>props.load</a:t>
            </a:r>
            <a:r>
              <a:rPr lang="en-US" dirty="0"/>
              <a:t>(</a:t>
            </a:r>
            <a:r>
              <a:rPr lang="en-US" dirty="0" err="1"/>
              <a:t>fis</a:t>
            </a:r>
            <a:r>
              <a:rPr lang="en-US" dirty="0"/>
              <a:t>);</a:t>
            </a:r>
          </a:p>
          <a:p>
            <a:pPr marL="0" indent="0">
              <a:buNone/>
            </a:pPr>
            <a:r>
              <a:rPr lang="en-US" dirty="0"/>
              <a:t>			</a:t>
            </a:r>
            <a:r>
              <a:rPr lang="en-US" dirty="0" err="1"/>
              <a:t>mysqlDS</a:t>
            </a:r>
            <a:r>
              <a:rPr lang="en-US" dirty="0"/>
              <a:t> = new </a:t>
            </a:r>
            <a:r>
              <a:rPr lang="en-US" dirty="0" err="1"/>
              <a:t>MysqlDataSource</a:t>
            </a:r>
            <a:r>
              <a:rPr lang="en-US" dirty="0"/>
              <a:t>();</a:t>
            </a:r>
          </a:p>
          <a:p>
            <a:pPr marL="0" indent="0">
              <a:buNone/>
            </a:pPr>
            <a:r>
              <a:rPr lang="en-US" dirty="0"/>
              <a:t>			</a:t>
            </a:r>
            <a:r>
              <a:rPr lang="en-US" dirty="0" err="1"/>
              <a:t>mysqlDS.setURL</a:t>
            </a:r>
            <a:r>
              <a:rPr lang="en-US" dirty="0"/>
              <a:t>(</a:t>
            </a:r>
            <a:r>
              <a:rPr lang="en-US" dirty="0" err="1"/>
              <a:t>props.getProperty</a:t>
            </a:r>
            <a:r>
              <a:rPr lang="en-US" dirty="0"/>
              <a:t>("MYSQL_DB_URL"));</a:t>
            </a:r>
          </a:p>
          <a:p>
            <a:pPr marL="0" indent="0">
              <a:buNone/>
            </a:pPr>
            <a:r>
              <a:rPr lang="en-US" dirty="0"/>
              <a:t>			</a:t>
            </a:r>
            <a:r>
              <a:rPr lang="en-US" dirty="0" err="1"/>
              <a:t>mysqlDS.setUser</a:t>
            </a:r>
            <a:r>
              <a:rPr lang="en-US" dirty="0"/>
              <a:t>(</a:t>
            </a:r>
            <a:r>
              <a:rPr lang="en-US" dirty="0" err="1"/>
              <a:t>props.getProperty</a:t>
            </a:r>
            <a:r>
              <a:rPr lang="en-US" dirty="0"/>
              <a:t>("MYSQL_DB_USERNAME"));</a:t>
            </a:r>
          </a:p>
          <a:p>
            <a:pPr marL="0" indent="0">
              <a:buNone/>
            </a:pPr>
            <a:r>
              <a:rPr lang="en-US" dirty="0"/>
              <a:t>			</a:t>
            </a:r>
            <a:r>
              <a:rPr lang="en-US" dirty="0" err="1"/>
              <a:t>mysqlDS.setPassword</a:t>
            </a:r>
            <a:r>
              <a:rPr lang="en-US" dirty="0"/>
              <a:t>(</a:t>
            </a:r>
            <a:r>
              <a:rPr lang="en-US" dirty="0" err="1"/>
              <a:t>props.getProperty</a:t>
            </a:r>
            <a:r>
              <a:rPr lang="en-US" dirty="0"/>
              <a:t>("MYSQL_DB_PASSWORD"));</a:t>
            </a:r>
          </a:p>
          <a:p>
            <a:pPr marL="0" indent="0">
              <a:buNone/>
            </a:pPr>
            <a:r>
              <a:rPr lang="en-US" dirty="0"/>
              <a:t>		} catch (</a:t>
            </a:r>
            <a:r>
              <a:rPr lang="en-US" dirty="0" err="1"/>
              <a:t>IOException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return </a:t>
            </a:r>
            <a:r>
              <a:rPr lang="en-US" dirty="0" err="1"/>
              <a:t>mysqlDS</a:t>
            </a:r>
            <a:r>
              <a:rPr lang="en-US" dirty="0"/>
              <a:t>;</a:t>
            </a:r>
          </a:p>
          <a:p>
            <a:pPr marL="0" indent="0">
              <a:buNone/>
            </a:pPr>
            <a:r>
              <a:rPr lang="en-US" dirty="0"/>
              <a:t>	}</a:t>
            </a:r>
          </a:p>
          <a:p>
            <a:pPr marL="0" indent="0">
              <a:buNone/>
            </a:pPr>
            <a:r>
              <a:rPr lang="en-US" dirty="0"/>
              <a:t>//Continuation in next slide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152</a:t>
            </a:fld>
            <a:endParaRPr lang="en-US"/>
          </a:p>
        </p:txBody>
      </p:sp>
    </p:spTree>
    <p:extLst>
      <p:ext uri="{BB962C8B-B14F-4D97-AF65-F5344CB8AC3E}">
        <p14:creationId xmlns:p14="http://schemas.microsoft.com/office/powerpoint/2010/main" val="68420874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2831"/>
            <a:ext cx="8930690" cy="6619164"/>
          </a:xfrm>
        </p:spPr>
        <p:txBody>
          <a:bodyPr>
            <a:normAutofit fontScale="85000" lnSpcReduction="20000"/>
          </a:bodyPr>
          <a:lstStyle/>
          <a:p>
            <a:pPr marL="0" indent="0">
              <a:buNone/>
            </a:pPr>
            <a:r>
              <a:rPr lang="en-US" dirty="0"/>
              <a:t>public static </a:t>
            </a:r>
            <a:r>
              <a:rPr lang="en-US" dirty="0" err="1"/>
              <a:t>DataSource</a:t>
            </a:r>
            <a:r>
              <a:rPr lang="en-US" dirty="0"/>
              <a:t> </a:t>
            </a:r>
            <a:r>
              <a:rPr lang="en-US" b="1" dirty="0" err="1"/>
              <a:t>getOracleDataSource</a:t>
            </a:r>
            <a:r>
              <a:rPr lang="en-US" dirty="0"/>
              <a:t>(){</a:t>
            </a:r>
          </a:p>
          <a:p>
            <a:pPr marL="0" indent="0">
              <a:buNone/>
            </a:pPr>
            <a:r>
              <a:rPr lang="en-US" dirty="0"/>
              <a:t>		Properties props = new Properties();</a:t>
            </a:r>
          </a:p>
          <a:p>
            <a:pPr marL="0" indent="0">
              <a:buNone/>
            </a:pPr>
            <a:r>
              <a:rPr lang="en-US" dirty="0"/>
              <a:t>		</a:t>
            </a:r>
            <a:r>
              <a:rPr lang="en-US" dirty="0" err="1"/>
              <a:t>FileInputStream</a:t>
            </a:r>
            <a:r>
              <a:rPr lang="en-US" dirty="0"/>
              <a:t> </a:t>
            </a:r>
            <a:r>
              <a:rPr lang="en-US" dirty="0" err="1"/>
              <a:t>fis</a:t>
            </a:r>
            <a:r>
              <a:rPr lang="en-US" dirty="0"/>
              <a:t> = null;</a:t>
            </a:r>
          </a:p>
          <a:p>
            <a:pPr marL="0" indent="0">
              <a:buNone/>
            </a:pPr>
            <a:r>
              <a:rPr lang="en-US" dirty="0"/>
              <a:t>		</a:t>
            </a:r>
            <a:r>
              <a:rPr lang="en-US" dirty="0" err="1"/>
              <a:t>OracleDataSource</a:t>
            </a:r>
            <a:r>
              <a:rPr lang="en-US" dirty="0"/>
              <a:t> </a:t>
            </a:r>
            <a:r>
              <a:rPr lang="en-US" dirty="0" err="1"/>
              <a:t>oracleDS</a:t>
            </a:r>
            <a:r>
              <a:rPr lang="en-US" dirty="0"/>
              <a:t> = null;</a:t>
            </a:r>
          </a:p>
          <a:p>
            <a:pPr marL="0" indent="0">
              <a:buNone/>
            </a:pPr>
            <a:r>
              <a:rPr lang="en-US" dirty="0"/>
              <a:t>		try {</a:t>
            </a:r>
          </a:p>
          <a:p>
            <a:pPr marL="0" indent="0">
              <a:buNone/>
            </a:pPr>
            <a:r>
              <a:rPr lang="en-US" dirty="0"/>
              <a:t>			</a:t>
            </a:r>
            <a:r>
              <a:rPr lang="en-US" dirty="0" err="1"/>
              <a:t>fis</a:t>
            </a:r>
            <a:r>
              <a:rPr lang="en-US" dirty="0"/>
              <a:t> = new </a:t>
            </a:r>
            <a:r>
              <a:rPr lang="en-US" dirty="0" err="1"/>
              <a:t>FileInputStream</a:t>
            </a:r>
            <a:r>
              <a:rPr lang="en-US" dirty="0"/>
              <a:t>("</a:t>
            </a:r>
            <a:r>
              <a:rPr lang="en-US" dirty="0" err="1"/>
              <a:t>db.properties</a:t>
            </a:r>
            <a:r>
              <a:rPr lang="en-US" dirty="0"/>
              <a:t>");</a:t>
            </a:r>
          </a:p>
          <a:p>
            <a:pPr marL="0" indent="0">
              <a:buNone/>
            </a:pPr>
            <a:r>
              <a:rPr lang="en-US" dirty="0"/>
              <a:t>			</a:t>
            </a:r>
            <a:r>
              <a:rPr lang="en-US" dirty="0" err="1"/>
              <a:t>props.load</a:t>
            </a:r>
            <a:r>
              <a:rPr lang="en-US" dirty="0"/>
              <a:t>(</a:t>
            </a:r>
            <a:r>
              <a:rPr lang="en-US" dirty="0" err="1"/>
              <a:t>fis</a:t>
            </a:r>
            <a:r>
              <a:rPr lang="en-US" dirty="0"/>
              <a:t>);</a:t>
            </a:r>
          </a:p>
          <a:p>
            <a:pPr marL="0" indent="0">
              <a:buNone/>
            </a:pPr>
            <a:r>
              <a:rPr lang="en-US" dirty="0"/>
              <a:t>			</a:t>
            </a:r>
            <a:r>
              <a:rPr lang="en-US" dirty="0" err="1"/>
              <a:t>oracleDS</a:t>
            </a:r>
            <a:r>
              <a:rPr lang="en-US" dirty="0"/>
              <a:t> = new </a:t>
            </a:r>
            <a:r>
              <a:rPr lang="en-US" dirty="0" err="1"/>
              <a:t>OracleDataSource</a:t>
            </a:r>
            <a:r>
              <a:rPr lang="en-US" dirty="0"/>
              <a:t>();</a:t>
            </a:r>
          </a:p>
          <a:p>
            <a:pPr marL="0" indent="0">
              <a:buNone/>
            </a:pPr>
            <a:r>
              <a:rPr lang="en-US" dirty="0"/>
              <a:t>			</a:t>
            </a:r>
            <a:r>
              <a:rPr lang="en-US" dirty="0" err="1"/>
              <a:t>oracleDS.setURL</a:t>
            </a:r>
            <a:r>
              <a:rPr lang="en-US" dirty="0"/>
              <a:t>(</a:t>
            </a:r>
            <a:r>
              <a:rPr lang="en-US" dirty="0" err="1"/>
              <a:t>props.getProperty</a:t>
            </a:r>
            <a:r>
              <a:rPr lang="en-US" dirty="0"/>
              <a:t>("ORACLE_DB_URL"));</a:t>
            </a:r>
          </a:p>
          <a:p>
            <a:pPr marL="0" indent="0">
              <a:buNone/>
            </a:pPr>
            <a:r>
              <a:rPr lang="en-US" dirty="0"/>
              <a:t>			</a:t>
            </a:r>
            <a:r>
              <a:rPr lang="en-US" dirty="0" err="1"/>
              <a:t>oracleDS.setUser</a:t>
            </a:r>
            <a:r>
              <a:rPr lang="en-US" dirty="0"/>
              <a:t>(</a:t>
            </a:r>
            <a:r>
              <a:rPr lang="en-US" dirty="0" err="1"/>
              <a:t>props.getProperty</a:t>
            </a:r>
            <a:r>
              <a:rPr lang="en-US" dirty="0"/>
              <a:t>("ORACLE_DB_USERNAME"));</a:t>
            </a:r>
          </a:p>
          <a:p>
            <a:pPr marL="0" indent="0">
              <a:buNone/>
            </a:pPr>
            <a:r>
              <a:rPr lang="en-US" dirty="0"/>
              <a:t>			</a:t>
            </a:r>
            <a:r>
              <a:rPr lang="en-US" dirty="0" err="1"/>
              <a:t>oracleDS.setPassword</a:t>
            </a:r>
            <a:r>
              <a:rPr lang="en-US" dirty="0"/>
              <a:t>(</a:t>
            </a:r>
            <a:r>
              <a:rPr lang="en-US" dirty="0" err="1"/>
              <a:t>props.getProperty</a:t>
            </a:r>
            <a:r>
              <a:rPr lang="en-US" dirty="0"/>
              <a:t>("ORACLE_DB_PASSWORD"));</a:t>
            </a:r>
          </a:p>
          <a:p>
            <a:pPr marL="0" indent="0">
              <a:buNone/>
            </a:pPr>
            <a:r>
              <a:rPr lang="en-US" dirty="0"/>
              <a:t>		} catch (</a:t>
            </a:r>
            <a:r>
              <a:rPr lang="en-US" dirty="0" err="1"/>
              <a:t>IOException</a:t>
            </a:r>
            <a:r>
              <a:rPr lang="en-US" dirty="0"/>
              <a:t> e) {</a:t>
            </a:r>
          </a:p>
          <a:p>
            <a:pPr marL="0" indent="0">
              <a:buNone/>
            </a:pPr>
            <a:r>
              <a:rPr lang="en-US" dirty="0"/>
              <a:t>			</a:t>
            </a:r>
            <a:r>
              <a:rPr lang="en-US" dirty="0" err="1"/>
              <a:t>e.printStackTrace</a:t>
            </a:r>
            <a:r>
              <a:rPr lang="en-US" dirty="0"/>
              <a:t>();</a:t>
            </a:r>
          </a:p>
          <a:p>
            <a:pPr marL="0" indent="0">
              <a:buNone/>
            </a:pPr>
            <a:r>
              <a:rPr lang="en-US" dirty="0"/>
              <a:t>		} catch (</a:t>
            </a:r>
            <a:r>
              <a:rPr lang="en-US" dirty="0" err="1"/>
              <a:t>SQLException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return </a:t>
            </a:r>
            <a:r>
              <a:rPr lang="en-US" dirty="0" err="1"/>
              <a:t>oracleDS</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153</a:t>
            </a:fld>
            <a:endParaRPr lang="en-US"/>
          </a:p>
        </p:txBody>
      </p:sp>
    </p:spTree>
    <p:extLst>
      <p:ext uri="{BB962C8B-B14F-4D97-AF65-F5344CB8AC3E}">
        <p14:creationId xmlns:p14="http://schemas.microsoft.com/office/powerpoint/2010/main" val="94583027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9307"/>
            <a:ext cx="8596668" cy="5782055"/>
          </a:xfrm>
        </p:spPr>
        <p:txBody>
          <a:bodyPr/>
          <a:lstStyle/>
          <a:p>
            <a:pPr marL="0" indent="0">
              <a:buNone/>
            </a:pPr>
            <a:r>
              <a:rPr lang="en-US" dirty="0"/>
              <a:t>public class </a:t>
            </a:r>
            <a:r>
              <a:rPr lang="en-US" dirty="0" err="1"/>
              <a:t>DataSourceTest</a:t>
            </a: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a:t>
            </a:r>
            <a:r>
              <a:rPr lang="en-US" dirty="0" err="1"/>
              <a:t>testDataSource</a:t>
            </a:r>
            <a:r>
              <a:rPr lang="en-US" dirty="0"/>
              <a:t>("</a:t>
            </a:r>
            <a:r>
              <a:rPr lang="en-US" dirty="0" err="1"/>
              <a:t>mysql</a:t>
            </a:r>
            <a:r>
              <a:rPr lang="en-US" dirty="0"/>
              <a:t>");</a:t>
            </a:r>
          </a:p>
          <a:p>
            <a:pPr marL="0" indent="0">
              <a:buNone/>
            </a:pPr>
            <a:r>
              <a:rPr lang="en-US" dirty="0"/>
              <a:t>		</a:t>
            </a:r>
            <a:r>
              <a:rPr lang="en-US" dirty="0" err="1"/>
              <a:t>System.out.println</a:t>
            </a:r>
            <a:r>
              <a:rPr lang="en-US" dirty="0"/>
              <a:t>("**********");</a:t>
            </a:r>
          </a:p>
          <a:p>
            <a:pPr marL="0" indent="0">
              <a:buNone/>
            </a:pPr>
            <a:r>
              <a:rPr lang="en-US" dirty="0"/>
              <a:t>		</a:t>
            </a:r>
            <a:r>
              <a:rPr lang="en-US" dirty="0" err="1"/>
              <a:t>testDataSource</a:t>
            </a:r>
            <a:r>
              <a:rPr lang="en-US" dirty="0"/>
              <a:t>("oracle");</a:t>
            </a:r>
          </a:p>
          <a:p>
            <a:pPr marL="0" indent="0">
              <a:buNone/>
            </a:pPr>
            <a:endParaRPr lang="en-US" dirty="0"/>
          </a:p>
          <a:p>
            <a:pPr marL="0" indent="0">
              <a:buNone/>
            </a:pPr>
            <a:r>
              <a:rPr lang="en-US" dirty="0"/>
              <a:t>	}</a:t>
            </a:r>
          </a:p>
          <a:p>
            <a:pPr marL="0" indent="0">
              <a:buNone/>
            </a:pPr>
            <a:r>
              <a:rPr lang="en-US" dirty="0"/>
              <a:t>//Continuation is next slide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154</a:t>
            </a:fld>
            <a:endParaRPr lang="en-US"/>
          </a:p>
        </p:txBody>
      </p:sp>
    </p:spTree>
    <p:extLst>
      <p:ext uri="{BB962C8B-B14F-4D97-AF65-F5344CB8AC3E}">
        <p14:creationId xmlns:p14="http://schemas.microsoft.com/office/powerpoint/2010/main" val="16198474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7999"/>
          </a:xfrm>
        </p:spPr>
        <p:txBody>
          <a:bodyPr>
            <a:normAutofit fontScale="77500" lnSpcReduction="20000"/>
          </a:bodyPr>
          <a:lstStyle/>
          <a:p>
            <a:pPr marL="0" indent="0">
              <a:buNone/>
            </a:pPr>
            <a:r>
              <a:rPr lang="en-US" dirty="0"/>
              <a:t>private static void </a:t>
            </a:r>
            <a:r>
              <a:rPr lang="en-US" b="1" dirty="0" err="1"/>
              <a:t>testDataSource</a:t>
            </a:r>
            <a:r>
              <a:rPr lang="en-US" dirty="0"/>
              <a:t>(String </a:t>
            </a:r>
            <a:r>
              <a:rPr lang="en-US" dirty="0" err="1"/>
              <a:t>dbType</a:t>
            </a:r>
            <a:r>
              <a:rPr lang="en-US" dirty="0"/>
              <a:t>) {</a:t>
            </a:r>
          </a:p>
          <a:p>
            <a:pPr marL="0" indent="0">
              <a:buNone/>
            </a:pPr>
            <a:r>
              <a:rPr lang="en-US" dirty="0"/>
              <a:t>		</a:t>
            </a:r>
            <a:r>
              <a:rPr lang="en-US" dirty="0" err="1"/>
              <a:t>DataSource</a:t>
            </a:r>
            <a:r>
              <a:rPr lang="en-US" dirty="0"/>
              <a:t> ds = null;</a:t>
            </a:r>
          </a:p>
          <a:p>
            <a:pPr marL="0" indent="0">
              <a:buNone/>
            </a:pPr>
            <a:r>
              <a:rPr lang="en-US" dirty="0"/>
              <a:t>		if("</a:t>
            </a:r>
            <a:r>
              <a:rPr lang="en-US" dirty="0" err="1"/>
              <a:t>mysql</a:t>
            </a:r>
            <a:r>
              <a:rPr lang="en-US" dirty="0"/>
              <a:t>".equals(</a:t>
            </a:r>
            <a:r>
              <a:rPr lang="en-US" dirty="0" err="1"/>
              <a:t>dbType</a:t>
            </a:r>
            <a:r>
              <a:rPr lang="en-US" dirty="0"/>
              <a:t>)){</a:t>
            </a:r>
          </a:p>
          <a:p>
            <a:pPr marL="0" indent="0">
              <a:buNone/>
            </a:pPr>
            <a:r>
              <a:rPr lang="en-US" dirty="0"/>
              <a:t>			</a:t>
            </a:r>
            <a:r>
              <a:rPr lang="en-US" dirty="0">
                <a:solidFill>
                  <a:srgbClr val="00B0F0"/>
                </a:solidFill>
              </a:rPr>
              <a:t>ds = </a:t>
            </a:r>
            <a:r>
              <a:rPr lang="en-US" dirty="0" err="1">
                <a:solidFill>
                  <a:srgbClr val="00B0F0"/>
                </a:solidFill>
              </a:rPr>
              <a:t>MyDataSourceFactory.getMySQLDataSource</a:t>
            </a:r>
            <a:r>
              <a:rPr lang="en-US" dirty="0">
                <a:solidFill>
                  <a:srgbClr val="00B0F0"/>
                </a:solidFill>
              </a:rPr>
              <a:t>();</a:t>
            </a:r>
          </a:p>
          <a:p>
            <a:pPr marL="0" indent="0">
              <a:buNone/>
            </a:pPr>
            <a:r>
              <a:rPr lang="en-US" dirty="0"/>
              <a:t>		}else if("</a:t>
            </a:r>
            <a:r>
              <a:rPr lang="en-US" dirty="0" err="1"/>
              <a:t>oracle".equals</a:t>
            </a:r>
            <a:r>
              <a:rPr lang="en-US" dirty="0"/>
              <a:t>(</a:t>
            </a:r>
            <a:r>
              <a:rPr lang="en-US" dirty="0" err="1"/>
              <a:t>dbType</a:t>
            </a:r>
            <a:r>
              <a:rPr lang="en-US" dirty="0"/>
              <a:t>)){</a:t>
            </a:r>
          </a:p>
          <a:p>
            <a:pPr marL="0" indent="0">
              <a:buNone/>
            </a:pPr>
            <a:r>
              <a:rPr lang="en-US" dirty="0"/>
              <a:t>			</a:t>
            </a:r>
            <a:r>
              <a:rPr lang="en-US" dirty="0">
                <a:solidFill>
                  <a:srgbClr val="00B0F0"/>
                </a:solidFill>
              </a:rPr>
              <a:t>ds = </a:t>
            </a:r>
            <a:r>
              <a:rPr lang="en-US" dirty="0" err="1">
                <a:solidFill>
                  <a:srgbClr val="00B0F0"/>
                </a:solidFill>
              </a:rPr>
              <a:t>MyDataSourceFactory.getOracleDataSource</a:t>
            </a:r>
            <a:r>
              <a:rPr lang="en-US" dirty="0">
                <a:solidFill>
                  <a:srgbClr val="00B0F0"/>
                </a:solidFill>
              </a:rPr>
              <a:t>();</a:t>
            </a:r>
          </a:p>
          <a:p>
            <a:pPr marL="0" indent="0">
              <a:buNone/>
            </a:pPr>
            <a:r>
              <a:rPr lang="en-US" dirty="0"/>
              <a:t>		}else{</a:t>
            </a:r>
          </a:p>
          <a:p>
            <a:pPr marL="0" indent="0">
              <a:buNone/>
            </a:pPr>
            <a:r>
              <a:rPr lang="en-US" dirty="0"/>
              <a:t>			</a:t>
            </a:r>
            <a:r>
              <a:rPr lang="en-US" dirty="0" err="1"/>
              <a:t>System.out.println</a:t>
            </a:r>
            <a:r>
              <a:rPr lang="en-US" dirty="0"/>
              <a:t>("invalid </a:t>
            </a:r>
            <a:r>
              <a:rPr lang="en-US" dirty="0" err="1"/>
              <a:t>db</a:t>
            </a:r>
            <a:r>
              <a:rPr lang="en-US" dirty="0"/>
              <a:t> type");</a:t>
            </a:r>
          </a:p>
          <a:p>
            <a:pPr marL="0" indent="0">
              <a:buNone/>
            </a:pPr>
            <a:r>
              <a:rPr lang="en-US" dirty="0"/>
              <a:t>			return;</a:t>
            </a:r>
          </a:p>
          <a:p>
            <a:pPr marL="0" indent="0">
              <a:buNone/>
            </a:pPr>
            <a:r>
              <a:rPr lang="en-US" dirty="0"/>
              <a:t>		}</a:t>
            </a:r>
          </a:p>
          <a:p>
            <a:pPr marL="0" indent="0">
              <a:buNone/>
            </a:pPr>
            <a:r>
              <a:rPr lang="en-US" dirty="0"/>
              <a:t>		Connection con = null; 	Statement </a:t>
            </a:r>
            <a:r>
              <a:rPr lang="en-US" dirty="0" err="1"/>
              <a:t>stmt</a:t>
            </a:r>
            <a:r>
              <a:rPr lang="en-US" dirty="0"/>
              <a:t> = null;  	</a:t>
            </a:r>
            <a:r>
              <a:rPr lang="en-US" dirty="0" err="1"/>
              <a:t>ResultSet</a:t>
            </a:r>
            <a:r>
              <a:rPr lang="en-US" dirty="0"/>
              <a:t> </a:t>
            </a:r>
            <a:r>
              <a:rPr lang="en-US" dirty="0" err="1"/>
              <a:t>rs</a:t>
            </a:r>
            <a:r>
              <a:rPr lang="en-US" dirty="0"/>
              <a:t> = null;</a:t>
            </a:r>
          </a:p>
          <a:p>
            <a:pPr marL="0" indent="0">
              <a:buNone/>
            </a:pPr>
            <a:r>
              <a:rPr lang="en-US" dirty="0"/>
              <a:t>		try {</a:t>
            </a:r>
          </a:p>
          <a:p>
            <a:pPr marL="0" indent="0">
              <a:buNone/>
            </a:pPr>
            <a:r>
              <a:rPr lang="en-US" dirty="0"/>
              <a:t>			</a:t>
            </a:r>
            <a:r>
              <a:rPr lang="en-US" dirty="0">
                <a:solidFill>
                  <a:srgbClr val="00B0F0"/>
                </a:solidFill>
              </a:rPr>
              <a:t>con = </a:t>
            </a:r>
            <a:r>
              <a:rPr lang="en-US" dirty="0" err="1">
                <a:solidFill>
                  <a:srgbClr val="00B0F0"/>
                </a:solidFill>
              </a:rPr>
              <a:t>ds.getConnection</a:t>
            </a:r>
            <a:r>
              <a:rPr lang="en-US" dirty="0">
                <a:solidFill>
                  <a:srgbClr val="00B0F0"/>
                </a:solidFill>
              </a:rPr>
              <a:t>(); </a:t>
            </a:r>
            <a:r>
              <a:rPr lang="en-US" dirty="0"/>
              <a:t>	</a:t>
            </a:r>
            <a:r>
              <a:rPr lang="en-US" dirty="0" err="1"/>
              <a:t>stmt</a:t>
            </a:r>
            <a:r>
              <a:rPr lang="en-US" dirty="0"/>
              <a:t> = </a:t>
            </a:r>
            <a:r>
              <a:rPr lang="en-US" dirty="0" err="1"/>
              <a:t>con.createStatement</a:t>
            </a:r>
            <a:r>
              <a:rPr lang="en-US" dirty="0"/>
              <a:t>();</a:t>
            </a:r>
          </a:p>
          <a:p>
            <a:pPr marL="0" indent="0">
              <a:buNone/>
            </a:pPr>
            <a:r>
              <a:rPr lang="en-US" dirty="0"/>
              <a:t>			</a:t>
            </a:r>
            <a:r>
              <a:rPr lang="en-US" dirty="0" err="1"/>
              <a:t>rs</a:t>
            </a:r>
            <a:r>
              <a:rPr lang="en-US" dirty="0"/>
              <a:t> = </a:t>
            </a:r>
            <a:r>
              <a:rPr lang="en-US" dirty="0" err="1"/>
              <a:t>stmt.executeQuery</a:t>
            </a:r>
            <a:r>
              <a:rPr lang="en-US" dirty="0"/>
              <a:t>("</a:t>
            </a:r>
            <a:r>
              <a:rPr lang="en-US" b="1" dirty="0">
                <a:solidFill>
                  <a:srgbClr val="00B0F0"/>
                </a:solidFill>
              </a:rPr>
              <a:t>select </a:t>
            </a:r>
            <a:r>
              <a:rPr lang="en-US" b="1" dirty="0" err="1">
                <a:solidFill>
                  <a:srgbClr val="00B0F0"/>
                </a:solidFill>
              </a:rPr>
              <a:t>empid</a:t>
            </a:r>
            <a:r>
              <a:rPr lang="en-US" b="1" dirty="0">
                <a:solidFill>
                  <a:srgbClr val="00B0F0"/>
                </a:solidFill>
              </a:rPr>
              <a:t>, name from Employee</a:t>
            </a:r>
            <a:r>
              <a:rPr lang="en-US" dirty="0"/>
              <a:t>");</a:t>
            </a:r>
          </a:p>
          <a:p>
            <a:pPr marL="0" indent="0">
              <a:buNone/>
            </a:pPr>
            <a:r>
              <a:rPr lang="en-US" dirty="0"/>
              <a:t>			while(</a:t>
            </a:r>
            <a:r>
              <a:rPr lang="en-US" dirty="0" err="1"/>
              <a:t>rs.next</a:t>
            </a:r>
            <a:r>
              <a:rPr lang="en-US" dirty="0"/>
              <a:t>()){</a:t>
            </a:r>
          </a:p>
          <a:p>
            <a:pPr marL="0" indent="0">
              <a:buNone/>
            </a:pPr>
            <a:r>
              <a:rPr lang="en-US" dirty="0"/>
              <a:t>			</a:t>
            </a:r>
            <a:r>
              <a:rPr lang="en-US" dirty="0" err="1"/>
              <a:t>System.out.println</a:t>
            </a:r>
            <a:r>
              <a:rPr lang="en-US" dirty="0"/>
              <a:t>("Employee ID="+</a:t>
            </a:r>
            <a:r>
              <a:rPr lang="en-US" dirty="0" err="1"/>
              <a:t>rs.getInt</a:t>
            </a:r>
            <a:r>
              <a:rPr lang="en-US" dirty="0"/>
              <a:t>("</a:t>
            </a:r>
            <a:r>
              <a:rPr lang="en-US" dirty="0" err="1"/>
              <a:t>empid</a:t>
            </a:r>
            <a:r>
              <a:rPr lang="en-US" dirty="0"/>
              <a:t>")+", Name="+</a:t>
            </a:r>
            <a:r>
              <a:rPr lang="en-US" dirty="0" err="1"/>
              <a:t>rs.getString</a:t>
            </a:r>
            <a:r>
              <a:rPr lang="en-US" dirty="0"/>
              <a:t>("name"));</a:t>
            </a:r>
          </a:p>
          <a:p>
            <a:pPr marL="0" indent="0">
              <a:buNone/>
            </a:pPr>
            <a:r>
              <a:rPr lang="en-US" dirty="0"/>
              <a:t>			}</a:t>
            </a:r>
          </a:p>
          <a:p>
            <a:pPr marL="0" indent="0">
              <a:buNone/>
            </a:pPr>
            <a:r>
              <a:rPr lang="en-US" dirty="0"/>
              <a:t>		} catch (</a:t>
            </a:r>
            <a:r>
              <a:rPr lang="en-US" dirty="0" err="1"/>
              <a:t>SQLException</a:t>
            </a:r>
            <a:r>
              <a:rPr lang="en-US" dirty="0"/>
              <a:t> e) {</a:t>
            </a:r>
          </a:p>
          <a:p>
            <a:pPr marL="0" indent="0">
              <a:buNone/>
            </a:pPr>
            <a:r>
              <a:rPr lang="en-US" dirty="0"/>
              <a:t>			</a:t>
            </a:r>
            <a:r>
              <a:rPr lang="en-US" dirty="0" err="1"/>
              <a:t>e.printStackTrace</a:t>
            </a:r>
            <a:r>
              <a:rPr lang="en-US" dirty="0"/>
              <a:t>();</a:t>
            </a:r>
          </a:p>
          <a:p>
            <a:pPr marL="0" indent="0">
              <a:buNone/>
            </a:pPr>
            <a:r>
              <a:rPr lang="en-US" dirty="0"/>
              <a:t>		}finally{}</a:t>
            </a:r>
          </a:p>
          <a:p>
            <a:pPr marL="0" indent="0">
              <a:buNone/>
            </a:pPr>
            <a:r>
              <a:rPr lang="en-US" dirty="0"/>
              <a:t>		}}</a:t>
            </a:r>
          </a:p>
          <a:p>
            <a:pPr marL="0" indent="0">
              <a:buNone/>
            </a:pP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155</a:t>
            </a:fld>
            <a:endParaRPr lang="en-US"/>
          </a:p>
        </p:txBody>
      </p:sp>
    </p:spTree>
    <p:extLst>
      <p:ext uri="{BB962C8B-B14F-4D97-AF65-F5344CB8AC3E}">
        <p14:creationId xmlns:p14="http://schemas.microsoft.com/office/powerpoint/2010/main" val="82327678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pPr marL="0" indent="0">
              <a:buNone/>
            </a:pPr>
            <a:r>
              <a:rPr lang="en-US" dirty="0"/>
              <a:t>Notice that the client class is totally independent of any Database specific classes. This helps us in hiding the underlying implementation details from client program and achieve loose coupling and abstraction benefits.</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156</a:t>
            </a:fld>
            <a:endParaRPr lang="en-US"/>
          </a:p>
        </p:txBody>
      </p:sp>
    </p:spTree>
    <p:extLst>
      <p:ext uri="{BB962C8B-B14F-4D97-AF65-F5344CB8AC3E}">
        <p14:creationId xmlns:p14="http://schemas.microsoft.com/office/powerpoint/2010/main" val="25452550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Apache Commons DBCP Example</a:t>
            </a:r>
          </a:p>
        </p:txBody>
      </p:sp>
      <p:sp>
        <p:nvSpPr>
          <p:cNvPr id="3" name="Content Placeholder 2"/>
          <p:cNvSpPr>
            <a:spLocks noGrp="1"/>
          </p:cNvSpPr>
          <p:nvPr>
            <p:ph idx="1"/>
          </p:nvPr>
        </p:nvSpPr>
        <p:spPr/>
        <p:txBody>
          <a:bodyPr>
            <a:normAutofit fontScale="85000" lnSpcReduction="10000"/>
          </a:bodyPr>
          <a:lstStyle/>
          <a:p>
            <a:r>
              <a:rPr lang="en-US" dirty="0"/>
              <a:t>If you look at above Java </a:t>
            </a:r>
            <a:r>
              <a:rPr lang="en-US" dirty="0" err="1"/>
              <a:t>DataSource</a:t>
            </a:r>
            <a:r>
              <a:rPr lang="en-US" dirty="0"/>
              <a:t> factory class, there are two major issues with it.</a:t>
            </a:r>
          </a:p>
          <a:p>
            <a:r>
              <a:rPr lang="en-US" dirty="0"/>
              <a:t>The factory class methods to create the </a:t>
            </a:r>
            <a:r>
              <a:rPr lang="en-US" dirty="0">
                <a:solidFill>
                  <a:srgbClr val="FF0000"/>
                </a:solidFill>
              </a:rPr>
              <a:t>MySQL and Oracle </a:t>
            </a:r>
            <a:r>
              <a:rPr lang="en-US" dirty="0" err="1">
                <a:solidFill>
                  <a:srgbClr val="FF0000"/>
                </a:solidFill>
              </a:rPr>
              <a:t>DataSource</a:t>
            </a:r>
            <a:r>
              <a:rPr lang="en-US" dirty="0">
                <a:solidFill>
                  <a:srgbClr val="FF0000"/>
                </a:solidFill>
              </a:rPr>
              <a:t> are </a:t>
            </a:r>
            <a:r>
              <a:rPr lang="en-US" b="1" dirty="0">
                <a:solidFill>
                  <a:srgbClr val="FF0000"/>
                </a:solidFill>
              </a:rPr>
              <a:t>tightly coupled </a:t>
            </a:r>
            <a:r>
              <a:rPr lang="en-US" dirty="0">
                <a:solidFill>
                  <a:srgbClr val="FF0000"/>
                </a:solidFill>
              </a:rPr>
              <a:t>with respective driver API</a:t>
            </a:r>
            <a:r>
              <a:rPr lang="en-US" dirty="0"/>
              <a:t>. If we want to remove support for Oracle database in future or want to add some other database support, it will require code change.</a:t>
            </a:r>
          </a:p>
          <a:p>
            <a:r>
              <a:rPr lang="en-US" dirty="0">
                <a:solidFill>
                  <a:srgbClr val="FF0000"/>
                </a:solidFill>
              </a:rPr>
              <a:t>Most of the code to get the MySQL and Oracle </a:t>
            </a:r>
            <a:r>
              <a:rPr lang="en-US" dirty="0" err="1">
                <a:solidFill>
                  <a:srgbClr val="FF0000"/>
                </a:solidFill>
              </a:rPr>
              <a:t>DataSource</a:t>
            </a:r>
            <a:r>
              <a:rPr lang="en-US" dirty="0">
                <a:solidFill>
                  <a:srgbClr val="FF0000"/>
                </a:solidFill>
              </a:rPr>
              <a:t> is similar, the only different is the implementation class that we are using.</a:t>
            </a:r>
          </a:p>
          <a:p>
            <a:r>
              <a:rPr lang="en-US" dirty="0"/>
              <a:t>Apache Commons DBCP API helps us in getting rid of these issues by providing Java </a:t>
            </a:r>
            <a:r>
              <a:rPr lang="en-US" dirty="0" err="1"/>
              <a:t>DataSource</a:t>
            </a:r>
            <a:r>
              <a:rPr lang="en-US" dirty="0"/>
              <a:t> implementation that works as an abstraction layer between our program and different JDBC drivers.</a:t>
            </a:r>
          </a:p>
          <a:p>
            <a:r>
              <a:rPr lang="en-US" dirty="0"/>
              <a:t>Apache DBCP library depends on Commons Pool library, so make sure below two jars are in the build path.</a:t>
            </a:r>
            <a:endParaRPr lang="en-US" dirty="0">
              <a:solidFill>
                <a:srgbClr val="FF0000"/>
              </a:solidFill>
            </a:endParaRPr>
          </a:p>
          <a:p>
            <a:pPr marL="0" indent="0">
              <a:buNone/>
            </a:pPr>
            <a:r>
              <a:rPr lang="en-US" dirty="0"/>
              <a:t>	commons-dbcp.jar</a:t>
            </a:r>
          </a:p>
          <a:p>
            <a:pPr marL="0" indent="0">
              <a:buNone/>
            </a:pPr>
            <a:r>
              <a:rPr lang="en-US" dirty="0"/>
              <a:t>	commons-pool.jar</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157</a:t>
            </a:fld>
            <a:endParaRPr lang="en-US"/>
          </a:p>
        </p:txBody>
      </p:sp>
    </p:spTree>
    <p:extLst>
      <p:ext uri="{BB962C8B-B14F-4D97-AF65-F5344CB8AC3E}">
        <p14:creationId xmlns:p14="http://schemas.microsoft.com/office/powerpoint/2010/main" val="40990980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9926976" cy="6857999"/>
          </a:xfrm>
        </p:spPr>
        <p:txBody>
          <a:bodyPr>
            <a:normAutofit fontScale="70000" lnSpcReduction="20000"/>
          </a:bodyPr>
          <a:lstStyle/>
          <a:p>
            <a:pPr marL="0" indent="0">
              <a:buNone/>
            </a:pPr>
            <a:r>
              <a:rPr lang="en-US" dirty="0"/>
              <a:t>import </a:t>
            </a:r>
            <a:r>
              <a:rPr lang="en-US" dirty="0" err="1"/>
              <a:t>org.apache.commons.dbcp.BasicDataSource</a:t>
            </a:r>
            <a:r>
              <a:rPr lang="en-US" dirty="0"/>
              <a:t>;</a:t>
            </a:r>
          </a:p>
          <a:p>
            <a:pPr marL="0" indent="0">
              <a:buNone/>
            </a:pPr>
            <a:r>
              <a:rPr lang="en-US" dirty="0"/>
              <a:t>public class </a:t>
            </a:r>
            <a:r>
              <a:rPr lang="en-US" dirty="0" err="1">
                <a:solidFill>
                  <a:srgbClr val="7030A0"/>
                </a:solidFill>
              </a:rPr>
              <a:t>DBCPDataSourceFactory</a:t>
            </a:r>
            <a:r>
              <a:rPr lang="en-US" dirty="0">
                <a:solidFill>
                  <a:srgbClr val="7030A0"/>
                </a:solidFill>
              </a:rPr>
              <a:t> </a:t>
            </a:r>
            <a:r>
              <a:rPr lang="en-US" dirty="0"/>
              <a:t>{</a:t>
            </a:r>
          </a:p>
          <a:p>
            <a:pPr marL="0" indent="0">
              <a:buNone/>
            </a:pPr>
            <a:r>
              <a:rPr lang="en-US" dirty="0"/>
              <a:t>	public static </a:t>
            </a:r>
            <a:r>
              <a:rPr lang="en-US" dirty="0" err="1"/>
              <a:t>DataSource</a:t>
            </a:r>
            <a:r>
              <a:rPr lang="en-US" dirty="0"/>
              <a:t> </a:t>
            </a:r>
            <a:r>
              <a:rPr lang="en-US" dirty="0" err="1">
                <a:solidFill>
                  <a:srgbClr val="7030A0"/>
                </a:solidFill>
              </a:rPr>
              <a:t>getDataSource</a:t>
            </a:r>
            <a:r>
              <a:rPr lang="en-US" dirty="0">
                <a:solidFill>
                  <a:srgbClr val="7030A0"/>
                </a:solidFill>
              </a:rPr>
              <a:t>(String</a:t>
            </a:r>
            <a:r>
              <a:rPr lang="en-US" dirty="0"/>
              <a:t> </a:t>
            </a:r>
            <a:r>
              <a:rPr lang="en-US" dirty="0" err="1"/>
              <a:t>dbType</a:t>
            </a:r>
            <a:r>
              <a:rPr lang="en-US" dirty="0"/>
              <a:t>){</a:t>
            </a:r>
          </a:p>
          <a:p>
            <a:pPr marL="0" indent="0">
              <a:buNone/>
            </a:pPr>
            <a:r>
              <a:rPr lang="en-US" dirty="0"/>
              <a:t>		Properties props = new Properties();	</a:t>
            </a:r>
            <a:r>
              <a:rPr lang="en-US" dirty="0" err="1"/>
              <a:t>FileInputStream</a:t>
            </a:r>
            <a:r>
              <a:rPr lang="en-US" dirty="0"/>
              <a:t> </a:t>
            </a:r>
            <a:r>
              <a:rPr lang="en-US" dirty="0" err="1"/>
              <a:t>fis</a:t>
            </a:r>
            <a:r>
              <a:rPr lang="en-US" dirty="0"/>
              <a:t> = null; </a:t>
            </a:r>
            <a:r>
              <a:rPr lang="en-US" b="1" dirty="0">
                <a:solidFill>
                  <a:srgbClr val="7030A0"/>
                </a:solidFill>
              </a:rPr>
              <a:t>	</a:t>
            </a:r>
            <a:r>
              <a:rPr lang="en-US" b="1" dirty="0" err="1">
                <a:solidFill>
                  <a:srgbClr val="7030A0"/>
                </a:solidFill>
              </a:rPr>
              <a:t>BasicDataSource</a:t>
            </a:r>
            <a:r>
              <a:rPr lang="en-US" b="1" dirty="0">
                <a:solidFill>
                  <a:srgbClr val="7030A0"/>
                </a:solidFill>
              </a:rPr>
              <a:t> ds = new </a:t>
            </a:r>
            <a:r>
              <a:rPr lang="en-US" b="1" dirty="0" err="1">
                <a:solidFill>
                  <a:srgbClr val="7030A0"/>
                </a:solidFill>
              </a:rPr>
              <a:t>BasicDataSource</a:t>
            </a:r>
            <a:r>
              <a:rPr lang="en-US" b="1" dirty="0">
                <a:solidFill>
                  <a:srgbClr val="7030A0"/>
                </a:solidFill>
              </a:rPr>
              <a:t>();</a:t>
            </a:r>
          </a:p>
          <a:p>
            <a:pPr marL="0" indent="0">
              <a:buNone/>
            </a:pPr>
            <a:r>
              <a:rPr lang="en-US" dirty="0"/>
              <a:t>		try {</a:t>
            </a:r>
          </a:p>
          <a:p>
            <a:pPr marL="0" indent="0">
              <a:buNone/>
            </a:pPr>
            <a:r>
              <a:rPr lang="en-US" dirty="0"/>
              <a:t>			</a:t>
            </a:r>
            <a:r>
              <a:rPr lang="en-US" dirty="0" err="1"/>
              <a:t>fis</a:t>
            </a:r>
            <a:r>
              <a:rPr lang="en-US" dirty="0"/>
              <a:t> = new </a:t>
            </a:r>
            <a:r>
              <a:rPr lang="en-US" dirty="0" err="1"/>
              <a:t>FileInputStream</a:t>
            </a:r>
            <a:r>
              <a:rPr lang="en-US" dirty="0"/>
              <a:t>("</a:t>
            </a:r>
            <a:r>
              <a:rPr lang="en-US" dirty="0" err="1"/>
              <a:t>db.properties</a:t>
            </a:r>
            <a:r>
              <a:rPr lang="en-US" dirty="0"/>
              <a:t>");</a:t>
            </a:r>
          </a:p>
          <a:p>
            <a:pPr marL="0" indent="0">
              <a:buNone/>
            </a:pPr>
            <a:r>
              <a:rPr lang="en-US" dirty="0"/>
              <a:t>			</a:t>
            </a:r>
            <a:r>
              <a:rPr lang="en-US" dirty="0" err="1"/>
              <a:t>props.load</a:t>
            </a:r>
            <a:r>
              <a:rPr lang="en-US" dirty="0"/>
              <a:t>(</a:t>
            </a:r>
            <a:r>
              <a:rPr lang="en-US" dirty="0" err="1"/>
              <a:t>fis</a:t>
            </a:r>
            <a:r>
              <a:rPr lang="en-US" dirty="0"/>
              <a:t>);</a:t>
            </a:r>
          </a:p>
          <a:p>
            <a:pPr marL="0" indent="0">
              <a:buNone/>
            </a:pPr>
            <a:r>
              <a:rPr lang="en-US" dirty="0"/>
              <a:t>		}catch(</a:t>
            </a:r>
            <a:r>
              <a:rPr lang="en-US" dirty="0" err="1"/>
              <a:t>IOException</a:t>
            </a:r>
            <a:r>
              <a:rPr lang="en-US" dirty="0"/>
              <a:t> e){</a:t>
            </a:r>
          </a:p>
          <a:p>
            <a:pPr marL="0" indent="0">
              <a:buNone/>
            </a:pPr>
            <a:r>
              <a:rPr lang="en-US" dirty="0"/>
              <a:t>		return null; 		}</a:t>
            </a:r>
          </a:p>
          <a:p>
            <a:pPr marL="0" indent="0">
              <a:buNone/>
            </a:pPr>
            <a:r>
              <a:rPr lang="en-US" dirty="0"/>
              <a:t>		if</a:t>
            </a:r>
            <a:r>
              <a:rPr lang="en-US" dirty="0">
                <a:solidFill>
                  <a:srgbClr val="7030A0"/>
                </a:solidFill>
              </a:rPr>
              <a:t>("</a:t>
            </a:r>
            <a:r>
              <a:rPr lang="en-US" dirty="0" err="1">
                <a:solidFill>
                  <a:srgbClr val="7030A0"/>
                </a:solidFill>
              </a:rPr>
              <a:t>mysql</a:t>
            </a:r>
            <a:r>
              <a:rPr lang="en-US" dirty="0">
                <a:solidFill>
                  <a:srgbClr val="7030A0"/>
                </a:solidFill>
              </a:rPr>
              <a:t>".equals(</a:t>
            </a:r>
            <a:r>
              <a:rPr lang="en-US" dirty="0" err="1">
                <a:solidFill>
                  <a:srgbClr val="7030A0"/>
                </a:solidFill>
              </a:rPr>
              <a:t>dbType</a:t>
            </a:r>
            <a:r>
              <a:rPr lang="en-US" dirty="0"/>
              <a:t>)){</a:t>
            </a:r>
          </a:p>
          <a:p>
            <a:pPr marL="0" indent="0">
              <a:buNone/>
            </a:pPr>
            <a:r>
              <a:rPr lang="en-US" dirty="0"/>
              <a:t>	   </a:t>
            </a:r>
            <a:r>
              <a:rPr lang="en-US" dirty="0" err="1"/>
              <a:t>ds.setDriverClassName</a:t>
            </a:r>
            <a:r>
              <a:rPr lang="en-US" dirty="0"/>
              <a:t>(</a:t>
            </a:r>
            <a:r>
              <a:rPr lang="en-US" dirty="0" err="1"/>
              <a:t>props.getProperty</a:t>
            </a:r>
            <a:r>
              <a:rPr lang="en-US" dirty="0"/>
              <a:t>("MYSQL_DB_DRIVER_CLASS"));</a:t>
            </a:r>
          </a:p>
          <a:p>
            <a:pPr marL="0" indent="0">
              <a:buNone/>
            </a:pPr>
            <a:r>
              <a:rPr lang="en-US" dirty="0"/>
              <a:t>            </a:t>
            </a:r>
            <a:r>
              <a:rPr lang="en-US" dirty="0" err="1"/>
              <a:t>ds.setUrl</a:t>
            </a:r>
            <a:r>
              <a:rPr lang="en-US" dirty="0"/>
              <a:t>(</a:t>
            </a:r>
            <a:r>
              <a:rPr lang="en-US" dirty="0" err="1"/>
              <a:t>props.getProperty</a:t>
            </a:r>
            <a:r>
              <a:rPr lang="en-US" dirty="0"/>
              <a:t>("MYSQL_DB_URL"));</a:t>
            </a:r>
          </a:p>
          <a:p>
            <a:pPr marL="0" indent="0">
              <a:buNone/>
            </a:pPr>
            <a:r>
              <a:rPr lang="en-US" dirty="0"/>
              <a:t>            </a:t>
            </a:r>
            <a:r>
              <a:rPr lang="en-US" dirty="0" err="1"/>
              <a:t>ds.setUsername</a:t>
            </a:r>
            <a:r>
              <a:rPr lang="en-US" dirty="0"/>
              <a:t>(</a:t>
            </a:r>
            <a:r>
              <a:rPr lang="en-US" dirty="0" err="1"/>
              <a:t>props.getProperty</a:t>
            </a:r>
            <a:r>
              <a:rPr lang="en-US" dirty="0"/>
              <a:t>("MYSQL_DB_USERNAME"));</a:t>
            </a:r>
          </a:p>
          <a:p>
            <a:pPr marL="0" indent="0">
              <a:buNone/>
            </a:pPr>
            <a:r>
              <a:rPr lang="en-US" dirty="0"/>
              <a:t>            </a:t>
            </a:r>
            <a:r>
              <a:rPr lang="en-US" dirty="0" err="1"/>
              <a:t>ds.setPassword</a:t>
            </a:r>
            <a:r>
              <a:rPr lang="en-US" dirty="0"/>
              <a:t>(</a:t>
            </a:r>
            <a:r>
              <a:rPr lang="en-US" dirty="0" err="1"/>
              <a:t>props.getProperty</a:t>
            </a:r>
            <a:r>
              <a:rPr lang="en-US" dirty="0"/>
              <a:t>("MYSQL_DB_PASSWORD"));</a:t>
            </a:r>
          </a:p>
          <a:p>
            <a:pPr marL="0" indent="0">
              <a:buNone/>
            </a:pPr>
            <a:r>
              <a:rPr lang="en-US" dirty="0"/>
              <a:t>		}else if</a:t>
            </a:r>
            <a:r>
              <a:rPr lang="en-US" dirty="0">
                <a:solidFill>
                  <a:srgbClr val="7030A0"/>
                </a:solidFill>
              </a:rPr>
              <a:t>("</a:t>
            </a:r>
            <a:r>
              <a:rPr lang="en-US" dirty="0" err="1">
                <a:solidFill>
                  <a:srgbClr val="7030A0"/>
                </a:solidFill>
              </a:rPr>
              <a:t>oracle".equals</a:t>
            </a:r>
            <a:r>
              <a:rPr lang="en-US" dirty="0">
                <a:solidFill>
                  <a:srgbClr val="7030A0"/>
                </a:solidFill>
              </a:rPr>
              <a:t>(</a:t>
            </a:r>
            <a:r>
              <a:rPr lang="en-US" dirty="0" err="1">
                <a:solidFill>
                  <a:srgbClr val="7030A0"/>
                </a:solidFill>
              </a:rPr>
              <a:t>dbType</a:t>
            </a:r>
            <a:r>
              <a:rPr lang="en-US" dirty="0"/>
              <a:t>)){</a:t>
            </a:r>
          </a:p>
          <a:p>
            <a:pPr marL="0" indent="0">
              <a:buNone/>
            </a:pPr>
            <a:r>
              <a:rPr lang="en-US" dirty="0"/>
              <a:t>	   </a:t>
            </a:r>
            <a:r>
              <a:rPr lang="en-US" dirty="0" err="1"/>
              <a:t>ds.setDriverClassName</a:t>
            </a:r>
            <a:r>
              <a:rPr lang="en-US" dirty="0"/>
              <a:t>(</a:t>
            </a:r>
            <a:r>
              <a:rPr lang="en-US" dirty="0" err="1"/>
              <a:t>props.getProperty</a:t>
            </a:r>
            <a:r>
              <a:rPr lang="en-US" dirty="0"/>
              <a:t>("ORACLE_DB_DRIVER_CLASS"));</a:t>
            </a:r>
          </a:p>
          <a:p>
            <a:pPr marL="0" indent="0">
              <a:buNone/>
            </a:pPr>
            <a:r>
              <a:rPr lang="en-US" dirty="0"/>
              <a:t>            </a:t>
            </a:r>
            <a:r>
              <a:rPr lang="en-US" dirty="0" err="1"/>
              <a:t>ds.setUrl</a:t>
            </a:r>
            <a:r>
              <a:rPr lang="en-US" dirty="0"/>
              <a:t>(</a:t>
            </a:r>
            <a:r>
              <a:rPr lang="en-US" dirty="0" err="1"/>
              <a:t>props.getProperty</a:t>
            </a:r>
            <a:r>
              <a:rPr lang="en-US" dirty="0"/>
              <a:t>("ORACLE_DB_URL"));</a:t>
            </a:r>
          </a:p>
          <a:p>
            <a:pPr marL="0" indent="0">
              <a:buNone/>
            </a:pPr>
            <a:r>
              <a:rPr lang="en-US" dirty="0"/>
              <a:t>            </a:t>
            </a:r>
            <a:r>
              <a:rPr lang="en-US" dirty="0" err="1"/>
              <a:t>ds.setUsername</a:t>
            </a:r>
            <a:r>
              <a:rPr lang="en-US" dirty="0"/>
              <a:t>(</a:t>
            </a:r>
            <a:r>
              <a:rPr lang="en-US" dirty="0" err="1"/>
              <a:t>props.getProperty</a:t>
            </a:r>
            <a:r>
              <a:rPr lang="en-US" dirty="0"/>
              <a:t>("ORACLE_DB_USERNAME"));</a:t>
            </a:r>
          </a:p>
          <a:p>
            <a:pPr marL="0" indent="0">
              <a:buNone/>
            </a:pPr>
            <a:r>
              <a:rPr lang="en-US" dirty="0"/>
              <a:t>            </a:t>
            </a:r>
            <a:r>
              <a:rPr lang="en-US" dirty="0" err="1"/>
              <a:t>ds.setPassword</a:t>
            </a:r>
            <a:r>
              <a:rPr lang="en-US" dirty="0"/>
              <a:t>(</a:t>
            </a:r>
            <a:r>
              <a:rPr lang="en-US" dirty="0" err="1"/>
              <a:t>props.getProperty</a:t>
            </a:r>
            <a:r>
              <a:rPr lang="en-US" dirty="0"/>
              <a:t>("ORACLE_DB_PASSWORD"));</a:t>
            </a:r>
          </a:p>
          <a:p>
            <a:pPr marL="0" indent="0">
              <a:buNone/>
            </a:pPr>
            <a:r>
              <a:rPr lang="en-US" dirty="0"/>
              <a:t>		}else{</a:t>
            </a:r>
          </a:p>
          <a:p>
            <a:pPr marL="0" indent="0">
              <a:buNone/>
            </a:pPr>
            <a:r>
              <a:rPr lang="en-US" dirty="0"/>
              <a:t>			return null;</a:t>
            </a:r>
          </a:p>
          <a:p>
            <a:pPr marL="0" indent="0">
              <a:buNone/>
            </a:pPr>
            <a:r>
              <a:rPr lang="en-US" dirty="0"/>
              <a:t>		}</a:t>
            </a:r>
          </a:p>
          <a:p>
            <a:pPr marL="0" indent="0">
              <a:buNone/>
            </a:pPr>
            <a:r>
              <a:rPr lang="en-US" dirty="0"/>
              <a:t>			return ds;</a:t>
            </a:r>
          </a:p>
          <a:p>
            <a:pPr marL="0" indent="0">
              <a:buNone/>
            </a:pPr>
            <a:r>
              <a:rPr lang="en-US" dirty="0"/>
              <a:t>	}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158</a:t>
            </a:fld>
            <a:endParaRPr lang="en-US"/>
          </a:p>
        </p:txBody>
      </p:sp>
    </p:spTree>
    <p:extLst>
      <p:ext uri="{BB962C8B-B14F-4D97-AF65-F5344CB8AC3E}">
        <p14:creationId xmlns:p14="http://schemas.microsoft.com/office/powerpoint/2010/main" val="4268727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Program</a:t>
            </a:r>
          </a:p>
        </p:txBody>
      </p:sp>
      <p:sp>
        <p:nvSpPr>
          <p:cNvPr id="3" name="Content Placeholder 2"/>
          <p:cNvSpPr>
            <a:spLocks noGrp="1"/>
          </p:cNvSpPr>
          <p:nvPr>
            <p:ph idx="1"/>
          </p:nvPr>
        </p:nvSpPr>
        <p:spPr/>
        <p:txBody>
          <a:bodyPr/>
          <a:lstStyle/>
          <a:p>
            <a:pPr marL="0" indent="0">
              <a:buNone/>
            </a:pPr>
            <a:r>
              <a:rPr lang="en-US" dirty="0"/>
              <a:t>public class </a:t>
            </a:r>
            <a:r>
              <a:rPr lang="en-US" dirty="0" err="1"/>
              <a:t>ApacheCommonsDBCPTest</a:t>
            </a: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testDBCPDataSource</a:t>
            </a:r>
            <a:r>
              <a:rPr lang="en-US" dirty="0"/>
              <a:t>("</a:t>
            </a:r>
            <a:r>
              <a:rPr lang="en-US" dirty="0" err="1"/>
              <a:t>mysql</a:t>
            </a:r>
            <a:r>
              <a:rPr lang="en-US" dirty="0"/>
              <a:t>");</a:t>
            </a:r>
          </a:p>
          <a:p>
            <a:pPr marL="0" indent="0">
              <a:buNone/>
            </a:pPr>
            <a:r>
              <a:rPr lang="en-US" dirty="0"/>
              <a:t>		</a:t>
            </a:r>
            <a:r>
              <a:rPr lang="en-US" dirty="0" err="1"/>
              <a:t>System.out.println</a:t>
            </a:r>
            <a:r>
              <a:rPr lang="en-US" dirty="0"/>
              <a:t>("**********");</a:t>
            </a:r>
          </a:p>
          <a:p>
            <a:pPr marL="0" indent="0">
              <a:buNone/>
            </a:pPr>
            <a:r>
              <a:rPr lang="en-US" dirty="0"/>
              <a:t>		</a:t>
            </a:r>
            <a:r>
              <a:rPr lang="en-US" dirty="0" err="1"/>
              <a:t>testDBCPDataSource</a:t>
            </a:r>
            <a:r>
              <a:rPr lang="en-US" dirty="0"/>
              <a:t>("oracle");</a:t>
            </a:r>
          </a:p>
          <a:p>
            <a:pPr marL="0" indent="0">
              <a:buNone/>
            </a:pPr>
            <a:r>
              <a:rPr lang="en-US" dirty="0"/>
              <a:t>	}</a:t>
            </a:r>
          </a:p>
          <a:p>
            <a:pPr marL="0" indent="0">
              <a:buNone/>
            </a:pPr>
            <a:r>
              <a:rPr lang="en-US" dirty="0"/>
              <a:t>//Continuation in next slide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159</a:t>
            </a:fld>
            <a:endParaRPr lang="en-US"/>
          </a:p>
        </p:txBody>
      </p:sp>
    </p:spTree>
    <p:extLst>
      <p:ext uri="{BB962C8B-B14F-4D97-AF65-F5344CB8AC3E}">
        <p14:creationId xmlns:p14="http://schemas.microsoft.com/office/powerpoint/2010/main" val="308440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3" name="Content Placeholder 2"/>
          <p:cNvSpPr>
            <a:spLocks noGrp="1"/>
          </p:cNvSpPr>
          <p:nvPr>
            <p:ph idx="1"/>
          </p:nvPr>
        </p:nvSpPr>
        <p:spPr/>
        <p:txBody>
          <a:bodyPr/>
          <a:lstStyle/>
          <a:p>
            <a:r>
              <a:rPr lang="en-US" dirty="0"/>
              <a:t>The Native driver needs to be installed on the each client machine.</a:t>
            </a:r>
          </a:p>
          <a:p>
            <a:r>
              <a:rPr lang="en-US" dirty="0"/>
              <a:t>The Vendor client library needs to be installed on client machine.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a:t>
            </a:fld>
            <a:endParaRPr lang="en-US"/>
          </a:p>
        </p:txBody>
      </p:sp>
    </p:spTree>
    <p:extLst>
      <p:ext uri="{BB962C8B-B14F-4D97-AF65-F5344CB8AC3E}">
        <p14:creationId xmlns:p14="http://schemas.microsoft.com/office/powerpoint/2010/main" val="5012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1122925" cy="6857999"/>
          </a:xfrm>
        </p:spPr>
        <p:txBody>
          <a:bodyPr>
            <a:normAutofit/>
          </a:bodyPr>
          <a:lstStyle/>
          <a:p>
            <a:pPr marL="0" indent="0">
              <a:buNone/>
            </a:pPr>
            <a:endParaRPr lang="en-US" dirty="0"/>
          </a:p>
          <a:p>
            <a:pPr marL="0" indent="0">
              <a:buNone/>
            </a:pPr>
            <a:r>
              <a:rPr lang="en-US" dirty="0"/>
              <a:t>	private static void </a:t>
            </a:r>
            <a:r>
              <a:rPr lang="en-US" dirty="0" err="1"/>
              <a:t>testDBCPDataSource</a:t>
            </a:r>
            <a:r>
              <a:rPr lang="en-US" dirty="0"/>
              <a:t>(String </a:t>
            </a:r>
            <a:r>
              <a:rPr lang="en-US" dirty="0" err="1"/>
              <a:t>dbType</a:t>
            </a:r>
            <a:r>
              <a:rPr lang="en-US" dirty="0"/>
              <a:t>) {</a:t>
            </a:r>
          </a:p>
          <a:p>
            <a:pPr marL="0" indent="0">
              <a:buNone/>
            </a:pPr>
            <a:r>
              <a:rPr lang="en-US" dirty="0"/>
              <a:t>		</a:t>
            </a:r>
            <a:r>
              <a:rPr lang="en-US" dirty="0" err="1"/>
              <a:t>DataSource</a:t>
            </a:r>
            <a:r>
              <a:rPr lang="en-US" dirty="0"/>
              <a:t> ds = </a:t>
            </a:r>
            <a:r>
              <a:rPr lang="en-US" dirty="0" err="1"/>
              <a:t>DBCPDataSourceFactory.getDataSource</a:t>
            </a:r>
            <a:r>
              <a:rPr lang="en-US" dirty="0"/>
              <a:t>(</a:t>
            </a:r>
            <a:r>
              <a:rPr lang="en-US" dirty="0" err="1"/>
              <a:t>dbType</a:t>
            </a:r>
            <a:r>
              <a:rPr lang="en-US" dirty="0"/>
              <a:t>);</a:t>
            </a:r>
          </a:p>
          <a:p>
            <a:pPr marL="0" indent="0">
              <a:buNone/>
            </a:pPr>
            <a:r>
              <a:rPr lang="en-US" dirty="0"/>
              <a:t>	</a:t>
            </a:r>
          </a:p>
          <a:p>
            <a:pPr marL="0" indent="0">
              <a:buNone/>
            </a:pPr>
            <a:r>
              <a:rPr lang="en-US" dirty="0"/>
              <a:t>		Connection con = null; Statement </a:t>
            </a:r>
            <a:r>
              <a:rPr lang="en-US" dirty="0" err="1"/>
              <a:t>stmt</a:t>
            </a:r>
            <a:r>
              <a:rPr lang="en-US" dirty="0"/>
              <a:t> = null;	</a:t>
            </a:r>
            <a:r>
              <a:rPr lang="en-US" dirty="0" err="1"/>
              <a:t>ResultSet</a:t>
            </a:r>
            <a:r>
              <a:rPr lang="en-US" dirty="0"/>
              <a:t> </a:t>
            </a:r>
            <a:r>
              <a:rPr lang="en-US" dirty="0" err="1"/>
              <a:t>rs</a:t>
            </a:r>
            <a:r>
              <a:rPr lang="en-US" dirty="0"/>
              <a:t> = null;</a:t>
            </a:r>
          </a:p>
          <a:p>
            <a:pPr marL="0" indent="0">
              <a:buNone/>
            </a:pPr>
            <a:r>
              <a:rPr lang="en-US" dirty="0"/>
              <a:t>		try {</a:t>
            </a:r>
          </a:p>
          <a:p>
            <a:pPr marL="0" indent="0">
              <a:buNone/>
            </a:pPr>
            <a:r>
              <a:rPr lang="en-US" dirty="0"/>
              <a:t>			con = </a:t>
            </a:r>
            <a:r>
              <a:rPr lang="en-US" dirty="0" err="1"/>
              <a:t>ds.getConnection</a:t>
            </a:r>
            <a:r>
              <a:rPr lang="en-US" dirty="0"/>
              <a:t>();</a:t>
            </a:r>
          </a:p>
          <a:p>
            <a:pPr marL="0" indent="0">
              <a:buNone/>
            </a:pPr>
            <a:r>
              <a:rPr lang="en-US" dirty="0"/>
              <a:t>			</a:t>
            </a:r>
            <a:r>
              <a:rPr lang="en-US" dirty="0" err="1"/>
              <a:t>stmt</a:t>
            </a:r>
            <a:r>
              <a:rPr lang="en-US" dirty="0"/>
              <a:t> = </a:t>
            </a:r>
            <a:r>
              <a:rPr lang="en-US" dirty="0" err="1"/>
              <a:t>con.createStatement</a:t>
            </a:r>
            <a:r>
              <a:rPr lang="en-US" dirty="0"/>
              <a:t>();</a:t>
            </a:r>
          </a:p>
          <a:p>
            <a:pPr marL="0" indent="0">
              <a:buNone/>
            </a:pPr>
            <a:r>
              <a:rPr lang="en-US" dirty="0"/>
              <a:t>			</a:t>
            </a:r>
            <a:r>
              <a:rPr lang="en-US" dirty="0" err="1"/>
              <a:t>rs</a:t>
            </a:r>
            <a:r>
              <a:rPr lang="en-US" dirty="0"/>
              <a:t> = </a:t>
            </a:r>
            <a:r>
              <a:rPr lang="en-US" dirty="0" err="1"/>
              <a:t>stmt.executeQuery</a:t>
            </a:r>
            <a:r>
              <a:rPr lang="en-US" dirty="0"/>
              <a:t>("select </a:t>
            </a:r>
            <a:r>
              <a:rPr lang="en-US" dirty="0" err="1"/>
              <a:t>empid</a:t>
            </a:r>
            <a:r>
              <a:rPr lang="en-US" dirty="0"/>
              <a:t>, name from Employee");</a:t>
            </a:r>
          </a:p>
          <a:p>
            <a:pPr marL="0" indent="0">
              <a:buNone/>
            </a:pPr>
            <a:r>
              <a:rPr lang="en-US" dirty="0"/>
              <a:t>			while(</a:t>
            </a:r>
            <a:r>
              <a:rPr lang="en-US" dirty="0" err="1"/>
              <a:t>rs.next</a:t>
            </a:r>
            <a:r>
              <a:rPr lang="en-US" dirty="0"/>
              <a:t>()){</a:t>
            </a:r>
          </a:p>
          <a:p>
            <a:pPr marL="0" indent="0">
              <a:buNone/>
            </a:pPr>
            <a:r>
              <a:rPr lang="en-US" dirty="0"/>
              <a:t>                     </a:t>
            </a:r>
            <a:r>
              <a:rPr lang="en-US" dirty="0" err="1"/>
              <a:t>System.out.println</a:t>
            </a:r>
            <a:r>
              <a:rPr lang="en-US" dirty="0"/>
              <a:t>("Employee ID="+</a:t>
            </a:r>
            <a:r>
              <a:rPr lang="en-US" dirty="0" err="1"/>
              <a:t>rs.getInt</a:t>
            </a:r>
            <a:r>
              <a:rPr lang="en-US" dirty="0"/>
              <a:t>("</a:t>
            </a:r>
            <a:r>
              <a:rPr lang="en-US" dirty="0" err="1"/>
              <a:t>empid</a:t>
            </a:r>
            <a:r>
              <a:rPr lang="en-US" dirty="0"/>
              <a:t>")+", Name="+</a:t>
            </a:r>
            <a:r>
              <a:rPr lang="en-US" dirty="0" err="1"/>
              <a:t>rs.getString</a:t>
            </a:r>
            <a:r>
              <a:rPr lang="en-US" dirty="0"/>
              <a:t>("name"));</a:t>
            </a:r>
          </a:p>
          <a:p>
            <a:pPr marL="0" indent="0">
              <a:buNone/>
            </a:pPr>
            <a:r>
              <a:rPr lang="en-US" dirty="0"/>
              <a:t>			}</a:t>
            </a:r>
          </a:p>
          <a:p>
            <a:pPr marL="0" indent="0">
              <a:buNone/>
            </a:pPr>
            <a:r>
              <a:rPr lang="en-US" dirty="0"/>
              <a:t>		} catch (</a:t>
            </a:r>
            <a:r>
              <a:rPr lang="en-US" dirty="0" err="1"/>
              <a:t>SQLException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dirty="0"/>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160</a:t>
            </a:fld>
            <a:endParaRPr lang="en-US"/>
          </a:p>
        </p:txBody>
      </p:sp>
    </p:spTree>
    <p:extLst>
      <p:ext uri="{BB962C8B-B14F-4D97-AF65-F5344CB8AC3E}">
        <p14:creationId xmlns:p14="http://schemas.microsoft.com/office/powerpoint/2010/main" val="6201937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If you look at the Java JDBC </a:t>
            </a:r>
            <a:r>
              <a:rPr lang="en-US" dirty="0" err="1"/>
              <a:t>DataSource</a:t>
            </a:r>
            <a:r>
              <a:rPr lang="en-US" dirty="0"/>
              <a:t> and above usage, it can be done with normal </a:t>
            </a:r>
            <a:r>
              <a:rPr lang="en-US" dirty="0" err="1"/>
              <a:t>DriverManager</a:t>
            </a:r>
            <a:r>
              <a:rPr lang="en-US" dirty="0"/>
              <a:t> too. The major benefit of Java </a:t>
            </a:r>
            <a:r>
              <a:rPr lang="en-US" dirty="0" err="1"/>
              <a:t>DataSource</a:t>
            </a:r>
            <a:r>
              <a:rPr lang="en-US" dirty="0"/>
              <a:t> is when it’s used within a Context and with JNDI.</a:t>
            </a:r>
          </a:p>
          <a:p>
            <a:r>
              <a:rPr lang="en-US" dirty="0"/>
              <a:t>With simple configurations we can create a Database Connection Pool that is maintained by the Container itself. Most of the servlet containers such as Tomcat and </a:t>
            </a:r>
            <a:r>
              <a:rPr lang="en-US" dirty="0" err="1"/>
              <a:t>JBoss</a:t>
            </a:r>
            <a:r>
              <a:rPr lang="en-US" dirty="0"/>
              <a:t> provide it’s own Java </a:t>
            </a:r>
            <a:r>
              <a:rPr lang="en-US" dirty="0" err="1"/>
              <a:t>DataSource</a:t>
            </a:r>
            <a:r>
              <a:rPr lang="en-US" dirty="0"/>
              <a:t> implementation and all we need is to configure it through simple XML based configurations and then use JNDI context lookup to get the Java </a:t>
            </a:r>
            <a:r>
              <a:rPr lang="en-US" dirty="0" err="1"/>
              <a:t>DataSource</a:t>
            </a:r>
            <a:r>
              <a:rPr lang="en-US" dirty="0"/>
              <a:t> and work with it. This helps us by taking care of connection pooling and management from our application side to server side and thus giving us more time to write business logic for the application.</a:t>
            </a:r>
          </a:p>
          <a:p>
            <a:pPr marL="0" indent="0">
              <a:buNone/>
            </a:pP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161</a:t>
            </a:fld>
            <a:endParaRPr lang="en-US"/>
          </a:p>
        </p:txBody>
      </p:sp>
    </p:spTree>
    <p:extLst>
      <p:ext uri="{BB962C8B-B14F-4D97-AF65-F5344CB8AC3E}">
        <p14:creationId xmlns:p14="http://schemas.microsoft.com/office/powerpoint/2010/main" val="17630502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achieve JDBC Connection Pooling using JDBC </a:t>
            </a:r>
            <a:r>
              <a:rPr lang="en-US" b="1" dirty="0" err="1"/>
              <a:t>DataSource</a:t>
            </a:r>
            <a:r>
              <a:rPr lang="en-US" b="1" dirty="0"/>
              <a:t> and JNDI in Apache Tomcat Server?</a:t>
            </a:r>
            <a:br>
              <a:rPr lang="en-US" b="1" dirty="0"/>
            </a:br>
            <a:endParaRPr lang="en-US" dirty="0"/>
          </a:p>
        </p:txBody>
      </p:sp>
      <p:sp>
        <p:nvSpPr>
          <p:cNvPr id="3" name="Content Placeholder 2"/>
          <p:cNvSpPr>
            <a:spLocks noGrp="1"/>
          </p:cNvSpPr>
          <p:nvPr>
            <p:ph idx="1"/>
          </p:nvPr>
        </p:nvSpPr>
        <p:spPr/>
        <p:txBody>
          <a:bodyPr/>
          <a:lstStyle/>
          <a:p>
            <a:r>
              <a:rPr lang="en-US" dirty="0"/>
              <a:t>For web applications deployed in a servlet container, creating JDBC connection pool is very easy and involve only few steps.</a:t>
            </a:r>
          </a:p>
          <a:p>
            <a:r>
              <a:rPr lang="en-US" dirty="0"/>
              <a:t>1. Creating JDBC JNDI resource in the container configuration files, usually server.xml or context.xml. For example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162</a:t>
            </a:fld>
            <a:endParaRPr lang="en-US"/>
          </a:p>
        </p:txBody>
      </p:sp>
    </p:spTree>
    <p:extLst>
      <p:ext uri="{BB962C8B-B14F-4D97-AF65-F5344CB8AC3E}">
        <p14:creationId xmlns:p14="http://schemas.microsoft.com/office/powerpoint/2010/main" val="785676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server.xml</a:t>
            </a:r>
          </a:p>
        </p:txBody>
      </p:sp>
      <p:sp>
        <p:nvSpPr>
          <p:cNvPr id="3" name="Content Placeholder 2"/>
          <p:cNvSpPr>
            <a:spLocks noGrp="1"/>
          </p:cNvSpPr>
          <p:nvPr>
            <p:ph idx="1"/>
          </p:nvPr>
        </p:nvSpPr>
        <p:spPr>
          <a:xfrm>
            <a:off x="677334" y="1487607"/>
            <a:ext cx="8596668" cy="4553756"/>
          </a:xfrm>
        </p:spPr>
        <p:txBody>
          <a:bodyPr>
            <a:normAutofit fontScale="92500" lnSpcReduction="20000"/>
          </a:bodyPr>
          <a:lstStyle/>
          <a:p>
            <a:pPr marL="0" indent="0">
              <a:buNone/>
            </a:pPr>
            <a:r>
              <a:rPr lang="en-US" dirty="0"/>
              <a:t>&lt;</a:t>
            </a:r>
            <a:r>
              <a:rPr lang="en-US" dirty="0">
                <a:solidFill>
                  <a:srgbClr val="0070C0"/>
                </a:solidFill>
              </a:rPr>
              <a:t>Resource</a:t>
            </a:r>
            <a:r>
              <a:rPr lang="en-US" dirty="0"/>
              <a:t> name="</a:t>
            </a:r>
            <a:r>
              <a:rPr lang="en-US" dirty="0" err="1"/>
              <a:t>jdbc</a:t>
            </a:r>
            <a:r>
              <a:rPr lang="en-US" dirty="0"/>
              <a:t>/</a:t>
            </a:r>
            <a:r>
              <a:rPr lang="en-US" dirty="0" err="1"/>
              <a:t>MyDB</a:t>
            </a:r>
            <a:r>
              <a:rPr lang="en-US" dirty="0"/>
              <a:t>"</a:t>
            </a:r>
          </a:p>
          <a:p>
            <a:pPr marL="0" indent="0">
              <a:buNone/>
            </a:pPr>
            <a:r>
              <a:rPr lang="en-US" dirty="0"/>
              <a:t>      global="</a:t>
            </a:r>
            <a:r>
              <a:rPr lang="en-US" dirty="0" err="1"/>
              <a:t>jdbc</a:t>
            </a:r>
            <a:r>
              <a:rPr lang="en-US" dirty="0"/>
              <a:t>/</a:t>
            </a:r>
            <a:r>
              <a:rPr lang="en-US" dirty="0" err="1"/>
              <a:t>MyDB</a:t>
            </a:r>
            <a:r>
              <a:rPr lang="en-US" dirty="0"/>
              <a:t>"</a:t>
            </a:r>
          </a:p>
          <a:p>
            <a:pPr marL="0" indent="0">
              <a:buNone/>
            </a:pPr>
            <a:r>
              <a:rPr lang="en-US" dirty="0"/>
              <a:t>      </a:t>
            </a:r>
            <a:r>
              <a:rPr lang="en-US" dirty="0" err="1"/>
              <a:t>auth</a:t>
            </a:r>
            <a:r>
              <a:rPr lang="en-US" dirty="0"/>
              <a:t>="Container"</a:t>
            </a:r>
          </a:p>
          <a:p>
            <a:pPr marL="0" indent="0">
              <a:buNone/>
            </a:pPr>
            <a:r>
              <a:rPr lang="en-US" dirty="0"/>
              <a:t>      type="</a:t>
            </a:r>
            <a:r>
              <a:rPr lang="en-US" dirty="0" err="1"/>
              <a:t>javax.sql.DataSource</a:t>
            </a:r>
            <a:r>
              <a:rPr lang="en-US" dirty="0"/>
              <a:t>"</a:t>
            </a:r>
          </a:p>
          <a:p>
            <a:pPr marL="0" indent="0">
              <a:buNone/>
            </a:pPr>
            <a:r>
              <a:rPr lang="en-US" dirty="0"/>
              <a:t>      </a:t>
            </a:r>
            <a:r>
              <a:rPr lang="en-US" dirty="0" err="1"/>
              <a:t>driverClassName</a:t>
            </a:r>
            <a:r>
              <a:rPr lang="en-US" dirty="0"/>
              <a:t>="</a:t>
            </a:r>
            <a:r>
              <a:rPr lang="en-US" dirty="0" err="1"/>
              <a:t>com.mysql.jdbc.Driver</a:t>
            </a:r>
            <a:r>
              <a:rPr lang="en-US" dirty="0"/>
              <a:t>"</a:t>
            </a:r>
          </a:p>
          <a:p>
            <a:pPr marL="0" indent="0">
              <a:buNone/>
            </a:pPr>
            <a:r>
              <a:rPr lang="en-US" dirty="0"/>
              <a:t>      </a:t>
            </a:r>
            <a:r>
              <a:rPr lang="en-US" dirty="0" err="1"/>
              <a:t>url</a:t>
            </a:r>
            <a:r>
              <a:rPr lang="en-US" dirty="0"/>
              <a:t>="</a:t>
            </a:r>
            <a:r>
              <a:rPr lang="en-US" dirty="0" err="1"/>
              <a:t>jdbc:mysql</a:t>
            </a:r>
            <a:r>
              <a:rPr lang="en-US" dirty="0"/>
              <a:t>://localhost:3306/</a:t>
            </a:r>
            <a:r>
              <a:rPr lang="en-US" dirty="0" err="1"/>
              <a:t>UserDB</a:t>
            </a:r>
            <a:r>
              <a:rPr lang="en-US" dirty="0"/>
              <a:t>"</a:t>
            </a:r>
          </a:p>
          <a:p>
            <a:pPr marL="0" indent="0">
              <a:buNone/>
            </a:pPr>
            <a:r>
              <a:rPr lang="en-US" dirty="0"/>
              <a:t>      username="</a:t>
            </a:r>
            <a:r>
              <a:rPr lang="en-US" dirty="0" err="1"/>
              <a:t>pankaj</a:t>
            </a:r>
            <a:r>
              <a:rPr lang="en-US" dirty="0"/>
              <a:t>"</a:t>
            </a:r>
          </a:p>
          <a:p>
            <a:pPr marL="0" indent="0">
              <a:buNone/>
            </a:pPr>
            <a:r>
              <a:rPr lang="en-US" dirty="0"/>
              <a:t>      password="pankaj123"</a:t>
            </a:r>
          </a:p>
          <a:p>
            <a:pPr marL="0" indent="0">
              <a:buNone/>
            </a:pPr>
            <a:r>
              <a:rPr lang="en-US" dirty="0"/>
              <a:t>       </a:t>
            </a:r>
          </a:p>
          <a:p>
            <a:pPr marL="0" indent="0">
              <a:buNone/>
            </a:pPr>
            <a:r>
              <a:rPr lang="en-US" dirty="0"/>
              <a:t>      </a:t>
            </a:r>
            <a:r>
              <a:rPr lang="en-US" dirty="0" err="1"/>
              <a:t>maxActive</a:t>
            </a:r>
            <a:r>
              <a:rPr lang="en-US" dirty="0"/>
              <a:t>="100"</a:t>
            </a:r>
          </a:p>
          <a:p>
            <a:pPr marL="0" indent="0">
              <a:buNone/>
            </a:pPr>
            <a:r>
              <a:rPr lang="en-US" dirty="0"/>
              <a:t>      </a:t>
            </a:r>
            <a:r>
              <a:rPr lang="en-US" dirty="0" err="1"/>
              <a:t>maxIdle</a:t>
            </a:r>
            <a:r>
              <a:rPr lang="en-US" dirty="0"/>
              <a:t>="20"</a:t>
            </a:r>
          </a:p>
          <a:p>
            <a:pPr marL="0" indent="0">
              <a:buNone/>
            </a:pPr>
            <a:r>
              <a:rPr lang="en-US" dirty="0"/>
              <a:t>      </a:t>
            </a:r>
            <a:r>
              <a:rPr lang="en-US" dirty="0" err="1"/>
              <a:t>minIdle</a:t>
            </a:r>
            <a:r>
              <a:rPr lang="en-US" dirty="0"/>
              <a:t>="5"</a:t>
            </a:r>
          </a:p>
          <a:p>
            <a:pPr marL="0" indent="0">
              <a:buNone/>
            </a:pPr>
            <a:r>
              <a:rPr lang="en-US" dirty="0"/>
              <a:t>      </a:t>
            </a:r>
            <a:r>
              <a:rPr lang="en-US" dirty="0" err="1"/>
              <a:t>maxWait</a:t>
            </a:r>
            <a:r>
              <a:rPr lang="en-US" dirty="0"/>
              <a:t>="10000"/&gt;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163</a:t>
            </a:fld>
            <a:endParaRPr lang="en-US"/>
          </a:p>
        </p:txBody>
      </p:sp>
    </p:spTree>
    <p:extLst>
      <p:ext uri="{BB962C8B-B14F-4D97-AF65-F5344CB8AC3E}">
        <p14:creationId xmlns:p14="http://schemas.microsoft.com/office/powerpoint/2010/main" val="41799280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context.xml</a:t>
            </a:r>
          </a:p>
        </p:txBody>
      </p:sp>
      <p:sp>
        <p:nvSpPr>
          <p:cNvPr id="3" name="Content Placeholder 2"/>
          <p:cNvSpPr>
            <a:spLocks noGrp="1"/>
          </p:cNvSpPr>
          <p:nvPr>
            <p:ph idx="1"/>
          </p:nvPr>
        </p:nvSpPr>
        <p:spPr/>
        <p:txBody>
          <a:bodyPr/>
          <a:lstStyle/>
          <a:p>
            <a:pPr marL="0" indent="0">
              <a:buNone/>
            </a:pPr>
            <a:r>
              <a:rPr lang="en-US" dirty="0"/>
              <a:t>&lt;</a:t>
            </a:r>
            <a:r>
              <a:rPr lang="en-US" dirty="0" err="1">
                <a:solidFill>
                  <a:srgbClr val="0070C0"/>
                </a:solidFill>
              </a:rPr>
              <a:t>ResourceLink</a:t>
            </a:r>
            <a:r>
              <a:rPr lang="en-US" dirty="0">
                <a:solidFill>
                  <a:srgbClr val="0070C0"/>
                </a:solidFill>
              </a:rPr>
              <a:t> </a:t>
            </a:r>
            <a:r>
              <a:rPr lang="en-US" dirty="0"/>
              <a:t>name="</a:t>
            </a:r>
            <a:r>
              <a:rPr lang="en-US" dirty="0" err="1"/>
              <a:t>jdbc</a:t>
            </a:r>
            <a:r>
              <a:rPr lang="en-US" dirty="0"/>
              <a:t>/</a:t>
            </a:r>
            <a:r>
              <a:rPr lang="en-US" dirty="0" err="1"/>
              <a:t>MyLocalDB</a:t>
            </a:r>
            <a:r>
              <a:rPr lang="en-US" dirty="0"/>
              <a:t>"</a:t>
            </a:r>
          </a:p>
          <a:p>
            <a:pPr marL="0" indent="0">
              <a:buNone/>
            </a:pPr>
            <a:r>
              <a:rPr lang="en-US" dirty="0"/>
              <a:t>                global="</a:t>
            </a:r>
            <a:r>
              <a:rPr lang="en-US" dirty="0" err="1"/>
              <a:t>jdbc</a:t>
            </a:r>
            <a:r>
              <a:rPr lang="en-US" dirty="0"/>
              <a:t>/</a:t>
            </a:r>
            <a:r>
              <a:rPr lang="en-US" dirty="0" err="1"/>
              <a:t>MyDB</a:t>
            </a:r>
            <a:r>
              <a:rPr lang="en-US" dirty="0"/>
              <a:t>"</a:t>
            </a:r>
          </a:p>
          <a:p>
            <a:pPr marL="0" indent="0">
              <a:buNone/>
            </a:pPr>
            <a:r>
              <a:rPr lang="en-US" dirty="0"/>
              <a:t>                </a:t>
            </a:r>
            <a:r>
              <a:rPr lang="en-US" dirty="0" err="1"/>
              <a:t>auth</a:t>
            </a:r>
            <a:r>
              <a:rPr lang="en-US" dirty="0"/>
              <a:t>="Container"</a:t>
            </a:r>
          </a:p>
          <a:p>
            <a:pPr marL="0" indent="0">
              <a:buNone/>
            </a:pPr>
            <a:r>
              <a:rPr lang="en-US" dirty="0"/>
              <a:t>                type="</a:t>
            </a:r>
            <a:r>
              <a:rPr lang="en-US" dirty="0" err="1"/>
              <a:t>javax.sql.DataSource</a:t>
            </a:r>
            <a:r>
              <a:rPr lang="en-US" dirty="0"/>
              <a:t>" /&gt;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164</a:t>
            </a:fld>
            <a:endParaRPr lang="en-US"/>
          </a:p>
        </p:txBody>
      </p:sp>
    </p:spTree>
    <p:extLst>
      <p:ext uri="{BB962C8B-B14F-4D97-AF65-F5344CB8AC3E}">
        <p14:creationId xmlns:p14="http://schemas.microsoft.com/office/powerpoint/2010/main" val="5993826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2. In web application, using </a:t>
            </a:r>
            <a:r>
              <a:rPr lang="en-US" sz="2000" dirty="0" err="1"/>
              <a:t>InitialContext</a:t>
            </a:r>
            <a:r>
              <a:rPr lang="en-US" sz="2000" dirty="0"/>
              <a:t> to look up the JNDI resource configured in the first step and then get the connection.</a:t>
            </a:r>
          </a:p>
        </p:txBody>
      </p:sp>
      <p:sp>
        <p:nvSpPr>
          <p:cNvPr id="3" name="Content Placeholder 2"/>
          <p:cNvSpPr>
            <a:spLocks noGrp="1"/>
          </p:cNvSpPr>
          <p:nvPr>
            <p:ph idx="1"/>
          </p:nvPr>
        </p:nvSpPr>
        <p:spPr/>
        <p:txBody>
          <a:bodyPr/>
          <a:lstStyle/>
          <a:p>
            <a:r>
              <a:rPr lang="en-US" dirty="0"/>
              <a:t>Context </a:t>
            </a:r>
            <a:r>
              <a:rPr lang="en-US" dirty="0" err="1"/>
              <a:t>ctx</a:t>
            </a:r>
            <a:r>
              <a:rPr lang="en-US" dirty="0"/>
              <a:t> = new </a:t>
            </a:r>
            <a:r>
              <a:rPr lang="en-US" dirty="0" err="1"/>
              <a:t>InitialContext</a:t>
            </a:r>
            <a:r>
              <a:rPr lang="en-US" dirty="0"/>
              <a:t>();</a:t>
            </a:r>
          </a:p>
          <a:p>
            <a:r>
              <a:rPr lang="en-US" dirty="0" err="1"/>
              <a:t>DataSource</a:t>
            </a:r>
            <a:r>
              <a:rPr lang="en-US" dirty="0"/>
              <a:t> ds = (</a:t>
            </a:r>
            <a:r>
              <a:rPr lang="en-US" dirty="0" err="1"/>
              <a:t>DataSource</a:t>
            </a:r>
            <a:r>
              <a:rPr lang="en-US" dirty="0"/>
              <a:t>) </a:t>
            </a:r>
            <a:r>
              <a:rPr lang="en-US" dirty="0" err="1"/>
              <a:t>ctx.lookup</a:t>
            </a:r>
            <a:r>
              <a:rPr lang="en-US" dirty="0"/>
              <a:t>("java:/comp/</a:t>
            </a:r>
            <a:r>
              <a:rPr lang="en-US" dirty="0" err="1"/>
              <a:t>env</a:t>
            </a:r>
            <a:r>
              <a:rPr lang="en-US" dirty="0"/>
              <a:t>/</a:t>
            </a:r>
            <a:r>
              <a:rPr lang="en-US" dirty="0" err="1"/>
              <a:t>jdbc</a:t>
            </a:r>
            <a:r>
              <a:rPr lang="en-US" dirty="0"/>
              <a:t>/</a:t>
            </a:r>
            <a:r>
              <a:rPr lang="en-US" dirty="0" err="1"/>
              <a:t>MyLocalDB</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165</a:t>
            </a:fld>
            <a:endParaRPr lang="en-US"/>
          </a:p>
        </p:txBody>
      </p:sp>
    </p:spTree>
    <p:extLst>
      <p:ext uri="{BB962C8B-B14F-4D97-AF65-F5344CB8AC3E}">
        <p14:creationId xmlns:p14="http://schemas.microsoft.com/office/powerpoint/2010/main" val="4573009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JDBC Best Practices?</a:t>
            </a:r>
            <a:br>
              <a:rPr lang="en-US" b="1" dirty="0"/>
            </a:br>
            <a:endParaRPr lang="en-US" dirty="0"/>
          </a:p>
        </p:txBody>
      </p:sp>
      <p:sp>
        <p:nvSpPr>
          <p:cNvPr id="3" name="Content Placeholder 2"/>
          <p:cNvSpPr>
            <a:spLocks noGrp="1"/>
          </p:cNvSpPr>
          <p:nvPr>
            <p:ph idx="1"/>
          </p:nvPr>
        </p:nvSpPr>
        <p:spPr>
          <a:xfrm>
            <a:off x="677334" y="1514901"/>
            <a:ext cx="8596668" cy="4526461"/>
          </a:xfrm>
        </p:spPr>
        <p:txBody>
          <a:bodyPr>
            <a:normAutofit fontScale="85000" lnSpcReduction="10000"/>
          </a:bodyPr>
          <a:lstStyle/>
          <a:p>
            <a:r>
              <a:rPr lang="en-US" dirty="0"/>
              <a:t>Database resources are heavy, so make sure you close it as soon as you are done with it. </a:t>
            </a:r>
          </a:p>
          <a:p>
            <a:pPr marL="0" indent="0">
              <a:buNone/>
            </a:pPr>
            <a:r>
              <a:rPr lang="en-US" dirty="0"/>
              <a:t>  		Connection, Statement, </a:t>
            </a:r>
            <a:r>
              <a:rPr lang="en-US" dirty="0" err="1"/>
              <a:t>ResultSet</a:t>
            </a:r>
            <a:r>
              <a:rPr lang="en-US" dirty="0"/>
              <a:t> and all other JDBC objects have close() method 			defined 	to close them.</a:t>
            </a:r>
          </a:p>
          <a:p>
            <a:r>
              <a:rPr lang="en-US" dirty="0"/>
              <a:t>Always close the result set, statement and connection explicitly in the code, because if you are working in connection pooling environment, the connection might be returned to the pool leaving open result sets and statement objects resulting in resource leak.</a:t>
            </a:r>
          </a:p>
          <a:p>
            <a:r>
              <a:rPr lang="en-US" dirty="0"/>
              <a:t>Close the resources in the finally block to make sure they are closed even in case of exception scenarios.</a:t>
            </a:r>
          </a:p>
          <a:p>
            <a:r>
              <a:rPr lang="en-US" dirty="0"/>
              <a:t>Use batch processing for bulk operations of similar kind.</a:t>
            </a:r>
          </a:p>
          <a:p>
            <a:r>
              <a:rPr lang="en-US" dirty="0"/>
              <a:t>Always use </a:t>
            </a:r>
            <a:r>
              <a:rPr lang="en-US" dirty="0" err="1"/>
              <a:t>PreparedStatement</a:t>
            </a:r>
            <a:r>
              <a:rPr lang="en-US" dirty="0"/>
              <a:t> over Statement to avoid SQL Injection and get pre-compilation and caching benefits of </a:t>
            </a:r>
            <a:r>
              <a:rPr lang="en-US" dirty="0" err="1"/>
              <a:t>PreparedStatement</a:t>
            </a:r>
            <a:r>
              <a:rPr lang="en-US" dirty="0"/>
              <a:t>.</a:t>
            </a:r>
          </a:p>
          <a:p>
            <a:r>
              <a:rPr lang="en-US" dirty="0"/>
              <a:t>If you are retrieving bulk data into result set, setting an optimal value for </a:t>
            </a:r>
            <a:r>
              <a:rPr lang="en-US" dirty="0" err="1"/>
              <a:t>fetchSize</a:t>
            </a:r>
            <a:r>
              <a:rPr lang="en-US" dirty="0"/>
              <a:t> helps in getting good performance.</a:t>
            </a:r>
          </a:p>
          <a:p>
            <a:r>
              <a:rPr lang="en-US" dirty="0"/>
              <a:t>If you are creating database connections in a web application, try to use JDBC </a:t>
            </a:r>
            <a:r>
              <a:rPr lang="en-US" dirty="0" err="1"/>
              <a:t>DataSource</a:t>
            </a:r>
            <a:r>
              <a:rPr lang="en-US" dirty="0"/>
              <a:t> resources using JNDI context for re-using the connections.</a:t>
            </a:r>
          </a:p>
          <a:p>
            <a:r>
              <a:rPr lang="en-US" dirty="0"/>
              <a:t>Try to use disconnected </a:t>
            </a:r>
            <a:r>
              <a:rPr lang="en-US" dirty="0" err="1"/>
              <a:t>RowSet</a:t>
            </a:r>
            <a:r>
              <a:rPr lang="en-US" dirty="0"/>
              <a:t> when you need to work with </a:t>
            </a:r>
            <a:r>
              <a:rPr lang="en-US" dirty="0" err="1"/>
              <a:t>ResultSet</a:t>
            </a:r>
            <a:r>
              <a:rPr lang="en-US" dirty="0"/>
              <a:t> for a long time.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166</a:t>
            </a:fld>
            <a:endParaRPr lang="en-US"/>
          </a:p>
        </p:txBody>
      </p:sp>
    </p:spTree>
    <p:extLst>
      <p:ext uri="{BB962C8B-B14F-4D97-AF65-F5344CB8AC3E}">
        <p14:creationId xmlns:p14="http://schemas.microsoft.com/office/powerpoint/2010/main" val="193470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Network Protocol driver</a:t>
            </a:r>
            <a:br>
              <a:rPr lang="en-US" dirty="0"/>
            </a:br>
            <a:endParaRPr lang="en-US" dirty="0"/>
          </a:p>
        </p:txBody>
      </p:sp>
      <p:sp>
        <p:nvSpPr>
          <p:cNvPr id="3" name="Content Placeholder 2"/>
          <p:cNvSpPr>
            <a:spLocks noGrp="1"/>
          </p:cNvSpPr>
          <p:nvPr>
            <p:ph idx="1"/>
          </p:nvPr>
        </p:nvSpPr>
        <p:spPr/>
        <p:txBody>
          <a:bodyPr/>
          <a:lstStyle/>
          <a:p>
            <a:r>
              <a:rPr lang="en-US" dirty="0"/>
              <a:t>The Network Protocol driver uses middleware (application server) that converts JDBC calls directly or indirectly into the vendor-specific database protocol. It is fully written in java</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17</a:t>
            </a:fld>
            <a:endParaRPr lang="en-US"/>
          </a:p>
        </p:txBody>
      </p:sp>
    </p:spTree>
    <p:extLst>
      <p:ext uri="{BB962C8B-B14F-4D97-AF65-F5344CB8AC3E}">
        <p14:creationId xmlns:p14="http://schemas.microsoft.com/office/powerpoint/2010/main" val="42285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Protocol Driver - Architecture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18</a:t>
            </a:fld>
            <a:endParaRPr lang="en-US"/>
          </a:p>
        </p:txBody>
      </p:sp>
      <p:pic>
        <p:nvPicPr>
          <p:cNvPr id="5124" name="Picture 4" descr="Network Protocol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4194" y="2177256"/>
            <a:ext cx="634365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1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a:t>
            </a:r>
          </a:p>
        </p:txBody>
      </p:sp>
      <p:sp>
        <p:nvSpPr>
          <p:cNvPr id="3" name="Content Placeholder 2"/>
          <p:cNvSpPr>
            <a:spLocks noGrp="1"/>
          </p:cNvSpPr>
          <p:nvPr>
            <p:ph idx="1"/>
          </p:nvPr>
        </p:nvSpPr>
        <p:spPr/>
        <p:txBody>
          <a:bodyPr/>
          <a:lstStyle/>
          <a:p>
            <a:r>
              <a:rPr lang="en-US" dirty="0"/>
              <a:t>No client side library is required because of application server that can perform many tasks like auditing, load balancing, logging etc.</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19</a:t>
            </a:fld>
            <a:endParaRPr lang="en-US"/>
          </a:p>
        </p:txBody>
      </p:sp>
    </p:spTree>
    <p:extLst>
      <p:ext uri="{BB962C8B-B14F-4D97-AF65-F5344CB8AC3E}">
        <p14:creationId xmlns:p14="http://schemas.microsoft.com/office/powerpoint/2010/main" val="254881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Architecture</a:t>
            </a:r>
          </a:p>
        </p:txBody>
      </p:sp>
      <p:pic>
        <p:nvPicPr>
          <p:cNvPr id="1026" name="Picture 2" descr="JDBC (Java Database Connectivity)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4281" y="2824956"/>
            <a:ext cx="4943475" cy="25527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F8180D29-9EA8-4A7D-9A0E-5C42CCE3858B}" type="datetime1">
              <a:rPr lang="en-US" smtClean="0"/>
              <a:t>8/18/2018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BAD987F-AC42-4A68-BBF5-FE88F4AD7187}" type="slidenum">
              <a:rPr lang="en-US" smtClean="0"/>
              <a:t>2</a:t>
            </a:fld>
            <a:endParaRPr lang="en-US"/>
          </a:p>
        </p:txBody>
      </p:sp>
    </p:spTree>
    <p:extLst>
      <p:ext uri="{BB962C8B-B14F-4D97-AF65-F5344CB8AC3E}">
        <p14:creationId xmlns:p14="http://schemas.microsoft.com/office/powerpoint/2010/main" val="97350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3" name="Content Placeholder 2"/>
          <p:cNvSpPr>
            <a:spLocks noGrp="1"/>
          </p:cNvSpPr>
          <p:nvPr>
            <p:ph idx="1"/>
          </p:nvPr>
        </p:nvSpPr>
        <p:spPr/>
        <p:txBody>
          <a:bodyPr/>
          <a:lstStyle/>
          <a:p>
            <a:r>
              <a:rPr lang="en-US" dirty="0"/>
              <a:t>Network support is required on client machine.</a:t>
            </a:r>
          </a:p>
          <a:p>
            <a:r>
              <a:rPr lang="en-US" dirty="0"/>
              <a:t>Requires database-specific coding to be done in the middle tier.</a:t>
            </a:r>
          </a:p>
          <a:p>
            <a:r>
              <a:rPr lang="en-US" dirty="0"/>
              <a:t>Maintenance of Network Protocol driver becomes costly because it requires database-specific coding to be done in the middle tier.</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20</a:t>
            </a:fld>
            <a:endParaRPr lang="en-US"/>
          </a:p>
        </p:txBody>
      </p:sp>
    </p:spTree>
    <p:extLst>
      <p:ext uri="{BB962C8B-B14F-4D97-AF65-F5344CB8AC3E}">
        <p14:creationId xmlns:p14="http://schemas.microsoft.com/office/powerpoint/2010/main" val="19910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Thin driver</a:t>
            </a:r>
            <a:br>
              <a:rPr lang="en-US" dirty="0"/>
            </a:br>
            <a:endParaRPr lang="en-US" dirty="0"/>
          </a:p>
        </p:txBody>
      </p:sp>
      <p:sp>
        <p:nvSpPr>
          <p:cNvPr id="3" name="Content Placeholder 2"/>
          <p:cNvSpPr>
            <a:spLocks noGrp="1"/>
          </p:cNvSpPr>
          <p:nvPr>
            <p:ph idx="1"/>
          </p:nvPr>
        </p:nvSpPr>
        <p:spPr/>
        <p:txBody>
          <a:bodyPr/>
          <a:lstStyle/>
          <a:p>
            <a:r>
              <a:rPr lang="en-US" dirty="0"/>
              <a:t>The thin driver converts JDBC calls directly into the vendor-specific database protocol. That is why it is known as thin driver. It is fully written in Java language.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21</a:t>
            </a:fld>
            <a:endParaRPr lang="en-US"/>
          </a:p>
        </p:txBody>
      </p:sp>
    </p:spTree>
    <p:extLst>
      <p:ext uri="{BB962C8B-B14F-4D97-AF65-F5344CB8AC3E}">
        <p14:creationId xmlns:p14="http://schemas.microsoft.com/office/powerpoint/2010/main" val="12859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 Driver Architecture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22</a:t>
            </a:fld>
            <a:endParaRPr lang="en-US"/>
          </a:p>
        </p:txBody>
      </p:sp>
      <p:pic>
        <p:nvPicPr>
          <p:cNvPr id="6148" name="Picture 4" descr="Thin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95" y="1639380"/>
            <a:ext cx="475429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6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a:t>
            </a:r>
            <a:br>
              <a:rPr lang="en-US" b="1" dirty="0"/>
            </a:br>
            <a:endParaRPr lang="en-US" dirty="0"/>
          </a:p>
        </p:txBody>
      </p:sp>
      <p:sp>
        <p:nvSpPr>
          <p:cNvPr id="3" name="Content Placeholder 2"/>
          <p:cNvSpPr>
            <a:spLocks noGrp="1"/>
          </p:cNvSpPr>
          <p:nvPr>
            <p:ph idx="1"/>
          </p:nvPr>
        </p:nvSpPr>
        <p:spPr/>
        <p:txBody>
          <a:bodyPr/>
          <a:lstStyle/>
          <a:p>
            <a:r>
              <a:rPr lang="en-US" dirty="0"/>
              <a:t>Better performance than all other drivers.</a:t>
            </a:r>
          </a:p>
          <a:p>
            <a:r>
              <a:rPr lang="en-US" dirty="0"/>
              <a:t>No software is required at client side or server side.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23</a:t>
            </a:fld>
            <a:endParaRPr lang="en-US"/>
          </a:p>
        </p:txBody>
      </p:sp>
    </p:spTree>
    <p:extLst>
      <p:ext uri="{BB962C8B-B14F-4D97-AF65-F5344CB8AC3E}">
        <p14:creationId xmlns:p14="http://schemas.microsoft.com/office/powerpoint/2010/main" val="314338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3" name="Content Placeholder 2"/>
          <p:cNvSpPr>
            <a:spLocks noGrp="1"/>
          </p:cNvSpPr>
          <p:nvPr>
            <p:ph idx="1"/>
          </p:nvPr>
        </p:nvSpPr>
        <p:spPr/>
        <p:txBody>
          <a:bodyPr/>
          <a:lstStyle/>
          <a:p>
            <a:r>
              <a:rPr lang="en-US" dirty="0"/>
              <a:t>Drivers depends on the Database.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24</a:t>
            </a:fld>
            <a:endParaRPr lang="en-US"/>
          </a:p>
        </p:txBody>
      </p:sp>
    </p:spTree>
    <p:extLst>
      <p:ext uri="{BB962C8B-B14F-4D97-AF65-F5344CB8AC3E}">
        <p14:creationId xmlns:p14="http://schemas.microsoft.com/office/powerpoint/2010/main" val="71326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243584"/>
            <a:ext cx="8478181" cy="2807252"/>
          </a:xfrm>
        </p:spPr>
        <p:txBody>
          <a:bodyPr/>
          <a:lstStyle/>
          <a:p>
            <a:r>
              <a:rPr lang="en-US" dirty="0"/>
              <a:t>Steps to create a JDBC Application</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25</a:t>
            </a:fld>
            <a:endParaRPr lang="en-US"/>
          </a:p>
        </p:txBody>
      </p:sp>
    </p:spTree>
    <p:extLst>
      <p:ext uri="{BB962C8B-B14F-4D97-AF65-F5344CB8AC3E}">
        <p14:creationId xmlns:p14="http://schemas.microsoft.com/office/powerpoint/2010/main" val="23617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steps to connect any java application with the database in java using JDBC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9792798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26</a:t>
            </a:fld>
            <a:endParaRPr lang="en-US"/>
          </a:p>
        </p:txBody>
      </p:sp>
    </p:spTree>
    <p:extLst>
      <p:ext uri="{BB962C8B-B14F-4D97-AF65-F5344CB8AC3E}">
        <p14:creationId xmlns:p14="http://schemas.microsoft.com/office/powerpoint/2010/main" val="361597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Register the driver class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The </a:t>
            </a:r>
            <a:r>
              <a:rPr lang="en-US" dirty="0" err="1"/>
              <a:t>forName</a:t>
            </a:r>
            <a:r>
              <a:rPr lang="en-US" dirty="0"/>
              <a:t>() method of Class </a:t>
            </a:r>
            <a:r>
              <a:rPr lang="en-US" dirty="0" err="1"/>
              <a:t>class</a:t>
            </a:r>
            <a:r>
              <a:rPr lang="en-US" dirty="0"/>
              <a:t> is used to register the driver class. This method is used to dynamically load the driver class</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27</a:t>
            </a:fld>
            <a:endParaRPr lang="en-US"/>
          </a:p>
        </p:txBody>
      </p:sp>
    </p:spTree>
    <p:extLst>
      <p:ext uri="{BB962C8B-B14F-4D97-AF65-F5344CB8AC3E}">
        <p14:creationId xmlns:p14="http://schemas.microsoft.com/office/powerpoint/2010/main" val="36792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forName() method</a:t>
            </a:r>
          </a:p>
        </p:txBody>
      </p:sp>
      <p:sp>
        <p:nvSpPr>
          <p:cNvPr id="3" name="Content Placeholder 2"/>
          <p:cNvSpPr>
            <a:spLocks noGrp="1"/>
          </p:cNvSpPr>
          <p:nvPr>
            <p:ph idx="1"/>
          </p:nvPr>
        </p:nvSpPr>
        <p:spPr/>
        <p:txBody>
          <a:bodyPr/>
          <a:lstStyle/>
          <a:p>
            <a:r>
              <a:rPr lang="en-US" b="1" dirty="0"/>
              <a:t>public</a:t>
            </a:r>
            <a:r>
              <a:rPr lang="en-US" dirty="0"/>
              <a:t> </a:t>
            </a:r>
            <a:r>
              <a:rPr lang="en-US" b="1" dirty="0"/>
              <a:t>static</a:t>
            </a:r>
            <a:r>
              <a:rPr lang="en-US" dirty="0"/>
              <a:t> </a:t>
            </a:r>
            <a:r>
              <a:rPr lang="en-US" b="1" dirty="0"/>
              <a:t>void</a:t>
            </a:r>
            <a:r>
              <a:rPr lang="en-US" dirty="0"/>
              <a:t> </a:t>
            </a:r>
            <a:r>
              <a:rPr lang="en-US" dirty="0" err="1"/>
              <a:t>forName</a:t>
            </a:r>
            <a:r>
              <a:rPr lang="en-US" dirty="0"/>
              <a:t>(String </a:t>
            </a:r>
            <a:r>
              <a:rPr lang="en-US" dirty="0" err="1"/>
              <a:t>className</a:t>
            </a:r>
            <a:r>
              <a:rPr lang="en-US" dirty="0"/>
              <a:t>)</a:t>
            </a:r>
            <a:r>
              <a:rPr lang="en-US" b="1" dirty="0"/>
              <a:t>throws</a:t>
            </a:r>
            <a:r>
              <a:rPr lang="en-US" dirty="0"/>
              <a:t> </a:t>
            </a:r>
            <a:r>
              <a:rPr lang="en-US" dirty="0" err="1"/>
              <a:t>ClassNotFoundException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28</a:t>
            </a:fld>
            <a:endParaRPr lang="en-US"/>
          </a:p>
        </p:txBody>
      </p:sp>
    </p:spTree>
    <p:extLst>
      <p:ext uri="{BB962C8B-B14F-4D97-AF65-F5344CB8AC3E}">
        <p14:creationId xmlns:p14="http://schemas.microsoft.com/office/powerpoint/2010/main" val="164234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register the </a:t>
            </a:r>
            <a:r>
              <a:rPr lang="en-US" dirty="0" err="1"/>
              <a:t>OracleDriver</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err="1"/>
              <a:t>Class.forName</a:t>
            </a:r>
            <a:r>
              <a:rPr lang="en-US" dirty="0"/>
              <a:t>("</a:t>
            </a:r>
            <a:r>
              <a:rPr lang="en-US" dirty="0" err="1"/>
              <a:t>oracle.jdbc.driver.OracleDriver</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29</a:t>
            </a:fld>
            <a:endParaRPr lang="en-US"/>
          </a:p>
        </p:txBody>
      </p:sp>
    </p:spTree>
    <p:extLst>
      <p:ext uri="{BB962C8B-B14F-4D97-AF65-F5344CB8AC3E}">
        <p14:creationId xmlns:p14="http://schemas.microsoft.com/office/powerpoint/2010/main" val="33186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JDBC</a:t>
            </a:r>
          </a:p>
        </p:txBody>
      </p:sp>
      <p:sp>
        <p:nvSpPr>
          <p:cNvPr id="3" name="Content Placeholder 2"/>
          <p:cNvSpPr>
            <a:spLocks noGrp="1"/>
          </p:cNvSpPr>
          <p:nvPr>
            <p:ph idx="1"/>
          </p:nvPr>
        </p:nvSpPr>
        <p:spPr/>
        <p:txBody>
          <a:bodyPr/>
          <a:lstStyle/>
          <a:p>
            <a:r>
              <a:rPr lang="en-US" dirty="0"/>
              <a:t>Before JDBC, ODBC API was the database API to connect and execute query with the database. But, ODBC API uses ODBC driver which is written in C language (i.e. platform dependent and unsecured). </a:t>
            </a:r>
          </a:p>
          <a:p>
            <a:r>
              <a:rPr lang="en-US" dirty="0"/>
              <a:t>That is why Java has defined its own API (JDBC API) that uses JDBC drivers (written in Java language).</a:t>
            </a:r>
          </a:p>
        </p:txBody>
      </p:sp>
      <p:sp>
        <p:nvSpPr>
          <p:cNvPr id="4" name="Date Placeholder 3"/>
          <p:cNvSpPr>
            <a:spLocks noGrp="1"/>
          </p:cNvSpPr>
          <p:nvPr>
            <p:ph type="dt" sz="half" idx="10"/>
          </p:nvPr>
        </p:nvSpPr>
        <p:spPr/>
        <p:txBody>
          <a:bodyPr/>
          <a:lstStyle/>
          <a:p>
            <a:fld id="{2BD72D0A-043C-474D-B616-4CF723CA2D10}"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a:t>
            </a:fld>
            <a:endParaRPr lang="en-US"/>
          </a:p>
        </p:txBody>
      </p:sp>
    </p:spTree>
    <p:extLst>
      <p:ext uri="{BB962C8B-B14F-4D97-AF65-F5344CB8AC3E}">
        <p14:creationId xmlns:p14="http://schemas.microsoft.com/office/powerpoint/2010/main" val="27205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Create the connection object</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getConnection</a:t>
            </a:r>
            <a:r>
              <a:rPr lang="en-US" dirty="0"/>
              <a:t>() method of </a:t>
            </a:r>
            <a:r>
              <a:rPr lang="en-US" dirty="0" err="1"/>
              <a:t>DriverManager</a:t>
            </a:r>
            <a:r>
              <a:rPr lang="en-US" dirty="0"/>
              <a:t> class is used to establish connection with the database.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30</a:t>
            </a:fld>
            <a:endParaRPr lang="en-US"/>
          </a:p>
        </p:txBody>
      </p:sp>
    </p:spTree>
    <p:extLst>
      <p:ext uri="{BB962C8B-B14F-4D97-AF65-F5344CB8AC3E}">
        <p14:creationId xmlns:p14="http://schemas.microsoft.com/office/powerpoint/2010/main" val="295902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t>
            </a:r>
            <a:r>
              <a:rPr lang="en-US" b="1" dirty="0" err="1"/>
              <a:t>getConnection</a:t>
            </a:r>
            <a:r>
              <a:rPr lang="en-US" b="1" dirty="0"/>
              <a:t>() method</a:t>
            </a:r>
            <a:br>
              <a:rPr lang="en-US" b="1" dirty="0"/>
            </a:br>
            <a:endParaRPr lang="en-US" dirty="0"/>
          </a:p>
        </p:txBody>
      </p:sp>
      <p:sp>
        <p:nvSpPr>
          <p:cNvPr id="3" name="Content Placeholder 2"/>
          <p:cNvSpPr>
            <a:spLocks noGrp="1"/>
          </p:cNvSpPr>
          <p:nvPr>
            <p:ph idx="1"/>
          </p:nvPr>
        </p:nvSpPr>
        <p:spPr>
          <a:xfrm>
            <a:off x="0" y="2160589"/>
            <a:ext cx="12088368" cy="3880773"/>
          </a:xfrm>
        </p:spPr>
        <p:txBody>
          <a:bodyPr/>
          <a:lstStyle/>
          <a:p>
            <a:r>
              <a:rPr lang="en-US" dirty="0"/>
              <a:t>1)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a:t>
            </a:r>
            <a:r>
              <a:rPr lang="en-US" dirty="0"/>
              <a:t>)</a:t>
            </a:r>
            <a:r>
              <a:rPr lang="en-US" b="1" dirty="0"/>
              <a:t>throws</a:t>
            </a:r>
            <a:r>
              <a:rPr lang="en-US" dirty="0"/>
              <a:t> </a:t>
            </a:r>
            <a:r>
              <a:rPr lang="en-US" dirty="0" err="1"/>
              <a:t>SQLException</a:t>
            </a:r>
            <a:r>
              <a:rPr lang="en-US" dirty="0"/>
              <a:t>  </a:t>
            </a:r>
          </a:p>
          <a:p>
            <a:r>
              <a:rPr lang="en-US" dirty="0"/>
              <a:t>2)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url,String</a:t>
            </a:r>
            <a:r>
              <a:rPr lang="en-US" dirty="0"/>
              <a:t> </a:t>
            </a:r>
            <a:r>
              <a:rPr lang="en-US" dirty="0" err="1"/>
              <a:t>name,String</a:t>
            </a:r>
            <a:r>
              <a:rPr lang="en-US" dirty="0"/>
              <a:t> password)  </a:t>
            </a:r>
          </a:p>
          <a:p>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31</a:t>
            </a:fld>
            <a:endParaRPr lang="en-US"/>
          </a:p>
        </p:txBody>
      </p:sp>
    </p:spTree>
    <p:extLst>
      <p:ext uri="{BB962C8B-B14F-4D97-AF65-F5344CB8AC3E}">
        <p14:creationId xmlns:p14="http://schemas.microsoft.com/office/powerpoint/2010/main" val="8400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establish connection with the Oracle database</a:t>
            </a:r>
            <a:br>
              <a:rPr lang="en-US" dirty="0"/>
            </a:br>
            <a:endParaRPr lang="en-US" dirty="0"/>
          </a:p>
        </p:txBody>
      </p:sp>
      <p:sp>
        <p:nvSpPr>
          <p:cNvPr id="3" name="Content Placeholder 2"/>
          <p:cNvSpPr>
            <a:spLocks noGrp="1"/>
          </p:cNvSpPr>
          <p:nvPr>
            <p:ph idx="1"/>
          </p:nvPr>
        </p:nvSpPr>
        <p:spPr/>
        <p:txBody>
          <a:bodyPr/>
          <a:lstStyle/>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:@localhost:1521:xe","system","password");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32</a:t>
            </a:fld>
            <a:endParaRPr lang="en-US"/>
          </a:p>
        </p:txBody>
      </p:sp>
    </p:spTree>
    <p:extLst>
      <p:ext uri="{BB962C8B-B14F-4D97-AF65-F5344CB8AC3E}">
        <p14:creationId xmlns:p14="http://schemas.microsoft.com/office/powerpoint/2010/main" val="6641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Create the Statement object</a:t>
            </a:r>
          </a:p>
        </p:txBody>
      </p:sp>
      <p:sp>
        <p:nvSpPr>
          <p:cNvPr id="3" name="Content Placeholder 2"/>
          <p:cNvSpPr>
            <a:spLocks noGrp="1"/>
          </p:cNvSpPr>
          <p:nvPr>
            <p:ph idx="1"/>
          </p:nvPr>
        </p:nvSpPr>
        <p:spPr/>
        <p:txBody>
          <a:bodyPr/>
          <a:lstStyle/>
          <a:p>
            <a:r>
              <a:rPr lang="en-US" dirty="0"/>
              <a:t>The </a:t>
            </a:r>
            <a:r>
              <a:rPr lang="en-US" dirty="0" err="1"/>
              <a:t>createStatement</a:t>
            </a:r>
            <a:r>
              <a:rPr lang="en-US" dirty="0"/>
              <a:t>() method of Connection interface is used to create statement. The object of statement is responsible to execute queries with the database.</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33</a:t>
            </a:fld>
            <a:endParaRPr lang="en-US"/>
          </a:p>
        </p:txBody>
      </p:sp>
    </p:spTree>
    <p:extLst>
      <p:ext uri="{BB962C8B-B14F-4D97-AF65-F5344CB8AC3E}">
        <p14:creationId xmlns:p14="http://schemas.microsoft.com/office/powerpoint/2010/main" val="6889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t>
            </a:r>
            <a:r>
              <a:rPr lang="en-US" b="1" dirty="0" err="1"/>
              <a:t>createStatement</a:t>
            </a:r>
            <a:r>
              <a:rPr lang="en-US" b="1" dirty="0"/>
              <a:t>() method</a:t>
            </a:r>
            <a:br>
              <a:rPr lang="en-US" b="1" dirty="0"/>
            </a:br>
            <a:endParaRPr lang="en-US" dirty="0"/>
          </a:p>
        </p:txBody>
      </p:sp>
      <p:sp>
        <p:nvSpPr>
          <p:cNvPr id="3" name="Content Placeholder 2"/>
          <p:cNvSpPr>
            <a:spLocks noGrp="1"/>
          </p:cNvSpPr>
          <p:nvPr>
            <p:ph idx="1"/>
          </p:nvPr>
        </p:nvSpPr>
        <p:spPr/>
        <p:txBody>
          <a:bodyPr/>
          <a:lstStyle/>
          <a:p>
            <a:r>
              <a:rPr lang="en-US" b="1" dirty="0"/>
              <a:t>public</a:t>
            </a:r>
            <a:r>
              <a:rPr lang="en-US" dirty="0"/>
              <a:t> Statement </a:t>
            </a:r>
            <a:r>
              <a:rPr lang="en-US" dirty="0" err="1"/>
              <a:t>createStatement</a:t>
            </a:r>
            <a:r>
              <a:rPr lang="en-US" dirty="0"/>
              <a:t>()</a:t>
            </a:r>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34</a:t>
            </a:fld>
            <a:endParaRPr lang="en-US"/>
          </a:p>
        </p:txBody>
      </p:sp>
    </p:spTree>
    <p:extLst>
      <p:ext uri="{BB962C8B-B14F-4D97-AF65-F5344CB8AC3E}">
        <p14:creationId xmlns:p14="http://schemas.microsoft.com/office/powerpoint/2010/main" val="3327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create the statement object</a:t>
            </a:r>
          </a:p>
        </p:txBody>
      </p:sp>
      <p:sp>
        <p:nvSpPr>
          <p:cNvPr id="3" name="Content Placeholder 2"/>
          <p:cNvSpPr>
            <a:spLocks noGrp="1"/>
          </p:cNvSpPr>
          <p:nvPr>
            <p:ph idx="1"/>
          </p:nvPr>
        </p:nvSpPr>
        <p:spPr/>
        <p:txBody>
          <a:bodyPr/>
          <a:lstStyle/>
          <a:p>
            <a:r>
              <a:rPr lang="en-US" dirty="0"/>
              <a:t>Statement </a:t>
            </a:r>
            <a:r>
              <a:rPr lang="en-US" dirty="0" err="1"/>
              <a:t>stmt</a:t>
            </a:r>
            <a:r>
              <a:rPr lang="en-US" dirty="0"/>
              <a:t>=</a:t>
            </a:r>
            <a:r>
              <a:rPr lang="en-US" dirty="0" err="1"/>
              <a:t>con.createStatement</a:t>
            </a: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35</a:t>
            </a:fld>
            <a:endParaRPr lang="en-US"/>
          </a:p>
        </p:txBody>
      </p:sp>
    </p:spTree>
    <p:extLst>
      <p:ext uri="{BB962C8B-B14F-4D97-AF65-F5344CB8AC3E}">
        <p14:creationId xmlns:p14="http://schemas.microsoft.com/office/powerpoint/2010/main" val="39224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Execute the query</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36</a:t>
            </a:fld>
            <a:endParaRPr lang="en-US"/>
          </a:p>
        </p:txBody>
      </p:sp>
    </p:spTree>
    <p:extLst>
      <p:ext uri="{BB962C8B-B14F-4D97-AF65-F5344CB8AC3E}">
        <p14:creationId xmlns:p14="http://schemas.microsoft.com/office/powerpoint/2010/main" val="14114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t>
            </a:r>
            <a:r>
              <a:rPr lang="en-US" b="1" dirty="0" err="1"/>
              <a:t>executeQuery</a:t>
            </a:r>
            <a:r>
              <a:rPr lang="en-US" b="1" dirty="0"/>
              <a:t>() method</a:t>
            </a:r>
            <a:br>
              <a:rPr lang="en-US" b="1"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dirty="0" err="1"/>
              <a:t>ResultSet</a:t>
            </a:r>
            <a:r>
              <a:rPr lang="en-US" dirty="0"/>
              <a:t> </a:t>
            </a:r>
            <a:r>
              <a:rPr lang="en-US" dirty="0" err="1"/>
              <a:t>executeQuery</a:t>
            </a:r>
            <a:r>
              <a:rPr lang="en-US" dirty="0"/>
              <a:t>(String </a:t>
            </a:r>
            <a:r>
              <a:rPr lang="en-US" dirty="0" err="1"/>
              <a:t>sql</a:t>
            </a:r>
            <a:r>
              <a:rPr lang="en-US" dirty="0"/>
              <a:t>)</a:t>
            </a:r>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37</a:t>
            </a:fld>
            <a:endParaRPr lang="en-US"/>
          </a:p>
        </p:txBody>
      </p:sp>
    </p:spTree>
    <p:extLst>
      <p:ext uri="{BB962C8B-B14F-4D97-AF65-F5344CB8AC3E}">
        <p14:creationId xmlns:p14="http://schemas.microsoft.com/office/powerpoint/2010/main" val="3968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to execute query</a:t>
            </a:r>
          </a:p>
        </p:txBody>
      </p:sp>
      <p:sp>
        <p:nvSpPr>
          <p:cNvPr id="3" name="Content Placeholder 2"/>
          <p:cNvSpPr>
            <a:spLocks noGrp="1"/>
          </p:cNvSpPr>
          <p:nvPr>
            <p:ph idx="1"/>
          </p:nvPr>
        </p:nvSpPr>
        <p:spPr/>
        <p:txBody>
          <a:bodyPr/>
          <a:lstStyle/>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38</a:t>
            </a:fld>
            <a:endParaRPr lang="en-US"/>
          </a:p>
        </p:txBody>
      </p:sp>
    </p:spTree>
    <p:extLst>
      <p:ext uri="{BB962C8B-B14F-4D97-AF65-F5344CB8AC3E}">
        <p14:creationId xmlns:p14="http://schemas.microsoft.com/office/powerpoint/2010/main" val="33682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Close the connection object</a:t>
            </a:r>
            <a:br>
              <a:rPr lang="en-US" dirty="0"/>
            </a:br>
            <a:endParaRPr lang="en-US" dirty="0"/>
          </a:p>
        </p:txBody>
      </p:sp>
      <p:sp>
        <p:nvSpPr>
          <p:cNvPr id="3" name="Content Placeholder 2"/>
          <p:cNvSpPr>
            <a:spLocks noGrp="1"/>
          </p:cNvSpPr>
          <p:nvPr>
            <p:ph idx="1"/>
          </p:nvPr>
        </p:nvSpPr>
        <p:spPr/>
        <p:txBody>
          <a:bodyPr/>
          <a:lstStyle/>
          <a:p>
            <a:r>
              <a:rPr lang="en-US" dirty="0"/>
              <a:t>By closing connection object statement and </a:t>
            </a:r>
            <a:r>
              <a:rPr lang="en-US" dirty="0" err="1"/>
              <a:t>ResultSet</a:t>
            </a:r>
            <a:r>
              <a:rPr lang="en-US" dirty="0"/>
              <a:t> will be closed automatically. The close() method of Connection interface is used to close the connection.</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39</a:t>
            </a:fld>
            <a:endParaRPr lang="en-US"/>
          </a:p>
        </p:txBody>
      </p:sp>
    </p:spTree>
    <p:extLst>
      <p:ext uri="{BB962C8B-B14F-4D97-AF65-F5344CB8AC3E}">
        <p14:creationId xmlns:p14="http://schemas.microsoft.com/office/powerpoint/2010/main" val="199307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API?</a:t>
            </a:r>
          </a:p>
        </p:txBody>
      </p:sp>
      <p:sp>
        <p:nvSpPr>
          <p:cNvPr id="3" name="Content Placeholder 2"/>
          <p:cNvSpPr>
            <a:spLocks noGrp="1"/>
          </p:cNvSpPr>
          <p:nvPr>
            <p:ph idx="1"/>
          </p:nvPr>
        </p:nvSpPr>
        <p:spPr/>
        <p:txBody>
          <a:bodyPr/>
          <a:lstStyle/>
          <a:p>
            <a:r>
              <a:rPr lang="en-US" dirty="0"/>
              <a:t>API (Application programming interface) is a document that contains description of all the features of a product or software. </a:t>
            </a:r>
          </a:p>
          <a:p>
            <a:r>
              <a:rPr lang="en-US" dirty="0"/>
              <a:t>It represents classes and interfaces that software programs can follow to communicate with each other. An API can be created for applications, libraries, operating systems, </a:t>
            </a:r>
            <a:r>
              <a:rPr lang="en-US" dirty="0" err="1"/>
              <a:t>etc</a:t>
            </a:r>
            <a:endParaRPr lang="en-US" dirty="0"/>
          </a:p>
        </p:txBody>
      </p:sp>
      <p:sp>
        <p:nvSpPr>
          <p:cNvPr id="4" name="Date Placeholder 3"/>
          <p:cNvSpPr>
            <a:spLocks noGrp="1"/>
          </p:cNvSpPr>
          <p:nvPr>
            <p:ph type="dt" sz="half" idx="10"/>
          </p:nvPr>
        </p:nvSpPr>
        <p:spPr/>
        <p:txBody>
          <a:bodyPr/>
          <a:lstStyle/>
          <a:p>
            <a:fld id="{114701A7-87A0-45FC-9928-3955AB86980A}"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a:t>
            </a:fld>
            <a:endParaRPr lang="en-US"/>
          </a:p>
        </p:txBody>
      </p:sp>
    </p:spTree>
    <p:extLst>
      <p:ext uri="{BB962C8B-B14F-4D97-AF65-F5344CB8AC3E}">
        <p14:creationId xmlns:p14="http://schemas.microsoft.com/office/powerpoint/2010/main" val="36020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close() method</a:t>
            </a:r>
            <a:br>
              <a:rPr lang="en-US" b="1"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void</a:t>
            </a:r>
            <a:r>
              <a:rPr lang="en-US" dirty="0"/>
              <a:t> close()</a:t>
            </a:r>
            <a:r>
              <a:rPr lang="en-US" b="1" dirty="0"/>
              <a:t>throws</a:t>
            </a:r>
            <a:r>
              <a:rPr lang="en-US" dirty="0"/>
              <a:t> </a:t>
            </a:r>
            <a:r>
              <a:rPr lang="en-US" dirty="0" err="1"/>
              <a:t>SQLException</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40</a:t>
            </a:fld>
            <a:endParaRPr lang="en-US"/>
          </a:p>
        </p:txBody>
      </p:sp>
    </p:spTree>
    <p:extLst>
      <p:ext uri="{BB962C8B-B14F-4D97-AF65-F5344CB8AC3E}">
        <p14:creationId xmlns:p14="http://schemas.microsoft.com/office/powerpoint/2010/main" val="10728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to close connection</a:t>
            </a:r>
          </a:p>
        </p:txBody>
      </p:sp>
      <p:sp>
        <p:nvSpPr>
          <p:cNvPr id="3" name="Content Placeholder 2"/>
          <p:cNvSpPr>
            <a:spLocks noGrp="1"/>
          </p:cNvSpPr>
          <p:nvPr>
            <p:ph idx="1"/>
          </p:nvPr>
        </p:nvSpPr>
        <p:spPr/>
        <p:txBody>
          <a:bodyPr/>
          <a:lstStyle/>
          <a:p>
            <a:r>
              <a:rPr lang="en-US" dirty="0" err="1"/>
              <a:t>con.close</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41</a:t>
            </a:fld>
            <a:endParaRPr lang="en-US"/>
          </a:p>
        </p:txBody>
      </p:sp>
    </p:spTree>
    <p:extLst>
      <p:ext uri="{BB962C8B-B14F-4D97-AF65-F5344CB8AC3E}">
        <p14:creationId xmlns:p14="http://schemas.microsoft.com/office/powerpoint/2010/main" val="20390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DriverManager</a:t>
            </a:r>
            <a:r>
              <a:rPr lang="en-US" dirty="0"/>
              <a:t> class</a:t>
            </a:r>
          </a:p>
        </p:txBody>
      </p:sp>
      <p:sp>
        <p:nvSpPr>
          <p:cNvPr id="3" name="Content Placeholder 2"/>
          <p:cNvSpPr>
            <a:spLocks noGrp="1"/>
          </p:cNvSpPr>
          <p:nvPr>
            <p:ph idx="1"/>
          </p:nvPr>
        </p:nvSpPr>
        <p:spPr/>
        <p:txBody>
          <a:bodyPr/>
          <a:lstStyle/>
          <a:p>
            <a:r>
              <a:rPr lang="en-US" dirty="0"/>
              <a:t>The </a:t>
            </a:r>
            <a:r>
              <a:rPr lang="en-US" dirty="0" err="1"/>
              <a:t>DriverManager</a:t>
            </a:r>
            <a:r>
              <a:rPr lang="en-US" dirty="0"/>
              <a:t> class acts as an interface between user and drivers. It keeps track of the drivers that are available and handles establishing a connection between a database and the appropriate driver.</a:t>
            </a:r>
          </a:p>
          <a:p>
            <a:r>
              <a:rPr lang="en-US" dirty="0"/>
              <a:t>The </a:t>
            </a:r>
            <a:r>
              <a:rPr lang="en-US" dirty="0" err="1"/>
              <a:t>DriverManager</a:t>
            </a:r>
            <a:r>
              <a:rPr lang="en-US" dirty="0"/>
              <a:t> class maintains a list of Driver classes that have registered themselves by calling the method </a:t>
            </a:r>
            <a:r>
              <a:rPr lang="en-US" dirty="0" err="1"/>
              <a:t>DriverManager.registerDriver</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42</a:t>
            </a:fld>
            <a:endParaRPr lang="en-US"/>
          </a:p>
        </p:txBody>
      </p:sp>
    </p:spTree>
    <p:extLst>
      <p:ext uri="{BB962C8B-B14F-4D97-AF65-F5344CB8AC3E}">
        <p14:creationId xmlns:p14="http://schemas.microsoft.com/office/powerpoint/2010/main" val="2010998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a:t>
            </a:r>
            <a:r>
              <a:rPr lang="en-US" dirty="0" err="1"/>
              <a:t>DriverManager</a:t>
            </a:r>
            <a:r>
              <a:rPr lang="en-US" dirty="0"/>
              <a:t> class</a:t>
            </a:r>
          </a:p>
        </p:txBody>
      </p:sp>
      <p:sp>
        <p:nvSpPr>
          <p:cNvPr id="3" name="Content Placeholder 2"/>
          <p:cNvSpPr>
            <a:spLocks noGrp="1"/>
          </p:cNvSpPr>
          <p:nvPr>
            <p:ph idx="1"/>
          </p:nvPr>
        </p:nvSpPr>
        <p:spPr/>
        <p:txBody>
          <a:bodyPr/>
          <a:lstStyle/>
          <a:p>
            <a:r>
              <a:rPr lang="en-US" dirty="0"/>
              <a:t>1) public static void </a:t>
            </a:r>
            <a:r>
              <a:rPr lang="en-US" dirty="0" err="1"/>
              <a:t>registerDriver</a:t>
            </a:r>
            <a:r>
              <a:rPr lang="en-US" dirty="0"/>
              <a:t>(Driver driver):	is used to register the given driver with </a:t>
            </a:r>
            <a:r>
              <a:rPr lang="en-US" dirty="0" err="1"/>
              <a:t>DriverManager</a:t>
            </a:r>
            <a:r>
              <a:rPr lang="en-US" dirty="0"/>
              <a:t>.</a:t>
            </a:r>
          </a:p>
          <a:p>
            <a:r>
              <a:rPr lang="en-US" dirty="0"/>
              <a:t>2) public static void </a:t>
            </a:r>
            <a:r>
              <a:rPr lang="en-US" dirty="0" err="1"/>
              <a:t>deregisterDriver</a:t>
            </a:r>
            <a:r>
              <a:rPr lang="en-US" dirty="0"/>
              <a:t>(Driver driver):	is used to deregister the given driver (drop the driver from the list) with </a:t>
            </a:r>
            <a:r>
              <a:rPr lang="en-US" dirty="0" err="1"/>
              <a:t>DriverManager</a:t>
            </a:r>
            <a:r>
              <a:rPr lang="en-US" dirty="0"/>
              <a:t>.</a:t>
            </a:r>
          </a:p>
          <a:p>
            <a:r>
              <a:rPr lang="en-US" dirty="0"/>
              <a:t>3) public static Connection </a:t>
            </a:r>
            <a:r>
              <a:rPr lang="en-US" dirty="0" err="1"/>
              <a:t>getConnection</a:t>
            </a:r>
            <a:r>
              <a:rPr lang="en-US" dirty="0"/>
              <a:t>(String </a:t>
            </a:r>
            <a:r>
              <a:rPr lang="en-US" dirty="0" err="1"/>
              <a:t>url</a:t>
            </a:r>
            <a:r>
              <a:rPr lang="en-US" dirty="0"/>
              <a:t>):	is used to establish the connection with the specified </a:t>
            </a:r>
            <a:r>
              <a:rPr lang="en-US" dirty="0" err="1"/>
              <a:t>url</a:t>
            </a:r>
            <a:r>
              <a:rPr lang="en-US" dirty="0"/>
              <a:t>.</a:t>
            </a:r>
          </a:p>
          <a:p>
            <a:r>
              <a:rPr lang="en-US" dirty="0"/>
              <a:t>4) public static Connection </a:t>
            </a:r>
            <a:r>
              <a:rPr lang="en-US" dirty="0" err="1"/>
              <a:t>getConnection</a:t>
            </a:r>
            <a:r>
              <a:rPr lang="en-US" dirty="0"/>
              <a:t>(String </a:t>
            </a:r>
            <a:r>
              <a:rPr lang="en-US" dirty="0" err="1"/>
              <a:t>url,String</a:t>
            </a:r>
            <a:r>
              <a:rPr lang="en-US" dirty="0"/>
              <a:t> </a:t>
            </a:r>
            <a:r>
              <a:rPr lang="en-US" dirty="0" err="1"/>
              <a:t>userName,String</a:t>
            </a:r>
            <a:r>
              <a:rPr lang="en-US" dirty="0"/>
              <a:t> password):	is used to establish the connection with the specified </a:t>
            </a:r>
            <a:r>
              <a:rPr lang="en-US" dirty="0" err="1"/>
              <a:t>url</a:t>
            </a:r>
            <a:r>
              <a:rPr lang="en-US" dirty="0"/>
              <a:t>, username and password.</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43</a:t>
            </a:fld>
            <a:endParaRPr lang="en-US"/>
          </a:p>
        </p:txBody>
      </p:sp>
    </p:spTree>
    <p:extLst>
      <p:ext uri="{BB962C8B-B14F-4D97-AF65-F5344CB8AC3E}">
        <p14:creationId xmlns:p14="http://schemas.microsoft.com/office/powerpoint/2010/main" val="399094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interface:</a:t>
            </a:r>
          </a:p>
        </p:txBody>
      </p:sp>
      <p:sp>
        <p:nvSpPr>
          <p:cNvPr id="3" name="Content Placeholder 2"/>
          <p:cNvSpPr>
            <a:spLocks noGrp="1"/>
          </p:cNvSpPr>
          <p:nvPr>
            <p:ph idx="1"/>
          </p:nvPr>
        </p:nvSpPr>
        <p:spPr/>
        <p:txBody>
          <a:bodyPr/>
          <a:lstStyle/>
          <a:p>
            <a:r>
              <a:rPr lang="en-US" dirty="0"/>
              <a:t>A Connection is the session between java application and database. The Connection interface is a factory of Statement, </a:t>
            </a:r>
            <a:r>
              <a:rPr lang="en-US" dirty="0" err="1"/>
              <a:t>PreparedStatement</a:t>
            </a:r>
            <a:r>
              <a:rPr lang="en-US" dirty="0"/>
              <a:t>, and </a:t>
            </a:r>
            <a:r>
              <a:rPr lang="en-US" dirty="0" err="1"/>
              <a:t>DatabaseMetaData</a:t>
            </a:r>
            <a:r>
              <a:rPr lang="en-US" dirty="0"/>
              <a:t> i.e. object of Connection can be used to get the object of Statement and </a:t>
            </a:r>
            <a:r>
              <a:rPr lang="en-US" dirty="0" err="1"/>
              <a:t>DatabaseMetaData</a:t>
            </a:r>
            <a:r>
              <a:rPr lang="en-US" dirty="0"/>
              <a:t>. </a:t>
            </a:r>
          </a:p>
          <a:p>
            <a:r>
              <a:rPr lang="en-US" dirty="0"/>
              <a:t>The Connection interface provide many methods for transaction management like commit(),rollback() etc.</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44</a:t>
            </a:fld>
            <a:endParaRPr lang="en-US"/>
          </a:p>
        </p:txBody>
      </p:sp>
    </p:spTree>
    <p:extLst>
      <p:ext uri="{BB962C8B-B14F-4D97-AF65-F5344CB8AC3E}">
        <p14:creationId xmlns:p14="http://schemas.microsoft.com/office/powerpoint/2010/main" val="768705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dirty="0"/>
              <a:t>By default, connection commits the changes after executing queries.</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45</a:t>
            </a:fld>
            <a:endParaRPr lang="en-US"/>
          </a:p>
        </p:txBody>
      </p:sp>
    </p:spTree>
    <p:extLst>
      <p:ext uri="{BB962C8B-B14F-4D97-AF65-F5344CB8AC3E}">
        <p14:creationId xmlns:p14="http://schemas.microsoft.com/office/powerpoint/2010/main" val="36164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Connection interface:</a:t>
            </a:r>
            <a:br>
              <a:rPr lang="en-US" dirty="0"/>
            </a:br>
            <a:endParaRPr lang="en-US" dirty="0"/>
          </a:p>
        </p:txBody>
      </p:sp>
      <p:graphicFrame>
        <p:nvGraphicFramePr>
          <p:cNvPr id="7" name="Content Placeholder 6"/>
          <p:cNvGraphicFramePr>
            <a:graphicFrameLocks noGrp="1"/>
          </p:cNvGraphicFramePr>
          <p:nvPr>
            <p:ph idx="1"/>
          </p:nvPr>
        </p:nvGraphicFramePr>
        <p:xfrm>
          <a:off x="921625" y="2158525"/>
          <a:ext cx="8108788" cy="3885564"/>
        </p:xfrm>
        <a:graphic>
          <a:graphicData uri="http://schemas.openxmlformats.org/drawingml/2006/table">
            <a:tbl>
              <a:tblPr/>
              <a:tblGrid>
                <a:gridCol w="8108788">
                  <a:extLst>
                    <a:ext uri="{9D8B030D-6E8A-4147-A177-3AD203B41FA5}">
                      <a16:colId xmlns:a16="http://schemas.microsoft.com/office/drawing/2014/main" val="20000"/>
                    </a:ext>
                  </a:extLst>
                </a:gridCol>
              </a:tblGrid>
              <a:tr h="603779">
                <a:tc>
                  <a:txBody>
                    <a:bodyPr/>
                    <a:lstStyle/>
                    <a:p>
                      <a:r>
                        <a:rPr lang="en-US" sz="1700" b="1" i="0">
                          <a:solidFill>
                            <a:srgbClr val="000000"/>
                          </a:solidFill>
                          <a:effectLst/>
                          <a:latin typeface="verdana" panose="020B0604030504040204" pitchFamily="34" charset="0"/>
                        </a:rPr>
                        <a:t>1) public Statement createStatement():</a:t>
                      </a:r>
                      <a:r>
                        <a:rPr lang="en-US" sz="1700" b="0" i="0">
                          <a:solidFill>
                            <a:srgbClr val="000000"/>
                          </a:solidFill>
                          <a:effectLst/>
                          <a:latin typeface="verdana" panose="020B0604030504040204" pitchFamily="34" charset="0"/>
                        </a:rPr>
                        <a:t> creates a statement object that can be used to execute SQL queries.</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0"/>
                  </a:ext>
                </a:extLst>
              </a:tr>
              <a:tr h="862542">
                <a:tc>
                  <a:txBody>
                    <a:bodyPr/>
                    <a:lstStyle/>
                    <a:p>
                      <a:r>
                        <a:rPr lang="en-US" sz="1700" b="1" i="0">
                          <a:solidFill>
                            <a:srgbClr val="000000"/>
                          </a:solidFill>
                          <a:effectLst/>
                          <a:latin typeface="verdana" panose="020B0604030504040204" pitchFamily="34" charset="0"/>
                        </a:rPr>
                        <a:t>2) public Statement createStatement(int resultSetType,int resultSetConcurrency):</a:t>
                      </a:r>
                      <a:r>
                        <a:rPr lang="en-US" sz="1700" b="0" i="0">
                          <a:solidFill>
                            <a:srgbClr val="000000"/>
                          </a:solidFill>
                          <a:effectLst/>
                          <a:latin typeface="verdana" panose="020B0604030504040204" pitchFamily="34" charset="0"/>
                        </a:rPr>
                        <a:t> Creates a Statement object that will generate ResultSet objects with the given type and concurrency.</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1"/>
                  </a:ext>
                </a:extLst>
              </a:tr>
              <a:tr h="603779">
                <a:tc>
                  <a:txBody>
                    <a:bodyPr/>
                    <a:lstStyle/>
                    <a:p>
                      <a:r>
                        <a:rPr lang="en-US" sz="1700" b="1" i="0">
                          <a:solidFill>
                            <a:srgbClr val="000000"/>
                          </a:solidFill>
                          <a:effectLst/>
                          <a:latin typeface="verdana" panose="020B0604030504040204" pitchFamily="34" charset="0"/>
                        </a:rPr>
                        <a:t>3) public void setAutoCommit(boolean status):</a:t>
                      </a:r>
                      <a:r>
                        <a:rPr lang="en-US" sz="1700" b="0" i="0">
                          <a:solidFill>
                            <a:srgbClr val="000000"/>
                          </a:solidFill>
                          <a:effectLst/>
                          <a:latin typeface="verdana" panose="020B0604030504040204" pitchFamily="34" charset="0"/>
                        </a:rPr>
                        <a:t> is used to set the commit status.By default it is true.</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2"/>
                  </a:ext>
                </a:extLst>
              </a:tr>
              <a:tr h="603779">
                <a:tc>
                  <a:txBody>
                    <a:bodyPr/>
                    <a:lstStyle/>
                    <a:p>
                      <a:r>
                        <a:rPr lang="en-US" sz="1700" b="1" i="0">
                          <a:solidFill>
                            <a:srgbClr val="000000"/>
                          </a:solidFill>
                          <a:effectLst/>
                          <a:latin typeface="verdana" panose="020B0604030504040204" pitchFamily="34" charset="0"/>
                        </a:rPr>
                        <a:t>4) public void commit():</a:t>
                      </a:r>
                      <a:r>
                        <a:rPr lang="en-US" sz="1700" b="0" i="0">
                          <a:solidFill>
                            <a:srgbClr val="000000"/>
                          </a:solidFill>
                          <a:effectLst/>
                          <a:latin typeface="verdana" panose="020B0604030504040204" pitchFamily="34" charset="0"/>
                        </a:rPr>
                        <a:t> saves the changes made since the previous commit/rollback permanent.</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3"/>
                  </a:ext>
                </a:extLst>
              </a:tr>
              <a:tr h="603779">
                <a:tc>
                  <a:txBody>
                    <a:bodyPr/>
                    <a:lstStyle/>
                    <a:p>
                      <a:r>
                        <a:rPr lang="en-US" sz="1700" b="1" i="0">
                          <a:solidFill>
                            <a:srgbClr val="000000"/>
                          </a:solidFill>
                          <a:effectLst/>
                          <a:latin typeface="verdana" panose="020B0604030504040204" pitchFamily="34" charset="0"/>
                        </a:rPr>
                        <a:t>5) public void rollback():</a:t>
                      </a:r>
                      <a:r>
                        <a:rPr lang="en-US" sz="1700" b="0" i="0">
                          <a:solidFill>
                            <a:srgbClr val="000000"/>
                          </a:solidFill>
                          <a:effectLst/>
                          <a:latin typeface="verdana" panose="020B0604030504040204" pitchFamily="34" charset="0"/>
                        </a:rPr>
                        <a:t> Drops all changes made since the previous commit/rollback.</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4"/>
                  </a:ext>
                </a:extLst>
              </a:tr>
              <a:tr h="603779">
                <a:tc>
                  <a:txBody>
                    <a:bodyPr/>
                    <a:lstStyle/>
                    <a:p>
                      <a:r>
                        <a:rPr lang="en-US" sz="1700" b="1" i="0" dirty="0">
                          <a:solidFill>
                            <a:srgbClr val="000000"/>
                          </a:solidFill>
                          <a:effectLst/>
                          <a:latin typeface="verdana" panose="020B0604030504040204" pitchFamily="34" charset="0"/>
                        </a:rPr>
                        <a:t>6) public void close():</a:t>
                      </a:r>
                      <a:r>
                        <a:rPr lang="en-US" sz="1700" b="0" i="0" dirty="0">
                          <a:solidFill>
                            <a:srgbClr val="000000"/>
                          </a:solidFill>
                          <a:effectLst/>
                          <a:latin typeface="verdana" panose="020B0604030504040204" pitchFamily="34" charset="0"/>
                        </a:rPr>
                        <a:t> closes the connection and Releases a JDBC resources immediately.</a:t>
                      </a:r>
                    </a:p>
                  </a:txBody>
                  <a:tcPr marL="86254" marR="86254" marT="43127" marB="43127"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46</a:t>
            </a:fld>
            <a:endParaRPr lang="en-US"/>
          </a:p>
        </p:txBody>
      </p:sp>
    </p:spTree>
    <p:extLst>
      <p:ext uri="{BB962C8B-B14F-4D97-AF65-F5344CB8AC3E}">
        <p14:creationId xmlns:p14="http://schemas.microsoft.com/office/powerpoint/2010/main" val="1421695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interface</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Statement interface</a:t>
            </a:r>
            <a:r>
              <a:rPr lang="en-US" dirty="0"/>
              <a:t> provides methods to execute queries with the database. The statement interface is a factory of </a:t>
            </a:r>
            <a:r>
              <a:rPr lang="en-US" dirty="0" err="1"/>
              <a:t>ResultSet</a:t>
            </a:r>
            <a:r>
              <a:rPr lang="en-US" dirty="0"/>
              <a:t> i.e. it provides factory method to get the object of </a:t>
            </a:r>
            <a:r>
              <a:rPr lang="en-US" dirty="0" err="1"/>
              <a:t>ResultSet</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47</a:t>
            </a:fld>
            <a:endParaRPr lang="en-US"/>
          </a:p>
        </p:txBody>
      </p:sp>
    </p:spTree>
    <p:extLst>
      <p:ext uri="{BB962C8B-B14F-4D97-AF65-F5344CB8AC3E}">
        <p14:creationId xmlns:p14="http://schemas.microsoft.com/office/powerpoint/2010/main" val="163695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Statement interface</a:t>
            </a:r>
          </a:p>
        </p:txBody>
      </p:sp>
      <p:sp>
        <p:nvSpPr>
          <p:cNvPr id="3" name="Content Placeholder 2"/>
          <p:cNvSpPr>
            <a:spLocks noGrp="1"/>
          </p:cNvSpPr>
          <p:nvPr>
            <p:ph idx="1"/>
          </p:nvPr>
        </p:nvSpPr>
        <p:spPr/>
        <p:txBody>
          <a:bodyPr/>
          <a:lstStyle/>
          <a:p>
            <a:endParaRPr lang="en-US" dirty="0"/>
          </a:p>
          <a:p>
            <a:r>
              <a:rPr lang="en-US" dirty="0"/>
              <a:t>1) public </a:t>
            </a:r>
            <a:r>
              <a:rPr lang="en-US" dirty="0" err="1"/>
              <a:t>ResultSet</a:t>
            </a:r>
            <a:r>
              <a:rPr lang="en-US" dirty="0"/>
              <a:t> </a:t>
            </a:r>
            <a:r>
              <a:rPr lang="en-US" dirty="0" err="1"/>
              <a:t>executeQuery</a:t>
            </a:r>
            <a:r>
              <a:rPr lang="en-US" dirty="0"/>
              <a:t>(String </a:t>
            </a:r>
            <a:r>
              <a:rPr lang="en-US" dirty="0" err="1"/>
              <a:t>sql</a:t>
            </a:r>
            <a:r>
              <a:rPr lang="en-US" dirty="0"/>
              <a:t>): is used to execute SELECT query. It returns the object of </a:t>
            </a:r>
            <a:r>
              <a:rPr lang="en-US" dirty="0" err="1"/>
              <a:t>ResultSet</a:t>
            </a:r>
            <a:r>
              <a:rPr lang="en-US" dirty="0"/>
              <a:t>.</a:t>
            </a:r>
          </a:p>
          <a:p>
            <a:r>
              <a:rPr lang="en-US" dirty="0"/>
              <a:t>2) public </a:t>
            </a:r>
            <a:r>
              <a:rPr lang="en-US" dirty="0" err="1"/>
              <a:t>int</a:t>
            </a:r>
            <a:r>
              <a:rPr lang="en-US" dirty="0"/>
              <a:t> </a:t>
            </a:r>
            <a:r>
              <a:rPr lang="en-US" dirty="0" err="1"/>
              <a:t>executeUpdate</a:t>
            </a:r>
            <a:r>
              <a:rPr lang="en-US" dirty="0"/>
              <a:t>(String </a:t>
            </a:r>
            <a:r>
              <a:rPr lang="en-US" dirty="0" err="1"/>
              <a:t>sql</a:t>
            </a:r>
            <a:r>
              <a:rPr lang="en-US" dirty="0"/>
              <a:t>): is used to execute specified query, it may be create, drop, insert, update, delete etc.</a:t>
            </a:r>
          </a:p>
          <a:p>
            <a:r>
              <a:rPr lang="en-US" dirty="0"/>
              <a:t>3) public </a:t>
            </a:r>
            <a:r>
              <a:rPr lang="en-US" dirty="0" err="1"/>
              <a:t>boolean</a:t>
            </a:r>
            <a:r>
              <a:rPr lang="en-US" dirty="0"/>
              <a:t> execute(String </a:t>
            </a:r>
            <a:r>
              <a:rPr lang="en-US" dirty="0" err="1"/>
              <a:t>sql</a:t>
            </a:r>
            <a:r>
              <a:rPr lang="en-US" dirty="0"/>
              <a:t>): is used to execute queries that may return multiple results.</a:t>
            </a:r>
          </a:p>
          <a:p>
            <a:r>
              <a:rPr lang="en-US" dirty="0"/>
              <a:t>4) public </a:t>
            </a:r>
            <a:r>
              <a:rPr lang="en-US" dirty="0" err="1"/>
              <a:t>int</a:t>
            </a:r>
            <a:r>
              <a:rPr lang="en-US" dirty="0"/>
              <a:t>[] </a:t>
            </a:r>
            <a:r>
              <a:rPr lang="en-US" dirty="0" err="1"/>
              <a:t>executeBatch</a:t>
            </a:r>
            <a:r>
              <a:rPr lang="en-US" dirty="0"/>
              <a:t>(): is used to execute batch of commands.</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48</a:t>
            </a:fld>
            <a:endParaRPr lang="en-US"/>
          </a:p>
        </p:txBody>
      </p:sp>
    </p:spTree>
    <p:extLst>
      <p:ext uri="{BB962C8B-B14F-4D97-AF65-F5344CB8AC3E}">
        <p14:creationId xmlns:p14="http://schemas.microsoft.com/office/powerpoint/2010/main" val="3459931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Statement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a:t>
            </a:r>
            <a:r>
              <a:rPr lang="en-US" dirty="0" err="1"/>
              <a:t>jdbc:oracle:thin</a:t>
            </a:r>
            <a:r>
              <a:rPr lang="en-US" dirty="0"/>
              <a:t>:@localhost:1521:xe","system","oracle");  </a:t>
            </a:r>
          </a:p>
          <a:p>
            <a:r>
              <a:rPr lang="en-US" dirty="0"/>
              <a:t>Statement </a:t>
            </a:r>
            <a:r>
              <a:rPr lang="en-US" dirty="0" err="1"/>
              <a:t>stmt</a:t>
            </a:r>
            <a:r>
              <a:rPr lang="en-US" dirty="0"/>
              <a:t>=</a:t>
            </a:r>
            <a:r>
              <a:rPr lang="en-US" dirty="0" err="1"/>
              <a:t>con.createStatement</a:t>
            </a:r>
            <a:r>
              <a:rPr lang="en-US" dirty="0"/>
              <a:t>();  </a:t>
            </a:r>
          </a:p>
          <a:p>
            <a:r>
              <a:rPr lang="en-US" dirty="0"/>
              <a:t>  </a:t>
            </a:r>
          </a:p>
          <a:p>
            <a:r>
              <a:rPr lang="en-US" dirty="0"/>
              <a:t>//</a:t>
            </a:r>
            <a:r>
              <a:rPr lang="en-US" dirty="0" err="1"/>
              <a:t>stmt.executeUpdate</a:t>
            </a:r>
            <a:r>
              <a:rPr lang="en-US" dirty="0"/>
              <a:t>("insert into emp765 values(33,'Irfan',50000)");  </a:t>
            </a:r>
          </a:p>
          <a:p>
            <a:r>
              <a:rPr lang="en-US" dirty="0"/>
              <a:t>//</a:t>
            </a:r>
            <a:r>
              <a:rPr lang="en-US" dirty="0" err="1"/>
              <a:t>int</a:t>
            </a:r>
            <a:r>
              <a:rPr lang="en-US" dirty="0"/>
              <a:t> result=</a:t>
            </a:r>
            <a:r>
              <a:rPr lang="en-US" dirty="0" err="1"/>
              <a:t>stmt.executeUpdate</a:t>
            </a:r>
            <a:r>
              <a:rPr lang="en-US" dirty="0"/>
              <a:t>("update emp765 set name='</a:t>
            </a:r>
            <a:r>
              <a:rPr lang="en-US" dirty="0" err="1"/>
              <a:t>Vimal</a:t>
            </a:r>
            <a:r>
              <a:rPr lang="en-US" dirty="0"/>
              <a:t>',salary=10000 where id=33");  </a:t>
            </a:r>
          </a:p>
          <a:p>
            <a:r>
              <a:rPr lang="en-US" b="1" dirty="0" err="1"/>
              <a:t>int</a:t>
            </a:r>
            <a:r>
              <a:rPr lang="en-US" dirty="0"/>
              <a:t> result=</a:t>
            </a:r>
            <a:r>
              <a:rPr lang="en-US" dirty="0" err="1"/>
              <a:t>stmt.executeUpdate</a:t>
            </a:r>
            <a:r>
              <a:rPr lang="en-US" dirty="0"/>
              <a:t>("delete from emp765 where id=33");  </a:t>
            </a:r>
          </a:p>
          <a:p>
            <a:r>
              <a:rPr lang="en-US" dirty="0"/>
              <a:t>  </a:t>
            </a:r>
          </a:p>
          <a:p>
            <a:r>
              <a:rPr lang="en-US" dirty="0" err="1"/>
              <a:t>System.out.println</a:t>
            </a:r>
            <a:r>
              <a:rPr lang="en-US" dirty="0"/>
              <a:t>(result+" records affected");  </a:t>
            </a:r>
          </a:p>
          <a:p>
            <a:r>
              <a:rPr lang="en-US" dirty="0" err="1"/>
              <a:t>con.close</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49</a:t>
            </a:fld>
            <a:endParaRPr lang="en-US"/>
          </a:p>
        </p:txBody>
      </p:sp>
    </p:spTree>
    <p:extLst>
      <p:ext uri="{BB962C8B-B14F-4D97-AF65-F5344CB8AC3E}">
        <p14:creationId xmlns:p14="http://schemas.microsoft.com/office/powerpoint/2010/main" val="159115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Packages</a:t>
            </a:r>
          </a:p>
        </p:txBody>
      </p:sp>
      <p:sp>
        <p:nvSpPr>
          <p:cNvPr id="3" name="Content Placeholder 2"/>
          <p:cNvSpPr>
            <a:spLocks noGrp="1"/>
          </p:cNvSpPr>
          <p:nvPr>
            <p:ph idx="1"/>
          </p:nvPr>
        </p:nvSpPr>
        <p:spPr/>
        <p:txBody>
          <a:bodyPr/>
          <a:lstStyle/>
          <a:p>
            <a:r>
              <a:rPr lang="en-US" dirty="0" err="1"/>
              <a:t>java.sql</a:t>
            </a:r>
            <a:endParaRPr lang="en-US" dirty="0"/>
          </a:p>
          <a:p>
            <a:r>
              <a:rPr lang="en-US" dirty="0" err="1"/>
              <a:t>Javax.sql</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a:t>
            </a:fld>
            <a:endParaRPr lang="en-US"/>
          </a:p>
        </p:txBody>
      </p:sp>
    </p:spTree>
    <p:extLst>
      <p:ext uri="{BB962C8B-B14F-4D97-AF65-F5344CB8AC3E}">
        <p14:creationId xmlns:p14="http://schemas.microsoft.com/office/powerpoint/2010/main" val="3831646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connect to the Oracle database</a:t>
            </a:r>
            <a:br>
              <a:rPr lang="en-US" dirty="0"/>
            </a:br>
            <a:endParaRPr lang="en-US" dirty="0"/>
          </a:p>
        </p:txBody>
      </p:sp>
      <p:graphicFrame>
        <p:nvGraphicFramePr>
          <p:cNvPr id="7" name="Content Placeholder 6"/>
          <p:cNvGraphicFramePr>
            <a:graphicFrameLocks noGrp="1"/>
          </p:cNvGraphicFramePr>
          <p:nvPr>
            <p:ph idx="1"/>
          </p:nvPr>
        </p:nvGraphicFramePr>
        <p:xfrm>
          <a:off x="677863" y="2546826"/>
          <a:ext cx="8596312" cy="31089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a:buFont typeface="+mj-lt"/>
                        <a:buAutoNum type="arabicPeriod"/>
                      </a:pPr>
                      <a:r>
                        <a:rPr lang="en-US" b="1" i="0" dirty="0">
                          <a:solidFill>
                            <a:srgbClr val="000000"/>
                          </a:solidFill>
                          <a:effectLst/>
                          <a:latin typeface="Verdana" panose="020B0604030504040204" pitchFamily="34" charset="0"/>
                        </a:rPr>
                        <a:t>Driver class: </a:t>
                      </a:r>
                      <a:r>
                        <a:rPr lang="en-US" b="0" i="0" dirty="0">
                          <a:solidFill>
                            <a:srgbClr val="000000"/>
                          </a:solidFill>
                          <a:effectLst/>
                          <a:latin typeface="Verdana" panose="020B0604030504040204" pitchFamily="34" charset="0"/>
                        </a:rPr>
                        <a:t>The driver class for the oracle database is </a:t>
                      </a:r>
                      <a:r>
                        <a:rPr lang="en-US" b="1" i="0" dirty="0" err="1">
                          <a:solidFill>
                            <a:srgbClr val="000000"/>
                          </a:solidFill>
                          <a:effectLst/>
                          <a:latin typeface="Verdana" panose="020B0604030504040204" pitchFamily="34" charset="0"/>
                        </a:rPr>
                        <a:t>oracle.jdbc.driver.OracleDriver</a:t>
                      </a:r>
                      <a:r>
                        <a:rPr lang="en-US" b="0" i="0" dirty="0">
                          <a:solidFill>
                            <a:srgbClr val="000000"/>
                          </a:solidFill>
                          <a:effectLst/>
                          <a:latin typeface="Verdana" panose="020B0604030504040204" pitchFamily="34" charset="0"/>
                        </a:rPr>
                        <a:t>.</a:t>
                      </a:r>
                    </a:p>
                    <a:p>
                      <a:pPr>
                        <a:buFont typeface="+mj-lt"/>
                        <a:buAutoNum type="arabicPeriod"/>
                      </a:pPr>
                      <a:r>
                        <a:rPr lang="en-US" b="1" i="0" dirty="0">
                          <a:solidFill>
                            <a:srgbClr val="000000"/>
                          </a:solidFill>
                          <a:effectLst/>
                          <a:latin typeface="Verdana" panose="020B0604030504040204" pitchFamily="34" charset="0"/>
                        </a:rPr>
                        <a:t>Connection URL: </a:t>
                      </a:r>
                      <a:r>
                        <a:rPr lang="en-US" b="0" i="0" dirty="0">
                          <a:solidFill>
                            <a:srgbClr val="000000"/>
                          </a:solidFill>
                          <a:effectLst/>
                          <a:latin typeface="Verdana" panose="020B0604030504040204" pitchFamily="34" charset="0"/>
                        </a:rPr>
                        <a:t>The connection URL for the oracle10G database is </a:t>
                      </a:r>
                      <a:r>
                        <a:rPr lang="en-US" b="1" i="0" dirty="0" err="1">
                          <a:solidFill>
                            <a:srgbClr val="000000"/>
                          </a:solidFill>
                          <a:effectLst/>
                          <a:latin typeface="Verdana" panose="020B0604030504040204" pitchFamily="34" charset="0"/>
                        </a:rPr>
                        <a:t>jdbc:oracle:thin</a:t>
                      </a:r>
                      <a:r>
                        <a:rPr lang="en-US" b="1" i="0" dirty="0">
                          <a:solidFill>
                            <a:srgbClr val="000000"/>
                          </a:solidFill>
                          <a:effectLst/>
                          <a:latin typeface="Verdana" panose="020B0604030504040204" pitchFamily="34" charset="0"/>
                        </a:rPr>
                        <a:t>:@localhost:1521:xe</a:t>
                      </a:r>
                      <a:r>
                        <a:rPr lang="en-US" b="0" i="0" dirty="0">
                          <a:solidFill>
                            <a:srgbClr val="000000"/>
                          </a:solidFill>
                          <a:effectLst/>
                          <a:latin typeface="Verdana" panose="020B0604030504040204" pitchFamily="34" charset="0"/>
                        </a:rPr>
                        <a:t> where </a:t>
                      </a:r>
                      <a:r>
                        <a:rPr lang="en-US" b="0" i="0" dirty="0" err="1">
                          <a:solidFill>
                            <a:srgbClr val="000000"/>
                          </a:solidFill>
                          <a:effectLst/>
                          <a:latin typeface="Verdana" panose="020B0604030504040204" pitchFamily="34" charset="0"/>
                        </a:rPr>
                        <a:t>jdbc</a:t>
                      </a:r>
                      <a:r>
                        <a:rPr lang="en-US" b="0" i="0" dirty="0">
                          <a:solidFill>
                            <a:srgbClr val="000000"/>
                          </a:solidFill>
                          <a:effectLst/>
                          <a:latin typeface="Verdana" panose="020B0604030504040204" pitchFamily="34" charset="0"/>
                        </a:rPr>
                        <a:t> is the API, oracle is the database, thin is the driver, localhost is the server name on which oracle is running, we may also use IP address, 1521 is the port number and XE is the Oracle service name. You may get all these </a:t>
                      </a:r>
                      <a:r>
                        <a:rPr lang="en-US" b="0" i="0" dirty="0" err="1">
                          <a:solidFill>
                            <a:srgbClr val="000000"/>
                          </a:solidFill>
                          <a:effectLst/>
                          <a:latin typeface="Verdana" panose="020B0604030504040204" pitchFamily="34" charset="0"/>
                        </a:rPr>
                        <a:t>informations</a:t>
                      </a:r>
                      <a:r>
                        <a:rPr lang="en-US" b="0" i="0" dirty="0">
                          <a:solidFill>
                            <a:srgbClr val="000000"/>
                          </a:solidFill>
                          <a:effectLst/>
                          <a:latin typeface="Verdana" panose="020B0604030504040204" pitchFamily="34" charset="0"/>
                        </a:rPr>
                        <a:t> from the </a:t>
                      </a:r>
                      <a:r>
                        <a:rPr lang="en-US" b="0" i="0" dirty="0" err="1">
                          <a:solidFill>
                            <a:srgbClr val="000000"/>
                          </a:solidFill>
                          <a:effectLst/>
                          <a:latin typeface="Verdana" panose="020B0604030504040204" pitchFamily="34" charset="0"/>
                        </a:rPr>
                        <a:t>tnsnames.ora</a:t>
                      </a:r>
                      <a:r>
                        <a:rPr lang="en-US" b="0" i="0" dirty="0">
                          <a:solidFill>
                            <a:srgbClr val="000000"/>
                          </a:solidFill>
                          <a:effectLst/>
                          <a:latin typeface="Verdana" panose="020B0604030504040204" pitchFamily="34" charset="0"/>
                        </a:rPr>
                        <a:t> file.</a:t>
                      </a:r>
                    </a:p>
                    <a:p>
                      <a:pPr>
                        <a:buFont typeface="+mj-lt"/>
                        <a:buAutoNum type="arabicPeriod"/>
                      </a:pPr>
                      <a:r>
                        <a:rPr lang="en-US" b="1" i="0" dirty="0">
                          <a:solidFill>
                            <a:srgbClr val="000000"/>
                          </a:solidFill>
                          <a:effectLst/>
                          <a:latin typeface="Verdana" panose="020B0604030504040204" pitchFamily="34" charset="0"/>
                        </a:rPr>
                        <a:t>Username: </a:t>
                      </a:r>
                      <a:r>
                        <a:rPr lang="en-US" b="0" i="0" dirty="0">
                          <a:solidFill>
                            <a:srgbClr val="000000"/>
                          </a:solidFill>
                          <a:effectLst/>
                          <a:latin typeface="Verdana" panose="020B0604030504040204" pitchFamily="34" charset="0"/>
                        </a:rPr>
                        <a:t>The default username for the oracle database is </a:t>
                      </a:r>
                      <a:r>
                        <a:rPr lang="en-US" b="1" i="0" dirty="0">
                          <a:solidFill>
                            <a:srgbClr val="000000"/>
                          </a:solidFill>
                          <a:effectLst/>
                          <a:latin typeface="Verdana" panose="020B0604030504040204" pitchFamily="34" charset="0"/>
                        </a:rPr>
                        <a:t>system</a:t>
                      </a:r>
                      <a:r>
                        <a:rPr lang="en-US" b="0" i="0" dirty="0">
                          <a:solidFill>
                            <a:srgbClr val="000000"/>
                          </a:solidFill>
                          <a:effectLst/>
                          <a:latin typeface="Verdana" panose="020B0604030504040204" pitchFamily="34" charset="0"/>
                        </a:rPr>
                        <a:t>.</a:t>
                      </a:r>
                    </a:p>
                    <a:p>
                      <a:pPr>
                        <a:buFont typeface="+mj-lt"/>
                        <a:buAutoNum type="arabicPeriod"/>
                      </a:pPr>
                      <a:r>
                        <a:rPr lang="en-US" b="1" i="0" dirty="0">
                          <a:solidFill>
                            <a:srgbClr val="000000"/>
                          </a:solidFill>
                          <a:effectLst/>
                          <a:latin typeface="Verdana" panose="020B0604030504040204" pitchFamily="34" charset="0"/>
                        </a:rPr>
                        <a:t>Password: </a:t>
                      </a:r>
                      <a:r>
                        <a:rPr lang="en-US" b="0" i="0" dirty="0">
                          <a:solidFill>
                            <a:srgbClr val="000000"/>
                          </a:solidFill>
                          <a:effectLst/>
                          <a:latin typeface="Verdana" panose="020B0604030504040204" pitchFamily="34" charset="0"/>
                        </a:rPr>
                        <a:t>Password is given by the user at the time of installing the oracle database.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50</a:t>
            </a:fld>
            <a:endParaRPr lang="en-US"/>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780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a:t>
            </a:r>
            <a:r>
              <a:rPr lang="en-US" dirty="0"/>
              <a:t> Commands</a:t>
            </a:r>
          </a:p>
        </p:txBody>
      </p:sp>
      <p:pic>
        <p:nvPicPr>
          <p:cNvPr id="7" name="Content Placeholder 6"/>
          <p:cNvPicPr>
            <a:picLocks noGrp="1" noChangeAspect="1"/>
          </p:cNvPicPr>
          <p:nvPr>
            <p:ph idx="1"/>
          </p:nvPr>
        </p:nvPicPr>
        <p:blipFill>
          <a:blip r:embed="rId2"/>
          <a:stretch>
            <a:fillRect/>
          </a:stretch>
        </p:blipFill>
        <p:spPr>
          <a:xfrm>
            <a:off x="2792264" y="2160588"/>
            <a:ext cx="4367509" cy="3881437"/>
          </a:xfrm>
          <a:prstGeom prst="rect">
            <a:avLst/>
          </a:prstGeom>
        </p:spPr>
      </p:pic>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51</a:t>
            </a:fld>
            <a:endParaRPr lang="en-US"/>
          </a:p>
        </p:txBody>
      </p:sp>
    </p:spTree>
    <p:extLst>
      <p:ext uri="{BB962C8B-B14F-4D97-AF65-F5344CB8AC3E}">
        <p14:creationId xmlns:p14="http://schemas.microsoft.com/office/powerpoint/2010/main" val="1543252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in database</a:t>
            </a:r>
          </a:p>
        </p:txBody>
      </p:sp>
      <p:sp>
        <p:nvSpPr>
          <p:cNvPr id="3" name="Content Placeholder 2"/>
          <p:cNvSpPr>
            <a:spLocks noGrp="1"/>
          </p:cNvSpPr>
          <p:nvPr>
            <p:ph idx="1"/>
          </p:nvPr>
        </p:nvSpPr>
        <p:spPr/>
        <p:txBody>
          <a:bodyPr/>
          <a:lstStyle/>
          <a:p>
            <a:r>
              <a:rPr lang="en-US" dirty="0"/>
              <a:t>create table </a:t>
            </a:r>
            <a:r>
              <a:rPr lang="en-US" dirty="0" err="1"/>
              <a:t>emp</a:t>
            </a:r>
            <a:r>
              <a:rPr lang="en-US" dirty="0"/>
              <a:t>(id number(10),name varchar2(40),age number(3));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52</a:t>
            </a:fld>
            <a:endParaRPr lang="en-US"/>
          </a:p>
        </p:txBody>
      </p:sp>
    </p:spTree>
    <p:extLst>
      <p:ext uri="{BB962C8B-B14F-4D97-AF65-F5344CB8AC3E}">
        <p14:creationId xmlns:p14="http://schemas.microsoft.com/office/powerpoint/2010/main" val="2084568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varchar and varchar2</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t>The oracle documentation says that VARCHAR is synonymous with VARCHAR2</a:t>
            </a:r>
          </a:p>
          <a:p>
            <a:endParaRPr lang="en-US" dirty="0"/>
          </a:p>
          <a:p>
            <a:r>
              <a:rPr lang="en-US" dirty="0"/>
              <a:t>1. VARCHAR is going to be replaced by VARCHAR2 in next version. So, Oracle suggests the use VARCHAR2 instead of VARCHAR while declaring datatype.</a:t>
            </a:r>
          </a:p>
          <a:p>
            <a:endParaRPr lang="en-US" dirty="0"/>
          </a:p>
          <a:p>
            <a:r>
              <a:rPr lang="en-US" dirty="0"/>
              <a:t>2. VARCHAR can store up to 2000 bytes of characters while VARCHAR2 can store up to 4000 bytes of characters.</a:t>
            </a:r>
          </a:p>
          <a:p>
            <a:endParaRPr lang="en-US" dirty="0"/>
          </a:p>
          <a:p>
            <a:r>
              <a:rPr lang="en-US" dirty="0"/>
              <a:t>3. If we declare datatype as VARCHAR then it will occupy space for NULL values, In case of VARCHAR2 datatype it will not occupy any space</a:t>
            </a:r>
          </a:p>
          <a:p>
            <a:endParaRPr lang="en-US" dirty="0"/>
          </a:p>
          <a:p>
            <a:r>
              <a:rPr lang="en-US" dirty="0"/>
              <a:t>Reference: http://download.oracle.com/docs/cd/B19306_01/server.102/b14200/sql_elements001.htm#sthref79</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53</a:t>
            </a:fld>
            <a:endParaRPr lang="en-US"/>
          </a:p>
        </p:txBody>
      </p:sp>
    </p:spTree>
    <p:extLst>
      <p:ext uri="{BB962C8B-B14F-4D97-AF65-F5344CB8AC3E}">
        <p14:creationId xmlns:p14="http://schemas.microsoft.com/office/powerpoint/2010/main" val="102853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a:t>
            </a:r>
          </a:p>
        </p:txBody>
      </p:sp>
      <p:sp>
        <p:nvSpPr>
          <p:cNvPr id="3" name="Content Placeholder 2"/>
          <p:cNvSpPr>
            <a:spLocks noGrp="1"/>
          </p:cNvSpPr>
          <p:nvPr>
            <p:ph idx="1"/>
          </p:nvPr>
        </p:nvSpPr>
        <p:spPr/>
        <p:txBody>
          <a:bodyPr/>
          <a:lstStyle/>
          <a:p>
            <a:r>
              <a:rPr lang="en-US" dirty="0"/>
              <a:t>To connect java application with the Oracle database ojdbc14.jar or ojdbc6.jar file is required to be loaded.</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54</a:t>
            </a:fld>
            <a:endParaRPr lang="en-US"/>
          </a:p>
        </p:txBody>
      </p:sp>
    </p:spTree>
    <p:extLst>
      <p:ext uri="{BB962C8B-B14F-4D97-AF65-F5344CB8AC3E}">
        <p14:creationId xmlns:p14="http://schemas.microsoft.com/office/powerpoint/2010/main" val="3951590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Two ways to load the jar file:</a:t>
            </a:r>
            <a:br>
              <a:rPr lang="en-US"/>
            </a:br>
            <a:br>
              <a:rPr lang="en-US"/>
            </a:br>
            <a:endParaRPr lang="en-US"/>
          </a:p>
        </p:txBody>
      </p:sp>
      <p:sp>
        <p:nvSpPr>
          <p:cNvPr id="3" name="Content Placeholder 2"/>
          <p:cNvSpPr>
            <a:spLocks noGrp="1"/>
          </p:cNvSpPr>
          <p:nvPr>
            <p:ph idx="1"/>
          </p:nvPr>
        </p:nvSpPr>
        <p:spPr/>
        <p:txBody>
          <a:bodyPr/>
          <a:lstStyle/>
          <a:p>
            <a:r>
              <a:rPr lang="en-US" dirty="0"/>
              <a:t>paste the ojdbc14.jar file in </a:t>
            </a:r>
            <a:r>
              <a:rPr lang="en-US" dirty="0" err="1"/>
              <a:t>jre</a:t>
            </a:r>
            <a:r>
              <a:rPr lang="en-US" dirty="0"/>
              <a:t>/lib/</a:t>
            </a:r>
            <a:r>
              <a:rPr lang="en-US" dirty="0" err="1"/>
              <a:t>ext</a:t>
            </a:r>
            <a:r>
              <a:rPr lang="en-US" dirty="0"/>
              <a:t> folder</a:t>
            </a:r>
          </a:p>
          <a:p>
            <a:r>
              <a:rPr lang="en-US" dirty="0"/>
              <a:t>set </a:t>
            </a:r>
            <a:r>
              <a:rPr lang="en-US" dirty="0" err="1"/>
              <a:t>classpath</a:t>
            </a:r>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55</a:t>
            </a:fld>
            <a:endParaRPr lang="en-US"/>
          </a:p>
        </p:txBody>
      </p:sp>
    </p:spTree>
    <p:extLst>
      <p:ext uri="{BB962C8B-B14F-4D97-AF65-F5344CB8AC3E}">
        <p14:creationId xmlns:p14="http://schemas.microsoft.com/office/powerpoint/2010/main" val="33989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jar file is available in oracle installation directory</a:t>
            </a:r>
          </a:p>
        </p:txBody>
      </p:sp>
      <p:sp>
        <p:nvSpPr>
          <p:cNvPr id="3" name="Content Placeholder 2"/>
          <p:cNvSpPr>
            <a:spLocks noGrp="1"/>
          </p:cNvSpPr>
          <p:nvPr>
            <p:ph idx="1"/>
          </p:nvPr>
        </p:nvSpPr>
        <p:spPr/>
        <p:txBody>
          <a:bodyPr/>
          <a:lstStyle/>
          <a:p>
            <a:r>
              <a:rPr lang="en-US" dirty="0"/>
              <a:t>Ex path:</a:t>
            </a:r>
          </a:p>
          <a:p>
            <a:r>
              <a:rPr lang="en-US"/>
              <a:t>C:\oraclexe\app\oracle\product\11.2.0\server\jdbc\lib</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56</a:t>
            </a:fld>
            <a:endParaRPr lang="en-US"/>
          </a:p>
        </p:txBody>
      </p:sp>
    </p:spTree>
    <p:extLst>
      <p:ext uri="{BB962C8B-B14F-4D97-AF65-F5344CB8AC3E}">
        <p14:creationId xmlns:p14="http://schemas.microsoft.com/office/powerpoint/2010/main" val="1023359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find out oracle database global name</a:t>
            </a:r>
          </a:p>
        </p:txBody>
      </p:sp>
      <p:sp>
        <p:nvSpPr>
          <p:cNvPr id="3" name="Content Placeholder 2"/>
          <p:cNvSpPr>
            <a:spLocks noGrp="1"/>
          </p:cNvSpPr>
          <p:nvPr>
            <p:ph idx="1"/>
          </p:nvPr>
        </p:nvSpPr>
        <p:spPr/>
        <p:txBody>
          <a:bodyPr/>
          <a:lstStyle/>
          <a:p>
            <a:r>
              <a:rPr lang="en-US" dirty="0"/>
              <a:t>Select * from </a:t>
            </a:r>
            <a:r>
              <a:rPr lang="en-US" dirty="0" err="1"/>
              <a:t>global_name</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57</a:t>
            </a:fld>
            <a:endParaRPr lang="en-US"/>
          </a:p>
        </p:txBody>
      </p:sp>
    </p:spTree>
    <p:extLst>
      <p:ext uri="{BB962C8B-B14F-4D97-AF65-F5344CB8AC3E}">
        <p14:creationId xmlns:p14="http://schemas.microsoft.com/office/powerpoint/2010/main" val="3272245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38" y="0"/>
            <a:ext cx="8914722" cy="987552"/>
          </a:xfrm>
        </p:spPr>
        <p:txBody>
          <a:bodyPr>
            <a:normAutofit fontScale="90000"/>
          </a:bodyPr>
          <a:lstStyle/>
          <a:p>
            <a:r>
              <a:rPr lang="en-US" dirty="0"/>
              <a:t>Example to Connect Java Application with Oracle database</a:t>
            </a:r>
            <a:br>
              <a:rPr lang="en-US" dirty="0"/>
            </a:br>
            <a:endParaRPr lang="en-US" dirty="0"/>
          </a:p>
        </p:txBody>
      </p:sp>
      <p:sp>
        <p:nvSpPr>
          <p:cNvPr id="3" name="Content Placeholder 2"/>
          <p:cNvSpPr>
            <a:spLocks noGrp="1"/>
          </p:cNvSpPr>
          <p:nvPr>
            <p:ph idx="1"/>
          </p:nvPr>
        </p:nvSpPr>
        <p:spPr>
          <a:xfrm>
            <a:off x="677334" y="987552"/>
            <a:ext cx="10734378" cy="5779007"/>
          </a:xfrm>
        </p:spPr>
        <p:txBody>
          <a:bodyPr>
            <a:normAutofit fontScale="92500" lnSpcReduction="10000"/>
          </a:bodyPr>
          <a:lstStyle/>
          <a:p>
            <a:r>
              <a:rPr lang="en-US" dirty="0" err="1"/>
              <a:t>Class.forName</a:t>
            </a:r>
            <a:r>
              <a:rPr lang="en-US" dirty="0"/>
              <a:t>("</a:t>
            </a:r>
            <a:r>
              <a:rPr lang="en-US" dirty="0" err="1"/>
              <a:t>oracle.jdbc.driver.OracleDriver</a:t>
            </a:r>
            <a:r>
              <a:rPr lang="en-US" dirty="0"/>
              <a:t>");  </a:t>
            </a:r>
          </a:p>
          <a:p>
            <a:r>
              <a:rPr lang="en-US" dirty="0"/>
              <a:t>  </a:t>
            </a:r>
          </a:p>
          <a:p>
            <a:r>
              <a:rPr lang="en-US" dirty="0"/>
              <a:t>//step2 create  the connection object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a:t>//step3 create the statement object  </a:t>
            </a:r>
          </a:p>
          <a:p>
            <a:r>
              <a:rPr lang="en-US" dirty="0"/>
              <a:t>Statement </a:t>
            </a:r>
            <a:r>
              <a:rPr lang="en-US" dirty="0" err="1"/>
              <a:t>stmt</a:t>
            </a:r>
            <a:r>
              <a:rPr lang="en-US" dirty="0"/>
              <a:t>=</a:t>
            </a:r>
            <a:r>
              <a:rPr lang="en-US" dirty="0" err="1"/>
              <a:t>con.createStatement</a:t>
            </a:r>
            <a:r>
              <a:rPr lang="en-US" dirty="0"/>
              <a:t>();  </a:t>
            </a:r>
          </a:p>
          <a:p>
            <a:r>
              <a:rPr lang="en-US" dirty="0"/>
              <a:t>  </a:t>
            </a:r>
          </a:p>
          <a:p>
            <a:r>
              <a:rPr lang="en-US" dirty="0"/>
              <a:t>//step4 execute query  </a:t>
            </a:r>
          </a:p>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r>
              <a:rPr lang="en-US" dirty="0" err="1"/>
              <a:t>rs.getString</a:t>
            </a:r>
            <a:r>
              <a:rPr lang="en-US" dirty="0"/>
              <a:t>(3));  </a:t>
            </a:r>
          </a:p>
          <a:p>
            <a:r>
              <a:rPr lang="en-US" dirty="0"/>
              <a:t>  </a:t>
            </a:r>
          </a:p>
          <a:p>
            <a:r>
              <a:rPr lang="en-US" dirty="0"/>
              <a:t>//step5 close the connection object  </a:t>
            </a:r>
          </a:p>
          <a:p>
            <a:r>
              <a:rPr lang="en-US" dirty="0" err="1"/>
              <a:t>con.close</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58</a:t>
            </a:fld>
            <a:endParaRPr lang="en-US"/>
          </a:p>
        </p:txBody>
      </p:sp>
    </p:spTree>
    <p:extLst>
      <p:ext uri="{BB962C8B-B14F-4D97-AF65-F5344CB8AC3E}">
        <p14:creationId xmlns:p14="http://schemas.microsoft.com/office/powerpoint/2010/main" val="2649193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query</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59</a:t>
            </a:fld>
            <a:endParaRPr lang="en-US"/>
          </a:p>
        </p:txBody>
      </p:sp>
      <p:pic>
        <p:nvPicPr>
          <p:cNvPr id="1026" name="Picture 2" descr="Image may contain: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5686" y="2160588"/>
            <a:ext cx="622066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82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Driver</a:t>
            </a:r>
            <a:br>
              <a:rPr lang="en-US" dirty="0"/>
            </a:br>
            <a:endParaRPr lang="en-US" dirty="0"/>
          </a:p>
        </p:txBody>
      </p:sp>
      <p:sp>
        <p:nvSpPr>
          <p:cNvPr id="3" name="Content Placeholder 2"/>
          <p:cNvSpPr>
            <a:spLocks noGrp="1"/>
          </p:cNvSpPr>
          <p:nvPr>
            <p:ph idx="1"/>
          </p:nvPr>
        </p:nvSpPr>
        <p:spPr/>
        <p:txBody>
          <a:bodyPr/>
          <a:lstStyle/>
          <a:p>
            <a:r>
              <a:rPr lang="en-US" dirty="0"/>
              <a:t>JDBC Driver is a software component that enables java application to interact with the database.</a:t>
            </a:r>
          </a:p>
        </p:txBody>
      </p:sp>
      <p:sp>
        <p:nvSpPr>
          <p:cNvPr id="4" name="Date Placeholder 3"/>
          <p:cNvSpPr>
            <a:spLocks noGrp="1"/>
          </p:cNvSpPr>
          <p:nvPr>
            <p:ph type="dt" sz="half" idx="10"/>
          </p:nvPr>
        </p:nvSpPr>
        <p:spPr/>
        <p:txBody>
          <a:bodyPr/>
          <a:lstStyle/>
          <a:p>
            <a:fld id="{CE395BB5-D4AE-4A2F-8A6B-7EEB80DE2B4F}"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a:t>
            </a:fld>
            <a:endParaRPr lang="en-US"/>
          </a:p>
        </p:txBody>
      </p:sp>
    </p:spTree>
    <p:extLst>
      <p:ext uri="{BB962C8B-B14F-4D97-AF65-F5344CB8AC3E}">
        <p14:creationId xmlns:p14="http://schemas.microsoft.com/office/powerpoint/2010/main" val="267341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to connect to the mysql database</a:t>
            </a:r>
          </a:p>
        </p:txBody>
      </p:sp>
      <p:sp>
        <p:nvSpPr>
          <p:cNvPr id="3" name="Content Placeholder 2"/>
          <p:cNvSpPr>
            <a:spLocks noGrp="1"/>
          </p:cNvSpPr>
          <p:nvPr>
            <p:ph idx="1"/>
          </p:nvPr>
        </p:nvSpPr>
        <p:spPr/>
        <p:txBody>
          <a:bodyPr/>
          <a:lstStyle/>
          <a:p>
            <a:r>
              <a:rPr lang="en-US" b="1" dirty="0"/>
              <a:t>Driver class: </a:t>
            </a:r>
            <a:r>
              <a:rPr lang="en-US" dirty="0"/>
              <a:t>The driver class for the </a:t>
            </a:r>
            <a:r>
              <a:rPr lang="en-US" dirty="0" err="1"/>
              <a:t>mysql</a:t>
            </a:r>
            <a:r>
              <a:rPr lang="en-US" dirty="0"/>
              <a:t> database is </a:t>
            </a:r>
            <a:r>
              <a:rPr lang="en-US" b="1" dirty="0" err="1"/>
              <a:t>com.mysql.jdbc.Driver</a:t>
            </a:r>
            <a:r>
              <a:rPr lang="en-US" dirty="0"/>
              <a:t>.</a:t>
            </a:r>
          </a:p>
          <a:p>
            <a:r>
              <a:rPr lang="en-US" b="1" dirty="0"/>
              <a:t>Connection URL: </a:t>
            </a:r>
            <a:r>
              <a:rPr lang="en-US" dirty="0"/>
              <a:t>The connection URL for the </a:t>
            </a:r>
            <a:r>
              <a:rPr lang="en-US" dirty="0" err="1"/>
              <a:t>mysql</a:t>
            </a:r>
            <a:r>
              <a:rPr lang="en-US" dirty="0"/>
              <a:t> database is </a:t>
            </a:r>
            <a:r>
              <a:rPr lang="en-US" b="1" dirty="0" err="1"/>
              <a:t>jdbc:mysql</a:t>
            </a:r>
            <a:r>
              <a:rPr lang="en-US" b="1" dirty="0"/>
              <a:t>://localhost:3306/</a:t>
            </a:r>
            <a:r>
              <a:rPr lang="en-US" b="1" dirty="0" err="1"/>
              <a:t>mydb</a:t>
            </a:r>
            <a:r>
              <a:rPr lang="en-US" dirty="0"/>
              <a:t> where </a:t>
            </a:r>
            <a:r>
              <a:rPr lang="en-US" dirty="0" err="1"/>
              <a:t>jdbc</a:t>
            </a:r>
            <a:r>
              <a:rPr lang="en-US" dirty="0"/>
              <a:t> is the API, </a:t>
            </a:r>
            <a:r>
              <a:rPr lang="en-US" dirty="0" err="1"/>
              <a:t>mysql</a:t>
            </a:r>
            <a:r>
              <a:rPr lang="en-US" dirty="0"/>
              <a:t> is the database, localhost is the server name on which </a:t>
            </a:r>
            <a:r>
              <a:rPr lang="en-US" dirty="0" err="1"/>
              <a:t>mysql</a:t>
            </a:r>
            <a:r>
              <a:rPr lang="en-US" dirty="0"/>
              <a:t> is running, we may also use IP address, 3306 is the port number and </a:t>
            </a:r>
            <a:r>
              <a:rPr lang="en-US" dirty="0" err="1"/>
              <a:t>mydb</a:t>
            </a:r>
            <a:r>
              <a:rPr lang="en-US" dirty="0"/>
              <a:t> is the database name. We may use any database, in such case, you need to replace the </a:t>
            </a:r>
            <a:r>
              <a:rPr lang="en-US" dirty="0" err="1"/>
              <a:t>mydb</a:t>
            </a:r>
            <a:r>
              <a:rPr lang="en-US" dirty="0"/>
              <a:t> with your database name.</a:t>
            </a:r>
          </a:p>
          <a:p>
            <a:r>
              <a:rPr lang="en-US" b="1" dirty="0"/>
              <a:t>Username: </a:t>
            </a:r>
            <a:r>
              <a:rPr lang="en-US" dirty="0"/>
              <a:t>The default username for the </a:t>
            </a:r>
            <a:r>
              <a:rPr lang="en-US" dirty="0" err="1"/>
              <a:t>mysql</a:t>
            </a:r>
            <a:r>
              <a:rPr lang="en-US" dirty="0"/>
              <a:t> database is </a:t>
            </a:r>
            <a:r>
              <a:rPr lang="en-US" b="1" dirty="0"/>
              <a:t>root</a:t>
            </a:r>
            <a:r>
              <a:rPr lang="en-US" dirty="0"/>
              <a:t>.</a:t>
            </a:r>
          </a:p>
          <a:p>
            <a:r>
              <a:rPr lang="en-US" b="1" dirty="0"/>
              <a:t>Password: </a:t>
            </a:r>
            <a:r>
              <a:rPr lang="en-US" dirty="0"/>
              <a:t>Password is given by the user at the time of installing the </a:t>
            </a:r>
            <a:r>
              <a:rPr lang="en-US" dirty="0" err="1"/>
              <a:t>mysql</a:t>
            </a:r>
            <a:r>
              <a:rPr lang="en-US" dirty="0"/>
              <a:t> database. In this example, we are going to use root as the password.</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60</a:t>
            </a:fld>
            <a:endParaRPr lang="en-US"/>
          </a:p>
        </p:txBody>
      </p:sp>
    </p:spTree>
    <p:extLst>
      <p:ext uri="{BB962C8B-B14F-4D97-AF65-F5344CB8AC3E}">
        <p14:creationId xmlns:p14="http://schemas.microsoft.com/office/powerpoint/2010/main" val="41940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and table</a:t>
            </a:r>
          </a:p>
        </p:txBody>
      </p:sp>
      <p:sp>
        <p:nvSpPr>
          <p:cNvPr id="3" name="Content Placeholder 2"/>
          <p:cNvSpPr>
            <a:spLocks noGrp="1"/>
          </p:cNvSpPr>
          <p:nvPr>
            <p:ph idx="1"/>
          </p:nvPr>
        </p:nvSpPr>
        <p:spPr/>
        <p:txBody>
          <a:bodyPr/>
          <a:lstStyle/>
          <a:p>
            <a:r>
              <a:rPr lang="en-US" dirty="0"/>
              <a:t>create database </a:t>
            </a:r>
            <a:r>
              <a:rPr lang="en-US" dirty="0" err="1"/>
              <a:t>mydb</a:t>
            </a:r>
            <a:r>
              <a:rPr lang="en-US" dirty="0"/>
              <a:t>;  </a:t>
            </a:r>
          </a:p>
          <a:p>
            <a:r>
              <a:rPr lang="en-US" dirty="0"/>
              <a:t>use </a:t>
            </a:r>
            <a:r>
              <a:rPr lang="en-US" dirty="0" err="1"/>
              <a:t>mydb</a:t>
            </a:r>
            <a:r>
              <a:rPr lang="en-US" dirty="0"/>
              <a:t>;  </a:t>
            </a:r>
          </a:p>
          <a:p>
            <a:r>
              <a:rPr lang="en-US" dirty="0"/>
              <a:t>create table </a:t>
            </a:r>
            <a:r>
              <a:rPr lang="en-US" dirty="0" err="1"/>
              <a:t>emp</a:t>
            </a:r>
            <a:r>
              <a:rPr lang="en-US" dirty="0"/>
              <a:t>(id </a:t>
            </a:r>
            <a:r>
              <a:rPr lang="en-US" b="1" dirty="0" err="1"/>
              <a:t>int</a:t>
            </a:r>
            <a:r>
              <a:rPr lang="en-US" dirty="0"/>
              <a:t>(10),name varchar(40),age </a:t>
            </a:r>
            <a:r>
              <a:rPr lang="en-US" b="1" dirty="0" err="1"/>
              <a:t>int</a:t>
            </a:r>
            <a:r>
              <a:rPr lang="en-US" dirty="0"/>
              <a:t>(3));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61</a:t>
            </a:fld>
            <a:endParaRPr lang="en-US"/>
          </a:p>
        </p:txBody>
      </p:sp>
    </p:spTree>
    <p:extLst>
      <p:ext uri="{BB962C8B-B14F-4D97-AF65-F5344CB8AC3E}">
        <p14:creationId xmlns:p14="http://schemas.microsoft.com/office/powerpoint/2010/main" val="33695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To connect java application with the </a:t>
            </a:r>
            <a:r>
              <a:rPr lang="en-US" dirty="0" err="1"/>
              <a:t>mysql</a:t>
            </a:r>
            <a:r>
              <a:rPr lang="en-US" dirty="0"/>
              <a:t> database mysqlconnector.jar file is required to be loaded.</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62</a:t>
            </a:fld>
            <a:endParaRPr lang="en-US"/>
          </a:p>
        </p:txBody>
      </p:sp>
    </p:spTree>
    <p:extLst>
      <p:ext uri="{BB962C8B-B14F-4D97-AF65-F5344CB8AC3E}">
        <p14:creationId xmlns:p14="http://schemas.microsoft.com/office/powerpoint/2010/main" val="33399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38" y="0"/>
            <a:ext cx="8914722" cy="987552"/>
          </a:xfrm>
        </p:spPr>
        <p:txBody>
          <a:bodyPr>
            <a:normAutofit fontScale="90000"/>
          </a:bodyPr>
          <a:lstStyle/>
          <a:p>
            <a:r>
              <a:rPr lang="en-US" dirty="0"/>
              <a:t>Example to Connect Java Application with </a:t>
            </a:r>
            <a:r>
              <a:rPr lang="en-US" dirty="0" err="1"/>
              <a:t>Mysql</a:t>
            </a:r>
            <a:r>
              <a:rPr lang="en-US" dirty="0"/>
              <a:t> database</a:t>
            </a:r>
            <a:br>
              <a:rPr lang="en-US" dirty="0"/>
            </a:br>
            <a:endParaRPr lang="en-US" dirty="0"/>
          </a:p>
        </p:txBody>
      </p:sp>
      <p:sp>
        <p:nvSpPr>
          <p:cNvPr id="3" name="Content Placeholder 2"/>
          <p:cNvSpPr>
            <a:spLocks noGrp="1"/>
          </p:cNvSpPr>
          <p:nvPr>
            <p:ph idx="1"/>
          </p:nvPr>
        </p:nvSpPr>
        <p:spPr>
          <a:xfrm>
            <a:off x="677334" y="987552"/>
            <a:ext cx="10734378" cy="5779007"/>
          </a:xfrm>
        </p:spPr>
        <p:txBody>
          <a:bodyPr>
            <a:normAutofit/>
          </a:bodyPr>
          <a:lstStyle/>
          <a:p>
            <a:r>
              <a:rPr lang="en-US" dirty="0" err="1"/>
              <a:t>Class.forName</a:t>
            </a:r>
            <a:r>
              <a:rPr lang="en-US" dirty="0"/>
              <a:t>("</a:t>
            </a:r>
            <a:r>
              <a:rPr lang="en-US" dirty="0" err="1"/>
              <a:t>com.mysql.jdbc.Driver</a:t>
            </a:r>
            <a:r>
              <a:rPr lang="en-US" dirty="0"/>
              <a:t>");  </a:t>
            </a:r>
          </a:p>
          <a:p>
            <a:r>
              <a:rPr lang="en-US" dirty="0"/>
              <a:t>  Connection con=</a:t>
            </a:r>
            <a:r>
              <a:rPr lang="en-US" dirty="0" err="1"/>
              <a:t>DriverManager.getConnection</a:t>
            </a:r>
            <a:r>
              <a:rPr lang="en-US" dirty="0"/>
              <a:t>(  </a:t>
            </a:r>
          </a:p>
          <a:p>
            <a:r>
              <a:rPr lang="en-US" dirty="0"/>
              <a:t>"</a:t>
            </a:r>
            <a:r>
              <a:rPr lang="en-US" dirty="0" err="1"/>
              <a:t>jdbc:mysql</a:t>
            </a:r>
            <a:r>
              <a:rPr lang="en-US" dirty="0"/>
              <a:t>://localhost:3306/</a:t>
            </a:r>
            <a:r>
              <a:rPr lang="en-US" dirty="0" err="1"/>
              <a:t>mydb</a:t>
            </a:r>
            <a:r>
              <a:rPr lang="en-US" dirty="0"/>
              <a:t>","</a:t>
            </a:r>
            <a:r>
              <a:rPr lang="en-US" dirty="0" err="1"/>
              <a:t>root","root</a:t>
            </a:r>
            <a:r>
              <a:rPr lang="en-US" dirty="0"/>
              <a:t>");  </a:t>
            </a:r>
          </a:p>
          <a:p>
            <a:r>
              <a:rPr lang="en-US" dirty="0"/>
              <a:t>  //here </a:t>
            </a:r>
            <a:r>
              <a:rPr lang="en-US" dirty="0" err="1"/>
              <a:t>mydb</a:t>
            </a:r>
            <a:r>
              <a:rPr lang="en-US" dirty="0"/>
              <a:t> is database name, root is username and password  </a:t>
            </a:r>
          </a:p>
          <a:p>
            <a:r>
              <a:rPr lang="en-US" dirty="0"/>
              <a:t>  Statement </a:t>
            </a:r>
            <a:r>
              <a:rPr lang="en-US" dirty="0" err="1"/>
              <a:t>stmt</a:t>
            </a:r>
            <a:r>
              <a:rPr lang="en-US" dirty="0"/>
              <a:t>=</a:t>
            </a:r>
            <a:r>
              <a:rPr lang="en-US" dirty="0" err="1"/>
              <a:t>con.createStatement</a:t>
            </a:r>
            <a:r>
              <a:rPr lang="en-US" dirty="0"/>
              <a:t>();  </a:t>
            </a:r>
          </a:p>
          <a:p>
            <a:r>
              <a:rPr lang="en-US" dirty="0"/>
              <a:t>  </a:t>
            </a:r>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dirty="0"/>
              <a:t>  </a:t>
            </a:r>
            <a:r>
              <a:rPr lang="en-US" b="1" dirty="0"/>
              <a:t>while</a:t>
            </a:r>
            <a:r>
              <a:rPr lang="en-US" dirty="0"/>
              <a:t>(</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r>
              <a:rPr lang="en-US" dirty="0" err="1"/>
              <a:t>rs.getString</a:t>
            </a:r>
            <a:r>
              <a:rPr lang="en-US" dirty="0"/>
              <a:t>(3));  </a:t>
            </a:r>
          </a:p>
          <a:p>
            <a:r>
              <a:rPr lang="en-US" dirty="0"/>
              <a:t>  </a:t>
            </a:r>
          </a:p>
          <a:p>
            <a:r>
              <a:rPr lang="en-US" dirty="0" err="1"/>
              <a:t>con.close</a:t>
            </a:r>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63</a:t>
            </a:fld>
            <a:endParaRPr lang="en-US"/>
          </a:p>
        </p:txBody>
      </p:sp>
    </p:spTree>
    <p:extLst>
      <p:ext uri="{BB962C8B-B14F-4D97-AF65-F5344CB8AC3E}">
        <p14:creationId xmlns:p14="http://schemas.microsoft.com/office/powerpoint/2010/main" val="2964176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Java is mostly used with Oracle, </a:t>
            </a:r>
            <a:r>
              <a:rPr lang="en-US" dirty="0" err="1"/>
              <a:t>mysql</a:t>
            </a:r>
            <a:r>
              <a:rPr lang="en-US" dirty="0"/>
              <a:t>, or DB2 database. So you can learn this topic only for knowledge.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64</a:t>
            </a:fld>
            <a:endParaRPr lang="en-US"/>
          </a:p>
        </p:txBody>
      </p:sp>
    </p:spTree>
    <p:extLst>
      <p:ext uri="{BB962C8B-B14F-4D97-AF65-F5344CB8AC3E}">
        <p14:creationId xmlns:p14="http://schemas.microsoft.com/office/powerpoint/2010/main" val="3979714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in </a:t>
            </a:r>
            <a:r>
              <a:rPr lang="en-US" dirty="0" err="1"/>
              <a:t>MSAccess</a:t>
            </a:r>
            <a:endParaRPr lang="en-US" dirty="0"/>
          </a:p>
        </p:txBody>
      </p:sp>
      <p:sp>
        <p:nvSpPr>
          <p:cNvPr id="3" name="Content Placeholder 2"/>
          <p:cNvSpPr>
            <a:spLocks noGrp="1"/>
          </p:cNvSpPr>
          <p:nvPr>
            <p:ph idx="1"/>
          </p:nvPr>
        </p:nvSpPr>
        <p:spPr/>
        <p:txBody>
          <a:bodyPr/>
          <a:lstStyle/>
          <a:p>
            <a:r>
              <a:rPr lang="en-US" dirty="0"/>
              <a:t>Create the login table in the access database. There is only one column in the table named name.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65</a:t>
            </a:fld>
            <a:endParaRPr lang="en-US"/>
          </a:p>
        </p:txBody>
      </p:sp>
    </p:spTree>
    <p:extLst>
      <p:ext uri="{BB962C8B-B14F-4D97-AF65-F5344CB8AC3E}">
        <p14:creationId xmlns:p14="http://schemas.microsoft.com/office/powerpoint/2010/main" val="453696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r>
              <a:rPr lang="en-US" dirty="0" err="1"/>
              <a:t>ClassNotFoundException</a:t>
            </a:r>
            <a:r>
              <a:rPr lang="en-US" dirty="0"/>
              <a:t> – sun.jdbc.odbc.JdbcOdbcDriver</a:t>
            </a:r>
          </a:p>
        </p:txBody>
      </p:sp>
      <p:sp>
        <p:nvSpPr>
          <p:cNvPr id="3" name="Content Placeholder 2"/>
          <p:cNvSpPr>
            <a:spLocks noGrp="1"/>
          </p:cNvSpPr>
          <p:nvPr>
            <p:ph idx="1"/>
          </p:nvPr>
        </p:nvSpPr>
        <p:spPr/>
        <p:txBody>
          <a:bodyPr>
            <a:normAutofit fontScale="92500" lnSpcReduction="20000"/>
          </a:bodyPr>
          <a:lstStyle/>
          <a:p>
            <a:r>
              <a:rPr lang="en-US" dirty="0"/>
              <a:t>in JDK 8, </a:t>
            </a:r>
            <a:r>
              <a:rPr lang="en-US" dirty="0" err="1"/>
              <a:t>jdbc</a:t>
            </a:r>
            <a:r>
              <a:rPr lang="en-US" dirty="0"/>
              <a:t> </a:t>
            </a:r>
            <a:r>
              <a:rPr lang="en-US" dirty="0" err="1"/>
              <a:t>odbc</a:t>
            </a:r>
            <a:r>
              <a:rPr lang="en-US" dirty="0"/>
              <a:t> bridge is no longer used and thus removed fro the JDK. to use Microsoft Access database in JAVA</a:t>
            </a:r>
            <a:r>
              <a:rPr lang="en-US" dirty="0">
                <a:solidFill>
                  <a:srgbClr val="FF0000"/>
                </a:solidFill>
              </a:rPr>
              <a:t>, you need 5 extra JAR libraries</a:t>
            </a:r>
            <a:r>
              <a:rPr lang="en-US" dirty="0"/>
              <a:t>.</a:t>
            </a:r>
          </a:p>
          <a:p>
            <a:r>
              <a:rPr lang="en-US">
                <a:solidFill>
                  <a:srgbClr val="FF0000"/>
                </a:solidFill>
              </a:rPr>
              <a:t>UCanAccess</a:t>
            </a:r>
            <a:r>
              <a:rPr lang="en-US" dirty="0">
                <a:solidFill>
                  <a:srgbClr val="FF0000"/>
                </a:solidFill>
              </a:rPr>
              <a:t> jars work for JDK7 and below versions also.</a:t>
            </a:r>
          </a:p>
          <a:p>
            <a:r>
              <a:rPr lang="en-US" dirty="0"/>
              <a:t>Download </a:t>
            </a:r>
            <a:r>
              <a:rPr lang="en-US" dirty="0" err="1"/>
              <a:t>UCanAccess</a:t>
            </a:r>
            <a:r>
              <a:rPr lang="en-US" dirty="0"/>
              <a:t> 2.0.8 zip file, which has all below jars</a:t>
            </a:r>
          </a:p>
          <a:p>
            <a:r>
              <a:rPr lang="en-US" dirty="0">
                <a:solidFill>
                  <a:srgbClr val="FF0000"/>
                </a:solidFill>
              </a:rPr>
              <a:t>1- hsqldb.jar</a:t>
            </a:r>
          </a:p>
          <a:p>
            <a:r>
              <a:rPr lang="en-US" dirty="0">
                <a:solidFill>
                  <a:srgbClr val="FF0000"/>
                </a:solidFill>
              </a:rPr>
              <a:t>2- </a:t>
            </a:r>
            <a:r>
              <a:rPr lang="en-US" dirty="0" err="1">
                <a:solidFill>
                  <a:srgbClr val="FF0000"/>
                </a:solidFill>
              </a:rPr>
              <a:t>jackcess</a:t>
            </a:r>
            <a:r>
              <a:rPr lang="en-US" dirty="0">
                <a:solidFill>
                  <a:srgbClr val="FF0000"/>
                </a:solidFill>
              </a:rPr>
              <a:t> 2.0.4.jar</a:t>
            </a:r>
          </a:p>
          <a:p>
            <a:r>
              <a:rPr lang="en-US" dirty="0">
                <a:solidFill>
                  <a:srgbClr val="FF0000"/>
                </a:solidFill>
              </a:rPr>
              <a:t>3- commons-lang-2.6.jar</a:t>
            </a:r>
          </a:p>
          <a:p>
            <a:r>
              <a:rPr lang="en-US" dirty="0">
                <a:solidFill>
                  <a:srgbClr val="FF0000"/>
                </a:solidFill>
              </a:rPr>
              <a:t>4- commons-logging-1.1.1.jar</a:t>
            </a:r>
          </a:p>
          <a:p>
            <a:r>
              <a:rPr lang="en-US" dirty="0">
                <a:solidFill>
                  <a:srgbClr val="7030A0"/>
                </a:solidFill>
              </a:rPr>
              <a:t>5- ucanaccess-2.0.8.jar – Add this jar also</a:t>
            </a:r>
          </a:p>
          <a:p>
            <a:r>
              <a:rPr lang="en-US" dirty="0"/>
              <a:t>Connection conn=</a:t>
            </a:r>
            <a:r>
              <a:rPr lang="en-US" dirty="0" err="1"/>
              <a:t>DriverManager.getConnection</a:t>
            </a:r>
            <a:r>
              <a:rPr lang="en-US" dirty="0"/>
              <a:t>("</a:t>
            </a:r>
            <a:r>
              <a:rPr lang="en-US" dirty="0" err="1"/>
              <a:t>jdbc:ucanaccess</a:t>
            </a:r>
            <a:r>
              <a:rPr lang="en-US" dirty="0"/>
              <a:t>://&lt;Path to your database i.e. MS Access DB&gt;");</a:t>
            </a:r>
          </a:p>
          <a:p>
            <a:r>
              <a:rPr lang="en-US" dirty="0"/>
              <a:t>Statement s = </a:t>
            </a:r>
            <a:r>
              <a:rPr lang="en-US" dirty="0" err="1"/>
              <a:t>conn.createStatement</a:t>
            </a:r>
            <a:r>
              <a:rPr lang="en-US" dirty="0"/>
              <a: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66</a:t>
            </a:fld>
            <a:endParaRPr lang="en-US"/>
          </a:p>
        </p:txBody>
      </p:sp>
    </p:spTree>
    <p:extLst>
      <p:ext uri="{BB962C8B-B14F-4D97-AF65-F5344CB8AC3E}">
        <p14:creationId xmlns:p14="http://schemas.microsoft.com/office/powerpoint/2010/main" val="1924497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 ACCESS Connectivity with </a:t>
            </a:r>
            <a:r>
              <a:rPr lang="en-US" dirty="0" err="1"/>
              <a:t>jdbc</a:t>
            </a:r>
            <a:br>
              <a:rPr lang="en-US" dirty="0"/>
            </a:br>
            <a:endParaRPr lang="en-US" dirty="0"/>
          </a:p>
        </p:txBody>
      </p:sp>
      <p:sp>
        <p:nvSpPr>
          <p:cNvPr id="3" name="Content Placeholder 2"/>
          <p:cNvSpPr>
            <a:spLocks noGrp="1"/>
          </p:cNvSpPr>
          <p:nvPr>
            <p:ph idx="1"/>
          </p:nvPr>
        </p:nvSpPr>
        <p:spPr>
          <a:xfrm>
            <a:off x="677334" y="1773937"/>
            <a:ext cx="8596668" cy="4267426"/>
          </a:xfrm>
        </p:spPr>
        <p:txBody>
          <a:bodyPr>
            <a:normAutofit/>
          </a:bodyPr>
          <a:lstStyle/>
          <a:p>
            <a:r>
              <a:rPr lang="en-US" dirty="0"/>
              <a:t>1. download </a:t>
            </a:r>
            <a:r>
              <a:rPr lang="en-US" dirty="0" err="1"/>
              <a:t>ucanaccess.rar</a:t>
            </a:r>
            <a:r>
              <a:rPr lang="en-US" dirty="0"/>
              <a:t> and extract it</a:t>
            </a:r>
          </a:p>
          <a:p>
            <a:r>
              <a:rPr lang="en-US" dirty="0"/>
              <a:t>2. load the all the jars </a:t>
            </a:r>
          </a:p>
          <a:p>
            <a:r>
              <a:rPr lang="en-US" dirty="0"/>
              <a:t>	</a:t>
            </a:r>
            <a:r>
              <a:rPr lang="en-US" b="1" dirty="0"/>
              <a:t>Without IDE</a:t>
            </a:r>
          </a:p>
          <a:p>
            <a:r>
              <a:rPr lang="en-US" dirty="0"/>
              <a:t>   	   1. set the class path (or)</a:t>
            </a:r>
          </a:p>
          <a:p>
            <a:r>
              <a:rPr lang="en-US" dirty="0"/>
              <a:t>	   	   2. copy/paste the jars in </a:t>
            </a:r>
            <a:r>
              <a:rPr lang="en-US" dirty="0" err="1"/>
              <a:t>jre</a:t>
            </a:r>
            <a:r>
              <a:rPr lang="en-US" dirty="0"/>
              <a:t>/</a:t>
            </a:r>
            <a:r>
              <a:rPr lang="en-US" dirty="0" err="1"/>
              <a:t>ext</a:t>
            </a:r>
            <a:r>
              <a:rPr lang="en-US" dirty="0"/>
              <a:t> lib folder</a:t>
            </a:r>
          </a:p>
          <a:p>
            <a:r>
              <a:rPr lang="en-US" dirty="0"/>
              <a:t>	</a:t>
            </a:r>
            <a:r>
              <a:rPr lang="en-US" b="1" dirty="0" err="1"/>
              <a:t>WithIDE</a:t>
            </a:r>
            <a:endParaRPr lang="en-US" b="1" dirty="0"/>
          </a:p>
          <a:p>
            <a:r>
              <a:rPr lang="en-US" dirty="0"/>
              <a:t>	          1. add the external jars to the build path</a:t>
            </a:r>
          </a:p>
          <a:p>
            <a:r>
              <a:rPr lang="en-US" dirty="0"/>
              <a:t>3. make sure your </a:t>
            </a:r>
            <a:r>
              <a:rPr lang="en-US" dirty="0" err="1"/>
              <a:t>db</a:t>
            </a:r>
            <a:r>
              <a:rPr lang="en-US" dirty="0"/>
              <a:t> file with extension .</a:t>
            </a:r>
            <a:r>
              <a:rPr lang="en-US" dirty="0" err="1"/>
              <a:t>accdb</a:t>
            </a:r>
            <a:r>
              <a:rPr lang="en-US" dirty="0"/>
              <a:t> if not make it as</a:t>
            </a:r>
          </a:p>
          <a:p>
            <a:r>
              <a:rPr lang="en-US" dirty="0"/>
              <a:t>4. ignore the </a:t>
            </a:r>
            <a:r>
              <a:rPr lang="en-US" dirty="0" err="1"/>
              <a:t>Class.forName</a:t>
            </a:r>
            <a:r>
              <a:rPr lang="en-US" dirty="0"/>
              <a:t>("sun.jdbc.odbc.JdbcOdbcDriver"); //no use anymore</a:t>
            </a:r>
          </a:p>
          <a:p>
            <a:r>
              <a:rPr lang="en-US" dirty="0"/>
              <a:t>5. add "</a:t>
            </a:r>
            <a:r>
              <a:rPr lang="en-US" dirty="0" err="1"/>
              <a:t>jdbc:ucanaccess</a:t>
            </a:r>
            <a:r>
              <a:rPr lang="en-US" dirty="0"/>
              <a:t>://path\\emp.accdb" of </a:t>
            </a:r>
            <a:r>
              <a:rPr lang="en-US" dirty="0" err="1"/>
              <a:t>db</a:t>
            </a:r>
            <a:r>
              <a:rPr lang="en-US" dirty="0"/>
              <a:t> as your url pattern</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67</a:t>
            </a:fld>
            <a:endParaRPr lang="en-US"/>
          </a:p>
        </p:txBody>
      </p:sp>
    </p:spTree>
    <p:extLst>
      <p:ext uri="{BB962C8B-B14F-4D97-AF65-F5344CB8AC3E}">
        <p14:creationId xmlns:p14="http://schemas.microsoft.com/office/powerpoint/2010/main" val="42095184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connect with MS ACCESS DB using UCANACCESS concept</a:t>
            </a:r>
          </a:p>
        </p:txBody>
      </p:sp>
      <p:sp>
        <p:nvSpPr>
          <p:cNvPr id="3" name="Content Placeholder 2"/>
          <p:cNvSpPr>
            <a:spLocks noGrp="1"/>
          </p:cNvSpPr>
          <p:nvPr>
            <p:ph idx="1"/>
          </p:nvPr>
        </p:nvSpPr>
        <p:spPr>
          <a:xfrm>
            <a:off x="677334" y="1819657"/>
            <a:ext cx="8596668" cy="4221706"/>
          </a:xfrm>
        </p:spPr>
        <p:txBody>
          <a:bodyPr>
            <a:normAutofit fontScale="85000" lnSpcReduction="20000"/>
          </a:bodyPr>
          <a:lstStyle/>
          <a:p>
            <a:r>
              <a:rPr lang="en-US" b="1" dirty="0"/>
              <a:t>public class </a:t>
            </a:r>
            <a:r>
              <a:rPr lang="en-US" b="1" dirty="0" err="1"/>
              <a:t>JDBCAppMSAccess</a:t>
            </a:r>
            <a:r>
              <a:rPr lang="en-US" b="1" dirty="0"/>
              <a:t> {</a:t>
            </a:r>
          </a:p>
          <a:p>
            <a:r>
              <a:rPr lang="en-US" b="1" dirty="0"/>
              <a:t>public static void main(String[] </a:t>
            </a:r>
            <a:r>
              <a:rPr lang="en-US" b="1" dirty="0" err="1"/>
              <a:t>args</a:t>
            </a:r>
            <a:r>
              <a:rPr lang="en-US" b="1" dirty="0"/>
              <a:t>) throws </a:t>
            </a:r>
            <a:r>
              <a:rPr lang="en-US" b="1" dirty="0" err="1"/>
              <a:t>ClassNotFoundException</a:t>
            </a:r>
            <a:r>
              <a:rPr lang="en-US" b="1" dirty="0"/>
              <a:t>, </a:t>
            </a:r>
            <a:r>
              <a:rPr lang="en-US" b="1" dirty="0" err="1"/>
              <a:t>SQLException</a:t>
            </a:r>
            <a:r>
              <a:rPr lang="en-US" b="1" dirty="0"/>
              <a:t> {</a:t>
            </a:r>
          </a:p>
          <a:p>
            <a:r>
              <a:rPr lang="en-US" dirty="0"/>
              <a:t>String url="</a:t>
            </a:r>
            <a:r>
              <a:rPr lang="en-US" dirty="0" err="1"/>
              <a:t>jdbc:ucanaccess</a:t>
            </a:r>
            <a:r>
              <a:rPr lang="en-US" dirty="0"/>
              <a:t>://EMP.accdb";</a:t>
            </a:r>
          </a:p>
          <a:p>
            <a:r>
              <a:rPr lang="en-US" dirty="0"/>
              <a:t>Connection conn = </a:t>
            </a:r>
            <a:r>
              <a:rPr lang="en-US" dirty="0" err="1"/>
              <a:t>DriverManager.</a:t>
            </a:r>
            <a:r>
              <a:rPr lang="en-US" i="1" dirty="0" err="1"/>
              <a:t>getConnection</a:t>
            </a:r>
            <a:r>
              <a:rPr lang="en-US" i="1" dirty="0"/>
              <a:t>(url);</a:t>
            </a:r>
          </a:p>
          <a:p>
            <a:r>
              <a:rPr lang="en-US" dirty="0"/>
              <a:t>Statement </a:t>
            </a:r>
            <a:r>
              <a:rPr lang="en-US" dirty="0" err="1"/>
              <a:t>statement</a:t>
            </a:r>
            <a:r>
              <a:rPr lang="en-US" dirty="0"/>
              <a:t> = </a:t>
            </a:r>
            <a:r>
              <a:rPr lang="en-US" dirty="0" err="1"/>
              <a:t>conn.createStatement</a:t>
            </a:r>
            <a:r>
              <a:rPr lang="en-US" dirty="0"/>
              <a:t>();</a:t>
            </a:r>
          </a:p>
          <a:p>
            <a:r>
              <a:rPr lang="en-US" dirty="0"/>
              <a:t>String </a:t>
            </a:r>
            <a:r>
              <a:rPr lang="en-US" dirty="0" err="1"/>
              <a:t>sql</a:t>
            </a:r>
            <a:r>
              <a:rPr lang="en-US" dirty="0"/>
              <a:t> = "select * from </a:t>
            </a:r>
            <a:r>
              <a:rPr lang="en-US" dirty="0" err="1"/>
              <a:t>emp</a:t>
            </a:r>
            <a:r>
              <a:rPr lang="en-US" dirty="0"/>
              <a:t>";</a:t>
            </a:r>
          </a:p>
          <a:p>
            <a:r>
              <a:rPr lang="en-US" dirty="0" err="1"/>
              <a:t>ResultSet</a:t>
            </a:r>
            <a:r>
              <a:rPr lang="en-US" dirty="0"/>
              <a:t> </a:t>
            </a:r>
            <a:r>
              <a:rPr lang="en-US" dirty="0" err="1"/>
              <a:t>resultSet</a:t>
            </a:r>
            <a:r>
              <a:rPr lang="en-US" dirty="0"/>
              <a:t> = </a:t>
            </a:r>
            <a:r>
              <a:rPr lang="en-US" dirty="0" err="1"/>
              <a:t>statement.executeQuery</a:t>
            </a:r>
            <a:r>
              <a:rPr lang="en-US" dirty="0"/>
              <a:t>(</a:t>
            </a:r>
            <a:r>
              <a:rPr lang="en-US" dirty="0" err="1"/>
              <a:t>sql</a:t>
            </a:r>
            <a:r>
              <a:rPr lang="en-US" dirty="0"/>
              <a:t>);</a:t>
            </a:r>
          </a:p>
          <a:p>
            <a:r>
              <a:rPr lang="en-US" dirty="0" err="1"/>
              <a:t>System.</a:t>
            </a:r>
            <a:r>
              <a:rPr lang="en-US" b="1" i="1" dirty="0" err="1"/>
              <a:t>out.println</a:t>
            </a:r>
            <a:r>
              <a:rPr lang="en-US" b="1" i="1" dirty="0"/>
              <a:t>("EMPID NAME AGE");</a:t>
            </a:r>
          </a:p>
          <a:p>
            <a:r>
              <a:rPr lang="en-US" b="1" dirty="0"/>
              <a:t>while(</a:t>
            </a:r>
            <a:r>
              <a:rPr lang="en-US" b="1" dirty="0" err="1"/>
              <a:t>resultSet.next</a:t>
            </a:r>
            <a:r>
              <a:rPr lang="en-US" b="1" dirty="0"/>
              <a:t>()){</a:t>
            </a:r>
          </a:p>
          <a:p>
            <a:r>
              <a:rPr lang="en-US" dirty="0" err="1"/>
              <a:t>System.</a:t>
            </a:r>
            <a:r>
              <a:rPr lang="en-US" b="1" i="1" dirty="0" err="1"/>
              <a:t>out.println</a:t>
            </a:r>
            <a:r>
              <a:rPr lang="en-US" b="1" i="1" dirty="0"/>
              <a:t>(</a:t>
            </a:r>
            <a:r>
              <a:rPr lang="en-US" b="1" i="1" dirty="0" err="1"/>
              <a:t>resultSet.getInt</a:t>
            </a:r>
            <a:r>
              <a:rPr lang="en-US" b="1" i="1" dirty="0"/>
              <a:t>(1)+" "+</a:t>
            </a:r>
            <a:r>
              <a:rPr lang="en-US" b="1" i="1" dirty="0" err="1"/>
              <a:t>resultSet.getString</a:t>
            </a:r>
            <a:r>
              <a:rPr lang="en-US" b="1" i="1" dirty="0"/>
              <a:t>(2)+" "+</a:t>
            </a:r>
            <a:r>
              <a:rPr lang="en-US" b="1" i="1" dirty="0" err="1"/>
              <a:t>resultSet.getInt</a:t>
            </a:r>
            <a:r>
              <a:rPr lang="en-US" b="1" i="1" dirty="0"/>
              <a:t>(3));</a:t>
            </a:r>
          </a:p>
          <a:p>
            <a:r>
              <a:rPr lang="en-US" dirty="0"/>
              <a:t>}</a:t>
            </a:r>
          </a:p>
          <a:p>
            <a:r>
              <a:rPr lang="en-US" dirty="0" err="1"/>
              <a:t>conn.close</a:t>
            </a:r>
            <a:r>
              <a:rPr lang="en-US" dirty="0"/>
              <a:t>();</a:t>
            </a:r>
          </a:p>
          <a:p>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68</a:t>
            </a:fld>
            <a:endParaRPr lang="en-US"/>
          </a:p>
        </p:txBody>
      </p:sp>
    </p:spTree>
    <p:extLst>
      <p:ext uri="{BB962C8B-B14F-4D97-AF65-F5344CB8AC3E}">
        <p14:creationId xmlns:p14="http://schemas.microsoft.com/office/powerpoint/2010/main" val="3113526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ResultSet</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The object of </a:t>
            </a:r>
            <a:r>
              <a:rPr lang="en-US" dirty="0" err="1"/>
              <a:t>ResultSet</a:t>
            </a:r>
            <a:r>
              <a:rPr lang="en-US" dirty="0"/>
              <a:t> maintains a cursor pointing to a particular row of data. Initially, cursor points to before the first row.</a:t>
            </a:r>
          </a:p>
          <a:p>
            <a:r>
              <a:rPr lang="en-US" b="1" i="1" dirty="0"/>
              <a:t>By default, </a:t>
            </a:r>
            <a:r>
              <a:rPr lang="en-US" b="1" i="1" dirty="0" err="1"/>
              <a:t>ResultSet</a:t>
            </a:r>
            <a:r>
              <a:rPr lang="en-US" b="1" i="1" dirty="0"/>
              <a:t> object can be moved forward only and it is not updatable.</a:t>
            </a:r>
          </a:p>
          <a:p>
            <a:r>
              <a:rPr lang="en-US" dirty="0"/>
              <a:t>But we can make this object to move forward and backward direction by passing either TYPE_SCROLL_INSENSITIVE or TYPE_SCROLL_SENSITIVE in </a:t>
            </a:r>
            <a:r>
              <a:rPr lang="en-US" dirty="0" err="1"/>
              <a:t>createStatement</a:t>
            </a:r>
            <a:r>
              <a:rPr lang="en-US" dirty="0"/>
              <a:t>(</a:t>
            </a:r>
            <a:r>
              <a:rPr lang="en-US" dirty="0" err="1"/>
              <a:t>int,int</a:t>
            </a:r>
            <a:r>
              <a:rPr lang="en-US" dirty="0"/>
              <a:t>) method as well as we can make this object as updatable by:</a:t>
            </a:r>
          </a:p>
          <a:p>
            <a:r>
              <a:rPr lang="en-US" dirty="0"/>
              <a:t>Statement </a:t>
            </a:r>
            <a:r>
              <a:rPr lang="en-US" dirty="0" err="1"/>
              <a:t>stmt</a:t>
            </a:r>
            <a:r>
              <a:rPr lang="en-US" dirty="0"/>
              <a:t> = </a:t>
            </a:r>
            <a:r>
              <a:rPr lang="en-US" dirty="0" err="1"/>
              <a:t>con.createStatement</a:t>
            </a:r>
            <a:r>
              <a:rPr lang="en-US" dirty="0"/>
              <a:t>(</a:t>
            </a:r>
            <a:r>
              <a:rPr lang="en-US" dirty="0" err="1"/>
              <a:t>ResultSet.TYPE_SCROLL_INSENSITIVE</a:t>
            </a:r>
            <a:r>
              <a:rPr lang="en-US" dirty="0"/>
              <a:t>,   </a:t>
            </a:r>
            <a:r>
              <a:rPr lang="en-US" dirty="0" err="1"/>
              <a:t>ResultSet.CONCUR_UPDATABLE</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69</a:t>
            </a:fld>
            <a:endParaRPr lang="en-US"/>
          </a:p>
        </p:txBody>
      </p:sp>
    </p:spTree>
    <p:extLst>
      <p:ext uri="{BB962C8B-B14F-4D97-AF65-F5344CB8AC3E}">
        <p14:creationId xmlns:p14="http://schemas.microsoft.com/office/powerpoint/2010/main" val="247626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JDBC Drivers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9561202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a:t>
            </a:fld>
            <a:endParaRPr lang="en-US"/>
          </a:p>
        </p:txBody>
      </p:sp>
    </p:spTree>
    <p:extLst>
      <p:ext uri="{BB962C8B-B14F-4D97-AF65-F5344CB8AC3E}">
        <p14:creationId xmlns:p14="http://schemas.microsoft.com/office/powerpoint/2010/main" val="158588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different types of </a:t>
            </a:r>
            <a:r>
              <a:rPr lang="en-US" b="1" dirty="0" err="1"/>
              <a:t>ResultSet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 are three types of </a:t>
            </a:r>
            <a:r>
              <a:rPr lang="en-US" dirty="0" err="1"/>
              <a:t>ResultSet</a:t>
            </a:r>
            <a:r>
              <a:rPr lang="en-US" dirty="0"/>
              <a:t> object.</a:t>
            </a:r>
          </a:p>
          <a:p>
            <a:pPr>
              <a:buFont typeface="+mj-lt"/>
              <a:buAutoNum type="arabicPeriod"/>
            </a:pPr>
            <a:r>
              <a:rPr lang="en-US" b="1" dirty="0" err="1">
                <a:solidFill>
                  <a:srgbClr val="666666"/>
                </a:solidFill>
                <a:latin typeface="Raleway"/>
              </a:rPr>
              <a:t>ResultSet.TYPE_FORWARD_ONLY</a:t>
            </a:r>
            <a:r>
              <a:rPr lang="en-US" dirty="0">
                <a:solidFill>
                  <a:srgbClr val="666666"/>
                </a:solidFill>
                <a:latin typeface="Raleway"/>
              </a:rPr>
              <a:t>: This is the default type and cursor can only move forward in the result set.</a:t>
            </a:r>
          </a:p>
          <a:p>
            <a:pPr>
              <a:buFont typeface="+mj-lt"/>
              <a:buAutoNum type="arabicPeriod"/>
            </a:pPr>
            <a:r>
              <a:rPr lang="en-US" b="1" dirty="0" err="1">
                <a:solidFill>
                  <a:srgbClr val="666666"/>
                </a:solidFill>
                <a:latin typeface="Raleway"/>
              </a:rPr>
              <a:t>ResultSet.TYPE_SCROLL_INSENSITIVE</a:t>
            </a:r>
            <a:r>
              <a:rPr lang="en-US" dirty="0">
                <a:solidFill>
                  <a:srgbClr val="666666"/>
                </a:solidFill>
                <a:latin typeface="Raleway"/>
              </a:rPr>
              <a:t>: The cursor can move forward and backward, and the result set is not sensitive to changes made by others to the database after the result set was created.</a:t>
            </a:r>
          </a:p>
          <a:p>
            <a:pPr>
              <a:buFont typeface="+mj-lt"/>
              <a:buAutoNum type="arabicPeriod"/>
            </a:pPr>
            <a:r>
              <a:rPr lang="en-US" b="1" dirty="0" err="1">
                <a:solidFill>
                  <a:srgbClr val="666666"/>
                </a:solidFill>
                <a:latin typeface="Raleway"/>
              </a:rPr>
              <a:t>ResultSet.TYPE_SCROLL_SENSITIVE</a:t>
            </a:r>
            <a:r>
              <a:rPr lang="en-US" dirty="0">
                <a:solidFill>
                  <a:srgbClr val="666666"/>
                </a:solidFill>
                <a:latin typeface="Raleway"/>
              </a:rPr>
              <a:t>: The cursor can move forward and backward, and the result set is sensitive to changes made by others to the database after the result set was created.</a:t>
            </a:r>
          </a:p>
          <a:p>
            <a:r>
              <a:rPr lang="en-US" dirty="0">
                <a:solidFill>
                  <a:srgbClr val="666666"/>
                </a:solidFill>
                <a:latin typeface="Raleway"/>
              </a:rPr>
              <a:t>Based on the concurrency there are two types of </a:t>
            </a:r>
            <a:r>
              <a:rPr lang="en-US" dirty="0" err="1">
                <a:solidFill>
                  <a:srgbClr val="666666"/>
                </a:solidFill>
                <a:latin typeface="Raleway"/>
              </a:rPr>
              <a:t>ResultSet</a:t>
            </a:r>
            <a:r>
              <a:rPr lang="en-US" dirty="0">
                <a:solidFill>
                  <a:srgbClr val="666666"/>
                </a:solidFill>
                <a:latin typeface="Raleway"/>
              </a:rPr>
              <a:t> object.</a:t>
            </a:r>
          </a:p>
          <a:p>
            <a:pPr>
              <a:buFont typeface="+mj-lt"/>
              <a:buAutoNum type="arabicPeriod"/>
            </a:pPr>
            <a:r>
              <a:rPr lang="en-US" b="1" dirty="0" err="1">
                <a:solidFill>
                  <a:srgbClr val="666666"/>
                </a:solidFill>
                <a:latin typeface="Raleway"/>
              </a:rPr>
              <a:t>ResultSet.CONCUR_READ_ONLY</a:t>
            </a:r>
            <a:r>
              <a:rPr lang="en-US" dirty="0">
                <a:solidFill>
                  <a:srgbClr val="666666"/>
                </a:solidFill>
                <a:latin typeface="Raleway"/>
              </a:rPr>
              <a:t>: The result set is read only, this is the default concurrency type.</a:t>
            </a:r>
          </a:p>
          <a:p>
            <a:pPr>
              <a:buFont typeface="+mj-lt"/>
              <a:buAutoNum type="arabicPeriod"/>
            </a:pPr>
            <a:r>
              <a:rPr lang="en-US" b="1" dirty="0" err="1">
                <a:solidFill>
                  <a:srgbClr val="666666"/>
                </a:solidFill>
                <a:latin typeface="Raleway"/>
              </a:rPr>
              <a:t>ResultSet.CONCUR_UPDATABLE</a:t>
            </a:r>
            <a:r>
              <a:rPr lang="en-US" dirty="0">
                <a:solidFill>
                  <a:srgbClr val="666666"/>
                </a:solidFill>
                <a:latin typeface="Raleway"/>
              </a:rPr>
              <a:t>: We can use </a:t>
            </a:r>
            <a:r>
              <a:rPr lang="en-US" dirty="0" err="1">
                <a:solidFill>
                  <a:srgbClr val="666666"/>
                </a:solidFill>
                <a:latin typeface="Raleway"/>
              </a:rPr>
              <a:t>ResultSet</a:t>
            </a:r>
            <a:r>
              <a:rPr lang="en-US" dirty="0">
                <a:solidFill>
                  <a:srgbClr val="666666"/>
                </a:solidFill>
                <a:latin typeface="Raleway"/>
              </a:rPr>
              <a:t> update method to update the rows data.</a:t>
            </a:r>
          </a:p>
          <a:p>
            <a:pPr marL="0" indent="0">
              <a:buNone/>
            </a:pP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70</a:t>
            </a:fld>
            <a:endParaRPr lang="en-US"/>
          </a:p>
        </p:txBody>
      </p:sp>
    </p:spTree>
    <p:extLst>
      <p:ext uri="{BB962C8B-B14F-4D97-AF65-F5344CB8AC3E}">
        <p14:creationId xmlns:p14="http://schemas.microsoft.com/office/powerpoint/2010/main" val="3179621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a:t>
            </a:r>
            <a:r>
              <a:rPr lang="en-US" dirty="0" err="1"/>
              <a:t>ResultSet</a:t>
            </a:r>
            <a:r>
              <a:rPr lang="en-US" dirty="0"/>
              <a:t> interface</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14187195"/>
              </p:ext>
            </p:extLst>
          </p:nvPr>
        </p:nvGraphicFramePr>
        <p:xfrm>
          <a:off x="677861" y="1645923"/>
          <a:ext cx="10441244" cy="5033430"/>
        </p:xfrm>
        <a:graphic>
          <a:graphicData uri="http://schemas.openxmlformats.org/drawingml/2006/table">
            <a:tbl>
              <a:tblPr firstRow="1" bandRow="1">
                <a:tableStyleId>{5C22544A-7EE6-4342-B048-85BDC9FD1C3A}</a:tableStyleId>
              </a:tblPr>
              <a:tblGrid>
                <a:gridCol w="4333051">
                  <a:extLst>
                    <a:ext uri="{9D8B030D-6E8A-4147-A177-3AD203B41FA5}">
                      <a16:colId xmlns:a16="http://schemas.microsoft.com/office/drawing/2014/main" val="20000"/>
                    </a:ext>
                  </a:extLst>
                </a:gridCol>
                <a:gridCol w="6108193">
                  <a:extLst>
                    <a:ext uri="{9D8B030D-6E8A-4147-A177-3AD203B41FA5}">
                      <a16:colId xmlns:a16="http://schemas.microsoft.com/office/drawing/2014/main" val="20001"/>
                    </a:ext>
                  </a:extLst>
                </a:gridCol>
              </a:tblGrid>
              <a:tr h="305564">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0"/>
                  </a:ext>
                </a:extLst>
              </a:tr>
              <a:tr h="492297">
                <a:tc>
                  <a:txBody>
                    <a:bodyPr/>
                    <a:lstStyle/>
                    <a:p>
                      <a:pPr fontAlgn="t"/>
                      <a:r>
                        <a:rPr lang="en-US" sz="1200" b="1" i="0" dirty="0">
                          <a:solidFill>
                            <a:srgbClr val="000000"/>
                          </a:solidFill>
                          <a:effectLst/>
                          <a:latin typeface="verdana" panose="020B0604030504040204" pitchFamily="34" charset="0"/>
                        </a:rPr>
                        <a:t>1) public </a:t>
                      </a:r>
                      <a:r>
                        <a:rPr lang="en-US" sz="1200" b="1" i="0" dirty="0" err="1">
                          <a:solidFill>
                            <a:srgbClr val="000000"/>
                          </a:solidFill>
                          <a:effectLst/>
                          <a:latin typeface="verdana" panose="020B0604030504040204" pitchFamily="34" charset="0"/>
                        </a:rPr>
                        <a:t>boolean</a:t>
                      </a:r>
                      <a:r>
                        <a:rPr lang="en-US" sz="1200" b="1" i="0" dirty="0">
                          <a:solidFill>
                            <a:srgbClr val="000000"/>
                          </a:solidFill>
                          <a:effectLst/>
                          <a:latin typeface="verdana" panose="020B0604030504040204" pitchFamily="34" charset="0"/>
                        </a:rPr>
                        <a:t> next():</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one row next from the current position.</a:t>
                      </a:r>
                    </a:p>
                  </a:txBody>
                  <a:tcPr marL="38100" marR="38100" marT="38100" marB="38100"/>
                </a:tc>
                <a:extLst>
                  <a:ext uri="{0D108BD9-81ED-4DB2-BD59-A6C34878D82A}">
                    <a16:rowId xmlns:a16="http://schemas.microsoft.com/office/drawing/2014/main" val="10001"/>
                  </a:ext>
                </a:extLst>
              </a:tr>
              <a:tr h="492297">
                <a:tc>
                  <a:txBody>
                    <a:bodyPr/>
                    <a:lstStyle/>
                    <a:p>
                      <a:pPr fontAlgn="t"/>
                      <a:r>
                        <a:rPr lang="en-US" sz="1200" b="1" i="0" dirty="0">
                          <a:solidFill>
                            <a:srgbClr val="000000"/>
                          </a:solidFill>
                          <a:effectLst/>
                          <a:latin typeface="verdana" panose="020B0604030504040204" pitchFamily="34" charset="0"/>
                        </a:rPr>
                        <a:t>2) public </a:t>
                      </a:r>
                      <a:r>
                        <a:rPr lang="en-US" sz="1200" b="1" i="0" dirty="0" err="1">
                          <a:solidFill>
                            <a:srgbClr val="000000"/>
                          </a:solidFill>
                          <a:effectLst/>
                          <a:latin typeface="verdana" panose="020B0604030504040204" pitchFamily="34" charset="0"/>
                        </a:rPr>
                        <a:t>boolean</a:t>
                      </a:r>
                      <a:r>
                        <a:rPr lang="en-US" sz="1200" b="1" i="0" dirty="0">
                          <a:solidFill>
                            <a:srgbClr val="000000"/>
                          </a:solidFill>
                          <a:effectLst/>
                          <a:latin typeface="verdana" panose="020B0604030504040204" pitchFamily="34" charset="0"/>
                        </a:rPr>
                        <a:t> previous():</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one row previous from the current position.</a:t>
                      </a:r>
                    </a:p>
                  </a:txBody>
                  <a:tcPr marL="38100" marR="38100" marT="38100" marB="38100"/>
                </a:tc>
                <a:extLst>
                  <a:ext uri="{0D108BD9-81ED-4DB2-BD59-A6C34878D82A}">
                    <a16:rowId xmlns:a16="http://schemas.microsoft.com/office/drawing/2014/main" val="10002"/>
                  </a:ext>
                </a:extLst>
              </a:tr>
              <a:tr h="372718">
                <a:tc>
                  <a:txBody>
                    <a:bodyPr/>
                    <a:lstStyle/>
                    <a:p>
                      <a:pPr fontAlgn="t"/>
                      <a:r>
                        <a:rPr lang="en-US" sz="1200" b="1" i="0">
                          <a:solidFill>
                            <a:srgbClr val="000000"/>
                          </a:solidFill>
                          <a:effectLst/>
                          <a:latin typeface="verdana" panose="020B0604030504040204" pitchFamily="34" charset="0"/>
                        </a:rPr>
                        <a:t>3) public boolean first():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first row in result set object.</a:t>
                      </a:r>
                    </a:p>
                  </a:txBody>
                  <a:tcPr marL="38100" marR="38100" marT="38100" marB="38100"/>
                </a:tc>
                <a:extLst>
                  <a:ext uri="{0D108BD9-81ED-4DB2-BD59-A6C34878D82A}">
                    <a16:rowId xmlns:a16="http://schemas.microsoft.com/office/drawing/2014/main" val="10003"/>
                  </a:ext>
                </a:extLst>
              </a:tr>
              <a:tr h="372718">
                <a:tc>
                  <a:txBody>
                    <a:bodyPr/>
                    <a:lstStyle/>
                    <a:p>
                      <a:pPr fontAlgn="t"/>
                      <a:r>
                        <a:rPr lang="en-US" sz="1200" b="1" i="0">
                          <a:solidFill>
                            <a:srgbClr val="000000"/>
                          </a:solidFill>
                          <a:effectLst/>
                          <a:latin typeface="verdana" panose="020B0604030504040204" pitchFamily="34" charset="0"/>
                        </a:rPr>
                        <a:t>4) public boolean last():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last row in result set object.</a:t>
                      </a:r>
                    </a:p>
                  </a:txBody>
                  <a:tcPr marL="38100" marR="38100" marT="38100" marB="38100"/>
                </a:tc>
                <a:extLst>
                  <a:ext uri="{0D108BD9-81ED-4DB2-BD59-A6C34878D82A}">
                    <a16:rowId xmlns:a16="http://schemas.microsoft.com/office/drawing/2014/main" val="10004"/>
                  </a:ext>
                </a:extLst>
              </a:tr>
              <a:tr h="492297">
                <a:tc>
                  <a:txBody>
                    <a:bodyPr/>
                    <a:lstStyle/>
                    <a:p>
                      <a:pPr fontAlgn="t"/>
                      <a:r>
                        <a:rPr lang="en-US" sz="1200" b="1" i="0">
                          <a:solidFill>
                            <a:srgbClr val="000000"/>
                          </a:solidFill>
                          <a:effectLst/>
                          <a:latin typeface="verdana" panose="020B0604030504040204" pitchFamily="34" charset="0"/>
                        </a:rPr>
                        <a:t>5) public boolean absolute(int row):</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specified row number in the ResultSet object.</a:t>
                      </a:r>
                    </a:p>
                  </a:txBody>
                  <a:tcPr marL="38100" marR="38100" marT="38100" marB="38100"/>
                </a:tc>
                <a:extLst>
                  <a:ext uri="{0D108BD9-81ED-4DB2-BD59-A6C34878D82A}">
                    <a16:rowId xmlns:a16="http://schemas.microsoft.com/office/drawing/2014/main" val="10005"/>
                  </a:ext>
                </a:extLst>
              </a:tr>
              <a:tr h="536351">
                <a:tc>
                  <a:txBody>
                    <a:bodyPr/>
                    <a:lstStyle/>
                    <a:p>
                      <a:pPr fontAlgn="t"/>
                      <a:r>
                        <a:rPr lang="en-US" sz="1200" b="1" i="0">
                          <a:solidFill>
                            <a:srgbClr val="000000"/>
                          </a:solidFill>
                          <a:effectLst/>
                          <a:latin typeface="verdana" panose="020B0604030504040204" pitchFamily="34" charset="0"/>
                        </a:rPr>
                        <a:t>6) public boolean relative(int row):</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move the cursor to the relative row number in the ResultSet object, it may be positive or negative.</a:t>
                      </a:r>
                    </a:p>
                  </a:txBody>
                  <a:tcPr marL="38100" marR="38100" marT="38100" marB="38100"/>
                </a:tc>
                <a:extLst>
                  <a:ext uri="{0D108BD9-81ED-4DB2-BD59-A6C34878D82A}">
                    <a16:rowId xmlns:a16="http://schemas.microsoft.com/office/drawing/2014/main" val="10006"/>
                  </a:ext>
                </a:extLst>
              </a:tr>
              <a:tr h="492297">
                <a:tc>
                  <a:txBody>
                    <a:bodyPr/>
                    <a:lstStyle/>
                    <a:p>
                      <a:pPr fontAlgn="t"/>
                      <a:r>
                        <a:rPr lang="en-US" sz="1200" b="1" i="0">
                          <a:solidFill>
                            <a:srgbClr val="000000"/>
                          </a:solidFill>
                          <a:effectLst/>
                          <a:latin typeface="verdana" panose="020B0604030504040204" pitchFamily="34" charset="0"/>
                        </a:rPr>
                        <a:t>7) public int getInt(int columnIndex):</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return the data of specified column index of the current row as int.</a:t>
                      </a:r>
                    </a:p>
                  </a:txBody>
                  <a:tcPr marL="38100" marR="38100" marT="38100" marB="38100"/>
                </a:tc>
                <a:extLst>
                  <a:ext uri="{0D108BD9-81ED-4DB2-BD59-A6C34878D82A}">
                    <a16:rowId xmlns:a16="http://schemas.microsoft.com/office/drawing/2014/main" val="10007"/>
                  </a:ext>
                </a:extLst>
              </a:tr>
              <a:tr h="492297">
                <a:tc>
                  <a:txBody>
                    <a:bodyPr/>
                    <a:lstStyle/>
                    <a:p>
                      <a:pPr fontAlgn="t"/>
                      <a:r>
                        <a:rPr lang="en-US" sz="1200" b="1" i="0">
                          <a:solidFill>
                            <a:srgbClr val="000000"/>
                          </a:solidFill>
                          <a:effectLst/>
                          <a:latin typeface="verdana" panose="020B0604030504040204" pitchFamily="34" charset="0"/>
                        </a:rPr>
                        <a:t>8) public int getInt(String columnName):</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return the data of specified column name of the current row as int.</a:t>
                      </a:r>
                    </a:p>
                  </a:txBody>
                  <a:tcPr marL="38100" marR="38100" marT="38100" marB="38100"/>
                </a:tc>
                <a:extLst>
                  <a:ext uri="{0D108BD9-81ED-4DB2-BD59-A6C34878D82A}">
                    <a16:rowId xmlns:a16="http://schemas.microsoft.com/office/drawing/2014/main" val="10008"/>
                  </a:ext>
                </a:extLst>
              </a:tr>
              <a:tr h="492297">
                <a:tc>
                  <a:txBody>
                    <a:bodyPr/>
                    <a:lstStyle/>
                    <a:p>
                      <a:pPr fontAlgn="t"/>
                      <a:r>
                        <a:rPr lang="en-US" sz="1200" b="1" i="0">
                          <a:solidFill>
                            <a:srgbClr val="000000"/>
                          </a:solidFill>
                          <a:effectLst/>
                          <a:latin typeface="verdana" panose="020B0604030504040204" pitchFamily="34" charset="0"/>
                        </a:rPr>
                        <a:t>9) public String getString(int columnIndex):</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a:solidFill>
                            <a:srgbClr val="000000"/>
                          </a:solidFill>
                          <a:effectLst/>
                          <a:latin typeface="verdana" panose="020B0604030504040204" pitchFamily="34" charset="0"/>
                        </a:rPr>
                        <a:t>is used to return the data of specified column index of the current row as String.</a:t>
                      </a:r>
                    </a:p>
                  </a:txBody>
                  <a:tcPr marL="38100" marR="38100" marT="38100" marB="38100"/>
                </a:tc>
                <a:extLst>
                  <a:ext uri="{0D108BD9-81ED-4DB2-BD59-A6C34878D82A}">
                    <a16:rowId xmlns:a16="http://schemas.microsoft.com/office/drawing/2014/main" val="10009"/>
                  </a:ext>
                </a:extLst>
              </a:tr>
              <a:tr h="492297">
                <a:tc>
                  <a:txBody>
                    <a:bodyPr/>
                    <a:lstStyle/>
                    <a:p>
                      <a:pPr fontAlgn="t"/>
                      <a:r>
                        <a:rPr lang="en-US" sz="1200" b="1" i="0">
                          <a:solidFill>
                            <a:srgbClr val="000000"/>
                          </a:solidFill>
                          <a:effectLst/>
                          <a:latin typeface="verdana" panose="020B0604030504040204" pitchFamily="34" charset="0"/>
                        </a:rPr>
                        <a:t>10) public String getString(String columnName):</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b="0" i="0" dirty="0">
                          <a:solidFill>
                            <a:srgbClr val="000000"/>
                          </a:solidFill>
                          <a:effectLst/>
                          <a:latin typeface="verdana" panose="020B0604030504040204" pitchFamily="34" charset="0"/>
                        </a:rPr>
                        <a:t>is used to return the data of specified column name of the current row as String.</a:t>
                      </a:r>
                    </a:p>
                  </a:txBody>
                  <a:tcPr marL="38100" marR="38100" marT="38100" marB="38100"/>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71</a:t>
            </a:fld>
            <a:endParaRPr lang="en-US"/>
          </a:p>
        </p:txBody>
      </p:sp>
    </p:spTree>
    <p:extLst>
      <p:ext uri="{BB962C8B-B14F-4D97-AF65-F5344CB8AC3E}">
        <p14:creationId xmlns:p14="http://schemas.microsoft.com/office/powerpoint/2010/main" val="3380268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Scrollable </a:t>
            </a:r>
            <a:r>
              <a:rPr lang="en-US" dirty="0" err="1"/>
              <a:t>ResultSet</a:t>
            </a:r>
            <a:br>
              <a:rPr lang="en-US" dirty="0"/>
            </a:br>
            <a:r>
              <a:rPr lang="en-US" sz="2700" dirty="0" err="1"/>
              <a:t>ResultSet</a:t>
            </a:r>
            <a:r>
              <a:rPr lang="en-US" sz="2700" dirty="0"/>
              <a:t> interface to retrieve the data of 3rd row.</a:t>
            </a:r>
          </a:p>
        </p:txBody>
      </p:sp>
      <p:sp>
        <p:nvSpPr>
          <p:cNvPr id="3" name="Content Placeholder 2"/>
          <p:cNvSpPr>
            <a:spLocks noGrp="1"/>
          </p:cNvSpPr>
          <p:nvPr>
            <p:ph idx="1"/>
          </p:nvPr>
        </p:nvSpPr>
        <p:spPr/>
        <p:txBody>
          <a:bodyPr>
            <a:normAutofit/>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a:t>
            </a:r>
            <a:r>
              <a:rPr lang="en-US" dirty="0" err="1"/>
              <a:t>jdbc:oracle:thin</a:t>
            </a:r>
            <a:r>
              <a:rPr lang="en-US" dirty="0"/>
              <a:t>:@localhost:1521:xe","system","oracle");  </a:t>
            </a:r>
          </a:p>
          <a:p>
            <a:r>
              <a:rPr lang="en-US" dirty="0"/>
              <a:t>Statement </a:t>
            </a:r>
            <a:r>
              <a:rPr lang="en-US" dirty="0" err="1"/>
              <a:t>stmt</a:t>
            </a:r>
            <a:r>
              <a:rPr lang="en-US" dirty="0"/>
              <a:t>=</a:t>
            </a:r>
            <a:r>
              <a:rPr lang="en-US" dirty="0" err="1"/>
              <a:t>con.createStatement</a:t>
            </a:r>
            <a:r>
              <a:rPr lang="en-US" dirty="0"/>
              <a:t>(</a:t>
            </a:r>
            <a:r>
              <a:rPr lang="en-US" dirty="0" err="1"/>
              <a:t>ResultSet.TYPE_SCROLL_SENSITIVE,ResultSet.CONCUR_UPDATABLE</a:t>
            </a:r>
            <a:r>
              <a:rPr lang="en-US" dirty="0"/>
              <a:t>);  </a:t>
            </a:r>
          </a:p>
          <a:p>
            <a:r>
              <a:rPr lang="en-US" dirty="0" err="1"/>
              <a:t>ResultSet</a:t>
            </a:r>
            <a:r>
              <a:rPr lang="en-US" dirty="0"/>
              <a:t> </a:t>
            </a:r>
            <a:r>
              <a:rPr lang="en-US" dirty="0" err="1"/>
              <a:t>rs</a:t>
            </a:r>
            <a:r>
              <a:rPr lang="en-US" dirty="0"/>
              <a:t>=</a:t>
            </a:r>
            <a:r>
              <a:rPr lang="en-US" dirty="0" err="1"/>
              <a:t>stmt.executeQuery</a:t>
            </a:r>
            <a:r>
              <a:rPr lang="en-US" dirty="0"/>
              <a:t>("select * from emp765");  </a:t>
            </a:r>
          </a:p>
          <a:p>
            <a:r>
              <a:rPr lang="en-US" dirty="0"/>
              <a:t>  //getting the record of 3rd row  </a:t>
            </a:r>
          </a:p>
          <a:p>
            <a:r>
              <a:rPr lang="en-US" dirty="0" err="1"/>
              <a:t>rs.absolute</a:t>
            </a:r>
            <a:r>
              <a:rPr lang="en-US" dirty="0"/>
              <a:t>(3);  </a:t>
            </a:r>
          </a:p>
          <a:p>
            <a:r>
              <a:rPr lang="en-US" dirty="0" err="1"/>
              <a:t>System.out.println</a:t>
            </a:r>
            <a:r>
              <a:rPr lang="en-US" dirty="0"/>
              <a:t>(</a:t>
            </a:r>
            <a:r>
              <a:rPr lang="en-US" dirty="0" err="1"/>
              <a:t>rs.getString</a:t>
            </a:r>
            <a:r>
              <a:rPr lang="en-US" dirty="0"/>
              <a:t>(1)+" "+</a:t>
            </a:r>
            <a:r>
              <a:rPr lang="en-US" dirty="0" err="1"/>
              <a:t>rs.getString</a:t>
            </a:r>
            <a:r>
              <a:rPr lang="en-US" dirty="0"/>
              <a:t>(2)+" "+</a:t>
            </a:r>
            <a:r>
              <a:rPr lang="en-US" dirty="0" err="1"/>
              <a:t>rs.getString</a:t>
            </a:r>
            <a:r>
              <a:rPr lang="en-US" dirty="0"/>
              <a:t>(3));  </a:t>
            </a:r>
          </a:p>
          <a:p>
            <a:r>
              <a:rPr lang="en-US" dirty="0"/>
              <a:t>  </a:t>
            </a:r>
            <a:r>
              <a:rPr lang="en-US" dirty="0" err="1"/>
              <a:t>con.close</a:t>
            </a:r>
            <a:r>
              <a:rPr lang="en-US" dirty="0"/>
              <a: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72</a:t>
            </a:fld>
            <a:endParaRPr lang="en-US"/>
          </a:p>
        </p:txBody>
      </p:sp>
    </p:spTree>
    <p:extLst>
      <p:ext uri="{BB962C8B-B14F-4D97-AF65-F5344CB8AC3E}">
        <p14:creationId xmlns:p14="http://schemas.microsoft.com/office/powerpoint/2010/main" val="23933429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use of </a:t>
            </a:r>
            <a:r>
              <a:rPr lang="en-US" b="1" dirty="0" err="1"/>
              <a:t>setFetchSize</a:t>
            </a:r>
            <a:r>
              <a:rPr lang="en-US" b="1" dirty="0"/>
              <a:t>() and </a:t>
            </a:r>
            <a:r>
              <a:rPr lang="en-US" b="1" dirty="0" err="1"/>
              <a:t>setMaxRows</a:t>
            </a:r>
            <a:r>
              <a:rPr lang="en-US" b="1" dirty="0"/>
              <a:t>() methods in Statement?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We can use </a:t>
            </a:r>
            <a:r>
              <a:rPr lang="en-US" dirty="0" err="1"/>
              <a:t>setMaxRows</a:t>
            </a:r>
            <a:r>
              <a:rPr lang="en-US" dirty="0"/>
              <a:t>(</a:t>
            </a:r>
            <a:r>
              <a:rPr lang="en-US" dirty="0" err="1"/>
              <a:t>int</a:t>
            </a:r>
            <a:r>
              <a:rPr lang="en-US" dirty="0"/>
              <a:t> </a:t>
            </a:r>
            <a:r>
              <a:rPr lang="en-US" dirty="0" err="1"/>
              <a:t>i</a:t>
            </a:r>
            <a:r>
              <a:rPr lang="en-US" dirty="0"/>
              <a:t>) method to limit the number of rows that the database returns from the query. You can achieve the same thing using SQL query itself. </a:t>
            </a:r>
          </a:p>
          <a:p>
            <a:r>
              <a:rPr lang="en-US" dirty="0"/>
              <a:t>For example in MySQL we can use </a:t>
            </a:r>
            <a:r>
              <a:rPr lang="en-US" b="1" dirty="0"/>
              <a:t>LIMIT</a:t>
            </a:r>
            <a:r>
              <a:rPr lang="en-US" dirty="0"/>
              <a:t> clause to set the max rows that will be returned by the query.</a:t>
            </a:r>
          </a:p>
          <a:p>
            <a:r>
              <a:rPr lang="en-US" dirty="0"/>
              <a:t>Understanding </a:t>
            </a:r>
            <a:r>
              <a:rPr lang="en-US" b="1" dirty="0" err="1"/>
              <a:t>fetchSize</a:t>
            </a:r>
            <a:r>
              <a:rPr lang="en-US" dirty="0"/>
              <a:t> can be tricky, for that you should know how Statement and </a:t>
            </a:r>
            <a:r>
              <a:rPr lang="en-US" dirty="0" err="1"/>
              <a:t>ResultSet</a:t>
            </a:r>
            <a:r>
              <a:rPr lang="en-US" dirty="0"/>
              <a:t> works. When we execute a query in the database, the result is obtained and maintained in the database cache and </a:t>
            </a:r>
            <a:r>
              <a:rPr lang="en-US" dirty="0" err="1"/>
              <a:t>ResultSet</a:t>
            </a:r>
            <a:r>
              <a:rPr lang="en-US" dirty="0"/>
              <a:t> is returned. </a:t>
            </a:r>
            <a:r>
              <a:rPr lang="en-US" dirty="0" err="1"/>
              <a:t>ResultSet</a:t>
            </a:r>
            <a:r>
              <a:rPr lang="en-US" dirty="0"/>
              <a:t> is the cursor that has the reference to the result in the database.</a:t>
            </a:r>
          </a:p>
          <a:p>
            <a:r>
              <a:rPr lang="en-US" dirty="0"/>
              <a:t>Let’s say we have a query that returns 100 rows and we have set </a:t>
            </a:r>
            <a:r>
              <a:rPr lang="en-US" dirty="0" err="1"/>
              <a:t>fetchSize</a:t>
            </a:r>
            <a:r>
              <a:rPr lang="en-US" dirty="0"/>
              <a:t> to 10, so in every database trip JDBC driver will fetch only 10 rows and hence there will be 10 trips to fetch all the rows. Setting optimal </a:t>
            </a:r>
            <a:r>
              <a:rPr lang="en-US" dirty="0" err="1"/>
              <a:t>fetchSize</a:t>
            </a:r>
            <a:r>
              <a:rPr lang="en-US" dirty="0"/>
              <a:t> is helpful when you need a lot of processing time for each row and number of rows in the result is huge.</a:t>
            </a:r>
          </a:p>
          <a:p>
            <a:r>
              <a:rPr lang="en-US" dirty="0"/>
              <a:t>We can set </a:t>
            </a:r>
            <a:r>
              <a:rPr lang="en-US" dirty="0" err="1"/>
              <a:t>fetchSize</a:t>
            </a:r>
            <a:r>
              <a:rPr lang="en-US" dirty="0"/>
              <a:t> through Statement object but it can be overridden through </a:t>
            </a:r>
            <a:r>
              <a:rPr lang="en-US" dirty="0" err="1"/>
              <a:t>ResultSet</a:t>
            </a:r>
            <a:r>
              <a:rPr lang="en-US" dirty="0"/>
              <a:t> object </a:t>
            </a:r>
            <a:r>
              <a:rPr lang="en-US" dirty="0" err="1"/>
              <a:t>setFetchSize</a:t>
            </a:r>
            <a:r>
              <a:rPr lang="en-US" dirty="0"/>
              <a:t>() method.</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73</a:t>
            </a:fld>
            <a:endParaRPr lang="en-US"/>
          </a:p>
        </p:txBody>
      </p:sp>
    </p:spTree>
    <p:extLst>
      <p:ext uri="{BB962C8B-B14F-4D97-AF65-F5344CB8AC3E}">
        <p14:creationId xmlns:p14="http://schemas.microsoft.com/office/powerpoint/2010/main" val="1369761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PreparedStatement</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PreparedStatement</a:t>
            </a:r>
            <a:r>
              <a:rPr lang="en-US" dirty="0"/>
              <a:t> interface is a </a:t>
            </a:r>
            <a:r>
              <a:rPr lang="en-US" dirty="0" err="1"/>
              <a:t>subinterface</a:t>
            </a:r>
            <a:r>
              <a:rPr lang="en-US" dirty="0"/>
              <a:t> of Statement. It is used to execute parameterized query.</a:t>
            </a:r>
          </a:p>
          <a:p>
            <a:r>
              <a:rPr lang="en-US" b="1" dirty="0"/>
              <a:t>Parameterized query</a:t>
            </a:r>
            <a:r>
              <a:rPr lang="en-US" dirty="0"/>
              <a:t>:</a:t>
            </a:r>
          </a:p>
          <a:p>
            <a:r>
              <a:rPr lang="en-US" dirty="0"/>
              <a:t>String </a:t>
            </a:r>
            <a:r>
              <a:rPr lang="en-US" dirty="0" err="1"/>
              <a:t>sql</a:t>
            </a:r>
            <a:r>
              <a:rPr lang="en-US" dirty="0"/>
              <a:t>="insert into </a:t>
            </a:r>
            <a:r>
              <a:rPr lang="en-US" dirty="0" err="1"/>
              <a:t>emp</a:t>
            </a:r>
            <a:r>
              <a:rPr lang="en-US" dirty="0"/>
              <a:t> values(?,?,?)";</a:t>
            </a:r>
          </a:p>
          <a:p>
            <a:r>
              <a:rPr lang="en-US" dirty="0"/>
              <a:t>we are passing parameter (?) for the values. Its value will be set by calling the setter methods of </a:t>
            </a:r>
            <a:r>
              <a:rPr lang="en-US" dirty="0" err="1"/>
              <a:t>PreparedStatement</a:t>
            </a:r>
            <a:r>
              <a:rPr lang="en-US" dirty="0"/>
              <a: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74</a:t>
            </a:fld>
            <a:endParaRPr lang="en-US"/>
          </a:p>
        </p:txBody>
      </p:sp>
    </p:spTree>
    <p:extLst>
      <p:ext uri="{BB962C8B-B14F-4D97-AF65-F5344CB8AC3E}">
        <p14:creationId xmlns:p14="http://schemas.microsoft.com/office/powerpoint/2010/main" val="3257999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PreparedStatement?</a:t>
            </a:r>
          </a:p>
        </p:txBody>
      </p:sp>
      <p:sp>
        <p:nvSpPr>
          <p:cNvPr id="3" name="Content Placeholder 2"/>
          <p:cNvSpPr>
            <a:spLocks noGrp="1"/>
          </p:cNvSpPr>
          <p:nvPr>
            <p:ph idx="1"/>
          </p:nvPr>
        </p:nvSpPr>
        <p:spPr/>
        <p:txBody>
          <a:bodyPr/>
          <a:lstStyle/>
          <a:p>
            <a:r>
              <a:rPr lang="en-US" b="1" dirty="0"/>
              <a:t>Improves performance</a:t>
            </a:r>
            <a:r>
              <a:rPr lang="en-US" dirty="0"/>
              <a:t>: The performance of the application will be faster if you use </a:t>
            </a:r>
            <a:r>
              <a:rPr lang="en-US" dirty="0" err="1"/>
              <a:t>PreparedStatement</a:t>
            </a:r>
            <a:r>
              <a:rPr lang="en-US" dirty="0"/>
              <a:t> interface because query is compiled only once.</a:t>
            </a:r>
          </a:p>
          <a:p>
            <a:r>
              <a:rPr lang="en-US" dirty="0" err="1">
                <a:solidFill>
                  <a:srgbClr val="FF0000"/>
                </a:solidFill>
              </a:rPr>
              <a:t>PreparedStatement</a:t>
            </a:r>
            <a:r>
              <a:rPr lang="en-US" dirty="0">
                <a:solidFill>
                  <a:srgbClr val="FF0000"/>
                </a:solidFill>
              </a:rPr>
              <a:t> helps us in preventing SQL injection attacks because it automatically escapes the special characters.</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75</a:t>
            </a:fld>
            <a:endParaRPr lang="en-US"/>
          </a:p>
        </p:txBody>
      </p:sp>
    </p:spTree>
    <p:extLst>
      <p:ext uri="{BB962C8B-B14F-4D97-AF65-F5344CB8AC3E}">
        <p14:creationId xmlns:p14="http://schemas.microsoft.com/office/powerpoint/2010/main" val="2543137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get the instance of </a:t>
            </a:r>
            <a:r>
              <a:rPr lang="en-US" b="1" dirty="0" err="1"/>
              <a:t>PreparedStatement</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dirty="0" err="1"/>
              <a:t>PreparedStatement</a:t>
            </a:r>
            <a:r>
              <a:rPr lang="en-US" dirty="0"/>
              <a:t> </a:t>
            </a:r>
            <a:r>
              <a:rPr lang="en-US" dirty="0" err="1"/>
              <a:t>prepareStatement</a:t>
            </a:r>
            <a:r>
              <a:rPr lang="en-US" dirty="0"/>
              <a:t>(String query)</a:t>
            </a:r>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76</a:t>
            </a:fld>
            <a:endParaRPr lang="en-US"/>
          </a:p>
        </p:txBody>
      </p:sp>
    </p:spTree>
    <p:extLst>
      <p:ext uri="{BB962C8B-B14F-4D97-AF65-F5344CB8AC3E}">
        <p14:creationId xmlns:p14="http://schemas.microsoft.com/office/powerpoint/2010/main" val="126519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PreparedStatement interface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98571003"/>
              </p:ext>
            </p:extLst>
          </p:nvPr>
        </p:nvGraphicFramePr>
        <p:xfrm>
          <a:off x="822957" y="1930399"/>
          <a:ext cx="8531354" cy="4114459"/>
        </p:xfrm>
        <a:graphic>
          <a:graphicData uri="http://schemas.openxmlformats.org/drawingml/2006/table">
            <a:tbl>
              <a:tblPr/>
              <a:tblGrid>
                <a:gridCol w="4265677">
                  <a:extLst>
                    <a:ext uri="{9D8B030D-6E8A-4147-A177-3AD203B41FA5}">
                      <a16:colId xmlns:a16="http://schemas.microsoft.com/office/drawing/2014/main" val="20000"/>
                    </a:ext>
                  </a:extLst>
                </a:gridCol>
                <a:gridCol w="4265677">
                  <a:extLst>
                    <a:ext uri="{9D8B030D-6E8A-4147-A177-3AD203B41FA5}">
                      <a16:colId xmlns:a16="http://schemas.microsoft.com/office/drawing/2014/main" val="20001"/>
                    </a:ext>
                  </a:extLst>
                </a:gridCol>
              </a:tblGrid>
              <a:tr h="329677">
                <a:tc>
                  <a:txBody>
                    <a:bodyPr/>
                    <a:lstStyle/>
                    <a:p>
                      <a:pPr algn="l" fontAlgn="t"/>
                      <a:r>
                        <a:rPr lang="en-US" sz="1600">
                          <a:solidFill>
                            <a:srgbClr val="000000"/>
                          </a:solidFill>
                          <a:effectLst/>
                          <a:latin typeface="times new roman" panose="02020603050405020304" pitchFamily="18" charset="0"/>
                        </a:rPr>
                        <a:t>Method</a:t>
                      </a:r>
                    </a:p>
                  </a:txBody>
                  <a:tcPr marL="33810" marR="33810" marT="33810" marB="33810">
                    <a:lnL w="7620" cap="flat" cmpd="sng" algn="ctr">
                      <a:solidFill>
                        <a:srgbClr val="106CDF"/>
                      </a:solidFill>
                      <a:prstDash val="solid"/>
                      <a:round/>
                      <a:headEnd type="none" w="med" len="med"/>
                      <a:tailEnd type="none" w="med" len="med"/>
                    </a:lnL>
                    <a:lnR w="7620" cap="flat" cmpd="sng" algn="ctr">
                      <a:solidFill>
                        <a:srgbClr val="106CDF"/>
                      </a:solidFill>
                      <a:prstDash val="solid"/>
                      <a:round/>
                      <a:headEnd type="none" w="med" len="med"/>
                      <a:tailEnd type="none" w="med" len="med"/>
                    </a:lnR>
                    <a:lnT w="7620" cap="flat" cmpd="sng" algn="ctr">
                      <a:solidFill>
                        <a:srgbClr val="106CD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Description</a:t>
                      </a:r>
                    </a:p>
                  </a:txBody>
                  <a:tcPr marL="33810" marR="33810" marT="33810" marB="33810">
                    <a:lnL w="7620" cap="flat" cmpd="sng" algn="ctr">
                      <a:solidFill>
                        <a:srgbClr val="106CDF"/>
                      </a:solidFill>
                      <a:prstDash val="solid"/>
                      <a:round/>
                      <a:headEnd type="none" w="med" len="med"/>
                      <a:tailEnd type="none" w="med" len="med"/>
                    </a:lnL>
                    <a:lnR w="7620" cap="flat" cmpd="sng" algn="ctr">
                      <a:solidFill>
                        <a:srgbClr val="106CDF"/>
                      </a:solidFill>
                      <a:prstDash val="solid"/>
                      <a:round/>
                      <a:headEnd type="none" w="med" len="med"/>
                      <a:tailEnd type="none" w="med" len="med"/>
                    </a:lnR>
                    <a:lnT w="7620" cap="flat" cmpd="sng" algn="ctr">
                      <a:solidFill>
                        <a:srgbClr val="106CD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587780">
                <a:tc>
                  <a:txBody>
                    <a:bodyPr/>
                    <a:lstStyle/>
                    <a:p>
                      <a:pPr fontAlgn="t"/>
                      <a:r>
                        <a:rPr lang="en-US" sz="1600" b="0" i="0">
                          <a:solidFill>
                            <a:srgbClr val="000000"/>
                          </a:solidFill>
                          <a:effectLst/>
                          <a:latin typeface="verdana" panose="020B0604030504040204" pitchFamily="34" charset="0"/>
                        </a:rPr>
                        <a:t>public void setInt(int paramIndex, int value)</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sets the integer value to the given parameter index.</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7780">
                <a:tc>
                  <a:txBody>
                    <a:bodyPr/>
                    <a:lstStyle/>
                    <a:p>
                      <a:pPr fontAlgn="t"/>
                      <a:r>
                        <a:rPr lang="en-US" sz="1600" b="0" i="0">
                          <a:solidFill>
                            <a:srgbClr val="000000"/>
                          </a:solidFill>
                          <a:effectLst/>
                          <a:latin typeface="verdana" panose="020B0604030504040204" pitchFamily="34" charset="0"/>
                        </a:rPr>
                        <a:t>public void setString(int paramIndex, String value)</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a:solidFill>
                            <a:srgbClr val="000000"/>
                          </a:solidFill>
                          <a:effectLst/>
                          <a:latin typeface="verdana" panose="020B0604030504040204" pitchFamily="34" charset="0"/>
                        </a:rPr>
                        <a:t>sets the String value to the given parameter index.</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87780">
                <a:tc>
                  <a:txBody>
                    <a:bodyPr/>
                    <a:lstStyle/>
                    <a:p>
                      <a:pPr fontAlgn="t"/>
                      <a:r>
                        <a:rPr lang="en-US" sz="1600" b="0" i="0">
                          <a:solidFill>
                            <a:srgbClr val="000000"/>
                          </a:solidFill>
                          <a:effectLst/>
                          <a:latin typeface="verdana" panose="020B0604030504040204" pitchFamily="34" charset="0"/>
                        </a:rPr>
                        <a:t>public void setFloat(int paramIndex, float value)</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sets the float value to the given parameter index.</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7780">
                <a:tc>
                  <a:txBody>
                    <a:bodyPr/>
                    <a:lstStyle/>
                    <a:p>
                      <a:pPr fontAlgn="t"/>
                      <a:r>
                        <a:rPr lang="en-US" sz="1600" b="0" i="0">
                          <a:solidFill>
                            <a:srgbClr val="000000"/>
                          </a:solidFill>
                          <a:effectLst/>
                          <a:latin typeface="verdana" panose="020B0604030504040204" pitchFamily="34" charset="0"/>
                        </a:rPr>
                        <a:t>public void setDouble(int paramIndex, double value)</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a:solidFill>
                            <a:srgbClr val="000000"/>
                          </a:solidFill>
                          <a:effectLst/>
                          <a:latin typeface="verdana" panose="020B0604030504040204" pitchFamily="34" charset="0"/>
                        </a:rPr>
                        <a:t>sets the double value to the given parameter index.</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845882">
                <a:tc>
                  <a:txBody>
                    <a:bodyPr/>
                    <a:lstStyle/>
                    <a:p>
                      <a:pPr fontAlgn="t"/>
                      <a:r>
                        <a:rPr lang="en-US" sz="1600" b="0" i="0">
                          <a:solidFill>
                            <a:srgbClr val="000000"/>
                          </a:solidFill>
                          <a:effectLst/>
                          <a:latin typeface="verdana" panose="020B0604030504040204" pitchFamily="34" charset="0"/>
                        </a:rPr>
                        <a:t>public int executeUpdate()</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executes the query. It is used for create, drop, insert, update, delete etc.</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87780">
                <a:tc>
                  <a:txBody>
                    <a:bodyPr/>
                    <a:lstStyle/>
                    <a:p>
                      <a:pPr fontAlgn="t"/>
                      <a:r>
                        <a:rPr lang="en-US" sz="1600" b="0" i="0">
                          <a:solidFill>
                            <a:srgbClr val="000000"/>
                          </a:solidFill>
                          <a:effectLst/>
                          <a:latin typeface="verdana" panose="020B0604030504040204" pitchFamily="34" charset="0"/>
                        </a:rPr>
                        <a:t>public ResultSet executeQuery()</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executes the select query. It returns an instance of </a:t>
                      </a:r>
                      <a:r>
                        <a:rPr lang="en-US" sz="1600" b="0" i="0" dirty="0" err="1">
                          <a:solidFill>
                            <a:srgbClr val="000000"/>
                          </a:solidFill>
                          <a:effectLst/>
                          <a:latin typeface="verdana" panose="020B0604030504040204" pitchFamily="34" charset="0"/>
                        </a:rPr>
                        <a:t>ResultSet</a:t>
                      </a:r>
                      <a:r>
                        <a:rPr lang="en-US" sz="1600" b="0" i="0" dirty="0">
                          <a:solidFill>
                            <a:srgbClr val="000000"/>
                          </a:solidFill>
                          <a:effectLst/>
                          <a:latin typeface="verdana" panose="020B0604030504040204" pitchFamily="34" charset="0"/>
                        </a:rPr>
                        <a:t>.</a:t>
                      </a:r>
                    </a:p>
                  </a:txBody>
                  <a:tcPr marL="33810" marR="33810" marT="33810" marB="3381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77</a:t>
            </a:fld>
            <a:endParaRPr lang="en-US"/>
          </a:p>
        </p:txBody>
      </p:sp>
    </p:spTree>
    <p:extLst>
      <p:ext uri="{BB962C8B-B14F-4D97-AF65-F5344CB8AC3E}">
        <p14:creationId xmlns:p14="http://schemas.microsoft.com/office/powerpoint/2010/main" val="14955333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347472"/>
            <a:ext cx="8130709" cy="3703364"/>
          </a:xfrm>
        </p:spPr>
        <p:txBody>
          <a:bodyPr>
            <a:noAutofit/>
          </a:bodyPr>
          <a:lstStyle/>
          <a:p>
            <a:r>
              <a:rPr lang="en-US" sz="4000" dirty="0"/>
              <a:t>Example of </a:t>
            </a:r>
            <a:r>
              <a:rPr lang="en-US" sz="4000" dirty="0" err="1"/>
              <a:t>PreparedStatement</a:t>
            </a:r>
            <a:r>
              <a:rPr lang="en-US" sz="4000" dirty="0"/>
              <a:t> interface that inserts the record</a:t>
            </a:r>
            <a:br>
              <a:rPr lang="en-US" sz="4000" dirty="0"/>
            </a:br>
            <a:endParaRPr lang="en-US" sz="4000" dirty="0"/>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78</a:t>
            </a:fld>
            <a:endParaRPr lang="en-US"/>
          </a:p>
        </p:txBody>
      </p:sp>
    </p:spTree>
    <p:extLst>
      <p:ext uri="{BB962C8B-B14F-4D97-AF65-F5344CB8AC3E}">
        <p14:creationId xmlns:p14="http://schemas.microsoft.com/office/powerpoint/2010/main" val="734158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a:t>
            </a:r>
            <a:r>
              <a:rPr lang="en-US" dirty="0"/>
              <a:t> table</a:t>
            </a:r>
          </a:p>
        </p:txBody>
      </p:sp>
      <p:sp>
        <p:nvSpPr>
          <p:cNvPr id="3" name="Content Placeholder 2"/>
          <p:cNvSpPr>
            <a:spLocks noGrp="1"/>
          </p:cNvSpPr>
          <p:nvPr>
            <p:ph idx="1"/>
          </p:nvPr>
        </p:nvSpPr>
        <p:spPr/>
        <p:txBody>
          <a:bodyPr/>
          <a:lstStyle/>
          <a:p>
            <a:r>
              <a:rPr lang="en-US" dirty="0"/>
              <a:t>create table </a:t>
            </a:r>
            <a:r>
              <a:rPr lang="en-US" dirty="0" err="1"/>
              <a:t>emp</a:t>
            </a:r>
            <a:r>
              <a:rPr lang="en-US" dirty="0"/>
              <a:t>(id number(10),name varchar2(50));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79</a:t>
            </a:fld>
            <a:endParaRPr lang="en-US"/>
          </a:p>
        </p:txBody>
      </p:sp>
    </p:spTree>
    <p:extLst>
      <p:ext uri="{BB962C8B-B14F-4D97-AF65-F5344CB8AC3E}">
        <p14:creationId xmlns:p14="http://schemas.microsoft.com/office/powerpoint/2010/main" val="20013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436" y="204718"/>
            <a:ext cx="8596668" cy="559098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400" dirty="0"/>
              <a:t>												Image source: journaldev.com</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a:t>
            </a:fld>
            <a:endParaRPr lang="en-US"/>
          </a:p>
        </p:txBody>
      </p:sp>
      <p:pic>
        <p:nvPicPr>
          <p:cNvPr id="1028" name="Picture 4" descr="JDBC interview questions and answers, jdbc interview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645" y="790173"/>
            <a:ext cx="428625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6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a:t>
            </a:r>
          </a:p>
        </p:txBody>
      </p:sp>
      <p:sp>
        <p:nvSpPr>
          <p:cNvPr id="3" name="Content Placeholder 2"/>
          <p:cNvSpPr>
            <a:spLocks noGrp="1"/>
          </p:cNvSpPr>
          <p:nvPr>
            <p:ph idx="1"/>
          </p:nvPr>
        </p:nvSpPr>
        <p:spPr/>
        <p:txBody>
          <a:bodyPr>
            <a:normAutofit fontScale="85000" lnSpcReduction="20000"/>
          </a:bodyPr>
          <a:lstStyle/>
          <a:p>
            <a:r>
              <a:rPr lang="en-US" dirty="0" err="1"/>
              <a:t>Class.forName</a:t>
            </a:r>
            <a:r>
              <a:rPr lang="en-US" dirty="0"/>
              <a:t>("</a:t>
            </a:r>
            <a:r>
              <a:rPr lang="en-US" dirty="0" err="1"/>
              <a:t>oracle.jdbc.driver.OracleDriver</a:t>
            </a:r>
            <a:r>
              <a:rPr lang="en-US" dirty="0"/>
              <a:t>");  </a:t>
            </a:r>
          </a:p>
          <a:p>
            <a:r>
              <a:rPr lang="en-US" dirty="0"/>
              <a:t>  </a:t>
            </a:r>
          </a:p>
          <a:p>
            <a:r>
              <a:rPr lang="en-US" dirty="0"/>
              <a:t>Connection con=</a:t>
            </a:r>
            <a:r>
              <a:rPr lang="en-US" dirty="0" err="1"/>
              <a:t>DriverManager.getConnection</a:t>
            </a:r>
            <a:r>
              <a:rPr lang="en-US" dirty="0"/>
              <a:t>("</a:t>
            </a:r>
            <a:r>
              <a:rPr lang="en-US" dirty="0" err="1"/>
              <a:t>jdbc:oracle:thin</a:t>
            </a:r>
            <a:r>
              <a:rPr lang="en-US" dirty="0"/>
              <a:t>:@localhost:1521:xe","system","oracle");  </a:t>
            </a:r>
          </a:p>
          <a:p>
            <a:r>
              <a:rPr lang="en-US" dirty="0"/>
              <a:t>  </a:t>
            </a:r>
          </a:p>
          <a:p>
            <a:r>
              <a:rPr lang="en-US" dirty="0" err="1"/>
              <a:t>PreparedStatement</a:t>
            </a:r>
            <a:r>
              <a:rPr lang="en-US" dirty="0"/>
              <a:t> </a:t>
            </a:r>
            <a:r>
              <a:rPr lang="en-US" dirty="0" err="1"/>
              <a:t>stmt</a:t>
            </a:r>
            <a:r>
              <a:rPr lang="en-US" dirty="0"/>
              <a:t>=</a:t>
            </a:r>
            <a:r>
              <a:rPr lang="en-US" dirty="0" err="1"/>
              <a:t>con.prepareStatement</a:t>
            </a:r>
            <a:r>
              <a:rPr lang="en-US" dirty="0"/>
              <a:t>("insert into </a:t>
            </a:r>
            <a:r>
              <a:rPr lang="en-US" dirty="0" err="1"/>
              <a:t>Emp</a:t>
            </a:r>
            <a:r>
              <a:rPr lang="en-US" dirty="0"/>
              <a:t> values(?,?)");  </a:t>
            </a:r>
          </a:p>
          <a:p>
            <a:r>
              <a:rPr lang="en-US" dirty="0" err="1"/>
              <a:t>stmt.setInt</a:t>
            </a:r>
            <a:r>
              <a:rPr lang="en-US" dirty="0"/>
              <a:t>(1,101);//1 specifies the first parameter in the query  </a:t>
            </a:r>
          </a:p>
          <a:p>
            <a:r>
              <a:rPr lang="en-US" dirty="0" err="1"/>
              <a:t>stmt.setString</a:t>
            </a:r>
            <a:r>
              <a:rPr lang="en-US" dirty="0"/>
              <a:t>(2,"Ratan");  </a:t>
            </a:r>
          </a:p>
          <a:p>
            <a:r>
              <a:rPr lang="en-US" dirty="0"/>
              <a:t>  </a:t>
            </a:r>
          </a:p>
          <a:p>
            <a:r>
              <a:rPr lang="en-US" b="1" dirty="0" err="1"/>
              <a:t>int</a:t>
            </a:r>
            <a:r>
              <a:rPr lang="en-US" dirty="0"/>
              <a:t> </a:t>
            </a:r>
            <a:r>
              <a:rPr lang="en-US" dirty="0" err="1"/>
              <a:t>i</a:t>
            </a:r>
            <a:r>
              <a:rPr lang="en-US" dirty="0"/>
              <a:t>=</a:t>
            </a:r>
            <a:r>
              <a:rPr lang="en-US" dirty="0" err="1"/>
              <a:t>stmt.executeUpdate</a:t>
            </a:r>
            <a:r>
              <a:rPr lang="en-US" dirty="0"/>
              <a:t>();  </a:t>
            </a:r>
          </a:p>
          <a:p>
            <a:r>
              <a:rPr lang="en-US" dirty="0" err="1"/>
              <a:t>System.out.println</a:t>
            </a:r>
            <a:r>
              <a:rPr lang="en-US" dirty="0"/>
              <a:t>(</a:t>
            </a:r>
            <a:r>
              <a:rPr lang="en-US" dirty="0" err="1"/>
              <a:t>i</a:t>
            </a:r>
            <a:r>
              <a:rPr lang="en-US" dirty="0"/>
              <a:t>+" records inserted");  </a:t>
            </a:r>
          </a:p>
          <a:p>
            <a:r>
              <a:rPr lang="en-US" dirty="0"/>
              <a:t>  </a:t>
            </a:r>
          </a:p>
          <a:p>
            <a:r>
              <a:rPr lang="en-US" dirty="0" err="1"/>
              <a:t>con.close</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80</a:t>
            </a:fld>
            <a:endParaRPr lang="en-US"/>
          </a:p>
        </p:txBody>
      </p:sp>
    </p:spTree>
    <p:extLst>
      <p:ext uri="{BB962C8B-B14F-4D97-AF65-F5344CB8AC3E}">
        <p14:creationId xmlns:p14="http://schemas.microsoft.com/office/powerpoint/2010/main" val="34637971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PreparedStatement interface that updates the record</a:t>
            </a:r>
          </a:p>
        </p:txBody>
      </p:sp>
      <p:sp>
        <p:nvSpPr>
          <p:cNvPr id="3" name="Content Placeholder 2"/>
          <p:cNvSpPr>
            <a:spLocks noGrp="1"/>
          </p:cNvSpPr>
          <p:nvPr>
            <p:ph idx="1"/>
          </p:nvPr>
        </p:nvSpPr>
        <p:spPr/>
        <p:txBody>
          <a:bodyPr/>
          <a:lstStyle/>
          <a:p>
            <a:r>
              <a:rPr lang="en-US" dirty="0" err="1"/>
              <a:t>PreparedStatement</a:t>
            </a:r>
            <a:r>
              <a:rPr lang="en-US" dirty="0"/>
              <a:t> </a:t>
            </a:r>
            <a:r>
              <a:rPr lang="en-US" dirty="0" err="1"/>
              <a:t>stmt</a:t>
            </a:r>
            <a:r>
              <a:rPr lang="en-US" dirty="0"/>
              <a:t>=</a:t>
            </a:r>
            <a:r>
              <a:rPr lang="en-US" dirty="0" err="1"/>
              <a:t>con.prepareStatement</a:t>
            </a:r>
            <a:r>
              <a:rPr lang="en-US" dirty="0"/>
              <a:t>("update </a:t>
            </a:r>
            <a:r>
              <a:rPr lang="en-US" dirty="0" err="1"/>
              <a:t>emp</a:t>
            </a:r>
            <a:r>
              <a:rPr lang="en-US" dirty="0"/>
              <a:t> set name=? where id=?");  </a:t>
            </a:r>
          </a:p>
          <a:p>
            <a:r>
              <a:rPr lang="en-US" dirty="0" err="1"/>
              <a:t>stmt.setString</a:t>
            </a:r>
            <a:r>
              <a:rPr lang="en-US" dirty="0"/>
              <a:t>(1,“Mangarao");//1 specifies the first parameter in the query i.e. name  </a:t>
            </a:r>
          </a:p>
          <a:p>
            <a:r>
              <a:rPr lang="en-US" dirty="0" err="1"/>
              <a:t>stmt.setInt</a:t>
            </a:r>
            <a:r>
              <a:rPr lang="en-US" dirty="0"/>
              <a:t>(2,101);  </a:t>
            </a:r>
          </a:p>
          <a:p>
            <a:r>
              <a:rPr lang="en-US" dirty="0"/>
              <a:t>  </a:t>
            </a:r>
          </a:p>
          <a:p>
            <a:r>
              <a:rPr lang="en-US" b="1" dirty="0" err="1"/>
              <a:t>int</a:t>
            </a:r>
            <a:r>
              <a:rPr lang="en-US" dirty="0"/>
              <a:t> </a:t>
            </a:r>
            <a:r>
              <a:rPr lang="en-US" dirty="0" err="1"/>
              <a:t>i</a:t>
            </a:r>
            <a:r>
              <a:rPr lang="en-US" dirty="0"/>
              <a:t>=</a:t>
            </a:r>
            <a:r>
              <a:rPr lang="en-US" dirty="0" err="1"/>
              <a:t>stmt.executeUpdate</a:t>
            </a:r>
            <a:r>
              <a:rPr lang="en-US" dirty="0"/>
              <a:t>();  </a:t>
            </a:r>
          </a:p>
          <a:p>
            <a:r>
              <a:rPr lang="en-US" dirty="0" err="1"/>
              <a:t>System.out.println</a:t>
            </a:r>
            <a:r>
              <a:rPr lang="en-US" dirty="0"/>
              <a:t>(</a:t>
            </a:r>
            <a:r>
              <a:rPr lang="en-US" dirty="0" err="1"/>
              <a:t>i</a:t>
            </a:r>
            <a:r>
              <a:rPr lang="en-US" dirty="0"/>
              <a:t>+" records updated");</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81</a:t>
            </a:fld>
            <a:endParaRPr lang="en-US"/>
          </a:p>
        </p:txBody>
      </p:sp>
    </p:spTree>
    <p:extLst>
      <p:ext uri="{BB962C8B-B14F-4D97-AF65-F5344CB8AC3E}">
        <p14:creationId xmlns:p14="http://schemas.microsoft.com/office/powerpoint/2010/main" val="37216904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PreparedStatement</a:t>
            </a:r>
            <a:r>
              <a:rPr lang="en-US" dirty="0"/>
              <a:t> interface that deletes the record</a:t>
            </a:r>
            <a:br>
              <a:rPr lang="en-US" dirty="0"/>
            </a:br>
            <a:endParaRPr lang="en-US" dirty="0"/>
          </a:p>
        </p:txBody>
      </p:sp>
      <p:sp>
        <p:nvSpPr>
          <p:cNvPr id="3" name="Content Placeholder 2"/>
          <p:cNvSpPr>
            <a:spLocks noGrp="1"/>
          </p:cNvSpPr>
          <p:nvPr>
            <p:ph idx="1"/>
          </p:nvPr>
        </p:nvSpPr>
        <p:spPr/>
        <p:txBody>
          <a:bodyPr/>
          <a:lstStyle/>
          <a:p>
            <a:r>
              <a:rPr lang="en-US" dirty="0" err="1"/>
              <a:t>PreparedStatement</a:t>
            </a:r>
            <a:r>
              <a:rPr lang="en-US" dirty="0"/>
              <a:t> </a:t>
            </a:r>
            <a:r>
              <a:rPr lang="en-US" dirty="0" err="1"/>
              <a:t>stmt</a:t>
            </a:r>
            <a:r>
              <a:rPr lang="en-US" dirty="0"/>
              <a:t>=</a:t>
            </a:r>
            <a:r>
              <a:rPr lang="en-US" dirty="0" err="1"/>
              <a:t>con.prepareStatement</a:t>
            </a:r>
            <a:r>
              <a:rPr lang="en-US" dirty="0"/>
              <a:t>("delete from </a:t>
            </a:r>
            <a:r>
              <a:rPr lang="en-US" dirty="0" err="1"/>
              <a:t>emp</a:t>
            </a:r>
            <a:r>
              <a:rPr lang="en-US" dirty="0"/>
              <a:t> where id=?");  </a:t>
            </a:r>
          </a:p>
          <a:p>
            <a:r>
              <a:rPr lang="en-US" dirty="0" err="1"/>
              <a:t>stmt.setInt</a:t>
            </a:r>
            <a:r>
              <a:rPr lang="en-US" dirty="0"/>
              <a:t>(1,101);  </a:t>
            </a:r>
          </a:p>
          <a:p>
            <a:r>
              <a:rPr lang="en-US" dirty="0"/>
              <a:t>  </a:t>
            </a:r>
          </a:p>
          <a:p>
            <a:r>
              <a:rPr lang="en-US" b="1" dirty="0" err="1"/>
              <a:t>int</a:t>
            </a:r>
            <a:r>
              <a:rPr lang="en-US" dirty="0"/>
              <a:t> </a:t>
            </a:r>
            <a:r>
              <a:rPr lang="en-US" dirty="0" err="1"/>
              <a:t>i</a:t>
            </a:r>
            <a:r>
              <a:rPr lang="en-US" dirty="0"/>
              <a:t>=</a:t>
            </a:r>
            <a:r>
              <a:rPr lang="en-US" dirty="0" err="1"/>
              <a:t>stmt.executeUpdate</a:t>
            </a:r>
            <a:r>
              <a:rPr lang="en-US" dirty="0"/>
              <a:t>();  </a:t>
            </a:r>
          </a:p>
          <a:p>
            <a:r>
              <a:rPr lang="en-US" dirty="0" err="1"/>
              <a:t>System.out.println</a:t>
            </a:r>
            <a:r>
              <a:rPr lang="en-US" dirty="0"/>
              <a:t>(</a:t>
            </a:r>
            <a:r>
              <a:rPr lang="en-US" dirty="0" err="1"/>
              <a:t>i</a:t>
            </a:r>
            <a:r>
              <a:rPr lang="en-US" dirty="0"/>
              <a:t>+" records deleted");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82</a:t>
            </a:fld>
            <a:endParaRPr lang="en-US"/>
          </a:p>
        </p:txBody>
      </p:sp>
    </p:spTree>
    <p:extLst>
      <p:ext uri="{BB962C8B-B14F-4D97-AF65-F5344CB8AC3E}">
        <p14:creationId xmlns:p14="http://schemas.microsoft.com/office/powerpoint/2010/main" val="13074031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PreparedStatement interface that retrieve the records of a table</a:t>
            </a:r>
          </a:p>
        </p:txBody>
      </p:sp>
      <p:sp>
        <p:nvSpPr>
          <p:cNvPr id="3" name="Content Placeholder 2"/>
          <p:cNvSpPr>
            <a:spLocks noGrp="1"/>
          </p:cNvSpPr>
          <p:nvPr>
            <p:ph idx="1"/>
          </p:nvPr>
        </p:nvSpPr>
        <p:spPr/>
        <p:txBody>
          <a:bodyPr/>
          <a:lstStyle/>
          <a:p>
            <a:r>
              <a:rPr lang="en-US" dirty="0" err="1"/>
              <a:t>PreparedStatement</a:t>
            </a:r>
            <a:r>
              <a:rPr lang="en-US" dirty="0"/>
              <a:t> </a:t>
            </a:r>
            <a:r>
              <a:rPr lang="en-US" dirty="0" err="1"/>
              <a:t>stmt</a:t>
            </a:r>
            <a:r>
              <a:rPr lang="en-US" dirty="0"/>
              <a:t>=</a:t>
            </a:r>
            <a:r>
              <a:rPr lang="en-US" dirty="0" err="1"/>
              <a:t>con.prepareStatement</a:t>
            </a:r>
            <a:r>
              <a:rPr lang="en-US" dirty="0"/>
              <a:t>("select * from </a:t>
            </a:r>
            <a:r>
              <a:rPr lang="en-US" dirty="0" err="1"/>
              <a:t>emp</a:t>
            </a:r>
            <a:r>
              <a:rPr lang="en-US" dirty="0"/>
              <a:t>");  </a:t>
            </a:r>
          </a:p>
          <a:p>
            <a:r>
              <a:rPr lang="en-US" dirty="0" err="1"/>
              <a:t>ResultSet</a:t>
            </a:r>
            <a:r>
              <a:rPr lang="en-US" dirty="0"/>
              <a:t> </a:t>
            </a:r>
            <a:r>
              <a:rPr lang="en-US" dirty="0" err="1"/>
              <a:t>rs</a:t>
            </a:r>
            <a:r>
              <a:rPr lang="en-US" dirty="0"/>
              <a:t>=</a:t>
            </a:r>
            <a:r>
              <a:rPr lang="en-US" dirty="0" err="1"/>
              <a:t>stmt.executeQuery</a:t>
            </a:r>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83</a:t>
            </a:fld>
            <a:endParaRPr lang="en-US"/>
          </a:p>
        </p:txBody>
      </p:sp>
    </p:spTree>
    <p:extLst>
      <p:ext uri="{BB962C8B-B14F-4D97-AF65-F5344CB8AC3E}">
        <p14:creationId xmlns:p14="http://schemas.microsoft.com/office/powerpoint/2010/main" val="2317193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46" y="0"/>
            <a:ext cx="9463362" cy="448056"/>
          </a:xfrm>
        </p:spPr>
        <p:txBody>
          <a:bodyPr>
            <a:normAutofit/>
          </a:bodyPr>
          <a:lstStyle/>
          <a:p>
            <a:r>
              <a:rPr lang="en-US" sz="2000" dirty="0"/>
              <a:t>Example of </a:t>
            </a:r>
            <a:r>
              <a:rPr lang="en-US" sz="2000" dirty="0" err="1"/>
              <a:t>PreparedStatement</a:t>
            </a:r>
            <a:r>
              <a:rPr lang="en-US" sz="2000" dirty="0"/>
              <a:t> to insert records until user press n</a:t>
            </a:r>
          </a:p>
        </p:txBody>
      </p:sp>
      <p:sp>
        <p:nvSpPr>
          <p:cNvPr id="3" name="Content Placeholder 2"/>
          <p:cNvSpPr>
            <a:spLocks noGrp="1"/>
          </p:cNvSpPr>
          <p:nvPr>
            <p:ph idx="1"/>
          </p:nvPr>
        </p:nvSpPr>
        <p:spPr>
          <a:xfrm>
            <a:off x="677334" y="512065"/>
            <a:ext cx="10185738" cy="5529298"/>
          </a:xfrm>
        </p:spPr>
        <p:txBody>
          <a:bodyPr>
            <a:normAutofit fontScale="62500" lnSpcReduction="20000"/>
          </a:bodyPr>
          <a:lstStyle/>
          <a:p>
            <a:r>
              <a:rPr lang="en-US" b="1" dirty="0"/>
              <a:t>do</a:t>
            </a:r>
            <a:r>
              <a:rPr lang="en-US" dirty="0"/>
              <a:t>{  </a:t>
            </a:r>
          </a:p>
          <a:p>
            <a:r>
              <a:rPr lang="en-US" dirty="0" err="1"/>
              <a:t>System.out.println</a:t>
            </a:r>
            <a:r>
              <a:rPr lang="en-US" dirty="0"/>
              <a:t>("enter id:");  </a:t>
            </a:r>
          </a:p>
          <a:p>
            <a:r>
              <a:rPr lang="en-US" b="1" dirty="0" err="1"/>
              <a:t>int</a:t>
            </a:r>
            <a:r>
              <a:rPr lang="en-US" dirty="0"/>
              <a:t> id=</a:t>
            </a:r>
            <a:r>
              <a:rPr lang="en-US" dirty="0" err="1"/>
              <a:t>Integer.parseInt</a:t>
            </a:r>
            <a:r>
              <a:rPr lang="en-US" dirty="0"/>
              <a:t>(</a:t>
            </a:r>
            <a:r>
              <a:rPr lang="en-US" dirty="0" err="1"/>
              <a:t>br.readLine</a:t>
            </a:r>
            <a:r>
              <a:rPr lang="en-US" dirty="0"/>
              <a:t>());  </a:t>
            </a:r>
          </a:p>
          <a:p>
            <a:r>
              <a:rPr lang="en-US" dirty="0" err="1"/>
              <a:t>System.out.println</a:t>
            </a:r>
            <a:r>
              <a:rPr lang="en-US" dirty="0"/>
              <a:t>("enter name:");  </a:t>
            </a:r>
          </a:p>
          <a:p>
            <a:r>
              <a:rPr lang="en-US" dirty="0"/>
              <a:t>String name=</a:t>
            </a:r>
            <a:r>
              <a:rPr lang="en-US" dirty="0" err="1"/>
              <a:t>br.readLine</a:t>
            </a:r>
            <a:r>
              <a:rPr lang="en-US" dirty="0"/>
              <a:t>();  </a:t>
            </a:r>
          </a:p>
          <a:p>
            <a:r>
              <a:rPr lang="en-US" dirty="0" err="1"/>
              <a:t>System.out.println</a:t>
            </a:r>
            <a:r>
              <a:rPr lang="en-US" dirty="0"/>
              <a:t>("enter salary:");  </a:t>
            </a:r>
          </a:p>
          <a:p>
            <a:r>
              <a:rPr lang="en-US" b="1" dirty="0"/>
              <a:t>float</a:t>
            </a:r>
            <a:r>
              <a:rPr lang="en-US" dirty="0"/>
              <a:t> salary=</a:t>
            </a:r>
            <a:r>
              <a:rPr lang="en-US" dirty="0" err="1"/>
              <a:t>Float.parseFloat</a:t>
            </a:r>
            <a:r>
              <a:rPr lang="en-US" dirty="0"/>
              <a:t>(</a:t>
            </a:r>
            <a:r>
              <a:rPr lang="en-US" dirty="0" err="1"/>
              <a:t>br.readLine</a:t>
            </a:r>
            <a:r>
              <a:rPr lang="en-US" dirty="0"/>
              <a:t>());  </a:t>
            </a:r>
          </a:p>
          <a:p>
            <a:r>
              <a:rPr lang="en-US" dirty="0"/>
              <a:t>  </a:t>
            </a:r>
          </a:p>
          <a:p>
            <a:r>
              <a:rPr lang="en-US" dirty="0" err="1"/>
              <a:t>ps.setInt</a:t>
            </a:r>
            <a:r>
              <a:rPr lang="en-US" dirty="0"/>
              <a:t>(1,id);  </a:t>
            </a:r>
          </a:p>
          <a:p>
            <a:r>
              <a:rPr lang="en-US" dirty="0" err="1"/>
              <a:t>ps.setString</a:t>
            </a:r>
            <a:r>
              <a:rPr lang="en-US" dirty="0"/>
              <a:t>(2,name);  </a:t>
            </a:r>
          </a:p>
          <a:p>
            <a:r>
              <a:rPr lang="en-US" dirty="0" err="1"/>
              <a:t>ps.setFloat</a:t>
            </a:r>
            <a:r>
              <a:rPr lang="en-US" dirty="0"/>
              <a:t>(3,salary);  </a:t>
            </a:r>
          </a:p>
          <a:p>
            <a:r>
              <a:rPr lang="en-US" b="1" dirty="0" err="1"/>
              <a:t>int</a:t>
            </a:r>
            <a:r>
              <a:rPr lang="en-US" dirty="0"/>
              <a:t> </a:t>
            </a:r>
            <a:r>
              <a:rPr lang="en-US" dirty="0" err="1"/>
              <a:t>i</a:t>
            </a:r>
            <a:r>
              <a:rPr lang="en-US" dirty="0"/>
              <a:t>=</a:t>
            </a:r>
            <a:r>
              <a:rPr lang="en-US" dirty="0" err="1"/>
              <a:t>ps.executeUpdate</a:t>
            </a:r>
            <a:r>
              <a:rPr lang="en-US" dirty="0"/>
              <a:t>();  </a:t>
            </a:r>
          </a:p>
          <a:p>
            <a:r>
              <a:rPr lang="en-US" dirty="0" err="1"/>
              <a:t>System.out.println</a:t>
            </a:r>
            <a:r>
              <a:rPr lang="en-US" dirty="0"/>
              <a:t>(</a:t>
            </a:r>
            <a:r>
              <a:rPr lang="en-US" dirty="0" err="1"/>
              <a:t>i</a:t>
            </a:r>
            <a:r>
              <a:rPr lang="en-US" dirty="0"/>
              <a:t>+" records affected");  </a:t>
            </a:r>
          </a:p>
          <a:p>
            <a:r>
              <a:rPr lang="en-US" dirty="0"/>
              <a:t>  </a:t>
            </a:r>
          </a:p>
          <a:p>
            <a:r>
              <a:rPr lang="en-US" dirty="0" err="1"/>
              <a:t>System.out.println</a:t>
            </a:r>
            <a:r>
              <a:rPr lang="en-US" dirty="0"/>
              <a:t>("Do you want to continue: y/n");  </a:t>
            </a:r>
          </a:p>
          <a:p>
            <a:r>
              <a:rPr lang="en-US" dirty="0"/>
              <a:t>String s=</a:t>
            </a:r>
            <a:r>
              <a:rPr lang="en-US" dirty="0" err="1"/>
              <a:t>br.readLine</a:t>
            </a:r>
            <a:r>
              <a:rPr lang="en-US" dirty="0"/>
              <a:t>();  </a:t>
            </a:r>
          </a:p>
          <a:p>
            <a:r>
              <a:rPr lang="en-US" b="1" dirty="0"/>
              <a:t>if</a:t>
            </a:r>
            <a:r>
              <a:rPr lang="en-US" dirty="0"/>
              <a:t>(</a:t>
            </a:r>
            <a:r>
              <a:rPr lang="en-US" dirty="0" err="1"/>
              <a:t>s.startsWith</a:t>
            </a:r>
            <a:r>
              <a:rPr lang="en-US" dirty="0"/>
              <a:t>("n")){  </a:t>
            </a:r>
          </a:p>
          <a:p>
            <a:r>
              <a:rPr lang="en-US" b="1" dirty="0"/>
              <a:t>break</a:t>
            </a:r>
            <a:r>
              <a:rPr lang="en-US" dirty="0"/>
              <a:t>;  </a:t>
            </a:r>
          </a:p>
          <a:p>
            <a:r>
              <a:rPr lang="en-US" dirty="0"/>
              <a:t>}  </a:t>
            </a:r>
          </a:p>
          <a:p>
            <a:r>
              <a:rPr lang="en-US" dirty="0"/>
              <a:t>}</a:t>
            </a:r>
            <a:r>
              <a:rPr lang="en-US" b="1" dirty="0"/>
              <a:t>while</a:t>
            </a:r>
            <a:r>
              <a:rPr lang="en-US" dirty="0"/>
              <a:t>(</a:t>
            </a:r>
            <a:r>
              <a:rPr lang="en-US" b="1" dirty="0"/>
              <a:t>true</a:t>
            </a:r>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84</a:t>
            </a:fld>
            <a:endParaRPr lang="en-US"/>
          </a:p>
        </p:txBody>
      </p:sp>
    </p:spTree>
    <p:extLst>
      <p:ext uri="{BB962C8B-B14F-4D97-AF65-F5344CB8AC3E}">
        <p14:creationId xmlns:p14="http://schemas.microsoft.com/office/powerpoint/2010/main" val="2708183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704"/>
          </a:xfrm>
        </p:spPr>
        <p:txBody>
          <a:bodyPr>
            <a:normAutofit fontScale="90000"/>
          </a:bodyPr>
          <a:lstStyle/>
          <a:p>
            <a:r>
              <a:rPr lang="en-US" dirty="0" err="1"/>
              <a:t>ResultSetMetaData</a:t>
            </a:r>
            <a:r>
              <a:rPr lang="en-US" dirty="0"/>
              <a:t> Interface</a:t>
            </a:r>
            <a:br>
              <a:rPr lang="en-US" dirty="0"/>
            </a:br>
            <a:endParaRPr lang="en-US" dirty="0"/>
          </a:p>
        </p:txBody>
      </p:sp>
      <p:sp>
        <p:nvSpPr>
          <p:cNvPr id="3" name="Content Placeholder 2"/>
          <p:cNvSpPr>
            <a:spLocks noGrp="1"/>
          </p:cNvSpPr>
          <p:nvPr>
            <p:ph idx="1"/>
          </p:nvPr>
        </p:nvSpPr>
        <p:spPr>
          <a:xfrm>
            <a:off x="677334" y="1133857"/>
            <a:ext cx="9262194" cy="4907506"/>
          </a:xfrm>
        </p:spPr>
        <p:txBody>
          <a:bodyPr/>
          <a:lstStyle/>
          <a:p>
            <a:r>
              <a:rPr lang="en-US" dirty="0"/>
              <a:t>The metadata means data about data i.e. we can get further information from the data.</a:t>
            </a:r>
          </a:p>
          <a:p>
            <a:r>
              <a:rPr lang="en-US" dirty="0"/>
              <a:t>If you have to get metadata of a table like total number of column, column name, column type etc. , </a:t>
            </a:r>
            <a:r>
              <a:rPr lang="en-US" dirty="0" err="1"/>
              <a:t>ResultSetMetaData</a:t>
            </a:r>
            <a:r>
              <a:rPr lang="en-US" dirty="0"/>
              <a:t> interface is useful because it provides methods to get metadata from the </a:t>
            </a:r>
            <a:r>
              <a:rPr lang="en-US" dirty="0" err="1"/>
              <a:t>ResultSet</a:t>
            </a:r>
            <a:r>
              <a:rPr lang="en-US" dirty="0"/>
              <a:t> object.</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85</a:t>
            </a:fld>
            <a:endParaRPr lang="en-US"/>
          </a:p>
        </p:txBody>
      </p:sp>
    </p:spTree>
    <p:extLst>
      <p:ext uri="{BB962C8B-B14F-4D97-AF65-F5344CB8AC3E}">
        <p14:creationId xmlns:p14="http://schemas.microsoft.com/office/powerpoint/2010/main" val="3043673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methods of ResultSetMetaData interface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74520323"/>
              </p:ext>
            </p:extLst>
          </p:nvPr>
        </p:nvGraphicFramePr>
        <p:xfrm>
          <a:off x="805781" y="2539206"/>
          <a:ext cx="9993282" cy="2849880"/>
        </p:xfrm>
        <a:graphic>
          <a:graphicData uri="http://schemas.openxmlformats.org/drawingml/2006/table">
            <a:tbl>
              <a:tblPr/>
              <a:tblGrid>
                <a:gridCol w="4996641">
                  <a:extLst>
                    <a:ext uri="{9D8B030D-6E8A-4147-A177-3AD203B41FA5}">
                      <a16:colId xmlns:a16="http://schemas.microsoft.com/office/drawing/2014/main" val="20000"/>
                    </a:ext>
                  </a:extLst>
                </a:gridCol>
                <a:gridCol w="4996641">
                  <a:extLst>
                    <a:ext uri="{9D8B030D-6E8A-4147-A177-3AD203B41FA5}">
                      <a16:colId xmlns:a16="http://schemas.microsoft.com/office/drawing/2014/main" val="20001"/>
                    </a:ext>
                  </a:extLst>
                </a:gridCol>
              </a:tblGrid>
              <a:tr h="0">
                <a:tc>
                  <a:txBody>
                    <a:bodyPr/>
                    <a:lstStyle/>
                    <a:p>
                      <a:pPr algn="l" fontAlgn="t"/>
                      <a:r>
                        <a:rPr lang="en-US">
                          <a:solidFill>
                            <a:srgbClr val="000000"/>
                          </a:solidFill>
                          <a:effectLst/>
                          <a:latin typeface="times new roman" panose="02020603050405020304" pitchFamily="18" charset="0"/>
                        </a:rPr>
                        <a:t>Method</a:t>
                      </a:r>
                    </a:p>
                  </a:txBody>
                  <a:tcPr marL="38100" marR="38100" marT="38100" marB="38100">
                    <a:lnL w="7620" cap="flat" cmpd="sng" algn="ctr">
                      <a:solidFill>
                        <a:srgbClr val="A0D5A4"/>
                      </a:solidFill>
                      <a:prstDash val="solid"/>
                      <a:round/>
                      <a:headEnd type="none" w="med" len="med"/>
                      <a:tailEnd type="none" w="med" len="med"/>
                    </a:lnL>
                    <a:lnR w="7620" cap="flat" cmpd="sng" algn="ctr">
                      <a:solidFill>
                        <a:srgbClr val="A0D5A4"/>
                      </a:solidFill>
                      <a:prstDash val="solid"/>
                      <a:round/>
                      <a:headEnd type="none" w="med" len="med"/>
                      <a:tailEnd type="none" w="med" len="med"/>
                    </a:lnR>
                    <a:lnT w="7620" cap="flat" cmpd="sng" algn="ctr">
                      <a:solidFill>
                        <a:srgbClr val="A0D5A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38100" marR="38100" marT="38100" marB="38100">
                    <a:lnL w="7620" cap="flat" cmpd="sng" algn="ctr">
                      <a:solidFill>
                        <a:srgbClr val="A0D5A4"/>
                      </a:solidFill>
                      <a:prstDash val="solid"/>
                      <a:round/>
                      <a:headEnd type="none" w="med" len="med"/>
                      <a:tailEnd type="none" w="med" len="med"/>
                    </a:lnL>
                    <a:lnR w="7620" cap="flat" cmpd="sng" algn="ctr">
                      <a:solidFill>
                        <a:srgbClr val="A0D5A4"/>
                      </a:solidFill>
                      <a:prstDash val="solid"/>
                      <a:round/>
                      <a:headEnd type="none" w="med" len="med"/>
                      <a:tailEnd type="none" w="med" len="med"/>
                    </a:lnR>
                    <a:lnT w="7620" cap="flat" cmpd="sng" algn="ctr">
                      <a:solidFill>
                        <a:srgbClr val="A0D5A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fontAlgn="t"/>
                      <a:r>
                        <a:rPr lang="en-US" b="0" i="0">
                          <a:solidFill>
                            <a:srgbClr val="000000"/>
                          </a:solidFill>
                          <a:effectLst/>
                          <a:latin typeface="verdana" panose="020B0604030504040204" pitchFamily="34" charset="0"/>
                        </a:rPr>
                        <a:t>public int getColumnCount()throws SQLException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it returns the total number of columns in the ResultSet object.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b="0" i="0" dirty="0">
                          <a:solidFill>
                            <a:srgbClr val="000000"/>
                          </a:solidFill>
                          <a:effectLst/>
                          <a:latin typeface="verdana" panose="020B0604030504040204" pitchFamily="34" charset="0"/>
                        </a:rPr>
                        <a:t>public String </a:t>
                      </a:r>
                      <a:r>
                        <a:rPr lang="en-US" b="0" i="0" dirty="0" err="1">
                          <a:solidFill>
                            <a:srgbClr val="000000"/>
                          </a:solidFill>
                          <a:effectLst/>
                          <a:latin typeface="verdana" panose="020B0604030504040204" pitchFamily="34" charset="0"/>
                        </a:rPr>
                        <a:t>getColumnName</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int</a:t>
                      </a:r>
                      <a:r>
                        <a:rPr lang="en-US" b="0" i="0" dirty="0">
                          <a:solidFill>
                            <a:srgbClr val="000000"/>
                          </a:solidFill>
                          <a:effectLst/>
                          <a:latin typeface="verdana" panose="020B0604030504040204" pitchFamily="34" charset="0"/>
                        </a:rPr>
                        <a:t> index)throws </a:t>
                      </a:r>
                      <a:r>
                        <a:rPr lang="en-US" b="0" i="0" dirty="0" err="1">
                          <a:solidFill>
                            <a:srgbClr val="000000"/>
                          </a:solidFill>
                          <a:effectLst/>
                          <a:latin typeface="verdana" panose="020B0604030504040204" pitchFamily="34" charset="0"/>
                        </a:rPr>
                        <a:t>SQLException</a:t>
                      </a:r>
                      <a:endParaRPr lang="en-US" b="0" i="0" dirty="0">
                        <a:solidFill>
                          <a:srgbClr val="000000"/>
                        </a:solidFill>
                        <a:effectLst/>
                        <a:latin typeface="verdana" panose="020B0604030504040204" pitchFamily="34" charset="0"/>
                      </a:endParaRP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it returns the column name of the specified column index.</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verdana" panose="020B0604030504040204" pitchFamily="34" charset="0"/>
                        </a:rPr>
                        <a:t>public String getColumnTypeName(int index)throws SQLException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it returns the column type name for the specified index.</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verdana" panose="020B0604030504040204" pitchFamily="34" charset="0"/>
                        </a:rPr>
                        <a:t>public String getTableName(int index)throws SQLException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it returns the table name for the specified column index.</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86</a:t>
            </a:fld>
            <a:endParaRPr lang="en-US"/>
          </a:p>
        </p:txBody>
      </p:sp>
    </p:spTree>
    <p:extLst>
      <p:ext uri="{BB962C8B-B14F-4D97-AF65-F5344CB8AC3E}">
        <p14:creationId xmlns:p14="http://schemas.microsoft.com/office/powerpoint/2010/main" val="2045575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get the object of </a:t>
            </a:r>
            <a:r>
              <a:rPr lang="en-US" dirty="0" err="1"/>
              <a:t>ResultSetMetaData</a:t>
            </a:r>
            <a:r>
              <a:rPr lang="en-US" dirty="0"/>
              <a:t>:</a:t>
            </a:r>
            <a:br>
              <a:rPr lang="en-US" dirty="0"/>
            </a:br>
            <a:endParaRPr lang="en-US" dirty="0"/>
          </a:p>
        </p:txBody>
      </p:sp>
      <p:sp>
        <p:nvSpPr>
          <p:cNvPr id="3" name="Content Placeholder 2"/>
          <p:cNvSpPr>
            <a:spLocks noGrp="1"/>
          </p:cNvSpPr>
          <p:nvPr>
            <p:ph idx="1"/>
          </p:nvPr>
        </p:nvSpPr>
        <p:spPr/>
        <p:txBody>
          <a:bodyPr/>
          <a:lstStyle/>
          <a:p>
            <a:endParaRPr lang="en-US" b="1" dirty="0"/>
          </a:p>
          <a:p>
            <a:r>
              <a:rPr lang="en-US" dirty="0"/>
              <a:t>The </a:t>
            </a:r>
            <a:r>
              <a:rPr lang="en-US" dirty="0" err="1"/>
              <a:t>getMetaData</a:t>
            </a:r>
            <a:r>
              <a:rPr lang="en-US" dirty="0"/>
              <a:t>() method of </a:t>
            </a:r>
            <a:r>
              <a:rPr lang="en-US" dirty="0" err="1"/>
              <a:t>ResultSet</a:t>
            </a:r>
            <a:r>
              <a:rPr lang="en-US" dirty="0"/>
              <a:t> interface returns the object of </a:t>
            </a:r>
            <a:r>
              <a:rPr lang="en-US" dirty="0" err="1"/>
              <a:t>ResultSetMetaData</a:t>
            </a:r>
            <a:r>
              <a:rPr lang="en-US" dirty="0"/>
              <a:t> </a:t>
            </a:r>
          </a:p>
          <a:p>
            <a:r>
              <a:rPr lang="en-US" b="1" dirty="0"/>
              <a:t>public</a:t>
            </a:r>
            <a:r>
              <a:rPr lang="en-US" dirty="0"/>
              <a:t> </a:t>
            </a:r>
            <a:r>
              <a:rPr lang="en-US" dirty="0" err="1"/>
              <a:t>ResultSetMetaData</a:t>
            </a:r>
            <a:r>
              <a:rPr lang="en-US" dirty="0"/>
              <a:t> </a:t>
            </a:r>
            <a:r>
              <a:rPr lang="en-US" dirty="0" err="1"/>
              <a:t>getMetaData</a:t>
            </a:r>
            <a:r>
              <a:rPr lang="en-US" dirty="0"/>
              <a:t>()</a:t>
            </a:r>
            <a:r>
              <a:rPr lang="en-US" b="1" dirty="0"/>
              <a:t>throws</a:t>
            </a:r>
            <a:r>
              <a:rPr lang="en-US" dirty="0"/>
              <a:t> </a:t>
            </a:r>
            <a:r>
              <a:rPr lang="en-US" dirty="0" err="1"/>
              <a:t>SQLException</a:t>
            </a:r>
            <a:r>
              <a:rPr lang="en-US" dirty="0"/>
              <a:t> </a:t>
            </a:r>
          </a:p>
          <a:p>
            <a:endParaRPr lang="en-US" dirty="0"/>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87</a:t>
            </a:fld>
            <a:endParaRPr lang="en-US"/>
          </a:p>
        </p:txBody>
      </p:sp>
    </p:spTree>
    <p:extLst>
      <p:ext uri="{BB962C8B-B14F-4D97-AF65-F5344CB8AC3E}">
        <p14:creationId xmlns:p14="http://schemas.microsoft.com/office/powerpoint/2010/main" val="37988394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ResultSetMetaData</a:t>
            </a:r>
            <a:r>
              <a:rPr lang="en-US" dirty="0"/>
              <a:t> interface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err="1"/>
              <a:t>Class.forName</a:t>
            </a:r>
            <a:r>
              <a:rPr lang="en-US" dirty="0"/>
              <a:t>("</a:t>
            </a:r>
            <a:r>
              <a:rPr lang="en-US" dirty="0" err="1"/>
              <a:t>oracle.jdbc.driver.OracleDriver</a:t>
            </a:r>
            <a:r>
              <a:rPr lang="en-US" dirty="0"/>
              <a:t>");  </a:t>
            </a:r>
          </a:p>
          <a:p>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String </a:t>
            </a:r>
            <a:r>
              <a:rPr lang="en-US" dirty="0" err="1"/>
              <a:t>sqlQuery</a:t>
            </a:r>
            <a:r>
              <a:rPr lang="en-US" dirty="0"/>
              <a:t> = “select * from </a:t>
            </a:r>
            <a:r>
              <a:rPr lang="en-US" dirty="0" err="1"/>
              <a:t>emp</a:t>
            </a:r>
            <a:r>
              <a:rPr lang="en-US" dirty="0"/>
              <a:t>”;</a:t>
            </a:r>
          </a:p>
          <a:p>
            <a:r>
              <a:rPr lang="en-US"/>
              <a:t>//String </a:t>
            </a:r>
            <a:r>
              <a:rPr lang="en-US" dirty="0" err="1"/>
              <a:t>sqlQuery</a:t>
            </a:r>
            <a:r>
              <a:rPr lang="en-US" dirty="0"/>
              <a:t> = “select id, name from </a:t>
            </a:r>
            <a:r>
              <a:rPr lang="en-US" dirty="0" err="1"/>
              <a:t>emp</a:t>
            </a:r>
            <a:r>
              <a:rPr lang="en-US" dirty="0"/>
              <a:t>”;</a:t>
            </a:r>
          </a:p>
          <a:p>
            <a:r>
              <a:rPr lang="en-US" dirty="0" err="1"/>
              <a:t>PreparedStatement</a:t>
            </a:r>
            <a:r>
              <a:rPr lang="en-US" dirty="0"/>
              <a:t> </a:t>
            </a:r>
            <a:r>
              <a:rPr lang="en-US" dirty="0" err="1"/>
              <a:t>ps</a:t>
            </a:r>
            <a:r>
              <a:rPr lang="en-US" dirty="0"/>
              <a:t>=</a:t>
            </a:r>
            <a:r>
              <a:rPr lang="en-US" dirty="0" err="1"/>
              <a:t>con.prepareStatement</a:t>
            </a:r>
            <a:r>
              <a:rPr lang="en-US" dirty="0"/>
              <a:t>("select * from </a:t>
            </a:r>
            <a:r>
              <a:rPr lang="en-US" dirty="0" err="1"/>
              <a:t>emp</a:t>
            </a:r>
            <a:r>
              <a:rPr lang="en-US" dirty="0"/>
              <a:t>");  </a:t>
            </a:r>
          </a:p>
          <a:p>
            <a:r>
              <a:rPr lang="en-US" dirty="0" err="1"/>
              <a:t>ResultSet</a:t>
            </a:r>
            <a:r>
              <a:rPr lang="en-US" dirty="0"/>
              <a:t> </a:t>
            </a:r>
            <a:r>
              <a:rPr lang="en-US" dirty="0" err="1"/>
              <a:t>rs</a:t>
            </a:r>
            <a:r>
              <a:rPr lang="en-US" dirty="0"/>
              <a:t>=</a:t>
            </a:r>
            <a:r>
              <a:rPr lang="en-US" dirty="0" err="1"/>
              <a:t>ps.executeQuery</a:t>
            </a:r>
            <a:r>
              <a:rPr lang="en-US" dirty="0"/>
              <a:t>();  </a:t>
            </a:r>
          </a:p>
          <a:p>
            <a:r>
              <a:rPr lang="en-US" dirty="0"/>
              <a:t>  </a:t>
            </a:r>
          </a:p>
          <a:p>
            <a:r>
              <a:rPr lang="en-US" dirty="0" err="1"/>
              <a:t>ResultSetMetaData</a:t>
            </a:r>
            <a:r>
              <a:rPr lang="en-US" dirty="0"/>
              <a:t> </a:t>
            </a:r>
            <a:r>
              <a:rPr lang="en-US" dirty="0" err="1"/>
              <a:t>rsmd</a:t>
            </a:r>
            <a:r>
              <a:rPr lang="en-US" dirty="0"/>
              <a:t>=</a:t>
            </a:r>
            <a:r>
              <a:rPr lang="en-US" dirty="0" err="1"/>
              <a:t>rs.getMetaData</a:t>
            </a:r>
            <a:r>
              <a:rPr lang="en-US" dirty="0"/>
              <a:t>();  </a:t>
            </a:r>
          </a:p>
          <a:p>
            <a:r>
              <a:rPr lang="en-US" dirty="0"/>
              <a:t>  </a:t>
            </a:r>
          </a:p>
          <a:p>
            <a:r>
              <a:rPr lang="en-US" dirty="0" err="1"/>
              <a:t>System.out.println</a:t>
            </a:r>
            <a:r>
              <a:rPr lang="en-US" dirty="0"/>
              <a:t>("Total columns: "+</a:t>
            </a:r>
            <a:r>
              <a:rPr lang="en-US" dirty="0" err="1"/>
              <a:t>rsmd.getColumnCount</a:t>
            </a:r>
            <a:r>
              <a:rPr lang="en-US" dirty="0"/>
              <a:t>());  </a:t>
            </a:r>
          </a:p>
          <a:p>
            <a:r>
              <a:rPr lang="en-US" dirty="0" err="1"/>
              <a:t>System.out.println</a:t>
            </a:r>
            <a:r>
              <a:rPr lang="en-US" dirty="0"/>
              <a:t>("Column Name of 1st column: "+</a:t>
            </a:r>
            <a:r>
              <a:rPr lang="en-US" dirty="0" err="1"/>
              <a:t>rsmd.getColumnName</a:t>
            </a:r>
            <a:r>
              <a:rPr lang="en-US" dirty="0"/>
              <a:t>(1));  </a:t>
            </a:r>
          </a:p>
          <a:p>
            <a:r>
              <a:rPr lang="en-US" dirty="0" err="1"/>
              <a:t>System.out.println</a:t>
            </a:r>
            <a:r>
              <a:rPr lang="en-US" dirty="0"/>
              <a:t>("Column Type Name of 1st column: "+</a:t>
            </a:r>
            <a:r>
              <a:rPr lang="en-US" dirty="0" err="1"/>
              <a:t>rsmd.getColumnTypeName</a:t>
            </a:r>
            <a:r>
              <a:rPr lang="en-US" dirty="0"/>
              <a:t>(1));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88</a:t>
            </a:fld>
            <a:endParaRPr lang="en-US"/>
          </a:p>
        </p:txBody>
      </p:sp>
    </p:spTree>
    <p:extLst>
      <p:ext uri="{BB962C8B-B14F-4D97-AF65-F5344CB8AC3E}">
        <p14:creationId xmlns:p14="http://schemas.microsoft.com/office/powerpoint/2010/main" val="6603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DatabaseMetaData</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err="1"/>
              <a:t>DatabaseMetaData</a:t>
            </a:r>
            <a:r>
              <a:rPr lang="en-US" dirty="0"/>
              <a:t> interface provides methods to get meta data of a database such as database product name, database product version, driver name, name of total number of tables, name of total number of views </a:t>
            </a:r>
            <a:r>
              <a:rPr lang="en-US" dirty="0" err="1"/>
              <a:t>etc</a:t>
            </a:r>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89</a:t>
            </a:fld>
            <a:endParaRPr lang="en-US"/>
          </a:p>
        </p:txBody>
      </p:sp>
    </p:spTree>
    <p:extLst>
      <p:ext uri="{BB962C8B-B14F-4D97-AF65-F5344CB8AC3E}">
        <p14:creationId xmlns:p14="http://schemas.microsoft.com/office/powerpoint/2010/main" val="244622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JDBC-ODBC bridge driver</a:t>
            </a:r>
          </a:p>
        </p:txBody>
      </p:sp>
      <p:sp>
        <p:nvSpPr>
          <p:cNvPr id="3" name="Content Placeholder 2"/>
          <p:cNvSpPr>
            <a:spLocks noGrp="1"/>
          </p:cNvSpPr>
          <p:nvPr>
            <p:ph idx="1"/>
          </p:nvPr>
        </p:nvSpPr>
        <p:spPr/>
        <p:txBody>
          <a:bodyPr/>
          <a:lstStyle/>
          <a:p>
            <a:r>
              <a:rPr lang="en-US" dirty="0"/>
              <a:t>The JDBC-ODBC bridge driver uses ODBC driver to connect to the database. The JDBC-ODBC bridge driver converts JDBC method calls into the ODBC function calls.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a:t>
            </a:fld>
            <a:endParaRPr lang="en-US"/>
          </a:p>
        </p:txBody>
      </p:sp>
    </p:spTree>
    <p:extLst>
      <p:ext uri="{BB962C8B-B14F-4D97-AF65-F5344CB8AC3E}">
        <p14:creationId xmlns:p14="http://schemas.microsoft.com/office/powerpoint/2010/main" val="12412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984570" cy="1320800"/>
          </a:xfrm>
        </p:spPr>
        <p:txBody>
          <a:bodyPr>
            <a:normAutofit fontScale="90000"/>
          </a:bodyPr>
          <a:lstStyle/>
          <a:p>
            <a:r>
              <a:rPr lang="en-US" dirty="0"/>
              <a:t>Commonly used methods of </a:t>
            </a:r>
            <a:r>
              <a:rPr lang="en-US" dirty="0" err="1"/>
              <a:t>DatabaseMetaData</a:t>
            </a:r>
            <a:r>
              <a:rPr lang="en-US" dirty="0"/>
              <a:t>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public String </a:t>
            </a:r>
            <a:r>
              <a:rPr lang="en-US" b="1" dirty="0" err="1"/>
              <a:t>getDriverName</a:t>
            </a:r>
            <a:r>
              <a:rPr lang="en-US" b="1" dirty="0"/>
              <a:t>()throws </a:t>
            </a:r>
            <a:r>
              <a:rPr lang="en-US" b="1" dirty="0" err="1"/>
              <a:t>SQLException</a:t>
            </a:r>
            <a:r>
              <a:rPr lang="en-US" b="1" dirty="0"/>
              <a:t>: </a:t>
            </a:r>
            <a:r>
              <a:rPr lang="en-US" dirty="0"/>
              <a:t>it returns the name of the JDBC driver.</a:t>
            </a:r>
          </a:p>
          <a:p>
            <a:r>
              <a:rPr lang="en-US" b="1" dirty="0"/>
              <a:t>public String </a:t>
            </a:r>
            <a:r>
              <a:rPr lang="en-US" b="1" dirty="0" err="1"/>
              <a:t>getDriverVersion</a:t>
            </a:r>
            <a:r>
              <a:rPr lang="en-US" b="1" dirty="0"/>
              <a:t>()throws </a:t>
            </a:r>
            <a:r>
              <a:rPr lang="en-US" b="1" dirty="0" err="1"/>
              <a:t>SQLException</a:t>
            </a:r>
            <a:r>
              <a:rPr lang="en-US" b="1" dirty="0"/>
              <a:t>: </a:t>
            </a:r>
            <a:r>
              <a:rPr lang="en-US" dirty="0"/>
              <a:t>it returns the version number of the JDBC driver.</a:t>
            </a:r>
          </a:p>
          <a:p>
            <a:r>
              <a:rPr lang="en-US" b="1" dirty="0"/>
              <a:t>public String </a:t>
            </a:r>
            <a:r>
              <a:rPr lang="en-US" b="1" dirty="0" err="1"/>
              <a:t>getUserName</a:t>
            </a:r>
            <a:r>
              <a:rPr lang="en-US" b="1" dirty="0"/>
              <a:t>()throws </a:t>
            </a:r>
            <a:r>
              <a:rPr lang="en-US" b="1" dirty="0" err="1"/>
              <a:t>SQLException</a:t>
            </a:r>
            <a:r>
              <a:rPr lang="en-US" b="1" dirty="0"/>
              <a:t>: </a:t>
            </a:r>
            <a:r>
              <a:rPr lang="en-US" dirty="0"/>
              <a:t>it returns the username of the database.</a:t>
            </a:r>
          </a:p>
          <a:p>
            <a:r>
              <a:rPr lang="en-US" b="1" dirty="0"/>
              <a:t>public String </a:t>
            </a:r>
            <a:r>
              <a:rPr lang="en-US" b="1" dirty="0" err="1"/>
              <a:t>getDatabaseProductName</a:t>
            </a:r>
            <a:r>
              <a:rPr lang="en-US" b="1" dirty="0"/>
              <a:t>()throws </a:t>
            </a:r>
            <a:r>
              <a:rPr lang="en-US" b="1" dirty="0" err="1"/>
              <a:t>SQLException</a:t>
            </a:r>
            <a:r>
              <a:rPr lang="en-US" b="1" dirty="0"/>
              <a:t>: </a:t>
            </a:r>
            <a:r>
              <a:rPr lang="en-US" dirty="0"/>
              <a:t>it returns the product name of the database.</a:t>
            </a:r>
          </a:p>
          <a:p>
            <a:r>
              <a:rPr lang="en-US" b="1" dirty="0"/>
              <a:t>public String </a:t>
            </a:r>
            <a:r>
              <a:rPr lang="en-US" b="1" dirty="0" err="1"/>
              <a:t>getDatabaseProductVersion</a:t>
            </a:r>
            <a:r>
              <a:rPr lang="en-US" b="1" dirty="0"/>
              <a:t>()throws </a:t>
            </a:r>
            <a:r>
              <a:rPr lang="en-US" b="1" dirty="0" err="1"/>
              <a:t>SQLException</a:t>
            </a:r>
            <a:r>
              <a:rPr lang="en-US" b="1" dirty="0"/>
              <a:t>: </a:t>
            </a:r>
            <a:r>
              <a:rPr lang="en-US" dirty="0"/>
              <a:t>it returns the product version of the database.</a:t>
            </a:r>
          </a:p>
          <a:p>
            <a:r>
              <a:rPr lang="en-US" b="1" dirty="0"/>
              <a:t>public </a:t>
            </a:r>
            <a:r>
              <a:rPr lang="en-US" b="1" dirty="0" err="1"/>
              <a:t>ResultSet</a:t>
            </a:r>
            <a:r>
              <a:rPr lang="en-US" b="1" dirty="0"/>
              <a:t> </a:t>
            </a:r>
            <a:r>
              <a:rPr lang="en-US" b="1" dirty="0" err="1"/>
              <a:t>getTables</a:t>
            </a:r>
            <a:r>
              <a:rPr lang="en-US" b="1" dirty="0"/>
              <a:t>(String catalog, String </a:t>
            </a:r>
            <a:r>
              <a:rPr lang="en-US" b="1" dirty="0" err="1"/>
              <a:t>schemaPattern</a:t>
            </a:r>
            <a:r>
              <a:rPr lang="en-US" b="1" dirty="0"/>
              <a:t>, String </a:t>
            </a:r>
            <a:r>
              <a:rPr lang="en-US" b="1" dirty="0" err="1"/>
              <a:t>tableNamePattern</a:t>
            </a:r>
            <a:r>
              <a:rPr lang="en-US" b="1" dirty="0"/>
              <a:t>, String[] types)throws </a:t>
            </a:r>
            <a:r>
              <a:rPr lang="en-US" b="1" dirty="0" err="1"/>
              <a:t>SQLException</a:t>
            </a:r>
            <a:r>
              <a:rPr lang="en-US" b="1" dirty="0"/>
              <a:t>: </a:t>
            </a:r>
            <a:r>
              <a:rPr lang="en-US" dirty="0"/>
              <a:t>it returns the description of the tables of the specified catalog. The table type can be TABLE, VIEW, ALIAS, SYSTEM TABLE, SYNONYM etc.</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90</a:t>
            </a:fld>
            <a:endParaRPr lang="en-US"/>
          </a:p>
        </p:txBody>
      </p:sp>
    </p:spTree>
    <p:extLst>
      <p:ext uri="{BB962C8B-B14F-4D97-AF65-F5344CB8AC3E}">
        <p14:creationId xmlns:p14="http://schemas.microsoft.com/office/powerpoint/2010/main" val="23076358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get the object of DatabaseMetaData:</a:t>
            </a:r>
          </a:p>
        </p:txBody>
      </p:sp>
      <p:sp>
        <p:nvSpPr>
          <p:cNvPr id="3" name="Content Placeholder 2"/>
          <p:cNvSpPr>
            <a:spLocks noGrp="1"/>
          </p:cNvSpPr>
          <p:nvPr>
            <p:ph idx="1"/>
          </p:nvPr>
        </p:nvSpPr>
        <p:spPr/>
        <p:txBody>
          <a:bodyPr/>
          <a:lstStyle/>
          <a:p>
            <a:r>
              <a:rPr lang="en-US" dirty="0"/>
              <a:t>The </a:t>
            </a:r>
            <a:r>
              <a:rPr lang="en-US" dirty="0" err="1"/>
              <a:t>getMetaData</a:t>
            </a:r>
            <a:r>
              <a:rPr lang="en-US" dirty="0"/>
              <a:t>() method of Connection interface returns the object of </a:t>
            </a:r>
            <a:r>
              <a:rPr lang="en-US" dirty="0" err="1"/>
              <a:t>DatabaseMetaData</a:t>
            </a:r>
            <a:r>
              <a:rPr lang="en-US" dirty="0"/>
              <a:t>.</a:t>
            </a:r>
          </a:p>
          <a:p>
            <a:r>
              <a:rPr lang="en-US" dirty="0"/>
              <a:t>Syntax:</a:t>
            </a:r>
          </a:p>
          <a:p>
            <a:r>
              <a:rPr lang="en-US" b="1" dirty="0"/>
              <a:t>public</a:t>
            </a:r>
            <a:r>
              <a:rPr lang="en-US" dirty="0"/>
              <a:t> </a:t>
            </a:r>
            <a:r>
              <a:rPr lang="en-US" dirty="0" err="1"/>
              <a:t>DatabaseMetaData</a:t>
            </a:r>
            <a:r>
              <a:rPr lang="en-US" dirty="0"/>
              <a:t> </a:t>
            </a:r>
            <a:r>
              <a:rPr lang="en-US" dirty="0" err="1"/>
              <a:t>getMetaData</a:t>
            </a:r>
            <a:r>
              <a:rPr lang="en-US" dirty="0"/>
              <a:t>()</a:t>
            </a:r>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91</a:t>
            </a:fld>
            <a:endParaRPr lang="en-US"/>
          </a:p>
        </p:txBody>
      </p:sp>
    </p:spTree>
    <p:extLst>
      <p:ext uri="{BB962C8B-B14F-4D97-AF65-F5344CB8AC3E}">
        <p14:creationId xmlns:p14="http://schemas.microsoft.com/office/powerpoint/2010/main" val="41786074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a:t>
            </a:r>
            <a:r>
              <a:rPr lang="en-US" dirty="0" err="1"/>
              <a:t>DatabaseMetaData</a:t>
            </a:r>
            <a:r>
              <a:rPr lang="en-US" dirty="0"/>
              <a:t> interface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  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r>
              <a:rPr lang="en-US" dirty="0" err="1"/>
              <a:t>DatabaseMetaData</a:t>
            </a:r>
            <a:r>
              <a:rPr lang="en-US" dirty="0"/>
              <a:t> </a:t>
            </a:r>
            <a:r>
              <a:rPr lang="en-US" dirty="0" err="1"/>
              <a:t>dbmd</a:t>
            </a:r>
            <a:r>
              <a:rPr lang="en-US" dirty="0"/>
              <a:t>=</a:t>
            </a:r>
            <a:r>
              <a:rPr lang="en-US" dirty="0" err="1"/>
              <a:t>con.getMetaData</a:t>
            </a:r>
            <a:r>
              <a:rPr lang="en-US" dirty="0"/>
              <a:t>();  </a:t>
            </a:r>
          </a:p>
          <a:p>
            <a:r>
              <a:rPr lang="en-US" dirty="0"/>
              <a:t>  </a:t>
            </a:r>
            <a:r>
              <a:rPr lang="en-US" dirty="0" err="1"/>
              <a:t>System.out.println</a:t>
            </a:r>
            <a:r>
              <a:rPr lang="en-US" dirty="0"/>
              <a:t>("Driver Name: "+</a:t>
            </a:r>
            <a:r>
              <a:rPr lang="en-US" dirty="0" err="1"/>
              <a:t>dbmd.getDriverName</a:t>
            </a:r>
            <a:r>
              <a:rPr lang="en-US" dirty="0"/>
              <a:t>());  </a:t>
            </a:r>
          </a:p>
          <a:p>
            <a:r>
              <a:rPr lang="en-US" dirty="0" err="1"/>
              <a:t>System.out.println</a:t>
            </a:r>
            <a:r>
              <a:rPr lang="en-US" dirty="0"/>
              <a:t>("Driver Version: "+</a:t>
            </a:r>
            <a:r>
              <a:rPr lang="en-US" dirty="0" err="1"/>
              <a:t>dbmd.getDriverVersion</a:t>
            </a:r>
            <a:r>
              <a:rPr lang="en-US" dirty="0"/>
              <a:t>());  </a:t>
            </a:r>
          </a:p>
          <a:p>
            <a:r>
              <a:rPr lang="en-US" dirty="0" err="1"/>
              <a:t>System.out.println</a:t>
            </a:r>
            <a:r>
              <a:rPr lang="en-US" dirty="0"/>
              <a:t>("</a:t>
            </a:r>
            <a:r>
              <a:rPr lang="en-US" dirty="0" err="1"/>
              <a:t>UserName</a:t>
            </a:r>
            <a:r>
              <a:rPr lang="en-US" dirty="0"/>
              <a:t>: "+</a:t>
            </a:r>
            <a:r>
              <a:rPr lang="en-US" dirty="0" err="1"/>
              <a:t>dbmd.getUserName</a:t>
            </a:r>
            <a:r>
              <a:rPr lang="en-US" dirty="0"/>
              <a:t>());  </a:t>
            </a:r>
          </a:p>
          <a:p>
            <a:r>
              <a:rPr lang="en-US" dirty="0" err="1"/>
              <a:t>System.out.println</a:t>
            </a:r>
            <a:r>
              <a:rPr lang="en-US" dirty="0"/>
              <a:t>("Database Product Name: "+</a:t>
            </a:r>
            <a:r>
              <a:rPr lang="en-US" dirty="0" err="1"/>
              <a:t>dbmd.getDatabaseProductName</a:t>
            </a:r>
            <a:r>
              <a:rPr lang="en-US" dirty="0"/>
              <a:t>());  </a:t>
            </a:r>
          </a:p>
          <a:p>
            <a:r>
              <a:rPr lang="en-US" dirty="0" err="1"/>
              <a:t>System.out.println</a:t>
            </a:r>
            <a:r>
              <a:rPr lang="en-US" dirty="0"/>
              <a:t>("Database Product Version: "+</a:t>
            </a:r>
            <a:r>
              <a:rPr lang="en-US" dirty="0" err="1"/>
              <a:t>dbmd.getDatabaseProductVersion</a:t>
            </a:r>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92</a:t>
            </a:fld>
            <a:endParaRPr lang="en-US"/>
          </a:p>
        </p:txBody>
      </p:sp>
    </p:spTree>
    <p:extLst>
      <p:ext uri="{BB962C8B-B14F-4D97-AF65-F5344CB8AC3E}">
        <p14:creationId xmlns:p14="http://schemas.microsoft.com/office/powerpoint/2010/main" val="35654431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DatabaseMetaData interface that prints total number of tables</a:t>
            </a:r>
          </a:p>
        </p:txBody>
      </p:sp>
      <p:sp>
        <p:nvSpPr>
          <p:cNvPr id="3" name="Content Placeholder 2"/>
          <p:cNvSpPr>
            <a:spLocks noGrp="1"/>
          </p:cNvSpPr>
          <p:nvPr>
            <p:ph idx="1"/>
          </p:nvPr>
        </p:nvSpPr>
        <p:spPr/>
        <p:txBody>
          <a:bodyPr>
            <a:normAutofit fontScale="85000" lnSpcReduction="20000"/>
          </a:bodyPr>
          <a:lstStyle/>
          <a:p>
            <a:r>
              <a:rPr lang="en-US" dirty="0" err="1"/>
              <a:t>Class.forName</a:t>
            </a:r>
            <a:r>
              <a:rPr lang="en-US" dirty="0"/>
              <a:t>("</a:t>
            </a:r>
            <a:r>
              <a:rPr lang="en-US" dirty="0" err="1"/>
              <a:t>oracle.jdbc.driver.OracleDriver</a:t>
            </a:r>
            <a:r>
              <a:rPr lang="en-US" dirty="0"/>
              <a:t>");  </a:t>
            </a:r>
          </a:p>
          <a:p>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DatabaseMetaData</a:t>
            </a:r>
            <a:r>
              <a:rPr lang="en-US" dirty="0"/>
              <a:t> </a:t>
            </a:r>
            <a:r>
              <a:rPr lang="en-US" dirty="0" err="1"/>
              <a:t>dbmd</a:t>
            </a:r>
            <a:r>
              <a:rPr lang="en-US" dirty="0"/>
              <a:t>=</a:t>
            </a:r>
            <a:r>
              <a:rPr lang="en-US" dirty="0" err="1"/>
              <a:t>con.getMetaData</a:t>
            </a:r>
            <a:r>
              <a:rPr lang="en-US" dirty="0"/>
              <a:t>();  </a:t>
            </a:r>
          </a:p>
          <a:p>
            <a:r>
              <a:rPr lang="en-US" dirty="0"/>
              <a:t>String table[]={"TABLE"};  </a:t>
            </a:r>
          </a:p>
          <a:p>
            <a:r>
              <a:rPr lang="en-US" dirty="0" err="1"/>
              <a:t>ResultSet</a:t>
            </a:r>
            <a:r>
              <a:rPr lang="en-US" dirty="0"/>
              <a:t> </a:t>
            </a:r>
            <a:r>
              <a:rPr lang="en-US" dirty="0" err="1"/>
              <a:t>rs</a:t>
            </a:r>
            <a:r>
              <a:rPr lang="en-US" dirty="0"/>
              <a:t>=</a:t>
            </a:r>
            <a:r>
              <a:rPr lang="en-US" dirty="0" err="1"/>
              <a:t>dbmd.getTables</a:t>
            </a:r>
            <a:r>
              <a:rPr lang="en-US" dirty="0"/>
              <a:t>(</a:t>
            </a:r>
            <a:r>
              <a:rPr lang="en-US" b="1" dirty="0" err="1"/>
              <a:t>null</a:t>
            </a:r>
            <a:r>
              <a:rPr lang="en-US" dirty="0" err="1"/>
              <a:t>,</a:t>
            </a:r>
            <a:r>
              <a:rPr lang="en-US" b="1" dirty="0" err="1"/>
              <a:t>null</a:t>
            </a:r>
            <a:r>
              <a:rPr lang="en-US" dirty="0" err="1"/>
              <a:t>,</a:t>
            </a:r>
            <a:r>
              <a:rPr lang="en-US" b="1" dirty="0" err="1"/>
              <a:t>null</a:t>
            </a:r>
            <a:r>
              <a:rPr lang="en-US" dirty="0" err="1"/>
              <a:t>,table</a:t>
            </a:r>
            <a:r>
              <a:rPr lang="en-US" dirty="0"/>
              <a:t>);  </a:t>
            </a:r>
          </a:p>
          <a:p>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rs.getString</a:t>
            </a:r>
            <a:r>
              <a:rPr lang="en-US" dirty="0"/>
              <a:t>(3));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93</a:t>
            </a:fld>
            <a:endParaRPr lang="en-US"/>
          </a:p>
        </p:txBody>
      </p:sp>
    </p:spTree>
    <p:extLst>
      <p:ext uri="{BB962C8B-B14F-4D97-AF65-F5344CB8AC3E}">
        <p14:creationId xmlns:p14="http://schemas.microsoft.com/office/powerpoint/2010/main" val="3566330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DatabaseMetaData interface that prints total number of views :</a:t>
            </a:r>
          </a:p>
        </p:txBody>
      </p:sp>
      <p:sp>
        <p:nvSpPr>
          <p:cNvPr id="3" name="Content Placeholder 2"/>
          <p:cNvSpPr>
            <a:spLocks noGrp="1"/>
          </p:cNvSpPr>
          <p:nvPr>
            <p:ph idx="1"/>
          </p:nvPr>
        </p:nvSpPr>
        <p:spPr/>
        <p:txBody>
          <a:bodyPr>
            <a:normAutofit fontScale="85000" lnSpcReduction="20000"/>
          </a:bodyPr>
          <a:lstStyle/>
          <a:p>
            <a:r>
              <a:rPr lang="en-US" dirty="0" err="1"/>
              <a:t>Class.forName</a:t>
            </a:r>
            <a:r>
              <a:rPr lang="en-US" dirty="0"/>
              <a:t>("</a:t>
            </a:r>
            <a:r>
              <a:rPr lang="en-US" dirty="0" err="1"/>
              <a:t>oracle.jdbc.driver.OracleDriver</a:t>
            </a:r>
            <a:r>
              <a:rPr lang="en-US" dirty="0"/>
              <a:t>");  </a:t>
            </a:r>
          </a:p>
          <a:p>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DatabaseMetaData</a:t>
            </a:r>
            <a:r>
              <a:rPr lang="en-US" dirty="0"/>
              <a:t> </a:t>
            </a:r>
            <a:r>
              <a:rPr lang="en-US" dirty="0" err="1"/>
              <a:t>dbmd</a:t>
            </a:r>
            <a:r>
              <a:rPr lang="en-US" dirty="0"/>
              <a:t>=</a:t>
            </a:r>
            <a:r>
              <a:rPr lang="en-US" dirty="0" err="1"/>
              <a:t>con.getMetaData</a:t>
            </a:r>
            <a:r>
              <a:rPr lang="en-US" dirty="0"/>
              <a:t>();  </a:t>
            </a:r>
          </a:p>
          <a:p>
            <a:r>
              <a:rPr lang="en-US" dirty="0"/>
              <a:t>String table[]={"VIEW"};  </a:t>
            </a:r>
          </a:p>
          <a:p>
            <a:r>
              <a:rPr lang="en-US" dirty="0" err="1"/>
              <a:t>ResultSet</a:t>
            </a:r>
            <a:r>
              <a:rPr lang="en-US" dirty="0"/>
              <a:t> </a:t>
            </a:r>
            <a:r>
              <a:rPr lang="en-US" dirty="0" err="1"/>
              <a:t>rs</a:t>
            </a:r>
            <a:r>
              <a:rPr lang="en-US" dirty="0"/>
              <a:t>=</a:t>
            </a:r>
            <a:r>
              <a:rPr lang="en-US" dirty="0" err="1"/>
              <a:t>dbmd.getTables</a:t>
            </a:r>
            <a:r>
              <a:rPr lang="en-US" dirty="0"/>
              <a:t>(</a:t>
            </a:r>
            <a:r>
              <a:rPr lang="en-US" b="1" dirty="0" err="1"/>
              <a:t>null</a:t>
            </a:r>
            <a:r>
              <a:rPr lang="en-US" dirty="0" err="1"/>
              <a:t>,</a:t>
            </a:r>
            <a:r>
              <a:rPr lang="en-US" b="1" dirty="0" err="1"/>
              <a:t>null</a:t>
            </a:r>
            <a:r>
              <a:rPr lang="en-US" dirty="0" err="1"/>
              <a:t>,</a:t>
            </a:r>
            <a:r>
              <a:rPr lang="en-US" b="1" dirty="0" err="1"/>
              <a:t>null</a:t>
            </a:r>
            <a:r>
              <a:rPr lang="en-US" dirty="0" err="1"/>
              <a:t>,table</a:t>
            </a:r>
            <a:r>
              <a:rPr lang="en-US" dirty="0"/>
              <a:t>);  </a:t>
            </a:r>
          </a:p>
          <a:p>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rs.getString</a:t>
            </a:r>
            <a:r>
              <a:rPr lang="en-US" dirty="0"/>
              <a:t>(3));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94</a:t>
            </a:fld>
            <a:endParaRPr lang="en-US"/>
          </a:p>
        </p:txBody>
      </p:sp>
    </p:spTree>
    <p:extLst>
      <p:ext uri="{BB962C8B-B14F-4D97-AF65-F5344CB8AC3E}">
        <p14:creationId xmlns:p14="http://schemas.microsoft.com/office/powerpoint/2010/main" val="32880151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Store Image in Oracle Database</a:t>
            </a:r>
          </a:p>
        </p:txBody>
      </p:sp>
      <p:sp>
        <p:nvSpPr>
          <p:cNvPr id="3" name="Content Placeholder 2"/>
          <p:cNvSpPr>
            <a:spLocks noGrp="1"/>
          </p:cNvSpPr>
          <p:nvPr>
            <p:ph idx="1"/>
          </p:nvPr>
        </p:nvSpPr>
        <p:spPr/>
        <p:txBody>
          <a:bodyPr/>
          <a:lstStyle/>
          <a:p>
            <a:r>
              <a:rPr lang="en-US" dirty="0"/>
              <a:t>We can store images in the database in java by the help of </a:t>
            </a:r>
            <a:r>
              <a:rPr lang="en-US" b="1" dirty="0" err="1"/>
              <a:t>PreparedStatement</a:t>
            </a:r>
            <a:r>
              <a:rPr lang="en-US" dirty="0"/>
              <a:t> interface.</a:t>
            </a:r>
          </a:p>
          <a:p>
            <a:r>
              <a:rPr lang="en-US" dirty="0"/>
              <a:t>The </a:t>
            </a:r>
            <a:r>
              <a:rPr lang="en-US" b="1" dirty="0" err="1"/>
              <a:t>setBinaryStream</a:t>
            </a:r>
            <a:r>
              <a:rPr lang="en-US" b="1" dirty="0"/>
              <a:t>()</a:t>
            </a:r>
            <a:r>
              <a:rPr lang="en-US" dirty="0"/>
              <a:t> method of </a:t>
            </a:r>
            <a:r>
              <a:rPr lang="en-US" dirty="0" err="1"/>
              <a:t>PreparedStatement</a:t>
            </a:r>
            <a:r>
              <a:rPr lang="en-US" dirty="0"/>
              <a:t> is used to set Binary information into the </a:t>
            </a:r>
            <a:r>
              <a:rPr lang="en-US" dirty="0" err="1"/>
              <a:t>parameterIndex</a:t>
            </a:r>
            <a:r>
              <a:rPr lang="en-US" dirty="0"/>
              <a:t>.</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95</a:t>
            </a:fld>
            <a:endParaRPr lang="en-US"/>
          </a:p>
        </p:txBody>
      </p:sp>
    </p:spTree>
    <p:extLst>
      <p:ext uri="{BB962C8B-B14F-4D97-AF65-F5344CB8AC3E}">
        <p14:creationId xmlns:p14="http://schemas.microsoft.com/office/powerpoint/2010/main" val="18577324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Signature of setBinaryStream method</a:t>
            </a:r>
          </a:p>
        </p:txBody>
      </p:sp>
      <p:sp>
        <p:nvSpPr>
          <p:cNvPr id="3" name="Content Placeholder 2"/>
          <p:cNvSpPr>
            <a:spLocks noGrp="1"/>
          </p:cNvSpPr>
          <p:nvPr>
            <p:ph idx="1"/>
          </p:nvPr>
        </p:nvSpPr>
        <p:spPr/>
        <p:txBody>
          <a:bodyPr/>
          <a:lstStyle/>
          <a:p>
            <a:r>
              <a:rPr lang="en-US" dirty="0"/>
              <a:t>1) </a:t>
            </a:r>
            <a:r>
              <a:rPr lang="en-US" b="1" dirty="0"/>
              <a:t>public</a:t>
            </a:r>
            <a:r>
              <a:rPr lang="en-US" dirty="0"/>
              <a:t> </a:t>
            </a:r>
            <a:r>
              <a:rPr lang="en-US" b="1" dirty="0"/>
              <a:t>void</a:t>
            </a:r>
            <a:r>
              <a:rPr lang="en-US" dirty="0"/>
              <a:t> </a:t>
            </a:r>
            <a:r>
              <a:rPr lang="en-US" dirty="0" err="1"/>
              <a:t>setBinaryStream</a:t>
            </a:r>
            <a:r>
              <a:rPr lang="en-US" dirty="0"/>
              <a:t>(</a:t>
            </a:r>
            <a:r>
              <a:rPr lang="en-US" b="1" dirty="0" err="1"/>
              <a:t>int</a:t>
            </a:r>
            <a:r>
              <a:rPr lang="en-US" dirty="0"/>
              <a:t> </a:t>
            </a:r>
            <a:r>
              <a:rPr lang="en-US" dirty="0" err="1"/>
              <a:t>paramIndex,InputStream</a:t>
            </a:r>
            <a:r>
              <a:rPr lang="en-US" dirty="0"/>
              <a:t> stream)  </a:t>
            </a:r>
          </a:p>
          <a:p>
            <a:r>
              <a:rPr lang="en-US" b="1" dirty="0"/>
              <a:t>throws</a:t>
            </a:r>
            <a:r>
              <a:rPr lang="en-US" dirty="0"/>
              <a:t> </a:t>
            </a:r>
            <a:r>
              <a:rPr lang="en-US" dirty="0" err="1"/>
              <a:t>SQLException</a:t>
            </a:r>
            <a:r>
              <a:rPr lang="en-US" dirty="0"/>
              <a:t>  </a:t>
            </a:r>
          </a:p>
          <a:p>
            <a:r>
              <a:rPr lang="en-US" dirty="0"/>
              <a:t>2) </a:t>
            </a:r>
            <a:r>
              <a:rPr lang="en-US" b="1" dirty="0"/>
              <a:t>public</a:t>
            </a:r>
            <a:r>
              <a:rPr lang="en-US" dirty="0"/>
              <a:t> </a:t>
            </a:r>
            <a:r>
              <a:rPr lang="en-US" b="1" dirty="0"/>
              <a:t>void</a:t>
            </a:r>
            <a:r>
              <a:rPr lang="en-US" dirty="0"/>
              <a:t> </a:t>
            </a:r>
            <a:r>
              <a:rPr lang="en-US" dirty="0" err="1"/>
              <a:t>setBinaryStream</a:t>
            </a:r>
            <a:r>
              <a:rPr lang="en-US" dirty="0"/>
              <a:t>(</a:t>
            </a:r>
            <a:r>
              <a:rPr lang="en-US" b="1" dirty="0" err="1"/>
              <a:t>int</a:t>
            </a:r>
            <a:r>
              <a:rPr lang="en-US" dirty="0"/>
              <a:t> </a:t>
            </a:r>
            <a:r>
              <a:rPr lang="en-US" dirty="0" err="1"/>
              <a:t>paramIndex,InputStream</a:t>
            </a:r>
            <a:r>
              <a:rPr lang="en-US" dirty="0"/>
              <a:t> </a:t>
            </a:r>
            <a:r>
              <a:rPr lang="en-US" dirty="0" err="1"/>
              <a:t>stream,</a:t>
            </a:r>
            <a:r>
              <a:rPr lang="en-US" b="1" dirty="0" err="1"/>
              <a:t>long</a:t>
            </a:r>
            <a:r>
              <a:rPr lang="en-US" dirty="0"/>
              <a:t> length)  </a:t>
            </a:r>
          </a:p>
          <a:p>
            <a:r>
              <a:rPr lang="en-US" b="1" dirty="0"/>
              <a:t>throws</a:t>
            </a:r>
            <a:r>
              <a:rPr lang="en-US" dirty="0"/>
              <a:t> </a:t>
            </a:r>
            <a:r>
              <a:rPr lang="en-US" dirty="0" err="1"/>
              <a:t>SQLException</a:t>
            </a:r>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96</a:t>
            </a:fld>
            <a:endParaRPr lang="en-US"/>
          </a:p>
        </p:txBody>
      </p:sp>
    </p:spTree>
    <p:extLst>
      <p:ext uri="{BB962C8B-B14F-4D97-AF65-F5344CB8AC3E}">
        <p14:creationId xmlns:p14="http://schemas.microsoft.com/office/powerpoint/2010/main" val="33454088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For storing image into the database, BLOB (Binary Large Object) datatype is used in the table. </a:t>
            </a:r>
          </a:p>
        </p:txBody>
      </p:sp>
      <p:sp>
        <p:nvSpPr>
          <p:cNvPr id="3" name="Content Placeholder 2"/>
          <p:cNvSpPr>
            <a:spLocks noGrp="1"/>
          </p:cNvSpPr>
          <p:nvPr>
            <p:ph idx="1"/>
          </p:nvPr>
        </p:nvSpPr>
        <p:spPr/>
        <p:txBody>
          <a:bodyPr/>
          <a:lstStyle/>
          <a:p>
            <a:r>
              <a:rPr lang="en-US" dirty="0"/>
              <a:t>CREATE TABLE  "IMGTABLE"   </a:t>
            </a:r>
          </a:p>
          <a:p>
            <a:r>
              <a:rPr lang="en-US" dirty="0"/>
              <a:t>   (    "NAME" VARCHAR2(4000),   </a:t>
            </a:r>
          </a:p>
          <a:p>
            <a:r>
              <a:rPr lang="en-US" dirty="0"/>
              <a:t>    "PHOTO" BLOB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97</a:t>
            </a:fld>
            <a:endParaRPr lang="en-US"/>
          </a:p>
        </p:txBody>
      </p:sp>
    </p:spTree>
    <p:extLst>
      <p:ext uri="{BB962C8B-B14F-4D97-AF65-F5344CB8AC3E}">
        <p14:creationId xmlns:p14="http://schemas.microsoft.com/office/powerpoint/2010/main" val="30356104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Program</a:t>
            </a:r>
          </a:p>
        </p:txBody>
      </p:sp>
      <p:sp>
        <p:nvSpPr>
          <p:cNvPr id="3" name="Content Placeholder 2"/>
          <p:cNvSpPr>
            <a:spLocks noGrp="1"/>
          </p:cNvSpPr>
          <p:nvPr>
            <p:ph idx="1"/>
          </p:nvPr>
        </p:nvSpPr>
        <p:spPr/>
        <p:txBody>
          <a:bodyPr>
            <a:normAutofit fontScale="92500" lnSpcReduction="20000"/>
          </a:bodyPr>
          <a:lstStyle/>
          <a:p>
            <a:r>
              <a:rPr lang="en-US" dirty="0" err="1"/>
              <a:t>Class.forName</a:t>
            </a:r>
            <a:r>
              <a:rPr lang="en-US" dirty="0"/>
              <a:t>("</a:t>
            </a:r>
            <a:r>
              <a:rPr lang="en-US" dirty="0" err="1"/>
              <a:t>oracle.jdbc.driver.OracleDriver</a:t>
            </a:r>
            <a:r>
              <a:rPr lang="en-US" dirty="0"/>
              <a:t>");  </a:t>
            </a:r>
          </a:p>
          <a:p>
            <a:r>
              <a:rPr lang="en-US" dirty="0"/>
              <a:t>Connection con=</a:t>
            </a:r>
            <a:r>
              <a:rPr lang="en-US" dirty="0" err="1"/>
              <a:t>DriverManager.getConnection</a:t>
            </a:r>
            <a:r>
              <a:rPr lang="en-US" dirty="0"/>
              <a:t>(  </a:t>
            </a:r>
          </a:p>
          <a:p>
            <a:r>
              <a:rPr lang="en-US" dirty="0"/>
              <a:t>"</a:t>
            </a:r>
            <a:r>
              <a:rPr lang="en-US" dirty="0" err="1"/>
              <a:t>jdbc:oracle:thin</a:t>
            </a:r>
            <a:r>
              <a:rPr lang="en-US" dirty="0"/>
              <a:t>:@localhost:1521:xe","system","oracle");  </a:t>
            </a:r>
          </a:p>
          <a:p>
            <a:r>
              <a:rPr lang="en-US" dirty="0"/>
              <a:t>              </a:t>
            </a:r>
          </a:p>
          <a:p>
            <a:r>
              <a:rPr lang="en-US" dirty="0" err="1"/>
              <a:t>PreparedStatement</a:t>
            </a:r>
            <a:r>
              <a:rPr lang="en-US" dirty="0"/>
              <a:t> </a:t>
            </a:r>
            <a:r>
              <a:rPr lang="en-US" dirty="0" err="1"/>
              <a:t>ps</a:t>
            </a:r>
            <a:r>
              <a:rPr lang="en-US" dirty="0"/>
              <a:t>=</a:t>
            </a:r>
            <a:r>
              <a:rPr lang="en-US" dirty="0" err="1"/>
              <a:t>con.prepareStatement</a:t>
            </a:r>
            <a:r>
              <a:rPr lang="en-US" dirty="0"/>
              <a:t>("insert into </a:t>
            </a:r>
            <a:r>
              <a:rPr lang="en-US" dirty="0" err="1"/>
              <a:t>imgtable</a:t>
            </a:r>
            <a:r>
              <a:rPr lang="en-US" dirty="0"/>
              <a:t> values(?,?)");  </a:t>
            </a:r>
          </a:p>
          <a:p>
            <a:r>
              <a:rPr lang="en-US" dirty="0" err="1"/>
              <a:t>ps.setString</a:t>
            </a:r>
            <a:r>
              <a:rPr lang="en-US" dirty="0"/>
              <a:t>(1,“mangarao");  </a:t>
            </a:r>
          </a:p>
          <a:p>
            <a:r>
              <a:rPr lang="en-US" dirty="0"/>
              <a:t>  </a:t>
            </a:r>
          </a:p>
          <a:p>
            <a:r>
              <a:rPr lang="en-US" dirty="0" err="1"/>
              <a:t>FileInputStream</a:t>
            </a:r>
            <a:r>
              <a:rPr lang="en-US" dirty="0"/>
              <a:t> fin=</a:t>
            </a:r>
            <a:r>
              <a:rPr lang="en-US" b="1" dirty="0"/>
              <a:t>new</a:t>
            </a:r>
            <a:r>
              <a:rPr lang="en-US" dirty="0"/>
              <a:t> </a:t>
            </a:r>
            <a:r>
              <a:rPr lang="en-US" dirty="0" err="1"/>
              <a:t>FileInputStream</a:t>
            </a:r>
            <a:r>
              <a:rPr lang="en-US" dirty="0"/>
              <a:t>("d:\\g.jpg");  </a:t>
            </a:r>
          </a:p>
          <a:p>
            <a:r>
              <a:rPr lang="en-US" dirty="0" err="1"/>
              <a:t>ps.setBinaryStream</a:t>
            </a:r>
            <a:r>
              <a:rPr lang="en-US" dirty="0"/>
              <a:t>(2,fin,fin.available());  </a:t>
            </a:r>
          </a:p>
          <a:p>
            <a:r>
              <a:rPr lang="en-US" b="1" dirty="0" err="1"/>
              <a:t>int</a:t>
            </a:r>
            <a:r>
              <a:rPr lang="en-US" dirty="0"/>
              <a:t> </a:t>
            </a:r>
            <a:r>
              <a:rPr lang="en-US" dirty="0" err="1"/>
              <a:t>i</a:t>
            </a:r>
            <a:r>
              <a:rPr lang="en-US" dirty="0"/>
              <a:t>=</a:t>
            </a:r>
            <a:r>
              <a:rPr lang="en-US" dirty="0" err="1"/>
              <a:t>ps.executeUpdate</a:t>
            </a:r>
            <a:r>
              <a:rPr lang="en-US" dirty="0"/>
              <a:t>();  </a:t>
            </a:r>
          </a:p>
          <a:p>
            <a:r>
              <a:rPr lang="en-US" dirty="0" err="1"/>
              <a:t>System.out.println</a:t>
            </a:r>
            <a:r>
              <a:rPr lang="en-US" dirty="0"/>
              <a:t>(</a:t>
            </a:r>
            <a:r>
              <a:rPr lang="en-US" dirty="0" err="1"/>
              <a:t>i</a:t>
            </a:r>
            <a:r>
              <a:rPr lang="en-US" dirty="0"/>
              <a:t>+" records affected")</a:t>
            </a:r>
          </a:p>
          <a:p>
            <a:endParaRPr lang="en-US" dirty="0"/>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98</a:t>
            </a:fld>
            <a:endParaRPr lang="en-US"/>
          </a:p>
        </p:txBody>
      </p:sp>
    </p:spTree>
    <p:extLst>
      <p:ext uri="{BB962C8B-B14F-4D97-AF65-F5344CB8AC3E}">
        <p14:creationId xmlns:p14="http://schemas.microsoft.com/office/powerpoint/2010/main" val="21104569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Database Query: Select * from IMGTABLE;</a:t>
            </a:r>
          </a:p>
          <a:p>
            <a:r>
              <a:rPr lang="en-US" dirty="0"/>
              <a:t>If you see the table, record is stored in the database but image will not be shown. To do so, you need to retrieve the image from the database.</a:t>
            </a:r>
          </a:p>
        </p:txBody>
      </p:sp>
      <p:sp>
        <p:nvSpPr>
          <p:cNvPr id="4" name="Date Placeholder 3"/>
          <p:cNvSpPr>
            <a:spLocks noGrp="1"/>
          </p:cNvSpPr>
          <p:nvPr>
            <p:ph type="dt" sz="half" idx="10"/>
          </p:nvPr>
        </p:nvSpPr>
        <p:spPr/>
        <p:txBody>
          <a:bodyPr/>
          <a:lstStyle/>
          <a:p>
            <a:fld id="{067A7660-28C4-4341-8987-18AD5A2BCD5D}" type="datetime1">
              <a:rPr lang="en-US" smtClean="0"/>
              <a:t>8/18/2018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BAD987F-AC42-4A68-BBF5-FE88F4AD7187}" type="slidenum">
              <a:rPr lang="en-US" smtClean="0"/>
              <a:t>99</a:t>
            </a:fld>
            <a:endParaRPr lang="en-US"/>
          </a:p>
        </p:txBody>
      </p:sp>
    </p:spTree>
    <p:extLst>
      <p:ext uri="{BB962C8B-B14F-4D97-AF65-F5344CB8AC3E}">
        <p14:creationId xmlns:p14="http://schemas.microsoft.com/office/powerpoint/2010/main" val="3894452870"/>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2621</TotalTime>
  <Words>5867</Words>
  <Application>Microsoft Office PowerPoint</Application>
  <PresentationFormat>Widescreen</PresentationFormat>
  <Paragraphs>1554</Paragraphs>
  <Slides>166</Slides>
  <Notes>1</Notes>
  <HiddenSlides>26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166</vt:i4>
      </vt:variant>
    </vt:vector>
  </HeadingPairs>
  <TitlesOfParts>
    <vt:vector size="176" baseType="lpstr">
      <vt:lpstr>Arial</vt:lpstr>
      <vt:lpstr>Calibri</vt:lpstr>
      <vt:lpstr>Courier New</vt:lpstr>
      <vt:lpstr>Raleway</vt:lpstr>
      <vt:lpstr>times new roman</vt:lpstr>
      <vt:lpstr>Trebuchet MS</vt:lpstr>
      <vt:lpstr>Verdana</vt:lpstr>
      <vt:lpstr>Verdana</vt:lpstr>
      <vt:lpstr>Wingdings 3</vt:lpstr>
      <vt:lpstr>Facet</vt:lpstr>
      <vt:lpstr>JDBC</vt:lpstr>
      <vt:lpstr>JDBC Architecture</vt:lpstr>
      <vt:lpstr>Why use JDBC</vt:lpstr>
      <vt:lpstr>What is API?</vt:lpstr>
      <vt:lpstr>JDBC Packages</vt:lpstr>
      <vt:lpstr>JDBC Driver </vt:lpstr>
      <vt:lpstr>Types of JDBC Drivers</vt:lpstr>
      <vt:lpstr>PowerPoint Presentation</vt:lpstr>
      <vt:lpstr>1) JDBC-ODBC bridge driver</vt:lpstr>
      <vt:lpstr>JDBC-ODBC Driver Architecture</vt:lpstr>
      <vt:lpstr>Advantages:</vt:lpstr>
      <vt:lpstr>Disadvantages: </vt:lpstr>
      <vt:lpstr>2) Native-API driver </vt:lpstr>
      <vt:lpstr>Native API Driver Architecture</vt:lpstr>
      <vt:lpstr>Advantage:</vt:lpstr>
      <vt:lpstr>Disadvantage:</vt:lpstr>
      <vt:lpstr>3) Network Protocol driver </vt:lpstr>
      <vt:lpstr>Network Protocol Driver - Architecture</vt:lpstr>
      <vt:lpstr>Advantage:</vt:lpstr>
      <vt:lpstr>Disadvantage:</vt:lpstr>
      <vt:lpstr>4) Thin driver </vt:lpstr>
      <vt:lpstr>Thin – Driver Architecture</vt:lpstr>
      <vt:lpstr>Advantage: </vt:lpstr>
      <vt:lpstr>Disadvantage</vt:lpstr>
      <vt:lpstr>Steps to create a JDBC Application </vt:lpstr>
      <vt:lpstr>5 steps to connect any java application with the database in java using JDBC</vt:lpstr>
      <vt:lpstr>1) Register the driver class </vt:lpstr>
      <vt:lpstr>Syntax of forName() method</vt:lpstr>
      <vt:lpstr>Example to register the OracleDriver class </vt:lpstr>
      <vt:lpstr>2) Create the connection object </vt:lpstr>
      <vt:lpstr>Syntax of getConnection() method </vt:lpstr>
      <vt:lpstr>Example to establish connection with the Oracle database </vt:lpstr>
      <vt:lpstr>3) Create the Statement object</vt:lpstr>
      <vt:lpstr>Syntax of createStatement() method </vt:lpstr>
      <vt:lpstr>Example to create the statement object</vt:lpstr>
      <vt:lpstr>4) Execute the query </vt:lpstr>
      <vt:lpstr>Syntax of executeQuery() method </vt:lpstr>
      <vt:lpstr>Example to execute query</vt:lpstr>
      <vt:lpstr>5) Close the connection object </vt:lpstr>
      <vt:lpstr>Syntax of close() method </vt:lpstr>
      <vt:lpstr>Example to close connection</vt:lpstr>
      <vt:lpstr>DriverManager class</vt:lpstr>
      <vt:lpstr>Commonly used methods of DriverManager class</vt:lpstr>
      <vt:lpstr>Connection interface:</vt:lpstr>
      <vt:lpstr>Note</vt:lpstr>
      <vt:lpstr>Commonly used methods of Connection interface: </vt:lpstr>
      <vt:lpstr>Statement interface </vt:lpstr>
      <vt:lpstr>Commonly used methods of Statement interface</vt:lpstr>
      <vt:lpstr>Example of Statement interface </vt:lpstr>
      <vt:lpstr>Example to connect to the Oracle database </vt:lpstr>
      <vt:lpstr>Sql Commands</vt:lpstr>
      <vt:lpstr>Create table in database</vt:lpstr>
      <vt:lpstr>Difference between varchar and varchar2 </vt:lpstr>
      <vt:lpstr>Note</vt:lpstr>
      <vt:lpstr>Two ways to load the jar file:  </vt:lpstr>
      <vt:lpstr>Oracle jar file is available in oracle installation directory</vt:lpstr>
      <vt:lpstr>To find out oracle database global name</vt:lpstr>
      <vt:lpstr>Example to Connect Java Application with Oracle database </vt:lpstr>
      <vt:lpstr>Select * from query</vt:lpstr>
      <vt:lpstr>Example to connect to the mysql database</vt:lpstr>
      <vt:lpstr>Create database and table</vt:lpstr>
      <vt:lpstr>Note</vt:lpstr>
      <vt:lpstr>Example to Connect Java Application with Mysql database </vt:lpstr>
      <vt:lpstr>Note</vt:lpstr>
      <vt:lpstr>Create database in MSAccess</vt:lpstr>
      <vt:lpstr>Note: ClassNotFoundException – sun.jdbc.odbc.JdbcOdbcDriver</vt:lpstr>
      <vt:lpstr>MS ACCESS Connectivity with jdbc </vt:lpstr>
      <vt:lpstr>Example to connect with MS ACCESS DB using UCANACCESS concept</vt:lpstr>
      <vt:lpstr>ResultSet interface </vt:lpstr>
      <vt:lpstr>What are different types of ResultSet? </vt:lpstr>
      <vt:lpstr>Commonly used methods of ResultSet interface </vt:lpstr>
      <vt:lpstr>Example of Scrollable ResultSet ResultSet interface to retrieve the data of 3rd row.</vt:lpstr>
      <vt:lpstr>What is the use of setFetchSize() and setMaxRows() methods in Statement? </vt:lpstr>
      <vt:lpstr>PreparedStatement interface </vt:lpstr>
      <vt:lpstr>Why use PreparedStatement?</vt:lpstr>
      <vt:lpstr>How to get the instance of PreparedStatement? </vt:lpstr>
      <vt:lpstr>Methods of PreparedStatement interface</vt:lpstr>
      <vt:lpstr>Example of PreparedStatement interface that inserts the record </vt:lpstr>
      <vt:lpstr>Create emp table</vt:lpstr>
      <vt:lpstr>Java Program</vt:lpstr>
      <vt:lpstr>Example of PreparedStatement interface that updates the record</vt:lpstr>
      <vt:lpstr>Example of PreparedStatement interface that deletes the record </vt:lpstr>
      <vt:lpstr>Example of PreparedStatement interface that retrieve the records of a table</vt:lpstr>
      <vt:lpstr>Example of PreparedStatement to insert records until user press n</vt:lpstr>
      <vt:lpstr>ResultSetMetaData Interface </vt:lpstr>
      <vt:lpstr>Commonly used methods of ResultSetMetaData interface</vt:lpstr>
      <vt:lpstr>How to get the object of ResultSetMetaData: </vt:lpstr>
      <vt:lpstr>Example of ResultSetMetaData interface </vt:lpstr>
      <vt:lpstr>DatabaseMetaData interface: </vt:lpstr>
      <vt:lpstr>Commonly used methods of DatabaseMetaData interface </vt:lpstr>
      <vt:lpstr>How to get the object of DatabaseMetaData:</vt:lpstr>
      <vt:lpstr>Simple Example of DatabaseMetaData interface : </vt:lpstr>
      <vt:lpstr>Example of DatabaseMetaData interface that prints total number of tables</vt:lpstr>
      <vt:lpstr>Example of DatabaseMetaData interface that prints total number of views :</vt:lpstr>
      <vt:lpstr>Example to Store Image in Oracle Database</vt:lpstr>
      <vt:lpstr>Signature of setBinaryStream method</vt:lpstr>
      <vt:lpstr>For storing image into the database, BLOB (Binary Large Object) datatype is used in the table. </vt:lpstr>
      <vt:lpstr>JDBC Program</vt:lpstr>
      <vt:lpstr>Note</vt:lpstr>
      <vt:lpstr>Example to retrieve image from Oracle database </vt:lpstr>
      <vt:lpstr>getBlob() method signature</vt:lpstr>
      <vt:lpstr>Signature of getBytes() method of Blob interface</vt:lpstr>
      <vt:lpstr>JDBC Code</vt:lpstr>
      <vt:lpstr>Example to store file in Oracle database: </vt:lpstr>
      <vt:lpstr>Syntax:</vt:lpstr>
      <vt:lpstr>For storing file into the database, CLOB (Character Large Object) datatype is used in the table</vt:lpstr>
      <vt:lpstr>JDBC Code</vt:lpstr>
      <vt:lpstr>Example to retrieve file from Oracle database: </vt:lpstr>
      <vt:lpstr>Syntax of getClob() method</vt:lpstr>
      <vt:lpstr>JDBC Code</vt:lpstr>
      <vt:lpstr>CallableStatement Interface </vt:lpstr>
      <vt:lpstr>What is the difference between stored procedures and functions.</vt:lpstr>
      <vt:lpstr>How to get the instance of CallableStatement?</vt:lpstr>
      <vt:lpstr>Table and stored procedure creation</vt:lpstr>
      <vt:lpstr>JDBC Code</vt:lpstr>
      <vt:lpstr>Example to call the function using JDBC </vt:lpstr>
      <vt:lpstr>Create Simple function</vt:lpstr>
      <vt:lpstr>Note</vt:lpstr>
      <vt:lpstr>JDBC code</vt:lpstr>
      <vt:lpstr>Example to call procedure, which returns values</vt:lpstr>
      <vt:lpstr>JDBC Program to call procedure</vt:lpstr>
      <vt:lpstr>JDBC code</vt:lpstr>
      <vt:lpstr>Transaction Management in JDBC</vt:lpstr>
      <vt:lpstr>Advantage of Transaction Mangaement</vt:lpstr>
      <vt:lpstr> </vt:lpstr>
      <vt:lpstr>Connection interface provides methods to manage transaction.</vt:lpstr>
      <vt:lpstr>Simple example of transaction management in jdbc using Statement </vt:lpstr>
      <vt:lpstr>Batch Processing in JDBC </vt:lpstr>
      <vt:lpstr>Advantage of Batch Processing </vt:lpstr>
      <vt:lpstr>Methods of Statement interface </vt:lpstr>
      <vt:lpstr>batch processing in jdbc </vt:lpstr>
      <vt:lpstr>Example</vt:lpstr>
      <vt:lpstr>Example of batch processing using PreparedStatement</vt:lpstr>
      <vt:lpstr>JDBC RowSet </vt:lpstr>
      <vt:lpstr>The implementation classes of RowSet interface are as follows:</vt:lpstr>
      <vt:lpstr>how to create and execute RowSet</vt:lpstr>
      <vt:lpstr>Advantage of RowSet</vt:lpstr>
      <vt:lpstr>Simple example of JdbcRowSet</vt:lpstr>
      <vt:lpstr>Full example of Jdbc RowSet with event handling </vt:lpstr>
      <vt:lpstr>The RowSetListener interface provides 3 method that must be implemented.  They are as follows:</vt:lpstr>
      <vt:lpstr>Note</vt:lpstr>
      <vt:lpstr>Let's write the code to retrieve the data and perform some additional tasks while cursor is moved, cursor is changed or rowset is changed</vt:lpstr>
      <vt:lpstr>RowSetExample </vt:lpstr>
      <vt:lpstr>What is the different between ResultSet and RowSet?</vt:lpstr>
      <vt:lpstr>What is JDBC DataSource and what are it’s benefits?</vt:lpstr>
      <vt:lpstr> </vt:lpstr>
      <vt:lpstr>JDBC DataSource Example</vt:lpstr>
      <vt:lpstr>Database setup</vt:lpstr>
      <vt:lpstr>PowerPoint Presentation</vt:lpstr>
      <vt:lpstr>db.properties file:</vt:lpstr>
      <vt:lpstr>DataSource creation class</vt:lpstr>
      <vt:lpstr>PowerPoint Presentation</vt:lpstr>
      <vt:lpstr>PowerPoint Presentation</vt:lpstr>
      <vt:lpstr>PowerPoint Presentation</vt:lpstr>
      <vt:lpstr>PowerPoint Presentation</vt:lpstr>
      <vt:lpstr>Note</vt:lpstr>
      <vt:lpstr>Apache Commons DBCP Example</vt:lpstr>
      <vt:lpstr>PowerPoint Presentation</vt:lpstr>
      <vt:lpstr>Client Program</vt:lpstr>
      <vt:lpstr>PowerPoint Presentation</vt:lpstr>
      <vt:lpstr>Notes</vt:lpstr>
      <vt:lpstr>How to achieve JDBC Connection Pooling using JDBC DataSource and JNDI in Apache Tomcat Server? </vt:lpstr>
      <vt:lpstr>server.xml</vt:lpstr>
      <vt:lpstr>context.xml</vt:lpstr>
      <vt:lpstr>2. In web application, using InitialContext to look up the JNDI resource configured in the first step and then get the connection.</vt:lpstr>
      <vt:lpstr>What are JDBC Best Practices?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Arepalli, Manga Rao</dc:creator>
  <cp:lastModifiedBy>Arepalli, Manga Rao (US - Hyderabad)</cp:lastModifiedBy>
  <cp:revision>92</cp:revision>
  <dcterms:created xsi:type="dcterms:W3CDTF">2015-09-06T11:28:47Z</dcterms:created>
  <dcterms:modified xsi:type="dcterms:W3CDTF">2018-08-18T07:48:23Z</dcterms:modified>
</cp:coreProperties>
</file>