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6" r:id="rId1"/>
  </p:sldMasterIdLst>
  <p:notesMasterIdLst>
    <p:notesMasterId r:id="rId136"/>
  </p:notesMasterIdLst>
  <p:sldIdLst>
    <p:sldId id="256" r:id="rId2"/>
    <p:sldId id="317" r:id="rId3"/>
    <p:sldId id="266" r:id="rId4"/>
    <p:sldId id="399" r:id="rId5"/>
    <p:sldId id="265" r:id="rId6"/>
    <p:sldId id="261" r:id="rId7"/>
    <p:sldId id="262" r:id="rId8"/>
    <p:sldId id="263" r:id="rId9"/>
    <p:sldId id="264" r:id="rId10"/>
    <p:sldId id="260" r:id="rId11"/>
    <p:sldId id="257" r:id="rId12"/>
    <p:sldId id="267" r:id="rId13"/>
    <p:sldId id="269" r:id="rId14"/>
    <p:sldId id="268" r:id="rId15"/>
    <p:sldId id="270" r:id="rId16"/>
    <p:sldId id="271" r:id="rId17"/>
    <p:sldId id="272" r:id="rId18"/>
    <p:sldId id="314" r:id="rId19"/>
    <p:sldId id="315" r:id="rId20"/>
    <p:sldId id="316" r:id="rId21"/>
    <p:sldId id="273" r:id="rId22"/>
    <p:sldId id="274" r:id="rId23"/>
    <p:sldId id="275" r:id="rId24"/>
    <p:sldId id="276" r:id="rId25"/>
    <p:sldId id="277" r:id="rId26"/>
    <p:sldId id="279" r:id="rId27"/>
    <p:sldId id="452" r:id="rId28"/>
    <p:sldId id="453" r:id="rId29"/>
    <p:sldId id="454" r:id="rId30"/>
    <p:sldId id="455" r:id="rId31"/>
    <p:sldId id="457" r:id="rId32"/>
    <p:sldId id="438" r:id="rId33"/>
    <p:sldId id="312" r:id="rId34"/>
    <p:sldId id="313" r:id="rId35"/>
    <p:sldId id="278" r:id="rId36"/>
    <p:sldId id="410" r:id="rId37"/>
    <p:sldId id="404" r:id="rId38"/>
    <p:sldId id="405" r:id="rId39"/>
    <p:sldId id="406" r:id="rId40"/>
    <p:sldId id="407" r:id="rId41"/>
    <p:sldId id="280" r:id="rId42"/>
    <p:sldId id="408" r:id="rId43"/>
    <p:sldId id="281" r:id="rId44"/>
    <p:sldId id="409" r:id="rId45"/>
    <p:sldId id="282" r:id="rId46"/>
    <p:sldId id="411" r:id="rId47"/>
    <p:sldId id="283" r:id="rId48"/>
    <p:sldId id="412" r:id="rId49"/>
    <p:sldId id="471" r:id="rId50"/>
    <p:sldId id="472" r:id="rId51"/>
    <p:sldId id="473" r:id="rId52"/>
    <p:sldId id="474" r:id="rId53"/>
    <p:sldId id="468" r:id="rId54"/>
    <p:sldId id="469" r:id="rId55"/>
    <p:sldId id="373" r:id="rId56"/>
    <p:sldId id="437" r:id="rId57"/>
    <p:sldId id="470" r:id="rId58"/>
    <p:sldId id="374" r:id="rId59"/>
    <p:sldId id="375" r:id="rId60"/>
    <p:sldId id="460" r:id="rId61"/>
    <p:sldId id="462" r:id="rId62"/>
    <p:sldId id="463" r:id="rId63"/>
    <p:sldId id="458" r:id="rId64"/>
    <p:sldId id="461" r:id="rId65"/>
    <p:sldId id="448" r:id="rId66"/>
    <p:sldId id="449" r:id="rId67"/>
    <p:sldId id="450" r:id="rId68"/>
    <p:sldId id="451" r:id="rId69"/>
    <p:sldId id="303" r:id="rId70"/>
    <p:sldId id="306" r:id="rId71"/>
    <p:sldId id="304" r:id="rId72"/>
    <p:sldId id="422" r:id="rId73"/>
    <p:sldId id="413" r:id="rId74"/>
    <p:sldId id="414" r:id="rId75"/>
    <p:sldId id="415" r:id="rId76"/>
    <p:sldId id="416" r:id="rId77"/>
    <p:sldId id="418" r:id="rId78"/>
    <p:sldId id="419" r:id="rId79"/>
    <p:sldId id="421" r:id="rId80"/>
    <p:sldId id="420" r:id="rId81"/>
    <p:sldId id="423" r:id="rId82"/>
    <p:sldId id="424" r:id="rId83"/>
    <p:sldId id="425" r:id="rId84"/>
    <p:sldId id="426" r:id="rId85"/>
    <p:sldId id="476" r:id="rId86"/>
    <p:sldId id="477" r:id="rId87"/>
    <p:sldId id="478" r:id="rId88"/>
    <p:sldId id="479" r:id="rId89"/>
    <p:sldId id="427" r:id="rId90"/>
    <p:sldId id="428" r:id="rId91"/>
    <p:sldId id="430" r:id="rId92"/>
    <p:sldId id="429" r:id="rId93"/>
    <p:sldId id="431" r:id="rId94"/>
    <p:sldId id="432" r:id="rId95"/>
    <p:sldId id="433" r:id="rId96"/>
    <p:sldId id="434" r:id="rId97"/>
    <p:sldId id="435" r:id="rId98"/>
    <p:sldId id="436" r:id="rId99"/>
    <p:sldId id="400" r:id="rId100"/>
    <p:sldId id="401" r:id="rId101"/>
    <p:sldId id="402" r:id="rId102"/>
    <p:sldId id="403" r:id="rId103"/>
    <p:sldId id="392" r:id="rId104"/>
    <p:sldId id="319" r:id="rId105"/>
    <p:sldId id="320" r:id="rId106"/>
    <p:sldId id="321" r:id="rId107"/>
    <p:sldId id="333" r:id="rId108"/>
    <p:sldId id="439" r:id="rId109"/>
    <p:sldId id="334" r:id="rId110"/>
    <p:sldId id="441" r:id="rId111"/>
    <p:sldId id="335" r:id="rId112"/>
    <p:sldId id="336" r:id="rId113"/>
    <p:sldId id="337" r:id="rId114"/>
    <p:sldId id="338" r:id="rId115"/>
    <p:sldId id="442" r:id="rId116"/>
    <p:sldId id="341" r:id="rId117"/>
    <p:sldId id="354" r:id="rId118"/>
    <p:sldId id="355" r:id="rId119"/>
    <p:sldId id="356" r:id="rId120"/>
    <p:sldId id="357" r:id="rId121"/>
    <p:sldId id="358" r:id="rId122"/>
    <p:sldId id="359" r:id="rId123"/>
    <p:sldId id="360" r:id="rId124"/>
    <p:sldId id="361" r:id="rId125"/>
    <p:sldId id="368" r:id="rId126"/>
    <p:sldId id="369" r:id="rId127"/>
    <p:sldId id="370" r:id="rId128"/>
    <p:sldId id="367" r:id="rId129"/>
    <p:sldId id="362" r:id="rId130"/>
    <p:sldId id="364" r:id="rId131"/>
    <p:sldId id="363" r:id="rId132"/>
    <p:sldId id="365" r:id="rId133"/>
    <p:sldId id="443" r:id="rId134"/>
    <p:sldId id="475" r:id="rId1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6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734C0-3E02-40AA-AC30-C4C9444DD1E2}" type="datetimeFigureOut">
              <a:rPr lang="en-US" smtClean="0"/>
              <a:t>10/28/2018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711D2-F974-4C3E-BA22-5260DC3FCC12}" type="slidenum">
              <a:rPr lang="en-US" smtClean="0"/>
              <a:t>‹#›</a:t>
            </a:fld>
            <a:endParaRPr lang="en-US"/>
          </a:p>
        </p:txBody>
      </p:sp>
    </p:spTree>
    <p:extLst>
      <p:ext uri="{BB962C8B-B14F-4D97-AF65-F5344CB8AC3E}">
        <p14:creationId xmlns:p14="http://schemas.microsoft.com/office/powerpoint/2010/main" val="113435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4711D2-F974-4C3E-BA22-5260DC3FCC12}" type="slidenum">
              <a:rPr lang="en-US" smtClean="0"/>
              <a:t>1</a:t>
            </a:fld>
            <a:endParaRPr lang="en-US"/>
          </a:p>
        </p:txBody>
      </p:sp>
    </p:spTree>
    <p:extLst>
      <p:ext uri="{BB962C8B-B14F-4D97-AF65-F5344CB8AC3E}">
        <p14:creationId xmlns:p14="http://schemas.microsoft.com/office/powerpoint/2010/main" val="230351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15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2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2878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14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051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80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25749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364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187259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06426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53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65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7742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510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75532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0035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550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09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62299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Lst>
  <p:transition>
    <p:fade/>
  </p:transition>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NU_Lesser_General_Public_License"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5" Type="http://schemas.openxmlformats.org/officeDocument/2006/relationships/hyperlink" Target="https://en.wikipedia.org/wiki/SQL" TargetMode="External"/><Relationship Id="rId4" Type="http://schemas.openxmlformats.org/officeDocument/2006/relationships/hyperlink" Target="https://en.wikipedia.org/wiki/Table_(databas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30" y="1511121"/>
            <a:ext cx="8588203" cy="3022600"/>
          </a:xfrm>
        </p:spPr>
        <p:txBody>
          <a:bodyPr/>
          <a:lstStyle/>
          <a:p>
            <a:r>
              <a:rPr lang="en-US" dirty="0"/>
              <a:t>Hibernate</a:t>
            </a:r>
          </a:p>
        </p:txBody>
      </p:sp>
      <p:sp>
        <p:nvSpPr>
          <p:cNvPr id="4" name="Text Placeholder 3"/>
          <p:cNvSpPr>
            <a:spLocks noGrp="1"/>
          </p:cNvSpPr>
          <p:nvPr>
            <p:ph type="body" sz="quarter" idx="13"/>
          </p:nvPr>
        </p:nvSpPr>
        <p:spPr>
          <a:xfrm>
            <a:off x="0" y="6220496"/>
            <a:ext cx="12192000" cy="875763"/>
          </a:xfrm>
          <a:solidFill>
            <a:schemeClr val="accent3">
              <a:lumMod val="50000"/>
            </a:schemeClr>
          </a:solidFill>
        </p:spPr>
        <p:txBody>
          <a:bodyPr/>
          <a:lstStyle/>
          <a:p>
            <a:r>
              <a:rPr lang="en-US" sz="1600" dirty="0">
                <a:solidFill>
                  <a:schemeClr val="bg1"/>
                </a:solidFill>
              </a:rPr>
              <a:t>														Sources: javatpoint.com, tutorialpoints.com, mkyong.com</a:t>
            </a:r>
          </a:p>
          <a:p>
            <a:endParaRPr lang="en-US" sz="1600" dirty="0">
              <a:solidFill>
                <a:schemeClr val="bg1"/>
              </a:solidFill>
            </a:endParaRPr>
          </a:p>
        </p:txBody>
      </p:sp>
    </p:spTree>
    <p:extLst>
      <p:ext uri="{BB962C8B-B14F-4D97-AF65-F5344CB8AC3E}">
        <p14:creationId xmlns:p14="http://schemas.microsoft.com/office/powerpoint/2010/main" val="221308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402586"/>
            <a:ext cx="11252200" cy="1039848"/>
          </a:xfrm>
        </p:spPr>
        <p:txBody>
          <a:bodyPr>
            <a:normAutofit fontScale="90000"/>
          </a:bodyPr>
          <a:lstStyle/>
          <a:p>
            <a:br>
              <a:rPr lang="en-US" dirty="0"/>
            </a:br>
            <a:r>
              <a:rPr lang="en-US" b="1" dirty="0"/>
              <a:t>Draw Backs of JDBC:</a:t>
            </a:r>
            <a:endParaRPr lang="en-US" dirty="0"/>
          </a:p>
        </p:txBody>
      </p:sp>
      <p:sp>
        <p:nvSpPr>
          <p:cNvPr id="3" name="Content Placeholder 2"/>
          <p:cNvSpPr>
            <a:spLocks noGrp="1"/>
          </p:cNvSpPr>
          <p:nvPr>
            <p:ph idx="1"/>
          </p:nvPr>
        </p:nvSpPr>
        <p:spPr/>
        <p:txBody>
          <a:bodyPr>
            <a:normAutofit lnSpcReduction="10000"/>
          </a:bodyPr>
          <a:lstStyle/>
          <a:p>
            <a:r>
              <a:rPr lang="en-US" dirty="0"/>
              <a:t>Actually if we don’t close the connection in the finally block, then </a:t>
            </a:r>
            <a:r>
              <a:rPr lang="en-US" dirty="0" err="1"/>
              <a:t>jdbc</a:t>
            </a:r>
            <a:r>
              <a:rPr lang="en-US" dirty="0"/>
              <a:t> doesn’t responsible to close that connection.</a:t>
            </a:r>
          </a:p>
          <a:p>
            <a:r>
              <a:rPr lang="en-US" dirty="0"/>
              <a:t>In JDBC we need to write SQL commands in various places, after the program has created if the table structure is modified then the JDBC program doesn’t work, again we need to modify and compile and re-deploy required, which is tedious.</a:t>
            </a:r>
          </a:p>
          <a:p>
            <a:r>
              <a:rPr lang="en-US" dirty="0"/>
              <a:t>JDBC used to generate database related error codes if an exception occurs, but java programmers are unknown about this error codes right.</a:t>
            </a:r>
          </a:p>
          <a:p>
            <a:r>
              <a:rPr lang="en-US" dirty="0"/>
              <a:t>In the Enterprise applications, the data flow with in an application from class to class will be in the form of objects, but while storing data finally in a database using JDBC then that object will be converted into text.  Because JDBC doesn’t transfer objects directly.</a:t>
            </a:r>
          </a:p>
          <a:p>
            <a:r>
              <a:rPr lang="en-US" dirty="0"/>
              <a:t>In order to overcome above problems,  Hibernate came into picture..!</a:t>
            </a:r>
          </a:p>
          <a:p>
            <a:endParaRPr lang="en-US" dirty="0"/>
          </a:p>
        </p:txBody>
      </p:sp>
    </p:spTree>
    <p:extLst>
      <p:ext uri="{BB962C8B-B14F-4D97-AF65-F5344CB8AC3E}">
        <p14:creationId xmlns:p14="http://schemas.microsoft.com/office/powerpoint/2010/main" val="36574488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1028" name="Picture 4" descr="transaction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106" y="2743994"/>
            <a:ext cx="54578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5566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Interface in Hibernate</a:t>
            </a:r>
            <a:br>
              <a:rPr lang="en-US" dirty="0"/>
            </a:br>
            <a:endParaRPr lang="en-US" dirty="0"/>
          </a:p>
        </p:txBody>
      </p:sp>
      <p:sp>
        <p:nvSpPr>
          <p:cNvPr id="3" name="Content Placeholder 2"/>
          <p:cNvSpPr>
            <a:spLocks noGrp="1"/>
          </p:cNvSpPr>
          <p:nvPr>
            <p:ph idx="1"/>
          </p:nvPr>
        </p:nvSpPr>
        <p:spPr>
          <a:xfrm>
            <a:off x="677334" y="1390919"/>
            <a:ext cx="8596668" cy="4650444"/>
          </a:xfrm>
        </p:spPr>
        <p:txBody>
          <a:bodyPr>
            <a:normAutofit fontScale="92500" lnSpcReduction="20000"/>
          </a:bodyPr>
          <a:lstStyle/>
          <a:p>
            <a:r>
              <a:rPr lang="en-US" dirty="0"/>
              <a:t> we have </a:t>
            </a:r>
            <a:r>
              <a:rPr lang="en-US" b="1" dirty="0"/>
              <a:t>Transaction</a:t>
            </a:r>
            <a:r>
              <a:rPr lang="en-US" dirty="0"/>
              <a:t> interface that defines the unit of work. It maintains abstraction from the transaction implementation (JTA,JDBC).</a:t>
            </a:r>
          </a:p>
          <a:p>
            <a:r>
              <a:rPr lang="en-US" dirty="0"/>
              <a:t>A transaction is associated with Session and instantiated by calling </a:t>
            </a:r>
            <a:r>
              <a:rPr lang="en-US" b="1" dirty="0" err="1"/>
              <a:t>session.beginTransaction</a:t>
            </a:r>
            <a:r>
              <a:rPr lang="en-US" b="1" dirty="0"/>
              <a:t>()</a:t>
            </a:r>
            <a:r>
              <a:rPr lang="en-US" dirty="0"/>
              <a:t>.</a:t>
            </a:r>
          </a:p>
          <a:p>
            <a:r>
              <a:rPr lang="en-US" dirty="0"/>
              <a:t>The methods of Transaction interface are as follows:</a:t>
            </a:r>
          </a:p>
          <a:p>
            <a:r>
              <a:rPr lang="en-US" b="1" dirty="0"/>
              <a:t>void begin()</a:t>
            </a:r>
            <a:r>
              <a:rPr lang="en-US" dirty="0"/>
              <a:t> starts a new transaction.</a:t>
            </a:r>
          </a:p>
          <a:p>
            <a:r>
              <a:rPr lang="en-US" b="1" dirty="0"/>
              <a:t>void commit()</a:t>
            </a:r>
            <a:r>
              <a:rPr lang="en-US" dirty="0"/>
              <a:t> ends the unit of work unless we are in </a:t>
            </a:r>
            <a:r>
              <a:rPr lang="en-US" dirty="0" err="1"/>
              <a:t>FlushMode.NEVER</a:t>
            </a:r>
            <a:r>
              <a:rPr lang="en-US" dirty="0"/>
              <a:t>.</a:t>
            </a:r>
          </a:p>
          <a:p>
            <a:r>
              <a:rPr lang="en-US" b="1" dirty="0"/>
              <a:t>void rollback()</a:t>
            </a:r>
            <a:r>
              <a:rPr lang="en-US" dirty="0"/>
              <a:t> forces this transaction to rollback.</a:t>
            </a:r>
          </a:p>
          <a:p>
            <a:r>
              <a:rPr lang="en-US" b="1" dirty="0"/>
              <a:t>void </a:t>
            </a:r>
            <a:r>
              <a:rPr lang="en-US" b="1" dirty="0" err="1"/>
              <a:t>setTimeout</a:t>
            </a:r>
            <a:r>
              <a:rPr lang="en-US" b="1" dirty="0"/>
              <a:t>(</a:t>
            </a:r>
            <a:r>
              <a:rPr lang="en-US" b="1" dirty="0" err="1"/>
              <a:t>int</a:t>
            </a:r>
            <a:r>
              <a:rPr lang="en-US" b="1" dirty="0"/>
              <a:t> seconds)</a:t>
            </a:r>
            <a:r>
              <a:rPr lang="en-US" dirty="0"/>
              <a:t> it sets a transaction timeout for any transaction started by a subsequent call to begin on this instance.</a:t>
            </a:r>
          </a:p>
          <a:p>
            <a:r>
              <a:rPr lang="en-US" b="1" dirty="0" err="1"/>
              <a:t>boolean</a:t>
            </a:r>
            <a:r>
              <a:rPr lang="en-US" b="1" dirty="0"/>
              <a:t> </a:t>
            </a:r>
            <a:r>
              <a:rPr lang="en-US" b="1" dirty="0" err="1"/>
              <a:t>isAlive</a:t>
            </a:r>
            <a:r>
              <a:rPr lang="en-US" b="1" dirty="0"/>
              <a:t>()</a:t>
            </a:r>
            <a:r>
              <a:rPr lang="en-US" dirty="0"/>
              <a:t> checks if the transaction is still alive.</a:t>
            </a:r>
          </a:p>
          <a:p>
            <a:r>
              <a:rPr lang="en-US" b="1" dirty="0"/>
              <a:t>void </a:t>
            </a:r>
            <a:r>
              <a:rPr lang="en-US" b="1" dirty="0" err="1"/>
              <a:t>registerSynchronization</a:t>
            </a:r>
            <a:r>
              <a:rPr lang="en-US" b="1" dirty="0"/>
              <a:t>(Synchronization s)</a:t>
            </a:r>
            <a:r>
              <a:rPr lang="en-US" dirty="0"/>
              <a:t> registers a user synchronization callback for this transaction.</a:t>
            </a:r>
          </a:p>
          <a:p>
            <a:r>
              <a:rPr lang="en-US" b="1" dirty="0" err="1"/>
              <a:t>boolean</a:t>
            </a:r>
            <a:r>
              <a:rPr lang="en-US" b="1" dirty="0"/>
              <a:t> </a:t>
            </a:r>
            <a:r>
              <a:rPr lang="en-US" b="1" dirty="0" err="1"/>
              <a:t>wasCommited</a:t>
            </a:r>
            <a:r>
              <a:rPr lang="en-US" b="1" dirty="0"/>
              <a:t>()</a:t>
            </a:r>
            <a:r>
              <a:rPr lang="en-US" dirty="0"/>
              <a:t> checks if the transaction is </a:t>
            </a:r>
            <a:r>
              <a:rPr lang="en-US" dirty="0" err="1"/>
              <a:t>commited</a:t>
            </a:r>
            <a:r>
              <a:rPr lang="en-US" dirty="0"/>
              <a:t> successfully.</a:t>
            </a:r>
          </a:p>
          <a:p>
            <a:r>
              <a:rPr lang="en-US" b="1" dirty="0" err="1"/>
              <a:t>boolean</a:t>
            </a:r>
            <a:r>
              <a:rPr lang="en-US" b="1" dirty="0"/>
              <a:t> </a:t>
            </a:r>
            <a:r>
              <a:rPr lang="en-US" b="1" dirty="0" err="1"/>
              <a:t>wasRolledBack</a:t>
            </a:r>
            <a:r>
              <a:rPr lang="en-US" b="1" dirty="0"/>
              <a:t>()</a:t>
            </a:r>
            <a:r>
              <a:rPr lang="en-US" dirty="0"/>
              <a:t> checks if the transaction is </a:t>
            </a:r>
            <a:r>
              <a:rPr lang="en-US" dirty="0" err="1"/>
              <a:t>rolledback</a:t>
            </a:r>
            <a:r>
              <a:rPr lang="en-US" dirty="0"/>
              <a:t> successfully.</a:t>
            </a:r>
          </a:p>
          <a:p>
            <a:endParaRPr lang="en-US" dirty="0"/>
          </a:p>
        </p:txBody>
      </p:sp>
    </p:spTree>
    <p:extLst>
      <p:ext uri="{BB962C8B-B14F-4D97-AF65-F5344CB8AC3E}">
        <p14:creationId xmlns:p14="http://schemas.microsoft.com/office/powerpoint/2010/main" val="32911178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Transaction Management in Hibernate</a:t>
            </a:r>
          </a:p>
        </p:txBody>
      </p:sp>
      <p:sp>
        <p:nvSpPr>
          <p:cNvPr id="3" name="Content Placeholder 2"/>
          <p:cNvSpPr>
            <a:spLocks noGrp="1"/>
          </p:cNvSpPr>
          <p:nvPr>
            <p:ph idx="1"/>
          </p:nvPr>
        </p:nvSpPr>
        <p:spPr/>
        <p:txBody>
          <a:bodyPr>
            <a:normAutofit fontScale="55000" lnSpcReduction="20000"/>
          </a:bodyPr>
          <a:lstStyle/>
          <a:p>
            <a:r>
              <a:rPr lang="en-US" dirty="0"/>
              <a:t>Session </a:t>
            </a:r>
            <a:r>
              <a:rPr lang="en-US" dirty="0" err="1"/>
              <a:t>session</a:t>
            </a:r>
            <a:r>
              <a:rPr lang="en-US" dirty="0"/>
              <a:t> = </a:t>
            </a:r>
            <a:r>
              <a:rPr lang="en-US" b="1" dirty="0"/>
              <a:t>null</a:t>
            </a:r>
            <a:r>
              <a:rPr lang="en-US" dirty="0"/>
              <a:t>;  </a:t>
            </a:r>
          </a:p>
          <a:p>
            <a:r>
              <a:rPr lang="en-US" dirty="0"/>
              <a:t>Transaction </a:t>
            </a:r>
            <a:r>
              <a:rPr lang="en-US" dirty="0" err="1"/>
              <a:t>tx</a:t>
            </a:r>
            <a:r>
              <a:rPr lang="en-US" dirty="0"/>
              <a:t> = </a:t>
            </a:r>
            <a:r>
              <a:rPr lang="en-US" b="1" dirty="0"/>
              <a:t>null</a:t>
            </a:r>
            <a:r>
              <a:rPr lang="en-US" dirty="0"/>
              <a:t>;  </a:t>
            </a:r>
          </a:p>
          <a:p>
            <a:r>
              <a:rPr lang="en-US" dirty="0"/>
              <a:t>  </a:t>
            </a:r>
          </a:p>
          <a:p>
            <a:r>
              <a:rPr lang="en-US" b="1" dirty="0"/>
              <a:t>try</a:t>
            </a:r>
            <a:r>
              <a:rPr lang="en-US" dirty="0"/>
              <a:t> {  </a:t>
            </a:r>
          </a:p>
          <a:p>
            <a:r>
              <a:rPr lang="en-US" dirty="0"/>
              <a:t>session = </a:t>
            </a:r>
            <a:r>
              <a:rPr lang="en-US" dirty="0" err="1"/>
              <a:t>sessionFactory.openSession</a:t>
            </a:r>
            <a:r>
              <a:rPr lang="en-US" dirty="0"/>
              <a:t>();  </a:t>
            </a:r>
          </a:p>
          <a:p>
            <a:r>
              <a:rPr lang="en-US" dirty="0" err="1"/>
              <a:t>tx</a:t>
            </a:r>
            <a:r>
              <a:rPr lang="en-US" dirty="0"/>
              <a:t> = </a:t>
            </a:r>
            <a:r>
              <a:rPr lang="en-US" dirty="0" err="1"/>
              <a:t>session.beginTransaction</a:t>
            </a:r>
            <a:r>
              <a:rPr lang="en-US" dirty="0"/>
              <a:t>();  </a:t>
            </a:r>
          </a:p>
          <a:p>
            <a:r>
              <a:rPr lang="en-US" dirty="0"/>
              <a:t>//some action  </a:t>
            </a:r>
          </a:p>
          <a:p>
            <a:r>
              <a:rPr lang="en-US" dirty="0"/>
              <a:t>  </a:t>
            </a:r>
          </a:p>
          <a:p>
            <a:r>
              <a:rPr lang="en-US" dirty="0" err="1"/>
              <a:t>tx.commit</a:t>
            </a:r>
            <a:r>
              <a:rPr lang="en-US" dirty="0"/>
              <a:t>();  </a:t>
            </a:r>
          </a:p>
          <a:p>
            <a:r>
              <a:rPr lang="en-US" dirty="0"/>
              <a:t>  </a:t>
            </a:r>
          </a:p>
          <a:p>
            <a:r>
              <a:rPr lang="en-US" dirty="0"/>
              <a:t>}</a:t>
            </a:r>
            <a:r>
              <a:rPr lang="en-US" b="1" dirty="0"/>
              <a:t>catch</a:t>
            </a:r>
            <a:r>
              <a:rPr lang="en-US" dirty="0"/>
              <a:t> (Exception ex) {  </a:t>
            </a:r>
          </a:p>
          <a:p>
            <a:r>
              <a:rPr lang="en-US" dirty="0" err="1"/>
              <a:t>ex.printStackTrace</a:t>
            </a:r>
            <a:r>
              <a:rPr lang="en-US" dirty="0"/>
              <a:t>();  </a:t>
            </a:r>
          </a:p>
          <a:p>
            <a:r>
              <a:rPr lang="en-US" dirty="0" err="1"/>
              <a:t>tx.rollback</a:t>
            </a:r>
            <a:r>
              <a:rPr lang="en-US" dirty="0"/>
              <a:t>();  </a:t>
            </a:r>
          </a:p>
          <a:p>
            <a:r>
              <a:rPr lang="en-US" dirty="0"/>
              <a:t>}  </a:t>
            </a:r>
          </a:p>
          <a:p>
            <a:r>
              <a:rPr lang="en-US" b="1" dirty="0"/>
              <a:t>finally</a:t>
            </a:r>
            <a:r>
              <a:rPr lang="en-US" dirty="0"/>
              <a:t> {</a:t>
            </a:r>
            <a:r>
              <a:rPr lang="en-US" dirty="0" err="1"/>
              <a:t>session.close</a:t>
            </a:r>
            <a:r>
              <a:rPr lang="en-US" dirty="0"/>
              <a:t>();}</a:t>
            </a:r>
          </a:p>
          <a:p>
            <a:endParaRPr lang="en-US" dirty="0"/>
          </a:p>
        </p:txBody>
      </p:sp>
    </p:spTree>
    <p:extLst>
      <p:ext uri="{BB962C8B-B14F-4D97-AF65-F5344CB8AC3E}">
        <p14:creationId xmlns:p14="http://schemas.microsoft.com/office/powerpoint/2010/main" val="15097702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Query Language (HQL)</a:t>
            </a:r>
            <a:br>
              <a:rPr lang="en-US" dirty="0"/>
            </a:br>
            <a:endParaRPr lang="en-US" dirty="0"/>
          </a:p>
        </p:txBody>
      </p:sp>
      <p:sp>
        <p:nvSpPr>
          <p:cNvPr id="3" name="Content Placeholder 2"/>
          <p:cNvSpPr>
            <a:spLocks noGrp="1"/>
          </p:cNvSpPr>
          <p:nvPr>
            <p:ph idx="1"/>
          </p:nvPr>
        </p:nvSpPr>
        <p:spPr/>
        <p:txBody>
          <a:bodyPr/>
          <a:lstStyle/>
          <a:p>
            <a:r>
              <a:rPr lang="en-US" dirty="0"/>
              <a:t>Hibernate Query Language (HQL) is same as SQL (Structured Query Language) but it doesn't depends on the table of the database. </a:t>
            </a:r>
          </a:p>
          <a:p>
            <a:r>
              <a:rPr lang="en-US" dirty="0">
                <a:solidFill>
                  <a:srgbClr val="FF0000"/>
                </a:solidFill>
              </a:rPr>
              <a:t>Instead of table name, we use class name in HQL</a:t>
            </a:r>
            <a:r>
              <a:rPr lang="en-US" dirty="0"/>
              <a:t>. So it is database independent query language.</a:t>
            </a:r>
          </a:p>
          <a:p>
            <a:r>
              <a:rPr lang="en-US" dirty="0">
                <a:solidFill>
                  <a:srgbClr val="FF0000"/>
                </a:solidFill>
              </a:rPr>
              <a:t>HQL is Database Independent language</a:t>
            </a:r>
          </a:p>
          <a:p>
            <a:r>
              <a:rPr lang="en-US" dirty="0"/>
              <a:t>HQL works with persistent objects and their properties.</a:t>
            </a:r>
          </a:p>
          <a:p>
            <a:r>
              <a:rPr lang="en-US" dirty="0"/>
              <a:t>HQL queries are translated by Hibernate into conventional SQL queries which in turns perform action on database.</a:t>
            </a:r>
          </a:p>
          <a:p>
            <a:r>
              <a:rPr lang="en-US" dirty="0">
                <a:solidFill>
                  <a:srgbClr val="FF0000"/>
                </a:solidFill>
              </a:rPr>
              <a:t>Keywords like SELECT , FROM and WHERE etc. are not case sensitive but properties like table and column names are case sensitive in HQL.</a:t>
            </a:r>
          </a:p>
        </p:txBody>
      </p:sp>
    </p:spTree>
    <p:extLst>
      <p:ext uri="{BB962C8B-B14F-4D97-AF65-F5344CB8AC3E}">
        <p14:creationId xmlns:p14="http://schemas.microsoft.com/office/powerpoint/2010/main" val="32942866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HQL</a:t>
            </a:r>
            <a:br>
              <a:rPr lang="en-US" dirty="0"/>
            </a:br>
            <a:endParaRPr lang="en-US" dirty="0"/>
          </a:p>
        </p:txBody>
      </p:sp>
      <p:sp>
        <p:nvSpPr>
          <p:cNvPr id="3" name="Content Placeholder 2"/>
          <p:cNvSpPr>
            <a:spLocks noGrp="1"/>
          </p:cNvSpPr>
          <p:nvPr>
            <p:ph idx="1"/>
          </p:nvPr>
        </p:nvSpPr>
        <p:spPr/>
        <p:txBody>
          <a:bodyPr/>
          <a:lstStyle/>
          <a:p>
            <a:r>
              <a:rPr lang="en-US" dirty="0"/>
              <a:t>database independent</a:t>
            </a:r>
          </a:p>
          <a:p>
            <a:r>
              <a:rPr lang="en-US" dirty="0"/>
              <a:t>supports polymorphic queries</a:t>
            </a:r>
          </a:p>
          <a:p>
            <a:r>
              <a:rPr lang="en-US" dirty="0"/>
              <a:t>easy to learn for Java Programmer</a:t>
            </a:r>
          </a:p>
          <a:p>
            <a:endParaRPr lang="en-US" dirty="0"/>
          </a:p>
        </p:txBody>
      </p:sp>
    </p:spTree>
    <p:extLst>
      <p:ext uri="{BB962C8B-B14F-4D97-AF65-F5344CB8AC3E}">
        <p14:creationId xmlns:p14="http://schemas.microsoft.com/office/powerpoint/2010/main" val="8152098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Interface</a:t>
            </a:r>
            <a:br>
              <a:rPr lang="en-US" dirty="0"/>
            </a:br>
            <a:endParaRPr lang="en-US" dirty="0"/>
          </a:p>
        </p:txBody>
      </p:sp>
      <p:sp>
        <p:nvSpPr>
          <p:cNvPr id="3" name="Content Placeholder 2"/>
          <p:cNvSpPr>
            <a:spLocks noGrp="1"/>
          </p:cNvSpPr>
          <p:nvPr>
            <p:ph idx="1"/>
          </p:nvPr>
        </p:nvSpPr>
        <p:spPr/>
        <p:txBody>
          <a:bodyPr/>
          <a:lstStyle/>
          <a:p>
            <a:r>
              <a:rPr lang="en-US" dirty="0"/>
              <a:t>It is an object oriented representation of Hibernate Query. </a:t>
            </a:r>
          </a:p>
          <a:p>
            <a:r>
              <a:rPr lang="en-US" dirty="0"/>
              <a:t>The object of Query can be obtained by calling the </a:t>
            </a:r>
            <a:r>
              <a:rPr lang="en-US" dirty="0" err="1"/>
              <a:t>createQuery</a:t>
            </a:r>
            <a:r>
              <a:rPr lang="en-US" dirty="0"/>
              <a:t>() method Session interface.</a:t>
            </a:r>
          </a:p>
        </p:txBody>
      </p:sp>
    </p:spTree>
    <p:extLst>
      <p:ext uri="{BB962C8B-B14F-4D97-AF65-F5344CB8AC3E}">
        <p14:creationId xmlns:p14="http://schemas.microsoft.com/office/powerpoint/2010/main" val="7950641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Interface methods</a:t>
            </a:r>
          </a:p>
        </p:txBody>
      </p:sp>
      <p:sp>
        <p:nvSpPr>
          <p:cNvPr id="3" name="Content Placeholder 2"/>
          <p:cNvSpPr>
            <a:spLocks noGrp="1"/>
          </p:cNvSpPr>
          <p:nvPr>
            <p:ph idx="1"/>
          </p:nvPr>
        </p:nvSpPr>
        <p:spPr/>
        <p:txBody>
          <a:bodyPr/>
          <a:lstStyle/>
          <a:p>
            <a:r>
              <a:rPr lang="en-US" b="1" dirty="0"/>
              <a:t>public </a:t>
            </a:r>
            <a:r>
              <a:rPr lang="en-US" b="1" dirty="0" err="1"/>
              <a:t>int</a:t>
            </a:r>
            <a:r>
              <a:rPr lang="en-US" b="1" dirty="0"/>
              <a:t> </a:t>
            </a:r>
            <a:r>
              <a:rPr lang="en-US" b="1" dirty="0" err="1"/>
              <a:t>executeUpdate</a:t>
            </a:r>
            <a:r>
              <a:rPr lang="en-US" b="1" dirty="0"/>
              <a:t>()</a:t>
            </a:r>
            <a:r>
              <a:rPr lang="en-US" dirty="0"/>
              <a:t> is used to execute the update or delete query.</a:t>
            </a:r>
          </a:p>
          <a:p>
            <a:r>
              <a:rPr lang="en-US" b="1" dirty="0"/>
              <a:t>public List list()</a:t>
            </a:r>
            <a:r>
              <a:rPr lang="en-US" dirty="0"/>
              <a:t> returns the result of the relation as a list.</a:t>
            </a:r>
          </a:p>
          <a:p>
            <a:r>
              <a:rPr lang="en-US" b="1" dirty="0"/>
              <a:t>public Query </a:t>
            </a:r>
            <a:r>
              <a:rPr lang="en-US" b="1" dirty="0" err="1"/>
              <a:t>setFirstResult</a:t>
            </a:r>
            <a:r>
              <a:rPr lang="en-US" b="1" dirty="0"/>
              <a:t>(</a:t>
            </a:r>
            <a:r>
              <a:rPr lang="en-US" b="1" dirty="0" err="1"/>
              <a:t>int</a:t>
            </a:r>
            <a:r>
              <a:rPr lang="en-US" b="1" dirty="0"/>
              <a:t> </a:t>
            </a:r>
            <a:r>
              <a:rPr lang="en-US" b="1" dirty="0" err="1"/>
              <a:t>rowno</a:t>
            </a:r>
            <a:r>
              <a:rPr lang="en-US" b="1" dirty="0"/>
              <a:t>)</a:t>
            </a:r>
            <a:r>
              <a:rPr lang="en-US" dirty="0"/>
              <a:t> specifies the row number from where record will be retrieved.</a:t>
            </a:r>
          </a:p>
          <a:p>
            <a:r>
              <a:rPr lang="en-US" b="1" dirty="0"/>
              <a:t>public Query </a:t>
            </a:r>
            <a:r>
              <a:rPr lang="en-US" b="1" dirty="0" err="1"/>
              <a:t>setMaxResult</a:t>
            </a:r>
            <a:r>
              <a:rPr lang="en-US" b="1" dirty="0"/>
              <a:t>(</a:t>
            </a:r>
            <a:r>
              <a:rPr lang="en-US" b="1" dirty="0" err="1"/>
              <a:t>int</a:t>
            </a:r>
            <a:r>
              <a:rPr lang="en-US" b="1" dirty="0"/>
              <a:t> </a:t>
            </a:r>
            <a:r>
              <a:rPr lang="en-US" b="1" dirty="0" err="1"/>
              <a:t>rowno</a:t>
            </a:r>
            <a:r>
              <a:rPr lang="en-US" b="1" dirty="0"/>
              <a:t>)</a:t>
            </a:r>
            <a:r>
              <a:rPr lang="en-US" dirty="0"/>
              <a:t> specifies the no. of records to be retrieved from the relation (table).</a:t>
            </a:r>
          </a:p>
          <a:p>
            <a:r>
              <a:rPr lang="en-US" b="1" dirty="0"/>
              <a:t>public Query </a:t>
            </a:r>
            <a:r>
              <a:rPr lang="en-US" b="1" dirty="0" err="1"/>
              <a:t>setParameter</a:t>
            </a:r>
            <a:r>
              <a:rPr lang="en-US" b="1" dirty="0"/>
              <a:t>(</a:t>
            </a:r>
            <a:r>
              <a:rPr lang="en-US" b="1" dirty="0" err="1"/>
              <a:t>int</a:t>
            </a:r>
            <a:r>
              <a:rPr lang="en-US" b="1" dirty="0"/>
              <a:t> position, Object value)</a:t>
            </a:r>
            <a:r>
              <a:rPr lang="en-US" dirty="0"/>
              <a:t> it sets the value to the JDBC style query parameter.</a:t>
            </a:r>
          </a:p>
          <a:p>
            <a:r>
              <a:rPr lang="en-US" b="1" dirty="0"/>
              <a:t>public Query </a:t>
            </a:r>
            <a:r>
              <a:rPr lang="en-US" b="1" dirty="0" err="1"/>
              <a:t>setParameter</a:t>
            </a:r>
            <a:r>
              <a:rPr lang="en-US" b="1" dirty="0"/>
              <a:t>(String name, Object value)</a:t>
            </a:r>
            <a:r>
              <a:rPr lang="en-US" dirty="0"/>
              <a:t> it sets the value to a named query parameter.</a:t>
            </a:r>
          </a:p>
          <a:p>
            <a:endParaRPr lang="en-US" dirty="0"/>
          </a:p>
        </p:txBody>
      </p:sp>
    </p:spTree>
    <p:extLst>
      <p:ext uri="{BB962C8B-B14F-4D97-AF65-F5344CB8AC3E}">
        <p14:creationId xmlns:p14="http://schemas.microsoft.com/office/powerpoint/2010/main" val="21931715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Clause</a:t>
            </a:r>
            <a:br>
              <a:rPr lang="en-US" dirty="0"/>
            </a:br>
            <a:endParaRPr lang="en-US" dirty="0"/>
          </a:p>
        </p:txBody>
      </p:sp>
      <p:sp>
        <p:nvSpPr>
          <p:cNvPr id="3" name="Content Placeholder 2"/>
          <p:cNvSpPr>
            <a:spLocks noGrp="1"/>
          </p:cNvSpPr>
          <p:nvPr>
            <p:ph idx="1"/>
          </p:nvPr>
        </p:nvSpPr>
        <p:spPr/>
        <p:txBody>
          <a:bodyPr/>
          <a:lstStyle/>
          <a:p>
            <a:r>
              <a:rPr lang="en-US" dirty="0"/>
              <a:t>Use </a:t>
            </a:r>
            <a:r>
              <a:rPr lang="en-US" b="1" dirty="0"/>
              <a:t>FROM</a:t>
            </a:r>
            <a:r>
              <a:rPr lang="en-US" dirty="0"/>
              <a:t> clause if you want to load a complete persistent objects into memory. Following is the simple syntax of using FROM clause:</a:t>
            </a:r>
          </a:p>
        </p:txBody>
      </p:sp>
    </p:spTree>
    <p:extLst>
      <p:ext uri="{BB962C8B-B14F-4D97-AF65-F5344CB8AC3E}">
        <p14:creationId xmlns:p14="http://schemas.microsoft.com/office/powerpoint/2010/main" val="17396052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74E6-B477-4AAD-81BF-2B7480F75CD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F31D4DE0-E8FC-4268-B0A6-F00C9AC7A170}"/>
              </a:ext>
            </a:extLst>
          </p:cNvPr>
          <p:cNvSpPr>
            <a:spLocks noGrp="1"/>
          </p:cNvSpPr>
          <p:nvPr>
            <p:ph idx="1"/>
          </p:nvPr>
        </p:nvSpPr>
        <p:spPr/>
        <p:txBody>
          <a:bodyPr/>
          <a:lstStyle/>
          <a:p>
            <a:r>
              <a:rPr lang="en-US" dirty="0"/>
              <a:t>Use class name is the query not the table name</a:t>
            </a:r>
          </a:p>
          <a:p>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"FROM </a:t>
            </a:r>
            <a:r>
              <a:rPr lang="en-US" dirty="0">
                <a:solidFill>
                  <a:srgbClr val="2A00FF"/>
                </a:solidFill>
                <a:highlight>
                  <a:srgbClr val="FFFF00"/>
                </a:highlight>
                <a:latin typeface="Consolas" panose="020B0609020204030204" pitchFamily="49" charset="0"/>
              </a:rPr>
              <a:t>EMPLOYEE</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//wrong</a:t>
            </a:r>
          </a:p>
          <a:p>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"FROM </a:t>
            </a:r>
            <a:r>
              <a:rPr lang="en-US" dirty="0">
                <a:solidFill>
                  <a:srgbClr val="2A00FF"/>
                </a:solidFill>
                <a:highlight>
                  <a:srgbClr val="FFFF00"/>
                </a:highlight>
                <a:latin typeface="Consolas" panose="020B0609020204030204" pitchFamily="49" charset="0"/>
              </a:rPr>
              <a:t>Employee</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//correct</a:t>
            </a:r>
          </a:p>
          <a:p>
            <a:endParaRPr lang="en-US" dirty="0">
              <a:solidFill>
                <a:srgbClr val="000000"/>
              </a:solidFill>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10843009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retrieve all records from the table</a:t>
            </a:r>
          </a:p>
        </p:txBody>
      </p:sp>
      <p:sp>
        <p:nvSpPr>
          <p:cNvPr id="3" name="Content Placeholder 2"/>
          <p:cNvSpPr>
            <a:spLocks noGrp="1"/>
          </p:cNvSpPr>
          <p:nvPr>
            <p:ph idx="1"/>
          </p:nvPr>
        </p:nvSpPr>
        <p:spPr/>
        <p:txBody>
          <a:bodyPr/>
          <a:lstStyle/>
          <a:p>
            <a:r>
              <a:rPr lang="en-US" b="1" dirty="0"/>
              <a:t>import </a:t>
            </a:r>
            <a:r>
              <a:rPr lang="en-US" b="1" u="sng" dirty="0" err="1">
                <a:highlight>
                  <a:srgbClr val="FFFF00"/>
                </a:highlight>
              </a:rPr>
              <a:t>org.hibernate.</a:t>
            </a:r>
            <a:r>
              <a:rPr lang="en-US" b="1" u="sng" strike="sngStrike" dirty="0" err="1">
                <a:highlight>
                  <a:srgbClr val="FFFF00"/>
                </a:highlight>
              </a:rPr>
              <a:t>Query</a:t>
            </a:r>
            <a:r>
              <a:rPr lang="en-US" b="1" u="sng" strike="sngStrike" dirty="0"/>
              <a:t>;</a:t>
            </a:r>
            <a:endParaRPr lang="en-US" dirty="0"/>
          </a:p>
          <a:p>
            <a:r>
              <a:rPr lang="en-US" dirty="0"/>
              <a:t>Ex1:</a:t>
            </a:r>
          </a:p>
          <a:p>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"FROM Employee"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Query </a:t>
            </a:r>
            <a:r>
              <a:rPr lang="en-US" dirty="0" err="1">
                <a:solidFill>
                  <a:srgbClr val="6A3E3E"/>
                </a:solidFill>
                <a:latin typeface="Consolas" panose="020B0609020204030204" pitchFamily="49" charset="0"/>
              </a:rPr>
              <a:t>query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session.createQuery</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List </a:t>
            </a:r>
            <a:r>
              <a:rPr lang="en-US" dirty="0">
                <a:solidFill>
                  <a:srgbClr val="6A3E3E"/>
                </a:solidFill>
                <a:latin typeface="Consolas" panose="020B0609020204030204" pitchFamily="49" charset="0"/>
              </a:rPr>
              <a:t>results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query</a:t>
            </a:r>
            <a:r>
              <a:rPr lang="en-US" dirty="0" err="1">
                <a:solidFill>
                  <a:srgbClr val="000000"/>
                </a:solidFill>
                <a:latin typeface="Consolas" panose="020B0609020204030204" pitchFamily="49" charset="0"/>
              </a:rPr>
              <a:t>.list</a:t>
            </a:r>
            <a:r>
              <a:rPr lang="en-US" dirty="0">
                <a:solidFill>
                  <a:srgbClr val="000000"/>
                </a:solidFill>
                <a:latin typeface="Consolas" panose="020B0609020204030204" pitchFamily="49" charset="0"/>
              </a:rPr>
              <a:t>();</a:t>
            </a:r>
            <a:endParaRPr lang="en-US" dirty="0"/>
          </a:p>
          <a:p>
            <a:r>
              <a:rPr lang="en-US" dirty="0"/>
              <a:t>Ex2: fully qualified class can be used.</a:t>
            </a:r>
          </a:p>
          <a:p>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"FROM </a:t>
            </a:r>
            <a:r>
              <a:rPr lang="en-US" dirty="0" err="1">
                <a:solidFill>
                  <a:srgbClr val="2A00FF"/>
                </a:solidFill>
                <a:latin typeface="Consolas" panose="020B0609020204030204" pitchFamily="49" charset="0"/>
              </a:rPr>
              <a:t>com.mangaraoit.persistence.Employee</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Query </a:t>
            </a:r>
            <a:r>
              <a:rPr lang="en-US" dirty="0" err="1">
                <a:solidFill>
                  <a:srgbClr val="6A3E3E"/>
                </a:solidFill>
                <a:latin typeface="Consolas" panose="020B0609020204030204" pitchFamily="49" charset="0"/>
              </a:rPr>
              <a:t>query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session.createQuery</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List </a:t>
            </a:r>
            <a:r>
              <a:rPr lang="en-US" dirty="0">
                <a:solidFill>
                  <a:srgbClr val="6A3E3E"/>
                </a:solidFill>
                <a:latin typeface="Consolas" panose="020B0609020204030204" pitchFamily="49" charset="0"/>
              </a:rPr>
              <a:t>results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query</a:t>
            </a:r>
            <a:r>
              <a:rPr lang="en-US" dirty="0" err="1">
                <a:solidFill>
                  <a:srgbClr val="000000"/>
                </a:solidFill>
                <a:latin typeface="Consolas" panose="020B0609020204030204" pitchFamily="49" charset="0"/>
              </a:rPr>
              <a:t>.list</a:t>
            </a:r>
            <a:r>
              <a:rPr lang="en-US"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71487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JDBC vs Hibernate</a:t>
            </a:r>
            <a:br>
              <a:rPr lang="en-US" dirty="0"/>
            </a:br>
            <a:endParaRPr lang="en-US" dirty="0"/>
          </a:p>
        </p:txBody>
      </p:sp>
      <p:sp>
        <p:nvSpPr>
          <p:cNvPr id="3" name="Content Placeholder 2"/>
          <p:cNvSpPr>
            <a:spLocks noGrp="1"/>
          </p:cNvSpPr>
          <p:nvPr>
            <p:ph idx="1"/>
          </p:nvPr>
        </p:nvSpPr>
        <p:spPr/>
        <p:txBody>
          <a:bodyPr/>
          <a:lstStyle/>
          <a:p>
            <a:r>
              <a:rPr lang="en-US" b="1" dirty="0"/>
              <a:t>JDBC</a:t>
            </a:r>
            <a:r>
              <a:rPr lang="en-US" dirty="0"/>
              <a:t> stands for Java Database Connectivity which allows developers to connect, query and update a database using the Structured Query Language(SQL).</a:t>
            </a:r>
          </a:p>
          <a:p>
            <a:r>
              <a:rPr lang="en-US" b="1" dirty="0"/>
              <a:t>Hibernate</a:t>
            </a:r>
            <a:r>
              <a:rPr lang="en-US" dirty="0"/>
              <a:t> is an Object-Relational Mapping (ORM) solution for JAVA.</a:t>
            </a:r>
            <a:br>
              <a:rPr lang="en-US" dirty="0"/>
            </a:br>
            <a:r>
              <a:rPr lang="en-US" dirty="0"/>
              <a:t>It is a powerful, high performance ORM framework.</a:t>
            </a:r>
          </a:p>
          <a:p>
            <a:endParaRPr lang="en-US" dirty="0"/>
          </a:p>
          <a:p>
            <a:endParaRPr lang="en-US" dirty="0"/>
          </a:p>
        </p:txBody>
      </p:sp>
    </p:spTree>
    <p:extLst>
      <p:ext uri="{BB962C8B-B14F-4D97-AF65-F5344CB8AC3E}">
        <p14:creationId xmlns:p14="http://schemas.microsoft.com/office/powerpoint/2010/main" val="14902487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56E8-5DA4-42A5-B66B-AFE4831081E9}"/>
              </a:ext>
            </a:extLst>
          </p:cNvPr>
          <p:cNvSpPr>
            <a:spLocks noGrp="1"/>
          </p:cNvSpPr>
          <p:nvPr>
            <p:ph type="title"/>
          </p:nvPr>
        </p:nvSpPr>
        <p:spPr/>
        <p:txBody>
          <a:bodyPr>
            <a:normAutofit fontScale="90000"/>
          </a:bodyPr>
          <a:lstStyle/>
          <a:p>
            <a:r>
              <a:rPr lang="en-US" dirty="0"/>
              <a:t>Example of HQL to get records with pagination</a:t>
            </a:r>
            <a:br>
              <a:rPr lang="en-US" dirty="0"/>
            </a:br>
            <a:br>
              <a:rPr lang="en-US" dirty="0"/>
            </a:br>
            <a:endParaRPr lang="en-US" dirty="0"/>
          </a:p>
        </p:txBody>
      </p:sp>
      <p:sp>
        <p:nvSpPr>
          <p:cNvPr id="3" name="Content Placeholder 2">
            <a:extLst>
              <a:ext uri="{FF2B5EF4-FFF2-40B4-BE49-F238E27FC236}">
                <a16:creationId xmlns:a16="http://schemas.microsoft.com/office/drawing/2014/main" id="{AEC81013-FECC-46B5-83A2-388892F3ADFF}"/>
              </a:ext>
            </a:extLst>
          </p:cNvPr>
          <p:cNvSpPr>
            <a:spLocks noGrp="1"/>
          </p:cNvSpPr>
          <p:nvPr>
            <p:ph idx="1"/>
          </p:nvPr>
        </p:nvSpPr>
        <p:spPr/>
        <p:txBody>
          <a:bodyPr/>
          <a:lstStyle/>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"FROM Employee"</a:t>
            </a:r>
            <a:r>
              <a:rPr lang="en-US" dirty="0">
                <a:solidFill>
                  <a:srgbClr val="000000"/>
                </a:solidFill>
                <a:latin typeface="Courier New" panose="02070309020205020404" pitchFamily="49" charset="0"/>
              </a:rPr>
              <a:t>;</a:t>
            </a:r>
          </a:p>
          <a:p>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r>
              <a:rPr lang="en-US" dirty="0" err="1">
                <a:solidFill>
                  <a:srgbClr val="6A3E3E"/>
                </a:solidFill>
                <a:highlight>
                  <a:srgbClr val="FFFF00"/>
                </a:highlight>
                <a:latin typeface="Courier New" panose="02070309020205020404" pitchFamily="49" charset="0"/>
              </a:rPr>
              <a:t>query</a:t>
            </a:r>
            <a:r>
              <a:rPr lang="en-US" dirty="0" err="1">
                <a:solidFill>
                  <a:srgbClr val="000000"/>
                </a:solidFill>
                <a:highlight>
                  <a:srgbClr val="FFFF00"/>
                </a:highlight>
                <a:latin typeface="Courier New" panose="02070309020205020404" pitchFamily="49" charset="0"/>
              </a:rPr>
              <a:t>.</a:t>
            </a:r>
            <a:r>
              <a:rPr lang="en-US" u="sng" strike="sngStrike" dirty="0" err="1">
                <a:solidFill>
                  <a:srgbClr val="000000"/>
                </a:solidFill>
                <a:highlight>
                  <a:srgbClr val="FFFF00"/>
                </a:highlight>
                <a:latin typeface="Courier New" panose="02070309020205020404" pitchFamily="49" charset="0"/>
              </a:rPr>
              <a:t>setFirstResult</a:t>
            </a:r>
            <a:r>
              <a:rPr lang="en-US" u="sng" strike="sngStrike" dirty="0">
                <a:solidFill>
                  <a:srgbClr val="000000"/>
                </a:solidFill>
                <a:highlight>
                  <a:srgbClr val="FFFF00"/>
                </a:highlight>
                <a:latin typeface="Courier New" panose="02070309020205020404" pitchFamily="49" charset="0"/>
              </a:rPr>
              <a:t>(5);</a:t>
            </a:r>
          </a:p>
          <a:p>
            <a:r>
              <a:rPr lang="en-US" dirty="0" err="1">
                <a:solidFill>
                  <a:srgbClr val="6A3E3E"/>
                </a:solidFill>
                <a:highlight>
                  <a:srgbClr val="FFFF00"/>
                </a:highlight>
                <a:latin typeface="Courier New" panose="02070309020205020404" pitchFamily="49" charset="0"/>
              </a:rPr>
              <a:t>query</a:t>
            </a:r>
            <a:r>
              <a:rPr lang="en-US" dirty="0" err="1">
                <a:solidFill>
                  <a:srgbClr val="000000"/>
                </a:solidFill>
                <a:highlight>
                  <a:srgbClr val="FFFF00"/>
                </a:highlight>
                <a:latin typeface="Courier New" panose="02070309020205020404" pitchFamily="49" charset="0"/>
              </a:rPr>
              <a:t>.</a:t>
            </a:r>
            <a:r>
              <a:rPr lang="en-US" u="sng" strike="sngStrike" dirty="0" err="1">
                <a:solidFill>
                  <a:srgbClr val="000000"/>
                </a:solidFill>
                <a:highlight>
                  <a:srgbClr val="FFFF00"/>
                </a:highlight>
                <a:latin typeface="Courier New" panose="02070309020205020404" pitchFamily="49" charset="0"/>
              </a:rPr>
              <a:t>setMaxResults</a:t>
            </a:r>
            <a:r>
              <a:rPr lang="en-US" u="sng" strike="sngStrike" dirty="0">
                <a:solidFill>
                  <a:srgbClr val="000000"/>
                </a:solidFill>
                <a:highlight>
                  <a:srgbClr val="FFFF00"/>
                </a:highlight>
                <a:latin typeface="Courier New" panose="02070309020205020404" pitchFamily="49" charset="0"/>
              </a:rPr>
              <a:t>(10);</a:t>
            </a:r>
          </a:p>
          <a:p>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query</a:t>
            </a:r>
            <a:r>
              <a:rPr lang="en-US" u="sng" dirty="0" err="1">
                <a:solidFill>
                  <a:srgbClr val="000000"/>
                </a:solidFill>
                <a:latin typeface="Courier New" panose="02070309020205020404" pitchFamily="49" charset="0"/>
              </a:rPr>
              <a:t>.</a:t>
            </a:r>
            <a:r>
              <a:rPr lang="en-US" u="sng" strike="sngStrike" dirty="0" err="1">
                <a:solidFill>
                  <a:srgbClr val="000000"/>
                </a:solidFill>
                <a:latin typeface="Courier New" panose="02070309020205020404" pitchFamily="49" charset="0"/>
              </a:rPr>
              <a:t>list</a:t>
            </a:r>
            <a:r>
              <a:rPr lang="en-US" u="sng" strike="sngStrike"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1493045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Clause</a:t>
            </a:r>
            <a:br>
              <a:rPr lang="en-US" dirty="0"/>
            </a:br>
            <a:endParaRPr lang="en-US" dirty="0"/>
          </a:p>
        </p:txBody>
      </p:sp>
      <p:sp>
        <p:nvSpPr>
          <p:cNvPr id="3" name="Content Placeholder 2"/>
          <p:cNvSpPr>
            <a:spLocks noGrp="1"/>
          </p:cNvSpPr>
          <p:nvPr>
            <p:ph idx="1"/>
          </p:nvPr>
        </p:nvSpPr>
        <p:spPr/>
        <p:txBody>
          <a:bodyPr/>
          <a:lstStyle/>
          <a:p>
            <a:r>
              <a:rPr lang="en-US" dirty="0"/>
              <a:t> The </a:t>
            </a:r>
            <a:r>
              <a:rPr lang="en-US" b="1" dirty="0"/>
              <a:t>AS</a:t>
            </a:r>
            <a:r>
              <a:rPr lang="en-US" dirty="0"/>
              <a:t> clause can be used to assign aliases to the classes in your HQL queries, specially when you have long queries. For instance, our previous simple example would be the following:</a:t>
            </a:r>
          </a:p>
          <a:p>
            <a:r>
              <a:rPr lang="en-US" dirty="0"/>
              <a:t>Ex:</a:t>
            </a:r>
          </a:p>
          <a:p>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"FROM Employee AS 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Query </a:t>
            </a:r>
            <a:r>
              <a:rPr lang="en-US" dirty="0" err="1">
                <a:solidFill>
                  <a:srgbClr val="6A3E3E"/>
                </a:solidFill>
                <a:latin typeface="Consolas" panose="020B0609020204030204" pitchFamily="49" charset="0"/>
              </a:rPr>
              <a:t>query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session.createQuery</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List </a:t>
            </a:r>
            <a:r>
              <a:rPr lang="en-US" dirty="0">
                <a:solidFill>
                  <a:srgbClr val="6A3E3E"/>
                </a:solidFill>
                <a:latin typeface="Consolas" panose="020B0609020204030204" pitchFamily="49" charset="0"/>
              </a:rPr>
              <a:t>results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query</a:t>
            </a:r>
            <a:r>
              <a:rPr lang="en-US" dirty="0" err="1">
                <a:solidFill>
                  <a:srgbClr val="000000"/>
                </a:solidFill>
                <a:latin typeface="Consolas" panose="020B0609020204030204" pitchFamily="49" charset="0"/>
              </a:rPr>
              <a:t>.list</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12327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Clause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 The </a:t>
            </a:r>
            <a:r>
              <a:rPr lang="en-US" b="1" dirty="0"/>
              <a:t>SELECT</a:t>
            </a:r>
            <a:r>
              <a:rPr lang="en-US" dirty="0"/>
              <a:t> clause provides more control over the result set than the from clause. If you want to obtain few properties of objects instead of the complete object, use the SELECT clause. Following is the simple syntax of using SELECT clause to get just </a:t>
            </a:r>
            <a:r>
              <a:rPr lang="en-US" dirty="0" err="1"/>
              <a:t>first_name</a:t>
            </a:r>
            <a:r>
              <a:rPr lang="en-US" dirty="0"/>
              <a:t> field of the Employee object:</a:t>
            </a:r>
          </a:p>
          <a:p>
            <a:r>
              <a:rPr lang="en-US" dirty="0"/>
              <a:t>Ex:</a:t>
            </a:r>
          </a:p>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"SELECT </a:t>
            </a:r>
            <a:r>
              <a:rPr lang="en-US" dirty="0" err="1">
                <a:solidFill>
                  <a:srgbClr val="2A00FF"/>
                </a:solidFill>
                <a:latin typeface="Courier New" panose="02070309020205020404" pitchFamily="49" charset="0"/>
              </a:rPr>
              <a:t>e.firstName</a:t>
            </a:r>
            <a:r>
              <a:rPr lang="en-US" dirty="0">
                <a:solidFill>
                  <a:srgbClr val="2A00FF"/>
                </a:solidFill>
                <a:latin typeface="Courier New" panose="02070309020205020404" pitchFamily="49" charset="0"/>
              </a:rPr>
              <a:t> FROM Employee AS e"</a:t>
            </a:r>
            <a:r>
              <a:rPr lang="en-US" dirty="0">
                <a:solidFill>
                  <a:srgbClr val="000000"/>
                </a:solidFill>
                <a:latin typeface="Courier New" panose="02070309020205020404" pitchFamily="49" charset="0"/>
              </a:rPr>
              <a:t>;</a:t>
            </a:r>
          </a:p>
          <a:p>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List&lt;String&gt;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query</a:t>
            </a:r>
            <a:r>
              <a:rPr lang="en-US" u="sng" dirty="0" err="1">
                <a:solidFill>
                  <a:srgbClr val="000000"/>
                </a:solidFill>
                <a:latin typeface="Courier New" panose="02070309020205020404" pitchFamily="49" charset="0"/>
              </a:rPr>
              <a:t>.</a:t>
            </a:r>
            <a:r>
              <a:rPr lang="en-US" u="sng" strike="sngStrike" dirty="0" err="1">
                <a:solidFill>
                  <a:srgbClr val="000000"/>
                </a:solidFill>
                <a:latin typeface="Courier New" panose="02070309020205020404" pitchFamily="49" charset="0"/>
              </a:rPr>
              <a:t>list</a:t>
            </a:r>
            <a:r>
              <a:rPr lang="en-US" u="sng" strike="sngStrike"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(String </a:t>
            </a:r>
            <a:r>
              <a:rPr lang="en-US" b="1" dirty="0" err="1">
                <a:solidFill>
                  <a:srgbClr val="6A3E3E"/>
                </a:solidFill>
                <a:latin typeface="Courier New" panose="02070309020205020404" pitchFamily="49" charset="0"/>
              </a:rPr>
              <a:t>fn</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de-DE" dirty="0">
                <a:solidFill>
                  <a:srgbClr val="000000"/>
                </a:solidFill>
                <a:latin typeface="Courier New" panose="02070309020205020404" pitchFamily="49" charset="0"/>
              </a:rPr>
              <a:t>System.</a:t>
            </a:r>
            <a:r>
              <a:rPr lang="de-DE" b="1" i="1" dirty="0">
                <a:solidFill>
                  <a:srgbClr val="0000C0"/>
                </a:solidFill>
                <a:latin typeface="Courier New" panose="02070309020205020404" pitchFamily="49" charset="0"/>
              </a:rPr>
              <a:t>out</a:t>
            </a:r>
            <a:r>
              <a:rPr lang="de-DE" b="1" i="1" dirty="0">
                <a:solidFill>
                  <a:srgbClr val="000000"/>
                </a:solidFill>
                <a:latin typeface="Courier New" panose="02070309020205020404" pitchFamily="49" charset="0"/>
              </a:rPr>
              <a:t>.println(</a:t>
            </a:r>
            <a:r>
              <a:rPr lang="de-DE" b="1" i="1" dirty="0">
                <a:solidFill>
                  <a:srgbClr val="2A00FF"/>
                </a:solidFill>
                <a:latin typeface="Courier New" panose="02070309020205020404" pitchFamily="49" charset="0"/>
              </a:rPr>
              <a:t>"Frist Name: "</a:t>
            </a:r>
            <a:r>
              <a:rPr lang="de-DE" b="1" i="1" dirty="0">
                <a:solidFill>
                  <a:srgbClr val="000000"/>
                </a:solidFill>
                <a:latin typeface="Courier New" panose="02070309020205020404" pitchFamily="49" charset="0"/>
              </a:rPr>
              <a:t>+</a:t>
            </a:r>
            <a:r>
              <a:rPr lang="de-DE" b="1" i="1" dirty="0">
                <a:solidFill>
                  <a:srgbClr val="6A3E3E"/>
                </a:solidFill>
                <a:latin typeface="Courier New" panose="02070309020205020404" pitchFamily="49" charset="0"/>
              </a:rPr>
              <a:t>fn</a:t>
            </a:r>
            <a:r>
              <a:rPr lang="de-DE"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40656773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Clause </a:t>
            </a:r>
          </a:p>
        </p:txBody>
      </p:sp>
      <p:sp>
        <p:nvSpPr>
          <p:cNvPr id="3" name="Content Placeholder 2"/>
          <p:cNvSpPr>
            <a:spLocks noGrp="1"/>
          </p:cNvSpPr>
          <p:nvPr>
            <p:ph idx="1"/>
          </p:nvPr>
        </p:nvSpPr>
        <p:spPr/>
        <p:txBody>
          <a:bodyPr/>
          <a:lstStyle/>
          <a:p>
            <a:r>
              <a:rPr lang="en-US" dirty="0"/>
              <a:t>If you want to narrow the specific objects that are returned from storage, you use the WHERE clause. Following is the simple syntax of using WHERE clause:</a:t>
            </a:r>
          </a:p>
          <a:p>
            <a:r>
              <a:rPr lang="en-US" dirty="0"/>
              <a:t>Ex:</a:t>
            </a:r>
          </a:p>
          <a:p>
            <a:pPr lvl="0">
              <a:buClr>
                <a:srgbClr val="F496CB">
                  <a:lumMod val="75000"/>
                </a:srgbClr>
              </a:buClr>
            </a:pPr>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"FROM Employee where id=101"</a:t>
            </a:r>
            <a:r>
              <a:rPr lang="en-US" dirty="0">
                <a:solidFill>
                  <a:srgbClr val="000000"/>
                </a:solidFill>
                <a:latin typeface="Courier New" panose="02070309020205020404" pitchFamily="49" charset="0"/>
              </a:rPr>
              <a:t>;</a:t>
            </a:r>
          </a:p>
          <a:p>
            <a:pPr lvl="0">
              <a:buClr>
                <a:srgbClr val="F496CB">
                  <a:lumMod val="75000"/>
                </a:srgbClr>
              </a:buClr>
            </a:pPr>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pPr lvl="0">
              <a:buClr>
                <a:srgbClr val="F496CB">
                  <a:lumMod val="75000"/>
                </a:srgbClr>
              </a:buClr>
            </a:pPr>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query</a:t>
            </a:r>
            <a:r>
              <a:rPr lang="en-US" u="sng" dirty="0" err="1">
                <a:solidFill>
                  <a:srgbClr val="000000"/>
                </a:solidFill>
                <a:latin typeface="Courier New" panose="02070309020205020404" pitchFamily="49" charset="0"/>
              </a:rPr>
              <a:t>.</a:t>
            </a:r>
            <a:r>
              <a:rPr lang="en-US" u="sng" strike="sngStrike" dirty="0" err="1">
                <a:solidFill>
                  <a:srgbClr val="000000"/>
                </a:solidFill>
                <a:latin typeface="Courier New" panose="02070309020205020404" pitchFamily="49" charset="0"/>
              </a:rPr>
              <a:t>list</a:t>
            </a:r>
            <a:r>
              <a:rPr lang="en-US" u="sng" strike="sngStrike" dirty="0">
                <a:solidFill>
                  <a:srgbClr val="000000"/>
                </a:solidFill>
                <a:latin typeface="Courier New" panose="02070309020205020404" pitchFamily="49" charset="0"/>
              </a:rPr>
              <a:t>();</a:t>
            </a:r>
          </a:p>
          <a:p>
            <a:pPr lvl="0">
              <a:buClr>
                <a:srgbClr val="F496CB">
                  <a:lumMod val="75000"/>
                </a:srgbClr>
              </a:buClr>
            </a:pPr>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pPr lvl="0">
              <a:buClr>
                <a:srgbClr val="F496CB">
                  <a:lumMod val="75000"/>
                </a:srgbClr>
              </a:buClr>
            </a:pPr>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pPr lvl="0">
              <a:buClr>
                <a:srgbClr val="F496CB">
                  <a:lumMod val="75000"/>
                </a:srgbClr>
              </a:buClr>
            </a:pPr>
            <a:r>
              <a:rPr lang="en-US" dirty="0">
                <a:solidFill>
                  <a:srgbClr val="000000"/>
                </a:solidFill>
                <a:latin typeface="Courier New" panose="02070309020205020404" pitchFamily="49" charset="0"/>
              </a:rPr>
              <a:t>}</a:t>
            </a:r>
            <a:endParaRPr lang="en-US"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17394650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clause</a:t>
            </a:r>
          </a:p>
        </p:txBody>
      </p:sp>
      <p:sp>
        <p:nvSpPr>
          <p:cNvPr id="3" name="Content Placeholder 2"/>
          <p:cNvSpPr>
            <a:spLocks noGrp="1"/>
          </p:cNvSpPr>
          <p:nvPr>
            <p:ph idx="1"/>
          </p:nvPr>
        </p:nvSpPr>
        <p:spPr/>
        <p:txBody>
          <a:bodyPr>
            <a:normAutofit lnSpcReduction="10000"/>
          </a:bodyPr>
          <a:lstStyle/>
          <a:p>
            <a:r>
              <a:rPr lang="en-US" dirty="0"/>
              <a:t>To sort your HQL query's results, you will need to use the </a:t>
            </a:r>
            <a:r>
              <a:rPr lang="en-US" b="1" dirty="0"/>
              <a:t>ORDER BY</a:t>
            </a:r>
            <a:r>
              <a:rPr lang="en-US" dirty="0"/>
              <a:t> clause. You can order the results by any property on the objects in the result set either ascending (ASC) or descending (DESC). Following is the simple syntax of using ORDER BY clause:</a:t>
            </a:r>
          </a:p>
          <a:p>
            <a:r>
              <a:rPr lang="en-US" dirty="0"/>
              <a:t> </a:t>
            </a:r>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"FROM Employee AS e ORDER BY </a:t>
            </a:r>
            <a:r>
              <a:rPr lang="en-US" dirty="0" err="1">
                <a:solidFill>
                  <a:srgbClr val="2A00FF"/>
                </a:solidFill>
                <a:latin typeface="Courier New" panose="02070309020205020404" pitchFamily="49" charset="0"/>
              </a:rPr>
              <a:t>e.firstName</a:t>
            </a:r>
            <a:r>
              <a:rPr lang="en-US" dirty="0">
                <a:solidFill>
                  <a:srgbClr val="2A00FF"/>
                </a:solidFill>
                <a:latin typeface="Courier New" panose="02070309020205020404" pitchFamily="49" charset="0"/>
              </a:rPr>
              <a:t> DESC"</a:t>
            </a:r>
            <a:r>
              <a:rPr lang="en-US" dirty="0">
                <a:solidFill>
                  <a:srgbClr val="000000"/>
                </a:solidFill>
                <a:latin typeface="Courier New" panose="02070309020205020404" pitchFamily="49" charset="0"/>
              </a:rPr>
              <a:t>;</a:t>
            </a:r>
          </a:p>
          <a:p>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query</a:t>
            </a:r>
            <a:r>
              <a:rPr lang="en-US" u="sng" dirty="0" err="1">
                <a:solidFill>
                  <a:srgbClr val="000000"/>
                </a:solidFill>
                <a:latin typeface="Courier New" panose="02070309020205020404" pitchFamily="49" charset="0"/>
              </a:rPr>
              <a:t>.</a:t>
            </a:r>
            <a:r>
              <a:rPr lang="en-US" u="sng" strike="sngStrike" dirty="0" err="1">
                <a:solidFill>
                  <a:srgbClr val="000000"/>
                </a:solidFill>
                <a:latin typeface="Courier New" panose="02070309020205020404" pitchFamily="49" charset="0"/>
              </a:rPr>
              <a:t>list</a:t>
            </a:r>
            <a:r>
              <a:rPr lang="en-US" u="sng" strike="sngStrike"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0694792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4B54-319B-4E1C-A925-45FBBF3CD26F}"/>
              </a:ext>
            </a:extLst>
          </p:cNvPr>
          <p:cNvSpPr>
            <a:spLocks noGrp="1"/>
          </p:cNvSpPr>
          <p:nvPr>
            <p:ph type="title"/>
          </p:nvPr>
        </p:nvSpPr>
        <p:spPr/>
        <p:txBody>
          <a:bodyPr>
            <a:normAutofit fontScale="90000"/>
          </a:bodyPr>
          <a:lstStyle/>
          <a:p>
            <a:r>
              <a:rPr lang="en-US" dirty="0"/>
              <a:t>Example to count total number of employee ID</a:t>
            </a:r>
            <a:br>
              <a:rPr lang="en-US" dirty="0"/>
            </a:br>
            <a:endParaRPr lang="en-US" dirty="0"/>
          </a:p>
        </p:txBody>
      </p:sp>
      <p:sp>
        <p:nvSpPr>
          <p:cNvPr id="3" name="Content Placeholder 2">
            <a:extLst>
              <a:ext uri="{FF2B5EF4-FFF2-40B4-BE49-F238E27FC236}">
                <a16:creationId xmlns:a16="http://schemas.microsoft.com/office/drawing/2014/main" id="{9F6ED1AD-79D3-45EA-B5C5-29831A9E037D}"/>
              </a:ext>
            </a:extLst>
          </p:cNvPr>
          <p:cNvSpPr>
            <a:spLocks noGrp="1"/>
          </p:cNvSpPr>
          <p:nvPr>
            <p:ph idx="1"/>
          </p:nvPr>
        </p:nvSpPr>
        <p:spPr/>
        <p:txBody>
          <a:bodyPr/>
          <a:lstStyle/>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"SELECT count(id) Employee"</a:t>
            </a:r>
            <a:r>
              <a:rPr lang="en-US" dirty="0">
                <a:solidFill>
                  <a:srgbClr val="000000"/>
                </a:solidFill>
                <a:latin typeface="Courier New" panose="02070309020205020404" pitchFamily="49" charset="0"/>
              </a:rPr>
              <a:t>;</a:t>
            </a:r>
          </a:p>
          <a:p>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endParaRPr lang="en-US" u="sng" strike="sngStrike"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"select count(id) FROM Employee"</a:t>
            </a:r>
            <a:r>
              <a:rPr lang="en-US" dirty="0">
                <a:solidFill>
                  <a:srgbClr val="000000"/>
                </a:solidFill>
                <a:latin typeface="Courier New" panose="02070309020205020404" pitchFamily="49" charset="0"/>
              </a:rPr>
              <a:t>; </a:t>
            </a:r>
            <a:endParaRPr lang="en-US" u="sng" dirty="0">
              <a:solidFill>
                <a:srgbClr val="3F7F5F"/>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u="sng" dirty="0">
                <a:solidFill>
                  <a:srgbClr val="000000"/>
                </a:solidFill>
                <a:latin typeface="Courier New" panose="02070309020205020404" pitchFamily="49" charset="0"/>
              </a:rPr>
              <a:t>Query </a:t>
            </a:r>
            <a:r>
              <a:rPr lang="en-US" u="sng" dirty="0" err="1">
                <a:solidFill>
                  <a:srgbClr val="6A3E3E"/>
                </a:solidFill>
                <a:latin typeface="Courier New" panose="02070309020205020404" pitchFamily="49" charset="0"/>
              </a:rPr>
              <a:t>query</a:t>
            </a:r>
            <a:r>
              <a:rPr lang="en-US" u="sng"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session</a:t>
            </a:r>
            <a:r>
              <a:rPr lang="en-US" u="sng" dirty="0" err="1">
                <a:solidFill>
                  <a:srgbClr val="000000"/>
                </a:solidFill>
                <a:latin typeface="Courier New" panose="02070309020205020404" pitchFamily="49" charset="0"/>
              </a:rPr>
              <a:t>.createQuery</a:t>
            </a:r>
            <a:r>
              <a:rPr lang="en-US" u="sng" dirty="0">
                <a:solidFill>
                  <a:srgbClr val="000000"/>
                </a:solidFill>
                <a:latin typeface="Courier New" panose="02070309020205020404" pitchFamily="49" charset="0"/>
              </a:rPr>
              <a:t>(</a:t>
            </a:r>
            <a:r>
              <a:rPr lang="en-US" u="sng" dirty="0" err="1">
                <a:solidFill>
                  <a:srgbClr val="6A3E3E"/>
                </a:solidFill>
                <a:latin typeface="Courier New" panose="02070309020205020404" pitchFamily="49" charset="0"/>
              </a:rPr>
              <a:t>hql</a:t>
            </a:r>
            <a:r>
              <a:rPr lang="en-US" u="sng"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List&lt;Integer&gt; </a:t>
            </a:r>
            <a:r>
              <a:rPr lang="en-US" dirty="0">
                <a:solidFill>
                  <a:srgbClr val="6A3E3E"/>
                </a:solidFill>
                <a:latin typeface="Courier New" panose="02070309020205020404" pitchFamily="49" charset="0"/>
              </a:rPr>
              <a:t>list</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query</a:t>
            </a:r>
            <a:r>
              <a:rPr lang="en-US" u="sng" dirty="0" err="1">
                <a:solidFill>
                  <a:srgbClr val="000000"/>
                </a:solidFill>
                <a:latin typeface="Courier New" panose="02070309020205020404" pitchFamily="49" charset="0"/>
              </a:rPr>
              <a:t>.list</a:t>
            </a:r>
            <a:r>
              <a:rPr lang="en-US" u="sng"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list</a:t>
            </a:r>
            <a:r>
              <a:rPr lang="en-US" b="1" i="1" dirty="0" err="1">
                <a:solidFill>
                  <a:srgbClr val="000000"/>
                </a:solidFill>
                <a:latin typeface="Courier New" panose="02070309020205020404" pitchFamily="49" charset="0"/>
              </a:rPr>
              <a:t>.get</a:t>
            </a:r>
            <a:r>
              <a:rPr lang="en-US" b="1" i="1" dirty="0">
                <a:solidFill>
                  <a:srgbClr val="000000"/>
                </a:solidFill>
                <a:latin typeface="Courier New" panose="02070309020205020404" pitchFamily="49" charset="0"/>
              </a:rPr>
              <a:t>(0));</a:t>
            </a:r>
            <a:endParaRPr lang="en-US" dirty="0"/>
          </a:p>
        </p:txBody>
      </p:sp>
    </p:spTree>
    <p:extLst>
      <p:ext uri="{BB962C8B-B14F-4D97-AF65-F5344CB8AC3E}">
        <p14:creationId xmlns:p14="http://schemas.microsoft.com/office/powerpoint/2010/main" val="70024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Named </a:t>
            </a:r>
            <a:r>
              <a:rPr lang="en-US" dirty="0" err="1"/>
              <a:t>Paramters</a:t>
            </a:r>
            <a:br>
              <a:rPr lang="en-US" dirty="0"/>
            </a:br>
            <a:endParaRPr lang="en-US" dirty="0"/>
          </a:p>
        </p:txBody>
      </p:sp>
      <p:sp>
        <p:nvSpPr>
          <p:cNvPr id="3" name="Content Placeholder 2"/>
          <p:cNvSpPr>
            <a:spLocks noGrp="1"/>
          </p:cNvSpPr>
          <p:nvPr>
            <p:ph idx="1"/>
          </p:nvPr>
        </p:nvSpPr>
        <p:spPr/>
        <p:txBody>
          <a:bodyPr/>
          <a:lstStyle/>
          <a:p>
            <a:r>
              <a:rPr lang="en-US" dirty="0"/>
              <a:t>Hibernate supports named parameters in its HQL queries. This makes writing HQL queries that accept input from the user easy and you do not have to defend against SQL injection attacks. Following is the simple syntax of using named parameters:</a:t>
            </a:r>
          </a:p>
          <a:p>
            <a:r>
              <a:rPr lang="en-US" dirty="0"/>
              <a:t>Ex:</a:t>
            </a:r>
          </a:p>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"From Employee e where e.id=</a:t>
            </a:r>
            <a:r>
              <a:rPr lang="en-US" dirty="0">
                <a:solidFill>
                  <a:srgbClr val="2A00FF"/>
                </a:solidFill>
                <a:highlight>
                  <a:srgbClr val="FFFF00"/>
                </a:highlight>
                <a:latin typeface="Courier New" panose="02070309020205020404" pitchFamily="49" charset="0"/>
              </a:rPr>
              <a:t>:</a:t>
            </a:r>
            <a:r>
              <a:rPr lang="en-US" dirty="0" err="1">
                <a:solidFill>
                  <a:srgbClr val="2A00FF"/>
                </a:solidFill>
                <a:highlight>
                  <a:srgbClr val="FFFF00"/>
                </a:highlight>
                <a:latin typeface="Courier New" panose="02070309020205020404" pitchFamily="49" charset="0"/>
              </a:rPr>
              <a:t>employee_id</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r>
              <a:rPr lang="en-US" dirty="0" err="1">
                <a:solidFill>
                  <a:srgbClr val="6A3E3E"/>
                </a:solidFill>
                <a:highlight>
                  <a:srgbClr val="FFFF00"/>
                </a:highlight>
                <a:latin typeface="Courier New" panose="02070309020205020404" pitchFamily="49" charset="0"/>
              </a:rPr>
              <a:t>query</a:t>
            </a:r>
            <a:r>
              <a:rPr lang="en-US" dirty="0" err="1">
                <a:solidFill>
                  <a:srgbClr val="000000"/>
                </a:solidFill>
                <a:highlight>
                  <a:srgbClr val="FFFF00"/>
                </a:highlight>
                <a:latin typeface="Courier New" panose="02070309020205020404" pitchFamily="49" charset="0"/>
              </a:rPr>
              <a:t>.</a:t>
            </a:r>
            <a:r>
              <a:rPr lang="en-US" u="sng" strike="sngStrike" dirty="0" err="1">
                <a:solidFill>
                  <a:srgbClr val="000000"/>
                </a:solidFill>
                <a:highlight>
                  <a:srgbClr val="FFFF00"/>
                </a:highlight>
                <a:latin typeface="Courier New" panose="02070309020205020404" pitchFamily="49" charset="0"/>
              </a:rPr>
              <a:t>setParameter</a:t>
            </a:r>
            <a:r>
              <a:rPr lang="en-US" u="sng" strike="sngStrike" dirty="0">
                <a:solidFill>
                  <a:srgbClr val="000000"/>
                </a:solidFill>
                <a:highlight>
                  <a:srgbClr val="FFFF00"/>
                </a:highlight>
                <a:latin typeface="Courier New" panose="02070309020205020404" pitchFamily="49" charset="0"/>
              </a:rPr>
              <a:t>(</a:t>
            </a:r>
            <a:r>
              <a:rPr lang="en-US" u="sng" strike="sngStrike" dirty="0">
                <a:solidFill>
                  <a:srgbClr val="2A00FF"/>
                </a:solidFill>
                <a:highlight>
                  <a:srgbClr val="FFFF00"/>
                </a:highlight>
                <a:latin typeface="Courier New" panose="02070309020205020404" pitchFamily="49" charset="0"/>
              </a:rPr>
              <a:t>"</a:t>
            </a:r>
            <a:r>
              <a:rPr lang="en-US" u="sng" strike="sngStrike" dirty="0" err="1">
                <a:solidFill>
                  <a:srgbClr val="2A00FF"/>
                </a:solidFill>
                <a:highlight>
                  <a:srgbClr val="FFFF00"/>
                </a:highlight>
                <a:latin typeface="Courier New" panose="02070309020205020404" pitchFamily="49" charset="0"/>
              </a:rPr>
              <a:t>employee_id</a:t>
            </a:r>
            <a:r>
              <a:rPr lang="en-US" u="sng" strike="sngStrike" dirty="0">
                <a:solidFill>
                  <a:srgbClr val="2A00FF"/>
                </a:solidFill>
                <a:highlight>
                  <a:srgbClr val="FFFF00"/>
                </a:highlight>
                <a:latin typeface="Courier New" panose="02070309020205020404" pitchFamily="49" charset="0"/>
              </a:rPr>
              <a:t>"</a:t>
            </a:r>
            <a:r>
              <a:rPr lang="en-US" u="sng" strike="sngStrike" dirty="0">
                <a:solidFill>
                  <a:srgbClr val="000000"/>
                </a:solidFill>
                <a:highlight>
                  <a:srgbClr val="FFFF00"/>
                </a:highlight>
                <a:latin typeface="Courier New" panose="02070309020205020404" pitchFamily="49" charset="0"/>
              </a:rPr>
              <a:t>, 101);</a:t>
            </a:r>
          </a:p>
          <a:p>
            <a:r>
              <a:rPr lang="en-US" dirty="0" err="1">
                <a:solidFill>
                  <a:srgbClr val="6A3E3E"/>
                </a:solidFill>
                <a:latin typeface="Courier New" panose="02070309020205020404" pitchFamily="49" charset="0"/>
              </a:rPr>
              <a:t>query</a:t>
            </a:r>
            <a:r>
              <a:rPr lang="en-US" dirty="0" err="1">
                <a:solidFill>
                  <a:srgbClr val="000000"/>
                </a:solidFill>
                <a:latin typeface="Courier New" panose="02070309020205020404" pitchFamily="49" charset="0"/>
              </a:rPr>
              <a:t>.</a:t>
            </a:r>
            <a:r>
              <a:rPr lang="en-US" u="sng" strike="sngStrike" dirty="0" err="1">
                <a:solidFill>
                  <a:srgbClr val="000000"/>
                </a:solidFill>
                <a:latin typeface="Courier New" panose="02070309020205020404" pitchFamily="49" charset="0"/>
              </a:rPr>
              <a:t>list</a:t>
            </a:r>
            <a:r>
              <a:rPr lang="en-US" u="sng" strike="sngStrike"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8630250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parameters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It’s use question mark (?) to define a named parameter, and you have to set your parameter according to the position sequence. See example…</a:t>
            </a:r>
          </a:p>
          <a:p>
            <a:endParaRPr lang="en-US" dirty="0"/>
          </a:p>
          <a:p>
            <a:r>
              <a:rPr lang="en-US" dirty="0">
                <a:solidFill>
                  <a:srgbClr val="000000"/>
                </a:solidFill>
                <a:latin typeface="Courier New" panose="02070309020205020404" pitchFamily="49" charset="0"/>
              </a:rPr>
              <a:t>String </a:t>
            </a:r>
            <a:r>
              <a:rPr lang="en-US" dirty="0" err="1">
                <a:solidFill>
                  <a:srgbClr val="6A3E3E"/>
                </a:solidFill>
                <a:latin typeface="Courier New" panose="02070309020205020404" pitchFamily="49" charset="0"/>
              </a:rPr>
              <a:t>hql</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"From Employee e where </a:t>
            </a:r>
            <a:r>
              <a:rPr lang="en-US" dirty="0">
                <a:solidFill>
                  <a:srgbClr val="2A00FF"/>
                </a:solidFill>
                <a:highlight>
                  <a:srgbClr val="FFFF00"/>
                </a:highlight>
                <a:latin typeface="Courier New" panose="02070309020205020404" pitchFamily="49" charset="0"/>
              </a:rPr>
              <a:t>e.id=?1"</a:t>
            </a:r>
            <a:r>
              <a:rPr lang="en-US" dirty="0">
                <a:solidFill>
                  <a:srgbClr val="000000"/>
                </a:solidFill>
                <a:highlight>
                  <a:srgbClr val="FFFF00"/>
                </a:highlight>
                <a:latin typeface="Courier New" panose="02070309020205020404" pitchFamily="49" charset="0"/>
              </a:rPr>
              <a:t>;</a:t>
            </a:r>
          </a:p>
          <a:p>
            <a:r>
              <a:rPr lang="en-US" u="sng" strike="sngStrike" dirty="0">
                <a:solidFill>
                  <a:srgbClr val="000000"/>
                </a:solidFill>
                <a:latin typeface="Courier New" panose="02070309020205020404" pitchFamily="49" charset="0"/>
              </a:rPr>
              <a:t>Query </a:t>
            </a:r>
            <a:r>
              <a:rPr lang="en-US" u="sng" strike="sngStrike" dirty="0" err="1">
                <a:solidFill>
                  <a:srgbClr val="6A3E3E"/>
                </a:solidFill>
                <a:latin typeface="Courier New" panose="02070309020205020404" pitchFamily="49" charset="0"/>
              </a:rPr>
              <a:t>query</a:t>
            </a:r>
            <a:r>
              <a:rPr lang="en-US" u="sng" strike="sngStrike" dirty="0">
                <a:solidFill>
                  <a:srgbClr val="000000"/>
                </a:solidFill>
                <a:latin typeface="Courier New" panose="02070309020205020404" pitchFamily="49" charset="0"/>
              </a:rPr>
              <a:t> = </a:t>
            </a:r>
            <a:r>
              <a:rPr lang="en-US" u="sng" strike="sngStrike" dirty="0" err="1">
                <a:solidFill>
                  <a:srgbClr val="6A3E3E"/>
                </a:solidFill>
                <a:latin typeface="Courier New" panose="02070309020205020404" pitchFamily="49" charset="0"/>
              </a:rPr>
              <a:t>session</a:t>
            </a:r>
            <a:r>
              <a:rPr lang="en-US" u="sng" strike="sngStrike" dirty="0" err="1">
                <a:solidFill>
                  <a:srgbClr val="000000"/>
                </a:solidFill>
                <a:latin typeface="Courier New" panose="02070309020205020404" pitchFamily="49" charset="0"/>
              </a:rPr>
              <a:t>.createQuery</a:t>
            </a:r>
            <a:r>
              <a:rPr lang="en-US" u="sng" strike="sngStrike" dirty="0">
                <a:solidFill>
                  <a:srgbClr val="000000"/>
                </a:solidFill>
                <a:latin typeface="Courier New" panose="02070309020205020404" pitchFamily="49" charset="0"/>
              </a:rPr>
              <a:t>(</a:t>
            </a:r>
            <a:r>
              <a:rPr lang="en-US" u="sng" strike="sngStrike" dirty="0" err="1">
                <a:solidFill>
                  <a:srgbClr val="6A3E3E"/>
                </a:solidFill>
                <a:latin typeface="Courier New" panose="02070309020205020404" pitchFamily="49" charset="0"/>
              </a:rPr>
              <a:t>hql</a:t>
            </a:r>
            <a:r>
              <a:rPr lang="en-US" u="sng" strike="sngStrike"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List&lt;Employee&gt; </a:t>
            </a:r>
            <a:r>
              <a:rPr lang="en-US" dirty="0" err="1">
                <a:solidFill>
                  <a:srgbClr val="6A3E3E"/>
                </a:solidFill>
                <a:latin typeface="Courier New" panose="02070309020205020404" pitchFamily="49" charset="0"/>
              </a:rPr>
              <a:t>empList</a:t>
            </a:r>
            <a:r>
              <a:rPr lang="en-US" dirty="0">
                <a:solidFill>
                  <a:srgbClr val="000000"/>
                </a:solidFill>
                <a:latin typeface="Courier New" panose="02070309020205020404" pitchFamily="49" charset="0"/>
              </a:rPr>
              <a:t> = </a:t>
            </a:r>
            <a:r>
              <a:rPr lang="en-US" u="sng" dirty="0" err="1">
                <a:solidFill>
                  <a:srgbClr val="6A3E3E"/>
                </a:solidFill>
                <a:highlight>
                  <a:srgbClr val="FFFF00"/>
                </a:highlight>
                <a:latin typeface="Courier New" panose="02070309020205020404" pitchFamily="49" charset="0"/>
              </a:rPr>
              <a:t>query</a:t>
            </a:r>
            <a:r>
              <a:rPr lang="en-US" u="sng" dirty="0" err="1">
                <a:solidFill>
                  <a:srgbClr val="000000"/>
                </a:solidFill>
                <a:highlight>
                  <a:srgbClr val="FFFF00"/>
                </a:highlight>
                <a:latin typeface="Courier New" panose="02070309020205020404" pitchFamily="49" charset="0"/>
              </a:rPr>
              <a:t>.</a:t>
            </a:r>
            <a:r>
              <a:rPr lang="en-US" u="sng" strike="sngStrike" dirty="0" err="1">
                <a:solidFill>
                  <a:srgbClr val="000000"/>
                </a:solidFill>
                <a:highlight>
                  <a:srgbClr val="FFFF00"/>
                </a:highlight>
                <a:latin typeface="Courier New" panose="02070309020205020404" pitchFamily="49" charset="0"/>
              </a:rPr>
              <a:t>setInteger</a:t>
            </a:r>
            <a:r>
              <a:rPr lang="en-US" u="sng" strike="sngStrike" dirty="0">
                <a:solidFill>
                  <a:srgbClr val="000000"/>
                </a:solidFill>
                <a:highlight>
                  <a:srgbClr val="FFFF00"/>
                </a:highlight>
                <a:latin typeface="Courier New" panose="02070309020205020404" pitchFamily="49" charset="0"/>
              </a:rPr>
              <a:t>(1, 101).list();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err="1">
                <a:solidFill>
                  <a:srgbClr val="6A3E3E"/>
                </a:solidFill>
                <a:latin typeface="Courier New" panose="02070309020205020404" pitchFamily="49" charset="0"/>
              </a:rPr>
              <a:t>emp</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empList</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emp</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emp</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emp</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2397992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Hibernate parameter binding, recommend one is always go for “</a:t>
            </a:r>
            <a:r>
              <a:rPr lang="en-US" b="1" dirty="0"/>
              <a:t>Named parameters</a:t>
            </a:r>
            <a:r>
              <a:rPr lang="en-US" dirty="0"/>
              <a:t>“, as it’s more easy to maintain, and the compiled SQL statement can be reuse (if only bind parameters change) to increase the performance.</a:t>
            </a:r>
          </a:p>
        </p:txBody>
      </p:sp>
    </p:spTree>
    <p:extLst>
      <p:ext uri="{BB962C8B-B14F-4D97-AF65-F5344CB8AC3E}">
        <p14:creationId xmlns:p14="http://schemas.microsoft.com/office/powerpoint/2010/main" val="5784706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0152" y="811369"/>
            <a:ext cx="9183851" cy="3239467"/>
          </a:xfrm>
        </p:spPr>
        <p:txBody>
          <a:bodyPr/>
          <a:lstStyle/>
          <a:p>
            <a:r>
              <a:rPr lang="en-US" dirty="0"/>
              <a:t>HCQL (Hibernate Criteria Query Language)</a:t>
            </a:r>
            <a:br>
              <a:rPr lang="en-US" dirty="0"/>
            </a:br>
            <a:endParaRPr lang="en-US" dirty="0"/>
          </a:p>
        </p:txBody>
      </p:sp>
      <p:sp>
        <p:nvSpPr>
          <p:cNvPr id="5" name="Subtitle 4"/>
          <p:cNvSpPr>
            <a:spLocks noGrp="1"/>
          </p:cNvSpPr>
          <p:nvPr>
            <p:ph type="subTitle" idx="1"/>
          </p:nvPr>
        </p:nvSpPr>
        <p:spPr/>
        <p:txBody>
          <a:bodyPr/>
          <a:lstStyle/>
          <a:p>
            <a:r>
              <a:rPr lang="en-US" dirty="0"/>
              <a:t>Hibernate Criteria Queries</a:t>
            </a:r>
          </a:p>
        </p:txBody>
      </p:sp>
    </p:spTree>
    <p:extLst>
      <p:ext uri="{BB962C8B-B14F-4D97-AF65-F5344CB8AC3E}">
        <p14:creationId xmlns:p14="http://schemas.microsoft.com/office/powerpoint/2010/main" val="306467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Advantages of Hibernate Framework</a:t>
            </a:r>
            <a:br>
              <a:rPr lang="en-US" dirty="0"/>
            </a:br>
            <a:endParaRPr lang="en-US" dirty="0"/>
          </a:p>
        </p:txBody>
      </p:sp>
      <p:sp>
        <p:nvSpPr>
          <p:cNvPr id="10" name="Content Placeholder 9"/>
          <p:cNvSpPr>
            <a:spLocks noGrp="1"/>
          </p:cNvSpPr>
          <p:nvPr>
            <p:ph idx="1"/>
          </p:nvPr>
        </p:nvSpPr>
        <p:spPr>
          <a:xfrm>
            <a:off x="677334" y="1313645"/>
            <a:ext cx="9110610" cy="5267459"/>
          </a:xfrm>
        </p:spPr>
        <p:txBody>
          <a:bodyPr>
            <a:normAutofit lnSpcReduction="10000"/>
          </a:bodyPr>
          <a:lstStyle/>
          <a:p>
            <a:r>
              <a:rPr lang="en-US" b="1" dirty="0"/>
              <a:t>1) Open source and Lightweight</a:t>
            </a:r>
          </a:p>
          <a:p>
            <a:r>
              <a:rPr lang="en-US" b="1" dirty="0"/>
              <a:t>2) Fast performance:</a:t>
            </a:r>
            <a:r>
              <a:rPr lang="en-US" dirty="0"/>
              <a:t> The performance of hibernate framework is fast because cache is internally used in hibernate framework. </a:t>
            </a:r>
            <a:r>
              <a:rPr lang="en-US" dirty="0">
                <a:solidFill>
                  <a:srgbClr val="FF0000"/>
                </a:solidFill>
              </a:rPr>
              <a:t>There are two types of cache in hibernate framework </a:t>
            </a:r>
            <a:r>
              <a:rPr lang="en-US" dirty="0">
                <a:solidFill>
                  <a:srgbClr val="0070C0"/>
                </a:solidFill>
              </a:rPr>
              <a:t>first level cache and second level cache</a:t>
            </a:r>
            <a:r>
              <a:rPr lang="en-US" dirty="0">
                <a:solidFill>
                  <a:srgbClr val="FF0000"/>
                </a:solidFill>
              </a:rPr>
              <a:t>. </a:t>
            </a:r>
            <a:r>
              <a:rPr lang="en-US" dirty="0"/>
              <a:t>First level cache is enabled by default.</a:t>
            </a:r>
          </a:p>
          <a:p>
            <a:r>
              <a:rPr lang="en-US" b="1" dirty="0"/>
              <a:t>3) Database Independent query:</a:t>
            </a:r>
            <a:r>
              <a:rPr lang="en-US" dirty="0"/>
              <a:t> 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r>
              <a:rPr lang="en-US" b="1" dirty="0"/>
              <a:t>4) Automatic table creation:</a:t>
            </a:r>
            <a:r>
              <a:rPr lang="en-US" dirty="0"/>
              <a:t> Hibernate framework provides the facility to create the tables of the database automatically. So there is no need to create tables in the database manually.</a:t>
            </a:r>
          </a:p>
          <a:p>
            <a:r>
              <a:rPr lang="en-US" b="1" dirty="0"/>
              <a:t>5) Simplifies complex join:</a:t>
            </a:r>
            <a:r>
              <a:rPr lang="en-US" dirty="0"/>
              <a:t> To fetch data form multiple tables is easy in hibernate framework.</a:t>
            </a:r>
          </a:p>
          <a:p>
            <a:r>
              <a:rPr lang="en-US" b="1" dirty="0"/>
              <a:t>6) Provides query statistics and database status:</a:t>
            </a:r>
            <a:r>
              <a:rPr lang="en-US" dirty="0"/>
              <a:t> Hibernate supports Query cache and provide statistics about query and database status.</a:t>
            </a:r>
          </a:p>
        </p:txBody>
      </p:sp>
    </p:spTree>
    <p:extLst>
      <p:ext uri="{BB962C8B-B14F-4D97-AF65-F5344CB8AC3E}">
        <p14:creationId xmlns:p14="http://schemas.microsoft.com/office/powerpoint/2010/main" val="3237267295"/>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HCQL</a:t>
            </a:r>
          </a:p>
        </p:txBody>
      </p:sp>
      <p:sp>
        <p:nvSpPr>
          <p:cNvPr id="3" name="Content Placeholder 2"/>
          <p:cNvSpPr>
            <a:spLocks noGrp="1"/>
          </p:cNvSpPr>
          <p:nvPr>
            <p:ph idx="1"/>
          </p:nvPr>
        </p:nvSpPr>
        <p:spPr/>
        <p:txBody>
          <a:bodyPr/>
          <a:lstStyle/>
          <a:p>
            <a:r>
              <a:rPr lang="en-US" dirty="0"/>
              <a:t>The Hibernate Criteria Query Language (HCQL) is used to fetch the records based on the specific criteria. The Criteria interface provides methods to apply criteria such as retrieving all the records of table whose salary is greater than 50000 etc.</a:t>
            </a:r>
          </a:p>
          <a:p>
            <a:endParaRPr lang="en-US" dirty="0"/>
          </a:p>
        </p:txBody>
      </p:sp>
    </p:spTree>
    <p:extLst>
      <p:ext uri="{BB962C8B-B14F-4D97-AF65-F5344CB8AC3E}">
        <p14:creationId xmlns:p14="http://schemas.microsoft.com/office/powerpoint/2010/main" val="5037791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HCQL</a:t>
            </a:r>
          </a:p>
        </p:txBody>
      </p:sp>
      <p:sp>
        <p:nvSpPr>
          <p:cNvPr id="3" name="Content Placeholder 2"/>
          <p:cNvSpPr>
            <a:spLocks noGrp="1"/>
          </p:cNvSpPr>
          <p:nvPr>
            <p:ph idx="1"/>
          </p:nvPr>
        </p:nvSpPr>
        <p:spPr/>
        <p:txBody>
          <a:bodyPr/>
          <a:lstStyle/>
          <a:p>
            <a:r>
              <a:rPr lang="en-US" dirty="0"/>
              <a:t>The HCQL provides methods to add criteria, so it is </a:t>
            </a:r>
            <a:r>
              <a:rPr lang="en-US" b="1" dirty="0"/>
              <a:t>easy</a:t>
            </a:r>
            <a:r>
              <a:rPr lang="en-US" dirty="0"/>
              <a:t> for the java programmer to add criteria. The java programmer is able to add many criteria on a query.</a:t>
            </a:r>
          </a:p>
        </p:txBody>
      </p:sp>
    </p:spTree>
    <p:extLst>
      <p:ext uri="{BB962C8B-B14F-4D97-AF65-F5344CB8AC3E}">
        <p14:creationId xmlns:p14="http://schemas.microsoft.com/office/powerpoint/2010/main" val="60342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a:t>
            </a:r>
          </a:p>
        </p:txBody>
      </p:sp>
      <p:sp>
        <p:nvSpPr>
          <p:cNvPr id="3" name="Content Placeholder 2"/>
          <p:cNvSpPr>
            <a:spLocks noGrp="1"/>
          </p:cNvSpPr>
          <p:nvPr>
            <p:ph idx="1"/>
          </p:nvPr>
        </p:nvSpPr>
        <p:spPr/>
        <p:txBody>
          <a:bodyPr/>
          <a:lstStyle/>
          <a:p>
            <a:r>
              <a:rPr lang="en-US" dirty="0"/>
              <a:t>The Criteria interface provides many methods to specify criteria. The object of Criteria can be obtained by calling </a:t>
            </a:r>
            <a:r>
              <a:rPr lang="en-US" dirty="0" err="1"/>
              <a:t>the</a:t>
            </a:r>
            <a:r>
              <a:rPr lang="en-US" b="1" dirty="0" err="1"/>
              <a:t>createCriteria</a:t>
            </a:r>
            <a:r>
              <a:rPr lang="en-US" b="1" dirty="0"/>
              <a:t>()</a:t>
            </a:r>
            <a:r>
              <a:rPr lang="en-US" dirty="0"/>
              <a:t> method of Session interface.</a:t>
            </a:r>
          </a:p>
        </p:txBody>
      </p:sp>
    </p:spTree>
    <p:extLst>
      <p:ext uri="{BB962C8B-B14F-4D97-AF65-F5344CB8AC3E}">
        <p14:creationId xmlns:p14="http://schemas.microsoft.com/office/powerpoint/2010/main" val="40043750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Syntax of </a:t>
            </a:r>
            <a:r>
              <a:rPr lang="en-US" b="1" dirty="0" err="1"/>
              <a:t>createCriteria</a:t>
            </a:r>
            <a:r>
              <a:rPr lang="en-US" b="1" dirty="0"/>
              <a:t>() method of Session interface</a:t>
            </a:r>
            <a:br>
              <a:rPr lang="en-US" b="1" dirty="0"/>
            </a:br>
            <a:endParaRPr lang="en-US" dirty="0"/>
          </a:p>
        </p:txBody>
      </p:sp>
      <p:sp>
        <p:nvSpPr>
          <p:cNvPr id="3" name="Content Placeholder 2"/>
          <p:cNvSpPr>
            <a:spLocks noGrp="1"/>
          </p:cNvSpPr>
          <p:nvPr>
            <p:ph idx="1"/>
          </p:nvPr>
        </p:nvSpPr>
        <p:spPr/>
        <p:txBody>
          <a:bodyPr/>
          <a:lstStyle/>
          <a:p>
            <a:r>
              <a:rPr lang="en-US" dirty="0"/>
              <a:t> </a:t>
            </a:r>
            <a:r>
              <a:rPr lang="en-US" b="1" dirty="0"/>
              <a:t>public</a:t>
            </a:r>
            <a:r>
              <a:rPr lang="en-US" dirty="0"/>
              <a:t> Criteria </a:t>
            </a:r>
            <a:r>
              <a:rPr lang="en-US" dirty="0" err="1"/>
              <a:t>createCriteria</a:t>
            </a:r>
            <a:r>
              <a:rPr lang="en-US" dirty="0"/>
              <a:t>(Class c)  </a:t>
            </a:r>
          </a:p>
          <a:p>
            <a:endParaRPr lang="en-US" dirty="0"/>
          </a:p>
        </p:txBody>
      </p:sp>
    </p:spTree>
    <p:extLst>
      <p:ext uri="{BB962C8B-B14F-4D97-AF65-F5344CB8AC3E}">
        <p14:creationId xmlns:p14="http://schemas.microsoft.com/office/powerpoint/2010/main" val="6549795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 of Criteria interface </a:t>
            </a:r>
          </a:p>
        </p:txBody>
      </p:sp>
      <p:sp>
        <p:nvSpPr>
          <p:cNvPr id="3" name="Content Placeholder 2"/>
          <p:cNvSpPr>
            <a:spLocks noGrp="1"/>
          </p:cNvSpPr>
          <p:nvPr>
            <p:ph idx="1"/>
          </p:nvPr>
        </p:nvSpPr>
        <p:spPr/>
        <p:txBody>
          <a:bodyPr/>
          <a:lstStyle/>
          <a:p>
            <a:r>
              <a:rPr lang="en-US" dirty="0"/>
              <a:t> </a:t>
            </a:r>
            <a:r>
              <a:rPr lang="en-US" b="1" dirty="0"/>
              <a:t>public Criteria add(Criterion c)</a:t>
            </a:r>
            <a:r>
              <a:rPr lang="en-US" dirty="0"/>
              <a:t> is used to add restrictions.</a:t>
            </a:r>
          </a:p>
          <a:p>
            <a:r>
              <a:rPr lang="en-US" b="1" dirty="0"/>
              <a:t>public Criteria </a:t>
            </a:r>
            <a:r>
              <a:rPr lang="en-US" b="1" dirty="0" err="1"/>
              <a:t>addOrder</a:t>
            </a:r>
            <a:r>
              <a:rPr lang="en-US" b="1" dirty="0"/>
              <a:t>(Order o)</a:t>
            </a:r>
            <a:r>
              <a:rPr lang="en-US" dirty="0"/>
              <a:t> specifies ordering.</a:t>
            </a:r>
          </a:p>
          <a:p>
            <a:r>
              <a:rPr lang="en-US" b="1" dirty="0"/>
              <a:t>public Criteria </a:t>
            </a:r>
            <a:r>
              <a:rPr lang="en-US" b="1" dirty="0" err="1"/>
              <a:t>setFirstResult</a:t>
            </a:r>
            <a:r>
              <a:rPr lang="en-US" b="1" dirty="0"/>
              <a:t>(</a:t>
            </a:r>
            <a:r>
              <a:rPr lang="en-US" b="1" dirty="0" err="1"/>
              <a:t>int</a:t>
            </a:r>
            <a:r>
              <a:rPr lang="en-US" b="1" dirty="0"/>
              <a:t> </a:t>
            </a:r>
            <a:r>
              <a:rPr lang="en-US" b="1" dirty="0" err="1"/>
              <a:t>firstResult</a:t>
            </a:r>
            <a:r>
              <a:rPr lang="en-US" b="1" dirty="0"/>
              <a:t>)</a:t>
            </a:r>
            <a:r>
              <a:rPr lang="en-US" dirty="0"/>
              <a:t> specifies the first number of record to be </a:t>
            </a:r>
            <a:r>
              <a:rPr lang="en-US" dirty="0" err="1"/>
              <a:t>retreived</a:t>
            </a:r>
            <a:r>
              <a:rPr lang="en-US" dirty="0"/>
              <a:t>.</a:t>
            </a:r>
          </a:p>
          <a:p>
            <a:r>
              <a:rPr lang="en-US" b="1" dirty="0"/>
              <a:t>public Criteria </a:t>
            </a:r>
            <a:r>
              <a:rPr lang="en-US" b="1" dirty="0" err="1"/>
              <a:t>setMaxResult</a:t>
            </a:r>
            <a:r>
              <a:rPr lang="en-US" b="1" dirty="0"/>
              <a:t>(</a:t>
            </a:r>
            <a:r>
              <a:rPr lang="en-US" b="1" dirty="0" err="1"/>
              <a:t>int</a:t>
            </a:r>
            <a:r>
              <a:rPr lang="en-US" b="1" dirty="0"/>
              <a:t> </a:t>
            </a:r>
            <a:r>
              <a:rPr lang="en-US" b="1" dirty="0" err="1"/>
              <a:t>totalResult</a:t>
            </a:r>
            <a:r>
              <a:rPr lang="en-US" b="1" dirty="0"/>
              <a:t>)</a:t>
            </a:r>
            <a:r>
              <a:rPr lang="en-US" dirty="0"/>
              <a:t> specifies the total number of records to be </a:t>
            </a:r>
            <a:r>
              <a:rPr lang="en-US" dirty="0" err="1"/>
              <a:t>retreived</a:t>
            </a:r>
            <a:r>
              <a:rPr lang="en-US" dirty="0"/>
              <a:t>.</a:t>
            </a:r>
          </a:p>
          <a:p>
            <a:r>
              <a:rPr lang="en-US" b="1" dirty="0"/>
              <a:t>public List list()</a:t>
            </a:r>
            <a:r>
              <a:rPr lang="en-US" dirty="0"/>
              <a:t> returns list containing object.</a:t>
            </a:r>
          </a:p>
          <a:p>
            <a:r>
              <a:rPr lang="en-US" b="1" dirty="0"/>
              <a:t>public Criteria </a:t>
            </a:r>
            <a:r>
              <a:rPr lang="en-US" b="1" dirty="0" err="1"/>
              <a:t>setProjection</a:t>
            </a:r>
            <a:r>
              <a:rPr lang="en-US" b="1" dirty="0"/>
              <a:t>(Projection projection)</a:t>
            </a:r>
            <a:r>
              <a:rPr lang="en-US" dirty="0"/>
              <a:t> specifies the projection.</a:t>
            </a:r>
          </a:p>
          <a:p>
            <a:br>
              <a:rPr lang="en-US" dirty="0"/>
            </a:br>
            <a:endParaRPr lang="en-US" dirty="0"/>
          </a:p>
        </p:txBody>
      </p:sp>
    </p:spTree>
    <p:extLst>
      <p:ext uri="{BB962C8B-B14F-4D97-AF65-F5344CB8AC3E}">
        <p14:creationId xmlns:p14="http://schemas.microsoft.com/office/powerpoint/2010/main" val="33090609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Restrictions class</a:t>
            </a:r>
            <a:br>
              <a:rPr lang="en-US" dirty="0"/>
            </a:br>
            <a:r>
              <a:rPr lang="en-US" dirty="0"/>
              <a:t> </a:t>
            </a:r>
            <a:r>
              <a:rPr lang="en-US" sz="2000" dirty="0">
                <a:solidFill>
                  <a:srgbClr val="002060"/>
                </a:solidFill>
              </a:rPr>
              <a:t>Restrictions class provides methods that can be used as Criterion</a:t>
            </a:r>
          </a:p>
        </p:txBody>
      </p:sp>
      <p:sp>
        <p:nvSpPr>
          <p:cNvPr id="3" name="Content Placeholder 2"/>
          <p:cNvSpPr>
            <a:spLocks noGrp="1"/>
          </p:cNvSpPr>
          <p:nvPr>
            <p:ph idx="1"/>
          </p:nvPr>
        </p:nvSpPr>
        <p:spPr/>
        <p:txBody>
          <a:bodyPr>
            <a:normAutofit fontScale="77500" lnSpcReduction="20000"/>
          </a:bodyPr>
          <a:lstStyle/>
          <a:p>
            <a:r>
              <a:rPr lang="en-US" b="1" dirty="0"/>
              <a:t>public static </a:t>
            </a:r>
            <a:r>
              <a:rPr lang="en-US" b="1" dirty="0" err="1"/>
              <a:t>SimpleExpression</a:t>
            </a:r>
            <a:r>
              <a:rPr lang="en-US" b="1" dirty="0"/>
              <a:t> </a:t>
            </a:r>
            <a:r>
              <a:rPr lang="en-US" b="1" dirty="0" err="1"/>
              <a:t>lt</a:t>
            </a:r>
            <a:r>
              <a:rPr lang="en-US" b="1" dirty="0"/>
              <a:t>(String </a:t>
            </a:r>
            <a:r>
              <a:rPr lang="en-US" b="1" dirty="0" err="1"/>
              <a:t>propertyName,Object</a:t>
            </a:r>
            <a:r>
              <a:rPr lang="en-US" b="1" dirty="0"/>
              <a:t> value)</a:t>
            </a:r>
            <a:r>
              <a:rPr lang="en-US" dirty="0"/>
              <a:t> sets the </a:t>
            </a:r>
            <a:r>
              <a:rPr lang="en-US" b="1" dirty="0"/>
              <a:t>less than</a:t>
            </a:r>
            <a:r>
              <a:rPr lang="en-US" dirty="0"/>
              <a:t> constraint to the given property.</a:t>
            </a:r>
          </a:p>
          <a:p>
            <a:r>
              <a:rPr lang="en-US" b="1" dirty="0"/>
              <a:t>public static </a:t>
            </a:r>
            <a:r>
              <a:rPr lang="en-US" b="1" dirty="0" err="1"/>
              <a:t>SimpleExpression</a:t>
            </a:r>
            <a:r>
              <a:rPr lang="en-US" b="1" dirty="0"/>
              <a:t> le(String </a:t>
            </a:r>
            <a:r>
              <a:rPr lang="en-US" b="1" dirty="0" err="1"/>
              <a:t>propertyName,Object</a:t>
            </a:r>
            <a:r>
              <a:rPr lang="en-US" b="1" dirty="0"/>
              <a:t> value)</a:t>
            </a:r>
            <a:r>
              <a:rPr lang="en-US" dirty="0"/>
              <a:t> sets the </a:t>
            </a:r>
            <a:r>
              <a:rPr lang="en-US" b="1" dirty="0"/>
              <a:t>less than or equal</a:t>
            </a:r>
            <a:r>
              <a:rPr lang="en-US" dirty="0"/>
              <a:t> constraint to the given property.</a:t>
            </a:r>
          </a:p>
          <a:p>
            <a:r>
              <a:rPr lang="en-US" b="1" dirty="0"/>
              <a:t>public static </a:t>
            </a:r>
            <a:r>
              <a:rPr lang="en-US" b="1" dirty="0" err="1"/>
              <a:t>SimpleExpression</a:t>
            </a:r>
            <a:r>
              <a:rPr lang="en-US" b="1" dirty="0"/>
              <a:t> </a:t>
            </a:r>
            <a:r>
              <a:rPr lang="en-US" b="1" dirty="0" err="1"/>
              <a:t>gt</a:t>
            </a:r>
            <a:r>
              <a:rPr lang="en-US" b="1" dirty="0"/>
              <a:t>(String </a:t>
            </a:r>
            <a:r>
              <a:rPr lang="en-US" b="1" dirty="0" err="1"/>
              <a:t>propertyName,Object</a:t>
            </a:r>
            <a:r>
              <a:rPr lang="en-US" b="1" dirty="0"/>
              <a:t> value)</a:t>
            </a:r>
            <a:r>
              <a:rPr lang="en-US" dirty="0"/>
              <a:t> sets the </a:t>
            </a:r>
            <a:r>
              <a:rPr lang="en-US" b="1" dirty="0"/>
              <a:t>greater than</a:t>
            </a:r>
            <a:r>
              <a:rPr lang="en-US" dirty="0"/>
              <a:t> constraint to the given property.</a:t>
            </a:r>
          </a:p>
          <a:p>
            <a:r>
              <a:rPr lang="en-US" b="1" dirty="0"/>
              <a:t>public static </a:t>
            </a:r>
            <a:r>
              <a:rPr lang="en-US" b="1" dirty="0" err="1"/>
              <a:t>SimpleExpression</a:t>
            </a:r>
            <a:r>
              <a:rPr lang="en-US" b="1" dirty="0"/>
              <a:t> </a:t>
            </a:r>
            <a:r>
              <a:rPr lang="en-US" b="1" dirty="0" err="1"/>
              <a:t>ge</a:t>
            </a:r>
            <a:r>
              <a:rPr lang="en-US" b="1" dirty="0"/>
              <a:t>(String </a:t>
            </a:r>
            <a:r>
              <a:rPr lang="en-US" b="1" dirty="0" err="1"/>
              <a:t>propertyName,Object</a:t>
            </a:r>
            <a:r>
              <a:rPr lang="en-US" b="1" dirty="0"/>
              <a:t> value)</a:t>
            </a:r>
            <a:r>
              <a:rPr lang="en-US" dirty="0"/>
              <a:t> sets the </a:t>
            </a:r>
            <a:r>
              <a:rPr lang="en-US" b="1" dirty="0"/>
              <a:t>greater than or equal</a:t>
            </a:r>
            <a:r>
              <a:rPr lang="en-US" dirty="0"/>
              <a:t> than constraint to the given property.</a:t>
            </a:r>
          </a:p>
          <a:p>
            <a:r>
              <a:rPr lang="en-US" b="1" dirty="0"/>
              <a:t>public static </a:t>
            </a:r>
            <a:r>
              <a:rPr lang="en-US" b="1" dirty="0" err="1"/>
              <a:t>SimpleExpression</a:t>
            </a:r>
            <a:r>
              <a:rPr lang="en-US" b="1" dirty="0"/>
              <a:t> ne(String </a:t>
            </a:r>
            <a:r>
              <a:rPr lang="en-US" b="1" dirty="0" err="1"/>
              <a:t>propertyName,Object</a:t>
            </a:r>
            <a:r>
              <a:rPr lang="en-US" b="1" dirty="0"/>
              <a:t> value)</a:t>
            </a:r>
            <a:r>
              <a:rPr lang="en-US" dirty="0"/>
              <a:t> sets the </a:t>
            </a:r>
            <a:r>
              <a:rPr lang="en-US" b="1" dirty="0"/>
              <a:t>not equal</a:t>
            </a:r>
            <a:r>
              <a:rPr lang="en-US" dirty="0"/>
              <a:t> constraint to the given property.</a:t>
            </a:r>
          </a:p>
          <a:p>
            <a:r>
              <a:rPr lang="en-US" b="1" dirty="0"/>
              <a:t>public static </a:t>
            </a:r>
            <a:r>
              <a:rPr lang="en-US" b="1" dirty="0" err="1"/>
              <a:t>SimpleExpression</a:t>
            </a:r>
            <a:r>
              <a:rPr lang="en-US" b="1" dirty="0"/>
              <a:t> </a:t>
            </a:r>
            <a:r>
              <a:rPr lang="en-US" b="1" dirty="0" err="1"/>
              <a:t>eq</a:t>
            </a:r>
            <a:r>
              <a:rPr lang="en-US" b="1" dirty="0"/>
              <a:t>(String </a:t>
            </a:r>
            <a:r>
              <a:rPr lang="en-US" b="1" dirty="0" err="1"/>
              <a:t>propertyName,Object</a:t>
            </a:r>
            <a:r>
              <a:rPr lang="en-US" b="1" dirty="0"/>
              <a:t> value)</a:t>
            </a:r>
            <a:r>
              <a:rPr lang="en-US" dirty="0"/>
              <a:t> sets the </a:t>
            </a:r>
            <a:r>
              <a:rPr lang="en-US" b="1" dirty="0"/>
              <a:t>equal</a:t>
            </a:r>
            <a:r>
              <a:rPr lang="en-US" dirty="0"/>
              <a:t> constraint to the given property.</a:t>
            </a:r>
          </a:p>
          <a:p>
            <a:r>
              <a:rPr lang="en-US" b="1" dirty="0"/>
              <a:t>public static Criterion between(String </a:t>
            </a:r>
            <a:r>
              <a:rPr lang="en-US" b="1" dirty="0" err="1"/>
              <a:t>propertyName</a:t>
            </a:r>
            <a:r>
              <a:rPr lang="en-US" b="1" dirty="0"/>
              <a:t>, Object low, Object high)</a:t>
            </a:r>
            <a:r>
              <a:rPr lang="en-US" dirty="0"/>
              <a:t> sets the </a:t>
            </a:r>
            <a:r>
              <a:rPr lang="en-US" b="1" dirty="0"/>
              <a:t>between</a:t>
            </a:r>
            <a:r>
              <a:rPr lang="en-US" dirty="0"/>
              <a:t> constraint.</a:t>
            </a:r>
          </a:p>
          <a:p>
            <a:r>
              <a:rPr lang="en-US" b="1" dirty="0"/>
              <a:t>public static </a:t>
            </a:r>
            <a:r>
              <a:rPr lang="en-US" b="1" dirty="0" err="1"/>
              <a:t>SimpleExpression</a:t>
            </a:r>
            <a:r>
              <a:rPr lang="en-US" b="1" dirty="0"/>
              <a:t> like(String </a:t>
            </a:r>
            <a:r>
              <a:rPr lang="en-US" b="1" dirty="0" err="1"/>
              <a:t>propertyName</a:t>
            </a:r>
            <a:r>
              <a:rPr lang="en-US" b="1" dirty="0"/>
              <a:t>, Object value)</a:t>
            </a:r>
            <a:r>
              <a:rPr lang="en-US" dirty="0"/>
              <a:t> sets the </a:t>
            </a:r>
            <a:r>
              <a:rPr lang="en-US" b="1" dirty="0"/>
              <a:t>like</a:t>
            </a:r>
            <a:r>
              <a:rPr lang="en-US" dirty="0"/>
              <a:t> constraint to the given property</a:t>
            </a:r>
          </a:p>
          <a:p>
            <a:endParaRPr lang="en-US" dirty="0"/>
          </a:p>
        </p:txBody>
      </p:sp>
    </p:spTree>
    <p:extLst>
      <p:ext uri="{BB962C8B-B14F-4D97-AF65-F5344CB8AC3E}">
        <p14:creationId xmlns:p14="http://schemas.microsoft.com/office/powerpoint/2010/main" val="13171151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03030"/>
            <a:ext cx="11634869" cy="6754969"/>
          </a:xfrm>
        </p:spPr>
        <p:txBody>
          <a:bodyPr>
            <a:normAutofit/>
          </a:bodyPr>
          <a:lstStyle/>
          <a:p>
            <a:r>
              <a:rPr lang="en-US" dirty="0"/>
              <a:t>Criteria </a:t>
            </a:r>
            <a:r>
              <a:rPr lang="en-US" dirty="0" err="1"/>
              <a:t>cr</a:t>
            </a:r>
            <a:r>
              <a:rPr lang="en-US" dirty="0"/>
              <a:t> = </a:t>
            </a:r>
            <a:r>
              <a:rPr lang="en-US" dirty="0" err="1"/>
              <a:t>session.createCriteria</a:t>
            </a:r>
            <a:r>
              <a:rPr lang="en-US" dirty="0"/>
              <a:t>(</a:t>
            </a:r>
            <a:r>
              <a:rPr lang="en-US" dirty="0" err="1"/>
              <a:t>Employee.class</a:t>
            </a:r>
            <a:r>
              <a:rPr lang="en-US" dirty="0"/>
              <a:t>);</a:t>
            </a:r>
          </a:p>
          <a:p>
            <a:endParaRPr lang="en-US" dirty="0"/>
          </a:p>
          <a:p>
            <a:r>
              <a:rPr lang="en-US" dirty="0"/>
              <a:t>// To get records having salary more than 2000</a:t>
            </a:r>
          </a:p>
          <a:p>
            <a:r>
              <a:rPr lang="en-US" dirty="0" err="1"/>
              <a:t>cr.add</a:t>
            </a:r>
            <a:r>
              <a:rPr lang="en-US" dirty="0"/>
              <a:t>(Restrictions.gt("salary", 2000));</a:t>
            </a:r>
          </a:p>
          <a:p>
            <a:endParaRPr lang="en-US" dirty="0"/>
          </a:p>
          <a:p>
            <a:r>
              <a:rPr lang="en-US" dirty="0"/>
              <a:t>// To get records having salary less than 2000</a:t>
            </a:r>
          </a:p>
          <a:p>
            <a:r>
              <a:rPr lang="en-US" dirty="0" err="1"/>
              <a:t>cr.add</a:t>
            </a:r>
            <a:r>
              <a:rPr lang="en-US" dirty="0"/>
              <a:t>(</a:t>
            </a:r>
            <a:r>
              <a:rPr lang="en-US" dirty="0" err="1"/>
              <a:t>Restrictions.lt</a:t>
            </a:r>
            <a:r>
              <a:rPr lang="en-US" dirty="0"/>
              <a:t>("salary", 2000));</a:t>
            </a:r>
          </a:p>
          <a:p>
            <a:endParaRPr lang="en-US" dirty="0"/>
          </a:p>
          <a:p>
            <a:r>
              <a:rPr lang="en-US" dirty="0"/>
              <a:t>// To get records having </a:t>
            </a:r>
            <a:r>
              <a:rPr lang="en-US" dirty="0" err="1"/>
              <a:t>fistName</a:t>
            </a:r>
            <a:r>
              <a:rPr lang="en-US" dirty="0"/>
              <a:t> starting with </a:t>
            </a:r>
            <a:r>
              <a:rPr lang="en-US" dirty="0" err="1"/>
              <a:t>zara</a:t>
            </a:r>
            <a:endParaRPr lang="en-US" dirty="0"/>
          </a:p>
          <a:p>
            <a:r>
              <a:rPr lang="en-US" dirty="0" err="1"/>
              <a:t>cr.add</a:t>
            </a:r>
            <a:r>
              <a:rPr lang="en-US" dirty="0"/>
              <a:t>(</a:t>
            </a:r>
            <a:r>
              <a:rPr lang="en-US" dirty="0" err="1"/>
              <a:t>Restrictions.like</a:t>
            </a:r>
            <a:r>
              <a:rPr lang="en-US" dirty="0"/>
              <a:t>("</a:t>
            </a:r>
            <a:r>
              <a:rPr lang="en-US" dirty="0" err="1"/>
              <a:t>firstName</a:t>
            </a:r>
            <a:r>
              <a:rPr lang="en-US" dirty="0"/>
              <a:t>", "</a:t>
            </a:r>
            <a:r>
              <a:rPr lang="en-US" dirty="0" err="1"/>
              <a:t>zara</a:t>
            </a:r>
            <a:r>
              <a:rPr lang="en-US" dirty="0"/>
              <a:t>%"));</a:t>
            </a:r>
          </a:p>
          <a:p>
            <a:endParaRPr lang="en-US" dirty="0"/>
          </a:p>
          <a:p>
            <a:r>
              <a:rPr lang="en-US" dirty="0"/>
              <a:t>// Case sensitive form of the above restriction.</a:t>
            </a:r>
          </a:p>
          <a:p>
            <a:r>
              <a:rPr lang="en-US" dirty="0" err="1"/>
              <a:t>cr.add</a:t>
            </a:r>
            <a:r>
              <a:rPr lang="en-US" dirty="0"/>
              <a:t>(</a:t>
            </a:r>
            <a:r>
              <a:rPr lang="en-US" dirty="0" err="1"/>
              <a:t>Restrictions.ilike</a:t>
            </a:r>
            <a:r>
              <a:rPr lang="en-US" dirty="0"/>
              <a:t>("</a:t>
            </a:r>
            <a:r>
              <a:rPr lang="en-US" dirty="0" err="1"/>
              <a:t>firstName</a:t>
            </a:r>
            <a:r>
              <a:rPr lang="en-US" dirty="0"/>
              <a:t>", "</a:t>
            </a:r>
            <a:r>
              <a:rPr lang="en-US" dirty="0" err="1"/>
              <a:t>zara</a:t>
            </a:r>
            <a:r>
              <a:rPr lang="en-US" dirty="0"/>
              <a:t>%"));</a:t>
            </a:r>
          </a:p>
          <a:p>
            <a:endParaRPr lang="en-US" dirty="0"/>
          </a:p>
          <a:p>
            <a:r>
              <a:rPr lang="en-US" dirty="0"/>
              <a:t>// To get records having salary in between 1000 and 2000</a:t>
            </a:r>
          </a:p>
          <a:p>
            <a:r>
              <a:rPr lang="en-US" dirty="0" err="1"/>
              <a:t>cr.add</a:t>
            </a:r>
            <a:r>
              <a:rPr lang="en-US" dirty="0"/>
              <a:t>(</a:t>
            </a:r>
            <a:r>
              <a:rPr lang="en-US" dirty="0" err="1"/>
              <a:t>Restrictions.between</a:t>
            </a:r>
            <a:r>
              <a:rPr lang="en-US" dirty="0"/>
              <a:t>("salary", 1000, 2000));</a:t>
            </a:r>
          </a:p>
          <a:p>
            <a:endParaRPr lang="en-US" dirty="0"/>
          </a:p>
        </p:txBody>
      </p:sp>
    </p:spTree>
    <p:extLst>
      <p:ext uri="{BB962C8B-B14F-4D97-AF65-F5344CB8AC3E}">
        <p14:creationId xmlns:p14="http://schemas.microsoft.com/office/powerpoint/2010/main" val="14960314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78795"/>
            <a:ext cx="8596668" cy="5062568"/>
          </a:xfrm>
        </p:spPr>
        <p:txBody>
          <a:bodyPr>
            <a:normAutofit/>
          </a:bodyPr>
          <a:lstStyle/>
          <a:p>
            <a:r>
              <a:rPr lang="en-US" dirty="0"/>
              <a:t>// To check if the given property is null</a:t>
            </a:r>
          </a:p>
          <a:p>
            <a:r>
              <a:rPr lang="en-US" dirty="0" err="1"/>
              <a:t>cr.add</a:t>
            </a:r>
            <a:r>
              <a:rPr lang="en-US" dirty="0"/>
              <a:t>(</a:t>
            </a:r>
            <a:r>
              <a:rPr lang="en-US" dirty="0" err="1"/>
              <a:t>Restrictions.isNull</a:t>
            </a:r>
            <a:r>
              <a:rPr lang="en-US" dirty="0"/>
              <a:t>("salary"));</a:t>
            </a:r>
          </a:p>
          <a:p>
            <a:endParaRPr lang="en-US" dirty="0"/>
          </a:p>
          <a:p>
            <a:r>
              <a:rPr lang="en-US" dirty="0"/>
              <a:t>// To check if the given property is not null</a:t>
            </a:r>
          </a:p>
          <a:p>
            <a:r>
              <a:rPr lang="en-US" dirty="0" err="1"/>
              <a:t>cr.add</a:t>
            </a:r>
            <a:r>
              <a:rPr lang="en-US" dirty="0"/>
              <a:t>(</a:t>
            </a:r>
            <a:r>
              <a:rPr lang="en-US" dirty="0" err="1"/>
              <a:t>Restrictions.isNotNull</a:t>
            </a:r>
            <a:r>
              <a:rPr lang="en-US" dirty="0"/>
              <a:t>("salary"));</a:t>
            </a:r>
          </a:p>
          <a:p>
            <a:endParaRPr lang="en-US" dirty="0"/>
          </a:p>
          <a:p>
            <a:r>
              <a:rPr lang="en-US" dirty="0"/>
              <a:t>// To check if the given property is empty</a:t>
            </a:r>
          </a:p>
          <a:p>
            <a:r>
              <a:rPr lang="en-US" dirty="0" err="1"/>
              <a:t>cr.add</a:t>
            </a:r>
            <a:r>
              <a:rPr lang="en-US" dirty="0"/>
              <a:t>(</a:t>
            </a:r>
            <a:r>
              <a:rPr lang="en-US" dirty="0" err="1"/>
              <a:t>Restrictions.isEmpty</a:t>
            </a:r>
            <a:r>
              <a:rPr lang="en-US" dirty="0"/>
              <a:t>("salary"));</a:t>
            </a:r>
          </a:p>
          <a:p>
            <a:endParaRPr lang="en-US" dirty="0"/>
          </a:p>
          <a:p>
            <a:r>
              <a:rPr lang="en-US" dirty="0"/>
              <a:t>// To check if the given property is not empty</a:t>
            </a:r>
          </a:p>
          <a:p>
            <a:r>
              <a:rPr lang="en-US" dirty="0" err="1"/>
              <a:t>cr.add</a:t>
            </a:r>
            <a:r>
              <a:rPr lang="en-US" dirty="0"/>
              <a:t>(</a:t>
            </a:r>
            <a:r>
              <a:rPr lang="en-US" dirty="0" err="1"/>
              <a:t>Restrictions.isNotEmpty</a:t>
            </a:r>
            <a:r>
              <a:rPr lang="en-US" dirty="0"/>
              <a:t>("salary"));</a:t>
            </a:r>
          </a:p>
          <a:p>
            <a:endParaRPr lang="en-US" dirty="0"/>
          </a:p>
        </p:txBody>
      </p:sp>
    </p:spTree>
    <p:extLst>
      <p:ext uri="{BB962C8B-B14F-4D97-AF65-F5344CB8AC3E}">
        <p14:creationId xmlns:p14="http://schemas.microsoft.com/office/powerpoint/2010/main" val="28254078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class</a:t>
            </a:r>
            <a:br>
              <a:rPr lang="en-US" dirty="0"/>
            </a:br>
            <a:endParaRPr lang="en-US" dirty="0"/>
          </a:p>
        </p:txBody>
      </p:sp>
      <p:sp>
        <p:nvSpPr>
          <p:cNvPr id="3" name="Content Placeholder 2"/>
          <p:cNvSpPr>
            <a:spLocks noGrp="1"/>
          </p:cNvSpPr>
          <p:nvPr>
            <p:ph idx="1"/>
          </p:nvPr>
        </p:nvSpPr>
        <p:spPr/>
        <p:txBody>
          <a:bodyPr/>
          <a:lstStyle/>
          <a:p>
            <a:r>
              <a:rPr lang="en-US" dirty="0"/>
              <a:t> The Order class represents an order</a:t>
            </a:r>
          </a:p>
          <a:p>
            <a:r>
              <a:rPr lang="en-US" b="1" dirty="0"/>
              <a:t>public static Order </a:t>
            </a:r>
            <a:r>
              <a:rPr lang="en-US" b="1" dirty="0" err="1"/>
              <a:t>asc</a:t>
            </a:r>
            <a:r>
              <a:rPr lang="en-US" b="1" dirty="0"/>
              <a:t>(String </a:t>
            </a:r>
            <a:r>
              <a:rPr lang="en-US" b="1" dirty="0" err="1"/>
              <a:t>propertyName</a:t>
            </a:r>
            <a:r>
              <a:rPr lang="en-US" b="1" dirty="0"/>
              <a:t>)</a:t>
            </a:r>
            <a:r>
              <a:rPr lang="en-US" dirty="0"/>
              <a:t> applies the ascending order on the basis of given property.</a:t>
            </a:r>
          </a:p>
          <a:p>
            <a:r>
              <a:rPr lang="en-US" b="1" dirty="0"/>
              <a:t>public static Order </a:t>
            </a:r>
            <a:r>
              <a:rPr lang="en-US" b="1" dirty="0" err="1"/>
              <a:t>desc</a:t>
            </a:r>
            <a:r>
              <a:rPr lang="en-US" b="1" dirty="0"/>
              <a:t>(String </a:t>
            </a:r>
            <a:r>
              <a:rPr lang="en-US" b="1" dirty="0" err="1"/>
              <a:t>propertyName</a:t>
            </a:r>
            <a:r>
              <a:rPr lang="en-US" b="1" dirty="0"/>
              <a:t>)</a:t>
            </a:r>
            <a:r>
              <a:rPr lang="en-US" dirty="0"/>
              <a:t> applies the descending order on the basis of given property.</a:t>
            </a:r>
          </a:p>
          <a:p>
            <a:endParaRPr lang="en-US" dirty="0"/>
          </a:p>
        </p:txBody>
      </p:sp>
    </p:spTree>
    <p:extLst>
      <p:ext uri="{BB962C8B-B14F-4D97-AF65-F5344CB8AC3E}">
        <p14:creationId xmlns:p14="http://schemas.microsoft.com/office/powerpoint/2010/main" val="3258819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HCQL to get all the records</a:t>
            </a:r>
            <a:br>
              <a:rPr lang="en-US" dirty="0"/>
            </a:br>
            <a:endParaRPr lang="en-US" dirty="0"/>
          </a:p>
        </p:txBody>
      </p:sp>
      <p:sp>
        <p:nvSpPr>
          <p:cNvPr id="3" name="Content Placeholder 2"/>
          <p:cNvSpPr>
            <a:spLocks noGrp="1"/>
          </p:cNvSpPr>
          <p:nvPr>
            <p:ph idx="1"/>
          </p:nvPr>
        </p:nvSpPr>
        <p:spPr/>
        <p:txBody>
          <a:bodyPr>
            <a:normAutofit/>
          </a:bodyPr>
          <a:lstStyle/>
          <a:p>
            <a:r>
              <a:rPr lang="it-IT" dirty="0">
                <a:solidFill>
                  <a:srgbClr val="000000"/>
                </a:solidFill>
                <a:highlight>
                  <a:srgbClr val="FFFF00"/>
                </a:highlight>
                <a:latin typeface="Courier New" panose="02070309020205020404" pitchFamily="49" charset="0"/>
              </a:rPr>
              <a:t>Criteria </a:t>
            </a:r>
            <a:r>
              <a:rPr lang="it-IT" dirty="0">
                <a:solidFill>
                  <a:srgbClr val="6A3E3E"/>
                </a:solidFill>
                <a:highlight>
                  <a:srgbClr val="FFFF00"/>
                </a:highlight>
                <a:latin typeface="Courier New" panose="02070309020205020404" pitchFamily="49" charset="0"/>
              </a:rPr>
              <a:t>cr</a:t>
            </a:r>
            <a:r>
              <a:rPr lang="it-IT" dirty="0">
                <a:solidFill>
                  <a:srgbClr val="000000"/>
                </a:solidFill>
                <a:highlight>
                  <a:srgbClr val="FFFF00"/>
                </a:highlight>
                <a:latin typeface="Courier New" panose="02070309020205020404" pitchFamily="49" charset="0"/>
              </a:rPr>
              <a:t>=</a:t>
            </a:r>
            <a:r>
              <a:rPr lang="it-IT" dirty="0">
                <a:solidFill>
                  <a:srgbClr val="6A3E3E"/>
                </a:solidFill>
                <a:highlight>
                  <a:srgbClr val="FFFF00"/>
                </a:highlight>
                <a:latin typeface="Courier New" panose="02070309020205020404" pitchFamily="49" charset="0"/>
              </a:rPr>
              <a:t>session</a:t>
            </a:r>
            <a:r>
              <a:rPr lang="it-IT" dirty="0">
                <a:solidFill>
                  <a:srgbClr val="000000"/>
                </a:solidFill>
                <a:highlight>
                  <a:srgbClr val="FFFF00"/>
                </a:highlight>
                <a:latin typeface="Courier New" panose="02070309020205020404" pitchFamily="49" charset="0"/>
              </a:rPr>
              <a:t>.</a:t>
            </a:r>
            <a:r>
              <a:rPr lang="it-IT" u="sng" strike="sngStrike" dirty="0">
                <a:solidFill>
                  <a:srgbClr val="000000"/>
                </a:solidFill>
                <a:highlight>
                  <a:srgbClr val="FFFF00"/>
                </a:highlight>
                <a:latin typeface="Courier New" panose="02070309020205020404" pitchFamily="49" charset="0"/>
              </a:rPr>
              <a:t>createCriteria(Employee.</a:t>
            </a:r>
            <a:r>
              <a:rPr lang="it-IT" b="1" u="sng" strike="sngStrike" dirty="0">
                <a:solidFill>
                  <a:srgbClr val="7F0055"/>
                </a:solidFill>
                <a:highlight>
                  <a:srgbClr val="FFFF00"/>
                </a:highlight>
                <a:latin typeface="Courier New" panose="02070309020205020404" pitchFamily="49" charset="0"/>
              </a:rPr>
              <a:t>class</a:t>
            </a:r>
            <a:r>
              <a:rPr lang="it-IT" b="1" u="sng" strike="sngStrike" dirty="0">
                <a:solidFill>
                  <a:srgbClr val="000000"/>
                </a:solidFill>
                <a:highlight>
                  <a:srgbClr val="FFFF00"/>
                </a:highlight>
                <a:latin typeface="Courier New" panose="02070309020205020404" pitchFamily="49" charset="0"/>
              </a:rPr>
              <a:t>);</a:t>
            </a:r>
          </a:p>
          <a:p>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cr</a:t>
            </a:r>
            <a:r>
              <a:rPr lang="en-US" u="sng" dirty="0" err="1">
                <a:solidFill>
                  <a:srgbClr val="000000"/>
                </a:solidFill>
                <a:latin typeface="Courier New" panose="02070309020205020404" pitchFamily="49" charset="0"/>
              </a:rPr>
              <a:t>.list</a:t>
            </a:r>
            <a:r>
              <a:rPr lang="en-US" u="sng"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highlight>
                  <a:srgbClr val="D4D4D4"/>
                </a:highlight>
                <a:latin typeface="Courier New" panose="02070309020205020404" pitchFamily="49" charset="0"/>
              </a:rPr>
              <a:t>out</a:t>
            </a:r>
            <a:r>
              <a:rPr lang="en-US" b="1" i="1" dirty="0" err="1">
                <a:solidFill>
                  <a:srgbClr val="000000"/>
                </a:solidFill>
                <a:highlight>
                  <a:srgbClr val="D4D4D4"/>
                </a:highlight>
                <a:latin typeface="Courier New" panose="02070309020205020404" pitchFamily="49" charset="0"/>
              </a:rPr>
              <a:t>.println</a:t>
            </a:r>
            <a:r>
              <a:rPr lang="en-US" b="1" i="1" dirty="0">
                <a:solidFill>
                  <a:srgbClr val="000000"/>
                </a:solidFill>
                <a:highlight>
                  <a:srgbClr val="D4D4D4"/>
                </a:highlight>
                <a:latin typeface="Courier New" panose="02070309020205020404" pitchFamily="49" charset="0"/>
              </a:rPr>
              <a:t>(</a:t>
            </a:r>
            <a:r>
              <a:rPr lang="en-US" b="1" i="1" dirty="0">
                <a:solidFill>
                  <a:srgbClr val="2A00FF"/>
                </a:solidFill>
                <a:highlight>
                  <a:srgbClr val="D4D4D4"/>
                </a:highlight>
                <a:latin typeface="Courier New" panose="02070309020205020404" pitchFamily="49" charset="0"/>
              </a:rPr>
              <a:t>"Id: "</a:t>
            </a:r>
            <a:r>
              <a:rPr lang="en-US" b="1" i="1" dirty="0">
                <a:solidFill>
                  <a:srgbClr val="000000"/>
                </a:solidFill>
                <a:highlight>
                  <a:srgbClr val="D4D4D4"/>
                </a:highlight>
                <a:latin typeface="Courier New" panose="02070309020205020404" pitchFamily="49" charset="0"/>
              </a:rPr>
              <a:t>+</a:t>
            </a:r>
            <a:r>
              <a:rPr lang="en-US" b="1" i="1" dirty="0" err="1">
                <a:solidFill>
                  <a:srgbClr val="6A3E3E"/>
                </a:solidFill>
                <a:highlight>
                  <a:srgbClr val="D4D4D4"/>
                </a:highlight>
                <a:latin typeface="Courier New" panose="02070309020205020404" pitchFamily="49" charset="0"/>
              </a:rPr>
              <a:t>e</a:t>
            </a:r>
            <a:r>
              <a:rPr lang="en-US" b="1" i="1" dirty="0" err="1">
                <a:solidFill>
                  <a:srgbClr val="000000"/>
                </a:solidFill>
                <a:highlight>
                  <a:srgbClr val="D4D4D4"/>
                </a:highlight>
                <a:latin typeface="Courier New" panose="02070309020205020404" pitchFamily="49" charset="0"/>
              </a:rPr>
              <a:t>.getId</a:t>
            </a:r>
            <a:r>
              <a:rPr lang="en-US" b="1" i="1" dirty="0">
                <a:solidFill>
                  <a:srgbClr val="000000"/>
                </a:solidFill>
                <a:highlight>
                  <a:srgbClr val="D4D4D4"/>
                </a:highlight>
                <a:latin typeface="Courier New" panose="02070309020205020404" pitchFamily="49" charset="0"/>
              </a:rPr>
              <a:t>()+</a:t>
            </a:r>
            <a:r>
              <a:rPr lang="en-US" b="1" i="1" dirty="0">
                <a:solidFill>
                  <a:srgbClr val="2A00FF"/>
                </a:solidFill>
                <a:highlight>
                  <a:srgbClr val="D4D4D4"/>
                </a:highlight>
                <a:latin typeface="Courier New" panose="02070309020205020404" pitchFamily="49" charset="0"/>
              </a:rPr>
              <a:t>" First Name: "</a:t>
            </a:r>
            <a:r>
              <a:rPr lang="en-US" b="1" i="1" dirty="0">
                <a:solidFill>
                  <a:srgbClr val="000000"/>
                </a:solidFill>
                <a:highlight>
                  <a:srgbClr val="D4D4D4"/>
                </a:highlight>
                <a:latin typeface="Courier New" panose="02070309020205020404" pitchFamily="49" charset="0"/>
              </a:rPr>
              <a:t>+</a:t>
            </a:r>
            <a:r>
              <a:rPr lang="en-US" b="1" i="1" dirty="0" err="1">
                <a:solidFill>
                  <a:srgbClr val="6A3E3E"/>
                </a:solidFill>
                <a:highlight>
                  <a:srgbClr val="D4D4D4"/>
                </a:highlight>
                <a:latin typeface="Courier New" panose="02070309020205020404" pitchFamily="49" charset="0"/>
              </a:rPr>
              <a:t>e</a:t>
            </a:r>
            <a:r>
              <a:rPr lang="en-US" b="1" i="1" dirty="0" err="1">
                <a:solidFill>
                  <a:srgbClr val="000000"/>
                </a:solidFill>
                <a:highlight>
                  <a:srgbClr val="D4D4D4"/>
                </a:highlight>
                <a:latin typeface="Courier New" panose="02070309020205020404" pitchFamily="49" charset="0"/>
              </a:rPr>
              <a:t>.getFirstName</a:t>
            </a:r>
            <a:r>
              <a:rPr lang="en-US" b="1" i="1" dirty="0">
                <a:solidFill>
                  <a:srgbClr val="000000"/>
                </a:solidFill>
                <a:highlight>
                  <a:srgbClr val="D4D4D4"/>
                </a:highlight>
                <a:latin typeface="Courier New" panose="02070309020205020404" pitchFamily="49" charset="0"/>
              </a:rPr>
              <a:t>()+</a:t>
            </a:r>
            <a:r>
              <a:rPr lang="en-US" b="1" i="1" dirty="0">
                <a:solidFill>
                  <a:srgbClr val="2A00FF"/>
                </a:solidFill>
                <a:highlight>
                  <a:srgbClr val="D4D4D4"/>
                </a:highlight>
                <a:latin typeface="Courier New" panose="02070309020205020404" pitchFamily="49" charset="0"/>
              </a:rPr>
              <a:t>" Last name: "</a:t>
            </a:r>
            <a:r>
              <a:rPr lang="en-US" b="1" i="1" dirty="0">
                <a:solidFill>
                  <a:srgbClr val="000000"/>
                </a:solidFill>
                <a:highlight>
                  <a:srgbClr val="D4D4D4"/>
                </a:highlight>
                <a:latin typeface="Courier New" panose="02070309020205020404" pitchFamily="49" charset="0"/>
              </a:rPr>
              <a:t>+</a:t>
            </a:r>
            <a:r>
              <a:rPr lang="en-US" b="1" i="1" dirty="0" err="1">
                <a:solidFill>
                  <a:srgbClr val="6A3E3E"/>
                </a:solidFill>
                <a:highlight>
                  <a:srgbClr val="D4D4D4"/>
                </a:highlight>
                <a:latin typeface="Courier New" panose="02070309020205020404" pitchFamily="49" charset="0"/>
              </a:rPr>
              <a:t>e</a:t>
            </a:r>
            <a:r>
              <a:rPr lang="en-US" b="1" i="1" dirty="0" err="1">
                <a:solidFill>
                  <a:srgbClr val="000000"/>
                </a:solidFill>
                <a:highlight>
                  <a:srgbClr val="D4D4D4"/>
                </a:highlight>
                <a:latin typeface="Courier New" panose="02070309020205020404" pitchFamily="49" charset="0"/>
              </a:rPr>
              <a:t>.getLastName</a:t>
            </a:r>
            <a:r>
              <a:rPr lang="en-US" b="1" i="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49533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Hibernate Architecture with 4 layers</a:t>
            </a:r>
          </a:p>
        </p:txBody>
      </p:sp>
      <p:pic>
        <p:nvPicPr>
          <p:cNvPr id="5122" name="Picture 2" descr="hibernate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9746" y="2160588"/>
            <a:ext cx="305254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0153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HCQL to get the records whose id is greater than 101</a:t>
            </a:r>
            <a:br>
              <a:rPr lang="en-US" dirty="0"/>
            </a:b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dirty="0"/>
              <a:t> </a:t>
            </a:r>
            <a:r>
              <a:rPr lang="it-IT" dirty="0">
                <a:solidFill>
                  <a:srgbClr val="000000"/>
                </a:solidFill>
                <a:latin typeface="Courier New" panose="02070309020205020404" pitchFamily="49" charset="0"/>
              </a:rPr>
              <a:t>Criteria </a:t>
            </a:r>
            <a:r>
              <a:rPr lang="it-IT" dirty="0">
                <a:solidFill>
                  <a:srgbClr val="6A3E3E"/>
                </a:solidFill>
                <a:latin typeface="Courier New" panose="02070309020205020404" pitchFamily="49" charset="0"/>
              </a:rPr>
              <a:t>cr</a:t>
            </a:r>
            <a:r>
              <a:rPr lang="it-IT" dirty="0">
                <a:solidFill>
                  <a:srgbClr val="000000"/>
                </a:solidFill>
                <a:latin typeface="Courier New" panose="02070309020205020404" pitchFamily="49" charset="0"/>
              </a:rPr>
              <a:t>=</a:t>
            </a:r>
            <a:r>
              <a:rPr lang="it-IT" dirty="0">
                <a:solidFill>
                  <a:srgbClr val="6A3E3E"/>
                </a:solidFill>
                <a:latin typeface="Courier New" panose="02070309020205020404" pitchFamily="49" charset="0"/>
              </a:rPr>
              <a:t>session</a:t>
            </a:r>
            <a:r>
              <a:rPr lang="it-IT" dirty="0">
                <a:solidFill>
                  <a:srgbClr val="000000"/>
                </a:solidFill>
                <a:latin typeface="Courier New" panose="02070309020205020404" pitchFamily="49" charset="0"/>
              </a:rPr>
              <a:t>.</a:t>
            </a:r>
            <a:r>
              <a:rPr lang="it-IT" u="sng" strike="sngStrike" dirty="0">
                <a:solidFill>
                  <a:srgbClr val="000000"/>
                </a:solidFill>
                <a:latin typeface="Courier New" panose="02070309020205020404" pitchFamily="49" charset="0"/>
              </a:rPr>
              <a:t>createCriteria(Employee.</a:t>
            </a:r>
            <a:r>
              <a:rPr lang="it-IT" b="1" u="sng" strike="sngStrike" dirty="0">
                <a:solidFill>
                  <a:srgbClr val="7F0055"/>
                </a:solidFill>
                <a:latin typeface="Courier New" panose="02070309020205020404" pitchFamily="49" charset="0"/>
              </a:rPr>
              <a:t>class</a:t>
            </a:r>
            <a:r>
              <a:rPr lang="it-IT" b="1" u="sng" strike="sngStrike" dirty="0">
                <a:solidFill>
                  <a:srgbClr val="000000"/>
                </a:solidFill>
                <a:latin typeface="Courier New" panose="02070309020205020404" pitchFamily="49" charset="0"/>
              </a:rPr>
              <a:t>);</a:t>
            </a:r>
          </a:p>
          <a:p>
            <a:r>
              <a:rPr lang="en-US" dirty="0" err="1">
                <a:solidFill>
                  <a:srgbClr val="6A3E3E"/>
                </a:solidFill>
                <a:highlight>
                  <a:srgbClr val="FFFF00"/>
                </a:highlight>
                <a:latin typeface="Courier New" panose="02070309020205020404" pitchFamily="49" charset="0"/>
              </a:rPr>
              <a:t>cr</a:t>
            </a:r>
            <a:r>
              <a:rPr lang="en-US" dirty="0" err="1">
                <a:solidFill>
                  <a:srgbClr val="000000"/>
                </a:solidFill>
                <a:highlight>
                  <a:srgbClr val="FFFF00"/>
                </a:highlight>
                <a:latin typeface="Courier New" panose="02070309020205020404" pitchFamily="49" charset="0"/>
              </a:rPr>
              <a:t>.add</a:t>
            </a:r>
            <a:r>
              <a:rPr lang="en-US" dirty="0">
                <a:solidFill>
                  <a:srgbClr val="000000"/>
                </a:solidFill>
                <a:highlight>
                  <a:srgbClr val="FFFF00"/>
                </a:highlight>
                <a:latin typeface="Courier New" panose="02070309020205020404" pitchFamily="49" charset="0"/>
              </a:rPr>
              <a:t>(Restrictions.</a:t>
            </a:r>
            <a:r>
              <a:rPr lang="en-US" i="1" dirty="0">
                <a:solidFill>
                  <a:srgbClr val="000000"/>
                </a:solidFill>
                <a:highlight>
                  <a:srgbClr val="FFFF00"/>
                </a:highlight>
                <a:latin typeface="Courier New" panose="02070309020205020404" pitchFamily="49" charset="0"/>
              </a:rPr>
              <a:t>gt(</a:t>
            </a:r>
            <a:r>
              <a:rPr lang="en-US" i="1" dirty="0">
                <a:solidFill>
                  <a:srgbClr val="2A00FF"/>
                </a:solidFill>
                <a:highlight>
                  <a:srgbClr val="FFFF00"/>
                </a:highlight>
                <a:latin typeface="Courier New" panose="02070309020205020404" pitchFamily="49" charset="0"/>
              </a:rPr>
              <a:t>"id"</a:t>
            </a:r>
            <a:r>
              <a:rPr lang="en-US" i="1" dirty="0">
                <a:solidFill>
                  <a:srgbClr val="000000"/>
                </a:solidFill>
                <a:highlight>
                  <a:srgbClr val="FFFF00"/>
                </a:highlight>
                <a:latin typeface="Courier New" panose="02070309020205020404" pitchFamily="49" charset="0"/>
              </a:rPr>
              <a:t>, 101)); //id is property name</a:t>
            </a:r>
          </a:p>
          <a:p>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cr</a:t>
            </a:r>
            <a:r>
              <a:rPr lang="en-US" u="sng" dirty="0" err="1">
                <a:solidFill>
                  <a:srgbClr val="000000"/>
                </a:solidFill>
                <a:latin typeface="Courier New" panose="02070309020205020404" pitchFamily="49" charset="0"/>
              </a:rPr>
              <a:t>.list</a:t>
            </a:r>
            <a:r>
              <a:rPr lang="en-US" u="sng"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7423120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HCQL to get the 10th to 20th record</a:t>
            </a:r>
            <a:br>
              <a:rPr lang="en-US" dirty="0"/>
            </a:br>
            <a:endParaRPr lang="en-US" dirty="0"/>
          </a:p>
        </p:txBody>
      </p:sp>
      <p:sp>
        <p:nvSpPr>
          <p:cNvPr id="3" name="Content Placeholder 2"/>
          <p:cNvSpPr>
            <a:spLocks noGrp="1"/>
          </p:cNvSpPr>
          <p:nvPr>
            <p:ph idx="1"/>
          </p:nvPr>
        </p:nvSpPr>
        <p:spPr/>
        <p:txBody>
          <a:bodyPr/>
          <a:lstStyle/>
          <a:p>
            <a:r>
              <a:rPr lang="it-IT" dirty="0">
                <a:solidFill>
                  <a:srgbClr val="000000"/>
                </a:solidFill>
                <a:latin typeface="Courier New" panose="02070309020205020404" pitchFamily="49" charset="0"/>
              </a:rPr>
              <a:t>Criteria </a:t>
            </a:r>
            <a:r>
              <a:rPr lang="it-IT" dirty="0">
                <a:solidFill>
                  <a:srgbClr val="6A3E3E"/>
                </a:solidFill>
                <a:latin typeface="Courier New" panose="02070309020205020404" pitchFamily="49" charset="0"/>
              </a:rPr>
              <a:t>cr</a:t>
            </a:r>
            <a:r>
              <a:rPr lang="it-IT" dirty="0">
                <a:solidFill>
                  <a:srgbClr val="000000"/>
                </a:solidFill>
                <a:latin typeface="Courier New" panose="02070309020205020404" pitchFamily="49" charset="0"/>
              </a:rPr>
              <a:t>=</a:t>
            </a:r>
            <a:r>
              <a:rPr lang="it-IT" dirty="0">
                <a:solidFill>
                  <a:srgbClr val="6A3E3E"/>
                </a:solidFill>
                <a:latin typeface="Courier New" panose="02070309020205020404" pitchFamily="49" charset="0"/>
              </a:rPr>
              <a:t>session</a:t>
            </a:r>
            <a:r>
              <a:rPr lang="it-IT" dirty="0">
                <a:solidFill>
                  <a:srgbClr val="000000"/>
                </a:solidFill>
                <a:latin typeface="Courier New" panose="02070309020205020404" pitchFamily="49" charset="0"/>
              </a:rPr>
              <a:t>.</a:t>
            </a:r>
            <a:r>
              <a:rPr lang="it-IT" u="sng" strike="sngStrike" dirty="0">
                <a:solidFill>
                  <a:srgbClr val="000000"/>
                </a:solidFill>
                <a:latin typeface="Courier New" panose="02070309020205020404" pitchFamily="49" charset="0"/>
              </a:rPr>
              <a:t>createCriteria(Employee.</a:t>
            </a:r>
            <a:r>
              <a:rPr lang="it-IT" b="1" u="sng" strike="sngStrike" dirty="0">
                <a:solidFill>
                  <a:srgbClr val="7F0055"/>
                </a:solidFill>
                <a:latin typeface="Courier New" panose="02070309020205020404" pitchFamily="49" charset="0"/>
              </a:rPr>
              <a:t>class</a:t>
            </a:r>
            <a:r>
              <a:rPr lang="it-IT" b="1" u="sng" strike="sngStrike" dirty="0">
                <a:solidFill>
                  <a:srgbClr val="000000"/>
                </a:solidFill>
                <a:latin typeface="Courier New" panose="02070309020205020404" pitchFamily="49" charset="0"/>
              </a:rPr>
              <a:t>);</a:t>
            </a:r>
          </a:p>
          <a:p>
            <a:r>
              <a:rPr lang="en-US" dirty="0" err="1">
                <a:solidFill>
                  <a:srgbClr val="6A3E3E"/>
                </a:solidFill>
                <a:highlight>
                  <a:srgbClr val="FFFF00"/>
                </a:highlight>
                <a:latin typeface="Courier New" panose="02070309020205020404" pitchFamily="49" charset="0"/>
              </a:rPr>
              <a:t>cr</a:t>
            </a:r>
            <a:r>
              <a:rPr lang="en-US" dirty="0" err="1">
                <a:solidFill>
                  <a:srgbClr val="000000"/>
                </a:solidFill>
                <a:highlight>
                  <a:srgbClr val="FFFF00"/>
                </a:highlight>
                <a:latin typeface="Courier New" panose="02070309020205020404" pitchFamily="49" charset="0"/>
              </a:rPr>
              <a:t>.setFirstResult</a:t>
            </a:r>
            <a:r>
              <a:rPr lang="en-US" dirty="0">
                <a:solidFill>
                  <a:srgbClr val="000000"/>
                </a:solidFill>
                <a:highlight>
                  <a:srgbClr val="FFFF00"/>
                </a:highlight>
                <a:latin typeface="Courier New" panose="02070309020205020404" pitchFamily="49" charset="0"/>
              </a:rPr>
              <a:t>(10);</a:t>
            </a:r>
          </a:p>
          <a:p>
            <a:r>
              <a:rPr lang="en-US" dirty="0" err="1">
                <a:solidFill>
                  <a:srgbClr val="6A3E3E"/>
                </a:solidFill>
                <a:highlight>
                  <a:srgbClr val="FFFF00"/>
                </a:highlight>
                <a:latin typeface="Courier New" panose="02070309020205020404" pitchFamily="49" charset="0"/>
              </a:rPr>
              <a:t>cr</a:t>
            </a:r>
            <a:r>
              <a:rPr lang="en-US" dirty="0" err="1">
                <a:solidFill>
                  <a:srgbClr val="000000"/>
                </a:solidFill>
                <a:highlight>
                  <a:srgbClr val="FFFF00"/>
                </a:highlight>
                <a:latin typeface="Courier New" panose="02070309020205020404" pitchFamily="49" charset="0"/>
              </a:rPr>
              <a:t>.setMaxResults</a:t>
            </a:r>
            <a:r>
              <a:rPr lang="en-US" dirty="0">
                <a:solidFill>
                  <a:srgbClr val="000000"/>
                </a:solidFill>
                <a:highlight>
                  <a:srgbClr val="FFFF00"/>
                </a:highlight>
                <a:latin typeface="Courier New" panose="02070309020205020404" pitchFamily="49" charset="0"/>
              </a:rPr>
              <a:t>(15);</a:t>
            </a:r>
          </a:p>
          <a:p>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cr</a:t>
            </a:r>
            <a:r>
              <a:rPr lang="en-US" u="sng" dirty="0" err="1">
                <a:solidFill>
                  <a:srgbClr val="000000"/>
                </a:solidFill>
                <a:latin typeface="Courier New" panose="02070309020205020404" pitchFamily="49" charset="0"/>
              </a:rPr>
              <a:t>.list</a:t>
            </a:r>
            <a:r>
              <a:rPr lang="en-US" u="sng"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47778669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HCQL to get the records in ascending order on the basis of </a:t>
            </a:r>
            <a:r>
              <a:rPr lang="en-US" dirty="0" err="1"/>
              <a:t>sidalary</a:t>
            </a:r>
            <a:br>
              <a:rPr lang="en-US" dirty="0"/>
            </a:br>
            <a:endParaRPr lang="en-US" dirty="0"/>
          </a:p>
        </p:txBody>
      </p:sp>
      <p:sp>
        <p:nvSpPr>
          <p:cNvPr id="3" name="Content Placeholder 2"/>
          <p:cNvSpPr>
            <a:spLocks noGrp="1"/>
          </p:cNvSpPr>
          <p:nvPr>
            <p:ph idx="1"/>
          </p:nvPr>
        </p:nvSpPr>
        <p:spPr/>
        <p:txBody>
          <a:bodyPr/>
          <a:lstStyle/>
          <a:p>
            <a:r>
              <a:rPr lang="it-IT" dirty="0">
                <a:solidFill>
                  <a:srgbClr val="000000"/>
                </a:solidFill>
                <a:latin typeface="Courier New" panose="02070309020205020404" pitchFamily="49" charset="0"/>
              </a:rPr>
              <a:t>Criteria </a:t>
            </a:r>
            <a:r>
              <a:rPr lang="it-IT" dirty="0">
                <a:solidFill>
                  <a:srgbClr val="6A3E3E"/>
                </a:solidFill>
                <a:latin typeface="Courier New" panose="02070309020205020404" pitchFamily="49" charset="0"/>
              </a:rPr>
              <a:t>cr</a:t>
            </a:r>
            <a:r>
              <a:rPr lang="it-IT" dirty="0">
                <a:solidFill>
                  <a:srgbClr val="000000"/>
                </a:solidFill>
                <a:latin typeface="Courier New" panose="02070309020205020404" pitchFamily="49" charset="0"/>
              </a:rPr>
              <a:t>=</a:t>
            </a:r>
            <a:r>
              <a:rPr lang="it-IT" dirty="0">
                <a:solidFill>
                  <a:srgbClr val="6A3E3E"/>
                </a:solidFill>
                <a:latin typeface="Courier New" panose="02070309020205020404" pitchFamily="49" charset="0"/>
              </a:rPr>
              <a:t>session</a:t>
            </a:r>
            <a:r>
              <a:rPr lang="it-IT" dirty="0">
                <a:solidFill>
                  <a:srgbClr val="000000"/>
                </a:solidFill>
                <a:latin typeface="Courier New" panose="02070309020205020404" pitchFamily="49" charset="0"/>
              </a:rPr>
              <a:t>.</a:t>
            </a:r>
            <a:r>
              <a:rPr lang="it-IT" u="sng" strike="sngStrike" dirty="0">
                <a:solidFill>
                  <a:srgbClr val="000000"/>
                </a:solidFill>
                <a:latin typeface="Courier New" panose="02070309020205020404" pitchFamily="49" charset="0"/>
              </a:rPr>
              <a:t>createCriteria(Employee.</a:t>
            </a:r>
            <a:r>
              <a:rPr lang="it-IT" b="1" u="sng" strike="sngStrike" dirty="0">
                <a:solidFill>
                  <a:srgbClr val="7F0055"/>
                </a:solidFill>
                <a:latin typeface="Courier New" panose="02070309020205020404" pitchFamily="49" charset="0"/>
              </a:rPr>
              <a:t>class</a:t>
            </a:r>
            <a:r>
              <a:rPr lang="it-IT" b="1" u="sng" strike="sngStrike" dirty="0">
                <a:solidFill>
                  <a:srgbClr val="000000"/>
                </a:solidFill>
                <a:latin typeface="Courier New" panose="02070309020205020404" pitchFamily="49" charset="0"/>
              </a:rPr>
              <a:t>);</a:t>
            </a:r>
          </a:p>
          <a:p>
            <a:r>
              <a:rPr lang="en-US" dirty="0" err="1">
                <a:solidFill>
                  <a:srgbClr val="6A3E3E"/>
                </a:solidFill>
                <a:highlight>
                  <a:srgbClr val="FFFF00"/>
                </a:highlight>
                <a:latin typeface="Courier New" panose="02070309020205020404" pitchFamily="49" charset="0"/>
              </a:rPr>
              <a:t>cr</a:t>
            </a:r>
            <a:r>
              <a:rPr lang="en-US" dirty="0" err="1">
                <a:solidFill>
                  <a:srgbClr val="000000"/>
                </a:solidFill>
                <a:highlight>
                  <a:srgbClr val="FFFF00"/>
                </a:highlight>
                <a:latin typeface="Courier New" panose="02070309020205020404" pitchFamily="49" charset="0"/>
              </a:rPr>
              <a:t>.addOrder</a:t>
            </a:r>
            <a:r>
              <a:rPr lang="en-US" dirty="0">
                <a:solidFill>
                  <a:srgbClr val="000000"/>
                </a:solidFill>
                <a:highlight>
                  <a:srgbClr val="FFFF00"/>
                </a:highlight>
                <a:latin typeface="Courier New" panose="02070309020205020404" pitchFamily="49" charset="0"/>
              </a:rPr>
              <a:t>(</a:t>
            </a:r>
            <a:r>
              <a:rPr lang="en-US" dirty="0" err="1">
                <a:solidFill>
                  <a:srgbClr val="000000"/>
                </a:solidFill>
                <a:highlight>
                  <a:srgbClr val="FFFF00"/>
                </a:highlight>
                <a:latin typeface="Courier New" panose="02070309020205020404" pitchFamily="49" charset="0"/>
              </a:rPr>
              <a:t>Order.</a:t>
            </a:r>
            <a:r>
              <a:rPr lang="en-US" i="1" dirty="0" err="1">
                <a:solidFill>
                  <a:srgbClr val="000000"/>
                </a:solidFill>
                <a:highlight>
                  <a:srgbClr val="FFFF00"/>
                </a:highlight>
                <a:latin typeface="Courier New" panose="02070309020205020404" pitchFamily="49" charset="0"/>
              </a:rPr>
              <a:t>desc</a:t>
            </a:r>
            <a:r>
              <a:rPr lang="en-US" i="1" dirty="0">
                <a:solidFill>
                  <a:srgbClr val="000000"/>
                </a:solidFill>
                <a:highlight>
                  <a:srgbClr val="FFFF00"/>
                </a:highlight>
                <a:latin typeface="Courier New" panose="02070309020205020404" pitchFamily="49" charset="0"/>
              </a:rPr>
              <a:t>(</a:t>
            </a:r>
            <a:r>
              <a:rPr lang="en-US" i="1" dirty="0">
                <a:solidFill>
                  <a:srgbClr val="2A00FF"/>
                </a:solidFill>
                <a:highlight>
                  <a:srgbClr val="FFFF00"/>
                </a:highlight>
                <a:latin typeface="Courier New" panose="02070309020205020404" pitchFamily="49" charset="0"/>
              </a:rPr>
              <a:t>"id"</a:t>
            </a:r>
            <a:r>
              <a:rPr lang="en-US" i="1" dirty="0">
                <a:solidFill>
                  <a:srgbClr val="000000"/>
                </a:solidFill>
                <a:highlight>
                  <a:srgbClr val="FFFF00"/>
                </a:highlight>
                <a:latin typeface="Courier New" panose="02070309020205020404" pitchFamily="49" charset="0"/>
              </a:rPr>
              <a:t>)); </a:t>
            </a:r>
            <a:r>
              <a:rPr lang="en-US" i="1" dirty="0">
                <a:solidFill>
                  <a:srgbClr val="3F7F5F"/>
                </a:solidFill>
                <a:latin typeface="Courier New" panose="02070309020205020404" pitchFamily="49" charset="0"/>
              </a:rPr>
              <a:t>//id should be property name</a:t>
            </a:r>
          </a:p>
          <a:p>
            <a:r>
              <a:rPr lang="en-US" dirty="0">
                <a:solidFill>
                  <a:srgbClr val="000000"/>
                </a:solidFill>
                <a:latin typeface="Courier New" panose="02070309020205020404" pitchFamily="49" charset="0"/>
              </a:rPr>
              <a:t>List&lt;Employee&gt;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cr</a:t>
            </a:r>
            <a:r>
              <a:rPr lang="en-US" u="sng" dirty="0" err="1">
                <a:solidFill>
                  <a:srgbClr val="000000"/>
                </a:solidFill>
                <a:latin typeface="Courier New" panose="02070309020205020404" pitchFamily="49" charset="0"/>
              </a:rPr>
              <a:t>.list</a:t>
            </a:r>
            <a:r>
              <a:rPr lang="en-US" u="sng"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9743988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8742-9BFF-4B95-BEF8-585C26815295}"/>
              </a:ext>
            </a:extLst>
          </p:cNvPr>
          <p:cNvSpPr>
            <a:spLocks noGrp="1"/>
          </p:cNvSpPr>
          <p:nvPr>
            <p:ph type="title"/>
          </p:nvPr>
        </p:nvSpPr>
        <p:spPr/>
        <p:txBody>
          <a:bodyPr/>
          <a:lstStyle/>
          <a:p>
            <a:r>
              <a:rPr lang="en-US" dirty="0"/>
              <a:t>HCQL with Projection</a:t>
            </a:r>
            <a:br>
              <a:rPr lang="en-US" dirty="0"/>
            </a:br>
            <a:endParaRPr lang="en-US" dirty="0"/>
          </a:p>
        </p:txBody>
      </p:sp>
      <p:sp>
        <p:nvSpPr>
          <p:cNvPr id="3" name="Content Placeholder 2">
            <a:extLst>
              <a:ext uri="{FF2B5EF4-FFF2-40B4-BE49-F238E27FC236}">
                <a16:creationId xmlns:a16="http://schemas.microsoft.com/office/drawing/2014/main" id="{ACBA1F77-A6E4-4C0A-90D1-741FBA3C5A04}"/>
              </a:ext>
            </a:extLst>
          </p:cNvPr>
          <p:cNvSpPr>
            <a:spLocks noGrp="1"/>
          </p:cNvSpPr>
          <p:nvPr>
            <p:ph idx="1"/>
          </p:nvPr>
        </p:nvSpPr>
        <p:spPr/>
        <p:txBody>
          <a:bodyPr/>
          <a:lstStyle/>
          <a:p>
            <a:r>
              <a:rPr lang="en-US" dirty="0"/>
              <a:t>We can fetch data of a particular column by projection such as name etc. Let's see the simple example of projection that prints data of </a:t>
            </a:r>
            <a:r>
              <a:rPr lang="en-US" dirty="0" err="1"/>
              <a:t>firstName</a:t>
            </a:r>
            <a:r>
              <a:rPr lang="en-US" dirty="0"/>
              <a:t> column of the table only.</a:t>
            </a:r>
          </a:p>
          <a:p>
            <a:endParaRPr lang="en-US" dirty="0"/>
          </a:p>
          <a:p>
            <a:r>
              <a:rPr lang="it-IT" dirty="0">
                <a:solidFill>
                  <a:srgbClr val="000000"/>
                </a:solidFill>
                <a:latin typeface="Courier New" panose="02070309020205020404" pitchFamily="49" charset="0"/>
              </a:rPr>
              <a:t>Criteria </a:t>
            </a:r>
            <a:r>
              <a:rPr lang="it-IT" dirty="0">
                <a:solidFill>
                  <a:srgbClr val="6A3E3E"/>
                </a:solidFill>
                <a:latin typeface="Courier New" panose="02070309020205020404" pitchFamily="49" charset="0"/>
              </a:rPr>
              <a:t>cr</a:t>
            </a:r>
            <a:r>
              <a:rPr lang="it-IT" dirty="0">
                <a:solidFill>
                  <a:srgbClr val="000000"/>
                </a:solidFill>
                <a:latin typeface="Courier New" panose="02070309020205020404" pitchFamily="49" charset="0"/>
              </a:rPr>
              <a:t>=</a:t>
            </a:r>
            <a:r>
              <a:rPr lang="it-IT" dirty="0">
                <a:solidFill>
                  <a:srgbClr val="6A3E3E"/>
                </a:solidFill>
                <a:latin typeface="Courier New" panose="02070309020205020404" pitchFamily="49" charset="0"/>
              </a:rPr>
              <a:t>session</a:t>
            </a:r>
            <a:r>
              <a:rPr lang="it-IT" dirty="0">
                <a:solidFill>
                  <a:srgbClr val="000000"/>
                </a:solidFill>
                <a:latin typeface="Courier New" panose="02070309020205020404" pitchFamily="49" charset="0"/>
              </a:rPr>
              <a:t>.</a:t>
            </a:r>
            <a:r>
              <a:rPr lang="it-IT" u="sng" strike="sngStrike" dirty="0">
                <a:solidFill>
                  <a:srgbClr val="000000"/>
                </a:solidFill>
                <a:latin typeface="Courier New" panose="02070309020205020404" pitchFamily="49" charset="0"/>
              </a:rPr>
              <a:t>createCriteria(Employee.</a:t>
            </a:r>
            <a:r>
              <a:rPr lang="it-IT" b="1" u="sng" strike="sngStrike" dirty="0">
                <a:solidFill>
                  <a:srgbClr val="7F0055"/>
                </a:solidFill>
                <a:latin typeface="Courier New" panose="02070309020205020404" pitchFamily="49" charset="0"/>
              </a:rPr>
              <a:t>class</a:t>
            </a:r>
            <a:r>
              <a:rPr lang="it-IT" b="1" u="sng" strike="sngStrike" dirty="0">
                <a:solidFill>
                  <a:srgbClr val="000000"/>
                </a:solidFill>
                <a:latin typeface="Courier New" panose="02070309020205020404" pitchFamily="49" charset="0"/>
              </a:rPr>
              <a:t>);</a:t>
            </a:r>
          </a:p>
          <a:p>
            <a:r>
              <a:rPr lang="en-US" dirty="0" err="1">
                <a:solidFill>
                  <a:srgbClr val="6A3E3E"/>
                </a:solidFill>
                <a:highlight>
                  <a:srgbClr val="FFFF00"/>
                </a:highlight>
                <a:latin typeface="Courier New" panose="02070309020205020404" pitchFamily="49" charset="0"/>
              </a:rPr>
              <a:t>cr</a:t>
            </a:r>
            <a:r>
              <a:rPr lang="en-US" dirty="0" err="1">
                <a:solidFill>
                  <a:srgbClr val="000000"/>
                </a:solidFill>
                <a:highlight>
                  <a:srgbClr val="FFFF00"/>
                </a:highlight>
                <a:latin typeface="Courier New" panose="02070309020205020404" pitchFamily="49" charset="0"/>
              </a:rPr>
              <a:t>.setProjection</a:t>
            </a:r>
            <a:r>
              <a:rPr lang="en-US" dirty="0">
                <a:solidFill>
                  <a:srgbClr val="000000"/>
                </a:solidFill>
                <a:highlight>
                  <a:srgbClr val="FFFF00"/>
                </a:highlight>
                <a:latin typeface="Courier New" panose="02070309020205020404" pitchFamily="49" charset="0"/>
              </a:rPr>
              <a:t>(</a:t>
            </a:r>
            <a:r>
              <a:rPr lang="en-US" dirty="0" err="1">
                <a:solidFill>
                  <a:srgbClr val="000000"/>
                </a:solidFill>
                <a:highlight>
                  <a:srgbClr val="FFFF00"/>
                </a:highlight>
                <a:latin typeface="Courier New" panose="02070309020205020404" pitchFamily="49" charset="0"/>
              </a:rPr>
              <a:t>Projections.</a:t>
            </a:r>
            <a:r>
              <a:rPr lang="en-US" i="1" dirty="0" err="1">
                <a:solidFill>
                  <a:srgbClr val="000000"/>
                </a:solidFill>
                <a:highlight>
                  <a:srgbClr val="FFFF00"/>
                </a:highlight>
                <a:latin typeface="Courier New" panose="02070309020205020404" pitchFamily="49" charset="0"/>
              </a:rPr>
              <a:t>property</a:t>
            </a:r>
            <a:r>
              <a:rPr lang="en-US" i="1" dirty="0">
                <a:solidFill>
                  <a:srgbClr val="000000"/>
                </a:solidFill>
                <a:highlight>
                  <a:srgbClr val="FFFF00"/>
                </a:highlight>
                <a:latin typeface="Courier New" panose="02070309020205020404" pitchFamily="49" charset="0"/>
              </a:rPr>
              <a:t>(</a:t>
            </a:r>
            <a:r>
              <a:rPr lang="en-US" i="1" dirty="0">
                <a:solidFill>
                  <a:srgbClr val="2A00FF"/>
                </a:solidFill>
                <a:highlight>
                  <a:srgbClr val="FFFF00"/>
                </a:highlight>
                <a:latin typeface="Courier New" panose="02070309020205020404" pitchFamily="49" charset="0"/>
              </a:rPr>
              <a:t>"</a:t>
            </a:r>
            <a:r>
              <a:rPr lang="en-US" i="1" dirty="0" err="1">
                <a:solidFill>
                  <a:srgbClr val="2A00FF"/>
                </a:solidFill>
                <a:highlight>
                  <a:srgbClr val="FFFF00"/>
                </a:highlight>
                <a:latin typeface="Courier New" panose="02070309020205020404" pitchFamily="49" charset="0"/>
              </a:rPr>
              <a:t>firstName</a:t>
            </a:r>
            <a:r>
              <a:rPr lang="en-US" i="1" dirty="0">
                <a:solidFill>
                  <a:srgbClr val="2A00FF"/>
                </a:solidFill>
                <a:highlight>
                  <a:srgbClr val="FFFF00"/>
                </a:highlight>
                <a:latin typeface="Courier New" panose="02070309020205020404" pitchFamily="49" charset="0"/>
              </a:rPr>
              <a:t>"</a:t>
            </a:r>
            <a:r>
              <a:rPr lang="en-US" i="1" dirty="0">
                <a:solidFill>
                  <a:srgbClr val="000000"/>
                </a:solidFill>
                <a:highlight>
                  <a:srgbClr val="FFFF00"/>
                </a:highlight>
                <a:latin typeface="Courier New" panose="02070309020205020404" pitchFamily="49" charset="0"/>
              </a:rPr>
              <a:t>))</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List&lt;String&gt; </a:t>
            </a:r>
            <a:r>
              <a:rPr lang="en-US" dirty="0">
                <a:solidFill>
                  <a:srgbClr val="6A3E3E"/>
                </a:solidFill>
                <a:latin typeface="Courier New" panose="02070309020205020404" pitchFamily="49" charset="0"/>
              </a:rPr>
              <a:t>results</a:t>
            </a:r>
            <a:r>
              <a:rPr lang="en-US"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cr</a:t>
            </a:r>
            <a:r>
              <a:rPr lang="en-US" u="sng" dirty="0" err="1">
                <a:solidFill>
                  <a:srgbClr val="000000"/>
                </a:solidFill>
                <a:latin typeface="Courier New" panose="02070309020205020404" pitchFamily="49" charset="0"/>
              </a:rPr>
              <a:t>.list</a:t>
            </a:r>
            <a:r>
              <a:rPr lang="en-US" u="sng"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(String </a:t>
            </a:r>
            <a:r>
              <a:rPr lang="en-US" b="1" dirty="0" err="1">
                <a:solidFill>
                  <a:srgbClr val="6A3E3E"/>
                </a:solidFill>
                <a:latin typeface="Courier New" panose="02070309020205020404" pitchFamily="49" charset="0"/>
              </a:rPr>
              <a:t>fn</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results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fn</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1528284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8403-AF74-41C1-952E-8577AC0376B5}"/>
              </a:ext>
            </a:extLst>
          </p:cNvPr>
          <p:cNvSpPr>
            <a:spLocks noGrp="1"/>
          </p:cNvSpPr>
          <p:nvPr>
            <p:ph type="title"/>
          </p:nvPr>
        </p:nvSpPr>
        <p:spPr>
          <a:xfrm>
            <a:off x="1148674" y="3494202"/>
            <a:ext cx="8596668" cy="1320800"/>
          </a:xfrm>
        </p:spPr>
        <p:txBody>
          <a:bodyPr/>
          <a:lstStyle/>
          <a:p>
            <a:r>
              <a:rPr lang="en-US" dirty="0"/>
              <a:t>									End</a:t>
            </a:r>
          </a:p>
        </p:txBody>
      </p:sp>
    </p:spTree>
    <p:extLst>
      <p:ext uri="{BB962C8B-B14F-4D97-AF65-F5344CB8AC3E}">
        <p14:creationId xmlns:p14="http://schemas.microsoft.com/office/powerpoint/2010/main" val="280786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br>
              <a:rPr lang="en-US" dirty="0"/>
            </a:br>
            <a:endParaRPr lang="en-US" dirty="0"/>
          </a:p>
        </p:txBody>
      </p:sp>
      <p:sp>
        <p:nvSpPr>
          <p:cNvPr id="3" name="Content Placeholder 2"/>
          <p:cNvSpPr>
            <a:spLocks noGrp="1"/>
          </p:cNvSpPr>
          <p:nvPr>
            <p:ph idx="1"/>
          </p:nvPr>
        </p:nvSpPr>
        <p:spPr>
          <a:xfrm>
            <a:off x="677334" y="1429555"/>
            <a:ext cx="8596668" cy="4611807"/>
          </a:xfrm>
        </p:spPr>
        <p:txBody>
          <a:bodyPr>
            <a:normAutofit fontScale="85000" lnSpcReduction="20000"/>
          </a:bodyPr>
          <a:lstStyle/>
          <a:p>
            <a:r>
              <a:rPr lang="en-US" dirty="0"/>
              <a:t>The Hibernate architecture includes </a:t>
            </a:r>
          </a:p>
          <a:p>
            <a:pPr lvl="1"/>
            <a:r>
              <a:rPr lang="en-US" dirty="0"/>
              <a:t>persistent object, </a:t>
            </a:r>
          </a:p>
          <a:p>
            <a:pPr lvl="1"/>
            <a:r>
              <a:rPr lang="en-US" dirty="0"/>
              <a:t>session factory, </a:t>
            </a:r>
          </a:p>
          <a:p>
            <a:pPr lvl="1"/>
            <a:r>
              <a:rPr lang="en-US" dirty="0"/>
              <a:t>transaction factory, </a:t>
            </a:r>
          </a:p>
          <a:p>
            <a:pPr lvl="1"/>
            <a:r>
              <a:rPr lang="en-US" dirty="0"/>
              <a:t>connection factory, </a:t>
            </a:r>
          </a:p>
          <a:p>
            <a:pPr lvl="1"/>
            <a:r>
              <a:rPr lang="en-US" dirty="0"/>
              <a:t>session, </a:t>
            </a:r>
          </a:p>
          <a:p>
            <a:pPr lvl="1"/>
            <a:r>
              <a:rPr lang="en-US" dirty="0"/>
              <a:t>transaction etc.</a:t>
            </a:r>
          </a:p>
          <a:p>
            <a:endParaRPr lang="en-US" dirty="0"/>
          </a:p>
          <a:p>
            <a:r>
              <a:rPr lang="en-US" dirty="0"/>
              <a:t>There are 4 layers in hibernate architecture </a:t>
            </a:r>
          </a:p>
          <a:p>
            <a:pPr lvl="1"/>
            <a:r>
              <a:rPr lang="en-US" dirty="0"/>
              <a:t>1. java application layer, </a:t>
            </a:r>
          </a:p>
          <a:p>
            <a:pPr lvl="1"/>
            <a:r>
              <a:rPr lang="en-US" dirty="0"/>
              <a:t>2. hibernate framework layer, </a:t>
            </a:r>
          </a:p>
          <a:p>
            <a:pPr lvl="1"/>
            <a:r>
              <a:rPr lang="en-US" dirty="0"/>
              <a:t>3. backhand API layer and </a:t>
            </a:r>
          </a:p>
          <a:p>
            <a:pPr lvl="1"/>
            <a:r>
              <a:rPr lang="en-US" dirty="0"/>
              <a:t>4. database layer.</a:t>
            </a:r>
          </a:p>
          <a:p>
            <a:pPr lvl="1"/>
            <a:endParaRPr lang="en-US" dirty="0"/>
          </a:p>
          <a:p>
            <a:pPr marL="457200" lvl="1" indent="0">
              <a:buNone/>
            </a:pPr>
            <a:r>
              <a:rPr lang="en-US" dirty="0"/>
              <a:t>Let's see the diagram of hibernate architecture:</a:t>
            </a:r>
          </a:p>
        </p:txBody>
      </p:sp>
    </p:spTree>
    <p:extLst>
      <p:ext uri="{BB962C8B-B14F-4D97-AF65-F5344CB8AC3E}">
        <p14:creationId xmlns:p14="http://schemas.microsoft.com/office/powerpoint/2010/main" val="60439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 level architecture of Hibernate with mapping file and configuration file.</a:t>
            </a:r>
            <a:br>
              <a:rPr lang="en-US" dirty="0"/>
            </a:br>
            <a:br>
              <a:rPr lang="en-US" dirty="0"/>
            </a:br>
            <a:endParaRPr lang="en-US" dirty="0"/>
          </a:p>
        </p:txBody>
      </p:sp>
      <p:pic>
        <p:nvPicPr>
          <p:cNvPr id="6146" name="Picture 2" descr="hibernate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419" y="2160588"/>
            <a:ext cx="557120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219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Hibernate framework uses many objects session factory, session, transaction etc. along with existing Java API such as JDBC (Java Database Connectivity), JTA (Java Transaction API) and JNDI (Java Naming Directory Interface).</a:t>
            </a:r>
          </a:p>
        </p:txBody>
      </p:sp>
    </p:spTree>
    <p:extLst>
      <p:ext uri="{BB962C8B-B14F-4D97-AF65-F5344CB8AC3E}">
        <p14:creationId xmlns:p14="http://schemas.microsoft.com/office/powerpoint/2010/main" val="14708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Hibernate Architecture</a:t>
            </a:r>
            <a:br>
              <a:rPr lang="en-US" dirty="0"/>
            </a:br>
            <a:endParaRPr lang="en-US" dirty="0"/>
          </a:p>
        </p:txBody>
      </p:sp>
      <p:sp>
        <p:nvSpPr>
          <p:cNvPr id="3" name="Content Placeholder 2"/>
          <p:cNvSpPr>
            <a:spLocks noGrp="1"/>
          </p:cNvSpPr>
          <p:nvPr>
            <p:ph idx="1"/>
          </p:nvPr>
        </p:nvSpPr>
        <p:spPr>
          <a:xfrm>
            <a:off x="677334" y="1352283"/>
            <a:ext cx="8904548" cy="4689080"/>
          </a:xfrm>
        </p:spPr>
        <p:txBody>
          <a:bodyPr>
            <a:normAutofit/>
          </a:bodyPr>
          <a:lstStyle/>
          <a:p>
            <a:r>
              <a:rPr lang="en-US" b="1" dirty="0" err="1"/>
              <a:t>SessionFactory</a:t>
            </a:r>
            <a:endParaRPr lang="en-US" b="1" dirty="0"/>
          </a:p>
          <a:p>
            <a:pPr lvl="1"/>
            <a:r>
              <a:rPr lang="en-US" dirty="0"/>
              <a:t>The </a:t>
            </a:r>
            <a:r>
              <a:rPr lang="en-US" dirty="0" err="1"/>
              <a:t>SessionFactory</a:t>
            </a:r>
            <a:r>
              <a:rPr lang="en-US" dirty="0"/>
              <a:t> is a factory of session and client of </a:t>
            </a:r>
            <a:r>
              <a:rPr lang="en-US" dirty="0" err="1"/>
              <a:t>ConnectionProvider</a:t>
            </a:r>
            <a:r>
              <a:rPr lang="en-US" dirty="0"/>
              <a:t>. It holds second level cache (optional) of data. </a:t>
            </a:r>
          </a:p>
          <a:p>
            <a:pPr lvl="1"/>
            <a:r>
              <a:rPr lang="en-US" dirty="0" err="1">
                <a:solidFill>
                  <a:srgbClr val="FF0000"/>
                </a:solidFill>
              </a:rPr>
              <a:t>SessionFactory</a:t>
            </a:r>
            <a:r>
              <a:rPr lang="en-US" dirty="0">
                <a:solidFill>
                  <a:srgbClr val="FF0000"/>
                </a:solidFill>
              </a:rPr>
              <a:t> interface provides factory method to get the object of Session.</a:t>
            </a:r>
          </a:p>
          <a:p>
            <a:r>
              <a:rPr lang="en-US" b="1" dirty="0"/>
              <a:t>Session</a:t>
            </a:r>
          </a:p>
          <a:p>
            <a:pPr lvl="1"/>
            <a:r>
              <a:rPr lang="en-US" dirty="0">
                <a:solidFill>
                  <a:srgbClr val="FF0000"/>
                </a:solidFill>
              </a:rPr>
              <a:t>The session object provides an interface between the application and data stored in the database</a:t>
            </a:r>
            <a:r>
              <a:rPr lang="en-US" dirty="0"/>
              <a:t>. It is a short-lived object and wraps the JDBC connection. </a:t>
            </a:r>
            <a:r>
              <a:rPr lang="en-US" dirty="0">
                <a:solidFill>
                  <a:srgbClr val="0070C0"/>
                </a:solidFill>
              </a:rPr>
              <a:t>It is factory of Transaction, Query and Criteria. It holds a first-level cache (</a:t>
            </a:r>
            <a:r>
              <a:rPr lang="en-US" dirty="0"/>
              <a:t>mandatory) of data. The </a:t>
            </a:r>
            <a:r>
              <a:rPr lang="en-US" dirty="0" err="1"/>
              <a:t>org.hibernate.Session</a:t>
            </a:r>
            <a:r>
              <a:rPr lang="en-US" dirty="0"/>
              <a:t> interface provides methods to insert, update and delete the object.</a:t>
            </a:r>
          </a:p>
          <a:p>
            <a:pPr lvl="1"/>
            <a:r>
              <a:rPr lang="en-US" dirty="0">
                <a:solidFill>
                  <a:srgbClr val="FF0000"/>
                </a:solidFill>
              </a:rPr>
              <a:t>The </a:t>
            </a:r>
            <a:r>
              <a:rPr lang="en-US" dirty="0" err="1">
                <a:solidFill>
                  <a:srgbClr val="FF0000"/>
                </a:solidFill>
              </a:rPr>
              <a:t>org.hibernate.Session</a:t>
            </a:r>
            <a:r>
              <a:rPr lang="en-US" dirty="0">
                <a:solidFill>
                  <a:srgbClr val="FF0000"/>
                </a:solidFill>
              </a:rPr>
              <a:t> interface provides methods to insert, update and delete the object. It also provides factory methods for Transaction, Query and Criteria.</a:t>
            </a:r>
          </a:p>
          <a:p>
            <a:endParaRPr lang="en-US" dirty="0">
              <a:solidFill>
                <a:srgbClr val="FF0000"/>
              </a:solidFill>
            </a:endParaRPr>
          </a:p>
        </p:txBody>
      </p:sp>
    </p:spTree>
    <p:extLst>
      <p:ext uri="{BB962C8B-B14F-4D97-AF65-F5344CB8AC3E}">
        <p14:creationId xmlns:p14="http://schemas.microsoft.com/office/powerpoint/2010/main" val="20706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16924"/>
          </a:xfrm>
        </p:spPr>
        <p:txBody>
          <a:bodyPr>
            <a:normAutofit fontScale="90000"/>
          </a:bodyPr>
          <a:lstStyle/>
          <a:p>
            <a:r>
              <a:rPr lang="en-US" dirty="0"/>
              <a:t>Session Interface Methods</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4145735"/>
              </p:ext>
            </p:extLst>
          </p:nvPr>
        </p:nvGraphicFramePr>
        <p:xfrm>
          <a:off x="677862" y="717550"/>
          <a:ext cx="10179027" cy="5959564"/>
        </p:xfrm>
        <a:graphic>
          <a:graphicData uri="http://schemas.openxmlformats.org/drawingml/2006/table">
            <a:tbl>
              <a:tblPr firstRow="1" bandRow="1">
                <a:tableStyleId>{93296810-A885-4BE3-A3E7-6D5BEEA58F35}</a:tableStyleId>
              </a:tblPr>
              <a:tblGrid>
                <a:gridCol w="981590">
                  <a:extLst>
                    <a:ext uri="{9D8B030D-6E8A-4147-A177-3AD203B41FA5}">
                      <a16:colId xmlns:a16="http://schemas.microsoft.com/office/drawing/2014/main" val="20000"/>
                    </a:ext>
                  </a:extLst>
                </a:gridCol>
                <a:gridCol w="9197437">
                  <a:extLst>
                    <a:ext uri="{9D8B030D-6E8A-4147-A177-3AD203B41FA5}">
                      <a16:colId xmlns:a16="http://schemas.microsoft.com/office/drawing/2014/main" val="20001"/>
                    </a:ext>
                  </a:extLst>
                </a:gridCol>
              </a:tblGrid>
              <a:tr h="395104">
                <a:tc>
                  <a:txBody>
                    <a:bodyPr/>
                    <a:lstStyle/>
                    <a:p>
                      <a:pPr algn="l" fontAlgn="t"/>
                      <a:r>
                        <a:rPr lang="en-US" dirty="0">
                          <a:effectLst/>
                        </a:rPr>
                        <a:t>S.N.</a:t>
                      </a:r>
                    </a:p>
                  </a:txBody>
                  <a:tcPr marL="76200" marR="76200" marT="76200" marB="76200"/>
                </a:tc>
                <a:tc>
                  <a:txBody>
                    <a:bodyPr/>
                    <a:lstStyle/>
                    <a:p>
                      <a:pPr algn="l" fontAlgn="t"/>
                      <a:r>
                        <a:rPr lang="en-US">
                          <a:effectLst/>
                        </a:rPr>
                        <a:t>Session Methods and Description</a:t>
                      </a:r>
                    </a:p>
                  </a:txBody>
                  <a:tcPr marL="76200" marR="76200" marT="76200" marB="76200"/>
                </a:tc>
                <a:extLst>
                  <a:ext uri="{0D108BD9-81ED-4DB2-BD59-A6C34878D82A}">
                    <a16:rowId xmlns:a16="http://schemas.microsoft.com/office/drawing/2014/main" val="10000"/>
                  </a:ext>
                </a:extLst>
              </a:tr>
              <a:tr h="790406">
                <a:tc>
                  <a:txBody>
                    <a:bodyPr/>
                    <a:lstStyle/>
                    <a:p>
                      <a:pPr fontAlgn="t"/>
                      <a:r>
                        <a:rPr lang="en-US" dirty="0">
                          <a:effectLst/>
                        </a:rPr>
                        <a:t>1</a:t>
                      </a:r>
                    </a:p>
                  </a:txBody>
                  <a:tcPr marL="76200" marR="76200" marT="76200" marB="76200"/>
                </a:tc>
                <a:tc>
                  <a:txBody>
                    <a:bodyPr/>
                    <a:lstStyle/>
                    <a:p>
                      <a:pPr algn="just" fontAlgn="t"/>
                      <a:r>
                        <a:rPr lang="en-US" dirty="0">
                          <a:effectLst/>
                        </a:rPr>
                        <a:t>Transaction </a:t>
                      </a:r>
                      <a:r>
                        <a:rPr lang="en-US" dirty="0" err="1">
                          <a:solidFill>
                            <a:srgbClr val="FF0000"/>
                          </a:solidFill>
                          <a:effectLst/>
                        </a:rPr>
                        <a:t>beginTransaction</a:t>
                      </a:r>
                      <a:r>
                        <a:rPr lang="en-US" dirty="0">
                          <a:solidFill>
                            <a:srgbClr val="FF0000"/>
                          </a:solidFill>
                          <a:effectLst/>
                        </a:rPr>
                        <a:t>() </a:t>
                      </a:r>
                      <a:r>
                        <a:rPr lang="en-US" dirty="0">
                          <a:effectLst/>
                        </a:rPr>
                        <a:t>Begin a unit of work and return the associated Transaction object.</a:t>
                      </a:r>
                      <a:endParaRPr lang="en-US" dirty="0">
                        <a:solidFill>
                          <a:srgbClr val="000000"/>
                        </a:solidFill>
                        <a:effectLst/>
                      </a:endParaRPr>
                    </a:p>
                  </a:txBody>
                  <a:tcPr marL="76200" marR="76200" marT="76200" marB="76200"/>
                </a:tc>
                <a:extLst>
                  <a:ext uri="{0D108BD9-81ED-4DB2-BD59-A6C34878D82A}">
                    <a16:rowId xmlns:a16="http://schemas.microsoft.com/office/drawing/2014/main" val="10001"/>
                  </a:ext>
                </a:extLst>
              </a:tr>
              <a:tr h="568105">
                <a:tc>
                  <a:txBody>
                    <a:bodyPr/>
                    <a:lstStyle/>
                    <a:p>
                      <a:pPr fontAlgn="t"/>
                      <a:r>
                        <a:rPr lang="en-US">
                          <a:effectLst/>
                        </a:rPr>
                        <a:t>2</a:t>
                      </a:r>
                    </a:p>
                  </a:txBody>
                  <a:tcPr marL="76200" marR="76200" marT="76200" marB="76200"/>
                </a:tc>
                <a:tc>
                  <a:txBody>
                    <a:bodyPr/>
                    <a:lstStyle/>
                    <a:p>
                      <a:pPr algn="just" fontAlgn="t"/>
                      <a:r>
                        <a:rPr lang="en-US" dirty="0">
                          <a:effectLst/>
                        </a:rPr>
                        <a:t>void </a:t>
                      </a:r>
                      <a:r>
                        <a:rPr lang="en-US" dirty="0" err="1">
                          <a:effectLst/>
                        </a:rPr>
                        <a:t>cancelQuery</a:t>
                      </a:r>
                      <a:r>
                        <a:rPr lang="en-US" dirty="0">
                          <a:effectLst/>
                        </a:rPr>
                        <a:t>() Cancel the execution of the current query.</a:t>
                      </a:r>
                      <a:endParaRPr lang="en-US" dirty="0">
                        <a:solidFill>
                          <a:srgbClr val="000000"/>
                        </a:solidFill>
                        <a:effectLst/>
                      </a:endParaRPr>
                    </a:p>
                  </a:txBody>
                  <a:tcPr marL="76200" marR="76200" marT="76200" marB="76200"/>
                </a:tc>
                <a:extLst>
                  <a:ext uri="{0D108BD9-81ED-4DB2-BD59-A6C34878D82A}">
                    <a16:rowId xmlns:a16="http://schemas.microsoft.com/office/drawing/2014/main" val="10002"/>
                  </a:ext>
                </a:extLst>
              </a:tr>
              <a:tr h="568105">
                <a:tc>
                  <a:txBody>
                    <a:bodyPr/>
                    <a:lstStyle/>
                    <a:p>
                      <a:pPr fontAlgn="t"/>
                      <a:r>
                        <a:rPr lang="en-US">
                          <a:effectLst/>
                        </a:rPr>
                        <a:t>3</a:t>
                      </a:r>
                    </a:p>
                  </a:txBody>
                  <a:tcPr marL="76200" marR="76200" marT="76200" marB="76200"/>
                </a:tc>
                <a:tc>
                  <a:txBody>
                    <a:bodyPr/>
                    <a:lstStyle/>
                    <a:p>
                      <a:pPr algn="just" fontAlgn="t"/>
                      <a:r>
                        <a:rPr lang="en-US" dirty="0">
                          <a:effectLst/>
                        </a:rPr>
                        <a:t>void clear() Completely clear the session.</a:t>
                      </a:r>
                      <a:endParaRPr lang="en-US" dirty="0">
                        <a:solidFill>
                          <a:srgbClr val="000000"/>
                        </a:solidFill>
                        <a:effectLst/>
                      </a:endParaRPr>
                    </a:p>
                  </a:txBody>
                  <a:tcPr marL="76200" marR="76200" marT="76200" marB="76200"/>
                </a:tc>
                <a:extLst>
                  <a:ext uri="{0D108BD9-81ED-4DB2-BD59-A6C34878D82A}">
                    <a16:rowId xmlns:a16="http://schemas.microsoft.com/office/drawing/2014/main" val="10003"/>
                  </a:ext>
                </a:extLst>
              </a:tr>
              <a:tr h="790406">
                <a:tc>
                  <a:txBody>
                    <a:bodyPr/>
                    <a:lstStyle/>
                    <a:p>
                      <a:pPr fontAlgn="t"/>
                      <a:r>
                        <a:rPr lang="en-US">
                          <a:effectLst/>
                        </a:rPr>
                        <a:t>4</a:t>
                      </a:r>
                    </a:p>
                  </a:txBody>
                  <a:tcPr marL="76200" marR="76200" marT="76200" marB="76200"/>
                </a:tc>
                <a:tc>
                  <a:txBody>
                    <a:bodyPr/>
                    <a:lstStyle/>
                    <a:p>
                      <a:pPr algn="just" fontAlgn="t"/>
                      <a:r>
                        <a:rPr lang="en-US" dirty="0">
                          <a:effectLst/>
                        </a:rPr>
                        <a:t>Connection close() End the session by releasing the JDBC connection and cleaning up.</a:t>
                      </a:r>
                      <a:endParaRPr lang="en-US" dirty="0">
                        <a:solidFill>
                          <a:srgbClr val="000000"/>
                        </a:solidFill>
                        <a:effectLst/>
                      </a:endParaRPr>
                    </a:p>
                  </a:txBody>
                  <a:tcPr marL="76200" marR="76200" marT="76200" marB="76200"/>
                </a:tc>
                <a:extLst>
                  <a:ext uri="{0D108BD9-81ED-4DB2-BD59-A6C34878D82A}">
                    <a16:rowId xmlns:a16="http://schemas.microsoft.com/office/drawing/2014/main" val="10004"/>
                  </a:ext>
                </a:extLst>
              </a:tr>
              <a:tr h="1012708">
                <a:tc>
                  <a:txBody>
                    <a:bodyPr/>
                    <a:lstStyle/>
                    <a:p>
                      <a:pPr fontAlgn="t"/>
                      <a:r>
                        <a:rPr lang="en-US">
                          <a:effectLst/>
                        </a:rPr>
                        <a:t>5</a:t>
                      </a:r>
                    </a:p>
                  </a:txBody>
                  <a:tcPr marL="76200" marR="76200" marT="76200" marB="76200"/>
                </a:tc>
                <a:tc>
                  <a:txBody>
                    <a:bodyPr/>
                    <a:lstStyle/>
                    <a:p>
                      <a:pPr algn="just" fontAlgn="t"/>
                      <a:r>
                        <a:rPr lang="en-US" dirty="0">
                          <a:effectLst/>
                        </a:rPr>
                        <a:t>Criteria </a:t>
                      </a:r>
                      <a:r>
                        <a:rPr lang="en-US" dirty="0" err="1">
                          <a:effectLst/>
                        </a:rPr>
                        <a:t>createCriteria</a:t>
                      </a:r>
                      <a:r>
                        <a:rPr lang="en-US" dirty="0">
                          <a:effectLst/>
                        </a:rPr>
                        <a:t>(Class </a:t>
                      </a:r>
                      <a:r>
                        <a:rPr lang="en-US" dirty="0" err="1">
                          <a:effectLst/>
                        </a:rPr>
                        <a:t>persistentClass</a:t>
                      </a:r>
                      <a:r>
                        <a:rPr lang="en-US" dirty="0">
                          <a:effectLst/>
                        </a:rPr>
                        <a:t>) Create a new Criteria instance, for the given entity class, or a superclass of an entity class.</a:t>
                      </a:r>
                      <a:endParaRPr lang="en-US" dirty="0">
                        <a:solidFill>
                          <a:srgbClr val="000000"/>
                        </a:solidFill>
                        <a:effectLst/>
                      </a:endParaRPr>
                    </a:p>
                  </a:txBody>
                  <a:tcPr marL="76200" marR="76200" marT="76200" marB="76200"/>
                </a:tc>
                <a:extLst>
                  <a:ext uri="{0D108BD9-81ED-4DB2-BD59-A6C34878D82A}">
                    <a16:rowId xmlns:a16="http://schemas.microsoft.com/office/drawing/2014/main" val="10005"/>
                  </a:ext>
                </a:extLst>
              </a:tr>
              <a:tr h="790406">
                <a:tc>
                  <a:txBody>
                    <a:bodyPr/>
                    <a:lstStyle/>
                    <a:p>
                      <a:pPr fontAlgn="t"/>
                      <a:r>
                        <a:rPr lang="en-US">
                          <a:effectLst/>
                        </a:rPr>
                        <a:t>6</a:t>
                      </a:r>
                    </a:p>
                  </a:txBody>
                  <a:tcPr marL="76200" marR="76200" marT="76200" marB="76200"/>
                </a:tc>
                <a:tc>
                  <a:txBody>
                    <a:bodyPr/>
                    <a:lstStyle/>
                    <a:p>
                      <a:pPr algn="just" fontAlgn="t"/>
                      <a:r>
                        <a:rPr lang="en-US" dirty="0">
                          <a:effectLst/>
                        </a:rPr>
                        <a:t>Criteria </a:t>
                      </a:r>
                      <a:r>
                        <a:rPr lang="en-US" dirty="0" err="1">
                          <a:effectLst/>
                        </a:rPr>
                        <a:t>createCriteria</a:t>
                      </a:r>
                      <a:r>
                        <a:rPr lang="en-US" dirty="0">
                          <a:effectLst/>
                        </a:rPr>
                        <a:t>(String </a:t>
                      </a:r>
                      <a:r>
                        <a:rPr lang="en-US" dirty="0" err="1">
                          <a:effectLst/>
                        </a:rPr>
                        <a:t>entityName</a:t>
                      </a:r>
                      <a:r>
                        <a:rPr lang="en-US" dirty="0">
                          <a:effectLst/>
                        </a:rPr>
                        <a:t>) Create a new Criteria instance, for the given entity name.</a:t>
                      </a:r>
                      <a:endParaRPr lang="en-US" dirty="0">
                        <a:solidFill>
                          <a:srgbClr val="000000"/>
                        </a:solidFill>
                        <a:effectLst/>
                      </a:endParaRPr>
                    </a:p>
                  </a:txBody>
                  <a:tcPr marL="76200" marR="76200" marT="76200" marB="76200"/>
                </a:tc>
                <a:extLst>
                  <a:ext uri="{0D108BD9-81ED-4DB2-BD59-A6C34878D82A}">
                    <a16:rowId xmlns:a16="http://schemas.microsoft.com/office/drawing/2014/main" val="10006"/>
                  </a:ext>
                </a:extLst>
              </a:tr>
              <a:tr h="1012708">
                <a:tc>
                  <a:txBody>
                    <a:bodyPr/>
                    <a:lstStyle/>
                    <a:p>
                      <a:pPr fontAlgn="t"/>
                      <a:r>
                        <a:rPr lang="en-US">
                          <a:effectLst/>
                        </a:rPr>
                        <a:t>7</a:t>
                      </a:r>
                    </a:p>
                  </a:txBody>
                  <a:tcPr marL="76200" marR="76200" marT="76200" marB="76200"/>
                </a:tc>
                <a:tc>
                  <a:txBody>
                    <a:bodyPr/>
                    <a:lstStyle/>
                    <a:p>
                      <a:pPr algn="just" fontAlgn="t"/>
                      <a:r>
                        <a:rPr lang="en-US" dirty="0">
                          <a:effectLst/>
                        </a:rPr>
                        <a:t>Serializable </a:t>
                      </a:r>
                      <a:r>
                        <a:rPr lang="en-US" dirty="0" err="1">
                          <a:effectLst/>
                        </a:rPr>
                        <a:t>getIdentifier</a:t>
                      </a:r>
                      <a:r>
                        <a:rPr lang="en-US" dirty="0">
                          <a:effectLst/>
                        </a:rPr>
                        <a:t>(Object object) Return the identifier value of the given entity as associated with this session.</a:t>
                      </a:r>
                      <a:endParaRPr lang="en-US" dirty="0">
                        <a:solidFill>
                          <a:srgbClr val="000000"/>
                        </a:solidFill>
                        <a:effectLst/>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332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69608537"/>
              </p:ext>
            </p:extLst>
          </p:nvPr>
        </p:nvGraphicFramePr>
        <p:xfrm>
          <a:off x="677862" y="180975"/>
          <a:ext cx="10599737" cy="5704840"/>
        </p:xfrm>
        <a:graphic>
          <a:graphicData uri="http://schemas.openxmlformats.org/drawingml/2006/table">
            <a:tbl>
              <a:tblPr firstRow="1" bandRow="1">
                <a:tableStyleId>{5C22544A-7EE6-4342-B048-85BDC9FD1C3A}</a:tableStyleId>
              </a:tblPr>
              <a:tblGrid>
                <a:gridCol w="1121909">
                  <a:extLst>
                    <a:ext uri="{9D8B030D-6E8A-4147-A177-3AD203B41FA5}">
                      <a16:colId xmlns:a16="http://schemas.microsoft.com/office/drawing/2014/main" val="20000"/>
                    </a:ext>
                  </a:extLst>
                </a:gridCol>
                <a:gridCol w="9477828">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pPr fontAlgn="t"/>
                      <a:r>
                        <a:rPr lang="en-US" dirty="0">
                          <a:effectLst/>
                        </a:rPr>
                        <a:t>8</a:t>
                      </a:r>
                    </a:p>
                  </a:txBody>
                  <a:tcPr marL="76200" marR="76200" marT="76200" marB="76200"/>
                </a:tc>
                <a:tc>
                  <a:txBody>
                    <a:bodyPr/>
                    <a:lstStyle/>
                    <a:p>
                      <a:pPr algn="just" fontAlgn="t"/>
                      <a:r>
                        <a:rPr lang="en-US" b="1" dirty="0">
                          <a:effectLst/>
                        </a:rPr>
                        <a:t>Query </a:t>
                      </a:r>
                      <a:r>
                        <a:rPr lang="en-US" b="1" dirty="0" err="1">
                          <a:effectLst/>
                        </a:rPr>
                        <a:t>createFilter</a:t>
                      </a:r>
                      <a:r>
                        <a:rPr lang="en-US" b="1" dirty="0">
                          <a:effectLst/>
                        </a:rPr>
                        <a:t>(Object collection, String </a:t>
                      </a:r>
                      <a:r>
                        <a:rPr lang="en-US" b="1" dirty="0" err="1">
                          <a:effectLst/>
                        </a:rPr>
                        <a:t>queryString</a:t>
                      </a:r>
                      <a:r>
                        <a:rPr lang="en-US" b="1" dirty="0">
                          <a:effectLst/>
                        </a:rPr>
                        <a:t>) </a:t>
                      </a:r>
                      <a:r>
                        <a:rPr lang="en-US" dirty="0">
                          <a:solidFill>
                            <a:srgbClr val="000000"/>
                          </a:solidFill>
                          <a:effectLst/>
                        </a:rPr>
                        <a:t>Create a new instance of Query for the given collection and filter string.</a:t>
                      </a:r>
                    </a:p>
                  </a:txBody>
                  <a:tcPr marL="76200" marR="76200" marT="76200" marB="76200"/>
                </a:tc>
                <a:extLst>
                  <a:ext uri="{0D108BD9-81ED-4DB2-BD59-A6C34878D82A}">
                    <a16:rowId xmlns:a16="http://schemas.microsoft.com/office/drawing/2014/main" val="10001"/>
                  </a:ext>
                </a:extLst>
              </a:tr>
              <a:tr h="370840">
                <a:tc>
                  <a:txBody>
                    <a:bodyPr/>
                    <a:lstStyle/>
                    <a:p>
                      <a:pPr fontAlgn="t"/>
                      <a:r>
                        <a:rPr lang="en-US">
                          <a:effectLst/>
                        </a:rPr>
                        <a:t>9</a:t>
                      </a:r>
                    </a:p>
                  </a:txBody>
                  <a:tcPr marL="76200" marR="76200" marT="76200" marB="76200"/>
                </a:tc>
                <a:tc>
                  <a:txBody>
                    <a:bodyPr/>
                    <a:lstStyle/>
                    <a:p>
                      <a:pPr algn="just" fontAlgn="t"/>
                      <a:r>
                        <a:rPr lang="en-US" b="1" dirty="0">
                          <a:effectLst/>
                        </a:rPr>
                        <a:t>Query </a:t>
                      </a:r>
                      <a:r>
                        <a:rPr lang="en-US" b="1" dirty="0" err="1">
                          <a:effectLst/>
                        </a:rPr>
                        <a:t>createQuery</a:t>
                      </a:r>
                      <a:r>
                        <a:rPr lang="en-US" b="1" dirty="0">
                          <a:effectLst/>
                        </a:rPr>
                        <a:t>(String </a:t>
                      </a:r>
                      <a:r>
                        <a:rPr lang="en-US" b="1" dirty="0" err="1">
                          <a:effectLst/>
                        </a:rPr>
                        <a:t>queryString</a:t>
                      </a:r>
                      <a:r>
                        <a:rPr lang="en-US" b="1" dirty="0">
                          <a:effectLst/>
                        </a:rPr>
                        <a:t>) </a:t>
                      </a:r>
                      <a:r>
                        <a:rPr lang="en-US" dirty="0">
                          <a:solidFill>
                            <a:srgbClr val="000000"/>
                          </a:solidFill>
                          <a:effectLst/>
                        </a:rPr>
                        <a:t>Create a new instance of Query for the given HQL query string.</a:t>
                      </a:r>
                    </a:p>
                  </a:txBody>
                  <a:tcPr marL="76200" marR="76200" marT="76200" marB="76200"/>
                </a:tc>
                <a:extLst>
                  <a:ext uri="{0D108BD9-81ED-4DB2-BD59-A6C34878D82A}">
                    <a16:rowId xmlns:a16="http://schemas.microsoft.com/office/drawing/2014/main" val="10002"/>
                  </a:ext>
                </a:extLst>
              </a:tr>
              <a:tr h="370840">
                <a:tc>
                  <a:txBody>
                    <a:bodyPr/>
                    <a:lstStyle/>
                    <a:p>
                      <a:pPr fontAlgn="t"/>
                      <a:r>
                        <a:rPr lang="en-US">
                          <a:effectLst/>
                        </a:rPr>
                        <a:t>10</a:t>
                      </a:r>
                    </a:p>
                  </a:txBody>
                  <a:tcPr marL="76200" marR="76200" marT="76200" marB="76200"/>
                </a:tc>
                <a:tc>
                  <a:txBody>
                    <a:bodyPr/>
                    <a:lstStyle/>
                    <a:p>
                      <a:pPr algn="just" fontAlgn="t"/>
                      <a:r>
                        <a:rPr lang="en-US" b="1" dirty="0" err="1">
                          <a:effectLst/>
                        </a:rPr>
                        <a:t>SQLQuery</a:t>
                      </a:r>
                      <a:r>
                        <a:rPr lang="en-US" b="1" dirty="0">
                          <a:effectLst/>
                        </a:rPr>
                        <a:t> </a:t>
                      </a:r>
                      <a:r>
                        <a:rPr lang="en-US" b="1" dirty="0" err="1">
                          <a:effectLst/>
                        </a:rPr>
                        <a:t>createSQLQuery</a:t>
                      </a:r>
                      <a:r>
                        <a:rPr lang="en-US" b="1" dirty="0">
                          <a:effectLst/>
                        </a:rPr>
                        <a:t>(String </a:t>
                      </a:r>
                      <a:r>
                        <a:rPr lang="en-US" b="1" dirty="0" err="1">
                          <a:effectLst/>
                        </a:rPr>
                        <a:t>queryString</a:t>
                      </a:r>
                      <a:r>
                        <a:rPr lang="en-US" b="1" dirty="0">
                          <a:effectLst/>
                        </a:rPr>
                        <a:t>) </a:t>
                      </a:r>
                      <a:r>
                        <a:rPr lang="en-US" dirty="0">
                          <a:solidFill>
                            <a:srgbClr val="000000"/>
                          </a:solidFill>
                          <a:effectLst/>
                        </a:rPr>
                        <a:t>Create a new instance of </a:t>
                      </a:r>
                      <a:r>
                        <a:rPr lang="en-US" dirty="0" err="1">
                          <a:solidFill>
                            <a:srgbClr val="000000"/>
                          </a:solidFill>
                          <a:effectLst/>
                        </a:rPr>
                        <a:t>SQLQuery</a:t>
                      </a:r>
                      <a:r>
                        <a:rPr lang="en-US" dirty="0">
                          <a:solidFill>
                            <a:srgbClr val="000000"/>
                          </a:solidFill>
                          <a:effectLst/>
                        </a:rPr>
                        <a:t> for the given SQL query string.</a:t>
                      </a:r>
                    </a:p>
                  </a:txBody>
                  <a:tcPr marL="76200" marR="76200" marT="76200" marB="76200"/>
                </a:tc>
                <a:extLst>
                  <a:ext uri="{0D108BD9-81ED-4DB2-BD59-A6C34878D82A}">
                    <a16:rowId xmlns:a16="http://schemas.microsoft.com/office/drawing/2014/main" val="10003"/>
                  </a:ext>
                </a:extLst>
              </a:tr>
              <a:tr h="370840">
                <a:tc>
                  <a:txBody>
                    <a:bodyPr/>
                    <a:lstStyle/>
                    <a:p>
                      <a:pPr fontAlgn="t"/>
                      <a:r>
                        <a:rPr lang="en-US">
                          <a:effectLst/>
                        </a:rPr>
                        <a:t>11</a:t>
                      </a:r>
                    </a:p>
                  </a:txBody>
                  <a:tcPr marL="76200" marR="76200" marT="76200" marB="76200"/>
                </a:tc>
                <a:tc>
                  <a:txBody>
                    <a:bodyPr/>
                    <a:lstStyle/>
                    <a:p>
                      <a:pPr algn="just" fontAlgn="t"/>
                      <a:r>
                        <a:rPr lang="en-US" b="1" dirty="0">
                          <a:effectLst/>
                        </a:rPr>
                        <a:t>void </a:t>
                      </a:r>
                      <a:r>
                        <a:rPr lang="en-US" b="1" dirty="0">
                          <a:solidFill>
                            <a:srgbClr val="FF0000"/>
                          </a:solidFill>
                          <a:effectLst/>
                        </a:rPr>
                        <a:t>delete(Object object) </a:t>
                      </a:r>
                      <a:r>
                        <a:rPr lang="en-US" dirty="0">
                          <a:solidFill>
                            <a:srgbClr val="000000"/>
                          </a:solidFill>
                          <a:effectLst/>
                        </a:rPr>
                        <a:t>Remove a persistent instance from the datastore.</a:t>
                      </a:r>
                    </a:p>
                  </a:txBody>
                  <a:tcPr marL="76200" marR="76200" marT="76200" marB="76200"/>
                </a:tc>
                <a:extLst>
                  <a:ext uri="{0D108BD9-81ED-4DB2-BD59-A6C34878D82A}">
                    <a16:rowId xmlns:a16="http://schemas.microsoft.com/office/drawing/2014/main" val="10004"/>
                  </a:ext>
                </a:extLst>
              </a:tr>
              <a:tr h="370840">
                <a:tc>
                  <a:txBody>
                    <a:bodyPr/>
                    <a:lstStyle/>
                    <a:p>
                      <a:pPr fontAlgn="t"/>
                      <a:r>
                        <a:rPr lang="en-US">
                          <a:effectLst/>
                        </a:rPr>
                        <a:t>12</a:t>
                      </a:r>
                    </a:p>
                  </a:txBody>
                  <a:tcPr marL="76200" marR="76200" marT="76200" marB="76200"/>
                </a:tc>
                <a:tc>
                  <a:txBody>
                    <a:bodyPr/>
                    <a:lstStyle/>
                    <a:p>
                      <a:pPr algn="just" fontAlgn="t"/>
                      <a:r>
                        <a:rPr lang="en-US" b="1" dirty="0">
                          <a:effectLst/>
                        </a:rPr>
                        <a:t>void delete(String </a:t>
                      </a:r>
                      <a:r>
                        <a:rPr lang="en-US" b="1" dirty="0" err="1">
                          <a:effectLst/>
                        </a:rPr>
                        <a:t>entityName</a:t>
                      </a:r>
                      <a:r>
                        <a:rPr lang="en-US" b="1" dirty="0">
                          <a:effectLst/>
                        </a:rPr>
                        <a:t>, Object object) </a:t>
                      </a:r>
                      <a:r>
                        <a:rPr lang="en-US" dirty="0">
                          <a:solidFill>
                            <a:srgbClr val="000000"/>
                          </a:solidFill>
                          <a:effectLst/>
                        </a:rPr>
                        <a:t>Remove a persistent instance from the datastore.</a:t>
                      </a:r>
                    </a:p>
                  </a:txBody>
                  <a:tcPr marL="76200" marR="76200" marT="76200" marB="76200"/>
                </a:tc>
                <a:extLst>
                  <a:ext uri="{0D108BD9-81ED-4DB2-BD59-A6C34878D82A}">
                    <a16:rowId xmlns:a16="http://schemas.microsoft.com/office/drawing/2014/main" val="10005"/>
                  </a:ext>
                </a:extLst>
              </a:tr>
              <a:tr h="370840">
                <a:tc>
                  <a:txBody>
                    <a:bodyPr/>
                    <a:lstStyle/>
                    <a:p>
                      <a:pPr fontAlgn="t"/>
                      <a:r>
                        <a:rPr lang="en-US">
                          <a:effectLst/>
                        </a:rPr>
                        <a:t>13</a:t>
                      </a:r>
                    </a:p>
                  </a:txBody>
                  <a:tcPr marL="76200" marR="76200" marT="76200" marB="76200"/>
                </a:tc>
                <a:tc>
                  <a:txBody>
                    <a:bodyPr/>
                    <a:lstStyle/>
                    <a:p>
                      <a:pPr algn="just" fontAlgn="t"/>
                      <a:r>
                        <a:rPr lang="en-US" b="1" dirty="0">
                          <a:effectLst/>
                        </a:rPr>
                        <a:t>Session get(String </a:t>
                      </a:r>
                      <a:r>
                        <a:rPr lang="en-US" b="1" dirty="0" err="1">
                          <a:effectLst/>
                        </a:rPr>
                        <a:t>entityName</a:t>
                      </a:r>
                      <a:r>
                        <a:rPr lang="en-US" b="1" dirty="0">
                          <a:effectLst/>
                        </a:rPr>
                        <a:t>, Serializable id) </a:t>
                      </a:r>
                      <a:r>
                        <a:rPr lang="en-US" dirty="0">
                          <a:solidFill>
                            <a:srgbClr val="000000"/>
                          </a:solidFill>
                          <a:effectLst/>
                        </a:rPr>
                        <a:t>Return the persistent instance of the given named entity with the given identifier, or null if there is no such persistent instance.</a:t>
                      </a:r>
                    </a:p>
                  </a:txBody>
                  <a:tcPr marL="76200" marR="76200" marT="76200" marB="76200"/>
                </a:tc>
                <a:extLst>
                  <a:ext uri="{0D108BD9-81ED-4DB2-BD59-A6C34878D82A}">
                    <a16:rowId xmlns:a16="http://schemas.microsoft.com/office/drawing/2014/main" val="10006"/>
                  </a:ext>
                </a:extLst>
              </a:tr>
              <a:tr h="370840">
                <a:tc>
                  <a:txBody>
                    <a:bodyPr/>
                    <a:lstStyle/>
                    <a:p>
                      <a:pPr fontAlgn="t"/>
                      <a:r>
                        <a:rPr lang="en-US">
                          <a:effectLst/>
                        </a:rPr>
                        <a:t>14</a:t>
                      </a:r>
                    </a:p>
                  </a:txBody>
                  <a:tcPr marL="76200" marR="76200" marT="76200" marB="76200"/>
                </a:tc>
                <a:tc>
                  <a:txBody>
                    <a:bodyPr/>
                    <a:lstStyle/>
                    <a:p>
                      <a:pPr algn="just" fontAlgn="t"/>
                      <a:r>
                        <a:rPr lang="en-US" b="1" dirty="0" err="1">
                          <a:effectLst/>
                        </a:rPr>
                        <a:t>SessionFactory</a:t>
                      </a:r>
                      <a:r>
                        <a:rPr lang="en-US" b="1" dirty="0">
                          <a:effectLst/>
                        </a:rPr>
                        <a:t> </a:t>
                      </a:r>
                      <a:r>
                        <a:rPr lang="en-US" b="1" dirty="0" err="1">
                          <a:solidFill>
                            <a:srgbClr val="FF0000"/>
                          </a:solidFill>
                          <a:effectLst/>
                        </a:rPr>
                        <a:t>getSessionFactory</a:t>
                      </a:r>
                      <a:r>
                        <a:rPr lang="en-US" b="1" dirty="0">
                          <a:solidFill>
                            <a:srgbClr val="FF0000"/>
                          </a:solidFill>
                          <a:effectLst/>
                        </a:rPr>
                        <a:t>() </a:t>
                      </a:r>
                      <a:r>
                        <a:rPr lang="en-US" dirty="0">
                          <a:solidFill>
                            <a:srgbClr val="000000"/>
                          </a:solidFill>
                          <a:effectLst/>
                        </a:rPr>
                        <a:t>Get the session factory which created this session.</a:t>
                      </a:r>
                    </a:p>
                  </a:txBody>
                  <a:tcPr marL="76200" marR="76200" marT="76200" marB="76200"/>
                </a:tc>
                <a:extLst>
                  <a:ext uri="{0D108BD9-81ED-4DB2-BD59-A6C34878D82A}">
                    <a16:rowId xmlns:a16="http://schemas.microsoft.com/office/drawing/2014/main" val="10007"/>
                  </a:ext>
                </a:extLst>
              </a:tr>
              <a:tr h="370840">
                <a:tc>
                  <a:txBody>
                    <a:bodyPr/>
                    <a:lstStyle/>
                    <a:p>
                      <a:pPr fontAlgn="t"/>
                      <a:r>
                        <a:rPr lang="en-US">
                          <a:effectLst/>
                        </a:rPr>
                        <a:t>15</a:t>
                      </a:r>
                    </a:p>
                  </a:txBody>
                  <a:tcPr marL="76200" marR="76200" marT="76200" marB="76200"/>
                </a:tc>
                <a:tc>
                  <a:txBody>
                    <a:bodyPr/>
                    <a:lstStyle/>
                    <a:p>
                      <a:pPr algn="just" fontAlgn="t"/>
                      <a:r>
                        <a:rPr lang="en-US" b="1" dirty="0">
                          <a:effectLst/>
                        </a:rPr>
                        <a:t>void refresh(Object object) </a:t>
                      </a:r>
                      <a:r>
                        <a:rPr lang="en-US" dirty="0">
                          <a:solidFill>
                            <a:srgbClr val="000000"/>
                          </a:solidFill>
                          <a:effectLst/>
                        </a:rPr>
                        <a:t>Re-read the state of the given instance from the underlying database.</a:t>
                      </a: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625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Prerequisites</a:t>
            </a:r>
          </a:p>
        </p:txBody>
      </p:sp>
      <p:sp>
        <p:nvSpPr>
          <p:cNvPr id="6" name="Content Placeholder 5"/>
          <p:cNvSpPr>
            <a:spLocks noGrp="1"/>
          </p:cNvSpPr>
          <p:nvPr>
            <p:ph idx="1"/>
          </p:nvPr>
        </p:nvSpPr>
        <p:spPr/>
        <p:txBody>
          <a:bodyPr/>
          <a:lstStyle/>
          <a:p>
            <a:r>
              <a:rPr lang="en-US" dirty="0"/>
              <a:t>Knowledge on </a:t>
            </a:r>
          </a:p>
          <a:p>
            <a:r>
              <a:rPr lang="en-US" dirty="0"/>
              <a:t>1. JDBC</a:t>
            </a:r>
          </a:p>
          <a:p>
            <a:r>
              <a:rPr lang="en-US" dirty="0"/>
              <a:t>2. Database - SQL</a:t>
            </a:r>
          </a:p>
        </p:txBody>
      </p:sp>
    </p:spTree>
    <p:extLst>
      <p:ext uri="{BB962C8B-B14F-4D97-AF65-F5344CB8AC3E}">
        <p14:creationId xmlns:p14="http://schemas.microsoft.com/office/powerpoint/2010/main" val="3206600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15675511"/>
              </p:ext>
            </p:extLst>
          </p:nvPr>
        </p:nvGraphicFramePr>
        <p:xfrm>
          <a:off x="508000" y="449942"/>
          <a:ext cx="10464800" cy="6390638"/>
        </p:xfrm>
        <a:graphic>
          <a:graphicData uri="http://schemas.openxmlformats.org/drawingml/2006/table">
            <a:tbl>
              <a:tblPr firstRow="1" bandRow="1">
                <a:tableStyleId>{5C22544A-7EE6-4342-B048-85BDC9FD1C3A}</a:tableStyleId>
              </a:tblPr>
              <a:tblGrid>
                <a:gridCol w="1630802">
                  <a:extLst>
                    <a:ext uri="{9D8B030D-6E8A-4147-A177-3AD203B41FA5}">
                      <a16:colId xmlns:a16="http://schemas.microsoft.com/office/drawing/2014/main" val="20000"/>
                    </a:ext>
                  </a:extLst>
                </a:gridCol>
                <a:gridCol w="8833998">
                  <a:extLst>
                    <a:ext uri="{9D8B030D-6E8A-4147-A177-3AD203B41FA5}">
                      <a16:colId xmlns:a16="http://schemas.microsoft.com/office/drawing/2014/main" val="20001"/>
                    </a:ext>
                  </a:extLst>
                </a:gridCol>
              </a:tblGrid>
              <a:tr h="750807">
                <a:tc>
                  <a:txBody>
                    <a:bodyPr/>
                    <a:lstStyle/>
                    <a:p>
                      <a:pPr fontAlgn="t"/>
                      <a:endParaRPr lang="en-US" dirty="0">
                        <a:effectLst/>
                      </a:endParaRPr>
                    </a:p>
                  </a:txBody>
                  <a:tcPr marL="76200" marR="76200" marT="76200" marB="76200"/>
                </a:tc>
                <a:tc>
                  <a:txBody>
                    <a:bodyPr/>
                    <a:lstStyle/>
                    <a:p>
                      <a:pPr algn="just" fontAlgn="t"/>
                      <a:endParaRPr lang="en-US">
                        <a:solidFill>
                          <a:srgbClr val="000000"/>
                        </a:solidFill>
                        <a:effectLst/>
                      </a:endParaRPr>
                    </a:p>
                  </a:txBody>
                  <a:tcPr marL="76200" marR="76200" marT="76200" marB="76200"/>
                </a:tc>
                <a:extLst>
                  <a:ext uri="{0D108BD9-81ED-4DB2-BD59-A6C34878D82A}">
                    <a16:rowId xmlns:a16="http://schemas.microsoft.com/office/drawing/2014/main" val="10000"/>
                  </a:ext>
                </a:extLst>
              </a:tr>
              <a:tr h="483518">
                <a:tc>
                  <a:txBody>
                    <a:bodyPr/>
                    <a:lstStyle/>
                    <a:p>
                      <a:pPr fontAlgn="t"/>
                      <a:r>
                        <a:rPr lang="en-US" dirty="0">
                          <a:effectLst/>
                        </a:rPr>
                        <a:t>16</a:t>
                      </a:r>
                    </a:p>
                  </a:txBody>
                  <a:tcPr marL="76200" marR="76200" marT="76200" marB="76200"/>
                </a:tc>
                <a:tc>
                  <a:txBody>
                    <a:bodyPr/>
                    <a:lstStyle/>
                    <a:p>
                      <a:pPr algn="just" fontAlgn="t"/>
                      <a:r>
                        <a:rPr lang="en-US" b="1" dirty="0">
                          <a:effectLst/>
                        </a:rPr>
                        <a:t>Transaction </a:t>
                      </a:r>
                      <a:r>
                        <a:rPr lang="en-US" b="1" dirty="0" err="1">
                          <a:solidFill>
                            <a:srgbClr val="FF0000"/>
                          </a:solidFill>
                          <a:effectLst/>
                        </a:rPr>
                        <a:t>getTransaction</a:t>
                      </a:r>
                      <a:r>
                        <a:rPr lang="en-US" b="1" dirty="0">
                          <a:solidFill>
                            <a:srgbClr val="FF0000"/>
                          </a:solidFill>
                          <a:effectLst/>
                        </a:rPr>
                        <a:t>() </a:t>
                      </a:r>
                      <a:r>
                        <a:rPr lang="en-US" dirty="0">
                          <a:solidFill>
                            <a:srgbClr val="000000"/>
                          </a:solidFill>
                          <a:effectLst/>
                        </a:rPr>
                        <a:t>Get the Transaction instance associated with this session.</a:t>
                      </a:r>
                    </a:p>
                  </a:txBody>
                  <a:tcPr marL="76200" marR="76200" marT="76200" marB="76200"/>
                </a:tc>
                <a:extLst>
                  <a:ext uri="{0D108BD9-81ED-4DB2-BD59-A6C34878D82A}">
                    <a16:rowId xmlns:a16="http://schemas.microsoft.com/office/drawing/2014/main" val="10001"/>
                  </a:ext>
                </a:extLst>
              </a:tr>
              <a:tr h="483518">
                <a:tc>
                  <a:txBody>
                    <a:bodyPr/>
                    <a:lstStyle/>
                    <a:p>
                      <a:pPr fontAlgn="t"/>
                      <a:r>
                        <a:rPr lang="en-US">
                          <a:effectLst/>
                        </a:rPr>
                        <a:t>17</a:t>
                      </a:r>
                    </a:p>
                  </a:txBody>
                  <a:tcPr marL="76200" marR="76200" marT="76200" marB="76200"/>
                </a:tc>
                <a:tc>
                  <a:txBody>
                    <a:bodyPr/>
                    <a:lstStyle/>
                    <a:p>
                      <a:pPr algn="just" fontAlgn="t"/>
                      <a:r>
                        <a:rPr lang="en-US" b="1" dirty="0" err="1">
                          <a:effectLst/>
                        </a:rPr>
                        <a:t>boolean</a:t>
                      </a:r>
                      <a:r>
                        <a:rPr lang="en-US" b="1" dirty="0">
                          <a:effectLst/>
                        </a:rPr>
                        <a:t> </a:t>
                      </a:r>
                      <a:r>
                        <a:rPr lang="en-US" b="1" dirty="0" err="1">
                          <a:effectLst/>
                        </a:rPr>
                        <a:t>isConnected</a:t>
                      </a:r>
                      <a:r>
                        <a:rPr lang="en-US" b="1" dirty="0">
                          <a:effectLst/>
                        </a:rPr>
                        <a:t>() </a:t>
                      </a:r>
                      <a:r>
                        <a:rPr lang="en-US" dirty="0">
                          <a:solidFill>
                            <a:srgbClr val="000000"/>
                          </a:solidFill>
                          <a:effectLst/>
                        </a:rPr>
                        <a:t>Check if the session is currently connected.</a:t>
                      </a:r>
                    </a:p>
                  </a:txBody>
                  <a:tcPr marL="76200" marR="76200" marT="76200" marB="76200"/>
                </a:tc>
                <a:extLst>
                  <a:ext uri="{0D108BD9-81ED-4DB2-BD59-A6C34878D82A}">
                    <a16:rowId xmlns:a16="http://schemas.microsoft.com/office/drawing/2014/main" val="10002"/>
                  </a:ext>
                </a:extLst>
              </a:tr>
              <a:tr h="794351">
                <a:tc>
                  <a:txBody>
                    <a:bodyPr/>
                    <a:lstStyle/>
                    <a:p>
                      <a:pPr fontAlgn="t"/>
                      <a:r>
                        <a:rPr lang="en-US">
                          <a:effectLst/>
                        </a:rPr>
                        <a:t>18</a:t>
                      </a:r>
                    </a:p>
                  </a:txBody>
                  <a:tcPr marL="76200" marR="76200" marT="76200" marB="76200"/>
                </a:tc>
                <a:tc>
                  <a:txBody>
                    <a:bodyPr/>
                    <a:lstStyle/>
                    <a:p>
                      <a:pPr algn="just" fontAlgn="t"/>
                      <a:r>
                        <a:rPr lang="en-US" b="1" dirty="0" err="1">
                          <a:effectLst/>
                        </a:rPr>
                        <a:t>boolean</a:t>
                      </a:r>
                      <a:r>
                        <a:rPr lang="en-US" b="1" dirty="0">
                          <a:effectLst/>
                        </a:rPr>
                        <a:t> </a:t>
                      </a:r>
                      <a:r>
                        <a:rPr lang="en-US" b="1" dirty="0" err="1">
                          <a:effectLst/>
                        </a:rPr>
                        <a:t>isDirty</a:t>
                      </a:r>
                      <a:r>
                        <a:rPr lang="en-US" b="1" dirty="0">
                          <a:effectLst/>
                        </a:rPr>
                        <a:t>() </a:t>
                      </a:r>
                      <a:r>
                        <a:rPr lang="en-US" dirty="0">
                          <a:solidFill>
                            <a:srgbClr val="000000"/>
                          </a:solidFill>
                          <a:effectLst/>
                        </a:rPr>
                        <a:t>Does this session contain any changes which must be synchronized with the database?</a:t>
                      </a:r>
                    </a:p>
                  </a:txBody>
                  <a:tcPr marL="76200" marR="76200" marT="76200" marB="76200"/>
                </a:tc>
                <a:extLst>
                  <a:ext uri="{0D108BD9-81ED-4DB2-BD59-A6C34878D82A}">
                    <a16:rowId xmlns:a16="http://schemas.microsoft.com/office/drawing/2014/main" val="10003"/>
                  </a:ext>
                </a:extLst>
              </a:tr>
              <a:tr h="483518">
                <a:tc>
                  <a:txBody>
                    <a:bodyPr/>
                    <a:lstStyle/>
                    <a:p>
                      <a:pPr fontAlgn="t"/>
                      <a:r>
                        <a:rPr lang="en-US">
                          <a:effectLst/>
                        </a:rPr>
                        <a:t>19</a:t>
                      </a:r>
                    </a:p>
                  </a:txBody>
                  <a:tcPr marL="76200" marR="76200" marT="76200" marB="76200"/>
                </a:tc>
                <a:tc>
                  <a:txBody>
                    <a:bodyPr/>
                    <a:lstStyle/>
                    <a:p>
                      <a:pPr algn="just" fontAlgn="t"/>
                      <a:r>
                        <a:rPr lang="en-US" b="1" dirty="0" err="1">
                          <a:effectLst/>
                        </a:rPr>
                        <a:t>boolean</a:t>
                      </a:r>
                      <a:r>
                        <a:rPr lang="en-US" b="1" dirty="0">
                          <a:effectLst/>
                        </a:rPr>
                        <a:t> </a:t>
                      </a:r>
                      <a:r>
                        <a:rPr lang="en-US" b="1" dirty="0" err="1">
                          <a:effectLst/>
                        </a:rPr>
                        <a:t>isOpen</a:t>
                      </a:r>
                      <a:r>
                        <a:rPr lang="en-US" b="1" dirty="0">
                          <a:effectLst/>
                        </a:rPr>
                        <a:t>() </a:t>
                      </a:r>
                      <a:r>
                        <a:rPr lang="en-US" dirty="0">
                          <a:solidFill>
                            <a:srgbClr val="000000"/>
                          </a:solidFill>
                          <a:effectLst/>
                        </a:rPr>
                        <a:t>Check if the session is still open.</a:t>
                      </a:r>
                    </a:p>
                  </a:txBody>
                  <a:tcPr marL="76200" marR="76200" marT="76200" marB="76200"/>
                </a:tc>
                <a:extLst>
                  <a:ext uri="{0D108BD9-81ED-4DB2-BD59-A6C34878D82A}">
                    <a16:rowId xmlns:a16="http://schemas.microsoft.com/office/drawing/2014/main" val="10004"/>
                  </a:ext>
                </a:extLst>
              </a:tr>
              <a:tr h="794351">
                <a:tc>
                  <a:txBody>
                    <a:bodyPr/>
                    <a:lstStyle/>
                    <a:p>
                      <a:pPr fontAlgn="t"/>
                      <a:r>
                        <a:rPr lang="en-US">
                          <a:effectLst/>
                        </a:rPr>
                        <a:t>20</a:t>
                      </a:r>
                    </a:p>
                  </a:txBody>
                  <a:tcPr marL="76200" marR="76200" marT="76200" marB="76200"/>
                </a:tc>
                <a:tc>
                  <a:txBody>
                    <a:bodyPr/>
                    <a:lstStyle/>
                    <a:p>
                      <a:pPr algn="just" fontAlgn="t"/>
                      <a:r>
                        <a:rPr lang="en-US" b="1" dirty="0">
                          <a:effectLst/>
                        </a:rPr>
                        <a:t>Serializable </a:t>
                      </a:r>
                      <a:r>
                        <a:rPr lang="en-US" b="1" dirty="0">
                          <a:solidFill>
                            <a:srgbClr val="FF0000"/>
                          </a:solidFill>
                          <a:effectLst/>
                        </a:rPr>
                        <a:t>save(Object object) </a:t>
                      </a:r>
                      <a:r>
                        <a:rPr lang="en-US" dirty="0">
                          <a:solidFill>
                            <a:srgbClr val="000000"/>
                          </a:solidFill>
                          <a:effectLst/>
                        </a:rPr>
                        <a:t>Persist the given transient instance, first assigning a generated identifier.</a:t>
                      </a:r>
                    </a:p>
                  </a:txBody>
                  <a:tcPr marL="76200" marR="76200" marT="76200" marB="76200"/>
                </a:tc>
                <a:extLst>
                  <a:ext uri="{0D108BD9-81ED-4DB2-BD59-A6C34878D82A}">
                    <a16:rowId xmlns:a16="http://schemas.microsoft.com/office/drawing/2014/main" val="10005"/>
                  </a:ext>
                </a:extLst>
              </a:tr>
              <a:tr h="794351">
                <a:tc>
                  <a:txBody>
                    <a:bodyPr/>
                    <a:lstStyle/>
                    <a:p>
                      <a:pPr fontAlgn="t"/>
                      <a:r>
                        <a:rPr lang="en-US">
                          <a:effectLst/>
                        </a:rPr>
                        <a:t>21</a:t>
                      </a:r>
                    </a:p>
                  </a:txBody>
                  <a:tcPr marL="76200" marR="76200" marT="76200" marB="76200"/>
                </a:tc>
                <a:tc>
                  <a:txBody>
                    <a:bodyPr/>
                    <a:lstStyle/>
                    <a:p>
                      <a:pPr algn="just" fontAlgn="t"/>
                      <a:r>
                        <a:rPr lang="en-US" b="1" dirty="0">
                          <a:effectLst/>
                        </a:rPr>
                        <a:t>void </a:t>
                      </a:r>
                      <a:r>
                        <a:rPr lang="en-US" b="1" dirty="0" err="1">
                          <a:solidFill>
                            <a:srgbClr val="FF0000"/>
                          </a:solidFill>
                          <a:effectLst/>
                        </a:rPr>
                        <a:t>saveOrUpdate</a:t>
                      </a:r>
                      <a:r>
                        <a:rPr lang="en-US" b="1" dirty="0">
                          <a:solidFill>
                            <a:srgbClr val="FF0000"/>
                          </a:solidFill>
                          <a:effectLst/>
                        </a:rPr>
                        <a:t>(Object object) </a:t>
                      </a:r>
                      <a:r>
                        <a:rPr lang="en-US" dirty="0">
                          <a:solidFill>
                            <a:srgbClr val="000000"/>
                          </a:solidFill>
                          <a:effectLst/>
                        </a:rPr>
                        <a:t>Either save(Object) or update(Object) the given instance.</a:t>
                      </a:r>
                    </a:p>
                  </a:txBody>
                  <a:tcPr marL="76200" marR="76200" marT="76200" marB="76200"/>
                </a:tc>
                <a:extLst>
                  <a:ext uri="{0D108BD9-81ED-4DB2-BD59-A6C34878D82A}">
                    <a16:rowId xmlns:a16="http://schemas.microsoft.com/office/drawing/2014/main" val="10006"/>
                  </a:ext>
                </a:extLst>
              </a:tr>
              <a:tr h="794351">
                <a:tc>
                  <a:txBody>
                    <a:bodyPr/>
                    <a:lstStyle/>
                    <a:p>
                      <a:pPr fontAlgn="t"/>
                      <a:r>
                        <a:rPr lang="en-US">
                          <a:effectLst/>
                        </a:rPr>
                        <a:t>22</a:t>
                      </a:r>
                    </a:p>
                  </a:txBody>
                  <a:tcPr marL="76200" marR="76200" marT="76200" marB="76200"/>
                </a:tc>
                <a:tc>
                  <a:txBody>
                    <a:bodyPr/>
                    <a:lstStyle/>
                    <a:p>
                      <a:pPr algn="just" fontAlgn="t"/>
                      <a:r>
                        <a:rPr lang="en-US" b="1" dirty="0">
                          <a:effectLst/>
                        </a:rPr>
                        <a:t>void </a:t>
                      </a:r>
                      <a:r>
                        <a:rPr lang="en-US" b="1" dirty="0">
                          <a:solidFill>
                            <a:srgbClr val="FF0000"/>
                          </a:solidFill>
                          <a:effectLst/>
                        </a:rPr>
                        <a:t>update(Object object) </a:t>
                      </a:r>
                      <a:r>
                        <a:rPr lang="en-US" dirty="0">
                          <a:solidFill>
                            <a:srgbClr val="000000"/>
                          </a:solidFill>
                          <a:effectLst/>
                        </a:rPr>
                        <a:t>Update the persistent instance with the identifier of the given detached instance.</a:t>
                      </a:r>
                    </a:p>
                  </a:txBody>
                  <a:tcPr marL="76200" marR="76200" marT="76200" marB="76200"/>
                </a:tc>
                <a:extLst>
                  <a:ext uri="{0D108BD9-81ED-4DB2-BD59-A6C34878D82A}">
                    <a16:rowId xmlns:a16="http://schemas.microsoft.com/office/drawing/2014/main" val="10007"/>
                  </a:ext>
                </a:extLst>
              </a:tr>
              <a:tr h="794351">
                <a:tc>
                  <a:txBody>
                    <a:bodyPr/>
                    <a:lstStyle/>
                    <a:p>
                      <a:pPr fontAlgn="t"/>
                      <a:r>
                        <a:rPr lang="en-US">
                          <a:effectLst/>
                        </a:rPr>
                        <a:t>23</a:t>
                      </a:r>
                    </a:p>
                  </a:txBody>
                  <a:tcPr marL="76200" marR="76200" marT="76200" marB="76200"/>
                </a:tc>
                <a:tc>
                  <a:txBody>
                    <a:bodyPr/>
                    <a:lstStyle/>
                    <a:p>
                      <a:pPr algn="just" fontAlgn="t"/>
                      <a:r>
                        <a:rPr lang="en-US" b="1" dirty="0">
                          <a:effectLst/>
                        </a:rPr>
                        <a:t>void update(String </a:t>
                      </a:r>
                      <a:r>
                        <a:rPr lang="en-US" b="1" dirty="0" err="1">
                          <a:effectLst/>
                        </a:rPr>
                        <a:t>entityName</a:t>
                      </a:r>
                      <a:r>
                        <a:rPr lang="en-US" b="1" dirty="0">
                          <a:effectLst/>
                        </a:rPr>
                        <a:t>, Object object)</a:t>
                      </a:r>
                      <a:r>
                        <a:rPr lang="en-US" dirty="0">
                          <a:solidFill>
                            <a:srgbClr val="000000"/>
                          </a:solidFill>
                          <a:effectLst/>
                        </a:rPr>
                        <a:t>Update the persistent instance with the identifier of the given detached instance.</a:t>
                      </a: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2731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Hibernate Architecture</a:t>
            </a:r>
            <a:br>
              <a:rPr lang="en-US" dirty="0"/>
            </a:br>
            <a:r>
              <a:rPr lang="en-US" dirty="0"/>
              <a:t>(contd..)</a:t>
            </a:r>
          </a:p>
        </p:txBody>
      </p:sp>
      <p:sp>
        <p:nvSpPr>
          <p:cNvPr id="3" name="Content Placeholder 2"/>
          <p:cNvSpPr>
            <a:spLocks noGrp="1"/>
          </p:cNvSpPr>
          <p:nvPr>
            <p:ph idx="1"/>
          </p:nvPr>
        </p:nvSpPr>
        <p:spPr/>
        <p:txBody>
          <a:bodyPr/>
          <a:lstStyle/>
          <a:p>
            <a:r>
              <a:rPr lang="en-US" b="1" dirty="0"/>
              <a:t>Transaction</a:t>
            </a:r>
          </a:p>
          <a:p>
            <a:pPr lvl="1"/>
            <a:r>
              <a:rPr lang="en-US" dirty="0"/>
              <a:t>The transaction object specifies the atomic unit of work. It is optional. The </a:t>
            </a:r>
            <a:r>
              <a:rPr lang="en-US" dirty="0" err="1"/>
              <a:t>org.hibernate.Transaction</a:t>
            </a:r>
            <a:r>
              <a:rPr lang="en-US" dirty="0"/>
              <a:t> interface provides methods for transaction management.</a:t>
            </a:r>
          </a:p>
          <a:p>
            <a:r>
              <a:rPr lang="en-US" b="1" dirty="0" err="1"/>
              <a:t>ConnectionProvider</a:t>
            </a:r>
            <a:endParaRPr lang="en-US" b="1" dirty="0"/>
          </a:p>
          <a:p>
            <a:pPr lvl="1"/>
            <a:r>
              <a:rPr lang="en-US" dirty="0"/>
              <a:t>It is a factory of JDBC connections. It abstracts the application from </a:t>
            </a:r>
            <a:r>
              <a:rPr lang="en-US" dirty="0" err="1"/>
              <a:t>DriverManager</a:t>
            </a:r>
            <a:r>
              <a:rPr lang="en-US" dirty="0"/>
              <a:t> or </a:t>
            </a:r>
            <a:r>
              <a:rPr lang="en-US" dirty="0" err="1"/>
              <a:t>DataSource</a:t>
            </a:r>
            <a:r>
              <a:rPr lang="en-US" dirty="0"/>
              <a:t>. It is optional.</a:t>
            </a:r>
          </a:p>
          <a:p>
            <a:r>
              <a:rPr lang="en-US" b="1" dirty="0" err="1"/>
              <a:t>TransactionFactory</a:t>
            </a:r>
            <a:endParaRPr lang="en-US" b="1" dirty="0"/>
          </a:p>
          <a:p>
            <a:pPr lvl="1"/>
            <a:r>
              <a:rPr lang="en-US" dirty="0"/>
              <a:t>It is a factory of Transaction. It is optional.</a:t>
            </a:r>
          </a:p>
          <a:p>
            <a:endParaRPr lang="en-US" dirty="0"/>
          </a:p>
          <a:p>
            <a:endParaRPr lang="en-US" dirty="0"/>
          </a:p>
        </p:txBody>
      </p:sp>
    </p:spTree>
    <p:extLst>
      <p:ext uri="{BB962C8B-B14F-4D97-AF65-F5344CB8AC3E}">
        <p14:creationId xmlns:p14="http://schemas.microsoft.com/office/powerpoint/2010/main" val="19819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Steps to create Hibernate Application </a:t>
            </a:r>
            <a:br>
              <a:rPr lang="en-US" dirty="0"/>
            </a:br>
            <a:endParaRPr lang="en-US" dirty="0"/>
          </a:p>
        </p:txBody>
      </p:sp>
      <p:sp>
        <p:nvSpPr>
          <p:cNvPr id="3" name="Content Placeholder 2"/>
          <p:cNvSpPr>
            <a:spLocks noGrp="1"/>
          </p:cNvSpPr>
          <p:nvPr>
            <p:ph idx="1"/>
          </p:nvPr>
        </p:nvSpPr>
        <p:spPr/>
        <p:txBody>
          <a:bodyPr/>
          <a:lstStyle/>
          <a:p>
            <a:r>
              <a:rPr lang="en-US" dirty="0"/>
              <a:t>1. Load hibernate jar files to the project</a:t>
            </a:r>
          </a:p>
          <a:p>
            <a:r>
              <a:rPr lang="en-US" dirty="0"/>
              <a:t>2. Create a Persistent class</a:t>
            </a:r>
          </a:p>
          <a:p>
            <a:r>
              <a:rPr lang="en-US" dirty="0"/>
              <a:t>3. Create a mapping file for Persistent class</a:t>
            </a:r>
          </a:p>
          <a:p>
            <a:r>
              <a:rPr lang="en-US" dirty="0"/>
              <a:t>4. Create a Configuration file</a:t>
            </a:r>
          </a:p>
          <a:p>
            <a:r>
              <a:rPr lang="en-US" dirty="0"/>
              <a:t>5. Create a Main class to perform DB operations</a:t>
            </a:r>
          </a:p>
          <a:p>
            <a:endParaRPr lang="en-US" dirty="0"/>
          </a:p>
        </p:txBody>
      </p:sp>
    </p:spTree>
    <p:extLst>
      <p:ext uri="{BB962C8B-B14F-4D97-AF65-F5344CB8AC3E}">
        <p14:creationId xmlns:p14="http://schemas.microsoft.com/office/powerpoint/2010/main" val="185761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Hibernate jar files</a:t>
            </a:r>
          </a:p>
        </p:txBody>
      </p:sp>
      <p:sp>
        <p:nvSpPr>
          <p:cNvPr id="3" name="Content Placeholder 2"/>
          <p:cNvSpPr>
            <a:spLocks noGrp="1"/>
          </p:cNvSpPr>
          <p:nvPr>
            <p:ph idx="1"/>
          </p:nvPr>
        </p:nvSpPr>
        <p:spPr/>
        <p:txBody>
          <a:bodyPr>
            <a:normAutofit/>
          </a:bodyPr>
          <a:lstStyle/>
          <a:p>
            <a:r>
              <a:rPr lang="en-US" dirty="0"/>
              <a:t>Download hibernate jar files from </a:t>
            </a:r>
            <a:r>
              <a:rPr lang="en-US" u="sng" dirty="0">
                <a:solidFill>
                  <a:srgbClr val="002060"/>
                </a:solidFill>
              </a:rPr>
              <a:t>http://www.hibernate.org/downloads</a:t>
            </a:r>
          </a:p>
          <a:p>
            <a:r>
              <a:rPr lang="en-US" dirty="0"/>
              <a:t>Hibernate.zip file can be downloaded. Extract the file.</a:t>
            </a:r>
          </a:p>
          <a:p>
            <a:r>
              <a:rPr lang="en-US" dirty="0"/>
              <a:t>Add jar files from </a:t>
            </a:r>
            <a:r>
              <a:rPr lang="en-US" dirty="0">
                <a:solidFill>
                  <a:schemeClr val="accent3">
                    <a:lumMod val="75000"/>
                  </a:schemeClr>
                </a:solidFill>
              </a:rPr>
              <a:t>lib/required </a:t>
            </a:r>
            <a:r>
              <a:rPr lang="en-US" dirty="0"/>
              <a:t>folder of extracted folder to project build path.</a:t>
            </a:r>
          </a:p>
        </p:txBody>
      </p:sp>
    </p:spTree>
    <p:extLst>
      <p:ext uri="{BB962C8B-B14F-4D97-AF65-F5344CB8AC3E}">
        <p14:creationId xmlns:p14="http://schemas.microsoft.com/office/powerpoint/2010/main" val="195001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class</a:t>
            </a:r>
          </a:p>
        </p:txBody>
      </p:sp>
      <p:sp>
        <p:nvSpPr>
          <p:cNvPr id="3" name="Content Placeholder 2"/>
          <p:cNvSpPr>
            <a:spLocks noGrp="1"/>
          </p:cNvSpPr>
          <p:nvPr>
            <p:ph idx="1"/>
          </p:nvPr>
        </p:nvSpPr>
        <p:spPr/>
        <p:txBody>
          <a:bodyPr/>
          <a:lstStyle/>
          <a:p>
            <a:r>
              <a:rPr lang="en-US" dirty="0"/>
              <a:t>A simple Persistent class should follow some rules:</a:t>
            </a:r>
          </a:p>
          <a:p>
            <a:r>
              <a:rPr lang="en-US" b="1" dirty="0"/>
              <a:t>A no-</a:t>
            </a:r>
            <a:r>
              <a:rPr lang="en-US" b="1" dirty="0" err="1"/>
              <a:t>arg</a:t>
            </a:r>
            <a:r>
              <a:rPr lang="en-US" b="1" dirty="0"/>
              <a:t> constructor:</a:t>
            </a:r>
            <a:r>
              <a:rPr lang="en-US" dirty="0"/>
              <a:t> It is recommended that you have a default constructor at least package visibility so that hibernate can create the instance of the Persistent class by </a:t>
            </a:r>
            <a:r>
              <a:rPr lang="en-US" dirty="0" err="1"/>
              <a:t>newInstance</a:t>
            </a:r>
            <a:r>
              <a:rPr lang="en-US" dirty="0"/>
              <a:t>() method.</a:t>
            </a:r>
          </a:p>
          <a:p>
            <a:r>
              <a:rPr lang="en-US" b="1" dirty="0"/>
              <a:t>Provide an identifier property (optional):</a:t>
            </a:r>
            <a:r>
              <a:rPr lang="en-US" dirty="0"/>
              <a:t> It is mapped to the primary key column of the database.</a:t>
            </a:r>
          </a:p>
          <a:p>
            <a:r>
              <a:rPr lang="en-US" b="1" dirty="0"/>
              <a:t>Declare getter and setter methods (optional):</a:t>
            </a:r>
            <a:r>
              <a:rPr lang="en-US" dirty="0"/>
              <a:t> The Hibernate recognizes the method by getter and setter method names by default.</a:t>
            </a:r>
          </a:p>
          <a:p>
            <a:endParaRPr lang="en-US" dirty="0"/>
          </a:p>
        </p:txBody>
      </p:sp>
    </p:spTree>
    <p:extLst>
      <p:ext uri="{BB962C8B-B14F-4D97-AF65-F5344CB8AC3E}">
        <p14:creationId xmlns:p14="http://schemas.microsoft.com/office/powerpoint/2010/main" val="1556380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0203"/>
            <a:ext cx="8596668" cy="910107"/>
          </a:xfrm>
        </p:spPr>
        <p:txBody>
          <a:bodyPr/>
          <a:lstStyle/>
          <a:p>
            <a:r>
              <a:rPr lang="en-US" dirty="0"/>
              <a:t>Mapping file for Persistence class</a:t>
            </a:r>
          </a:p>
        </p:txBody>
      </p:sp>
      <p:sp>
        <p:nvSpPr>
          <p:cNvPr id="3" name="Content Placeholder 2"/>
          <p:cNvSpPr>
            <a:spLocks noGrp="1"/>
          </p:cNvSpPr>
          <p:nvPr>
            <p:ph idx="1"/>
          </p:nvPr>
        </p:nvSpPr>
        <p:spPr>
          <a:xfrm>
            <a:off x="677333" y="1236372"/>
            <a:ext cx="8750001" cy="5621627"/>
          </a:xfrm>
        </p:spPr>
        <p:txBody>
          <a:bodyPr>
            <a:normAutofit/>
          </a:bodyPr>
          <a:lstStyle/>
          <a:p>
            <a:r>
              <a:rPr lang="en-US" dirty="0"/>
              <a:t>The mapping file name conventionally, should be </a:t>
            </a:r>
            <a:r>
              <a:rPr lang="en-US" dirty="0">
                <a:solidFill>
                  <a:srgbClr val="FF0000"/>
                </a:solidFill>
              </a:rPr>
              <a:t>class_name.hbm.xml</a:t>
            </a:r>
            <a:r>
              <a:rPr lang="en-US" dirty="0"/>
              <a:t>. There are many elements of the mapping file.</a:t>
            </a:r>
          </a:p>
          <a:p>
            <a:r>
              <a:rPr lang="en-US" b="1" dirty="0">
                <a:solidFill>
                  <a:srgbClr val="FF0000"/>
                </a:solidFill>
              </a:rPr>
              <a:t>hibernate-mapping</a:t>
            </a:r>
            <a:r>
              <a:rPr lang="en-US" dirty="0"/>
              <a:t> is the root element in the mapping file.</a:t>
            </a:r>
          </a:p>
          <a:p>
            <a:r>
              <a:rPr lang="en-US" b="1" dirty="0">
                <a:solidFill>
                  <a:srgbClr val="FF0000"/>
                </a:solidFill>
              </a:rPr>
              <a:t>class</a:t>
            </a:r>
            <a:r>
              <a:rPr lang="en-US" dirty="0"/>
              <a:t> It is the sub-element of the hibernate-mapping element. It specifies the Persistent class.</a:t>
            </a:r>
          </a:p>
          <a:p>
            <a:r>
              <a:rPr lang="en-US" b="1" dirty="0">
                <a:solidFill>
                  <a:srgbClr val="FF0000"/>
                </a:solidFill>
              </a:rPr>
              <a:t>id</a:t>
            </a:r>
            <a:r>
              <a:rPr lang="en-US" b="1" dirty="0"/>
              <a:t> </a:t>
            </a:r>
            <a:r>
              <a:rPr lang="en-US" dirty="0"/>
              <a:t>It is the </a:t>
            </a:r>
            <a:r>
              <a:rPr lang="en-US" dirty="0" err="1"/>
              <a:t>subelement</a:t>
            </a:r>
            <a:r>
              <a:rPr lang="en-US" dirty="0"/>
              <a:t> of class. It specifies the primary key attribute in the class.</a:t>
            </a:r>
          </a:p>
          <a:p>
            <a:r>
              <a:rPr lang="en-US" b="1" dirty="0">
                <a:solidFill>
                  <a:srgbClr val="FF0000"/>
                </a:solidFill>
              </a:rPr>
              <a:t>generator</a:t>
            </a:r>
            <a:r>
              <a:rPr lang="en-US" dirty="0"/>
              <a:t> It is the </a:t>
            </a:r>
            <a:r>
              <a:rPr lang="en-US" dirty="0" err="1"/>
              <a:t>subelement</a:t>
            </a:r>
            <a:r>
              <a:rPr lang="en-US" dirty="0"/>
              <a:t> of id. It is used to generate the primary key. There are many generator classes such as assigned (It is used if id is specified by the user), increment, </a:t>
            </a:r>
            <a:r>
              <a:rPr lang="en-US" dirty="0" err="1"/>
              <a:t>hilo</a:t>
            </a:r>
            <a:r>
              <a:rPr lang="en-US" dirty="0"/>
              <a:t>, sequence, native etc. We will learn all the generator classes later.</a:t>
            </a:r>
          </a:p>
          <a:p>
            <a:r>
              <a:rPr lang="en-US" b="1" dirty="0">
                <a:solidFill>
                  <a:srgbClr val="FF0000"/>
                </a:solidFill>
              </a:rPr>
              <a:t>property</a:t>
            </a:r>
            <a:r>
              <a:rPr lang="en-US" dirty="0"/>
              <a:t> It is the </a:t>
            </a:r>
            <a:r>
              <a:rPr lang="en-US" dirty="0" err="1"/>
              <a:t>subelement</a:t>
            </a:r>
            <a:r>
              <a:rPr lang="en-US" dirty="0"/>
              <a:t> of class that specifies the property name of the Persistent class.</a:t>
            </a:r>
          </a:p>
          <a:p>
            <a:endParaRPr lang="en-US" dirty="0"/>
          </a:p>
        </p:txBody>
      </p:sp>
    </p:spTree>
    <p:extLst>
      <p:ext uri="{BB962C8B-B14F-4D97-AF65-F5344CB8AC3E}">
        <p14:creationId xmlns:p14="http://schemas.microsoft.com/office/powerpoint/2010/main" val="30287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a:t>
            </a:r>
          </a:p>
        </p:txBody>
      </p:sp>
      <p:sp>
        <p:nvSpPr>
          <p:cNvPr id="3" name="Content Placeholder 2"/>
          <p:cNvSpPr>
            <a:spLocks noGrp="1"/>
          </p:cNvSpPr>
          <p:nvPr>
            <p:ph idx="1"/>
          </p:nvPr>
        </p:nvSpPr>
        <p:spPr/>
        <p:txBody>
          <a:bodyPr/>
          <a:lstStyle/>
          <a:p>
            <a:r>
              <a:rPr lang="en-US" dirty="0"/>
              <a:t>The configuration file contains information about the database and mapping file. Conventionally, its name should be hibernate.cfg.xml .</a:t>
            </a:r>
          </a:p>
        </p:txBody>
      </p:sp>
    </p:spTree>
    <p:extLst>
      <p:ext uri="{BB962C8B-B14F-4D97-AF65-F5344CB8AC3E}">
        <p14:creationId xmlns:p14="http://schemas.microsoft.com/office/powerpoint/2010/main" val="810690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734C-9D73-4A15-ACA6-15899CA82EA3}"/>
              </a:ext>
            </a:extLst>
          </p:cNvPr>
          <p:cNvSpPr>
            <a:spLocks noGrp="1"/>
          </p:cNvSpPr>
          <p:nvPr>
            <p:ph type="title"/>
          </p:nvPr>
        </p:nvSpPr>
        <p:spPr/>
        <p:txBody>
          <a:bodyPr/>
          <a:lstStyle/>
          <a:p>
            <a:r>
              <a:rPr lang="en-US" dirty="0" err="1"/>
              <a:t>show_sql</a:t>
            </a:r>
            <a:br>
              <a:rPr lang="en-US" dirty="0"/>
            </a:br>
            <a:endParaRPr lang="en-US" dirty="0"/>
          </a:p>
        </p:txBody>
      </p:sp>
      <p:sp>
        <p:nvSpPr>
          <p:cNvPr id="3" name="Content Placeholder 2">
            <a:extLst>
              <a:ext uri="{FF2B5EF4-FFF2-40B4-BE49-F238E27FC236}">
                <a16:creationId xmlns:a16="http://schemas.microsoft.com/office/drawing/2014/main" id="{5BF77585-477C-4567-A8F7-EF8DC679610F}"/>
              </a:ext>
            </a:extLst>
          </p:cNvPr>
          <p:cNvSpPr>
            <a:spLocks noGrp="1"/>
          </p:cNvSpPr>
          <p:nvPr>
            <p:ph idx="1"/>
          </p:nvPr>
        </p:nvSpPr>
        <p:spPr>
          <a:xfrm>
            <a:off x="677334" y="2160589"/>
            <a:ext cx="10078650" cy="3880773"/>
          </a:xfrm>
        </p:spPr>
        <p:txBody>
          <a:bodyPr/>
          <a:lstStyle/>
          <a:p>
            <a:pPr marL="0" indent="0">
              <a:buNone/>
            </a:pPr>
            <a:r>
              <a:rPr lang="en-US" dirty="0"/>
              <a:t>Enable the logging of all the generated SQL statements to the console</a:t>
            </a:r>
          </a:p>
          <a:p>
            <a:pPr marL="0" indent="0">
              <a:buNone/>
            </a:pPr>
            <a:endParaRPr lang="en-US" dirty="0"/>
          </a:p>
          <a:p>
            <a:pPr marL="0" indent="0">
              <a:buNone/>
            </a:pPr>
            <a:r>
              <a:rPr lang="en-US" dirty="0"/>
              <a:t>&lt;!--hibernate.cfg.xml --&gt;</a:t>
            </a:r>
          </a:p>
          <a:p>
            <a:pPr marL="0" indent="0">
              <a:buNone/>
            </a:pPr>
            <a:r>
              <a:rPr lang="en-US" dirty="0"/>
              <a:t>&lt;property name="</a:t>
            </a:r>
            <a:r>
              <a:rPr lang="en-US" dirty="0" err="1">
                <a:highlight>
                  <a:srgbClr val="FFFF00"/>
                </a:highlight>
              </a:rPr>
              <a:t>show_sql</a:t>
            </a:r>
            <a:r>
              <a:rPr lang="en-US" dirty="0"/>
              <a:t>"&gt;</a:t>
            </a:r>
            <a:r>
              <a:rPr lang="en-US" dirty="0">
                <a:highlight>
                  <a:srgbClr val="FFFF00"/>
                </a:highlight>
              </a:rPr>
              <a:t>true</a:t>
            </a:r>
            <a:r>
              <a:rPr lang="en-US" dirty="0"/>
              <a:t>&lt;/property&gt;</a:t>
            </a:r>
          </a:p>
          <a:p>
            <a:pPr marL="0" indent="0">
              <a:buNone/>
            </a:pPr>
            <a:endParaRPr lang="en-US" dirty="0"/>
          </a:p>
          <a:p>
            <a:pPr marL="0" indent="0">
              <a:buNone/>
            </a:pPr>
            <a:r>
              <a:rPr lang="en-US" dirty="0"/>
              <a:t>EX:</a:t>
            </a:r>
          </a:p>
          <a:p>
            <a:pPr marL="0" indent="0">
              <a:buNone/>
            </a:pPr>
            <a:endParaRPr lang="en-US" dirty="0"/>
          </a:p>
          <a:p>
            <a:pPr marL="0" indent="0">
              <a:buNone/>
            </a:pPr>
            <a:r>
              <a:rPr lang="en-US" dirty="0">
                <a:solidFill>
                  <a:srgbClr val="000000"/>
                </a:solidFill>
                <a:latin typeface="Courier New" panose="02070309020205020404" pitchFamily="49" charset="0"/>
              </a:rPr>
              <a:t>insert into EMPLOYEE (LASTNAME, ID, FIRSTNAME) values (?, ?, ?)</a:t>
            </a:r>
            <a:endParaRPr lang="en-US" dirty="0"/>
          </a:p>
          <a:p>
            <a:pPr marL="0" indent="0">
              <a:buNone/>
            </a:pPr>
            <a:endParaRPr lang="en-US" dirty="0"/>
          </a:p>
        </p:txBody>
      </p:sp>
    </p:spTree>
    <p:extLst>
      <p:ext uri="{BB962C8B-B14F-4D97-AF65-F5344CB8AC3E}">
        <p14:creationId xmlns:p14="http://schemas.microsoft.com/office/powerpoint/2010/main" val="3144180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75-8114-4A6F-A70E-740C4E81B466}"/>
              </a:ext>
            </a:extLst>
          </p:cNvPr>
          <p:cNvSpPr>
            <a:spLocks noGrp="1"/>
          </p:cNvSpPr>
          <p:nvPr>
            <p:ph type="title"/>
          </p:nvPr>
        </p:nvSpPr>
        <p:spPr/>
        <p:txBody>
          <a:bodyPr/>
          <a:lstStyle/>
          <a:p>
            <a:r>
              <a:rPr lang="en-US" dirty="0" err="1"/>
              <a:t>format_sql</a:t>
            </a:r>
            <a:br>
              <a:rPr lang="en-US" dirty="0"/>
            </a:br>
            <a:endParaRPr lang="en-US" dirty="0"/>
          </a:p>
        </p:txBody>
      </p:sp>
      <p:sp>
        <p:nvSpPr>
          <p:cNvPr id="3" name="Content Placeholder 2">
            <a:extLst>
              <a:ext uri="{FF2B5EF4-FFF2-40B4-BE49-F238E27FC236}">
                <a16:creationId xmlns:a16="http://schemas.microsoft.com/office/drawing/2014/main" id="{D12EA841-955B-4A30-8D40-58CE5DB863F5}"/>
              </a:ext>
            </a:extLst>
          </p:cNvPr>
          <p:cNvSpPr>
            <a:spLocks noGrp="1"/>
          </p:cNvSpPr>
          <p:nvPr>
            <p:ph idx="1"/>
          </p:nvPr>
        </p:nvSpPr>
        <p:spPr/>
        <p:txBody>
          <a:bodyPr/>
          <a:lstStyle/>
          <a:p>
            <a:r>
              <a:rPr lang="en-US" dirty="0"/>
              <a:t>Format the generated SQL statement to make it more readable.</a:t>
            </a:r>
          </a:p>
          <a:p>
            <a:r>
              <a:rPr lang="en-US" dirty="0"/>
              <a:t>&lt;!--hibernate.cfg.xml --&gt;</a:t>
            </a:r>
          </a:p>
          <a:p>
            <a:r>
              <a:rPr lang="en-US" dirty="0"/>
              <a:t>&lt;property name="</a:t>
            </a:r>
            <a:r>
              <a:rPr lang="en-US" dirty="0" err="1">
                <a:highlight>
                  <a:srgbClr val="FFFF00"/>
                </a:highlight>
              </a:rPr>
              <a:t>format_sql</a:t>
            </a:r>
            <a:r>
              <a:rPr lang="en-US" dirty="0"/>
              <a:t>"&gt;</a:t>
            </a:r>
            <a:r>
              <a:rPr lang="en-US" dirty="0">
                <a:highlight>
                  <a:srgbClr val="FFFF00"/>
                </a:highlight>
              </a:rPr>
              <a:t>true</a:t>
            </a:r>
            <a:r>
              <a:rPr lang="en-US" dirty="0"/>
              <a:t>&lt;/property&gt;</a:t>
            </a:r>
          </a:p>
          <a:p>
            <a:r>
              <a:rPr lang="en-US" dirty="0"/>
              <a:t>Ex:</a:t>
            </a:r>
          </a:p>
          <a:p>
            <a:pPr lvl="0">
              <a:buClr>
                <a:srgbClr val="F496CB">
                  <a:lumMod val="75000"/>
                </a:srgbClr>
              </a:buClr>
            </a:pPr>
            <a:r>
              <a:rPr lang="en-US" sz="1300" dirty="0">
                <a:solidFill>
                  <a:srgbClr val="000000"/>
                </a:solidFill>
                <a:latin typeface="Courier New" panose="02070309020205020404" pitchFamily="49" charset="0"/>
              </a:rPr>
              <a:t>insert </a:t>
            </a:r>
          </a:p>
          <a:p>
            <a:pPr lvl="0">
              <a:buClr>
                <a:srgbClr val="F496CB">
                  <a:lumMod val="75000"/>
                </a:srgbClr>
              </a:buClr>
            </a:pPr>
            <a:r>
              <a:rPr lang="en-US" sz="1300" dirty="0">
                <a:solidFill>
                  <a:srgbClr val="000000"/>
                </a:solidFill>
                <a:latin typeface="Courier New" panose="02070309020205020404" pitchFamily="49" charset="0"/>
              </a:rPr>
              <a:t>        into</a:t>
            </a:r>
          </a:p>
          <a:p>
            <a:pPr lvl="0">
              <a:buClr>
                <a:srgbClr val="F496CB">
                  <a:lumMod val="75000"/>
                </a:srgbClr>
              </a:buClr>
            </a:pPr>
            <a:r>
              <a:rPr lang="en-US" sz="1300" dirty="0">
                <a:solidFill>
                  <a:srgbClr val="000000"/>
                </a:solidFill>
                <a:latin typeface="Courier New" panose="02070309020205020404" pitchFamily="49" charset="0"/>
              </a:rPr>
              <a:t>            EMPLOYEE</a:t>
            </a:r>
          </a:p>
          <a:p>
            <a:pPr lvl="0">
              <a:buClr>
                <a:srgbClr val="F496CB">
                  <a:lumMod val="75000"/>
                </a:srgbClr>
              </a:buClr>
            </a:pPr>
            <a:r>
              <a:rPr lang="en-US" sz="1300" dirty="0">
                <a:solidFill>
                  <a:srgbClr val="000000"/>
                </a:solidFill>
                <a:latin typeface="Courier New" panose="02070309020205020404" pitchFamily="49" charset="0"/>
              </a:rPr>
              <a:t>            (LASTNAME, ID, FIRSTNAME) </a:t>
            </a:r>
          </a:p>
          <a:p>
            <a:pPr lvl="0">
              <a:buClr>
                <a:srgbClr val="F496CB">
                  <a:lumMod val="75000"/>
                </a:srgbClr>
              </a:buClr>
            </a:pPr>
            <a:r>
              <a:rPr lang="en-US" sz="1300" dirty="0">
                <a:solidFill>
                  <a:srgbClr val="000000"/>
                </a:solidFill>
                <a:latin typeface="Courier New" panose="02070309020205020404" pitchFamily="49" charset="0"/>
              </a:rPr>
              <a:t>        values</a:t>
            </a:r>
          </a:p>
          <a:p>
            <a:pPr lvl="0">
              <a:buClr>
                <a:srgbClr val="F496CB">
                  <a:lumMod val="75000"/>
                </a:srgbClr>
              </a:buClr>
            </a:pPr>
            <a:r>
              <a:rPr lang="en-US" sz="1300" dirty="0">
                <a:solidFill>
                  <a:srgbClr val="000000"/>
                </a:solidFill>
                <a:latin typeface="Courier New" panose="02070309020205020404" pitchFamily="49" charset="0"/>
              </a:rPr>
              <a:t>            (?, ?, ?)</a:t>
            </a:r>
            <a:endParaRPr lang="en-US" dirty="0"/>
          </a:p>
        </p:txBody>
      </p:sp>
    </p:spTree>
    <p:extLst>
      <p:ext uri="{BB962C8B-B14F-4D97-AF65-F5344CB8AC3E}">
        <p14:creationId xmlns:p14="http://schemas.microsoft.com/office/powerpoint/2010/main" val="2760723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EB92-F363-4225-9CD0-4AA7C323D952}"/>
              </a:ext>
            </a:extLst>
          </p:cNvPr>
          <p:cNvSpPr>
            <a:spLocks noGrp="1"/>
          </p:cNvSpPr>
          <p:nvPr>
            <p:ph type="title"/>
          </p:nvPr>
        </p:nvSpPr>
        <p:spPr/>
        <p:txBody>
          <a:bodyPr/>
          <a:lstStyle/>
          <a:p>
            <a:r>
              <a:rPr lang="en-US" dirty="0" err="1"/>
              <a:t>use_sql_comments</a:t>
            </a:r>
            <a:br>
              <a:rPr lang="en-US" dirty="0"/>
            </a:br>
            <a:endParaRPr lang="en-US" dirty="0"/>
          </a:p>
        </p:txBody>
      </p:sp>
      <p:sp>
        <p:nvSpPr>
          <p:cNvPr id="3" name="Content Placeholder 2">
            <a:extLst>
              <a:ext uri="{FF2B5EF4-FFF2-40B4-BE49-F238E27FC236}">
                <a16:creationId xmlns:a16="http://schemas.microsoft.com/office/drawing/2014/main" id="{965059C1-6CD1-4B27-8762-216AFF4D8AA5}"/>
              </a:ext>
            </a:extLst>
          </p:cNvPr>
          <p:cNvSpPr>
            <a:spLocks noGrp="1"/>
          </p:cNvSpPr>
          <p:nvPr>
            <p:ph idx="1"/>
          </p:nvPr>
        </p:nvSpPr>
        <p:spPr/>
        <p:txBody>
          <a:bodyPr>
            <a:normAutofit fontScale="70000" lnSpcReduction="20000"/>
          </a:bodyPr>
          <a:lstStyle/>
          <a:p>
            <a:r>
              <a:rPr lang="en-US" dirty="0"/>
              <a:t>Hibernate will put comments inside all generated SQL statements to hint what’s the generated SQL trying to do</a:t>
            </a:r>
          </a:p>
          <a:p>
            <a:r>
              <a:rPr lang="en-US" dirty="0"/>
              <a:t>&lt;!--hibernate.cfg.xml --&gt;</a:t>
            </a:r>
          </a:p>
          <a:p>
            <a:r>
              <a:rPr lang="en-US" dirty="0"/>
              <a:t>&lt;property name="</a:t>
            </a:r>
            <a:r>
              <a:rPr lang="en-US" dirty="0" err="1">
                <a:highlight>
                  <a:srgbClr val="FFFF00"/>
                </a:highlight>
              </a:rPr>
              <a:t>use_sql_comments</a:t>
            </a:r>
            <a:r>
              <a:rPr lang="en-US" dirty="0"/>
              <a:t>"&gt;</a:t>
            </a:r>
            <a:r>
              <a:rPr lang="en-US" dirty="0">
                <a:highlight>
                  <a:srgbClr val="FFFF00"/>
                </a:highlight>
              </a:rPr>
              <a:t>true</a:t>
            </a:r>
            <a:r>
              <a:rPr lang="en-US" dirty="0"/>
              <a:t>&lt;/property&gt;</a:t>
            </a:r>
          </a:p>
          <a:p>
            <a:endParaRPr lang="en-US" dirty="0"/>
          </a:p>
          <a:p>
            <a:r>
              <a:rPr lang="en-US" dirty="0"/>
              <a:t>Ex:</a:t>
            </a:r>
          </a:p>
          <a:p>
            <a:r>
              <a:rPr lang="en-US" dirty="0">
                <a:solidFill>
                  <a:srgbClr val="000000"/>
                </a:solidFill>
                <a:latin typeface="Courier New" panose="02070309020205020404" pitchFamily="49" charset="0"/>
              </a:rPr>
              <a:t>Hibernate: </a:t>
            </a:r>
          </a:p>
          <a:p>
            <a:r>
              <a:rPr lang="en-US" dirty="0">
                <a:solidFill>
                  <a:srgbClr val="000000"/>
                </a:solidFill>
                <a:latin typeface="Courier New" panose="02070309020205020404" pitchFamily="49" charset="0"/>
              </a:rPr>
              <a:t>    /* insert </a:t>
            </a:r>
            <a:r>
              <a:rPr lang="en-US" dirty="0" err="1">
                <a:solidFill>
                  <a:srgbClr val="000000"/>
                </a:solidFill>
                <a:latin typeface="Courier New" panose="02070309020205020404" pitchFamily="49" charset="0"/>
              </a:rPr>
              <a:t>com.mangaraoit.hb.Employee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 insert </a:t>
            </a:r>
          </a:p>
          <a:p>
            <a:r>
              <a:rPr lang="en-US" dirty="0">
                <a:solidFill>
                  <a:srgbClr val="000000"/>
                </a:solidFill>
                <a:latin typeface="Courier New" panose="02070309020205020404" pitchFamily="49" charset="0"/>
              </a:rPr>
              <a:t>        into</a:t>
            </a:r>
          </a:p>
          <a:p>
            <a:r>
              <a:rPr lang="en-US" dirty="0">
                <a:solidFill>
                  <a:srgbClr val="000000"/>
                </a:solidFill>
                <a:latin typeface="Courier New" panose="02070309020205020404" pitchFamily="49" charset="0"/>
              </a:rPr>
              <a:t>            EMPLOYEE</a:t>
            </a:r>
          </a:p>
          <a:p>
            <a:r>
              <a:rPr lang="en-US" dirty="0">
                <a:solidFill>
                  <a:srgbClr val="000000"/>
                </a:solidFill>
                <a:latin typeface="Courier New" panose="02070309020205020404" pitchFamily="49" charset="0"/>
              </a:rPr>
              <a:t>            (LASTNAME, ID, FIRSTNAME) </a:t>
            </a:r>
          </a:p>
          <a:p>
            <a:r>
              <a:rPr lang="en-US" dirty="0">
                <a:solidFill>
                  <a:srgbClr val="000000"/>
                </a:solidFill>
                <a:latin typeface="Courier New" panose="02070309020205020404" pitchFamily="49" charset="0"/>
              </a:rPr>
              <a:t>        values</a:t>
            </a:r>
          </a:p>
          <a:p>
            <a:r>
              <a:rPr lang="en-US" dirty="0">
                <a:solidFill>
                  <a:srgbClr val="000000"/>
                </a:solidFill>
                <a:latin typeface="Courier New" panose="02070309020205020404" pitchFamily="49" charset="0"/>
              </a:rPr>
              <a:t>            (?, ?, ?)</a:t>
            </a:r>
            <a:endParaRPr lang="en-US" dirty="0"/>
          </a:p>
        </p:txBody>
      </p:sp>
    </p:spTree>
    <p:extLst>
      <p:ext uri="{BB962C8B-B14F-4D97-AF65-F5344CB8AC3E}">
        <p14:creationId xmlns:p14="http://schemas.microsoft.com/office/powerpoint/2010/main" val="42820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ORM </a:t>
            </a:r>
          </a:p>
        </p:txBody>
      </p:sp>
      <p:sp>
        <p:nvSpPr>
          <p:cNvPr id="6" name="Content Placeholder 5"/>
          <p:cNvSpPr>
            <a:spLocks noGrp="1"/>
          </p:cNvSpPr>
          <p:nvPr>
            <p:ph idx="1"/>
          </p:nvPr>
        </p:nvSpPr>
        <p:spPr/>
        <p:txBody>
          <a:bodyPr/>
          <a:lstStyle/>
          <a:p>
            <a:r>
              <a:rPr lang="en-US" dirty="0"/>
              <a:t>ORM  simplifies the data creation, data manipulation and data access. </a:t>
            </a:r>
          </a:p>
          <a:p>
            <a:r>
              <a:rPr lang="en-US" dirty="0"/>
              <a:t>It is a programming technique that maps the </a:t>
            </a:r>
            <a:r>
              <a:rPr lang="en-US" dirty="0">
                <a:solidFill>
                  <a:srgbClr val="FF0000"/>
                </a:solidFill>
              </a:rPr>
              <a:t>object to the data stored in the database.</a:t>
            </a:r>
          </a:p>
          <a:p>
            <a:r>
              <a:rPr lang="en-US" dirty="0">
                <a:solidFill>
                  <a:srgbClr val="FF0000"/>
                </a:solidFill>
              </a:rPr>
              <a:t>The ORM tool </a:t>
            </a:r>
            <a:r>
              <a:rPr lang="en-US" dirty="0"/>
              <a:t>internally uses the JDBC API to interact with the database.</a:t>
            </a:r>
          </a:p>
          <a:p>
            <a:endParaRPr lang="en-US" dirty="0"/>
          </a:p>
          <a:p>
            <a:endParaRPr lang="en-US" dirty="0"/>
          </a:p>
        </p:txBody>
      </p:sp>
      <p:pic>
        <p:nvPicPr>
          <p:cNvPr id="7" name="Picture 6"/>
          <p:cNvPicPr>
            <a:picLocks noChangeAspect="1"/>
          </p:cNvPicPr>
          <p:nvPr/>
        </p:nvPicPr>
        <p:blipFill>
          <a:blip r:embed="rId2"/>
          <a:stretch>
            <a:fillRect/>
          </a:stretch>
        </p:blipFill>
        <p:spPr>
          <a:xfrm>
            <a:off x="1782244" y="4100975"/>
            <a:ext cx="5304762" cy="1457143"/>
          </a:xfrm>
          <a:prstGeom prst="rect">
            <a:avLst/>
          </a:prstGeom>
        </p:spPr>
      </p:pic>
    </p:spTree>
    <p:extLst>
      <p:ext uri="{BB962C8B-B14F-4D97-AF65-F5344CB8AC3E}">
        <p14:creationId xmlns:p14="http://schemas.microsoft.com/office/powerpoint/2010/main" val="6289839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FEFD-5D84-4328-BF06-CE72CD7D6B7B}"/>
              </a:ext>
            </a:extLst>
          </p:cNvPr>
          <p:cNvSpPr>
            <a:spLocks noGrp="1"/>
          </p:cNvSpPr>
          <p:nvPr>
            <p:ph type="title"/>
          </p:nvPr>
        </p:nvSpPr>
        <p:spPr>
          <a:xfrm>
            <a:off x="588477" y="0"/>
            <a:ext cx="8596668" cy="1058323"/>
          </a:xfrm>
        </p:spPr>
        <p:txBody>
          <a:bodyPr>
            <a:normAutofit fontScale="90000"/>
          </a:bodyPr>
          <a:lstStyle/>
          <a:p>
            <a:r>
              <a:rPr lang="en-US" dirty="0"/>
              <a:t>hbm2ddl.auto property in Hibernate XML Config</a:t>
            </a:r>
            <a:br>
              <a:rPr lang="en-US" dirty="0"/>
            </a:br>
            <a:endParaRPr lang="en-US" dirty="0"/>
          </a:p>
        </p:txBody>
      </p:sp>
      <p:sp>
        <p:nvSpPr>
          <p:cNvPr id="3" name="Content Placeholder 2">
            <a:extLst>
              <a:ext uri="{FF2B5EF4-FFF2-40B4-BE49-F238E27FC236}">
                <a16:creationId xmlns:a16="http://schemas.microsoft.com/office/drawing/2014/main" id="{36AA119B-B86E-42B1-9129-61D9CD2BEE43}"/>
              </a:ext>
            </a:extLst>
          </p:cNvPr>
          <p:cNvSpPr>
            <a:spLocks noGrp="1"/>
          </p:cNvSpPr>
          <p:nvPr>
            <p:ph idx="1"/>
          </p:nvPr>
        </p:nvSpPr>
        <p:spPr>
          <a:xfrm>
            <a:off x="461913" y="1178351"/>
            <a:ext cx="8812089" cy="5533534"/>
          </a:xfrm>
        </p:spPr>
        <p:txBody>
          <a:bodyPr/>
          <a:lstStyle/>
          <a:p>
            <a:pPr marL="0" indent="0">
              <a:buNone/>
            </a:pPr>
            <a:r>
              <a:rPr lang="en-US" dirty="0"/>
              <a:t>It either creates or validates a database table. The possible values for hbm2ddl.auto are:</a:t>
            </a:r>
          </a:p>
          <a:p>
            <a:pPr>
              <a:buFont typeface="+mj-lt"/>
              <a:buAutoNum type="arabicPeriod"/>
            </a:pPr>
            <a:r>
              <a:rPr lang="en-US" b="1" dirty="0"/>
              <a:t>Create</a:t>
            </a:r>
            <a:r>
              <a:rPr lang="en-US" dirty="0"/>
              <a:t> -  first drops the existing table, then creates a new table and then executes operations on newly created table.</a:t>
            </a:r>
          </a:p>
          <a:p>
            <a:pPr>
              <a:buFont typeface="+mj-lt"/>
              <a:buAutoNum type="arabicPeriod"/>
            </a:pPr>
            <a:r>
              <a:rPr lang="en-US" b="1" dirty="0"/>
              <a:t>Validate </a:t>
            </a:r>
            <a:r>
              <a:rPr lang="en-US" dirty="0"/>
              <a:t>-  validates whether the table and columns are exist or not. If the table doesn’t exist then hibernate throws an exception.</a:t>
            </a:r>
          </a:p>
          <a:p>
            <a:pPr>
              <a:buFont typeface="+mj-lt"/>
              <a:buAutoNum type="arabicPeriod"/>
            </a:pPr>
            <a:r>
              <a:rPr lang="en-US" b="1" dirty="0"/>
              <a:t>Update</a:t>
            </a:r>
            <a:r>
              <a:rPr lang="en-US" dirty="0"/>
              <a:t> -  If the table doesn’t exist then hibernate update property creates the table. But in the case of value “update” </a:t>
            </a:r>
            <a:r>
              <a:rPr lang="en-US" dirty="0">
                <a:highlight>
                  <a:srgbClr val="FFFF00"/>
                </a:highlight>
              </a:rPr>
              <a:t>hibernate doesn’t drop any existing table</a:t>
            </a:r>
            <a:r>
              <a:rPr lang="en-US" dirty="0"/>
              <a:t>, here we don’t lose existing table data.</a:t>
            </a:r>
          </a:p>
          <a:p>
            <a:pPr>
              <a:buFont typeface="+mj-lt"/>
              <a:buAutoNum type="arabicPeriod"/>
            </a:pPr>
            <a:r>
              <a:rPr lang="en-US" b="1" dirty="0"/>
              <a:t>create-drop: </a:t>
            </a:r>
            <a:r>
              <a:rPr lang="en-US" dirty="0"/>
              <a:t>first checks for a table and do the necessary operations and finally drops the table after all the operations are completed.</a:t>
            </a:r>
          </a:p>
          <a:p>
            <a:pPr marL="0" indent="0">
              <a:buNone/>
            </a:pPr>
            <a:r>
              <a:rPr lang="en-US" dirty="0"/>
              <a:t>	</a:t>
            </a:r>
            <a:r>
              <a:rPr lang="en-US" dirty="0">
                <a:highlight>
                  <a:srgbClr val="FFFF00"/>
                </a:highlight>
              </a:rPr>
              <a:t>The value “</a:t>
            </a:r>
            <a:r>
              <a:rPr lang="en-US" b="1" dirty="0">
                <a:highlight>
                  <a:srgbClr val="FFFF00"/>
                </a:highlight>
              </a:rPr>
              <a:t>create-drop</a:t>
            </a:r>
            <a:r>
              <a:rPr lang="en-US" dirty="0">
                <a:highlight>
                  <a:srgbClr val="FFFF00"/>
                </a:highlight>
              </a:rPr>
              <a:t>” is given for unit testing the hibernate code.</a:t>
            </a:r>
            <a:endParaRPr lang="en-US" b="1" dirty="0">
              <a:highlight>
                <a:srgbClr val="FFFF00"/>
              </a:highligh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64872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8C7C-E7BC-4BCF-A3C0-B08A5BDADF62}"/>
              </a:ext>
            </a:extLst>
          </p:cNvPr>
          <p:cNvSpPr>
            <a:spLocks noGrp="1"/>
          </p:cNvSpPr>
          <p:nvPr>
            <p:ph type="title"/>
          </p:nvPr>
        </p:nvSpPr>
        <p:spPr/>
        <p:txBody>
          <a:bodyPr/>
          <a:lstStyle/>
          <a:p>
            <a:r>
              <a:rPr lang="en-US" dirty="0"/>
              <a:t>Syntax</a:t>
            </a:r>
          </a:p>
        </p:txBody>
      </p:sp>
      <p:pic>
        <p:nvPicPr>
          <p:cNvPr id="4" name="Content Placeholder 3">
            <a:extLst>
              <a:ext uri="{FF2B5EF4-FFF2-40B4-BE49-F238E27FC236}">
                <a16:creationId xmlns:a16="http://schemas.microsoft.com/office/drawing/2014/main" id="{B46EAEEA-8188-4892-A517-7210D93F7460}"/>
              </a:ext>
            </a:extLst>
          </p:cNvPr>
          <p:cNvPicPr>
            <a:picLocks noGrp="1" noChangeAspect="1"/>
          </p:cNvPicPr>
          <p:nvPr>
            <p:ph idx="1"/>
          </p:nvPr>
        </p:nvPicPr>
        <p:blipFill>
          <a:blip r:embed="rId2"/>
          <a:stretch>
            <a:fillRect/>
          </a:stretch>
        </p:blipFill>
        <p:spPr>
          <a:xfrm>
            <a:off x="968963" y="3145582"/>
            <a:ext cx="8014112" cy="1911448"/>
          </a:xfrm>
          <a:prstGeom prst="rect">
            <a:avLst/>
          </a:prstGeom>
        </p:spPr>
      </p:pic>
    </p:spTree>
    <p:extLst>
      <p:ext uri="{BB962C8B-B14F-4D97-AF65-F5344CB8AC3E}">
        <p14:creationId xmlns:p14="http://schemas.microsoft.com/office/powerpoint/2010/main" val="50785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8677-39DA-48AA-BB54-FD2F4E233390}"/>
              </a:ext>
            </a:extLst>
          </p:cNvPr>
          <p:cNvSpPr>
            <a:spLocks noGrp="1"/>
          </p:cNvSpPr>
          <p:nvPr>
            <p:ph type="title"/>
          </p:nvPr>
        </p:nvSpPr>
        <p:spPr/>
        <p:txBody>
          <a:bodyPr/>
          <a:lstStyle/>
          <a:p>
            <a:r>
              <a:rPr lang="en-US" dirty="0"/>
              <a:t>SQL Dialects in Hibernate</a:t>
            </a:r>
            <a:br>
              <a:rPr lang="en-US" dirty="0"/>
            </a:br>
            <a:endParaRPr lang="en-US" dirty="0"/>
          </a:p>
        </p:txBody>
      </p:sp>
      <p:sp>
        <p:nvSpPr>
          <p:cNvPr id="3" name="Content Placeholder 2">
            <a:extLst>
              <a:ext uri="{FF2B5EF4-FFF2-40B4-BE49-F238E27FC236}">
                <a16:creationId xmlns:a16="http://schemas.microsoft.com/office/drawing/2014/main" id="{B24F1584-CA34-43A5-A4C1-66781213DA65}"/>
              </a:ext>
            </a:extLst>
          </p:cNvPr>
          <p:cNvSpPr>
            <a:spLocks noGrp="1"/>
          </p:cNvSpPr>
          <p:nvPr>
            <p:ph idx="1"/>
          </p:nvPr>
        </p:nvSpPr>
        <p:spPr/>
        <p:txBody>
          <a:bodyPr/>
          <a:lstStyle/>
          <a:p>
            <a:r>
              <a:rPr lang="en-US" dirty="0"/>
              <a:t>The dialect specifies the type of database used in hibernate so that hibernate generate appropriate type of SQL statements. For connecting any hibernate application with the database, it is required to provide the configuration of SQL dialect.</a:t>
            </a:r>
          </a:p>
          <a:p>
            <a:endParaRPr lang="en-US" dirty="0"/>
          </a:p>
          <a:p>
            <a:r>
              <a:rPr lang="en-US" dirty="0"/>
              <a:t>Syntax of SQL Dialect</a:t>
            </a:r>
          </a:p>
          <a:p>
            <a:r>
              <a:rPr lang="en-US" dirty="0"/>
              <a:t>&lt;property name="dialect"&gt;org.hibernate.dialect.Oracle9Dialect&lt;/property&gt;  </a:t>
            </a:r>
          </a:p>
          <a:p>
            <a:endParaRPr lang="en-US" dirty="0"/>
          </a:p>
        </p:txBody>
      </p:sp>
    </p:spTree>
    <p:extLst>
      <p:ext uri="{BB962C8B-B14F-4D97-AF65-F5344CB8AC3E}">
        <p14:creationId xmlns:p14="http://schemas.microsoft.com/office/powerpoint/2010/main" val="61219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42682"/>
          </a:xfrm>
        </p:spPr>
        <p:txBody>
          <a:bodyPr>
            <a:normAutofit fontScale="90000"/>
          </a:bodyPr>
          <a:lstStyle/>
          <a:p>
            <a:r>
              <a:rPr lang="en-US" dirty="0"/>
              <a:t>SQL Dialects in Hibernate</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50824953"/>
              </p:ext>
            </p:extLst>
          </p:nvPr>
        </p:nvGraphicFramePr>
        <p:xfrm>
          <a:off x="677334" y="1091641"/>
          <a:ext cx="8596312" cy="54914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dirty="0"/>
                        <a:t>Database</a:t>
                      </a:r>
                    </a:p>
                  </a:txBody>
                  <a:tcPr/>
                </a:tc>
                <a:tc>
                  <a:txBody>
                    <a:bodyPr/>
                    <a:lstStyle/>
                    <a:p>
                      <a:r>
                        <a:rPr lang="en-US" dirty="0"/>
                        <a:t>Dialect Property</a:t>
                      </a:r>
                    </a:p>
                  </a:txBody>
                  <a:tcPr/>
                </a:tc>
                <a:extLst>
                  <a:ext uri="{0D108BD9-81ED-4DB2-BD59-A6C34878D82A}">
                    <a16:rowId xmlns:a16="http://schemas.microsoft.com/office/drawing/2014/main" val="10000"/>
                  </a:ext>
                </a:extLst>
              </a:tr>
              <a:tr h="370840">
                <a:tc>
                  <a:txBody>
                    <a:bodyPr/>
                    <a:lstStyle/>
                    <a:p>
                      <a:pPr fontAlgn="t"/>
                      <a:r>
                        <a:rPr lang="en-US" dirty="0">
                          <a:effectLst/>
                        </a:rPr>
                        <a:t>MySQL</a:t>
                      </a:r>
                    </a:p>
                  </a:txBody>
                  <a:tcPr marL="76200" marR="76200" marT="76200" marB="76200"/>
                </a:tc>
                <a:tc>
                  <a:txBody>
                    <a:bodyPr/>
                    <a:lstStyle/>
                    <a:p>
                      <a:pPr fontAlgn="t"/>
                      <a:r>
                        <a:rPr lang="en-US">
                          <a:effectLst/>
                        </a:rPr>
                        <a:t>org.hibernate.dialect.MySQLDialect</a:t>
                      </a:r>
                    </a:p>
                  </a:txBody>
                  <a:tcPr marL="76200" marR="76200" marT="76200" marB="76200"/>
                </a:tc>
                <a:extLst>
                  <a:ext uri="{0D108BD9-81ED-4DB2-BD59-A6C34878D82A}">
                    <a16:rowId xmlns:a16="http://schemas.microsoft.com/office/drawing/2014/main" val="10001"/>
                  </a:ext>
                </a:extLst>
              </a:tr>
              <a:tr h="370840">
                <a:tc>
                  <a:txBody>
                    <a:bodyPr/>
                    <a:lstStyle/>
                    <a:p>
                      <a:pPr fontAlgn="t"/>
                      <a:r>
                        <a:rPr lang="en-US">
                          <a:effectLst/>
                        </a:rPr>
                        <a:t>Oracle (any version)</a:t>
                      </a:r>
                    </a:p>
                  </a:txBody>
                  <a:tcPr marL="76200" marR="76200" marT="76200" marB="76200"/>
                </a:tc>
                <a:tc>
                  <a:txBody>
                    <a:bodyPr/>
                    <a:lstStyle/>
                    <a:p>
                      <a:pPr fontAlgn="t"/>
                      <a:r>
                        <a:rPr lang="en-US">
                          <a:effectLst/>
                        </a:rPr>
                        <a:t>org.hibernate.dialect.OracleDialect</a:t>
                      </a:r>
                    </a:p>
                  </a:txBody>
                  <a:tcPr marL="76200" marR="76200" marT="76200" marB="76200"/>
                </a:tc>
                <a:extLst>
                  <a:ext uri="{0D108BD9-81ED-4DB2-BD59-A6C34878D82A}">
                    <a16:rowId xmlns:a16="http://schemas.microsoft.com/office/drawing/2014/main" val="10002"/>
                  </a:ext>
                </a:extLst>
              </a:tr>
              <a:tr h="370840">
                <a:tc>
                  <a:txBody>
                    <a:bodyPr/>
                    <a:lstStyle/>
                    <a:p>
                      <a:pPr fontAlgn="t"/>
                      <a:r>
                        <a:rPr lang="en-US">
                          <a:effectLst/>
                        </a:rPr>
                        <a:t>Oracle 11g</a:t>
                      </a:r>
                    </a:p>
                  </a:txBody>
                  <a:tcPr marL="76200" marR="76200" marT="76200" marB="76200"/>
                </a:tc>
                <a:tc>
                  <a:txBody>
                    <a:bodyPr/>
                    <a:lstStyle/>
                    <a:p>
                      <a:pPr fontAlgn="t"/>
                      <a:r>
                        <a:rPr lang="en-US">
                          <a:effectLst/>
                        </a:rPr>
                        <a:t>org.hibernate.dialect.Oracle10gDialect</a:t>
                      </a:r>
                    </a:p>
                  </a:txBody>
                  <a:tcPr marL="76200" marR="76200" marT="76200" marB="76200"/>
                </a:tc>
                <a:extLst>
                  <a:ext uri="{0D108BD9-81ED-4DB2-BD59-A6C34878D82A}">
                    <a16:rowId xmlns:a16="http://schemas.microsoft.com/office/drawing/2014/main" val="10003"/>
                  </a:ext>
                </a:extLst>
              </a:tr>
              <a:tr h="370840">
                <a:tc>
                  <a:txBody>
                    <a:bodyPr/>
                    <a:lstStyle/>
                    <a:p>
                      <a:pPr fontAlgn="t"/>
                      <a:r>
                        <a:rPr lang="en-US">
                          <a:effectLst/>
                        </a:rPr>
                        <a:t>Oracle 10g</a:t>
                      </a:r>
                    </a:p>
                  </a:txBody>
                  <a:tcPr marL="76200" marR="76200" marT="76200" marB="76200"/>
                </a:tc>
                <a:tc>
                  <a:txBody>
                    <a:bodyPr/>
                    <a:lstStyle/>
                    <a:p>
                      <a:pPr fontAlgn="t"/>
                      <a:r>
                        <a:rPr lang="en-US">
                          <a:effectLst/>
                        </a:rPr>
                        <a:t>org.hibernate.dialect.Oracle10gDialect</a:t>
                      </a:r>
                    </a:p>
                  </a:txBody>
                  <a:tcPr marL="76200" marR="76200" marT="76200" marB="76200"/>
                </a:tc>
                <a:extLst>
                  <a:ext uri="{0D108BD9-81ED-4DB2-BD59-A6C34878D82A}">
                    <a16:rowId xmlns:a16="http://schemas.microsoft.com/office/drawing/2014/main" val="10004"/>
                  </a:ext>
                </a:extLst>
              </a:tr>
              <a:tr h="370840">
                <a:tc>
                  <a:txBody>
                    <a:bodyPr/>
                    <a:lstStyle/>
                    <a:p>
                      <a:pPr fontAlgn="t"/>
                      <a:r>
                        <a:rPr lang="en-US" dirty="0">
                          <a:effectLst/>
                        </a:rPr>
                        <a:t>Oracle 9i</a:t>
                      </a:r>
                    </a:p>
                  </a:txBody>
                  <a:tcPr marL="76200" marR="76200" marT="76200" marB="76200"/>
                </a:tc>
                <a:tc>
                  <a:txBody>
                    <a:bodyPr/>
                    <a:lstStyle/>
                    <a:p>
                      <a:pPr fontAlgn="t"/>
                      <a:r>
                        <a:rPr lang="en-US" dirty="0">
                          <a:effectLst/>
                        </a:rPr>
                        <a:t>org.hibernate.dialect.Oracle9iDialect</a:t>
                      </a:r>
                    </a:p>
                  </a:txBody>
                  <a:tcPr marL="76200" marR="76200" marT="76200" marB="76200"/>
                </a:tc>
                <a:extLst>
                  <a:ext uri="{0D108BD9-81ED-4DB2-BD59-A6C34878D82A}">
                    <a16:rowId xmlns:a16="http://schemas.microsoft.com/office/drawing/2014/main" val="10005"/>
                  </a:ext>
                </a:extLst>
              </a:tr>
              <a:tr h="370840">
                <a:tc>
                  <a:txBody>
                    <a:bodyPr/>
                    <a:lstStyle/>
                    <a:p>
                      <a:pPr fontAlgn="t"/>
                      <a:r>
                        <a:rPr lang="en-US" dirty="0">
                          <a:effectLst/>
                        </a:rPr>
                        <a:t>DB2</a:t>
                      </a:r>
                    </a:p>
                  </a:txBody>
                  <a:tcPr marL="76200" marR="76200" marT="76200" marB="76200"/>
                </a:tc>
                <a:tc>
                  <a:txBody>
                    <a:bodyPr/>
                    <a:lstStyle/>
                    <a:p>
                      <a:pPr fontAlgn="t"/>
                      <a:r>
                        <a:rPr lang="en-US">
                          <a:effectLst/>
                        </a:rPr>
                        <a:t>org.hibernate.dialect.DB2Dialect</a:t>
                      </a:r>
                    </a:p>
                  </a:txBody>
                  <a:tcPr marL="76200" marR="76200" marT="76200" marB="76200"/>
                </a:tc>
                <a:extLst>
                  <a:ext uri="{0D108BD9-81ED-4DB2-BD59-A6C34878D82A}">
                    <a16:rowId xmlns:a16="http://schemas.microsoft.com/office/drawing/2014/main" val="10006"/>
                  </a:ext>
                </a:extLst>
              </a:tr>
              <a:tr h="370840">
                <a:tc>
                  <a:txBody>
                    <a:bodyPr/>
                    <a:lstStyle/>
                    <a:p>
                      <a:pPr fontAlgn="t"/>
                      <a:r>
                        <a:rPr lang="en-US">
                          <a:effectLst/>
                        </a:rPr>
                        <a:t>HSQLDB</a:t>
                      </a:r>
                    </a:p>
                  </a:txBody>
                  <a:tcPr marL="76200" marR="76200" marT="76200" marB="76200"/>
                </a:tc>
                <a:tc>
                  <a:txBody>
                    <a:bodyPr/>
                    <a:lstStyle/>
                    <a:p>
                      <a:pPr fontAlgn="t"/>
                      <a:r>
                        <a:rPr lang="en-US" dirty="0" err="1">
                          <a:effectLst/>
                        </a:rPr>
                        <a:t>org.hibernate.dialect.HSQLDialect</a:t>
                      </a:r>
                      <a:endParaRPr lang="en-US" dirty="0">
                        <a:effectLst/>
                      </a:endParaRPr>
                    </a:p>
                  </a:txBody>
                  <a:tcPr marL="76200" marR="76200" marT="76200" marB="76200"/>
                </a:tc>
                <a:extLst>
                  <a:ext uri="{0D108BD9-81ED-4DB2-BD59-A6C34878D82A}">
                    <a16:rowId xmlns:a16="http://schemas.microsoft.com/office/drawing/2014/main" val="10007"/>
                  </a:ext>
                </a:extLst>
              </a:tr>
              <a:tr h="370840">
                <a:tc>
                  <a:txBody>
                    <a:bodyPr/>
                    <a:lstStyle/>
                    <a:p>
                      <a:pPr fontAlgn="t"/>
                      <a:r>
                        <a:rPr lang="en-US" dirty="0">
                          <a:effectLst/>
                        </a:rPr>
                        <a:t>PostgreSQL</a:t>
                      </a:r>
                    </a:p>
                  </a:txBody>
                  <a:tcPr marL="76200" marR="76200" marT="76200" marB="76200"/>
                </a:tc>
                <a:tc>
                  <a:txBody>
                    <a:bodyPr/>
                    <a:lstStyle/>
                    <a:p>
                      <a:pPr fontAlgn="t"/>
                      <a:r>
                        <a:rPr lang="en-US">
                          <a:effectLst/>
                        </a:rPr>
                        <a:t>org.hibernate.dialect.PostgreSQLDialect</a:t>
                      </a:r>
                    </a:p>
                  </a:txBody>
                  <a:tcPr marL="76200" marR="76200" marT="76200" marB="76200"/>
                </a:tc>
                <a:extLst>
                  <a:ext uri="{0D108BD9-81ED-4DB2-BD59-A6C34878D82A}">
                    <a16:rowId xmlns:a16="http://schemas.microsoft.com/office/drawing/2014/main" val="10008"/>
                  </a:ext>
                </a:extLst>
              </a:tr>
              <a:tr h="370840">
                <a:tc>
                  <a:txBody>
                    <a:bodyPr/>
                    <a:lstStyle/>
                    <a:p>
                      <a:pPr fontAlgn="t"/>
                      <a:r>
                        <a:rPr lang="en-US">
                          <a:effectLst/>
                        </a:rPr>
                        <a:t>Progress</a:t>
                      </a:r>
                    </a:p>
                  </a:txBody>
                  <a:tcPr marL="76200" marR="76200" marT="76200" marB="76200"/>
                </a:tc>
                <a:tc>
                  <a:txBody>
                    <a:bodyPr/>
                    <a:lstStyle/>
                    <a:p>
                      <a:pPr fontAlgn="t"/>
                      <a:r>
                        <a:rPr lang="en-US">
                          <a:effectLst/>
                        </a:rPr>
                        <a:t>org.hibernate.dialect.ProgressDialect</a:t>
                      </a:r>
                    </a:p>
                  </a:txBody>
                  <a:tcPr marL="76200" marR="76200" marT="76200" marB="76200"/>
                </a:tc>
                <a:extLst>
                  <a:ext uri="{0D108BD9-81ED-4DB2-BD59-A6C34878D82A}">
                    <a16:rowId xmlns:a16="http://schemas.microsoft.com/office/drawing/2014/main" val="10009"/>
                  </a:ext>
                </a:extLst>
              </a:tr>
              <a:tr h="370840">
                <a:tc>
                  <a:txBody>
                    <a:bodyPr/>
                    <a:lstStyle/>
                    <a:p>
                      <a:pPr fontAlgn="t"/>
                      <a:r>
                        <a:rPr lang="en-US">
                          <a:effectLst/>
                        </a:rPr>
                        <a:t>SAP DB</a:t>
                      </a:r>
                    </a:p>
                  </a:txBody>
                  <a:tcPr marL="76200" marR="76200" marT="76200" marB="76200"/>
                </a:tc>
                <a:tc>
                  <a:txBody>
                    <a:bodyPr/>
                    <a:lstStyle/>
                    <a:p>
                      <a:pPr fontAlgn="t"/>
                      <a:r>
                        <a:rPr lang="en-US">
                          <a:effectLst/>
                        </a:rPr>
                        <a:t>org.hibernate.dialect.SAPDBDialect</a:t>
                      </a:r>
                    </a:p>
                  </a:txBody>
                  <a:tcPr marL="76200" marR="76200" marT="76200" marB="76200"/>
                </a:tc>
                <a:extLst>
                  <a:ext uri="{0D108BD9-81ED-4DB2-BD59-A6C34878D82A}">
                    <a16:rowId xmlns:a16="http://schemas.microsoft.com/office/drawing/2014/main" val="10010"/>
                  </a:ext>
                </a:extLst>
              </a:tr>
              <a:tr h="370840">
                <a:tc>
                  <a:txBody>
                    <a:bodyPr/>
                    <a:lstStyle/>
                    <a:p>
                      <a:pPr fontAlgn="t"/>
                      <a:r>
                        <a:rPr lang="en-US" dirty="0">
                          <a:effectLst/>
                        </a:rPr>
                        <a:t>Sybase</a:t>
                      </a:r>
                    </a:p>
                  </a:txBody>
                  <a:tcPr marL="76200" marR="76200" marT="76200" marB="76200"/>
                </a:tc>
                <a:tc>
                  <a:txBody>
                    <a:bodyPr/>
                    <a:lstStyle/>
                    <a:p>
                      <a:pPr fontAlgn="t"/>
                      <a:r>
                        <a:rPr lang="en-US" dirty="0" err="1">
                          <a:effectLst/>
                        </a:rPr>
                        <a:t>org.hibernate.dialect.SybaseDialect</a:t>
                      </a:r>
                      <a:endParaRPr lang="en-US" dirty="0">
                        <a:effectLst/>
                      </a:endParaRPr>
                    </a:p>
                  </a:txBody>
                  <a:tcPr marL="76200" marR="76200" marT="76200" marB="76200"/>
                </a:tc>
                <a:extLst>
                  <a:ext uri="{0D108BD9-81ED-4DB2-BD59-A6C34878D82A}">
                    <a16:rowId xmlns:a16="http://schemas.microsoft.com/office/drawing/2014/main" val="10011"/>
                  </a:ext>
                </a:extLst>
              </a:tr>
              <a:tr h="370840">
                <a:tc>
                  <a:txBody>
                    <a:bodyPr/>
                    <a:lstStyle/>
                    <a:p>
                      <a:pPr fontAlgn="t"/>
                      <a:r>
                        <a:rPr lang="en-US" dirty="0">
                          <a:effectLst/>
                        </a:rPr>
                        <a:t>Etc.……</a:t>
                      </a:r>
                    </a:p>
                  </a:txBody>
                  <a:tcPr marL="76200" marR="76200" marT="76200" marB="76200"/>
                </a:tc>
                <a:tc>
                  <a:txBody>
                    <a:bodyPr/>
                    <a:lstStyle/>
                    <a:p>
                      <a:pPr fontAlgn="t"/>
                      <a:endParaRPr lang="en-US" dirty="0">
                        <a:effectLst/>
                      </a:endParaRPr>
                    </a:p>
                  </a:txBody>
                  <a:tcPr marL="76200" marR="76200" marT="76200" marB="7620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166303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677333" y="0"/>
            <a:ext cx="9393945" cy="6857999"/>
          </a:xfrm>
        </p:spPr>
        <p:txBody>
          <a:bodyPr>
            <a:normAutofit fontScale="77500" lnSpcReduction="20000"/>
          </a:bodyPr>
          <a:lstStyle/>
          <a:p>
            <a:r>
              <a:rPr lang="en-US" dirty="0"/>
              <a:t>Oracle (any version)	</a:t>
            </a:r>
            <a:r>
              <a:rPr lang="en-US" dirty="0" err="1"/>
              <a:t>org.hibernate.dialect.OracleDialect</a:t>
            </a:r>
            <a:endParaRPr lang="en-US" dirty="0"/>
          </a:p>
          <a:p>
            <a:r>
              <a:rPr lang="en-US" dirty="0"/>
              <a:t>Oracle9i	org.hibernate.dialect.Oracle9iDialect</a:t>
            </a:r>
          </a:p>
          <a:p>
            <a:r>
              <a:rPr lang="en-US" dirty="0"/>
              <a:t>Oracle10g	org.hibernate.dialect.Oracle10gDialect</a:t>
            </a:r>
          </a:p>
          <a:p>
            <a:r>
              <a:rPr lang="en-US" dirty="0"/>
              <a:t>MySQL	</a:t>
            </a:r>
            <a:r>
              <a:rPr lang="en-US" dirty="0" err="1"/>
              <a:t>org.hibernate.dialect.MySQLDialect</a:t>
            </a:r>
            <a:endParaRPr lang="en-US" dirty="0"/>
          </a:p>
          <a:p>
            <a:r>
              <a:rPr lang="en-US" dirty="0"/>
              <a:t>MySQL with </a:t>
            </a:r>
            <a:r>
              <a:rPr lang="en-US" dirty="0" err="1"/>
              <a:t>InnoDB</a:t>
            </a:r>
            <a:r>
              <a:rPr lang="en-US" dirty="0"/>
              <a:t>	</a:t>
            </a:r>
            <a:r>
              <a:rPr lang="en-US" dirty="0" err="1"/>
              <a:t>org.hibernate.dialect.MySQLInnoDBDialect</a:t>
            </a:r>
            <a:endParaRPr lang="en-US" dirty="0"/>
          </a:p>
          <a:p>
            <a:r>
              <a:rPr lang="en-US" dirty="0"/>
              <a:t>MySQL with </a:t>
            </a:r>
            <a:r>
              <a:rPr lang="en-US" dirty="0" err="1"/>
              <a:t>MyISAM</a:t>
            </a:r>
            <a:r>
              <a:rPr lang="en-US" dirty="0"/>
              <a:t>	</a:t>
            </a:r>
            <a:r>
              <a:rPr lang="en-US" dirty="0" err="1"/>
              <a:t>org.hibernate.dialect.MySQLMyISAMDialect</a:t>
            </a:r>
            <a:endParaRPr lang="en-US" dirty="0"/>
          </a:p>
          <a:p>
            <a:r>
              <a:rPr lang="en-US" dirty="0"/>
              <a:t>DB2	org.hibernate.dialect.DB2Dialect</a:t>
            </a:r>
          </a:p>
          <a:p>
            <a:r>
              <a:rPr lang="en-US" dirty="0"/>
              <a:t>DB2 AS/400	org.hibernate.dialect.DB2400Dialect</a:t>
            </a:r>
          </a:p>
          <a:p>
            <a:r>
              <a:rPr lang="en-US" dirty="0"/>
              <a:t>DB2 OS390	org.hibernate.dialect.DB2390Dialect</a:t>
            </a:r>
          </a:p>
          <a:p>
            <a:r>
              <a:rPr lang="en-US" dirty="0"/>
              <a:t>Microsoft SQL Server	</a:t>
            </a:r>
            <a:r>
              <a:rPr lang="en-US" dirty="0" err="1"/>
              <a:t>org.hibernate.dialect.SQLServerDialect</a:t>
            </a:r>
            <a:endParaRPr lang="en-US" dirty="0"/>
          </a:p>
          <a:p>
            <a:r>
              <a:rPr lang="en-US" dirty="0"/>
              <a:t>Sybase	</a:t>
            </a:r>
            <a:r>
              <a:rPr lang="en-US" dirty="0" err="1"/>
              <a:t>org.hibernate.dialect.SybaseDialect</a:t>
            </a:r>
            <a:endParaRPr lang="en-US" dirty="0"/>
          </a:p>
          <a:p>
            <a:r>
              <a:rPr lang="en-US" dirty="0"/>
              <a:t>Sybase Anywhere	</a:t>
            </a:r>
            <a:r>
              <a:rPr lang="en-US" dirty="0" err="1"/>
              <a:t>org.hibernate.dialect.SybaseAnywhereDialect</a:t>
            </a:r>
            <a:endParaRPr lang="en-US" dirty="0"/>
          </a:p>
          <a:p>
            <a:r>
              <a:rPr lang="en-US" dirty="0"/>
              <a:t>PostgreSQL	</a:t>
            </a:r>
            <a:r>
              <a:rPr lang="en-US" dirty="0" err="1"/>
              <a:t>org.hibernate.dialect.PostgreSQLDialect</a:t>
            </a:r>
            <a:endParaRPr lang="en-US" dirty="0"/>
          </a:p>
          <a:p>
            <a:r>
              <a:rPr lang="en-US" dirty="0"/>
              <a:t>SAP DB	</a:t>
            </a:r>
            <a:r>
              <a:rPr lang="en-US" dirty="0" err="1"/>
              <a:t>org.hibernate.dialect.SAPDBDialect</a:t>
            </a:r>
            <a:endParaRPr lang="en-US" dirty="0"/>
          </a:p>
          <a:p>
            <a:r>
              <a:rPr lang="en-US" dirty="0"/>
              <a:t>Informix	</a:t>
            </a:r>
            <a:r>
              <a:rPr lang="en-US" dirty="0" err="1"/>
              <a:t>org.hibernate.dialect.InformixDialect</a:t>
            </a:r>
            <a:endParaRPr lang="en-US" dirty="0"/>
          </a:p>
          <a:p>
            <a:r>
              <a:rPr lang="en-US" dirty="0" err="1"/>
              <a:t>HypersonicSQL</a:t>
            </a:r>
            <a:r>
              <a:rPr lang="en-US" dirty="0"/>
              <a:t>	</a:t>
            </a:r>
            <a:r>
              <a:rPr lang="en-US" dirty="0" err="1"/>
              <a:t>org.hibernate.dialect.HSQLDialect</a:t>
            </a:r>
            <a:endParaRPr lang="en-US" dirty="0"/>
          </a:p>
          <a:p>
            <a:r>
              <a:rPr lang="en-US" dirty="0"/>
              <a:t>Ingres	</a:t>
            </a:r>
            <a:r>
              <a:rPr lang="en-US" dirty="0" err="1"/>
              <a:t>org.hibernate.dialect.IngresDialect</a:t>
            </a:r>
            <a:endParaRPr lang="en-US" dirty="0"/>
          </a:p>
          <a:p>
            <a:r>
              <a:rPr lang="en-US" dirty="0"/>
              <a:t>Progress	</a:t>
            </a:r>
            <a:r>
              <a:rPr lang="en-US" dirty="0" err="1"/>
              <a:t>org.hibernate.dialect.ProgressDialect</a:t>
            </a:r>
            <a:endParaRPr lang="en-US" dirty="0"/>
          </a:p>
          <a:p>
            <a:r>
              <a:rPr lang="en-US" dirty="0" err="1"/>
              <a:t>Mckoi</a:t>
            </a:r>
            <a:r>
              <a:rPr lang="en-US" dirty="0"/>
              <a:t> SQL	</a:t>
            </a:r>
            <a:r>
              <a:rPr lang="en-US" dirty="0" err="1"/>
              <a:t>org.hibernate.dialect.MckoiDialect</a:t>
            </a:r>
            <a:endParaRPr lang="en-US" dirty="0"/>
          </a:p>
          <a:p>
            <a:r>
              <a:rPr lang="en-US" dirty="0" err="1"/>
              <a:t>Interbase</a:t>
            </a:r>
            <a:r>
              <a:rPr lang="en-US" dirty="0"/>
              <a:t>	</a:t>
            </a:r>
            <a:r>
              <a:rPr lang="en-US" dirty="0" err="1"/>
              <a:t>org.hibernate.dialect.InterbaseDialect</a:t>
            </a:r>
            <a:endParaRPr lang="en-US" dirty="0"/>
          </a:p>
          <a:p>
            <a:r>
              <a:rPr lang="en-US" dirty="0" err="1"/>
              <a:t>Pointbase</a:t>
            </a:r>
            <a:r>
              <a:rPr lang="en-US" dirty="0"/>
              <a:t>	</a:t>
            </a:r>
            <a:r>
              <a:rPr lang="en-US" dirty="0" err="1"/>
              <a:t>org.hibernate.dialect.PointbaseDialect</a:t>
            </a:r>
            <a:endParaRPr lang="en-US" dirty="0"/>
          </a:p>
          <a:p>
            <a:r>
              <a:rPr lang="en-US" dirty="0" err="1"/>
              <a:t>FrontBase</a:t>
            </a:r>
            <a:r>
              <a:rPr lang="en-US" dirty="0"/>
              <a:t>	</a:t>
            </a:r>
            <a:r>
              <a:rPr lang="en-US" dirty="0" err="1"/>
              <a:t>org.hibernate.dialect.FrontbaseDialect</a:t>
            </a:r>
            <a:endParaRPr lang="en-US" dirty="0"/>
          </a:p>
          <a:p>
            <a:r>
              <a:rPr lang="en-US" dirty="0"/>
              <a:t>Firebird	</a:t>
            </a:r>
            <a:r>
              <a:rPr lang="en-US" dirty="0" err="1"/>
              <a:t>org.hibernate.dialect.FirebirdDialect</a:t>
            </a:r>
            <a:endParaRPr lang="en-US" dirty="0"/>
          </a:p>
        </p:txBody>
      </p:sp>
    </p:spTree>
    <p:extLst>
      <p:ext uri="{BB962C8B-B14F-4D97-AF65-F5344CB8AC3E}">
        <p14:creationId xmlns:p14="http://schemas.microsoft.com/office/powerpoint/2010/main" val="3884737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Hibernate Application with Oracle database using XML in Eclipse</a:t>
            </a:r>
          </a:p>
        </p:txBody>
      </p:sp>
      <p:sp>
        <p:nvSpPr>
          <p:cNvPr id="3" name="Content Placeholder 2"/>
          <p:cNvSpPr>
            <a:spLocks noGrp="1"/>
          </p:cNvSpPr>
          <p:nvPr>
            <p:ph idx="1"/>
          </p:nvPr>
        </p:nvSpPr>
        <p:spPr/>
        <p:txBody>
          <a:bodyPr>
            <a:normAutofit/>
          </a:bodyPr>
          <a:lstStyle/>
          <a:p>
            <a:r>
              <a:rPr lang="en-US" dirty="0"/>
              <a:t>Create java project</a:t>
            </a:r>
          </a:p>
          <a:p>
            <a:r>
              <a:rPr lang="en-US" dirty="0"/>
              <a:t>Add Hibernate libraries to the project</a:t>
            </a:r>
          </a:p>
          <a:p>
            <a:r>
              <a:rPr lang="en-US" dirty="0"/>
              <a:t>Add ojdbc6.jar file for oracle</a:t>
            </a:r>
          </a:p>
          <a:p>
            <a:r>
              <a:rPr lang="en-US" dirty="0"/>
              <a:t>Create persistence class</a:t>
            </a:r>
          </a:p>
          <a:p>
            <a:r>
              <a:rPr lang="en-US" dirty="0"/>
              <a:t>Create mapping file</a:t>
            </a:r>
          </a:p>
          <a:p>
            <a:r>
              <a:rPr lang="en-US" dirty="0"/>
              <a:t>Create configuration file</a:t>
            </a:r>
          </a:p>
          <a:p>
            <a:r>
              <a:rPr lang="en-US" dirty="0"/>
              <a:t>Create Main class that retrieves or stores the persistent object</a:t>
            </a:r>
          </a:p>
          <a:p>
            <a:r>
              <a:rPr lang="en-US" dirty="0"/>
              <a:t>Run main class</a:t>
            </a:r>
          </a:p>
          <a:p>
            <a:endParaRPr lang="en-US" dirty="0"/>
          </a:p>
        </p:txBody>
      </p:sp>
    </p:spTree>
    <p:extLst>
      <p:ext uri="{BB962C8B-B14F-4D97-AF65-F5344CB8AC3E}">
        <p14:creationId xmlns:p14="http://schemas.microsoft.com/office/powerpoint/2010/main" val="2769889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C9C7-F8C9-4EF8-9586-6B27EC75F0B0}"/>
              </a:ext>
            </a:extLst>
          </p:cNvPr>
          <p:cNvSpPr>
            <a:spLocks noGrp="1"/>
          </p:cNvSpPr>
          <p:nvPr>
            <p:ph type="title"/>
          </p:nvPr>
        </p:nvSpPr>
        <p:spPr/>
        <p:txBody>
          <a:bodyPr/>
          <a:lstStyle/>
          <a:p>
            <a:r>
              <a:rPr lang="en-US" dirty="0"/>
              <a:t>Project Structure</a:t>
            </a:r>
          </a:p>
        </p:txBody>
      </p:sp>
      <p:pic>
        <p:nvPicPr>
          <p:cNvPr id="4" name="Content Placeholder 3">
            <a:extLst>
              <a:ext uri="{FF2B5EF4-FFF2-40B4-BE49-F238E27FC236}">
                <a16:creationId xmlns:a16="http://schemas.microsoft.com/office/drawing/2014/main" id="{FE6A9EE3-56A7-4A38-A48B-2A6C6BE64EAF}"/>
              </a:ext>
            </a:extLst>
          </p:cNvPr>
          <p:cNvPicPr>
            <a:picLocks noGrp="1" noChangeAspect="1"/>
          </p:cNvPicPr>
          <p:nvPr>
            <p:ph idx="1"/>
          </p:nvPr>
        </p:nvPicPr>
        <p:blipFill>
          <a:blip r:embed="rId2"/>
          <a:stretch>
            <a:fillRect/>
          </a:stretch>
        </p:blipFill>
        <p:spPr>
          <a:xfrm>
            <a:off x="3480517" y="2704234"/>
            <a:ext cx="2991004" cy="2794144"/>
          </a:xfrm>
          <a:prstGeom prst="rect">
            <a:avLst/>
          </a:prstGeom>
        </p:spPr>
      </p:pic>
    </p:spTree>
    <p:extLst>
      <p:ext uri="{BB962C8B-B14F-4D97-AF65-F5344CB8AC3E}">
        <p14:creationId xmlns:p14="http://schemas.microsoft.com/office/powerpoint/2010/main" val="2310946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D326-9DEE-4CAF-9CFB-0DB6F223313A}"/>
              </a:ext>
            </a:extLst>
          </p:cNvPr>
          <p:cNvSpPr>
            <a:spLocks noGrp="1"/>
          </p:cNvSpPr>
          <p:nvPr>
            <p:ph type="title"/>
          </p:nvPr>
        </p:nvSpPr>
        <p:spPr/>
        <p:txBody>
          <a:bodyPr/>
          <a:lstStyle/>
          <a:p>
            <a:r>
              <a:rPr lang="en-US" dirty="0"/>
              <a:t>1) Create the java project</a:t>
            </a:r>
            <a:br>
              <a:rPr lang="en-US" dirty="0"/>
            </a:br>
            <a:endParaRPr lang="en-US" dirty="0"/>
          </a:p>
        </p:txBody>
      </p:sp>
      <p:sp>
        <p:nvSpPr>
          <p:cNvPr id="3" name="Content Placeholder 2">
            <a:extLst>
              <a:ext uri="{FF2B5EF4-FFF2-40B4-BE49-F238E27FC236}">
                <a16:creationId xmlns:a16="http://schemas.microsoft.com/office/drawing/2014/main" id="{D05F2FD5-97E0-44B3-9163-D284616D5795}"/>
              </a:ext>
            </a:extLst>
          </p:cNvPr>
          <p:cNvSpPr>
            <a:spLocks noGrp="1"/>
          </p:cNvSpPr>
          <p:nvPr>
            <p:ph idx="1"/>
          </p:nvPr>
        </p:nvSpPr>
        <p:spPr/>
        <p:txBody>
          <a:bodyPr/>
          <a:lstStyle/>
          <a:p>
            <a:pPr marL="0" indent="0">
              <a:buNone/>
            </a:pPr>
            <a:r>
              <a:rPr lang="en-US" dirty="0"/>
              <a:t>Create the java project by File Menu - New - project - java project . </a:t>
            </a:r>
          </a:p>
          <a:p>
            <a:pPr marL="0" indent="0">
              <a:buNone/>
            </a:pPr>
            <a:r>
              <a:rPr lang="en-US" dirty="0"/>
              <a:t>Now specify the project name e.g. </a:t>
            </a:r>
            <a:r>
              <a:rPr lang="en-US" dirty="0" err="1"/>
              <a:t>firsthibernate</a:t>
            </a:r>
            <a:r>
              <a:rPr lang="en-US" dirty="0"/>
              <a:t> then next - finish .</a:t>
            </a:r>
          </a:p>
        </p:txBody>
      </p:sp>
    </p:spTree>
    <p:extLst>
      <p:ext uri="{BB962C8B-B14F-4D97-AF65-F5344CB8AC3E}">
        <p14:creationId xmlns:p14="http://schemas.microsoft.com/office/powerpoint/2010/main" val="233679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19BA-5CCE-45E8-BEFD-4AD21AE8B6C1}"/>
              </a:ext>
            </a:extLst>
          </p:cNvPr>
          <p:cNvSpPr>
            <a:spLocks noGrp="1"/>
          </p:cNvSpPr>
          <p:nvPr>
            <p:ph type="title"/>
          </p:nvPr>
        </p:nvSpPr>
        <p:spPr>
          <a:xfrm>
            <a:off x="677333" y="311084"/>
            <a:ext cx="8596668" cy="1320800"/>
          </a:xfrm>
        </p:spPr>
        <p:txBody>
          <a:bodyPr/>
          <a:lstStyle/>
          <a:p>
            <a:r>
              <a:rPr lang="en-US" dirty="0"/>
              <a:t>2) Add jar files for hibernate</a:t>
            </a:r>
            <a:br>
              <a:rPr lang="en-US" dirty="0"/>
            </a:br>
            <a:endParaRPr lang="en-US" dirty="0"/>
          </a:p>
        </p:txBody>
      </p:sp>
      <p:sp>
        <p:nvSpPr>
          <p:cNvPr id="3" name="Content Placeholder 2">
            <a:extLst>
              <a:ext uri="{FF2B5EF4-FFF2-40B4-BE49-F238E27FC236}">
                <a16:creationId xmlns:a16="http://schemas.microsoft.com/office/drawing/2014/main" id="{43322107-7B17-4463-AB7E-C17D9159696D}"/>
              </a:ext>
            </a:extLst>
          </p:cNvPr>
          <p:cNvSpPr>
            <a:spLocks noGrp="1"/>
          </p:cNvSpPr>
          <p:nvPr>
            <p:ph idx="1"/>
          </p:nvPr>
        </p:nvSpPr>
        <p:spPr>
          <a:xfrm>
            <a:off x="677333" y="1102936"/>
            <a:ext cx="9803876" cy="5863472"/>
          </a:xfrm>
        </p:spPr>
        <p:txBody>
          <a:bodyPr/>
          <a:lstStyle/>
          <a:p>
            <a:r>
              <a:rPr lang="en-US" dirty="0"/>
              <a:t>To add the jar files </a:t>
            </a:r>
            <a:r>
              <a:rPr lang="en-US" b="1" dirty="0"/>
              <a:t>Right click on your project</a:t>
            </a:r>
            <a:r>
              <a:rPr lang="en-US" dirty="0"/>
              <a:t> - </a:t>
            </a:r>
            <a:r>
              <a:rPr lang="en-US" b="1" dirty="0"/>
              <a:t>Build path</a:t>
            </a:r>
            <a:r>
              <a:rPr lang="en-US" dirty="0"/>
              <a:t> - </a:t>
            </a:r>
            <a:r>
              <a:rPr lang="en-US" b="1" dirty="0"/>
              <a:t>Add external archives</a:t>
            </a:r>
            <a:r>
              <a:rPr lang="en-US" dirty="0"/>
              <a:t>. Now select all the jar files as shown in the image given below then click open.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A656CB0-B1D7-4D5F-85D8-3EE69BD02634}"/>
              </a:ext>
            </a:extLst>
          </p:cNvPr>
          <p:cNvPicPr>
            <a:picLocks noChangeAspect="1"/>
          </p:cNvPicPr>
          <p:nvPr/>
        </p:nvPicPr>
        <p:blipFill>
          <a:blip r:embed="rId2"/>
          <a:stretch>
            <a:fillRect/>
          </a:stretch>
        </p:blipFill>
        <p:spPr>
          <a:xfrm>
            <a:off x="2095058" y="1944622"/>
            <a:ext cx="5343525" cy="3590925"/>
          </a:xfrm>
          <a:prstGeom prst="rect">
            <a:avLst/>
          </a:prstGeom>
        </p:spPr>
      </p:pic>
    </p:spTree>
    <p:extLst>
      <p:ext uri="{BB962C8B-B14F-4D97-AF65-F5344CB8AC3E}">
        <p14:creationId xmlns:p14="http://schemas.microsoft.com/office/powerpoint/2010/main" val="4066760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8E79-E73D-4275-952A-F9381DB948F7}"/>
              </a:ext>
            </a:extLst>
          </p:cNvPr>
          <p:cNvSpPr>
            <a:spLocks noGrp="1"/>
          </p:cNvSpPr>
          <p:nvPr>
            <p:ph type="title"/>
          </p:nvPr>
        </p:nvSpPr>
        <p:spPr/>
        <p:txBody>
          <a:bodyPr/>
          <a:lstStyle/>
          <a:p>
            <a:r>
              <a:rPr lang="en-US" dirty="0"/>
              <a:t>Add ojdbc.jar </a:t>
            </a:r>
          </a:p>
        </p:txBody>
      </p:sp>
      <p:sp>
        <p:nvSpPr>
          <p:cNvPr id="3" name="Content Placeholder 2">
            <a:extLst>
              <a:ext uri="{FF2B5EF4-FFF2-40B4-BE49-F238E27FC236}">
                <a16:creationId xmlns:a16="http://schemas.microsoft.com/office/drawing/2014/main" id="{C11B075F-837B-49ED-AB0A-7A3D44AF90EA}"/>
              </a:ext>
            </a:extLst>
          </p:cNvPr>
          <p:cNvSpPr>
            <a:spLocks noGrp="1"/>
          </p:cNvSpPr>
          <p:nvPr>
            <p:ph idx="1"/>
          </p:nvPr>
        </p:nvSpPr>
        <p:spPr/>
        <p:txBody>
          <a:bodyPr/>
          <a:lstStyle/>
          <a:p>
            <a:r>
              <a:rPr lang="en-US" dirty="0"/>
              <a:t>In this example, we are connecting the application with oracle database. So you must add the ojdbc6.jar file.</a:t>
            </a:r>
          </a:p>
        </p:txBody>
      </p:sp>
    </p:spTree>
    <p:extLst>
      <p:ext uri="{BB962C8B-B14F-4D97-AF65-F5344CB8AC3E}">
        <p14:creationId xmlns:p14="http://schemas.microsoft.com/office/powerpoint/2010/main" val="389132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58D9-BF8D-4493-8172-DBBCA45FE56C}"/>
              </a:ext>
            </a:extLst>
          </p:cNvPr>
          <p:cNvSpPr>
            <a:spLocks noGrp="1"/>
          </p:cNvSpPr>
          <p:nvPr>
            <p:ph type="title"/>
          </p:nvPr>
        </p:nvSpPr>
        <p:spPr/>
        <p:txBody>
          <a:bodyPr/>
          <a:lstStyle/>
          <a:p>
            <a:r>
              <a:rPr lang="en-US" dirty="0"/>
              <a:t>What is JPA?</a:t>
            </a:r>
          </a:p>
        </p:txBody>
      </p:sp>
      <p:sp>
        <p:nvSpPr>
          <p:cNvPr id="3" name="Content Placeholder 2">
            <a:extLst>
              <a:ext uri="{FF2B5EF4-FFF2-40B4-BE49-F238E27FC236}">
                <a16:creationId xmlns:a16="http://schemas.microsoft.com/office/drawing/2014/main" id="{4922B9AF-1B5E-4317-BF59-1DE0065B887A}"/>
              </a:ext>
            </a:extLst>
          </p:cNvPr>
          <p:cNvSpPr>
            <a:spLocks noGrp="1"/>
          </p:cNvSpPr>
          <p:nvPr>
            <p:ph idx="1"/>
          </p:nvPr>
        </p:nvSpPr>
        <p:spPr/>
        <p:txBody>
          <a:bodyPr/>
          <a:lstStyle/>
          <a:p>
            <a:pPr marL="0" indent="0">
              <a:buNone/>
            </a:pPr>
            <a:r>
              <a:rPr lang="en-US" dirty="0"/>
              <a:t>Java Persistence API (JPA) is a Java specification that </a:t>
            </a:r>
            <a:r>
              <a:rPr lang="en-US" dirty="0">
                <a:solidFill>
                  <a:srgbClr val="FF0000"/>
                </a:solidFill>
              </a:rPr>
              <a:t>provides certain functionality and standard to ORM tools. </a:t>
            </a:r>
          </a:p>
          <a:p>
            <a:pPr marL="0" indent="0">
              <a:buNone/>
            </a:pPr>
            <a:r>
              <a:rPr lang="en-US" dirty="0"/>
              <a:t>The </a:t>
            </a:r>
            <a:r>
              <a:rPr lang="en-US" dirty="0" err="1"/>
              <a:t>javax.persistence</a:t>
            </a:r>
            <a:r>
              <a:rPr lang="en-US" dirty="0"/>
              <a:t> package contains the JPA classes and interfaces.</a:t>
            </a:r>
          </a:p>
        </p:txBody>
      </p:sp>
    </p:spTree>
    <p:extLst>
      <p:ext uri="{BB962C8B-B14F-4D97-AF65-F5344CB8AC3E}">
        <p14:creationId xmlns:p14="http://schemas.microsoft.com/office/powerpoint/2010/main" val="3648594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7648-695A-45C0-A2BB-6E9B80154864}"/>
              </a:ext>
            </a:extLst>
          </p:cNvPr>
          <p:cNvSpPr>
            <a:spLocks noGrp="1"/>
          </p:cNvSpPr>
          <p:nvPr>
            <p:ph type="title"/>
          </p:nvPr>
        </p:nvSpPr>
        <p:spPr/>
        <p:txBody>
          <a:bodyPr/>
          <a:lstStyle/>
          <a:p>
            <a:r>
              <a:rPr lang="en-US" dirty="0"/>
              <a:t>3) Create the Persistent class</a:t>
            </a:r>
            <a:br>
              <a:rPr lang="en-US" dirty="0"/>
            </a:br>
            <a:endParaRPr lang="en-US" dirty="0"/>
          </a:p>
        </p:txBody>
      </p:sp>
      <p:sp>
        <p:nvSpPr>
          <p:cNvPr id="3" name="Content Placeholder 2">
            <a:extLst>
              <a:ext uri="{FF2B5EF4-FFF2-40B4-BE49-F238E27FC236}">
                <a16:creationId xmlns:a16="http://schemas.microsoft.com/office/drawing/2014/main" id="{59FA498F-FFB8-41C6-B17C-3A1047A34F8F}"/>
              </a:ext>
            </a:extLst>
          </p:cNvPr>
          <p:cNvSpPr>
            <a:spLocks noGrp="1"/>
          </p:cNvSpPr>
          <p:nvPr>
            <p:ph idx="1"/>
          </p:nvPr>
        </p:nvSpPr>
        <p:spPr/>
        <p:txBody>
          <a:bodyPr/>
          <a:lstStyle/>
          <a:p>
            <a:r>
              <a:rPr lang="en-US" dirty="0"/>
              <a:t>Here, we are creating the same persistent class which we have created in the previous topic. To create the persistent class, Right click on </a:t>
            </a:r>
            <a:r>
              <a:rPr lang="en-US" b="1" dirty="0" err="1"/>
              <a:t>src</a:t>
            </a:r>
            <a:r>
              <a:rPr lang="en-US" dirty="0"/>
              <a:t> - </a:t>
            </a:r>
            <a:r>
              <a:rPr lang="en-US" b="1" dirty="0"/>
              <a:t>New</a:t>
            </a:r>
            <a:r>
              <a:rPr lang="en-US" dirty="0"/>
              <a:t> - </a:t>
            </a:r>
            <a:r>
              <a:rPr lang="en-US" b="1" dirty="0"/>
              <a:t>Class</a:t>
            </a:r>
            <a:r>
              <a:rPr lang="en-US" dirty="0"/>
              <a:t> - specify the class with package name (e.g. </a:t>
            </a:r>
            <a:r>
              <a:rPr lang="en-US" dirty="0" err="1"/>
              <a:t>com.mangaraoit.hb</a:t>
            </a:r>
            <a:r>
              <a:rPr lang="en-US" dirty="0"/>
              <a:t>) - </a:t>
            </a:r>
            <a:r>
              <a:rPr lang="en-US" b="1" dirty="0"/>
              <a:t>finish</a:t>
            </a:r>
            <a:r>
              <a:rPr lang="en-US" dirty="0"/>
              <a:t> .</a:t>
            </a:r>
          </a:p>
        </p:txBody>
      </p:sp>
    </p:spTree>
    <p:extLst>
      <p:ext uri="{BB962C8B-B14F-4D97-AF65-F5344CB8AC3E}">
        <p14:creationId xmlns:p14="http://schemas.microsoft.com/office/powerpoint/2010/main" val="225988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43944"/>
          </a:xfrm>
        </p:spPr>
        <p:txBody>
          <a:bodyPr/>
          <a:lstStyle/>
          <a:p>
            <a:r>
              <a:rPr lang="en-US" dirty="0"/>
              <a:t>Persistent class</a:t>
            </a:r>
          </a:p>
        </p:txBody>
      </p:sp>
      <p:sp>
        <p:nvSpPr>
          <p:cNvPr id="3" name="Content Placeholder 2"/>
          <p:cNvSpPr>
            <a:spLocks noGrp="1"/>
          </p:cNvSpPr>
          <p:nvPr>
            <p:ph idx="1"/>
          </p:nvPr>
        </p:nvSpPr>
        <p:spPr>
          <a:xfrm>
            <a:off x="677334" y="874304"/>
            <a:ext cx="9638644" cy="6053069"/>
          </a:xfrm>
        </p:spPr>
        <p:txBody>
          <a:bodyPr>
            <a:normAutofit fontScale="62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com.mangaraoit.hb</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Employee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err="1">
                <a:solidFill>
                  <a:srgbClr val="0000C0"/>
                </a:solidFill>
                <a:latin typeface="Courier New" panose="02070309020205020404" pitchFamily="49" charset="0"/>
              </a:rPr>
              <a:t>firstName</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getId</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setId</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getFirstName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firstName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setFirstName</a:t>
            </a:r>
            <a:r>
              <a:rPr lang="en-US" b="1" dirty="0">
                <a:solidFill>
                  <a:srgbClr val="000000"/>
                </a:solidFill>
                <a:latin typeface="Courier New" panose="02070309020205020404" pitchFamily="49" charset="0"/>
              </a:rPr>
              <a:t>(String </a:t>
            </a:r>
            <a:r>
              <a:rPr lang="en-US" b="1" dirty="0" err="1">
                <a:solidFill>
                  <a:srgbClr val="6A3E3E"/>
                </a:solidFill>
                <a:latin typeface="Courier New" panose="02070309020205020404" pitchFamily="49" charset="0"/>
              </a:rPr>
              <a:t>firstName</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firstName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firstName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getLastName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setLastName</a:t>
            </a:r>
            <a:r>
              <a:rPr lang="en-US" b="1" dirty="0">
                <a:solidFill>
                  <a:srgbClr val="000000"/>
                </a:solidFill>
                <a:latin typeface="Courier New" panose="02070309020205020404" pitchFamily="49" charset="0"/>
              </a:rPr>
              <a:t>(String </a:t>
            </a:r>
            <a:r>
              <a:rPr lang="en-US" b="1" dirty="0" err="1">
                <a:solidFill>
                  <a:srgbClr val="6A3E3E"/>
                </a:solidFill>
                <a:latin typeface="Courier New" panose="02070309020205020404" pitchFamily="49" charset="0"/>
              </a:rPr>
              <a:t>lastName</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lastName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990401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F235-B3E6-4AE0-9DA4-1749E7075BF5}"/>
              </a:ext>
            </a:extLst>
          </p:cNvPr>
          <p:cNvSpPr>
            <a:spLocks noGrp="1"/>
          </p:cNvSpPr>
          <p:nvPr>
            <p:ph type="title"/>
          </p:nvPr>
        </p:nvSpPr>
        <p:spPr/>
        <p:txBody>
          <a:bodyPr>
            <a:normAutofit fontScale="90000"/>
          </a:bodyPr>
          <a:lstStyle/>
          <a:p>
            <a:r>
              <a:rPr lang="en-US" dirty="0"/>
              <a:t>4) Create the mapping file for Persistent class</a:t>
            </a:r>
            <a:br>
              <a:rPr lang="en-US" dirty="0"/>
            </a:br>
            <a:endParaRPr lang="en-US" dirty="0"/>
          </a:p>
        </p:txBody>
      </p:sp>
      <p:sp>
        <p:nvSpPr>
          <p:cNvPr id="3" name="Content Placeholder 2">
            <a:extLst>
              <a:ext uri="{FF2B5EF4-FFF2-40B4-BE49-F238E27FC236}">
                <a16:creationId xmlns:a16="http://schemas.microsoft.com/office/drawing/2014/main" id="{E9AB675B-A0B8-46C6-B542-E3A10F4BC8D0}"/>
              </a:ext>
            </a:extLst>
          </p:cNvPr>
          <p:cNvSpPr>
            <a:spLocks noGrp="1"/>
          </p:cNvSpPr>
          <p:nvPr>
            <p:ph idx="1"/>
          </p:nvPr>
        </p:nvSpPr>
        <p:spPr/>
        <p:txBody>
          <a:bodyPr/>
          <a:lstStyle/>
          <a:p>
            <a:r>
              <a:rPr lang="en-US" dirty="0"/>
              <a:t>Here, we are creating the same mapping file as created in the previous topic. To create the mapping file, Right click on </a:t>
            </a:r>
            <a:r>
              <a:rPr lang="en-US" b="1" dirty="0" err="1"/>
              <a:t>src</a:t>
            </a:r>
            <a:r>
              <a:rPr lang="en-US" dirty="0"/>
              <a:t>- </a:t>
            </a:r>
            <a:r>
              <a:rPr lang="en-US" b="1" dirty="0"/>
              <a:t>new</a:t>
            </a:r>
            <a:r>
              <a:rPr lang="en-US" dirty="0"/>
              <a:t> - </a:t>
            </a:r>
            <a:r>
              <a:rPr lang="en-US" b="1" dirty="0"/>
              <a:t>file</a:t>
            </a:r>
            <a:r>
              <a:rPr lang="en-US" dirty="0"/>
              <a:t> - specify the file name (e.g. employee.hbm.xml) - </a:t>
            </a:r>
            <a:r>
              <a:rPr lang="en-US" b="1" dirty="0"/>
              <a:t>ok</a:t>
            </a:r>
            <a:r>
              <a:rPr lang="en-US" dirty="0"/>
              <a:t>.</a:t>
            </a:r>
          </a:p>
          <a:p>
            <a:r>
              <a:rPr lang="en-US" dirty="0"/>
              <a:t> It must be outside the package.</a:t>
            </a:r>
          </a:p>
          <a:p>
            <a:endParaRPr lang="en-US" dirty="0"/>
          </a:p>
        </p:txBody>
      </p:sp>
    </p:spTree>
    <p:extLst>
      <p:ext uri="{BB962C8B-B14F-4D97-AF65-F5344CB8AC3E}">
        <p14:creationId xmlns:p14="http://schemas.microsoft.com/office/powerpoint/2010/main" val="636619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01521"/>
          </a:xfrm>
        </p:spPr>
        <p:txBody>
          <a:bodyPr/>
          <a:lstStyle/>
          <a:p>
            <a:r>
              <a:rPr lang="en-US" dirty="0"/>
              <a:t>employee.hbm.xml</a:t>
            </a:r>
          </a:p>
        </p:txBody>
      </p:sp>
      <p:sp>
        <p:nvSpPr>
          <p:cNvPr id="3" name="Content Placeholder 2"/>
          <p:cNvSpPr>
            <a:spLocks noGrp="1"/>
          </p:cNvSpPr>
          <p:nvPr>
            <p:ph idx="1"/>
          </p:nvPr>
        </p:nvSpPr>
        <p:spPr>
          <a:xfrm>
            <a:off x="677334" y="1532587"/>
            <a:ext cx="8596668" cy="4508776"/>
          </a:xfrm>
        </p:spPr>
        <p:txBody>
          <a:bodyPr>
            <a:normAutofit fontScale="77500" lnSpcReduction="20000"/>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DOCTYPE </a:t>
            </a:r>
            <a:r>
              <a:rPr lang="en-US" dirty="0">
                <a:solidFill>
                  <a:srgbClr val="008080"/>
                </a:solidFill>
                <a:latin typeface="Courier New" panose="02070309020205020404" pitchFamily="49" charset="0"/>
              </a:rPr>
              <a:t>hibernate-mapping </a:t>
            </a:r>
            <a:r>
              <a:rPr lang="en-US" dirty="0">
                <a:solidFill>
                  <a:srgbClr val="808080"/>
                </a:solidFill>
                <a:latin typeface="Courier New" panose="02070309020205020404" pitchFamily="49" charset="0"/>
              </a:rPr>
              <a:t>PUBLIC  </a:t>
            </a:r>
          </a:p>
          <a:p>
            <a:r>
              <a:rPr lang="en-US" dirty="0">
                <a:latin typeface="Courier New" panose="02070309020205020404" pitchFamily="49" charset="0"/>
              </a:rPr>
              <a:t> </a:t>
            </a:r>
            <a:r>
              <a:rPr lang="en-US" dirty="0">
                <a:solidFill>
                  <a:srgbClr val="008080"/>
                </a:solidFill>
                <a:latin typeface="Courier New" panose="02070309020205020404" pitchFamily="49" charset="0"/>
              </a:rPr>
              <a:t>"-//Hibernate/Hibernate Mapping DTD 5.3//EN"  </a:t>
            </a:r>
          </a:p>
          <a:p>
            <a:r>
              <a:rPr lang="en-US" dirty="0">
                <a:latin typeface="Courier New" panose="02070309020205020404" pitchFamily="49" charset="0"/>
              </a:rPr>
              <a:t> </a:t>
            </a:r>
            <a:r>
              <a:rPr lang="en-US" dirty="0">
                <a:solidFill>
                  <a:srgbClr val="3F7F5F"/>
                </a:solidFill>
                <a:latin typeface="Courier New" panose="02070309020205020404" pitchFamily="49" charset="0"/>
              </a:rPr>
              <a:t>"http://hibernate.sourceforge.net/hibernate-mapping-5.3.dtd"</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hibernate-mapping</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class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com.mangaraoit.hb.Employee</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table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"EMPLOYEE"</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id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"id"</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generator </a:t>
            </a:r>
            <a:r>
              <a:rPr lang="en-US" dirty="0">
                <a:solidFill>
                  <a:srgbClr val="7F007F"/>
                </a:solidFill>
                <a:latin typeface="Courier New" panose="02070309020205020404" pitchFamily="49" charset="0"/>
              </a:rPr>
              <a:t>class</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"assigned"</a:t>
            </a:r>
            <a:r>
              <a:rPr lang="en-US" i="1" dirty="0">
                <a:solidFill>
                  <a:srgbClr val="008080"/>
                </a:solidFill>
                <a:latin typeface="Courier New" panose="02070309020205020404" pitchFamily="49" charset="0"/>
              </a:rPr>
              <a:t>&gt;&lt;/</a:t>
            </a:r>
            <a:r>
              <a:rPr lang="en-US" i="1" dirty="0">
                <a:solidFill>
                  <a:srgbClr val="3F7F7F"/>
                </a:solidFill>
                <a:latin typeface="Courier New" panose="02070309020205020404" pitchFamily="49" charset="0"/>
              </a:rPr>
              <a:t>generator</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id</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firstName</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lastName</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class</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hibernate-mapping</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572129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6ED3-968A-402C-B0D2-C84C99E7D40C}"/>
              </a:ext>
            </a:extLst>
          </p:cNvPr>
          <p:cNvSpPr>
            <a:spLocks noGrp="1"/>
          </p:cNvSpPr>
          <p:nvPr>
            <p:ph type="title"/>
          </p:nvPr>
        </p:nvSpPr>
        <p:spPr/>
        <p:txBody>
          <a:bodyPr/>
          <a:lstStyle/>
          <a:p>
            <a:r>
              <a:rPr lang="en-US" dirty="0"/>
              <a:t>5) Create the Configuration file</a:t>
            </a:r>
            <a:br>
              <a:rPr lang="en-US" dirty="0"/>
            </a:br>
            <a:endParaRPr lang="en-US" dirty="0"/>
          </a:p>
        </p:txBody>
      </p:sp>
      <p:sp>
        <p:nvSpPr>
          <p:cNvPr id="3" name="Content Placeholder 2">
            <a:extLst>
              <a:ext uri="{FF2B5EF4-FFF2-40B4-BE49-F238E27FC236}">
                <a16:creationId xmlns:a16="http://schemas.microsoft.com/office/drawing/2014/main" id="{AF616936-E274-4355-B5FB-B22C3FF476B6}"/>
              </a:ext>
            </a:extLst>
          </p:cNvPr>
          <p:cNvSpPr>
            <a:spLocks noGrp="1"/>
          </p:cNvSpPr>
          <p:nvPr>
            <p:ph idx="1"/>
          </p:nvPr>
        </p:nvSpPr>
        <p:spPr/>
        <p:txBody>
          <a:bodyPr/>
          <a:lstStyle/>
          <a:p>
            <a:pPr marL="0" indent="0">
              <a:buNone/>
            </a:pPr>
            <a:r>
              <a:rPr lang="en-US" dirty="0"/>
              <a:t>The configuration file contains all the </a:t>
            </a:r>
            <a:r>
              <a:rPr lang="en-US" dirty="0" err="1"/>
              <a:t>informations</a:t>
            </a:r>
            <a:r>
              <a:rPr lang="en-US" dirty="0"/>
              <a:t> for the database such as </a:t>
            </a:r>
            <a:r>
              <a:rPr lang="en-US" dirty="0" err="1"/>
              <a:t>connection_url</a:t>
            </a:r>
            <a:r>
              <a:rPr lang="en-US" dirty="0"/>
              <a:t>, </a:t>
            </a:r>
            <a:r>
              <a:rPr lang="en-US" dirty="0" err="1"/>
              <a:t>driver_class</a:t>
            </a:r>
            <a:r>
              <a:rPr lang="en-US" dirty="0"/>
              <a:t>, username, password etc. </a:t>
            </a:r>
          </a:p>
          <a:p>
            <a:pPr marL="0" indent="0">
              <a:buNone/>
            </a:pPr>
            <a:r>
              <a:rPr lang="en-US" dirty="0">
                <a:solidFill>
                  <a:srgbClr val="FF0000"/>
                </a:solidFill>
              </a:rPr>
              <a:t>The hbm2ddl.auto property is used to create the table in the database automatically. </a:t>
            </a:r>
          </a:p>
          <a:p>
            <a:pPr marL="0" indent="0">
              <a:buNone/>
            </a:pPr>
            <a:r>
              <a:rPr lang="en-US" dirty="0"/>
              <a:t>We will have in-depth learning about Dialect class in next topics.</a:t>
            </a:r>
          </a:p>
          <a:p>
            <a:pPr marL="0" indent="0">
              <a:buNone/>
            </a:pPr>
            <a:r>
              <a:rPr lang="en-US" dirty="0"/>
              <a:t> To create the configuration file, right click on </a:t>
            </a:r>
            <a:r>
              <a:rPr lang="en-US" dirty="0" err="1"/>
              <a:t>src</a:t>
            </a:r>
            <a:r>
              <a:rPr lang="en-US" dirty="0"/>
              <a:t> - new - file. </a:t>
            </a:r>
          </a:p>
          <a:p>
            <a:pPr marL="0" indent="0">
              <a:buNone/>
            </a:pPr>
            <a:r>
              <a:rPr lang="en-US" dirty="0"/>
              <a:t>Now specify the </a:t>
            </a:r>
            <a:r>
              <a:rPr lang="en-US" dirty="0">
                <a:solidFill>
                  <a:srgbClr val="FF0000"/>
                </a:solidFill>
              </a:rPr>
              <a:t>configuration file name e.g. hibernate.cfg.xml.</a:t>
            </a:r>
          </a:p>
        </p:txBody>
      </p:sp>
    </p:spTree>
    <p:extLst>
      <p:ext uri="{BB962C8B-B14F-4D97-AF65-F5344CB8AC3E}">
        <p14:creationId xmlns:p14="http://schemas.microsoft.com/office/powerpoint/2010/main" val="13894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637" y="0"/>
            <a:ext cx="8596668" cy="875763"/>
          </a:xfrm>
        </p:spPr>
        <p:txBody>
          <a:bodyPr>
            <a:normAutofit fontScale="90000"/>
          </a:bodyPr>
          <a:lstStyle/>
          <a:p>
            <a:r>
              <a:rPr lang="en-US" b="1" dirty="0"/>
              <a:t>hibernate.cfg.xml</a:t>
            </a:r>
            <a:br>
              <a:rPr lang="en-US" b="1" dirty="0"/>
            </a:br>
            <a:endParaRPr lang="en-US" dirty="0"/>
          </a:p>
        </p:txBody>
      </p:sp>
      <p:sp>
        <p:nvSpPr>
          <p:cNvPr id="3" name="Content Placeholder 2"/>
          <p:cNvSpPr>
            <a:spLocks noGrp="1"/>
          </p:cNvSpPr>
          <p:nvPr>
            <p:ph idx="1"/>
          </p:nvPr>
        </p:nvSpPr>
        <p:spPr>
          <a:xfrm>
            <a:off x="677334" y="1004552"/>
            <a:ext cx="8827274" cy="5853447"/>
          </a:xfrm>
        </p:spPr>
        <p:txBody>
          <a:bodyPr>
            <a:normAutofit fontScale="85000" lnSpcReduction="20000"/>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DOCTYPE </a:t>
            </a:r>
            <a:r>
              <a:rPr lang="en-US" dirty="0">
                <a:solidFill>
                  <a:srgbClr val="008080"/>
                </a:solidFill>
                <a:latin typeface="Courier New" panose="02070309020205020404" pitchFamily="49" charset="0"/>
              </a:rPr>
              <a:t>hibernate-configuration </a:t>
            </a:r>
            <a:r>
              <a:rPr lang="en-US" dirty="0">
                <a:solidFill>
                  <a:srgbClr val="808080"/>
                </a:solidFill>
                <a:latin typeface="Courier New" panose="02070309020205020404" pitchFamily="49" charset="0"/>
              </a:rPr>
              <a:t>PUBLIC  </a:t>
            </a:r>
          </a:p>
          <a:p>
            <a:r>
              <a:rPr lang="en-US" dirty="0">
                <a:latin typeface="Courier New" panose="02070309020205020404" pitchFamily="49" charset="0"/>
              </a:rPr>
              <a:t>          </a:t>
            </a:r>
            <a:r>
              <a:rPr lang="en-US" dirty="0">
                <a:solidFill>
                  <a:srgbClr val="008080"/>
                </a:solidFill>
                <a:latin typeface="Courier New" panose="02070309020205020404" pitchFamily="49" charset="0"/>
              </a:rPr>
              <a:t>"-//Hibernate/Hibernate Configuration DTD 5.3//EN"  </a:t>
            </a:r>
          </a:p>
          <a:p>
            <a:r>
              <a:rPr lang="en-US" dirty="0">
                <a:latin typeface="Courier New" panose="02070309020205020404" pitchFamily="49" charset="0"/>
              </a:rPr>
              <a:t>          </a:t>
            </a:r>
            <a:r>
              <a:rPr lang="en-US" dirty="0">
                <a:solidFill>
                  <a:srgbClr val="3F7F5F"/>
                </a:solidFill>
                <a:latin typeface="Courier New" panose="02070309020205020404" pitchFamily="49" charset="0"/>
              </a:rPr>
              <a:t>"http://hibernate.sourceforge.net/hibernate-configuration-5.3.dtd"</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hibernate-configuration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session-factory</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"hbm2ddl.auto"</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update</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"dialect"</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org.hibernate.dialect.OracleDialect</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"connection.url"</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jdbc:oracle:thin</a:t>
            </a:r>
            <a:r>
              <a:rPr lang="en-US" i="1" dirty="0">
                <a:solidFill>
                  <a:srgbClr val="000000"/>
                </a:solidFill>
                <a:latin typeface="Courier New" panose="02070309020205020404" pitchFamily="49" charset="0"/>
              </a:rPr>
              <a:t>:@localhost:1521:xe</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connection.username</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system</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connection.password</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manager</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connection.driver_class</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oracle.jdbc.driver.OracleDriver</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mapping </a:t>
            </a:r>
            <a:r>
              <a:rPr lang="en-US" dirty="0">
                <a:solidFill>
                  <a:srgbClr val="7F007F"/>
                </a:solidFill>
                <a:latin typeface="Courier New" panose="02070309020205020404" pitchFamily="49" charset="0"/>
              </a:rPr>
              <a:t>resource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"employee.hbm.xml"</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session-factory</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hibernate-configuration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651909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57FF-441D-4BA4-9511-D6848E3B8099}"/>
              </a:ext>
            </a:extLst>
          </p:cNvPr>
          <p:cNvSpPr>
            <a:spLocks noGrp="1"/>
          </p:cNvSpPr>
          <p:nvPr>
            <p:ph type="title"/>
          </p:nvPr>
        </p:nvSpPr>
        <p:spPr/>
        <p:txBody>
          <a:bodyPr>
            <a:normAutofit fontScale="90000"/>
          </a:bodyPr>
          <a:lstStyle/>
          <a:p>
            <a:r>
              <a:rPr lang="en-US" dirty="0"/>
              <a:t>6) Create the class that retrieves or stores the persistent object</a:t>
            </a:r>
            <a:br>
              <a:rPr lang="en-US" dirty="0"/>
            </a:br>
            <a:endParaRPr lang="en-US" dirty="0"/>
          </a:p>
        </p:txBody>
      </p:sp>
      <p:sp>
        <p:nvSpPr>
          <p:cNvPr id="3" name="Content Placeholder 2">
            <a:extLst>
              <a:ext uri="{FF2B5EF4-FFF2-40B4-BE49-F238E27FC236}">
                <a16:creationId xmlns:a16="http://schemas.microsoft.com/office/drawing/2014/main" id="{52FDD700-8B5F-402A-AC7E-D4796EADF208}"/>
              </a:ext>
            </a:extLst>
          </p:cNvPr>
          <p:cNvSpPr>
            <a:spLocks noGrp="1"/>
          </p:cNvSpPr>
          <p:nvPr>
            <p:ph idx="1"/>
          </p:nvPr>
        </p:nvSpPr>
        <p:spPr/>
        <p:txBody>
          <a:bodyPr/>
          <a:lstStyle/>
          <a:p>
            <a:r>
              <a:rPr lang="en-US" dirty="0"/>
              <a:t>In this class, we are simply storing the employee object to the database.</a:t>
            </a:r>
          </a:p>
        </p:txBody>
      </p:sp>
    </p:spTree>
    <p:extLst>
      <p:ext uri="{BB962C8B-B14F-4D97-AF65-F5344CB8AC3E}">
        <p14:creationId xmlns:p14="http://schemas.microsoft.com/office/powerpoint/2010/main" val="2938235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243" y="107324"/>
            <a:ext cx="8596668" cy="626772"/>
          </a:xfrm>
        </p:spPr>
        <p:txBody>
          <a:bodyPr>
            <a:normAutofit fontScale="90000"/>
          </a:bodyPr>
          <a:lstStyle/>
          <a:p>
            <a:r>
              <a:rPr lang="en-US" dirty="0"/>
              <a:t>Main class - </a:t>
            </a:r>
            <a:r>
              <a:rPr lang="en-US" dirty="0" err="1"/>
              <a:t>StoreData</a:t>
            </a:r>
            <a:endParaRPr lang="en-US" dirty="0"/>
          </a:p>
        </p:txBody>
      </p:sp>
      <p:sp>
        <p:nvSpPr>
          <p:cNvPr id="3" name="Content Placeholder 2"/>
          <p:cNvSpPr>
            <a:spLocks noGrp="1"/>
          </p:cNvSpPr>
          <p:nvPr>
            <p:ph idx="1"/>
          </p:nvPr>
        </p:nvSpPr>
        <p:spPr>
          <a:xfrm>
            <a:off x="677333" y="734096"/>
            <a:ext cx="9239399" cy="6123903"/>
          </a:xfrm>
        </p:spPr>
        <p:txBody>
          <a:bodyPr>
            <a:normAutofit fontScale="47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com.mangaraoit.hb</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org.hibernate.Session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org.hibernate.SessionFactory</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org.hibernate.Transaction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org.hibernate.boot.Metadata</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org.hibernate.boot.MetadataSources</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org.hibernate.boot.registry.StandardServiceRegistry</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org.hibernate.boot.registry.StandardServiceRegistryBuilder</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StoreData</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StandardServiceRegistry</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ssr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StandardServiceRegistryBuilder</a:t>
            </a:r>
            <a:r>
              <a:rPr lang="en-US" b="1" dirty="0">
                <a:solidFill>
                  <a:srgbClr val="000000"/>
                </a:solidFill>
                <a:latin typeface="Courier New" panose="02070309020205020404" pitchFamily="49" charset="0"/>
              </a:rPr>
              <a:t>().configure(</a:t>
            </a:r>
            <a:r>
              <a:rPr lang="en-US" b="1" dirty="0">
                <a:solidFill>
                  <a:srgbClr val="2A00FF"/>
                </a:solidFill>
                <a:latin typeface="Courier New" panose="02070309020205020404" pitchFamily="49" charset="0"/>
              </a:rPr>
              <a:t>"hibernate.cfg.xml"</a:t>
            </a:r>
            <a:r>
              <a:rPr lang="en-US" b="1" dirty="0">
                <a:solidFill>
                  <a:srgbClr val="000000"/>
                </a:solidFill>
                <a:latin typeface="Courier New" panose="02070309020205020404" pitchFamily="49" charset="0"/>
              </a:rPr>
              <a:t>).build();</a:t>
            </a:r>
          </a:p>
          <a:p>
            <a:r>
              <a:rPr lang="en-US" dirty="0">
                <a:solidFill>
                  <a:srgbClr val="000000"/>
                </a:solidFill>
                <a:latin typeface="Courier New" panose="02070309020205020404" pitchFamily="49" charset="0"/>
              </a:rPr>
              <a:t>Metadata </a:t>
            </a:r>
            <a:r>
              <a:rPr lang="en-US" dirty="0">
                <a:solidFill>
                  <a:srgbClr val="6A3E3E"/>
                </a:solidFill>
                <a:latin typeface="Courier New" panose="02070309020205020404" pitchFamily="49" charset="0"/>
              </a:rPr>
              <a:t>meta</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MetadataSources</a:t>
            </a:r>
            <a:r>
              <a:rPr lang="en-US" b="1" dirty="0">
                <a:solidFill>
                  <a:srgbClr val="000000"/>
                </a:solidFill>
                <a:latin typeface="Courier New" panose="02070309020205020404" pitchFamily="49" charset="0"/>
              </a:rPr>
              <a:t>(</a:t>
            </a:r>
            <a:r>
              <a:rPr lang="en-US" b="1" dirty="0" err="1">
                <a:solidFill>
                  <a:srgbClr val="6A3E3E"/>
                </a:solidFill>
                <a:latin typeface="Courier New" panose="02070309020205020404" pitchFamily="49" charset="0"/>
              </a:rPr>
              <a:t>ssr</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getMetadataBuilder</a:t>
            </a:r>
            <a:r>
              <a:rPr lang="en-US" b="1" dirty="0">
                <a:solidFill>
                  <a:srgbClr val="000000"/>
                </a:solidFill>
                <a:latin typeface="Courier New" panose="02070309020205020404" pitchFamily="49" charset="0"/>
              </a:rPr>
              <a:t>().build();  </a:t>
            </a:r>
          </a:p>
          <a:p>
            <a:r>
              <a:rPr lang="en-US" dirty="0" err="1">
                <a:solidFill>
                  <a:srgbClr val="000000"/>
                </a:solidFill>
                <a:latin typeface="Courier New" panose="02070309020205020404" pitchFamily="49" charset="0"/>
              </a:rPr>
              <a:t>SessionFactory</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factory</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meta</a:t>
            </a:r>
            <a:r>
              <a:rPr lang="en-US" dirty="0" err="1">
                <a:solidFill>
                  <a:srgbClr val="000000"/>
                </a:solidFill>
                <a:latin typeface="Courier New" panose="02070309020205020404" pitchFamily="49" charset="0"/>
              </a:rPr>
              <a:t>.getSessionFactoryBuilder</a:t>
            </a:r>
            <a:r>
              <a:rPr lang="en-US" dirty="0">
                <a:solidFill>
                  <a:srgbClr val="000000"/>
                </a:solidFill>
                <a:latin typeface="Courier New" panose="02070309020205020404" pitchFamily="49" charset="0"/>
              </a:rPr>
              <a:t>().build();  </a:t>
            </a:r>
          </a:p>
          <a:p>
            <a:r>
              <a:rPr lang="en-US" dirty="0">
                <a:solidFill>
                  <a:srgbClr val="000000"/>
                </a:solidFill>
                <a:latin typeface="Courier New" panose="02070309020205020404" pitchFamily="49" charset="0"/>
              </a:rPr>
              <a:t>Session </a:t>
            </a:r>
            <a:r>
              <a:rPr lang="en-US" dirty="0" err="1">
                <a:solidFill>
                  <a:srgbClr val="6A3E3E"/>
                </a:solidFill>
                <a:latin typeface="Courier New" panose="02070309020205020404" pitchFamily="49" charset="0"/>
              </a:rPr>
              <a:t>session</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factory</a:t>
            </a:r>
            <a:r>
              <a:rPr lang="en-US" dirty="0" err="1">
                <a:solidFill>
                  <a:srgbClr val="000000"/>
                </a:solidFill>
                <a:latin typeface="Courier New" panose="02070309020205020404" pitchFamily="49" charset="0"/>
              </a:rPr>
              <a:t>.openSession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Transaction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.beginTransaction</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Employee();    </a:t>
            </a:r>
          </a:p>
          <a:p>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.setId(101);    </a:t>
            </a:r>
          </a:p>
          <a:p>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.setFirstName(</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MangaRao</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.setLastName(</a:t>
            </a:r>
            <a:r>
              <a:rPr lang="en-US" dirty="0">
                <a:solidFill>
                  <a:srgbClr val="2A00FF"/>
                </a:solidFill>
                <a:latin typeface="Courier New" panose="02070309020205020404" pitchFamily="49" charset="0"/>
              </a:rPr>
              <a:t>"Arepalli"</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.save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t</a:t>
            </a:r>
            <a:r>
              <a:rPr lang="en-US" dirty="0" err="1">
                <a:solidFill>
                  <a:srgbClr val="000000"/>
                </a:solidFill>
                <a:latin typeface="Courier New" panose="02070309020205020404" pitchFamily="49" charset="0"/>
              </a:rPr>
              <a:t>.commit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"The record is successfully saved"</a:t>
            </a:r>
            <a:r>
              <a:rPr lang="en-US" b="1"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factory</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a:p>
            <a:pPr algn="just">
              <a:buFont typeface="+mj-lt"/>
              <a:buAutoNum type="arabicPeriod"/>
            </a:pPr>
            <a:endParaRPr lang="en-US" dirty="0"/>
          </a:p>
        </p:txBody>
      </p:sp>
    </p:spTree>
    <p:extLst>
      <p:ext uri="{BB962C8B-B14F-4D97-AF65-F5344CB8AC3E}">
        <p14:creationId xmlns:p14="http://schemas.microsoft.com/office/powerpoint/2010/main" val="3545588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7344-13C8-45EE-8A12-5F7C3F953FA9}"/>
              </a:ext>
            </a:extLst>
          </p:cNvPr>
          <p:cNvSpPr>
            <a:spLocks noGrp="1"/>
          </p:cNvSpPr>
          <p:nvPr>
            <p:ph type="title"/>
          </p:nvPr>
        </p:nvSpPr>
        <p:spPr/>
        <p:txBody>
          <a:bodyPr/>
          <a:lstStyle/>
          <a:p>
            <a:r>
              <a:rPr lang="en-US" dirty="0"/>
              <a:t>Run the application</a:t>
            </a:r>
          </a:p>
        </p:txBody>
      </p:sp>
      <p:sp>
        <p:nvSpPr>
          <p:cNvPr id="3" name="Content Placeholder 2">
            <a:extLst>
              <a:ext uri="{FF2B5EF4-FFF2-40B4-BE49-F238E27FC236}">
                <a16:creationId xmlns:a16="http://schemas.microsoft.com/office/drawing/2014/main" id="{B6083929-D118-4A9B-A1AD-2319146B984C}"/>
              </a:ext>
            </a:extLst>
          </p:cNvPr>
          <p:cNvSpPr>
            <a:spLocks noGrp="1"/>
          </p:cNvSpPr>
          <p:nvPr>
            <p:ph idx="1"/>
          </p:nvPr>
        </p:nvSpPr>
        <p:spPr/>
        <p:txBody>
          <a:bodyPr/>
          <a:lstStyle/>
          <a:p>
            <a:pPr marL="0" indent="0">
              <a:buNone/>
            </a:pPr>
            <a:r>
              <a:rPr lang="en-US" dirty="0"/>
              <a:t>To run the hibernate application, right click on the </a:t>
            </a:r>
            <a:r>
              <a:rPr lang="en-US" dirty="0" err="1"/>
              <a:t>StoreData</a:t>
            </a:r>
            <a:r>
              <a:rPr lang="en-US" dirty="0"/>
              <a:t> class - Run As - Java Application.</a:t>
            </a:r>
          </a:p>
          <a:p>
            <a:pPr marL="0" indent="0">
              <a:buNone/>
            </a:pPr>
            <a:r>
              <a:rPr lang="en-US" dirty="0"/>
              <a:t>Output: The record is successfully saved</a:t>
            </a:r>
          </a:p>
          <a:p>
            <a:pPr marL="0" indent="0">
              <a:buNone/>
            </a:pPr>
            <a:endParaRPr lang="en-US" dirty="0"/>
          </a:p>
        </p:txBody>
      </p:sp>
      <p:pic>
        <p:nvPicPr>
          <p:cNvPr id="5" name="Picture 4">
            <a:extLst>
              <a:ext uri="{FF2B5EF4-FFF2-40B4-BE49-F238E27FC236}">
                <a16:creationId xmlns:a16="http://schemas.microsoft.com/office/drawing/2014/main" id="{582EE709-6C18-4899-A49B-AB412AA20BCE}"/>
              </a:ext>
            </a:extLst>
          </p:cNvPr>
          <p:cNvPicPr>
            <a:picLocks noChangeAspect="1"/>
          </p:cNvPicPr>
          <p:nvPr/>
        </p:nvPicPr>
        <p:blipFill>
          <a:blip r:embed="rId2"/>
          <a:stretch>
            <a:fillRect/>
          </a:stretch>
        </p:blipFill>
        <p:spPr>
          <a:xfrm>
            <a:off x="1651719" y="3441099"/>
            <a:ext cx="3854648" cy="2178162"/>
          </a:xfrm>
          <a:prstGeom prst="rect">
            <a:avLst/>
          </a:prstGeom>
        </p:spPr>
      </p:pic>
    </p:spTree>
    <p:extLst>
      <p:ext uri="{BB962C8B-B14F-4D97-AF65-F5344CB8AC3E}">
        <p14:creationId xmlns:p14="http://schemas.microsoft.com/office/powerpoint/2010/main" val="2473070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EFB4-FE7A-4DBA-9E79-33D99A8B996F}"/>
              </a:ext>
            </a:extLst>
          </p:cNvPr>
          <p:cNvSpPr>
            <a:spLocks noGrp="1"/>
          </p:cNvSpPr>
          <p:nvPr>
            <p:ph type="title"/>
          </p:nvPr>
        </p:nvSpPr>
        <p:spPr/>
        <p:txBody>
          <a:bodyPr/>
          <a:lstStyle/>
          <a:p>
            <a:r>
              <a:rPr lang="en-US" dirty="0"/>
              <a:t>***What are the states of object in Hibernate? </a:t>
            </a:r>
          </a:p>
        </p:txBody>
      </p:sp>
      <p:sp>
        <p:nvSpPr>
          <p:cNvPr id="3" name="Content Placeholder 2">
            <a:extLst>
              <a:ext uri="{FF2B5EF4-FFF2-40B4-BE49-F238E27FC236}">
                <a16:creationId xmlns:a16="http://schemas.microsoft.com/office/drawing/2014/main" id="{5AEF5BFB-AE31-4436-9F08-E6E437E8482C}"/>
              </a:ext>
            </a:extLst>
          </p:cNvPr>
          <p:cNvSpPr>
            <a:spLocks noGrp="1"/>
          </p:cNvSpPr>
          <p:nvPr>
            <p:ph idx="1"/>
          </p:nvPr>
        </p:nvSpPr>
        <p:spPr/>
        <p:txBody>
          <a:bodyPr/>
          <a:lstStyle/>
          <a:p>
            <a:pPr>
              <a:buFont typeface="+mj-lt"/>
              <a:buAutoNum type="arabicPeriod"/>
            </a:pPr>
            <a:r>
              <a:rPr lang="en-US" b="1" dirty="0"/>
              <a:t>Transient</a:t>
            </a:r>
          </a:p>
          <a:p>
            <a:pPr>
              <a:buFont typeface="+mj-lt"/>
              <a:buAutoNum type="arabicPeriod"/>
            </a:pPr>
            <a:r>
              <a:rPr lang="en-US" b="1" dirty="0"/>
              <a:t>Persistent</a:t>
            </a:r>
          </a:p>
          <a:p>
            <a:pPr>
              <a:buFont typeface="+mj-lt"/>
              <a:buAutoNum type="arabicPeriod"/>
            </a:pPr>
            <a:r>
              <a:rPr lang="en-US" b="1" dirty="0"/>
              <a:t>Detached</a:t>
            </a:r>
          </a:p>
          <a:p>
            <a:pPr>
              <a:buFont typeface="+mj-lt"/>
              <a:buAutoNum type="arabicPeriod"/>
            </a:pPr>
            <a:endParaRPr lang="en-US" b="1" dirty="0"/>
          </a:p>
          <a:p>
            <a:pPr marL="0" indent="0">
              <a:buNone/>
            </a:pPr>
            <a:endParaRPr lang="en-US" b="1" dirty="0"/>
          </a:p>
          <a:p>
            <a:pPr marL="800100" lvl="1" indent="-342900">
              <a:buFont typeface="+mj-lt"/>
              <a:buAutoNum type="arabicPeriod"/>
            </a:pPr>
            <a:endParaRPr lang="en-US" dirty="0">
              <a:highlight>
                <a:srgbClr val="FFFF00"/>
              </a:highlight>
            </a:endParaRPr>
          </a:p>
        </p:txBody>
      </p:sp>
    </p:spTree>
    <p:extLst>
      <p:ext uri="{BB962C8B-B14F-4D97-AF65-F5344CB8AC3E}">
        <p14:creationId xmlns:p14="http://schemas.microsoft.com/office/powerpoint/2010/main" val="111722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frameworks</a:t>
            </a:r>
          </a:p>
        </p:txBody>
      </p:sp>
      <p:sp>
        <p:nvSpPr>
          <p:cNvPr id="3" name="Content Placeholder 2"/>
          <p:cNvSpPr>
            <a:spLocks noGrp="1"/>
          </p:cNvSpPr>
          <p:nvPr>
            <p:ph idx="1"/>
          </p:nvPr>
        </p:nvSpPr>
        <p:spPr/>
        <p:txBody>
          <a:bodyPr/>
          <a:lstStyle/>
          <a:p>
            <a:pPr marL="228600" indent="-228600">
              <a:buAutoNum type="arabicPeriod"/>
            </a:pPr>
            <a:r>
              <a:rPr lang="en-US" dirty="0"/>
              <a:t>Hibernate</a:t>
            </a:r>
          </a:p>
          <a:p>
            <a:pPr marL="228600" indent="-228600">
              <a:buAutoNum type="arabicPeriod"/>
            </a:pPr>
            <a:r>
              <a:rPr lang="en-US" dirty="0"/>
              <a:t> </a:t>
            </a:r>
            <a:r>
              <a:rPr lang="en-US" dirty="0" err="1"/>
              <a:t>iBatis</a:t>
            </a:r>
            <a:r>
              <a:rPr lang="en-US" dirty="0"/>
              <a:t> : </a:t>
            </a:r>
          </a:p>
          <a:p>
            <a:pPr marL="628650" lvl="1" indent="-228600">
              <a:buAutoNum type="arabicPeriod"/>
            </a:pPr>
            <a:r>
              <a:rPr lang="en-US" dirty="0"/>
              <a:t>Needs SQL statements to be coded in its Mapping files</a:t>
            </a:r>
          </a:p>
          <a:p>
            <a:pPr marL="628650" lvl="1" indent="-228600">
              <a:buAutoNum type="arabicPeriod"/>
            </a:pPr>
            <a:r>
              <a:rPr lang="en-US" dirty="0"/>
              <a:t>Good when developer needs control over SQL</a:t>
            </a:r>
          </a:p>
          <a:p>
            <a:pPr marL="0" indent="0">
              <a:buNone/>
            </a:pPr>
            <a:r>
              <a:rPr lang="en-US" dirty="0"/>
              <a:t>3. </a:t>
            </a:r>
            <a:r>
              <a:rPr lang="en-US" dirty="0" err="1"/>
              <a:t>TopLink</a:t>
            </a:r>
            <a:r>
              <a:rPr lang="en-US" dirty="0"/>
              <a:t>: </a:t>
            </a:r>
          </a:p>
          <a:p>
            <a:pPr marL="0" indent="0">
              <a:buNone/>
            </a:pPr>
            <a:r>
              <a:rPr lang="en-US" dirty="0"/>
              <a:t>	</a:t>
            </a:r>
            <a:r>
              <a:rPr lang="en-US" sz="1600" dirty="0"/>
              <a:t>Very Similar and quite powerful but costs</a:t>
            </a:r>
          </a:p>
          <a:p>
            <a:pPr marL="0" indent="0">
              <a:buNone/>
            </a:pPr>
            <a:r>
              <a:rPr lang="en-US" dirty="0"/>
              <a:t>4. </a:t>
            </a:r>
            <a:r>
              <a:rPr lang="en-US" dirty="0" err="1"/>
              <a:t>EclipseLink</a:t>
            </a:r>
            <a:r>
              <a:rPr lang="en-US" dirty="0"/>
              <a:t> </a:t>
            </a:r>
          </a:p>
          <a:p>
            <a:pPr marL="0" indent="0">
              <a:buNone/>
            </a:pPr>
            <a:r>
              <a:rPr lang="en-US" dirty="0"/>
              <a:t>5. JDO</a:t>
            </a:r>
          </a:p>
          <a:p>
            <a:pPr marL="0" indent="0">
              <a:buNone/>
            </a:pPr>
            <a:r>
              <a:rPr lang="en-US" dirty="0"/>
              <a:t>6. Open JPA</a:t>
            </a:r>
          </a:p>
        </p:txBody>
      </p:sp>
    </p:spTree>
    <p:extLst>
      <p:ext uri="{BB962C8B-B14F-4D97-AF65-F5344CB8AC3E}">
        <p14:creationId xmlns:p14="http://schemas.microsoft.com/office/powerpoint/2010/main" val="42985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85AB-9394-4758-9912-21B161B80626}"/>
              </a:ext>
            </a:extLst>
          </p:cNvPr>
          <p:cNvSpPr>
            <a:spLocks noGrp="1"/>
          </p:cNvSpPr>
          <p:nvPr>
            <p:ph type="title"/>
          </p:nvPr>
        </p:nvSpPr>
        <p:spPr/>
        <p:txBody>
          <a:bodyPr/>
          <a:lstStyle/>
          <a:p>
            <a:r>
              <a:rPr lang="en-US" b="1" dirty="0"/>
              <a:t>1. Transient Object State:</a:t>
            </a:r>
            <a:br>
              <a:rPr lang="en-US" b="1" dirty="0"/>
            </a:br>
            <a:endParaRPr lang="en-US" dirty="0"/>
          </a:p>
        </p:txBody>
      </p:sp>
      <p:sp>
        <p:nvSpPr>
          <p:cNvPr id="3" name="Content Placeholder 2">
            <a:extLst>
              <a:ext uri="{FF2B5EF4-FFF2-40B4-BE49-F238E27FC236}">
                <a16:creationId xmlns:a16="http://schemas.microsoft.com/office/drawing/2014/main" id="{D41A98C8-64E0-4880-8791-AFDBFF775992}"/>
              </a:ext>
            </a:extLst>
          </p:cNvPr>
          <p:cNvSpPr>
            <a:spLocks noGrp="1"/>
          </p:cNvSpPr>
          <p:nvPr>
            <p:ph idx="1"/>
          </p:nvPr>
        </p:nvSpPr>
        <p:spPr/>
        <p:txBody>
          <a:bodyPr/>
          <a:lstStyle/>
          <a:p>
            <a:pPr lvl="1">
              <a:buClr>
                <a:srgbClr val="F496CB">
                  <a:lumMod val="75000"/>
                </a:srgbClr>
              </a:buClr>
            </a:pPr>
            <a:r>
              <a:rPr lang="en-US" dirty="0">
                <a:solidFill>
                  <a:prstClr val="black">
                    <a:lumMod val="75000"/>
                    <a:lumOff val="25000"/>
                  </a:prstClr>
                </a:solidFill>
              </a:rPr>
              <a:t>An object which is not associated with hibernate session and does not represent a row in the database is considered as transient.</a:t>
            </a:r>
          </a:p>
          <a:p>
            <a:pPr lvl="1">
              <a:buClr>
                <a:srgbClr val="F496CB">
                  <a:lumMod val="75000"/>
                </a:srgbClr>
              </a:buClr>
            </a:pPr>
            <a:r>
              <a:rPr lang="en-US" dirty="0">
                <a:solidFill>
                  <a:prstClr val="black">
                    <a:lumMod val="75000"/>
                    <a:lumOff val="25000"/>
                  </a:prstClr>
                </a:solidFill>
              </a:rPr>
              <a:t>An object that is created for the first time using the new() operator is in transient state. When the object is in transient sate then it will not contain any identifier (primary key value). </a:t>
            </a:r>
          </a:p>
          <a:p>
            <a:pPr lvl="1">
              <a:buClr>
                <a:srgbClr val="F496CB">
                  <a:lumMod val="75000"/>
                </a:srgbClr>
              </a:buClr>
            </a:pPr>
            <a:r>
              <a:rPr lang="en-US" dirty="0">
                <a:solidFill>
                  <a:prstClr val="black">
                    <a:lumMod val="75000"/>
                    <a:lumOff val="25000"/>
                  </a:prstClr>
                </a:solidFill>
                <a:highlight>
                  <a:srgbClr val="FFFF00"/>
                </a:highlight>
              </a:rPr>
              <a:t>We have to use save, persist or </a:t>
            </a:r>
            <a:r>
              <a:rPr lang="en-US" dirty="0" err="1">
                <a:solidFill>
                  <a:prstClr val="black">
                    <a:lumMod val="75000"/>
                    <a:lumOff val="25000"/>
                  </a:prstClr>
                </a:solidFill>
                <a:highlight>
                  <a:srgbClr val="FFFF00"/>
                </a:highlight>
              </a:rPr>
              <a:t>saveOrUpdate</a:t>
            </a:r>
            <a:r>
              <a:rPr lang="en-US" dirty="0">
                <a:solidFill>
                  <a:prstClr val="black">
                    <a:lumMod val="75000"/>
                    <a:lumOff val="25000"/>
                  </a:prstClr>
                </a:solidFill>
                <a:highlight>
                  <a:srgbClr val="FFFF00"/>
                </a:highlight>
              </a:rPr>
              <a:t> methods to persist the transient object.</a:t>
            </a:r>
          </a:p>
          <a:p>
            <a:r>
              <a:rPr lang="en-US" dirty="0"/>
              <a:t>Ex:</a:t>
            </a:r>
          </a:p>
          <a:p>
            <a:endParaRPr lang="en-US" dirty="0"/>
          </a:p>
        </p:txBody>
      </p:sp>
      <p:pic>
        <p:nvPicPr>
          <p:cNvPr id="4" name="Picture 3">
            <a:extLst>
              <a:ext uri="{FF2B5EF4-FFF2-40B4-BE49-F238E27FC236}">
                <a16:creationId xmlns:a16="http://schemas.microsoft.com/office/drawing/2014/main" id="{20AA88C1-19EB-4FD7-B30C-C60B67039EA9}"/>
              </a:ext>
            </a:extLst>
          </p:cNvPr>
          <p:cNvPicPr>
            <a:picLocks noChangeAspect="1"/>
          </p:cNvPicPr>
          <p:nvPr/>
        </p:nvPicPr>
        <p:blipFill>
          <a:blip r:embed="rId2"/>
          <a:stretch>
            <a:fillRect/>
          </a:stretch>
        </p:blipFill>
        <p:spPr>
          <a:xfrm>
            <a:off x="1341412" y="4839172"/>
            <a:ext cx="6737696" cy="742988"/>
          </a:xfrm>
          <a:prstGeom prst="rect">
            <a:avLst/>
          </a:prstGeom>
        </p:spPr>
      </p:pic>
    </p:spTree>
    <p:extLst>
      <p:ext uri="{BB962C8B-B14F-4D97-AF65-F5344CB8AC3E}">
        <p14:creationId xmlns:p14="http://schemas.microsoft.com/office/powerpoint/2010/main" val="3735156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88B9-D91F-4128-9F12-BEFEC74977C7}"/>
              </a:ext>
            </a:extLst>
          </p:cNvPr>
          <p:cNvSpPr>
            <a:spLocks noGrp="1"/>
          </p:cNvSpPr>
          <p:nvPr>
            <p:ph type="title"/>
          </p:nvPr>
        </p:nvSpPr>
        <p:spPr/>
        <p:txBody>
          <a:bodyPr/>
          <a:lstStyle/>
          <a:p>
            <a:r>
              <a:rPr lang="en-US" b="1" dirty="0"/>
              <a:t>2. Persistent Object State:</a:t>
            </a:r>
            <a:br>
              <a:rPr lang="en-US" b="1" dirty="0"/>
            </a:br>
            <a:endParaRPr lang="en-US" dirty="0"/>
          </a:p>
        </p:txBody>
      </p:sp>
      <p:sp>
        <p:nvSpPr>
          <p:cNvPr id="3" name="Content Placeholder 2">
            <a:extLst>
              <a:ext uri="{FF2B5EF4-FFF2-40B4-BE49-F238E27FC236}">
                <a16:creationId xmlns:a16="http://schemas.microsoft.com/office/drawing/2014/main" id="{D1FE0A01-E99A-419B-9725-1A21B34264E5}"/>
              </a:ext>
            </a:extLst>
          </p:cNvPr>
          <p:cNvSpPr>
            <a:spLocks noGrp="1"/>
          </p:cNvSpPr>
          <p:nvPr>
            <p:ph idx="1"/>
          </p:nvPr>
        </p:nvSpPr>
        <p:spPr/>
        <p:txBody>
          <a:bodyPr/>
          <a:lstStyle/>
          <a:p>
            <a:pPr marL="0" indent="0">
              <a:buNone/>
            </a:pPr>
            <a:r>
              <a:rPr lang="en-US" dirty="0"/>
              <a:t>An object that is associated with the hibernate session is called as Persistent object. When the object is in persistent state, then it represent one row of the database and consists of an identifier value.</a:t>
            </a:r>
          </a:p>
          <a:p>
            <a:pPr marL="0" indent="0">
              <a:buNone/>
            </a:pPr>
            <a:endParaRPr lang="en-US" dirty="0"/>
          </a:p>
          <a:p>
            <a:pPr marL="0" indent="0">
              <a:buNone/>
            </a:pPr>
            <a:r>
              <a:rPr lang="en-US" dirty="0"/>
              <a:t>Ex:</a:t>
            </a:r>
          </a:p>
        </p:txBody>
      </p:sp>
      <p:pic>
        <p:nvPicPr>
          <p:cNvPr id="4" name="Picture 3">
            <a:extLst>
              <a:ext uri="{FF2B5EF4-FFF2-40B4-BE49-F238E27FC236}">
                <a16:creationId xmlns:a16="http://schemas.microsoft.com/office/drawing/2014/main" id="{F2E7790F-A664-46F7-B2FC-187D8C6DFDBE}"/>
              </a:ext>
            </a:extLst>
          </p:cNvPr>
          <p:cNvPicPr>
            <a:picLocks noChangeAspect="1"/>
          </p:cNvPicPr>
          <p:nvPr/>
        </p:nvPicPr>
        <p:blipFill>
          <a:blip r:embed="rId2"/>
          <a:stretch>
            <a:fillRect/>
          </a:stretch>
        </p:blipFill>
        <p:spPr>
          <a:xfrm>
            <a:off x="1125994" y="3997405"/>
            <a:ext cx="7074264" cy="673135"/>
          </a:xfrm>
          <a:prstGeom prst="rect">
            <a:avLst/>
          </a:prstGeom>
        </p:spPr>
      </p:pic>
    </p:spTree>
    <p:extLst>
      <p:ext uri="{BB962C8B-B14F-4D97-AF65-F5344CB8AC3E}">
        <p14:creationId xmlns:p14="http://schemas.microsoft.com/office/powerpoint/2010/main" val="3266763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9D45-AC53-43F1-A6DB-EE011EEB9E77}"/>
              </a:ext>
            </a:extLst>
          </p:cNvPr>
          <p:cNvSpPr>
            <a:spLocks noGrp="1"/>
          </p:cNvSpPr>
          <p:nvPr>
            <p:ph type="title"/>
          </p:nvPr>
        </p:nvSpPr>
        <p:spPr/>
        <p:txBody>
          <a:bodyPr/>
          <a:lstStyle/>
          <a:p>
            <a:r>
              <a:rPr lang="en-US" b="1" dirty="0"/>
              <a:t>3. Detached Object State</a:t>
            </a:r>
            <a:br>
              <a:rPr lang="en-US" b="1" dirty="0"/>
            </a:br>
            <a:endParaRPr lang="en-US" dirty="0"/>
          </a:p>
        </p:txBody>
      </p:sp>
      <p:sp>
        <p:nvSpPr>
          <p:cNvPr id="3" name="Content Placeholder 2">
            <a:extLst>
              <a:ext uri="{FF2B5EF4-FFF2-40B4-BE49-F238E27FC236}">
                <a16:creationId xmlns:a16="http://schemas.microsoft.com/office/drawing/2014/main" id="{81D32AF0-55F2-439E-A25B-FDCDCC926816}"/>
              </a:ext>
            </a:extLst>
          </p:cNvPr>
          <p:cNvSpPr>
            <a:spLocks noGrp="1"/>
          </p:cNvSpPr>
          <p:nvPr>
            <p:ph idx="1"/>
          </p:nvPr>
        </p:nvSpPr>
        <p:spPr/>
        <p:txBody>
          <a:bodyPr/>
          <a:lstStyle/>
          <a:p>
            <a:r>
              <a:rPr lang="en-US" dirty="0"/>
              <a:t>Object which is just removed from hibernate session is called as detached object. The sate of the detached object is called as detached state.</a:t>
            </a:r>
          </a:p>
          <a:p>
            <a:r>
              <a:rPr lang="en-US" dirty="0"/>
              <a:t>When the object is in detached sate then it contain identity but you can’t do persistence operation with that identity.</a:t>
            </a:r>
          </a:p>
          <a:p>
            <a:r>
              <a:rPr lang="en-US" dirty="0"/>
              <a:t>Any changes made to the detached objects are not saved to the database. The detached object can be reattached to the new session and save to the database using update, </a:t>
            </a:r>
            <a:r>
              <a:rPr lang="en-US" dirty="0" err="1"/>
              <a:t>saveOrUpdate</a:t>
            </a:r>
            <a:r>
              <a:rPr lang="en-US" dirty="0"/>
              <a:t> and merge methods.</a:t>
            </a:r>
          </a:p>
          <a:p>
            <a:r>
              <a:rPr lang="en-US" dirty="0"/>
              <a:t>Ex:</a:t>
            </a:r>
          </a:p>
          <a:p>
            <a:endParaRPr lang="en-US" dirty="0"/>
          </a:p>
        </p:txBody>
      </p:sp>
      <p:pic>
        <p:nvPicPr>
          <p:cNvPr id="4" name="Picture 3">
            <a:extLst>
              <a:ext uri="{FF2B5EF4-FFF2-40B4-BE49-F238E27FC236}">
                <a16:creationId xmlns:a16="http://schemas.microsoft.com/office/drawing/2014/main" id="{E439E39B-1627-4A19-B421-6FE6A1F032E1}"/>
              </a:ext>
            </a:extLst>
          </p:cNvPr>
          <p:cNvPicPr>
            <a:picLocks noChangeAspect="1"/>
          </p:cNvPicPr>
          <p:nvPr/>
        </p:nvPicPr>
        <p:blipFill>
          <a:blip r:embed="rId2"/>
          <a:stretch>
            <a:fillRect/>
          </a:stretch>
        </p:blipFill>
        <p:spPr>
          <a:xfrm>
            <a:off x="1094539" y="4908137"/>
            <a:ext cx="7080614" cy="774740"/>
          </a:xfrm>
          <a:prstGeom prst="rect">
            <a:avLst/>
          </a:prstGeom>
        </p:spPr>
      </p:pic>
    </p:spTree>
    <p:extLst>
      <p:ext uri="{BB962C8B-B14F-4D97-AF65-F5344CB8AC3E}">
        <p14:creationId xmlns:p14="http://schemas.microsoft.com/office/powerpoint/2010/main" val="2226022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17F9-A0EB-4E86-9B7B-EA95BE7F04FF}"/>
              </a:ext>
            </a:extLst>
          </p:cNvPr>
          <p:cNvSpPr>
            <a:spLocks noGrp="1"/>
          </p:cNvSpPr>
          <p:nvPr>
            <p:ph type="title"/>
          </p:nvPr>
        </p:nvSpPr>
        <p:spPr>
          <a:xfrm>
            <a:off x="677333" y="128833"/>
            <a:ext cx="8596668" cy="1320800"/>
          </a:xfrm>
        </p:spPr>
        <p:txBody>
          <a:bodyPr/>
          <a:lstStyle/>
          <a:p>
            <a:r>
              <a:rPr lang="en-US" dirty="0"/>
              <a:t>***Difference between save() and persist() methods</a:t>
            </a:r>
          </a:p>
        </p:txBody>
      </p:sp>
      <p:sp>
        <p:nvSpPr>
          <p:cNvPr id="3" name="Content Placeholder 2">
            <a:extLst>
              <a:ext uri="{FF2B5EF4-FFF2-40B4-BE49-F238E27FC236}">
                <a16:creationId xmlns:a16="http://schemas.microsoft.com/office/drawing/2014/main" id="{C88E7FDE-60C1-476E-BCA2-906947F72DC2}"/>
              </a:ext>
            </a:extLst>
          </p:cNvPr>
          <p:cNvSpPr>
            <a:spLocks noGrp="1"/>
          </p:cNvSpPr>
          <p:nvPr>
            <p:ph idx="1"/>
          </p:nvPr>
        </p:nvSpPr>
        <p:spPr>
          <a:xfrm>
            <a:off x="677333" y="1449633"/>
            <a:ext cx="8749471" cy="5337666"/>
          </a:xfrm>
        </p:spPr>
        <p:txBody>
          <a:bodyPr/>
          <a:lstStyle/>
          <a:p>
            <a:pPr marL="0" indent="0">
              <a:buNone/>
            </a:pPr>
            <a:r>
              <a:rPr lang="en-US" dirty="0"/>
              <a:t>We can use </a:t>
            </a:r>
            <a:r>
              <a:rPr lang="en-US" dirty="0" err="1"/>
              <a:t>bouth</a:t>
            </a:r>
            <a:r>
              <a:rPr lang="en-US" dirty="0"/>
              <a:t> save() and Persist() methods to insert record in DB</a:t>
            </a:r>
          </a:p>
          <a:p>
            <a:pPr marL="0" indent="0">
              <a:buNone/>
            </a:pPr>
            <a:r>
              <a:rPr lang="en-US" sz="2000" b="1" dirty="0"/>
              <a:t>Save() </a:t>
            </a:r>
            <a:r>
              <a:rPr lang="en-US" dirty="0"/>
              <a:t>-  returns that primary key id value which is generated by hibernate</a:t>
            </a:r>
          </a:p>
          <a:p>
            <a:pPr marL="0" indent="0">
              <a:buNone/>
            </a:pPr>
            <a:r>
              <a:rPr lang="en-US" dirty="0"/>
              <a:t>	</a:t>
            </a:r>
            <a:r>
              <a:rPr lang="it-IT" dirty="0">
                <a:solidFill>
                  <a:srgbClr val="000000"/>
                </a:solidFill>
                <a:highlight>
                  <a:srgbClr val="E8F2FE"/>
                </a:highlight>
                <a:latin typeface="Courier New" panose="02070309020205020404" pitchFamily="49" charset="0"/>
              </a:rPr>
              <a:t>Serializable </a:t>
            </a:r>
            <a:r>
              <a:rPr lang="it-IT" u="sng" dirty="0">
                <a:solidFill>
                  <a:srgbClr val="6A3E3E"/>
                </a:solidFill>
                <a:highlight>
                  <a:srgbClr val="E8F2FE"/>
                </a:highlight>
                <a:latin typeface="Courier New" panose="02070309020205020404" pitchFamily="49" charset="0"/>
              </a:rPr>
              <a:t>id</a:t>
            </a:r>
            <a:r>
              <a:rPr lang="it-IT" u="sng" dirty="0">
                <a:solidFill>
                  <a:srgbClr val="000000"/>
                </a:solidFill>
                <a:highlight>
                  <a:srgbClr val="E8F2FE"/>
                </a:highlight>
                <a:latin typeface="Courier New" panose="02070309020205020404" pitchFamily="49" charset="0"/>
              </a:rPr>
              <a:t> = </a:t>
            </a:r>
            <a:r>
              <a:rPr lang="it-IT" u="sng" dirty="0">
                <a:solidFill>
                  <a:srgbClr val="6A3E3E"/>
                </a:solidFill>
                <a:highlight>
                  <a:srgbClr val="D4D4D4"/>
                </a:highlight>
                <a:latin typeface="Courier New" panose="02070309020205020404" pitchFamily="49" charset="0"/>
              </a:rPr>
              <a:t>session</a:t>
            </a:r>
            <a:r>
              <a:rPr lang="it-IT" u="sng" dirty="0">
                <a:solidFill>
                  <a:srgbClr val="000000"/>
                </a:solidFill>
                <a:highlight>
                  <a:srgbClr val="E8F2FE"/>
                </a:highlight>
                <a:latin typeface="Courier New" panose="02070309020205020404" pitchFamily="49" charset="0"/>
              </a:rPr>
              <a:t>.save(</a:t>
            </a:r>
            <a:r>
              <a:rPr lang="it-IT" u="sng" dirty="0">
                <a:solidFill>
                  <a:srgbClr val="6A3E3E"/>
                </a:solidFill>
                <a:highlight>
                  <a:srgbClr val="E8F2FE"/>
                </a:highlight>
                <a:latin typeface="Courier New" panose="02070309020205020404" pitchFamily="49" charset="0"/>
              </a:rPr>
              <a:t>e1</a:t>
            </a:r>
            <a:r>
              <a:rPr lang="it-IT" u="sng" dirty="0">
                <a:solidFill>
                  <a:srgbClr val="000000"/>
                </a:solidFill>
                <a:highlight>
                  <a:srgbClr val="E8F2FE"/>
                </a:highlight>
                <a:latin typeface="Courier New" panose="02070309020205020404" pitchFamily="49" charset="0"/>
              </a:rPr>
              <a:t>);</a:t>
            </a:r>
            <a:endParaRPr lang="en-US" dirty="0"/>
          </a:p>
          <a:p>
            <a:pPr marL="0" indent="0">
              <a:buNone/>
            </a:pPr>
            <a:r>
              <a:rPr lang="en-US" sz="2000" b="1" dirty="0"/>
              <a:t>Persist()</a:t>
            </a:r>
            <a:r>
              <a:rPr lang="en-US" dirty="0"/>
              <a:t> - It doesn’t return any thing – return type is void.</a:t>
            </a:r>
          </a:p>
          <a:p>
            <a:pPr marL="0" indent="0">
              <a:buNone/>
            </a:pPr>
            <a:r>
              <a:rPr lang="en-US" dirty="0"/>
              <a:t>	</a:t>
            </a:r>
            <a:r>
              <a:rPr lang="en-US" dirty="0" err="1">
                <a:solidFill>
                  <a:srgbClr val="6A3E3E"/>
                </a:solidFill>
                <a:highlight>
                  <a:srgbClr val="E8F2FE"/>
                </a:highlight>
                <a:latin typeface="Courier New" panose="02070309020205020404" pitchFamily="49" charset="0"/>
              </a:rPr>
              <a:t>session</a:t>
            </a:r>
            <a:r>
              <a:rPr lang="en-US" dirty="0" err="1">
                <a:solidFill>
                  <a:srgbClr val="000000"/>
                </a:solidFill>
                <a:highlight>
                  <a:srgbClr val="E8F2FE"/>
                </a:highlight>
                <a:latin typeface="Courier New" panose="02070309020205020404" pitchFamily="49" charset="0"/>
              </a:rPr>
              <a:t>.persist</a:t>
            </a:r>
            <a:r>
              <a:rPr lang="en-US" dirty="0">
                <a:solidFill>
                  <a:srgbClr val="000000"/>
                </a:solidFill>
                <a:highlight>
                  <a:srgbClr val="E8F2FE"/>
                </a:highlight>
                <a:latin typeface="Courier New" panose="02070309020205020404" pitchFamily="49" charset="0"/>
              </a:rPr>
              <a:t>(</a:t>
            </a:r>
            <a:r>
              <a:rPr lang="en-US" dirty="0">
                <a:solidFill>
                  <a:srgbClr val="6A3E3E"/>
                </a:solidFill>
                <a:highlight>
                  <a:srgbClr val="E8F2FE"/>
                </a:highlight>
                <a:latin typeface="Courier New" panose="02070309020205020404" pitchFamily="49" charset="0"/>
              </a:rPr>
              <a:t>e1</a:t>
            </a:r>
            <a:r>
              <a:rPr lang="en-US" dirty="0">
                <a:solidFill>
                  <a:srgbClr val="000000"/>
                </a:solidFill>
                <a:highlight>
                  <a:srgbClr val="E8F2FE"/>
                </a:highlight>
                <a:latin typeface="Courier New" panose="02070309020205020404" pitchFamily="49" charset="0"/>
              </a:rPr>
              <a:t>);</a:t>
            </a:r>
          </a:p>
          <a:p>
            <a:pPr marL="0" indent="0">
              <a:buNone/>
            </a:pPr>
            <a:endParaRPr lang="en-US" dirty="0">
              <a:solidFill>
                <a:srgbClr val="000000"/>
              </a:solidFill>
              <a:highlight>
                <a:srgbClr val="E8F2FE"/>
              </a:highlight>
              <a:latin typeface="Courier New" panose="02070309020205020404" pitchFamily="49" charset="0"/>
            </a:endParaRPr>
          </a:p>
          <a:p>
            <a:pPr marL="0" indent="0">
              <a:buNone/>
            </a:pPr>
            <a:endParaRPr lang="en-US" dirty="0"/>
          </a:p>
        </p:txBody>
      </p:sp>
      <p:pic>
        <p:nvPicPr>
          <p:cNvPr id="4" name="Picture 3">
            <a:extLst>
              <a:ext uri="{FF2B5EF4-FFF2-40B4-BE49-F238E27FC236}">
                <a16:creationId xmlns:a16="http://schemas.microsoft.com/office/drawing/2014/main" id="{E1C06FC8-97B1-4934-A8C2-A2A4C6B28ED7}"/>
              </a:ext>
            </a:extLst>
          </p:cNvPr>
          <p:cNvPicPr>
            <a:picLocks noChangeAspect="1"/>
          </p:cNvPicPr>
          <p:nvPr/>
        </p:nvPicPr>
        <p:blipFill>
          <a:blip r:embed="rId2"/>
          <a:stretch>
            <a:fillRect/>
          </a:stretch>
        </p:blipFill>
        <p:spPr>
          <a:xfrm>
            <a:off x="2632396" y="3694690"/>
            <a:ext cx="4686541" cy="3092609"/>
          </a:xfrm>
          <a:prstGeom prst="rect">
            <a:avLst/>
          </a:prstGeom>
        </p:spPr>
      </p:pic>
    </p:spTree>
    <p:extLst>
      <p:ext uri="{BB962C8B-B14F-4D97-AF65-F5344CB8AC3E}">
        <p14:creationId xmlns:p14="http://schemas.microsoft.com/office/powerpoint/2010/main" val="2919123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13F7-C8F7-40AC-9D3B-F883D47DDA6A}"/>
              </a:ext>
            </a:extLst>
          </p:cNvPr>
          <p:cNvSpPr>
            <a:spLocks noGrp="1"/>
          </p:cNvSpPr>
          <p:nvPr>
            <p:ph type="title"/>
          </p:nvPr>
        </p:nvSpPr>
        <p:spPr/>
        <p:txBody>
          <a:bodyPr/>
          <a:lstStyle/>
          <a:p>
            <a:r>
              <a:rPr lang="en-US" dirty="0"/>
              <a:t>save(), update() </a:t>
            </a:r>
            <a:r>
              <a:rPr lang="en-US" dirty="0" err="1"/>
              <a:t>nad</a:t>
            </a:r>
            <a:r>
              <a:rPr lang="en-US" dirty="0"/>
              <a:t> </a:t>
            </a:r>
            <a:r>
              <a:rPr lang="en-US" dirty="0" err="1"/>
              <a:t>saveOrUpdate</a:t>
            </a:r>
            <a:r>
              <a:rPr lang="en-US" dirty="0"/>
              <a:t>() methods</a:t>
            </a:r>
          </a:p>
        </p:txBody>
      </p:sp>
      <p:sp>
        <p:nvSpPr>
          <p:cNvPr id="3" name="Content Placeholder 2">
            <a:extLst>
              <a:ext uri="{FF2B5EF4-FFF2-40B4-BE49-F238E27FC236}">
                <a16:creationId xmlns:a16="http://schemas.microsoft.com/office/drawing/2014/main" id="{27AFC75E-E37F-4AA5-B269-52EBC01C3B0E}"/>
              </a:ext>
            </a:extLst>
          </p:cNvPr>
          <p:cNvSpPr>
            <a:spLocks noGrp="1"/>
          </p:cNvSpPr>
          <p:nvPr>
            <p:ph idx="1"/>
          </p:nvPr>
        </p:nvSpPr>
        <p:spPr/>
        <p:txBody>
          <a:bodyPr/>
          <a:lstStyle/>
          <a:p>
            <a:pPr marL="0" indent="0">
              <a:buNone/>
            </a:pPr>
            <a:endParaRPr lang="en-US" dirty="0"/>
          </a:p>
          <a:p>
            <a:r>
              <a:rPr lang="en-US" b="1" dirty="0"/>
              <a:t>save</a:t>
            </a:r>
            <a:r>
              <a:rPr lang="en-US" dirty="0"/>
              <a:t> - always try to insert a row into a database.</a:t>
            </a:r>
          </a:p>
          <a:p>
            <a:r>
              <a:rPr lang="en-US" b="1" dirty="0"/>
              <a:t>update</a:t>
            </a:r>
            <a:r>
              <a:rPr lang="en-US" dirty="0"/>
              <a:t> - always try to update a row in a database.</a:t>
            </a:r>
          </a:p>
          <a:p>
            <a:r>
              <a:rPr lang="en-US" b="1" dirty="0" err="1"/>
              <a:t>saveOrUpdate</a:t>
            </a:r>
            <a:r>
              <a:rPr lang="en-US" dirty="0"/>
              <a:t> –</a:t>
            </a:r>
          </a:p>
          <a:p>
            <a:pPr marL="457200" lvl="1" indent="0">
              <a:buNone/>
            </a:pPr>
            <a:r>
              <a:rPr lang="en-US" dirty="0"/>
              <a:t> inserts a row if it does not exist in a database or update it if it does exist.</a:t>
            </a:r>
          </a:p>
          <a:p>
            <a:endParaRPr lang="en-US" dirty="0"/>
          </a:p>
        </p:txBody>
      </p:sp>
    </p:spTree>
    <p:extLst>
      <p:ext uri="{BB962C8B-B14F-4D97-AF65-F5344CB8AC3E}">
        <p14:creationId xmlns:p14="http://schemas.microsoft.com/office/powerpoint/2010/main" val="1656199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2"/>
            <a:ext cx="8943184" cy="824248"/>
          </a:xfrm>
        </p:spPr>
        <p:txBody>
          <a:bodyPr>
            <a:normAutofit/>
          </a:bodyPr>
          <a:lstStyle/>
          <a:p>
            <a:r>
              <a:rPr lang="en-US" dirty="0"/>
              <a:t>Add one more record use </a:t>
            </a:r>
            <a:r>
              <a:rPr lang="en-US" dirty="0" err="1"/>
              <a:t>saveOrUpdate</a:t>
            </a:r>
            <a:r>
              <a:rPr lang="en-US" dirty="0"/>
              <a:t> </a:t>
            </a:r>
          </a:p>
        </p:txBody>
      </p:sp>
      <p:sp>
        <p:nvSpPr>
          <p:cNvPr id="3" name="Content Placeholder 2"/>
          <p:cNvSpPr>
            <a:spLocks noGrp="1"/>
          </p:cNvSpPr>
          <p:nvPr>
            <p:ph idx="1"/>
          </p:nvPr>
        </p:nvSpPr>
        <p:spPr>
          <a:xfrm>
            <a:off x="677333" y="1043191"/>
            <a:ext cx="9162125" cy="5434882"/>
          </a:xfrm>
        </p:spPr>
        <p:txBody>
          <a:bodyPr>
            <a:normAutofit/>
          </a:bodyPr>
          <a:lstStyle/>
          <a:p>
            <a:r>
              <a:rPr lang="en-US" dirty="0"/>
              <a:t>Employee e1 = </a:t>
            </a:r>
            <a:r>
              <a:rPr lang="en-US" b="1" dirty="0"/>
              <a:t>new Employee();</a:t>
            </a:r>
          </a:p>
          <a:p>
            <a:r>
              <a:rPr lang="en-US" dirty="0"/>
              <a:t>e1.setId(102);</a:t>
            </a:r>
          </a:p>
          <a:p>
            <a:r>
              <a:rPr lang="en-US" dirty="0"/>
              <a:t>e1.setFirstName(“Raju");</a:t>
            </a:r>
          </a:p>
          <a:p>
            <a:r>
              <a:rPr lang="en-US" dirty="0"/>
              <a:t>e1.setLastName(“</a:t>
            </a:r>
            <a:r>
              <a:rPr lang="en-US" dirty="0" err="1"/>
              <a:t>Ramu</a:t>
            </a:r>
            <a:r>
              <a:rPr lang="en-US" dirty="0"/>
              <a:t>");</a:t>
            </a:r>
          </a:p>
          <a:p>
            <a:r>
              <a:rPr lang="en-US" dirty="0" err="1"/>
              <a:t>session</a:t>
            </a:r>
            <a:r>
              <a:rPr lang="en-US" dirty="0" err="1">
                <a:solidFill>
                  <a:srgbClr val="FF0000"/>
                </a:solidFill>
              </a:rPr>
              <a:t>.saveOrUpdate</a:t>
            </a:r>
            <a:r>
              <a:rPr lang="en-US" dirty="0">
                <a:solidFill>
                  <a:srgbClr val="FF0000"/>
                </a:solidFill>
              </a:rPr>
              <a:t>(e1);</a:t>
            </a:r>
            <a:endParaRPr lang="en-US" dirty="0"/>
          </a:p>
          <a:p>
            <a:r>
              <a:rPr lang="en-US" dirty="0" err="1"/>
              <a:t>t.commit</a:t>
            </a:r>
            <a:r>
              <a:rPr lang="en-US" dirty="0"/>
              <a:t>();</a:t>
            </a:r>
          </a:p>
          <a:p>
            <a:r>
              <a:rPr lang="en-US" dirty="0" err="1"/>
              <a:t>System.</a:t>
            </a:r>
            <a:r>
              <a:rPr lang="en-US" b="1" i="1" dirty="0" err="1"/>
              <a:t>out.println</a:t>
            </a:r>
            <a:r>
              <a:rPr lang="en-US" b="1" i="1" dirty="0"/>
              <a:t>("Record is updated successfully");</a:t>
            </a:r>
            <a:endParaRPr lang="en-US" dirty="0"/>
          </a:p>
        </p:txBody>
      </p:sp>
    </p:spTree>
    <p:extLst>
      <p:ext uri="{BB962C8B-B14F-4D97-AF65-F5344CB8AC3E}">
        <p14:creationId xmlns:p14="http://schemas.microsoft.com/office/powerpoint/2010/main" val="4313973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2"/>
            <a:ext cx="8943184" cy="824248"/>
          </a:xfrm>
        </p:spPr>
        <p:txBody>
          <a:bodyPr>
            <a:normAutofit/>
          </a:bodyPr>
          <a:lstStyle/>
          <a:p>
            <a:r>
              <a:rPr lang="en-US" dirty="0"/>
              <a:t>Code to update </a:t>
            </a:r>
            <a:r>
              <a:rPr lang="en-US" dirty="0" err="1"/>
              <a:t>lastname</a:t>
            </a:r>
            <a:r>
              <a:rPr lang="en-US" dirty="0"/>
              <a:t> of employee</a:t>
            </a:r>
          </a:p>
        </p:txBody>
      </p:sp>
      <p:sp>
        <p:nvSpPr>
          <p:cNvPr id="3" name="Content Placeholder 2"/>
          <p:cNvSpPr>
            <a:spLocks noGrp="1"/>
          </p:cNvSpPr>
          <p:nvPr>
            <p:ph idx="1"/>
          </p:nvPr>
        </p:nvSpPr>
        <p:spPr>
          <a:xfrm>
            <a:off x="677333" y="1043191"/>
            <a:ext cx="9162125" cy="5434882"/>
          </a:xfrm>
        </p:spPr>
        <p:txBody>
          <a:bodyPr>
            <a:normAutofit/>
          </a:bodyPr>
          <a:lstStyle/>
          <a:p>
            <a:r>
              <a:rPr lang="en-US" dirty="0"/>
              <a:t>Employee e1 = </a:t>
            </a:r>
            <a:r>
              <a:rPr lang="en-US" b="1" dirty="0"/>
              <a:t>new Employee();</a:t>
            </a:r>
          </a:p>
          <a:p>
            <a:r>
              <a:rPr lang="en-US" dirty="0"/>
              <a:t>e1.setId(101);</a:t>
            </a:r>
          </a:p>
          <a:p>
            <a:r>
              <a:rPr lang="en-US" dirty="0"/>
              <a:t>e1.setFirstName(“</a:t>
            </a:r>
            <a:r>
              <a:rPr lang="en-US" dirty="0" err="1"/>
              <a:t>MangaRao</a:t>
            </a:r>
            <a:r>
              <a:rPr lang="en-US" dirty="0"/>
              <a:t>");</a:t>
            </a:r>
          </a:p>
          <a:p>
            <a:r>
              <a:rPr lang="en-US" dirty="0"/>
              <a:t>e1.setLastName(“A");</a:t>
            </a:r>
          </a:p>
          <a:p>
            <a:r>
              <a:rPr lang="en-US" dirty="0" err="1"/>
              <a:t>session</a:t>
            </a:r>
            <a:r>
              <a:rPr lang="en-US" dirty="0" err="1">
                <a:solidFill>
                  <a:srgbClr val="FF0000"/>
                </a:solidFill>
              </a:rPr>
              <a:t>.update</a:t>
            </a:r>
            <a:r>
              <a:rPr lang="en-US" dirty="0"/>
              <a:t>(e1);</a:t>
            </a:r>
          </a:p>
          <a:p>
            <a:r>
              <a:rPr lang="en-US" dirty="0" err="1"/>
              <a:t>t.commit</a:t>
            </a:r>
            <a:r>
              <a:rPr lang="en-US" dirty="0"/>
              <a:t>();</a:t>
            </a:r>
          </a:p>
          <a:p>
            <a:r>
              <a:rPr lang="en-US" dirty="0" err="1"/>
              <a:t>System.</a:t>
            </a:r>
            <a:r>
              <a:rPr lang="en-US" b="1" i="1" dirty="0" err="1"/>
              <a:t>out.println</a:t>
            </a:r>
            <a:r>
              <a:rPr lang="en-US" b="1" i="1" dirty="0"/>
              <a:t>("Record is updated successfully");</a:t>
            </a:r>
            <a:endParaRPr lang="en-US" dirty="0"/>
          </a:p>
        </p:txBody>
      </p:sp>
    </p:spTree>
    <p:extLst>
      <p:ext uri="{BB962C8B-B14F-4D97-AF65-F5344CB8AC3E}">
        <p14:creationId xmlns:p14="http://schemas.microsoft.com/office/powerpoint/2010/main" val="3478666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222A-448F-488A-8AE9-DEABCC1C5ED2}"/>
              </a:ext>
            </a:extLst>
          </p:cNvPr>
          <p:cNvSpPr>
            <a:spLocks noGrp="1"/>
          </p:cNvSpPr>
          <p:nvPr>
            <p:ph type="title"/>
          </p:nvPr>
        </p:nvSpPr>
        <p:spPr/>
        <p:txBody>
          <a:bodyPr/>
          <a:lstStyle/>
          <a:p>
            <a:r>
              <a:rPr lang="en-US" dirty="0"/>
              <a:t>***Difference between update() and merge() methods</a:t>
            </a:r>
          </a:p>
        </p:txBody>
      </p:sp>
      <p:sp>
        <p:nvSpPr>
          <p:cNvPr id="3" name="Content Placeholder 2">
            <a:extLst>
              <a:ext uri="{FF2B5EF4-FFF2-40B4-BE49-F238E27FC236}">
                <a16:creationId xmlns:a16="http://schemas.microsoft.com/office/drawing/2014/main" id="{24120A9C-898D-48D6-B560-2823EEA8F0D1}"/>
              </a:ext>
            </a:extLst>
          </p:cNvPr>
          <p:cNvSpPr>
            <a:spLocks noGrp="1"/>
          </p:cNvSpPr>
          <p:nvPr>
            <p:ph idx="1"/>
          </p:nvPr>
        </p:nvSpPr>
        <p:spPr/>
        <p:txBody>
          <a:bodyPr/>
          <a:lstStyle/>
          <a:p>
            <a:r>
              <a:rPr lang="en-US" b="1" dirty="0"/>
              <a:t>Update: </a:t>
            </a:r>
            <a:r>
              <a:rPr lang="en-US" dirty="0"/>
              <a:t>Suppose we are dealing with any </a:t>
            </a:r>
            <a:r>
              <a:rPr lang="en-US" dirty="0">
                <a:highlight>
                  <a:srgbClr val="FFFF00"/>
                </a:highlight>
              </a:rPr>
              <a:t>object in the same session</a:t>
            </a:r>
            <a:r>
              <a:rPr lang="en-US" dirty="0"/>
              <a:t> then we should use update() or </a:t>
            </a:r>
            <a:r>
              <a:rPr lang="en-US" dirty="0" err="1"/>
              <a:t>saveOrUpdate</a:t>
            </a:r>
            <a:r>
              <a:rPr lang="en-US" dirty="0"/>
              <a:t>() method.</a:t>
            </a:r>
          </a:p>
          <a:p>
            <a:r>
              <a:rPr lang="en-US" b="1" dirty="0"/>
              <a:t>Merge: </a:t>
            </a:r>
            <a:r>
              <a:rPr lang="en-US" dirty="0"/>
              <a:t>if you want to save your </a:t>
            </a:r>
            <a:r>
              <a:rPr lang="en-US" dirty="0">
                <a:highlight>
                  <a:srgbClr val="FFFF00"/>
                </a:highlight>
              </a:rPr>
              <a:t>modifications at any time with out knowing about the state of an session</a:t>
            </a:r>
            <a:r>
              <a:rPr lang="en-US" dirty="0"/>
              <a:t>, then use merge() in hibernate.</a:t>
            </a:r>
          </a:p>
        </p:txBody>
      </p:sp>
    </p:spTree>
    <p:extLst>
      <p:ext uri="{BB962C8B-B14F-4D97-AF65-F5344CB8AC3E}">
        <p14:creationId xmlns:p14="http://schemas.microsoft.com/office/powerpoint/2010/main" val="1371640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94704"/>
          </a:xfrm>
        </p:spPr>
        <p:txBody>
          <a:bodyPr>
            <a:normAutofit fontScale="90000"/>
          </a:bodyPr>
          <a:lstStyle/>
          <a:p>
            <a:r>
              <a:rPr lang="en-US" dirty="0"/>
              <a:t> Code to delete an employee from the record</a:t>
            </a:r>
          </a:p>
        </p:txBody>
      </p:sp>
      <p:sp>
        <p:nvSpPr>
          <p:cNvPr id="3" name="Content Placeholder 2"/>
          <p:cNvSpPr>
            <a:spLocks noGrp="1"/>
          </p:cNvSpPr>
          <p:nvPr>
            <p:ph idx="1"/>
          </p:nvPr>
        </p:nvSpPr>
        <p:spPr>
          <a:xfrm>
            <a:off x="677334" y="1094704"/>
            <a:ext cx="8596668" cy="5125791"/>
          </a:xfrm>
        </p:spPr>
        <p:txBody>
          <a:bodyPr>
            <a:normAutofit/>
          </a:bodyPr>
          <a:lstStyle/>
          <a:p>
            <a:r>
              <a:rPr lang="en-US" dirty="0"/>
              <a:t>Employee e1 = new Employee();</a:t>
            </a:r>
          </a:p>
          <a:p>
            <a:r>
              <a:rPr lang="en-US" dirty="0"/>
              <a:t>		e1.setId(101);</a:t>
            </a:r>
          </a:p>
          <a:p>
            <a:r>
              <a:rPr lang="en-US" dirty="0"/>
              <a:t>		</a:t>
            </a:r>
            <a:r>
              <a:rPr lang="en-US" dirty="0" err="1"/>
              <a:t>session.</a:t>
            </a:r>
            <a:r>
              <a:rPr lang="en-US" dirty="0" err="1">
                <a:solidFill>
                  <a:srgbClr val="FF0000"/>
                </a:solidFill>
              </a:rPr>
              <a:t>delete</a:t>
            </a:r>
            <a:r>
              <a:rPr lang="en-US" dirty="0"/>
              <a:t>(e1);</a:t>
            </a:r>
          </a:p>
        </p:txBody>
      </p:sp>
    </p:spTree>
    <p:extLst>
      <p:ext uri="{BB962C8B-B14F-4D97-AF65-F5344CB8AC3E}">
        <p14:creationId xmlns:p14="http://schemas.microsoft.com/office/powerpoint/2010/main" val="3901145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86" y="133081"/>
            <a:ext cx="8596668" cy="613893"/>
          </a:xfrm>
        </p:spPr>
        <p:txBody>
          <a:bodyPr>
            <a:normAutofit fontScale="90000"/>
          </a:bodyPr>
          <a:lstStyle/>
          <a:p>
            <a:r>
              <a:rPr lang="en-US" dirty="0"/>
              <a:t>List down all the employees</a:t>
            </a:r>
          </a:p>
        </p:txBody>
      </p:sp>
      <p:sp>
        <p:nvSpPr>
          <p:cNvPr id="3" name="Content Placeholder 2"/>
          <p:cNvSpPr>
            <a:spLocks noGrp="1"/>
          </p:cNvSpPr>
          <p:nvPr>
            <p:ph idx="1"/>
          </p:nvPr>
        </p:nvSpPr>
        <p:spPr>
          <a:xfrm>
            <a:off x="677334" y="746974"/>
            <a:ext cx="9084852" cy="6111025"/>
          </a:xfrm>
        </p:spPr>
        <p:txBody>
          <a:bodyPr>
            <a:normAutofit/>
          </a:bodyPr>
          <a:lstStyle/>
          <a:p>
            <a:endParaRPr lang="en-US" dirty="0"/>
          </a:p>
          <a:p>
            <a:pPr lvl="0">
              <a:buClr>
                <a:srgbClr val="F496CB">
                  <a:lumMod val="75000"/>
                </a:srgbClr>
              </a:buClr>
            </a:pPr>
            <a:r>
              <a:rPr lang="en-US" b="1" dirty="0">
                <a:solidFill>
                  <a:prstClr val="black">
                    <a:lumMod val="75000"/>
                    <a:lumOff val="25000"/>
                  </a:prstClr>
                </a:solidFill>
              </a:rPr>
              <a:t>//We are using HQL query at present – will learn about it later chapter</a:t>
            </a:r>
          </a:p>
          <a:p>
            <a:pPr lvl="0">
              <a:buClr>
                <a:srgbClr val="F496CB">
                  <a:lumMod val="75000"/>
                </a:srgbClr>
              </a:buClr>
            </a:pPr>
            <a:r>
              <a:rPr lang="en-US" b="1" dirty="0">
                <a:solidFill>
                  <a:prstClr val="black">
                    <a:lumMod val="75000"/>
                    <a:lumOff val="25000"/>
                  </a:prstClr>
                </a:solidFill>
              </a:rPr>
              <a:t>import </a:t>
            </a:r>
            <a:r>
              <a:rPr lang="en-US" b="1" u="sng" dirty="0" err="1">
                <a:solidFill>
                  <a:prstClr val="black">
                    <a:lumMod val="75000"/>
                    <a:lumOff val="25000"/>
                  </a:prstClr>
                </a:solidFill>
                <a:highlight>
                  <a:srgbClr val="FFFF00"/>
                </a:highlight>
              </a:rPr>
              <a:t>org.hibernate.</a:t>
            </a:r>
            <a:r>
              <a:rPr lang="en-US" b="1" u="sng" strike="sngStrike" dirty="0" err="1">
                <a:solidFill>
                  <a:prstClr val="black">
                    <a:lumMod val="75000"/>
                    <a:lumOff val="25000"/>
                  </a:prstClr>
                </a:solidFill>
                <a:highlight>
                  <a:srgbClr val="FFFF00"/>
                </a:highlight>
              </a:rPr>
              <a:t>Query</a:t>
            </a:r>
            <a:r>
              <a:rPr lang="en-US" b="1" u="sng" strike="sngStrike" dirty="0">
                <a:solidFill>
                  <a:prstClr val="black">
                    <a:lumMod val="75000"/>
                    <a:lumOff val="25000"/>
                  </a:prstClr>
                </a:solidFill>
              </a:rPr>
              <a:t>;</a:t>
            </a:r>
            <a:endParaRPr lang="en-US" dirty="0">
              <a:solidFill>
                <a:prstClr val="black">
                  <a:lumMod val="75000"/>
                  <a:lumOff val="25000"/>
                </a:prstClr>
              </a:solidFill>
            </a:endParaRPr>
          </a:p>
          <a:p>
            <a:pPr lvl="0">
              <a:buClr>
                <a:srgbClr val="F496CB">
                  <a:lumMod val="75000"/>
                </a:srgbClr>
              </a:buClr>
            </a:pPr>
            <a:r>
              <a:rPr lang="en-US" dirty="0">
                <a:solidFill>
                  <a:prstClr val="black">
                    <a:lumMod val="75000"/>
                    <a:lumOff val="25000"/>
                  </a:prstClr>
                </a:solidFill>
              </a:rPr>
              <a:t>Ex1:</a:t>
            </a:r>
          </a:p>
          <a:p>
            <a:pPr lvl="0">
              <a:buClr>
                <a:srgbClr val="F496CB">
                  <a:lumMod val="75000"/>
                </a:srgbClr>
              </a:buClr>
            </a:pPr>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"FROM Employee"</a:t>
            </a:r>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class name should be used</a:t>
            </a:r>
          </a:p>
          <a:p>
            <a:pPr lvl="0">
              <a:buClr>
                <a:srgbClr val="F496CB">
                  <a:lumMod val="75000"/>
                </a:srgbClr>
              </a:buClr>
            </a:pPr>
            <a:r>
              <a:rPr lang="en-US" dirty="0">
                <a:solidFill>
                  <a:srgbClr val="000000"/>
                </a:solidFill>
                <a:latin typeface="Consolas" panose="020B0609020204030204" pitchFamily="49" charset="0"/>
              </a:rPr>
              <a:t>Query </a:t>
            </a:r>
            <a:r>
              <a:rPr lang="en-US" dirty="0" err="1">
                <a:solidFill>
                  <a:srgbClr val="6A3E3E"/>
                </a:solidFill>
                <a:latin typeface="Consolas" panose="020B0609020204030204" pitchFamily="49" charset="0"/>
              </a:rPr>
              <a:t>query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session.createQuery</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hql</a:t>
            </a:r>
            <a:r>
              <a:rPr lang="en-US" dirty="0">
                <a:solidFill>
                  <a:srgbClr val="000000"/>
                </a:solidFill>
                <a:latin typeface="Consolas" panose="020B0609020204030204" pitchFamily="49" charset="0"/>
              </a:rPr>
              <a:t>);</a:t>
            </a:r>
          </a:p>
          <a:p>
            <a:pPr lvl="0">
              <a:buClr>
                <a:srgbClr val="F496CB">
                  <a:lumMod val="75000"/>
                </a:srgbClr>
              </a:buClr>
            </a:pPr>
            <a:r>
              <a:rPr lang="en-US" dirty="0">
                <a:solidFill>
                  <a:srgbClr val="000000"/>
                </a:solidFill>
                <a:latin typeface="Consolas" panose="020B0609020204030204" pitchFamily="49" charset="0"/>
              </a:rPr>
              <a:t>List </a:t>
            </a:r>
            <a:r>
              <a:rPr lang="en-US" dirty="0" err="1">
                <a:solidFill>
                  <a:srgbClr val="6A3E3E"/>
                </a:solidFill>
                <a:latin typeface="Courier New" panose="02070309020205020404" pitchFamily="49" charset="0"/>
              </a:rPr>
              <a:t>list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query</a:t>
            </a:r>
            <a:r>
              <a:rPr lang="en-US" dirty="0" err="1">
                <a:solidFill>
                  <a:srgbClr val="000000"/>
                </a:solidFill>
                <a:latin typeface="Consolas" panose="020B0609020204030204" pitchFamily="49" charset="0"/>
              </a:rPr>
              <a:t>.list</a:t>
            </a:r>
            <a:r>
              <a:rPr lang="en-US" dirty="0">
                <a:solidFill>
                  <a:srgbClr val="000000"/>
                </a:solidFill>
                <a:latin typeface="Consolas" panose="020B0609020204030204" pitchFamily="49" charset="0"/>
              </a:rPr>
              <a:t>();</a:t>
            </a:r>
            <a:endParaRPr lang="en-US" dirty="0">
              <a:solidFill>
                <a:prstClr val="black">
                  <a:lumMod val="75000"/>
                  <a:lumOff val="25000"/>
                </a:prstClr>
              </a:solidFill>
            </a:endParaRP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(Employee </a:t>
            </a:r>
            <a:r>
              <a:rPr lang="en-US" b="1" dirty="0" err="1">
                <a:solidFill>
                  <a:srgbClr val="6A3E3E"/>
                </a:solidFill>
                <a:latin typeface="Courier New" panose="02070309020205020404" pitchFamily="49" charset="0"/>
              </a:rPr>
              <a:t>employee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list</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employee</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"First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employee</a:t>
            </a:r>
            <a:r>
              <a:rPr lang="en-US" b="1" i="1" dirty="0" err="1">
                <a:solidFill>
                  <a:srgbClr val="000000"/>
                </a:solidFill>
                <a:latin typeface="Courier New" panose="02070309020205020404" pitchFamily="49" charset="0"/>
              </a:rPr>
              <a:t>.getFirstName</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"Last Name: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employee</a:t>
            </a:r>
            <a:r>
              <a:rPr lang="en-US" b="1" i="1" dirty="0" err="1">
                <a:solidFill>
                  <a:srgbClr val="000000"/>
                </a:solidFill>
                <a:latin typeface="Courier New" panose="02070309020205020404" pitchFamily="49" charset="0"/>
              </a:rPr>
              <a:t>.getLastName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81865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(framework)</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From Wikipedia, the free encyclopedia</a:t>
            </a:r>
          </a:p>
          <a:p>
            <a:r>
              <a:rPr lang="en-US" dirty="0"/>
              <a:t>Hibernate ORM (Hibernate in short) is an </a:t>
            </a:r>
            <a:r>
              <a:rPr lang="en-US" dirty="0">
                <a:solidFill>
                  <a:srgbClr val="FF0000"/>
                </a:solidFill>
              </a:rPr>
              <a:t>object-relational mapping framework for the Java language.</a:t>
            </a:r>
          </a:p>
          <a:p>
            <a:r>
              <a:rPr lang="en-US" dirty="0"/>
              <a:t>It provides a framework for mapping an object-oriented domain model to a relational database.</a:t>
            </a:r>
          </a:p>
          <a:p>
            <a:r>
              <a:rPr lang="en-US" dirty="0"/>
              <a:t>Hibernate solves object-relational impedance mismatch problems by replacing direct, persistent database accesses with high-level object handling functions.</a:t>
            </a:r>
          </a:p>
          <a:p>
            <a:endParaRPr lang="en-US" dirty="0"/>
          </a:p>
          <a:p>
            <a:r>
              <a:rPr lang="en-US" dirty="0"/>
              <a:t>Hibernate is </a:t>
            </a:r>
            <a:r>
              <a:rPr lang="en-US" dirty="0">
                <a:hlinkClick r:id="rId2" tooltip="Free software"/>
              </a:rPr>
              <a:t>free software</a:t>
            </a:r>
            <a:r>
              <a:rPr lang="en-US" dirty="0"/>
              <a:t> that is distributed under the </a:t>
            </a:r>
            <a:r>
              <a:rPr lang="en-US" dirty="0">
                <a:hlinkClick r:id="rId3" tooltip="GNU Lesser General Public License"/>
              </a:rPr>
              <a:t>GNU Lesser General Public License</a:t>
            </a:r>
            <a:r>
              <a:rPr lang="en-US" dirty="0"/>
              <a:t> 2.1.</a:t>
            </a:r>
          </a:p>
          <a:p>
            <a:r>
              <a:rPr lang="en-US" dirty="0" err="1">
                <a:solidFill>
                  <a:srgbClr val="FF0000"/>
                </a:solidFill>
              </a:rPr>
              <a:t>Hibernate's</a:t>
            </a:r>
            <a:r>
              <a:rPr lang="en-US" dirty="0">
                <a:solidFill>
                  <a:srgbClr val="FF0000"/>
                </a:solidFill>
              </a:rPr>
              <a:t> primary feature is mapping from Java classes to </a:t>
            </a:r>
            <a:r>
              <a:rPr lang="en-US" dirty="0">
                <a:solidFill>
                  <a:srgbClr val="FF0000"/>
                </a:solidFill>
                <a:hlinkClick r:id="rId4" tooltip="Table (database)"/>
              </a:rPr>
              <a:t>database tables</a:t>
            </a:r>
            <a:r>
              <a:rPr lang="en-US" dirty="0">
                <a:solidFill>
                  <a:srgbClr val="FF0000"/>
                </a:solidFill>
              </a:rPr>
              <a:t>; and mapping from Java data types to </a:t>
            </a:r>
            <a:r>
              <a:rPr lang="en-US" dirty="0">
                <a:solidFill>
                  <a:srgbClr val="FF0000"/>
                </a:solidFill>
                <a:hlinkClick r:id="rId5" tooltip="SQL"/>
              </a:rPr>
              <a:t>SQL</a:t>
            </a:r>
            <a:r>
              <a:rPr lang="en-US" dirty="0">
                <a:solidFill>
                  <a:srgbClr val="FF0000"/>
                </a:solidFill>
              </a:rPr>
              <a:t> data types. </a:t>
            </a:r>
          </a:p>
          <a:p>
            <a:r>
              <a:rPr lang="en-US" dirty="0"/>
              <a:t>Hibernate also provides data query and retrieval facilities. It generates SQL calls and relieves the developer from manual handling and object conversion of the result set.</a:t>
            </a:r>
          </a:p>
        </p:txBody>
      </p:sp>
    </p:spTree>
    <p:extLst>
      <p:ext uri="{BB962C8B-B14F-4D97-AF65-F5344CB8AC3E}">
        <p14:creationId xmlns:p14="http://schemas.microsoft.com/office/powerpoint/2010/main" val="1089681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43A0-AA63-4C9A-8C5D-04B241F2AFDF}"/>
              </a:ext>
            </a:extLst>
          </p:cNvPr>
          <p:cNvSpPr>
            <a:spLocks noGrp="1"/>
          </p:cNvSpPr>
          <p:nvPr>
            <p:ph type="title"/>
          </p:nvPr>
        </p:nvSpPr>
        <p:spPr/>
        <p:txBody>
          <a:bodyPr>
            <a:normAutofit fontScale="90000"/>
          </a:bodyPr>
          <a:lstStyle/>
          <a:p>
            <a:r>
              <a:rPr lang="en-US" dirty="0"/>
              <a:t>Example On Composite Primary Keys In Hibernate</a:t>
            </a:r>
            <a:br>
              <a:rPr lang="en-US" dirty="0"/>
            </a:br>
            <a:endParaRPr lang="en-US" dirty="0"/>
          </a:p>
        </p:txBody>
      </p:sp>
      <p:sp>
        <p:nvSpPr>
          <p:cNvPr id="3" name="Content Placeholder 2">
            <a:extLst>
              <a:ext uri="{FF2B5EF4-FFF2-40B4-BE49-F238E27FC236}">
                <a16:creationId xmlns:a16="http://schemas.microsoft.com/office/drawing/2014/main" id="{9796120F-613C-406B-9203-A1134425FDA9}"/>
              </a:ext>
            </a:extLst>
          </p:cNvPr>
          <p:cNvSpPr>
            <a:spLocks noGrp="1"/>
          </p:cNvSpPr>
          <p:nvPr>
            <p:ph idx="1"/>
          </p:nvPr>
        </p:nvSpPr>
        <p:spPr/>
        <p:txBody>
          <a:bodyPr>
            <a:normAutofit fontScale="77500" lnSpcReduction="20000"/>
          </a:bodyPr>
          <a:lstStyle/>
          <a:p>
            <a:r>
              <a:rPr lang="en-US" dirty="0"/>
              <a:t>Composite primary keys means having more than one primary key, let us see few points on this concept</a:t>
            </a:r>
          </a:p>
          <a:p>
            <a:r>
              <a:rPr lang="en-US" dirty="0"/>
              <a:t>If the table has a primary key then in the hibernate mapping file we need to configure that column by using &lt;id /&gt; element.</a:t>
            </a:r>
          </a:p>
          <a:p>
            <a:r>
              <a:rPr lang="en-US" dirty="0"/>
              <a:t>Even though the database table doesn’t have any primary key, we must configure one column as id (one primary key is must).</a:t>
            </a:r>
          </a:p>
          <a:p>
            <a:r>
              <a:rPr lang="en-US" dirty="0"/>
              <a:t>If the database table has more than one column as primary key then we call it as composite primary key, so if the table has multiple primary key columns , in order to configure these primary key columns in the hibernate mapping file we need to use one new element called </a:t>
            </a:r>
          </a:p>
          <a:p>
            <a:r>
              <a:rPr lang="en-US" dirty="0">
                <a:highlight>
                  <a:srgbClr val="FFFF00"/>
                </a:highlight>
              </a:rPr>
              <a:t>&lt;composite-id …..&gt; </a:t>
            </a:r>
          </a:p>
          <a:p>
            <a:pPr marL="0" indent="0">
              <a:buNone/>
            </a:pPr>
            <a:r>
              <a:rPr lang="en-US" dirty="0">
                <a:highlight>
                  <a:srgbClr val="FFFF00"/>
                </a:highlight>
              </a:rPr>
              <a:t>	&lt;key-property/&gt;</a:t>
            </a:r>
          </a:p>
          <a:p>
            <a:pPr marL="0" indent="0">
              <a:buNone/>
            </a:pPr>
            <a:r>
              <a:rPr lang="en-US" dirty="0">
                <a:highlight>
                  <a:srgbClr val="FFFF00"/>
                </a:highlight>
              </a:rPr>
              <a:t>	&lt;key-property/&gt;</a:t>
            </a:r>
          </a:p>
          <a:p>
            <a:pPr marL="0" indent="0">
              <a:buNone/>
            </a:pPr>
            <a:r>
              <a:rPr lang="en-US" dirty="0">
                <a:highlight>
                  <a:srgbClr val="FFFF00"/>
                </a:highlight>
              </a:rPr>
              <a:t>	…</a:t>
            </a:r>
          </a:p>
          <a:p>
            <a:pPr marL="0" indent="0">
              <a:buNone/>
            </a:pPr>
            <a:r>
              <a:rPr lang="en-US" dirty="0">
                <a:highlight>
                  <a:srgbClr val="FFFF00"/>
                </a:highlight>
              </a:rPr>
              <a:t>	&lt;/composite-id&gt;</a:t>
            </a:r>
          </a:p>
          <a:p>
            <a:r>
              <a:rPr lang="en-US" dirty="0">
                <a:solidFill>
                  <a:srgbClr val="FF0000"/>
                </a:solidFill>
                <a:highlight>
                  <a:srgbClr val="FFFF00"/>
                </a:highlight>
              </a:rPr>
              <a:t>Composite-id class must implement Serializable</a:t>
            </a:r>
          </a:p>
          <a:p>
            <a:pPr marL="0" indent="0">
              <a:buNone/>
            </a:pPr>
            <a:endParaRPr lang="en-US" dirty="0"/>
          </a:p>
        </p:txBody>
      </p:sp>
    </p:spTree>
    <p:extLst>
      <p:ext uri="{BB962C8B-B14F-4D97-AF65-F5344CB8AC3E}">
        <p14:creationId xmlns:p14="http://schemas.microsoft.com/office/powerpoint/2010/main" val="335963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6034E-A6C7-42CE-9BE7-1CAF483CF6D5}"/>
              </a:ext>
            </a:extLst>
          </p:cNvPr>
          <p:cNvSpPr>
            <a:spLocks noGrp="1"/>
          </p:cNvSpPr>
          <p:nvPr>
            <p:ph idx="1"/>
          </p:nvPr>
        </p:nvSpPr>
        <p:spPr/>
        <p:txBody>
          <a:bodyPr/>
          <a:lstStyle/>
          <a:p>
            <a:r>
              <a:rPr lang="en-US" dirty="0"/>
              <a:t>Use previously created project – Changes are only in </a:t>
            </a:r>
          </a:p>
          <a:p>
            <a:r>
              <a:rPr lang="en-US" dirty="0"/>
              <a:t>Persistent class – </a:t>
            </a:r>
            <a:r>
              <a:rPr lang="en-US" dirty="0" err="1"/>
              <a:t>Employe</a:t>
            </a:r>
            <a:endParaRPr lang="en-US" dirty="0"/>
          </a:p>
          <a:p>
            <a:r>
              <a:rPr lang="en-US" dirty="0"/>
              <a:t>hibernate mapping file – employee.hbm.xml</a:t>
            </a:r>
          </a:p>
        </p:txBody>
      </p:sp>
    </p:spTree>
    <p:extLst>
      <p:ext uri="{BB962C8B-B14F-4D97-AF65-F5344CB8AC3E}">
        <p14:creationId xmlns:p14="http://schemas.microsoft.com/office/powerpoint/2010/main" val="2012927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4239-F395-46E3-BCD2-B02E075CF3E6}"/>
              </a:ext>
            </a:extLst>
          </p:cNvPr>
          <p:cNvSpPr>
            <a:spLocks noGrp="1"/>
          </p:cNvSpPr>
          <p:nvPr>
            <p:ph type="title"/>
          </p:nvPr>
        </p:nvSpPr>
        <p:spPr>
          <a:xfrm>
            <a:off x="677334" y="15711"/>
            <a:ext cx="8596668" cy="474483"/>
          </a:xfrm>
        </p:spPr>
        <p:txBody>
          <a:bodyPr>
            <a:normAutofit fontScale="90000"/>
          </a:bodyPr>
          <a:lstStyle/>
          <a:p>
            <a:r>
              <a:rPr lang="en-US" dirty="0"/>
              <a:t>Employee.java</a:t>
            </a:r>
          </a:p>
        </p:txBody>
      </p:sp>
      <p:sp>
        <p:nvSpPr>
          <p:cNvPr id="3" name="Content Placeholder 2">
            <a:extLst>
              <a:ext uri="{FF2B5EF4-FFF2-40B4-BE49-F238E27FC236}">
                <a16:creationId xmlns:a16="http://schemas.microsoft.com/office/drawing/2014/main" id="{B31BDD08-E4C2-4CF5-86BD-F47AE666CD34}"/>
              </a:ext>
            </a:extLst>
          </p:cNvPr>
          <p:cNvSpPr>
            <a:spLocks noGrp="1"/>
          </p:cNvSpPr>
          <p:nvPr>
            <p:ph idx="1"/>
          </p:nvPr>
        </p:nvSpPr>
        <p:spPr>
          <a:xfrm>
            <a:off x="414779" y="593889"/>
            <a:ext cx="8859223" cy="6174556"/>
          </a:xfrm>
        </p:spPr>
        <p:txBody>
          <a:bodyPr>
            <a:normAutofit fontScale="550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com.mangaraoit.hb</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java.io.Serializable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u="sng" dirty="0">
                <a:solidFill>
                  <a:srgbClr val="000000"/>
                </a:solidFill>
                <a:highlight>
                  <a:srgbClr val="FFFF00"/>
                </a:highlight>
                <a:latin typeface="Courier New" panose="02070309020205020404" pitchFamily="49" charset="0"/>
              </a:rPr>
              <a:t>Employee </a:t>
            </a:r>
            <a:r>
              <a:rPr lang="en-US" b="1" u="sng" dirty="0">
                <a:solidFill>
                  <a:srgbClr val="7F0055"/>
                </a:solidFill>
                <a:highlight>
                  <a:srgbClr val="FFFF00"/>
                </a:highlight>
                <a:latin typeface="Courier New" panose="02070309020205020404" pitchFamily="49" charset="0"/>
              </a:rPr>
              <a:t>implements</a:t>
            </a:r>
            <a:r>
              <a:rPr lang="en-US" b="1" u="sng" dirty="0">
                <a:solidFill>
                  <a:srgbClr val="000000"/>
                </a:solidFill>
                <a:highlight>
                  <a:srgbClr val="FFFF00"/>
                </a:highlight>
                <a:latin typeface="Courier New" panose="02070309020205020404" pitchFamily="49" charset="0"/>
              </a:rPr>
              <a:t> Serializable</a:t>
            </a:r>
            <a:r>
              <a:rPr lang="en-US" b="1" u="sng"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err="1">
                <a:solidFill>
                  <a:srgbClr val="0000C0"/>
                </a:solidFill>
                <a:latin typeface="Courier New" panose="02070309020205020404" pitchFamily="49" charset="0"/>
              </a:rPr>
              <a:t>firstName</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getId</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setId</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getFirstName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firstName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setFirstName</a:t>
            </a:r>
            <a:r>
              <a:rPr lang="en-US" b="1" dirty="0">
                <a:solidFill>
                  <a:srgbClr val="000000"/>
                </a:solidFill>
                <a:latin typeface="Courier New" panose="02070309020205020404" pitchFamily="49" charset="0"/>
              </a:rPr>
              <a:t>(String </a:t>
            </a:r>
            <a:r>
              <a:rPr lang="en-US" b="1" dirty="0" err="1">
                <a:solidFill>
                  <a:srgbClr val="6A3E3E"/>
                </a:solidFill>
                <a:latin typeface="Courier New" panose="02070309020205020404" pitchFamily="49" charset="0"/>
              </a:rPr>
              <a:t>firstName</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firstName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firstName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getLastName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setLastName</a:t>
            </a:r>
            <a:r>
              <a:rPr lang="en-US" b="1" dirty="0">
                <a:solidFill>
                  <a:srgbClr val="000000"/>
                </a:solidFill>
                <a:latin typeface="Courier New" panose="02070309020205020404" pitchFamily="49" charset="0"/>
              </a:rPr>
              <a:t>(String </a:t>
            </a:r>
            <a:r>
              <a:rPr lang="en-US" b="1" dirty="0" err="1">
                <a:solidFill>
                  <a:srgbClr val="6A3E3E"/>
                </a:solidFill>
                <a:latin typeface="Courier New" panose="02070309020205020404" pitchFamily="49" charset="0"/>
              </a:rPr>
              <a:t>lastName</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lastName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817366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EFF2-8241-4538-A8A9-02ACC02F312E}"/>
              </a:ext>
            </a:extLst>
          </p:cNvPr>
          <p:cNvSpPr>
            <a:spLocks noGrp="1"/>
          </p:cNvSpPr>
          <p:nvPr>
            <p:ph type="title"/>
          </p:nvPr>
        </p:nvSpPr>
        <p:spPr/>
        <p:txBody>
          <a:bodyPr>
            <a:normAutofit/>
          </a:bodyPr>
          <a:lstStyle/>
          <a:p>
            <a:r>
              <a:rPr lang="en-US" dirty="0"/>
              <a:t>employee.hbm.xml</a:t>
            </a:r>
          </a:p>
        </p:txBody>
      </p:sp>
      <p:sp>
        <p:nvSpPr>
          <p:cNvPr id="3" name="Content Placeholder 2">
            <a:extLst>
              <a:ext uri="{FF2B5EF4-FFF2-40B4-BE49-F238E27FC236}">
                <a16:creationId xmlns:a16="http://schemas.microsoft.com/office/drawing/2014/main" id="{AE4F3350-0A87-495D-BD61-0E1181E8F715}"/>
              </a:ext>
            </a:extLst>
          </p:cNvPr>
          <p:cNvSpPr>
            <a:spLocks noGrp="1"/>
          </p:cNvSpPr>
          <p:nvPr>
            <p:ph idx="1"/>
          </p:nvPr>
        </p:nvSpPr>
        <p:spPr>
          <a:xfrm>
            <a:off x="433633" y="1583703"/>
            <a:ext cx="8908330" cy="4807670"/>
          </a:xfrm>
        </p:spPr>
        <p:txBody>
          <a:bodyPr>
            <a:noAutofit/>
          </a:bodyPr>
          <a:lstStyle/>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xml </a:t>
            </a:r>
            <a:r>
              <a:rPr lang="en-US" sz="1400" dirty="0">
                <a:solidFill>
                  <a:srgbClr val="7F007F"/>
                </a:solidFill>
                <a:latin typeface="Courier New" panose="02070309020205020404" pitchFamily="49" charset="0"/>
              </a:rPr>
              <a:t>version</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'1.0' </a:t>
            </a:r>
            <a:r>
              <a:rPr lang="en-US" sz="1400" i="1" dirty="0">
                <a:solidFill>
                  <a:srgbClr val="7F007F"/>
                </a:solidFill>
                <a:latin typeface="Courier New" panose="02070309020205020404" pitchFamily="49" charset="0"/>
              </a:rPr>
              <a:t>encoding</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'UTF-8'</a:t>
            </a:r>
            <a:r>
              <a:rPr lang="en-US" sz="1400" i="1" dirty="0">
                <a:solidFill>
                  <a:srgbClr val="008080"/>
                </a:solidFill>
                <a:latin typeface="Courier New" panose="02070309020205020404" pitchFamily="49" charset="0"/>
              </a:rPr>
              <a:t>?&gt;</a:t>
            </a:r>
            <a:r>
              <a:rPr lang="en-US" sz="1400" i="1" dirty="0">
                <a:solidFill>
                  <a:srgbClr val="000000"/>
                </a:solidFill>
                <a:latin typeface="Courier New" panose="02070309020205020404" pitchFamily="49" charset="0"/>
              </a:rPr>
              <a:t>  </a:t>
            </a:r>
          </a:p>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DOCTYPE </a:t>
            </a:r>
            <a:r>
              <a:rPr lang="en-US" sz="1400" dirty="0">
                <a:solidFill>
                  <a:srgbClr val="008080"/>
                </a:solidFill>
                <a:latin typeface="Courier New" panose="02070309020205020404" pitchFamily="49" charset="0"/>
              </a:rPr>
              <a:t>hibernate-mapping </a:t>
            </a:r>
            <a:r>
              <a:rPr lang="en-US" sz="1400" dirty="0">
                <a:solidFill>
                  <a:srgbClr val="808080"/>
                </a:solidFill>
                <a:latin typeface="Courier New" panose="02070309020205020404" pitchFamily="49" charset="0"/>
              </a:rPr>
              <a:t>PUBLIC  </a:t>
            </a:r>
          </a:p>
          <a:p>
            <a:pPr marL="400050" lvl="1" indent="0">
              <a:buNone/>
            </a:pPr>
            <a:r>
              <a:rPr lang="en-US" sz="1400" dirty="0">
                <a:latin typeface="Courier New" panose="02070309020205020404" pitchFamily="49" charset="0"/>
              </a:rPr>
              <a:t> </a:t>
            </a:r>
            <a:r>
              <a:rPr lang="en-US" sz="1400" dirty="0">
                <a:solidFill>
                  <a:srgbClr val="008080"/>
                </a:solidFill>
                <a:latin typeface="Courier New" panose="02070309020205020404" pitchFamily="49" charset="0"/>
              </a:rPr>
              <a:t>"-//Hibernate/Hibernate Mapping DTD 5.3//EN"  </a:t>
            </a:r>
          </a:p>
          <a:p>
            <a:pPr marL="400050" lvl="1" indent="0">
              <a:buNone/>
            </a:pPr>
            <a:r>
              <a:rPr lang="en-US" sz="1400" dirty="0">
                <a:latin typeface="Courier New" panose="02070309020205020404" pitchFamily="49" charset="0"/>
              </a:rPr>
              <a:t> </a:t>
            </a:r>
            <a:r>
              <a:rPr lang="en-US" sz="1400" dirty="0">
                <a:solidFill>
                  <a:srgbClr val="3F7F5F"/>
                </a:solidFill>
                <a:latin typeface="Courier New" panose="02070309020205020404" pitchFamily="49" charset="0"/>
              </a:rPr>
              <a:t>"http://hibernate.sourceforge.net/hibernate-mapping-5.3.dtd"</a:t>
            </a:r>
            <a:r>
              <a:rPr lang="en-US" sz="1400" dirty="0">
                <a:solidFill>
                  <a:srgbClr val="008080"/>
                </a:solidFill>
                <a:latin typeface="Courier New" panose="02070309020205020404" pitchFamily="49" charset="0"/>
              </a:rPr>
              <a:t>&gt;</a:t>
            </a:r>
          </a:p>
          <a:p>
            <a:pPr marL="400050" lvl="1" indent="0">
              <a:buNone/>
            </a:pPr>
            <a:endParaRPr lang="en-US" sz="1400" dirty="0">
              <a:latin typeface="Courier New" panose="02070309020205020404" pitchFamily="49" charset="0"/>
            </a:endParaRPr>
          </a:p>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hibernate-mapping</a:t>
            </a:r>
            <a:r>
              <a:rPr lang="en-US" sz="1400" dirty="0">
                <a:solidFill>
                  <a:srgbClr val="008080"/>
                </a:solidFill>
                <a:latin typeface="Courier New" panose="02070309020205020404" pitchFamily="49" charset="0"/>
              </a:rPr>
              <a:t>&gt;</a:t>
            </a:r>
          </a:p>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class </a:t>
            </a:r>
            <a:r>
              <a:rPr lang="en-US" sz="1400" dirty="0">
                <a:solidFill>
                  <a:srgbClr val="7F007F"/>
                </a:solidFill>
                <a:latin typeface="Courier New" panose="02070309020205020404" pitchFamily="49" charset="0"/>
              </a:rPr>
              <a:t>name</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a:t>
            </a:r>
            <a:r>
              <a:rPr lang="en-US" sz="1400" i="1" dirty="0" err="1">
                <a:solidFill>
                  <a:srgbClr val="2A00FF"/>
                </a:solidFill>
                <a:latin typeface="Courier New" panose="02070309020205020404" pitchFamily="49" charset="0"/>
              </a:rPr>
              <a:t>com.mangaraoit.hb.Employee</a:t>
            </a:r>
            <a:r>
              <a:rPr lang="en-US" sz="1400" i="1" dirty="0">
                <a:solidFill>
                  <a:srgbClr val="2A00FF"/>
                </a:solidFill>
                <a:latin typeface="Courier New" panose="02070309020205020404" pitchFamily="49" charset="0"/>
              </a:rPr>
              <a:t>" </a:t>
            </a:r>
            <a:r>
              <a:rPr lang="en-US" sz="1400" i="1" dirty="0">
                <a:solidFill>
                  <a:srgbClr val="7F007F"/>
                </a:solidFill>
                <a:latin typeface="Courier New" panose="02070309020205020404" pitchFamily="49" charset="0"/>
              </a:rPr>
              <a:t>table</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"EMPLOYEE"</a:t>
            </a:r>
            <a:r>
              <a:rPr lang="en-US" sz="1400" i="1" dirty="0">
                <a:solidFill>
                  <a:srgbClr val="008080"/>
                </a:solidFill>
                <a:latin typeface="Courier New" panose="02070309020205020404" pitchFamily="49" charset="0"/>
              </a:rPr>
              <a:t>&gt;</a:t>
            </a:r>
          </a:p>
          <a:p>
            <a:pPr marL="400050" lvl="1" indent="0">
              <a:buNone/>
            </a:pPr>
            <a:r>
              <a:rPr lang="en-US" sz="1400" dirty="0">
                <a:solidFill>
                  <a:srgbClr val="008080"/>
                </a:solidFill>
                <a:highlight>
                  <a:srgbClr val="FFFF00"/>
                </a:highlight>
                <a:latin typeface="Courier New" panose="02070309020205020404" pitchFamily="49" charset="0"/>
              </a:rPr>
              <a:t>&lt;</a:t>
            </a:r>
            <a:r>
              <a:rPr lang="en-US" sz="1400" dirty="0">
                <a:solidFill>
                  <a:srgbClr val="3F7F7F"/>
                </a:solidFill>
                <a:highlight>
                  <a:srgbClr val="FFFF00"/>
                </a:highlight>
                <a:latin typeface="Courier New" panose="02070309020205020404" pitchFamily="49" charset="0"/>
              </a:rPr>
              <a:t>composite-id</a:t>
            </a:r>
            <a:r>
              <a:rPr lang="en-US" sz="1400" dirty="0">
                <a:solidFill>
                  <a:srgbClr val="008080"/>
                </a:solidFill>
                <a:highlight>
                  <a:srgbClr val="FFFF00"/>
                </a:highlight>
                <a:latin typeface="Courier New" panose="02070309020205020404" pitchFamily="49" charset="0"/>
              </a:rPr>
              <a:t>&gt;</a:t>
            </a:r>
          </a:p>
          <a:p>
            <a:pPr marL="400050" lvl="1" indent="0">
              <a:buNone/>
            </a:pPr>
            <a:r>
              <a:rPr lang="en-US" sz="1400" dirty="0">
                <a:solidFill>
                  <a:srgbClr val="FF0000"/>
                </a:solidFill>
                <a:highlight>
                  <a:srgbClr val="FFFF00"/>
                </a:highlight>
                <a:latin typeface="Courier New" panose="02070309020205020404" pitchFamily="49" charset="0"/>
              </a:rPr>
              <a:t>&lt;key-property </a:t>
            </a:r>
            <a:r>
              <a:rPr lang="en-US" sz="1400" dirty="0">
                <a:solidFill>
                  <a:srgbClr val="7F007F"/>
                </a:solidFill>
                <a:highlight>
                  <a:srgbClr val="FFFF00"/>
                </a:highlight>
                <a:latin typeface="Courier New" panose="02070309020205020404" pitchFamily="49" charset="0"/>
              </a:rPr>
              <a:t>name</a:t>
            </a:r>
            <a:r>
              <a:rPr lang="en-US" sz="1400" dirty="0">
                <a:solidFill>
                  <a:srgbClr val="000000"/>
                </a:solidFill>
                <a:highlight>
                  <a:srgbClr val="FFFF00"/>
                </a:highlight>
                <a:latin typeface="Courier New" panose="02070309020205020404" pitchFamily="49" charset="0"/>
              </a:rPr>
              <a:t>=</a:t>
            </a:r>
            <a:r>
              <a:rPr lang="en-US" sz="1400" i="1" dirty="0">
                <a:solidFill>
                  <a:srgbClr val="2A00FF"/>
                </a:solidFill>
                <a:highlight>
                  <a:srgbClr val="FFFF00"/>
                </a:highlight>
                <a:latin typeface="Courier New" panose="02070309020205020404" pitchFamily="49" charset="0"/>
              </a:rPr>
              <a:t>"id" </a:t>
            </a:r>
            <a:r>
              <a:rPr lang="en-US" sz="1400" i="1" dirty="0">
                <a:solidFill>
                  <a:srgbClr val="7F007F"/>
                </a:solidFill>
                <a:highlight>
                  <a:srgbClr val="FFFF00"/>
                </a:highlight>
                <a:latin typeface="Courier New" panose="02070309020205020404" pitchFamily="49" charset="0"/>
              </a:rPr>
              <a:t>column</a:t>
            </a:r>
            <a:r>
              <a:rPr lang="en-US" sz="1400" i="1" dirty="0">
                <a:solidFill>
                  <a:srgbClr val="000000"/>
                </a:solidFill>
                <a:highlight>
                  <a:srgbClr val="FFFF00"/>
                </a:highlight>
                <a:latin typeface="Courier New" panose="02070309020205020404" pitchFamily="49" charset="0"/>
              </a:rPr>
              <a:t>=</a:t>
            </a:r>
            <a:r>
              <a:rPr lang="en-US" sz="1400" i="1" dirty="0">
                <a:solidFill>
                  <a:srgbClr val="2A00FF"/>
                </a:solidFill>
                <a:highlight>
                  <a:srgbClr val="FFFF00"/>
                </a:highlight>
                <a:latin typeface="Courier New" panose="02070309020205020404" pitchFamily="49" charset="0"/>
              </a:rPr>
              <a:t>"ID" </a:t>
            </a:r>
            <a:r>
              <a:rPr lang="en-US" sz="1400" i="1" dirty="0">
                <a:solidFill>
                  <a:srgbClr val="008080"/>
                </a:solidFill>
                <a:highlight>
                  <a:srgbClr val="FFFF00"/>
                </a:highlight>
                <a:latin typeface="Courier New" panose="02070309020205020404" pitchFamily="49" charset="0"/>
              </a:rPr>
              <a:t>/&gt;</a:t>
            </a:r>
          </a:p>
          <a:p>
            <a:pPr marL="400050" lvl="1" indent="0">
              <a:buNone/>
            </a:pPr>
            <a:r>
              <a:rPr lang="en-US" sz="1400" dirty="0">
                <a:solidFill>
                  <a:srgbClr val="FF0000"/>
                </a:solidFill>
                <a:highlight>
                  <a:srgbClr val="FFFF00"/>
                </a:highlight>
                <a:latin typeface="Courier New" panose="02070309020205020404" pitchFamily="49" charset="0"/>
              </a:rPr>
              <a:t>&lt;key-property</a:t>
            </a:r>
            <a:r>
              <a:rPr lang="en-US" sz="1400" dirty="0">
                <a:solidFill>
                  <a:srgbClr val="3F7F7F"/>
                </a:solidFill>
                <a:highlight>
                  <a:srgbClr val="FFFF00"/>
                </a:highlight>
                <a:latin typeface="Courier New" panose="02070309020205020404" pitchFamily="49" charset="0"/>
              </a:rPr>
              <a:t> </a:t>
            </a:r>
            <a:r>
              <a:rPr lang="en-US" sz="1400" dirty="0">
                <a:solidFill>
                  <a:srgbClr val="7F007F"/>
                </a:solidFill>
                <a:highlight>
                  <a:srgbClr val="FFFF00"/>
                </a:highlight>
                <a:latin typeface="Courier New" panose="02070309020205020404" pitchFamily="49" charset="0"/>
              </a:rPr>
              <a:t>name</a:t>
            </a:r>
            <a:r>
              <a:rPr lang="en-US" sz="1400" dirty="0">
                <a:solidFill>
                  <a:srgbClr val="000000"/>
                </a:solidFill>
                <a:highlight>
                  <a:srgbClr val="FFFF00"/>
                </a:highlight>
                <a:latin typeface="Courier New" panose="02070309020205020404" pitchFamily="49" charset="0"/>
              </a:rPr>
              <a:t>=</a:t>
            </a:r>
            <a:r>
              <a:rPr lang="en-US" sz="1400" i="1" dirty="0">
                <a:solidFill>
                  <a:srgbClr val="2A00FF"/>
                </a:solidFill>
                <a:highlight>
                  <a:srgbClr val="FFFF00"/>
                </a:highlight>
                <a:latin typeface="Courier New" panose="02070309020205020404" pitchFamily="49" charset="0"/>
              </a:rPr>
              <a:t>"</a:t>
            </a:r>
            <a:r>
              <a:rPr lang="en-US" sz="1400" i="1" dirty="0" err="1">
                <a:solidFill>
                  <a:srgbClr val="2A00FF"/>
                </a:solidFill>
                <a:highlight>
                  <a:srgbClr val="FFFF00"/>
                </a:highlight>
                <a:latin typeface="Courier New" panose="02070309020205020404" pitchFamily="49" charset="0"/>
              </a:rPr>
              <a:t>firstName</a:t>
            </a:r>
            <a:r>
              <a:rPr lang="en-US" sz="1400" i="1" dirty="0">
                <a:solidFill>
                  <a:srgbClr val="2A00FF"/>
                </a:solidFill>
                <a:highlight>
                  <a:srgbClr val="FFFF00"/>
                </a:highlight>
                <a:latin typeface="Courier New" panose="02070309020205020404" pitchFamily="49" charset="0"/>
              </a:rPr>
              <a:t>" </a:t>
            </a:r>
            <a:r>
              <a:rPr lang="en-US" sz="1400" i="1" dirty="0">
                <a:solidFill>
                  <a:srgbClr val="7F007F"/>
                </a:solidFill>
                <a:highlight>
                  <a:srgbClr val="FFFF00"/>
                </a:highlight>
                <a:latin typeface="Courier New" panose="02070309020205020404" pitchFamily="49" charset="0"/>
              </a:rPr>
              <a:t>column</a:t>
            </a:r>
            <a:r>
              <a:rPr lang="en-US" sz="1400" i="1" dirty="0">
                <a:solidFill>
                  <a:srgbClr val="000000"/>
                </a:solidFill>
                <a:highlight>
                  <a:srgbClr val="FFFF00"/>
                </a:highlight>
                <a:latin typeface="Courier New" panose="02070309020205020404" pitchFamily="49" charset="0"/>
              </a:rPr>
              <a:t>=</a:t>
            </a:r>
            <a:r>
              <a:rPr lang="en-US" sz="1400" i="1" dirty="0">
                <a:solidFill>
                  <a:srgbClr val="2A00FF"/>
                </a:solidFill>
                <a:highlight>
                  <a:srgbClr val="FFFF00"/>
                </a:highlight>
                <a:latin typeface="Courier New" panose="02070309020205020404" pitchFamily="49" charset="0"/>
              </a:rPr>
              <a:t>"FIRSTNAME" </a:t>
            </a:r>
            <a:r>
              <a:rPr lang="en-US" sz="1400" i="1" dirty="0">
                <a:solidFill>
                  <a:srgbClr val="008080"/>
                </a:solidFill>
                <a:highlight>
                  <a:srgbClr val="FFFF00"/>
                </a:highlight>
                <a:latin typeface="Courier New" panose="02070309020205020404" pitchFamily="49" charset="0"/>
              </a:rPr>
              <a:t>/&gt;</a:t>
            </a:r>
          </a:p>
          <a:p>
            <a:pPr marL="400050" lvl="1" indent="0">
              <a:buNone/>
            </a:pPr>
            <a:r>
              <a:rPr lang="en-US" sz="1400" dirty="0">
                <a:solidFill>
                  <a:srgbClr val="008080"/>
                </a:solidFill>
                <a:highlight>
                  <a:srgbClr val="FFFF00"/>
                </a:highlight>
                <a:latin typeface="Courier New" panose="02070309020205020404" pitchFamily="49" charset="0"/>
              </a:rPr>
              <a:t>&lt;/</a:t>
            </a:r>
            <a:r>
              <a:rPr lang="en-US" sz="1400" dirty="0">
                <a:solidFill>
                  <a:srgbClr val="3F7F7F"/>
                </a:solidFill>
                <a:highlight>
                  <a:srgbClr val="FFFF00"/>
                </a:highlight>
                <a:latin typeface="Courier New" panose="02070309020205020404" pitchFamily="49" charset="0"/>
              </a:rPr>
              <a:t>composite-id</a:t>
            </a:r>
            <a:r>
              <a:rPr lang="en-US" sz="1400" dirty="0">
                <a:solidFill>
                  <a:srgbClr val="008080"/>
                </a:solidFill>
                <a:highlight>
                  <a:srgbClr val="FFFF00"/>
                </a:highlight>
                <a:latin typeface="Courier New" panose="02070309020205020404" pitchFamily="49" charset="0"/>
              </a:rPr>
              <a:t>&gt;</a:t>
            </a:r>
          </a:p>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property </a:t>
            </a:r>
            <a:r>
              <a:rPr lang="en-US" sz="1400" dirty="0">
                <a:solidFill>
                  <a:srgbClr val="7F007F"/>
                </a:solidFill>
                <a:latin typeface="Courier New" panose="02070309020205020404" pitchFamily="49" charset="0"/>
              </a:rPr>
              <a:t>name</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a:t>
            </a:r>
            <a:r>
              <a:rPr lang="en-US" sz="1400" i="1" dirty="0" err="1">
                <a:solidFill>
                  <a:srgbClr val="2A00FF"/>
                </a:solidFill>
                <a:latin typeface="Courier New" panose="02070309020205020404" pitchFamily="49" charset="0"/>
              </a:rPr>
              <a:t>lastName</a:t>
            </a:r>
            <a:r>
              <a:rPr lang="en-US" sz="1400" i="1" dirty="0">
                <a:solidFill>
                  <a:srgbClr val="2A00FF"/>
                </a:solidFill>
                <a:latin typeface="Courier New" panose="02070309020205020404" pitchFamily="49" charset="0"/>
              </a:rPr>
              <a:t>" </a:t>
            </a:r>
            <a:r>
              <a:rPr lang="en-US" sz="1400" i="1" dirty="0">
                <a:solidFill>
                  <a:srgbClr val="7F007F"/>
                </a:solidFill>
                <a:latin typeface="Courier New" panose="02070309020205020404" pitchFamily="49" charset="0"/>
              </a:rPr>
              <a:t>column</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"LASTNAME" </a:t>
            </a:r>
            <a:r>
              <a:rPr lang="en-US" sz="1400" i="1" dirty="0">
                <a:solidFill>
                  <a:srgbClr val="008080"/>
                </a:solidFill>
                <a:latin typeface="Courier New" panose="02070309020205020404" pitchFamily="49" charset="0"/>
              </a:rPr>
              <a:t>/&gt;</a:t>
            </a:r>
          </a:p>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class</a:t>
            </a:r>
            <a:r>
              <a:rPr lang="en-US" sz="1400" dirty="0">
                <a:solidFill>
                  <a:srgbClr val="008080"/>
                </a:solidFill>
                <a:latin typeface="Courier New" panose="02070309020205020404" pitchFamily="49" charset="0"/>
              </a:rPr>
              <a:t>&gt;</a:t>
            </a:r>
          </a:p>
          <a:p>
            <a:pPr marL="400050" lvl="1" indent="0">
              <a:buNone/>
            </a:pP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hibernate-mapping</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 </a:t>
            </a:r>
            <a:endParaRPr lang="en-US" sz="1400" dirty="0"/>
          </a:p>
        </p:txBody>
      </p:sp>
    </p:spTree>
    <p:extLst>
      <p:ext uri="{BB962C8B-B14F-4D97-AF65-F5344CB8AC3E}">
        <p14:creationId xmlns:p14="http://schemas.microsoft.com/office/powerpoint/2010/main" val="2435356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01521"/>
          </a:xfrm>
        </p:spPr>
        <p:txBody>
          <a:bodyPr/>
          <a:lstStyle/>
          <a:p>
            <a:r>
              <a:rPr lang="en-US" dirty="0"/>
              <a:t>Run the Main class</a:t>
            </a:r>
          </a:p>
        </p:txBody>
      </p:sp>
      <p:sp>
        <p:nvSpPr>
          <p:cNvPr id="3" name="Content Placeholder 2"/>
          <p:cNvSpPr>
            <a:spLocks noGrp="1"/>
          </p:cNvSpPr>
          <p:nvPr>
            <p:ph idx="1"/>
          </p:nvPr>
        </p:nvSpPr>
        <p:spPr>
          <a:xfrm>
            <a:off x="677334" y="1532587"/>
            <a:ext cx="8596668" cy="4508776"/>
          </a:xfrm>
        </p:spPr>
        <p:txBody>
          <a:bodyPr>
            <a:normAutofit/>
          </a:bodyPr>
          <a:lstStyle/>
          <a:p>
            <a:pPr marL="0" indent="0">
              <a:buNone/>
            </a:pPr>
            <a:r>
              <a:rPr lang="en-US" dirty="0"/>
              <a:t>See the output and check created primary key in database.</a:t>
            </a:r>
          </a:p>
          <a:p>
            <a:pPr marL="0" indent="0">
              <a:buNone/>
            </a:pPr>
            <a:r>
              <a:rPr lang="en-US" dirty="0"/>
              <a:t>DESC EMPLOYEE;</a:t>
            </a:r>
          </a:p>
        </p:txBody>
      </p:sp>
    </p:spTree>
    <p:extLst>
      <p:ext uri="{BB962C8B-B14F-4D97-AF65-F5344CB8AC3E}">
        <p14:creationId xmlns:p14="http://schemas.microsoft.com/office/powerpoint/2010/main" val="19861697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2A39-334A-49D4-AE60-DF850CE58715}"/>
              </a:ext>
            </a:extLst>
          </p:cNvPr>
          <p:cNvSpPr>
            <a:spLocks noGrp="1"/>
          </p:cNvSpPr>
          <p:nvPr>
            <p:ph type="title"/>
          </p:nvPr>
        </p:nvSpPr>
        <p:spPr/>
        <p:txBody>
          <a:bodyPr/>
          <a:lstStyle/>
          <a:p>
            <a:r>
              <a:rPr lang="en-US" dirty="0"/>
              <a:t>Get and load() methods </a:t>
            </a:r>
          </a:p>
        </p:txBody>
      </p:sp>
      <p:sp>
        <p:nvSpPr>
          <p:cNvPr id="3" name="Content Placeholder 2">
            <a:extLst>
              <a:ext uri="{FF2B5EF4-FFF2-40B4-BE49-F238E27FC236}">
                <a16:creationId xmlns:a16="http://schemas.microsoft.com/office/drawing/2014/main" id="{0C492B23-5EEF-4DE0-B845-C0D44FF96DA9}"/>
              </a:ext>
            </a:extLst>
          </p:cNvPr>
          <p:cNvSpPr>
            <a:spLocks noGrp="1"/>
          </p:cNvSpPr>
          <p:nvPr>
            <p:ph idx="1"/>
          </p:nvPr>
        </p:nvSpPr>
        <p:spPr/>
        <p:txBody>
          <a:bodyPr/>
          <a:lstStyle/>
          <a:p>
            <a:r>
              <a:rPr lang="en-US" dirty="0">
                <a:highlight>
                  <a:srgbClr val="FFFF00"/>
                </a:highlight>
              </a:rPr>
              <a:t>load() method requires the object’s primary key as an identifier, and it is mandatory to provide it.</a:t>
            </a:r>
          </a:p>
          <a:p>
            <a:r>
              <a:rPr lang="en-US" dirty="0">
                <a:highlight>
                  <a:srgbClr val="FFFF00"/>
                </a:highlight>
              </a:rPr>
              <a:t>The get() method is very much similar to load() method. The get() methods take an identifier and either an entity name or a class. </a:t>
            </a:r>
          </a:p>
          <a:p>
            <a:r>
              <a:rPr lang="en-US" dirty="0" err="1"/>
              <a:t>Session.get</a:t>
            </a:r>
            <a:r>
              <a:rPr lang="en-US" dirty="0"/>
              <a:t>(): This method returns a persistence object of the given class with the given identifier. It will return null if there is no persistence object</a:t>
            </a:r>
          </a:p>
          <a:p>
            <a:r>
              <a:rPr lang="en-US" dirty="0" err="1"/>
              <a:t>Session.load</a:t>
            </a:r>
            <a:r>
              <a:rPr lang="en-US" dirty="0"/>
              <a:t>(): This method returns a persistence object of the given class with the given identifier. It will throw an exception </a:t>
            </a:r>
            <a:r>
              <a:rPr lang="en-US" dirty="0" err="1"/>
              <a:t>ObjectNotFoundException</a:t>
            </a:r>
            <a:r>
              <a:rPr lang="en-US" dirty="0"/>
              <a:t>, if an entity does not exist in the database. The load() method may return a proxy object instead of a real persistence object</a:t>
            </a:r>
          </a:p>
        </p:txBody>
      </p:sp>
    </p:spTree>
    <p:extLst>
      <p:ext uri="{BB962C8B-B14F-4D97-AF65-F5344CB8AC3E}">
        <p14:creationId xmlns:p14="http://schemas.microsoft.com/office/powerpoint/2010/main" val="1221486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24AB-68E6-4712-B610-D3C1322AC29C}"/>
              </a:ext>
            </a:extLst>
          </p:cNvPr>
          <p:cNvSpPr>
            <a:spLocks noGrp="1"/>
          </p:cNvSpPr>
          <p:nvPr>
            <p:ph type="title"/>
          </p:nvPr>
        </p:nvSpPr>
        <p:spPr/>
        <p:txBody>
          <a:bodyPr/>
          <a:lstStyle/>
          <a:p>
            <a:pPr fontAlgn="base"/>
            <a:r>
              <a:rPr lang="en-US" dirty="0"/>
              <a:t>Get() vs. Load() Method</a:t>
            </a:r>
          </a:p>
        </p:txBody>
      </p:sp>
      <p:pic>
        <p:nvPicPr>
          <p:cNvPr id="5" name="Content Placeholder 4">
            <a:extLst>
              <a:ext uri="{FF2B5EF4-FFF2-40B4-BE49-F238E27FC236}">
                <a16:creationId xmlns:a16="http://schemas.microsoft.com/office/drawing/2014/main" id="{861839E8-28E2-4E66-B4BC-5ECD1E76D964}"/>
              </a:ext>
            </a:extLst>
          </p:cNvPr>
          <p:cNvPicPr>
            <a:picLocks noGrp="1" noChangeAspect="1"/>
          </p:cNvPicPr>
          <p:nvPr>
            <p:ph idx="1"/>
          </p:nvPr>
        </p:nvPicPr>
        <p:blipFill>
          <a:blip r:embed="rId2"/>
          <a:stretch>
            <a:fillRect/>
          </a:stretch>
        </p:blipFill>
        <p:spPr>
          <a:xfrm>
            <a:off x="677334" y="2343201"/>
            <a:ext cx="9885410" cy="1936568"/>
          </a:xfrm>
          <a:prstGeom prst="rect">
            <a:avLst/>
          </a:prstGeom>
        </p:spPr>
      </p:pic>
    </p:spTree>
    <p:extLst>
      <p:ext uri="{BB962C8B-B14F-4D97-AF65-F5344CB8AC3E}">
        <p14:creationId xmlns:p14="http://schemas.microsoft.com/office/powerpoint/2010/main" val="21289663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0BAE-74AB-42F2-AF40-74DCD3E8EECE}"/>
              </a:ext>
            </a:extLst>
          </p:cNvPr>
          <p:cNvSpPr>
            <a:spLocks noGrp="1"/>
          </p:cNvSpPr>
          <p:nvPr>
            <p:ph type="title"/>
          </p:nvPr>
        </p:nvSpPr>
        <p:spPr/>
        <p:txBody>
          <a:bodyPr/>
          <a:lstStyle/>
          <a:p>
            <a:r>
              <a:rPr lang="en-US" dirty="0"/>
              <a:t>load method example</a:t>
            </a:r>
          </a:p>
        </p:txBody>
      </p:sp>
      <p:sp>
        <p:nvSpPr>
          <p:cNvPr id="3" name="Content Placeholder 2">
            <a:extLst>
              <a:ext uri="{FF2B5EF4-FFF2-40B4-BE49-F238E27FC236}">
                <a16:creationId xmlns:a16="http://schemas.microsoft.com/office/drawing/2014/main" id="{73093A25-C299-48DA-8C16-4356D35703A8}"/>
              </a:ext>
            </a:extLst>
          </p:cNvPr>
          <p:cNvSpPr>
            <a:spLocks noGrp="1"/>
          </p:cNvSpPr>
          <p:nvPr>
            <p:ph idx="1"/>
          </p:nvPr>
        </p:nvSpPr>
        <p:spPr/>
        <p:txBody>
          <a:bodyPr>
            <a:normAutofit fontScale="77500" lnSpcReduction="20000"/>
          </a:bodyPr>
          <a:lstStyle/>
          <a:p>
            <a:r>
              <a:rPr lang="en-US" dirty="0">
                <a:solidFill>
                  <a:srgbClr val="3F7F5F"/>
                </a:solidFill>
                <a:latin typeface="Courier New" panose="02070309020205020404" pitchFamily="49" charset="0"/>
              </a:rPr>
              <a:t>// Load The Employee Details Whose </a:t>
            </a:r>
            <a:r>
              <a:rPr lang="en-US" u="sng" dirty="0" err="1">
                <a:solidFill>
                  <a:srgbClr val="3F7F5F"/>
                </a:solidFill>
                <a:latin typeface="Courier New" panose="02070309020205020404" pitchFamily="49" charset="0"/>
              </a:rPr>
              <a:t>Emp</a:t>
            </a:r>
            <a:r>
              <a:rPr lang="en-US" u="sng" dirty="0">
                <a:solidFill>
                  <a:srgbClr val="3F7F5F"/>
                </a:solidFill>
                <a:latin typeface="Courier New" panose="02070309020205020404" pitchFamily="49" charset="0"/>
              </a:rPr>
              <a:t> Id is '101'</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emp1</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.load</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Employee.</a:t>
            </a:r>
            <a:r>
              <a:rPr lang="en-US" b="1" dirty="0" err="1">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101);</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emp1</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emp1</a:t>
            </a:r>
            <a:r>
              <a:rPr lang="en-US" b="1" i="1" dirty="0">
                <a:solidFill>
                  <a:srgbClr val="000000"/>
                </a:solidFill>
                <a:latin typeface="Courier New" panose="02070309020205020404" pitchFamily="49" charset="0"/>
              </a:rPr>
              <a:t>.getId());</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emp1</a:t>
            </a:r>
            <a:r>
              <a:rPr lang="en-US" b="1" i="1" dirty="0">
                <a:solidFill>
                  <a:srgbClr val="000000"/>
                </a:solidFill>
                <a:latin typeface="Courier New" panose="02070309020205020404" pitchFamily="49" charset="0"/>
              </a:rPr>
              <a:t>.getFirstName());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emp1</a:t>
            </a:r>
            <a:r>
              <a:rPr lang="en-US" b="1" i="1" dirty="0">
                <a:solidFill>
                  <a:srgbClr val="000000"/>
                </a:solidFill>
                <a:latin typeface="Courier New" panose="02070309020205020404" pitchFamily="49" charset="0"/>
              </a:rPr>
              <a:t>.getLastName());</a:t>
            </a:r>
          </a:p>
          <a:p>
            <a:r>
              <a:rPr lang="en-US"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//Load The Employee Details Whose </a:t>
            </a:r>
            <a:r>
              <a:rPr lang="en-US" u="sng" dirty="0" err="1">
                <a:solidFill>
                  <a:srgbClr val="3F7F5F"/>
                </a:solidFill>
                <a:latin typeface="Courier New" panose="02070309020205020404" pitchFamily="49" charset="0"/>
              </a:rPr>
              <a:t>Emp</a:t>
            </a:r>
            <a:r>
              <a:rPr lang="en-US" u="sng" dirty="0">
                <a:solidFill>
                  <a:srgbClr val="3F7F5F"/>
                </a:solidFill>
                <a:latin typeface="Courier New" panose="02070309020205020404" pitchFamily="49" charset="0"/>
              </a:rPr>
              <a:t> Id is '111'. This Will Throw</a:t>
            </a:r>
          </a:p>
          <a:p>
            <a:r>
              <a:rPr lang="en-US" dirty="0">
                <a:solidFill>
                  <a:srgbClr val="3F7F5F"/>
                </a:solidFill>
                <a:latin typeface="Courier New" panose="02070309020205020404" pitchFamily="49" charset="0"/>
              </a:rPr>
              <a:t>// The '</a:t>
            </a:r>
            <a:r>
              <a:rPr lang="en-US" dirty="0" err="1">
                <a:solidFill>
                  <a:srgbClr val="3F7F5F"/>
                </a:solidFill>
                <a:latin typeface="Courier New" panose="02070309020205020404" pitchFamily="49" charset="0"/>
              </a:rPr>
              <a:t>ObjectNotFoundException</a:t>
            </a:r>
            <a:r>
              <a:rPr lang="en-US" dirty="0">
                <a:solidFill>
                  <a:srgbClr val="3F7F5F"/>
                </a:solidFill>
                <a:latin typeface="Courier New" panose="02070309020205020404" pitchFamily="49" charset="0"/>
              </a:rPr>
              <a:t>' As Record Doesn't Exist In The Database</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emp2</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.load</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Employee.</a:t>
            </a:r>
            <a:r>
              <a:rPr lang="en-US" b="1" dirty="0" err="1">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Integer(123));</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emp2</a:t>
            </a:r>
            <a:r>
              <a:rPr lang="en-US" b="1" i="1" dirty="0">
                <a:solidFill>
                  <a:srgbClr val="000000"/>
                </a:solidFill>
                <a:latin typeface="Courier New" panose="02070309020205020404" pitchFamily="49" charset="0"/>
              </a:rPr>
              <a:t>.getId());</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emp2</a:t>
            </a:r>
            <a:r>
              <a:rPr lang="en-US" b="1" i="1" dirty="0">
                <a:solidFill>
                  <a:srgbClr val="000000"/>
                </a:solidFill>
                <a:latin typeface="Courier New" panose="02070309020205020404" pitchFamily="49" charset="0"/>
              </a:rPr>
              <a:t>.getFirstName());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emp2</a:t>
            </a:r>
            <a:r>
              <a:rPr lang="en-US" b="1" i="1" dirty="0">
                <a:solidFill>
                  <a:srgbClr val="000000"/>
                </a:solidFill>
                <a:latin typeface="Courier New" panose="02070309020205020404" pitchFamily="49" charset="0"/>
              </a:rPr>
              <a:t>.getLastName());</a:t>
            </a:r>
            <a:endParaRPr lang="en-US" dirty="0"/>
          </a:p>
        </p:txBody>
      </p:sp>
    </p:spTree>
    <p:extLst>
      <p:ext uri="{BB962C8B-B14F-4D97-AF65-F5344CB8AC3E}">
        <p14:creationId xmlns:p14="http://schemas.microsoft.com/office/powerpoint/2010/main" val="1275803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81B5-43B1-4351-8D25-F8B885CFE11F}"/>
              </a:ext>
            </a:extLst>
          </p:cNvPr>
          <p:cNvSpPr>
            <a:spLocks noGrp="1"/>
          </p:cNvSpPr>
          <p:nvPr>
            <p:ph type="title"/>
          </p:nvPr>
        </p:nvSpPr>
        <p:spPr/>
        <p:txBody>
          <a:bodyPr/>
          <a:lstStyle/>
          <a:p>
            <a:r>
              <a:rPr lang="en-US" dirty="0"/>
              <a:t>get method example</a:t>
            </a:r>
          </a:p>
        </p:txBody>
      </p:sp>
      <p:sp>
        <p:nvSpPr>
          <p:cNvPr id="3" name="Content Placeholder 2">
            <a:extLst>
              <a:ext uri="{FF2B5EF4-FFF2-40B4-BE49-F238E27FC236}">
                <a16:creationId xmlns:a16="http://schemas.microsoft.com/office/drawing/2014/main" id="{E227DE8C-18D8-453F-81DD-0A109FB9A02A}"/>
              </a:ext>
            </a:extLst>
          </p:cNvPr>
          <p:cNvSpPr>
            <a:spLocks noGrp="1"/>
          </p:cNvSpPr>
          <p:nvPr>
            <p:ph idx="1"/>
          </p:nvPr>
        </p:nvSpPr>
        <p:spPr/>
        <p:txBody>
          <a:bodyPr>
            <a:normAutofit fontScale="85000" lnSpcReduction="20000"/>
          </a:bodyPr>
          <a:lstStyle/>
          <a:p>
            <a:r>
              <a:rPr lang="en-US" dirty="0">
                <a:solidFill>
                  <a:srgbClr val="3F7F5F"/>
                </a:solidFill>
                <a:latin typeface="Courier New" panose="02070309020205020404" pitchFamily="49" charset="0"/>
              </a:rPr>
              <a:t>// Load The Employee Details Whose </a:t>
            </a:r>
            <a:r>
              <a:rPr lang="en-US" u="sng" dirty="0" err="1">
                <a:solidFill>
                  <a:srgbClr val="3F7F5F"/>
                </a:solidFill>
                <a:latin typeface="Courier New" panose="02070309020205020404" pitchFamily="49" charset="0"/>
              </a:rPr>
              <a:t>Emp</a:t>
            </a:r>
            <a:r>
              <a:rPr lang="en-US" u="sng" dirty="0">
                <a:solidFill>
                  <a:srgbClr val="3F7F5F"/>
                </a:solidFill>
                <a:latin typeface="Courier New" panose="02070309020205020404" pitchFamily="49" charset="0"/>
              </a:rPr>
              <a:t> Id is '101'</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emp1</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.get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Employee.</a:t>
            </a:r>
            <a:r>
              <a:rPr lang="en-US" b="1" dirty="0" err="1">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101);</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emp1</a:t>
            </a:r>
            <a:r>
              <a:rPr lang="en-US" b="1"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emp1</a:t>
            </a:r>
            <a:r>
              <a:rPr lang="en-US" b="1" i="1" dirty="0">
                <a:solidFill>
                  <a:srgbClr val="000000"/>
                </a:solidFill>
                <a:latin typeface="Courier New" panose="02070309020205020404" pitchFamily="49" charset="0"/>
              </a:rPr>
              <a:t>.getId());</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emp1</a:t>
            </a:r>
            <a:r>
              <a:rPr lang="en-US" b="1" i="1" dirty="0">
                <a:solidFill>
                  <a:srgbClr val="000000"/>
                </a:solidFill>
                <a:latin typeface="Courier New" panose="02070309020205020404" pitchFamily="49" charset="0"/>
              </a:rPr>
              <a:t>.getFirstName());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emp1</a:t>
            </a:r>
            <a:r>
              <a:rPr lang="en-US" b="1" i="1" dirty="0">
                <a:solidFill>
                  <a:srgbClr val="000000"/>
                </a:solidFill>
                <a:latin typeface="Courier New" panose="02070309020205020404" pitchFamily="49" charset="0"/>
              </a:rPr>
              <a:t>.getLastName());</a:t>
            </a:r>
          </a:p>
          <a:p>
            <a:r>
              <a:rPr lang="en-US"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//Load The Employee Details Whose </a:t>
            </a:r>
            <a:r>
              <a:rPr lang="en-US" u="sng" dirty="0" err="1">
                <a:solidFill>
                  <a:srgbClr val="3F7F5F"/>
                </a:solidFill>
                <a:latin typeface="Courier New" panose="02070309020205020404" pitchFamily="49" charset="0"/>
              </a:rPr>
              <a:t>Emp</a:t>
            </a:r>
            <a:r>
              <a:rPr lang="en-US" u="sng" dirty="0">
                <a:solidFill>
                  <a:srgbClr val="3F7F5F"/>
                </a:solidFill>
                <a:latin typeface="Courier New" panose="02070309020205020404" pitchFamily="49" charset="0"/>
              </a:rPr>
              <a:t> Id is '111'. This Will Throw Null Value</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emp2</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.get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Employee.</a:t>
            </a:r>
            <a:r>
              <a:rPr lang="en-US" b="1" dirty="0" err="1">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Integer(123));</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"Id: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emp2</a:t>
            </a:r>
            <a:r>
              <a:rPr lang="en-US" b="1" i="1" dirty="0">
                <a:solidFill>
                  <a:srgbClr val="000000"/>
                </a:solidFill>
                <a:latin typeface="Courier New" panose="02070309020205020404" pitchFamily="49" charset="0"/>
              </a:rPr>
              <a:t>.getId());</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First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emp2</a:t>
            </a:r>
            <a:r>
              <a:rPr lang="en-US" b="1" i="1" dirty="0">
                <a:solidFill>
                  <a:srgbClr val="000000"/>
                </a:solidFill>
                <a:latin typeface="Courier New" panose="02070309020205020404" pitchFamily="49" charset="0"/>
              </a:rPr>
              <a:t>.getFirstName());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Last Name: "</a:t>
            </a:r>
            <a:r>
              <a:rPr lang="en-US" b="1" i="1" dirty="0">
                <a:solidFill>
                  <a:srgbClr val="000000"/>
                </a:solidFill>
                <a:latin typeface="Courier New" panose="02070309020205020404" pitchFamily="49" charset="0"/>
              </a:rPr>
              <a:t> + </a:t>
            </a:r>
            <a:r>
              <a:rPr lang="en-US" b="1" i="1" dirty="0">
                <a:solidFill>
                  <a:srgbClr val="6A3E3E"/>
                </a:solidFill>
                <a:latin typeface="Courier New" panose="02070309020205020404" pitchFamily="49" charset="0"/>
              </a:rPr>
              <a:t>emp2</a:t>
            </a:r>
            <a:r>
              <a:rPr lang="en-US" b="1" i="1" dirty="0">
                <a:solidFill>
                  <a:srgbClr val="000000"/>
                </a:solidFill>
                <a:latin typeface="Courier New" panose="02070309020205020404" pitchFamily="49" charset="0"/>
              </a:rPr>
              <a:t>.getLastName());</a:t>
            </a:r>
            <a:endParaRPr lang="en-US" dirty="0"/>
          </a:p>
        </p:txBody>
      </p:sp>
    </p:spTree>
    <p:extLst>
      <p:ext uri="{BB962C8B-B14F-4D97-AF65-F5344CB8AC3E}">
        <p14:creationId xmlns:p14="http://schemas.microsoft.com/office/powerpoint/2010/main" val="1176768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with Annotation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hibernate application can be created with annotation. There are many annotations that can be used to create hibernate application such as </a:t>
            </a:r>
            <a:r>
              <a:rPr lang="en-US" dirty="0">
                <a:solidFill>
                  <a:srgbClr val="FF0000"/>
                </a:solidFill>
              </a:rPr>
              <a:t>@Entity, @Id, @Table etc.</a:t>
            </a:r>
          </a:p>
          <a:p>
            <a:r>
              <a:rPr lang="en-US" dirty="0"/>
              <a:t>Hibernate Annotations are based on the JPA 2 specification and supports all the features.</a:t>
            </a:r>
          </a:p>
          <a:p>
            <a:r>
              <a:rPr lang="en-US" dirty="0"/>
              <a:t>All the JPA annotations are defined in the javax.persistence.* package. </a:t>
            </a:r>
          </a:p>
          <a:p>
            <a:r>
              <a:rPr lang="en-US" dirty="0"/>
              <a:t>Hibernate </a:t>
            </a:r>
            <a:r>
              <a:rPr lang="en-US" b="1" dirty="0" err="1"/>
              <a:t>EntityManager</a:t>
            </a:r>
            <a:r>
              <a:rPr lang="en-US" dirty="0"/>
              <a:t> implements the interfaces and life cycle defined by the JPA specification.</a:t>
            </a:r>
          </a:p>
          <a:p>
            <a:r>
              <a:rPr lang="en-US" dirty="0">
                <a:highlight>
                  <a:srgbClr val="FFFF00"/>
                </a:highlight>
              </a:rPr>
              <a:t>The core advantage of using hibernate annotation is </a:t>
            </a:r>
            <a:r>
              <a:rPr lang="en-US" dirty="0">
                <a:solidFill>
                  <a:schemeClr val="accent2">
                    <a:lumMod val="75000"/>
                  </a:schemeClr>
                </a:solidFill>
                <a:highlight>
                  <a:srgbClr val="FFFF00"/>
                </a:highlight>
              </a:rPr>
              <a:t>that you don't need to create mapping (</a:t>
            </a:r>
            <a:r>
              <a:rPr lang="en-US" dirty="0" err="1">
                <a:solidFill>
                  <a:schemeClr val="accent2">
                    <a:lumMod val="75000"/>
                  </a:schemeClr>
                </a:solidFill>
                <a:highlight>
                  <a:srgbClr val="FFFF00"/>
                </a:highlight>
              </a:rPr>
              <a:t>hbm</a:t>
            </a:r>
            <a:r>
              <a:rPr lang="en-US" dirty="0">
                <a:solidFill>
                  <a:schemeClr val="accent2">
                    <a:lumMod val="75000"/>
                  </a:schemeClr>
                </a:solidFill>
                <a:highlight>
                  <a:srgbClr val="FFFF00"/>
                </a:highlight>
              </a:rPr>
              <a:t>) file.</a:t>
            </a:r>
            <a:r>
              <a:rPr lang="en-US" dirty="0">
                <a:highlight>
                  <a:srgbClr val="FFFF00"/>
                </a:highlight>
              </a:rPr>
              <a:t> </a:t>
            </a:r>
            <a:r>
              <a:rPr lang="en-US" dirty="0"/>
              <a:t>Here, hibernate annotations are used to provide the meta data.</a:t>
            </a:r>
          </a:p>
          <a:p>
            <a:br>
              <a:rPr lang="en-US" dirty="0"/>
            </a:br>
            <a:endParaRPr lang="en-US" dirty="0"/>
          </a:p>
        </p:txBody>
      </p:sp>
    </p:spTree>
    <p:extLst>
      <p:ext uri="{BB962C8B-B14F-4D97-AF65-F5344CB8AC3E}">
        <p14:creationId xmlns:p14="http://schemas.microsoft.com/office/powerpoint/2010/main" val="24420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4546"/>
            <a:ext cx="7766936" cy="3896290"/>
          </a:xfrm>
        </p:spPr>
        <p:txBody>
          <a:bodyPr>
            <a:normAutofit/>
          </a:bodyPr>
          <a:lstStyle/>
          <a:p>
            <a:r>
              <a:rPr lang="en-US" sz="2000" dirty="0"/>
              <a:t> </a:t>
            </a:r>
          </a:p>
        </p:txBody>
      </p:sp>
      <p:sp>
        <p:nvSpPr>
          <p:cNvPr id="6" name="Subtitle 5"/>
          <p:cNvSpPr>
            <a:spLocks noGrp="1"/>
          </p:cNvSpPr>
          <p:nvPr>
            <p:ph type="subTitle" idx="1"/>
          </p:nvPr>
        </p:nvSpPr>
        <p:spPr/>
        <p:txBody>
          <a:bodyPr/>
          <a:lstStyle/>
          <a:p>
            <a:r>
              <a:rPr lang="en-US" dirty="0"/>
              <a:t>Source: </a:t>
            </a:r>
            <a:r>
              <a:rPr lang="en-US" dirty="0" err="1"/>
              <a:t>wikipedia</a:t>
            </a:r>
            <a:endParaRPr lang="en-US" dirty="0"/>
          </a:p>
        </p:txBody>
      </p:sp>
      <p:pic>
        <p:nvPicPr>
          <p:cNvPr id="5" name="Content Placeholder 4"/>
          <p:cNvPicPr>
            <a:picLocks noGrp="1" noChangeAspect="1"/>
          </p:cNvPicPr>
          <p:nvPr>
            <p:ph idx="4294967295"/>
          </p:nvPr>
        </p:nvPicPr>
        <p:blipFill>
          <a:blip r:embed="rId2"/>
          <a:stretch>
            <a:fillRect/>
          </a:stretch>
        </p:blipFill>
        <p:spPr>
          <a:xfrm>
            <a:off x="3052293" y="1204376"/>
            <a:ext cx="2686050" cy="3760787"/>
          </a:xfrm>
          <a:prstGeom prst="rect">
            <a:avLst/>
          </a:prstGeom>
        </p:spPr>
      </p:pic>
    </p:spTree>
    <p:extLst>
      <p:ext uri="{BB962C8B-B14F-4D97-AF65-F5344CB8AC3E}">
        <p14:creationId xmlns:p14="http://schemas.microsoft.com/office/powerpoint/2010/main" val="275309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 </a:t>
            </a:r>
          </a:p>
        </p:txBody>
      </p:sp>
      <p:sp>
        <p:nvSpPr>
          <p:cNvPr id="3" name="Content Placeholder 2"/>
          <p:cNvSpPr>
            <a:spLocks noGrp="1"/>
          </p:cNvSpPr>
          <p:nvPr>
            <p:ph idx="1"/>
          </p:nvPr>
        </p:nvSpPr>
        <p:spPr/>
        <p:txBody>
          <a:bodyPr/>
          <a:lstStyle/>
          <a:p>
            <a:r>
              <a:rPr lang="en-US" b="1" dirty="0"/>
              <a:t>@Entity</a:t>
            </a:r>
            <a:r>
              <a:rPr lang="en-US" dirty="0"/>
              <a:t> annotation marks this class as an entity. So it must have a no-argument constructor that is visible with at least protected scope.</a:t>
            </a:r>
          </a:p>
          <a:p>
            <a:r>
              <a:rPr lang="en-US" b="1" dirty="0"/>
              <a:t>@Table</a:t>
            </a:r>
            <a:r>
              <a:rPr lang="en-US" dirty="0"/>
              <a:t> annotation specifies the table name where data of this entity is to be persisted. If you don't use @Table annotation, hibernate will use the class name as the table name by default.</a:t>
            </a:r>
          </a:p>
          <a:p>
            <a:r>
              <a:rPr lang="en-US" b="1" dirty="0"/>
              <a:t>@Id</a:t>
            </a:r>
            <a:r>
              <a:rPr lang="en-US" dirty="0"/>
              <a:t> annotation marks the identifier for this entity.</a:t>
            </a:r>
          </a:p>
          <a:p>
            <a:r>
              <a:rPr lang="en-US" b="1" dirty="0"/>
              <a:t>@Column</a:t>
            </a:r>
            <a:r>
              <a:rPr lang="en-US" dirty="0"/>
              <a:t> annotation specifies the details of the column for this property or field. If @Column annotation is not specified, property name will be used as the column name by default.</a:t>
            </a:r>
          </a:p>
          <a:p>
            <a:endParaRPr lang="en-US" dirty="0"/>
          </a:p>
        </p:txBody>
      </p:sp>
    </p:spTree>
    <p:extLst>
      <p:ext uri="{BB962C8B-B14F-4D97-AF65-F5344CB8AC3E}">
        <p14:creationId xmlns:p14="http://schemas.microsoft.com/office/powerpoint/2010/main" val="2777460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create the hibernate application with Annotation using Maven in Eclipse</a:t>
            </a:r>
            <a:br>
              <a:rPr lang="en-US" dirty="0"/>
            </a:br>
            <a:endParaRPr lang="en-US" dirty="0"/>
          </a:p>
        </p:txBody>
      </p:sp>
      <p:sp>
        <p:nvSpPr>
          <p:cNvPr id="3" name="Content Placeholder 2"/>
          <p:cNvSpPr>
            <a:spLocks noGrp="1"/>
          </p:cNvSpPr>
          <p:nvPr>
            <p:ph idx="1"/>
          </p:nvPr>
        </p:nvSpPr>
        <p:spPr/>
        <p:txBody>
          <a:bodyPr/>
          <a:lstStyle/>
          <a:p>
            <a:r>
              <a:rPr lang="en-US" dirty="0"/>
              <a:t>1) Create the Maven Project</a:t>
            </a:r>
          </a:p>
          <a:p>
            <a:r>
              <a:rPr lang="en-US" dirty="0"/>
              <a:t>2) Add project information and configuration in pom.xml file.</a:t>
            </a:r>
          </a:p>
          <a:p>
            <a:r>
              <a:rPr lang="en-US" dirty="0"/>
              <a:t>3) Create the Persistence class.</a:t>
            </a:r>
          </a:p>
          <a:p>
            <a:r>
              <a:rPr lang="en-US" dirty="0"/>
              <a:t>4) Create the Configuration file</a:t>
            </a:r>
          </a:p>
          <a:p>
            <a:r>
              <a:rPr lang="en-US" dirty="0"/>
              <a:t>5) Create Main class that retrieves or stores the persistent object.</a:t>
            </a:r>
          </a:p>
          <a:p>
            <a:r>
              <a:rPr lang="en-US" dirty="0"/>
              <a:t>6) Run the application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3713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86B5-E531-4B4A-BC88-5DE2AFB03D75}"/>
              </a:ext>
            </a:extLst>
          </p:cNvPr>
          <p:cNvSpPr>
            <a:spLocks noGrp="1"/>
          </p:cNvSpPr>
          <p:nvPr>
            <p:ph type="title"/>
          </p:nvPr>
        </p:nvSpPr>
        <p:spPr/>
        <p:txBody>
          <a:bodyPr/>
          <a:lstStyle/>
          <a:p>
            <a:r>
              <a:rPr lang="en-US" dirty="0"/>
              <a:t>Directory structure</a:t>
            </a:r>
          </a:p>
        </p:txBody>
      </p:sp>
      <p:pic>
        <p:nvPicPr>
          <p:cNvPr id="4" name="Content Placeholder 3">
            <a:extLst>
              <a:ext uri="{FF2B5EF4-FFF2-40B4-BE49-F238E27FC236}">
                <a16:creationId xmlns:a16="http://schemas.microsoft.com/office/drawing/2014/main" id="{4442CDED-9C1A-4678-A079-2C5FC0FF9D18}"/>
              </a:ext>
            </a:extLst>
          </p:cNvPr>
          <p:cNvPicPr>
            <a:picLocks noGrp="1" noChangeAspect="1"/>
          </p:cNvPicPr>
          <p:nvPr>
            <p:ph idx="1"/>
          </p:nvPr>
        </p:nvPicPr>
        <p:blipFill>
          <a:blip r:embed="rId2"/>
          <a:stretch>
            <a:fillRect/>
          </a:stretch>
        </p:blipFill>
        <p:spPr>
          <a:xfrm>
            <a:off x="3683727" y="2961423"/>
            <a:ext cx="2584583" cy="2279767"/>
          </a:xfrm>
          <a:prstGeom prst="rect">
            <a:avLst/>
          </a:prstGeom>
        </p:spPr>
      </p:pic>
    </p:spTree>
    <p:extLst>
      <p:ext uri="{BB962C8B-B14F-4D97-AF65-F5344CB8AC3E}">
        <p14:creationId xmlns:p14="http://schemas.microsoft.com/office/powerpoint/2010/main" val="11217146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BB93-F8F2-43EB-AABF-2FEDEFCF3BA7}"/>
              </a:ext>
            </a:extLst>
          </p:cNvPr>
          <p:cNvSpPr>
            <a:spLocks noGrp="1"/>
          </p:cNvSpPr>
          <p:nvPr>
            <p:ph type="title"/>
          </p:nvPr>
        </p:nvSpPr>
        <p:spPr/>
        <p:txBody>
          <a:bodyPr/>
          <a:lstStyle/>
          <a:p>
            <a:r>
              <a:rPr lang="en-US" dirty="0"/>
              <a:t>1) Create the Maven Project</a:t>
            </a:r>
            <a:br>
              <a:rPr lang="en-US" dirty="0"/>
            </a:br>
            <a:endParaRPr lang="en-US" dirty="0"/>
          </a:p>
        </p:txBody>
      </p:sp>
      <p:pic>
        <p:nvPicPr>
          <p:cNvPr id="3076" name="Picture 4" descr="Hibernate Application using annotation">
            <a:extLst>
              <a:ext uri="{FF2B5EF4-FFF2-40B4-BE49-F238E27FC236}">
                <a16:creationId xmlns:a16="http://schemas.microsoft.com/office/drawing/2014/main" id="{53B57609-ACA9-40D5-A9AE-74B27FAE3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30" y="2322136"/>
            <a:ext cx="606742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1059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ibernate Application using annotation">
            <a:extLst>
              <a:ext uri="{FF2B5EF4-FFF2-40B4-BE49-F238E27FC236}">
                <a16:creationId xmlns:a16="http://schemas.microsoft.com/office/drawing/2014/main" id="{AC7D9CA2-F80B-4899-8C76-45AD59E63E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8874" y="982237"/>
            <a:ext cx="494065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951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E5DD-E2AA-4A77-AE1A-2276725CC046}"/>
              </a:ext>
            </a:extLst>
          </p:cNvPr>
          <p:cNvSpPr>
            <a:spLocks noGrp="1"/>
          </p:cNvSpPr>
          <p:nvPr>
            <p:ph type="title"/>
          </p:nvPr>
        </p:nvSpPr>
        <p:spPr/>
        <p:txBody>
          <a:bodyPr>
            <a:noAutofit/>
          </a:bodyPr>
          <a:lstStyle/>
          <a:p>
            <a:r>
              <a:rPr lang="en-US" sz="2000" dirty="0"/>
              <a:t>Now, specify the name of Group Id and Artifact Id. The Group Id contains package name (e.g. </a:t>
            </a:r>
            <a:r>
              <a:rPr lang="en-US" sz="2000" dirty="0" err="1"/>
              <a:t>com.mangaraoit.hb</a:t>
            </a:r>
            <a:r>
              <a:rPr lang="en-US" sz="2000" dirty="0"/>
              <a:t>) and Artifact Id contains project name (e.g. </a:t>
            </a:r>
            <a:r>
              <a:rPr lang="en-US" sz="2000" dirty="0" err="1"/>
              <a:t>HibernateAnnotation</a:t>
            </a:r>
            <a:r>
              <a:rPr lang="en-US" sz="2000" dirty="0"/>
              <a:t>). Then </a:t>
            </a:r>
            <a:r>
              <a:rPr lang="en-US" sz="2000" b="1" dirty="0"/>
              <a:t>click Finish</a:t>
            </a:r>
            <a:r>
              <a:rPr lang="en-US" sz="2000" dirty="0"/>
              <a:t>.</a:t>
            </a:r>
            <a:br>
              <a:rPr lang="en-US" sz="2000" dirty="0"/>
            </a:br>
            <a:endParaRPr lang="en-US" sz="2000" dirty="0"/>
          </a:p>
        </p:txBody>
      </p:sp>
      <p:pic>
        <p:nvPicPr>
          <p:cNvPr id="7" name="Content Placeholder 6">
            <a:extLst>
              <a:ext uri="{FF2B5EF4-FFF2-40B4-BE49-F238E27FC236}">
                <a16:creationId xmlns:a16="http://schemas.microsoft.com/office/drawing/2014/main" id="{2CC2C3F9-0C78-4D6C-9DAF-4CC2B7911417}"/>
              </a:ext>
            </a:extLst>
          </p:cNvPr>
          <p:cNvPicPr>
            <a:picLocks noGrp="1" noChangeAspect="1"/>
          </p:cNvPicPr>
          <p:nvPr>
            <p:ph idx="1"/>
          </p:nvPr>
        </p:nvPicPr>
        <p:blipFill>
          <a:blip r:embed="rId2"/>
          <a:stretch>
            <a:fillRect/>
          </a:stretch>
        </p:blipFill>
        <p:spPr>
          <a:xfrm>
            <a:off x="2592310" y="2160588"/>
            <a:ext cx="4767417" cy="3881437"/>
          </a:xfrm>
          <a:prstGeom prst="rect">
            <a:avLst/>
          </a:prstGeom>
        </p:spPr>
      </p:pic>
    </p:spTree>
    <p:extLst>
      <p:ext uri="{BB962C8B-B14F-4D97-AF65-F5344CB8AC3E}">
        <p14:creationId xmlns:p14="http://schemas.microsoft.com/office/powerpoint/2010/main" val="3312806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8DF7-BCA6-415C-B22A-5B97FFD82A31}"/>
              </a:ext>
            </a:extLst>
          </p:cNvPr>
          <p:cNvSpPr>
            <a:spLocks noGrp="1"/>
          </p:cNvSpPr>
          <p:nvPr>
            <p:ph type="title"/>
          </p:nvPr>
        </p:nvSpPr>
        <p:spPr/>
        <p:txBody>
          <a:bodyPr>
            <a:normAutofit fontScale="90000"/>
          </a:bodyPr>
          <a:lstStyle/>
          <a:p>
            <a:r>
              <a:rPr lang="en-US" dirty="0"/>
              <a:t>2) Add project information and configuration in pom.xml file.</a:t>
            </a:r>
            <a:br>
              <a:rPr lang="en-US" dirty="0"/>
            </a:br>
            <a:endParaRPr lang="en-US" dirty="0"/>
          </a:p>
        </p:txBody>
      </p:sp>
      <p:sp>
        <p:nvSpPr>
          <p:cNvPr id="3" name="Content Placeholder 2">
            <a:extLst>
              <a:ext uri="{FF2B5EF4-FFF2-40B4-BE49-F238E27FC236}">
                <a16:creationId xmlns:a16="http://schemas.microsoft.com/office/drawing/2014/main" id="{54C52983-D7F1-40BC-A8FA-2FC550CEA1B7}"/>
              </a:ext>
            </a:extLst>
          </p:cNvPr>
          <p:cNvSpPr>
            <a:spLocks noGrp="1"/>
          </p:cNvSpPr>
          <p:nvPr>
            <p:ph idx="1"/>
          </p:nvPr>
        </p:nvSpPr>
        <p:spPr/>
        <p:txBody>
          <a:bodyPr>
            <a:normAutofit/>
          </a:bodyPr>
          <a:lstStyle/>
          <a:p>
            <a:r>
              <a:rPr lang="en-US" dirty="0"/>
              <a:t>Open pom.xml file and click source. Now, add the below dependency between &lt;dependencies&gt;....&lt;/dependencies&gt; tag. The dependencies are used to add the jar files in Maven project.</a:t>
            </a:r>
          </a:p>
          <a:p>
            <a:r>
              <a:rPr lang="en-US" dirty="0"/>
              <a:t>&lt;dependency&gt;  </a:t>
            </a:r>
          </a:p>
          <a:p>
            <a:r>
              <a:rPr lang="en-US" dirty="0"/>
              <a:t>    &lt;</a:t>
            </a:r>
            <a:r>
              <a:rPr lang="en-US" dirty="0" err="1"/>
              <a:t>groupId</a:t>
            </a:r>
            <a:r>
              <a:rPr lang="en-US" dirty="0"/>
              <a:t>&gt;</a:t>
            </a:r>
            <a:r>
              <a:rPr lang="en-US" dirty="0" err="1"/>
              <a:t>org.hibernate</a:t>
            </a:r>
            <a:r>
              <a:rPr lang="en-US" dirty="0"/>
              <a:t>&lt;/</a:t>
            </a:r>
            <a:r>
              <a:rPr lang="en-US" dirty="0" err="1"/>
              <a:t>groupId</a:t>
            </a:r>
            <a:r>
              <a:rPr lang="en-US" dirty="0"/>
              <a:t>&gt;  </a:t>
            </a:r>
          </a:p>
          <a:p>
            <a:r>
              <a:rPr lang="en-US" dirty="0"/>
              <a:t>    &lt;</a:t>
            </a:r>
            <a:r>
              <a:rPr lang="en-US" dirty="0" err="1"/>
              <a:t>artifactId</a:t>
            </a:r>
            <a:r>
              <a:rPr lang="en-US" dirty="0"/>
              <a:t>&gt;hibernate-core&lt;/</a:t>
            </a:r>
            <a:r>
              <a:rPr lang="en-US" dirty="0" err="1"/>
              <a:t>artifactId</a:t>
            </a:r>
            <a:r>
              <a:rPr lang="en-US" dirty="0"/>
              <a:t>&gt;  </a:t>
            </a:r>
          </a:p>
          <a:p>
            <a:r>
              <a:rPr lang="en-US" dirty="0"/>
              <a:t>    &lt;version&gt;5.3.1.Final&lt;/version&gt;  </a:t>
            </a:r>
          </a:p>
          <a:p>
            <a:r>
              <a:rPr lang="en-US" dirty="0"/>
              <a:t>&lt;/dependency&gt;  </a:t>
            </a:r>
          </a:p>
          <a:p>
            <a:r>
              <a:rPr lang="en-US" dirty="0"/>
              <a:t>      </a:t>
            </a:r>
          </a:p>
          <a:p>
            <a:endParaRPr lang="en-US" dirty="0"/>
          </a:p>
        </p:txBody>
      </p:sp>
    </p:spTree>
    <p:extLst>
      <p:ext uri="{BB962C8B-B14F-4D97-AF65-F5344CB8AC3E}">
        <p14:creationId xmlns:p14="http://schemas.microsoft.com/office/powerpoint/2010/main" val="3069607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ED2C-AB42-40A7-AC32-FAA52110C29A}"/>
              </a:ext>
            </a:extLst>
          </p:cNvPr>
          <p:cNvSpPr>
            <a:spLocks noGrp="1"/>
          </p:cNvSpPr>
          <p:nvPr>
            <p:ph type="title"/>
          </p:nvPr>
        </p:nvSpPr>
        <p:spPr>
          <a:xfrm>
            <a:off x="677334" y="0"/>
            <a:ext cx="8596668" cy="603315"/>
          </a:xfrm>
        </p:spPr>
        <p:txBody>
          <a:bodyPr>
            <a:normAutofit fontScale="90000"/>
          </a:bodyPr>
          <a:lstStyle/>
          <a:p>
            <a:r>
              <a:rPr lang="en-US" dirty="0"/>
              <a:t>3) Create the Persistence class.</a:t>
            </a:r>
            <a:br>
              <a:rPr lang="en-US" dirty="0"/>
            </a:br>
            <a:endParaRPr lang="en-US" dirty="0"/>
          </a:p>
        </p:txBody>
      </p:sp>
      <p:sp>
        <p:nvSpPr>
          <p:cNvPr id="3" name="Content Placeholder 2">
            <a:extLst>
              <a:ext uri="{FF2B5EF4-FFF2-40B4-BE49-F238E27FC236}">
                <a16:creationId xmlns:a16="http://schemas.microsoft.com/office/drawing/2014/main" id="{DE9792C9-6F95-47A2-8876-E6E2B0738BD0}"/>
              </a:ext>
            </a:extLst>
          </p:cNvPr>
          <p:cNvSpPr>
            <a:spLocks noGrp="1"/>
          </p:cNvSpPr>
          <p:nvPr>
            <p:ph idx="1"/>
          </p:nvPr>
        </p:nvSpPr>
        <p:spPr>
          <a:xfrm>
            <a:off x="556181" y="603315"/>
            <a:ext cx="10162095" cy="6254685"/>
          </a:xfrm>
        </p:spPr>
        <p:txBody>
          <a:bodyPr>
            <a:normAutofit/>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com.mangaraoit.hb</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javax.persistence.Entity</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javax.persistence.Id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javax.persistence.Table</a:t>
            </a:r>
            <a:r>
              <a:rPr lang="en-US" b="1"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@Entity</a:t>
            </a:r>
          </a:p>
          <a:p>
            <a:r>
              <a:rPr lang="en-US" dirty="0">
                <a:solidFill>
                  <a:srgbClr val="646464"/>
                </a:solidFill>
                <a:latin typeface="Courier New" panose="02070309020205020404" pitchFamily="49" charset="0"/>
              </a:rPr>
              <a:t>@Table</a:t>
            </a:r>
            <a:r>
              <a:rPr lang="en-US" dirty="0">
                <a:solidFill>
                  <a:srgbClr val="000000"/>
                </a:solidFill>
                <a:latin typeface="Courier New" panose="02070309020205020404" pitchFamily="49" charset="0"/>
              </a:rPr>
              <a:t>(name = </a:t>
            </a:r>
            <a:r>
              <a:rPr lang="en-US" dirty="0">
                <a:solidFill>
                  <a:srgbClr val="2A00FF"/>
                </a:solidFill>
                <a:latin typeface="Courier New" panose="02070309020205020404" pitchFamily="49" charset="0"/>
              </a:rPr>
              <a:t>"EMPLOYEE"</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Employee {</a:t>
            </a:r>
          </a:p>
          <a:p>
            <a:r>
              <a:rPr lang="en-US" dirty="0">
                <a:solidFill>
                  <a:srgbClr val="646464"/>
                </a:solidFill>
                <a:latin typeface="Courier New" panose="02070309020205020404" pitchFamily="49" charset="0"/>
              </a:rPr>
              <a:t>@Id</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err="1">
                <a:solidFill>
                  <a:srgbClr val="0000C0"/>
                </a:solidFill>
                <a:latin typeface="Courier New" panose="02070309020205020404" pitchFamily="49" charset="0"/>
              </a:rPr>
              <a:t>firstName</a:t>
            </a:r>
            <a:r>
              <a:rPr lang="en-US" b="1" dirty="0">
                <a:solidFill>
                  <a:srgbClr val="000000"/>
                </a:solidFill>
                <a:latin typeface="Courier New" panose="02070309020205020404" pitchFamily="49" charset="0"/>
              </a:rPr>
              <a:t>, </a:t>
            </a:r>
            <a:r>
              <a:rPr lang="en-US" b="1" dirty="0" err="1">
                <a:solidFill>
                  <a:srgbClr val="0000C0"/>
                </a:solidFill>
                <a:latin typeface="Courier New" panose="02070309020205020404" pitchFamily="49" charset="0"/>
              </a:rPr>
              <a:t>lastName</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//setters and getters</a:t>
            </a:r>
            <a:endParaRPr lang="en-US" dirty="0"/>
          </a:p>
        </p:txBody>
      </p:sp>
    </p:spTree>
    <p:extLst>
      <p:ext uri="{BB962C8B-B14F-4D97-AF65-F5344CB8AC3E}">
        <p14:creationId xmlns:p14="http://schemas.microsoft.com/office/powerpoint/2010/main" val="34888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DB68-B3DC-4808-9AD3-044C81202BA1}"/>
              </a:ext>
            </a:extLst>
          </p:cNvPr>
          <p:cNvSpPr>
            <a:spLocks noGrp="1"/>
          </p:cNvSpPr>
          <p:nvPr>
            <p:ph type="title"/>
          </p:nvPr>
        </p:nvSpPr>
        <p:spPr/>
        <p:txBody>
          <a:bodyPr>
            <a:normAutofit fontScale="90000"/>
          </a:bodyPr>
          <a:lstStyle/>
          <a:p>
            <a:r>
              <a:rPr lang="en-US" dirty="0"/>
              <a:t>4) Create the Configuration file</a:t>
            </a:r>
            <a:br>
              <a:rPr lang="en-US" dirty="0"/>
            </a:br>
            <a:br>
              <a:rPr lang="en-US" dirty="0"/>
            </a:br>
            <a:endParaRPr lang="en-US" dirty="0"/>
          </a:p>
        </p:txBody>
      </p:sp>
      <p:sp>
        <p:nvSpPr>
          <p:cNvPr id="3" name="Content Placeholder 2">
            <a:extLst>
              <a:ext uri="{FF2B5EF4-FFF2-40B4-BE49-F238E27FC236}">
                <a16:creationId xmlns:a16="http://schemas.microsoft.com/office/drawing/2014/main" id="{C1DFE582-2B40-431E-9609-EAFF84BBC14F}"/>
              </a:ext>
            </a:extLst>
          </p:cNvPr>
          <p:cNvSpPr>
            <a:spLocks noGrp="1"/>
          </p:cNvSpPr>
          <p:nvPr>
            <p:ph idx="1"/>
          </p:nvPr>
        </p:nvSpPr>
        <p:spPr>
          <a:xfrm>
            <a:off x="677334" y="1414021"/>
            <a:ext cx="8596668" cy="4627341"/>
          </a:xfrm>
        </p:spPr>
        <p:txBody>
          <a:bodyPr>
            <a:normAutofit fontScale="70000" lnSpcReduction="20000"/>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DOCTYPE </a:t>
            </a:r>
            <a:r>
              <a:rPr lang="en-US" dirty="0">
                <a:solidFill>
                  <a:srgbClr val="008080"/>
                </a:solidFill>
                <a:latin typeface="Courier New" panose="02070309020205020404" pitchFamily="49" charset="0"/>
              </a:rPr>
              <a:t>hibernate-configuration </a:t>
            </a:r>
            <a:r>
              <a:rPr lang="en-US" dirty="0">
                <a:solidFill>
                  <a:srgbClr val="808080"/>
                </a:solidFill>
                <a:latin typeface="Courier New" panose="02070309020205020404" pitchFamily="49" charset="0"/>
              </a:rPr>
              <a:t>PUBLIC  </a:t>
            </a:r>
          </a:p>
          <a:p>
            <a:r>
              <a:rPr lang="en-US" dirty="0">
                <a:latin typeface="Courier New" panose="02070309020205020404" pitchFamily="49" charset="0"/>
              </a:rPr>
              <a:t>          </a:t>
            </a:r>
            <a:r>
              <a:rPr lang="en-US" dirty="0">
                <a:solidFill>
                  <a:srgbClr val="008080"/>
                </a:solidFill>
                <a:latin typeface="Courier New" panose="02070309020205020404" pitchFamily="49" charset="0"/>
              </a:rPr>
              <a:t>"-//Hibernate/Hibernate Configuration DTD 5.3//EN"  </a:t>
            </a:r>
          </a:p>
          <a:p>
            <a:r>
              <a:rPr lang="en-US" dirty="0">
                <a:latin typeface="Courier New" panose="02070309020205020404" pitchFamily="49" charset="0"/>
              </a:rPr>
              <a:t>          </a:t>
            </a:r>
            <a:r>
              <a:rPr lang="en-US" dirty="0">
                <a:solidFill>
                  <a:srgbClr val="3F7F5F"/>
                </a:solidFill>
                <a:latin typeface="Courier New" panose="02070309020205020404" pitchFamily="49" charset="0"/>
              </a:rPr>
              <a:t>"http://hibernate.sourceforge.net/hibernate-configuration-5.3.dtd"</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hibernate-configuration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session-factory</a:t>
            </a:r>
            <a:r>
              <a:rPr lang="en-US" dirty="0">
                <a:solidFill>
                  <a:srgbClr val="008080"/>
                </a:solidFill>
                <a:highlight>
                  <a:srgbClr val="D4D4D4"/>
                </a:highlight>
                <a:latin typeface="Courier New" panose="02070309020205020404" pitchFamily="49" charset="0"/>
              </a:rPr>
              <a:t>&gt;</a:t>
            </a:r>
            <a:r>
              <a:rPr lang="en-US" dirty="0">
                <a:solidFill>
                  <a:srgbClr val="000000"/>
                </a:solidFill>
                <a:highlight>
                  <a:srgbClr val="D4D4D4"/>
                </a:highlight>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"hbm2ddl.auto"</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update</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"dialect"</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org.hibernate.dialect.OracleDialect</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"connection.url"</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jdbc:oracle:thin</a:t>
            </a:r>
            <a:r>
              <a:rPr lang="en-US" i="1" dirty="0">
                <a:solidFill>
                  <a:srgbClr val="000000"/>
                </a:solidFill>
                <a:latin typeface="Courier New" panose="02070309020205020404" pitchFamily="49" charset="0"/>
              </a:rPr>
              <a:t>:@localhost:1521:xe</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connection.username</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system</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connection.password</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manager</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connection.driver_class</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oracle.jdbc.driver.OracleDriver</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property</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highlight>
                  <a:srgbClr val="FFFF00"/>
                </a:highlight>
                <a:latin typeface="Courier New" panose="02070309020205020404" pitchFamily="49" charset="0"/>
              </a:rPr>
              <a:t>&lt;</a:t>
            </a:r>
            <a:r>
              <a:rPr lang="en-US" dirty="0">
                <a:solidFill>
                  <a:srgbClr val="3F7F7F"/>
                </a:solidFill>
                <a:highlight>
                  <a:srgbClr val="FFFF00"/>
                </a:highlight>
                <a:latin typeface="Courier New" panose="02070309020205020404" pitchFamily="49" charset="0"/>
              </a:rPr>
              <a:t>mapping </a:t>
            </a:r>
            <a:r>
              <a:rPr lang="en-US" dirty="0">
                <a:solidFill>
                  <a:srgbClr val="7F007F"/>
                </a:solidFill>
                <a:highlight>
                  <a:srgbClr val="FFFF00"/>
                </a:highlight>
                <a:latin typeface="Courier New" panose="02070309020205020404" pitchFamily="49" charset="0"/>
              </a:rPr>
              <a:t>resource</a:t>
            </a:r>
            <a:r>
              <a:rPr lang="en-US" dirty="0">
                <a:solidFill>
                  <a:srgbClr val="000000"/>
                </a:solidFill>
                <a:highlight>
                  <a:srgbClr val="FFFF00"/>
                </a:highlight>
                <a:latin typeface="Courier New" panose="02070309020205020404" pitchFamily="49" charset="0"/>
              </a:rPr>
              <a:t>=</a:t>
            </a:r>
            <a:r>
              <a:rPr lang="en-US" i="1" dirty="0">
                <a:solidFill>
                  <a:srgbClr val="2A00FF"/>
                </a:solidFill>
                <a:highlight>
                  <a:srgbClr val="FFFF00"/>
                </a:highlight>
                <a:latin typeface="Courier New" panose="02070309020205020404" pitchFamily="49" charset="0"/>
              </a:rPr>
              <a:t>"employee.hbm.xml"</a:t>
            </a:r>
            <a:r>
              <a:rPr lang="en-US" i="1" dirty="0">
                <a:solidFill>
                  <a:srgbClr val="008080"/>
                </a:solidFill>
                <a:highlight>
                  <a:srgbClr val="FFFF00"/>
                </a:highlight>
                <a:latin typeface="Courier New" panose="02070309020205020404" pitchFamily="49" charset="0"/>
              </a:rPr>
              <a:t>/&gt;</a:t>
            </a:r>
            <a:r>
              <a:rPr lang="en-US" i="1" dirty="0">
                <a:solidFill>
                  <a:srgbClr val="000000"/>
                </a:solidFill>
                <a:highlight>
                  <a:srgbClr val="FFFF00"/>
                </a:highlight>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session-factory</a:t>
            </a:r>
            <a:r>
              <a:rPr lang="en-US" dirty="0">
                <a:solidFill>
                  <a:srgbClr val="008080"/>
                </a:solidFill>
                <a:highlight>
                  <a:srgbClr val="D4D4D4"/>
                </a:highlight>
                <a:latin typeface="Courier New" panose="02070309020205020404" pitchFamily="49" charset="0"/>
              </a:rPr>
              <a:t>&gt;</a:t>
            </a:r>
            <a:r>
              <a:rPr lang="en-US" dirty="0">
                <a:solidFill>
                  <a:srgbClr val="000000"/>
                </a:solidFill>
                <a:highlight>
                  <a:srgbClr val="D4D4D4"/>
                </a:highlight>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hibernate-configuration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275478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243" y="107324"/>
            <a:ext cx="8596668" cy="626772"/>
          </a:xfrm>
        </p:spPr>
        <p:txBody>
          <a:bodyPr>
            <a:normAutofit fontScale="90000"/>
          </a:bodyPr>
          <a:lstStyle/>
          <a:p>
            <a:r>
              <a:rPr lang="en-US" dirty="0"/>
              <a:t>5. Main class - </a:t>
            </a:r>
            <a:r>
              <a:rPr lang="en-US" dirty="0" err="1"/>
              <a:t>StoreData</a:t>
            </a:r>
            <a:endParaRPr lang="en-US" dirty="0"/>
          </a:p>
        </p:txBody>
      </p:sp>
      <p:sp>
        <p:nvSpPr>
          <p:cNvPr id="3" name="Content Placeholder 2"/>
          <p:cNvSpPr>
            <a:spLocks noGrp="1"/>
          </p:cNvSpPr>
          <p:nvPr>
            <p:ph idx="1"/>
          </p:nvPr>
        </p:nvSpPr>
        <p:spPr>
          <a:xfrm>
            <a:off x="677333" y="734096"/>
            <a:ext cx="9239399" cy="6123903"/>
          </a:xfrm>
        </p:spPr>
        <p:txBody>
          <a:bodyPr>
            <a:normAutofit fontScale="47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com.mangaraoit.hb</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org.hibernate.Session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org.hibernate.SessionFactory</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org.hibernate.Transaction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org.hibernate.boot.Metadata</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org.hibernate.boot.MetadataSources</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org.hibernate.boot.registry.StandardServiceRegistry</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org.hibernate.boot.registry.StandardServiceRegistryBuilder</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StoreData</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StandardServiceRegistry</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ssr</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StandardServiceRegistryBuilder</a:t>
            </a:r>
            <a:r>
              <a:rPr lang="en-US" b="1" dirty="0">
                <a:solidFill>
                  <a:srgbClr val="000000"/>
                </a:solidFill>
                <a:latin typeface="Courier New" panose="02070309020205020404" pitchFamily="49" charset="0"/>
              </a:rPr>
              <a:t>().configure(</a:t>
            </a:r>
            <a:r>
              <a:rPr lang="en-US" b="1" dirty="0">
                <a:solidFill>
                  <a:srgbClr val="2A00FF"/>
                </a:solidFill>
                <a:latin typeface="Courier New" panose="02070309020205020404" pitchFamily="49" charset="0"/>
              </a:rPr>
              <a:t>"hibernate.cfg.xml"</a:t>
            </a:r>
            <a:r>
              <a:rPr lang="en-US" b="1" dirty="0">
                <a:solidFill>
                  <a:srgbClr val="000000"/>
                </a:solidFill>
                <a:latin typeface="Courier New" panose="02070309020205020404" pitchFamily="49" charset="0"/>
              </a:rPr>
              <a:t>).build();</a:t>
            </a:r>
          </a:p>
          <a:p>
            <a:r>
              <a:rPr lang="en-US" dirty="0">
                <a:solidFill>
                  <a:srgbClr val="000000"/>
                </a:solidFill>
                <a:latin typeface="Courier New" panose="02070309020205020404" pitchFamily="49" charset="0"/>
              </a:rPr>
              <a:t>Metadata </a:t>
            </a:r>
            <a:r>
              <a:rPr lang="en-US" dirty="0">
                <a:solidFill>
                  <a:srgbClr val="6A3E3E"/>
                </a:solidFill>
                <a:latin typeface="Courier New" panose="02070309020205020404" pitchFamily="49" charset="0"/>
              </a:rPr>
              <a:t>meta</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MetadataSources</a:t>
            </a:r>
            <a:r>
              <a:rPr lang="en-US" b="1" dirty="0">
                <a:solidFill>
                  <a:srgbClr val="000000"/>
                </a:solidFill>
                <a:latin typeface="Courier New" panose="02070309020205020404" pitchFamily="49" charset="0"/>
              </a:rPr>
              <a:t>(</a:t>
            </a:r>
            <a:r>
              <a:rPr lang="en-US" b="1" dirty="0" err="1">
                <a:solidFill>
                  <a:srgbClr val="6A3E3E"/>
                </a:solidFill>
                <a:latin typeface="Courier New" panose="02070309020205020404" pitchFamily="49" charset="0"/>
              </a:rPr>
              <a:t>ssr</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getMetadataBuilder</a:t>
            </a:r>
            <a:r>
              <a:rPr lang="en-US" b="1" dirty="0">
                <a:solidFill>
                  <a:srgbClr val="000000"/>
                </a:solidFill>
                <a:latin typeface="Courier New" panose="02070309020205020404" pitchFamily="49" charset="0"/>
              </a:rPr>
              <a:t>().build();  </a:t>
            </a:r>
          </a:p>
          <a:p>
            <a:r>
              <a:rPr lang="en-US" dirty="0" err="1">
                <a:solidFill>
                  <a:srgbClr val="000000"/>
                </a:solidFill>
                <a:latin typeface="Courier New" panose="02070309020205020404" pitchFamily="49" charset="0"/>
              </a:rPr>
              <a:t>SessionFactory</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factory</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meta</a:t>
            </a:r>
            <a:r>
              <a:rPr lang="en-US" dirty="0" err="1">
                <a:solidFill>
                  <a:srgbClr val="000000"/>
                </a:solidFill>
                <a:latin typeface="Courier New" panose="02070309020205020404" pitchFamily="49" charset="0"/>
              </a:rPr>
              <a:t>.getSessionFactoryBuilder</a:t>
            </a:r>
            <a:r>
              <a:rPr lang="en-US" dirty="0">
                <a:solidFill>
                  <a:srgbClr val="000000"/>
                </a:solidFill>
                <a:latin typeface="Courier New" panose="02070309020205020404" pitchFamily="49" charset="0"/>
              </a:rPr>
              <a:t>().build();  </a:t>
            </a:r>
          </a:p>
          <a:p>
            <a:r>
              <a:rPr lang="en-US" dirty="0">
                <a:solidFill>
                  <a:srgbClr val="000000"/>
                </a:solidFill>
                <a:latin typeface="Courier New" panose="02070309020205020404" pitchFamily="49" charset="0"/>
              </a:rPr>
              <a:t>Session </a:t>
            </a:r>
            <a:r>
              <a:rPr lang="en-US" dirty="0" err="1">
                <a:solidFill>
                  <a:srgbClr val="6A3E3E"/>
                </a:solidFill>
                <a:latin typeface="Courier New" panose="02070309020205020404" pitchFamily="49" charset="0"/>
              </a:rPr>
              <a:t>session</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factory</a:t>
            </a:r>
            <a:r>
              <a:rPr lang="en-US" dirty="0" err="1">
                <a:solidFill>
                  <a:srgbClr val="000000"/>
                </a:solidFill>
                <a:latin typeface="Courier New" panose="02070309020205020404" pitchFamily="49" charset="0"/>
              </a:rPr>
              <a:t>.openSession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Transaction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.beginTransaction</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Employee();    </a:t>
            </a:r>
          </a:p>
          <a:p>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.setId(101);    </a:t>
            </a:r>
          </a:p>
          <a:p>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.setFirstName(</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MangaRao</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.setLastName(</a:t>
            </a:r>
            <a:r>
              <a:rPr lang="en-US" dirty="0">
                <a:solidFill>
                  <a:srgbClr val="2A00FF"/>
                </a:solidFill>
                <a:latin typeface="Courier New" panose="02070309020205020404" pitchFamily="49" charset="0"/>
              </a:rPr>
              <a:t>"Arepalli"</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.save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t</a:t>
            </a:r>
            <a:r>
              <a:rPr lang="en-US" dirty="0" err="1">
                <a:solidFill>
                  <a:srgbClr val="000000"/>
                </a:solidFill>
                <a:latin typeface="Courier New" panose="02070309020205020404" pitchFamily="49" charset="0"/>
              </a:rPr>
              <a:t>.commit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"The record is successfully saved"</a:t>
            </a:r>
            <a:r>
              <a:rPr lang="en-US" b="1" i="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factory</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.close</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a:p>
            <a:pPr algn="just">
              <a:buFont typeface="+mj-lt"/>
              <a:buAutoNum type="arabicPeriod"/>
            </a:pPr>
            <a:endParaRPr lang="en-US" dirty="0"/>
          </a:p>
        </p:txBody>
      </p:sp>
    </p:spTree>
    <p:extLst>
      <p:ext uri="{BB962C8B-B14F-4D97-AF65-F5344CB8AC3E}">
        <p14:creationId xmlns:p14="http://schemas.microsoft.com/office/powerpoint/2010/main" val="256716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java4s.com/wp-content/uploads/2011/05/gavin-king-picture.jp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4128294" y="2966244"/>
            <a:ext cx="2032000" cy="203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p:nvPr>
        </p:nvSpPr>
        <p:spPr>
          <a:xfrm>
            <a:off x="2736481" y="5385962"/>
            <a:ext cx="11252200" cy="757255"/>
          </a:xfrm>
        </p:spPr>
        <p:txBody>
          <a:bodyPr/>
          <a:lstStyle/>
          <a:p>
            <a:r>
              <a:rPr lang="en-US" dirty="0" err="1"/>
              <a:t>Jboss</a:t>
            </a:r>
            <a:r>
              <a:rPr lang="en-US" dirty="0"/>
              <a:t> was also developed by him.</a:t>
            </a:r>
          </a:p>
        </p:txBody>
      </p:sp>
      <p:sp>
        <p:nvSpPr>
          <p:cNvPr id="2" name="Title 1"/>
          <p:cNvSpPr>
            <a:spLocks noGrp="1"/>
          </p:cNvSpPr>
          <p:nvPr>
            <p:ph type="title"/>
          </p:nvPr>
        </p:nvSpPr>
        <p:spPr/>
        <p:txBody>
          <a:bodyPr/>
          <a:lstStyle/>
          <a:p>
            <a:r>
              <a:rPr lang="en-US" dirty="0"/>
              <a:t>Who developed Hibernate?</a:t>
            </a:r>
          </a:p>
        </p:txBody>
      </p:sp>
    </p:spTree>
    <p:extLst>
      <p:ext uri="{BB962C8B-B14F-4D97-AF65-F5344CB8AC3E}">
        <p14:creationId xmlns:p14="http://schemas.microsoft.com/office/powerpoint/2010/main" val="4187099285"/>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C67F-D702-4174-A662-A4836CDA4AD8}"/>
              </a:ext>
            </a:extLst>
          </p:cNvPr>
          <p:cNvSpPr>
            <a:spLocks noGrp="1"/>
          </p:cNvSpPr>
          <p:nvPr>
            <p:ph type="title"/>
          </p:nvPr>
        </p:nvSpPr>
        <p:spPr/>
        <p:txBody>
          <a:bodyPr/>
          <a:lstStyle/>
          <a:p>
            <a:r>
              <a:rPr lang="en-US" dirty="0"/>
              <a:t>6) Run the application</a:t>
            </a:r>
            <a:br>
              <a:rPr lang="en-US" dirty="0"/>
            </a:br>
            <a:endParaRPr lang="en-US" dirty="0"/>
          </a:p>
        </p:txBody>
      </p:sp>
      <p:sp>
        <p:nvSpPr>
          <p:cNvPr id="3" name="Content Placeholder 2">
            <a:extLst>
              <a:ext uri="{FF2B5EF4-FFF2-40B4-BE49-F238E27FC236}">
                <a16:creationId xmlns:a16="http://schemas.microsoft.com/office/drawing/2014/main" id="{4B8087C6-B6EF-4B99-BF9E-25F788C7569D}"/>
              </a:ext>
            </a:extLst>
          </p:cNvPr>
          <p:cNvSpPr>
            <a:spLocks noGrp="1"/>
          </p:cNvSpPr>
          <p:nvPr>
            <p:ph idx="1"/>
          </p:nvPr>
        </p:nvSpPr>
        <p:spPr/>
        <p:txBody>
          <a:bodyPr/>
          <a:lstStyle/>
          <a:p>
            <a:pPr marL="0" indent="0">
              <a:buNone/>
            </a:pPr>
            <a:r>
              <a:rPr lang="en-US" dirty="0"/>
              <a:t>To run the hibernate application, right click on the </a:t>
            </a:r>
            <a:r>
              <a:rPr lang="en-US" b="1" dirty="0" err="1"/>
              <a:t>StoreData</a:t>
            </a:r>
            <a:r>
              <a:rPr lang="en-US" b="1" dirty="0"/>
              <a:t> - Run As - Java Application</a:t>
            </a:r>
            <a:r>
              <a:rPr lang="en-US" dirty="0"/>
              <a:t>.</a:t>
            </a:r>
          </a:p>
          <a:p>
            <a:pPr marL="0" indent="0">
              <a:buNone/>
            </a:pPr>
            <a:endParaRPr lang="en-US" dirty="0"/>
          </a:p>
          <a:p>
            <a:r>
              <a:rPr lang="en-US" dirty="0"/>
              <a:t>Output: </a:t>
            </a:r>
          </a:p>
          <a:p>
            <a:r>
              <a:rPr lang="en-US" dirty="0"/>
              <a:t>The record is successfully saved</a:t>
            </a:r>
          </a:p>
          <a:p>
            <a:endParaRPr lang="en-US" dirty="0"/>
          </a:p>
          <a:p>
            <a:r>
              <a:rPr lang="en-US" dirty="0"/>
              <a:t>Check DB to see the new record</a:t>
            </a:r>
          </a:p>
        </p:txBody>
      </p:sp>
    </p:spTree>
    <p:extLst>
      <p:ext uri="{BB962C8B-B14F-4D97-AF65-F5344CB8AC3E}">
        <p14:creationId xmlns:p14="http://schemas.microsoft.com/office/powerpoint/2010/main" val="29060947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D138-0A68-499F-BDA8-BE7FFCF2413E}"/>
              </a:ext>
            </a:extLst>
          </p:cNvPr>
          <p:cNvSpPr>
            <a:spLocks noGrp="1"/>
          </p:cNvSpPr>
          <p:nvPr>
            <p:ph type="title"/>
          </p:nvPr>
        </p:nvSpPr>
        <p:spPr/>
        <p:txBody>
          <a:bodyPr/>
          <a:lstStyle/>
          <a:p>
            <a:r>
              <a:rPr lang="en-US" dirty="0"/>
              <a:t>Generator classes in Hibernate</a:t>
            </a:r>
            <a:br>
              <a:rPr lang="en-US" dirty="0"/>
            </a:br>
            <a:endParaRPr lang="en-US" dirty="0"/>
          </a:p>
        </p:txBody>
      </p:sp>
      <p:sp>
        <p:nvSpPr>
          <p:cNvPr id="3" name="Content Placeholder 2">
            <a:extLst>
              <a:ext uri="{FF2B5EF4-FFF2-40B4-BE49-F238E27FC236}">
                <a16:creationId xmlns:a16="http://schemas.microsoft.com/office/drawing/2014/main" id="{8522BB9C-F40A-4B02-A8F4-C3F5C31A6CFC}"/>
              </a:ext>
            </a:extLst>
          </p:cNvPr>
          <p:cNvSpPr>
            <a:spLocks noGrp="1"/>
          </p:cNvSpPr>
          <p:nvPr>
            <p:ph idx="1"/>
          </p:nvPr>
        </p:nvSpPr>
        <p:spPr/>
        <p:txBody>
          <a:bodyPr/>
          <a:lstStyle/>
          <a:p>
            <a:r>
              <a:rPr lang="en-US" dirty="0"/>
              <a:t>The &lt;generator&gt; class is a sub-element of id. It is used to generate the unique identifier for the objects of persistent class. There are many generator classes defined in the Hibernate Framework.</a:t>
            </a:r>
          </a:p>
          <a:p>
            <a:r>
              <a:rPr lang="en-US" dirty="0"/>
              <a:t>All the generator classes implements the </a:t>
            </a:r>
            <a:r>
              <a:rPr lang="en-US" b="1" dirty="0" err="1"/>
              <a:t>org.hibernate.id.IdentifierGenerator</a:t>
            </a:r>
            <a:r>
              <a:rPr lang="en-US" b="1" dirty="0"/>
              <a:t> </a:t>
            </a:r>
            <a:r>
              <a:rPr lang="en-US" dirty="0"/>
              <a:t>interface. The application programmer may create one's own generator classes by implementing the </a:t>
            </a:r>
            <a:r>
              <a:rPr lang="en-US" dirty="0" err="1"/>
              <a:t>IdentifierGenerator</a:t>
            </a:r>
            <a:r>
              <a:rPr lang="en-US" dirty="0"/>
              <a:t> interface. </a:t>
            </a:r>
          </a:p>
          <a:p>
            <a:endParaRPr lang="en-US" dirty="0"/>
          </a:p>
        </p:txBody>
      </p:sp>
    </p:spTree>
    <p:extLst>
      <p:ext uri="{BB962C8B-B14F-4D97-AF65-F5344CB8AC3E}">
        <p14:creationId xmlns:p14="http://schemas.microsoft.com/office/powerpoint/2010/main" val="3738561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8C18-5B74-4FB1-B8DB-0D76FCF52526}"/>
              </a:ext>
            </a:extLst>
          </p:cNvPr>
          <p:cNvSpPr>
            <a:spLocks noGrp="1"/>
          </p:cNvSpPr>
          <p:nvPr>
            <p:ph type="title"/>
          </p:nvPr>
        </p:nvSpPr>
        <p:spPr/>
        <p:txBody>
          <a:bodyPr>
            <a:normAutofit fontScale="90000"/>
          </a:bodyPr>
          <a:lstStyle/>
          <a:p>
            <a:r>
              <a:rPr lang="en-US" dirty="0"/>
              <a:t>Hibernate framework provides many built-in generator classes:</a:t>
            </a:r>
            <a:br>
              <a:rPr lang="en-US" dirty="0"/>
            </a:br>
            <a:endParaRPr lang="en-US" dirty="0"/>
          </a:p>
        </p:txBody>
      </p:sp>
      <p:sp>
        <p:nvSpPr>
          <p:cNvPr id="3" name="Content Placeholder 2">
            <a:extLst>
              <a:ext uri="{FF2B5EF4-FFF2-40B4-BE49-F238E27FC236}">
                <a16:creationId xmlns:a16="http://schemas.microsoft.com/office/drawing/2014/main" id="{FA59F003-3E44-4B92-9AC0-8FE96BA0DAB7}"/>
              </a:ext>
            </a:extLst>
          </p:cNvPr>
          <p:cNvSpPr>
            <a:spLocks noGrp="1"/>
          </p:cNvSpPr>
          <p:nvPr>
            <p:ph idx="1"/>
          </p:nvPr>
        </p:nvSpPr>
        <p:spPr/>
        <p:txBody>
          <a:bodyPr>
            <a:normAutofit fontScale="85000" lnSpcReduction="20000"/>
          </a:bodyPr>
          <a:lstStyle/>
          <a:p>
            <a:pPr>
              <a:buFont typeface="+mj-lt"/>
              <a:buAutoNum type="arabicPeriod"/>
            </a:pPr>
            <a:r>
              <a:rPr lang="en-US" dirty="0"/>
              <a:t>assigned</a:t>
            </a:r>
          </a:p>
          <a:p>
            <a:pPr>
              <a:buFont typeface="+mj-lt"/>
              <a:buAutoNum type="arabicPeriod"/>
            </a:pPr>
            <a:r>
              <a:rPr lang="en-US" dirty="0"/>
              <a:t>increment</a:t>
            </a:r>
          </a:p>
          <a:p>
            <a:pPr>
              <a:buFont typeface="+mj-lt"/>
              <a:buAutoNum type="arabicPeriod"/>
            </a:pPr>
            <a:r>
              <a:rPr lang="en-US" dirty="0"/>
              <a:t>sequence</a:t>
            </a:r>
          </a:p>
          <a:p>
            <a:pPr>
              <a:buFont typeface="+mj-lt"/>
              <a:buAutoNum type="arabicPeriod"/>
            </a:pPr>
            <a:r>
              <a:rPr lang="en-US" dirty="0"/>
              <a:t>Hilo</a:t>
            </a:r>
          </a:p>
          <a:p>
            <a:pPr>
              <a:buFont typeface="+mj-lt"/>
              <a:buAutoNum type="arabicPeriod"/>
            </a:pPr>
            <a:r>
              <a:rPr lang="en-US" dirty="0"/>
              <a:t>identity</a:t>
            </a:r>
          </a:p>
          <a:p>
            <a:pPr>
              <a:buFont typeface="+mj-lt"/>
              <a:buAutoNum type="arabicPeriod"/>
            </a:pPr>
            <a:r>
              <a:rPr lang="en-US" dirty="0"/>
              <a:t>native</a:t>
            </a:r>
          </a:p>
          <a:p>
            <a:pPr>
              <a:buFont typeface="+mj-lt"/>
              <a:buAutoNum type="arabicPeriod"/>
            </a:pPr>
            <a:r>
              <a:rPr lang="en-US" dirty="0" err="1"/>
              <a:t>seqhilo</a:t>
            </a:r>
            <a:endParaRPr lang="en-US" dirty="0"/>
          </a:p>
          <a:p>
            <a:pPr>
              <a:buFont typeface="+mj-lt"/>
              <a:buAutoNum type="arabicPeriod"/>
            </a:pPr>
            <a:r>
              <a:rPr lang="en-US" dirty="0" err="1"/>
              <a:t>uuid</a:t>
            </a:r>
            <a:endParaRPr lang="en-US" dirty="0"/>
          </a:p>
          <a:p>
            <a:pPr>
              <a:buFont typeface="+mj-lt"/>
              <a:buAutoNum type="arabicPeriod"/>
            </a:pPr>
            <a:r>
              <a:rPr lang="en-US" dirty="0" err="1"/>
              <a:t>guid</a:t>
            </a:r>
            <a:endParaRPr lang="en-US" dirty="0"/>
          </a:p>
          <a:p>
            <a:pPr>
              <a:buFont typeface="+mj-lt"/>
              <a:buAutoNum type="arabicPeriod"/>
            </a:pPr>
            <a:r>
              <a:rPr lang="en-US" dirty="0"/>
              <a:t>select</a:t>
            </a:r>
          </a:p>
          <a:p>
            <a:pPr>
              <a:buFont typeface="+mj-lt"/>
              <a:buAutoNum type="arabicPeriod"/>
            </a:pPr>
            <a:r>
              <a:rPr lang="en-US" dirty="0"/>
              <a:t>foreign</a:t>
            </a:r>
          </a:p>
          <a:p>
            <a:pPr>
              <a:buFont typeface="+mj-lt"/>
              <a:buAutoNum type="arabicPeriod"/>
            </a:pPr>
            <a:r>
              <a:rPr lang="en-US" dirty="0"/>
              <a:t>sequence-identity</a:t>
            </a:r>
          </a:p>
          <a:p>
            <a:endParaRPr lang="en-US" dirty="0"/>
          </a:p>
        </p:txBody>
      </p:sp>
    </p:spTree>
    <p:extLst>
      <p:ext uri="{BB962C8B-B14F-4D97-AF65-F5344CB8AC3E}">
        <p14:creationId xmlns:p14="http://schemas.microsoft.com/office/powerpoint/2010/main" val="9556843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BD1E-8FD2-4865-B398-A70CDEEAB2BC}"/>
              </a:ext>
            </a:extLst>
          </p:cNvPr>
          <p:cNvSpPr>
            <a:spLocks noGrp="1"/>
          </p:cNvSpPr>
          <p:nvPr>
            <p:ph type="title"/>
          </p:nvPr>
        </p:nvSpPr>
        <p:spPr/>
        <p:txBody>
          <a:bodyPr>
            <a:normAutofit fontScale="90000"/>
          </a:bodyPr>
          <a:lstStyle/>
          <a:p>
            <a:r>
              <a:rPr lang="en-US" dirty="0"/>
              <a:t>1) assigned</a:t>
            </a:r>
            <a:br>
              <a:rPr lang="en-US" dirty="0"/>
            </a:br>
            <a:br>
              <a:rPr lang="en-US" dirty="0"/>
            </a:br>
            <a:endParaRPr lang="en-US" dirty="0"/>
          </a:p>
        </p:txBody>
      </p:sp>
      <p:sp>
        <p:nvSpPr>
          <p:cNvPr id="3" name="Content Placeholder 2">
            <a:extLst>
              <a:ext uri="{FF2B5EF4-FFF2-40B4-BE49-F238E27FC236}">
                <a16:creationId xmlns:a16="http://schemas.microsoft.com/office/drawing/2014/main" id="{B1F16CBE-9B6F-4180-9FBC-78E4EA182175}"/>
              </a:ext>
            </a:extLst>
          </p:cNvPr>
          <p:cNvSpPr>
            <a:spLocks noGrp="1"/>
          </p:cNvSpPr>
          <p:nvPr>
            <p:ph idx="1"/>
          </p:nvPr>
        </p:nvSpPr>
        <p:spPr/>
        <p:txBody>
          <a:bodyPr/>
          <a:lstStyle/>
          <a:p>
            <a:pPr marL="0" indent="0">
              <a:buNone/>
            </a:pPr>
            <a:r>
              <a:rPr lang="en-US" dirty="0"/>
              <a:t>It is the default generator strategy if there is no &lt;generator&gt; element . In this case, application assigns the id. For example: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E2865C1-5248-4141-98F5-5763785D1712}"/>
              </a:ext>
            </a:extLst>
          </p:cNvPr>
          <p:cNvPicPr>
            <a:picLocks noChangeAspect="1"/>
          </p:cNvPicPr>
          <p:nvPr/>
        </p:nvPicPr>
        <p:blipFill>
          <a:blip r:embed="rId2"/>
          <a:stretch>
            <a:fillRect/>
          </a:stretch>
        </p:blipFill>
        <p:spPr>
          <a:xfrm>
            <a:off x="677334" y="3015293"/>
            <a:ext cx="7785500" cy="2825895"/>
          </a:xfrm>
          <a:prstGeom prst="rect">
            <a:avLst/>
          </a:prstGeom>
        </p:spPr>
      </p:pic>
    </p:spTree>
    <p:extLst>
      <p:ext uri="{BB962C8B-B14F-4D97-AF65-F5344CB8AC3E}">
        <p14:creationId xmlns:p14="http://schemas.microsoft.com/office/powerpoint/2010/main" val="3722952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9B9F-9A38-4978-BBF9-D326F591EDB5}"/>
              </a:ext>
            </a:extLst>
          </p:cNvPr>
          <p:cNvSpPr>
            <a:spLocks noGrp="1"/>
          </p:cNvSpPr>
          <p:nvPr>
            <p:ph type="title"/>
          </p:nvPr>
        </p:nvSpPr>
        <p:spPr/>
        <p:txBody>
          <a:bodyPr/>
          <a:lstStyle/>
          <a:p>
            <a:r>
              <a:rPr lang="en-US" dirty="0"/>
              <a:t>2) increment</a:t>
            </a:r>
            <a:br>
              <a:rPr lang="en-US" dirty="0"/>
            </a:br>
            <a:endParaRPr lang="en-US" dirty="0"/>
          </a:p>
        </p:txBody>
      </p:sp>
      <p:sp>
        <p:nvSpPr>
          <p:cNvPr id="3" name="Content Placeholder 2">
            <a:extLst>
              <a:ext uri="{FF2B5EF4-FFF2-40B4-BE49-F238E27FC236}">
                <a16:creationId xmlns:a16="http://schemas.microsoft.com/office/drawing/2014/main" id="{02352664-E716-48A7-86A6-591AF67215D9}"/>
              </a:ext>
            </a:extLst>
          </p:cNvPr>
          <p:cNvSpPr>
            <a:spLocks noGrp="1"/>
          </p:cNvSpPr>
          <p:nvPr>
            <p:ph idx="1"/>
          </p:nvPr>
        </p:nvSpPr>
        <p:spPr/>
        <p:txBody>
          <a:bodyPr/>
          <a:lstStyle/>
          <a:p>
            <a:pPr marL="0" indent="0">
              <a:buNone/>
            </a:pPr>
            <a:r>
              <a:rPr lang="en-US" dirty="0"/>
              <a:t>It generates the unique id only if no other process is inserting data into this table. It generates </a:t>
            </a:r>
            <a:r>
              <a:rPr lang="en-US" b="1" dirty="0"/>
              <a:t>short</a:t>
            </a:r>
            <a:r>
              <a:rPr lang="en-US" dirty="0"/>
              <a:t>, </a:t>
            </a:r>
            <a:r>
              <a:rPr lang="en-US" b="1" dirty="0" err="1"/>
              <a:t>int</a:t>
            </a:r>
            <a:r>
              <a:rPr lang="en-US" dirty="0"/>
              <a:t> or </a:t>
            </a:r>
            <a:r>
              <a:rPr lang="en-US" b="1" dirty="0"/>
              <a:t>long</a:t>
            </a:r>
            <a:r>
              <a:rPr lang="en-US" dirty="0"/>
              <a:t> type identifier. If a table contains an identifier then the application considers its maximum value else the application consider that the first generated identifier is 1. For each attribute value, the hibernate increment the identifier by 1. Syntax:</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96E8C9E-1849-440F-9055-7DF92D8623BB}"/>
              </a:ext>
            </a:extLst>
          </p:cNvPr>
          <p:cNvPicPr>
            <a:picLocks noChangeAspect="1"/>
          </p:cNvPicPr>
          <p:nvPr/>
        </p:nvPicPr>
        <p:blipFill>
          <a:blip r:embed="rId2"/>
          <a:stretch>
            <a:fillRect/>
          </a:stretch>
        </p:blipFill>
        <p:spPr>
          <a:xfrm>
            <a:off x="1136158" y="3550630"/>
            <a:ext cx="5112013" cy="2603634"/>
          </a:xfrm>
          <a:prstGeom prst="rect">
            <a:avLst/>
          </a:prstGeom>
        </p:spPr>
      </p:pic>
    </p:spTree>
    <p:extLst>
      <p:ext uri="{BB962C8B-B14F-4D97-AF65-F5344CB8AC3E}">
        <p14:creationId xmlns:p14="http://schemas.microsoft.com/office/powerpoint/2010/main" val="20188475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ED2-BCF0-4363-B166-362894F8206C}"/>
              </a:ext>
            </a:extLst>
          </p:cNvPr>
          <p:cNvSpPr>
            <a:spLocks noGrp="1"/>
          </p:cNvSpPr>
          <p:nvPr>
            <p:ph type="title"/>
          </p:nvPr>
        </p:nvSpPr>
        <p:spPr/>
        <p:txBody>
          <a:bodyPr/>
          <a:lstStyle/>
          <a:p>
            <a:r>
              <a:rPr lang="en-US" dirty="0"/>
              <a:t>Example on Increment generator</a:t>
            </a:r>
          </a:p>
        </p:txBody>
      </p:sp>
      <p:sp>
        <p:nvSpPr>
          <p:cNvPr id="3" name="Content Placeholder 2">
            <a:extLst>
              <a:ext uri="{FF2B5EF4-FFF2-40B4-BE49-F238E27FC236}">
                <a16:creationId xmlns:a16="http://schemas.microsoft.com/office/drawing/2014/main" id="{2848CAE3-6B35-4E68-A7C4-427D31D39509}"/>
              </a:ext>
            </a:extLst>
          </p:cNvPr>
          <p:cNvSpPr>
            <a:spLocks noGrp="1"/>
          </p:cNvSpPr>
          <p:nvPr>
            <p:ph idx="1"/>
          </p:nvPr>
        </p:nvSpPr>
        <p:spPr/>
        <p:txBody>
          <a:bodyPr/>
          <a:lstStyle/>
          <a:p>
            <a:pPr marL="0" indent="0">
              <a:buNone/>
            </a:pPr>
            <a:r>
              <a:rPr lang="en-US" dirty="0"/>
              <a:t>Change is only in hibernate mapping file and Persistence class</a:t>
            </a:r>
          </a:p>
        </p:txBody>
      </p:sp>
    </p:spTree>
    <p:extLst>
      <p:ext uri="{BB962C8B-B14F-4D97-AF65-F5344CB8AC3E}">
        <p14:creationId xmlns:p14="http://schemas.microsoft.com/office/powerpoint/2010/main" val="12935475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468-D27A-43EF-83F1-F81783981AE5}"/>
              </a:ext>
            </a:extLst>
          </p:cNvPr>
          <p:cNvSpPr>
            <a:spLocks noGrp="1"/>
          </p:cNvSpPr>
          <p:nvPr>
            <p:ph type="title"/>
          </p:nvPr>
        </p:nvSpPr>
        <p:spPr/>
        <p:txBody>
          <a:bodyPr/>
          <a:lstStyle/>
          <a:p>
            <a:r>
              <a:rPr lang="en-US" dirty="0"/>
              <a:t>employee.hbm.xml</a:t>
            </a:r>
          </a:p>
        </p:txBody>
      </p:sp>
      <p:sp>
        <p:nvSpPr>
          <p:cNvPr id="3" name="Content Placeholder 2">
            <a:extLst>
              <a:ext uri="{FF2B5EF4-FFF2-40B4-BE49-F238E27FC236}">
                <a16:creationId xmlns:a16="http://schemas.microsoft.com/office/drawing/2014/main" id="{387A407B-C827-4D8A-B545-51EC0D128550}"/>
              </a:ext>
            </a:extLst>
          </p:cNvPr>
          <p:cNvSpPr>
            <a:spLocks noGrp="1"/>
          </p:cNvSpPr>
          <p:nvPr>
            <p:ph idx="1"/>
          </p:nvPr>
        </p:nvSpPr>
        <p:spPr/>
        <p:txBody>
          <a:bodyPr>
            <a:normAutofit fontScale="62500" lnSpcReduction="20000"/>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a:t>
            </a:r>
            <a:r>
              <a:rPr lang="en-US" i="1" dirty="0">
                <a:solidFill>
                  <a:srgbClr val="008080"/>
                </a:solidFill>
                <a:latin typeface="Courier New" panose="02070309020205020404" pitchFamily="49" charset="0"/>
              </a:rPr>
              <a:t>?&gt;</a:t>
            </a:r>
            <a:r>
              <a:rPr lang="en-US" i="1" dirty="0">
                <a:solidFill>
                  <a:srgbClr val="000000"/>
                </a:solidFill>
                <a:latin typeface="Courier New" panose="02070309020205020404" pitchFamily="49" charset="0"/>
              </a:rPr>
              <a:t>  </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DOCTYPE </a:t>
            </a:r>
            <a:r>
              <a:rPr lang="en-US" dirty="0">
                <a:solidFill>
                  <a:srgbClr val="008080"/>
                </a:solidFill>
                <a:latin typeface="Courier New" panose="02070309020205020404" pitchFamily="49" charset="0"/>
              </a:rPr>
              <a:t>hibernate-mapping </a:t>
            </a:r>
            <a:r>
              <a:rPr lang="en-US" dirty="0">
                <a:solidFill>
                  <a:srgbClr val="808080"/>
                </a:solidFill>
                <a:latin typeface="Courier New" panose="02070309020205020404" pitchFamily="49" charset="0"/>
              </a:rPr>
              <a:t>PUBLIC  </a:t>
            </a:r>
          </a:p>
          <a:p>
            <a:r>
              <a:rPr lang="en-US" dirty="0">
                <a:latin typeface="Courier New" panose="02070309020205020404" pitchFamily="49" charset="0"/>
              </a:rPr>
              <a:t> </a:t>
            </a:r>
            <a:r>
              <a:rPr lang="en-US" dirty="0">
                <a:solidFill>
                  <a:srgbClr val="008080"/>
                </a:solidFill>
                <a:latin typeface="Courier New" panose="02070309020205020404" pitchFamily="49" charset="0"/>
              </a:rPr>
              <a:t>"-//Hibernate/Hibernate Mapping DTD 5.3//EN"  </a:t>
            </a:r>
          </a:p>
          <a:p>
            <a:r>
              <a:rPr lang="en-US" dirty="0">
                <a:latin typeface="Courier New" panose="02070309020205020404" pitchFamily="49" charset="0"/>
              </a:rPr>
              <a:t> </a:t>
            </a:r>
            <a:r>
              <a:rPr lang="en-US" dirty="0">
                <a:solidFill>
                  <a:srgbClr val="3F7F5F"/>
                </a:solidFill>
                <a:latin typeface="Courier New" panose="02070309020205020404" pitchFamily="49" charset="0"/>
              </a:rPr>
              <a:t>"http://hibernate.sourceforge.net/hibernate-mapping-5.3.dtd"</a:t>
            </a:r>
            <a:r>
              <a:rPr lang="en-US" dirty="0">
                <a:solidFill>
                  <a:srgbClr val="008080"/>
                </a:solidFill>
                <a:latin typeface="Courier New" panose="02070309020205020404" pitchFamily="49" charset="0"/>
              </a:rPr>
              <a:t>&gt;</a:t>
            </a:r>
          </a:p>
          <a:p>
            <a:endParaRPr lang="en-US" dirty="0">
              <a:latin typeface="Courier New" panose="02070309020205020404" pitchFamily="49" charset="0"/>
            </a:endParaRP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hibernate-mapping</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class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com.mangaraoit.hb.Employee</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table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"EMPLOYEE"</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id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"id"</a:t>
            </a:r>
            <a:r>
              <a:rPr lang="en-US" i="1" dirty="0">
                <a:solidFill>
                  <a:srgbClr val="008080"/>
                </a:solidFill>
                <a:latin typeface="Courier New" panose="02070309020205020404" pitchFamily="49" charset="0"/>
              </a:rPr>
              <a:t>&gt;</a:t>
            </a:r>
          </a:p>
          <a:p>
            <a:r>
              <a:rPr lang="en-US" dirty="0">
                <a:solidFill>
                  <a:srgbClr val="008080"/>
                </a:solidFill>
                <a:highlight>
                  <a:srgbClr val="FFFF00"/>
                </a:highlight>
                <a:latin typeface="Courier New" panose="02070309020205020404" pitchFamily="49" charset="0"/>
              </a:rPr>
              <a:t>&lt;</a:t>
            </a:r>
            <a:r>
              <a:rPr lang="en-US" dirty="0">
                <a:solidFill>
                  <a:srgbClr val="3F7F7F"/>
                </a:solidFill>
                <a:highlight>
                  <a:srgbClr val="FFFF00"/>
                </a:highlight>
                <a:latin typeface="Courier New" panose="02070309020205020404" pitchFamily="49" charset="0"/>
              </a:rPr>
              <a:t>generator </a:t>
            </a:r>
            <a:r>
              <a:rPr lang="en-US" dirty="0">
                <a:solidFill>
                  <a:srgbClr val="7F007F"/>
                </a:solidFill>
                <a:highlight>
                  <a:srgbClr val="FFFF00"/>
                </a:highlight>
                <a:latin typeface="Courier New" panose="02070309020205020404" pitchFamily="49" charset="0"/>
              </a:rPr>
              <a:t>class</a:t>
            </a:r>
            <a:r>
              <a:rPr lang="en-US" dirty="0">
                <a:solidFill>
                  <a:srgbClr val="000000"/>
                </a:solidFill>
                <a:highlight>
                  <a:srgbClr val="FFFF00"/>
                </a:highlight>
                <a:latin typeface="Courier New" panose="02070309020205020404" pitchFamily="49" charset="0"/>
              </a:rPr>
              <a:t>=</a:t>
            </a:r>
            <a:r>
              <a:rPr lang="en-US" i="1" dirty="0">
                <a:solidFill>
                  <a:srgbClr val="2A00FF"/>
                </a:solidFill>
                <a:highlight>
                  <a:srgbClr val="FFFF00"/>
                </a:highlight>
                <a:latin typeface="Courier New" panose="02070309020205020404" pitchFamily="49" charset="0"/>
              </a:rPr>
              <a:t>"</a:t>
            </a:r>
            <a:r>
              <a:rPr lang="en-US" i="1" dirty="0">
                <a:solidFill>
                  <a:srgbClr val="FF0000"/>
                </a:solidFill>
                <a:highlight>
                  <a:srgbClr val="FFFF00"/>
                </a:highlight>
                <a:latin typeface="Courier New" panose="02070309020205020404" pitchFamily="49" charset="0"/>
              </a:rPr>
              <a:t>increment</a:t>
            </a:r>
            <a:r>
              <a:rPr lang="en-US" i="1" dirty="0">
                <a:solidFill>
                  <a:srgbClr val="2A00FF"/>
                </a:solidFill>
                <a:highlight>
                  <a:srgbClr val="FFFF00"/>
                </a:highlight>
                <a:latin typeface="Courier New" panose="02070309020205020404" pitchFamily="49" charset="0"/>
              </a:rPr>
              <a:t>"</a:t>
            </a:r>
            <a:r>
              <a:rPr lang="en-US" i="1" dirty="0">
                <a:solidFill>
                  <a:srgbClr val="008080"/>
                </a:solidFill>
                <a:highlight>
                  <a:srgbClr val="FFFF00"/>
                </a:highlight>
                <a:latin typeface="Courier New" panose="02070309020205020404" pitchFamily="49" charset="0"/>
              </a:rPr>
              <a:t>&gt;&lt;/</a:t>
            </a:r>
            <a:r>
              <a:rPr lang="en-US" i="1" dirty="0">
                <a:solidFill>
                  <a:srgbClr val="3F7F7F"/>
                </a:solidFill>
                <a:highlight>
                  <a:srgbClr val="FFFF00"/>
                </a:highlight>
                <a:latin typeface="Courier New" panose="02070309020205020404" pitchFamily="49" charset="0"/>
              </a:rPr>
              <a:t>generator</a:t>
            </a:r>
            <a:r>
              <a:rPr lang="en-US" i="1" dirty="0">
                <a:solidFill>
                  <a:srgbClr val="008080"/>
                </a:solidFill>
                <a:highlight>
                  <a:srgbClr val="FFFF00"/>
                </a:highlight>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id</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firstName</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lastName</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column</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"LASTNAME" </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class</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hibernate-mapping</a:t>
            </a:r>
            <a:r>
              <a:rPr lang="en-US" dirty="0">
                <a:solidFill>
                  <a:srgbClr val="008080"/>
                </a:solidFill>
                <a:latin typeface="Courier New" panose="02070309020205020404" pitchFamily="49" charset="0"/>
              </a:rPr>
              <a:t>&gt;</a:t>
            </a:r>
            <a:endParaRPr lang="en-US" dirty="0"/>
          </a:p>
        </p:txBody>
      </p:sp>
    </p:spTree>
    <p:extLst>
      <p:ext uri="{BB962C8B-B14F-4D97-AF65-F5344CB8AC3E}">
        <p14:creationId xmlns:p14="http://schemas.microsoft.com/office/powerpoint/2010/main" val="33855193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CCF3-A08B-428A-94FC-3872F307ED41}"/>
              </a:ext>
            </a:extLst>
          </p:cNvPr>
          <p:cNvSpPr>
            <a:spLocks noGrp="1"/>
          </p:cNvSpPr>
          <p:nvPr>
            <p:ph type="title"/>
          </p:nvPr>
        </p:nvSpPr>
        <p:spPr/>
        <p:txBody>
          <a:bodyPr/>
          <a:lstStyle/>
          <a:p>
            <a:r>
              <a:rPr lang="en-US" dirty="0"/>
              <a:t>Main Class</a:t>
            </a:r>
          </a:p>
        </p:txBody>
      </p:sp>
      <p:sp>
        <p:nvSpPr>
          <p:cNvPr id="3" name="Content Placeholder 2">
            <a:extLst>
              <a:ext uri="{FF2B5EF4-FFF2-40B4-BE49-F238E27FC236}">
                <a16:creationId xmlns:a16="http://schemas.microsoft.com/office/drawing/2014/main" id="{491C1E96-874B-4941-8849-63A7CA38A1D2}"/>
              </a:ext>
            </a:extLst>
          </p:cNvPr>
          <p:cNvSpPr>
            <a:spLocks noGrp="1"/>
          </p:cNvSpPr>
          <p:nvPr>
            <p:ph idx="1"/>
          </p:nvPr>
        </p:nvSpPr>
        <p:spPr/>
        <p:txBody>
          <a:bodyPr/>
          <a:lstStyle/>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Employee();</a:t>
            </a:r>
          </a:p>
          <a:p>
            <a:r>
              <a:rPr lang="en-US" b="1" dirty="0">
                <a:solidFill>
                  <a:srgbClr val="000000"/>
                </a:solidFill>
                <a:latin typeface="Courier New" panose="02070309020205020404" pitchFamily="49" charset="0"/>
              </a:rPr>
              <a:t>//No need to set Id value</a:t>
            </a:r>
          </a:p>
          <a:p>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.setFirstName(</a:t>
            </a:r>
            <a:r>
              <a:rPr lang="en-US" dirty="0">
                <a:solidFill>
                  <a:srgbClr val="2A00FF"/>
                </a:solidFill>
                <a:latin typeface="Courier New" panose="02070309020205020404" pitchFamily="49" charset="0"/>
              </a:rPr>
              <a:t>"Veera"</a:t>
            </a:r>
            <a:r>
              <a:rPr lang="en-US"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.setLastName(</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Raghava</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session</a:t>
            </a:r>
            <a:r>
              <a:rPr lang="en-US" dirty="0" err="1">
                <a:solidFill>
                  <a:srgbClr val="000000"/>
                </a:solidFill>
                <a:latin typeface="Courier New" panose="02070309020205020404" pitchFamily="49" charset="0"/>
              </a:rPr>
              <a:t>.save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e1</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978863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085-D55F-456B-A403-6F0327883EDF}"/>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FF89F26F-95C5-4AFB-BE4C-C15ECBB695E0}"/>
              </a:ext>
            </a:extLst>
          </p:cNvPr>
          <p:cNvPicPr>
            <a:picLocks noGrp="1" noChangeAspect="1"/>
          </p:cNvPicPr>
          <p:nvPr>
            <p:ph idx="1"/>
          </p:nvPr>
        </p:nvPicPr>
        <p:blipFill>
          <a:blip r:embed="rId2"/>
          <a:stretch>
            <a:fillRect/>
          </a:stretch>
        </p:blipFill>
        <p:spPr>
          <a:xfrm>
            <a:off x="2246412" y="2075780"/>
            <a:ext cx="3441877" cy="1581231"/>
          </a:xfrm>
          <a:prstGeom prst="rect">
            <a:avLst/>
          </a:prstGeom>
        </p:spPr>
      </p:pic>
    </p:spTree>
    <p:extLst>
      <p:ext uri="{BB962C8B-B14F-4D97-AF65-F5344CB8AC3E}">
        <p14:creationId xmlns:p14="http://schemas.microsoft.com/office/powerpoint/2010/main" val="296049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8EEC-AD07-4DA9-91B2-B9491D4BAFB9}"/>
              </a:ext>
            </a:extLst>
          </p:cNvPr>
          <p:cNvSpPr>
            <a:spLocks noGrp="1"/>
          </p:cNvSpPr>
          <p:nvPr>
            <p:ph type="title"/>
          </p:nvPr>
        </p:nvSpPr>
        <p:spPr/>
        <p:txBody>
          <a:bodyPr/>
          <a:lstStyle/>
          <a:p>
            <a:r>
              <a:rPr lang="en-US" dirty="0"/>
              <a:t>3) sequence</a:t>
            </a:r>
            <a:br>
              <a:rPr lang="en-US" dirty="0"/>
            </a:br>
            <a:endParaRPr lang="en-US" dirty="0"/>
          </a:p>
        </p:txBody>
      </p:sp>
      <p:sp>
        <p:nvSpPr>
          <p:cNvPr id="3" name="Content Placeholder 2">
            <a:extLst>
              <a:ext uri="{FF2B5EF4-FFF2-40B4-BE49-F238E27FC236}">
                <a16:creationId xmlns:a16="http://schemas.microsoft.com/office/drawing/2014/main" id="{54B2FBAD-69BC-4D85-8981-CA5810C8DF63}"/>
              </a:ext>
            </a:extLst>
          </p:cNvPr>
          <p:cNvSpPr>
            <a:spLocks noGrp="1"/>
          </p:cNvSpPr>
          <p:nvPr>
            <p:ph idx="1"/>
          </p:nvPr>
        </p:nvSpPr>
        <p:spPr>
          <a:xfrm>
            <a:off x="575035" y="1593131"/>
            <a:ext cx="8698967" cy="4448232"/>
          </a:xfrm>
        </p:spPr>
        <p:txBody>
          <a:bodyPr>
            <a:normAutofit fontScale="70000" lnSpcReduction="20000"/>
          </a:bodyPr>
          <a:lstStyle/>
          <a:p>
            <a:r>
              <a:rPr lang="en-US" dirty="0"/>
              <a:t>It uses the sequence of the database. if there is no sequence defined, it creates a sequence automatically e.g. in case of Oracle database, it creates a sequence named HIBERNATE_SEQUENCE. In case of Oracle, DB2, SAP DB, </a:t>
            </a:r>
            <a:r>
              <a:rPr lang="en-US" dirty="0" err="1"/>
              <a:t>Postgre</a:t>
            </a:r>
            <a:r>
              <a:rPr lang="en-US" dirty="0"/>
              <a:t> SQL or </a:t>
            </a:r>
            <a:r>
              <a:rPr lang="en-US" dirty="0" err="1"/>
              <a:t>McKoi</a:t>
            </a:r>
            <a:r>
              <a:rPr lang="en-US" dirty="0"/>
              <a:t>, it uses sequence but it uses generator in </a:t>
            </a:r>
            <a:r>
              <a:rPr lang="en-US" dirty="0" err="1"/>
              <a:t>interbase</a:t>
            </a:r>
            <a:r>
              <a:rPr lang="en-US" dirty="0"/>
              <a:t>. Syntax:</a:t>
            </a:r>
          </a:p>
          <a:p>
            <a:r>
              <a:rPr lang="en-US" dirty="0"/>
              <a:t>.....  </a:t>
            </a:r>
          </a:p>
          <a:p>
            <a:r>
              <a:rPr lang="en-US" dirty="0"/>
              <a:t> &lt;id ...&gt;  </a:t>
            </a:r>
          </a:p>
          <a:p>
            <a:r>
              <a:rPr lang="en-US" dirty="0"/>
              <a:t>  &lt;generator </a:t>
            </a:r>
            <a:r>
              <a:rPr lang="en-US" b="1" dirty="0"/>
              <a:t>class</a:t>
            </a:r>
            <a:r>
              <a:rPr lang="en-US" dirty="0"/>
              <a:t>="sequence"&gt;&lt;/generator&gt;  </a:t>
            </a:r>
          </a:p>
          <a:p>
            <a:r>
              <a:rPr lang="en-US" dirty="0"/>
              <a:t> &lt;/id&gt;  </a:t>
            </a:r>
          </a:p>
          <a:p>
            <a:r>
              <a:rPr lang="en-US" dirty="0"/>
              <a:t> .....  </a:t>
            </a:r>
          </a:p>
          <a:p>
            <a:r>
              <a:rPr lang="en-US" dirty="0"/>
              <a:t>For defining your own sequence, use the </a:t>
            </a:r>
            <a:r>
              <a:rPr lang="en-US" dirty="0" err="1"/>
              <a:t>param</a:t>
            </a:r>
            <a:r>
              <a:rPr lang="en-US" dirty="0"/>
              <a:t> </a:t>
            </a:r>
            <a:r>
              <a:rPr lang="en-US" dirty="0" err="1"/>
              <a:t>subelement</a:t>
            </a:r>
            <a:r>
              <a:rPr lang="en-US" dirty="0"/>
              <a:t> of generator.</a:t>
            </a:r>
          </a:p>
          <a:p>
            <a:br>
              <a:rPr lang="en-US" dirty="0"/>
            </a:br>
            <a:r>
              <a:rPr lang="en-US" dirty="0"/>
              <a:t>.....  </a:t>
            </a:r>
          </a:p>
          <a:p>
            <a:r>
              <a:rPr lang="en-US" dirty="0"/>
              <a:t> &lt;id ...&gt;  </a:t>
            </a:r>
          </a:p>
          <a:p>
            <a:r>
              <a:rPr lang="en-US" dirty="0"/>
              <a:t>  &lt;generator </a:t>
            </a:r>
            <a:r>
              <a:rPr lang="en-US" b="1" dirty="0"/>
              <a:t>class</a:t>
            </a:r>
            <a:r>
              <a:rPr lang="en-US" dirty="0"/>
              <a:t>="sequence"&gt;  </a:t>
            </a:r>
          </a:p>
          <a:p>
            <a:r>
              <a:rPr lang="en-US" dirty="0"/>
              <a:t>      &lt;</a:t>
            </a:r>
            <a:r>
              <a:rPr lang="en-US" dirty="0" err="1"/>
              <a:t>param</a:t>
            </a:r>
            <a:r>
              <a:rPr lang="en-US" dirty="0"/>
              <a:t> name="sequence"&gt;</a:t>
            </a:r>
            <a:r>
              <a:rPr lang="en-US" dirty="0" err="1"/>
              <a:t>your_sequence_name</a:t>
            </a:r>
            <a:r>
              <a:rPr lang="en-US" dirty="0"/>
              <a:t>&lt;/</a:t>
            </a:r>
            <a:r>
              <a:rPr lang="en-US" dirty="0" err="1"/>
              <a:t>param</a:t>
            </a:r>
            <a:r>
              <a:rPr lang="en-US" dirty="0"/>
              <a:t>&gt;  </a:t>
            </a:r>
          </a:p>
          <a:p>
            <a:r>
              <a:rPr lang="en-US" dirty="0"/>
              <a:t>  &lt;/generator&gt;  </a:t>
            </a:r>
          </a:p>
          <a:p>
            <a:r>
              <a:rPr lang="en-US" dirty="0"/>
              <a:t> &lt;/id&gt;  </a:t>
            </a:r>
          </a:p>
          <a:p>
            <a:r>
              <a:rPr lang="en-US" dirty="0"/>
              <a:t> .....  </a:t>
            </a:r>
          </a:p>
          <a:p>
            <a:endParaRPr lang="en-US" dirty="0"/>
          </a:p>
          <a:p>
            <a:endParaRPr lang="en-US" dirty="0"/>
          </a:p>
        </p:txBody>
      </p:sp>
    </p:spTree>
    <p:extLst>
      <p:ext uri="{BB962C8B-B14F-4D97-AF65-F5344CB8AC3E}">
        <p14:creationId xmlns:p14="http://schemas.microsoft.com/office/powerpoint/2010/main" val="407003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Hibernate is an open source ORM framework. </a:t>
            </a:r>
          </a:p>
          <a:p>
            <a:r>
              <a:rPr lang="en-US" dirty="0"/>
              <a:t>Hibernate is light weight As It uses simple POJO classes to map table with the class</a:t>
            </a:r>
          </a:p>
          <a:p>
            <a:r>
              <a:rPr lang="en-US" dirty="0"/>
              <a:t>To run hibernate no server is required As It runs with or with out server.</a:t>
            </a:r>
          </a:p>
          <a:p>
            <a:r>
              <a:rPr lang="en-US" dirty="0"/>
              <a:t>It works on all applications like Desktop, Web , Enterprise, and Distributed Applications.</a:t>
            </a:r>
          </a:p>
          <a:p>
            <a:r>
              <a:rPr lang="en-US" dirty="0"/>
              <a:t>It’s an ORM framework that is developed on top of JDBC.</a:t>
            </a:r>
          </a:p>
          <a:p>
            <a:r>
              <a:rPr lang="en-US" dirty="0"/>
              <a:t>We have some drawbacks with JDBC. All those drawbacks are resolved with ORM framework.</a:t>
            </a:r>
          </a:p>
          <a:p>
            <a:endParaRPr lang="en-US" dirty="0"/>
          </a:p>
          <a:p>
            <a:endParaRPr lang="en-US" dirty="0"/>
          </a:p>
          <a:p>
            <a:endParaRPr lang="en-US" dirty="0"/>
          </a:p>
        </p:txBody>
      </p:sp>
      <p:sp>
        <p:nvSpPr>
          <p:cNvPr id="7" name="Text Placeholder 6"/>
          <p:cNvSpPr>
            <a:spLocks noGrp="1"/>
          </p:cNvSpPr>
          <p:nvPr>
            <p:ph type="body" sz="quarter" idx="13"/>
          </p:nvPr>
        </p:nvSpPr>
        <p:spPr/>
        <p:txBody>
          <a:bodyPr/>
          <a:lstStyle/>
          <a:p>
            <a:r>
              <a:rPr lang="en-US" dirty="0"/>
              <a:t>Main Points</a:t>
            </a:r>
          </a:p>
        </p:txBody>
      </p:sp>
    </p:spTree>
    <p:extLst>
      <p:ext uri="{BB962C8B-B14F-4D97-AF65-F5344CB8AC3E}">
        <p14:creationId xmlns:p14="http://schemas.microsoft.com/office/powerpoint/2010/main" val="275799099"/>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3C94-63D0-4B8F-86FB-6799F21162B5}"/>
              </a:ext>
            </a:extLst>
          </p:cNvPr>
          <p:cNvSpPr>
            <a:spLocks noGrp="1"/>
          </p:cNvSpPr>
          <p:nvPr>
            <p:ph type="title"/>
          </p:nvPr>
        </p:nvSpPr>
        <p:spPr/>
        <p:txBody>
          <a:bodyPr/>
          <a:lstStyle/>
          <a:p>
            <a:r>
              <a:rPr lang="en-US" dirty="0"/>
              <a:t>4) </a:t>
            </a:r>
            <a:r>
              <a:rPr lang="en-US" dirty="0" err="1"/>
              <a:t>hilo</a:t>
            </a:r>
            <a:br>
              <a:rPr lang="en-US" dirty="0"/>
            </a:br>
            <a:endParaRPr lang="en-US" dirty="0"/>
          </a:p>
        </p:txBody>
      </p:sp>
      <p:sp>
        <p:nvSpPr>
          <p:cNvPr id="3" name="Content Placeholder 2">
            <a:extLst>
              <a:ext uri="{FF2B5EF4-FFF2-40B4-BE49-F238E27FC236}">
                <a16:creationId xmlns:a16="http://schemas.microsoft.com/office/drawing/2014/main" id="{E550F7AE-8A14-49F6-90FE-F2845E64E4C4}"/>
              </a:ext>
            </a:extLst>
          </p:cNvPr>
          <p:cNvSpPr>
            <a:spLocks noGrp="1"/>
          </p:cNvSpPr>
          <p:nvPr>
            <p:ph idx="1"/>
          </p:nvPr>
        </p:nvSpPr>
        <p:spPr/>
        <p:txBody>
          <a:bodyPr/>
          <a:lstStyle/>
          <a:p>
            <a:r>
              <a:rPr lang="en-US" dirty="0"/>
              <a:t>It uses high and low algorithm to generate the id of type short, </a:t>
            </a:r>
            <a:r>
              <a:rPr lang="en-US" dirty="0" err="1"/>
              <a:t>int</a:t>
            </a:r>
            <a:r>
              <a:rPr lang="en-US" dirty="0"/>
              <a:t> and long. Syntax:</a:t>
            </a:r>
          </a:p>
          <a:p>
            <a:r>
              <a:rPr lang="en-US" dirty="0"/>
              <a:t>.....  </a:t>
            </a:r>
          </a:p>
          <a:p>
            <a:r>
              <a:rPr lang="en-US" dirty="0"/>
              <a:t> &lt;id ...&gt;  </a:t>
            </a:r>
          </a:p>
          <a:p>
            <a:r>
              <a:rPr lang="en-US" dirty="0"/>
              <a:t>  &lt;generator </a:t>
            </a:r>
            <a:r>
              <a:rPr lang="en-US" b="1" dirty="0"/>
              <a:t>class</a:t>
            </a:r>
            <a:r>
              <a:rPr lang="en-US" dirty="0"/>
              <a:t>="</a:t>
            </a:r>
            <a:r>
              <a:rPr lang="en-US" dirty="0" err="1"/>
              <a:t>hilo</a:t>
            </a:r>
            <a:r>
              <a:rPr lang="en-US" dirty="0"/>
              <a:t>"&gt;&lt;/generator&gt;  </a:t>
            </a:r>
          </a:p>
          <a:p>
            <a:r>
              <a:rPr lang="en-US" dirty="0"/>
              <a:t> &lt;/id&gt;  </a:t>
            </a:r>
          </a:p>
          <a:p>
            <a:r>
              <a:rPr lang="en-US" dirty="0"/>
              <a:t> .....  </a:t>
            </a:r>
          </a:p>
          <a:p>
            <a:endParaRPr lang="en-US" dirty="0"/>
          </a:p>
        </p:txBody>
      </p:sp>
    </p:spTree>
    <p:extLst>
      <p:ext uri="{BB962C8B-B14F-4D97-AF65-F5344CB8AC3E}">
        <p14:creationId xmlns:p14="http://schemas.microsoft.com/office/powerpoint/2010/main" val="10168408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426E-1A3F-4DCC-8E2F-170F13C098E6}"/>
              </a:ext>
            </a:extLst>
          </p:cNvPr>
          <p:cNvSpPr>
            <a:spLocks noGrp="1"/>
          </p:cNvSpPr>
          <p:nvPr>
            <p:ph type="title"/>
          </p:nvPr>
        </p:nvSpPr>
        <p:spPr/>
        <p:txBody>
          <a:bodyPr/>
          <a:lstStyle/>
          <a:p>
            <a:r>
              <a:rPr lang="en-US" dirty="0"/>
              <a:t>5) identity</a:t>
            </a:r>
            <a:br>
              <a:rPr lang="en-US" dirty="0"/>
            </a:br>
            <a:endParaRPr lang="en-US" dirty="0"/>
          </a:p>
        </p:txBody>
      </p:sp>
      <p:sp>
        <p:nvSpPr>
          <p:cNvPr id="3" name="Content Placeholder 2">
            <a:extLst>
              <a:ext uri="{FF2B5EF4-FFF2-40B4-BE49-F238E27FC236}">
                <a16:creationId xmlns:a16="http://schemas.microsoft.com/office/drawing/2014/main" id="{BF352667-2A6D-4136-A3CF-4F98DC5588DA}"/>
              </a:ext>
            </a:extLst>
          </p:cNvPr>
          <p:cNvSpPr>
            <a:spLocks noGrp="1"/>
          </p:cNvSpPr>
          <p:nvPr>
            <p:ph idx="1"/>
          </p:nvPr>
        </p:nvSpPr>
        <p:spPr/>
        <p:txBody>
          <a:bodyPr/>
          <a:lstStyle/>
          <a:p>
            <a:r>
              <a:rPr lang="en-US" dirty="0"/>
              <a:t>It is used in Sybase, My SQL, MS SQL Server, DB2 and </a:t>
            </a:r>
            <a:r>
              <a:rPr lang="en-US" dirty="0" err="1"/>
              <a:t>HypersonicSQL</a:t>
            </a:r>
            <a:r>
              <a:rPr lang="en-US" dirty="0"/>
              <a:t> to support the id column. The returned id is of type short, </a:t>
            </a:r>
            <a:r>
              <a:rPr lang="en-US" dirty="0" err="1"/>
              <a:t>int</a:t>
            </a:r>
            <a:r>
              <a:rPr lang="en-US" dirty="0"/>
              <a:t> or long. It is responsibility of database to generate unique identifier.</a:t>
            </a:r>
          </a:p>
          <a:p>
            <a:pPr marL="0" indent="0">
              <a:buNone/>
            </a:pPr>
            <a:endParaRPr lang="en-US" dirty="0"/>
          </a:p>
        </p:txBody>
      </p:sp>
    </p:spTree>
    <p:extLst>
      <p:ext uri="{BB962C8B-B14F-4D97-AF65-F5344CB8AC3E}">
        <p14:creationId xmlns:p14="http://schemas.microsoft.com/office/powerpoint/2010/main" val="1968794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91CF-FE69-480D-9F9F-6B6DC6E996E0}"/>
              </a:ext>
            </a:extLst>
          </p:cNvPr>
          <p:cNvSpPr>
            <a:spLocks noGrp="1"/>
          </p:cNvSpPr>
          <p:nvPr>
            <p:ph type="title"/>
          </p:nvPr>
        </p:nvSpPr>
        <p:spPr/>
        <p:txBody>
          <a:bodyPr/>
          <a:lstStyle/>
          <a:p>
            <a:r>
              <a:rPr lang="en-US" dirty="0"/>
              <a:t>6) native</a:t>
            </a:r>
            <a:br>
              <a:rPr lang="en-US" dirty="0"/>
            </a:br>
            <a:endParaRPr lang="en-US" dirty="0"/>
          </a:p>
        </p:txBody>
      </p:sp>
      <p:sp>
        <p:nvSpPr>
          <p:cNvPr id="3" name="Content Placeholder 2">
            <a:extLst>
              <a:ext uri="{FF2B5EF4-FFF2-40B4-BE49-F238E27FC236}">
                <a16:creationId xmlns:a16="http://schemas.microsoft.com/office/drawing/2014/main" id="{0528EAF8-5DA1-4D32-BE48-32C08720DD4A}"/>
              </a:ext>
            </a:extLst>
          </p:cNvPr>
          <p:cNvSpPr>
            <a:spLocks noGrp="1"/>
          </p:cNvSpPr>
          <p:nvPr>
            <p:ph idx="1"/>
          </p:nvPr>
        </p:nvSpPr>
        <p:spPr/>
        <p:txBody>
          <a:bodyPr/>
          <a:lstStyle/>
          <a:p>
            <a:pPr marL="0" indent="0">
              <a:buNone/>
            </a:pPr>
            <a:r>
              <a:rPr lang="en-US" dirty="0"/>
              <a:t>It uses identity, sequence or </a:t>
            </a:r>
            <a:r>
              <a:rPr lang="en-US" dirty="0" err="1"/>
              <a:t>hilo</a:t>
            </a:r>
            <a:r>
              <a:rPr lang="en-US" dirty="0"/>
              <a:t> depending on the database vendor. Syntax:</a:t>
            </a:r>
          </a:p>
          <a:p>
            <a:r>
              <a:rPr lang="en-US" dirty="0"/>
              <a:t>.....  </a:t>
            </a:r>
          </a:p>
          <a:p>
            <a:r>
              <a:rPr lang="en-US" dirty="0"/>
              <a:t> &lt;id ...&gt;  </a:t>
            </a:r>
          </a:p>
          <a:p>
            <a:r>
              <a:rPr lang="en-US" dirty="0"/>
              <a:t>  &lt;generator </a:t>
            </a:r>
            <a:r>
              <a:rPr lang="en-US" b="1" dirty="0"/>
              <a:t>class</a:t>
            </a:r>
            <a:r>
              <a:rPr lang="en-US" dirty="0"/>
              <a:t>="native"&gt;&lt;/generator&gt;  </a:t>
            </a:r>
          </a:p>
          <a:p>
            <a:r>
              <a:rPr lang="en-US" dirty="0"/>
              <a:t> &lt;/id&gt;  </a:t>
            </a:r>
          </a:p>
          <a:p>
            <a:r>
              <a:rPr lang="en-US" dirty="0"/>
              <a:t> .....  </a:t>
            </a:r>
          </a:p>
          <a:p>
            <a:pPr marL="0" indent="0">
              <a:buNone/>
            </a:pPr>
            <a:endParaRPr lang="en-US" dirty="0"/>
          </a:p>
        </p:txBody>
      </p:sp>
    </p:spTree>
    <p:extLst>
      <p:ext uri="{BB962C8B-B14F-4D97-AF65-F5344CB8AC3E}">
        <p14:creationId xmlns:p14="http://schemas.microsoft.com/office/powerpoint/2010/main" val="16081050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673C-2AC9-4101-8924-AC09D334FD5E}"/>
              </a:ext>
            </a:extLst>
          </p:cNvPr>
          <p:cNvSpPr>
            <a:spLocks noGrp="1"/>
          </p:cNvSpPr>
          <p:nvPr>
            <p:ph type="title"/>
          </p:nvPr>
        </p:nvSpPr>
        <p:spPr/>
        <p:txBody>
          <a:bodyPr/>
          <a:lstStyle/>
          <a:p>
            <a:r>
              <a:rPr lang="en-US" dirty="0"/>
              <a:t>7) </a:t>
            </a:r>
            <a:r>
              <a:rPr lang="en-US" dirty="0" err="1"/>
              <a:t>seqhilo</a:t>
            </a:r>
            <a:br>
              <a:rPr lang="en-US" dirty="0"/>
            </a:br>
            <a:endParaRPr lang="en-US" dirty="0"/>
          </a:p>
        </p:txBody>
      </p:sp>
      <p:sp>
        <p:nvSpPr>
          <p:cNvPr id="3" name="Content Placeholder 2">
            <a:extLst>
              <a:ext uri="{FF2B5EF4-FFF2-40B4-BE49-F238E27FC236}">
                <a16:creationId xmlns:a16="http://schemas.microsoft.com/office/drawing/2014/main" id="{1576C431-1E20-4D43-B839-CBF8B7A3F745}"/>
              </a:ext>
            </a:extLst>
          </p:cNvPr>
          <p:cNvSpPr>
            <a:spLocks noGrp="1"/>
          </p:cNvSpPr>
          <p:nvPr>
            <p:ph idx="1"/>
          </p:nvPr>
        </p:nvSpPr>
        <p:spPr/>
        <p:txBody>
          <a:bodyPr/>
          <a:lstStyle/>
          <a:p>
            <a:r>
              <a:rPr lang="en-US" dirty="0"/>
              <a:t>It uses high and low algorithm on the specified sequence name. The returned id is of type short, </a:t>
            </a:r>
            <a:r>
              <a:rPr lang="en-US" dirty="0" err="1"/>
              <a:t>int</a:t>
            </a:r>
            <a:r>
              <a:rPr lang="en-US" dirty="0"/>
              <a:t> or long.</a:t>
            </a:r>
          </a:p>
        </p:txBody>
      </p:sp>
    </p:spTree>
    <p:extLst>
      <p:ext uri="{BB962C8B-B14F-4D97-AF65-F5344CB8AC3E}">
        <p14:creationId xmlns:p14="http://schemas.microsoft.com/office/powerpoint/2010/main" val="11857103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CF4F-3A12-4CC4-8001-B17660AEEA2B}"/>
              </a:ext>
            </a:extLst>
          </p:cNvPr>
          <p:cNvSpPr>
            <a:spLocks noGrp="1"/>
          </p:cNvSpPr>
          <p:nvPr>
            <p:ph type="title"/>
          </p:nvPr>
        </p:nvSpPr>
        <p:spPr/>
        <p:txBody>
          <a:bodyPr/>
          <a:lstStyle/>
          <a:p>
            <a:r>
              <a:rPr lang="en-US" dirty="0"/>
              <a:t>8) </a:t>
            </a:r>
            <a:r>
              <a:rPr lang="en-US" dirty="0" err="1"/>
              <a:t>uuid</a:t>
            </a:r>
            <a:br>
              <a:rPr lang="en-US" dirty="0"/>
            </a:br>
            <a:endParaRPr lang="en-US" dirty="0"/>
          </a:p>
        </p:txBody>
      </p:sp>
      <p:sp>
        <p:nvSpPr>
          <p:cNvPr id="3" name="Content Placeholder 2">
            <a:extLst>
              <a:ext uri="{FF2B5EF4-FFF2-40B4-BE49-F238E27FC236}">
                <a16:creationId xmlns:a16="http://schemas.microsoft.com/office/drawing/2014/main" id="{4F0F51DE-1A81-4777-9EEA-1D979DA755B3}"/>
              </a:ext>
            </a:extLst>
          </p:cNvPr>
          <p:cNvSpPr>
            <a:spLocks noGrp="1"/>
          </p:cNvSpPr>
          <p:nvPr>
            <p:ph idx="1"/>
          </p:nvPr>
        </p:nvSpPr>
        <p:spPr/>
        <p:txBody>
          <a:bodyPr/>
          <a:lstStyle/>
          <a:p>
            <a:r>
              <a:rPr lang="en-US" dirty="0"/>
              <a:t>It uses 128-bit UUID algorithm to generate the id. The returned id is of type String, unique within a network (because IP is used). The UUID is represented in hexadecimal digits, 32 in length.</a:t>
            </a:r>
          </a:p>
        </p:txBody>
      </p:sp>
    </p:spTree>
    <p:extLst>
      <p:ext uri="{BB962C8B-B14F-4D97-AF65-F5344CB8AC3E}">
        <p14:creationId xmlns:p14="http://schemas.microsoft.com/office/powerpoint/2010/main" val="10728528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6CC4-6860-4321-8F80-B1DD3AF63C0D}"/>
              </a:ext>
            </a:extLst>
          </p:cNvPr>
          <p:cNvSpPr>
            <a:spLocks noGrp="1"/>
          </p:cNvSpPr>
          <p:nvPr>
            <p:ph type="title"/>
          </p:nvPr>
        </p:nvSpPr>
        <p:spPr/>
        <p:txBody>
          <a:bodyPr>
            <a:normAutofit fontScale="90000"/>
          </a:bodyPr>
          <a:lstStyle/>
          <a:p>
            <a:r>
              <a:rPr lang="en-US" dirty="0"/>
              <a:t>9) </a:t>
            </a:r>
            <a:r>
              <a:rPr lang="en-US" dirty="0" err="1"/>
              <a:t>guid</a:t>
            </a:r>
            <a:br>
              <a:rPr lang="en-US" dirty="0"/>
            </a:br>
            <a:br>
              <a:rPr lang="en-US" dirty="0"/>
            </a:br>
            <a:endParaRPr lang="en-US" dirty="0"/>
          </a:p>
        </p:txBody>
      </p:sp>
      <p:sp>
        <p:nvSpPr>
          <p:cNvPr id="3" name="Content Placeholder 2">
            <a:extLst>
              <a:ext uri="{FF2B5EF4-FFF2-40B4-BE49-F238E27FC236}">
                <a16:creationId xmlns:a16="http://schemas.microsoft.com/office/drawing/2014/main" id="{61E61BC7-652E-4A66-8B1E-CA36DFD446B7}"/>
              </a:ext>
            </a:extLst>
          </p:cNvPr>
          <p:cNvSpPr>
            <a:spLocks noGrp="1"/>
          </p:cNvSpPr>
          <p:nvPr>
            <p:ph idx="1"/>
          </p:nvPr>
        </p:nvSpPr>
        <p:spPr/>
        <p:txBody>
          <a:bodyPr/>
          <a:lstStyle/>
          <a:p>
            <a:endParaRPr lang="en-US" dirty="0"/>
          </a:p>
          <a:p>
            <a:r>
              <a:rPr lang="en-US" dirty="0"/>
              <a:t>It uses GUID generated by database of type string. It works on MS SQL Server and MySQL.</a:t>
            </a:r>
          </a:p>
          <a:p>
            <a:endParaRPr lang="en-US" dirty="0"/>
          </a:p>
        </p:txBody>
      </p:sp>
    </p:spTree>
    <p:extLst>
      <p:ext uri="{BB962C8B-B14F-4D97-AF65-F5344CB8AC3E}">
        <p14:creationId xmlns:p14="http://schemas.microsoft.com/office/powerpoint/2010/main" val="32145578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2A65-0B4D-4A46-BE54-137EE3CEC57C}"/>
              </a:ext>
            </a:extLst>
          </p:cNvPr>
          <p:cNvSpPr>
            <a:spLocks noGrp="1"/>
          </p:cNvSpPr>
          <p:nvPr>
            <p:ph type="title"/>
          </p:nvPr>
        </p:nvSpPr>
        <p:spPr/>
        <p:txBody>
          <a:bodyPr/>
          <a:lstStyle/>
          <a:p>
            <a:r>
              <a:rPr lang="en-US" dirty="0"/>
              <a:t>10) select</a:t>
            </a:r>
            <a:br>
              <a:rPr lang="en-US" dirty="0"/>
            </a:br>
            <a:endParaRPr lang="en-US" dirty="0"/>
          </a:p>
        </p:txBody>
      </p:sp>
      <p:sp>
        <p:nvSpPr>
          <p:cNvPr id="3" name="Content Placeholder 2">
            <a:extLst>
              <a:ext uri="{FF2B5EF4-FFF2-40B4-BE49-F238E27FC236}">
                <a16:creationId xmlns:a16="http://schemas.microsoft.com/office/drawing/2014/main" id="{BFF5698D-C5E7-4D08-8B8B-70C1673B80AD}"/>
              </a:ext>
            </a:extLst>
          </p:cNvPr>
          <p:cNvSpPr>
            <a:spLocks noGrp="1"/>
          </p:cNvSpPr>
          <p:nvPr>
            <p:ph idx="1"/>
          </p:nvPr>
        </p:nvSpPr>
        <p:spPr/>
        <p:txBody>
          <a:bodyPr/>
          <a:lstStyle/>
          <a:p>
            <a:r>
              <a:rPr lang="en-US" dirty="0"/>
              <a:t>It uses the primary key returned by the database trigger.</a:t>
            </a:r>
          </a:p>
          <a:p>
            <a:endParaRPr lang="en-US" dirty="0"/>
          </a:p>
        </p:txBody>
      </p:sp>
    </p:spTree>
    <p:extLst>
      <p:ext uri="{BB962C8B-B14F-4D97-AF65-F5344CB8AC3E}">
        <p14:creationId xmlns:p14="http://schemas.microsoft.com/office/powerpoint/2010/main" val="1270845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10E7-21EC-48A9-BF92-F323F0438DB5}"/>
              </a:ext>
            </a:extLst>
          </p:cNvPr>
          <p:cNvSpPr>
            <a:spLocks noGrp="1"/>
          </p:cNvSpPr>
          <p:nvPr>
            <p:ph type="title"/>
          </p:nvPr>
        </p:nvSpPr>
        <p:spPr/>
        <p:txBody>
          <a:bodyPr/>
          <a:lstStyle/>
          <a:p>
            <a:r>
              <a:rPr lang="en-US" dirty="0"/>
              <a:t>11) foreign</a:t>
            </a:r>
            <a:br>
              <a:rPr lang="en-US" dirty="0"/>
            </a:br>
            <a:endParaRPr lang="en-US" dirty="0"/>
          </a:p>
        </p:txBody>
      </p:sp>
      <p:sp>
        <p:nvSpPr>
          <p:cNvPr id="3" name="Content Placeholder 2">
            <a:extLst>
              <a:ext uri="{FF2B5EF4-FFF2-40B4-BE49-F238E27FC236}">
                <a16:creationId xmlns:a16="http://schemas.microsoft.com/office/drawing/2014/main" id="{9F62FD71-1F72-4644-80F7-CC7A0F761EE9}"/>
              </a:ext>
            </a:extLst>
          </p:cNvPr>
          <p:cNvSpPr>
            <a:spLocks noGrp="1"/>
          </p:cNvSpPr>
          <p:nvPr>
            <p:ph idx="1"/>
          </p:nvPr>
        </p:nvSpPr>
        <p:spPr/>
        <p:txBody>
          <a:bodyPr/>
          <a:lstStyle/>
          <a:p>
            <a:pPr marL="0" indent="0">
              <a:buNone/>
            </a:pPr>
            <a:r>
              <a:rPr lang="en-US" dirty="0"/>
              <a:t>It uses the id of another associated object, mostly used with &lt;one-to-one&gt; association.</a:t>
            </a:r>
          </a:p>
          <a:p>
            <a:pPr marL="0" indent="0">
              <a:buNone/>
            </a:pPr>
            <a:endParaRPr lang="en-US" dirty="0"/>
          </a:p>
        </p:txBody>
      </p:sp>
    </p:spTree>
    <p:extLst>
      <p:ext uri="{BB962C8B-B14F-4D97-AF65-F5344CB8AC3E}">
        <p14:creationId xmlns:p14="http://schemas.microsoft.com/office/powerpoint/2010/main" val="14381103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1DA1-88A4-42DA-B2F0-5D72F657A3EC}"/>
              </a:ext>
            </a:extLst>
          </p:cNvPr>
          <p:cNvSpPr>
            <a:spLocks noGrp="1"/>
          </p:cNvSpPr>
          <p:nvPr>
            <p:ph type="title"/>
          </p:nvPr>
        </p:nvSpPr>
        <p:spPr/>
        <p:txBody>
          <a:bodyPr/>
          <a:lstStyle/>
          <a:p>
            <a:r>
              <a:rPr lang="en-US" dirty="0"/>
              <a:t>12) sequence-identity</a:t>
            </a:r>
            <a:br>
              <a:rPr lang="en-US" dirty="0"/>
            </a:br>
            <a:endParaRPr lang="en-US" dirty="0"/>
          </a:p>
        </p:txBody>
      </p:sp>
      <p:sp>
        <p:nvSpPr>
          <p:cNvPr id="3" name="Content Placeholder 2">
            <a:extLst>
              <a:ext uri="{FF2B5EF4-FFF2-40B4-BE49-F238E27FC236}">
                <a16:creationId xmlns:a16="http://schemas.microsoft.com/office/drawing/2014/main" id="{B7287286-CB89-419B-ACD1-41583C3FD908}"/>
              </a:ext>
            </a:extLst>
          </p:cNvPr>
          <p:cNvSpPr>
            <a:spLocks noGrp="1"/>
          </p:cNvSpPr>
          <p:nvPr>
            <p:ph idx="1"/>
          </p:nvPr>
        </p:nvSpPr>
        <p:spPr/>
        <p:txBody>
          <a:bodyPr/>
          <a:lstStyle/>
          <a:p>
            <a:pPr marL="0" indent="0">
              <a:buNone/>
            </a:pPr>
            <a:r>
              <a:rPr lang="en-US" dirty="0"/>
              <a:t>It uses a special sequence generation strategy. It is supported in Oracle 10g drivers only.</a:t>
            </a:r>
          </a:p>
          <a:p>
            <a:pPr marL="0" indent="0">
              <a:buNone/>
            </a:pPr>
            <a:endParaRPr lang="en-US" dirty="0"/>
          </a:p>
        </p:txBody>
      </p:sp>
    </p:spTree>
    <p:extLst>
      <p:ext uri="{BB962C8B-B14F-4D97-AF65-F5344CB8AC3E}">
        <p14:creationId xmlns:p14="http://schemas.microsoft.com/office/powerpoint/2010/main" val="20525255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Transaction Management</a:t>
            </a:r>
            <a:br>
              <a:rPr lang="en-US" dirty="0"/>
            </a:br>
            <a:endParaRPr lang="en-US" dirty="0"/>
          </a:p>
        </p:txBody>
      </p:sp>
      <p:sp>
        <p:nvSpPr>
          <p:cNvPr id="3" name="Text Placeholder 2"/>
          <p:cNvSpPr>
            <a:spLocks noGrp="1"/>
          </p:cNvSpPr>
          <p:nvPr>
            <p:ph idx="1"/>
          </p:nvPr>
        </p:nvSpPr>
        <p:spPr/>
        <p:txBody>
          <a:bodyPr>
            <a:normAutofit/>
          </a:bodyPr>
          <a:lstStyle/>
          <a:p>
            <a:r>
              <a:rPr lang="en-US" dirty="0"/>
              <a:t>A </a:t>
            </a:r>
            <a:r>
              <a:rPr lang="en-US" b="1" dirty="0"/>
              <a:t>transaction</a:t>
            </a:r>
            <a:r>
              <a:rPr lang="en-US" dirty="0"/>
              <a:t> simply represents a unit of work. In such case, if one step fails, the whole transaction fails (which is termed as atomicity). </a:t>
            </a:r>
          </a:p>
          <a:p>
            <a:r>
              <a:rPr lang="en-US" dirty="0"/>
              <a:t>A transaction can be described by ACID properties (Atomicity, Consistency, Isolation and Durability).</a:t>
            </a:r>
          </a:p>
        </p:txBody>
      </p:sp>
    </p:spTree>
    <p:extLst>
      <p:ext uri="{BB962C8B-B14F-4D97-AF65-F5344CB8AC3E}">
        <p14:creationId xmlns:p14="http://schemas.microsoft.com/office/powerpoint/2010/main" val="360232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6612</TotalTime>
  <Words>6728</Words>
  <Application>Microsoft Office PowerPoint</Application>
  <PresentationFormat>Widescreen</PresentationFormat>
  <Paragraphs>956</Paragraphs>
  <Slides>134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134</vt:i4>
      </vt:variant>
    </vt:vector>
  </HeadingPairs>
  <TitlesOfParts>
    <vt:vector size="141" baseType="lpstr">
      <vt:lpstr>Arial</vt:lpstr>
      <vt:lpstr>Calibri</vt:lpstr>
      <vt:lpstr>Consolas</vt:lpstr>
      <vt:lpstr>Courier New</vt:lpstr>
      <vt:lpstr>Trebuchet MS</vt:lpstr>
      <vt:lpstr>Wingdings 3</vt:lpstr>
      <vt:lpstr>Facet</vt:lpstr>
      <vt:lpstr>Hibernate</vt:lpstr>
      <vt:lpstr>Prerequisites</vt:lpstr>
      <vt:lpstr>ORM </vt:lpstr>
      <vt:lpstr>What is JPA?</vt:lpstr>
      <vt:lpstr>ORM frameworks</vt:lpstr>
      <vt:lpstr>Hibernate (framework) </vt:lpstr>
      <vt:lpstr> </vt:lpstr>
      <vt:lpstr>Who developed Hibernate?</vt:lpstr>
      <vt:lpstr>PowerPoint Presentation</vt:lpstr>
      <vt:lpstr> Draw Backs of JDBC:</vt:lpstr>
      <vt:lpstr>JDBC vs Hibernate </vt:lpstr>
      <vt:lpstr>Advantages of Hibernate Framework </vt:lpstr>
      <vt:lpstr>Simple Hibernate Architecture with 4 layers</vt:lpstr>
      <vt:lpstr>Hibernate Architecture </vt:lpstr>
      <vt:lpstr>High level architecture of Hibernate with mapping file and configuration file.  </vt:lpstr>
      <vt:lpstr>Note</vt:lpstr>
      <vt:lpstr>Elements of Hibernate Architecture </vt:lpstr>
      <vt:lpstr>Session Interface Methods </vt:lpstr>
      <vt:lpstr>PowerPoint Presentation</vt:lpstr>
      <vt:lpstr>PowerPoint Presentation</vt:lpstr>
      <vt:lpstr>Elements of Hibernate Architecture (contd..)</vt:lpstr>
      <vt:lpstr>Steps to create Hibernate Application  </vt:lpstr>
      <vt:lpstr>Load Hibernate jar files</vt:lpstr>
      <vt:lpstr>Persistent class</vt:lpstr>
      <vt:lpstr>Mapping file for Persistence class</vt:lpstr>
      <vt:lpstr>Configuration file</vt:lpstr>
      <vt:lpstr>show_sql </vt:lpstr>
      <vt:lpstr>format_sql </vt:lpstr>
      <vt:lpstr>use_sql_comments </vt:lpstr>
      <vt:lpstr>hbm2ddl.auto property in Hibernate XML Config </vt:lpstr>
      <vt:lpstr>Syntax</vt:lpstr>
      <vt:lpstr>SQL Dialects in Hibernate </vt:lpstr>
      <vt:lpstr>SQL Dialects in Hibernate </vt:lpstr>
      <vt:lpstr>PowerPoint Presentation</vt:lpstr>
      <vt:lpstr>First Hibernate Application with Oracle database using XML in Eclipse</vt:lpstr>
      <vt:lpstr>Project Structure</vt:lpstr>
      <vt:lpstr>1) Create the java project </vt:lpstr>
      <vt:lpstr>2) Add jar files for hibernate </vt:lpstr>
      <vt:lpstr>Add ojdbc.jar </vt:lpstr>
      <vt:lpstr>3) Create the Persistent class </vt:lpstr>
      <vt:lpstr>Persistent class</vt:lpstr>
      <vt:lpstr>4) Create the mapping file for Persistent class </vt:lpstr>
      <vt:lpstr>employee.hbm.xml</vt:lpstr>
      <vt:lpstr>5) Create the Configuration file </vt:lpstr>
      <vt:lpstr>hibernate.cfg.xml </vt:lpstr>
      <vt:lpstr>6) Create the class that retrieves or stores the persistent object </vt:lpstr>
      <vt:lpstr>Main class - StoreData</vt:lpstr>
      <vt:lpstr>Run the application</vt:lpstr>
      <vt:lpstr>***What are the states of object in Hibernate? </vt:lpstr>
      <vt:lpstr>1. Transient Object State: </vt:lpstr>
      <vt:lpstr>2. Persistent Object State: </vt:lpstr>
      <vt:lpstr>3. Detached Object State </vt:lpstr>
      <vt:lpstr>***Difference between save() and persist() methods</vt:lpstr>
      <vt:lpstr>save(), update() nad saveOrUpdate() methods</vt:lpstr>
      <vt:lpstr>Add one more record use saveOrUpdate </vt:lpstr>
      <vt:lpstr>Code to update lastname of employee</vt:lpstr>
      <vt:lpstr>***Difference between update() and merge() methods</vt:lpstr>
      <vt:lpstr> Code to delete an employee from the record</vt:lpstr>
      <vt:lpstr>List down all the employees</vt:lpstr>
      <vt:lpstr>Example On Composite Primary Keys In Hibernate </vt:lpstr>
      <vt:lpstr>PowerPoint Presentation</vt:lpstr>
      <vt:lpstr>Employee.java</vt:lpstr>
      <vt:lpstr>employee.hbm.xml</vt:lpstr>
      <vt:lpstr>Run the Main class</vt:lpstr>
      <vt:lpstr>Get and load() methods </vt:lpstr>
      <vt:lpstr>Get() vs. Load() Method</vt:lpstr>
      <vt:lpstr>load method example</vt:lpstr>
      <vt:lpstr>get method example</vt:lpstr>
      <vt:lpstr>Hibernate with Annotation </vt:lpstr>
      <vt:lpstr>Annotations </vt:lpstr>
      <vt:lpstr>Example to create the hibernate application with Annotation using Maven in Eclipse </vt:lpstr>
      <vt:lpstr>Directory structure</vt:lpstr>
      <vt:lpstr>1) Create the Maven Project </vt:lpstr>
      <vt:lpstr>PowerPoint Presentation</vt:lpstr>
      <vt:lpstr>Now, specify the name of Group Id and Artifact Id. The Group Id contains package name (e.g. com.mangaraoit.hb) and Artifact Id contains project name (e.g. HibernateAnnotation). Then click Finish. </vt:lpstr>
      <vt:lpstr>2) Add project information and configuration in pom.xml file. </vt:lpstr>
      <vt:lpstr>3) Create the Persistence class. </vt:lpstr>
      <vt:lpstr>4) Create the Configuration file  </vt:lpstr>
      <vt:lpstr>5. Main class - StoreData</vt:lpstr>
      <vt:lpstr>6) Run the application </vt:lpstr>
      <vt:lpstr>Generator classes in Hibernate </vt:lpstr>
      <vt:lpstr>Hibernate framework provides many built-in generator classes: </vt:lpstr>
      <vt:lpstr>1) assigned  </vt:lpstr>
      <vt:lpstr>2) increment </vt:lpstr>
      <vt:lpstr>Example on Increment generator</vt:lpstr>
      <vt:lpstr>employee.hbm.xml</vt:lpstr>
      <vt:lpstr>Main Class</vt:lpstr>
      <vt:lpstr>Output</vt:lpstr>
      <vt:lpstr>3) sequence </vt:lpstr>
      <vt:lpstr>4) hilo </vt:lpstr>
      <vt:lpstr>5) identity </vt:lpstr>
      <vt:lpstr>6) native </vt:lpstr>
      <vt:lpstr>7) seqhilo </vt:lpstr>
      <vt:lpstr>8) uuid </vt:lpstr>
      <vt:lpstr>9) guid  </vt:lpstr>
      <vt:lpstr>10) select </vt:lpstr>
      <vt:lpstr>11) foreign </vt:lpstr>
      <vt:lpstr>12) sequence-identity </vt:lpstr>
      <vt:lpstr>Hibernate Transaction Management </vt:lpstr>
      <vt:lpstr> </vt:lpstr>
      <vt:lpstr>Transaction Interface in Hibernate </vt:lpstr>
      <vt:lpstr>Example of Transaction Management in Hibernate</vt:lpstr>
      <vt:lpstr>Hibernate Query Language (HQL) </vt:lpstr>
      <vt:lpstr>Advantage of HQL </vt:lpstr>
      <vt:lpstr>Query Interface </vt:lpstr>
      <vt:lpstr>Query Interface methods</vt:lpstr>
      <vt:lpstr>FROM Clause </vt:lpstr>
      <vt:lpstr>Note</vt:lpstr>
      <vt:lpstr>To retrieve all records from the table</vt:lpstr>
      <vt:lpstr>Example of HQL to get records with pagination  </vt:lpstr>
      <vt:lpstr>AS Clause </vt:lpstr>
      <vt:lpstr>SELECT Clause </vt:lpstr>
      <vt:lpstr>Where Clause </vt:lpstr>
      <vt:lpstr>ORDER BY clause</vt:lpstr>
      <vt:lpstr>Example to count total number of employee ID </vt:lpstr>
      <vt:lpstr>Using Named Paramters </vt:lpstr>
      <vt:lpstr>Positional parameters </vt:lpstr>
      <vt:lpstr>Conclusion</vt:lpstr>
      <vt:lpstr>HCQL (Hibernate Criteria Query Language) </vt:lpstr>
      <vt:lpstr>HCQL</vt:lpstr>
      <vt:lpstr>Advantage of HCQL</vt:lpstr>
      <vt:lpstr>Criteria</vt:lpstr>
      <vt:lpstr>Syntax of createCriteria() method of Session interface </vt:lpstr>
      <vt:lpstr>commonly used methods of Criteria interface </vt:lpstr>
      <vt:lpstr>Restrictions class  Restrictions class provides methods that can be used as Criterion</vt:lpstr>
      <vt:lpstr>PowerPoint Presentation</vt:lpstr>
      <vt:lpstr>PowerPoint Presentation</vt:lpstr>
      <vt:lpstr>Order class </vt:lpstr>
      <vt:lpstr>Example of HCQL to get all the records </vt:lpstr>
      <vt:lpstr>Example of HCQL to get the records whose id is greater than 101 </vt:lpstr>
      <vt:lpstr>Example of HCQL to get the 10th to 20th record </vt:lpstr>
      <vt:lpstr>Example of HCQL to get the records in ascending order on the basis of sidalary </vt:lpstr>
      <vt:lpstr>HCQL with Projection </vt:lpstr>
      <vt:lpstr>         End</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 (US - Hyderabad)</cp:lastModifiedBy>
  <cp:revision>202</cp:revision>
  <dcterms:created xsi:type="dcterms:W3CDTF">2016-07-10T15:04:27Z</dcterms:created>
  <dcterms:modified xsi:type="dcterms:W3CDTF">2018-10-28T07:53:44Z</dcterms:modified>
</cp:coreProperties>
</file>