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81" r:id="rId15"/>
    <p:sldId id="272" r:id="rId16"/>
    <p:sldId id="273" r:id="rId17"/>
    <p:sldId id="271" r:id="rId18"/>
    <p:sldId id="274" r:id="rId19"/>
    <p:sldId id="277" r:id="rId20"/>
    <p:sldId id="283" r:id="rId21"/>
    <p:sldId id="275" r:id="rId22"/>
    <p:sldId id="276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9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465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307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2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6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B56D-9EE1-4472-8D4A-F87A1E4439F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2532509-2428-408A-83F7-61DF6A7F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874" y="264649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Spring Boot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8412" y="2441543"/>
            <a:ext cx="10614582" cy="42514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2" descr="Spring Boot Tutorial">
            <a:extLst>
              <a:ext uri="{FF2B5EF4-FFF2-40B4-BE49-F238E27FC236}">
                <a16:creationId xmlns:a16="http://schemas.microsoft.com/office/drawing/2014/main" id="{69271051-423B-45F7-B090-1113E54C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300" y="2160588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8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3BE9-F16B-415B-B668-DB8C507F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452D-5A81-414E-A806-259BA611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approaches to create Spring Boot project. We can use any of the following approach to create application.</a:t>
            </a:r>
          </a:p>
          <a:p>
            <a:r>
              <a:rPr lang="en-US" dirty="0"/>
              <a:t>Spring Maven Project</a:t>
            </a:r>
          </a:p>
          <a:p>
            <a:r>
              <a:rPr lang="en-US" dirty="0"/>
              <a:t>Spring Starter Project Wizard</a:t>
            </a:r>
          </a:p>
          <a:p>
            <a:r>
              <a:rPr lang="en-US" dirty="0"/>
              <a:t>Spring </a:t>
            </a:r>
            <a:r>
              <a:rPr lang="en-US" dirty="0" err="1"/>
              <a:t>Initializr</a:t>
            </a:r>
            <a:r>
              <a:rPr lang="en-US" dirty="0"/>
              <a:t> </a:t>
            </a:r>
          </a:p>
          <a:p>
            <a:r>
              <a:rPr lang="en-US" dirty="0"/>
              <a:t>Spring Boot CLI – </a:t>
            </a:r>
            <a:r>
              <a:rPr lang="en-US" b="1" dirty="0"/>
              <a:t>Through command prompt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2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68CD-6CEE-4A67-8695-94CE6DC0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93" y="2740057"/>
            <a:ext cx="8596668" cy="1320800"/>
          </a:xfrm>
        </p:spPr>
        <p:txBody>
          <a:bodyPr/>
          <a:lstStyle/>
          <a:p>
            <a:r>
              <a:rPr lang="en-US" dirty="0"/>
              <a:t>Spring Boot Application using Spring </a:t>
            </a:r>
            <a:r>
              <a:rPr lang="en-US" dirty="0" err="1"/>
              <a:t>Initializr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9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1775-10D0-4C2B-9A6C-3E8B0D49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635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Spring Boot REST Dependencies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7A3E-4C2B-48ED-A094-C7658FA8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7" y="763572"/>
            <a:ext cx="10529741" cy="6094428"/>
          </a:xfrm>
        </p:spPr>
        <p:txBody>
          <a:bodyPr/>
          <a:lstStyle/>
          <a:p>
            <a:r>
              <a:rPr lang="en-US" dirty="0"/>
              <a:t>Since web services run on the server, apart from </a:t>
            </a:r>
            <a:r>
              <a:rPr lang="en-US" b="1" dirty="0"/>
              <a:t>Spring Boot</a:t>
            </a:r>
            <a:r>
              <a:rPr lang="en-US" dirty="0"/>
              <a:t> we need to add Spring MVC libraries to our project. </a:t>
            </a:r>
          </a:p>
          <a:p>
            <a:r>
              <a:rPr lang="en-US" dirty="0"/>
              <a:t>Let’s use </a:t>
            </a:r>
            <a:r>
              <a:rPr lang="en-US" dirty="0">
                <a:hlinkClick r:id="rId2"/>
              </a:rPr>
              <a:t>Spring </a:t>
            </a:r>
            <a:r>
              <a:rPr lang="en-US" dirty="0" err="1">
                <a:hlinkClick r:id="rId2"/>
              </a:rPr>
              <a:t>Initializr</a:t>
            </a:r>
            <a:r>
              <a:rPr lang="en-US" dirty="0"/>
              <a:t> to create Spring Boot project. Enter details and click on Generate Project button. </a:t>
            </a:r>
            <a:r>
              <a:rPr lang="en-US" dirty="0">
                <a:highlight>
                  <a:srgbClr val="FFFF00"/>
                </a:highlight>
              </a:rPr>
              <a:t>Add Web module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5BD8B-64A5-4616-AE8F-B541093F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7" y="2326481"/>
            <a:ext cx="9925357" cy="34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9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B7CE-C0DF-4AF2-B6AF-4AAA146D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 the generated Maven project into Eclipse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3860D-E34F-43C5-9A0E-CD63AC5C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213" y="2160588"/>
            <a:ext cx="425561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2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0326-8C88-4E60-A14F-287922A3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043214-66B0-4E52-A688-236CE98F5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421" y="2443871"/>
            <a:ext cx="2813195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2A0107-A2EC-44C6-A800-95F7AFA2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9574-FDE8-4DF6-9C98-8970215C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338607"/>
            <a:ext cx="8680113" cy="4702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pom.xml file that contains all configuration and dependencies information of Spring Boot and MVC.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This project includes a auto created Java file. This Java file provides entry point for the application. It imports classes and uses annotation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695-8D54-49BC-B48B-65B2EF44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76" y="3179629"/>
            <a:ext cx="10779248" cy="31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9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EFFD-F673-4F6D-A19E-3B6B341F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895547"/>
            <a:ext cx="8755528" cy="2705492"/>
          </a:xfrm>
        </p:spPr>
        <p:txBody>
          <a:bodyPr/>
          <a:lstStyle/>
          <a:p>
            <a:r>
              <a:rPr lang="en-US" dirty="0"/>
              <a:t>Although this application is ready as a stand-alone application and you can start it, we will add a controller to it. So, it can handle HTTP requests.</a:t>
            </a:r>
          </a:p>
          <a:p>
            <a:r>
              <a:rPr lang="en-US" b="1" dirty="0"/>
              <a:t>Create a Controller class</a:t>
            </a:r>
          </a:p>
          <a:p>
            <a:r>
              <a:rPr lang="en-US" dirty="0"/>
              <a:t>After finishing it, create a method inside the controller which will be called when an HTTP request is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1BAB-FD00-4408-B013-5C8EB02E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HomeController.java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3DCC-06AA-4ECB-BB70-D3A7400E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825"/>
            <a:ext cx="8596668" cy="437403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com.mangaraoit.springboot.controller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org.springframework.web.bind.annotation.RequestMapping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org.springframework.web.bind.annotation.RestController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urier New" panose="02070309020205020404" pitchFamily="49" charset="0"/>
              </a:rPr>
              <a:t>RestController</a:t>
            </a:r>
            <a:endParaRPr lang="en-US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HomeController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urier New" panose="02070309020205020404" pitchFamily="49" charset="0"/>
              </a:rPr>
              <a:t>RequestMapping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"/hello"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hello(){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"Hello, Good Morning"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1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41EB-5667-49A1-9BFA-A38D5B3F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Autofit/>
          </a:bodyPr>
          <a:lstStyle/>
          <a:p>
            <a:r>
              <a:rPr lang="en-US" sz="2400" dirty="0"/>
              <a:t>Now, we are running </a:t>
            </a:r>
            <a:r>
              <a:rPr lang="en-US" sz="2400" b="1" dirty="0"/>
              <a:t>SpringBootExampleApplication.java</a:t>
            </a:r>
            <a:r>
              <a:rPr lang="en-US" sz="2400" dirty="0"/>
              <a:t> as a Java application. A snapshot is given below.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DF99-FE43-4DBB-A665-D47BCA2A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423"/>
            <a:ext cx="11257000" cy="53025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running the application it produce the following output on the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3C061-B624-4446-A07C-8B6ACC0A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17" y="1964826"/>
            <a:ext cx="10595337" cy="44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2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3370-0DB3-437F-BA92-81ECE98B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port number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35FF-D086-44F0-82FA-4B203099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application.properties</a:t>
            </a:r>
            <a:r>
              <a:rPr lang="en-US" dirty="0"/>
              <a:t> file and change port no.</a:t>
            </a:r>
          </a:p>
          <a:p>
            <a:pPr marL="0" indent="0">
              <a:buNone/>
            </a:pPr>
            <a:r>
              <a:rPr lang="en-US" dirty="0"/>
              <a:t>Make an entry like below if it doesn’t exist</a:t>
            </a:r>
          </a:p>
          <a:p>
            <a:pPr marL="0" indent="0">
              <a:buNone/>
            </a:pPr>
            <a:r>
              <a:rPr lang="en-US" dirty="0" err="1"/>
              <a:t>server.port</a:t>
            </a:r>
            <a:r>
              <a:rPr lang="en-US" dirty="0"/>
              <a:t>=9988</a:t>
            </a:r>
          </a:p>
        </p:txBody>
      </p:sp>
    </p:spTree>
    <p:extLst>
      <p:ext uri="{BB962C8B-B14F-4D97-AF65-F5344CB8AC3E}">
        <p14:creationId xmlns:p14="http://schemas.microsoft.com/office/powerpoint/2010/main" val="307239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31DB-4622-439C-8F88-011C71F7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learning Spring Boot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29B7-5D63-481E-9D04-F1AC95BE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learning Spring Boot, you must have the basic knowledge of Spring Framework.</a:t>
            </a:r>
          </a:p>
        </p:txBody>
      </p:sp>
    </p:spTree>
    <p:extLst>
      <p:ext uri="{BB962C8B-B14F-4D97-AF65-F5344CB8AC3E}">
        <p14:creationId xmlns:p14="http://schemas.microsoft.com/office/powerpoint/2010/main" val="41760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6DE7-8498-4975-BEA7-726D8FE1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list all the process running on port 8080 do the following.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20B3-4147-44D3-ADBD-326280D1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8430"/>
          </a:xfrm>
        </p:spPr>
        <p:txBody>
          <a:bodyPr/>
          <a:lstStyle/>
          <a:p>
            <a:r>
              <a:rPr lang="en-US" dirty="0"/>
              <a:t>Open command prompt in admin mode</a:t>
            </a:r>
          </a:p>
          <a:p>
            <a:r>
              <a:rPr lang="en-US" dirty="0">
                <a:highlight>
                  <a:srgbClr val="FFFF00"/>
                </a:highlight>
              </a:rPr>
              <a:t>netstat -</a:t>
            </a:r>
            <a:r>
              <a:rPr lang="en-US" dirty="0" err="1">
                <a:highlight>
                  <a:srgbClr val="FFFF00"/>
                </a:highlight>
              </a:rPr>
              <a:t>ano</a:t>
            </a:r>
            <a:r>
              <a:rPr lang="en-US" dirty="0">
                <a:highlight>
                  <a:srgbClr val="FFFF00"/>
                </a:highlight>
              </a:rPr>
              <a:t> | find "8080“</a:t>
            </a:r>
          </a:p>
          <a:p>
            <a:r>
              <a:rPr lang="en-US" dirty="0"/>
              <a:t> TCP    127.0.0.1:1521         127.0.0.1:64998        ESTABLISHED     18080</a:t>
            </a:r>
          </a:p>
          <a:p>
            <a:r>
              <a:rPr lang="en-US" dirty="0"/>
              <a:t> TCP    [::]:8080              [::]:0                 LISTENING       </a:t>
            </a:r>
            <a:r>
              <a:rPr lang="en-US" b="1" dirty="0"/>
              <a:t>18080</a:t>
            </a:r>
          </a:p>
          <a:p>
            <a:r>
              <a:rPr lang="en-US" dirty="0" err="1">
                <a:highlight>
                  <a:srgbClr val="FFFF00"/>
                </a:highlight>
              </a:rPr>
              <a:t>taskkill</a:t>
            </a:r>
            <a:r>
              <a:rPr lang="en-US" dirty="0">
                <a:highlight>
                  <a:srgbClr val="FFFF00"/>
                </a:highlight>
              </a:rPr>
              <a:t> /F /PID </a:t>
            </a:r>
            <a:r>
              <a:rPr lang="en-US" b="1" dirty="0"/>
              <a:t>18080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2BF3C-FF9D-4ED1-BA26-12700D19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60" y="4225678"/>
            <a:ext cx="5594638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7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8FE4-2FC2-4D80-AB65-2104BE94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on the browser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E1FE-8041-4F38-B6EB-A1292157F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passing /</a:t>
            </a:r>
            <a:r>
              <a:rPr lang="en-US" b="1" dirty="0"/>
              <a:t>hello</a:t>
            </a:r>
            <a:r>
              <a:rPr lang="en-US" dirty="0"/>
              <a:t> request by following the port number. It produces the message returned from the requested method from the controller.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55356-6C22-436C-900C-77906B64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16" y="3392913"/>
            <a:ext cx="6483683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9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2A9D-C1DD-4E1A-876D-069C0070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SpringApplicationClass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7363-D313-430E-957F-2FA05498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SpringApplication</a:t>
            </a:r>
            <a:r>
              <a:rPr lang="en-US" dirty="0"/>
              <a:t>, inside the main is a </a:t>
            </a:r>
            <a:r>
              <a:rPr lang="en-US" dirty="0">
                <a:highlight>
                  <a:srgbClr val="FFFF00"/>
                </a:highlight>
              </a:rPr>
              <a:t>Spring Boot class</a:t>
            </a:r>
            <a:r>
              <a:rPr lang="en-US" dirty="0"/>
              <a:t>. It is used to bootstrap our application. It calls static method run() which takes two arguments, one is class type and second is string array. </a:t>
            </a:r>
            <a:r>
              <a:rPr lang="en-US" dirty="0">
                <a:highlight>
                  <a:srgbClr val="FFFF00"/>
                </a:highlight>
              </a:rPr>
              <a:t>It starts auto-configured tomcat web server when Spring application is started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16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4B62-9291-4351-A57E-F3E1E006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Annotations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4847-090D-4B35-A37F-0BB9E8D1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398"/>
            <a:ext cx="8674056" cy="1414021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</a:rPr>
              <a:t>Note - The @</a:t>
            </a:r>
            <a:r>
              <a:rPr lang="en-US" dirty="0" err="1">
                <a:solidFill>
                  <a:srgbClr val="008000"/>
                </a:solidFill>
                <a:latin typeface="Arial" panose="020B0604020202020204" pitchFamily="34" charset="0"/>
              </a:rPr>
              <a:t>RestController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</a:rPr>
              <a:t> and @</a:t>
            </a:r>
            <a:r>
              <a:rPr lang="en-US" dirty="0" err="1">
                <a:solidFill>
                  <a:srgbClr val="008000"/>
                </a:solidFill>
                <a:latin typeface="Arial" panose="020B0604020202020204" pitchFamily="34" charset="0"/>
              </a:rPr>
              <a:t>RequestMapping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</a:rPr>
              <a:t> annotations are Spring MVC annotations. They are not specific to Spring Boot.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5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8825-E63B-4865-BDCB-B0822766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Java version in pom.xml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52BE-9EED-47C0-8CFD-C2FF2B5A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easily set Java version for our project in the properties section as given below.</a:t>
            </a:r>
          </a:p>
          <a:p>
            <a:pPr>
              <a:buFont typeface="+mj-lt"/>
              <a:buAutoNum type="arabicPeriod"/>
            </a:pPr>
            <a:r>
              <a:rPr lang="fr-FR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fr-FR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properties</a:t>
            </a:r>
            <a:r>
              <a:rPr lang="fr-FR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fr-FR" b="1" dirty="0">
                <a:solidFill>
                  <a:srgbClr val="006699"/>
                </a:solidFill>
                <a:latin typeface="verdana" panose="020B0604030504040204" pitchFamily="34" charset="0"/>
              </a:rPr>
              <a:t>&lt;</a:t>
            </a:r>
            <a:r>
              <a:rPr lang="fr-FR" b="1" dirty="0" err="1">
                <a:solidFill>
                  <a:srgbClr val="006699"/>
                </a:solidFill>
                <a:latin typeface="verdana" panose="020B0604030504040204" pitchFamily="34" charset="0"/>
              </a:rPr>
              <a:t>java.version</a:t>
            </a:r>
            <a:r>
              <a:rPr lang="fr-FR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1.8</a:t>
            </a:r>
            <a:r>
              <a:rPr lang="fr-FR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fr-FR" b="1" dirty="0" err="1">
                <a:solidFill>
                  <a:srgbClr val="006699"/>
                </a:solidFill>
                <a:latin typeface="verdana" panose="020B0604030504040204" pitchFamily="34" charset="0"/>
              </a:rPr>
              <a:t>java.version</a:t>
            </a:r>
            <a:r>
              <a:rPr lang="fr-FR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fr-FR" b="1" dirty="0">
                <a:solidFill>
                  <a:srgbClr val="006699"/>
                </a:solidFill>
                <a:latin typeface="verdana" panose="020B0604030504040204" pitchFamily="34" charset="0"/>
              </a:rPr>
              <a:t>&lt;/</a:t>
            </a:r>
            <a:r>
              <a:rPr lang="fr-FR" b="1" dirty="0" err="1">
                <a:solidFill>
                  <a:srgbClr val="006699"/>
                </a:solidFill>
                <a:latin typeface="verdana" panose="020B0604030504040204" pitchFamily="34" charset="0"/>
              </a:rPr>
              <a:t>properties</a:t>
            </a:r>
            <a:r>
              <a:rPr lang="fr-FR" b="1" dirty="0">
                <a:solidFill>
                  <a:srgbClr val="006699"/>
                </a:solidFill>
                <a:latin typeface="verdana" panose="020B0604030504040204" pitchFamily="34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1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E7AD-7EA4-4289-8672-4529BEB3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Application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0BE-C945-4CF2-89AF-5C9B84F8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provides various properties which can be specified inside our project's </a:t>
            </a:r>
            <a:r>
              <a:rPr lang="en-US" b="1" dirty="0" err="1"/>
              <a:t>application.properties</a:t>
            </a:r>
            <a:r>
              <a:rPr lang="en-US" dirty="0"/>
              <a:t> file. These properties have default values and you can set that inside the properties file. </a:t>
            </a:r>
          </a:p>
          <a:p>
            <a:r>
              <a:rPr lang="en-US" dirty="0"/>
              <a:t>Properties are used to set values like</a:t>
            </a:r>
            <a:r>
              <a:rPr lang="en-US" b="1" dirty="0"/>
              <a:t>: server-port number, database connection configuration etc.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2978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593C-09BF-49F6-B398-2342753A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536"/>
            <a:ext cx="8596668" cy="537328"/>
          </a:xfrm>
        </p:spPr>
        <p:txBody>
          <a:bodyPr>
            <a:normAutofit/>
          </a:bodyPr>
          <a:lstStyle/>
          <a:p>
            <a:r>
              <a:rPr lang="en-US" sz="2800" dirty="0"/>
              <a:t>How to create deployable war file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7D5C-1372-4546-998B-4B4166D9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2108"/>
            <a:ext cx="9993808" cy="63065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Configure Packaging to WAR</a:t>
            </a:r>
          </a:p>
          <a:p>
            <a:pPr marL="0" indent="0">
              <a:buNone/>
            </a:pPr>
            <a:r>
              <a:rPr lang="en-US" dirty="0"/>
              <a:t>Finally, we tell maven to package the project in to WAR. In your pom.xml, change the attribute value for packaging from jar to war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&lt;packaging&gt;war&lt;/packaging&gt;</a:t>
            </a:r>
          </a:p>
          <a:p>
            <a:pPr marL="0" indent="0">
              <a:buNone/>
            </a:pPr>
            <a:r>
              <a:rPr lang="en-US" dirty="0"/>
              <a:t>Then try to build your project using:</a:t>
            </a:r>
          </a:p>
          <a:p>
            <a:pPr marL="0" indent="0">
              <a:buNone/>
            </a:pP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pPr marL="0" indent="0">
              <a:buNone/>
            </a:pPr>
            <a:r>
              <a:rPr lang="en-US" dirty="0"/>
              <a:t>Find generated war file under target folder.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A8144-1283-4069-9BE8-3361D318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907" y="2481965"/>
            <a:ext cx="2940201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5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2E55-359E-45D0-9A67-F5BEB74D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Spring Boot?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40B5F-3C17-4B3D-92E8-64E4531F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Spring module which provides RAD (</a:t>
            </a:r>
            <a:r>
              <a:rPr lang="en-US" dirty="0">
                <a:highlight>
                  <a:srgbClr val="FFFF00"/>
                </a:highlight>
              </a:rPr>
              <a:t>Rapid Application Development</a:t>
            </a:r>
            <a:r>
              <a:rPr lang="en-US" dirty="0"/>
              <a:t>) feature to Spring framework.</a:t>
            </a:r>
          </a:p>
          <a:p>
            <a:pPr marL="0" indent="0">
              <a:buNone/>
            </a:pPr>
            <a:r>
              <a:rPr lang="en-US" dirty="0"/>
              <a:t>It is used to create stand alone spring based application that you can just run because it needs very little spring configuration.</a:t>
            </a:r>
          </a:p>
          <a:p>
            <a:pPr marL="0" indent="0">
              <a:buNone/>
            </a:pPr>
            <a:r>
              <a:rPr lang="en-US" dirty="0"/>
              <a:t>Spring Boot does not generate code and there is absolutely no requirement for XML configuration.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Spring makes java application development easier.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Spring Boot makes spring development easier.</a:t>
            </a:r>
          </a:p>
        </p:txBody>
      </p:sp>
    </p:spTree>
    <p:extLst>
      <p:ext uri="{BB962C8B-B14F-4D97-AF65-F5344CB8AC3E}">
        <p14:creationId xmlns:p14="http://schemas.microsoft.com/office/powerpoint/2010/main" val="93008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8249-93A1-470E-BD0C-731315F8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Advantages of Spring Boot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B0D6-B0DB-4B67-9605-A2508DD9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stand-alone Spring applications that can be started using java -jar.</a:t>
            </a:r>
          </a:p>
          <a:p>
            <a:r>
              <a:rPr lang="en-US" dirty="0"/>
              <a:t>Embed Tomcat, Jetty or Undertow directly. You don't need to deploy WAR files.</a:t>
            </a:r>
          </a:p>
          <a:p>
            <a:r>
              <a:rPr lang="en-US" dirty="0"/>
              <a:t>It provides opinionated 'starter' POMs to simplify your Maven configuration.</a:t>
            </a:r>
          </a:p>
          <a:p>
            <a:r>
              <a:rPr lang="en-US" dirty="0"/>
              <a:t>It automatically configure Spring whenever possible.</a:t>
            </a:r>
          </a:p>
          <a:p>
            <a:r>
              <a:rPr lang="en-US" dirty="0"/>
              <a:t>It provides production-ready features such as metrics, health checks and externalized configuration.</a:t>
            </a:r>
          </a:p>
          <a:p>
            <a:r>
              <a:rPr lang="en-US" dirty="0"/>
              <a:t>Absolutely no code generation and no requirement for XML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1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03AC-8EEE-426E-B92F-2AF309BE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of Spring Boot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7E7E-1419-4D25-800A-6A520479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Spring Boot application following are the prerequisites.</a:t>
            </a:r>
          </a:p>
          <a:p>
            <a:r>
              <a:rPr lang="en-US" dirty="0"/>
              <a:t>Java 1.8</a:t>
            </a:r>
          </a:p>
          <a:p>
            <a:r>
              <a:rPr lang="en-US" dirty="0"/>
              <a:t>Maven 3.0+ or Gradle 2.3+</a:t>
            </a:r>
          </a:p>
          <a:p>
            <a:r>
              <a:rPr lang="en-US" dirty="0"/>
              <a:t>Spring Framework 5.0.0.BUILD-SNAPSHOT</a:t>
            </a:r>
          </a:p>
          <a:p>
            <a:r>
              <a:rPr lang="en-US" dirty="0"/>
              <a:t>An IDE (Spring Tool Suit) is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6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44B2-4896-4837-BE4C-3DFF573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9340-7D38-4D24-A9AF-301631CA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8" y="1857081"/>
            <a:ext cx="8708394" cy="4184282"/>
          </a:xfrm>
        </p:spPr>
        <p:txBody>
          <a:bodyPr/>
          <a:lstStyle/>
          <a:p>
            <a:r>
              <a:rPr lang="en-US" dirty="0"/>
              <a:t>Web Development</a:t>
            </a:r>
          </a:p>
          <a:p>
            <a:r>
              <a:rPr lang="en-US" dirty="0" err="1"/>
              <a:t>SpringApplication</a:t>
            </a:r>
            <a:endParaRPr lang="en-US" dirty="0"/>
          </a:p>
          <a:p>
            <a:r>
              <a:rPr lang="en-US" dirty="0"/>
              <a:t>Application events and listeners</a:t>
            </a:r>
          </a:p>
          <a:p>
            <a:r>
              <a:rPr lang="en-US" dirty="0"/>
              <a:t>Admin features</a:t>
            </a:r>
          </a:p>
          <a:p>
            <a:r>
              <a:rPr lang="en-US" dirty="0"/>
              <a:t>Externalized Configuration</a:t>
            </a:r>
          </a:p>
          <a:p>
            <a:r>
              <a:rPr lang="en-US" dirty="0"/>
              <a:t>Properties Files</a:t>
            </a:r>
          </a:p>
          <a:p>
            <a:r>
              <a:rPr lang="en-US" dirty="0"/>
              <a:t>YAML Support</a:t>
            </a:r>
          </a:p>
          <a:p>
            <a:r>
              <a:rPr lang="en-US" dirty="0"/>
              <a:t>Type-safe Configuration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Security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1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7A50-D286-4C3B-9E20-E4C277D2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480767"/>
            <a:ext cx="9047759" cy="5560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Web Development</a:t>
            </a:r>
          </a:p>
          <a:p>
            <a:pPr marL="0" indent="0">
              <a:buNone/>
            </a:pPr>
            <a:r>
              <a:rPr lang="en-US" dirty="0"/>
              <a:t>It is well suited Spring module for web application development. </a:t>
            </a:r>
            <a:r>
              <a:rPr lang="en-US" b="1" dirty="0">
                <a:highlight>
                  <a:srgbClr val="FFFF00"/>
                </a:highlight>
              </a:rPr>
              <a:t>We can easily create a self-contained HTTP server using embedded Tomcat, Jetty or Undertow</a:t>
            </a:r>
            <a:r>
              <a:rPr lang="en-US" dirty="0"/>
              <a:t>. We can use the </a:t>
            </a:r>
            <a:r>
              <a:rPr lang="en-US" b="1" dirty="0">
                <a:highlight>
                  <a:srgbClr val="FFFF00"/>
                </a:highlight>
              </a:rPr>
              <a:t>spring-boot- starter-web module </a:t>
            </a:r>
            <a:r>
              <a:rPr lang="en-US" dirty="0"/>
              <a:t>to start and running application quickly.</a:t>
            </a:r>
          </a:p>
          <a:p>
            <a:pPr marL="0" indent="0">
              <a:buNone/>
            </a:pPr>
            <a:r>
              <a:rPr lang="en-US" b="1" dirty="0" err="1"/>
              <a:t>SpringApplication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It is a class which provides the convenient way to bootstrap a spring application which can be started from main method. You can call start your application just by calling a static run() method.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){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highlight>
                  <a:srgbClr val="FFFF00"/>
                </a:highlight>
              </a:rPr>
              <a:t>SpringApplication.run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className.class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args</a:t>
            </a:r>
            <a:r>
              <a:rPr lang="en-US" dirty="0">
                <a:highlight>
                  <a:srgbClr val="FFFF00"/>
                </a:highlight>
              </a:rPr>
              <a:t>);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b="1" dirty="0"/>
              <a:t>Application Events and Listeners</a:t>
            </a:r>
          </a:p>
          <a:p>
            <a:pPr marL="0" indent="0">
              <a:buNone/>
            </a:pPr>
            <a:r>
              <a:rPr lang="en-US" dirty="0"/>
              <a:t>Spring Boot uses events to handle variety of tasks. It allows us to create factories file that are used to add listeners. we can refer it by using </a:t>
            </a:r>
            <a:r>
              <a:rPr lang="en-US" dirty="0" err="1"/>
              <a:t>ApplicationListener</a:t>
            </a:r>
            <a:r>
              <a:rPr lang="en-US" dirty="0"/>
              <a:t> key.</a:t>
            </a:r>
          </a:p>
          <a:p>
            <a:pPr marL="0" indent="0">
              <a:buNone/>
            </a:pPr>
            <a:r>
              <a:rPr lang="en-US" dirty="0"/>
              <a:t>Always create factories file in META-INF folder like: </a:t>
            </a:r>
            <a:r>
              <a:rPr lang="en-US" b="1" dirty="0">
                <a:highlight>
                  <a:srgbClr val="FFFF00"/>
                </a:highlight>
              </a:rPr>
              <a:t>META-INF/</a:t>
            </a:r>
            <a:r>
              <a:rPr lang="en-US" b="1" dirty="0" err="1">
                <a:highlight>
                  <a:srgbClr val="FFFF00"/>
                </a:highlight>
              </a:rPr>
              <a:t>spring.factories</a:t>
            </a: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7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F4B-6CE7-4DDB-96CE-C78A2F45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575035"/>
            <a:ext cx="8566991" cy="5466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Admin Support</a:t>
            </a:r>
          </a:p>
          <a:p>
            <a:pPr marL="0" indent="0">
              <a:buNone/>
            </a:pPr>
            <a:r>
              <a:rPr lang="en-US" dirty="0"/>
              <a:t>Spring Boot provides the facility to enable admin related features for the application. It is used to access and manage application remotely. We can enable it by simply using </a:t>
            </a:r>
            <a:r>
              <a:rPr lang="en-US" dirty="0" err="1">
                <a:highlight>
                  <a:srgbClr val="FFFF00"/>
                </a:highlight>
              </a:rPr>
              <a:t>spring.application.admin.enabled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property.</a:t>
            </a:r>
          </a:p>
          <a:p>
            <a:pPr marL="0" indent="0">
              <a:buNone/>
            </a:pPr>
            <a:r>
              <a:rPr lang="en-US" b="1" dirty="0"/>
              <a:t>Externalized Configuration</a:t>
            </a:r>
          </a:p>
          <a:p>
            <a:pPr marL="0" indent="0">
              <a:buNone/>
            </a:pPr>
            <a:r>
              <a:rPr lang="en-US" dirty="0"/>
              <a:t>Spring Boot allows us to externalize our configuration so that </a:t>
            </a:r>
            <a:r>
              <a:rPr lang="en-US" dirty="0">
                <a:highlight>
                  <a:srgbClr val="FFFF00"/>
                </a:highlight>
              </a:rPr>
              <a:t>we can work with the same application in different environments.</a:t>
            </a:r>
            <a:r>
              <a:rPr lang="en-US" dirty="0"/>
              <a:t> Application use YAML files to externalize configuration.</a:t>
            </a:r>
          </a:p>
          <a:p>
            <a:pPr marL="0" indent="0">
              <a:buNone/>
            </a:pPr>
            <a:r>
              <a:rPr lang="en-US" b="1" dirty="0"/>
              <a:t>Properties Files</a:t>
            </a:r>
          </a:p>
          <a:p>
            <a:pPr marL="0" indent="0">
              <a:buNone/>
            </a:pPr>
            <a:r>
              <a:rPr lang="en-US" dirty="0"/>
              <a:t>Spring Boot provides rich set of Application Properties. So, we can use that in properties file of our project. Properties file is used to set properties like: </a:t>
            </a:r>
            <a:r>
              <a:rPr lang="en-US" b="1" dirty="0">
                <a:highlight>
                  <a:srgbClr val="FFFF00"/>
                </a:highlight>
              </a:rPr>
              <a:t>server-port = 8082</a:t>
            </a:r>
            <a:r>
              <a:rPr lang="en-US" dirty="0">
                <a:highlight>
                  <a:srgbClr val="FFFF00"/>
                </a:highlight>
              </a:rPr>
              <a:t> and many others</a:t>
            </a:r>
            <a:r>
              <a:rPr lang="en-US" dirty="0"/>
              <a:t>. It helps to organize application properties.</a:t>
            </a:r>
          </a:p>
          <a:p>
            <a:pPr marL="0" indent="0">
              <a:buNone/>
            </a:pPr>
            <a:r>
              <a:rPr lang="en-US" b="1" dirty="0"/>
              <a:t>YAML Support</a:t>
            </a:r>
          </a:p>
          <a:p>
            <a:pPr marL="0" indent="0">
              <a:buNone/>
            </a:pPr>
            <a:r>
              <a:rPr lang="en-US" dirty="0"/>
              <a:t>It provides convenient way for specifying hierarchical configuration. It is a superset of JSON. </a:t>
            </a:r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 err="1">
                <a:highlight>
                  <a:srgbClr val="FFFF00"/>
                </a:highlight>
              </a:rPr>
              <a:t>SpringApplication</a:t>
            </a:r>
            <a:r>
              <a:rPr lang="en-US" dirty="0">
                <a:highlight>
                  <a:srgbClr val="FFFF00"/>
                </a:highlight>
              </a:rPr>
              <a:t> class automatically support YAML. It is successful alternative of properties.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8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1AAB-6759-46E9-912D-C09E0AB2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348793"/>
            <a:ext cx="8830942" cy="5692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Type-safe Configuration</a:t>
            </a:r>
          </a:p>
          <a:p>
            <a:pPr marL="0" indent="0">
              <a:buNone/>
            </a:pPr>
            <a:r>
              <a:rPr lang="en-US" dirty="0"/>
              <a:t>Strong type-safe configuration is provided to govern and validate the configuration of application. Application configuration is always a crucial task which should be type-safe. We can also use annotation provided by this library.</a:t>
            </a:r>
          </a:p>
          <a:p>
            <a:pPr marL="0" indent="0">
              <a:buNone/>
            </a:pPr>
            <a:r>
              <a:rPr lang="en-US" b="1" dirty="0"/>
              <a:t>Logging</a:t>
            </a:r>
          </a:p>
          <a:p>
            <a:pPr marL="0" indent="0">
              <a:buNone/>
            </a:pPr>
            <a:r>
              <a:rPr lang="en-US" dirty="0"/>
              <a:t>Spring Boot uses Common logging for all internal logging. Logging dependencies are managed by default. We should not change logging dependencies, if there is no required customization is needed.</a:t>
            </a:r>
          </a:p>
          <a:p>
            <a:pPr marL="0" indent="0">
              <a:buNone/>
            </a:pPr>
            <a:r>
              <a:rPr lang="en-US" b="1" dirty="0"/>
              <a:t>Security</a:t>
            </a:r>
          </a:p>
          <a:p>
            <a:pPr marL="0" indent="0">
              <a:buNone/>
            </a:pPr>
            <a:r>
              <a:rPr lang="en-US" dirty="0"/>
              <a:t>Spring Boot applications are spring bases web applications. So, it is secure by default with basic authentication on all HTTP endpoints. A rich set of Endpoints are available for develop a secure Spring Boot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81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332</TotalTime>
  <Words>1129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Trebuchet MS</vt:lpstr>
      <vt:lpstr>Verdana</vt:lpstr>
      <vt:lpstr>Wingdings 3</vt:lpstr>
      <vt:lpstr>Facet</vt:lpstr>
      <vt:lpstr>Spring Boot </vt:lpstr>
      <vt:lpstr>Prerequisites for learning Spring Boot </vt:lpstr>
      <vt:lpstr>What’s Spring Boot? </vt:lpstr>
      <vt:lpstr>Advantages of Spring Boot  </vt:lpstr>
      <vt:lpstr>Prerequisite of Spring Boot </vt:lpstr>
      <vt:lpstr>Spring Boot Features </vt:lpstr>
      <vt:lpstr>PowerPoint Presentation</vt:lpstr>
      <vt:lpstr>PowerPoint Presentation</vt:lpstr>
      <vt:lpstr>PowerPoint Presentation</vt:lpstr>
      <vt:lpstr>Spring Boot Project </vt:lpstr>
      <vt:lpstr>Spring Boot Application using Spring Initializr</vt:lpstr>
      <vt:lpstr>Spring Boot REST Dependencies </vt:lpstr>
      <vt:lpstr>Import the generated Maven project into Eclipse  </vt:lpstr>
      <vt:lpstr>Directory Structure</vt:lpstr>
      <vt:lpstr>Observe</vt:lpstr>
      <vt:lpstr>PowerPoint Presentation</vt:lpstr>
      <vt:lpstr>HomeController.java</vt:lpstr>
      <vt:lpstr>Now, we are running SpringBootExampleApplication.java as a Java application. A snapshot is given below.  </vt:lpstr>
      <vt:lpstr>How to change port number in spring boot</vt:lpstr>
      <vt:lpstr>To list all the process running on port 8080 do the following.</vt:lpstr>
      <vt:lpstr>Running on the browser </vt:lpstr>
      <vt:lpstr>SpringApplicationClass</vt:lpstr>
      <vt:lpstr>Spring Annotations </vt:lpstr>
      <vt:lpstr>Changing the Java version in pom.xml </vt:lpstr>
      <vt:lpstr>Spring Boot Application Properties </vt:lpstr>
      <vt:lpstr>How to create deployable war file in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AOP </dc:title>
  <dc:creator>Arepalli, Manga Rao (US - Hyderabad)</dc:creator>
  <cp:lastModifiedBy>Arepalli, Manga Rao (US - Hyderabad)</cp:lastModifiedBy>
  <cp:revision>22</cp:revision>
  <dcterms:created xsi:type="dcterms:W3CDTF">2018-10-31T01:48:10Z</dcterms:created>
  <dcterms:modified xsi:type="dcterms:W3CDTF">2018-11-07T18:15:27Z</dcterms:modified>
</cp:coreProperties>
</file>