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45"/>
  </p:notesMasterIdLst>
  <p:sldIdLst>
    <p:sldId id="256" r:id="rId2"/>
    <p:sldId id="257" r:id="rId3"/>
    <p:sldId id="258" r:id="rId4"/>
    <p:sldId id="259" r:id="rId5"/>
    <p:sldId id="260" r:id="rId6"/>
    <p:sldId id="261" r:id="rId7"/>
    <p:sldId id="262" r:id="rId8"/>
    <p:sldId id="263" r:id="rId9"/>
    <p:sldId id="274" r:id="rId10"/>
    <p:sldId id="275" r:id="rId11"/>
    <p:sldId id="321" r:id="rId12"/>
    <p:sldId id="265" r:id="rId13"/>
    <p:sldId id="264" r:id="rId14"/>
    <p:sldId id="266" r:id="rId15"/>
    <p:sldId id="267" r:id="rId16"/>
    <p:sldId id="268" r:id="rId17"/>
    <p:sldId id="269" r:id="rId18"/>
    <p:sldId id="270" r:id="rId19"/>
    <p:sldId id="271" r:id="rId20"/>
    <p:sldId id="272" r:id="rId21"/>
    <p:sldId id="273" r:id="rId22"/>
    <p:sldId id="276" r:id="rId23"/>
    <p:sldId id="277" r:id="rId24"/>
    <p:sldId id="278" r:id="rId25"/>
    <p:sldId id="279" r:id="rId26"/>
    <p:sldId id="280" r:id="rId27"/>
    <p:sldId id="281" r:id="rId28"/>
    <p:sldId id="282" r:id="rId29"/>
    <p:sldId id="283" r:id="rId30"/>
    <p:sldId id="322" r:id="rId31"/>
    <p:sldId id="284" r:id="rId32"/>
    <p:sldId id="285" r:id="rId33"/>
    <p:sldId id="286" r:id="rId34"/>
    <p:sldId id="287" r:id="rId35"/>
    <p:sldId id="288" r:id="rId36"/>
    <p:sldId id="289" r:id="rId37"/>
    <p:sldId id="290" r:id="rId38"/>
    <p:sldId id="291" r:id="rId39"/>
    <p:sldId id="324" r:id="rId40"/>
    <p:sldId id="325" r:id="rId41"/>
    <p:sldId id="326" r:id="rId42"/>
    <p:sldId id="327" r:id="rId43"/>
    <p:sldId id="328" r:id="rId44"/>
    <p:sldId id="329" r:id="rId45"/>
    <p:sldId id="330" r:id="rId46"/>
    <p:sldId id="331" r:id="rId47"/>
    <p:sldId id="332" r:id="rId48"/>
    <p:sldId id="333" r:id="rId49"/>
    <p:sldId id="334" r:id="rId50"/>
    <p:sldId id="335" r:id="rId51"/>
    <p:sldId id="336" r:id="rId52"/>
    <p:sldId id="337" r:id="rId53"/>
    <p:sldId id="338" r:id="rId54"/>
    <p:sldId id="339" r:id="rId55"/>
    <p:sldId id="340" r:id="rId56"/>
    <p:sldId id="341" r:id="rId57"/>
    <p:sldId id="342" r:id="rId58"/>
    <p:sldId id="343" r:id="rId59"/>
    <p:sldId id="344" r:id="rId60"/>
    <p:sldId id="345" r:id="rId61"/>
    <p:sldId id="346" r:id="rId62"/>
    <p:sldId id="347" r:id="rId63"/>
    <p:sldId id="348" r:id="rId64"/>
    <p:sldId id="349" r:id="rId65"/>
    <p:sldId id="350" r:id="rId66"/>
    <p:sldId id="351" r:id="rId67"/>
    <p:sldId id="352" r:id="rId68"/>
    <p:sldId id="353" r:id="rId69"/>
    <p:sldId id="354" r:id="rId70"/>
    <p:sldId id="355" r:id="rId71"/>
    <p:sldId id="356" r:id="rId72"/>
    <p:sldId id="357" r:id="rId73"/>
    <p:sldId id="359" r:id="rId74"/>
    <p:sldId id="360" r:id="rId75"/>
    <p:sldId id="361" r:id="rId76"/>
    <p:sldId id="362" r:id="rId77"/>
    <p:sldId id="375" r:id="rId78"/>
    <p:sldId id="376" r:id="rId79"/>
    <p:sldId id="377" r:id="rId80"/>
    <p:sldId id="379" r:id="rId81"/>
    <p:sldId id="380" r:id="rId82"/>
    <p:sldId id="378" r:id="rId83"/>
    <p:sldId id="363" r:id="rId84"/>
    <p:sldId id="364" r:id="rId85"/>
    <p:sldId id="365" r:id="rId86"/>
    <p:sldId id="366" r:id="rId87"/>
    <p:sldId id="367" r:id="rId88"/>
    <p:sldId id="368" r:id="rId89"/>
    <p:sldId id="369" r:id="rId90"/>
    <p:sldId id="370" r:id="rId91"/>
    <p:sldId id="371" r:id="rId92"/>
    <p:sldId id="372" r:id="rId93"/>
    <p:sldId id="373" r:id="rId94"/>
    <p:sldId id="374" r:id="rId95"/>
    <p:sldId id="383" r:id="rId96"/>
    <p:sldId id="385" r:id="rId97"/>
    <p:sldId id="387" r:id="rId98"/>
    <p:sldId id="386" r:id="rId99"/>
    <p:sldId id="388" r:id="rId100"/>
    <p:sldId id="384" r:id="rId101"/>
    <p:sldId id="389" r:id="rId102"/>
    <p:sldId id="390" r:id="rId103"/>
    <p:sldId id="391" r:id="rId104"/>
    <p:sldId id="392" r:id="rId105"/>
    <p:sldId id="393" r:id="rId106"/>
    <p:sldId id="394" r:id="rId107"/>
    <p:sldId id="395" r:id="rId108"/>
    <p:sldId id="396" r:id="rId109"/>
    <p:sldId id="397" r:id="rId110"/>
    <p:sldId id="398" r:id="rId111"/>
    <p:sldId id="399" r:id="rId112"/>
    <p:sldId id="400" r:id="rId113"/>
    <p:sldId id="401" r:id="rId114"/>
    <p:sldId id="402" r:id="rId115"/>
    <p:sldId id="404" r:id="rId116"/>
    <p:sldId id="413" r:id="rId117"/>
    <p:sldId id="421" r:id="rId118"/>
    <p:sldId id="414" r:id="rId119"/>
    <p:sldId id="420" r:id="rId120"/>
    <p:sldId id="422" r:id="rId121"/>
    <p:sldId id="423" r:id="rId122"/>
    <p:sldId id="424" r:id="rId123"/>
    <p:sldId id="427" r:id="rId124"/>
    <p:sldId id="417" r:id="rId125"/>
    <p:sldId id="419" r:id="rId126"/>
    <p:sldId id="403" r:id="rId127"/>
    <p:sldId id="430" r:id="rId128"/>
    <p:sldId id="405" r:id="rId129"/>
    <p:sldId id="431" r:id="rId130"/>
    <p:sldId id="429" r:id="rId131"/>
    <p:sldId id="406" r:id="rId132"/>
    <p:sldId id="407" r:id="rId133"/>
    <p:sldId id="410" r:id="rId134"/>
    <p:sldId id="409" r:id="rId135"/>
    <p:sldId id="408" r:id="rId136"/>
    <p:sldId id="411" r:id="rId137"/>
    <p:sldId id="314" r:id="rId138"/>
    <p:sldId id="315" r:id="rId139"/>
    <p:sldId id="316" r:id="rId140"/>
    <p:sldId id="317" r:id="rId141"/>
    <p:sldId id="318" r:id="rId142"/>
    <p:sldId id="319" r:id="rId143"/>
    <p:sldId id="320" r:id="rId1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721" autoAdjust="0"/>
    <p:restoredTop sz="94660"/>
  </p:normalViewPr>
  <p:slideViewPr>
    <p:cSldViewPr snapToGrid="0" showGuides="1">
      <p:cViewPr varScale="1">
        <p:scale>
          <a:sx n="64" d="100"/>
          <a:sy n="64" d="100"/>
        </p:scale>
        <p:origin x="1028"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361BAD-05DB-400B-9714-94907131692B}" type="datetimeFigureOut">
              <a:rPr lang="en-US" smtClean="0"/>
              <a:t>11/6/2018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B1FB0D-8FD2-48F5-BC2A-314DC584424F}" type="slidenum">
              <a:rPr lang="en-US" smtClean="0"/>
              <a:t>‹#›</a:t>
            </a:fld>
            <a:endParaRPr lang="en-US"/>
          </a:p>
        </p:txBody>
      </p:sp>
    </p:spTree>
    <p:extLst>
      <p:ext uri="{BB962C8B-B14F-4D97-AF65-F5344CB8AC3E}">
        <p14:creationId xmlns:p14="http://schemas.microsoft.com/office/powerpoint/2010/main" val="788628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B1FB0D-8FD2-48F5-BC2A-314DC584424F}" type="slidenum">
              <a:rPr lang="en-US" smtClean="0"/>
              <a:t>1</a:t>
            </a:fld>
            <a:endParaRPr lang="en-US"/>
          </a:p>
        </p:txBody>
      </p:sp>
    </p:spTree>
    <p:extLst>
      <p:ext uri="{BB962C8B-B14F-4D97-AF65-F5344CB8AC3E}">
        <p14:creationId xmlns:p14="http://schemas.microsoft.com/office/powerpoint/2010/main" val="2342318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BEF44D-5F79-4531-9BDB-796A5A2B7F46}"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a:t>
            </a:fld>
            <a:endParaRPr lang="en-US"/>
          </a:p>
        </p:txBody>
      </p:sp>
    </p:spTree>
    <p:extLst>
      <p:ext uri="{BB962C8B-B14F-4D97-AF65-F5344CB8AC3E}">
        <p14:creationId xmlns:p14="http://schemas.microsoft.com/office/powerpoint/2010/main" val="2082651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E7D200-93C6-4C35-99BC-21DB8F568D42}"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a:t>
            </a:fld>
            <a:endParaRPr lang="en-US"/>
          </a:p>
        </p:txBody>
      </p:sp>
    </p:spTree>
    <p:extLst>
      <p:ext uri="{BB962C8B-B14F-4D97-AF65-F5344CB8AC3E}">
        <p14:creationId xmlns:p14="http://schemas.microsoft.com/office/powerpoint/2010/main" val="3553852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937A55-545A-45C0-B55C-21CA26C3FFDE}"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570150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99A780-ACC1-46D0-9BF2-96F3D93AE530}"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a:t>
            </a:fld>
            <a:endParaRPr lang="en-US"/>
          </a:p>
        </p:txBody>
      </p:sp>
    </p:spTree>
    <p:extLst>
      <p:ext uri="{BB962C8B-B14F-4D97-AF65-F5344CB8AC3E}">
        <p14:creationId xmlns:p14="http://schemas.microsoft.com/office/powerpoint/2010/main" val="2338075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D1A05F-C10D-42A4-B747-3487C9AFC4EB}"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460954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28C009-811C-4729-AA73-B63FA2DF1495}"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a:t>
            </a:fld>
            <a:endParaRPr lang="en-US"/>
          </a:p>
        </p:txBody>
      </p:sp>
    </p:spTree>
    <p:extLst>
      <p:ext uri="{BB962C8B-B14F-4D97-AF65-F5344CB8AC3E}">
        <p14:creationId xmlns:p14="http://schemas.microsoft.com/office/powerpoint/2010/main" val="1261529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C3F7CE-F57D-40E7-A41B-F2392881CE91}"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a:t>
            </a:fld>
            <a:endParaRPr lang="en-US"/>
          </a:p>
        </p:txBody>
      </p:sp>
    </p:spTree>
    <p:extLst>
      <p:ext uri="{BB962C8B-B14F-4D97-AF65-F5344CB8AC3E}">
        <p14:creationId xmlns:p14="http://schemas.microsoft.com/office/powerpoint/2010/main" val="630033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07A9CB-FCB3-4037-AEEE-307640CB9892}"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a:t>
            </a:fld>
            <a:endParaRPr lang="en-US"/>
          </a:p>
        </p:txBody>
      </p:sp>
    </p:spTree>
    <p:extLst>
      <p:ext uri="{BB962C8B-B14F-4D97-AF65-F5344CB8AC3E}">
        <p14:creationId xmlns:p14="http://schemas.microsoft.com/office/powerpoint/2010/main" val="670603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a:t>
            </a:fld>
            <a:endParaRPr lang="en-US"/>
          </a:p>
        </p:txBody>
      </p:sp>
    </p:spTree>
    <p:extLst>
      <p:ext uri="{BB962C8B-B14F-4D97-AF65-F5344CB8AC3E}">
        <p14:creationId xmlns:p14="http://schemas.microsoft.com/office/powerpoint/2010/main" val="3779640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945394-AA39-4F1F-B32B-21AEA4DDD22B}"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a:t>
            </a:fld>
            <a:endParaRPr lang="en-US"/>
          </a:p>
        </p:txBody>
      </p:sp>
    </p:spTree>
    <p:extLst>
      <p:ext uri="{BB962C8B-B14F-4D97-AF65-F5344CB8AC3E}">
        <p14:creationId xmlns:p14="http://schemas.microsoft.com/office/powerpoint/2010/main" val="427339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ECC705-0C20-4828-8164-A46D3127AA05}" type="datetime1">
              <a:rPr lang="en-US" smtClean="0"/>
              <a:t>11/6/2018</a:t>
            </a:fld>
            <a:endParaRPr lang="en-US"/>
          </a:p>
        </p:txBody>
      </p:sp>
      <p:sp>
        <p:nvSpPr>
          <p:cNvPr id="6" name="Footer Placeholder 5"/>
          <p:cNvSpPr>
            <a:spLocks noGrp="1"/>
          </p:cNvSpPr>
          <p:nvPr>
            <p:ph type="ftr" sz="quarter" idx="11"/>
          </p:nvPr>
        </p:nvSpPr>
        <p:spPr/>
        <p:txBody>
          <a:bodyPr/>
          <a:lstStyle/>
          <a:p>
            <a:r>
              <a:rPr lang="en-US"/>
              <a:t>Presented by MangaRao</a:t>
            </a:r>
          </a:p>
        </p:txBody>
      </p:sp>
      <p:sp>
        <p:nvSpPr>
          <p:cNvPr id="7" name="Slide Number Placeholder 6"/>
          <p:cNvSpPr>
            <a:spLocks noGrp="1"/>
          </p:cNvSpPr>
          <p:nvPr>
            <p:ph type="sldNum" sz="quarter" idx="12"/>
          </p:nvPr>
        </p:nvSpPr>
        <p:spPr/>
        <p:txBody>
          <a:bodyPr/>
          <a:lstStyle/>
          <a:p>
            <a:fld id="{9E8C1764-4151-416D-9248-6AEDC310BF96}" type="slidenum">
              <a:rPr lang="en-US" smtClean="0"/>
              <a:t>‹#›</a:t>
            </a:fld>
            <a:endParaRPr lang="en-US"/>
          </a:p>
        </p:txBody>
      </p:sp>
    </p:spTree>
    <p:extLst>
      <p:ext uri="{BB962C8B-B14F-4D97-AF65-F5344CB8AC3E}">
        <p14:creationId xmlns:p14="http://schemas.microsoft.com/office/powerpoint/2010/main" val="1432623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864B1B-BDD3-437F-A072-0B7535193C9D}" type="datetime1">
              <a:rPr lang="en-US" smtClean="0"/>
              <a:t>11/6/2018</a:t>
            </a:fld>
            <a:endParaRPr lang="en-US"/>
          </a:p>
        </p:txBody>
      </p:sp>
      <p:sp>
        <p:nvSpPr>
          <p:cNvPr id="8" name="Footer Placeholder 7"/>
          <p:cNvSpPr>
            <a:spLocks noGrp="1"/>
          </p:cNvSpPr>
          <p:nvPr>
            <p:ph type="ftr" sz="quarter" idx="11"/>
          </p:nvPr>
        </p:nvSpPr>
        <p:spPr/>
        <p:txBody>
          <a:bodyPr/>
          <a:lstStyle/>
          <a:p>
            <a:r>
              <a:rPr lang="en-US"/>
              <a:t>Presented by MangaRao</a:t>
            </a:r>
          </a:p>
        </p:txBody>
      </p:sp>
      <p:sp>
        <p:nvSpPr>
          <p:cNvPr id="9" name="Slide Number Placeholder 8"/>
          <p:cNvSpPr>
            <a:spLocks noGrp="1"/>
          </p:cNvSpPr>
          <p:nvPr>
            <p:ph type="sldNum" sz="quarter" idx="12"/>
          </p:nvPr>
        </p:nvSpPr>
        <p:spPr/>
        <p:txBody>
          <a:bodyPr/>
          <a:lstStyle/>
          <a:p>
            <a:fld id="{9E8C1764-4151-416D-9248-6AEDC310BF96}" type="slidenum">
              <a:rPr lang="en-US" smtClean="0"/>
              <a:t>‹#›</a:t>
            </a:fld>
            <a:endParaRPr lang="en-US"/>
          </a:p>
        </p:txBody>
      </p:sp>
    </p:spTree>
    <p:extLst>
      <p:ext uri="{BB962C8B-B14F-4D97-AF65-F5344CB8AC3E}">
        <p14:creationId xmlns:p14="http://schemas.microsoft.com/office/powerpoint/2010/main" val="2455958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8AB917-575C-4464-AB53-98F2B6B37931}" type="datetime1">
              <a:rPr lang="en-US" smtClean="0"/>
              <a:t>11/6/2018</a:t>
            </a:fld>
            <a:endParaRPr lang="en-US"/>
          </a:p>
        </p:txBody>
      </p:sp>
      <p:sp>
        <p:nvSpPr>
          <p:cNvPr id="4" name="Footer Placeholder 3"/>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9E8C1764-4151-416D-9248-6AEDC310BF96}" type="slidenum">
              <a:rPr lang="en-US" smtClean="0"/>
              <a:t>‹#›</a:t>
            </a:fld>
            <a:endParaRPr lang="en-US"/>
          </a:p>
        </p:txBody>
      </p:sp>
    </p:spTree>
    <p:extLst>
      <p:ext uri="{BB962C8B-B14F-4D97-AF65-F5344CB8AC3E}">
        <p14:creationId xmlns:p14="http://schemas.microsoft.com/office/powerpoint/2010/main" val="2531530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320739-1BAA-4467-9C31-2DBA061E9BA8}" type="datetime1">
              <a:rPr lang="en-US" smtClean="0"/>
              <a:t>11/6/2018</a:t>
            </a:fld>
            <a:endParaRPr lang="en-US"/>
          </a:p>
        </p:txBody>
      </p:sp>
      <p:sp>
        <p:nvSpPr>
          <p:cNvPr id="3" name="Footer Placeholder 2"/>
          <p:cNvSpPr>
            <a:spLocks noGrp="1"/>
          </p:cNvSpPr>
          <p:nvPr>
            <p:ph type="ftr" sz="quarter" idx="11"/>
          </p:nvPr>
        </p:nvSpPr>
        <p:spPr/>
        <p:txBody>
          <a:bodyPr/>
          <a:lstStyle/>
          <a:p>
            <a:r>
              <a:rPr lang="en-US"/>
              <a:t>Presented by MangaRao</a:t>
            </a:r>
          </a:p>
        </p:txBody>
      </p:sp>
      <p:sp>
        <p:nvSpPr>
          <p:cNvPr id="4" name="Slide Number Placeholder 3"/>
          <p:cNvSpPr>
            <a:spLocks noGrp="1"/>
          </p:cNvSpPr>
          <p:nvPr>
            <p:ph type="sldNum" sz="quarter" idx="12"/>
          </p:nvPr>
        </p:nvSpPr>
        <p:spPr/>
        <p:txBody>
          <a:bodyPr/>
          <a:lstStyle/>
          <a:p>
            <a:fld id="{9E8C1764-4151-416D-9248-6AEDC310BF96}" type="slidenum">
              <a:rPr lang="en-US" smtClean="0"/>
              <a:t>‹#›</a:t>
            </a:fld>
            <a:endParaRPr lang="en-US"/>
          </a:p>
        </p:txBody>
      </p:sp>
    </p:spTree>
    <p:extLst>
      <p:ext uri="{BB962C8B-B14F-4D97-AF65-F5344CB8AC3E}">
        <p14:creationId xmlns:p14="http://schemas.microsoft.com/office/powerpoint/2010/main" val="1521203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CA72C4-B0F6-47C1-97A9-3C5AFDAEA0E9}" type="datetime1">
              <a:rPr lang="en-US" smtClean="0"/>
              <a:t>11/6/2018</a:t>
            </a:fld>
            <a:endParaRPr lang="en-US"/>
          </a:p>
        </p:txBody>
      </p:sp>
      <p:sp>
        <p:nvSpPr>
          <p:cNvPr id="6" name="Footer Placeholder 5"/>
          <p:cNvSpPr>
            <a:spLocks noGrp="1"/>
          </p:cNvSpPr>
          <p:nvPr>
            <p:ph type="ftr" sz="quarter" idx="11"/>
          </p:nvPr>
        </p:nvSpPr>
        <p:spPr/>
        <p:txBody>
          <a:bodyPr/>
          <a:lstStyle/>
          <a:p>
            <a:r>
              <a:rPr lang="en-US"/>
              <a:t>Presented by MangaRao</a:t>
            </a:r>
          </a:p>
        </p:txBody>
      </p:sp>
      <p:sp>
        <p:nvSpPr>
          <p:cNvPr id="7" name="Slide Number Placeholder 6"/>
          <p:cNvSpPr>
            <a:spLocks noGrp="1"/>
          </p:cNvSpPr>
          <p:nvPr>
            <p:ph type="sldNum" sz="quarter" idx="12"/>
          </p:nvPr>
        </p:nvSpPr>
        <p:spPr/>
        <p:txBody>
          <a:bodyPr/>
          <a:lstStyle/>
          <a:p>
            <a:fld id="{9E8C1764-4151-416D-9248-6AEDC310BF96}" type="slidenum">
              <a:rPr lang="en-US" smtClean="0"/>
              <a:t>‹#›</a:t>
            </a:fld>
            <a:endParaRPr lang="en-US"/>
          </a:p>
        </p:txBody>
      </p:sp>
    </p:spTree>
    <p:extLst>
      <p:ext uri="{BB962C8B-B14F-4D97-AF65-F5344CB8AC3E}">
        <p14:creationId xmlns:p14="http://schemas.microsoft.com/office/powerpoint/2010/main" val="2440726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4AA514-D991-4153-B981-1A26445F1DB7}" type="datetime1">
              <a:rPr lang="en-US" smtClean="0"/>
              <a:t>11/6/2018</a:t>
            </a:fld>
            <a:endParaRPr lang="en-US"/>
          </a:p>
        </p:txBody>
      </p:sp>
      <p:sp>
        <p:nvSpPr>
          <p:cNvPr id="6" name="Footer Placeholder 5"/>
          <p:cNvSpPr>
            <a:spLocks noGrp="1"/>
          </p:cNvSpPr>
          <p:nvPr>
            <p:ph type="ftr" sz="quarter" idx="11"/>
          </p:nvPr>
        </p:nvSpPr>
        <p:spPr/>
        <p:txBody>
          <a:bodyPr/>
          <a:lstStyle/>
          <a:p>
            <a:r>
              <a:rPr lang="en-US"/>
              <a:t>Presented by MangaRao</a:t>
            </a:r>
          </a:p>
        </p:txBody>
      </p:sp>
      <p:sp>
        <p:nvSpPr>
          <p:cNvPr id="7" name="Slide Number Placeholder 6"/>
          <p:cNvSpPr>
            <a:spLocks noGrp="1"/>
          </p:cNvSpPr>
          <p:nvPr>
            <p:ph type="sldNum" sz="quarter" idx="12"/>
          </p:nvPr>
        </p:nvSpPr>
        <p:spPr/>
        <p:txBody>
          <a:bodyPr/>
          <a:lstStyle/>
          <a:p>
            <a:fld id="{9E8C1764-4151-416D-9248-6AEDC310BF96}" type="slidenum">
              <a:rPr lang="en-US" smtClean="0"/>
              <a:t>‹#›</a:t>
            </a:fld>
            <a:endParaRPr lang="en-US"/>
          </a:p>
        </p:txBody>
      </p:sp>
    </p:spTree>
    <p:extLst>
      <p:ext uri="{BB962C8B-B14F-4D97-AF65-F5344CB8AC3E}">
        <p14:creationId xmlns:p14="http://schemas.microsoft.com/office/powerpoint/2010/main" val="3412241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918F12C-9D12-45EB-A5AD-D89F66FFA8DF}" type="datetime1">
              <a:rPr lang="en-US" smtClean="0"/>
              <a:t>11/6/2018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Presented by MangaRao</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9E8C1764-4151-416D-9248-6AEDC310BF96}" type="slidenum">
              <a:rPr lang="en-US" smtClean="0"/>
              <a:t>‹#›</a:t>
            </a:fld>
            <a:endParaRPr lang="en-US"/>
          </a:p>
        </p:txBody>
      </p:sp>
    </p:spTree>
    <p:extLst>
      <p:ext uri="{BB962C8B-B14F-4D97-AF65-F5344CB8AC3E}">
        <p14:creationId xmlns:p14="http://schemas.microsoft.com/office/powerpoint/2010/main" val="16055205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hyperlink" Target="http://www.coderanch.com/forums/f-82/jsf" TargetMode="Externa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Spring MVC</a:t>
            </a:r>
          </a:p>
        </p:txBody>
      </p:sp>
      <p:sp>
        <p:nvSpPr>
          <p:cNvPr id="3" name="Subtitle 2"/>
          <p:cNvSpPr>
            <a:spLocks noGrp="1"/>
          </p:cNvSpPr>
          <p:nvPr>
            <p:ph type="subTitle" idx="1"/>
          </p:nvPr>
        </p:nvSpPr>
        <p:spPr/>
        <p:txBody>
          <a:bodyPr/>
          <a:lstStyle/>
          <a:p>
            <a:r>
              <a:rPr lang="en-US" dirty="0"/>
              <a:t> Spring MVC</a:t>
            </a:r>
          </a:p>
        </p:txBody>
      </p:sp>
      <p:sp>
        <p:nvSpPr>
          <p:cNvPr id="4" name="Date Placeholder 3"/>
          <p:cNvSpPr>
            <a:spLocks noGrp="1"/>
          </p:cNvSpPr>
          <p:nvPr>
            <p:ph type="dt" sz="half" idx="10"/>
          </p:nvPr>
        </p:nvSpPr>
        <p:spPr/>
        <p:txBody>
          <a:bodyPr/>
          <a:lstStyle/>
          <a:p>
            <a:fld id="{BB51D848-6997-43A5-ABE5-DF3BEE95BE4C}"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1</a:t>
            </a:fld>
            <a:endParaRPr lang="en-US"/>
          </a:p>
        </p:txBody>
      </p:sp>
    </p:spTree>
    <p:extLst>
      <p:ext uri="{BB962C8B-B14F-4D97-AF65-F5344CB8AC3E}">
        <p14:creationId xmlns:p14="http://schemas.microsoft.com/office/powerpoint/2010/main" val="1408636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Screen</a:t>
            </a:r>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10</a:t>
            </a:fld>
            <a:endParaRPr lang="en-US"/>
          </a:p>
        </p:txBody>
      </p:sp>
      <p:pic>
        <p:nvPicPr>
          <p:cNvPr id="8" name="Content Placeholder 7"/>
          <p:cNvPicPr>
            <a:picLocks noGrp="1" noChangeAspect="1"/>
          </p:cNvPicPr>
          <p:nvPr>
            <p:ph idx="1"/>
          </p:nvPr>
        </p:nvPicPr>
        <p:blipFill>
          <a:blip r:embed="rId2"/>
          <a:stretch>
            <a:fillRect/>
          </a:stretch>
        </p:blipFill>
        <p:spPr>
          <a:xfrm>
            <a:off x="2434529" y="2268537"/>
            <a:ext cx="5082980" cy="3665538"/>
          </a:xfrm>
          <a:prstGeom prst="rect">
            <a:avLst/>
          </a:prstGeom>
        </p:spPr>
      </p:pic>
    </p:spTree>
    <p:extLst>
      <p:ext uri="{BB962C8B-B14F-4D97-AF65-F5344CB8AC3E}">
        <p14:creationId xmlns:p14="http://schemas.microsoft.com/office/powerpoint/2010/main" val="305782918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Required Jar files</a:t>
            </a:r>
            <a:br>
              <a:rPr lang="en-US" dirty="0"/>
            </a:br>
            <a:endParaRPr lang="en-US" dirty="0"/>
          </a:p>
        </p:txBody>
      </p:sp>
      <p:sp>
        <p:nvSpPr>
          <p:cNvPr id="3" name="Content Placeholder 2"/>
          <p:cNvSpPr>
            <a:spLocks noGrp="1"/>
          </p:cNvSpPr>
          <p:nvPr>
            <p:ph idx="1"/>
          </p:nvPr>
        </p:nvSpPr>
        <p:spPr/>
        <p:txBody>
          <a:bodyPr/>
          <a:lstStyle/>
          <a:p>
            <a:pPr algn="just">
              <a:buFont typeface="Arial" panose="020B0604020202020204" pitchFamily="34" charset="0"/>
              <a:buChar char="•"/>
            </a:pPr>
            <a:r>
              <a:rPr lang="en-US" dirty="0"/>
              <a:t> </a:t>
            </a:r>
            <a:r>
              <a:rPr lang="en-US" b="1" dirty="0">
                <a:solidFill>
                  <a:srgbClr val="000000"/>
                </a:solidFill>
                <a:latin typeface="Verdana" panose="020B0604030504040204" pitchFamily="34" charset="0"/>
              </a:rPr>
              <a:t>Spring Core jar files</a:t>
            </a:r>
            <a:endParaRPr lang="en-US" dirty="0">
              <a:solidFill>
                <a:srgbClr val="000000"/>
              </a:solidFill>
              <a:latin typeface="Verdana" panose="020B0604030504040204" pitchFamily="34" charset="0"/>
            </a:endParaRPr>
          </a:p>
          <a:p>
            <a:pPr algn="just">
              <a:buFont typeface="Arial" panose="020B0604020202020204" pitchFamily="34" charset="0"/>
              <a:buChar char="•"/>
            </a:pPr>
            <a:r>
              <a:rPr lang="en-US" b="1" dirty="0">
                <a:solidFill>
                  <a:srgbClr val="000000"/>
                </a:solidFill>
                <a:latin typeface="Verdana" panose="020B0604030504040204" pitchFamily="34" charset="0"/>
              </a:rPr>
              <a:t>Spring Web jar files</a:t>
            </a:r>
            <a:endParaRPr lang="en-US" dirty="0">
              <a:solidFill>
                <a:srgbClr val="000000"/>
              </a:solidFill>
              <a:latin typeface="Verdana" panose="020B0604030504040204" pitchFamily="34" charset="0"/>
            </a:endParaRPr>
          </a:p>
          <a:p>
            <a:pPr algn="just">
              <a:buFont typeface="Arial" panose="020B0604020202020204" pitchFamily="34" charset="0"/>
              <a:buChar char="•"/>
            </a:pPr>
            <a:r>
              <a:rPr lang="en-US" b="1" dirty="0">
                <a:solidFill>
                  <a:srgbClr val="000000"/>
                </a:solidFill>
                <a:latin typeface="Verdana" panose="020B0604030504040204" pitchFamily="34" charset="0"/>
              </a:rPr>
              <a:t>Tiles jar files</a:t>
            </a:r>
            <a:endParaRPr lang="en-US" dirty="0">
              <a:solidFill>
                <a:srgbClr val="000000"/>
              </a:solidFill>
              <a:latin typeface="Verdana" panose="020B0604030504040204" pitchFamily="34" charset="0"/>
            </a:endParaRPr>
          </a:p>
          <a:p>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100</a:t>
            </a:fld>
            <a:endParaRPr lang="en-US"/>
          </a:p>
        </p:txBody>
      </p:sp>
    </p:spTree>
    <p:extLst>
      <p:ext uri="{BB962C8B-B14F-4D97-AF65-F5344CB8AC3E}">
        <p14:creationId xmlns:p14="http://schemas.microsoft.com/office/powerpoint/2010/main" val="28494642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 Page  - </a:t>
            </a:r>
            <a:r>
              <a:rPr lang="en-US" dirty="0" err="1"/>
              <a:t>index.jsp</a:t>
            </a:r>
            <a:br>
              <a:rPr lang="en-US" dirty="0"/>
            </a:br>
            <a:endParaRPr lang="en-US" dirty="0"/>
          </a:p>
        </p:txBody>
      </p:sp>
      <p:sp>
        <p:nvSpPr>
          <p:cNvPr id="3" name="Content Placeholder 2"/>
          <p:cNvSpPr>
            <a:spLocks noGrp="1"/>
          </p:cNvSpPr>
          <p:nvPr>
            <p:ph idx="1"/>
          </p:nvPr>
        </p:nvSpPr>
        <p:spPr/>
        <p:txBody>
          <a:bodyPr/>
          <a:lstStyle/>
          <a:p>
            <a:pPr algn="just">
              <a:buFont typeface="+mj-lt"/>
              <a:buAutoNum type="arabicPeriod"/>
            </a:pPr>
            <a:r>
              <a:rPr lang="en-US" dirty="0"/>
              <a:t> </a:t>
            </a:r>
            <a:r>
              <a:rPr lang="en-US" dirty="0">
                <a:solidFill>
                  <a:srgbClr val="000000"/>
                </a:solidFill>
                <a:latin typeface="Verdana" panose="020B0604030504040204" pitchFamily="34" charset="0"/>
              </a:rPr>
              <a:t>&lt;a </a:t>
            </a:r>
            <a:r>
              <a:rPr lang="en-US" dirty="0" err="1">
                <a:solidFill>
                  <a:srgbClr val="000000"/>
                </a:solidFill>
                <a:latin typeface="Verdana" panose="020B0604030504040204" pitchFamily="34" charset="0"/>
              </a:rPr>
              <a:t>href</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"hello.html"</a:t>
            </a:r>
            <a:r>
              <a:rPr lang="en-US" dirty="0">
                <a:solidFill>
                  <a:srgbClr val="000000"/>
                </a:solidFill>
                <a:latin typeface="Verdana" panose="020B0604030504040204" pitchFamily="34" charset="0"/>
              </a:rPr>
              <a:t>&gt;Hello Spring&lt;/a&gt; |   </a:t>
            </a:r>
          </a:p>
          <a:p>
            <a:pPr algn="just">
              <a:buFont typeface="+mj-lt"/>
              <a:buAutoNum type="arabicPeriod"/>
            </a:pPr>
            <a:r>
              <a:rPr lang="en-US" dirty="0">
                <a:solidFill>
                  <a:srgbClr val="000000"/>
                </a:solidFill>
                <a:latin typeface="Verdana" panose="020B0604030504040204" pitchFamily="34" charset="0"/>
              </a:rPr>
              <a:t>&lt;a </a:t>
            </a:r>
            <a:r>
              <a:rPr lang="en-US" dirty="0" err="1">
                <a:solidFill>
                  <a:srgbClr val="000000"/>
                </a:solidFill>
                <a:latin typeface="Verdana" panose="020B0604030504040204" pitchFamily="34" charset="0"/>
              </a:rPr>
              <a:t>href</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"contact.html"</a:t>
            </a:r>
            <a:r>
              <a:rPr lang="en-US" dirty="0">
                <a:solidFill>
                  <a:srgbClr val="000000"/>
                </a:solidFill>
                <a:latin typeface="Verdana" panose="020B0604030504040204" pitchFamily="34" charset="0"/>
              </a:rPr>
              <a:t>&gt;Contact&lt;/a&gt;</a:t>
            </a:r>
          </a:p>
          <a:p>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101</a:t>
            </a:fld>
            <a:endParaRPr lang="en-US"/>
          </a:p>
        </p:txBody>
      </p:sp>
    </p:spTree>
    <p:extLst>
      <p:ext uri="{BB962C8B-B14F-4D97-AF65-F5344CB8AC3E}">
        <p14:creationId xmlns:p14="http://schemas.microsoft.com/office/powerpoint/2010/main" val="64514214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Controller classes</a:t>
            </a:r>
            <a:br>
              <a:rPr lang="en-US" dirty="0"/>
            </a:br>
            <a:endParaRPr lang="en-US" dirty="0"/>
          </a:p>
        </p:txBody>
      </p:sp>
      <p:sp>
        <p:nvSpPr>
          <p:cNvPr id="3" name="Content Placeholder 2"/>
          <p:cNvSpPr>
            <a:spLocks noGrp="1"/>
          </p:cNvSpPr>
          <p:nvPr>
            <p:ph idx="1"/>
          </p:nvPr>
        </p:nvSpPr>
        <p:spPr/>
        <p:txBody>
          <a:bodyPr/>
          <a:lstStyle/>
          <a:p>
            <a:r>
              <a:rPr lang="en-US" dirty="0"/>
              <a:t> </a:t>
            </a:r>
            <a:r>
              <a:rPr lang="en-US" b="1" dirty="0">
                <a:solidFill>
                  <a:srgbClr val="000000"/>
                </a:solidFill>
                <a:latin typeface="verdana" panose="020B0604030504040204" pitchFamily="34" charset="0"/>
              </a:rPr>
              <a:t>HelloWorldController.java</a:t>
            </a:r>
          </a:p>
          <a:p>
            <a:r>
              <a:rPr lang="en-US" b="1" dirty="0">
                <a:solidFill>
                  <a:srgbClr val="000000"/>
                </a:solidFill>
                <a:latin typeface="verdana" panose="020B0604030504040204" pitchFamily="34" charset="0"/>
              </a:rPr>
              <a:t>ContactController.java</a:t>
            </a:r>
          </a:p>
          <a:p>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102</a:t>
            </a:fld>
            <a:endParaRPr lang="en-US"/>
          </a:p>
        </p:txBody>
      </p:sp>
    </p:spTree>
    <p:extLst>
      <p:ext uri="{BB962C8B-B14F-4D97-AF65-F5344CB8AC3E}">
        <p14:creationId xmlns:p14="http://schemas.microsoft.com/office/powerpoint/2010/main" val="51989583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HelloWorldController.java</a:t>
            </a:r>
          </a:p>
        </p:txBody>
      </p:sp>
      <p:sp>
        <p:nvSpPr>
          <p:cNvPr id="3" name="Content Placeholder 2"/>
          <p:cNvSpPr>
            <a:spLocks noGrp="1"/>
          </p:cNvSpPr>
          <p:nvPr>
            <p:ph idx="1"/>
          </p:nvPr>
        </p:nvSpPr>
        <p:spPr>
          <a:xfrm>
            <a:off x="677334" y="1351129"/>
            <a:ext cx="8596668" cy="5240740"/>
          </a:xfrm>
        </p:spPr>
        <p:txBody>
          <a:bodyPr>
            <a:normAutofit/>
          </a:bodyPr>
          <a:lstStyle/>
          <a:p>
            <a:pPr algn="just">
              <a:buFont typeface="+mj-lt"/>
              <a:buAutoNum type="arabicPeriod"/>
            </a:pPr>
            <a:r>
              <a:rPr lang="en-US" dirty="0"/>
              <a:t> </a:t>
            </a:r>
            <a:r>
              <a:rPr lang="en-US" b="1" dirty="0">
                <a:solidFill>
                  <a:srgbClr val="006699"/>
                </a:solidFill>
                <a:latin typeface="Verdana" panose="020B0604030504040204" pitchFamily="34" charset="0"/>
              </a:rPr>
              <a:t>package</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com.mangaraoit.controller</a:t>
            </a:r>
            <a:r>
              <a:rPr lang="en-US" dirty="0">
                <a:solidFill>
                  <a:srgbClr val="000000"/>
                </a:solidFill>
                <a:latin typeface="Verdana" panose="020B0604030504040204" pitchFamily="34" charset="0"/>
              </a:rPr>
              <a:t>;  </a:t>
            </a:r>
          </a:p>
          <a:p>
            <a:pPr algn="just">
              <a:buFont typeface="+mj-lt"/>
              <a:buAutoNum type="arabicPeriod"/>
            </a:pPr>
            <a:r>
              <a:rPr lang="en-US" b="1" dirty="0">
                <a:solidFill>
                  <a:srgbClr val="006699"/>
                </a:solidFill>
                <a:latin typeface="Verdana" panose="020B0604030504040204" pitchFamily="34" charset="0"/>
              </a:rPr>
              <a:t>import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org.springframework.stereotype.Controller</a:t>
            </a:r>
            <a:r>
              <a:rPr lang="en-US" dirty="0">
                <a:solidFill>
                  <a:srgbClr val="000000"/>
                </a:solidFill>
                <a:latin typeface="Verdana" panose="020B0604030504040204" pitchFamily="34" charset="0"/>
              </a:rPr>
              <a:t>;  </a:t>
            </a:r>
          </a:p>
          <a:p>
            <a:pPr algn="just">
              <a:buFont typeface="+mj-lt"/>
              <a:buAutoNum type="arabicPeriod"/>
            </a:pPr>
            <a:r>
              <a:rPr lang="en-US" b="1" dirty="0">
                <a:solidFill>
                  <a:srgbClr val="006699"/>
                </a:solidFill>
                <a:latin typeface="Verdana" panose="020B0604030504040204" pitchFamily="34" charset="0"/>
              </a:rPr>
              <a:t>import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org.springframework.web.bind.annotation.RequestMapping</a:t>
            </a:r>
            <a:r>
              <a:rPr lang="en-US" dirty="0">
                <a:solidFill>
                  <a:srgbClr val="000000"/>
                </a:solidFill>
                <a:latin typeface="Verdana" panose="020B0604030504040204" pitchFamily="34" charset="0"/>
              </a:rPr>
              <a:t>;  </a:t>
            </a:r>
          </a:p>
          <a:p>
            <a:pPr algn="just">
              <a:buFont typeface="+mj-lt"/>
              <a:buAutoNum type="arabicPeriod"/>
            </a:pPr>
            <a:r>
              <a:rPr lang="en-US" b="1" dirty="0">
                <a:solidFill>
                  <a:srgbClr val="006699"/>
                </a:solidFill>
                <a:latin typeface="Verdana" panose="020B0604030504040204" pitchFamily="34" charset="0"/>
              </a:rPr>
              <a:t>import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org.springframework.web.servlet.ModelAndView</a:t>
            </a:r>
            <a:r>
              <a:rPr lang="en-US" dirty="0">
                <a:solidFill>
                  <a:srgbClr val="000000"/>
                </a:solidFill>
                <a:latin typeface="Verdana" panose="020B0604030504040204" pitchFamily="34" charset="0"/>
              </a:rPr>
              <a:t>;  </a:t>
            </a:r>
          </a:p>
          <a:p>
            <a:pPr algn="just">
              <a:buFont typeface="+mj-lt"/>
              <a:buAutoNum type="arabicPeriod"/>
            </a:pPr>
            <a:r>
              <a:rPr lang="en-US" dirty="0">
                <a:solidFill>
                  <a:srgbClr val="646464"/>
                </a:solidFill>
                <a:latin typeface="Verdana" panose="020B0604030504040204" pitchFamily="34" charset="0"/>
              </a:rPr>
              <a:t>@Controller</a:t>
            </a:r>
            <a:r>
              <a:rPr lang="en-US" dirty="0">
                <a:solidFill>
                  <a:srgbClr val="000000"/>
                </a:solidFill>
                <a:latin typeface="Verdana" panose="020B0604030504040204" pitchFamily="34" charset="0"/>
              </a:rPr>
              <a:t>  </a:t>
            </a:r>
          </a:p>
          <a:p>
            <a:pPr algn="just">
              <a:buFont typeface="+mj-lt"/>
              <a:buAutoNum type="arabicPeriod"/>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HelloWorldController</a:t>
            </a:r>
            <a:r>
              <a:rPr lang="en-US" dirty="0">
                <a:solidFill>
                  <a:srgbClr val="000000"/>
                </a:solidFill>
                <a:latin typeface="Verdana" panose="020B0604030504040204" pitchFamily="34" charset="0"/>
              </a:rPr>
              <a:t> {  </a:t>
            </a:r>
          </a:p>
          <a:p>
            <a:pPr algn="just">
              <a:buFont typeface="+mj-lt"/>
              <a:buAutoNum type="arabicPeriod"/>
            </a:pPr>
            <a:r>
              <a:rPr lang="en-US" dirty="0">
                <a:solidFill>
                  <a:srgbClr val="000000"/>
                </a:solidFill>
                <a:latin typeface="Verdana" panose="020B0604030504040204" pitchFamily="34" charset="0"/>
              </a:rPr>
              <a:t>    </a:t>
            </a:r>
            <a:r>
              <a:rPr lang="en-US" dirty="0">
                <a:solidFill>
                  <a:srgbClr val="646464"/>
                </a:solidFill>
                <a:latin typeface="Verdana" panose="020B0604030504040204" pitchFamily="34" charset="0"/>
              </a:rPr>
              <a:t>@</a:t>
            </a:r>
            <a:r>
              <a:rPr lang="en-US" dirty="0" err="1">
                <a:solidFill>
                  <a:srgbClr val="646464"/>
                </a:solidFill>
                <a:latin typeface="Verdana" panose="020B0604030504040204" pitchFamily="34" charset="0"/>
              </a:rPr>
              <a:t>RequestMapping</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"/hello"</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ModelAndView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helloWorld</a:t>
            </a:r>
            <a:r>
              <a:rPr lang="en-US" dirty="0">
                <a:solidFill>
                  <a:srgbClr val="000000"/>
                </a:solidFill>
                <a:latin typeface="Verdana" panose="020B0604030504040204" pitchFamily="34" charset="0"/>
              </a:rPr>
              <a:t>() {  </a:t>
            </a:r>
          </a:p>
          <a:p>
            <a:pPr algn="just">
              <a:buFont typeface="+mj-lt"/>
              <a:buAutoNum type="arabicPeriod"/>
            </a:pPr>
            <a:r>
              <a:rPr lang="en-US" dirty="0">
                <a:solidFill>
                  <a:srgbClr val="000000"/>
                </a:solidFill>
                <a:latin typeface="Verdana" panose="020B0604030504040204" pitchFamily="34" charset="0"/>
              </a:rPr>
              <a:t>        String message = </a:t>
            </a:r>
            <a:r>
              <a:rPr lang="en-US" dirty="0">
                <a:solidFill>
                  <a:srgbClr val="0000FF"/>
                </a:solidFill>
                <a:latin typeface="Verdana" panose="020B0604030504040204" pitchFamily="34" charset="0"/>
              </a:rPr>
              <a:t>"Hello World, Spring MVC @ </a:t>
            </a:r>
            <a:r>
              <a:rPr lang="en-US" dirty="0" err="1">
                <a:solidFill>
                  <a:srgbClr val="0000FF"/>
                </a:solidFill>
                <a:latin typeface="Verdana" panose="020B0604030504040204" pitchFamily="34" charset="0"/>
              </a:rPr>
              <a:t>mangaraoit</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return</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ModelAndView</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"hello"</a:t>
            </a:r>
            <a:r>
              <a:rPr lang="en-US" dirty="0">
                <a:solidFill>
                  <a:srgbClr val="000000"/>
                </a:solidFill>
                <a:latin typeface="Verdana" panose="020B0604030504040204" pitchFamily="34" charset="0"/>
              </a:rPr>
              <a:t>, </a:t>
            </a:r>
            <a:r>
              <a:rPr lang="en-US" dirty="0">
                <a:solidFill>
                  <a:srgbClr val="0000FF"/>
                </a:solidFill>
                <a:latin typeface="Verdana" panose="020B0604030504040204" pitchFamily="34" charset="0"/>
              </a:rPr>
              <a:t>"message"</a:t>
            </a:r>
            <a:r>
              <a:rPr lang="en-US" dirty="0">
                <a:solidFill>
                  <a:srgbClr val="000000"/>
                </a:solidFill>
                <a:latin typeface="Verdana" panose="020B0604030504040204" pitchFamily="34" charset="0"/>
              </a:rPr>
              <a:t>, message);  </a:t>
            </a:r>
          </a:p>
          <a:p>
            <a:pPr algn="just">
              <a:buFont typeface="+mj-lt"/>
              <a:buAutoNum type="arabicPeriod"/>
            </a:pPr>
            <a:r>
              <a:rPr lang="en-US" dirty="0">
                <a:solidFill>
                  <a:srgbClr val="000000"/>
                </a:solidFill>
                <a:latin typeface="Verdana" panose="020B0604030504040204" pitchFamily="34" charset="0"/>
              </a:rPr>
              <a:t>    }  </a:t>
            </a:r>
          </a:p>
          <a:p>
            <a:pPr algn="just">
              <a:buFont typeface="+mj-lt"/>
              <a:buAutoNum type="arabicPeriod"/>
            </a:pPr>
            <a:r>
              <a:rPr lang="en-US" dirty="0">
                <a:solidFill>
                  <a:srgbClr val="000000"/>
                </a:solidFill>
                <a:latin typeface="Verdana" panose="020B0604030504040204" pitchFamily="34" charset="0"/>
              </a:rPr>
              <a:t>}  </a:t>
            </a:r>
          </a:p>
          <a:p>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103</a:t>
            </a:fld>
            <a:endParaRPr lang="en-US"/>
          </a:p>
        </p:txBody>
      </p:sp>
    </p:spTree>
    <p:extLst>
      <p:ext uri="{BB962C8B-B14F-4D97-AF65-F5344CB8AC3E}">
        <p14:creationId xmlns:p14="http://schemas.microsoft.com/office/powerpoint/2010/main" val="260900218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403" y="30329"/>
            <a:ext cx="8596668" cy="1320800"/>
          </a:xfrm>
        </p:spPr>
        <p:txBody>
          <a:bodyPr/>
          <a:lstStyle/>
          <a:p>
            <a:r>
              <a:rPr lang="en-US" dirty="0"/>
              <a:t>ContactController.java</a:t>
            </a:r>
          </a:p>
        </p:txBody>
      </p:sp>
      <p:sp>
        <p:nvSpPr>
          <p:cNvPr id="3" name="Content Placeholder 2"/>
          <p:cNvSpPr>
            <a:spLocks noGrp="1"/>
          </p:cNvSpPr>
          <p:nvPr>
            <p:ph idx="1"/>
          </p:nvPr>
        </p:nvSpPr>
        <p:spPr>
          <a:xfrm>
            <a:off x="677334" y="1351129"/>
            <a:ext cx="8596668" cy="5240740"/>
          </a:xfrm>
        </p:spPr>
        <p:txBody>
          <a:bodyPr>
            <a:normAutofit fontScale="77500" lnSpcReduction="20000"/>
          </a:bodyPr>
          <a:lstStyle/>
          <a:p>
            <a:pPr algn="just">
              <a:buFont typeface="+mj-lt"/>
              <a:buAutoNum type="arabicPeriod"/>
            </a:pPr>
            <a:r>
              <a:rPr lang="en-US" b="1" dirty="0">
                <a:solidFill>
                  <a:srgbClr val="006699"/>
                </a:solidFill>
                <a:latin typeface="Verdana" panose="020B0604030504040204" pitchFamily="34" charset="0"/>
              </a:rPr>
              <a:t>package</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com.mangaraoit.controller</a:t>
            </a:r>
            <a:r>
              <a:rPr lang="en-US" dirty="0">
                <a:solidFill>
                  <a:srgbClr val="000000"/>
                </a:solidFill>
                <a:latin typeface="Verdana" panose="020B0604030504040204" pitchFamily="34" charset="0"/>
              </a:rPr>
              <a:t>;  </a:t>
            </a:r>
          </a:p>
          <a:p>
            <a:pPr algn="just">
              <a:buFont typeface="+mj-lt"/>
              <a:buAutoNum type="arabicPeriod"/>
            </a:pPr>
            <a:r>
              <a:rPr lang="en-US" b="1" dirty="0">
                <a:solidFill>
                  <a:srgbClr val="006699"/>
                </a:solidFill>
                <a:latin typeface="Verdana" panose="020B0604030504040204" pitchFamily="34" charset="0"/>
              </a:rPr>
              <a:t>import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com.mangaraoit.form.Contact</a:t>
            </a:r>
            <a:r>
              <a:rPr lang="en-US" dirty="0">
                <a:solidFill>
                  <a:srgbClr val="000000"/>
                </a:solidFill>
                <a:latin typeface="Verdana" panose="020B0604030504040204" pitchFamily="34" charset="0"/>
              </a:rPr>
              <a:t>;  </a:t>
            </a:r>
          </a:p>
          <a:p>
            <a:pPr algn="just">
              <a:buFont typeface="+mj-lt"/>
              <a:buAutoNum type="arabicPeriod"/>
            </a:pPr>
            <a:r>
              <a:rPr lang="en-US" dirty="0">
                <a:solidFill>
                  <a:srgbClr val="646464"/>
                </a:solidFill>
                <a:latin typeface="Verdana" panose="020B0604030504040204" pitchFamily="34" charset="0"/>
              </a:rPr>
              <a:t>@Controller</a:t>
            </a:r>
            <a:r>
              <a:rPr lang="en-US" dirty="0">
                <a:solidFill>
                  <a:srgbClr val="000000"/>
                </a:solidFill>
                <a:latin typeface="Verdana" panose="020B0604030504040204" pitchFamily="34" charset="0"/>
              </a:rPr>
              <a:t>  </a:t>
            </a:r>
          </a:p>
          <a:p>
            <a:pPr algn="just">
              <a:buFont typeface="+mj-lt"/>
              <a:buAutoNum type="arabicPeriod"/>
            </a:pPr>
            <a:r>
              <a:rPr lang="en-US" dirty="0">
                <a:solidFill>
                  <a:srgbClr val="646464"/>
                </a:solidFill>
                <a:latin typeface="Verdana" panose="020B0604030504040204" pitchFamily="34" charset="0"/>
              </a:rPr>
              <a:t>@</a:t>
            </a:r>
            <a:r>
              <a:rPr lang="en-US" dirty="0" err="1">
                <a:solidFill>
                  <a:srgbClr val="646464"/>
                </a:solidFill>
                <a:latin typeface="Verdana" panose="020B0604030504040204" pitchFamily="34" charset="0"/>
              </a:rPr>
              <a:t>SessionAttributes</a:t>
            </a:r>
            <a:r>
              <a:rPr lang="en-US" dirty="0">
                <a:solidFill>
                  <a:srgbClr val="000000"/>
                </a:solidFill>
                <a:latin typeface="Verdana" panose="020B0604030504040204" pitchFamily="34" charset="0"/>
              </a:rPr>
              <a:t>  </a:t>
            </a:r>
          </a:p>
          <a:p>
            <a:pPr algn="just">
              <a:buFont typeface="+mj-lt"/>
              <a:buAutoNum type="arabicPeriod"/>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ContactController</a:t>
            </a:r>
            <a:r>
              <a:rPr lang="en-US" dirty="0">
                <a:solidFill>
                  <a:srgbClr val="000000"/>
                </a:solidFill>
                <a:latin typeface="Verdana" panose="020B0604030504040204" pitchFamily="34" charset="0"/>
              </a:rPr>
              <a:t> {  </a:t>
            </a:r>
          </a:p>
          <a:p>
            <a:pPr algn="just">
              <a:buFont typeface="+mj-lt"/>
              <a:buAutoNum type="arabicPeriod"/>
            </a:pPr>
            <a:r>
              <a:rPr lang="en-US" dirty="0">
                <a:solidFill>
                  <a:srgbClr val="000000"/>
                </a:solidFill>
                <a:latin typeface="Verdana" panose="020B0604030504040204" pitchFamily="34" charset="0"/>
              </a:rPr>
              <a:t>    </a:t>
            </a:r>
            <a:r>
              <a:rPr lang="en-US" dirty="0">
                <a:solidFill>
                  <a:srgbClr val="646464"/>
                </a:solidFill>
                <a:latin typeface="Verdana" panose="020B0604030504040204" pitchFamily="34" charset="0"/>
              </a:rPr>
              <a:t>@</a:t>
            </a:r>
            <a:r>
              <a:rPr lang="en-US" dirty="0" err="1">
                <a:solidFill>
                  <a:srgbClr val="646464"/>
                </a:solidFill>
                <a:latin typeface="Verdana" panose="020B0604030504040204" pitchFamily="34" charset="0"/>
              </a:rPr>
              <a:t>RequestMapping</a:t>
            </a:r>
            <a:r>
              <a:rPr lang="en-US" dirty="0">
                <a:solidFill>
                  <a:srgbClr val="000000"/>
                </a:solidFill>
                <a:latin typeface="Verdana" panose="020B0604030504040204" pitchFamily="34" charset="0"/>
              </a:rPr>
              <a:t>(value = </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addContact</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method = </a:t>
            </a:r>
            <a:r>
              <a:rPr lang="en-US" dirty="0" err="1">
                <a:solidFill>
                  <a:srgbClr val="000000"/>
                </a:solidFill>
                <a:latin typeface="Verdana" panose="020B0604030504040204" pitchFamily="34" charset="0"/>
              </a:rPr>
              <a:t>RequestMethod.POST</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String </a:t>
            </a:r>
            <a:r>
              <a:rPr lang="en-US" dirty="0" err="1">
                <a:solidFill>
                  <a:srgbClr val="000000"/>
                </a:solidFill>
                <a:latin typeface="Verdana" panose="020B0604030504040204" pitchFamily="34" charset="0"/>
              </a:rPr>
              <a:t>addContact</a:t>
            </a:r>
            <a:r>
              <a:rPr lang="en-US" dirty="0">
                <a:solidFill>
                  <a:srgbClr val="000000"/>
                </a:solidFill>
                <a:latin typeface="Verdana" panose="020B0604030504040204" pitchFamily="34" charset="0"/>
              </a:rPr>
              <a:t>(</a:t>
            </a:r>
            <a:r>
              <a:rPr lang="en-US" dirty="0">
                <a:solidFill>
                  <a:srgbClr val="646464"/>
                </a:solidFill>
                <a:latin typeface="Verdana" panose="020B0604030504040204" pitchFamily="34" charset="0"/>
              </a:rPr>
              <a:t>@</a:t>
            </a:r>
            <a:r>
              <a:rPr lang="en-US" dirty="0" err="1">
                <a:solidFill>
                  <a:srgbClr val="646464"/>
                </a:solidFill>
                <a:latin typeface="Verdana" panose="020B0604030504040204" pitchFamily="34" charset="0"/>
              </a:rPr>
              <a:t>ModelAttribute</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"contact"</a:t>
            </a:r>
            <a:r>
              <a:rPr lang="en-US" dirty="0">
                <a:solidFill>
                  <a:srgbClr val="000000"/>
                </a:solidFill>
                <a:latin typeface="Verdana" panose="020B0604030504040204" pitchFamily="34" charset="0"/>
              </a:rPr>
              <a:t>) Contact </a:t>
            </a:r>
            <a:r>
              <a:rPr lang="en-US" dirty="0" err="1">
                <a:solidFill>
                  <a:srgbClr val="000000"/>
                </a:solidFill>
                <a:latin typeface="Verdana" panose="020B0604030504040204" pitchFamily="34" charset="0"/>
              </a:rPr>
              <a:t>contact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BindingResult</a:t>
            </a:r>
            <a:r>
              <a:rPr lang="en-US" dirty="0">
                <a:solidFill>
                  <a:srgbClr val="000000"/>
                </a:solidFill>
                <a:latin typeface="Verdana" panose="020B0604030504040204" pitchFamily="34" charset="0"/>
              </a:rPr>
              <a:t> result) {  </a:t>
            </a:r>
          </a:p>
          <a:p>
            <a:pPr algn="just">
              <a:buFont typeface="+mj-lt"/>
              <a:buAutoNum type="arabicPeriod"/>
            </a:pPr>
            <a:r>
              <a:rPr lang="en-US" dirty="0">
                <a:solidFill>
                  <a:srgbClr val="000000"/>
                </a:solidFill>
                <a:latin typeface="Verdana" panose="020B0604030504040204" pitchFamily="34" charset="0"/>
              </a:rPr>
              <a:t>        </a:t>
            </a:r>
            <a:r>
              <a:rPr lang="en-US" dirty="0">
                <a:solidFill>
                  <a:srgbClr val="008200"/>
                </a:solidFill>
                <a:latin typeface="Verdana" panose="020B0604030504040204" pitchFamily="34" charset="0"/>
              </a:rPr>
              <a:t>//write the code here to add contact</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return</a:t>
            </a:r>
            <a:r>
              <a:rPr lang="en-US" dirty="0">
                <a:solidFill>
                  <a:srgbClr val="000000"/>
                </a:solidFill>
                <a:latin typeface="Verdana" panose="020B0604030504040204" pitchFamily="34" charset="0"/>
              </a:rPr>
              <a:t> </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redirect:contact.html</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  </a:t>
            </a:r>
          </a:p>
          <a:p>
            <a:pPr algn="just">
              <a:buFont typeface="+mj-lt"/>
              <a:buAutoNum type="arabicPeriod"/>
            </a:pP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dirty="0">
                <a:solidFill>
                  <a:srgbClr val="646464"/>
                </a:solidFill>
                <a:latin typeface="Verdana" panose="020B0604030504040204" pitchFamily="34" charset="0"/>
              </a:rPr>
              <a:t>@</a:t>
            </a:r>
            <a:r>
              <a:rPr lang="en-US" dirty="0" err="1">
                <a:solidFill>
                  <a:srgbClr val="646464"/>
                </a:solidFill>
                <a:latin typeface="Verdana" panose="020B0604030504040204" pitchFamily="34" charset="0"/>
              </a:rPr>
              <a:t>RequestMapping</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"/contact"</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ModelAndView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showContacts</a:t>
            </a:r>
            <a:r>
              <a:rPr lang="en-US" dirty="0">
                <a:solidFill>
                  <a:srgbClr val="000000"/>
                </a:solidFill>
                <a:latin typeface="Verdana" panose="020B0604030504040204" pitchFamily="34" charset="0"/>
              </a:rPr>
              <a:t>() {  </a:t>
            </a:r>
          </a:p>
          <a:p>
            <a:pPr algn="just">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return</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ModelAndView</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"contact"</a:t>
            </a:r>
            <a:r>
              <a:rPr lang="en-US" dirty="0">
                <a:solidFill>
                  <a:srgbClr val="000000"/>
                </a:solidFill>
                <a:latin typeface="Verdana" panose="020B0604030504040204" pitchFamily="34" charset="0"/>
              </a:rPr>
              <a:t>, </a:t>
            </a:r>
            <a:r>
              <a:rPr lang="en-US" dirty="0">
                <a:solidFill>
                  <a:srgbClr val="0000FF"/>
                </a:solidFill>
                <a:latin typeface="Verdana" panose="020B0604030504040204" pitchFamily="34" charset="0"/>
              </a:rPr>
              <a:t>"command"</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Contact());  </a:t>
            </a:r>
          </a:p>
          <a:p>
            <a:pPr algn="just">
              <a:buFont typeface="+mj-lt"/>
              <a:buAutoNum type="arabicPeriod"/>
            </a:pPr>
            <a:r>
              <a:rPr lang="en-US" dirty="0">
                <a:solidFill>
                  <a:srgbClr val="000000"/>
                </a:solidFill>
                <a:latin typeface="Verdana" panose="020B0604030504040204" pitchFamily="34" charset="0"/>
              </a:rPr>
              <a:t>    }  </a:t>
            </a:r>
          </a:p>
          <a:p>
            <a:pPr algn="just">
              <a:buFont typeface="+mj-lt"/>
              <a:buAutoNum type="arabicPeriod"/>
            </a:pPr>
            <a:r>
              <a:rPr lang="en-US" dirty="0">
                <a:solidFill>
                  <a:srgbClr val="000000"/>
                </a:solidFill>
                <a:latin typeface="Verdana" panose="020B0604030504040204" pitchFamily="34" charset="0"/>
              </a:rPr>
              <a:t>}  </a:t>
            </a:r>
          </a:p>
          <a:p>
            <a:r>
              <a:rPr lang="en-US" dirty="0"/>
              <a:t> </a:t>
            </a:r>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104</a:t>
            </a:fld>
            <a:endParaRPr lang="en-US"/>
          </a:p>
        </p:txBody>
      </p:sp>
    </p:spTree>
    <p:extLst>
      <p:ext uri="{BB962C8B-B14F-4D97-AF65-F5344CB8AC3E}">
        <p14:creationId xmlns:p14="http://schemas.microsoft.com/office/powerpoint/2010/main" val="428555148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Form class – Contact.java</a:t>
            </a:r>
          </a:p>
        </p:txBody>
      </p:sp>
      <p:sp>
        <p:nvSpPr>
          <p:cNvPr id="3" name="Content Placeholder 2"/>
          <p:cNvSpPr>
            <a:spLocks noGrp="1"/>
          </p:cNvSpPr>
          <p:nvPr>
            <p:ph idx="1"/>
          </p:nvPr>
        </p:nvSpPr>
        <p:spPr/>
        <p:txBody>
          <a:bodyPr/>
          <a:lstStyle/>
          <a:p>
            <a:pPr algn="just">
              <a:buFont typeface="+mj-lt"/>
              <a:buAutoNum type="arabicPeriod"/>
            </a:pPr>
            <a:r>
              <a:rPr lang="en-US" dirty="0"/>
              <a:t> </a:t>
            </a:r>
            <a:r>
              <a:rPr lang="en-US" b="1" dirty="0">
                <a:solidFill>
                  <a:srgbClr val="006699"/>
                </a:solidFill>
                <a:latin typeface="Verdana" panose="020B0604030504040204" pitchFamily="34" charset="0"/>
              </a:rPr>
              <a:t>package</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com.mangaraoit.form</a:t>
            </a:r>
            <a:r>
              <a:rPr lang="en-US" dirty="0">
                <a:solidFill>
                  <a:srgbClr val="000000"/>
                </a:solidFill>
                <a:latin typeface="Verdana" panose="020B0604030504040204" pitchFamily="34" charset="0"/>
              </a:rPr>
              <a:t>;  </a:t>
            </a:r>
          </a:p>
          <a:p>
            <a:pPr algn="just">
              <a:buFont typeface="+mj-lt"/>
              <a:buAutoNum type="arabicPeriod"/>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Contact {  </a:t>
            </a:r>
          </a:p>
          <a:p>
            <a:pPr algn="just">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private</a:t>
            </a:r>
            <a:r>
              <a:rPr lang="en-US" dirty="0">
                <a:solidFill>
                  <a:srgbClr val="000000"/>
                </a:solidFill>
                <a:latin typeface="Verdana" panose="020B0604030504040204" pitchFamily="34" charset="0"/>
              </a:rPr>
              <a:t> String </a:t>
            </a:r>
            <a:r>
              <a:rPr lang="en-US" dirty="0" err="1">
                <a:solidFill>
                  <a:srgbClr val="000000"/>
                </a:solidFill>
                <a:latin typeface="Verdana" panose="020B0604030504040204" pitchFamily="34" charset="0"/>
              </a:rPr>
              <a:t>firstname</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private</a:t>
            </a:r>
            <a:r>
              <a:rPr lang="en-US" dirty="0">
                <a:solidFill>
                  <a:srgbClr val="000000"/>
                </a:solidFill>
                <a:latin typeface="Verdana" panose="020B0604030504040204" pitchFamily="34" charset="0"/>
              </a:rPr>
              <a:t> String </a:t>
            </a:r>
            <a:r>
              <a:rPr lang="en-US" dirty="0" err="1">
                <a:solidFill>
                  <a:srgbClr val="000000"/>
                </a:solidFill>
                <a:latin typeface="Verdana" panose="020B0604030504040204" pitchFamily="34" charset="0"/>
              </a:rPr>
              <a:t>lastname</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private</a:t>
            </a:r>
            <a:r>
              <a:rPr lang="en-US" dirty="0">
                <a:solidFill>
                  <a:srgbClr val="000000"/>
                </a:solidFill>
                <a:latin typeface="Verdana" panose="020B0604030504040204" pitchFamily="34" charset="0"/>
              </a:rPr>
              <a:t> String email;  </a:t>
            </a:r>
          </a:p>
          <a:p>
            <a:pPr algn="just">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private</a:t>
            </a:r>
            <a:r>
              <a:rPr lang="en-US" dirty="0">
                <a:solidFill>
                  <a:srgbClr val="000000"/>
                </a:solidFill>
                <a:latin typeface="Verdana" panose="020B0604030504040204" pitchFamily="34" charset="0"/>
              </a:rPr>
              <a:t> String telephone;  </a:t>
            </a:r>
          </a:p>
          <a:p>
            <a:pPr algn="just">
              <a:buFont typeface="+mj-lt"/>
              <a:buAutoNum type="arabicPeriod"/>
            </a:pPr>
            <a:r>
              <a:rPr lang="en-US" dirty="0">
                <a:solidFill>
                  <a:srgbClr val="000000"/>
                </a:solidFill>
                <a:latin typeface="Verdana" panose="020B0604030504040204" pitchFamily="34" charset="0"/>
              </a:rPr>
              <a:t>    </a:t>
            </a:r>
            <a:r>
              <a:rPr lang="en-US" dirty="0">
                <a:solidFill>
                  <a:srgbClr val="008200"/>
                </a:solidFill>
                <a:latin typeface="Verdana" panose="020B0604030504040204" pitchFamily="34" charset="0"/>
              </a:rPr>
              <a:t>//getters and setters</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p>
          <a:p>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105</a:t>
            </a:fld>
            <a:endParaRPr lang="en-US"/>
          </a:p>
        </p:txBody>
      </p:sp>
    </p:spTree>
    <p:extLst>
      <p:ext uri="{BB962C8B-B14F-4D97-AF65-F5344CB8AC3E}">
        <p14:creationId xmlns:p14="http://schemas.microsoft.com/office/powerpoint/2010/main" val="127732392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web.xml</a:t>
            </a:r>
          </a:p>
        </p:txBody>
      </p:sp>
      <p:sp>
        <p:nvSpPr>
          <p:cNvPr id="3" name="Content Placeholder 2"/>
          <p:cNvSpPr>
            <a:spLocks noGrp="1"/>
          </p:cNvSpPr>
          <p:nvPr>
            <p:ph idx="1"/>
          </p:nvPr>
        </p:nvSpPr>
        <p:spPr/>
        <p:txBody>
          <a:bodyPr>
            <a:normAutofit fontScale="92500" lnSpcReduction="20000"/>
          </a:bodyPr>
          <a:lstStyle/>
          <a:p>
            <a:pPr algn="just">
              <a:buFont typeface="+mj-lt"/>
              <a:buAutoNum type="arabicPeriod"/>
            </a:pPr>
            <a:r>
              <a:rPr lang="en-US" dirty="0"/>
              <a:t> </a:t>
            </a:r>
            <a:r>
              <a:rPr lang="en-US" dirty="0">
                <a:solidFill>
                  <a:srgbClr val="000000"/>
                </a:solidFill>
                <a:latin typeface="Verdana" panose="020B0604030504040204" pitchFamily="34" charset="0"/>
              </a:rPr>
              <a:t>&lt;servlet&gt;  </a:t>
            </a:r>
          </a:p>
          <a:p>
            <a:pPr algn="just">
              <a:buFont typeface="+mj-lt"/>
              <a:buAutoNum type="arabicPeriod"/>
            </a:pPr>
            <a:r>
              <a:rPr lang="en-US" dirty="0">
                <a:solidFill>
                  <a:srgbClr val="000000"/>
                </a:solidFill>
                <a:latin typeface="Verdana" panose="020B0604030504040204" pitchFamily="34" charset="0"/>
              </a:rPr>
              <a:t>    &lt;servlet-name&gt;spring&lt;/servlet-name&gt;  </a:t>
            </a:r>
          </a:p>
          <a:p>
            <a:pPr algn="just">
              <a:buFont typeface="+mj-lt"/>
              <a:buAutoNum type="arabicPeriod"/>
            </a:pPr>
            <a:r>
              <a:rPr lang="en-US" dirty="0">
                <a:solidFill>
                  <a:srgbClr val="000000"/>
                </a:solidFill>
                <a:latin typeface="Verdana" panose="020B0604030504040204" pitchFamily="34" charset="0"/>
              </a:rPr>
              <a:t>    &lt;servlet-</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&gt;</a:t>
            </a:r>
            <a:r>
              <a:rPr lang="en-US" dirty="0" err="1">
                <a:solidFill>
                  <a:srgbClr val="000000"/>
                </a:solidFill>
                <a:latin typeface="Verdana" panose="020B0604030504040204" pitchFamily="34" charset="0"/>
              </a:rPr>
              <a:t>org.springframework.web.servlet.DispatcherServlet</a:t>
            </a:r>
            <a:r>
              <a:rPr lang="en-US" dirty="0">
                <a:solidFill>
                  <a:srgbClr val="000000"/>
                </a:solidFill>
                <a:latin typeface="Verdana" panose="020B0604030504040204" pitchFamily="34" charset="0"/>
              </a:rPr>
              <a:t>&lt;/servlet-</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    &lt;load-on-startup&gt;</a:t>
            </a:r>
            <a:r>
              <a:rPr lang="en-US" dirty="0">
                <a:solidFill>
                  <a:srgbClr val="C00000"/>
                </a:solidFill>
                <a:latin typeface="Verdana" panose="020B0604030504040204" pitchFamily="34" charset="0"/>
              </a:rPr>
              <a:t>1</a:t>
            </a:r>
            <a:r>
              <a:rPr lang="en-US" dirty="0">
                <a:solidFill>
                  <a:srgbClr val="000000"/>
                </a:solidFill>
                <a:latin typeface="Verdana" panose="020B0604030504040204" pitchFamily="34" charset="0"/>
              </a:rPr>
              <a:t>&lt;/load-on-startup&gt;  </a:t>
            </a:r>
          </a:p>
          <a:p>
            <a:pPr algn="just">
              <a:buFont typeface="+mj-lt"/>
              <a:buAutoNum type="arabicPeriod"/>
            </a:pPr>
            <a:r>
              <a:rPr lang="en-US" dirty="0">
                <a:solidFill>
                  <a:srgbClr val="000000"/>
                </a:solidFill>
                <a:latin typeface="Verdana" panose="020B0604030504040204" pitchFamily="34" charset="0"/>
              </a:rPr>
              <a:t>&lt;/servlet&gt;  </a:t>
            </a:r>
          </a:p>
          <a:p>
            <a:pPr algn="just">
              <a:buFont typeface="+mj-lt"/>
              <a:buAutoNum type="arabicPeriod"/>
            </a:pP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&lt;servlet-mapping&gt;  </a:t>
            </a:r>
          </a:p>
          <a:p>
            <a:pPr algn="just">
              <a:buFont typeface="+mj-lt"/>
              <a:buAutoNum type="arabicPeriod"/>
            </a:pPr>
            <a:r>
              <a:rPr lang="en-US" dirty="0">
                <a:solidFill>
                  <a:srgbClr val="000000"/>
                </a:solidFill>
                <a:latin typeface="Verdana" panose="020B0604030504040204" pitchFamily="34" charset="0"/>
              </a:rPr>
              <a:t>    &lt;servlet-name&gt;spring&lt;/servlet-name&gt;  </a:t>
            </a:r>
          </a:p>
          <a:p>
            <a:pPr algn="just">
              <a:buFont typeface="+mj-lt"/>
              <a:buAutoNum type="arabicPeriod"/>
            </a:pPr>
            <a:r>
              <a:rPr lang="en-US" dirty="0">
                <a:solidFill>
                  <a:srgbClr val="000000"/>
                </a:solidFill>
                <a:latin typeface="Verdana" panose="020B0604030504040204" pitchFamily="34" charset="0"/>
              </a:rPr>
              <a:t>    &lt;</a:t>
            </a:r>
            <a:r>
              <a:rPr lang="en-US" dirty="0" err="1">
                <a:solidFill>
                  <a:srgbClr val="000000"/>
                </a:solidFill>
                <a:latin typeface="Verdana" panose="020B0604030504040204" pitchFamily="34" charset="0"/>
              </a:rPr>
              <a:t>url</a:t>
            </a:r>
            <a:r>
              <a:rPr lang="en-US" dirty="0">
                <a:solidFill>
                  <a:srgbClr val="000000"/>
                </a:solidFill>
                <a:latin typeface="Verdana" panose="020B0604030504040204" pitchFamily="34" charset="0"/>
              </a:rPr>
              <a:t>-pattern&gt;*.html&lt;/</a:t>
            </a:r>
            <a:r>
              <a:rPr lang="en-US" dirty="0" err="1">
                <a:solidFill>
                  <a:srgbClr val="000000"/>
                </a:solidFill>
                <a:latin typeface="Verdana" panose="020B0604030504040204" pitchFamily="34" charset="0"/>
              </a:rPr>
              <a:t>url</a:t>
            </a:r>
            <a:r>
              <a:rPr lang="en-US" dirty="0">
                <a:solidFill>
                  <a:srgbClr val="000000"/>
                </a:solidFill>
                <a:latin typeface="Verdana" panose="020B0604030504040204" pitchFamily="34" charset="0"/>
              </a:rPr>
              <a:t>-pattern&gt;  </a:t>
            </a:r>
          </a:p>
          <a:p>
            <a:pPr algn="just">
              <a:buFont typeface="+mj-lt"/>
              <a:buAutoNum type="arabicPeriod"/>
            </a:pPr>
            <a:r>
              <a:rPr lang="en-US" dirty="0">
                <a:solidFill>
                  <a:srgbClr val="000000"/>
                </a:solidFill>
                <a:latin typeface="Verdana" panose="020B0604030504040204" pitchFamily="34" charset="0"/>
              </a:rPr>
              <a:t>&lt;/servlet-mapping&gt; </a:t>
            </a:r>
          </a:p>
          <a:p>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106</a:t>
            </a:fld>
            <a:endParaRPr lang="en-US"/>
          </a:p>
        </p:txBody>
      </p:sp>
    </p:spTree>
    <p:extLst>
      <p:ext uri="{BB962C8B-B14F-4D97-AF65-F5344CB8AC3E}">
        <p14:creationId xmlns:p14="http://schemas.microsoft.com/office/powerpoint/2010/main" val="148961319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spring-servlet.xml file</a:t>
            </a:r>
            <a:br>
              <a:rPr lang="en-US" dirty="0"/>
            </a:br>
            <a:endParaRPr lang="en-US" dirty="0"/>
          </a:p>
        </p:txBody>
      </p:sp>
      <p:sp>
        <p:nvSpPr>
          <p:cNvPr id="3" name="Content Placeholder 2"/>
          <p:cNvSpPr>
            <a:spLocks noGrp="1"/>
          </p:cNvSpPr>
          <p:nvPr>
            <p:ph idx="1"/>
          </p:nvPr>
        </p:nvSpPr>
        <p:spPr/>
        <p:txBody>
          <a:bodyPr/>
          <a:lstStyle/>
          <a:p>
            <a:pPr algn="just"/>
            <a:r>
              <a:rPr lang="en-US" dirty="0"/>
              <a:t> </a:t>
            </a:r>
            <a:r>
              <a:rPr lang="en-US" dirty="0">
                <a:solidFill>
                  <a:srgbClr val="000000"/>
                </a:solidFill>
                <a:latin typeface="verdana" panose="020B0604030504040204" pitchFamily="34" charset="0"/>
              </a:rPr>
              <a:t>This is the important configuration file where we need to specify the </a:t>
            </a:r>
            <a:r>
              <a:rPr lang="en-US" dirty="0" err="1">
                <a:solidFill>
                  <a:srgbClr val="000000"/>
                </a:solidFill>
                <a:latin typeface="verdana" panose="020B0604030504040204" pitchFamily="34" charset="0"/>
              </a:rPr>
              <a:t>ViewResolver</a:t>
            </a:r>
            <a:r>
              <a:rPr lang="en-US" dirty="0">
                <a:solidFill>
                  <a:srgbClr val="000000"/>
                </a:solidFill>
                <a:latin typeface="verdana" panose="020B0604030504040204" pitchFamily="34" charset="0"/>
              </a:rPr>
              <a:t> and View components.</a:t>
            </a:r>
          </a:p>
          <a:p>
            <a:pPr algn="just"/>
            <a:r>
              <a:rPr lang="en-US" dirty="0">
                <a:solidFill>
                  <a:srgbClr val="000000"/>
                </a:solidFill>
                <a:latin typeface="verdana" panose="020B0604030504040204" pitchFamily="34" charset="0"/>
              </a:rPr>
              <a:t>The </a:t>
            </a:r>
            <a:r>
              <a:rPr lang="en-US" b="1" dirty="0" err="1">
                <a:solidFill>
                  <a:srgbClr val="000000"/>
                </a:solidFill>
                <a:latin typeface="verdana" panose="020B0604030504040204" pitchFamily="34" charset="0"/>
              </a:rPr>
              <a:t>context:component-scan</a:t>
            </a:r>
            <a:r>
              <a:rPr lang="en-US" dirty="0">
                <a:solidFill>
                  <a:srgbClr val="000000"/>
                </a:solidFill>
                <a:latin typeface="verdana" panose="020B0604030504040204" pitchFamily="34" charset="0"/>
              </a:rPr>
              <a:t> element defines the base-package where </a:t>
            </a:r>
            <a:r>
              <a:rPr lang="en-US" dirty="0" err="1">
                <a:solidFill>
                  <a:srgbClr val="000000"/>
                </a:solidFill>
                <a:latin typeface="verdana" panose="020B0604030504040204" pitchFamily="34" charset="0"/>
              </a:rPr>
              <a:t>DispatcherServlet</a:t>
            </a:r>
            <a:r>
              <a:rPr lang="en-US" dirty="0">
                <a:solidFill>
                  <a:srgbClr val="000000"/>
                </a:solidFill>
                <a:latin typeface="verdana" panose="020B0604030504040204" pitchFamily="34" charset="0"/>
              </a:rPr>
              <a:t> will search the controller class.</a:t>
            </a:r>
          </a:p>
          <a:p>
            <a:pPr algn="just"/>
            <a:r>
              <a:rPr lang="en-US" dirty="0">
                <a:solidFill>
                  <a:srgbClr val="FF0000"/>
                </a:solidFill>
                <a:latin typeface="verdana" panose="020B0604030504040204" pitchFamily="34" charset="0"/>
              </a:rPr>
              <a:t>Here, the </a:t>
            </a:r>
            <a:r>
              <a:rPr lang="en-US" b="1" dirty="0" err="1">
                <a:solidFill>
                  <a:srgbClr val="0070C0"/>
                </a:solidFill>
                <a:latin typeface="verdana" panose="020B0604030504040204" pitchFamily="34" charset="0"/>
              </a:rPr>
              <a:t>UrlBasedViewResolver</a:t>
            </a:r>
            <a:r>
              <a:rPr lang="en-US" dirty="0">
                <a:solidFill>
                  <a:srgbClr val="FF0000"/>
                </a:solidFill>
                <a:latin typeface="verdana" panose="020B0604030504040204" pitchFamily="34" charset="0"/>
              </a:rPr>
              <a:t> class is used for the </a:t>
            </a:r>
            <a:r>
              <a:rPr lang="en-US" dirty="0" err="1">
                <a:solidFill>
                  <a:srgbClr val="FF0000"/>
                </a:solidFill>
                <a:latin typeface="verdana" panose="020B0604030504040204" pitchFamily="34" charset="0"/>
              </a:rPr>
              <a:t>ViewResolver</a:t>
            </a:r>
            <a:r>
              <a:rPr lang="en-US" dirty="0">
                <a:solidFill>
                  <a:srgbClr val="FF0000"/>
                </a:solidFill>
                <a:latin typeface="verdana" panose="020B0604030504040204" pitchFamily="34" charset="0"/>
              </a:rPr>
              <a:t>.</a:t>
            </a:r>
          </a:p>
          <a:p>
            <a:pPr algn="just"/>
            <a:r>
              <a:rPr lang="en-US" dirty="0">
                <a:solidFill>
                  <a:srgbClr val="000000"/>
                </a:solidFill>
                <a:latin typeface="verdana" panose="020B0604030504040204" pitchFamily="34" charset="0"/>
              </a:rPr>
              <a:t>The </a:t>
            </a:r>
            <a:r>
              <a:rPr lang="en-US" b="1" dirty="0" err="1">
                <a:solidFill>
                  <a:srgbClr val="000000"/>
                </a:solidFill>
                <a:latin typeface="verdana" panose="020B0604030504040204" pitchFamily="34" charset="0"/>
              </a:rPr>
              <a:t>prefix+string</a:t>
            </a:r>
            <a:r>
              <a:rPr lang="en-US" b="1" dirty="0">
                <a:solidFill>
                  <a:srgbClr val="000000"/>
                </a:solidFill>
                <a:latin typeface="verdana" panose="020B0604030504040204" pitchFamily="34" charset="0"/>
              </a:rPr>
              <a:t> returned by </a:t>
            </a:r>
            <a:r>
              <a:rPr lang="en-US" b="1" dirty="0" err="1">
                <a:solidFill>
                  <a:srgbClr val="000000"/>
                </a:solidFill>
                <a:latin typeface="verdana" panose="020B0604030504040204" pitchFamily="34" charset="0"/>
              </a:rPr>
              <a:t>controller+suffix</a:t>
            </a:r>
            <a:r>
              <a:rPr lang="en-US" dirty="0">
                <a:solidFill>
                  <a:srgbClr val="000000"/>
                </a:solidFill>
                <a:latin typeface="verdana" panose="020B0604030504040204" pitchFamily="34" charset="0"/>
              </a:rPr>
              <a:t> page will be invoked for the view component.</a:t>
            </a:r>
          </a:p>
          <a:p>
            <a:pPr algn="just"/>
            <a:r>
              <a:rPr lang="en-US" dirty="0">
                <a:solidFill>
                  <a:srgbClr val="000000"/>
                </a:solidFill>
                <a:latin typeface="verdana" panose="020B0604030504040204" pitchFamily="34" charset="0"/>
              </a:rPr>
              <a:t>This xml file should be located inside the WEB-INF directory.</a:t>
            </a:r>
          </a:p>
          <a:p>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107</a:t>
            </a:fld>
            <a:endParaRPr lang="en-US"/>
          </a:p>
        </p:txBody>
      </p:sp>
    </p:spTree>
    <p:extLst>
      <p:ext uri="{BB962C8B-B14F-4D97-AF65-F5344CB8AC3E}">
        <p14:creationId xmlns:p14="http://schemas.microsoft.com/office/powerpoint/2010/main" val="93249856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403" y="0"/>
            <a:ext cx="8596668" cy="714233"/>
          </a:xfrm>
        </p:spPr>
        <p:txBody>
          <a:bodyPr/>
          <a:lstStyle/>
          <a:p>
            <a:r>
              <a:rPr lang="en-US" dirty="0"/>
              <a:t>spring-servlet.xml</a:t>
            </a:r>
          </a:p>
        </p:txBody>
      </p:sp>
      <p:sp>
        <p:nvSpPr>
          <p:cNvPr id="3" name="Content Placeholder 2"/>
          <p:cNvSpPr>
            <a:spLocks noGrp="1"/>
          </p:cNvSpPr>
          <p:nvPr>
            <p:ph idx="1"/>
          </p:nvPr>
        </p:nvSpPr>
        <p:spPr>
          <a:xfrm>
            <a:off x="677334" y="559559"/>
            <a:ext cx="8596668" cy="5481804"/>
          </a:xfrm>
        </p:spPr>
        <p:txBody>
          <a:bodyPr>
            <a:normAutofit fontScale="77500" lnSpcReduction="20000"/>
          </a:bodyPr>
          <a:lstStyle/>
          <a:p>
            <a:pPr algn="just">
              <a:buFont typeface="+mj-lt"/>
              <a:buAutoNum type="arabicPeriod"/>
            </a:pPr>
            <a:r>
              <a:rPr lang="en-US" dirty="0"/>
              <a:t> </a:t>
            </a:r>
            <a:r>
              <a:rPr lang="en-US" dirty="0">
                <a:solidFill>
                  <a:srgbClr val="000000"/>
                </a:solidFill>
                <a:latin typeface="Verdana" panose="020B0604030504040204" pitchFamily="34" charset="0"/>
              </a:rPr>
              <a:t>&lt;</a:t>
            </a:r>
            <a:r>
              <a:rPr lang="en-US" dirty="0" err="1">
                <a:solidFill>
                  <a:srgbClr val="000000"/>
                </a:solidFill>
                <a:latin typeface="Verdana" panose="020B0604030504040204" pitchFamily="34" charset="0"/>
              </a:rPr>
              <a:t>context:component-scan</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base-</a:t>
            </a:r>
            <a:r>
              <a:rPr lang="en-US" b="1" dirty="0">
                <a:solidFill>
                  <a:srgbClr val="006699"/>
                </a:solidFill>
                <a:latin typeface="Verdana" panose="020B0604030504040204" pitchFamily="34" charset="0"/>
              </a:rPr>
              <a:t>package</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com.mangaraoit.controller</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/&gt;  </a:t>
            </a:r>
          </a:p>
          <a:p>
            <a:pPr algn="just">
              <a:buFont typeface="+mj-lt"/>
              <a:buAutoNum type="arabicPeriod"/>
            </a:pPr>
            <a:r>
              <a:rPr lang="en-US" dirty="0">
                <a:solidFill>
                  <a:srgbClr val="000000"/>
                </a:solidFill>
                <a:latin typeface="Verdana" panose="020B0604030504040204" pitchFamily="34" charset="0"/>
              </a:rPr>
              <a:t>      &lt;bean id=</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viewResolver</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org.springframework.web.servlet.view.</a:t>
            </a:r>
            <a:r>
              <a:rPr lang="en-US" b="1" dirty="0" err="1">
                <a:solidFill>
                  <a:srgbClr val="C00000"/>
                </a:solidFill>
                <a:latin typeface="Verdana" panose="020B0604030504040204" pitchFamily="34" charset="0"/>
              </a:rPr>
              <a:t>UrlBasedViewResolver</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        &lt;property name=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viewClass</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            &lt;value&gt;  </a:t>
            </a:r>
          </a:p>
          <a:p>
            <a:pPr algn="just">
              <a:buFont typeface="+mj-lt"/>
              <a:buAutoNum type="arabicPeriod"/>
            </a:pPr>
            <a:r>
              <a:rPr lang="en-US" dirty="0">
                <a:solidFill>
                  <a:srgbClr val="000000"/>
                </a:solidFill>
                <a:latin typeface="Verdana" panose="020B0604030504040204" pitchFamily="34" charset="0"/>
              </a:rPr>
              <a:t>                org.springframework.web.servlet.view.tiles2.TilesView  </a:t>
            </a:r>
          </a:p>
          <a:p>
            <a:pPr algn="just">
              <a:buFont typeface="+mj-lt"/>
              <a:buAutoNum type="arabicPeriod"/>
            </a:pPr>
            <a:r>
              <a:rPr lang="en-US" dirty="0">
                <a:solidFill>
                  <a:srgbClr val="000000"/>
                </a:solidFill>
                <a:latin typeface="Verdana" panose="020B0604030504040204" pitchFamily="34" charset="0"/>
              </a:rPr>
              <a:t>            &lt;/value&gt;  </a:t>
            </a:r>
          </a:p>
          <a:p>
            <a:pPr algn="just">
              <a:buFont typeface="+mj-lt"/>
              <a:buAutoNum type="arabicPeriod"/>
            </a:pPr>
            <a:r>
              <a:rPr lang="en-US" dirty="0">
                <a:solidFill>
                  <a:srgbClr val="000000"/>
                </a:solidFill>
                <a:latin typeface="Verdana" panose="020B0604030504040204" pitchFamily="34" charset="0"/>
              </a:rPr>
              <a:t>        &lt;/property&gt;  </a:t>
            </a:r>
          </a:p>
          <a:p>
            <a:pPr algn="just">
              <a:buFont typeface="+mj-lt"/>
              <a:buAutoNum type="arabicPeriod"/>
            </a:pPr>
            <a:r>
              <a:rPr lang="en-US" dirty="0">
                <a:solidFill>
                  <a:srgbClr val="000000"/>
                </a:solidFill>
                <a:latin typeface="Verdana" panose="020B0604030504040204" pitchFamily="34" charset="0"/>
              </a:rPr>
              <a:t>    &lt;/bean&gt;  </a:t>
            </a:r>
          </a:p>
          <a:p>
            <a:pPr algn="just">
              <a:buFont typeface="+mj-lt"/>
              <a:buAutoNum type="arabicPeriod"/>
            </a:pPr>
            <a:r>
              <a:rPr lang="en-US" dirty="0">
                <a:solidFill>
                  <a:srgbClr val="000000"/>
                </a:solidFill>
                <a:latin typeface="Verdana" panose="020B0604030504040204" pitchFamily="34" charset="0"/>
              </a:rPr>
              <a:t>    &lt;bean id=</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tilesConfigurer</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"org.springframework.web.servlet.view.tiles2.</a:t>
            </a:r>
            <a:r>
              <a:rPr lang="en-US" b="1" dirty="0">
                <a:solidFill>
                  <a:srgbClr val="C00000"/>
                </a:solidFill>
                <a:latin typeface="Verdana" panose="020B0604030504040204" pitchFamily="34" charset="0"/>
              </a:rPr>
              <a:t>TilesConfigurer</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        &lt;property name=</a:t>
            </a:r>
            <a:r>
              <a:rPr lang="en-US" dirty="0">
                <a:solidFill>
                  <a:srgbClr val="0000FF"/>
                </a:solidFill>
                <a:latin typeface="Verdana" panose="020B0604030504040204" pitchFamily="34" charset="0"/>
              </a:rPr>
              <a:t>"definitions"</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            &lt;list&gt;  </a:t>
            </a:r>
          </a:p>
          <a:p>
            <a:pPr algn="just">
              <a:buFont typeface="+mj-lt"/>
              <a:buAutoNum type="arabicPeriod"/>
            </a:pPr>
            <a:r>
              <a:rPr lang="en-US" dirty="0">
                <a:solidFill>
                  <a:srgbClr val="000000"/>
                </a:solidFill>
                <a:latin typeface="Verdana" panose="020B0604030504040204" pitchFamily="34" charset="0"/>
              </a:rPr>
              <a:t>                &lt;value&gt;/WEB-INF/tiles.xml&lt;/value&gt;  </a:t>
            </a:r>
          </a:p>
          <a:p>
            <a:pPr algn="just">
              <a:buFont typeface="+mj-lt"/>
              <a:buAutoNum type="arabicPeriod"/>
            </a:pPr>
            <a:r>
              <a:rPr lang="en-US" dirty="0">
                <a:solidFill>
                  <a:srgbClr val="000000"/>
                </a:solidFill>
                <a:latin typeface="Verdana" panose="020B0604030504040204" pitchFamily="34" charset="0"/>
              </a:rPr>
              <a:t>            &lt;/list&gt;  </a:t>
            </a:r>
          </a:p>
          <a:p>
            <a:pPr algn="just">
              <a:buFont typeface="+mj-lt"/>
              <a:buAutoNum type="arabicPeriod"/>
            </a:pPr>
            <a:r>
              <a:rPr lang="en-US" dirty="0">
                <a:solidFill>
                  <a:srgbClr val="000000"/>
                </a:solidFill>
                <a:latin typeface="Verdana" panose="020B0604030504040204" pitchFamily="34" charset="0"/>
              </a:rPr>
              <a:t>        &lt;/property&gt;  </a:t>
            </a:r>
          </a:p>
          <a:p>
            <a:pPr algn="just">
              <a:buFont typeface="+mj-lt"/>
              <a:buAutoNum type="arabicPeriod"/>
            </a:pPr>
            <a:r>
              <a:rPr lang="en-US" dirty="0">
                <a:solidFill>
                  <a:srgbClr val="000000"/>
                </a:solidFill>
                <a:latin typeface="Verdana" panose="020B0604030504040204" pitchFamily="34" charset="0"/>
              </a:rPr>
              <a:t>    &lt;/bean&gt;  </a:t>
            </a:r>
          </a:p>
          <a:p>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108</a:t>
            </a:fld>
            <a:endParaRPr lang="en-US"/>
          </a:p>
        </p:txBody>
      </p:sp>
    </p:spTree>
    <p:extLst>
      <p:ext uri="{BB962C8B-B14F-4D97-AF65-F5344CB8AC3E}">
        <p14:creationId xmlns:p14="http://schemas.microsoft.com/office/powerpoint/2010/main" val="181590485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77755"/>
          </a:xfrm>
        </p:spPr>
        <p:txBody>
          <a:bodyPr>
            <a:normAutofit fontScale="90000"/>
          </a:bodyPr>
          <a:lstStyle/>
          <a:p>
            <a:r>
              <a:rPr lang="en-US" b="1" dirty="0"/>
              <a:t>tiles.xml</a:t>
            </a:r>
            <a:endParaRPr lang="en-US" dirty="0"/>
          </a:p>
        </p:txBody>
      </p:sp>
      <p:sp>
        <p:nvSpPr>
          <p:cNvPr id="3" name="Content Placeholder 2"/>
          <p:cNvSpPr>
            <a:spLocks noGrp="1"/>
          </p:cNvSpPr>
          <p:nvPr>
            <p:ph idx="1"/>
          </p:nvPr>
        </p:nvSpPr>
        <p:spPr>
          <a:xfrm>
            <a:off x="677334" y="723331"/>
            <a:ext cx="11514666" cy="6134669"/>
          </a:xfrm>
        </p:spPr>
        <p:txBody>
          <a:bodyPr>
            <a:normAutofit fontScale="70000" lnSpcReduction="20000"/>
          </a:bodyPr>
          <a:lstStyle/>
          <a:p>
            <a:pPr algn="just">
              <a:buFont typeface="+mj-lt"/>
              <a:buAutoNum type="arabicPeriod"/>
            </a:pPr>
            <a:r>
              <a:rPr lang="en-US" dirty="0"/>
              <a:t> </a:t>
            </a:r>
            <a:r>
              <a:rPr lang="en-US" dirty="0">
                <a:solidFill>
                  <a:srgbClr val="000000"/>
                </a:solidFill>
                <a:latin typeface="Verdana" panose="020B0604030504040204" pitchFamily="34" charset="0"/>
              </a:rPr>
              <a:t>&lt;!DOCTYPE tiles-definitions PUBLIC  </a:t>
            </a:r>
          </a:p>
          <a:p>
            <a:pPr algn="just">
              <a:buFont typeface="+mj-lt"/>
              <a:buAutoNum type="arabicPeriod"/>
            </a:pPr>
            <a:r>
              <a:rPr lang="en-US" dirty="0">
                <a:solidFill>
                  <a:srgbClr val="000000"/>
                </a:solidFill>
                <a:latin typeface="Verdana" panose="020B0604030504040204" pitchFamily="34" charset="0"/>
              </a:rPr>
              <a:t>       </a:t>
            </a:r>
            <a:r>
              <a:rPr lang="en-US" dirty="0">
                <a:solidFill>
                  <a:srgbClr val="0000FF"/>
                </a:solidFill>
                <a:latin typeface="Verdana" panose="020B0604030504040204" pitchFamily="34" charset="0"/>
              </a:rPr>
              <a:t>"-//Apache Software Foundation//DTD Tiles Configuration 2.0//EN"</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dirty="0">
                <a:solidFill>
                  <a:srgbClr val="0000FF"/>
                </a:solidFill>
                <a:latin typeface="Verdana" panose="020B0604030504040204" pitchFamily="34" charset="0"/>
              </a:rPr>
              <a:t>"http://tiles.apache.org/</a:t>
            </a:r>
            <a:r>
              <a:rPr lang="en-US" dirty="0" err="1">
                <a:solidFill>
                  <a:srgbClr val="0000FF"/>
                </a:solidFill>
                <a:latin typeface="Verdana" panose="020B0604030504040204" pitchFamily="34" charset="0"/>
              </a:rPr>
              <a:t>dtds</a:t>
            </a:r>
            <a:r>
              <a:rPr lang="en-US" dirty="0">
                <a:solidFill>
                  <a:srgbClr val="0000FF"/>
                </a:solidFill>
                <a:latin typeface="Verdana" panose="020B0604030504040204" pitchFamily="34" charset="0"/>
              </a:rPr>
              <a:t>/tiles-config_2_0.dtd"</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&lt;tiles-definitions&gt;  </a:t>
            </a:r>
          </a:p>
          <a:p>
            <a:pPr algn="just">
              <a:buFont typeface="+mj-lt"/>
              <a:buAutoNum type="arabicPeriod"/>
            </a:pPr>
            <a:r>
              <a:rPr lang="en-US" dirty="0">
                <a:solidFill>
                  <a:srgbClr val="000000"/>
                </a:solidFill>
                <a:latin typeface="Verdana" panose="020B0604030504040204" pitchFamily="34" charset="0"/>
              </a:rPr>
              <a:t>    &lt;definition name=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base.definition</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template=</a:t>
            </a:r>
            <a:r>
              <a:rPr lang="en-US" dirty="0">
                <a:solidFill>
                  <a:srgbClr val="0000FF"/>
                </a:solidFill>
                <a:latin typeface="Verdana" panose="020B0604030504040204" pitchFamily="34" charset="0"/>
              </a:rPr>
              <a:t>"/WEB-INF/</a:t>
            </a:r>
            <a:r>
              <a:rPr lang="en-US" dirty="0" err="1">
                <a:solidFill>
                  <a:srgbClr val="0000FF"/>
                </a:solidFill>
                <a:latin typeface="Verdana" panose="020B0604030504040204" pitchFamily="34" charset="0"/>
              </a:rPr>
              <a:t>jsp</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layout.jsp</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        &lt;put-attribute name=</a:t>
            </a:r>
            <a:r>
              <a:rPr lang="en-US" dirty="0">
                <a:solidFill>
                  <a:srgbClr val="0000FF"/>
                </a:solidFill>
                <a:latin typeface="Verdana" panose="020B0604030504040204" pitchFamily="34" charset="0"/>
              </a:rPr>
              <a:t>"title"</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/&gt;  </a:t>
            </a:r>
          </a:p>
          <a:p>
            <a:pPr algn="just">
              <a:buFont typeface="+mj-lt"/>
              <a:buAutoNum type="arabicPeriod"/>
            </a:pPr>
            <a:r>
              <a:rPr lang="en-US" dirty="0">
                <a:solidFill>
                  <a:srgbClr val="000000"/>
                </a:solidFill>
                <a:latin typeface="Verdana" panose="020B0604030504040204" pitchFamily="34" charset="0"/>
              </a:rPr>
              <a:t>        &lt;put-attribute name=</a:t>
            </a:r>
            <a:r>
              <a:rPr lang="en-US" dirty="0">
                <a:solidFill>
                  <a:srgbClr val="0000FF"/>
                </a:solidFill>
                <a:latin typeface="Verdana" panose="020B0604030504040204" pitchFamily="34" charset="0"/>
              </a:rPr>
              <a:t>"header"</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"/WEB-INF/</a:t>
            </a:r>
            <a:r>
              <a:rPr lang="en-US" dirty="0" err="1">
                <a:solidFill>
                  <a:srgbClr val="0000FF"/>
                </a:solidFill>
                <a:latin typeface="Verdana" panose="020B0604030504040204" pitchFamily="34" charset="0"/>
              </a:rPr>
              <a:t>jsp</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header.jsp</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/&gt;  </a:t>
            </a:r>
          </a:p>
          <a:p>
            <a:pPr algn="just">
              <a:buFont typeface="+mj-lt"/>
              <a:buAutoNum type="arabicPeriod"/>
            </a:pPr>
            <a:r>
              <a:rPr lang="en-US" dirty="0">
                <a:solidFill>
                  <a:srgbClr val="000000"/>
                </a:solidFill>
                <a:latin typeface="Verdana" panose="020B0604030504040204" pitchFamily="34" charset="0"/>
              </a:rPr>
              <a:t>        &lt;put-attribute name=</a:t>
            </a:r>
            <a:r>
              <a:rPr lang="en-US" dirty="0">
                <a:solidFill>
                  <a:srgbClr val="0000FF"/>
                </a:solidFill>
                <a:latin typeface="Verdana" panose="020B0604030504040204" pitchFamily="34" charset="0"/>
              </a:rPr>
              <a:t>"menu"</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"/WEB-INF/</a:t>
            </a:r>
            <a:r>
              <a:rPr lang="en-US" dirty="0" err="1">
                <a:solidFill>
                  <a:srgbClr val="0000FF"/>
                </a:solidFill>
                <a:latin typeface="Verdana" panose="020B0604030504040204" pitchFamily="34" charset="0"/>
              </a:rPr>
              <a:t>jsp</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menu.jsp</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/&gt;  </a:t>
            </a:r>
          </a:p>
          <a:p>
            <a:pPr algn="just">
              <a:buFont typeface="+mj-lt"/>
              <a:buAutoNum type="arabicPeriod"/>
            </a:pPr>
            <a:r>
              <a:rPr lang="en-US" dirty="0">
                <a:solidFill>
                  <a:srgbClr val="000000"/>
                </a:solidFill>
                <a:latin typeface="Verdana" panose="020B0604030504040204" pitchFamily="34" charset="0"/>
              </a:rPr>
              <a:t>        &lt;put-attribute name=</a:t>
            </a:r>
            <a:r>
              <a:rPr lang="en-US" dirty="0">
                <a:solidFill>
                  <a:srgbClr val="0000FF"/>
                </a:solidFill>
                <a:latin typeface="Verdana" panose="020B0604030504040204" pitchFamily="34" charset="0"/>
              </a:rPr>
              <a:t>"body"</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/&gt;  </a:t>
            </a:r>
          </a:p>
          <a:p>
            <a:pPr algn="just">
              <a:buFont typeface="+mj-lt"/>
              <a:buAutoNum type="arabicPeriod"/>
            </a:pPr>
            <a:r>
              <a:rPr lang="en-US" dirty="0">
                <a:solidFill>
                  <a:srgbClr val="000000"/>
                </a:solidFill>
                <a:latin typeface="Verdana" panose="020B0604030504040204" pitchFamily="34" charset="0"/>
              </a:rPr>
              <a:t>        &lt;put-attribute name=</a:t>
            </a:r>
            <a:r>
              <a:rPr lang="en-US" dirty="0">
                <a:solidFill>
                  <a:srgbClr val="0000FF"/>
                </a:solidFill>
                <a:latin typeface="Verdana" panose="020B0604030504040204" pitchFamily="34" charset="0"/>
              </a:rPr>
              <a:t>"footer"</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"/WEB-INF/</a:t>
            </a:r>
            <a:r>
              <a:rPr lang="en-US" dirty="0" err="1">
                <a:solidFill>
                  <a:srgbClr val="0000FF"/>
                </a:solidFill>
                <a:latin typeface="Verdana" panose="020B0604030504040204" pitchFamily="34" charset="0"/>
              </a:rPr>
              <a:t>jsp</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footer.jsp</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/&gt;  </a:t>
            </a:r>
          </a:p>
          <a:p>
            <a:pPr algn="just">
              <a:buFont typeface="+mj-lt"/>
              <a:buAutoNum type="arabicPeriod"/>
            </a:pPr>
            <a:r>
              <a:rPr lang="en-US" dirty="0">
                <a:solidFill>
                  <a:srgbClr val="000000"/>
                </a:solidFill>
                <a:latin typeface="Verdana" panose="020B0604030504040204" pitchFamily="34" charset="0"/>
              </a:rPr>
              <a:t>    &lt;/definition&gt;    </a:t>
            </a:r>
          </a:p>
          <a:p>
            <a:pPr algn="just">
              <a:buFont typeface="+mj-lt"/>
              <a:buAutoNum type="arabicPeriod"/>
            </a:pPr>
            <a:r>
              <a:rPr lang="en-US" dirty="0">
                <a:solidFill>
                  <a:srgbClr val="000000"/>
                </a:solidFill>
                <a:latin typeface="Verdana" panose="020B0604030504040204" pitchFamily="34" charset="0"/>
              </a:rPr>
              <a:t>    &lt;definition name=</a:t>
            </a:r>
            <a:r>
              <a:rPr lang="en-US" dirty="0">
                <a:solidFill>
                  <a:srgbClr val="0000FF"/>
                </a:solidFill>
                <a:latin typeface="Verdana" panose="020B0604030504040204" pitchFamily="34" charset="0"/>
              </a:rPr>
              <a:t>"contact"</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extends</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base.definition</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        &lt;put-attribute name=</a:t>
            </a:r>
            <a:r>
              <a:rPr lang="en-US" dirty="0">
                <a:solidFill>
                  <a:srgbClr val="0000FF"/>
                </a:solidFill>
                <a:latin typeface="Verdana" panose="020B0604030504040204" pitchFamily="34" charset="0"/>
              </a:rPr>
              <a:t>"title"</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"Contact Manager"</a:t>
            </a:r>
            <a:r>
              <a:rPr lang="en-US" dirty="0">
                <a:solidFill>
                  <a:srgbClr val="000000"/>
                </a:solidFill>
                <a:latin typeface="Verdana" panose="020B0604030504040204" pitchFamily="34" charset="0"/>
              </a:rPr>
              <a:t> /&gt;  </a:t>
            </a:r>
          </a:p>
          <a:p>
            <a:pPr algn="just">
              <a:buFont typeface="+mj-lt"/>
              <a:buAutoNum type="arabicPeriod"/>
            </a:pPr>
            <a:r>
              <a:rPr lang="en-US" dirty="0">
                <a:solidFill>
                  <a:srgbClr val="000000"/>
                </a:solidFill>
                <a:latin typeface="Verdana" panose="020B0604030504040204" pitchFamily="34" charset="0"/>
              </a:rPr>
              <a:t>        &lt;put-attribute name=</a:t>
            </a:r>
            <a:r>
              <a:rPr lang="en-US" dirty="0">
                <a:solidFill>
                  <a:srgbClr val="0000FF"/>
                </a:solidFill>
                <a:latin typeface="Verdana" panose="020B0604030504040204" pitchFamily="34" charset="0"/>
              </a:rPr>
              <a:t>"body"</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"/WEB-INF/</a:t>
            </a:r>
            <a:r>
              <a:rPr lang="en-US" dirty="0" err="1">
                <a:solidFill>
                  <a:srgbClr val="0000FF"/>
                </a:solidFill>
                <a:latin typeface="Verdana" panose="020B0604030504040204" pitchFamily="34" charset="0"/>
              </a:rPr>
              <a:t>jsp</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contact.jsp</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/&gt;  </a:t>
            </a:r>
          </a:p>
          <a:p>
            <a:pPr algn="just">
              <a:buFont typeface="+mj-lt"/>
              <a:buAutoNum type="arabicPeriod"/>
            </a:pPr>
            <a:r>
              <a:rPr lang="en-US" dirty="0">
                <a:solidFill>
                  <a:srgbClr val="000000"/>
                </a:solidFill>
                <a:latin typeface="Verdana" panose="020B0604030504040204" pitchFamily="34" charset="0"/>
              </a:rPr>
              <a:t>    &lt;/definition&gt;  </a:t>
            </a:r>
          </a:p>
          <a:p>
            <a:pPr algn="just">
              <a:buFont typeface="+mj-lt"/>
              <a:buAutoNum type="arabicPeriod"/>
            </a:pPr>
            <a:r>
              <a:rPr lang="en-US" dirty="0">
                <a:solidFill>
                  <a:srgbClr val="000000"/>
                </a:solidFill>
                <a:latin typeface="Verdana" panose="020B0604030504040204" pitchFamily="34" charset="0"/>
              </a:rPr>
              <a:t>      &lt;definition name=</a:t>
            </a:r>
            <a:r>
              <a:rPr lang="en-US" dirty="0">
                <a:solidFill>
                  <a:srgbClr val="0000FF"/>
                </a:solidFill>
                <a:latin typeface="Verdana" panose="020B0604030504040204" pitchFamily="34" charset="0"/>
              </a:rPr>
              <a:t>"hello"</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extends</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base.definition</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        &lt;put-attribute name=</a:t>
            </a:r>
            <a:r>
              <a:rPr lang="en-US" dirty="0">
                <a:solidFill>
                  <a:srgbClr val="0000FF"/>
                </a:solidFill>
                <a:latin typeface="Verdana" panose="020B0604030504040204" pitchFamily="34" charset="0"/>
              </a:rPr>
              <a:t>"title"</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"Hello Spring MVC"</a:t>
            </a:r>
            <a:r>
              <a:rPr lang="en-US" dirty="0">
                <a:solidFill>
                  <a:srgbClr val="000000"/>
                </a:solidFill>
                <a:latin typeface="Verdana" panose="020B0604030504040204" pitchFamily="34" charset="0"/>
              </a:rPr>
              <a:t> /&gt;  </a:t>
            </a:r>
          </a:p>
          <a:p>
            <a:pPr algn="just">
              <a:buFont typeface="+mj-lt"/>
              <a:buAutoNum type="arabicPeriod"/>
            </a:pPr>
            <a:r>
              <a:rPr lang="en-US" dirty="0">
                <a:solidFill>
                  <a:srgbClr val="000000"/>
                </a:solidFill>
                <a:latin typeface="Verdana" panose="020B0604030504040204" pitchFamily="34" charset="0"/>
              </a:rPr>
              <a:t>        &lt;put-attribute name=</a:t>
            </a:r>
            <a:r>
              <a:rPr lang="en-US" dirty="0">
                <a:solidFill>
                  <a:srgbClr val="0000FF"/>
                </a:solidFill>
                <a:latin typeface="Verdana" panose="020B0604030504040204" pitchFamily="34" charset="0"/>
              </a:rPr>
              <a:t>"body"</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"/WEB-INF/</a:t>
            </a:r>
            <a:r>
              <a:rPr lang="en-US" dirty="0" err="1">
                <a:solidFill>
                  <a:srgbClr val="0000FF"/>
                </a:solidFill>
                <a:latin typeface="Verdana" panose="020B0604030504040204" pitchFamily="34" charset="0"/>
              </a:rPr>
              <a:t>jsp</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hello.jsp</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/&gt;  </a:t>
            </a:r>
          </a:p>
          <a:p>
            <a:pPr algn="just">
              <a:buFont typeface="+mj-lt"/>
              <a:buAutoNum type="arabicPeriod"/>
            </a:pPr>
            <a:r>
              <a:rPr lang="en-US" dirty="0">
                <a:solidFill>
                  <a:srgbClr val="000000"/>
                </a:solidFill>
                <a:latin typeface="Verdana" panose="020B0604030504040204" pitchFamily="34" charset="0"/>
              </a:rPr>
              <a:t>    &lt;/definition&gt;    </a:t>
            </a:r>
          </a:p>
          <a:p>
            <a:pPr algn="just">
              <a:buFont typeface="+mj-lt"/>
              <a:buAutoNum type="arabicPeriod"/>
            </a:pPr>
            <a:r>
              <a:rPr lang="en-US" dirty="0">
                <a:solidFill>
                  <a:srgbClr val="000000"/>
                </a:solidFill>
                <a:latin typeface="Verdana" panose="020B0604030504040204" pitchFamily="34" charset="0"/>
              </a:rPr>
              <a:t>&lt;/tiles-definitions&gt;</a:t>
            </a:r>
          </a:p>
          <a:p>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109</a:t>
            </a:fld>
            <a:endParaRPr lang="en-US"/>
          </a:p>
        </p:txBody>
      </p:sp>
    </p:spTree>
    <p:extLst>
      <p:ext uri="{BB962C8B-B14F-4D97-AF65-F5344CB8AC3E}">
        <p14:creationId xmlns:p14="http://schemas.microsoft.com/office/powerpoint/2010/main" val="2296676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 code developed by </a:t>
            </a:r>
            <a:r>
              <a:rPr lang="en-US" dirty="0" err="1"/>
              <a:t>MyEclipse</a:t>
            </a:r>
            <a:r>
              <a:rPr lang="en-US"/>
              <a:t> IDE</a:t>
            </a:r>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11</a:t>
            </a:fld>
            <a:endParaRPr lang="en-US"/>
          </a:p>
        </p:txBody>
      </p:sp>
      <p:graphicFrame>
        <p:nvGraphicFramePr>
          <p:cNvPr id="7" name="Content Placeholder 6"/>
          <p:cNvGraphicFramePr>
            <a:graphicFrameLocks noGrp="1" noChangeAspect="1"/>
          </p:cNvGraphicFramePr>
          <p:nvPr>
            <p:ph idx="1"/>
            <p:extLst>
              <p:ext uri="{D42A27DB-BD31-4B8C-83A1-F6EECF244321}">
                <p14:modId xmlns:p14="http://schemas.microsoft.com/office/powerpoint/2010/main" val="369649029"/>
              </p:ext>
            </p:extLst>
          </p:nvPr>
        </p:nvGraphicFramePr>
        <p:xfrm>
          <a:off x="4518025" y="3705225"/>
          <a:ext cx="914400" cy="792163"/>
        </p:xfrm>
        <a:graphic>
          <a:graphicData uri="http://schemas.openxmlformats.org/presentationml/2006/ole">
            <mc:AlternateContent xmlns:mc="http://schemas.openxmlformats.org/markup-compatibility/2006">
              <mc:Choice xmlns:v="urn:schemas-microsoft-com:vml" Requires="v">
                <p:oleObj spid="_x0000_s1086" name="Packager Shell Object" showAsIcon="1" r:id="rId3" imgW="914400" imgH="792360" progId="Package">
                  <p:embed/>
                </p:oleObj>
              </mc:Choice>
              <mc:Fallback>
                <p:oleObj name="Packager Shell Object" showAsIcon="1" r:id="rId3" imgW="914400" imgH="792360" progId="Package">
                  <p:embed/>
                  <p:pic>
                    <p:nvPicPr>
                      <p:cNvPr id="0" name=""/>
                      <p:cNvPicPr/>
                      <p:nvPr/>
                    </p:nvPicPr>
                    <p:blipFill>
                      <a:blip r:embed="rId4"/>
                      <a:stretch>
                        <a:fillRect/>
                      </a:stretch>
                    </p:blipFill>
                    <p:spPr>
                      <a:xfrm>
                        <a:off x="4518025" y="3705225"/>
                        <a:ext cx="914400" cy="792163"/>
                      </a:xfrm>
                      <a:prstGeom prst="rect">
                        <a:avLst/>
                      </a:prstGeom>
                    </p:spPr>
                  </p:pic>
                </p:oleObj>
              </mc:Fallback>
            </mc:AlternateContent>
          </a:graphicData>
        </a:graphic>
      </p:graphicFrame>
    </p:spTree>
    <p:extLst>
      <p:ext uri="{BB962C8B-B14F-4D97-AF65-F5344CB8AC3E}">
        <p14:creationId xmlns:p14="http://schemas.microsoft.com/office/powerpoint/2010/main" val="142777847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hello.jsp</a:t>
            </a:r>
            <a:endParaRPr lang="en-US" dirty="0"/>
          </a:p>
        </p:txBody>
      </p:sp>
      <p:sp>
        <p:nvSpPr>
          <p:cNvPr id="3" name="Content Placeholder 2"/>
          <p:cNvSpPr>
            <a:spLocks noGrp="1"/>
          </p:cNvSpPr>
          <p:nvPr>
            <p:ph idx="1"/>
          </p:nvPr>
        </p:nvSpPr>
        <p:spPr/>
        <p:txBody>
          <a:bodyPr/>
          <a:lstStyle/>
          <a:p>
            <a:r>
              <a:rPr lang="en-US" dirty="0"/>
              <a:t> &lt;html&gt;  </a:t>
            </a:r>
          </a:p>
          <a:p>
            <a:r>
              <a:rPr lang="en-US" dirty="0"/>
              <a:t>&lt;head&gt;  </a:t>
            </a:r>
          </a:p>
          <a:p>
            <a:r>
              <a:rPr lang="en-US" dirty="0"/>
              <a:t>    &lt;title&gt;Spring MVC Example&lt;/title&gt;  </a:t>
            </a:r>
          </a:p>
          <a:p>
            <a:r>
              <a:rPr lang="en-US" dirty="0"/>
              <a:t>&lt;/head&gt;  </a:t>
            </a:r>
          </a:p>
          <a:p>
            <a:r>
              <a:rPr lang="en-US" dirty="0"/>
              <a:t>&lt;body&gt;  </a:t>
            </a:r>
          </a:p>
          <a:p>
            <a:r>
              <a:rPr lang="en-US" dirty="0"/>
              <a:t>&lt;h1&gt;Welcome to Spring MVC&lt;/h1&gt;  </a:t>
            </a:r>
          </a:p>
          <a:p>
            <a:r>
              <a:rPr lang="en-US" dirty="0"/>
              <a:t>    &lt;p&gt;Message is: ${message}&lt;/p&gt;  </a:t>
            </a:r>
          </a:p>
          <a:p>
            <a:r>
              <a:rPr lang="en-US" dirty="0"/>
              <a:t>&lt;/body&gt;  </a:t>
            </a:r>
          </a:p>
          <a:p>
            <a:r>
              <a:rPr lang="en-US" dirty="0"/>
              <a:t>&lt;/html&gt;  </a:t>
            </a:r>
          </a:p>
          <a:p>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110</a:t>
            </a:fld>
            <a:endParaRPr lang="en-US"/>
          </a:p>
        </p:txBody>
      </p:sp>
    </p:spTree>
    <p:extLst>
      <p:ext uri="{BB962C8B-B14F-4D97-AF65-F5344CB8AC3E}">
        <p14:creationId xmlns:p14="http://schemas.microsoft.com/office/powerpoint/2010/main" val="38749357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09516"/>
          </a:xfrm>
        </p:spPr>
        <p:txBody>
          <a:bodyPr>
            <a:normAutofit fontScale="90000"/>
          </a:bodyPr>
          <a:lstStyle/>
          <a:p>
            <a:r>
              <a:rPr lang="en-US" dirty="0" err="1"/>
              <a:t>contact.jsp</a:t>
            </a:r>
            <a:endParaRPr lang="en-US" dirty="0"/>
          </a:p>
        </p:txBody>
      </p:sp>
      <p:sp>
        <p:nvSpPr>
          <p:cNvPr id="3" name="Content Placeholder 2"/>
          <p:cNvSpPr>
            <a:spLocks noGrp="1"/>
          </p:cNvSpPr>
          <p:nvPr>
            <p:ph idx="1"/>
          </p:nvPr>
        </p:nvSpPr>
        <p:spPr>
          <a:xfrm>
            <a:off x="677334" y="509517"/>
            <a:ext cx="8596668" cy="6560024"/>
          </a:xfrm>
        </p:spPr>
        <p:txBody>
          <a:bodyPr>
            <a:normAutofit fontScale="92500" lnSpcReduction="20000"/>
          </a:bodyPr>
          <a:lstStyle/>
          <a:p>
            <a:pPr algn="just">
              <a:buFont typeface="+mj-lt"/>
              <a:buAutoNum type="arabicPeriod"/>
            </a:pPr>
            <a:r>
              <a:rPr lang="en-US" dirty="0">
                <a:solidFill>
                  <a:srgbClr val="000000"/>
                </a:solidFill>
                <a:latin typeface="Verdana" panose="020B0604030504040204" pitchFamily="34" charset="0"/>
              </a:rPr>
              <a:t>&lt;%</a:t>
            </a:r>
            <a:r>
              <a:rPr lang="en-US" dirty="0">
                <a:solidFill>
                  <a:srgbClr val="646464"/>
                </a:solidFill>
                <a:latin typeface="Verdana" panose="020B0604030504040204" pitchFamily="34" charset="0"/>
              </a:rPr>
              <a:t>@</a:t>
            </a:r>
            <a:r>
              <a:rPr lang="en-US" dirty="0" err="1">
                <a:solidFill>
                  <a:srgbClr val="646464"/>
                </a:solidFill>
                <a:latin typeface="Verdana" panose="020B0604030504040204" pitchFamily="34" charset="0"/>
              </a:rPr>
              <a:t>taglib</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uri</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"http://www.springframework.org/tags/form"</a:t>
            </a:r>
            <a:r>
              <a:rPr lang="en-US" dirty="0">
                <a:solidFill>
                  <a:srgbClr val="000000"/>
                </a:solidFill>
                <a:latin typeface="Verdana" panose="020B0604030504040204" pitchFamily="34" charset="0"/>
              </a:rPr>
              <a:t> prefix=</a:t>
            </a:r>
            <a:r>
              <a:rPr lang="en-US" dirty="0">
                <a:solidFill>
                  <a:srgbClr val="0000FF"/>
                </a:solidFill>
                <a:latin typeface="Verdana" panose="020B0604030504040204" pitchFamily="34" charset="0"/>
              </a:rPr>
              <a:t>"form"</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&lt;html&gt;  </a:t>
            </a:r>
          </a:p>
          <a:p>
            <a:pPr algn="just">
              <a:buFont typeface="+mj-lt"/>
              <a:buAutoNum type="arabicPeriod"/>
            </a:pPr>
            <a:r>
              <a:rPr lang="en-US" dirty="0">
                <a:solidFill>
                  <a:srgbClr val="000000"/>
                </a:solidFill>
                <a:latin typeface="Verdana" panose="020B0604030504040204" pitchFamily="34" charset="0"/>
              </a:rPr>
              <a:t>&lt;head&gt;  </a:t>
            </a:r>
          </a:p>
          <a:p>
            <a:pPr algn="just">
              <a:buFont typeface="+mj-lt"/>
              <a:buAutoNum type="arabicPeriod"/>
            </a:pPr>
            <a:r>
              <a:rPr lang="en-US" dirty="0">
                <a:solidFill>
                  <a:srgbClr val="000000"/>
                </a:solidFill>
                <a:latin typeface="Verdana" panose="020B0604030504040204" pitchFamily="34" charset="0"/>
              </a:rPr>
              <a:t>    &lt;title&gt;Spring Tiles Contact Form&lt;/title&gt;  </a:t>
            </a:r>
          </a:p>
          <a:p>
            <a:pPr algn="just">
              <a:buFont typeface="+mj-lt"/>
              <a:buAutoNum type="arabicPeriod"/>
            </a:pPr>
            <a:r>
              <a:rPr lang="en-US" dirty="0">
                <a:solidFill>
                  <a:srgbClr val="000000"/>
                </a:solidFill>
                <a:latin typeface="Verdana" panose="020B0604030504040204" pitchFamily="34" charset="0"/>
              </a:rPr>
              <a:t>&lt;/head&gt;  </a:t>
            </a:r>
          </a:p>
          <a:p>
            <a:pPr algn="just">
              <a:buFont typeface="+mj-lt"/>
              <a:buAutoNum type="arabicPeriod"/>
            </a:pPr>
            <a:r>
              <a:rPr lang="en-US" dirty="0">
                <a:solidFill>
                  <a:srgbClr val="000000"/>
                </a:solidFill>
                <a:latin typeface="Verdana" panose="020B0604030504040204" pitchFamily="34" charset="0"/>
              </a:rPr>
              <a:t>&lt;body&gt;  </a:t>
            </a:r>
          </a:p>
          <a:p>
            <a:pPr algn="just">
              <a:buFont typeface="+mj-lt"/>
              <a:buAutoNum type="arabicPeriod"/>
            </a:pPr>
            <a:r>
              <a:rPr lang="en-US" dirty="0">
                <a:solidFill>
                  <a:srgbClr val="000000"/>
                </a:solidFill>
                <a:latin typeface="Verdana" panose="020B0604030504040204" pitchFamily="34" charset="0"/>
              </a:rPr>
              <a:t>&lt;h2&gt;Contact Manager&lt;/h2&gt;  </a:t>
            </a:r>
          </a:p>
          <a:p>
            <a:pPr algn="just">
              <a:buFont typeface="+mj-lt"/>
              <a:buAutoNum type="arabicPeriod"/>
            </a:pPr>
            <a:r>
              <a:rPr lang="en-US" dirty="0">
                <a:solidFill>
                  <a:srgbClr val="000000"/>
                </a:solidFill>
                <a:latin typeface="Verdana" panose="020B0604030504040204" pitchFamily="34" charset="0"/>
              </a:rPr>
              <a:t>&lt;</a:t>
            </a:r>
            <a:r>
              <a:rPr lang="en-US" dirty="0" err="1">
                <a:solidFill>
                  <a:srgbClr val="000000"/>
                </a:solidFill>
                <a:latin typeface="Verdana" panose="020B0604030504040204" pitchFamily="34" charset="0"/>
              </a:rPr>
              <a:t>form:form</a:t>
            </a:r>
            <a:r>
              <a:rPr lang="en-US" dirty="0">
                <a:solidFill>
                  <a:srgbClr val="000000"/>
                </a:solidFill>
                <a:latin typeface="Verdana" panose="020B0604030504040204" pitchFamily="34" charset="0"/>
              </a:rPr>
              <a:t> method=</a:t>
            </a:r>
            <a:r>
              <a:rPr lang="en-US" dirty="0">
                <a:solidFill>
                  <a:srgbClr val="0000FF"/>
                </a:solidFill>
                <a:latin typeface="Verdana" panose="020B0604030504040204" pitchFamily="34" charset="0"/>
              </a:rPr>
              <a:t>"post"</a:t>
            </a:r>
            <a:r>
              <a:rPr lang="en-US" dirty="0">
                <a:solidFill>
                  <a:srgbClr val="000000"/>
                </a:solidFill>
                <a:latin typeface="Verdana" panose="020B0604030504040204" pitchFamily="34" charset="0"/>
              </a:rPr>
              <a:t> action=</a:t>
            </a:r>
            <a:r>
              <a:rPr lang="en-US" dirty="0">
                <a:solidFill>
                  <a:srgbClr val="0000FF"/>
                </a:solidFill>
                <a:latin typeface="Verdana" panose="020B0604030504040204" pitchFamily="34" charset="0"/>
              </a:rPr>
              <a:t>"addContact.html"</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     &lt;table&gt;  </a:t>
            </a:r>
          </a:p>
          <a:p>
            <a:pPr algn="just">
              <a:buFont typeface="+mj-lt"/>
              <a:buAutoNum type="arabicPeriod"/>
            </a:pPr>
            <a:r>
              <a:rPr lang="en-US" dirty="0">
                <a:solidFill>
                  <a:srgbClr val="000000"/>
                </a:solidFill>
                <a:latin typeface="Verdana" panose="020B0604030504040204" pitchFamily="34" charset="0"/>
              </a:rPr>
              <a:t>   &lt;</a:t>
            </a:r>
            <a:r>
              <a:rPr lang="en-US" dirty="0" err="1">
                <a:solidFill>
                  <a:srgbClr val="000000"/>
                </a:solidFill>
                <a:latin typeface="Verdana" panose="020B0604030504040204" pitchFamily="34" charset="0"/>
              </a:rPr>
              <a:t>tr</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        &lt;td&gt;&lt;</a:t>
            </a:r>
            <a:r>
              <a:rPr lang="en-US" dirty="0" err="1">
                <a:solidFill>
                  <a:srgbClr val="000000"/>
                </a:solidFill>
                <a:latin typeface="Verdana" panose="020B0604030504040204" pitchFamily="34" charset="0"/>
              </a:rPr>
              <a:t>form:label</a:t>
            </a:r>
            <a:r>
              <a:rPr lang="en-US" dirty="0">
                <a:solidFill>
                  <a:srgbClr val="000000"/>
                </a:solidFill>
                <a:latin typeface="Verdana" panose="020B0604030504040204" pitchFamily="34" charset="0"/>
              </a:rPr>
              <a:t> path=</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firstname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&gt;First Name&lt;/</a:t>
            </a:r>
            <a:r>
              <a:rPr lang="en-US" dirty="0" err="1">
                <a:solidFill>
                  <a:srgbClr val="000000"/>
                </a:solidFill>
                <a:latin typeface="Verdana" panose="020B0604030504040204" pitchFamily="34" charset="0"/>
              </a:rPr>
              <a:t>form:label</a:t>
            </a:r>
            <a:r>
              <a:rPr lang="en-US" dirty="0">
                <a:solidFill>
                  <a:srgbClr val="000000"/>
                </a:solidFill>
                <a:latin typeface="Verdana" panose="020B0604030504040204" pitchFamily="34" charset="0"/>
              </a:rPr>
              <a:t>&gt;&lt;/td&gt;  </a:t>
            </a:r>
          </a:p>
          <a:p>
            <a:pPr algn="just">
              <a:buFont typeface="+mj-lt"/>
              <a:buAutoNum type="arabicPeriod"/>
            </a:pPr>
            <a:r>
              <a:rPr lang="en-US" dirty="0">
                <a:solidFill>
                  <a:srgbClr val="000000"/>
                </a:solidFill>
                <a:latin typeface="Verdana" panose="020B0604030504040204" pitchFamily="34" charset="0"/>
              </a:rPr>
              <a:t>        &lt;td&gt;&lt;</a:t>
            </a:r>
            <a:r>
              <a:rPr lang="en-US" dirty="0" err="1">
                <a:solidFill>
                  <a:srgbClr val="000000"/>
                </a:solidFill>
                <a:latin typeface="Verdana" panose="020B0604030504040204" pitchFamily="34" charset="0"/>
              </a:rPr>
              <a:t>form:input</a:t>
            </a:r>
            <a:r>
              <a:rPr lang="en-US" dirty="0">
                <a:solidFill>
                  <a:srgbClr val="000000"/>
                </a:solidFill>
                <a:latin typeface="Verdana" panose="020B0604030504040204" pitchFamily="34" charset="0"/>
              </a:rPr>
              <a:t> path=</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firstname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/&gt;&lt;/td&gt;   </a:t>
            </a:r>
          </a:p>
          <a:p>
            <a:pPr algn="just">
              <a:buFont typeface="+mj-lt"/>
              <a:buAutoNum type="arabicPeriod"/>
            </a:pPr>
            <a:r>
              <a:rPr lang="en-US" dirty="0">
                <a:solidFill>
                  <a:srgbClr val="000000"/>
                </a:solidFill>
                <a:latin typeface="Verdana" panose="020B0604030504040204" pitchFamily="34" charset="0"/>
              </a:rPr>
              <a:t>    &lt;/</a:t>
            </a:r>
            <a:r>
              <a:rPr lang="en-US" dirty="0" err="1">
                <a:solidFill>
                  <a:srgbClr val="000000"/>
                </a:solidFill>
                <a:latin typeface="Verdana" panose="020B0604030504040204" pitchFamily="34" charset="0"/>
              </a:rPr>
              <a:t>tr</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    &lt;</a:t>
            </a:r>
            <a:r>
              <a:rPr lang="en-US" dirty="0" err="1">
                <a:solidFill>
                  <a:srgbClr val="000000"/>
                </a:solidFill>
                <a:latin typeface="Verdana" panose="020B0604030504040204" pitchFamily="34" charset="0"/>
              </a:rPr>
              <a:t>tr</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        &lt;td&gt;&lt;</a:t>
            </a:r>
            <a:r>
              <a:rPr lang="en-US" dirty="0" err="1">
                <a:solidFill>
                  <a:srgbClr val="000000"/>
                </a:solidFill>
                <a:latin typeface="Verdana" panose="020B0604030504040204" pitchFamily="34" charset="0"/>
              </a:rPr>
              <a:t>form:label</a:t>
            </a:r>
            <a:r>
              <a:rPr lang="en-US" dirty="0">
                <a:solidFill>
                  <a:srgbClr val="000000"/>
                </a:solidFill>
                <a:latin typeface="Verdana" panose="020B0604030504040204" pitchFamily="34" charset="0"/>
              </a:rPr>
              <a:t> path=</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lastname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&gt;Last Name&lt;/</a:t>
            </a:r>
            <a:r>
              <a:rPr lang="en-US" dirty="0" err="1">
                <a:solidFill>
                  <a:srgbClr val="000000"/>
                </a:solidFill>
                <a:latin typeface="Verdana" panose="020B0604030504040204" pitchFamily="34" charset="0"/>
              </a:rPr>
              <a:t>form:label</a:t>
            </a:r>
            <a:r>
              <a:rPr lang="en-US" dirty="0">
                <a:solidFill>
                  <a:srgbClr val="000000"/>
                </a:solidFill>
                <a:latin typeface="Verdana" panose="020B0604030504040204" pitchFamily="34" charset="0"/>
              </a:rPr>
              <a:t>&gt;&lt;/td&gt;  </a:t>
            </a:r>
          </a:p>
          <a:p>
            <a:pPr algn="just">
              <a:buFont typeface="+mj-lt"/>
              <a:buAutoNum type="arabicPeriod"/>
            </a:pPr>
            <a:r>
              <a:rPr lang="en-US" dirty="0">
                <a:solidFill>
                  <a:srgbClr val="000000"/>
                </a:solidFill>
                <a:latin typeface="Verdana" panose="020B0604030504040204" pitchFamily="34" charset="0"/>
              </a:rPr>
              <a:t>        &lt;td&gt;&lt;</a:t>
            </a:r>
            <a:r>
              <a:rPr lang="en-US" dirty="0" err="1">
                <a:solidFill>
                  <a:srgbClr val="000000"/>
                </a:solidFill>
                <a:latin typeface="Verdana" panose="020B0604030504040204" pitchFamily="34" charset="0"/>
              </a:rPr>
              <a:t>form:input</a:t>
            </a:r>
            <a:r>
              <a:rPr lang="en-US" dirty="0">
                <a:solidFill>
                  <a:srgbClr val="000000"/>
                </a:solidFill>
                <a:latin typeface="Verdana" panose="020B0604030504040204" pitchFamily="34" charset="0"/>
              </a:rPr>
              <a:t> path=</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lastname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/&gt;&lt;/td&gt;  </a:t>
            </a:r>
          </a:p>
          <a:p>
            <a:pPr algn="just">
              <a:buFont typeface="+mj-lt"/>
              <a:buAutoNum type="arabicPeriod"/>
            </a:pPr>
            <a:r>
              <a:rPr lang="en-US" dirty="0">
                <a:solidFill>
                  <a:srgbClr val="000000"/>
                </a:solidFill>
                <a:latin typeface="Verdana" panose="020B0604030504040204" pitchFamily="34" charset="0"/>
              </a:rPr>
              <a:t>    &lt;/</a:t>
            </a:r>
            <a:r>
              <a:rPr lang="en-US" dirty="0" err="1">
                <a:solidFill>
                  <a:srgbClr val="000000"/>
                </a:solidFill>
                <a:latin typeface="Verdana" panose="020B0604030504040204" pitchFamily="34" charset="0"/>
              </a:rPr>
              <a:t>tr</a:t>
            </a:r>
            <a:r>
              <a:rPr lang="en-US" dirty="0">
                <a:solidFill>
                  <a:srgbClr val="000000"/>
                </a:solidFill>
                <a:latin typeface="Verdana" panose="020B0604030504040204" pitchFamily="34" charset="0"/>
              </a:rPr>
              <a:t>&gt;  </a:t>
            </a:r>
          </a:p>
          <a:p>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111</a:t>
            </a:fld>
            <a:endParaRPr lang="en-US"/>
          </a:p>
        </p:txBody>
      </p:sp>
    </p:spTree>
    <p:extLst>
      <p:ext uri="{BB962C8B-B14F-4D97-AF65-F5344CB8AC3E}">
        <p14:creationId xmlns:p14="http://schemas.microsoft.com/office/powerpoint/2010/main" val="334754911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41195"/>
            <a:ext cx="8596668" cy="5700168"/>
          </a:xfrm>
        </p:spPr>
        <p:txBody>
          <a:bodyPr>
            <a:normAutofit fontScale="92500" lnSpcReduction="20000"/>
          </a:bodyPr>
          <a:lstStyle/>
          <a:p>
            <a:pPr algn="just">
              <a:buFont typeface="+mj-lt"/>
              <a:buAutoNum type="arabicPeriod"/>
            </a:pPr>
            <a:r>
              <a:rPr lang="en-US" dirty="0">
                <a:solidFill>
                  <a:srgbClr val="000000"/>
                </a:solidFill>
                <a:latin typeface="Verdana" panose="020B0604030504040204" pitchFamily="34" charset="0"/>
              </a:rPr>
              <a:t>    &lt;</a:t>
            </a:r>
            <a:r>
              <a:rPr lang="en-US" dirty="0" err="1">
                <a:solidFill>
                  <a:srgbClr val="000000"/>
                </a:solidFill>
                <a:latin typeface="Verdana" panose="020B0604030504040204" pitchFamily="34" charset="0"/>
              </a:rPr>
              <a:t>tr</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        &lt;td&gt;&lt;</a:t>
            </a:r>
            <a:r>
              <a:rPr lang="en-US" dirty="0" err="1">
                <a:solidFill>
                  <a:srgbClr val="000000"/>
                </a:solidFill>
                <a:latin typeface="Verdana" panose="020B0604030504040204" pitchFamily="34" charset="0"/>
              </a:rPr>
              <a:t>form:label</a:t>
            </a:r>
            <a:r>
              <a:rPr lang="en-US" dirty="0">
                <a:solidFill>
                  <a:srgbClr val="000000"/>
                </a:solidFill>
                <a:latin typeface="Verdana" panose="020B0604030504040204" pitchFamily="34" charset="0"/>
              </a:rPr>
              <a:t> path=</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lastname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&gt;Email&lt;/</a:t>
            </a:r>
            <a:r>
              <a:rPr lang="en-US" dirty="0" err="1">
                <a:solidFill>
                  <a:srgbClr val="000000"/>
                </a:solidFill>
                <a:latin typeface="Verdana" panose="020B0604030504040204" pitchFamily="34" charset="0"/>
              </a:rPr>
              <a:t>form:label</a:t>
            </a:r>
            <a:r>
              <a:rPr lang="en-US" dirty="0">
                <a:solidFill>
                  <a:srgbClr val="000000"/>
                </a:solidFill>
                <a:latin typeface="Verdana" panose="020B0604030504040204" pitchFamily="34" charset="0"/>
              </a:rPr>
              <a:t>&gt;&lt;/td&gt;  </a:t>
            </a:r>
          </a:p>
          <a:p>
            <a:pPr algn="just">
              <a:buFont typeface="+mj-lt"/>
              <a:buAutoNum type="arabicPeriod"/>
            </a:pPr>
            <a:r>
              <a:rPr lang="en-US" dirty="0">
                <a:solidFill>
                  <a:srgbClr val="000000"/>
                </a:solidFill>
                <a:latin typeface="Verdana" panose="020B0604030504040204" pitchFamily="34" charset="0"/>
              </a:rPr>
              <a:t>        &lt;td&gt;&lt;</a:t>
            </a:r>
            <a:r>
              <a:rPr lang="en-US" dirty="0" err="1">
                <a:solidFill>
                  <a:srgbClr val="000000"/>
                </a:solidFill>
                <a:latin typeface="Verdana" panose="020B0604030504040204" pitchFamily="34" charset="0"/>
              </a:rPr>
              <a:t>form:input</a:t>
            </a:r>
            <a:r>
              <a:rPr lang="en-US" dirty="0">
                <a:solidFill>
                  <a:srgbClr val="000000"/>
                </a:solidFill>
                <a:latin typeface="Verdana" panose="020B0604030504040204" pitchFamily="34" charset="0"/>
              </a:rPr>
              <a:t> path=</a:t>
            </a:r>
            <a:r>
              <a:rPr lang="en-US" dirty="0">
                <a:solidFill>
                  <a:srgbClr val="0000FF"/>
                </a:solidFill>
                <a:latin typeface="Verdana" panose="020B0604030504040204" pitchFamily="34" charset="0"/>
              </a:rPr>
              <a:t>"email"</a:t>
            </a:r>
            <a:r>
              <a:rPr lang="en-US" dirty="0">
                <a:solidFill>
                  <a:srgbClr val="000000"/>
                </a:solidFill>
                <a:latin typeface="Verdana" panose="020B0604030504040204" pitchFamily="34" charset="0"/>
              </a:rPr>
              <a:t> /&gt;&lt;/td&gt;  </a:t>
            </a:r>
          </a:p>
          <a:p>
            <a:pPr algn="just">
              <a:buFont typeface="+mj-lt"/>
              <a:buAutoNum type="arabicPeriod"/>
            </a:pPr>
            <a:r>
              <a:rPr lang="en-US" dirty="0">
                <a:solidFill>
                  <a:srgbClr val="000000"/>
                </a:solidFill>
                <a:latin typeface="Verdana" panose="020B0604030504040204" pitchFamily="34" charset="0"/>
              </a:rPr>
              <a:t>    &lt;/</a:t>
            </a:r>
            <a:r>
              <a:rPr lang="en-US" dirty="0" err="1">
                <a:solidFill>
                  <a:srgbClr val="000000"/>
                </a:solidFill>
                <a:latin typeface="Verdana" panose="020B0604030504040204" pitchFamily="34" charset="0"/>
              </a:rPr>
              <a:t>tr</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    &lt;</a:t>
            </a:r>
            <a:r>
              <a:rPr lang="en-US" dirty="0" err="1">
                <a:solidFill>
                  <a:srgbClr val="000000"/>
                </a:solidFill>
                <a:latin typeface="Verdana" panose="020B0604030504040204" pitchFamily="34" charset="0"/>
              </a:rPr>
              <a:t>tr</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        &lt;td&gt;&lt;</a:t>
            </a:r>
            <a:r>
              <a:rPr lang="en-US" dirty="0" err="1">
                <a:solidFill>
                  <a:srgbClr val="000000"/>
                </a:solidFill>
                <a:latin typeface="Verdana" panose="020B0604030504040204" pitchFamily="34" charset="0"/>
              </a:rPr>
              <a:t>form:label</a:t>
            </a:r>
            <a:r>
              <a:rPr lang="en-US" dirty="0">
                <a:solidFill>
                  <a:srgbClr val="000000"/>
                </a:solidFill>
                <a:latin typeface="Verdana" panose="020B0604030504040204" pitchFamily="34" charset="0"/>
              </a:rPr>
              <a:t> path=</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lastname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&gt;Telephone&lt;/</a:t>
            </a:r>
            <a:r>
              <a:rPr lang="en-US" dirty="0" err="1">
                <a:solidFill>
                  <a:srgbClr val="000000"/>
                </a:solidFill>
                <a:latin typeface="Verdana" panose="020B0604030504040204" pitchFamily="34" charset="0"/>
              </a:rPr>
              <a:t>form:label</a:t>
            </a:r>
            <a:r>
              <a:rPr lang="en-US" dirty="0">
                <a:solidFill>
                  <a:srgbClr val="000000"/>
                </a:solidFill>
                <a:latin typeface="Verdana" panose="020B0604030504040204" pitchFamily="34" charset="0"/>
              </a:rPr>
              <a:t>&gt;&lt;/td&gt;  </a:t>
            </a:r>
          </a:p>
          <a:p>
            <a:pPr algn="just">
              <a:buFont typeface="+mj-lt"/>
              <a:buAutoNum type="arabicPeriod"/>
            </a:pPr>
            <a:r>
              <a:rPr lang="en-US" dirty="0">
                <a:solidFill>
                  <a:srgbClr val="000000"/>
                </a:solidFill>
                <a:latin typeface="Verdana" panose="020B0604030504040204" pitchFamily="34" charset="0"/>
              </a:rPr>
              <a:t>        &lt;td&gt;&lt;</a:t>
            </a:r>
            <a:r>
              <a:rPr lang="en-US" dirty="0" err="1">
                <a:solidFill>
                  <a:srgbClr val="000000"/>
                </a:solidFill>
                <a:latin typeface="Verdana" panose="020B0604030504040204" pitchFamily="34" charset="0"/>
              </a:rPr>
              <a:t>form:input</a:t>
            </a:r>
            <a:r>
              <a:rPr lang="en-US" dirty="0">
                <a:solidFill>
                  <a:srgbClr val="000000"/>
                </a:solidFill>
                <a:latin typeface="Verdana" panose="020B0604030504040204" pitchFamily="34" charset="0"/>
              </a:rPr>
              <a:t> path=</a:t>
            </a:r>
            <a:r>
              <a:rPr lang="en-US" dirty="0">
                <a:solidFill>
                  <a:srgbClr val="0000FF"/>
                </a:solidFill>
                <a:latin typeface="Verdana" panose="020B0604030504040204" pitchFamily="34" charset="0"/>
              </a:rPr>
              <a:t>"telephone"</a:t>
            </a:r>
            <a:r>
              <a:rPr lang="en-US" dirty="0">
                <a:solidFill>
                  <a:srgbClr val="000000"/>
                </a:solidFill>
                <a:latin typeface="Verdana" panose="020B0604030504040204" pitchFamily="34" charset="0"/>
              </a:rPr>
              <a:t> /&gt;&lt;/td&gt;  </a:t>
            </a:r>
          </a:p>
          <a:p>
            <a:pPr algn="just">
              <a:buFont typeface="+mj-lt"/>
              <a:buAutoNum type="arabicPeriod"/>
            </a:pPr>
            <a:r>
              <a:rPr lang="en-US" dirty="0">
                <a:solidFill>
                  <a:srgbClr val="000000"/>
                </a:solidFill>
                <a:latin typeface="Verdana" panose="020B0604030504040204" pitchFamily="34" charset="0"/>
              </a:rPr>
              <a:t>    &lt;/</a:t>
            </a:r>
            <a:r>
              <a:rPr lang="en-US" dirty="0" err="1">
                <a:solidFill>
                  <a:srgbClr val="000000"/>
                </a:solidFill>
                <a:latin typeface="Verdana" panose="020B0604030504040204" pitchFamily="34" charset="0"/>
              </a:rPr>
              <a:t>tr</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    &lt;</a:t>
            </a:r>
            <a:r>
              <a:rPr lang="en-US" dirty="0" err="1">
                <a:solidFill>
                  <a:srgbClr val="000000"/>
                </a:solidFill>
                <a:latin typeface="Verdana" panose="020B0604030504040204" pitchFamily="34" charset="0"/>
              </a:rPr>
              <a:t>tr</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        &lt;td </a:t>
            </a:r>
            <a:r>
              <a:rPr lang="en-US" dirty="0" err="1">
                <a:solidFill>
                  <a:srgbClr val="000000"/>
                </a:solidFill>
                <a:latin typeface="Verdana" panose="020B0604030504040204" pitchFamily="34" charset="0"/>
              </a:rPr>
              <a:t>colspan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"2"</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            &lt;input type=</a:t>
            </a:r>
            <a:r>
              <a:rPr lang="en-US" dirty="0">
                <a:solidFill>
                  <a:srgbClr val="0000FF"/>
                </a:solidFill>
                <a:latin typeface="Verdana" panose="020B0604030504040204" pitchFamily="34" charset="0"/>
              </a:rPr>
              <a:t>"submit"</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"Add Contact"</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        &lt;/td&gt;  </a:t>
            </a:r>
          </a:p>
          <a:p>
            <a:pPr algn="just">
              <a:buFont typeface="+mj-lt"/>
              <a:buAutoNum type="arabicPeriod"/>
            </a:pPr>
            <a:r>
              <a:rPr lang="en-US" dirty="0">
                <a:solidFill>
                  <a:srgbClr val="000000"/>
                </a:solidFill>
                <a:latin typeface="Verdana" panose="020B0604030504040204" pitchFamily="34" charset="0"/>
              </a:rPr>
              <a:t>    &lt;/</a:t>
            </a:r>
            <a:r>
              <a:rPr lang="en-US" dirty="0" err="1">
                <a:solidFill>
                  <a:srgbClr val="000000"/>
                </a:solidFill>
                <a:latin typeface="Verdana" panose="020B0604030504040204" pitchFamily="34" charset="0"/>
              </a:rPr>
              <a:t>tr</a:t>
            </a:r>
            <a:r>
              <a:rPr lang="en-US" dirty="0">
                <a:solidFill>
                  <a:srgbClr val="000000"/>
                </a:solidFill>
                <a:latin typeface="Verdana" panose="020B0604030504040204" pitchFamily="34" charset="0"/>
              </a:rPr>
              <a:t>&gt;&lt;/table&gt;    </a:t>
            </a:r>
          </a:p>
          <a:p>
            <a:pPr algn="just">
              <a:buFont typeface="+mj-lt"/>
              <a:buAutoNum type="arabicPeriod"/>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form:form</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&lt;/body&gt;  </a:t>
            </a:r>
          </a:p>
          <a:p>
            <a:pPr algn="just">
              <a:buFont typeface="+mj-lt"/>
              <a:buAutoNum type="arabicPeriod"/>
            </a:pPr>
            <a:r>
              <a:rPr lang="en-US" dirty="0">
                <a:solidFill>
                  <a:srgbClr val="000000"/>
                </a:solidFill>
                <a:latin typeface="Verdana" panose="020B0604030504040204" pitchFamily="34" charset="0"/>
              </a:rPr>
              <a:t>&lt;/html&gt;  </a:t>
            </a:r>
          </a:p>
          <a:p>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112</a:t>
            </a:fld>
            <a:endParaRPr lang="en-US"/>
          </a:p>
        </p:txBody>
      </p:sp>
    </p:spTree>
    <p:extLst>
      <p:ext uri="{BB962C8B-B14F-4D97-AF65-F5344CB8AC3E}">
        <p14:creationId xmlns:p14="http://schemas.microsoft.com/office/powerpoint/2010/main" val="231325586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82137"/>
            <a:ext cx="8596668" cy="5659225"/>
          </a:xfrm>
        </p:spPr>
        <p:txBody>
          <a:bodyPr/>
          <a:lstStyle/>
          <a:p>
            <a:pPr algn="just"/>
            <a:r>
              <a:rPr lang="en-US" b="1" dirty="0" err="1">
                <a:solidFill>
                  <a:srgbClr val="000000"/>
                </a:solidFill>
                <a:latin typeface="verdana" panose="020B0604030504040204" pitchFamily="34" charset="0"/>
              </a:rPr>
              <a:t>header.jsp</a:t>
            </a:r>
            <a:endParaRPr lang="en-US" dirty="0">
              <a:solidFill>
                <a:srgbClr val="000000"/>
              </a:solidFill>
              <a:latin typeface="verdana" panose="020B0604030504040204" pitchFamily="34" charset="0"/>
            </a:endParaRPr>
          </a:p>
          <a:p>
            <a:pPr algn="just">
              <a:buFont typeface="+mj-lt"/>
              <a:buAutoNum type="arabicPeriod"/>
            </a:pPr>
            <a:r>
              <a:rPr lang="en-US" dirty="0">
                <a:solidFill>
                  <a:srgbClr val="000000"/>
                </a:solidFill>
                <a:latin typeface="Verdana" panose="020B0604030504040204" pitchFamily="34" charset="0"/>
              </a:rPr>
              <a:t>&lt;h2&gt;Header&lt;/h2&gt;  </a:t>
            </a:r>
          </a:p>
          <a:p>
            <a:pPr algn="just">
              <a:buFont typeface="+mj-lt"/>
              <a:buAutoNum type="arabicPeriod"/>
            </a:pPr>
            <a:r>
              <a:rPr lang="en-US" dirty="0">
                <a:solidFill>
                  <a:srgbClr val="000000"/>
                </a:solidFill>
                <a:latin typeface="Verdana" panose="020B0604030504040204" pitchFamily="34" charset="0"/>
              </a:rPr>
              <a:t>&lt;</a:t>
            </a:r>
            <a:r>
              <a:rPr lang="en-US" dirty="0" err="1">
                <a:solidFill>
                  <a:srgbClr val="000000"/>
                </a:solidFill>
                <a:latin typeface="Verdana" panose="020B0604030504040204" pitchFamily="34" charset="0"/>
              </a:rPr>
              <a:t>hr</a:t>
            </a:r>
            <a:r>
              <a:rPr lang="en-US" dirty="0">
                <a:solidFill>
                  <a:srgbClr val="000000"/>
                </a:solidFill>
                <a:latin typeface="Verdana" panose="020B0604030504040204" pitchFamily="34" charset="0"/>
              </a:rPr>
              <a:t>/&gt;  </a:t>
            </a:r>
          </a:p>
          <a:p>
            <a:pPr algn="just"/>
            <a:r>
              <a:rPr lang="en-US" b="1" dirty="0" err="1">
                <a:solidFill>
                  <a:srgbClr val="000000"/>
                </a:solidFill>
                <a:latin typeface="verdana" panose="020B0604030504040204" pitchFamily="34" charset="0"/>
              </a:rPr>
              <a:t>footer.jsp</a:t>
            </a:r>
            <a:endParaRPr lang="en-US" dirty="0">
              <a:solidFill>
                <a:srgbClr val="000000"/>
              </a:solidFill>
              <a:latin typeface="verdana" panose="020B0604030504040204" pitchFamily="34" charset="0"/>
            </a:endParaRPr>
          </a:p>
          <a:p>
            <a:pPr algn="just">
              <a:buFont typeface="+mj-lt"/>
              <a:buAutoNum type="arabicPeriod"/>
            </a:pPr>
            <a:r>
              <a:rPr lang="en-US" dirty="0">
                <a:solidFill>
                  <a:srgbClr val="000000"/>
                </a:solidFill>
                <a:latin typeface="Verdana" panose="020B0604030504040204" pitchFamily="34" charset="0"/>
              </a:rPr>
              <a:t>&lt;</a:t>
            </a:r>
            <a:r>
              <a:rPr lang="en-US" dirty="0" err="1">
                <a:solidFill>
                  <a:srgbClr val="000000"/>
                </a:solidFill>
                <a:latin typeface="Verdana" panose="020B0604030504040204" pitchFamily="34" charset="0"/>
              </a:rPr>
              <a:t>hr</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&lt;p&gt;Copyright  </a:t>
            </a:r>
            <a:r>
              <a:rPr lang="en-US" dirty="0">
                <a:solidFill>
                  <a:srgbClr val="C00000"/>
                </a:solidFill>
                <a:latin typeface="Verdana" panose="020B0604030504040204" pitchFamily="34" charset="0"/>
              </a:rPr>
              <a:t>2010</a:t>
            </a:r>
            <a:r>
              <a:rPr lang="en-US" dirty="0">
                <a:solidFill>
                  <a:srgbClr val="000000"/>
                </a:solidFill>
                <a:latin typeface="Verdana" panose="020B0604030504040204" pitchFamily="34" charset="0"/>
              </a:rPr>
              <a:t>-</a:t>
            </a:r>
            <a:r>
              <a:rPr lang="en-US" dirty="0">
                <a:solidFill>
                  <a:srgbClr val="C00000"/>
                </a:solidFill>
                <a:latin typeface="Verdana" panose="020B0604030504040204" pitchFamily="34" charset="0"/>
              </a:rPr>
              <a:t>2014</a:t>
            </a:r>
            <a:r>
              <a:rPr lang="en-US" dirty="0">
                <a:solidFill>
                  <a:srgbClr val="000000"/>
                </a:solidFill>
                <a:latin typeface="Verdana" panose="020B0604030504040204" pitchFamily="34" charset="0"/>
              </a:rPr>
              <a:t> mangaraoit.com.&lt;/p&gt;  </a:t>
            </a:r>
          </a:p>
          <a:p>
            <a:pPr algn="just"/>
            <a:r>
              <a:rPr lang="en-US" b="1" dirty="0" err="1">
                <a:solidFill>
                  <a:srgbClr val="000000"/>
                </a:solidFill>
                <a:latin typeface="verdana" panose="020B0604030504040204" pitchFamily="34" charset="0"/>
              </a:rPr>
              <a:t>menu.jsp</a:t>
            </a:r>
            <a:endParaRPr lang="en-US" dirty="0">
              <a:solidFill>
                <a:srgbClr val="000000"/>
              </a:solidFill>
              <a:latin typeface="verdana" panose="020B0604030504040204" pitchFamily="34" charset="0"/>
            </a:endParaRPr>
          </a:p>
          <a:p>
            <a:pPr algn="just">
              <a:buFont typeface="+mj-lt"/>
              <a:buAutoNum type="arabicPeriod"/>
            </a:pPr>
            <a:r>
              <a:rPr lang="en-US" dirty="0">
                <a:solidFill>
                  <a:srgbClr val="000000"/>
                </a:solidFill>
                <a:latin typeface="Verdana" panose="020B0604030504040204" pitchFamily="34" charset="0"/>
              </a:rPr>
              <a:t>&lt;p&gt;Menu </a:t>
            </a:r>
            <a:r>
              <a:rPr lang="en-US" dirty="0">
                <a:solidFill>
                  <a:srgbClr val="C00000"/>
                </a:solidFill>
                <a:latin typeface="Verdana" panose="020B0604030504040204" pitchFamily="34" charset="0"/>
              </a:rPr>
              <a:t>1</a:t>
            </a:r>
            <a:r>
              <a:rPr lang="en-US" dirty="0">
                <a:solidFill>
                  <a:srgbClr val="000000"/>
                </a:solidFill>
                <a:latin typeface="Verdana" panose="020B0604030504040204" pitchFamily="34" charset="0"/>
              </a:rPr>
              <a:t>&lt;/p&gt;  </a:t>
            </a:r>
          </a:p>
          <a:p>
            <a:pPr algn="just">
              <a:buFont typeface="+mj-lt"/>
              <a:buAutoNum type="arabicPeriod"/>
            </a:pPr>
            <a:r>
              <a:rPr lang="en-US" dirty="0">
                <a:solidFill>
                  <a:srgbClr val="000000"/>
                </a:solidFill>
                <a:latin typeface="Verdana" panose="020B0604030504040204" pitchFamily="34" charset="0"/>
              </a:rPr>
              <a:t>&lt;p&gt;Menu </a:t>
            </a:r>
            <a:r>
              <a:rPr lang="en-US" dirty="0">
                <a:solidFill>
                  <a:srgbClr val="C00000"/>
                </a:solidFill>
                <a:latin typeface="Verdana" panose="020B0604030504040204" pitchFamily="34" charset="0"/>
              </a:rPr>
              <a:t>2</a:t>
            </a:r>
            <a:r>
              <a:rPr lang="en-US" dirty="0">
                <a:solidFill>
                  <a:srgbClr val="000000"/>
                </a:solidFill>
                <a:latin typeface="Verdana" panose="020B0604030504040204" pitchFamily="34" charset="0"/>
              </a:rPr>
              <a:t>&lt;/p&gt; </a:t>
            </a:r>
          </a:p>
          <a:p>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113</a:t>
            </a:fld>
            <a:endParaRPr lang="en-US"/>
          </a:p>
        </p:txBody>
      </p:sp>
    </p:spTree>
    <p:extLst>
      <p:ext uri="{BB962C8B-B14F-4D97-AF65-F5344CB8AC3E}">
        <p14:creationId xmlns:p14="http://schemas.microsoft.com/office/powerpoint/2010/main" val="244995337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516" y="0"/>
            <a:ext cx="8596668" cy="618699"/>
          </a:xfrm>
        </p:spPr>
        <p:txBody>
          <a:bodyPr>
            <a:normAutofit fontScale="90000"/>
          </a:bodyPr>
          <a:lstStyle/>
          <a:p>
            <a:r>
              <a:rPr lang="en-US" dirty="0" err="1"/>
              <a:t>layout.jsp</a:t>
            </a:r>
            <a:endParaRPr lang="en-US" dirty="0"/>
          </a:p>
        </p:txBody>
      </p:sp>
      <p:sp>
        <p:nvSpPr>
          <p:cNvPr id="3" name="Content Placeholder 2"/>
          <p:cNvSpPr>
            <a:spLocks noGrp="1"/>
          </p:cNvSpPr>
          <p:nvPr>
            <p:ph idx="1"/>
          </p:nvPr>
        </p:nvSpPr>
        <p:spPr>
          <a:xfrm>
            <a:off x="677334" y="618699"/>
            <a:ext cx="11087036" cy="6239301"/>
          </a:xfrm>
        </p:spPr>
        <p:txBody>
          <a:bodyPr>
            <a:normAutofit fontScale="85000" lnSpcReduction="20000"/>
          </a:bodyPr>
          <a:lstStyle/>
          <a:p>
            <a:pPr algn="just">
              <a:buFont typeface="+mj-lt"/>
              <a:buAutoNum type="arabicPeriod"/>
            </a:pPr>
            <a:r>
              <a:rPr lang="en-US" dirty="0"/>
              <a:t> </a:t>
            </a:r>
            <a:r>
              <a:rPr lang="en-US" dirty="0">
                <a:solidFill>
                  <a:srgbClr val="000000"/>
                </a:solidFill>
                <a:latin typeface="Verdana" panose="020B0604030504040204" pitchFamily="34" charset="0"/>
              </a:rPr>
              <a:t>&lt;%@ </a:t>
            </a:r>
            <a:r>
              <a:rPr lang="en-US" dirty="0" err="1">
                <a:solidFill>
                  <a:srgbClr val="000000"/>
                </a:solidFill>
                <a:latin typeface="Verdana" panose="020B0604030504040204" pitchFamily="34" charset="0"/>
              </a:rPr>
              <a:t>taglib</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uri</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b="1" dirty="0">
                <a:solidFill>
                  <a:srgbClr val="C00000"/>
                </a:solidFill>
                <a:latin typeface="Verdana" panose="020B0604030504040204" pitchFamily="34" charset="0"/>
              </a:rPr>
              <a:t>http://tiles.apache.org/tags-tiles</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prefix=</a:t>
            </a:r>
            <a:r>
              <a:rPr lang="en-US" dirty="0">
                <a:solidFill>
                  <a:srgbClr val="0000FF"/>
                </a:solidFill>
                <a:latin typeface="Verdana" panose="020B0604030504040204" pitchFamily="34" charset="0"/>
              </a:rPr>
              <a:t>"</a:t>
            </a:r>
            <a:r>
              <a:rPr lang="en-US" b="1" dirty="0">
                <a:solidFill>
                  <a:srgbClr val="C00000"/>
                </a:solidFill>
                <a:latin typeface="Verdana" panose="020B0604030504040204" pitchFamily="34" charset="0"/>
              </a:rPr>
              <a:t>tiles</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&lt;!DOCTYPE HTML PUBLIC </a:t>
            </a:r>
            <a:r>
              <a:rPr lang="en-US" dirty="0">
                <a:solidFill>
                  <a:srgbClr val="0000FF"/>
                </a:solidFill>
                <a:latin typeface="Verdana" panose="020B0604030504040204" pitchFamily="34" charset="0"/>
              </a:rPr>
              <a:t>"-//W3C//DTD HTML 4.01 Transitional//EN"</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FF"/>
                </a:solidFill>
                <a:latin typeface="Verdana" panose="020B0604030504040204" pitchFamily="34" charset="0"/>
              </a:rPr>
              <a:t>"http://www.w3.org/TR/html4/loose.dtd"</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&lt;html&gt;  </a:t>
            </a:r>
          </a:p>
          <a:p>
            <a:pPr algn="just">
              <a:buFont typeface="+mj-lt"/>
              <a:buAutoNum type="arabicPeriod"/>
            </a:pPr>
            <a:r>
              <a:rPr lang="en-US" dirty="0">
                <a:solidFill>
                  <a:srgbClr val="000000"/>
                </a:solidFill>
                <a:latin typeface="Verdana" panose="020B0604030504040204" pitchFamily="34" charset="0"/>
              </a:rPr>
              <a:t>&lt;head&gt;  </a:t>
            </a:r>
          </a:p>
          <a:p>
            <a:pPr algn="just">
              <a:buFont typeface="+mj-lt"/>
              <a:buAutoNum type="arabicPeriod"/>
            </a:pPr>
            <a:r>
              <a:rPr lang="en-US" dirty="0">
                <a:solidFill>
                  <a:srgbClr val="000000"/>
                </a:solidFill>
                <a:latin typeface="Verdana" panose="020B0604030504040204" pitchFamily="34" charset="0"/>
              </a:rPr>
              <a:t>&lt;meta http-</a:t>
            </a:r>
            <a:r>
              <a:rPr lang="en-US" dirty="0" err="1">
                <a:solidFill>
                  <a:srgbClr val="000000"/>
                </a:solidFill>
                <a:latin typeface="Verdana" panose="020B0604030504040204" pitchFamily="34" charset="0"/>
              </a:rPr>
              <a:t>equiv</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"Content-Type"</a:t>
            </a:r>
            <a:r>
              <a:rPr lang="en-US" dirty="0">
                <a:solidFill>
                  <a:srgbClr val="000000"/>
                </a:solidFill>
                <a:latin typeface="Verdana" panose="020B0604030504040204" pitchFamily="34" charset="0"/>
              </a:rPr>
              <a:t> content=</a:t>
            </a:r>
            <a:r>
              <a:rPr lang="en-US" dirty="0">
                <a:solidFill>
                  <a:srgbClr val="0000FF"/>
                </a:solidFill>
                <a:latin typeface="Verdana" panose="020B0604030504040204" pitchFamily="34" charset="0"/>
              </a:rPr>
              <a:t>"text/html; charset=UTF-8"</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&lt;title&gt;&lt;</a:t>
            </a:r>
            <a:r>
              <a:rPr lang="en-US" dirty="0" err="1">
                <a:solidFill>
                  <a:srgbClr val="000000"/>
                </a:solidFill>
                <a:latin typeface="Verdana" panose="020B0604030504040204" pitchFamily="34" charset="0"/>
              </a:rPr>
              <a:t>tiles:insertAttribute</a:t>
            </a:r>
            <a:r>
              <a:rPr lang="en-US" dirty="0">
                <a:solidFill>
                  <a:srgbClr val="000000"/>
                </a:solidFill>
                <a:latin typeface="Verdana" panose="020B0604030504040204" pitchFamily="34" charset="0"/>
              </a:rPr>
              <a:t> name=</a:t>
            </a:r>
            <a:r>
              <a:rPr lang="en-US" dirty="0">
                <a:solidFill>
                  <a:srgbClr val="0000FF"/>
                </a:solidFill>
                <a:latin typeface="Verdana" panose="020B0604030504040204" pitchFamily="34" charset="0"/>
              </a:rPr>
              <a:t>"title"</a:t>
            </a:r>
            <a:r>
              <a:rPr lang="en-US" dirty="0">
                <a:solidFill>
                  <a:srgbClr val="000000"/>
                </a:solidFill>
                <a:latin typeface="Verdana" panose="020B0604030504040204" pitchFamily="34" charset="0"/>
              </a:rPr>
              <a:t> ignore=</a:t>
            </a:r>
            <a:r>
              <a:rPr lang="en-US" dirty="0">
                <a:solidFill>
                  <a:srgbClr val="0000FF"/>
                </a:solidFill>
                <a:latin typeface="Verdana" panose="020B0604030504040204" pitchFamily="34" charset="0"/>
              </a:rPr>
              <a:t>"true"</a:t>
            </a:r>
            <a:r>
              <a:rPr lang="en-US" dirty="0">
                <a:solidFill>
                  <a:srgbClr val="000000"/>
                </a:solidFill>
                <a:latin typeface="Verdana" panose="020B0604030504040204" pitchFamily="34" charset="0"/>
              </a:rPr>
              <a:t> /&gt;&lt;/title&gt;  </a:t>
            </a:r>
          </a:p>
          <a:p>
            <a:pPr algn="just">
              <a:buFont typeface="+mj-lt"/>
              <a:buAutoNum type="arabicPeriod"/>
            </a:pPr>
            <a:r>
              <a:rPr lang="en-US" dirty="0">
                <a:solidFill>
                  <a:srgbClr val="000000"/>
                </a:solidFill>
                <a:latin typeface="Verdana" panose="020B0604030504040204" pitchFamily="34" charset="0"/>
              </a:rPr>
              <a:t>&lt;/head&gt;  </a:t>
            </a:r>
          </a:p>
          <a:p>
            <a:pPr algn="just">
              <a:buFont typeface="+mj-lt"/>
              <a:buAutoNum type="arabicPeriod"/>
            </a:pPr>
            <a:r>
              <a:rPr lang="en-US" dirty="0">
                <a:solidFill>
                  <a:srgbClr val="000000"/>
                </a:solidFill>
                <a:latin typeface="Verdana" panose="020B0604030504040204" pitchFamily="34" charset="0"/>
              </a:rPr>
              <a:t>&lt;body&gt;  </a:t>
            </a:r>
          </a:p>
          <a:p>
            <a:pPr algn="just">
              <a:buFont typeface="+mj-lt"/>
              <a:buAutoNum type="arabicPeriod"/>
            </a:pPr>
            <a:r>
              <a:rPr lang="en-US" dirty="0">
                <a:solidFill>
                  <a:srgbClr val="000000"/>
                </a:solidFill>
                <a:latin typeface="Verdana" panose="020B0604030504040204" pitchFamily="34" charset="0"/>
              </a:rPr>
              <a:t>        &lt;div&gt;&lt;</a:t>
            </a:r>
            <a:r>
              <a:rPr lang="en-US" dirty="0" err="1">
                <a:solidFill>
                  <a:srgbClr val="000000"/>
                </a:solidFill>
                <a:latin typeface="Verdana" panose="020B0604030504040204" pitchFamily="34" charset="0"/>
              </a:rPr>
              <a:t>tiles:insertAttribute</a:t>
            </a:r>
            <a:r>
              <a:rPr lang="en-US" dirty="0">
                <a:solidFill>
                  <a:srgbClr val="000000"/>
                </a:solidFill>
                <a:latin typeface="Verdana" panose="020B0604030504040204" pitchFamily="34" charset="0"/>
              </a:rPr>
              <a:t> name=</a:t>
            </a:r>
            <a:r>
              <a:rPr lang="en-US" dirty="0">
                <a:solidFill>
                  <a:srgbClr val="0000FF"/>
                </a:solidFill>
                <a:latin typeface="Verdana" panose="020B0604030504040204" pitchFamily="34" charset="0"/>
              </a:rPr>
              <a:t>"header"</a:t>
            </a:r>
            <a:r>
              <a:rPr lang="en-US" dirty="0">
                <a:solidFill>
                  <a:srgbClr val="000000"/>
                </a:solidFill>
                <a:latin typeface="Verdana" panose="020B0604030504040204" pitchFamily="34" charset="0"/>
              </a:rPr>
              <a:t> /&gt;&lt;/div&gt;  </a:t>
            </a:r>
          </a:p>
          <a:p>
            <a:pPr algn="just">
              <a:buFont typeface="+mj-lt"/>
              <a:buAutoNum type="arabicPeriod"/>
            </a:pPr>
            <a:r>
              <a:rPr lang="en-US" dirty="0">
                <a:solidFill>
                  <a:srgbClr val="000000"/>
                </a:solidFill>
                <a:latin typeface="Verdana" panose="020B0604030504040204" pitchFamily="34" charset="0"/>
              </a:rPr>
              <a:t>        &lt;div style=</a:t>
            </a:r>
            <a:r>
              <a:rPr lang="en-US" dirty="0">
                <a:solidFill>
                  <a:srgbClr val="0000FF"/>
                </a:solidFill>
                <a:latin typeface="Verdana" panose="020B0604030504040204" pitchFamily="34" charset="0"/>
              </a:rPr>
              <a:t>"float:left;padding:10px;width:15%;"</a:t>
            </a:r>
            <a:r>
              <a:rPr lang="en-US" dirty="0">
                <a:solidFill>
                  <a:srgbClr val="000000"/>
                </a:solidFill>
                <a:latin typeface="Verdana" panose="020B0604030504040204" pitchFamily="34" charset="0"/>
              </a:rPr>
              <a:t>&gt;</a:t>
            </a:r>
          </a:p>
          <a:p>
            <a:pPr algn="just">
              <a:buFont typeface="+mj-lt"/>
              <a:buAutoNum type="arabicPeriod"/>
            </a:pPr>
            <a:r>
              <a:rPr lang="en-US" dirty="0">
                <a:solidFill>
                  <a:srgbClr val="000000"/>
                </a:solidFill>
                <a:latin typeface="Verdana" panose="020B0604030504040204" pitchFamily="34" charset="0"/>
              </a:rPr>
              <a:t>              &lt;</a:t>
            </a:r>
            <a:r>
              <a:rPr lang="en-US" dirty="0" err="1">
                <a:solidFill>
                  <a:srgbClr val="000000"/>
                </a:solidFill>
                <a:latin typeface="Verdana" panose="020B0604030504040204" pitchFamily="34" charset="0"/>
              </a:rPr>
              <a:t>tiles:insertAttribute</a:t>
            </a:r>
            <a:r>
              <a:rPr lang="en-US" dirty="0">
                <a:solidFill>
                  <a:srgbClr val="000000"/>
                </a:solidFill>
                <a:latin typeface="Verdana" panose="020B0604030504040204" pitchFamily="34" charset="0"/>
              </a:rPr>
              <a:t> name=</a:t>
            </a:r>
            <a:r>
              <a:rPr lang="en-US" dirty="0">
                <a:solidFill>
                  <a:srgbClr val="0000FF"/>
                </a:solidFill>
                <a:latin typeface="Verdana" panose="020B0604030504040204" pitchFamily="34" charset="0"/>
              </a:rPr>
              <a:t>"menu"</a:t>
            </a:r>
            <a:r>
              <a:rPr lang="en-US" dirty="0">
                <a:solidFill>
                  <a:srgbClr val="000000"/>
                </a:solidFill>
                <a:latin typeface="Verdana" panose="020B0604030504040204" pitchFamily="34" charset="0"/>
              </a:rPr>
              <a:t> /&gt;</a:t>
            </a:r>
          </a:p>
          <a:p>
            <a:pPr algn="just">
              <a:buFont typeface="+mj-lt"/>
              <a:buAutoNum type="arabicPeriod"/>
            </a:pPr>
            <a:r>
              <a:rPr lang="en-US" dirty="0">
                <a:solidFill>
                  <a:srgbClr val="000000"/>
                </a:solidFill>
                <a:latin typeface="Verdana" panose="020B0604030504040204" pitchFamily="34" charset="0"/>
              </a:rPr>
              <a:t>        &lt;/div&gt;  </a:t>
            </a:r>
          </a:p>
          <a:p>
            <a:pPr algn="just">
              <a:buFont typeface="+mj-lt"/>
              <a:buAutoNum type="arabicPeriod"/>
            </a:pPr>
            <a:r>
              <a:rPr lang="en-US" dirty="0">
                <a:solidFill>
                  <a:srgbClr val="000000"/>
                </a:solidFill>
                <a:latin typeface="Verdana" panose="020B0604030504040204" pitchFamily="34" charset="0"/>
              </a:rPr>
              <a:t>        &lt;div style=</a:t>
            </a:r>
            <a:r>
              <a:rPr lang="en-US" dirty="0">
                <a:solidFill>
                  <a:srgbClr val="0000FF"/>
                </a:solidFill>
                <a:latin typeface="Verdana" panose="020B0604030504040204" pitchFamily="34" charset="0"/>
              </a:rPr>
              <a:t>"float:left;padding:10px;width:80%;border-left:1px solid pink;"</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        &lt;</a:t>
            </a:r>
            <a:r>
              <a:rPr lang="en-US" dirty="0" err="1">
                <a:solidFill>
                  <a:srgbClr val="000000"/>
                </a:solidFill>
                <a:latin typeface="Verdana" panose="020B0604030504040204" pitchFamily="34" charset="0"/>
              </a:rPr>
              <a:t>tiles:insertAttribute</a:t>
            </a:r>
            <a:r>
              <a:rPr lang="en-US" dirty="0">
                <a:solidFill>
                  <a:srgbClr val="000000"/>
                </a:solidFill>
                <a:latin typeface="Verdana" panose="020B0604030504040204" pitchFamily="34" charset="0"/>
              </a:rPr>
              <a:t> name=</a:t>
            </a:r>
            <a:r>
              <a:rPr lang="en-US" dirty="0">
                <a:solidFill>
                  <a:srgbClr val="0000FF"/>
                </a:solidFill>
                <a:latin typeface="Verdana" panose="020B0604030504040204" pitchFamily="34" charset="0"/>
              </a:rPr>
              <a:t>"body"</a:t>
            </a:r>
            <a:r>
              <a:rPr lang="en-US" dirty="0">
                <a:solidFill>
                  <a:srgbClr val="000000"/>
                </a:solidFill>
                <a:latin typeface="Verdana" panose="020B0604030504040204" pitchFamily="34" charset="0"/>
              </a:rPr>
              <a:t> /&gt;</a:t>
            </a:r>
          </a:p>
          <a:p>
            <a:pPr algn="just">
              <a:buFont typeface="+mj-lt"/>
              <a:buAutoNum type="arabicPeriod"/>
            </a:pPr>
            <a:r>
              <a:rPr lang="en-US" dirty="0">
                <a:solidFill>
                  <a:srgbClr val="000000"/>
                </a:solidFill>
                <a:latin typeface="Verdana" panose="020B0604030504040204" pitchFamily="34" charset="0"/>
              </a:rPr>
              <a:t>        &lt;/div&gt;  </a:t>
            </a:r>
          </a:p>
          <a:p>
            <a:pPr algn="just">
              <a:buFont typeface="+mj-lt"/>
              <a:buAutoNum type="arabicPeriod"/>
            </a:pPr>
            <a:r>
              <a:rPr lang="en-US" dirty="0">
                <a:solidFill>
                  <a:srgbClr val="000000"/>
                </a:solidFill>
                <a:latin typeface="Verdana" panose="020B0604030504040204" pitchFamily="34" charset="0"/>
              </a:rPr>
              <a:t>        &lt;div style=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clear:both</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&gt;&lt;</a:t>
            </a:r>
            <a:r>
              <a:rPr lang="en-US" dirty="0" err="1">
                <a:solidFill>
                  <a:srgbClr val="000000"/>
                </a:solidFill>
                <a:latin typeface="Verdana" panose="020B0604030504040204" pitchFamily="34" charset="0"/>
              </a:rPr>
              <a:t>tiles:insertAttribute</a:t>
            </a:r>
            <a:r>
              <a:rPr lang="en-US" dirty="0">
                <a:solidFill>
                  <a:srgbClr val="000000"/>
                </a:solidFill>
                <a:latin typeface="Verdana" panose="020B0604030504040204" pitchFamily="34" charset="0"/>
              </a:rPr>
              <a:t> name=</a:t>
            </a:r>
            <a:r>
              <a:rPr lang="en-US" dirty="0">
                <a:solidFill>
                  <a:srgbClr val="0000FF"/>
                </a:solidFill>
                <a:latin typeface="Verdana" panose="020B0604030504040204" pitchFamily="34" charset="0"/>
              </a:rPr>
              <a:t>"footer"</a:t>
            </a:r>
            <a:r>
              <a:rPr lang="en-US" dirty="0">
                <a:solidFill>
                  <a:srgbClr val="000000"/>
                </a:solidFill>
                <a:latin typeface="Verdana" panose="020B0604030504040204" pitchFamily="34" charset="0"/>
              </a:rPr>
              <a:t> /&gt;&lt;/div&gt;  </a:t>
            </a:r>
          </a:p>
          <a:p>
            <a:pPr algn="just">
              <a:buFont typeface="+mj-lt"/>
              <a:buAutoNum type="arabicPeriod"/>
            </a:pPr>
            <a:r>
              <a:rPr lang="en-US" dirty="0">
                <a:solidFill>
                  <a:srgbClr val="000000"/>
                </a:solidFill>
                <a:latin typeface="Verdana" panose="020B0604030504040204" pitchFamily="34" charset="0"/>
              </a:rPr>
              <a:t>  &lt;/body&gt;  </a:t>
            </a:r>
          </a:p>
          <a:p>
            <a:pPr algn="just">
              <a:buFont typeface="+mj-lt"/>
              <a:buAutoNum type="arabicPeriod"/>
            </a:pPr>
            <a:r>
              <a:rPr lang="en-US" dirty="0">
                <a:solidFill>
                  <a:srgbClr val="000000"/>
                </a:solidFill>
                <a:latin typeface="Verdana" panose="020B0604030504040204" pitchFamily="34" charset="0"/>
              </a:rPr>
              <a:t>&lt;/html&gt;  </a:t>
            </a:r>
          </a:p>
          <a:p>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dirty="0"/>
              <a:t>Presented by </a:t>
            </a:r>
            <a:r>
              <a:rPr lang="en-US" dirty="0" err="1"/>
              <a:t>MangaRao</a:t>
            </a:r>
            <a:endParaRPr lang="en-US" dirty="0"/>
          </a:p>
        </p:txBody>
      </p:sp>
      <p:sp>
        <p:nvSpPr>
          <p:cNvPr id="6" name="Slide Number Placeholder 5"/>
          <p:cNvSpPr>
            <a:spLocks noGrp="1"/>
          </p:cNvSpPr>
          <p:nvPr>
            <p:ph type="sldNum" sz="quarter" idx="12"/>
          </p:nvPr>
        </p:nvSpPr>
        <p:spPr/>
        <p:txBody>
          <a:bodyPr/>
          <a:lstStyle/>
          <a:p>
            <a:fld id="{9E8C1764-4151-416D-9248-6AEDC310BF96}" type="slidenum">
              <a:rPr lang="en-US" smtClean="0"/>
              <a:t>114</a:t>
            </a:fld>
            <a:endParaRPr lang="en-US"/>
          </a:p>
        </p:txBody>
      </p:sp>
    </p:spTree>
    <p:extLst>
      <p:ext uri="{BB962C8B-B14F-4D97-AF65-F5344CB8AC3E}">
        <p14:creationId xmlns:p14="http://schemas.microsoft.com/office/powerpoint/2010/main" val="47117556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WEB</a:t>
            </a:r>
          </a:p>
        </p:txBody>
      </p:sp>
      <p:sp>
        <p:nvSpPr>
          <p:cNvPr id="3" name="Content Placeholder 2"/>
          <p:cNvSpPr>
            <a:spLocks noGrp="1"/>
          </p:cNvSpPr>
          <p:nvPr>
            <p:ph idx="1"/>
          </p:nvPr>
        </p:nvSpPr>
        <p:spPr/>
        <p:txBody>
          <a:bodyPr>
            <a:normAutofit/>
          </a:bodyPr>
          <a:lstStyle/>
          <a:p>
            <a:r>
              <a:rPr lang="en-US" dirty="0"/>
              <a:t> </a:t>
            </a:r>
            <a:r>
              <a:rPr lang="en-US" dirty="0">
                <a:solidFill>
                  <a:srgbClr val="FF0000"/>
                </a:solidFill>
              </a:rPr>
              <a:t>The web </a:t>
            </a:r>
            <a:r>
              <a:rPr lang="en-US" u="sng" dirty="0">
                <a:solidFill>
                  <a:srgbClr val="FF0000"/>
                </a:solidFill>
              </a:rPr>
              <a:t>module</a:t>
            </a:r>
            <a:r>
              <a:rPr lang="en-US" dirty="0">
                <a:solidFill>
                  <a:srgbClr val="FF0000"/>
                </a:solidFill>
              </a:rPr>
              <a:t> is the module that </a:t>
            </a:r>
            <a:r>
              <a:rPr lang="en-US" u="sng" dirty="0">
                <a:solidFill>
                  <a:srgbClr val="FF0000"/>
                </a:solidFill>
              </a:rPr>
              <a:t>enables</a:t>
            </a:r>
            <a:r>
              <a:rPr lang="en-US" dirty="0">
                <a:solidFill>
                  <a:srgbClr val="FF0000"/>
                </a:solidFill>
              </a:rPr>
              <a:t> you to write an web </a:t>
            </a:r>
            <a:r>
              <a:rPr lang="en-US" u="sng" dirty="0">
                <a:solidFill>
                  <a:srgbClr val="FF0000"/>
                </a:solidFill>
              </a:rPr>
              <a:t>application</a:t>
            </a:r>
            <a:r>
              <a:rPr lang="en-US" dirty="0">
                <a:solidFill>
                  <a:srgbClr val="FF0000"/>
                </a:solidFill>
              </a:rPr>
              <a:t> using the spring container without xml.</a:t>
            </a:r>
          </a:p>
          <a:p>
            <a:r>
              <a:rPr lang="en-US" dirty="0"/>
              <a:t>There two ways of creating </a:t>
            </a:r>
            <a:r>
              <a:rPr lang="en-US" b="1" dirty="0"/>
              <a:t>spring context</a:t>
            </a:r>
            <a:r>
              <a:rPr lang="en-US" dirty="0"/>
              <a:t> in web application</a:t>
            </a:r>
            <a:br>
              <a:rPr lang="en-US" dirty="0"/>
            </a:br>
            <a:endParaRPr lang="en-US" dirty="0"/>
          </a:p>
          <a:p>
            <a:r>
              <a:rPr lang="en-US" dirty="0"/>
              <a:t>1. Via Listener(</a:t>
            </a:r>
            <a:r>
              <a:rPr lang="en-US" dirty="0" err="1"/>
              <a:t>ContextLoaderListener</a:t>
            </a:r>
            <a:r>
              <a:rPr lang="en-US" dirty="0"/>
              <a:t>)</a:t>
            </a:r>
          </a:p>
          <a:p>
            <a:r>
              <a:rPr lang="en-US" dirty="0"/>
              <a:t>2. via Servlet(</a:t>
            </a:r>
            <a:r>
              <a:rPr lang="en-US" dirty="0" err="1"/>
              <a:t>ContextLoaderServlet</a:t>
            </a:r>
            <a:r>
              <a:rPr lang="en-US" dirty="0"/>
              <a:t>)</a:t>
            </a:r>
          </a:p>
          <a:p>
            <a:endParaRPr lang="en-US" dirty="0">
              <a:solidFill>
                <a:srgbClr val="FF0000"/>
              </a:solidFill>
            </a:endParaRPr>
          </a:p>
          <a:p>
            <a:r>
              <a:rPr lang="en-US" dirty="0"/>
              <a:t>To use it you just need to </a:t>
            </a:r>
            <a:r>
              <a:rPr lang="en-US" u="sng" dirty="0"/>
              <a:t>configure</a:t>
            </a:r>
            <a:r>
              <a:rPr lang="en-US" dirty="0"/>
              <a:t> the web.xml.</a:t>
            </a:r>
            <a:br>
              <a:rPr lang="en-US" dirty="0"/>
            </a:br>
            <a:br>
              <a:rPr lang="en-US" dirty="0"/>
            </a:br>
            <a:r>
              <a:rPr lang="en-US" dirty="0"/>
              <a:t>just add  the following lines in web.</a:t>
            </a:r>
            <a:r>
              <a:rPr lang="en-US" u="sng" dirty="0"/>
              <a:t>xml file</a:t>
            </a:r>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115</a:t>
            </a:fld>
            <a:endParaRPr lang="en-US"/>
          </a:p>
        </p:txBody>
      </p:sp>
    </p:spTree>
    <p:extLst>
      <p:ext uri="{BB962C8B-B14F-4D97-AF65-F5344CB8AC3E}">
        <p14:creationId xmlns:p14="http://schemas.microsoft.com/office/powerpoint/2010/main" val="380860906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web.xml</a:t>
            </a:r>
            <a:br>
              <a:rPr lang="en-US" dirty="0"/>
            </a:br>
            <a:r>
              <a:rPr lang="en-US" sz="2200" b="1" dirty="0" err="1">
                <a:solidFill>
                  <a:srgbClr val="00B050"/>
                </a:solidFill>
              </a:rPr>
              <a:t>contextConfigLocation</a:t>
            </a:r>
            <a:r>
              <a:rPr lang="en-US" sz="2200" b="1" dirty="0">
                <a:solidFill>
                  <a:srgbClr val="00B050"/>
                </a:solidFill>
              </a:rPr>
              <a:t> is the parameter name to specify spring configuration file location </a:t>
            </a:r>
            <a:endParaRPr lang="en-US" dirty="0">
              <a:solidFill>
                <a:srgbClr val="00B050"/>
              </a:solidFill>
            </a:endParaRPr>
          </a:p>
        </p:txBody>
      </p:sp>
      <p:sp>
        <p:nvSpPr>
          <p:cNvPr id="3" name="Content Placeholder 2"/>
          <p:cNvSpPr>
            <a:spLocks noGrp="1"/>
          </p:cNvSpPr>
          <p:nvPr>
            <p:ph idx="1"/>
          </p:nvPr>
        </p:nvSpPr>
        <p:spPr/>
        <p:txBody>
          <a:bodyPr>
            <a:normAutofit fontScale="92500" lnSpcReduction="10000"/>
          </a:bodyPr>
          <a:lstStyle/>
          <a:p>
            <a:r>
              <a:rPr lang="en-US" dirty="0"/>
              <a:t>&lt;web-app&gt;</a:t>
            </a:r>
            <a:br>
              <a:rPr lang="en-US" dirty="0"/>
            </a:br>
            <a:r>
              <a:rPr lang="en-US" dirty="0"/>
              <a:t>&lt;context-</a:t>
            </a:r>
            <a:r>
              <a:rPr lang="en-US" dirty="0" err="1"/>
              <a:t>param</a:t>
            </a:r>
            <a:r>
              <a:rPr lang="en-US" dirty="0"/>
              <a:t>&gt;</a:t>
            </a:r>
            <a:br>
              <a:rPr lang="en-US" dirty="0"/>
            </a:br>
            <a:r>
              <a:rPr lang="en-US" dirty="0"/>
              <a:t>        &lt;</a:t>
            </a:r>
            <a:r>
              <a:rPr lang="en-US" dirty="0" err="1"/>
              <a:t>param</a:t>
            </a:r>
            <a:r>
              <a:rPr lang="en-US" dirty="0"/>
              <a:t>-name&gt;</a:t>
            </a:r>
            <a:r>
              <a:rPr lang="en-US" b="1" dirty="0" err="1"/>
              <a:t>contextConfigLocation</a:t>
            </a:r>
            <a:r>
              <a:rPr lang="en-US" dirty="0"/>
              <a:t>&lt;/</a:t>
            </a:r>
            <a:r>
              <a:rPr lang="en-US" dirty="0" err="1"/>
              <a:t>param</a:t>
            </a:r>
            <a:r>
              <a:rPr lang="en-US" dirty="0"/>
              <a:t>-name&gt;</a:t>
            </a:r>
            <a:br>
              <a:rPr lang="en-US" dirty="0"/>
            </a:br>
            <a:r>
              <a:rPr lang="en-US" dirty="0"/>
              <a:t>        &lt;</a:t>
            </a:r>
            <a:r>
              <a:rPr lang="en-US" dirty="0" err="1"/>
              <a:t>param</a:t>
            </a:r>
            <a:r>
              <a:rPr lang="en-US" dirty="0"/>
              <a:t>-value&gt;/WEB-INF/SpringConfiguration.xml&lt;/</a:t>
            </a:r>
            <a:r>
              <a:rPr lang="en-US" dirty="0" err="1"/>
              <a:t>param</a:t>
            </a:r>
            <a:r>
              <a:rPr lang="en-US" dirty="0"/>
              <a:t>-value&gt;</a:t>
            </a:r>
            <a:br>
              <a:rPr lang="en-US" dirty="0"/>
            </a:br>
            <a:r>
              <a:rPr lang="en-US" dirty="0"/>
              <a:t>    &lt;/context-</a:t>
            </a:r>
            <a:r>
              <a:rPr lang="en-US" dirty="0" err="1"/>
              <a:t>param</a:t>
            </a:r>
            <a:r>
              <a:rPr lang="en-US" dirty="0"/>
              <a:t>&gt;</a:t>
            </a:r>
            <a:br>
              <a:rPr lang="en-US" dirty="0"/>
            </a:br>
            <a:r>
              <a:rPr lang="en-US" dirty="0"/>
              <a:t>    </a:t>
            </a:r>
            <a:br>
              <a:rPr lang="en-US" dirty="0"/>
            </a:br>
            <a:r>
              <a:rPr lang="en-US" dirty="0"/>
              <a:t>    &lt;</a:t>
            </a:r>
            <a:r>
              <a:rPr lang="en-US" u="sng" dirty="0"/>
              <a:t>listener</a:t>
            </a:r>
            <a:r>
              <a:rPr lang="en-US" dirty="0"/>
              <a:t>&gt;  &lt;listener-class&gt;</a:t>
            </a:r>
            <a:r>
              <a:rPr lang="en-US" dirty="0" err="1"/>
              <a:t>org.springframework.web.context.</a:t>
            </a:r>
            <a:r>
              <a:rPr lang="en-US" b="1" dirty="0" err="1"/>
              <a:t>ContextLoaderListener</a:t>
            </a:r>
            <a:r>
              <a:rPr lang="en-US" dirty="0"/>
              <a:t>&lt;/listener-class&gt;</a:t>
            </a:r>
            <a:br>
              <a:rPr lang="en-US" dirty="0"/>
            </a:br>
            <a:r>
              <a:rPr lang="en-US" dirty="0"/>
              <a:t>    &lt;/listener&gt;</a:t>
            </a:r>
            <a:br>
              <a:rPr lang="en-US" dirty="0"/>
            </a:br>
            <a:r>
              <a:rPr lang="en-US" dirty="0"/>
              <a:t>    </a:t>
            </a:r>
            <a:br>
              <a:rPr lang="en-US" dirty="0"/>
            </a:br>
            <a:r>
              <a:rPr lang="en-US" dirty="0"/>
              <a:t>    &lt;!-- &lt;servlet&gt;</a:t>
            </a:r>
            <a:br>
              <a:rPr lang="en-US" dirty="0"/>
            </a:br>
            <a:r>
              <a:rPr lang="en-US" dirty="0"/>
              <a:t>        &lt;servlet-name&gt;</a:t>
            </a:r>
            <a:r>
              <a:rPr lang="en-US" dirty="0" err="1"/>
              <a:t>SpringContainerCreatorServlet</a:t>
            </a:r>
            <a:r>
              <a:rPr lang="en-US" dirty="0"/>
              <a:t>&lt;/servlet-name&gt;</a:t>
            </a:r>
            <a:br>
              <a:rPr lang="en-US" dirty="0"/>
            </a:br>
            <a:r>
              <a:rPr lang="en-US" dirty="0"/>
              <a:t>   &lt;servlet-class&gt;</a:t>
            </a:r>
            <a:r>
              <a:rPr lang="en-US" dirty="0" err="1"/>
              <a:t>org.springframework.web.context.</a:t>
            </a:r>
            <a:r>
              <a:rPr lang="en-US" b="1" dirty="0" err="1"/>
              <a:t>ContextLoaderServlet</a:t>
            </a:r>
            <a:r>
              <a:rPr lang="en-US" dirty="0"/>
              <a:t>&lt;/servlet-class&gt;</a:t>
            </a:r>
            <a:br>
              <a:rPr lang="en-US" dirty="0"/>
            </a:br>
            <a:r>
              <a:rPr lang="en-US" dirty="0"/>
              <a:t>    &lt;/servlet&gt;--&gt;</a:t>
            </a:r>
            <a:br>
              <a:rPr lang="en-US" dirty="0"/>
            </a:br>
            <a:r>
              <a:rPr lang="en-US" dirty="0"/>
              <a:t>&lt;/web-app&gt;</a:t>
            </a:r>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116</a:t>
            </a:fld>
            <a:endParaRPr lang="en-US"/>
          </a:p>
        </p:txBody>
      </p:sp>
    </p:spTree>
    <p:extLst>
      <p:ext uri="{BB962C8B-B14F-4D97-AF65-F5344CB8AC3E}">
        <p14:creationId xmlns:p14="http://schemas.microsoft.com/office/powerpoint/2010/main" val="194354533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rPr>
              <a:t>***</a:t>
            </a:r>
            <a:r>
              <a:rPr lang="en-US" dirty="0"/>
              <a:t>Difference between Spring Web and Spring MVC</a:t>
            </a:r>
          </a:p>
        </p:txBody>
      </p:sp>
      <p:sp>
        <p:nvSpPr>
          <p:cNvPr id="3" name="Content Placeholder 2"/>
          <p:cNvSpPr>
            <a:spLocks noGrp="1"/>
          </p:cNvSpPr>
          <p:nvPr>
            <p:ph idx="1"/>
          </p:nvPr>
        </p:nvSpPr>
        <p:spPr/>
        <p:txBody>
          <a:bodyPr>
            <a:normAutofit/>
          </a:bodyPr>
          <a:lstStyle/>
          <a:p>
            <a:r>
              <a:rPr lang="en-US" dirty="0">
                <a:solidFill>
                  <a:srgbClr val="C00000"/>
                </a:solidFill>
              </a:rPr>
              <a:t> The Spring web module provides some basic utility classes for web applications and also provides integration points with Struts and </a:t>
            </a:r>
            <a:r>
              <a:rPr lang="en-US" dirty="0">
                <a:solidFill>
                  <a:srgbClr val="C00000"/>
                </a:solidFill>
                <a:hlinkClick r:id="rId2" tooltip="the JavaRanch JSF forum"/>
              </a:rPr>
              <a:t>JSF</a:t>
            </a:r>
            <a:r>
              <a:rPr lang="en-US" dirty="0">
                <a:solidFill>
                  <a:srgbClr val="C00000"/>
                </a:solidFill>
              </a:rPr>
              <a:t>. </a:t>
            </a:r>
            <a:r>
              <a:rPr lang="en-US" dirty="0"/>
              <a:t>But, by itself, the web module doesn't provide an MVC implementation.</a:t>
            </a:r>
            <a:br>
              <a:rPr lang="en-US" dirty="0"/>
            </a:br>
            <a:r>
              <a:rPr lang="en-US" dirty="0">
                <a:solidFill>
                  <a:srgbClr val="FF0000"/>
                </a:solidFill>
              </a:rPr>
              <a:t> </a:t>
            </a:r>
          </a:p>
          <a:p>
            <a:br>
              <a:rPr lang="en-US" dirty="0">
                <a:solidFill>
                  <a:srgbClr val="C00000"/>
                </a:solidFill>
              </a:rPr>
            </a:br>
            <a:r>
              <a:rPr lang="en-US" dirty="0">
                <a:solidFill>
                  <a:srgbClr val="C00000"/>
                </a:solidFill>
              </a:rPr>
              <a:t>The Spring MVC module is a </a:t>
            </a:r>
            <a:r>
              <a:rPr lang="en-US" dirty="0" err="1">
                <a:solidFill>
                  <a:srgbClr val="C00000"/>
                </a:solidFill>
              </a:rPr>
              <a:t>subframework</a:t>
            </a:r>
            <a:r>
              <a:rPr lang="en-US" dirty="0">
                <a:solidFill>
                  <a:srgbClr val="C00000"/>
                </a:solidFill>
              </a:rPr>
              <a:t> built upon Spring and the Spring Web Module providing a complete alternative to other MVC implementations</a:t>
            </a:r>
            <a:r>
              <a:rPr lang="en-US" dirty="0"/>
              <a:t>. </a:t>
            </a:r>
            <a:br>
              <a:rPr lang="en-US" dirty="0"/>
            </a:br>
            <a:br>
              <a:rPr lang="en-US" dirty="0"/>
            </a:br>
            <a:r>
              <a:rPr lang="en-US" dirty="0">
                <a:solidFill>
                  <a:srgbClr val="C00000"/>
                </a:solidFill>
              </a:rPr>
              <a:t>So, if you're using Struts in your presentation layer and Spring in the service layer, you'll be using the Spring Web Module, but not the Spring MVC module. But if you're using Spring MVC in your presentation layer, you're using both modules.</a:t>
            </a:r>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117</a:t>
            </a:fld>
            <a:endParaRPr lang="en-US"/>
          </a:p>
        </p:txBody>
      </p:sp>
    </p:spTree>
    <p:extLst>
      <p:ext uri="{BB962C8B-B14F-4D97-AF65-F5344CB8AC3E}">
        <p14:creationId xmlns:p14="http://schemas.microsoft.com/office/powerpoint/2010/main" val="346383045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Simple "Hello World"  Web Application using Spring Web</a:t>
            </a:r>
            <a:endParaRPr lang="en-US" dirty="0"/>
          </a:p>
        </p:txBody>
      </p:sp>
      <p:sp>
        <p:nvSpPr>
          <p:cNvPr id="3" name="Content Placeholder 2"/>
          <p:cNvSpPr>
            <a:spLocks noGrp="1"/>
          </p:cNvSpPr>
          <p:nvPr>
            <p:ph idx="1"/>
          </p:nvPr>
        </p:nvSpPr>
        <p:spPr/>
        <p:txBody>
          <a:bodyPr/>
          <a:lstStyle/>
          <a:p>
            <a:r>
              <a:rPr lang="en-US" dirty="0"/>
              <a:t> In this </a:t>
            </a:r>
            <a:r>
              <a:rPr lang="en-US" u="sng" dirty="0"/>
              <a:t>example</a:t>
            </a:r>
            <a:r>
              <a:rPr lang="en-US" dirty="0"/>
              <a:t> the object of class HelloWorld is created through spring container</a:t>
            </a:r>
          </a:p>
          <a:p>
            <a:r>
              <a:rPr lang="en-US" dirty="0"/>
              <a:t>In the servlet the reference of spring container is taken through servlet context object .</a:t>
            </a:r>
          </a:p>
          <a:p>
            <a:r>
              <a:rPr lang="en-US" dirty="0"/>
              <a:t>At last we are accessing the method of HelloWorld Class from servlet via spring container.</a:t>
            </a:r>
          </a:p>
          <a:p>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118</a:t>
            </a:fld>
            <a:endParaRPr lang="en-US"/>
          </a:p>
        </p:txBody>
      </p:sp>
    </p:spTree>
    <p:extLst>
      <p:ext uri="{BB962C8B-B14F-4D97-AF65-F5344CB8AC3E}">
        <p14:creationId xmlns:p14="http://schemas.microsoft.com/office/powerpoint/2010/main" val="41736373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Expected Output</a:t>
            </a:r>
          </a:p>
        </p:txBody>
      </p:sp>
      <p:sp>
        <p:nvSpPr>
          <p:cNvPr id="3" name="Content Placeholder 2"/>
          <p:cNvSpPr>
            <a:spLocks noGrp="1"/>
          </p:cNvSpPr>
          <p:nvPr>
            <p:ph idx="1"/>
          </p:nvPr>
        </p:nvSpPr>
        <p:spPr/>
        <p:txBody>
          <a:bodyPr/>
          <a:lstStyle/>
          <a:p>
            <a:pPr marL="0" indent="0">
              <a:buNone/>
            </a:pPr>
            <a:r>
              <a:rPr lang="en-US" dirty="0"/>
              <a:t> </a:t>
            </a:r>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119</a:t>
            </a:fld>
            <a:endParaRPr lang="en-US"/>
          </a:p>
        </p:txBody>
      </p:sp>
      <p:pic>
        <p:nvPicPr>
          <p:cNvPr id="8" name="Picture 7"/>
          <p:cNvPicPr>
            <a:picLocks noChangeAspect="1"/>
          </p:cNvPicPr>
          <p:nvPr/>
        </p:nvPicPr>
        <p:blipFill>
          <a:blip r:embed="rId2"/>
          <a:stretch>
            <a:fillRect/>
          </a:stretch>
        </p:blipFill>
        <p:spPr>
          <a:xfrm>
            <a:off x="4438857" y="2814714"/>
            <a:ext cx="3314286" cy="1228571"/>
          </a:xfrm>
          <a:prstGeom prst="rect">
            <a:avLst/>
          </a:prstGeom>
        </p:spPr>
      </p:pic>
    </p:spTree>
    <p:extLst>
      <p:ext uri="{BB962C8B-B14F-4D97-AF65-F5344CB8AC3E}">
        <p14:creationId xmlns:p14="http://schemas.microsoft.com/office/powerpoint/2010/main" val="2798795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 Create the request page (optional)</a:t>
            </a:r>
          </a:p>
        </p:txBody>
      </p:sp>
      <p:sp>
        <p:nvSpPr>
          <p:cNvPr id="3" name="Content Placeholder 2"/>
          <p:cNvSpPr>
            <a:spLocks noGrp="1"/>
          </p:cNvSpPr>
          <p:nvPr>
            <p:ph idx="1"/>
          </p:nvPr>
        </p:nvSpPr>
        <p:spPr/>
        <p:txBody>
          <a:bodyPr/>
          <a:lstStyle/>
          <a:p>
            <a:r>
              <a:rPr lang="en-US" dirty="0"/>
              <a:t>This is the simple </a:t>
            </a:r>
            <a:r>
              <a:rPr lang="en-US" dirty="0" err="1"/>
              <a:t>jsp</a:t>
            </a:r>
            <a:r>
              <a:rPr lang="en-US" dirty="0"/>
              <a:t> page containing a link. It is optional page. You may direct invoke the action class instead.</a:t>
            </a:r>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12</a:t>
            </a:fld>
            <a:endParaRPr lang="en-US"/>
          </a:p>
        </p:txBody>
      </p:sp>
    </p:spTree>
    <p:extLst>
      <p:ext uri="{BB962C8B-B14F-4D97-AF65-F5344CB8AC3E}">
        <p14:creationId xmlns:p14="http://schemas.microsoft.com/office/powerpoint/2010/main" val="904717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Create web project</a:t>
            </a:r>
          </a:p>
          <a:p>
            <a:r>
              <a:rPr lang="en-US" dirty="0"/>
              <a:t>Add spring core, and web capabilities</a:t>
            </a:r>
          </a:p>
          <a:p>
            <a:r>
              <a:rPr lang="en-US" dirty="0"/>
              <a:t>HelloWorld.java (Bean file)</a:t>
            </a:r>
          </a:p>
          <a:p>
            <a:r>
              <a:rPr lang="en-US" dirty="0"/>
              <a:t>HelloWorldServlet.java (Servlet Class)</a:t>
            </a:r>
          </a:p>
          <a:p>
            <a:r>
              <a:rPr lang="en-US" dirty="0"/>
              <a:t>springConfiguration.xml (Spring configuration file)</a:t>
            </a:r>
          </a:p>
          <a:p>
            <a:r>
              <a:rPr lang="en-US" dirty="0"/>
              <a:t>web.xml</a:t>
            </a:r>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120</a:t>
            </a:fld>
            <a:endParaRPr lang="en-US"/>
          </a:p>
        </p:txBody>
      </p:sp>
    </p:spTree>
    <p:extLst>
      <p:ext uri="{BB962C8B-B14F-4D97-AF65-F5344CB8AC3E}">
        <p14:creationId xmlns:p14="http://schemas.microsoft.com/office/powerpoint/2010/main" val="268063073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Directory Structure</a:t>
            </a:r>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121</a:t>
            </a:fld>
            <a:endParaRPr lang="en-US"/>
          </a:p>
        </p:txBody>
      </p:sp>
      <p:pic>
        <p:nvPicPr>
          <p:cNvPr id="9" name="Content Placeholder 8"/>
          <p:cNvPicPr>
            <a:picLocks noGrp="1" noChangeAspect="1"/>
          </p:cNvPicPr>
          <p:nvPr>
            <p:ph idx="1"/>
          </p:nvPr>
        </p:nvPicPr>
        <p:blipFill>
          <a:blip r:embed="rId2"/>
          <a:stretch>
            <a:fillRect/>
          </a:stretch>
        </p:blipFill>
        <p:spPr>
          <a:xfrm>
            <a:off x="3571257" y="2458449"/>
            <a:ext cx="2809524" cy="3285714"/>
          </a:xfrm>
          <a:prstGeom prst="rect">
            <a:avLst/>
          </a:prstGeom>
        </p:spPr>
      </p:pic>
    </p:spTree>
    <p:extLst>
      <p:ext uri="{BB962C8B-B14F-4D97-AF65-F5344CB8AC3E}">
        <p14:creationId xmlns:p14="http://schemas.microsoft.com/office/powerpoint/2010/main" val="146355510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HelloWorld.java</a:t>
            </a:r>
          </a:p>
        </p:txBody>
      </p:sp>
      <p:sp>
        <p:nvSpPr>
          <p:cNvPr id="3" name="Content Placeholder 2"/>
          <p:cNvSpPr>
            <a:spLocks noGrp="1"/>
          </p:cNvSpPr>
          <p:nvPr>
            <p:ph idx="1"/>
          </p:nvPr>
        </p:nvSpPr>
        <p:spPr/>
        <p:txBody>
          <a:bodyPr>
            <a:normAutofit fontScale="77500" lnSpcReduction="20000"/>
          </a:bodyPr>
          <a:lstStyle/>
          <a:p>
            <a:r>
              <a:rPr lang="en-US" b="1" dirty="0">
                <a:solidFill>
                  <a:srgbClr val="7F0055"/>
                </a:solidFill>
                <a:latin typeface="Courier New" panose="02070309020205020404" pitchFamily="49" charset="0"/>
              </a:rPr>
              <a:t>package</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com.mangaraoit.beans</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HelloWorld {</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HelloWorld(){</a:t>
            </a:r>
          </a:p>
          <a:p>
            <a:r>
              <a:rPr lang="en-US" dirty="0" err="1">
                <a:solidFill>
                  <a:srgbClr val="000000"/>
                </a:solidFill>
                <a:latin typeface="Courier New" panose="02070309020205020404" pitchFamily="49" charset="0"/>
              </a:rPr>
              <a:t>System.</a:t>
            </a:r>
            <a:r>
              <a:rPr lang="en-US" i="1" dirty="0" err="1">
                <a:solidFill>
                  <a:srgbClr val="0000C0"/>
                </a:solidFill>
                <a:latin typeface="Courier New" panose="02070309020205020404" pitchFamily="49" charset="0"/>
              </a:rPr>
              <a:t>out</a:t>
            </a:r>
            <a:r>
              <a:rPr lang="en-US" i="1" dirty="0" err="1">
                <a:solidFill>
                  <a:srgbClr val="000000"/>
                </a:solidFill>
                <a:latin typeface="Courier New" panose="02070309020205020404" pitchFamily="49" charset="0"/>
              </a:rPr>
              <a:t>.println</a:t>
            </a:r>
            <a:r>
              <a:rPr lang="en-US" i="1"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"HelloWorld object is created"</a:t>
            </a:r>
            <a:r>
              <a:rPr lang="en-US"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private</a:t>
            </a:r>
            <a:r>
              <a:rPr lang="en-US" b="1" dirty="0">
                <a:solidFill>
                  <a:srgbClr val="000000"/>
                </a:solidFill>
                <a:latin typeface="Courier New" panose="02070309020205020404" pitchFamily="49" charset="0"/>
              </a:rPr>
              <a:t> String </a:t>
            </a:r>
            <a:r>
              <a:rPr lang="en-US" b="1" dirty="0">
                <a:solidFill>
                  <a:srgbClr val="0000C0"/>
                </a:solidFill>
                <a:latin typeface="Courier New" panose="02070309020205020404" pitchFamily="49" charset="0"/>
              </a:rPr>
              <a:t>message</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setMessage</a:t>
            </a:r>
            <a:r>
              <a:rPr lang="en-US" b="1" dirty="0">
                <a:solidFill>
                  <a:srgbClr val="000000"/>
                </a:solidFill>
                <a:latin typeface="Courier New" panose="02070309020205020404" pitchFamily="49" charset="0"/>
              </a:rPr>
              <a:t>(String message){</a:t>
            </a:r>
          </a:p>
          <a:p>
            <a:r>
              <a:rPr lang="en-US" b="1" dirty="0" err="1">
                <a:solidFill>
                  <a:srgbClr val="7F0055"/>
                </a:solidFill>
                <a:latin typeface="Courier New" panose="02070309020205020404" pitchFamily="49" charset="0"/>
              </a:rPr>
              <a:t>this</a:t>
            </a:r>
            <a:r>
              <a:rPr lang="en-US" b="1" dirty="0" err="1">
                <a:solidFill>
                  <a:srgbClr val="000000"/>
                </a:solidFill>
                <a:latin typeface="Courier New" panose="02070309020205020404" pitchFamily="49" charset="0"/>
              </a:rPr>
              <a:t>.</a:t>
            </a:r>
            <a:r>
              <a:rPr lang="en-US" b="1" dirty="0" err="1">
                <a:solidFill>
                  <a:srgbClr val="0000C0"/>
                </a:solidFill>
                <a:latin typeface="Courier New" panose="02070309020205020404" pitchFamily="49" charset="0"/>
              </a:rPr>
              <a:t>message</a:t>
            </a:r>
            <a:r>
              <a:rPr lang="en-US" b="1" dirty="0">
                <a:solidFill>
                  <a:srgbClr val="000000"/>
                </a:solidFill>
                <a:latin typeface="Courier New" panose="02070309020205020404" pitchFamily="49" charset="0"/>
              </a:rPr>
              <a:t> = message;</a:t>
            </a:r>
          </a:p>
          <a:p>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000000"/>
                </a:solidFill>
                <a:highlight>
                  <a:srgbClr val="D4D4D4"/>
                </a:highlight>
                <a:latin typeface="Courier New" panose="02070309020205020404" pitchFamily="49" charset="0"/>
              </a:rPr>
              <a:t>String display(){</a:t>
            </a:r>
          </a:p>
          <a:p>
            <a:r>
              <a:rPr lang="en-US" b="1" dirty="0">
                <a:solidFill>
                  <a:srgbClr val="7F0055"/>
                </a:solidFill>
                <a:highlight>
                  <a:srgbClr val="D4D4D4"/>
                </a:highlight>
                <a:latin typeface="Courier New" panose="02070309020205020404" pitchFamily="49" charset="0"/>
              </a:rPr>
              <a:t>return</a:t>
            </a:r>
            <a:r>
              <a:rPr lang="en-US" b="1" dirty="0">
                <a:solidFill>
                  <a:srgbClr val="000000"/>
                </a:solidFill>
                <a:highlight>
                  <a:srgbClr val="D4D4D4"/>
                </a:highlight>
                <a:latin typeface="Courier New" panose="02070309020205020404" pitchFamily="49" charset="0"/>
              </a:rPr>
              <a:t> </a:t>
            </a:r>
            <a:r>
              <a:rPr lang="en-US" b="1" dirty="0">
                <a:solidFill>
                  <a:srgbClr val="0000C0"/>
                </a:solidFill>
                <a:highlight>
                  <a:srgbClr val="D4D4D4"/>
                </a:highlight>
                <a:latin typeface="Courier New" panose="02070309020205020404" pitchFamily="49" charset="0"/>
              </a:rPr>
              <a:t>message</a:t>
            </a:r>
            <a:r>
              <a:rPr lang="en-US" b="1" dirty="0">
                <a:solidFill>
                  <a:srgbClr val="000000"/>
                </a:solidFill>
                <a:highlight>
                  <a:srgbClr val="D4D4D4"/>
                </a:highlight>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122</a:t>
            </a:fld>
            <a:endParaRPr lang="en-US"/>
          </a:p>
        </p:txBody>
      </p:sp>
    </p:spTree>
    <p:extLst>
      <p:ext uri="{BB962C8B-B14F-4D97-AF65-F5344CB8AC3E}">
        <p14:creationId xmlns:p14="http://schemas.microsoft.com/office/powerpoint/2010/main" val="57563777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HelloWorldServlet.java</a:t>
            </a:r>
            <a:endParaRPr lang="en-US" dirty="0"/>
          </a:p>
        </p:txBody>
      </p:sp>
      <p:sp>
        <p:nvSpPr>
          <p:cNvPr id="3" name="Content Placeholder 2"/>
          <p:cNvSpPr>
            <a:spLocks noGrp="1"/>
          </p:cNvSpPr>
          <p:nvPr>
            <p:ph idx="1"/>
          </p:nvPr>
        </p:nvSpPr>
        <p:spPr>
          <a:xfrm>
            <a:off x="677334" y="1487607"/>
            <a:ext cx="8596668" cy="4553756"/>
          </a:xfrm>
        </p:spPr>
        <p:txBody>
          <a:bodyPr>
            <a:normAutofit fontScale="70000" lnSpcReduction="20000"/>
          </a:bodyPr>
          <a:lstStyle/>
          <a:p>
            <a:r>
              <a:rPr lang="en-US" dirty="0"/>
              <a:t>  package </a:t>
            </a:r>
            <a:r>
              <a:rPr lang="en-US" dirty="0" err="1"/>
              <a:t>com.mangaraoit.controllers</a:t>
            </a:r>
            <a:r>
              <a:rPr lang="en-US" dirty="0"/>
              <a:t>;</a:t>
            </a:r>
          </a:p>
          <a:p>
            <a:endParaRPr lang="en-US" dirty="0"/>
          </a:p>
          <a:p>
            <a:r>
              <a:rPr lang="en-US" dirty="0"/>
              <a:t>public class </a:t>
            </a:r>
            <a:r>
              <a:rPr lang="en-US" dirty="0" err="1"/>
              <a:t>HelloWorldServlet</a:t>
            </a:r>
            <a:r>
              <a:rPr lang="en-US" dirty="0"/>
              <a:t> extends </a:t>
            </a:r>
            <a:r>
              <a:rPr lang="en-US" dirty="0" err="1"/>
              <a:t>HttpServlet</a:t>
            </a:r>
            <a:r>
              <a:rPr lang="en-US" dirty="0"/>
              <a:t> {</a:t>
            </a:r>
          </a:p>
          <a:p>
            <a:r>
              <a:rPr lang="en-US" dirty="0"/>
              <a:t>	public void </a:t>
            </a:r>
            <a:r>
              <a:rPr lang="en-US" dirty="0" err="1"/>
              <a:t>doGet</a:t>
            </a:r>
            <a:r>
              <a:rPr lang="en-US" dirty="0"/>
              <a:t>(</a:t>
            </a:r>
            <a:r>
              <a:rPr lang="en-US" dirty="0" err="1"/>
              <a:t>HttpServletRequest</a:t>
            </a:r>
            <a:r>
              <a:rPr lang="en-US" dirty="0"/>
              <a:t> request, </a:t>
            </a:r>
            <a:r>
              <a:rPr lang="en-US" dirty="0" err="1"/>
              <a:t>HttpServletResponse</a:t>
            </a:r>
            <a:r>
              <a:rPr lang="en-US" dirty="0"/>
              <a:t> response)</a:t>
            </a:r>
          </a:p>
          <a:p>
            <a:r>
              <a:rPr lang="en-US" dirty="0"/>
              <a:t>			throws </a:t>
            </a:r>
            <a:r>
              <a:rPr lang="en-US" dirty="0" err="1"/>
              <a:t>ServletException</a:t>
            </a:r>
            <a:r>
              <a:rPr lang="en-US" dirty="0"/>
              <a:t>, </a:t>
            </a:r>
            <a:r>
              <a:rPr lang="en-US" dirty="0" err="1"/>
              <a:t>IOException</a:t>
            </a:r>
            <a:r>
              <a:rPr lang="en-US" dirty="0"/>
              <a:t> {</a:t>
            </a:r>
          </a:p>
          <a:p>
            <a:endParaRPr lang="en-US" dirty="0"/>
          </a:p>
          <a:p>
            <a:r>
              <a:rPr lang="en-US" dirty="0"/>
              <a:t>		</a:t>
            </a:r>
            <a:r>
              <a:rPr lang="en-US" dirty="0" err="1"/>
              <a:t>response.setContentType</a:t>
            </a:r>
            <a:r>
              <a:rPr lang="en-US" dirty="0"/>
              <a:t>("text/html");</a:t>
            </a:r>
          </a:p>
          <a:p>
            <a:r>
              <a:rPr lang="en-US" dirty="0"/>
              <a:t>		</a:t>
            </a:r>
            <a:r>
              <a:rPr lang="en-US" dirty="0" err="1"/>
              <a:t>PrintWriter</a:t>
            </a:r>
            <a:r>
              <a:rPr lang="en-US" dirty="0"/>
              <a:t> out = </a:t>
            </a:r>
            <a:r>
              <a:rPr lang="en-US" dirty="0" err="1"/>
              <a:t>response.getWriter</a:t>
            </a:r>
            <a:r>
              <a:rPr lang="en-US" dirty="0"/>
              <a:t>();</a:t>
            </a:r>
          </a:p>
          <a:p>
            <a:r>
              <a:rPr lang="en-US" dirty="0"/>
              <a:t>		</a:t>
            </a:r>
            <a:r>
              <a:rPr lang="en-US" dirty="0" err="1"/>
              <a:t>ServletContext</a:t>
            </a:r>
            <a:r>
              <a:rPr lang="en-US" dirty="0"/>
              <a:t> </a:t>
            </a:r>
            <a:r>
              <a:rPr lang="en-US" dirty="0" err="1"/>
              <a:t>sc</a:t>
            </a:r>
            <a:r>
              <a:rPr lang="en-US" dirty="0"/>
              <a:t> = </a:t>
            </a:r>
            <a:r>
              <a:rPr lang="en-US" dirty="0" err="1"/>
              <a:t>getServletContext</a:t>
            </a:r>
            <a:r>
              <a:rPr lang="en-US" dirty="0"/>
              <a:t>();</a:t>
            </a:r>
          </a:p>
          <a:p>
            <a:r>
              <a:rPr lang="en-US" dirty="0"/>
              <a:t>		</a:t>
            </a:r>
            <a:r>
              <a:rPr lang="en-US" dirty="0" err="1"/>
              <a:t>WebApplicationContext</a:t>
            </a:r>
            <a:r>
              <a:rPr lang="en-US" dirty="0"/>
              <a:t> </a:t>
            </a:r>
            <a:r>
              <a:rPr lang="en-US" dirty="0" err="1"/>
              <a:t>springContainer</a:t>
            </a:r>
            <a:r>
              <a:rPr lang="en-US" dirty="0"/>
              <a:t> = </a:t>
            </a:r>
            <a:r>
              <a:rPr lang="en-US" dirty="0" err="1"/>
              <a:t>WebApplicationContextUtils</a:t>
            </a:r>
            <a:endParaRPr lang="en-US" dirty="0"/>
          </a:p>
          <a:p>
            <a:r>
              <a:rPr lang="en-US" dirty="0"/>
              <a:t>				.</a:t>
            </a:r>
            <a:r>
              <a:rPr lang="en-US" dirty="0" err="1"/>
              <a:t>getRequiredWebApplicationContext</a:t>
            </a:r>
            <a:r>
              <a:rPr lang="en-US" dirty="0"/>
              <a:t>(</a:t>
            </a:r>
            <a:r>
              <a:rPr lang="en-US" dirty="0" err="1"/>
              <a:t>sc</a:t>
            </a:r>
            <a:r>
              <a:rPr lang="en-US" dirty="0"/>
              <a:t>);</a:t>
            </a:r>
          </a:p>
          <a:p>
            <a:r>
              <a:rPr lang="en-US" dirty="0"/>
              <a:t>		HelloWorld </a:t>
            </a:r>
            <a:r>
              <a:rPr lang="en-US" dirty="0" err="1"/>
              <a:t>hw</a:t>
            </a:r>
            <a:r>
              <a:rPr lang="en-US" dirty="0"/>
              <a:t> = (HelloWorld) </a:t>
            </a:r>
            <a:r>
              <a:rPr lang="en-US" dirty="0" err="1"/>
              <a:t>springContainer.getBean</a:t>
            </a:r>
            <a:r>
              <a:rPr lang="en-US" dirty="0"/>
              <a:t>("</a:t>
            </a:r>
            <a:r>
              <a:rPr lang="en-US" dirty="0" err="1"/>
              <a:t>helloBean</a:t>
            </a:r>
            <a:r>
              <a:rPr lang="en-US" dirty="0"/>
              <a:t>");</a:t>
            </a:r>
          </a:p>
          <a:p>
            <a:r>
              <a:rPr lang="en-US" dirty="0"/>
              <a:t>		</a:t>
            </a:r>
            <a:r>
              <a:rPr lang="en-US" dirty="0" err="1"/>
              <a:t>out.flush</a:t>
            </a:r>
            <a:r>
              <a:rPr lang="en-US" dirty="0"/>
              <a:t>();</a:t>
            </a:r>
          </a:p>
          <a:p>
            <a:r>
              <a:rPr lang="en-US" dirty="0"/>
              <a:t>		</a:t>
            </a:r>
            <a:r>
              <a:rPr lang="en-US" dirty="0" err="1"/>
              <a:t>out.close</a:t>
            </a:r>
            <a:r>
              <a:rPr lang="en-US" dirty="0"/>
              <a:t>();</a:t>
            </a:r>
          </a:p>
          <a:p>
            <a:r>
              <a:rPr lang="en-US" dirty="0"/>
              <a:t>	}</a:t>
            </a:r>
          </a:p>
          <a:p>
            <a:r>
              <a:rPr lang="en-US" dirty="0"/>
              <a:t>}</a:t>
            </a:r>
          </a:p>
          <a:p>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123</a:t>
            </a:fld>
            <a:endParaRPr lang="en-US"/>
          </a:p>
        </p:txBody>
      </p:sp>
    </p:spTree>
    <p:extLst>
      <p:ext uri="{BB962C8B-B14F-4D97-AF65-F5344CB8AC3E}">
        <p14:creationId xmlns:p14="http://schemas.microsoft.com/office/powerpoint/2010/main" val="101561392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dirty="0"/>
              <a:t>SpringConfiguration.xml</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xml </a:t>
            </a:r>
            <a:r>
              <a:rPr lang="en-US" dirty="0">
                <a:solidFill>
                  <a:srgbClr val="7F007F"/>
                </a:solidFill>
                <a:latin typeface="Courier New" panose="02070309020205020404" pitchFamily="49" charset="0"/>
              </a:rPr>
              <a:t>version</a:t>
            </a:r>
            <a:r>
              <a:rPr lang="en-US"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"1.0" </a:t>
            </a:r>
            <a:r>
              <a:rPr lang="en-US" i="1" dirty="0">
                <a:solidFill>
                  <a:srgbClr val="7F007F"/>
                </a:solidFill>
                <a:latin typeface="Courier New" panose="02070309020205020404" pitchFamily="49" charset="0"/>
              </a:rPr>
              <a:t>encoding</a:t>
            </a:r>
            <a:r>
              <a:rPr lang="en-US" i="1"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"UTF-8"</a:t>
            </a:r>
            <a:r>
              <a:rPr lang="en-US" i="1" dirty="0">
                <a:solidFill>
                  <a:srgbClr val="008080"/>
                </a:solidFill>
                <a:latin typeface="Courier New" panose="02070309020205020404" pitchFamily="49" charset="0"/>
              </a:rPr>
              <a:t>?&gt;</a:t>
            </a:r>
          </a:p>
          <a:p>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beans</a:t>
            </a:r>
          </a:p>
          <a:p>
            <a:r>
              <a:rPr lang="en-US" dirty="0" err="1">
                <a:solidFill>
                  <a:srgbClr val="7F007F"/>
                </a:solidFill>
                <a:latin typeface="Courier New" panose="02070309020205020404" pitchFamily="49" charset="0"/>
              </a:rPr>
              <a:t>xmlns</a:t>
            </a:r>
            <a:r>
              <a:rPr lang="en-US"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"http://www.springframework.org/schema/beans"</a:t>
            </a:r>
          </a:p>
          <a:p>
            <a:r>
              <a:rPr lang="en-US" dirty="0" err="1">
                <a:solidFill>
                  <a:srgbClr val="7F007F"/>
                </a:solidFill>
                <a:latin typeface="Courier New" panose="02070309020205020404" pitchFamily="49" charset="0"/>
              </a:rPr>
              <a:t>xmlns:xsi</a:t>
            </a:r>
            <a:r>
              <a:rPr lang="en-US"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"http://www.w3.org/2001/XMLSchema-instance"</a:t>
            </a:r>
          </a:p>
          <a:p>
            <a:r>
              <a:rPr lang="en-US" dirty="0" err="1">
                <a:solidFill>
                  <a:srgbClr val="7F007F"/>
                </a:solidFill>
                <a:latin typeface="Courier New" panose="02070309020205020404" pitchFamily="49" charset="0"/>
              </a:rPr>
              <a:t>xmlns:p</a:t>
            </a:r>
            <a:r>
              <a:rPr lang="en-US"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"http://www.springframework.org/schema/p"</a:t>
            </a:r>
          </a:p>
          <a:p>
            <a:r>
              <a:rPr lang="en-US" dirty="0" err="1">
                <a:solidFill>
                  <a:srgbClr val="7F007F"/>
                </a:solidFill>
                <a:latin typeface="Courier New" panose="02070309020205020404" pitchFamily="49" charset="0"/>
              </a:rPr>
              <a:t>xsi:schemaLocation</a:t>
            </a:r>
            <a:r>
              <a:rPr lang="en-US"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"http://www.springframework.org/schema/beans http://www.springframework.org/schema/beans/spring-beans-3.0.xsd"</a:t>
            </a:r>
            <a:r>
              <a:rPr lang="en-US" i="1" dirty="0">
                <a:solidFill>
                  <a:srgbClr val="008080"/>
                </a:solidFill>
                <a:latin typeface="Courier New" panose="02070309020205020404" pitchFamily="49" charset="0"/>
              </a:rPr>
              <a:t>&gt;</a:t>
            </a:r>
          </a:p>
          <a:p>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bean </a:t>
            </a:r>
            <a:r>
              <a:rPr lang="en-US" dirty="0">
                <a:solidFill>
                  <a:srgbClr val="7F007F"/>
                </a:solidFill>
                <a:latin typeface="Courier New" panose="02070309020205020404" pitchFamily="49" charset="0"/>
              </a:rPr>
              <a:t>id</a:t>
            </a:r>
            <a:r>
              <a:rPr lang="en-US"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a:t>
            </a:r>
            <a:r>
              <a:rPr lang="en-US" i="1" dirty="0" err="1">
                <a:solidFill>
                  <a:srgbClr val="2A00FF"/>
                </a:solidFill>
                <a:latin typeface="Courier New" panose="02070309020205020404" pitchFamily="49" charset="0"/>
              </a:rPr>
              <a:t>helloBean</a:t>
            </a:r>
            <a:r>
              <a:rPr lang="en-US" i="1" dirty="0">
                <a:solidFill>
                  <a:srgbClr val="2A00FF"/>
                </a:solidFill>
                <a:latin typeface="Courier New" panose="02070309020205020404" pitchFamily="49" charset="0"/>
              </a:rPr>
              <a:t>" </a:t>
            </a:r>
            <a:r>
              <a:rPr lang="en-US" i="1" dirty="0">
                <a:solidFill>
                  <a:srgbClr val="7F007F"/>
                </a:solidFill>
                <a:latin typeface="Courier New" panose="02070309020205020404" pitchFamily="49" charset="0"/>
              </a:rPr>
              <a:t>class</a:t>
            </a:r>
            <a:r>
              <a:rPr lang="en-US" i="1"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a:t>
            </a:r>
            <a:r>
              <a:rPr lang="en-US" i="1" dirty="0" err="1">
                <a:solidFill>
                  <a:srgbClr val="2A00FF"/>
                </a:solidFill>
                <a:latin typeface="Courier New" panose="02070309020205020404" pitchFamily="49" charset="0"/>
              </a:rPr>
              <a:t>com.mangaraoit.beans.HelloWorld</a:t>
            </a:r>
            <a:r>
              <a:rPr lang="en-US" i="1" dirty="0">
                <a:solidFill>
                  <a:srgbClr val="2A00FF"/>
                </a:solidFill>
                <a:latin typeface="Courier New" panose="02070309020205020404" pitchFamily="49" charset="0"/>
              </a:rPr>
              <a:t>"</a:t>
            </a:r>
            <a:r>
              <a:rPr lang="en-US" i="1" dirty="0">
                <a:solidFill>
                  <a:srgbClr val="008080"/>
                </a:solidFill>
                <a:latin typeface="Courier New" panose="02070309020205020404" pitchFamily="49" charset="0"/>
              </a:rPr>
              <a:t>&gt;</a:t>
            </a:r>
          </a:p>
          <a:p>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property </a:t>
            </a:r>
            <a:r>
              <a:rPr lang="en-US" dirty="0">
                <a:solidFill>
                  <a:srgbClr val="7F007F"/>
                </a:solidFill>
                <a:latin typeface="Courier New" panose="02070309020205020404" pitchFamily="49" charset="0"/>
              </a:rPr>
              <a:t>name</a:t>
            </a:r>
            <a:r>
              <a:rPr lang="en-US"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"message" </a:t>
            </a:r>
            <a:r>
              <a:rPr lang="en-US" i="1" dirty="0">
                <a:solidFill>
                  <a:srgbClr val="7F007F"/>
                </a:solidFill>
                <a:latin typeface="Courier New" panose="02070309020205020404" pitchFamily="49" charset="0"/>
              </a:rPr>
              <a:t>value</a:t>
            </a:r>
            <a:r>
              <a:rPr lang="en-US" i="1"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"Hello World"</a:t>
            </a:r>
            <a:r>
              <a:rPr lang="en-US" i="1" dirty="0">
                <a:solidFill>
                  <a:srgbClr val="008080"/>
                </a:solidFill>
                <a:latin typeface="Courier New" panose="02070309020205020404" pitchFamily="49" charset="0"/>
              </a:rPr>
              <a:t>/&gt;</a:t>
            </a:r>
          </a:p>
          <a:p>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bean</a:t>
            </a:r>
            <a:r>
              <a:rPr lang="en-US" dirty="0">
                <a:solidFill>
                  <a:srgbClr val="008080"/>
                </a:solidFill>
                <a:latin typeface="Courier New" panose="02070309020205020404" pitchFamily="49" charset="0"/>
              </a:rPr>
              <a:t>&gt;</a:t>
            </a:r>
          </a:p>
          <a:p>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beans</a:t>
            </a:r>
            <a:r>
              <a:rPr lang="en-US" dirty="0">
                <a:solidFill>
                  <a:srgbClr val="008080"/>
                </a:solidFill>
                <a:latin typeface="Courier New" panose="02070309020205020404" pitchFamily="49" charset="0"/>
              </a:rPr>
              <a:t>&gt;</a:t>
            </a:r>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124</a:t>
            </a:fld>
            <a:endParaRPr lang="en-US"/>
          </a:p>
        </p:txBody>
      </p:sp>
    </p:spTree>
    <p:extLst>
      <p:ext uri="{BB962C8B-B14F-4D97-AF65-F5344CB8AC3E}">
        <p14:creationId xmlns:p14="http://schemas.microsoft.com/office/powerpoint/2010/main" val="403992261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36812"/>
          </a:xfrm>
        </p:spPr>
        <p:txBody>
          <a:bodyPr>
            <a:normAutofit fontScale="90000"/>
          </a:bodyPr>
          <a:lstStyle/>
          <a:p>
            <a:r>
              <a:rPr lang="en-US" dirty="0"/>
              <a:t>Web.xml</a:t>
            </a:r>
          </a:p>
        </p:txBody>
      </p:sp>
      <p:sp>
        <p:nvSpPr>
          <p:cNvPr id="3" name="Content Placeholder 2"/>
          <p:cNvSpPr>
            <a:spLocks noGrp="1"/>
          </p:cNvSpPr>
          <p:nvPr>
            <p:ph idx="1"/>
          </p:nvPr>
        </p:nvSpPr>
        <p:spPr>
          <a:xfrm>
            <a:off x="677334" y="736979"/>
            <a:ext cx="11514666" cy="6121021"/>
          </a:xfrm>
        </p:spPr>
        <p:txBody>
          <a:bodyPr>
            <a:normAutofit fontScale="62500" lnSpcReduction="20000"/>
          </a:bodyPr>
          <a:lstStyle/>
          <a:p>
            <a:r>
              <a:rPr lang="en-US" dirty="0"/>
              <a:t> </a:t>
            </a:r>
            <a:r>
              <a:rPr lang="en-US" dirty="0">
                <a:solidFill>
                  <a:srgbClr val="008080"/>
                </a:solidFill>
                <a:latin typeface="Courier New" panose="02070309020205020404" pitchFamily="49" charset="0"/>
              </a:rPr>
              <a:t>&lt;</a:t>
            </a:r>
            <a:r>
              <a:rPr lang="en-US" dirty="0">
                <a:solidFill>
                  <a:srgbClr val="3F7F7F"/>
                </a:solidFill>
                <a:highlight>
                  <a:srgbClr val="D4D4D4"/>
                </a:highlight>
                <a:latin typeface="Courier New" panose="02070309020205020404" pitchFamily="49" charset="0"/>
              </a:rPr>
              <a:t>servlet</a:t>
            </a:r>
            <a:r>
              <a:rPr lang="en-US" dirty="0">
                <a:solidFill>
                  <a:srgbClr val="008080"/>
                </a:solidFill>
                <a:highlight>
                  <a:srgbClr val="D4D4D4"/>
                </a:highlight>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servlet-name</a:t>
            </a:r>
            <a:r>
              <a:rPr lang="en-US" dirty="0">
                <a:solidFill>
                  <a:srgbClr val="008080"/>
                </a:solidFill>
                <a:latin typeface="Courier New" panose="02070309020205020404" pitchFamily="49" charset="0"/>
              </a:rPr>
              <a:t>&gt;</a:t>
            </a:r>
            <a:r>
              <a:rPr lang="en-US" dirty="0">
                <a:solidFill>
                  <a:srgbClr val="000000"/>
                </a:solidFill>
                <a:latin typeface="Courier New" panose="02070309020205020404" pitchFamily="49" charset="0"/>
              </a:rPr>
              <a:t>spring</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servlet-name</a:t>
            </a:r>
            <a:r>
              <a:rPr lang="en-US"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servlet-class</a:t>
            </a:r>
            <a:r>
              <a:rPr lang="en-US" dirty="0">
                <a:solidFill>
                  <a:srgbClr val="008080"/>
                </a:solidFill>
                <a:latin typeface="Courier New" panose="02070309020205020404" pitchFamily="49" charset="0"/>
              </a:rPr>
              <a:t>&gt;</a:t>
            </a:r>
            <a:r>
              <a:rPr lang="en-US" dirty="0" err="1">
                <a:solidFill>
                  <a:srgbClr val="000000"/>
                </a:solidFill>
                <a:latin typeface="Courier New" panose="02070309020205020404" pitchFamily="49" charset="0"/>
              </a:rPr>
              <a:t>org.springframework.web.servlet.DispatcherServlet</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servlet-class</a:t>
            </a:r>
            <a:r>
              <a:rPr lang="en-US"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highlight>
                  <a:srgbClr val="D4D4D4"/>
                </a:highlight>
                <a:latin typeface="Courier New" panose="02070309020205020404" pitchFamily="49" charset="0"/>
              </a:rPr>
              <a:t>servlet</a:t>
            </a:r>
            <a:r>
              <a:rPr lang="en-US" dirty="0">
                <a:solidFill>
                  <a:srgbClr val="008080"/>
                </a:solidFill>
                <a:highlight>
                  <a:srgbClr val="D4D4D4"/>
                </a:highlight>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servlet</a:t>
            </a:r>
            <a:r>
              <a:rPr lang="en-US"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servlet-name</a:t>
            </a:r>
            <a:r>
              <a:rPr lang="en-US" dirty="0">
                <a:solidFill>
                  <a:srgbClr val="008080"/>
                </a:solidFill>
                <a:latin typeface="Courier New" panose="02070309020205020404" pitchFamily="49" charset="0"/>
              </a:rPr>
              <a:t>&gt;</a:t>
            </a:r>
            <a:r>
              <a:rPr lang="en-US" dirty="0" err="1">
                <a:solidFill>
                  <a:srgbClr val="000000"/>
                </a:solidFill>
                <a:latin typeface="Courier New" panose="02070309020205020404" pitchFamily="49" charset="0"/>
              </a:rPr>
              <a:t>HelloWorldServlet</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servlet-name</a:t>
            </a:r>
            <a:r>
              <a:rPr lang="en-US"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servlet-class</a:t>
            </a:r>
            <a:r>
              <a:rPr lang="en-US" dirty="0">
                <a:solidFill>
                  <a:srgbClr val="008080"/>
                </a:solidFill>
                <a:latin typeface="Courier New" panose="02070309020205020404" pitchFamily="49" charset="0"/>
              </a:rPr>
              <a:t>&gt;</a:t>
            </a:r>
            <a:r>
              <a:rPr lang="en-US" dirty="0" err="1">
                <a:solidFill>
                  <a:srgbClr val="000000"/>
                </a:solidFill>
                <a:latin typeface="Courier New" panose="02070309020205020404" pitchFamily="49" charset="0"/>
              </a:rPr>
              <a:t>com.mangaraoit.controllers.HelloWorldServlet</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servlet-class</a:t>
            </a:r>
            <a:r>
              <a:rPr lang="en-US"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servlet</a:t>
            </a:r>
            <a:r>
              <a:rPr lang="en-US"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servlet-mapping</a:t>
            </a:r>
            <a:r>
              <a:rPr lang="en-US"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servlet-name</a:t>
            </a:r>
            <a:r>
              <a:rPr lang="en-US" dirty="0">
                <a:solidFill>
                  <a:srgbClr val="008080"/>
                </a:solidFill>
                <a:latin typeface="Courier New" panose="02070309020205020404" pitchFamily="49" charset="0"/>
              </a:rPr>
              <a:t>&gt;</a:t>
            </a:r>
            <a:r>
              <a:rPr lang="en-US" dirty="0">
                <a:solidFill>
                  <a:srgbClr val="000000"/>
                </a:solidFill>
                <a:latin typeface="Courier New" panose="02070309020205020404" pitchFamily="49" charset="0"/>
              </a:rPr>
              <a:t>spring</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servlet-name</a:t>
            </a:r>
            <a:r>
              <a:rPr lang="en-US"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err="1">
                <a:solidFill>
                  <a:srgbClr val="3F7F7F"/>
                </a:solidFill>
                <a:latin typeface="Courier New" panose="02070309020205020404" pitchFamily="49" charset="0"/>
              </a:rPr>
              <a:t>url</a:t>
            </a:r>
            <a:r>
              <a:rPr lang="en-US" dirty="0">
                <a:solidFill>
                  <a:srgbClr val="3F7F7F"/>
                </a:solidFill>
                <a:latin typeface="Courier New" panose="02070309020205020404" pitchFamily="49" charset="0"/>
              </a:rPr>
              <a:t>-pattern</a:t>
            </a:r>
            <a:r>
              <a:rPr lang="en-US" dirty="0">
                <a:solidFill>
                  <a:srgbClr val="008080"/>
                </a:solidFill>
                <a:latin typeface="Courier New" panose="02070309020205020404" pitchFamily="49" charset="0"/>
              </a:rPr>
              <a:t>&gt;</a:t>
            </a:r>
            <a:r>
              <a:rPr lang="en-US" dirty="0">
                <a:solidFill>
                  <a:srgbClr val="000000"/>
                </a:solidFill>
                <a:latin typeface="Courier New" panose="02070309020205020404" pitchFamily="49" charset="0"/>
              </a:rPr>
              <a:t>/</a:t>
            </a:r>
            <a:r>
              <a:rPr lang="en-US" dirty="0">
                <a:solidFill>
                  <a:srgbClr val="008080"/>
                </a:solidFill>
                <a:latin typeface="Courier New" panose="02070309020205020404" pitchFamily="49" charset="0"/>
              </a:rPr>
              <a:t>&lt;/</a:t>
            </a:r>
            <a:r>
              <a:rPr lang="en-US" dirty="0" err="1">
                <a:solidFill>
                  <a:srgbClr val="3F7F7F"/>
                </a:solidFill>
                <a:latin typeface="Courier New" panose="02070309020205020404" pitchFamily="49" charset="0"/>
              </a:rPr>
              <a:t>url</a:t>
            </a:r>
            <a:r>
              <a:rPr lang="en-US" dirty="0">
                <a:solidFill>
                  <a:srgbClr val="3F7F7F"/>
                </a:solidFill>
                <a:latin typeface="Courier New" panose="02070309020205020404" pitchFamily="49" charset="0"/>
              </a:rPr>
              <a:t>-pattern</a:t>
            </a:r>
            <a:r>
              <a:rPr lang="en-US"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servlet-mapping</a:t>
            </a:r>
            <a:r>
              <a:rPr lang="en-US"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servlet-mapping</a:t>
            </a:r>
            <a:r>
              <a:rPr lang="en-US"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servlet-name</a:t>
            </a:r>
            <a:r>
              <a:rPr lang="en-US" dirty="0">
                <a:solidFill>
                  <a:srgbClr val="008080"/>
                </a:solidFill>
                <a:latin typeface="Courier New" panose="02070309020205020404" pitchFamily="49" charset="0"/>
              </a:rPr>
              <a:t>&gt;</a:t>
            </a:r>
            <a:r>
              <a:rPr lang="en-US" dirty="0" err="1">
                <a:solidFill>
                  <a:srgbClr val="000000"/>
                </a:solidFill>
                <a:latin typeface="Courier New" panose="02070309020205020404" pitchFamily="49" charset="0"/>
              </a:rPr>
              <a:t>HelloWorldServlet</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servlet-name</a:t>
            </a:r>
            <a:r>
              <a:rPr lang="en-US"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err="1">
                <a:solidFill>
                  <a:srgbClr val="3F7F7F"/>
                </a:solidFill>
                <a:latin typeface="Courier New" panose="02070309020205020404" pitchFamily="49" charset="0"/>
              </a:rPr>
              <a:t>url</a:t>
            </a:r>
            <a:r>
              <a:rPr lang="en-US" dirty="0">
                <a:solidFill>
                  <a:srgbClr val="3F7F7F"/>
                </a:solidFill>
                <a:latin typeface="Courier New" panose="02070309020205020404" pitchFamily="49" charset="0"/>
              </a:rPr>
              <a:t>-pattern</a:t>
            </a:r>
            <a:r>
              <a:rPr lang="en-US" dirty="0">
                <a:solidFill>
                  <a:srgbClr val="008080"/>
                </a:solidFill>
                <a:latin typeface="Courier New" panose="02070309020205020404" pitchFamily="49" charset="0"/>
              </a:rPr>
              <a:t>&gt;</a:t>
            </a:r>
            <a:r>
              <a:rPr lang="en-US" dirty="0">
                <a:solidFill>
                  <a:srgbClr val="000000"/>
                </a:solidFill>
                <a:latin typeface="Courier New" panose="02070309020205020404" pitchFamily="49" charset="0"/>
              </a:rPr>
              <a:t>/hello</a:t>
            </a:r>
            <a:r>
              <a:rPr lang="en-US" dirty="0">
                <a:solidFill>
                  <a:srgbClr val="008080"/>
                </a:solidFill>
                <a:latin typeface="Courier New" panose="02070309020205020404" pitchFamily="49" charset="0"/>
              </a:rPr>
              <a:t>&lt;/</a:t>
            </a:r>
            <a:r>
              <a:rPr lang="en-US" dirty="0" err="1">
                <a:solidFill>
                  <a:srgbClr val="3F7F7F"/>
                </a:solidFill>
                <a:latin typeface="Courier New" panose="02070309020205020404" pitchFamily="49" charset="0"/>
              </a:rPr>
              <a:t>url</a:t>
            </a:r>
            <a:r>
              <a:rPr lang="en-US" dirty="0">
                <a:solidFill>
                  <a:srgbClr val="3F7F7F"/>
                </a:solidFill>
                <a:latin typeface="Courier New" panose="02070309020205020404" pitchFamily="49" charset="0"/>
              </a:rPr>
              <a:t>-pattern</a:t>
            </a:r>
            <a:r>
              <a:rPr lang="en-US"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servlet-mapping</a:t>
            </a:r>
            <a:r>
              <a:rPr lang="en-US"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context-</a:t>
            </a:r>
            <a:r>
              <a:rPr lang="en-US" dirty="0" err="1">
                <a:solidFill>
                  <a:srgbClr val="3F7F7F"/>
                </a:solidFill>
                <a:latin typeface="Courier New" panose="02070309020205020404" pitchFamily="49" charset="0"/>
              </a:rPr>
              <a:t>param</a:t>
            </a:r>
            <a:r>
              <a:rPr lang="en-US"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err="1">
                <a:solidFill>
                  <a:srgbClr val="3F7F7F"/>
                </a:solidFill>
                <a:latin typeface="Courier New" panose="02070309020205020404" pitchFamily="49" charset="0"/>
              </a:rPr>
              <a:t>param</a:t>
            </a:r>
            <a:r>
              <a:rPr lang="en-US" dirty="0">
                <a:solidFill>
                  <a:srgbClr val="3F7F7F"/>
                </a:solidFill>
                <a:latin typeface="Courier New" panose="02070309020205020404" pitchFamily="49" charset="0"/>
              </a:rPr>
              <a:t>-name</a:t>
            </a:r>
            <a:r>
              <a:rPr lang="en-US" dirty="0">
                <a:solidFill>
                  <a:srgbClr val="008080"/>
                </a:solidFill>
                <a:latin typeface="Courier New" panose="02070309020205020404" pitchFamily="49" charset="0"/>
              </a:rPr>
              <a:t>&gt;</a:t>
            </a:r>
            <a:r>
              <a:rPr lang="en-US" dirty="0" err="1">
                <a:solidFill>
                  <a:srgbClr val="000000"/>
                </a:solidFill>
                <a:latin typeface="Courier New" panose="02070309020205020404" pitchFamily="49" charset="0"/>
              </a:rPr>
              <a:t>contextConfigLocation</a:t>
            </a:r>
            <a:r>
              <a:rPr lang="en-US" dirty="0">
                <a:solidFill>
                  <a:srgbClr val="008080"/>
                </a:solidFill>
                <a:latin typeface="Courier New" panose="02070309020205020404" pitchFamily="49" charset="0"/>
              </a:rPr>
              <a:t>&lt;/</a:t>
            </a:r>
            <a:r>
              <a:rPr lang="en-US" dirty="0" err="1">
                <a:solidFill>
                  <a:srgbClr val="3F7F7F"/>
                </a:solidFill>
                <a:latin typeface="Courier New" panose="02070309020205020404" pitchFamily="49" charset="0"/>
              </a:rPr>
              <a:t>param</a:t>
            </a:r>
            <a:r>
              <a:rPr lang="en-US" dirty="0">
                <a:solidFill>
                  <a:srgbClr val="3F7F7F"/>
                </a:solidFill>
                <a:latin typeface="Courier New" panose="02070309020205020404" pitchFamily="49" charset="0"/>
              </a:rPr>
              <a:t>-name</a:t>
            </a:r>
            <a:r>
              <a:rPr lang="en-US"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err="1">
                <a:solidFill>
                  <a:srgbClr val="3F7F7F"/>
                </a:solidFill>
                <a:latin typeface="Courier New" panose="02070309020205020404" pitchFamily="49" charset="0"/>
              </a:rPr>
              <a:t>param</a:t>
            </a:r>
            <a:r>
              <a:rPr lang="en-US" dirty="0">
                <a:solidFill>
                  <a:srgbClr val="3F7F7F"/>
                </a:solidFill>
                <a:latin typeface="Courier New" panose="02070309020205020404" pitchFamily="49" charset="0"/>
              </a:rPr>
              <a:t>-value</a:t>
            </a:r>
            <a:r>
              <a:rPr lang="en-US" dirty="0">
                <a:solidFill>
                  <a:srgbClr val="008080"/>
                </a:solidFill>
                <a:latin typeface="Courier New" panose="02070309020205020404" pitchFamily="49" charset="0"/>
              </a:rPr>
              <a:t>&gt;</a:t>
            </a:r>
            <a:r>
              <a:rPr lang="en-US" dirty="0">
                <a:solidFill>
                  <a:srgbClr val="000000"/>
                </a:solidFill>
                <a:latin typeface="Courier New" panose="02070309020205020404" pitchFamily="49" charset="0"/>
              </a:rPr>
              <a:t>/WEB-INF/springConfiguration.xml</a:t>
            </a:r>
            <a:r>
              <a:rPr lang="en-US" dirty="0">
                <a:solidFill>
                  <a:srgbClr val="008080"/>
                </a:solidFill>
                <a:latin typeface="Courier New" panose="02070309020205020404" pitchFamily="49" charset="0"/>
              </a:rPr>
              <a:t>&lt;/</a:t>
            </a:r>
            <a:r>
              <a:rPr lang="en-US" dirty="0" err="1">
                <a:solidFill>
                  <a:srgbClr val="3F7F7F"/>
                </a:solidFill>
                <a:latin typeface="Courier New" panose="02070309020205020404" pitchFamily="49" charset="0"/>
              </a:rPr>
              <a:t>param</a:t>
            </a:r>
            <a:r>
              <a:rPr lang="en-US" dirty="0">
                <a:solidFill>
                  <a:srgbClr val="3F7F7F"/>
                </a:solidFill>
                <a:latin typeface="Courier New" panose="02070309020205020404" pitchFamily="49" charset="0"/>
              </a:rPr>
              <a:t>-value</a:t>
            </a:r>
            <a:r>
              <a:rPr lang="en-US"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context-</a:t>
            </a:r>
            <a:r>
              <a:rPr lang="en-US" dirty="0" err="1">
                <a:solidFill>
                  <a:srgbClr val="3F7F7F"/>
                </a:solidFill>
                <a:latin typeface="Courier New" panose="02070309020205020404" pitchFamily="49" charset="0"/>
              </a:rPr>
              <a:t>param</a:t>
            </a:r>
            <a:r>
              <a:rPr lang="en-US"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listener</a:t>
            </a:r>
            <a:r>
              <a:rPr lang="en-US"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listener-class</a:t>
            </a:r>
            <a:r>
              <a:rPr lang="en-US" dirty="0">
                <a:solidFill>
                  <a:srgbClr val="008080"/>
                </a:solidFill>
                <a:latin typeface="Courier New" panose="02070309020205020404" pitchFamily="49" charset="0"/>
              </a:rPr>
              <a:t>&gt;</a:t>
            </a:r>
            <a:r>
              <a:rPr lang="en-US" dirty="0" err="1">
                <a:solidFill>
                  <a:srgbClr val="000000"/>
                </a:solidFill>
                <a:latin typeface="Courier New" panose="02070309020205020404" pitchFamily="49" charset="0"/>
              </a:rPr>
              <a:t>org.springframework.web.context.ContextLoaderListener</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listener-class</a:t>
            </a:r>
            <a:r>
              <a:rPr lang="en-US"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listener</a:t>
            </a:r>
            <a:r>
              <a:rPr lang="en-US" dirty="0">
                <a:solidFill>
                  <a:srgbClr val="008080"/>
                </a:solidFill>
                <a:latin typeface="Courier New" panose="02070309020205020404" pitchFamily="49" charset="0"/>
              </a:rPr>
              <a:t>&gt;</a:t>
            </a:r>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125</a:t>
            </a:fld>
            <a:endParaRPr lang="en-US"/>
          </a:p>
        </p:txBody>
      </p:sp>
    </p:spTree>
    <p:extLst>
      <p:ext uri="{BB962C8B-B14F-4D97-AF65-F5344CB8AC3E}">
        <p14:creationId xmlns:p14="http://schemas.microsoft.com/office/powerpoint/2010/main" val="78116744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and Struts 2 Integration</a:t>
            </a:r>
            <a:br>
              <a:rPr lang="en-US" dirty="0"/>
            </a:br>
            <a:endParaRPr lang="en-US" dirty="0"/>
          </a:p>
        </p:txBody>
      </p:sp>
      <p:sp>
        <p:nvSpPr>
          <p:cNvPr id="3" name="Content Placeholder 2"/>
          <p:cNvSpPr>
            <a:spLocks noGrp="1"/>
          </p:cNvSpPr>
          <p:nvPr>
            <p:ph idx="1"/>
          </p:nvPr>
        </p:nvSpPr>
        <p:spPr>
          <a:xfrm>
            <a:off x="677334" y="1514901"/>
            <a:ext cx="8596668" cy="4891586"/>
          </a:xfrm>
        </p:spPr>
        <p:txBody>
          <a:bodyPr>
            <a:normAutofit lnSpcReduction="10000"/>
          </a:bodyPr>
          <a:lstStyle/>
          <a:p>
            <a:r>
              <a:rPr lang="en-US" dirty="0"/>
              <a:t> </a:t>
            </a:r>
            <a:r>
              <a:rPr lang="en-US" dirty="0">
                <a:solidFill>
                  <a:srgbClr val="000000"/>
                </a:solidFill>
                <a:latin typeface="verdana" panose="020B0604030504040204" pitchFamily="34" charset="0"/>
              </a:rPr>
              <a:t>Spring framework provides an easy way to manage the dependency. It can be easily integrated with struts 2 framework.</a:t>
            </a:r>
          </a:p>
          <a:p>
            <a:r>
              <a:rPr lang="en-US" dirty="0"/>
              <a:t> </a:t>
            </a:r>
            <a:r>
              <a:rPr lang="en-US" dirty="0">
                <a:solidFill>
                  <a:srgbClr val="C00000"/>
                </a:solidFill>
                <a:latin typeface="verdana" panose="020B0604030504040204" pitchFamily="34" charset="0"/>
              </a:rPr>
              <a:t>The </a:t>
            </a:r>
            <a:r>
              <a:rPr lang="en-US" b="1" dirty="0" err="1">
                <a:solidFill>
                  <a:srgbClr val="C00000"/>
                </a:solidFill>
                <a:latin typeface="verdana" panose="020B0604030504040204" pitchFamily="34" charset="0"/>
              </a:rPr>
              <a:t>ContextLoaderListener</a:t>
            </a:r>
            <a:r>
              <a:rPr lang="en-US" dirty="0">
                <a:solidFill>
                  <a:srgbClr val="C00000"/>
                </a:solidFill>
                <a:latin typeface="verdana" panose="020B0604030504040204" pitchFamily="34" charset="0"/>
              </a:rPr>
              <a:t> class is used to communicate spring application with struts 2. It must be specified in the web.xml file.</a:t>
            </a:r>
          </a:p>
          <a:p>
            <a:r>
              <a:rPr lang="en-US" dirty="0"/>
              <a:t> </a:t>
            </a:r>
            <a:r>
              <a:rPr lang="en-US" b="1" dirty="0">
                <a:solidFill>
                  <a:srgbClr val="C00000"/>
                </a:solidFill>
                <a:latin typeface="verdana" panose="020B0604030504040204" pitchFamily="34" charset="0"/>
              </a:rPr>
              <a:t>struts2-spring-plugin-x.y.z.jar</a:t>
            </a:r>
            <a:r>
              <a:rPr lang="en-US" dirty="0"/>
              <a:t> is main jar which is required to integrate struts with Spring integration. </a:t>
            </a:r>
            <a:endParaRPr lang="en-US" dirty="0">
              <a:solidFill>
                <a:srgbClr val="C00000"/>
              </a:solidFill>
              <a:latin typeface="verdana" panose="020B0604030504040204" pitchFamily="34" charset="0"/>
            </a:endParaRPr>
          </a:p>
          <a:p>
            <a:pPr algn="just"/>
            <a:r>
              <a:rPr lang="en-US" dirty="0">
                <a:solidFill>
                  <a:srgbClr val="C00000"/>
                </a:solidFill>
              </a:rPr>
              <a:t> </a:t>
            </a:r>
            <a:r>
              <a:rPr lang="en-US" dirty="0">
                <a:solidFill>
                  <a:srgbClr val="000000"/>
                </a:solidFill>
                <a:latin typeface="verdana" panose="020B0604030504040204" pitchFamily="34" charset="0"/>
              </a:rPr>
              <a:t>Steps to create the application:</a:t>
            </a:r>
          </a:p>
          <a:p>
            <a:pPr algn="just">
              <a:buFont typeface="+mj-lt"/>
              <a:buAutoNum type="arabicPeriod"/>
            </a:pPr>
            <a:r>
              <a:rPr lang="en-US" dirty="0">
                <a:solidFill>
                  <a:srgbClr val="000000"/>
                </a:solidFill>
                <a:latin typeface="Verdana" panose="020B0604030504040204" pitchFamily="34" charset="0"/>
              </a:rPr>
              <a:t>Create struts2 application and </a:t>
            </a:r>
            <a:r>
              <a:rPr lang="en-US" dirty="0"/>
              <a:t>struts2 spring libraries </a:t>
            </a:r>
            <a:endParaRPr lang="en-US" dirty="0">
              <a:solidFill>
                <a:srgbClr val="000000"/>
              </a:solidFill>
              <a:latin typeface="Verdana" panose="020B0604030504040204" pitchFamily="34" charset="0"/>
            </a:endParaRPr>
          </a:p>
          <a:p>
            <a:pPr algn="just">
              <a:buFont typeface="+mj-lt"/>
              <a:buAutoNum type="arabicPeriod"/>
            </a:pPr>
            <a:r>
              <a:rPr lang="en-US" dirty="0">
                <a:solidFill>
                  <a:srgbClr val="000000"/>
                </a:solidFill>
                <a:latin typeface="Verdana" panose="020B0604030504040204" pitchFamily="34" charset="0"/>
              </a:rPr>
              <a:t>In </a:t>
            </a:r>
            <a:r>
              <a:rPr lang="en-US" b="1" dirty="0">
                <a:solidFill>
                  <a:srgbClr val="000000"/>
                </a:solidFill>
                <a:latin typeface="Verdana" panose="020B0604030504040204" pitchFamily="34" charset="0"/>
              </a:rPr>
              <a:t>web.xml</a:t>
            </a:r>
            <a:r>
              <a:rPr lang="en-US" dirty="0">
                <a:solidFill>
                  <a:srgbClr val="000000"/>
                </a:solidFill>
                <a:latin typeface="Verdana" panose="020B0604030504040204" pitchFamily="34" charset="0"/>
              </a:rPr>
              <a:t> file, define </a:t>
            </a:r>
            <a:r>
              <a:rPr lang="en-US" dirty="0" err="1">
                <a:solidFill>
                  <a:srgbClr val="000000"/>
                </a:solidFill>
                <a:latin typeface="Verdana" panose="020B0604030504040204" pitchFamily="34" charset="0"/>
              </a:rPr>
              <a:t>ContextLoaderListener</a:t>
            </a:r>
            <a:r>
              <a:rPr lang="en-US" dirty="0">
                <a:solidFill>
                  <a:srgbClr val="000000"/>
                </a:solidFill>
                <a:latin typeface="Verdana" panose="020B0604030504040204" pitchFamily="34" charset="0"/>
              </a:rPr>
              <a:t> class.</a:t>
            </a:r>
          </a:p>
          <a:p>
            <a:pPr algn="just">
              <a:buFont typeface="+mj-lt"/>
              <a:buAutoNum type="arabicPeriod"/>
            </a:pPr>
            <a:r>
              <a:rPr lang="en-US" dirty="0">
                <a:solidFill>
                  <a:srgbClr val="000000"/>
                </a:solidFill>
                <a:latin typeface="Verdana" panose="020B0604030504040204" pitchFamily="34" charset="0"/>
              </a:rPr>
              <a:t>In </a:t>
            </a:r>
            <a:r>
              <a:rPr lang="en-US" b="1" dirty="0">
                <a:solidFill>
                  <a:srgbClr val="000000"/>
                </a:solidFill>
                <a:latin typeface="Verdana" panose="020B0604030504040204" pitchFamily="34" charset="0"/>
              </a:rPr>
              <a:t>struts.xml</a:t>
            </a:r>
            <a:r>
              <a:rPr lang="en-US" dirty="0">
                <a:solidFill>
                  <a:srgbClr val="000000"/>
                </a:solidFill>
                <a:latin typeface="Verdana" panose="020B0604030504040204" pitchFamily="34" charset="0"/>
              </a:rPr>
              <a:t> file, define bean name for the action class.</a:t>
            </a:r>
          </a:p>
          <a:p>
            <a:pPr algn="just">
              <a:buFont typeface="+mj-lt"/>
              <a:buAutoNum type="arabicPeriod"/>
            </a:pPr>
            <a:r>
              <a:rPr lang="en-US" dirty="0">
                <a:solidFill>
                  <a:srgbClr val="000000"/>
                </a:solidFill>
                <a:latin typeface="Verdana" panose="020B0604030504040204" pitchFamily="34" charset="0"/>
              </a:rPr>
              <a:t>In </a:t>
            </a:r>
            <a:r>
              <a:rPr lang="en-US" b="1" dirty="0">
                <a:solidFill>
                  <a:srgbClr val="000000"/>
                </a:solidFill>
                <a:latin typeface="Verdana" panose="020B0604030504040204" pitchFamily="34" charset="0"/>
              </a:rPr>
              <a:t>applicationContext.xml</a:t>
            </a:r>
            <a:r>
              <a:rPr lang="en-US" dirty="0">
                <a:solidFill>
                  <a:srgbClr val="000000"/>
                </a:solidFill>
                <a:latin typeface="Verdana" panose="020B0604030504040204" pitchFamily="34" charset="0"/>
              </a:rPr>
              <a:t> file, create the bean. Its class name should be action class name e.g. </a:t>
            </a:r>
            <a:r>
              <a:rPr lang="en-US" dirty="0" err="1">
                <a:solidFill>
                  <a:srgbClr val="000000"/>
                </a:solidFill>
                <a:latin typeface="Verdana" panose="020B0604030504040204" pitchFamily="34" charset="0"/>
              </a:rPr>
              <a:t>com.mangaraoit.Login</a:t>
            </a:r>
            <a:r>
              <a:rPr lang="en-US" dirty="0">
                <a:solidFill>
                  <a:srgbClr val="000000"/>
                </a:solidFill>
                <a:latin typeface="Verdana" panose="020B0604030504040204" pitchFamily="34" charset="0"/>
              </a:rPr>
              <a:t> and id should match with the action class of struts.xml file (e.g. login).</a:t>
            </a:r>
          </a:p>
          <a:p>
            <a:pPr algn="just">
              <a:buFont typeface="+mj-lt"/>
              <a:buAutoNum type="arabicPeriod"/>
            </a:pPr>
            <a:r>
              <a:rPr lang="en-US" dirty="0">
                <a:solidFill>
                  <a:srgbClr val="000000"/>
                </a:solidFill>
                <a:latin typeface="Verdana" panose="020B0604030504040204" pitchFamily="34" charset="0"/>
              </a:rPr>
              <a:t>In the </a:t>
            </a:r>
            <a:r>
              <a:rPr lang="en-US" b="1" dirty="0">
                <a:solidFill>
                  <a:srgbClr val="000000"/>
                </a:solidFill>
                <a:latin typeface="Verdana" panose="020B0604030504040204" pitchFamily="34" charset="0"/>
              </a:rPr>
              <a:t>action class</a:t>
            </a:r>
            <a:r>
              <a:rPr lang="en-US" dirty="0">
                <a:solidFill>
                  <a:srgbClr val="000000"/>
                </a:solidFill>
                <a:latin typeface="Verdana" panose="020B0604030504040204" pitchFamily="34" charset="0"/>
              </a:rPr>
              <a:t>, define extra property e.g. message.</a:t>
            </a:r>
          </a:p>
          <a:p>
            <a:endParaRPr lang="en-US" dirty="0">
              <a:solidFill>
                <a:srgbClr val="C00000"/>
              </a:solidFill>
            </a:endParaRPr>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126</a:t>
            </a:fld>
            <a:endParaRPr lang="en-US"/>
          </a:p>
        </p:txBody>
      </p:sp>
    </p:spTree>
    <p:extLst>
      <p:ext uri="{BB962C8B-B14F-4D97-AF65-F5344CB8AC3E}">
        <p14:creationId xmlns:p14="http://schemas.microsoft.com/office/powerpoint/2010/main" val="75184254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2355490" y="898321"/>
            <a:ext cx="4285714" cy="1847619"/>
          </a:xfrm>
          <a:prstGeom prst="rect">
            <a:avLst/>
          </a:prstGeom>
        </p:spPr>
      </p:pic>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127</a:t>
            </a:fld>
            <a:endParaRPr lang="en-US"/>
          </a:p>
        </p:txBody>
      </p:sp>
      <p:pic>
        <p:nvPicPr>
          <p:cNvPr id="8" name="Picture 7"/>
          <p:cNvPicPr>
            <a:picLocks noChangeAspect="1"/>
          </p:cNvPicPr>
          <p:nvPr/>
        </p:nvPicPr>
        <p:blipFill>
          <a:blip r:embed="rId3"/>
          <a:stretch>
            <a:fillRect/>
          </a:stretch>
        </p:blipFill>
        <p:spPr>
          <a:xfrm>
            <a:off x="2668134" y="3755556"/>
            <a:ext cx="3361905" cy="1276190"/>
          </a:xfrm>
          <a:prstGeom prst="rect">
            <a:avLst/>
          </a:prstGeom>
        </p:spPr>
      </p:pic>
    </p:spTree>
    <p:extLst>
      <p:ext uri="{BB962C8B-B14F-4D97-AF65-F5344CB8AC3E}">
        <p14:creationId xmlns:p14="http://schemas.microsoft.com/office/powerpoint/2010/main" val="334015505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Spring and Struts 2 Integration</a:t>
            </a:r>
            <a:br>
              <a:rPr lang="en-US" dirty="0"/>
            </a:br>
            <a:r>
              <a:rPr lang="en-US" dirty="0"/>
              <a:t> </a:t>
            </a:r>
          </a:p>
        </p:txBody>
      </p:sp>
      <p:sp>
        <p:nvSpPr>
          <p:cNvPr id="3" name="Content Placeholder 2"/>
          <p:cNvSpPr>
            <a:spLocks noGrp="1"/>
          </p:cNvSpPr>
          <p:nvPr>
            <p:ph idx="1"/>
          </p:nvPr>
        </p:nvSpPr>
        <p:spPr/>
        <p:txBody>
          <a:bodyPr/>
          <a:lstStyle/>
          <a:p>
            <a:r>
              <a:rPr lang="en-US" b="1" dirty="0" err="1"/>
              <a:t>index.jsp</a:t>
            </a:r>
            <a:endParaRPr lang="en-US" dirty="0"/>
          </a:p>
          <a:p>
            <a:r>
              <a:rPr lang="en-US" b="1" dirty="0"/>
              <a:t>web.xml</a:t>
            </a:r>
          </a:p>
          <a:p>
            <a:r>
              <a:rPr lang="en-US" b="1" dirty="0"/>
              <a:t>LoginAction.java</a:t>
            </a:r>
            <a:endParaRPr lang="en-US" dirty="0"/>
          </a:p>
          <a:p>
            <a:r>
              <a:rPr lang="en-US" b="1" dirty="0"/>
              <a:t>applicationContext.xml (should be under WEB-INF folder)</a:t>
            </a:r>
            <a:endParaRPr lang="en-US" dirty="0"/>
          </a:p>
          <a:p>
            <a:r>
              <a:rPr lang="en-US" b="1" dirty="0"/>
              <a:t>struts.xml</a:t>
            </a:r>
            <a:endParaRPr lang="en-US" dirty="0"/>
          </a:p>
          <a:p>
            <a:r>
              <a:rPr lang="en-US" b="1" dirty="0" err="1"/>
              <a:t>welcome.jsp</a:t>
            </a:r>
            <a:endParaRPr lang="en-US" dirty="0"/>
          </a:p>
          <a:p>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128</a:t>
            </a:fld>
            <a:endParaRPr lang="en-US"/>
          </a:p>
        </p:txBody>
      </p:sp>
    </p:spTree>
    <p:extLst>
      <p:ext uri="{BB962C8B-B14F-4D97-AF65-F5344CB8AC3E}">
        <p14:creationId xmlns:p14="http://schemas.microsoft.com/office/powerpoint/2010/main" val="67691960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091821"/>
          </a:xfrm>
        </p:spPr>
        <p:txBody>
          <a:bodyPr>
            <a:normAutofit fontScale="90000"/>
          </a:bodyPr>
          <a:lstStyle/>
          <a:p>
            <a:r>
              <a:rPr lang="en-US" dirty="0"/>
              <a:t>Add struts 2 core libraries and struts2 spring libraries </a:t>
            </a:r>
          </a:p>
        </p:txBody>
      </p:sp>
      <p:sp>
        <p:nvSpPr>
          <p:cNvPr id="3" name="Content Placeholder 2"/>
          <p:cNvSpPr>
            <a:spLocks noGrp="1"/>
          </p:cNvSpPr>
          <p:nvPr>
            <p:ph idx="1"/>
          </p:nvPr>
        </p:nvSpPr>
        <p:spPr>
          <a:xfrm>
            <a:off x="677333" y="1624084"/>
            <a:ext cx="11127979" cy="5404513"/>
          </a:xfrm>
        </p:spPr>
        <p:txBody>
          <a:bodyPr/>
          <a:lstStyle/>
          <a:p>
            <a:pPr marL="0" indent="0">
              <a:buNone/>
            </a:pPr>
            <a:r>
              <a:rPr lang="en-US" dirty="0"/>
              <a:t> </a:t>
            </a:r>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129</a:t>
            </a:fld>
            <a:endParaRPr lang="en-US"/>
          </a:p>
        </p:txBody>
      </p:sp>
      <p:pic>
        <p:nvPicPr>
          <p:cNvPr id="7" name="Picture 6"/>
          <p:cNvPicPr>
            <a:picLocks noChangeAspect="1"/>
          </p:cNvPicPr>
          <p:nvPr/>
        </p:nvPicPr>
        <p:blipFill>
          <a:blip r:embed="rId2"/>
          <a:stretch>
            <a:fillRect/>
          </a:stretch>
        </p:blipFill>
        <p:spPr>
          <a:xfrm>
            <a:off x="2421834" y="1138210"/>
            <a:ext cx="5695238" cy="5085714"/>
          </a:xfrm>
          <a:prstGeom prst="rect">
            <a:avLst/>
          </a:prstGeom>
        </p:spPr>
      </p:pic>
    </p:spTree>
    <p:extLst>
      <p:ext uri="{BB962C8B-B14F-4D97-AF65-F5344CB8AC3E}">
        <p14:creationId xmlns:p14="http://schemas.microsoft.com/office/powerpoint/2010/main" val="1888393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index.jsp</a:t>
            </a:r>
            <a:endParaRPr lang="en-US" dirty="0"/>
          </a:p>
        </p:txBody>
      </p:sp>
      <p:sp>
        <p:nvSpPr>
          <p:cNvPr id="3" name="Content Placeholder 2"/>
          <p:cNvSpPr>
            <a:spLocks noGrp="1"/>
          </p:cNvSpPr>
          <p:nvPr>
            <p:ph idx="1"/>
          </p:nvPr>
        </p:nvSpPr>
        <p:spPr/>
        <p:txBody>
          <a:bodyPr/>
          <a:lstStyle/>
          <a:p>
            <a:r>
              <a:rPr lang="en-US" dirty="0"/>
              <a:t>&lt;a </a:t>
            </a:r>
            <a:r>
              <a:rPr lang="en-US" dirty="0" err="1"/>
              <a:t>href</a:t>
            </a:r>
            <a:r>
              <a:rPr lang="en-US" dirty="0"/>
              <a:t>="hello.html"&gt;click&lt;/a&gt;  </a:t>
            </a:r>
          </a:p>
          <a:p>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13</a:t>
            </a:fld>
            <a:endParaRPr lang="en-US"/>
          </a:p>
        </p:txBody>
      </p:sp>
    </p:spTree>
    <p:extLst>
      <p:ext uri="{BB962C8B-B14F-4D97-AF65-F5344CB8AC3E}">
        <p14:creationId xmlns:p14="http://schemas.microsoft.com/office/powerpoint/2010/main" val="4053259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Directory Structure</a:t>
            </a:r>
          </a:p>
        </p:txBody>
      </p:sp>
      <p:pic>
        <p:nvPicPr>
          <p:cNvPr id="7" name="Content Placeholder 6"/>
          <p:cNvPicPr>
            <a:picLocks noGrp="1" noChangeAspect="1"/>
          </p:cNvPicPr>
          <p:nvPr>
            <p:ph idx="1"/>
          </p:nvPr>
        </p:nvPicPr>
        <p:blipFill>
          <a:blip r:embed="rId2"/>
          <a:stretch>
            <a:fillRect/>
          </a:stretch>
        </p:blipFill>
        <p:spPr>
          <a:xfrm>
            <a:off x="3485543" y="2648925"/>
            <a:ext cx="2980952" cy="2904762"/>
          </a:xfrm>
          <a:prstGeom prst="rect">
            <a:avLst/>
          </a:prstGeom>
        </p:spPr>
      </p:pic>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130</a:t>
            </a:fld>
            <a:endParaRPr lang="en-US"/>
          </a:p>
        </p:txBody>
      </p:sp>
    </p:spTree>
    <p:extLst>
      <p:ext uri="{BB962C8B-B14F-4D97-AF65-F5344CB8AC3E}">
        <p14:creationId xmlns:p14="http://schemas.microsoft.com/office/powerpoint/2010/main" val="165520505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index.jsp</a:t>
            </a:r>
            <a:endParaRPr lang="en-US" dirty="0"/>
          </a:p>
        </p:txBody>
      </p:sp>
      <p:sp>
        <p:nvSpPr>
          <p:cNvPr id="3" name="Content Placeholder 2"/>
          <p:cNvSpPr>
            <a:spLocks noGrp="1"/>
          </p:cNvSpPr>
          <p:nvPr>
            <p:ph idx="1"/>
          </p:nvPr>
        </p:nvSpPr>
        <p:spPr>
          <a:xfrm>
            <a:off x="677334" y="1569493"/>
            <a:ext cx="8596668" cy="4471869"/>
          </a:xfrm>
        </p:spPr>
        <p:txBody>
          <a:bodyPr>
            <a:normAutofit/>
          </a:bodyPr>
          <a:lstStyle/>
          <a:p>
            <a:r>
              <a:rPr lang="en-US" dirty="0"/>
              <a:t> </a:t>
            </a:r>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head</a:t>
            </a:r>
            <a:r>
              <a:rPr lang="en-US"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BF5F3F"/>
                </a:solidFill>
                <a:latin typeface="Courier New" panose="02070309020205020404" pitchFamily="49" charset="0"/>
              </a:rPr>
              <a:t>&lt;%@</a:t>
            </a:r>
            <a:r>
              <a:rPr lang="en-US" dirty="0" err="1">
                <a:solidFill>
                  <a:srgbClr val="3F7F7F"/>
                </a:solidFill>
                <a:latin typeface="Courier New" panose="02070309020205020404" pitchFamily="49" charset="0"/>
              </a:rPr>
              <a:t>taglib</a:t>
            </a:r>
            <a:r>
              <a:rPr lang="en-US" dirty="0">
                <a:solidFill>
                  <a:srgbClr val="3F7F7F"/>
                </a:solidFill>
                <a:latin typeface="Courier New" panose="02070309020205020404" pitchFamily="49" charset="0"/>
              </a:rPr>
              <a:t> </a:t>
            </a:r>
            <a:r>
              <a:rPr lang="en-US" dirty="0" err="1">
                <a:solidFill>
                  <a:srgbClr val="7F007F"/>
                </a:solidFill>
                <a:latin typeface="Courier New" panose="02070309020205020404" pitchFamily="49" charset="0"/>
              </a:rPr>
              <a:t>uri</a:t>
            </a:r>
            <a:r>
              <a:rPr lang="en-US"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"/struts-tags" </a:t>
            </a:r>
            <a:r>
              <a:rPr lang="en-US" i="1" dirty="0">
                <a:solidFill>
                  <a:srgbClr val="7F007F"/>
                </a:solidFill>
                <a:latin typeface="Courier New" panose="02070309020205020404" pitchFamily="49" charset="0"/>
              </a:rPr>
              <a:t>prefix</a:t>
            </a:r>
            <a:r>
              <a:rPr lang="en-US" i="1"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"s" </a:t>
            </a:r>
            <a:r>
              <a:rPr lang="en-US" i="1" dirty="0">
                <a:solidFill>
                  <a:srgbClr val="BF5F3F"/>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head</a:t>
            </a:r>
            <a:r>
              <a:rPr lang="en-US"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body</a:t>
            </a:r>
            <a:r>
              <a:rPr lang="en-US"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err="1">
                <a:solidFill>
                  <a:srgbClr val="3F7F7F"/>
                </a:solidFill>
                <a:latin typeface="Courier New" panose="02070309020205020404" pitchFamily="49" charset="0"/>
              </a:rPr>
              <a:t>s:form</a:t>
            </a:r>
            <a:r>
              <a:rPr lang="en-US" dirty="0">
                <a:solidFill>
                  <a:srgbClr val="3F7F7F"/>
                </a:solidFill>
                <a:latin typeface="Courier New" panose="02070309020205020404" pitchFamily="49" charset="0"/>
              </a:rPr>
              <a:t> </a:t>
            </a:r>
            <a:r>
              <a:rPr lang="en-US" dirty="0">
                <a:solidFill>
                  <a:srgbClr val="7F007F"/>
                </a:solidFill>
                <a:latin typeface="Courier New" panose="02070309020205020404" pitchFamily="49" charset="0"/>
              </a:rPr>
              <a:t>action</a:t>
            </a:r>
            <a:r>
              <a:rPr lang="en-US"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"login"</a:t>
            </a:r>
            <a:r>
              <a:rPr lang="en-US" i="1"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err="1">
                <a:solidFill>
                  <a:srgbClr val="3F7F7F"/>
                </a:solidFill>
                <a:latin typeface="Courier New" panose="02070309020205020404" pitchFamily="49" charset="0"/>
              </a:rPr>
              <a:t>s:textfield</a:t>
            </a:r>
            <a:r>
              <a:rPr lang="en-US" dirty="0">
                <a:solidFill>
                  <a:srgbClr val="3F7F7F"/>
                </a:solidFill>
                <a:latin typeface="Courier New" panose="02070309020205020404" pitchFamily="49" charset="0"/>
              </a:rPr>
              <a:t> </a:t>
            </a:r>
            <a:r>
              <a:rPr lang="en-US" dirty="0">
                <a:solidFill>
                  <a:srgbClr val="7F007F"/>
                </a:solidFill>
                <a:latin typeface="Courier New" panose="02070309020205020404" pitchFamily="49" charset="0"/>
              </a:rPr>
              <a:t>name</a:t>
            </a:r>
            <a:r>
              <a:rPr lang="en-US"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"username" </a:t>
            </a:r>
            <a:r>
              <a:rPr lang="en-US" i="1" dirty="0">
                <a:solidFill>
                  <a:srgbClr val="7F007F"/>
                </a:solidFill>
                <a:latin typeface="Courier New" panose="02070309020205020404" pitchFamily="49" charset="0"/>
              </a:rPr>
              <a:t>label</a:t>
            </a:r>
            <a:r>
              <a:rPr lang="en-US" i="1"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"Enter User Name"</a:t>
            </a:r>
            <a:r>
              <a:rPr lang="en-US" i="1"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err="1">
                <a:solidFill>
                  <a:srgbClr val="3F7F7F"/>
                </a:solidFill>
                <a:latin typeface="Courier New" panose="02070309020205020404" pitchFamily="49" charset="0"/>
              </a:rPr>
              <a:t>s:submit</a:t>
            </a:r>
            <a:r>
              <a:rPr lang="en-US" dirty="0">
                <a:solidFill>
                  <a:srgbClr val="3F7F7F"/>
                </a:solidFill>
                <a:latin typeface="Courier New" panose="02070309020205020404" pitchFamily="49" charset="0"/>
              </a:rPr>
              <a:t> </a:t>
            </a:r>
            <a:r>
              <a:rPr lang="en-US" dirty="0">
                <a:solidFill>
                  <a:srgbClr val="7F007F"/>
                </a:solidFill>
                <a:latin typeface="Courier New" panose="02070309020205020404" pitchFamily="49" charset="0"/>
              </a:rPr>
              <a:t>value</a:t>
            </a:r>
            <a:r>
              <a:rPr lang="en-US"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"Login"</a:t>
            </a:r>
            <a:r>
              <a:rPr lang="en-US" i="1"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err="1">
                <a:solidFill>
                  <a:srgbClr val="3F7F7F"/>
                </a:solidFill>
                <a:highlight>
                  <a:srgbClr val="D4D4D4"/>
                </a:highlight>
                <a:latin typeface="Courier New" panose="02070309020205020404" pitchFamily="49" charset="0"/>
              </a:rPr>
              <a:t>s:form</a:t>
            </a:r>
            <a:r>
              <a:rPr lang="en-US" dirty="0">
                <a:solidFill>
                  <a:srgbClr val="008080"/>
                </a:solidFill>
                <a:highlight>
                  <a:srgbClr val="D4D4D4"/>
                </a:highlight>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body</a:t>
            </a:r>
            <a:r>
              <a:rPr lang="en-US" dirty="0">
                <a:solidFill>
                  <a:srgbClr val="008080"/>
                </a:solidFill>
                <a:latin typeface="Courier New" panose="02070309020205020404" pitchFamily="49" charset="0"/>
              </a:rPr>
              <a:t>&gt;</a:t>
            </a:r>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131</a:t>
            </a:fld>
            <a:endParaRPr lang="en-US"/>
          </a:p>
        </p:txBody>
      </p:sp>
    </p:spTree>
    <p:extLst>
      <p:ext uri="{BB962C8B-B14F-4D97-AF65-F5344CB8AC3E}">
        <p14:creationId xmlns:p14="http://schemas.microsoft.com/office/powerpoint/2010/main" val="427478218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727881"/>
          </a:xfrm>
        </p:spPr>
        <p:txBody>
          <a:bodyPr/>
          <a:lstStyle/>
          <a:p>
            <a:r>
              <a:rPr lang="en-US" dirty="0"/>
              <a:t>web.xml</a:t>
            </a:r>
          </a:p>
        </p:txBody>
      </p:sp>
      <p:sp>
        <p:nvSpPr>
          <p:cNvPr id="3" name="Content Placeholder 2"/>
          <p:cNvSpPr>
            <a:spLocks noGrp="1"/>
          </p:cNvSpPr>
          <p:nvPr>
            <p:ph idx="1"/>
          </p:nvPr>
        </p:nvSpPr>
        <p:spPr>
          <a:xfrm>
            <a:off x="677334" y="1091821"/>
            <a:ext cx="8596668" cy="4949541"/>
          </a:xfrm>
        </p:spPr>
        <p:txBody>
          <a:bodyPr>
            <a:normAutofit fontScale="85000" lnSpcReduction="10000"/>
          </a:bodyPr>
          <a:lstStyle/>
          <a:p>
            <a:r>
              <a:rPr lang="en-US" dirty="0"/>
              <a:t> </a:t>
            </a:r>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filter</a:t>
            </a:r>
            <a:r>
              <a:rPr lang="en-US"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filter-name</a:t>
            </a:r>
            <a:r>
              <a:rPr lang="en-US" dirty="0">
                <a:solidFill>
                  <a:srgbClr val="008080"/>
                </a:solidFill>
                <a:latin typeface="Courier New" panose="02070309020205020404" pitchFamily="49" charset="0"/>
              </a:rPr>
              <a:t>&gt;</a:t>
            </a:r>
            <a:r>
              <a:rPr lang="en-US" dirty="0">
                <a:solidFill>
                  <a:srgbClr val="000000"/>
                </a:solidFill>
                <a:latin typeface="Courier New" panose="02070309020205020404" pitchFamily="49" charset="0"/>
              </a:rPr>
              <a:t>struts2</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filter-name</a:t>
            </a:r>
            <a:r>
              <a:rPr lang="en-US"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filter-class</a:t>
            </a:r>
            <a:r>
              <a:rPr lang="en-US"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org.apache.struts2.dispatcher.ng.filter.StrutsPrepareAndExecuteFilter</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filter-class</a:t>
            </a:r>
            <a:r>
              <a:rPr lang="en-US"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filter</a:t>
            </a:r>
            <a:r>
              <a:rPr lang="en-US"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filter-mapping</a:t>
            </a:r>
            <a:r>
              <a:rPr lang="en-US"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filter-name</a:t>
            </a:r>
            <a:r>
              <a:rPr lang="en-US" dirty="0">
                <a:solidFill>
                  <a:srgbClr val="008080"/>
                </a:solidFill>
                <a:latin typeface="Courier New" panose="02070309020205020404" pitchFamily="49" charset="0"/>
              </a:rPr>
              <a:t>&gt;</a:t>
            </a:r>
            <a:r>
              <a:rPr lang="en-US" dirty="0">
                <a:solidFill>
                  <a:srgbClr val="000000"/>
                </a:solidFill>
                <a:latin typeface="Courier New" panose="02070309020205020404" pitchFamily="49" charset="0"/>
              </a:rPr>
              <a:t>struts2</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filter-name</a:t>
            </a:r>
            <a:r>
              <a:rPr lang="en-US"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err="1">
                <a:solidFill>
                  <a:srgbClr val="3F7F7F"/>
                </a:solidFill>
                <a:latin typeface="Courier New" panose="02070309020205020404" pitchFamily="49" charset="0"/>
              </a:rPr>
              <a:t>url</a:t>
            </a:r>
            <a:r>
              <a:rPr lang="en-US" dirty="0">
                <a:solidFill>
                  <a:srgbClr val="3F7F7F"/>
                </a:solidFill>
                <a:latin typeface="Courier New" panose="02070309020205020404" pitchFamily="49" charset="0"/>
              </a:rPr>
              <a:t>-pattern</a:t>
            </a:r>
            <a:r>
              <a:rPr lang="en-US" dirty="0">
                <a:solidFill>
                  <a:srgbClr val="008080"/>
                </a:solidFill>
                <a:latin typeface="Courier New" panose="02070309020205020404" pitchFamily="49" charset="0"/>
              </a:rPr>
              <a:t>&gt;</a:t>
            </a:r>
            <a:r>
              <a:rPr lang="en-US" dirty="0">
                <a:solidFill>
                  <a:srgbClr val="000000"/>
                </a:solidFill>
                <a:latin typeface="Courier New" panose="02070309020205020404" pitchFamily="49" charset="0"/>
              </a:rPr>
              <a:t>/*</a:t>
            </a:r>
            <a:r>
              <a:rPr lang="en-US" dirty="0">
                <a:solidFill>
                  <a:srgbClr val="008080"/>
                </a:solidFill>
                <a:latin typeface="Courier New" panose="02070309020205020404" pitchFamily="49" charset="0"/>
              </a:rPr>
              <a:t>&lt;/</a:t>
            </a:r>
            <a:r>
              <a:rPr lang="en-US" dirty="0" err="1">
                <a:solidFill>
                  <a:srgbClr val="3F7F7F"/>
                </a:solidFill>
                <a:latin typeface="Courier New" panose="02070309020205020404" pitchFamily="49" charset="0"/>
              </a:rPr>
              <a:t>url</a:t>
            </a:r>
            <a:r>
              <a:rPr lang="en-US" dirty="0">
                <a:solidFill>
                  <a:srgbClr val="3F7F7F"/>
                </a:solidFill>
                <a:latin typeface="Courier New" panose="02070309020205020404" pitchFamily="49" charset="0"/>
              </a:rPr>
              <a:t>-pattern</a:t>
            </a:r>
            <a:r>
              <a:rPr lang="en-US"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filter-mapping</a:t>
            </a:r>
            <a:r>
              <a:rPr lang="en-US"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listener</a:t>
            </a:r>
            <a:r>
              <a:rPr lang="en-US"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listener-class</a:t>
            </a:r>
            <a:r>
              <a:rPr lang="en-US" dirty="0">
                <a:solidFill>
                  <a:srgbClr val="008080"/>
                </a:solidFill>
                <a:latin typeface="Courier New" panose="02070309020205020404" pitchFamily="49" charset="0"/>
              </a:rPr>
              <a:t>&gt;</a:t>
            </a:r>
            <a:r>
              <a:rPr lang="en-US" dirty="0" err="1">
                <a:solidFill>
                  <a:srgbClr val="000000"/>
                </a:solidFill>
                <a:latin typeface="Courier New" panose="02070309020205020404" pitchFamily="49" charset="0"/>
              </a:rPr>
              <a:t>org.springframework.web.context.</a:t>
            </a:r>
            <a:r>
              <a:rPr lang="en-US" b="1" dirty="0" err="1">
                <a:solidFill>
                  <a:srgbClr val="C00000"/>
                </a:solidFill>
                <a:latin typeface="Courier New" panose="02070309020205020404" pitchFamily="49" charset="0"/>
              </a:rPr>
              <a:t>ContextLoaderListener</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listener-class</a:t>
            </a:r>
            <a:r>
              <a:rPr lang="en-US"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listener</a:t>
            </a:r>
            <a:r>
              <a:rPr lang="en-US" dirty="0">
                <a:solidFill>
                  <a:srgbClr val="008080"/>
                </a:solidFill>
                <a:latin typeface="Courier New" panose="02070309020205020404" pitchFamily="49" charset="0"/>
              </a:rPr>
              <a:t>&gt;</a:t>
            </a:r>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132</a:t>
            </a:fld>
            <a:endParaRPr lang="en-US"/>
          </a:p>
        </p:txBody>
      </p:sp>
    </p:spTree>
    <p:extLst>
      <p:ext uri="{BB962C8B-B14F-4D97-AF65-F5344CB8AC3E}">
        <p14:creationId xmlns:p14="http://schemas.microsoft.com/office/powerpoint/2010/main" val="207133587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64" y="0"/>
            <a:ext cx="8596668" cy="605051"/>
          </a:xfrm>
        </p:spPr>
        <p:txBody>
          <a:bodyPr>
            <a:normAutofit fontScale="90000"/>
          </a:bodyPr>
          <a:lstStyle/>
          <a:p>
            <a:r>
              <a:rPr lang="en-US" dirty="0"/>
              <a:t>LoginAction.java</a:t>
            </a:r>
          </a:p>
        </p:txBody>
      </p:sp>
      <p:sp>
        <p:nvSpPr>
          <p:cNvPr id="3" name="Content Placeholder 2"/>
          <p:cNvSpPr>
            <a:spLocks noGrp="1"/>
          </p:cNvSpPr>
          <p:nvPr>
            <p:ph idx="1"/>
          </p:nvPr>
        </p:nvSpPr>
        <p:spPr>
          <a:xfrm>
            <a:off x="677333" y="1009934"/>
            <a:ext cx="10445591" cy="5848065"/>
          </a:xfrm>
        </p:spPr>
        <p:txBody>
          <a:bodyPr>
            <a:normAutofit fontScale="77500" lnSpcReduction="20000"/>
          </a:bodyPr>
          <a:lstStyle/>
          <a:p>
            <a:r>
              <a:rPr lang="en-US" dirty="0"/>
              <a:t> </a:t>
            </a:r>
            <a:r>
              <a:rPr lang="en-US" b="1" dirty="0">
                <a:solidFill>
                  <a:srgbClr val="7F0055"/>
                </a:solidFill>
                <a:latin typeface="Courier New" panose="02070309020205020404" pitchFamily="49" charset="0"/>
              </a:rPr>
              <a:t>package</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com.mangaraoit.controllers</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LoginAction</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private</a:t>
            </a:r>
            <a:r>
              <a:rPr lang="en-US" b="1" dirty="0">
                <a:solidFill>
                  <a:srgbClr val="000000"/>
                </a:solidFill>
                <a:latin typeface="Courier New" panose="02070309020205020404" pitchFamily="49" charset="0"/>
              </a:rPr>
              <a:t> String </a:t>
            </a:r>
            <a:r>
              <a:rPr lang="en-US" b="1" dirty="0">
                <a:solidFill>
                  <a:srgbClr val="0000C0"/>
                </a:solidFill>
                <a:latin typeface="Courier New" panose="02070309020205020404" pitchFamily="49" charset="0"/>
              </a:rPr>
              <a:t>username</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private</a:t>
            </a:r>
            <a:r>
              <a:rPr lang="en-US" b="1" dirty="0">
                <a:solidFill>
                  <a:srgbClr val="000000"/>
                </a:solidFill>
                <a:latin typeface="Courier New" panose="02070309020205020404" pitchFamily="49" charset="0"/>
              </a:rPr>
              <a:t> String </a:t>
            </a:r>
            <a:r>
              <a:rPr lang="en-US" b="1" dirty="0">
                <a:solidFill>
                  <a:srgbClr val="0000C0"/>
                </a:solidFill>
                <a:latin typeface="Courier New" panose="02070309020205020404" pitchFamily="49" charset="0"/>
              </a:rPr>
              <a:t>message</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String </a:t>
            </a:r>
            <a:r>
              <a:rPr lang="en-US" b="1" dirty="0" err="1">
                <a:solidFill>
                  <a:srgbClr val="000000"/>
                </a:solidFill>
                <a:latin typeface="Courier New" panose="02070309020205020404" pitchFamily="49" charset="0"/>
              </a:rPr>
              <a:t>getUsername</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return</a:t>
            </a:r>
            <a:r>
              <a:rPr lang="en-US" b="1" dirty="0">
                <a:solidFill>
                  <a:srgbClr val="000000"/>
                </a:solidFill>
                <a:latin typeface="Courier New" panose="02070309020205020404" pitchFamily="49" charset="0"/>
              </a:rPr>
              <a:t> </a:t>
            </a:r>
            <a:r>
              <a:rPr lang="en-US" b="1" dirty="0">
                <a:solidFill>
                  <a:srgbClr val="0000C0"/>
                </a:solidFill>
                <a:latin typeface="Courier New" panose="02070309020205020404" pitchFamily="49" charset="0"/>
              </a:rPr>
              <a:t>username</a:t>
            </a:r>
            <a:r>
              <a:rPr lang="en-US" b="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setUsername</a:t>
            </a:r>
            <a:r>
              <a:rPr lang="en-US" b="1" dirty="0">
                <a:solidFill>
                  <a:srgbClr val="000000"/>
                </a:solidFill>
                <a:latin typeface="Courier New" panose="02070309020205020404" pitchFamily="49" charset="0"/>
              </a:rPr>
              <a:t>(String username) {</a:t>
            </a:r>
          </a:p>
          <a:p>
            <a:r>
              <a:rPr lang="en-US" b="1" dirty="0" err="1">
                <a:solidFill>
                  <a:srgbClr val="7F0055"/>
                </a:solidFill>
                <a:latin typeface="Courier New" panose="02070309020205020404" pitchFamily="49" charset="0"/>
              </a:rPr>
              <a:t>this</a:t>
            </a:r>
            <a:r>
              <a:rPr lang="en-US" b="1" dirty="0" err="1">
                <a:solidFill>
                  <a:srgbClr val="000000"/>
                </a:solidFill>
                <a:latin typeface="Courier New" panose="02070309020205020404" pitchFamily="49" charset="0"/>
              </a:rPr>
              <a:t>.</a:t>
            </a:r>
            <a:r>
              <a:rPr lang="en-US" b="1" dirty="0" err="1">
                <a:solidFill>
                  <a:srgbClr val="0000C0"/>
                </a:solidFill>
                <a:latin typeface="Courier New" panose="02070309020205020404" pitchFamily="49" charset="0"/>
              </a:rPr>
              <a:t>username</a:t>
            </a:r>
            <a:r>
              <a:rPr lang="en-US" b="1" dirty="0">
                <a:solidFill>
                  <a:srgbClr val="000000"/>
                </a:solidFill>
                <a:latin typeface="Courier New" panose="02070309020205020404" pitchFamily="49" charset="0"/>
              </a:rPr>
              <a:t> = username;</a:t>
            </a:r>
          </a:p>
          <a:p>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String </a:t>
            </a:r>
            <a:r>
              <a:rPr lang="en-US" b="1" dirty="0" err="1">
                <a:solidFill>
                  <a:srgbClr val="000000"/>
                </a:solidFill>
                <a:latin typeface="Courier New" panose="02070309020205020404" pitchFamily="49" charset="0"/>
              </a:rPr>
              <a:t>getMessage</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return</a:t>
            </a:r>
            <a:r>
              <a:rPr lang="en-US" b="1" dirty="0">
                <a:solidFill>
                  <a:srgbClr val="000000"/>
                </a:solidFill>
                <a:latin typeface="Courier New" panose="02070309020205020404" pitchFamily="49" charset="0"/>
              </a:rPr>
              <a:t> </a:t>
            </a:r>
            <a:r>
              <a:rPr lang="en-US" b="1" dirty="0">
                <a:solidFill>
                  <a:srgbClr val="0000C0"/>
                </a:solidFill>
                <a:latin typeface="Courier New" panose="02070309020205020404" pitchFamily="49" charset="0"/>
              </a:rPr>
              <a:t>message</a:t>
            </a:r>
            <a:r>
              <a:rPr lang="en-US" b="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setMessage</a:t>
            </a:r>
            <a:r>
              <a:rPr lang="en-US" b="1" dirty="0">
                <a:solidFill>
                  <a:srgbClr val="000000"/>
                </a:solidFill>
                <a:latin typeface="Courier New" panose="02070309020205020404" pitchFamily="49" charset="0"/>
              </a:rPr>
              <a:t>(String message) {</a:t>
            </a:r>
          </a:p>
          <a:p>
            <a:r>
              <a:rPr lang="en-US" b="1" dirty="0" err="1">
                <a:solidFill>
                  <a:srgbClr val="7F0055"/>
                </a:solidFill>
                <a:latin typeface="Courier New" panose="02070309020205020404" pitchFamily="49" charset="0"/>
              </a:rPr>
              <a:t>this</a:t>
            </a:r>
            <a:r>
              <a:rPr lang="en-US" b="1" dirty="0" err="1">
                <a:solidFill>
                  <a:srgbClr val="000000"/>
                </a:solidFill>
                <a:latin typeface="Courier New" panose="02070309020205020404" pitchFamily="49" charset="0"/>
              </a:rPr>
              <a:t>.</a:t>
            </a:r>
            <a:r>
              <a:rPr lang="en-US" b="1" dirty="0" err="1">
                <a:solidFill>
                  <a:srgbClr val="0000C0"/>
                </a:solidFill>
                <a:latin typeface="Courier New" panose="02070309020205020404" pitchFamily="49" charset="0"/>
              </a:rPr>
              <a:t>message</a:t>
            </a:r>
            <a:r>
              <a:rPr lang="en-US" b="1" dirty="0">
                <a:solidFill>
                  <a:srgbClr val="000000"/>
                </a:solidFill>
                <a:latin typeface="Courier New" panose="02070309020205020404" pitchFamily="49" charset="0"/>
              </a:rPr>
              <a:t> = message;</a:t>
            </a:r>
          </a:p>
          <a:p>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String execute(){</a:t>
            </a:r>
          </a:p>
          <a:p>
            <a:r>
              <a:rPr lang="en-US" b="1" dirty="0">
                <a:solidFill>
                  <a:srgbClr val="7F0055"/>
                </a:solidFill>
                <a:latin typeface="Courier New" panose="02070309020205020404" pitchFamily="49" charset="0"/>
              </a:rPr>
              <a:t>return</a:t>
            </a:r>
            <a:r>
              <a:rPr lang="en-US" b="1" dirty="0">
                <a:solidFill>
                  <a:srgbClr val="000000"/>
                </a:solidFill>
                <a:latin typeface="Courier New" panose="02070309020205020404" pitchFamily="49" charset="0"/>
              </a:rPr>
              <a:t> </a:t>
            </a:r>
            <a:r>
              <a:rPr lang="en-US" b="1" dirty="0">
                <a:solidFill>
                  <a:srgbClr val="2A00FF"/>
                </a:solidFill>
                <a:latin typeface="Courier New" panose="02070309020205020404" pitchFamily="49" charset="0"/>
              </a:rPr>
              <a:t>"success"</a:t>
            </a:r>
            <a:r>
              <a:rPr lang="en-US" b="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133</a:t>
            </a:fld>
            <a:endParaRPr lang="en-US"/>
          </a:p>
        </p:txBody>
      </p:sp>
    </p:spTree>
    <p:extLst>
      <p:ext uri="{BB962C8B-B14F-4D97-AF65-F5344CB8AC3E}">
        <p14:creationId xmlns:p14="http://schemas.microsoft.com/office/powerpoint/2010/main" val="48303625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796119"/>
          </a:xfrm>
        </p:spPr>
        <p:txBody>
          <a:bodyPr/>
          <a:lstStyle/>
          <a:p>
            <a:r>
              <a:rPr lang="en-US" b="1" dirty="0"/>
              <a:t>applicationContext.xml</a:t>
            </a:r>
            <a:endParaRPr lang="en-US" dirty="0"/>
          </a:p>
        </p:txBody>
      </p:sp>
      <p:sp>
        <p:nvSpPr>
          <p:cNvPr id="3" name="Content Placeholder 2"/>
          <p:cNvSpPr>
            <a:spLocks noGrp="1"/>
          </p:cNvSpPr>
          <p:nvPr>
            <p:ph idx="1"/>
          </p:nvPr>
        </p:nvSpPr>
        <p:spPr>
          <a:xfrm>
            <a:off x="677333" y="1146413"/>
            <a:ext cx="10691251" cy="4894950"/>
          </a:xfrm>
        </p:spPr>
        <p:txBody>
          <a:bodyPr>
            <a:normAutofit/>
          </a:bodyPr>
          <a:lstStyle/>
          <a:p>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xml </a:t>
            </a:r>
            <a:r>
              <a:rPr lang="en-US" dirty="0">
                <a:solidFill>
                  <a:srgbClr val="7F007F"/>
                </a:solidFill>
                <a:latin typeface="Courier New" panose="02070309020205020404" pitchFamily="49" charset="0"/>
              </a:rPr>
              <a:t>version</a:t>
            </a:r>
            <a:r>
              <a:rPr lang="en-US"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"1.0" </a:t>
            </a:r>
            <a:r>
              <a:rPr lang="en-US" i="1" dirty="0">
                <a:solidFill>
                  <a:srgbClr val="7F007F"/>
                </a:solidFill>
                <a:latin typeface="Courier New" panose="02070309020205020404" pitchFamily="49" charset="0"/>
              </a:rPr>
              <a:t>encoding</a:t>
            </a:r>
            <a:r>
              <a:rPr lang="en-US" i="1"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"UTF-8"</a:t>
            </a:r>
            <a:r>
              <a:rPr lang="en-US" i="1" dirty="0">
                <a:solidFill>
                  <a:srgbClr val="008080"/>
                </a:solidFill>
                <a:latin typeface="Courier New" panose="02070309020205020404" pitchFamily="49" charset="0"/>
              </a:rPr>
              <a:t>?&gt;</a:t>
            </a:r>
          </a:p>
          <a:p>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beans </a:t>
            </a:r>
            <a:r>
              <a:rPr lang="en-US" dirty="0" err="1">
                <a:solidFill>
                  <a:srgbClr val="7F007F"/>
                </a:solidFill>
                <a:latin typeface="Courier New" panose="02070309020205020404" pitchFamily="49" charset="0"/>
              </a:rPr>
              <a:t>xmlns</a:t>
            </a:r>
            <a:r>
              <a:rPr lang="en-US"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"http://www.springframework.org/schema/beans"</a:t>
            </a:r>
          </a:p>
          <a:p>
            <a:r>
              <a:rPr lang="en-US" dirty="0" err="1">
                <a:solidFill>
                  <a:srgbClr val="7F007F"/>
                </a:solidFill>
                <a:latin typeface="Courier New" panose="02070309020205020404" pitchFamily="49" charset="0"/>
              </a:rPr>
              <a:t>xmlns:xsi</a:t>
            </a:r>
            <a:r>
              <a:rPr lang="en-US"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"http://www.w3.org/2001/XMLSchema-instance" </a:t>
            </a:r>
            <a:r>
              <a:rPr lang="en-US" i="1" dirty="0" err="1">
                <a:solidFill>
                  <a:srgbClr val="7F007F"/>
                </a:solidFill>
                <a:latin typeface="Courier New" panose="02070309020205020404" pitchFamily="49" charset="0"/>
              </a:rPr>
              <a:t>xmlns:p</a:t>
            </a:r>
            <a:r>
              <a:rPr lang="en-US" i="1"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"http://www.springframework.org/schema/p"</a:t>
            </a:r>
          </a:p>
          <a:p>
            <a:r>
              <a:rPr lang="en-US" dirty="0" err="1">
                <a:solidFill>
                  <a:srgbClr val="7F007F"/>
                </a:solidFill>
                <a:latin typeface="Courier New" panose="02070309020205020404" pitchFamily="49" charset="0"/>
              </a:rPr>
              <a:t>xsi:schemaLocation</a:t>
            </a:r>
            <a:r>
              <a:rPr lang="en-US"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"http://www.springframework.org/schema/beans   </a:t>
            </a:r>
          </a:p>
          <a:p>
            <a:r>
              <a:rPr lang="en-US" i="1" dirty="0">
                <a:solidFill>
                  <a:srgbClr val="2A00FF"/>
                </a:solidFill>
                <a:latin typeface="Courier New" panose="02070309020205020404" pitchFamily="49" charset="0"/>
              </a:rPr>
              <a:t>http://www.springframework.org/schema/beans/spring-beans-2.5.xsd"</a:t>
            </a:r>
            <a:r>
              <a:rPr lang="en-US" i="1" dirty="0">
                <a:solidFill>
                  <a:srgbClr val="008080"/>
                </a:solidFill>
                <a:latin typeface="Courier New" panose="02070309020205020404" pitchFamily="49" charset="0"/>
              </a:rPr>
              <a:t>&gt;</a:t>
            </a:r>
          </a:p>
          <a:p>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bean </a:t>
            </a:r>
            <a:r>
              <a:rPr lang="en-US" dirty="0">
                <a:solidFill>
                  <a:srgbClr val="7F007F"/>
                </a:solidFill>
                <a:latin typeface="Courier New" panose="02070309020205020404" pitchFamily="49" charset="0"/>
              </a:rPr>
              <a:t>id</a:t>
            </a:r>
            <a:r>
              <a:rPr lang="en-US"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a:t>
            </a:r>
            <a:r>
              <a:rPr lang="en-US" b="1" i="1" dirty="0" err="1">
                <a:solidFill>
                  <a:srgbClr val="FF0000"/>
                </a:solidFill>
                <a:latin typeface="Courier New" panose="02070309020205020404" pitchFamily="49" charset="0"/>
              </a:rPr>
              <a:t>loginClass</a:t>
            </a:r>
            <a:r>
              <a:rPr lang="en-US" i="1" dirty="0">
                <a:solidFill>
                  <a:srgbClr val="2A00FF"/>
                </a:solidFill>
                <a:latin typeface="Courier New" panose="02070309020205020404" pitchFamily="49" charset="0"/>
              </a:rPr>
              <a:t>" </a:t>
            </a:r>
            <a:r>
              <a:rPr lang="en-US" i="1" dirty="0">
                <a:solidFill>
                  <a:srgbClr val="7F007F"/>
                </a:solidFill>
                <a:latin typeface="Courier New" panose="02070309020205020404" pitchFamily="49" charset="0"/>
              </a:rPr>
              <a:t>class</a:t>
            </a:r>
            <a:r>
              <a:rPr lang="en-US" i="1"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a:t>
            </a:r>
            <a:r>
              <a:rPr lang="en-US" i="1" dirty="0" err="1">
                <a:solidFill>
                  <a:srgbClr val="2A00FF"/>
                </a:solidFill>
                <a:latin typeface="Courier New" panose="02070309020205020404" pitchFamily="49" charset="0"/>
              </a:rPr>
              <a:t>com.mangaraoit.controllers.LoginAction</a:t>
            </a:r>
            <a:r>
              <a:rPr lang="en-US" i="1" dirty="0">
                <a:solidFill>
                  <a:srgbClr val="2A00FF"/>
                </a:solidFill>
                <a:latin typeface="Courier New" panose="02070309020205020404" pitchFamily="49" charset="0"/>
              </a:rPr>
              <a:t>"</a:t>
            </a:r>
            <a:r>
              <a:rPr lang="en-US" i="1" dirty="0">
                <a:solidFill>
                  <a:srgbClr val="008080"/>
                </a:solidFill>
                <a:latin typeface="Courier New" panose="02070309020205020404" pitchFamily="49" charset="0"/>
              </a:rPr>
              <a:t>&gt;</a:t>
            </a:r>
          </a:p>
          <a:p>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property </a:t>
            </a:r>
            <a:r>
              <a:rPr lang="en-US" dirty="0">
                <a:solidFill>
                  <a:srgbClr val="7F007F"/>
                </a:solidFill>
                <a:latin typeface="Courier New" panose="02070309020205020404" pitchFamily="49" charset="0"/>
              </a:rPr>
              <a:t>name</a:t>
            </a:r>
            <a:r>
              <a:rPr lang="en-US"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"message" </a:t>
            </a:r>
            <a:r>
              <a:rPr lang="en-US" i="1" dirty="0">
                <a:solidFill>
                  <a:srgbClr val="7F007F"/>
                </a:solidFill>
                <a:latin typeface="Courier New" panose="02070309020205020404" pitchFamily="49" charset="0"/>
              </a:rPr>
              <a:t>value</a:t>
            </a:r>
            <a:r>
              <a:rPr lang="en-US" i="1"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"Welcome to Spring struts2 integration" </a:t>
            </a:r>
            <a:r>
              <a:rPr lang="en-US" i="1" dirty="0">
                <a:solidFill>
                  <a:srgbClr val="008080"/>
                </a:solidFill>
                <a:latin typeface="Courier New" panose="02070309020205020404" pitchFamily="49" charset="0"/>
              </a:rPr>
              <a:t>/&gt;</a:t>
            </a:r>
          </a:p>
          <a:p>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bean</a:t>
            </a:r>
            <a:r>
              <a:rPr lang="en-US" dirty="0">
                <a:solidFill>
                  <a:srgbClr val="008080"/>
                </a:solidFill>
                <a:latin typeface="Courier New" panose="02070309020205020404" pitchFamily="49" charset="0"/>
              </a:rPr>
              <a:t>&gt;</a:t>
            </a:r>
          </a:p>
          <a:p>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beans</a:t>
            </a:r>
            <a:r>
              <a:rPr lang="en-US" dirty="0">
                <a:solidFill>
                  <a:srgbClr val="008080"/>
                </a:solidFill>
                <a:latin typeface="Courier New" panose="02070309020205020404" pitchFamily="49" charset="0"/>
              </a:rPr>
              <a:t>&gt;</a:t>
            </a:r>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134</a:t>
            </a:fld>
            <a:endParaRPr lang="en-US"/>
          </a:p>
        </p:txBody>
      </p:sp>
    </p:spTree>
    <p:extLst>
      <p:ext uri="{BB962C8B-B14F-4D97-AF65-F5344CB8AC3E}">
        <p14:creationId xmlns:p14="http://schemas.microsoft.com/office/powerpoint/2010/main" val="183812495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768824"/>
          </a:xfrm>
        </p:spPr>
        <p:txBody>
          <a:bodyPr/>
          <a:lstStyle/>
          <a:p>
            <a:r>
              <a:rPr lang="en-US" dirty="0"/>
              <a:t>Struts.xml</a:t>
            </a:r>
          </a:p>
        </p:txBody>
      </p:sp>
      <p:sp>
        <p:nvSpPr>
          <p:cNvPr id="3" name="Content Placeholder 2"/>
          <p:cNvSpPr>
            <a:spLocks noGrp="1"/>
          </p:cNvSpPr>
          <p:nvPr>
            <p:ph idx="1"/>
          </p:nvPr>
        </p:nvSpPr>
        <p:spPr>
          <a:xfrm>
            <a:off x="677334" y="900753"/>
            <a:ext cx="10404648" cy="5140610"/>
          </a:xfrm>
        </p:spPr>
        <p:txBody>
          <a:bodyPr>
            <a:normAutofit lnSpcReduction="10000"/>
          </a:bodyPr>
          <a:lstStyle/>
          <a:p>
            <a:r>
              <a:rPr lang="en-US" dirty="0">
                <a:solidFill>
                  <a:srgbClr val="FF0000"/>
                </a:solidFill>
              </a:rPr>
              <a:t>Note: The only change here is instead of referring the </a:t>
            </a:r>
            <a:r>
              <a:rPr lang="en-US" i="1" dirty="0" err="1">
                <a:solidFill>
                  <a:srgbClr val="FF0000"/>
                </a:solidFill>
              </a:rPr>
              <a:t>com.mangaraoit.LoginAction</a:t>
            </a:r>
            <a:r>
              <a:rPr lang="en-US" dirty="0">
                <a:solidFill>
                  <a:srgbClr val="FF0000"/>
                </a:solidFill>
              </a:rPr>
              <a:t> class directly, we relate it using the bean name(</a:t>
            </a:r>
            <a:r>
              <a:rPr lang="en-US" dirty="0" err="1">
                <a:solidFill>
                  <a:srgbClr val="FF0000"/>
                </a:solidFill>
              </a:rPr>
              <a:t>loginClass</a:t>
            </a:r>
            <a:r>
              <a:rPr lang="en-US" dirty="0">
                <a:solidFill>
                  <a:srgbClr val="FF0000"/>
                </a:solidFill>
              </a:rPr>
              <a:t>) given in the spring bean configuration file</a:t>
            </a:r>
          </a:p>
          <a:p>
            <a:endParaRPr lang="en-US" dirty="0"/>
          </a:p>
          <a:p>
            <a:endParaRPr lang="en-US" dirty="0"/>
          </a:p>
          <a:p>
            <a:r>
              <a:rPr lang="en-US" dirty="0"/>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xml </a:t>
            </a:r>
            <a:r>
              <a:rPr lang="en-US" dirty="0">
                <a:solidFill>
                  <a:srgbClr val="7F007F"/>
                </a:solidFill>
                <a:latin typeface="Courier New" panose="02070309020205020404" pitchFamily="49" charset="0"/>
              </a:rPr>
              <a:t>version</a:t>
            </a:r>
            <a:r>
              <a:rPr lang="en-US"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"1.0" </a:t>
            </a:r>
            <a:r>
              <a:rPr lang="en-US" i="1" dirty="0">
                <a:solidFill>
                  <a:srgbClr val="7F007F"/>
                </a:solidFill>
                <a:latin typeface="Courier New" panose="02070309020205020404" pitchFamily="49" charset="0"/>
              </a:rPr>
              <a:t>encoding</a:t>
            </a:r>
            <a:r>
              <a:rPr lang="en-US" i="1"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"UTF-8" </a:t>
            </a:r>
            <a:r>
              <a:rPr lang="en-US" i="1" dirty="0">
                <a:solidFill>
                  <a:srgbClr val="008080"/>
                </a:solidFill>
                <a:latin typeface="Courier New" panose="02070309020205020404" pitchFamily="49" charset="0"/>
              </a:rPr>
              <a:t>?&gt;</a:t>
            </a:r>
          </a:p>
          <a:p>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DOCTYPE </a:t>
            </a:r>
            <a:r>
              <a:rPr lang="en-US" dirty="0">
                <a:solidFill>
                  <a:srgbClr val="008080"/>
                </a:solidFill>
                <a:latin typeface="Courier New" panose="02070309020205020404" pitchFamily="49" charset="0"/>
              </a:rPr>
              <a:t>struts </a:t>
            </a:r>
            <a:r>
              <a:rPr lang="en-US" dirty="0">
                <a:solidFill>
                  <a:srgbClr val="808080"/>
                </a:solidFill>
                <a:latin typeface="Courier New" panose="02070309020205020404" pitchFamily="49" charset="0"/>
              </a:rPr>
              <a:t>PUBLIC </a:t>
            </a:r>
            <a:r>
              <a:rPr lang="en-US" dirty="0">
                <a:solidFill>
                  <a:srgbClr val="008080"/>
                </a:solidFill>
                <a:latin typeface="Courier New" panose="02070309020205020404" pitchFamily="49" charset="0"/>
              </a:rPr>
              <a:t>"-//Apache Software Foundation//DTD Struts Configuration 2.1//EN" </a:t>
            </a:r>
            <a:r>
              <a:rPr lang="en-US" dirty="0">
                <a:solidFill>
                  <a:srgbClr val="3F7F5F"/>
                </a:solidFill>
                <a:latin typeface="Courier New" panose="02070309020205020404" pitchFamily="49" charset="0"/>
              </a:rPr>
              <a:t>"http://struts.apache.org/</a:t>
            </a:r>
            <a:r>
              <a:rPr lang="en-US" dirty="0" err="1">
                <a:solidFill>
                  <a:srgbClr val="3F7F5F"/>
                </a:solidFill>
                <a:latin typeface="Courier New" panose="02070309020205020404" pitchFamily="49" charset="0"/>
              </a:rPr>
              <a:t>dtds</a:t>
            </a:r>
            <a:r>
              <a:rPr lang="en-US" dirty="0">
                <a:solidFill>
                  <a:srgbClr val="3F7F5F"/>
                </a:solidFill>
                <a:latin typeface="Courier New" panose="02070309020205020404" pitchFamily="49" charset="0"/>
              </a:rPr>
              <a:t>/struts-2.1.dtd"</a:t>
            </a:r>
            <a:r>
              <a:rPr lang="en-US" dirty="0">
                <a:solidFill>
                  <a:srgbClr val="008080"/>
                </a:solidFill>
                <a:latin typeface="Courier New" panose="02070309020205020404" pitchFamily="49" charset="0"/>
              </a:rPr>
              <a:t>&gt;</a:t>
            </a:r>
          </a:p>
          <a:p>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struts</a:t>
            </a:r>
            <a:r>
              <a:rPr lang="en-US" dirty="0">
                <a:solidFill>
                  <a:srgbClr val="008080"/>
                </a:solidFill>
                <a:latin typeface="Courier New" panose="02070309020205020404" pitchFamily="49" charset="0"/>
              </a:rPr>
              <a:t>&gt;</a:t>
            </a:r>
          </a:p>
          <a:p>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package </a:t>
            </a:r>
            <a:r>
              <a:rPr lang="en-US" dirty="0">
                <a:solidFill>
                  <a:srgbClr val="7F007F"/>
                </a:solidFill>
                <a:latin typeface="Courier New" panose="02070309020205020404" pitchFamily="49" charset="0"/>
              </a:rPr>
              <a:t>name</a:t>
            </a:r>
            <a:r>
              <a:rPr lang="en-US"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"default" </a:t>
            </a:r>
            <a:r>
              <a:rPr lang="en-US" i="1" dirty="0">
                <a:solidFill>
                  <a:srgbClr val="7F007F"/>
                </a:solidFill>
                <a:latin typeface="Courier New" panose="02070309020205020404" pitchFamily="49" charset="0"/>
              </a:rPr>
              <a:t>extends</a:t>
            </a:r>
            <a:r>
              <a:rPr lang="en-US" i="1"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"struts-default"</a:t>
            </a:r>
            <a:r>
              <a:rPr lang="en-US" i="1" dirty="0">
                <a:solidFill>
                  <a:srgbClr val="008080"/>
                </a:solidFill>
                <a:latin typeface="Courier New" panose="02070309020205020404" pitchFamily="49" charset="0"/>
              </a:rPr>
              <a:t>&gt;</a:t>
            </a:r>
          </a:p>
          <a:p>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action </a:t>
            </a:r>
            <a:r>
              <a:rPr lang="en-US" dirty="0">
                <a:solidFill>
                  <a:srgbClr val="7F007F"/>
                </a:solidFill>
                <a:latin typeface="Courier New" panose="02070309020205020404" pitchFamily="49" charset="0"/>
              </a:rPr>
              <a:t>name</a:t>
            </a:r>
            <a:r>
              <a:rPr lang="en-US"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"login" </a:t>
            </a:r>
            <a:r>
              <a:rPr lang="en-US" i="1" dirty="0">
                <a:solidFill>
                  <a:srgbClr val="7F007F"/>
                </a:solidFill>
                <a:latin typeface="Courier New" panose="02070309020205020404" pitchFamily="49" charset="0"/>
              </a:rPr>
              <a:t>class</a:t>
            </a:r>
            <a:r>
              <a:rPr lang="en-US" i="1"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a:t>
            </a:r>
            <a:r>
              <a:rPr lang="en-US" b="1" i="1" dirty="0" err="1">
                <a:solidFill>
                  <a:srgbClr val="FF0000"/>
                </a:solidFill>
                <a:latin typeface="Courier New" panose="02070309020205020404" pitchFamily="49" charset="0"/>
              </a:rPr>
              <a:t>loginClass</a:t>
            </a:r>
            <a:r>
              <a:rPr lang="en-US" i="1" dirty="0">
                <a:solidFill>
                  <a:srgbClr val="2A00FF"/>
                </a:solidFill>
                <a:latin typeface="Courier New" panose="02070309020205020404" pitchFamily="49" charset="0"/>
              </a:rPr>
              <a:t>"</a:t>
            </a:r>
            <a:r>
              <a:rPr lang="en-US" i="1" dirty="0">
                <a:solidFill>
                  <a:srgbClr val="008080"/>
                </a:solidFill>
                <a:latin typeface="Courier New" panose="02070309020205020404" pitchFamily="49" charset="0"/>
              </a:rPr>
              <a:t>&gt;</a:t>
            </a:r>
          </a:p>
          <a:p>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result </a:t>
            </a:r>
            <a:r>
              <a:rPr lang="en-US" dirty="0">
                <a:solidFill>
                  <a:srgbClr val="7F007F"/>
                </a:solidFill>
                <a:latin typeface="Courier New" panose="02070309020205020404" pitchFamily="49" charset="0"/>
              </a:rPr>
              <a:t>name</a:t>
            </a:r>
            <a:r>
              <a:rPr lang="en-US"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"success"</a:t>
            </a:r>
            <a:r>
              <a:rPr lang="en-US" i="1" dirty="0">
                <a:solidFill>
                  <a:srgbClr val="008080"/>
                </a:solidFill>
                <a:latin typeface="Courier New" panose="02070309020205020404" pitchFamily="49" charset="0"/>
              </a:rPr>
              <a:t>&gt;</a:t>
            </a:r>
            <a:r>
              <a:rPr lang="en-US" i="1" dirty="0" err="1">
                <a:solidFill>
                  <a:srgbClr val="000000"/>
                </a:solidFill>
                <a:latin typeface="Courier New" panose="02070309020205020404" pitchFamily="49" charset="0"/>
              </a:rPr>
              <a:t>welcome.jsp</a:t>
            </a:r>
            <a:r>
              <a:rPr lang="en-US" i="1" dirty="0">
                <a:solidFill>
                  <a:srgbClr val="008080"/>
                </a:solidFill>
                <a:latin typeface="Courier New" panose="02070309020205020404" pitchFamily="49" charset="0"/>
              </a:rPr>
              <a:t>&lt;/</a:t>
            </a:r>
            <a:r>
              <a:rPr lang="en-US" i="1" dirty="0">
                <a:solidFill>
                  <a:srgbClr val="3F7F7F"/>
                </a:solidFill>
                <a:latin typeface="Courier New" panose="02070309020205020404" pitchFamily="49" charset="0"/>
              </a:rPr>
              <a:t>result</a:t>
            </a:r>
            <a:r>
              <a:rPr lang="en-US" i="1" dirty="0">
                <a:solidFill>
                  <a:srgbClr val="008080"/>
                </a:solidFill>
                <a:latin typeface="Courier New" panose="02070309020205020404" pitchFamily="49" charset="0"/>
              </a:rPr>
              <a:t>&gt;</a:t>
            </a:r>
          </a:p>
          <a:p>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action</a:t>
            </a:r>
            <a:r>
              <a:rPr lang="en-US" dirty="0">
                <a:solidFill>
                  <a:srgbClr val="008080"/>
                </a:solidFill>
                <a:latin typeface="Courier New" panose="02070309020205020404" pitchFamily="49" charset="0"/>
              </a:rPr>
              <a:t>&gt;</a:t>
            </a:r>
          </a:p>
          <a:p>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package</a:t>
            </a:r>
            <a:r>
              <a:rPr lang="en-US" dirty="0">
                <a:solidFill>
                  <a:srgbClr val="008080"/>
                </a:solidFill>
                <a:latin typeface="Courier New" panose="02070309020205020404" pitchFamily="49" charset="0"/>
              </a:rPr>
              <a:t>&gt;</a:t>
            </a:r>
          </a:p>
          <a:p>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struts</a:t>
            </a:r>
            <a:r>
              <a:rPr lang="en-US" dirty="0">
                <a:solidFill>
                  <a:srgbClr val="008080"/>
                </a:solidFill>
                <a:latin typeface="Courier New" panose="02070309020205020404" pitchFamily="49" charset="0"/>
              </a:rPr>
              <a:t>&gt;</a:t>
            </a:r>
            <a:r>
              <a:rPr lang="en-US" dirty="0">
                <a:solidFill>
                  <a:srgbClr val="000000"/>
                </a:solidFill>
                <a:latin typeface="Courier New" panose="02070309020205020404" pitchFamily="49" charset="0"/>
              </a:rPr>
              <a:t> </a:t>
            </a:r>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135</a:t>
            </a:fld>
            <a:endParaRPr lang="en-US"/>
          </a:p>
        </p:txBody>
      </p:sp>
    </p:spTree>
    <p:extLst>
      <p:ext uri="{BB962C8B-B14F-4D97-AF65-F5344CB8AC3E}">
        <p14:creationId xmlns:p14="http://schemas.microsoft.com/office/powerpoint/2010/main" val="270883953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a:t>welcome.jsp</a:t>
            </a:r>
            <a:endParaRPr lang="en-US" dirty="0"/>
          </a:p>
        </p:txBody>
      </p:sp>
      <p:sp>
        <p:nvSpPr>
          <p:cNvPr id="3" name="Content Placeholder 2"/>
          <p:cNvSpPr>
            <a:spLocks noGrp="1"/>
          </p:cNvSpPr>
          <p:nvPr>
            <p:ph idx="1"/>
          </p:nvPr>
        </p:nvSpPr>
        <p:spPr/>
        <p:txBody>
          <a:bodyPr/>
          <a:lstStyle/>
          <a:p>
            <a:pPr algn="just">
              <a:buFont typeface="+mj-lt"/>
              <a:buAutoNum type="arabicPeriod"/>
            </a:pPr>
            <a:r>
              <a:rPr lang="en-US" dirty="0"/>
              <a:t> </a:t>
            </a:r>
            <a:r>
              <a:rPr lang="en-US" dirty="0">
                <a:solidFill>
                  <a:srgbClr val="000000"/>
                </a:solidFill>
                <a:latin typeface="Verdana" panose="020B0604030504040204" pitchFamily="34" charset="0"/>
              </a:rPr>
              <a:t>&lt;%@ </a:t>
            </a:r>
            <a:r>
              <a:rPr lang="en-US" dirty="0" err="1">
                <a:solidFill>
                  <a:srgbClr val="000000"/>
                </a:solidFill>
                <a:latin typeface="Verdana" panose="020B0604030504040204" pitchFamily="34" charset="0"/>
              </a:rPr>
              <a:t>taglib</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uri</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"/struts-tags"</a:t>
            </a:r>
            <a:r>
              <a:rPr lang="en-US" dirty="0">
                <a:solidFill>
                  <a:srgbClr val="000000"/>
                </a:solidFill>
                <a:latin typeface="Verdana" panose="020B0604030504040204" pitchFamily="34" charset="0"/>
              </a:rPr>
              <a:t> prefix=</a:t>
            </a:r>
            <a:r>
              <a:rPr lang="en-US" dirty="0">
                <a:solidFill>
                  <a:srgbClr val="0000FF"/>
                </a:solidFill>
                <a:latin typeface="Verdana" panose="020B0604030504040204" pitchFamily="34" charset="0"/>
              </a:rPr>
              <a:t>"s"</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Welcome, &lt;</a:t>
            </a:r>
            <a:r>
              <a:rPr lang="en-US" dirty="0" err="1">
                <a:solidFill>
                  <a:srgbClr val="000000"/>
                </a:solidFill>
                <a:latin typeface="Verdana" panose="020B0604030504040204" pitchFamily="34" charset="0"/>
              </a:rPr>
              <a:t>s:property</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"username"</a:t>
            </a:r>
            <a:r>
              <a:rPr lang="en-US" dirty="0">
                <a:solidFill>
                  <a:srgbClr val="000000"/>
                </a:solidFill>
                <a:latin typeface="Verdana" panose="020B0604030504040204" pitchFamily="34" charset="0"/>
              </a:rPr>
              <a:t>/&gt;&lt;</a:t>
            </a:r>
            <a:r>
              <a:rPr lang="en-US" dirty="0" err="1">
                <a:solidFill>
                  <a:srgbClr val="000000"/>
                </a:solidFill>
                <a:latin typeface="Verdana" panose="020B0604030504040204" pitchFamily="34" charset="0"/>
              </a:rPr>
              <a:t>br</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${message}   </a:t>
            </a:r>
          </a:p>
          <a:p>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136</a:t>
            </a:fld>
            <a:endParaRPr lang="en-US"/>
          </a:p>
        </p:txBody>
      </p:sp>
    </p:spTree>
    <p:extLst>
      <p:ext uri="{BB962C8B-B14F-4D97-AF65-F5344CB8AC3E}">
        <p14:creationId xmlns:p14="http://schemas.microsoft.com/office/powerpoint/2010/main" val="206356890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a:t>Spring MVC Interview Questions</a:t>
            </a:r>
          </a:p>
        </p:txBody>
      </p:sp>
      <p:sp>
        <p:nvSpPr>
          <p:cNvPr id="8" name="Subtitle 7"/>
          <p:cNvSpPr>
            <a:spLocks noGrp="1"/>
          </p:cNvSpPr>
          <p:nvPr>
            <p:ph type="subTitle" idx="1"/>
          </p:nvPr>
        </p:nvSpPr>
        <p:spPr/>
        <p:txBody>
          <a:bodyPr/>
          <a:lstStyle/>
          <a:p>
            <a:r>
              <a:rPr lang="en-US" dirty="0"/>
              <a:t> </a:t>
            </a:r>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137</a:t>
            </a:fld>
            <a:endParaRPr lang="en-US"/>
          </a:p>
        </p:txBody>
      </p:sp>
    </p:spTree>
    <p:extLst>
      <p:ext uri="{BB962C8B-B14F-4D97-AF65-F5344CB8AC3E}">
        <p14:creationId xmlns:p14="http://schemas.microsoft.com/office/powerpoint/2010/main" val="284734868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the front controller class of Spring MVC?</a:t>
            </a:r>
            <a:br>
              <a:rPr lang="en-US" dirty="0"/>
            </a:br>
            <a:endParaRPr lang="en-US" dirty="0"/>
          </a:p>
        </p:txBody>
      </p:sp>
      <p:sp>
        <p:nvSpPr>
          <p:cNvPr id="3" name="Content Placeholder 2"/>
          <p:cNvSpPr>
            <a:spLocks noGrp="1"/>
          </p:cNvSpPr>
          <p:nvPr>
            <p:ph idx="1"/>
          </p:nvPr>
        </p:nvSpPr>
        <p:spPr/>
        <p:txBody>
          <a:bodyPr/>
          <a:lstStyle/>
          <a:p>
            <a:r>
              <a:rPr lang="en-US" dirty="0"/>
              <a:t>The </a:t>
            </a:r>
            <a:r>
              <a:rPr lang="en-US" b="1" dirty="0" err="1"/>
              <a:t>DispatcherServlet</a:t>
            </a:r>
            <a:r>
              <a:rPr lang="en-US" dirty="0"/>
              <a:t> class works as the front controller in Spring MVC.</a:t>
            </a:r>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138</a:t>
            </a:fld>
            <a:endParaRPr lang="en-US"/>
          </a:p>
        </p:txBody>
      </p:sp>
    </p:spTree>
    <p:extLst>
      <p:ext uri="{BB962C8B-B14F-4D97-AF65-F5344CB8AC3E}">
        <p14:creationId xmlns:p14="http://schemas.microsoft.com/office/powerpoint/2010/main" val="349637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does @Controller annotatio</a:t>
            </a:r>
          </a:p>
        </p:txBody>
      </p:sp>
      <p:sp>
        <p:nvSpPr>
          <p:cNvPr id="3" name="Content Placeholder 2"/>
          <p:cNvSpPr>
            <a:spLocks noGrp="1"/>
          </p:cNvSpPr>
          <p:nvPr>
            <p:ph idx="1"/>
          </p:nvPr>
        </p:nvSpPr>
        <p:spPr/>
        <p:txBody>
          <a:bodyPr/>
          <a:lstStyle/>
          <a:p>
            <a:r>
              <a:rPr lang="en-US" dirty="0"/>
              <a:t>The </a:t>
            </a:r>
            <a:r>
              <a:rPr lang="en-US" b="1" dirty="0"/>
              <a:t>@Controller</a:t>
            </a:r>
            <a:r>
              <a:rPr lang="en-US" dirty="0"/>
              <a:t> annotation marks the class as controller class. It is applied on the class.</a:t>
            </a:r>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139</a:t>
            </a:fld>
            <a:endParaRPr lang="en-US"/>
          </a:p>
        </p:txBody>
      </p:sp>
    </p:spTree>
    <p:extLst>
      <p:ext uri="{BB962C8B-B14F-4D97-AF65-F5344CB8AC3E}">
        <p14:creationId xmlns:p14="http://schemas.microsoft.com/office/powerpoint/2010/main" val="156987749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 Create the controller class</a:t>
            </a:r>
          </a:p>
        </p:txBody>
      </p:sp>
      <p:sp>
        <p:nvSpPr>
          <p:cNvPr id="3" name="Content Placeholder 2"/>
          <p:cNvSpPr>
            <a:spLocks noGrp="1"/>
          </p:cNvSpPr>
          <p:nvPr>
            <p:ph idx="1"/>
          </p:nvPr>
        </p:nvSpPr>
        <p:spPr/>
        <p:txBody>
          <a:bodyPr/>
          <a:lstStyle/>
          <a:p>
            <a:r>
              <a:rPr lang="en-US" dirty="0"/>
              <a:t>To create the controller class, we are using two annotations @Controller and @</a:t>
            </a:r>
            <a:r>
              <a:rPr lang="en-US" dirty="0" err="1"/>
              <a:t>RequestMapping</a:t>
            </a:r>
            <a:r>
              <a:rPr lang="en-US" dirty="0"/>
              <a:t>.</a:t>
            </a:r>
          </a:p>
          <a:p>
            <a:r>
              <a:rPr lang="en-US" dirty="0"/>
              <a:t>The </a:t>
            </a:r>
            <a:r>
              <a:rPr lang="en-US" b="1" dirty="0"/>
              <a:t>@Controller</a:t>
            </a:r>
            <a:r>
              <a:rPr lang="en-US" dirty="0"/>
              <a:t> annotation marks this class as Controller.</a:t>
            </a:r>
          </a:p>
          <a:p>
            <a:r>
              <a:rPr lang="en-US" dirty="0"/>
              <a:t>The </a:t>
            </a:r>
            <a:r>
              <a:rPr lang="en-US" b="1" dirty="0"/>
              <a:t>@</a:t>
            </a:r>
            <a:r>
              <a:rPr lang="en-US" b="1" dirty="0" err="1"/>
              <a:t>Requestmapping</a:t>
            </a:r>
            <a:r>
              <a:rPr lang="en-US" dirty="0"/>
              <a:t> annotation is used to map the class with the specified name.</a:t>
            </a:r>
          </a:p>
          <a:p>
            <a:r>
              <a:rPr lang="en-US" dirty="0"/>
              <a:t>This class returns the instance of </a:t>
            </a:r>
            <a:r>
              <a:rPr lang="en-US" dirty="0" err="1"/>
              <a:t>ModelAndView</a:t>
            </a:r>
            <a:r>
              <a:rPr lang="en-US" dirty="0"/>
              <a:t> controller with the mapped name, message name and message value. The message value will be displayed in the </a:t>
            </a:r>
            <a:r>
              <a:rPr lang="en-US" dirty="0" err="1"/>
              <a:t>jsp</a:t>
            </a:r>
            <a:r>
              <a:rPr lang="en-US" dirty="0"/>
              <a:t> page.</a:t>
            </a:r>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14</a:t>
            </a:fld>
            <a:endParaRPr lang="en-US"/>
          </a:p>
        </p:txBody>
      </p:sp>
    </p:spTree>
    <p:extLst>
      <p:ext uri="{BB962C8B-B14F-4D97-AF65-F5344CB8AC3E}">
        <p14:creationId xmlns:p14="http://schemas.microsoft.com/office/powerpoint/2010/main" val="3939153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does @RequestMapping annotation?</a:t>
            </a:r>
          </a:p>
        </p:txBody>
      </p:sp>
      <p:sp>
        <p:nvSpPr>
          <p:cNvPr id="3" name="Content Placeholder 2"/>
          <p:cNvSpPr>
            <a:spLocks noGrp="1"/>
          </p:cNvSpPr>
          <p:nvPr>
            <p:ph idx="1"/>
          </p:nvPr>
        </p:nvSpPr>
        <p:spPr/>
        <p:txBody>
          <a:bodyPr/>
          <a:lstStyle/>
          <a:p>
            <a:r>
              <a:rPr lang="en-US" dirty="0"/>
              <a:t>The </a:t>
            </a:r>
            <a:r>
              <a:rPr lang="en-US" b="1" dirty="0"/>
              <a:t>@</a:t>
            </a:r>
            <a:r>
              <a:rPr lang="en-US" b="1" dirty="0" err="1"/>
              <a:t>RequestMapping</a:t>
            </a:r>
            <a:r>
              <a:rPr lang="en-US" dirty="0"/>
              <a:t> annotation maps the request with the method. It is applied on the method.</a:t>
            </a:r>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140</a:t>
            </a:fld>
            <a:endParaRPr lang="en-US"/>
          </a:p>
        </p:txBody>
      </p:sp>
    </p:spTree>
    <p:extLst>
      <p:ext uri="{BB962C8B-B14F-4D97-AF65-F5344CB8AC3E}">
        <p14:creationId xmlns:p14="http://schemas.microsoft.com/office/powerpoint/2010/main" val="4051767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does the ViewResolver class?</a:t>
            </a:r>
          </a:p>
        </p:txBody>
      </p:sp>
      <p:sp>
        <p:nvSpPr>
          <p:cNvPr id="3" name="Content Placeholder 2"/>
          <p:cNvSpPr>
            <a:spLocks noGrp="1"/>
          </p:cNvSpPr>
          <p:nvPr>
            <p:ph idx="1"/>
          </p:nvPr>
        </p:nvSpPr>
        <p:spPr/>
        <p:txBody>
          <a:bodyPr/>
          <a:lstStyle/>
          <a:p>
            <a:r>
              <a:rPr lang="en-US" dirty="0"/>
              <a:t>The </a:t>
            </a:r>
            <a:r>
              <a:rPr lang="en-US" b="1" dirty="0"/>
              <a:t>View Resolver</a:t>
            </a:r>
            <a:r>
              <a:rPr lang="en-US" dirty="0"/>
              <a:t> class resolves the view component to be invoked for the request. It defines prefix and suffix properties to resolve the view component.</a:t>
            </a:r>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141</a:t>
            </a:fld>
            <a:endParaRPr lang="en-US"/>
          </a:p>
        </p:txBody>
      </p:sp>
    </p:spTree>
    <p:extLst>
      <p:ext uri="{BB962C8B-B14F-4D97-AF65-F5344CB8AC3E}">
        <p14:creationId xmlns:p14="http://schemas.microsoft.com/office/powerpoint/2010/main" val="97928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a:t>
            </a:r>
            <a:r>
              <a:rPr lang="en-US" dirty="0" err="1"/>
              <a:t>ViewResolver</a:t>
            </a:r>
            <a:r>
              <a:rPr lang="en-US" dirty="0"/>
              <a:t> class is widely used?</a:t>
            </a:r>
            <a:br>
              <a:rPr lang="en-US" dirty="0"/>
            </a:br>
            <a:endParaRPr lang="en-US" dirty="0"/>
          </a:p>
        </p:txBody>
      </p:sp>
      <p:sp>
        <p:nvSpPr>
          <p:cNvPr id="3" name="Content Placeholder 2"/>
          <p:cNvSpPr>
            <a:spLocks noGrp="1"/>
          </p:cNvSpPr>
          <p:nvPr>
            <p:ph idx="1"/>
          </p:nvPr>
        </p:nvSpPr>
        <p:spPr/>
        <p:txBody>
          <a:bodyPr/>
          <a:lstStyle/>
          <a:p>
            <a:r>
              <a:rPr lang="en-US" dirty="0"/>
              <a:t>The </a:t>
            </a:r>
            <a:r>
              <a:rPr lang="en-US" b="1" dirty="0"/>
              <a:t>org.springframework.web.servlet.view.InternalResourceViewResolver</a:t>
            </a:r>
            <a:r>
              <a:rPr lang="en-US" dirty="0"/>
              <a:t> class is widely used.</a:t>
            </a:r>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142</a:t>
            </a:fld>
            <a:endParaRPr lang="en-US"/>
          </a:p>
        </p:txBody>
      </p:sp>
    </p:spTree>
    <p:extLst>
      <p:ext uri="{BB962C8B-B14F-4D97-AF65-F5344CB8AC3E}">
        <p14:creationId xmlns:p14="http://schemas.microsoft.com/office/powerpoint/2010/main" val="1721163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Does spring MVC provide validation support?</a:t>
            </a:r>
          </a:p>
        </p:txBody>
      </p:sp>
      <p:sp>
        <p:nvSpPr>
          <p:cNvPr id="3" name="Content Placeholder 2"/>
          <p:cNvSpPr>
            <a:spLocks noGrp="1"/>
          </p:cNvSpPr>
          <p:nvPr>
            <p:ph idx="1"/>
          </p:nvPr>
        </p:nvSpPr>
        <p:spPr/>
        <p:txBody>
          <a:bodyPr/>
          <a:lstStyle/>
          <a:p>
            <a:r>
              <a:rPr lang="en-US" dirty="0"/>
              <a:t>Yes</a:t>
            </a:r>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143</a:t>
            </a:fld>
            <a:endParaRPr lang="en-US"/>
          </a:p>
        </p:txBody>
      </p:sp>
    </p:spTree>
    <p:extLst>
      <p:ext uri="{BB962C8B-B14F-4D97-AF65-F5344CB8AC3E}">
        <p14:creationId xmlns:p14="http://schemas.microsoft.com/office/powerpoint/2010/main" val="3846994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HelloWorldController.java</a:t>
            </a:r>
          </a:p>
        </p:txBody>
      </p:sp>
      <p:sp>
        <p:nvSpPr>
          <p:cNvPr id="3" name="Content Placeholder 2"/>
          <p:cNvSpPr>
            <a:spLocks noGrp="1"/>
          </p:cNvSpPr>
          <p:nvPr>
            <p:ph idx="1"/>
          </p:nvPr>
        </p:nvSpPr>
        <p:spPr/>
        <p:txBody>
          <a:bodyPr>
            <a:normAutofit fontScale="85000" lnSpcReduction="20000"/>
          </a:bodyPr>
          <a:lstStyle/>
          <a:p>
            <a:r>
              <a:rPr lang="en-US" b="1" dirty="0"/>
              <a:t>package</a:t>
            </a:r>
            <a:r>
              <a:rPr lang="en-US" dirty="0"/>
              <a:t> </a:t>
            </a:r>
            <a:r>
              <a:rPr lang="en-US" dirty="0" err="1"/>
              <a:t>com.myit</a:t>
            </a:r>
            <a:r>
              <a:rPr lang="en-US" dirty="0"/>
              <a:t>;  </a:t>
            </a:r>
          </a:p>
          <a:p>
            <a:r>
              <a:rPr lang="en-US" b="1" dirty="0"/>
              <a:t>import</a:t>
            </a:r>
            <a:r>
              <a:rPr lang="en-US" dirty="0"/>
              <a:t> </a:t>
            </a:r>
            <a:r>
              <a:rPr lang="en-US" dirty="0" err="1"/>
              <a:t>org.springframework.stereotype.Controller</a:t>
            </a:r>
            <a:r>
              <a:rPr lang="en-US" dirty="0"/>
              <a:t>;  </a:t>
            </a:r>
          </a:p>
          <a:p>
            <a:r>
              <a:rPr lang="en-US" b="1" dirty="0"/>
              <a:t>import</a:t>
            </a:r>
            <a:r>
              <a:rPr lang="en-US" dirty="0"/>
              <a:t> </a:t>
            </a:r>
            <a:r>
              <a:rPr lang="en-US" dirty="0" err="1"/>
              <a:t>org.springframework.web.bind.annotation.RequestMapping</a:t>
            </a:r>
            <a:r>
              <a:rPr lang="en-US" dirty="0"/>
              <a:t>;  </a:t>
            </a:r>
          </a:p>
          <a:p>
            <a:r>
              <a:rPr lang="en-US" b="1" dirty="0"/>
              <a:t>import</a:t>
            </a:r>
            <a:r>
              <a:rPr lang="en-US" dirty="0"/>
              <a:t> </a:t>
            </a:r>
            <a:r>
              <a:rPr lang="en-US" dirty="0" err="1"/>
              <a:t>org.springframework.web.servlet.ModelAndView</a:t>
            </a:r>
            <a:r>
              <a:rPr lang="en-US" dirty="0"/>
              <a:t>;  </a:t>
            </a:r>
          </a:p>
          <a:p>
            <a:r>
              <a:rPr lang="en-US" dirty="0"/>
              <a:t>@Controller  </a:t>
            </a:r>
          </a:p>
          <a:p>
            <a:r>
              <a:rPr lang="en-US" b="1" dirty="0"/>
              <a:t>public</a:t>
            </a:r>
            <a:r>
              <a:rPr lang="en-US" dirty="0"/>
              <a:t> </a:t>
            </a:r>
            <a:r>
              <a:rPr lang="en-US" b="1" dirty="0"/>
              <a:t>class</a:t>
            </a:r>
            <a:r>
              <a:rPr lang="en-US" dirty="0"/>
              <a:t> </a:t>
            </a:r>
            <a:r>
              <a:rPr lang="en-US" dirty="0" err="1"/>
              <a:t>HelloWorldController</a:t>
            </a:r>
            <a:r>
              <a:rPr lang="en-US" dirty="0"/>
              <a:t> {  </a:t>
            </a:r>
          </a:p>
          <a:p>
            <a:r>
              <a:rPr lang="en-US" dirty="0"/>
              <a:t>    @</a:t>
            </a:r>
            <a:r>
              <a:rPr lang="en-US" dirty="0" err="1"/>
              <a:t>RequestMapping</a:t>
            </a:r>
            <a:r>
              <a:rPr lang="en-US" dirty="0"/>
              <a:t>("/hello")  </a:t>
            </a:r>
          </a:p>
          <a:p>
            <a:r>
              <a:rPr lang="en-US" dirty="0"/>
              <a:t>    </a:t>
            </a:r>
            <a:r>
              <a:rPr lang="en-US" b="1" dirty="0"/>
              <a:t>public</a:t>
            </a:r>
            <a:r>
              <a:rPr lang="en-US" dirty="0"/>
              <a:t> </a:t>
            </a:r>
            <a:r>
              <a:rPr lang="en-US" dirty="0" err="1"/>
              <a:t>ModelAndView</a:t>
            </a:r>
            <a:r>
              <a:rPr lang="en-US" dirty="0"/>
              <a:t> </a:t>
            </a:r>
            <a:r>
              <a:rPr lang="en-US" dirty="0" err="1"/>
              <a:t>helloWorld</a:t>
            </a:r>
            <a:r>
              <a:rPr lang="en-US" dirty="0"/>
              <a:t>() {  </a:t>
            </a:r>
          </a:p>
          <a:p>
            <a:r>
              <a:rPr lang="en-US" dirty="0"/>
              <a:t>        String message = "HELLO SPRING MVC HOW R U";  </a:t>
            </a:r>
          </a:p>
          <a:p>
            <a:r>
              <a:rPr lang="en-US" dirty="0"/>
              <a:t>        </a:t>
            </a:r>
            <a:r>
              <a:rPr lang="en-US" b="1" dirty="0"/>
              <a:t>return</a:t>
            </a:r>
            <a:r>
              <a:rPr lang="en-US" dirty="0"/>
              <a:t> </a:t>
            </a:r>
            <a:r>
              <a:rPr lang="en-US" b="1" dirty="0"/>
              <a:t>new</a:t>
            </a:r>
            <a:r>
              <a:rPr lang="en-US" dirty="0"/>
              <a:t> </a:t>
            </a:r>
            <a:r>
              <a:rPr lang="en-US" dirty="0" err="1"/>
              <a:t>ModelAndView</a:t>
            </a:r>
            <a:r>
              <a:rPr lang="en-US" dirty="0"/>
              <a:t>("</a:t>
            </a:r>
            <a:r>
              <a:rPr lang="en-US" dirty="0" err="1"/>
              <a:t>hellopage</a:t>
            </a:r>
            <a:r>
              <a:rPr lang="en-US" dirty="0"/>
              <a:t>", "message", message);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15</a:t>
            </a:fld>
            <a:endParaRPr lang="en-US"/>
          </a:p>
        </p:txBody>
      </p:sp>
    </p:spTree>
    <p:extLst>
      <p:ext uri="{BB962C8B-B14F-4D97-AF65-F5344CB8AC3E}">
        <p14:creationId xmlns:p14="http://schemas.microsoft.com/office/powerpoint/2010/main" val="182754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3) Provide the entry of controller in the web.xml file</a:t>
            </a:r>
            <a:br>
              <a:rPr lang="en-US" dirty="0"/>
            </a:br>
            <a:endParaRPr lang="en-US" dirty="0"/>
          </a:p>
        </p:txBody>
      </p:sp>
      <p:sp>
        <p:nvSpPr>
          <p:cNvPr id="3" name="Content Placeholder 2"/>
          <p:cNvSpPr>
            <a:spLocks noGrp="1"/>
          </p:cNvSpPr>
          <p:nvPr>
            <p:ph idx="1"/>
          </p:nvPr>
        </p:nvSpPr>
        <p:spPr/>
        <p:txBody>
          <a:bodyPr/>
          <a:lstStyle/>
          <a:p>
            <a:r>
              <a:rPr lang="en-US" dirty="0"/>
              <a:t>In this xml file, we are specifying the servlet class </a:t>
            </a:r>
            <a:r>
              <a:rPr lang="en-US" dirty="0" err="1"/>
              <a:t>DispatcherServlet</a:t>
            </a:r>
            <a:r>
              <a:rPr lang="en-US" dirty="0"/>
              <a:t> that acts as the front controller in Spring Web MVC. </a:t>
            </a:r>
          </a:p>
          <a:p>
            <a:r>
              <a:rPr lang="en-US" dirty="0"/>
              <a:t>All the incoming request for the html file will be forwarded to the </a:t>
            </a:r>
            <a:r>
              <a:rPr lang="en-US" dirty="0" err="1"/>
              <a:t>DispatcherServlet</a:t>
            </a:r>
            <a:r>
              <a:rPr lang="en-US" dirty="0"/>
              <a:t>.</a:t>
            </a:r>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16</a:t>
            </a:fld>
            <a:endParaRPr lang="en-US"/>
          </a:p>
        </p:txBody>
      </p:sp>
    </p:spTree>
    <p:extLst>
      <p:ext uri="{BB962C8B-B14F-4D97-AF65-F5344CB8AC3E}">
        <p14:creationId xmlns:p14="http://schemas.microsoft.com/office/powerpoint/2010/main" val="2103168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web.xml</a:t>
            </a:r>
          </a:p>
        </p:txBody>
      </p:sp>
      <p:sp>
        <p:nvSpPr>
          <p:cNvPr id="3" name="Content Placeholder 2"/>
          <p:cNvSpPr>
            <a:spLocks noGrp="1"/>
          </p:cNvSpPr>
          <p:nvPr>
            <p:ph idx="1"/>
          </p:nvPr>
        </p:nvSpPr>
        <p:spPr>
          <a:xfrm>
            <a:off x="677334" y="1783081"/>
            <a:ext cx="8905578" cy="4258282"/>
          </a:xfrm>
        </p:spPr>
        <p:txBody>
          <a:bodyPr>
            <a:noAutofit/>
          </a:bodyPr>
          <a:lstStyle/>
          <a:p>
            <a:r>
              <a:rPr lang="en-US" sz="1600" dirty="0"/>
              <a:t>&lt;web-app&gt; </a:t>
            </a:r>
          </a:p>
          <a:p>
            <a:r>
              <a:rPr lang="en-US" sz="1600" dirty="0"/>
              <a:t>&lt;servlet&gt;  </a:t>
            </a:r>
          </a:p>
          <a:p>
            <a:r>
              <a:rPr lang="en-US" sz="1600" dirty="0"/>
              <a:t>    &lt;servlet-name&gt;spring&lt;/servlet-name&gt;  </a:t>
            </a:r>
          </a:p>
          <a:p>
            <a:r>
              <a:rPr lang="en-US" sz="1600" dirty="0"/>
              <a:t>    &lt;servlet-</a:t>
            </a:r>
            <a:r>
              <a:rPr lang="en-US" sz="1600" b="1" dirty="0"/>
              <a:t>class</a:t>
            </a:r>
            <a:r>
              <a:rPr lang="en-US" sz="1600" dirty="0"/>
              <a:t>&gt;</a:t>
            </a:r>
            <a:r>
              <a:rPr lang="en-US" sz="1600" dirty="0" err="1"/>
              <a:t>org.springframework.web.servlet.DispatcherServlet</a:t>
            </a:r>
            <a:r>
              <a:rPr lang="en-US" sz="1600" dirty="0"/>
              <a:t>&lt;/servlet-</a:t>
            </a:r>
            <a:r>
              <a:rPr lang="en-US" sz="1600" b="1" dirty="0"/>
              <a:t>class</a:t>
            </a:r>
            <a:r>
              <a:rPr lang="en-US" sz="1600" dirty="0"/>
              <a:t>&gt;  </a:t>
            </a:r>
          </a:p>
          <a:p>
            <a:r>
              <a:rPr lang="en-US" sz="1600" dirty="0"/>
              <a:t>    &lt;load-on-startup&gt;1&lt;/load-on-startup&gt;  </a:t>
            </a:r>
          </a:p>
          <a:p>
            <a:r>
              <a:rPr lang="en-US" sz="1600" dirty="0"/>
              <a:t>&lt;/servlet&gt;  </a:t>
            </a:r>
          </a:p>
          <a:p>
            <a:r>
              <a:rPr lang="en-US" sz="1600" dirty="0"/>
              <a:t>&lt;servlet-mapping&gt;  </a:t>
            </a:r>
          </a:p>
          <a:p>
            <a:r>
              <a:rPr lang="en-US" sz="1600" dirty="0"/>
              <a:t>    &lt;servlet-name&gt;spring&lt;/servlet-name&gt;  </a:t>
            </a:r>
          </a:p>
          <a:p>
            <a:r>
              <a:rPr lang="en-US" sz="1600" dirty="0"/>
              <a:t>    &lt;</a:t>
            </a:r>
            <a:r>
              <a:rPr lang="en-US" sz="1600" dirty="0" err="1"/>
              <a:t>url</a:t>
            </a:r>
            <a:r>
              <a:rPr lang="en-US" sz="1600" dirty="0"/>
              <a:t>-pattern&gt;*.html&lt;/</a:t>
            </a:r>
            <a:r>
              <a:rPr lang="en-US" sz="1600" dirty="0" err="1"/>
              <a:t>url</a:t>
            </a:r>
            <a:r>
              <a:rPr lang="en-US" sz="1600" dirty="0"/>
              <a:t>-pattern&gt;  </a:t>
            </a:r>
          </a:p>
          <a:p>
            <a:r>
              <a:rPr lang="en-US" sz="1600" dirty="0"/>
              <a:t>&lt;/servlet-mapping&gt;  </a:t>
            </a:r>
          </a:p>
          <a:p>
            <a:r>
              <a:rPr lang="en-US" sz="1600" dirty="0"/>
              <a:t>&lt;/web-app&gt;  </a:t>
            </a:r>
          </a:p>
          <a:p>
            <a:endParaRPr lang="en-US" sz="1600" dirty="0"/>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17</a:t>
            </a:fld>
            <a:endParaRPr lang="en-US"/>
          </a:p>
        </p:txBody>
      </p:sp>
    </p:spTree>
    <p:extLst>
      <p:ext uri="{BB962C8B-B14F-4D97-AF65-F5344CB8AC3E}">
        <p14:creationId xmlns:p14="http://schemas.microsoft.com/office/powerpoint/2010/main" val="125741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Define the bean in the xml file</a:t>
            </a:r>
            <a:br>
              <a:rPr lang="en-US" dirty="0"/>
            </a:br>
            <a:endParaRPr lang="en-US" dirty="0"/>
          </a:p>
        </p:txBody>
      </p:sp>
      <p:sp>
        <p:nvSpPr>
          <p:cNvPr id="3" name="Content Placeholder 2"/>
          <p:cNvSpPr>
            <a:spLocks noGrp="1"/>
          </p:cNvSpPr>
          <p:nvPr>
            <p:ph idx="1"/>
          </p:nvPr>
        </p:nvSpPr>
        <p:spPr/>
        <p:txBody>
          <a:bodyPr/>
          <a:lstStyle/>
          <a:p>
            <a:r>
              <a:rPr lang="en-US" dirty="0"/>
              <a:t>This is the important configuration file where we need to specify the </a:t>
            </a:r>
            <a:r>
              <a:rPr lang="en-US" dirty="0" err="1"/>
              <a:t>ViewResolver</a:t>
            </a:r>
            <a:r>
              <a:rPr lang="en-US" dirty="0"/>
              <a:t> and View components.</a:t>
            </a:r>
          </a:p>
          <a:p>
            <a:r>
              <a:rPr lang="en-US" dirty="0"/>
              <a:t>The </a:t>
            </a:r>
            <a:r>
              <a:rPr lang="en-US" b="1" dirty="0" err="1"/>
              <a:t>context:component-scan</a:t>
            </a:r>
            <a:r>
              <a:rPr lang="en-US" dirty="0"/>
              <a:t> element defines the base-package where </a:t>
            </a:r>
            <a:r>
              <a:rPr lang="en-US" dirty="0" err="1"/>
              <a:t>DispatcherServlet</a:t>
            </a:r>
            <a:r>
              <a:rPr lang="en-US" dirty="0"/>
              <a:t> will search the controller class.</a:t>
            </a:r>
          </a:p>
          <a:p>
            <a:r>
              <a:rPr lang="en-US" dirty="0"/>
              <a:t>Here, the </a:t>
            </a:r>
            <a:r>
              <a:rPr lang="en-US" b="1" dirty="0" err="1"/>
              <a:t>InternalResourceViewResolver</a:t>
            </a:r>
            <a:r>
              <a:rPr lang="en-US" dirty="0"/>
              <a:t> class is used for the </a:t>
            </a:r>
            <a:r>
              <a:rPr lang="en-US" dirty="0" err="1"/>
              <a:t>ViewResolver</a:t>
            </a:r>
            <a:r>
              <a:rPr lang="en-US" dirty="0"/>
              <a:t>.</a:t>
            </a:r>
          </a:p>
          <a:p>
            <a:r>
              <a:rPr lang="en-US" dirty="0"/>
              <a:t>The </a:t>
            </a:r>
            <a:r>
              <a:rPr lang="en-US" b="1" dirty="0" err="1"/>
              <a:t>prefix+string</a:t>
            </a:r>
            <a:r>
              <a:rPr lang="en-US" b="1" dirty="0"/>
              <a:t> returned by </a:t>
            </a:r>
            <a:r>
              <a:rPr lang="en-US" b="1" dirty="0" err="1"/>
              <a:t>controller+suffix</a:t>
            </a:r>
            <a:r>
              <a:rPr lang="en-US" dirty="0"/>
              <a:t> page will be invoked for the view component.</a:t>
            </a:r>
          </a:p>
          <a:p>
            <a:r>
              <a:rPr lang="en-US" dirty="0"/>
              <a:t>This xml file should be located inside the WEB-INF directory.</a:t>
            </a:r>
          </a:p>
          <a:p>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18</a:t>
            </a:fld>
            <a:endParaRPr lang="en-US"/>
          </a:p>
        </p:txBody>
      </p:sp>
    </p:spTree>
    <p:extLst>
      <p:ext uri="{BB962C8B-B14F-4D97-AF65-F5344CB8AC3E}">
        <p14:creationId xmlns:p14="http://schemas.microsoft.com/office/powerpoint/2010/main" val="2994840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spring-servlet.xml</a:t>
            </a:r>
            <a:endParaRPr lang="en-US" dirty="0"/>
          </a:p>
        </p:txBody>
      </p:sp>
      <p:sp>
        <p:nvSpPr>
          <p:cNvPr id="3" name="Content Placeholder 2"/>
          <p:cNvSpPr>
            <a:spLocks noGrp="1"/>
          </p:cNvSpPr>
          <p:nvPr>
            <p:ph idx="1"/>
          </p:nvPr>
        </p:nvSpPr>
        <p:spPr>
          <a:xfrm>
            <a:off x="677334" y="1490473"/>
            <a:ext cx="9591378" cy="4550889"/>
          </a:xfrm>
        </p:spPr>
        <p:txBody>
          <a:bodyPr>
            <a:normAutofit fontScale="77500" lnSpcReduction="20000"/>
          </a:bodyPr>
          <a:lstStyle/>
          <a:p>
            <a:r>
              <a:rPr lang="en-US" dirty="0"/>
              <a:t>&lt;?xml version="1.0" encoding="UTF-8"?&gt;  </a:t>
            </a:r>
          </a:p>
          <a:p>
            <a:r>
              <a:rPr lang="en-US" dirty="0"/>
              <a:t>&lt;beans </a:t>
            </a:r>
            <a:r>
              <a:rPr lang="en-US" dirty="0" err="1"/>
              <a:t>xmlns</a:t>
            </a:r>
            <a:r>
              <a:rPr lang="en-US" dirty="0"/>
              <a:t>="http://www.springframework.org/schema/beans"  </a:t>
            </a:r>
          </a:p>
          <a:p>
            <a:r>
              <a:rPr lang="en-US" dirty="0"/>
              <a:t>    </a:t>
            </a:r>
            <a:r>
              <a:rPr lang="en-US" dirty="0" err="1"/>
              <a:t>xmlns:xsi</a:t>
            </a:r>
            <a:r>
              <a:rPr lang="en-US" dirty="0"/>
              <a:t>="http://www.w3.org/2001/XMLSchema-instance"  </a:t>
            </a:r>
          </a:p>
          <a:p>
            <a:r>
              <a:rPr lang="en-US" dirty="0"/>
              <a:t>    </a:t>
            </a:r>
            <a:r>
              <a:rPr lang="en-US" dirty="0" err="1"/>
              <a:t>xmlns:p</a:t>
            </a:r>
            <a:r>
              <a:rPr lang="en-US" dirty="0"/>
              <a:t>="http://www.springframework.org/schema/p"  </a:t>
            </a:r>
          </a:p>
          <a:p>
            <a:r>
              <a:rPr lang="en-US" dirty="0"/>
              <a:t>    </a:t>
            </a:r>
            <a:r>
              <a:rPr lang="en-US" dirty="0" err="1"/>
              <a:t>xmlns:context</a:t>
            </a:r>
            <a:r>
              <a:rPr lang="en-US" dirty="0"/>
              <a:t>="http://www.springframework.org/schema/context"  </a:t>
            </a:r>
          </a:p>
          <a:p>
            <a:r>
              <a:rPr lang="en-US" dirty="0"/>
              <a:t>    </a:t>
            </a:r>
            <a:r>
              <a:rPr lang="en-US" dirty="0" err="1"/>
              <a:t>xsi:schemaLocation</a:t>
            </a:r>
            <a:r>
              <a:rPr lang="en-US" dirty="0"/>
              <a:t>="http://www.springframework.org/schema/beans  </a:t>
            </a:r>
          </a:p>
          <a:p>
            <a:r>
              <a:rPr lang="en-US" dirty="0"/>
              <a:t>http://www.springframework.org/schema/beans/spring-beans-3.0.xsd  </a:t>
            </a:r>
          </a:p>
          <a:p>
            <a:r>
              <a:rPr lang="en-US" dirty="0"/>
              <a:t>http://www.springframework.org/schema/context  </a:t>
            </a:r>
          </a:p>
          <a:p>
            <a:r>
              <a:rPr lang="en-US" dirty="0"/>
              <a:t>http://www.springframework.org/schema/context/spring-context-3.0.xsd"&gt;  </a:t>
            </a:r>
          </a:p>
          <a:p>
            <a:r>
              <a:rPr lang="en-US" dirty="0"/>
              <a:t>  </a:t>
            </a:r>
            <a:r>
              <a:rPr lang="en-US" b="1" dirty="0"/>
              <a:t>  &lt;</a:t>
            </a:r>
            <a:r>
              <a:rPr lang="en-US" b="1" dirty="0" err="1"/>
              <a:t>context:component-scan</a:t>
            </a:r>
            <a:r>
              <a:rPr lang="en-US" b="1" dirty="0"/>
              <a:t>  base-package="</a:t>
            </a:r>
            <a:r>
              <a:rPr lang="en-US" b="1" dirty="0" err="1"/>
              <a:t>com.myit</a:t>
            </a:r>
            <a:r>
              <a:rPr lang="en-US" b="1" dirty="0"/>
              <a:t>" /&gt;  </a:t>
            </a:r>
          </a:p>
          <a:p>
            <a:r>
              <a:rPr lang="en-US" dirty="0"/>
              <a:t>   </a:t>
            </a:r>
            <a:r>
              <a:rPr lang="en-US" sz="2100" b="1" dirty="0"/>
              <a:t> &lt;bean class="org.springframework.web.servlet.view.InternalResourceViewResolver"&gt;  </a:t>
            </a:r>
          </a:p>
          <a:p>
            <a:r>
              <a:rPr lang="en-US" sz="2100" b="1" dirty="0"/>
              <a:t>        &lt;property name="prefix" value="/WEB-INF/</a:t>
            </a:r>
            <a:r>
              <a:rPr lang="en-US" sz="2100" b="1" dirty="0" err="1"/>
              <a:t>jsp</a:t>
            </a:r>
            <a:r>
              <a:rPr lang="en-US" sz="2100" b="1" dirty="0"/>
              <a:t>/" /&gt;  </a:t>
            </a:r>
          </a:p>
          <a:p>
            <a:r>
              <a:rPr lang="en-US" sz="2100" b="1" dirty="0"/>
              <a:t>        &lt;property name="suffix" value=".</a:t>
            </a:r>
            <a:r>
              <a:rPr lang="en-US" sz="2100" b="1" dirty="0" err="1"/>
              <a:t>jsp</a:t>
            </a:r>
            <a:r>
              <a:rPr lang="en-US" sz="2100" b="1" dirty="0"/>
              <a:t>" /&gt;  </a:t>
            </a:r>
          </a:p>
          <a:p>
            <a:r>
              <a:rPr lang="en-US" sz="2100" b="1" dirty="0"/>
              <a:t>    &lt;/bean&gt;  </a:t>
            </a:r>
          </a:p>
          <a:p>
            <a:r>
              <a:rPr lang="en-US" dirty="0"/>
              <a:t>&lt;/beans&gt; </a:t>
            </a:r>
          </a:p>
          <a:p>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19</a:t>
            </a:fld>
            <a:endParaRPr lang="en-US"/>
          </a:p>
        </p:txBody>
      </p:sp>
    </p:spTree>
    <p:extLst>
      <p:ext uri="{BB962C8B-B14F-4D97-AF65-F5344CB8AC3E}">
        <p14:creationId xmlns:p14="http://schemas.microsoft.com/office/powerpoint/2010/main" val="323000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MVC</a:t>
            </a:r>
          </a:p>
        </p:txBody>
      </p:sp>
      <p:sp>
        <p:nvSpPr>
          <p:cNvPr id="3" name="Content Placeholder 2"/>
          <p:cNvSpPr>
            <a:spLocks noGrp="1"/>
          </p:cNvSpPr>
          <p:nvPr>
            <p:ph idx="1"/>
          </p:nvPr>
        </p:nvSpPr>
        <p:spPr/>
        <p:txBody>
          <a:bodyPr/>
          <a:lstStyle/>
          <a:p>
            <a:r>
              <a:rPr lang="en-US" b="1" dirty="0"/>
              <a:t>Spring MVC</a:t>
            </a:r>
            <a:r>
              <a:rPr lang="en-US" dirty="0"/>
              <a:t>  provides an elegant solution to use MVC in spring framework by the help of </a:t>
            </a:r>
            <a:r>
              <a:rPr lang="en-US" dirty="0" err="1"/>
              <a:t>DispatcherServlet</a:t>
            </a:r>
            <a:r>
              <a:rPr lang="en-US" dirty="0"/>
              <a:t>.</a:t>
            </a:r>
          </a:p>
          <a:p>
            <a:r>
              <a:rPr lang="en-US" dirty="0"/>
              <a:t>In Spring Web MVC, </a:t>
            </a:r>
            <a:r>
              <a:rPr lang="en-US" b="1" dirty="0" err="1"/>
              <a:t>DispatcherServlet</a:t>
            </a:r>
            <a:r>
              <a:rPr lang="en-US" dirty="0"/>
              <a:t> class works as the front controller. It is responsible to manage the flow of the spring </a:t>
            </a:r>
            <a:r>
              <a:rPr lang="en-US" dirty="0" err="1"/>
              <a:t>mvc</a:t>
            </a:r>
            <a:r>
              <a:rPr lang="en-US" dirty="0"/>
              <a:t> application.</a:t>
            </a:r>
          </a:p>
          <a:p>
            <a:r>
              <a:rPr lang="en-US" dirty="0"/>
              <a:t>The </a:t>
            </a:r>
            <a:r>
              <a:rPr lang="en-US" b="1" dirty="0"/>
              <a:t>@Controller</a:t>
            </a:r>
            <a:r>
              <a:rPr lang="en-US" dirty="0"/>
              <a:t> annotation is used to </a:t>
            </a:r>
            <a:r>
              <a:rPr lang="en-US" dirty="0">
                <a:highlight>
                  <a:srgbClr val="FFFF00"/>
                </a:highlight>
              </a:rPr>
              <a:t>mark the class as the controller </a:t>
            </a:r>
            <a:r>
              <a:rPr lang="en-US" dirty="0"/>
              <a:t>in from Spring 3.</a:t>
            </a:r>
          </a:p>
          <a:p>
            <a:r>
              <a:rPr lang="en-US" dirty="0"/>
              <a:t>The </a:t>
            </a:r>
            <a:r>
              <a:rPr lang="en-US" b="1" dirty="0"/>
              <a:t>@</a:t>
            </a:r>
            <a:r>
              <a:rPr lang="en-US" b="1" dirty="0" err="1"/>
              <a:t>RequestMapping</a:t>
            </a:r>
            <a:r>
              <a:rPr lang="en-US" dirty="0"/>
              <a:t> annotation is used to </a:t>
            </a:r>
            <a:r>
              <a:rPr lang="en-US" dirty="0">
                <a:highlight>
                  <a:srgbClr val="FFFF00"/>
                </a:highlight>
              </a:rPr>
              <a:t>map the request URL</a:t>
            </a:r>
            <a:r>
              <a:rPr lang="en-US" dirty="0"/>
              <a:t>. It is applied on the method.</a:t>
            </a:r>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2</a:t>
            </a:fld>
            <a:endParaRPr lang="en-US"/>
          </a:p>
        </p:txBody>
      </p:sp>
    </p:spTree>
    <p:extLst>
      <p:ext uri="{BB962C8B-B14F-4D97-AF65-F5344CB8AC3E}">
        <p14:creationId xmlns:p14="http://schemas.microsoft.com/office/powerpoint/2010/main" val="3848777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Display the message in the JSP page</a:t>
            </a:r>
            <a:br>
              <a:rPr lang="en-US" dirty="0"/>
            </a:br>
            <a:endParaRPr lang="en-US" dirty="0"/>
          </a:p>
        </p:txBody>
      </p:sp>
      <p:sp>
        <p:nvSpPr>
          <p:cNvPr id="3" name="Content Placeholder 2"/>
          <p:cNvSpPr>
            <a:spLocks noGrp="1"/>
          </p:cNvSpPr>
          <p:nvPr>
            <p:ph idx="1"/>
          </p:nvPr>
        </p:nvSpPr>
        <p:spPr/>
        <p:txBody>
          <a:bodyPr/>
          <a:lstStyle/>
          <a:p>
            <a:r>
              <a:rPr lang="en-US" dirty="0"/>
              <a:t>This is the simple JSP page, displaying the message returned by the Controller.</a:t>
            </a:r>
          </a:p>
          <a:p>
            <a:r>
              <a:rPr lang="en-US" dirty="0"/>
              <a:t>It must be located inside the WEB-INF/</a:t>
            </a:r>
            <a:r>
              <a:rPr lang="en-US" dirty="0" err="1"/>
              <a:t>jsp</a:t>
            </a:r>
            <a:r>
              <a:rPr lang="en-US" dirty="0"/>
              <a:t> directory for this example only.</a:t>
            </a:r>
          </a:p>
          <a:p>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20</a:t>
            </a:fld>
            <a:endParaRPr lang="en-US"/>
          </a:p>
        </p:txBody>
      </p:sp>
    </p:spTree>
    <p:extLst>
      <p:ext uri="{BB962C8B-B14F-4D97-AF65-F5344CB8AC3E}">
        <p14:creationId xmlns:p14="http://schemas.microsoft.com/office/powerpoint/2010/main" val="1359601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hellopage.jsp</a:t>
            </a:r>
            <a:endParaRPr lang="en-US" dirty="0"/>
          </a:p>
        </p:txBody>
      </p:sp>
      <p:sp>
        <p:nvSpPr>
          <p:cNvPr id="3" name="Content Placeholder 2"/>
          <p:cNvSpPr>
            <a:spLocks noGrp="1"/>
          </p:cNvSpPr>
          <p:nvPr>
            <p:ph idx="1"/>
          </p:nvPr>
        </p:nvSpPr>
        <p:spPr/>
        <p:txBody>
          <a:bodyPr/>
          <a:lstStyle/>
          <a:p>
            <a:r>
              <a:rPr lang="en-US" dirty="0"/>
              <a:t> ${message}  </a:t>
            </a:r>
          </a:p>
          <a:p>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21</a:t>
            </a:fld>
            <a:endParaRPr lang="en-US"/>
          </a:p>
        </p:txBody>
      </p:sp>
    </p:spTree>
    <p:extLst>
      <p:ext uri="{BB962C8B-B14F-4D97-AF65-F5344CB8AC3E}">
        <p14:creationId xmlns:p14="http://schemas.microsoft.com/office/powerpoint/2010/main" val="1741096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507066" y="1591056"/>
            <a:ext cx="8368453" cy="2459780"/>
          </a:xfrm>
        </p:spPr>
        <p:txBody>
          <a:bodyPr/>
          <a:lstStyle/>
          <a:p>
            <a:r>
              <a:rPr lang="en-US" dirty="0"/>
              <a:t>Spring 3 MVC Multiple Controller Example</a:t>
            </a:r>
            <a:br>
              <a:rPr lang="en-US" dirty="0"/>
            </a:br>
            <a:endParaRPr lang="en-US" dirty="0"/>
          </a:p>
        </p:txBody>
      </p:sp>
      <p:sp>
        <p:nvSpPr>
          <p:cNvPr id="8" name="Subtitle 7"/>
          <p:cNvSpPr>
            <a:spLocks noGrp="1"/>
          </p:cNvSpPr>
          <p:nvPr>
            <p:ph type="subTitle" idx="1"/>
          </p:nvPr>
        </p:nvSpPr>
        <p:spPr/>
        <p:txBody>
          <a:bodyPr/>
          <a:lstStyle/>
          <a:p>
            <a:r>
              <a:rPr lang="en-US" dirty="0"/>
              <a:t>Multi Controller Example</a:t>
            </a:r>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22</a:t>
            </a:fld>
            <a:endParaRPr lang="en-US"/>
          </a:p>
        </p:txBody>
      </p:sp>
    </p:spTree>
    <p:extLst>
      <p:ext uri="{BB962C8B-B14F-4D97-AF65-F5344CB8AC3E}">
        <p14:creationId xmlns:p14="http://schemas.microsoft.com/office/powerpoint/2010/main" val="1135087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Spring 3 MVC Multiple Controller Example</a:t>
            </a:r>
            <a:br>
              <a:rPr lang="en-US" dirty="0"/>
            </a:br>
            <a:endParaRPr lang="en-US" dirty="0"/>
          </a:p>
        </p:txBody>
      </p:sp>
      <p:sp>
        <p:nvSpPr>
          <p:cNvPr id="3" name="Content Placeholder 2"/>
          <p:cNvSpPr>
            <a:spLocks noGrp="1"/>
          </p:cNvSpPr>
          <p:nvPr>
            <p:ph idx="1"/>
          </p:nvPr>
        </p:nvSpPr>
        <p:spPr/>
        <p:txBody>
          <a:bodyPr/>
          <a:lstStyle/>
          <a:p>
            <a:r>
              <a:rPr lang="en-US" dirty="0"/>
              <a:t>We can have a lot of controller classes in Spring Framework. In this example, we are creating two Controller classes </a:t>
            </a:r>
          </a:p>
          <a:p>
            <a:r>
              <a:rPr lang="en-US" dirty="0"/>
              <a:t>1. </a:t>
            </a:r>
            <a:r>
              <a:rPr lang="en-US" dirty="0" err="1"/>
              <a:t>HelloWorldController</a:t>
            </a:r>
            <a:endParaRPr lang="en-US" dirty="0"/>
          </a:p>
          <a:p>
            <a:r>
              <a:rPr lang="en-US" dirty="0"/>
              <a:t>2. </a:t>
            </a:r>
            <a:r>
              <a:rPr lang="en-US" dirty="0" err="1"/>
              <a:t>WelcomeWorldController</a:t>
            </a:r>
            <a:r>
              <a:rPr lang="en-US" dirty="0"/>
              <a:t>.</a:t>
            </a:r>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23</a:t>
            </a:fld>
            <a:endParaRPr lang="en-US"/>
          </a:p>
        </p:txBody>
      </p:sp>
    </p:spTree>
    <p:extLst>
      <p:ext uri="{BB962C8B-B14F-4D97-AF65-F5344CB8AC3E}">
        <p14:creationId xmlns:p14="http://schemas.microsoft.com/office/powerpoint/2010/main" val="2941550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1) Controller Classes</a:t>
            </a:r>
          </a:p>
        </p:txBody>
      </p:sp>
      <p:sp>
        <p:nvSpPr>
          <p:cNvPr id="7" name="Subtitle 6"/>
          <p:cNvSpPr>
            <a:spLocks noGrp="1"/>
          </p:cNvSpPr>
          <p:nvPr>
            <p:ph type="subTitle" idx="1"/>
          </p:nvPr>
        </p:nvSpPr>
        <p:spPr/>
        <p:txBody>
          <a:bodyPr/>
          <a:lstStyle/>
          <a:p>
            <a:r>
              <a:rPr lang="en-US" dirty="0"/>
              <a:t> </a:t>
            </a:r>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24</a:t>
            </a:fld>
            <a:endParaRPr lang="en-US"/>
          </a:p>
        </p:txBody>
      </p:sp>
    </p:spTree>
    <p:extLst>
      <p:ext uri="{BB962C8B-B14F-4D97-AF65-F5344CB8AC3E}">
        <p14:creationId xmlns:p14="http://schemas.microsoft.com/office/powerpoint/2010/main" val="5638793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HelloWorldController.java</a:t>
            </a:r>
            <a:endParaRPr lang="en-US" dirty="0"/>
          </a:p>
        </p:txBody>
      </p:sp>
      <p:sp>
        <p:nvSpPr>
          <p:cNvPr id="3" name="Content Placeholder 2"/>
          <p:cNvSpPr>
            <a:spLocks noGrp="1"/>
          </p:cNvSpPr>
          <p:nvPr>
            <p:ph idx="1"/>
          </p:nvPr>
        </p:nvSpPr>
        <p:spPr/>
        <p:txBody>
          <a:bodyPr>
            <a:normAutofit fontScale="92500" lnSpcReduction="20000"/>
          </a:bodyPr>
          <a:lstStyle/>
          <a:p>
            <a:r>
              <a:rPr lang="en-US" dirty="0"/>
              <a:t>@Controller  </a:t>
            </a:r>
          </a:p>
          <a:p>
            <a:r>
              <a:rPr lang="en-US" b="1" dirty="0"/>
              <a:t>public</a:t>
            </a:r>
            <a:r>
              <a:rPr lang="en-US" dirty="0"/>
              <a:t> </a:t>
            </a:r>
            <a:r>
              <a:rPr lang="en-US" b="1" dirty="0"/>
              <a:t>class</a:t>
            </a:r>
            <a:r>
              <a:rPr lang="en-US" dirty="0"/>
              <a:t> </a:t>
            </a:r>
            <a:r>
              <a:rPr lang="en-US" dirty="0" err="1"/>
              <a:t>HelloWorldController</a:t>
            </a:r>
            <a:r>
              <a:rPr lang="en-US" dirty="0"/>
              <a:t> {  </a:t>
            </a:r>
          </a:p>
          <a:p>
            <a:r>
              <a:rPr lang="en-US" dirty="0"/>
              <a:t>  </a:t>
            </a:r>
          </a:p>
          <a:p>
            <a:r>
              <a:rPr lang="en-US" dirty="0"/>
              <a:t>    @</a:t>
            </a:r>
            <a:r>
              <a:rPr lang="en-US" dirty="0" err="1"/>
              <a:t>RequestMapping</a:t>
            </a:r>
            <a:r>
              <a:rPr lang="en-US" dirty="0"/>
              <a:t>("/hello")  </a:t>
            </a:r>
          </a:p>
          <a:p>
            <a:r>
              <a:rPr lang="en-US" dirty="0"/>
              <a:t>    </a:t>
            </a:r>
            <a:r>
              <a:rPr lang="en-US" b="1" dirty="0"/>
              <a:t>public</a:t>
            </a:r>
            <a:r>
              <a:rPr lang="en-US" dirty="0"/>
              <a:t> </a:t>
            </a:r>
            <a:r>
              <a:rPr lang="en-US" dirty="0" err="1"/>
              <a:t>ModelAndView</a:t>
            </a:r>
            <a:r>
              <a:rPr lang="en-US" dirty="0"/>
              <a:t> </a:t>
            </a:r>
            <a:r>
              <a:rPr lang="en-US" dirty="0" err="1"/>
              <a:t>helloWorld</a:t>
            </a:r>
            <a:r>
              <a:rPr lang="en-US" dirty="0"/>
              <a:t>() {  </a:t>
            </a:r>
          </a:p>
          <a:p>
            <a:r>
              <a:rPr lang="en-US" dirty="0"/>
              <a:t>  </a:t>
            </a:r>
          </a:p>
          <a:p>
            <a:r>
              <a:rPr lang="en-US" dirty="0"/>
              <a:t>        String message = "HELLO SPRING MVC";  </a:t>
            </a:r>
          </a:p>
          <a:p>
            <a:r>
              <a:rPr lang="en-US" dirty="0"/>
              <a:t>        </a:t>
            </a:r>
            <a:r>
              <a:rPr lang="en-US" b="1" dirty="0"/>
              <a:t>return</a:t>
            </a:r>
            <a:r>
              <a:rPr lang="en-US" dirty="0"/>
              <a:t> </a:t>
            </a:r>
            <a:r>
              <a:rPr lang="en-US" b="1" dirty="0"/>
              <a:t>new</a:t>
            </a:r>
            <a:r>
              <a:rPr lang="en-US" dirty="0"/>
              <a:t> </a:t>
            </a:r>
            <a:r>
              <a:rPr lang="en-US" dirty="0" err="1"/>
              <a:t>ModelAndView</a:t>
            </a:r>
            <a:r>
              <a:rPr lang="en-US" dirty="0"/>
              <a:t>("</a:t>
            </a:r>
            <a:r>
              <a:rPr lang="en-US" dirty="0" err="1"/>
              <a:t>hellopage</a:t>
            </a:r>
            <a:r>
              <a:rPr lang="en-US" dirty="0"/>
              <a:t>", "message", message);  </a:t>
            </a:r>
          </a:p>
          <a:p>
            <a:r>
              <a:rPr lang="en-US" dirty="0"/>
              <a:t>    }  </a:t>
            </a:r>
          </a:p>
          <a:p>
            <a:r>
              <a:rPr lang="en-US" dirty="0"/>
              <a:t>      </a:t>
            </a:r>
          </a:p>
          <a:p>
            <a:r>
              <a:rPr lang="en-US" dirty="0"/>
              <a:t>} </a:t>
            </a:r>
          </a:p>
          <a:p>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25</a:t>
            </a:fld>
            <a:endParaRPr lang="en-US"/>
          </a:p>
        </p:txBody>
      </p:sp>
    </p:spTree>
    <p:extLst>
      <p:ext uri="{BB962C8B-B14F-4D97-AF65-F5344CB8AC3E}">
        <p14:creationId xmlns:p14="http://schemas.microsoft.com/office/powerpoint/2010/main" val="3070227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WelcomeWorldController.java</a:t>
            </a:r>
            <a:endParaRPr lang="en-US"/>
          </a:p>
        </p:txBody>
      </p:sp>
      <p:sp>
        <p:nvSpPr>
          <p:cNvPr id="3" name="Content Placeholder 2"/>
          <p:cNvSpPr>
            <a:spLocks noGrp="1"/>
          </p:cNvSpPr>
          <p:nvPr>
            <p:ph idx="1"/>
          </p:nvPr>
        </p:nvSpPr>
        <p:spPr/>
        <p:txBody>
          <a:bodyPr>
            <a:normAutofit fontScale="92500" lnSpcReduction="20000"/>
          </a:bodyPr>
          <a:lstStyle/>
          <a:p>
            <a:r>
              <a:rPr lang="en-US" dirty="0"/>
              <a:t>@Controller  </a:t>
            </a:r>
          </a:p>
          <a:p>
            <a:r>
              <a:rPr lang="en-US" b="1" dirty="0"/>
              <a:t>public</a:t>
            </a:r>
            <a:r>
              <a:rPr lang="en-US" dirty="0"/>
              <a:t> </a:t>
            </a:r>
            <a:r>
              <a:rPr lang="en-US" b="1" dirty="0"/>
              <a:t>class</a:t>
            </a:r>
            <a:r>
              <a:rPr lang="en-US" dirty="0"/>
              <a:t> </a:t>
            </a:r>
            <a:r>
              <a:rPr lang="en-US" dirty="0" err="1"/>
              <a:t>WelcomeWorldController</a:t>
            </a:r>
            <a:r>
              <a:rPr lang="en-US" dirty="0"/>
              <a:t> {  </a:t>
            </a:r>
          </a:p>
          <a:p>
            <a:r>
              <a:rPr lang="en-US" dirty="0"/>
              <a:t>  </a:t>
            </a:r>
          </a:p>
          <a:p>
            <a:r>
              <a:rPr lang="en-US" dirty="0"/>
              <a:t>    @</a:t>
            </a:r>
            <a:r>
              <a:rPr lang="en-US" dirty="0" err="1"/>
              <a:t>RequestMapping</a:t>
            </a:r>
            <a:r>
              <a:rPr lang="en-US" dirty="0"/>
              <a:t>("/welcome")  </a:t>
            </a:r>
          </a:p>
          <a:p>
            <a:r>
              <a:rPr lang="en-US" dirty="0"/>
              <a:t>    </a:t>
            </a:r>
            <a:r>
              <a:rPr lang="en-US" b="1" dirty="0"/>
              <a:t>public</a:t>
            </a:r>
            <a:r>
              <a:rPr lang="en-US" dirty="0"/>
              <a:t> </a:t>
            </a:r>
            <a:r>
              <a:rPr lang="en-US" dirty="0" err="1"/>
              <a:t>ModelAndView</a:t>
            </a:r>
            <a:r>
              <a:rPr lang="en-US" dirty="0"/>
              <a:t> </a:t>
            </a:r>
            <a:r>
              <a:rPr lang="en-US" dirty="0" err="1"/>
              <a:t>helloWorld</a:t>
            </a:r>
            <a:r>
              <a:rPr lang="en-US" dirty="0"/>
              <a:t>() {  </a:t>
            </a:r>
          </a:p>
          <a:p>
            <a:r>
              <a:rPr lang="en-US" dirty="0"/>
              <a:t>  </a:t>
            </a:r>
          </a:p>
          <a:p>
            <a:r>
              <a:rPr lang="en-US" dirty="0"/>
              <a:t>        String message = "WELCOME SPRING MVC";  </a:t>
            </a:r>
          </a:p>
          <a:p>
            <a:r>
              <a:rPr lang="en-US" dirty="0"/>
              <a:t>        </a:t>
            </a:r>
            <a:r>
              <a:rPr lang="en-US" b="1" dirty="0"/>
              <a:t>return</a:t>
            </a:r>
            <a:r>
              <a:rPr lang="en-US" dirty="0"/>
              <a:t> </a:t>
            </a:r>
            <a:r>
              <a:rPr lang="en-US" b="1" dirty="0"/>
              <a:t>new</a:t>
            </a:r>
            <a:r>
              <a:rPr lang="en-US" dirty="0"/>
              <a:t> </a:t>
            </a:r>
            <a:r>
              <a:rPr lang="en-US" dirty="0" err="1"/>
              <a:t>ModelAndView</a:t>
            </a:r>
            <a:r>
              <a:rPr lang="en-US" dirty="0"/>
              <a:t>("</a:t>
            </a:r>
            <a:r>
              <a:rPr lang="en-US" dirty="0" err="1"/>
              <a:t>welcomepage</a:t>
            </a:r>
            <a:r>
              <a:rPr lang="en-US" dirty="0"/>
              <a:t>", "message", message);  </a:t>
            </a:r>
          </a:p>
          <a:p>
            <a:r>
              <a:rPr lang="en-US" dirty="0"/>
              <a:t>    }  </a:t>
            </a:r>
          </a:p>
          <a:p>
            <a:r>
              <a:rPr lang="en-US" dirty="0"/>
              <a:t>      </a:t>
            </a:r>
          </a:p>
          <a:p>
            <a:r>
              <a:rPr lang="en-US" dirty="0"/>
              <a:t>}  </a:t>
            </a:r>
          </a:p>
          <a:p>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26</a:t>
            </a:fld>
            <a:endParaRPr lang="en-US"/>
          </a:p>
        </p:txBody>
      </p:sp>
    </p:spTree>
    <p:extLst>
      <p:ext uri="{BB962C8B-B14F-4D97-AF65-F5344CB8AC3E}">
        <p14:creationId xmlns:p14="http://schemas.microsoft.com/office/powerpoint/2010/main" val="1712069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2) View components</a:t>
            </a:r>
            <a:br>
              <a:rPr lang="en-US" dirty="0"/>
            </a:br>
            <a:endParaRPr lang="en-US" dirty="0"/>
          </a:p>
        </p:txBody>
      </p:sp>
      <p:sp>
        <p:nvSpPr>
          <p:cNvPr id="8" name="Subtitle 7"/>
          <p:cNvSpPr>
            <a:spLocks noGrp="1"/>
          </p:cNvSpPr>
          <p:nvPr>
            <p:ph type="subTitle" idx="1"/>
          </p:nvPr>
        </p:nvSpPr>
        <p:spPr/>
        <p:txBody>
          <a:bodyPr/>
          <a:lstStyle/>
          <a:p>
            <a:r>
              <a:rPr lang="en-US" dirty="0"/>
              <a:t> </a:t>
            </a:r>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27</a:t>
            </a:fld>
            <a:endParaRPr lang="en-US"/>
          </a:p>
        </p:txBody>
      </p:sp>
    </p:spTree>
    <p:extLst>
      <p:ext uri="{BB962C8B-B14F-4D97-AF65-F5344CB8AC3E}">
        <p14:creationId xmlns:p14="http://schemas.microsoft.com/office/powerpoint/2010/main" val="22279134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helloPage.jsp</a:t>
            </a:r>
            <a:endParaRPr lang="en-US" dirty="0"/>
          </a:p>
        </p:txBody>
      </p:sp>
      <p:sp>
        <p:nvSpPr>
          <p:cNvPr id="3" name="Content Placeholder 2"/>
          <p:cNvSpPr>
            <a:spLocks noGrp="1"/>
          </p:cNvSpPr>
          <p:nvPr>
            <p:ph idx="1"/>
          </p:nvPr>
        </p:nvSpPr>
        <p:spPr/>
        <p:txBody>
          <a:bodyPr/>
          <a:lstStyle/>
          <a:p>
            <a:r>
              <a:rPr lang="en-US" dirty="0"/>
              <a:t>Message is: ${message}  </a:t>
            </a:r>
          </a:p>
          <a:p>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28</a:t>
            </a:fld>
            <a:endParaRPr lang="en-US"/>
          </a:p>
        </p:txBody>
      </p:sp>
    </p:spTree>
    <p:extLst>
      <p:ext uri="{BB962C8B-B14F-4D97-AF65-F5344CB8AC3E}">
        <p14:creationId xmlns:p14="http://schemas.microsoft.com/office/powerpoint/2010/main" val="913995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welcomePage.jsp</a:t>
            </a:r>
            <a:endParaRPr lang="en-US" dirty="0"/>
          </a:p>
        </p:txBody>
      </p:sp>
      <p:sp>
        <p:nvSpPr>
          <p:cNvPr id="3" name="Content Placeholder 2"/>
          <p:cNvSpPr>
            <a:spLocks noGrp="1"/>
          </p:cNvSpPr>
          <p:nvPr>
            <p:ph idx="1"/>
          </p:nvPr>
        </p:nvSpPr>
        <p:spPr/>
        <p:txBody>
          <a:bodyPr/>
          <a:lstStyle/>
          <a:p>
            <a:r>
              <a:rPr lang="en-US" dirty="0"/>
              <a:t>Message is: ${message} </a:t>
            </a:r>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29</a:t>
            </a:fld>
            <a:endParaRPr lang="en-US"/>
          </a:p>
        </p:txBody>
      </p:sp>
    </p:spTree>
    <p:extLst>
      <p:ext uri="{BB962C8B-B14F-4D97-AF65-F5344CB8AC3E}">
        <p14:creationId xmlns:p14="http://schemas.microsoft.com/office/powerpoint/2010/main" val="2196786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***Spring Web MVC - Architecture</a:t>
            </a:r>
            <a:br>
              <a:rPr lang="en-US" dirty="0"/>
            </a:br>
            <a:endParaRPr lang="en-US" dirty="0"/>
          </a:p>
        </p:txBody>
      </p:sp>
      <p:pic>
        <p:nvPicPr>
          <p:cNvPr id="7" name="Content Placeholder 6"/>
          <p:cNvPicPr>
            <a:picLocks noGrp="1" noChangeAspect="1"/>
          </p:cNvPicPr>
          <p:nvPr>
            <p:ph idx="1"/>
          </p:nvPr>
        </p:nvPicPr>
        <p:blipFill>
          <a:blip r:embed="rId2"/>
          <a:stretch>
            <a:fillRect/>
          </a:stretch>
        </p:blipFill>
        <p:spPr>
          <a:xfrm>
            <a:off x="2163995" y="2367606"/>
            <a:ext cx="5624047" cy="3467400"/>
          </a:xfrm>
          <a:prstGeom prst="rect">
            <a:avLst/>
          </a:prstGeom>
        </p:spPr>
      </p:pic>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3</a:t>
            </a:fld>
            <a:endParaRPr lang="en-US"/>
          </a:p>
        </p:txBody>
      </p:sp>
    </p:spTree>
    <p:extLst>
      <p:ext uri="{BB962C8B-B14F-4D97-AF65-F5344CB8AC3E}">
        <p14:creationId xmlns:p14="http://schemas.microsoft.com/office/powerpoint/2010/main" val="4277275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MVC Request Response Example</a:t>
            </a:r>
            <a:br>
              <a:rPr lang="en-US" dirty="0"/>
            </a:br>
            <a:endParaRPr lang="en-US" dirty="0"/>
          </a:p>
        </p:txBody>
      </p:sp>
      <p:sp>
        <p:nvSpPr>
          <p:cNvPr id="3" name="Content Placeholder 2"/>
          <p:cNvSpPr>
            <a:spLocks noGrp="1"/>
          </p:cNvSpPr>
          <p:nvPr>
            <p:ph idx="1"/>
          </p:nvPr>
        </p:nvSpPr>
        <p:spPr/>
        <p:txBody>
          <a:bodyPr/>
          <a:lstStyle/>
          <a:p>
            <a:r>
              <a:rPr lang="en-US" dirty="0"/>
              <a:t> We can simply create login application by following the Spring MVC. We need to pass </a:t>
            </a:r>
            <a:r>
              <a:rPr lang="en-US" dirty="0" err="1"/>
              <a:t>HttpServletRequest</a:t>
            </a:r>
            <a:r>
              <a:rPr lang="en-US" dirty="0"/>
              <a:t> and </a:t>
            </a:r>
            <a:r>
              <a:rPr lang="en-US" dirty="0" err="1"/>
              <a:t>HttpServletResponse</a:t>
            </a:r>
            <a:r>
              <a:rPr lang="en-US" dirty="0"/>
              <a:t> objects in the request processing method of the Controller class. Let's see the example:</a:t>
            </a:r>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30</a:t>
            </a:fld>
            <a:endParaRPr lang="en-US"/>
          </a:p>
        </p:txBody>
      </p:sp>
    </p:spTree>
    <p:extLst>
      <p:ext uri="{BB962C8B-B14F-4D97-AF65-F5344CB8AC3E}">
        <p14:creationId xmlns:p14="http://schemas.microsoft.com/office/powerpoint/2010/main" val="26681079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507066" y="1581912"/>
            <a:ext cx="8295301" cy="2468924"/>
          </a:xfrm>
        </p:spPr>
        <p:txBody>
          <a:bodyPr/>
          <a:lstStyle/>
          <a:p>
            <a:r>
              <a:rPr lang="en-US" dirty="0"/>
              <a:t>Spring MVC Login Example</a:t>
            </a:r>
            <a:br>
              <a:rPr lang="en-US" dirty="0"/>
            </a:br>
            <a:endParaRPr lang="en-US" dirty="0"/>
          </a:p>
        </p:txBody>
      </p:sp>
      <p:sp>
        <p:nvSpPr>
          <p:cNvPr id="8" name="Subtitle 7"/>
          <p:cNvSpPr>
            <a:spLocks noGrp="1"/>
          </p:cNvSpPr>
          <p:nvPr>
            <p:ph type="subTitle" idx="1"/>
          </p:nvPr>
        </p:nvSpPr>
        <p:spPr/>
        <p:txBody>
          <a:bodyPr/>
          <a:lstStyle/>
          <a:p>
            <a:r>
              <a:rPr lang="en-US" dirty="0"/>
              <a:t> </a:t>
            </a:r>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31</a:t>
            </a:fld>
            <a:endParaRPr lang="en-US"/>
          </a:p>
        </p:txBody>
      </p:sp>
    </p:spTree>
    <p:extLst>
      <p:ext uri="{BB962C8B-B14F-4D97-AF65-F5344CB8AC3E}">
        <p14:creationId xmlns:p14="http://schemas.microsoft.com/office/powerpoint/2010/main" val="14818957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Login Example</a:t>
            </a:r>
          </a:p>
        </p:txBody>
      </p:sp>
      <p:sp>
        <p:nvSpPr>
          <p:cNvPr id="3" name="Content Placeholder 2"/>
          <p:cNvSpPr>
            <a:spLocks noGrp="1"/>
          </p:cNvSpPr>
          <p:nvPr>
            <p:ph idx="1"/>
          </p:nvPr>
        </p:nvSpPr>
        <p:spPr/>
        <p:txBody>
          <a:bodyPr/>
          <a:lstStyle/>
          <a:p>
            <a:r>
              <a:rPr lang="en-US" dirty="0"/>
              <a:t>We need to pass </a:t>
            </a:r>
            <a:r>
              <a:rPr lang="en-US" dirty="0" err="1"/>
              <a:t>HttpServletRequest</a:t>
            </a:r>
            <a:r>
              <a:rPr lang="en-US" dirty="0"/>
              <a:t> and </a:t>
            </a:r>
            <a:r>
              <a:rPr lang="en-US" dirty="0" err="1"/>
              <a:t>HttpServletResponse</a:t>
            </a:r>
            <a:r>
              <a:rPr lang="en-US" dirty="0"/>
              <a:t> objects in the request processing method of the Controller class.</a:t>
            </a:r>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32</a:t>
            </a:fld>
            <a:endParaRPr lang="en-US"/>
          </a:p>
        </p:txBody>
      </p:sp>
    </p:spTree>
    <p:extLst>
      <p:ext uri="{BB962C8B-B14F-4D97-AF65-F5344CB8AC3E}">
        <p14:creationId xmlns:p14="http://schemas.microsoft.com/office/powerpoint/2010/main" val="1919823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1) Controller Class</a:t>
            </a:r>
            <a:br>
              <a:rPr lang="en-US" dirty="0"/>
            </a:br>
            <a:endParaRPr lang="en-US" dirty="0"/>
          </a:p>
        </p:txBody>
      </p:sp>
      <p:sp>
        <p:nvSpPr>
          <p:cNvPr id="8" name="Subtitle 7"/>
          <p:cNvSpPr>
            <a:spLocks noGrp="1"/>
          </p:cNvSpPr>
          <p:nvPr>
            <p:ph type="subTitle" idx="1"/>
          </p:nvPr>
        </p:nvSpPr>
        <p:spPr/>
        <p:txBody>
          <a:bodyPr/>
          <a:lstStyle/>
          <a:p>
            <a:r>
              <a:rPr lang="en-US" dirty="0"/>
              <a:t> </a:t>
            </a:r>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33</a:t>
            </a:fld>
            <a:endParaRPr lang="en-US"/>
          </a:p>
        </p:txBody>
      </p:sp>
    </p:spTree>
    <p:extLst>
      <p:ext uri="{BB962C8B-B14F-4D97-AF65-F5344CB8AC3E}">
        <p14:creationId xmlns:p14="http://schemas.microsoft.com/office/powerpoint/2010/main" val="25124585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0" y="-13207"/>
            <a:ext cx="8596668" cy="561847"/>
          </a:xfrm>
        </p:spPr>
        <p:txBody>
          <a:bodyPr>
            <a:normAutofit fontScale="90000"/>
          </a:bodyPr>
          <a:lstStyle/>
          <a:p>
            <a:r>
              <a:rPr lang="en-US" b="1" dirty="0"/>
              <a:t>HelloWorldController.java</a:t>
            </a:r>
            <a:endParaRPr lang="en-US" dirty="0"/>
          </a:p>
        </p:txBody>
      </p:sp>
      <p:sp>
        <p:nvSpPr>
          <p:cNvPr id="3" name="Content Placeholder 2"/>
          <p:cNvSpPr>
            <a:spLocks noGrp="1"/>
          </p:cNvSpPr>
          <p:nvPr>
            <p:ph idx="1"/>
          </p:nvPr>
        </p:nvSpPr>
        <p:spPr>
          <a:xfrm>
            <a:off x="677334" y="448056"/>
            <a:ext cx="9600522" cy="5593307"/>
          </a:xfrm>
        </p:spPr>
        <p:txBody>
          <a:bodyPr>
            <a:normAutofit fontScale="85000" lnSpcReduction="20000"/>
          </a:bodyPr>
          <a:lstStyle/>
          <a:p>
            <a:r>
              <a:rPr lang="en-US" dirty="0"/>
              <a:t>@Controller  </a:t>
            </a:r>
          </a:p>
          <a:p>
            <a:r>
              <a:rPr lang="en-US" b="1" dirty="0"/>
              <a:t>public</a:t>
            </a:r>
            <a:r>
              <a:rPr lang="en-US" dirty="0"/>
              <a:t> </a:t>
            </a:r>
            <a:r>
              <a:rPr lang="en-US" b="1" dirty="0"/>
              <a:t>class</a:t>
            </a:r>
            <a:r>
              <a:rPr lang="en-US" dirty="0"/>
              <a:t> </a:t>
            </a:r>
            <a:r>
              <a:rPr lang="en-US" dirty="0" err="1"/>
              <a:t>LoginController</a:t>
            </a:r>
            <a:r>
              <a:rPr lang="en-US" dirty="0"/>
              <a:t> {  </a:t>
            </a:r>
          </a:p>
          <a:p>
            <a:r>
              <a:rPr lang="en-US" dirty="0"/>
              <a:t>      </a:t>
            </a:r>
          </a:p>
          <a:p>
            <a:r>
              <a:rPr lang="en-US" dirty="0"/>
              <a:t>    @</a:t>
            </a:r>
            <a:r>
              <a:rPr lang="en-US" dirty="0" err="1"/>
              <a:t>RequestMapping</a:t>
            </a:r>
            <a:r>
              <a:rPr lang="en-US" dirty="0"/>
              <a:t>("/hello")  </a:t>
            </a:r>
          </a:p>
          <a:p>
            <a:r>
              <a:rPr lang="en-US" dirty="0"/>
              <a:t>    </a:t>
            </a:r>
            <a:r>
              <a:rPr lang="en-US" b="1" dirty="0"/>
              <a:t>public</a:t>
            </a:r>
            <a:r>
              <a:rPr lang="en-US" dirty="0"/>
              <a:t> </a:t>
            </a:r>
            <a:r>
              <a:rPr lang="en-US" dirty="0" err="1"/>
              <a:t>ModelAndView</a:t>
            </a:r>
            <a:r>
              <a:rPr lang="en-US" dirty="0"/>
              <a:t> </a:t>
            </a:r>
            <a:r>
              <a:rPr lang="en-US" b="1" dirty="0" err="1"/>
              <a:t>helloWorld</a:t>
            </a:r>
            <a:r>
              <a:rPr lang="en-US" b="1" dirty="0"/>
              <a:t>(</a:t>
            </a:r>
            <a:r>
              <a:rPr lang="en-US" dirty="0" err="1">
                <a:solidFill>
                  <a:srgbClr val="00B050"/>
                </a:solidFill>
              </a:rPr>
              <a:t>HttpServletRequest</a:t>
            </a:r>
            <a:r>
              <a:rPr lang="en-US" dirty="0">
                <a:solidFill>
                  <a:srgbClr val="00B050"/>
                </a:solidFill>
              </a:rPr>
              <a:t> </a:t>
            </a:r>
            <a:r>
              <a:rPr lang="en-US" dirty="0" err="1">
                <a:solidFill>
                  <a:srgbClr val="00B050"/>
                </a:solidFill>
              </a:rPr>
              <a:t>request,HttpServletResponse</a:t>
            </a:r>
            <a:r>
              <a:rPr lang="en-US" dirty="0">
                <a:solidFill>
                  <a:srgbClr val="00B050"/>
                </a:solidFill>
              </a:rPr>
              <a:t> res</a:t>
            </a:r>
            <a:r>
              <a:rPr lang="en-US" dirty="0"/>
              <a:t>) {  </a:t>
            </a:r>
          </a:p>
          <a:p>
            <a:r>
              <a:rPr lang="en-US" dirty="0"/>
              <a:t>        String name=</a:t>
            </a:r>
            <a:r>
              <a:rPr lang="en-US" dirty="0" err="1"/>
              <a:t>request.getParameter</a:t>
            </a:r>
            <a:r>
              <a:rPr lang="en-US" dirty="0"/>
              <a:t>("name");  </a:t>
            </a:r>
          </a:p>
          <a:p>
            <a:r>
              <a:rPr lang="en-US" dirty="0"/>
              <a:t>        String password=</a:t>
            </a:r>
            <a:r>
              <a:rPr lang="en-US" dirty="0" err="1"/>
              <a:t>request.getParameter</a:t>
            </a:r>
            <a:r>
              <a:rPr lang="en-US" dirty="0"/>
              <a:t>("password");  </a:t>
            </a:r>
          </a:p>
          <a:p>
            <a:r>
              <a:rPr lang="en-US" dirty="0"/>
              <a:t>          </a:t>
            </a:r>
          </a:p>
          <a:p>
            <a:r>
              <a:rPr lang="en-US" dirty="0"/>
              <a:t>        </a:t>
            </a:r>
            <a:r>
              <a:rPr lang="en-US" b="1" dirty="0"/>
              <a:t>if</a:t>
            </a:r>
            <a:r>
              <a:rPr lang="en-US" dirty="0"/>
              <a:t>(</a:t>
            </a:r>
            <a:r>
              <a:rPr lang="en-US" dirty="0" err="1"/>
              <a:t>password.equals</a:t>
            </a:r>
            <a:r>
              <a:rPr lang="en-US" dirty="0"/>
              <a:t>("admin")){  </a:t>
            </a:r>
          </a:p>
          <a:p>
            <a:r>
              <a:rPr lang="en-US" dirty="0"/>
              <a:t>        String message = "HELLO "+name;  </a:t>
            </a:r>
          </a:p>
          <a:p>
            <a:r>
              <a:rPr lang="en-US" dirty="0"/>
              <a:t>        </a:t>
            </a:r>
            <a:r>
              <a:rPr lang="en-US" b="1" dirty="0"/>
              <a:t>return</a:t>
            </a:r>
            <a:r>
              <a:rPr lang="en-US" dirty="0"/>
              <a:t> </a:t>
            </a:r>
            <a:r>
              <a:rPr lang="en-US" b="1" dirty="0"/>
              <a:t>new</a:t>
            </a:r>
            <a:r>
              <a:rPr lang="en-US" dirty="0"/>
              <a:t> </a:t>
            </a:r>
            <a:r>
              <a:rPr lang="en-US" dirty="0" err="1"/>
              <a:t>ModelAndView</a:t>
            </a:r>
            <a:r>
              <a:rPr lang="en-US" dirty="0"/>
              <a:t>("</a:t>
            </a:r>
            <a:r>
              <a:rPr lang="en-US" dirty="0" err="1"/>
              <a:t>hellopage</a:t>
            </a:r>
            <a:r>
              <a:rPr lang="en-US" dirty="0"/>
              <a:t>", "message", message);  </a:t>
            </a:r>
          </a:p>
          <a:p>
            <a:r>
              <a:rPr lang="en-US" dirty="0"/>
              <a:t>        }  </a:t>
            </a:r>
          </a:p>
          <a:p>
            <a:r>
              <a:rPr lang="en-US" dirty="0"/>
              <a:t>        </a:t>
            </a:r>
            <a:r>
              <a:rPr lang="en-US" b="1" dirty="0"/>
              <a:t>else</a:t>
            </a:r>
            <a:r>
              <a:rPr lang="en-US" dirty="0"/>
              <a:t>{  </a:t>
            </a:r>
          </a:p>
          <a:p>
            <a:r>
              <a:rPr lang="en-US" dirty="0"/>
              <a:t>            </a:t>
            </a:r>
            <a:r>
              <a:rPr lang="en-US" b="1" dirty="0"/>
              <a:t>return</a:t>
            </a:r>
            <a:r>
              <a:rPr lang="en-US" dirty="0"/>
              <a:t> </a:t>
            </a:r>
            <a:r>
              <a:rPr lang="en-US" b="1" dirty="0"/>
              <a:t>new</a:t>
            </a:r>
            <a:r>
              <a:rPr lang="en-US" dirty="0"/>
              <a:t> </a:t>
            </a:r>
            <a:r>
              <a:rPr lang="en-US" dirty="0" err="1"/>
              <a:t>ModelAndView</a:t>
            </a:r>
            <a:r>
              <a:rPr lang="en-US" dirty="0"/>
              <a:t>("</a:t>
            </a:r>
            <a:r>
              <a:rPr lang="en-US" dirty="0" err="1"/>
              <a:t>errorpage</a:t>
            </a:r>
            <a:r>
              <a:rPr lang="en-US" dirty="0"/>
              <a:t>", "</a:t>
            </a:r>
            <a:r>
              <a:rPr lang="en-US" dirty="0" err="1"/>
              <a:t>message","Sorry</a:t>
            </a:r>
            <a:r>
              <a:rPr lang="en-US" dirty="0"/>
              <a:t>, username or password error");  </a:t>
            </a:r>
          </a:p>
          <a:p>
            <a:r>
              <a:rPr lang="en-US" dirty="0"/>
              <a:t>        }  </a:t>
            </a:r>
          </a:p>
          <a:p>
            <a:r>
              <a:rPr lang="en-US" dirty="0"/>
              <a:t>    }  </a:t>
            </a:r>
          </a:p>
          <a:p>
            <a:r>
              <a:rPr lang="en-US" dirty="0"/>
              <a:t>      </a:t>
            </a:r>
          </a:p>
          <a:p>
            <a:r>
              <a:rPr lang="en-US" dirty="0"/>
              <a:t>}  </a:t>
            </a:r>
          </a:p>
          <a:p>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34</a:t>
            </a:fld>
            <a:endParaRPr lang="en-US"/>
          </a:p>
        </p:txBody>
      </p:sp>
    </p:spTree>
    <p:extLst>
      <p:ext uri="{BB962C8B-B14F-4D97-AF65-F5344CB8AC3E}">
        <p14:creationId xmlns:p14="http://schemas.microsoft.com/office/powerpoint/2010/main" val="4173547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3">
                                            <p:txEl>
                                              <p:pRg st="16" end="16"/>
                                            </p:txEl>
                                          </p:spTgt>
                                        </p:tgtEl>
                                        <p:attrNameLst>
                                          <p:attrName>style.visibility</p:attrName>
                                        </p:attrNameLst>
                                      </p:cBhvr>
                                      <p:to>
                                        <p:strVal val="visible"/>
                                      </p:to>
                                    </p:set>
                                    <p:anim calcmode="lin" valueType="num">
                                      <p:cBhvr additive="base">
                                        <p:cTn id="103"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3">
                                            <p:txEl>
                                              <p:pRg st="17" end="17"/>
                                            </p:txEl>
                                          </p:spTgt>
                                        </p:tgtEl>
                                        <p:attrNameLst>
                                          <p:attrName>style.visibility</p:attrName>
                                        </p:attrNameLst>
                                      </p:cBhvr>
                                      <p:to>
                                        <p:strVal val="visible"/>
                                      </p:to>
                                    </p:set>
                                    <p:anim calcmode="lin" valueType="num">
                                      <p:cBhvr additive="base">
                                        <p:cTn id="109"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2) View components</a:t>
            </a:r>
            <a:br>
              <a:rPr lang="en-US" dirty="0"/>
            </a:br>
            <a:endParaRPr lang="en-US" dirty="0"/>
          </a:p>
        </p:txBody>
      </p:sp>
      <p:sp>
        <p:nvSpPr>
          <p:cNvPr id="8" name="Subtitle 7"/>
          <p:cNvSpPr>
            <a:spLocks noGrp="1"/>
          </p:cNvSpPr>
          <p:nvPr>
            <p:ph type="subTitle" idx="1"/>
          </p:nvPr>
        </p:nvSpPr>
        <p:spPr/>
        <p:txBody>
          <a:bodyPr/>
          <a:lstStyle/>
          <a:p>
            <a:r>
              <a:rPr lang="en-US" dirty="0"/>
              <a:t> </a:t>
            </a:r>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35</a:t>
            </a:fld>
            <a:endParaRPr lang="en-US"/>
          </a:p>
        </p:txBody>
      </p:sp>
    </p:spTree>
    <p:extLst>
      <p:ext uri="{BB962C8B-B14F-4D97-AF65-F5344CB8AC3E}">
        <p14:creationId xmlns:p14="http://schemas.microsoft.com/office/powerpoint/2010/main" val="42024775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hellpPage.jsp</a:t>
            </a:r>
            <a:endParaRPr lang="en-US" dirty="0"/>
          </a:p>
        </p:txBody>
      </p:sp>
      <p:sp>
        <p:nvSpPr>
          <p:cNvPr id="3" name="Content Placeholder 2"/>
          <p:cNvSpPr>
            <a:spLocks noGrp="1"/>
          </p:cNvSpPr>
          <p:nvPr>
            <p:ph idx="1"/>
          </p:nvPr>
        </p:nvSpPr>
        <p:spPr/>
        <p:txBody>
          <a:bodyPr/>
          <a:lstStyle/>
          <a:p>
            <a:r>
              <a:rPr lang="en-US" dirty="0"/>
              <a:t>${message}  </a:t>
            </a:r>
          </a:p>
          <a:p>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36</a:t>
            </a:fld>
            <a:endParaRPr lang="en-US"/>
          </a:p>
        </p:txBody>
      </p:sp>
    </p:spTree>
    <p:extLst>
      <p:ext uri="{BB962C8B-B14F-4D97-AF65-F5344CB8AC3E}">
        <p14:creationId xmlns:p14="http://schemas.microsoft.com/office/powerpoint/2010/main" val="2447906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errorPage.jsp</a:t>
            </a:r>
            <a:endParaRPr lang="en-US" dirty="0"/>
          </a:p>
        </p:txBody>
      </p:sp>
      <p:sp>
        <p:nvSpPr>
          <p:cNvPr id="3" name="Content Placeholder 2"/>
          <p:cNvSpPr>
            <a:spLocks noGrp="1"/>
          </p:cNvSpPr>
          <p:nvPr>
            <p:ph idx="1"/>
          </p:nvPr>
        </p:nvSpPr>
        <p:spPr/>
        <p:txBody>
          <a:bodyPr/>
          <a:lstStyle/>
          <a:p>
            <a:r>
              <a:rPr lang="en-US" dirty="0"/>
              <a:t>${message}  </a:t>
            </a:r>
          </a:p>
          <a:p>
            <a:r>
              <a:rPr lang="en-US" dirty="0"/>
              <a:t>&lt;</a:t>
            </a:r>
            <a:r>
              <a:rPr lang="en-US" dirty="0" err="1"/>
              <a:t>jsp:include</a:t>
            </a:r>
            <a:r>
              <a:rPr lang="en-US" dirty="0"/>
              <a:t> page="/</a:t>
            </a:r>
            <a:r>
              <a:rPr lang="en-US" dirty="0" err="1"/>
              <a:t>index.jsp</a:t>
            </a:r>
            <a:r>
              <a:rPr lang="en-US" dirty="0"/>
              <a:t>"&gt;&lt;/</a:t>
            </a:r>
            <a:r>
              <a:rPr lang="en-US" dirty="0" err="1"/>
              <a:t>jsp:include</a:t>
            </a:r>
            <a:r>
              <a:rPr lang="en-US" dirty="0"/>
              <a:t>&gt;</a:t>
            </a:r>
          </a:p>
          <a:p>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37</a:t>
            </a:fld>
            <a:endParaRPr lang="en-US"/>
          </a:p>
        </p:txBody>
      </p:sp>
    </p:spTree>
    <p:extLst>
      <p:ext uri="{BB962C8B-B14F-4D97-AF65-F5344CB8AC3E}">
        <p14:creationId xmlns:p14="http://schemas.microsoft.com/office/powerpoint/2010/main" val="3367882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Index page</a:t>
            </a:r>
          </a:p>
        </p:txBody>
      </p:sp>
      <p:sp>
        <p:nvSpPr>
          <p:cNvPr id="3" name="Content Placeholder 2"/>
          <p:cNvSpPr>
            <a:spLocks noGrp="1"/>
          </p:cNvSpPr>
          <p:nvPr>
            <p:ph idx="1"/>
          </p:nvPr>
        </p:nvSpPr>
        <p:spPr/>
        <p:txBody>
          <a:bodyPr/>
          <a:lstStyle/>
          <a:p>
            <a:r>
              <a:rPr lang="en-US" dirty="0"/>
              <a:t>&lt;form action="hello.html" method="post"&gt;  </a:t>
            </a:r>
          </a:p>
          <a:p>
            <a:r>
              <a:rPr lang="en-US" dirty="0"/>
              <a:t>Name:&lt;input type="text" name="name"/&gt;&lt;</a:t>
            </a:r>
            <a:r>
              <a:rPr lang="en-US" dirty="0" err="1"/>
              <a:t>br</a:t>
            </a:r>
            <a:r>
              <a:rPr lang="en-US" dirty="0"/>
              <a:t>/&gt;  </a:t>
            </a:r>
          </a:p>
          <a:p>
            <a:r>
              <a:rPr lang="en-US" dirty="0"/>
              <a:t>Password:&lt;input type="password" name="password"/&gt;&lt;</a:t>
            </a:r>
            <a:r>
              <a:rPr lang="en-US" dirty="0" err="1"/>
              <a:t>br</a:t>
            </a:r>
            <a:r>
              <a:rPr lang="en-US" dirty="0"/>
              <a:t>/&gt;  </a:t>
            </a:r>
          </a:p>
          <a:p>
            <a:r>
              <a:rPr lang="en-US" dirty="0"/>
              <a:t>&lt;input type="submit" value="login"/&gt;  </a:t>
            </a:r>
          </a:p>
          <a:p>
            <a:r>
              <a:rPr lang="en-US" dirty="0"/>
              <a:t>&lt;/form&gt; </a:t>
            </a:r>
          </a:p>
          <a:p>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38</a:t>
            </a:fld>
            <a:endParaRPr lang="en-US"/>
          </a:p>
        </p:txBody>
      </p:sp>
    </p:spTree>
    <p:extLst>
      <p:ext uri="{BB962C8B-B14F-4D97-AF65-F5344CB8AC3E}">
        <p14:creationId xmlns:p14="http://schemas.microsoft.com/office/powerpoint/2010/main" val="1787673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dirty="0"/>
              <a:t> A brief overview about Spring MVC</a:t>
            </a:r>
            <a:br>
              <a:rPr lang="en-US" b="1" dirty="0"/>
            </a:br>
            <a:endParaRPr lang="en-US" dirty="0"/>
          </a:p>
        </p:txBody>
      </p:sp>
      <p:sp>
        <p:nvSpPr>
          <p:cNvPr id="3" name="Content Placeholder 2"/>
          <p:cNvSpPr>
            <a:spLocks noGrp="1"/>
          </p:cNvSpPr>
          <p:nvPr>
            <p:ph idx="1"/>
          </p:nvPr>
        </p:nvSpPr>
        <p:spPr/>
        <p:txBody>
          <a:bodyPr/>
          <a:lstStyle/>
          <a:p>
            <a:r>
              <a:rPr lang="en-US" dirty="0"/>
              <a:t> </a:t>
            </a:r>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39</a:t>
            </a:fld>
            <a:endParaRPr lang="en-US"/>
          </a:p>
        </p:txBody>
      </p:sp>
      <p:pic>
        <p:nvPicPr>
          <p:cNvPr id="8" name="Picture 7"/>
          <p:cNvPicPr>
            <a:picLocks noChangeAspect="1"/>
          </p:cNvPicPr>
          <p:nvPr/>
        </p:nvPicPr>
        <p:blipFill>
          <a:blip r:embed="rId2"/>
          <a:stretch>
            <a:fillRect/>
          </a:stretch>
        </p:blipFill>
        <p:spPr>
          <a:xfrm>
            <a:off x="1514475" y="1588906"/>
            <a:ext cx="6960785" cy="5383393"/>
          </a:xfrm>
          <a:prstGeom prst="rect">
            <a:avLst/>
          </a:prstGeom>
        </p:spPr>
      </p:pic>
    </p:spTree>
    <p:extLst>
      <p:ext uri="{BB962C8B-B14F-4D97-AF65-F5344CB8AC3E}">
        <p14:creationId xmlns:p14="http://schemas.microsoft.com/office/powerpoint/2010/main" val="3638882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a:t>
            </a:r>
          </a:p>
        </p:txBody>
      </p:sp>
      <p:sp>
        <p:nvSpPr>
          <p:cNvPr id="3" name="Content Placeholder 2"/>
          <p:cNvSpPr>
            <a:spLocks noGrp="1"/>
          </p:cNvSpPr>
          <p:nvPr>
            <p:ph idx="1"/>
          </p:nvPr>
        </p:nvSpPr>
        <p:spPr/>
        <p:txBody>
          <a:bodyPr/>
          <a:lstStyle/>
          <a:p>
            <a:r>
              <a:rPr lang="en-US" dirty="0"/>
              <a:t>All the incoming request is intercepted by the </a:t>
            </a:r>
            <a:r>
              <a:rPr lang="en-US" dirty="0" err="1"/>
              <a:t>DispatcherServlet</a:t>
            </a:r>
            <a:r>
              <a:rPr lang="en-US" dirty="0"/>
              <a:t> that works as the front controller. </a:t>
            </a:r>
          </a:p>
          <a:p>
            <a:r>
              <a:rPr lang="en-US" dirty="0"/>
              <a:t>The </a:t>
            </a:r>
            <a:r>
              <a:rPr lang="en-US" dirty="0" err="1"/>
              <a:t>DispatcherServlet</a:t>
            </a:r>
            <a:r>
              <a:rPr lang="en-US" dirty="0"/>
              <a:t> gets entry of handler mapping from the xml file and forwards the request to the controller. </a:t>
            </a:r>
          </a:p>
          <a:p>
            <a:r>
              <a:rPr lang="en-US" dirty="0"/>
              <a:t>The controller returns an object of </a:t>
            </a:r>
            <a:r>
              <a:rPr lang="en-US" dirty="0" err="1"/>
              <a:t>ModelAndView</a:t>
            </a:r>
            <a:r>
              <a:rPr lang="en-US" dirty="0"/>
              <a:t>. </a:t>
            </a:r>
          </a:p>
          <a:p>
            <a:r>
              <a:rPr lang="en-US" dirty="0"/>
              <a:t>The </a:t>
            </a:r>
            <a:r>
              <a:rPr lang="en-US" dirty="0" err="1"/>
              <a:t>DispatcherServlet</a:t>
            </a:r>
            <a:r>
              <a:rPr lang="en-US" dirty="0"/>
              <a:t> checks the entry of view resolver in the xml file and invokes the specified view component.</a:t>
            </a:r>
          </a:p>
          <a:p>
            <a:pPr marL="0" indent="0">
              <a:buNone/>
            </a:pPr>
            <a:br>
              <a:rPr lang="en-US" dirty="0"/>
            </a:br>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4</a:t>
            </a:fld>
            <a:endParaRPr lang="en-US"/>
          </a:p>
        </p:txBody>
      </p:sp>
    </p:spTree>
    <p:extLst>
      <p:ext uri="{BB962C8B-B14F-4D97-AF65-F5344CB8AC3E}">
        <p14:creationId xmlns:p14="http://schemas.microsoft.com/office/powerpoint/2010/main" val="3768081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As its name says, the Spring MVC framework is based on the Model - View - Controller (MVC) design pattern which separates the application’s logic into the three layers Mode, View and Controller. MVC is implemented in Spring by the following components:</a:t>
            </a:r>
          </a:p>
          <a:p>
            <a:pPr lvl="1"/>
            <a:r>
              <a:rPr lang="en-US" b="1" dirty="0"/>
              <a:t>Spring’s dispatcher servlet</a:t>
            </a:r>
            <a:r>
              <a:rPr lang="en-US" dirty="0"/>
              <a:t>: acts as a front controller between the Spring application and its clients. The dispatcher servlet intercepts all requests coming to the application and consults the Handler Mapping for which controller to be invoked to handle the requests.</a:t>
            </a:r>
          </a:p>
          <a:p>
            <a:pPr lvl="1"/>
            <a:r>
              <a:rPr lang="en-US" sz="1200" b="1" dirty="0"/>
              <a:t>Handler Mapping</a:t>
            </a:r>
            <a:r>
              <a:rPr lang="en-US" dirty="0"/>
              <a:t>: is responsible to find appropriate controllers that handle specific requests. The mapping between request URLs and controller classes is done via XML configuration or annotations.</a:t>
            </a:r>
          </a:p>
          <a:p>
            <a:pPr lvl="1"/>
            <a:r>
              <a:rPr lang="en-US" sz="1200" b="1" dirty="0"/>
              <a:t>Controller:</a:t>
            </a:r>
            <a:r>
              <a:rPr lang="en-US" sz="1200" dirty="0"/>
              <a:t> </a:t>
            </a:r>
            <a:r>
              <a:rPr lang="en-US" dirty="0"/>
              <a:t>is responsible to process the requests by calling other business/service classes. The output can be attached to model objects which will be sent to the view. To know which view will be rendered, the controller consults the View Resolver.</a:t>
            </a:r>
          </a:p>
          <a:p>
            <a:pPr lvl="1"/>
            <a:r>
              <a:rPr lang="en-US" sz="1200" b="1" dirty="0"/>
              <a:t>View Resolver:</a:t>
            </a:r>
            <a:r>
              <a:rPr lang="en-US" dirty="0"/>
              <a:t> finds the physical view files from the logical names.</a:t>
            </a:r>
          </a:p>
          <a:p>
            <a:pPr lvl="1"/>
            <a:r>
              <a:rPr lang="en-US" sz="1200" b="1" dirty="0"/>
              <a:t>View:</a:t>
            </a:r>
            <a:r>
              <a:rPr lang="en-US" sz="1200" dirty="0"/>
              <a:t> </a:t>
            </a:r>
            <a:r>
              <a:rPr lang="en-US" dirty="0"/>
              <a:t>physical view files which can be JSP, HTML, XML, Velocity template, etc.</a:t>
            </a:r>
          </a:p>
          <a:p>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40</a:t>
            </a:fld>
            <a:endParaRPr lang="en-US"/>
          </a:p>
        </p:txBody>
      </p:sp>
    </p:spTree>
    <p:extLst>
      <p:ext uri="{BB962C8B-B14F-4D97-AF65-F5344CB8AC3E}">
        <p14:creationId xmlns:p14="http://schemas.microsoft.com/office/powerpoint/2010/main" val="29643558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fontScale="90000"/>
          </a:bodyPr>
          <a:lstStyle/>
          <a:p>
            <a:r>
              <a:rPr lang="en-US" b="1" dirty="0"/>
              <a:t>Creating a Spring MVC project in Spring Tool Suite IDE</a:t>
            </a:r>
            <a:br>
              <a:rPr lang="en-US" b="1" dirty="0"/>
            </a:br>
            <a:endParaRPr lang="en-US" dirty="0"/>
          </a:p>
        </p:txBody>
      </p:sp>
      <p:sp>
        <p:nvSpPr>
          <p:cNvPr id="3" name="Content Placeholder 2"/>
          <p:cNvSpPr>
            <a:spLocks noGrp="1"/>
          </p:cNvSpPr>
          <p:nvPr>
            <p:ph idx="1"/>
          </p:nvPr>
        </p:nvSpPr>
        <p:spPr>
          <a:xfrm>
            <a:off x="677334" y="1930401"/>
            <a:ext cx="8596668" cy="4110962"/>
          </a:xfrm>
        </p:spPr>
        <p:txBody>
          <a:bodyPr/>
          <a:lstStyle/>
          <a:p>
            <a:r>
              <a:rPr lang="en-US" dirty="0"/>
              <a:t> Now let’s play with the Spring Tool Suite IDE to see how it leverages Spring application development.</a:t>
            </a:r>
          </a:p>
          <a:p>
            <a:r>
              <a:rPr lang="en-US" dirty="0"/>
              <a:t>Start STS in your own workspace and make sure the current perspective is Spring (default). From main menu, select </a:t>
            </a:r>
            <a:r>
              <a:rPr lang="en-US" b="1" dirty="0"/>
              <a:t>File &gt; New &gt; Spring Template Project</a:t>
            </a:r>
            <a:r>
              <a:rPr lang="en-US" dirty="0"/>
              <a:t>:</a:t>
            </a:r>
          </a:p>
          <a:p>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41</a:t>
            </a:fld>
            <a:endParaRPr lang="en-US"/>
          </a:p>
        </p:txBody>
      </p:sp>
      <p:pic>
        <p:nvPicPr>
          <p:cNvPr id="7" name="Picture 6"/>
          <p:cNvPicPr>
            <a:picLocks noChangeAspect="1"/>
          </p:cNvPicPr>
          <p:nvPr/>
        </p:nvPicPr>
        <p:blipFill>
          <a:blip r:embed="rId2"/>
          <a:stretch>
            <a:fillRect/>
          </a:stretch>
        </p:blipFill>
        <p:spPr>
          <a:xfrm>
            <a:off x="1319923" y="3677573"/>
            <a:ext cx="5457825" cy="2133600"/>
          </a:xfrm>
          <a:prstGeom prst="rect">
            <a:avLst/>
          </a:prstGeom>
        </p:spPr>
      </p:pic>
    </p:spTree>
    <p:extLst>
      <p:ext uri="{BB962C8B-B14F-4D97-AF65-F5344CB8AC3E}">
        <p14:creationId xmlns:p14="http://schemas.microsoft.com/office/powerpoint/2010/main" val="41655129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the </a:t>
            </a:r>
            <a:r>
              <a:rPr lang="en-US" i="1" dirty="0"/>
              <a:t>New Template Project</a:t>
            </a:r>
            <a:r>
              <a:rPr lang="en-US" dirty="0"/>
              <a:t> dialog, select </a:t>
            </a:r>
            <a:r>
              <a:rPr lang="en-US" i="1" dirty="0"/>
              <a:t>Spring MVC Project</a:t>
            </a:r>
            <a:endParaRPr lang="en-US" dirty="0"/>
          </a:p>
        </p:txBody>
      </p:sp>
      <p:sp>
        <p:nvSpPr>
          <p:cNvPr id="3" name="Content Placeholder 2"/>
          <p:cNvSpPr>
            <a:spLocks noGrp="1"/>
          </p:cNvSpPr>
          <p:nvPr>
            <p:ph idx="1"/>
          </p:nvPr>
        </p:nvSpPr>
        <p:spPr/>
        <p:txBody>
          <a:bodyPr/>
          <a:lstStyle/>
          <a:p>
            <a:r>
              <a:rPr lang="en-US" dirty="0"/>
              <a:t> </a:t>
            </a:r>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42</a:t>
            </a:fld>
            <a:endParaRPr lang="en-US"/>
          </a:p>
        </p:txBody>
      </p:sp>
      <p:pic>
        <p:nvPicPr>
          <p:cNvPr id="8" name="Picture 7"/>
          <p:cNvPicPr>
            <a:picLocks noChangeAspect="1"/>
          </p:cNvPicPr>
          <p:nvPr/>
        </p:nvPicPr>
        <p:blipFill>
          <a:blip r:embed="rId2"/>
          <a:stretch>
            <a:fillRect/>
          </a:stretch>
        </p:blipFill>
        <p:spPr>
          <a:xfrm>
            <a:off x="2817924" y="1857995"/>
            <a:ext cx="4843178" cy="5000005"/>
          </a:xfrm>
          <a:prstGeom prst="rect">
            <a:avLst/>
          </a:prstGeom>
        </p:spPr>
      </p:pic>
    </p:spTree>
    <p:extLst>
      <p:ext uri="{BB962C8B-B14F-4D97-AF65-F5344CB8AC3E}">
        <p14:creationId xmlns:p14="http://schemas.microsoft.com/office/powerpoint/2010/main" val="15231155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Click </a:t>
            </a:r>
            <a:r>
              <a:rPr lang="en-US" sz="2400" b="1" dirty="0"/>
              <a:t>Next</a:t>
            </a:r>
            <a:r>
              <a:rPr lang="en-US" sz="2400" dirty="0"/>
              <a:t>, it requires downloading an update of the template (for the first time you use this template or whenever an update available):</a:t>
            </a:r>
          </a:p>
        </p:txBody>
      </p:sp>
      <p:pic>
        <p:nvPicPr>
          <p:cNvPr id="7" name="Content Placeholder 6"/>
          <p:cNvPicPr>
            <a:picLocks noGrp="1" noChangeAspect="1"/>
          </p:cNvPicPr>
          <p:nvPr>
            <p:ph idx="1"/>
          </p:nvPr>
        </p:nvPicPr>
        <p:blipFill>
          <a:blip r:embed="rId2"/>
          <a:stretch>
            <a:fillRect/>
          </a:stretch>
        </p:blipFill>
        <p:spPr>
          <a:xfrm>
            <a:off x="2442369" y="3244056"/>
            <a:ext cx="5067300" cy="1714500"/>
          </a:xfrm>
          <a:prstGeom prst="rect">
            <a:avLst/>
          </a:prstGeom>
        </p:spPr>
      </p:pic>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43</a:t>
            </a:fld>
            <a:endParaRPr lang="en-US"/>
          </a:p>
        </p:txBody>
      </p:sp>
    </p:spTree>
    <p:extLst>
      <p:ext uri="{BB962C8B-B14F-4D97-AF65-F5344CB8AC3E}">
        <p14:creationId xmlns:p14="http://schemas.microsoft.com/office/powerpoint/2010/main" val="19257507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a:t>Click </a:t>
            </a:r>
            <a:r>
              <a:rPr lang="en-US" sz="2400" b="1" dirty="0"/>
              <a:t>Yes</a:t>
            </a:r>
            <a:r>
              <a:rPr lang="en-US" sz="2400" dirty="0"/>
              <a:t> to download the update, it should process quickly and then bring the </a:t>
            </a:r>
            <a:r>
              <a:rPr lang="en-US" sz="2400" i="1" dirty="0"/>
              <a:t>New Spring MVC Project</a:t>
            </a:r>
            <a:r>
              <a:rPr lang="en-US" sz="2400" dirty="0"/>
              <a:t>:</a:t>
            </a:r>
            <a:br>
              <a:rPr lang="en-US" sz="2400" dirty="0"/>
            </a:br>
            <a:r>
              <a:rPr lang="en-US" sz="1600" dirty="0">
                <a:solidFill>
                  <a:srgbClr val="002060"/>
                </a:solidFill>
              </a:rPr>
              <a:t>In this dialog, enter the following information:</a:t>
            </a:r>
            <a:br>
              <a:rPr lang="en-US" sz="1600" dirty="0">
                <a:solidFill>
                  <a:srgbClr val="002060"/>
                </a:solidFill>
              </a:rPr>
            </a:br>
            <a:r>
              <a:rPr lang="en-US" sz="1600" dirty="0">
                <a:solidFill>
                  <a:srgbClr val="002060"/>
                </a:solidFill>
              </a:rPr>
              <a:t>Project name: </a:t>
            </a:r>
            <a:r>
              <a:rPr lang="en-US" sz="1600" i="1" dirty="0" err="1">
                <a:solidFill>
                  <a:srgbClr val="002060"/>
                </a:solidFill>
              </a:rPr>
              <a:t>HelloSpringMVC</a:t>
            </a:r>
            <a:br>
              <a:rPr lang="en-US" sz="1600" dirty="0">
                <a:solidFill>
                  <a:srgbClr val="002060"/>
                </a:solidFill>
              </a:rPr>
            </a:br>
            <a:r>
              <a:rPr lang="en-US" sz="1600" dirty="0">
                <a:solidFill>
                  <a:srgbClr val="002060"/>
                </a:solidFill>
              </a:rPr>
              <a:t>Top-level package:</a:t>
            </a:r>
            <a:r>
              <a:rPr lang="en-US" sz="1600" i="1" dirty="0">
                <a:solidFill>
                  <a:srgbClr val="002060"/>
                </a:solidFill>
              </a:rPr>
              <a:t> some package name</a:t>
            </a:r>
            <a:br>
              <a:rPr lang="en-US" sz="2400" dirty="0"/>
            </a:br>
            <a:endParaRPr lang="en-US" sz="2400" dirty="0"/>
          </a:p>
        </p:txBody>
      </p:sp>
      <p:sp>
        <p:nvSpPr>
          <p:cNvPr id="3" name="Content Placeholder 2"/>
          <p:cNvSpPr>
            <a:spLocks noGrp="1"/>
          </p:cNvSpPr>
          <p:nvPr>
            <p:ph idx="1"/>
          </p:nvPr>
        </p:nvSpPr>
        <p:spPr/>
        <p:txBody>
          <a:bodyPr/>
          <a:lstStyle/>
          <a:p>
            <a:r>
              <a:rPr lang="en-US" dirty="0"/>
              <a:t> </a:t>
            </a:r>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44</a:t>
            </a:fld>
            <a:endParaRPr lang="en-US"/>
          </a:p>
        </p:txBody>
      </p:sp>
      <p:pic>
        <p:nvPicPr>
          <p:cNvPr id="8" name="Picture 7"/>
          <p:cNvPicPr>
            <a:picLocks noChangeAspect="1"/>
          </p:cNvPicPr>
          <p:nvPr/>
        </p:nvPicPr>
        <p:blipFill>
          <a:blip r:embed="rId2"/>
          <a:stretch>
            <a:fillRect/>
          </a:stretch>
        </p:blipFill>
        <p:spPr>
          <a:xfrm>
            <a:off x="2475355" y="2413926"/>
            <a:ext cx="5000625" cy="3857625"/>
          </a:xfrm>
          <a:prstGeom prst="rect">
            <a:avLst/>
          </a:prstGeom>
        </p:spPr>
      </p:pic>
    </p:spTree>
    <p:extLst>
      <p:ext uri="{BB962C8B-B14F-4D97-AF65-F5344CB8AC3E}">
        <p14:creationId xmlns:p14="http://schemas.microsoft.com/office/powerpoint/2010/main" val="32213147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319" y="609600"/>
            <a:ext cx="10385947" cy="1320800"/>
          </a:xfrm>
        </p:spPr>
        <p:txBody>
          <a:bodyPr>
            <a:noAutofit/>
          </a:bodyPr>
          <a:lstStyle/>
          <a:p>
            <a:r>
              <a:rPr lang="en-US" sz="1400" b="1" dirty="0">
                <a:solidFill>
                  <a:srgbClr val="002060"/>
                </a:solidFill>
              </a:rPr>
              <a:t>NOTE:</a:t>
            </a:r>
            <a:r>
              <a:rPr lang="en-US" sz="1400" dirty="0">
                <a:solidFill>
                  <a:srgbClr val="002060"/>
                </a:solidFill>
              </a:rPr>
              <a:t> Be careful when selecting the package name, because the last element (</a:t>
            </a:r>
            <a:r>
              <a:rPr lang="en-US" sz="1400" i="1" dirty="0" err="1">
                <a:solidFill>
                  <a:srgbClr val="002060"/>
                </a:solidFill>
              </a:rPr>
              <a:t>springmvc</a:t>
            </a:r>
            <a:r>
              <a:rPr lang="en-US" sz="1400" dirty="0">
                <a:solidFill>
                  <a:srgbClr val="002060"/>
                </a:solidFill>
              </a:rPr>
              <a:t> in </a:t>
            </a:r>
            <a:r>
              <a:rPr lang="en-US" sz="1400" i="1" dirty="0" err="1">
                <a:solidFill>
                  <a:srgbClr val="002060"/>
                </a:solidFill>
              </a:rPr>
              <a:t>net.codejava.springmvc</a:t>
            </a:r>
            <a:r>
              <a:rPr lang="en-US" sz="1400" dirty="0">
                <a:solidFill>
                  <a:srgbClr val="002060"/>
                </a:solidFill>
              </a:rPr>
              <a:t>) will be used as </a:t>
            </a:r>
            <a:r>
              <a:rPr lang="en-US" sz="1400" dirty="0" err="1">
                <a:solidFill>
                  <a:srgbClr val="002060"/>
                </a:solidFill>
              </a:rPr>
              <a:t>artifactId</a:t>
            </a:r>
            <a:r>
              <a:rPr lang="en-US" sz="1400" dirty="0">
                <a:solidFill>
                  <a:srgbClr val="002060"/>
                </a:solidFill>
              </a:rPr>
              <a:t> in Maven project file (pom.xml) and as context path of the application. However we can change this in the pom.xml file (which will be discussed later in this tutorial).</a:t>
            </a:r>
            <a:br>
              <a:rPr lang="en-US" sz="1400" dirty="0">
                <a:solidFill>
                  <a:srgbClr val="002060"/>
                </a:solidFill>
              </a:rPr>
            </a:br>
            <a:r>
              <a:rPr lang="en-US" sz="1400" dirty="0">
                <a:solidFill>
                  <a:srgbClr val="002060"/>
                </a:solidFill>
              </a:rPr>
              <a:t>Click </a:t>
            </a:r>
            <a:r>
              <a:rPr lang="en-US" sz="1400" b="1" dirty="0">
                <a:solidFill>
                  <a:srgbClr val="002060"/>
                </a:solidFill>
              </a:rPr>
              <a:t>Finish</a:t>
            </a:r>
            <a:r>
              <a:rPr lang="en-US" sz="1400" dirty="0">
                <a:solidFill>
                  <a:srgbClr val="002060"/>
                </a:solidFill>
              </a:rPr>
              <a:t>, STS will create a Spring MVC-based project with some defaults for controller, views and configuration. You may get the errors in the </a:t>
            </a:r>
            <a:r>
              <a:rPr lang="en-US" sz="1400" i="1" dirty="0">
                <a:solidFill>
                  <a:srgbClr val="002060"/>
                </a:solidFill>
              </a:rPr>
              <a:t>Project Explorer/Package Explorer</a:t>
            </a:r>
            <a:r>
              <a:rPr lang="en-US" sz="1400" dirty="0">
                <a:solidFill>
                  <a:srgbClr val="002060"/>
                </a:solidFill>
              </a:rPr>
              <a:t> like this:</a:t>
            </a:r>
          </a:p>
        </p:txBody>
      </p:sp>
      <p:sp>
        <p:nvSpPr>
          <p:cNvPr id="3" name="Content Placeholder 2"/>
          <p:cNvSpPr>
            <a:spLocks noGrp="1"/>
          </p:cNvSpPr>
          <p:nvPr>
            <p:ph idx="1"/>
          </p:nvPr>
        </p:nvSpPr>
        <p:spPr/>
        <p:txBody>
          <a:bodyPr/>
          <a:lstStyle/>
          <a:p>
            <a:r>
              <a:rPr lang="en-US" sz="1600" dirty="0"/>
              <a:t> </a:t>
            </a:r>
          </a:p>
        </p:txBody>
      </p:sp>
      <p:sp>
        <p:nvSpPr>
          <p:cNvPr id="4" name="Date Placeholder 3"/>
          <p:cNvSpPr>
            <a:spLocks noGrp="1"/>
          </p:cNvSpPr>
          <p:nvPr>
            <p:ph type="dt" sz="half" idx="10"/>
          </p:nvPr>
        </p:nvSpPr>
        <p:spPr/>
        <p:txBody>
          <a:bodyPr/>
          <a:lstStyle/>
          <a:p>
            <a:fld id="{4108344E-55D1-4FDC-9892-D0E2A8F81D34}" type="datetime1">
              <a:rPr lang="en-US" sz="800" smtClean="0"/>
              <a:t>11/6/2018</a:t>
            </a:fld>
            <a:endParaRPr lang="en-US" sz="800"/>
          </a:p>
        </p:txBody>
      </p:sp>
      <p:sp>
        <p:nvSpPr>
          <p:cNvPr id="5" name="Footer Placeholder 4"/>
          <p:cNvSpPr>
            <a:spLocks noGrp="1"/>
          </p:cNvSpPr>
          <p:nvPr>
            <p:ph type="ftr" sz="quarter" idx="11"/>
          </p:nvPr>
        </p:nvSpPr>
        <p:spPr/>
        <p:txBody>
          <a:bodyPr/>
          <a:lstStyle/>
          <a:p>
            <a:r>
              <a:rPr lang="en-US" sz="800"/>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z="800" smtClean="0"/>
              <a:t>45</a:t>
            </a:fld>
            <a:endParaRPr lang="en-US" sz="800"/>
          </a:p>
        </p:txBody>
      </p:sp>
      <p:pic>
        <p:nvPicPr>
          <p:cNvPr id="7" name="Picture 6"/>
          <p:cNvPicPr>
            <a:picLocks noChangeAspect="1"/>
          </p:cNvPicPr>
          <p:nvPr/>
        </p:nvPicPr>
        <p:blipFill>
          <a:blip r:embed="rId2"/>
          <a:stretch>
            <a:fillRect/>
          </a:stretch>
        </p:blipFill>
        <p:spPr>
          <a:xfrm>
            <a:off x="4686300" y="2200275"/>
            <a:ext cx="2819400" cy="2457450"/>
          </a:xfrm>
          <a:prstGeom prst="rect">
            <a:avLst/>
          </a:prstGeom>
        </p:spPr>
      </p:pic>
    </p:spTree>
    <p:extLst>
      <p:ext uri="{BB962C8B-B14F-4D97-AF65-F5344CB8AC3E}">
        <p14:creationId xmlns:p14="http://schemas.microsoft.com/office/powerpoint/2010/main" val="9644275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errors in the </a:t>
            </a:r>
            <a:r>
              <a:rPr lang="en-US" i="1" dirty="0"/>
              <a:t>Markers</a:t>
            </a:r>
            <a:r>
              <a:rPr lang="en-US" dirty="0"/>
              <a:t> views like this:</a:t>
            </a:r>
          </a:p>
        </p:txBody>
      </p:sp>
      <p:pic>
        <p:nvPicPr>
          <p:cNvPr id="7" name="Content Placeholder 6"/>
          <p:cNvPicPr>
            <a:picLocks noGrp="1" noChangeAspect="1"/>
          </p:cNvPicPr>
          <p:nvPr>
            <p:ph idx="1"/>
          </p:nvPr>
        </p:nvPicPr>
        <p:blipFill>
          <a:blip r:embed="rId2"/>
          <a:stretch>
            <a:fillRect/>
          </a:stretch>
        </p:blipFill>
        <p:spPr>
          <a:xfrm>
            <a:off x="1468863" y="2160588"/>
            <a:ext cx="7014311" cy="3881437"/>
          </a:xfrm>
          <a:prstGeom prst="rect">
            <a:avLst/>
          </a:prstGeom>
        </p:spPr>
      </p:pic>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46</a:t>
            </a:fld>
            <a:endParaRPr lang="en-US"/>
          </a:p>
        </p:txBody>
      </p:sp>
    </p:spTree>
    <p:extLst>
      <p:ext uri="{BB962C8B-B14F-4D97-AF65-F5344CB8AC3E}">
        <p14:creationId xmlns:p14="http://schemas.microsoft.com/office/powerpoint/2010/main" val="18611745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a:solidFill>
                  <a:srgbClr val="002060"/>
                </a:solidFill>
              </a:rPr>
              <a:t>Don’t worry, that’s because Maven hasn’t update some dependencies yet. We are going to fix these errors right now. Right click on project name in the </a:t>
            </a:r>
            <a:r>
              <a:rPr lang="en-US" sz="2000" i="1" dirty="0">
                <a:solidFill>
                  <a:srgbClr val="002060"/>
                </a:solidFill>
              </a:rPr>
              <a:t>Project Explorer</a:t>
            </a:r>
            <a:r>
              <a:rPr lang="en-US" sz="2000" dirty="0">
                <a:solidFill>
                  <a:srgbClr val="002060"/>
                </a:solidFill>
              </a:rPr>
              <a:t> view, select </a:t>
            </a:r>
            <a:r>
              <a:rPr lang="en-US" sz="2000" b="1" dirty="0">
                <a:solidFill>
                  <a:srgbClr val="002060"/>
                </a:solidFill>
              </a:rPr>
              <a:t>Maven &gt; Update Project…</a:t>
            </a:r>
            <a:r>
              <a:rPr lang="en-US" sz="2000" dirty="0">
                <a:solidFill>
                  <a:srgbClr val="002060"/>
                </a:solidFill>
              </a:rPr>
              <a:t> from the context menu:</a:t>
            </a:r>
          </a:p>
        </p:txBody>
      </p:sp>
      <p:sp>
        <p:nvSpPr>
          <p:cNvPr id="3" name="Content Placeholder 2"/>
          <p:cNvSpPr>
            <a:spLocks noGrp="1"/>
          </p:cNvSpPr>
          <p:nvPr>
            <p:ph idx="1"/>
          </p:nvPr>
        </p:nvSpPr>
        <p:spPr/>
        <p:txBody>
          <a:bodyPr/>
          <a:lstStyle/>
          <a:p>
            <a:r>
              <a:rPr lang="en-US" dirty="0"/>
              <a:t> </a:t>
            </a:r>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47</a:t>
            </a:fld>
            <a:endParaRPr lang="en-US"/>
          </a:p>
        </p:txBody>
      </p:sp>
      <p:pic>
        <p:nvPicPr>
          <p:cNvPr id="8" name="Picture 7"/>
          <p:cNvPicPr>
            <a:picLocks noChangeAspect="1"/>
          </p:cNvPicPr>
          <p:nvPr/>
        </p:nvPicPr>
        <p:blipFill>
          <a:blip r:embed="rId2"/>
          <a:stretch>
            <a:fillRect/>
          </a:stretch>
        </p:blipFill>
        <p:spPr>
          <a:xfrm>
            <a:off x="3181350" y="2300287"/>
            <a:ext cx="5829300" cy="2257425"/>
          </a:xfrm>
          <a:prstGeom prst="rect">
            <a:avLst/>
          </a:prstGeom>
        </p:spPr>
      </p:pic>
    </p:spTree>
    <p:extLst>
      <p:ext uri="{BB962C8B-B14F-4D97-AF65-F5344CB8AC3E}">
        <p14:creationId xmlns:p14="http://schemas.microsoft.com/office/powerpoint/2010/main" val="34340215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2060"/>
                </a:solidFill>
              </a:rPr>
              <a:t> In the </a:t>
            </a:r>
            <a:r>
              <a:rPr lang="en-US" sz="2800" i="1" dirty="0">
                <a:solidFill>
                  <a:srgbClr val="002060"/>
                </a:solidFill>
              </a:rPr>
              <a:t>Update Maven Project</a:t>
            </a:r>
            <a:r>
              <a:rPr lang="en-US" sz="2800" dirty="0">
                <a:solidFill>
                  <a:srgbClr val="002060"/>
                </a:solidFill>
              </a:rPr>
              <a:t> dialog, select the checkbox </a:t>
            </a:r>
            <a:r>
              <a:rPr lang="en-US" sz="2800" i="1" dirty="0">
                <a:solidFill>
                  <a:srgbClr val="002060"/>
                </a:solidFill>
              </a:rPr>
              <a:t>Force Update of Snapshots/Releases</a:t>
            </a:r>
            <a:r>
              <a:rPr lang="en-US" sz="2800" dirty="0">
                <a:solidFill>
                  <a:srgbClr val="002060"/>
                </a:solidFill>
              </a:rPr>
              <a:t>:</a:t>
            </a:r>
          </a:p>
        </p:txBody>
      </p:sp>
      <p:pic>
        <p:nvPicPr>
          <p:cNvPr id="7" name="Content Placeholder 6"/>
          <p:cNvPicPr>
            <a:picLocks noGrp="1" noChangeAspect="1"/>
          </p:cNvPicPr>
          <p:nvPr>
            <p:ph idx="1"/>
          </p:nvPr>
        </p:nvPicPr>
        <p:blipFill>
          <a:blip r:embed="rId2"/>
          <a:stretch>
            <a:fillRect/>
          </a:stretch>
        </p:blipFill>
        <p:spPr>
          <a:xfrm>
            <a:off x="3282243" y="2160588"/>
            <a:ext cx="3387551" cy="3881437"/>
          </a:xfrm>
          <a:prstGeom prst="rect">
            <a:avLst/>
          </a:prstGeom>
        </p:spPr>
      </p:pic>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48</a:t>
            </a:fld>
            <a:endParaRPr lang="en-US"/>
          </a:p>
        </p:txBody>
      </p:sp>
    </p:spTree>
    <p:extLst>
      <p:ext uri="{BB962C8B-B14F-4D97-AF65-F5344CB8AC3E}">
        <p14:creationId xmlns:p14="http://schemas.microsoft.com/office/powerpoint/2010/main" val="13934517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662" y="0"/>
            <a:ext cx="10391000" cy="918949"/>
          </a:xfrm>
        </p:spPr>
        <p:txBody>
          <a:bodyPr>
            <a:noAutofit/>
          </a:bodyPr>
          <a:lstStyle/>
          <a:p>
            <a:r>
              <a:rPr lang="en-US" sz="1600" dirty="0">
                <a:solidFill>
                  <a:srgbClr val="002060"/>
                </a:solidFill>
              </a:rPr>
              <a:t>Click </a:t>
            </a:r>
            <a:r>
              <a:rPr lang="en-US" sz="1600" b="1" dirty="0">
                <a:solidFill>
                  <a:srgbClr val="002060"/>
                </a:solidFill>
              </a:rPr>
              <a:t>Finish</a:t>
            </a:r>
            <a:r>
              <a:rPr lang="en-US" sz="1600" dirty="0">
                <a:solidFill>
                  <a:srgbClr val="002060"/>
                </a:solidFill>
              </a:rPr>
              <a:t>, wait a while for Maven downloading the required dependencies then the errors will be gone away.</a:t>
            </a:r>
            <a:br>
              <a:rPr lang="en-US" sz="1600" dirty="0">
                <a:solidFill>
                  <a:srgbClr val="002060"/>
                </a:solidFill>
              </a:rPr>
            </a:br>
            <a:r>
              <a:rPr lang="en-US" sz="1600" dirty="0">
                <a:solidFill>
                  <a:srgbClr val="002060"/>
                </a:solidFill>
              </a:rPr>
              <a:t>Now let’s explore what has been created by the Spring MVC Project template. Expand the branches in the </a:t>
            </a:r>
            <a:r>
              <a:rPr lang="en-US" sz="1600" i="1" dirty="0">
                <a:solidFill>
                  <a:srgbClr val="002060"/>
                </a:solidFill>
              </a:rPr>
              <a:t>Project </a:t>
            </a:r>
            <a:r>
              <a:rPr lang="en-US" sz="1600" i="1" dirty="0" err="1">
                <a:solidFill>
                  <a:srgbClr val="002060"/>
                </a:solidFill>
              </a:rPr>
              <a:t>Explorer</a:t>
            </a:r>
            <a:r>
              <a:rPr lang="en-US" sz="1600" dirty="0" err="1">
                <a:solidFill>
                  <a:srgbClr val="002060"/>
                </a:solidFill>
              </a:rPr>
              <a:t>view</a:t>
            </a:r>
            <a:r>
              <a:rPr lang="en-US" sz="1600" dirty="0">
                <a:solidFill>
                  <a:srgbClr val="002060"/>
                </a:solidFill>
              </a:rPr>
              <a:t>, we would see the project is structured like this:</a:t>
            </a:r>
          </a:p>
        </p:txBody>
      </p:sp>
      <p:sp>
        <p:nvSpPr>
          <p:cNvPr id="3" name="Content Placeholder 2"/>
          <p:cNvSpPr>
            <a:spLocks noGrp="1"/>
          </p:cNvSpPr>
          <p:nvPr>
            <p:ph idx="1"/>
          </p:nvPr>
        </p:nvSpPr>
        <p:spPr>
          <a:xfrm>
            <a:off x="677333" y="1050879"/>
            <a:ext cx="9804147" cy="4990483"/>
          </a:xfrm>
        </p:spPr>
        <p:txBody>
          <a:bodyPr/>
          <a:lstStyle/>
          <a:p>
            <a:r>
              <a:rPr lang="en-US" dirty="0"/>
              <a:t> </a:t>
            </a:r>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49</a:t>
            </a:fld>
            <a:endParaRPr lang="en-US"/>
          </a:p>
        </p:txBody>
      </p:sp>
      <p:pic>
        <p:nvPicPr>
          <p:cNvPr id="8" name="Picture 7"/>
          <p:cNvPicPr>
            <a:picLocks noChangeAspect="1"/>
          </p:cNvPicPr>
          <p:nvPr/>
        </p:nvPicPr>
        <p:blipFill>
          <a:blip r:embed="rId2"/>
          <a:stretch>
            <a:fillRect/>
          </a:stretch>
        </p:blipFill>
        <p:spPr>
          <a:xfrm>
            <a:off x="2875662" y="872462"/>
            <a:ext cx="5715000" cy="5534025"/>
          </a:xfrm>
          <a:prstGeom prst="rect">
            <a:avLst/>
          </a:prstGeom>
        </p:spPr>
      </p:pic>
    </p:spTree>
    <p:extLst>
      <p:ext uri="{BB962C8B-B14F-4D97-AF65-F5344CB8AC3E}">
        <p14:creationId xmlns:p14="http://schemas.microsoft.com/office/powerpoint/2010/main" val="3027702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Spring MVC Example</a:t>
            </a:r>
            <a:br>
              <a:rPr lang="en-US" dirty="0"/>
            </a:br>
            <a:endParaRPr lang="en-US" dirty="0"/>
          </a:p>
        </p:txBody>
      </p:sp>
      <p:sp>
        <p:nvSpPr>
          <p:cNvPr id="7" name="Subtitle 6"/>
          <p:cNvSpPr>
            <a:spLocks noGrp="1"/>
          </p:cNvSpPr>
          <p:nvPr>
            <p:ph type="subTitle" idx="1"/>
          </p:nvPr>
        </p:nvSpPr>
        <p:spPr/>
        <p:txBody>
          <a:bodyPr/>
          <a:lstStyle/>
          <a:p>
            <a:r>
              <a:rPr lang="en-US" dirty="0"/>
              <a:t> </a:t>
            </a:r>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5</a:t>
            </a:fld>
            <a:endParaRPr lang="en-US"/>
          </a:p>
        </p:txBody>
      </p:sp>
    </p:spTree>
    <p:extLst>
      <p:ext uri="{BB962C8B-B14F-4D97-AF65-F5344CB8AC3E}">
        <p14:creationId xmlns:p14="http://schemas.microsoft.com/office/powerpoint/2010/main" val="2536336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solidFill>
                  <a:srgbClr val="002060"/>
                </a:solidFill>
              </a:rPr>
              <a:t>As we can see, STS created all the nuts and bolts for a typical Spring MVC application: XML configuration, jar dependencies, an example controller, and an example JSP view. Let’s look at these pieces in more details.</a:t>
            </a:r>
          </a:p>
        </p:txBody>
      </p:sp>
      <p:sp>
        <p:nvSpPr>
          <p:cNvPr id="4" name="Date Placeholder 3"/>
          <p:cNvSpPr>
            <a:spLocks noGrp="1"/>
          </p:cNvSpPr>
          <p:nvPr>
            <p:ph type="dt" sz="half" idx="10"/>
          </p:nvPr>
        </p:nvSpPr>
        <p:spPr/>
        <p:txBody>
          <a:bodyPr/>
          <a:lstStyle/>
          <a:p>
            <a:fld id="{4108344E-55D1-4FDC-9892-D0E2A8F81D34}" type="datetime1">
              <a:rPr lang="en-US" sz="600" smtClean="0"/>
              <a:t>11/6/2018</a:t>
            </a:fld>
            <a:endParaRPr lang="en-US" sz="600"/>
          </a:p>
        </p:txBody>
      </p:sp>
      <p:sp>
        <p:nvSpPr>
          <p:cNvPr id="5" name="Footer Placeholder 4"/>
          <p:cNvSpPr>
            <a:spLocks noGrp="1"/>
          </p:cNvSpPr>
          <p:nvPr>
            <p:ph type="ftr" sz="quarter" idx="11"/>
          </p:nvPr>
        </p:nvSpPr>
        <p:spPr/>
        <p:txBody>
          <a:bodyPr/>
          <a:lstStyle/>
          <a:p>
            <a:r>
              <a:rPr lang="en-US" sz="600"/>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z="600" smtClean="0"/>
              <a:t>50</a:t>
            </a:fld>
            <a:endParaRPr lang="en-US" sz="600"/>
          </a:p>
        </p:txBody>
      </p:sp>
    </p:spTree>
    <p:extLst>
      <p:ext uri="{BB962C8B-B14F-4D97-AF65-F5344CB8AC3E}">
        <p14:creationId xmlns:p14="http://schemas.microsoft.com/office/powerpoint/2010/main" val="719408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078173"/>
          </a:xfrm>
        </p:spPr>
        <p:txBody>
          <a:bodyPr>
            <a:normAutofit fontScale="90000"/>
          </a:bodyPr>
          <a:lstStyle/>
          <a:p>
            <a:r>
              <a:rPr lang="en-US" b="1" dirty="0"/>
              <a:t>Maven dependencies configuration</a:t>
            </a:r>
            <a:br>
              <a:rPr lang="en-US" b="1" dirty="0"/>
            </a:br>
            <a:r>
              <a:rPr lang="en-US" dirty="0">
                <a:solidFill>
                  <a:srgbClr val="002060"/>
                </a:solidFill>
              </a:rPr>
              <a:t>Here’s a partial content of the pom.xml file:</a:t>
            </a:r>
          </a:p>
        </p:txBody>
      </p:sp>
      <p:pic>
        <p:nvPicPr>
          <p:cNvPr id="7" name="Content Placeholder 6"/>
          <p:cNvPicPr>
            <a:picLocks noGrp="1" noChangeAspect="1"/>
          </p:cNvPicPr>
          <p:nvPr>
            <p:ph idx="1"/>
          </p:nvPr>
        </p:nvPicPr>
        <p:blipFill>
          <a:blip r:embed="rId2"/>
          <a:stretch>
            <a:fillRect/>
          </a:stretch>
        </p:blipFill>
        <p:spPr>
          <a:xfrm>
            <a:off x="2695015" y="1270000"/>
            <a:ext cx="5741520" cy="5137150"/>
          </a:xfrm>
          <a:prstGeom prst="rect">
            <a:avLst/>
          </a:prstGeom>
        </p:spPr>
      </p:pic>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51</a:t>
            </a:fld>
            <a:endParaRPr lang="en-US"/>
          </a:p>
        </p:txBody>
      </p:sp>
    </p:spTree>
    <p:extLst>
      <p:ext uri="{BB962C8B-B14F-4D97-AF65-F5344CB8AC3E}">
        <p14:creationId xmlns:p14="http://schemas.microsoft.com/office/powerpoint/2010/main" val="19328143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dirty="0"/>
              <a:t> The generated pom.xml file includes all necessary dependencies for Spring core and Spring MVC, as well as servlet API, logging, etc. The noteworthy points are marked by red rectangles in the screenshot above.</a:t>
            </a:r>
          </a:p>
          <a:p>
            <a:r>
              <a:rPr lang="en-US" dirty="0"/>
              <a:t>Value of the </a:t>
            </a:r>
            <a:r>
              <a:rPr lang="en-US" dirty="0" err="1"/>
              <a:t>artifactId</a:t>
            </a:r>
            <a:r>
              <a:rPr lang="en-US" dirty="0"/>
              <a:t> element will be used as context path of the web application when deploying the project on a server running within the IDE. That means we will access this application in the following form:</a:t>
            </a:r>
          </a:p>
          <a:p>
            <a:r>
              <a:rPr lang="en-US" i="1" dirty="0"/>
              <a:t>http://localhost:port/springmvc</a:t>
            </a:r>
            <a:endParaRPr lang="en-US" dirty="0"/>
          </a:p>
          <a:p>
            <a:r>
              <a:rPr lang="en-US" dirty="0"/>
              <a:t>If we want to change version of Spring framework, just updating value of the </a:t>
            </a:r>
            <a:r>
              <a:rPr lang="en-US" dirty="0" err="1"/>
              <a:t>org.springframework</a:t>
            </a:r>
            <a:r>
              <a:rPr lang="en-US" dirty="0"/>
              <a:t>-version element. Because the version 3.1.1.RELEASE is not the latest, change it to the latest release 3.2.2.RELEASE (at writing time) as follows:</a:t>
            </a:r>
          </a:p>
          <a:p>
            <a:r>
              <a:rPr lang="en-US" dirty="0"/>
              <a:t>&lt;</a:t>
            </a:r>
            <a:r>
              <a:rPr lang="en-US" dirty="0" err="1"/>
              <a:t>org.springframework</a:t>
            </a:r>
            <a:r>
              <a:rPr lang="en-US" dirty="0"/>
              <a:t>-version&gt;3.2.2.RELEASE&lt;/</a:t>
            </a:r>
            <a:r>
              <a:rPr lang="en-US" dirty="0" err="1"/>
              <a:t>org.springframework</a:t>
            </a:r>
            <a:r>
              <a:rPr lang="en-US" dirty="0"/>
              <a:t>-version&gt;</a:t>
            </a:r>
          </a:p>
          <a:p>
            <a:r>
              <a:rPr lang="en-US" dirty="0"/>
              <a:t>Just by saving the pom.xml file, Maven will detect the change and updates all the related dependencies immediately.</a:t>
            </a:r>
          </a:p>
          <a:p>
            <a:r>
              <a:rPr lang="en-US" dirty="0"/>
              <a:t> </a:t>
            </a:r>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52</a:t>
            </a:fld>
            <a:endParaRPr lang="en-US"/>
          </a:p>
        </p:txBody>
      </p:sp>
    </p:spTree>
    <p:extLst>
      <p:ext uri="{BB962C8B-B14F-4D97-AF65-F5344CB8AC3E}">
        <p14:creationId xmlns:p14="http://schemas.microsoft.com/office/powerpoint/2010/main" val="25488791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4633"/>
            <a:ext cx="8596668" cy="796119"/>
          </a:xfrm>
        </p:spPr>
        <p:txBody>
          <a:bodyPr>
            <a:noAutofit/>
          </a:bodyPr>
          <a:lstStyle/>
          <a:p>
            <a:r>
              <a:rPr lang="en-US" sz="1800" b="1" dirty="0"/>
              <a:t>Spring MVC configuration</a:t>
            </a:r>
            <a:br>
              <a:rPr lang="en-US" sz="1800" b="1" dirty="0"/>
            </a:br>
            <a:r>
              <a:rPr lang="en-US" sz="1600" dirty="0">
                <a:solidFill>
                  <a:srgbClr val="002060"/>
                </a:solidFill>
              </a:rPr>
              <a:t>STS created two Spring configuration files: root-context.xml and servlet-context.xml.</a:t>
            </a:r>
            <a:br>
              <a:rPr lang="en-US" sz="1800" b="1" dirty="0"/>
            </a:br>
            <a:endParaRPr lang="en-US" sz="1800" dirty="0"/>
          </a:p>
        </p:txBody>
      </p:sp>
      <p:sp>
        <p:nvSpPr>
          <p:cNvPr id="3" name="Content Placeholder 2"/>
          <p:cNvSpPr>
            <a:spLocks noGrp="1"/>
          </p:cNvSpPr>
          <p:nvPr>
            <p:ph idx="1"/>
          </p:nvPr>
        </p:nvSpPr>
        <p:spPr>
          <a:xfrm>
            <a:off x="677334" y="900753"/>
            <a:ext cx="8596668" cy="5140610"/>
          </a:xfrm>
        </p:spPr>
        <p:txBody>
          <a:bodyPr/>
          <a:lstStyle/>
          <a:p>
            <a:r>
              <a:rPr lang="en-US" b="1" dirty="0"/>
              <a:t>root-context.xml:</a:t>
            </a:r>
          </a:p>
          <a:p>
            <a:r>
              <a:rPr lang="en-US" dirty="0"/>
              <a:t> This specifies configuration for root Spring container which are shared by all servlets and filters. The root-context.xml file is loaded by the Spring’s </a:t>
            </a:r>
            <a:r>
              <a:rPr lang="en-US" dirty="0" err="1"/>
              <a:t>ContextLoaderListener</a:t>
            </a:r>
            <a:r>
              <a:rPr lang="en-US" dirty="0"/>
              <a:t> upon application’s startup. This file is empty by default.</a:t>
            </a:r>
          </a:p>
          <a:p>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53</a:t>
            </a:fld>
            <a:endParaRPr lang="en-US"/>
          </a:p>
        </p:txBody>
      </p:sp>
      <p:pic>
        <p:nvPicPr>
          <p:cNvPr id="7" name="Picture 6"/>
          <p:cNvPicPr>
            <a:picLocks noChangeAspect="1"/>
          </p:cNvPicPr>
          <p:nvPr/>
        </p:nvPicPr>
        <p:blipFill>
          <a:blip r:embed="rId2"/>
          <a:stretch>
            <a:fillRect/>
          </a:stretch>
        </p:blipFill>
        <p:spPr>
          <a:xfrm>
            <a:off x="861483" y="2963129"/>
            <a:ext cx="6343650" cy="1504950"/>
          </a:xfrm>
          <a:prstGeom prst="rect">
            <a:avLst/>
          </a:prstGeom>
        </p:spPr>
      </p:pic>
    </p:spTree>
    <p:extLst>
      <p:ext uri="{BB962C8B-B14F-4D97-AF65-F5344CB8AC3E}">
        <p14:creationId xmlns:p14="http://schemas.microsoft.com/office/powerpoint/2010/main" val="1811625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800" y="0"/>
            <a:ext cx="8596668" cy="809767"/>
          </a:xfrm>
        </p:spPr>
        <p:txBody>
          <a:bodyPr/>
          <a:lstStyle/>
          <a:p>
            <a:r>
              <a:rPr lang="en-US" b="1" dirty="0"/>
              <a:t>servlet-context.xml:</a:t>
            </a:r>
            <a:endParaRPr lang="en-US" dirty="0"/>
          </a:p>
        </p:txBody>
      </p:sp>
      <p:sp>
        <p:nvSpPr>
          <p:cNvPr id="3" name="Content Placeholder 2"/>
          <p:cNvSpPr>
            <a:spLocks noGrp="1"/>
          </p:cNvSpPr>
          <p:nvPr>
            <p:ph idx="1"/>
          </p:nvPr>
        </p:nvSpPr>
        <p:spPr>
          <a:xfrm>
            <a:off x="677334" y="809767"/>
            <a:ext cx="8596668" cy="5231595"/>
          </a:xfrm>
        </p:spPr>
        <p:txBody>
          <a:bodyPr/>
          <a:lstStyle/>
          <a:p>
            <a:r>
              <a:rPr lang="en-US" dirty="0"/>
              <a:t> </a:t>
            </a:r>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54</a:t>
            </a:fld>
            <a:endParaRPr lang="en-US"/>
          </a:p>
        </p:txBody>
      </p:sp>
      <p:pic>
        <p:nvPicPr>
          <p:cNvPr id="8" name="Picture 7"/>
          <p:cNvPicPr>
            <a:picLocks noChangeAspect="1"/>
          </p:cNvPicPr>
          <p:nvPr/>
        </p:nvPicPr>
        <p:blipFill>
          <a:blip r:embed="rId2"/>
          <a:stretch>
            <a:fillRect/>
          </a:stretch>
        </p:blipFill>
        <p:spPr>
          <a:xfrm>
            <a:off x="2843212" y="1357312"/>
            <a:ext cx="6505575" cy="4143375"/>
          </a:xfrm>
          <a:prstGeom prst="rect">
            <a:avLst/>
          </a:prstGeom>
        </p:spPr>
      </p:pic>
    </p:spTree>
    <p:extLst>
      <p:ext uri="{BB962C8B-B14F-4D97-AF65-F5344CB8AC3E}">
        <p14:creationId xmlns:p14="http://schemas.microsoft.com/office/powerpoint/2010/main" val="16912408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04967"/>
            <a:ext cx="8596668" cy="5536395"/>
          </a:xfrm>
        </p:spPr>
        <p:txBody>
          <a:bodyPr>
            <a:normAutofit lnSpcReduction="10000"/>
          </a:bodyPr>
          <a:lstStyle/>
          <a:p>
            <a:r>
              <a:rPr lang="en-US" dirty="0"/>
              <a:t> This file is loaded by the Spring’s </a:t>
            </a:r>
            <a:r>
              <a:rPr lang="en-US" sz="1000" dirty="0" err="1"/>
              <a:t>DispatcherServlet</a:t>
            </a:r>
            <a:r>
              <a:rPr lang="en-US" dirty="0"/>
              <a:t> which receives all requests coming into the application and dispatches processing for controllers, based on the configuration specified in this </a:t>
            </a:r>
            <a:r>
              <a:rPr lang="en-US" sz="1000" dirty="0"/>
              <a:t>servlet-context.xml</a:t>
            </a:r>
            <a:r>
              <a:rPr lang="en-US" dirty="0"/>
              <a:t> file. Let’s look at some default configurations:</a:t>
            </a:r>
          </a:p>
          <a:p>
            <a:pPr lvl="1"/>
            <a:r>
              <a:rPr lang="en-US" sz="1000" b="1" dirty="0"/>
              <a:t>&lt;annotation-driven /&gt;</a:t>
            </a:r>
            <a:r>
              <a:rPr lang="en-US" dirty="0"/>
              <a:t>: tells the framework to use annotations-based approach to scan files in the specified packages. Thus we can use the </a:t>
            </a:r>
            <a:r>
              <a:rPr lang="en-US" sz="1000" dirty="0"/>
              <a:t>@Controller</a:t>
            </a:r>
            <a:r>
              <a:rPr lang="en-US" dirty="0"/>
              <a:t> annotation for the controller class, instead of declaring XML elements.</a:t>
            </a:r>
          </a:p>
          <a:p>
            <a:pPr lvl="1"/>
            <a:r>
              <a:rPr lang="en-US" sz="1000" b="1" dirty="0"/>
              <a:t>&lt;resources mapping=…/&gt;</a:t>
            </a:r>
            <a:r>
              <a:rPr lang="en-US" dirty="0"/>
              <a:t>: maps static resources directly with HTTP GET requests. For example images, </a:t>
            </a:r>
            <a:r>
              <a:rPr lang="en-US" dirty="0" err="1"/>
              <a:t>javascript</a:t>
            </a:r>
            <a:r>
              <a:rPr lang="en-US" dirty="0"/>
              <a:t>, CSS,.. resources do not have to go through controllers.</a:t>
            </a:r>
          </a:p>
          <a:p>
            <a:pPr lvl="1"/>
            <a:r>
              <a:rPr lang="en-US" dirty="0"/>
              <a:t>Bean </a:t>
            </a:r>
            <a:r>
              <a:rPr lang="en-US" sz="1000" b="1" dirty="0" err="1"/>
              <a:t>InternalResourceViewResolver</a:t>
            </a:r>
            <a:r>
              <a:rPr lang="en-US" dirty="0"/>
              <a:t>: this bean declaration tells the framework how to find physical JSP files according to logical view names returned by the controllers, by attaching the prefix and the suffix to a view name. For example, if a controller’s method returns “home” as logical view name, then the framework will find a physical file “</a:t>
            </a:r>
            <a:r>
              <a:rPr lang="en-US" dirty="0" err="1"/>
              <a:t>home.jsp</a:t>
            </a:r>
            <a:r>
              <a:rPr lang="en-US" dirty="0"/>
              <a:t>” under the </a:t>
            </a:r>
            <a:r>
              <a:rPr lang="en-US" sz="1000" dirty="0"/>
              <a:t>/WEB-INF/views</a:t>
            </a:r>
            <a:r>
              <a:rPr lang="en-US" dirty="0"/>
              <a:t> directory.</a:t>
            </a:r>
          </a:p>
          <a:p>
            <a:pPr lvl="1"/>
            <a:r>
              <a:rPr lang="en-US" sz="1000" b="1" dirty="0"/>
              <a:t>&lt;</a:t>
            </a:r>
            <a:r>
              <a:rPr lang="en-US" sz="1000" b="1" dirty="0" err="1"/>
              <a:t>context:component-scan</a:t>
            </a:r>
            <a:r>
              <a:rPr lang="en-US" sz="1000" b="1" dirty="0"/>
              <a:t> …/&gt;</a:t>
            </a:r>
            <a:r>
              <a:rPr lang="en-US" dirty="0"/>
              <a:t>: tell the framework which packages to be scanned when using annotation-based strategy. Here the framework will scan all classes under the package </a:t>
            </a:r>
            <a:r>
              <a:rPr lang="en-US" sz="1000" dirty="0" err="1"/>
              <a:t>net.codejava.springmvc</a:t>
            </a:r>
            <a:r>
              <a:rPr lang="en-US" dirty="0"/>
              <a:t>.</a:t>
            </a:r>
          </a:p>
          <a:p>
            <a:r>
              <a:rPr lang="en-US" dirty="0"/>
              <a:t>When the application grows up, we will put more configurations for business beans, DAOs, transactions, etc.</a:t>
            </a:r>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55</a:t>
            </a:fld>
            <a:endParaRPr lang="en-US"/>
          </a:p>
        </p:txBody>
      </p:sp>
    </p:spTree>
    <p:extLst>
      <p:ext uri="{BB962C8B-B14F-4D97-AF65-F5344CB8AC3E}">
        <p14:creationId xmlns:p14="http://schemas.microsoft.com/office/powerpoint/2010/main" val="33877518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4633"/>
            <a:ext cx="8596668" cy="509516"/>
          </a:xfrm>
        </p:spPr>
        <p:txBody>
          <a:bodyPr>
            <a:normAutofit fontScale="90000"/>
          </a:bodyPr>
          <a:lstStyle/>
          <a:p>
            <a:r>
              <a:rPr lang="en-US" dirty="0"/>
              <a:t> </a:t>
            </a:r>
            <a:r>
              <a:rPr lang="en-US" b="1" dirty="0"/>
              <a:t> Web deployment descriptor (web.xml)</a:t>
            </a:r>
            <a:br>
              <a:rPr lang="en-US" b="1" dirty="0"/>
            </a:br>
            <a:endParaRPr lang="en-US" dirty="0"/>
          </a:p>
        </p:txBody>
      </p:sp>
      <p:sp>
        <p:nvSpPr>
          <p:cNvPr id="3" name="Content Placeholder 2"/>
          <p:cNvSpPr>
            <a:spLocks noGrp="1"/>
          </p:cNvSpPr>
          <p:nvPr>
            <p:ph idx="1"/>
          </p:nvPr>
        </p:nvSpPr>
        <p:spPr>
          <a:xfrm>
            <a:off x="677334" y="996287"/>
            <a:ext cx="8596668" cy="5045075"/>
          </a:xfrm>
        </p:spPr>
        <p:txBody>
          <a:bodyPr/>
          <a:lstStyle/>
          <a:p>
            <a:r>
              <a:rPr lang="en-US" dirty="0"/>
              <a:t> Here is content of the generated web.xml file:</a:t>
            </a:r>
          </a:p>
          <a:p>
            <a:pPr marL="0" indent="0">
              <a:buNone/>
            </a:pPr>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56</a:t>
            </a:fld>
            <a:endParaRPr lang="en-US"/>
          </a:p>
        </p:txBody>
      </p:sp>
      <p:pic>
        <p:nvPicPr>
          <p:cNvPr id="8" name="Picture 7"/>
          <p:cNvPicPr>
            <a:picLocks noChangeAspect="1"/>
          </p:cNvPicPr>
          <p:nvPr/>
        </p:nvPicPr>
        <p:blipFill>
          <a:blip r:embed="rId2"/>
          <a:stretch>
            <a:fillRect/>
          </a:stretch>
        </p:blipFill>
        <p:spPr>
          <a:xfrm>
            <a:off x="2400727" y="1487749"/>
            <a:ext cx="6762750" cy="5000625"/>
          </a:xfrm>
          <a:prstGeom prst="rect">
            <a:avLst/>
          </a:prstGeom>
        </p:spPr>
      </p:pic>
    </p:spTree>
    <p:extLst>
      <p:ext uri="{BB962C8B-B14F-4D97-AF65-F5344CB8AC3E}">
        <p14:creationId xmlns:p14="http://schemas.microsoft.com/office/powerpoint/2010/main" val="24284544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This is the typical configuration for a Spring MVC-based application with declaration for Spring’s </a:t>
            </a:r>
            <a:r>
              <a:rPr lang="en-US" dirty="0" err="1"/>
              <a:t>ContextLoaderListenerand</a:t>
            </a:r>
            <a:r>
              <a:rPr lang="en-US" dirty="0"/>
              <a:t> </a:t>
            </a:r>
            <a:r>
              <a:rPr lang="en-US" dirty="0" err="1"/>
              <a:t>DispatcherServlet</a:t>
            </a:r>
            <a:r>
              <a:rPr lang="en-US" dirty="0"/>
              <a:t> along with the Spring configuration files root-context.xml and servlet-context.xml. Finally, it specifies the URL mapping for Spring’s </a:t>
            </a:r>
            <a:r>
              <a:rPr lang="en-US" dirty="0" err="1"/>
              <a:t>DispatcherServlet</a:t>
            </a:r>
            <a:r>
              <a:rPr lang="en-US" dirty="0"/>
              <a:t> to handle all requests.</a:t>
            </a:r>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57</a:t>
            </a:fld>
            <a:endParaRPr lang="en-US"/>
          </a:p>
        </p:txBody>
      </p:sp>
    </p:spTree>
    <p:extLst>
      <p:ext uri="{BB962C8B-B14F-4D97-AF65-F5344CB8AC3E}">
        <p14:creationId xmlns:p14="http://schemas.microsoft.com/office/powerpoint/2010/main" val="1420971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45660"/>
            <a:ext cx="8596668" cy="696036"/>
          </a:xfrm>
        </p:spPr>
        <p:txBody>
          <a:bodyPr>
            <a:normAutofit fontScale="90000"/>
          </a:bodyPr>
          <a:lstStyle/>
          <a:p>
            <a:r>
              <a:rPr lang="en-US" sz="2400" b="1" dirty="0"/>
              <a:t>The example controller: HomeController.java</a:t>
            </a:r>
            <a:br>
              <a:rPr lang="en-US" sz="2400" b="1" dirty="0"/>
            </a:br>
            <a:r>
              <a:rPr lang="en-US" sz="1800" dirty="0">
                <a:solidFill>
                  <a:srgbClr val="002060"/>
                </a:solidFill>
              </a:rPr>
              <a:t>Following is the generated code of the controller class:</a:t>
            </a:r>
            <a:br>
              <a:rPr lang="en-US" sz="2400" b="1" dirty="0"/>
            </a:br>
            <a:endParaRPr lang="en-US" sz="2400" dirty="0"/>
          </a:p>
        </p:txBody>
      </p:sp>
      <p:pic>
        <p:nvPicPr>
          <p:cNvPr id="7" name="Content Placeholder 6"/>
          <p:cNvPicPr>
            <a:picLocks noGrp="1" noChangeAspect="1"/>
          </p:cNvPicPr>
          <p:nvPr>
            <p:ph idx="1"/>
          </p:nvPr>
        </p:nvPicPr>
        <p:blipFill>
          <a:blip r:embed="rId2"/>
          <a:stretch>
            <a:fillRect/>
          </a:stretch>
        </p:blipFill>
        <p:spPr>
          <a:xfrm>
            <a:off x="2128106" y="1173163"/>
            <a:ext cx="5695825" cy="4868862"/>
          </a:xfrm>
          <a:prstGeom prst="rect">
            <a:avLst/>
          </a:prstGeom>
        </p:spPr>
      </p:pic>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58</a:t>
            </a:fld>
            <a:endParaRPr lang="en-US"/>
          </a:p>
        </p:txBody>
      </p:sp>
    </p:spTree>
    <p:extLst>
      <p:ext uri="{BB962C8B-B14F-4D97-AF65-F5344CB8AC3E}">
        <p14:creationId xmlns:p14="http://schemas.microsoft.com/office/powerpoint/2010/main" val="15869660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As we can see, the @Controller annotation is used to specify this class is a Spring controller, and the @</a:t>
            </a:r>
            <a:r>
              <a:rPr lang="en-US" dirty="0" err="1"/>
              <a:t>RequestMappingannotation</a:t>
            </a:r>
            <a:r>
              <a:rPr lang="en-US" dirty="0"/>
              <a:t> specifies that the home() method will handle a GET request with the URL / (default page of the application). In one controller class we can write many methods to handle different URLs.</a:t>
            </a:r>
          </a:p>
          <a:p>
            <a:r>
              <a:rPr lang="en-US" dirty="0"/>
              <a:t>Inside the home() method, it creates a String object to hold the current date based on the current locale, and adds this object to the model with the name “</a:t>
            </a:r>
            <a:r>
              <a:rPr lang="en-US" dirty="0" err="1"/>
              <a:t>serverTime</a:t>
            </a:r>
            <a:r>
              <a:rPr lang="en-US" dirty="0"/>
              <a:t>”:</a:t>
            </a:r>
          </a:p>
          <a:p>
            <a:r>
              <a:rPr lang="en-US" dirty="0" err="1"/>
              <a:t>model.addAttribute</a:t>
            </a:r>
            <a:r>
              <a:rPr lang="en-US" dirty="0"/>
              <a:t>("</a:t>
            </a:r>
            <a:r>
              <a:rPr lang="en-US" dirty="0" err="1"/>
              <a:t>serverTime</a:t>
            </a:r>
            <a:r>
              <a:rPr lang="en-US" dirty="0"/>
              <a:t>", </a:t>
            </a:r>
            <a:r>
              <a:rPr lang="en-US" dirty="0" err="1"/>
              <a:t>formattedDate</a:t>
            </a:r>
            <a:r>
              <a:rPr lang="en-US" dirty="0"/>
              <a:t>);</a:t>
            </a:r>
          </a:p>
          <a:p>
            <a:r>
              <a:rPr lang="en-US" dirty="0"/>
              <a:t>And finally the method returns a view named “home”, which will be resolved by the view resolver specified in the servlet-context.xml file, to find the actual view file.</a:t>
            </a:r>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59</a:t>
            </a:fld>
            <a:endParaRPr lang="en-US"/>
          </a:p>
        </p:txBody>
      </p:sp>
    </p:spTree>
    <p:extLst>
      <p:ext uri="{BB962C8B-B14F-4D97-AF65-F5344CB8AC3E}">
        <p14:creationId xmlns:p14="http://schemas.microsoft.com/office/powerpoint/2010/main" val="3149705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steps for creating the spring MVC application</a:t>
            </a:r>
          </a:p>
        </p:txBody>
      </p:sp>
      <p:sp>
        <p:nvSpPr>
          <p:cNvPr id="3" name="Content Placeholder 2"/>
          <p:cNvSpPr>
            <a:spLocks noGrp="1"/>
          </p:cNvSpPr>
          <p:nvPr>
            <p:ph idx="1"/>
          </p:nvPr>
        </p:nvSpPr>
        <p:spPr/>
        <p:txBody>
          <a:bodyPr/>
          <a:lstStyle/>
          <a:p>
            <a:pPr>
              <a:buFont typeface="+mj-lt"/>
              <a:buAutoNum type="arabicParenR"/>
            </a:pPr>
            <a:r>
              <a:rPr lang="en-US" b="1" dirty="0"/>
              <a:t>Create the request page (optional)</a:t>
            </a:r>
            <a:endParaRPr lang="en-US" dirty="0"/>
          </a:p>
          <a:p>
            <a:pPr>
              <a:buFont typeface="+mj-lt"/>
              <a:buAutoNum type="arabicParenR"/>
            </a:pPr>
            <a:r>
              <a:rPr lang="en-US" b="1" dirty="0"/>
              <a:t>Create the controller class</a:t>
            </a:r>
            <a:endParaRPr lang="en-US" dirty="0"/>
          </a:p>
          <a:p>
            <a:pPr>
              <a:buFont typeface="+mj-lt"/>
              <a:buAutoNum type="arabicParenR"/>
            </a:pPr>
            <a:r>
              <a:rPr lang="en-US" b="1" dirty="0"/>
              <a:t>Provide the entry of controller in the web.xml file</a:t>
            </a:r>
            <a:endParaRPr lang="en-US" dirty="0"/>
          </a:p>
          <a:p>
            <a:pPr>
              <a:buFont typeface="+mj-lt"/>
              <a:buAutoNum type="arabicParenR"/>
            </a:pPr>
            <a:r>
              <a:rPr lang="en-US" b="1" dirty="0"/>
              <a:t>Define the bean in the xml file</a:t>
            </a:r>
            <a:endParaRPr lang="en-US" dirty="0"/>
          </a:p>
          <a:p>
            <a:pPr>
              <a:buFont typeface="+mj-lt"/>
              <a:buAutoNum type="arabicParenR"/>
            </a:pPr>
            <a:r>
              <a:rPr lang="en-US" b="1" dirty="0"/>
              <a:t>Display the message in the JSP page</a:t>
            </a:r>
            <a:endParaRPr lang="en-US" dirty="0"/>
          </a:p>
          <a:p>
            <a:pPr>
              <a:buFont typeface="+mj-lt"/>
              <a:buAutoNum type="arabicParenR"/>
            </a:pPr>
            <a:r>
              <a:rPr lang="en-US" b="1" dirty="0"/>
              <a:t>Load the spring core and </a:t>
            </a:r>
            <a:r>
              <a:rPr lang="en-US" b="1" dirty="0" err="1"/>
              <a:t>mvc</a:t>
            </a:r>
            <a:r>
              <a:rPr lang="en-US" b="1" dirty="0"/>
              <a:t> jar files</a:t>
            </a:r>
            <a:endParaRPr lang="en-US" dirty="0"/>
          </a:p>
          <a:p>
            <a:pPr>
              <a:buFont typeface="+mj-lt"/>
              <a:buAutoNum type="arabicParenR"/>
            </a:pPr>
            <a:r>
              <a:rPr lang="en-US" b="1" dirty="0"/>
              <a:t>Start server and deploy the project</a:t>
            </a:r>
            <a:endParaRPr lang="en-US" dirty="0"/>
          </a:p>
          <a:p>
            <a:pPr>
              <a:buFont typeface="+mj-lt"/>
              <a:buAutoNum type="arabicParenR"/>
            </a:pPr>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6</a:t>
            </a:fld>
            <a:endParaRPr lang="en-US"/>
          </a:p>
        </p:txBody>
      </p:sp>
    </p:spTree>
    <p:extLst>
      <p:ext uri="{BB962C8B-B14F-4D97-AF65-F5344CB8AC3E}">
        <p14:creationId xmlns:p14="http://schemas.microsoft.com/office/powerpoint/2010/main" val="3151670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example JSP view: </a:t>
            </a:r>
            <a:r>
              <a:rPr lang="en-US" b="1" dirty="0" err="1"/>
              <a:t>home.jsp</a:t>
            </a:r>
            <a:br>
              <a:rPr lang="en-US" b="1" dirty="0"/>
            </a:br>
            <a:r>
              <a:rPr lang="en-US" sz="2700" dirty="0">
                <a:solidFill>
                  <a:srgbClr val="002060"/>
                </a:solidFill>
              </a:rPr>
              <a:t>The </a:t>
            </a:r>
            <a:r>
              <a:rPr lang="en-US" sz="2700" dirty="0" err="1">
                <a:solidFill>
                  <a:srgbClr val="002060"/>
                </a:solidFill>
              </a:rPr>
              <a:t>home.jsp</a:t>
            </a:r>
            <a:r>
              <a:rPr lang="en-US" sz="2700" dirty="0">
                <a:solidFill>
                  <a:srgbClr val="002060"/>
                </a:solidFill>
              </a:rPr>
              <a:t> file is generated under /WEB-INF/views directory with the following content:</a:t>
            </a:r>
            <a:br>
              <a:rPr lang="en-US" sz="2700" b="1" dirty="0">
                <a:solidFill>
                  <a:srgbClr val="002060"/>
                </a:solidFill>
              </a:rPr>
            </a:br>
            <a:endParaRPr lang="en-US" dirty="0">
              <a:solidFill>
                <a:srgbClr val="002060"/>
              </a:solidFill>
            </a:endParaRPr>
          </a:p>
        </p:txBody>
      </p:sp>
      <p:pic>
        <p:nvPicPr>
          <p:cNvPr id="7" name="Content Placeholder 6"/>
          <p:cNvPicPr>
            <a:picLocks noGrp="1" noChangeAspect="1"/>
          </p:cNvPicPr>
          <p:nvPr>
            <p:ph idx="1"/>
          </p:nvPr>
        </p:nvPicPr>
        <p:blipFill>
          <a:blip r:embed="rId2"/>
          <a:stretch>
            <a:fillRect/>
          </a:stretch>
        </p:blipFill>
        <p:spPr>
          <a:xfrm>
            <a:off x="2613819" y="2891631"/>
            <a:ext cx="4724400" cy="2419350"/>
          </a:xfrm>
          <a:prstGeom prst="rect">
            <a:avLst/>
          </a:prstGeom>
        </p:spPr>
      </p:pic>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60</a:t>
            </a:fld>
            <a:endParaRPr lang="en-US"/>
          </a:p>
        </p:txBody>
      </p:sp>
    </p:spTree>
    <p:extLst>
      <p:ext uri="{BB962C8B-B14F-4D97-AF65-F5344CB8AC3E}">
        <p14:creationId xmlns:p14="http://schemas.microsoft.com/office/powerpoint/2010/main" val="10255197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 This code is very simple, it just prints out value of the variable “</a:t>
            </a:r>
            <a:r>
              <a:rPr lang="en-US" dirty="0" err="1"/>
              <a:t>serverTime</a:t>
            </a:r>
            <a:r>
              <a:rPr lang="en-US" dirty="0"/>
              <a:t>” which is passed by the controller, using an EL expression:</a:t>
            </a:r>
          </a:p>
          <a:p>
            <a:r>
              <a:rPr lang="en-US" dirty="0"/>
              <a:t>The time on the server is ${</a:t>
            </a:r>
            <a:r>
              <a:rPr lang="en-US" dirty="0" err="1"/>
              <a:t>serverTime</a:t>
            </a:r>
            <a:r>
              <a:rPr lang="en-US" dirty="0"/>
              <a:t>}.</a:t>
            </a:r>
          </a:p>
          <a:p>
            <a:r>
              <a:rPr lang="en-US" dirty="0"/>
              <a:t>So far we have gone through all the stuffs generated by the Spring MVC Project template. Notice we haven’t written any line of code yet, but the application is ready to be deployed and tested now. Let’s go!</a:t>
            </a:r>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61</a:t>
            </a:fld>
            <a:endParaRPr lang="en-US"/>
          </a:p>
        </p:txBody>
      </p:sp>
    </p:spTree>
    <p:extLst>
      <p:ext uri="{BB962C8B-B14F-4D97-AF65-F5344CB8AC3E}">
        <p14:creationId xmlns:p14="http://schemas.microsoft.com/office/powerpoint/2010/main" val="38858536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405719"/>
          </a:xfrm>
        </p:spPr>
        <p:txBody>
          <a:bodyPr>
            <a:normAutofit fontScale="90000"/>
          </a:bodyPr>
          <a:lstStyle/>
          <a:p>
            <a:r>
              <a:rPr lang="en-US" dirty="0"/>
              <a:t> </a:t>
            </a:r>
            <a:r>
              <a:rPr lang="en-US" b="1" dirty="0"/>
              <a:t>Deploying and running the application</a:t>
            </a:r>
            <a:br>
              <a:rPr lang="en-US" b="1" dirty="0"/>
            </a:br>
            <a:r>
              <a:rPr lang="en-US" sz="2000" dirty="0">
                <a:solidFill>
                  <a:srgbClr val="002060"/>
                </a:solidFill>
              </a:rPr>
              <a:t>In Spring Tool Suite IDE, switch to the </a:t>
            </a:r>
            <a:r>
              <a:rPr lang="en-US" sz="2000" i="1" dirty="0">
                <a:solidFill>
                  <a:srgbClr val="002060"/>
                </a:solidFill>
              </a:rPr>
              <a:t>Servers</a:t>
            </a:r>
            <a:r>
              <a:rPr lang="en-US" sz="2000" dirty="0">
                <a:solidFill>
                  <a:srgbClr val="002060"/>
                </a:solidFill>
              </a:rPr>
              <a:t> view. Probably you should see the </a:t>
            </a:r>
            <a:r>
              <a:rPr lang="en-US" sz="2000" i="1" dirty="0">
                <a:solidFill>
                  <a:srgbClr val="002060"/>
                </a:solidFill>
              </a:rPr>
              <a:t>VMWare </a:t>
            </a:r>
            <a:r>
              <a:rPr lang="en-US" sz="2000" i="1" dirty="0" err="1">
                <a:solidFill>
                  <a:srgbClr val="002060"/>
                </a:solidFill>
              </a:rPr>
              <a:t>vFabric</a:t>
            </a:r>
            <a:r>
              <a:rPr lang="en-US" sz="2000" i="1" dirty="0">
                <a:solidFill>
                  <a:srgbClr val="002060"/>
                </a:solidFill>
              </a:rPr>
              <a:t> </a:t>
            </a:r>
            <a:r>
              <a:rPr lang="en-US" sz="2000" i="1" dirty="0" err="1">
                <a:solidFill>
                  <a:srgbClr val="002060"/>
                </a:solidFill>
              </a:rPr>
              <a:t>tc</a:t>
            </a:r>
            <a:r>
              <a:rPr lang="en-US" sz="2000" i="1" dirty="0">
                <a:solidFill>
                  <a:srgbClr val="002060"/>
                </a:solidFill>
              </a:rPr>
              <a:t> Server</a:t>
            </a:r>
            <a:r>
              <a:rPr lang="en-US" sz="2000" dirty="0">
                <a:solidFill>
                  <a:srgbClr val="002060"/>
                </a:solidFill>
              </a:rPr>
              <a:t> like this:</a:t>
            </a:r>
            <a:br>
              <a:rPr lang="en-US" sz="2000" b="1" dirty="0">
                <a:solidFill>
                  <a:srgbClr val="002060"/>
                </a:solidFill>
              </a:rPr>
            </a:br>
            <a:endParaRPr lang="en-US" dirty="0">
              <a:solidFill>
                <a:srgbClr val="002060"/>
              </a:solidFill>
            </a:endParaRPr>
          </a:p>
        </p:txBody>
      </p:sp>
      <p:sp>
        <p:nvSpPr>
          <p:cNvPr id="3" name="Content Placeholder 2"/>
          <p:cNvSpPr>
            <a:spLocks noGrp="1"/>
          </p:cNvSpPr>
          <p:nvPr>
            <p:ph idx="1"/>
          </p:nvPr>
        </p:nvSpPr>
        <p:spPr>
          <a:xfrm>
            <a:off x="677334" y="1514901"/>
            <a:ext cx="8596668" cy="4526461"/>
          </a:xfrm>
        </p:spPr>
        <p:txBody>
          <a:bodyPr/>
          <a:lstStyle/>
          <a:p>
            <a:pPr marL="0" indent="0">
              <a:buNone/>
            </a:pPr>
            <a:endParaRPr lang="en-US" dirty="0"/>
          </a:p>
          <a:p>
            <a:pPr marL="0" indent="0">
              <a:buNone/>
            </a:pPr>
            <a:endParaRPr lang="en-US" dirty="0"/>
          </a:p>
          <a:p>
            <a:pPr marL="0" indent="0">
              <a:buNone/>
            </a:pPr>
            <a:endParaRPr lang="en-US" dirty="0"/>
          </a:p>
          <a:p>
            <a:r>
              <a:rPr lang="en-US" dirty="0"/>
              <a:t>If you don’t see any server, follow these steps to add one:</a:t>
            </a:r>
          </a:p>
          <a:p>
            <a:r>
              <a:rPr lang="en-US" dirty="0"/>
              <a:t>Right click inside the </a:t>
            </a:r>
            <a:r>
              <a:rPr lang="en-US" i="1" dirty="0"/>
              <a:t>Servers</a:t>
            </a:r>
            <a:r>
              <a:rPr lang="en-US" dirty="0"/>
              <a:t> view then select </a:t>
            </a:r>
            <a:r>
              <a:rPr lang="en-US" b="1" dirty="0"/>
              <a:t>New &gt; Server</a:t>
            </a:r>
            <a:r>
              <a:rPr lang="en-US" dirty="0"/>
              <a:t> from the context menu (Or click on the link </a:t>
            </a:r>
            <a:r>
              <a:rPr lang="en-US" b="1" i="1" dirty="0"/>
              <a:t>new server wizard</a:t>
            </a:r>
            <a:r>
              <a:rPr lang="en-US" dirty="0"/>
              <a:t>, if this link available):</a:t>
            </a:r>
          </a:p>
          <a:p>
            <a:pPr marL="0" indent="0">
              <a:buNone/>
            </a:pPr>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62</a:t>
            </a:fld>
            <a:endParaRPr lang="en-US"/>
          </a:p>
        </p:txBody>
      </p:sp>
      <p:pic>
        <p:nvPicPr>
          <p:cNvPr id="7" name="Picture 6"/>
          <p:cNvPicPr>
            <a:picLocks noChangeAspect="1"/>
          </p:cNvPicPr>
          <p:nvPr/>
        </p:nvPicPr>
        <p:blipFill>
          <a:blip r:embed="rId2"/>
          <a:stretch>
            <a:fillRect/>
          </a:stretch>
        </p:blipFill>
        <p:spPr>
          <a:xfrm>
            <a:off x="1211381" y="1514901"/>
            <a:ext cx="5429250" cy="704850"/>
          </a:xfrm>
          <a:prstGeom prst="rect">
            <a:avLst/>
          </a:prstGeom>
        </p:spPr>
      </p:pic>
      <p:pic>
        <p:nvPicPr>
          <p:cNvPr id="8" name="Picture 7"/>
          <p:cNvPicPr>
            <a:picLocks noChangeAspect="1"/>
          </p:cNvPicPr>
          <p:nvPr/>
        </p:nvPicPr>
        <p:blipFill>
          <a:blip r:embed="rId2"/>
          <a:stretch>
            <a:fillRect/>
          </a:stretch>
        </p:blipFill>
        <p:spPr>
          <a:xfrm>
            <a:off x="2261043" y="4018270"/>
            <a:ext cx="5429250" cy="704850"/>
          </a:xfrm>
          <a:prstGeom prst="rect">
            <a:avLst/>
          </a:prstGeom>
        </p:spPr>
      </p:pic>
    </p:spTree>
    <p:extLst>
      <p:ext uri="{BB962C8B-B14F-4D97-AF65-F5344CB8AC3E}">
        <p14:creationId xmlns:p14="http://schemas.microsoft.com/office/powerpoint/2010/main" val="30882790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16652"/>
            <a:ext cx="8596668" cy="820829"/>
          </a:xfrm>
        </p:spPr>
        <p:txBody>
          <a:bodyPr>
            <a:normAutofit/>
          </a:bodyPr>
          <a:lstStyle/>
          <a:p>
            <a:r>
              <a:rPr lang="en-US" sz="2000" dirty="0">
                <a:solidFill>
                  <a:srgbClr val="002060"/>
                </a:solidFill>
              </a:rPr>
              <a:t>In the </a:t>
            </a:r>
            <a:r>
              <a:rPr lang="en-US" sz="2000" i="1" dirty="0">
                <a:solidFill>
                  <a:srgbClr val="002060"/>
                </a:solidFill>
              </a:rPr>
              <a:t>New Server</a:t>
            </a:r>
            <a:r>
              <a:rPr lang="en-US" sz="2000" dirty="0">
                <a:solidFill>
                  <a:srgbClr val="002060"/>
                </a:solidFill>
              </a:rPr>
              <a:t> dialog, select </a:t>
            </a:r>
            <a:r>
              <a:rPr lang="en-US" sz="2000" b="1" dirty="0">
                <a:solidFill>
                  <a:srgbClr val="002060"/>
                </a:solidFill>
              </a:rPr>
              <a:t>VMware &gt; VMware </a:t>
            </a:r>
            <a:r>
              <a:rPr lang="en-US" sz="2000" b="1" dirty="0" err="1">
                <a:solidFill>
                  <a:srgbClr val="002060"/>
                </a:solidFill>
              </a:rPr>
              <a:t>vFabric</a:t>
            </a:r>
            <a:r>
              <a:rPr lang="en-US" sz="2000" b="1" dirty="0">
                <a:solidFill>
                  <a:srgbClr val="002060"/>
                </a:solidFill>
              </a:rPr>
              <a:t> </a:t>
            </a:r>
            <a:r>
              <a:rPr lang="en-US" sz="2000" b="1" dirty="0" err="1">
                <a:solidFill>
                  <a:srgbClr val="002060"/>
                </a:solidFill>
              </a:rPr>
              <a:t>tc</a:t>
            </a:r>
            <a:r>
              <a:rPr lang="en-US" sz="2000" b="1" dirty="0">
                <a:solidFill>
                  <a:srgbClr val="002060"/>
                </a:solidFill>
              </a:rPr>
              <a:t> Server…</a:t>
            </a:r>
            <a:r>
              <a:rPr lang="en-US" sz="2000" dirty="0">
                <a:solidFill>
                  <a:srgbClr val="002060"/>
                </a:solidFill>
              </a:rPr>
              <a:t>as follows:</a:t>
            </a:r>
          </a:p>
        </p:txBody>
      </p:sp>
      <p:pic>
        <p:nvPicPr>
          <p:cNvPr id="7" name="Content Placeholder 6"/>
          <p:cNvPicPr>
            <a:picLocks noGrp="1" noChangeAspect="1"/>
          </p:cNvPicPr>
          <p:nvPr>
            <p:ph idx="1"/>
          </p:nvPr>
        </p:nvPicPr>
        <p:blipFill>
          <a:blip r:embed="rId2"/>
          <a:stretch>
            <a:fillRect/>
          </a:stretch>
        </p:blipFill>
        <p:spPr>
          <a:xfrm>
            <a:off x="3081310" y="1665288"/>
            <a:ext cx="3789417" cy="4376737"/>
          </a:xfrm>
          <a:prstGeom prst="rect">
            <a:avLst/>
          </a:prstGeom>
        </p:spPr>
      </p:pic>
      <p:sp>
        <p:nvSpPr>
          <p:cNvPr id="4" name="Date Placeholder 3"/>
          <p:cNvSpPr>
            <a:spLocks noGrp="1"/>
          </p:cNvSpPr>
          <p:nvPr>
            <p:ph type="dt" sz="half" idx="10"/>
          </p:nvPr>
        </p:nvSpPr>
        <p:spPr>
          <a:xfrm>
            <a:off x="7205133" y="5994738"/>
            <a:ext cx="911939" cy="411750"/>
          </a:xfrm>
        </p:spPr>
        <p:txBody>
          <a:bodyPr/>
          <a:lstStyle/>
          <a:p>
            <a:fld id="{4108344E-55D1-4FDC-9892-D0E2A8F81D34}" type="datetime1">
              <a:rPr lang="en-US" smtClean="0">
                <a:solidFill>
                  <a:srgbClr val="002060"/>
                </a:solidFill>
              </a:rPr>
              <a:t>11/6/2018</a:t>
            </a:fld>
            <a:endParaRPr lang="en-US">
              <a:solidFill>
                <a:srgbClr val="002060"/>
              </a:solidFill>
            </a:endParaRPr>
          </a:p>
        </p:txBody>
      </p:sp>
      <p:sp>
        <p:nvSpPr>
          <p:cNvPr id="5" name="Footer Placeholder 4"/>
          <p:cNvSpPr>
            <a:spLocks noGrp="1"/>
          </p:cNvSpPr>
          <p:nvPr>
            <p:ph type="ftr" sz="quarter" idx="11"/>
          </p:nvPr>
        </p:nvSpPr>
        <p:spPr>
          <a:xfrm>
            <a:off x="677334" y="5994738"/>
            <a:ext cx="6297612" cy="411750"/>
          </a:xfrm>
        </p:spPr>
        <p:txBody>
          <a:bodyPr/>
          <a:lstStyle/>
          <a:p>
            <a:r>
              <a:rPr lang="en-US">
                <a:solidFill>
                  <a:srgbClr val="002060"/>
                </a:solidFill>
              </a:rPr>
              <a:t>Presented by MangaRao</a:t>
            </a:r>
          </a:p>
        </p:txBody>
      </p:sp>
      <p:sp>
        <p:nvSpPr>
          <p:cNvPr id="6" name="Slide Number Placeholder 5"/>
          <p:cNvSpPr>
            <a:spLocks noGrp="1"/>
          </p:cNvSpPr>
          <p:nvPr>
            <p:ph type="sldNum" sz="quarter" idx="12"/>
          </p:nvPr>
        </p:nvSpPr>
        <p:spPr>
          <a:xfrm>
            <a:off x="8590663" y="5994738"/>
            <a:ext cx="683339" cy="411750"/>
          </a:xfrm>
        </p:spPr>
        <p:txBody>
          <a:bodyPr/>
          <a:lstStyle/>
          <a:p>
            <a:fld id="{9E8C1764-4151-416D-9248-6AEDC310BF96}" type="slidenum">
              <a:rPr lang="en-US" smtClean="0">
                <a:solidFill>
                  <a:srgbClr val="002060"/>
                </a:solidFill>
              </a:rPr>
              <a:t>63</a:t>
            </a:fld>
            <a:endParaRPr lang="en-US">
              <a:solidFill>
                <a:srgbClr val="002060"/>
              </a:solidFill>
            </a:endParaRPr>
          </a:p>
        </p:txBody>
      </p:sp>
    </p:spTree>
    <p:extLst>
      <p:ext uri="{BB962C8B-B14F-4D97-AF65-F5344CB8AC3E}">
        <p14:creationId xmlns:p14="http://schemas.microsoft.com/office/powerpoint/2010/main" val="21580817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a:solidFill>
                  <a:srgbClr val="002060"/>
                </a:solidFill>
              </a:rPr>
              <a:t>Click </a:t>
            </a:r>
            <a:r>
              <a:rPr lang="en-US" sz="2000" b="1" dirty="0">
                <a:solidFill>
                  <a:srgbClr val="002060"/>
                </a:solidFill>
              </a:rPr>
              <a:t>Next</a:t>
            </a:r>
            <a:r>
              <a:rPr lang="en-US" sz="2000" dirty="0">
                <a:solidFill>
                  <a:srgbClr val="002060"/>
                </a:solidFill>
              </a:rPr>
              <a:t>, you may have to select installation directory for the server</a:t>
            </a:r>
            <a:br>
              <a:rPr lang="en-US" sz="2000" dirty="0">
                <a:solidFill>
                  <a:srgbClr val="002060"/>
                </a:solidFill>
              </a:rPr>
            </a:br>
            <a:r>
              <a:rPr lang="en-US" sz="1800" dirty="0">
                <a:solidFill>
                  <a:srgbClr val="002060"/>
                </a:solidFill>
              </a:rPr>
              <a:t>For a STS installation, the server usually installed in the following directory:</a:t>
            </a:r>
            <a:br>
              <a:rPr lang="en-US" sz="1800" dirty="0">
                <a:solidFill>
                  <a:srgbClr val="002060"/>
                </a:solidFill>
              </a:rPr>
            </a:br>
            <a:r>
              <a:rPr lang="en-US" sz="1800" b="1" dirty="0">
                <a:solidFill>
                  <a:srgbClr val="002060"/>
                </a:solidFill>
              </a:rPr>
              <a:t>STS_HOME\</a:t>
            </a:r>
            <a:r>
              <a:rPr lang="en-US" sz="1800" b="1" dirty="0" err="1">
                <a:solidFill>
                  <a:srgbClr val="002060"/>
                </a:solidFill>
              </a:rPr>
              <a:t>vfabric</a:t>
            </a:r>
            <a:r>
              <a:rPr lang="en-US" sz="1800" b="1" dirty="0">
                <a:solidFill>
                  <a:srgbClr val="002060"/>
                </a:solidFill>
              </a:rPr>
              <a:t>-</a:t>
            </a:r>
            <a:r>
              <a:rPr lang="en-US" sz="1800" b="1" dirty="0" err="1">
                <a:solidFill>
                  <a:srgbClr val="002060"/>
                </a:solidFill>
              </a:rPr>
              <a:t>tc</a:t>
            </a:r>
            <a:r>
              <a:rPr lang="en-US" sz="1800" b="1" dirty="0">
                <a:solidFill>
                  <a:srgbClr val="002060"/>
                </a:solidFill>
              </a:rPr>
              <a:t>-server-developer-VERSION</a:t>
            </a:r>
            <a:br>
              <a:rPr lang="en-US" sz="1800" dirty="0">
                <a:solidFill>
                  <a:srgbClr val="002060"/>
                </a:solidFill>
              </a:rPr>
            </a:br>
            <a:endParaRPr lang="en-US" sz="2000" dirty="0">
              <a:solidFill>
                <a:srgbClr val="002060"/>
              </a:solidFill>
            </a:endParaRPr>
          </a:p>
        </p:txBody>
      </p:sp>
      <p:pic>
        <p:nvPicPr>
          <p:cNvPr id="7" name="Content Placeholder 6"/>
          <p:cNvPicPr>
            <a:picLocks noGrp="1" noChangeAspect="1"/>
          </p:cNvPicPr>
          <p:nvPr>
            <p:ph idx="1"/>
          </p:nvPr>
        </p:nvPicPr>
        <p:blipFill>
          <a:blip r:embed="rId2"/>
          <a:stretch>
            <a:fillRect/>
          </a:stretch>
        </p:blipFill>
        <p:spPr>
          <a:xfrm>
            <a:off x="2723638" y="2225116"/>
            <a:ext cx="4504762" cy="3752381"/>
          </a:xfrm>
          <a:prstGeom prst="rect">
            <a:avLst/>
          </a:prstGeom>
        </p:spPr>
      </p:pic>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64</a:t>
            </a:fld>
            <a:endParaRPr lang="en-US"/>
          </a:p>
        </p:txBody>
      </p:sp>
    </p:spTree>
    <p:extLst>
      <p:ext uri="{BB962C8B-B14F-4D97-AF65-F5344CB8AC3E}">
        <p14:creationId xmlns:p14="http://schemas.microsoft.com/office/powerpoint/2010/main" val="4203899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rgbClr val="002060"/>
                </a:solidFill>
              </a:rPr>
              <a:t> Click </a:t>
            </a:r>
            <a:r>
              <a:rPr lang="en-US" sz="2400" b="1" dirty="0">
                <a:solidFill>
                  <a:srgbClr val="002060"/>
                </a:solidFill>
              </a:rPr>
              <a:t>Next</a:t>
            </a:r>
            <a:r>
              <a:rPr lang="en-US" sz="2400" dirty="0">
                <a:solidFill>
                  <a:srgbClr val="002060"/>
                </a:solidFill>
              </a:rPr>
              <a:t>. In the next screen, keep the option </a:t>
            </a:r>
            <a:r>
              <a:rPr lang="en-US" sz="2400" i="1" dirty="0">
                <a:solidFill>
                  <a:srgbClr val="002060"/>
                </a:solidFill>
              </a:rPr>
              <a:t>Create a new </a:t>
            </a:r>
            <a:r>
              <a:rPr lang="en-US" sz="2400" i="1" dirty="0" err="1">
                <a:solidFill>
                  <a:srgbClr val="002060"/>
                </a:solidFill>
              </a:rPr>
              <a:t>instance</a:t>
            </a:r>
            <a:r>
              <a:rPr lang="en-US" sz="2400" dirty="0" err="1">
                <a:solidFill>
                  <a:srgbClr val="002060"/>
                </a:solidFill>
              </a:rPr>
              <a:t>selected</a:t>
            </a:r>
            <a:r>
              <a:rPr lang="en-US" sz="2400" dirty="0">
                <a:solidFill>
                  <a:srgbClr val="002060"/>
                </a:solidFill>
              </a:rPr>
              <a:t>:</a:t>
            </a:r>
          </a:p>
        </p:txBody>
      </p:sp>
      <p:sp>
        <p:nvSpPr>
          <p:cNvPr id="3" name="Content Placeholder 2"/>
          <p:cNvSpPr>
            <a:spLocks noGrp="1"/>
          </p:cNvSpPr>
          <p:nvPr>
            <p:ph idx="1"/>
          </p:nvPr>
        </p:nvSpPr>
        <p:spPr/>
        <p:txBody>
          <a:bodyPr/>
          <a:lstStyle/>
          <a:p>
            <a:r>
              <a:rPr lang="en-US" dirty="0"/>
              <a:t>  </a:t>
            </a:r>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65</a:t>
            </a:fld>
            <a:endParaRPr lang="en-US"/>
          </a:p>
        </p:txBody>
      </p:sp>
      <p:pic>
        <p:nvPicPr>
          <p:cNvPr id="7" name="Picture 6"/>
          <p:cNvPicPr>
            <a:picLocks noChangeAspect="1"/>
          </p:cNvPicPr>
          <p:nvPr/>
        </p:nvPicPr>
        <p:blipFill>
          <a:blip r:embed="rId2"/>
          <a:stretch>
            <a:fillRect/>
          </a:stretch>
        </p:blipFill>
        <p:spPr>
          <a:xfrm>
            <a:off x="3843619" y="2152809"/>
            <a:ext cx="4504762" cy="2552381"/>
          </a:xfrm>
          <a:prstGeom prst="rect">
            <a:avLst/>
          </a:prstGeom>
        </p:spPr>
      </p:pic>
    </p:spTree>
    <p:extLst>
      <p:ext uri="{BB962C8B-B14F-4D97-AF65-F5344CB8AC3E}">
        <p14:creationId xmlns:p14="http://schemas.microsoft.com/office/powerpoint/2010/main" val="18058203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6245"/>
          </a:xfrm>
        </p:spPr>
        <p:txBody>
          <a:bodyPr>
            <a:noAutofit/>
          </a:bodyPr>
          <a:lstStyle/>
          <a:p>
            <a:r>
              <a:rPr lang="en-US" sz="2400" dirty="0">
                <a:solidFill>
                  <a:srgbClr val="002060"/>
                </a:solidFill>
              </a:rPr>
              <a:t>Click </a:t>
            </a:r>
            <a:r>
              <a:rPr lang="en-US" sz="2400" b="1" dirty="0">
                <a:solidFill>
                  <a:srgbClr val="002060"/>
                </a:solidFill>
              </a:rPr>
              <a:t>Next</a:t>
            </a:r>
            <a:r>
              <a:rPr lang="en-US" sz="2400" dirty="0">
                <a:solidFill>
                  <a:srgbClr val="002060"/>
                </a:solidFill>
              </a:rPr>
              <a:t>. In the next screen, type </a:t>
            </a:r>
            <a:r>
              <a:rPr lang="en-US" sz="2400" i="1" dirty="0" err="1">
                <a:solidFill>
                  <a:srgbClr val="002060"/>
                </a:solidFill>
              </a:rPr>
              <a:t>tcServer</a:t>
            </a:r>
            <a:r>
              <a:rPr lang="en-US" sz="2400" dirty="0">
                <a:solidFill>
                  <a:srgbClr val="002060"/>
                </a:solidFill>
              </a:rPr>
              <a:t> as name for the new instance and select </a:t>
            </a:r>
            <a:r>
              <a:rPr lang="en-US" sz="2400" b="1" dirty="0">
                <a:solidFill>
                  <a:srgbClr val="002060"/>
                </a:solidFill>
              </a:rPr>
              <a:t>base </a:t>
            </a:r>
            <a:r>
              <a:rPr lang="en-US" sz="2400" dirty="0">
                <a:solidFill>
                  <a:srgbClr val="002060"/>
                </a:solidFill>
              </a:rPr>
              <a:t>as the template:</a:t>
            </a:r>
          </a:p>
        </p:txBody>
      </p:sp>
      <p:pic>
        <p:nvPicPr>
          <p:cNvPr id="7" name="Content Placeholder 6"/>
          <p:cNvPicPr>
            <a:picLocks noGrp="1" noChangeAspect="1"/>
          </p:cNvPicPr>
          <p:nvPr>
            <p:ph idx="1"/>
          </p:nvPr>
        </p:nvPicPr>
        <p:blipFill>
          <a:blip r:embed="rId2"/>
          <a:stretch>
            <a:fillRect/>
          </a:stretch>
        </p:blipFill>
        <p:spPr>
          <a:xfrm>
            <a:off x="3296415" y="2160588"/>
            <a:ext cx="3359207" cy="3881437"/>
          </a:xfrm>
          <a:prstGeom prst="rect">
            <a:avLst/>
          </a:prstGeom>
        </p:spPr>
      </p:pic>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66</a:t>
            </a:fld>
            <a:endParaRPr lang="en-US"/>
          </a:p>
        </p:txBody>
      </p:sp>
    </p:spTree>
    <p:extLst>
      <p:ext uri="{BB962C8B-B14F-4D97-AF65-F5344CB8AC3E}">
        <p14:creationId xmlns:p14="http://schemas.microsoft.com/office/powerpoint/2010/main" val="41730278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a:solidFill>
                  <a:srgbClr val="002060"/>
                </a:solidFill>
              </a:rPr>
              <a:t>Click </a:t>
            </a:r>
            <a:r>
              <a:rPr lang="en-US" sz="2000" b="1" dirty="0">
                <a:solidFill>
                  <a:srgbClr val="002060"/>
                </a:solidFill>
              </a:rPr>
              <a:t>Finish</a:t>
            </a:r>
            <a:r>
              <a:rPr lang="en-US" sz="2000" dirty="0">
                <a:solidFill>
                  <a:srgbClr val="002060"/>
                </a:solidFill>
              </a:rPr>
              <a:t>, to complete the server setup and you should see the server appears in the </a:t>
            </a:r>
            <a:r>
              <a:rPr lang="en-US" sz="2000" i="1" dirty="0">
                <a:solidFill>
                  <a:srgbClr val="002060"/>
                </a:solidFill>
              </a:rPr>
              <a:t>Servers</a:t>
            </a:r>
            <a:r>
              <a:rPr lang="en-US" sz="2000" dirty="0">
                <a:solidFill>
                  <a:srgbClr val="002060"/>
                </a:solidFill>
              </a:rPr>
              <a:t> view.</a:t>
            </a:r>
            <a:br>
              <a:rPr lang="en-US" sz="2000" dirty="0">
                <a:solidFill>
                  <a:srgbClr val="002060"/>
                </a:solidFill>
              </a:rPr>
            </a:br>
            <a:r>
              <a:rPr lang="en-US" sz="2000" dirty="0">
                <a:solidFill>
                  <a:srgbClr val="002060"/>
                </a:solidFill>
              </a:rPr>
              <a:t>Now deploy our </a:t>
            </a:r>
            <a:r>
              <a:rPr lang="en-US" sz="2000" dirty="0" err="1">
                <a:solidFill>
                  <a:srgbClr val="002060"/>
                </a:solidFill>
              </a:rPr>
              <a:t>HelloSpringMVC</a:t>
            </a:r>
            <a:r>
              <a:rPr lang="en-US" sz="2000" dirty="0">
                <a:solidFill>
                  <a:srgbClr val="002060"/>
                </a:solidFill>
              </a:rPr>
              <a:t> application as simple as drag-n-drop the project to the server:</a:t>
            </a:r>
          </a:p>
        </p:txBody>
      </p:sp>
      <p:pic>
        <p:nvPicPr>
          <p:cNvPr id="7" name="Content Placeholder 6"/>
          <p:cNvPicPr>
            <a:picLocks noGrp="1" noChangeAspect="1"/>
          </p:cNvPicPr>
          <p:nvPr>
            <p:ph idx="1"/>
          </p:nvPr>
        </p:nvPicPr>
        <p:blipFill>
          <a:blip r:embed="rId2"/>
          <a:stretch>
            <a:fillRect/>
          </a:stretch>
        </p:blipFill>
        <p:spPr>
          <a:xfrm>
            <a:off x="2180781" y="2663211"/>
            <a:ext cx="5590476" cy="2876190"/>
          </a:xfrm>
          <a:prstGeom prst="rect">
            <a:avLst/>
          </a:prstGeom>
        </p:spPr>
      </p:pic>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67</a:t>
            </a:fld>
            <a:endParaRPr lang="en-US"/>
          </a:p>
        </p:txBody>
      </p:sp>
    </p:spTree>
    <p:extLst>
      <p:ext uri="{BB962C8B-B14F-4D97-AF65-F5344CB8AC3E}">
        <p14:creationId xmlns:p14="http://schemas.microsoft.com/office/powerpoint/2010/main" val="2435643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2060"/>
                </a:solidFill>
              </a:rPr>
              <a:t> The application is deployed on the server if we see it beneath the server name like this:</a:t>
            </a:r>
          </a:p>
        </p:txBody>
      </p:sp>
      <p:sp>
        <p:nvSpPr>
          <p:cNvPr id="3" name="Content Placeholder 2"/>
          <p:cNvSpPr>
            <a:spLocks noGrp="1"/>
          </p:cNvSpPr>
          <p:nvPr>
            <p:ph idx="1"/>
          </p:nvPr>
        </p:nvSpPr>
        <p:spPr/>
        <p:txBody>
          <a:bodyPr/>
          <a:lstStyle/>
          <a:p>
            <a:r>
              <a:rPr lang="en-US" dirty="0"/>
              <a:t> </a:t>
            </a:r>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68</a:t>
            </a:fld>
            <a:endParaRPr lang="en-US"/>
          </a:p>
        </p:txBody>
      </p:sp>
      <p:pic>
        <p:nvPicPr>
          <p:cNvPr id="7" name="Picture 6"/>
          <p:cNvPicPr>
            <a:picLocks noChangeAspect="1"/>
          </p:cNvPicPr>
          <p:nvPr/>
        </p:nvPicPr>
        <p:blipFill>
          <a:blip r:embed="rId2"/>
          <a:stretch>
            <a:fillRect/>
          </a:stretch>
        </p:blipFill>
        <p:spPr>
          <a:xfrm>
            <a:off x="3729333" y="3029000"/>
            <a:ext cx="4733333" cy="800000"/>
          </a:xfrm>
          <a:prstGeom prst="rect">
            <a:avLst/>
          </a:prstGeom>
        </p:spPr>
      </p:pic>
    </p:spTree>
    <p:extLst>
      <p:ext uri="{BB962C8B-B14F-4D97-AF65-F5344CB8AC3E}">
        <p14:creationId xmlns:p14="http://schemas.microsoft.com/office/powerpoint/2010/main" val="4884472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a:solidFill>
                  <a:srgbClr val="002060"/>
                </a:solidFill>
              </a:rPr>
              <a:t> Start the server by right clicking on the server name then select </a:t>
            </a:r>
            <a:r>
              <a:rPr lang="en-US" sz="2000" b="1" dirty="0">
                <a:solidFill>
                  <a:srgbClr val="002060"/>
                </a:solidFill>
              </a:rPr>
              <a:t>Start</a:t>
            </a:r>
            <a:r>
              <a:rPr lang="en-US" sz="2000" dirty="0">
                <a:solidFill>
                  <a:srgbClr val="002060"/>
                </a:solidFill>
              </a:rPr>
              <a:t> from the context menu (or click on the start icon). Wait for seconds while the server is starting, you should see some verbose output in the </a:t>
            </a:r>
            <a:r>
              <a:rPr lang="en-US" sz="2000" i="1" dirty="0">
                <a:solidFill>
                  <a:srgbClr val="002060"/>
                </a:solidFill>
              </a:rPr>
              <a:t>Console</a:t>
            </a:r>
            <a:r>
              <a:rPr lang="en-US" sz="2000" dirty="0">
                <a:solidFill>
                  <a:srgbClr val="002060"/>
                </a:solidFill>
              </a:rPr>
              <a:t> view:</a:t>
            </a:r>
          </a:p>
        </p:txBody>
      </p:sp>
      <p:sp>
        <p:nvSpPr>
          <p:cNvPr id="3" name="Content Placeholder 2"/>
          <p:cNvSpPr>
            <a:spLocks noGrp="1"/>
          </p:cNvSpPr>
          <p:nvPr>
            <p:ph idx="1"/>
          </p:nvPr>
        </p:nvSpPr>
        <p:spPr/>
        <p:txBody>
          <a:bodyPr/>
          <a:lstStyle/>
          <a:p>
            <a:r>
              <a:rPr lang="en-US" dirty="0"/>
              <a:t> </a:t>
            </a:r>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69</a:t>
            </a:fld>
            <a:endParaRPr lang="en-US"/>
          </a:p>
        </p:txBody>
      </p:sp>
      <p:pic>
        <p:nvPicPr>
          <p:cNvPr id="7" name="Picture 6"/>
          <p:cNvPicPr>
            <a:picLocks noChangeAspect="1"/>
          </p:cNvPicPr>
          <p:nvPr/>
        </p:nvPicPr>
        <p:blipFill>
          <a:blip r:embed="rId2"/>
          <a:stretch>
            <a:fillRect/>
          </a:stretch>
        </p:blipFill>
        <p:spPr>
          <a:xfrm>
            <a:off x="2633704" y="2433329"/>
            <a:ext cx="4571429" cy="3028571"/>
          </a:xfrm>
          <a:prstGeom prst="rect">
            <a:avLst/>
          </a:prstGeom>
        </p:spPr>
      </p:pic>
    </p:spTree>
    <p:extLst>
      <p:ext uri="{BB962C8B-B14F-4D97-AF65-F5344CB8AC3E}">
        <p14:creationId xmlns:p14="http://schemas.microsoft.com/office/powerpoint/2010/main" val="3025818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Directory Structure</a:t>
            </a:r>
            <a:br>
              <a:rPr lang="en-US" dirty="0"/>
            </a:br>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7</a:t>
            </a:fld>
            <a:endParaRPr lang="en-US"/>
          </a:p>
        </p:txBody>
      </p:sp>
      <p:pic>
        <p:nvPicPr>
          <p:cNvPr id="9" name="Content Placeholder 8"/>
          <p:cNvPicPr>
            <a:picLocks noGrp="1" noChangeAspect="1"/>
          </p:cNvPicPr>
          <p:nvPr>
            <p:ph idx="1"/>
          </p:nvPr>
        </p:nvPicPr>
        <p:blipFill>
          <a:blip r:embed="rId2"/>
          <a:stretch>
            <a:fillRect/>
          </a:stretch>
        </p:blipFill>
        <p:spPr>
          <a:xfrm>
            <a:off x="3794816" y="2504778"/>
            <a:ext cx="2362405" cy="3193057"/>
          </a:xfrm>
          <a:prstGeom prst="rect">
            <a:avLst/>
          </a:prstGeom>
        </p:spPr>
      </p:pic>
    </p:spTree>
    <p:extLst>
      <p:ext uri="{BB962C8B-B14F-4D97-AF65-F5344CB8AC3E}">
        <p14:creationId xmlns:p14="http://schemas.microsoft.com/office/powerpoint/2010/main" val="142726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800" dirty="0">
                <a:solidFill>
                  <a:srgbClr val="002060"/>
                </a:solidFill>
              </a:rPr>
              <a:t>Notice the last line indicates the server has been started without any problem. Open a web browser window and type the following URL into its address bar:</a:t>
            </a:r>
            <a:br>
              <a:rPr lang="en-US" sz="1800" dirty="0">
                <a:solidFill>
                  <a:srgbClr val="002060"/>
                </a:solidFill>
              </a:rPr>
            </a:br>
            <a:r>
              <a:rPr lang="en-US" sz="1800" i="1" dirty="0">
                <a:solidFill>
                  <a:srgbClr val="002060"/>
                </a:solidFill>
              </a:rPr>
              <a:t>http://localhost:8080/springmvc</a:t>
            </a:r>
            <a:br>
              <a:rPr lang="en-US" sz="1800" dirty="0">
                <a:solidFill>
                  <a:srgbClr val="002060"/>
                </a:solidFill>
              </a:rPr>
            </a:br>
            <a:r>
              <a:rPr lang="en-US" sz="1800" dirty="0">
                <a:solidFill>
                  <a:srgbClr val="002060"/>
                </a:solidFill>
              </a:rPr>
              <a:t>If everything is going well (of course), we would see following screen:</a:t>
            </a:r>
          </a:p>
        </p:txBody>
      </p:sp>
      <p:sp>
        <p:nvSpPr>
          <p:cNvPr id="3" name="Content Placeholder 2"/>
          <p:cNvSpPr>
            <a:spLocks noGrp="1"/>
          </p:cNvSpPr>
          <p:nvPr>
            <p:ph idx="1"/>
          </p:nvPr>
        </p:nvSpPr>
        <p:spPr/>
        <p:txBody>
          <a:bodyPr/>
          <a:lstStyle/>
          <a:p>
            <a:r>
              <a:rPr lang="en-US" dirty="0"/>
              <a:t> </a:t>
            </a:r>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70</a:t>
            </a:fld>
            <a:endParaRPr lang="en-US"/>
          </a:p>
        </p:txBody>
      </p:sp>
      <p:pic>
        <p:nvPicPr>
          <p:cNvPr id="7" name="Picture 6"/>
          <p:cNvPicPr>
            <a:picLocks noChangeAspect="1"/>
          </p:cNvPicPr>
          <p:nvPr/>
        </p:nvPicPr>
        <p:blipFill>
          <a:blip r:embed="rId2"/>
          <a:stretch>
            <a:fillRect/>
          </a:stretch>
        </p:blipFill>
        <p:spPr>
          <a:xfrm>
            <a:off x="3534095" y="2567095"/>
            <a:ext cx="5123809" cy="1723810"/>
          </a:xfrm>
          <a:prstGeom prst="rect">
            <a:avLst/>
          </a:prstGeom>
        </p:spPr>
      </p:pic>
    </p:spTree>
    <p:extLst>
      <p:ext uri="{BB962C8B-B14F-4D97-AF65-F5344CB8AC3E}">
        <p14:creationId xmlns:p14="http://schemas.microsoft.com/office/powerpoint/2010/main" val="29856064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rgbClr val="002060"/>
                </a:solidFill>
              </a:rPr>
              <a:t>Congratulations! We have got our first Spring MVC application running, it prints the current date time on the server. If you refresh the page, you should see the time changes.</a:t>
            </a:r>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71</a:t>
            </a:fld>
            <a:endParaRPr lang="en-US"/>
          </a:p>
        </p:txBody>
      </p:sp>
    </p:spTree>
    <p:extLst>
      <p:ext uri="{BB962C8B-B14F-4D97-AF65-F5344CB8AC3E}">
        <p14:creationId xmlns:p14="http://schemas.microsoft.com/office/powerpoint/2010/main" val="38611588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Modifying the project</a:t>
            </a:r>
            <a:br>
              <a:rPr lang="en-US" b="1" dirty="0"/>
            </a:br>
            <a:endParaRPr lang="en-US" dirty="0"/>
          </a:p>
        </p:txBody>
      </p:sp>
      <p:sp>
        <p:nvSpPr>
          <p:cNvPr id="3" name="Content Placeholder 2"/>
          <p:cNvSpPr>
            <a:spLocks noGrp="1"/>
          </p:cNvSpPr>
          <p:nvPr>
            <p:ph idx="1"/>
          </p:nvPr>
        </p:nvSpPr>
        <p:spPr>
          <a:xfrm>
            <a:off x="677334" y="1733267"/>
            <a:ext cx="8596668" cy="4308096"/>
          </a:xfrm>
        </p:spPr>
        <p:txBody>
          <a:bodyPr/>
          <a:lstStyle/>
          <a:p>
            <a:r>
              <a:rPr lang="en-US" dirty="0">
                <a:solidFill>
                  <a:srgbClr val="333333"/>
                </a:solidFill>
                <a:latin typeface="Helvetica Neue"/>
              </a:rPr>
              <a:t>So far we have tested and seen the generated application running. Now let’s add some changes to the project for further understanding Spring MVC.</a:t>
            </a:r>
          </a:p>
          <a:p>
            <a:r>
              <a:rPr lang="en-US" dirty="0">
                <a:solidFill>
                  <a:srgbClr val="333333"/>
                </a:solidFill>
                <a:latin typeface="Helvetica Neue"/>
              </a:rPr>
              <a:t>Add the following method into the </a:t>
            </a:r>
            <a:r>
              <a:rPr lang="en-US" sz="1000" dirty="0">
                <a:solidFill>
                  <a:srgbClr val="800000"/>
                </a:solidFill>
                <a:latin typeface="Courier New" panose="02070309020205020404" pitchFamily="49" charset="0"/>
              </a:rPr>
              <a:t>HomeController.java</a:t>
            </a:r>
            <a:r>
              <a:rPr lang="en-US" dirty="0">
                <a:solidFill>
                  <a:srgbClr val="333333"/>
                </a:solidFill>
                <a:latin typeface="Helvetica Neue"/>
              </a:rPr>
              <a:t> class:</a:t>
            </a:r>
          </a:p>
          <a:p>
            <a:r>
              <a:rPr lang="en-US" dirty="0"/>
              <a:t>This method will handle requests having the URL pattern </a:t>
            </a:r>
            <a:r>
              <a:rPr lang="en-US" i="1" dirty="0"/>
              <a:t>/test</a:t>
            </a:r>
            <a:r>
              <a:rPr lang="en-US" dirty="0"/>
              <a:t> and does the following chore:</a:t>
            </a:r>
          </a:p>
          <a:p>
            <a:pPr lvl="1"/>
            <a:r>
              <a:rPr lang="en-US" dirty="0"/>
              <a:t>Adds a String object as an attribute into the model with name “message” and value is “Greetings, Spring MVC!”.</a:t>
            </a:r>
          </a:p>
          <a:p>
            <a:pPr lvl="1"/>
            <a:r>
              <a:rPr lang="en-US" dirty="0"/>
              <a:t>Returns a logical view named “test”.</a:t>
            </a:r>
          </a:p>
          <a:p>
            <a:r>
              <a:rPr lang="en-US" dirty="0"/>
              <a:t>Because the </a:t>
            </a:r>
            <a:r>
              <a:rPr lang="en-US" sz="1000" dirty="0"/>
              <a:t>test()</a:t>
            </a:r>
            <a:r>
              <a:rPr lang="en-US" dirty="0"/>
              <a:t> method returns “test” view name</a:t>
            </a:r>
            <a:endParaRPr lang="en-US" dirty="0">
              <a:solidFill>
                <a:srgbClr val="333333"/>
              </a:solidFill>
              <a:latin typeface="Helvetica Neue"/>
            </a:endParaRPr>
          </a:p>
          <a:p>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72</a:t>
            </a:fld>
            <a:endParaRPr lang="en-US"/>
          </a:p>
        </p:txBody>
      </p:sp>
      <p:pic>
        <p:nvPicPr>
          <p:cNvPr id="7" name="Picture 6"/>
          <p:cNvPicPr>
            <a:picLocks noChangeAspect="1"/>
          </p:cNvPicPr>
          <p:nvPr/>
        </p:nvPicPr>
        <p:blipFill>
          <a:blip r:embed="rId2"/>
          <a:stretch>
            <a:fillRect/>
          </a:stretch>
        </p:blipFill>
        <p:spPr>
          <a:xfrm>
            <a:off x="1231358" y="5319163"/>
            <a:ext cx="6885714" cy="904762"/>
          </a:xfrm>
          <a:prstGeom prst="rect">
            <a:avLst/>
          </a:prstGeom>
        </p:spPr>
      </p:pic>
    </p:spTree>
    <p:extLst>
      <p:ext uri="{BB962C8B-B14F-4D97-AF65-F5344CB8AC3E}">
        <p14:creationId xmlns:p14="http://schemas.microsoft.com/office/powerpoint/2010/main" val="420904305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a:t>following the configuration specified by the view resolver, we have to create a JPS file called </a:t>
            </a:r>
            <a:r>
              <a:rPr lang="en-US" sz="2000" dirty="0" err="1"/>
              <a:t>test.jsp</a:t>
            </a:r>
            <a:r>
              <a:rPr lang="en-US" sz="2000" dirty="0"/>
              <a:t> under /WEB-INF/views directory, with the following content:</a:t>
            </a:r>
          </a:p>
        </p:txBody>
      </p:sp>
      <p:sp>
        <p:nvSpPr>
          <p:cNvPr id="3" name="Content Placeholder 2"/>
          <p:cNvSpPr>
            <a:spLocks noGrp="1"/>
          </p:cNvSpPr>
          <p:nvPr>
            <p:ph idx="1"/>
          </p:nvPr>
        </p:nvSpPr>
        <p:spPr/>
        <p:txBody>
          <a:bodyPr>
            <a:normAutofit/>
          </a:bodyPr>
          <a:lstStyle/>
          <a:p>
            <a:endParaRPr lang="en-US" dirty="0"/>
          </a:p>
          <a:p>
            <a:r>
              <a:rPr lang="en-US" dirty="0"/>
              <a:t>This page is deadly simple, as it prints out value of the variable “message” which will be passed by the controller.</a:t>
            </a:r>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73</a:t>
            </a:fld>
            <a:endParaRPr lang="en-US"/>
          </a:p>
        </p:txBody>
      </p:sp>
      <p:pic>
        <p:nvPicPr>
          <p:cNvPr id="9" name="Picture 8"/>
          <p:cNvPicPr>
            <a:picLocks noChangeAspect="1"/>
          </p:cNvPicPr>
          <p:nvPr/>
        </p:nvPicPr>
        <p:blipFill>
          <a:blip r:embed="rId2"/>
          <a:stretch>
            <a:fillRect/>
          </a:stretch>
        </p:blipFill>
        <p:spPr>
          <a:xfrm>
            <a:off x="1011925" y="3468189"/>
            <a:ext cx="6838095" cy="1504762"/>
          </a:xfrm>
          <a:prstGeom prst="rect">
            <a:avLst/>
          </a:prstGeom>
        </p:spPr>
      </p:pic>
    </p:spTree>
    <p:extLst>
      <p:ext uri="{BB962C8B-B14F-4D97-AF65-F5344CB8AC3E}">
        <p14:creationId xmlns:p14="http://schemas.microsoft.com/office/powerpoint/2010/main" val="122970877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solidFill>
                  <a:srgbClr val="002060"/>
                </a:solidFill>
              </a:rPr>
              <a:t> Now get back to the browser window, change the URL to:</a:t>
            </a:r>
            <a:br>
              <a:rPr lang="en-US" sz="2400" dirty="0">
                <a:solidFill>
                  <a:srgbClr val="002060"/>
                </a:solidFill>
              </a:rPr>
            </a:br>
            <a:r>
              <a:rPr lang="en-US" sz="2400" i="1" dirty="0">
                <a:solidFill>
                  <a:srgbClr val="002060"/>
                </a:solidFill>
              </a:rPr>
              <a:t>http://localhost:8080/springmvc/test</a:t>
            </a:r>
            <a:endParaRPr lang="en-US" sz="2400" dirty="0">
              <a:solidFill>
                <a:srgbClr val="002060"/>
              </a:solidFill>
            </a:endParaRPr>
          </a:p>
        </p:txBody>
      </p:sp>
      <p:pic>
        <p:nvPicPr>
          <p:cNvPr id="7" name="Content Placeholder 6"/>
          <p:cNvPicPr>
            <a:picLocks noGrp="1" noChangeAspect="1"/>
          </p:cNvPicPr>
          <p:nvPr>
            <p:ph idx="1"/>
          </p:nvPr>
        </p:nvPicPr>
        <p:blipFill>
          <a:blip r:embed="rId2"/>
          <a:stretch>
            <a:fillRect/>
          </a:stretch>
        </p:blipFill>
        <p:spPr>
          <a:xfrm>
            <a:off x="2437924" y="3406068"/>
            <a:ext cx="5076190" cy="1390476"/>
          </a:xfrm>
          <a:prstGeom prst="rect">
            <a:avLst/>
          </a:prstGeom>
        </p:spPr>
      </p:pic>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74</a:t>
            </a:fld>
            <a:endParaRPr lang="en-US"/>
          </a:p>
        </p:txBody>
      </p:sp>
    </p:spTree>
    <p:extLst>
      <p:ext uri="{BB962C8B-B14F-4D97-AF65-F5344CB8AC3E}">
        <p14:creationId xmlns:p14="http://schemas.microsoft.com/office/powerpoint/2010/main" val="2322021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rgbClr val="002060"/>
                </a:solidFill>
              </a:rPr>
              <a:t>Hurrah! We have finished walking through a quite long journey with Spring Tool Suite IDE and our first Spring MVC application.</a:t>
            </a:r>
          </a:p>
          <a:p>
            <a:endParaRPr lang="en-US" dirty="0">
              <a:solidFill>
                <a:srgbClr val="002060"/>
              </a:solidFill>
            </a:endParaRPr>
          </a:p>
          <a:p>
            <a:endParaRPr lang="en-US" dirty="0">
              <a:solidFill>
                <a:srgbClr val="002060"/>
              </a:solidFill>
            </a:endParaRPr>
          </a:p>
          <a:p>
            <a:endParaRPr lang="en-US" dirty="0">
              <a:solidFill>
                <a:srgbClr val="002060"/>
              </a:solidFill>
            </a:endParaRPr>
          </a:p>
          <a:p>
            <a:r>
              <a:rPr lang="en-US" dirty="0">
                <a:solidFill>
                  <a:srgbClr val="002060"/>
                </a:solidFill>
              </a:rPr>
              <a:t>Source: http://www.codejava.net/frameworks/spring/spring-mvc-beginner-tutorial-with-spring-tool-suite-ide </a:t>
            </a:r>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75</a:t>
            </a:fld>
            <a:endParaRPr lang="en-US"/>
          </a:p>
        </p:txBody>
      </p:sp>
    </p:spTree>
    <p:extLst>
      <p:ext uri="{BB962C8B-B14F-4D97-AF65-F5344CB8AC3E}">
        <p14:creationId xmlns:p14="http://schemas.microsoft.com/office/powerpoint/2010/main" val="35308560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Spring MVC CRUD Example</a:t>
            </a:r>
            <a:br>
              <a:rPr lang="en-US" dirty="0"/>
            </a:br>
            <a:endParaRPr lang="en-US" dirty="0"/>
          </a:p>
        </p:txBody>
      </p:sp>
      <p:sp>
        <p:nvSpPr>
          <p:cNvPr id="3" name="Content Placeholder 2"/>
          <p:cNvSpPr>
            <a:spLocks noGrp="1"/>
          </p:cNvSpPr>
          <p:nvPr>
            <p:ph idx="1"/>
          </p:nvPr>
        </p:nvSpPr>
        <p:spPr/>
        <p:txBody>
          <a:bodyPr/>
          <a:lstStyle/>
          <a:p>
            <a:pPr algn="just"/>
            <a:r>
              <a:rPr lang="en-US" dirty="0"/>
              <a:t> </a:t>
            </a:r>
            <a:r>
              <a:rPr lang="en-US" dirty="0">
                <a:solidFill>
                  <a:srgbClr val="000000"/>
                </a:solidFill>
                <a:latin typeface="verdana" panose="020B0604030504040204" pitchFamily="34" charset="0"/>
              </a:rPr>
              <a:t>CRUD (Create, Read, Update and Delete) application is the most important application for creating any project. It provides an idea to develop a large project. In spring MVC, we can develop a simple CRUD application.</a:t>
            </a:r>
          </a:p>
          <a:p>
            <a:pPr algn="just"/>
            <a:r>
              <a:rPr lang="en-US" dirty="0">
                <a:solidFill>
                  <a:srgbClr val="000000"/>
                </a:solidFill>
                <a:latin typeface="verdana" panose="020B0604030504040204" pitchFamily="34" charset="0"/>
              </a:rPr>
              <a:t>Here, we are using </a:t>
            </a:r>
            <a:r>
              <a:rPr lang="en-US" dirty="0" err="1">
                <a:solidFill>
                  <a:srgbClr val="000000"/>
                </a:solidFill>
                <a:latin typeface="verdana" panose="020B0604030504040204" pitchFamily="34" charset="0"/>
              </a:rPr>
              <a:t>JdbcTemplate</a:t>
            </a:r>
            <a:r>
              <a:rPr lang="en-US" dirty="0">
                <a:solidFill>
                  <a:srgbClr val="000000"/>
                </a:solidFill>
                <a:latin typeface="verdana" panose="020B0604030504040204" pitchFamily="34" charset="0"/>
              </a:rPr>
              <a:t> for database interaction.</a:t>
            </a:r>
          </a:p>
          <a:p>
            <a:pPr algn="just"/>
            <a:r>
              <a:rPr lang="en-US" dirty="0"/>
              <a:t> </a:t>
            </a:r>
            <a:r>
              <a:rPr lang="en-US" dirty="0">
                <a:solidFill>
                  <a:srgbClr val="610B4B"/>
                </a:solidFill>
                <a:latin typeface="erdana"/>
              </a:rPr>
              <a:t>Required Jar files</a:t>
            </a:r>
          </a:p>
          <a:p>
            <a:pPr algn="just"/>
            <a:r>
              <a:rPr lang="en-US" dirty="0">
                <a:solidFill>
                  <a:srgbClr val="000000"/>
                </a:solidFill>
                <a:latin typeface="verdana" panose="020B0604030504040204" pitchFamily="34" charset="0"/>
              </a:rPr>
              <a:t>To run this example, you need to load:</a:t>
            </a:r>
          </a:p>
          <a:p>
            <a:pPr algn="just">
              <a:buFont typeface="Arial" panose="020B0604020202020204" pitchFamily="34" charset="0"/>
              <a:buChar char="•"/>
            </a:pPr>
            <a:r>
              <a:rPr lang="en-US" b="1" dirty="0">
                <a:solidFill>
                  <a:srgbClr val="000000"/>
                </a:solidFill>
                <a:latin typeface="Verdana" panose="020B0604030504040204" pitchFamily="34" charset="0"/>
              </a:rPr>
              <a:t>Spring Core jar files</a:t>
            </a:r>
            <a:endParaRPr lang="en-US" dirty="0">
              <a:solidFill>
                <a:srgbClr val="000000"/>
              </a:solidFill>
              <a:latin typeface="Verdana" panose="020B0604030504040204" pitchFamily="34" charset="0"/>
            </a:endParaRPr>
          </a:p>
          <a:p>
            <a:pPr algn="just">
              <a:buFont typeface="Arial" panose="020B0604020202020204" pitchFamily="34" charset="0"/>
              <a:buChar char="•"/>
            </a:pPr>
            <a:r>
              <a:rPr lang="en-US" b="1" dirty="0">
                <a:solidFill>
                  <a:srgbClr val="000000"/>
                </a:solidFill>
                <a:latin typeface="Verdana" panose="020B0604030504040204" pitchFamily="34" charset="0"/>
              </a:rPr>
              <a:t>Spring Web jar files</a:t>
            </a:r>
            <a:endParaRPr lang="en-US" dirty="0">
              <a:solidFill>
                <a:srgbClr val="000000"/>
              </a:solidFill>
              <a:latin typeface="Verdana" panose="020B0604030504040204" pitchFamily="34" charset="0"/>
            </a:endParaRPr>
          </a:p>
          <a:p>
            <a:pPr algn="just">
              <a:buFont typeface="Arial" panose="020B0604020202020204" pitchFamily="34" charset="0"/>
              <a:buChar char="•"/>
            </a:pPr>
            <a:r>
              <a:rPr lang="en-US" b="1" dirty="0">
                <a:solidFill>
                  <a:srgbClr val="000000"/>
                </a:solidFill>
                <a:latin typeface="Verdana" panose="020B0604030504040204" pitchFamily="34" charset="0"/>
              </a:rPr>
              <a:t>ojdbc14.jar file for oracle</a:t>
            </a:r>
            <a:endParaRPr lang="en-US" dirty="0">
              <a:solidFill>
                <a:srgbClr val="000000"/>
              </a:solidFill>
              <a:latin typeface="Verdana" panose="020B0604030504040204" pitchFamily="34" charset="0"/>
            </a:endParaRPr>
          </a:p>
          <a:p>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76</a:t>
            </a:fld>
            <a:endParaRPr lang="en-US"/>
          </a:p>
        </p:txBody>
      </p:sp>
    </p:spTree>
    <p:extLst>
      <p:ext uri="{BB962C8B-B14F-4D97-AF65-F5344CB8AC3E}">
        <p14:creationId xmlns:p14="http://schemas.microsoft.com/office/powerpoint/2010/main" val="8949228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68741"/>
            <a:ext cx="8596668" cy="5372622"/>
          </a:xfrm>
        </p:spPr>
        <p:txBody>
          <a:bodyPr/>
          <a:lstStyle/>
          <a:p>
            <a:pPr marL="0" indent="0">
              <a:buNone/>
            </a:pPr>
            <a:r>
              <a:rPr lang="en-US" dirty="0"/>
              <a:t> </a:t>
            </a:r>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77</a:t>
            </a:fld>
            <a:endParaRPr lang="en-US"/>
          </a:p>
        </p:txBody>
      </p:sp>
      <p:pic>
        <p:nvPicPr>
          <p:cNvPr id="7" name="Picture 6"/>
          <p:cNvPicPr>
            <a:picLocks noChangeAspect="1"/>
          </p:cNvPicPr>
          <p:nvPr/>
        </p:nvPicPr>
        <p:blipFill>
          <a:blip r:embed="rId2"/>
          <a:stretch>
            <a:fillRect/>
          </a:stretch>
        </p:blipFill>
        <p:spPr>
          <a:xfrm>
            <a:off x="1933775" y="2108129"/>
            <a:ext cx="5485714" cy="1904762"/>
          </a:xfrm>
          <a:prstGeom prst="rect">
            <a:avLst/>
          </a:prstGeom>
        </p:spPr>
      </p:pic>
    </p:spTree>
    <p:extLst>
      <p:ext uri="{BB962C8B-B14F-4D97-AF65-F5344CB8AC3E}">
        <p14:creationId xmlns:p14="http://schemas.microsoft.com/office/powerpoint/2010/main" val="24076628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on Save, Employee list can be seen in other screen</a:t>
            </a:r>
          </a:p>
        </p:txBody>
      </p:sp>
      <p:sp>
        <p:nvSpPr>
          <p:cNvPr id="3" name="Content Placeholder 2"/>
          <p:cNvSpPr>
            <a:spLocks noGrp="1"/>
          </p:cNvSpPr>
          <p:nvPr>
            <p:ph idx="1"/>
          </p:nvPr>
        </p:nvSpPr>
        <p:spPr/>
        <p:txBody>
          <a:bodyPr/>
          <a:lstStyle/>
          <a:p>
            <a:r>
              <a:rPr lang="en-US" dirty="0"/>
              <a:t>  </a:t>
            </a:r>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78</a:t>
            </a:fld>
            <a:endParaRPr lang="en-US"/>
          </a:p>
        </p:txBody>
      </p:sp>
      <p:pic>
        <p:nvPicPr>
          <p:cNvPr id="7" name="Picture 6"/>
          <p:cNvPicPr>
            <a:picLocks noChangeAspect="1"/>
          </p:cNvPicPr>
          <p:nvPr/>
        </p:nvPicPr>
        <p:blipFill>
          <a:blip r:embed="rId2"/>
          <a:stretch>
            <a:fillRect/>
          </a:stretch>
        </p:blipFill>
        <p:spPr>
          <a:xfrm>
            <a:off x="1936577" y="2160589"/>
            <a:ext cx="5724525" cy="3305175"/>
          </a:xfrm>
          <a:prstGeom prst="rect">
            <a:avLst/>
          </a:prstGeom>
        </p:spPr>
      </p:pic>
    </p:spTree>
    <p:extLst>
      <p:ext uri="{BB962C8B-B14F-4D97-AF65-F5344CB8AC3E}">
        <p14:creationId xmlns:p14="http://schemas.microsoft.com/office/powerpoint/2010/main" val="18796631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on Edit, a form will appear with data</a:t>
            </a:r>
          </a:p>
        </p:txBody>
      </p:sp>
      <p:sp>
        <p:nvSpPr>
          <p:cNvPr id="3" name="Content Placeholder 2"/>
          <p:cNvSpPr>
            <a:spLocks noGrp="1"/>
          </p:cNvSpPr>
          <p:nvPr>
            <p:ph idx="1"/>
          </p:nvPr>
        </p:nvSpPr>
        <p:spPr/>
        <p:txBody>
          <a:bodyPr/>
          <a:lstStyle/>
          <a:p>
            <a:r>
              <a:rPr lang="en-US" dirty="0"/>
              <a:t> </a:t>
            </a:r>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79</a:t>
            </a:fld>
            <a:endParaRPr lang="en-US"/>
          </a:p>
        </p:txBody>
      </p:sp>
      <p:pic>
        <p:nvPicPr>
          <p:cNvPr id="7" name="Picture 6"/>
          <p:cNvPicPr>
            <a:picLocks noChangeAspect="1"/>
          </p:cNvPicPr>
          <p:nvPr/>
        </p:nvPicPr>
        <p:blipFill>
          <a:blip r:embed="rId2"/>
          <a:stretch>
            <a:fillRect/>
          </a:stretch>
        </p:blipFill>
        <p:spPr>
          <a:xfrm>
            <a:off x="1256413" y="2432976"/>
            <a:ext cx="7334250" cy="3838575"/>
          </a:xfrm>
          <a:prstGeom prst="rect">
            <a:avLst/>
          </a:prstGeom>
        </p:spPr>
      </p:pic>
    </p:spTree>
    <p:extLst>
      <p:ext uri="{BB962C8B-B14F-4D97-AF65-F5344CB8AC3E}">
        <p14:creationId xmlns:p14="http://schemas.microsoft.com/office/powerpoint/2010/main" val="1328832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Required Jar files</a:t>
            </a:r>
            <a:br>
              <a:rPr lang="en-US" dirty="0"/>
            </a:br>
            <a:endParaRPr lang="en-US" dirty="0"/>
          </a:p>
        </p:txBody>
      </p:sp>
      <p:sp>
        <p:nvSpPr>
          <p:cNvPr id="3" name="Content Placeholder 2"/>
          <p:cNvSpPr>
            <a:spLocks noGrp="1"/>
          </p:cNvSpPr>
          <p:nvPr>
            <p:ph idx="1"/>
          </p:nvPr>
        </p:nvSpPr>
        <p:spPr/>
        <p:txBody>
          <a:bodyPr/>
          <a:lstStyle/>
          <a:p>
            <a:r>
              <a:rPr lang="en-US" b="1" dirty="0"/>
              <a:t>To run this example, you need to load:</a:t>
            </a:r>
          </a:p>
          <a:p>
            <a:r>
              <a:rPr lang="en-US" b="1" dirty="0"/>
              <a:t>Spring Core jar files</a:t>
            </a:r>
            <a:endParaRPr lang="en-US" dirty="0"/>
          </a:p>
          <a:p>
            <a:r>
              <a:rPr lang="en-US" b="1" dirty="0"/>
              <a:t>Spring Web jar files</a:t>
            </a:r>
            <a:endParaRPr lang="en-US" dirty="0"/>
          </a:p>
          <a:p>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8</a:t>
            </a:fld>
            <a:endParaRPr lang="en-US"/>
          </a:p>
        </p:txBody>
      </p:sp>
    </p:spTree>
    <p:extLst>
      <p:ext uri="{BB962C8B-B14F-4D97-AF65-F5344CB8AC3E}">
        <p14:creationId xmlns:p14="http://schemas.microsoft.com/office/powerpoint/2010/main" val="2221256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change the form data and click on Edit save </a:t>
            </a:r>
          </a:p>
        </p:txBody>
      </p:sp>
      <p:pic>
        <p:nvPicPr>
          <p:cNvPr id="7" name="Content Placeholder 6"/>
          <p:cNvPicPr>
            <a:picLocks noGrp="1" noChangeAspect="1"/>
          </p:cNvPicPr>
          <p:nvPr>
            <p:ph idx="1"/>
          </p:nvPr>
        </p:nvPicPr>
        <p:blipFill>
          <a:blip r:embed="rId2"/>
          <a:stretch>
            <a:fillRect/>
          </a:stretch>
        </p:blipFill>
        <p:spPr>
          <a:xfrm>
            <a:off x="1313656" y="2186781"/>
            <a:ext cx="7324725" cy="3829050"/>
          </a:xfrm>
          <a:prstGeom prst="rect">
            <a:avLst/>
          </a:prstGeom>
        </p:spPr>
      </p:pic>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80</a:t>
            </a:fld>
            <a:endParaRPr lang="en-US"/>
          </a:p>
        </p:txBody>
      </p:sp>
    </p:spTree>
    <p:extLst>
      <p:ext uri="{BB962C8B-B14F-4D97-AF65-F5344CB8AC3E}">
        <p14:creationId xmlns:p14="http://schemas.microsoft.com/office/powerpoint/2010/main" val="18385908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click on Delete link, you will see employee list with deleted record</a:t>
            </a:r>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81</a:t>
            </a:fld>
            <a:endParaRPr lang="en-US"/>
          </a:p>
        </p:txBody>
      </p:sp>
      <p:pic>
        <p:nvPicPr>
          <p:cNvPr id="8" name="Content Placeholder 7"/>
          <p:cNvPicPr>
            <a:picLocks noGrp="1" noChangeAspect="1"/>
          </p:cNvPicPr>
          <p:nvPr>
            <p:ph idx="1"/>
          </p:nvPr>
        </p:nvPicPr>
        <p:blipFill>
          <a:blip r:embed="rId2"/>
          <a:stretch>
            <a:fillRect/>
          </a:stretch>
        </p:blipFill>
        <p:spPr>
          <a:xfrm>
            <a:off x="1361281" y="2186781"/>
            <a:ext cx="7229475" cy="3829050"/>
          </a:xfrm>
          <a:prstGeom prst="rect">
            <a:avLst/>
          </a:prstGeom>
        </p:spPr>
      </p:pic>
    </p:spTree>
    <p:extLst>
      <p:ext uri="{BB962C8B-B14F-4D97-AF65-F5344CB8AC3E}">
        <p14:creationId xmlns:p14="http://schemas.microsoft.com/office/powerpoint/2010/main" val="23964325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Files </a:t>
            </a:r>
          </a:p>
        </p:txBody>
      </p:sp>
      <p:sp>
        <p:nvSpPr>
          <p:cNvPr id="3" name="Content Placeholder 2"/>
          <p:cNvSpPr>
            <a:spLocks noGrp="1"/>
          </p:cNvSpPr>
          <p:nvPr>
            <p:ph idx="1"/>
          </p:nvPr>
        </p:nvSpPr>
        <p:spPr/>
        <p:txBody>
          <a:bodyPr/>
          <a:lstStyle/>
          <a:p>
            <a:r>
              <a:rPr lang="en-US" dirty="0" err="1"/>
              <a:t>index.jsp</a:t>
            </a:r>
            <a:endParaRPr lang="en-US" dirty="0"/>
          </a:p>
          <a:p>
            <a:r>
              <a:rPr lang="en-US" dirty="0"/>
              <a:t>Emp.java</a:t>
            </a:r>
          </a:p>
          <a:p>
            <a:r>
              <a:rPr lang="en-US" dirty="0"/>
              <a:t>EmpDao.java</a:t>
            </a:r>
          </a:p>
          <a:p>
            <a:r>
              <a:rPr lang="en-US" dirty="0"/>
              <a:t>EmpController.java</a:t>
            </a:r>
          </a:p>
          <a:p>
            <a:r>
              <a:rPr lang="en-US" dirty="0"/>
              <a:t>web.xml</a:t>
            </a:r>
          </a:p>
          <a:p>
            <a:r>
              <a:rPr lang="en-US" dirty="0"/>
              <a:t>Spring-servlet.xml</a:t>
            </a:r>
          </a:p>
          <a:p>
            <a:r>
              <a:rPr lang="en-US" dirty="0" err="1"/>
              <a:t>empform.jsp</a:t>
            </a:r>
            <a:endParaRPr lang="en-US" dirty="0"/>
          </a:p>
          <a:p>
            <a:r>
              <a:rPr lang="en-US" dirty="0" err="1"/>
              <a:t>empeditform.jsp</a:t>
            </a:r>
            <a:endParaRPr lang="en-US" dirty="0"/>
          </a:p>
          <a:p>
            <a:r>
              <a:rPr lang="en-US" dirty="0"/>
              <a:t>viewemp.java</a:t>
            </a:r>
          </a:p>
          <a:p>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82</a:t>
            </a:fld>
            <a:endParaRPr lang="en-US"/>
          </a:p>
        </p:txBody>
      </p:sp>
    </p:spTree>
    <p:extLst>
      <p:ext uri="{BB962C8B-B14F-4D97-AF65-F5344CB8AC3E}">
        <p14:creationId xmlns:p14="http://schemas.microsoft.com/office/powerpoint/2010/main" val="193563585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Create table</a:t>
            </a:r>
            <a:br>
              <a:rPr lang="en-US" dirty="0"/>
            </a:br>
            <a:endParaRPr lang="en-US" dirty="0"/>
          </a:p>
        </p:txBody>
      </p:sp>
      <p:sp>
        <p:nvSpPr>
          <p:cNvPr id="3" name="Content Placeholder 2"/>
          <p:cNvSpPr>
            <a:spLocks noGrp="1"/>
          </p:cNvSpPr>
          <p:nvPr>
            <p:ph idx="1"/>
          </p:nvPr>
        </p:nvSpPr>
        <p:spPr/>
        <p:txBody>
          <a:bodyPr/>
          <a:lstStyle/>
          <a:p>
            <a:r>
              <a:rPr lang="en-US" dirty="0"/>
              <a:t> </a:t>
            </a:r>
            <a:r>
              <a:rPr lang="en-US" dirty="0">
                <a:solidFill>
                  <a:srgbClr val="000000"/>
                </a:solidFill>
                <a:latin typeface="verdana" panose="020B0604030504040204" pitchFamily="34" charset="0"/>
              </a:rPr>
              <a:t>Here, we are using </a:t>
            </a:r>
            <a:r>
              <a:rPr lang="en-US" dirty="0" err="1">
                <a:solidFill>
                  <a:srgbClr val="000000"/>
                </a:solidFill>
                <a:latin typeface="verdana" panose="020B0604030504040204" pitchFamily="34" charset="0"/>
              </a:rPr>
              <a:t>Emp</a:t>
            </a:r>
            <a:r>
              <a:rPr lang="en-US" dirty="0">
                <a:solidFill>
                  <a:srgbClr val="000000"/>
                </a:solidFill>
                <a:latin typeface="verdana" panose="020B0604030504040204" pitchFamily="34" charset="0"/>
              </a:rPr>
              <a:t> table of oracle 11g database which has 4 fields: id, name, salary and designation. Here, id is auto incremented which is generated by sequence.</a:t>
            </a:r>
          </a:p>
          <a:p>
            <a:r>
              <a:rPr lang="en-US" dirty="0"/>
              <a:t> </a:t>
            </a:r>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83</a:t>
            </a:fld>
            <a:endParaRPr lang="en-US"/>
          </a:p>
        </p:txBody>
      </p:sp>
      <p:pic>
        <p:nvPicPr>
          <p:cNvPr id="7" name="Picture 6"/>
          <p:cNvPicPr>
            <a:picLocks noChangeAspect="1"/>
          </p:cNvPicPr>
          <p:nvPr/>
        </p:nvPicPr>
        <p:blipFill>
          <a:blip r:embed="rId2"/>
          <a:stretch>
            <a:fillRect/>
          </a:stretch>
        </p:blipFill>
        <p:spPr>
          <a:xfrm>
            <a:off x="1734260" y="3557302"/>
            <a:ext cx="4629150" cy="1381125"/>
          </a:xfrm>
          <a:prstGeom prst="rect">
            <a:avLst/>
          </a:prstGeom>
        </p:spPr>
      </p:pic>
    </p:spTree>
    <p:extLst>
      <p:ext uri="{BB962C8B-B14F-4D97-AF65-F5344CB8AC3E}">
        <p14:creationId xmlns:p14="http://schemas.microsoft.com/office/powerpoint/2010/main" val="255517735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dirty="0" err="1"/>
              <a:t>index.jsp</a:t>
            </a:r>
            <a:endParaRPr lang="en-US" dirty="0"/>
          </a:p>
        </p:txBody>
      </p:sp>
      <p:sp>
        <p:nvSpPr>
          <p:cNvPr id="3" name="Content Placeholder 2"/>
          <p:cNvSpPr>
            <a:spLocks noGrp="1"/>
          </p:cNvSpPr>
          <p:nvPr>
            <p:ph idx="1"/>
          </p:nvPr>
        </p:nvSpPr>
        <p:spPr/>
        <p:txBody>
          <a:bodyPr/>
          <a:lstStyle/>
          <a:p>
            <a:pPr algn="just">
              <a:buFont typeface="+mj-lt"/>
              <a:buAutoNum type="arabicPeriod"/>
            </a:pPr>
            <a:r>
              <a:rPr lang="en-US" dirty="0"/>
              <a:t> </a:t>
            </a:r>
            <a:r>
              <a:rPr lang="en-US" b="1" dirty="0">
                <a:solidFill>
                  <a:srgbClr val="006699"/>
                </a:solidFill>
                <a:latin typeface="Verdana" panose="020B0604030504040204" pitchFamily="34" charset="0"/>
              </a:rPr>
              <a:t>&lt;a</a:t>
            </a:r>
            <a:r>
              <a:rPr lang="en-US" dirty="0">
                <a:solidFill>
                  <a:srgbClr val="000000"/>
                </a:solidFill>
                <a:latin typeface="Verdana" panose="020B0604030504040204" pitchFamily="34" charset="0"/>
              </a:rPr>
              <a:t> </a:t>
            </a:r>
            <a:r>
              <a:rPr lang="en-US" dirty="0" err="1">
                <a:solidFill>
                  <a:srgbClr val="FF0000"/>
                </a:solidFill>
                <a:latin typeface="Verdana" panose="020B0604030504040204" pitchFamily="34" charset="0"/>
              </a:rPr>
              <a:t>href</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empform</a:t>
            </a:r>
            <a:r>
              <a:rPr lang="en-US" dirty="0">
                <a:solidFill>
                  <a:srgbClr val="0000FF"/>
                </a:solidFill>
                <a:latin typeface="Verdana" panose="020B0604030504040204" pitchFamily="34" charset="0"/>
              </a:rPr>
              <a:t>"</a:t>
            </a:r>
            <a:r>
              <a:rPr lang="en-US" b="1" dirty="0">
                <a:solidFill>
                  <a:srgbClr val="006699"/>
                </a:solidFill>
                <a:latin typeface="Verdana" panose="020B0604030504040204" pitchFamily="34" charset="0"/>
              </a:rPr>
              <a:t>&gt;</a:t>
            </a:r>
            <a:r>
              <a:rPr lang="en-US" dirty="0">
                <a:solidFill>
                  <a:srgbClr val="000000"/>
                </a:solidFill>
                <a:latin typeface="Verdana" panose="020B0604030504040204" pitchFamily="34" charset="0"/>
              </a:rPr>
              <a:t>Add Employee</a:t>
            </a:r>
            <a:r>
              <a:rPr lang="en-US" b="1" dirty="0">
                <a:solidFill>
                  <a:srgbClr val="006699"/>
                </a:solidFill>
                <a:latin typeface="Verdana" panose="020B0604030504040204" pitchFamily="34" charset="0"/>
              </a:rPr>
              <a:t>&lt;/a&gt;</a:t>
            </a:r>
            <a:r>
              <a:rPr lang="en-US" dirty="0">
                <a:solidFill>
                  <a:srgbClr val="000000"/>
                </a:solidFill>
                <a:latin typeface="Verdana" panose="020B0604030504040204" pitchFamily="34" charset="0"/>
              </a:rPr>
              <a:t>  </a:t>
            </a:r>
          </a:p>
          <a:p>
            <a:pPr algn="just">
              <a:buFont typeface="+mj-lt"/>
              <a:buAutoNum type="arabicPeriod"/>
            </a:pPr>
            <a:r>
              <a:rPr lang="en-US" b="1" dirty="0">
                <a:solidFill>
                  <a:srgbClr val="006699"/>
                </a:solidFill>
                <a:latin typeface="Verdana" panose="020B0604030504040204" pitchFamily="34" charset="0"/>
              </a:rPr>
              <a:t>&lt;a</a:t>
            </a:r>
            <a:r>
              <a:rPr lang="en-US" dirty="0">
                <a:solidFill>
                  <a:srgbClr val="000000"/>
                </a:solidFill>
                <a:latin typeface="Verdana" panose="020B0604030504040204" pitchFamily="34" charset="0"/>
              </a:rPr>
              <a:t> </a:t>
            </a:r>
            <a:r>
              <a:rPr lang="en-US" dirty="0" err="1">
                <a:solidFill>
                  <a:srgbClr val="FF0000"/>
                </a:solidFill>
                <a:latin typeface="Verdana" panose="020B0604030504040204" pitchFamily="34" charset="0"/>
              </a:rPr>
              <a:t>href</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viewemp</a:t>
            </a:r>
            <a:r>
              <a:rPr lang="en-US" dirty="0">
                <a:solidFill>
                  <a:srgbClr val="0000FF"/>
                </a:solidFill>
                <a:latin typeface="Verdana" panose="020B0604030504040204" pitchFamily="34" charset="0"/>
              </a:rPr>
              <a:t>"</a:t>
            </a:r>
            <a:r>
              <a:rPr lang="en-US" b="1" dirty="0">
                <a:solidFill>
                  <a:srgbClr val="006699"/>
                </a:solidFill>
                <a:latin typeface="Verdana" panose="020B0604030504040204" pitchFamily="34" charset="0"/>
              </a:rPr>
              <a:t>&gt;</a:t>
            </a:r>
            <a:r>
              <a:rPr lang="en-US" dirty="0">
                <a:solidFill>
                  <a:srgbClr val="000000"/>
                </a:solidFill>
                <a:latin typeface="Verdana" panose="020B0604030504040204" pitchFamily="34" charset="0"/>
              </a:rPr>
              <a:t>View Employees</a:t>
            </a:r>
            <a:r>
              <a:rPr lang="en-US" b="1" dirty="0">
                <a:solidFill>
                  <a:srgbClr val="006699"/>
                </a:solidFill>
                <a:latin typeface="Verdana" panose="020B0604030504040204" pitchFamily="34" charset="0"/>
              </a:rPr>
              <a:t>&lt;/a&gt;</a:t>
            </a:r>
            <a:r>
              <a:rPr lang="en-US" dirty="0">
                <a:solidFill>
                  <a:srgbClr val="000000"/>
                </a:solidFill>
                <a:latin typeface="Verdana" panose="020B0604030504040204" pitchFamily="34" charset="0"/>
              </a:rPr>
              <a:t>  </a:t>
            </a:r>
          </a:p>
          <a:p>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84</a:t>
            </a:fld>
            <a:endParaRPr lang="en-US"/>
          </a:p>
        </p:txBody>
      </p:sp>
    </p:spTree>
    <p:extLst>
      <p:ext uri="{BB962C8B-B14F-4D97-AF65-F5344CB8AC3E}">
        <p14:creationId xmlns:p14="http://schemas.microsoft.com/office/powerpoint/2010/main" val="401794293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Employee</a:t>
            </a:r>
          </a:p>
        </p:txBody>
      </p:sp>
      <p:sp>
        <p:nvSpPr>
          <p:cNvPr id="3" name="Content Placeholder 2"/>
          <p:cNvSpPr>
            <a:spLocks noGrp="1"/>
          </p:cNvSpPr>
          <p:nvPr>
            <p:ph idx="1"/>
          </p:nvPr>
        </p:nvSpPr>
        <p:spPr/>
        <p:txBody>
          <a:bodyPr/>
          <a:lstStyle/>
          <a:p>
            <a:pPr algn="just">
              <a:buFont typeface="+mj-lt"/>
              <a:buAutoNum type="arabicPeriod"/>
            </a:pPr>
            <a:r>
              <a:rPr lang="en-US" dirty="0"/>
              <a:t> </a:t>
            </a:r>
            <a:r>
              <a:rPr lang="en-US" b="1" dirty="0">
                <a:solidFill>
                  <a:srgbClr val="006699"/>
                </a:solidFill>
                <a:latin typeface="Verdana" panose="020B0604030504040204" pitchFamily="34" charset="0"/>
              </a:rPr>
              <a:t>package</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com.mangaraoit.beans</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p>
          <a:p>
            <a:pPr algn="just">
              <a:buFont typeface="+mj-lt"/>
              <a:buAutoNum type="arabicPeriod"/>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Emp</a:t>
            </a:r>
            <a:r>
              <a:rPr lang="en-US" dirty="0">
                <a:solidFill>
                  <a:srgbClr val="000000"/>
                </a:solidFill>
                <a:latin typeface="Verdana" panose="020B0604030504040204" pitchFamily="34" charset="0"/>
              </a:rPr>
              <a:t> {  </a:t>
            </a:r>
          </a:p>
          <a:p>
            <a:pPr algn="just">
              <a:buFont typeface="+mj-lt"/>
              <a:buAutoNum type="arabicPeriod"/>
            </a:pPr>
            <a:r>
              <a:rPr lang="en-US" b="1" dirty="0">
                <a:solidFill>
                  <a:srgbClr val="006699"/>
                </a:solidFill>
                <a:latin typeface="Verdana" panose="020B0604030504040204" pitchFamily="34" charset="0"/>
              </a:rPr>
              <a:t>private</a:t>
            </a: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id;  </a:t>
            </a:r>
          </a:p>
          <a:p>
            <a:pPr algn="just">
              <a:buFont typeface="+mj-lt"/>
              <a:buAutoNum type="arabicPeriod"/>
            </a:pPr>
            <a:r>
              <a:rPr lang="en-US" b="1" dirty="0">
                <a:solidFill>
                  <a:srgbClr val="006699"/>
                </a:solidFill>
                <a:latin typeface="Verdana" panose="020B0604030504040204" pitchFamily="34" charset="0"/>
              </a:rPr>
              <a:t>private</a:t>
            </a:r>
            <a:r>
              <a:rPr lang="en-US" dirty="0">
                <a:solidFill>
                  <a:srgbClr val="000000"/>
                </a:solidFill>
                <a:latin typeface="Verdana" panose="020B0604030504040204" pitchFamily="34" charset="0"/>
              </a:rPr>
              <a:t> String name;  </a:t>
            </a:r>
          </a:p>
          <a:p>
            <a:pPr algn="just">
              <a:buFont typeface="+mj-lt"/>
              <a:buAutoNum type="arabicPeriod"/>
            </a:pPr>
            <a:r>
              <a:rPr lang="en-US" b="1" dirty="0">
                <a:solidFill>
                  <a:srgbClr val="006699"/>
                </a:solidFill>
                <a:latin typeface="Verdana" panose="020B0604030504040204" pitchFamily="34" charset="0"/>
              </a:rPr>
              <a:t>private</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float</a:t>
            </a:r>
            <a:r>
              <a:rPr lang="en-US" dirty="0">
                <a:solidFill>
                  <a:srgbClr val="000000"/>
                </a:solidFill>
                <a:latin typeface="Verdana" panose="020B0604030504040204" pitchFamily="34" charset="0"/>
              </a:rPr>
              <a:t> salary;  </a:t>
            </a:r>
          </a:p>
          <a:p>
            <a:pPr algn="just">
              <a:buFont typeface="+mj-lt"/>
              <a:buAutoNum type="arabicPeriod"/>
            </a:pPr>
            <a:r>
              <a:rPr lang="en-US" b="1" dirty="0">
                <a:solidFill>
                  <a:srgbClr val="006699"/>
                </a:solidFill>
                <a:latin typeface="Verdana" panose="020B0604030504040204" pitchFamily="34" charset="0"/>
              </a:rPr>
              <a:t>private</a:t>
            </a:r>
            <a:r>
              <a:rPr lang="en-US" dirty="0">
                <a:solidFill>
                  <a:srgbClr val="000000"/>
                </a:solidFill>
                <a:latin typeface="Verdana" panose="020B0604030504040204" pitchFamily="34" charset="0"/>
              </a:rPr>
              <a:t> String designation;  </a:t>
            </a:r>
          </a:p>
          <a:p>
            <a:r>
              <a:rPr lang="en-US" dirty="0"/>
              <a:t>//setters and getters</a:t>
            </a:r>
          </a:p>
          <a:p>
            <a:r>
              <a:rPr lang="en-US" dirty="0"/>
              <a:t>}</a:t>
            </a:r>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85</a:t>
            </a:fld>
            <a:endParaRPr lang="en-US"/>
          </a:p>
        </p:txBody>
      </p:sp>
    </p:spTree>
    <p:extLst>
      <p:ext uri="{BB962C8B-B14F-4D97-AF65-F5344CB8AC3E}">
        <p14:creationId xmlns:p14="http://schemas.microsoft.com/office/powerpoint/2010/main" val="269159032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4263"/>
            <a:ext cx="8596668" cy="706651"/>
          </a:xfrm>
        </p:spPr>
        <p:txBody>
          <a:bodyPr/>
          <a:lstStyle/>
          <a:p>
            <a:r>
              <a:rPr lang="en-US" dirty="0"/>
              <a:t>EmployeeDao.java</a:t>
            </a:r>
          </a:p>
        </p:txBody>
      </p:sp>
      <p:sp>
        <p:nvSpPr>
          <p:cNvPr id="3" name="Content Placeholder 2"/>
          <p:cNvSpPr>
            <a:spLocks noGrp="1"/>
          </p:cNvSpPr>
          <p:nvPr>
            <p:ph idx="1"/>
          </p:nvPr>
        </p:nvSpPr>
        <p:spPr>
          <a:xfrm>
            <a:off x="677334" y="682389"/>
            <a:ext cx="8596668" cy="5358974"/>
          </a:xfrm>
        </p:spPr>
        <p:txBody>
          <a:bodyPr>
            <a:normAutofit fontScale="55000" lnSpcReduction="20000"/>
          </a:bodyPr>
          <a:lstStyle/>
          <a:p>
            <a:pPr algn="just">
              <a:buFont typeface="+mj-lt"/>
              <a:buAutoNum type="arabicPeriod"/>
            </a:pPr>
            <a:r>
              <a:rPr lang="en-US" dirty="0"/>
              <a:t> </a:t>
            </a:r>
            <a:br>
              <a:rPr lang="en-US" b="1" dirty="0">
                <a:solidFill>
                  <a:srgbClr val="006699"/>
                </a:solidFill>
                <a:latin typeface="Verdana" panose="020B0604030504040204" pitchFamily="34" charset="0"/>
              </a:rPr>
            </a:br>
            <a:r>
              <a:rPr lang="en-US" b="1" dirty="0">
                <a:solidFill>
                  <a:srgbClr val="006699"/>
                </a:solidFill>
                <a:latin typeface="Verdana" panose="020B0604030504040204" pitchFamily="34" charset="0"/>
              </a:rPr>
              <a:t>package</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com.mangaraoit.dao</a:t>
            </a:r>
            <a:r>
              <a:rPr lang="en-US" dirty="0">
                <a:solidFill>
                  <a:srgbClr val="000000"/>
                </a:solidFill>
                <a:latin typeface="Verdana" panose="020B0604030504040204" pitchFamily="34" charset="0"/>
              </a:rPr>
              <a:t>; </a:t>
            </a:r>
            <a:endParaRPr lang="en-US" b="1" dirty="0">
              <a:solidFill>
                <a:srgbClr val="006699"/>
              </a:solidFill>
              <a:latin typeface="Verdana" panose="020B0604030504040204" pitchFamily="34" charset="0"/>
            </a:endParaRPr>
          </a:p>
          <a:p>
            <a:pPr algn="just">
              <a:buFont typeface="+mj-lt"/>
              <a:buAutoNum type="arabicPeriod"/>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EmpDao</a:t>
            </a:r>
            <a:r>
              <a:rPr lang="en-US" dirty="0">
                <a:solidFill>
                  <a:srgbClr val="000000"/>
                </a:solidFill>
                <a:latin typeface="Verdana" panose="020B0604030504040204" pitchFamily="34" charset="0"/>
              </a:rPr>
              <a:t> {  </a:t>
            </a:r>
          </a:p>
          <a:p>
            <a:pPr algn="just">
              <a:buFont typeface="+mj-lt"/>
              <a:buAutoNum type="arabicPeriod"/>
            </a:pPr>
            <a:r>
              <a:rPr lang="en-US" dirty="0" err="1">
                <a:solidFill>
                  <a:srgbClr val="000000"/>
                </a:solidFill>
                <a:latin typeface="Verdana" panose="020B0604030504040204" pitchFamily="34" charset="0"/>
              </a:rPr>
              <a:t>JdbcTemplate</a:t>
            </a:r>
            <a:r>
              <a:rPr lang="en-US" dirty="0">
                <a:solidFill>
                  <a:srgbClr val="000000"/>
                </a:solidFill>
                <a:latin typeface="Verdana" panose="020B0604030504040204" pitchFamily="34" charset="0"/>
              </a:rPr>
              <a:t> template;  </a:t>
            </a:r>
          </a:p>
          <a:p>
            <a:pPr algn="just">
              <a:buFont typeface="+mj-lt"/>
              <a:buAutoNum type="arabicPeriod"/>
            </a:pPr>
            <a:r>
              <a:rPr lang="en-US" dirty="0">
                <a:solidFill>
                  <a:srgbClr val="000000"/>
                </a:solidFill>
                <a:latin typeface="Verdana" panose="020B0604030504040204" pitchFamily="34" charset="0"/>
              </a:rPr>
              <a:t>  </a:t>
            </a:r>
          </a:p>
          <a:p>
            <a:pPr algn="just">
              <a:buFont typeface="+mj-lt"/>
              <a:buAutoNum type="arabicPeriod"/>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setTemplate</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JdbcTemplate</a:t>
            </a:r>
            <a:r>
              <a:rPr lang="en-US" dirty="0">
                <a:solidFill>
                  <a:srgbClr val="000000"/>
                </a:solidFill>
                <a:latin typeface="Verdana" panose="020B0604030504040204" pitchFamily="34" charset="0"/>
              </a:rPr>
              <a:t> template) {  </a:t>
            </a:r>
          </a:p>
          <a:p>
            <a:pPr algn="just">
              <a:buFont typeface="+mj-lt"/>
              <a:buAutoNum type="arabicPeriod"/>
            </a:pP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this</a:t>
            </a:r>
            <a:r>
              <a:rPr lang="en-US" dirty="0" err="1">
                <a:solidFill>
                  <a:srgbClr val="000000"/>
                </a:solidFill>
                <a:latin typeface="Verdana" panose="020B0604030504040204" pitchFamily="34" charset="0"/>
              </a:rPr>
              <a:t>.template</a:t>
            </a:r>
            <a:r>
              <a:rPr lang="en-US" dirty="0">
                <a:solidFill>
                  <a:srgbClr val="000000"/>
                </a:solidFill>
                <a:latin typeface="Verdana" panose="020B0604030504040204" pitchFamily="34" charset="0"/>
              </a:rPr>
              <a:t> = template;  </a:t>
            </a:r>
          </a:p>
          <a:p>
            <a:pPr algn="just">
              <a:buFont typeface="+mj-lt"/>
              <a:buAutoNum type="arabicPeriod"/>
            </a:pPr>
            <a:r>
              <a:rPr lang="en-US" dirty="0">
                <a:solidFill>
                  <a:srgbClr val="000000"/>
                </a:solidFill>
                <a:latin typeface="Verdana" panose="020B0604030504040204" pitchFamily="34" charset="0"/>
              </a:rPr>
              <a:t>}  </a:t>
            </a:r>
          </a:p>
          <a:p>
            <a:pPr algn="just">
              <a:buFont typeface="+mj-lt"/>
              <a:buAutoNum type="arabicPeriod"/>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save(</a:t>
            </a:r>
            <a:r>
              <a:rPr lang="en-US" dirty="0" err="1">
                <a:solidFill>
                  <a:srgbClr val="000000"/>
                </a:solidFill>
                <a:latin typeface="Verdana" panose="020B0604030504040204" pitchFamily="34" charset="0"/>
              </a:rPr>
              <a:t>Emp</a:t>
            </a:r>
            <a:r>
              <a:rPr lang="en-US" dirty="0">
                <a:solidFill>
                  <a:srgbClr val="000000"/>
                </a:solidFill>
                <a:latin typeface="Verdana" panose="020B0604030504040204" pitchFamily="34" charset="0"/>
              </a:rPr>
              <a:t> p){  </a:t>
            </a:r>
          </a:p>
          <a:p>
            <a:pPr algn="just">
              <a:buFont typeface="+mj-lt"/>
              <a:buAutoNum type="arabicPeriod"/>
            </a:pPr>
            <a:r>
              <a:rPr lang="en-US" dirty="0">
                <a:solidFill>
                  <a:srgbClr val="000000"/>
                </a:solidFill>
                <a:latin typeface="Verdana" panose="020B0604030504040204" pitchFamily="34" charset="0"/>
              </a:rPr>
              <a:t>    String </a:t>
            </a:r>
            <a:r>
              <a:rPr lang="en-US" dirty="0" err="1">
                <a:solidFill>
                  <a:srgbClr val="000000"/>
                </a:solidFill>
                <a:latin typeface="Verdana" panose="020B0604030504040204" pitchFamily="34" charset="0"/>
              </a:rPr>
              <a:t>sql</a:t>
            </a:r>
            <a:r>
              <a:rPr lang="en-US" dirty="0">
                <a:solidFill>
                  <a:srgbClr val="000000"/>
                </a:solidFill>
                <a:latin typeface="Verdana" panose="020B0604030504040204" pitchFamily="34" charset="0"/>
              </a:rPr>
              <a:t>="insert into </a:t>
            </a:r>
            <a:r>
              <a:rPr lang="en-US" dirty="0" err="1">
                <a:solidFill>
                  <a:srgbClr val="000000"/>
                </a:solidFill>
                <a:latin typeface="Verdana" panose="020B0604030504040204" pitchFamily="34" charset="0"/>
              </a:rPr>
              <a:t>Emp</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name,salary,designation</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values(</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p.getName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p.getSalary</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p.getDesignation</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return</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template.update</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sql</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p>
          <a:p>
            <a:pPr algn="just">
              <a:buFont typeface="+mj-lt"/>
              <a:buAutoNum type="arabicPeriod"/>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update(</a:t>
            </a:r>
            <a:r>
              <a:rPr lang="en-US" dirty="0" err="1">
                <a:solidFill>
                  <a:srgbClr val="000000"/>
                </a:solidFill>
                <a:latin typeface="Verdana" panose="020B0604030504040204" pitchFamily="34" charset="0"/>
              </a:rPr>
              <a:t>Emp</a:t>
            </a:r>
            <a:r>
              <a:rPr lang="en-US" dirty="0">
                <a:solidFill>
                  <a:srgbClr val="000000"/>
                </a:solidFill>
                <a:latin typeface="Verdana" panose="020B0604030504040204" pitchFamily="34" charset="0"/>
              </a:rPr>
              <a:t> p){  </a:t>
            </a:r>
          </a:p>
          <a:p>
            <a:pPr algn="just">
              <a:buFont typeface="+mj-lt"/>
              <a:buAutoNum type="arabicPeriod"/>
            </a:pPr>
            <a:r>
              <a:rPr lang="en-US" dirty="0">
                <a:solidFill>
                  <a:srgbClr val="000000"/>
                </a:solidFill>
                <a:latin typeface="Verdana" panose="020B0604030504040204" pitchFamily="34" charset="0"/>
              </a:rPr>
              <a:t>    String </a:t>
            </a:r>
            <a:r>
              <a:rPr lang="en-US" dirty="0" err="1">
                <a:solidFill>
                  <a:srgbClr val="000000"/>
                </a:solidFill>
                <a:latin typeface="Verdana" panose="020B0604030504040204" pitchFamily="34" charset="0"/>
              </a:rPr>
              <a:t>sql</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"update </a:t>
            </a:r>
            <a:r>
              <a:rPr lang="en-US" dirty="0" err="1">
                <a:solidFill>
                  <a:srgbClr val="0000FF"/>
                </a:solidFill>
                <a:latin typeface="Verdana" panose="020B0604030504040204" pitchFamily="34" charset="0"/>
              </a:rPr>
              <a:t>Emp</a:t>
            </a:r>
            <a:r>
              <a:rPr lang="en-US" dirty="0">
                <a:solidFill>
                  <a:srgbClr val="0000FF"/>
                </a:solidFill>
                <a:latin typeface="Verdana" panose="020B0604030504040204" pitchFamily="34" charset="0"/>
              </a:rPr>
              <a:t> set name='"</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p.getName</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 salary="</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p.getSalary</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designation=</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p.getDesignation</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where id=</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p.getId</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return</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template.update</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sql</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p>
          <a:p>
            <a:pPr algn="just">
              <a:buFont typeface="+mj-lt"/>
              <a:buAutoNum type="arabicPeriod"/>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delete(</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id){  </a:t>
            </a:r>
          </a:p>
          <a:p>
            <a:pPr algn="just">
              <a:buFont typeface="+mj-lt"/>
              <a:buAutoNum type="arabicPeriod"/>
            </a:pPr>
            <a:r>
              <a:rPr lang="en-US" dirty="0">
                <a:solidFill>
                  <a:srgbClr val="000000"/>
                </a:solidFill>
                <a:latin typeface="Verdana" panose="020B0604030504040204" pitchFamily="34" charset="0"/>
              </a:rPr>
              <a:t>    String </a:t>
            </a:r>
            <a:r>
              <a:rPr lang="en-US" dirty="0" err="1">
                <a:solidFill>
                  <a:srgbClr val="000000"/>
                </a:solidFill>
                <a:latin typeface="Verdana" panose="020B0604030504040204" pitchFamily="34" charset="0"/>
              </a:rPr>
              <a:t>sql</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"delete from </a:t>
            </a:r>
            <a:r>
              <a:rPr lang="en-US" dirty="0" err="1">
                <a:solidFill>
                  <a:srgbClr val="0000FF"/>
                </a:solidFill>
                <a:latin typeface="Verdana" panose="020B0604030504040204" pitchFamily="34" charset="0"/>
              </a:rPr>
              <a:t>Emp</a:t>
            </a:r>
            <a:r>
              <a:rPr lang="en-US" dirty="0">
                <a:solidFill>
                  <a:srgbClr val="0000FF"/>
                </a:solidFill>
                <a:latin typeface="Verdana" panose="020B0604030504040204" pitchFamily="34" charset="0"/>
              </a:rPr>
              <a:t> where id="</a:t>
            </a:r>
            <a:r>
              <a:rPr lang="en-US" dirty="0">
                <a:solidFill>
                  <a:srgbClr val="000000"/>
                </a:solidFill>
                <a:latin typeface="Verdana" panose="020B0604030504040204" pitchFamily="34" charset="0"/>
              </a:rPr>
              <a:t>+id+</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return</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template.update</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sql</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p>
          <a:p>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86</a:t>
            </a:fld>
            <a:endParaRPr lang="en-US"/>
          </a:p>
        </p:txBody>
      </p:sp>
    </p:spTree>
    <p:extLst>
      <p:ext uri="{BB962C8B-B14F-4D97-AF65-F5344CB8AC3E}">
        <p14:creationId xmlns:p14="http://schemas.microsoft.com/office/powerpoint/2010/main" val="8084488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82137"/>
            <a:ext cx="8596668" cy="5659225"/>
          </a:xfrm>
        </p:spPr>
        <p:txBody>
          <a:bodyPr>
            <a:normAutofit fontScale="85000" lnSpcReduction="20000"/>
          </a:bodyPr>
          <a:lstStyle/>
          <a:p>
            <a:pPr algn="just">
              <a:buFont typeface="+mj-lt"/>
              <a:buAutoNum type="arabicPeriod"/>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Emp</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getEmpById</a:t>
            </a:r>
            <a:r>
              <a:rPr lang="en-US" dirty="0">
                <a:solidFill>
                  <a:srgbClr val="000000"/>
                </a:solidFill>
                <a:latin typeface="Verdana" panose="020B0604030504040204" pitchFamily="34" charset="0"/>
              </a:rPr>
              <a:t>(</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id){  </a:t>
            </a:r>
          </a:p>
          <a:p>
            <a:pPr algn="just">
              <a:buFont typeface="+mj-lt"/>
              <a:buAutoNum type="arabicPeriod"/>
            </a:pPr>
            <a:r>
              <a:rPr lang="en-US" dirty="0">
                <a:solidFill>
                  <a:srgbClr val="000000"/>
                </a:solidFill>
                <a:latin typeface="Verdana" panose="020B0604030504040204" pitchFamily="34" charset="0"/>
              </a:rPr>
              <a:t>    String </a:t>
            </a:r>
            <a:r>
              <a:rPr lang="en-US" dirty="0" err="1">
                <a:solidFill>
                  <a:srgbClr val="000000"/>
                </a:solidFill>
                <a:latin typeface="Verdana" panose="020B0604030504040204" pitchFamily="34" charset="0"/>
              </a:rPr>
              <a:t>sql</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"select * from </a:t>
            </a:r>
            <a:r>
              <a:rPr lang="en-US" dirty="0" err="1">
                <a:solidFill>
                  <a:srgbClr val="0000FF"/>
                </a:solidFill>
                <a:latin typeface="Verdana" panose="020B0604030504040204" pitchFamily="34" charset="0"/>
              </a:rPr>
              <a:t>Emp</a:t>
            </a:r>
            <a:r>
              <a:rPr lang="en-US" dirty="0">
                <a:solidFill>
                  <a:srgbClr val="0000FF"/>
                </a:solidFill>
                <a:latin typeface="Verdana" panose="020B0604030504040204" pitchFamily="34" charset="0"/>
              </a:rPr>
              <a:t> where id=?"</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return</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template.queryForObject</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sql</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Object[]{id},</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BeanPropertyRowMapper</a:t>
            </a:r>
            <a:r>
              <a:rPr lang="en-US" dirty="0">
                <a:solidFill>
                  <a:srgbClr val="000000"/>
                </a:solidFill>
                <a:latin typeface="Verdana" panose="020B0604030504040204" pitchFamily="34" charset="0"/>
              </a:rPr>
              <a:t>&lt;</a:t>
            </a:r>
            <a:r>
              <a:rPr lang="en-US" dirty="0" err="1">
                <a:solidFill>
                  <a:srgbClr val="000000"/>
                </a:solidFill>
                <a:latin typeface="Verdana" panose="020B0604030504040204" pitchFamily="34" charset="0"/>
              </a:rPr>
              <a:t>Emp</a:t>
            </a:r>
            <a:r>
              <a:rPr lang="en-US" dirty="0">
                <a:solidFill>
                  <a:srgbClr val="000000"/>
                </a:solidFill>
                <a:latin typeface="Verdana" panose="020B0604030504040204" pitchFamily="34" charset="0"/>
              </a:rPr>
              <a:t>&gt;(</a:t>
            </a:r>
            <a:r>
              <a:rPr lang="en-US" dirty="0" err="1">
                <a:solidFill>
                  <a:srgbClr val="000000"/>
                </a:solidFill>
                <a:latin typeface="Verdana" panose="020B0604030504040204" pitchFamily="34" charset="0"/>
              </a:rPr>
              <a:t>Emp.</a:t>
            </a:r>
            <a:r>
              <a:rPr lang="en-US" b="1" dirty="0" err="1">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p>
          <a:p>
            <a:pPr algn="just">
              <a:buFont typeface="+mj-lt"/>
              <a:buAutoNum type="arabicPeriod"/>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List&lt;</a:t>
            </a:r>
            <a:r>
              <a:rPr lang="en-US" dirty="0" err="1">
                <a:solidFill>
                  <a:srgbClr val="000000"/>
                </a:solidFill>
                <a:latin typeface="Verdana" panose="020B0604030504040204" pitchFamily="34" charset="0"/>
              </a:rPr>
              <a:t>Emp</a:t>
            </a:r>
            <a:r>
              <a:rPr lang="en-US" dirty="0">
                <a:solidFill>
                  <a:srgbClr val="000000"/>
                </a:solidFill>
                <a:latin typeface="Verdana" panose="020B0604030504040204" pitchFamily="34" charset="0"/>
              </a:rPr>
              <a:t>&gt; </a:t>
            </a:r>
            <a:r>
              <a:rPr lang="en-US" dirty="0" err="1">
                <a:solidFill>
                  <a:srgbClr val="000000"/>
                </a:solidFill>
                <a:latin typeface="Verdana" panose="020B0604030504040204" pitchFamily="34" charset="0"/>
              </a:rPr>
              <a:t>getEmployees</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return</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template.query</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"select * from </a:t>
            </a:r>
            <a:r>
              <a:rPr lang="en-US" dirty="0" err="1">
                <a:solidFill>
                  <a:srgbClr val="0000FF"/>
                </a:solidFill>
                <a:latin typeface="Verdana" panose="020B0604030504040204" pitchFamily="34" charset="0"/>
              </a:rPr>
              <a:t>Emp</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RowMapper</a:t>
            </a:r>
            <a:r>
              <a:rPr lang="en-US" dirty="0">
                <a:solidFill>
                  <a:srgbClr val="000000"/>
                </a:solidFill>
                <a:latin typeface="Verdana" panose="020B0604030504040204" pitchFamily="34" charset="0"/>
              </a:rPr>
              <a:t>&lt;</a:t>
            </a:r>
            <a:r>
              <a:rPr lang="en-US" dirty="0" err="1">
                <a:solidFill>
                  <a:srgbClr val="000000"/>
                </a:solidFill>
                <a:latin typeface="Verdana" panose="020B0604030504040204" pitchFamily="34" charset="0"/>
              </a:rPr>
              <a:t>Emp</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Emp</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mapRow</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ResultSet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rs</a:t>
            </a: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row) </a:t>
            </a:r>
            <a:r>
              <a:rPr lang="en-US" b="1" dirty="0">
                <a:solidFill>
                  <a:srgbClr val="006699"/>
                </a:solidFill>
                <a:latin typeface="Verdana" panose="020B0604030504040204" pitchFamily="34" charset="0"/>
              </a:rPr>
              <a:t>throws</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SQLException</a:t>
            </a:r>
            <a:r>
              <a:rPr lang="en-US" dirty="0">
                <a:solidFill>
                  <a:srgbClr val="000000"/>
                </a:solidFill>
                <a:latin typeface="Verdana" panose="020B0604030504040204" pitchFamily="34" charset="0"/>
              </a:rPr>
              <a:t> {  </a:t>
            </a:r>
          </a:p>
          <a:p>
            <a:pPr algn="just">
              <a:buFont typeface="+mj-lt"/>
              <a:buAutoNum type="arabicPeriod"/>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Emp</a:t>
            </a:r>
            <a:r>
              <a:rPr lang="en-US" dirty="0">
                <a:solidFill>
                  <a:srgbClr val="000000"/>
                </a:solidFill>
                <a:latin typeface="Verdana" panose="020B0604030504040204" pitchFamily="34" charset="0"/>
              </a:rPr>
              <a:t> e=</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Emp</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e.setId</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rs.getInt</a:t>
            </a:r>
            <a:r>
              <a:rPr lang="en-US" dirty="0">
                <a:solidFill>
                  <a:srgbClr val="000000"/>
                </a:solidFill>
                <a:latin typeface="Verdana" panose="020B0604030504040204" pitchFamily="34" charset="0"/>
              </a:rPr>
              <a:t>(</a:t>
            </a:r>
            <a:r>
              <a:rPr lang="en-US" dirty="0">
                <a:solidFill>
                  <a:srgbClr val="C00000"/>
                </a:solidFill>
                <a:latin typeface="Verdana" panose="020B0604030504040204" pitchFamily="34" charset="0"/>
              </a:rPr>
              <a:t>1</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e.setName</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rs.getString</a:t>
            </a:r>
            <a:r>
              <a:rPr lang="en-US" dirty="0">
                <a:solidFill>
                  <a:srgbClr val="000000"/>
                </a:solidFill>
                <a:latin typeface="Verdana" panose="020B0604030504040204" pitchFamily="34" charset="0"/>
              </a:rPr>
              <a:t>(</a:t>
            </a:r>
            <a:r>
              <a:rPr lang="en-US" dirty="0">
                <a:solidFill>
                  <a:srgbClr val="C00000"/>
                </a:solidFill>
                <a:latin typeface="Verdana" panose="020B0604030504040204" pitchFamily="34" charset="0"/>
              </a:rPr>
              <a:t>2</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e.setSalary</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rs.getFloat</a:t>
            </a:r>
            <a:r>
              <a:rPr lang="en-US" dirty="0">
                <a:solidFill>
                  <a:srgbClr val="000000"/>
                </a:solidFill>
                <a:latin typeface="Verdana" panose="020B0604030504040204" pitchFamily="34" charset="0"/>
              </a:rPr>
              <a:t>(</a:t>
            </a:r>
            <a:r>
              <a:rPr lang="en-US" dirty="0">
                <a:solidFill>
                  <a:srgbClr val="C00000"/>
                </a:solidFill>
                <a:latin typeface="Verdana" panose="020B0604030504040204" pitchFamily="34" charset="0"/>
              </a:rPr>
              <a:t>3</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e.setDesignation</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rs.getString</a:t>
            </a:r>
            <a:r>
              <a:rPr lang="en-US" dirty="0">
                <a:solidFill>
                  <a:srgbClr val="000000"/>
                </a:solidFill>
                <a:latin typeface="Verdana" panose="020B0604030504040204" pitchFamily="34" charset="0"/>
              </a:rPr>
              <a:t>(</a:t>
            </a:r>
            <a:r>
              <a:rPr lang="en-US" dirty="0">
                <a:solidFill>
                  <a:srgbClr val="C00000"/>
                </a:solidFill>
                <a:latin typeface="Verdana" panose="020B0604030504040204" pitchFamily="34" charset="0"/>
              </a:rPr>
              <a:t>4</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return</a:t>
            </a:r>
            <a:r>
              <a:rPr lang="en-US" dirty="0">
                <a:solidFill>
                  <a:srgbClr val="000000"/>
                </a:solidFill>
                <a:latin typeface="Verdana" panose="020B0604030504040204" pitchFamily="34" charset="0"/>
              </a:rPr>
              <a:t> e;  </a:t>
            </a:r>
          </a:p>
          <a:p>
            <a:pPr algn="just">
              <a:buFont typeface="+mj-lt"/>
              <a:buAutoNum type="arabicPeriod"/>
            </a:pPr>
            <a:r>
              <a:rPr lang="en-US" dirty="0">
                <a:solidFill>
                  <a:srgbClr val="000000"/>
                </a:solidFill>
                <a:latin typeface="Verdana" panose="020B0604030504040204" pitchFamily="34" charset="0"/>
              </a:rPr>
              <a:t>        }  </a:t>
            </a:r>
          </a:p>
          <a:p>
            <a:pPr algn="just">
              <a:buFont typeface="+mj-lt"/>
              <a:buAutoNum type="arabicPeriod"/>
            </a:pPr>
            <a:r>
              <a:rPr lang="en-US" dirty="0">
                <a:solidFill>
                  <a:srgbClr val="000000"/>
                </a:solidFill>
                <a:latin typeface="Verdana" panose="020B0604030504040204" pitchFamily="34" charset="0"/>
              </a:rPr>
              <a:t>    });  </a:t>
            </a:r>
          </a:p>
          <a:p>
            <a:pPr algn="just">
              <a:buFont typeface="+mj-lt"/>
              <a:buAutoNum type="arabicPeriod"/>
            </a:pP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p>
          <a:p>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87</a:t>
            </a:fld>
            <a:endParaRPr lang="en-US"/>
          </a:p>
        </p:txBody>
      </p:sp>
    </p:spTree>
    <p:extLst>
      <p:ext uri="{BB962C8B-B14F-4D97-AF65-F5344CB8AC3E}">
        <p14:creationId xmlns:p14="http://schemas.microsoft.com/office/powerpoint/2010/main" val="386729748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00501"/>
          </a:xfrm>
        </p:spPr>
        <p:txBody>
          <a:bodyPr>
            <a:normAutofit fontScale="90000"/>
          </a:bodyPr>
          <a:lstStyle/>
          <a:p>
            <a:r>
              <a:rPr lang="en-US" dirty="0"/>
              <a:t> </a:t>
            </a:r>
            <a:r>
              <a:rPr lang="en-US" b="1" dirty="0"/>
              <a:t>EmpController.java</a:t>
            </a:r>
            <a:endParaRPr lang="en-US" dirty="0"/>
          </a:p>
        </p:txBody>
      </p:sp>
      <p:sp>
        <p:nvSpPr>
          <p:cNvPr id="3" name="Content Placeholder 2"/>
          <p:cNvSpPr>
            <a:spLocks noGrp="1"/>
          </p:cNvSpPr>
          <p:nvPr>
            <p:ph idx="1"/>
          </p:nvPr>
        </p:nvSpPr>
        <p:spPr>
          <a:xfrm>
            <a:off x="677334" y="600500"/>
            <a:ext cx="8596668" cy="6257499"/>
          </a:xfrm>
        </p:spPr>
        <p:txBody>
          <a:bodyPr>
            <a:normAutofit fontScale="70000" lnSpcReduction="20000"/>
          </a:bodyPr>
          <a:lstStyle/>
          <a:p>
            <a:r>
              <a:rPr lang="en-US" dirty="0"/>
              <a:t> </a:t>
            </a:r>
            <a:r>
              <a:rPr lang="en-US" b="1" dirty="0"/>
              <a:t>package</a:t>
            </a:r>
            <a:r>
              <a:rPr lang="en-US" dirty="0"/>
              <a:t> </a:t>
            </a:r>
            <a:r>
              <a:rPr lang="en-US" dirty="0" err="1"/>
              <a:t>com.mangaraoit.controllers</a:t>
            </a:r>
            <a:r>
              <a:rPr lang="en-US" dirty="0"/>
              <a:t>;  </a:t>
            </a:r>
          </a:p>
          <a:p>
            <a:pPr algn="just">
              <a:buFont typeface="+mj-lt"/>
              <a:buAutoNum type="arabicPeriod"/>
            </a:pPr>
            <a:r>
              <a:rPr lang="en-US" dirty="0"/>
              <a:t> </a:t>
            </a:r>
            <a:r>
              <a:rPr lang="en-US" dirty="0">
                <a:solidFill>
                  <a:srgbClr val="646464"/>
                </a:solidFill>
                <a:latin typeface="Verdana" panose="020B0604030504040204" pitchFamily="34" charset="0"/>
              </a:rPr>
              <a:t>@Controller</a:t>
            </a:r>
            <a:r>
              <a:rPr lang="en-US" dirty="0">
                <a:solidFill>
                  <a:srgbClr val="000000"/>
                </a:solidFill>
                <a:latin typeface="Verdana" panose="020B0604030504040204" pitchFamily="34" charset="0"/>
              </a:rPr>
              <a:t>  </a:t>
            </a:r>
          </a:p>
          <a:p>
            <a:pPr algn="just">
              <a:buFont typeface="+mj-lt"/>
              <a:buAutoNum type="arabicPeriod"/>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EmpController</a:t>
            </a:r>
            <a:r>
              <a:rPr lang="en-US" dirty="0">
                <a:solidFill>
                  <a:srgbClr val="000000"/>
                </a:solidFill>
                <a:latin typeface="Verdana" panose="020B0604030504040204" pitchFamily="34" charset="0"/>
              </a:rPr>
              <a:t> {  </a:t>
            </a:r>
          </a:p>
          <a:p>
            <a:pPr algn="just">
              <a:buFont typeface="+mj-lt"/>
              <a:buAutoNum type="arabicPeriod"/>
            </a:pPr>
            <a:r>
              <a:rPr lang="en-US" dirty="0">
                <a:solidFill>
                  <a:srgbClr val="000000"/>
                </a:solidFill>
                <a:latin typeface="Verdana" panose="020B0604030504040204" pitchFamily="34" charset="0"/>
              </a:rPr>
              <a:t>    </a:t>
            </a:r>
            <a:r>
              <a:rPr lang="en-US" dirty="0">
                <a:solidFill>
                  <a:srgbClr val="646464"/>
                </a:solidFill>
                <a:latin typeface="Verdana" panose="020B0604030504040204" pitchFamily="34" charset="0"/>
              </a:rPr>
              <a:t>@</a:t>
            </a:r>
            <a:r>
              <a:rPr lang="en-US" dirty="0" err="1">
                <a:solidFill>
                  <a:srgbClr val="646464"/>
                </a:solidFill>
                <a:latin typeface="Verdana" panose="020B0604030504040204" pitchFamily="34" charset="0"/>
              </a:rPr>
              <a:t>Autowired</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EmpDao</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dao</a:t>
            </a:r>
            <a:r>
              <a:rPr lang="en-US" dirty="0">
                <a:solidFill>
                  <a:srgbClr val="000000"/>
                </a:solidFill>
                <a:latin typeface="Verdana" panose="020B0604030504040204" pitchFamily="34" charset="0"/>
              </a:rPr>
              <a:t>;</a:t>
            </a:r>
            <a:r>
              <a:rPr lang="en-US" dirty="0">
                <a:solidFill>
                  <a:srgbClr val="008200"/>
                </a:solidFill>
                <a:latin typeface="Verdana" panose="020B0604030504040204" pitchFamily="34" charset="0"/>
              </a:rPr>
              <a:t>//will inject </a:t>
            </a:r>
            <a:r>
              <a:rPr lang="en-US" dirty="0" err="1">
                <a:solidFill>
                  <a:srgbClr val="008200"/>
                </a:solidFill>
                <a:latin typeface="Verdana" panose="020B0604030504040204" pitchFamily="34" charset="0"/>
              </a:rPr>
              <a:t>dao</a:t>
            </a:r>
            <a:r>
              <a:rPr lang="en-US" dirty="0">
                <a:solidFill>
                  <a:srgbClr val="008200"/>
                </a:solidFill>
                <a:latin typeface="Verdana" panose="020B0604030504040204" pitchFamily="34" charset="0"/>
              </a:rPr>
              <a:t> from xml file</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dirty="0">
                <a:solidFill>
                  <a:srgbClr val="008200"/>
                </a:solidFill>
                <a:latin typeface="Verdana" panose="020B0604030504040204" pitchFamily="34" charset="0"/>
              </a:rPr>
              <a:t>/*It displays a form to input data, here "command" is a reserved request attribute</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8200"/>
                </a:solidFill>
                <a:latin typeface="Verdana" panose="020B0604030504040204" pitchFamily="34" charset="0"/>
              </a:rPr>
              <a:t>     *which is used to display object data into form</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8200"/>
                </a:solidFill>
                <a:latin typeface="Verdana" panose="020B0604030504040204" pitchFamily="34" charset="0"/>
              </a:rPr>
              <a:t>     */</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dirty="0">
                <a:solidFill>
                  <a:srgbClr val="646464"/>
                </a:solidFill>
                <a:latin typeface="Verdana" panose="020B0604030504040204" pitchFamily="34" charset="0"/>
              </a:rPr>
              <a:t>@</a:t>
            </a:r>
            <a:r>
              <a:rPr lang="en-US" dirty="0" err="1">
                <a:solidFill>
                  <a:srgbClr val="646464"/>
                </a:solidFill>
                <a:latin typeface="Verdana" panose="020B0604030504040204" pitchFamily="34" charset="0"/>
              </a:rPr>
              <a:t>RequestMapping</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empform</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ModelAndView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showform</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return</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ModelAndView</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empform</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command"</a:t>
            </a:r>
            <a:r>
              <a:rPr lang="en-US" dirty="0" err="1">
                <a:solidFill>
                  <a:srgbClr val="000000"/>
                </a:solidFill>
                <a:latin typeface="Verdana" panose="020B0604030504040204" pitchFamily="34" charset="0"/>
              </a:rPr>
              <a:t>,</a:t>
            </a:r>
            <a:r>
              <a:rPr lang="en-US" b="1" dirty="0" err="1">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Emp</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  </a:t>
            </a:r>
          </a:p>
          <a:p>
            <a:pPr algn="just">
              <a:buFont typeface="+mj-lt"/>
              <a:buAutoNum type="arabicPeriod"/>
            </a:pPr>
            <a:r>
              <a:rPr lang="en-US" dirty="0">
                <a:solidFill>
                  <a:srgbClr val="000000"/>
                </a:solidFill>
                <a:latin typeface="Verdana" panose="020B0604030504040204" pitchFamily="34" charset="0"/>
              </a:rPr>
              <a:t>    </a:t>
            </a:r>
            <a:r>
              <a:rPr lang="en-US" dirty="0">
                <a:solidFill>
                  <a:srgbClr val="008200"/>
                </a:solidFill>
                <a:latin typeface="Verdana" panose="020B0604030504040204" pitchFamily="34" charset="0"/>
              </a:rPr>
              <a:t>/*It saves object into database. The @</a:t>
            </a:r>
            <a:r>
              <a:rPr lang="en-US" dirty="0" err="1">
                <a:solidFill>
                  <a:srgbClr val="008200"/>
                </a:solidFill>
                <a:latin typeface="Verdana" panose="020B0604030504040204" pitchFamily="34" charset="0"/>
              </a:rPr>
              <a:t>ModelAttribute</a:t>
            </a:r>
            <a:r>
              <a:rPr lang="en-US" dirty="0">
                <a:solidFill>
                  <a:srgbClr val="008200"/>
                </a:solidFill>
                <a:latin typeface="Verdana" panose="020B0604030504040204" pitchFamily="34" charset="0"/>
              </a:rPr>
              <a:t> puts request data</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8200"/>
                </a:solidFill>
                <a:latin typeface="Verdana" panose="020B0604030504040204" pitchFamily="34" charset="0"/>
              </a:rPr>
              <a:t>     *  into model object. You need to mention </a:t>
            </a:r>
            <a:r>
              <a:rPr lang="en-US" dirty="0" err="1">
                <a:solidFill>
                  <a:srgbClr val="008200"/>
                </a:solidFill>
                <a:latin typeface="Verdana" panose="020B0604030504040204" pitchFamily="34" charset="0"/>
              </a:rPr>
              <a:t>RequestMethod.POST</a:t>
            </a:r>
            <a:r>
              <a:rPr lang="en-US" dirty="0">
                <a:solidFill>
                  <a:srgbClr val="008200"/>
                </a:solidFill>
                <a:latin typeface="Verdana" panose="020B0604030504040204" pitchFamily="34" charset="0"/>
              </a:rPr>
              <a:t> method </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8200"/>
                </a:solidFill>
                <a:latin typeface="Verdana" panose="020B0604030504040204" pitchFamily="34" charset="0"/>
              </a:rPr>
              <a:t>     *  because default request is GET*/</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dirty="0">
                <a:solidFill>
                  <a:srgbClr val="646464"/>
                </a:solidFill>
                <a:latin typeface="Verdana" panose="020B0604030504040204" pitchFamily="34" charset="0"/>
              </a:rPr>
              <a:t>@</a:t>
            </a:r>
            <a:r>
              <a:rPr lang="en-US" dirty="0" err="1">
                <a:solidFill>
                  <a:srgbClr val="646464"/>
                </a:solidFill>
                <a:latin typeface="Verdana" panose="020B0604030504040204" pitchFamily="34" charset="0"/>
              </a:rPr>
              <a:t>RequestMapping</a:t>
            </a:r>
            <a:r>
              <a:rPr lang="en-US" dirty="0">
                <a:solidFill>
                  <a:srgbClr val="000000"/>
                </a:solidFill>
                <a:latin typeface="Verdana" panose="020B0604030504040204" pitchFamily="34" charset="0"/>
              </a:rPr>
              <a:t>(value=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save"</a:t>
            </a:r>
            <a:r>
              <a:rPr lang="en-US" dirty="0" err="1">
                <a:solidFill>
                  <a:srgbClr val="000000"/>
                </a:solidFill>
                <a:latin typeface="Verdana" panose="020B0604030504040204" pitchFamily="34" charset="0"/>
              </a:rPr>
              <a:t>,method</a:t>
            </a:r>
            <a:r>
              <a:rPr lang="en-US" dirty="0">
                <a:solidFill>
                  <a:srgbClr val="000000"/>
                </a:solidFill>
                <a:latin typeface="Verdana" panose="020B0604030504040204" pitchFamily="34" charset="0"/>
              </a:rPr>
              <a:t> = </a:t>
            </a:r>
            <a:r>
              <a:rPr lang="en-US" dirty="0" err="1">
                <a:solidFill>
                  <a:srgbClr val="000000"/>
                </a:solidFill>
                <a:latin typeface="Verdana" panose="020B0604030504040204" pitchFamily="34" charset="0"/>
              </a:rPr>
              <a:t>RequestMethod.POST</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ModelAndView</a:t>
            </a:r>
            <a:r>
              <a:rPr lang="en-US" dirty="0">
                <a:solidFill>
                  <a:srgbClr val="000000"/>
                </a:solidFill>
                <a:latin typeface="Verdana" panose="020B0604030504040204" pitchFamily="34" charset="0"/>
              </a:rPr>
              <a:t> save(</a:t>
            </a:r>
            <a:r>
              <a:rPr lang="en-US" dirty="0">
                <a:solidFill>
                  <a:srgbClr val="646464"/>
                </a:solidFill>
                <a:latin typeface="Verdana" panose="020B0604030504040204" pitchFamily="34" charset="0"/>
              </a:rPr>
              <a:t>@</a:t>
            </a:r>
            <a:r>
              <a:rPr lang="en-US" dirty="0" err="1">
                <a:solidFill>
                  <a:srgbClr val="646464"/>
                </a:solidFill>
                <a:latin typeface="Verdana" panose="020B0604030504040204" pitchFamily="34" charset="0"/>
              </a:rPr>
              <a:t>ModelAttribute</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emp</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Emp</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emp</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dao.save</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emp</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return</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ModelAndView</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"redirect:/</a:t>
            </a:r>
            <a:r>
              <a:rPr lang="en-US" dirty="0" err="1">
                <a:solidFill>
                  <a:srgbClr val="0000FF"/>
                </a:solidFill>
                <a:latin typeface="Verdana" panose="020B0604030504040204" pitchFamily="34" charset="0"/>
              </a:rPr>
              <a:t>viewemp</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a:t>
            </a:r>
            <a:r>
              <a:rPr lang="en-US" dirty="0">
                <a:solidFill>
                  <a:srgbClr val="008200"/>
                </a:solidFill>
                <a:latin typeface="Verdana" panose="020B0604030504040204" pitchFamily="34" charset="0"/>
              </a:rPr>
              <a:t>//will redirect to </a:t>
            </a:r>
            <a:r>
              <a:rPr lang="en-US" dirty="0" err="1">
                <a:solidFill>
                  <a:srgbClr val="008200"/>
                </a:solidFill>
                <a:latin typeface="Verdana" panose="020B0604030504040204" pitchFamily="34" charset="0"/>
              </a:rPr>
              <a:t>viewemp</a:t>
            </a:r>
            <a:r>
              <a:rPr lang="en-US" dirty="0">
                <a:solidFill>
                  <a:srgbClr val="008200"/>
                </a:solidFill>
                <a:latin typeface="Verdana" panose="020B0604030504040204" pitchFamily="34" charset="0"/>
              </a:rPr>
              <a:t> request mapping</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  </a:t>
            </a:r>
          </a:p>
          <a:p>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88</a:t>
            </a:fld>
            <a:endParaRPr lang="en-US"/>
          </a:p>
        </p:txBody>
      </p:sp>
    </p:spTree>
    <p:extLst>
      <p:ext uri="{BB962C8B-B14F-4D97-AF65-F5344CB8AC3E}">
        <p14:creationId xmlns:p14="http://schemas.microsoft.com/office/powerpoint/2010/main" val="248135576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18364"/>
            <a:ext cx="8596668" cy="6769289"/>
          </a:xfrm>
        </p:spPr>
        <p:txBody>
          <a:bodyPr>
            <a:normAutofit fontScale="62500" lnSpcReduction="20000"/>
          </a:bodyPr>
          <a:lstStyle/>
          <a:p>
            <a:pPr algn="just">
              <a:buFont typeface="+mj-lt"/>
              <a:buAutoNum type="arabicPeriod"/>
            </a:pPr>
            <a:r>
              <a:rPr lang="en-US" dirty="0">
                <a:solidFill>
                  <a:srgbClr val="008200"/>
                </a:solidFill>
                <a:latin typeface="Verdana" panose="020B0604030504040204" pitchFamily="34" charset="0"/>
              </a:rPr>
              <a:t>/* It provides list of employees in model object */</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dirty="0">
                <a:solidFill>
                  <a:srgbClr val="646464"/>
                </a:solidFill>
                <a:latin typeface="Verdana" panose="020B0604030504040204" pitchFamily="34" charset="0"/>
              </a:rPr>
              <a:t>@</a:t>
            </a:r>
            <a:r>
              <a:rPr lang="en-US" dirty="0" err="1">
                <a:solidFill>
                  <a:srgbClr val="646464"/>
                </a:solidFill>
                <a:latin typeface="Verdana" panose="020B0604030504040204" pitchFamily="34" charset="0"/>
              </a:rPr>
              <a:t>RequestMapping</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viewemp</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ModelAndView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viewemp</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List&lt;</a:t>
            </a:r>
            <a:r>
              <a:rPr lang="en-US" dirty="0" err="1">
                <a:solidFill>
                  <a:srgbClr val="000000"/>
                </a:solidFill>
                <a:latin typeface="Verdana" panose="020B0604030504040204" pitchFamily="34" charset="0"/>
              </a:rPr>
              <a:t>Emp</a:t>
            </a:r>
            <a:r>
              <a:rPr lang="en-US" dirty="0">
                <a:solidFill>
                  <a:srgbClr val="000000"/>
                </a:solidFill>
                <a:latin typeface="Verdana" panose="020B0604030504040204" pitchFamily="34" charset="0"/>
              </a:rPr>
              <a:t>&gt; list=</a:t>
            </a:r>
            <a:r>
              <a:rPr lang="en-US" dirty="0" err="1">
                <a:solidFill>
                  <a:srgbClr val="000000"/>
                </a:solidFill>
                <a:latin typeface="Verdana" panose="020B0604030504040204" pitchFamily="34" charset="0"/>
              </a:rPr>
              <a:t>dao.getEmployees</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return</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ModelAndView</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viewemp</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list"</a:t>
            </a:r>
            <a:r>
              <a:rPr lang="en-US" dirty="0" err="1">
                <a:solidFill>
                  <a:srgbClr val="000000"/>
                </a:solidFill>
                <a:latin typeface="Verdana" panose="020B0604030504040204" pitchFamily="34" charset="0"/>
              </a:rPr>
              <a:t>,list</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  </a:t>
            </a:r>
          </a:p>
          <a:p>
            <a:pPr algn="just">
              <a:buFont typeface="+mj-lt"/>
              <a:buAutoNum type="arabicPeriod"/>
            </a:pPr>
            <a:r>
              <a:rPr lang="en-US" dirty="0">
                <a:solidFill>
                  <a:srgbClr val="000000"/>
                </a:solidFill>
                <a:latin typeface="Verdana" panose="020B0604030504040204" pitchFamily="34" charset="0"/>
              </a:rPr>
              <a:t>    </a:t>
            </a:r>
            <a:r>
              <a:rPr lang="en-US" dirty="0">
                <a:solidFill>
                  <a:srgbClr val="008200"/>
                </a:solidFill>
                <a:latin typeface="Verdana" panose="020B0604030504040204" pitchFamily="34" charset="0"/>
              </a:rPr>
              <a:t>/* It displays object data into form for the given id. </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8200"/>
                </a:solidFill>
                <a:latin typeface="Verdana" panose="020B0604030504040204" pitchFamily="34" charset="0"/>
              </a:rPr>
              <a:t>     * The @</a:t>
            </a:r>
            <a:r>
              <a:rPr lang="en-US" dirty="0" err="1">
                <a:solidFill>
                  <a:srgbClr val="008200"/>
                </a:solidFill>
                <a:latin typeface="Verdana" panose="020B0604030504040204" pitchFamily="34" charset="0"/>
              </a:rPr>
              <a:t>PathVariable</a:t>
            </a:r>
            <a:r>
              <a:rPr lang="en-US" dirty="0">
                <a:solidFill>
                  <a:srgbClr val="008200"/>
                </a:solidFill>
                <a:latin typeface="Verdana" panose="020B0604030504040204" pitchFamily="34" charset="0"/>
              </a:rPr>
              <a:t> puts URL data into variable.*/</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dirty="0">
                <a:solidFill>
                  <a:srgbClr val="646464"/>
                </a:solidFill>
                <a:latin typeface="Verdana" panose="020B0604030504040204" pitchFamily="34" charset="0"/>
              </a:rPr>
              <a:t>@</a:t>
            </a:r>
            <a:r>
              <a:rPr lang="en-US" dirty="0" err="1">
                <a:solidFill>
                  <a:srgbClr val="646464"/>
                </a:solidFill>
                <a:latin typeface="Verdana" panose="020B0604030504040204" pitchFamily="34" charset="0"/>
              </a:rPr>
              <a:t>RequestMapping</a:t>
            </a:r>
            <a:r>
              <a:rPr lang="en-US" dirty="0">
                <a:solidFill>
                  <a:srgbClr val="000000"/>
                </a:solidFill>
                <a:latin typeface="Verdana" panose="020B0604030504040204" pitchFamily="34" charset="0"/>
              </a:rPr>
              <a:t>(value=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editemp</a:t>
            </a:r>
            <a:r>
              <a:rPr lang="en-US" dirty="0">
                <a:solidFill>
                  <a:srgbClr val="0000FF"/>
                </a:solidFill>
                <a:latin typeface="Verdana" panose="020B0604030504040204" pitchFamily="34" charset="0"/>
              </a:rPr>
              <a:t>/{id}"</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ModelAndView</a:t>
            </a:r>
            <a:r>
              <a:rPr lang="en-US" dirty="0">
                <a:solidFill>
                  <a:srgbClr val="000000"/>
                </a:solidFill>
                <a:latin typeface="Verdana" panose="020B0604030504040204" pitchFamily="34" charset="0"/>
              </a:rPr>
              <a:t> edit(</a:t>
            </a:r>
            <a:r>
              <a:rPr lang="en-US" dirty="0">
                <a:solidFill>
                  <a:srgbClr val="646464"/>
                </a:solidFill>
                <a:latin typeface="Verdana" panose="020B0604030504040204" pitchFamily="34" charset="0"/>
              </a:rPr>
              <a:t>@</a:t>
            </a:r>
            <a:r>
              <a:rPr lang="en-US" dirty="0" err="1">
                <a:solidFill>
                  <a:srgbClr val="646464"/>
                </a:solidFill>
                <a:latin typeface="Verdana" panose="020B0604030504040204" pitchFamily="34" charset="0"/>
              </a:rPr>
              <a:t>PathVariable</a:t>
            </a: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id){  </a:t>
            </a:r>
          </a:p>
          <a:p>
            <a:pPr algn="just">
              <a:buFont typeface="+mj-lt"/>
              <a:buAutoNum type="arabicPeriod"/>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Emp</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emp</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dao.getEmpById</a:t>
            </a:r>
            <a:r>
              <a:rPr lang="en-US" dirty="0">
                <a:solidFill>
                  <a:srgbClr val="000000"/>
                </a:solidFill>
                <a:latin typeface="Verdana" panose="020B0604030504040204" pitchFamily="34" charset="0"/>
              </a:rPr>
              <a:t>(id);  </a:t>
            </a:r>
          </a:p>
          <a:p>
            <a:pPr algn="just">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return</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ModelAndView</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empeditform</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"command"</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emp</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  </a:t>
            </a:r>
          </a:p>
          <a:p>
            <a:pPr algn="just">
              <a:buFont typeface="+mj-lt"/>
              <a:buAutoNum type="arabicPeriod"/>
            </a:pPr>
            <a:r>
              <a:rPr lang="en-US" dirty="0">
                <a:solidFill>
                  <a:srgbClr val="000000"/>
                </a:solidFill>
                <a:latin typeface="Verdana" panose="020B0604030504040204" pitchFamily="34" charset="0"/>
              </a:rPr>
              <a:t>    </a:t>
            </a:r>
            <a:r>
              <a:rPr lang="en-US" dirty="0">
                <a:solidFill>
                  <a:srgbClr val="008200"/>
                </a:solidFill>
                <a:latin typeface="Verdana" panose="020B0604030504040204" pitchFamily="34" charset="0"/>
              </a:rPr>
              <a:t>/* It updates model object. */</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dirty="0">
                <a:solidFill>
                  <a:srgbClr val="646464"/>
                </a:solidFill>
                <a:latin typeface="Verdana" panose="020B0604030504040204" pitchFamily="34" charset="0"/>
              </a:rPr>
              <a:t>@</a:t>
            </a:r>
            <a:r>
              <a:rPr lang="en-US" dirty="0" err="1">
                <a:solidFill>
                  <a:srgbClr val="646464"/>
                </a:solidFill>
                <a:latin typeface="Verdana" panose="020B0604030504040204" pitchFamily="34" charset="0"/>
              </a:rPr>
              <a:t>RequestMapping</a:t>
            </a:r>
            <a:r>
              <a:rPr lang="en-US" dirty="0">
                <a:solidFill>
                  <a:srgbClr val="000000"/>
                </a:solidFill>
                <a:latin typeface="Verdana" panose="020B0604030504040204" pitchFamily="34" charset="0"/>
              </a:rPr>
              <a:t>(value=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editsave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,method = </a:t>
            </a:r>
            <a:r>
              <a:rPr lang="en-US" dirty="0" err="1">
                <a:solidFill>
                  <a:srgbClr val="000000"/>
                </a:solidFill>
                <a:latin typeface="Verdana" panose="020B0604030504040204" pitchFamily="34" charset="0"/>
              </a:rPr>
              <a:t>RequestMethod.POST</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ModelAndView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editsave</a:t>
            </a:r>
            <a:r>
              <a:rPr lang="en-US" dirty="0">
                <a:solidFill>
                  <a:srgbClr val="000000"/>
                </a:solidFill>
                <a:latin typeface="Verdana" panose="020B0604030504040204" pitchFamily="34" charset="0"/>
              </a:rPr>
              <a:t>(</a:t>
            </a:r>
            <a:r>
              <a:rPr lang="en-US" dirty="0">
                <a:solidFill>
                  <a:srgbClr val="646464"/>
                </a:solidFill>
                <a:latin typeface="Verdana" panose="020B0604030504040204" pitchFamily="34" charset="0"/>
              </a:rPr>
              <a:t>@</a:t>
            </a:r>
            <a:r>
              <a:rPr lang="en-US" dirty="0" err="1">
                <a:solidFill>
                  <a:srgbClr val="646464"/>
                </a:solidFill>
                <a:latin typeface="Verdana" panose="020B0604030504040204" pitchFamily="34" charset="0"/>
              </a:rPr>
              <a:t>ModelAttribute</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emp</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Emp</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emp</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dao.update</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emp</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return</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ModelAndView</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"redirect:/</a:t>
            </a:r>
            <a:r>
              <a:rPr lang="en-US" dirty="0" err="1">
                <a:solidFill>
                  <a:srgbClr val="0000FF"/>
                </a:solidFill>
                <a:latin typeface="Verdana" panose="020B0604030504040204" pitchFamily="34" charset="0"/>
              </a:rPr>
              <a:t>viewemp</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  </a:t>
            </a:r>
          </a:p>
          <a:p>
            <a:pPr algn="just">
              <a:buFont typeface="+mj-lt"/>
              <a:buAutoNum type="arabicPeriod"/>
            </a:pPr>
            <a:r>
              <a:rPr lang="en-US" dirty="0">
                <a:solidFill>
                  <a:srgbClr val="000000"/>
                </a:solidFill>
                <a:latin typeface="Verdana" panose="020B0604030504040204" pitchFamily="34" charset="0"/>
              </a:rPr>
              <a:t>    </a:t>
            </a:r>
            <a:r>
              <a:rPr lang="en-US" dirty="0">
                <a:solidFill>
                  <a:srgbClr val="008200"/>
                </a:solidFill>
                <a:latin typeface="Verdana" panose="020B0604030504040204" pitchFamily="34" charset="0"/>
              </a:rPr>
              <a:t>/* It deletes record for the given id in URL and redirects to /</a:t>
            </a:r>
            <a:r>
              <a:rPr lang="en-US" dirty="0" err="1">
                <a:solidFill>
                  <a:srgbClr val="008200"/>
                </a:solidFill>
                <a:latin typeface="Verdana" panose="020B0604030504040204" pitchFamily="34" charset="0"/>
              </a:rPr>
              <a:t>viewemp</a:t>
            </a:r>
            <a:r>
              <a:rPr lang="en-US" dirty="0">
                <a:solidFill>
                  <a:srgbClr val="008200"/>
                </a:solidFill>
                <a:latin typeface="Verdana" panose="020B0604030504040204" pitchFamily="34" charset="0"/>
              </a:rPr>
              <a:t> */</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dirty="0">
                <a:solidFill>
                  <a:srgbClr val="646464"/>
                </a:solidFill>
                <a:latin typeface="Verdana" panose="020B0604030504040204" pitchFamily="34" charset="0"/>
              </a:rPr>
              <a:t>@</a:t>
            </a:r>
            <a:r>
              <a:rPr lang="en-US" dirty="0" err="1">
                <a:solidFill>
                  <a:srgbClr val="646464"/>
                </a:solidFill>
                <a:latin typeface="Verdana" panose="020B0604030504040204" pitchFamily="34" charset="0"/>
              </a:rPr>
              <a:t>RequestMapping</a:t>
            </a:r>
            <a:r>
              <a:rPr lang="en-US" dirty="0">
                <a:solidFill>
                  <a:srgbClr val="000000"/>
                </a:solidFill>
                <a:latin typeface="Verdana" panose="020B0604030504040204" pitchFamily="34" charset="0"/>
              </a:rPr>
              <a:t>(value=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deleteemp</a:t>
            </a:r>
            <a:r>
              <a:rPr lang="en-US" dirty="0">
                <a:solidFill>
                  <a:srgbClr val="0000FF"/>
                </a:solidFill>
                <a:latin typeface="Verdana" panose="020B0604030504040204" pitchFamily="34" charset="0"/>
              </a:rPr>
              <a:t>/{id}"</a:t>
            </a:r>
            <a:r>
              <a:rPr lang="en-US" dirty="0">
                <a:solidFill>
                  <a:srgbClr val="000000"/>
                </a:solidFill>
                <a:latin typeface="Verdana" panose="020B0604030504040204" pitchFamily="34" charset="0"/>
              </a:rPr>
              <a:t>,method = </a:t>
            </a:r>
            <a:r>
              <a:rPr lang="en-US" dirty="0" err="1">
                <a:solidFill>
                  <a:srgbClr val="000000"/>
                </a:solidFill>
                <a:latin typeface="Verdana" panose="020B0604030504040204" pitchFamily="34" charset="0"/>
              </a:rPr>
              <a:t>RequestMethod.GET</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ModelAndView</a:t>
            </a:r>
            <a:r>
              <a:rPr lang="en-US" dirty="0">
                <a:solidFill>
                  <a:srgbClr val="000000"/>
                </a:solidFill>
                <a:latin typeface="Verdana" panose="020B0604030504040204" pitchFamily="34" charset="0"/>
              </a:rPr>
              <a:t> delete(</a:t>
            </a:r>
            <a:r>
              <a:rPr lang="en-US" dirty="0">
                <a:solidFill>
                  <a:srgbClr val="646464"/>
                </a:solidFill>
                <a:latin typeface="Verdana" panose="020B0604030504040204" pitchFamily="34" charset="0"/>
              </a:rPr>
              <a:t>@</a:t>
            </a:r>
            <a:r>
              <a:rPr lang="en-US" dirty="0" err="1">
                <a:solidFill>
                  <a:srgbClr val="646464"/>
                </a:solidFill>
                <a:latin typeface="Verdana" panose="020B0604030504040204" pitchFamily="34" charset="0"/>
              </a:rPr>
              <a:t>PathVariable</a:t>
            </a: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id){  </a:t>
            </a:r>
          </a:p>
          <a:p>
            <a:pPr algn="just">
              <a:buFont typeface="+mj-lt"/>
              <a:buAutoNum type="arabicPeriod"/>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dao.delete</a:t>
            </a:r>
            <a:r>
              <a:rPr lang="en-US" dirty="0">
                <a:solidFill>
                  <a:srgbClr val="000000"/>
                </a:solidFill>
                <a:latin typeface="Verdana" panose="020B0604030504040204" pitchFamily="34" charset="0"/>
              </a:rPr>
              <a:t>(id);  </a:t>
            </a:r>
          </a:p>
          <a:p>
            <a:pPr algn="just">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return</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ModelAndView</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"redirect:/</a:t>
            </a:r>
            <a:r>
              <a:rPr lang="en-US" dirty="0" err="1">
                <a:solidFill>
                  <a:srgbClr val="0000FF"/>
                </a:solidFill>
                <a:latin typeface="Verdana" panose="020B0604030504040204" pitchFamily="34" charset="0"/>
              </a:rPr>
              <a:t>viewemp</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  }  </a:t>
            </a:r>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89</a:t>
            </a:fld>
            <a:endParaRPr lang="en-US"/>
          </a:p>
        </p:txBody>
      </p:sp>
    </p:spTree>
    <p:extLst>
      <p:ext uri="{BB962C8B-B14F-4D97-AF65-F5344CB8AC3E}">
        <p14:creationId xmlns:p14="http://schemas.microsoft.com/office/powerpoint/2010/main" val="486718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Screen</a:t>
            </a:r>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9</a:t>
            </a:fld>
            <a:endParaRPr lang="en-US"/>
          </a:p>
        </p:txBody>
      </p:sp>
      <p:pic>
        <p:nvPicPr>
          <p:cNvPr id="12" name="Content Placeholder 11"/>
          <p:cNvPicPr>
            <a:picLocks noGrp="1" noChangeAspect="1"/>
          </p:cNvPicPr>
          <p:nvPr>
            <p:ph idx="1"/>
          </p:nvPr>
        </p:nvPicPr>
        <p:blipFill>
          <a:blip r:embed="rId2"/>
          <a:stretch>
            <a:fillRect/>
          </a:stretch>
        </p:blipFill>
        <p:spPr>
          <a:xfrm>
            <a:off x="2292342" y="2160588"/>
            <a:ext cx="5367353" cy="3881437"/>
          </a:xfrm>
          <a:prstGeom prst="rect">
            <a:avLst/>
          </a:prstGeom>
        </p:spPr>
      </p:pic>
    </p:spTree>
    <p:extLst>
      <p:ext uri="{BB962C8B-B14F-4D97-AF65-F5344CB8AC3E}">
        <p14:creationId xmlns:p14="http://schemas.microsoft.com/office/powerpoint/2010/main" val="256346649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Web.xml</a:t>
            </a:r>
          </a:p>
        </p:txBody>
      </p:sp>
      <p:sp>
        <p:nvSpPr>
          <p:cNvPr id="3" name="Content Placeholder 2"/>
          <p:cNvSpPr>
            <a:spLocks noGrp="1"/>
          </p:cNvSpPr>
          <p:nvPr>
            <p:ph idx="1"/>
          </p:nvPr>
        </p:nvSpPr>
        <p:spPr>
          <a:xfrm>
            <a:off x="-150125" y="2045494"/>
            <a:ext cx="10720664" cy="3880773"/>
          </a:xfrm>
        </p:spPr>
        <p:txBody>
          <a:bodyPr>
            <a:normAutofit/>
          </a:bodyPr>
          <a:lstStyle/>
          <a:p>
            <a:pPr algn="just">
              <a:buFont typeface="+mj-lt"/>
              <a:buAutoNum type="arabicPeriod"/>
            </a:pPr>
            <a:r>
              <a:rPr lang="en-US" dirty="0">
                <a:solidFill>
                  <a:srgbClr val="000000"/>
                </a:solidFill>
                <a:latin typeface="Verdana" panose="020B0604030504040204" pitchFamily="34" charset="0"/>
              </a:rPr>
              <a:t>&lt;servlet&gt;  </a:t>
            </a:r>
          </a:p>
          <a:p>
            <a:pPr algn="just">
              <a:buFont typeface="+mj-lt"/>
              <a:buAutoNum type="arabicPeriod"/>
            </a:pPr>
            <a:r>
              <a:rPr lang="en-US" dirty="0">
                <a:solidFill>
                  <a:srgbClr val="000000"/>
                </a:solidFill>
                <a:latin typeface="Verdana" panose="020B0604030504040204" pitchFamily="34" charset="0"/>
              </a:rPr>
              <a:t>    &lt;servlet-name&gt;spring&lt;/servlet-name&gt;  </a:t>
            </a:r>
          </a:p>
          <a:p>
            <a:pPr algn="just">
              <a:buFont typeface="+mj-lt"/>
              <a:buAutoNum type="arabicPeriod"/>
            </a:pPr>
            <a:r>
              <a:rPr lang="en-US" dirty="0">
                <a:solidFill>
                  <a:srgbClr val="000000"/>
                </a:solidFill>
                <a:latin typeface="Verdana" panose="020B0604030504040204" pitchFamily="34" charset="0"/>
              </a:rPr>
              <a:t>  &lt;servlet-</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&gt;</a:t>
            </a:r>
            <a:r>
              <a:rPr lang="en-US" dirty="0" err="1">
                <a:solidFill>
                  <a:srgbClr val="000000"/>
                </a:solidFill>
                <a:latin typeface="Verdana" panose="020B0604030504040204" pitchFamily="34" charset="0"/>
              </a:rPr>
              <a:t>org.springframework.web.servlet.DispatcherServlet</a:t>
            </a:r>
            <a:r>
              <a:rPr lang="en-US" dirty="0">
                <a:solidFill>
                  <a:srgbClr val="000000"/>
                </a:solidFill>
                <a:latin typeface="Verdana" panose="020B0604030504040204" pitchFamily="34" charset="0"/>
              </a:rPr>
              <a:t>&lt;/servlet-</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    &lt;load-on-startup&gt;</a:t>
            </a:r>
            <a:r>
              <a:rPr lang="en-US" dirty="0">
                <a:solidFill>
                  <a:srgbClr val="C00000"/>
                </a:solidFill>
                <a:latin typeface="Verdana" panose="020B0604030504040204" pitchFamily="34" charset="0"/>
              </a:rPr>
              <a:t>1</a:t>
            </a:r>
            <a:r>
              <a:rPr lang="en-US" dirty="0">
                <a:solidFill>
                  <a:srgbClr val="000000"/>
                </a:solidFill>
                <a:latin typeface="Verdana" panose="020B0604030504040204" pitchFamily="34" charset="0"/>
              </a:rPr>
              <a:t>&lt;/load-on-startup&gt;  </a:t>
            </a:r>
          </a:p>
          <a:p>
            <a:pPr algn="just">
              <a:buFont typeface="+mj-lt"/>
              <a:buAutoNum type="arabicPeriod"/>
            </a:pPr>
            <a:r>
              <a:rPr lang="en-US" dirty="0">
                <a:solidFill>
                  <a:srgbClr val="000000"/>
                </a:solidFill>
                <a:latin typeface="Verdana" panose="020B0604030504040204" pitchFamily="34" charset="0"/>
              </a:rPr>
              <a:t>&lt;/servlet&gt;  </a:t>
            </a:r>
          </a:p>
          <a:p>
            <a:pPr algn="just">
              <a:buFont typeface="+mj-lt"/>
              <a:buAutoNum type="arabicPeriod"/>
            </a:pPr>
            <a:r>
              <a:rPr lang="en-US" dirty="0">
                <a:solidFill>
                  <a:srgbClr val="000000"/>
                </a:solidFill>
                <a:latin typeface="Verdana" panose="020B0604030504040204" pitchFamily="34" charset="0"/>
              </a:rPr>
              <a:t>&lt;servlet-mapping&gt;  </a:t>
            </a:r>
          </a:p>
          <a:p>
            <a:pPr algn="just">
              <a:buFont typeface="+mj-lt"/>
              <a:buAutoNum type="arabicPeriod"/>
            </a:pPr>
            <a:r>
              <a:rPr lang="en-US" dirty="0">
                <a:solidFill>
                  <a:srgbClr val="000000"/>
                </a:solidFill>
                <a:latin typeface="Verdana" panose="020B0604030504040204" pitchFamily="34" charset="0"/>
              </a:rPr>
              <a:t>    &lt;servlet-name&gt;spring&lt;/servlet-name&gt;  </a:t>
            </a:r>
          </a:p>
          <a:p>
            <a:pPr algn="just">
              <a:buFont typeface="+mj-lt"/>
              <a:buAutoNum type="arabicPeriod"/>
            </a:pPr>
            <a:r>
              <a:rPr lang="en-US" dirty="0">
                <a:solidFill>
                  <a:srgbClr val="000000"/>
                </a:solidFill>
                <a:latin typeface="Verdana" panose="020B0604030504040204" pitchFamily="34" charset="0"/>
              </a:rPr>
              <a:t>    &lt;</a:t>
            </a:r>
            <a:r>
              <a:rPr lang="en-US" dirty="0" err="1">
                <a:solidFill>
                  <a:srgbClr val="000000"/>
                </a:solidFill>
                <a:latin typeface="Verdana" panose="020B0604030504040204" pitchFamily="34" charset="0"/>
              </a:rPr>
              <a:t>url</a:t>
            </a:r>
            <a:r>
              <a:rPr lang="en-US" dirty="0">
                <a:solidFill>
                  <a:srgbClr val="000000"/>
                </a:solidFill>
                <a:latin typeface="Verdana" panose="020B0604030504040204" pitchFamily="34" charset="0"/>
              </a:rPr>
              <a:t>-pattern&gt;/&lt;/</a:t>
            </a:r>
            <a:r>
              <a:rPr lang="en-US" dirty="0" err="1">
                <a:solidFill>
                  <a:srgbClr val="000000"/>
                </a:solidFill>
                <a:latin typeface="Verdana" panose="020B0604030504040204" pitchFamily="34" charset="0"/>
              </a:rPr>
              <a:t>url</a:t>
            </a:r>
            <a:r>
              <a:rPr lang="en-US" dirty="0">
                <a:solidFill>
                  <a:srgbClr val="000000"/>
                </a:solidFill>
                <a:latin typeface="Verdana" panose="020B0604030504040204" pitchFamily="34" charset="0"/>
              </a:rPr>
              <a:t>-pattern&gt;  </a:t>
            </a:r>
          </a:p>
          <a:p>
            <a:pPr algn="just">
              <a:buFont typeface="+mj-lt"/>
              <a:buAutoNum type="arabicPeriod"/>
            </a:pPr>
            <a:r>
              <a:rPr lang="en-US" dirty="0">
                <a:solidFill>
                  <a:srgbClr val="000000"/>
                </a:solidFill>
                <a:latin typeface="Verdana" panose="020B0604030504040204" pitchFamily="34" charset="0"/>
              </a:rPr>
              <a:t>&lt;/servlet-mapping&gt;</a:t>
            </a:r>
          </a:p>
          <a:p>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90</a:t>
            </a:fld>
            <a:endParaRPr lang="en-US"/>
          </a:p>
        </p:txBody>
      </p:sp>
    </p:spTree>
    <p:extLst>
      <p:ext uri="{BB962C8B-B14F-4D97-AF65-F5344CB8AC3E}">
        <p14:creationId xmlns:p14="http://schemas.microsoft.com/office/powerpoint/2010/main" val="308638787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86937"/>
          </a:xfrm>
        </p:spPr>
        <p:txBody>
          <a:bodyPr/>
          <a:lstStyle/>
          <a:p>
            <a:r>
              <a:rPr lang="en-US" dirty="0"/>
              <a:t> </a:t>
            </a:r>
            <a:r>
              <a:rPr lang="en-US" b="1" dirty="0"/>
              <a:t>spring-servlet.xml</a:t>
            </a:r>
            <a:endParaRPr lang="en-US" dirty="0"/>
          </a:p>
        </p:txBody>
      </p:sp>
      <p:sp>
        <p:nvSpPr>
          <p:cNvPr id="3" name="Content Placeholder 2"/>
          <p:cNvSpPr>
            <a:spLocks noGrp="1"/>
          </p:cNvSpPr>
          <p:nvPr>
            <p:ph idx="1"/>
          </p:nvPr>
        </p:nvSpPr>
        <p:spPr>
          <a:xfrm>
            <a:off x="677333" y="686936"/>
            <a:ext cx="11046093" cy="6171063"/>
          </a:xfrm>
        </p:spPr>
        <p:txBody>
          <a:bodyPr>
            <a:normAutofit fontScale="85000" lnSpcReduction="10000"/>
          </a:bodyPr>
          <a:lstStyle/>
          <a:p>
            <a:pPr algn="just">
              <a:buFont typeface="+mj-lt"/>
              <a:buAutoNum type="arabicPeriod"/>
            </a:pPr>
            <a:r>
              <a:rPr lang="en-US" dirty="0"/>
              <a:t> </a:t>
            </a:r>
            <a:r>
              <a:rPr lang="en-US" dirty="0">
                <a:solidFill>
                  <a:srgbClr val="000000"/>
                </a:solidFill>
                <a:latin typeface="Verdana" panose="020B0604030504040204" pitchFamily="34" charset="0"/>
              </a:rPr>
              <a:t>&lt;</a:t>
            </a:r>
            <a:r>
              <a:rPr lang="en-US" dirty="0" err="1">
                <a:solidFill>
                  <a:srgbClr val="000000"/>
                </a:solidFill>
                <a:latin typeface="Verdana" panose="020B0604030504040204" pitchFamily="34" charset="0"/>
              </a:rPr>
              <a:t>context:component-scan</a:t>
            </a:r>
            <a:r>
              <a:rPr lang="en-US" dirty="0">
                <a:solidFill>
                  <a:srgbClr val="000000"/>
                </a:solidFill>
                <a:latin typeface="Verdana" panose="020B0604030504040204" pitchFamily="34" charset="0"/>
              </a:rPr>
              <a:t> base-</a:t>
            </a:r>
            <a:r>
              <a:rPr lang="en-US" b="1" dirty="0">
                <a:solidFill>
                  <a:srgbClr val="006699"/>
                </a:solidFill>
                <a:latin typeface="Verdana" panose="020B0604030504040204" pitchFamily="34" charset="0"/>
              </a:rPr>
              <a:t>package</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com.mangaraoit.controllers</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&gt;&lt;/</a:t>
            </a:r>
            <a:r>
              <a:rPr lang="en-US" dirty="0" err="1">
                <a:solidFill>
                  <a:srgbClr val="000000"/>
                </a:solidFill>
                <a:latin typeface="Verdana" panose="020B0604030504040204" pitchFamily="34" charset="0"/>
              </a:rPr>
              <a:t>context:component-scan</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  &lt;bean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"org.springframework.web.servlet.view.InternalResourceViewResolver"</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&lt;property name=</a:t>
            </a:r>
            <a:r>
              <a:rPr lang="en-US" dirty="0">
                <a:solidFill>
                  <a:srgbClr val="0000FF"/>
                </a:solidFill>
                <a:latin typeface="Verdana" panose="020B0604030504040204" pitchFamily="34" charset="0"/>
              </a:rPr>
              <a:t>"prefix"</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"/WEB-INF/</a:t>
            </a:r>
            <a:r>
              <a:rPr lang="en-US" dirty="0" err="1">
                <a:solidFill>
                  <a:srgbClr val="0000FF"/>
                </a:solidFill>
                <a:latin typeface="Verdana" panose="020B0604030504040204" pitchFamily="34" charset="0"/>
              </a:rPr>
              <a:t>jsp</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&gt;&lt;/property&gt;  </a:t>
            </a:r>
          </a:p>
          <a:p>
            <a:pPr algn="just">
              <a:buFont typeface="+mj-lt"/>
              <a:buAutoNum type="arabicPeriod"/>
            </a:pPr>
            <a:r>
              <a:rPr lang="en-US" dirty="0">
                <a:solidFill>
                  <a:srgbClr val="000000"/>
                </a:solidFill>
                <a:latin typeface="Verdana" panose="020B0604030504040204" pitchFamily="34" charset="0"/>
              </a:rPr>
              <a:t>&lt;property name=</a:t>
            </a:r>
            <a:r>
              <a:rPr lang="en-US" dirty="0">
                <a:solidFill>
                  <a:srgbClr val="0000FF"/>
                </a:solidFill>
                <a:latin typeface="Verdana" panose="020B0604030504040204" pitchFamily="34" charset="0"/>
              </a:rPr>
              <a:t>"suffix"</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jsp</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&gt;&lt;/property&gt;  </a:t>
            </a:r>
          </a:p>
          <a:p>
            <a:pPr algn="just">
              <a:buFont typeface="+mj-lt"/>
              <a:buAutoNum type="arabicPeriod"/>
            </a:pPr>
            <a:r>
              <a:rPr lang="en-US" dirty="0">
                <a:solidFill>
                  <a:srgbClr val="000000"/>
                </a:solidFill>
                <a:latin typeface="Verdana" panose="020B0604030504040204" pitchFamily="34" charset="0"/>
              </a:rPr>
              <a:t>&lt;/bean&gt;  </a:t>
            </a:r>
          </a:p>
          <a:p>
            <a:pPr algn="just">
              <a:buFont typeface="+mj-lt"/>
              <a:buAutoNum type="arabicPeriod"/>
            </a:pPr>
            <a:r>
              <a:rPr lang="en-US" dirty="0">
                <a:solidFill>
                  <a:srgbClr val="000000"/>
                </a:solidFill>
                <a:latin typeface="Verdana" panose="020B0604030504040204" pitchFamily="34" charset="0"/>
              </a:rPr>
              <a:t>  &lt;bean id=</a:t>
            </a:r>
            <a:r>
              <a:rPr lang="en-US" dirty="0">
                <a:solidFill>
                  <a:srgbClr val="0000FF"/>
                </a:solidFill>
                <a:latin typeface="Verdana" panose="020B0604030504040204" pitchFamily="34" charset="0"/>
              </a:rPr>
              <a:t>"ds"</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org.springframework.jdbc.datasource.DriverManagerDataSource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&lt;property name=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driverClassName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oracle.jdbc.driver.OracleDriver</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&gt;&lt;/property&gt;  </a:t>
            </a:r>
          </a:p>
          <a:p>
            <a:pPr algn="just">
              <a:buFont typeface="+mj-lt"/>
              <a:buAutoNum type="arabicPeriod"/>
            </a:pPr>
            <a:r>
              <a:rPr lang="en-US" dirty="0">
                <a:solidFill>
                  <a:srgbClr val="000000"/>
                </a:solidFill>
                <a:latin typeface="Verdana" panose="020B0604030504040204" pitchFamily="34" charset="0"/>
              </a:rPr>
              <a:t>&lt;property name=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url</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jdbc:oracle:thin</a:t>
            </a:r>
            <a:r>
              <a:rPr lang="en-US" dirty="0">
                <a:solidFill>
                  <a:srgbClr val="0000FF"/>
                </a:solidFill>
                <a:latin typeface="Verdana" panose="020B0604030504040204" pitchFamily="34" charset="0"/>
              </a:rPr>
              <a:t>:@localhost:1521:xe"</a:t>
            </a:r>
            <a:r>
              <a:rPr lang="en-US" dirty="0">
                <a:solidFill>
                  <a:srgbClr val="000000"/>
                </a:solidFill>
                <a:latin typeface="Verdana" panose="020B0604030504040204" pitchFamily="34" charset="0"/>
              </a:rPr>
              <a:t>&gt;&lt;/property&gt;  </a:t>
            </a:r>
          </a:p>
          <a:p>
            <a:pPr algn="just">
              <a:buFont typeface="+mj-lt"/>
              <a:buAutoNum type="arabicPeriod"/>
            </a:pPr>
            <a:r>
              <a:rPr lang="en-US" dirty="0">
                <a:solidFill>
                  <a:srgbClr val="000000"/>
                </a:solidFill>
                <a:latin typeface="Verdana" panose="020B0604030504040204" pitchFamily="34" charset="0"/>
              </a:rPr>
              <a:t>&lt;property name=</a:t>
            </a:r>
            <a:r>
              <a:rPr lang="en-US" dirty="0">
                <a:solidFill>
                  <a:srgbClr val="0000FF"/>
                </a:solidFill>
                <a:latin typeface="Verdana" panose="020B0604030504040204" pitchFamily="34" charset="0"/>
              </a:rPr>
              <a:t>"username"</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"system"</a:t>
            </a:r>
            <a:r>
              <a:rPr lang="en-US" dirty="0">
                <a:solidFill>
                  <a:srgbClr val="000000"/>
                </a:solidFill>
                <a:latin typeface="Verdana" panose="020B0604030504040204" pitchFamily="34" charset="0"/>
              </a:rPr>
              <a:t>&gt;&lt;/property&gt;  </a:t>
            </a:r>
          </a:p>
          <a:p>
            <a:pPr algn="just">
              <a:buFont typeface="+mj-lt"/>
              <a:buAutoNum type="arabicPeriod"/>
            </a:pPr>
            <a:r>
              <a:rPr lang="en-US" dirty="0">
                <a:solidFill>
                  <a:srgbClr val="000000"/>
                </a:solidFill>
                <a:latin typeface="Verdana" panose="020B0604030504040204" pitchFamily="34" charset="0"/>
              </a:rPr>
              <a:t>&lt;property name=</a:t>
            </a:r>
            <a:r>
              <a:rPr lang="en-US" dirty="0">
                <a:solidFill>
                  <a:srgbClr val="0000FF"/>
                </a:solidFill>
                <a:latin typeface="Verdana" panose="020B0604030504040204" pitchFamily="34" charset="0"/>
              </a:rPr>
              <a:t>"password"</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"oracle"</a:t>
            </a:r>
            <a:r>
              <a:rPr lang="en-US" dirty="0">
                <a:solidFill>
                  <a:srgbClr val="000000"/>
                </a:solidFill>
                <a:latin typeface="Verdana" panose="020B0604030504040204" pitchFamily="34" charset="0"/>
              </a:rPr>
              <a:t>&gt;&lt;/property&gt;  </a:t>
            </a:r>
          </a:p>
          <a:p>
            <a:pPr algn="just">
              <a:buFont typeface="+mj-lt"/>
              <a:buAutoNum type="arabicPeriod"/>
            </a:pPr>
            <a:r>
              <a:rPr lang="en-US" dirty="0">
                <a:solidFill>
                  <a:srgbClr val="000000"/>
                </a:solidFill>
                <a:latin typeface="Verdana" panose="020B0604030504040204" pitchFamily="34" charset="0"/>
              </a:rPr>
              <a:t>&lt;/bean&gt;  </a:t>
            </a:r>
          </a:p>
          <a:p>
            <a:pPr algn="just">
              <a:buFont typeface="+mj-lt"/>
              <a:buAutoNum type="arabicPeriod"/>
            </a:pPr>
            <a:r>
              <a:rPr lang="en-US" dirty="0">
                <a:solidFill>
                  <a:srgbClr val="000000"/>
                </a:solidFill>
                <a:latin typeface="Verdana" panose="020B0604030504040204" pitchFamily="34" charset="0"/>
              </a:rPr>
              <a:t>  &lt;bean id=</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jt</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org.springframework.jdbc.core.JdbcTemplate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&lt;property name=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dataSource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ref=</a:t>
            </a:r>
            <a:r>
              <a:rPr lang="en-US" dirty="0">
                <a:solidFill>
                  <a:srgbClr val="0000FF"/>
                </a:solidFill>
                <a:latin typeface="Verdana" panose="020B0604030504040204" pitchFamily="34" charset="0"/>
              </a:rPr>
              <a:t>"ds"</a:t>
            </a:r>
            <a:r>
              <a:rPr lang="en-US" dirty="0">
                <a:solidFill>
                  <a:srgbClr val="000000"/>
                </a:solidFill>
                <a:latin typeface="Verdana" panose="020B0604030504040204" pitchFamily="34" charset="0"/>
              </a:rPr>
              <a:t>&gt;&lt;/property&gt;  </a:t>
            </a:r>
          </a:p>
          <a:p>
            <a:pPr algn="just">
              <a:buFont typeface="+mj-lt"/>
              <a:buAutoNum type="arabicPeriod"/>
            </a:pPr>
            <a:r>
              <a:rPr lang="en-US" dirty="0">
                <a:solidFill>
                  <a:srgbClr val="000000"/>
                </a:solidFill>
                <a:latin typeface="Verdana" panose="020B0604030504040204" pitchFamily="34" charset="0"/>
              </a:rPr>
              <a:t>&lt;/bean&gt;  </a:t>
            </a:r>
          </a:p>
          <a:p>
            <a:pPr algn="just">
              <a:buFont typeface="+mj-lt"/>
              <a:buAutoNum type="arabicPeriod"/>
            </a:pPr>
            <a:r>
              <a:rPr lang="en-US" dirty="0">
                <a:solidFill>
                  <a:srgbClr val="000000"/>
                </a:solidFill>
                <a:latin typeface="Verdana" panose="020B0604030504040204" pitchFamily="34" charset="0"/>
              </a:rPr>
              <a:t>  &lt;bean id=</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dao</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com.mangaraoit.dao.EmpDao</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&lt;property name=</a:t>
            </a:r>
            <a:r>
              <a:rPr lang="en-US" dirty="0">
                <a:solidFill>
                  <a:srgbClr val="0000FF"/>
                </a:solidFill>
                <a:latin typeface="Verdana" panose="020B0604030504040204" pitchFamily="34" charset="0"/>
              </a:rPr>
              <a:t>"template"</a:t>
            </a:r>
            <a:r>
              <a:rPr lang="en-US" dirty="0">
                <a:solidFill>
                  <a:srgbClr val="000000"/>
                </a:solidFill>
                <a:latin typeface="Verdana" panose="020B0604030504040204" pitchFamily="34" charset="0"/>
              </a:rPr>
              <a:t> ref=</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jt</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&gt;&lt;/property&gt;  </a:t>
            </a:r>
          </a:p>
          <a:p>
            <a:pPr algn="just">
              <a:buFont typeface="+mj-lt"/>
              <a:buAutoNum type="arabicPeriod"/>
            </a:pPr>
            <a:r>
              <a:rPr lang="en-US" dirty="0">
                <a:solidFill>
                  <a:srgbClr val="000000"/>
                </a:solidFill>
                <a:latin typeface="Verdana" panose="020B0604030504040204" pitchFamily="34" charset="0"/>
              </a:rPr>
              <a:t>&lt;/bean&gt;  </a:t>
            </a:r>
          </a:p>
          <a:p>
            <a:pPr algn="just">
              <a:buFont typeface="+mj-lt"/>
              <a:buAutoNum type="arabicPeriod"/>
            </a:pPr>
            <a:r>
              <a:rPr lang="en-US" dirty="0">
                <a:solidFill>
                  <a:srgbClr val="000000"/>
                </a:solidFill>
                <a:latin typeface="Verdana" panose="020B0604030504040204" pitchFamily="34" charset="0"/>
              </a:rPr>
              <a:t>&lt;/beans&gt;  </a:t>
            </a:r>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91</a:t>
            </a:fld>
            <a:endParaRPr lang="en-US"/>
          </a:p>
        </p:txBody>
      </p:sp>
    </p:spTree>
    <p:extLst>
      <p:ext uri="{BB962C8B-B14F-4D97-AF65-F5344CB8AC3E}">
        <p14:creationId xmlns:p14="http://schemas.microsoft.com/office/powerpoint/2010/main" val="319044062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96036"/>
          </a:xfrm>
        </p:spPr>
        <p:txBody>
          <a:bodyPr/>
          <a:lstStyle/>
          <a:p>
            <a:r>
              <a:rPr lang="en-US" b="1" dirty="0" err="1"/>
              <a:t>empform.jsp</a:t>
            </a:r>
            <a:endParaRPr lang="en-US" dirty="0"/>
          </a:p>
        </p:txBody>
      </p:sp>
      <p:sp>
        <p:nvSpPr>
          <p:cNvPr id="3" name="Content Placeholder 2"/>
          <p:cNvSpPr>
            <a:spLocks noGrp="1"/>
          </p:cNvSpPr>
          <p:nvPr>
            <p:ph idx="1"/>
          </p:nvPr>
        </p:nvSpPr>
        <p:spPr>
          <a:xfrm>
            <a:off x="677334" y="559558"/>
            <a:ext cx="8596668" cy="6298441"/>
          </a:xfrm>
        </p:spPr>
        <p:txBody>
          <a:bodyPr>
            <a:normAutofit fontScale="62500" lnSpcReduction="20000"/>
          </a:bodyPr>
          <a:lstStyle/>
          <a:p>
            <a:pPr algn="just">
              <a:buFont typeface="+mj-lt"/>
              <a:buAutoNum type="arabicPeriod"/>
            </a:pPr>
            <a:r>
              <a:rPr lang="en-US" dirty="0"/>
              <a:t> </a:t>
            </a:r>
            <a:r>
              <a:rPr lang="en-US" dirty="0">
                <a:solidFill>
                  <a:srgbClr val="000000"/>
                </a:solidFill>
                <a:latin typeface="Verdana" panose="020B0604030504040204" pitchFamily="34" charset="0"/>
              </a:rPr>
              <a:t>&lt;%@ </a:t>
            </a:r>
            <a:r>
              <a:rPr lang="en-US" dirty="0" err="1">
                <a:solidFill>
                  <a:srgbClr val="000000"/>
                </a:solidFill>
                <a:latin typeface="Verdana" panose="020B0604030504040204" pitchFamily="34" charset="0"/>
              </a:rPr>
              <a:t>taglib</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uri</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"http://www.springframework.org/tags/form"</a:t>
            </a:r>
            <a:r>
              <a:rPr lang="en-US" dirty="0">
                <a:solidFill>
                  <a:srgbClr val="000000"/>
                </a:solidFill>
                <a:latin typeface="Verdana" panose="020B0604030504040204" pitchFamily="34" charset="0"/>
              </a:rPr>
              <a:t> prefix=</a:t>
            </a:r>
            <a:r>
              <a:rPr lang="en-US" dirty="0">
                <a:solidFill>
                  <a:srgbClr val="0000FF"/>
                </a:solidFill>
                <a:latin typeface="Verdana" panose="020B0604030504040204" pitchFamily="34" charset="0"/>
              </a:rPr>
              <a:t>"form"</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&lt;%@ </a:t>
            </a:r>
            <a:r>
              <a:rPr lang="en-US" dirty="0" err="1">
                <a:solidFill>
                  <a:srgbClr val="000000"/>
                </a:solidFill>
                <a:latin typeface="Verdana" panose="020B0604030504040204" pitchFamily="34" charset="0"/>
              </a:rPr>
              <a:t>taglib</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uri</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"http://java.sun.com/</a:t>
            </a:r>
            <a:r>
              <a:rPr lang="en-US" dirty="0" err="1">
                <a:solidFill>
                  <a:srgbClr val="0000FF"/>
                </a:solidFill>
                <a:latin typeface="Verdana" panose="020B0604030504040204" pitchFamily="34" charset="0"/>
              </a:rPr>
              <a:t>jsp</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jstl</a:t>
            </a:r>
            <a:r>
              <a:rPr lang="en-US" dirty="0">
                <a:solidFill>
                  <a:srgbClr val="0000FF"/>
                </a:solidFill>
                <a:latin typeface="Verdana" panose="020B0604030504040204" pitchFamily="34" charset="0"/>
              </a:rPr>
              <a:t>/core"</a:t>
            </a:r>
            <a:r>
              <a:rPr lang="en-US" dirty="0">
                <a:solidFill>
                  <a:srgbClr val="000000"/>
                </a:solidFill>
                <a:latin typeface="Verdana" panose="020B0604030504040204" pitchFamily="34" charset="0"/>
              </a:rPr>
              <a:t> prefix=</a:t>
            </a:r>
            <a:r>
              <a:rPr lang="en-US" dirty="0">
                <a:solidFill>
                  <a:srgbClr val="0000FF"/>
                </a:solidFill>
                <a:latin typeface="Verdana" panose="020B0604030504040204" pitchFamily="34" charset="0"/>
              </a:rPr>
              <a:t>"c"</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&lt;h1&gt;Add New Employee&lt;/h1&gt;  </a:t>
            </a:r>
          </a:p>
          <a:p>
            <a:pPr algn="just">
              <a:buFont typeface="+mj-lt"/>
              <a:buAutoNum type="arabicPeriod"/>
            </a:pPr>
            <a:r>
              <a:rPr lang="en-US" dirty="0">
                <a:solidFill>
                  <a:srgbClr val="000000"/>
                </a:solidFill>
                <a:latin typeface="Verdana" panose="020B0604030504040204" pitchFamily="34" charset="0"/>
              </a:rPr>
              <a:t>       &lt;</a:t>
            </a:r>
            <a:r>
              <a:rPr lang="en-US" dirty="0" err="1">
                <a:solidFill>
                  <a:srgbClr val="000000"/>
                </a:solidFill>
                <a:latin typeface="Verdana" panose="020B0604030504040204" pitchFamily="34" charset="0"/>
              </a:rPr>
              <a:t>form:form</a:t>
            </a:r>
            <a:r>
              <a:rPr lang="en-US" dirty="0">
                <a:solidFill>
                  <a:srgbClr val="000000"/>
                </a:solidFill>
                <a:latin typeface="Verdana" panose="020B0604030504040204" pitchFamily="34" charset="0"/>
              </a:rPr>
              <a:t> method=</a:t>
            </a:r>
            <a:r>
              <a:rPr lang="en-US" dirty="0">
                <a:solidFill>
                  <a:srgbClr val="0000FF"/>
                </a:solidFill>
                <a:latin typeface="Verdana" panose="020B0604030504040204" pitchFamily="34" charset="0"/>
              </a:rPr>
              <a:t>"post"</a:t>
            </a:r>
            <a:r>
              <a:rPr lang="en-US" dirty="0">
                <a:solidFill>
                  <a:srgbClr val="000000"/>
                </a:solidFill>
                <a:latin typeface="Verdana" panose="020B0604030504040204" pitchFamily="34" charset="0"/>
              </a:rPr>
              <a:t> action=</a:t>
            </a:r>
            <a:r>
              <a:rPr lang="en-US" dirty="0">
                <a:solidFill>
                  <a:srgbClr val="0000FF"/>
                </a:solidFill>
                <a:latin typeface="Verdana" panose="020B0604030504040204" pitchFamily="34" charset="0"/>
              </a:rPr>
              <a:t>"save"</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        &lt;table &gt;    </a:t>
            </a:r>
          </a:p>
          <a:p>
            <a:pPr algn="just">
              <a:buFont typeface="+mj-lt"/>
              <a:buAutoNum type="arabicPeriod"/>
            </a:pPr>
            <a:r>
              <a:rPr lang="en-US" dirty="0">
                <a:solidFill>
                  <a:srgbClr val="000000"/>
                </a:solidFill>
                <a:latin typeface="Verdana" panose="020B0604030504040204" pitchFamily="34" charset="0"/>
              </a:rPr>
              <a:t>         &lt;</a:t>
            </a:r>
            <a:r>
              <a:rPr lang="en-US" dirty="0" err="1">
                <a:solidFill>
                  <a:srgbClr val="000000"/>
                </a:solidFill>
                <a:latin typeface="Verdana" panose="020B0604030504040204" pitchFamily="34" charset="0"/>
              </a:rPr>
              <a:t>tr</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          &lt;td&gt;Name : &lt;/td&gt;   </a:t>
            </a:r>
          </a:p>
          <a:p>
            <a:pPr algn="just">
              <a:buFont typeface="+mj-lt"/>
              <a:buAutoNum type="arabicPeriod"/>
            </a:pPr>
            <a:r>
              <a:rPr lang="en-US" dirty="0">
                <a:solidFill>
                  <a:srgbClr val="000000"/>
                </a:solidFill>
                <a:latin typeface="Verdana" panose="020B0604030504040204" pitchFamily="34" charset="0"/>
              </a:rPr>
              <a:t>          &lt;td&gt;&lt;</a:t>
            </a:r>
            <a:r>
              <a:rPr lang="en-US" dirty="0" err="1">
                <a:solidFill>
                  <a:srgbClr val="000000"/>
                </a:solidFill>
                <a:latin typeface="Verdana" panose="020B0604030504040204" pitchFamily="34" charset="0"/>
              </a:rPr>
              <a:t>form:input</a:t>
            </a:r>
            <a:r>
              <a:rPr lang="en-US" dirty="0">
                <a:solidFill>
                  <a:srgbClr val="000000"/>
                </a:solidFill>
                <a:latin typeface="Verdana" panose="020B0604030504040204" pitchFamily="34" charset="0"/>
              </a:rPr>
              <a:t> path=</a:t>
            </a:r>
            <a:r>
              <a:rPr lang="en-US" dirty="0">
                <a:solidFill>
                  <a:srgbClr val="0000FF"/>
                </a:solidFill>
                <a:latin typeface="Verdana" panose="020B0604030504040204" pitchFamily="34" charset="0"/>
              </a:rPr>
              <a:t>"name"</a:t>
            </a:r>
            <a:r>
              <a:rPr lang="en-US" dirty="0">
                <a:solidFill>
                  <a:srgbClr val="000000"/>
                </a:solidFill>
                <a:latin typeface="Verdana" panose="020B0604030504040204" pitchFamily="34" charset="0"/>
              </a:rPr>
              <a:t>  /&gt;&lt;/td&gt;  </a:t>
            </a:r>
          </a:p>
          <a:p>
            <a:pPr algn="just">
              <a:buFont typeface="+mj-lt"/>
              <a:buAutoNum type="arabicPeriod"/>
            </a:pPr>
            <a:r>
              <a:rPr lang="en-US" dirty="0">
                <a:solidFill>
                  <a:srgbClr val="000000"/>
                </a:solidFill>
                <a:latin typeface="Verdana" panose="020B0604030504040204" pitchFamily="34" charset="0"/>
              </a:rPr>
              <a:t>         &lt;/</a:t>
            </a:r>
            <a:r>
              <a:rPr lang="en-US" dirty="0" err="1">
                <a:solidFill>
                  <a:srgbClr val="000000"/>
                </a:solidFill>
                <a:latin typeface="Verdana" panose="020B0604030504040204" pitchFamily="34" charset="0"/>
              </a:rPr>
              <a:t>tr</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         &lt;</a:t>
            </a:r>
            <a:r>
              <a:rPr lang="en-US" dirty="0" err="1">
                <a:solidFill>
                  <a:srgbClr val="000000"/>
                </a:solidFill>
                <a:latin typeface="Verdana" panose="020B0604030504040204" pitchFamily="34" charset="0"/>
              </a:rPr>
              <a:t>tr</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          &lt;td&gt;Salary :&lt;/td&gt;    </a:t>
            </a:r>
          </a:p>
          <a:p>
            <a:pPr algn="just">
              <a:buFont typeface="+mj-lt"/>
              <a:buAutoNum type="arabicPeriod"/>
            </a:pPr>
            <a:r>
              <a:rPr lang="en-US" dirty="0">
                <a:solidFill>
                  <a:srgbClr val="000000"/>
                </a:solidFill>
                <a:latin typeface="Verdana" panose="020B0604030504040204" pitchFamily="34" charset="0"/>
              </a:rPr>
              <a:t>          &lt;td&gt;&lt;</a:t>
            </a:r>
            <a:r>
              <a:rPr lang="en-US" dirty="0" err="1">
                <a:solidFill>
                  <a:srgbClr val="000000"/>
                </a:solidFill>
                <a:latin typeface="Verdana" panose="020B0604030504040204" pitchFamily="34" charset="0"/>
              </a:rPr>
              <a:t>form:input</a:t>
            </a:r>
            <a:r>
              <a:rPr lang="en-US" dirty="0">
                <a:solidFill>
                  <a:srgbClr val="000000"/>
                </a:solidFill>
                <a:latin typeface="Verdana" panose="020B0604030504040204" pitchFamily="34" charset="0"/>
              </a:rPr>
              <a:t> path=</a:t>
            </a:r>
            <a:r>
              <a:rPr lang="en-US" dirty="0">
                <a:solidFill>
                  <a:srgbClr val="0000FF"/>
                </a:solidFill>
                <a:latin typeface="Verdana" panose="020B0604030504040204" pitchFamily="34" charset="0"/>
              </a:rPr>
              <a:t>"salary"</a:t>
            </a:r>
            <a:r>
              <a:rPr lang="en-US" dirty="0">
                <a:solidFill>
                  <a:srgbClr val="000000"/>
                </a:solidFill>
                <a:latin typeface="Verdana" panose="020B0604030504040204" pitchFamily="34" charset="0"/>
              </a:rPr>
              <a:t> /&gt;&lt;/td&gt;  </a:t>
            </a:r>
          </a:p>
          <a:p>
            <a:pPr algn="just">
              <a:buFont typeface="+mj-lt"/>
              <a:buAutoNum type="arabicPeriod"/>
            </a:pPr>
            <a:r>
              <a:rPr lang="en-US" dirty="0">
                <a:solidFill>
                  <a:srgbClr val="000000"/>
                </a:solidFill>
                <a:latin typeface="Verdana" panose="020B0604030504040204" pitchFamily="34" charset="0"/>
              </a:rPr>
              <a:t>         &lt;/</a:t>
            </a:r>
            <a:r>
              <a:rPr lang="en-US" dirty="0" err="1">
                <a:solidFill>
                  <a:srgbClr val="000000"/>
                </a:solidFill>
                <a:latin typeface="Verdana" panose="020B0604030504040204" pitchFamily="34" charset="0"/>
              </a:rPr>
              <a:t>tr</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         &lt;</a:t>
            </a:r>
            <a:r>
              <a:rPr lang="en-US" dirty="0" err="1">
                <a:solidFill>
                  <a:srgbClr val="000000"/>
                </a:solidFill>
                <a:latin typeface="Verdana" panose="020B0604030504040204" pitchFamily="34" charset="0"/>
              </a:rPr>
              <a:t>tr</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          &lt;td&gt;Designation :&lt;/td&gt;    </a:t>
            </a:r>
          </a:p>
          <a:p>
            <a:pPr algn="just">
              <a:buFont typeface="+mj-lt"/>
              <a:buAutoNum type="arabicPeriod"/>
            </a:pPr>
            <a:r>
              <a:rPr lang="en-US" dirty="0">
                <a:solidFill>
                  <a:srgbClr val="000000"/>
                </a:solidFill>
                <a:latin typeface="Verdana" panose="020B0604030504040204" pitchFamily="34" charset="0"/>
              </a:rPr>
              <a:t>          &lt;td&gt;&lt;</a:t>
            </a:r>
            <a:r>
              <a:rPr lang="en-US" dirty="0" err="1">
                <a:solidFill>
                  <a:srgbClr val="000000"/>
                </a:solidFill>
                <a:latin typeface="Verdana" panose="020B0604030504040204" pitchFamily="34" charset="0"/>
              </a:rPr>
              <a:t>form:input</a:t>
            </a:r>
            <a:r>
              <a:rPr lang="en-US" dirty="0">
                <a:solidFill>
                  <a:srgbClr val="000000"/>
                </a:solidFill>
                <a:latin typeface="Verdana" panose="020B0604030504040204" pitchFamily="34" charset="0"/>
              </a:rPr>
              <a:t> path=</a:t>
            </a:r>
            <a:r>
              <a:rPr lang="en-US" dirty="0">
                <a:solidFill>
                  <a:srgbClr val="0000FF"/>
                </a:solidFill>
                <a:latin typeface="Verdana" panose="020B0604030504040204" pitchFamily="34" charset="0"/>
              </a:rPr>
              <a:t>"designation"</a:t>
            </a:r>
            <a:r>
              <a:rPr lang="en-US" dirty="0">
                <a:solidFill>
                  <a:srgbClr val="000000"/>
                </a:solidFill>
                <a:latin typeface="Verdana" panose="020B0604030504040204" pitchFamily="34" charset="0"/>
              </a:rPr>
              <a:t> /&gt;&lt;/td&gt;  </a:t>
            </a:r>
          </a:p>
          <a:p>
            <a:pPr algn="just">
              <a:buFont typeface="+mj-lt"/>
              <a:buAutoNum type="arabicPeriod"/>
            </a:pPr>
            <a:r>
              <a:rPr lang="en-US" dirty="0">
                <a:solidFill>
                  <a:srgbClr val="000000"/>
                </a:solidFill>
                <a:latin typeface="Verdana" panose="020B0604030504040204" pitchFamily="34" charset="0"/>
              </a:rPr>
              <a:t>         &lt;/</a:t>
            </a:r>
            <a:r>
              <a:rPr lang="en-US" dirty="0" err="1">
                <a:solidFill>
                  <a:srgbClr val="000000"/>
                </a:solidFill>
                <a:latin typeface="Verdana" panose="020B0604030504040204" pitchFamily="34" charset="0"/>
              </a:rPr>
              <a:t>tr</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         &lt;</a:t>
            </a:r>
            <a:r>
              <a:rPr lang="en-US" dirty="0" err="1">
                <a:solidFill>
                  <a:srgbClr val="000000"/>
                </a:solidFill>
                <a:latin typeface="Verdana" panose="020B0604030504040204" pitchFamily="34" charset="0"/>
              </a:rPr>
              <a:t>tr</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          &lt;td&gt; &lt;/td&gt;    </a:t>
            </a:r>
          </a:p>
          <a:p>
            <a:pPr algn="just">
              <a:buFont typeface="+mj-lt"/>
              <a:buAutoNum type="arabicPeriod"/>
            </a:pPr>
            <a:r>
              <a:rPr lang="en-US" dirty="0">
                <a:solidFill>
                  <a:srgbClr val="000000"/>
                </a:solidFill>
                <a:latin typeface="Verdana" panose="020B0604030504040204" pitchFamily="34" charset="0"/>
              </a:rPr>
              <a:t>          &lt;td&gt;&lt;input type=</a:t>
            </a:r>
            <a:r>
              <a:rPr lang="en-US" dirty="0">
                <a:solidFill>
                  <a:srgbClr val="0000FF"/>
                </a:solidFill>
                <a:latin typeface="Verdana" panose="020B0604030504040204" pitchFamily="34" charset="0"/>
              </a:rPr>
              <a:t>"submit"</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"Save"</a:t>
            </a:r>
            <a:r>
              <a:rPr lang="en-US" dirty="0">
                <a:solidFill>
                  <a:srgbClr val="000000"/>
                </a:solidFill>
                <a:latin typeface="Verdana" panose="020B0604030504040204" pitchFamily="34" charset="0"/>
              </a:rPr>
              <a:t> /&gt;&lt;/td&gt;    </a:t>
            </a:r>
          </a:p>
          <a:p>
            <a:pPr algn="just">
              <a:buFont typeface="+mj-lt"/>
              <a:buAutoNum type="arabicPeriod"/>
            </a:pPr>
            <a:r>
              <a:rPr lang="en-US" dirty="0">
                <a:solidFill>
                  <a:srgbClr val="000000"/>
                </a:solidFill>
                <a:latin typeface="Verdana" panose="020B0604030504040204" pitchFamily="34" charset="0"/>
              </a:rPr>
              <a:t>         &lt;/</a:t>
            </a:r>
            <a:r>
              <a:rPr lang="en-US" dirty="0" err="1">
                <a:solidFill>
                  <a:srgbClr val="000000"/>
                </a:solidFill>
                <a:latin typeface="Verdana" panose="020B0604030504040204" pitchFamily="34" charset="0"/>
              </a:rPr>
              <a:t>tr</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        &lt;/table&gt;    </a:t>
            </a:r>
          </a:p>
          <a:p>
            <a:pPr algn="just">
              <a:buFont typeface="+mj-lt"/>
              <a:buAutoNum type="arabicPeriod"/>
            </a:pPr>
            <a:r>
              <a:rPr lang="en-US" dirty="0">
                <a:solidFill>
                  <a:srgbClr val="000000"/>
                </a:solidFill>
                <a:latin typeface="Verdana" panose="020B0604030504040204" pitchFamily="34" charset="0"/>
              </a:rPr>
              <a:t>       &lt;/</a:t>
            </a:r>
            <a:r>
              <a:rPr lang="en-US" dirty="0" err="1">
                <a:solidFill>
                  <a:srgbClr val="000000"/>
                </a:solidFill>
                <a:latin typeface="Verdana" panose="020B0604030504040204" pitchFamily="34" charset="0"/>
              </a:rPr>
              <a:t>form:form</a:t>
            </a:r>
            <a:r>
              <a:rPr lang="en-US" dirty="0">
                <a:solidFill>
                  <a:srgbClr val="000000"/>
                </a:solidFill>
                <a:latin typeface="Verdana" panose="020B0604030504040204" pitchFamily="34" charset="0"/>
              </a:rPr>
              <a:t>&gt;    </a:t>
            </a:r>
          </a:p>
          <a:p>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92</a:t>
            </a:fld>
            <a:endParaRPr lang="en-US"/>
          </a:p>
        </p:txBody>
      </p:sp>
    </p:spTree>
    <p:extLst>
      <p:ext uri="{BB962C8B-B14F-4D97-AF65-F5344CB8AC3E}">
        <p14:creationId xmlns:p14="http://schemas.microsoft.com/office/powerpoint/2010/main" val="47027933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32346"/>
          </a:xfrm>
        </p:spPr>
        <p:txBody>
          <a:bodyPr>
            <a:normAutofit fontScale="90000"/>
          </a:bodyPr>
          <a:lstStyle/>
          <a:p>
            <a:r>
              <a:rPr lang="en-US" dirty="0"/>
              <a:t> </a:t>
            </a:r>
            <a:r>
              <a:rPr lang="en-US" b="1" dirty="0" err="1"/>
              <a:t>empeditform.jsp</a:t>
            </a:r>
            <a:endParaRPr lang="en-US" dirty="0"/>
          </a:p>
        </p:txBody>
      </p:sp>
      <p:sp>
        <p:nvSpPr>
          <p:cNvPr id="3" name="Content Placeholder 2"/>
          <p:cNvSpPr>
            <a:spLocks noGrp="1"/>
          </p:cNvSpPr>
          <p:nvPr>
            <p:ph idx="1"/>
          </p:nvPr>
        </p:nvSpPr>
        <p:spPr>
          <a:xfrm>
            <a:off x="677333" y="632346"/>
            <a:ext cx="10377353" cy="6225653"/>
          </a:xfrm>
        </p:spPr>
        <p:txBody>
          <a:bodyPr>
            <a:normAutofit fontScale="47500" lnSpcReduction="20000"/>
          </a:bodyPr>
          <a:lstStyle/>
          <a:p>
            <a:pPr algn="just">
              <a:buFont typeface="+mj-lt"/>
              <a:buAutoNum type="arabicPeriod"/>
            </a:pPr>
            <a:r>
              <a:rPr lang="en-US" dirty="0"/>
              <a:t> </a:t>
            </a:r>
            <a:r>
              <a:rPr lang="en-US" dirty="0">
                <a:solidFill>
                  <a:srgbClr val="000000"/>
                </a:solidFill>
                <a:latin typeface="Verdana" panose="020B0604030504040204" pitchFamily="34" charset="0"/>
              </a:rPr>
              <a:t>&lt;%@ </a:t>
            </a:r>
            <a:r>
              <a:rPr lang="en-US" dirty="0" err="1">
                <a:solidFill>
                  <a:srgbClr val="000000"/>
                </a:solidFill>
                <a:latin typeface="Verdana" panose="020B0604030504040204" pitchFamily="34" charset="0"/>
              </a:rPr>
              <a:t>taglib</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uri</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"http://www.springframework.org/tags/form"</a:t>
            </a:r>
            <a:r>
              <a:rPr lang="en-US" dirty="0">
                <a:solidFill>
                  <a:srgbClr val="000000"/>
                </a:solidFill>
                <a:latin typeface="Verdana" panose="020B0604030504040204" pitchFamily="34" charset="0"/>
              </a:rPr>
              <a:t> prefix=</a:t>
            </a:r>
            <a:r>
              <a:rPr lang="en-US" dirty="0">
                <a:solidFill>
                  <a:srgbClr val="0000FF"/>
                </a:solidFill>
                <a:latin typeface="Verdana" panose="020B0604030504040204" pitchFamily="34" charset="0"/>
              </a:rPr>
              <a:t>"form"</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&lt;%@ </a:t>
            </a:r>
            <a:r>
              <a:rPr lang="en-US" dirty="0" err="1">
                <a:solidFill>
                  <a:srgbClr val="000000"/>
                </a:solidFill>
                <a:latin typeface="Verdana" panose="020B0604030504040204" pitchFamily="34" charset="0"/>
              </a:rPr>
              <a:t>taglib</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uri</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"http://java.sun.com/</a:t>
            </a:r>
            <a:r>
              <a:rPr lang="en-US" dirty="0" err="1">
                <a:solidFill>
                  <a:srgbClr val="0000FF"/>
                </a:solidFill>
                <a:latin typeface="Verdana" panose="020B0604030504040204" pitchFamily="34" charset="0"/>
              </a:rPr>
              <a:t>jsp</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jstl</a:t>
            </a:r>
            <a:r>
              <a:rPr lang="en-US" dirty="0">
                <a:solidFill>
                  <a:srgbClr val="0000FF"/>
                </a:solidFill>
                <a:latin typeface="Verdana" panose="020B0604030504040204" pitchFamily="34" charset="0"/>
              </a:rPr>
              <a:t>/core"</a:t>
            </a:r>
            <a:r>
              <a:rPr lang="en-US" dirty="0">
                <a:solidFill>
                  <a:srgbClr val="000000"/>
                </a:solidFill>
                <a:latin typeface="Verdana" panose="020B0604030504040204" pitchFamily="34" charset="0"/>
              </a:rPr>
              <a:t> prefix=</a:t>
            </a:r>
            <a:r>
              <a:rPr lang="en-US" dirty="0">
                <a:solidFill>
                  <a:srgbClr val="0000FF"/>
                </a:solidFill>
                <a:latin typeface="Verdana" panose="020B0604030504040204" pitchFamily="34" charset="0"/>
              </a:rPr>
              <a:t>"c"</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          &lt;h1&gt;Edit Employee&lt;/h1&gt;  </a:t>
            </a:r>
          </a:p>
          <a:p>
            <a:pPr algn="just">
              <a:buFont typeface="+mj-lt"/>
              <a:buAutoNum type="arabicPeriod"/>
            </a:pPr>
            <a:r>
              <a:rPr lang="en-US" dirty="0">
                <a:solidFill>
                  <a:srgbClr val="000000"/>
                </a:solidFill>
                <a:latin typeface="Verdana" panose="020B0604030504040204" pitchFamily="34" charset="0"/>
              </a:rPr>
              <a:t>       &lt;</a:t>
            </a:r>
            <a:r>
              <a:rPr lang="en-US" dirty="0" err="1">
                <a:solidFill>
                  <a:srgbClr val="000000"/>
                </a:solidFill>
                <a:latin typeface="Verdana" panose="020B0604030504040204" pitchFamily="34" charset="0"/>
              </a:rPr>
              <a:t>form:form</a:t>
            </a:r>
            <a:r>
              <a:rPr lang="en-US" dirty="0">
                <a:solidFill>
                  <a:srgbClr val="000000"/>
                </a:solidFill>
                <a:latin typeface="Verdana" panose="020B0604030504040204" pitchFamily="34" charset="0"/>
              </a:rPr>
              <a:t> method=</a:t>
            </a:r>
            <a:r>
              <a:rPr lang="en-US" dirty="0">
                <a:solidFill>
                  <a:srgbClr val="0000FF"/>
                </a:solidFill>
                <a:latin typeface="Verdana" panose="020B0604030504040204" pitchFamily="34" charset="0"/>
              </a:rPr>
              <a:t>"POST"</a:t>
            </a:r>
            <a:r>
              <a:rPr lang="en-US" dirty="0">
                <a:solidFill>
                  <a:srgbClr val="000000"/>
                </a:solidFill>
                <a:latin typeface="Verdana" panose="020B0604030504040204" pitchFamily="34" charset="0"/>
              </a:rPr>
              <a:t> action=</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SpringMVCCRUDSimple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editsave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        &lt;table &gt;      &lt;</a:t>
            </a:r>
            <a:r>
              <a:rPr lang="en-US" dirty="0" err="1">
                <a:solidFill>
                  <a:srgbClr val="000000"/>
                </a:solidFill>
                <a:latin typeface="Verdana" panose="020B0604030504040204" pitchFamily="34" charset="0"/>
              </a:rPr>
              <a:t>tr</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        &lt;td&gt;&lt;/td&gt;    </a:t>
            </a:r>
          </a:p>
          <a:p>
            <a:pPr algn="just">
              <a:buFont typeface="+mj-lt"/>
              <a:buAutoNum type="arabicPeriod"/>
            </a:pPr>
            <a:r>
              <a:rPr lang="en-US" dirty="0">
                <a:solidFill>
                  <a:srgbClr val="000000"/>
                </a:solidFill>
                <a:latin typeface="Verdana" panose="020B0604030504040204" pitchFamily="34" charset="0"/>
              </a:rPr>
              <a:t>         &lt;td&gt;&lt;</a:t>
            </a:r>
            <a:r>
              <a:rPr lang="en-US" dirty="0" err="1">
                <a:solidFill>
                  <a:srgbClr val="000000"/>
                </a:solidFill>
                <a:latin typeface="Verdana" panose="020B0604030504040204" pitchFamily="34" charset="0"/>
              </a:rPr>
              <a:t>form:hidden</a:t>
            </a:r>
            <a:r>
              <a:rPr lang="en-US" dirty="0">
                <a:solidFill>
                  <a:srgbClr val="000000"/>
                </a:solidFill>
                <a:latin typeface="Verdana" panose="020B0604030504040204" pitchFamily="34" charset="0"/>
              </a:rPr>
              <a:t>  path=</a:t>
            </a:r>
            <a:r>
              <a:rPr lang="en-US" dirty="0">
                <a:solidFill>
                  <a:srgbClr val="0000FF"/>
                </a:solidFill>
                <a:latin typeface="Verdana" panose="020B0604030504040204" pitchFamily="34" charset="0"/>
              </a:rPr>
              <a:t>"id"</a:t>
            </a:r>
            <a:r>
              <a:rPr lang="en-US" dirty="0">
                <a:solidFill>
                  <a:srgbClr val="000000"/>
                </a:solidFill>
                <a:latin typeface="Verdana" panose="020B0604030504040204" pitchFamily="34" charset="0"/>
              </a:rPr>
              <a:t> /&gt;&lt;/td&gt;  </a:t>
            </a:r>
          </a:p>
          <a:p>
            <a:pPr algn="just">
              <a:buFont typeface="+mj-lt"/>
              <a:buAutoNum type="arabicPeriod"/>
            </a:pPr>
            <a:r>
              <a:rPr lang="en-US" dirty="0">
                <a:solidFill>
                  <a:srgbClr val="000000"/>
                </a:solidFill>
                <a:latin typeface="Verdana" panose="020B0604030504040204" pitchFamily="34" charset="0"/>
              </a:rPr>
              <a:t>         &lt;/</a:t>
            </a:r>
            <a:r>
              <a:rPr lang="en-US" dirty="0" err="1">
                <a:solidFill>
                  <a:srgbClr val="000000"/>
                </a:solidFill>
                <a:latin typeface="Verdana" panose="020B0604030504040204" pitchFamily="34" charset="0"/>
              </a:rPr>
              <a:t>tr</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         &lt;</a:t>
            </a:r>
            <a:r>
              <a:rPr lang="en-US" dirty="0" err="1">
                <a:solidFill>
                  <a:srgbClr val="000000"/>
                </a:solidFill>
                <a:latin typeface="Verdana" panose="020B0604030504040204" pitchFamily="34" charset="0"/>
              </a:rPr>
              <a:t>tr</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          &lt;td&gt;Name : &lt;/td&gt;   </a:t>
            </a:r>
          </a:p>
          <a:p>
            <a:pPr algn="just">
              <a:buFont typeface="+mj-lt"/>
              <a:buAutoNum type="arabicPeriod"/>
            </a:pPr>
            <a:r>
              <a:rPr lang="en-US" dirty="0">
                <a:solidFill>
                  <a:srgbClr val="000000"/>
                </a:solidFill>
                <a:latin typeface="Verdana" panose="020B0604030504040204" pitchFamily="34" charset="0"/>
              </a:rPr>
              <a:t>          &lt;td&gt;&lt;</a:t>
            </a:r>
            <a:r>
              <a:rPr lang="en-US" dirty="0" err="1">
                <a:solidFill>
                  <a:srgbClr val="000000"/>
                </a:solidFill>
                <a:latin typeface="Verdana" panose="020B0604030504040204" pitchFamily="34" charset="0"/>
              </a:rPr>
              <a:t>form:input</a:t>
            </a:r>
            <a:r>
              <a:rPr lang="en-US" dirty="0">
                <a:solidFill>
                  <a:srgbClr val="000000"/>
                </a:solidFill>
                <a:latin typeface="Verdana" panose="020B0604030504040204" pitchFamily="34" charset="0"/>
              </a:rPr>
              <a:t> path=</a:t>
            </a:r>
            <a:r>
              <a:rPr lang="en-US" dirty="0">
                <a:solidFill>
                  <a:srgbClr val="0000FF"/>
                </a:solidFill>
                <a:latin typeface="Verdana" panose="020B0604030504040204" pitchFamily="34" charset="0"/>
              </a:rPr>
              <a:t>"name"</a:t>
            </a:r>
            <a:r>
              <a:rPr lang="en-US" dirty="0">
                <a:solidFill>
                  <a:srgbClr val="000000"/>
                </a:solidFill>
                <a:latin typeface="Verdana" panose="020B0604030504040204" pitchFamily="34" charset="0"/>
              </a:rPr>
              <a:t>  /&gt;&lt;/td&gt;  </a:t>
            </a:r>
          </a:p>
          <a:p>
            <a:pPr algn="just">
              <a:buFont typeface="+mj-lt"/>
              <a:buAutoNum type="arabicPeriod"/>
            </a:pPr>
            <a:r>
              <a:rPr lang="en-US" dirty="0">
                <a:solidFill>
                  <a:srgbClr val="000000"/>
                </a:solidFill>
                <a:latin typeface="Verdana" panose="020B0604030504040204" pitchFamily="34" charset="0"/>
              </a:rPr>
              <a:t>         &lt;/</a:t>
            </a:r>
            <a:r>
              <a:rPr lang="en-US" dirty="0" err="1">
                <a:solidFill>
                  <a:srgbClr val="000000"/>
                </a:solidFill>
                <a:latin typeface="Verdana" panose="020B0604030504040204" pitchFamily="34" charset="0"/>
              </a:rPr>
              <a:t>tr</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         &lt;</a:t>
            </a:r>
            <a:r>
              <a:rPr lang="en-US" dirty="0" err="1">
                <a:solidFill>
                  <a:srgbClr val="000000"/>
                </a:solidFill>
                <a:latin typeface="Verdana" panose="020B0604030504040204" pitchFamily="34" charset="0"/>
              </a:rPr>
              <a:t>tr</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          &lt;td&gt;Salary :&lt;/td&gt;    </a:t>
            </a:r>
          </a:p>
          <a:p>
            <a:pPr algn="just">
              <a:buFont typeface="+mj-lt"/>
              <a:buAutoNum type="arabicPeriod"/>
            </a:pPr>
            <a:r>
              <a:rPr lang="en-US" dirty="0">
                <a:solidFill>
                  <a:srgbClr val="000000"/>
                </a:solidFill>
                <a:latin typeface="Verdana" panose="020B0604030504040204" pitchFamily="34" charset="0"/>
              </a:rPr>
              <a:t>          &lt;td&gt;&lt;</a:t>
            </a:r>
            <a:r>
              <a:rPr lang="en-US" dirty="0" err="1">
                <a:solidFill>
                  <a:srgbClr val="000000"/>
                </a:solidFill>
                <a:latin typeface="Verdana" panose="020B0604030504040204" pitchFamily="34" charset="0"/>
              </a:rPr>
              <a:t>form:input</a:t>
            </a:r>
            <a:r>
              <a:rPr lang="en-US" dirty="0">
                <a:solidFill>
                  <a:srgbClr val="000000"/>
                </a:solidFill>
                <a:latin typeface="Verdana" panose="020B0604030504040204" pitchFamily="34" charset="0"/>
              </a:rPr>
              <a:t> path=</a:t>
            </a:r>
            <a:r>
              <a:rPr lang="en-US" dirty="0">
                <a:solidFill>
                  <a:srgbClr val="0000FF"/>
                </a:solidFill>
                <a:latin typeface="Verdana" panose="020B0604030504040204" pitchFamily="34" charset="0"/>
              </a:rPr>
              <a:t>"salary"</a:t>
            </a:r>
            <a:r>
              <a:rPr lang="en-US" dirty="0">
                <a:solidFill>
                  <a:srgbClr val="000000"/>
                </a:solidFill>
                <a:latin typeface="Verdana" panose="020B0604030504040204" pitchFamily="34" charset="0"/>
              </a:rPr>
              <a:t> /&gt;&lt;/td&gt;  </a:t>
            </a:r>
          </a:p>
          <a:p>
            <a:pPr algn="just">
              <a:buFont typeface="+mj-lt"/>
              <a:buAutoNum type="arabicPeriod"/>
            </a:pPr>
            <a:r>
              <a:rPr lang="en-US" dirty="0">
                <a:solidFill>
                  <a:srgbClr val="000000"/>
                </a:solidFill>
                <a:latin typeface="Verdana" panose="020B0604030504040204" pitchFamily="34" charset="0"/>
              </a:rPr>
              <a:t>         &lt;/</a:t>
            </a:r>
            <a:r>
              <a:rPr lang="en-US" dirty="0" err="1">
                <a:solidFill>
                  <a:srgbClr val="000000"/>
                </a:solidFill>
                <a:latin typeface="Verdana" panose="020B0604030504040204" pitchFamily="34" charset="0"/>
              </a:rPr>
              <a:t>tr</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         &lt;</a:t>
            </a:r>
            <a:r>
              <a:rPr lang="en-US" dirty="0" err="1">
                <a:solidFill>
                  <a:srgbClr val="000000"/>
                </a:solidFill>
                <a:latin typeface="Verdana" panose="020B0604030504040204" pitchFamily="34" charset="0"/>
              </a:rPr>
              <a:t>tr</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          &lt;td&gt;Designation :&lt;/td&gt;    </a:t>
            </a:r>
          </a:p>
          <a:p>
            <a:pPr algn="just">
              <a:buFont typeface="+mj-lt"/>
              <a:buAutoNum type="arabicPeriod"/>
            </a:pPr>
            <a:r>
              <a:rPr lang="en-US" dirty="0">
                <a:solidFill>
                  <a:srgbClr val="000000"/>
                </a:solidFill>
                <a:latin typeface="Verdana" panose="020B0604030504040204" pitchFamily="34" charset="0"/>
              </a:rPr>
              <a:t>          &lt;td&gt;&lt;</a:t>
            </a:r>
            <a:r>
              <a:rPr lang="en-US" dirty="0" err="1">
                <a:solidFill>
                  <a:srgbClr val="000000"/>
                </a:solidFill>
                <a:latin typeface="Verdana" panose="020B0604030504040204" pitchFamily="34" charset="0"/>
              </a:rPr>
              <a:t>form:input</a:t>
            </a:r>
            <a:r>
              <a:rPr lang="en-US" dirty="0">
                <a:solidFill>
                  <a:srgbClr val="000000"/>
                </a:solidFill>
                <a:latin typeface="Verdana" panose="020B0604030504040204" pitchFamily="34" charset="0"/>
              </a:rPr>
              <a:t> path=</a:t>
            </a:r>
            <a:r>
              <a:rPr lang="en-US" dirty="0">
                <a:solidFill>
                  <a:srgbClr val="0000FF"/>
                </a:solidFill>
                <a:latin typeface="Verdana" panose="020B0604030504040204" pitchFamily="34" charset="0"/>
              </a:rPr>
              <a:t>"designation"</a:t>
            </a:r>
            <a:r>
              <a:rPr lang="en-US" dirty="0">
                <a:solidFill>
                  <a:srgbClr val="000000"/>
                </a:solidFill>
                <a:latin typeface="Verdana" panose="020B0604030504040204" pitchFamily="34" charset="0"/>
              </a:rPr>
              <a:t> /&gt;&lt;/td&gt;  </a:t>
            </a:r>
          </a:p>
          <a:p>
            <a:pPr algn="just">
              <a:buFont typeface="+mj-lt"/>
              <a:buAutoNum type="arabicPeriod"/>
            </a:pPr>
            <a:r>
              <a:rPr lang="en-US" dirty="0">
                <a:solidFill>
                  <a:srgbClr val="000000"/>
                </a:solidFill>
                <a:latin typeface="Verdana" panose="020B0604030504040204" pitchFamily="34" charset="0"/>
              </a:rPr>
              <a:t>         &lt;/</a:t>
            </a:r>
            <a:r>
              <a:rPr lang="en-US" dirty="0" err="1">
                <a:solidFill>
                  <a:srgbClr val="000000"/>
                </a:solidFill>
                <a:latin typeface="Verdana" panose="020B0604030504040204" pitchFamily="34" charset="0"/>
              </a:rPr>
              <a:t>tr</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          &lt;</a:t>
            </a:r>
            <a:r>
              <a:rPr lang="en-US" dirty="0" err="1">
                <a:solidFill>
                  <a:srgbClr val="000000"/>
                </a:solidFill>
                <a:latin typeface="Verdana" panose="020B0604030504040204" pitchFamily="34" charset="0"/>
              </a:rPr>
              <a:t>tr</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          &lt;td&gt; &lt;/td&gt;    </a:t>
            </a:r>
          </a:p>
          <a:p>
            <a:pPr algn="just">
              <a:buFont typeface="+mj-lt"/>
              <a:buAutoNum type="arabicPeriod"/>
            </a:pPr>
            <a:r>
              <a:rPr lang="en-US" dirty="0">
                <a:solidFill>
                  <a:srgbClr val="000000"/>
                </a:solidFill>
                <a:latin typeface="Verdana" panose="020B0604030504040204" pitchFamily="34" charset="0"/>
              </a:rPr>
              <a:t>          &lt;td&gt;&lt;input type=</a:t>
            </a:r>
            <a:r>
              <a:rPr lang="en-US" dirty="0">
                <a:solidFill>
                  <a:srgbClr val="0000FF"/>
                </a:solidFill>
                <a:latin typeface="Verdana" panose="020B0604030504040204" pitchFamily="34" charset="0"/>
              </a:rPr>
              <a:t>"submit"</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"Edit Save"</a:t>
            </a:r>
            <a:r>
              <a:rPr lang="en-US" dirty="0">
                <a:solidFill>
                  <a:srgbClr val="000000"/>
                </a:solidFill>
                <a:latin typeface="Verdana" panose="020B0604030504040204" pitchFamily="34" charset="0"/>
              </a:rPr>
              <a:t> /&gt;&lt;/td&gt;    </a:t>
            </a:r>
          </a:p>
          <a:p>
            <a:pPr algn="just">
              <a:buFont typeface="+mj-lt"/>
              <a:buAutoNum type="arabicPeriod"/>
            </a:pPr>
            <a:r>
              <a:rPr lang="en-US" dirty="0">
                <a:solidFill>
                  <a:srgbClr val="000000"/>
                </a:solidFill>
                <a:latin typeface="Verdana" panose="020B0604030504040204" pitchFamily="34" charset="0"/>
              </a:rPr>
              <a:t>         &lt;/</a:t>
            </a:r>
            <a:r>
              <a:rPr lang="en-US" dirty="0" err="1">
                <a:solidFill>
                  <a:srgbClr val="000000"/>
                </a:solidFill>
                <a:latin typeface="Verdana" panose="020B0604030504040204" pitchFamily="34" charset="0"/>
              </a:rPr>
              <a:t>tr</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        &lt;/table&gt;    </a:t>
            </a:r>
          </a:p>
          <a:p>
            <a:pPr algn="just">
              <a:buFont typeface="+mj-lt"/>
              <a:buAutoNum type="arabicPeriod"/>
            </a:pPr>
            <a:r>
              <a:rPr lang="en-US" dirty="0">
                <a:solidFill>
                  <a:srgbClr val="000000"/>
                </a:solidFill>
                <a:latin typeface="Verdana" panose="020B0604030504040204" pitchFamily="34" charset="0"/>
              </a:rPr>
              <a:t>       &lt;/</a:t>
            </a:r>
            <a:r>
              <a:rPr lang="en-US" dirty="0" err="1">
                <a:solidFill>
                  <a:srgbClr val="000000"/>
                </a:solidFill>
                <a:latin typeface="Verdana" panose="020B0604030504040204" pitchFamily="34" charset="0"/>
              </a:rPr>
              <a:t>form:form</a:t>
            </a:r>
            <a:r>
              <a:rPr lang="en-US" dirty="0">
                <a:solidFill>
                  <a:srgbClr val="000000"/>
                </a:solidFill>
                <a:latin typeface="Verdana" panose="020B0604030504040204" pitchFamily="34" charset="0"/>
              </a:rPr>
              <a:t>&gt;    </a:t>
            </a:r>
          </a:p>
          <a:p>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dirty="0"/>
              <a:t>Presented by </a:t>
            </a:r>
            <a:r>
              <a:rPr lang="en-US" dirty="0" err="1"/>
              <a:t>MangaRao</a:t>
            </a:r>
            <a:endParaRPr lang="en-US" dirty="0"/>
          </a:p>
        </p:txBody>
      </p:sp>
      <p:sp>
        <p:nvSpPr>
          <p:cNvPr id="6" name="Slide Number Placeholder 5"/>
          <p:cNvSpPr>
            <a:spLocks noGrp="1"/>
          </p:cNvSpPr>
          <p:nvPr>
            <p:ph type="sldNum" sz="quarter" idx="12"/>
          </p:nvPr>
        </p:nvSpPr>
        <p:spPr/>
        <p:txBody>
          <a:bodyPr/>
          <a:lstStyle/>
          <a:p>
            <a:fld id="{9E8C1764-4151-416D-9248-6AEDC310BF96}" type="slidenum">
              <a:rPr lang="en-US" smtClean="0"/>
              <a:t>93</a:t>
            </a:fld>
            <a:endParaRPr lang="en-US"/>
          </a:p>
        </p:txBody>
      </p:sp>
    </p:spTree>
    <p:extLst>
      <p:ext uri="{BB962C8B-B14F-4D97-AF65-F5344CB8AC3E}">
        <p14:creationId xmlns:p14="http://schemas.microsoft.com/office/powerpoint/2010/main" val="354984326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856" y="0"/>
            <a:ext cx="8596668" cy="714233"/>
          </a:xfrm>
        </p:spPr>
        <p:txBody>
          <a:bodyPr/>
          <a:lstStyle/>
          <a:p>
            <a:r>
              <a:rPr lang="en-US" b="1" dirty="0" err="1"/>
              <a:t>viewemp.jsp</a:t>
            </a:r>
            <a:endParaRPr lang="en-US" dirty="0"/>
          </a:p>
        </p:txBody>
      </p:sp>
      <p:sp>
        <p:nvSpPr>
          <p:cNvPr id="3" name="Content Placeholder 2"/>
          <p:cNvSpPr>
            <a:spLocks noGrp="1"/>
          </p:cNvSpPr>
          <p:nvPr>
            <p:ph idx="1"/>
          </p:nvPr>
        </p:nvSpPr>
        <p:spPr>
          <a:xfrm>
            <a:off x="122830" y="714233"/>
            <a:ext cx="11791665" cy="6143767"/>
          </a:xfrm>
        </p:spPr>
        <p:txBody>
          <a:bodyPr>
            <a:normAutofit fontScale="85000" lnSpcReduction="20000"/>
          </a:bodyPr>
          <a:lstStyle/>
          <a:p>
            <a:pPr algn="just">
              <a:buFont typeface="+mj-lt"/>
              <a:buAutoNum type="arabicPeriod"/>
            </a:pPr>
            <a:r>
              <a:rPr lang="en-US" dirty="0"/>
              <a:t>  </a:t>
            </a:r>
            <a:r>
              <a:rPr lang="en-US" dirty="0">
                <a:solidFill>
                  <a:srgbClr val="000000"/>
                </a:solidFill>
                <a:latin typeface="Verdana" panose="020B0604030504040204" pitchFamily="34" charset="0"/>
              </a:rPr>
              <a:t>&lt;%@ </a:t>
            </a:r>
            <a:r>
              <a:rPr lang="en-US" dirty="0" err="1">
                <a:solidFill>
                  <a:srgbClr val="000000"/>
                </a:solidFill>
                <a:latin typeface="Verdana" panose="020B0604030504040204" pitchFamily="34" charset="0"/>
              </a:rPr>
              <a:t>taglib</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uri</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"http://www.springframework.org/tags/form"</a:t>
            </a:r>
            <a:r>
              <a:rPr lang="en-US" dirty="0">
                <a:solidFill>
                  <a:srgbClr val="000000"/>
                </a:solidFill>
                <a:latin typeface="Verdana" panose="020B0604030504040204" pitchFamily="34" charset="0"/>
              </a:rPr>
              <a:t> prefix=</a:t>
            </a:r>
            <a:r>
              <a:rPr lang="en-US" dirty="0">
                <a:solidFill>
                  <a:srgbClr val="0000FF"/>
                </a:solidFill>
                <a:latin typeface="Verdana" panose="020B0604030504040204" pitchFamily="34" charset="0"/>
              </a:rPr>
              <a:t>"form"</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   &lt;%@ </a:t>
            </a:r>
            <a:r>
              <a:rPr lang="en-US" dirty="0" err="1">
                <a:solidFill>
                  <a:srgbClr val="000000"/>
                </a:solidFill>
                <a:latin typeface="Verdana" panose="020B0604030504040204" pitchFamily="34" charset="0"/>
              </a:rPr>
              <a:t>taglib</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uri</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"http://java.sun.com/</a:t>
            </a:r>
            <a:r>
              <a:rPr lang="en-US" dirty="0" err="1">
                <a:solidFill>
                  <a:srgbClr val="0000FF"/>
                </a:solidFill>
                <a:latin typeface="Verdana" panose="020B0604030504040204" pitchFamily="34" charset="0"/>
              </a:rPr>
              <a:t>jsp</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jstl</a:t>
            </a:r>
            <a:r>
              <a:rPr lang="en-US" dirty="0">
                <a:solidFill>
                  <a:srgbClr val="0000FF"/>
                </a:solidFill>
                <a:latin typeface="Verdana" panose="020B0604030504040204" pitchFamily="34" charset="0"/>
              </a:rPr>
              <a:t>/core"</a:t>
            </a:r>
            <a:r>
              <a:rPr lang="en-US" dirty="0">
                <a:solidFill>
                  <a:srgbClr val="000000"/>
                </a:solidFill>
                <a:latin typeface="Verdana" panose="020B0604030504040204" pitchFamily="34" charset="0"/>
              </a:rPr>
              <a:t> prefix=</a:t>
            </a:r>
            <a:r>
              <a:rPr lang="en-US" dirty="0">
                <a:solidFill>
                  <a:srgbClr val="0000FF"/>
                </a:solidFill>
                <a:latin typeface="Verdana" panose="020B0604030504040204" pitchFamily="34" charset="0"/>
              </a:rPr>
              <a:t>"c"</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&lt;h1&gt;Employees List&lt;/h1&gt;  </a:t>
            </a:r>
          </a:p>
          <a:p>
            <a:pPr algn="just">
              <a:buFont typeface="+mj-lt"/>
              <a:buAutoNum type="arabicPeriod"/>
            </a:pPr>
            <a:r>
              <a:rPr lang="en-US" dirty="0">
                <a:solidFill>
                  <a:srgbClr val="000000"/>
                </a:solidFill>
                <a:latin typeface="Verdana" panose="020B0604030504040204" pitchFamily="34" charset="0"/>
              </a:rPr>
              <a:t>&lt;table border=</a:t>
            </a:r>
            <a:r>
              <a:rPr lang="en-US" dirty="0">
                <a:solidFill>
                  <a:srgbClr val="0000FF"/>
                </a:solidFill>
                <a:latin typeface="Verdana" panose="020B0604030504040204" pitchFamily="34" charset="0"/>
              </a:rPr>
              <a:t>"2"</a:t>
            </a:r>
            <a:r>
              <a:rPr lang="en-US" dirty="0">
                <a:solidFill>
                  <a:srgbClr val="000000"/>
                </a:solidFill>
                <a:latin typeface="Verdana" panose="020B0604030504040204" pitchFamily="34" charset="0"/>
              </a:rPr>
              <a:t> width=</a:t>
            </a:r>
            <a:r>
              <a:rPr lang="en-US" dirty="0">
                <a:solidFill>
                  <a:srgbClr val="0000FF"/>
                </a:solidFill>
                <a:latin typeface="Verdana" panose="020B0604030504040204" pitchFamily="34" charset="0"/>
              </a:rPr>
              <a:t>"70%"</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cellpadding</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"2"</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&lt;</a:t>
            </a:r>
            <a:r>
              <a:rPr lang="en-US" dirty="0" err="1">
                <a:solidFill>
                  <a:srgbClr val="000000"/>
                </a:solidFill>
                <a:latin typeface="Verdana" panose="020B0604030504040204" pitchFamily="34" charset="0"/>
              </a:rPr>
              <a:t>tr</a:t>
            </a:r>
            <a:r>
              <a:rPr lang="en-US" dirty="0">
                <a:solidFill>
                  <a:srgbClr val="000000"/>
                </a:solidFill>
                <a:latin typeface="Verdana" panose="020B0604030504040204" pitchFamily="34" charset="0"/>
              </a:rPr>
              <a:t>&gt;&lt;</a:t>
            </a:r>
            <a:r>
              <a:rPr lang="en-US" dirty="0" err="1">
                <a:solidFill>
                  <a:srgbClr val="000000"/>
                </a:solidFill>
                <a:latin typeface="Verdana" panose="020B0604030504040204" pitchFamily="34" charset="0"/>
              </a:rPr>
              <a:t>th</a:t>
            </a:r>
            <a:r>
              <a:rPr lang="en-US" dirty="0">
                <a:solidFill>
                  <a:srgbClr val="000000"/>
                </a:solidFill>
                <a:latin typeface="Verdana" panose="020B0604030504040204" pitchFamily="34" charset="0"/>
              </a:rPr>
              <a:t>&gt;Id&lt;/</a:t>
            </a:r>
            <a:r>
              <a:rPr lang="en-US" dirty="0" err="1">
                <a:solidFill>
                  <a:srgbClr val="000000"/>
                </a:solidFill>
                <a:latin typeface="Verdana" panose="020B0604030504040204" pitchFamily="34" charset="0"/>
              </a:rPr>
              <a:t>th</a:t>
            </a:r>
            <a:r>
              <a:rPr lang="en-US" dirty="0">
                <a:solidFill>
                  <a:srgbClr val="000000"/>
                </a:solidFill>
                <a:latin typeface="Verdana" panose="020B0604030504040204" pitchFamily="34" charset="0"/>
              </a:rPr>
              <a:t>&gt;&lt;</a:t>
            </a:r>
            <a:r>
              <a:rPr lang="en-US" dirty="0" err="1">
                <a:solidFill>
                  <a:srgbClr val="000000"/>
                </a:solidFill>
                <a:latin typeface="Verdana" panose="020B0604030504040204" pitchFamily="34" charset="0"/>
              </a:rPr>
              <a:t>th</a:t>
            </a:r>
            <a:r>
              <a:rPr lang="en-US" dirty="0">
                <a:solidFill>
                  <a:srgbClr val="000000"/>
                </a:solidFill>
                <a:latin typeface="Verdana" panose="020B0604030504040204" pitchFamily="34" charset="0"/>
              </a:rPr>
              <a:t>&gt;Name&lt;/</a:t>
            </a:r>
            <a:r>
              <a:rPr lang="en-US" dirty="0" err="1">
                <a:solidFill>
                  <a:srgbClr val="000000"/>
                </a:solidFill>
                <a:latin typeface="Verdana" panose="020B0604030504040204" pitchFamily="34" charset="0"/>
              </a:rPr>
              <a:t>th</a:t>
            </a:r>
            <a:r>
              <a:rPr lang="en-US" dirty="0">
                <a:solidFill>
                  <a:srgbClr val="000000"/>
                </a:solidFill>
                <a:latin typeface="Verdana" panose="020B0604030504040204" pitchFamily="34" charset="0"/>
              </a:rPr>
              <a:t>&gt;&lt;</a:t>
            </a:r>
            <a:r>
              <a:rPr lang="en-US" dirty="0" err="1">
                <a:solidFill>
                  <a:srgbClr val="000000"/>
                </a:solidFill>
                <a:latin typeface="Verdana" panose="020B0604030504040204" pitchFamily="34" charset="0"/>
              </a:rPr>
              <a:t>th</a:t>
            </a:r>
            <a:r>
              <a:rPr lang="en-US" dirty="0">
                <a:solidFill>
                  <a:srgbClr val="000000"/>
                </a:solidFill>
                <a:latin typeface="Verdana" panose="020B0604030504040204" pitchFamily="34" charset="0"/>
              </a:rPr>
              <a:t>&gt;Salary&lt;/</a:t>
            </a:r>
            <a:r>
              <a:rPr lang="en-US" dirty="0" err="1">
                <a:solidFill>
                  <a:srgbClr val="000000"/>
                </a:solidFill>
                <a:latin typeface="Verdana" panose="020B0604030504040204" pitchFamily="34" charset="0"/>
              </a:rPr>
              <a:t>th</a:t>
            </a:r>
            <a:r>
              <a:rPr lang="en-US" dirty="0">
                <a:solidFill>
                  <a:srgbClr val="000000"/>
                </a:solidFill>
                <a:latin typeface="Verdana" panose="020B0604030504040204" pitchFamily="34" charset="0"/>
              </a:rPr>
              <a:t>&gt;&lt;</a:t>
            </a:r>
            <a:r>
              <a:rPr lang="en-US" dirty="0" err="1">
                <a:solidFill>
                  <a:srgbClr val="000000"/>
                </a:solidFill>
                <a:latin typeface="Verdana" panose="020B0604030504040204" pitchFamily="34" charset="0"/>
              </a:rPr>
              <a:t>th</a:t>
            </a:r>
            <a:r>
              <a:rPr lang="en-US" dirty="0">
                <a:solidFill>
                  <a:srgbClr val="000000"/>
                </a:solidFill>
                <a:latin typeface="Verdana" panose="020B0604030504040204" pitchFamily="34" charset="0"/>
              </a:rPr>
              <a:t>&gt;Designation&lt;/</a:t>
            </a:r>
            <a:r>
              <a:rPr lang="en-US" dirty="0" err="1">
                <a:solidFill>
                  <a:srgbClr val="000000"/>
                </a:solidFill>
                <a:latin typeface="Verdana" panose="020B0604030504040204" pitchFamily="34" charset="0"/>
              </a:rPr>
              <a:t>th</a:t>
            </a:r>
            <a:r>
              <a:rPr lang="en-US" dirty="0">
                <a:solidFill>
                  <a:srgbClr val="000000"/>
                </a:solidFill>
                <a:latin typeface="Verdana" panose="020B0604030504040204" pitchFamily="34" charset="0"/>
              </a:rPr>
              <a:t>&gt;&lt;</a:t>
            </a:r>
            <a:r>
              <a:rPr lang="en-US" dirty="0" err="1">
                <a:solidFill>
                  <a:srgbClr val="000000"/>
                </a:solidFill>
                <a:latin typeface="Verdana" panose="020B0604030504040204" pitchFamily="34" charset="0"/>
              </a:rPr>
              <a:t>th</a:t>
            </a:r>
            <a:r>
              <a:rPr lang="en-US" dirty="0">
                <a:solidFill>
                  <a:srgbClr val="000000"/>
                </a:solidFill>
                <a:latin typeface="Verdana" panose="020B0604030504040204" pitchFamily="34" charset="0"/>
              </a:rPr>
              <a:t>&gt;Edit&lt;/</a:t>
            </a:r>
            <a:r>
              <a:rPr lang="en-US" dirty="0" err="1">
                <a:solidFill>
                  <a:srgbClr val="000000"/>
                </a:solidFill>
                <a:latin typeface="Verdana" panose="020B0604030504040204" pitchFamily="34" charset="0"/>
              </a:rPr>
              <a:t>th</a:t>
            </a:r>
            <a:r>
              <a:rPr lang="en-US" dirty="0">
                <a:solidFill>
                  <a:srgbClr val="000000"/>
                </a:solidFill>
                <a:latin typeface="Verdana" panose="020B0604030504040204" pitchFamily="34" charset="0"/>
              </a:rPr>
              <a:t>&gt;&lt;</a:t>
            </a:r>
            <a:r>
              <a:rPr lang="en-US" dirty="0" err="1">
                <a:solidFill>
                  <a:srgbClr val="000000"/>
                </a:solidFill>
                <a:latin typeface="Verdana" panose="020B0604030504040204" pitchFamily="34" charset="0"/>
              </a:rPr>
              <a:t>th</a:t>
            </a:r>
            <a:r>
              <a:rPr lang="en-US" dirty="0">
                <a:solidFill>
                  <a:srgbClr val="000000"/>
                </a:solidFill>
                <a:latin typeface="Verdana" panose="020B0604030504040204" pitchFamily="34" charset="0"/>
              </a:rPr>
              <a:t>&gt;Delete&lt;/</a:t>
            </a:r>
            <a:r>
              <a:rPr lang="en-US" dirty="0" err="1">
                <a:solidFill>
                  <a:srgbClr val="000000"/>
                </a:solidFill>
                <a:latin typeface="Verdana" panose="020B0604030504040204" pitchFamily="34" charset="0"/>
              </a:rPr>
              <a:t>th</a:t>
            </a:r>
            <a:r>
              <a:rPr lang="en-US" dirty="0">
                <a:solidFill>
                  <a:srgbClr val="000000"/>
                </a:solidFill>
                <a:latin typeface="Verdana" panose="020B0604030504040204" pitchFamily="34" charset="0"/>
              </a:rPr>
              <a:t>&gt;&lt;/</a:t>
            </a:r>
            <a:r>
              <a:rPr lang="en-US" dirty="0" err="1">
                <a:solidFill>
                  <a:srgbClr val="000000"/>
                </a:solidFill>
                <a:latin typeface="Verdana" panose="020B0604030504040204" pitchFamily="34" charset="0"/>
              </a:rPr>
              <a:t>tr</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   &lt;</a:t>
            </a:r>
            <a:r>
              <a:rPr lang="en-US" dirty="0" err="1">
                <a:solidFill>
                  <a:srgbClr val="000000"/>
                </a:solidFill>
                <a:latin typeface="Verdana" panose="020B0604030504040204" pitchFamily="34" charset="0"/>
              </a:rPr>
              <a:t>c:forEach</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var</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emp</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items=</a:t>
            </a:r>
            <a:r>
              <a:rPr lang="en-US" dirty="0">
                <a:solidFill>
                  <a:srgbClr val="0000FF"/>
                </a:solidFill>
                <a:latin typeface="Verdana" panose="020B0604030504040204" pitchFamily="34" charset="0"/>
              </a:rPr>
              <a:t>"${list}"</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   &lt;</a:t>
            </a:r>
            <a:r>
              <a:rPr lang="en-US" dirty="0" err="1">
                <a:solidFill>
                  <a:srgbClr val="000000"/>
                </a:solidFill>
                <a:latin typeface="Verdana" panose="020B0604030504040204" pitchFamily="34" charset="0"/>
              </a:rPr>
              <a:t>tr</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   &lt;td&gt;${emp.id}&lt;/td&gt;  </a:t>
            </a:r>
          </a:p>
          <a:p>
            <a:pPr algn="just">
              <a:buFont typeface="+mj-lt"/>
              <a:buAutoNum type="arabicPeriod"/>
            </a:pPr>
            <a:r>
              <a:rPr lang="en-US" dirty="0">
                <a:solidFill>
                  <a:srgbClr val="000000"/>
                </a:solidFill>
                <a:latin typeface="Verdana" panose="020B0604030504040204" pitchFamily="34" charset="0"/>
              </a:rPr>
              <a:t>   &lt;td&gt;${emp.name}&lt;/td&gt;  </a:t>
            </a:r>
          </a:p>
          <a:p>
            <a:pPr algn="just">
              <a:buFont typeface="+mj-lt"/>
              <a:buAutoNum type="arabicPeriod"/>
            </a:pPr>
            <a:r>
              <a:rPr lang="en-US" dirty="0">
                <a:solidFill>
                  <a:srgbClr val="000000"/>
                </a:solidFill>
                <a:latin typeface="Verdana" panose="020B0604030504040204" pitchFamily="34" charset="0"/>
              </a:rPr>
              <a:t>   &lt;td&gt;${</a:t>
            </a:r>
            <a:r>
              <a:rPr lang="en-US" dirty="0" err="1">
                <a:solidFill>
                  <a:srgbClr val="000000"/>
                </a:solidFill>
                <a:latin typeface="Verdana" panose="020B0604030504040204" pitchFamily="34" charset="0"/>
              </a:rPr>
              <a:t>emp.salary</a:t>
            </a:r>
            <a:r>
              <a:rPr lang="en-US" dirty="0">
                <a:solidFill>
                  <a:srgbClr val="000000"/>
                </a:solidFill>
                <a:latin typeface="Verdana" panose="020B0604030504040204" pitchFamily="34" charset="0"/>
              </a:rPr>
              <a:t>}&lt;/td&gt;  </a:t>
            </a:r>
          </a:p>
          <a:p>
            <a:pPr algn="just">
              <a:buFont typeface="+mj-lt"/>
              <a:buAutoNum type="arabicPeriod"/>
            </a:pPr>
            <a:r>
              <a:rPr lang="en-US" dirty="0">
                <a:solidFill>
                  <a:srgbClr val="000000"/>
                </a:solidFill>
                <a:latin typeface="Verdana" panose="020B0604030504040204" pitchFamily="34" charset="0"/>
              </a:rPr>
              <a:t>   &lt;td&gt;${</a:t>
            </a:r>
            <a:r>
              <a:rPr lang="en-US" dirty="0" err="1">
                <a:solidFill>
                  <a:srgbClr val="000000"/>
                </a:solidFill>
                <a:latin typeface="Verdana" panose="020B0604030504040204" pitchFamily="34" charset="0"/>
              </a:rPr>
              <a:t>emp.designation</a:t>
            </a:r>
            <a:r>
              <a:rPr lang="en-US" dirty="0">
                <a:solidFill>
                  <a:srgbClr val="000000"/>
                </a:solidFill>
                <a:latin typeface="Verdana" panose="020B0604030504040204" pitchFamily="34" charset="0"/>
              </a:rPr>
              <a:t>}&lt;/td&gt;  </a:t>
            </a:r>
          </a:p>
          <a:p>
            <a:pPr algn="just">
              <a:buFont typeface="+mj-lt"/>
              <a:buAutoNum type="arabicPeriod"/>
            </a:pPr>
            <a:r>
              <a:rPr lang="en-US" dirty="0">
                <a:solidFill>
                  <a:srgbClr val="000000"/>
                </a:solidFill>
                <a:latin typeface="Verdana" panose="020B0604030504040204" pitchFamily="34" charset="0"/>
              </a:rPr>
              <a:t>   &lt;td&gt;&lt;a </a:t>
            </a:r>
            <a:r>
              <a:rPr lang="en-US" dirty="0" err="1">
                <a:solidFill>
                  <a:srgbClr val="000000"/>
                </a:solidFill>
                <a:latin typeface="Verdana" panose="020B0604030504040204" pitchFamily="34" charset="0"/>
              </a:rPr>
              <a:t>href</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editemp</a:t>
            </a:r>
            <a:r>
              <a:rPr lang="en-US" dirty="0">
                <a:solidFill>
                  <a:srgbClr val="0000FF"/>
                </a:solidFill>
                <a:latin typeface="Verdana" panose="020B0604030504040204" pitchFamily="34" charset="0"/>
              </a:rPr>
              <a:t>/${emp.id}"</a:t>
            </a:r>
            <a:r>
              <a:rPr lang="en-US" dirty="0">
                <a:solidFill>
                  <a:srgbClr val="000000"/>
                </a:solidFill>
                <a:latin typeface="Verdana" panose="020B0604030504040204" pitchFamily="34" charset="0"/>
              </a:rPr>
              <a:t>&gt;Edit&lt;/a&gt;&lt;/td&gt;  </a:t>
            </a:r>
          </a:p>
          <a:p>
            <a:pPr algn="just">
              <a:buFont typeface="+mj-lt"/>
              <a:buAutoNum type="arabicPeriod"/>
            </a:pPr>
            <a:r>
              <a:rPr lang="en-US" dirty="0">
                <a:solidFill>
                  <a:srgbClr val="000000"/>
                </a:solidFill>
                <a:latin typeface="Verdana" panose="020B0604030504040204" pitchFamily="34" charset="0"/>
              </a:rPr>
              <a:t>   &lt;td&gt;&lt;a </a:t>
            </a:r>
            <a:r>
              <a:rPr lang="en-US" dirty="0" err="1">
                <a:solidFill>
                  <a:srgbClr val="000000"/>
                </a:solidFill>
                <a:latin typeface="Verdana" panose="020B0604030504040204" pitchFamily="34" charset="0"/>
              </a:rPr>
              <a:t>href</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deleteemp</a:t>
            </a:r>
            <a:r>
              <a:rPr lang="en-US" dirty="0">
                <a:solidFill>
                  <a:srgbClr val="0000FF"/>
                </a:solidFill>
                <a:latin typeface="Verdana" panose="020B0604030504040204" pitchFamily="34" charset="0"/>
              </a:rPr>
              <a:t>/${emp.id}"</a:t>
            </a:r>
            <a:r>
              <a:rPr lang="en-US" dirty="0">
                <a:solidFill>
                  <a:srgbClr val="000000"/>
                </a:solidFill>
                <a:latin typeface="Verdana" panose="020B0604030504040204" pitchFamily="34" charset="0"/>
              </a:rPr>
              <a:t>&gt;Delete&lt;/a&gt;&lt;/td&gt;  </a:t>
            </a:r>
          </a:p>
          <a:p>
            <a:pPr algn="just">
              <a:buFont typeface="+mj-lt"/>
              <a:buAutoNum type="arabicPeriod"/>
            </a:pPr>
            <a:r>
              <a:rPr lang="en-US" dirty="0">
                <a:solidFill>
                  <a:srgbClr val="000000"/>
                </a:solidFill>
                <a:latin typeface="Verdana" panose="020B0604030504040204" pitchFamily="34" charset="0"/>
              </a:rPr>
              <a:t>   &lt;/</a:t>
            </a:r>
            <a:r>
              <a:rPr lang="en-US" dirty="0" err="1">
                <a:solidFill>
                  <a:srgbClr val="000000"/>
                </a:solidFill>
                <a:latin typeface="Verdana" panose="020B0604030504040204" pitchFamily="34" charset="0"/>
              </a:rPr>
              <a:t>tr</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   &lt;/</a:t>
            </a:r>
            <a:r>
              <a:rPr lang="en-US" dirty="0" err="1">
                <a:solidFill>
                  <a:srgbClr val="000000"/>
                </a:solidFill>
                <a:latin typeface="Verdana" panose="020B0604030504040204" pitchFamily="34" charset="0"/>
              </a:rPr>
              <a:t>c:forEach</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   &lt;/table&gt;  </a:t>
            </a:r>
          </a:p>
          <a:p>
            <a:pPr algn="just">
              <a:buFont typeface="+mj-lt"/>
              <a:buAutoNum type="arabicPeriod"/>
            </a:pPr>
            <a:r>
              <a:rPr lang="en-US" dirty="0">
                <a:solidFill>
                  <a:srgbClr val="000000"/>
                </a:solidFill>
                <a:latin typeface="Verdana" panose="020B0604030504040204" pitchFamily="34" charset="0"/>
              </a:rPr>
              <a:t>   &lt;</a:t>
            </a:r>
            <a:r>
              <a:rPr lang="en-US" dirty="0" err="1">
                <a:solidFill>
                  <a:srgbClr val="000000"/>
                </a:solidFill>
                <a:latin typeface="Verdana" panose="020B0604030504040204" pitchFamily="34" charset="0"/>
              </a:rPr>
              <a:t>br</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   &lt;a </a:t>
            </a:r>
            <a:r>
              <a:rPr lang="en-US" dirty="0" err="1">
                <a:solidFill>
                  <a:srgbClr val="000000"/>
                </a:solidFill>
                <a:latin typeface="Verdana" panose="020B0604030504040204" pitchFamily="34" charset="0"/>
              </a:rPr>
              <a:t>href</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empform</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&gt;Add New Employee&lt;/a&gt; </a:t>
            </a:r>
          </a:p>
          <a:p>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94</a:t>
            </a:fld>
            <a:endParaRPr lang="en-US"/>
          </a:p>
        </p:txBody>
      </p:sp>
    </p:spTree>
    <p:extLst>
      <p:ext uri="{BB962C8B-B14F-4D97-AF65-F5344CB8AC3E}">
        <p14:creationId xmlns:p14="http://schemas.microsoft.com/office/powerpoint/2010/main" val="410017926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MVC Tiles Example</a:t>
            </a:r>
            <a:br>
              <a:rPr lang="en-US" dirty="0"/>
            </a:br>
            <a:endParaRPr lang="en-US" dirty="0"/>
          </a:p>
        </p:txBody>
      </p:sp>
      <p:sp>
        <p:nvSpPr>
          <p:cNvPr id="3" name="Content Placeholder 2"/>
          <p:cNvSpPr>
            <a:spLocks noGrp="1"/>
          </p:cNvSpPr>
          <p:nvPr>
            <p:ph idx="1"/>
          </p:nvPr>
        </p:nvSpPr>
        <p:spPr/>
        <p:txBody>
          <a:bodyPr/>
          <a:lstStyle/>
          <a:p>
            <a:r>
              <a:rPr lang="en-US" dirty="0"/>
              <a:t> Spring provides integration support with apache tiles framework.</a:t>
            </a:r>
          </a:p>
          <a:p>
            <a:r>
              <a:rPr lang="en-US" dirty="0"/>
              <a:t> So we can simply manage the layout of the spring </a:t>
            </a:r>
            <a:r>
              <a:rPr lang="en-US" dirty="0" err="1"/>
              <a:t>mvc</a:t>
            </a:r>
            <a:r>
              <a:rPr lang="en-US" dirty="0"/>
              <a:t> application by the help of spring tiles support.</a:t>
            </a:r>
          </a:p>
          <a:p>
            <a:pPr algn="just"/>
            <a:r>
              <a:rPr lang="en-US" dirty="0">
                <a:solidFill>
                  <a:srgbClr val="610B38"/>
                </a:solidFill>
                <a:latin typeface="erdana"/>
              </a:rPr>
              <a:t>Advantage of Tiles support in Spring MVC</a:t>
            </a:r>
          </a:p>
          <a:p>
            <a:pPr algn="just">
              <a:buFont typeface="+mj-lt"/>
              <a:buAutoNum type="arabicPeriod"/>
            </a:pPr>
            <a:r>
              <a:rPr lang="en-US" b="1" dirty="0">
                <a:solidFill>
                  <a:srgbClr val="000000"/>
                </a:solidFill>
                <a:latin typeface="Verdana" panose="020B0604030504040204" pitchFamily="34" charset="0"/>
              </a:rPr>
              <a:t>Reusability</a:t>
            </a:r>
            <a:r>
              <a:rPr lang="en-US" dirty="0">
                <a:solidFill>
                  <a:srgbClr val="000000"/>
                </a:solidFill>
                <a:latin typeface="Verdana" panose="020B0604030504040204" pitchFamily="34" charset="0"/>
              </a:rPr>
              <a:t>: We can reuse a single component in multiple pages like header and footer components.</a:t>
            </a:r>
          </a:p>
          <a:p>
            <a:pPr algn="just">
              <a:buFont typeface="+mj-lt"/>
              <a:buAutoNum type="arabicPeriod"/>
            </a:pPr>
            <a:r>
              <a:rPr lang="en-US" b="1" dirty="0">
                <a:solidFill>
                  <a:srgbClr val="000000"/>
                </a:solidFill>
                <a:latin typeface="Verdana" panose="020B0604030504040204" pitchFamily="34" charset="0"/>
              </a:rPr>
              <a:t>Centralized control</a:t>
            </a:r>
            <a:r>
              <a:rPr lang="en-US" dirty="0">
                <a:solidFill>
                  <a:srgbClr val="000000"/>
                </a:solidFill>
                <a:latin typeface="Verdana" panose="020B0604030504040204" pitchFamily="34" charset="0"/>
              </a:rPr>
              <a:t>: We can control the layout of the page by a single template page only.</a:t>
            </a:r>
          </a:p>
          <a:p>
            <a:pPr algn="just">
              <a:buFont typeface="+mj-lt"/>
              <a:buAutoNum type="arabicPeriod"/>
            </a:pPr>
            <a:r>
              <a:rPr lang="en-US" b="1" dirty="0">
                <a:solidFill>
                  <a:srgbClr val="000000"/>
                </a:solidFill>
                <a:latin typeface="Verdana" panose="020B0604030504040204" pitchFamily="34" charset="0"/>
              </a:rPr>
              <a:t>Easy to change the layout</a:t>
            </a:r>
            <a:r>
              <a:rPr lang="en-US" dirty="0">
                <a:solidFill>
                  <a:srgbClr val="000000"/>
                </a:solidFill>
                <a:latin typeface="Verdana" panose="020B0604030504040204" pitchFamily="34" charset="0"/>
              </a:rPr>
              <a:t>: By the help of single template page, we can change the layout of the page anytime. So your website can easily adapt new technologies such as bootstrap, </a:t>
            </a:r>
            <a:r>
              <a:rPr lang="en-US" dirty="0" err="1">
                <a:solidFill>
                  <a:srgbClr val="000000"/>
                </a:solidFill>
                <a:latin typeface="Verdana" panose="020B0604030504040204" pitchFamily="34" charset="0"/>
              </a:rPr>
              <a:t>jquery</a:t>
            </a:r>
            <a:r>
              <a:rPr lang="en-US" dirty="0">
                <a:solidFill>
                  <a:srgbClr val="000000"/>
                </a:solidFill>
                <a:latin typeface="Verdana" panose="020B0604030504040204" pitchFamily="34" charset="0"/>
              </a:rPr>
              <a:t> etc.</a:t>
            </a:r>
          </a:p>
          <a:p>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95</a:t>
            </a:fld>
            <a:endParaRPr lang="en-US"/>
          </a:p>
        </p:txBody>
      </p:sp>
    </p:spTree>
    <p:extLst>
      <p:ext uri="{BB962C8B-B14F-4D97-AF65-F5344CB8AC3E}">
        <p14:creationId xmlns:p14="http://schemas.microsoft.com/office/powerpoint/2010/main" val="264892360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677863" y="989082"/>
            <a:ext cx="8596312" cy="4651235"/>
          </a:xfrm>
          <a:prstGeom prst="rect">
            <a:avLst/>
          </a:prstGeom>
        </p:spPr>
      </p:pic>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96</a:t>
            </a:fld>
            <a:endParaRPr lang="en-US"/>
          </a:p>
        </p:txBody>
      </p:sp>
    </p:spTree>
    <p:extLst>
      <p:ext uri="{BB962C8B-B14F-4D97-AF65-F5344CB8AC3E}">
        <p14:creationId xmlns:p14="http://schemas.microsoft.com/office/powerpoint/2010/main" val="38477821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677863" y="989082"/>
            <a:ext cx="8596312" cy="4651235"/>
          </a:xfrm>
          <a:prstGeom prst="rect">
            <a:avLst/>
          </a:prstGeom>
        </p:spPr>
      </p:pic>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97</a:t>
            </a:fld>
            <a:endParaRPr lang="en-US"/>
          </a:p>
        </p:txBody>
      </p:sp>
    </p:spTree>
    <p:extLst>
      <p:ext uri="{BB962C8B-B14F-4D97-AF65-F5344CB8AC3E}">
        <p14:creationId xmlns:p14="http://schemas.microsoft.com/office/powerpoint/2010/main" val="204908169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98</a:t>
            </a:fld>
            <a:endParaRPr lang="en-US"/>
          </a:p>
        </p:txBody>
      </p:sp>
      <p:sp>
        <p:nvSpPr>
          <p:cNvPr id="2" name="Content Placeholder 1"/>
          <p:cNvSpPr>
            <a:spLocks noGrp="1"/>
          </p:cNvSpPr>
          <p:nvPr>
            <p:ph idx="1"/>
          </p:nvPr>
        </p:nvSpPr>
        <p:spPr/>
        <p:txBody>
          <a:bodyPr/>
          <a:lstStyle/>
          <a:p>
            <a:r>
              <a:rPr lang="en-US" dirty="0"/>
              <a:t> </a:t>
            </a:r>
          </a:p>
        </p:txBody>
      </p:sp>
      <p:pic>
        <p:nvPicPr>
          <p:cNvPr id="8" name="Picture 7"/>
          <p:cNvPicPr>
            <a:picLocks noChangeAspect="1"/>
          </p:cNvPicPr>
          <p:nvPr/>
        </p:nvPicPr>
        <p:blipFill>
          <a:blip r:embed="rId2"/>
          <a:stretch>
            <a:fillRect/>
          </a:stretch>
        </p:blipFill>
        <p:spPr>
          <a:xfrm>
            <a:off x="1738312" y="1062037"/>
            <a:ext cx="8715375" cy="4733925"/>
          </a:xfrm>
          <a:prstGeom prst="rect">
            <a:avLst/>
          </a:prstGeom>
        </p:spPr>
      </p:pic>
    </p:spTree>
    <p:extLst>
      <p:ext uri="{BB962C8B-B14F-4D97-AF65-F5344CB8AC3E}">
        <p14:creationId xmlns:p14="http://schemas.microsoft.com/office/powerpoint/2010/main" val="318319712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 </a:t>
            </a:r>
          </a:p>
        </p:txBody>
      </p:sp>
      <p:sp>
        <p:nvSpPr>
          <p:cNvPr id="4" name="Date Placeholder 3"/>
          <p:cNvSpPr>
            <a:spLocks noGrp="1"/>
          </p:cNvSpPr>
          <p:nvPr>
            <p:ph type="dt" sz="half" idx="10"/>
          </p:nvPr>
        </p:nvSpPr>
        <p:spPr/>
        <p:txBody>
          <a:bodyPr/>
          <a:lstStyle/>
          <a:p>
            <a:fld id="{4108344E-55D1-4FDC-9892-D0E2A8F81D34}" type="datetime1">
              <a:rPr lang="en-US" smtClean="0"/>
              <a:t>11/6/2018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99</a:t>
            </a:fld>
            <a:endParaRPr lang="en-US"/>
          </a:p>
        </p:txBody>
      </p:sp>
      <p:pic>
        <p:nvPicPr>
          <p:cNvPr id="2052" name="Picture 4" descr="http://www.javatpoint.com/sppages/images/spring-tiles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9283" y="705726"/>
            <a:ext cx="8724900" cy="4705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81471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3524</TotalTime>
  <Words>3414</Words>
  <Application>Microsoft Office PowerPoint</Application>
  <PresentationFormat>Widescreen</PresentationFormat>
  <Paragraphs>1312</Paragraphs>
  <Slides>143</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143</vt:i4>
      </vt:variant>
    </vt:vector>
  </HeadingPairs>
  <TitlesOfParts>
    <vt:vector size="154" baseType="lpstr">
      <vt:lpstr>Arial</vt:lpstr>
      <vt:lpstr>Calibri</vt:lpstr>
      <vt:lpstr>Courier New</vt:lpstr>
      <vt:lpstr>erdana</vt:lpstr>
      <vt:lpstr>Helvetica Neue</vt:lpstr>
      <vt:lpstr>Trebuchet MS</vt:lpstr>
      <vt:lpstr>Verdana</vt:lpstr>
      <vt:lpstr>Verdana</vt:lpstr>
      <vt:lpstr>Wingdings 3</vt:lpstr>
      <vt:lpstr>Facet</vt:lpstr>
      <vt:lpstr>Packager Shell Object</vt:lpstr>
      <vt:lpstr>Spring MVC</vt:lpstr>
      <vt:lpstr>Spring MVC</vt:lpstr>
      <vt:lpstr>***Spring Web MVC - Architecture </vt:lpstr>
      <vt:lpstr>Explanation</vt:lpstr>
      <vt:lpstr>Spring MVC Example </vt:lpstr>
      <vt:lpstr>7 steps for creating the spring MVC application</vt:lpstr>
      <vt:lpstr>Directory Structure </vt:lpstr>
      <vt:lpstr>Required Jar files </vt:lpstr>
      <vt:lpstr>Request Screen</vt:lpstr>
      <vt:lpstr>Output Screen</vt:lpstr>
      <vt:lpstr>Source code developed by MyEclipse IDE</vt:lpstr>
      <vt:lpstr>1) Create the request page (optional)</vt:lpstr>
      <vt:lpstr>index.jsp</vt:lpstr>
      <vt:lpstr>2) Create the controller class</vt:lpstr>
      <vt:lpstr>HelloWorldController.java</vt:lpstr>
      <vt:lpstr>3) Provide the entry of controller in the web.xml file </vt:lpstr>
      <vt:lpstr>web.xml</vt:lpstr>
      <vt:lpstr>4) Define the bean in the xml file </vt:lpstr>
      <vt:lpstr>spring-servlet.xml</vt:lpstr>
      <vt:lpstr>5) Display the message in the JSP page </vt:lpstr>
      <vt:lpstr>hellopage.jsp</vt:lpstr>
      <vt:lpstr>Spring 3 MVC Multiple Controller Example </vt:lpstr>
      <vt:lpstr>Spring 3 MVC Multiple Controller Example </vt:lpstr>
      <vt:lpstr>1) Controller Classes</vt:lpstr>
      <vt:lpstr>HelloWorldController.java</vt:lpstr>
      <vt:lpstr>WelcomeWorldController.java</vt:lpstr>
      <vt:lpstr>2) View components </vt:lpstr>
      <vt:lpstr>helloPage.jsp</vt:lpstr>
      <vt:lpstr>welcomePage.jsp</vt:lpstr>
      <vt:lpstr>Spring MVC Request Response Example </vt:lpstr>
      <vt:lpstr>Spring MVC Login Example </vt:lpstr>
      <vt:lpstr>Login Example</vt:lpstr>
      <vt:lpstr>1) Controller Class </vt:lpstr>
      <vt:lpstr>HelloWorldController.java</vt:lpstr>
      <vt:lpstr>2) View components </vt:lpstr>
      <vt:lpstr>hellpPage.jsp</vt:lpstr>
      <vt:lpstr>errorPage.jsp</vt:lpstr>
      <vt:lpstr>3) Index page</vt:lpstr>
      <vt:lpstr>  A brief overview about Spring MVC </vt:lpstr>
      <vt:lpstr>PowerPoint Presentation</vt:lpstr>
      <vt:lpstr>Creating a Spring MVC project in Spring Tool Suite IDE </vt:lpstr>
      <vt:lpstr>In the New Template Project dialog, select Spring MVC Project</vt:lpstr>
      <vt:lpstr>Click Next, it requires downloading an update of the template (for the first time you use this template or whenever an update available):</vt:lpstr>
      <vt:lpstr>Click Yes to download the update, it should process quickly and then bring the New Spring MVC Project: In this dialog, enter the following information: Project name: HelloSpringMVC Top-level package: some package name </vt:lpstr>
      <vt:lpstr>NOTE: Be careful when selecting the package name, because the last element (springmvc in net.codejava.springmvc) will be used as artifactId in Maven project file (pom.xml) and as context path of the application. However we can change this in the pom.xml file (which will be discussed later in this tutorial). Click Finish, STS will create a Spring MVC-based project with some defaults for controller, views and configuration. You may get the errors in the Project Explorer/Package Explorer like this:</vt:lpstr>
      <vt:lpstr>And errors in the Markers views like this:</vt:lpstr>
      <vt:lpstr>Don’t worry, that’s because Maven hasn’t update some dependencies yet. We are going to fix these errors right now. Right click on project name in the Project Explorer view, select Maven &gt; Update Project… from the context menu:</vt:lpstr>
      <vt:lpstr> In the Update Maven Project dialog, select the checkbox Force Update of Snapshots/Releases:</vt:lpstr>
      <vt:lpstr>Click Finish, wait a while for Maven downloading the required dependencies then the errors will be gone away. Now let’s explore what has been created by the Spring MVC Project template. Expand the branches in the Project Explorerview, we would see the project is structured like this:</vt:lpstr>
      <vt:lpstr>As we can see, STS created all the nuts and bolts for a typical Spring MVC application: XML configuration, jar dependencies, an example controller, and an example JSP view. Let’s look at these pieces in more details.</vt:lpstr>
      <vt:lpstr>Maven dependencies configuration Here’s a partial content of the pom.xml file:</vt:lpstr>
      <vt:lpstr>PowerPoint Presentation</vt:lpstr>
      <vt:lpstr>Spring MVC configuration STS created two Spring configuration files: root-context.xml and servlet-context.xml. </vt:lpstr>
      <vt:lpstr>servlet-context.xml:</vt:lpstr>
      <vt:lpstr>PowerPoint Presentation</vt:lpstr>
      <vt:lpstr>  Web deployment descriptor (web.xml) </vt:lpstr>
      <vt:lpstr>PowerPoint Presentation</vt:lpstr>
      <vt:lpstr>The example controller: HomeController.java Following is the generated code of the controller class: </vt:lpstr>
      <vt:lpstr>PowerPoint Presentation</vt:lpstr>
      <vt:lpstr>The example JSP view: home.jsp The home.jsp file is generated under /WEB-INF/views directory with the following content: </vt:lpstr>
      <vt:lpstr>PowerPoint Presentation</vt:lpstr>
      <vt:lpstr> Deploying and running the application In Spring Tool Suite IDE, switch to the Servers view. Probably you should see the VMWare vFabric tc Server like this: </vt:lpstr>
      <vt:lpstr>In the New Server dialog, select VMware &gt; VMware vFabric tc Server…as follows:</vt:lpstr>
      <vt:lpstr>Click Next, you may have to select installation directory for the server For a STS installation, the server usually installed in the following directory: STS_HOME\vfabric-tc-server-developer-VERSION </vt:lpstr>
      <vt:lpstr> Click Next. In the next screen, keep the option Create a new instanceselected:</vt:lpstr>
      <vt:lpstr>Click Next. In the next screen, type tcServer as name for the new instance and select base as the template:</vt:lpstr>
      <vt:lpstr>Click Finish, to complete the server setup and you should see the server appears in the Servers view. Now deploy our HelloSpringMVC application as simple as drag-n-drop the project to the server:</vt:lpstr>
      <vt:lpstr> The application is deployed on the server if we see it beneath the server name like this:</vt:lpstr>
      <vt:lpstr> Start the server by right clicking on the server name then select Start from the context menu (or click on the start icon). Wait for seconds while the server is starting, you should see some verbose output in the Console view:</vt:lpstr>
      <vt:lpstr>Notice the last line indicates the server has been started without any problem. Open a web browser window and type the following URL into its address bar: http://localhost:8080/springmvc If everything is going well (of course), we would see following screen:</vt:lpstr>
      <vt:lpstr>PowerPoint Presentation</vt:lpstr>
      <vt:lpstr> Modifying the project </vt:lpstr>
      <vt:lpstr>following the configuration specified by the view resolver, we have to create a JPS file called test.jsp under /WEB-INF/views directory, with the following content:</vt:lpstr>
      <vt:lpstr> Now get back to the browser window, change the URL to: http://localhost:8080/springmvc/test</vt:lpstr>
      <vt:lpstr>PowerPoint Presentation</vt:lpstr>
      <vt:lpstr> Spring MVC CRUD Example </vt:lpstr>
      <vt:lpstr>PowerPoint Presentation</vt:lpstr>
      <vt:lpstr>Click on Save, Employee list can be seen in other screen</vt:lpstr>
      <vt:lpstr>Click on Edit, a form will appear with data</vt:lpstr>
      <vt:lpstr>Now change the form data and click on Edit save </vt:lpstr>
      <vt:lpstr>Now click on Delete link, you will see employee list with deleted record</vt:lpstr>
      <vt:lpstr>Files </vt:lpstr>
      <vt:lpstr> Create table </vt:lpstr>
      <vt:lpstr> index.jsp</vt:lpstr>
      <vt:lpstr>Employee</vt:lpstr>
      <vt:lpstr>EmployeeDao.java</vt:lpstr>
      <vt:lpstr>PowerPoint Presentation</vt:lpstr>
      <vt:lpstr> EmpController.java</vt:lpstr>
      <vt:lpstr>PowerPoint Presentation</vt:lpstr>
      <vt:lpstr>Web.xml</vt:lpstr>
      <vt:lpstr> spring-servlet.xml</vt:lpstr>
      <vt:lpstr>empform.jsp</vt:lpstr>
      <vt:lpstr> empeditform.jsp</vt:lpstr>
      <vt:lpstr>viewemp.jsp</vt:lpstr>
      <vt:lpstr>Spring MVC Tiles Example </vt:lpstr>
      <vt:lpstr>PowerPoint Presentation</vt:lpstr>
      <vt:lpstr>PowerPoint Presentation</vt:lpstr>
      <vt:lpstr>PowerPoint Presentation</vt:lpstr>
      <vt:lpstr>PowerPoint Presentation</vt:lpstr>
      <vt:lpstr> Required Jar files </vt:lpstr>
      <vt:lpstr>Index Page  - index.jsp </vt:lpstr>
      <vt:lpstr>Controller classes </vt:lpstr>
      <vt:lpstr>HelloWorldController.java</vt:lpstr>
      <vt:lpstr>ContactController.java</vt:lpstr>
      <vt:lpstr> Form class – Contact.java</vt:lpstr>
      <vt:lpstr>web.xml</vt:lpstr>
      <vt:lpstr> spring-servlet.xml file </vt:lpstr>
      <vt:lpstr>spring-servlet.xml</vt:lpstr>
      <vt:lpstr>tiles.xml</vt:lpstr>
      <vt:lpstr>hello.jsp</vt:lpstr>
      <vt:lpstr>contact.jsp</vt:lpstr>
      <vt:lpstr>PowerPoint Presentation</vt:lpstr>
      <vt:lpstr>PowerPoint Presentation</vt:lpstr>
      <vt:lpstr>layout.jsp</vt:lpstr>
      <vt:lpstr>Spring WEB</vt:lpstr>
      <vt:lpstr>web.xml contextConfigLocation is the parameter name to specify spring configuration file location </vt:lpstr>
      <vt:lpstr>***Difference between Spring Web and Spring MVC</vt:lpstr>
      <vt:lpstr>Simple "Hello World"  Web Application using Spring Web</vt:lpstr>
      <vt:lpstr>Expected Output</vt:lpstr>
      <vt:lpstr>PowerPoint Presentation</vt:lpstr>
      <vt:lpstr>Directory Structure</vt:lpstr>
      <vt:lpstr>HelloWorld.java</vt:lpstr>
      <vt:lpstr>HelloWorldServlet.java</vt:lpstr>
      <vt:lpstr> SpringConfiguration.xml </vt:lpstr>
      <vt:lpstr>Web.xml</vt:lpstr>
      <vt:lpstr>Spring and Struts 2 Integration </vt:lpstr>
      <vt:lpstr>PowerPoint Presentation</vt:lpstr>
      <vt:lpstr>Example of Spring and Struts 2 Integration  </vt:lpstr>
      <vt:lpstr>Add struts 2 core libraries and struts2 spring libraries </vt:lpstr>
      <vt:lpstr>Directory Structure</vt:lpstr>
      <vt:lpstr>index.jsp</vt:lpstr>
      <vt:lpstr>web.xml</vt:lpstr>
      <vt:lpstr>LoginAction.java</vt:lpstr>
      <vt:lpstr>applicationContext.xml</vt:lpstr>
      <vt:lpstr>Struts.xml</vt:lpstr>
      <vt:lpstr> welcome.jsp</vt:lpstr>
      <vt:lpstr>Spring MVC Interview Questions</vt:lpstr>
      <vt:lpstr>What is the front controller class of Spring MVC? </vt:lpstr>
      <vt:lpstr>What does @Controller annotatio</vt:lpstr>
      <vt:lpstr>What does @RequestMapping annotation?</vt:lpstr>
      <vt:lpstr>What does the ViewResolver class?</vt:lpstr>
      <vt:lpstr>Which ViewResolver class is widely used? </vt:lpstr>
      <vt:lpstr>Does spring MVC provide validation support?</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MVC Tutorial</dc:title>
  <dc:creator>Arepalli, Manga Rao</dc:creator>
  <cp:lastModifiedBy>Arepalli, Manga Rao (US - Hyderabad)</cp:lastModifiedBy>
  <cp:revision>123</cp:revision>
  <dcterms:created xsi:type="dcterms:W3CDTF">2015-09-02T06:49:01Z</dcterms:created>
  <dcterms:modified xsi:type="dcterms:W3CDTF">2018-11-06T09:21:06Z</dcterms:modified>
</cp:coreProperties>
</file>