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50"/>
  </p:notesMasterIdLst>
  <p:sldIdLst>
    <p:sldId id="256" r:id="rId2"/>
    <p:sldId id="257" r:id="rId3"/>
    <p:sldId id="258" r:id="rId4"/>
    <p:sldId id="259" r:id="rId5"/>
    <p:sldId id="260" r:id="rId6"/>
    <p:sldId id="261" r:id="rId7"/>
    <p:sldId id="262" r:id="rId8"/>
    <p:sldId id="263" r:id="rId9"/>
    <p:sldId id="382" r:id="rId10"/>
    <p:sldId id="274" r:id="rId11"/>
    <p:sldId id="275" r:id="rId12"/>
    <p:sldId id="265" r:id="rId13"/>
    <p:sldId id="264" r:id="rId14"/>
    <p:sldId id="266" r:id="rId15"/>
    <p:sldId id="267" r:id="rId16"/>
    <p:sldId id="268" r:id="rId17"/>
    <p:sldId id="269" r:id="rId18"/>
    <p:sldId id="270" r:id="rId19"/>
    <p:sldId id="271" r:id="rId20"/>
    <p:sldId id="272" r:id="rId21"/>
    <p:sldId id="273" r:id="rId22"/>
    <p:sldId id="276" r:id="rId23"/>
    <p:sldId id="277" r:id="rId24"/>
    <p:sldId id="278" r:id="rId25"/>
    <p:sldId id="279" r:id="rId26"/>
    <p:sldId id="280" r:id="rId27"/>
    <p:sldId id="281" r:id="rId28"/>
    <p:sldId id="282" r:id="rId29"/>
    <p:sldId id="283" r:id="rId30"/>
    <p:sldId id="322" r:id="rId31"/>
    <p:sldId id="284" r:id="rId32"/>
    <p:sldId id="285" r:id="rId33"/>
    <p:sldId id="286" r:id="rId34"/>
    <p:sldId id="287" r:id="rId35"/>
    <p:sldId id="288" r:id="rId36"/>
    <p:sldId id="289" r:id="rId37"/>
    <p:sldId id="290" r:id="rId38"/>
    <p:sldId id="291" r:id="rId39"/>
    <p:sldId id="324" r:id="rId40"/>
    <p:sldId id="325" r:id="rId41"/>
    <p:sldId id="314" r:id="rId42"/>
    <p:sldId id="315" r:id="rId43"/>
    <p:sldId id="316" r:id="rId44"/>
    <p:sldId id="317" r:id="rId45"/>
    <p:sldId id="318" r:id="rId46"/>
    <p:sldId id="319" r:id="rId47"/>
    <p:sldId id="320" r:id="rId48"/>
    <p:sldId id="38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21" autoAdjust="0"/>
    <p:restoredTop sz="94660"/>
  </p:normalViewPr>
  <p:slideViewPr>
    <p:cSldViewPr snapToGrid="0" showGuides="1">
      <p:cViewPr varScale="1">
        <p:scale>
          <a:sx n="64" d="100"/>
          <a:sy n="64" d="100"/>
        </p:scale>
        <p:origin x="1028"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361BAD-05DB-400B-9714-94907131692B}" type="datetimeFigureOut">
              <a:rPr lang="en-US" smtClean="0"/>
              <a:t>11/10/2018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B1FB0D-8FD2-48F5-BC2A-314DC584424F}" type="slidenum">
              <a:rPr lang="en-US" smtClean="0"/>
              <a:t>‹#›</a:t>
            </a:fld>
            <a:endParaRPr lang="en-US"/>
          </a:p>
        </p:txBody>
      </p:sp>
    </p:spTree>
    <p:extLst>
      <p:ext uri="{BB962C8B-B14F-4D97-AF65-F5344CB8AC3E}">
        <p14:creationId xmlns:p14="http://schemas.microsoft.com/office/powerpoint/2010/main" val="788628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B1FB0D-8FD2-48F5-BC2A-314DC584424F}" type="slidenum">
              <a:rPr lang="en-US" smtClean="0"/>
              <a:t>1</a:t>
            </a:fld>
            <a:endParaRPr lang="en-US"/>
          </a:p>
        </p:txBody>
      </p:sp>
    </p:spTree>
    <p:extLst>
      <p:ext uri="{BB962C8B-B14F-4D97-AF65-F5344CB8AC3E}">
        <p14:creationId xmlns:p14="http://schemas.microsoft.com/office/powerpoint/2010/main" val="2342318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BEF44D-5F79-4531-9BDB-796A5A2B7F46}"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a:t>
            </a:fld>
            <a:endParaRPr lang="en-US"/>
          </a:p>
        </p:txBody>
      </p:sp>
    </p:spTree>
    <p:extLst>
      <p:ext uri="{BB962C8B-B14F-4D97-AF65-F5344CB8AC3E}">
        <p14:creationId xmlns:p14="http://schemas.microsoft.com/office/powerpoint/2010/main" val="2082651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E7D200-93C6-4C35-99BC-21DB8F568D42}"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a:t>
            </a:fld>
            <a:endParaRPr lang="en-US"/>
          </a:p>
        </p:txBody>
      </p:sp>
    </p:spTree>
    <p:extLst>
      <p:ext uri="{BB962C8B-B14F-4D97-AF65-F5344CB8AC3E}">
        <p14:creationId xmlns:p14="http://schemas.microsoft.com/office/powerpoint/2010/main" val="3553852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937A55-545A-45C0-B55C-21CA26C3FFDE}"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57015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99A780-ACC1-46D0-9BF2-96F3D93AE530}"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a:t>
            </a:fld>
            <a:endParaRPr lang="en-US"/>
          </a:p>
        </p:txBody>
      </p:sp>
    </p:spTree>
    <p:extLst>
      <p:ext uri="{BB962C8B-B14F-4D97-AF65-F5344CB8AC3E}">
        <p14:creationId xmlns:p14="http://schemas.microsoft.com/office/powerpoint/2010/main" val="2338075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1A05F-C10D-42A4-B747-3487C9AFC4EB}"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46095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28C009-811C-4729-AA73-B63FA2DF1495}"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a:t>
            </a:fld>
            <a:endParaRPr lang="en-US"/>
          </a:p>
        </p:txBody>
      </p:sp>
    </p:spTree>
    <p:extLst>
      <p:ext uri="{BB962C8B-B14F-4D97-AF65-F5344CB8AC3E}">
        <p14:creationId xmlns:p14="http://schemas.microsoft.com/office/powerpoint/2010/main" val="1261529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C3F7CE-F57D-40E7-A41B-F2392881CE91}"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a:t>
            </a:fld>
            <a:endParaRPr lang="en-US"/>
          </a:p>
        </p:txBody>
      </p:sp>
    </p:spTree>
    <p:extLst>
      <p:ext uri="{BB962C8B-B14F-4D97-AF65-F5344CB8AC3E}">
        <p14:creationId xmlns:p14="http://schemas.microsoft.com/office/powerpoint/2010/main" val="630033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7A9CB-FCB3-4037-AEEE-307640CB9892}"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a:t>
            </a:fld>
            <a:endParaRPr lang="en-US"/>
          </a:p>
        </p:txBody>
      </p:sp>
    </p:spTree>
    <p:extLst>
      <p:ext uri="{BB962C8B-B14F-4D97-AF65-F5344CB8AC3E}">
        <p14:creationId xmlns:p14="http://schemas.microsoft.com/office/powerpoint/2010/main" val="670603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a:t>
            </a:fld>
            <a:endParaRPr lang="en-US"/>
          </a:p>
        </p:txBody>
      </p:sp>
    </p:spTree>
    <p:extLst>
      <p:ext uri="{BB962C8B-B14F-4D97-AF65-F5344CB8AC3E}">
        <p14:creationId xmlns:p14="http://schemas.microsoft.com/office/powerpoint/2010/main" val="3779640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945394-AA39-4F1F-B32B-21AEA4DDD22B}"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a:t>
            </a:fld>
            <a:endParaRPr lang="en-US"/>
          </a:p>
        </p:txBody>
      </p:sp>
    </p:spTree>
    <p:extLst>
      <p:ext uri="{BB962C8B-B14F-4D97-AF65-F5344CB8AC3E}">
        <p14:creationId xmlns:p14="http://schemas.microsoft.com/office/powerpoint/2010/main" val="427339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ECC705-0C20-4828-8164-A46D3127AA05}" type="datetime1">
              <a:rPr lang="en-US" smtClean="0"/>
              <a:t>11/10/2018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9E8C1764-4151-416D-9248-6AEDC310BF96}" type="slidenum">
              <a:rPr lang="en-US" smtClean="0"/>
              <a:t>‹#›</a:t>
            </a:fld>
            <a:endParaRPr lang="en-US"/>
          </a:p>
        </p:txBody>
      </p:sp>
    </p:spTree>
    <p:extLst>
      <p:ext uri="{BB962C8B-B14F-4D97-AF65-F5344CB8AC3E}">
        <p14:creationId xmlns:p14="http://schemas.microsoft.com/office/powerpoint/2010/main" val="1432623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864B1B-BDD3-437F-A072-0B7535193C9D}" type="datetime1">
              <a:rPr lang="en-US" smtClean="0"/>
              <a:t>11/10/2018</a:t>
            </a:fld>
            <a:endParaRPr lang="en-US"/>
          </a:p>
        </p:txBody>
      </p:sp>
      <p:sp>
        <p:nvSpPr>
          <p:cNvPr id="8" name="Footer Placeholder 7"/>
          <p:cNvSpPr>
            <a:spLocks noGrp="1"/>
          </p:cNvSpPr>
          <p:nvPr>
            <p:ph type="ftr" sz="quarter" idx="11"/>
          </p:nvPr>
        </p:nvSpPr>
        <p:spPr/>
        <p:txBody>
          <a:bodyPr/>
          <a:lstStyle/>
          <a:p>
            <a:r>
              <a:rPr lang="en-US"/>
              <a:t>Presented by MangaRao</a:t>
            </a:r>
          </a:p>
        </p:txBody>
      </p:sp>
      <p:sp>
        <p:nvSpPr>
          <p:cNvPr id="9" name="Slide Number Placeholder 8"/>
          <p:cNvSpPr>
            <a:spLocks noGrp="1"/>
          </p:cNvSpPr>
          <p:nvPr>
            <p:ph type="sldNum" sz="quarter" idx="12"/>
          </p:nvPr>
        </p:nvSpPr>
        <p:spPr/>
        <p:txBody>
          <a:bodyPr/>
          <a:lstStyle/>
          <a:p>
            <a:fld id="{9E8C1764-4151-416D-9248-6AEDC310BF96}" type="slidenum">
              <a:rPr lang="en-US" smtClean="0"/>
              <a:t>‹#›</a:t>
            </a:fld>
            <a:endParaRPr lang="en-US"/>
          </a:p>
        </p:txBody>
      </p:sp>
    </p:spTree>
    <p:extLst>
      <p:ext uri="{BB962C8B-B14F-4D97-AF65-F5344CB8AC3E}">
        <p14:creationId xmlns:p14="http://schemas.microsoft.com/office/powerpoint/2010/main" val="2455958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8AB917-575C-4464-AB53-98F2B6B37931}" type="datetime1">
              <a:rPr lang="en-US" smtClean="0"/>
              <a:t>11/10/2018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9E8C1764-4151-416D-9248-6AEDC310BF96}" type="slidenum">
              <a:rPr lang="en-US" smtClean="0"/>
              <a:t>‹#›</a:t>
            </a:fld>
            <a:endParaRPr lang="en-US"/>
          </a:p>
        </p:txBody>
      </p:sp>
    </p:spTree>
    <p:extLst>
      <p:ext uri="{BB962C8B-B14F-4D97-AF65-F5344CB8AC3E}">
        <p14:creationId xmlns:p14="http://schemas.microsoft.com/office/powerpoint/2010/main" val="2531530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320739-1BAA-4467-9C31-2DBA061E9BA8}" type="datetime1">
              <a:rPr lang="en-US" smtClean="0"/>
              <a:t>11/10/2018</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4" name="Slide Number Placeholder 3"/>
          <p:cNvSpPr>
            <a:spLocks noGrp="1"/>
          </p:cNvSpPr>
          <p:nvPr>
            <p:ph type="sldNum" sz="quarter" idx="12"/>
          </p:nvPr>
        </p:nvSpPr>
        <p:spPr/>
        <p:txBody>
          <a:bodyPr/>
          <a:lstStyle/>
          <a:p>
            <a:fld id="{9E8C1764-4151-416D-9248-6AEDC310BF96}" type="slidenum">
              <a:rPr lang="en-US" smtClean="0"/>
              <a:t>‹#›</a:t>
            </a:fld>
            <a:endParaRPr lang="en-US"/>
          </a:p>
        </p:txBody>
      </p:sp>
    </p:spTree>
    <p:extLst>
      <p:ext uri="{BB962C8B-B14F-4D97-AF65-F5344CB8AC3E}">
        <p14:creationId xmlns:p14="http://schemas.microsoft.com/office/powerpoint/2010/main" val="1521203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CA72C4-B0F6-47C1-97A9-3C5AFDAEA0E9}" type="datetime1">
              <a:rPr lang="en-US" smtClean="0"/>
              <a:t>11/10/2018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9E8C1764-4151-416D-9248-6AEDC310BF96}" type="slidenum">
              <a:rPr lang="en-US" smtClean="0"/>
              <a:t>‹#›</a:t>
            </a:fld>
            <a:endParaRPr lang="en-US"/>
          </a:p>
        </p:txBody>
      </p:sp>
    </p:spTree>
    <p:extLst>
      <p:ext uri="{BB962C8B-B14F-4D97-AF65-F5344CB8AC3E}">
        <p14:creationId xmlns:p14="http://schemas.microsoft.com/office/powerpoint/2010/main" val="2440726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4AA514-D991-4153-B981-1A26445F1DB7}" type="datetime1">
              <a:rPr lang="en-US" smtClean="0"/>
              <a:t>11/10/2018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9E8C1764-4151-416D-9248-6AEDC310BF96}" type="slidenum">
              <a:rPr lang="en-US" smtClean="0"/>
              <a:t>‹#›</a:t>
            </a:fld>
            <a:endParaRPr lang="en-US"/>
          </a:p>
        </p:txBody>
      </p:sp>
    </p:spTree>
    <p:extLst>
      <p:ext uri="{BB962C8B-B14F-4D97-AF65-F5344CB8AC3E}">
        <p14:creationId xmlns:p14="http://schemas.microsoft.com/office/powerpoint/2010/main" val="3412241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18F12C-9D12-45EB-A5AD-D89F66FFA8DF}" type="datetime1">
              <a:rPr lang="en-US" smtClean="0"/>
              <a:t>11/10/2018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Presented by MangaRao</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9E8C1764-4151-416D-9248-6AEDC310BF96}" type="slidenum">
              <a:rPr lang="en-US" smtClean="0"/>
              <a:t>‹#›</a:t>
            </a:fld>
            <a:endParaRPr lang="en-US"/>
          </a:p>
        </p:txBody>
      </p:sp>
    </p:spTree>
    <p:extLst>
      <p:ext uri="{BB962C8B-B14F-4D97-AF65-F5344CB8AC3E}">
        <p14:creationId xmlns:p14="http://schemas.microsoft.com/office/powerpoint/2010/main" val="16055205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Spring MVC</a:t>
            </a:r>
          </a:p>
        </p:txBody>
      </p:sp>
      <p:sp>
        <p:nvSpPr>
          <p:cNvPr id="3" name="Subtitle 2"/>
          <p:cNvSpPr>
            <a:spLocks noGrp="1"/>
          </p:cNvSpPr>
          <p:nvPr>
            <p:ph type="subTitle" idx="1"/>
          </p:nvPr>
        </p:nvSpPr>
        <p:spPr/>
        <p:txBody>
          <a:bodyPr/>
          <a:lstStyle/>
          <a:p>
            <a:r>
              <a:rPr lang="en-US" dirty="0"/>
              <a:t> Spring MVC</a:t>
            </a:r>
          </a:p>
        </p:txBody>
      </p:sp>
      <p:sp>
        <p:nvSpPr>
          <p:cNvPr id="4" name="Date Placeholder 3"/>
          <p:cNvSpPr>
            <a:spLocks noGrp="1"/>
          </p:cNvSpPr>
          <p:nvPr>
            <p:ph type="dt" sz="half" idx="10"/>
          </p:nvPr>
        </p:nvSpPr>
        <p:spPr/>
        <p:txBody>
          <a:bodyPr/>
          <a:lstStyle/>
          <a:p>
            <a:fld id="{BB51D848-6997-43A5-ABE5-DF3BEE95BE4C}"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a:t>
            </a:fld>
            <a:endParaRPr lang="en-US"/>
          </a:p>
        </p:txBody>
      </p:sp>
    </p:spTree>
    <p:extLst>
      <p:ext uri="{BB962C8B-B14F-4D97-AF65-F5344CB8AC3E}">
        <p14:creationId xmlns:p14="http://schemas.microsoft.com/office/powerpoint/2010/main" val="1408636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Screen</a:t>
            </a:r>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10</a:t>
            </a:fld>
            <a:endParaRPr lang="en-US"/>
          </a:p>
        </p:txBody>
      </p:sp>
      <p:pic>
        <p:nvPicPr>
          <p:cNvPr id="12" name="Content Placeholder 11"/>
          <p:cNvPicPr>
            <a:picLocks noGrp="1" noChangeAspect="1"/>
          </p:cNvPicPr>
          <p:nvPr>
            <p:ph idx="1"/>
          </p:nvPr>
        </p:nvPicPr>
        <p:blipFill>
          <a:blip r:embed="rId2"/>
          <a:stretch>
            <a:fillRect/>
          </a:stretch>
        </p:blipFill>
        <p:spPr>
          <a:xfrm>
            <a:off x="2292342" y="2160588"/>
            <a:ext cx="5367353" cy="3881437"/>
          </a:xfrm>
          <a:prstGeom prst="rect">
            <a:avLst/>
          </a:prstGeom>
        </p:spPr>
      </p:pic>
    </p:spTree>
    <p:extLst>
      <p:ext uri="{BB962C8B-B14F-4D97-AF65-F5344CB8AC3E}">
        <p14:creationId xmlns:p14="http://schemas.microsoft.com/office/powerpoint/2010/main" val="2563466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Screen</a:t>
            </a:r>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11</a:t>
            </a:fld>
            <a:endParaRPr lang="en-US"/>
          </a:p>
        </p:txBody>
      </p:sp>
      <p:pic>
        <p:nvPicPr>
          <p:cNvPr id="8" name="Content Placeholder 7"/>
          <p:cNvPicPr>
            <a:picLocks noGrp="1" noChangeAspect="1"/>
          </p:cNvPicPr>
          <p:nvPr>
            <p:ph idx="1"/>
          </p:nvPr>
        </p:nvPicPr>
        <p:blipFill>
          <a:blip r:embed="rId2"/>
          <a:stretch>
            <a:fillRect/>
          </a:stretch>
        </p:blipFill>
        <p:spPr>
          <a:xfrm>
            <a:off x="2434529" y="2268537"/>
            <a:ext cx="5082980" cy="3665538"/>
          </a:xfrm>
          <a:prstGeom prst="rect">
            <a:avLst/>
          </a:prstGeom>
        </p:spPr>
      </p:pic>
    </p:spTree>
    <p:extLst>
      <p:ext uri="{BB962C8B-B14F-4D97-AF65-F5344CB8AC3E}">
        <p14:creationId xmlns:p14="http://schemas.microsoft.com/office/powerpoint/2010/main" val="3057829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Create the request page (optional)</a:t>
            </a:r>
          </a:p>
        </p:txBody>
      </p:sp>
      <p:sp>
        <p:nvSpPr>
          <p:cNvPr id="3" name="Content Placeholder 2"/>
          <p:cNvSpPr>
            <a:spLocks noGrp="1"/>
          </p:cNvSpPr>
          <p:nvPr>
            <p:ph idx="1"/>
          </p:nvPr>
        </p:nvSpPr>
        <p:spPr/>
        <p:txBody>
          <a:bodyPr/>
          <a:lstStyle/>
          <a:p>
            <a:r>
              <a:rPr lang="en-US" dirty="0"/>
              <a:t>This is the simple </a:t>
            </a:r>
            <a:r>
              <a:rPr lang="en-US" dirty="0" err="1"/>
              <a:t>jsp</a:t>
            </a:r>
            <a:r>
              <a:rPr lang="en-US" dirty="0"/>
              <a:t> page containing a link. It is optional page. You may direct invoke the action class instead.</a:t>
            </a:r>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12</a:t>
            </a:fld>
            <a:endParaRPr lang="en-US"/>
          </a:p>
        </p:txBody>
      </p:sp>
    </p:spTree>
    <p:extLst>
      <p:ext uri="{BB962C8B-B14F-4D97-AF65-F5344CB8AC3E}">
        <p14:creationId xmlns:p14="http://schemas.microsoft.com/office/powerpoint/2010/main" val="90471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index.jsp</a:t>
            </a:r>
            <a:endParaRPr lang="en-US" dirty="0"/>
          </a:p>
        </p:txBody>
      </p:sp>
      <p:sp>
        <p:nvSpPr>
          <p:cNvPr id="3" name="Content Placeholder 2"/>
          <p:cNvSpPr>
            <a:spLocks noGrp="1"/>
          </p:cNvSpPr>
          <p:nvPr>
            <p:ph idx="1"/>
          </p:nvPr>
        </p:nvSpPr>
        <p:spPr/>
        <p:txBody>
          <a:bodyPr/>
          <a:lstStyle/>
          <a:p>
            <a:r>
              <a:rPr lang="en-US" dirty="0"/>
              <a:t>&lt;a </a:t>
            </a:r>
            <a:r>
              <a:rPr lang="en-US" dirty="0" err="1"/>
              <a:t>href</a:t>
            </a:r>
            <a:r>
              <a:rPr lang="en-US" dirty="0"/>
              <a:t>="hello.html"&gt;click&lt;/a&gt;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13</a:t>
            </a:fld>
            <a:endParaRPr lang="en-US"/>
          </a:p>
        </p:txBody>
      </p:sp>
    </p:spTree>
    <p:extLst>
      <p:ext uri="{BB962C8B-B14F-4D97-AF65-F5344CB8AC3E}">
        <p14:creationId xmlns:p14="http://schemas.microsoft.com/office/powerpoint/2010/main" val="405325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Create the controller class</a:t>
            </a:r>
          </a:p>
        </p:txBody>
      </p:sp>
      <p:sp>
        <p:nvSpPr>
          <p:cNvPr id="3" name="Content Placeholder 2"/>
          <p:cNvSpPr>
            <a:spLocks noGrp="1"/>
          </p:cNvSpPr>
          <p:nvPr>
            <p:ph idx="1"/>
          </p:nvPr>
        </p:nvSpPr>
        <p:spPr/>
        <p:txBody>
          <a:bodyPr/>
          <a:lstStyle/>
          <a:p>
            <a:r>
              <a:rPr lang="en-US" dirty="0"/>
              <a:t>To create the controller class, we are using two annotations @Controller and @</a:t>
            </a:r>
            <a:r>
              <a:rPr lang="en-US" dirty="0" err="1"/>
              <a:t>RequestMapping</a:t>
            </a:r>
            <a:r>
              <a:rPr lang="en-US" dirty="0"/>
              <a:t>.</a:t>
            </a:r>
          </a:p>
          <a:p>
            <a:r>
              <a:rPr lang="en-US" dirty="0"/>
              <a:t>The </a:t>
            </a:r>
            <a:r>
              <a:rPr lang="en-US" b="1" dirty="0"/>
              <a:t>@Controller</a:t>
            </a:r>
            <a:r>
              <a:rPr lang="en-US" dirty="0"/>
              <a:t> annotation marks this class as Controller.</a:t>
            </a:r>
          </a:p>
          <a:p>
            <a:r>
              <a:rPr lang="en-US" dirty="0"/>
              <a:t>The </a:t>
            </a:r>
            <a:r>
              <a:rPr lang="en-US" b="1" dirty="0"/>
              <a:t>@</a:t>
            </a:r>
            <a:r>
              <a:rPr lang="en-US" b="1" dirty="0" err="1"/>
              <a:t>Requestmapping</a:t>
            </a:r>
            <a:r>
              <a:rPr lang="en-US" dirty="0"/>
              <a:t> annotation is used to map the class with the specified name.</a:t>
            </a:r>
          </a:p>
          <a:p>
            <a:r>
              <a:rPr lang="en-US" dirty="0"/>
              <a:t>This class returns the instance of </a:t>
            </a:r>
            <a:r>
              <a:rPr lang="en-US" dirty="0" err="1"/>
              <a:t>ModelAndView</a:t>
            </a:r>
            <a:r>
              <a:rPr lang="en-US" dirty="0"/>
              <a:t> controller with the mapped name, message name and message value. The message value will be displayed in the </a:t>
            </a:r>
            <a:r>
              <a:rPr lang="en-US" dirty="0" err="1"/>
              <a:t>jsp</a:t>
            </a:r>
            <a:r>
              <a:rPr lang="en-US" dirty="0"/>
              <a:t> page.</a:t>
            </a:r>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14</a:t>
            </a:fld>
            <a:endParaRPr lang="en-US"/>
          </a:p>
        </p:txBody>
      </p:sp>
    </p:spTree>
    <p:extLst>
      <p:ext uri="{BB962C8B-B14F-4D97-AF65-F5344CB8AC3E}">
        <p14:creationId xmlns:p14="http://schemas.microsoft.com/office/powerpoint/2010/main" val="393915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HelloWorldController.java</a:t>
            </a:r>
          </a:p>
        </p:txBody>
      </p:sp>
      <p:sp>
        <p:nvSpPr>
          <p:cNvPr id="3" name="Content Placeholder 2"/>
          <p:cNvSpPr>
            <a:spLocks noGrp="1"/>
          </p:cNvSpPr>
          <p:nvPr>
            <p:ph idx="1"/>
          </p:nvPr>
        </p:nvSpPr>
        <p:spPr/>
        <p:txBody>
          <a:bodyPr>
            <a:normAutofit fontScale="85000" lnSpcReduction="20000"/>
          </a:bodyPr>
          <a:lstStyle/>
          <a:p>
            <a:r>
              <a:rPr lang="en-US" b="1" dirty="0"/>
              <a:t>package</a:t>
            </a:r>
            <a:r>
              <a:rPr lang="en-US" dirty="0"/>
              <a:t> </a:t>
            </a:r>
            <a:r>
              <a:rPr lang="en-US" dirty="0" err="1"/>
              <a:t>com.myit</a:t>
            </a:r>
            <a:r>
              <a:rPr lang="en-US" dirty="0"/>
              <a:t>;  </a:t>
            </a:r>
          </a:p>
          <a:p>
            <a:r>
              <a:rPr lang="en-US" b="1" dirty="0"/>
              <a:t>import</a:t>
            </a:r>
            <a:r>
              <a:rPr lang="en-US" dirty="0"/>
              <a:t> </a:t>
            </a:r>
            <a:r>
              <a:rPr lang="en-US" dirty="0" err="1"/>
              <a:t>org.springframework.stereotype.Controller</a:t>
            </a:r>
            <a:r>
              <a:rPr lang="en-US" dirty="0"/>
              <a:t>;  </a:t>
            </a:r>
          </a:p>
          <a:p>
            <a:r>
              <a:rPr lang="en-US" b="1" dirty="0"/>
              <a:t>import</a:t>
            </a:r>
            <a:r>
              <a:rPr lang="en-US" dirty="0"/>
              <a:t> </a:t>
            </a:r>
            <a:r>
              <a:rPr lang="en-US" dirty="0" err="1"/>
              <a:t>org.springframework.web.bind.annotation.RequestMapping</a:t>
            </a:r>
            <a:r>
              <a:rPr lang="en-US" dirty="0"/>
              <a:t>;  </a:t>
            </a:r>
          </a:p>
          <a:p>
            <a:r>
              <a:rPr lang="en-US" b="1" dirty="0"/>
              <a:t>import</a:t>
            </a:r>
            <a:r>
              <a:rPr lang="en-US" dirty="0"/>
              <a:t> </a:t>
            </a:r>
            <a:r>
              <a:rPr lang="en-US" dirty="0" err="1"/>
              <a:t>org.springframework.web.servlet.ModelAndView</a:t>
            </a:r>
            <a:r>
              <a:rPr lang="en-US" dirty="0"/>
              <a:t>;  </a:t>
            </a:r>
          </a:p>
          <a:p>
            <a:r>
              <a:rPr lang="en-US" dirty="0"/>
              <a:t>@Controller  </a:t>
            </a:r>
          </a:p>
          <a:p>
            <a:r>
              <a:rPr lang="en-US" b="1" dirty="0"/>
              <a:t>public</a:t>
            </a:r>
            <a:r>
              <a:rPr lang="en-US" dirty="0"/>
              <a:t> </a:t>
            </a:r>
            <a:r>
              <a:rPr lang="en-US" b="1" dirty="0"/>
              <a:t>class</a:t>
            </a:r>
            <a:r>
              <a:rPr lang="en-US" dirty="0"/>
              <a:t> </a:t>
            </a:r>
            <a:r>
              <a:rPr lang="en-US" dirty="0" err="1"/>
              <a:t>HelloWorldController</a:t>
            </a:r>
            <a:r>
              <a:rPr lang="en-US" dirty="0"/>
              <a:t> {  </a:t>
            </a:r>
          </a:p>
          <a:p>
            <a:r>
              <a:rPr lang="en-US" dirty="0"/>
              <a:t>    @</a:t>
            </a:r>
            <a:r>
              <a:rPr lang="en-US" dirty="0" err="1"/>
              <a:t>RequestMapping</a:t>
            </a:r>
            <a:r>
              <a:rPr lang="en-US" dirty="0"/>
              <a:t>("/hello")  </a:t>
            </a:r>
          </a:p>
          <a:p>
            <a:r>
              <a:rPr lang="en-US" dirty="0"/>
              <a:t>    </a:t>
            </a:r>
            <a:r>
              <a:rPr lang="en-US" b="1" dirty="0"/>
              <a:t>public</a:t>
            </a:r>
            <a:r>
              <a:rPr lang="en-US" dirty="0"/>
              <a:t> </a:t>
            </a:r>
            <a:r>
              <a:rPr lang="en-US" dirty="0" err="1"/>
              <a:t>ModelAndView</a:t>
            </a:r>
            <a:r>
              <a:rPr lang="en-US" dirty="0"/>
              <a:t> </a:t>
            </a:r>
            <a:r>
              <a:rPr lang="en-US" dirty="0" err="1"/>
              <a:t>helloWorld</a:t>
            </a:r>
            <a:r>
              <a:rPr lang="en-US" dirty="0"/>
              <a:t>() {  </a:t>
            </a:r>
          </a:p>
          <a:p>
            <a:r>
              <a:rPr lang="en-US" dirty="0"/>
              <a:t>        String message = "HELLO SPRING MVC HOW R U";  </a:t>
            </a:r>
          </a:p>
          <a:p>
            <a:r>
              <a:rPr lang="en-US" dirty="0"/>
              <a:t>        </a:t>
            </a:r>
            <a:r>
              <a:rPr lang="en-US" b="1" dirty="0"/>
              <a:t>return</a:t>
            </a:r>
            <a:r>
              <a:rPr lang="en-US" dirty="0"/>
              <a:t> </a:t>
            </a:r>
            <a:r>
              <a:rPr lang="en-US" b="1" dirty="0"/>
              <a:t>new</a:t>
            </a:r>
            <a:r>
              <a:rPr lang="en-US" dirty="0"/>
              <a:t> </a:t>
            </a:r>
            <a:r>
              <a:rPr lang="en-US" dirty="0" err="1"/>
              <a:t>ModelAndView</a:t>
            </a:r>
            <a:r>
              <a:rPr lang="en-US" dirty="0"/>
              <a:t>("</a:t>
            </a:r>
            <a:r>
              <a:rPr lang="en-US" dirty="0" err="1"/>
              <a:t>hellopage</a:t>
            </a:r>
            <a:r>
              <a:rPr lang="en-US" dirty="0"/>
              <a:t>", "message", message);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15</a:t>
            </a:fld>
            <a:endParaRPr lang="en-US"/>
          </a:p>
        </p:txBody>
      </p:sp>
    </p:spTree>
    <p:extLst>
      <p:ext uri="{BB962C8B-B14F-4D97-AF65-F5344CB8AC3E}">
        <p14:creationId xmlns:p14="http://schemas.microsoft.com/office/powerpoint/2010/main" val="182754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 Provide the entry of controller in the web.xml file</a:t>
            </a:r>
            <a:br>
              <a:rPr lang="en-US" dirty="0"/>
            </a:br>
            <a:endParaRPr lang="en-US" dirty="0"/>
          </a:p>
        </p:txBody>
      </p:sp>
      <p:sp>
        <p:nvSpPr>
          <p:cNvPr id="3" name="Content Placeholder 2"/>
          <p:cNvSpPr>
            <a:spLocks noGrp="1"/>
          </p:cNvSpPr>
          <p:nvPr>
            <p:ph idx="1"/>
          </p:nvPr>
        </p:nvSpPr>
        <p:spPr/>
        <p:txBody>
          <a:bodyPr/>
          <a:lstStyle/>
          <a:p>
            <a:r>
              <a:rPr lang="en-US" dirty="0"/>
              <a:t>In this xml file, we are specifying the servlet class </a:t>
            </a:r>
            <a:r>
              <a:rPr lang="en-US" dirty="0" err="1"/>
              <a:t>DispatcherServlet</a:t>
            </a:r>
            <a:r>
              <a:rPr lang="en-US" dirty="0"/>
              <a:t> that acts as the front controller in Spring Web MVC. </a:t>
            </a:r>
          </a:p>
          <a:p>
            <a:r>
              <a:rPr lang="en-US" dirty="0"/>
              <a:t>All the incoming request for the html file will be forwarded to the </a:t>
            </a:r>
            <a:r>
              <a:rPr lang="en-US" dirty="0" err="1"/>
              <a:t>DispatcherServlet</a:t>
            </a:r>
            <a:r>
              <a:rPr lang="en-US" dirty="0"/>
              <a:t>.</a:t>
            </a:r>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16</a:t>
            </a:fld>
            <a:endParaRPr lang="en-US"/>
          </a:p>
        </p:txBody>
      </p:sp>
    </p:spTree>
    <p:extLst>
      <p:ext uri="{BB962C8B-B14F-4D97-AF65-F5344CB8AC3E}">
        <p14:creationId xmlns:p14="http://schemas.microsoft.com/office/powerpoint/2010/main" val="210316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web.xml</a:t>
            </a:r>
          </a:p>
        </p:txBody>
      </p:sp>
      <p:sp>
        <p:nvSpPr>
          <p:cNvPr id="3" name="Content Placeholder 2"/>
          <p:cNvSpPr>
            <a:spLocks noGrp="1"/>
          </p:cNvSpPr>
          <p:nvPr>
            <p:ph idx="1"/>
          </p:nvPr>
        </p:nvSpPr>
        <p:spPr>
          <a:xfrm>
            <a:off x="677334" y="1783081"/>
            <a:ext cx="8905578" cy="4258282"/>
          </a:xfrm>
        </p:spPr>
        <p:txBody>
          <a:bodyPr>
            <a:noAutofit/>
          </a:bodyPr>
          <a:lstStyle/>
          <a:p>
            <a:r>
              <a:rPr lang="en-US" sz="1600" dirty="0"/>
              <a:t>&lt;web-app&gt; </a:t>
            </a:r>
          </a:p>
          <a:p>
            <a:r>
              <a:rPr lang="en-US" sz="1600" dirty="0"/>
              <a:t>&lt;servlet&gt;  </a:t>
            </a:r>
          </a:p>
          <a:p>
            <a:r>
              <a:rPr lang="en-US" sz="1600" dirty="0"/>
              <a:t>    &lt;servlet-name&gt;spring&lt;/servlet-name&gt;  </a:t>
            </a:r>
          </a:p>
          <a:p>
            <a:r>
              <a:rPr lang="en-US" sz="1600" dirty="0"/>
              <a:t>    &lt;servlet-</a:t>
            </a:r>
            <a:r>
              <a:rPr lang="en-US" sz="1600" b="1" dirty="0"/>
              <a:t>class</a:t>
            </a:r>
            <a:r>
              <a:rPr lang="en-US" sz="1600" dirty="0">
                <a:highlight>
                  <a:srgbClr val="FFFF00"/>
                </a:highlight>
              </a:rPr>
              <a:t>&gt;</a:t>
            </a:r>
            <a:r>
              <a:rPr lang="en-US" sz="1600" dirty="0" err="1">
                <a:highlight>
                  <a:srgbClr val="FFFF00"/>
                </a:highlight>
              </a:rPr>
              <a:t>org.springframework.web.servlet.DispatcherServlet</a:t>
            </a:r>
            <a:r>
              <a:rPr lang="en-US" sz="1600" dirty="0"/>
              <a:t>&lt;/servlet-</a:t>
            </a:r>
            <a:r>
              <a:rPr lang="en-US" sz="1600" b="1" dirty="0"/>
              <a:t>class</a:t>
            </a:r>
            <a:r>
              <a:rPr lang="en-US" sz="1600" dirty="0"/>
              <a:t>&gt;  </a:t>
            </a:r>
          </a:p>
          <a:p>
            <a:r>
              <a:rPr lang="en-US" sz="1600" dirty="0"/>
              <a:t>    &lt;load-on-startup&gt;1&lt;/load-on-startup&gt;  </a:t>
            </a:r>
          </a:p>
          <a:p>
            <a:r>
              <a:rPr lang="en-US" sz="1600" dirty="0"/>
              <a:t>&lt;/servlet&gt;  </a:t>
            </a:r>
          </a:p>
          <a:p>
            <a:r>
              <a:rPr lang="en-US" sz="1600" dirty="0"/>
              <a:t>&lt;servlet-mapping&gt;  </a:t>
            </a:r>
          </a:p>
          <a:p>
            <a:r>
              <a:rPr lang="en-US" sz="1600" dirty="0"/>
              <a:t>    &lt;servlet-name&gt;spring&lt;/servlet-name&gt;  </a:t>
            </a:r>
          </a:p>
          <a:p>
            <a:r>
              <a:rPr lang="en-US" sz="1600" dirty="0"/>
              <a:t>   </a:t>
            </a:r>
            <a:r>
              <a:rPr lang="en-US" sz="1600" dirty="0">
                <a:highlight>
                  <a:srgbClr val="FFFF00"/>
                </a:highlight>
              </a:rPr>
              <a:t> &lt;</a:t>
            </a:r>
            <a:r>
              <a:rPr lang="en-US" sz="1600" dirty="0" err="1">
                <a:highlight>
                  <a:srgbClr val="FFFF00"/>
                </a:highlight>
              </a:rPr>
              <a:t>url</a:t>
            </a:r>
            <a:r>
              <a:rPr lang="en-US" sz="1600" dirty="0">
                <a:highlight>
                  <a:srgbClr val="FFFF00"/>
                </a:highlight>
              </a:rPr>
              <a:t>-pattern&gt;*.html&lt;/</a:t>
            </a:r>
            <a:r>
              <a:rPr lang="en-US" sz="1600" dirty="0" err="1">
                <a:highlight>
                  <a:srgbClr val="FFFF00"/>
                </a:highlight>
              </a:rPr>
              <a:t>url</a:t>
            </a:r>
            <a:r>
              <a:rPr lang="en-US" sz="1600" dirty="0">
                <a:highlight>
                  <a:srgbClr val="FFFF00"/>
                </a:highlight>
              </a:rPr>
              <a:t>-pattern&gt;</a:t>
            </a:r>
            <a:r>
              <a:rPr lang="en-US" sz="1600" dirty="0"/>
              <a:t>  </a:t>
            </a:r>
          </a:p>
          <a:p>
            <a:r>
              <a:rPr lang="en-US" sz="1600" dirty="0"/>
              <a:t>&lt;/servlet-mapping&gt;  </a:t>
            </a:r>
          </a:p>
          <a:p>
            <a:r>
              <a:rPr lang="en-US" sz="1600" dirty="0"/>
              <a:t>&lt;/web-app&gt;  </a:t>
            </a:r>
          </a:p>
          <a:p>
            <a:endParaRPr lang="en-US" sz="1600" dirty="0"/>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17</a:t>
            </a:fld>
            <a:endParaRPr lang="en-US"/>
          </a:p>
        </p:txBody>
      </p:sp>
    </p:spTree>
    <p:extLst>
      <p:ext uri="{BB962C8B-B14F-4D97-AF65-F5344CB8AC3E}">
        <p14:creationId xmlns:p14="http://schemas.microsoft.com/office/powerpoint/2010/main" val="125741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Define the bean in the xml file</a:t>
            </a:r>
            <a:br>
              <a:rPr lang="en-US" dirty="0"/>
            </a:br>
            <a:endParaRPr lang="en-US" dirty="0"/>
          </a:p>
        </p:txBody>
      </p:sp>
      <p:sp>
        <p:nvSpPr>
          <p:cNvPr id="3" name="Content Placeholder 2"/>
          <p:cNvSpPr>
            <a:spLocks noGrp="1"/>
          </p:cNvSpPr>
          <p:nvPr>
            <p:ph idx="1"/>
          </p:nvPr>
        </p:nvSpPr>
        <p:spPr/>
        <p:txBody>
          <a:bodyPr/>
          <a:lstStyle/>
          <a:p>
            <a:r>
              <a:rPr lang="en-US" dirty="0"/>
              <a:t>This is the important configuration file where we need to specify the </a:t>
            </a:r>
            <a:r>
              <a:rPr lang="en-US" dirty="0" err="1"/>
              <a:t>ViewResolver</a:t>
            </a:r>
            <a:r>
              <a:rPr lang="en-US" dirty="0"/>
              <a:t> and View components.</a:t>
            </a:r>
          </a:p>
          <a:p>
            <a:r>
              <a:rPr lang="en-US" dirty="0"/>
              <a:t>The </a:t>
            </a:r>
            <a:r>
              <a:rPr lang="en-US" b="1" dirty="0" err="1"/>
              <a:t>context:component-scan</a:t>
            </a:r>
            <a:r>
              <a:rPr lang="en-US" dirty="0"/>
              <a:t> </a:t>
            </a:r>
            <a:r>
              <a:rPr lang="en-US" dirty="0">
                <a:highlight>
                  <a:srgbClr val="FFFF00"/>
                </a:highlight>
              </a:rPr>
              <a:t>element defines the base-package where </a:t>
            </a:r>
            <a:r>
              <a:rPr lang="en-US" dirty="0" err="1">
                <a:highlight>
                  <a:srgbClr val="FFFF00"/>
                </a:highlight>
              </a:rPr>
              <a:t>DispatcherServlet</a:t>
            </a:r>
            <a:r>
              <a:rPr lang="en-US" dirty="0">
                <a:highlight>
                  <a:srgbClr val="FFFF00"/>
                </a:highlight>
              </a:rPr>
              <a:t> will search the controller class.</a:t>
            </a:r>
          </a:p>
          <a:p>
            <a:r>
              <a:rPr lang="en-US" dirty="0"/>
              <a:t>Here, the </a:t>
            </a:r>
            <a:r>
              <a:rPr lang="en-US" b="1" dirty="0" err="1"/>
              <a:t>InternalResourceViewResolver</a:t>
            </a:r>
            <a:r>
              <a:rPr lang="en-US" dirty="0"/>
              <a:t> class is used for the </a:t>
            </a:r>
            <a:r>
              <a:rPr lang="en-US" dirty="0" err="1"/>
              <a:t>ViewResolver</a:t>
            </a:r>
            <a:r>
              <a:rPr lang="en-US" dirty="0"/>
              <a:t>.</a:t>
            </a:r>
          </a:p>
          <a:p>
            <a:r>
              <a:rPr lang="en-US" dirty="0"/>
              <a:t>The </a:t>
            </a:r>
            <a:r>
              <a:rPr lang="en-US" b="1" dirty="0" err="1"/>
              <a:t>prefix+string</a:t>
            </a:r>
            <a:r>
              <a:rPr lang="en-US" b="1" dirty="0"/>
              <a:t> returned by </a:t>
            </a:r>
            <a:r>
              <a:rPr lang="en-US" b="1" dirty="0" err="1"/>
              <a:t>controller+suffix</a:t>
            </a:r>
            <a:r>
              <a:rPr lang="en-US" dirty="0"/>
              <a:t> page will be invoked for the view component.</a:t>
            </a:r>
          </a:p>
          <a:p>
            <a:r>
              <a:rPr lang="en-US" dirty="0"/>
              <a:t>This xml file should be located inside the WEB-INF directory.</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18</a:t>
            </a:fld>
            <a:endParaRPr lang="en-US"/>
          </a:p>
        </p:txBody>
      </p:sp>
    </p:spTree>
    <p:extLst>
      <p:ext uri="{BB962C8B-B14F-4D97-AF65-F5344CB8AC3E}">
        <p14:creationId xmlns:p14="http://schemas.microsoft.com/office/powerpoint/2010/main" val="299484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spring-servlet.xml</a:t>
            </a:r>
            <a:endParaRPr lang="en-US" dirty="0"/>
          </a:p>
        </p:txBody>
      </p:sp>
      <p:sp>
        <p:nvSpPr>
          <p:cNvPr id="3" name="Content Placeholder 2"/>
          <p:cNvSpPr>
            <a:spLocks noGrp="1"/>
          </p:cNvSpPr>
          <p:nvPr>
            <p:ph idx="1"/>
          </p:nvPr>
        </p:nvSpPr>
        <p:spPr>
          <a:xfrm>
            <a:off x="677334" y="1490473"/>
            <a:ext cx="9591378" cy="4550889"/>
          </a:xfrm>
        </p:spPr>
        <p:txBody>
          <a:bodyPr>
            <a:normAutofit fontScale="77500" lnSpcReduction="20000"/>
          </a:bodyPr>
          <a:lstStyle/>
          <a:p>
            <a:r>
              <a:rPr lang="en-US" dirty="0"/>
              <a:t>&lt;?xml version="1.0" encoding="UTF-8"?&gt;  </a:t>
            </a:r>
          </a:p>
          <a:p>
            <a:r>
              <a:rPr lang="en-US" dirty="0"/>
              <a:t>&lt;beans </a:t>
            </a:r>
            <a:r>
              <a:rPr lang="en-US" dirty="0" err="1"/>
              <a:t>xmlns</a:t>
            </a:r>
            <a:r>
              <a:rPr lang="en-US" dirty="0"/>
              <a:t>="http://www.springframework.org/schema/beans"  </a:t>
            </a:r>
          </a:p>
          <a:p>
            <a:r>
              <a:rPr lang="en-US" dirty="0"/>
              <a:t>    </a:t>
            </a:r>
            <a:r>
              <a:rPr lang="en-US" dirty="0" err="1"/>
              <a:t>xmlns:xsi</a:t>
            </a:r>
            <a:r>
              <a:rPr lang="en-US" dirty="0"/>
              <a:t>="http://www.w3.org/2001/XMLSchema-instance"  </a:t>
            </a:r>
          </a:p>
          <a:p>
            <a:r>
              <a:rPr lang="en-US" dirty="0"/>
              <a:t>    </a:t>
            </a:r>
            <a:r>
              <a:rPr lang="en-US" dirty="0" err="1"/>
              <a:t>xmlns:p</a:t>
            </a:r>
            <a:r>
              <a:rPr lang="en-US" dirty="0"/>
              <a:t>="http://www.springframework.org/schema/p"  </a:t>
            </a:r>
          </a:p>
          <a:p>
            <a:r>
              <a:rPr lang="en-US" dirty="0"/>
              <a:t>    </a:t>
            </a:r>
            <a:r>
              <a:rPr lang="en-US" dirty="0" err="1"/>
              <a:t>xmlns:context</a:t>
            </a:r>
            <a:r>
              <a:rPr lang="en-US" dirty="0"/>
              <a:t>="http://www.springframework.org/schema/context"  </a:t>
            </a:r>
          </a:p>
          <a:p>
            <a:r>
              <a:rPr lang="en-US" dirty="0"/>
              <a:t>    </a:t>
            </a:r>
            <a:r>
              <a:rPr lang="en-US" dirty="0" err="1"/>
              <a:t>xsi:schemaLocation</a:t>
            </a:r>
            <a:r>
              <a:rPr lang="en-US" dirty="0"/>
              <a:t>="http://www.springframework.org/schema/beans  </a:t>
            </a:r>
          </a:p>
          <a:p>
            <a:r>
              <a:rPr lang="en-US" dirty="0"/>
              <a:t>http://www.springframework.org/schema/beans/spring-beans-3.0.xsd  </a:t>
            </a:r>
          </a:p>
          <a:p>
            <a:r>
              <a:rPr lang="en-US" dirty="0"/>
              <a:t>http://www.springframework.org/schema/context  </a:t>
            </a:r>
          </a:p>
          <a:p>
            <a:r>
              <a:rPr lang="en-US" dirty="0"/>
              <a:t>http://www.springframework.org/schema/context/spring-context-3.0.xsd"&gt;  </a:t>
            </a:r>
          </a:p>
          <a:p>
            <a:r>
              <a:rPr lang="en-US" dirty="0"/>
              <a:t>  </a:t>
            </a:r>
            <a:r>
              <a:rPr lang="en-US" b="1" dirty="0"/>
              <a:t>  &lt;</a:t>
            </a:r>
            <a:r>
              <a:rPr lang="en-US" b="1" dirty="0" err="1"/>
              <a:t>context:component-scan</a:t>
            </a:r>
            <a:r>
              <a:rPr lang="en-US" b="1" dirty="0"/>
              <a:t>  base-package="</a:t>
            </a:r>
            <a:r>
              <a:rPr lang="en-US" b="1" dirty="0" err="1"/>
              <a:t>com.myit</a:t>
            </a:r>
            <a:r>
              <a:rPr lang="en-US" b="1" dirty="0"/>
              <a:t>" /&gt;  </a:t>
            </a:r>
          </a:p>
          <a:p>
            <a:r>
              <a:rPr lang="en-US" dirty="0"/>
              <a:t>   </a:t>
            </a:r>
            <a:r>
              <a:rPr lang="en-US" sz="2100" b="1" dirty="0"/>
              <a:t> &lt;bean class="org.springframework.web.servlet.view.InternalResourceViewResolver"&gt;  </a:t>
            </a:r>
          </a:p>
          <a:p>
            <a:r>
              <a:rPr lang="en-US" sz="2100" b="1" dirty="0"/>
              <a:t>        &lt;property name="prefix" value="/WEB-INF/</a:t>
            </a:r>
            <a:r>
              <a:rPr lang="en-US" sz="2100" b="1" dirty="0" err="1"/>
              <a:t>jsp</a:t>
            </a:r>
            <a:r>
              <a:rPr lang="en-US" sz="2100" b="1" dirty="0"/>
              <a:t>/" /&gt;  </a:t>
            </a:r>
          </a:p>
          <a:p>
            <a:r>
              <a:rPr lang="en-US" sz="2100" b="1" dirty="0"/>
              <a:t>        &lt;property name="suffix" value=".</a:t>
            </a:r>
            <a:r>
              <a:rPr lang="en-US" sz="2100" b="1" dirty="0" err="1"/>
              <a:t>jsp</a:t>
            </a:r>
            <a:r>
              <a:rPr lang="en-US" sz="2100" b="1" dirty="0"/>
              <a:t>" /&gt;  </a:t>
            </a:r>
          </a:p>
          <a:p>
            <a:r>
              <a:rPr lang="en-US" sz="2100" b="1" dirty="0"/>
              <a:t>    &lt;/bean&gt;  </a:t>
            </a:r>
          </a:p>
          <a:p>
            <a:r>
              <a:rPr lang="en-US" dirty="0"/>
              <a:t>&lt;/beans&gt;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19</a:t>
            </a:fld>
            <a:endParaRPr lang="en-US"/>
          </a:p>
        </p:txBody>
      </p:sp>
    </p:spTree>
    <p:extLst>
      <p:ext uri="{BB962C8B-B14F-4D97-AF65-F5344CB8AC3E}">
        <p14:creationId xmlns:p14="http://schemas.microsoft.com/office/powerpoint/2010/main" val="32300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a:t>
            </a:r>
          </a:p>
        </p:txBody>
      </p:sp>
      <p:sp>
        <p:nvSpPr>
          <p:cNvPr id="3" name="Content Placeholder 2"/>
          <p:cNvSpPr>
            <a:spLocks noGrp="1"/>
          </p:cNvSpPr>
          <p:nvPr>
            <p:ph idx="1"/>
          </p:nvPr>
        </p:nvSpPr>
        <p:spPr/>
        <p:txBody>
          <a:bodyPr/>
          <a:lstStyle/>
          <a:p>
            <a:r>
              <a:rPr lang="en-US" b="1" dirty="0"/>
              <a:t>Spring MVC</a:t>
            </a:r>
            <a:r>
              <a:rPr lang="en-US" dirty="0"/>
              <a:t>  provides an elegant solution to use MVC in spring framework by the help of </a:t>
            </a:r>
            <a:r>
              <a:rPr lang="en-US" dirty="0" err="1"/>
              <a:t>DispatcherServlet</a:t>
            </a:r>
            <a:r>
              <a:rPr lang="en-US" dirty="0"/>
              <a:t>.</a:t>
            </a:r>
          </a:p>
          <a:p>
            <a:r>
              <a:rPr lang="en-US" dirty="0"/>
              <a:t>In Spring Web MVC, </a:t>
            </a:r>
            <a:r>
              <a:rPr lang="en-US" b="1" dirty="0" err="1"/>
              <a:t>DispatcherServlet</a:t>
            </a:r>
            <a:r>
              <a:rPr lang="en-US" dirty="0"/>
              <a:t> class works as the front controller. It is responsible to manage the flow of the spring </a:t>
            </a:r>
            <a:r>
              <a:rPr lang="en-US" dirty="0" err="1"/>
              <a:t>mvc</a:t>
            </a:r>
            <a:r>
              <a:rPr lang="en-US" dirty="0"/>
              <a:t> application.</a:t>
            </a:r>
          </a:p>
          <a:p>
            <a:r>
              <a:rPr lang="en-US" dirty="0"/>
              <a:t>The </a:t>
            </a:r>
            <a:r>
              <a:rPr lang="en-US" b="1" dirty="0"/>
              <a:t>@Controller</a:t>
            </a:r>
            <a:r>
              <a:rPr lang="en-US" dirty="0"/>
              <a:t> annotation is used to </a:t>
            </a:r>
            <a:r>
              <a:rPr lang="en-US" dirty="0">
                <a:highlight>
                  <a:srgbClr val="FFFF00"/>
                </a:highlight>
              </a:rPr>
              <a:t>mark the class as the controller </a:t>
            </a:r>
            <a:r>
              <a:rPr lang="en-US" dirty="0"/>
              <a:t>in from Spring 3.</a:t>
            </a:r>
          </a:p>
          <a:p>
            <a:r>
              <a:rPr lang="en-US" dirty="0"/>
              <a:t>The </a:t>
            </a:r>
            <a:r>
              <a:rPr lang="en-US" b="1" dirty="0"/>
              <a:t>@</a:t>
            </a:r>
            <a:r>
              <a:rPr lang="en-US" b="1" dirty="0" err="1"/>
              <a:t>RequestMapping</a:t>
            </a:r>
            <a:r>
              <a:rPr lang="en-US" dirty="0"/>
              <a:t> annotation is used to </a:t>
            </a:r>
            <a:r>
              <a:rPr lang="en-US" dirty="0">
                <a:highlight>
                  <a:srgbClr val="FFFF00"/>
                </a:highlight>
              </a:rPr>
              <a:t>map the request URL</a:t>
            </a:r>
            <a:r>
              <a:rPr lang="en-US" dirty="0"/>
              <a:t>. It is applied on the method.</a:t>
            </a:r>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2</a:t>
            </a:fld>
            <a:endParaRPr lang="en-US"/>
          </a:p>
        </p:txBody>
      </p:sp>
    </p:spTree>
    <p:extLst>
      <p:ext uri="{BB962C8B-B14F-4D97-AF65-F5344CB8AC3E}">
        <p14:creationId xmlns:p14="http://schemas.microsoft.com/office/powerpoint/2010/main" val="384877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Display the message in the JSP page</a:t>
            </a:r>
            <a:br>
              <a:rPr lang="en-US" dirty="0"/>
            </a:br>
            <a:endParaRPr lang="en-US" dirty="0"/>
          </a:p>
        </p:txBody>
      </p:sp>
      <p:sp>
        <p:nvSpPr>
          <p:cNvPr id="3" name="Content Placeholder 2"/>
          <p:cNvSpPr>
            <a:spLocks noGrp="1"/>
          </p:cNvSpPr>
          <p:nvPr>
            <p:ph idx="1"/>
          </p:nvPr>
        </p:nvSpPr>
        <p:spPr/>
        <p:txBody>
          <a:bodyPr/>
          <a:lstStyle/>
          <a:p>
            <a:r>
              <a:rPr lang="en-US" dirty="0"/>
              <a:t>This is the simple JSP page, displaying the message returned by the Controller.</a:t>
            </a:r>
          </a:p>
          <a:p>
            <a:r>
              <a:rPr lang="en-US" dirty="0"/>
              <a:t>It must be located inside the WEB-INF/</a:t>
            </a:r>
            <a:r>
              <a:rPr lang="en-US" dirty="0" err="1"/>
              <a:t>jsp</a:t>
            </a:r>
            <a:r>
              <a:rPr lang="en-US" dirty="0"/>
              <a:t> directory for this example only.</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20</a:t>
            </a:fld>
            <a:endParaRPr lang="en-US"/>
          </a:p>
        </p:txBody>
      </p:sp>
    </p:spTree>
    <p:extLst>
      <p:ext uri="{BB962C8B-B14F-4D97-AF65-F5344CB8AC3E}">
        <p14:creationId xmlns:p14="http://schemas.microsoft.com/office/powerpoint/2010/main" val="135960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hellopage.jsp</a:t>
            </a:r>
            <a:endParaRPr lang="en-US" dirty="0"/>
          </a:p>
        </p:txBody>
      </p:sp>
      <p:sp>
        <p:nvSpPr>
          <p:cNvPr id="3" name="Content Placeholder 2"/>
          <p:cNvSpPr>
            <a:spLocks noGrp="1"/>
          </p:cNvSpPr>
          <p:nvPr>
            <p:ph idx="1"/>
          </p:nvPr>
        </p:nvSpPr>
        <p:spPr/>
        <p:txBody>
          <a:bodyPr/>
          <a:lstStyle/>
          <a:p>
            <a:r>
              <a:rPr lang="en-US" dirty="0"/>
              <a:t> ${message}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21</a:t>
            </a:fld>
            <a:endParaRPr lang="en-US"/>
          </a:p>
        </p:txBody>
      </p:sp>
    </p:spTree>
    <p:extLst>
      <p:ext uri="{BB962C8B-B14F-4D97-AF65-F5344CB8AC3E}">
        <p14:creationId xmlns:p14="http://schemas.microsoft.com/office/powerpoint/2010/main" val="174109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507066" y="1591056"/>
            <a:ext cx="8368453" cy="2459780"/>
          </a:xfrm>
        </p:spPr>
        <p:txBody>
          <a:bodyPr/>
          <a:lstStyle/>
          <a:p>
            <a:r>
              <a:rPr lang="en-US" dirty="0"/>
              <a:t>Spring 3 MVC Multiple Controller Example</a:t>
            </a:r>
            <a:br>
              <a:rPr lang="en-US" dirty="0"/>
            </a:br>
            <a:endParaRPr lang="en-US" dirty="0"/>
          </a:p>
        </p:txBody>
      </p:sp>
      <p:sp>
        <p:nvSpPr>
          <p:cNvPr id="8" name="Subtitle 7"/>
          <p:cNvSpPr>
            <a:spLocks noGrp="1"/>
          </p:cNvSpPr>
          <p:nvPr>
            <p:ph type="subTitle" idx="1"/>
          </p:nvPr>
        </p:nvSpPr>
        <p:spPr/>
        <p:txBody>
          <a:bodyPr/>
          <a:lstStyle/>
          <a:p>
            <a:r>
              <a:rPr lang="en-US" dirty="0"/>
              <a:t>Multi Controller Example</a:t>
            </a:r>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22</a:t>
            </a:fld>
            <a:endParaRPr lang="en-US"/>
          </a:p>
        </p:txBody>
      </p:sp>
    </p:spTree>
    <p:extLst>
      <p:ext uri="{BB962C8B-B14F-4D97-AF65-F5344CB8AC3E}">
        <p14:creationId xmlns:p14="http://schemas.microsoft.com/office/powerpoint/2010/main" val="1135087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Spring 3 MVC Multiple Controller Example</a:t>
            </a:r>
            <a:br>
              <a:rPr lang="en-US" dirty="0"/>
            </a:br>
            <a:endParaRPr lang="en-US" dirty="0"/>
          </a:p>
        </p:txBody>
      </p:sp>
      <p:sp>
        <p:nvSpPr>
          <p:cNvPr id="3" name="Content Placeholder 2"/>
          <p:cNvSpPr>
            <a:spLocks noGrp="1"/>
          </p:cNvSpPr>
          <p:nvPr>
            <p:ph idx="1"/>
          </p:nvPr>
        </p:nvSpPr>
        <p:spPr/>
        <p:txBody>
          <a:bodyPr/>
          <a:lstStyle/>
          <a:p>
            <a:r>
              <a:rPr lang="en-US" dirty="0"/>
              <a:t>We can have a lot of controller classes in Spring Framework. In this example, we are creating two Controller classes </a:t>
            </a:r>
          </a:p>
          <a:p>
            <a:r>
              <a:rPr lang="en-US" dirty="0"/>
              <a:t>1. </a:t>
            </a:r>
            <a:r>
              <a:rPr lang="en-US" dirty="0" err="1"/>
              <a:t>HelloWorldController</a:t>
            </a:r>
            <a:endParaRPr lang="en-US" dirty="0"/>
          </a:p>
          <a:p>
            <a:r>
              <a:rPr lang="en-US" dirty="0"/>
              <a:t>2. </a:t>
            </a:r>
            <a:r>
              <a:rPr lang="en-US" dirty="0" err="1"/>
              <a:t>WelcomeWorldController</a:t>
            </a:r>
            <a:r>
              <a:rPr lang="en-US" dirty="0"/>
              <a:t>.</a:t>
            </a:r>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23</a:t>
            </a:fld>
            <a:endParaRPr lang="en-US"/>
          </a:p>
        </p:txBody>
      </p:sp>
    </p:spTree>
    <p:extLst>
      <p:ext uri="{BB962C8B-B14F-4D97-AF65-F5344CB8AC3E}">
        <p14:creationId xmlns:p14="http://schemas.microsoft.com/office/powerpoint/2010/main" val="294155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1) Controller Classes</a:t>
            </a:r>
          </a:p>
        </p:txBody>
      </p:sp>
      <p:sp>
        <p:nvSpPr>
          <p:cNvPr id="7" name="Subtitle 6"/>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24</a:t>
            </a:fld>
            <a:endParaRPr lang="en-US"/>
          </a:p>
        </p:txBody>
      </p:sp>
    </p:spTree>
    <p:extLst>
      <p:ext uri="{BB962C8B-B14F-4D97-AF65-F5344CB8AC3E}">
        <p14:creationId xmlns:p14="http://schemas.microsoft.com/office/powerpoint/2010/main" val="563879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HelloWorldController.java</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@Controller  </a:t>
            </a:r>
          </a:p>
          <a:p>
            <a:r>
              <a:rPr lang="en-US" b="1" dirty="0"/>
              <a:t>public</a:t>
            </a:r>
            <a:r>
              <a:rPr lang="en-US" dirty="0"/>
              <a:t> </a:t>
            </a:r>
            <a:r>
              <a:rPr lang="en-US" b="1" dirty="0"/>
              <a:t>class</a:t>
            </a:r>
            <a:r>
              <a:rPr lang="en-US" dirty="0"/>
              <a:t> </a:t>
            </a:r>
            <a:r>
              <a:rPr lang="en-US" dirty="0" err="1"/>
              <a:t>HelloWorldController</a:t>
            </a:r>
            <a:r>
              <a:rPr lang="en-US" dirty="0"/>
              <a:t> {  </a:t>
            </a:r>
          </a:p>
          <a:p>
            <a:r>
              <a:rPr lang="en-US" dirty="0"/>
              <a:t>  </a:t>
            </a:r>
          </a:p>
          <a:p>
            <a:r>
              <a:rPr lang="en-US" dirty="0"/>
              <a:t>    @</a:t>
            </a:r>
            <a:r>
              <a:rPr lang="en-US" dirty="0" err="1"/>
              <a:t>RequestMapping</a:t>
            </a:r>
            <a:r>
              <a:rPr lang="en-US" dirty="0"/>
              <a:t>("/hello")  </a:t>
            </a:r>
          </a:p>
          <a:p>
            <a:r>
              <a:rPr lang="en-US" dirty="0"/>
              <a:t>    </a:t>
            </a:r>
            <a:r>
              <a:rPr lang="en-US" b="1" dirty="0"/>
              <a:t>public</a:t>
            </a:r>
            <a:r>
              <a:rPr lang="en-US" dirty="0"/>
              <a:t> </a:t>
            </a:r>
            <a:r>
              <a:rPr lang="en-US" dirty="0" err="1"/>
              <a:t>ModelAndView</a:t>
            </a:r>
            <a:r>
              <a:rPr lang="en-US" dirty="0"/>
              <a:t> </a:t>
            </a:r>
            <a:r>
              <a:rPr lang="en-US" dirty="0" err="1"/>
              <a:t>helloWorld</a:t>
            </a:r>
            <a:r>
              <a:rPr lang="en-US" dirty="0"/>
              <a:t>() {  </a:t>
            </a:r>
          </a:p>
          <a:p>
            <a:r>
              <a:rPr lang="en-US" dirty="0"/>
              <a:t>  </a:t>
            </a:r>
          </a:p>
          <a:p>
            <a:r>
              <a:rPr lang="en-US" dirty="0"/>
              <a:t>        String message = "HELLO SPRING MVC";  </a:t>
            </a:r>
          </a:p>
          <a:p>
            <a:r>
              <a:rPr lang="en-US" dirty="0"/>
              <a:t>        </a:t>
            </a:r>
            <a:r>
              <a:rPr lang="en-US" b="1" dirty="0"/>
              <a:t>return</a:t>
            </a:r>
            <a:r>
              <a:rPr lang="en-US" dirty="0"/>
              <a:t> </a:t>
            </a:r>
            <a:r>
              <a:rPr lang="en-US" b="1" dirty="0"/>
              <a:t>new</a:t>
            </a:r>
            <a:r>
              <a:rPr lang="en-US" dirty="0"/>
              <a:t> </a:t>
            </a:r>
            <a:r>
              <a:rPr lang="en-US" dirty="0" err="1"/>
              <a:t>ModelAndView</a:t>
            </a:r>
            <a:r>
              <a:rPr lang="en-US" dirty="0"/>
              <a:t>("</a:t>
            </a:r>
            <a:r>
              <a:rPr lang="en-US" dirty="0" err="1"/>
              <a:t>hellopage</a:t>
            </a:r>
            <a:r>
              <a:rPr lang="en-US" dirty="0"/>
              <a:t>", "message", message);  </a:t>
            </a:r>
          </a:p>
          <a:p>
            <a:r>
              <a:rPr lang="en-US" dirty="0"/>
              <a:t>    }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25</a:t>
            </a:fld>
            <a:endParaRPr lang="en-US"/>
          </a:p>
        </p:txBody>
      </p:sp>
    </p:spTree>
    <p:extLst>
      <p:ext uri="{BB962C8B-B14F-4D97-AF65-F5344CB8AC3E}">
        <p14:creationId xmlns:p14="http://schemas.microsoft.com/office/powerpoint/2010/main" val="3070227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WelcomeWorldController.java</a:t>
            </a:r>
            <a:endParaRPr lang="en-US"/>
          </a:p>
        </p:txBody>
      </p:sp>
      <p:sp>
        <p:nvSpPr>
          <p:cNvPr id="3" name="Content Placeholder 2"/>
          <p:cNvSpPr>
            <a:spLocks noGrp="1"/>
          </p:cNvSpPr>
          <p:nvPr>
            <p:ph idx="1"/>
          </p:nvPr>
        </p:nvSpPr>
        <p:spPr/>
        <p:txBody>
          <a:bodyPr>
            <a:normAutofit fontScale="92500" lnSpcReduction="20000"/>
          </a:bodyPr>
          <a:lstStyle/>
          <a:p>
            <a:r>
              <a:rPr lang="en-US" dirty="0"/>
              <a:t>@Controller  </a:t>
            </a:r>
          </a:p>
          <a:p>
            <a:r>
              <a:rPr lang="en-US" b="1" dirty="0"/>
              <a:t>public</a:t>
            </a:r>
            <a:r>
              <a:rPr lang="en-US" dirty="0"/>
              <a:t> </a:t>
            </a:r>
            <a:r>
              <a:rPr lang="en-US" b="1" dirty="0"/>
              <a:t>class</a:t>
            </a:r>
            <a:r>
              <a:rPr lang="en-US" dirty="0"/>
              <a:t> </a:t>
            </a:r>
            <a:r>
              <a:rPr lang="en-US" dirty="0" err="1"/>
              <a:t>WelcomeWorldController</a:t>
            </a:r>
            <a:r>
              <a:rPr lang="en-US" dirty="0"/>
              <a:t> {  </a:t>
            </a:r>
          </a:p>
          <a:p>
            <a:r>
              <a:rPr lang="en-US" dirty="0"/>
              <a:t>  </a:t>
            </a:r>
          </a:p>
          <a:p>
            <a:r>
              <a:rPr lang="en-US" dirty="0"/>
              <a:t>    @</a:t>
            </a:r>
            <a:r>
              <a:rPr lang="en-US" dirty="0" err="1"/>
              <a:t>RequestMapping</a:t>
            </a:r>
            <a:r>
              <a:rPr lang="en-US" dirty="0"/>
              <a:t>("/welcome")  </a:t>
            </a:r>
          </a:p>
          <a:p>
            <a:r>
              <a:rPr lang="en-US" dirty="0"/>
              <a:t>    </a:t>
            </a:r>
            <a:r>
              <a:rPr lang="en-US" b="1" dirty="0"/>
              <a:t>public</a:t>
            </a:r>
            <a:r>
              <a:rPr lang="en-US" dirty="0"/>
              <a:t> </a:t>
            </a:r>
            <a:r>
              <a:rPr lang="en-US" dirty="0" err="1"/>
              <a:t>ModelAndView</a:t>
            </a:r>
            <a:r>
              <a:rPr lang="en-US" dirty="0"/>
              <a:t> </a:t>
            </a:r>
            <a:r>
              <a:rPr lang="en-US" dirty="0" err="1"/>
              <a:t>helloWorld</a:t>
            </a:r>
            <a:r>
              <a:rPr lang="en-US" dirty="0"/>
              <a:t>() {  </a:t>
            </a:r>
          </a:p>
          <a:p>
            <a:r>
              <a:rPr lang="en-US" dirty="0"/>
              <a:t>  </a:t>
            </a:r>
          </a:p>
          <a:p>
            <a:r>
              <a:rPr lang="en-US" dirty="0"/>
              <a:t>        String message = "WELCOME SPRING MVC";  </a:t>
            </a:r>
          </a:p>
          <a:p>
            <a:r>
              <a:rPr lang="en-US" dirty="0"/>
              <a:t>        </a:t>
            </a:r>
            <a:r>
              <a:rPr lang="en-US" b="1" dirty="0"/>
              <a:t>return</a:t>
            </a:r>
            <a:r>
              <a:rPr lang="en-US" dirty="0"/>
              <a:t> </a:t>
            </a:r>
            <a:r>
              <a:rPr lang="en-US" b="1" dirty="0"/>
              <a:t>new</a:t>
            </a:r>
            <a:r>
              <a:rPr lang="en-US" dirty="0"/>
              <a:t> </a:t>
            </a:r>
            <a:r>
              <a:rPr lang="en-US" dirty="0" err="1"/>
              <a:t>ModelAndView</a:t>
            </a:r>
            <a:r>
              <a:rPr lang="en-US" dirty="0"/>
              <a:t>("</a:t>
            </a:r>
            <a:r>
              <a:rPr lang="en-US" dirty="0" err="1"/>
              <a:t>welcomepage</a:t>
            </a:r>
            <a:r>
              <a:rPr lang="en-US" dirty="0"/>
              <a:t>", "message", message);  </a:t>
            </a:r>
          </a:p>
          <a:p>
            <a:r>
              <a:rPr lang="en-US" dirty="0"/>
              <a:t>    }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26</a:t>
            </a:fld>
            <a:endParaRPr lang="en-US"/>
          </a:p>
        </p:txBody>
      </p:sp>
    </p:spTree>
    <p:extLst>
      <p:ext uri="{BB962C8B-B14F-4D97-AF65-F5344CB8AC3E}">
        <p14:creationId xmlns:p14="http://schemas.microsoft.com/office/powerpoint/2010/main" val="171206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2) View components</a:t>
            </a:r>
            <a:br>
              <a:rPr lang="en-US" dirty="0"/>
            </a:br>
            <a:endParaRPr lang="en-US" dirty="0"/>
          </a:p>
        </p:txBody>
      </p:sp>
      <p:sp>
        <p:nvSpPr>
          <p:cNvPr id="8" name="Subtitle 7"/>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27</a:t>
            </a:fld>
            <a:endParaRPr lang="en-US"/>
          </a:p>
        </p:txBody>
      </p:sp>
    </p:spTree>
    <p:extLst>
      <p:ext uri="{BB962C8B-B14F-4D97-AF65-F5344CB8AC3E}">
        <p14:creationId xmlns:p14="http://schemas.microsoft.com/office/powerpoint/2010/main" val="2227913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helloPage.jsp</a:t>
            </a:r>
            <a:endParaRPr lang="en-US" dirty="0"/>
          </a:p>
        </p:txBody>
      </p:sp>
      <p:sp>
        <p:nvSpPr>
          <p:cNvPr id="3" name="Content Placeholder 2"/>
          <p:cNvSpPr>
            <a:spLocks noGrp="1"/>
          </p:cNvSpPr>
          <p:nvPr>
            <p:ph idx="1"/>
          </p:nvPr>
        </p:nvSpPr>
        <p:spPr/>
        <p:txBody>
          <a:bodyPr/>
          <a:lstStyle/>
          <a:p>
            <a:r>
              <a:rPr lang="en-US" dirty="0"/>
              <a:t>Message is: ${message}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28</a:t>
            </a:fld>
            <a:endParaRPr lang="en-US"/>
          </a:p>
        </p:txBody>
      </p:sp>
    </p:spTree>
    <p:extLst>
      <p:ext uri="{BB962C8B-B14F-4D97-AF65-F5344CB8AC3E}">
        <p14:creationId xmlns:p14="http://schemas.microsoft.com/office/powerpoint/2010/main" val="91399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welcomePage.jsp</a:t>
            </a:r>
            <a:endParaRPr lang="en-US" dirty="0"/>
          </a:p>
        </p:txBody>
      </p:sp>
      <p:sp>
        <p:nvSpPr>
          <p:cNvPr id="3" name="Content Placeholder 2"/>
          <p:cNvSpPr>
            <a:spLocks noGrp="1"/>
          </p:cNvSpPr>
          <p:nvPr>
            <p:ph idx="1"/>
          </p:nvPr>
        </p:nvSpPr>
        <p:spPr/>
        <p:txBody>
          <a:bodyPr/>
          <a:lstStyle/>
          <a:p>
            <a:r>
              <a:rPr lang="en-US" dirty="0"/>
              <a:t>Message is: ${message} </a:t>
            </a:r>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29</a:t>
            </a:fld>
            <a:endParaRPr lang="en-US"/>
          </a:p>
        </p:txBody>
      </p:sp>
    </p:spTree>
    <p:extLst>
      <p:ext uri="{BB962C8B-B14F-4D97-AF65-F5344CB8AC3E}">
        <p14:creationId xmlns:p14="http://schemas.microsoft.com/office/powerpoint/2010/main" val="219678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***Spring Web MVC - Architecture</a:t>
            </a:r>
            <a:br>
              <a:rPr lang="en-US" dirty="0"/>
            </a:br>
            <a:endParaRPr lang="en-US" dirty="0"/>
          </a:p>
        </p:txBody>
      </p:sp>
      <p:pic>
        <p:nvPicPr>
          <p:cNvPr id="7" name="Content Placeholder 6"/>
          <p:cNvPicPr>
            <a:picLocks noGrp="1" noChangeAspect="1"/>
          </p:cNvPicPr>
          <p:nvPr>
            <p:ph idx="1"/>
          </p:nvPr>
        </p:nvPicPr>
        <p:blipFill>
          <a:blip r:embed="rId2"/>
          <a:stretch>
            <a:fillRect/>
          </a:stretch>
        </p:blipFill>
        <p:spPr>
          <a:xfrm>
            <a:off x="2163995" y="2367606"/>
            <a:ext cx="5624047" cy="3467400"/>
          </a:xfrm>
          <a:prstGeom prst="rect">
            <a:avLst/>
          </a:prstGeom>
        </p:spPr>
      </p:pic>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3</a:t>
            </a:fld>
            <a:endParaRPr lang="en-US"/>
          </a:p>
        </p:txBody>
      </p:sp>
    </p:spTree>
    <p:extLst>
      <p:ext uri="{BB962C8B-B14F-4D97-AF65-F5344CB8AC3E}">
        <p14:creationId xmlns:p14="http://schemas.microsoft.com/office/powerpoint/2010/main" val="427727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MVC Request Response Example</a:t>
            </a:r>
            <a:br>
              <a:rPr lang="en-US" dirty="0"/>
            </a:br>
            <a:endParaRPr lang="en-US" dirty="0"/>
          </a:p>
        </p:txBody>
      </p:sp>
      <p:sp>
        <p:nvSpPr>
          <p:cNvPr id="3" name="Content Placeholder 2"/>
          <p:cNvSpPr>
            <a:spLocks noGrp="1"/>
          </p:cNvSpPr>
          <p:nvPr>
            <p:ph idx="1"/>
          </p:nvPr>
        </p:nvSpPr>
        <p:spPr/>
        <p:txBody>
          <a:bodyPr/>
          <a:lstStyle/>
          <a:p>
            <a:r>
              <a:rPr lang="en-US" dirty="0"/>
              <a:t> We can simply create login application by following the Spring MVC. We need to pass </a:t>
            </a:r>
            <a:r>
              <a:rPr lang="en-US" dirty="0" err="1"/>
              <a:t>HttpServletRequest</a:t>
            </a:r>
            <a:r>
              <a:rPr lang="en-US" dirty="0"/>
              <a:t> and </a:t>
            </a:r>
            <a:r>
              <a:rPr lang="en-US" dirty="0" err="1"/>
              <a:t>HttpServletResponse</a:t>
            </a:r>
            <a:r>
              <a:rPr lang="en-US" dirty="0"/>
              <a:t> objects in the request processing method of the Controller class. Let's see the example:</a:t>
            </a:r>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30</a:t>
            </a:fld>
            <a:endParaRPr lang="en-US"/>
          </a:p>
        </p:txBody>
      </p:sp>
    </p:spTree>
    <p:extLst>
      <p:ext uri="{BB962C8B-B14F-4D97-AF65-F5344CB8AC3E}">
        <p14:creationId xmlns:p14="http://schemas.microsoft.com/office/powerpoint/2010/main" val="2668107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507066" y="1581912"/>
            <a:ext cx="8295301" cy="2468924"/>
          </a:xfrm>
        </p:spPr>
        <p:txBody>
          <a:bodyPr/>
          <a:lstStyle/>
          <a:p>
            <a:r>
              <a:rPr lang="en-US" dirty="0"/>
              <a:t>Spring MVC Login Example</a:t>
            </a:r>
            <a:br>
              <a:rPr lang="en-US" dirty="0"/>
            </a:br>
            <a:endParaRPr lang="en-US" dirty="0"/>
          </a:p>
        </p:txBody>
      </p:sp>
      <p:sp>
        <p:nvSpPr>
          <p:cNvPr id="8" name="Subtitle 7"/>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31</a:t>
            </a:fld>
            <a:endParaRPr lang="en-US"/>
          </a:p>
        </p:txBody>
      </p:sp>
    </p:spTree>
    <p:extLst>
      <p:ext uri="{BB962C8B-B14F-4D97-AF65-F5344CB8AC3E}">
        <p14:creationId xmlns:p14="http://schemas.microsoft.com/office/powerpoint/2010/main" val="1481895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Example</a:t>
            </a:r>
          </a:p>
        </p:txBody>
      </p:sp>
      <p:sp>
        <p:nvSpPr>
          <p:cNvPr id="3" name="Content Placeholder 2"/>
          <p:cNvSpPr>
            <a:spLocks noGrp="1"/>
          </p:cNvSpPr>
          <p:nvPr>
            <p:ph idx="1"/>
          </p:nvPr>
        </p:nvSpPr>
        <p:spPr/>
        <p:txBody>
          <a:bodyPr/>
          <a:lstStyle/>
          <a:p>
            <a:r>
              <a:rPr lang="en-US" dirty="0"/>
              <a:t>We need to pass </a:t>
            </a:r>
            <a:r>
              <a:rPr lang="en-US" dirty="0" err="1"/>
              <a:t>HttpServletRequest</a:t>
            </a:r>
            <a:r>
              <a:rPr lang="en-US" dirty="0"/>
              <a:t> and </a:t>
            </a:r>
            <a:r>
              <a:rPr lang="en-US" dirty="0" err="1"/>
              <a:t>HttpServletResponse</a:t>
            </a:r>
            <a:r>
              <a:rPr lang="en-US" dirty="0"/>
              <a:t> objects in the request processing method of the Controller class.</a:t>
            </a:r>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32</a:t>
            </a:fld>
            <a:endParaRPr lang="en-US"/>
          </a:p>
        </p:txBody>
      </p:sp>
    </p:spTree>
    <p:extLst>
      <p:ext uri="{BB962C8B-B14F-4D97-AF65-F5344CB8AC3E}">
        <p14:creationId xmlns:p14="http://schemas.microsoft.com/office/powerpoint/2010/main" val="191982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1) Controller Class</a:t>
            </a:r>
            <a:br>
              <a:rPr lang="en-US" dirty="0"/>
            </a:br>
            <a:endParaRPr lang="en-US" dirty="0"/>
          </a:p>
        </p:txBody>
      </p:sp>
      <p:sp>
        <p:nvSpPr>
          <p:cNvPr id="8" name="Subtitle 7"/>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33</a:t>
            </a:fld>
            <a:endParaRPr lang="en-US"/>
          </a:p>
        </p:txBody>
      </p:sp>
    </p:spTree>
    <p:extLst>
      <p:ext uri="{BB962C8B-B14F-4D97-AF65-F5344CB8AC3E}">
        <p14:creationId xmlns:p14="http://schemas.microsoft.com/office/powerpoint/2010/main" val="2512458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0" y="-13207"/>
            <a:ext cx="8596668" cy="561847"/>
          </a:xfrm>
        </p:spPr>
        <p:txBody>
          <a:bodyPr>
            <a:normAutofit fontScale="90000"/>
          </a:bodyPr>
          <a:lstStyle/>
          <a:p>
            <a:r>
              <a:rPr lang="en-US" b="1"/>
              <a:t>LoginController</a:t>
            </a:r>
            <a:r>
              <a:rPr lang="en-US" b="1" dirty="0"/>
              <a:t>.java</a:t>
            </a:r>
            <a:endParaRPr lang="en-US" dirty="0"/>
          </a:p>
        </p:txBody>
      </p:sp>
      <p:sp>
        <p:nvSpPr>
          <p:cNvPr id="3" name="Content Placeholder 2"/>
          <p:cNvSpPr>
            <a:spLocks noGrp="1"/>
          </p:cNvSpPr>
          <p:nvPr>
            <p:ph idx="1"/>
          </p:nvPr>
        </p:nvSpPr>
        <p:spPr>
          <a:xfrm>
            <a:off x="677334" y="448056"/>
            <a:ext cx="9600522" cy="5593307"/>
          </a:xfrm>
        </p:spPr>
        <p:txBody>
          <a:bodyPr>
            <a:normAutofit fontScale="85000" lnSpcReduction="20000"/>
          </a:bodyPr>
          <a:lstStyle/>
          <a:p>
            <a:r>
              <a:rPr lang="en-US" dirty="0"/>
              <a:t>@Controller  </a:t>
            </a:r>
          </a:p>
          <a:p>
            <a:r>
              <a:rPr lang="en-US" b="1" dirty="0"/>
              <a:t>public</a:t>
            </a:r>
            <a:r>
              <a:rPr lang="en-US" dirty="0"/>
              <a:t> </a:t>
            </a:r>
            <a:r>
              <a:rPr lang="en-US" b="1" dirty="0"/>
              <a:t>class</a:t>
            </a:r>
            <a:r>
              <a:rPr lang="en-US" dirty="0"/>
              <a:t> </a:t>
            </a:r>
            <a:r>
              <a:rPr lang="en-US" dirty="0" err="1"/>
              <a:t>LoginController</a:t>
            </a:r>
            <a:r>
              <a:rPr lang="en-US" dirty="0"/>
              <a:t> {  </a:t>
            </a:r>
          </a:p>
          <a:p>
            <a:r>
              <a:rPr lang="en-US" dirty="0"/>
              <a:t>      </a:t>
            </a:r>
          </a:p>
          <a:p>
            <a:r>
              <a:rPr lang="en-US" dirty="0"/>
              <a:t>    @</a:t>
            </a:r>
            <a:r>
              <a:rPr lang="en-US" dirty="0" err="1"/>
              <a:t>RequestMapping</a:t>
            </a:r>
            <a:r>
              <a:rPr lang="en-US" dirty="0"/>
              <a:t>("/hello")  </a:t>
            </a:r>
          </a:p>
          <a:p>
            <a:r>
              <a:rPr lang="en-US" dirty="0"/>
              <a:t>    </a:t>
            </a:r>
            <a:r>
              <a:rPr lang="en-US" b="1" dirty="0"/>
              <a:t>public</a:t>
            </a:r>
            <a:r>
              <a:rPr lang="en-US" dirty="0"/>
              <a:t> </a:t>
            </a:r>
            <a:r>
              <a:rPr lang="en-US" dirty="0" err="1"/>
              <a:t>ModelAndView</a:t>
            </a:r>
            <a:r>
              <a:rPr lang="en-US" dirty="0"/>
              <a:t> </a:t>
            </a:r>
            <a:r>
              <a:rPr lang="en-US" b="1" dirty="0" err="1"/>
              <a:t>helloWorld</a:t>
            </a:r>
            <a:r>
              <a:rPr lang="en-US" b="1" dirty="0"/>
              <a:t>(</a:t>
            </a:r>
            <a:r>
              <a:rPr lang="en-US" dirty="0" err="1">
                <a:solidFill>
                  <a:srgbClr val="00B050"/>
                </a:solidFill>
              </a:rPr>
              <a:t>HttpServletRequest</a:t>
            </a:r>
            <a:r>
              <a:rPr lang="en-US" dirty="0">
                <a:solidFill>
                  <a:srgbClr val="00B050"/>
                </a:solidFill>
              </a:rPr>
              <a:t> </a:t>
            </a:r>
            <a:r>
              <a:rPr lang="en-US" dirty="0" err="1">
                <a:solidFill>
                  <a:srgbClr val="00B050"/>
                </a:solidFill>
              </a:rPr>
              <a:t>request,HttpServletResponse</a:t>
            </a:r>
            <a:r>
              <a:rPr lang="en-US" dirty="0">
                <a:solidFill>
                  <a:srgbClr val="00B050"/>
                </a:solidFill>
              </a:rPr>
              <a:t> res</a:t>
            </a:r>
            <a:r>
              <a:rPr lang="en-US" dirty="0"/>
              <a:t>) {  </a:t>
            </a:r>
          </a:p>
          <a:p>
            <a:r>
              <a:rPr lang="en-US" dirty="0"/>
              <a:t>        String name=</a:t>
            </a:r>
            <a:r>
              <a:rPr lang="en-US" dirty="0" err="1"/>
              <a:t>request.getParameter</a:t>
            </a:r>
            <a:r>
              <a:rPr lang="en-US" dirty="0"/>
              <a:t>("name");  </a:t>
            </a:r>
          </a:p>
          <a:p>
            <a:r>
              <a:rPr lang="en-US" dirty="0"/>
              <a:t>        String password=</a:t>
            </a:r>
            <a:r>
              <a:rPr lang="en-US" dirty="0" err="1"/>
              <a:t>request.getParameter</a:t>
            </a:r>
            <a:r>
              <a:rPr lang="en-US" dirty="0"/>
              <a:t>("password");  </a:t>
            </a:r>
          </a:p>
          <a:p>
            <a:r>
              <a:rPr lang="en-US" dirty="0"/>
              <a:t>          </a:t>
            </a:r>
          </a:p>
          <a:p>
            <a:r>
              <a:rPr lang="en-US" dirty="0"/>
              <a:t>        </a:t>
            </a:r>
            <a:r>
              <a:rPr lang="en-US" b="1" dirty="0"/>
              <a:t>if</a:t>
            </a:r>
            <a:r>
              <a:rPr lang="en-US" dirty="0"/>
              <a:t>(</a:t>
            </a:r>
            <a:r>
              <a:rPr lang="en-US" dirty="0" err="1"/>
              <a:t>password.equals</a:t>
            </a:r>
            <a:r>
              <a:rPr lang="en-US" dirty="0"/>
              <a:t>("admin")){  </a:t>
            </a:r>
          </a:p>
          <a:p>
            <a:r>
              <a:rPr lang="en-US" dirty="0"/>
              <a:t>        String message = "HELLO "+name;  </a:t>
            </a:r>
          </a:p>
          <a:p>
            <a:r>
              <a:rPr lang="en-US" dirty="0"/>
              <a:t>        </a:t>
            </a:r>
            <a:r>
              <a:rPr lang="en-US" b="1" dirty="0"/>
              <a:t>return</a:t>
            </a:r>
            <a:r>
              <a:rPr lang="en-US" dirty="0"/>
              <a:t> </a:t>
            </a:r>
            <a:r>
              <a:rPr lang="en-US" b="1" dirty="0"/>
              <a:t>new</a:t>
            </a:r>
            <a:r>
              <a:rPr lang="en-US" dirty="0"/>
              <a:t> </a:t>
            </a:r>
            <a:r>
              <a:rPr lang="en-US" dirty="0" err="1"/>
              <a:t>ModelAndView</a:t>
            </a:r>
            <a:r>
              <a:rPr lang="en-US" dirty="0"/>
              <a:t>("</a:t>
            </a:r>
            <a:r>
              <a:rPr lang="en-US" dirty="0" err="1"/>
              <a:t>hellopage</a:t>
            </a:r>
            <a:r>
              <a:rPr lang="en-US" dirty="0"/>
              <a:t>", "message", message);  </a:t>
            </a:r>
          </a:p>
          <a:p>
            <a:r>
              <a:rPr lang="en-US" dirty="0"/>
              <a:t>        }  </a:t>
            </a:r>
          </a:p>
          <a:p>
            <a:r>
              <a:rPr lang="en-US" dirty="0"/>
              <a:t>        </a:t>
            </a:r>
            <a:r>
              <a:rPr lang="en-US" b="1" dirty="0"/>
              <a:t>else</a:t>
            </a:r>
            <a:r>
              <a:rPr lang="en-US" dirty="0"/>
              <a:t>{  </a:t>
            </a:r>
          </a:p>
          <a:p>
            <a:r>
              <a:rPr lang="en-US" dirty="0"/>
              <a:t>            </a:t>
            </a:r>
            <a:r>
              <a:rPr lang="en-US" b="1" dirty="0"/>
              <a:t>return</a:t>
            </a:r>
            <a:r>
              <a:rPr lang="en-US" dirty="0"/>
              <a:t> </a:t>
            </a:r>
            <a:r>
              <a:rPr lang="en-US" b="1" dirty="0"/>
              <a:t>new</a:t>
            </a:r>
            <a:r>
              <a:rPr lang="en-US" dirty="0"/>
              <a:t> </a:t>
            </a:r>
            <a:r>
              <a:rPr lang="en-US" dirty="0" err="1"/>
              <a:t>ModelAndView</a:t>
            </a:r>
            <a:r>
              <a:rPr lang="en-US" dirty="0"/>
              <a:t>("</a:t>
            </a:r>
            <a:r>
              <a:rPr lang="en-US" dirty="0" err="1"/>
              <a:t>errorpage</a:t>
            </a:r>
            <a:r>
              <a:rPr lang="en-US" dirty="0"/>
              <a:t>", "</a:t>
            </a:r>
            <a:r>
              <a:rPr lang="en-US" dirty="0" err="1"/>
              <a:t>message","Sorry</a:t>
            </a:r>
            <a:r>
              <a:rPr lang="en-US" dirty="0"/>
              <a:t>, username or password error");  </a:t>
            </a:r>
          </a:p>
          <a:p>
            <a:r>
              <a:rPr lang="en-US" dirty="0"/>
              <a:t>        }  </a:t>
            </a:r>
          </a:p>
          <a:p>
            <a:r>
              <a:rPr lang="en-US" dirty="0"/>
              <a:t>    }  </a:t>
            </a:r>
          </a:p>
          <a:p>
            <a:r>
              <a:rPr lang="en-US" dirty="0"/>
              <a:t>      </a:t>
            </a:r>
          </a:p>
          <a:p>
            <a:r>
              <a:rPr lang="en-US" dirty="0"/>
              <a:t>}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34</a:t>
            </a:fld>
            <a:endParaRPr lang="en-US"/>
          </a:p>
        </p:txBody>
      </p:sp>
    </p:spTree>
    <p:extLst>
      <p:ext uri="{BB962C8B-B14F-4D97-AF65-F5344CB8AC3E}">
        <p14:creationId xmlns:p14="http://schemas.microsoft.com/office/powerpoint/2010/main" val="417354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2) View components</a:t>
            </a:r>
            <a:br>
              <a:rPr lang="en-US" dirty="0"/>
            </a:br>
            <a:endParaRPr lang="en-US" dirty="0"/>
          </a:p>
        </p:txBody>
      </p:sp>
      <p:sp>
        <p:nvSpPr>
          <p:cNvPr id="8" name="Subtitle 7"/>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35</a:t>
            </a:fld>
            <a:endParaRPr lang="en-US"/>
          </a:p>
        </p:txBody>
      </p:sp>
    </p:spTree>
    <p:extLst>
      <p:ext uri="{BB962C8B-B14F-4D97-AF65-F5344CB8AC3E}">
        <p14:creationId xmlns:p14="http://schemas.microsoft.com/office/powerpoint/2010/main" val="42024775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hellpPage.jsp</a:t>
            </a:r>
            <a:endParaRPr lang="en-US" dirty="0"/>
          </a:p>
        </p:txBody>
      </p:sp>
      <p:sp>
        <p:nvSpPr>
          <p:cNvPr id="3" name="Content Placeholder 2"/>
          <p:cNvSpPr>
            <a:spLocks noGrp="1"/>
          </p:cNvSpPr>
          <p:nvPr>
            <p:ph idx="1"/>
          </p:nvPr>
        </p:nvSpPr>
        <p:spPr/>
        <p:txBody>
          <a:bodyPr/>
          <a:lstStyle/>
          <a:p>
            <a:r>
              <a:rPr lang="en-US" dirty="0"/>
              <a:t>${message}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36</a:t>
            </a:fld>
            <a:endParaRPr lang="en-US"/>
          </a:p>
        </p:txBody>
      </p:sp>
    </p:spTree>
    <p:extLst>
      <p:ext uri="{BB962C8B-B14F-4D97-AF65-F5344CB8AC3E}">
        <p14:creationId xmlns:p14="http://schemas.microsoft.com/office/powerpoint/2010/main" val="244790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errorPage.jsp</a:t>
            </a:r>
            <a:endParaRPr lang="en-US" dirty="0"/>
          </a:p>
        </p:txBody>
      </p:sp>
      <p:sp>
        <p:nvSpPr>
          <p:cNvPr id="3" name="Content Placeholder 2"/>
          <p:cNvSpPr>
            <a:spLocks noGrp="1"/>
          </p:cNvSpPr>
          <p:nvPr>
            <p:ph idx="1"/>
          </p:nvPr>
        </p:nvSpPr>
        <p:spPr/>
        <p:txBody>
          <a:bodyPr/>
          <a:lstStyle/>
          <a:p>
            <a:r>
              <a:rPr lang="en-US" dirty="0"/>
              <a:t>${message}  </a:t>
            </a:r>
          </a:p>
          <a:p>
            <a:r>
              <a:rPr lang="en-US" dirty="0"/>
              <a:t>&lt;</a:t>
            </a:r>
            <a:r>
              <a:rPr lang="en-US" dirty="0" err="1"/>
              <a:t>jsp:include</a:t>
            </a:r>
            <a:r>
              <a:rPr lang="en-US" dirty="0"/>
              <a:t> page="/</a:t>
            </a:r>
            <a:r>
              <a:rPr lang="en-US" dirty="0" err="1"/>
              <a:t>index.jsp</a:t>
            </a:r>
            <a:r>
              <a:rPr lang="en-US" dirty="0"/>
              <a:t>"&gt;&lt;/</a:t>
            </a:r>
            <a:r>
              <a:rPr lang="en-US" dirty="0" err="1"/>
              <a:t>jsp:include</a:t>
            </a:r>
            <a:r>
              <a:rPr lang="en-US" dirty="0"/>
              <a:t>&gt;</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37</a:t>
            </a:fld>
            <a:endParaRPr lang="en-US"/>
          </a:p>
        </p:txBody>
      </p:sp>
    </p:spTree>
    <p:extLst>
      <p:ext uri="{BB962C8B-B14F-4D97-AF65-F5344CB8AC3E}">
        <p14:creationId xmlns:p14="http://schemas.microsoft.com/office/powerpoint/2010/main" val="336788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Index page</a:t>
            </a:r>
          </a:p>
        </p:txBody>
      </p:sp>
      <p:sp>
        <p:nvSpPr>
          <p:cNvPr id="3" name="Content Placeholder 2"/>
          <p:cNvSpPr>
            <a:spLocks noGrp="1"/>
          </p:cNvSpPr>
          <p:nvPr>
            <p:ph idx="1"/>
          </p:nvPr>
        </p:nvSpPr>
        <p:spPr/>
        <p:txBody>
          <a:bodyPr/>
          <a:lstStyle/>
          <a:p>
            <a:r>
              <a:rPr lang="en-US" dirty="0"/>
              <a:t>&lt;form action="hello.html" method="post"&gt;  </a:t>
            </a:r>
          </a:p>
          <a:p>
            <a:r>
              <a:rPr lang="en-US" dirty="0"/>
              <a:t>Name:&lt;input type="text" name="name"/&gt;&lt;</a:t>
            </a:r>
            <a:r>
              <a:rPr lang="en-US" dirty="0" err="1"/>
              <a:t>br</a:t>
            </a:r>
            <a:r>
              <a:rPr lang="en-US" dirty="0"/>
              <a:t>/&gt;  </a:t>
            </a:r>
          </a:p>
          <a:p>
            <a:r>
              <a:rPr lang="en-US" dirty="0"/>
              <a:t>Password:&lt;input type="password" name="password"/&gt;&lt;</a:t>
            </a:r>
            <a:r>
              <a:rPr lang="en-US" dirty="0" err="1"/>
              <a:t>br</a:t>
            </a:r>
            <a:r>
              <a:rPr lang="en-US" dirty="0"/>
              <a:t>/&gt;  </a:t>
            </a:r>
          </a:p>
          <a:p>
            <a:r>
              <a:rPr lang="en-US" dirty="0"/>
              <a:t>&lt;input type="submit" value="login"/&gt;  </a:t>
            </a:r>
          </a:p>
          <a:p>
            <a:r>
              <a:rPr lang="en-US" dirty="0"/>
              <a:t>&lt;/form&gt; </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38</a:t>
            </a:fld>
            <a:endParaRPr lang="en-US"/>
          </a:p>
        </p:txBody>
      </p:sp>
    </p:spTree>
    <p:extLst>
      <p:ext uri="{BB962C8B-B14F-4D97-AF65-F5344CB8AC3E}">
        <p14:creationId xmlns:p14="http://schemas.microsoft.com/office/powerpoint/2010/main" val="178767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 A brief overview about Spring MVC</a:t>
            </a:r>
            <a:br>
              <a:rPr lang="en-US" b="1" dirty="0"/>
            </a:br>
            <a:endParaRPr lang="en-US" dirty="0"/>
          </a:p>
        </p:txBody>
      </p:sp>
      <p:sp>
        <p:nvSpPr>
          <p:cNvPr id="3" name="Content Placeholder 2"/>
          <p:cNvSpPr>
            <a:spLocks noGrp="1"/>
          </p:cNvSpPr>
          <p:nvPr>
            <p:ph idx="1"/>
          </p:nvPr>
        </p:nvSpPr>
        <p:spPr/>
        <p:txBody>
          <a:bodyPr/>
          <a:lstStyle/>
          <a:p>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39</a:t>
            </a:fld>
            <a:endParaRPr lang="en-US"/>
          </a:p>
        </p:txBody>
      </p:sp>
      <p:pic>
        <p:nvPicPr>
          <p:cNvPr id="8" name="Picture 7"/>
          <p:cNvPicPr>
            <a:picLocks noChangeAspect="1"/>
          </p:cNvPicPr>
          <p:nvPr/>
        </p:nvPicPr>
        <p:blipFill>
          <a:blip r:embed="rId2"/>
          <a:stretch>
            <a:fillRect/>
          </a:stretch>
        </p:blipFill>
        <p:spPr>
          <a:xfrm>
            <a:off x="1514475" y="1559089"/>
            <a:ext cx="6960785" cy="5383393"/>
          </a:xfrm>
          <a:prstGeom prst="rect">
            <a:avLst/>
          </a:prstGeom>
        </p:spPr>
      </p:pic>
    </p:spTree>
    <p:extLst>
      <p:ext uri="{BB962C8B-B14F-4D97-AF65-F5344CB8AC3E}">
        <p14:creationId xmlns:p14="http://schemas.microsoft.com/office/powerpoint/2010/main" val="3638882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idx="1"/>
          </p:nvPr>
        </p:nvSpPr>
        <p:spPr/>
        <p:txBody>
          <a:bodyPr/>
          <a:lstStyle/>
          <a:p>
            <a:r>
              <a:rPr lang="en-US" dirty="0"/>
              <a:t>All the incoming request is intercepted by the </a:t>
            </a:r>
            <a:r>
              <a:rPr lang="en-US" dirty="0" err="1"/>
              <a:t>DispatcherServlet</a:t>
            </a:r>
            <a:r>
              <a:rPr lang="en-US" dirty="0"/>
              <a:t> that works as the front controller. </a:t>
            </a:r>
          </a:p>
          <a:p>
            <a:r>
              <a:rPr lang="en-US" dirty="0"/>
              <a:t>The </a:t>
            </a:r>
            <a:r>
              <a:rPr lang="en-US" dirty="0" err="1"/>
              <a:t>DispatcherServlet</a:t>
            </a:r>
            <a:r>
              <a:rPr lang="en-US" dirty="0"/>
              <a:t> gets entry of handler mapping from the xml file and forwards the request to the controller. </a:t>
            </a:r>
          </a:p>
          <a:p>
            <a:r>
              <a:rPr lang="en-US" dirty="0"/>
              <a:t>The controller returns an object of </a:t>
            </a:r>
            <a:r>
              <a:rPr lang="en-US" dirty="0" err="1"/>
              <a:t>ModelAndView</a:t>
            </a:r>
            <a:r>
              <a:rPr lang="en-US" dirty="0"/>
              <a:t>. </a:t>
            </a:r>
          </a:p>
          <a:p>
            <a:r>
              <a:rPr lang="en-US" dirty="0"/>
              <a:t>The </a:t>
            </a:r>
            <a:r>
              <a:rPr lang="en-US" dirty="0" err="1"/>
              <a:t>DispatcherServlet</a:t>
            </a:r>
            <a:r>
              <a:rPr lang="en-US" dirty="0"/>
              <a:t> checks the entry of view resolver in the xml file and invokes the specified view component.</a:t>
            </a:r>
          </a:p>
          <a:p>
            <a:pPr marL="0" indent="0">
              <a:buNone/>
            </a:pPr>
            <a:br>
              <a:rPr lang="en-US" dirty="0"/>
            </a:br>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4</a:t>
            </a:fld>
            <a:endParaRPr lang="en-US"/>
          </a:p>
        </p:txBody>
      </p:sp>
    </p:spTree>
    <p:extLst>
      <p:ext uri="{BB962C8B-B14F-4D97-AF65-F5344CB8AC3E}">
        <p14:creationId xmlns:p14="http://schemas.microsoft.com/office/powerpoint/2010/main" val="376808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As its name says, the Spring MVC framework is based on the Model - View - Controller (MVC) design pattern which separates the application’s logic into the three layers Mode, View and Controller. MVC is implemented in Spring by the following components:</a:t>
            </a:r>
          </a:p>
          <a:p>
            <a:pPr lvl="1"/>
            <a:r>
              <a:rPr lang="en-US" b="1" dirty="0"/>
              <a:t>Spring’s dispatcher servlet</a:t>
            </a:r>
            <a:r>
              <a:rPr lang="en-US" dirty="0"/>
              <a:t>: acts as a front controller between the Spring application and its clients. The dispatcher servlet intercepts all requests coming to the application and consults the Handler Mapping for which controller to be invoked to handle the requests.</a:t>
            </a:r>
          </a:p>
          <a:p>
            <a:pPr lvl="1"/>
            <a:r>
              <a:rPr lang="en-US" sz="1200" b="1" dirty="0"/>
              <a:t>Handler Mapping</a:t>
            </a:r>
            <a:r>
              <a:rPr lang="en-US" dirty="0"/>
              <a:t>: is responsible to find appropriate controllers that handle specific requests. The mapping between request URLs and controller classes is done via XML configuration or annotations.</a:t>
            </a:r>
          </a:p>
          <a:p>
            <a:pPr lvl="1"/>
            <a:r>
              <a:rPr lang="en-US" sz="1200" b="1" dirty="0"/>
              <a:t>Controller:</a:t>
            </a:r>
            <a:r>
              <a:rPr lang="en-US" sz="1200" dirty="0"/>
              <a:t> </a:t>
            </a:r>
            <a:r>
              <a:rPr lang="en-US" dirty="0"/>
              <a:t>is responsible to process the requests by calling other business/service classes. The output can be attached to model objects which will be sent to the view. To know which view will be rendered, the controller consults the View Resolver.</a:t>
            </a:r>
          </a:p>
          <a:p>
            <a:pPr lvl="1"/>
            <a:r>
              <a:rPr lang="en-US" sz="1200" b="1" dirty="0"/>
              <a:t>View Resolver:</a:t>
            </a:r>
            <a:r>
              <a:rPr lang="en-US" dirty="0"/>
              <a:t> finds the physical view files from the logical names.</a:t>
            </a:r>
          </a:p>
          <a:p>
            <a:pPr lvl="1"/>
            <a:r>
              <a:rPr lang="en-US" sz="1200" b="1" dirty="0"/>
              <a:t>View:</a:t>
            </a:r>
            <a:r>
              <a:rPr lang="en-US" sz="1200" dirty="0"/>
              <a:t> </a:t>
            </a:r>
            <a:r>
              <a:rPr lang="en-US" dirty="0"/>
              <a:t>physical view files which can be JSP, HTML, XML, Velocity template, etc.</a:t>
            </a:r>
          </a:p>
          <a:p>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40</a:t>
            </a:fld>
            <a:endParaRPr lang="en-US"/>
          </a:p>
        </p:txBody>
      </p:sp>
    </p:spTree>
    <p:extLst>
      <p:ext uri="{BB962C8B-B14F-4D97-AF65-F5344CB8AC3E}">
        <p14:creationId xmlns:p14="http://schemas.microsoft.com/office/powerpoint/2010/main" val="29643558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a:t>Spring MVC Interview Questions</a:t>
            </a:r>
          </a:p>
        </p:txBody>
      </p:sp>
      <p:sp>
        <p:nvSpPr>
          <p:cNvPr id="8" name="Subtitle 7"/>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41</a:t>
            </a:fld>
            <a:endParaRPr lang="en-US"/>
          </a:p>
        </p:txBody>
      </p:sp>
    </p:spTree>
    <p:extLst>
      <p:ext uri="{BB962C8B-B14F-4D97-AF65-F5344CB8AC3E}">
        <p14:creationId xmlns:p14="http://schemas.microsoft.com/office/powerpoint/2010/main" val="28473486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front controller class of Spring MVC?</a:t>
            </a:r>
            <a:br>
              <a:rPr lang="en-US" dirty="0"/>
            </a:br>
            <a:endParaRPr lang="en-US" dirty="0"/>
          </a:p>
        </p:txBody>
      </p:sp>
      <p:sp>
        <p:nvSpPr>
          <p:cNvPr id="3" name="Content Placeholder 2"/>
          <p:cNvSpPr>
            <a:spLocks noGrp="1"/>
          </p:cNvSpPr>
          <p:nvPr>
            <p:ph idx="1"/>
          </p:nvPr>
        </p:nvSpPr>
        <p:spPr/>
        <p:txBody>
          <a:bodyPr/>
          <a:lstStyle/>
          <a:p>
            <a:r>
              <a:rPr lang="en-US" dirty="0"/>
              <a:t>The </a:t>
            </a:r>
            <a:r>
              <a:rPr lang="en-US" b="1" dirty="0" err="1"/>
              <a:t>DispatcherServlet</a:t>
            </a:r>
            <a:r>
              <a:rPr lang="en-US" dirty="0"/>
              <a:t> class works as the front controller in Spring MVC.</a:t>
            </a:r>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42</a:t>
            </a:fld>
            <a:endParaRPr lang="en-US"/>
          </a:p>
        </p:txBody>
      </p:sp>
    </p:spTree>
    <p:extLst>
      <p:ext uri="{BB962C8B-B14F-4D97-AF65-F5344CB8AC3E}">
        <p14:creationId xmlns:p14="http://schemas.microsoft.com/office/powerpoint/2010/main" val="349637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does @Controller annotatio</a:t>
            </a:r>
          </a:p>
        </p:txBody>
      </p:sp>
      <p:sp>
        <p:nvSpPr>
          <p:cNvPr id="3" name="Content Placeholder 2"/>
          <p:cNvSpPr>
            <a:spLocks noGrp="1"/>
          </p:cNvSpPr>
          <p:nvPr>
            <p:ph idx="1"/>
          </p:nvPr>
        </p:nvSpPr>
        <p:spPr/>
        <p:txBody>
          <a:bodyPr/>
          <a:lstStyle/>
          <a:p>
            <a:r>
              <a:rPr lang="en-US" dirty="0"/>
              <a:t>The </a:t>
            </a:r>
            <a:r>
              <a:rPr lang="en-US" b="1" dirty="0"/>
              <a:t>@Controller</a:t>
            </a:r>
            <a:r>
              <a:rPr lang="en-US" dirty="0"/>
              <a:t> annotation marks the class as controller class. It is applied on the class.</a:t>
            </a:r>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43</a:t>
            </a:fld>
            <a:endParaRPr lang="en-US"/>
          </a:p>
        </p:txBody>
      </p:sp>
    </p:spTree>
    <p:extLst>
      <p:ext uri="{BB962C8B-B14F-4D97-AF65-F5344CB8AC3E}">
        <p14:creationId xmlns:p14="http://schemas.microsoft.com/office/powerpoint/2010/main" val="15698774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does @RequestMapping annotation?</a:t>
            </a:r>
          </a:p>
        </p:txBody>
      </p:sp>
      <p:sp>
        <p:nvSpPr>
          <p:cNvPr id="3" name="Content Placeholder 2"/>
          <p:cNvSpPr>
            <a:spLocks noGrp="1"/>
          </p:cNvSpPr>
          <p:nvPr>
            <p:ph idx="1"/>
          </p:nvPr>
        </p:nvSpPr>
        <p:spPr/>
        <p:txBody>
          <a:bodyPr/>
          <a:lstStyle/>
          <a:p>
            <a:r>
              <a:rPr lang="en-US" dirty="0"/>
              <a:t>The </a:t>
            </a:r>
            <a:r>
              <a:rPr lang="en-US" b="1" dirty="0"/>
              <a:t>@</a:t>
            </a:r>
            <a:r>
              <a:rPr lang="en-US" b="1" dirty="0" err="1"/>
              <a:t>RequestMapping</a:t>
            </a:r>
            <a:r>
              <a:rPr lang="en-US" dirty="0"/>
              <a:t> annotation maps the request with the method. It is applied on the method.</a:t>
            </a:r>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44</a:t>
            </a:fld>
            <a:endParaRPr lang="en-US"/>
          </a:p>
        </p:txBody>
      </p:sp>
    </p:spTree>
    <p:extLst>
      <p:ext uri="{BB962C8B-B14F-4D97-AF65-F5344CB8AC3E}">
        <p14:creationId xmlns:p14="http://schemas.microsoft.com/office/powerpoint/2010/main" val="4051767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does the ViewResolver class?</a:t>
            </a:r>
          </a:p>
        </p:txBody>
      </p:sp>
      <p:sp>
        <p:nvSpPr>
          <p:cNvPr id="3" name="Content Placeholder 2"/>
          <p:cNvSpPr>
            <a:spLocks noGrp="1"/>
          </p:cNvSpPr>
          <p:nvPr>
            <p:ph idx="1"/>
          </p:nvPr>
        </p:nvSpPr>
        <p:spPr/>
        <p:txBody>
          <a:bodyPr/>
          <a:lstStyle/>
          <a:p>
            <a:r>
              <a:rPr lang="en-US" dirty="0"/>
              <a:t>The </a:t>
            </a:r>
            <a:r>
              <a:rPr lang="en-US" b="1" dirty="0"/>
              <a:t>View Resolver</a:t>
            </a:r>
            <a:r>
              <a:rPr lang="en-US" dirty="0"/>
              <a:t> class resolves the view component to be invoked for the request. It defines prefix and suffix properties to resolve the view component.</a:t>
            </a:r>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45</a:t>
            </a:fld>
            <a:endParaRPr lang="en-US"/>
          </a:p>
        </p:txBody>
      </p:sp>
    </p:spTree>
    <p:extLst>
      <p:ext uri="{BB962C8B-B14F-4D97-AF65-F5344CB8AC3E}">
        <p14:creationId xmlns:p14="http://schemas.microsoft.com/office/powerpoint/2010/main" val="97928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a:t>
            </a:r>
            <a:r>
              <a:rPr lang="en-US" dirty="0" err="1"/>
              <a:t>ViewResolver</a:t>
            </a:r>
            <a:r>
              <a:rPr lang="en-US" dirty="0"/>
              <a:t> class is widely used?</a:t>
            </a:r>
            <a:br>
              <a:rPr lang="en-US" dirty="0"/>
            </a:br>
            <a:endParaRPr lang="en-US" dirty="0"/>
          </a:p>
        </p:txBody>
      </p:sp>
      <p:sp>
        <p:nvSpPr>
          <p:cNvPr id="3" name="Content Placeholder 2"/>
          <p:cNvSpPr>
            <a:spLocks noGrp="1"/>
          </p:cNvSpPr>
          <p:nvPr>
            <p:ph idx="1"/>
          </p:nvPr>
        </p:nvSpPr>
        <p:spPr/>
        <p:txBody>
          <a:bodyPr/>
          <a:lstStyle/>
          <a:p>
            <a:r>
              <a:rPr lang="en-US" dirty="0"/>
              <a:t>The </a:t>
            </a:r>
            <a:r>
              <a:rPr lang="en-US" b="1" dirty="0"/>
              <a:t>org.springframework.web.servlet.view.InternalResourceViewResolver</a:t>
            </a:r>
            <a:r>
              <a:rPr lang="en-US" dirty="0"/>
              <a:t> class is widely used.</a:t>
            </a:r>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46</a:t>
            </a:fld>
            <a:endParaRPr lang="en-US"/>
          </a:p>
        </p:txBody>
      </p:sp>
    </p:spTree>
    <p:extLst>
      <p:ext uri="{BB962C8B-B14F-4D97-AF65-F5344CB8AC3E}">
        <p14:creationId xmlns:p14="http://schemas.microsoft.com/office/powerpoint/2010/main" val="172116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Does spring MVC provide validation support?</a:t>
            </a:r>
          </a:p>
        </p:txBody>
      </p:sp>
      <p:sp>
        <p:nvSpPr>
          <p:cNvPr id="3" name="Content Placeholder 2"/>
          <p:cNvSpPr>
            <a:spLocks noGrp="1"/>
          </p:cNvSpPr>
          <p:nvPr>
            <p:ph idx="1"/>
          </p:nvPr>
        </p:nvSpPr>
        <p:spPr/>
        <p:txBody>
          <a:bodyPr/>
          <a:lstStyle/>
          <a:p>
            <a:r>
              <a:rPr lang="en-US" dirty="0"/>
              <a:t>Yes</a:t>
            </a:r>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47</a:t>
            </a:fld>
            <a:endParaRPr lang="en-US"/>
          </a:p>
        </p:txBody>
      </p:sp>
    </p:spTree>
    <p:extLst>
      <p:ext uri="{BB962C8B-B14F-4D97-AF65-F5344CB8AC3E}">
        <p14:creationId xmlns:p14="http://schemas.microsoft.com/office/powerpoint/2010/main" val="384699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EA851-646A-45A8-80F0-801966F90737}"/>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7B3CE539-623F-423A-BAC9-CFA7214D4EEB}"/>
              </a:ext>
            </a:extLst>
          </p:cNvPr>
          <p:cNvSpPr>
            <a:spLocks noGrp="1"/>
          </p:cNvSpPr>
          <p:nvPr>
            <p:ph idx="1"/>
          </p:nvPr>
        </p:nvSpPr>
        <p:spPr/>
        <p:txBody>
          <a:bodyPr/>
          <a:lstStyle/>
          <a:p>
            <a:pPr marL="0" indent="0">
              <a:buNone/>
            </a:pPr>
            <a:r>
              <a:rPr lang="en-US" dirty="0" err="1"/>
              <a:t>Etc</a:t>
            </a:r>
            <a:r>
              <a:rPr lang="en-US" dirty="0"/>
              <a:t>…</a:t>
            </a:r>
          </a:p>
        </p:txBody>
      </p:sp>
      <p:sp>
        <p:nvSpPr>
          <p:cNvPr id="4" name="Date Placeholder 3">
            <a:extLst>
              <a:ext uri="{FF2B5EF4-FFF2-40B4-BE49-F238E27FC236}">
                <a16:creationId xmlns:a16="http://schemas.microsoft.com/office/drawing/2014/main" id="{DD2AC8A6-909B-4CD0-8B1E-C1D55A834081}"/>
              </a:ext>
            </a:extLst>
          </p:cNvPr>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a:extLst>
              <a:ext uri="{FF2B5EF4-FFF2-40B4-BE49-F238E27FC236}">
                <a16:creationId xmlns:a16="http://schemas.microsoft.com/office/drawing/2014/main" id="{AC9D04FB-523A-4048-BF1D-D4BB7A5B3D2A}"/>
              </a:ext>
            </a:extLst>
          </p:cNvPr>
          <p:cNvSpPr>
            <a:spLocks noGrp="1"/>
          </p:cNvSpPr>
          <p:nvPr>
            <p:ph type="ftr" sz="quarter" idx="11"/>
          </p:nvPr>
        </p:nvSpPr>
        <p:spPr/>
        <p:txBody>
          <a:bodyPr/>
          <a:lstStyle/>
          <a:p>
            <a:r>
              <a:rPr lang="en-US"/>
              <a:t>Presented by MangaRao</a:t>
            </a:r>
          </a:p>
        </p:txBody>
      </p:sp>
      <p:sp>
        <p:nvSpPr>
          <p:cNvPr id="6" name="Slide Number Placeholder 5">
            <a:extLst>
              <a:ext uri="{FF2B5EF4-FFF2-40B4-BE49-F238E27FC236}">
                <a16:creationId xmlns:a16="http://schemas.microsoft.com/office/drawing/2014/main" id="{55BF3E76-A486-47B1-89CD-6F7EC9C2B691}"/>
              </a:ext>
            </a:extLst>
          </p:cNvPr>
          <p:cNvSpPr>
            <a:spLocks noGrp="1"/>
          </p:cNvSpPr>
          <p:nvPr>
            <p:ph type="sldNum" sz="quarter" idx="12"/>
          </p:nvPr>
        </p:nvSpPr>
        <p:spPr/>
        <p:txBody>
          <a:bodyPr/>
          <a:lstStyle/>
          <a:p>
            <a:fld id="{9E8C1764-4151-416D-9248-6AEDC310BF96}" type="slidenum">
              <a:rPr lang="en-US" smtClean="0"/>
              <a:t>48</a:t>
            </a:fld>
            <a:endParaRPr lang="en-US"/>
          </a:p>
        </p:txBody>
      </p:sp>
    </p:spTree>
    <p:extLst>
      <p:ext uri="{BB962C8B-B14F-4D97-AF65-F5344CB8AC3E}">
        <p14:creationId xmlns:p14="http://schemas.microsoft.com/office/powerpoint/2010/main" val="2761089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Spring MVC Example</a:t>
            </a:r>
            <a:br>
              <a:rPr lang="en-US" dirty="0"/>
            </a:br>
            <a:endParaRPr lang="en-US" dirty="0"/>
          </a:p>
        </p:txBody>
      </p:sp>
      <p:sp>
        <p:nvSpPr>
          <p:cNvPr id="7" name="Subtitle 6"/>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5</a:t>
            </a:fld>
            <a:endParaRPr lang="en-US"/>
          </a:p>
        </p:txBody>
      </p:sp>
    </p:spTree>
    <p:extLst>
      <p:ext uri="{BB962C8B-B14F-4D97-AF65-F5344CB8AC3E}">
        <p14:creationId xmlns:p14="http://schemas.microsoft.com/office/powerpoint/2010/main" val="253633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steps for creating the spring MVC application</a:t>
            </a:r>
          </a:p>
        </p:txBody>
      </p:sp>
      <p:sp>
        <p:nvSpPr>
          <p:cNvPr id="3" name="Content Placeholder 2"/>
          <p:cNvSpPr>
            <a:spLocks noGrp="1"/>
          </p:cNvSpPr>
          <p:nvPr>
            <p:ph idx="1"/>
          </p:nvPr>
        </p:nvSpPr>
        <p:spPr/>
        <p:txBody>
          <a:bodyPr/>
          <a:lstStyle/>
          <a:p>
            <a:pPr>
              <a:buFont typeface="+mj-lt"/>
              <a:buAutoNum type="arabicParenR"/>
            </a:pPr>
            <a:r>
              <a:rPr lang="en-US" b="1" dirty="0"/>
              <a:t>Create Dynamic web project</a:t>
            </a:r>
          </a:p>
          <a:p>
            <a:pPr>
              <a:buFont typeface="+mj-lt"/>
              <a:buAutoNum type="arabicParenR"/>
            </a:pPr>
            <a:r>
              <a:rPr lang="en-US" b="1" dirty="0"/>
              <a:t>Load the spring core and </a:t>
            </a:r>
            <a:r>
              <a:rPr lang="en-US" b="1" dirty="0" err="1"/>
              <a:t>mvc</a:t>
            </a:r>
            <a:r>
              <a:rPr lang="en-US" b="1" dirty="0"/>
              <a:t> jar files</a:t>
            </a:r>
            <a:endParaRPr lang="en-US" dirty="0"/>
          </a:p>
          <a:p>
            <a:pPr>
              <a:buFont typeface="+mj-lt"/>
              <a:buAutoNum type="arabicParenR"/>
            </a:pPr>
            <a:r>
              <a:rPr lang="en-US" b="1" dirty="0"/>
              <a:t>Create the request page (optional)</a:t>
            </a:r>
            <a:endParaRPr lang="en-US" dirty="0"/>
          </a:p>
          <a:p>
            <a:pPr>
              <a:buFont typeface="+mj-lt"/>
              <a:buAutoNum type="arabicParenR"/>
            </a:pPr>
            <a:r>
              <a:rPr lang="en-US" b="1" dirty="0"/>
              <a:t>Create the controller class</a:t>
            </a:r>
            <a:endParaRPr lang="en-US" dirty="0"/>
          </a:p>
          <a:p>
            <a:pPr>
              <a:buFont typeface="+mj-lt"/>
              <a:buAutoNum type="arabicParenR"/>
            </a:pPr>
            <a:r>
              <a:rPr lang="en-US" b="1" dirty="0"/>
              <a:t>Provide the entry of controller in the web.xml file</a:t>
            </a:r>
            <a:endParaRPr lang="en-US" dirty="0"/>
          </a:p>
          <a:p>
            <a:pPr>
              <a:buFont typeface="+mj-lt"/>
              <a:buAutoNum type="arabicParenR"/>
            </a:pPr>
            <a:r>
              <a:rPr lang="en-US" b="1" dirty="0"/>
              <a:t>Define the bean in the xml file</a:t>
            </a:r>
            <a:endParaRPr lang="en-US" dirty="0"/>
          </a:p>
          <a:p>
            <a:pPr>
              <a:buFont typeface="+mj-lt"/>
              <a:buAutoNum type="arabicParenR"/>
            </a:pPr>
            <a:r>
              <a:rPr lang="en-US" b="1" dirty="0"/>
              <a:t>Display the message in the JSP page</a:t>
            </a:r>
            <a:endParaRPr lang="en-US" dirty="0"/>
          </a:p>
          <a:p>
            <a:pPr>
              <a:buFont typeface="+mj-lt"/>
              <a:buAutoNum type="arabicParenR"/>
            </a:pPr>
            <a:r>
              <a:rPr lang="en-US" b="1" dirty="0"/>
              <a:t>Start server and deploy the project</a:t>
            </a:r>
            <a:endParaRPr lang="en-US" dirty="0"/>
          </a:p>
          <a:p>
            <a:pPr>
              <a:buFont typeface="+mj-lt"/>
              <a:buAutoNum type="arabicParenR"/>
            </a:pPr>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6</a:t>
            </a:fld>
            <a:endParaRPr lang="en-US"/>
          </a:p>
        </p:txBody>
      </p:sp>
    </p:spTree>
    <p:extLst>
      <p:ext uri="{BB962C8B-B14F-4D97-AF65-F5344CB8AC3E}">
        <p14:creationId xmlns:p14="http://schemas.microsoft.com/office/powerpoint/2010/main" val="315167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Structure</a:t>
            </a:r>
            <a:br>
              <a:rPr lang="en-US" dirty="0"/>
            </a:br>
            <a:endParaRPr lang="en-US" dirty="0"/>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7</a:t>
            </a:fld>
            <a:endParaRPr lang="en-US"/>
          </a:p>
        </p:txBody>
      </p:sp>
      <p:pic>
        <p:nvPicPr>
          <p:cNvPr id="9" name="Content Placeholder 8"/>
          <p:cNvPicPr>
            <a:picLocks noGrp="1" noChangeAspect="1"/>
          </p:cNvPicPr>
          <p:nvPr>
            <p:ph idx="1"/>
          </p:nvPr>
        </p:nvPicPr>
        <p:blipFill>
          <a:blip r:embed="rId2"/>
          <a:stretch>
            <a:fillRect/>
          </a:stretch>
        </p:blipFill>
        <p:spPr>
          <a:xfrm>
            <a:off x="3794816" y="2504778"/>
            <a:ext cx="2362405" cy="3193057"/>
          </a:xfrm>
          <a:prstGeom prst="rect">
            <a:avLst/>
          </a:prstGeom>
        </p:spPr>
      </p:pic>
    </p:spTree>
    <p:extLst>
      <p:ext uri="{BB962C8B-B14F-4D97-AF65-F5344CB8AC3E}">
        <p14:creationId xmlns:p14="http://schemas.microsoft.com/office/powerpoint/2010/main" val="142726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652" y="0"/>
            <a:ext cx="8596668" cy="762000"/>
          </a:xfrm>
        </p:spPr>
        <p:txBody>
          <a:bodyPr>
            <a:normAutofit fontScale="90000"/>
          </a:bodyPr>
          <a:lstStyle/>
          <a:p>
            <a:r>
              <a:rPr lang="en-US" dirty="0"/>
              <a:t>Required Jar files or Maven Dependency</a:t>
            </a:r>
            <a:br>
              <a:rPr lang="en-US" dirty="0"/>
            </a:br>
            <a:br>
              <a:rPr lang="en-US" dirty="0"/>
            </a:br>
            <a:endParaRPr lang="en-US" dirty="0"/>
          </a:p>
        </p:txBody>
      </p:sp>
      <p:sp>
        <p:nvSpPr>
          <p:cNvPr id="3" name="Content Placeholder 2"/>
          <p:cNvSpPr>
            <a:spLocks noGrp="1"/>
          </p:cNvSpPr>
          <p:nvPr>
            <p:ph idx="1"/>
          </p:nvPr>
        </p:nvSpPr>
        <p:spPr>
          <a:xfrm>
            <a:off x="546652" y="1202635"/>
            <a:ext cx="8727350" cy="4838727"/>
          </a:xfrm>
        </p:spPr>
        <p:txBody>
          <a:bodyPr/>
          <a:lstStyle/>
          <a:p>
            <a:r>
              <a:rPr lang="en-US" b="1" dirty="0"/>
              <a:t>To run this example, you need to load:</a:t>
            </a:r>
          </a:p>
          <a:p>
            <a:r>
              <a:rPr lang="en-US" b="1" dirty="0"/>
              <a:t>Spring Core jar files</a:t>
            </a:r>
            <a:endParaRPr lang="en-US" dirty="0"/>
          </a:p>
          <a:p>
            <a:r>
              <a:rPr lang="en-US" b="1" dirty="0"/>
              <a:t>Spring Web jar files</a:t>
            </a:r>
            <a:endParaRPr lang="en-US" dirty="0"/>
          </a:p>
          <a:p>
            <a:r>
              <a:rPr lang="en-US" dirty="0"/>
              <a:t>If you are using Maven, you don't need to add jar files. Now, you need to add spring maven dependency in pom.xml file.</a:t>
            </a:r>
          </a:p>
          <a:p>
            <a:endParaRPr lang="en-US" dirty="0"/>
          </a:p>
          <a:p>
            <a:r>
              <a:rPr lang="en-US" b="1" dirty="0"/>
              <a:t>Note:</a:t>
            </a:r>
            <a:r>
              <a:rPr lang="en-US" b="1" dirty="0">
                <a:solidFill>
                  <a:srgbClr val="FF0000"/>
                </a:solidFill>
              </a:rPr>
              <a:t> </a:t>
            </a:r>
            <a:r>
              <a:rPr lang="en-US" dirty="0">
                <a:solidFill>
                  <a:srgbClr val="FF0000"/>
                </a:solidFill>
                <a:highlight>
                  <a:srgbClr val="FFFF00"/>
                </a:highlight>
              </a:rPr>
              <a:t>You make sure to add same (above) libraries in lib folder to make them available at runtime</a:t>
            </a:r>
          </a:p>
        </p:txBody>
      </p:sp>
      <p:sp>
        <p:nvSpPr>
          <p:cNvPr id="4" name="Date Placeholder 3"/>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9E8C1764-4151-416D-9248-6AEDC310BF96}" type="slidenum">
              <a:rPr lang="en-US" smtClean="0"/>
              <a:t>8</a:t>
            </a:fld>
            <a:endParaRPr lang="en-US"/>
          </a:p>
        </p:txBody>
      </p:sp>
    </p:spTree>
    <p:extLst>
      <p:ext uri="{BB962C8B-B14F-4D97-AF65-F5344CB8AC3E}">
        <p14:creationId xmlns:p14="http://schemas.microsoft.com/office/powerpoint/2010/main" val="222125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1C786-9188-4A1F-B160-E7B68E3AE2C7}"/>
              </a:ext>
            </a:extLst>
          </p:cNvPr>
          <p:cNvSpPr>
            <a:spLocks noGrp="1"/>
          </p:cNvSpPr>
          <p:nvPr>
            <p:ph type="title"/>
          </p:nvPr>
        </p:nvSpPr>
        <p:spPr>
          <a:xfrm>
            <a:off x="677334" y="82827"/>
            <a:ext cx="8596668" cy="622851"/>
          </a:xfrm>
        </p:spPr>
        <p:txBody>
          <a:bodyPr>
            <a:normAutofit fontScale="90000"/>
          </a:bodyPr>
          <a:lstStyle/>
          <a:p>
            <a:r>
              <a:rPr lang="en-US" dirty="0"/>
              <a:t>pom.xml</a:t>
            </a:r>
          </a:p>
        </p:txBody>
      </p:sp>
      <p:sp>
        <p:nvSpPr>
          <p:cNvPr id="3" name="Content Placeholder 2">
            <a:extLst>
              <a:ext uri="{FF2B5EF4-FFF2-40B4-BE49-F238E27FC236}">
                <a16:creationId xmlns:a16="http://schemas.microsoft.com/office/drawing/2014/main" id="{D62BDFA1-C086-429B-B779-7D48F0B26D38}"/>
              </a:ext>
            </a:extLst>
          </p:cNvPr>
          <p:cNvSpPr>
            <a:spLocks noGrp="1"/>
          </p:cNvSpPr>
          <p:nvPr>
            <p:ph idx="1"/>
          </p:nvPr>
        </p:nvSpPr>
        <p:spPr>
          <a:xfrm>
            <a:off x="258417" y="705678"/>
            <a:ext cx="9700592" cy="6152321"/>
          </a:xfrm>
        </p:spPr>
        <p:txBody>
          <a:bodyPr>
            <a:normAutofit fontScale="47500" lnSpcReduction="20000"/>
          </a:bodyPr>
          <a:lstStyle/>
          <a:p>
            <a:r>
              <a:rPr lang="en-US" b="1" dirty="0"/>
              <a:t>&lt;dependency&gt;</a:t>
            </a:r>
            <a:r>
              <a:rPr lang="en-US" dirty="0"/>
              <a:t>  </a:t>
            </a:r>
          </a:p>
          <a:p>
            <a:r>
              <a:rPr lang="en-US" dirty="0"/>
              <a:t>    </a:t>
            </a:r>
            <a:r>
              <a:rPr lang="en-US" b="1" dirty="0"/>
              <a:t>&lt;</a:t>
            </a:r>
            <a:r>
              <a:rPr lang="en-US" b="1" dirty="0" err="1"/>
              <a:t>groupId</a:t>
            </a:r>
            <a:r>
              <a:rPr lang="en-US" b="1" dirty="0"/>
              <a:t>&gt;</a:t>
            </a:r>
            <a:r>
              <a:rPr lang="en-US" dirty="0" err="1"/>
              <a:t>javax.servlet</a:t>
            </a:r>
            <a:r>
              <a:rPr lang="en-US" b="1" dirty="0"/>
              <a:t>&lt;/</a:t>
            </a:r>
            <a:r>
              <a:rPr lang="en-US" b="1" dirty="0" err="1"/>
              <a:t>groupId</a:t>
            </a:r>
            <a:r>
              <a:rPr lang="en-US" b="1" dirty="0"/>
              <a:t>&gt;</a:t>
            </a:r>
            <a:r>
              <a:rPr lang="en-US" dirty="0"/>
              <a:t>  </a:t>
            </a:r>
          </a:p>
          <a:p>
            <a:r>
              <a:rPr lang="en-US" dirty="0"/>
              <a:t>    </a:t>
            </a:r>
            <a:r>
              <a:rPr lang="en-US" b="1" dirty="0"/>
              <a:t>&lt;</a:t>
            </a:r>
            <a:r>
              <a:rPr lang="en-US" b="1" dirty="0" err="1"/>
              <a:t>artifactId</a:t>
            </a:r>
            <a:r>
              <a:rPr lang="en-US" b="1" dirty="0"/>
              <a:t>&gt;</a:t>
            </a:r>
            <a:r>
              <a:rPr lang="en-US" dirty="0"/>
              <a:t>servlet-</a:t>
            </a:r>
            <a:r>
              <a:rPr lang="en-US" dirty="0" err="1"/>
              <a:t>api</a:t>
            </a:r>
            <a:r>
              <a:rPr lang="en-US" b="1" dirty="0"/>
              <a:t>&lt;/</a:t>
            </a:r>
            <a:r>
              <a:rPr lang="en-US" b="1" dirty="0" err="1"/>
              <a:t>artifactId</a:t>
            </a:r>
            <a:r>
              <a:rPr lang="en-US" b="1" dirty="0"/>
              <a:t>&gt;</a:t>
            </a:r>
            <a:r>
              <a:rPr lang="en-US" dirty="0"/>
              <a:t>  </a:t>
            </a:r>
          </a:p>
          <a:p>
            <a:r>
              <a:rPr lang="en-US" dirty="0"/>
              <a:t>    </a:t>
            </a:r>
            <a:r>
              <a:rPr lang="en-US" b="1" dirty="0"/>
              <a:t>&lt;version&gt;</a:t>
            </a:r>
            <a:r>
              <a:rPr lang="en-US" dirty="0"/>
              <a:t>3.0-alpha-1</a:t>
            </a:r>
            <a:r>
              <a:rPr lang="en-US" b="1" dirty="0"/>
              <a:t>&lt;/version&gt;</a:t>
            </a:r>
            <a:r>
              <a:rPr lang="en-US" dirty="0"/>
              <a:t>  </a:t>
            </a:r>
          </a:p>
          <a:p>
            <a:r>
              <a:rPr lang="en-US" b="1" dirty="0"/>
              <a:t>&lt;/dependency&gt;</a:t>
            </a:r>
            <a:r>
              <a:rPr lang="en-US" dirty="0"/>
              <a:t>  </a:t>
            </a:r>
          </a:p>
          <a:p>
            <a:r>
              <a:rPr lang="en-US" b="1" dirty="0"/>
              <a:t>&lt;dependency&gt;</a:t>
            </a:r>
            <a:r>
              <a:rPr lang="en-US" dirty="0"/>
              <a:t>  </a:t>
            </a:r>
          </a:p>
          <a:p>
            <a:r>
              <a:rPr lang="en-US" dirty="0"/>
              <a:t>    </a:t>
            </a:r>
            <a:r>
              <a:rPr lang="en-US" b="1" dirty="0"/>
              <a:t>&lt;</a:t>
            </a:r>
            <a:r>
              <a:rPr lang="en-US" b="1" dirty="0" err="1"/>
              <a:t>groupId</a:t>
            </a:r>
            <a:r>
              <a:rPr lang="en-US" b="1" dirty="0"/>
              <a:t>&gt;</a:t>
            </a:r>
            <a:r>
              <a:rPr lang="en-US" dirty="0" err="1"/>
              <a:t>org.springframework</a:t>
            </a:r>
            <a:r>
              <a:rPr lang="en-US" b="1" dirty="0"/>
              <a:t>&lt;/</a:t>
            </a:r>
            <a:r>
              <a:rPr lang="en-US" b="1" dirty="0" err="1"/>
              <a:t>groupId</a:t>
            </a:r>
            <a:r>
              <a:rPr lang="en-US" b="1" dirty="0"/>
              <a:t>&gt;</a:t>
            </a:r>
            <a:r>
              <a:rPr lang="en-US" dirty="0"/>
              <a:t>  </a:t>
            </a:r>
          </a:p>
          <a:p>
            <a:r>
              <a:rPr lang="en-US" dirty="0"/>
              <a:t>    </a:t>
            </a:r>
            <a:r>
              <a:rPr lang="en-US" b="1" dirty="0"/>
              <a:t>&lt;</a:t>
            </a:r>
            <a:r>
              <a:rPr lang="en-US" b="1" dirty="0" err="1"/>
              <a:t>artifactId</a:t>
            </a:r>
            <a:r>
              <a:rPr lang="en-US" b="1" dirty="0"/>
              <a:t>&gt;</a:t>
            </a:r>
            <a:r>
              <a:rPr lang="en-US" dirty="0"/>
              <a:t>spring-core</a:t>
            </a:r>
            <a:r>
              <a:rPr lang="en-US" b="1" dirty="0"/>
              <a:t>&lt;/</a:t>
            </a:r>
            <a:r>
              <a:rPr lang="en-US" b="1" dirty="0" err="1"/>
              <a:t>artifactId</a:t>
            </a:r>
            <a:r>
              <a:rPr lang="en-US" b="1" dirty="0"/>
              <a:t>&gt;</a:t>
            </a:r>
            <a:r>
              <a:rPr lang="en-US" dirty="0"/>
              <a:t>  </a:t>
            </a:r>
          </a:p>
          <a:p>
            <a:r>
              <a:rPr lang="en-US" dirty="0"/>
              <a:t>    </a:t>
            </a:r>
            <a:r>
              <a:rPr lang="en-US" b="1" dirty="0"/>
              <a:t>&lt;version&gt;</a:t>
            </a:r>
            <a:r>
              <a:rPr lang="en-US" dirty="0"/>
              <a:t>3.1.2.RELEASE</a:t>
            </a:r>
            <a:r>
              <a:rPr lang="en-US" b="1" dirty="0"/>
              <a:t>&lt;/version&gt;</a:t>
            </a:r>
            <a:r>
              <a:rPr lang="en-US" dirty="0"/>
              <a:t>  </a:t>
            </a:r>
          </a:p>
          <a:p>
            <a:r>
              <a:rPr lang="en-US" b="1" dirty="0"/>
              <a:t>&lt;/dependency&gt;</a:t>
            </a:r>
            <a:r>
              <a:rPr lang="en-US" dirty="0"/>
              <a:t>  </a:t>
            </a:r>
          </a:p>
          <a:p>
            <a:r>
              <a:rPr lang="en-US" b="1" dirty="0"/>
              <a:t>&lt;dependency&gt;</a:t>
            </a:r>
            <a:r>
              <a:rPr lang="en-US" dirty="0"/>
              <a:t>  </a:t>
            </a:r>
          </a:p>
          <a:p>
            <a:r>
              <a:rPr lang="en-US" dirty="0"/>
              <a:t>    </a:t>
            </a:r>
            <a:r>
              <a:rPr lang="en-US" b="1" dirty="0"/>
              <a:t>&lt;</a:t>
            </a:r>
            <a:r>
              <a:rPr lang="en-US" b="1" dirty="0" err="1"/>
              <a:t>groupId</a:t>
            </a:r>
            <a:r>
              <a:rPr lang="en-US" b="1" dirty="0"/>
              <a:t>&gt;</a:t>
            </a:r>
            <a:r>
              <a:rPr lang="en-US" dirty="0" err="1"/>
              <a:t>org.springframework</a:t>
            </a:r>
            <a:r>
              <a:rPr lang="en-US" b="1" dirty="0"/>
              <a:t>&lt;/</a:t>
            </a:r>
            <a:r>
              <a:rPr lang="en-US" b="1" dirty="0" err="1"/>
              <a:t>groupId</a:t>
            </a:r>
            <a:r>
              <a:rPr lang="en-US" b="1" dirty="0"/>
              <a:t>&gt;</a:t>
            </a:r>
            <a:r>
              <a:rPr lang="en-US" dirty="0"/>
              <a:t>  </a:t>
            </a:r>
          </a:p>
          <a:p>
            <a:r>
              <a:rPr lang="en-US" dirty="0"/>
              <a:t>    </a:t>
            </a:r>
            <a:r>
              <a:rPr lang="en-US" b="1" dirty="0"/>
              <a:t>&lt;</a:t>
            </a:r>
            <a:r>
              <a:rPr lang="en-US" b="1" dirty="0" err="1"/>
              <a:t>artifactId</a:t>
            </a:r>
            <a:r>
              <a:rPr lang="en-US" b="1" dirty="0"/>
              <a:t>&gt;</a:t>
            </a:r>
            <a:r>
              <a:rPr lang="en-US" dirty="0"/>
              <a:t>spring-context</a:t>
            </a:r>
            <a:r>
              <a:rPr lang="en-US" b="1" dirty="0"/>
              <a:t>&lt;/</a:t>
            </a:r>
            <a:r>
              <a:rPr lang="en-US" b="1" dirty="0" err="1"/>
              <a:t>artifactId</a:t>
            </a:r>
            <a:r>
              <a:rPr lang="en-US" b="1" dirty="0"/>
              <a:t>&gt;</a:t>
            </a:r>
            <a:r>
              <a:rPr lang="en-US" dirty="0"/>
              <a:t>  </a:t>
            </a:r>
          </a:p>
          <a:p>
            <a:r>
              <a:rPr lang="en-US" dirty="0"/>
              <a:t>    </a:t>
            </a:r>
            <a:r>
              <a:rPr lang="en-US" b="1" dirty="0"/>
              <a:t>&lt;version&gt;</a:t>
            </a:r>
            <a:r>
              <a:rPr lang="en-US" dirty="0"/>
              <a:t>3.1.2.RELEASE</a:t>
            </a:r>
            <a:r>
              <a:rPr lang="en-US" b="1" dirty="0"/>
              <a:t>&lt;/version&gt;</a:t>
            </a:r>
            <a:r>
              <a:rPr lang="en-US" dirty="0"/>
              <a:t>  </a:t>
            </a:r>
          </a:p>
          <a:p>
            <a:r>
              <a:rPr lang="en-US" b="1" dirty="0"/>
              <a:t>&lt;/dependency&gt;</a:t>
            </a:r>
            <a:r>
              <a:rPr lang="en-US" dirty="0"/>
              <a:t>  </a:t>
            </a:r>
          </a:p>
          <a:p>
            <a:r>
              <a:rPr lang="en-US" b="1" dirty="0"/>
              <a:t>&lt;dependency&gt;</a:t>
            </a:r>
            <a:r>
              <a:rPr lang="en-US" dirty="0"/>
              <a:t>  </a:t>
            </a:r>
          </a:p>
          <a:p>
            <a:r>
              <a:rPr lang="en-US" dirty="0"/>
              <a:t>    </a:t>
            </a:r>
            <a:r>
              <a:rPr lang="en-US" b="1" dirty="0"/>
              <a:t>&lt;</a:t>
            </a:r>
            <a:r>
              <a:rPr lang="en-US" b="1" dirty="0" err="1"/>
              <a:t>groupId</a:t>
            </a:r>
            <a:r>
              <a:rPr lang="en-US" b="1" dirty="0"/>
              <a:t>&gt;</a:t>
            </a:r>
            <a:r>
              <a:rPr lang="en-US" dirty="0" err="1"/>
              <a:t>org.springframework</a:t>
            </a:r>
            <a:r>
              <a:rPr lang="en-US" b="1" dirty="0"/>
              <a:t>&lt;/</a:t>
            </a:r>
            <a:r>
              <a:rPr lang="en-US" b="1" dirty="0" err="1"/>
              <a:t>groupId</a:t>
            </a:r>
            <a:r>
              <a:rPr lang="en-US" b="1" dirty="0"/>
              <a:t>&gt;</a:t>
            </a:r>
            <a:r>
              <a:rPr lang="en-US" dirty="0"/>
              <a:t>  </a:t>
            </a:r>
          </a:p>
          <a:p>
            <a:r>
              <a:rPr lang="en-US" dirty="0"/>
              <a:t>    </a:t>
            </a:r>
            <a:r>
              <a:rPr lang="en-US" b="1" dirty="0"/>
              <a:t>&lt;</a:t>
            </a:r>
            <a:r>
              <a:rPr lang="en-US" b="1" dirty="0" err="1"/>
              <a:t>artifactId</a:t>
            </a:r>
            <a:r>
              <a:rPr lang="en-US" b="1" dirty="0"/>
              <a:t>&gt;</a:t>
            </a:r>
            <a:r>
              <a:rPr lang="en-US" dirty="0"/>
              <a:t>spring-beans</a:t>
            </a:r>
            <a:r>
              <a:rPr lang="en-US" b="1" dirty="0"/>
              <a:t>&lt;/</a:t>
            </a:r>
            <a:r>
              <a:rPr lang="en-US" b="1" dirty="0" err="1"/>
              <a:t>artifactId</a:t>
            </a:r>
            <a:r>
              <a:rPr lang="en-US" b="1" dirty="0"/>
              <a:t>&gt;</a:t>
            </a:r>
            <a:r>
              <a:rPr lang="en-US" dirty="0"/>
              <a:t>  </a:t>
            </a:r>
          </a:p>
          <a:p>
            <a:r>
              <a:rPr lang="en-US" dirty="0"/>
              <a:t>    </a:t>
            </a:r>
            <a:r>
              <a:rPr lang="en-US" b="1" dirty="0"/>
              <a:t>&lt;version&gt;</a:t>
            </a:r>
            <a:r>
              <a:rPr lang="en-US" dirty="0"/>
              <a:t>3.1.2.RELEASE</a:t>
            </a:r>
            <a:r>
              <a:rPr lang="en-US" b="1" dirty="0"/>
              <a:t>&lt;/version&gt;</a:t>
            </a:r>
            <a:r>
              <a:rPr lang="en-US" dirty="0"/>
              <a:t>  </a:t>
            </a:r>
          </a:p>
          <a:p>
            <a:r>
              <a:rPr lang="en-US" b="1" dirty="0"/>
              <a:t>&lt;/dependency&gt;</a:t>
            </a:r>
            <a:r>
              <a:rPr lang="en-US" dirty="0"/>
              <a:t>  </a:t>
            </a:r>
          </a:p>
          <a:p>
            <a:r>
              <a:rPr lang="en-US" b="1" dirty="0"/>
              <a:t>&lt;dependency&gt;</a:t>
            </a:r>
            <a:r>
              <a:rPr lang="en-US" dirty="0"/>
              <a:t>  </a:t>
            </a:r>
          </a:p>
          <a:p>
            <a:r>
              <a:rPr lang="en-US" dirty="0"/>
              <a:t>    </a:t>
            </a:r>
            <a:r>
              <a:rPr lang="en-US" b="1" dirty="0"/>
              <a:t>&lt;</a:t>
            </a:r>
            <a:r>
              <a:rPr lang="en-US" b="1" dirty="0" err="1"/>
              <a:t>groupId</a:t>
            </a:r>
            <a:r>
              <a:rPr lang="en-US" b="1" dirty="0"/>
              <a:t>&gt;</a:t>
            </a:r>
            <a:r>
              <a:rPr lang="en-US" dirty="0" err="1"/>
              <a:t>org.springframework</a:t>
            </a:r>
            <a:r>
              <a:rPr lang="en-US" b="1" dirty="0"/>
              <a:t>&lt;/</a:t>
            </a:r>
            <a:r>
              <a:rPr lang="en-US" b="1" dirty="0" err="1"/>
              <a:t>groupId</a:t>
            </a:r>
            <a:r>
              <a:rPr lang="en-US" b="1" dirty="0"/>
              <a:t>&gt;</a:t>
            </a:r>
            <a:r>
              <a:rPr lang="en-US" dirty="0"/>
              <a:t>  </a:t>
            </a:r>
          </a:p>
          <a:p>
            <a:r>
              <a:rPr lang="en-US" dirty="0"/>
              <a:t>    </a:t>
            </a:r>
            <a:r>
              <a:rPr lang="en-US" b="1" dirty="0"/>
              <a:t>&lt;</a:t>
            </a:r>
            <a:r>
              <a:rPr lang="en-US" b="1" dirty="0" err="1"/>
              <a:t>artifactId</a:t>
            </a:r>
            <a:r>
              <a:rPr lang="en-US" b="1" dirty="0"/>
              <a:t>&gt;</a:t>
            </a:r>
            <a:r>
              <a:rPr lang="en-US" dirty="0"/>
              <a:t>spring-</a:t>
            </a:r>
            <a:r>
              <a:rPr lang="en-US" dirty="0" err="1"/>
              <a:t>webmvc</a:t>
            </a:r>
            <a:r>
              <a:rPr lang="en-US" b="1" dirty="0"/>
              <a:t>&lt;/</a:t>
            </a:r>
            <a:r>
              <a:rPr lang="en-US" b="1" dirty="0" err="1"/>
              <a:t>artifactId</a:t>
            </a:r>
            <a:r>
              <a:rPr lang="en-US" b="1" dirty="0"/>
              <a:t>&gt;</a:t>
            </a:r>
            <a:r>
              <a:rPr lang="en-US" dirty="0"/>
              <a:t>  </a:t>
            </a:r>
          </a:p>
          <a:p>
            <a:r>
              <a:rPr lang="en-US" dirty="0"/>
              <a:t>    </a:t>
            </a:r>
            <a:r>
              <a:rPr lang="en-US" b="1" dirty="0"/>
              <a:t>&lt;version&gt;</a:t>
            </a:r>
            <a:r>
              <a:rPr lang="en-US" dirty="0"/>
              <a:t>3.1.2.RELEASE</a:t>
            </a:r>
            <a:r>
              <a:rPr lang="en-US" b="1" dirty="0"/>
              <a:t>&lt;/version&gt;</a:t>
            </a:r>
            <a:r>
              <a:rPr lang="en-US" dirty="0"/>
              <a:t>  </a:t>
            </a:r>
          </a:p>
          <a:p>
            <a:r>
              <a:rPr lang="en-US" b="1" dirty="0"/>
              <a:t>&lt;/dependency&gt;</a:t>
            </a:r>
            <a:r>
              <a:rPr lang="en-US" dirty="0"/>
              <a:t>  </a:t>
            </a:r>
          </a:p>
          <a:p>
            <a:pPr marL="0" indent="0">
              <a:buNone/>
            </a:pPr>
            <a:endParaRPr lang="en-US" dirty="0"/>
          </a:p>
        </p:txBody>
      </p:sp>
      <p:sp>
        <p:nvSpPr>
          <p:cNvPr id="4" name="Date Placeholder 3">
            <a:extLst>
              <a:ext uri="{FF2B5EF4-FFF2-40B4-BE49-F238E27FC236}">
                <a16:creationId xmlns:a16="http://schemas.microsoft.com/office/drawing/2014/main" id="{00739387-3966-479E-9AF6-33C2EE62FEE3}"/>
              </a:ext>
            </a:extLst>
          </p:cNvPr>
          <p:cNvSpPr>
            <a:spLocks noGrp="1"/>
          </p:cNvSpPr>
          <p:nvPr>
            <p:ph type="dt" sz="half" idx="10"/>
          </p:nvPr>
        </p:nvSpPr>
        <p:spPr/>
        <p:txBody>
          <a:bodyPr/>
          <a:lstStyle/>
          <a:p>
            <a:fld id="{4108344E-55D1-4FDC-9892-D0E2A8F81D34}" type="datetime1">
              <a:rPr lang="en-US" smtClean="0"/>
              <a:t>11/10/2018</a:t>
            </a:fld>
            <a:endParaRPr lang="en-US"/>
          </a:p>
        </p:txBody>
      </p:sp>
      <p:sp>
        <p:nvSpPr>
          <p:cNvPr id="5" name="Footer Placeholder 4">
            <a:extLst>
              <a:ext uri="{FF2B5EF4-FFF2-40B4-BE49-F238E27FC236}">
                <a16:creationId xmlns:a16="http://schemas.microsoft.com/office/drawing/2014/main" id="{94FB4F71-ACA4-4F2E-8B66-C8E81847F750}"/>
              </a:ext>
            </a:extLst>
          </p:cNvPr>
          <p:cNvSpPr>
            <a:spLocks noGrp="1"/>
          </p:cNvSpPr>
          <p:nvPr>
            <p:ph type="ftr" sz="quarter" idx="11"/>
          </p:nvPr>
        </p:nvSpPr>
        <p:spPr/>
        <p:txBody>
          <a:bodyPr/>
          <a:lstStyle/>
          <a:p>
            <a:r>
              <a:rPr lang="en-US"/>
              <a:t>Presented by MangaRao</a:t>
            </a:r>
          </a:p>
        </p:txBody>
      </p:sp>
      <p:sp>
        <p:nvSpPr>
          <p:cNvPr id="6" name="Slide Number Placeholder 5">
            <a:extLst>
              <a:ext uri="{FF2B5EF4-FFF2-40B4-BE49-F238E27FC236}">
                <a16:creationId xmlns:a16="http://schemas.microsoft.com/office/drawing/2014/main" id="{B2C8C63D-E693-4B25-A4B3-5CF798D5258E}"/>
              </a:ext>
            </a:extLst>
          </p:cNvPr>
          <p:cNvSpPr>
            <a:spLocks noGrp="1"/>
          </p:cNvSpPr>
          <p:nvPr>
            <p:ph type="sldNum" sz="quarter" idx="12"/>
          </p:nvPr>
        </p:nvSpPr>
        <p:spPr/>
        <p:txBody>
          <a:bodyPr/>
          <a:lstStyle/>
          <a:p>
            <a:fld id="{9E8C1764-4151-416D-9248-6AEDC310BF96}" type="slidenum">
              <a:rPr lang="en-US" smtClean="0"/>
              <a:t>9</a:t>
            </a:fld>
            <a:endParaRPr lang="en-US"/>
          </a:p>
        </p:txBody>
      </p:sp>
    </p:spTree>
    <p:extLst>
      <p:ext uri="{BB962C8B-B14F-4D97-AF65-F5344CB8AC3E}">
        <p14:creationId xmlns:p14="http://schemas.microsoft.com/office/powerpoint/2010/main" val="29165364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3603</TotalTime>
  <Words>1019</Words>
  <Application>Microsoft Office PowerPoint</Application>
  <PresentationFormat>Widescreen</PresentationFormat>
  <Paragraphs>372</Paragraphs>
  <Slides>48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Trebuchet MS</vt:lpstr>
      <vt:lpstr>Wingdings 3</vt:lpstr>
      <vt:lpstr>Facet</vt:lpstr>
      <vt:lpstr>Spring MVC</vt:lpstr>
      <vt:lpstr>Spring MVC</vt:lpstr>
      <vt:lpstr>***Spring Web MVC - Architecture </vt:lpstr>
      <vt:lpstr>Explanation</vt:lpstr>
      <vt:lpstr>Spring MVC Example </vt:lpstr>
      <vt:lpstr>8 steps for creating the spring MVC application</vt:lpstr>
      <vt:lpstr>Directory Structure </vt:lpstr>
      <vt:lpstr>Required Jar files or Maven Dependency  </vt:lpstr>
      <vt:lpstr>pom.xml</vt:lpstr>
      <vt:lpstr>Request Screen</vt:lpstr>
      <vt:lpstr>Output Screen</vt:lpstr>
      <vt:lpstr>1) Create the request page (optional)</vt:lpstr>
      <vt:lpstr>index.jsp</vt:lpstr>
      <vt:lpstr>2) Create the controller class</vt:lpstr>
      <vt:lpstr>HelloWorldController.java</vt:lpstr>
      <vt:lpstr>3) Provide the entry of controller in the web.xml file </vt:lpstr>
      <vt:lpstr>web.xml</vt:lpstr>
      <vt:lpstr>4) Define the bean in the xml file </vt:lpstr>
      <vt:lpstr>spring-servlet.xml</vt:lpstr>
      <vt:lpstr>5) Display the message in the JSP page </vt:lpstr>
      <vt:lpstr>hellopage.jsp</vt:lpstr>
      <vt:lpstr>Spring 3 MVC Multiple Controller Example </vt:lpstr>
      <vt:lpstr>Spring 3 MVC Multiple Controller Example </vt:lpstr>
      <vt:lpstr>1) Controller Classes</vt:lpstr>
      <vt:lpstr>HelloWorldController.java</vt:lpstr>
      <vt:lpstr>WelcomeWorldController.java</vt:lpstr>
      <vt:lpstr>2) View components </vt:lpstr>
      <vt:lpstr>helloPage.jsp</vt:lpstr>
      <vt:lpstr>welcomePage.jsp</vt:lpstr>
      <vt:lpstr>Spring MVC Request Response Example </vt:lpstr>
      <vt:lpstr>Spring MVC Login Example </vt:lpstr>
      <vt:lpstr>Login Example</vt:lpstr>
      <vt:lpstr>1) Controller Class </vt:lpstr>
      <vt:lpstr>LoginController.java</vt:lpstr>
      <vt:lpstr>2) View components </vt:lpstr>
      <vt:lpstr>hellpPage.jsp</vt:lpstr>
      <vt:lpstr>errorPage.jsp</vt:lpstr>
      <vt:lpstr>3) Index page</vt:lpstr>
      <vt:lpstr>  A brief overview about Spring MVC </vt:lpstr>
      <vt:lpstr>PowerPoint Presentation</vt:lpstr>
      <vt:lpstr>Spring MVC Interview Questions</vt:lpstr>
      <vt:lpstr>What is the front controller class of Spring MVC? </vt:lpstr>
      <vt:lpstr>What does @Controller annotatio</vt:lpstr>
      <vt:lpstr>What does @RequestMapping annotation?</vt:lpstr>
      <vt:lpstr>What does the ViewResolver class?</vt:lpstr>
      <vt:lpstr>Which ViewResolver class is widely used? </vt:lpstr>
      <vt:lpstr>Does spring MVC provide validation support?</vt:lpstr>
      <vt:lpstr> </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MVC Tutorial</dc:title>
  <dc:creator>Arepalli, Manga Rao</dc:creator>
  <cp:lastModifiedBy>Arepalli, Manga Rao (US - Hyderabad)</cp:lastModifiedBy>
  <cp:revision>129</cp:revision>
  <dcterms:created xsi:type="dcterms:W3CDTF">2015-09-02T06:49:01Z</dcterms:created>
  <dcterms:modified xsi:type="dcterms:W3CDTF">2018-11-10T07:58:56Z</dcterms:modified>
</cp:coreProperties>
</file>