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sldIdLst>
    <p:sldId id="256" r:id="rId2"/>
    <p:sldId id="258" r:id="rId3"/>
    <p:sldId id="507" r:id="rId4"/>
    <p:sldId id="257" r:id="rId5"/>
    <p:sldId id="260" r:id="rId6"/>
    <p:sldId id="261" r:id="rId7"/>
    <p:sldId id="262" r:id="rId8"/>
    <p:sldId id="263" r:id="rId9"/>
    <p:sldId id="264" r:id="rId10"/>
    <p:sldId id="265" r:id="rId11"/>
    <p:sldId id="270" r:id="rId12"/>
    <p:sldId id="508" r:id="rId13"/>
    <p:sldId id="277" r:id="rId14"/>
    <p:sldId id="278" r:id="rId15"/>
    <p:sldId id="279" r:id="rId16"/>
    <p:sldId id="275" r:id="rId17"/>
    <p:sldId id="280" r:id="rId18"/>
    <p:sldId id="281" r:id="rId19"/>
    <p:sldId id="282" r:id="rId20"/>
    <p:sldId id="367" r:id="rId21"/>
    <p:sldId id="376" r:id="rId22"/>
    <p:sldId id="377" r:id="rId23"/>
    <p:sldId id="283" r:id="rId24"/>
    <p:sldId id="284" r:id="rId25"/>
    <p:sldId id="285" r:id="rId26"/>
    <p:sldId id="286" r:id="rId27"/>
    <p:sldId id="509"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2" r:id="rId43"/>
    <p:sldId id="301" r:id="rId44"/>
    <p:sldId id="303" r:id="rId45"/>
    <p:sldId id="304" r:id="rId46"/>
    <p:sldId id="305" r:id="rId47"/>
    <p:sldId id="306" r:id="rId48"/>
    <p:sldId id="307" r:id="rId49"/>
    <p:sldId id="308" r:id="rId50"/>
    <p:sldId id="309" r:id="rId51"/>
    <p:sldId id="310" r:id="rId52"/>
    <p:sldId id="5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8" r:id="rId75"/>
    <p:sldId id="339" r:id="rId76"/>
    <p:sldId id="391" r:id="rId77"/>
    <p:sldId id="392" r:id="rId78"/>
    <p:sldId id="393" r:id="rId79"/>
    <p:sldId id="394" r:id="rId80"/>
    <p:sldId id="395" r:id="rId81"/>
    <p:sldId id="396" r:id="rId82"/>
    <p:sldId id="397" r:id="rId83"/>
    <p:sldId id="398" r:id="rId84"/>
    <p:sldId id="399" r:id="rId85"/>
    <p:sldId id="400" r:id="rId86"/>
    <p:sldId id="401" r:id="rId87"/>
    <p:sldId id="402" r:id="rId88"/>
    <p:sldId id="403" r:id="rId89"/>
    <p:sldId id="404" r:id="rId90"/>
    <p:sldId id="405" r:id="rId91"/>
    <p:sldId id="356" r:id="rId92"/>
    <p:sldId id="357" r:id="rId93"/>
    <p:sldId id="358" r:id="rId94"/>
    <p:sldId id="359" r:id="rId95"/>
    <p:sldId id="360" r:id="rId96"/>
    <p:sldId id="361" r:id="rId97"/>
    <p:sldId id="362" r:id="rId98"/>
    <p:sldId id="363" r:id="rId99"/>
    <p:sldId id="364" r:id="rId100"/>
    <p:sldId id="365" r:id="rId101"/>
    <p:sldId id="366" r:id="rId102"/>
    <p:sldId id="446" r:id="rId103"/>
    <p:sldId id="447" r:id="rId104"/>
    <p:sldId id="448" r:id="rId105"/>
    <p:sldId id="449" r:id="rId106"/>
    <p:sldId id="450" r:id="rId107"/>
    <p:sldId id="451" r:id="rId108"/>
    <p:sldId id="452" r:id="rId109"/>
    <p:sldId id="457" r:id="rId110"/>
    <p:sldId id="453" r:id="rId111"/>
    <p:sldId id="454" r:id="rId112"/>
    <p:sldId id="455" r:id="rId113"/>
    <p:sldId id="456" r:id="rId114"/>
    <p:sldId id="460" r:id="rId115"/>
    <p:sldId id="461" r:id="rId116"/>
    <p:sldId id="462" r:id="rId117"/>
    <p:sldId id="490" r:id="rId118"/>
    <p:sldId id="464" r:id="rId119"/>
    <p:sldId id="465" r:id="rId120"/>
    <p:sldId id="473" r:id="rId121"/>
    <p:sldId id="469" r:id="rId122"/>
    <p:sldId id="470" r:id="rId123"/>
    <p:sldId id="489" r:id="rId124"/>
    <p:sldId id="471" r:id="rId125"/>
    <p:sldId id="474" r:id="rId126"/>
    <p:sldId id="475" r:id="rId127"/>
    <p:sldId id="476" r:id="rId128"/>
    <p:sldId id="488" r:id="rId129"/>
    <p:sldId id="477" r:id="rId130"/>
    <p:sldId id="506" r:id="rId131"/>
    <p:sldId id="478" r:id="rId132"/>
    <p:sldId id="479" r:id="rId133"/>
    <p:sldId id="480" r:id="rId134"/>
    <p:sldId id="481" r:id="rId135"/>
    <p:sldId id="482" r:id="rId136"/>
    <p:sldId id="491" r:id="rId137"/>
    <p:sldId id="492" r:id="rId138"/>
    <p:sldId id="493" r:id="rId139"/>
    <p:sldId id="494" r:id="rId140"/>
    <p:sldId id="495" r:id="rId141"/>
    <p:sldId id="496" r:id="rId142"/>
    <p:sldId id="497" r:id="rId143"/>
    <p:sldId id="498" r:id="rId144"/>
    <p:sldId id="499" r:id="rId145"/>
    <p:sldId id="500" r:id="rId146"/>
    <p:sldId id="501" r:id="rId147"/>
    <p:sldId id="504" r:id="rId148"/>
    <p:sldId id="511" r:id="rId149"/>
    <p:sldId id="502" r:id="rId150"/>
    <p:sldId id="503" r:id="rId151"/>
    <p:sldId id="505" r:id="rId1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64" d="100"/>
          <a:sy n="64" d="100"/>
        </p:scale>
        <p:origin x="8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4F6A0A-5666-43F8-B35D-B7F67789A59C}"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DF89E-5CCD-4A5A-94B8-B71E6C937C0C}" type="slidenum">
              <a:rPr lang="en-US" smtClean="0"/>
              <a:t>‹#›</a:t>
            </a:fld>
            <a:endParaRPr lang="en-US"/>
          </a:p>
        </p:txBody>
      </p:sp>
    </p:spTree>
    <p:extLst>
      <p:ext uri="{BB962C8B-B14F-4D97-AF65-F5344CB8AC3E}">
        <p14:creationId xmlns:p14="http://schemas.microsoft.com/office/powerpoint/2010/main" val="146240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16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77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726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5676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1833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28114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96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4F6A0A-5666-43F8-B35D-B7F67789A59C}"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DF89E-5CCD-4A5A-94B8-B71E6C937C0C}" type="slidenum">
              <a:rPr lang="en-US" smtClean="0"/>
              <a:t>‹#›</a:t>
            </a:fld>
            <a:endParaRPr lang="en-US"/>
          </a:p>
        </p:txBody>
      </p:sp>
    </p:spTree>
    <p:extLst>
      <p:ext uri="{BB962C8B-B14F-4D97-AF65-F5344CB8AC3E}">
        <p14:creationId xmlns:p14="http://schemas.microsoft.com/office/powerpoint/2010/main" val="368756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442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23602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643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78466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32616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906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60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9074408"/>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Lst>
  <p:transition>
    <p:fade/>
  </p:transition>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epo.spring.io/release/org/springframework/spring/" TargetMode="External"/><Relationship Id="rId2" Type="http://schemas.openxmlformats.org/officeDocument/2006/relationships/hyperlink" Target="http://www.javatpoint.com/example-of-spring-application-in-eclipse"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 </a:t>
            </a:r>
          </a:p>
        </p:txBody>
      </p:sp>
      <p:sp>
        <p:nvSpPr>
          <p:cNvPr id="7" name="Text Placeholder 6"/>
          <p:cNvSpPr>
            <a:spLocks noGrp="1"/>
          </p:cNvSpPr>
          <p:nvPr>
            <p:ph type="body" sz="quarter" idx="13"/>
          </p:nvPr>
        </p:nvSpPr>
        <p:spPr>
          <a:xfrm>
            <a:off x="3461476" y="6343752"/>
            <a:ext cx="8596669" cy="514248"/>
          </a:xfrm>
        </p:spPr>
        <p:txBody>
          <a:bodyPr/>
          <a:lstStyle/>
          <a:p>
            <a:r>
              <a:rPr lang="en-US" sz="1800" dirty="0">
                <a:solidFill>
                  <a:schemeClr val="bg1"/>
                </a:solidFill>
              </a:rPr>
              <a:t>                                                                                        Source: mangaraoit.com</a:t>
            </a:r>
          </a:p>
        </p:txBody>
      </p:sp>
      <p:sp>
        <p:nvSpPr>
          <p:cNvPr id="3" name="Subtitle 2"/>
          <p:cNvSpPr>
            <a:spLocks noGrp="1"/>
          </p:cNvSpPr>
          <p:nvPr>
            <p:ph type="body" idx="1"/>
          </p:nvPr>
        </p:nvSpPr>
        <p:spPr/>
        <p:txBody>
          <a:bodyPr/>
          <a:lstStyle/>
          <a:p>
            <a:r>
              <a:rPr lang="en-US" dirty="0"/>
              <a:t> </a:t>
            </a:r>
          </a:p>
        </p:txBody>
      </p:sp>
      <p:pic>
        <p:nvPicPr>
          <p:cNvPr id="4" name="Picture 3"/>
          <p:cNvPicPr>
            <a:picLocks noChangeAspect="1"/>
          </p:cNvPicPr>
          <p:nvPr/>
        </p:nvPicPr>
        <p:blipFill>
          <a:blip r:embed="rId2"/>
          <a:stretch>
            <a:fillRect/>
          </a:stretch>
        </p:blipFill>
        <p:spPr>
          <a:xfrm>
            <a:off x="2572035" y="758950"/>
            <a:ext cx="3892883" cy="2278393"/>
          </a:xfrm>
          <a:prstGeom prst="rect">
            <a:avLst/>
          </a:prstGeom>
        </p:spPr>
      </p:pic>
    </p:spTree>
    <p:extLst>
      <p:ext uri="{BB962C8B-B14F-4D97-AF65-F5344CB8AC3E}">
        <p14:creationId xmlns:p14="http://schemas.microsoft.com/office/powerpoint/2010/main" val="1807872733"/>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solidFill>
                  <a:srgbClr val="610B4B"/>
                </a:solidFill>
                <a:latin typeface="erdana"/>
              </a:rPr>
              <a:t>Data Access / Integration</a:t>
            </a:r>
          </a:p>
          <a:p>
            <a:r>
              <a:rPr lang="en-US" dirty="0"/>
              <a:t> </a:t>
            </a:r>
            <a:r>
              <a:rPr lang="en-US" dirty="0">
                <a:solidFill>
                  <a:srgbClr val="000000"/>
                </a:solidFill>
                <a:latin typeface="verdana" panose="020B0604030504040204" pitchFamily="34" charset="0"/>
              </a:rPr>
              <a:t>This group comprises of JDBC, ORM, OXM, JMS and Transaction modules. These modules basically provide support to interact with the database.</a:t>
            </a:r>
          </a:p>
          <a:p>
            <a:pPr algn="just"/>
            <a:r>
              <a:rPr lang="en-US" dirty="0">
                <a:solidFill>
                  <a:srgbClr val="610B4B"/>
                </a:solidFill>
                <a:latin typeface="erdana"/>
              </a:rPr>
              <a:t>Web</a:t>
            </a:r>
          </a:p>
          <a:p>
            <a:pPr algn="just"/>
            <a:r>
              <a:rPr lang="en-US" dirty="0">
                <a:solidFill>
                  <a:srgbClr val="000000"/>
                </a:solidFill>
                <a:latin typeface="verdana" panose="020B0604030504040204" pitchFamily="34" charset="0"/>
              </a:rPr>
              <a:t>This group comprises of Web, Web-Servlet, Web-Struts and Web-Portlet. These modules provide support to create web application</a:t>
            </a:r>
          </a:p>
          <a:p>
            <a:endParaRPr lang="en-US" dirty="0"/>
          </a:p>
        </p:txBody>
      </p:sp>
    </p:spTree>
    <p:extLst>
      <p:ext uri="{BB962C8B-B14F-4D97-AF65-F5344CB8AC3E}">
        <p14:creationId xmlns:p14="http://schemas.microsoft.com/office/powerpoint/2010/main" val="2550228470"/>
      </p:ext>
    </p:extLst>
  </p:cSld>
  <p:clrMapOvr>
    <a:masterClrMapping/>
  </p:clrMapOvr>
  <p:transition spd="slow">
    <p:push/>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Constructor auto wiring mode</a:t>
            </a:r>
          </a:p>
        </p:txBody>
      </p:sp>
      <p:sp>
        <p:nvSpPr>
          <p:cNvPr id="3" name="Content Placeholder 2"/>
          <p:cNvSpPr>
            <a:spLocks noGrp="1"/>
          </p:cNvSpPr>
          <p:nvPr>
            <p:ph idx="1"/>
          </p:nvPr>
        </p:nvSpPr>
        <p:spPr>
          <a:xfrm>
            <a:off x="677333" y="1858617"/>
            <a:ext cx="8884109" cy="4641574"/>
          </a:xfrm>
        </p:spPr>
        <p:txBody>
          <a:bodyPr/>
          <a:lstStyle/>
          <a:p>
            <a:pPr algn="just"/>
            <a:r>
              <a:rPr lang="en-US" dirty="0">
                <a:solidFill>
                  <a:srgbClr val="FF0000"/>
                </a:solidFill>
                <a:highlight>
                  <a:srgbClr val="FFFF00"/>
                </a:highlight>
                <a:latin typeface="verdana" panose="020B0604030504040204" pitchFamily="34" charset="0"/>
              </a:rPr>
              <a:t>In case of constructor </a:t>
            </a:r>
            <a:r>
              <a:rPr lang="en-US" dirty="0" err="1">
                <a:solidFill>
                  <a:srgbClr val="FF0000"/>
                </a:solidFill>
                <a:highlight>
                  <a:srgbClr val="FFFF00"/>
                </a:highlight>
                <a:latin typeface="verdana" panose="020B0604030504040204" pitchFamily="34" charset="0"/>
              </a:rPr>
              <a:t>autowiring</a:t>
            </a:r>
            <a:r>
              <a:rPr lang="en-US" dirty="0">
                <a:solidFill>
                  <a:srgbClr val="FF0000"/>
                </a:solidFill>
                <a:highlight>
                  <a:srgbClr val="FFFF00"/>
                </a:highlight>
                <a:latin typeface="verdana" panose="020B0604030504040204" pitchFamily="34" charset="0"/>
              </a:rPr>
              <a:t> mode, spring container injects the dependency by highest parameterized constructor.</a:t>
            </a:r>
          </a:p>
          <a:p>
            <a:pPr algn="just"/>
            <a:r>
              <a:rPr lang="en-US" dirty="0">
                <a:solidFill>
                  <a:srgbClr val="FF0000"/>
                </a:solidFill>
                <a:latin typeface="verdana" panose="020B0604030504040204" pitchFamily="34" charset="0"/>
              </a:rPr>
              <a:t>If you have 3 constructors in a class, zero-</a:t>
            </a:r>
            <a:r>
              <a:rPr lang="en-US" dirty="0" err="1">
                <a:solidFill>
                  <a:srgbClr val="FF0000"/>
                </a:solidFill>
                <a:latin typeface="verdana" panose="020B0604030504040204" pitchFamily="34" charset="0"/>
              </a:rPr>
              <a:t>arg</a:t>
            </a:r>
            <a:r>
              <a:rPr lang="en-US" dirty="0">
                <a:solidFill>
                  <a:srgbClr val="FF0000"/>
                </a:solidFill>
                <a:latin typeface="verdana" panose="020B0604030504040204" pitchFamily="34" charset="0"/>
              </a:rPr>
              <a:t>, one-</a:t>
            </a:r>
            <a:r>
              <a:rPr lang="en-US" dirty="0" err="1">
                <a:solidFill>
                  <a:srgbClr val="FF0000"/>
                </a:solidFill>
                <a:latin typeface="verdana" panose="020B0604030504040204" pitchFamily="34" charset="0"/>
              </a:rPr>
              <a:t>arg</a:t>
            </a:r>
            <a:r>
              <a:rPr lang="en-US" dirty="0">
                <a:solidFill>
                  <a:srgbClr val="FF0000"/>
                </a:solidFill>
                <a:latin typeface="verdana" panose="020B0604030504040204" pitchFamily="34" charset="0"/>
              </a:rPr>
              <a:t> and two-</a:t>
            </a:r>
            <a:r>
              <a:rPr lang="en-US" dirty="0" err="1">
                <a:solidFill>
                  <a:srgbClr val="FF0000"/>
                </a:solidFill>
                <a:latin typeface="verdana" panose="020B0604030504040204" pitchFamily="34" charset="0"/>
              </a:rPr>
              <a:t>arg</a:t>
            </a:r>
            <a:r>
              <a:rPr lang="en-US" dirty="0">
                <a:solidFill>
                  <a:srgbClr val="FF0000"/>
                </a:solidFill>
                <a:latin typeface="verdana" panose="020B0604030504040204" pitchFamily="34" charset="0"/>
              </a:rPr>
              <a:t> then injection will be performed by calling the two-</a:t>
            </a:r>
            <a:r>
              <a:rPr lang="en-US" dirty="0" err="1">
                <a:solidFill>
                  <a:srgbClr val="FF0000"/>
                </a:solidFill>
                <a:latin typeface="verdana" panose="020B0604030504040204" pitchFamily="34" charset="0"/>
              </a:rPr>
              <a:t>arg</a:t>
            </a:r>
            <a:r>
              <a:rPr lang="en-US" dirty="0">
                <a:solidFill>
                  <a:srgbClr val="FF0000"/>
                </a:solidFill>
                <a:latin typeface="verdana" panose="020B0604030504040204" pitchFamily="34" charset="0"/>
              </a:rPr>
              <a:t> constructor.</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"b"</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B</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autowire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"constructor"</a:t>
            </a:r>
            <a:r>
              <a:rPr lang="en-US" dirty="0">
                <a:solidFill>
                  <a:srgbClr val="000000"/>
                </a:solidFill>
                <a:latin typeface="Verdana" panose="020B0604030504040204" pitchFamily="34" charset="0"/>
              </a:rPr>
              <a:t>&gt;&lt;/bean&gt;  </a:t>
            </a:r>
          </a:p>
          <a:p>
            <a:endParaRPr lang="en-US" dirty="0"/>
          </a:p>
        </p:txBody>
      </p:sp>
    </p:spTree>
    <p:extLst>
      <p:ext uri="{BB962C8B-B14F-4D97-AF65-F5344CB8AC3E}">
        <p14:creationId xmlns:p14="http://schemas.microsoft.com/office/powerpoint/2010/main" val="42533963"/>
      </p:ext>
    </p:extLst>
  </p:cSld>
  <p:clrMapOvr>
    <a:masterClrMapping/>
  </p:clrMapOvr>
  <p:transition spd="slow">
    <p:push/>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No </a:t>
            </a:r>
            <a:r>
              <a:rPr lang="en-US" dirty="0" err="1"/>
              <a:t>autowiring</a:t>
            </a:r>
            <a:r>
              <a:rPr lang="en-US" dirty="0"/>
              <a:t> mode</a:t>
            </a:r>
          </a:p>
        </p:txBody>
      </p:sp>
      <p:sp>
        <p:nvSpPr>
          <p:cNvPr id="3" name="Content Placeholder 2"/>
          <p:cNvSpPr>
            <a:spLocks noGrp="1"/>
          </p:cNvSpPr>
          <p:nvPr>
            <p:ph idx="1"/>
          </p:nvPr>
        </p:nvSpPr>
        <p:spPr>
          <a:xfrm>
            <a:off x="677333" y="2160589"/>
            <a:ext cx="10792423" cy="4309785"/>
          </a:xfrm>
        </p:spPr>
        <p:txBody>
          <a:bodyPr/>
          <a:lstStyle/>
          <a:p>
            <a:pPr algn="just"/>
            <a:r>
              <a:rPr lang="en-US" dirty="0">
                <a:solidFill>
                  <a:srgbClr val="FF0000"/>
                </a:solidFill>
                <a:latin typeface="verdana" panose="020B0604030504040204" pitchFamily="34" charset="0"/>
              </a:rPr>
              <a:t>In case of no </a:t>
            </a:r>
            <a:r>
              <a:rPr lang="en-US" dirty="0" err="1">
                <a:solidFill>
                  <a:srgbClr val="FF0000"/>
                </a:solidFill>
                <a:latin typeface="verdana" panose="020B0604030504040204" pitchFamily="34" charset="0"/>
              </a:rPr>
              <a:t>autowiring</a:t>
            </a:r>
            <a:r>
              <a:rPr lang="en-US" dirty="0">
                <a:solidFill>
                  <a:srgbClr val="FF0000"/>
                </a:solidFill>
                <a:latin typeface="verdana" panose="020B0604030504040204" pitchFamily="34" charset="0"/>
              </a:rPr>
              <a:t> mode, spring container doesn't inject the dependency by </a:t>
            </a:r>
            <a:r>
              <a:rPr lang="en-US" dirty="0" err="1">
                <a:solidFill>
                  <a:srgbClr val="FF0000"/>
                </a:solidFill>
                <a:latin typeface="verdana" panose="020B0604030504040204" pitchFamily="34" charset="0"/>
              </a:rPr>
              <a:t>autowiring</a:t>
            </a:r>
            <a:r>
              <a:rPr lang="en-US" dirty="0">
                <a:solidFill>
                  <a:srgbClr val="FF0000"/>
                </a:solidFill>
                <a:latin typeface="verdana" panose="020B0604030504040204" pitchFamily="34" charset="0"/>
              </a:rPr>
              <a:t>.</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"b"</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B</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autowire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"no"</a:t>
            </a:r>
            <a:r>
              <a:rPr lang="en-US" dirty="0">
                <a:solidFill>
                  <a:srgbClr val="000000"/>
                </a:solidFill>
                <a:latin typeface="Verdana" panose="020B0604030504040204" pitchFamily="34" charset="0"/>
              </a:rPr>
              <a:t>&gt;&lt;/bean&gt; </a:t>
            </a:r>
          </a:p>
          <a:p>
            <a:endParaRPr lang="en-US" dirty="0"/>
          </a:p>
        </p:txBody>
      </p:sp>
    </p:spTree>
    <p:extLst>
      <p:ext uri="{BB962C8B-B14F-4D97-AF65-F5344CB8AC3E}">
        <p14:creationId xmlns:p14="http://schemas.microsoft.com/office/powerpoint/2010/main" val="3992006595"/>
      </p:ext>
    </p:extLst>
  </p:cSld>
  <p:clrMapOvr>
    <a:masterClrMapping/>
  </p:clrMapOvr>
  <p:transition spd="slow">
    <p:push/>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5950" y="735592"/>
            <a:ext cx="8596668" cy="1826581"/>
          </a:xfrm>
        </p:spPr>
        <p:txBody>
          <a:bodyPr/>
          <a:lstStyle/>
          <a:p>
            <a:r>
              <a:rPr lang="en-US" dirty="0"/>
              <a:t>Spring </a:t>
            </a:r>
            <a:r>
              <a:rPr lang="en-US" dirty="0" err="1"/>
              <a:t>JdbcTemplate</a:t>
            </a:r>
            <a:br>
              <a:rPr lang="en-US" dirty="0"/>
            </a:br>
            <a:endParaRPr lang="en-US" dirty="0"/>
          </a:p>
        </p:txBody>
      </p:sp>
      <p:sp>
        <p:nvSpPr>
          <p:cNvPr id="5" name="Text Placeholder 4"/>
          <p:cNvSpPr>
            <a:spLocks noGrp="1"/>
          </p:cNvSpPr>
          <p:nvPr>
            <p:ph type="body" idx="1"/>
          </p:nvPr>
        </p:nvSpPr>
        <p:spPr>
          <a:xfrm>
            <a:off x="259306" y="2562173"/>
            <a:ext cx="11932693" cy="1122723"/>
          </a:xfrm>
        </p:spPr>
        <p:txBody>
          <a:bodyPr>
            <a:normAutofit fontScale="92500" lnSpcReduction="20000"/>
          </a:bodyPr>
          <a:lstStyle/>
          <a:p>
            <a:r>
              <a:rPr lang="en-US">
                <a:solidFill>
                  <a:srgbClr val="FF0000"/>
                </a:solidFill>
                <a:latin typeface="verdana" panose="020B0604030504040204" pitchFamily="34" charset="0"/>
              </a:rPr>
              <a:t>Spring</a:t>
            </a:r>
            <a:r>
              <a:rPr lang="en-US" dirty="0">
                <a:solidFill>
                  <a:srgbClr val="FF0000"/>
                </a:solidFill>
                <a:latin typeface="verdana" panose="020B0604030504040204" pitchFamily="34" charset="0"/>
              </a:rPr>
              <a:t> </a:t>
            </a:r>
            <a:r>
              <a:rPr lang="en-US" b="1" dirty="0" err="1">
                <a:solidFill>
                  <a:srgbClr val="FF0000"/>
                </a:solidFill>
                <a:latin typeface="verdana" panose="020B0604030504040204" pitchFamily="34" charset="0"/>
              </a:rPr>
              <a:t>JdbcTemplate</a:t>
            </a:r>
            <a:r>
              <a:rPr lang="en-US" dirty="0">
                <a:solidFill>
                  <a:srgbClr val="FF0000"/>
                </a:solidFill>
                <a:latin typeface="verdana" panose="020B0604030504040204" pitchFamily="34" charset="0"/>
              </a:rPr>
              <a:t> is a powerful mechanism to connect to the </a:t>
            </a:r>
            <a:r>
              <a:rPr lang="en-US">
                <a:solidFill>
                  <a:srgbClr val="FF0000"/>
                </a:solidFill>
                <a:latin typeface="verdana" panose="020B0604030504040204" pitchFamily="34" charset="0"/>
              </a:rPr>
              <a:t>database </a:t>
            </a:r>
          </a:p>
          <a:p>
            <a:r>
              <a:rPr lang="en-US">
                <a:solidFill>
                  <a:srgbClr val="FF0000"/>
                </a:solidFill>
                <a:latin typeface="verdana" panose="020B0604030504040204" pitchFamily="34" charset="0"/>
              </a:rPr>
              <a:t>and execute SQL </a:t>
            </a:r>
            <a:r>
              <a:rPr lang="en-US" dirty="0">
                <a:solidFill>
                  <a:srgbClr val="FF0000"/>
                </a:solidFill>
                <a:latin typeface="verdana" panose="020B0604030504040204" pitchFamily="34" charset="0"/>
              </a:rPr>
              <a:t>queries.</a:t>
            </a:r>
          </a:p>
          <a:p>
            <a:r>
              <a:rPr lang="en-US" dirty="0">
                <a:solidFill>
                  <a:srgbClr val="FF0000"/>
                </a:solidFill>
                <a:latin typeface="verdana" panose="020B0604030504040204" pitchFamily="34" charset="0"/>
              </a:rPr>
              <a:t> It internally uses </a:t>
            </a:r>
            <a:r>
              <a:rPr lang="en-US">
                <a:solidFill>
                  <a:srgbClr val="FF0000"/>
                </a:solidFill>
                <a:latin typeface="verdana" panose="020B0604030504040204" pitchFamily="34" charset="0"/>
              </a:rPr>
              <a:t>JDBC API, </a:t>
            </a:r>
            <a:r>
              <a:rPr lang="en-US" dirty="0">
                <a:solidFill>
                  <a:srgbClr val="FF0000"/>
                </a:solidFill>
                <a:latin typeface="verdana" panose="020B0604030504040204" pitchFamily="34" charset="0"/>
              </a:rPr>
              <a:t>but eliminates a lot of problems of JDBC API.</a:t>
            </a:r>
            <a:endParaRPr lang="en-US" dirty="0">
              <a:solidFill>
                <a:srgbClr val="FF0000"/>
              </a:solidFill>
            </a:endParaRPr>
          </a:p>
        </p:txBody>
      </p:sp>
    </p:spTree>
    <p:extLst>
      <p:ext uri="{BB962C8B-B14F-4D97-AF65-F5344CB8AC3E}">
        <p14:creationId xmlns:p14="http://schemas.microsoft.com/office/powerpoint/2010/main" val="39879319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 Problems of JDBC API</a:t>
            </a:r>
            <a:br>
              <a:rPr lang="en-US" dirty="0"/>
            </a:br>
            <a:endParaRPr lang="en-US" dirty="0"/>
          </a:p>
        </p:txBody>
      </p:sp>
      <p:sp>
        <p:nvSpPr>
          <p:cNvPr id="5" name="Content Placeholder 4"/>
          <p:cNvSpPr>
            <a:spLocks noGrp="1"/>
          </p:cNvSpPr>
          <p:nvPr>
            <p:ph idx="1"/>
          </p:nvPr>
        </p:nvSpPr>
        <p:spPr/>
        <p:txBody>
          <a:bodyPr/>
          <a:lstStyle/>
          <a:p>
            <a:pPr algn="just"/>
            <a:r>
              <a:rPr lang="en-US" dirty="0"/>
              <a:t> </a:t>
            </a:r>
            <a:r>
              <a:rPr lang="en-US" dirty="0">
                <a:solidFill>
                  <a:srgbClr val="000000"/>
                </a:solidFill>
                <a:latin typeface="verdana" panose="020B0604030504040204" pitchFamily="34" charset="0"/>
              </a:rPr>
              <a:t>The problems of JDBC API are as follows:</a:t>
            </a:r>
          </a:p>
          <a:p>
            <a:pPr algn="just">
              <a:buFont typeface="Arial" panose="020B0604020202020204" pitchFamily="34" charset="0"/>
              <a:buChar char="•"/>
            </a:pPr>
            <a:r>
              <a:rPr lang="en-US" dirty="0">
                <a:solidFill>
                  <a:srgbClr val="000000"/>
                </a:solidFill>
                <a:latin typeface="Verdana" panose="020B0604030504040204" pitchFamily="34" charset="0"/>
              </a:rPr>
              <a:t>We need to write a lot of code before and after executing the query, such as creating connection, statement, closing </a:t>
            </a:r>
            <a:r>
              <a:rPr lang="en-US" dirty="0" err="1">
                <a:solidFill>
                  <a:srgbClr val="000000"/>
                </a:solidFill>
                <a:latin typeface="Verdana" panose="020B0604030504040204" pitchFamily="34" charset="0"/>
              </a:rPr>
              <a:t>resultset</a:t>
            </a:r>
            <a:r>
              <a:rPr lang="en-US" dirty="0">
                <a:solidFill>
                  <a:srgbClr val="000000"/>
                </a:solidFill>
                <a:latin typeface="Verdana" panose="020B0604030504040204" pitchFamily="34" charset="0"/>
              </a:rPr>
              <a:t>, connection etc.</a:t>
            </a:r>
          </a:p>
          <a:p>
            <a:pPr algn="just">
              <a:buFont typeface="Arial" panose="020B0604020202020204" pitchFamily="34" charset="0"/>
              <a:buChar char="•"/>
            </a:pPr>
            <a:r>
              <a:rPr lang="en-US" dirty="0">
                <a:solidFill>
                  <a:srgbClr val="000000"/>
                </a:solidFill>
                <a:latin typeface="Verdana" panose="020B0604030504040204" pitchFamily="34" charset="0"/>
              </a:rPr>
              <a:t>We need to perform exception handling code on the database logic.</a:t>
            </a:r>
          </a:p>
          <a:p>
            <a:pPr algn="just">
              <a:buFont typeface="Arial" panose="020B0604020202020204" pitchFamily="34" charset="0"/>
              <a:buChar char="•"/>
            </a:pPr>
            <a:r>
              <a:rPr lang="en-US" dirty="0">
                <a:solidFill>
                  <a:srgbClr val="000000"/>
                </a:solidFill>
                <a:latin typeface="Verdana" panose="020B0604030504040204" pitchFamily="34" charset="0"/>
              </a:rPr>
              <a:t>We need to handle transaction.</a:t>
            </a:r>
          </a:p>
          <a:p>
            <a:pPr algn="just">
              <a:buFont typeface="Arial" panose="020B0604020202020204" pitchFamily="34" charset="0"/>
              <a:buChar char="•"/>
            </a:pPr>
            <a:r>
              <a:rPr lang="en-US" dirty="0">
                <a:solidFill>
                  <a:srgbClr val="000000"/>
                </a:solidFill>
                <a:latin typeface="Verdana" panose="020B0604030504040204" pitchFamily="34" charset="0"/>
              </a:rPr>
              <a:t>Repetition of all these codes from one to another database logic is a time consuming task.</a:t>
            </a:r>
          </a:p>
          <a:p>
            <a:endParaRPr lang="en-US" dirty="0"/>
          </a:p>
        </p:txBody>
      </p:sp>
    </p:spTree>
    <p:extLst>
      <p:ext uri="{BB962C8B-B14F-4D97-AF65-F5344CB8AC3E}">
        <p14:creationId xmlns:p14="http://schemas.microsoft.com/office/powerpoint/2010/main" val="36769040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 of Spring </a:t>
            </a:r>
            <a:r>
              <a:rPr lang="en-US" dirty="0" err="1"/>
              <a:t>JdbcTemplate</a:t>
            </a:r>
            <a:br>
              <a:rPr lang="en-US" dirty="0"/>
            </a:br>
            <a:endParaRPr lang="en-US" dirty="0"/>
          </a:p>
        </p:txBody>
      </p:sp>
      <p:sp>
        <p:nvSpPr>
          <p:cNvPr id="3" name="Content Placeholder 2"/>
          <p:cNvSpPr>
            <a:spLocks noGrp="1"/>
          </p:cNvSpPr>
          <p:nvPr>
            <p:ph idx="1"/>
          </p:nvPr>
        </p:nvSpPr>
        <p:spPr/>
        <p:txBody>
          <a:bodyPr/>
          <a:lstStyle/>
          <a:p>
            <a:r>
              <a:rPr lang="en-US" dirty="0"/>
              <a:t> Spring </a:t>
            </a:r>
            <a:r>
              <a:rPr lang="en-US" dirty="0" err="1"/>
              <a:t>JdbcTemplate</a:t>
            </a:r>
            <a:r>
              <a:rPr lang="en-US" dirty="0"/>
              <a:t> eliminates all the above mentioned problems of JDBC API</a:t>
            </a:r>
            <a:r>
              <a:rPr lang="en-US"/>
              <a:t>. </a:t>
            </a:r>
          </a:p>
          <a:p>
            <a:r>
              <a:rPr lang="en-US"/>
              <a:t>It </a:t>
            </a:r>
            <a:r>
              <a:rPr lang="en-US" dirty="0"/>
              <a:t>provides you methods to write the queries directly, so it saves a lot of work and time.</a:t>
            </a:r>
          </a:p>
        </p:txBody>
      </p:sp>
    </p:spTree>
    <p:extLst>
      <p:ext uri="{BB962C8B-B14F-4D97-AF65-F5344CB8AC3E}">
        <p14:creationId xmlns:p14="http://schemas.microsoft.com/office/powerpoint/2010/main" val="28325212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Spring </a:t>
            </a:r>
            <a:r>
              <a:rPr lang="en-US" dirty="0" err="1"/>
              <a:t>Jdbc</a:t>
            </a:r>
            <a:r>
              <a:rPr lang="en-US" dirty="0"/>
              <a:t> Approaches</a:t>
            </a:r>
            <a:br>
              <a:rPr lang="en-US" dirty="0"/>
            </a:br>
            <a:endParaRPr lang="en-US" dirty="0"/>
          </a:p>
        </p:txBody>
      </p:sp>
      <p:sp>
        <p:nvSpPr>
          <p:cNvPr id="3" name="Content Placeholder 2"/>
          <p:cNvSpPr>
            <a:spLocks noGrp="1"/>
          </p:cNvSpPr>
          <p:nvPr>
            <p:ph idx="1"/>
          </p:nvPr>
        </p:nvSpPr>
        <p:spPr/>
        <p:txBody>
          <a:bodyPr/>
          <a:lstStyle/>
          <a:p>
            <a:r>
              <a:rPr lang="en-US" dirty="0"/>
              <a:t> Spring framework provides following approaches for JDBC database access:</a:t>
            </a:r>
          </a:p>
          <a:p>
            <a:r>
              <a:rPr lang="en-US" dirty="0" err="1"/>
              <a:t>JdbcTemplate</a:t>
            </a:r>
            <a:endParaRPr lang="en-US" dirty="0"/>
          </a:p>
          <a:p>
            <a:r>
              <a:rPr lang="en-US" dirty="0" err="1"/>
              <a:t>NamedParameterJdbcTemplate</a:t>
            </a:r>
            <a:endParaRPr lang="en-US" dirty="0"/>
          </a:p>
          <a:p>
            <a:r>
              <a:rPr lang="en-US" dirty="0" err="1"/>
              <a:t>SimpleJdbcTemplate</a:t>
            </a:r>
            <a:endParaRPr lang="en-US" dirty="0"/>
          </a:p>
          <a:p>
            <a:r>
              <a:rPr lang="en-US" dirty="0" err="1"/>
              <a:t>SimpleJdbcInsert</a:t>
            </a:r>
            <a:r>
              <a:rPr lang="en-US" dirty="0"/>
              <a:t> and </a:t>
            </a:r>
            <a:r>
              <a:rPr lang="en-US" dirty="0" err="1"/>
              <a:t>SimpleJdbcCall</a:t>
            </a:r>
            <a:endParaRPr lang="en-US" dirty="0"/>
          </a:p>
          <a:p>
            <a:endParaRPr lang="en-US" dirty="0"/>
          </a:p>
        </p:txBody>
      </p:sp>
    </p:spTree>
    <p:extLst>
      <p:ext uri="{BB962C8B-B14F-4D97-AF65-F5344CB8AC3E}">
        <p14:creationId xmlns:p14="http://schemas.microsoft.com/office/powerpoint/2010/main" val="25628771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JdbcTemplate</a:t>
            </a:r>
            <a:r>
              <a:rPr lang="en-US" dirty="0"/>
              <a:t> class</a:t>
            </a:r>
            <a:br>
              <a:rPr lang="en-US" dirty="0"/>
            </a:br>
            <a:endParaRPr lang="en-US" dirty="0"/>
          </a:p>
        </p:txBody>
      </p:sp>
      <p:sp>
        <p:nvSpPr>
          <p:cNvPr id="3" name="Content Placeholder 2"/>
          <p:cNvSpPr>
            <a:spLocks noGrp="1"/>
          </p:cNvSpPr>
          <p:nvPr>
            <p:ph idx="1"/>
          </p:nvPr>
        </p:nvSpPr>
        <p:spPr/>
        <p:txBody>
          <a:bodyPr/>
          <a:lstStyle/>
          <a:p>
            <a:r>
              <a:rPr lang="en-US" dirty="0">
                <a:solidFill>
                  <a:srgbClr val="FF0000"/>
                </a:solidFill>
              </a:rPr>
              <a:t> It is the central class in the Spring JDBC support classes.</a:t>
            </a:r>
          </a:p>
          <a:p>
            <a:r>
              <a:rPr lang="en-US" dirty="0">
                <a:solidFill>
                  <a:srgbClr val="FF0000"/>
                </a:solidFill>
              </a:rPr>
              <a:t> It takes care of creation and release of resources such as creating and closing of connection object etc. So it will not lead to any problem if you forget to close the connection.</a:t>
            </a:r>
          </a:p>
          <a:p>
            <a:r>
              <a:rPr lang="en-US" dirty="0"/>
              <a:t>It handles the exception and provides the informative exception messages by the help </a:t>
            </a:r>
            <a:r>
              <a:rPr lang="en-US"/>
              <a:t>of exception </a:t>
            </a:r>
            <a:r>
              <a:rPr lang="en-US" dirty="0"/>
              <a:t>classes defined in the </a:t>
            </a:r>
            <a:r>
              <a:rPr lang="en-US" b="1" dirty="0" err="1"/>
              <a:t>org.springframework.dao</a:t>
            </a:r>
            <a:r>
              <a:rPr lang="en-US" dirty="0"/>
              <a:t> package.</a:t>
            </a:r>
          </a:p>
          <a:p>
            <a:r>
              <a:rPr lang="en-US" dirty="0"/>
              <a:t>We can perform all the database operations by the help of </a:t>
            </a:r>
            <a:r>
              <a:rPr lang="en-US" dirty="0" err="1"/>
              <a:t>JdbcTemplate</a:t>
            </a:r>
            <a:r>
              <a:rPr lang="en-US" dirty="0"/>
              <a:t> class such as insertion, </a:t>
            </a:r>
            <a:r>
              <a:rPr lang="en-US" dirty="0" err="1"/>
              <a:t>updation</a:t>
            </a:r>
            <a:r>
              <a:rPr lang="en-US" dirty="0"/>
              <a:t>, deletion and retrieval of the data from the database.</a:t>
            </a:r>
          </a:p>
          <a:p>
            <a:endParaRPr lang="en-US" dirty="0"/>
          </a:p>
        </p:txBody>
      </p:sp>
    </p:spTree>
    <p:extLst>
      <p:ext uri="{BB962C8B-B14F-4D97-AF65-F5344CB8AC3E}">
        <p14:creationId xmlns:p14="http://schemas.microsoft.com/office/powerpoint/2010/main" val="12840463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a:t>pring </a:t>
            </a:r>
            <a:r>
              <a:rPr lang="en-US" dirty="0" err="1"/>
              <a:t>JdbcTemplate</a:t>
            </a:r>
            <a:r>
              <a:rPr lang="en-US" dirty="0"/>
              <a:t> class.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7139595"/>
              </p:ext>
            </p:extLst>
          </p:nvPr>
        </p:nvGraphicFramePr>
        <p:xfrm>
          <a:off x="223839" y="1470167"/>
          <a:ext cx="11803062" cy="3415030"/>
        </p:xfrm>
        <a:graphic>
          <a:graphicData uri="http://schemas.openxmlformats.org/drawingml/2006/table">
            <a:tbl>
              <a:tblPr firstRow="1" bandRow="1">
                <a:tableStyleId>{F5AB1C69-6EDB-4FF4-983F-18BD219EF322}</a:tableStyleId>
              </a:tblPr>
              <a:tblGrid>
                <a:gridCol w="417606">
                  <a:extLst>
                    <a:ext uri="{9D8B030D-6E8A-4147-A177-3AD203B41FA5}">
                      <a16:colId xmlns:a16="http://schemas.microsoft.com/office/drawing/2014/main" val="20000"/>
                    </a:ext>
                  </a:extLst>
                </a:gridCol>
                <a:gridCol w="6005015">
                  <a:extLst>
                    <a:ext uri="{9D8B030D-6E8A-4147-A177-3AD203B41FA5}">
                      <a16:colId xmlns:a16="http://schemas.microsoft.com/office/drawing/2014/main" val="20001"/>
                    </a:ext>
                  </a:extLst>
                </a:gridCol>
                <a:gridCol w="5380441">
                  <a:extLst>
                    <a:ext uri="{9D8B030D-6E8A-4147-A177-3AD203B41FA5}">
                      <a16:colId xmlns:a16="http://schemas.microsoft.com/office/drawing/2014/main" val="20002"/>
                    </a:ext>
                  </a:extLst>
                </a:gridCol>
              </a:tblGrid>
              <a:tr h="370840">
                <a:tc>
                  <a:txBody>
                    <a:bodyPr/>
                    <a:lstStyle/>
                    <a:p>
                      <a:pPr algn="l" fontAlgn="t"/>
                      <a:r>
                        <a:rPr lang="en-US" dirty="0">
                          <a:effectLst/>
                        </a:rPr>
                        <a:t>No.</a:t>
                      </a:r>
                      <a:endParaRPr lang="en-US" dirty="0">
                        <a:solidFill>
                          <a:srgbClr val="000000"/>
                        </a:solidFill>
                        <a:effectLst/>
                        <a:latin typeface="times new roman" panose="02020603050405020304" pitchFamily="18" charset="0"/>
                      </a:endParaRPr>
                    </a:p>
                  </a:txBody>
                  <a:tcPr marL="47625" marR="47625" marT="47625" marB="47625"/>
                </a:tc>
                <a:tc>
                  <a:txBody>
                    <a:bodyPr/>
                    <a:lstStyle/>
                    <a:p>
                      <a:pPr algn="l" fontAlgn="t"/>
                      <a:r>
                        <a:rPr lang="en-US">
                          <a:effectLst/>
                        </a:rPr>
                        <a:t>Method</a:t>
                      </a:r>
                      <a:endParaRPr lang="en-US">
                        <a:solidFill>
                          <a:srgbClr val="000000"/>
                        </a:solidFill>
                        <a:effectLst/>
                        <a:latin typeface="times new roman" panose="02020603050405020304" pitchFamily="18" charset="0"/>
                      </a:endParaRPr>
                    </a:p>
                  </a:txBody>
                  <a:tcPr marL="47625" marR="47625" marT="47625" marB="47625"/>
                </a:tc>
                <a:tc>
                  <a:txBody>
                    <a:bodyPr/>
                    <a:lstStyle/>
                    <a:p>
                      <a:pPr algn="l" fontAlgn="t"/>
                      <a:r>
                        <a:rPr lang="en-US">
                          <a:effectLst/>
                        </a:rPr>
                        <a:t>Description</a:t>
                      </a:r>
                      <a:endParaRPr lang="en-US">
                        <a:solidFill>
                          <a:srgbClr val="000000"/>
                        </a:solidFill>
                        <a:effectLst/>
                        <a:latin typeface="times new roman" panose="02020603050405020304" pitchFamily="18" charset="0"/>
                      </a:endParaRP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a:effectLst/>
                        </a:rPr>
                        <a:t>1)</a:t>
                      </a:r>
                      <a:endParaRPr lang="en-US" b="0" i="0">
                        <a:solidFill>
                          <a:srgbClr val="000000"/>
                        </a:solidFill>
                        <a:effectLst/>
                        <a:latin typeface="verdana" panose="020B0604030504040204" pitchFamily="34" charset="0"/>
                      </a:endParaRPr>
                    </a:p>
                  </a:txBody>
                  <a:tcPr marL="47625" marR="47625" marT="47625" marB="47625"/>
                </a:tc>
                <a:tc>
                  <a:txBody>
                    <a:bodyPr/>
                    <a:lstStyle/>
                    <a:p>
                      <a:pPr algn="just" fontAlgn="t"/>
                      <a:r>
                        <a:rPr lang="en-US">
                          <a:effectLst/>
                        </a:rPr>
                        <a:t>public int update(String query)</a:t>
                      </a:r>
                      <a:endParaRPr lang="en-US" b="0" i="0">
                        <a:solidFill>
                          <a:srgbClr val="000000"/>
                        </a:solidFill>
                        <a:effectLst/>
                        <a:latin typeface="verdana" panose="020B0604030504040204" pitchFamily="34" charset="0"/>
                      </a:endParaRPr>
                    </a:p>
                  </a:txBody>
                  <a:tcPr marL="47625" marR="47625" marT="47625" marB="47625"/>
                </a:tc>
                <a:tc>
                  <a:txBody>
                    <a:bodyPr/>
                    <a:lstStyle/>
                    <a:p>
                      <a:pPr algn="just" fontAlgn="t"/>
                      <a:r>
                        <a:rPr lang="en-US">
                          <a:effectLst/>
                        </a:rPr>
                        <a:t>is used to insert, update and delete records.</a:t>
                      </a:r>
                      <a:endParaRPr lang="en-US" b="0" i="0">
                        <a:solidFill>
                          <a:srgbClr val="000000"/>
                        </a:solidFill>
                        <a:effectLst/>
                        <a:latin typeface="verdana" panose="020B0604030504040204" pitchFamily="34" charset="0"/>
                      </a:endParaRP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a:effectLst/>
                        </a:rPr>
                        <a:t>2)</a:t>
                      </a:r>
                      <a:endParaRPr lang="en-US" b="0" i="0">
                        <a:solidFill>
                          <a:srgbClr val="000000"/>
                        </a:solidFill>
                        <a:effectLst/>
                        <a:latin typeface="verdana" panose="020B0604030504040204" pitchFamily="34" charset="0"/>
                      </a:endParaRPr>
                    </a:p>
                  </a:txBody>
                  <a:tcPr marL="47625" marR="47625" marT="47625" marB="47625"/>
                </a:tc>
                <a:tc>
                  <a:txBody>
                    <a:bodyPr/>
                    <a:lstStyle/>
                    <a:p>
                      <a:pPr algn="just" fontAlgn="t"/>
                      <a:r>
                        <a:rPr lang="en-US">
                          <a:effectLst/>
                        </a:rPr>
                        <a:t>public int update(String query,Object... args)</a:t>
                      </a:r>
                      <a:endParaRPr lang="en-US" b="0" i="0">
                        <a:solidFill>
                          <a:srgbClr val="000000"/>
                        </a:solidFill>
                        <a:effectLst/>
                        <a:latin typeface="verdana" panose="020B0604030504040204" pitchFamily="34" charset="0"/>
                      </a:endParaRPr>
                    </a:p>
                  </a:txBody>
                  <a:tcPr marL="47625" marR="47625" marT="47625" marB="47625"/>
                </a:tc>
                <a:tc>
                  <a:txBody>
                    <a:bodyPr/>
                    <a:lstStyle/>
                    <a:p>
                      <a:pPr algn="just" fontAlgn="t"/>
                      <a:r>
                        <a:rPr lang="en-US">
                          <a:effectLst/>
                        </a:rPr>
                        <a:t>is used to insert, update and delete records using PreparedStatement using given arguments.</a:t>
                      </a:r>
                      <a:endParaRPr lang="en-US" b="0" i="0">
                        <a:solidFill>
                          <a:srgbClr val="000000"/>
                        </a:solidFill>
                        <a:effectLst/>
                        <a:latin typeface="verdana" panose="020B0604030504040204" pitchFamily="34" charset="0"/>
                      </a:endParaRP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a:effectLst/>
                        </a:rPr>
                        <a:t>3)</a:t>
                      </a:r>
                      <a:endParaRPr lang="en-US" b="0" i="0">
                        <a:solidFill>
                          <a:srgbClr val="000000"/>
                        </a:solidFill>
                        <a:effectLst/>
                        <a:latin typeface="verdana" panose="020B0604030504040204" pitchFamily="34" charset="0"/>
                      </a:endParaRPr>
                    </a:p>
                  </a:txBody>
                  <a:tcPr marL="47625" marR="47625" marT="47625" marB="47625"/>
                </a:tc>
                <a:tc>
                  <a:txBody>
                    <a:bodyPr/>
                    <a:lstStyle/>
                    <a:p>
                      <a:pPr algn="just" fontAlgn="t"/>
                      <a:r>
                        <a:rPr lang="en-US">
                          <a:effectLst/>
                        </a:rPr>
                        <a:t>public void execute(String query)</a:t>
                      </a:r>
                      <a:endParaRPr lang="en-US" b="0" i="0">
                        <a:solidFill>
                          <a:srgbClr val="000000"/>
                        </a:solidFill>
                        <a:effectLst/>
                        <a:latin typeface="verdana" panose="020B0604030504040204" pitchFamily="34" charset="0"/>
                      </a:endParaRPr>
                    </a:p>
                  </a:txBody>
                  <a:tcPr marL="47625" marR="47625" marT="47625" marB="47625"/>
                </a:tc>
                <a:tc>
                  <a:txBody>
                    <a:bodyPr/>
                    <a:lstStyle/>
                    <a:p>
                      <a:pPr algn="just" fontAlgn="t"/>
                      <a:r>
                        <a:rPr lang="en-US">
                          <a:effectLst/>
                        </a:rPr>
                        <a:t>is used to execute DDL query.</a:t>
                      </a:r>
                      <a:endParaRPr lang="en-US" b="0" i="0">
                        <a:solidFill>
                          <a:srgbClr val="000000"/>
                        </a:solidFill>
                        <a:effectLst/>
                        <a:latin typeface="verdana" panose="020B0604030504040204" pitchFamily="34" charset="0"/>
                      </a:endParaRP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a:effectLst/>
                        </a:rPr>
                        <a:t>4)</a:t>
                      </a:r>
                      <a:endParaRPr lang="en-US" b="0" i="0">
                        <a:solidFill>
                          <a:srgbClr val="000000"/>
                        </a:solidFill>
                        <a:effectLst/>
                        <a:latin typeface="verdana" panose="020B0604030504040204" pitchFamily="34" charset="0"/>
                      </a:endParaRPr>
                    </a:p>
                  </a:txBody>
                  <a:tcPr marL="47625" marR="47625" marT="47625" marB="47625"/>
                </a:tc>
                <a:tc>
                  <a:txBody>
                    <a:bodyPr/>
                    <a:lstStyle/>
                    <a:p>
                      <a:pPr marL="0" algn="just" defTabSz="457189" rtl="0" eaLnBrk="1" fontAlgn="t" latinLnBrk="0" hangingPunct="1"/>
                      <a:r>
                        <a:rPr lang="en-US" sz="1800" kern="1200" dirty="0">
                          <a:solidFill>
                            <a:schemeClr val="dk1"/>
                          </a:solidFill>
                          <a:effectLst/>
                          <a:latin typeface="+mn-lt"/>
                          <a:ea typeface="+mn-ea"/>
                          <a:cs typeface="+mn-cs"/>
                        </a:rPr>
                        <a:t>public T execute(String </a:t>
                      </a:r>
                      <a:r>
                        <a:rPr lang="en-US" sz="1800" kern="1200" dirty="0" err="1">
                          <a:solidFill>
                            <a:schemeClr val="dk1"/>
                          </a:solidFill>
                          <a:effectLst/>
                          <a:latin typeface="+mn-lt"/>
                          <a:ea typeface="+mn-ea"/>
                          <a:cs typeface="+mn-cs"/>
                        </a:rPr>
                        <a:t>sql</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PreparedStatementCallback</a:t>
                      </a:r>
                      <a:r>
                        <a:rPr lang="en-US" sz="1800" kern="1200" dirty="0">
                          <a:solidFill>
                            <a:schemeClr val="dk1"/>
                          </a:solidFill>
                          <a:effectLst/>
                          <a:latin typeface="+mn-lt"/>
                          <a:ea typeface="+mn-ea"/>
                          <a:cs typeface="+mn-cs"/>
                        </a:rPr>
                        <a:t> action)</a:t>
                      </a:r>
                    </a:p>
                  </a:txBody>
                  <a:tcPr marL="47625" marR="47625" marT="47625" marB="47625"/>
                </a:tc>
                <a:tc>
                  <a:txBody>
                    <a:bodyPr/>
                    <a:lstStyle/>
                    <a:p>
                      <a:pPr algn="just" fontAlgn="t"/>
                      <a:r>
                        <a:rPr lang="en-US">
                          <a:effectLst/>
                        </a:rPr>
                        <a:t>executes the query by using PreparedStatement callback.</a:t>
                      </a:r>
                      <a:endParaRPr lang="en-US" b="0" i="0">
                        <a:solidFill>
                          <a:srgbClr val="000000"/>
                        </a:solidFill>
                        <a:effectLst/>
                        <a:latin typeface="verdana" panose="020B0604030504040204" pitchFamily="34" charset="0"/>
                      </a:endParaRP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a:effectLst/>
                        </a:rPr>
                        <a:t>5)</a:t>
                      </a:r>
                      <a:endParaRPr lang="en-US" b="0" i="0">
                        <a:solidFill>
                          <a:srgbClr val="000000"/>
                        </a:solidFill>
                        <a:effectLst/>
                        <a:latin typeface="verdana" panose="020B0604030504040204" pitchFamily="34" charset="0"/>
                      </a:endParaRPr>
                    </a:p>
                  </a:txBody>
                  <a:tcPr marL="47625" marR="47625" marT="47625" marB="47625"/>
                </a:tc>
                <a:tc>
                  <a:txBody>
                    <a:bodyPr/>
                    <a:lstStyle/>
                    <a:p>
                      <a:pPr algn="just" fontAlgn="t"/>
                      <a:r>
                        <a:rPr lang="en-US" dirty="0">
                          <a:effectLst/>
                        </a:rPr>
                        <a:t>public T query(String </a:t>
                      </a:r>
                      <a:r>
                        <a:rPr lang="en-US" dirty="0" err="1">
                          <a:effectLst/>
                        </a:rPr>
                        <a:t>sql</a:t>
                      </a:r>
                      <a:r>
                        <a:rPr lang="en-US" dirty="0">
                          <a:effectLst/>
                        </a:rPr>
                        <a:t>, </a:t>
                      </a:r>
                      <a:r>
                        <a:rPr lang="en-US" dirty="0" err="1">
                          <a:effectLst/>
                        </a:rPr>
                        <a:t>ResultSetExtractor</a:t>
                      </a:r>
                      <a:r>
                        <a:rPr lang="en-US" dirty="0">
                          <a:effectLst/>
                        </a:rPr>
                        <a:t> </a:t>
                      </a:r>
                      <a:r>
                        <a:rPr lang="en-US" dirty="0" err="1">
                          <a:effectLst/>
                        </a:rPr>
                        <a:t>rse</a:t>
                      </a:r>
                      <a:r>
                        <a:rPr lang="en-US" dirty="0">
                          <a:effectLst/>
                        </a:rPr>
                        <a:t>)</a:t>
                      </a:r>
                      <a:endParaRPr lang="en-US" b="0" i="0" dirty="0">
                        <a:solidFill>
                          <a:srgbClr val="000000"/>
                        </a:solidFill>
                        <a:effectLst/>
                        <a:latin typeface="verdana" panose="020B0604030504040204" pitchFamily="34" charset="0"/>
                      </a:endParaRPr>
                    </a:p>
                  </a:txBody>
                  <a:tcPr marL="47625" marR="47625" marT="47625" marB="47625"/>
                </a:tc>
                <a:tc>
                  <a:txBody>
                    <a:bodyPr/>
                    <a:lstStyle/>
                    <a:p>
                      <a:pPr algn="just" fontAlgn="t"/>
                      <a:r>
                        <a:rPr lang="en-US">
                          <a:effectLst/>
                        </a:rPr>
                        <a:t>is used to fetch records using ResultSetExtractor.</a:t>
                      </a:r>
                      <a:endParaRPr lang="en-US" b="0" i="0">
                        <a:solidFill>
                          <a:srgbClr val="000000"/>
                        </a:solidFill>
                        <a:effectLst/>
                        <a:latin typeface="verdana" panose="020B0604030504040204" pitchFamily="34" charset="0"/>
                      </a:endParaRPr>
                    </a:p>
                  </a:txBody>
                  <a:tcPr marL="47625" marR="47625" marT="47625" marB="47625"/>
                </a:tc>
                <a:extLst>
                  <a:ext uri="{0D108BD9-81ED-4DB2-BD59-A6C34878D82A}">
                    <a16:rowId xmlns:a16="http://schemas.microsoft.com/office/drawing/2014/main" val="10005"/>
                  </a:ext>
                </a:extLst>
              </a:tr>
              <a:tr h="370840">
                <a:tc>
                  <a:txBody>
                    <a:bodyPr/>
                    <a:lstStyle/>
                    <a:p>
                      <a:pPr algn="just" fontAlgn="t"/>
                      <a:r>
                        <a:rPr lang="en-US">
                          <a:effectLst/>
                        </a:rPr>
                        <a:t>6)</a:t>
                      </a:r>
                      <a:endParaRPr lang="en-US" b="0" i="0">
                        <a:solidFill>
                          <a:srgbClr val="000000"/>
                        </a:solidFill>
                        <a:effectLst/>
                        <a:latin typeface="verdana" panose="020B0604030504040204" pitchFamily="34" charset="0"/>
                      </a:endParaRPr>
                    </a:p>
                  </a:txBody>
                  <a:tcPr marL="47625" marR="47625" marT="47625" marB="47625"/>
                </a:tc>
                <a:tc>
                  <a:txBody>
                    <a:bodyPr/>
                    <a:lstStyle/>
                    <a:p>
                      <a:pPr algn="just" fontAlgn="t"/>
                      <a:r>
                        <a:rPr lang="en-US">
                          <a:effectLst/>
                        </a:rPr>
                        <a:t>public List query(String sql, RowMapperrse)</a:t>
                      </a:r>
                      <a:endParaRPr lang="en-US" b="0" i="0">
                        <a:solidFill>
                          <a:srgbClr val="000000"/>
                        </a:solidFill>
                        <a:effectLst/>
                        <a:latin typeface="verdana" panose="020B0604030504040204" pitchFamily="34" charset="0"/>
                      </a:endParaRPr>
                    </a:p>
                  </a:txBody>
                  <a:tcPr marL="47625" marR="47625" marT="47625" marB="47625"/>
                </a:tc>
                <a:tc>
                  <a:txBody>
                    <a:bodyPr/>
                    <a:lstStyle/>
                    <a:p>
                      <a:pPr algn="just" fontAlgn="t"/>
                      <a:r>
                        <a:rPr lang="en-US" dirty="0">
                          <a:effectLst/>
                        </a:rPr>
                        <a:t>is used to fetch records using </a:t>
                      </a:r>
                      <a:r>
                        <a:rPr lang="en-US" dirty="0" err="1">
                          <a:effectLst/>
                        </a:rPr>
                        <a:t>RowMapper</a:t>
                      </a:r>
                      <a:r>
                        <a:rPr lang="en-US" dirty="0">
                          <a:effectLst/>
                        </a:rPr>
                        <a:t>.</a:t>
                      </a:r>
                      <a:endParaRPr lang="en-US" b="0" i="0" dirty="0">
                        <a:solidFill>
                          <a:srgbClr val="000000"/>
                        </a:solidFill>
                        <a:effectLst/>
                        <a:latin typeface="verdana" panose="020B0604030504040204" pitchFamily="34" charset="0"/>
                      </a:endParaRPr>
                    </a:p>
                  </a:txBody>
                  <a:tcPr marL="47625" marR="47625" marT="47625" marB="476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1210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Spring </a:t>
            </a:r>
            <a:r>
              <a:rPr lang="en-US" dirty="0" err="1"/>
              <a:t>JdbcTemplate</a:t>
            </a:r>
            <a:br>
              <a:rPr lang="en-US" dirty="0"/>
            </a:br>
            <a:endParaRPr lang="en-US" dirty="0"/>
          </a:p>
        </p:txBody>
      </p:sp>
      <p:sp>
        <p:nvSpPr>
          <p:cNvPr id="3" name="Content Placeholder 2"/>
          <p:cNvSpPr>
            <a:spLocks noGrp="1"/>
          </p:cNvSpPr>
          <p:nvPr>
            <p:ph idx="1"/>
          </p:nvPr>
        </p:nvSpPr>
        <p:spPr/>
        <p:txBody>
          <a:bodyPr/>
          <a:lstStyle/>
          <a:p>
            <a:r>
              <a:rPr lang="en-US" dirty="0"/>
              <a:t> We are assuming that you have created the following table inside the Oracle10g database.</a:t>
            </a:r>
          </a:p>
          <a:p>
            <a:r>
              <a:rPr lang="en-US" dirty="0"/>
              <a:t>Files required for this example.</a:t>
            </a:r>
          </a:p>
          <a:p>
            <a:r>
              <a:rPr lang="en-US" dirty="0"/>
              <a:t>1 . Create employee table in oracle database</a:t>
            </a:r>
          </a:p>
          <a:p>
            <a:r>
              <a:rPr lang="en-US" dirty="0"/>
              <a:t>2.  Add ojdbc.jar to the project with </a:t>
            </a:r>
            <a:r>
              <a:rPr lang="en-US"/>
              <a:t>Spring libraries </a:t>
            </a:r>
            <a:endParaRPr lang="en-US" dirty="0"/>
          </a:p>
          <a:p>
            <a:r>
              <a:rPr lang="en-US" dirty="0"/>
              <a:t>3. Create Employee.</a:t>
            </a:r>
            <a:r>
              <a:rPr lang="en-US"/>
              <a:t>java (POJO </a:t>
            </a:r>
            <a:r>
              <a:rPr lang="en-US" dirty="0"/>
              <a:t>class)</a:t>
            </a:r>
          </a:p>
          <a:p>
            <a:r>
              <a:rPr lang="en-US" dirty="0"/>
              <a:t>4. Create EmployeeDAO.java</a:t>
            </a:r>
          </a:p>
          <a:p>
            <a:r>
              <a:rPr lang="en-US" dirty="0"/>
              <a:t>5. applicaitonContext.xml</a:t>
            </a:r>
          </a:p>
          <a:p>
            <a:r>
              <a:rPr lang="en-US" dirty="0"/>
              <a:t>6. Test.java file</a:t>
            </a:r>
          </a:p>
          <a:p>
            <a:endParaRPr lang="en-US" dirty="0"/>
          </a:p>
          <a:p>
            <a:endParaRPr lang="en-US" dirty="0"/>
          </a:p>
        </p:txBody>
      </p:sp>
    </p:spTree>
    <p:extLst>
      <p:ext uri="{BB962C8B-B14F-4D97-AF65-F5344CB8AC3E}">
        <p14:creationId xmlns:p14="http://schemas.microsoft.com/office/powerpoint/2010/main" val="3990870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table creation</a:t>
            </a:r>
          </a:p>
        </p:txBody>
      </p:sp>
      <p:sp>
        <p:nvSpPr>
          <p:cNvPr id="3" name="Content Placeholder 2"/>
          <p:cNvSpPr>
            <a:spLocks noGrp="1"/>
          </p:cNvSpPr>
          <p:nvPr>
            <p:ph idx="1"/>
          </p:nvPr>
        </p:nvSpPr>
        <p:spPr/>
        <p:txBody>
          <a:bodyPr/>
          <a:lstStyle/>
          <a:p>
            <a:pPr algn="just">
              <a:buFont typeface="+mj-lt"/>
              <a:buAutoNum type="arabicPeriod"/>
            </a:pPr>
            <a:r>
              <a:rPr lang="en-US" dirty="0">
                <a:solidFill>
                  <a:srgbClr val="000000"/>
                </a:solidFill>
                <a:latin typeface="Verdana" panose="020B0604030504040204" pitchFamily="34" charset="0"/>
              </a:rPr>
              <a:t>create table employee(  </a:t>
            </a:r>
          </a:p>
          <a:p>
            <a:pPr algn="just">
              <a:buFont typeface="+mj-lt"/>
              <a:buAutoNum type="arabicPeriod"/>
            </a:pPr>
            <a:r>
              <a:rPr lang="en-US" dirty="0">
                <a:solidFill>
                  <a:srgbClr val="000000"/>
                </a:solidFill>
                <a:latin typeface="Verdana" panose="020B0604030504040204" pitchFamily="34" charset="0"/>
              </a:rPr>
              <a:t>id number(</a:t>
            </a:r>
            <a:r>
              <a:rPr lang="en-US" dirty="0">
                <a:solidFill>
                  <a:srgbClr val="C00000"/>
                </a:solidFill>
                <a:latin typeface="Verdana" panose="020B0604030504040204" pitchFamily="34" charset="0"/>
              </a:rPr>
              <a:t>10</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name varchar2(</a:t>
            </a:r>
            <a:r>
              <a:rPr lang="en-US" dirty="0">
                <a:solidFill>
                  <a:srgbClr val="C00000"/>
                </a:solidFill>
                <a:latin typeface="Verdana" panose="020B0604030504040204" pitchFamily="34" charset="0"/>
              </a:rPr>
              <a:t>100</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salary number(</a:t>
            </a:r>
            <a:r>
              <a:rPr lang="en-US" dirty="0">
                <a:solidFill>
                  <a:srgbClr val="C00000"/>
                </a:solidFill>
                <a:latin typeface="Verdana" panose="020B0604030504040204" pitchFamily="34" charset="0"/>
              </a:rPr>
              <a:t>10</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58869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E</a:t>
            </a:r>
            <a:r>
              <a:rPr lang="en-US" dirty="0">
                <a:hlinkClick r:id="rId2"/>
              </a:rPr>
              <a:t>xample Of Spring Application In Eclipse</a:t>
            </a:r>
            <a:endParaRPr lang="en-US" u="sng" dirty="0"/>
          </a:p>
        </p:txBody>
      </p:sp>
      <p:sp>
        <p:nvSpPr>
          <p:cNvPr id="3" name="Content Placeholder 2"/>
          <p:cNvSpPr>
            <a:spLocks noGrp="1"/>
          </p:cNvSpPr>
          <p:nvPr>
            <p:ph idx="1"/>
          </p:nvPr>
        </p:nvSpPr>
        <p:spPr>
          <a:xfrm>
            <a:off x="397565" y="1679713"/>
            <a:ext cx="9044609" cy="4800600"/>
          </a:xfrm>
        </p:spPr>
        <p:txBody>
          <a:bodyPr>
            <a:normAutofit fontScale="92500"/>
          </a:bodyPr>
          <a:lstStyle/>
          <a:p>
            <a:r>
              <a:rPr lang="en-US" sz="1400" b="1" dirty="0"/>
              <a:t>1. create the java project</a:t>
            </a:r>
            <a:endParaRPr lang="en-US" sz="1400" dirty="0"/>
          </a:p>
          <a:p>
            <a:r>
              <a:rPr lang="en-US" sz="1400" b="1" dirty="0"/>
              <a:t>2. add spring jar files</a:t>
            </a:r>
            <a:endParaRPr lang="en-US" sz="1400" dirty="0"/>
          </a:p>
          <a:p>
            <a:r>
              <a:rPr lang="en-US" sz="1400" b="1" dirty="0"/>
              <a:t>3. create the class</a:t>
            </a:r>
            <a:endParaRPr lang="en-US" sz="1400" dirty="0"/>
          </a:p>
          <a:p>
            <a:r>
              <a:rPr lang="en-US" sz="1400" b="1" dirty="0"/>
              <a:t>4. create the xml file to provide the values</a:t>
            </a:r>
            <a:endParaRPr lang="en-US" sz="1400" dirty="0"/>
          </a:p>
          <a:p>
            <a:r>
              <a:rPr lang="en-US" sz="1400" b="1" dirty="0"/>
              <a:t>5. create the test class</a:t>
            </a:r>
          </a:p>
          <a:p>
            <a:pPr algn="just"/>
            <a:r>
              <a:rPr lang="en-US" sz="1200" dirty="0">
                <a:solidFill>
                  <a:srgbClr val="610B4B"/>
                </a:solidFill>
                <a:latin typeface="erdana"/>
              </a:rPr>
              <a:t>1) Create the Java Project</a:t>
            </a:r>
          </a:p>
          <a:p>
            <a:r>
              <a:rPr lang="en-US" sz="1200" dirty="0"/>
              <a:t>Go to </a:t>
            </a:r>
            <a:r>
              <a:rPr lang="en-US" sz="1200" b="1" dirty="0"/>
              <a:t>File</a:t>
            </a:r>
            <a:r>
              <a:rPr lang="en-US" sz="1200" dirty="0"/>
              <a:t> menu - </a:t>
            </a:r>
            <a:r>
              <a:rPr lang="en-US" sz="1200" b="1" dirty="0"/>
              <a:t>New</a:t>
            </a:r>
            <a:r>
              <a:rPr lang="en-US" sz="1200" dirty="0"/>
              <a:t> - </a:t>
            </a:r>
            <a:r>
              <a:rPr lang="en-US" sz="1200" b="1" dirty="0"/>
              <a:t>project</a:t>
            </a:r>
            <a:r>
              <a:rPr lang="en-US" sz="1200" dirty="0"/>
              <a:t> - </a:t>
            </a:r>
            <a:r>
              <a:rPr lang="en-US" sz="1200" b="1" dirty="0"/>
              <a:t>Java Project</a:t>
            </a:r>
            <a:r>
              <a:rPr lang="en-US" sz="1200" dirty="0"/>
              <a:t>. Write the project name e.g. </a:t>
            </a:r>
            <a:r>
              <a:rPr lang="en-US" sz="1200" dirty="0" err="1"/>
              <a:t>firstspring</a:t>
            </a:r>
            <a:r>
              <a:rPr lang="en-US" sz="1200" dirty="0"/>
              <a:t> - </a:t>
            </a:r>
            <a:r>
              <a:rPr lang="en-US" sz="1200" b="1" dirty="0"/>
              <a:t>Finish</a:t>
            </a:r>
            <a:r>
              <a:rPr lang="en-US" sz="1200" dirty="0"/>
              <a:t>. Now the java project is created.</a:t>
            </a:r>
          </a:p>
          <a:p>
            <a:pPr algn="just"/>
            <a:r>
              <a:rPr lang="en-US" sz="1200" dirty="0">
                <a:solidFill>
                  <a:srgbClr val="610B4B"/>
                </a:solidFill>
                <a:latin typeface="erdana"/>
              </a:rPr>
              <a:t>2) Add spring jar files</a:t>
            </a:r>
          </a:p>
          <a:p>
            <a:pPr algn="just"/>
            <a:r>
              <a:rPr lang="en-US" sz="1200" dirty="0">
                <a:solidFill>
                  <a:srgbClr val="610B4B"/>
                </a:solidFill>
                <a:latin typeface="erdana"/>
              </a:rPr>
              <a:t>Download latest jar files from </a:t>
            </a:r>
            <a:r>
              <a:rPr lang="en-US" sz="1200" dirty="0">
                <a:solidFill>
                  <a:srgbClr val="610B4B"/>
                </a:solidFill>
                <a:latin typeface="erdana"/>
                <a:hlinkClick r:id="rId3"/>
              </a:rPr>
              <a:t>https://repo.spring.io/release/org/springframework/spring/</a:t>
            </a:r>
            <a:endParaRPr lang="en-US" sz="1200" dirty="0">
              <a:solidFill>
                <a:srgbClr val="610B4B"/>
              </a:solidFill>
              <a:latin typeface="erdana"/>
            </a:endParaRPr>
          </a:p>
          <a:p>
            <a:pPr algn="just"/>
            <a:r>
              <a:rPr lang="en-US" sz="1200" dirty="0">
                <a:solidFill>
                  <a:srgbClr val="610B4B"/>
                </a:solidFill>
                <a:latin typeface="erdana"/>
              </a:rPr>
              <a:t>Download the zip file, extract it and add the spring libraries into project build path</a:t>
            </a:r>
          </a:p>
          <a:p>
            <a:pPr algn="just"/>
            <a:r>
              <a:rPr lang="en-US" sz="1200" dirty="0">
                <a:solidFill>
                  <a:srgbClr val="000000"/>
                </a:solidFill>
                <a:latin typeface="verdana" panose="020B0604030504040204" pitchFamily="34" charset="0"/>
              </a:rPr>
              <a:t>There are mainly three jar files required to run this application.</a:t>
            </a:r>
          </a:p>
          <a:p>
            <a:pPr algn="just">
              <a:buFont typeface="Arial" panose="020B0604020202020204" pitchFamily="34" charset="0"/>
              <a:buChar char="•"/>
            </a:pPr>
            <a:r>
              <a:rPr lang="en-US" sz="1200" b="1" dirty="0">
                <a:solidFill>
                  <a:srgbClr val="000000"/>
                </a:solidFill>
                <a:latin typeface="Verdana" panose="020B0604030504040204" pitchFamily="34" charset="0"/>
              </a:rPr>
              <a:t>org.springframework.core-3.0.1.RELEASE-A</a:t>
            </a:r>
            <a:endParaRPr lang="en-US" sz="1200" dirty="0">
              <a:solidFill>
                <a:srgbClr val="000000"/>
              </a:solidFill>
              <a:latin typeface="Verdana" panose="020B0604030504040204" pitchFamily="34" charset="0"/>
            </a:endParaRPr>
          </a:p>
          <a:p>
            <a:pPr algn="just">
              <a:buFont typeface="Arial" panose="020B0604020202020204" pitchFamily="34" charset="0"/>
              <a:buChar char="•"/>
            </a:pPr>
            <a:r>
              <a:rPr lang="en-US" sz="1200" b="1" dirty="0">
                <a:solidFill>
                  <a:srgbClr val="000000"/>
                </a:solidFill>
                <a:latin typeface="Verdana" panose="020B0604030504040204" pitchFamily="34" charset="0"/>
              </a:rPr>
              <a:t>com.springsource.org.apache.commons.logging-1.1.1</a:t>
            </a:r>
            <a:endParaRPr lang="en-US" sz="1200" dirty="0">
              <a:solidFill>
                <a:srgbClr val="000000"/>
              </a:solidFill>
              <a:latin typeface="Verdana" panose="020B0604030504040204" pitchFamily="34" charset="0"/>
            </a:endParaRPr>
          </a:p>
          <a:p>
            <a:pPr algn="just">
              <a:buFont typeface="Arial" panose="020B0604020202020204" pitchFamily="34" charset="0"/>
              <a:buChar char="•"/>
            </a:pPr>
            <a:r>
              <a:rPr lang="en-US" sz="1200" b="1" dirty="0">
                <a:solidFill>
                  <a:srgbClr val="000000"/>
                </a:solidFill>
                <a:latin typeface="Verdana" panose="020B0604030504040204" pitchFamily="34" charset="0"/>
              </a:rPr>
              <a:t>org.springframework.beans-3.0.1.RELEASE-A</a:t>
            </a:r>
          </a:p>
          <a:p>
            <a:pPr algn="just">
              <a:buFont typeface="Arial" panose="020B0604020202020204" pitchFamily="34" charset="0"/>
              <a:buChar char="•"/>
            </a:pPr>
            <a:r>
              <a:rPr lang="en-US" sz="1200" dirty="0">
                <a:solidFill>
                  <a:srgbClr val="000000"/>
                </a:solidFill>
                <a:latin typeface="Verdana" panose="020B0604030504040204" pitchFamily="34" charset="0"/>
              </a:rPr>
              <a:t> </a:t>
            </a:r>
            <a:r>
              <a:rPr lang="en-US" sz="1200" dirty="0">
                <a:solidFill>
                  <a:srgbClr val="000000"/>
                </a:solidFill>
                <a:latin typeface="verdana" panose="020B0604030504040204" pitchFamily="34" charset="0"/>
              </a:rPr>
              <a:t>To load the jar files in eclipse IDE, </a:t>
            </a:r>
            <a:r>
              <a:rPr lang="en-US" sz="1200" b="1" dirty="0">
                <a:solidFill>
                  <a:srgbClr val="000000"/>
                </a:solidFill>
                <a:latin typeface="verdana" panose="020B0604030504040204" pitchFamily="34" charset="0"/>
              </a:rPr>
              <a:t>Right click on your project</a:t>
            </a:r>
            <a:r>
              <a:rPr lang="en-US" sz="1200" dirty="0">
                <a:solidFill>
                  <a:srgbClr val="000000"/>
                </a:solidFill>
                <a:latin typeface="verdana" panose="020B0604030504040204" pitchFamily="34" charset="0"/>
              </a:rPr>
              <a:t> - </a:t>
            </a:r>
            <a:r>
              <a:rPr lang="en-US" sz="1200" b="1" dirty="0">
                <a:solidFill>
                  <a:srgbClr val="000000"/>
                </a:solidFill>
                <a:latin typeface="verdana" panose="020B0604030504040204" pitchFamily="34" charset="0"/>
              </a:rPr>
              <a:t>Build Path</a:t>
            </a:r>
            <a:r>
              <a:rPr lang="en-US" sz="1200" dirty="0">
                <a:solidFill>
                  <a:srgbClr val="000000"/>
                </a:solidFill>
                <a:latin typeface="verdana" panose="020B0604030504040204" pitchFamily="34" charset="0"/>
              </a:rPr>
              <a:t> - </a:t>
            </a:r>
            <a:r>
              <a:rPr lang="en-US" sz="1200" b="1" dirty="0">
                <a:solidFill>
                  <a:srgbClr val="000000"/>
                </a:solidFill>
                <a:latin typeface="verdana" panose="020B0604030504040204" pitchFamily="34" charset="0"/>
              </a:rPr>
              <a:t>Add external archives</a:t>
            </a:r>
            <a:r>
              <a:rPr lang="en-US" sz="1200" dirty="0">
                <a:solidFill>
                  <a:srgbClr val="000000"/>
                </a:solidFill>
                <a:latin typeface="verdana" panose="020B0604030504040204" pitchFamily="34" charset="0"/>
              </a:rPr>
              <a:t> - </a:t>
            </a:r>
            <a:r>
              <a:rPr lang="en-US" sz="1200" b="1" dirty="0">
                <a:solidFill>
                  <a:srgbClr val="000000"/>
                </a:solidFill>
                <a:latin typeface="verdana" panose="020B0604030504040204" pitchFamily="34" charset="0"/>
              </a:rPr>
              <a:t>select all the required jar files</a:t>
            </a:r>
            <a:r>
              <a:rPr lang="en-US" sz="1200" dirty="0">
                <a:solidFill>
                  <a:srgbClr val="000000"/>
                </a:solidFill>
                <a:latin typeface="verdana" panose="020B0604030504040204" pitchFamily="34" charset="0"/>
              </a:rPr>
              <a:t> - </a:t>
            </a:r>
            <a:r>
              <a:rPr lang="en-US" sz="1200" b="1" dirty="0">
                <a:solidFill>
                  <a:srgbClr val="000000"/>
                </a:solidFill>
                <a:latin typeface="verdana" panose="020B0604030504040204" pitchFamily="34" charset="0"/>
              </a:rPr>
              <a:t>finish.</a:t>
            </a:r>
            <a:r>
              <a:rPr lang="en-US" sz="1200" dirty="0">
                <a:solidFill>
                  <a:srgbClr val="000000"/>
                </a:solidFill>
                <a:latin typeface="verdana" panose="020B0604030504040204" pitchFamily="34" charset="0"/>
              </a:rPr>
              <a:t>.</a:t>
            </a:r>
            <a:endParaRPr lang="en-US" sz="1200" dirty="0">
              <a:solidFill>
                <a:srgbClr val="000000"/>
              </a:solidFill>
              <a:latin typeface="Verdana" panose="020B0604030504040204" pitchFamily="34" charset="0"/>
            </a:endParaRPr>
          </a:p>
          <a:p>
            <a:endParaRPr lang="en-US" sz="1200" dirty="0"/>
          </a:p>
        </p:txBody>
      </p:sp>
    </p:spTree>
    <p:extLst>
      <p:ext uri="{BB962C8B-B14F-4D97-AF65-F5344CB8AC3E}">
        <p14:creationId xmlns:p14="http://schemas.microsoft.com/office/powerpoint/2010/main" val="2617292002"/>
      </p:ext>
    </p:extLst>
  </p:cSld>
  <p:clrMapOvr>
    <a:masterClrMapping/>
  </p:clrMapOvr>
  <p:transition spd="slow">
    <p:push/>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Employee.java</a:t>
            </a:r>
            <a:endParaRPr lang="en-US" dirty="0"/>
          </a:p>
        </p:txBody>
      </p:sp>
      <p:sp>
        <p:nvSpPr>
          <p:cNvPr id="3" name="Content Placeholder 2"/>
          <p:cNvSpPr>
            <a:spLocks noGrp="1"/>
          </p:cNvSpPr>
          <p:nvPr>
            <p:ph idx="1"/>
          </p:nvPr>
        </p:nvSpPr>
        <p:spPr/>
        <p:txBody>
          <a:bodyPr/>
          <a:lstStyle/>
          <a:p>
            <a:pPr algn="just">
              <a:buFont typeface="+mj-lt"/>
              <a:buAutoNum type="arabicPeriod"/>
            </a:pPr>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Employee {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float</a:t>
            </a:r>
            <a:r>
              <a:rPr lang="en-US" dirty="0">
                <a:solidFill>
                  <a:srgbClr val="000000"/>
                </a:solidFill>
                <a:latin typeface="Verdana" panose="020B0604030504040204" pitchFamily="34" charset="0"/>
              </a:rPr>
              <a:t> salary;  </a:t>
            </a:r>
          </a:p>
          <a:p>
            <a:pPr algn="just">
              <a:buFont typeface="+mj-lt"/>
              <a:buAutoNum type="arabicPeriod"/>
            </a:pPr>
            <a:r>
              <a:rPr lang="en-US" dirty="0">
                <a:solidFill>
                  <a:srgbClr val="008200"/>
                </a:solidFill>
                <a:latin typeface="Verdana" panose="020B0604030504040204" pitchFamily="34" charset="0"/>
              </a:rPr>
              <a:t>//no-</a:t>
            </a:r>
            <a:r>
              <a:rPr lang="en-US" dirty="0" err="1">
                <a:solidFill>
                  <a:srgbClr val="008200"/>
                </a:solidFill>
                <a:latin typeface="Verdana" panose="020B0604030504040204" pitchFamily="34" charset="0"/>
              </a:rPr>
              <a:t>arg</a:t>
            </a:r>
            <a:r>
              <a:rPr lang="en-US" dirty="0">
                <a:solidFill>
                  <a:srgbClr val="008200"/>
                </a:solidFill>
                <a:latin typeface="Verdana" panose="020B0604030504040204" pitchFamily="34" charset="0"/>
              </a:rPr>
              <a:t> and parameterized constructors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//getters and setters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1179221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908" y="0"/>
            <a:ext cx="8596668" cy="596348"/>
          </a:xfrm>
        </p:spPr>
        <p:txBody>
          <a:bodyPr>
            <a:normAutofit fontScale="90000"/>
          </a:bodyPr>
          <a:lstStyle/>
          <a:p>
            <a:r>
              <a:rPr lang="en-US" b="1" dirty="0"/>
              <a:t>EmployeeDao.java</a:t>
            </a:r>
            <a:endParaRPr lang="en-US" dirty="0"/>
          </a:p>
        </p:txBody>
      </p:sp>
      <p:sp>
        <p:nvSpPr>
          <p:cNvPr id="3" name="Content Placeholder 2"/>
          <p:cNvSpPr>
            <a:spLocks noGrp="1"/>
          </p:cNvSpPr>
          <p:nvPr>
            <p:ph idx="1"/>
          </p:nvPr>
        </p:nvSpPr>
        <p:spPr>
          <a:xfrm>
            <a:off x="447262" y="795130"/>
            <a:ext cx="11579640" cy="6062870"/>
          </a:xfrm>
        </p:spPr>
        <p:txBody>
          <a:bodyPr>
            <a:normAutofit fontScale="62500" lnSpcReduction="20000"/>
          </a:bodyPr>
          <a:lstStyle/>
          <a:p>
            <a:r>
              <a:rPr lang="en-US" dirty="0"/>
              <a:t> </a:t>
            </a:r>
            <a:r>
              <a:rPr lang="en-US" dirty="0">
                <a:solidFill>
                  <a:srgbClr val="000000"/>
                </a:solidFill>
                <a:latin typeface="verdana" panose="020B0604030504040204" pitchFamily="34" charset="0"/>
              </a:rPr>
              <a:t>It contains one property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and three methods </a:t>
            </a:r>
            <a:r>
              <a:rPr lang="en-US" dirty="0" err="1">
                <a:solidFill>
                  <a:srgbClr val="000000"/>
                </a:solidFill>
                <a:latin typeface="verdana" panose="020B0604030504040204" pitchFamily="34" charset="0"/>
              </a:rPr>
              <a:t>saveEmployee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updateEmployee</a:t>
            </a:r>
            <a:r>
              <a:rPr lang="en-US" dirty="0">
                <a:solidFill>
                  <a:srgbClr val="000000"/>
                </a:solidFill>
                <a:latin typeface="verdana" panose="020B0604030504040204" pitchFamily="34" charset="0"/>
              </a:rPr>
              <a:t> and </a:t>
            </a:r>
            <a:r>
              <a:rPr lang="en-US" dirty="0" err="1">
                <a:solidFill>
                  <a:srgbClr val="000000"/>
                </a:solidFill>
                <a:latin typeface="verdana" panose="020B0604030504040204" pitchFamily="34" charset="0"/>
              </a:rPr>
              <a:t>deleteEmployee</a:t>
            </a:r>
            <a:r>
              <a:rPr lang="en-US" dirty="0">
                <a:solidFill>
                  <a:srgbClr val="000000"/>
                </a:solidFill>
                <a:latin typeface="verdana" panose="020B0604030504040204" pitchFamily="34" charset="0"/>
              </a:rPr>
              <a:t>().</a:t>
            </a:r>
          </a:p>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org.springframework.jdbc.core.JdbcTemplate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setJdbcTemplate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saveEmployee</a:t>
            </a:r>
            <a:r>
              <a:rPr lang="en-US" dirty="0">
                <a:solidFill>
                  <a:srgbClr val="000000"/>
                </a:solidFill>
                <a:latin typeface="Verdana" panose="020B0604030504040204" pitchFamily="34" charset="0"/>
              </a:rPr>
              <a:t>(Employee e){  </a:t>
            </a:r>
          </a:p>
          <a:p>
            <a:pPr algn="just"/>
            <a:r>
              <a:rPr lang="en-US" dirty="0">
                <a:solidFill>
                  <a:srgbClr val="000000"/>
                </a:solidFill>
                <a:latin typeface="Verdana" panose="020B0604030504040204" pitchFamily="34" charset="0"/>
              </a:rPr>
              <a:t>    String query="insert into employee values(  </a:t>
            </a:r>
          </a:p>
          <a:p>
            <a:pPr algn="just"/>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e.getId</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e.getName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e.getSalary</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jdbcTemplate.update</a:t>
            </a:r>
            <a:r>
              <a:rPr lang="en-US" dirty="0">
                <a:solidFill>
                  <a:srgbClr val="000000"/>
                </a:solidFill>
                <a:latin typeface="Verdana" panose="020B0604030504040204" pitchFamily="34" charset="0"/>
              </a:rPr>
              <a:t>(query);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updateEmployee</a:t>
            </a:r>
            <a:r>
              <a:rPr lang="en-US" dirty="0">
                <a:solidFill>
                  <a:srgbClr val="000000"/>
                </a:solidFill>
                <a:latin typeface="Verdana" panose="020B0604030504040204" pitchFamily="34" charset="0"/>
              </a:rPr>
              <a:t>(Employee e){  </a:t>
            </a:r>
          </a:p>
          <a:p>
            <a:pPr algn="just"/>
            <a:r>
              <a:rPr lang="en-US" dirty="0">
                <a:solidFill>
                  <a:srgbClr val="000000"/>
                </a:solidFill>
                <a:latin typeface="Verdana" panose="020B0604030504040204" pitchFamily="34" charset="0"/>
              </a:rPr>
              <a:t>    String query="update employee set   </a:t>
            </a:r>
          </a:p>
          <a:p>
            <a:pPr algn="just"/>
            <a:r>
              <a:rPr lang="en-US" dirty="0">
                <a:solidFill>
                  <a:srgbClr val="000000"/>
                </a:solidFill>
                <a:latin typeface="Verdana" panose="020B0604030504040204" pitchFamily="34" charset="0"/>
              </a:rPr>
              <a:t>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e.getName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,salary=</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e.getSalary</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where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e.getId</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jdbcTemplate.update</a:t>
            </a:r>
            <a:r>
              <a:rPr lang="en-US" dirty="0">
                <a:solidFill>
                  <a:srgbClr val="000000"/>
                </a:solidFill>
                <a:latin typeface="Verdana" panose="020B0604030504040204" pitchFamily="34" charset="0"/>
              </a:rPr>
              <a:t>(query);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deleteEmployee</a:t>
            </a:r>
            <a:r>
              <a:rPr lang="en-US" dirty="0">
                <a:solidFill>
                  <a:srgbClr val="000000"/>
                </a:solidFill>
                <a:latin typeface="Verdana" panose="020B0604030504040204" pitchFamily="34" charset="0"/>
              </a:rPr>
              <a:t>(Employee e){  </a:t>
            </a:r>
          </a:p>
          <a:p>
            <a:pPr algn="just"/>
            <a:r>
              <a:rPr lang="en-US" dirty="0">
                <a:solidFill>
                  <a:srgbClr val="000000"/>
                </a:solidFill>
                <a:latin typeface="Verdana" panose="020B0604030504040204" pitchFamily="34" charset="0"/>
              </a:rPr>
              <a:t>    String query=</a:t>
            </a:r>
            <a:r>
              <a:rPr lang="en-US" dirty="0">
                <a:solidFill>
                  <a:srgbClr val="0000FF"/>
                </a:solidFill>
                <a:latin typeface="Verdana" panose="020B0604030504040204" pitchFamily="34" charset="0"/>
              </a:rPr>
              <a:t>"delete from employee where id='"</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e.getId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jdbcTemplate.update</a:t>
            </a:r>
            <a:r>
              <a:rPr lang="en-US" dirty="0">
                <a:solidFill>
                  <a:srgbClr val="000000"/>
                </a:solidFill>
                <a:latin typeface="Verdana" panose="020B0604030504040204" pitchFamily="34" charset="0"/>
              </a:rPr>
              <a:t>(query);  </a:t>
            </a:r>
          </a:p>
          <a:p>
            <a:pPr algn="just"/>
            <a:r>
              <a:rPr lang="en-US" dirty="0">
                <a:solidFill>
                  <a:srgbClr val="000000"/>
                </a:solidFill>
                <a:latin typeface="Verdana" panose="020B0604030504040204" pitchFamily="34" charset="0"/>
              </a:rPr>
              <a:t>}  }</a:t>
            </a:r>
            <a:endParaRPr lang="en-US" dirty="0"/>
          </a:p>
        </p:txBody>
      </p:sp>
    </p:spTree>
    <p:extLst>
      <p:ext uri="{BB962C8B-B14F-4D97-AF65-F5344CB8AC3E}">
        <p14:creationId xmlns:p14="http://schemas.microsoft.com/office/powerpoint/2010/main" val="36001852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applicationContext.xml</a:t>
            </a:r>
            <a:endParaRPr lang="en-US" dirty="0"/>
          </a:p>
        </p:txBody>
      </p:sp>
      <p:sp>
        <p:nvSpPr>
          <p:cNvPr id="3" name="Content Placeholder 2"/>
          <p:cNvSpPr>
            <a:spLocks noGrp="1"/>
          </p:cNvSpPr>
          <p:nvPr>
            <p:ph idx="1"/>
          </p:nvPr>
        </p:nvSpPr>
        <p:spPr>
          <a:xfrm>
            <a:off x="677334" y="1480930"/>
            <a:ext cx="9887962" cy="5307495"/>
          </a:xfrm>
        </p:spPr>
        <p:txBody>
          <a:bodyPr>
            <a:normAutofit fontScale="70000" lnSpcReduction="20000"/>
          </a:bodyPr>
          <a:lstStyle/>
          <a:p>
            <a:pPr algn="just"/>
            <a:r>
              <a:rPr lang="en-US" dirty="0">
                <a:solidFill>
                  <a:srgbClr val="000000"/>
                </a:solidFill>
                <a:latin typeface="verdana" panose="020B0604030504040204" pitchFamily="34" charset="0"/>
              </a:rPr>
              <a:t>The </a:t>
            </a:r>
            <a:r>
              <a:rPr lang="en-US" b="1" dirty="0" err="1">
                <a:solidFill>
                  <a:srgbClr val="000000"/>
                </a:solidFill>
                <a:latin typeface="verdana" panose="020B0604030504040204" pitchFamily="34" charset="0"/>
              </a:rPr>
              <a:t>DriverManagerDataSource</a:t>
            </a:r>
            <a:r>
              <a:rPr lang="en-US" dirty="0">
                <a:solidFill>
                  <a:srgbClr val="000000"/>
                </a:solidFill>
                <a:latin typeface="verdana" panose="020B0604030504040204" pitchFamily="34" charset="0"/>
              </a:rPr>
              <a:t> is used to contain the information about the database such as driver class name, </a:t>
            </a:r>
            <a:r>
              <a:rPr lang="en-US" dirty="0" err="1">
                <a:solidFill>
                  <a:srgbClr val="000000"/>
                </a:solidFill>
                <a:latin typeface="verdana" panose="020B0604030504040204" pitchFamily="34" charset="0"/>
              </a:rPr>
              <a:t>connnection</a:t>
            </a:r>
            <a:r>
              <a:rPr lang="en-US" dirty="0">
                <a:solidFill>
                  <a:srgbClr val="000000"/>
                </a:solidFill>
                <a:latin typeface="verdana" panose="020B0604030504040204" pitchFamily="34" charset="0"/>
              </a:rPr>
              <a:t> URL, username and password.</a:t>
            </a:r>
          </a:p>
          <a:p>
            <a:pPr algn="just"/>
            <a:r>
              <a:rPr lang="en-US" dirty="0">
                <a:solidFill>
                  <a:srgbClr val="000000"/>
                </a:solidFill>
                <a:latin typeface="verdana" panose="020B0604030504040204" pitchFamily="34" charset="0"/>
              </a:rPr>
              <a:t>There is a property named </a:t>
            </a:r>
            <a:r>
              <a:rPr lang="en-US" b="1" dirty="0" err="1">
                <a:solidFill>
                  <a:srgbClr val="000000"/>
                </a:solidFill>
                <a:latin typeface="verdana" panose="020B0604030504040204" pitchFamily="34" charset="0"/>
              </a:rPr>
              <a:t>datasource</a:t>
            </a:r>
            <a:r>
              <a:rPr lang="en-US" dirty="0">
                <a:solidFill>
                  <a:srgbClr val="000000"/>
                </a:solidFill>
                <a:latin typeface="verdana" panose="020B0604030504040204" pitchFamily="34" charset="0"/>
              </a:rPr>
              <a:t> in the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class of </a:t>
            </a:r>
            <a:r>
              <a:rPr lang="en-US" dirty="0" err="1">
                <a:solidFill>
                  <a:srgbClr val="000000"/>
                </a:solidFill>
                <a:latin typeface="verdana" panose="020B0604030504040204" pitchFamily="34" charset="0"/>
              </a:rPr>
              <a:t>DriverManagerDataSource</a:t>
            </a:r>
            <a:r>
              <a:rPr lang="en-US" dirty="0">
                <a:solidFill>
                  <a:srgbClr val="000000"/>
                </a:solidFill>
                <a:latin typeface="verdana" panose="020B0604030504040204" pitchFamily="34" charset="0"/>
              </a:rPr>
              <a:t> type. So, we need to provide the reference of </a:t>
            </a:r>
            <a:r>
              <a:rPr lang="en-US" dirty="0" err="1">
                <a:solidFill>
                  <a:srgbClr val="000000"/>
                </a:solidFill>
                <a:latin typeface="verdana" panose="020B0604030504040204" pitchFamily="34" charset="0"/>
              </a:rPr>
              <a:t>DriverManagerDataSource</a:t>
            </a:r>
            <a:r>
              <a:rPr lang="en-US" dirty="0">
                <a:solidFill>
                  <a:srgbClr val="000000"/>
                </a:solidFill>
                <a:latin typeface="verdana" panose="020B0604030504040204" pitchFamily="34" charset="0"/>
              </a:rPr>
              <a:t> object in the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class for the </a:t>
            </a:r>
            <a:r>
              <a:rPr lang="en-US" dirty="0" err="1">
                <a:solidFill>
                  <a:srgbClr val="000000"/>
                </a:solidFill>
                <a:latin typeface="verdana" panose="020B0604030504040204" pitchFamily="34" charset="0"/>
              </a:rPr>
              <a:t>datasource</a:t>
            </a:r>
            <a:r>
              <a:rPr lang="en-US" dirty="0">
                <a:solidFill>
                  <a:srgbClr val="000000"/>
                </a:solidFill>
                <a:latin typeface="verdana" panose="020B0604030504040204" pitchFamily="34" charset="0"/>
              </a:rPr>
              <a:t> property.</a:t>
            </a:r>
          </a:p>
          <a:p>
            <a:pPr algn="just"/>
            <a:r>
              <a:rPr lang="en-US" dirty="0">
                <a:solidFill>
                  <a:srgbClr val="000000"/>
                </a:solidFill>
                <a:latin typeface="verdana" panose="020B0604030504040204" pitchFamily="34" charset="0"/>
              </a:rPr>
              <a:t>Here, we are using the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object in the </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 class, so we are passing it by the setter method but you can use constructor also.</a:t>
            </a:r>
          </a:p>
          <a:p>
            <a:pPr algn="just">
              <a:buFont typeface="+mj-lt"/>
              <a:buAutoNum type="arabicPeriod"/>
            </a:pPr>
            <a:r>
              <a:rPr lang="en-US" dirty="0"/>
              <a:t> &lt;beans..&gt; </a:t>
            </a: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"ds"</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org.springframework.jdbc.datasource.DriverManagerDataSource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driverClassName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oracle.jdbc.driver.OracleDriver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url</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jdbc:oracle:thin</a:t>
            </a:r>
            <a:r>
              <a:rPr lang="en-US" dirty="0">
                <a:solidFill>
                  <a:srgbClr val="0000FF"/>
                </a:solidFill>
                <a:latin typeface="Verdana" panose="020B0604030504040204" pitchFamily="34" charset="0"/>
              </a:rPr>
              <a:t>:@localhost:1521:xe"</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"username"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"system"</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"password"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"oracle"</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org.springframework.jdbc.core.JdbcTemplate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"ds"</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com.mangaraoit.EmployeeDao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&lt;/beans&gt;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5549747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a:xfrm>
            <a:off x="677333" y="1699591"/>
            <a:ext cx="9092831" cy="5158409"/>
          </a:xfrm>
        </p:spPr>
        <p:txBody>
          <a:bodyPr>
            <a:normAutofit fontScale="62500" lnSpcReduction="20000"/>
          </a:bodyPr>
          <a:lstStyle/>
          <a:p>
            <a:r>
              <a:rPr lang="en-US" dirty="0">
                <a:solidFill>
                  <a:srgbClr val="000000"/>
                </a:solidFill>
                <a:latin typeface="verdana" panose="020B0604030504040204" pitchFamily="34" charset="0"/>
              </a:rPr>
              <a:t>This class gets the bean from the applicationContext.xml file and calls the </a:t>
            </a:r>
            <a:r>
              <a:rPr lang="en-US" dirty="0" err="1">
                <a:solidFill>
                  <a:srgbClr val="000000"/>
                </a:solidFill>
                <a:latin typeface="verdana" panose="020B0604030504040204" pitchFamily="34" charset="0"/>
              </a:rPr>
              <a:t>saveEmployee</a:t>
            </a:r>
            <a:r>
              <a:rPr lang="en-US" dirty="0">
                <a:solidFill>
                  <a:srgbClr val="000000"/>
                </a:solidFill>
                <a:latin typeface="verdana" panose="020B0604030504040204" pitchFamily="34" charset="0"/>
              </a:rPr>
              <a:t>() method. You can also call </a:t>
            </a:r>
            <a:r>
              <a:rPr lang="en-US" dirty="0" err="1">
                <a:solidFill>
                  <a:srgbClr val="000000"/>
                </a:solidFill>
                <a:latin typeface="verdana" panose="020B0604030504040204" pitchFamily="34" charset="0"/>
              </a:rPr>
              <a:t>updateEmployee</a:t>
            </a:r>
            <a:r>
              <a:rPr lang="en-US" dirty="0">
                <a:solidFill>
                  <a:srgbClr val="000000"/>
                </a:solidFill>
                <a:latin typeface="verdana" panose="020B0604030504040204" pitchFamily="34" charset="0"/>
              </a:rPr>
              <a:t>() and </a:t>
            </a:r>
            <a:r>
              <a:rPr lang="en-US" dirty="0" err="1">
                <a:solidFill>
                  <a:srgbClr val="000000"/>
                </a:solidFill>
                <a:latin typeface="verdana" panose="020B0604030504040204" pitchFamily="34" charset="0"/>
              </a:rPr>
              <a:t>deleteEmployee</a:t>
            </a:r>
            <a:r>
              <a:rPr lang="en-US" dirty="0">
                <a:solidFill>
                  <a:srgbClr val="000000"/>
                </a:solidFill>
                <a:latin typeface="verdana" panose="020B0604030504040204" pitchFamily="34" charset="0"/>
              </a:rPr>
              <a:t>() method by uncommenting the code as well.</a:t>
            </a:r>
          </a:p>
          <a:p>
            <a:pPr algn="just">
              <a:buFont typeface="+mj-lt"/>
              <a:buAutoNum type="arabicPeriod"/>
            </a:pPr>
            <a:r>
              <a:rPr lang="en-US" dirty="0"/>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ctx</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ClassPathXmlApplicationContext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ctx.getBean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status=</a:t>
            </a:r>
            <a:r>
              <a:rPr lang="en-US" dirty="0" err="1">
                <a:solidFill>
                  <a:srgbClr val="000000"/>
                </a:solidFill>
                <a:latin typeface="Verdana" panose="020B0604030504040204" pitchFamily="34" charset="0"/>
              </a:rPr>
              <a:t>dao.saveEmployee</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a:t>
            </a:r>
            <a:r>
              <a:rPr lang="en-US" dirty="0">
                <a:solidFill>
                  <a:srgbClr val="C00000"/>
                </a:solidFill>
                <a:latin typeface="Verdana" panose="020B0604030504040204" pitchFamily="34" charset="0"/>
              </a:rPr>
              <a:t>102</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"Amit"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35000</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(status);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a:t>
            </a:r>
            <a:r>
              <a:rPr lang="en-US" dirty="0" err="1">
                <a:solidFill>
                  <a:srgbClr val="008200"/>
                </a:solidFill>
                <a:latin typeface="Verdana" panose="020B0604030504040204" pitchFamily="34" charset="0"/>
              </a:rPr>
              <a:t>int</a:t>
            </a:r>
            <a:r>
              <a:rPr lang="en-US" dirty="0">
                <a:solidFill>
                  <a:srgbClr val="008200"/>
                </a:solidFill>
                <a:latin typeface="Verdana" panose="020B0604030504040204" pitchFamily="34" charset="0"/>
              </a:rPr>
              <a:t> status=</a:t>
            </a:r>
            <a:r>
              <a:rPr lang="en-US" dirty="0" err="1">
                <a:solidFill>
                  <a:srgbClr val="008200"/>
                </a:solidFill>
                <a:latin typeface="Verdana" panose="020B0604030504040204" pitchFamily="34" charset="0"/>
              </a:rPr>
              <a:t>dao.updateEmployee</a:t>
            </a:r>
            <a:r>
              <a:rPr lang="en-US" dirty="0">
                <a:solidFill>
                  <a:srgbClr val="008200"/>
                </a:solidFill>
                <a:latin typeface="Verdana" panose="020B0604030504040204" pitchFamily="34" charset="0"/>
              </a:rPr>
              <a:t>(new Employee(102,"Sonoo",15000));</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    </a:t>
            </a:r>
            <a:r>
              <a:rPr lang="en-US" dirty="0" err="1">
                <a:solidFill>
                  <a:srgbClr val="008200"/>
                </a:solidFill>
                <a:latin typeface="Verdana" panose="020B0604030504040204" pitchFamily="34" charset="0"/>
              </a:rPr>
              <a:t>System.out.println</a:t>
            </a:r>
            <a:r>
              <a:rPr lang="en-US" dirty="0">
                <a:solidFill>
                  <a:srgbClr val="008200"/>
                </a:solidFill>
                <a:latin typeface="Verdana" panose="020B0604030504040204" pitchFamily="34" charset="0"/>
              </a:rPr>
              <a:t>(status);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    */</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/*Employee e=new Employee();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    </a:t>
            </a:r>
            <a:r>
              <a:rPr lang="en-US" dirty="0" err="1">
                <a:solidFill>
                  <a:srgbClr val="008200"/>
                </a:solidFill>
                <a:latin typeface="Verdana" panose="020B0604030504040204" pitchFamily="34" charset="0"/>
              </a:rPr>
              <a:t>e.setId</a:t>
            </a:r>
            <a:r>
              <a:rPr lang="en-US" dirty="0">
                <a:solidFill>
                  <a:srgbClr val="008200"/>
                </a:solidFill>
                <a:latin typeface="Verdana" panose="020B0604030504040204" pitchFamily="34" charset="0"/>
              </a:rPr>
              <a:t>(102);</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    </a:t>
            </a:r>
            <a:r>
              <a:rPr lang="en-US" dirty="0" err="1">
                <a:solidFill>
                  <a:srgbClr val="008200"/>
                </a:solidFill>
                <a:latin typeface="Verdana" panose="020B0604030504040204" pitchFamily="34" charset="0"/>
              </a:rPr>
              <a:t>int</a:t>
            </a:r>
            <a:r>
              <a:rPr lang="en-US" dirty="0">
                <a:solidFill>
                  <a:srgbClr val="008200"/>
                </a:solidFill>
                <a:latin typeface="Verdana" panose="020B0604030504040204" pitchFamily="34" charset="0"/>
              </a:rPr>
              <a:t> status=</a:t>
            </a:r>
            <a:r>
              <a:rPr lang="en-US" dirty="0" err="1">
                <a:solidFill>
                  <a:srgbClr val="008200"/>
                </a:solidFill>
                <a:latin typeface="Verdana" panose="020B0604030504040204" pitchFamily="34" charset="0"/>
              </a:rPr>
              <a:t>dao.deleteEmployee</a:t>
            </a:r>
            <a:r>
              <a:rPr lang="en-US" dirty="0">
                <a:solidFill>
                  <a:srgbClr val="008200"/>
                </a:solidFill>
                <a:latin typeface="Verdana" panose="020B0604030504040204" pitchFamily="34" charset="0"/>
              </a:rPr>
              <a:t>(e);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    </a:t>
            </a:r>
            <a:r>
              <a:rPr lang="en-US" dirty="0" err="1">
                <a:solidFill>
                  <a:srgbClr val="008200"/>
                </a:solidFill>
                <a:latin typeface="Verdana" panose="020B0604030504040204" pitchFamily="34" charset="0"/>
              </a:rPr>
              <a:t>System.out.println</a:t>
            </a:r>
            <a:r>
              <a:rPr lang="en-US" dirty="0">
                <a:solidFill>
                  <a:srgbClr val="008200"/>
                </a:solidFill>
                <a:latin typeface="Verdana" panose="020B0604030504040204" pitchFamily="34" charset="0"/>
              </a:rPr>
              <a:t>(status);*/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p>
          <a:p>
            <a:endParaRPr lang="en-US" dirty="0"/>
          </a:p>
        </p:txBody>
      </p:sp>
    </p:spTree>
    <p:extLst>
      <p:ext uri="{BB962C8B-B14F-4D97-AF65-F5344CB8AC3E}">
        <p14:creationId xmlns:p14="http://schemas.microsoft.com/office/powerpoint/2010/main" val="185071190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86" y="0"/>
            <a:ext cx="10434614" cy="864704"/>
          </a:xfrm>
        </p:spPr>
        <p:txBody>
          <a:bodyPr>
            <a:normAutofit fontScale="90000"/>
          </a:bodyPr>
          <a:lstStyle/>
          <a:p>
            <a:r>
              <a:rPr lang="en-US" dirty="0"/>
              <a:t> Example of </a:t>
            </a:r>
            <a:r>
              <a:rPr lang="en-US" dirty="0" err="1"/>
              <a:t>PreparedStatement</a:t>
            </a:r>
            <a:r>
              <a:rPr lang="en-US" dirty="0"/>
              <a:t> in Spring </a:t>
            </a:r>
            <a:r>
              <a:rPr lang="en-US" dirty="0" err="1"/>
              <a:t>JdbcTemplate</a:t>
            </a:r>
            <a:br>
              <a:rPr lang="en-US" dirty="0"/>
            </a:br>
            <a:endParaRPr lang="en-US" dirty="0"/>
          </a:p>
        </p:txBody>
      </p:sp>
      <p:sp>
        <p:nvSpPr>
          <p:cNvPr id="3" name="Content Placeholder 2"/>
          <p:cNvSpPr>
            <a:spLocks noGrp="1"/>
          </p:cNvSpPr>
          <p:nvPr>
            <p:ph idx="1"/>
          </p:nvPr>
        </p:nvSpPr>
        <p:spPr>
          <a:xfrm>
            <a:off x="248478" y="1003852"/>
            <a:ext cx="11778423" cy="5854147"/>
          </a:xfrm>
        </p:spPr>
        <p:txBody>
          <a:bodyPr/>
          <a:lstStyle/>
          <a:p>
            <a:r>
              <a:rPr lang="en-US" dirty="0"/>
              <a:t> We can execute parameterized query using Spring </a:t>
            </a:r>
            <a:r>
              <a:rPr lang="en-US" dirty="0" err="1"/>
              <a:t>JdbcTemplate</a:t>
            </a:r>
            <a:r>
              <a:rPr lang="en-US" dirty="0"/>
              <a:t> by the help of </a:t>
            </a:r>
            <a:r>
              <a:rPr lang="en-US" b="1" dirty="0"/>
              <a:t>execute()</a:t>
            </a:r>
            <a:r>
              <a:rPr lang="en-US" dirty="0"/>
              <a:t> method of </a:t>
            </a:r>
            <a:r>
              <a:rPr lang="en-US" dirty="0" err="1"/>
              <a:t>JdbcTemplate</a:t>
            </a:r>
            <a:r>
              <a:rPr lang="en-US" dirty="0"/>
              <a:t> class.</a:t>
            </a:r>
          </a:p>
          <a:p>
            <a:r>
              <a:rPr lang="en-US" dirty="0"/>
              <a:t>To use parameterized query, we pass the instance </a:t>
            </a:r>
            <a:r>
              <a:rPr lang="en-US" dirty="0" err="1"/>
              <a:t>of</a:t>
            </a:r>
            <a:r>
              <a:rPr lang="en-US" b="1" dirty="0" err="1"/>
              <a:t>PreparedStatementCallback</a:t>
            </a:r>
            <a:r>
              <a:rPr lang="en-US" dirty="0"/>
              <a:t> in the execute method.</a:t>
            </a:r>
          </a:p>
          <a:p>
            <a:r>
              <a:rPr lang="en-US" b="1" dirty="0"/>
              <a:t>Syntax of execute method to use parameterized query</a:t>
            </a:r>
          </a:p>
          <a:p>
            <a:r>
              <a:rPr lang="en-US" dirty="0"/>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T execute(String </a:t>
            </a:r>
            <a:r>
              <a:rPr lang="en-US" dirty="0" err="1">
                <a:solidFill>
                  <a:srgbClr val="000000"/>
                </a:solidFill>
                <a:latin typeface="Verdana" panose="020B0604030504040204" pitchFamily="34" charset="0"/>
              </a:rPr>
              <a:t>sql,PreparedStatementCallback</a:t>
            </a:r>
            <a:r>
              <a:rPr lang="en-US" dirty="0">
                <a:solidFill>
                  <a:srgbClr val="000000"/>
                </a:solidFill>
                <a:latin typeface="Verdana" panose="020B0604030504040204" pitchFamily="34" charset="0"/>
              </a:rPr>
              <a:t>&lt;T&gt;); </a:t>
            </a:r>
          </a:p>
          <a:p>
            <a:endParaRPr lang="en-US" dirty="0"/>
          </a:p>
          <a:p>
            <a:pPr algn="just"/>
            <a:r>
              <a:rPr lang="en-US" dirty="0">
                <a:solidFill>
                  <a:srgbClr val="000000"/>
                </a:solidFill>
                <a:latin typeface="verdana" panose="020B0604030504040204" pitchFamily="34" charset="0"/>
              </a:rPr>
              <a:t>It processes the input parameters and output results. In such case, you don't need to care about single and double quotes.</a:t>
            </a:r>
          </a:p>
          <a:p>
            <a:pPr algn="just"/>
            <a:r>
              <a:rPr lang="en-US" b="1" dirty="0">
                <a:solidFill>
                  <a:srgbClr val="610B4B"/>
                </a:solidFill>
                <a:latin typeface="erdana"/>
              </a:rPr>
              <a:t>Method of </a:t>
            </a:r>
            <a:r>
              <a:rPr lang="en-US" b="1" dirty="0" err="1">
                <a:solidFill>
                  <a:srgbClr val="610B4B"/>
                </a:solidFill>
                <a:latin typeface="erdana"/>
              </a:rPr>
              <a:t>PreparedStatementCallback</a:t>
            </a:r>
            <a:r>
              <a:rPr lang="en-US" b="1" dirty="0">
                <a:solidFill>
                  <a:srgbClr val="610B4B"/>
                </a:solidFill>
                <a:latin typeface="erdana"/>
              </a:rPr>
              <a:t> interface</a:t>
            </a:r>
          </a:p>
          <a:p>
            <a:pPr algn="just"/>
            <a:r>
              <a:rPr lang="en-US" dirty="0">
                <a:solidFill>
                  <a:srgbClr val="000000"/>
                </a:solidFill>
                <a:latin typeface="verdana" panose="020B0604030504040204" pitchFamily="34" charset="0"/>
              </a:rPr>
              <a:t>It has only one method </a:t>
            </a:r>
            <a:r>
              <a:rPr lang="en-US" dirty="0" err="1">
                <a:solidFill>
                  <a:srgbClr val="000000"/>
                </a:solidFill>
                <a:latin typeface="verdana" panose="020B0604030504040204" pitchFamily="34" charset="0"/>
              </a:rPr>
              <a:t>doInPreparedStatement</a:t>
            </a:r>
            <a:r>
              <a:rPr lang="en-US" dirty="0">
                <a:solidFill>
                  <a:srgbClr val="000000"/>
                </a:solidFill>
                <a:latin typeface="verdana" panose="020B0604030504040204" pitchFamily="34" charset="0"/>
              </a:rPr>
              <a:t>. Syntax of the method is given below:</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T </a:t>
            </a:r>
            <a:r>
              <a:rPr lang="en-US" dirty="0" err="1">
                <a:solidFill>
                  <a:srgbClr val="000000"/>
                </a:solidFill>
                <a:latin typeface="Verdana" panose="020B0604030504040204" pitchFamily="34" charset="0"/>
              </a:rPr>
              <a:t>doInPreparedStatement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PreparedStatement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ps</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throws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SQLException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DataAccessException</a:t>
            </a:r>
            <a:r>
              <a:rPr lang="en-US" dirty="0">
                <a:solidFill>
                  <a:srgbClr val="000000"/>
                </a:solidFill>
                <a:latin typeface="Verdana" panose="020B0604030504040204" pitchFamily="34" charset="0"/>
              </a:rPr>
              <a:t> </a:t>
            </a:r>
            <a:endParaRPr lang="en-US" dirty="0"/>
          </a:p>
          <a:p>
            <a:endParaRPr lang="en-US" dirty="0"/>
          </a:p>
        </p:txBody>
      </p:sp>
    </p:spTree>
    <p:extLst>
      <p:ext uri="{BB962C8B-B14F-4D97-AF65-F5344CB8AC3E}">
        <p14:creationId xmlns:p14="http://schemas.microsoft.com/office/powerpoint/2010/main" val="22436276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using </a:t>
            </a:r>
            <a:r>
              <a:rPr lang="en-US" dirty="0" err="1"/>
              <a:t>PreparedStatement</a:t>
            </a:r>
            <a:r>
              <a:rPr lang="en-US" dirty="0"/>
              <a:t> in Spring</a:t>
            </a:r>
            <a:br>
              <a:rPr lang="en-US" dirty="0"/>
            </a:br>
            <a:endParaRPr lang="en-US" dirty="0"/>
          </a:p>
        </p:txBody>
      </p:sp>
      <p:sp>
        <p:nvSpPr>
          <p:cNvPr id="3" name="Content Placeholder 2"/>
          <p:cNvSpPr>
            <a:spLocks noGrp="1"/>
          </p:cNvSpPr>
          <p:nvPr>
            <p:ph idx="1"/>
          </p:nvPr>
        </p:nvSpPr>
        <p:spPr/>
        <p:txBody>
          <a:bodyPr/>
          <a:lstStyle/>
          <a:p>
            <a:r>
              <a:rPr lang="en-US" dirty="0"/>
              <a:t>Employee table, Employee class are same like previous example. </a:t>
            </a:r>
          </a:p>
          <a:p>
            <a:endParaRPr lang="en-US" dirty="0"/>
          </a:p>
          <a:p>
            <a:endParaRPr lang="en-US" dirty="0"/>
          </a:p>
        </p:txBody>
      </p:sp>
    </p:spTree>
    <p:extLst>
      <p:ext uri="{BB962C8B-B14F-4D97-AF65-F5344CB8AC3E}">
        <p14:creationId xmlns:p14="http://schemas.microsoft.com/office/powerpoint/2010/main" val="202741441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EmployeeDao.java</a:t>
            </a:r>
            <a:endParaRPr lang="en-US" dirty="0"/>
          </a:p>
        </p:txBody>
      </p:sp>
      <p:sp>
        <p:nvSpPr>
          <p:cNvPr id="3" name="Content Placeholder 2"/>
          <p:cNvSpPr>
            <a:spLocks noGrp="1"/>
          </p:cNvSpPr>
          <p:nvPr>
            <p:ph idx="1"/>
          </p:nvPr>
        </p:nvSpPr>
        <p:spPr>
          <a:xfrm>
            <a:off x="677334" y="1520687"/>
            <a:ext cx="9311492" cy="5108713"/>
          </a:xfrm>
        </p:spPr>
        <p:txBody>
          <a:bodyPr>
            <a:normAutofit fontScale="70000" lnSpcReduction="20000"/>
          </a:bodyPr>
          <a:lstStyle/>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 {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setJdbcTemplate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Boolean </a:t>
            </a:r>
            <a:r>
              <a:rPr lang="en-US" dirty="0" err="1">
                <a:solidFill>
                  <a:srgbClr val="000000"/>
                </a:solidFill>
                <a:latin typeface="Verdana" panose="020B0604030504040204" pitchFamily="34" charset="0"/>
              </a:rPr>
              <a:t>saveEmployeeByPreparedStatement</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final</a:t>
            </a:r>
            <a:r>
              <a:rPr lang="en-US" dirty="0">
                <a:solidFill>
                  <a:srgbClr val="000000"/>
                </a:solidFill>
                <a:latin typeface="Verdana" panose="020B0604030504040204" pitchFamily="34" charset="0"/>
              </a:rPr>
              <a:t> Employee e){  </a:t>
            </a:r>
          </a:p>
          <a:p>
            <a:pPr algn="just">
              <a:buFont typeface="+mj-lt"/>
              <a:buAutoNum type="arabicPeriod"/>
            </a:pPr>
            <a:r>
              <a:rPr lang="en-US" dirty="0">
                <a:solidFill>
                  <a:srgbClr val="000000"/>
                </a:solidFill>
                <a:latin typeface="Verdana" panose="020B0604030504040204" pitchFamily="34" charset="0"/>
              </a:rPr>
              <a:t>    String query=</a:t>
            </a:r>
            <a:r>
              <a:rPr lang="en-US" dirty="0">
                <a:solidFill>
                  <a:srgbClr val="0000FF"/>
                </a:solidFill>
                <a:latin typeface="Verdana" panose="020B0604030504040204" pitchFamily="34" charset="0"/>
              </a:rPr>
              <a:t>"insert into employee values(?,?,?)"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jdbcTemplate.execute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query,</a:t>
            </a:r>
            <a:r>
              <a:rPr lang="en-US" b="1" dirty="0" err="1">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PreparedStatementCallback</a:t>
            </a:r>
            <a:r>
              <a:rPr lang="en-US" dirty="0">
                <a:solidFill>
                  <a:srgbClr val="000000"/>
                </a:solidFill>
                <a:latin typeface="Verdana" panose="020B0604030504040204" pitchFamily="34" charset="0"/>
              </a:rPr>
              <a:t>&lt;Boolean&gt;(){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@Override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Boolean </a:t>
            </a:r>
            <a:r>
              <a:rPr lang="en-US" dirty="0" err="1">
                <a:solidFill>
                  <a:srgbClr val="000000"/>
                </a:solidFill>
                <a:latin typeface="Verdana" panose="020B0604030504040204" pitchFamily="34" charset="0"/>
              </a:rPr>
              <a:t>doInPreparedStatement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PreparedStatement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throws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SQLException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DataAccessException</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ps.setInt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,e.getId());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ps.setString</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2</a:t>
            </a:r>
            <a:r>
              <a:rPr lang="en-US" dirty="0">
                <a:solidFill>
                  <a:srgbClr val="000000"/>
                </a:solidFill>
                <a:latin typeface="Verdana" panose="020B0604030504040204" pitchFamily="34" charset="0"/>
              </a:rPr>
              <a:t>,e.getName());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ps.setFloat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3</a:t>
            </a:r>
            <a:r>
              <a:rPr lang="en-US" dirty="0">
                <a:solidFill>
                  <a:srgbClr val="000000"/>
                </a:solidFill>
                <a:latin typeface="Verdana" panose="020B0604030504040204" pitchFamily="34" charset="0"/>
              </a:rPr>
              <a:t>,e.getSalary());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ps.execute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08569090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applicationContext.xml</a:t>
            </a:r>
          </a:p>
        </p:txBody>
      </p:sp>
      <p:sp>
        <p:nvSpPr>
          <p:cNvPr id="3" name="Content Placeholder 2"/>
          <p:cNvSpPr>
            <a:spLocks noGrp="1"/>
          </p:cNvSpPr>
          <p:nvPr>
            <p:ph idx="1"/>
          </p:nvPr>
        </p:nvSpPr>
        <p:spPr>
          <a:xfrm>
            <a:off x="677334" y="1659835"/>
            <a:ext cx="10076804" cy="5198165"/>
          </a:xfrm>
        </p:spPr>
        <p:txBody>
          <a:bodyPr>
            <a:normAutofit fontScale="77500" lnSpcReduction="20000"/>
          </a:bodyPr>
          <a:lstStyle/>
          <a:p>
            <a:pPr algn="just">
              <a:buFont typeface="+mj-lt"/>
              <a:buAutoNum type="arabicPeriod"/>
            </a:pPr>
            <a:r>
              <a:rPr lang="en-US" dirty="0"/>
              <a:t> &lt;beans…&gt; </a:t>
            </a: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"ds"</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org.springframework.jdbc.datasource.DriverManagerDataSource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driverClassName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oracle.jdbc.driver.OracleDriver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url</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jdbc:oracle:thin</a:t>
            </a:r>
            <a:r>
              <a:rPr lang="en-US" dirty="0">
                <a:solidFill>
                  <a:srgbClr val="0000FF"/>
                </a:solidFill>
                <a:latin typeface="Verdana" panose="020B0604030504040204" pitchFamily="34" charset="0"/>
              </a:rPr>
              <a:t>:@localhost:1521:xe"</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"username"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"system"</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"password"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"oracle"</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org.springframework.jdbc.core.JdbcTemplate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"ds"</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com.mangaraoit.EmployeeDao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&lt;/beans&gt; </a:t>
            </a:r>
          </a:p>
          <a:p>
            <a:endParaRPr lang="en-US" dirty="0"/>
          </a:p>
        </p:txBody>
      </p:sp>
    </p:spTree>
    <p:extLst>
      <p:ext uri="{BB962C8B-B14F-4D97-AF65-F5344CB8AC3E}">
        <p14:creationId xmlns:p14="http://schemas.microsoft.com/office/powerpoint/2010/main" val="32195665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p:txBody>
          <a:bodyPr/>
          <a:lstStyle/>
          <a:p>
            <a:pPr algn="just">
              <a:buFont typeface="+mj-lt"/>
              <a:buAutoNum type="arabicPeriod"/>
            </a:pPr>
            <a:r>
              <a:rPr lang="en-US" dirty="0"/>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ctx</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ClassPathXmlApplicationContext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ctx.getBean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dao.saveEmployeeByPreparedStatement</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a:t>
            </a:r>
            <a:r>
              <a:rPr lang="en-US" dirty="0">
                <a:solidFill>
                  <a:srgbClr val="C00000"/>
                </a:solidFill>
                <a:latin typeface="Verdana" panose="020B0604030504040204" pitchFamily="34" charset="0"/>
              </a:rPr>
              <a:t>108</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"Amit"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35000</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1553194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2" y="0"/>
            <a:ext cx="11805709" cy="965199"/>
          </a:xfrm>
        </p:spPr>
        <p:txBody>
          <a:bodyPr>
            <a:normAutofit/>
          </a:bodyPr>
          <a:lstStyle/>
          <a:p>
            <a:r>
              <a:rPr lang="en-US" sz="2800" dirty="0"/>
              <a:t> </a:t>
            </a:r>
            <a:r>
              <a:rPr lang="en-US" sz="2800" dirty="0" err="1"/>
              <a:t>ResultSetExtractor</a:t>
            </a:r>
            <a:r>
              <a:rPr lang="en-US" sz="2800" dirty="0"/>
              <a:t> Example | Fetching Records by Spring </a:t>
            </a:r>
            <a:r>
              <a:rPr lang="en-US" sz="2800" dirty="0" err="1"/>
              <a:t>JdbcTemplate</a:t>
            </a:r>
            <a:endParaRPr lang="en-US" sz="2800" dirty="0"/>
          </a:p>
        </p:txBody>
      </p:sp>
      <p:sp>
        <p:nvSpPr>
          <p:cNvPr id="3" name="Content Placeholder 2"/>
          <p:cNvSpPr>
            <a:spLocks noGrp="1"/>
          </p:cNvSpPr>
          <p:nvPr>
            <p:ph idx="1"/>
          </p:nvPr>
        </p:nvSpPr>
        <p:spPr>
          <a:xfrm>
            <a:off x="566529" y="894522"/>
            <a:ext cx="10416209" cy="5645425"/>
          </a:xfrm>
        </p:spPr>
        <p:txBody>
          <a:bodyPr>
            <a:normAutofit/>
          </a:bodyPr>
          <a:lstStyle/>
          <a:p>
            <a:r>
              <a:rPr lang="en-US" dirty="0">
                <a:solidFill>
                  <a:srgbClr val="000000"/>
                </a:solidFill>
                <a:latin typeface="verdana" panose="020B0604030504040204" pitchFamily="34" charset="0"/>
              </a:rPr>
              <a:t>We can easily fetch the records from the database using </a:t>
            </a:r>
            <a:r>
              <a:rPr lang="en-US" b="1" dirty="0">
                <a:solidFill>
                  <a:srgbClr val="000000"/>
                </a:solidFill>
                <a:latin typeface="verdana" panose="020B0604030504040204" pitchFamily="34" charset="0"/>
              </a:rPr>
              <a:t>query()</a:t>
            </a:r>
            <a:r>
              <a:rPr lang="en-US" dirty="0">
                <a:solidFill>
                  <a:srgbClr val="000000"/>
                </a:solidFill>
                <a:latin typeface="verdana" panose="020B0604030504040204" pitchFamily="34" charset="0"/>
              </a:rPr>
              <a:t>method of </a:t>
            </a:r>
            <a:r>
              <a:rPr lang="en-US" b="1"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class where we need to pass the instance of </a:t>
            </a:r>
            <a:r>
              <a:rPr lang="en-US" dirty="0" err="1">
                <a:solidFill>
                  <a:srgbClr val="000000"/>
                </a:solidFill>
                <a:latin typeface="verdana" panose="020B0604030504040204" pitchFamily="34" charset="0"/>
              </a:rPr>
              <a:t>ResultSetExtractor</a:t>
            </a:r>
            <a:r>
              <a:rPr lang="en-US" dirty="0">
                <a:solidFill>
                  <a:srgbClr val="000000"/>
                </a:solidFill>
                <a:latin typeface="verdana" panose="020B0604030504040204" pitchFamily="34" charset="0"/>
              </a:rPr>
              <a:t>.</a:t>
            </a:r>
          </a:p>
          <a:p>
            <a:pPr algn="just"/>
            <a:r>
              <a:rPr lang="en-US" b="1" dirty="0">
                <a:solidFill>
                  <a:srgbClr val="610B4B"/>
                </a:solidFill>
                <a:latin typeface="erdana"/>
              </a:rPr>
              <a:t>Syntax of query method using </a:t>
            </a:r>
            <a:r>
              <a:rPr lang="en-US" b="1" dirty="0" err="1">
                <a:solidFill>
                  <a:srgbClr val="610B4B"/>
                </a:solidFill>
                <a:latin typeface="erdana"/>
              </a:rPr>
              <a:t>ResultSetExtractor</a:t>
            </a:r>
            <a:endParaRPr lang="en-US" b="1" dirty="0">
              <a:solidFill>
                <a:srgbClr val="610B4B"/>
              </a:solidFill>
              <a:latin typeface="erdana"/>
            </a:endParaRPr>
          </a:p>
          <a:p>
            <a:pPr algn="just"/>
            <a:r>
              <a:rPr lang="en-US" b="1" dirty="0">
                <a:solidFill>
                  <a:srgbClr val="006699"/>
                </a:solidFill>
                <a:latin typeface="Verdana" panose="020B0604030504040204" pitchFamily="34" charset="0"/>
              </a:rPr>
              <a:t>  public</a:t>
            </a:r>
            <a:r>
              <a:rPr lang="en-US" dirty="0">
                <a:solidFill>
                  <a:srgbClr val="000000"/>
                </a:solidFill>
                <a:latin typeface="Verdana" panose="020B0604030504040204" pitchFamily="34" charset="0"/>
              </a:rPr>
              <a:t> T query(String </a:t>
            </a:r>
            <a:r>
              <a:rPr lang="en-US" dirty="0" err="1">
                <a:solidFill>
                  <a:srgbClr val="000000"/>
                </a:solidFill>
                <a:latin typeface="Verdana" panose="020B0604030504040204" pitchFamily="34" charset="0"/>
              </a:rPr>
              <a:t>sql,ResultSetExtractor</a:t>
            </a:r>
            <a:r>
              <a:rPr lang="en-US" dirty="0">
                <a:solidFill>
                  <a:srgbClr val="000000"/>
                </a:solidFill>
                <a:latin typeface="Verdana" panose="020B0604030504040204" pitchFamily="34" charset="0"/>
              </a:rPr>
              <a:t>&lt;T&gt; </a:t>
            </a:r>
            <a:r>
              <a:rPr lang="en-US" dirty="0" err="1">
                <a:solidFill>
                  <a:srgbClr val="000000"/>
                </a:solidFill>
                <a:latin typeface="Verdana" panose="020B0604030504040204" pitchFamily="34" charset="0"/>
              </a:rPr>
              <a:t>rse</a:t>
            </a:r>
            <a:r>
              <a:rPr lang="en-US" dirty="0">
                <a:solidFill>
                  <a:srgbClr val="000000"/>
                </a:solidFill>
                <a:latin typeface="Verdana" panose="020B0604030504040204" pitchFamily="34" charset="0"/>
              </a:rPr>
              <a:t>)  </a:t>
            </a:r>
          </a:p>
          <a:p>
            <a:pPr algn="just"/>
            <a:r>
              <a:rPr lang="en-US" dirty="0" err="1">
                <a:solidFill>
                  <a:srgbClr val="610B4B"/>
                </a:solidFill>
                <a:latin typeface="erdana"/>
              </a:rPr>
              <a:t>ResultSetExtractor</a:t>
            </a:r>
            <a:r>
              <a:rPr lang="en-US" dirty="0">
                <a:solidFill>
                  <a:srgbClr val="610B4B"/>
                </a:solidFill>
                <a:latin typeface="erdana"/>
              </a:rPr>
              <a:t> Interface</a:t>
            </a:r>
          </a:p>
          <a:p>
            <a:r>
              <a:rPr lang="en-US" b="1" dirty="0" err="1">
                <a:solidFill>
                  <a:srgbClr val="000000"/>
                </a:solidFill>
                <a:latin typeface="verdana" panose="020B0604030504040204" pitchFamily="34" charset="0"/>
              </a:rPr>
              <a:t>ResultSetExtractor</a:t>
            </a:r>
            <a:r>
              <a:rPr lang="en-US" dirty="0">
                <a:solidFill>
                  <a:srgbClr val="000000"/>
                </a:solidFill>
                <a:latin typeface="verdana" panose="020B0604030504040204" pitchFamily="34" charset="0"/>
              </a:rPr>
              <a:t> interface can be used to fetch records from the database. It accepts a </a:t>
            </a:r>
            <a:r>
              <a:rPr lang="en-US" dirty="0" err="1">
                <a:solidFill>
                  <a:srgbClr val="000000"/>
                </a:solidFill>
                <a:latin typeface="verdana" panose="020B0604030504040204" pitchFamily="34" charset="0"/>
              </a:rPr>
              <a:t>ResultSet</a:t>
            </a:r>
            <a:r>
              <a:rPr lang="en-US" dirty="0">
                <a:solidFill>
                  <a:srgbClr val="000000"/>
                </a:solidFill>
                <a:latin typeface="verdana" panose="020B0604030504040204" pitchFamily="34" charset="0"/>
              </a:rPr>
              <a:t> and returns the list.</a:t>
            </a:r>
          </a:p>
          <a:p>
            <a:pPr algn="just"/>
            <a:r>
              <a:rPr lang="en-US" b="1" dirty="0">
                <a:solidFill>
                  <a:srgbClr val="610B4B"/>
                </a:solidFill>
                <a:latin typeface="erdana"/>
              </a:rPr>
              <a:t>Method of </a:t>
            </a:r>
            <a:r>
              <a:rPr lang="en-US" b="1" dirty="0" err="1">
                <a:solidFill>
                  <a:srgbClr val="610B4B"/>
                </a:solidFill>
                <a:latin typeface="erdana"/>
              </a:rPr>
              <a:t>ResultSetExtractor</a:t>
            </a:r>
            <a:r>
              <a:rPr lang="en-US" b="1" dirty="0">
                <a:solidFill>
                  <a:srgbClr val="610B4B"/>
                </a:solidFill>
                <a:latin typeface="erdana"/>
              </a:rPr>
              <a:t> interface</a:t>
            </a:r>
          </a:p>
          <a:p>
            <a:pPr algn="just"/>
            <a:r>
              <a:rPr lang="en-US" dirty="0">
                <a:solidFill>
                  <a:srgbClr val="000000"/>
                </a:solidFill>
                <a:latin typeface="verdana" panose="020B0604030504040204" pitchFamily="34" charset="0"/>
              </a:rPr>
              <a:t>It defines only one method </a:t>
            </a:r>
            <a:r>
              <a:rPr lang="en-US" dirty="0" err="1">
                <a:solidFill>
                  <a:srgbClr val="000000"/>
                </a:solidFill>
                <a:latin typeface="verdana" panose="020B0604030504040204" pitchFamily="34" charset="0"/>
              </a:rPr>
              <a:t>extractData</a:t>
            </a:r>
            <a:r>
              <a:rPr lang="en-US" dirty="0">
                <a:solidFill>
                  <a:srgbClr val="000000"/>
                </a:solidFill>
                <a:latin typeface="verdana" panose="020B0604030504040204" pitchFamily="34" charset="0"/>
              </a:rPr>
              <a:t> that accepts </a:t>
            </a:r>
            <a:r>
              <a:rPr lang="en-US" dirty="0" err="1">
                <a:solidFill>
                  <a:srgbClr val="000000"/>
                </a:solidFill>
                <a:latin typeface="verdana" panose="020B0604030504040204" pitchFamily="34" charset="0"/>
              </a:rPr>
              <a:t>ResultSet</a:t>
            </a:r>
            <a:r>
              <a:rPr lang="en-US" dirty="0">
                <a:solidFill>
                  <a:srgbClr val="000000"/>
                </a:solidFill>
                <a:latin typeface="verdana" panose="020B0604030504040204" pitchFamily="34" charset="0"/>
              </a:rPr>
              <a:t> instance as a parameter. </a:t>
            </a:r>
          </a:p>
          <a:p>
            <a:pPr algn="just"/>
            <a:r>
              <a:rPr lang="en-US" dirty="0">
                <a:solidFill>
                  <a:srgbClr val="000000"/>
                </a:solidFill>
                <a:latin typeface="verdana" panose="020B0604030504040204" pitchFamily="34" charset="0"/>
              </a:rPr>
              <a:t>Syntax of the method is given below:</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T </a:t>
            </a:r>
            <a:r>
              <a:rPr lang="en-US" dirty="0" err="1">
                <a:solidFill>
                  <a:srgbClr val="FF0000"/>
                </a:solidFill>
                <a:latin typeface="Verdana" panose="020B0604030504040204" pitchFamily="34" charset="0"/>
              </a:rPr>
              <a:t>extractData</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ResultSet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rs</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throws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SQLException,DataAccessException</a:t>
            </a:r>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110189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EB7A-12A2-45BB-95DE-FF5FF4472A24}"/>
              </a:ext>
            </a:extLst>
          </p:cNvPr>
          <p:cNvSpPr>
            <a:spLocks noGrp="1"/>
          </p:cNvSpPr>
          <p:nvPr>
            <p:ph type="title"/>
          </p:nvPr>
        </p:nvSpPr>
        <p:spPr/>
        <p:txBody>
          <a:bodyPr/>
          <a:lstStyle/>
          <a:p>
            <a:r>
              <a:rPr lang="en-US" dirty="0"/>
              <a:t>Directory Structure</a:t>
            </a:r>
          </a:p>
        </p:txBody>
      </p:sp>
      <p:pic>
        <p:nvPicPr>
          <p:cNvPr id="4" name="Content Placeholder 3">
            <a:extLst>
              <a:ext uri="{FF2B5EF4-FFF2-40B4-BE49-F238E27FC236}">
                <a16:creationId xmlns:a16="http://schemas.microsoft.com/office/drawing/2014/main" id="{C299544A-DFA0-4154-8A25-345C1CCC7D67}"/>
              </a:ext>
            </a:extLst>
          </p:cNvPr>
          <p:cNvPicPr>
            <a:picLocks noGrp="1" noChangeAspect="1"/>
          </p:cNvPicPr>
          <p:nvPr>
            <p:ph idx="1"/>
          </p:nvPr>
        </p:nvPicPr>
        <p:blipFill>
          <a:blip r:embed="rId2"/>
          <a:stretch>
            <a:fillRect/>
          </a:stretch>
        </p:blipFill>
        <p:spPr>
          <a:xfrm>
            <a:off x="2947110" y="2981740"/>
            <a:ext cx="3346602" cy="1846680"/>
          </a:xfrm>
          <a:prstGeom prst="rect">
            <a:avLst/>
          </a:prstGeom>
        </p:spPr>
      </p:pic>
    </p:spTree>
    <p:extLst>
      <p:ext uri="{BB962C8B-B14F-4D97-AF65-F5344CB8AC3E}">
        <p14:creationId xmlns:p14="http://schemas.microsoft.com/office/powerpoint/2010/main" val="4124805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 Example of </a:t>
            </a:r>
            <a:r>
              <a:rPr lang="en-US" sz="2400" dirty="0" err="1"/>
              <a:t>ResultSetExtractor</a:t>
            </a:r>
            <a:r>
              <a:rPr lang="en-US" sz="2400" dirty="0"/>
              <a:t> Interface to show all the records of the table</a:t>
            </a:r>
            <a:br>
              <a:rPr lang="en-US" sz="2400" dirty="0"/>
            </a:br>
            <a:endParaRPr lang="en-US" sz="2400" dirty="0"/>
          </a:p>
        </p:txBody>
      </p:sp>
      <p:sp>
        <p:nvSpPr>
          <p:cNvPr id="3" name="Content Placeholder 2"/>
          <p:cNvSpPr>
            <a:spLocks noGrp="1"/>
          </p:cNvSpPr>
          <p:nvPr>
            <p:ph idx="1"/>
          </p:nvPr>
        </p:nvSpPr>
        <p:spPr/>
        <p:txBody>
          <a:bodyPr/>
          <a:lstStyle/>
          <a:p>
            <a:r>
              <a:rPr lang="en-US" dirty="0"/>
              <a:t> Use Employee table of previous example</a:t>
            </a:r>
          </a:p>
        </p:txBody>
      </p:sp>
    </p:spTree>
    <p:extLst>
      <p:ext uri="{BB962C8B-B14F-4D97-AF65-F5344CB8AC3E}">
        <p14:creationId xmlns:p14="http://schemas.microsoft.com/office/powerpoint/2010/main" val="29280496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Employee.java</a:t>
            </a:r>
          </a:p>
        </p:txBody>
      </p:sp>
      <p:sp>
        <p:nvSpPr>
          <p:cNvPr id="3" name="Content Placeholder 2"/>
          <p:cNvSpPr>
            <a:spLocks noGrp="1"/>
          </p:cNvSpPr>
          <p:nvPr>
            <p:ph idx="1"/>
          </p:nvPr>
        </p:nvSpPr>
        <p:spPr/>
        <p:txBody>
          <a:bodyPr>
            <a:normAutofit fontScale="92500" lnSpcReduction="20000"/>
          </a:bodyPr>
          <a:lstStyle/>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Employee {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float</a:t>
            </a:r>
            <a:r>
              <a:rPr lang="en-US" dirty="0">
                <a:solidFill>
                  <a:srgbClr val="000000"/>
                </a:solidFill>
                <a:latin typeface="Verdana" panose="020B0604030504040204" pitchFamily="34" charset="0"/>
              </a:rPr>
              <a:t> salary;  </a:t>
            </a:r>
          </a:p>
          <a:p>
            <a:pPr algn="just">
              <a:buFont typeface="+mj-lt"/>
              <a:buAutoNum type="arabicPeriod"/>
            </a:pPr>
            <a:r>
              <a:rPr lang="en-US" dirty="0">
                <a:solidFill>
                  <a:srgbClr val="008200"/>
                </a:solidFill>
                <a:latin typeface="Verdana" panose="020B0604030504040204" pitchFamily="34" charset="0"/>
              </a:rPr>
              <a:t>//no-</a:t>
            </a:r>
            <a:r>
              <a:rPr lang="en-US" dirty="0" err="1">
                <a:solidFill>
                  <a:srgbClr val="008200"/>
                </a:solidFill>
                <a:latin typeface="Verdana" panose="020B0604030504040204" pitchFamily="34" charset="0"/>
              </a:rPr>
              <a:t>arg</a:t>
            </a:r>
            <a:r>
              <a:rPr lang="en-US" dirty="0">
                <a:solidFill>
                  <a:srgbClr val="008200"/>
                </a:solidFill>
                <a:latin typeface="Verdana" panose="020B0604030504040204" pitchFamily="34" charset="0"/>
              </a:rPr>
              <a:t> and parameterized constructors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//getters and setters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toString</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+salary;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63543944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EmployeeDao.java</a:t>
            </a:r>
          </a:p>
        </p:txBody>
      </p:sp>
      <p:sp>
        <p:nvSpPr>
          <p:cNvPr id="3" name="Content Placeholder 2"/>
          <p:cNvSpPr>
            <a:spLocks noGrp="1"/>
          </p:cNvSpPr>
          <p:nvPr>
            <p:ph idx="1"/>
          </p:nvPr>
        </p:nvSpPr>
        <p:spPr>
          <a:xfrm>
            <a:off x="677333" y="1411357"/>
            <a:ext cx="10484309" cy="5595730"/>
          </a:xfrm>
        </p:spPr>
        <p:txBody>
          <a:bodyPr>
            <a:normAutofit fontScale="55000" lnSpcReduction="20000"/>
          </a:bodyPr>
          <a:lstStyle/>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 {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template;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setTemplate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template) {  </a:t>
            </a:r>
          </a:p>
          <a:p>
            <a:pPr algn="just">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.template</a:t>
            </a:r>
            <a:r>
              <a:rPr lang="en-US" dirty="0">
                <a:solidFill>
                  <a:srgbClr val="000000"/>
                </a:solidFill>
                <a:latin typeface="Verdana" panose="020B0604030504040204" pitchFamily="34" charset="0"/>
              </a:rPr>
              <a:t> = template;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List&lt;Employee&gt; </a:t>
            </a:r>
            <a:r>
              <a:rPr lang="en-US" dirty="0" err="1">
                <a:solidFill>
                  <a:srgbClr val="000000"/>
                </a:solidFill>
                <a:latin typeface="Verdana" panose="020B0604030504040204" pitchFamily="34" charset="0"/>
              </a:rPr>
              <a:t>getAllEmployees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template.query</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"select * from </a:t>
            </a:r>
            <a:r>
              <a:rPr lang="en-US" dirty="0" err="1">
                <a:solidFill>
                  <a:srgbClr val="0000FF"/>
                </a:solidFill>
                <a:latin typeface="Verdana" panose="020B0604030504040204" pitchFamily="34" charset="0"/>
              </a:rPr>
              <a:t>employee"</a:t>
            </a:r>
            <a:r>
              <a:rPr lang="en-US" dirty="0" err="1">
                <a:solidFill>
                  <a:srgbClr val="000000"/>
                </a:solidFill>
                <a:latin typeface="Verdana" panose="020B0604030504040204" pitchFamily="34" charset="0"/>
              </a:rPr>
              <a:t>,</a:t>
            </a:r>
            <a:r>
              <a:rPr lang="en-US" b="1" dirty="0" err="1">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ResultSetExtractor</a:t>
            </a:r>
            <a:r>
              <a:rPr lang="en-US" dirty="0">
                <a:solidFill>
                  <a:srgbClr val="000000"/>
                </a:solidFill>
                <a:latin typeface="Verdana" panose="020B0604030504040204" pitchFamily="34" charset="0"/>
              </a:rPr>
              <a:t>&lt;List&lt;Employee&gt;&gt;(){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@Override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List&lt;Employee&gt; </a:t>
            </a:r>
            <a:r>
              <a:rPr lang="en-US" dirty="0" err="1">
                <a:solidFill>
                  <a:srgbClr val="000000"/>
                </a:solidFill>
                <a:latin typeface="Verdana" panose="020B0604030504040204" pitchFamily="34" charset="0"/>
              </a:rPr>
              <a:t>extractData</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ResultSet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rs</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throws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SQLException</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DataAccessException</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List&lt;Employee&gt; list=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ArrayList</a:t>
            </a:r>
            <a:r>
              <a:rPr lang="en-US" dirty="0">
                <a:solidFill>
                  <a:srgbClr val="000000"/>
                </a:solidFill>
                <a:latin typeface="Verdana" panose="020B0604030504040204" pitchFamily="34" charset="0"/>
              </a:rPr>
              <a:t>&lt;Employee&gt;();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rs.next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Employee e=</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e.setId</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rs.getInt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e.setName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rs.getString</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2</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e.setSalary</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rs.getInt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3</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list.add</a:t>
            </a:r>
            <a:r>
              <a:rPr lang="en-US" dirty="0">
                <a:solidFill>
                  <a:srgbClr val="000000"/>
                </a:solidFill>
                <a:latin typeface="Verdana" panose="020B0604030504040204" pitchFamily="34" charset="0"/>
              </a:rPr>
              <a:t>(e);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list;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    } }  </a:t>
            </a:r>
          </a:p>
          <a:p>
            <a:endParaRPr lang="en-US" dirty="0"/>
          </a:p>
        </p:txBody>
      </p:sp>
    </p:spTree>
    <p:extLst>
      <p:ext uri="{BB962C8B-B14F-4D97-AF65-F5344CB8AC3E}">
        <p14:creationId xmlns:p14="http://schemas.microsoft.com/office/powerpoint/2010/main" val="8558582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applicationContext.xml</a:t>
            </a:r>
          </a:p>
        </p:txBody>
      </p:sp>
      <p:sp>
        <p:nvSpPr>
          <p:cNvPr id="3" name="Content Placeholder 2"/>
          <p:cNvSpPr>
            <a:spLocks noGrp="1"/>
          </p:cNvSpPr>
          <p:nvPr>
            <p:ph idx="1"/>
          </p:nvPr>
        </p:nvSpPr>
        <p:spPr>
          <a:xfrm>
            <a:off x="606287" y="1431235"/>
            <a:ext cx="10058400" cy="5426765"/>
          </a:xfrm>
        </p:spPr>
        <p:txBody>
          <a:bodyPr>
            <a:normAutofit fontScale="85000" lnSpcReduction="20000"/>
          </a:bodyPr>
          <a:lstStyle/>
          <a:p>
            <a:pPr algn="just">
              <a:buFont typeface="+mj-lt"/>
              <a:buAutoNum type="arabicPeriod"/>
            </a:pPr>
            <a:r>
              <a:rPr lang="en-US" dirty="0"/>
              <a:t> &lt;beans…&gt; </a:t>
            </a: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"ds"</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org.springframework.jdbc.datasource.DriverManagerDataSource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driverClassName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oracle.jdbc.driver.OracleDriver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url</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jdbc:oracle:thin</a:t>
            </a:r>
            <a:r>
              <a:rPr lang="en-US" dirty="0">
                <a:solidFill>
                  <a:srgbClr val="0000FF"/>
                </a:solidFill>
                <a:latin typeface="Verdana" panose="020B0604030504040204" pitchFamily="34" charset="0"/>
              </a:rPr>
              <a:t>:@localhost:1521:xe"</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"username"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"system"</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"password"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"oracle"</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org.springframework.jdbc.core.JdbcTemplate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"ds"</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com.mangaraoit.EmployeeDao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&lt;/beans&gt;</a:t>
            </a:r>
          </a:p>
          <a:p>
            <a:endParaRPr lang="en-US" dirty="0"/>
          </a:p>
        </p:txBody>
      </p:sp>
    </p:spTree>
    <p:extLst>
      <p:ext uri="{BB962C8B-B14F-4D97-AF65-F5344CB8AC3E}">
        <p14:creationId xmlns:p14="http://schemas.microsoft.com/office/powerpoint/2010/main" val="36101819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a:xfrm>
            <a:off x="387625" y="1580322"/>
            <a:ext cx="11082131" cy="4890051"/>
          </a:xfrm>
        </p:spPr>
        <p:txBody>
          <a:bodyPr>
            <a:normAutofit/>
          </a:bodyPr>
          <a:lstStyle/>
          <a:p>
            <a:pPr algn="just">
              <a:buFont typeface="+mj-lt"/>
              <a:buAutoNum type="arabicPeriod"/>
            </a:pPr>
            <a:r>
              <a:rPr lang="en-US"/>
              <a:t> </a:t>
            </a:r>
            <a:r>
              <a:rPr lang="en-US" b="1">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ctx</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ClassPathXmlApplicationContext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ctx.getBean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List&lt;Employee&gt; list=</a:t>
            </a:r>
            <a:r>
              <a:rPr lang="en-US" dirty="0" err="1">
                <a:solidFill>
                  <a:srgbClr val="000000"/>
                </a:solidFill>
                <a:latin typeface="Verdana" panose="020B0604030504040204" pitchFamily="34" charset="0"/>
              </a:rPr>
              <a:t>dao.getAllEmployees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for</a:t>
            </a:r>
            <a:r>
              <a:rPr lang="en-US" dirty="0">
                <a:solidFill>
                  <a:srgbClr val="000000"/>
                </a:solidFill>
                <a:latin typeface="Verdana" panose="020B0604030504040204" pitchFamily="34" charset="0"/>
              </a:rPr>
              <a:t>(Employee e:list)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(e);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357958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 </a:t>
            </a:r>
            <a:r>
              <a:rPr lang="en-US" sz="2800" dirty="0" err="1"/>
              <a:t>RowMapper</a:t>
            </a:r>
            <a:r>
              <a:rPr lang="en-US" sz="2800" dirty="0"/>
              <a:t> Example | Fetching records by Spring </a:t>
            </a:r>
            <a:r>
              <a:rPr lang="en-US" sz="2800" dirty="0" err="1"/>
              <a:t>JdbcTemplate</a:t>
            </a:r>
            <a:br>
              <a:rPr lang="en-US" sz="2800" dirty="0"/>
            </a:br>
            <a:endParaRPr lang="en-US" sz="2800" dirty="0"/>
          </a:p>
        </p:txBody>
      </p:sp>
      <p:sp>
        <p:nvSpPr>
          <p:cNvPr id="3" name="Content Placeholder 2"/>
          <p:cNvSpPr>
            <a:spLocks noGrp="1"/>
          </p:cNvSpPr>
          <p:nvPr>
            <p:ph idx="1"/>
          </p:nvPr>
        </p:nvSpPr>
        <p:spPr/>
        <p:txBody>
          <a:bodyPr>
            <a:normAutofit fontScale="70000" lnSpcReduction="20000"/>
          </a:bodyPr>
          <a:lstStyle/>
          <a:p>
            <a:pPr algn="just"/>
            <a:r>
              <a:rPr lang="en-US" dirty="0"/>
              <a:t> </a:t>
            </a:r>
            <a:r>
              <a:rPr lang="en-US" dirty="0">
                <a:solidFill>
                  <a:srgbClr val="000000"/>
                </a:solidFill>
                <a:latin typeface="verdana" panose="020B0604030504040204" pitchFamily="34" charset="0"/>
              </a:rPr>
              <a:t>Like </a:t>
            </a:r>
            <a:r>
              <a:rPr lang="en-US" dirty="0" err="1">
                <a:solidFill>
                  <a:srgbClr val="000000"/>
                </a:solidFill>
                <a:latin typeface="verdana" panose="020B0604030504040204" pitchFamily="34" charset="0"/>
              </a:rPr>
              <a:t>ResultSetExtractor</a:t>
            </a:r>
            <a:r>
              <a:rPr lang="en-US" dirty="0">
                <a:solidFill>
                  <a:srgbClr val="000000"/>
                </a:solidFill>
                <a:latin typeface="verdana" panose="020B0604030504040204" pitchFamily="34" charset="0"/>
              </a:rPr>
              <a:t>, we can use </a:t>
            </a:r>
            <a:r>
              <a:rPr lang="en-US" dirty="0" err="1">
                <a:solidFill>
                  <a:srgbClr val="000000"/>
                </a:solidFill>
                <a:latin typeface="verdana" panose="020B0604030504040204" pitchFamily="34" charset="0"/>
              </a:rPr>
              <a:t>RowMapper</a:t>
            </a:r>
            <a:r>
              <a:rPr lang="en-US" dirty="0">
                <a:solidFill>
                  <a:srgbClr val="000000"/>
                </a:solidFill>
                <a:latin typeface="verdana" panose="020B0604030504040204" pitchFamily="34" charset="0"/>
              </a:rPr>
              <a:t> interface to fetch the records from the database using </a:t>
            </a:r>
            <a:r>
              <a:rPr lang="en-US" b="1" dirty="0">
                <a:solidFill>
                  <a:srgbClr val="000000"/>
                </a:solidFill>
                <a:latin typeface="verdana" panose="020B0604030504040204" pitchFamily="34" charset="0"/>
              </a:rPr>
              <a:t>query()</a:t>
            </a:r>
            <a:r>
              <a:rPr lang="en-US" dirty="0">
                <a:solidFill>
                  <a:srgbClr val="000000"/>
                </a:solidFill>
                <a:latin typeface="verdana" panose="020B0604030504040204" pitchFamily="34" charset="0"/>
              </a:rPr>
              <a:t> method </a:t>
            </a:r>
            <a:r>
              <a:rPr lang="en-US" dirty="0" err="1">
                <a:solidFill>
                  <a:srgbClr val="000000"/>
                </a:solidFill>
                <a:latin typeface="verdana" panose="020B0604030504040204" pitchFamily="34" charset="0"/>
              </a:rPr>
              <a:t>of</a:t>
            </a:r>
            <a:r>
              <a:rPr lang="en-US" b="1" dirty="0" err="1">
                <a:solidFill>
                  <a:srgbClr val="000000"/>
                </a:solidFill>
                <a:latin typeface="verdana" panose="020B0604030504040204" pitchFamily="34" charset="0"/>
              </a:rPr>
              <a:t>JdbcTemplate</a:t>
            </a:r>
            <a:r>
              <a:rPr lang="en-US" dirty="0">
                <a:solidFill>
                  <a:srgbClr val="000000"/>
                </a:solidFill>
                <a:latin typeface="verdana" panose="020B0604030504040204" pitchFamily="34" charset="0"/>
              </a:rPr>
              <a:t> class. In the execute of we need to pass the instance of </a:t>
            </a:r>
            <a:r>
              <a:rPr lang="en-US" dirty="0" err="1">
                <a:solidFill>
                  <a:srgbClr val="000000"/>
                </a:solidFill>
                <a:latin typeface="verdana" panose="020B0604030504040204" pitchFamily="34" charset="0"/>
              </a:rPr>
              <a:t>RowMapper</a:t>
            </a:r>
            <a:r>
              <a:rPr lang="en-US" dirty="0">
                <a:solidFill>
                  <a:srgbClr val="000000"/>
                </a:solidFill>
                <a:latin typeface="verdana" panose="020B0604030504040204" pitchFamily="34" charset="0"/>
              </a:rPr>
              <a:t> now.</a:t>
            </a:r>
          </a:p>
          <a:p>
            <a:pPr algn="just"/>
            <a:r>
              <a:rPr lang="en-US" b="1" dirty="0">
                <a:solidFill>
                  <a:srgbClr val="610B4B"/>
                </a:solidFill>
                <a:latin typeface="erdana"/>
              </a:rPr>
              <a:t>Syntax of query method using </a:t>
            </a:r>
            <a:r>
              <a:rPr lang="en-US" b="1" dirty="0" err="1">
                <a:solidFill>
                  <a:srgbClr val="610B4B"/>
                </a:solidFill>
                <a:latin typeface="erdana"/>
              </a:rPr>
              <a:t>RowMapper</a:t>
            </a:r>
            <a:endParaRPr lang="en-US" b="1" dirty="0">
              <a:solidFill>
                <a:srgbClr val="610B4B"/>
              </a:solidFill>
              <a:latin typeface="erdana"/>
            </a:endParaRP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T query(String </a:t>
            </a:r>
            <a:r>
              <a:rPr lang="en-US" dirty="0" err="1">
                <a:solidFill>
                  <a:srgbClr val="000000"/>
                </a:solidFill>
                <a:latin typeface="Verdana" panose="020B0604030504040204" pitchFamily="34" charset="0"/>
              </a:rPr>
              <a:t>sql,RowMapper</a:t>
            </a:r>
            <a:r>
              <a:rPr lang="en-US" dirty="0">
                <a:solidFill>
                  <a:srgbClr val="000000"/>
                </a:solidFill>
                <a:latin typeface="Verdana" panose="020B0604030504040204" pitchFamily="34" charset="0"/>
              </a:rPr>
              <a:t>&lt;T&gt; </a:t>
            </a:r>
            <a:r>
              <a:rPr lang="en-US" dirty="0" err="1">
                <a:solidFill>
                  <a:srgbClr val="000000"/>
                </a:solidFill>
                <a:latin typeface="Verdana" panose="020B0604030504040204" pitchFamily="34" charset="0"/>
              </a:rPr>
              <a:t>rm</a:t>
            </a:r>
            <a:r>
              <a:rPr lang="en-US" dirty="0">
                <a:solidFill>
                  <a:srgbClr val="000000"/>
                </a:solidFill>
                <a:latin typeface="Verdana" panose="020B0604030504040204" pitchFamily="34" charset="0"/>
              </a:rPr>
              <a:t>)  </a:t>
            </a:r>
          </a:p>
          <a:p>
            <a:pPr algn="just"/>
            <a:r>
              <a:rPr lang="en-US" dirty="0" err="1">
                <a:solidFill>
                  <a:srgbClr val="610B4B"/>
                </a:solidFill>
                <a:latin typeface="erdana"/>
              </a:rPr>
              <a:t>RowMapper</a:t>
            </a:r>
            <a:r>
              <a:rPr lang="en-US" dirty="0">
                <a:solidFill>
                  <a:srgbClr val="610B4B"/>
                </a:solidFill>
                <a:latin typeface="erdana"/>
              </a:rPr>
              <a:t> Interface</a:t>
            </a:r>
          </a:p>
          <a:p>
            <a:pPr algn="just"/>
            <a:r>
              <a:rPr lang="en-US" b="1" dirty="0" err="1">
                <a:solidFill>
                  <a:srgbClr val="000000"/>
                </a:solidFill>
                <a:latin typeface="verdana" panose="020B0604030504040204" pitchFamily="34" charset="0"/>
              </a:rPr>
              <a:t>RowMapper</a:t>
            </a:r>
            <a:r>
              <a:rPr lang="en-US" dirty="0">
                <a:solidFill>
                  <a:srgbClr val="000000"/>
                </a:solidFill>
                <a:latin typeface="verdana" panose="020B0604030504040204" pitchFamily="34" charset="0"/>
              </a:rPr>
              <a:t> </a:t>
            </a:r>
            <a:r>
              <a:rPr lang="en-US" dirty="0">
                <a:solidFill>
                  <a:srgbClr val="FF0000"/>
                </a:solidFill>
                <a:latin typeface="verdana" panose="020B0604030504040204" pitchFamily="34" charset="0"/>
              </a:rPr>
              <a:t>interface allows to map a row of the relations with the instance of user-defined class. It iterates the </a:t>
            </a:r>
            <a:r>
              <a:rPr lang="en-US" dirty="0" err="1">
                <a:solidFill>
                  <a:srgbClr val="FF0000"/>
                </a:solidFill>
                <a:latin typeface="verdana" panose="020B0604030504040204" pitchFamily="34" charset="0"/>
              </a:rPr>
              <a:t>ResultSet</a:t>
            </a:r>
            <a:r>
              <a:rPr lang="en-US" dirty="0">
                <a:solidFill>
                  <a:srgbClr val="FF0000"/>
                </a:solidFill>
                <a:latin typeface="verdana" panose="020B0604030504040204" pitchFamily="34" charset="0"/>
              </a:rPr>
              <a:t> internally and adds it into the collection. So we don't need to write a lot of code to fetch the records as </a:t>
            </a:r>
            <a:r>
              <a:rPr lang="en-US" dirty="0" err="1">
                <a:solidFill>
                  <a:srgbClr val="FF0000"/>
                </a:solidFill>
                <a:latin typeface="verdana" panose="020B0604030504040204" pitchFamily="34" charset="0"/>
              </a:rPr>
              <a:t>ResultSetExtractor</a:t>
            </a:r>
            <a:r>
              <a:rPr lang="en-US" dirty="0">
                <a:solidFill>
                  <a:srgbClr val="FF0000"/>
                </a:solidFill>
                <a:latin typeface="verdana" panose="020B0604030504040204" pitchFamily="34" charset="0"/>
              </a:rPr>
              <a:t>.</a:t>
            </a:r>
          </a:p>
          <a:p>
            <a:pPr algn="just"/>
            <a:r>
              <a:rPr lang="en-US" b="1" dirty="0">
                <a:solidFill>
                  <a:srgbClr val="610B4B"/>
                </a:solidFill>
                <a:latin typeface="erdana"/>
              </a:rPr>
              <a:t>Advantage of </a:t>
            </a:r>
            <a:r>
              <a:rPr lang="en-US" b="1" dirty="0" err="1">
                <a:solidFill>
                  <a:srgbClr val="610B4B"/>
                </a:solidFill>
                <a:latin typeface="erdana"/>
              </a:rPr>
              <a:t>RowMapper</a:t>
            </a:r>
            <a:r>
              <a:rPr lang="en-US" b="1" dirty="0">
                <a:solidFill>
                  <a:srgbClr val="610B4B"/>
                </a:solidFill>
                <a:latin typeface="erdana"/>
              </a:rPr>
              <a:t> over </a:t>
            </a:r>
            <a:r>
              <a:rPr lang="en-US" b="1" dirty="0" err="1">
                <a:solidFill>
                  <a:srgbClr val="610B4B"/>
                </a:solidFill>
                <a:latin typeface="erdana"/>
              </a:rPr>
              <a:t>ResultSetExtractor</a:t>
            </a:r>
            <a:endParaRPr lang="en-US" b="1" dirty="0">
              <a:solidFill>
                <a:srgbClr val="610B4B"/>
              </a:solidFill>
              <a:latin typeface="erdana"/>
            </a:endParaRPr>
          </a:p>
          <a:p>
            <a:pPr algn="just"/>
            <a:r>
              <a:rPr lang="en-US" dirty="0" err="1">
                <a:solidFill>
                  <a:srgbClr val="FF0000"/>
                </a:solidFill>
                <a:latin typeface="verdana" panose="020B0604030504040204" pitchFamily="34" charset="0"/>
              </a:rPr>
              <a:t>RowMapper</a:t>
            </a:r>
            <a:r>
              <a:rPr lang="en-US" dirty="0">
                <a:solidFill>
                  <a:srgbClr val="FF0000"/>
                </a:solidFill>
                <a:latin typeface="verdana" panose="020B0604030504040204" pitchFamily="34" charset="0"/>
              </a:rPr>
              <a:t> saves a lot of code because it internally adds the data of </a:t>
            </a:r>
            <a:r>
              <a:rPr lang="en-US" dirty="0" err="1">
                <a:solidFill>
                  <a:srgbClr val="FF0000"/>
                </a:solidFill>
                <a:latin typeface="verdana" panose="020B0604030504040204" pitchFamily="34" charset="0"/>
              </a:rPr>
              <a:t>ResultSet</a:t>
            </a:r>
            <a:r>
              <a:rPr lang="en-US" dirty="0">
                <a:solidFill>
                  <a:srgbClr val="FF0000"/>
                </a:solidFill>
                <a:latin typeface="verdana" panose="020B0604030504040204" pitchFamily="34" charset="0"/>
              </a:rPr>
              <a:t> into the collection.</a:t>
            </a:r>
          </a:p>
          <a:p>
            <a:pPr algn="just"/>
            <a:r>
              <a:rPr lang="en-US" b="1" dirty="0">
                <a:solidFill>
                  <a:srgbClr val="610B4B"/>
                </a:solidFill>
                <a:latin typeface="erdana"/>
              </a:rPr>
              <a:t>Method of </a:t>
            </a:r>
            <a:r>
              <a:rPr lang="en-US" b="1" dirty="0" err="1">
                <a:solidFill>
                  <a:srgbClr val="610B4B"/>
                </a:solidFill>
                <a:latin typeface="erdana"/>
              </a:rPr>
              <a:t>RowMapper</a:t>
            </a:r>
            <a:r>
              <a:rPr lang="en-US" b="1" dirty="0">
                <a:solidFill>
                  <a:srgbClr val="610B4B"/>
                </a:solidFill>
                <a:latin typeface="erdana"/>
              </a:rPr>
              <a:t> interface</a:t>
            </a:r>
          </a:p>
          <a:p>
            <a:pPr algn="just"/>
            <a:r>
              <a:rPr lang="en-US" dirty="0">
                <a:solidFill>
                  <a:srgbClr val="000000"/>
                </a:solidFill>
                <a:latin typeface="verdana" panose="020B0604030504040204" pitchFamily="34" charset="0"/>
              </a:rPr>
              <a:t>It defines only one method </a:t>
            </a:r>
            <a:r>
              <a:rPr lang="en-US" dirty="0" err="1">
                <a:solidFill>
                  <a:srgbClr val="FF0000"/>
                </a:solidFill>
                <a:latin typeface="verdana" panose="020B0604030504040204" pitchFamily="34" charset="0"/>
              </a:rPr>
              <a:t>mapRow</a:t>
            </a:r>
            <a:r>
              <a:rPr lang="en-US" dirty="0">
                <a:solidFill>
                  <a:srgbClr val="FF0000"/>
                </a:solidFill>
                <a:latin typeface="verdana" panose="020B0604030504040204" pitchFamily="34" charset="0"/>
              </a:rPr>
              <a:t> </a:t>
            </a:r>
            <a:r>
              <a:rPr lang="en-US" dirty="0">
                <a:solidFill>
                  <a:srgbClr val="000000"/>
                </a:solidFill>
                <a:latin typeface="verdana" panose="020B0604030504040204" pitchFamily="34" charset="0"/>
              </a:rPr>
              <a:t>that accepts </a:t>
            </a:r>
            <a:r>
              <a:rPr lang="en-US" dirty="0" err="1">
                <a:solidFill>
                  <a:srgbClr val="000000"/>
                </a:solidFill>
                <a:latin typeface="verdana" panose="020B0604030504040204" pitchFamily="34" charset="0"/>
              </a:rPr>
              <a:t>ResultSet</a:t>
            </a:r>
            <a:r>
              <a:rPr lang="en-US" dirty="0">
                <a:solidFill>
                  <a:srgbClr val="000000"/>
                </a:solidFill>
                <a:latin typeface="verdana" panose="020B0604030504040204" pitchFamily="34" charset="0"/>
              </a:rPr>
              <a:t> instance and </a:t>
            </a:r>
            <a:r>
              <a:rPr lang="en-US" dirty="0" err="1">
                <a:solidFill>
                  <a:srgbClr val="000000"/>
                </a:solidFill>
                <a:latin typeface="verdana" panose="020B0604030504040204" pitchFamily="34" charset="0"/>
              </a:rPr>
              <a:t>int</a:t>
            </a:r>
            <a:r>
              <a:rPr lang="en-US" dirty="0">
                <a:solidFill>
                  <a:srgbClr val="000000"/>
                </a:solidFill>
                <a:latin typeface="verdana" panose="020B0604030504040204" pitchFamily="34" charset="0"/>
              </a:rPr>
              <a:t> as the parameter list. Syntax of the method is given below:</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T </a:t>
            </a:r>
            <a:r>
              <a:rPr lang="en-US" dirty="0" err="1">
                <a:solidFill>
                  <a:srgbClr val="FF0000"/>
                </a:solidFill>
                <a:latin typeface="Verdana" panose="020B0604030504040204" pitchFamily="34" charset="0"/>
              </a:rPr>
              <a:t>mapRow</a:t>
            </a:r>
            <a:r>
              <a:rPr lang="en-US" dirty="0">
                <a:solidFill>
                  <a:srgbClr val="FF0000"/>
                </a:solidFill>
                <a:latin typeface="Verdana" panose="020B0604030504040204" pitchFamily="34" charset="0"/>
              </a:rPr>
              <a:t>(</a:t>
            </a:r>
            <a:r>
              <a:rPr lang="en-US" dirty="0" err="1">
                <a:solidFill>
                  <a:srgbClr val="FF0000"/>
                </a:solidFill>
                <a:latin typeface="Verdana" panose="020B0604030504040204" pitchFamily="34" charset="0"/>
              </a:rPr>
              <a:t>ResultSet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rs</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rowNumber</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throws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SQLException</a:t>
            </a: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1127066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 y="-136476"/>
            <a:ext cx="11805709" cy="787400"/>
          </a:xfrm>
        </p:spPr>
        <p:txBody>
          <a:bodyPr/>
          <a:lstStyle/>
          <a:p>
            <a:r>
              <a:rPr lang="en-US" dirty="0"/>
              <a:t> </a:t>
            </a:r>
          </a:p>
        </p:txBody>
      </p:sp>
      <p:sp>
        <p:nvSpPr>
          <p:cNvPr id="3" name="Content Placeholder 2"/>
          <p:cNvSpPr>
            <a:spLocks noGrp="1"/>
          </p:cNvSpPr>
          <p:nvPr>
            <p:ph idx="1"/>
          </p:nvPr>
        </p:nvSpPr>
        <p:spPr/>
        <p:txBody>
          <a:bodyPr/>
          <a:lstStyle/>
          <a:p>
            <a:r>
              <a:rPr lang="en-US" dirty="0"/>
              <a:t>Use Employee table, Employee.java of previous example</a:t>
            </a:r>
          </a:p>
          <a:p>
            <a:endParaRPr lang="en-US" dirty="0"/>
          </a:p>
          <a:p>
            <a:endParaRPr lang="en-US" dirty="0"/>
          </a:p>
        </p:txBody>
      </p:sp>
    </p:spTree>
    <p:extLst>
      <p:ext uri="{BB962C8B-B14F-4D97-AF65-F5344CB8AC3E}">
        <p14:creationId xmlns:p14="http://schemas.microsoft.com/office/powerpoint/2010/main" val="138698280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EmployeeDao.java</a:t>
            </a:r>
          </a:p>
        </p:txBody>
      </p:sp>
      <p:sp>
        <p:nvSpPr>
          <p:cNvPr id="3" name="Content Placeholder 2"/>
          <p:cNvSpPr>
            <a:spLocks noGrp="1"/>
          </p:cNvSpPr>
          <p:nvPr>
            <p:ph idx="1"/>
          </p:nvPr>
        </p:nvSpPr>
        <p:spPr>
          <a:xfrm>
            <a:off x="566530" y="1321904"/>
            <a:ext cx="9382540" cy="5536095"/>
          </a:xfrm>
        </p:spPr>
        <p:txBody>
          <a:bodyPr>
            <a:normAutofit fontScale="92500" lnSpcReduction="10000"/>
          </a:bodyPr>
          <a:lstStyle/>
          <a:p>
            <a:pPr algn="just">
              <a:buFont typeface="+mj-lt"/>
              <a:buAutoNum type="arabicPeriod"/>
            </a:pP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class</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EmployeeDao</a:t>
            </a:r>
            <a:r>
              <a:rPr lang="en-US" sz="1200" dirty="0">
                <a:solidFill>
                  <a:srgbClr val="000000"/>
                </a:solidFill>
                <a:latin typeface="Verdana" panose="020B0604030504040204" pitchFamily="34" charset="0"/>
              </a:rPr>
              <a:t> {  </a:t>
            </a:r>
          </a:p>
          <a:p>
            <a:pPr algn="just">
              <a:buFont typeface="+mj-lt"/>
              <a:buAutoNum type="arabicPeriod"/>
            </a:pPr>
            <a:r>
              <a:rPr lang="en-US" sz="1200" b="1" dirty="0">
                <a:solidFill>
                  <a:srgbClr val="006699"/>
                </a:solidFill>
                <a:latin typeface="Verdana" panose="020B0604030504040204" pitchFamily="34" charset="0"/>
              </a:rPr>
              <a:t>private</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JdbcTemplate</a:t>
            </a:r>
            <a:r>
              <a:rPr lang="en-US" sz="1200" dirty="0">
                <a:solidFill>
                  <a:srgbClr val="000000"/>
                </a:solidFill>
                <a:latin typeface="Verdana" panose="020B0604030504040204" pitchFamily="34" charset="0"/>
              </a:rPr>
              <a:t> template;  </a:t>
            </a:r>
          </a:p>
          <a:p>
            <a:pPr algn="just">
              <a:buFont typeface="+mj-lt"/>
              <a:buAutoNum type="arabicPeriod"/>
            </a:pPr>
            <a:r>
              <a:rPr lang="en-US" sz="1200" dirty="0">
                <a:solidFill>
                  <a:srgbClr val="000000"/>
                </a:solidFill>
                <a:latin typeface="Verdana" panose="020B0604030504040204" pitchFamily="34" charset="0"/>
              </a:rPr>
              <a:t>  </a:t>
            </a:r>
          </a:p>
          <a:p>
            <a:pPr algn="just">
              <a:buFont typeface="+mj-lt"/>
              <a:buAutoNum type="arabicPeriod"/>
            </a:pP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void</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setTemplate</a:t>
            </a:r>
            <a:r>
              <a:rPr lang="en-US" sz="1200" dirty="0">
                <a:solidFill>
                  <a:srgbClr val="000000"/>
                </a:solidFill>
                <a:latin typeface="Verdana" panose="020B0604030504040204" pitchFamily="34" charset="0"/>
              </a:rPr>
              <a:t>(</a:t>
            </a:r>
            <a:r>
              <a:rPr lang="en-US" sz="1200" dirty="0" err="1">
                <a:solidFill>
                  <a:srgbClr val="000000"/>
                </a:solidFill>
                <a:latin typeface="Verdana" panose="020B0604030504040204" pitchFamily="34" charset="0"/>
              </a:rPr>
              <a:t>JdbcTemplate</a:t>
            </a:r>
            <a:r>
              <a:rPr lang="en-US" sz="1200" dirty="0">
                <a:solidFill>
                  <a:srgbClr val="000000"/>
                </a:solidFill>
                <a:latin typeface="Verdana" panose="020B0604030504040204" pitchFamily="34" charset="0"/>
              </a:rPr>
              <a:t> template) {  </a:t>
            </a:r>
          </a:p>
          <a:p>
            <a:pPr algn="just">
              <a:buFont typeface="+mj-lt"/>
              <a:buAutoNum type="arabicPeriod"/>
            </a:pPr>
            <a:r>
              <a:rPr lang="en-US" sz="1200" dirty="0">
                <a:solidFill>
                  <a:srgbClr val="000000"/>
                </a:solidFill>
                <a:latin typeface="Verdana" panose="020B0604030504040204" pitchFamily="34" charset="0"/>
              </a:rPr>
              <a:t>    </a:t>
            </a:r>
            <a:r>
              <a:rPr lang="en-US" sz="1200" b="1" dirty="0" err="1">
                <a:solidFill>
                  <a:srgbClr val="006699"/>
                </a:solidFill>
                <a:latin typeface="Verdana" panose="020B0604030504040204" pitchFamily="34" charset="0"/>
              </a:rPr>
              <a:t>this</a:t>
            </a:r>
            <a:r>
              <a:rPr lang="en-US" sz="1200" dirty="0" err="1">
                <a:solidFill>
                  <a:srgbClr val="000000"/>
                </a:solidFill>
                <a:latin typeface="Verdana" panose="020B0604030504040204" pitchFamily="34" charset="0"/>
              </a:rPr>
              <a:t>.template</a:t>
            </a:r>
            <a:r>
              <a:rPr lang="en-US" sz="1200" dirty="0">
                <a:solidFill>
                  <a:srgbClr val="000000"/>
                </a:solidFill>
                <a:latin typeface="Verdana" panose="020B0604030504040204" pitchFamily="34" charset="0"/>
              </a:rPr>
              <a:t> = template;  </a:t>
            </a:r>
          </a:p>
          <a:p>
            <a:pPr algn="just">
              <a:buFont typeface="+mj-lt"/>
              <a:buAutoNum type="arabicPeriod"/>
            </a:pP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p>
          <a:p>
            <a:pPr algn="just">
              <a:buFont typeface="+mj-lt"/>
              <a:buAutoNum type="arabicPeriod"/>
            </a:pP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List&lt;Employee&gt; </a:t>
            </a:r>
            <a:r>
              <a:rPr lang="en-US" sz="1200" dirty="0" err="1">
                <a:solidFill>
                  <a:srgbClr val="000000"/>
                </a:solidFill>
                <a:latin typeface="Verdana" panose="020B0604030504040204" pitchFamily="34" charset="0"/>
              </a:rPr>
              <a:t>getAllEmployeesRowMapper</a:t>
            </a: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return</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template.query</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"select * from </a:t>
            </a:r>
            <a:r>
              <a:rPr lang="en-US" sz="1200" dirty="0" err="1">
                <a:solidFill>
                  <a:srgbClr val="0000FF"/>
                </a:solidFill>
                <a:latin typeface="Verdana" panose="020B0604030504040204" pitchFamily="34" charset="0"/>
              </a:rPr>
              <a:t>employee"</a:t>
            </a:r>
            <a:r>
              <a:rPr lang="en-US" sz="1200" dirty="0" err="1">
                <a:solidFill>
                  <a:srgbClr val="000000"/>
                </a:solidFill>
                <a:latin typeface="Verdana" panose="020B0604030504040204" pitchFamily="34" charset="0"/>
              </a:rPr>
              <a:t>,</a:t>
            </a:r>
            <a:r>
              <a:rPr lang="en-US" sz="1200" b="1" dirty="0" err="1">
                <a:solidFill>
                  <a:srgbClr val="006699"/>
                </a:solidFill>
                <a:latin typeface="Verdana" panose="020B0604030504040204" pitchFamily="34" charset="0"/>
              </a:rPr>
              <a:t>new</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RowMapper</a:t>
            </a:r>
            <a:r>
              <a:rPr lang="en-US" sz="1200" dirty="0">
                <a:solidFill>
                  <a:srgbClr val="000000"/>
                </a:solidFill>
                <a:latin typeface="Verdana" panose="020B0604030504040204" pitchFamily="34" charset="0"/>
              </a:rPr>
              <a:t>&lt;Employee&gt;(){  </a:t>
            </a:r>
          </a:p>
          <a:p>
            <a:pPr algn="just">
              <a:buFont typeface="+mj-lt"/>
              <a:buAutoNum type="arabicPeriod"/>
            </a:pPr>
            <a:r>
              <a:rPr lang="en-US" sz="1200" dirty="0">
                <a:solidFill>
                  <a:srgbClr val="000000"/>
                </a:solidFill>
                <a:latin typeface="Verdana" panose="020B0604030504040204" pitchFamily="34" charset="0"/>
              </a:rPr>
              <a:t>    </a:t>
            </a:r>
            <a:r>
              <a:rPr lang="en-US" sz="1200" dirty="0">
                <a:solidFill>
                  <a:srgbClr val="646464"/>
                </a:solidFill>
                <a:latin typeface="Verdana" panose="020B0604030504040204" pitchFamily="34" charset="0"/>
              </a:rPr>
              <a:t>@Override</a:t>
            </a: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Employee </a:t>
            </a:r>
            <a:r>
              <a:rPr lang="en-US" sz="1200" dirty="0" err="1">
                <a:solidFill>
                  <a:srgbClr val="000000"/>
                </a:solidFill>
                <a:latin typeface="Verdana" panose="020B0604030504040204" pitchFamily="34" charset="0"/>
              </a:rPr>
              <a:t>mapRow</a:t>
            </a:r>
            <a:r>
              <a:rPr lang="en-US" sz="1200" dirty="0">
                <a:solidFill>
                  <a:srgbClr val="000000"/>
                </a:solidFill>
                <a:latin typeface="Verdana" panose="020B0604030504040204" pitchFamily="34" charset="0"/>
              </a:rPr>
              <a:t>(</a:t>
            </a:r>
            <a:r>
              <a:rPr lang="en-US" sz="1200" dirty="0" err="1">
                <a:solidFill>
                  <a:srgbClr val="000000"/>
                </a:solidFill>
                <a:latin typeface="Verdana" panose="020B0604030504040204" pitchFamily="34" charset="0"/>
              </a:rPr>
              <a:t>ResultSet</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rs</a:t>
            </a:r>
            <a:r>
              <a:rPr lang="en-US" sz="1200" dirty="0">
                <a:solidFill>
                  <a:srgbClr val="000000"/>
                </a:solidFill>
                <a:latin typeface="Verdana" panose="020B0604030504040204" pitchFamily="34" charset="0"/>
              </a:rPr>
              <a:t>, </a:t>
            </a:r>
            <a:r>
              <a:rPr lang="en-US" sz="1200" b="1" dirty="0" err="1">
                <a:solidFill>
                  <a:srgbClr val="006699"/>
                </a:solidFill>
                <a:latin typeface="Verdana" panose="020B0604030504040204" pitchFamily="34" charset="0"/>
              </a:rPr>
              <a:t>int</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rownumber</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throws</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SQLException</a:t>
            </a:r>
            <a:r>
              <a:rPr lang="en-US" sz="1200" dirty="0">
                <a:solidFill>
                  <a:srgbClr val="000000"/>
                </a:solidFill>
                <a:latin typeface="Verdana" panose="020B0604030504040204" pitchFamily="34" charset="0"/>
              </a:rPr>
              <a:t> {  </a:t>
            </a:r>
          </a:p>
          <a:p>
            <a:pPr algn="just">
              <a:buFont typeface="+mj-lt"/>
              <a:buAutoNum type="arabicPeriod"/>
            </a:pPr>
            <a:r>
              <a:rPr lang="en-US" sz="1200" dirty="0">
                <a:solidFill>
                  <a:srgbClr val="000000"/>
                </a:solidFill>
                <a:latin typeface="Verdana" panose="020B0604030504040204" pitchFamily="34" charset="0"/>
              </a:rPr>
              <a:t>        Employee e=</a:t>
            </a:r>
            <a:r>
              <a:rPr lang="en-US" sz="1200" b="1" dirty="0">
                <a:solidFill>
                  <a:srgbClr val="006699"/>
                </a:solidFill>
                <a:latin typeface="Verdana" panose="020B0604030504040204" pitchFamily="34" charset="0"/>
              </a:rPr>
              <a:t>new</a:t>
            </a:r>
            <a:r>
              <a:rPr lang="en-US" sz="1200" dirty="0">
                <a:solidFill>
                  <a:srgbClr val="000000"/>
                </a:solidFill>
                <a:latin typeface="Verdana" panose="020B0604030504040204" pitchFamily="34" charset="0"/>
              </a:rPr>
              <a:t> Employee();  </a:t>
            </a:r>
          </a:p>
          <a:p>
            <a:pPr algn="just">
              <a:buFont typeface="+mj-lt"/>
              <a:buAutoNum type="arabicPeriod"/>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e.setId</a:t>
            </a:r>
            <a:r>
              <a:rPr lang="en-US" sz="1200" dirty="0">
                <a:solidFill>
                  <a:srgbClr val="000000"/>
                </a:solidFill>
                <a:latin typeface="Verdana" panose="020B0604030504040204" pitchFamily="34" charset="0"/>
              </a:rPr>
              <a:t>(</a:t>
            </a:r>
            <a:r>
              <a:rPr lang="en-US" sz="1200" dirty="0" err="1">
                <a:solidFill>
                  <a:srgbClr val="000000"/>
                </a:solidFill>
                <a:latin typeface="Verdana" panose="020B0604030504040204" pitchFamily="34" charset="0"/>
              </a:rPr>
              <a:t>rs.getInt</a:t>
            </a:r>
            <a:r>
              <a:rPr lang="en-US" sz="1200" dirty="0">
                <a:solidFill>
                  <a:srgbClr val="000000"/>
                </a:solidFill>
                <a:latin typeface="Verdana" panose="020B0604030504040204" pitchFamily="34" charset="0"/>
              </a:rPr>
              <a:t>(</a:t>
            </a:r>
            <a:r>
              <a:rPr lang="en-US" sz="1200" dirty="0">
                <a:solidFill>
                  <a:srgbClr val="C00000"/>
                </a:solidFill>
                <a:latin typeface="Verdana" panose="020B0604030504040204" pitchFamily="34" charset="0"/>
              </a:rPr>
              <a:t>1</a:t>
            </a: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e.setName</a:t>
            </a:r>
            <a:r>
              <a:rPr lang="en-US" sz="1200" dirty="0">
                <a:solidFill>
                  <a:srgbClr val="000000"/>
                </a:solidFill>
                <a:latin typeface="Verdana" panose="020B0604030504040204" pitchFamily="34" charset="0"/>
              </a:rPr>
              <a:t>(</a:t>
            </a:r>
            <a:r>
              <a:rPr lang="en-US" sz="1200" dirty="0" err="1">
                <a:solidFill>
                  <a:srgbClr val="000000"/>
                </a:solidFill>
                <a:latin typeface="Verdana" panose="020B0604030504040204" pitchFamily="34" charset="0"/>
              </a:rPr>
              <a:t>rs.getString</a:t>
            </a:r>
            <a:r>
              <a:rPr lang="en-US" sz="1200" dirty="0">
                <a:solidFill>
                  <a:srgbClr val="000000"/>
                </a:solidFill>
                <a:latin typeface="Verdana" panose="020B0604030504040204" pitchFamily="34" charset="0"/>
              </a:rPr>
              <a:t>(</a:t>
            </a:r>
            <a:r>
              <a:rPr lang="en-US" sz="1200" dirty="0">
                <a:solidFill>
                  <a:srgbClr val="C00000"/>
                </a:solidFill>
                <a:latin typeface="Verdana" panose="020B0604030504040204" pitchFamily="34" charset="0"/>
              </a:rPr>
              <a:t>2</a:t>
            </a: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e.setSalary</a:t>
            </a:r>
            <a:r>
              <a:rPr lang="en-US" sz="1200" dirty="0">
                <a:solidFill>
                  <a:srgbClr val="000000"/>
                </a:solidFill>
                <a:latin typeface="Verdana" panose="020B0604030504040204" pitchFamily="34" charset="0"/>
              </a:rPr>
              <a:t>(</a:t>
            </a:r>
            <a:r>
              <a:rPr lang="en-US" sz="1200" dirty="0" err="1">
                <a:solidFill>
                  <a:srgbClr val="000000"/>
                </a:solidFill>
                <a:latin typeface="Verdana" panose="020B0604030504040204" pitchFamily="34" charset="0"/>
              </a:rPr>
              <a:t>rs.getInt</a:t>
            </a:r>
            <a:r>
              <a:rPr lang="en-US" sz="1200" dirty="0">
                <a:solidFill>
                  <a:srgbClr val="000000"/>
                </a:solidFill>
                <a:latin typeface="Verdana" panose="020B0604030504040204" pitchFamily="34" charset="0"/>
              </a:rPr>
              <a:t>(</a:t>
            </a:r>
            <a:r>
              <a:rPr lang="en-US" sz="1200" dirty="0">
                <a:solidFill>
                  <a:srgbClr val="C00000"/>
                </a:solidFill>
                <a:latin typeface="Verdana" panose="020B0604030504040204" pitchFamily="34" charset="0"/>
              </a:rPr>
              <a:t>3</a:t>
            </a: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return</a:t>
            </a:r>
            <a:r>
              <a:rPr lang="en-US" sz="1200" dirty="0">
                <a:solidFill>
                  <a:srgbClr val="000000"/>
                </a:solidFill>
                <a:latin typeface="Verdana" panose="020B0604030504040204" pitchFamily="34" charset="0"/>
              </a:rPr>
              <a:t> e;  </a:t>
            </a:r>
          </a:p>
          <a:p>
            <a:pPr algn="just">
              <a:buFont typeface="+mj-lt"/>
              <a:buAutoNum type="arabicPeriod"/>
            </a:pPr>
            <a:r>
              <a:rPr lang="en-US" sz="1200" dirty="0">
                <a:solidFill>
                  <a:srgbClr val="000000"/>
                </a:solidFill>
                <a:latin typeface="Verdana" panose="020B0604030504040204" pitchFamily="34" charset="0"/>
              </a:rPr>
              <a:t>    }  </a:t>
            </a:r>
          </a:p>
          <a:p>
            <a:pPr algn="just">
              <a:buFont typeface="+mj-lt"/>
              <a:buAutoNum type="arabicPeriod"/>
            </a:pPr>
            <a:r>
              <a:rPr lang="en-US" sz="1200" dirty="0">
                <a:solidFill>
                  <a:srgbClr val="000000"/>
                </a:solidFill>
                <a:latin typeface="Verdana" panose="020B0604030504040204" pitchFamily="34" charset="0"/>
              </a:rPr>
              <a:t>    });  </a:t>
            </a:r>
          </a:p>
          <a:p>
            <a:pPr algn="just">
              <a:buFont typeface="+mj-lt"/>
              <a:buAutoNum type="arabicPeriod"/>
            </a:pPr>
            <a:r>
              <a:rPr lang="en-US" sz="1200" dirty="0">
                <a:solidFill>
                  <a:srgbClr val="000000"/>
                </a:solidFill>
                <a:latin typeface="Verdana" panose="020B0604030504040204" pitchFamily="34" charset="0"/>
              </a:rPr>
              <a:t>}  </a:t>
            </a:r>
          </a:p>
          <a:p>
            <a:pPr algn="just">
              <a:buFont typeface="+mj-lt"/>
              <a:buAutoNum type="arabicPeriod"/>
            </a:pPr>
            <a:r>
              <a:rPr lang="en-US" sz="1200" dirty="0">
                <a:solidFill>
                  <a:srgbClr val="000000"/>
                </a:solidFill>
                <a:latin typeface="Verdana" panose="020B0604030504040204" pitchFamily="34" charset="0"/>
              </a:rPr>
              <a:t>}</a:t>
            </a:r>
          </a:p>
          <a:p>
            <a:endParaRPr lang="en-US" sz="1200" dirty="0"/>
          </a:p>
        </p:txBody>
      </p:sp>
    </p:spTree>
    <p:extLst>
      <p:ext uri="{BB962C8B-B14F-4D97-AF65-F5344CB8AC3E}">
        <p14:creationId xmlns:p14="http://schemas.microsoft.com/office/powerpoint/2010/main" val="39335133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applicationContext.xml</a:t>
            </a:r>
          </a:p>
        </p:txBody>
      </p:sp>
      <p:sp>
        <p:nvSpPr>
          <p:cNvPr id="3" name="Content Placeholder 2"/>
          <p:cNvSpPr>
            <a:spLocks noGrp="1"/>
          </p:cNvSpPr>
          <p:nvPr>
            <p:ph idx="1"/>
          </p:nvPr>
        </p:nvSpPr>
        <p:spPr>
          <a:xfrm>
            <a:off x="677334" y="1520687"/>
            <a:ext cx="10961388" cy="5108713"/>
          </a:xfrm>
        </p:spPr>
        <p:txBody>
          <a:bodyPr>
            <a:normAutofit fontScale="85000" lnSpcReduction="10000"/>
          </a:bodyPr>
          <a:lstStyle/>
          <a:p>
            <a:pPr algn="just">
              <a:buFont typeface="+mj-lt"/>
              <a:buAutoNum type="arabicPeriod"/>
            </a:pPr>
            <a:r>
              <a:rPr lang="en-US" dirty="0">
                <a:solidFill>
                  <a:srgbClr val="000000"/>
                </a:solidFill>
                <a:latin typeface="Verdana" panose="020B0604030504040204" pitchFamily="34" charset="0"/>
              </a:rPr>
              <a:t>&lt;beans…&gt;&lt;bean id=</a:t>
            </a:r>
            <a:r>
              <a:rPr lang="en-US" dirty="0">
                <a:solidFill>
                  <a:srgbClr val="0000FF"/>
                </a:solidFill>
                <a:latin typeface="Verdana" panose="020B0604030504040204" pitchFamily="34" charset="0"/>
              </a:rPr>
              <a:t>"ds"</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org.springframework.jdbc.datasource.DriverManagerDataSource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driverClassName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oracle.jdbc.driver.OracleDriver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url</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jdbc:oracle:thin</a:t>
            </a:r>
            <a:r>
              <a:rPr lang="en-US" dirty="0">
                <a:solidFill>
                  <a:srgbClr val="0000FF"/>
                </a:solidFill>
                <a:latin typeface="Verdana" panose="020B0604030504040204" pitchFamily="34" charset="0"/>
              </a:rPr>
              <a:t>:@localhost:1521:xe"</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"username"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"system"</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"password"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"oracle"</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org.springframework.jdbc.core.JdbcTemplate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"ds"</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com.mangaraoit.EmployeeDao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&lt;/bean&gt; </a:t>
            </a:r>
            <a:r>
              <a:rPr lang="en-US">
                <a:solidFill>
                  <a:srgbClr val="000000"/>
                </a:solidFill>
                <a:latin typeface="Verdana" panose="020B0604030504040204" pitchFamily="34" charset="0"/>
              </a:rPr>
              <a:t> </a:t>
            </a:r>
            <a:endParaRPr lang="en-US" dirty="0">
              <a:solidFill>
                <a:srgbClr val="000000"/>
              </a:solidFill>
              <a:latin typeface="Verdana" panose="020B0604030504040204" pitchFamily="34" charset="0"/>
            </a:endParaRPr>
          </a:p>
          <a:p>
            <a:pPr algn="just">
              <a:buFont typeface="+mj-lt"/>
              <a:buAutoNum type="arabicPeriod"/>
            </a:pPr>
            <a:r>
              <a:rPr lang="en-US" dirty="0">
                <a:solidFill>
                  <a:srgbClr val="000000"/>
                </a:solidFill>
                <a:latin typeface="Verdana" panose="020B0604030504040204" pitchFamily="34" charset="0"/>
              </a:rPr>
              <a:t>&lt;/beans&gt; </a:t>
            </a:r>
          </a:p>
          <a:p>
            <a:endParaRPr lang="en-US" dirty="0"/>
          </a:p>
        </p:txBody>
      </p:sp>
    </p:spTree>
    <p:extLst>
      <p:ext uri="{BB962C8B-B14F-4D97-AF65-F5344CB8AC3E}">
        <p14:creationId xmlns:p14="http://schemas.microsoft.com/office/powerpoint/2010/main" val="10403783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a:xfrm>
            <a:off x="677334" y="1930401"/>
            <a:ext cx="8596668" cy="4110962"/>
          </a:xfrm>
        </p:spPr>
        <p:txBody>
          <a:bodyPr>
            <a:normAutofit lnSpcReduction="10000"/>
          </a:bodyPr>
          <a:lstStyle/>
          <a:p>
            <a:pPr algn="just">
              <a:buFont typeface="+mj-lt"/>
              <a:buAutoNum type="arabicPeriod"/>
            </a:pPr>
            <a:r>
              <a:rPr lang="en-US" b="1">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ctx</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ClassPathXmlApplicationContext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ctx.getBean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List&lt;Employee&gt; list=</a:t>
            </a:r>
            <a:r>
              <a:rPr lang="en-US" dirty="0" err="1">
                <a:solidFill>
                  <a:srgbClr val="000000"/>
                </a:solidFill>
                <a:latin typeface="Verdana" panose="020B0604030504040204" pitchFamily="34" charset="0"/>
              </a:rPr>
              <a:t>dao.getAllEmployeesRowMapper</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for</a:t>
            </a:r>
            <a:r>
              <a:rPr lang="en-US" dirty="0">
                <a:solidFill>
                  <a:srgbClr val="000000"/>
                </a:solidFill>
                <a:latin typeface="Verdana" panose="020B0604030504040204" pitchFamily="34" charset="0"/>
              </a:rPr>
              <a:t>(Employee e:list)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(e);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00313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3) Create Java class</a:t>
            </a:r>
            <a:br>
              <a:rPr lang="en-US" dirty="0"/>
            </a:br>
            <a:endParaRPr lang="en-US" dirty="0"/>
          </a:p>
        </p:txBody>
      </p:sp>
      <p:sp>
        <p:nvSpPr>
          <p:cNvPr id="3" name="Content Placeholder 2"/>
          <p:cNvSpPr>
            <a:spLocks noGrp="1"/>
          </p:cNvSpPr>
          <p:nvPr>
            <p:ph idx="1"/>
          </p:nvPr>
        </p:nvSpPr>
        <p:spPr>
          <a:xfrm>
            <a:off x="677334" y="1838739"/>
            <a:ext cx="8596668" cy="4202623"/>
          </a:xfrm>
        </p:spPr>
        <p:txBody>
          <a:bodyPr>
            <a:normAutofit lnSpcReduction="10000"/>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Student {</a:t>
            </a:r>
          </a:p>
          <a:p>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String </a:t>
            </a:r>
            <a:r>
              <a:rPr lang="en-US" b="1" dirty="0">
                <a:solidFill>
                  <a:srgbClr val="0000C0"/>
                </a:solidFill>
                <a:latin typeface="Courier New" panose="02070309020205020404" pitchFamily="49" charset="0"/>
              </a:rPr>
              <a:t>name</a:t>
            </a:r>
            <a:r>
              <a:rPr lang="en-US" b="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String </a:t>
            </a:r>
            <a:r>
              <a:rPr lang="en-US" b="1" dirty="0" err="1">
                <a:solidFill>
                  <a:srgbClr val="000000"/>
                </a:solidFill>
                <a:latin typeface="Courier New" panose="02070309020205020404" pitchFamily="49" charset="0"/>
              </a:rPr>
              <a:t>getName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name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setName</a:t>
            </a:r>
            <a:r>
              <a:rPr lang="en-US" b="1" dirty="0">
                <a:solidFill>
                  <a:srgbClr val="000000"/>
                </a:solidFill>
                <a:latin typeface="Courier New" panose="02070309020205020404" pitchFamily="49" charset="0"/>
              </a:rPr>
              <a:t>(String </a:t>
            </a:r>
            <a:r>
              <a:rPr lang="en-US" b="1" dirty="0">
                <a:solidFill>
                  <a:srgbClr val="6A3E3E"/>
                </a:solidFill>
                <a:latin typeface="Courier New" panose="02070309020205020404" pitchFamily="49" charset="0"/>
              </a:rPr>
              <a:t>name</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this</a:t>
            </a:r>
            <a:r>
              <a:rPr lang="en-US" b="1" dirty="0">
                <a:solidFill>
                  <a:srgbClr val="000000"/>
                </a:solidFill>
                <a:latin typeface="Courier New" panose="02070309020205020404" pitchFamily="49" charset="0"/>
              </a:rPr>
              <a:t>.</a:t>
            </a:r>
            <a:r>
              <a:rPr lang="en-US" b="1" dirty="0">
                <a:solidFill>
                  <a:srgbClr val="0000C0"/>
                </a:solidFill>
                <a:latin typeface="Courier New" panose="02070309020205020404" pitchFamily="49" charset="0"/>
              </a:rPr>
              <a:t>name</a:t>
            </a:r>
            <a:r>
              <a:rPr lang="en-US" b="1" dirty="0">
                <a:solidFill>
                  <a:srgbClr val="000000"/>
                </a:solidFill>
                <a:latin typeface="Courier New" panose="02070309020205020404" pitchFamily="49" charset="0"/>
              </a:rPr>
              <a:t> = </a:t>
            </a:r>
            <a:r>
              <a:rPr lang="en-US" b="1" dirty="0">
                <a:solidFill>
                  <a:srgbClr val="6A3E3E"/>
                </a:solidFill>
                <a:latin typeface="Courier New" panose="02070309020205020404" pitchFamily="49" charset="0"/>
              </a:rPr>
              <a:t>name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1927371934"/>
      </p:ext>
    </p:extLst>
  </p:cSld>
  <p:clrMapOvr>
    <a:masterClrMapping/>
  </p:clrMapOvr>
  <p:transition spd="slow">
    <p:push/>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r>
              <a:rPr lang="en-US" dirty="0"/>
              <a:t>1) </a:t>
            </a:r>
            <a:r>
              <a:rPr lang="en-US" dirty="0" err="1"/>
              <a:t>PreparedStatementCallback</a:t>
            </a:r>
            <a:r>
              <a:rPr lang="en-US" dirty="0"/>
              <a:t> - Interface - to execute parameterized queries</a:t>
            </a:r>
          </a:p>
          <a:p>
            <a:r>
              <a:rPr lang="en-US" u="sng" dirty="0" err="1"/>
              <a:t>doInPreparedStatement</a:t>
            </a:r>
            <a:r>
              <a:rPr lang="en-US" dirty="0"/>
              <a:t>(</a:t>
            </a:r>
            <a:r>
              <a:rPr lang="en-US" dirty="0" err="1"/>
              <a:t>PreparedStatement</a:t>
            </a:r>
            <a:r>
              <a:rPr lang="en-US" dirty="0"/>
              <a:t> </a:t>
            </a:r>
            <a:r>
              <a:rPr lang="en-US" dirty="0" err="1"/>
              <a:t>pstmt</a:t>
            </a:r>
            <a:r>
              <a:rPr lang="en-US" dirty="0"/>
              <a:t>);</a:t>
            </a:r>
          </a:p>
          <a:p>
            <a:endParaRPr lang="en-US" dirty="0"/>
          </a:p>
          <a:p>
            <a:r>
              <a:rPr lang="en-US" dirty="0"/>
              <a:t>2) </a:t>
            </a:r>
            <a:r>
              <a:rPr lang="en-US" dirty="0" err="1"/>
              <a:t>ResultSetExtractor</a:t>
            </a:r>
            <a:r>
              <a:rPr lang="en-US" dirty="0"/>
              <a:t> - Interface - to fetch records from table</a:t>
            </a:r>
          </a:p>
          <a:p>
            <a:r>
              <a:rPr lang="en-US" dirty="0"/>
              <a:t>	</a:t>
            </a:r>
            <a:r>
              <a:rPr lang="en-US" dirty="0" err="1"/>
              <a:t>extraactData</a:t>
            </a:r>
            <a:r>
              <a:rPr lang="en-US" dirty="0"/>
              <a:t>(</a:t>
            </a:r>
            <a:r>
              <a:rPr lang="en-US" dirty="0" err="1"/>
              <a:t>ResultSet</a:t>
            </a:r>
            <a:r>
              <a:rPr lang="en-US" dirty="0"/>
              <a:t>);</a:t>
            </a:r>
          </a:p>
          <a:p>
            <a:r>
              <a:rPr lang="en-US" dirty="0"/>
              <a:t>3) </a:t>
            </a:r>
            <a:r>
              <a:rPr lang="en-US" dirty="0" err="1"/>
              <a:t>RowMapper</a:t>
            </a:r>
            <a:r>
              <a:rPr lang="en-US" dirty="0"/>
              <a:t> - Interface - to fetch records from table without iteration</a:t>
            </a:r>
          </a:p>
          <a:p>
            <a:r>
              <a:rPr lang="en-US" dirty="0"/>
              <a:t>	 </a:t>
            </a:r>
            <a:r>
              <a:rPr lang="en-US" dirty="0" err="1"/>
              <a:t>mapRow</a:t>
            </a:r>
            <a:r>
              <a:rPr lang="en-US" dirty="0"/>
              <a:t>(</a:t>
            </a:r>
            <a:r>
              <a:rPr lang="en-US" dirty="0" err="1"/>
              <a:t>ResultSet</a:t>
            </a:r>
            <a:r>
              <a:rPr lang="en-US" dirty="0"/>
              <a:t>, </a:t>
            </a:r>
            <a:r>
              <a:rPr lang="en-US" dirty="0" err="1"/>
              <a:t>rowNumber</a:t>
            </a:r>
            <a:r>
              <a:rPr lang="en-US" dirty="0"/>
              <a:t>)</a:t>
            </a:r>
          </a:p>
        </p:txBody>
      </p:sp>
    </p:spTree>
    <p:extLst>
      <p:ext uri="{BB962C8B-B14F-4D97-AF65-F5344CB8AC3E}">
        <p14:creationId xmlns:p14="http://schemas.microsoft.com/office/powerpoint/2010/main" val="18210900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 Spring </a:t>
            </a:r>
            <a:r>
              <a:rPr lang="en-US" dirty="0" err="1"/>
              <a:t>NamedParameterJdbcTemplate</a:t>
            </a:r>
            <a:r>
              <a:rPr lang="en-US" dirty="0"/>
              <a:t> Example</a:t>
            </a:r>
            <a:br>
              <a:rPr lang="en-US" dirty="0"/>
            </a:br>
            <a:br>
              <a:rPr lang="en-US" dirty="0"/>
            </a:br>
            <a:endParaRPr lang="en-US" dirty="0"/>
          </a:p>
        </p:txBody>
      </p:sp>
      <p:sp>
        <p:nvSpPr>
          <p:cNvPr id="3" name="Content Placeholder 2"/>
          <p:cNvSpPr>
            <a:spLocks noGrp="1"/>
          </p:cNvSpPr>
          <p:nvPr>
            <p:ph idx="1"/>
          </p:nvPr>
        </p:nvSpPr>
        <p:spPr/>
        <p:txBody>
          <a:bodyPr/>
          <a:lstStyle/>
          <a:p>
            <a:pPr algn="just"/>
            <a:r>
              <a:rPr lang="en-US" dirty="0">
                <a:solidFill>
                  <a:srgbClr val="000000"/>
                </a:solidFill>
                <a:latin typeface="verdana" panose="020B0604030504040204" pitchFamily="34" charset="0"/>
              </a:rPr>
              <a:t>Spring provides another way to insert data by named parameter. In such way, we use names instead of ?(question mark). So it is better to remember the data for the column.</a:t>
            </a:r>
          </a:p>
          <a:p>
            <a:pPr algn="just"/>
            <a:r>
              <a:rPr lang="en-US" b="1" dirty="0">
                <a:solidFill>
                  <a:srgbClr val="610B4B"/>
                </a:solidFill>
                <a:latin typeface="erdana"/>
              </a:rPr>
              <a:t>Simple example of named parameter query</a:t>
            </a:r>
          </a:p>
          <a:p>
            <a:pPr algn="just">
              <a:buFont typeface="+mj-lt"/>
              <a:buAutoNum type="arabicPeriod"/>
            </a:pPr>
            <a:r>
              <a:rPr lang="en-US" dirty="0">
                <a:solidFill>
                  <a:srgbClr val="000000"/>
                </a:solidFill>
                <a:latin typeface="Verdana" panose="020B0604030504040204" pitchFamily="34" charset="0"/>
              </a:rPr>
              <a:t>insert into employee values (:</a:t>
            </a:r>
            <a:r>
              <a:rPr lang="en-US" dirty="0" err="1">
                <a:solidFill>
                  <a:srgbClr val="000000"/>
                </a:solidFill>
                <a:latin typeface="Verdana" panose="020B0604030504040204" pitchFamily="34" charset="0"/>
              </a:rPr>
              <a:t>id,:name,:salary</a:t>
            </a:r>
            <a:r>
              <a:rPr lang="en-US" dirty="0">
                <a:solidFill>
                  <a:srgbClr val="000000"/>
                </a:solidFill>
                <a:latin typeface="Verdana" panose="020B0604030504040204" pitchFamily="34" charset="0"/>
              </a:rPr>
              <a:t>)  </a:t>
            </a:r>
          </a:p>
          <a:p>
            <a:pPr algn="just"/>
            <a:r>
              <a:rPr lang="en-US" b="1" dirty="0">
                <a:solidFill>
                  <a:srgbClr val="610B4B"/>
                </a:solidFill>
                <a:latin typeface="erdana"/>
              </a:rPr>
              <a:t>Method of </a:t>
            </a:r>
            <a:r>
              <a:rPr lang="en-US" b="1" dirty="0" err="1">
                <a:solidFill>
                  <a:srgbClr val="610B4B"/>
                </a:solidFill>
                <a:latin typeface="erdana"/>
              </a:rPr>
              <a:t>NamedParameterJdbcTemplate</a:t>
            </a:r>
            <a:r>
              <a:rPr lang="en-US" b="1" dirty="0">
                <a:solidFill>
                  <a:srgbClr val="610B4B"/>
                </a:solidFill>
                <a:latin typeface="erdana"/>
              </a:rPr>
              <a:t> class</a:t>
            </a:r>
          </a:p>
          <a:p>
            <a:pPr algn="just"/>
            <a:r>
              <a:rPr lang="en-US" dirty="0">
                <a:solidFill>
                  <a:srgbClr val="000000"/>
                </a:solidFill>
                <a:latin typeface="verdana" panose="020B0604030504040204" pitchFamily="34" charset="0"/>
              </a:rPr>
              <a:t>In this </a:t>
            </a:r>
            <a:r>
              <a:rPr lang="en-US" dirty="0" err="1">
                <a:solidFill>
                  <a:srgbClr val="000000"/>
                </a:solidFill>
                <a:latin typeface="verdana" panose="020B0604030504040204" pitchFamily="34" charset="0"/>
              </a:rPr>
              <a:t>example,we</a:t>
            </a:r>
            <a:r>
              <a:rPr lang="en-US" dirty="0">
                <a:solidFill>
                  <a:srgbClr val="000000"/>
                </a:solidFill>
                <a:latin typeface="verdana" panose="020B0604030504040204" pitchFamily="34" charset="0"/>
              </a:rPr>
              <a:t> are going to call only the execute method of </a:t>
            </a:r>
            <a:r>
              <a:rPr lang="en-US" dirty="0" err="1">
                <a:solidFill>
                  <a:srgbClr val="000000"/>
                </a:solidFill>
                <a:latin typeface="verdana" panose="020B0604030504040204" pitchFamily="34" charset="0"/>
              </a:rPr>
              <a:t>NamedParameterJdbcTemplate</a:t>
            </a:r>
            <a:r>
              <a:rPr lang="en-US" dirty="0">
                <a:solidFill>
                  <a:srgbClr val="000000"/>
                </a:solidFill>
                <a:latin typeface="verdana" panose="020B0604030504040204" pitchFamily="34" charset="0"/>
              </a:rPr>
              <a:t> class. Syntax of the method is as follows:</a:t>
            </a:r>
          </a:p>
          <a:p>
            <a:pPr algn="just">
              <a:buFont typeface="+mj-lt"/>
              <a:buAutoNum type="arabicPeriod"/>
            </a:pPr>
            <a:r>
              <a:rPr lang="en-US" dirty="0">
                <a:solidFill>
                  <a:srgbClr val="000000"/>
                </a:solidFill>
                <a:latin typeface="Verdana" panose="020B0604030504040204" pitchFamily="34" charset="0"/>
              </a:rPr>
              <a:t>pubic T execute(String </a:t>
            </a:r>
            <a:r>
              <a:rPr lang="en-US" dirty="0" err="1">
                <a:solidFill>
                  <a:srgbClr val="000000"/>
                </a:solidFill>
                <a:latin typeface="Verdana" panose="020B0604030504040204" pitchFamily="34" charset="0"/>
              </a:rPr>
              <a:t>sql,Map</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map,PreparedStatementCallback</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psc</a:t>
            </a:r>
            <a:r>
              <a:rPr lang="en-US" dirty="0">
                <a:solidFill>
                  <a:srgbClr val="000000"/>
                </a:solidFill>
                <a:latin typeface="Verdana" panose="020B0604030504040204" pitchFamily="34" charset="0"/>
              </a:rPr>
              <a:t>)  </a:t>
            </a:r>
          </a:p>
          <a:p>
            <a:endParaRPr lang="en-US" dirty="0"/>
          </a:p>
          <a:p>
            <a:endParaRPr lang="en-US" dirty="0"/>
          </a:p>
        </p:txBody>
      </p:sp>
    </p:spTree>
    <p:extLst>
      <p:ext uri="{BB962C8B-B14F-4D97-AF65-F5344CB8AC3E}">
        <p14:creationId xmlns:p14="http://schemas.microsoft.com/office/powerpoint/2010/main" val="10968939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t>
            </a:r>
            <a:r>
              <a:rPr lang="en-US" dirty="0" err="1"/>
              <a:t>NamedParameterJdbcTemplate</a:t>
            </a:r>
            <a:r>
              <a:rPr lang="en-US" dirty="0"/>
              <a:t> class</a:t>
            </a:r>
            <a:br>
              <a:rPr lang="en-US" dirty="0"/>
            </a:br>
            <a:endParaRPr lang="en-US" dirty="0"/>
          </a:p>
        </p:txBody>
      </p:sp>
      <p:sp>
        <p:nvSpPr>
          <p:cNvPr id="3" name="Content Placeholder 2"/>
          <p:cNvSpPr>
            <a:spLocks noGrp="1"/>
          </p:cNvSpPr>
          <p:nvPr>
            <p:ph idx="1"/>
          </p:nvPr>
        </p:nvSpPr>
        <p:spPr/>
        <p:txBody>
          <a:bodyPr/>
          <a:lstStyle/>
          <a:p>
            <a:r>
              <a:rPr lang="en-US" dirty="0"/>
              <a:t>User Employee table, Employee.java of previous example</a:t>
            </a:r>
          </a:p>
          <a:p>
            <a:endParaRPr lang="en-US" dirty="0"/>
          </a:p>
        </p:txBody>
      </p:sp>
    </p:spTree>
    <p:extLst>
      <p:ext uri="{BB962C8B-B14F-4D97-AF65-F5344CB8AC3E}">
        <p14:creationId xmlns:p14="http://schemas.microsoft.com/office/powerpoint/2010/main" val="21729870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EmployeeDao.java</a:t>
            </a:r>
          </a:p>
        </p:txBody>
      </p:sp>
      <p:sp>
        <p:nvSpPr>
          <p:cNvPr id="3" name="Content Placeholder 2"/>
          <p:cNvSpPr>
            <a:spLocks noGrp="1"/>
          </p:cNvSpPr>
          <p:nvPr>
            <p:ph idx="1"/>
          </p:nvPr>
        </p:nvSpPr>
        <p:spPr>
          <a:xfrm>
            <a:off x="677334" y="1421297"/>
            <a:ext cx="8596668" cy="4620066"/>
          </a:xfrm>
        </p:spPr>
        <p:txBody>
          <a:bodyPr>
            <a:normAutofit fontScale="55000" lnSpcReduction="20000"/>
          </a:bodyPr>
          <a:lstStyle/>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EmpDao</a:t>
            </a:r>
            <a:r>
              <a:rPr lang="en-US" dirty="0">
                <a:solidFill>
                  <a:srgbClr val="000000"/>
                </a:solidFill>
                <a:latin typeface="Verdana" panose="020B0604030504040204" pitchFamily="34" charset="0"/>
              </a:rPr>
              <a:t> {  </a:t>
            </a:r>
          </a:p>
          <a:p>
            <a:pPr algn="just"/>
            <a:r>
              <a:rPr lang="en-US" dirty="0" err="1">
                <a:solidFill>
                  <a:srgbClr val="000000"/>
                </a:solidFill>
                <a:latin typeface="Verdana" panose="020B0604030504040204" pitchFamily="34" charset="0"/>
              </a:rPr>
              <a:t>NamedParameterJdbcTemplate</a:t>
            </a:r>
            <a:r>
              <a:rPr lang="en-US" dirty="0">
                <a:solidFill>
                  <a:srgbClr val="000000"/>
                </a:solidFill>
                <a:latin typeface="Verdana" panose="020B0604030504040204" pitchFamily="34" charset="0"/>
              </a:rPr>
              <a:t> template;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NamedParameterJdbcTemplate</a:t>
            </a:r>
            <a:r>
              <a:rPr lang="en-US" dirty="0">
                <a:solidFill>
                  <a:srgbClr val="000000"/>
                </a:solidFill>
                <a:latin typeface="Verdana" panose="020B0604030504040204" pitchFamily="34" charset="0"/>
              </a:rPr>
              <a:t> template) {  </a:t>
            </a:r>
          </a:p>
          <a:p>
            <a:pPr algn="just"/>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.template</a:t>
            </a:r>
            <a:r>
              <a:rPr lang="en-US" dirty="0">
                <a:solidFill>
                  <a:srgbClr val="000000"/>
                </a:solidFill>
                <a:latin typeface="Verdana" panose="020B0604030504040204" pitchFamily="34" charset="0"/>
              </a:rPr>
              <a:t> = template;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save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 e){  </a:t>
            </a:r>
          </a:p>
          <a:p>
            <a:pPr algn="just"/>
            <a:r>
              <a:rPr lang="en-US" dirty="0">
                <a:solidFill>
                  <a:srgbClr val="000000"/>
                </a:solidFill>
                <a:latin typeface="Verdana" panose="020B0604030504040204" pitchFamily="34" charset="0"/>
              </a:rPr>
              <a:t>String query=</a:t>
            </a:r>
            <a:r>
              <a:rPr lang="en-US" dirty="0">
                <a:solidFill>
                  <a:srgbClr val="0000FF"/>
                </a:solidFill>
                <a:latin typeface="Verdana" panose="020B0604030504040204" pitchFamily="34" charset="0"/>
              </a:rPr>
              <a:t>"insert into employee values (:</a:t>
            </a:r>
            <a:r>
              <a:rPr lang="en-US" dirty="0" err="1">
                <a:solidFill>
                  <a:srgbClr val="0000FF"/>
                </a:solidFill>
                <a:latin typeface="Verdana" panose="020B0604030504040204" pitchFamily="34" charset="0"/>
              </a:rPr>
              <a:t>id,:name,:salary</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Map&lt;</a:t>
            </a:r>
            <a:r>
              <a:rPr lang="en-US" dirty="0" err="1">
                <a:solidFill>
                  <a:srgbClr val="000000"/>
                </a:solidFill>
                <a:latin typeface="Verdana" panose="020B0604030504040204" pitchFamily="34" charset="0"/>
              </a:rPr>
              <a:t>String,Object</a:t>
            </a:r>
            <a:r>
              <a:rPr lang="en-US" dirty="0">
                <a:solidFill>
                  <a:srgbClr val="000000"/>
                </a:solidFill>
                <a:latin typeface="Verdana" panose="020B0604030504040204" pitchFamily="34" charset="0"/>
              </a:rPr>
              <a:t>&gt; map=</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HashMap</a:t>
            </a: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String,Object</a:t>
            </a:r>
            <a:r>
              <a:rPr lang="en-US" dirty="0">
                <a:solidFill>
                  <a:srgbClr val="000000"/>
                </a:solidFill>
                <a:latin typeface="Verdana" panose="020B0604030504040204" pitchFamily="34" charset="0"/>
              </a:rPr>
              <a:t>&gt;();  </a:t>
            </a:r>
          </a:p>
          <a:p>
            <a:pPr algn="just"/>
            <a:r>
              <a:rPr lang="en-US" dirty="0" err="1">
                <a:solidFill>
                  <a:srgbClr val="000000"/>
                </a:solidFill>
                <a:latin typeface="Verdana" panose="020B0604030504040204" pitchFamily="34" charset="0"/>
              </a:rPr>
              <a:t>map.put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e.getId</a:t>
            </a:r>
            <a:r>
              <a:rPr lang="en-US" dirty="0">
                <a:solidFill>
                  <a:srgbClr val="000000"/>
                </a:solidFill>
                <a:latin typeface="Verdana" panose="020B0604030504040204" pitchFamily="34" charset="0"/>
              </a:rPr>
              <a:t>());  </a:t>
            </a:r>
          </a:p>
          <a:p>
            <a:pPr algn="just"/>
            <a:r>
              <a:rPr lang="en-US" dirty="0" err="1">
                <a:solidFill>
                  <a:srgbClr val="000000"/>
                </a:solidFill>
                <a:latin typeface="Verdana" panose="020B0604030504040204" pitchFamily="34" charset="0"/>
              </a:rPr>
              <a:t>map.put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e.getName</a:t>
            </a:r>
            <a:r>
              <a:rPr lang="en-US" dirty="0">
                <a:solidFill>
                  <a:srgbClr val="000000"/>
                </a:solidFill>
                <a:latin typeface="Verdana" panose="020B0604030504040204" pitchFamily="34" charset="0"/>
              </a:rPr>
              <a:t>());  </a:t>
            </a:r>
          </a:p>
          <a:p>
            <a:pPr algn="just"/>
            <a:r>
              <a:rPr lang="en-US" dirty="0" err="1">
                <a:solidFill>
                  <a:srgbClr val="000000"/>
                </a:solidFill>
                <a:latin typeface="Verdana" panose="020B0604030504040204" pitchFamily="34" charset="0"/>
              </a:rPr>
              <a:t>map.put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"salary"</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e.getSalary</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err="1">
                <a:solidFill>
                  <a:srgbClr val="000000"/>
                </a:solidFill>
                <a:latin typeface="Verdana" panose="020B0604030504040204" pitchFamily="34" charset="0"/>
              </a:rPr>
              <a:t>template.</a:t>
            </a:r>
            <a:r>
              <a:rPr lang="en-US" dirty="0" err="1">
                <a:solidFill>
                  <a:srgbClr val="FF0000"/>
                </a:solidFill>
                <a:latin typeface="Verdana" panose="020B0604030504040204" pitchFamily="34" charset="0"/>
              </a:rPr>
              <a:t>execute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query,map,</a:t>
            </a:r>
            <a:r>
              <a:rPr lang="en-US" b="1" dirty="0" err="1">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PreparedStatementCallback</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@Override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Object </a:t>
            </a:r>
            <a:r>
              <a:rPr lang="en-US" dirty="0" err="1">
                <a:solidFill>
                  <a:srgbClr val="000000"/>
                </a:solidFill>
                <a:latin typeface="Verdana" panose="020B0604030504040204" pitchFamily="34" charset="0"/>
              </a:rPr>
              <a:t>doInPreparedStatement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PreparedStatement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throws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SQLException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DataAccessException</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ps.executeUpdate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  });}}  </a:t>
            </a:r>
          </a:p>
          <a:p>
            <a:endParaRPr lang="en-US" dirty="0"/>
          </a:p>
        </p:txBody>
      </p:sp>
    </p:spTree>
    <p:extLst>
      <p:ext uri="{BB962C8B-B14F-4D97-AF65-F5344CB8AC3E}">
        <p14:creationId xmlns:p14="http://schemas.microsoft.com/office/powerpoint/2010/main" val="39280189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applicationContext.xml</a:t>
            </a:r>
          </a:p>
        </p:txBody>
      </p:sp>
      <p:sp>
        <p:nvSpPr>
          <p:cNvPr id="3" name="Content Placeholder 2"/>
          <p:cNvSpPr>
            <a:spLocks noGrp="1"/>
          </p:cNvSpPr>
          <p:nvPr>
            <p:ph idx="1"/>
          </p:nvPr>
        </p:nvSpPr>
        <p:spPr>
          <a:xfrm>
            <a:off x="506896" y="1560443"/>
            <a:ext cx="8767106" cy="4480919"/>
          </a:xfrm>
        </p:spPr>
        <p:txBody>
          <a:bodyPr>
            <a:normAutofit fontScale="55000" lnSpcReduction="20000"/>
          </a:bodyPr>
          <a:lstStyle/>
          <a:p>
            <a:pPr algn="just">
              <a:buFont typeface="+mj-lt"/>
              <a:buAutoNum type="arabicPeriod"/>
            </a:pPr>
            <a:r>
              <a:rPr lang="en-US" dirty="0">
                <a:solidFill>
                  <a:srgbClr val="000000"/>
                </a:solidFill>
                <a:latin typeface="Verdana" panose="020B0604030504040204" pitchFamily="34" charset="0"/>
              </a:rPr>
              <a:t>H</a:t>
            </a:r>
            <a:r>
              <a:rPr lang="en-US" dirty="0">
                <a:solidFill>
                  <a:srgbClr val="000000"/>
                </a:solidFill>
                <a:latin typeface="verdana" panose="020B0604030504040204" pitchFamily="34" charset="0"/>
              </a:rPr>
              <a:t>ere, we are using the </a:t>
            </a:r>
            <a:r>
              <a:rPr lang="en-US" dirty="0" err="1">
                <a:solidFill>
                  <a:srgbClr val="000000"/>
                </a:solidFill>
                <a:latin typeface="verdana" panose="020B0604030504040204" pitchFamily="34" charset="0"/>
              </a:rPr>
              <a:t>NamedParameterJdbcTemplate</a:t>
            </a:r>
            <a:r>
              <a:rPr lang="en-US" dirty="0">
                <a:solidFill>
                  <a:srgbClr val="000000"/>
                </a:solidFill>
                <a:latin typeface="verdana" panose="020B0604030504040204" pitchFamily="34" charset="0"/>
              </a:rPr>
              <a:t> object in the </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 class, so we are passing it by the constructor but you can use setter method also.</a:t>
            </a:r>
            <a:endParaRPr lang="en-US" dirty="0">
              <a:solidFill>
                <a:srgbClr val="000000"/>
              </a:solidFill>
              <a:latin typeface="Verdana" panose="020B0604030504040204" pitchFamily="34" charset="0"/>
            </a:endParaRPr>
          </a:p>
          <a:p>
            <a:pPr algn="just">
              <a:buFont typeface="+mj-lt"/>
              <a:buAutoNum type="arabicPeriod"/>
            </a:pP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beas</a:t>
            </a:r>
            <a:r>
              <a:rPr lang="en-US" dirty="0">
                <a:solidFill>
                  <a:srgbClr val="000000"/>
                </a:solidFill>
                <a:latin typeface="Verdana" panose="020B0604030504040204" pitchFamily="34" charset="0"/>
              </a:rPr>
              <a:t>…&gt;&lt;bean id=</a:t>
            </a:r>
            <a:r>
              <a:rPr lang="en-US" dirty="0">
                <a:solidFill>
                  <a:srgbClr val="0000FF"/>
                </a:solidFill>
                <a:latin typeface="Verdana" panose="020B0604030504040204" pitchFamily="34" charset="0"/>
              </a:rPr>
              <a:t>"ds"</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org.springframework.jdbc.datasource.DriverManagerDataSource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driverClassName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oracle.jdbc.driver.OracleDriver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url</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jdbc:oracle:thin</a:t>
            </a:r>
            <a:r>
              <a:rPr lang="en-US" dirty="0">
                <a:solidFill>
                  <a:srgbClr val="0000FF"/>
                </a:solidFill>
                <a:latin typeface="Verdana" panose="020B0604030504040204" pitchFamily="34" charset="0"/>
              </a:rPr>
              <a:t>:@localhost:1521:xe"</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"username"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"system"</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"password"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"oracle"</a:t>
            </a:r>
            <a:r>
              <a:rPr lang="en-US" dirty="0">
                <a:solidFill>
                  <a:srgbClr val="000000"/>
                </a:solidFill>
                <a:latin typeface="Verdana" panose="020B0604030504040204" pitchFamily="34" charset="0"/>
              </a:rPr>
              <a:t> /&gt;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a:solidFill>
                  <a:srgbClr val="FF0000"/>
                </a:solidFill>
                <a:latin typeface="Verdana" panose="020B0604030504040204" pitchFamily="34" charset="0"/>
              </a:rPr>
              <a:t>org.springframework.jdbc.core.namedparam.NamedParameterJdbcTemplate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"ds"</a:t>
            </a:r>
            <a:r>
              <a:rPr lang="en-US" dirty="0">
                <a:solidFill>
                  <a:srgbClr val="000000"/>
                </a:solidFill>
                <a:latin typeface="Verdana" panose="020B0604030504040204" pitchFamily="34" charset="0"/>
              </a:rPr>
              <a:t>&gt;&lt;/constructor-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com.mangaraoit.EmpDao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&lt;ref bean=</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jtemplate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 &lt;/beans&gt;  </a:t>
            </a:r>
          </a:p>
          <a:p>
            <a:endParaRPr lang="en-US" dirty="0"/>
          </a:p>
        </p:txBody>
      </p:sp>
    </p:spTree>
    <p:extLst>
      <p:ext uri="{BB962C8B-B14F-4D97-AF65-F5344CB8AC3E}">
        <p14:creationId xmlns:p14="http://schemas.microsoft.com/office/powerpoint/2010/main" val="10585790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p:txBody>
          <a:bodyPr>
            <a:normAutofit fontScale="92500" lnSpcReduction="20000"/>
          </a:bodyPr>
          <a:lstStyle/>
          <a:p>
            <a:pPr algn="just">
              <a:buFont typeface="+mj-lt"/>
              <a:buAutoNum type="arabicPeriod"/>
            </a:pPr>
            <a:r>
              <a:rPr lang="en-US" dirty="0"/>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Resource r=</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EmpDao</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EmpDao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factory.getBean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dao.save</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23</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"sonoo"</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50000</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99279896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9346" y="1240559"/>
            <a:ext cx="8596668" cy="1826581"/>
          </a:xfrm>
        </p:spPr>
        <p:txBody>
          <a:bodyPr/>
          <a:lstStyle/>
          <a:p>
            <a:r>
              <a:rPr lang="en-US" dirty="0">
                <a:solidFill>
                  <a:srgbClr val="610B38"/>
                </a:solidFill>
                <a:latin typeface="erdana"/>
              </a:rPr>
              <a:t>Spring with ORM Frameworks</a:t>
            </a:r>
            <a:br>
              <a:rPr lang="en-US" dirty="0">
                <a:solidFill>
                  <a:srgbClr val="610B38"/>
                </a:solidFill>
                <a:latin typeface="erdana"/>
              </a:rPr>
            </a:br>
            <a:endParaRPr lang="en-US" dirty="0"/>
          </a:p>
        </p:txBody>
      </p:sp>
      <p:sp>
        <p:nvSpPr>
          <p:cNvPr id="5" name="Text Placeholder 4"/>
          <p:cNvSpPr>
            <a:spLocks noGrp="1"/>
          </p:cNvSpPr>
          <p:nvPr>
            <p:ph type="body" idx="1"/>
          </p:nvPr>
        </p:nvSpPr>
        <p:spPr>
          <a:xfrm>
            <a:off x="813812" y="3462922"/>
            <a:ext cx="8596668" cy="860400"/>
          </a:xfrm>
        </p:spPr>
        <p:txBody>
          <a:bodyPr>
            <a:normAutofit fontScale="92500" lnSpcReduction="20000"/>
          </a:bodyPr>
          <a:lstStyle/>
          <a:p>
            <a:r>
              <a:rPr lang="en-US" dirty="0">
                <a:solidFill>
                  <a:srgbClr val="000000"/>
                </a:solidFill>
                <a:latin typeface="verdana" panose="020B0604030504040204" pitchFamily="34" charset="0"/>
              </a:rPr>
              <a:t>Spring provides API to easily integrate Spring with ORM frameworks such as Hibernate, JPA(Java Persistence API), JDO(Java Data Objects), Oracle Toplink and </a:t>
            </a:r>
            <a:r>
              <a:rPr lang="en-US" dirty="0" err="1">
                <a:solidFill>
                  <a:srgbClr val="000000"/>
                </a:solidFill>
                <a:latin typeface="verdana" panose="020B0604030504040204" pitchFamily="34" charset="0"/>
              </a:rPr>
              <a:t>iBATIS</a:t>
            </a:r>
            <a:r>
              <a:rPr lang="en-US" dirty="0">
                <a:solidFill>
                  <a:srgbClr val="000000"/>
                </a:solidFill>
                <a:latin typeface="verdana" panose="020B0604030504040204" pitchFamily="34" charset="0"/>
              </a:rPr>
              <a:t>.</a:t>
            </a:r>
            <a:endParaRPr lang="en-US" dirty="0"/>
          </a:p>
        </p:txBody>
      </p:sp>
    </p:spTree>
    <p:extLst>
      <p:ext uri="{BB962C8B-B14F-4D97-AF65-F5344CB8AC3E}">
        <p14:creationId xmlns:p14="http://schemas.microsoft.com/office/powerpoint/2010/main" val="1012049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610B4B"/>
                </a:solidFill>
                <a:latin typeface="erdana"/>
              </a:rPr>
              <a:t>Advantage of ORM Frameworks with Spring</a:t>
            </a:r>
            <a:br>
              <a:rPr lang="en-US" dirty="0">
                <a:solidFill>
                  <a:srgbClr val="610B4B"/>
                </a:solidFill>
                <a:latin typeface="erdana"/>
              </a:rPr>
            </a:br>
            <a:endParaRPr lang="en-US" dirty="0"/>
          </a:p>
        </p:txBody>
      </p:sp>
      <p:sp>
        <p:nvSpPr>
          <p:cNvPr id="3" name="Content Placeholder 2"/>
          <p:cNvSpPr>
            <a:spLocks noGrp="1"/>
          </p:cNvSpPr>
          <p:nvPr>
            <p:ph idx="1"/>
          </p:nvPr>
        </p:nvSpPr>
        <p:spPr/>
        <p:txBody>
          <a:bodyPr>
            <a:normAutofit fontScale="85000" lnSpcReduction="10000"/>
          </a:bodyPr>
          <a:lstStyle/>
          <a:p>
            <a:pPr algn="just">
              <a:buFont typeface="Arial" panose="020B0604020202020204" pitchFamily="34" charset="0"/>
              <a:buChar char="•"/>
            </a:pPr>
            <a:r>
              <a:rPr lang="en-US" b="1" dirty="0">
                <a:solidFill>
                  <a:srgbClr val="000000"/>
                </a:solidFill>
                <a:latin typeface="Verdana" panose="020B0604030504040204" pitchFamily="34" charset="0"/>
              </a:rPr>
              <a:t>Less coding is required</a:t>
            </a:r>
            <a:r>
              <a:rPr lang="en-US" dirty="0">
                <a:solidFill>
                  <a:srgbClr val="000000"/>
                </a:solidFill>
                <a:latin typeface="Verdana" panose="020B0604030504040204" pitchFamily="34" charset="0"/>
              </a:rPr>
              <a:t>: By the help of Spring framework, you don't need to write extra codes before and after the actual database logic such as getting the connection, starting transaction, committing transaction, closing connection etc.</a:t>
            </a:r>
          </a:p>
          <a:p>
            <a:pPr algn="just">
              <a:buFont typeface="Arial" panose="020B0604020202020204" pitchFamily="34" charset="0"/>
              <a:buChar char="•"/>
            </a:pPr>
            <a:r>
              <a:rPr lang="en-US" b="1" dirty="0">
                <a:solidFill>
                  <a:srgbClr val="000000"/>
                </a:solidFill>
                <a:latin typeface="Verdana" panose="020B0604030504040204" pitchFamily="34" charset="0"/>
              </a:rPr>
              <a:t>Easy to test</a:t>
            </a:r>
            <a:r>
              <a:rPr lang="en-US" dirty="0">
                <a:solidFill>
                  <a:srgbClr val="000000"/>
                </a:solidFill>
                <a:latin typeface="Verdana" panose="020B0604030504040204" pitchFamily="34" charset="0"/>
              </a:rPr>
              <a:t>: Spring's </a:t>
            </a:r>
            <a:r>
              <a:rPr lang="en-US" dirty="0" err="1">
                <a:solidFill>
                  <a:srgbClr val="000000"/>
                </a:solidFill>
                <a:latin typeface="Verdana" panose="020B0604030504040204" pitchFamily="34" charset="0"/>
              </a:rPr>
              <a:t>IoC</a:t>
            </a:r>
            <a:r>
              <a:rPr lang="en-US" dirty="0">
                <a:solidFill>
                  <a:srgbClr val="000000"/>
                </a:solidFill>
                <a:latin typeface="Verdana" panose="020B0604030504040204" pitchFamily="34" charset="0"/>
              </a:rPr>
              <a:t> approach makes it easy to test the application.</a:t>
            </a:r>
          </a:p>
          <a:p>
            <a:pPr algn="just">
              <a:buFont typeface="Arial" panose="020B0604020202020204" pitchFamily="34" charset="0"/>
              <a:buChar char="•"/>
            </a:pPr>
            <a:r>
              <a:rPr lang="en-US" b="1" dirty="0">
                <a:solidFill>
                  <a:srgbClr val="000000"/>
                </a:solidFill>
                <a:latin typeface="Verdana" panose="020B0604030504040204" pitchFamily="34" charset="0"/>
              </a:rPr>
              <a:t>Better exception handling</a:t>
            </a:r>
            <a:r>
              <a:rPr lang="en-US" dirty="0">
                <a:solidFill>
                  <a:srgbClr val="000000"/>
                </a:solidFill>
                <a:latin typeface="Verdana" panose="020B0604030504040204" pitchFamily="34" charset="0"/>
              </a:rPr>
              <a:t>: Spring framework provides its own API for exception handling with ORM framework.</a:t>
            </a:r>
          </a:p>
          <a:p>
            <a:pPr algn="just">
              <a:buFont typeface="Arial" panose="020B0604020202020204" pitchFamily="34" charset="0"/>
              <a:buChar char="•"/>
            </a:pPr>
            <a:r>
              <a:rPr lang="en-US" b="1" dirty="0">
                <a:solidFill>
                  <a:srgbClr val="000000"/>
                </a:solidFill>
                <a:latin typeface="Verdana" panose="020B0604030504040204" pitchFamily="34" charset="0"/>
              </a:rPr>
              <a:t>Integrated transaction management</a:t>
            </a:r>
            <a:r>
              <a:rPr lang="en-US" dirty="0">
                <a:solidFill>
                  <a:srgbClr val="000000"/>
                </a:solidFill>
                <a:latin typeface="Verdana" panose="020B0604030504040204" pitchFamily="34" charset="0"/>
              </a:rPr>
              <a:t>: By the help of Spring framework, we can wrap our mapping code with an explicit template wrapper class or AOP style method interceptor</a:t>
            </a:r>
          </a:p>
          <a:p>
            <a:r>
              <a:rPr lang="en-US" dirty="0">
                <a:solidFill>
                  <a:srgbClr val="002060"/>
                </a:solidFill>
              </a:rPr>
              <a:t>Let’s discuss following thing</a:t>
            </a:r>
          </a:p>
          <a:p>
            <a:r>
              <a:rPr lang="en-US" dirty="0">
                <a:solidFill>
                  <a:schemeClr val="accent4">
                    <a:lumMod val="75000"/>
                  </a:schemeClr>
                </a:solidFill>
              </a:rPr>
              <a:t>Hibernate and Spring Integration</a:t>
            </a:r>
          </a:p>
          <a:p>
            <a:r>
              <a:rPr lang="en-US" dirty="0"/>
              <a:t>Example of hibernate and spring integration by the help of </a:t>
            </a:r>
            <a:r>
              <a:rPr lang="en-US" dirty="0" err="1"/>
              <a:t>HibernateTemplate</a:t>
            </a:r>
            <a:r>
              <a:rPr lang="en-US" dirty="0"/>
              <a:t> class</a:t>
            </a:r>
          </a:p>
        </p:txBody>
      </p:sp>
    </p:spTree>
    <p:extLst>
      <p:ext uri="{BB962C8B-B14F-4D97-AF65-F5344CB8AC3E}">
        <p14:creationId xmlns:p14="http://schemas.microsoft.com/office/powerpoint/2010/main" val="42329567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610B38"/>
                </a:solidFill>
                <a:latin typeface="erdana"/>
              </a:rPr>
              <a:t>Hibernate and Spring Integration</a:t>
            </a:r>
            <a:br>
              <a:rPr lang="en-US" dirty="0">
                <a:solidFill>
                  <a:srgbClr val="610B38"/>
                </a:solidFill>
                <a:latin typeface="erdana"/>
              </a:rPr>
            </a:br>
            <a:endParaRPr lang="en-US" dirty="0"/>
          </a:p>
        </p:txBody>
      </p:sp>
      <p:sp>
        <p:nvSpPr>
          <p:cNvPr id="3" name="Content Placeholder 2"/>
          <p:cNvSpPr>
            <a:spLocks noGrp="1"/>
          </p:cNvSpPr>
          <p:nvPr>
            <p:ph idx="1"/>
          </p:nvPr>
        </p:nvSpPr>
        <p:spPr/>
        <p:txBody>
          <a:bodyPr>
            <a:normAutofit fontScale="92500"/>
          </a:bodyPr>
          <a:lstStyle/>
          <a:p>
            <a:pPr algn="just"/>
            <a:r>
              <a:rPr lang="en-US" dirty="0"/>
              <a:t> </a:t>
            </a:r>
            <a:r>
              <a:rPr lang="en-US" dirty="0">
                <a:solidFill>
                  <a:srgbClr val="000000"/>
                </a:solidFill>
                <a:latin typeface="verdana" panose="020B0604030504040204" pitchFamily="34" charset="0"/>
              </a:rPr>
              <a:t>We can simply integrate </a:t>
            </a:r>
            <a:r>
              <a:rPr lang="en-US" b="1" dirty="0">
                <a:solidFill>
                  <a:srgbClr val="000000"/>
                </a:solidFill>
                <a:latin typeface="verdana" panose="020B0604030504040204" pitchFamily="34" charset="0"/>
              </a:rPr>
              <a:t>hibernate application with spring application</a:t>
            </a:r>
            <a:r>
              <a:rPr lang="en-US" dirty="0">
                <a:solidFill>
                  <a:srgbClr val="000000"/>
                </a:solidFill>
                <a:latin typeface="verdana" panose="020B0604030504040204" pitchFamily="34" charset="0"/>
              </a:rPr>
              <a:t>.</a:t>
            </a:r>
          </a:p>
          <a:p>
            <a:pPr algn="just"/>
            <a:r>
              <a:rPr lang="en-US" dirty="0">
                <a:solidFill>
                  <a:srgbClr val="FF0000"/>
                </a:solidFill>
                <a:latin typeface="verdana" panose="020B0604030504040204" pitchFamily="34" charset="0"/>
              </a:rPr>
              <a:t>In hibernate framework, we provide all the database information hibernate.cfg.xml file.</a:t>
            </a:r>
          </a:p>
          <a:p>
            <a:pPr algn="just"/>
            <a:r>
              <a:rPr lang="en-US" dirty="0">
                <a:solidFill>
                  <a:srgbClr val="FF0000"/>
                </a:solidFill>
                <a:latin typeface="verdana" panose="020B0604030504040204" pitchFamily="34" charset="0"/>
              </a:rPr>
              <a:t>But if we are going to integrate the hibernate application with spring, we don't need to create the hibernate.cfg.xml file. We can provide all the information in the applicationContext.xml file.</a:t>
            </a:r>
          </a:p>
          <a:p>
            <a:pPr algn="just"/>
            <a:r>
              <a:rPr lang="en-US" dirty="0"/>
              <a:t> </a:t>
            </a:r>
            <a:r>
              <a:rPr lang="en-US" dirty="0">
                <a:solidFill>
                  <a:srgbClr val="610B4B"/>
                </a:solidFill>
                <a:latin typeface="erdana"/>
              </a:rPr>
              <a:t>Advantage of Spring framework with hibernate</a:t>
            </a:r>
          </a:p>
          <a:p>
            <a:r>
              <a:rPr lang="en-US" dirty="0"/>
              <a:t> </a:t>
            </a:r>
            <a:r>
              <a:rPr lang="en-US" dirty="0">
                <a:solidFill>
                  <a:srgbClr val="FF0000"/>
                </a:solidFill>
                <a:latin typeface="verdana" panose="020B0604030504040204" pitchFamily="34" charset="0"/>
              </a:rPr>
              <a:t>The Spring framework provides </a:t>
            </a:r>
            <a:r>
              <a:rPr lang="en-US" b="1" dirty="0" err="1">
                <a:solidFill>
                  <a:srgbClr val="FF0000"/>
                </a:solidFill>
                <a:latin typeface="verdana" panose="020B0604030504040204" pitchFamily="34" charset="0"/>
              </a:rPr>
              <a:t>HibernateTemplate</a:t>
            </a:r>
            <a:r>
              <a:rPr lang="en-US" dirty="0">
                <a:solidFill>
                  <a:srgbClr val="FF0000"/>
                </a:solidFill>
                <a:latin typeface="verdana" panose="020B0604030504040204" pitchFamily="34" charset="0"/>
              </a:rPr>
              <a:t> class, so you don't need to follow so many steps like create Configuration, </a:t>
            </a:r>
            <a:r>
              <a:rPr lang="en-US" dirty="0" err="1">
                <a:solidFill>
                  <a:srgbClr val="FF0000"/>
                </a:solidFill>
                <a:latin typeface="verdana" panose="020B0604030504040204" pitchFamily="34" charset="0"/>
              </a:rPr>
              <a:t>BuildSessionFactory</a:t>
            </a:r>
            <a:r>
              <a:rPr lang="en-US" dirty="0">
                <a:solidFill>
                  <a:srgbClr val="FF0000"/>
                </a:solidFill>
                <a:latin typeface="verdana" panose="020B0604030504040204" pitchFamily="34" charset="0"/>
              </a:rPr>
              <a:t>, Session, beginning and committing transaction etc.</a:t>
            </a:r>
          </a:p>
          <a:p>
            <a:r>
              <a:rPr lang="en-US" dirty="0">
                <a:solidFill>
                  <a:srgbClr val="FF0000"/>
                </a:solidFill>
              </a:rPr>
              <a:t> </a:t>
            </a:r>
            <a:r>
              <a:rPr lang="en-US" dirty="0">
                <a:solidFill>
                  <a:srgbClr val="000000"/>
                </a:solidFill>
                <a:latin typeface="verdana" panose="020B0604030504040204" pitchFamily="34" charset="0"/>
              </a:rPr>
              <a:t>So </a:t>
            </a:r>
            <a:r>
              <a:rPr lang="en-US" b="1" dirty="0">
                <a:solidFill>
                  <a:srgbClr val="000000"/>
                </a:solidFill>
                <a:latin typeface="verdana" panose="020B0604030504040204" pitchFamily="34" charset="0"/>
              </a:rPr>
              <a:t>it saves a lot of code</a:t>
            </a:r>
          </a:p>
          <a:p>
            <a:endParaRPr lang="en-US" dirty="0">
              <a:solidFill>
                <a:srgbClr val="FF0000"/>
              </a:solidFill>
            </a:endParaRPr>
          </a:p>
        </p:txBody>
      </p:sp>
    </p:spTree>
    <p:extLst>
      <p:ext uri="{BB962C8B-B14F-4D97-AF65-F5344CB8AC3E}">
        <p14:creationId xmlns:p14="http://schemas.microsoft.com/office/powerpoint/2010/main" val="37078843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solidFill>
              </a:rPr>
              <a:t>Let's understand problem with  code of hibernate given below:</a:t>
            </a:r>
          </a:p>
        </p:txBody>
      </p:sp>
      <p:sp>
        <p:nvSpPr>
          <p:cNvPr id="3" name="Content Placeholder 2"/>
          <p:cNvSpPr>
            <a:spLocks noGrp="1"/>
          </p:cNvSpPr>
          <p:nvPr>
            <p:ph idx="1"/>
          </p:nvPr>
        </p:nvSpPr>
        <p:spPr>
          <a:xfrm>
            <a:off x="677334" y="2160589"/>
            <a:ext cx="10365040" cy="4697411"/>
          </a:xfrm>
        </p:spPr>
        <p:txBody>
          <a:bodyPr>
            <a:normAutofit fontScale="62500" lnSpcReduction="20000"/>
          </a:bodyPr>
          <a:lstStyle/>
          <a:p>
            <a:pPr algn="just">
              <a:buFont typeface="+mj-lt"/>
              <a:buAutoNum type="arabicPeriod"/>
            </a:pPr>
            <a:r>
              <a:rPr lang="en-US" dirty="0"/>
              <a:t> </a:t>
            </a:r>
            <a:r>
              <a:rPr lang="en-US" dirty="0">
                <a:solidFill>
                  <a:srgbClr val="008200"/>
                </a:solidFill>
                <a:latin typeface="Verdana" panose="020B0604030504040204" pitchFamily="34" charset="0"/>
              </a:rPr>
              <a:t>//creating configuration</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Configuration </a:t>
            </a:r>
            <a:r>
              <a:rPr lang="en-US" dirty="0" err="1">
                <a:solidFill>
                  <a:srgbClr val="000000"/>
                </a:solidFill>
                <a:latin typeface="Verdana" panose="020B0604030504040204" pitchFamily="34" charset="0"/>
              </a:rPr>
              <a:t>cfg</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Configuration();    </a:t>
            </a:r>
          </a:p>
          <a:p>
            <a:pPr algn="just">
              <a:buFont typeface="+mj-lt"/>
              <a:buAutoNum type="arabicPeriod"/>
            </a:pPr>
            <a:r>
              <a:rPr lang="en-US" dirty="0" err="1">
                <a:solidFill>
                  <a:srgbClr val="000000"/>
                </a:solidFill>
                <a:latin typeface="Verdana" panose="020B0604030504040204" pitchFamily="34" charset="0"/>
              </a:rPr>
              <a:t>cfg.configure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"hibernate.cfg.xml"</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//creating </a:t>
            </a:r>
            <a:r>
              <a:rPr lang="en-US" dirty="0" err="1">
                <a:solidFill>
                  <a:srgbClr val="008200"/>
                </a:solidFill>
                <a:latin typeface="Verdana" panose="020B0604030504040204" pitchFamily="34" charset="0"/>
              </a:rPr>
              <a:t>seession</a:t>
            </a:r>
            <a:r>
              <a:rPr lang="en-US" dirty="0">
                <a:solidFill>
                  <a:srgbClr val="008200"/>
                </a:solidFill>
                <a:latin typeface="Verdana" panose="020B0604030504040204" pitchFamily="34" charset="0"/>
              </a:rPr>
              <a:t> factory object  </a:t>
            </a:r>
            <a:r>
              <a:rPr lang="en-US" dirty="0">
                <a:solidFill>
                  <a:srgbClr val="000000"/>
                </a:solidFill>
                <a:latin typeface="Verdana" panose="020B0604030504040204" pitchFamily="34" charset="0"/>
              </a:rPr>
              <a:t>  </a:t>
            </a:r>
          </a:p>
          <a:p>
            <a:pPr algn="just">
              <a:buFont typeface="+mj-lt"/>
              <a:buAutoNum type="arabicPeriod"/>
            </a:pPr>
            <a:r>
              <a:rPr lang="en-US" dirty="0" err="1">
                <a:solidFill>
                  <a:srgbClr val="000000"/>
                </a:solidFill>
                <a:latin typeface="Verdana" panose="020B0604030504040204" pitchFamily="34" charset="0"/>
              </a:rPr>
              <a:t>SessionFactory</a:t>
            </a:r>
            <a:r>
              <a:rPr lang="en-US" dirty="0">
                <a:solidFill>
                  <a:srgbClr val="000000"/>
                </a:solidFill>
                <a:latin typeface="Verdana" panose="020B0604030504040204" pitchFamily="34" charset="0"/>
              </a:rPr>
              <a:t> factory=</a:t>
            </a:r>
            <a:r>
              <a:rPr lang="en-US" dirty="0" err="1">
                <a:solidFill>
                  <a:srgbClr val="000000"/>
                </a:solidFill>
                <a:latin typeface="Verdana" panose="020B0604030504040204" pitchFamily="34" charset="0"/>
              </a:rPr>
              <a:t>cfg.buildSessionFactory</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//creating session object  </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Session session=</a:t>
            </a:r>
            <a:r>
              <a:rPr lang="en-US" dirty="0" err="1">
                <a:solidFill>
                  <a:srgbClr val="000000"/>
                </a:solidFill>
                <a:latin typeface="Verdana" panose="020B0604030504040204" pitchFamily="34" charset="0"/>
              </a:rPr>
              <a:t>factory.openSession</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//creating transaction object  </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Transaction t=</a:t>
            </a:r>
            <a:r>
              <a:rPr lang="en-US" dirty="0" err="1">
                <a:solidFill>
                  <a:srgbClr val="000000"/>
                </a:solidFill>
                <a:latin typeface="Verdana" panose="020B0604030504040204" pitchFamily="34" charset="0"/>
              </a:rPr>
              <a:t>session.beginTransaction</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Employee e1=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a:t>
            </a:r>
            <a:r>
              <a:rPr lang="en-US" dirty="0">
                <a:solidFill>
                  <a:srgbClr val="C00000"/>
                </a:solidFill>
                <a:latin typeface="Verdana" panose="020B0604030504040204" pitchFamily="34" charset="0"/>
              </a:rPr>
              <a:t>101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“amr"</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50000</a:t>
            </a:r>
            <a:r>
              <a:rPr lang="en-US" dirty="0">
                <a:solidFill>
                  <a:srgbClr val="000000"/>
                </a:solidFill>
                <a:latin typeface="Verdana" panose="020B0604030504040204" pitchFamily="34" charset="0"/>
              </a:rPr>
              <a:t>);    </a:t>
            </a:r>
          </a:p>
          <a:p>
            <a:pPr algn="just">
              <a:buFont typeface="+mj-lt"/>
              <a:buAutoNum type="arabicPeriod"/>
            </a:pPr>
            <a:r>
              <a:rPr lang="en-US" dirty="0" err="1">
                <a:solidFill>
                  <a:srgbClr val="000000"/>
                </a:solidFill>
                <a:latin typeface="Verdana" panose="020B0604030504040204" pitchFamily="34" charset="0"/>
              </a:rPr>
              <a:t>session.persist</a:t>
            </a:r>
            <a:r>
              <a:rPr lang="en-US" dirty="0">
                <a:solidFill>
                  <a:srgbClr val="000000"/>
                </a:solidFill>
                <a:latin typeface="Verdana" panose="020B0604030504040204" pitchFamily="34" charset="0"/>
              </a:rPr>
              <a:t>(e1);</a:t>
            </a:r>
            <a:r>
              <a:rPr lang="en-US" dirty="0">
                <a:solidFill>
                  <a:srgbClr val="008200"/>
                </a:solidFill>
                <a:latin typeface="Verdana" panose="020B0604030504040204" pitchFamily="34" charset="0"/>
              </a:rPr>
              <a:t>//persisting the object  </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err="1">
                <a:solidFill>
                  <a:srgbClr val="000000"/>
                </a:solidFill>
                <a:latin typeface="Verdana" panose="020B0604030504040204" pitchFamily="34" charset="0"/>
              </a:rPr>
              <a:t>t.commit</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//transaction is </a:t>
            </a:r>
            <a:r>
              <a:rPr lang="en-US" dirty="0" err="1">
                <a:solidFill>
                  <a:srgbClr val="008200"/>
                </a:solidFill>
                <a:latin typeface="Verdana" panose="020B0604030504040204" pitchFamily="34" charset="0"/>
              </a:rPr>
              <a:t>commited</a:t>
            </a:r>
            <a:r>
              <a:rPr lang="en-US" dirty="0">
                <a:solidFill>
                  <a:srgbClr val="008200"/>
                </a:solidFill>
                <a:latin typeface="Verdana" panose="020B0604030504040204" pitchFamily="34" charset="0"/>
              </a:rPr>
              <a:t>  </a:t>
            </a:r>
            <a:r>
              <a:rPr lang="en-US" dirty="0">
                <a:solidFill>
                  <a:srgbClr val="000000"/>
                </a:solidFill>
                <a:latin typeface="Verdana" panose="020B0604030504040204" pitchFamily="34" charset="0"/>
              </a:rPr>
              <a:t>  </a:t>
            </a:r>
          </a:p>
          <a:p>
            <a:pPr algn="just">
              <a:buFont typeface="+mj-lt"/>
              <a:buAutoNum type="arabicPeriod"/>
            </a:pPr>
            <a:r>
              <a:rPr lang="en-US" dirty="0" err="1">
                <a:solidFill>
                  <a:srgbClr val="000000"/>
                </a:solidFill>
                <a:latin typeface="Verdana" panose="020B0604030504040204" pitchFamily="34" charset="0"/>
              </a:rPr>
              <a:t>session.close</a:t>
            </a: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75193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4) Create the xml file</a:t>
            </a:r>
            <a:br>
              <a:rPr lang="en-US" dirty="0"/>
            </a:br>
            <a:endParaRPr lang="en-US" dirty="0"/>
          </a:p>
        </p:txBody>
      </p:sp>
      <p:sp>
        <p:nvSpPr>
          <p:cNvPr id="3" name="Content Placeholder 2"/>
          <p:cNvSpPr>
            <a:spLocks noGrp="1"/>
          </p:cNvSpPr>
          <p:nvPr>
            <p:ph idx="1"/>
          </p:nvPr>
        </p:nvSpPr>
        <p:spPr>
          <a:xfrm>
            <a:off x="496957" y="1709531"/>
            <a:ext cx="8777045" cy="4331832"/>
          </a:xfrm>
        </p:spPr>
        <p:txBody>
          <a:bodyPr>
            <a:normAutofit fontScale="70000" lnSpcReduction="20000"/>
          </a:bodyPr>
          <a:lstStyle/>
          <a:p>
            <a:r>
              <a:rPr lang="en-US" dirty="0"/>
              <a:t> To create the xml file click on </a:t>
            </a:r>
            <a:r>
              <a:rPr lang="en-US" dirty="0" err="1"/>
              <a:t>src</a:t>
            </a:r>
            <a:r>
              <a:rPr lang="en-US" dirty="0"/>
              <a:t> - new - file - give the file name such as applicationContext.xml - finish. Open the applicationContext.xml file, and write the following code:</a:t>
            </a:r>
          </a:p>
          <a:p>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xml </a:t>
            </a:r>
            <a:r>
              <a:rPr lang="en-US" sz="1900" dirty="0">
                <a:solidFill>
                  <a:srgbClr val="7F007F"/>
                </a:solidFill>
                <a:latin typeface="Courier New" panose="02070309020205020404" pitchFamily="49" charset="0"/>
              </a:rPr>
              <a:t>version</a:t>
            </a:r>
            <a:r>
              <a:rPr lang="en-US" sz="1900" dirty="0">
                <a:solidFill>
                  <a:srgbClr val="000000"/>
                </a:solidFill>
                <a:latin typeface="Courier New" panose="02070309020205020404" pitchFamily="49" charset="0"/>
              </a:rPr>
              <a:t>=</a:t>
            </a:r>
            <a:r>
              <a:rPr lang="en-US" sz="1900" i="1" dirty="0">
                <a:solidFill>
                  <a:srgbClr val="2A00FF"/>
                </a:solidFill>
                <a:latin typeface="Courier New" panose="02070309020205020404" pitchFamily="49" charset="0"/>
              </a:rPr>
              <a:t>"1.0" </a:t>
            </a:r>
            <a:r>
              <a:rPr lang="en-US" sz="1900" i="1" dirty="0">
                <a:solidFill>
                  <a:srgbClr val="7F007F"/>
                </a:solidFill>
                <a:latin typeface="Courier New" panose="02070309020205020404" pitchFamily="49" charset="0"/>
              </a:rPr>
              <a:t>encoding</a:t>
            </a:r>
            <a:r>
              <a:rPr lang="en-US" sz="1900" i="1" dirty="0">
                <a:solidFill>
                  <a:srgbClr val="000000"/>
                </a:solidFill>
                <a:latin typeface="Courier New" panose="02070309020205020404" pitchFamily="49" charset="0"/>
              </a:rPr>
              <a:t>=</a:t>
            </a:r>
            <a:r>
              <a:rPr lang="en-US" sz="1900" i="1" dirty="0">
                <a:solidFill>
                  <a:srgbClr val="2A00FF"/>
                </a:solidFill>
                <a:latin typeface="Courier New" panose="02070309020205020404" pitchFamily="49" charset="0"/>
              </a:rPr>
              <a:t>"UTF-8"</a:t>
            </a:r>
            <a:r>
              <a:rPr lang="en-US" sz="1900" i="1" dirty="0">
                <a:solidFill>
                  <a:srgbClr val="008080"/>
                </a:solidFill>
                <a:latin typeface="Courier New" panose="02070309020205020404" pitchFamily="49" charset="0"/>
              </a:rPr>
              <a:t>?&gt;</a:t>
            </a:r>
            <a:r>
              <a:rPr lang="en-US" sz="1900" i="1" dirty="0">
                <a:solidFill>
                  <a:srgbClr val="000000"/>
                </a:solidFill>
                <a:latin typeface="Courier New" panose="02070309020205020404" pitchFamily="49" charset="0"/>
              </a:rPr>
              <a:t>  </a:t>
            </a:r>
          </a:p>
          <a:p>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beans  </a:t>
            </a:r>
          </a:p>
          <a:p>
            <a:r>
              <a:rPr lang="en-US" sz="1900" dirty="0">
                <a:latin typeface="Courier New" panose="02070309020205020404" pitchFamily="49" charset="0"/>
              </a:rPr>
              <a:t>    </a:t>
            </a:r>
            <a:r>
              <a:rPr lang="en-US" sz="1900" dirty="0" err="1">
                <a:solidFill>
                  <a:srgbClr val="7F007F"/>
                </a:solidFill>
                <a:latin typeface="Courier New" panose="02070309020205020404" pitchFamily="49" charset="0"/>
              </a:rPr>
              <a:t>xmlns</a:t>
            </a:r>
            <a:r>
              <a:rPr lang="en-US" sz="1900" dirty="0">
                <a:solidFill>
                  <a:srgbClr val="000000"/>
                </a:solidFill>
                <a:latin typeface="Courier New" panose="02070309020205020404" pitchFamily="49" charset="0"/>
              </a:rPr>
              <a:t>=</a:t>
            </a:r>
            <a:r>
              <a:rPr lang="en-US" sz="1900" i="1" dirty="0">
                <a:solidFill>
                  <a:srgbClr val="2A00FF"/>
                </a:solidFill>
                <a:latin typeface="Courier New" panose="02070309020205020404" pitchFamily="49" charset="0"/>
              </a:rPr>
              <a:t>"http://www.springframework.org/schema/beans"  </a:t>
            </a:r>
          </a:p>
          <a:p>
            <a:r>
              <a:rPr lang="en-US" sz="1900" dirty="0">
                <a:latin typeface="Courier New" panose="02070309020205020404" pitchFamily="49" charset="0"/>
              </a:rPr>
              <a:t>    </a:t>
            </a:r>
            <a:r>
              <a:rPr lang="en-US" sz="1900" dirty="0" err="1">
                <a:solidFill>
                  <a:srgbClr val="7F007F"/>
                </a:solidFill>
                <a:latin typeface="Courier New" panose="02070309020205020404" pitchFamily="49" charset="0"/>
              </a:rPr>
              <a:t>xmlns:xsi</a:t>
            </a:r>
            <a:r>
              <a:rPr lang="en-US" sz="1900" dirty="0">
                <a:solidFill>
                  <a:srgbClr val="000000"/>
                </a:solidFill>
                <a:latin typeface="Courier New" panose="02070309020205020404" pitchFamily="49" charset="0"/>
              </a:rPr>
              <a:t>=</a:t>
            </a:r>
            <a:r>
              <a:rPr lang="en-US" sz="1900" i="1" dirty="0">
                <a:solidFill>
                  <a:srgbClr val="2A00FF"/>
                </a:solidFill>
                <a:latin typeface="Courier New" panose="02070309020205020404" pitchFamily="49" charset="0"/>
              </a:rPr>
              <a:t>"http://www.w3.org/2001/XMLSchema-instance"  </a:t>
            </a:r>
          </a:p>
          <a:p>
            <a:r>
              <a:rPr lang="en-US" sz="1900" dirty="0">
                <a:latin typeface="Courier New" panose="02070309020205020404" pitchFamily="49" charset="0"/>
              </a:rPr>
              <a:t>    </a:t>
            </a:r>
            <a:r>
              <a:rPr lang="en-US" sz="1900" dirty="0" err="1">
                <a:solidFill>
                  <a:srgbClr val="7F007F"/>
                </a:solidFill>
                <a:latin typeface="Courier New" panose="02070309020205020404" pitchFamily="49" charset="0"/>
              </a:rPr>
              <a:t>xmlns:p</a:t>
            </a:r>
            <a:r>
              <a:rPr lang="en-US" sz="1900" dirty="0">
                <a:solidFill>
                  <a:srgbClr val="000000"/>
                </a:solidFill>
                <a:latin typeface="Courier New" panose="02070309020205020404" pitchFamily="49" charset="0"/>
              </a:rPr>
              <a:t>=</a:t>
            </a:r>
            <a:r>
              <a:rPr lang="en-US" sz="1900" i="1" dirty="0">
                <a:solidFill>
                  <a:srgbClr val="2A00FF"/>
                </a:solidFill>
                <a:latin typeface="Courier New" panose="02070309020205020404" pitchFamily="49" charset="0"/>
              </a:rPr>
              <a:t>"http://www.springframework.org/schema/p"  </a:t>
            </a:r>
          </a:p>
          <a:p>
            <a:r>
              <a:rPr lang="en-US" sz="1900" dirty="0">
                <a:latin typeface="Courier New" panose="02070309020205020404" pitchFamily="49" charset="0"/>
              </a:rPr>
              <a:t>    </a:t>
            </a:r>
            <a:r>
              <a:rPr lang="en-US" sz="1900" dirty="0" err="1">
                <a:solidFill>
                  <a:srgbClr val="7F007F"/>
                </a:solidFill>
                <a:latin typeface="Courier New" panose="02070309020205020404" pitchFamily="49" charset="0"/>
              </a:rPr>
              <a:t>xsi:schemaLocation</a:t>
            </a:r>
            <a:r>
              <a:rPr lang="en-US" sz="1900" dirty="0">
                <a:solidFill>
                  <a:srgbClr val="000000"/>
                </a:solidFill>
                <a:latin typeface="Courier New" panose="02070309020205020404" pitchFamily="49" charset="0"/>
              </a:rPr>
              <a:t>=</a:t>
            </a:r>
            <a:r>
              <a:rPr lang="en-US" sz="1900" i="1" dirty="0">
                <a:solidFill>
                  <a:srgbClr val="2A00FF"/>
                </a:solidFill>
                <a:latin typeface="Courier New" panose="02070309020205020404" pitchFamily="49" charset="0"/>
              </a:rPr>
              <a:t>"http://www.springframework.org/schema/beans  </a:t>
            </a:r>
          </a:p>
          <a:p>
            <a:r>
              <a:rPr lang="en-US" sz="1900" i="1" dirty="0">
                <a:solidFill>
                  <a:srgbClr val="2A00FF"/>
                </a:solidFill>
                <a:latin typeface="Courier New" panose="02070309020205020404" pitchFamily="49" charset="0"/>
              </a:rPr>
              <a:t>               http://www.springframework.org/schema/beans/spring-beans-3.0.xsd"</a:t>
            </a:r>
            <a:r>
              <a:rPr lang="en-US" sz="1900" i="1" dirty="0">
                <a:solidFill>
                  <a:srgbClr val="008080"/>
                </a:solidFill>
                <a:latin typeface="Courier New" panose="02070309020205020404" pitchFamily="49" charset="0"/>
              </a:rPr>
              <a:t>&gt;</a:t>
            </a:r>
            <a:r>
              <a:rPr lang="en-US" sz="1900" i="1" dirty="0">
                <a:solidFill>
                  <a:srgbClr val="000000"/>
                </a:solidFill>
                <a:latin typeface="Courier New" panose="02070309020205020404" pitchFamily="49" charset="0"/>
              </a:rPr>
              <a:t>  </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bean </a:t>
            </a:r>
            <a:r>
              <a:rPr lang="en-US" sz="1900" dirty="0">
                <a:solidFill>
                  <a:srgbClr val="7F007F"/>
                </a:solidFill>
                <a:latin typeface="Courier New" panose="02070309020205020404" pitchFamily="49" charset="0"/>
              </a:rPr>
              <a:t>id</a:t>
            </a:r>
            <a:r>
              <a:rPr lang="en-US" sz="1900" dirty="0">
                <a:solidFill>
                  <a:srgbClr val="000000"/>
                </a:solidFill>
                <a:latin typeface="Courier New" panose="02070309020205020404" pitchFamily="49" charset="0"/>
              </a:rPr>
              <a:t>=</a:t>
            </a:r>
            <a:r>
              <a:rPr lang="en-US" sz="1900" i="1" dirty="0">
                <a:solidFill>
                  <a:srgbClr val="2A00FF"/>
                </a:solidFill>
                <a:latin typeface="Courier New" panose="02070309020205020404" pitchFamily="49" charset="0"/>
              </a:rPr>
              <a:t>"</a:t>
            </a:r>
            <a:r>
              <a:rPr lang="en-US" sz="1900" i="1" dirty="0" err="1">
                <a:solidFill>
                  <a:srgbClr val="2A00FF"/>
                </a:solidFill>
                <a:highlight>
                  <a:srgbClr val="FFFF00"/>
                </a:highlight>
                <a:latin typeface="Courier New" panose="02070309020205020404" pitchFamily="49" charset="0"/>
              </a:rPr>
              <a:t>studentbean</a:t>
            </a:r>
            <a:r>
              <a:rPr lang="en-US" sz="1900" i="1" dirty="0">
                <a:solidFill>
                  <a:srgbClr val="2A00FF"/>
                </a:solidFill>
                <a:latin typeface="Courier New" panose="02070309020205020404" pitchFamily="49" charset="0"/>
              </a:rPr>
              <a:t>" </a:t>
            </a:r>
            <a:r>
              <a:rPr lang="en-US" sz="1900" i="1" dirty="0">
                <a:solidFill>
                  <a:srgbClr val="7F007F"/>
                </a:solidFill>
                <a:latin typeface="Courier New" panose="02070309020205020404" pitchFamily="49" charset="0"/>
              </a:rPr>
              <a:t>class</a:t>
            </a:r>
            <a:r>
              <a:rPr lang="en-US" sz="1900" i="1" dirty="0">
                <a:solidFill>
                  <a:srgbClr val="000000"/>
                </a:solidFill>
                <a:latin typeface="Courier New" panose="02070309020205020404" pitchFamily="49" charset="0"/>
              </a:rPr>
              <a:t>=</a:t>
            </a:r>
            <a:r>
              <a:rPr lang="en-US" sz="1900" i="1" dirty="0">
                <a:solidFill>
                  <a:srgbClr val="2A00FF"/>
                </a:solidFill>
                <a:latin typeface="Courier New" panose="02070309020205020404" pitchFamily="49" charset="0"/>
              </a:rPr>
              <a:t>"</a:t>
            </a:r>
            <a:r>
              <a:rPr lang="en-US" sz="1900" i="1" dirty="0" err="1">
                <a:solidFill>
                  <a:srgbClr val="2A00FF"/>
                </a:solidFill>
                <a:latin typeface="Courier New" panose="02070309020205020404" pitchFamily="49" charset="0"/>
              </a:rPr>
              <a:t>com.mangaraoit.Student</a:t>
            </a:r>
            <a:r>
              <a:rPr lang="en-US" sz="1900" i="1" dirty="0">
                <a:solidFill>
                  <a:srgbClr val="2A00FF"/>
                </a:solidFill>
                <a:latin typeface="Courier New" panose="02070309020205020404" pitchFamily="49" charset="0"/>
              </a:rPr>
              <a:t>"</a:t>
            </a:r>
            <a:r>
              <a:rPr lang="en-US" sz="1900" i="1" dirty="0">
                <a:solidFill>
                  <a:srgbClr val="008080"/>
                </a:solidFill>
                <a:latin typeface="Courier New" panose="02070309020205020404" pitchFamily="49" charset="0"/>
              </a:rPr>
              <a:t>&gt;</a:t>
            </a:r>
            <a:r>
              <a:rPr lang="en-US" sz="1900" i="1" dirty="0">
                <a:solidFill>
                  <a:srgbClr val="000000"/>
                </a:solidFill>
                <a:latin typeface="Courier New" panose="02070309020205020404" pitchFamily="49" charset="0"/>
              </a:rPr>
              <a:t>  </a:t>
            </a:r>
          </a:p>
          <a:p>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property </a:t>
            </a:r>
            <a:r>
              <a:rPr lang="en-US" sz="1900" dirty="0">
                <a:solidFill>
                  <a:srgbClr val="7F007F"/>
                </a:solidFill>
                <a:latin typeface="Courier New" panose="02070309020205020404" pitchFamily="49" charset="0"/>
              </a:rPr>
              <a:t>name</a:t>
            </a:r>
            <a:r>
              <a:rPr lang="en-US" sz="1900" dirty="0">
                <a:solidFill>
                  <a:srgbClr val="000000"/>
                </a:solidFill>
                <a:latin typeface="Courier New" panose="02070309020205020404" pitchFamily="49" charset="0"/>
              </a:rPr>
              <a:t>=</a:t>
            </a:r>
            <a:r>
              <a:rPr lang="en-US" sz="1900" i="1" dirty="0">
                <a:solidFill>
                  <a:srgbClr val="2A00FF"/>
                </a:solidFill>
                <a:latin typeface="Courier New" panose="02070309020205020404" pitchFamily="49" charset="0"/>
              </a:rPr>
              <a:t>"name" </a:t>
            </a:r>
            <a:r>
              <a:rPr lang="en-US" sz="1900" i="1" dirty="0">
                <a:solidFill>
                  <a:srgbClr val="7F007F"/>
                </a:solidFill>
                <a:latin typeface="Courier New" panose="02070309020205020404" pitchFamily="49" charset="0"/>
              </a:rPr>
              <a:t>value</a:t>
            </a:r>
            <a:r>
              <a:rPr lang="en-US" sz="1900" i="1" dirty="0">
                <a:solidFill>
                  <a:srgbClr val="000000"/>
                </a:solidFill>
                <a:latin typeface="Courier New" panose="02070309020205020404" pitchFamily="49" charset="0"/>
              </a:rPr>
              <a:t>=</a:t>
            </a:r>
            <a:r>
              <a:rPr lang="en-US" sz="1900" i="1" dirty="0">
                <a:solidFill>
                  <a:srgbClr val="2A00FF"/>
                </a:solidFill>
                <a:latin typeface="Courier New" panose="02070309020205020404" pitchFamily="49" charset="0"/>
              </a:rPr>
              <a:t>"Rod Johnson"</a:t>
            </a:r>
            <a:r>
              <a:rPr lang="en-US" sz="1900" i="1" dirty="0">
                <a:solidFill>
                  <a:srgbClr val="008080"/>
                </a:solidFill>
                <a:latin typeface="Courier New" panose="02070309020205020404" pitchFamily="49" charset="0"/>
              </a:rPr>
              <a:t>&gt;&lt;/</a:t>
            </a:r>
            <a:r>
              <a:rPr lang="en-US" sz="1900" i="1" dirty="0">
                <a:solidFill>
                  <a:srgbClr val="3F7F7F"/>
                </a:solidFill>
                <a:latin typeface="Courier New" panose="02070309020205020404" pitchFamily="49" charset="0"/>
              </a:rPr>
              <a:t>property</a:t>
            </a:r>
            <a:r>
              <a:rPr lang="en-US" sz="1900" i="1" dirty="0">
                <a:solidFill>
                  <a:srgbClr val="008080"/>
                </a:solidFill>
                <a:latin typeface="Courier New" panose="02070309020205020404" pitchFamily="49" charset="0"/>
              </a:rPr>
              <a:t>&gt;</a:t>
            </a:r>
            <a:r>
              <a:rPr lang="en-US" sz="1900" i="1" dirty="0">
                <a:solidFill>
                  <a:srgbClr val="000000"/>
                </a:solidFill>
                <a:latin typeface="Courier New" panose="02070309020205020404" pitchFamily="49" charset="0"/>
              </a:rPr>
              <a:t>  </a:t>
            </a:r>
          </a:p>
          <a:p>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bean</a:t>
            </a:r>
            <a:r>
              <a:rPr lang="en-US" sz="1900" dirty="0">
                <a:solidFill>
                  <a:srgbClr val="008080"/>
                </a:solidFill>
                <a:latin typeface="Courier New" panose="02070309020205020404" pitchFamily="49" charset="0"/>
              </a:rPr>
              <a:t>&gt;</a:t>
            </a:r>
            <a:r>
              <a:rPr lang="en-US" sz="1900" dirty="0">
                <a:solidFill>
                  <a:srgbClr val="000000"/>
                </a:solidFill>
                <a:latin typeface="Courier New" panose="02070309020205020404" pitchFamily="49" charset="0"/>
              </a:rPr>
              <a:t>  </a:t>
            </a:r>
          </a:p>
          <a:p>
            <a:r>
              <a:rPr lang="en-US" sz="1900" dirty="0">
                <a:solidFill>
                  <a:srgbClr val="000000"/>
                </a:solidFill>
                <a:latin typeface="Courier New" panose="02070309020205020404" pitchFamily="49" charset="0"/>
              </a:rPr>
              <a:t>  </a:t>
            </a:r>
            <a:r>
              <a:rPr lang="en-US" sz="1900" dirty="0">
                <a:solidFill>
                  <a:srgbClr val="008080"/>
                </a:solidFill>
                <a:latin typeface="Courier New" panose="02070309020205020404" pitchFamily="49" charset="0"/>
              </a:rPr>
              <a:t>&lt;/</a:t>
            </a:r>
            <a:r>
              <a:rPr lang="en-US" sz="1900" dirty="0">
                <a:solidFill>
                  <a:srgbClr val="3F7F7F"/>
                </a:solidFill>
                <a:latin typeface="Courier New" panose="02070309020205020404" pitchFamily="49" charset="0"/>
              </a:rPr>
              <a:t>beans</a:t>
            </a:r>
            <a:r>
              <a:rPr lang="en-US" sz="1900" dirty="0">
                <a:solidFill>
                  <a:srgbClr val="008080"/>
                </a:solidFill>
                <a:latin typeface="Courier New" panose="02070309020205020404" pitchFamily="49" charset="0"/>
              </a:rPr>
              <a:t>&gt;</a:t>
            </a:r>
            <a:r>
              <a:rPr lang="en-US" sz="1900" dirty="0">
                <a:solidFill>
                  <a:srgbClr val="000000"/>
                </a:solidFill>
                <a:latin typeface="Courier New" panose="02070309020205020404" pitchFamily="49" charset="0"/>
              </a:rPr>
              <a:t> </a:t>
            </a:r>
            <a:endParaRPr lang="en-US" sz="1900"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bean</a:t>
            </a:r>
            <a:r>
              <a:rPr lang="en-US" dirty="0">
                <a:solidFill>
                  <a:srgbClr val="000000"/>
                </a:solidFill>
                <a:latin typeface="verdana" panose="020B0604030504040204" pitchFamily="34" charset="0"/>
              </a:rPr>
              <a:t> element is used to define the bean for the given class. The </a:t>
            </a:r>
            <a:r>
              <a:rPr lang="en-US" b="1" dirty="0">
                <a:solidFill>
                  <a:srgbClr val="000000"/>
                </a:solidFill>
                <a:latin typeface="verdana" panose="020B0604030504040204" pitchFamily="34" charset="0"/>
              </a:rPr>
              <a:t>property</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subelement</a:t>
            </a:r>
            <a:r>
              <a:rPr lang="en-US" dirty="0">
                <a:solidFill>
                  <a:srgbClr val="000000"/>
                </a:solidFill>
                <a:latin typeface="verdana" panose="020B0604030504040204" pitchFamily="34" charset="0"/>
              </a:rPr>
              <a:t> of bean specifies the property of the Student class named name. The value specified in the property element will be set in the Student class object by the IOC container.</a:t>
            </a:r>
            <a:endParaRPr lang="en-US" dirty="0"/>
          </a:p>
        </p:txBody>
      </p:sp>
    </p:spTree>
    <p:extLst>
      <p:ext uri="{BB962C8B-B14F-4D97-AF65-F5344CB8AC3E}">
        <p14:creationId xmlns:p14="http://schemas.microsoft.com/office/powerpoint/2010/main" val="3568159388"/>
      </p:ext>
    </p:extLst>
  </p:cSld>
  <p:clrMapOvr>
    <a:masterClrMapping/>
  </p:clrMapOvr>
  <p:transition spd="slow">
    <p:push/>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rgbClr val="000000"/>
                </a:solidFill>
                <a:latin typeface="verdana" panose="020B0604030504040204" pitchFamily="34" charset="0"/>
              </a:rPr>
              <a:t>Solution by using </a:t>
            </a:r>
            <a:r>
              <a:rPr lang="en-US" sz="2400" b="1" dirty="0" err="1">
                <a:solidFill>
                  <a:srgbClr val="000000"/>
                </a:solidFill>
                <a:latin typeface="verdana" panose="020B0604030504040204" pitchFamily="34" charset="0"/>
              </a:rPr>
              <a:t>HibernateTemplate</a:t>
            </a:r>
            <a:r>
              <a:rPr lang="en-US" sz="2400" b="1" dirty="0">
                <a:solidFill>
                  <a:srgbClr val="000000"/>
                </a:solidFill>
                <a:latin typeface="verdana" panose="020B0604030504040204" pitchFamily="34" charset="0"/>
              </a:rPr>
              <a:t> class of Spring Framework:</a:t>
            </a:r>
            <a:endParaRPr lang="en-US" sz="2400" dirty="0"/>
          </a:p>
        </p:txBody>
      </p:sp>
      <p:sp>
        <p:nvSpPr>
          <p:cNvPr id="3" name="Content Placeholder 2"/>
          <p:cNvSpPr>
            <a:spLocks noGrp="1"/>
          </p:cNvSpPr>
          <p:nvPr>
            <p:ph idx="1"/>
          </p:nvPr>
        </p:nvSpPr>
        <p:spPr/>
        <p:txBody>
          <a:bodyPr/>
          <a:lstStyle/>
          <a:p>
            <a:pPr algn="just"/>
            <a:r>
              <a:rPr lang="en-US" dirty="0">
                <a:solidFill>
                  <a:srgbClr val="000000"/>
                </a:solidFill>
                <a:latin typeface="verdana" panose="020B0604030504040204" pitchFamily="34" charset="0"/>
              </a:rPr>
              <a:t>Now, you don't need to follow so many steps. You can simply write this:</a:t>
            </a:r>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Employee e1=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a:t>
            </a:r>
            <a:r>
              <a:rPr lang="en-US" dirty="0">
                <a:solidFill>
                  <a:srgbClr val="C00000"/>
                </a:solidFill>
                <a:latin typeface="Verdana" panose="020B0604030504040204" pitchFamily="34" charset="0"/>
              </a:rPr>
              <a:t>101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“amr"</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50000</a:t>
            </a:r>
            <a:r>
              <a:rPr lang="en-US" dirty="0">
                <a:solidFill>
                  <a:srgbClr val="000000"/>
                </a:solidFill>
                <a:latin typeface="Verdana" panose="020B0604030504040204" pitchFamily="34" charset="0"/>
              </a:rPr>
              <a:t>);    </a:t>
            </a:r>
          </a:p>
          <a:p>
            <a:pPr algn="just"/>
            <a:r>
              <a:rPr lang="en-US" dirty="0" err="1">
                <a:solidFill>
                  <a:srgbClr val="000000"/>
                </a:solidFill>
                <a:latin typeface="Verdana" panose="020B0604030504040204" pitchFamily="34" charset="0"/>
              </a:rPr>
              <a:t>hibernateTemplate.save</a:t>
            </a:r>
            <a:r>
              <a:rPr lang="en-US" dirty="0">
                <a:solidFill>
                  <a:srgbClr val="000000"/>
                </a:solidFill>
                <a:latin typeface="Verdana" panose="020B0604030504040204" pitchFamily="34" charset="0"/>
              </a:rPr>
              <a:t>(e1); </a:t>
            </a:r>
          </a:p>
          <a:p>
            <a:endParaRPr lang="en-US" dirty="0"/>
          </a:p>
        </p:txBody>
      </p:sp>
    </p:spTree>
    <p:extLst>
      <p:ext uri="{BB962C8B-B14F-4D97-AF65-F5344CB8AC3E}">
        <p14:creationId xmlns:p14="http://schemas.microsoft.com/office/powerpoint/2010/main" val="36501952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Methods of </a:t>
            </a:r>
            <a:r>
              <a:rPr lang="en-US" dirty="0" err="1"/>
              <a:t>HibernateTemplate</a:t>
            </a:r>
            <a:r>
              <a:rPr lang="en-US" dirty="0"/>
              <a:t> class</a:t>
            </a:r>
            <a:br>
              <a:rPr lang="en-US" dirty="0"/>
            </a:br>
            <a:endParaRPr lang="en-US" dirty="0"/>
          </a:p>
        </p:txBody>
      </p:sp>
      <p:sp>
        <p:nvSpPr>
          <p:cNvPr id="3" name="Content Placeholder 2"/>
          <p:cNvSpPr>
            <a:spLocks noGrp="1"/>
          </p:cNvSpPr>
          <p:nvPr>
            <p:ph idx="1"/>
          </p:nvPr>
        </p:nvSpPr>
        <p:spPr/>
        <p:txBody>
          <a:bodyPr/>
          <a:lstStyle/>
          <a:p>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4262702499"/>
              </p:ext>
            </p:extLst>
          </p:nvPr>
        </p:nvGraphicFramePr>
        <p:xfrm>
          <a:off x="423081" y="1164647"/>
          <a:ext cx="10918209" cy="4705350"/>
        </p:xfrm>
        <a:graphic>
          <a:graphicData uri="http://schemas.openxmlformats.org/drawingml/2006/table">
            <a:tbl>
              <a:tblPr firstRow="1" bandRow="1">
                <a:tableStyleId>{F5AB1C69-6EDB-4FF4-983F-18BD219EF322}</a:tableStyleId>
              </a:tblPr>
              <a:tblGrid>
                <a:gridCol w="882012">
                  <a:extLst>
                    <a:ext uri="{9D8B030D-6E8A-4147-A177-3AD203B41FA5}">
                      <a16:colId xmlns:a16="http://schemas.microsoft.com/office/drawing/2014/main" val="20000"/>
                    </a:ext>
                  </a:extLst>
                </a:gridCol>
                <a:gridCol w="4754513">
                  <a:extLst>
                    <a:ext uri="{9D8B030D-6E8A-4147-A177-3AD203B41FA5}">
                      <a16:colId xmlns:a16="http://schemas.microsoft.com/office/drawing/2014/main" val="20001"/>
                    </a:ext>
                  </a:extLst>
                </a:gridCol>
                <a:gridCol w="5281684">
                  <a:extLst>
                    <a:ext uri="{9D8B030D-6E8A-4147-A177-3AD203B41FA5}">
                      <a16:colId xmlns:a16="http://schemas.microsoft.com/office/drawing/2014/main" val="20002"/>
                    </a:ext>
                  </a:extLst>
                </a:gridCol>
              </a:tblGrid>
              <a:tr h="370840">
                <a:tc>
                  <a:txBody>
                    <a:bodyPr/>
                    <a:lstStyle/>
                    <a:p>
                      <a:pPr algn="l" fontAlgn="t"/>
                      <a:r>
                        <a:rPr lang="en-US" dirty="0">
                          <a:solidFill>
                            <a:srgbClr val="000000"/>
                          </a:solidFill>
                          <a:effectLst/>
                          <a:latin typeface="times new roman" panose="02020603050405020304" pitchFamily="18" charset="0"/>
                        </a:rPr>
                        <a:t>No.</a:t>
                      </a:r>
                    </a:p>
                  </a:txBody>
                  <a:tcPr marL="47625" marR="47625" marT="47625" marB="47625"/>
                </a:tc>
                <a:tc>
                  <a:txBody>
                    <a:bodyPr/>
                    <a:lstStyle/>
                    <a:p>
                      <a:pPr algn="l" fontAlgn="t"/>
                      <a:r>
                        <a:rPr lang="en-US">
                          <a:solidFill>
                            <a:srgbClr val="000000"/>
                          </a:solidFill>
                          <a:effectLst/>
                          <a:latin typeface="times new roman" panose="02020603050405020304" pitchFamily="18" charset="0"/>
                        </a:rPr>
                        <a:t>Method</a:t>
                      </a:r>
                    </a:p>
                  </a:txBody>
                  <a:tcPr marL="47625" marR="47625" marT="47625" marB="47625"/>
                </a:tc>
                <a:tc>
                  <a:txBody>
                    <a:bodyPr/>
                    <a:lstStyle/>
                    <a:p>
                      <a:pPr algn="l" fontAlgn="t"/>
                      <a:r>
                        <a:rPr lang="en-US">
                          <a:solidFill>
                            <a:srgbClr val="000000"/>
                          </a:solidFill>
                          <a:effectLst/>
                          <a:latin typeface="times new roman" panose="02020603050405020304" pitchFamily="18" charset="0"/>
                        </a:rPr>
                        <a:t>Description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effectLst/>
                          <a:latin typeface="verdana" panose="020B0604030504040204" pitchFamily="34" charset="0"/>
                        </a:rPr>
                        <a:t>1)</a:t>
                      </a:r>
                    </a:p>
                  </a:txBody>
                  <a:tcPr marL="47625" marR="47625" marT="47625" marB="47625"/>
                </a:tc>
                <a:tc>
                  <a:txBody>
                    <a:bodyPr/>
                    <a:lstStyle/>
                    <a:p>
                      <a:pPr algn="just" fontAlgn="t"/>
                      <a:r>
                        <a:rPr lang="en-US" b="0" i="0">
                          <a:solidFill>
                            <a:srgbClr val="000000"/>
                          </a:solidFill>
                          <a:effectLst/>
                          <a:latin typeface="verdana" panose="020B0604030504040204" pitchFamily="34" charset="0"/>
                        </a:rPr>
                        <a:t>void persist(Object entity)</a:t>
                      </a:r>
                    </a:p>
                  </a:txBody>
                  <a:tcPr marL="47625" marR="47625" marT="47625" marB="47625"/>
                </a:tc>
                <a:tc>
                  <a:txBody>
                    <a:bodyPr/>
                    <a:lstStyle/>
                    <a:p>
                      <a:pPr algn="just" fontAlgn="t"/>
                      <a:r>
                        <a:rPr lang="en-US" b="0" i="0">
                          <a:solidFill>
                            <a:srgbClr val="000000"/>
                          </a:solidFill>
                          <a:effectLst/>
                          <a:latin typeface="verdana" panose="020B0604030504040204" pitchFamily="34" charset="0"/>
                        </a:rPr>
                        <a:t>persists the given object.</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effectLst/>
                          <a:latin typeface="verdana" panose="020B0604030504040204" pitchFamily="34" charset="0"/>
                        </a:rPr>
                        <a:t>2)</a:t>
                      </a:r>
                    </a:p>
                  </a:txBody>
                  <a:tcPr marL="47625" marR="47625" marT="47625" marB="47625"/>
                </a:tc>
                <a:tc>
                  <a:txBody>
                    <a:bodyPr/>
                    <a:lstStyle/>
                    <a:p>
                      <a:pPr algn="just" fontAlgn="t"/>
                      <a:r>
                        <a:rPr lang="en-US" b="0" i="0">
                          <a:solidFill>
                            <a:srgbClr val="000000"/>
                          </a:solidFill>
                          <a:effectLst/>
                          <a:latin typeface="verdana" panose="020B0604030504040204" pitchFamily="34" charset="0"/>
                        </a:rPr>
                        <a:t>Serializable save(Object entity)</a:t>
                      </a:r>
                    </a:p>
                  </a:txBody>
                  <a:tcPr marL="47625" marR="47625" marT="47625" marB="47625"/>
                </a:tc>
                <a:tc>
                  <a:txBody>
                    <a:bodyPr/>
                    <a:lstStyle/>
                    <a:p>
                      <a:pPr algn="just" fontAlgn="t"/>
                      <a:r>
                        <a:rPr lang="en-US" b="0" i="0">
                          <a:solidFill>
                            <a:srgbClr val="000000"/>
                          </a:solidFill>
                          <a:effectLst/>
                          <a:latin typeface="verdana" panose="020B0604030504040204" pitchFamily="34" charset="0"/>
                        </a:rPr>
                        <a:t>persists the given object and returns id.</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effectLst/>
                          <a:latin typeface="verdana" panose="020B0604030504040204" pitchFamily="34" charset="0"/>
                        </a:rPr>
                        <a:t>3)</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void </a:t>
                      </a:r>
                      <a:r>
                        <a:rPr lang="en-US" b="0" i="0" dirty="0" err="1">
                          <a:solidFill>
                            <a:srgbClr val="000000"/>
                          </a:solidFill>
                          <a:effectLst/>
                          <a:latin typeface="verdana" panose="020B0604030504040204" pitchFamily="34" charset="0"/>
                        </a:rPr>
                        <a:t>saveOrUpdate</a:t>
                      </a:r>
                      <a:r>
                        <a:rPr lang="en-US" b="0" i="0" dirty="0">
                          <a:solidFill>
                            <a:srgbClr val="000000"/>
                          </a:solidFill>
                          <a:effectLst/>
                          <a:latin typeface="verdana" panose="020B0604030504040204" pitchFamily="34" charset="0"/>
                        </a:rPr>
                        <a:t>(Object entity)</a:t>
                      </a:r>
                    </a:p>
                  </a:txBody>
                  <a:tcPr marL="47625" marR="47625" marT="47625" marB="47625"/>
                </a:tc>
                <a:tc>
                  <a:txBody>
                    <a:bodyPr/>
                    <a:lstStyle/>
                    <a:p>
                      <a:pPr algn="just" fontAlgn="t"/>
                      <a:r>
                        <a:rPr lang="en-US" b="0" i="0">
                          <a:solidFill>
                            <a:srgbClr val="000000"/>
                          </a:solidFill>
                          <a:effectLst/>
                          <a:latin typeface="verdana" panose="020B0604030504040204" pitchFamily="34" charset="0"/>
                        </a:rPr>
                        <a:t>persists or updates the given object. If id is found, it updates the record otherwise saves the record.</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effectLst/>
                          <a:latin typeface="verdana" panose="020B0604030504040204" pitchFamily="34" charset="0"/>
                        </a:rPr>
                        <a:t>4)</a:t>
                      </a:r>
                    </a:p>
                  </a:txBody>
                  <a:tcPr marL="47625" marR="47625" marT="47625" marB="47625"/>
                </a:tc>
                <a:tc>
                  <a:txBody>
                    <a:bodyPr/>
                    <a:lstStyle/>
                    <a:p>
                      <a:pPr algn="just" fontAlgn="t"/>
                      <a:r>
                        <a:rPr lang="en-US" b="0" i="0">
                          <a:solidFill>
                            <a:srgbClr val="000000"/>
                          </a:solidFill>
                          <a:effectLst/>
                          <a:latin typeface="verdana" panose="020B0604030504040204" pitchFamily="34" charset="0"/>
                        </a:rPr>
                        <a:t>void update(Object entity)</a:t>
                      </a:r>
                    </a:p>
                  </a:txBody>
                  <a:tcPr marL="47625" marR="47625" marT="47625" marB="47625"/>
                </a:tc>
                <a:tc>
                  <a:txBody>
                    <a:bodyPr/>
                    <a:lstStyle/>
                    <a:p>
                      <a:pPr algn="just" fontAlgn="t"/>
                      <a:r>
                        <a:rPr lang="en-US" b="0" i="0">
                          <a:solidFill>
                            <a:srgbClr val="000000"/>
                          </a:solidFill>
                          <a:effectLst/>
                          <a:latin typeface="verdana" panose="020B0604030504040204" pitchFamily="34" charset="0"/>
                        </a:rPr>
                        <a:t>updates the given object.</a:t>
                      </a: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b="0" i="0">
                          <a:solidFill>
                            <a:srgbClr val="000000"/>
                          </a:solidFill>
                          <a:effectLst/>
                          <a:latin typeface="verdana" panose="020B0604030504040204" pitchFamily="34" charset="0"/>
                        </a:rPr>
                        <a:t>5)</a:t>
                      </a:r>
                    </a:p>
                  </a:txBody>
                  <a:tcPr marL="47625" marR="47625" marT="47625" marB="47625"/>
                </a:tc>
                <a:tc>
                  <a:txBody>
                    <a:bodyPr/>
                    <a:lstStyle/>
                    <a:p>
                      <a:pPr algn="just" fontAlgn="t"/>
                      <a:r>
                        <a:rPr lang="en-US" b="0" i="0">
                          <a:solidFill>
                            <a:srgbClr val="000000"/>
                          </a:solidFill>
                          <a:effectLst/>
                          <a:latin typeface="verdana" panose="020B0604030504040204" pitchFamily="34" charset="0"/>
                        </a:rPr>
                        <a:t>void delete(Object entity)</a:t>
                      </a:r>
                    </a:p>
                  </a:txBody>
                  <a:tcPr marL="47625" marR="47625" marT="47625" marB="47625"/>
                </a:tc>
                <a:tc>
                  <a:txBody>
                    <a:bodyPr/>
                    <a:lstStyle/>
                    <a:p>
                      <a:pPr algn="just" fontAlgn="t"/>
                      <a:r>
                        <a:rPr lang="en-US" b="0" i="0">
                          <a:solidFill>
                            <a:srgbClr val="000000"/>
                          </a:solidFill>
                          <a:effectLst/>
                          <a:latin typeface="verdana" panose="020B0604030504040204" pitchFamily="34" charset="0"/>
                        </a:rPr>
                        <a:t>deletes the given object on the basis of id.</a:t>
                      </a:r>
                    </a:p>
                  </a:txBody>
                  <a:tcPr marL="47625" marR="47625" marT="47625" marB="47625"/>
                </a:tc>
                <a:extLst>
                  <a:ext uri="{0D108BD9-81ED-4DB2-BD59-A6C34878D82A}">
                    <a16:rowId xmlns:a16="http://schemas.microsoft.com/office/drawing/2014/main" val="10005"/>
                  </a:ext>
                </a:extLst>
              </a:tr>
              <a:tr h="370840">
                <a:tc>
                  <a:txBody>
                    <a:bodyPr/>
                    <a:lstStyle/>
                    <a:p>
                      <a:pPr algn="just" fontAlgn="t"/>
                      <a:r>
                        <a:rPr lang="en-US" b="0" i="0">
                          <a:solidFill>
                            <a:srgbClr val="000000"/>
                          </a:solidFill>
                          <a:effectLst/>
                          <a:latin typeface="verdana" panose="020B0604030504040204" pitchFamily="34" charset="0"/>
                        </a:rPr>
                        <a:t>6)</a:t>
                      </a:r>
                    </a:p>
                  </a:txBody>
                  <a:tcPr marL="47625" marR="47625" marT="47625" marB="47625"/>
                </a:tc>
                <a:tc>
                  <a:txBody>
                    <a:bodyPr/>
                    <a:lstStyle/>
                    <a:p>
                      <a:pPr marL="0" marR="0" lvl="0" indent="0" algn="just" defTabSz="457189" rtl="0" eaLnBrk="1" fontAlgn="t"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Object get(Class </a:t>
                      </a:r>
                      <a:r>
                        <a:rPr kumimoji="0" lang="en-US" sz="1800" b="0"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entityClass</a:t>
                      </a:r>
                      <a:r>
                        <a:rPr kumimoji="0" lang="en-US" sz="18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Serializable id)</a:t>
                      </a:r>
                    </a:p>
                    <a:p>
                      <a:pPr algn="just" fontAlgn="t"/>
                      <a:endParaRPr lang="en-US" b="0" i="0" dirty="0">
                        <a:solidFill>
                          <a:srgbClr val="000000"/>
                        </a:solidFill>
                        <a:effectLst/>
                        <a:latin typeface="verdana" panose="020B0604030504040204" pitchFamily="34" charset="0"/>
                      </a:endParaRPr>
                    </a:p>
                  </a:txBody>
                  <a:tcPr marL="47625" marR="47625" marT="47625" marB="47625"/>
                </a:tc>
                <a:tc>
                  <a:txBody>
                    <a:bodyPr/>
                    <a:lstStyle/>
                    <a:p>
                      <a:pPr algn="just" fontAlgn="t"/>
                      <a:r>
                        <a:rPr lang="en-US" b="0" i="0">
                          <a:solidFill>
                            <a:srgbClr val="000000"/>
                          </a:solidFill>
                          <a:effectLst/>
                          <a:latin typeface="verdana" panose="020B0604030504040204" pitchFamily="34" charset="0"/>
                        </a:rPr>
                        <a:t>returns the persistent object on the basis of given id.</a:t>
                      </a:r>
                    </a:p>
                  </a:txBody>
                  <a:tcPr marL="47625" marR="47625" marT="47625" marB="47625"/>
                </a:tc>
                <a:extLst>
                  <a:ext uri="{0D108BD9-81ED-4DB2-BD59-A6C34878D82A}">
                    <a16:rowId xmlns:a16="http://schemas.microsoft.com/office/drawing/2014/main" val="10006"/>
                  </a:ext>
                </a:extLst>
              </a:tr>
              <a:tr h="370840">
                <a:tc>
                  <a:txBody>
                    <a:bodyPr/>
                    <a:lstStyle/>
                    <a:p>
                      <a:pPr algn="just" fontAlgn="t"/>
                      <a:r>
                        <a:rPr lang="en-US" b="0" i="0">
                          <a:solidFill>
                            <a:srgbClr val="000000"/>
                          </a:solidFill>
                          <a:effectLst/>
                          <a:latin typeface="verdana" panose="020B0604030504040204" pitchFamily="34" charset="0"/>
                        </a:rPr>
                        <a:t>7)</a:t>
                      </a:r>
                    </a:p>
                  </a:txBody>
                  <a:tcPr marL="47625" marR="47625" marT="47625" marB="47625"/>
                </a:tc>
                <a:tc>
                  <a:txBody>
                    <a:bodyPr/>
                    <a:lstStyle/>
                    <a:p>
                      <a:pPr algn="just" fontAlgn="t"/>
                      <a:r>
                        <a:rPr lang="en-US" b="0" i="0">
                          <a:solidFill>
                            <a:srgbClr val="000000"/>
                          </a:solidFill>
                          <a:effectLst/>
                          <a:latin typeface="verdana" panose="020B0604030504040204" pitchFamily="34" charset="0"/>
                        </a:rPr>
                        <a:t>Object load(Class entityClass, Serializable id)</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returns the persistent object on the basis of given id.</a:t>
                      </a:r>
                    </a:p>
                  </a:txBody>
                  <a:tcPr marL="47625" marR="47625" marT="47625" marB="47625"/>
                </a:tc>
                <a:extLst>
                  <a:ext uri="{0D108BD9-81ED-4DB2-BD59-A6C34878D82A}">
                    <a16:rowId xmlns:a16="http://schemas.microsoft.com/office/drawing/2014/main" val="10007"/>
                  </a:ext>
                </a:extLst>
              </a:tr>
              <a:tr h="370840">
                <a:tc>
                  <a:txBody>
                    <a:bodyPr/>
                    <a:lstStyle/>
                    <a:p>
                      <a:pPr algn="just" fontAlgn="t"/>
                      <a:r>
                        <a:rPr lang="en-US" b="0" i="0">
                          <a:solidFill>
                            <a:srgbClr val="000000"/>
                          </a:solidFill>
                          <a:effectLst/>
                          <a:latin typeface="verdana" panose="020B0604030504040204" pitchFamily="34" charset="0"/>
                        </a:rPr>
                        <a:t>8)</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List </a:t>
                      </a:r>
                      <a:r>
                        <a:rPr lang="en-US" b="0" i="0" dirty="0" err="1">
                          <a:solidFill>
                            <a:srgbClr val="000000"/>
                          </a:solidFill>
                          <a:effectLst/>
                          <a:latin typeface="verdana" panose="020B0604030504040204" pitchFamily="34" charset="0"/>
                        </a:rPr>
                        <a:t>loadAll</a:t>
                      </a:r>
                      <a:r>
                        <a:rPr lang="en-US" b="0" i="0" dirty="0">
                          <a:solidFill>
                            <a:srgbClr val="000000"/>
                          </a:solidFill>
                          <a:effectLst/>
                          <a:latin typeface="verdana" panose="020B0604030504040204" pitchFamily="34" charset="0"/>
                        </a:rPr>
                        <a:t>(Class </a:t>
                      </a:r>
                      <a:r>
                        <a:rPr lang="en-US" b="0" i="0" dirty="0" err="1">
                          <a:solidFill>
                            <a:srgbClr val="000000"/>
                          </a:solidFill>
                          <a:effectLst/>
                          <a:latin typeface="verdana" panose="020B0604030504040204" pitchFamily="34" charset="0"/>
                        </a:rPr>
                        <a:t>entityClass</a:t>
                      </a:r>
                      <a:r>
                        <a:rPr lang="en-US" b="0" i="0" dirty="0">
                          <a:solidFill>
                            <a:srgbClr val="000000"/>
                          </a:solidFill>
                          <a:effectLst/>
                          <a:latin typeface="verdana" panose="020B0604030504040204" pitchFamily="34" charset="0"/>
                        </a:rPr>
                        <a:t>)</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returns the all the persistent objects.</a:t>
                      </a:r>
                    </a:p>
                  </a:txBody>
                  <a:tcPr marL="47625" marR="47625" marT="47625" marB="4762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12625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create spring with Hibernate application</a:t>
            </a:r>
          </a:p>
        </p:txBody>
      </p:sp>
      <p:sp>
        <p:nvSpPr>
          <p:cNvPr id="3" name="Content Placeholder 2"/>
          <p:cNvSpPr>
            <a:spLocks noGrp="1"/>
          </p:cNvSpPr>
          <p:nvPr>
            <p:ph idx="1"/>
          </p:nvPr>
        </p:nvSpPr>
        <p:spPr/>
        <p:txBody>
          <a:bodyPr>
            <a:normAutofit fontScale="92500" lnSpcReduction="20000"/>
          </a:bodyPr>
          <a:lstStyle/>
          <a:p>
            <a:pPr algn="just">
              <a:buFont typeface="+mj-lt"/>
              <a:buAutoNum type="arabicPeriod"/>
            </a:pPr>
            <a:r>
              <a:rPr lang="en-US" dirty="0"/>
              <a:t> </a:t>
            </a:r>
            <a:r>
              <a:rPr lang="en-US" b="1" dirty="0">
                <a:solidFill>
                  <a:srgbClr val="000000"/>
                </a:solidFill>
                <a:latin typeface="Verdana" panose="020B0604030504040204" pitchFamily="34" charset="0"/>
              </a:rPr>
              <a:t>create a table in the database</a:t>
            </a:r>
            <a:r>
              <a:rPr lang="en-US" dirty="0">
                <a:solidFill>
                  <a:srgbClr val="000000"/>
                </a:solidFill>
                <a:latin typeface="Verdana" panose="020B0604030504040204" pitchFamily="34" charset="0"/>
              </a:rPr>
              <a:t> It is optional.</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0000"/>
                </a:solidFill>
                <a:latin typeface="Verdana" panose="020B0604030504040204" pitchFamily="34" charset="0"/>
              </a:rPr>
              <a:t>create a java project</a:t>
            </a:r>
          </a:p>
          <a:p>
            <a:pPr algn="just">
              <a:buFont typeface="+mj-lt"/>
              <a:buAutoNum type="arabicPeriod"/>
            </a:pPr>
            <a:r>
              <a:rPr lang="en-US" b="1" dirty="0">
                <a:solidFill>
                  <a:srgbClr val="000000"/>
                </a:solidFill>
                <a:latin typeface="Verdana" panose="020B0604030504040204" pitchFamily="34" charset="0"/>
              </a:rPr>
              <a:t> Add spring, and hibernate libraries</a:t>
            </a:r>
          </a:p>
          <a:p>
            <a:pPr algn="just">
              <a:buFont typeface="+mj-lt"/>
              <a:buAutoNum type="arabicPeriod"/>
            </a:pPr>
            <a:r>
              <a:rPr lang="en-US" b="1" dirty="0">
                <a:solidFill>
                  <a:srgbClr val="000000"/>
                </a:solidFill>
                <a:latin typeface="Verdana" panose="020B0604030504040204" pitchFamily="34" charset="0"/>
              </a:rPr>
              <a:t>Add database specific jar file (Ex: ojdbc6.jar file for oracle database)</a:t>
            </a:r>
          </a:p>
          <a:p>
            <a:pPr algn="just">
              <a:buFont typeface="+mj-lt"/>
              <a:buAutoNum type="arabicPeriod"/>
            </a:pPr>
            <a:r>
              <a:rPr lang="en-US" b="1" dirty="0">
                <a:solidFill>
                  <a:srgbClr val="000000"/>
                </a:solidFill>
                <a:latin typeface="Verdana" panose="020B0604030504040204" pitchFamily="34" charset="0"/>
              </a:rPr>
              <a:t>create Employee.java file</a:t>
            </a:r>
            <a:r>
              <a:rPr lang="en-US" dirty="0">
                <a:solidFill>
                  <a:srgbClr val="000000"/>
                </a:solidFill>
                <a:latin typeface="Verdana" panose="020B0604030504040204" pitchFamily="34" charset="0"/>
              </a:rPr>
              <a:t> It is the persistent class</a:t>
            </a:r>
          </a:p>
          <a:p>
            <a:pPr algn="just">
              <a:buFont typeface="+mj-lt"/>
              <a:buAutoNum type="arabicPeriod"/>
            </a:pPr>
            <a:r>
              <a:rPr lang="en-US" b="1" dirty="0">
                <a:solidFill>
                  <a:srgbClr val="000000"/>
                </a:solidFill>
                <a:latin typeface="Verdana" panose="020B0604030504040204" pitchFamily="34" charset="0"/>
              </a:rPr>
              <a:t>create employee.hbm.xml file</a:t>
            </a:r>
            <a:r>
              <a:rPr lang="en-US" dirty="0">
                <a:solidFill>
                  <a:srgbClr val="000000"/>
                </a:solidFill>
                <a:latin typeface="Verdana" panose="020B0604030504040204" pitchFamily="34" charset="0"/>
              </a:rPr>
              <a:t> It is the mapping file.</a:t>
            </a:r>
          </a:p>
          <a:p>
            <a:pPr algn="just">
              <a:buFont typeface="+mj-lt"/>
              <a:buAutoNum type="arabicPeriod"/>
            </a:pPr>
            <a:r>
              <a:rPr lang="en-US" b="1" dirty="0">
                <a:solidFill>
                  <a:srgbClr val="000000"/>
                </a:solidFill>
                <a:latin typeface="Verdana" panose="020B0604030504040204" pitchFamily="34" charset="0"/>
              </a:rPr>
              <a:t>create EmployeeDao.java file</a:t>
            </a:r>
            <a:r>
              <a:rPr lang="en-US" dirty="0">
                <a:solidFill>
                  <a:srgbClr val="000000"/>
                </a:solidFill>
                <a:latin typeface="Verdana" panose="020B0604030504040204" pitchFamily="34" charset="0"/>
              </a:rPr>
              <a:t> It is the </a:t>
            </a:r>
            <a:r>
              <a:rPr lang="en-US" dirty="0" err="1">
                <a:solidFill>
                  <a:srgbClr val="000000"/>
                </a:solidFill>
                <a:latin typeface="Verdana" panose="020B0604030504040204" pitchFamily="34" charset="0"/>
              </a:rPr>
              <a:t>dao</a:t>
            </a:r>
            <a:r>
              <a:rPr lang="en-US" dirty="0">
                <a:solidFill>
                  <a:srgbClr val="000000"/>
                </a:solidFill>
                <a:latin typeface="Verdana" panose="020B0604030504040204" pitchFamily="34" charset="0"/>
              </a:rPr>
              <a:t> class that uses </a:t>
            </a:r>
            <a:r>
              <a:rPr lang="en-US" dirty="0" err="1">
                <a:solidFill>
                  <a:srgbClr val="000000"/>
                </a:solidFill>
                <a:latin typeface="Verdana" panose="020B0604030504040204" pitchFamily="34" charset="0"/>
              </a:rPr>
              <a:t>HibernateTemplate</a:t>
            </a:r>
            <a:r>
              <a:rPr lang="en-US" dirty="0">
                <a:solidFill>
                  <a:srgbClr val="000000"/>
                </a:solidFill>
                <a:latin typeface="Verdana" panose="020B0604030504040204" pitchFamily="34" charset="0"/>
              </a:rPr>
              <a:t>.</a:t>
            </a:r>
          </a:p>
          <a:p>
            <a:pPr algn="just">
              <a:buFont typeface="+mj-lt"/>
              <a:buAutoNum type="arabicPeriod"/>
            </a:pPr>
            <a:r>
              <a:rPr lang="en-US" b="1" dirty="0">
                <a:solidFill>
                  <a:srgbClr val="000000"/>
                </a:solidFill>
                <a:latin typeface="Verdana" panose="020B0604030504040204" pitchFamily="34" charset="0"/>
              </a:rPr>
              <a:t>create applicationContext.xml file</a:t>
            </a:r>
            <a:r>
              <a:rPr lang="en-US" dirty="0">
                <a:solidFill>
                  <a:srgbClr val="000000"/>
                </a:solidFill>
                <a:latin typeface="Verdana" panose="020B0604030504040204" pitchFamily="34" charset="0"/>
              </a:rPr>
              <a:t> It contains information of </a:t>
            </a:r>
            <a:r>
              <a:rPr lang="en-US" dirty="0" err="1">
                <a:solidFill>
                  <a:srgbClr val="000000"/>
                </a:solidFill>
                <a:latin typeface="Verdana" panose="020B0604030504040204" pitchFamily="34" charset="0"/>
              </a:rPr>
              <a:t>DataSource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SessionFactory</a:t>
            </a:r>
            <a:r>
              <a:rPr lang="en-US" dirty="0">
                <a:solidFill>
                  <a:srgbClr val="000000"/>
                </a:solidFill>
                <a:latin typeface="Verdana" panose="020B0604030504040204" pitchFamily="34" charset="0"/>
              </a:rPr>
              <a:t> etc.</a:t>
            </a:r>
          </a:p>
          <a:p>
            <a:pPr algn="just">
              <a:buFont typeface="+mj-lt"/>
              <a:buAutoNum type="arabicPeriod"/>
            </a:pPr>
            <a:r>
              <a:rPr lang="en-US" b="1" dirty="0">
                <a:solidFill>
                  <a:srgbClr val="000000"/>
                </a:solidFill>
                <a:latin typeface="Verdana" panose="020B0604030504040204" pitchFamily="34" charset="0"/>
              </a:rPr>
              <a:t>create InsertTest.java file</a:t>
            </a:r>
            <a:r>
              <a:rPr lang="en-US" dirty="0">
                <a:solidFill>
                  <a:srgbClr val="000000"/>
                </a:solidFill>
                <a:latin typeface="Verdana" panose="020B0604030504040204" pitchFamily="34" charset="0"/>
              </a:rPr>
              <a:t> It calls methods of </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 class.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9885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 </a:t>
            </a:r>
            <a:r>
              <a:rPr lang="en-US" b="1" dirty="0"/>
              <a:t>create the table in the database</a:t>
            </a:r>
            <a:endParaRPr lang="en-US" dirty="0"/>
          </a:p>
        </p:txBody>
      </p:sp>
      <p:sp>
        <p:nvSpPr>
          <p:cNvPr id="3" name="Content Placeholder 2"/>
          <p:cNvSpPr>
            <a:spLocks noGrp="1"/>
          </p:cNvSpPr>
          <p:nvPr>
            <p:ph idx="1"/>
          </p:nvPr>
        </p:nvSpPr>
        <p:spPr/>
        <p:txBody>
          <a:bodyPr/>
          <a:lstStyle/>
          <a:p>
            <a:pPr algn="just">
              <a:buFont typeface="+mj-lt"/>
              <a:buAutoNum type="arabicPeriod"/>
            </a:pPr>
            <a:r>
              <a:rPr lang="en-US" dirty="0">
                <a:solidFill>
                  <a:srgbClr val="FF0000"/>
                </a:solidFill>
                <a:highlight>
                  <a:srgbClr val="FFFF00"/>
                </a:highlight>
                <a:latin typeface="Verdana" panose="020B0604030504040204" pitchFamily="34" charset="0"/>
              </a:rPr>
              <a:t>Don’t create it.. Let it be created with Hibernate automatically</a:t>
            </a:r>
          </a:p>
          <a:p>
            <a:pPr algn="just">
              <a:buFont typeface="+mj-lt"/>
              <a:buAutoNum type="arabicPeriod"/>
            </a:pPr>
            <a:r>
              <a:rPr lang="en-US" dirty="0">
                <a:solidFill>
                  <a:srgbClr val="000000"/>
                </a:solidFill>
                <a:latin typeface="Verdana" panose="020B0604030504040204" pitchFamily="34" charset="0"/>
              </a:rPr>
              <a:t>CREATE TABLE  </a:t>
            </a:r>
            <a:r>
              <a:rPr lang="en-US" dirty="0">
                <a:solidFill>
                  <a:srgbClr val="0000FF"/>
                </a:solidFill>
                <a:latin typeface="Verdana" panose="020B0604030504040204" pitchFamily="34" charset="0"/>
              </a:rPr>
              <a:t>"EMPLOYEE"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 NUMBER(</a:t>
            </a:r>
            <a:r>
              <a:rPr lang="en-US" dirty="0">
                <a:solidFill>
                  <a:srgbClr val="C00000"/>
                </a:solidFill>
                <a:latin typeface="Verdana" panose="020B0604030504040204" pitchFamily="34" charset="0"/>
              </a:rPr>
              <a:t>10</a:t>
            </a:r>
            <a:r>
              <a:rPr lang="en-US" dirty="0">
                <a:solidFill>
                  <a:srgbClr val="000000"/>
                </a:solidFill>
                <a:latin typeface="Verdana" panose="020B0604030504040204" pitchFamily="34" charset="0"/>
              </a:rPr>
              <a:t>) NOT NULL,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 VARCHAR2(</a:t>
            </a:r>
            <a:r>
              <a:rPr lang="en-US" dirty="0">
                <a:solidFill>
                  <a:srgbClr val="C00000"/>
                </a:solidFill>
                <a:latin typeface="Verdana" panose="020B0604030504040204" pitchFamily="34" charset="0"/>
              </a:rPr>
              <a:t>255</a:t>
            </a:r>
            <a:r>
              <a:rPr lang="en-US" dirty="0">
                <a:solidFill>
                  <a:srgbClr val="000000"/>
                </a:solidFill>
                <a:latin typeface="Verdana" panose="020B0604030504040204" pitchFamily="34" charset="0"/>
              </a:rPr>
              <a:t> VARCHAR2(100),   </a:t>
            </a:r>
          </a:p>
          <a:p>
            <a:pPr algn="just">
              <a:buFont typeface="+mj-lt"/>
              <a:buAutoNum type="arabicPeriod"/>
            </a:pPr>
            <a:r>
              <a:rPr lang="en-US" dirty="0">
                <a:solidFill>
                  <a:srgbClr val="000000"/>
                </a:solidFill>
                <a:latin typeface="Verdana" panose="020B0604030504040204" pitchFamily="34" charset="0"/>
              </a:rPr>
              <a:t>    </a:t>
            </a:r>
            <a:r>
              <a:rPr lang="en-US" dirty="0">
                <a:solidFill>
                  <a:srgbClr val="0000FF"/>
                </a:solidFill>
                <a:latin typeface="Verdana" panose="020B0604030504040204" pitchFamily="34" charset="0"/>
              </a:rPr>
              <a:t>"SALARY"</a:t>
            </a:r>
            <a:r>
              <a:rPr lang="en-US" dirty="0">
                <a:solidFill>
                  <a:srgbClr val="000000"/>
                </a:solidFill>
                <a:latin typeface="Verdana" panose="020B0604030504040204" pitchFamily="34" charset="0"/>
              </a:rPr>
              <a:t> NUMBER(</a:t>
            </a:r>
            <a:r>
              <a:rPr lang="en-US" dirty="0">
                <a:solidFill>
                  <a:srgbClr val="C00000"/>
                </a:solidFill>
                <a:latin typeface="Verdana" panose="020B0604030504040204" pitchFamily="34" charset="0"/>
              </a:rPr>
              <a:t>10,2</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p>
          <a:p>
            <a:endParaRPr lang="en-US" dirty="0"/>
          </a:p>
        </p:txBody>
      </p:sp>
    </p:spTree>
    <p:extLst>
      <p:ext uri="{BB962C8B-B14F-4D97-AF65-F5344CB8AC3E}">
        <p14:creationId xmlns:p14="http://schemas.microsoft.com/office/powerpoint/2010/main" val="1918406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Employee.java</a:t>
            </a:r>
            <a:endParaRPr lang="en-US" dirty="0"/>
          </a:p>
        </p:txBody>
      </p:sp>
      <p:sp>
        <p:nvSpPr>
          <p:cNvPr id="3" name="Content Placeholder 2"/>
          <p:cNvSpPr>
            <a:spLocks noGrp="1"/>
          </p:cNvSpPr>
          <p:nvPr>
            <p:ph idx="1"/>
          </p:nvPr>
        </p:nvSpPr>
        <p:spPr/>
        <p:txBody>
          <a:bodyPr>
            <a:normAutofit lnSpcReduction="10000"/>
          </a:bodyPr>
          <a:lstStyle/>
          <a:p>
            <a:pPr algn="just">
              <a:buFont typeface="+mj-lt"/>
              <a:buAutoNum type="arabicPeriod"/>
            </a:pPr>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Employee {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double</a:t>
            </a:r>
            <a:r>
              <a:rPr lang="en-US" dirty="0">
                <a:solidFill>
                  <a:srgbClr val="000000"/>
                </a:solidFill>
                <a:latin typeface="Verdana" panose="020B0604030504040204" pitchFamily="34" charset="0"/>
              </a:rPr>
              <a:t> salary;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//getters and setters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5292963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3) employee.hbm.xml</a:t>
            </a:r>
            <a:endParaRPr lang="en-US" dirty="0"/>
          </a:p>
        </p:txBody>
      </p:sp>
      <p:sp>
        <p:nvSpPr>
          <p:cNvPr id="3" name="Content Placeholder 2"/>
          <p:cNvSpPr>
            <a:spLocks noGrp="1"/>
          </p:cNvSpPr>
          <p:nvPr>
            <p:ph idx="1"/>
          </p:nvPr>
        </p:nvSpPr>
        <p:spPr>
          <a:xfrm>
            <a:off x="677333" y="1930400"/>
            <a:ext cx="9192223" cy="4629425"/>
          </a:xfrm>
        </p:spPr>
        <p:txBody>
          <a:bodyPr>
            <a:normAutofit fontScale="85000" lnSpcReduction="20000"/>
          </a:bodyPr>
          <a:lstStyle/>
          <a:p>
            <a:pPr algn="just">
              <a:buFont typeface="+mj-lt"/>
              <a:buAutoNum type="arabicPeriod"/>
            </a:pPr>
            <a:r>
              <a:rPr lang="en-US" dirty="0"/>
              <a:t> </a:t>
            </a:r>
            <a:r>
              <a:rPr lang="en-US" dirty="0">
                <a:solidFill>
                  <a:srgbClr val="000000"/>
                </a:solidFill>
                <a:latin typeface="Verdana" panose="020B0604030504040204" pitchFamily="34" charset="0"/>
              </a:rPr>
              <a:t>&lt;?xml version=</a:t>
            </a:r>
            <a:r>
              <a:rPr lang="en-US" dirty="0">
                <a:solidFill>
                  <a:srgbClr val="0000FF"/>
                </a:solidFill>
                <a:latin typeface="Verdana" panose="020B0604030504040204" pitchFamily="34" charset="0"/>
              </a:rPr>
              <a:t>'1.0'</a:t>
            </a:r>
            <a:r>
              <a:rPr lang="en-US" dirty="0">
                <a:solidFill>
                  <a:srgbClr val="000000"/>
                </a:solidFill>
                <a:latin typeface="Verdana" panose="020B0604030504040204" pitchFamily="34" charset="0"/>
              </a:rPr>
              <a:t> encoding=</a:t>
            </a:r>
            <a:r>
              <a:rPr lang="en-US" dirty="0">
                <a:solidFill>
                  <a:srgbClr val="0000FF"/>
                </a:solidFill>
                <a:latin typeface="Verdana" panose="020B0604030504040204" pitchFamily="34" charset="0"/>
              </a:rPr>
              <a:t>'UTF-8'</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&lt;!DOCTYPE hibernate-mapping PUBLIC  </a:t>
            </a:r>
          </a:p>
          <a:p>
            <a:pPr algn="just">
              <a:buFont typeface="+mj-lt"/>
              <a:buAutoNum type="arabicPeriod"/>
            </a:pPr>
            <a:r>
              <a:rPr lang="en-US" dirty="0">
                <a:solidFill>
                  <a:srgbClr val="0000FF"/>
                </a:solidFill>
                <a:latin typeface="Verdana" panose="020B0604030504040204" pitchFamily="34" charset="0"/>
              </a:rPr>
              <a:t>"-//Hibernate/Hibernate Mapping DTD 3.0//EN"</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FF"/>
                </a:solidFill>
                <a:latin typeface="Verdana" panose="020B0604030504040204" pitchFamily="34" charset="0"/>
              </a:rPr>
              <a:t>"http://hibernate.sourceforge.net/hibernate-mapping-3.0.dtd"</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&lt;hibernate-mapping&gt;  </a:t>
            </a:r>
          </a:p>
          <a:p>
            <a:pPr algn="just">
              <a:buFont typeface="+mj-lt"/>
              <a:buAutoNum type="arabicPeriod"/>
            </a:pPr>
            <a:r>
              <a:rPr lang="en-US" dirty="0">
                <a:solidFill>
                  <a:srgbClr val="000000"/>
                </a:solidFill>
                <a:latin typeface="Verdana" panose="020B0604030504040204" pitchFamily="34" charset="0"/>
              </a:rPr>
              <a:t>&lt;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com.mangaraoit.Employee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table=</a:t>
            </a:r>
            <a:r>
              <a:rPr lang="en-US" dirty="0">
                <a:solidFill>
                  <a:srgbClr val="0000FF"/>
                </a:solidFill>
                <a:latin typeface="Verdana" panose="020B0604030504040204" pitchFamily="34" charset="0"/>
              </a:rPr>
              <a:t>"emp558"</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&lt;id name=</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&lt;generator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"assigned"</a:t>
            </a:r>
            <a:r>
              <a:rPr lang="en-US" dirty="0">
                <a:solidFill>
                  <a:srgbClr val="000000"/>
                </a:solidFill>
                <a:latin typeface="Verdana" panose="020B0604030504040204" pitchFamily="34" charset="0"/>
              </a:rPr>
              <a:t>&gt;&lt;/generator&gt;  </a:t>
            </a:r>
          </a:p>
          <a:p>
            <a:pPr algn="just">
              <a:buFont typeface="+mj-lt"/>
              <a:buAutoNum type="arabicPeriod"/>
            </a:pPr>
            <a:r>
              <a:rPr lang="en-US" dirty="0">
                <a:solidFill>
                  <a:srgbClr val="000000"/>
                </a:solidFill>
                <a:latin typeface="Verdana" panose="020B0604030504040204" pitchFamily="34" charset="0"/>
              </a:rPr>
              <a:t>          &lt;/id&gt;  </a:t>
            </a:r>
          </a:p>
          <a:p>
            <a:pPr algn="just">
              <a:buFont typeface="+mj-lt"/>
              <a:buAutoNum type="arabicPeriod"/>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"salary"</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&lt;/hibernate-mapping&gt;</a:t>
            </a:r>
          </a:p>
          <a:p>
            <a:endParaRPr lang="en-US" dirty="0"/>
          </a:p>
        </p:txBody>
      </p:sp>
    </p:spTree>
    <p:extLst>
      <p:ext uri="{BB962C8B-B14F-4D97-AF65-F5344CB8AC3E}">
        <p14:creationId xmlns:p14="http://schemas.microsoft.com/office/powerpoint/2010/main" val="22060700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2" y="1"/>
            <a:ext cx="11805709" cy="532262"/>
          </a:xfrm>
        </p:spPr>
        <p:txBody>
          <a:bodyPr>
            <a:normAutofit/>
          </a:bodyPr>
          <a:lstStyle/>
          <a:p>
            <a:r>
              <a:rPr lang="en-US" sz="2800" dirty="0"/>
              <a:t> </a:t>
            </a:r>
            <a:r>
              <a:rPr lang="en-US" sz="2800" b="1" dirty="0"/>
              <a:t>4) EmployeeDao.java</a:t>
            </a:r>
            <a:endParaRPr lang="en-US" sz="2800" dirty="0"/>
          </a:p>
        </p:txBody>
      </p:sp>
      <p:sp>
        <p:nvSpPr>
          <p:cNvPr id="3" name="Content Placeholder 2"/>
          <p:cNvSpPr>
            <a:spLocks noGrp="1"/>
          </p:cNvSpPr>
          <p:nvPr>
            <p:ph idx="1"/>
          </p:nvPr>
        </p:nvSpPr>
        <p:spPr>
          <a:xfrm>
            <a:off x="224366" y="532263"/>
            <a:ext cx="11802535" cy="6325737"/>
          </a:xfrm>
        </p:spPr>
        <p:txBody>
          <a:bodyPr>
            <a:normAutofit fontScale="70000" lnSpcReduction="20000"/>
          </a:bodyPr>
          <a:lstStyle/>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 {  </a:t>
            </a:r>
          </a:p>
          <a:p>
            <a:pPr algn="just"/>
            <a:r>
              <a:rPr lang="en-US" dirty="0" err="1">
                <a:solidFill>
                  <a:srgbClr val="000000"/>
                </a:solidFill>
                <a:latin typeface="Verdana" panose="020B0604030504040204" pitchFamily="34" charset="0"/>
              </a:rPr>
              <a:t>HibernateTemplate</a:t>
            </a:r>
            <a:r>
              <a:rPr lang="en-US" dirty="0">
                <a:solidFill>
                  <a:srgbClr val="000000"/>
                </a:solidFill>
                <a:latin typeface="Verdana" panose="020B0604030504040204" pitchFamily="34" charset="0"/>
              </a:rPr>
              <a:t> template;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setTemplate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HibernateTemplate</a:t>
            </a:r>
            <a:r>
              <a:rPr lang="en-US" dirty="0">
                <a:solidFill>
                  <a:srgbClr val="000000"/>
                </a:solidFill>
                <a:latin typeface="Verdana" panose="020B0604030504040204" pitchFamily="34" charset="0"/>
              </a:rPr>
              <a:t> template) {  </a:t>
            </a:r>
          </a:p>
          <a:p>
            <a:pPr algn="just"/>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.template</a:t>
            </a:r>
            <a:r>
              <a:rPr lang="en-US" dirty="0">
                <a:solidFill>
                  <a:srgbClr val="000000"/>
                </a:solidFill>
                <a:latin typeface="Verdana" panose="020B0604030504040204" pitchFamily="34" charset="0"/>
              </a:rPr>
              <a:t> = template;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saveEmployee</a:t>
            </a:r>
            <a:r>
              <a:rPr lang="en-US" dirty="0">
                <a:solidFill>
                  <a:srgbClr val="000000"/>
                </a:solidFill>
                <a:latin typeface="Verdana" panose="020B0604030504040204" pitchFamily="34" charset="0"/>
              </a:rPr>
              <a:t>(Employee e){  </a:t>
            </a:r>
            <a:r>
              <a:rPr lang="en-US" dirty="0">
                <a:solidFill>
                  <a:srgbClr val="008200"/>
                </a:solidFill>
                <a:latin typeface="Verdana" panose="020B0604030504040204" pitchFamily="34" charset="0"/>
              </a:rPr>
              <a:t>//method to save employee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template.save</a:t>
            </a:r>
            <a:r>
              <a:rPr lang="en-US" dirty="0">
                <a:solidFill>
                  <a:srgbClr val="000000"/>
                </a:solidFill>
                <a:latin typeface="Verdana" panose="020B0604030504040204" pitchFamily="34" charset="0"/>
              </a:rPr>
              <a:t>(e);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updateEmployee</a:t>
            </a:r>
            <a:r>
              <a:rPr lang="en-US" dirty="0">
                <a:solidFill>
                  <a:srgbClr val="000000"/>
                </a:solidFill>
                <a:latin typeface="Verdana" panose="020B0604030504040204" pitchFamily="34" charset="0"/>
              </a:rPr>
              <a:t>(Employee e){  </a:t>
            </a:r>
            <a:r>
              <a:rPr lang="en-US" dirty="0">
                <a:solidFill>
                  <a:srgbClr val="008200"/>
                </a:solidFill>
                <a:latin typeface="Verdana" panose="020B0604030504040204" pitchFamily="34" charset="0"/>
              </a:rPr>
              <a:t>//method to update employee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template.update</a:t>
            </a:r>
            <a:r>
              <a:rPr lang="en-US" dirty="0">
                <a:solidFill>
                  <a:srgbClr val="000000"/>
                </a:solidFill>
                <a:latin typeface="Verdana" panose="020B0604030504040204" pitchFamily="34" charset="0"/>
              </a:rPr>
              <a:t>(e);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deleteEmployee</a:t>
            </a:r>
            <a:r>
              <a:rPr lang="en-US" dirty="0">
                <a:solidFill>
                  <a:srgbClr val="000000"/>
                </a:solidFill>
                <a:latin typeface="Verdana" panose="020B0604030504040204" pitchFamily="34" charset="0"/>
              </a:rPr>
              <a:t>(Employee e){  </a:t>
            </a:r>
            <a:r>
              <a:rPr lang="en-US" dirty="0">
                <a:solidFill>
                  <a:srgbClr val="008200"/>
                </a:solidFill>
                <a:latin typeface="Verdana" panose="020B0604030504040204" pitchFamily="34" charset="0"/>
              </a:rPr>
              <a:t>//method to delete employee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template.delete</a:t>
            </a:r>
            <a:r>
              <a:rPr lang="en-US" dirty="0">
                <a:solidFill>
                  <a:srgbClr val="000000"/>
                </a:solidFill>
                <a:latin typeface="Verdana" panose="020B0604030504040204" pitchFamily="34" charset="0"/>
              </a:rPr>
              <a:t>(e);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Employee </a:t>
            </a:r>
            <a:r>
              <a:rPr lang="en-US" dirty="0" err="1">
                <a:solidFill>
                  <a:srgbClr val="000000"/>
                </a:solidFill>
                <a:latin typeface="Verdana" panose="020B0604030504040204" pitchFamily="34" charset="0"/>
              </a:rPr>
              <a:t>getById</a:t>
            </a:r>
            <a:r>
              <a:rPr lang="en-US" dirty="0">
                <a:solidFill>
                  <a:srgbClr val="000000"/>
                </a:solidFill>
                <a:latin typeface="Verdana" panose="020B0604030504040204" pitchFamily="34" charset="0"/>
              </a:rPr>
              <a: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r>
              <a:rPr lang="en-US" dirty="0">
                <a:solidFill>
                  <a:srgbClr val="008200"/>
                </a:solidFill>
                <a:latin typeface="Verdana" panose="020B0604030504040204" pitchFamily="34" charset="0"/>
              </a:rPr>
              <a:t>//method to return one employee of given id</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Employee e=(Employee)</a:t>
            </a:r>
            <a:r>
              <a:rPr lang="en-US" dirty="0" err="1">
                <a:solidFill>
                  <a:srgbClr val="000000"/>
                </a:solidFill>
                <a:latin typeface="Verdana" panose="020B0604030504040204" pitchFamily="34" charset="0"/>
              </a:rPr>
              <a:t>template.get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Employee.</a:t>
            </a:r>
            <a:r>
              <a:rPr lang="en-US" b="1" dirty="0" err="1">
                <a:solidFill>
                  <a:srgbClr val="006699"/>
                </a:solidFill>
                <a:latin typeface="Verdana" panose="020B0604030504040204" pitchFamily="34" charset="0"/>
              </a:rPr>
              <a:t>class</a:t>
            </a:r>
            <a:r>
              <a:rPr lang="en-US" dirty="0" err="1">
                <a:solidFill>
                  <a:srgbClr val="000000"/>
                </a:solidFill>
                <a:latin typeface="Verdana" panose="020B0604030504040204" pitchFamily="34" charset="0"/>
              </a:rPr>
              <a:t>,id</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e;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List&lt;Employee&gt; </a:t>
            </a:r>
            <a:r>
              <a:rPr lang="en-US" dirty="0" err="1">
                <a:solidFill>
                  <a:srgbClr val="000000"/>
                </a:solidFill>
                <a:latin typeface="Verdana" panose="020B0604030504040204" pitchFamily="34" charset="0"/>
              </a:rPr>
              <a:t>getEmployees</a:t>
            </a: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//method to return all employees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List&lt;Employee&gt; list=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ArrayList</a:t>
            </a:r>
            <a:r>
              <a:rPr lang="en-US" dirty="0">
                <a:solidFill>
                  <a:srgbClr val="000000"/>
                </a:solidFill>
                <a:latin typeface="Verdana" panose="020B0604030504040204" pitchFamily="34" charset="0"/>
              </a:rPr>
              <a:t>&lt;Employee&gt;();  </a:t>
            </a:r>
          </a:p>
          <a:p>
            <a:pPr algn="just"/>
            <a:r>
              <a:rPr lang="en-US" dirty="0">
                <a:solidFill>
                  <a:srgbClr val="000000"/>
                </a:solidFill>
                <a:latin typeface="Verdana" panose="020B0604030504040204" pitchFamily="34" charset="0"/>
              </a:rPr>
              <a:t>    list=</a:t>
            </a:r>
            <a:r>
              <a:rPr lang="en-US" dirty="0" err="1">
                <a:solidFill>
                  <a:srgbClr val="000000"/>
                </a:solidFill>
                <a:latin typeface="Verdana" panose="020B0604030504040204" pitchFamily="34" charset="0"/>
              </a:rPr>
              <a:t>template.loadAll</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Employee.</a:t>
            </a:r>
            <a:r>
              <a:rPr lang="en-US" b="1" dirty="0" err="1">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list;  </a:t>
            </a:r>
          </a:p>
          <a:p>
            <a:pPr algn="just"/>
            <a:r>
              <a:rPr lang="en-US" dirty="0">
                <a:solidFill>
                  <a:srgbClr val="000000"/>
                </a:solidFill>
                <a:latin typeface="Verdana" panose="020B0604030504040204" pitchFamily="34" charset="0"/>
              </a:rPr>
              <a:t>}  }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607730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5) applicationContext.xml</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rgbClr val="000000"/>
                </a:solidFill>
                <a:latin typeface="verdana" panose="020B0604030504040204" pitchFamily="34" charset="0"/>
              </a:rPr>
              <a:t>In this file, we are providing all the information of the database in the </a:t>
            </a:r>
            <a:r>
              <a:rPr lang="en-US" b="1" dirty="0" err="1">
                <a:solidFill>
                  <a:srgbClr val="000000"/>
                </a:solidFill>
                <a:latin typeface="verdana" panose="020B0604030504040204" pitchFamily="34" charset="0"/>
              </a:rPr>
              <a:t>BasicDataSource</a:t>
            </a:r>
            <a:r>
              <a:rPr lang="en-US" dirty="0">
                <a:solidFill>
                  <a:srgbClr val="000000"/>
                </a:solidFill>
                <a:latin typeface="verdana" panose="020B0604030504040204" pitchFamily="34" charset="0"/>
              </a:rPr>
              <a:t> object.</a:t>
            </a:r>
          </a:p>
          <a:p>
            <a:r>
              <a:rPr lang="en-US" dirty="0">
                <a:solidFill>
                  <a:srgbClr val="000000"/>
                </a:solidFill>
                <a:latin typeface="verdana" panose="020B0604030504040204" pitchFamily="34" charset="0"/>
              </a:rPr>
              <a:t>This object is used in </a:t>
            </a:r>
            <a:r>
              <a:rPr lang="en-US" dirty="0" err="1">
                <a:solidFill>
                  <a:srgbClr val="000000"/>
                </a:solidFill>
                <a:latin typeface="verdana" panose="020B0604030504040204" pitchFamily="34" charset="0"/>
              </a:rPr>
              <a:t>the</a:t>
            </a:r>
            <a:r>
              <a:rPr lang="en-US" b="1" dirty="0" err="1">
                <a:solidFill>
                  <a:srgbClr val="000000"/>
                </a:solidFill>
                <a:latin typeface="verdana" panose="020B0604030504040204" pitchFamily="34" charset="0"/>
              </a:rPr>
              <a:t>LocalSessionFactoryBean</a:t>
            </a:r>
            <a:r>
              <a:rPr lang="en-US" dirty="0">
                <a:solidFill>
                  <a:srgbClr val="000000"/>
                </a:solidFill>
                <a:latin typeface="verdana" panose="020B0604030504040204" pitchFamily="34" charset="0"/>
              </a:rPr>
              <a:t> class object, containing some other </a:t>
            </a:r>
            <a:r>
              <a:rPr lang="en-US" dirty="0" err="1">
                <a:solidFill>
                  <a:srgbClr val="000000"/>
                </a:solidFill>
                <a:latin typeface="verdana" panose="020B0604030504040204" pitchFamily="34" charset="0"/>
              </a:rPr>
              <a:t>informations</a:t>
            </a:r>
            <a:r>
              <a:rPr lang="en-US" dirty="0">
                <a:solidFill>
                  <a:srgbClr val="000000"/>
                </a:solidFill>
                <a:latin typeface="verdana" panose="020B0604030504040204" pitchFamily="34" charset="0"/>
              </a:rPr>
              <a:t> such as </a:t>
            </a:r>
            <a:r>
              <a:rPr lang="en-US" dirty="0" err="1">
                <a:solidFill>
                  <a:srgbClr val="000000"/>
                </a:solidFill>
                <a:latin typeface="verdana" panose="020B0604030504040204" pitchFamily="34" charset="0"/>
              </a:rPr>
              <a:t>mappingResources</a:t>
            </a:r>
            <a:r>
              <a:rPr lang="en-US" dirty="0">
                <a:solidFill>
                  <a:srgbClr val="000000"/>
                </a:solidFill>
                <a:latin typeface="verdana" panose="020B0604030504040204" pitchFamily="34" charset="0"/>
              </a:rPr>
              <a:t> and </a:t>
            </a:r>
            <a:r>
              <a:rPr lang="en-US" dirty="0" err="1">
                <a:solidFill>
                  <a:srgbClr val="000000"/>
                </a:solidFill>
                <a:latin typeface="verdana" panose="020B0604030504040204" pitchFamily="34" charset="0"/>
              </a:rPr>
              <a:t>hibernateProperties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The object of </a:t>
            </a:r>
            <a:r>
              <a:rPr lang="en-US" b="1" dirty="0" err="1">
                <a:solidFill>
                  <a:srgbClr val="000000"/>
                </a:solidFill>
                <a:latin typeface="verdana" panose="020B0604030504040204" pitchFamily="34" charset="0"/>
              </a:rPr>
              <a:t>LocalSessionFactoryBean</a:t>
            </a:r>
            <a:r>
              <a:rPr lang="en-US" dirty="0">
                <a:solidFill>
                  <a:srgbClr val="000000"/>
                </a:solidFill>
                <a:latin typeface="verdana" panose="020B0604030504040204" pitchFamily="34" charset="0"/>
              </a:rPr>
              <a:t> class is used in the </a:t>
            </a:r>
            <a:r>
              <a:rPr lang="en-US" dirty="0" err="1">
                <a:solidFill>
                  <a:srgbClr val="000000"/>
                </a:solidFill>
                <a:latin typeface="verdana" panose="020B0604030504040204" pitchFamily="34" charset="0"/>
              </a:rPr>
              <a:t>HibernateTemplate</a:t>
            </a:r>
            <a:r>
              <a:rPr lang="en-US" dirty="0">
                <a:solidFill>
                  <a:srgbClr val="000000"/>
                </a:solidFill>
                <a:latin typeface="verdana" panose="020B0604030504040204" pitchFamily="34" charset="0"/>
              </a:rPr>
              <a:t> class.</a:t>
            </a:r>
          </a:p>
          <a:p>
            <a:pPr algn="just"/>
            <a:r>
              <a:rPr lang="en-US" b="1" dirty="0">
                <a:solidFill>
                  <a:srgbClr val="610B4B"/>
                </a:solidFill>
                <a:latin typeface="erdana"/>
              </a:rPr>
              <a:t> Enabling automatic table creation, showing </a:t>
            </a:r>
            <a:r>
              <a:rPr lang="en-US" b="1" dirty="0" err="1">
                <a:solidFill>
                  <a:srgbClr val="610B4B"/>
                </a:solidFill>
                <a:latin typeface="erdana"/>
              </a:rPr>
              <a:t>sql</a:t>
            </a:r>
            <a:r>
              <a:rPr lang="en-US" b="1" dirty="0">
                <a:solidFill>
                  <a:srgbClr val="610B4B"/>
                </a:solidFill>
                <a:latin typeface="erdana"/>
              </a:rPr>
              <a:t> queries etc.</a:t>
            </a:r>
          </a:p>
          <a:p>
            <a:pPr algn="just"/>
            <a:r>
              <a:rPr lang="en-US" dirty="0">
                <a:solidFill>
                  <a:srgbClr val="000000"/>
                </a:solidFill>
                <a:latin typeface="verdana" panose="020B0604030504040204" pitchFamily="34" charset="0"/>
              </a:rPr>
              <a:t>We can enable many hibernate properties like automatic table creation by hbm2ddl.auto etc. </a:t>
            </a:r>
          </a:p>
          <a:p>
            <a:pPr algn="just"/>
            <a:r>
              <a:rPr lang="en-US" dirty="0">
                <a:solidFill>
                  <a:srgbClr val="000000"/>
                </a:solidFill>
                <a:latin typeface="verdana" panose="020B0604030504040204" pitchFamily="34" charset="0"/>
              </a:rPr>
              <a:t>in applicationContext.xml file. Let's see the code:</a:t>
            </a:r>
            <a:endParaRPr lang="en-US" dirty="0">
              <a:solidFill>
                <a:srgbClr val="610B4B"/>
              </a:solidFill>
              <a:latin typeface="erdana"/>
            </a:endParaRP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hibernateProperties</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            &lt;props&gt;  </a:t>
            </a:r>
          </a:p>
          <a:p>
            <a:pPr algn="just"/>
            <a:r>
              <a:rPr lang="en-US" dirty="0">
                <a:solidFill>
                  <a:srgbClr val="000000"/>
                </a:solidFill>
                <a:latin typeface="Verdana" panose="020B0604030504040204" pitchFamily="34" charset="0"/>
              </a:rPr>
              <a:t>                &lt;prop key=</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hibernate.dialect</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&gt;org.hibernate.dialect.Oracle9Dialect&lt;/prop&gt;  </a:t>
            </a:r>
          </a:p>
          <a:p>
            <a:pPr algn="just"/>
            <a:r>
              <a:rPr lang="en-US" dirty="0">
                <a:solidFill>
                  <a:srgbClr val="000000"/>
                </a:solidFill>
                <a:latin typeface="Verdana" panose="020B0604030504040204" pitchFamily="34" charset="0"/>
              </a:rPr>
              <a:t>                &lt;prop key=</a:t>
            </a:r>
            <a:r>
              <a:rPr lang="en-US" dirty="0">
                <a:solidFill>
                  <a:srgbClr val="0000FF"/>
                </a:solidFill>
                <a:latin typeface="Verdana" panose="020B0604030504040204" pitchFamily="34" charset="0"/>
              </a:rPr>
              <a:t>"hibernate.hbm2ddl.auto"</a:t>
            </a:r>
            <a:r>
              <a:rPr lang="en-US" dirty="0">
                <a:solidFill>
                  <a:srgbClr val="000000"/>
                </a:solidFill>
                <a:latin typeface="Verdana" panose="020B0604030504040204" pitchFamily="34" charset="0"/>
              </a:rPr>
              <a:t>&gt;</a:t>
            </a:r>
            <a:r>
              <a:rPr lang="en-US" dirty="0">
                <a:solidFill>
                  <a:schemeClr val="accent5"/>
                </a:solidFill>
                <a:latin typeface="Verdana" panose="020B0604030504040204" pitchFamily="34" charset="0"/>
              </a:rPr>
              <a:t>update</a:t>
            </a:r>
            <a:r>
              <a:rPr lang="en-US" dirty="0">
                <a:solidFill>
                  <a:srgbClr val="000000"/>
                </a:solidFill>
                <a:latin typeface="Verdana" panose="020B0604030504040204" pitchFamily="34" charset="0"/>
              </a:rPr>
              <a:t>&lt;/prop&gt;  </a:t>
            </a:r>
          </a:p>
          <a:p>
            <a:pPr algn="just"/>
            <a:r>
              <a:rPr lang="en-US" dirty="0">
                <a:solidFill>
                  <a:srgbClr val="000000"/>
                </a:solidFill>
                <a:latin typeface="Verdana" panose="020B0604030504040204" pitchFamily="34" charset="0"/>
              </a:rPr>
              <a:t>                &lt;prop key=</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hibernate.show_sql</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a:t>
            </a:r>
            <a:r>
              <a:rPr lang="en-US" b="1" dirty="0">
                <a:solidFill>
                  <a:schemeClr val="accent5"/>
                </a:solidFill>
                <a:latin typeface="Verdana" panose="020B0604030504040204" pitchFamily="34" charset="0"/>
              </a:rPr>
              <a:t>true</a:t>
            </a:r>
            <a:r>
              <a:rPr lang="en-US" dirty="0">
                <a:solidFill>
                  <a:srgbClr val="000000"/>
                </a:solidFill>
                <a:latin typeface="Verdana" panose="020B0604030504040204" pitchFamily="34" charset="0"/>
              </a:rPr>
              <a:t>&lt;/prop&gt;  </a:t>
            </a:r>
          </a:p>
          <a:p>
            <a:pPr algn="just"/>
            <a:r>
              <a:rPr lang="en-US" dirty="0">
                <a:solidFill>
                  <a:srgbClr val="000000"/>
                </a:solidFill>
                <a:latin typeface="Verdana" panose="020B0604030504040204" pitchFamily="34" charset="0"/>
              </a:rPr>
              <a:t>            &lt;/props&gt;  </a:t>
            </a:r>
          </a:p>
          <a:p>
            <a:pPr algn="just"/>
            <a:endParaRPr lang="en-US" dirty="0">
              <a:solidFill>
                <a:srgbClr val="610B4B"/>
              </a:solidFill>
              <a:latin typeface="erdana"/>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280798563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17BC-4BD9-479B-B353-6FD17B69260B}"/>
              </a:ext>
            </a:extLst>
          </p:cNvPr>
          <p:cNvSpPr>
            <a:spLocks noGrp="1"/>
          </p:cNvSpPr>
          <p:nvPr>
            <p:ph type="title"/>
          </p:nvPr>
        </p:nvSpPr>
        <p:spPr/>
        <p:txBody>
          <a:bodyPr/>
          <a:lstStyle/>
          <a:p>
            <a:r>
              <a:rPr lang="en-US" dirty="0"/>
              <a:t>application.xml file code structure for Hibernate configuration</a:t>
            </a:r>
          </a:p>
        </p:txBody>
      </p:sp>
      <p:pic>
        <p:nvPicPr>
          <p:cNvPr id="4" name="Content Placeholder 3">
            <a:extLst>
              <a:ext uri="{FF2B5EF4-FFF2-40B4-BE49-F238E27FC236}">
                <a16:creationId xmlns:a16="http://schemas.microsoft.com/office/drawing/2014/main" id="{6284CF4B-7591-4DE6-B988-815AC33AABFC}"/>
              </a:ext>
            </a:extLst>
          </p:cNvPr>
          <p:cNvPicPr>
            <a:picLocks noGrp="1" noChangeAspect="1"/>
          </p:cNvPicPr>
          <p:nvPr>
            <p:ph idx="1"/>
          </p:nvPr>
        </p:nvPicPr>
        <p:blipFill>
          <a:blip r:embed="rId2"/>
          <a:stretch>
            <a:fillRect/>
          </a:stretch>
        </p:blipFill>
        <p:spPr>
          <a:xfrm>
            <a:off x="3014748" y="2160588"/>
            <a:ext cx="3922541" cy="3881437"/>
          </a:xfrm>
          <a:prstGeom prst="rect">
            <a:avLst/>
          </a:prstGeom>
        </p:spPr>
      </p:pic>
    </p:spTree>
    <p:extLst>
      <p:ext uri="{BB962C8B-B14F-4D97-AF65-F5344CB8AC3E}">
        <p14:creationId xmlns:p14="http://schemas.microsoft.com/office/powerpoint/2010/main" val="21633652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366" y="0"/>
            <a:ext cx="11802535" cy="6858001"/>
          </a:xfrm>
        </p:spPr>
        <p:txBody>
          <a:bodyPr>
            <a:normAutofit fontScale="85000" lnSpcReduction="20000"/>
          </a:bodyPr>
          <a:lstStyle/>
          <a:p>
            <a:pPr marL="0" indent="0" algn="just">
              <a:buNone/>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org.apache.commons.dbcp.BasicDataSource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marL="0" indent="0" algn="just">
              <a:buNone/>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driverClassName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oracle.jdbc.driver.OracleDriver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&gt;&lt;/property&gt;  </a:t>
            </a:r>
          </a:p>
          <a:p>
            <a:pPr marL="0" indent="0" algn="just">
              <a:buNone/>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url</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jdbc:oracle:thin</a:t>
            </a:r>
            <a:r>
              <a:rPr lang="en-US" dirty="0">
                <a:solidFill>
                  <a:srgbClr val="0000FF"/>
                </a:solidFill>
                <a:latin typeface="Verdana" panose="020B0604030504040204" pitchFamily="34" charset="0"/>
              </a:rPr>
              <a:t>:@localhost:1521:xe"</a:t>
            </a:r>
            <a:r>
              <a:rPr lang="en-US" dirty="0">
                <a:solidFill>
                  <a:srgbClr val="000000"/>
                </a:solidFill>
                <a:latin typeface="Verdana" panose="020B0604030504040204" pitchFamily="34" charset="0"/>
              </a:rPr>
              <a:t>&gt;&lt;/property&gt;  </a:t>
            </a:r>
          </a:p>
          <a:p>
            <a:pPr marL="0" indent="0" algn="just">
              <a:buNone/>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"username"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"system"</a:t>
            </a:r>
            <a:r>
              <a:rPr lang="en-US" dirty="0">
                <a:solidFill>
                  <a:srgbClr val="000000"/>
                </a:solidFill>
                <a:latin typeface="Verdana" panose="020B0604030504040204" pitchFamily="34" charset="0"/>
              </a:rPr>
              <a:t>&gt;&lt;/property&gt;  </a:t>
            </a:r>
          </a:p>
          <a:p>
            <a:pPr marL="0" indent="0" algn="just">
              <a:buNone/>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"password"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"oracle"</a:t>
            </a:r>
            <a:r>
              <a:rPr lang="en-US" dirty="0">
                <a:solidFill>
                  <a:srgbClr val="000000"/>
                </a:solidFill>
                <a:latin typeface="Verdana" panose="020B0604030504040204" pitchFamily="34" charset="0"/>
              </a:rPr>
              <a:t>&gt;&lt;/property&gt;  </a:t>
            </a:r>
          </a:p>
          <a:p>
            <a:pPr marL="0" indent="0" algn="just">
              <a:buNone/>
            </a:pPr>
            <a:r>
              <a:rPr lang="en-US" dirty="0">
                <a:solidFill>
                  <a:srgbClr val="000000"/>
                </a:solidFill>
                <a:latin typeface="Verdana" panose="020B0604030504040204" pitchFamily="34" charset="0"/>
              </a:rPr>
              <a:t>    &lt;/bean&gt;  </a:t>
            </a:r>
          </a:p>
          <a:p>
            <a:pPr marL="0" indent="0" algn="just">
              <a:buNone/>
            </a:pPr>
            <a:endParaRPr lang="en-US" dirty="0">
              <a:solidFill>
                <a:srgbClr val="000000"/>
              </a:solidFill>
              <a:latin typeface="Verdana" panose="020B0604030504040204" pitchFamily="34" charset="0"/>
            </a:endParaRPr>
          </a:p>
          <a:p>
            <a:pPr marL="0" indent="0" algn="just">
              <a:buNone/>
            </a:pPr>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mysessionFactory</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"org.springframework.orm.hibernate3.</a:t>
            </a:r>
            <a:r>
              <a:rPr lang="en-US" dirty="0">
                <a:solidFill>
                  <a:schemeClr val="accent5"/>
                </a:solidFill>
                <a:latin typeface="Verdana" panose="020B0604030504040204" pitchFamily="34" charset="0"/>
              </a:rPr>
              <a:t>LocalSessionFactoryBean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marL="0" indent="0" algn="just">
              <a:buNone/>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dataSource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&gt;&lt;/property&gt;  </a:t>
            </a:r>
          </a:p>
          <a:p>
            <a:pPr marL="0" indent="0" algn="just">
              <a:buNone/>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mappingResources</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marL="0" indent="0" algn="just">
              <a:buNone/>
            </a:pPr>
            <a:r>
              <a:rPr lang="en-US" dirty="0">
                <a:solidFill>
                  <a:srgbClr val="000000"/>
                </a:solidFill>
                <a:latin typeface="Verdana" panose="020B0604030504040204" pitchFamily="34" charset="0"/>
              </a:rPr>
              <a:t>        &lt;list&gt;  </a:t>
            </a:r>
          </a:p>
          <a:p>
            <a:pPr marL="0" indent="0" algn="just">
              <a:buNone/>
            </a:pPr>
            <a:r>
              <a:rPr lang="en-US" dirty="0">
                <a:solidFill>
                  <a:srgbClr val="000000"/>
                </a:solidFill>
                <a:latin typeface="Verdana" panose="020B0604030504040204" pitchFamily="34" charset="0"/>
              </a:rPr>
              <a:t>        &lt;value&gt;employee.hbm.xml&lt;/value&gt;  </a:t>
            </a:r>
          </a:p>
          <a:p>
            <a:pPr marL="0" indent="0" algn="just">
              <a:buNone/>
            </a:pPr>
            <a:r>
              <a:rPr lang="en-US" dirty="0">
                <a:solidFill>
                  <a:srgbClr val="000000"/>
                </a:solidFill>
                <a:latin typeface="Verdana" panose="020B0604030504040204" pitchFamily="34" charset="0"/>
              </a:rPr>
              <a:t>        &lt;/list&gt;  </a:t>
            </a:r>
          </a:p>
          <a:p>
            <a:pPr marL="0" indent="0" algn="just">
              <a:buNone/>
            </a:pPr>
            <a:r>
              <a:rPr lang="en-US" dirty="0">
                <a:solidFill>
                  <a:srgbClr val="000000"/>
                </a:solidFill>
                <a:latin typeface="Verdana" panose="020B0604030504040204" pitchFamily="34" charset="0"/>
              </a:rPr>
              <a:t>        &lt;/property&gt;  </a:t>
            </a:r>
          </a:p>
          <a:p>
            <a:pPr marL="0" indent="0" algn="just">
              <a:buNone/>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hibernateProperties</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marL="0" indent="0" algn="just">
              <a:buNone/>
            </a:pPr>
            <a:r>
              <a:rPr lang="en-US" dirty="0">
                <a:solidFill>
                  <a:srgbClr val="000000"/>
                </a:solidFill>
                <a:latin typeface="Verdana" panose="020B0604030504040204" pitchFamily="34" charset="0"/>
              </a:rPr>
              <a:t>            &lt;props&gt;  </a:t>
            </a:r>
          </a:p>
          <a:p>
            <a:pPr marL="0" indent="0" algn="just">
              <a:buNone/>
            </a:pPr>
            <a:r>
              <a:rPr lang="en-US" dirty="0">
                <a:solidFill>
                  <a:srgbClr val="000000"/>
                </a:solidFill>
                <a:latin typeface="Verdana" panose="020B0604030504040204" pitchFamily="34" charset="0"/>
              </a:rPr>
              <a:t>                &lt;prop key=</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hibernate.dialect</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&gt;org.hibernate.dialect.Oracle9Dialect&lt;/prop&gt;  </a:t>
            </a:r>
          </a:p>
          <a:p>
            <a:pPr marL="0" indent="0" algn="just">
              <a:buNone/>
            </a:pPr>
            <a:r>
              <a:rPr lang="en-US" dirty="0">
                <a:solidFill>
                  <a:srgbClr val="000000"/>
                </a:solidFill>
                <a:latin typeface="Verdana" panose="020B0604030504040204" pitchFamily="34" charset="0"/>
              </a:rPr>
              <a:t>                &lt;prop key=</a:t>
            </a:r>
            <a:r>
              <a:rPr lang="en-US" dirty="0">
                <a:solidFill>
                  <a:srgbClr val="0000FF"/>
                </a:solidFill>
                <a:latin typeface="Verdana" panose="020B0604030504040204" pitchFamily="34" charset="0"/>
              </a:rPr>
              <a:t>"hibernate.hbm2ddl.auto"</a:t>
            </a:r>
            <a:r>
              <a:rPr lang="en-US" dirty="0">
                <a:solidFill>
                  <a:srgbClr val="000000"/>
                </a:solidFill>
                <a:latin typeface="Verdana" panose="020B0604030504040204" pitchFamily="34" charset="0"/>
              </a:rPr>
              <a:t>&gt;update&lt;/prop&gt;  </a:t>
            </a:r>
          </a:p>
          <a:p>
            <a:pPr marL="0" indent="0" algn="just">
              <a:buNone/>
            </a:pPr>
            <a:r>
              <a:rPr lang="en-US" dirty="0">
                <a:solidFill>
                  <a:srgbClr val="000000"/>
                </a:solidFill>
                <a:latin typeface="Verdana" panose="020B0604030504040204" pitchFamily="34" charset="0"/>
              </a:rPr>
              <a:t>                &lt;prop key=</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hibernate.show_sql</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a:t>
            </a:r>
            <a:r>
              <a:rPr lang="en-US" b="1" dirty="0">
                <a:solidFill>
                  <a:srgbClr val="006699"/>
                </a:solidFill>
                <a:latin typeface="Verdana" panose="020B0604030504040204" pitchFamily="34" charset="0"/>
              </a:rPr>
              <a:t>true</a:t>
            </a:r>
            <a:r>
              <a:rPr lang="en-US" dirty="0">
                <a:solidFill>
                  <a:srgbClr val="000000"/>
                </a:solidFill>
                <a:latin typeface="Verdana" panose="020B0604030504040204" pitchFamily="34" charset="0"/>
              </a:rPr>
              <a:t>&lt;/prop&gt;         </a:t>
            </a:r>
          </a:p>
          <a:p>
            <a:pPr marL="0" indent="0" algn="just">
              <a:buNone/>
            </a:pPr>
            <a:r>
              <a:rPr lang="en-US" dirty="0">
                <a:solidFill>
                  <a:srgbClr val="000000"/>
                </a:solidFill>
                <a:latin typeface="Verdana" panose="020B0604030504040204" pitchFamily="34" charset="0"/>
              </a:rPr>
              <a:t>            &lt;/props&gt;  </a:t>
            </a:r>
          </a:p>
          <a:p>
            <a:pPr marL="0" indent="0" algn="just">
              <a:buNone/>
            </a:pPr>
            <a:r>
              <a:rPr lang="en-US" dirty="0">
                <a:solidFill>
                  <a:srgbClr val="000000"/>
                </a:solidFill>
                <a:latin typeface="Verdana" panose="020B0604030504040204" pitchFamily="34" charset="0"/>
              </a:rPr>
              <a:t>        &lt;/property&gt;  </a:t>
            </a:r>
          </a:p>
          <a:p>
            <a:pPr marL="0" indent="0" algn="just">
              <a:buNone/>
            </a:pPr>
            <a:r>
              <a:rPr lang="en-US" dirty="0">
                <a:solidFill>
                  <a:srgbClr val="000000"/>
                </a:solidFill>
                <a:latin typeface="Verdana" panose="020B0604030504040204" pitchFamily="34" charset="0"/>
              </a:rPr>
              <a:t>    &lt;/bean&gt;     </a:t>
            </a:r>
          </a:p>
        </p:txBody>
      </p:sp>
    </p:spTree>
    <p:extLst>
      <p:ext uri="{BB962C8B-B14F-4D97-AF65-F5344CB8AC3E}">
        <p14:creationId xmlns:p14="http://schemas.microsoft.com/office/powerpoint/2010/main" val="4234825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5) Create the test class using Bean Factory</a:t>
            </a:r>
            <a:br>
              <a:rPr lang="en-US" dirty="0"/>
            </a:br>
            <a:endParaRPr lang="en-US" dirty="0"/>
          </a:p>
        </p:txBody>
      </p:sp>
      <p:sp>
        <p:nvSpPr>
          <p:cNvPr id="3" name="Content Placeholder 2"/>
          <p:cNvSpPr>
            <a:spLocks noGrp="1"/>
          </p:cNvSpPr>
          <p:nvPr>
            <p:ph idx="1"/>
          </p:nvPr>
        </p:nvSpPr>
        <p:spPr>
          <a:xfrm>
            <a:off x="677334" y="1570383"/>
            <a:ext cx="8814536" cy="5128591"/>
          </a:xfrm>
        </p:spPr>
        <p:txBody>
          <a:bodyPr>
            <a:normAutofit fontScale="85000" lnSpcReduction="20000"/>
          </a:bodyPr>
          <a:lstStyle/>
          <a:p>
            <a:r>
              <a:rPr lang="en-US" dirty="0"/>
              <a:t> </a:t>
            </a:r>
            <a:r>
              <a:rPr lang="en-US" dirty="0">
                <a:solidFill>
                  <a:srgbClr val="000000"/>
                </a:solidFill>
                <a:latin typeface="verdana" panose="020B0604030504040204" pitchFamily="34" charset="0"/>
              </a:rPr>
              <a:t>Here we are getting the object of Student class from the IOC container using the </a:t>
            </a:r>
            <a:r>
              <a:rPr lang="en-US" dirty="0" err="1">
                <a:solidFill>
                  <a:srgbClr val="000000"/>
                </a:solidFill>
                <a:latin typeface="verdana" panose="020B0604030504040204" pitchFamily="34" charset="0"/>
              </a:rPr>
              <a:t>getBean</a:t>
            </a:r>
            <a:r>
              <a:rPr lang="en-US" dirty="0">
                <a:solidFill>
                  <a:srgbClr val="000000"/>
                </a:solidFill>
                <a:latin typeface="verdana" panose="020B0604030504040204" pitchFamily="34" charset="0"/>
              </a:rPr>
              <a:t>() method of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Let's see the code of test class.</a:t>
            </a:r>
          </a:p>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org.springframework.beans.factory.BeanFactory</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u="sng" dirty="0" err="1">
                <a:solidFill>
                  <a:srgbClr val="000000"/>
                </a:solidFill>
                <a:latin typeface="Courier New" panose="02070309020205020404" pitchFamily="49" charset="0"/>
              </a:rPr>
              <a:t>org.springframework.beans.factory.xml.</a:t>
            </a:r>
            <a:r>
              <a:rPr lang="en-US" b="1" u="sng" strike="sngStrike" dirty="0" err="1">
                <a:solidFill>
                  <a:srgbClr val="000000"/>
                </a:solidFill>
                <a:latin typeface="Courier New" panose="02070309020205020404" pitchFamily="49" charset="0"/>
              </a:rPr>
              <a:t>XmlBeanFactory</a:t>
            </a:r>
            <a:r>
              <a:rPr lang="en-US" b="1" u="sng" strike="sngStrike"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org.springframework.core.io.ClassPathResource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org.springframework.core.io.Resource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Resource </a:t>
            </a:r>
            <a:r>
              <a:rPr lang="en-US" dirty="0" err="1">
                <a:solidFill>
                  <a:srgbClr val="6A3E3E"/>
                </a:solidFill>
                <a:latin typeface="Courier New" panose="02070309020205020404" pitchFamily="49" charset="0"/>
              </a:rPr>
              <a:t>resource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ClassPathResource</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"applicationContext.xml"</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BeanFactory</a:t>
            </a:r>
            <a:r>
              <a:rPr lang="en-US" dirty="0">
                <a:solidFill>
                  <a:srgbClr val="000000"/>
                </a:solidFill>
                <a:latin typeface="Courier New" panose="02070309020205020404" pitchFamily="49" charset="0"/>
              </a:rPr>
              <a:t> </a:t>
            </a:r>
            <a:r>
              <a:rPr lang="en-US" dirty="0" err="1">
                <a:solidFill>
                  <a:srgbClr val="6A3E3E"/>
                </a:solidFill>
                <a:highlight>
                  <a:srgbClr val="F0D8A8"/>
                </a:highlight>
                <a:latin typeface="Courier New" panose="02070309020205020404" pitchFamily="49" charset="0"/>
              </a:rPr>
              <a:t>beanFactory</a:t>
            </a:r>
            <a:r>
              <a:rPr lang="en-US" dirty="0">
                <a:solidFill>
                  <a:srgbClr val="000000"/>
                </a:solidFill>
                <a:highlight>
                  <a:srgbClr val="F0D8A8"/>
                </a:highlight>
                <a:latin typeface="Courier New" panose="02070309020205020404" pitchFamily="49" charset="0"/>
              </a:rPr>
              <a:t> = </a:t>
            </a:r>
            <a:r>
              <a:rPr lang="en-US" b="1" dirty="0">
                <a:solidFill>
                  <a:srgbClr val="7F0055"/>
                </a:solidFill>
                <a:highlight>
                  <a:srgbClr val="F0D8A8"/>
                </a:highlight>
                <a:latin typeface="Courier New" panose="02070309020205020404" pitchFamily="49" charset="0"/>
              </a:rPr>
              <a:t>new</a:t>
            </a:r>
            <a:r>
              <a:rPr lang="en-US" b="1" dirty="0">
                <a:solidFill>
                  <a:srgbClr val="000000"/>
                </a:solidFill>
                <a:highlight>
                  <a:srgbClr val="F0D8A8"/>
                </a:highlight>
                <a:latin typeface="Courier New" panose="02070309020205020404" pitchFamily="49" charset="0"/>
              </a:rPr>
              <a:t> </a:t>
            </a:r>
            <a:r>
              <a:rPr lang="en-US" b="1" u="sng" strike="sngStrike" dirty="0" err="1">
                <a:solidFill>
                  <a:srgbClr val="000000"/>
                </a:solidFill>
                <a:highlight>
                  <a:srgbClr val="F0D8A8"/>
                </a:highlight>
                <a:latin typeface="Courier New" panose="02070309020205020404" pitchFamily="49" charset="0"/>
              </a:rPr>
              <a:t>XmlBeanFactory</a:t>
            </a:r>
            <a:r>
              <a:rPr lang="en-US" b="1" u="sng" strike="sngStrike" dirty="0">
                <a:solidFill>
                  <a:srgbClr val="000000"/>
                </a:solidFill>
                <a:highlight>
                  <a:srgbClr val="F0D8A8"/>
                </a:highlight>
                <a:latin typeface="Courier New" panose="02070309020205020404" pitchFamily="49" charset="0"/>
              </a:rPr>
              <a:t>(</a:t>
            </a:r>
            <a:r>
              <a:rPr lang="en-US" b="1" u="sng" strike="sngStrike" dirty="0">
                <a:solidFill>
                  <a:srgbClr val="6A3E3E"/>
                </a:solidFill>
                <a:highlight>
                  <a:srgbClr val="F0D8A8"/>
                </a:highlight>
                <a:latin typeface="Courier New" panose="02070309020205020404" pitchFamily="49" charset="0"/>
              </a:rPr>
              <a:t>resource</a:t>
            </a:r>
            <a:r>
              <a:rPr lang="en-US" b="1" u="sng" strike="sngStrike" dirty="0">
                <a:solidFill>
                  <a:srgbClr val="000000"/>
                </a:solidFill>
                <a:highlight>
                  <a:srgbClr val="F0D8A8"/>
                </a:highlight>
                <a:latin typeface="Courier New" panose="02070309020205020404" pitchFamily="49" charset="0"/>
              </a:rPr>
              <a:t>);</a:t>
            </a:r>
          </a:p>
          <a:p>
            <a:r>
              <a:rPr lang="nl-NL" dirty="0">
                <a:solidFill>
                  <a:srgbClr val="000000"/>
                </a:solidFill>
                <a:latin typeface="Courier New" panose="02070309020205020404" pitchFamily="49" charset="0"/>
              </a:rPr>
              <a:t>Student </a:t>
            </a:r>
            <a:r>
              <a:rPr lang="nl-NL" dirty="0">
                <a:solidFill>
                  <a:srgbClr val="6A3E3E"/>
                </a:solidFill>
                <a:latin typeface="Courier New" panose="02070309020205020404" pitchFamily="49" charset="0"/>
              </a:rPr>
              <a:t>student</a:t>
            </a:r>
            <a:r>
              <a:rPr lang="nl-NL" dirty="0">
                <a:solidFill>
                  <a:srgbClr val="000000"/>
                </a:solidFill>
                <a:latin typeface="Courier New" panose="02070309020205020404" pitchFamily="49" charset="0"/>
              </a:rPr>
              <a:t> = (Student) </a:t>
            </a:r>
            <a:r>
              <a:rPr lang="nl-NL" dirty="0">
                <a:solidFill>
                  <a:srgbClr val="6A3E3E"/>
                </a:solidFill>
                <a:highlight>
                  <a:srgbClr val="D4D4D4"/>
                </a:highlight>
                <a:latin typeface="Courier New" panose="02070309020205020404" pitchFamily="49" charset="0"/>
              </a:rPr>
              <a:t>beanFactory</a:t>
            </a:r>
            <a:r>
              <a:rPr lang="nl-NL" dirty="0">
                <a:solidFill>
                  <a:srgbClr val="000000"/>
                </a:solidFill>
                <a:highlight>
                  <a:srgbClr val="D4D4D4"/>
                </a:highlight>
                <a:latin typeface="Courier New" panose="02070309020205020404" pitchFamily="49" charset="0"/>
              </a:rPr>
              <a:t>.getBean(</a:t>
            </a:r>
            <a:r>
              <a:rPr lang="nl-NL" dirty="0">
                <a:solidFill>
                  <a:srgbClr val="2A00FF"/>
                </a:solidFill>
                <a:highlight>
                  <a:srgbClr val="D4D4D4"/>
                </a:highlight>
                <a:latin typeface="Courier New" panose="02070309020205020404" pitchFamily="49" charset="0"/>
              </a:rPr>
              <a:t>"studentbean"</a:t>
            </a:r>
            <a:r>
              <a:rPr lang="nl-NL" dirty="0">
                <a:solidFill>
                  <a:srgbClr val="000000"/>
                </a:solidFill>
                <a:highlight>
                  <a:srgbClr val="D4D4D4"/>
                </a:highlight>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"Hello "</a:t>
            </a:r>
            <a:r>
              <a:rPr lang="en-US" b="1" i="1" dirty="0">
                <a:solidFill>
                  <a:srgbClr val="000000"/>
                </a:solidFill>
                <a:latin typeface="Courier New" panose="02070309020205020404" pitchFamily="49" charset="0"/>
              </a:rPr>
              <a:t> + </a:t>
            </a:r>
            <a:r>
              <a:rPr lang="en-US" b="1" i="1" dirty="0" err="1">
                <a:solidFill>
                  <a:srgbClr val="6A3E3E"/>
                </a:solidFill>
                <a:latin typeface="Courier New" panose="02070309020205020404" pitchFamily="49" charset="0"/>
              </a:rPr>
              <a:t>student</a:t>
            </a:r>
            <a:r>
              <a:rPr lang="en-US" b="1" i="1" dirty="0" err="1">
                <a:solidFill>
                  <a:srgbClr val="000000"/>
                </a:solidFill>
                <a:latin typeface="Courier New" panose="02070309020205020404" pitchFamily="49" charset="0"/>
              </a:rPr>
              <a:t>.getName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Now run the Test class. You will get the </a:t>
            </a:r>
            <a:r>
              <a:rPr lang="en-US" dirty="0">
                <a:solidFill>
                  <a:schemeClr val="accent5"/>
                </a:solidFill>
                <a:latin typeface="verdana" panose="020B0604030504040204" pitchFamily="34" charset="0"/>
              </a:rPr>
              <a:t>output </a:t>
            </a:r>
            <a:r>
              <a:rPr lang="en-US" dirty="0"/>
              <a:t>Hello Rod Johnson</a:t>
            </a:r>
            <a:r>
              <a:rPr lang="en-US" dirty="0">
                <a:solidFill>
                  <a:srgbClr val="000000"/>
                </a:solidFill>
                <a:latin typeface="verdana" panose="020B0604030504040204" pitchFamily="34" charset="0"/>
              </a:rPr>
              <a:t>.</a:t>
            </a:r>
            <a:endParaRPr lang="en-US" dirty="0"/>
          </a:p>
          <a:p>
            <a:pPr algn="just"/>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2934382492"/>
      </p:ext>
    </p:extLst>
  </p:cSld>
  <p:clrMapOvr>
    <a:masterClrMapping/>
  </p:clrMapOvr>
  <p:transition spd="slow">
    <p:push/>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contd.. </a:t>
            </a:r>
          </a:p>
        </p:txBody>
      </p:sp>
      <p:sp>
        <p:nvSpPr>
          <p:cNvPr id="3" name="Content Placeholder 2"/>
          <p:cNvSpPr>
            <a:spLocks noGrp="1"/>
          </p:cNvSpPr>
          <p:nvPr>
            <p:ph idx="1"/>
          </p:nvPr>
        </p:nvSpPr>
        <p:spPr/>
        <p:txBody>
          <a:bodyPr/>
          <a:lstStyle/>
          <a:p>
            <a:pPr marL="0" indent="0" algn="just">
              <a:buNone/>
            </a:pPr>
            <a:r>
              <a:rPr lang="en-US" dirty="0"/>
              <a:t> </a:t>
            </a: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"template"</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"org.springframework.orm.hibernate3.HibernateTemplate"</a:t>
            </a:r>
            <a:r>
              <a:rPr lang="en-US" dirty="0">
                <a:solidFill>
                  <a:srgbClr val="000000"/>
                </a:solidFill>
                <a:latin typeface="Verdana" panose="020B0604030504040204" pitchFamily="34" charset="0"/>
              </a:rPr>
              <a:t>&gt;  </a:t>
            </a:r>
          </a:p>
          <a:p>
            <a:pPr marL="0" indent="0" algn="just">
              <a:buNone/>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sessionFactory</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mysessionFactory</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&gt;&lt;/property&gt;  </a:t>
            </a:r>
          </a:p>
          <a:p>
            <a:pPr marL="0" indent="0" algn="just">
              <a:buNone/>
            </a:pPr>
            <a:r>
              <a:rPr lang="en-US" dirty="0">
                <a:solidFill>
                  <a:srgbClr val="000000"/>
                </a:solidFill>
                <a:latin typeface="Verdana" panose="020B0604030504040204" pitchFamily="34" charset="0"/>
              </a:rPr>
              <a:t>    &lt;/bean&gt;  </a:t>
            </a:r>
          </a:p>
          <a:p>
            <a:pPr marL="0" indent="0" algn="just">
              <a:buNone/>
            </a:pPr>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"d"</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com.mangaraoit.EmployeeDao</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marL="0" indent="0" algn="just">
              <a:buNone/>
            </a:pPr>
            <a:r>
              <a:rPr lang="en-US" dirty="0">
                <a:solidFill>
                  <a:srgbClr val="000000"/>
                </a:solidFill>
                <a:latin typeface="Verdana" panose="020B0604030504040204" pitchFamily="34" charset="0"/>
              </a:rPr>
              <a:t>    &lt;property name=</a:t>
            </a:r>
            <a:r>
              <a:rPr lang="en-US" dirty="0">
                <a:solidFill>
                  <a:srgbClr val="0000FF"/>
                </a:solidFill>
                <a:latin typeface="Verdana" panose="020B0604030504040204" pitchFamily="34" charset="0"/>
              </a:rPr>
              <a:t>"template"</a:t>
            </a:r>
            <a:r>
              <a:rPr lang="en-US" dirty="0">
                <a:solidFill>
                  <a:srgbClr val="000000"/>
                </a:solidFill>
                <a:latin typeface="Verdana" panose="020B0604030504040204" pitchFamily="34" charset="0"/>
              </a:rPr>
              <a:t> ref=</a:t>
            </a:r>
            <a:r>
              <a:rPr lang="en-US" dirty="0">
                <a:solidFill>
                  <a:srgbClr val="0000FF"/>
                </a:solidFill>
                <a:latin typeface="Verdana" panose="020B0604030504040204" pitchFamily="34" charset="0"/>
              </a:rPr>
              <a:t>"template"</a:t>
            </a:r>
            <a:r>
              <a:rPr lang="en-US" dirty="0">
                <a:solidFill>
                  <a:srgbClr val="000000"/>
                </a:solidFill>
                <a:latin typeface="Verdana" panose="020B0604030504040204" pitchFamily="34" charset="0"/>
              </a:rPr>
              <a:t>&gt;&lt;/property&gt;  </a:t>
            </a:r>
          </a:p>
          <a:p>
            <a:pPr marL="0" indent="0" algn="just">
              <a:buNone/>
            </a:pPr>
            <a:r>
              <a:rPr lang="en-US" dirty="0">
                <a:solidFill>
                  <a:srgbClr val="000000"/>
                </a:solidFill>
                <a:latin typeface="Verdana" panose="020B0604030504040204" pitchFamily="34" charset="0"/>
              </a:rPr>
              <a:t>    &lt;/bean&gt; </a:t>
            </a:r>
          </a:p>
          <a:p>
            <a:endParaRPr lang="en-US" dirty="0"/>
          </a:p>
        </p:txBody>
      </p:sp>
    </p:spTree>
    <p:extLst>
      <p:ext uri="{BB962C8B-B14F-4D97-AF65-F5344CB8AC3E}">
        <p14:creationId xmlns:p14="http://schemas.microsoft.com/office/powerpoint/2010/main" val="38265730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6) InsertTest.java</a:t>
            </a:r>
            <a:endParaRPr lang="en-US" dirty="0"/>
          </a:p>
        </p:txBody>
      </p:sp>
      <p:sp>
        <p:nvSpPr>
          <p:cNvPr id="3" name="Content Placeholder 2"/>
          <p:cNvSpPr>
            <a:spLocks noGrp="1"/>
          </p:cNvSpPr>
          <p:nvPr>
            <p:ph idx="1"/>
          </p:nvPr>
        </p:nvSpPr>
        <p:spPr>
          <a:xfrm>
            <a:off x="566530" y="1490871"/>
            <a:ext cx="8707472" cy="5367130"/>
          </a:xfrm>
        </p:spPr>
        <p:txBody>
          <a:bodyPr>
            <a:normAutofit/>
          </a:bodyPr>
          <a:lstStyle/>
          <a:p>
            <a:pPr algn="just">
              <a:buFont typeface="+mj-lt"/>
              <a:buAutoNum type="arabicPeriod"/>
            </a:pPr>
            <a:r>
              <a:rPr lang="en-US" b="1" dirty="0">
                <a:solidFill>
                  <a:srgbClr val="006699"/>
                </a:solidFill>
                <a:latin typeface="Verdana" panose="020B0604030504040204" pitchFamily="34" charset="0"/>
              </a:rPr>
              <a:t> 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InsertTest</a:t>
            </a:r>
            <a:r>
              <a:rPr lang="en-US" dirty="0">
                <a:solidFill>
                  <a:srgbClr val="000000"/>
                </a:solidFill>
                <a:latin typeface="Verdana" panose="020B0604030504040204" pitchFamily="34" charset="0"/>
              </a:rPr>
              <a:t> {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Resource r=</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EmployeeDao</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factory.getBean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"d"</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Employee e=</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e.setId</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114</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e.setName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varun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e.setSalary</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50000</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dao.saveEmployee</a:t>
            </a:r>
            <a:r>
              <a:rPr lang="en-US" dirty="0">
                <a:solidFill>
                  <a:srgbClr val="000000"/>
                </a:solidFill>
                <a:latin typeface="Verdana" panose="020B0604030504040204" pitchFamily="34" charset="0"/>
              </a:rPr>
              <a:t>(e);  </a:t>
            </a:r>
          </a:p>
          <a:p>
            <a:pPr algn="just">
              <a:buFont typeface="+mj-lt"/>
              <a:buAutoNum type="arabicPeriod"/>
            </a:pPr>
            <a:r>
              <a:rPr lang="en-US" dirty="0">
                <a:solidFill>
                  <a:srgbClr val="000000"/>
                </a:solidFill>
                <a:latin typeface="Verdana" panose="020B0604030504040204" pitchFamily="34" charset="0"/>
              </a:rPr>
              <a:t>    } }  </a:t>
            </a:r>
          </a:p>
          <a:p>
            <a:pPr algn="just">
              <a:buFont typeface="+mj-lt"/>
              <a:buAutoNum type="arabicPeriod"/>
            </a:pPr>
            <a:r>
              <a:rPr lang="en-US" dirty="0">
                <a:solidFill>
                  <a:srgbClr val="000000"/>
                </a:solidFill>
                <a:latin typeface="Verdana" panose="020B0604030504040204" pitchFamily="34" charset="0"/>
              </a:rPr>
              <a:t>//Test other methods</a:t>
            </a:r>
          </a:p>
          <a:p>
            <a:endParaRPr lang="en-US" dirty="0"/>
          </a:p>
        </p:txBody>
      </p:sp>
    </p:spTree>
    <p:extLst>
      <p:ext uri="{BB962C8B-B14F-4D97-AF65-F5344CB8AC3E}">
        <p14:creationId xmlns:p14="http://schemas.microsoft.com/office/powerpoint/2010/main" val="1438431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Spring Container (</a:t>
            </a:r>
            <a:r>
              <a:rPr lang="en-US" dirty="0" err="1"/>
              <a:t>IoC</a:t>
            </a:r>
            <a:r>
              <a:rPr lang="en-US" dirty="0"/>
              <a:t> Container)</a:t>
            </a:r>
            <a:br>
              <a:rPr lang="en-US" dirty="0"/>
            </a:br>
            <a:endParaRPr lang="en-US" dirty="0"/>
          </a:p>
        </p:txBody>
      </p:sp>
      <p:sp>
        <p:nvSpPr>
          <p:cNvPr id="3" name="Content Placeholder 2"/>
          <p:cNvSpPr>
            <a:spLocks noGrp="1"/>
          </p:cNvSpPr>
          <p:nvPr>
            <p:ph idx="1"/>
          </p:nvPr>
        </p:nvSpPr>
        <p:spPr/>
        <p:txBody>
          <a:bodyPr/>
          <a:lstStyle/>
          <a:p>
            <a:pPr algn="just"/>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IoC</a:t>
            </a:r>
            <a:r>
              <a:rPr lang="en-US" dirty="0">
                <a:solidFill>
                  <a:srgbClr val="000000"/>
                </a:solidFill>
                <a:latin typeface="verdana" panose="020B0604030504040204" pitchFamily="34" charset="0"/>
              </a:rPr>
              <a:t> container is responsible to instantiate, configure and assemble the objects. The </a:t>
            </a:r>
            <a:r>
              <a:rPr lang="en-US" dirty="0" err="1">
                <a:solidFill>
                  <a:srgbClr val="000000"/>
                </a:solidFill>
                <a:latin typeface="verdana" panose="020B0604030504040204" pitchFamily="34" charset="0"/>
              </a:rPr>
              <a:t>IoC</a:t>
            </a:r>
            <a:r>
              <a:rPr lang="en-US" dirty="0">
                <a:solidFill>
                  <a:srgbClr val="000000"/>
                </a:solidFill>
                <a:latin typeface="verdana" panose="020B0604030504040204" pitchFamily="34" charset="0"/>
              </a:rPr>
              <a:t> container gets </a:t>
            </a:r>
            <a:r>
              <a:rPr lang="en-US" dirty="0" err="1">
                <a:solidFill>
                  <a:srgbClr val="000000"/>
                </a:solidFill>
                <a:latin typeface="verdana" panose="020B0604030504040204" pitchFamily="34" charset="0"/>
              </a:rPr>
              <a:t>informations</a:t>
            </a:r>
            <a:r>
              <a:rPr lang="en-US" dirty="0">
                <a:solidFill>
                  <a:srgbClr val="000000"/>
                </a:solidFill>
                <a:latin typeface="verdana" panose="020B0604030504040204" pitchFamily="34" charset="0"/>
              </a:rPr>
              <a:t> from the XML file and works accordingly. The main tasks performed by </a:t>
            </a:r>
            <a:r>
              <a:rPr lang="en-US" dirty="0" err="1">
                <a:solidFill>
                  <a:srgbClr val="000000"/>
                </a:solidFill>
                <a:latin typeface="verdana" panose="020B0604030504040204" pitchFamily="34" charset="0"/>
              </a:rPr>
              <a:t>IoC</a:t>
            </a:r>
            <a:r>
              <a:rPr lang="en-US" dirty="0">
                <a:solidFill>
                  <a:srgbClr val="000000"/>
                </a:solidFill>
                <a:latin typeface="verdana" panose="020B0604030504040204" pitchFamily="34" charset="0"/>
              </a:rPr>
              <a:t> container are:</a:t>
            </a:r>
          </a:p>
          <a:p>
            <a:pPr algn="just">
              <a:buFont typeface="Arial" panose="020B0604020202020204" pitchFamily="34" charset="0"/>
              <a:buChar char="•"/>
            </a:pPr>
            <a:r>
              <a:rPr lang="en-US" dirty="0">
                <a:solidFill>
                  <a:srgbClr val="000000"/>
                </a:solidFill>
                <a:latin typeface="Verdana" panose="020B0604030504040204" pitchFamily="34" charset="0"/>
              </a:rPr>
              <a:t>to instantiate the application class</a:t>
            </a:r>
          </a:p>
          <a:p>
            <a:pPr algn="just">
              <a:buFont typeface="Arial" panose="020B0604020202020204" pitchFamily="34" charset="0"/>
              <a:buChar char="•"/>
            </a:pPr>
            <a:r>
              <a:rPr lang="en-US" dirty="0">
                <a:solidFill>
                  <a:srgbClr val="000000"/>
                </a:solidFill>
                <a:latin typeface="Verdana" panose="020B0604030504040204" pitchFamily="34" charset="0"/>
              </a:rPr>
              <a:t>to configure the object</a:t>
            </a:r>
          </a:p>
          <a:p>
            <a:pPr algn="just">
              <a:buFont typeface="Arial" panose="020B0604020202020204" pitchFamily="34" charset="0"/>
              <a:buChar char="•"/>
            </a:pPr>
            <a:r>
              <a:rPr lang="en-US" dirty="0">
                <a:solidFill>
                  <a:srgbClr val="000000"/>
                </a:solidFill>
                <a:latin typeface="Verdana" panose="020B0604030504040204" pitchFamily="34" charset="0"/>
              </a:rPr>
              <a:t>to assemble the dependencies between the objects</a:t>
            </a:r>
          </a:p>
          <a:p>
            <a:pPr algn="just"/>
            <a:r>
              <a:rPr lang="en-US" dirty="0">
                <a:solidFill>
                  <a:schemeClr val="accent5"/>
                </a:solidFill>
                <a:latin typeface="verdana" panose="020B0604030504040204" pitchFamily="34" charset="0"/>
              </a:rPr>
              <a:t>There are two types of </a:t>
            </a:r>
            <a:r>
              <a:rPr lang="en-US" dirty="0" err="1">
                <a:solidFill>
                  <a:schemeClr val="accent5"/>
                </a:solidFill>
                <a:latin typeface="verdana" panose="020B0604030504040204" pitchFamily="34" charset="0"/>
              </a:rPr>
              <a:t>IoC</a:t>
            </a:r>
            <a:r>
              <a:rPr lang="en-US" dirty="0">
                <a:solidFill>
                  <a:schemeClr val="accent5"/>
                </a:solidFill>
                <a:latin typeface="verdana" panose="020B0604030504040204" pitchFamily="34" charset="0"/>
              </a:rPr>
              <a:t> containers. They are:</a:t>
            </a:r>
          </a:p>
          <a:p>
            <a:pPr algn="just">
              <a:buFont typeface="+mj-lt"/>
              <a:buAutoNum type="arabicPeriod"/>
            </a:pPr>
            <a:r>
              <a:rPr lang="en-US" b="1" dirty="0" err="1">
                <a:solidFill>
                  <a:srgbClr val="000000"/>
                </a:solidFill>
                <a:latin typeface="Verdana" panose="020B0604030504040204" pitchFamily="34" charset="0"/>
              </a:rPr>
              <a:t>BeanFactory</a:t>
            </a:r>
            <a:endParaRPr lang="en-US" dirty="0">
              <a:solidFill>
                <a:srgbClr val="000000"/>
              </a:solidFill>
              <a:latin typeface="Verdana" panose="020B0604030504040204" pitchFamily="34" charset="0"/>
            </a:endParaRPr>
          </a:p>
          <a:p>
            <a:pPr algn="just">
              <a:buFont typeface="+mj-lt"/>
              <a:buAutoNum type="arabicPeriod"/>
            </a:pPr>
            <a:r>
              <a:rPr lang="en-US" b="1" dirty="0" err="1">
                <a:solidFill>
                  <a:srgbClr val="000000"/>
                </a:solidFill>
                <a:latin typeface="Verdana" panose="020B0604030504040204" pitchFamily="34" charset="0"/>
              </a:rPr>
              <a:t>ApplicationContext</a:t>
            </a:r>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1066950967"/>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Difference between </a:t>
            </a:r>
            <a:r>
              <a:rPr lang="en-US" dirty="0" err="1"/>
              <a:t>BeanFactory</a:t>
            </a:r>
            <a:r>
              <a:rPr lang="en-US" dirty="0"/>
              <a:t> and the </a:t>
            </a:r>
            <a:r>
              <a:rPr lang="en-US" dirty="0" err="1"/>
              <a:t>ApplicationContext</a:t>
            </a:r>
            <a:br>
              <a:rPr lang="en-US" dirty="0"/>
            </a:br>
            <a:endParaRPr lang="en-US" dirty="0"/>
          </a:p>
        </p:txBody>
      </p:sp>
      <p:sp>
        <p:nvSpPr>
          <p:cNvPr id="3" name="Content Placeholder 2"/>
          <p:cNvSpPr>
            <a:spLocks noGrp="1"/>
          </p:cNvSpPr>
          <p:nvPr>
            <p:ph idx="1"/>
          </p:nvPr>
        </p:nvSpPr>
        <p:spPr/>
        <p:txBody>
          <a:bodyPr/>
          <a:lstStyle/>
          <a:p>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org.springframework.beans.factory.</a:t>
            </a:r>
            <a:r>
              <a:rPr lang="en-US" b="1"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and the </a:t>
            </a:r>
            <a:r>
              <a:rPr lang="en-US" dirty="0" err="1">
                <a:solidFill>
                  <a:srgbClr val="000000"/>
                </a:solidFill>
                <a:latin typeface="verdana" panose="020B0604030504040204" pitchFamily="34" charset="0"/>
              </a:rPr>
              <a:t>org.springframework.context.</a:t>
            </a:r>
            <a:r>
              <a:rPr lang="en-US" b="1"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interfaces acts as the </a:t>
            </a:r>
            <a:r>
              <a:rPr lang="en-US" dirty="0" err="1">
                <a:solidFill>
                  <a:srgbClr val="000000"/>
                </a:solidFill>
                <a:latin typeface="verdana" panose="020B0604030504040204" pitchFamily="34" charset="0"/>
              </a:rPr>
              <a:t>IoC</a:t>
            </a:r>
            <a:r>
              <a:rPr lang="en-US" dirty="0">
                <a:solidFill>
                  <a:srgbClr val="000000"/>
                </a:solidFill>
                <a:latin typeface="verdana" panose="020B0604030504040204" pitchFamily="34" charset="0"/>
              </a:rPr>
              <a:t> container.</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interface is built on top of the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interface.</a:t>
            </a:r>
          </a:p>
          <a:p>
            <a:r>
              <a:rPr lang="en-US" dirty="0">
                <a:solidFill>
                  <a:srgbClr val="000000"/>
                </a:solidFill>
                <a:highlight>
                  <a:srgbClr val="FFFF00"/>
                </a:highlight>
                <a:latin typeface="verdana" panose="020B0604030504040204" pitchFamily="34" charset="0"/>
              </a:rPr>
              <a:t>It adds some extra functionality than </a:t>
            </a:r>
            <a:r>
              <a:rPr lang="en-US" dirty="0" err="1">
                <a:solidFill>
                  <a:srgbClr val="000000"/>
                </a:solidFill>
                <a:highlight>
                  <a:srgbClr val="FFFF00"/>
                </a:highlight>
                <a:latin typeface="verdana" panose="020B0604030504040204" pitchFamily="34" charset="0"/>
              </a:rPr>
              <a:t>BeanFactory</a:t>
            </a:r>
            <a:r>
              <a:rPr lang="en-US" dirty="0">
                <a:solidFill>
                  <a:srgbClr val="000000"/>
                </a:solidFill>
                <a:highlight>
                  <a:srgbClr val="FFFF00"/>
                </a:highlight>
                <a:latin typeface="verdana" panose="020B0604030504040204" pitchFamily="34" charset="0"/>
              </a:rPr>
              <a:t> such as simple integration with Spring's AOP, message resource handling (for I18N), event propagation, application layer specific context (e.g. </a:t>
            </a:r>
            <a:r>
              <a:rPr lang="en-US" dirty="0" err="1">
                <a:solidFill>
                  <a:srgbClr val="000000"/>
                </a:solidFill>
                <a:highlight>
                  <a:srgbClr val="FFFF00"/>
                </a:highlight>
                <a:latin typeface="verdana" panose="020B0604030504040204" pitchFamily="34" charset="0"/>
              </a:rPr>
              <a:t>WebApplicationContext</a:t>
            </a:r>
            <a:r>
              <a:rPr lang="en-US" dirty="0">
                <a:solidFill>
                  <a:srgbClr val="000000"/>
                </a:solidFill>
                <a:highlight>
                  <a:srgbClr val="FFFF00"/>
                </a:highlight>
                <a:latin typeface="verdana" panose="020B0604030504040204" pitchFamily="34" charset="0"/>
              </a:rPr>
              <a:t>) for web application. </a:t>
            </a:r>
          </a:p>
          <a:p>
            <a:r>
              <a:rPr lang="en-US" dirty="0">
                <a:solidFill>
                  <a:srgbClr val="000000"/>
                </a:solidFill>
                <a:latin typeface="verdana" panose="020B0604030504040204" pitchFamily="34" charset="0"/>
              </a:rPr>
              <a:t>So it is better to use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than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1288667755"/>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a:t>
            </a:r>
            <a:r>
              <a:rPr lang="en-US" b="1" dirty="0" err="1"/>
              <a:t>BeanFactory</a:t>
            </a:r>
            <a:br>
              <a:rPr lang="en-US" b="1" dirty="0"/>
            </a:br>
            <a:endParaRPr lang="en-US" dirty="0"/>
          </a:p>
        </p:txBody>
      </p:sp>
      <p:sp>
        <p:nvSpPr>
          <p:cNvPr id="3" name="Content Placeholder 2"/>
          <p:cNvSpPr>
            <a:spLocks noGrp="1"/>
          </p:cNvSpPr>
          <p:nvPr>
            <p:ph idx="1"/>
          </p:nvPr>
        </p:nvSpPr>
        <p:spPr>
          <a:xfrm>
            <a:off x="677334" y="2160589"/>
            <a:ext cx="10066866" cy="4071246"/>
          </a:xfrm>
        </p:spPr>
        <p:txBody>
          <a:bodyPr/>
          <a:lstStyle/>
          <a:p>
            <a:r>
              <a:rPr lang="en-US" dirty="0"/>
              <a:t> The </a:t>
            </a:r>
            <a:r>
              <a:rPr lang="en-US" dirty="0" err="1"/>
              <a:t>XmlBeanFactory</a:t>
            </a:r>
            <a:r>
              <a:rPr lang="en-US" dirty="0"/>
              <a:t> is the implementation class for the </a:t>
            </a:r>
            <a:r>
              <a:rPr lang="en-US" dirty="0" err="1"/>
              <a:t>BeanFactory</a:t>
            </a:r>
            <a:r>
              <a:rPr lang="en-US" dirty="0"/>
              <a:t> interface. To use the </a:t>
            </a:r>
            <a:r>
              <a:rPr lang="en-US" dirty="0" err="1"/>
              <a:t>BeanFactory</a:t>
            </a:r>
            <a:r>
              <a:rPr lang="en-US" dirty="0"/>
              <a:t>, we need to create the instance of </a:t>
            </a:r>
            <a:r>
              <a:rPr lang="en-US" dirty="0" err="1"/>
              <a:t>XmlBeanFactory</a:t>
            </a:r>
            <a:r>
              <a:rPr lang="en-US" dirty="0"/>
              <a:t> class as given below:</a:t>
            </a:r>
          </a:p>
          <a:p>
            <a:pPr marL="0" indent="0">
              <a:buNone/>
            </a:pPr>
            <a:endParaRPr lang="en-US" dirty="0"/>
          </a:p>
          <a:p>
            <a:pPr algn="just">
              <a:buFont typeface="+mj-lt"/>
              <a:buAutoNum type="arabicPeriod"/>
            </a:pPr>
            <a:r>
              <a:rPr lang="en-US" dirty="0">
                <a:solidFill>
                  <a:srgbClr val="000000"/>
                </a:solidFill>
                <a:latin typeface="Verdana" panose="020B0604030504040204" pitchFamily="34" charset="0"/>
              </a:rPr>
              <a:t>Resource resource=</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buFont typeface="+mj-lt"/>
              <a:buAutoNum type="arabicPeriod"/>
            </a:pP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(resource);  </a:t>
            </a:r>
          </a:p>
          <a:p>
            <a:pPr algn="just">
              <a:buFont typeface="+mj-lt"/>
              <a:buAutoNum type="arabicPeriod"/>
            </a:pPr>
            <a:r>
              <a:rPr lang="en-US" dirty="0">
                <a:solidFill>
                  <a:srgbClr val="000000"/>
                </a:solidFill>
                <a:latin typeface="verdana" panose="020B0604030504040204" pitchFamily="34" charset="0"/>
              </a:rPr>
              <a:t>The constructor of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 class receives the Resource object so we need to pass the resource object to create the object of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a:t>
            </a:r>
            <a:endParaRPr lang="en-US" dirty="0"/>
          </a:p>
          <a:p>
            <a:pPr algn="just">
              <a:buFont typeface="+mj-lt"/>
              <a:buAutoNum type="arabicPeriod"/>
            </a:pPr>
            <a:endParaRPr lang="en-US" dirty="0"/>
          </a:p>
        </p:txBody>
      </p:sp>
    </p:spTree>
    <p:extLst>
      <p:ext uri="{BB962C8B-B14F-4D97-AF65-F5344CB8AC3E}">
        <p14:creationId xmlns:p14="http://schemas.microsoft.com/office/powerpoint/2010/main" val="273717747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a:t>
            </a:r>
            <a:r>
              <a:rPr lang="en-US" b="1" dirty="0" err="1"/>
              <a:t>ApplicationContext</a:t>
            </a:r>
            <a:br>
              <a:rPr lang="en-US" b="1" dirty="0"/>
            </a:br>
            <a:endParaRPr lang="en-US" dirty="0"/>
          </a:p>
        </p:txBody>
      </p:sp>
      <p:sp>
        <p:nvSpPr>
          <p:cNvPr id="3" name="Content Placeholder 2"/>
          <p:cNvSpPr>
            <a:spLocks noGrp="1"/>
          </p:cNvSpPr>
          <p:nvPr>
            <p:ph idx="1"/>
          </p:nvPr>
        </p:nvSpPr>
        <p:spPr/>
        <p:txBody>
          <a:bodyPr/>
          <a:lstStyle/>
          <a:p>
            <a:r>
              <a:rPr lang="en-US" dirty="0"/>
              <a:t> </a:t>
            </a:r>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ClassPathXmlApplicationContext</a:t>
            </a:r>
            <a:r>
              <a:rPr lang="en-US" dirty="0">
                <a:solidFill>
                  <a:srgbClr val="000000"/>
                </a:solidFill>
                <a:latin typeface="verdana" panose="020B0604030504040204" pitchFamily="34" charset="0"/>
              </a:rPr>
              <a:t> class is the implementation class of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interface. We need to instantiate the </a:t>
            </a:r>
            <a:r>
              <a:rPr lang="en-US" dirty="0" err="1">
                <a:solidFill>
                  <a:srgbClr val="000000"/>
                </a:solidFill>
                <a:latin typeface="verdana" panose="020B0604030504040204" pitchFamily="34" charset="0"/>
              </a:rPr>
              <a:t>ClassPathXmlApplicationContext</a:t>
            </a:r>
            <a:r>
              <a:rPr lang="en-US" dirty="0">
                <a:solidFill>
                  <a:srgbClr val="000000"/>
                </a:solidFill>
                <a:latin typeface="verdana" panose="020B0604030504040204" pitchFamily="34" charset="0"/>
              </a:rPr>
              <a:t> class to use the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as given below:</a:t>
            </a:r>
          </a:p>
          <a:p>
            <a:pPr algn="just"/>
            <a:r>
              <a:rPr lang="fr-FR" dirty="0" err="1">
                <a:solidFill>
                  <a:srgbClr val="000000"/>
                </a:solidFill>
                <a:latin typeface="Verdana" panose="020B0604030504040204" pitchFamily="34" charset="0"/>
              </a:rPr>
              <a:t>ApplicationContext</a:t>
            </a:r>
            <a:r>
              <a:rPr lang="fr-FR" dirty="0">
                <a:solidFill>
                  <a:srgbClr val="000000"/>
                </a:solidFill>
                <a:latin typeface="Verdana" panose="020B0604030504040204" pitchFamily="34" charset="0"/>
              </a:rPr>
              <a:t> </a:t>
            </a:r>
            <a:r>
              <a:rPr lang="fr-FR" dirty="0" err="1">
                <a:solidFill>
                  <a:srgbClr val="000000"/>
                </a:solidFill>
                <a:latin typeface="Verdana" panose="020B0604030504040204" pitchFamily="34" charset="0"/>
              </a:rPr>
              <a:t>context</a:t>
            </a:r>
            <a:r>
              <a:rPr lang="fr-FR" dirty="0">
                <a:solidFill>
                  <a:srgbClr val="000000"/>
                </a:solidFill>
                <a:latin typeface="Verdana" panose="020B0604030504040204" pitchFamily="34" charset="0"/>
              </a:rPr>
              <a:t> =   </a:t>
            </a:r>
            <a:r>
              <a:rPr lang="fr-FR" b="1" dirty="0">
                <a:solidFill>
                  <a:srgbClr val="006699"/>
                </a:solidFill>
                <a:latin typeface="Verdana" panose="020B0604030504040204" pitchFamily="34" charset="0"/>
              </a:rPr>
              <a:t>new</a:t>
            </a:r>
            <a:r>
              <a:rPr lang="fr-FR" dirty="0">
                <a:solidFill>
                  <a:srgbClr val="000000"/>
                </a:solidFill>
                <a:latin typeface="Verdana" panose="020B0604030504040204" pitchFamily="34" charset="0"/>
              </a:rPr>
              <a:t> </a:t>
            </a:r>
            <a:r>
              <a:rPr lang="fr-FR" dirty="0" err="1">
                <a:solidFill>
                  <a:srgbClr val="000000"/>
                </a:solidFill>
                <a:latin typeface="Verdana" panose="020B0604030504040204" pitchFamily="34" charset="0"/>
              </a:rPr>
              <a:t>ClassPathXmlApplicationContext</a:t>
            </a:r>
            <a:r>
              <a:rPr lang="fr-FR" dirty="0">
                <a:solidFill>
                  <a:srgbClr val="000000"/>
                </a:solidFill>
                <a:latin typeface="Verdana" panose="020B0604030504040204" pitchFamily="34" charset="0"/>
              </a:rPr>
              <a:t>(</a:t>
            </a:r>
            <a:r>
              <a:rPr lang="fr-FR" dirty="0">
                <a:solidFill>
                  <a:srgbClr val="0000FF"/>
                </a:solidFill>
                <a:latin typeface="Verdana" panose="020B0604030504040204" pitchFamily="34" charset="0"/>
              </a:rPr>
              <a:t>"applicationContext.xml"</a:t>
            </a:r>
            <a:r>
              <a:rPr lang="fr-FR" dirty="0">
                <a:solidFill>
                  <a:srgbClr val="000000"/>
                </a:solidFill>
                <a:latin typeface="Verdana" panose="020B0604030504040204" pitchFamily="34" charset="0"/>
              </a:rPr>
              <a:t>);</a:t>
            </a:r>
          </a:p>
          <a:p>
            <a:pPr algn="just"/>
            <a:endParaRPr lang="fr-FR"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The constructor of </a:t>
            </a:r>
            <a:r>
              <a:rPr lang="en-US" dirty="0" err="1">
                <a:solidFill>
                  <a:srgbClr val="000000"/>
                </a:solidFill>
                <a:latin typeface="verdana" panose="020B0604030504040204" pitchFamily="34" charset="0"/>
              </a:rPr>
              <a:t>ClassPathXmlApplicationContext</a:t>
            </a:r>
            <a:r>
              <a:rPr lang="en-US" dirty="0">
                <a:solidFill>
                  <a:srgbClr val="000000"/>
                </a:solidFill>
                <a:latin typeface="verdana" panose="020B0604030504040204" pitchFamily="34" charset="0"/>
              </a:rPr>
              <a:t> class receives string, so we can pass the name of the xml file to create the instance of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a:t>
            </a:r>
          </a:p>
          <a:p>
            <a:pPr algn="just"/>
            <a:r>
              <a:rPr lang="en-US" dirty="0">
                <a:solidFill>
                  <a:srgbClr val="000000"/>
                </a:solidFill>
                <a:highlight>
                  <a:srgbClr val="FFFF00"/>
                </a:highlight>
                <a:latin typeface="verdana" panose="020B0604030504040204" pitchFamily="34" charset="0"/>
              </a:rPr>
              <a:t>It’s recommended approach.</a:t>
            </a:r>
            <a:endParaRPr lang="fr-FR" dirty="0">
              <a:solidFill>
                <a:srgbClr val="000000"/>
              </a:solidFill>
              <a:highlight>
                <a:srgbClr val="FFFF00"/>
              </a:highlight>
              <a:latin typeface="Verdana" panose="020B0604030504040204" pitchFamily="34" charset="0"/>
            </a:endParaRPr>
          </a:p>
          <a:p>
            <a:endParaRPr lang="en-US" dirty="0"/>
          </a:p>
        </p:txBody>
      </p:sp>
    </p:spTree>
    <p:extLst>
      <p:ext uri="{BB962C8B-B14F-4D97-AF65-F5344CB8AC3E}">
        <p14:creationId xmlns:p14="http://schemas.microsoft.com/office/powerpoint/2010/main" val="290566700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a:t>
            </a:r>
          </a:p>
        </p:txBody>
      </p:sp>
      <p:sp>
        <p:nvSpPr>
          <p:cNvPr id="3" name="Content Placeholder 2"/>
          <p:cNvSpPr>
            <a:spLocks noGrp="1"/>
          </p:cNvSpPr>
          <p:nvPr>
            <p:ph idx="1"/>
          </p:nvPr>
        </p:nvSpPr>
        <p:spPr/>
        <p:txBody>
          <a:bodyPr>
            <a:normAutofit lnSpcReduction="10000"/>
          </a:bodyPr>
          <a:lstStyle/>
          <a:p>
            <a:endParaRPr lang="en-US" dirty="0"/>
          </a:p>
          <a:p>
            <a:r>
              <a:rPr lang="en-US" dirty="0"/>
              <a:t>Spring is a </a:t>
            </a:r>
            <a:r>
              <a:rPr lang="en-US" i="1" dirty="0"/>
              <a:t>lightweight</a:t>
            </a:r>
            <a:r>
              <a:rPr lang="en-US" dirty="0"/>
              <a:t> </a:t>
            </a:r>
            <a:r>
              <a:rPr lang="en-US" dirty="0">
                <a:solidFill>
                  <a:srgbClr val="FF0000"/>
                </a:solidFill>
              </a:rPr>
              <a:t>application framework</a:t>
            </a:r>
            <a:r>
              <a:rPr lang="en-US" dirty="0"/>
              <a:t>. </a:t>
            </a:r>
          </a:p>
          <a:p>
            <a:r>
              <a:rPr lang="en-US" dirty="0"/>
              <a:t>It can be thought of as a </a:t>
            </a:r>
            <a:r>
              <a:rPr lang="en-US" i="1" dirty="0">
                <a:solidFill>
                  <a:srgbClr val="FF0000"/>
                </a:solidFill>
              </a:rPr>
              <a:t>framework of frameworks</a:t>
            </a:r>
            <a:r>
              <a:rPr lang="en-US" dirty="0"/>
              <a:t> because it provides support to various frameworks such as Struts, Hibernate, Tapestry, EJB, JSF etc. </a:t>
            </a:r>
          </a:p>
          <a:p>
            <a:r>
              <a:rPr lang="en-US" dirty="0"/>
              <a:t>The framework, in broader sense, can be defined as a structure where we find solution of the various technical problems.</a:t>
            </a:r>
          </a:p>
          <a:p>
            <a:r>
              <a:rPr lang="en-US" dirty="0"/>
              <a:t>Spring framework is an </a:t>
            </a:r>
            <a:r>
              <a:rPr lang="en-US" dirty="0">
                <a:solidFill>
                  <a:srgbClr val="FF0000"/>
                </a:solidFill>
              </a:rPr>
              <a:t>open source Java platform </a:t>
            </a:r>
            <a:r>
              <a:rPr lang="en-US" dirty="0"/>
              <a:t>and it was initially written </a:t>
            </a:r>
            <a:r>
              <a:rPr lang="en-US" dirty="0">
                <a:solidFill>
                  <a:srgbClr val="FF0000"/>
                </a:solidFill>
              </a:rPr>
              <a:t>by Rod Johnson </a:t>
            </a:r>
            <a:r>
              <a:rPr lang="en-US" dirty="0"/>
              <a:t>and was first released under the </a:t>
            </a:r>
            <a:r>
              <a:rPr lang="en-US" dirty="0">
                <a:solidFill>
                  <a:srgbClr val="FF0000"/>
                </a:solidFill>
              </a:rPr>
              <a:t>Apache 2.0 license in June 2003.</a:t>
            </a:r>
          </a:p>
          <a:p>
            <a:r>
              <a:rPr lang="en-US" dirty="0"/>
              <a:t>Spring is lightweight when it comes to size and transparency. The basic version of spring framework is around 2MB.</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02524410"/>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class using </a:t>
            </a:r>
            <a:r>
              <a:rPr lang="en-US" dirty="0" err="1"/>
              <a:t>Applicationcontext</a:t>
            </a:r>
            <a:endParaRPr lang="en-US" dirty="0"/>
          </a:p>
        </p:txBody>
      </p:sp>
      <p:sp>
        <p:nvSpPr>
          <p:cNvPr id="3" name="Content Placeholder 2"/>
          <p:cNvSpPr>
            <a:spLocks noGrp="1"/>
          </p:cNvSpPr>
          <p:nvPr>
            <p:ph idx="1"/>
          </p:nvPr>
        </p:nvSpPr>
        <p:spPr>
          <a:xfrm>
            <a:off x="677334" y="1441174"/>
            <a:ext cx="10891814" cy="4890051"/>
          </a:xfrm>
        </p:spPr>
        <p:txBody>
          <a:bodyPr>
            <a:normAutofit fontScale="92500" lnSpcReduction="10000"/>
          </a:bodyPr>
          <a:lstStyle/>
          <a:p>
            <a:r>
              <a:rPr lang="en-US" b="1" dirty="0">
                <a:solidFill>
                  <a:schemeClr val="accent4"/>
                </a:solidFill>
                <a:latin typeface="Courier New" panose="02070309020205020404" pitchFamily="49" charset="0"/>
              </a:rPr>
              <a:t>Here testing previous application with </a:t>
            </a:r>
            <a:r>
              <a:rPr lang="en-US" b="1" dirty="0" err="1">
                <a:solidFill>
                  <a:schemeClr val="accent4"/>
                </a:solidFill>
                <a:latin typeface="Courier New" panose="02070309020205020404" pitchFamily="49" charset="0"/>
              </a:rPr>
              <a:t>ApplicationContext</a:t>
            </a:r>
            <a:r>
              <a:rPr lang="en-US" b="1" dirty="0">
                <a:solidFill>
                  <a:schemeClr val="accent4"/>
                </a:solidFill>
                <a:latin typeface="Courier New" panose="02070309020205020404" pitchFamily="49" charset="0"/>
              </a:rPr>
              <a:t>.</a:t>
            </a:r>
          </a:p>
          <a:p>
            <a:r>
              <a:rPr lang="en-US" b="1" dirty="0">
                <a:solidFill>
                  <a:schemeClr val="accent4"/>
                </a:solidFill>
                <a:latin typeface="Courier New" panose="02070309020205020404" pitchFamily="49" charset="0"/>
              </a:rPr>
              <a:t>User Student.java, applicationContext.xml files of the above project.</a:t>
            </a:r>
          </a:p>
          <a:p>
            <a:endParaRPr lang="en-US" b="1" dirty="0">
              <a:solidFill>
                <a:schemeClr val="accent4"/>
              </a:solidFill>
              <a:latin typeface="Courier New" panose="02070309020205020404" pitchFamily="49" charset="0"/>
            </a:endParaRPr>
          </a:p>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com.mangaraoit</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org.springframework.context.ApplicationContext</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org.springframework.context.support.ClassPathXmlApplicationContext;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fr-FR" dirty="0" err="1">
                <a:solidFill>
                  <a:srgbClr val="000000"/>
                </a:solidFill>
                <a:highlight>
                  <a:srgbClr val="FFFF00"/>
                </a:highlight>
                <a:latin typeface="Courier New" panose="02070309020205020404" pitchFamily="49" charset="0"/>
              </a:rPr>
              <a:t>ApplicationContext</a:t>
            </a:r>
            <a:r>
              <a:rPr lang="fr-FR" dirty="0">
                <a:solidFill>
                  <a:srgbClr val="000000"/>
                </a:solidFill>
                <a:highlight>
                  <a:srgbClr val="FFFF00"/>
                </a:highlight>
                <a:latin typeface="Courier New" panose="02070309020205020404" pitchFamily="49" charset="0"/>
              </a:rPr>
              <a:t> </a:t>
            </a:r>
            <a:r>
              <a:rPr lang="fr-FR" u="sng" dirty="0" err="1">
                <a:solidFill>
                  <a:srgbClr val="6A3E3E"/>
                </a:solidFill>
                <a:highlight>
                  <a:srgbClr val="FFFF00"/>
                </a:highlight>
                <a:latin typeface="Courier New" panose="02070309020205020404" pitchFamily="49" charset="0"/>
              </a:rPr>
              <a:t>context</a:t>
            </a:r>
            <a:r>
              <a:rPr lang="fr-FR" u="sng" dirty="0">
                <a:solidFill>
                  <a:srgbClr val="000000"/>
                </a:solidFill>
                <a:highlight>
                  <a:srgbClr val="FFFF00"/>
                </a:highlight>
                <a:latin typeface="Courier New" panose="02070309020205020404" pitchFamily="49" charset="0"/>
              </a:rPr>
              <a:t> = </a:t>
            </a:r>
            <a:r>
              <a:rPr lang="fr-FR" b="1" u="sng" dirty="0">
                <a:solidFill>
                  <a:srgbClr val="7F0055"/>
                </a:solidFill>
                <a:highlight>
                  <a:srgbClr val="FFFF00"/>
                </a:highlight>
                <a:latin typeface="Courier New" panose="02070309020205020404" pitchFamily="49" charset="0"/>
              </a:rPr>
              <a:t>new</a:t>
            </a:r>
            <a:r>
              <a:rPr lang="fr-FR" b="1" u="sng" dirty="0">
                <a:solidFill>
                  <a:srgbClr val="000000"/>
                </a:solidFill>
                <a:highlight>
                  <a:srgbClr val="FFFF00"/>
                </a:highlight>
                <a:latin typeface="Courier New" panose="02070309020205020404" pitchFamily="49" charset="0"/>
              </a:rPr>
              <a:t> </a:t>
            </a:r>
            <a:r>
              <a:rPr lang="fr-FR" b="1" u="sng" dirty="0" err="1">
                <a:solidFill>
                  <a:srgbClr val="000000"/>
                </a:solidFill>
                <a:highlight>
                  <a:srgbClr val="FFFF00"/>
                </a:highlight>
                <a:latin typeface="Courier New" panose="02070309020205020404" pitchFamily="49" charset="0"/>
              </a:rPr>
              <a:t>ClassPathXmlApplicationContext</a:t>
            </a:r>
            <a:r>
              <a:rPr lang="fr-FR" b="1" u="sng" dirty="0">
                <a:solidFill>
                  <a:srgbClr val="000000"/>
                </a:solidFill>
                <a:highlight>
                  <a:srgbClr val="FFFF00"/>
                </a:highlight>
                <a:latin typeface="Courier New" panose="02070309020205020404" pitchFamily="49" charset="0"/>
              </a:rPr>
              <a:t>(</a:t>
            </a:r>
            <a:r>
              <a:rPr lang="fr-FR" b="1" u="sng" dirty="0">
                <a:solidFill>
                  <a:srgbClr val="2A00FF"/>
                </a:solidFill>
                <a:highlight>
                  <a:srgbClr val="FFFF00"/>
                </a:highlight>
                <a:latin typeface="Courier New" panose="02070309020205020404" pitchFamily="49" charset="0"/>
              </a:rPr>
              <a:t>"applicationContext.xml"</a:t>
            </a:r>
            <a:r>
              <a:rPr lang="fr-FR" b="1" u="sng" dirty="0">
                <a:solidFill>
                  <a:srgbClr val="000000"/>
                </a:solidFill>
                <a:highlight>
                  <a:srgbClr val="FFFF00"/>
                </a:highlight>
                <a:latin typeface="Courier New" panose="02070309020205020404" pitchFamily="49" charset="0"/>
              </a:rPr>
              <a:t>);</a:t>
            </a:r>
          </a:p>
          <a:p>
            <a:r>
              <a:rPr lang="nl-NL" dirty="0">
                <a:solidFill>
                  <a:srgbClr val="000000"/>
                </a:solidFill>
                <a:latin typeface="Courier New" panose="02070309020205020404" pitchFamily="49" charset="0"/>
              </a:rPr>
              <a:t>Student </a:t>
            </a:r>
            <a:r>
              <a:rPr lang="nl-NL" dirty="0">
                <a:solidFill>
                  <a:srgbClr val="6A3E3E"/>
                </a:solidFill>
                <a:latin typeface="Courier New" panose="02070309020205020404" pitchFamily="49" charset="0"/>
              </a:rPr>
              <a:t>student</a:t>
            </a:r>
            <a:r>
              <a:rPr lang="nl-NL" dirty="0">
                <a:solidFill>
                  <a:srgbClr val="000000"/>
                </a:solidFill>
                <a:latin typeface="Courier New" panose="02070309020205020404" pitchFamily="49" charset="0"/>
              </a:rPr>
              <a:t> = (Student) </a:t>
            </a:r>
            <a:r>
              <a:rPr lang="nl-NL" dirty="0">
                <a:solidFill>
                  <a:srgbClr val="6A3E3E"/>
                </a:solidFill>
                <a:latin typeface="Courier New" panose="02070309020205020404" pitchFamily="49" charset="0"/>
              </a:rPr>
              <a:t>context</a:t>
            </a:r>
            <a:r>
              <a:rPr lang="nl-NL" dirty="0">
                <a:solidFill>
                  <a:srgbClr val="000000"/>
                </a:solidFill>
                <a:latin typeface="Courier New" panose="02070309020205020404" pitchFamily="49" charset="0"/>
              </a:rPr>
              <a:t>.getBean(</a:t>
            </a:r>
            <a:r>
              <a:rPr lang="nl-NL" dirty="0">
                <a:solidFill>
                  <a:srgbClr val="2A00FF"/>
                </a:solidFill>
                <a:latin typeface="Courier New" panose="02070309020205020404" pitchFamily="49" charset="0"/>
              </a:rPr>
              <a:t>"studentbean"</a:t>
            </a:r>
            <a:r>
              <a:rPr lang="nl-NL"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"Hello "</a:t>
            </a:r>
            <a:r>
              <a:rPr lang="en-US" b="1" i="1" dirty="0">
                <a:solidFill>
                  <a:srgbClr val="000000"/>
                </a:solidFill>
                <a:latin typeface="Courier New" panose="02070309020205020404" pitchFamily="49" charset="0"/>
              </a:rPr>
              <a:t> + </a:t>
            </a:r>
            <a:r>
              <a:rPr lang="en-US" b="1" i="1" dirty="0" err="1">
                <a:solidFill>
                  <a:srgbClr val="6A3E3E"/>
                </a:solidFill>
                <a:latin typeface="Courier New" panose="02070309020205020404" pitchFamily="49" charset="0"/>
              </a:rPr>
              <a:t>student</a:t>
            </a:r>
            <a:r>
              <a:rPr lang="en-US" b="1" i="1" dirty="0" err="1">
                <a:solidFill>
                  <a:srgbClr val="000000"/>
                </a:solidFill>
                <a:latin typeface="Courier New" panose="02070309020205020404" pitchFamily="49" charset="0"/>
              </a:rPr>
              <a:t>.getName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b="1" dirty="0">
              <a:solidFill>
                <a:schemeClr val="accent4"/>
              </a:solidFill>
              <a:latin typeface="Courier New" panose="02070309020205020404" pitchFamily="49" charset="0"/>
            </a:endParaRPr>
          </a:p>
        </p:txBody>
      </p:sp>
    </p:spTree>
    <p:extLst>
      <p:ext uri="{BB962C8B-B14F-4D97-AF65-F5344CB8AC3E}">
        <p14:creationId xmlns:p14="http://schemas.microsoft.com/office/powerpoint/2010/main" val="16340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outerShdw blurRad="50800" dist="38100" algn="tr" rotWithShape="0">
                    <a:prstClr val="black">
                      <a:alpha val="40000"/>
                    </a:prstClr>
                  </a:outerShdw>
                </a:effectLst>
              </a:rPr>
              <a:t>SPRING BEAN DEFINITION</a:t>
            </a:r>
            <a:br>
              <a:rPr lang="en-US" b="1" dirty="0"/>
            </a:br>
            <a:endParaRPr lang="en-US" dirty="0"/>
          </a:p>
        </p:txBody>
      </p:sp>
      <p:sp>
        <p:nvSpPr>
          <p:cNvPr id="3" name="Content Placeholder 2"/>
          <p:cNvSpPr>
            <a:spLocks noGrp="1"/>
          </p:cNvSpPr>
          <p:nvPr>
            <p:ph idx="1"/>
          </p:nvPr>
        </p:nvSpPr>
        <p:spPr>
          <a:xfrm>
            <a:off x="506896" y="1480930"/>
            <a:ext cx="9144000" cy="5377069"/>
          </a:xfrm>
        </p:spPr>
        <p:txBody>
          <a:bodyPr>
            <a:normAutofit fontScale="92500" lnSpcReduction="10000"/>
          </a:bodyPr>
          <a:lstStyle/>
          <a:p>
            <a:r>
              <a:rPr lang="en-US" dirty="0"/>
              <a:t>The objects that form the backbone of your application and that are managed by the Spring </a:t>
            </a:r>
            <a:r>
              <a:rPr lang="en-US" dirty="0" err="1"/>
              <a:t>IoC</a:t>
            </a:r>
            <a:r>
              <a:rPr lang="en-US" dirty="0"/>
              <a:t> container are called beans. </a:t>
            </a:r>
          </a:p>
          <a:p>
            <a:r>
              <a:rPr lang="en-US" dirty="0"/>
              <a:t>A bean is an object that is instantiated, assembled, and otherwise managed by a Spring </a:t>
            </a:r>
            <a:r>
              <a:rPr lang="en-US" dirty="0" err="1"/>
              <a:t>IoC</a:t>
            </a:r>
            <a:r>
              <a:rPr lang="en-US" dirty="0"/>
              <a:t> container. </a:t>
            </a:r>
          </a:p>
          <a:p>
            <a:r>
              <a:rPr lang="en-US" dirty="0"/>
              <a:t>The bean definition contains the information called configuration metadata which is needed for the container to know the followings:</a:t>
            </a:r>
          </a:p>
          <a:p>
            <a:r>
              <a:rPr lang="en-US" dirty="0"/>
              <a:t>How to create a bean</a:t>
            </a:r>
          </a:p>
          <a:p>
            <a:r>
              <a:rPr lang="en-US" dirty="0"/>
              <a:t>Bean's lifecycle details</a:t>
            </a:r>
          </a:p>
          <a:p>
            <a:r>
              <a:rPr lang="en-US" dirty="0"/>
              <a:t>Bean's dependencies</a:t>
            </a:r>
          </a:p>
          <a:p>
            <a:r>
              <a:rPr lang="en-US" b="1" dirty="0"/>
              <a:t>Spring Configuration Metadata</a:t>
            </a:r>
          </a:p>
          <a:p>
            <a:r>
              <a:rPr lang="en-US" dirty="0"/>
              <a:t>Spring </a:t>
            </a:r>
            <a:r>
              <a:rPr lang="en-US" dirty="0" err="1"/>
              <a:t>IoC</a:t>
            </a:r>
            <a:r>
              <a:rPr lang="en-US" dirty="0"/>
              <a:t> container is totally decoupled from the format in which this configuration metadata is actually written. There are following three important methods to provide configuration metadata to the Spring Container:</a:t>
            </a:r>
          </a:p>
          <a:p>
            <a:pPr lvl="1">
              <a:buFont typeface="+mj-lt"/>
              <a:buAutoNum type="arabicPeriod"/>
            </a:pPr>
            <a:r>
              <a:rPr lang="en-US" dirty="0"/>
              <a:t>XML based configuration file.</a:t>
            </a:r>
          </a:p>
          <a:p>
            <a:pPr lvl="1">
              <a:buFont typeface="+mj-lt"/>
              <a:buAutoNum type="arabicPeriod"/>
            </a:pPr>
            <a:r>
              <a:rPr lang="en-US" dirty="0"/>
              <a:t>Annotation-based  configuration</a:t>
            </a:r>
          </a:p>
          <a:p>
            <a:pPr lvl="1">
              <a:buFont typeface="+mj-lt"/>
              <a:buAutoNum type="arabicPeriod"/>
            </a:pPr>
            <a:r>
              <a:rPr lang="en-US" dirty="0"/>
              <a:t>Java-based configuration</a:t>
            </a:r>
          </a:p>
          <a:p>
            <a:endParaRPr lang="en-US" dirty="0"/>
          </a:p>
        </p:txBody>
      </p:sp>
    </p:spTree>
    <p:extLst>
      <p:ext uri="{BB962C8B-B14F-4D97-AF65-F5344CB8AC3E}">
        <p14:creationId xmlns:p14="http://schemas.microsoft.com/office/powerpoint/2010/main" val="3885995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b="1" dirty="0">
                <a:effectLst>
                  <a:outerShdw blurRad="50800" dist="38100" algn="tr" rotWithShape="0">
                    <a:prstClr val="black">
                      <a:alpha val="40000"/>
                    </a:prstClr>
                  </a:outerShdw>
                </a:effectLst>
              </a:rPr>
              <a:t>SPRING BEAN SCOPES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b="1" dirty="0"/>
              <a:t>Scope		Description</a:t>
            </a:r>
            <a:endParaRPr lang="en-US" dirty="0"/>
          </a:p>
          <a:p>
            <a:r>
              <a:rPr lang="en-US" dirty="0">
                <a:solidFill>
                  <a:srgbClr val="FF0000"/>
                </a:solidFill>
              </a:rPr>
              <a:t>singleton</a:t>
            </a:r>
            <a:r>
              <a:rPr lang="en-US" dirty="0"/>
              <a:t>	This scopes the bean definition to a single instance per Spring </a:t>
            </a:r>
            <a:r>
              <a:rPr lang="en-US" dirty="0" err="1"/>
              <a:t>IoC</a:t>
            </a:r>
            <a:r>
              <a:rPr lang="en-US" dirty="0"/>
              <a:t> container </a:t>
            </a:r>
            <a:r>
              <a:rPr lang="en-US" i="1" dirty="0"/>
              <a:t>default</a:t>
            </a:r>
            <a:r>
              <a:rPr lang="en-US" dirty="0"/>
              <a:t>. </a:t>
            </a:r>
          </a:p>
          <a:p>
            <a:r>
              <a:rPr lang="en-US" dirty="0">
                <a:solidFill>
                  <a:srgbClr val="FF0000"/>
                </a:solidFill>
              </a:rPr>
              <a:t>prototype</a:t>
            </a:r>
            <a:r>
              <a:rPr lang="en-US" dirty="0"/>
              <a:t>	This scopes a single bean definition to have any number of object instances.</a:t>
            </a:r>
          </a:p>
          <a:p>
            <a:r>
              <a:rPr lang="en-US" dirty="0">
                <a:solidFill>
                  <a:srgbClr val="FF0000"/>
                </a:solidFill>
              </a:rPr>
              <a:t>request	</a:t>
            </a:r>
            <a:r>
              <a:rPr lang="en-US" dirty="0"/>
              <a:t>       This scopes a bean definition to an HTTP request. Only valid in the context of a web- aware Spring                  			</a:t>
            </a:r>
            <a:r>
              <a:rPr lang="en-US" dirty="0" err="1"/>
              <a:t>ApplicationContext</a:t>
            </a:r>
            <a:r>
              <a:rPr lang="en-US" dirty="0"/>
              <a:t>.</a:t>
            </a:r>
          </a:p>
          <a:p>
            <a:r>
              <a:rPr lang="en-US" dirty="0">
                <a:solidFill>
                  <a:srgbClr val="FF0000"/>
                </a:solidFill>
              </a:rPr>
              <a:t>session</a:t>
            </a:r>
            <a:r>
              <a:rPr lang="en-US" dirty="0"/>
              <a:t>		This scopes a bean definition to an HTTP session. Only valid in the context of a web- aware Spring 			</a:t>
            </a:r>
            <a:r>
              <a:rPr lang="en-US" dirty="0" err="1"/>
              <a:t>ApplicationContext</a:t>
            </a:r>
            <a:r>
              <a:rPr lang="en-US" dirty="0"/>
              <a:t>.</a:t>
            </a:r>
          </a:p>
          <a:p>
            <a:r>
              <a:rPr lang="en-US" dirty="0">
                <a:solidFill>
                  <a:srgbClr val="FF0000"/>
                </a:solidFill>
              </a:rPr>
              <a:t>global- session </a:t>
            </a:r>
            <a:r>
              <a:rPr lang="en-US" dirty="0"/>
              <a:t>This scopes a bean definition to a global HTTP session. Only valid in the context of a web-aware 				Spring </a:t>
            </a:r>
            <a:r>
              <a:rPr lang="en-US" dirty="0" err="1"/>
              <a:t>ApplicationContext</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3716491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Dependency Injection in Spring</a:t>
            </a:r>
            <a:br>
              <a:rPr lang="en-US" dirty="0"/>
            </a:br>
            <a:endParaRPr lang="en-US" dirty="0"/>
          </a:p>
        </p:txBody>
      </p:sp>
      <p:sp>
        <p:nvSpPr>
          <p:cNvPr id="3" name="Content Placeholder 2"/>
          <p:cNvSpPr>
            <a:spLocks noGrp="1"/>
          </p:cNvSpPr>
          <p:nvPr>
            <p:ph idx="1"/>
          </p:nvPr>
        </p:nvSpPr>
        <p:spPr>
          <a:xfrm>
            <a:off x="298174" y="1441175"/>
            <a:ext cx="9511748" cy="5227982"/>
          </a:xfrm>
        </p:spPr>
        <p:txBody>
          <a:bodyPr>
            <a:normAutofit fontScale="92500" lnSpcReduction="20000"/>
          </a:bodyPr>
          <a:lstStyle/>
          <a:p>
            <a:r>
              <a:rPr lang="en-US" dirty="0"/>
              <a:t> Dependency Injection (DI) is a design pattern that removes the dependency from the programming code so that it can be easy to manage and test the application. </a:t>
            </a:r>
          </a:p>
          <a:p>
            <a:r>
              <a:rPr lang="en-US" dirty="0">
                <a:solidFill>
                  <a:schemeClr val="accent5"/>
                </a:solidFill>
              </a:rPr>
              <a:t>Dependency Injection makes our programming code loosely coupled. </a:t>
            </a:r>
            <a:r>
              <a:rPr lang="en-US" dirty="0"/>
              <a:t>To understand the DI better, Let's understand the Dependency Lookup (DL) first:</a:t>
            </a:r>
          </a:p>
          <a:p>
            <a:r>
              <a:rPr lang="en-US" sz="2000" b="1" dirty="0"/>
              <a:t> </a:t>
            </a:r>
            <a:r>
              <a:rPr lang="en-US" sz="2000" b="1" dirty="0">
                <a:solidFill>
                  <a:srgbClr val="610B4B"/>
                </a:solidFill>
                <a:latin typeface="erdana"/>
              </a:rPr>
              <a:t>Dependency Lookup</a:t>
            </a:r>
          </a:p>
          <a:p>
            <a:r>
              <a:rPr lang="en-US" dirty="0">
                <a:solidFill>
                  <a:schemeClr val="accent5"/>
                </a:solidFill>
              </a:rPr>
              <a:t>The Dependency Lookup is an approach where we get the resource after demand. </a:t>
            </a:r>
            <a:r>
              <a:rPr lang="en-US" dirty="0"/>
              <a:t>There can be various ways to get the resource for example:</a:t>
            </a:r>
          </a:p>
          <a:p>
            <a:r>
              <a:rPr lang="en-US" dirty="0">
                <a:solidFill>
                  <a:srgbClr val="000000"/>
                </a:solidFill>
                <a:latin typeface="verdana" panose="020B0604030504040204" pitchFamily="34" charset="0"/>
              </a:rPr>
              <a:t>1)  we get the resource(instance of A class) directly by new keyword</a:t>
            </a:r>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A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AImpl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2) </a:t>
            </a:r>
            <a:r>
              <a:rPr lang="en-US" dirty="0">
                <a:solidFill>
                  <a:srgbClr val="000000"/>
                </a:solidFill>
                <a:latin typeface="verdana" panose="020B0604030504040204" pitchFamily="34" charset="0"/>
              </a:rPr>
              <a:t>Another way is factory method:</a:t>
            </a:r>
          </a:p>
          <a:p>
            <a:r>
              <a:rPr lang="en-US"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A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 </a:t>
            </a:r>
            <a:r>
              <a:rPr lang="en-US" dirty="0" err="1">
                <a:solidFill>
                  <a:srgbClr val="000000"/>
                </a:solidFill>
                <a:latin typeface="Verdana" panose="020B0604030504040204" pitchFamily="34" charset="0"/>
              </a:rPr>
              <a:t>A.getA</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3) Alternatively, we can get the resource by JNDI (Java Naming Directory Interface) as:</a:t>
            </a:r>
          </a:p>
          <a:p>
            <a:pPr algn="just"/>
            <a:r>
              <a:rPr lang="en-US" dirty="0">
                <a:solidFill>
                  <a:srgbClr val="000000"/>
                </a:solidFill>
                <a:latin typeface="Verdana" panose="020B0604030504040204" pitchFamily="34" charset="0"/>
              </a:rPr>
              <a:t> Context </a:t>
            </a:r>
            <a:r>
              <a:rPr lang="en-US" dirty="0" err="1">
                <a:solidFill>
                  <a:srgbClr val="000000"/>
                </a:solidFill>
                <a:latin typeface="Verdana" panose="020B0604030504040204" pitchFamily="34" charset="0"/>
              </a:rPr>
              <a:t>ctx</a:t>
            </a:r>
            <a:r>
              <a:rPr lang="en-US" dirty="0">
                <a:solidFill>
                  <a:srgbClr val="000000"/>
                </a:solidFill>
                <a:latin typeface="Verdana" panose="020B0604030504040204" pitchFamily="34" charset="0"/>
              </a:rPr>
              <a:t> = new </a:t>
            </a:r>
            <a:r>
              <a:rPr lang="en-US" dirty="0" err="1">
                <a:solidFill>
                  <a:srgbClr val="000000"/>
                </a:solidFill>
                <a:latin typeface="Verdana" panose="020B0604030504040204" pitchFamily="34" charset="0"/>
              </a:rPr>
              <a:t>InitialContext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Context </a:t>
            </a:r>
            <a:r>
              <a:rPr lang="en-US" dirty="0" err="1">
                <a:solidFill>
                  <a:srgbClr val="000000"/>
                </a:solidFill>
                <a:latin typeface="Verdana" panose="020B0604030504040204" pitchFamily="34" charset="0"/>
              </a:rPr>
              <a:t>environmentCtx</a:t>
            </a:r>
            <a:r>
              <a:rPr lang="en-US" dirty="0">
                <a:solidFill>
                  <a:srgbClr val="000000"/>
                </a:solidFill>
                <a:latin typeface="Verdana" panose="020B0604030504040204" pitchFamily="34" charset="0"/>
              </a:rPr>
              <a:t> = (Context) </a:t>
            </a:r>
            <a:r>
              <a:rPr lang="en-US" dirty="0" err="1">
                <a:solidFill>
                  <a:srgbClr val="000000"/>
                </a:solidFill>
                <a:latin typeface="Verdana" panose="020B0604030504040204" pitchFamily="34" charset="0"/>
              </a:rPr>
              <a:t>ctx.lookup</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java:comp</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env</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A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 (A)</a:t>
            </a:r>
            <a:r>
              <a:rPr lang="en-US" dirty="0" err="1">
                <a:solidFill>
                  <a:srgbClr val="000000"/>
                </a:solidFill>
                <a:latin typeface="Verdana" panose="020B0604030504040204" pitchFamily="34" charset="0"/>
              </a:rPr>
              <a:t>environmentCtx.lookup</a:t>
            </a:r>
            <a:r>
              <a:rPr lang="en-US" dirty="0">
                <a:solidFill>
                  <a:srgbClr val="000000"/>
                </a:solidFill>
                <a:latin typeface="Verdana" panose="020B0604030504040204" pitchFamily="34" charset="0"/>
              </a:rPr>
              <a:t>("A"); </a:t>
            </a:r>
          </a:p>
          <a:p>
            <a:endParaRPr lang="en-US" dirty="0"/>
          </a:p>
        </p:txBody>
      </p:sp>
    </p:spTree>
    <p:extLst>
      <p:ext uri="{BB962C8B-B14F-4D97-AF65-F5344CB8AC3E}">
        <p14:creationId xmlns:p14="http://schemas.microsoft.com/office/powerpoint/2010/main" val="2481032375"/>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369" y="1"/>
            <a:ext cx="11802535" cy="6858000"/>
          </a:xfrm>
        </p:spPr>
        <p:txBody>
          <a:bodyPr>
            <a:normAutofit lnSpcReduction="10000"/>
          </a:bodyPr>
          <a:lstStyle/>
          <a:p>
            <a:r>
              <a:rPr lang="en-US" dirty="0"/>
              <a:t> </a:t>
            </a:r>
            <a:r>
              <a:rPr lang="en-US" b="1" dirty="0">
                <a:solidFill>
                  <a:schemeClr val="accent5"/>
                </a:solidFill>
              </a:rPr>
              <a:t>Problems of Dependency Lookup</a:t>
            </a:r>
            <a:br>
              <a:rPr lang="en-US" b="1" dirty="0"/>
            </a:br>
            <a:r>
              <a:rPr lang="en-US" dirty="0"/>
              <a:t> There are mainly two problems of dependency lookup.</a:t>
            </a:r>
          </a:p>
          <a:p>
            <a:r>
              <a:rPr lang="en-US" b="1" u="sng" dirty="0"/>
              <a:t>Tight coupling</a:t>
            </a:r>
            <a:r>
              <a:rPr lang="en-US" u="sng" dirty="0"/>
              <a:t> </a:t>
            </a:r>
            <a:r>
              <a:rPr lang="en-US" dirty="0"/>
              <a:t>: The dependency lookup approach makes the code tightly coupled. If resource is changed, we need to perform a lot of modification in the code.</a:t>
            </a:r>
          </a:p>
          <a:p>
            <a:r>
              <a:rPr lang="en-US" b="1" u="sng" dirty="0"/>
              <a:t>Not easy for testing:</a:t>
            </a:r>
            <a:r>
              <a:rPr lang="en-US" dirty="0"/>
              <a:t> This approach creates a lot of problems while testing the application.</a:t>
            </a:r>
          </a:p>
          <a:p>
            <a:r>
              <a:rPr lang="en-US" dirty="0">
                <a:solidFill>
                  <a:schemeClr val="accent5"/>
                </a:solidFill>
              </a:rPr>
              <a:t>Dependency Injection</a:t>
            </a:r>
          </a:p>
          <a:p>
            <a:r>
              <a:rPr lang="en-US" dirty="0">
                <a:solidFill>
                  <a:srgbClr val="000000"/>
                </a:solidFill>
                <a:latin typeface="verdana" panose="020B0604030504040204" pitchFamily="34" charset="0"/>
              </a:rPr>
              <a:t>The Dependency Injection is a design pattern that removes the dependency of the programs. In such case we provide the information from the external source such as XML file. It makes our code loosely coupled and easier for testing. In such case we write the code as:</a:t>
            </a:r>
          </a:p>
          <a:p>
            <a:pPr algn="just"/>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Employee{  </a:t>
            </a:r>
          </a:p>
          <a:p>
            <a:pPr algn="just"/>
            <a:r>
              <a:rPr lang="en-US" dirty="0">
                <a:solidFill>
                  <a:srgbClr val="000000"/>
                </a:solidFill>
                <a:latin typeface="Verdana" panose="020B0604030504040204" pitchFamily="34" charset="0"/>
              </a:rPr>
              <a:t>Address </a:t>
            </a:r>
            <a:r>
              <a:rPr lang="en-US" dirty="0" err="1">
                <a:solidFill>
                  <a:srgbClr val="000000"/>
                </a:solidFill>
                <a:latin typeface="Verdana" panose="020B0604030504040204" pitchFamily="34" charset="0"/>
              </a:rPr>
              <a:t>address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Employee(Address address){  </a:t>
            </a:r>
          </a:p>
          <a:p>
            <a:pPr algn="just"/>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.address</a:t>
            </a:r>
            <a:r>
              <a:rPr lang="en-US" dirty="0">
                <a:solidFill>
                  <a:srgbClr val="000000"/>
                </a:solidFill>
                <a:latin typeface="Verdana" panose="020B0604030504040204" pitchFamily="34" charset="0"/>
              </a:rPr>
              <a:t>=address;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setAddress</a:t>
            </a:r>
            <a:r>
              <a:rPr lang="en-US" dirty="0">
                <a:solidFill>
                  <a:srgbClr val="000000"/>
                </a:solidFill>
                <a:latin typeface="Verdana" panose="020B0604030504040204" pitchFamily="34" charset="0"/>
              </a:rPr>
              <a:t>(Address address){  </a:t>
            </a:r>
          </a:p>
          <a:p>
            <a:pPr algn="just"/>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.address</a:t>
            </a:r>
            <a:r>
              <a:rPr lang="en-US" dirty="0">
                <a:solidFill>
                  <a:srgbClr val="000000"/>
                </a:solidFill>
                <a:latin typeface="Verdana" panose="020B0604030504040204" pitchFamily="34" charset="0"/>
              </a:rPr>
              <a:t>=address;  </a:t>
            </a:r>
          </a:p>
          <a:p>
            <a:pPr algn="just"/>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In such case, </a:t>
            </a:r>
            <a:r>
              <a:rPr lang="en-US" dirty="0">
                <a:solidFill>
                  <a:schemeClr val="accent5"/>
                </a:solidFill>
                <a:latin typeface="Verdana" panose="020B0604030504040204" pitchFamily="34" charset="0"/>
              </a:rPr>
              <a:t>instance of Address class is provided by external source such as XML file either by constructor or setter method.</a:t>
            </a:r>
          </a:p>
          <a:p>
            <a:endParaRPr lang="en-US" dirty="0"/>
          </a:p>
        </p:txBody>
      </p:sp>
    </p:spTree>
    <p:extLst>
      <p:ext uri="{BB962C8B-B14F-4D97-AF65-F5344CB8AC3E}">
        <p14:creationId xmlns:p14="http://schemas.microsoft.com/office/powerpoint/2010/main" val="3641281361"/>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a:t>
            </a:r>
            <a:r>
              <a:rPr lang="en-US" dirty="0">
                <a:solidFill>
                  <a:srgbClr val="610B4B"/>
                </a:solidFill>
                <a:latin typeface="erdana"/>
              </a:rPr>
              <a:t>Two ways to perform Dependency Injection in Spring framework</a:t>
            </a:r>
            <a:br>
              <a:rPr lang="en-US" dirty="0">
                <a:solidFill>
                  <a:srgbClr val="610B4B"/>
                </a:solidFill>
                <a:latin typeface="erdana"/>
              </a:rPr>
            </a:br>
            <a:endParaRPr lang="en-US" dirty="0"/>
          </a:p>
        </p:txBody>
      </p:sp>
      <p:sp>
        <p:nvSpPr>
          <p:cNvPr id="5" name="Content Placeholder 4"/>
          <p:cNvSpPr>
            <a:spLocks noGrp="1"/>
          </p:cNvSpPr>
          <p:nvPr>
            <p:ph idx="1"/>
          </p:nvPr>
        </p:nvSpPr>
        <p:spPr/>
        <p:txBody>
          <a:bodyPr/>
          <a:lstStyle/>
          <a:p>
            <a:pPr algn="just"/>
            <a:r>
              <a:rPr lang="en-US" dirty="0">
                <a:solidFill>
                  <a:srgbClr val="000000"/>
                </a:solidFill>
                <a:latin typeface="verdana" panose="020B0604030504040204" pitchFamily="34" charset="0"/>
              </a:rPr>
              <a:t>Spring framework provides two ways to inject dependency</a:t>
            </a:r>
          </a:p>
          <a:p>
            <a:pPr algn="just">
              <a:buFont typeface="Arial" panose="020B0604020202020204" pitchFamily="34" charset="0"/>
              <a:buChar char="•"/>
            </a:pPr>
            <a:r>
              <a:rPr lang="en-US" dirty="0">
                <a:solidFill>
                  <a:srgbClr val="000000"/>
                </a:solidFill>
                <a:latin typeface="Verdana" panose="020B0604030504040204" pitchFamily="34" charset="0"/>
              </a:rPr>
              <a:t>By Constructor</a:t>
            </a:r>
          </a:p>
          <a:p>
            <a:pPr algn="just">
              <a:buFont typeface="Arial" panose="020B0604020202020204" pitchFamily="34" charset="0"/>
              <a:buChar char="•"/>
            </a:pPr>
            <a:r>
              <a:rPr lang="en-US" dirty="0">
                <a:solidFill>
                  <a:srgbClr val="000000"/>
                </a:solidFill>
                <a:latin typeface="Verdana" panose="020B0604030504040204" pitchFamily="34" charset="0"/>
              </a:rPr>
              <a:t>By Setter method</a:t>
            </a:r>
          </a:p>
          <a:p>
            <a:endParaRPr lang="en-US" dirty="0"/>
          </a:p>
          <a:p>
            <a:endParaRPr lang="en-US" dirty="0"/>
          </a:p>
        </p:txBody>
      </p:sp>
    </p:spTree>
    <p:extLst>
      <p:ext uri="{BB962C8B-B14F-4D97-AF65-F5344CB8AC3E}">
        <p14:creationId xmlns:p14="http://schemas.microsoft.com/office/powerpoint/2010/main" val="386940010"/>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610B38"/>
                </a:solidFill>
                <a:latin typeface="erdana"/>
              </a:rPr>
              <a:t>Constructor Injection</a:t>
            </a:r>
            <a:br>
              <a:rPr lang="en-US" dirty="0">
                <a:solidFill>
                  <a:srgbClr val="610B38"/>
                </a:solidFill>
                <a:latin typeface="erdana"/>
              </a:rPr>
            </a:br>
            <a:endParaRPr lang="en-US" dirty="0"/>
          </a:p>
        </p:txBody>
      </p:sp>
      <p:sp>
        <p:nvSpPr>
          <p:cNvPr id="3" name="Content Placeholder 2"/>
          <p:cNvSpPr>
            <a:spLocks noGrp="1"/>
          </p:cNvSpPr>
          <p:nvPr>
            <p:ph idx="1"/>
          </p:nvPr>
        </p:nvSpPr>
        <p:spPr/>
        <p:txBody>
          <a:bodyPr>
            <a:normAutofit/>
          </a:bodyPr>
          <a:lstStyle/>
          <a:p>
            <a:pPr algn="just"/>
            <a:r>
              <a:rPr lang="en-US" dirty="0"/>
              <a:t> </a:t>
            </a:r>
            <a:r>
              <a:rPr lang="en-US" dirty="0">
                <a:solidFill>
                  <a:srgbClr val="000000"/>
                </a:solidFill>
                <a:latin typeface="verdana" panose="020B0604030504040204" pitchFamily="34" charset="0"/>
              </a:rPr>
              <a:t>We can inject the dependency by constructor.</a:t>
            </a:r>
          </a:p>
          <a:p>
            <a:pPr algn="just"/>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&lt;constructor-</a:t>
            </a:r>
            <a:r>
              <a:rPr lang="en-US" b="1" dirty="0" err="1">
                <a:solidFill>
                  <a:srgbClr val="000000"/>
                </a:solidFill>
                <a:latin typeface="verdana" panose="020B0604030504040204" pitchFamily="34" charset="0"/>
              </a:rPr>
              <a:t>arg</a:t>
            </a:r>
            <a:r>
              <a:rPr lang="en-US" b="1" dirty="0">
                <a:solidFill>
                  <a:srgbClr val="000000"/>
                </a:solidFill>
                <a:latin typeface="verdana" panose="020B0604030504040204" pitchFamily="34" charset="0"/>
              </a:rPr>
              <a:t>&gt;</a:t>
            </a:r>
            <a:r>
              <a:rPr lang="en-US" dirty="0" err="1">
                <a:solidFill>
                  <a:srgbClr val="000000"/>
                </a:solidFill>
                <a:latin typeface="verdana" panose="020B0604030504040204" pitchFamily="34" charset="0"/>
              </a:rPr>
              <a:t>subelement</a:t>
            </a:r>
            <a:r>
              <a:rPr lang="en-US" dirty="0">
                <a:solidFill>
                  <a:srgbClr val="000000"/>
                </a:solidFill>
                <a:latin typeface="verdana" panose="020B0604030504040204" pitchFamily="34" charset="0"/>
              </a:rPr>
              <a:t> of </a:t>
            </a:r>
            <a:r>
              <a:rPr lang="en-US" b="1" dirty="0">
                <a:solidFill>
                  <a:srgbClr val="000000"/>
                </a:solidFill>
                <a:latin typeface="verdana" panose="020B0604030504040204" pitchFamily="34" charset="0"/>
              </a:rPr>
              <a:t>&lt;bean&gt;</a:t>
            </a:r>
            <a:r>
              <a:rPr lang="en-US" dirty="0">
                <a:solidFill>
                  <a:srgbClr val="000000"/>
                </a:solidFill>
                <a:latin typeface="verdana" panose="020B0604030504040204" pitchFamily="34" charset="0"/>
              </a:rPr>
              <a:t> is used for constructor injection. </a:t>
            </a:r>
          </a:p>
          <a:p>
            <a:pPr algn="just"/>
            <a:r>
              <a:rPr lang="en-US" dirty="0">
                <a:solidFill>
                  <a:srgbClr val="000000"/>
                </a:solidFill>
                <a:latin typeface="verdana" panose="020B0604030504040204" pitchFamily="34" charset="0"/>
              </a:rPr>
              <a:t>Here we are going to inject</a:t>
            </a:r>
          </a:p>
          <a:p>
            <a:pPr algn="just">
              <a:buFont typeface="+mj-lt"/>
              <a:buAutoNum type="arabicPeriod"/>
            </a:pPr>
            <a:r>
              <a:rPr lang="en-US" dirty="0">
                <a:solidFill>
                  <a:srgbClr val="000000"/>
                </a:solidFill>
                <a:latin typeface="Verdana" panose="020B0604030504040204" pitchFamily="34" charset="0"/>
              </a:rPr>
              <a:t>primitive and String-based values</a:t>
            </a:r>
          </a:p>
          <a:p>
            <a:pPr algn="just">
              <a:buFont typeface="+mj-lt"/>
              <a:buAutoNum type="arabicPeriod"/>
            </a:pPr>
            <a:r>
              <a:rPr lang="en-US" dirty="0">
                <a:solidFill>
                  <a:srgbClr val="000000"/>
                </a:solidFill>
                <a:latin typeface="Verdana" panose="020B0604030504040204" pitchFamily="34" charset="0"/>
              </a:rPr>
              <a:t>Dependent object (contained object)</a:t>
            </a:r>
          </a:p>
          <a:p>
            <a:pPr algn="just">
              <a:buFont typeface="+mj-lt"/>
              <a:buAutoNum type="arabicPeriod"/>
            </a:pPr>
            <a:r>
              <a:rPr lang="en-US" dirty="0">
                <a:solidFill>
                  <a:srgbClr val="000000"/>
                </a:solidFill>
                <a:latin typeface="Verdana" panose="020B0604030504040204" pitchFamily="34" charset="0"/>
              </a:rPr>
              <a:t>Collection values etc.</a:t>
            </a:r>
          </a:p>
          <a:p>
            <a:pPr marL="0" indent="0">
              <a:buNone/>
            </a:pPr>
            <a:endParaRPr lang="en-US" dirty="0"/>
          </a:p>
        </p:txBody>
      </p:sp>
    </p:spTree>
    <p:extLst>
      <p:ext uri="{BB962C8B-B14F-4D97-AF65-F5344CB8AC3E}">
        <p14:creationId xmlns:p14="http://schemas.microsoft.com/office/powerpoint/2010/main" val="746186812"/>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0E26D-36C1-49FF-89F2-40D7BEEE2DE1}"/>
              </a:ext>
            </a:extLst>
          </p:cNvPr>
          <p:cNvSpPr>
            <a:spLocks noGrp="1"/>
          </p:cNvSpPr>
          <p:nvPr>
            <p:ph type="title"/>
          </p:nvPr>
        </p:nvSpPr>
        <p:spPr/>
        <p:txBody>
          <a:bodyPr/>
          <a:lstStyle/>
          <a:p>
            <a:r>
              <a:rPr lang="en-US" dirty="0">
                <a:solidFill>
                  <a:srgbClr val="610B4B"/>
                </a:solidFill>
                <a:latin typeface="erdana"/>
              </a:rPr>
              <a:t>Injecting primitive and string-based values</a:t>
            </a:r>
            <a:br>
              <a:rPr lang="en-US" dirty="0">
                <a:solidFill>
                  <a:srgbClr val="610B4B"/>
                </a:solidFill>
                <a:latin typeface="erdana"/>
              </a:rPr>
            </a:br>
            <a:endParaRPr lang="en-US" dirty="0"/>
          </a:p>
        </p:txBody>
      </p:sp>
      <p:sp>
        <p:nvSpPr>
          <p:cNvPr id="3" name="Content Placeholder 2">
            <a:extLst>
              <a:ext uri="{FF2B5EF4-FFF2-40B4-BE49-F238E27FC236}">
                <a16:creationId xmlns:a16="http://schemas.microsoft.com/office/drawing/2014/main" id="{64ED4DD8-8607-4C34-BA08-3BCCEA343F9C}"/>
              </a:ext>
            </a:extLst>
          </p:cNvPr>
          <p:cNvSpPr>
            <a:spLocks noGrp="1"/>
          </p:cNvSpPr>
          <p:nvPr>
            <p:ph idx="1"/>
          </p:nvPr>
        </p:nvSpPr>
        <p:spPr/>
        <p:txBody>
          <a:bodyPr/>
          <a:lstStyle/>
          <a:p>
            <a:pPr algn="just"/>
            <a:r>
              <a:rPr lang="en-US" dirty="0">
                <a:solidFill>
                  <a:srgbClr val="000000"/>
                </a:solidFill>
                <a:latin typeface="verdana" panose="020B0604030504040204" pitchFamily="34" charset="0"/>
              </a:rPr>
              <a:t>Let's see the simple example to inject primitive and string-based values. We have created three files here:</a:t>
            </a:r>
          </a:p>
          <a:p>
            <a:pPr algn="just">
              <a:buFont typeface="Arial" panose="020B0604020202020204" pitchFamily="34" charset="0"/>
              <a:buChar char="•"/>
            </a:pPr>
            <a:r>
              <a:rPr lang="en-US" dirty="0">
                <a:solidFill>
                  <a:srgbClr val="000000"/>
                </a:solidFill>
                <a:latin typeface="Verdana" panose="020B0604030504040204" pitchFamily="34" charset="0"/>
              </a:rPr>
              <a:t>Employee.java</a:t>
            </a:r>
          </a:p>
          <a:p>
            <a:pPr algn="just">
              <a:buFont typeface="Arial" panose="020B0604020202020204" pitchFamily="34" charset="0"/>
              <a:buChar char="•"/>
            </a:pPr>
            <a:r>
              <a:rPr lang="en-US" dirty="0">
                <a:solidFill>
                  <a:srgbClr val="000000"/>
                </a:solidFill>
                <a:latin typeface="Verdana" panose="020B0604030504040204" pitchFamily="34" charset="0"/>
              </a:rPr>
              <a:t>applicationContext.xml</a:t>
            </a:r>
          </a:p>
          <a:p>
            <a:pPr algn="just">
              <a:buFont typeface="Arial" panose="020B0604020202020204" pitchFamily="34" charset="0"/>
              <a:buChar char="•"/>
            </a:pPr>
            <a:r>
              <a:rPr lang="en-US" dirty="0">
                <a:solidFill>
                  <a:srgbClr val="000000"/>
                </a:solidFill>
                <a:latin typeface="Verdana" panose="020B0604030504040204" pitchFamily="34" charset="0"/>
              </a:rPr>
              <a:t>Test.java</a:t>
            </a:r>
          </a:p>
          <a:p>
            <a:endParaRPr lang="en-US" dirty="0"/>
          </a:p>
        </p:txBody>
      </p:sp>
    </p:spTree>
    <p:extLst>
      <p:ext uri="{BB962C8B-B14F-4D97-AF65-F5344CB8AC3E}">
        <p14:creationId xmlns:p14="http://schemas.microsoft.com/office/powerpoint/2010/main" val="3333281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Employee.java</a:t>
            </a:r>
          </a:p>
        </p:txBody>
      </p:sp>
      <p:sp>
        <p:nvSpPr>
          <p:cNvPr id="3" name="Content Placeholder 2"/>
          <p:cNvSpPr>
            <a:spLocks noGrp="1"/>
          </p:cNvSpPr>
          <p:nvPr>
            <p:ph idx="1"/>
          </p:nvPr>
        </p:nvSpPr>
        <p:spPr>
          <a:xfrm>
            <a:off x="496957" y="1500809"/>
            <a:ext cx="8777045" cy="4540553"/>
          </a:xfrm>
        </p:spPr>
        <p:txBody>
          <a:bodyPr>
            <a:normAutofit lnSpcReduction="10000"/>
          </a:bodyPr>
          <a:lstStyle/>
          <a:p>
            <a:r>
              <a:rPr lang="en-US" sz="1000" dirty="0">
                <a:solidFill>
                  <a:srgbClr val="000000"/>
                </a:solidFill>
                <a:latin typeface="verdana" panose="020B0604030504040204" pitchFamily="34" charset="0"/>
              </a:rPr>
              <a:t>It is a simple class containing two fields id and name. There are four constructors and one method in this class.</a:t>
            </a:r>
          </a:p>
          <a:p>
            <a:pPr algn="just"/>
            <a:r>
              <a:rPr lang="en-US" sz="1200" b="1" dirty="0">
                <a:solidFill>
                  <a:srgbClr val="006699"/>
                </a:solidFill>
                <a:latin typeface="Verdana" panose="020B0604030504040204" pitchFamily="34" charset="0"/>
              </a:rPr>
              <a:t>package</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com.mangaraoit</a:t>
            </a:r>
            <a:r>
              <a:rPr lang="en-US" sz="1200" dirty="0">
                <a:solidFill>
                  <a:srgbClr val="000000"/>
                </a:solidFill>
                <a:latin typeface="Verdana" panose="020B0604030504040204" pitchFamily="34" charset="0"/>
              </a:rPr>
              <a:t>;  </a:t>
            </a:r>
          </a:p>
          <a:p>
            <a:pPr algn="just"/>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class</a:t>
            </a:r>
            <a:r>
              <a:rPr lang="en-US" sz="1200" dirty="0">
                <a:solidFill>
                  <a:srgbClr val="000000"/>
                </a:solidFill>
                <a:latin typeface="Verdana" panose="020B0604030504040204" pitchFamily="34" charset="0"/>
              </a:rPr>
              <a:t> Employee {  </a:t>
            </a:r>
          </a:p>
          <a:p>
            <a:pPr algn="just"/>
            <a:r>
              <a:rPr lang="en-US" sz="1200" b="1" dirty="0">
                <a:solidFill>
                  <a:srgbClr val="006699"/>
                </a:solidFill>
                <a:latin typeface="Verdana" panose="020B0604030504040204" pitchFamily="34" charset="0"/>
              </a:rPr>
              <a:t>private</a:t>
            </a:r>
            <a:r>
              <a:rPr lang="en-US" sz="1200" dirty="0">
                <a:solidFill>
                  <a:srgbClr val="000000"/>
                </a:solidFill>
                <a:latin typeface="Verdana" panose="020B0604030504040204" pitchFamily="34" charset="0"/>
              </a:rPr>
              <a:t> </a:t>
            </a:r>
            <a:r>
              <a:rPr lang="en-US" sz="1200" b="1" dirty="0" err="1">
                <a:solidFill>
                  <a:srgbClr val="006699"/>
                </a:solidFill>
                <a:latin typeface="Verdana" panose="020B0604030504040204" pitchFamily="34" charset="0"/>
              </a:rPr>
              <a:t>int</a:t>
            </a:r>
            <a:r>
              <a:rPr lang="en-US" sz="1200" dirty="0">
                <a:solidFill>
                  <a:srgbClr val="000000"/>
                </a:solidFill>
                <a:latin typeface="Verdana" panose="020B0604030504040204" pitchFamily="34" charset="0"/>
              </a:rPr>
              <a:t> id;  </a:t>
            </a:r>
          </a:p>
          <a:p>
            <a:pPr algn="just"/>
            <a:r>
              <a:rPr lang="en-US" sz="1200" b="1" dirty="0">
                <a:solidFill>
                  <a:srgbClr val="006699"/>
                </a:solidFill>
                <a:latin typeface="Verdana" panose="020B0604030504040204" pitchFamily="34" charset="0"/>
              </a:rPr>
              <a:t>private</a:t>
            </a:r>
            <a:r>
              <a:rPr lang="en-US" sz="1200" dirty="0">
                <a:solidFill>
                  <a:srgbClr val="000000"/>
                </a:solidFill>
                <a:latin typeface="Verdana" panose="020B0604030504040204" pitchFamily="34" charset="0"/>
              </a:rPr>
              <a:t> String name;  </a:t>
            </a:r>
          </a:p>
          <a:p>
            <a:pPr algn="just"/>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Employee() {</a:t>
            </a:r>
            <a:r>
              <a:rPr lang="en-US" sz="1200" dirty="0" err="1">
                <a:solidFill>
                  <a:srgbClr val="000000"/>
                </a:solidFill>
                <a:latin typeface="Verdana" panose="020B0604030504040204" pitchFamily="34" charset="0"/>
              </a:rPr>
              <a:t>System.out.println</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"def cons"</a:t>
            </a:r>
            <a:r>
              <a:rPr lang="en-US" sz="1200" dirty="0">
                <a:solidFill>
                  <a:srgbClr val="000000"/>
                </a:solidFill>
                <a:latin typeface="Verdana" panose="020B0604030504040204" pitchFamily="34" charset="0"/>
              </a:rPr>
              <a:t>);}  </a:t>
            </a:r>
          </a:p>
          <a:p>
            <a:pPr algn="just"/>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Employee(</a:t>
            </a:r>
            <a:r>
              <a:rPr lang="en-US" sz="1200" b="1" dirty="0" err="1">
                <a:solidFill>
                  <a:srgbClr val="006699"/>
                </a:solidFill>
                <a:latin typeface="Verdana" panose="020B0604030504040204" pitchFamily="34" charset="0"/>
              </a:rPr>
              <a:t>int</a:t>
            </a:r>
            <a:r>
              <a:rPr lang="en-US" sz="1200" dirty="0">
                <a:solidFill>
                  <a:srgbClr val="000000"/>
                </a:solidFill>
                <a:latin typeface="Verdana" panose="020B0604030504040204" pitchFamily="34" charset="0"/>
              </a:rPr>
              <a:t> id) {</a:t>
            </a:r>
            <a:r>
              <a:rPr lang="en-US" sz="1200" b="1" dirty="0">
                <a:solidFill>
                  <a:srgbClr val="006699"/>
                </a:solidFill>
                <a:latin typeface="Verdana" panose="020B0604030504040204" pitchFamily="34" charset="0"/>
              </a:rPr>
              <a:t>this</a:t>
            </a:r>
            <a:r>
              <a:rPr lang="en-US" sz="1200" dirty="0">
                <a:solidFill>
                  <a:srgbClr val="000000"/>
                </a:solidFill>
                <a:latin typeface="Verdana" panose="020B0604030504040204" pitchFamily="34" charset="0"/>
              </a:rPr>
              <a:t>.id = id;}  </a:t>
            </a:r>
          </a:p>
          <a:p>
            <a:pPr algn="just"/>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Employee(String name) {  </a:t>
            </a:r>
            <a:r>
              <a:rPr lang="en-US" sz="1200" b="1" dirty="0">
                <a:solidFill>
                  <a:srgbClr val="006699"/>
                </a:solidFill>
                <a:latin typeface="Verdana" panose="020B0604030504040204" pitchFamily="34" charset="0"/>
              </a:rPr>
              <a:t>this</a:t>
            </a:r>
            <a:r>
              <a:rPr lang="en-US" sz="1200" dirty="0">
                <a:solidFill>
                  <a:srgbClr val="000000"/>
                </a:solidFill>
                <a:latin typeface="Verdana" panose="020B0604030504040204" pitchFamily="34" charset="0"/>
              </a:rPr>
              <a:t>.name = name;}  </a:t>
            </a:r>
          </a:p>
          <a:p>
            <a:pPr algn="just"/>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Employee(</a:t>
            </a:r>
            <a:r>
              <a:rPr lang="en-US" sz="1200" b="1" dirty="0" err="1">
                <a:solidFill>
                  <a:srgbClr val="006699"/>
                </a:solidFill>
                <a:latin typeface="Verdana" panose="020B0604030504040204" pitchFamily="34" charset="0"/>
              </a:rPr>
              <a:t>int</a:t>
            </a:r>
            <a:r>
              <a:rPr lang="en-US" sz="1200" dirty="0">
                <a:solidFill>
                  <a:srgbClr val="000000"/>
                </a:solidFill>
                <a:latin typeface="Verdana" panose="020B0604030504040204" pitchFamily="34" charset="0"/>
              </a:rPr>
              <a:t> id, String name) {  </a:t>
            </a:r>
          </a:p>
          <a:p>
            <a:pPr algn="just"/>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this</a:t>
            </a:r>
            <a:r>
              <a:rPr lang="en-US" sz="1200" dirty="0">
                <a:solidFill>
                  <a:srgbClr val="000000"/>
                </a:solidFill>
                <a:latin typeface="Verdana" panose="020B0604030504040204" pitchFamily="34" charset="0"/>
              </a:rPr>
              <a:t>.id = id;  </a:t>
            </a:r>
          </a:p>
          <a:p>
            <a:pPr algn="just"/>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this</a:t>
            </a:r>
            <a:r>
              <a:rPr lang="en-US" sz="1200" dirty="0">
                <a:solidFill>
                  <a:srgbClr val="000000"/>
                </a:solidFill>
                <a:latin typeface="Verdana" panose="020B0604030504040204" pitchFamily="34" charset="0"/>
              </a:rPr>
              <a:t>.name = name;  </a:t>
            </a:r>
          </a:p>
          <a:p>
            <a:pPr algn="just"/>
            <a:r>
              <a:rPr lang="en-US" sz="1200" dirty="0">
                <a:solidFill>
                  <a:srgbClr val="000000"/>
                </a:solidFill>
                <a:latin typeface="Verdana" panose="020B0604030504040204" pitchFamily="34" charset="0"/>
              </a:rPr>
              <a:t>}  </a:t>
            </a:r>
          </a:p>
          <a:p>
            <a:pPr algn="just"/>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void</a:t>
            </a:r>
            <a:r>
              <a:rPr lang="en-US" sz="1200" dirty="0">
                <a:solidFill>
                  <a:srgbClr val="000000"/>
                </a:solidFill>
                <a:latin typeface="Verdana" panose="020B0604030504040204" pitchFamily="34" charset="0"/>
              </a:rPr>
              <a:t> show(){  </a:t>
            </a:r>
          </a:p>
          <a:p>
            <a:pPr algn="just"/>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System.out.println</a:t>
            </a:r>
            <a:r>
              <a:rPr lang="en-US" sz="1200" dirty="0">
                <a:solidFill>
                  <a:srgbClr val="000000"/>
                </a:solidFill>
                <a:latin typeface="Verdana" panose="020B0604030504040204" pitchFamily="34" charset="0"/>
              </a:rPr>
              <a:t>(id+</a:t>
            </a:r>
            <a:r>
              <a:rPr lang="en-US" sz="1200" dirty="0">
                <a:solidFill>
                  <a:srgbClr val="0000FF"/>
                </a:solidFill>
                <a:latin typeface="Verdana" panose="020B0604030504040204" pitchFamily="34" charset="0"/>
              </a:rPr>
              <a:t>" "</a:t>
            </a:r>
            <a:r>
              <a:rPr lang="en-US" sz="1200" dirty="0">
                <a:solidFill>
                  <a:srgbClr val="000000"/>
                </a:solidFill>
                <a:latin typeface="Verdana" panose="020B0604030504040204" pitchFamily="34" charset="0"/>
              </a:rPr>
              <a:t>+name);  </a:t>
            </a:r>
          </a:p>
          <a:p>
            <a:pPr algn="just"/>
            <a:r>
              <a:rPr lang="en-US" sz="1200" dirty="0">
                <a:solidFill>
                  <a:srgbClr val="000000"/>
                </a:solidFill>
                <a:latin typeface="Verdana" panose="020B0604030504040204" pitchFamily="34" charset="0"/>
              </a:rPr>
              <a:t>}  }  </a:t>
            </a:r>
          </a:p>
          <a:p>
            <a:endParaRPr lang="en-US" sz="700" dirty="0"/>
          </a:p>
        </p:txBody>
      </p:sp>
    </p:spTree>
    <p:extLst>
      <p:ext uri="{BB962C8B-B14F-4D97-AF65-F5344CB8AC3E}">
        <p14:creationId xmlns:p14="http://schemas.microsoft.com/office/powerpoint/2010/main" val="10760571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applicationContext.xml</a:t>
            </a:r>
            <a:endParaRPr lang="en-US" dirty="0"/>
          </a:p>
        </p:txBody>
      </p:sp>
      <p:sp>
        <p:nvSpPr>
          <p:cNvPr id="3" name="Content Placeholder 2"/>
          <p:cNvSpPr>
            <a:spLocks noGrp="1"/>
          </p:cNvSpPr>
          <p:nvPr>
            <p:ph idx="1"/>
          </p:nvPr>
        </p:nvSpPr>
        <p:spPr/>
        <p:txBody>
          <a:bodyPr>
            <a:normAutofit fontScale="47500" lnSpcReduction="20000"/>
          </a:bodyPr>
          <a:lstStyle/>
          <a:p>
            <a:r>
              <a:rPr lang="en-US" dirty="0">
                <a:solidFill>
                  <a:srgbClr val="000000"/>
                </a:solidFill>
                <a:latin typeface="verdana" panose="020B0604030504040204" pitchFamily="34" charset="0"/>
              </a:rPr>
              <a:t>We are providing the information into the bean by this file. The 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element invokes the constructor. In such case, parameterized constructor of </a:t>
            </a:r>
            <a:r>
              <a:rPr lang="en-US" dirty="0" err="1">
                <a:solidFill>
                  <a:srgbClr val="000000"/>
                </a:solidFill>
                <a:latin typeface="verdana" panose="020B0604030504040204" pitchFamily="34" charset="0"/>
              </a:rPr>
              <a:t>int</a:t>
            </a:r>
            <a:r>
              <a:rPr lang="en-US" dirty="0">
                <a:solidFill>
                  <a:srgbClr val="000000"/>
                </a:solidFill>
                <a:latin typeface="verdana" panose="020B0604030504040204" pitchFamily="34" charset="0"/>
              </a:rPr>
              <a:t> type will be invoked. The value attribute of 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element will assign the specified value. </a:t>
            </a:r>
          </a:p>
          <a:p>
            <a:r>
              <a:rPr lang="en-US" dirty="0">
                <a:solidFill>
                  <a:schemeClr val="accent5"/>
                </a:solidFill>
                <a:latin typeface="verdana" panose="020B0604030504040204" pitchFamily="34" charset="0"/>
              </a:rPr>
              <a:t>The type attribute specifies that </a:t>
            </a:r>
            <a:r>
              <a:rPr lang="en-US" dirty="0" err="1">
                <a:solidFill>
                  <a:schemeClr val="accent5"/>
                </a:solidFill>
                <a:latin typeface="verdana" panose="020B0604030504040204" pitchFamily="34" charset="0"/>
              </a:rPr>
              <a:t>int</a:t>
            </a:r>
            <a:r>
              <a:rPr lang="en-US" dirty="0">
                <a:solidFill>
                  <a:schemeClr val="accent5"/>
                </a:solidFill>
                <a:latin typeface="verdana" panose="020B0604030504040204" pitchFamily="34" charset="0"/>
              </a:rPr>
              <a:t> parameter constructor will be invoked.</a:t>
            </a:r>
          </a:p>
          <a:p>
            <a:pPr algn="just"/>
            <a:r>
              <a:rPr lang="en-US" dirty="0"/>
              <a:t> </a:t>
            </a:r>
            <a:r>
              <a:rPr lang="en-US" dirty="0">
                <a:solidFill>
                  <a:srgbClr val="000000"/>
                </a:solidFill>
                <a:latin typeface="Verdana" panose="020B0604030504040204" pitchFamily="34" charset="0"/>
              </a:rPr>
              <a:t>&lt;?xml version=</a:t>
            </a:r>
            <a:r>
              <a:rPr lang="en-US" dirty="0">
                <a:solidFill>
                  <a:srgbClr val="0000FF"/>
                </a:solidFill>
                <a:latin typeface="Verdana" panose="020B0604030504040204" pitchFamily="34" charset="0"/>
              </a:rPr>
              <a:t>"1.0"</a:t>
            </a:r>
            <a:r>
              <a:rPr lang="en-US" dirty="0">
                <a:solidFill>
                  <a:srgbClr val="000000"/>
                </a:solidFill>
                <a:latin typeface="Verdana" panose="020B0604030504040204" pitchFamily="34" charset="0"/>
              </a:rPr>
              <a:t> encoding=</a:t>
            </a:r>
            <a:r>
              <a:rPr lang="en-US" dirty="0">
                <a:solidFill>
                  <a:srgbClr val="0000FF"/>
                </a:solidFill>
                <a:latin typeface="Verdana" panose="020B0604030504040204" pitchFamily="34" charset="0"/>
              </a:rPr>
              <a:t>"UTF-8"</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&lt;beans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"http://www.springframework.org/schema/beans"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xmlns:xsi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"http://www.w3.org/2001/XMLSchema-instance"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xmlns:p</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"http://www.springframework.org/schema/p"</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xsi:schemaLocation</a:t>
            </a:r>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http:</a:t>
            </a:r>
            <a:r>
              <a:rPr lang="en-US" dirty="0">
                <a:solidFill>
                  <a:srgbClr val="008200"/>
                </a:solidFill>
                <a:latin typeface="Verdana" panose="020B0604030504040204" pitchFamily="34" charset="0"/>
              </a:rPr>
              <a:t>//www.springframework.org/schema/beans/spring-beans-3.0.xsd"&gt;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"e"</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com.mangaraoit.Employee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"10"</a:t>
            </a:r>
            <a:r>
              <a:rPr lang="en-US" dirty="0">
                <a:solidFill>
                  <a:srgbClr val="000000"/>
                </a:solidFill>
                <a:latin typeface="Verdana" panose="020B0604030504040204" pitchFamily="34" charset="0"/>
              </a:rPr>
              <a:t> type=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int</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&lt;/bean&gt;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&lt;/beans&gt;  </a:t>
            </a:r>
          </a:p>
          <a:p>
            <a:endParaRPr lang="en-US" dirty="0"/>
          </a:p>
        </p:txBody>
      </p:sp>
    </p:spTree>
    <p:extLst>
      <p:ext uri="{BB962C8B-B14F-4D97-AF65-F5344CB8AC3E}">
        <p14:creationId xmlns:p14="http://schemas.microsoft.com/office/powerpoint/2010/main" val="245599466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C03D7-376F-4CCA-A274-F747F961762B}"/>
              </a:ext>
            </a:extLst>
          </p:cNvPr>
          <p:cNvSpPr>
            <a:spLocks noGrp="1"/>
          </p:cNvSpPr>
          <p:nvPr>
            <p:ph idx="1"/>
          </p:nvPr>
        </p:nvSpPr>
        <p:spPr/>
        <p:txBody>
          <a:bodyPr/>
          <a:lstStyle/>
          <a:p>
            <a:pPr marL="0" indent="0">
              <a:buNone/>
            </a:pPr>
            <a:r>
              <a:rPr lang="en-US" dirty="0">
                <a:highlight>
                  <a:srgbClr val="FFFF00"/>
                </a:highlight>
              </a:rPr>
              <a:t>Spring framework makes the easy development of </a:t>
            </a:r>
            <a:r>
              <a:rPr lang="en-US" dirty="0" err="1">
                <a:highlight>
                  <a:srgbClr val="FFFF00"/>
                </a:highlight>
              </a:rPr>
              <a:t>JavaEE</a:t>
            </a:r>
            <a:r>
              <a:rPr lang="en-US" dirty="0">
                <a:highlight>
                  <a:srgbClr val="FFFF00"/>
                </a:highlight>
              </a:rPr>
              <a:t> application.</a:t>
            </a:r>
          </a:p>
          <a:p>
            <a:pPr marL="0" indent="0">
              <a:buNone/>
            </a:pPr>
            <a:r>
              <a:rPr lang="en-US" dirty="0"/>
              <a:t>The Spring framework comprises several modules such as IOC, AOP, DAO, Context, ORM, WEB MVC etc.</a:t>
            </a:r>
          </a:p>
        </p:txBody>
      </p:sp>
    </p:spTree>
    <p:extLst>
      <p:ext uri="{BB962C8B-B14F-4D97-AF65-F5344CB8AC3E}">
        <p14:creationId xmlns:p14="http://schemas.microsoft.com/office/powerpoint/2010/main" val="3174928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Test.java</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org.springframework.beans.factory.BeanFactory</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org.springframework.beans.factory.xml.XmlBeanFactory</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org.springframework.core.io.*;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Resource r=</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  </a:t>
            </a:r>
          </a:p>
          <a:p>
            <a:pPr algn="just"/>
            <a:r>
              <a:rPr lang="en-US" dirty="0">
                <a:solidFill>
                  <a:srgbClr val="000000"/>
                </a:solidFill>
                <a:latin typeface="Verdana" panose="020B0604030504040204" pitchFamily="34" charset="0"/>
              </a:rPr>
              <a:t>        Employee s=(Employee)</a:t>
            </a:r>
            <a:r>
              <a:rPr lang="en-US" dirty="0" err="1">
                <a:solidFill>
                  <a:srgbClr val="000000"/>
                </a:solidFill>
                <a:latin typeface="Verdana" panose="020B0604030504040204" pitchFamily="34" charset="0"/>
              </a:rPr>
              <a:t>factory.getBean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s.show</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p>
          <a:p>
            <a:r>
              <a:rPr lang="en-US" b="1" dirty="0">
                <a:solidFill>
                  <a:schemeClr val="accent5"/>
                </a:solidFill>
              </a:rPr>
              <a:t>Output: </a:t>
            </a:r>
            <a:r>
              <a:rPr lang="en-US" b="1" dirty="0">
                <a:solidFill>
                  <a:schemeClr val="tx2"/>
                </a:solidFill>
              </a:rPr>
              <a:t>id null</a:t>
            </a:r>
          </a:p>
        </p:txBody>
      </p:sp>
    </p:spTree>
    <p:extLst>
      <p:ext uri="{BB962C8B-B14F-4D97-AF65-F5344CB8AC3E}">
        <p14:creationId xmlns:p14="http://schemas.microsoft.com/office/powerpoint/2010/main" val="2416017845"/>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369" y="0"/>
            <a:ext cx="11802535" cy="6858000"/>
          </a:xfrm>
        </p:spPr>
        <p:txBody>
          <a:bodyPr>
            <a:normAutofit fontScale="92500" lnSpcReduction="20000"/>
          </a:bodyPr>
          <a:lstStyle/>
          <a:p>
            <a:pPr algn="just"/>
            <a:r>
              <a:rPr lang="en-US" sz="1600" dirty="0"/>
              <a:t> </a:t>
            </a:r>
            <a:r>
              <a:rPr lang="en-US" sz="1600" dirty="0">
                <a:solidFill>
                  <a:srgbClr val="610B4B"/>
                </a:solidFill>
                <a:latin typeface="erdana"/>
              </a:rPr>
              <a:t>Injecting string-based values</a:t>
            </a:r>
          </a:p>
          <a:p>
            <a:r>
              <a:rPr lang="en-US" sz="1600" dirty="0"/>
              <a:t> </a:t>
            </a:r>
            <a:r>
              <a:rPr lang="en-US" sz="1600" dirty="0">
                <a:solidFill>
                  <a:srgbClr val="FF0000"/>
                </a:solidFill>
                <a:latin typeface="verdana" panose="020B0604030504040204" pitchFamily="34" charset="0"/>
              </a:rPr>
              <a:t>If you don't specify the type attribute in the constructor-</a:t>
            </a:r>
            <a:r>
              <a:rPr lang="en-US" sz="1600" dirty="0" err="1">
                <a:solidFill>
                  <a:srgbClr val="FF0000"/>
                </a:solidFill>
                <a:latin typeface="verdana" panose="020B0604030504040204" pitchFamily="34" charset="0"/>
              </a:rPr>
              <a:t>arg</a:t>
            </a:r>
            <a:r>
              <a:rPr lang="en-US" sz="1600" dirty="0">
                <a:solidFill>
                  <a:srgbClr val="FF0000"/>
                </a:solidFill>
                <a:latin typeface="verdana" panose="020B0604030504040204" pitchFamily="34" charset="0"/>
              </a:rPr>
              <a:t> element, by default string type constructor will be invoked.</a:t>
            </a:r>
          </a:p>
          <a:p>
            <a:pPr algn="just"/>
            <a:r>
              <a:rPr lang="en-US" sz="1600" dirty="0">
                <a:solidFill>
                  <a:srgbClr val="000000"/>
                </a:solidFill>
                <a:latin typeface="Verdana" panose="020B0604030504040204" pitchFamily="34" charset="0"/>
              </a:rPr>
              <a:t>....  </a:t>
            </a:r>
          </a:p>
          <a:p>
            <a:pPr algn="just"/>
            <a:r>
              <a:rPr lang="en-US" sz="1600" dirty="0">
                <a:solidFill>
                  <a:srgbClr val="000000"/>
                </a:solidFill>
                <a:latin typeface="Verdana" panose="020B0604030504040204" pitchFamily="34" charset="0"/>
              </a:rPr>
              <a:t>&lt;bean id=</a:t>
            </a:r>
            <a:r>
              <a:rPr lang="en-US" sz="1600" dirty="0">
                <a:solidFill>
                  <a:srgbClr val="0000FF"/>
                </a:solidFill>
                <a:latin typeface="Verdana" panose="020B0604030504040204" pitchFamily="34" charset="0"/>
              </a:rPr>
              <a:t>"e"</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com.mangaraoit.Employee</a:t>
            </a:r>
            <a:r>
              <a:rPr lang="en-US" sz="1600" dirty="0">
                <a:solidFill>
                  <a:srgbClr val="0000FF"/>
                </a:solidFill>
                <a:latin typeface="Verdana" panose="020B0604030504040204" pitchFamily="34" charset="0"/>
              </a:rPr>
              <a:t>"</a:t>
            </a:r>
            <a:r>
              <a:rPr lang="en-US" sz="1600" dirty="0">
                <a:solidFill>
                  <a:srgbClr val="000000"/>
                </a:solidFill>
                <a:latin typeface="Verdana" panose="020B0604030504040204" pitchFamily="34" charset="0"/>
              </a:rPr>
              <a:t>&gt;  </a:t>
            </a:r>
          </a:p>
          <a:p>
            <a:pPr algn="just"/>
            <a:r>
              <a:rPr lang="en-US" sz="1600" dirty="0">
                <a:solidFill>
                  <a:srgbClr val="000000"/>
                </a:solidFill>
                <a:latin typeface="Verdana" panose="020B0604030504040204" pitchFamily="34" charset="0"/>
              </a:rPr>
              <a:t>&lt;constructor-</a:t>
            </a:r>
            <a:r>
              <a:rPr lang="en-US" sz="1600" dirty="0" err="1">
                <a:solidFill>
                  <a:srgbClr val="000000"/>
                </a:solidFill>
                <a:latin typeface="Verdana" panose="020B0604030504040204" pitchFamily="34" charset="0"/>
              </a:rPr>
              <a:t>arg</a:t>
            </a:r>
            <a:r>
              <a:rPr lang="en-US" sz="1600" dirty="0">
                <a:solidFill>
                  <a:srgbClr val="000000"/>
                </a:solidFill>
                <a:latin typeface="Verdana" panose="020B0604030504040204" pitchFamily="34" charset="0"/>
              </a:rPr>
              <a:t> value=</a:t>
            </a:r>
            <a:r>
              <a:rPr lang="en-US" sz="1600" dirty="0">
                <a:solidFill>
                  <a:srgbClr val="0000FF"/>
                </a:solidFill>
                <a:latin typeface="Verdana" panose="020B0604030504040204" pitchFamily="34" charset="0"/>
              </a:rPr>
              <a:t>"10"</a:t>
            </a:r>
            <a:r>
              <a:rPr lang="en-US" sz="1600" dirty="0">
                <a:solidFill>
                  <a:srgbClr val="000000"/>
                </a:solidFill>
                <a:latin typeface="Verdana" panose="020B0604030504040204" pitchFamily="34" charset="0"/>
              </a:rPr>
              <a:t>&gt;&lt;/constructor-</a:t>
            </a:r>
            <a:r>
              <a:rPr lang="en-US" sz="1600" dirty="0" err="1">
                <a:solidFill>
                  <a:srgbClr val="000000"/>
                </a:solidFill>
                <a:latin typeface="Verdana" panose="020B0604030504040204" pitchFamily="34" charset="0"/>
              </a:rPr>
              <a:t>arg</a:t>
            </a:r>
            <a:r>
              <a:rPr lang="en-US" sz="1600" dirty="0">
                <a:solidFill>
                  <a:srgbClr val="000000"/>
                </a:solidFill>
                <a:latin typeface="Verdana" panose="020B0604030504040204" pitchFamily="34" charset="0"/>
              </a:rPr>
              <a:t>&gt;  </a:t>
            </a:r>
          </a:p>
          <a:p>
            <a:pPr algn="just"/>
            <a:r>
              <a:rPr lang="en-US" sz="1600" dirty="0">
                <a:solidFill>
                  <a:srgbClr val="000000"/>
                </a:solidFill>
                <a:latin typeface="Verdana" panose="020B0604030504040204" pitchFamily="34" charset="0"/>
              </a:rPr>
              <a:t>&lt;/bean&gt;  </a:t>
            </a:r>
          </a:p>
          <a:p>
            <a:pPr algn="just"/>
            <a:r>
              <a:rPr lang="en-US" sz="1600" dirty="0">
                <a:solidFill>
                  <a:srgbClr val="000000"/>
                </a:solidFill>
                <a:latin typeface="Verdana" panose="020B0604030504040204" pitchFamily="34" charset="0"/>
              </a:rPr>
              <a:t>....  </a:t>
            </a:r>
            <a:r>
              <a:rPr lang="en-US" sz="1600" dirty="0">
                <a:solidFill>
                  <a:srgbClr val="FF0000"/>
                </a:solidFill>
              </a:rPr>
              <a:t>Output: 0 10</a:t>
            </a:r>
          </a:p>
          <a:p>
            <a:r>
              <a:rPr lang="en-US" sz="1600" dirty="0">
                <a:solidFill>
                  <a:srgbClr val="610B4B"/>
                </a:solidFill>
                <a:latin typeface="erdana"/>
              </a:rPr>
              <a:t>Pass the string literal as following </a:t>
            </a:r>
            <a:endParaRPr lang="en-US" sz="1600" dirty="0">
              <a:solidFill>
                <a:srgbClr val="FF0000"/>
              </a:solidFill>
            </a:endParaRPr>
          </a:p>
          <a:p>
            <a:pPr algn="just"/>
            <a:r>
              <a:rPr lang="en-US" sz="1600" dirty="0">
                <a:solidFill>
                  <a:srgbClr val="FF0000"/>
                </a:solidFill>
              </a:rPr>
              <a:t> </a:t>
            </a:r>
            <a:r>
              <a:rPr lang="en-US" sz="1600" dirty="0">
                <a:solidFill>
                  <a:srgbClr val="000000"/>
                </a:solidFill>
                <a:latin typeface="Verdana" panose="020B0604030504040204" pitchFamily="34" charset="0"/>
              </a:rPr>
              <a:t>....  </a:t>
            </a:r>
          </a:p>
          <a:p>
            <a:pPr algn="just"/>
            <a:r>
              <a:rPr lang="en-US" sz="1600" dirty="0">
                <a:solidFill>
                  <a:srgbClr val="000000"/>
                </a:solidFill>
                <a:latin typeface="Verdana" panose="020B0604030504040204" pitchFamily="34" charset="0"/>
              </a:rPr>
              <a:t>&lt;bean id=</a:t>
            </a:r>
            <a:r>
              <a:rPr lang="en-US" sz="1600" dirty="0">
                <a:solidFill>
                  <a:srgbClr val="0000FF"/>
                </a:solidFill>
                <a:latin typeface="Verdana" panose="020B0604030504040204" pitchFamily="34" charset="0"/>
              </a:rPr>
              <a:t>"e"</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com.mangaraoit.Employee</a:t>
            </a:r>
            <a:r>
              <a:rPr lang="en-US" sz="1600" dirty="0">
                <a:solidFill>
                  <a:srgbClr val="0000FF"/>
                </a:solidFill>
                <a:latin typeface="Verdana" panose="020B0604030504040204" pitchFamily="34" charset="0"/>
              </a:rPr>
              <a:t>"</a:t>
            </a:r>
            <a:r>
              <a:rPr lang="en-US" sz="1600" dirty="0">
                <a:solidFill>
                  <a:srgbClr val="000000"/>
                </a:solidFill>
                <a:latin typeface="Verdana" panose="020B0604030504040204" pitchFamily="34" charset="0"/>
              </a:rPr>
              <a:t>&gt;  </a:t>
            </a:r>
          </a:p>
          <a:p>
            <a:pPr algn="just"/>
            <a:r>
              <a:rPr lang="en-US" sz="1600" dirty="0">
                <a:solidFill>
                  <a:srgbClr val="000000"/>
                </a:solidFill>
                <a:latin typeface="Verdana" panose="020B0604030504040204" pitchFamily="34" charset="0"/>
              </a:rPr>
              <a:t>&lt;constructor-</a:t>
            </a:r>
            <a:r>
              <a:rPr lang="en-US" sz="1600" dirty="0" err="1">
                <a:solidFill>
                  <a:srgbClr val="000000"/>
                </a:solidFill>
                <a:latin typeface="Verdana" panose="020B0604030504040204" pitchFamily="34" charset="0"/>
              </a:rPr>
              <a:t>arg</a:t>
            </a:r>
            <a:r>
              <a:rPr lang="en-US" sz="1600" dirty="0">
                <a:solidFill>
                  <a:srgbClr val="000000"/>
                </a:solidFill>
                <a:latin typeface="Verdana" panose="020B0604030504040204" pitchFamily="34" charset="0"/>
              </a:rPr>
              <a:t> value=</a:t>
            </a:r>
            <a:r>
              <a:rPr lang="en-US" sz="1600" dirty="0">
                <a:solidFill>
                  <a:srgbClr val="0000FF"/>
                </a:solidFill>
                <a:latin typeface="Verdana" panose="020B0604030504040204" pitchFamily="34" charset="0"/>
              </a:rPr>
              <a:t>“AMR"</a:t>
            </a:r>
            <a:r>
              <a:rPr lang="en-US" sz="1600" dirty="0">
                <a:solidFill>
                  <a:srgbClr val="000000"/>
                </a:solidFill>
                <a:latin typeface="Verdana" panose="020B0604030504040204" pitchFamily="34" charset="0"/>
              </a:rPr>
              <a:t>&gt;&lt;/constructor-</a:t>
            </a:r>
            <a:r>
              <a:rPr lang="en-US" sz="1600" dirty="0" err="1">
                <a:solidFill>
                  <a:srgbClr val="000000"/>
                </a:solidFill>
                <a:latin typeface="Verdana" panose="020B0604030504040204" pitchFamily="34" charset="0"/>
              </a:rPr>
              <a:t>arg</a:t>
            </a:r>
            <a:r>
              <a:rPr lang="en-US" sz="1600" dirty="0">
                <a:solidFill>
                  <a:srgbClr val="000000"/>
                </a:solidFill>
                <a:latin typeface="Verdana" panose="020B0604030504040204" pitchFamily="34" charset="0"/>
              </a:rPr>
              <a:t>&gt;  </a:t>
            </a:r>
          </a:p>
          <a:p>
            <a:pPr algn="just"/>
            <a:r>
              <a:rPr lang="en-US" sz="1600" dirty="0">
                <a:solidFill>
                  <a:srgbClr val="000000"/>
                </a:solidFill>
                <a:latin typeface="Verdana" panose="020B0604030504040204" pitchFamily="34" charset="0"/>
              </a:rPr>
              <a:t>&lt;/bean&gt;  </a:t>
            </a:r>
          </a:p>
          <a:p>
            <a:pPr algn="just"/>
            <a:r>
              <a:rPr lang="en-US" sz="1600" dirty="0">
                <a:solidFill>
                  <a:srgbClr val="000000"/>
                </a:solidFill>
                <a:latin typeface="Verdana" panose="020B0604030504040204" pitchFamily="34" charset="0"/>
              </a:rPr>
              <a:t>....  </a:t>
            </a:r>
            <a:r>
              <a:rPr lang="en-US" sz="1600" dirty="0">
                <a:solidFill>
                  <a:srgbClr val="FF0000"/>
                </a:solidFill>
              </a:rPr>
              <a:t>Output: 0 AMR</a:t>
            </a:r>
          </a:p>
          <a:p>
            <a:r>
              <a:rPr lang="en-US" sz="1600" dirty="0">
                <a:solidFill>
                  <a:srgbClr val="000000"/>
                </a:solidFill>
                <a:latin typeface="verdana" panose="020B0604030504040204" pitchFamily="34" charset="0"/>
              </a:rPr>
              <a:t>pass integer literal and string both as following</a:t>
            </a:r>
          </a:p>
          <a:p>
            <a:pPr algn="just"/>
            <a:r>
              <a:rPr lang="en-US" sz="1600" dirty="0">
                <a:solidFill>
                  <a:srgbClr val="FF0000"/>
                </a:solidFill>
              </a:rPr>
              <a:t> </a:t>
            </a:r>
            <a:r>
              <a:rPr lang="en-US" sz="1600" dirty="0">
                <a:solidFill>
                  <a:srgbClr val="000000"/>
                </a:solidFill>
                <a:latin typeface="Verdana" panose="020B0604030504040204" pitchFamily="34" charset="0"/>
              </a:rPr>
              <a:t>....  </a:t>
            </a:r>
          </a:p>
          <a:p>
            <a:pPr algn="just"/>
            <a:r>
              <a:rPr lang="en-US" sz="1600" dirty="0">
                <a:solidFill>
                  <a:srgbClr val="000000"/>
                </a:solidFill>
                <a:latin typeface="Verdana" panose="020B0604030504040204" pitchFamily="34" charset="0"/>
              </a:rPr>
              <a:t>&lt;bean id=</a:t>
            </a:r>
            <a:r>
              <a:rPr lang="en-US" sz="1600" dirty="0">
                <a:solidFill>
                  <a:srgbClr val="0000FF"/>
                </a:solidFill>
                <a:latin typeface="Verdana" panose="020B0604030504040204" pitchFamily="34" charset="0"/>
              </a:rPr>
              <a:t>"e"</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com.mangaraoit.Employee</a:t>
            </a:r>
            <a:r>
              <a:rPr lang="en-US" sz="1600" dirty="0">
                <a:solidFill>
                  <a:srgbClr val="0000FF"/>
                </a:solidFill>
                <a:latin typeface="Verdana" panose="020B0604030504040204" pitchFamily="34" charset="0"/>
              </a:rPr>
              <a:t>"</a:t>
            </a:r>
            <a:r>
              <a:rPr lang="en-US" sz="1600" dirty="0">
                <a:solidFill>
                  <a:srgbClr val="000000"/>
                </a:solidFill>
                <a:latin typeface="Verdana" panose="020B0604030504040204" pitchFamily="34" charset="0"/>
              </a:rPr>
              <a:t>&gt;  </a:t>
            </a:r>
          </a:p>
          <a:p>
            <a:pPr algn="just"/>
            <a:r>
              <a:rPr lang="en-US" sz="1600" dirty="0">
                <a:solidFill>
                  <a:srgbClr val="000000"/>
                </a:solidFill>
                <a:latin typeface="Verdana" panose="020B0604030504040204" pitchFamily="34" charset="0"/>
              </a:rPr>
              <a:t>&lt;constructor-</a:t>
            </a:r>
            <a:r>
              <a:rPr lang="en-US" sz="1600" dirty="0" err="1">
                <a:solidFill>
                  <a:srgbClr val="000000"/>
                </a:solidFill>
                <a:latin typeface="Verdana" panose="020B0604030504040204" pitchFamily="34" charset="0"/>
              </a:rPr>
              <a:t>arg</a:t>
            </a:r>
            <a:r>
              <a:rPr lang="en-US" sz="1600" dirty="0">
                <a:solidFill>
                  <a:srgbClr val="000000"/>
                </a:solidFill>
                <a:latin typeface="Verdana" panose="020B0604030504040204" pitchFamily="34" charset="0"/>
              </a:rPr>
              <a:t> value=</a:t>
            </a:r>
            <a:r>
              <a:rPr lang="en-US" sz="1600" dirty="0">
                <a:solidFill>
                  <a:srgbClr val="0000FF"/>
                </a:solidFill>
                <a:latin typeface="Verdana" panose="020B0604030504040204" pitchFamily="34" charset="0"/>
              </a:rPr>
              <a:t>"10"</a:t>
            </a:r>
            <a:r>
              <a:rPr lang="en-US" sz="1600" dirty="0">
                <a:solidFill>
                  <a:srgbClr val="000000"/>
                </a:solidFill>
                <a:latin typeface="Verdana" panose="020B0604030504040204" pitchFamily="34" charset="0"/>
              </a:rPr>
              <a:t> type=</a:t>
            </a:r>
            <a:r>
              <a:rPr lang="en-US" sz="1600" dirty="0">
                <a:solidFill>
                  <a:srgbClr val="0000FF"/>
                </a:solidFill>
                <a:latin typeface="Verdana" panose="020B0604030504040204" pitchFamily="34" charset="0"/>
              </a:rPr>
              <a:t>"</a:t>
            </a:r>
            <a:r>
              <a:rPr lang="en-US" sz="1600" dirty="0" err="1">
                <a:solidFill>
                  <a:srgbClr val="0000FF"/>
                </a:solidFill>
                <a:latin typeface="Verdana" panose="020B0604030504040204" pitchFamily="34" charset="0"/>
              </a:rPr>
              <a:t>int</a:t>
            </a:r>
            <a:r>
              <a:rPr lang="en-US" sz="1600" dirty="0">
                <a:solidFill>
                  <a:srgbClr val="0000FF"/>
                </a:solidFill>
                <a:latin typeface="Verdana" panose="020B0604030504040204" pitchFamily="34" charset="0"/>
              </a:rPr>
              <a:t>"</a:t>
            </a:r>
            <a:r>
              <a:rPr lang="en-US" sz="1600" dirty="0">
                <a:solidFill>
                  <a:srgbClr val="000000"/>
                </a:solidFill>
                <a:latin typeface="Verdana" panose="020B0604030504040204" pitchFamily="34" charset="0"/>
              </a:rPr>
              <a:t> &gt;&lt;/constructor-</a:t>
            </a:r>
            <a:r>
              <a:rPr lang="en-US" sz="1600" dirty="0" err="1">
                <a:solidFill>
                  <a:srgbClr val="000000"/>
                </a:solidFill>
                <a:latin typeface="Verdana" panose="020B0604030504040204" pitchFamily="34" charset="0"/>
              </a:rPr>
              <a:t>arg</a:t>
            </a:r>
            <a:r>
              <a:rPr lang="en-US" sz="1600" dirty="0">
                <a:solidFill>
                  <a:srgbClr val="000000"/>
                </a:solidFill>
                <a:latin typeface="Verdana" panose="020B0604030504040204" pitchFamily="34" charset="0"/>
              </a:rPr>
              <a:t>&gt;  </a:t>
            </a:r>
          </a:p>
          <a:p>
            <a:pPr algn="just"/>
            <a:r>
              <a:rPr lang="en-US" sz="1600" dirty="0">
                <a:solidFill>
                  <a:srgbClr val="000000"/>
                </a:solidFill>
                <a:latin typeface="Verdana" panose="020B0604030504040204" pitchFamily="34" charset="0"/>
              </a:rPr>
              <a:t>&lt;constructor-</a:t>
            </a:r>
            <a:r>
              <a:rPr lang="en-US" sz="1600" dirty="0" err="1">
                <a:solidFill>
                  <a:srgbClr val="000000"/>
                </a:solidFill>
                <a:latin typeface="Verdana" panose="020B0604030504040204" pitchFamily="34" charset="0"/>
              </a:rPr>
              <a:t>arg</a:t>
            </a:r>
            <a:r>
              <a:rPr lang="en-US" sz="1600" dirty="0">
                <a:solidFill>
                  <a:srgbClr val="000000"/>
                </a:solidFill>
                <a:latin typeface="Verdana" panose="020B0604030504040204" pitchFamily="34" charset="0"/>
              </a:rPr>
              <a:t> value=</a:t>
            </a:r>
            <a:r>
              <a:rPr lang="en-US" sz="1600" dirty="0">
                <a:solidFill>
                  <a:srgbClr val="0000FF"/>
                </a:solidFill>
                <a:latin typeface="Verdana" panose="020B0604030504040204" pitchFamily="34" charset="0"/>
              </a:rPr>
              <a:t>“AMR"</a:t>
            </a:r>
            <a:r>
              <a:rPr lang="en-US" sz="1600" dirty="0">
                <a:solidFill>
                  <a:srgbClr val="000000"/>
                </a:solidFill>
                <a:latin typeface="Verdana" panose="020B0604030504040204" pitchFamily="34" charset="0"/>
              </a:rPr>
              <a:t>&gt;&lt;/constructor-</a:t>
            </a:r>
            <a:r>
              <a:rPr lang="en-US" sz="1600" dirty="0" err="1">
                <a:solidFill>
                  <a:srgbClr val="000000"/>
                </a:solidFill>
                <a:latin typeface="Verdana" panose="020B0604030504040204" pitchFamily="34" charset="0"/>
              </a:rPr>
              <a:t>arg</a:t>
            </a:r>
            <a:r>
              <a:rPr lang="en-US" sz="1600" dirty="0">
                <a:solidFill>
                  <a:srgbClr val="000000"/>
                </a:solidFill>
                <a:latin typeface="Verdana" panose="020B0604030504040204" pitchFamily="34" charset="0"/>
              </a:rPr>
              <a:t>&gt;  </a:t>
            </a:r>
          </a:p>
          <a:p>
            <a:pPr algn="just"/>
            <a:r>
              <a:rPr lang="en-US" sz="1600" dirty="0">
                <a:solidFill>
                  <a:srgbClr val="000000"/>
                </a:solidFill>
                <a:latin typeface="Verdana" panose="020B0604030504040204" pitchFamily="34" charset="0"/>
              </a:rPr>
              <a:t>&lt;/bean&gt;  </a:t>
            </a:r>
          </a:p>
          <a:p>
            <a:pPr algn="just"/>
            <a:r>
              <a:rPr lang="en-US" sz="1600" dirty="0">
                <a:solidFill>
                  <a:srgbClr val="000000"/>
                </a:solidFill>
                <a:latin typeface="Verdana" panose="020B0604030504040204" pitchFamily="34" charset="0"/>
              </a:rPr>
              <a:t>....  </a:t>
            </a:r>
          </a:p>
          <a:p>
            <a:pPr algn="just">
              <a:buFont typeface="+mj-lt"/>
              <a:buAutoNum type="arabicPeriod"/>
            </a:pPr>
            <a:r>
              <a:rPr lang="en-US" sz="1600" dirty="0">
                <a:solidFill>
                  <a:srgbClr val="FF0000"/>
                </a:solidFill>
              </a:rPr>
              <a:t>Output: 10 AMR</a:t>
            </a:r>
          </a:p>
          <a:p>
            <a:pPr algn="just">
              <a:buFont typeface="+mj-lt"/>
              <a:buAutoNum type="arabicPeriod"/>
            </a:pPr>
            <a:endParaRPr lang="en-US" sz="1600" dirty="0">
              <a:solidFill>
                <a:srgbClr val="000000"/>
              </a:solidFill>
              <a:latin typeface="Verdana" panose="020B0604030504040204" pitchFamily="34" charset="0"/>
            </a:endParaRPr>
          </a:p>
          <a:p>
            <a:endParaRPr lang="en-US" sz="1600" dirty="0">
              <a:solidFill>
                <a:srgbClr val="FF0000"/>
              </a:solidFill>
            </a:endParaRPr>
          </a:p>
        </p:txBody>
      </p:sp>
    </p:spTree>
    <p:extLst>
      <p:ext uri="{BB962C8B-B14F-4D97-AF65-F5344CB8AC3E}">
        <p14:creationId xmlns:p14="http://schemas.microsoft.com/office/powerpoint/2010/main" val="217803973"/>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Constructor Injection with Dependent Object</a:t>
            </a:r>
            <a:br>
              <a:rPr lang="en-US" dirty="0"/>
            </a:br>
            <a:endParaRPr lang="en-US" dirty="0"/>
          </a:p>
        </p:txBody>
      </p:sp>
      <p:sp>
        <p:nvSpPr>
          <p:cNvPr id="3" name="Content Placeholder 2"/>
          <p:cNvSpPr>
            <a:spLocks noGrp="1"/>
          </p:cNvSpPr>
          <p:nvPr>
            <p:ph idx="1"/>
          </p:nvPr>
        </p:nvSpPr>
        <p:spPr/>
        <p:txBody>
          <a:bodyPr/>
          <a:lstStyle/>
          <a:p>
            <a:r>
              <a:rPr lang="en-US" dirty="0"/>
              <a:t> If there is HAS-A relationship between the classes, we create the instance of dependent object (contained object) first then pass it as an argument of the main class constructor.</a:t>
            </a:r>
          </a:p>
          <a:p>
            <a:r>
              <a:rPr lang="en-US" dirty="0"/>
              <a:t>Here, our scenario is Employee HAS-A Address. The Address class object will be termed as the dependent object. Let's see the Address class first:</a:t>
            </a:r>
          </a:p>
          <a:p>
            <a:endParaRPr lang="en-US" dirty="0"/>
          </a:p>
        </p:txBody>
      </p:sp>
    </p:spTree>
    <p:extLst>
      <p:ext uri="{BB962C8B-B14F-4D97-AF65-F5344CB8AC3E}">
        <p14:creationId xmlns:p14="http://schemas.microsoft.com/office/powerpoint/2010/main" val="2973085043"/>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Address.java</a:t>
            </a:r>
          </a:p>
        </p:txBody>
      </p:sp>
      <p:sp>
        <p:nvSpPr>
          <p:cNvPr id="3" name="Content Placeholder 2"/>
          <p:cNvSpPr>
            <a:spLocks noGrp="1"/>
          </p:cNvSpPr>
          <p:nvPr>
            <p:ph idx="1"/>
          </p:nvPr>
        </p:nvSpPr>
        <p:spPr>
          <a:xfrm>
            <a:off x="477078" y="1232452"/>
            <a:ext cx="9104244" cy="5506277"/>
          </a:xfrm>
        </p:spPr>
        <p:txBody>
          <a:bodyPr>
            <a:normAutofit fontScale="77500" lnSpcReduction="20000"/>
          </a:bodyPr>
          <a:lstStyle/>
          <a:p>
            <a:r>
              <a:rPr lang="en-US" dirty="0">
                <a:solidFill>
                  <a:srgbClr val="000000"/>
                </a:solidFill>
                <a:latin typeface="verdana" panose="020B0604030504040204" pitchFamily="34" charset="0"/>
              </a:rPr>
              <a:t>This class contains three properties, one constructor and </a:t>
            </a:r>
            <a:r>
              <a:rPr lang="en-US" dirty="0" err="1">
                <a:solidFill>
                  <a:srgbClr val="000000"/>
                </a:solidFill>
                <a:latin typeface="verdana" panose="020B0604030504040204" pitchFamily="34" charset="0"/>
              </a:rPr>
              <a:t>toString</a:t>
            </a:r>
            <a:r>
              <a:rPr lang="en-US" dirty="0">
                <a:solidFill>
                  <a:srgbClr val="000000"/>
                </a:solidFill>
                <a:latin typeface="verdana" panose="020B0604030504040204" pitchFamily="34" charset="0"/>
              </a:rPr>
              <a:t>() method to return the values of these object.</a:t>
            </a:r>
          </a:p>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Address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city;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state;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country;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Address(String city, String state, String country) {  </a:t>
            </a:r>
          </a:p>
          <a:p>
            <a:pPr algn="just"/>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.city</a:t>
            </a:r>
            <a:r>
              <a:rPr lang="en-US" dirty="0">
                <a:solidFill>
                  <a:srgbClr val="000000"/>
                </a:solidFill>
                <a:latin typeface="Verdana" panose="020B0604030504040204" pitchFamily="34" charset="0"/>
              </a:rPr>
              <a:t> = city;  </a:t>
            </a:r>
          </a:p>
          <a:p>
            <a:pPr algn="just"/>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.state</a:t>
            </a:r>
            <a:r>
              <a:rPr lang="en-US" dirty="0">
                <a:solidFill>
                  <a:srgbClr val="000000"/>
                </a:solidFill>
                <a:latin typeface="Verdana" panose="020B0604030504040204" pitchFamily="34" charset="0"/>
              </a:rPr>
              <a:t> = state;  </a:t>
            </a:r>
          </a:p>
          <a:p>
            <a:pPr algn="just"/>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.country</a:t>
            </a:r>
            <a:r>
              <a:rPr lang="en-US" dirty="0">
                <a:solidFill>
                  <a:srgbClr val="000000"/>
                </a:solidFill>
                <a:latin typeface="Verdana" panose="020B0604030504040204" pitchFamily="34" charset="0"/>
              </a:rPr>
              <a:t> = country;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toString</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city+</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+state+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+country;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441413629"/>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Employee.java</a:t>
            </a:r>
            <a:endParaRPr lang="en-US" dirty="0"/>
          </a:p>
        </p:txBody>
      </p:sp>
      <p:sp>
        <p:nvSpPr>
          <p:cNvPr id="3" name="Content Placeholder 2"/>
          <p:cNvSpPr>
            <a:spLocks noGrp="1"/>
          </p:cNvSpPr>
          <p:nvPr>
            <p:ph idx="1"/>
          </p:nvPr>
        </p:nvSpPr>
        <p:spPr>
          <a:xfrm>
            <a:off x="477078" y="1262271"/>
            <a:ext cx="9899374" cy="5665304"/>
          </a:xfrm>
        </p:spPr>
        <p:txBody>
          <a:bodyPr>
            <a:normAutofit fontScale="70000" lnSpcReduction="20000"/>
          </a:bodyPr>
          <a:lstStyle/>
          <a:p>
            <a:r>
              <a:rPr lang="en-US" dirty="0"/>
              <a:t> It contains three properties id, name and address(dependent object) ,two constructors and show() method to show the records of the current object including the dependent object.</a:t>
            </a:r>
          </a:p>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Employee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Address address;</a:t>
            </a:r>
            <a:r>
              <a:rPr lang="en-US" dirty="0">
                <a:solidFill>
                  <a:srgbClr val="008200"/>
                </a:solidFill>
                <a:latin typeface="Verdana" panose="020B0604030504040204" pitchFamily="34" charset="0"/>
              </a:rPr>
              <a:t>//Aggregation</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Employee()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def</a:t>
            </a:r>
            <a:r>
              <a:rPr lang="en-US" dirty="0">
                <a:solidFill>
                  <a:srgbClr val="0000FF"/>
                </a:solidFill>
                <a:latin typeface="Verdana" panose="020B0604030504040204" pitchFamily="34" charset="0"/>
              </a:rPr>
              <a:t> cons"</a:t>
            </a:r>
            <a:r>
              <a:rPr lang="en-US" dirty="0">
                <a:solidFill>
                  <a:srgbClr val="000000"/>
                </a:solidFill>
                <a:latin typeface="Verdana" panose="020B0604030504040204" pitchFamily="34" charset="0"/>
              </a:rPr>
              <a:t>);}  </a:t>
            </a:r>
          </a:p>
          <a:p>
            <a:pPr algn="just"/>
            <a:endParaRPr lang="en-US" dirty="0">
              <a:solidFill>
                <a:srgbClr val="000000"/>
              </a:solidFill>
              <a:latin typeface="Verdana" panose="020B0604030504040204" pitchFamily="34" charset="0"/>
            </a:endParaRP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Employee(</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String name, Address address) {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.id = id;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.name = name;  </a:t>
            </a:r>
          </a:p>
          <a:p>
            <a:pPr algn="just"/>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.address</a:t>
            </a:r>
            <a:r>
              <a:rPr lang="en-US" dirty="0">
                <a:solidFill>
                  <a:srgbClr val="000000"/>
                </a:solidFill>
                <a:latin typeface="Verdana" panose="020B0604030504040204" pitchFamily="34" charset="0"/>
              </a:rPr>
              <a:t> = address;  </a:t>
            </a:r>
          </a:p>
          <a:p>
            <a:pPr algn="just"/>
            <a:r>
              <a:rPr lang="en-US" dirty="0">
                <a:solidFill>
                  <a:srgbClr val="000000"/>
                </a:solidFill>
                <a:latin typeface="Verdana" panose="020B0604030504040204" pitchFamily="34" charset="0"/>
              </a:rPr>
              <a:t>}  </a:t>
            </a:r>
          </a:p>
          <a:p>
            <a:pPr algn="just"/>
            <a:endParaRPr lang="en-US" dirty="0">
              <a:solidFill>
                <a:srgbClr val="000000"/>
              </a:solidFill>
              <a:latin typeface="Verdana" panose="020B0604030504040204" pitchFamily="34" charset="0"/>
            </a:endParaRPr>
          </a:p>
          <a:p>
            <a:pPr algn="just"/>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show(){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address.toString</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434882400"/>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456" y="20983"/>
            <a:ext cx="8596668" cy="595243"/>
          </a:xfrm>
        </p:spPr>
        <p:txBody>
          <a:bodyPr>
            <a:normAutofit fontScale="90000"/>
          </a:bodyPr>
          <a:lstStyle/>
          <a:p>
            <a:r>
              <a:rPr lang="en-US" dirty="0"/>
              <a:t> </a:t>
            </a:r>
            <a:r>
              <a:rPr lang="en-US" b="1" dirty="0"/>
              <a:t>applicationContext.xml</a:t>
            </a:r>
            <a:endParaRPr lang="en-US" dirty="0"/>
          </a:p>
        </p:txBody>
      </p:sp>
      <p:sp>
        <p:nvSpPr>
          <p:cNvPr id="3" name="Content Placeholder 2"/>
          <p:cNvSpPr>
            <a:spLocks noGrp="1"/>
          </p:cNvSpPr>
          <p:nvPr>
            <p:ph idx="1"/>
          </p:nvPr>
        </p:nvSpPr>
        <p:spPr>
          <a:xfrm>
            <a:off x="427383" y="616227"/>
            <a:ext cx="11599521" cy="6241774"/>
          </a:xfrm>
        </p:spPr>
        <p:txBody>
          <a:bodyPr>
            <a:normAutofit fontScale="92500" lnSpcReduction="10000"/>
          </a:bodyPr>
          <a:lstStyle/>
          <a:p>
            <a:r>
              <a:rPr lang="en-US" sz="1200" dirty="0"/>
              <a:t> </a:t>
            </a:r>
            <a:r>
              <a:rPr lang="en-US" sz="1200" dirty="0">
                <a:solidFill>
                  <a:srgbClr val="000000"/>
                </a:solidFill>
                <a:latin typeface="verdana" panose="020B0604030504040204" pitchFamily="34" charset="0"/>
              </a:rPr>
              <a:t>The </a:t>
            </a:r>
            <a:r>
              <a:rPr lang="en-US" sz="1200" b="1" dirty="0">
                <a:solidFill>
                  <a:srgbClr val="000000"/>
                </a:solidFill>
                <a:latin typeface="verdana" panose="020B0604030504040204" pitchFamily="34" charset="0"/>
              </a:rPr>
              <a:t>ref</a:t>
            </a:r>
            <a:r>
              <a:rPr lang="en-US" sz="1200" dirty="0">
                <a:solidFill>
                  <a:srgbClr val="000000"/>
                </a:solidFill>
                <a:latin typeface="verdana" panose="020B0604030504040204" pitchFamily="34" charset="0"/>
              </a:rPr>
              <a:t> attribute is used to define the reference of another object, such way we are passing the dependent object as an constructor argument.</a:t>
            </a:r>
          </a:p>
          <a:p>
            <a:pPr algn="just"/>
            <a:r>
              <a:rPr lang="en-US" sz="1200" dirty="0">
                <a:solidFill>
                  <a:srgbClr val="000000"/>
                </a:solidFill>
                <a:latin typeface="Verdana" panose="020B0604030504040204" pitchFamily="34" charset="0"/>
              </a:rPr>
              <a:t>&lt;?xml version=</a:t>
            </a:r>
            <a:r>
              <a:rPr lang="en-US" sz="1200" dirty="0">
                <a:solidFill>
                  <a:srgbClr val="0000FF"/>
                </a:solidFill>
                <a:latin typeface="Verdana" panose="020B0604030504040204" pitchFamily="34" charset="0"/>
              </a:rPr>
              <a:t>"1.0"</a:t>
            </a:r>
            <a:r>
              <a:rPr lang="en-US" sz="1200" dirty="0">
                <a:solidFill>
                  <a:srgbClr val="000000"/>
                </a:solidFill>
                <a:latin typeface="Verdana" panose="020B0604030504040204" pitchFamily="34" charset="0"/>
              </a:rPr>
              <a:t> encoding=</a:t>
            </a:r>
            <a:r>
              <a:rPr lang="en-US" sz="1200" dirty="0">
                <a:solidFill>
                  <a:srgbClr val="0000FF"/>
                </a:solidFill>
                <a:latin typeface="Verdana" panose="020B0604030504040204" pitchFamily="34" charset="0"/>
              </a:rPr>
              <a:t>"UTF-8"</a:t>
            </a:r>
            <a:r>
              <a:rPr lang="en-US" sz="1200" dirty="0">
                <a:solidFill>
                  <a:srgbClr val="000000"/>
                </a:solidFill>
                <a:latin typeface="Verdana" panose="020B0604030504040204" pitchFamily="34" charset="0"/>
              </a:rPr>
              <a:t>?&gt;  </a:t>
            </a:r>
          </a:p>
          <a:p>
            <a:pPr algn="just"/>
            <a:r>
              <a:rPr lang="en-US" sz="1200" dirty="0">
                <a:solidFill>
                  <a:srgbClr val="000000"/>
                </a:solidFill>
                <a:latin typeface="Verdana" panose="020B0604030504040204" pitchFamily="34" charset="0"/>
              </a:rPr>
              <a:t>&lt;beans  </a:t>
            </a:r>
          </a:p>
          <a:p>
            <a:pPr algn="just"/>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xmlns</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"http://www.springframework.org/schema/beans"</a:t>
            </a:r>
            <a:r>
              <a:rPr lang="en-US" sz="1200" dirty="0">
                <a:solidFill>
                  <a:srgbClr val="000000"/>
                </a:solidFill>
                <a:latin typeface="Verdana" panose="020B0604030504040204" pitchFamily="34" charset="0"/>
              </a:rPr>
              <a:t>  </a:t>
            </a:r>
          </a:p>
          <a:p>
            <a:pPr algn="just"/>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xmlns:xsi</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"http://www.w3.org/2001/XMLSchema-instance"</a:t>
            </a:r>
            <a:r>
              <a:rPr lang="en-US" sz="1200" dirty="0">
                <a:solidFill>
                  <a:srgbClr val="000000"/>
                </a:solidFill>
                <a:latin typeface="Verdana" panose="020B0604030504040204" pitchFamily="34" charset="0"/>
              </a:rPr>
              <a:t>  </a:t>
            </a:r>
          </a:p>
          <a:p>
            <a:pPr algn="just"/>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xmlns:p</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"http://www.springframework.org/schema/p"</a:t>
            </a:r>
            <a:r>
              <a:rPr lang="en-US" sz="1200" dirty="0">
                <a:solidFill>
                  <a:srgbClr val="000000"/>
                </a:solidFill>
                <a:latin typeface="Verdana" panose="020B0604030504040204" pitchFamily="34" charset="0"/>
              </a:rPr>
              <a:t>  </a:t>
            </a:r>
          </a:p>
          <a:p>
            <a:pPr algn="just"/>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xsi:schemaLocation</a:t>
            </a:r>
            <a:r>
              <a:rPr lang="en-US" sz="1200" dirty="0">
                <a:solidFill>
                  <a:srgbClr val="000000"/>
                </a:solidFill>
                <a:latin typeface="Verdana" panose="020B0604030504040204" pitchFamily="34" charset="0"/>
              </a:rPr>
              <a:t>="http:</a:t>
            </a:r>
            <a:r>
              <a:rPr lang="en-US" sz="1200" dirty="0">
                <a:solidFill>
                  <a:srgbClr val="008200"/>
                </a:solidFill>
                <a:latin typeface="Verdana" panose="020B0604030504040204" pitchFamily="34" charset="0"/>
              </a:rPr>
              <a:t>//www.springframework.org/schema/beans</a:t>
            </a:r>
            <a:r>
              <a:rPr lang="en-US" sz="1200" dirty="0">
                <a:solidFill>
                  <a:srgbClr val="000000"/>
                </a:solidFill>
                <a:latin typeface="Verdana" panose="020B0604030504040204" pitchFamily="34" charset="0"/>
              </a:rPr>
              <a:t>  </a:t>
            </a:r>
          </a:p>
          <a:p>
            <a:pPr algn="just"/>
            <a:r>
              <a:rPr lang="en-US" sz="1200" dirty="0">
                <a:solidFill>
                  <a:srgbClr val="000000"/>
                </a:solidFill>
                <a:latin typeface="Verdana" panose="020B0604030504040204" pitchFamily="34" charset="0"/>
              </a:rPr>
              <a:t>                http:</a:t>
            </a:r>
            <a:r>
              <a:rPr lang="en-US" sz="1200" dirty="0">
                <a:solidFill>
                  <a:srgbClr val="008200"/>
                </a:solidFill>
                <a:latin typeface="Verdana" panose="020B0604030504040204" pitchFamily="34" charset="0"/>
              </a:rPr>
              <a:t>//www.springframework.org/schema/beans/spring-beans-3.0.xsd"&gt;</a:t>
            </a:r>
            <a:r>
              <a:rPr lang="en-US" sz="1200" dirty="0">
                <a:solidFill>
                  <a:srgbClr val="000000"/>
                </a:solidFill>
                <a:latin typeface="Verdana" panose="020B0604030504040204" pitchFamily="34" charset="0"/>
              </a:rPr>
              <a:t>  </a:t>
            </a:r>
          </a:p>
          <a:p>
            <a:pPr algn="just"/>
            <a:r>
              <a:rPr lang="en-US" sz="1200" dirty="0">
                <a:solidFill>
                  <a:srgbClr val="000000"/>
                </a:solidFill>
                <a:latin typeface="Verdana" panose="020B0604030504040204" pitchFamily="34" charset="0"/>
              </a:rPr>
              <a:t>  &lt;bean id=</a:t>
            </a:r>
            <a:r>
              <a:rPr lang="en-US" sz="1200" dirty="0">
                <a:solidFill>
                  <a:srgbClr val="0000FF"/>
                </a:solidFill>
                <a:latin typeface="Verdana" panose="020B0604030504040204" pitchFamily="34" charset="0"/>
              </a:rPr>
              <a:t>"a1"</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class</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a:t>
            </a:r>
            <a:r>
              <a:rPr lang="en-US" sz="1200" dirty="0" err="1">
                <a:solidFill>
                  <a:srgbClr val="0000FF"/>
                </a:solidFill>
                <a:latin typeface="Verdana" panose="020B0604030504040204" pitchFamily="34" charset="0"/>
              </a:rPr>
              <a:t>com.mangaraoit.Address</a:t>
            </a:r>
            <a:r>
              <a:rPr lang="en-US" sz="1200" dirty="0">
                <a:solidFill>
                  <a:srgbClr val="0000FF"/>
                </a:solidFill>
                <a:latin typeface="Verdana" panose="020B0604030504040204" pitchFamily="34" charset="0"/>
              </a:rPr>
              <a:t>"</a:t>
            </a:r>
            <a:r>
              <a:rPr lang="en-US" sz="1200" dirty="0">
                <a:solidFill>
                  <a:srgbClr val="000000"/>
                </a:solidFill>
                <a:latin typeface="Verdana" panose="020B0604030504040204" pitchFamily="34" charset="0"/>
              </a:rPr>
              <a:t>&gt;  </a:t>
            </a:r>
          </a:p>
          <a:p>
            <a:pPr algn="just"/>
            <a:r>
              <a:rPr lang="en-US" sz="1200" dirty="0">
                <a:solidFill>
                  <a:srgbClr val="000000"/>
                </a:solidFill>
                <a:latin typeface="Verdana" panose="020B0604030504040204" pitchFamily="34" charset="0"/>
              </a:rPr>
              <a:t>&lt;constructor-</a:t>
            </a:r>
            <a:r>
              <a:rPr lang="en-US" sz="1200" dirty="0" err="1">
                <a:solidFill>
                  <a:srgbClr val="000000"/>
                </a:solidFill>
                <a:latin typeface="Verdana" panose="020B0604030504040204" pitchFamily="34" charset="0"/>
              </a:rPr>
              <a:t>arg</a:t>
            </a:r>
            <a:r>
              <a:rPr lang="en-US" sz="1200" dirty="0">
                <a:solidFill>
                  <a:srgbClr val="000000"/>
                </a:solidFill>
                <a:latin typeface="Verdana" panose="020B0604030504040204" pitchFamily="34" charset="0"/>
              </a:rPr>
              <a:t> value=</a:t>
            </a:r>
            <a:r>
              <a:rPr lang="en-US" sz="1200" dirty="0">
                <a:solidFill>
                  <a:srgbClr val="0000FF"/>
                </a:solidFill>
                <a:latin typeface="Verdana" panose="020B0604030504040204" pitchFamily="34" charset="0"/>
              </a:rPr>
              <a:t>"</a:t>
            </a:r>
            <a:r>
              <a:rPr lang="en-US" sz="1200" dirty="0" err="1">
                <a:solidFill>
                  <a:srgbClr val="0000FF"/>
                </a:solidFill>
                <a:latin typeface="Verdana" panose="020B0604030504040204" pitchFamily="34" charset="0"/>
              </a:rPr>
              <a:t>ghaziabad</a:t>
            </a:r>
            <a:r>
              <a:rPr lang="en-US" sz="1200" dirty="0">
                <a:solidFill>
                  <a:srgbClr val="0000FF"/>
                </a:solidFill>
                <a:latin typeface="Verdana" panose="020B0604030504040204" pitchFamily="34" charset="0"/>
              </a:rPr>
              <a:t>"</a:t>
            </a:r>
            <a:r>
              <a:rPr lang="en-US" sz="1200" dirty="0">
                <a:solidFill>
                  <a:srgbClr val="000000"/>
                </a:solidFill>
                <a:latin typeface="Verdana" panose="020B0604030504040204" pitchFamily="34" charset="0"/>
              </a:rPr>
              <a:t>&gt;&lt;/constructor-</a:t>
            </a:r>
            <a:r>
              <a:rPr lang="en-US" sz="1200" dirty="0" err="1">
                <a:solidFill>
                  <a:srgbClr val="000000"/>
                </a:solidFill>
                <a:latin typeface="Verdana" panose="020B0604030504040204" pitchFamily="34" charset="0"/>
              </a:rPr>
              <a:t>arg</a:t>
            </a:r>
            <a:r>
              <a:rPr lang="en-US" sz="1200" dirty="0">
                <a:solidFill>
                  <a:srgbClr val="000000"/>
                </a:solidFill>
                <a:latin typeface="Verdana" panose="020B0604030504040204" pitchFamily="34" charset="0"/>
              </a:rPr>
              <a:t>&gt;  </a:t>
            </a:r>
          </a:p>
          <a:p>
            <a:pPr algn="just"/>
            <a:r>
              <a:rPr lang="en-US" sz="1200" dirty="0">
                <a:solidFill>
                  <a:srgbClr val="000000"/>
                </a:solidFill>
                <a:latin typeface="Verdana" panose="020B0604030504040204" pitchFamily="34" charset="0"/>
              </a:rPr>
              <a:t>&lt;constructor-</a:t>
            </a:r>
            <a:r>
              <a:rPr lang="en-US" sz="1200" dirty="0" err="1">
                <a:solidFill>
                  <a:srgbClr val="000000"/>
                </a:solidFill>
                <a:latin typeface="Verdana" panose="020B0604030504040204" pitchFamily="34" charset="0"/>
              </a:rPr>
              <a:t>arg</a:t>
            </a:r>
            <a:r>
              <a:rPr lang="en-US" sz="1200" dirty="0">
                <a:solidFill>
                  <a:srgbClr val="000000"/>
                </a:solidFill>
                <a:latin typeface="Verdana" panose="020B0604030504040204" pitchFamily="34" charset="0"/>
              </a:rPr>
              <a:t> value=</a:t>
            </a:r>
            <a:r>
              <a:rPr lang="en-US" sz="1200" dirty="0">
                <a:solidFill>
                  <a:srgbClr val="0000FF"/>
                </a:solidFill>
                <a:latin typeface="Verdana" panose="020B0604030504040204" pitchFamily="34" charset="0"/>
              </a:rPr>
              <a:t>"UP"</a:t>
            </a:r>
            <a:r>
              <a:rPr lang="en-US" sz="1200" dirty="0">
                <a:solidFill>
                  <a:srgbClr val="000000"/>
                </a:solidFill>
                <a:latin typeface="Verdana" panose="020B0604030504040204" pitchFamily="34" charset="0"/>
              </a:rPr>
              <a:t>&gt;&lt;/constructor-</a:t>
            </a:r>
            <a:r>
              <a:rPr lang="en-US" sz="1200" dirty="0" err="1">
                <a:solidFill>
                  <a:srgbClr val="000000"/>
                </a:solidFill>
                <a:latin typeface="Verdana" panose="020B0604030504040204" pitchFamily="34" charset="0"/>
              </a:rPr>
              <a:t>arg</a:t>
            </a:r>
            <a:r>
              <a:rPr lang="en-US" sz="1200" dirty="0">
                <a:solidFill>
                  <a:srgbClr val="000000"/>
                </a:solidFill>
                <a:latin typeface="Verdana" panose="020B0604030504040204" pitchFamily="34" charset="0"/>
              </a:rPr>
              <a:t>&gt;  </a:t>
            </a:r>
          </a:p>
          <a:p>
            <a:pPr algn="just"/>
            <a:r>
              <a:rPr lang="en-US" sz="1200" dirty="0">
                <a:solidFill>
                  <a:srgbClr val="000000"/>
                </a:solidFill>
                <a:latin typeface="Verdana" panose="020B0604030504040204" pitchFamily="34" charset="0"/>
              </a:rPr>
              <a:t>&lt;constructor-</a:t>
            </a:r>
            <a:r>
              <a:rPr lang="en-US" sz="1200" dirty="0" err="1">
                <a:solidFill>
                  <a:srgbClr val="000000"/>
                </a:solidFill>
                <a:latin typeface="Verdana" panose="020B0604030504040204" pitchFamily="34" charset="0"/>
              </a:rPr>
              <a:t>arg</a:t>
            </a:r>
            <a:r>
              <a:rPr lang="en-US" sz="1200" dirty="0">
                <a:solidFill>
                  <a:srgbClr val="000000"/>
                </a:solidFill>
                <a:latin typeface="Verdana" panose="020B0604030504040204" pitchFamily="34" charset="0"/>
              </a:rPr>
              <a:t> value=</a:t>
            </a:r>
            <a:r>
              <a:rPr lang="en-US" sz="1200" dirty="0">
                <a:solidFill>
                  <a:srgbClr val="0000FF"/>
                </a:solidFill>
                <a:latin typeface="Verdana" panose="020B0604030504040204" pitchFamily="34" charset="0"/>
              </a:rPr>
              <a:t>"India"</a:t>
            </a:r>
            <a:r>
              <a:rPr lang="en-US" sz="1200" dirty="0">
                <a:solidFill>
                  <a:srgbClr val="000000"/>
                </a:solidFill>
                <a:latin typeface="Verdana" panose="020B0604030504040204" pitchFamily="34" charset="0"/>
              </a:rPr>
              <a:t>&gt;&lt;/constructor-</a:t>
            </a:r>
            <a:r>
              <a:rPr lang="en-US" sz="1200" dirty="0" err="1">
                <a:solidFill>
                  <a:srgbClr val="000000"/>
                </a:solidFill>
                <a:latin typeface="Verdana" panose="020B0604030504040204" pitchFamily="34" charset="0"/>
              </a:rPr>
              <a:t>arg</a:t>
            </a:r>
            <a:r>
              <a:rPr lang="en-US" sz="1200" dirty="0">
                <a:solidFill>
                  <a:srgbClr val="000000"/>
                </a:solidFill>
                <a:latin typeface="Verdana" panose="020B0604030504040204" pitchFamily="34" charset="0"/>
              </a:rPr>
              <a:t>&gt;  </a:t>
            </a:r>
          </a:p>
          <a:p>
            <a:pPr algn="just"/>
            <a:r>
              <a:rPr lang="en-US" sz="1200" dirty="0">
                <a:solidFill>
                  <a:srgbClr val="000000"/>
                </a:solidFill>
                <a:latin typeface="Verdana" panose="020B0604030504040204" pitchFamily="34" charset="0"/>
              </a:rPr>
              <a:t>&lt;/bean&gt;  </a:t>
            </a:r>
          </a:p>
          <a:p>
            <a:pPr algn="just"/>
            <a:r>
              <a:rPr lang="en-US" sz="1200" dirty="0">
                <a:solidFill>
                  <a:srgbClr val="000000"/>
                </a:solidFill>
                <a:latin typeface="Verdana" panose="020B0604030504040204" pitchFamily="34" charset="0"/>
              </a:rPr>
              <a:t>  </a:t>
            </a:r>
          </a:p>
          <a:p>
            <a:pPr algn="just"/>
            <a:r>
              <a:rPr lang="en-US" sz="1200" dirty="0">
                <a:solidFill>
                  <a:srgbClr val="000000"/>
                </a:solidFill>
                <a:latin typeface="Verdana" panose="020B0604030504040204" pitchFamily="34" charset="0"/>
              </a:rPr>
              <a:t>&lt;bean id=</a:t>
            </a:r>
            <a:r>
              <a:rPr lang="en-US" sz="1200" dirty="0">
                <a:solidFill>
                  <a:srgbClr val="0000FF"/>
                </a:solidFill>
                <a:latin typeface="Verdana" panose="020B0604030504040204" pitchFamily="34" charset="0"/>
              </a:rPr>
              <a:t>"e"</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class</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a:t>
            </a:r>
            <a:r>
              <a:rPr lang="en-US" sz="1200" dirty="0" err="1">
                <a:solidFill>
                  <a:srgbClr val="0000FF"/>
                </a:solidFill>
                <a:latin typeface="Verdana" panose="020B0604030504040204" pitchFamily="34" charset="0"/>
              </a:rPr>
              <a:t>com.mangaraoit.Employee</a:t>
            </a:r>
            <a:r>
              <a:rPr lang="en-US" sz="1200" dirty="0">
                <a:solidFill>
                  <a:srgbClr val="0000FF"/>
                </a:solidFill>
                <a:latin typeface="Verdana" panose="020B0604030504040204" pitchFamily="34" charset="0"/>
              </a:rPr>
              <a:t>"</a:t>
            </a:r>
            <a:r>
              <a:rPr lang="en-US" sz="1200" dirty="0">
                <a:solidFill>
                  <a:srgbClr val="000000"/>
                </a:solidFill>
                <a:latin typeface="Verdana" panose="020B0604030504040204" pitchFamily="34" charset="0"/>
              </a:rPr>
              <a:t>&gt;  </a:t>
            </a:r>
          </a:p>
          <a:p>
            <a:pPr algn="just"/>
            <a:r>
              <a:rPr lang="en-US" sz="1200" dirty="0">
                <a:solidFill>
                  <a:srgbClr val="000000"/>
                </a:solidFill>
                <a:latin typeface="Verdana" panose="020B0604030504040204" pitchFamily="34" charset="0"/>
              </a:rPr>
              <a:t>&lt;constructor-</a:t>
            </a:r>
            <a:r>
              <a:rPr lang="en-US" sz="1200" dirty="0" err="1">
                <a:solidFill>
                  <a:srgbClr val="000000"/>
                </a:solidFill>
                <a:latin typeface="Verdana" panose="020B0604030504040204" pitchFamily="34" charset="0"/>
              </a:rPr>
              <a:t>arg</a:t>
            </a:r>
            <a:r>
              <a:rPr lang="en-US" sz="1200" dirty="0">
                <a:solidFill>
                  <a:srgbClr val="000000"/>
                </a:solidFill>
                <a:latin typeface="Verdana" panose="020B0604030504040204" pitchFamily="34" charset="0"/>
              </a:rPr>
              <a:t> value=</a:t>
            </a:r>
            <a:r>
              <a:rPr lang="en-US" sz="1200" dirty="0">
                <a:solidFill>
                  <a:srgbClr val="0000FF"/>
                </a:solidFill>
                <a:latin typeface="Verdana" panose="020B0604030504040204" pitchFamily="34" charset="0"/>
              </a:rPr>
              <a:t>"12"</a:t>
            </a:r>
            <a:r>
              <a:rPr lang="en-US" sz="1200" dirty="0">
                <a:solidFill>
                  <a:srgbClr val="000000"/>
                </a:solidFill>
                <a:latin typeface="Verdana" panose="020B0604030504040204" pitchFamily="34" charset="0"/>
              </a:rPr>
              <a:t> type=</a:t>
            </a:r>
            <a:r>
              <a:rPr lang="en-US" sz="1200" dirty="0">
                <a:solidFill>
                  <a:srgbClr val="0000FF"/>
                </a:solidFill>
                <a:latin typeface="Verdana" panose="020B0604030504040204" pitchFamily="34" charset="0"/>
              </a:rPr>
              <a:t>"</a:t>
            </a:r>
            <a:r>
              <a:rPr lang="en-US" sz="1200" dirty="0" err="1">
                <a:solidFill>
                  <a:srgbClr val="0000FF"/>
                </a:solidFill>
                <a:latin typeface="Verdana" panose="020B0604030504040204" pitchFamily="34" charset="0"/>
              </a:rPr>
              <a:t>int</a:t>
            </a:r>
            <a:r>
              <a:rPr lang="en-US" sz="1200" dirty="0">
                <a:solidFill>
                  <a:srgbClr val="0000FF"/>
                </a:solidFill>
                <a:latin typeface="Verdana" panose="020B0604030504040204" pitchFamily="34" charset="0"/>
              </a:rPr>
              <a:t>"</a:t>
            </a:r>
            <a:r>
              <a:rPr lang="en-US" sz="1200" dirty="0">
                <a:solidFill>
                  <a:srgbClr val="000000"/>
                </a:solidFill>
                <a:latin typeface="Verdana" panose="020B0604030504040204" pitchFamily="34" charset="0"/>
              </a:rPr>
              <a:t>&gt;&lt;/constructor-</a:t>
            </a:r>
            <a:r>
              <a:rPr lang="en-US" sz="1200" dirty="0" err="1">
                <a:solidFill>
                  <a:srgbClr val="000000"/>
                </a:solidFill>
                <a:latin typeface="Verdana" panose="020B0604030504040204" pitchFamily="34" charset="0"/>
              </a:rPr>
              <a:t>arg</a:t>
            </a:r>
            <a:r>
              <a:rPr lang="en-US" sz="1200" dirty="0">
                <a:solidFill>
                  <a:srgbClr val="000000"/>
                </a:solidFill>
                <a:latin typeface="Verdana" panose="020B0604030504040204" pitchFamily="34" charset="0"/>
              </a:rPr>
              <a:t>&gt;  </a:t>
            </a:r>
          </a:p>
          <a:p>
            <a:pPr algn="just"/>
            <a:r>
              <a:rPr lang="en-US" sz="1200" dirty="0">
                <a:solidFill>
                  <a:srgbClr val="000000"/>
                </a:solidFill>
                <a:latin typeface="Verdana" panose="020B0604030504040204" pitchFamily="34" charset="0"/>
              </a:rPr>
              <a:t>&lt;constructor-</a:t>
            </a:r>
            <a:r>
              <a:rPr lang="en-US" sz="1200" dirty="0" err="1">
                <a:solidFill>
                  <a:srgbClr val="000000"/>
                </a:solidFill>
                <a:latin typeface="Verdana" panose="020B0604030504040204" pitchFamily="34" charset="0"/>
              </a:rPr>
              <a:t>arg</a:t>
            </a:r>
            <a:r>
              <a:rPr lang="en-US" sz="1200" dirty="0">
                <a:solidFill>
                  <a:srgbClr val="000000"/>
                </a:solidFill>
                <a:latin typeface="Verdana" panose="020B0604030504040204" pitchFamily="34" charset="0"/>
              </a:rPr>
              <a:t> value=</a:t>
            </a:r>
            <a:r>
              <a:rPr lang="en-US" sz="1200" dirty="0">
                <a:solidFill>
                  <a:srgbClr val="0000FF"/>
                </a:solidFill>
                <a:latin typeface="Verdana" panose="020B0604030504040204" pitchFamily="34" charset="0"/>
              </a:rPr>
              <a:t>"</a:t>
            </a:r>
            <a:r>
              <a:rPr lang="en-US" sz="1200" dirty="0" err="1">
                <a:solidFill>
                  <a:srgbClr val="0000FF"/>
                </a:solidFill>
                <a:latin typeface="Verdana" panose="020B0604030504040204" pitchFamily="34" charset="0"/>
              </a:rPr>
              <a:t>Sonoo</a:t>
            </a:r>
            <a:r>
              <a:rPr lang="en-US" sz="1200" dirty="0">
                <a:solidFill>
                  <a:srgbClr val="0000FF"/>
                </a:solidFill>
                <a:latin typeface="Verdana" panose="020B0604030504040204" pitchFamily="34" charset="0"/>
              </a:rPr>
              <a:t>"</a:t>
            </a:r>
            <a:r>
              <a:rPr lang="en-US" sz="1200" dirty="0">
                <a:solidFill>
                  <a:srgbClr val="000000"/>
                </a:solidFill>
                <a:latin typeface="Verdana" panose="020B0604030504040204" pitchFamily="34" charset="0"/>
              </a:rPr>
              <a:t>&gt;&lt;/constructor-</a:t>
            </a:r>
            <a:r>
              <a:rPr lang="en-US" sz="1200" dirty="0" err="1">
                <a:solidFill>
                  <a:srgbClr val="000000"/>
                </a:solidFill>
                <a:latin typeface="Verdana" panose="020B0604030504040204" pitchFamily="34" charset="0"/>
              </a:rPr>
              <a:t>arg</a:t>
            </a:r>
            <a:r>
              <a:rPr lang="en-US" sz="1200" dirty="0">
                <a:solidFill>
                  <a:srgbClr val="000000"/>
                </a:solidFill>
                <a:latin typeface="Verdana" panose="020B0604030504040204" pitchFamily="34" charset="0"/>
              </a:rPr>
              <a:t>&gt;  </a:t>
            </a:r>
          </a:p>
          <a:p>
            <a:pPr algn="just"/>
            <a:r>
              <a:rPr lang="en-US" sz="1200" dirty="0">
                <a:solidFill>
                  <a:srgbClr val="000000"/>
                </a:solidFill>
                <a:latin typeface="Verdana" panose="020B0604030504040204" pitchFamily="34" charset="0"/>
              </a:rPr>
              <a:t>&lt;constructor-</a:t>
            </a:r>
            <a:r>
              <a:rPr lang="en-US" sz="1200" dirty="0" err="1">
                <a:solidFill>
                  <a:srgbClr val="000000"/>
                </a:solidFill>
                <a:latin typeface="Verdana" panose="020B0604030504040204" pitchFamily="34" charset="0"/>
              </a:rPr>
              <a:t>arg</a:t>
            </a:r>
            <a:r>
              <a:rPr lang="en-US" sz="1200" dirty="0">
                <a:solidFill>
                  <a:srgbClr val="000000"/>
                </a:solidFill>
                <a:latin typeface="Verdana" panose="020B0604030504040204" pitchFamily="34" charset="0"/>
              </a:rPr>
              <a:t>&gt;  </a:t>
            </a:r>
          </a:p>
          <a:p>
            <a:pPr algn="just"/>
            <a:r>
              <a:rPr lang="en-US" sz="1200" dirty="0">
                <a:solidFill>
                  <a:srgbClr val="000000"/>
                </a:solidFill>
                <a:latin typeface="Verdana" panose="020B0604030504040204" pitchFamily="34" charset="0"/>
              </a:rPr>
              <a:t>&lt;</a:t>
            </a:r>
            <a:r>
              <a:rPr lang="en-US" sz="1200" dirty="0">
                <a:solidFill>
                  <a:srgbClr val="FF0000"/>
                </a:solidFill>
                <a:latin typeface="Verdana" panose="020B0604030504040204" pitchFamily="34" charset="0"/>
              </a:rPr>
              <a:t>ref bean</a:t>
            </a:r>
            <a:r>
              <a:rPr lang="en-US" sz="1200" dirty="0">
                <a:solidFill>
                  <a:srgbClr val="000000"/>
                </a:solidFill>
                <a:latin typeface="Verdana" panose="020B0604030504040204" pitchFamily="34" charset="0"/>
              </a:rPr>
              <a:t>=</a:t>
            </a:r>
            <a:r>
              <a:rPr lang="en-US" sz="1200" dirty="0">
                <a:solidFill>
                  <a:srgbClr val="0000FF"/>
                </a:solidFill>
                <a:latin typeface="Verdana" panose="020B0604030504040204" pitchFamily="34" charset="0"/>
              </a:rPr>
              <a:t>"a1"</a:t>
            </a:r>
            <a:r>
              <a:rPr lang="en-US" sz="1200" dirty="0">
                <a:solidFill>
                  <a:srgbClr val="000000"/>
                </a:solidFill>
                <a:latin typeface="Verdana" panose="020B0604030504040204" pitchFamily="34" charset="0"/>
              </a:rPr>
              <a:t>/&gt;  </a:t>
            </a:r>
          </a:p>
          <a:p>
            <a:pPr algn="just"/>
            <a:r>
              <a:rPr lang="en-US" sz="1200" dirty="0">
                <a:solidFill>
                  <a:srgbClr val="000000"/>
                </a:solidFill>
                <a:latin typeface="Verdana" panose="020B0604030504040204" pitchFamily="34" charset="0"/>
              </a:rPr>
              <a:t>&lt;/constructor-</a:t>
            </a:r>
            <a:r>
              <a:rPr lang="en-US" sz="1200" dirty="0" err="1">
                <a:solidFill>
                  <a:srgbClr val="000000"/>
                </a:solidFill>
                <a:latin typeface="Verdana" panose="020B0604030504040204" pitchFamily="34" charset="0"/>
              </a:rPr>
              <a:t>arg</a:t>
            </a:r>
            <a:r>
              <a:rPr lang="en-US" sz="1200" dirty="0">
                <a:solidFill>
                  <a:srgbClr val="000000"/>
                </a:solidFill>
                <a:latin typeface="Verdana" panose="020B0604030504040204" pitchFamily="34" charset="0"/>
              </a:rPr>
              <a:t>&gt;  </a:t>
            </a:r>
          </a:p>
          <a:p>
            <a:pPr algn="just"/>
            <a:r>
              <a:rPr lang="en-US" sz="1200" dirty="0">
                <a:solidFill>
                  <a:srgbClr val="000000"/>
                </a:solidFill>
                <a:latin typeface="Verdana" panose="020B0604030504040204" pitchFamily="34" charset="0"/>
              </a:rPr>
              <a:t>&lt;/bean&gt;    </a:t>
            </a:r>
          </a:p>
          <a:p>
            <a:pPr algn="just"/>
            <a:r>
              <a:rPr lang="en-US" sz="1200" dirty="0">
                <a:solidFill>
                  <a:srgbClr val="000000"/>
                </a:solidFill>
                <a:latin typeface="Verdana" panose="020B0604030504040204" pitchFamily="34" charset="0"/>
              </a:rPr>
              <a:t>&lt;/beans&gt;</a:t>
            </a:r>
            <a:endParaRPr lang="en-US" sz="1200" dirty="0"/>
          </a:p>
        </p:txBody>
      </p:sp>
    </p:spTree>
    <p:extLst>
      <p:ext uri="{BB962C8B-B14F-4D97-AF65-F5344CB8AC3E}">
        <p14:creationId xmlns:p14="http://schemas.microsoft.com/office/powerpoint/2010/main" val="2564359780"/>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Test.java</a:t>
            </a:r>
            <a:endParaRPr lang="en-US" dirty="0"/>
          </a:p>
        </p:txBody>
      </p:sp>
      <p:sp>
        <p:nvSpPr>
          <p:cNvPr id="3" name="Content Placeholder 2"/>
          <p:cNvSpPr>
            <a:spLocks noGrp="1"/>
          </p:cNvSpPr>
          <p:nvPr>
            <p:ph idx="1"/>
          </p:nvPr>
        </p:nvSpPr>
        <p:spPr>
          <a:xfrm>
            <a:off x="606287" y="1321905"/>
            <a:ext cx="8667715" cy="4719458"/>
          </a:xfrm>
        </p:spPr>
        <p:txBody>
          <a:bodyPr>
            <a:normAutofit fontScale="70000" lnSpcReduction="20000"/>
          </a:bodyPr>
          <a:lstStyle/>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org.springframework.beans.factory.BeanFactory</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org.springframework.beans.factory.xml.XmlBeanFactory</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org.springframework.core.io.*;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Resource r=</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Employee s=(Employee)</a:t>
            </a:r>
            <a:r>
              <a:rPr lang="en-US" dirty="0" err="1">
                <a:solidFill>
                  <a:srgbClr val="000000"/>
                </a:solidFill>
                <a:latin typeface="Verdana" panose="020B0604030504040204" pitchFamily="34" charset="0"/>
              </a:rPr>
              <a:t>factory.getBean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s.show</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3024963830"/>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Constructor Injection with Collection Example</a:t>
            </a:r>
            <a:br>
              <a:rPr lang="en-US" dirty="0"/>
            </a:br>
            <a:endParaRPr lang="en-US" dirty="0"/>
          </a:p>
        </p:txBody>
      </p:sp>
      <p:sp>
        <p:nvSpPr>
          <p:cNvPr id="3" name="Content Placeholder 2"/>
          <p:cNvSpPr>
            <a:spLocks noGrp="1"/>
          </p:cNvSpPr>
          <p:nvPr>
            <p:ph idx="1"/>
          </p:nvPr>
        </p:nvSpPr>
        <p:spPr>
          <a:xfrm>
            <a:off x="677333" y="2160589"/>
            <a:ext cx="9440701" cy="4438994"/>
          </a:xfrm>
        </p:spPr>
        <p:txBody>
          <a:bodyPr>
            <a:normAutofit/>
          </a:bodyPr>
          <a:lstStyle/>
          <a:p>
            <a:pPr algn="just"/>
            <a:r>
              <a:rPr lang="en-US" dirty="0">
                <a:solidFill>
                  <a:srgbClr val="000000"/>
                </a:solidFill>
                <a:latin typeface="verdana" panose="020B0604030504040204" pitchFamily="34" charset="0"/>
              </a:rPr>
              <a:t>We can inject collection values by constructor in spring framework. There can be used three elements inside the </a:t>
            </a:r>
            <a:r>
              <a:rPr lang="en-US" b="1" dirty="0">
                <a:solidFill>
                  <a:srgbClr val="000000"/>
                </a:solidFill>
                <a:latin typeface="verdana" panose="020B0604030504040204" pitchFamily="34" charset="0"/>
              </a:rPr>
              <a:t>constructor-</a:t>
            </a:r>
            <a:r>
              <a:rPr lang="en-US" b="1"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element. It can be:</a:t>
            </a:r>
          </a:p>
          <a:p>
            <a:pPr algn="just">
              <a:buFont typeface="+mj-lt"/>
              <a:buAutoNum type="arabicPeriod"/>
            </a:pPr>
            <a:r>
              <a:rPr lang="en-US" b="1" dirty="0">
                <a:solidFill>
                  <a:srgbClr val="FF0000"/>
                </a:solidFill>
                <a:latin typeface="Verdana" panose="020B0604030504040204" pitchFamily="34" charset="0"/>
              </a:rPr>
              <a:t>list</a:t>
            </a:r>
            <a:endParaRPr lang="en-US" dirty="0">
              <a:solidFill>
                <a:srgbClr val="FF0000"/>
              </a:solidFill>
              <a:latin typeface="Verdana" panose="020B0604030504040204" pitchFamily="34" charset="0"/>
            </a:endParaRPr>
          </a:p>
          <a:p>
            <a:pPr algn="just">
              <a:buFont typeface="+mj-lt"/>
              <a:buAutoNum type="arabicPeriod"/>
            </a:pPr>
            <a:r>
              <a:rPr lang="en-US" b="1" dirty="0">
                <a:solidFill>
                  <a:srgbClr val="FF0000"/>
                </a:solidFill>
                <a:latin typeface="Verdana" panose="020B0604030504040204" pitchFamily="34" charset="0"/>
              </a:rPr>
              <a:t>set</a:t>
            </a:r>
            <a:endParaRPr lang="en-US" dirty="0">
              <a:solidFill>
                <a:srgbClr val="FF0000"/>
              </a:solidFill>
              <a:latin typeface="Verdana" panose="020B0604030504040204" pitchFamily="34" charset="0"/>
            </a:endParaRPr>
          </a:p>
          <a:p>
            <a:pPr algn="just">
              <a:buFont typeface="+mj-lt"/>
              <a:buAutoNum type="arabicPeriod"/>
            </a:pPr>
            <a:r>
              <a:rPr lang="en-US" b="1" dirty="0">
                <a:solidFill>
                  <a:srgbClr val="FF0000"/>
                </a:solidFill>
                <a:latin typeface="Verdana" panose="020B0604030504040204" pitchFamily="34" charset="0"/>
              </a:rPr>
              <a:t>map</a:t>
            </a:r>
            <a:endParaRPr lang="en-US" dirty="0">
              <a:solidFill>
                <a:srgbClr val="FF0000"/>
              </a:solidFill>
              <a:latin typeface="Verdana" panose="020B0604030504040204" pitchFamily="34" charset="0"/>
            </a:endParaRPr>
          </a:p>
          <a:p>
            <a:r>
              <a:rPr lang="en-US" dirty="0"/>
              <a:t> </a:t>
            </a:r>
            <a:r>
              <a:rPr lang="en-US" dirty="0">
                <a:solidFill>
                  <a:srgbClr val="000000"/>
                </a:solidFill>
                <a:latin typeface="verdana" panose="020B0604030504040204" pitchFamily="34" charset="0"/>
              </a:rPr>
              <a:t>Each collection can have string based and non-string based values</a:t>
            </a:r>
          </a:p>
          <a:p>
            <a:pPr algn="just"/>
            <a:r>
              <a:rPr lang="en-US" dirty="0"/>
              <a:t> </a:t>
            </a:r>
            <a:r>
              <a:rPr lang="en-US" dirty="0">
                <a:solidFill>
                  <a:srgbClr val="000000"/>
                </a:solidFill>
                <a:latin typeface="verdana" panose="020B0604030504040204" pitchFamily="34" charset="0"/>
              </a:rPr>
              <a:t>In this example, we are taking the example of Forum where </a:t>
            </a:r>
            <a:r>
              <a:rPr lang="en-US" b="1" dirty="0">
                <a:solidFill>
                  <a:srgbClr val="000000"/>
                </a:solidFill>
                <a:latin typeface="verdana" panose="020B0604030504040204" pitchFamily="34" charset="0"/>
              </a:rPr>
              <a:t>One question can have multiple answers</a:t>
            </a:r>
            <a:r>
              <a:rPr lang="en-US" dirty="0">
                <a:solidFill>
                  <a:srgbClr val="000000"/>
                </a:solidFill>
                <a:latin typeface="verdana" panose="020B0604030504040204" pitchFamily="34" charset="0"/>
              </a:rPr>
              <a:t>. There are three pages:</a:t>
            </a:r>
          </a:p>
          <a:p>
            <a:pPr algn="just">
              <a:buFont typeface="+mj-lt"/>
              <a:buAutoNum type="arabicPeriod"/>
            </a:pPr>
            <a:r>
              <a:rPr lang="en-US" b="1" dirty="0">
                <a:solidFill>
                  <a:srgbClr val="000000"/>
                </a:solidFill>
                <a:latin typeface="Verdana" panose="020B0604030504040204" pitchFamily="34" charset="0"/>
              </a:rPr>
              <a:t>Question.java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applicationContext.xml</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Test.java</a:t>
            </a:r>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3030838650"/>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456" y="11043"/>
            <a:ext cx="8596668" cy="1320800"/>
          </a:xfrm>
        </p:spPr>
        <p:txBody>
          <a:bodyPr/>
          <a:lstStyle/>
          <a:p>
            <a:r>
              <a:rPr lang="en-US" b="1" dirty="0"/>
              <a:t>Question.java</a:t>
            </a:r>
            <a:endParaRPr lang="en-US" dirty="0"/>
          </a:p>
        </p:txBody>
      </p:sp>
      <p:sp>
        <p:nvSpPr>
          <p:cNvPr id="3" name="Content Placeholder 2"/>
          <p:cNvSpPr>
            <a:spLocks noGrp="1"/>
          </p:cNvSpPr>
          <p:nvPr>
            <p:ph idx="1"/>
          </p:nvPr>
        </p:nvSpPr>
        <p:spPr>
          <a:xfrm>
            <a:off x="417443" y="904461"/>
            <a:ext cx="11609461" cy="5953543"/>
          </a:xfrm>
        </p:spPr>
        <p:txBody>
          <a:bodyPr>
            <a:normAutofit fontScale="70000" lnSpcReduction="20000"/>
          </a:bodyPr>
          <a:lstStyle/>
          <a:p>
            <a:r>
              <a:rPr lang="en-US" dirty="0">
                <a:solidFill>
                  <a:srgbClr val="000000"/>
                </a:solidFill>
                <a:latin typeface="verdana" panose="020B0604030504040204" pitchFamily="34" charset="0"/>
              </a:rPr>
              <a:t>This class contains three properties, two constructors and </a:t>
            </a:r>
            <a:r>
              <a:rPr lang="en-US" dirty="0" err="1">
                <a:solidFill>
                  <a:srgbClr val="000000"/>
                </a:solidFill>
                <a:latin typeface="verdana" panose="020B0604030504040204" pitchFamily="34" charset="0"/>
              </a:rPr>
              <a:t>displayInfo</a:t>
            </a:r>
            <a:r>
              <a:rPr lang="en-US" dirty="0">
                <a:solidFill>
                  <a:srgbClr val="000000"/>
                </a:solidFill>
                <a:latin typeface="verdana" panose="020B0604030504040204" pitchFamily="34" charset="0"/>
              </a:rPr>
              <a:t>() method that prints the information. Here, we are using List to contain the multiple answers.</a:t>
            </a:r>
          </a:p>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Question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List&lt;String&gt; answers;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Question()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Question(</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String name, List&lt;String&gt; answers) {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super</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.id = id;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.name = name;  </a:t>
            </a:r>
          </a:p>
          <a:p>
            <a:pPr algn="just"/>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.answers</a:t>
            </a:r>
            <a:r>
              <a:rPr lang="en-US" dirty="0">
                <a:solidFill>
                  <a:srgbClr val="000000"/>
                </a:solidFill>
                <a:latin typeface="Verdana" panose="020B0604030504040204" pitchFamily="34" charset="0"/>
              </a:rPr>
              <a:t> = answers;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displayInfo</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"answers are:"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Iterator&lt;String&gt; </a:t>
            </a:r>
            <a:r>
              <a:rPr lang="en-US" dirty="0" err="1">
                <a:solidFill>
                  <a:srgbClr val="000000"/>
                </a:solidFill>
                <a:latin typeface="Verdana" panose="020B0604030504040204" pitchFamily="34" charset="0"/>
              </a:rPr>
              <a:t>itr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answers.iterator</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itr.hasNext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itr.next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  }  } </a:t>
            </a:r>
          </a:p>
          <a:p>
            <a:endParaRPr lang="en-US" dirty="0"/>
          </a:p>
        </p:txBody>
      </p:sp>
    </p:spTree>
    <p:extLst>
      <p:ext uri="{BB962C8B-B14F-4D97-AF65-F5344CB8AC3E}">
        <p14:creationId xmlns:p14="http://schemas.microsoft.com/office/powerpoint/2010/main" val="1425083750"/>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273" y="0"/>
            <a:ext cx="8596668" cy="695739"/>
          </a:xfrm>
        </p:spPr>
        <p:txBody>
          <a:bodyPr/>
          <a:lstStyle/>
          <a:p>
            <a:r>
              <a:rPr lang="en-US" dirty="0"/>
              <a:t>applicationContext.xml</a:t>
            </a:r>
          </a:p>
        </p:txBody>
      </p:sp>
      <p:sp>
        <p:nvSpPr>
          <p:cNvPr id="3" name="Content Placeholder 2"/>
          <p:cNvSpPr>
            <a:spLocks noGrp="1"/>
          </p:cNvSpPr>
          <p:nvPr>
            <p:ph idx="1"/>
          </p:nvPr>
        </p:nvSpPr>
        <p:spPr>
          <a:xfrm>
            <a:off x="397565" y="1143001"/>
            <a:ext cx="11629339" cy="5715004"/>
          </a:xfrm>
        </p:spPr>
        <p:txBody>
          <a:bodyPr>
            <a:normAutofit fontScale="70000" lnSpcReduction="20000"/>
          </a:bodyPr>
          <a:lstStyle/>
          <a:p>
            <a:r>
              <a:rPr lang="en-US" dirty="0">
                <a:solidFill>
                  <a:srgbClr val="000000"/>
                </a:solidFill>
                <a:latin typeface="verdana" panose="020B0604030504040204" pitchFamily="34" charset="0"/>
              </a:rPr>
              <a:t>The list element of 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is used here to define the list.</a:t>
            </a:r>
          </a:p>
          <a:p>
            <a:pPr algn="just"/>
            <a:r>
              <a:rPr lang="en-US" dirty="0"/>
              <a:t> </a:t>
            </a:r>
            <a:r>
              <a:rPr lang="en-US" dirty="0">
                <a:solidFill>
                  <a:srgbClr val="000000"/>
                </a:solidFill>
                <a:latin typeface="Verdana" panose="020B0604030504040204" pitchFamily="34" charset="0"/>
              </a:rPr>
              <a:t>&lt;?xml version=</a:t>
            </a:r>
            <a:r>
              <a:rPr lang="en-US" dirty="0">
                <a:solidFill>
                  <a:srgbClr val="0000FF"/>
                </a:solidFill>
                <a:latin typeface="Verdana" panose="020B0604030504040204" pitchFamily="34" charset="0"/>
              </a:rPr>
              <a:t>"1.0"</a:t>
            </a:r>
            <a:r>
              <a:rPr lang="en-US" dirty="0">
                <a:solidFill>
                  <a:srgbClr val="000000"/>
                </a:solidFill>
                <a:latin typeface="Verdana" panose="020B0604030504040204" pitchFamily="34" charset="0"/>
              </a:rPr>
              <a:t> encoding=</a:t>
            </a:r>
            <a:r>
              <a:rPr lang="en-US" dirty="0">
                <a:solidFill>
                  <a:srgbClr val="0000FF"/>
                </a:solidFill>
                <a:latin typeface="Verdana" panose="020B0604030504040204" pitchFamily="34" charset="0"/>
              </a:rPr>
              <a:t>"UTF-8"</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&lt;beans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"http://www.springframework.org/schema/beans"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xmlns:xsi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"http://www.w3.org/2001/XMLSchema-instance"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xmlns:p</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"http://www.springframework.org/schema/p"</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xsi:schemaLocation</a:t>
            </a:r>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http:</a:t>
            </a:r>
            <a:r>
              <a:rPr lang="en-US" dirty="0">
                <a:solidFill>
                  <a:srgbClr val="008200"/>
                </a:solidFill>
                <a:latin typeface="Verdana" panose="020B0604030504040204" pitchFamily="34" charset="0"/>
              </a:rPr>
              <a:t>//www.springframework.org/schema/beans/spring-beans-3.0.xsd"&gt;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"q"</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com.mangaraoit.Question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"111"</a:t>
            </a:r>
            <a:r>
              <a:rPr lang="en-US" dirty="0">
                <a:solidFill>
                  <a:srgbClr val="000000"/>
                </a:solidFill>
                <a:latin typeface="Verdana" panose="020B0604030504040204" pitchFamily="34" charset="0"/>
              </a:rPr>
              <a:t>&gt;&lt;/constructor-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"What is java?"</a:t>
            </a:r>
            <a:r>
              <a:rPr lang="en-US" dirty="0">
                <a:solidFill>
                  <a:srgbClr val="000000"/>
                </a:solidFill>
                <a:latin typeface="Verdana" panose="020B0604030504040204" pitchFamily="34" charset="0"/>
              </a:rPr>
              <a:t>&gt;&lt;/constructor-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highlight>
                  <a:srgbClr val="FFFF00"/>
                </a:highlight>
                <a:latin typeface="Verdana" panose="020B0604030504040204" pitchFamily="34" charset="0"/>
              </a:rPr>
              <a:t>&lt;list&gt;  </a:t>
            </a:r>
          </a:p>
          <a:p>
            <a:pPr algn="just"/>
            <a:r>
              <a:rPr lang="en-US" dirty="0">
                <a:solidFill>
                  <a:srgbClr val="000000"/>
                </a:solidFill>
                <a:highlight>
                  <a:srgbClr val="FFFF00"/>
                </a:highlight>
                <a:latin typeface="Verdana" panose="020B0604030504040204" pitchFamily="34" charset="0"/>
              </a:rPr>
              <a:t>&lt;value&gt;Java is a programming language&lt;/value&gt;  </a:t>
            </a:r>
          </a:p>
          <a:p>
            <a:pPr algn="just"/>
            <a:r>
              <a:rPr lang="en-US" dirty="0">
                <a:solidFill>
                  <a:srgbClr val="000000"/>
                </a:solidFill>
                <a:highlight>
                  <a:srgbClr val="FFFF00"/>
                </a:highlight>
                <a:latin typeface="Verdana" panose="020B0604030504040204" pitchFamily="34" charset="0"/>
              </a:rPr>
              <a:t>&lt;value&gt;Java is a Platform&lt;/value&gt;  </a:t>
            </a:r>
          </a:p>
          <a:p>
            <a:pPr algn="just"/>
            <a:r>
              <a:rPr lang="en-US" dirty="0">
                <a:solidFill>
                  <a:srgbClr val="000000"/>
                </a:solidFill>
                <a:highlight>
                  <a:srgbClr val="FFFF00"/>
                </a:highlight>
                <a:latin typeface="Verdana" panose="020B0604030504040204" pitchFamily="34" charset="0"/>
              </a:rPr>
              <a:t>&lt;value&gt;Java is an Island of </a:t>
            </a:r>
            <a:r>
              <a:rPr lang="en-US" dirty="0" err="1">
                <a:solidFill>
                  <a:srgbClr val="000000"/>
                </a:solidFill>
                <a:highlight>
                  <a:srgbClr val="FFFF00"/>
                </a:highlight>
                <a:latin typeface="Verdana" panose="020B0604030504040204" pitchFamily="34" charset="0"/>
              </a:rPr>
              <a:t>Indonasia</a:t>
            </a:r>
            <a:r>
              <a:rPr lang="en-US" dirty="0">
                <a:solidFill>
                  <a:srgbClr val="000000"/>
                </a:solidFill>
                <a:highlight>
                  <a:srgbClr val="FFFF00"/>
                </a:highlight>
                <a:latin typeface="Verdana" panose="020B0604030504040204" pitchFamily="34" charset="0"/>
              </a:rPr>
              <a:t>&lt;/value&gt;  </a:t>
            </a:r>
          </a:p>
          <a:p>
            <a:pPr algn="just"/>
            <a:r>
              <a:rPr lang="en-US" dirty="0">
                <a:solidFill>
                  <a:srgbClr val="000000"/>
                </a:solidFill>
                <a:highlight>
                  <a:srgbClr val="FFFF00"/>
                </a:highlight>
                <a:latin typeface="Verdana" panose="020B0604030504040204" pitchFamily="34" charset="0"/>
              </a:rPr>
              <a:t>&lt;/list&gt;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&lt;/bean&gt;  </a:t>
            </a:r>
          </a:p>
          <a:p>
            <a:pPr algn="just"/>
            <a:r>
              <a:rPr lang="en-US" dirty="0">
                <a:solidFill>
                  <a:srgbClr val="000000"/>
                </a:solidFill>
                <a:latin typeface="Verdana" panose="020B0604030504040204" pitchFamily="34" charset="0"/>
              </a:rPr>
              <a:t>&lt;/beans&gt;  </a:t>
            </a:r>
          </a:p>
          <a:p>
            <a:endParaRPr lang="en-US" dirty="0"/>
          </a:p>
        </p:txBody>
      </p:sp>
    </p:spTree>
    <p:extLst>
      <p:ext uri="{BB962C8B-B14F-4D97-AF65-F5344CB8AC3E}">
        <p14:creationId xmlns:p14="http://schemas.microsoft.com/office/powerpoint/2010/main" val="3614823338"/>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Inversion Of Control (IOC) and Dependency Injection</a:t>
            </a:r>
            <a:br>
              <a:rPr lang="en-US" dirty="0"/>
            </a:br>
            <a:endParaRPr lang="en-US" dirty="0"/>
          </a:p>
        </p:txBody>
      </p:sp>
      <p:sp>
        <p:nvSpPr>
          <p:cNvPr id="3" name="Content Placeholder 2"/>
          <p:cNvSpPr>
            <a:spLocks noGrp="1"/>
          </p:cNvSpPr>
          <p:nvPr>
            <p:ph idx="1"/>
          </p:nvPr>
        </p:nvSpPr>
        <p:spPr>
          <a:xfrm>
            <a:off x="677333" y="1699591"/>
            <a:ext cx="9013319" cy="5327374"/>
          </a:xfrm>
        </p:spPr>
        <p:txBody>
          <a:bodyPr>
            <a:normAutofit/>
          </a:bodyPr>
          <a:lstStyle/>
          <a:p>
            <a:r>
              <a:rPr lang="en-US" sz="1000" dirty="0"/>
              <a:t> These are the design patterns that are used to remove dependency from the programming code. </a:t>
            </a:r>
          </a:p>
          <a:p>
            <a:r>
              <a:rPr lang="en-US" sz="1000" dirty="0"/>
              <a:t>They make the code easier to test and maintain. Let's understand this with the following code:</a:t>
            </a:r>
          </a:p>
          <a:p>
            <a:r>
              <a:rPr lang="en-US" sz="1000" dirty="0"/>
              <a:t> </a:t>
            </a:r>
            <a:r>
              <a:rPr lang="en-US" sz="1000" b="1" dirty="0">
                <a:solidFill>
                  <a:srgbClr val="006699"/>
                </a:solidFill>
                <a:latin typeface="Verdana" panose="020B0604030504040204" pitchFamily="34" charset="0"/>
              </a:rPr>
              <a:t>class</a:t>
            </a:r>
            <a:r>
              <a:rPr lang="en-US" sz="1000" dirty="0">
                <a:solidFill>
                  <a:srgbClr val="000000"/>
                </a:solidFill>
                <a:latin typeface="Verdana" panose="020B0604030504040204" pitchFamily="34" charset="0"/>
              </a:rPr>
              <a:t> Employee{  </a:t>
            </a:r>
          </a:p>
          <a:p>
            <a:pPr algn="just"/>
            <a:r>
              <a:rPr lang="en-US" sz="1000" dirty="0">
                <a:solidFill>
                  <a:srgbClr val="000000"/>
                </a:solidFill>
                <a:latin typeface="Verdana" panose="020B0604030504040204" pitchFamily="34" charset="0"/>
              </a:rPr>
              <a:t>Address </a:t>
            </a:r>
            <a:r>
              <a:rPr lang="en-US" sz="1000" dirty="0" err="1">
                <a:solidFill>
                  <a:srgbClr val="000000"/>
                </a:solidFill>
                <a:latin typeface="Verdana" panose="020B0604030504040204" pitchFamily="34" charset="0"/>
              </a:rPr>
              <a:t>address</a:t>
            </a:r>
            <a:r>
              <a:rPr lang="en-US" sz="1000" dirty="0">
                <a:solidFill>
                  <a:srgbClr val="000000"/>
                </a:solidFill>
                <a:latin typeface="Verdana" panose="020B0604030504040204" pitchFamily="34" charset="0"/>
              </a:rPr>
              <a:t>;  </a:t>
            </a:r>
          </a:p>
          <a:p>
            <a:pPr algn="just"/>
            <a:r>
              <a:rPr lang="en-US" sz="1000" dirty="0">
                <a:solidFill>
                  <a:srgbClr val="000000"/>
                </a:solidFill>
                <a:latin typeface="Verdana" panose="020B0604030504040204" pitchFamily="34" charset="0"/>
              </a:rPr>
              <a:t>Employee(){  </a:t>
            </a:r>
          </a:p>
          <a:p>
            <a:pPr algn="just"/>
            <a:r>
              <a:rPr lang="en-US" sz="1000" dirty="0">
                <a:solidFill>
                  <a:srgbClr val="000000"/>
                </a:solidFill>
                <a:latin typeface="Verdana" panose="020B0604030504040204" pitchFamily="34" charset="0"/>
              </a:rPr>
              <a:t>address=</a:t>
            </a:r>
            <a:r>
              <a:rPr lang="en-US" sz="1000" b="1" dirty="0">
                <a:solidFill>
                  <a:srgbClr val="006699"/>
                </a:solidFill>
                <a:latin typeface="Verdana" panose="020B0604030504040204" pitchFamily="34" charset="0"/>
              </a:rPr>
              <a:t>new</a:t>
            </a:r>
            <a:r>
              <a:rPr lang="en-US" sz="1000" dirty="0">
                <a:solidFill>
                  <a:srgbClr val="000000"/>
                </a:solidFill>
                <a:latin typeface="Verdana" panose="020B0604030504040204" pitchFamily="34" charset="0"/>
              </a:rPr>
              <a:t> Address();  </a:t>
            </a:r>
          </a:p>
          <a:p>
            <a:pPr algn="just"/>
            <a:r>
              <a:rPr lang="en-US" sz="1000" dirty="0">
                <a:solidFill>
                  <a:srgbClr val="000000"/>
                </a:solidFill>
                <a:latin typeface="Verdana" panose="020B0604030504040204" pitchFamily="34" charset="0"/>
              </a:rPr>
              <a:t>}  }</a:t>
            </a:r>
          </a:p>
          <a:p>
            <a:pPr algn="just"/>
            <a:r>
              <a:rPr lang="en-US" sz="1000" dirty="0"/>
              <a:t>In such case, there is dependency between </a:t>
            </a:r>
            <a:r>
              <a:rPr lang="en-US" sz="1000" dirty="0">
                <a:solidFill>
                  <a:srgbClr val="FF0000"/>
                </a:solidFill>
              </a:rPr>
              <a:t>the Employee and Address (tight coupling). </a:t>
            </a:r>
            <a:r>
              <a:rPr lang="en-US" sz="1000" dirty="0"/>
              <a:t>In the Inversion of Control scenario, we do this something like this: </a:t>
            </a:r>
          </a:p>
          <a:p>
            <a:pPr algn="just"/>
            <a:r>
              <a:rPr lang="en-US" sz="1000" b="1" dirty="0">
                <a:solidFill>
                  <a:srgbClr val="006699"/>
                </a:solidFill>
                <a:latin typeface="Verdana" panose="020B0604030504040204" pitchFamily="34" charset="0"/>
              </a:rPr>
              <a:t>class</a:t>
            </a:r>
            <a:r>
              <a:rPr lang="en-US" sz="1000" dirty="0">
                <a:solidFill>
                  <a:srgbClr val="000000"/>
                </a:solidFill>
                <a:latin typeface="Verdana" panose="020B0604030504040204" pitchFamily="34" charset="0"/>
              </a:rPr>
              <a:t> Employee{  </a:t>
            </a:r>
          </a:p>
          <a:p>
            <a:pPr algn="just"/>
            <a:r>
              <a:rPr lang="en-US" sz="1000" dirty="0">
                <a:solidFill>
                  <a:srgbClr val="000000"/>
                </a:solidFill>
                <a:latin typeface="Verdana" panose="020B0604030504040204" pitchFamily="34" charset="0"/>
              </a:rPr>
              <a:t>Address </a:t>
            </a:r>
            <a:r>
              <a:rPr lang="en-US" sz="1000" dirty="0" err="1">
                <a:solidFill>
                  <a:srgbClr val="000000"/>
                </a:solidFill>
                <a:latin typeface="Verdana" panose="020B0604030504040204" pitchFamily="34" charset="0"/>
              </a:rPr>
              <a:t>address</a:t>
            </a:r>
            <a:r>
              <a:rPr lang="en-US" sz="1000" dirty="0">
                <a:solidFill>
                  <a:srgbClr val="000000"/>
                </a:solidFill>
                <a:latin typeface="Verdana" panose="020B0604030504040204" pitchFamily="34" charset="0"/>
              </a:rPr>
              <a:t>;  </a:t>
            </a:r>
          </a:p>
          <a:p>
            <a:pPr algn="just"/>
            <a:r>
              <a:rPr lang="en-US" sz="1000" dirty="0">
                <a:solidFill>
                  <a:srgbClr val="000000"/>
                </a:solidFill>
                <a:latin typeface="Verdana" panose="020B0604030504040204" pitchFamily="34" charset="0"/>
              </a:rPr>
              <a:t>Employee(Address address){  </a:t>
            </a:r>
          </a:p>
          <a:p>
            <a:pPr algn="just"/>
            <a:r>
              <a:rPr lang="en-US" sz="1000" b="1" dirty="0" err="1">
                <a:solidFill>
                  <a:srgbClr val="006699"/>
                </a:solidFill>
                <a:latin typeface="Verdana" panose="020B0604030504040204" pitchFamily="34" charset="0"/>
              </a:rPr>
              <a:t>this</a:t>
            </a:r>
            <a:r>
              <a:rPr lang="en-US" sz="1000" dirty="0" err="1">
                <a:solidFill>
                  <a:srgbClr val="000000"/>
                </a:solidFill>
                <a:latin typeface="Verdana" panose="020B0604030504040204" pitchFamily="34" charset="0"/>
              </a:rPr>
              <a:t>.address</a:t>
            </a:r>
            <a:r>
              <a:rPr lang="en-US" sz="1000" dirty="0">
                <a:solidFill>
                  <a:srgbClr val="000000"/>
                </a:solidFill>
                <a:latin typeface="Verdana" panose="020B0604030504040204" pitchFamily="34" charset="0"/>
              </a:rPr>
              <a:t>=address;  </a:t>
            </a:r>
          </a:p>
          <a:p>
            <a:pPr algn="just"/>
            <a:r>
              <a:rPr lang="en-US" sz="1000" dirty="0">
                <a:solidFill>
                  <a:srgbClr val="000000"/>
                </a:solidFill>
                <a:latin typeface="Verdana" panose="020B0604030504040204" pitchFamily="34" charset="0"/>
              </a:rPr>
              <a:t>}  } </a:t>
            </a:r>
          </a:p>
          <a:p>
            <a:r>
              <a:rPr lang="en-US" sz="1000" dirty="0">
                <a:solidFill>
                  <a:srgbClr val="FF0000"/>
                </a:solidFill>
              </a:rPr>
              <a:t>Thus, IOC makes the code loosely coupled</a:t>
            </a:r>
            <a:r>
              <a:rPr lang="en-US" sz="1000" dirty="0"/>
              <a:t>. In such case, there is no need to modify the code if our logic is moved to new environment.</a:t>
            </a:r>
          </a:p>
          <a:p>
            <a:r>
              <a:rPr lang="en-US" sz="1000" dirty="0"/>
              <a:t>In Spring framework, IOC container is responsible to inject the dependency. We provide metadata to the IOC container either by XML file or annotation.</a:t>
            </a:r>
          </a:p>
          <a:p>
            <a:pPr algn="just"/>
            <a:endParaRPr lang="en-US" sz="1000" dirty="0">
              <a:solidFill>
                <a:srgbClr val="000000"/>
              </a:solidFill>
              <a:latin typeface="Verdana" panose="020B0604030504040204" pitchFamily="34" charset="0"/>
            </a:endParaRPr>
          </a:p>
          <a:p>
            <a:pPr algn="just"/>
            <a:endParaRPr lang="en-US" sz="1000" dirty="0">
              <a:solidFill>
                <a:srgbClr val="000000"/>
              </a:solidFill>
              <a:latin typeface="Verdana" panose="020B0604030504040204" pitchFamily="34" charset="0"/>
            </a:endParaRPr>
          </a:p>
          <a:p>
            <a:endParaRPr lang="en-US" sz="1000" dirty="0"/>
          </a:p>
        </p:txBody>
      </p:sp>
    </p:spTree>
    <p:extLst>
      <p:ext uri="{BB962C8B-B14F-4D97-AF65-F5344CB8AC3E}">
        <p14:creationId xmlns:p14="http://schemas.microsoft.com/office/powerpoint/2010/main" val="2163887648"/>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a:xfrm>
            <a:off x="586409" y="1930401"/>
            <a:ext cx="8687593" cy="4110962"/>
          </a:xfrm>
        </p:spPr>
        <p:txBody>
          <a:bodyPr>
            <a:normAutofit fontScale="92500" lnSpcReduction="20000"/>
          </a:bodyPr>
          <a:lstStyle/>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Resource r=</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Question q=(Question)</a:t>
            </a:r>
            <a:r>
              <a:rPr lang="en-US" dirty="0" err="1">
                <a:solidFill>
                  <a:srgbClr val="000000"/>
                </a:solidFill>
                <a:latin typeface="Verdana" panose="020B0604030504040204" pitchFamily="34" charset="0"/>
              </a:rPr>
              <a:t>factory.getBean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"q"</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q.displayInfo</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968344760"/>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2" y="5"/>
            <a:ext cx="11805709" cy="965199"/>
          </a:xfrm>
        </p:spPr>
        <p:txBody>
          <a:bodyPr>
            <a:normAutofit fontScale="90000"/>
          </a:bodyPr>
          <a:lstStyle/>
          <a:p>
            <a:r>
              <a:rPr lang="en-US" dirty="0"/>
              <a:t> Constructor Injection with Non-String Collection (having Dependent Object) Example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 </a:t>
            </a:r>
            <a:r>
              <a:rPr lang="en-US" dirty="0">
                <a:solidFill>
                  <a:srgbClr val="000000"/>
                </a:solidFill>
                <a:latin typeface="verdana" panose="020B0604030504040204" pitchFamily="34" charset="0"/>
              </a:rPr>
              <a:t>If we have dependent object in the collection, we can inject these information by using the </a:t>
            </a:r>
            <a:r>
              <a:rPr lang="en-US" b="1" dirty="0">
                <a:solidFill>
                  <a:srgbClr val="000000"/>
                </a:solidFill>
                <a:latin typeface="verdana" panose="020B0604030504040204" pitchFamily="34" charset="0"/>
              </a:rPr>
              <a:t>ref</a:t>
            </a:r>
            <a:r>
              <a:rPr lang="en-US" dirty="0">
                <a:solidFill>
                  <a:srgbClr val="000000"/>
                </a:solidFill>
                <a:latin typeface="verdana" panose="020B0604030504040204" pitchFamily="34" charset="0"/>
              </a:rPr>
              <a:t> element inside the </a:t>
            </a:r>
            <a:r>
              <a:rPr lang="en-US" b="1" dirty="0">
                <a:solidFill>
                  <a:srgbClr val="000000"/>
                </a:solidFill>
                <a:latin typeface="verdana" panose="020B0604030504040204" pitchFamily="34" charset="0"/>
              </a:rPr>
              <a:t>list</a:t>
            </a:r>
            <a:r>
              <a:rPr lang="en-US" dirty="0">
                <a:solidFill>
                  <a:srgbClr val="000000"/>
                </a:solidFill>
                <a:latin typeface="verdana" panose="020B0604030504040204" pitchFamily="34" charset="0"/>
              </a:rPr>
              <a:t>, </a:t>
            </a:r>
            <a:r>
              <a:rPr lang="en-US" b="1" dirty="0">
                <a:solidFill>
                  <a:srgbClr val="000000"/>
                </a:solidFill>
                <a:latin typeface="verdana" panose="020B0604030504040204" pitchFamily="34" charset="0"/>
              </a:rPr>
              <a:t>set</a:t>
            </a:r>
            <a:r>
              <a:rPr lang="en-US" dirty="0">
                <a:solidFill>
                  <a:srgbClr val="000000"/>
                </a:solidFill>
                <a:latin typeface="verdana" panose="020B0604030504040204" pitchFamily="34" charset="0"/>
              </a:rPr>
              <a:t> or </a:t>
            </a:r>
            <a:r>
              <a:rPr lang="en-US" b="1" dirty="0">
                <a:solidFill>
                  <a:srgbClr val="000000"/>
                </a:solidFill>
                <a:latin typeface="verdana" panose="020B0604030504040204" pitchFamily="34" charset="0"/>
              </a:rPr>
              <a:t>map</a:t>
            </a:r>
            <a:r>
              <a:rPr lang="en-US" dirty="0">
                <a:solidFill>
                  <a:srgbClr val="000000"/>
                </a:solidFill>
                <a:latin typeface="verdana" panose="020B0604030504040204" pitchFamily="34" charset="0"/>
              </a:rPr>
              <a:t>.</a:t>
            </a:r>
          </a:p>
          <a:p>
            <a:pPr algn="just"/>
            <a:r>
              <a:rPr lang="en-US" dirty="0">
                <a:solidFill>
                  <a:srgbClr val="000000"/>
                </a:solidFill>
                <a:latin typeface="verdana" panose="020B0604030504040204" pitchFamily="34" charset="0"/>
              </a:rPr>
              <a:t>In this example, we are taking the example of Forum where </a:t>
            </a:r>
            <a:r>
              <a:rPr lang="en-US" b="1" dirty="0">
                <a:solidFill>
                  <a:srgbClr val="000000"/>
                </a:solidFill>
                <a:latin typeface="verdana" panose="020B0604030504040204" pitchFamily="34" charset="0"/>
              </a:rPr>
              <a:t>One question can have multiple answers</a:t>
            </a:r>
            <a:r>
              <a:rPr lang="en-US" dirty="0">
                <a:solidFill>
                  <a:srgbClr val="000000"/>
                </a:solidFill>
                <a:latin typeface="verdana" panose="020B0604030504040204" pitchFamily="34" charset="0"/>
              </a:rPr>
              <a:t>. But Answer has its own information such as </a:t>
            </a:r>
            <a:r>
              <a:rPr lang="en-US" dirty="0" err="1">
                <a:solidFill>
                  <a:srgbClr val="000000"/>
                </a:solidFill>
                <a:latin typeface="verdana" panose="020B0604030504040204" pitchFamily="34" charset="0"/>
              </a:rPr>
              <a:t>answerId</a:t>
            </a:r>
            <a:r>
              <a:rPr lang="en-US" dirty="0">
                <a:solidFill>
                  <a:srgbClr val="000000"/>
                </a:solidFill>
                <a:latin typeface="verdana" panose="020B0604030504040204" pitchFamily="34" charset="0"/>
              </a:rPr>
              <a:t>, answer and </a:t>
            </a:r>
            <a:r>
              <a:rPr lang="en-US" dirty="0" err="1">
                <a:solidFill>
                  <a:srgbClr val="000000"/>
                </a:solidFill>
                <a:latin typeface="verdana" panose="020B0604030504040204" pitchFamily="34" charset="0"/>
              </a:rPr>
              <a:t>postedBy</a:t>
            </a:r>
            <a:r>
              <a:rPr lang="en-US" dirty="0">
                <a:solidFill>
                  <a:srgbClr val="000000"/>
                </a:solidFill>
                <a:latin typeface="verdana" panose="020B0604030504040204" pitchFamily="34" charset="0"/>
              </a:rPr>
              <a:t>. There are four pages used in this example:</a:t>
            </a:r>
          </a:p>
          <a:p>
            <a:pPr algn="just">
              <a:buFont typeface="+mj-lt"/>
              <a:buAutoNum type="arabicPeriod"/>
            </a:pPr>
            <a:r>
              <a:rPr lang="en-US" b="1" dirty="0">
                <a:solidFill>
                  <a:srgbClr val="000000"/>
                </a:solidFill>
                <a:latin typeface="Verdana" panose="020B0604030504040204" pitchFamily="34" charset="0"/>
              </a:rPr>
              <a:t>Question.java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Answer.java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applicationContext.xml</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Test.java</a:t>
            </a:r>
            <a:endParaRPr lang="en-US" dirty="0">
              <a:solidFill>
                <a:srgbClr val="000000"/>
              </a:solidFill>
              <a:latin typeface="Verdana" panose="020B0604030504040204" pitchFamily="34" charset="0"/>
            </a:endParaRPr>
          </a:p>
          <a:p>
            <a:r>
              <a:rPr lang="en-US" dirty="0"/>
              <a:t> </a:t>
            </a:r>
            <a:r>
              <a:rPr lang="en-US" dirty="0">
                <a:solidFill>
                  <a:srgbClr val="000000"/>
                </a:solidFill>
                <a:latin typeface="verdana" panose="020B0604030504040204" pitchFamily="34" charset="0"/>
              </a:rPr>
              <a:t>In this example, we are using list that can have duplicate elements, you may use set that have only unique elements. But, you need to change list to set in the applicationContext.xml file and List to Set in the Question.java file.</a:t>
            </a:r>
          </a:p>
          <a:p>
            <a:endParaRPr lang="en-US" dirty="0"/>
          </a:p>
        </p:txBody>
      </p:sp>
    </p:spTree>
    <p:extLst>
      <p:ext uri="{BB962C8B-B14F-4D97-AF65-F5344CB8AC3E}">
        <p14:creationId xmlns:p14="http://schemas.microsoft.com/office/powerpoint/2010/main" val="338249881"/>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699" y="0"/>
            <a:ext cx="8596668" cy="851452"/>
          </a:xfrm>
        </p:spPr>
        <p:txBody>
          <a:bodyPr/>
          <a:lstStyle/>
          <a:p>
            <a:r>
              <a:rPr lang="en-US" dirty="0"/>
              <a:t>Question.java</a:t>
            </a:r>
          </a:p>
        </p:txBody>
      </p:sp>
      <p:sp>
        <p:nvSpPr>
          <p:cNvPr id="3" name="Content Placeholder 2"/>
          <p:cNvSpPr>
            <a:spLocks noGrp="1"/>
          </p:cNvSpPr>
          <p:nvPr>
            <p:ph idx="1"/>
          </p:nvPr>
        </p:nvSpPr>
        <p:spPr>
          <a:xfrm>
            <a:off x="224369" y="965203"/>
            <a:ext cx="11802535" cy="6008807"/>
          </a:xfrm>
        </p:spPr>
        <p:txBody>
          <a:bodyPr>
            <a:normAutofit fontScale="55000" lnSpcReduction="20000"/>
          </a:bodyPr>
          <a:lstStyle/>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java.util.Iterator</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java.util.List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Question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List&lt;Answer&gt; answers;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Question()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Question(</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String name, List&lt;Answer&gt; answers) {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super</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.id = id;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.name = name;  </a:t>
            </a:r>
          </a:p>
          <a:p>
            <a:pPr algn="just"/>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.answers</a:t>
            </a:r>
            <a:r>
              <a:rPr lang="en-US" dirty="0">
                <a:solidFill>
                  <a:srgbClr val="000000"/>
                </a:solidFill>
                <a:latin typeface="Verdana" panose="020B0604030504040204" pitchFamily="34" charset="0"/>
              </a:rPr>
              <a:t> = answers;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displayInfo</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"answers are:"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Iterator&lt;Answer&gt; </a:t>
            </a:r>
            <a:r>
              <a:rPr lang="en-US" dirty="0" err="1">
                <a:solidFill>
                  <a:srgbClr val="000000"/>
                </a:solidFill>
                <a:latin typeface="Verdana" panose="020B0604030504040204" pitchFamily="34" charset="0"/>
              </a:rPr>
              <a:t>itr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answers.iterator</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itr.hasNext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itr.next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  } }  </a:t>
            </a:r>
          </a:p>
          <a:p>
            <a:endParaRPr lang="en-US" dirty="0"/>
          </a:p>
        </p:txBody>
      </p:sp>
    </p:spTree>
    <p:extLst>
      <p:ext uri="{BB962C8B-B14F-4D97-AF65-F5344CB8AC3E}">
        <p14:creationId xmlns:p14="http://schemas.microsoft.com/office/powerpoint/2010/main" val="2478918740"/>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verdana" panose="020B0604030504040204" pitchFamily="34" charset="0"/>
              </a:rPr>
              <a:t>Answer.java</a:t>
            </a:r>
            <a:endParaRPr lang="en-US" dirty="0"/>
          </a:p>
        </p:txBody>
      </p:sp>
      <p:sp>
        <p:nvSpPr>
          <p:cNvPr id="3" name="Content Placeholder 2"/>
          <p:cNvSpPr>
            <a:spLocks noGrp="1"/>
          </p:cNvSpPr>
          <p:nvPr>
            <p:ph idx="1"/>
          </p:nvPr>
        </p:nvSpPr>
        <p:spPr>
          <a:xfrm>
            <a:off x="496957" y="1242391"/>
            <a:ext cx="8777045" cy="4798971"/>
          </a:xfrm>
        </p:spPr>
        <p:txBody>
          <a:bodyPr>
            <a:normAutofit fontScale="62500" lnSpcReduction="20000"/>
          </a:bodyPr>
          <a:lstStyle/>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Answer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by;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Answer()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Answer(</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String name, String by) {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super</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.id = id;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.name = name;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.by = by;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toString</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+by;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4140973471"/>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577" y="0"/>
            <a:ext cx="8596668" cy="685800"/>
          </a:xfrm>
        </p:spPr>
        <p:txBody>
          <a:bodyPr/>
          <a:lstStyle/>
          <a:p>
            <a:r>
              <a:rPr lang="en-US" b="1" dirty="0"/>
              <a:t>applicationContext.xml</a:t>
            </a:r>
            <a:endParaRPr lang="en-US" dirty="0"/>
          </a:p>
        </p:txBody>
      </p:sp>
      <p:sp>
        <p:nvSpPr>
          <p:cNvPr id="3" name="Content Placeholder 2"/>
          <p:cNvSpPr>
            <a:spLocks noGrp="1"/>
          </p:cNvSpPr>
          <p:nvPr>
            <p:ph idx="1"/>
          </p:nvPr>
        </p:nvSpPr>
        <p:spPr>
          <a:xfrm>
            <a:off x="354841" y="941696"/>
            <a:ext cx="11672059" cy="5916304"/>
          </a:xfrm>
        </p:spPr>
        <p:txBody>
          <a:bodyPr>
            <a:normAutofit fontScale="40000" lnSpcReduction="20000"/>
          </a:bodyPr>
          <a:lstStyle/>
          <a:p>
            <a:pPr algn="just"/>
            <a:r>
              <a:rPr lang="en-US" dirty="0"/>
              <a:t> </a:t>
            </a:r>
            <a:r>
              <a:rPr lang="en-US" dirty="0">
                <a:solidFill>
                  <a:srgbClr val="000000"/>
                </a:solidFill>
                <a:latin typeface="Verdana" panose="020B0604030504040204" pitchFamily="34" charset="0"/>
              </a:rPr>
              <a:t>&lt;?xml version=</a:t>
            </a:r>
            <a:r>
              <a:rPr lang="en-US" dirty="0">
                <a:solidFill>
                  <a:srgbClr val="0000FF"/>
                </a:solidFill>
                <a:latin typeface="Verdana" panose="020B0604030504040204" pitchFamily="34" charset="0"/>
              </a:rPr>
              <a:t>"1.0"</a:t>
            </a:r>
            <a:r>
              <a:rPr lang="en-US" dirty="0">
                <a:solidFill>
                  <a:srgbClr val="000000"/>
                </a:solidFill>
                <a:latin typeface="Verdana" panose="020B0604030504040204" pitchFamily="34" charset="0"/>
              </a:rPr>
              <a:t> encoding=</a:t>
            </a:r>
            <a:r>
              <a:rPr lang="en-US" dirty="0">
                <a:solidFill>
                  <a:srgbClr val="0000FF"/>
                </a:solidFill>
                <a:latin typeface="Verdana" panose="020B0604030504040204" pitchFamily="34" charset="0"/>
              </a:rPr>
              <a:t>"UTF-8"</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&lt;beans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"http://www.springframework.org/schema/beans"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xmlns:xsi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"http://www.w3.org/2001/XMLSchema-instance"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xmlns:p</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"http://www.springframework.org/schema/p"</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xsi:schemaLocation</a:t>
            </a:r>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 </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//www.springframework.org/schema/beans/spring-beans-3.0.xsd"&gt;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"ans1"</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com.mangaraoit.Answer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"1"</a:t>
            </a:r>
            <a:r>
              <a:rPr lang="en-US" dirty="0">
                <a:solidFill>
                  <a:srgbClr val="000000"/>
                </a:solidFill>
                <a:latin typeface="Verdana" panose="020B0604030504040204" pitchFamily="34" charset="0"/>
              </a:rPr>
              <a:t>&gt;&lt;/constructor-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"Java is a programming language"</a:t>
            </a:r>
            <a:r>
              <a:rPr lang="en-US" dirty="0">
                <a:solidFill>
                  <a:srgbClr val="000000"/>
                </a:solidFill>
                <a:latin typeface="Verdana" panose="020B0604030504040204" pitchFamily="34" charset="0"/>
              </a:rPr>
              <a:t>&gt;&lt;/constructor-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"John"</a:t>
            </a:r>
            <a:r>
              <a:rPr lang="en-US" dirty="0">
                <a:solidFill>
                  <a:srgbClr val="000000"/>
                </a:solidFill>
                <a:latin typeface="Verdana" panose="020B0604030504040204" pitchFamily="34" charset="0"/>
              </a:rPr>
              <a:t>&gt;&lt;/constructor-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&lt;/bean&gt;  </a:t>
            </a:r>
          </a:p>
          <a:p>
            <a:pPr algn="just"/>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"ans2"</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com.mangaraoit.Answer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"2"</a:t>
            </a:r>
            <a:r>
              <a:rPr lang="en-US" dirty="0">
                <a:solidFill>
                  <a:srgbClr val="000000"/>
                </a:solidFill>
                <a:latin typeface="Verdana" panose="020B0604030504040204" pitchFamily="34" charset="0"/>
              </a:rPr>
              <a:t>&gt;&lt;/constructor-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"Java is a Platform"</a:t>
            </a:r>
            <a:r>
              <a:rPr lang="en-US" dirty="0">
                <a:solidFill>
                  <a:srgbClr val="000000"/>
                </a:solidFill>
                <a:latin typeface="Verdana" panose="020B0604030504040204" pitchFamily="34" charset="0"/>
              </a:rPr>
              <a:t>&gt;&lt;/constructor-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"Ravi"</a:t>
            </a:r>
            <a:r>
              <a:rPr lang="en-US" dirty="0">
                <a:solidFill>
                  <a:srgbClr val="000000"/>
                </a:solidFill>
                <a:latin typeface="Verdana" panose="020B0604030504040204" pitchFamily="34" charset="0"/>
              </a:rPr>
              <a:t>&gt;&lt;/constructor-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&lt;/bean&gt;  </a:t>
            </a:r>
          </a:p>
          <a:p>
            <a:pPr algn="just"/>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"q"</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com.mangaraoit.Question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"111"</a:t>
            </a:r>
            <a:r>
              <a:rPr lang="en-US" dirty="0">
                <a:solidFill>
                  <a:srgbClr val="000000"/>
                </a:solidFill>
                <a:latin typeface="Verdana" panose="020B0604030504040204" pitchFamily="34" charset="0"/>
              </a:rPr>
              <a:t>&gt;&lt;/constructor-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"What is java?"</a:t>
            </a:r>
            <a:r>
              <a:rPr lang="en-US" dirty="0">
                <a:solidFill>
                  <a:srgbClr val="000000"/>
                </a:solidFill>
                <a:latin typeface="Verdana" panose="020B0604030504040204" pitchFamily="34" charset="0"/>
              </a:rPr>
              <a:t>&gt;&lt;/constructor-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&lt;list&gt;  </a:t>
            </a:r>
          </a:p>
          <a:p>
            <a:pPr algn="just"/>
            <a:r>
              <a:rPr lang="en-US" dirty="0">
                <a:solidFill>
                  <a:srgbClr val="000000"/>
                </a:solidFill>
                <a:latin typeface="Verdana" panose="020B0604030504040204" pitchFamily="34" charset="0"/>
              </a:rPr>
              <a:t>&lt;ref bean=</a:t>
            </a:r>
            <a:r>
              <a:rPr lang="en-US" dirty="0">
                <a:solidFill>
                  <a:srgbClr val="0000FF"/>
                </a:solidFill>
                <a:latin typeface="Verdana" panose="020B0604030504040204" pitchFamily="34" charset="0"/>
              </a:rPr>
              <a:t>"ans1"</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&lt;ref bean=</a:t>
            </a:r>
            <a:r>
              <a:rPr lang="en-US" dirty="0">
                <a:solidFill>
                  <a:srgbClr val="0000FF"/>
                </a:solidFill>
                <a:latin typeface="Verdana" panose="020B0604030504040204" pitchFamily="34" charset="0"/>
              </a:rPr>
              <a:t>"ans2"</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&lt;/list&gt;  </a:t>
            </a:r>
          </a:p>
          <a:p>
            <a:pPr algn="just"/>
            <a:r>
              <a:rPr lang="en-US" dirty="0">
                <a:solidFill>
                  <a:srgbClr val="000000"/>
                </a:solidFill>
                <a:latin typeface="Verdana" panose="020B0604030504040204" pitchFamily="34" charset="0"/>
              </a:rPr>
              <a:t>&lt;/constructor-</a:t>
            </a:r>
            <a:r>
              <a:rPr lang="en-US" dirty="0" err="1">
                <a:solidFill>
                  <a:srgbClr val="000000"/>
                </a:solidFill>
                <a:latin typeface="Verdana" panose="020B0604030504040204" pitchFamily="34" charset="0"/>
              </a:rPr>
              <a:t>arg</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&lt;/bean&gt;  </a:t>
            </a:r>
          </a:p>
          <a:p>
            <a:pPr algn="just"/>
            <a:r>
              <a:rPr lang="en-US" dirty="0">
                <a:solidFill>
                  <a:srgbClr val="000000"/>
                </a:solidFill>
                <a:latin typeface="Verdana" panose="020B0604030504040204" pitchFamily="34" charset="0"/>
              </a:rPr>
              <a:t>&lt;/beans&gt;  </a:t>
            </a:r>
            <a:endParaRPr lang="en-US" dirty="0"/>
          </a:p>
        </p:txBody>
      </p:sp>
    </p:spTree>
    <p:extLst>
      <p:ext uri="{BB962C8B-B14F-4D97-AF65-F5344CB8AC3E}">
        <p14:creationId xmlns:p14="http://schemas.microsoft.com/office/powerpoint/2010/main" val="1964698616"/>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p:txBody>
          <a:bodyPr>
            <a:normAutofit lnSpcReduction="10000"/>
          </a:bodyPr>
          <a:lstStyle/>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Resource r=</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  </a:t>
            </a:r>
          </a:p>
          <a:p>
            <a:pPr algn="just"/>
            <a:r>
              <a:rPr lang="en-US" dirty="0">
                <a:solidFill>
                  <a:srgbClr val="000000"/>
                </a:solidFill>
                <a:latin typeface="Verdana" panose="020B0604030504040204" pitchFamily="34" charset="0"/>
              </a:rPr>
              <a:t>    Question q=(Question)</a:t>
            </a:r>
            <a:r>
              <a:rPr lang="en-US" dirty="0" err="1">
                <a:solidFill>
                  <a:srgbClr val="000000"/>
                </a:solidFill>
                <a:latin typeface="Verdana" panose="020B0604030504040204" pitchFamily="34" charset="0"/>
              </a:rPr>
              <a:t>factory.getBean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"q"</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q.displayInfo</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701603186"/>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Inheriting Bean in Spring</a:t>
            </a:r>
            <a:br>
              <a:rPr lang="en-US" dirty="0"/>
            </a:br>
            <a:endParaRPr lang="en-US" dirty="0"/>
          </a:p>
        </p:txBody>
      </p:sp>
      <p:sp>
        <p:nvSpPr>
          <p:cNvPr id="3" name="Content Placeholder 2"/>
          <p:cNvSpPr>
            <a:spLocks noGrp="1"/>
          </p:cNvSpPr>
          <p:nvPr>
            <p:ph idx="1"/>
          </p:nvPr>
        </p:nvSpPr>
        <p:spPr/>
        <p:txBody>
          <a:bodyPr/>
          <a:lstStyle/>
          <a:p>
            <a:r>
              <a:rPr lang="en-US" dirty="0"/>
              <a:t> </a:t>
            </a:r>
            <a:r>
              <a:rPr lang="en-US" dirty="0">
                <a:solidFill>
                  <a:srgbClr val="000000"/>
                </a:solidFill>
                <a:latin typeface="verdana" panose="020B0604030504040204" pitchFamily="34" charset="0"/>
              </a:rPr>
              <a:t>By using the </a:t>
            </a:r>
            <a:r>
              <a:rPr lang="en-US" b="1" dirty="0">
                <a:solidFill>
                  <a:srgbClr val="000000"/>
                </a:solidFill>
                <a:latin typeface="verdana" panose="020B0604030504040204" pitchFamily="34" charset="0"/>
              </a:rPr>
              <a:t>parent</a:t>
            </a:r>
            <a:r>
              <a:rPr lang="en-US" dirty="0">
                <a:solidFill>
                  <a:srgbClr val="000000"/>
                </a:solidFill>
                <a:latin typeface="verdana" panose="020B0604030504040204" pitchFamily="34" charset="0"/>
              </a:rPr>
              <a:t> attribute of </a:t>
            </a:r>
            <a:r>
              <a:rPr lang="en-US" b="1" dirty="0">
                <a:solidFill>
                  <a:srgbClr val="000000"/>
                </a:solidFill>
                <a:latin typeface="verdana" panose="020B0604030504040204" pitchFamily="34" charset="0"/>
              </a:rPr>
              <a:t>bean</a:t>
            </a:r>
            <a:r>
              <a:rPr lang="en-US" dirty="0">
                <a:solidFill>
                  <a:srgbClr val="000000"/>
                </a:solidFill>
                <a:latin typeface="verdana" panose="020B0604030504040204" pitchFamily="34" charset="0"/>
              </a:rPr>
              <a:t>, we can specify the inheritance relation between the beans. In such case, parent bean values will be inherited to the current bean.</a:t>
            </a:r>
          </a:p>
          <a:p>
            <a:endParaRPr lang="en-US" dirty="0"/>
          </a:p>
        </p:txBody>
      </p:sp>
    </p:spTree>
    <p:extLst>
      <p:ext uri="{BB962C8B-B14F-4D97-AF65-F5344CB8AC3E}">
        <p14:creationId xmlns:p14="http://schemas.microsoft.com/office/powerpoint/2010/main" val="4168808416"/>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Employee.java</a:t>
            </a:r>
            <a:endParaRPr lang="en-US" dirty="0"/>
          </a:p>
        </p:txBody>
      </p:sp>
      <p:sp>
        <p:nvSpPr>
          <p:cNvPr id="3" name="Content Placeholder 2"/>
          <p:cNvSpPr>
            <a:spLocks noGrp="1"/>
          </p:cNvSpPr>
          <p:nvPr>
            <p:ph idx="1"/>
          </p:nvPr>
        </p:nvSpPr>
        <p:spPr>
          <a:xfrm>
            <a:off x="677333" y="1351722"/>
            <a:ext cx="9410883" cy="5784573"/>
          </a:xfrm>
        </p:spPr>
        <p:txBody>
          <a:bodyPr>
            <a:normAutofit fontScale="62500" lnSpcReduction="20000"/>
          </a:bodyPr>
          <a:lstStyle/>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Employee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Address </a:t>
            </a:r>
            <a:r>
              <a:rPr lang="en-US" dirty="0" err="1">
                <a:solidFill>
                  <a:srgbClr val="000000"/>
                </a:solidFill>
                <a:latin typeface="Verdana" panose="020B0604030504040204" pitchFamily="34" charset="0"/>
              </a:rPr>
              <a:t>address</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Employee() {}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Employee(</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String name) {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super</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.id = id;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.name = name;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Employee(</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String name, Address address) {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super</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.id = id;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.name = name;  </a:t>
            </a:r>
          </a:p>
          <a:p>
            <a:pPr algn="just"/>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.address</a:t>
            </a:r>
            <a:r>
              <a:rPr lang="en-US" dirty="0">
                <a:solidFill>
                  <a:srgbClr val="000000"/>
                </a:solidFill>
                <a:latin typeface="Verdana" panose="020B0604030504040204" pitchFamily="34" charset="0"/>
              </a:rPr>
              <a:t> = address;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show(){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(address);  </a:t>
            </a:r>
          </a:p>
          <a:p>
            <a:pPr algn="just"/>
            <a:r>
              <a:rPr lang="en-US" dirty="0">
                <a:solidFill>
                  <a:srgbClr val="000000"/>
                </a:solidFill>
                <a:latin typeface="Verdana" panose="020B0604030504040204" pitchFamily="34" charset="0"/>
              </a:rPr>
              <a:t>} }</a:t>
            </a:r>
            <a:endParaRPr lang="en-US" dirty="0"/>
          </a:p>
        </p:txBody>
      </p:sp>
    </p:spTree>
    <p:extLst>
      <p:ext uri="{BB962C8B-B14F-4D97-AF65-F5344CB8AC3E}">
        <p14:creationId xmlns:p14="http://schemas.microsoft.com/office/powerpoint/2010/main" val="2840727847"/>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Address.java</a:t>
            </a:r>
          </a:p>
        </p:txBody>
      </p:sp>
      <p:sp>
        <p:nvSpPr>
          <p:cNvPr id="3" name="Content Placeholder 2"/>
          <p:cNvSpPr>
            <a:spLocks noGrp="1"/>
          </p:cNvSpPr>
          <p:nvPr>
            <p:ph idx="1"/>
          </p:nvPr>
        </p:nvSpPr>
        <p:spPr/>
        <p:txBody>
          <a:bodyPr>
            <a:normAutofit fontScale="77500" lnSpcReduction="20000"/>
          </a:bodyPr>
          <a:lstStyle/>
          <a:p>
            <a:pPr algn="just">
              <a:buFont typeface="+mj-lt"/>
              <a:buAutoNum type="arabicPeriod"/>
            </a:pPr>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Address {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addressLine1,city,state,country;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Address(String addressLine1, String city, String state, String country) {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super</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this</a:t>
            </a:r>
            <a:r>
              <a:rPr lang="en-US" dirty="0">
                <a:solidFill>
                  <a:srgbClr val="000000"/>
                </a:solidFill>
                <a:latin typeface="Verdana" panose="020B0604030504040204" pitchFamily="34" charset="0"/>
              </a:rPr>
              <a:t>.addressLine1 = addressLine1;  </a:t>
            </a:r>
          </a:p>
          <a:p>
            <a:pPr algn="just">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.city</a:t>
            </a:r>
            <a:r>
              <a:rPr lang="en-US" dirty="0">
                <a:solidFill>
                  <a:srgbClr val="000000"/>
                </a:solidFill>
                <a:latin typeface="Verdana" panose="020B0604030504040204" pitchFamily="34" charset="0"/>
              </a:rPr>
              <a:t> = city;  </a:t>
            </a:r>
          </a:p>
          <a:p>
            <a:pPr algn="just">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.state</a:t>
            </a:r>
            <a:r>
              <a:rPr lang="en-US" dirty="0">
                <a:solidFill>
                  <a:srgbClr val="000000"/>
                </a:solidFill>
                <a:latin typeface="Verdana" panose="020B0604030504040204" pitchFamily="34" charset="0"/>
              </a:rPr>
              <a:t> = state;  </a:t>
            </a:r>
          </a:p>
          <a:p>
            <a:pPr algn="just">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.country</a:t>
            </a:r>
            <a:r>
              <a:rPr lang="en-US" dirty="0">
                <a:solidFill>
                  <a:srgbClr val="000000"/>
                </a:solidFill>
                <a:latin typeface="Verdana" panose="020B0604030504040204" pitchFamily="34" charset="0"/>
              </a:rPr>
              <a:t> = country;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toString</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addressLine1+</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+city+</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+state+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+country;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908983550"/>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8347"/>
            <a:ext cx="8596668" cy="485912"/>
          </a:xfrm>
        </p:spPr>
        <p:txBody>
          <a:bodyPr>
            <a:normAutofit fontScale="90000"/>
          </a:bodyPr>
          <a:lstStyle/>
          <a:p>
            <a:r>
              <a:rPr lang="en-US" dirty="0"/>
              <a:t> </a:t>
            </a:r>
            <a:r>
              <a:rPr lang="en-US" b="1" dirty="0"/>
              <a:t>applicationContext.xml</a:t>
            </a:r>
            <a:endParaRPr lang="en-US" dirty="0"/>
          </a:p>
        </p:txBody>
      </p:sp>
      <p:sp>
        <p:nvSpPr>
          <p:cNvPr id="3" name="Content Placeholder 2"/>
          <p:cNvSpPr>
            <a:spLocks noGrp="1"/>
          </p:cNvSpPr>
          <p:nvPr>
            <p:ph idx="1"/>
          </p:nvPr>
        </p:nvSpPr>
        <p:spPr>
          <a:xfrm>
            <a:off x="188843" y="506896"/>
            <a:ext cx="9770166" cy="6450495"/>
          </a:xfrm>
        </p:spPr>
        <p:txBody>
          <a:bodyPr>
            <a:normAutofit lnSpcReduction="10000"/>
          </a:bodyPr>
          <a:lstStyle/>
          <a:p>
            <a:pPr algn="just"/>
            <a:r>
              <a:rPr lang="en-US" sz="900" dirty="0">
                <a:solidFill>
                  <a:srgbClr val="000000"/>
                </a:solidFill>
                <a:latin typeface="Verdana" panose="020B0604030504040204" pitchFamily="34" charset="0"/>
              </a:rPr>
              <a:t>&lt;?xml version=</a:t>
            </a:r>
            <a:r>
              <a:rPr lang="en-US" sz="900" dirty="0">
                <a:solidFill>
                  <a:srgbClr val="0000FF"/>
                </a:solidFill>
                <a:latin typeface="Verdana" panose="020B0604030504040204" pitchFamily="34" charset="0"/>
              </a:rPr>
              <a:t>"1.0"</a:t>
            </a:r>
            <a:r>
              <a:rPr lang="en-US" sz="900" dirty="0">
                <a:solidFill>
                  <a:srgbClr val="000000"/>
                </a:solidFill>
                <a:latin typeface="Verdana" panose="020B0604030504040204" pitchFamily="34" charset="0"/>
              </a:rPr>
              <a:t> encoding=</a:t>
            </a:r>
            <a:r>
              <a:rPr lang="en-US" sz="900" dirty="0">
                <a:solidFill>
                  <a:srgbClr val="0000FF"/>
                </a:solidFill>
                <a:latin typeface="Verdana" panose="020B0604030504040204" pitchFamily="34" charset="0"/>
              </a:rPr>
              <a:t>"UTF-8"</a:t>
            </a:r>
            <a:r>
              <a:rPr lang="en-US" sz="900" dirty="0">
                <a:solidFill>
                  <a:srgbClr val="000000"/>
                </a:solidFill>
                <a:latin typeface="Verdana" panose="020B0604030504040204" pitchFamily="34" charset="0"/>
              </a:rPr>
              <a:t>?&gt;  </a:t>
            </a:r>
          </a:p>
          <a:p>
            <a:pPr algn="just"/>
            <a:r>
              <a:rPr lang="en-US" sz="900" dirty="0">
                <a:solidFill>
                  <a:srgbClr val="000000"/>
                </a:solidFill>
                <a:latin typeface="Verdana" panose="020B0604030504040204" pitchFamily="34" charset="0"/>
              </a:rPr>
              <a:t>&lt;beans  </a:t>
            </a:r>
          </a:p>
          <a:p>
            <a:pPr algn="just"/>
            <a:r>
              <a:rPr lang="en-US" sz="900" dirty="0">
                <a:solidFill>
                  <a:srgbClr val="000000"/>
                </a:solidFill>
                <a:latin typeface="Verdana" panose="020B0604030504040204" pitchFamily="34" charset="0"/>
              </a:rPr>
              <a:t>    </a:t>
            </a:r>
            <a:r>
              <a:rPr lang="en-US" sz="900" dirty="0" err="1">
                <a:solidFill>
                  <a:srgbClr val="000000"/>
                </a:solidFill>
                <a:latin typeface="Verdana" panose="020B0604030504040204" pitchFamily="34" charset="0"/>
              </a:rPr>
              <a:t>xmlns</a:t>
            </a:r>
            <a:r>
              <a:rPr lang="en-US" sz="900" dirty="0">
                <a:solidFill>
                  <a:srgbClr val="000000"/>
                </a:solidFill>
                <a:latin typeface="Verdana" panose="020B0604030504040204" pitchFamily="34" charset="0"/>
              </a:rPr>
              <a:t>=</a:t>
            </a:r>
            <a:r>
              <a:rPr lang="en-US" sz="900" dirty="0">
                <a:solidFill>
                  <a:srgbClr val="0000FF"/>
                </a:solidFill>
                <a:latin typeface="Verdana" panose="020B0604030504040204" pitchFamily="34" charset="0"/>
              </a:rPr>
              <a:t>"http://www.springframework.org/schema/beans"</a:t>
            </a:r>
            <a:r>
              <a:rPr lang="en-US" sz="900" dirty="0">
                <a:solidFill>
                  <a:srgbClr val="000000"/>
                </a:solidFill>
                <a:latin typeface="Verdana" panose="020B0604030504040204" pitchFamily="34" charset="0"/>
              </a:rPr>
              <a:t>  </a:t>
            </a:r>
          </a:p>
          <a:p>
            <a:pPr algn="just"/>
            <a:r>
              <a:rPr lang="en-US" sz="900" dirty="0">
                <a:solidFill>
                  <a:srgbClr val="000000"/>
                </a:solidFill>
                <a:latin typeface="Verdana" panose="020B0604030504040204" pitchFamily="34" charset="0"/>
              </a:rPr>
              <a:t>    </a:t>
            </a:r>
            <a:r>
              <a:rPr lang="en-US" sz="900" dirty="0" err="1">
                <a:solidFill>
                  <a:srgbClr val="000000"/>
                </a:solidFill>
                <a:latin typeface="Verdana" panose="020B0604030504040204" pitchFamily="34" charset="0"/>
              </a:rPr>
              <a:t>xmlns:xsi</a:t>
            </a:r>
            <a:r>
              <a:rPr lang="en-US" sz="900" dirty="0">
                <a:solidFill>
                  <a:srgbClr val="000000"/>
                </a:solidFill>
                <a:latin typeface="Verdana" panose="020B0604030504040204" pitchFamily="34" charset="0"/>
              </a:rPr>
              <a:t>=</a:t>
            </a:r>
            <a:r>
              <a:rPr lang="en-US" sz="900" dirty="0">
                <a:solidFill>
                  <a:srgbClr val="0000FF"/>
                </a:solidFill>
                <a:latin typeface="Verdana" panose="020B0604030504040204" pitchFamily="34" charset="0"/>
              </a:rPr>
              <a:t>"http://www.w3.org/2001/XMLSchema-instance"</a:t>
            </a:r>
            <a:r>
              <a:rPr lang="en-US" sz="900" dirty="0">
                <a:solidFill>
                  <a:srgbClr val="000000"/>
                </a:solidFill>
                <a:latin typeface="Verdana" panose="020B0604030504040204" pitchFamily="34" charset="0"/>
              </a:rPr>
              <a:t>  </a:t>
            </a:r>
          </a:p>
          <a:p>
            <a:pPr algn="just"/>
            <a:r>
              <a:rPr lang="en-US" sz="900" dirty="0">
                <a:solidFill>
                  <a:srgbClr val="000000"/>
                </a:solidFill>
                <a:latin typeface="Verdana" panose="020B0604030504040204" pitchFamily="34" charset="0"/>
              </a:rPr>
              <a:t>    </a:t>
            </a:r>
            <a:r>
              <a:rPr lang="en-US" sz="900" dirty="0" err="1">
                <a:solidFill>
                  <a:srgbClr val="000000"/>
                </a:solidFill>
                <a:latin typeface="Verdana" panose="020B0604030504040204" pitchFamily="34" charset="0"/>
              </a:rPr>
              <a:t>xmlns:p</a:t>
            </a:r>
            <a:r>
              <a:rPr lang="en-US" sz="900" dirty="0">
                <a:solidFill>
                  <a:srgbClr val="000000"/>
                </a:solidFill>
                <a:latin typeface="Verdana" panose="020B0604030504040204" pitchFamily="34" charset="0"/>
              </a:rPr>
              <a:t>=</a:t>
            </a:r>
            <a:r>
              <a:rPr lang="en-US" sz="900" dirty="0">
                <a:solidFill>
                  <a:srgbClr val="0000FF"/>
                </a:solidFill>
                <a:latin typeface="Verdana" panose="020B0604030504040204" pitchFamily="34" charset="0"/>
              </a:rPr>
              <a:t>"http://www.springframework.org/schema/p"</a:t>
            </a:r>
            <a:r>
              <a:rPr lang="en-US" sz="900" dirty="0">
                <a:solidFill>
                  <a:srgbClr val="000000"/>
                </a:solidFill>
                <a:latin typeface="Verdana" panose="020B0604030504040204" pitchFamily="34" charset="0"/>
              </a:rPr>
              <a:t>  </a:t>
            </a:r>
          </a:p>
          <a:p>
            <a:pPr algn="just"/>
            <a:r>
              <a:rPr lang="en-US" sz="900" dirty="0">
                <a:solidFill>
                  <a:srgbClr val="000000"/>
                </a:solidFill>
                <a:latin typeface="Verdana" panose="020B0604030504040204" pitchFamily="34" charset="0"/>
              </a:rPr>
              <a:t>    </a:t>
            </a:r>
            <a:r>
              <a:rPr lang="en-US" sz="900" dirty="0" err="1">
                <a:solidFill>
                  <a:srgbClr val="000000"/>
                </a:solidFill>
                <a:latin typeface="Verdana" panose="020B0604030504040204" pitchFamily="34" charset="0"/>
              </a:rPr>
              <a:t>xsi:schemaLocation</a:t>
            </a:r>
            <a:r>
              <a:rPr lang="en-US" sz="900" dirty="0">
                <a:solidFill>
                  <a:srgbClr val="000000"/>
                </a:solidFill>
                <a:latin typeface="Verdana" panose="020B0604030504040204" pitchFamily="34" charset="0"/>
              </a:rPr>
              <a:t>="http:</a:t>
            </a:r>
            <a:r>
              <a:rPr lang="en-US" sz="900" dirty="0">
                <a:solidFill>
                  <a:srgbClr val="008200"/>
                </a:solidFill>
                <a:latin typeface="Verdana" panose="020B0604030504040204" pitchFamily="34" charset="0"/>
              </a:rPr>
              <a:t>//www.springframework.org/schema/beans </a:t>
            </a:r>
            <a:r>
              <a:rPr lang="en-US" sz="900" dirty="0">
                <a:solidFill>
                  <a:srgbClr val="000000"/>
                </a:solidFill>
                <a:latin typeface="Verdana" panose="020B0604030504040204" pitchFamily="34" charset="0"/>
              </a:rPr>
              <a:t>  </a:t>
            </a:r>
          </a:p>
          <a:p>
            <a:pPr algn="just"/>
            <a:r>
              <a:rPr lang="en-US" sz="900" dirty="0">
                <a:solidFill>
                  <a:srgbClr val="000000"/>
                </a:solidFill>
                <a:latin typeface="Verdana" panose="020B0604030504040204" pitchFamily="34" charset="0"/>
              </a:rPr>
              <a:t>http:</a:t>
            </a:r>
            <a:r>
              <a:rPr lang="en-US" sz="900" dirty="0">
                <a:solidFill>
                  <a:srgbClr val="008200"/>
                </a:solidFill>
                <a:latin typeface="Verdana" panose="020B0604030504040204" pitchFamily="34" charset="0"/>
              </a:rPr>
              <a:t>//www.springframework.org/schema/beans/spring-beans-3.0.xsd"&gt;</a:t>
            </a:r>
            <a:r>
              <a:rPr lang="en-US" sz="900" dirty="0">
                <a:solidFill>
                  <a:srgbClr val="000000"/>
                </a:solidFill>
                <a:latin typeface="Verdana" panose="020B0604030504040204" pitchFamily="34" charset="0"/>
              </a:rPr>
              <a:t>  </a:t>
            </a:r>
          </a:p>
          <a:p>
            <a:pPr algn="just"/>
            <a:r>
              <a:rPr lang="en-US" sz="900" dirty="0">
                <a:solidFill>
                  <a:srgbClr val="000000"/>
                </a:solidFill>
                <a:latin typeface="Verdana" panose="020B0604030504040204" pitchFamily="34" charset="0"/>
              </a:rPr>
              <a:t>  </a:t>
            </a:r>
          </a:p>
          <a:p>
            <a:pPr algn="just"/>
            <a:r>
              <a:rPr lang="en-US" sz="900" dirty="0">
                <a:solidFill>
                  <a:srgbClr val="000000"/>
                </a:solidFill>
                <a:latin typeface="Verdana" panose="020B0604030504040204" pitchFamily="34" charset="0"/>
              </a:rPr>
              <a:t>&lt;bean id=</a:t>
            </a:r>
            <a:r>
              <a:rPr lang="en-US" sz="900" dirty="0">
                <a:solidFill>
                  <a:srgbClr val="0000FF"/>
                </a:solidFill>
                <a:latin typeface="Verdana" panose="020B0604030504040204" pitchFamily="34" charset="0"/>
              </a:rPr>
              <a:t>"e1"</a:t>
            </a:r>
            <a:r>
              <a:rPr lang="en-US" sz="900" dirty="0">
                <a:solidFill>
                  <a:srgbClr val="000000"/>
                </a:solidFill>
                <a:latin typeface="Verdana" panose="020B0604030504040204" pitchFamily="34" charset="0"/>
              </a:rPr>
              <a:t> </a:t>
            </a:r>
            <a:r>
              <a:rPr lang="en-US" sz="900" b="1" dirty="0">
                <a:solidFill>
                  <a:srgbClr val="006699"/>
                </a:solidFill>
                <a:latin typeface="Verdana" panose="020B0604030504040204" pitchFamily="34" charset="0"/>
              </a:rPr>
              <a:t>class</a:t>
            </a:r>
            <a:r>
              <a:rPr lang="en-US" sz="900" dirty="0">
                <a:solidFill>
                  <a:srgbClr val="000000"/>
                </a:solidFill>
                <a:latin typeface="Verdana" panose="020B0604030504040204" pitchFamily="34" charset="0"/>
              </a:rPr>
              <a:t>=</a:t>
            </a:r>
            <a:r>
              <a:rPr lang="en-US" sz="900" dirty="0">
                <a:solidFill>
                  <a:srgbClr val="0000FF"/>
                </a:solidFill>
                <a:latin typeface="Verdana" panose="020B0604030504040204" pitchFamily="34" charset="0"/>
              </a:rPr>
              <a:t>"</a:t>
            </a:r>
            <a:r>
              <a:rPr lang="en-US" sz="900" dirty="0" err="1">
                <a:solidFill>
                  <a:srgbClr val="0000FF"/>
                </a:solidFill>
                <a:latin typeface="Verdana" panose="020B0604030504040204" pitchFamily="34" charset="0"/>
              </a:rPr>
              <a:t>com.mangaraoit.Employee</a:t>
            </a:r>
            <a:r>
              <a:rPr lang="en-US" sz="900" dirty="0">
                <a:solidFill>
                  <a:srgbClr val="0000FF"/>
                </a:solidFill>
                <a:latin typeface="Verdana" panose="020B0604030504040204" pitchFamily="34" charset="0"/>
              </a:rPr>
              <a:t>"</a:t>
            </a:r>
            <a:r>
              <a:rPr lang="en-US" sz="900" dirty="0">
                <a:solidFill>
                  <a:srgbClr val="000000"/>
                </a:solidFill>
                <a:latin typeface="Verdana" panose="020B0604030504040204" pitchFamily="34" charset="0"/>
              </a:rPr>
              <a:t>&gt;  </a:t>
            </a:r>
          </a:p>
          <a:p>
            <a:pPr algn="just"/>
            <a:r>
              <a:rPr lang="en-US" sz="900" dirty="0">
                <a:solidFill>
                  <a:srgbClr val="000000"/>
                </a:solidFill>
                <a:latin typeface="Verdana" panose="020B0604030504040204" pitchFamily="34" charset="0"/>
              </a:rPr>
              <a: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 value=</a:t>
            </a:r>
            <a:r>
              <a:rPr lang="en-US" sz="900" dirty="0">
                <a:solidFill>
                  <a:srgbClr val="0000FF"/>
                </a:solidFill>
                <a:latin typeface="Verdana" panose="020B0604030504040204" pitchFamily="34" charset="0"/>
              </a:rPr>
              <a:t>"101"</a:t>
            </a:r>
            <a:r>
              <a:rPr lang="en-US" sz="900" dirty="0">
                <a:solidFill>
                  <a:srgbClr val="000000"/>
                </a:solidFill>
                <a:latin typeface="Verdana" panose="020B0604030504040204" pitchFamily="34" charset="0"/>
              </a:rPr>
              <a:t>&gt;&lt;/constructor-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&gt;  </a:t>
            </a:r>
          </a:p>
          <a:p>
            <a:pPr algn="just"/>
            <a:r>
              <a:rPr lang="en-US" sz="900" dirty="0">
                <a:solidFill>
                  <a:srgbClr val="000000"/>
                </a:solidFill>
                <a:latin typeface="Verdana" panose="020B0604030504040204" pitchFamily="34" charset="0"/>
              </a:rPr>
              <a: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  value=</a:t>
            </a:r>
            <a:r>
              <a:rPr lang="en-US" sz="900" dirty="0">
                <a:solidFill>
                  <a:srgbClr val="0000FF"/>
                </a:solidFill>
                <a:latin typeface="Verdana" panose="020B0604030504040204" pitchFamily="34" charset="0"/>
              </a:rPr>
              <a:t>"</a:t>
            </a:r>
            <a:r>
              <a:rPr lang="en-US" sz="900" dirty="0" err="1">
                <a:solidFill>
                  <a:srgbClr val="0000FF"/>
                </a:solidFill>
                <a:latin typeface="Verdana" panose="020B0604030504040204" pitchFamily="34" charset="0"/>
              </a:rPr>
              <a:t>Sachin</a:t>
            </a:r>
            <a:r>
              <a:rPr lang="en-US" sz="900" dirty="0">
                <a:solidFill>
                  <a:srgbClr val="0000FF"/>
                </a:solidFill>
                <a:latin typeface="Verdana" panose="020B0604030504040204" pitchFamily="34" charset="0"/>
              </a:rPr>
              <a:t>"</a:t>
            </a:r>
            <a:r>
              <a:rPr lang="en-US" sz="900" dirty="0">
                <a:solidFill>
                  <a:srgbClr val="000000"/>
                </a:solidFill>
                <a:latin typeface="Verdana" panose="020B0604030504040204" pitchFamily="34" charset="0"/>
              </a:rPr>
              <a:t>&gt;&lt;/constructor-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&gt;  </a:t>
            </a:r>
          </a:p>
          <a:p>
            <a:pPr algn="just"/>
            <a:r>
              <a:rPr lang="en-US" sz="900" dirty="0">
                <a:solidFill>
                  <a:srgbClr val="000000"/>
                </a:solidFill>
                <a:latin typeface="Verdana" panose="020B0604030504040204" pitchFamily="34" charset="0"/>
              </a:rPr>
              <a:t>&lt;/bean&gt;  </a:t>
            </a:r>
          </a:p>
          <a:p>
            <a:pPr algn="just"/>
            <a:r>
              <a:rPr lang="en-US" sz="900" dirty="0">
                <a:solidFill>
                  <a:srgbClr val="000000"/>
                </a:solidFill>
                <a:latin typeface="Verdana" panose="020B0604030504040204" pitchFamily="34" charset="0"/>
              </a:rPr>
              <a:t>  </a:t>
            </a:r>
          </a:p>
          <a:p>
            <a:pPr algn="just"/>
            <a:r>
              <a:rPr lang="en-US" sz="900" dirty="0">
                <a:solidFill>
                  <a:srgbClr val="000000"/>
                </a:solidFill>
                <a:latin typeface="Verdana" panose="020B0604030504040204" pitchFamily="34" charset="0"/>
              </a:rPr>
              <a:t>&lt;bean id=</a:t>
            </a:r>
            <a:r>
              <a:rPr lang="en-US" sz="900" dirty="0">
                <a:solidFill>
                  <a:srgbClr val="0000FF"/>
                </a:solidFill>
                <a:latin typeface="Verdana" panose="020B0604030504040204" pitchFamily="34" charset="0"/>
              </a:rPr>
              <a:t>"address1"</a:t>
            </a:r>
            <a:r>
              <a:rPr lang="en-US" sz="900" dirty="0">
                <a:solidFill>
                  <a:srgbClr val="000000"/>
                </a:solidFill>
                <a:latin typeface="Verdana" panose="020B0604030504040204" pitchFamily="34" charset="0"/>
              </a:rPr>
              <a:t> </a:t>
            </a:r>
            <a:r>
              <a:rPr lang="en-US" sz="900" b="1" dirty="0">
                <a:solidFill>
                  <a:srgbClr val="006699"/>
                </a:solidFill>
                <a:latin typeface="Verdana" panose="020B0604030504040204" pitchFamily="34" charset="0"/>
              </a:rPr>
              <a:t>class</a:t>
            </a:r>
            <a:r>
              <a:rPr lang="en-US" sz="900" dirty="0">
                <a:solidFill>
                  <a:srgbClr val="000000"/>
                </a:solidFill>
                <a:latin typeface="Verdana" panose="020B0604030504040204" pitchFamily="34" charset="0"/>
              </a:rPr>
              <a:t>=</a:t>
            </a:r>
            <a:r>
              <a:rPr lang="en-US" sz="900" dirty="0">
                <a:solidFill>
                  <a:srgbClr val="0000FF"/>
                </a:solidFill>
                <a:latin typeface="Verdana" panose="020B0604030504040204" pitchFamily="34" charset="0"/>
              </a:rPr>
              <a:t>"</a:t>
            </a:r>
            <a:r>
              <a:rPr lang="en-US" sz="900" dirty="0" err="1">
                <a:solidFill>
                  <a:srgbClr val="0000FF"/>
                </a:solidFill>
                <a:latin typeface="Verdana" panose="020B0604030504040204" pitchFamily="34" charset="0"/>
              </a:rPr>
              <a:t>com.mangaraoit.Address</a:t>
            </a:r>
            <a:r>
              <a:rPr lang="en-US" sz="900" dirty="0">
                <a:solidFill>
                  <a:srgbClr val="0000FF"/>
                </a:solidFill>
                <a:latin typeface="Verdana" panose="020B0604030504040204" pitchFamily="34" charset="0"/>
              </a:rPr>
              <a:t>"</a:t>
            </a:r>
            <a:r>
              <a:rPr lang="en-US" sz="900" dirty="0">
                <a:solidFill>
                  <a:srgbClr val="000000"/>
                </a:solidFill>
                <a:latin typeface="Verdana" panose="020B0604030504040204" pitchFamily="34" charset="0"/>
              </a:rPr>
              <a:t>&gt;  </a:t>
            </a:r>
          </a:p>
          <a:p>
            <a:pPr algn="just"/>
            <a:r>
              <a:rPr lang="en-US" sz="900" dirty="0">
                <a:solidFill>
                  <a:srgbClr val="000000"/>
                </a:solidFill>
                <a:latin typeface="Verdana" panose="020B0604030504040204" pitchFamily="34" charset="0"/>
              </a:rPr>
              <a: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 value=</a:t>
            </a:r>
            <a:r>
              <a:rPr lang="en-US" sz="900" dirty="0">
                <a:solidFill>
                  <a:srgbClr val="0000FF"/>
                </a:solidFill>
                <a:latin typeface="Verdana" panose="020B0604030504040204" pitchFamily="34" charset="0"/>
              </a:rPr>
              <a:t>“4-80, </a:t>
            </a:r>
            <a:r>
              <a:rPr lang="en-US" sz="900" dirty="0" err="1">
                <a:solidFill>
                  <a:srgbClr val="0000FF"/>
                </a:solidFill>
                <a:latin typeface="Verdana" panose="020B0604030504040204" pitchFamily="34" charset="0"/>
              </a:rPr>
              <a:t>Ramalayam</a:t>
            </a:r>
            <a:r>
              <a:rPr lang="en-US" sz="900" dirty="0">
                <a:solidFill>
                  <a:srgbClr val="0000FF"/>
                </a:solidFill>
                <a:latin typeface="Verdana" panose="020B0604030504040204" pitchFamily="34" charset="0"/>
              </a:rPr>
              <a:t> street"</a:t>
            </a:r>
            <a:r>
              <a:rPr lang="en-US" sz="900" dirty="0">
                <a:solidFill>
                  <a:srgbClr val="000000"/>
                </a:solidFill>
                <a:latin typeface="Verdana" panose="020B0604030504040204" pitchFamily="34" charset="0"/>
              </a:rPr>
              <a:t>&gt;&lt;/constructor-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&gt;  </a:t>
            </a:r>
          </a:p>
          <a:p>
            <a:pPr algn="just"/>
            <a:r>
              <a:rPr lang="en-US" sz="900" dirty="0">
                <a:solidFill>
                  <a:srgbClr val="000000"/>
                </a:solidFill>
                <a:latin typeface="Verdana" panose="020B0604030504040204" pitchFamily="34" charset="0"/>
              </a:rPr>
              <a: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 value=</a:t>
            </a:r>
            <a:r>
              <a:rPr lang="en-US" sz="900" dirty="0">
                <a:solidFill>
                  <a:srgbClr val="0000FF"/>
                </a:solidFill>
                <a:latin typeface="Verdana" panose="020B0604030504040204" pitchFamily="34" charset="0"/>
              </a:rPr>
              <a:t>“HYD"</a:t>
            </a:r>
            <a:r>
              <a:rPr lang="en-US" sz="900" dirty="0">
                <a:solidFill>
                  <a:srgbClr val="000000"/>
                </a:solidFill>
                <a:latin typeface="Verdana" panose="020B0604030504040204" pitchFamily="34" charset="0"/>
              </a:rPr>
              <a:t>&gt;&lt;/constructor-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&gt;  </a:t>
            </a:r>
          </a:p>
          <a:p>
            <a:pPr algn="just"/>
            <a:r>
              <a:rPr lang="en-US" sz="900" dirty="0">
                <a:solidFill>
                  <a:srgbClr val="000000"/>
                </a:solidFill>
                <a:latin typeface="Verdana" panose="020B0604030504040204" pitchFamily="34" charset="0"/>
              </a:rPr>
              <a: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 value=</a:t>
            </a:r>
            <a:r>
              <a:rPr lang="en-US" sz="900" dirty="0">
                <a:solidFill>
                  <a:srgbClr val="0000FF"/>
                </a:solidFill>
                <a:latin typeface="Verdana" panose="020B0604030504040204" pitchFamily="34" charset="0"/>
              </a:rPr>
              <a:t>“AP"</a:t>
            </a:r>
            <a:r>
              <a:rPr lang="en-US" sz="900" dirty="0">
                <a:solidFill>
                  <a:srgbClr val="000000"/>
                </a:solidFill>
                <a:latin typeface="Verdana" panose="020B0604030504040204" pitchFamily="34" charset="0"/>
              </a:rPr>
              <a:t>&gt;&lt;/constructor-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&gt;  </a:t>
            </a:r>
          </a:p>
          <a:p>
            <a:pPr algn="just"/>
            <a:r>
              <a:rPr lang="en-US" sz="900" dirty="0">
                <a:solidFill>
                  <a:srgbClr val="000000"/>
                </a:solidFill>
                <a:latin typeface="Verdana" panose="020B0604030504040204" pitchFamily="34" charset="0"/>
              </a:rPr>
              <a: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 value=</a:t>
            </a:r>
            <a:r>
              <a:rPr lang="en-US" sz="900" dirty="0">
                <a:solidFill>
                  <a:srgbClr val="0000FF"/>
                </a:solidFill>
                <a:latin typeface="Verdana" panose="020B0604030504040204" pitchFamily="34" charset="0"/>
              </a:rPr>
              <a:t>“India"</a:t>
            </a:r>
            <a:r>
              <a:rPr lang="en-US" sz="900" dirty="0">
                <a:solidFill>
                  <a:srgbClr val="000000"/>
                </a:solidFill>
                <a:latin typeface="Verdana" panose="020B0604030504040204" pitchFamily="34" charset="0"/>
              </a:rPr>
              <a:t>&gt;&lt;/constructor-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&gt;  </a:t>
            </a:r>
          </a:p>
          <a:p>
            <a:pPr algn="just"/>
            <a:r>
              <a:rPr lang="en-US" sz="900" dirty="0">
                <a:solidFill>
                  <a:srgbClr val="000000"/>
                </a:solidFill>
                <a:latin typeface="Verdana" panose="020B0604030504040204" pitchFamily="34" charset="0"/>
              </a:rPr>
              <a:t>&lt;/bean&gt;  </a:t>
            </a:r>
          </a:p>
          <a:p>
            <a:pPr algn="just"/>
            <a:r>
              <a:rPr lang="en-US" sz="900" dirty="0">
                <a:solidFill>
                  <a:srgbClr val="000000"/>
                </a:solidFill>
                <a:latin typeface="Verdana" panose="020B0604030504040204" pitchFamily="34" charset="0"/>
              </a:rPr>
              <a:t>  </a:t>
            </a:r>
          </a:p>
          <a:p>
            <a:pPr algn="just"/>
            <a:r>
              <a:rPr lang="en-US" sz="900" dirty="0">
                <a:solidFill>
                  <a:srgbClr val="000000"/>
                </a:solidFill>
                <a:latin typeface="Verdana" panose="020B0604030504040204" pitchFamily="34" charset="0"/>
              </a:rPr>
              <a:t>&lt;bean id=</a:t>
            </a:r>
            <a:r>
              <a:rPr lang="en-US" sz="900" dirty="0">
                <a:solidFill>
                  <a:srgbClr val="0000FF"/>
                </a:solidFill>
                <a:latin typeface="Verdana" panose="020B0604030504040204" pitchFamily="34" charset="0"/>
              </a:rPr>
              <a:t>"e2"</a:t>
            </a:r>
            <a:r>
              <a:rPr lang="en-US" sz="900" dirty="0">
                <a:solidFill>
                  <a:srgbClr val="000000"/>
                </a:solidFill>
                <a:latin typeface="Verdana" panose="020B0604030504040204" pitchFamily="34" charset="0"/>
              </a:rPr>
              <a:t> </a:t>
            </a:r>
            <a:r>
              <a:rPr lang="en-US" sz="900" b="1" dirty="0">
                <a:solidFill>
                  <a:srgbClr val="006699"/>
                </a:solidFill>
                <a:latin typeface="Verdana" panose="020B0604030504040204" pitchFamily="34" charset="0"/>
              </a:rPr>
              <a:t>class</a:t>
            </a:r>
            <a:r>
              <a:rPr lang="en-US" sz="900" dirty="0">
                <a:solidFill>
                  <a:srgbClr val="000000"/>
                </a:solidFill>
                <a:latin typeface="Verdana" panose="020B0604030504040204" pitchFamily="34" charset="0"/>
              </a:rPr>
              <a:t>=</a:t>
            </a:r>
            <a:r>
              <a:rPr lang="en-US" sz="900" dirty="0">
                <a:solidFill>
                  <a:srgbClr val="0000FF"/>
                </a:solidFill>
                <a:latin typeface="Verdana" panose="020B0604030504040204" pitchFamily="34" charset="0"/>
              </a:rPr>
              <a:t>"</a:t>
            </a:r>
            <a:r>
              <a:rPr lang="en-US" sz="900" dirty="0" err="1">
                <a:solidFill>
                  <a:srgbClr val="0000FF"/>
                </a:solidFill>
                <a:latin typeface="Verdana" panose="020B0604030504040204" pitchFamily="34" charset="0"/>
              </a:rPr>
              <a:t>com.mangaraoit.Employee</a:t>
            </a:r>
            <a:r>
              <a:rPr lang="en-US" sz="900" dirty="0">
                <a:solidFill>
                  <a:srgbClr val="0000FF"/>
                </a:solidFill>
                <a:latin typeface="Verdana" panose="020B0604030504040204" pitchFamily="34" charset="0"/>
              </a:rPr>
              <a:t>"</a:t>
            </a:r>
            <a:r>
              <a:rPr lang="en-US" sz="900" dirty="0">
                <a:solidFill>
                  <a:srgbClr val="000000"/>
                </a:solidFill>
                <a:latin typeface="Verdana" panose="020B0604030504040204" pitchFamily="34" charset="0"/>
              </a:rPr>
              <a:t> </a:t>
            </a:r>
            <a:r>
              <a:rPr lang="en-US" sz="900" dirty="0">
                <a:solidFill>
                  <a:srgbClr val="000000"/>
                </a:solidFill>
                <a:highlight>
                  <a:srgbClr val="FFFF00"/>
                </a:highlight>
                <a:latin typeface="Verdana" panose="020B0604030504040204" pitchFamily="34" charset="0"/>
              </a:rPr>
              <a:t>parent=</a:t>
            </a:r>
            <a:r>
              <a:rPr lang="en-US" sz="900" dirty="0">
                <a:solidFill>
                  <a:srgbClr val="0000FF"/>
                </a:solidFill>
                <a:highlight>
                  <a:srgbClr val="FFFF00"/>
                </a:highlight>
                <a:latin typeface="Verdana" panose="020B0604030504040204" pitchFamily="34" charset="0"/>
              </a:rPr>
              <a:t>"e1"</a:t>
            </a:r>
            <a:r>
              <a:rPr lang="en-US" sz="900" dirty="0">
                <a:solidFill>
                  <a:srgbClr val="000000"/>
                </a:solidFill>
                <a:latin typeface="Verdana" panose="020B0604030504040204" pitchFamily="34" charset="0"/>
              </a:rPr>
              <a:t>&gt;  </a:t>
            </a:r>
          </a:p>
          <a:p>
            <a:pPr algn="just"/>
            <a:r>
              <a:rPr lang="en-US" sz="900" dirty="0">
                <a:solidFill>
                  <a:srgbClr val="000000"/>
                </a:solidFill>
                <a:latin typeface="Verdana" panose="020B0604030504040204" pitchFamily="34" charset="0"/>
              </a:rPr>
              <a: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 ref=</a:t>
            </a:r>
            <a:r>
              <a:rPr lang="en-US" sz="900" dirty="0">
                <a:solidFill>
                  <a:srgbClr val="0000FF"/>
                </a:solidFill>
                <a:latin typeface="Verdana" panose="020B0604030504040204" pitchFamily="34" charset="0"/>
              </a:rPr>
              <a:t>"address1"</a:t>
            </a:r>
            <a:r>
              <a:rPr lang="en-US" sz="900" dirty="0">
                <a:solidFill>
                  <a:srgbClr val="000000"/>
                </a:solidFill>
                <a:latin typeface="Verdana" panose="020B0604030504040204" pitchFamily="34" charset="0"/>
              </a:rPr>
              <a:t>&gt;&lt;/constructor-</a:t>
            </a:r>
            <a:r>
              <a:rPr lang="en-US" sz="900" dirty="0" err="1">
                <a:solidFill>
                  <a:srgbClr val="000000"/>
                </a:solidFill>
                <a:latin typeface="Verdana" panose="020B0604030504040204" pitchFamily="34" charset="0"/>
              </a:rPr>
              <a:t>arg</a:t>
            </a:r>
            <a:r>
              <a:rPr lang="en-US" sz="900" dirty="0">
                <a:solidFill>
                  <a:srgbClr val="000000"/>
                </a:solidFill>
                <a:latin typeface="Verdana" panose="020B0604030504040204" pitchFamily="34" charset="0"/>
              </a:rPr>
              <a:t>&gt;  </a:t>
            </a:r>
          </a:p>
          <a:p>
            <a:pPr algn="just"/>
            <a:r>
              <a:rPr lang="en-US" sz="900" dirty="0">
                <a:solidFill>
                  <a:srgbClr val="000000"/>
                </a:solidFill>
                <a:latin typeface="Verdana" panose="020B0604030504040204" pitchFamily="34" charset="0"/>
              </a:rPr>
              <a:t>&lt;/bean&gt;  </a:t>
            </a:r>
          </a:p>
          <a:p>
            <a:pPr algn="just"/>
            <a:r>
              <a:rPr lang="en-US" sz="900" dirty="0">
                <a:solidFill>
                  <a:srgbClr val="000000"/>
                </a:solidFill>
                <a:latin typeface="Verdana" panose="020B0604030504040204" pitchFamily="34" charset="0"/>
              </a:rPr>
              <a:t>  </a:t>
            </a:r>
          </a:p>
          <a:p>
            <a:pPr algn="just"/>
            <a:r>
              <a:rPr lang="en-US" sz="900" dirty="0">
                <a:solidFill>
                  <a:srgbClr val="000000"/>
                </a:solidFill>
                <a:latin typeface="Verdana" panose="020B0604030504040204" pitchFamily="34" charset="0"/>
              </a:rPr>
              <a:t>&lt;/beans&gt;  </a:t>
            </a:r>
            <a:endParaRPr lang="en-US" sz="9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8326747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b="1" dirty="0"/>
              <a:t>Advantage of Dependency Injection</a:t>
            </a:r>
            <a:br>
              <a:rPr lang="en-US" b="1" dirty="0"/>
            </a:br>
            <a:endParaRPr lang="en-US" dirty="0"/>
          </a:p>
        </p:txBody>
      </p:sp>
      <p:sp>
        <p:nvSpPr>
          <p:cNvPr id="3" name="Content Placeholder 2"/>
          <p:cNvSpPr>
            <a:spLocks noGrp="1"/>
          </p:cNvSpPr>
          <p:nvPr>
            <p:ph idx="1"/>
          </p:nvPr>
        </p:nvSpPr>
        <p:spPr/>
        <p:txBody>
          <a:bodyPr/>
          <a:lstStyle/>
          <a:p>
            <a:r>
              <a:rPr lang="en-US" dirty="0"/>
              <a:t> Makes the code loosely coupled so easy to maintain</a:t>
            </a:r>
          </a:p>
          <a:p>
            <a:r>
              <a:rPr lang="en-US" dirty="0"/>
              <a:t> Makes the code easy to test</a:t>
            </a:r>
          </a:p>
          <a:p>
            <a:endParaRPr lang="en-US" dirty="0"/>
          </a:p>
        </p:txBody>
      </p:sp>
    </p:spTree>
    <p:extLst>
      <p:ext uri="{BB962C8B-B14F-4D97-AF65-F5344CB8AC3E}">
        <p14:creationId xmlns:p14="http://schemas.microsoft.com/office/powerpoint/2010/main" val="2536489764"/>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p:txBody>
          <a:bodyPr>
            <a:normAutofit fontScale="92500" lnSpcReduction="20000"/>
          </a:bodyPr>
          <a:lstStyle/>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Resource r=</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Employee e1=(Employee)</a:t>
            </a:r>
            <a:r>
              <a:rPr lang="en-US" dirty="0" err="1">
                <a:solidFill>
                  <a:srgbClr val="000000"/>
                </a:solidFill>
                <a:latin typeface="Verdana" panose="020B0604030504040204" pitchFamily="34" charset="0"/>
              </a:rPr>
              <a:t>factory.getBean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"e2"</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e1.show();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047792619"/>
      </p:ext>
    </p:extLst>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Setter Injection</a:t>
            </a:r>
          </a:p>
        </p:txBody>
      </p:sp>
      <p:sp>
        <p:nvSpPr>
          <p:cNvPr id="3" name="Content Placeholder 2"/>
          <p:cNvSpPr>
            <a:spLocks noGrp="1"/>
          </p:cNvSpPr>
          <p:nvPr>
            <p:ph idx="1"/>
          </p:nvPr>
        </p:nvSpPr>
        <p:spPr>
          <a:xfrm>
            <a:off x="766786" y="2335697"/>
            <a:ext cx="8596668" cy="4878484"/>
          </a:xfrm>
        </p:spPr>
        <p:txBody>
          <a:bodyPr>
            <a:normAutofit/>
          </a:bodyPr>
          <a:lstStyle/>
          <a:p>
            <a:pPr algn="just"/>
            <a:r>
              <a:rPr lang="en-US" sz="2200" b="1" dirty="0">
                <a:solidFill>
                  <a:srgbClr val="610B38"/>
                </a:solidFill>
                <a:latin typeface="erdana"/>
              </a:rPr>
              <a:t>Dependency Injection by setter method</a:t>
            </a:r>
          </a:p>
          <a:p>
            <a:pPr algn="just"/>
            <a:r>
              <a:rPr lang="en-US" dirty="0"/>
              <a:t> </a:t>
            </a:r>
            <a:r>
              <a:rPr lang="en-US" dirty="0">
                <a:solidFill>
                  <a:srgbClr val="000000"/>
                </a:solidFill>
                <a:latin typeface="verdana" panose="020B0604030504040204" pitchFamily="34" charset="0"/>
              </a:rPr>
              <a:t>We can inject the dependency by setter method also. The </a:t>
            </a:r>
            <a:r>
              <a:rPr lang="en-US" b="1" dirty="0">
                <a:solidFill>
                  <a:srgbClr val="000000"/>
                </a:solidFill>
                <a:latin typeface="verdana" panose="020B0604030504040204" pitchFamily="34" charset="0"/>
              </a:rPr>
              <a:t>&lt;property&gt; </a:t>
            </a:r>
            <a:r>
              <a:rPr lang="en-US" dirty="0" err="1">
                <a:solidFill>
                  <a:srgbClr val="000000"/>
                </a:solidFill>
                <a:latin typeface="verdana" panose="020B0604030504040204" pitchFamily="34" charset="0"/>
              </a:rPr>
              <a:t>subelement</a:t>
            </a:r>
            <a:r>
              <a:rPr lang="en-US" dirty="0">
                <a:solidFill>
                  <a:srgbClr val="000000"/>
                </a:solidFill>
                <a:latin typeface="verdana" panose="020B0604030504040204" pitchFamily="34" charset="0"/>
              </a:rPr>
              <a:t> of </a:t>
            </a:r>
            <a:r>
              <a:rPr lang="en-US" b="1" dirty="0">
                <a:solidFill>
                  <a:srgbClr val="000000"/>
                </a:solidFill>
                <a:latin typeface="verdana" panose="020B0604030504040204" pitchFamily="34" charset="0"/>
              </a:rPr>
              <a:t>&lt;bean&gt;</a:t>
            </a:r>
            <a:r>
              <a:rPr lang="en-US" dirty="0">
                <a:solidFill>
                  <a:srgbClr val="000000"/>
                </a:solidFill>
                <a:latin typeface="verdana" panose="020B0604030504040204" pitchFamily="34" charset="0"/>
              </a:rPr>
              <a:t> is   used for setter injection. Here we are going to inject</a:t>
            </a:r>
          </a:p>
          <a:p>
            <a:pPr algn="just">
              <a:buFont typeface="+mj-lt"/>
              <a:buAutoNum type="arabicPeriod"/>
            </a:pPr>
            <a:r>
              <a:rPr lang="en-US" dirty="0">
                <a:solidFill>
                  <a:srgbClr val="000000"/>
                </a:solidFill>
                <a:latin typeface="Verdana" panose="020B0604030504040204" pitchFamily="34" charset="0"/>
              </a:rPr>
              <a:t>primitive and String-based values</a:t>
            </a:r>
          </a:p>
          <a:p>
            <a:pPr algn="just">
              <a:buFont typeface="+mj-lt"/>
              <a:buAutoNum type="arabicPeriod"/>
            </a:pPr>
            <a:r>
              <a:rPr lang="en-US" dirty="0">
                <a:solidFill>
                  <a:srgbClr val="000000"/>
                </a:solidFill>
                <a:latin typeface="Verdana" panose="020B0604030504040204" pitchFamily="34" charset="0"/>
              </a:rPr>
              <a:t>Dependent object (contained object)</a:t>
            </a:r>
          </a:p>
          <a:p>
            <a:pPr algn="just">
              <a:buFont typeface="+mj-lt"/>
              <a:buAutoNum type="arabicPeriod"/>
            </a:pPr>
            <a:r>
              <a:rPr lang="en-US" dirty="0">
                <a:solidFill>
                  <a:srgbClr val="000000"/>
                </a:solidFill>
                <a:latin typeface="Verdana" panose="020B0604030504040204" pitchFamily="34" charset="0"/>
              </a:rPr>
              <a:t>Collection values etc.</a:t>
            </a:r>
          </a:p>
          <a:p>
            <a:endParaRPr lang="en-US" dirty="0"/>
          </a:p>
        </p:txBody>
      </p:sp>
    </p:spTree>
    <p:extLst>
      <p:ext uri="{BB962C8B-B14F-4D97-AF65-F5344CB8AC3E}">
        <p14:creationId xmlns:p14="http://schemas.microsoft.com/office/powerpoint/2010/main" val="510669838"/>
      </p:ext>
    </p:extLst>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B3B5-F00C-476B-8D76-679EFD76E8DC}"/>
              </a:ext>
            </a:extLst>
          </p:cNvPr>
          <p:cNvSpPr>
            <a:spLocks noGrp="1"/>
          </p:cNvSpPr>
          <p:nvPr>
            <p:ph type="title"/>
          </p:nvPr>
        </p:nvSpPr>
        <p:spPr/>
        <p:txBody>
          <a:bodyPr>
            <a:normAutofit fontScale="90000"/>
          </a:bodyPr>
          <a:lstStyle/>
          <a:p>
            <a:r>
              <a:rPr lang="en-US" dirty="0">
                <a:solidFill>
                  <a:srgbClr val="610B4B"/>
                </a:solidFill>
                <a:latin typeface="erdana"/>
              </a:rPr>
              <a:t>Injecting primitive and string-based values by setter method</a:t>
            </a:r>
            <a:br>
              <a:rPr lang="en-US" dirty="0">
                <a:solidFill>
                  <a:srgbClr val="610B4B"/>
                </a:solidFill>
                <a:latin typeface="erdana"/>
              </a:rPr>
            </a:br>
            <a:endParaRPr lang="en-US" dirty="0"/>
          </a:p>
        </p:txBody>
      </p:sp>
      <p:sp>
        <p:nvSpPr>
          <p:cNvPr id="3" name="Content Placeholder 2">
            <a:extLst>
              <a:ext uri="{FF2B5EF4-FFF2-40B4-BE49-F238E27FC236}">
                <a16:creationId xmlns:a16="http://schemas.microsoft.com/office/drawing/2014/main" id="{FC5322AC-74D0-4AF2-A7DF-A7D70C433BAB}"/>
              </a:ext>
            </a:extLst>
          </p:cNvPr>
          <p:cNvSpPr>
            <a:spLocks noGrp="1"/>
          </p:cNvSpPr>
          <p:nvPr>
            <p:ph idx="1"/>
          </p:nvPr>
        </p:nvSpPr>
        <p:spPr>
          <a:xfrm>
            <a:off x="677334" y="2494722"/>
            <a:ext cx="9092831" cy="5128591"/>
          </a:xfrm>
        </p:spPr>
        <p:txBody>
          <a:bodyPr/>
          <a:lstStyle/>
          <a:p>
            <a:pPr algn="just"/>
            <a:r>
              <a:rPr lang="en-US" dirty="0">
                <a:solidFill>
                  <a:srgbClr val="000000"/>
                </a:solidFill>
                <a:latin typeface="verdana" panose="020B0604030504040204" pitchFamily="34" charset="0"/>
              </a:rPr>
              <a:t>Let's see the simple example to inject primitive and string-based values by setter method. We have created three files here:</a:t>
            </a:r>
          </a:p>
          <a:p>
            <a:pPr algn="just">
              <a:buFont typeface="Arial" panose="020B0604020202020204" pitchFamily="34" charset="0"/>
              <a:buChar char="•"/>
            </a:pPr>
            <a:r>
              <a:rPr lang="en-US" dirty="0">
                <a:solidFill>
                  <a:srgbClr val="000000"/>
                </a:solidFill>
                <a:latin typeface="Verdana" panose="020B0604030504040204" pitchFamily="34" charset="0"/>
              </a:rPr>
              <a:t>Employee.java</a:t>
            </a:r>
          </a:p>
          <a:p>
            <a:pPr algn="just">
              <a:buFont typeface="Arial" panose="020B0604020202020204" pitchFamily="34" charset="0"/>
              <a:buChar char="•"/>
            </a:pPr>
            <a:r>
              <a:rPr lang="en-US" dirty="0">
                <a:solidFill>
                  <a:srgbClr val="000000"/>
                </a:solidFill>
                <a:latin typeface="Verdana" panose="020B0604030504040204" pitchFamily="34" charset="0"/>
              </a:rPr>
              <a:t>applicationContext.xml</a:t>
            </a:r>
          </a:p>
          <a:p>
            <a:pPr algn="just">
              <a:buFont typeface="Arial" panose="020B0604020202020204" pitchFamily="34" charset="0"/>
              <a:buChar char="•"/>
            </a:pPr>
            <a:r>
              <a:rPr lang="en-US" dirty="0">
                <a:solidFill>
                  <a:srgbClr val="000000"/>
                </a:solidFill>
                <a:latin typeface="Verdana" panose="020B0604030504040204" pitchFamily="34" charset="0"/>
              </a:rPr>
              <a:t>Test.java</a:t>
            </a:r>
          </a:p>
          <a:p>
            <a:pPr marL="0" indent="0">
              <a:buNone/>
            </a:pPr>
            <a:endParaRPr lang="en-US" dirty="0"/>
          </a:p>
        </p:txBody>
      </p:sp>
    </p:spTree>
    <p:extLst>
      <p:ext uri="{BB962C8B-B14F-4D97-AF65-F5344CB8AC3E}">
        <p14:creationId xmlns:p14="http://schemas.microsoft.com/office/powerpoint/2010/main" val="4117475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2" y="5"/>
            <a:ext cx="11805709" cy="655092"/>
          </a:xfrm>
        </p:spPr>
        <p:txBody>
          <a:bodyPr/>
          <a:lstStyle/>
          <a:p>
            <a:r>
              <a:rPr lang="en-US" dirty="0"/>
              <a:t> </a:t>
            </a:r>
            <a:r>
              <a:rPr lang="en-US" b="1" dirty="0"/>
              <a:t>Employee.java</a:t>
            </a:r>
            <a:endParaRPr lang="en-US" dirty="0"/>
          </a:p>
        </p:txBody>
      </p:sp>
      <p:sp>
        <p:nvSpPr>
          <p:cNvPr id="3" name="Content Placeholder 2"/>
          <p:cNvSpPr>
            <a:spLocks noGrp="1"/>
          </p:cNvSpPr>
          <p:nvPr>
            <p:ph idx="1"/>
          </p:nvPr>
        </p:nvSpPr>
        <p:spPr>
          <a:xfrm>
            <a:off x="224369" y="655093"/>
            <a:ext cx="11802535" cy="6202907"/>
          </a:xfrm>
        </p:spPr>
        <p:txBody>
          <a:bodyPr>
            <a:normAutofit/>
          </a:bodyPr>
          <a:lstStyle/>
          <a:p>
            <a:r>
              <a:rPr lang="en-US" dirty="0"/>
              <a:t> </a:t>
            </a:r>
            <a:r>
              <a:rPr lang="en-US" dirty="0">
                <a:solidFill>
                  <a:srgbClr val="000000"/>
                </a:solidFill>
                <a:latin typeface="verdana" panose="020B0604030504040204" pitchFamily="34" charset="0"/>
              </a:rPr>
              <a:t>It is a simple class containing three fields id, name and city with its setters and getters and a method to display these information.</a:t>
            </a:r>
          </a:p>
          <a:p>
            <a:endParaRPr lang="en-US" dirty="0">
              <a:solidFill>
                <a:srgbClr val="000000"/>
              </a:solidFill>
              <a:latin typeface="verdana" panose="020B0604030504040204" pitchFamily="34" charset="0"/>
            </a:endParaRPr>
          </a:p>
          <a:p>
            <a:pPr algn="just"/>
            <a:r>
              <a:rPr lang="en-US" sz="1600" b="1" dirty="0">
                <a:solidFill>
                  <a:srgbClr val="006699"/>
                </a:solidFill>
                <a:latin typeface="Verdana" panose="020B0604030504040204" pitchFamily="34" charset="0"/>
              </a:rPr>
              <a:t>package</a:t>
            </a:r>
            <a:r>
              <a:rPr lang="en-US" sz="1600" b="1" dirty="0">
                <a:solidFill>
                  <a:srgbClr val="000000"/>
                </a:solidFill>
                <a:latin typeface="Verdana" panose="020B0604030504040204" pitchFamily="34" charset="0"/>
              </a:rPr>
              <a:t> </a:t>
            </a:r>
            <a:r>
              <a:rPr lang="en-US" sz="1600" b="1" dirty="0" err="1">
                <a:solidFill>
                  <a:srgbClr val="000000"/>
                </a:solidFill>
                <a:latin typeface="Verdana" panose="020B0604030504040204" pitchFamily="34" charset="0"/>
              </a:rPr>
              <a:t>com.mangaraoit</a:t>
            </a:r>
            <a:r>
              <a:rPr lang="en-US" sz="1600" b="1" dirty="0">
                <a:solidFill>
                  <a:srgbClr val="000000"/>
                </a:solidFill>
                <a:latin typeface="Verdana" panose="020B0604030504040204" pitchFamily="34" charset="0"/>
              </a:rPr>
              <a:t>;  </a:t>
            </a:r>
          </a:p>
          <a:p>
            <a:pPr algn="just"/>
            <a:r>
              <a:rPr lang="en-US" sz="1600" b="1"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public</a:t>
            </a:r>
            <a:r>
              <a:rPr lang="en-US" sz="1600" b="1"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class</a:t>
            </a:r>
            <a:r>
              <a:rPr lang="en-US" sz="1600" b="1" dirty="0">
                <a:solidFill>
                  <a:srgbClr val="000000"/>
                </a:solidFill>
                <a:latin typeface="Verdana" panose="020B0604030504040204" pitchFamily="34" charset="0"/>
              </a:rPr>
              <a:t> Employee {  </a:t>
            </a:r>
          </a:p>
          <a:p>
            <a:pPr algn="just"/>
            <a:r>
              <a:rPr lang="en-US" sz="1600" b="1" dirty="0">
                <a:solidFill>
                  <a:srgbClr val="006699"/>
                </a:solidFill>
                <a:latin typeface="Verdana" panose="020B0604030504040204" pitchFamily="34" charset="0"/>
              </a:rPr>
              <a:t>private</a:t>
            </a:r>
            <a:r>
              <a:rPr lang="en-US" sz="1600" b="1"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int</a:t>
            </a:r>
            <a:r>
              <a:rPr lang="en-US" sz="1600" b="1" dirty="0">
                <a:solidFill>
                  <a:srgbClr val="000000"/>
                </a:solidFill>
                <a:latin typeface="Verdana" panose="020B0604030504040204" pitchFamily="34" charset="0"/>
              </a:rPr>
              <a:t> id;  </a:t>
            </a:r>
          </a:p>
          <a:p>
            <a:pPr algn="just"/>
            <a:r>
              <a:rPr lang="en-US" sz="1600" b="1" dirty="0">
                <a:solidFill>
                  <a:srgbClr val="006699"/>
                </a:solidFill>
                <a:latin typeface="Verdana" panose="020B0604030504040204" pitchFamily="34" charset="0"/>
              </a:rPr>
              <a:t>private</a:t>
            </a:r>
            <a:r>
              <a:rPr lang="en-US" sz="1600" b="1" dirty="0">
                <a:solidFill>
                  <a:srgbClr val="000000"/>
                </a:solidFill>
                <a:latin typeface="Verdana" panose="020B0604030504040204" pitchFamily="34" charset="0"/>
              </a:rPr>
              <a:t> String name;  </a:t>
            </a:r>
          </a:p>
          <a:p>
            <a:pPr algn="just"/>
            <a:r>
              <a:rPr lang="en-US" sz="1600" b="1" dirty="0">
                <a:solidFill>
                  <a:srgbClr val="006699"/>
                </a:solidFill>
                <a:latin typeface="Verdana" panose="020B0604030504040204" pitchFamily="34" charset="0"/>
              </a:rPr>
              <a:t>private</a:t>
            </a:r>
            <a:r>
              <a:rPr lang="en-US" sz="1600" b="1" dirty="0">
                <a:solidFill>
                  <a:srgbClr val="000000"/>
                </a:solidFill>
                <a:latin typeface="Verdana" panose="020B0604030504040204" pitchFamily="34" charset="0"/>
              </a:rPr>
              <a:t> String city;  </a:t>
            </a:r>
          </a:p>
          <a:p>
            <a:pPr algn="just"/>
            <a:r>
              <a:rPr lang="en-US" sz="1600" b="1"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//setters and getters</a:t>
            </a:r>
            <a:endParaRPr lang="en-US" sz="1600" b="1" dirty="0">
              <a:solidFill>
                <a:srgbClr val="000000"/>
              </a:solidFill>
              <a:latin typeface="Verdana" panose="020B0604030504040204" pitchFamily="34" charset="0"/>
            </a:endParaRPr>
          </a:p>
          <a:p>
            <a:pPr algn="just"/>
            <a:r>
              <a:rPr lang="en-US" sz="1600" b="1" dirty="0">
                <a:solidFill>
                  <a:srgbClr val="006699"/>
                </a:solidFill>
                <a:latin typeface="Verdana" panose="020B0604030504040204" pitchFamily="34" charset="0"/>
              </a:rPr>
              <a:t>void</a:t>
            </a:r>
            <a:r>
              <a:rPr lang="en-US" sz="1600" b="1" dirty="0">
                <a:solidFill>
                  <a:srgbClr val="000000"/>
                </a:solidFill>
                <a:latin typeface="Verdana" panose="020B0604030504040204" pitchFamily="34" charset="0"/>
              </a:rPr>
              <a:t> display(){  </a:t>
            </a:r>
          </a:p>
          <a:p>
            <a:pPr algn="just"/>
            <a:r>
              <a:rPr lang="en-US" sz="1600" b="1" dirty="0">
                <a:solidFill>
                  <a:srgbClr val="000000"/>
                </a:solidFill>
                <a:latin typeface="Verdana" panose="020B0604030504040204" pitchFamily="34" charset="0"/>
              </a:rPr>
              <a:t>    </a:t>
            </a:r>
            <a:r>
              <a:rPr lang="en-US" sz="1600" b="1" dirty="0" err="1">
                <a:solidFill>
                  <a:srgbClr val="000000"/>
                </a:solidFill>
                <a:latin typeface="Verdana" panose="020B0604030504040204" pitchFamily="34" charset="0"/>
              </a:rPr>
              <a:t>System.out.println</a:t>
            </a:r>
            <a:r>
              <a:rPr lang="en-US" sz="1600" b="1" dirty="0">
                <a:solidFill>
                  <a:srgbClr val="000000"/>
                </a:solidFill>
                <a:latin typeface="Verdana" panose="020B0604030504040204" pitchFamily="34" charset="0"/>
              </a:rPr>
              <a:t>(id+</a:t>
            </a:r>
            <a:r>
              <a:rPr lang="en-US" sz="1600" b="1" dirty="0">
                <a:solidFill>
                  <a:srgbClr val="0000FF"/>
                </a:solidFill>
                <a:latin typeface="Verdana" panose="020B0604030504040204" pitchFamily="34" charset="0"/>
              </a:rPr>
              <a:t>" "</a:t>
            </a:r>
            <a:r>
              <a:rPr lang="en-US" sz="1600" b="1" dirty="0">
                <a:solidFill>
                  <a:srgbClr val="000000"/>
                </a:solidFill>
                <a:latin typeface="Verdana" panose="020B0604030504040204" pitchFamily="34" charset="0"/>
              </a:rPr>
              <a:t>+name+</a:t>
            </a:r>
            <a:r>
              <a:rPr lang="en-US" sz="1600" b="1" dirty="0">
                <a:solidFill>
                  <a:srgbClr val="0000FF"/>
                </a:solidFill>
                <a:latin typeface="Verdana" panose="020B0604030504040204" pitchFamily="34" charset="0"/>
              </a:rPr>
              <a:t>" "</a:t>
            </a:r>
            <a:r>
              <a:rPr lang="en-US" sz="1600" b="1" dirty="0">
                <a:solidFill>
                  <a:srgbClr val="000000"/>
                </a:solidFill>
                <a:latin typeface="Verdana" panose="020B0604030504040204" pitchFamily="34" charset="0"/>
              </a:rPr>
              <a:t>+city);  </a:t>
            </a:r>
          </a:p>
          <a:p>
            <a:pPr algn="just"/>
            <a:r>
              <a:rPr lang="en-US" sz="1600" b="1" dirty="0">
                <a:solidFill>
                  <a:srgbClr val="000000"/>
                </a:solidFill>
                <a:latin typeface="Verdana" panose="020B0604030504040204" pitchFamily="34" charset="0"/>
              </a:rPr>
              <a:t>}  }  </a:t>
            </a:r>
          </a:p>
        </p:txBody>
      </p:sp>
    </p:spTree>
    <p:extLst>
      <p:ext uri="{BB962C8B-B14F-4D97-AF65-F5344CB8AC3E}">
        <p14:creationId xmlns:p14="http://schemas.microsoft.com/office/powerpoint/2010/main" val="2458083558"/>
      </p:ext>
    </p:extLst>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applicationContext.xml</a:t>
            </a:r>
          </a:p>
        </p:txBody>
      </p:sp>
      <p:sp>
        <p:nvSpPr>
          <p:cNvPr id="3" name="Content Placeholder 2"/>
          <p:cNvSpPr>
            <a:spLocks noGrp="1"/>
          </p:cNvSpPr>
          <p:nvPr>
            <p:ph idx="1"/>
          </p:nvPr>
        </p:nvSpPr>
        <p:spPr>
          <a:xfrm>
            <a:off x="516835" y="1560443"/>
            <a:ext cx="9332843" cy="5198166"/>
          </a:xfrm>
        </p:spPr>
        <p:txBody>
          <a:bodyPr>
            <a:normAutofit fontScale="55000" lnSpcReduction="20000"/>
          </a:bodyPr>
          <a:lstStyle/>
          <a:p>
            <a:r>
              <a:rPr lang="en-US" dirty="0"/>
              <a:t> </a:t>
            </a:r>
            <a:r>
              <a:rPr lang="en-US" dirty="0">
                <a:solidFill>
                  <a:srgbClr val="000000"/>
                </a:solidFill>
                <a:latin typeface="verdana" panose="020B0604030504040204" pitchFamily="34" charset="0"/>
              </a:rPr>
              <a:t>We are providing the information into the bean by this file. The property element invokes the setter method. The value sub element of property will assign the specified value.</a:t>
            </a:r>
          </a:p>
          <a:p>
            <a:pPr algn="just">
              <a:buFont typeface="+mj-lt"/>
              <a:buAutoNum type="arabicPeriod"/>
            </a:pPr>
            <a:r>
              <a:rPr lang="en-US" dirty="0">
                <a:solidFill>
                  <a:srgbClr val="000000"/>
                </a:solidFill>
                <a:latin typeface="Verdana" panose="020B0604030504040204" pitchFamily="34" charset="0"/>
              </a:rPr>
              <a:t>&lt;?xml version=</a:t>
            </a:r>
            <a:r>
              <a:rPr lang="en-US" dirty="0">
                <a:solidFill>
                  <a:srgbClr val="0000FF"/>
                </a:solidFill>
                <a:latin typeface="Verdana" panose="020B0604030504040204" pitchFamily="34" charset="0"/>
              </a:rPr>
              <a:t>"1.0"</a:t>
            </a:r>
            <a:r>
              <a:rPr lang="en-US" dirty="0">
                <a:solidFill>
                  <a:srgbClr val="000000"/>
                </a:solidFill>
                <a:latin typeface="Verdana" panose="020B0604030504040204" pitchFamily="34" charset="0"/>
              </a:rPr>
              <a:t> encoding=</a:t>
            </a:r>
            <a:r>
              <a:rPr lang="en-US" dirty="0">
                <a:solidFill>
                  <a:srgbClr val="0000FF"/>
                </a:solidFill>
                <a:latin typeface="Verdana" panose="020B0604030504040204" pitchFamily="34" charset="0"/>
              </a:rPr>
              <a:t>"UTF-8"</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&lt;beans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"http://www.springframework.org/schema/beans"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xmlns:xsi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"http://www.w3.org/2001/XMLSchema-instance"</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xmlns:p</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"http://www.springframework.org/schema/p"</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xsi:schemaLocation</a:t>
            </a:r>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http:</a:t>
            </a:r>
            <a:r>
              <a:rPr lang="en-US" dirty="0">
                <a:solidFill>
                  <a:srgbClr val="008200"/>
                </a:solidFill>
                <a:latin typeface="Verdana" panose="020B0604030504040204" pitchFamily="34" charset="0"/>
              </a:rPr>
              <a:t>//www.springframework.org/schema/beans/spring-beans-3.0.xsd"&gt;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obj</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com.mangaraoit.Employee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highlight>
                  <a:srgbClr val="FFFF00"/>
                </a:highlight>
                <a:latin typeface="Verdana" panose="020B0604030504040204" pitchFamily="34" charset="0"/>
              </a:rPr>
              <a:t>&lt;property name=</a:t>
            </a:r>
            <a:r>
              <a:rPr lang="en-US" dirty="0">
                <a:solidFill>
                  <a:srgbClr val="0000FF"/>
                </a:solidFill>
                <a:highlight>
                  <a:srgbClr val="FFFF00"/>
                </a:highlight>
                <a:latin typeface="Verdana" panose="020B0604030504040204" pitchFamily="34" charset="0"/>
              </a:rPr>
              <a:t>"id"</a:t>
            </a:r>
            <a:r>
              <a:rPr lang="en-US" dirty="0">
                <a:solidFill>
                  <a:srgbClr val="000000"/>
                </a:solidFill>
                <a:highlight>
                  <a:srgbClr val="FFFF00"/>
                </a:highlight>
                <a:latin typeface="Verdana" panose="020B0604030504040204" pitchFamily="34" charset="0"/>
              </a:rPr>
              <a:t>&gt;  </a:t>
            </a:r>
          </a:p>
          <a:p>
            <a:pPr algn="just">
              <a:buFont typeface="+mj-lt"/>
              <a:buAutoNum type="arabicPeriod"/>
            </a:pPr>
            <a:r>
              <a:rPr lang="en-US" dirty="0">
                <a:solidFill>
                  <a:srgbClr val="000000"/>
                </a:solidFill>
                <a:highlight>
                  <a:srgbClr val="FFFF00"/>
                </a:highlight>
                <a:latin typeface="Verdana" panose="020B0604030504040204" pitchFamily="34" charset="0"/>
              </a:rPr>
              <a:t>&lt;value&gt;</a:t>
            </a:r>
            <a:r>
              <a:rPr lang="en-US" dirty="0">
                <a:solidFill>
                  <a:srgbClr val="C00000"/>
                </a:solidFill>
                <a:highlight>
                  <a:srgbClr val="FFFF00"/>
                </a:highlight>
                <a:latin typeface="Verdana" panose="020B0604030504040204" pitchFamily="34" charset="0"/>
              </a:rPr>
              <a:t>20</a:t>
            </a:r>
            <a:r>
              <a:rPr lang="en-US" dirty="0">
                <a:solidFill>
                  <a:srgbClr val="000000"/>
                </a:solidFill>
                <a:highlight>
                  <a:srgbClr val="FFFF00"/>
                </a:highlight>
                <a:latin typeface="Verdana" panose="020B0604030504040204" pitchFamily="34" charset="0"/>
              </a:rPr>
              <a:t>&lt;/value&gt;  </a:t>
            </a:r>
          </a:p>
          <a:p>
            <a:pPr algn="just">
              <a:buFont typeface="+mj-lt"/>
              <a:buAutoNum type="arabicPeriod"/>
            </a:pPr>
            <a:r>
              <a:rPr lang="en-US" dirty="0">
                <a:solidFill>
                  <a:srgbClr val="000000"/>
                </a:solidFill>
                <a:highlight>
                  <a:srgbClr val="FFFF00"/>
                </a:highlight>
                <a:latin typeface="Verdana" panose="020B0604030504040204" pitchFamily="34" charset="0"/>
              </a:rPr>
              <a:t>&lt;/property&gt;  </a:t>
            </a:r>
          </a:p>
          <a:p>
            <a:pPr algn="just">
              <a:buFont typeface="+mj-lt"/>
              <a:buAutoNum type="arabicPeriod"/>
            </a:pPr>
            <a:r>
              <a:rPr lang="en-US" dirty="0">
                <a:solidFill>
                  <a:srgbClr val="000000"/>
                </a:solidFill>
                <a:highlight>
                  <a:srgbClr val="FFFF00"/>
                </a:highlight>
                <a:latin typeface="Verdana" panose="020B0604030504040204" pitchFamily="34" charset="0"/>
              </a:rPr>
              <a:t>&lt;property name=</a:t>
            </a:r>
            <a:r>
              <a:rPr lang="en-US" dirty="0">
                <a:solidFill>
                  <a:srgbClr val="0000FF"/>
                </a:solidFill>
                <a:highlight>
                  <a:srgbClr val="FFFF00"/>
                </a:highlight>
                <a:latin typeface="Verdana" panose="020B0604030504040204" pitchFamily="34" charset="0"/>
              </a:rPr>
              <a:t>"name"</a:t>
            </a:r>
            <a:r>
              <a:rPr lang="en-US" dirty="0">
                <a:solidFill>
                  <a:srgbClr val="000000"/>
                </a:solidFill>
                <a:highlight>
                  <a:srgbClr val="FFFF00"/>
                </a:highlight>
                <a:latin typeface="Verdana" panose="020B0604030504040204" pitchFamily="34" charset="0"/>
              </a:rPr>
              <a:t>&gt;  </a:t>
            </a:r>
          </a:p>
          <a:p>
            <a:pPr algn="just">
              <a:buFont typeface="+mj-lt"/>
              <a:buAutoNum type="arabicPeriod"/>
            </a:pPr>
            <a:r>
              <a:rPr lang="en-US" dirty="0">
                <a:solidFill>
                  <a:srgbClr val="000000"/>
                </a:solidFill>
                <a:highlight>
                  <a:srgbClr val="FFFF00"/>
                </a:highlight>
                <a:latin typeface="Verdana" panose="020B0604030504040204" pitchFamily="34" charset="0"/>
              </a:rPr>
              <a:t>&lt;value&gt;Arun&lt;/value&gt;  </a:t>
            </a:r>
          </a:p>
          <a:p>
            <a:pPr algn="just">
              <a:buFont typeface="+mj-lt"/>
              <a:buAutoNum type="arabicPeriod"/>
            </a:pPr>
            <a:r>
              <a:rPr lang="en-US" dirty="0">
                <a:solidFill>
                  <a:srgbClr val="000000"/>
                </a:solidFill>
                <a:highlight>
                  <a:srgbClr val="FFFF00"/>
                </a:highlight>
                <a:latin typeface="Verdana" panose="020B0604030504040204" pitchFamily="34" charset="0"/>
              </a:rPr>
              <a:t>&lt;/property&gt;  </a:t>
            </a:r>
          </a:p>
          <a:p>
            <a:pPr algn="just">
              <a:buFont typeface="+mj-lt"/>
              <a:buAutoNum type="arabicPeriod"/>
            </a:pPr>
            <a:r>
              <a:rPr lang="en-US" dirty="0">
                <a:solidFill>
                  <a:srgbClr val="000000"/>
                </a:solidFill>
                <a:highlight>
                  <a:srgbClr val="FFFF00"/>
                </a:highlight>
                <a:latin typeface="Verdana" panose="020B0604030504040204" pitchFamily="34" charset="0"/>
              </a:rPr>
              <a:t>&lt;property name=</a:t>
            </a:r>
            <a:r>
              <a:rPr lang="en-US" dirty="0">
                <a:solidFill>
                  <a:srgbClr val="0000FF"/>
                </a:solidFill>
                <a:highlight>
                  <a:srgbClr val="FFFF00"/>
                </a:highlight>
                <a:latin typeface="Verdana" panose="020B0604030504040204" pitchFamily="34" charset="0"/>
              </a:rPr>
              <a:t>"city"</a:t>
            </a:r>
            <a:r>
              <a:rPr lang="en-US" dirty="0">
                <a:solidFill>
                  <a:srgbClr val="000000"/>
                </a:solidFill>
                <a:highlight>
                  <a:srgbClr val="FFFF00"/>
                </a:highlight>
                <a:latin typeface="Verdana" panose="020B0604030504040204" pitchFamily="34" charset="0"/>
              </a:rPr>
              <a:t>&gt;  </a:t>
            </a:r>
          </a:p>
          <a:p>
            <a:pPr algn="just">
              <a:buFont typeface="+mj-lt"/>
              <a:buAutoNum type="arabicPeriod"/>
            </a:pPr>
            <a:r>
              <a:rPr lang="en-US" dirty="0">
                <a:solidFill>
                  <a:srgbClr val="000000"/>
                </a:solidFill>
                <a:highlight>
                  <a:srgbClr val="FFFF00"/>
                </a:highlight>
                <a:latin typeface="Verdana" panose="020B0604030504040204" pitchFamily="34" charset="0"/>
              </a:rPr>
              <a:t>&lt;value&gt;</a:t>
            </a:r>
            <a:r>
              <a:rPr lang="en-US" dirty="0" err="1">
                <a:solidFill>
                  <a:srgbClr val="000000"/>
                </a:solidFill>
                <a:highlight>
                  <a:srgbClr val="FFFF00"/>
                </a:highlight>
                <a:latin typeface="Verdana" panose="020B0604030504040204" pitchFamily="34" charset="0"/>
              </a:rPr>
              <a:t>ghaziabad</a:t>
            </a:r>
            <a:r>
              <a:rPr lang="en-US" dirty="0">
                <a:solidFill>
                  <a:srgbClr val="000000"/>
                </a:solidFill>
                <a:highlight>
                  <a:srgbClr val="FFFF00"/>
                </a:highlight>
                <a:latin typeface="Verdana" panose="020B0604030504040204" pitchFamily="34" charset="0"/>
              </a:rPr>
              <a:t>&lt;/value&gt;  </a:t>
            </a:r>
          </a:p>
          <a:p>
            <a:pPr algn="just">
              <a:buFont typeface="+mj-lt"/>
              <a:buAutoNum type="arabicPeriod"/>
            </a:pPr>
            <a:r>
              <a:rPr lang="en-US" dirty="0">
                <a:solidFill>
                  <a:srgbClr val="000000"/>
                </a:solidFill>
                <a:highlight>
                  <a:srgbClr val="FFFF00"/>
                </a:highlight>
                <a:latin typeface="Verdana" panose="020B0604030504040204" pitchFamily="34" charset="0"/>
              </a:rPr>
              <a:t>&lt;/property&gt;  </a:t>
            </a:r>
          </a:p>
          <a:p>
            <a:pPr algn="just">
              <a:buFont typeface="+mj-lt"/>
              <a:buAutoNum type="arabicPeriod"/>
            </a:pPr>
            <a:r>
              <a:rPr lang="en-US" dirty="0">
                <a:solidFill>
                  <a:srgbClr val="000000"/>
                </a:solidFill>
                <a:latin typeface="Verdana" panose="020B0604030504040204" pitchFamily="34" charset="0"/>
              </a:rPr>
              <a:t>  &lt;/bean&gt;  </a:t>
            </a:r>
          </a:p>
          <a:p>
            <a:pPr algn="just">
              <a:buFont typeface="+mj-lt"/>
              <a:buAutoNum type="arabicPeriod"/>
            </a:pPr>
            <a:r>
              <a:rPr lang="en-US" dirty="0">
                <a:solidFill>
                  <a:srgbClr val="000000"/>
                </a:solidFill>
                <a:latin typeface="Verdana" panose="020B0604030504040204" pitchFamily="34" charset="0"/>
              </a:rPr>
              <a:t>  &lt;/beans&gt; </a:t>
            </a:r>
          </a:p>
          <a:p>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3748531028"/>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p:txBody>
          <a:bodyPr>
            <a:normAutofit fontScale="77500" lnSpcReduction="20000"/>
          </a:bodyPr>
          <a:lstStyle/>
          <a:p>
            <a:pPr algn="just">
              <a:buFont typeface="+mj-lt"/>
              <a:buAutoNum type="arabicPeriod"/>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Resource r=</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Employee e=(Employee)</a:t>
            </a:r>
            <a:r>
              <a:rPr lang="en-US" dirty="0" err="1">
                <a:solidFill>
                  <a:srgbClr val="000000"/>
                </a:solidFill>
                <a:latin typeface="Verdana" panose="020B0604030504040204" pitchFamily="34" charset="0"/>
              </a:rPr>
              <a:t>factory.getBean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obj</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s.display</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  </a:t>
            </a:r>
          </a:p>
          <a:p>
            <a:pPr algn="just">
              <a:buFont typeface="+mj-lt"/>
              <a:buAutoNum type="arabicPeriod"/>
            </a:pPr>
            <a:r>
              <a:rPr lang="en-US" dirty="0">
                <a:solidFill>
                  <a:srgbClr val="000000"/>
                </a:solidFill>
                <a:latin typeface="Verdana" panose="020B0604030504040204" pitchFamily="34" charset="0"/>
              </a:rPr>
              <a:t>} </a:t>
            </a:r>
          </a:p>
          <a:p>
            <a:r>
              <a:rPr lang="en-US" dirty="0"/>
              <a:t> </a:t>
            </a:r>
            <a:r>
              <a:rPr lang="en-US" b="1" dirty="0"/>
              <a:t>Output:</a:t>
            </a:r>
            <a:r>
              <a:rPr lang="en-US" dirty="0"/>
              <a:t>20 Arun </a:t>
            </a:r>
            <a:r>
              <a:rPr lang="en-US" dirty="0" err="1"/>
              <a:t>ghaziabad</a:t>
            </a:r>
            <a:endParaRPr lang="en-US" dirty="0"/>
          </a:p>
        </p:txBody>
      </p:sp>
    </p:spTree>
    <p:extLst>
      <p:ext uri="{BB962C8B-B14F-4D97-AF65-F5344CB8AC3E}">
        <p14:creationId xmlns:p14="http://schemas.microsoft.com/office/powerpoint/2010/main" val="222652097"/>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Setter Injection with Dependent Object Example</a:t>
            </a:r>
            <a:br>
              <a:rPr lang="en-US" dirty="0"/>
            </a:br>
            <a:endParaRPr lang="en-US" dirty="0"/>
          </a:p>
        </p:txBody>
      </p:sp>
      <p:sp>
        <p:nvSpPr>
          <p:cNvPr id="3" name="Content Placeholder 2"/>
          <p:cNvSpPr>
            <a:spLocks noGrp="1"/>
          </p:cNvSpPr>
          <p:nvPr>
            <p:ph idx="1"/>
          </p:nvPr>
        </p:nvSpPr>
        <p:spPr/>
        <p:txBody>
          <a:bodyPr/>
          <a:lstStyle/>
          <a:p>
            <a:r>
              <a:rPr lang="en-US" dirty="0"/>
              <a:t> </a:t>
            </a:r>
            <a:r>
              <a:rPr lang="en-US" dirty="0">
                <a:solidFill>
                  <a:srgbClr val="000000"/>
                </a:solidFill>
                <a:latin typeface="verdana" panose="020B0604030504040204" pitchFamily="34" charset="0"/>
              </a:rPr>
              <a:t>Like Constructor Injection, we can inject the dependency of another bean using setters. In such case, we use </a:t>
            </a:r>
            <a:r>
              <a:rPr lang="en-US" b="1" dirty="0">
                <a:solidFill>
                  <a:srgbClr val="000000"/>
                </a:solidFill>
                <a:latin typeface="verdana" panose="020B0604030504040204" pitchFamily="34" charset="0"/>
              </a:rPr>
              <a:t>property</a:t>
            </a:r>
            <a:r>
              <a:rPr lang="en-US" dirty="0">
                <a:solidFill>
                  <a:srgbClr val="000000"/>
                </a:solidFill>
                <a:latin typeface="verdana" panose="020B0604030504040204" pitchFamily="34" charset="0"/>
              </a:rPr>
              <a:t> element. Here, our scenario is </a:t>
            </a:r>
            <a:r>
              <a:rPr lang="en-US" b="1" dirty="0">
                <a:solidFill>
                  <a:srgbClr val="000000"/>
                </a:solidFill>
                <a:latin typeface="verdana" panose="020B0604030504040204" pitchFamily="34" charset="0"/>
              </a:rPr>
              <a:t>Employee HAS-A Address</a:t>
            </a:r>
            <a:r>
              <a:rPr lang="en-US" dirty="0">
                <a:solidFill>
                  <a:srgbClr val="000000"/>
                </a:solidFill>
                <a:latin typeface="verdana" panose="020B0604030504040204" pitchFamily="34" charset="0"/>
              </a:rPr>
              <a:t>. The Address class object will be termed as the dependent object. Let's see the Address class first:</a:t>
            </a:r>
            <a:endParaRPr lang="en-US" dirty="0"/>
          </a:p>
        </p:txBody>
      </p:sp>
    </p:spTree>
    <p:extLst>
      <p:ext uri="{BB962C8B-B14F-4D97-AF65-F5344CB8AC3E}">
        <p14:creationId xmlns:p14="http://schemas.microsoft.com/office/powerpoint/2010/main" val="1836141088"/>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Address.java</a:t>
            </a:r>
          </a:p>
        </p:txBody>
      </p:sp>
      <p:sp>
        <p:nvSpPr>
          <p:cNvPr id="3" name="Content Placeholder 2"/>
          <p:cNvSpPr>
            <a:spLocks noGrp="1"/>
          </p:cNvSpPr>
          <p:nvPr>
            <p:ph idx="1"/>
          </p:nvPr>
        </p:nvSpPr>
        <p:spPr/>
        <p:txBody>
          <a:bodyPr>
            <a:normAutofit lnSpcReduction="10000"/>
          </a:bodyPr>
          <a:lstStyle/>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Address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addressLine1,city,state,country;  </a:t>
            </a:r>
          </a:p>
          <a:p>
            <a:pPr algn="just"/>
            <a:r>
              <a:rPr lang="en-US" dirty="0">
                <a:solidFill>
                  <a:srgbClr val="000000"/>
                </a:solidFill>
                <a:latin typeface="Verdana" panose="020B0604030504040204" pitchFamily="34" charset="0"/>
              </a:rPr>
              <a:t>  </a:t>
            </a:r>
          </a:p>
          <a:p>
            <a:pPr algn="just"/>
            <a:r>
              <a:rPr lang="en-US" dirty="0">
                <a:solidFill>
                  <a:srgbClr val="008200"/>
                </a:solidFill>
                <a:latin typeface="Verdana" panose="020B0604030504040204" pitchFamily="34" charset="0"/>
              </a:rPr>
              <a:t>//getters and setters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toString</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addressLine1+</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+city+</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+state+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+country;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943821346"/>
      </p:ext>
    </p:extLst>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Employee.java</a:t>
            </a:r>
          </a:p>
        </p:txBody>
      </p:sp>
      <p:sp>
        <p:nvSpPr>
          <p:cNvPr id="3" name="Content Placeholder 2"/>
          <p:cNvSpPr>
            <a:spLocks noGrp="1"/>
          </p:cNvSpPr>
          <p:nvPr>
            <p:ph idx="1"/>
          </p:nvPr>
        </p:nvSpPr>
        <p:spPr>
          <a:xfrm>
            <a:off x="457199" y="1411357"/>
            <a:ext cx="9044609" cy="4899991"/>
          </a:xfrm>
        </p:spPr>
        <p:txBody>
          <a:bodyPr>
            <a:normAutofit fontScale="92500" lnSpcReduction="20000"/>
          </a:bodyPr>
          <a:lstStyle/>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Employee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Address </a:t>
            </a:r>
            <a:r>
              <a:rPr lang="en-US" dirty="0" err="1">
                <a:solidFill>
                  <a:srgbClr val="000000"/>
                </a:solidFill>
                <a:latin typeface="Verdana" panose="020B0604030504040204" pitchFamily="34" charset="0"/>
              </a:rPr>
              <a:t>address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8200"/>
                </a:solidFill>
                <a:latin typeface="Verdana" panose="020B0604030504040204" pitchFamily="34" charset="0"/>
              </a:rPr>
              <a:t>//setters and getters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displayInfo</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(address);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872077493"/>
      </p:ext>
    </p:extLst>
  </p:cSld>
  <p:clrMapOvr>
    <a:masterClrMapping/>
  </p:clrMapOvr>
  <p:transition spd="slow">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75861"/>
          </a:xfrm>
        </p:spPr>
        <p:txBody>
          <a:bodyPr/>
          <a:lstStyle/>
          <a:p>
            <a:r>
              <a:rPr lang="en-US" dirty="0"/>
              <a:t>applicaitonContext.xml</a:t>
            </a:r>
          </a:p>
        </p:txBody>
      </p:sp>
      <p:sp>
        <p:nvSpPr>
          <p:cNvPr id="3" name="Content Placeholder 2"/>
          <p:cNvSpPr>
            <a:spLocks noGrp="1"/>
          </p:cNvSpPr>
          <p:nvPr>
            <p:ph idx="1"/>
          </p:nvPr>
        </p:nvSpPr>
        <p:spPr>
          <a:xfrm>
            <a:off x="347871" y="675861"/>
            <a:ext cx="9432234" cy="6261652"/>
          </a:xfrm>
        </p:spPr>
        <p:txBody>
          <a:bodyPr>
            <a:normAutofit fontScale="70000" lnSpcReduction="20000"/>
          </a:bodyPr>
          <a:lstStyle/>
          <a:p>
            <a:pPr algn="just"/>
            <a:r>
              <a:rPr lang="en-US" dirty="0">
                <a:solidFill>
                  <a:srgbClr val="000000"/>
                </a:solidFill>
                <a:latin typeface="Verdana" panose="020B0604030504040204" pitchFamily="34" charset="0"/>
              </a:rPr>
              <a:t>&lt;?xml version=</a:t>
            </a:r>
            <a:r>
              <a:rPr lang="en-US" dirty="0">
                <a:solidFill>
                  <a:srgbClr val="0000FF"/>
                </a:solidFill>
                <a:latin typeface="Verdana" panose="020B0604030504040204" pitchFamily="34" charset="0"/>
              </a:rPr>
              <a:t>"1.0"</a:t>
            </a:r>
            <a:r>
              <a:rPr lang="en-US" dirty="0">
                <a:solidFill>
                  <a:srgbClr val="000000"/>
                </a:solidFill>
                <a:latin typeface="Verdana" panose="020B0604030504040204" pitchFamily="34" charset="0"/>
              </a:rPr>
              <a:t> encoding=</a:t>
            </a:r>
            <a:r>
              <a:rPr lang="en-US" dirty="0">
                <a:solidFill>
                  <a:srgbClr val="0000FF"/>
                </a:solidFill>
                <a:latin typeface="Verdana" panose="020B0604030504040204" pitchFamily="34" charset="0"/>
              </a:rPr>
              <a:t>"UTF-8"</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&lt;beans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"http://www.springframework.org/schema/beans"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xmlns:xsi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"http://www.w3.org/2001/XMLSchema-instance"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xmlns:p</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"http://www.springframework.org/schema/p"</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xsi:schemaLocation</a:t>
            </a:r>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 </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//www.springframework.org/schema/beans/spring-beans-3.0.xsd"&gt;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"address1"</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com.mangaraoit.Address</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"addressLine1"</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"51,Lohianagar"</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"city"</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"Ghaziabad"</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"state"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"UP"</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"country"</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"India"</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&lt;/bean&gt;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obj</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com.mangaraoit.Employee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"1"</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Sachin</a:t>
            </a:r>
            <a:r>
              <a:rPr lang="en-US" dirty="0">
                <a:solidFill>
                  <a:srgbClr val="0000FF"/>
                </a:solidFill>
                <a:latin typeface="Verdana" panose="020B0604030504040204" pitchFamily="34" charset="0"/>
              </a:rPr>
              <a:t> Yadav"</a:t>
            </a:r>
            <a:r>
              <a:rPr lang="en-US" dirty="0">
                <a:solidFill>
                  <a:srgbClr val="000000"/>
                </a:solidFill>
                <a:latin typeface="Verdana" panose="020B0604030504040204" pitchFamily="34" charset="0"/>
              </a:rPr>
              <a:t>&gt;&lt;/property&gt;  </a:t>
            </a:r>
          </a:p>
          <a:p>
            <a:pPr algn="just"/>
            <a:r>
              <a:rPr lang="en-US" dirty="0">
                <a:solidFill>
                  <a:srgbClr val="000000"/>
                </a:solidFill>
                <a:highlight>
                  <a:srgbClr val="FFFF00"/>
                </a:highlight>
                <a:latin typeface="Verdana" panose="020B0604030504040204" pitchFamily="34" charset="0"/>
              </a:rPr>
              <a:t>&lt;property name=</a:t>
            </a:r>
            <a:r>
              <a:rPr lang="en-US" dirty="0">
                <a:solidFill>
                  <a:srgbClr val="0000FF"/>
                </a:solidFill>
                <a:highlight>
                  <a:srgbClr val="FFFF00"/>
                </a:highlight>
                <a:latin typeface="Verdana" panose="020B0604030504040204" pitchFamily="34" charset="0"/>
              </a:rPr>
              <a:t>"address"</a:t>
            </a:r>
            <a:r>
              <a:rPr lang="en-US" dirty="0">
                <a:solidFill>
                  <a:srgbClr val="000000"/>
                </a:solidFill>
                <a:highlight>
                  <a:srgbClr val="FFFF00"/>
                </a:highlight>
                <a:latin typeface="Verdana" panose="020B0604030504040204" pitchFamily="34" charset="0"/>
              </a:rPr>
              <a:t> ref=</a:t>
            </a:r>
            <a:r>
              <a:rPr lang="en-US" dirty="0">
                <a:solidFill>
                  <a:srgbClr val="0000FF"/>
                </a:solidFill>
                <a:highlight>
                  <a:srgbClr val="FFFF00"/>
                </a:highlight>
                <a:latin typeface="Verdana" panose="020B0604030504040204" pitchFamily="34" charset="0"/>
              </a:rPr>
              <a:t>"address1"</a:t>
            </a:r>
            <a:r>
              <a:rPr lang="en-US" dirty="0">
                <a:solidFill>
                  <a:srgbClr val="000000"/>
                </a:solidFill>
                <a:highlight>
                  <a:srgbClr val="FFFF00"/>
                </a:highlight>
                <a:latin typeface="Verdana" panose="020B0604030504040204" pitchFamily="34" charset="0"/>
              </a:rPr>
              <a:t>&gt;&lt;/property&gt;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&lt;/bean&gt;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&lt;/beans&gt;  </a:t>
            </a:r>
          </a:p>
          <a:p>
            <a:endParaRPr lang="en-US" dirty="0"/>
          </a:p>
        </p:txBody>
      </p:sp>
    </p:spTree>
    <p:extLst>
      <p:ext uri="{BB962C8B-B14F-4D97-AF65-F5344CB8AC3E}">
        <p14:creationId xmlns:p14="http://schemas.microsoft.com/office/powerpoint/2010/main" val="261815094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Spring Framework</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 There are many advantages of Spring Framework. They are as follows:</a:t>
            </a:r>
          </a:p>
          <a:p>
            <a:r>
              <a:rPr lang="en-US" dirty="0"/>
              <a:t> </a:t>
            </a:r>
            <a:r>
              <a:rPr lang="en-US" b="1" dirty="0"/>
              <a:t>1) Predefined Templates</a:t>
            </a:r>
          </a:p>
          <a:p>
            <a:r>
              <a:rPr lang="en-US" dirty="0"/>
              <a:t> Spring framework provides templates for JDBC, Hibernate, JPA etc. technologies. So there is no need to write too much code. It hides the basic steps of these technologies.</a:t>
            </a:r>
          </a:p>
          <a:p>
            <a:r>
              <a:rPr lang="en-US" dirty="0">
                <a:highlight>
                  <a:srgbClr val="FFFF00"/>
                </a:highlight>
              </a:rPr>
              <a:t>Let's take the example of </a:t>
            </a:r>
            <a:r>
              <a:rPr lang="en-US" dirty="0" err="1">
                <a:highlight>
                  <a:srgbClr val="FFFF00"/>
                </a:highlight>
              </a:rPr>
              <a:t>JdbcTemplate</a:t>
            </a:r>
            <a:r>
              <a:rPr lang="en-US" dirty="0">
                <a:highlight>
                  <a:srgbClr val="FFFF00"/>
                </a:highlight>
              </a:rPr>
              <a:t>, you don't need to write the code for exception handling, creating connection, creating statement, committing transaction, closing connection etc. You need to write the code of executing query only. Thus, it save a lot of JDBC code.</a:t>
            </a:r>
          </a:p>
          <a:p>
            <a:r>
              <a:rPr lang="en-US" dirty="0"/>
              <a:t> </a:t>
            </a:r>
            <a:r>
              <a:rPr lang="en-US" b="1" dirty="0"/>
              <a:t>2) Loose Coupling</a:t>
            </a:r>
          </a:p>
          <a:p>
            <a:r>
              <a:rPr lang="en-US" dirty="0"/>
              <a:t>The Spring applications are loosely coupled because of dependency injection.</a:t>
            </a:r>
          </a:p>
          <a:p>
            <a:r>
              <a:rPr lang="en-US" dirty="0"/>
              <a:t> </a:t>
            </a:r>
            <a:r>
              <a:rPr lang="en-US" b="1" dirty="0"/>
              <a:t>3) Easy to test</a:t>
            </a:r>
          </a:p>
          <a:p>
            <a:r>
              <a:rPr lang="en-US" dirty="0"/>
              <a:t> The Dependency Injection makes easier to test the application. The EJB or Struts application require server to run the application but Spring framework doesn't require server.</a:t>
            </a:r>
          </a:p>
          <a:p>
            <a:r>
              <a:rPr lang="en-US" dirty="0"/>
              <a:t> </a:t>
            </a:r>
            <a:r>
              <a:rPr lang="en-US" b="1" dirty="0"/>
              <a:t>4) Lightweight</a:t>
            </a:r>
          </a:p>
          <a:p>
            <a:r>
              <a:rPr lang="en-US" dirty="0"/>
              <a:t> Spring framework is lightweight because of its POJO implementation. </a:t>
            </a:r>
            <a:r>
              <a:rPr lang="en-US" dirty="0">
                <a:solidFill>
                  <a:srgbClr val="FF0000"/>
                </a:solidFill>
              </a:rPr>
              <a:t>The Spring Framework doesn't force the programmer to inherit any class or implement any interface. That is why it is said non-invasive</a:t>
            </a:r>
            <a:r>
              <a:rPr lang="en-US" dirty="0"/>
              <a:t>.</a:t>
            </a:r>
          </a:p>
        </p:txBody>
      </p:sp>
    </p:spTree>
    <p:extLst>
      <p:ext uri="{BB962C8B-B14F-4D97-AF65-F5344CB8AC3E}">
        <p14:creationId xmlns:p14="http://schemas.microsoft.com/office/powerpoint/2010/main" val="2962676052"/>
      </p:ext>
    </p:extLst>
  </p:cSld>
  <p:clrMapOvr>
    <a:masterClrMapping/>
  </p:clrMapOvr>
  <p:transition spd="slow">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a:xfrm>
            <a:off x="467139" y="1540565"/>
            <a:ext cx="8806863" cy="4500797"/>
          </a:xfrm>
        </p:spPr>
        <p:txBody>
          <a:bodyPr>
            <a:normAutofit/>
          </a:bodyPr>
          <a:lstStyle/>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Resource r=</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Employee e=(Employee)</a:t>
            </a:r>
            <a:r>
              <a:rPr lang="en-US" dirty="0" err="1">
                <a:solidFill>
                  <a:srgbClr val="000000"/>
                </a:solidFill>
                <a:latin typeface="Verdana" panose="020B0604030504040204" pitchFamily="34" charset="0"/>
              </a:rPr>
              <a:t>factory.getBean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obj</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e.displayInfo</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36932061"/>
      </p:ext>
    </p:extLst>
  </p:cSld>
  <p:clrMapOvr>
    <a:masterClrMapping/>
  </p:clrMapOvr>
  <p:transition spd="slow">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Setter Injection with Collection Example</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solidFill>
                  <a:srgbClr val="000000"/>
                </a:solidFill>
                <a:latin typeface="verdana" panose="020B0604030504040204" pitchFamily="34" charset="0"/>
              </a:rPr>
              <a:t>We can inject collection values by setter method in spring framework. There can be used three elements inside the </a:t>
            </a:r>
            <a:r>
              <a:rPr lang="en-US" b="1" dirty="0">
                <a:solidFill>
                  <a:srgbClr val="000000"/>
                </a:solidFill>
                <a:latin typeface="verdana" panose="020B0604030504040204" pitchFamily="34" charset="0"/>
              </a:rPr>
              <a:t>property</a:t>
            </a:r>
            <a:r>
              <a:rPr lang="en-US" dirty="0">
                <a:solidFill>
                  <a:srgbClr val="000000"/>
                </a:solidFill>
                <a:latin typeface="verdana" panose="020B0604030504040204" pitchFamily="34" charset="0"/>
              </a:rPr>
              <a:t> element.</a:t>
            </a:r>
          </a:p>
          <a:p>
            <a:pPr marL="0" indent="0" algn="just">
              <a:buNone/>
            </a:pPr>
            <a:r>
              <a:rPr lang="en-US" dirty="0">
                <a:solidFill>
                  <a:srgbClr val="000000"/>
                </a:solidFill>
                <a:latin typeface="verdana" panose="020B0604030504040204" pitchFamily="34" charset="0"/>
              </a:rPr>
              <a:t>It can be:</a:t>
            </a:r>
          </a:p>
          <a:p>
            <a:pPr algn="just">
              <a:buFont typeface="+mj-lt"/>
              <a:buAutoNum type="arabicPeriod"/>
            </a:pPr>
            <a:r>
              <a:rPr lang="en-US" b="1" dirty="0">
                <a:solidFill>
                  <a:srgbClr val="000000"/>
                </a:solidFill>
                <a:latin typeface="Verdana" panose="020B0604030504040204" pitchFamily="34" charset="0"/>
              </a:rPr>
              <a:t>list</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set</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map</a:t>
            </a:r>
            <a:endParaRPr lang="en-US" dirty="0">
              <a:solidFill>
                <a:srgbClr val="000000"/>
              </a:solidFill>
              <a:latin typeface="Verdana" panose="020B0604030504040204" pitchFamily="34" charset="0"/>
            </a:endParaRP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Each collection can have string based and non-string based </a:t>
            </a:r>
            <a:r>
              <a:rPr lang="en-US" dirty="0" err="1">
                <a:solidFill>
                  <a:srgbClr val="000000"/>
                </a:solidFill>
                <a:latin typeface="verdana" panose="020B0604030504040204" pitchFamily="34" charset="0"/>
              </a:rPr>
              <a:t>values.In</a:t>
            </a:r>
            <a:r>
              <a:rPr lang="en-US" dirty="0">
                <a:solidFill>
                  <a:srgbClr val="000000"/>
                </a:solidFill>
                <a:latin typeface="verdana" panose="020B0604030504040204" pitchFamily="34" charset="0"/>
              </a:rPr>
              <a:t> this example, we are taking the example of Forum where </a:t>
            </a:r>
            <a:r>
              <a:rPr lang="en-US" b="1" dirty="0">
                <a:solidFill>
                  <a:srgbClr val="000000"/>
                </a:solidFill>
                <a:latin typeface="verdana" panose="020B0604030504040204" pitchFamily="34" charset="0"/>
              </a:rPr>
              <a:t>One question can have multiple answers</a:t>
            </a:r>
            <a:r>
              <a:rPr lang="en-US" dirty="0">
                <a:solidFill>
                  <a:srgbClr val="000000"/>
                </a:solidFill>
                <a:latin typeface="verdana" panose="020B0604030504040204" pitchFamily="34" charset="0"/>
              </a:rPr>
              <a:t>. There are three pages:</a:t>
            </a:r>
          </a:p>
          <a:p>
            <a:pPr algn="just">
              <a:buFont typeface="+mj-lt"/>
              <a:buAutoNum type="arabicPeriod"/>
            </a:pPr>
            <a:r>
              <a:rPr lang="en-US" b="1" dirty="0">
                <a:solidFill>
                  <a:srgbClr val="000000"/>
                </a:solidFill>
                <a:latin typeface="Verdana" panose="020B0604030504040204" pitchFamily="34" charset="0"/>
              </a:rPr>
              <a:t>Question.java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applicationContext.xml</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Test.java</a:t>
            </a:r>
            <a:endParaRPr lang="en-US" dirty="0">
              <a:solidFill>
                <a:srgbClr val="000000"/>
              </a:solidFill>
              <a:latin typeface="Verdana" panose="020B0604030504040204" pitchFamily="34" charset="0"/>
            </a:endParaRPr>
          </a:p>
          <a:p>
            <a:r>
              <a:rPr lang="en-US" dirty="0"/>
              <a:t> </a:t>
            </a:r>
            <a:r>
              <a:rPr lang="en-US" dirty="0">
                <a:solidFill>
                  <a:srgbClr val="000000"/>
                </a:solidFill>
                <a:latin typeface="verdana" panose="020B0604030504040204" pitchFamily="34" charset="0"/>
              </a:rPr>
              <a:t>In this example, we are using list that can have duplicate elements, you may use set that have only unique elements. But, you need to change list to set in the applicationContext.xml file and List to Set in the Question.java file.</a:t>
            </a:r>
            <a:endParaRPr lang="en-US" dirty="0"/>
          </a:p>
        </p:txBody>
      </p:sp>
    </p:spTree>
    <p:extLst>
      <p:ext uri="{BB962C8B-B14F-4D97-AF65-F5344CB8AC3E}">
        <p14:creationId xmlns:p14="http://schemas.microsoft.com/office/powerpoint/2010/main" val="325115703"/>
      </p:ext>
    </p:extLst>
  </p:cSld>
  <p:clrMapOvr>
    <a:masterClrMapping/>
  </p:clrMapOvr>
  <p:transition spd="slow">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Question.java</a:t>
            </a:r>
          </a:p>
        </p:txBody>
      </p:sp>
      <p:sp>
        <p:nvSpPr>
          <p:cNvPr id="3" name="Content Placeholder 2"/>
          <p:cNvSpPr>
            <a:spLocks noGrp="1"/>
          </p:cNvSpPr>
          <p:nvPr>
            <p:ph idx="1"/>
          </p:nvPr>
        </p:nvSpPr>
        <p:spPr>
          <a:xfrm>
            <a:off x="437321" y="1292087"/>
            <a:ext cx="8965095" cy="5128591"/>
          </a:xfrm>
        </p:spPr>
        <p:txBody>
          <a:bodyPr>
            <a:normAutofit fontScale="70000" lnSpcReduction="20000"/>
          </a:bodyPr>
          <a:lstStyle/>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Question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List&lt;String&gt; answers;  </a:t>
            </a:r>
          </a:p>
          <a:p>
            <a:pPr algn="just"/>
            <a:r>
              <a:rPr lang="en-US" dirty="0">
                <a:solidFill>
                  <a:srgbClr val="000000"/>
                </a:solidFill>
                <a:latin typeface="Verdana" panose="020B0604030504040204" pitchFamily="34" charset="0"/>
              </a:rPr>
              <a:t>  </a:t>
            </a:r>
          </a:p>
          <a:p>
            <a:pPr algn="just"/>
            <a:r>
              <a:rPr lang="en-US" dirty="0">
                <a:solidFill>
                  <a:srgbClr val="008200"/>
                </a:solidFill>
                <a:latin typeface="Verdana" panose="020B0604030504040204" pitchFamily="34" charset="0"/>
              </a:rPr>
              <a:t>//setters and getters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displayInfo</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"answers are:"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Iterator&lt;String&gt; </a:t>
            </a:r>
            <a:r>
              <a:rPr lang="en-US" dirty="0" err="1">
                <a:solidFill>
                  <a:srgbClr val="000000"/>
                </a:solidFill>
                <a:latin typeface="Verdana" panose="020B0604030504040204" pitchFamily="34" charset="0"/>
              </a:rPr>
              <a:t>itr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answers.iterator</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itr.hasNext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itr.next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2026565949"/>
      </p:ext>
    </p:extLst>
  </p:cSld>
  <p:clrMapOvr>
    <a:masterClrMapping/>
  </p:clrMapOvr>
  <p:transition spd="slow">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applicationContext.xml</a:t>
            </a:r>
            <a:endParaRPr lang="en-US" dirty="0"/>
          </a:p>
        </p:txBody>
      </p:sp>
      <p:sp>
        <p:nvSpPr>
          <p:cNvPr id="3" name="Content Placeholder 2"/>
          <p:cNvSpPr>
            <a:spLocks noGrp="1"/>
          </p:cNvSpPr>
          <p:nvPr>
            <p:ph idx="1"/>
          </p:nvPr>
        </p:nvSpPr>
        <p:spPr>
          <a:xfrm>
            <a:off x="407503" y="1351722"/>
            <a:ext cx="9611139" cy="5416825"/>
          </a:xfrm>
        </p:spPr>
        <p:txBody>
          <a:bodyPr>
            <a:normAutofit/>
          </a:bodyPr>
          <a:lstStyle/>
          <a:p>
            <a:pPr algn="just">
              <a:buFont typeface="+mj-lt"/>
              <a:buAutoNum type="arabicPeriod"/>
            </a:pPr>
            <a:r>
              <a:rPr lang="en-US" dirty="0">
                <a:solidFill>
                  <a:srgbClr val="000000"/>
                </a:solidFill>
                <a:latin typeface="Verdana" panose="020B0604030504040204" pitchFamily="34" charset="0"/>
              </a:rPr>
              <a:t>&lt;beans&gt;</a:t>
            </a:r>
          </a:p>
          <a:p>
            <a:pPr algn="just">
              <a:buFont typeface="+mj-lt"/>
              <a:buAutoNum type="arabicPeriod"/>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"q"</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com.mangaraoit.Question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"1"</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"What is Java?"</a:t>
            </a:r>
            <a:r>
              <a:rPr lang="en-US" dirty="0">
                <a:solidFill>
                  <a:srgbClr val="000000"/>
                </a:solidFill>
                <a:latin typeface="Verdana" panose="020B0604030504040204" pitchFamily="34" charset="0"/>
              </a:rPr>
              <a:t>&gt;&lt;/property&gt;  </a:t>
            </a:r>
          </a:p>
          <a:p>
            <a:pPr algn="just">
              <a:buFont typeface="+mj-lt"/>
              <a:buAutoNum type="arabicPeriod"/>
            </a:pPr>
            <a:r>
              <a:rPr lang="en-US" dirty="0">
                <a:solidFill>
                  <a:srgbClr val="000000"/>
                </a:solidFill>
                <a:highlight>
                  <a:srgbClr val="FFFF00"/>
                </a:highlight>
                <a:latin typeface="Verdana" panose="020B0604030504040204" pitchFamily="34" charset="0"/>
              </a:rPr>
              <a:t>&lt;property name=</a:t>
            </a:r>
            <a:r>
              <a:rPr lang="en-US" dirty="0">
                <a:solidFill>
                  <a:srgbClr val="0000FF"/>
                </a:solidFill>
                <a:highlight>
                  <a:srgbClr val="FFFF00"/>
                </a:highlight>
                <a:latin typeface="Verdana" panose="020B0604030504040204" pitchFamily="34" charset="0"/>
              </a:rPr>
              <a:t>"answers"</a:t>
            </a:r>
            <a:r>
              <a:rPr lang="en-US" dirty="0">
                <a:solidFill>
                  <a:srgbClr val="000000"/>
                </a:solidFill>
                <a:highlight>
                  <a:srgbClr val="FFFF00"/>
                </a:highlight>
                <a:latin typeface="Verdana" panose="020B0604030504040204" pitchFamily="34" charset="0"/>
              </a:rPr>
              <a:t>&gt;  </a:t>
            </a:r>
          </a:p>
          <a:p>
            <a:pPr algn="just">
              <a:buFont typeface="+mj-lt"/>
              <a:buAutoNum type="arabicPeriod"/>
            </a:pPr>
            <a:r>
              <a:rPr lang="en-US" dirty="0">
                <a:solidFill>
                  <a:srgbClr val="000000"/>
                </a:solidFill>
                <a:highlight>
                  <a:srgbClr val="FFFF00"/>
                </a:highlight>
                <a:latin typeface="Verdana" panose="020B0604030504040204" pitchFamily="34" charset="0"/>
              </a:rPr>
              <a:t>&lt;list&gt;  </a:t>
            </a:r>
          </a:p>
          <a:p>
            <a:pPr algn="just">
              <a:buFont typeface="+mj-lt"/>
              <a:buAutoNum type="arabicPeriod"/>
            </a:pPr>
            <a:r>
              <a:rPr lang="en-US" dirty="0">
                <a:solidFill>
                  <a:srgbClr val="000000"/>
                </a:solidFill>
                <a:highlight>
                  <a:srgbClr val="FFFF00"/>
                </a:highlight>
                <a:latin typeface="Verdana" panose="020B0604030504040204" pitchFamily="34" charset="0"/>
              </a:rPr>
              <a:t>&lt;value&gt;Java is a programming language&lt;/value&gt;  </a:t>
            </a:r>
          </a:p>
          <a:p>
            <a:pPr algn="just">
              <a:buFont typeface="+mj-lt"/>
              <a:buAutoNum type="arabicPeriod"/>
            </a:pPr>
            <a:r>
              <a:rPr lang="en-US" dirty="0">
                <a:solidFill>
                  <a:srgbClr val="000000"/>
                </a:solidFill>
                <a:highlight>
                  <a:srgbClr val="FFFF00"/>
                </a:highlight>
                <a:latin typeface="Verdana" panose="020B0604030504040204" pitchFamily="34" charset="0"/>
              </a:rPr>
              <a:t>&lt;value&gt;Java is a platform&lt;/value&gt;  </a:t>
            </a:r>
          </a:p>
          <a:p>
            <a:pPr algn="just">
              <a:buFont typeface="+mj-lt"/>
              <a:buAutoNum type="arabicPeriod"/>
            </a:pPr>
            <a:r>
              <a:rPr lang="en-US" dirty="0">
                <a:solidFill>
                  <a:srgbClr val="000000"/>
                </a:solidFill>
                <a:highlight>
                  <a:srgbClr val="FFFF00"/>
                </a:highlight>
                <a:latin typeface="Verdana" panose="020B0604030504040204" pitchFamily="34" charset="0"/>
              </a:rPr>
              <a:t>&lt;value&gt;Java is an Island&lt;/value&gt;  </a:t>
            </a:r>
          </a:p>
          <a:p>
            <a:pPr algn="just">
              <a:buFont typeface="+mj-lt"/>
              <a:buAutoNum type="arabicPeriod"/>
            </a:pPr>
            <a:r>
              <a:rPr lang="en-US" dirty="0">
                <a:solidFill>
                  <a:srgbClr val="000000"/>
                </a:solidFill>
                <a:highlight>
                  <a:srgbClr val="FFFF00"/>
                </a:highlight>
                <a:latin typeface="Verdana" panose="020B0604030504040204" pitchFamily="34" charset="0"/>
              </a:rPr>
              <a:t>&lt;/list&gt;  </a:t>
            </a:r>
          </a:p>
          <a:p>
            <a:pPr algn="just">
              <a:buFont typeface="+mj-lt"/>
              <a:buAutoNum type="arabicPeriod"/>
            </a:pPr>
            <a:r>
              <a:rPr lang="en-US" dirty="0">
                <a:solidFill>
                  <a:srgbClr val="000000"/>
                </a:solidFill>
                <a:latin typeface="Verdana" panose="020B0604030504040204" pitchFamily="34" charset="0"/>
              </a:rPr>
              <a:t>&lt;/property&gt;  </a:t>
            </a:r>
          </a:p>
          <a:p>
            <a:pPr algn="just">
              <a:buFont typeface="+mj-lt"/>
              <a:buAutoNum type="arabicPeriod"/>
            </a:pPr>
            <a:r>
              <a:rPr lang="en-US" dirty="0">
                <a:solidFill>
                  <a:srgbClr val="000000"/>
                </a:solidFill>
                <a:latin typeface="Verdana" panose="020B0604030504040204" pitchFamily="34" charset="0"/>
              </a:rPr>
              <a:t>&lt;/bean&gt;  </a:t>
            </a:r>
          </a:p>
          <a:p>
            <a:pPr algn="just">
              <a:buFont typeface="+mj-lt"/>
              <a:buAutoNum type="arabicPeriod"/>
            </a:pPr>
            <a:r>
              <a:rPr lang="en-US" dirty="0">
                <a:solidFill>
                  <a:srgbClr val="000000"/>
                </a:solidFill>
                <a:latin typeface="Verdana" panose="020B0604030504040204" pitchFamily="34" charset="0"/>
              </a:rPr>
              <a:t>&lt;/beans&gt;  </a:t>
            </a:r>
          </a:p>
          <a:p>
            <a:endParaRPr lang="en-US" dirty="0"/>
          </a:p>
        </p:txBody>
      </p:sp>
    </p:spTree>
    <p:extLst>
      <p:ext uri="{BB962C8B-B14F-4D97-AF65-F5344CB8AC3E}">
        <p14:creationId xmlns:p14="http://schemas.microsoft.com/office/powerpoint/2010/main" val="3488544653"/>
      </p:ext>
    </p:extLst>
  </p:cSld>
  <p:clrMapOvr>
    <a:masterClrMapping/>
  </p:clrMapOvr>
  <p:transition spd="slow">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p:txBody>
          <a:bodyPr>
            <a:normAutofit lnSpcReduction="10000"/>
          </a:bodyPr>
          <a:lstStyle/>
          <a:p>
            <a:pPr algn="just"/>
            <a:r>
              <a:rPr lang="en-US" dirty="0"/>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Resource r=</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Question q=(Question)</a:t>
            </a:r>
            <a:r>
              <a:rPr lang="en-US" dirty="0" err="1">
                <a:solidFill>
                  <a:srgbClr val="000000"/>
                </a:solidFill>
                <a:latin typeface="Verdana" panose="020B0604030504040204" pitchFamily="34" charset="0"/>
              </a:rPr>
              <a:t>factory.getBean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"q"</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q.displayInfo</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026849202"/>
      </p:ext>
    </p:extLst>
  </p:cSld>
  <p:clrMapOvr>
    <a:masterClrMapping/>
  </p:clrMapOvr>
  <p:transition spd="slow">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92" y="0"/>
            <a:ext cx="11805709" cy="1023581"/>
          </a:xfrm>
        </p:spPr>
        <p:txBody>
          <a:bodyPr>
            <a:normAutofit fontScale="90000"/>
          </a:bodyPr>
          <a:lstStyle/>
          <a:p>
            <a:r>
              <a:rPr lang="en-US" dirty="0"/>
              <a:t> Setter Injection with Non-String Collection (having Dependent Object) Example</a:t>
            </a:r>
            <a:br>
              <a:rPr lang="en-US" dirty="0"/>
            </a:br>
            <a:endParaRPr lang="en-US" dirty="0"/>
          </a:p>
        </p:txBody>
      </p:sp>
      <p:sp>
        <p:nvSpPr>
          <p:cNvPr id="3" name="Content Placeholder 2"/>
          <p:cNvSpPr>
            <a:spLocks noGrp="1"/>
          </p:cNvSpPr>
          <p:nvPr>
            <p:ph idx="1"/>
          </p:nvPr>
        </p:nvSpPr>
        <p:spPr>
          <a:xfrm>
            <a:off x="224369" y="1323837"/>
            <a:ext cx="11802535" cy="5534167"/>
          </a:xfrm>
        </p:spPr>
        <p:txBody>
          <a:bodyPr/>
          <a:lstStyle/>
          <a:p>
            <a:pPr algn="just"/>
            <a:r>
              <a:rPr lang="en-US" dirty="0"/>
              <a:t> </a:t>
            </a:r>
            <a:r>
              <a:rPr lang="en-US" dirty="0">
                <a:solidFill>
                  <a:srgbClr val="000000"/>
                </a:solidFill>
                <a:latin typeface="verdana" panose="020B0604030504040204" pitchFamily="34" charset="0"/>
              </a:rPr>
              <a:t>If we have dependent object in the collection, we can inject these information by using the </a:t>
            </a:r>
            <a:r>
              <a:rPr lang="en-US" b="1" dirty="0">
                <a:solidFill>
                  <a:srgbClr val="000000"/>
                </a:solidFill>
                <a:latin typeface="verdana" panose="020B0604030504040204" pitchFamily="34" charset="0"/>
              </a:rPr>
              <a:t>ref</a:t>
            </a:r>
            <a:r>
              <a:rPr lang="en-US" dirty="0">
                <a:solidFill>
                  <a:srgbClr val="000000"/>
                </a:solidFill>
                <a:latin typeface="verdana" panose="020B0604030504040204" pitchFamily="34" charset="0"/>
              </a:rPr>
              <a:t> element inside the </a:t>
            </a:r>
            <a:r>
              <a:rPr lang="en-US" b="1" dirty="0">
                <a:solidFill>
                  <a:srgbClr val="000000"/>
                </a:solidFill>
                <a:latin typeface="verdana" panose="020B0604030504040204" pitchFamily="34" charset="0"/>
              </a:rPr>
              <a:t>list</a:t>
            </a:r>
            <a:r>
              <a:rPr lang="en-US" dirty="0">
                <a:solidFill>
                  <a:srgbClr val="000000"/>
                </a:solidFill>
                <a:latin typeface="verdana" panose="020B0604030504040204" pitchFamily="34" charset="0"/>
              </a:rPr>
              <a:t>, </a:t>
            </a:r>
            <a:r>
              <a:rPr lang="en-US" b="1" dirty="0">
                <a:solidFill>
                  <a:srgbClr val="000000"/>
                </a:solidFill>
                <a:latin typeface="verdana" panose="020B0604030504040204" pitchFamily="34" charset="0"/>
              </a:rPr>
              <a:t>set</a:t>
            </a:r>
            <a:r>
              <a:rPr lang="en-US" dirty="0">
                <a:solidFill>
                  <a:srgbClr val="000000"/>
                </a:solidFill>
                <a:latin typeface="verdana" panose="020B0604030504040204" pitchFamily="34" charset="0"/>
              </a:rPr>
              <a:t> or </a:t>
            </a:r>
            <a:r>
              <a:rPr lang="en-US" b="1" dirty="0">
                <a:solidFill>
                  <a:srgbClr val="000000"/>
                </a:solidFill>
                <a:latin typeface="verdana" panose="020B0604030504040204" pitchFamily="34" charset="0"/>
              </a:rPr>
              <a:t>map</a:t>
            </a:r>
            <a:r>
              <a:rPr lang="en-US" dirty="0">
                <a:solidFill>
                  <a:srgbClr val="000000"/>
                </a:solidFill>
                <a:latin typeface="verdana" panose="020B0604030504040204" pitchFamily="34" charset="0"/>
              </a:rPr>
              <a:t>. Here, we will use list, set or map element inside the </a:t>
            </a:r>
            <a:r>
              <a:rPr lang="en-US" b="1" dirty="0">
                <a:solidFill>
                  <a:srgbClr val="000000"/>
                </a:solidFill>
                <a:latin typeface="verdana" panose="020B0604030504040204" pitchFamily="34" charset="0"/>
              </a:rPr>
              <a:t>property</a:t>
            </a:r>
            <a:r>
              <a:rPr lang="en-US" dirty="0">
                <a:solidFill>
                  <a:srgbClr val="000000"/>
                </a:solidFill>
                <a:latin typeface="verdana" panose="020B0604030504040204" pitchFamily="34" charset="0"/>
              </a:rPr>
              <a:t> element.</a:t>
            </a:r>
          </a:p>
          <a:p>
            <a:pPr algn="just"/>
            <a:r>
              <a:rPr lang="en-US" dirty="0">
                <a:solidFill>
                  <a:srgbClr val="000000"/>
                </a:solidFill>
                <a:latin typeface="verdana" panose="020B0604030504040204" pitchFamily="34" charset="0"/>
              </a:rPr>
              <a:t>In this example, we are taking the example of Forum where </a:t>
            </a:r>
            <a:r>
              <a:rPr lang="en-US" b="1" dirty="0">
                <a:solidFill>
                  <a:srgbClr val="000000"/>
                </a:solidFill>
                <a:latin typeface="verdana" panose="020B0604030504040204" pitchFamily="34" charset="0"/>
              </a:rPr>
              <a:t>One question can have multiple answers</a:t>
            </a:r>
            <a:r>
              <a:rPr lang="en-US" dirty="0">
                <a:solidFill>
                  <a:srgbClr val="000000"/>
                </a:solidFill>
                <a:latin typeface="verdana" panose="020B0604030504040204" pitchFamily="34" charset="0"/>
              </a:rPr>
              <a:t>. But Answer has its own information such as </a:t>
            </a:r>
            <a:r>
              <a:rPr lang="en-US" dirty="0" err="1">
                <a:solidFill>
                  <a:srgbClr val="000000"/>
                </a:solidFill>
                <a:latin typeface="verdana" panose="020B0604030504040204" pitchFamily="34" charset="0"/>
              </a:rPr>
              <a:t>answerId</a:t>
            </a:r>
            <a:r>
              <a:rPr lang="en-US" dirty="0">
                <a:solidFill>
                  <a:srgbClr val="000000"/>
                </a:solidFill>
                <a:latin typeface="verdana" panose="020B0604030504040204" pitchFamily="34" charset="0"/>
              </a:rPr>
              <a:t>, answer and </a:t>
            </a:r>
            <a:r>
              <a:rPr lang="en-US" dirty="0" err="1">
                <a:solidFill>
                  <a:srgbClr val="000000"/>
                </a:solidFill>
                <a:latin typeface="verdana" panose="020B0604030504040204" pitchFamily="34" charset="0"/>
              </a:rPr>
              <a:t>postedBy</a:t>
            </a:r>
            <a:r>
              <a:rPr lang="en-US" dirty="0">
                <a:solidFill>
                  <a:srgbClr val="000000"/>
                </a:solidFill>
                <a:latin typeface="verdana" panose="020B0604030504040204" pitchFamily="34" charset="0"/>
              </a:rPr>
              <a:t>. There are four pages used in this example:</a:t>
            </a:r>
          </a:p>
          <a:p>
            <a:pPr algn="just">
              <a:buFont typeface="+mj-lt"/>
              <a:buAutoNum type="arabicPeriod"/>
            </a:pPr>
            <a:r>
              <a:rPr lang="en-US" b="1" dirty="0">
                <a:solidFill>
                  <a:srgbClr val="000000"/>
                </a:solidFill>
                <a:latin typeface="Verdana" panose="020B0604030504040204" pitchFamily="34" charset="0"/>
              </a:rPr>
              <a:t>Question.java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Answer.java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applicationContext.xml</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Test.java</a:t>
            </a:r>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In this example, we are using list that can have duplicate elements, you may use set that have only unique elements. But, you need to change list to set in the applicationContext.xml file and List to Set in the Question.java file.</a:t>
            </a:r>
          </a:p>
          <a:p>
            <a:endParaRPr lang="en-US" dirty="0"/>
          </a:p>
        </p:txBody>
      </p:sp>
    </p:spTree>
    <p:extLst>
      <p:ext uri="{BB962C8B-B14F-4D97-AF65-F5344CB8AC3E}">
        <p14:creationId xmlns:p14="http://schemas.microsoft.com/office/powerpoint/2010/main" val="848480464"/>
      </p:ext>
    </p:extLst>
  </p:cSld>
  <p:clrMapOvr>
    <a:masterClrMapping/>
  </p:clrMapOvr>
  <p:transition spd="slow">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Question.java</a:t>
            </a:r>
          </a:p>
        </p:txBody>
      </p:sp>
      <p:sp>
        <p:nvSpPr>
          <p:cNvPr id="3" name="Content Placeholder 2"/>
          <p:cNvSpPr>
            <a:spLocks noGrp="1"/>
          </p:cNvSpPr>
          <p:nvPr>
            <p:ph idx="1"/>
          </p:nvPr>
        </p:nvSpPr>
        <p:spPr>
          <a:xfrm>
            <a:off x="677333" y="1321905"/>
            <a:ext cx="8794657" cy="4979504"/>
          </a:xfrm>
        </p:spPr>
        <p:txBody>
          <a:bodyPr>
            <a:normAutofit fontScale="62500" lnSpcReduction="20000"/>
          </a:bodyPr>
          <a:lstStyle/>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Question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List&lt;Answer&gt; answers;  </a:t>
            </a:r>
          </a:p>
          <a:p>
            <a:pPr algn="just"/>
            <a:r>
              <a:rPr lang="en-US" dirty="0">
                <a:solidFill>
                  <a:srgbClr val="000000"/>
                </a:solidFill>
                <a:latin typeface="Verdana" panose="020B0604030504040204" pitchFamily="34" charset="0"/>
              </a:rPr>
              <a:t>  </a:t>
            </a:r>
          </a:p>
          <a:p>
            <a:pPr algn="just"/>
            <a:r>
              <a:rPr lang="en-US" dirty="0">
                <a:solidFill>
                  <a:srgbClr val="008200"/>
                </a:solidFill>
                <a:latin typeface="Verdana" panose="020B0604030504040204" pitchFamily="34" charset="0"/>
              </a:rPr>
              <a:t>//setters and getters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displayInfo</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"answers are:"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Iterator&lt;Answer&gt; </a:t>
            </a:r>
            <a:r>
              <a:rPr lang="en-US" dirty="0" err="1">
                <a:solidFill>
                  <a:srgbClr val="000000"/>
                </a:solidFill>
                <a:latin typeface="Verdana" panose="020B0604030504040204" pitchFamily="34" charset="0"/>
              </a:rPr>
              <a:t>itr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answers.iterator</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itr.hasNext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itr.next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2970972296"/>
      </p:ext>
    </p:extLst>
  </p:cSld>
  <p:clrMapOvr>
    <a:masterClrMapping/>
  </p:clrMapOvr>
  <p:transition spd="slow">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Answer.java</a:t>
            </a:r>
          </a:p>
        </p:txBody>
      </p:sp>
      <p:sp>
        <p:nvSpPr>
          <p:cNvPr id="3" name="Content Placeholder 2"/>
          <p:cNvSpPr>
            <a:spLocks noGrp="1"/>
          </p:cNvSpPr>
          <p:nvPr>
            <p:ph idx="1"/>
          </p:nvPr>
        </p:nvSpPr>
        <p:spPr/>
        <p:txBody>
          <a:bodyPr>
            <a:normAutofit fontScale="77500" lnSpcReduction="20000"/>
          </a:bodyPr>
          <a:lstStyle/>
          <a:p>
            <a:pPr algn="just">
              <a:buFont typeface="+mj-lt"/>
              <a:buAutoNum type="arabicPeriod"/>
            </a:pPr>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Answer {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buFont typeface="+mj-lt"/>
              <a:buAutoNum type="arabicPeriod"/>
            </a:pPr>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by;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8200"/>
                </a:solidFill>
                <a:latin typeface="Verdana" panose="020B0604030504040204" pitchFamily="34" charset="0"/>
              </a:rPr>
              <a:t>//setters and getters</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String </a:t>
            </a:r>
            <a:r>
              <a:rPr lang="en-US" dirty="0" err="1">
                <a:solidFill>
                  <a:srgbClr val="000000"/>
                </a:solidFill>
                <a:latin typeface="Verdana" panose="020B0604030504040204" pitchFamily="34" charset="0"/>
              </a:rPr>
              <a:t>toString</a:t>
            </a: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+by;  </a:t>
            </a:r>
          </a:p>
          <a:p>
            <a:pPr algn="just">
              <a:buFont typeface="+mj-lt"/>
              <a:buAutoNum type="arabicPeriod"/>
            </a:pPr>
            <a:r>
              <a:rPr lang="en-US" dirty="0">
                <a:solidFill>
                  <a:srgbClr val="000000"/>
                </a:solidFill>
                <a:latin typeface="Verdana" panose="020B0604030504040204" pitchFamily="34" charset="0"/>
              </a:rPr>
              <a:t>}  </a:t>
            </a:r>
          </a:p>
          <a:p>
            <a:pPr algn="just">
              <a:buFont typeface="+mj-lt"/>
              <a:buAutoNum type="arabicPeriod"/>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997520552"/>
      </p:ext>
    </p:extLst>
  </p:cSld>
  <p:clrMapOvr>
    <a:masterClrMapping/>
  </p:clrMapOvr>
  <p:transition spd="slow">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824948"/>
          </a:xfrm>
        </p:spPr>
        <p:txBody>
          <a:bodyPr/>
          <a:lstStyle/>
          <a:p>
            <a:r>
              <a:rPr lang="en-US" dirty="0"/>
              <a:t>application.xml</a:t>
            </a:r>
          </a:p>
        </p:txBody>
      </p:sp>
      <p:sp>
        <p:nvSpPr>
          <p:cNvPr id="3" name="Content Placeholder 2"/>
          <p:cNvSpPr>
            <a:spLocks noGrp="1"/>
          </p:cNvSpPr>
          <p:nvPr>
            <p:ph idx="1"/>
          </p:nvPr>
        </p:nvSpPr>
        <p:spPr>
          <a:xfrm>
            <a:off x="467139" y="824948"/>
            <a:ext cx="11724861" cy="6231835"/>
          </a:xfrm>
        </p:spPr>
        <p:txBody>
          <a:bodyPr>
            <a:normAutofit fontScale="62500" lnSpcReduction="20000"/>
          </a:bodyPr>
          <a:lstStyle/>
          <a:p>
            <a:pPr algn="just"/>
            <a:r>
              <a:rPr lang="en-US" dirty="0"/>
              <a:t> &lt;beans&gt;</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"answer1"</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com.mangaraoit.Answer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"1"</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"Java is a programming language"</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"by"</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"Ravi Malik"</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&lt;/bean&gt;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"answer2"</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com.mangaraoit.Answer</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"2"</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"Java is a platform"</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"by"</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Sachin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&lt;/bean&gt;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"q"</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com.mangaraoit.Question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"1"</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"What is Java?"</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"answers"</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&lt;list&gt;  </a:t>
            </a:r>
          </a:p>
          <a:p>
            <a:pPr algn="just"/>
            <a:r>
              <a:rPr lang="en-US" dirty="0">
                <a:solidFill>
                  <a:srgbClr val="000000"/>
                </a:solidFill>
                <a:latin typeface="Verdana" panose="020B0604030504040204" pitchFamily="34" charset="0"/>
              </a:rPr>
              <a:t>&lt;ref bean=</a:t>
            </a:r>
            <a:r>
              <a:rPr lang="en-US" dirty="0">
                <a:solidFill>
                  <a:srgbClr val="0000FF"/>
                </a:solidFill>
                <a:latin typeface="Verdana" panose="020B0604030504040204" pitchFamily="34" charset="0"/>
              </a:rPr>
              <a:t>"answer1"</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&lt;ref bean=</a:t>
            </a:r>
            <a:r>
              <a:rPr lang="en-US" dirty="0">
                <a:solidFill>
                  <a:srgbClr val="0000FF"/>
                </a:solidFill>
                <a:latin typeface="Verdana" panose="020B0604030504040204" pitchFamily="34" charset="0"/>
              </a:rPr>
              <a:t>"answer2"</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&lt;/list&gt;  </a:t>
            </a:r>
          </a:p>
          <a:p>
            <a:pPr algn="just"/>
            <a:r>
              <a:rPr lang="en-US" dirty="0">
                <a:solidFill>
                  <a:srgbClr val="000000"/>
                </a:solidFill>
                <a:latin typeface="Verdana" panose="020B0604030504040204" pitchFamily="34" charset="0"/>
              </a:rPr>
              <a:t>&lt;/property&gt;  </a:t>
            </a:r>
          </a:p>
          <a:p>
            <a:pPr algn="just"/>
            <a:r>
              <a:rPr lang="en-US" dirty="0">
                <a:solidFill>
                  <a:srgbClr val="000000"/>
                </a:solidFill>
                <a:latin typeface="Verdana" panose="020B0604030504040204" pitchFamily="34" charset="0"/>
              </a:rPr>
              <a:t>&lt;/bean&gt;  </a:t>
            </a:r>
          </a:p>
          <a:p>
            <a:pPr algn="just"/>
            <a:r>
              <a:rPr lang="en-US" dirty="0">
                <a:solidFill>
                  <a:srgbClr val="000000"/>
                </a:solidFill>
                <a:latin typeface="Verdana" panose="020B0604030504040204" pitchFamily="34" charset="0"/>
              </a:rPr>
              <a:t>  &lt;/beans&gt; </a:t>
            </a:r>
          </a:p>
          <a:p>
            <a:endParaRPr lang="en-US" dirty="0"/>
          </a:p>
        </p:txBody>
      </p:sp>
    </p:spTree>
    <p:extLst>
      <p:ext uri="{BB962C8B-B14F-4D97-AF65-F5344CB8AC3E}">
        <p14:creationId xmlns:p14="http://schemas.microsoft.com/office/powerpoint/2010/main" val="2011258410"/>
      </p:ext>
    </p:extLst>
  </p:cSld>
  <p:clrMapOvr>
    <a:masterClrMapping/>
  </p:clrMapOvr>
  <p:transition spd="slow">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p:txBody>
          <a:bodyPr>
            <a:normAutofit lnSpcReduction="10000"/>
          </a:bodyPr>
          <a:lstStyle/>
          <a:p>
            <a:pPr algn="just"/>
            <a:r>
              <a:rPr lang="en-US" dirty="0"/>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Resource r=</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Question q=(Question)</a:t>
            </a:r>
            <a:r>
              <a:rPr lang="en-US" dirty="0" err="1">
                <a:solidFill>
                  <a:srgbClr val="000000"/>
                </a:solidFill>
                <a:latin typeface="Verdana" panose="020B0604030504040204" pitchFamily="34" charset="0"/>
              </a:rPr>
              <a:t>factory.getBean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"q"</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q.displayInfo</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93431626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Spring framework</a:t>
            </a:r>
          </a:p>
        </p:txBody>
      </p:sp>
      <p:sp>
        <p:nvSpPr>
          <p:cNvPr id="3" name="Content Placeholder 2"/>
          <p:cNvSpPr>
            <a:spLocks noGrp="1"/>
          </p:cNvSpPr>
          <p:nvPr>
            <p:ph idx="1"/>
          </p:nvPr>
        </p:nvSpPr>
        <p:spPr/>
        <p:txBody>
          <a:bodyPr/>
          <a:lstStyle/>
          <a:p>
            <a:r>
              <a:rPr lang="en-US" b="1" dirty="0"/>
              <a:t>5) Fast Development</a:t>
            </a:r>
          </a:p>
          <a:p>
            <a:r>
              <a:rPr lang="en-US" dirty="0"/>
              <a:t> The Dependency Injection feature of Spring Framework and it support to various frameworks makes the easy development of </a:t>
            </a:r>
            <a:r>
              <a:rPr lang="en-US" dirty="0" err="1"/>
              <a:t>JavaEE</a:t>
            </a:r>
            <a:r>
              <a:rPr lang="en-US" dirty="0"/>
              <a:t> application.</a:t>
            </a:r>
          </a:p>
          <a:p>
            <a:r>
              <a:rPr lang="en-US" b="1" dirty="0"/>
              <a:t>6) Powerful abstraction</a:t>
            </a:r>
          </a:p>
          <a:p>
            <a:r>
              <a:rPr lang="en-US" dirty="0"/>
              <a:t> It provides powerful abstraction to </a:t>
            </a:r>
            <a:r>
              <a:rPr lang="en-US" dirty="0" err="1"/>
              <a:t>JavaEE</a:t>
            </a:r>
            <a:r>
              <a:rPr lang="en-US" dirty="0"/>
              <a:t> specifications such as JMS, JDBC, JPA and JTA.</a:t>
            </a:r>
          </a:p>
          <a:p>
            <a:r>
              <a:rPr lang="en-US" dirty="0"/>
              <a:t> </a:t>
            </a:r>
            <a:r>
              <a:rPr lang="en-US" b="1" dirty="0"/>
              <a:t>7) Declarative support</a:t>
            </a:r>
          </a:p>
          <a:p>
            <a:r>
              <a:rPr lang="en-US" dirty="0"/>
              <a:t> It provides declarative support for caching, validation, transactions and formatting.</a:t>
            </a:r>
          </a:p>
          <a:p>
            <a:endParaRPr lang="en-US" dirty="0"/>
          </a:p>
        </p:txBody>
      </p:sp>
    </p:spTree>
    <p:extLst>
      <p:ext uri="{BB962C8B-B14F-4D97-AF65-F5344CB8AC3E}">
        <p14:creationId xmlns:p14="http://schemas.microsoft.com/office/powerpoint/2010/main" val="2709294177"/>
      </p:ext>
    </p:extLst>
  </p:cSld>
  <p:clrMapOvr>
    <a:masterClrMapping/>
  </p:clrMapOvr>
  <p:transition spd="slow">
    <p:push/>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Setter Injection with Map Example</a:t>
            </a:r>
            <a:br>
              <a:rPr lang="en-US" dirty="0"/>
            </a:br>
            <a:endParaRPr lang="en-US" dirty="0"/>
          </a:p>
        </p:txBody>
      </p:sp>
      <p:sp>
        <p:nvSpPr>
          <p:cNvPr id="3" name="Content Placeholder 2"/>
          <p:cNvSpPr>
            <a:spLocks noGrp="1"/>
          </p:cNvSpPr>
          <p:nvPr>
            <p:ph idx="1"/>
          </p:nvPr>
        </p:nvSpPr>
        <p:spPr/>
        <p:txBody>
          <a:bodyPr/>
          <a:lstStyle/>
          <a:p>
            <a:pPr algn="just"/>
            <a:r>
              <a:rPr lang="en-US" dirty="0"/>
              <a:t> </a:t>
            </a:r>
            <a:r>
              <a:rPr lang="en-US" dirty="0">
                <a:solidFill>
                  <a:srgbClr val="000000"/>
                </a:solidFill>
                <a:latin typeface="verdana" panose="020B0604030504040204" pitchFamily="34" charset="0"/>
              </a:rPr>
              <a:t>In this example, we are using </a:t>
            </a:r>
            <a:r>
              <a:rPr lang="en-US" b="1" dirty="0">
                <a:solidFill>
                  <a:srgbClr val="000000"/>
                </a:solidFill>
                <a:latin typeface="verdana" panose="020B0604030504040204" pitchFamily="34" charset="0"/>
              </a:rPr>
              <a:t>map</a:t>
            </a:r>
            <a:r>
              <a:rPr lang="en-US" dirty="0">
                <a:solidFill>
                  <a:srgbClr val="000000"/>
                </a:solidFill>
                <a:latin typeface="verdana" panose="020B0604030504040204" pitchFamily="34" charset="0"/>
              </a:rPr>
              <a:t> as the answer for a question that have answer as the key and username as the value. Here, we are using key and value pair both as a string.</a:t>
            </a:r>
          </a:p>
          <a:p>
            <a:pPr algn="just"/>
            <a:r>
              <a:rPr lang="en-US" dirty="0">
                <a:solidFill>
                  <a:srgbClr val="000000"/>
                </a:solidFill>
                <a:latin typeface="verdana" panose="020B0604030504040204" pitchFamily="34" charset="0"/>
              </a:rPr>
              <a:t>Like previous examples, it is the example of forum where </a:t>
            </a:r>
            <a:r>
              <a:rPr lang="en-US" b="1" dirty="0">
                <a:solidFill>
                  <a:srgbClr val="000000"/>
                </a:solidFill>
                <a:latin typeface="verdana" panose="020B0604030504040204" pitchFamily="34" charset="0"/>
              </a:rPr>
              <a:t>one question can have multiple answers</a:t>
            </a:r>
            <a:r>
              <a:rPr lang="en-US"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3688736188"/>
      </p:ext>
    </p:extLst>
  </p:cSld>
  <p:clrMapOvr>
    <a:masterClrMapping/>
  </p:clrMapOvr>
  <p:transition spd="slow">
    <p:push/>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25557"/>
          </a:xfrm>
        </p:spPr>
        <p:txBody>
          <a:bodyPr/>
          <a:lstStyle/>
          <a:p>
            <a:r>
              <a:rPr lang="en-US" dirty="0"/>
              <a:t>Question.java</a:t>
            </a:r>
          </a:p>
        </p:txBody>
      </p:sp>
      <p:sp>
        <p:nvSpPr>
          <p:cNvPr id="3" name="Content Placeholder 2"/>
          <p:cNvSpPr>
            <a:spLocks noGrp="1"/>
          </p:cNvSpPr>
          <p:nvPr>
            <p:ph idx="1"/>
          </p:nvPr>
        </p:nvSpPr>
        <p:spPr>
          <a:xfrm>
            <a:off x="427383" y="983974"/>
            <a:ext cx="10078278" cy="5874026"/>
          </a:xfrm>
        </p:spPr>
        <p:txBody>
          <a:bodyPr>
            <a:normAutofit fontScale="62500" lnSpcReduction="20000"/>
          </a:bodyPr>
          <a:lstStyle/>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Question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String name;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Map&lt;</a:t>
            </a:r>
            <a:r>
              <a:rPr lang="en-US" dirty="0" err="1">
                <a:solidFill>
                  <a:srgbClr val="000000"/>
                </a:solidFill>
                <a:latin typeface="Verdana" panose="020B0604030504040204" pitchFamily="34" charset="0"/>
              </a:rPr>
              <a:t>String,String</a:t>
            </a:r>
            <a:r>
              <a:rPr lang="en-US" dirty="0">
                <a:solidFill>
                  <a:srgbClr val="000000"/>
                </a:solidFill>
                <a:latin typeface="Verdana" panose="020B0604030504040204" pitchFamily="34" charset="0"/>
              </a:rPr>
              <a:t>&gt; answers;  </a:t>
            </a:r>
          </a:p>
          <a:p>
            <a:pPr algn="just"/>
            <a:r>
              <a:rPr lang="en-US" dirty="0">
                <a:solidFill>
                  <a:srgbClr val="000000"/>
                </a:solidFill>
                <a:latin typeface="Verdana" panose="020B0604030504040204" pitchFamily="34" charset="0"/>
              </a:rPr>
              <a:t>  </a:t>
            </a:r>
          </a:p>
          <a:p>
            <a:pPr algn="just"/>
            <a:r>
              <a:rPr lang="en-US" dirty="0">
                <a:solidFill>
                  <a:srgbClr val="008200"/>
                </a:solidFill>
                <a:latin typeface="Verdana" panose="020B0604030504040204" pitchFamily="34" charset="0"/>
              </a:rPr>
              <a:t>//getters and setters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displayInfo</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"question id:"</a:t>
            </a:r>
            <a:r>
              <a:rPr lang="en-US" dirty="0">
                <a:solidFill>
                  <a:srgbClr val="000000"/>
                </a:solidFill>
                <a:latin typeface="Verdana" panose="020B0604030504040204" pitchFamily="34" charset="0"/>
              </a:rPr>
              <a:t>+id);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"question name:"</a:t>
            </a:r>
            <a:r>
              <a:rPr lang="en-US" dirty="0">
                <a:solidFill>
                  <a:srgbClr val="000000"/>
                </a:solidFill>
                <a:latin typeface="Verdana" panose="020B0604030504040204" pitchFamily="34" charset="0"/>
              </a:rPr>
              <a:t>+name);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"Answers...."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Set&lt;Entry&lt;String, String&gt;&gt; set=</a:t>
            </a:r>
            <a:r>
              <a:rPr lang="en-US" dirty="0" err="1">
                <a:solidFill>
                  <a:srgbClr val="000000"/>
                </a:solidFill>
                <a:latin typeface="Verdana" panose="020B0604030504040204" pitchFamily="34" charset="0"/>
              </a:rPr>
              <a:t>answers.entrySet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Iterator&lt;Entry&lt;String, String&gt;&gt; </a:t>
            </a:r>
            <a:r>
              <a:rPr lang="en-US" dirty="0" err="1">
                <a:solidFill>
                  <a:srgbClr val="000000"/>
                </a:solidFill>
                <a:latin typeface="Verdana" panose="020B0604030504040204" pitchFamily="34" charset="0"/>
              </a:rPr>
              <a:t>itr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set.iterator</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itr.hasNext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Entry&lt;</a:t>
            </a:r>
            <a:r>
              <a:rPr lang="en-US" dirty="0" err="1">
                <a:solidFill>
                  <a:srgbClr val="000000"/>
                </a:solidFill>
                <a:latin typeface="Verdana" panose="020B0604030504040204" pitchFamily="34" charset="0"/>
              </a:rPr>
              <a:t>String,String</a:t>
            </a:r>
            <a:r>
              <a:rPr lang="en-US" dirty="0">
                <a:solidFill>
                  <a:srgbClr val="000000"/>
                </a:solidFill>
                <a:latin typeface="Verdana" panose="020B0604030504040204" pitchFamily="34" charset="0"/>
              </a:rPr>
              <a:t>&gt; entry=</a:t>
            </a:r>
            <a:r>
              <a:rPr lang="en-US" dirty="0" err="1">
                <a:solidFill>
                  <a:srgbClr val="000000"/>
                </a:solidFill>
                <a:latin typeface="Verdana" panose="020B0604030504040204" pitchFamily="34" charset="0"/>
              </a:rPr>
              <a:t>itr.next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"Answer:"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entry.getKey</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 Posted By:"</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entry.getValue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324970393"/>
      </p:ext>
    </p:extLst>
  </p:cSld>
  <p:clrMapOvr>
    <a:masterClrMapping/>
  </p:clrMapOvr>
  <p:transition spd="slow">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applicationContext.xml</a:t>
            </a:r>
          </a:p>
        </p:txBody>
      </p:sp>
      <p:sp>
        <p:nvSpPr>
          <p:cNvPr id="3" name="Content Placeholder 2"/>
          <p:cNvSpPr>
            <a:spLocks noGrp="1"/>
          </p:cNvSpPr>
          <p:nvPr>
            <p:ph idx="1"/>
          </p:nvPr>
        </p:nvSpPr>
        <p:spPr/>
        <p:txBody>
          <a:bodyPr>
            <a:normAutofit fontScale="77500" lnSpcReduction="20000"/>
          </a:bodyPr>
          <a:lstStyle/>
          <a:p>
            <a:pPr algn="just"/>
            <a:r>
              <a:rPr lang="en-US" dirty="0">
                <a:solidFill>
                  <a:srgbClr val="000000"/>
                </a:solidFill>
                <a:latin typeface="Verdana" panose="020B0604030504040204" pitchFamily="34" charset="0"/>
              </a:rPr>
              <a:t>&lt;beans&gt;</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"q"</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com.mangaraoit.Question</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"1"</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 value=</a:t>
            </a:r>
            <a:r>
              <a:rPr lang="en-US" dirty="0">
                <a:solidFill>
                  <a:srgbClr val="0000FF"/>
                </a:solidFill>
                <a:latin typeface="Verdana" panose="020B0604030504040204" pitchFamily="34" charset="0"/>
              </a:rPr>
              <a:t>"What is Java?"</a:t>
            </a:r>
            <a:r>
              <a:rPr lang="en-US" dirty="0">
                <a:solidFill>
                  <a:srgbClr val="000000"/>
                </a:solidFill>
                <a:latin typeface="Verdana" panose="020B0604030504040204" pitchFamily="34" charset="0"/>
              </a:rPr>
              <a:t>&gt;&lt;/property&gt;  </a:t>
            </a:r>
          </a:p>
          <a:p>
            <a:pPr algn="just"/>
            <a:r>
              <a:rPr lang="en-US" dirty="0">
                <a:solidFill>
                  <a:srgbClr val="000000"/>
                </a:solidFill>
                <a:latin typeface="Verdana" panose="020B0604030504040204" pitchFamily="34" charset="0"/>
              </a:rPr>
              <a:t>&lt;property name=</a:t>
            </a:r>
            <a:r>
              <a:rPr lang="en-US" dirty="0">
                <a:solidFill>
                  <a:srgbClr val="0000FF"/>
                </a:solidFill>
                <a:latin typeface="Verdana" panose="020B0604030504040204" pitchFamily="34" charset="0"/>
              </a:rPr>
              <a:t>"answers"</a:t>
            </a:r>
            <a:r>
              <a:rPr lang="en-US" dirty="0">
                <a:solidFill>
                  <a:srgbClr val="000000"/>
                </a:solidFill>
                <a:latin typeface="Verdana" panose="020B0604030504040204" pitchFamily="34" charset="0"/>
              </a:rPr>
              <a:t>&gt;  </a:t>
            </a:r>
          </a:p>
          <a:p>
            <a:pPr algn="just"/>
            <a:r>
              <a:rPr lang="en-US" dirty="0">
                <a:solidFill>
                  <a:srgbClr val="000000"/>
                </a:solidFill>
                <a:highlight>
                  <a:srgbClr val="FFFF00"/>
                </a:highlight>
                <a:latin typeface="Verdana" panose="020B0604030504040204" pitchFamily="34" charset="0"/>
              </a:rPr>
              <a:t>&lt;map&gt;  </a:t>
            </a:r>
          </a:p>
          <a:p>
            <a:pPr algn="just"/>
            <a:r>
              <a:rPr lang="en-US" dirty="0">
                <a:solidFill>
                  <a:srgbClr val="000000"/>
                </a:solidFill>
                <a:highlight>
                  <a:srgbClr val="FFFF00"/>
                </a:highlight>
                <a:latin typeface="Verdana" panose="020B0604030504040204" pitchFamily="34" charset="0"/>
              </a:rPr>
              <a:t>&lt;entry key=</a:t>
            </a:r>
            <a:r>
              <a:rPr lang="en-US" dirty="0">
                <a:solidFill>
                  <a:srgbClr val="0000FF"/>
                </a:solidFill>
                <a:highlight>
                  <a:srgbClr val="FFFF00"/>
                </a:highlight>
                <a:latin typeface="Verdana" panose="020B0604030504040204" pitchFamily="34" charset="0"/>
              </a:rPr>
              <a:t>"Java is a programming language"</a:t>
            </a:r>
            <a:r>
              <a:rPr lang="en-US" dirty="0">
                <a:solidFill>
                  <a:srgbClr val="000000"/>
                </a:solidFill>
                <a:highlight>
                  <a:srgbClr val="FFFF00"/>
                </a:highlight>
                <a:latin typeface="Verdana" panose="020B0604030504040204" pitchFamily="34" charset="0"/>
              </a:rPr>
              <a:t>  value=</a:t>
            </a:r>
            <a:r>
              <a:rPr lang="en-US" dirty="0">
                <a:solidFill>
                  <a:srgbClr val="0000FF"/>
                </a:solidFill>
                <a:highlight>
                  <a:srgbClr val="FFFF00"/>
                </a:highlight>
                <a:latin typeface="Verdana" panose="020B0604030504040204" pitchFamily="34" charset="0"/>
              </a:rPr>
              <a:t>"</a:t>
            </a:r>
            <a:r>
              <a:rPr lang="en-US" dirty="0" err="1">
                <a:solidFill>
                  <a:srgbClr val="0000FF"/>
                </a:solidFill>
                <a:highlight>
                  <a:srgbClr val="FFFF00"/>
                </a:highlight>
                <a:latin typeface="Verdana" panose="020B0604030504040204" pitchFamily="34" charset="0"/>
              </a:rPr>
              <a:t>Sonoo</a:t>
            </a:r>
            <a:r>
              <a:rPr lang="en-US" dirty="0">
                <a:solidFill>
                  <a:srgbClr val="0000FF"/>
                </a:solidFill>
                <a:highlight>
                  <a:srgbClr val="FFFF00"/>
                </a:highlight>
                <a:latin typeface="Verdana" panose="020B0604030504040204" pitchFamily="34" charset="0"/>
              </a:rPr>
              <a:t> Jaiswal"</a:t>
            </a:r>
            <a:r>
              <a:rPr lang="en-US" dirty="0">
                <a:solidFill>
                  <a:srgbClr val="000000"/>
                </a:solidFill>
                <a:highlight>
                  <a:srgbClr val="FFFF00"/>
                </a:highlight>
                <a:latin typeface="Verdana" panose="020B0604030504040204" pitchFamily="34" charset="0"/>
              </a:rPr>
              <a:t>&gt;&lt;/entry&gt;  </a:t>
            </a:r>
          </a:p>
          <a:p>
            <a:pPr algn="just"/>
            <a:r>
              <a:rPr lang="en-US" dirty="0">
                <a:solidFill>
                  <a:srgbClr val="000000"/>
                </a:solidFill>
                <a:highlight>
                  <a:srgbClr val="FFFF00"/>
                </a:highlight>
                <a:latin typeface="Verdana" panose="020B0604030504040204" pitchFamily="34" charset="0"/>
              </a:rPr>
              <a:t>&lt;entry key=</a:t>
            </a:r>
            <a:r>
              <a:rPr lang="en-US" dirty="0">
                <a:solidFill>
                  <a:srgbClr val="0000FF"/>
                </a:solidFill>
                <a:highlight>
                  <a:srgbClr val="FFFF00"/>
                </a:highlight>
                <a:latin typeface="Verdana" panose="020B0604030504040204" pitchFamily="34" charset="0"/>
              </a:rPr>
              <a:t>"Java is a Platform"</a:t>
            </a:r>
            <a:r>
              <a:rPr lang="en-US" dirty="0">
                <a:solidFill>
                  <a:srgbClr val="000000"/>
                </a:solidFill>
                <a:highlight>
                  <a:srgbClr val="FFFF00"/>
                </a:highlight>
                <a:latin typeface="Verdana" panose="020B0604030504040204" pitchFamily="34" charset="0"/>
              </a:rPr>
              <a:t> value=</a:t>
            </a:r>
            <a:r>
              <a:rPr lang="en-US" dirty="0">
                <a:solidFill>
                  <a:srgbClr val="0000FF"/>
                </a:solidFill>
                <a:highlight>
                  <a:srgbClr val="FFFF00"/>
                </a:highlight>
                <a:latin typeface="Verdana" panose="020B0604030504040204" pitchFamily="34" charset="0"/>
              </a:rPr>
              <a:t>"</a:t>
            </a:r>
            <a:r>
              <a:rPr lang="en-US" dirty="0" err="1">
                <a:solidFill>
                  <a:srgbClr val="0000FF"/>
                </a:solidFill>
                <a:highlight>
                  <a:srgbClr val="FFFF00"/>
                </a:highlight>
                <a:latin typeface="Verdana" panose="020B0604030504040204" pitchFamily="34" charset="0"/>
              </a:rPr>
              <a:t>Sachin</a:t>
            </a:r>
            <a:r>
              <a:rPr lang="en-US" dirty="0">
                <a:solidFill>
                  <a:srgbClr val="0000FF"/>
                </a:solidFill>
                <a:highlight>
                  <a:srgbClr val="FFFF00"/>
                </a:highlight>
                <a:latin typeface="Verdana" panose="020B0604030504040204" pitchFamily="34" charset="0"/>
              </a:rPr>
              <a:t> Yadav"</a:t>
            </a:r>
            <a:r>
              <a:rPr lang="en-US" dirty="0">
                <a:solidFill>
                  <a:srgbClr val="000000"/>
                </a:solidFill>
                <a:highlight>
                  <a:srgbClr val="FFFF00"/>
                </a:highlight>
                <a:latin typeface="Verdana" panose="020B0604030504040204" pitchFamily="34" charset="0"/>
              </a:rPr>
              <a:t>&gt;&lt;/entry&gt;  </a:t>
            </a:r>
          </a:p>
          <a:p>
            <a:pPr algn="just"/>
            <a:r>
              <a:rPr lang="en-US" dirty="0">
                <a:solidFill>
                  <a:srgbClr val="000000"/>
                </a:solidFill>
                <a:highlight>
                  <a:srgbClr val="FFFF00"/>
                </a:highlight>
                <a:latin typeface="Verdana" panose="020B0604030504040204" pitchFamily="34" charset="0"/>
              </a:rPr>
              <a:t>&lt;/map&gt;  </a:t>
            </a:r>
          </a:p>
          <a:p>
            <a:pPr algn="just"/>
            <a:r>
              <a:rPr lang="en-US" dirty="0">
                <a:solidFill>
                  <a:srgbClr val="000000"/>
                </a:solidFill>
                <a:latin typeface="Verdana" panose="020B0604030504040204" pitchFamily="34" charset="0"/>
              </a:rPr>
              <a:t>&lt;/property&gt;  </a:t>
            </a:r>
          </a:p>
          <a:p>
            <a:pPr algn="just"/>
            <a:r>
              <a:rPr lang="en-US" dirty="0">
                <a:solidFill>
                  <a:srgbClr val="000000"/>
                </a:solidFill>
                <a:latin typeface="Verdana" panose="020B0604030504040204" pitchFamily="34" charset="0"/>
              </a:rPr>
              <a:t>&lt;/bean&gt;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&lt;/beans&gt; </a:t>
            </a:r>
          </a:p>
          <a:p>
            <a:endParaRPr lang="en-US" dirty="0"/>
          </a:p>
        </p:txBody>
      </p:sp>
    </p:spTree>
    <p:extLst>
      <p:ext uri="{BB962C8B-B14F-4D97-AF65-F5344CB8AC3E}">
        <p14:creationId xmlns:p14="http://schemas.microsoft.com/office/powerpoint/2010/main" val="3858193050"/>
      </p:ext>
    </p:extLst>
  </p:cSld>
  <p:clrMapOvr>
    <a:masterClrMapping/>
  </p:clrMapOvr>
  <p:transition spd="slow">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p:txBody>
          <a:bodyPr>
            <a:normAutofit lnSpcReduction="10000"/>
          </a:bodyPr>
          <a:lstStyle/>
          <a:p>
            <a:pPr algn="just"/>
            <a:r>
              <a:rPr lang="en-US" dirty="0"/>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Resource r=</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ClassPathResource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BeanFactory</a:t>
            </a:r>
            <a:r>
              <a:rPr lang="en-US" dirty="0">
                <a:solidFill>
                  <a:srgbClr val="000000"/>
                </a:solidFill>
                <a:latin typeface="Verdana" panose="020B0604030504040204" pitchFamily="34" charset="0"/>
              </a:rPr>
              <a:t> factory=</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XmlBeanFactory</a:t>
            </a:r>
            <a:r>
              <a:rPr lang="en-US" dirty="0">
                <a:solidFill>
                  <a:srgbClr val="000000"/>
                </a:solidFill>
                <a:latin typeface="Verdana" panose="020B0604030504040204" pitchFamily="34" charset="0"/>
              </a:rPr>
              <a:t>(r);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Question q=(Question)</a:t>
            </a:r>
            <a:r>
              <a:rPr lang="en-US" dirty="0" err="1">
                <a:solidFill>
                  <a:srgbClr val="000000"/>
                </a:solidFill>
                <a:latin typeface="Verdana" panose="020B0604030504040204" pitchFamily="34" charset="0"/>
              </a:rPr>
              <a:t>factory.getBean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"q"</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q.displayInfo</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4250406"/>
      </p:ext>
    </p:extLst>
  </p:cSld>
  <p:clrMapOvr>
    <a:masterClrMapping/>
  </p:clrMapOvr>
  <p:transition spd="slow">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***Difference between constructor and setter injection</a:t>
            </a:r>
            <a:br>
              <a:rPr lang="en-US" dirty="0"/>
            </a:br>
            <a:endParaRPr lang="en-US" dirty="0"/>
          </a:p>
        </p:txBody>
      </p:sp>
      <p:pic>
        <p:nvPicPr>
          <p:cNvPr id="4" name="Content Placeholder 3">
            <a:extLst>
              <a:ext uri="{FF2B5EF4-FFF2-40B4-BE49-F238E27FC236}">
                <a16:creationId xmlns:a16="http://schemas.microsoft.com/office/drawing/2014/main" id="{4886E7E6-150D-4D5F-B4D1-D1A8D9897344}"/>
              </a:ext>
            </a:extLst>
          </p:cNvPr>
          <p:cNvPicPr>
            <a:picLocks noGrp="1" noChangeAspect="1"/>
          </p:cNvPicPr>
          <p:nvPr>
            <p:ph idx="1"/>
          </p:nvPr>
        </p:nvPicPr>
        <p:blipFill>
          <a:blip r:embed="rId2"/>
          <a:stretch>
            <a:fillRect/>
          </a:stretch>
        </p:blipFill>
        <p:spPr>
          <a:xfrm>
            <a:off x="1339199" y="2295939"/>
            <a:ext cx="8890453" cy="2922104"/>
          </a:xfrm>
          <a:prstGeom prst="rect">
            <a:avLst/>
          </a:prstGeom>
        </p:spPr>
      </p:pic>
    </p:spTree>
    <p:extLst>
      <p:ext uri="{BB962C8B-B14F-4D97-AF65-F5344CB8AC3E}">
        <p14:creationId xmlns:p14="http://schemas.microsoft.com/office/powerpoint/2010/main" val="98073719"/>
      </p:ext>
    </p:extLst>
  </p:cSld>
  <p:clrMapOvr>
    <a:masterClrMapping/>
  </p:clrMapOvr>
  <p:transition spd="slow">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0066866" cy="477078"/>
          </a:xfrm>
        </p:spPr>
        <p:txBody>
          <a:bodyPr>
            <a:normAutofit fontScale="90000"/>
          </a:bodyPr>
          <a:lstStyle/>
          <a:p>
            <a:pPr algn="just"/>
            <a:r>
              <a:rPr lang="en-US" dirty="0"/>
              <a:t> </a:t>
            </a:r>
            <a:r>
              <a:rPr lang="en-US" dirty="0">
                <a:solidFill>
                  <a:srgbClr val="610B38"/>
                </a:solidFill>
                <a:latin typeface="erdana"/>
              </a:rPr>
              <a:t>Dependency Injection with Factory Method in Spring</a:t>
            </a:r>
            <a:br>
              <a:rPr lang="en-US" dirty="0">
                <a:solidFill>
                  <a:srgbClr val="610B38"/>
                </a:solidFill>
                <a:latin typeface="erdana"/>
              </a:rPr>
            </a:br>
            <a:endParaRPr lang="en-US" dirty="0"/>
          </a:p>
        </p:txBody>
      </p:sp>
      <p:sp>
        <p:nvSpPr>
          <p:cNvPr id="3" name="Content Placeholder 2"/>
          <p:cNvSpPr>
            <a:spLocks noGrp="1"/>
          </p:cNvSpPr>
          <p:nvPr>
            <p:ph idx="1"/>
          </p:nvPr>
        </p:nvSpPr>
        <p:spPr>
          <a:xfrm>
            <a:off x="224369" y="900752"/>
            <a:ext cx="11802535" cy="5957248"/>
          </a:xfrm>
        </p:spPr>
        <p:txBody>
          <a:bodyPr>
            <a:normAutofit fontScale="77500" lnSpcReduction="20000"/>
          </a:bodyPr>
          <a:lstStyle/>
          <a:p>
            <a:pPr algn="just"/>
            <a:r>
              <a:rPr lang="en-US" dirty="0">
                <a:solidFill>
                  <a:srgbClr val="000000"/>
                </a:solidFill>
                <a:latin typeface="verdana" panose="020B0604030504040204" pitchFamily="34" charset="0"/>
              </a:rPr>
              <a:t>Spring framework provides facility to inject bean using factory method. To do so, we can use two attributes of bean element.</a:t>
            </a:r>
          </a:p>
          <a:p>
            <a:pPr algn="just">
              <a:buFont typeface="+mj-lt"/>
              <a:buAutoNum type="arabicPeriod"/>
            </a:pPr>
            <a:r>
              <a:rPr lang="en-US" b="1" dirty="0">
                <a:solidFill>
                  <a:srgbClr val="000000"/>
                </a:solidFill>
                <a:latin typeface="Verdana" panose="020B0604030504040204" pitchFamily="34" charset="0"/>
              </a:rPr>
              <a:t>factory-method:</a:t>
            </a:r>
            <a:r>
              <a:rPr lang="en-US" dirty="0">
                <a:solidFill>
                  <a:srgbClr val="000000"/>
                </a:solidFill>
                <a:latin typeface="Verdana" panose="020B0604030504040204" pitchFamily="34" charset="0"/>
              </a:rPr>
              <a:t> represents the factory method that will be invoked to inject the bean.</a:t>
            </a:r>
          </a:p>
          <a:p>
            <a:pPr algn="just">
              <a:buFont typeface="+mj-lt"/>
              <a:buAutoNum type="arabicPeriod"/>
            </a:pPr>
            <a:r>
              <a:rPr lang="en-US" b="1" dirty="0">
                <a:solidFill>
                  <a:srgbClr val="000000"/>
                </a:solidFill>
                <a:latin typeface="Verdana" panose="020B0604030504040204" pitchFamily="34" charset="0"/>
              </a:rPr>
              <a:t>factory-bean:</a:t>
            </a:r>
            <a:r>
              <a:rPr lang="en-US" dirty="0">
                <a:solidFill>
                  <a:srgbClr val="000000"/>
                </a:solidFill>
                <a:latin typeface="Verdana" panose="020B0604030504040204" pitchFamily="34" charset="0"/>
              </a:rPr>
              <a:t> represents the reference of the bean by which factory method will be invoked. It is used if factory method is non-static.</a:t>
            </a:r>
          </a:p>
          <a:p>
            <a:pPr algn="just"/>
            <a:r>
              <a:rPr lang="en-US" dirty="0">
                <a:solidFill>
                  <a:srgbClr val="000000"/>
                </a:solidFill>
                <a:latin typeface="verdana" panose="020B0604030504040204" pitchFamily="34" charset="0"/>
              </a:rPr>
              <a:t>A method that returns instance of a class is called </a:t>
            </a:r>
            <a:r>
              <a:rPr lang="en-US" b="1" dirty="0">
                <a:solidFill>
                  <a:srgbClr val="000000"/>
                </a:solidFill>
                <a:latin typeface="verdana" panose="020B0604030504040204" pitchFamily="34" charset="0"/>
              </a:rPr>
              <a:t>factory method</a:t>
            </a:r>
            <a:r>
              <a:rPr lang="en-US" dirty="0">
                <a:solidFill>
                  <a:srgbClr val="000000"/>
                </a:solidFill>
                <a:latin typeface="verdana" panose="020B0604030504040204" pitchFamily="34" charset="0"/>
              </a:rPr>
              <a:t>.</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 </a:t>
            </a:r>
            <a:r>
              <a:rPr lang="en-US" dirty="0" err="1">
                <a:solidFill>
                  <a:srgbClr val="000000"/>
                </a:solidFill>
                <a:latin typeface="Verdana" panose="020B0604030504040204" pitchFamily="34" charset="0"/>
              </a:rPr>
              <a:t>getA</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//factory method</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610B38"/>
                </a:solidFill>
                <a:latin typeface="erdana"/>
              </a:rPr>
              <a:t>Factory Method Types</a:t>
            </a:r>
          </a:p>
          <a:p>
            <a:pPr algn="just"/>
            <a:r>
              <a:rPr lang="en-US" dirty="0">
                <a:solidFill>
                  <a:srgbClr val="000000"/>
                </a:solidFill>
                <a:latin typeface="verdana" panose="020B0604030504040204" pitchFamily="34" charset="0"/>
              </a:rPr>
              <a:t>There can be three types of factory method:</a:t>
            </a:r>
          </a:p>
          <a:p>
            <a:pPr algn="just"/>
            <a:r>
              <a:rPr lang="en-US" dirty="0">
                <a:solidFill>
                  <a:srgbClr val="000000"/>
                </a:solidFill>
                <a:latin typeface="verdana" panose="020B0604030504040204" pitchFamily="34" charset="0"/>
              </a:rPr>
              <a:t>1) A </a:t>
            </a:r>
            <a:r>
              <a:rPr lang="en-US" b="1" dirty="0">
                <a:solidFill>
                  <a:srgbClr val="000000"/>
                </a:solidFill>
                <a:latin typeface="verdana" panose="020B0604030504040204" pitchFamily="34" charset="0"/>
              </a:rPr>
              <a:t>static factory method</a:t>
            </a:r>
            <a:r>
              <a:rPr lang="en-US" dirty="0">
                <a:solidFill>
                  <a:srgbClr val="000000"/>
                </a:solidFill>
                <a:latin typeface="verdana" panose="020B0604030504040204" pitchFamily="34" charset="0"/>
              </a:rPr>
              <a:t> that returns instance of </a:t>
            </a:r>
            <a:r>
              <a:rPr lang="en-US" b="1" dirty="0">
                <a:solidFill>
                  <a:srgbClr val="000000"/>
                </a:solidFill>
                <a:latin typeface="verdana" panose="020B0604030504040204" pitchFamily="34" charset="0"/>
              </a:rPr>
              <a:t>its own</a:t>
            </a:r>
            <a:r>
              <a:rPr lang="en-US" dirty="0">
                <a:solidFill>
                  <a:srgbClr val="000000"/>
                </a:solidFill>
                <a:latin typeface="verdana" panose="020B0604030504040204" pitchFamily="34" charset="0"/>
              </a:rPr>
              <a:t> class. It is used in singleton design pattern.</a:t>
            </a:r>
          </a:p>
          <a:p>
            <a:pPr algn="just">
              <a:buFont typeface="+mj-lt"/>
              <a:buAutoNum type="arabicPeriod"/>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factory-method=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2) A </a:t>
            </a:r>
            <a:r>
              <a:rPr lang="en-US" b="1" dirty="0">
                <a:solidFill>
                  <a:srgbClr val="000000"/>
                </a:solidFill>
                <a:latin typeface="verdana" panose="020B0604030504040204" pitchFamily="34" charset="0"/>
              </a:rPr>
              <a:t>static factory method</a:t>
            </a:r>
            <a:r>
              <a:rPr lang="en-US" dirty="0">
                <a:solidFill>
                  <a:srgbClr val="000000"/>
                </a:solidFill>
                <a:latin typeface="verdana" panose="020B0604030504040204" pitchFamily="34" charset="0"/>
              </a:rPr>
              <a:t> that returns instance of </a:t>
            </a:r>
            <a:r>
              <a:rPr lang="en-US" b="1" dirty="0">
                <a:solidFill>
                  <a:srgbClr val="000000"/>
                </a:solidFill>
                <a:latin typeface="verdana" panose="020B0604030504040204" pitchFamily="34" charset="0"/>
              </a:rPr>
              <a:t>another</a:t>
            </a:r>
            <a:r>
              <a:rPr lang="en-US" dirty="0">
                <a:solidFill>
                  <a:srgbClr val="000000"/>
                </a:solidFill>
                <a:latin typeface="verdana" panose="020B0604030504040204" pitchFamily="34" charset="0"/>
              </a:rPr>
              <a:t> class. It is used instance is not known and decided at runtime.</a:t>
            </a:r>
          </a:p>
          <a:p>
            <a:pPr algn="just">
              <a:buFont typeface="+mj-lt"/>
              <a:buAutoNum type="arabicPeriod"/>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"b"</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factory-method=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getB</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3) A </a:t>
            </a:r>
            <a:r>
              <a:rPr lang="en-US" b="1" dirty="0">
                <a:solidFill>
                  <a:srgbClr val="000000"/>
                </a:solidFill>
                <a:latin typeface="verdana" panose="020B0604030504040204" pitchFamily="34" charset="0"/>
              </a:rPr>
              <a:t>non-static factory</a:t>
            </a:r>
            <a:r>
              <a:rPr lang="en-US" dirty="0">
                <a:solidFill>
                  <a:srgbClr val="000000"/>
                </a:solidFill>
                <a:latin typeface="verdana" panose="020B0604030504040204" pitchFamily="34" charset="0"/>
              </a:rPr>
              <a:t> method that returns instance of </a:t>
            </a:r>
            <a:r>
              <a:rPr lang="en-US" b="1" dirty="0">
                <a:solidFill>
                  <a:srgbClr val="000000"/>
                </a:solidFill>
                <a:latin typeface="verdana" panose="020B0604030504040204" pitchFamily="34" charset="0"/>
              </a:rPr>
              <a:t>another</a:t>
            </a:r>
            <a:r>
              <a:rPr lang="en-US" dirty="0">
                <a:solidFill>
                  <a:srgbClr val="000000"/>
                </a:solidFill>
                <a:latin typeface="verdana" panose="020B0604030504040204" pitchFamily="34" charset="0"/>
              </a:rPr>
              <a:t> class. It is used instance is not known and decided at runtime.</a:t>
            </a:r>
          </a:p>
          <a:p>
            <a:pPr algn="just">
              <a:buFont typeface="+mj-lt"/>
              <a:buAutoNum type="arabicPeriod"/>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buFont typeface="+mj-lt"/>
              <a:buAutoNum type="arabicPeriod"/>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"b"</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factory-method=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getB</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factory-bean=</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&gt;&lt;/bean&gt;  </a:t>
            </a:r>
          </a:p>
          <a:p>
            <a:pPr algn="just"/>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073638168"/>
      </p:ext>
    </p:extLst>
  </p:cSld>
  <p:clrMapOvr>
    <a:masterClrMapping/>
  </p:clrMapOvr>
  <p:transition spd="slow">
    <p:push/>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 Singleton class example</a:t>
            </a:r>
          </a:p>
        </p:txBody>
      </p:sp>
      <p:sp>
        <p:nvSpPr>
          <p:cNvPr id="3" name="Content Placeholder 2"/>
          <p:cNvSpPr>
            <a:spLocks noGrp="1"/>
          </p:cNvSpPr>
          <p:nvPr>
            <p:ph idx="1"/>
          </p:nvPr>
        </p:nvSpPr>
        <p:spPr/>
        <p:txBody>
          <a:bodyPr/>
          <a:lstStyle/>
          <a:p>
            <a:pPr algn="just"/>
            <a:r>
              <a:rPr lang="en-US" dirty="0"/>
              <a:t> </a:t>
            </a:r>
            <a:r>
              <a:rPr lang="en-US" dirty="0">
                <a:solidFill>
                  <a:srgbClr val="000000"/>
                </a:solidFill>
                <a:latin typeface="verdana" panose="020B0604030504040204" pitchFamily="34" charset="0"/>
              </a:rPr>
              <a:t>Let's see the simple code to inject the dependency by static factory method.</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factory-method=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Let's see the full example to inject dependency using factory method in spring. To create this example, we have created 3 files.</a:t>
            </a:r>
          </a:p>
          <a:p>
            <a:pPr algn="just">
              <a:buFont typeface="+mj-lt"/>
              <a:buAutoNum type="arabicPeriod"/>
            </a:pPr>
            <a:r>
              <a:rPr lang="en-US" b="1" dirty="0">
                <a:solidFill>
                  <a:srgbClr val="000000"/>
                </a:solidFill>
                <a:latin typeface="Verdana" panose="020B0604030504040204" pitchFamily="34" charset="0"/>
              </a:rPr>
              <a:t>A.java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applicationContext.xml</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Test.java</a:t>
            </a:r>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860347101"/>
      </p:ext>
    </p:extLst>
  </p:cSld>
  <p:clrMapOvr>
    <a:masterClrMapping/>
  </p:clrMapOvr>
  <p:transition spd="slow">
    <p:push/>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A.Java</a:t>
            </a:r>
            <a:r>
              <a:rPr lang="en-US" dirty="0"/>
              <a:t> – Singleton class</a:t>
            </a:r>
          </a:p>
        </p:txBody>
      </p:sp>
      <p:sp>
        <p:nvSpPr>
          <p:cNvPr id="3" name="Content Placeholder 2"/>
          <p:cNvSpPr>
            <a:spLocks noGrp="1"/>
          </p:cNvSpPr>
          <p:nvPr>
            <p:ph idx="1"/>
          </p:nvPr>
        </p:nvSpPr>
        <p:spPr>
          <a:xfrm>
            <a:off x="347869" y="1500809"/>
            <a:ext cx="9790043" cy="5585791"/>
          </a:xfrm>
        </p:spPr>
        <p:txBody>
          <a:bodyPr>
            <a:normAutofit/>
          </a:bodyPr>
          <a:lstStyle/>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  </a:t>
            </a:r>
          </a:p>
          <a:p>
            <a:pPr algn="just"/>
            <a:r>
              <a:rPr lang="en-US" b="1" dirty="0">
                <a:solidFill>
                  <a:srgbClr val="006699"/>
                </a:solidFill>
                <a:latin typeface="Verdana" panose="020B0604030504040204" pitchFamily="34" charset="0"/>
              </a:rPr>
              <a:t>private</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final</a:t>
            </a:r>
            <a:r>
              <a:rPr lang="en-US" dirty="0">
                <a:solidFill>
                  <a:srgbClr val="000000"/>
                </a:solidFill>
                <a:latin typeface="Verdana" panose="020B0604030504040204" pitchFamily="34" charset="0"/>
              </a:rPr>
              <a:t> A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  </a:t>
            </a:r>
          </a:p>
          <a:p>
            <a:pPr algn="just"/>
            <a:r>
              <a:rPr lang="en-US" dirty="0">
                <a:solidFill>
                  <a:srgbClr val="000000"/>
                </a:solidFill>
                <a:latin typeface="Verdana" panose="020B0604030504040204" pitchFamily="34" charset="0"/>
              </a:rPr>
              <a:t>//private class constructor</a:t>
            </a:r>
          </a:p>
          <a:p>
            <a:pPr algn="just"/>
            <a:r>
              <a:rPr lang="en-US" b="1" dirty="0">
                <a:solidFill>
                  <a:srgbClr val="FF0000"/>
                </a:solidFill>
                <a:latin typeface="Verdana" panose="020B0604030504040204" pitchFamily="34" charset="0"/>
              </a:rPr>
              <a:t>private</a:t>
            </a:r>
            <a:r>
              <a:rPr lang="en-US" dirty="0">
                <a:solidFill>
                  <a:srgbClr val="FF0000"/>
                </a:solidFill>
                <a:latin typeface="Verdana" panose="020B0604030504040204" pitchFamily="34" charset="0"/>
              </a:rPr>
              <a:t> A(){</a:t>
            </a:r>
            <a:r>
              <a:rPr lang="en-US" dirty="0" err="1">
                <a:solidFill>
                  <a:srgbClr val="FF0000"/>
                </a:solidFill>
                <a:latin typeface="Verdana" panose="020B0604030504040204" pitchFamily="34" charset="0"/>
              </a:rPr>
              <a:t>System.out.println</a:t>
            </a:r>
            <a:r>
              <a:rPr lang="en-US" dirty="0">
                <a:solidFill>
                  <a:srgbClr val="FF0000"/>
                </a:solidFill>
                <a:latin typeface="Verdana" panose="020B0604030504040204" pitchFamily="34" charset="0"/>
              </a:rPr>
              <a:t>("private constructor");}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 </a:t>
            </a:r>
            <a:r>
              <a:rPr lang="en-US" dirty="0" err="1">
                <a:solidFill>
                  <a:srgbClr val="000000"/>
                </a:solidFill>
                <a:latin typeface="Verdana" panose="020B0604030504040204" pitchFamily="34" charset="0"/>
              </a:rPr>
              <a:t>getA</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"factory method "</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msg</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user"</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836197668"/>
      </p:ext>
    </p:extLst>
  </p:cSld>
  <p:clrMapOvr>
    <a:masterClrMapping/>
  </p:clrMapOvr>
  <p:transition spd="slow">
    <p:push/>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applicationContext.xml</a:t>
            </a:r>
          </a:p>
        </p:txBody>
      </p:sp>
      <p:sp>
        <p:nvSpPr>
          <p:cNvPr id="3" name="Content Placeholder 2"/>
          <p:cNvSpPr>
            <a:spLocks noGrp="1"/>
          </p:cNvSpPr>
          <p:nvPr>
            <p:ph idx="1"/>
          </p:nvPr>
        </p:nvSpPr>
        <p:spPr/>
        <p:txBody>
          <a:bodyPr>
            <a:normAutofit fontScale="85000" lnSpcReduction="10000"/>
          </a:bodyPr>
          <a:lstStyle/>
          <a:p>
            <a:pPr algn="just"/>
            <a:r>
              <a:rPr lang="en-US" dirty="0"/>
              <a:t> </a:t>
            </a:r>
            <a:r>
              <a:rPr lang="en-US" dirty="0">
                <a:solidFill>
                  <a:srgbClr val="000000"/>
                </a:solidFill>
                <a:latin typeface="Verdana" panose="020B0604030504040204" pitchFamily="34" charset="0"/>
              </a:rPr>
              <a:t>&lt;?xml version=</a:t>
            </a:r>
            <a:r>
              <a:rPr lang="en-US" dirty="0">
                <a:solidFill>
                  <a:srgbClr val="0000FF"/>
                </a:solidFill>
                <a:latin typeface="Verdana" panose="020B0604030504040204" pitchFamily="34" charset="0"/>
              </a:rPr>
              <a:t>"1.0"</a:t>
            </a:r>
            <a:r>
              <a:rPr lang="en-US" dirty="0">
                <a:solidFill>
                  <a:srgbClr val="000000"/>
                </a:solidFill>
                <a:latin typeface="Verdana" panose="020B0604030504040204" pitchFamily="34" charset="0"/>
              </a:rPr>
              <a:t> encoding=</a:t>
            </a:r>
            <a:r>
              <a:rPr lang="en-US" dirty="0">
                <a:solidFill>
                  <a:srgbClr val="0000FF"/>
                </a:solidFill>
                <a:latin typeface="Verdana" panose="020B0604030504040204" pitchFamily="34" charset="0"/>
              </a:rPr>
              <a:t>"UTF-8"</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&lt;beans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"http://www.springframework.org/schema/beans"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xmlns:xsi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"http://www.w3.org/2001/XMLSchema-instance"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xmlns:p</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"http://www.springframework.org/schema/p"</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xsi:schemaLocation</a:t>
            </a:r>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 </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//www.springframework.org/schema/beans/spring-beans-3.0.xsd"&gt;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FF0000"/>
                </a:solidFill>
                <a:latin typeface="Verdana" panose="020B0604030504040204" pitchFamily="34" charset="0"/>
              </a:rPr>
              <a:t>factory-method</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&lt;/beans&gt; </a:t>
            </a:r>
          </a:p>
          <a:p>
            <a:endParaRPr lang="en-US" dirty="0"/>
          </a:p>
        </p:txBody>
      </p:sp>
    </p:spTree>
    <p:extLst>
      <p:ext uri="{BB962C8B-B14F-4D97-AF65-F5344CB8AC3E}">
        <p14:creationId xmlns:p14="http://schemas.microsoft.com/office/powerpoint/2010/main" val="4054013841"/>
      </p:ext>
    </p:extLst>
  </p:cSld>
  <p:clrMapOvr>
    <a:masterClrMapping/>
  </p:clrMapOvr>
  <p:transition spd="slow">
    <p:push/>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a:xfrm>
            <a:off x="437321" y="1470991"/>
            <a:ext cx="8975035" cy="5088835"/>
          </a:xfrm>
        </p:spPr>
        <p:txBody>
          <a:bodyPr>
            <a:normAutofit fontScale="85000" lnSpcReduction="20000"/>
          </a:bodyPr>
          <a:lstStyle/>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org.springframework.context.ApplicationContext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org.springframework.context.support.ClassPathXmlApplicationContext;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context=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ClassPathXmlApplicationContext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 a=(A)</a:t>
            </a:r>
            <a:r>
              <a:rPr lang="en-US" dirty="0" err="1">
                <a:solidFill>
                  <a:srgbClr val="000000"/>
                </a:solidFill>
                <a:latin typeface="Verdana" panose="020B0604030504040204" pitchFamily="34" charset="0"/>
              </a:rPr>
              <a:t>context.getBean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a.msg();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a:p>
            <a:r>
              <a:rPr lang="en-US" dirty="0"/>
              <a:t>Output: </a:t>
            </a:r>
          </a:p>
          <a:p>
            <a:r>
              <a:rPr lang="en-US" dirty="0"/>
              <a:t>private constructor</a:t>
            </a:r>
          </a:p>
          <a:p>
            <a:r>
              <a:rPr lang="en-US" dirty="0"/>
              <a:t>factory method</a:t>
            </a:r>
          </a:p>
          <a:p>
            <a:r>
              <a:rPr lang="en-US" dirty="0"/>
              <a:t>hello user</a:t>
            </a:r>
          </a:p>
        </p:txBody>
      </p:sp>
    </p:spTree>
    <p:extLst>
      <p:ext uri="{BB962C8B-B14F-4D97-AF65-F5344CB8AC3E}">
        <p14:creationId xmlns:p14="http://schemas.microsoft.com/office/powerpoint/2010/main" val="110783530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Modules</a:t>
            </a:r>
          </a:p>
        </p:txBody>
      </p:sp>
      <p:sp>
        <p:nvSpPr>
          <p:cNvPr id="3" name="Content Placeholder 2"/>
          <p:cNvSpPr>
            <a:spLocks noGrp="1"/>
          </p:cNvSpPr>
          <p:nvPr>
            <p:ph idx="1"/>
          </p:nvPr>
        </p:nvSpPr>
        <p:spPr>
          <a:xfrm>
            <a:off x="89453" y="1351723"/>
            <a:ext cx="9184550" cy="5903842"/>
          </a:xfrm>
        </p:spPr>
        <p:txBody>
          <a:bodyPr>
            <a:normAutofit/>
          </a:bodyPr>
          <a:lstStyle/>
          <a:p>
            <a:r>
              <a:rPr lang="en-US" sz="1600" dirty="0"/>
              <a:t>The Spring framework comprises of many modules such as core, beans, context, expression language, AOP, Aspects, Instrumentation, JDBC, ORM, OXM, JMS, Transaction, Web, Servlet, Struts etc. These modules are grouped into Test, Core Container, AOP, Aspects, Instrumentation, Data Access / Integration, Web (MVC / Remoting) as displayed in the following diagram.</a:t>
            </a:r>
          </a:p>
          <a:p>
            <a:r>
              <a:rPr lang="en-US" sz="1600" dirty="0"/>
              <a:t> </a:t>
            </a:r>
          </a:p>
        </p:txBody>
      </p:sp>
      <p:pic>
        <p:nvPicPr>
          <p:cNvPr id="4" name="Picture 3"/>
          <p:cNvPicPr>
            <a:picLocks noChangeAspect="1"/>
          </p:cNvPicPr>
          <p:nvPr/>
        </p:nvPicPr>
        <p:blipFill>
          <a:blip r:embed="rId2"/>
          <a:stretch>
            <a:fillRect/>
          </a:stretch>
        </p:blipFill>
        <p:spPr>
          <a:xfrm>
            <a:off x="2504552" y="2395039"/>
            <a:ext cx="4164605" cy="4395887"/>
          </a:xfrm>
          <a:prstGeom prst="rect">
            <a:avLst/>
          </a:prstGeom>
        </p:spPr>
      </p:pic>
    </p:spTree>
    <p:extLst>
      <p:ext uri="{BB962C8B-B14F-4D97-AF65-F5344CB8AC3E}">
        <p14:creationId xmlns:p14="http://schemas.microsoft.com/office/powerpoint/2010/main" val="1344715481"/>
      </p:ext>
    </p:extLst>
  </p:cSld>
  <p:clrMapOvr>
    <a:masterClrMapping/>
  </p:clrMapOvr>
  <p:transition spd="slow">
    <p:push/>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a:t>
            </a:r>
          </a:p>
        </p:txBody>
      </p:sp>
      <p:sp>
        <p:nvSpPr>
          <p:cNvPr id="3" name="Content Placeholder 2"/>
          <p:cNvSpPr>
            <a:spLocks noGrp="1"/>
          </p:cNvSpPr>
          <p:nvPr>
            <p:ph idx="1"/>
          </p:nvPr>
        </p:nvSpPr>
        <p:spPr/>
        <p:txBody>
          <a:bodyPr/>
          <a:lstStyle/>
          <a:p>
            <a:pPr algn="just"/>
            <a:r>
              <a:rPr lang="en-US" dirty="0">
                <a:solidFill>
                  <a:srgbClr val="FF0000"/>
                </a:solidFill>
                <a:latin typeface="verdana" panose="020B0604030504040204" pitchFamily="34" charset="0"/>
              </a:rPr>
              <a:t>Let's see the simple code to inject the dependency by static factory method that returns the instance of another class.</a:t>
            </a:r>
          </a:p>
          <a:p>
            <a:pPr algn="just"/>
            <a:r>
              <a:rPr lang="en-US" dirty="0">
                <a:solidFill>
                  <a:srgbClr val="000000"/>
                </a:solidFill>
                <a:latin typeface="verdana" panose="020B0604030504040204" pitchFamily="34" charset="0"/>
              </a:rPr>
              <a:t>To create this example, we have created 6 files.</a:t>
            </a:r>
          </a:p>
          <a:p>
            <a:pPr algn="just">
              <a:buFont typeface="+mj-lt"/>
              <a:buAutoNum type="arabicPeriod"/>
            </a:pPr>
            <a:r>
              <a:rPr lang="en-US" b="1" dirty="0">
                <a:solidFill>
                  <a:srgbClr val="000000"/>
                </a:solidFill>
                <a:latin typeface="Verdana" panose="020B0604030504040204" pitchFamily="34" charset="0"/>
              </a:rPr>
              <a:t>Printable.java (Interface)</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B.java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PrintableFactory.java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applicationContext.xml</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Test.java</a:t>
            </a:r>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647093213"/>
      </p:ext>
    </p:extLst>
  </p:cSld>
  <p:clrMapOvr>
    <a:masterClrMapping/>
  </p:clrMapOvr>
  <p:transition spd="slow">
    <p:push/>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Printable.java</a:t>
            </a:r>
          </a:p>
        </p:txBody>
      </p:sp>
      <p:sp>
        <p:nvSpPr>
          <p:cNvPr id="3" name="Content Placeholder 2"/>
          <p:cNvSpPr>
            <a:spLocks noGrp="1"/>
          </p:cNvSpPr>
          <p:nvPr>
            <p:ph idx="1"/>
          </p:nvPr>
        </p:nvSpPr>
        <p:spPr/>
        <p:txBody>
          <a:bodyPr/>
          <a:lstStyle/>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interface</a:t>
            </a:r>
            <a:r>
              <a:rPr lang="en-US" dirty="0">
                <a:solidFill>
                  <a:srgbClr val="000000"/>
                </a:solidFill>
                <a:latin typeface="Verdana" panose="020B0604030504040204" pitchFamily="34" charset="0"/>
              </a:rPr>
              <a:t> Printable {  </a:t>
            </a:r>
          </a:p>
          <a:p>
            <a:pPr algn="just"/>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print();  </a:t>
            </a:r>
          </a:p>
          <a:p>
            <a:pPr algn="just"/>
            <a:r>
              <a:rPr lang="en-US"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3459152392"/>
      </p:ext>
    </p:extLst>
  </p:cSld>
  <p:clrMapOvr>
    <a:masterClrMapping/>
  </p:clrMapOvr>
  <p:transition spd="slow">
    <p:push/>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A.java</a:t>
            </a:r>
          </a:p>
        </p:txBody>
      </p:sp>
      <p:sp>
        <p:nvSpPr>
          <p:cNvPr id="3" name="Content Placeholder 2"/>
          <p:cNvSpPr>
            <a:spLocks noGrp="1"/>
          </p:cNvSpPr>
          <p:nvPr>
            <p:ph idx="1"/>
          </p:nvPr>
        </p:nvSpPr>
        <p:spPr/>
        <p:txBody>
          <a:bodyPr/>
          <a:lstStyle/>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r>
              <a:rPr lang="en-US" b="1" dirty="0">
                <a:solidFill>
                  <a:srgbClr val="006699"/>
                </a:solidFill>
                <a:latin typeface="Verdana" panose="020B0604030504040204" pitchFamily="34" charset="0"/>
              </a:rPr>
              <a:t>implements</a:t>
            </a:r>
            <a:r>
              <a:rPr lang="en-US" dirty="0">
                <a:solidFill>
                  <a:srgbClr val="000000"/>
                </a:solidFill>
                <a:latin typeface="Verdana" panose="020B0604030504040204" pitchFamily="34" charset="0"/>
              </a:rPr>
              <a:t> Printable{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@Override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print() {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a"</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574514033"/>
      </p:ext>
    </p:extLst>
  </p:cSld>
  <p:clrMapOvr>
    <a:masterClrMapping/>
  </p:clrMapOvr>
  <p:transition spd="slow">
    <p:push/>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B.java</a:t>
            </a:r>
          </a:p>
        </p:txBody>
      </p:sp>
      <p:sp>
        <p:nvSpPr>
          <p:cNvPr id="3" name="Content Placeholder 2"/>
          <p:cNvSpPr>
            <a:spLocks noGrp="1"/>
          </p:cNvSpPr>
          <p:nvPr>
            <p:ph idx="1"/>
          </p:nvPr>
        </p:nvSpPr>
        <p:spPr/>
        <p:txBody>
          <a:bodyPr/>
          <a:lstStyle/>
          <a:p>
            <a:pPr algn="just"/>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 </a:t>
            </a:r>
            <a:r>
              <a:rPr lang="en-US" b="1" dirty="0">
                <a:solidFill>
                  <a:srgbClr val="006699"/>
                </a:solidFill>
                <a:latin typeface="Verdana" panose="020B0604030504040204" pitchFamily="34" charset="0"/>
              </a:rPr>
              <a:t>implements</a:t>
            </a:r>
            <a:r>
              <a:rPr lang="en-US" dirty="0">
                <a:solidFill>
                  <a:srgbClr val="000000"/>
                </a:solidFill>
                <a:latin typeface="Verdana" panose="020B0604030504040204" pitchFamily="34" charset="0"/>
              </a:rPr>
              <a:t> Printable{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@Override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print() {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b"</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919602879"/>
      </p:ext>
    </p:extLst>
  </p:cSld>
  <p:clrMapOvr>
    <a:masterClrMapping/>
  </p:clrMapOvr>
  <p:transition spd="slow">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PrintableFactory.java</a:t>
            </a:r>
          </a:p>
        </p:txBody>
      </p:sp>
      <p:sp>
        <p:nvSpPr>
          <p:cNvPr id="3" name="Content Placeholder 2"/>
          <p:cNvSpPr>
            <a:spLocks noGrp="1"/>
          </p:cNvSpPr>
          <p:nvPr>
            <p:ph idx="1"/>
          </p:nvPr>
        </p:nvSpPr>
        <p:spPr/>
        <p:txBody>
          <a:bodyPr/>
          <a:lstStyle/>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PrintableFactory</a:t>
            </a:r>
            <a:r>
              <a:rPr lang="en-US" dirty="0">
                <a:solidFill>
                  <a:srgbClr val="000000"/>
                </a:solidFill>
                <a:latin typeface="Verdana" panose="020B0604030504040204" pitchFamily="34" charset="0"/>
              </a:rPr>
              <a:t>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Printable </a:t>
            </a:r>
            <a:r>
              <a:rPr lang="en-US" dirty="0" err="1">
                <a:solidFill>
                  <a:srgbClr val="000000"/>
                </a:solidFill>
                <a:latin typeface="Verdana" panose="020B0604030504040204" pitchFamily="34" charset="0"/>
              </a:rPr>
              <a:t>getPrintable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//return new B();</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a:t>
            </a:r>
            <a:r>
              <a:rPr lang="en-US" dirty="0">
                <a:solidFill>
                  <a:srgbClr val="008200"/>
                </a:solidFill>
                <a:latin typeface="Verdana" panose="020B0604030504040204" pitchFamily="34" charset="0"/>
              </a:rPr>
              <a:t>//return any one instance, either A or B</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371260602"/>
      </p:ext>
    </p:extLst>
  </p:cSld>
  <p:clrMapOvr>
    <a:masterClrMapping/>
  </p:clrMapOvr>
  <p:transition spd="slow">
    <p:push/>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applicationContext.xml</a:t>
            </a:r>
          </a:p>
        </p:txBody>
      </p:sp>
      <p:sp>
        <p:nvSpPr>
          <p:cNvPr id="3" name="Content Placeholder 2"/>
          <p:cNvSpPr>
            <a:spLocks noGrp="1"/>
          </p:cNvSpPr>
          <p:nvPr>
            <p:ph idx="1"/>
          </p:nvPr>
        </p:nvSpPr>
        <p:spPr/>
        <p:txBody>
          <a:bodyPr>
            <a:normAutofit fontScale="85000" lnSpcReduction="10000"/>
          </a:bodyPr>
          <a:lstStyle/>
          <a:p>
            <a:pPr algn="just"/>
            <a:r>
              <a:rPr lang="en-US" dirty="0"/>
              <a:t> </a:t>
            </a:r>
            <a:r>
              <a:rPr lang="en-US" dirty="0">
                <a:solidFill>
                  <a:srgbClr val="000000"/>
                </a:solidFill>
                <a:latin typeface="Verdana" panose="020B0604030504040204" pitchFamily="34" charset="0"/>
              </a:rPr>
              <a:t>&lt;?xml version=</a:t>
            </a:r>
            <a:r>
              <a:rPr lang="en-US" dirty="0">
                <a:solidFill>
                  <a:srgbClr val="0000FF"/>
                </a:solidFill>
                <a:latin typeface="Verdana" panose="020B0604030504040204" pitchFamily="34" charset="0"/>
              </a:rPr>
              <a:t>"1.0"</a:t>
            </a:r>
            <a:r>
              <a:rPr lang="en-US" dirty="0">
                <a:solidFill>
                  <a:srgbClr val="000000"/>
                </a:solidFill>
                <a:latin typeface="Verdana" panose="020B0604030504040204" pitchFamily="34" charset="0"/>
              </a:rPr>
              <a:t> encoding=</a:t>
            </a:r>
            <a:r>
              <a:rPr lang="en-US" dirty="0">
                <a:solidFill>
                  <a:srgbClr val="0000FF"/>
                </a:solidFill>
                <a:latin typeface="Verdana" panose="020B0604030504040204" pitchFamily="34" charset="0"/>
              </a:rPr>
              <a:t>"UTF-8"</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&lt;beans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"http://www.springframework.org/schema/beans"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xmlns:xsi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"http://www.w3.org/2001/XMLSchema-instance"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xmlns:p</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"http://www.springframework.org/schema/p"</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xsi:schemaLocation</a:t>
            </a:r>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 </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//www.springframework.org/schema/beans/spring-beans-3.0.xsd"&gt;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"p"</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com.mangaraoit.PrintableFactory</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factory-method=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getPrintable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&lt;/beans&gt;  </a:t>
            </a:r>
          </a:p>
          <a:p>
            <a:endParaRPr lang="en-US" dirty="0"/>
          </a:p>
        </p:txBody>
      </p:sp>
    </p:spTree>
    <p:extLst>
      <p:ext uri="{BB962C8B-B14F-4D97-AF65-F5344CB8AC3E}">
        <p14:creationId xmlns:p14="http://schemas.microsoft.com/office/powerpoint/2010/main" val="1472952673"/>
      </p:ext>
    </p:extLst>
  </p:cSld>
  <p:clrMapOvr>
    <a:masterClrMapping/>
  </p:clrMapOvr>
  <p:transition spd="slow">
    <p:push/>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p:txBody>
          <a:bodyPr>
            <a:normAutofit fontScale="85000" lnSpcReduction="20000"/>
          </a:bodyPr>
          <a:lstStyle/>
          <a:p>
            <a:pPr algn="just"/>
            <a:r>
              <a:rPr lang="en-US" dirty="0"/>
              <a:t> </a:t>
            </a:r>
            <a:r>
              <a:rPr lang="en-US" b="1" dirty="0">
                <a:solidFill>
                  <a:srgbClr val="006699"/>
                </a:solidFill>
                <a:latin typeface="Verdana" panose="020B0604030504040204" pitchFamily="34" charset="0"/>
              </a:rPr>
              <a:t>package</a:t>
            </a:r>
            <a:r>
              <a:rPr lang="en-US">
                <a:solidFill>
                  <a:srgbClr val="000000"/>
                </a:solidFill>
                <a:latin typeface="Verdana" panose="020B0604030504040204" pitchFamily="34" charset="0"/>
              </a:rPr>
              <a:t> 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org.springframework.context.ApplicationContext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org.springframework.context.support.ClassPathXmlApplicationContext;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context=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ClassPathXmlApplicationContext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Printable p=(Printable)</a:t>
            </a:r>
            <a:r>
              <a:rPr lang="en-US" dirty="0" err="1">
                <a:solidFill>
                  <a:srgbClr val="000000"/>
                </a:solidFill>
                <a:latin typeface="Verdana" panose="020B0604030504040204" pitchFamily="34" charset="0"/>
              </a:rPr>
              <a:t>context.getBean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"p"</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p.print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a:p>
            <a:r>
              <a:rPr lang="en-US" dirty="0"/>
              <a:t>Output: hello a</a:t>
            </a:r>
          </a:p>
        </p:txBody>
      </p:sp>
    </p:spTree>
    <p:extLst>
      <p:ext uri="{BB962C8B-B14F-4D97-AF65-F5344CB8AC3E}">
        <p14:creationId xmlns:p14="http://schemas.microsoft.com/office/powerpoint/2010/main" val="2777895994"/>
      </p:ext>
    </p:extLst>
  </p:cSld>
  <p:clrMapOvr>
    <a:masterClrMapping/>
  </p:clrMapOvr>
  <p:transition spd="slow">
    <p:push/>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a:t>
            </a:r>
          </a:p>
        </p:txBody>
      </p:sp>
      <p:sp>
        <p:nvSpPr>
          <p:cNvPr id="3" name="Content Placeholder 2"/>
          <p:cNvSpPr>
            <a:spLocks noGrp="1"/>
          </p:cNvSpPr>
          <p:nvPr>
            <p:ph idx="1"/>
          </p:nvPr>
        </p:nvSpPr>
        <p:spPr/>
        <p:txBody>
          <a:bodyPr>
            <a:normAutofit lnSpcReduction="10000"/>
          </a:bodyPr>
          <a:lstStyle/>
          <a:p>
            <a:pPr algn="just"/>
            <a:r>
              <a:rPr lang="en-US" dirty="0"/>
              <a:t> </a:t>
            </a:r>
            <a:r>
              <a:rPr lang="en-US" dirty="0">
                <a:solidFill>
                  <a:srgbClr val="FF0000"/>
                </a:solidFill>
                <a:latin typeface="verdana" panose="020B0604030504040204" pitchFamily="34" charset="0"/>
              </a:rPr>
              <a:t>Let's see the example to inject the dependency by non-static factory method that returns the instance of another class.</a:t>
            </a:r>
          </a:p>
          <a:p>
            <a:pPr algn="just"/>
            <a:r>
              <a:rPr lang="en-US" dirty="0">
                <a:solidFill>
                  <a:srgbClr val="000000"/>
                </a:solidFill>
                <a:latin typeface="verdana" panose="020B0604030504040204" pitchFamily="34" charset="0"/>
              </a:rPr>
              <a:t>To create this example, we have created 6 files.</a:t>
            </a:r>
          </a:p>
          <a:p>
            <a:pPr algn="just">
              <a:buFont typeface="+mj-lt"/>
              <a:buAutoNum type="arabicPeriod"/>
            </a:pPr>
            <a:r>
              <a:rPr lang="en-US" b="1" dirty="0">
                <a:solidFill>
                  <a:srgbClr val="000000"/>
                </a:solidFill>
                <a:latin typeface="Verdana" panose="020B0604030504040204" pitchFamily="34" charset="0"/>
              </a:rPr>
              <a:t>Printable.java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B.java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PrintableFactory.java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applicationContext.xml</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Test.java</a:t>
            </a:r>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All files are same as previous, you need to change only 2 files: </a:t>
            </a:r>
            <a:r>
              <a:rPr lang="en-US" dirty="0" err="1">
                <a:solidFill>
                  <a:srgbClr val="FF0000"/>
                </a:solidFill>
                <a:latin typeface="verdana" panose="020B0604030504040204" pitchFamily="34" charset="0"/>
              </a:rPr>
              <a:t>PrintableFactory</a:t>
            </a:r>
            <a:r>
              <a:rPr lang="en-US" dirty="0">
                <a:solidFill>
                  <a:srgbClr val="FF0000"/>
                </a:solidFill>
                <a:latin typeface="verdana" panose="020B0604030504040204" pitchFamily="34" charset="0"/>
              </a:rPr>
              <a:t> </a:t>
            </a:r>
            <a:r>
              <a:rPr lang="en-US" dirty="0">
                <a:solidFill>
                  <a:srgbClr val="000000"/>
                </a:solidFill>
                <a:latin typeface="verdana" panose="020B0604030504040204" pitchFamily="34" charset="0"/>
              </a:rPr>
              <a:t>and </a:t>
            </a:r>
            <a:r>
              <a:rPr lang="en-US" dirty="0">
                <a:solidFill>
                  <a:srgbClr val="FF0000"/>
                </a:solidFill>
                <a:latin typeface="verdana" panose="020B0604030504040204" pitchFamily="34" charset="0"/>
              </a:rPr>
              <a:t>applicationContext.xml</a:t>
            </a:r>
            <a:r>
              <a:rPr lang="en-US" dirty="0">
                <a:solidFill>
                  <a:srgbClr val="000000"/>
                </a:solidFill>
                <a:latin typeface="verdana" panose="020B0604030504040204" pitchFamily="34" charset="0"/>
              </a:rPr>
              <a:t>.</a:t>
            </a:r>
          </a:p>
          <a:p>
            <a:endParaRPr lang="en-US" dirty="0"/>
          </a:p>
        </p:txBody>
      </p:sp>
    </p:spTree>
    <p:extLst>
      <p:ext uri="{BB962C8B-B14F-4D97-AF65-F5344CB8AC3E}">
        <p14:creationId xmlns:p14="http://schemas.microsoft.com/office/powerpoint/2010/main" val="2679723434"/>
      </p:ext>
    </p:extLst>
  </p:cSld>
  <p:clrMapOvr>
    <a:masterClrMapping/>
  </p:clrMapOvr>
  <p:transition spd="slow">
    <p:push/>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PrintableFactory.java</a:t>
            </a:r>
          </a:p>
        </p:txBody>
      </p:sp>
      <p:sp>
        <p:nvSpPr>
          <p:cNvPr id="3" name="Content Placeholder 2"/>
          <p:cNvSpPr>
            <a:spLocks noGrp="1"/>
          </p:cNvSpPr>
          <p:nvPr>
            <p:ph idx="1"/>
          </p:nvPr>
        </p:nvSpPr>
        <p:spPr/>
        <p:txBody>
          <a:bodyPr/>
          <a:lstStyle/>
          <a:p>
            <a:pPr algn="just"/>
            <a:r>
              <a:rPr lang="en-US" dirty="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PrintableFactory</a:t>
            </a:r>
            <a:r>
              <a:rPr lang="en-US" dirty="0">
                <a:solidFill>
                  <a:srgbClr val="000000"/>
                </a:solidFill>
                <a:latin typeface="Verdana" panose="020B0604030504040204" pitchFamily="34" charset="0"/>
              </a:rPr>
              <a:t> {  </a:t>
            </a:r>
          </a:p>
          <a:p>
            <a:pPr algn="just"/>
            <a:r>
              <a:rPr lang="en-US" dirty="0">
                <a:solidFill>
                  <a:srgbClr val="008200"/>
                </a:solidFill>
                <a:latin typeface="Verdana" panose="020B0604030504040204" pitchFamily="34" charset="0"/>
              </a:rPr>
              <a:t>//non-static factory method</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Printable </a:t>
            </a:r>
            <a:r>
              <a:rPr lang="en-US" dirty="0" err="1">
                <a:solidFill>
                  <a:srgbClr val="000000"/>
                </a:solidFill>
                <a:latin typeface="Verdana" panose="020B0604030504040204" pitchFamily="34" charset="0"/>
              </a:rPr>
              <a:t>getPrintable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a:t>
            </a:r>
            <a:r>
              <a:rPr lang="en-US" dirty="0">
                <a:solidFill>
                  <a:srgbClr val="008200"/>
                </a:solidFill>
                <a:latin typeface="Verdana" panose="020B0604030504040204" pitchFamily="34" charset="0"/>
              </a:rPr>
              <a:t>//return any one instance, either A or B</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040019427"/>
      </p:ext>
    </p:extLst>
  </p:cSld>
  <p:clrMapOvr>
    <a:masterClrMapping/>
  </p:clrMapOvr>
  <p:transition spd="slow">
    <p:push/>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applicationContext.xml</a:t>
            </a:r>
          </a:p>
        </p:txBody>
      </p:sp>
      <p:sp>
        <p:nvSpPr>
          <p:cNvPr id="3" name="Content Placeholder 2"/>
          <p:cNvSpPr>
            <a:spLocks noGrp="1"/>
          </p:cNvSpPr>
          <p:nvPr>
            <p:ph idx="1"/>
          </p:nvPr>
        </p:nvSpPr>
        <p:spPr/>
        <p:txBody>
          <a:bodyPr>
            <a:normAutofit fontScale="77500" lnSpcReduction="20000"/>
          </a:bodyPr>
          <a:lstStyle/>
          <a:p>
            <a:pPr algn="just"/>
            <a:r>
              <a:rPr lang="en-US" dirty="0"/>
              <a:t> </a:t>
            </a:r>
            <a:r>
              <a:rPr lang="en-US" dirty="0">
                <a:solidFill>
                  <a:srgbClr val="000000"/>
                </a:solidFill>
                <a:latin typeface="Verdana" panose="020B0604030504040204" pitchFamily="34" charset="0"/>
              </a:rPr>
              <a:t>&lt;?xml version=</a:t>
            </a:r>
            <a:r>
              <a:rPr lang="en-US" dirty="0">
                <a:solidFill>
                  <a:srgbClr val="0000FF"/>
                </a:solidFill>
                <a:latin typeface="Verdana" panose="020B0604030504040204" pitchFamily="34" charset="0"/>
              </a:rPr>
              <a:t>"1.0"</a:t>
            </a:r>
            <a:r>
              <a:rPr lang="en-US" dirty="0">
                <a:solidFill>
                  <a:srgbClr val="000000"/>
                </a:solidFill>
                <a:latin typeface="Verdana" panose="020B0604030504040204" pitchFamily="34" charset="0"/>
              </a:rPr>
              <a:t> encoding=</a:t>
            </a:r>
            <a:r>
              <a:rPr lang="en-US" dirty="0">
                <a:solidFill>
                  <a:srgbClr val="0000FF"/>
                </a:solidFill>
                <a:latin typeface="Verdana" panose="020B0604030504040204" pitchFamily="34" charset="0"/>
              </a:rPr>
              <a:t>"UTF-8"</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&lt;beans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"http://www.springframework.org/schema/beans"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xmlns:xsi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"http://www.w3.org/2001/XMLSchema-instance"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xmlns:p</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"http://www.springframework.org/schema/p"</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xsi:schemaLocation</a:t>
            </a:r>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 </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//www.springframework.org/schema/beans/spring-beans-3.0.xsd"&gt;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pfactory</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com.mangaraoit.PrintableFactory</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"p"</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com.mangaraoit.PrintableFactory</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factory-method=</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getPrintable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factory-bean=</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pfactory</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&lt;/beans&gt;</a:t>
            </a:r>
          </a:p>
          <a:p>
            <a:endParaRPr lang="en-US" dirty="0"/>
          </a:p>
        </p:txBody>
      </p:sp>
    </p:spTree>
    <p:extLst>
      <p:ext uri="{BB962C8B-B14F-4D97-AF65-F5344CB8AC3E}">
        <p14:creationId xmlns:p14="http://schemas.microsoft.com/office/powerpoint/2010/main" val="176757926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369" y="0"/>
            <a:ext cx="11802535" cy="6858000"/>
          </a:xfrm>
        </p:spPr>
        <p:txBody>
          <a:bodyPr>
            <a:normAutofit/>
          </a:bodyPr>
          <a:lstStyle/>
          <a:p>
            <a:pPr algn="just"/>
            <a:r>
              <a:rPr lang="en-US" dirty="0"/>
              <a:t> </a:t>
            </a:r>
            <a:r>
              <a:rPr lang="en-US" dirty="0">
                <a:solidFill>
                  <a:srgbClr val="610B4B"/>
                </a:solidFill>
                <a:latin typeface="erdana"/>
              </a:rPr>
              <a:t>Test</a:t>
            </a:r>
          </a:p>
          <a:p>
            <a:pPr algn="just"/>
            <a:r>
              <a:rPr lang="en-US" dirty="0">
                <a:solidFill>
                  <a:srgbClr val="000000"/>
                </a:solidFill>
                <a:latin typeface="verdana" panose="020B0604030504040204" pitchFamily="34" charset="0"/>
              </a:rPr>
              <a:t>This layer provides support of testing with JUnit and </a:t>
            </a:r>
            <a:r>
              <a:rPr lang="en-US" dirty="0" err="1">
                <a:solidFill>
                  <a:srgbClr val="000000"/>
                </a:solidFill>
                <a:latin typeface="verdana" panose="020B0604030504040204" pitchFamily="34" charset="0"/>
              </a:rPr>
              <a:t>TestNG</a:t>
            </a:r>
            <a:r>
              <a:rPr lang="en-US" dirty="0">
                <a:solidFill>
                  <a:srgbClr val="000000"/>
                </a:solidFill>
                <a:latin typeface="verdana" panose="020B0604030504040204" pitchFamily="34" charset="0"/>
              </a:rPr>
              <a:t>.</a:t>
            </a:r>
          </a:p>
          <a:p>
            <a:pPr algn="just"/>
            <a:r>
              <a:rPr lang="en-US" dirty="0"/>
              <a:t> </a:t>
            </a:r>
            <a:r>
              <a:rPr lang="en-US" b="1" dirty="0">
                <a:solidFill>
                  <a:srgbClr val="610B4B"/>
                </a:solidFill>
                <a:latin typeface="erdana"/>
              </a:rPr>
              <a:t>Spring Core Container</a:t>
            </a:r>
          </a:p>
          <a:p>
            <a:pPr algn="just"/>
            <a:r>
              <a:rPr lang="en-US" dirty="0">
                <a:solidFill>
                  <a:srgbClr val="000000"/>
                </a:solidFill>
                <a:latin typeface="verdana" panose="020B0604030504040204" pitchFamily="34" charset="0"/>
              </a:rPr>
              <a:t>The Spring Core container contains core, beans, context and expression language (EL) modules.</a:t>
            </a:r>
          </a:p>
          <a:p>
            <a:r>
              <a:rPr lang="en-US" dirty="0">
                <a:solidFill>
                  <a:srgbClr val="FF0000"/>
                </a:solidFill>
              </a:rPr>
              <a:t>Core and Beans provide IOC and Dependency Injection features.</a:t>
            </a:r>
          </a:p>
          <a:p>
            <a:pPr algn="just"/>
            <a:r>
              <a:rPr lang="en-US" dirty="0">
                <a:solidFill>
                  <a:srgbClr val="FF0000"/>
                </a:solidFill>
              </a:rPr>
              <a:t> </a:t>
            </a:r>
            <a:r>
              <a:rPr lang="en-US" b="1" dirty="0">
                <a:solidFill>
                  <a:srgbClr val="610B4B"/>
                </a:solidFill>
                <a:latin typeface="erdana"/>
              </a:rPr>
              <a:t>Context</a:t>
            </a:r>
          </a:p>
          <a:p>
            <a:pPr algn="just"/>
            <a:r>
              <a:rPr lang="en-US" dirty="0">
                <a:solidFill>
                  <a:srgbClr val="000000"/>
                </a:solidFill>
                <a:latin typeface="verdana" panose="020B0604030504040204" pitchFamily="34" charset="0"/>
              </a:rPr>
              <a:t>This module supports internationalization (I18N), EJB, JMS, Basic Remoting.</a:t>
            </a:r>
          </a:p>
          <a:p>
            <a:r>
              <a:rPr lang="en-US" b="1" dirty="0"/>
              <a:t>Expression Language</a:t>
            </a:r>
          </a:p>
          <a:p>
            <a:r>
              <a:rPr lang="en-US" dirty="0"/>
              <a:t>It is an extension to the EL defined in JSP. It provides support to setting and getting property values, method invocation, accessing collections and indexers, named variables, logical and arithmetic operators, retrieval of objects by name etc.</a:t>
            </a:r>
          </a:p>
          <a:p>
            <a:pPr algn="just"/>
            <a:r>
              <a:rPr lang="en-US" dirty="0">
                <a:solidFill>
                  <a:srgbClr val="000000"/>
                </a:solidFill>
                <a:latin typeface="verdana" panose="020B0604030504040204" pitchFamily="34" charset="0"/>
              </a:rPr>
              <a:t> </a:t>
            </a:r>
            <a:r>
              <a:rPr lang="en-US" dirty="0">
                <a:solidFill>
                  <a:srgbClr val="610B4B"/>
                </a:solidFill>
                <a:latin typeface="erdana"/>
              </a:rPr>
              <a:t>AOP, Aspects and Instrumentation</a:t>
            </a:r>
          </a:p>
          <a:p>
            <a:pPr algn="just"/>
            <a:r>
              <a:rPr lang="en-US" dirty="0">
                <a:solidFill>
                  <a:srgbClr val="FF0000"/>
                </a:solidFill>
              </a:rPr>
              <a:t> </a:t>
            </a:r>
            <a:r>
              <a:rPr lang="en-US" dirty="0">
                <a:solidFill>
                  <a:srgbClr val="000000"/>
                </a:solidFill>
                <a:latin typeface="verdana" panose="020B0604030504040204" pitchFamily="34" charset="0"/>
              </a:rPr>
              <a:t>These modules support aspect oriented programming implementation where you can use Advices, </a:t>
            </a:r>
            <a:r>
              <a:rPr lang="en-US" dirty="0" err="1">
                <a:solidFill>
                  <a:srgbClr val="000000"/>
                </a:solidFill>
                <a:latin typeface="verdana" panose="020B0604030504040204" pitchFamily="34" charset="0"/>
              </a:rPr>
              <a:t>Pointcuts</a:t>
            </a:r>
            <a:r>
              <a:rPr lang="en-US" dirty="0">
                <a:solidFill>
                  <a:srgbClr val="000000"/>
                </a:solidFill>
                <a:latin typeface="verdana" panose="020B0604030504040204" pitchFamily="34" charset="0"/>
              </a:rPr>
              <a:t> etc. to decouple the code.</a:t>
            </a:r>
          </a:p>
          <a:p>
            <a:pPr algn="just"/>
            <a:r>
              <a:rPr lang="en-US" dirty="0">
                <a:solidFill>
                  <a:srgbClr val="000000"/>
                </a:solidFill>
                <a:latin typeface="verdana" panose="020B0604030504040204" pitchFamily="34" charset="0"/>
              </a:rPr>
              <a:t>The aspects module provides support to integration with AspectJ.</a:t>
            </a:r>
          </a:p>
          <a:p>
            <a:pPr algn="just"/>
            <a:r>
              <a:rPr lang="en-US" dirty="0">
                <a:solidFill>
                  <a:srgbClr val="000000"/>
                </a:solidFill>
                <a:latin typeface="verdana" panose="020B0604030504040204" pitchFamily="34" charset="0"/>
              </a:rPr>
              <a:t>The instrumentation module provides support to class instrumentation and </a:t>
            </a:r>
            <a:r>
              <a:rPr lang="en-US" dirty="0" err="1">
                <a:solidFill>
                  <a:srgbClr val="000000"/>
                </a:solidFill>
                <a:latin typeface="verdana" panose="020B0604030504040204" pitchFamily="34" charset="0"/>
              </a:rPr>
              <a:t>classloader</a:t>
            </a:r>
            <a:r>
              <a:rPr lang="en-US" dirty="0">
                <a:solidFill>
                  <a:srgbClr val="000000"/>
                </a:solidFill>
                <a:latin typeface="verdana" panose="020B0604030504040204" pitchFamily="34" charset="0"/>
              </a:rPr>
              <a:t> implementations.</a:t>
            </a:r>
          </a:p>
          <a:p>
            <a:endParaRPr lang="en-US" dirty="0">
              <a:solidFill>
                <a:srgbClr val="FF0000"/>
              </a:solidFill>
            </a:endParaRPr>
          </a:p>
        </p:txBody>
      </p:sp>
    </p:spTree>
    <p:extLst>
      <p:ext uri="{BB962C8B-B14F-4D97-AF65-F5344CB8AC3E}">
        <p14:creationId xmlns:p14="http://schemas.microsoft.com/office/powerpoint/2010/main" val="2832864329"/>
      </p:ext>
    </p:extLst>
  </p:cSld>
  <p:clrMapOvr>
    <a:masterClrMapping/>
  </p:clrMapOvr>
  <p:transition spd="slow">
    <p:push/>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p:txBody>
          <a:bodyPr>
            <a:normAutofit fontScale="85000" lnSpcReduction="20000"/>
          </a:bodyPr>
          <a:lstStyle/>
          <a:p>
            <a:pPr algn="just"/>
            <a:r>
              <a:rPr lang="en-US" dirty="0"/>
              <a:t> </a:t>
            </a:r>
            <a:r>
              <a:rPr lang="en-US" b="1" dirty="0">
                <a:solidFill>
                  <a:srgbClr val="006699"/>
                </a:solidFill>
                <a:latin typeface="Verdana" panose="020B0604030504040204" pitchFamily="34" charset="0"/>
              </a:rPr>
              <a:t>package</a:t>
            </a:r>
            <a:r>
              <a:rPr lang="en-US">
                <a:solidFill>
                  <a:srgbClr val="000000"/>
                </a:solidFill>
                <a:latin typeface="Verdana" panose="020B0604030504040204" pitchFamily="34" charset="0"/>
              </a:rPr>
              <a:t> 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org.springframework.context.ApplicationContext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org.springframework.context.support.ClassPathXmlApplicationContext;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context=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ClassPathXmlApplicationContext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Printable p=(Printable)</a:t>
            </a:r>
            <a:r>
              <a:rPr lang="en-US" dirty="0" err="1">
                <a:solidFill>
                  <a:srgbClr val="000000"/>
                </a:solidFill>
                <a:latin typeface="Verdana" panose="020B0604030504040204" pitchFamily="34" charset="0"/>
              </a:rPr>
              <a:t>context.getBean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"p"</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p.print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a:p>
            <a:r>
              <a:rPr lang="en-US" dirty="0"/>
              <a:t>Output:</a:t>
            </a:r>
          </a:p>
        </p:txBody>
      </p:sp>
    </p:spTree>
    <p:extLst>
      <p:ext uri="{BB962C8B-B14F-4D97-AF65-F5344CB8AC3E}">
        <p14:creationId xmlns:p14="http://schemas.microsoft.com/office/powerpoint/2010/main" val="772094190"/>
      </p:ext>
    </p:extLst>
  </p:cSld>
  <p:clrMapOvr>
    <a:masterClrMapping/>
  </p:clrMapOvr>
  <p:transition spd="slow">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Autowiring</a:t>
            </a:r>
            <a:r>
              <a:rPr lang="en-US" dirty="0"/>
              <a:t> in Spring</a:t>
            </a:r>
            <a:br>
              <a:rPr lang="en-US" dirty="0"/>
            </a:br>
            <a:endParaRPr lang="en-US" dirty="0"/>
          </a:p>
        </p:txBody>
      </p:sp>
      <p:sp>
        <p:nvSpPr>
          <p:cNvPr id="3" name="Content Placeholder 2"/>
          <p:cNvSpPr>
            <a:spLocks noGrp="1"/>
          </p:cNvSpPr>
          <p:nvPr>
            <p:ph idx="1"/>
          </p:nvPr>
        </p:nvSpPr>
        <p:spPr>
          <a:xfrm>
            <a:off x="677334" y="2170528"/>
            <a:ext cx="8596668" cy="4697411"/>
          </a:xfrm>
        </p:spPr>
        <p:txBody>
          <a:bodyPr/>
          <a:lstStyle/>
          <a:p>
            <a:pPr algn="just"/>
            <a:r>
              <a:rPr lang="en-US">
                <a:solidFill>
                  <a:srgbClr val="FF0000"/>
                </a:solidFill>
                <a:latin typeface="verdana" panose="020B0604030504040204" pitchFamily="34" charset="0"/>
              </a:rPr>
              <a:t>Autowiring </a:t>
            </a:r>
            <a:r>
              <a:rPr lang="en-US" dirty="0">
                <a:solidFill>
                  <a:srgbClr val="FF0000"/>
                </a:solidFill>
                <a:latin typeface="verdana" panose="020B0604030504040204" pitchFamily="34" charset="0"/>
              </a:rPr>
              <a:t>feature of spring framework enables you to inject the object dependency implicitly. It internally uses setter or constructor injection.</a:t>
            </a:r>
          </a:p>
          <a:p>
            <a:pPr algn="just"/>
            <a:r>
              <a:rPr lang="en-US" dirty="0" err="1">
                <a:solidFill>
                  <a:srgbClr val="FF0000"/>
                </a:solidFill>
                <a:highlight>
                  <a:srgbClr val="FFFF00"/>
                </a:highlight>
                <a:latin typeface="verdana" panose="020B0604030504040204" pitchFamily="34" charset="0"/>
              </a:rPr>
              <a:t>Autowiring</a:t>
            </a:r>
            <a:r>
              <a:rPr lang="en-US" dirty="0">
                <a:solidFill>
                  <a:srgbClr val="FF0000"/>
                </a:solidFill>
                <a:highlight>
                  <a:srgbClr val="FFFF00"/>
                </a:highlight>
                <a:latin typeface="verdana" panose="020B0604030504040204" pitchFamily="34" charset="0"/>
              </a:rPr>
              <a:t> can't be used to inject primitive and string values. It works with reference only.</a:t>
            </a:r>
          </a:p>
          <a:p>
            <a:pPr algn="just"/>
            <a:r>
              <a:rPr lang="en-US" dirty="0">
                <a:solidFill>
                  <a:srgbClr val="610B38"/>
                </a:solidFill>
                <a:latin typeface="erdana"/>
              </a:rPr>
              <a:t>Advantage of </a:t>
            </a:r>
            <a:r>
              <a:rPr lang="en-US" dirty="0" err="1">
                <a:solidFill>
                  <a:srgbClr val="610B38"/>
                </a:solidFill>
                <a:latin typeface="erdana"/>
              </a:rPr>
              <a:t>Autowiring</a:t>
            </a:r>
            <a:endParaRPr lang="en-US" dirty="0">
              <a:solidFill>
                <a:srgbClr val="610B38"/>
              </a:solidFill>
              <a:latin typeface="erdana"/>
            </a:endParaRPr>
          </a:p>
          <a:p>
            <a:pPr algn="just"/>
            <a:r>
              <a:rPr lang="en-US" dirty="0">
                <a:solidFill>
                  <a:srgbClr val="000000"/>
                </a:solidFill>
                <a:latin typeface="verdana" panose="020B0604030504040204" pitchFamily="34" charset="0"/>
              </a:rPr>
              <a:t>It requires the </a:t>
            </a:r>
            <a:r>
              <a:rPr lang="en-US" b="1" dirty="0">
                <a:solidFill>
                  <a:srgbClr val="000000"/>
                </a:solidFill>
                <a:latin typeface="verdana" panose="020B0604030504040204" pitchFamily="34" charset="0"/>
              </a:rPr>
              <a:t>less code</a:t>
            </a:r>
            <a:r>
              <a:rPr lang="en-US" dirty="0">
                <a:solidFill>
                  <a:srgbClr val="000000"/>
                </a:solidFill>
                <a:latin typeface="verdana" panose="020B0604030504040204" pitchFamily="34" charset="0"/>
              </a:rPr>
              <a:t> because we don't need to write the code to inject the dependency explicitly.</a:t>
            </a:r>
          </a:p>
          <a:p>
            <a:pPr algn="just"/>
            <a:r>
              <a:rPr lang="en-US" b="1" dirty="0">
                <a:solidFill>
                  <a:srgbClr val="610B38"/>
                </a:solidFill>
                <a:latin typeface="erdana"/>
              </a:rPr>
              <a:t>Disadvantage of </a:t>
            </a:r>
            <a:r>
              <a:rPr lang="en-US" b="1" dirty="0" err="1">
                <a:solidFill>
                  <a:srgbClr val="610B38"/>
                </a:solidFill>
                <a:latin typeface="erdana"/>
              </a:rPr>
              <a:t>Autowiring</a:t>
            </a:r>
            <a:endParaRPr lang="en-US" b="1" dirty="0">
              <a:solidFill>
                <a:srgbClr val="610B38"/>
              </a:solidFill>
              <a:latin typeface="erdana"/>
            </a:endParaRPr>
          </a:p>
          <a:p>
            <a:pPr algn="just"/>
            <a:r>
              <a:rPr lang="en-US" dirty="0">
                <a:solidFill>
                  <a:srgbClr val="000000"/>
                </a:solidFill>
                <a:latin typeface="verdana" panose="020B0604030504040204" pitchFamily="34" charset="0"/>
              </a:rPr>
              <a:t>No control of programmer.</a:t>
            </a:r>
          </a:p>
          <a:p>
            <a:pPr algn="just"/>
            <a:r>
              <a:rPr lang="en-US" dirty="0">
                <a:solidFill>
                  <a:srgbClr val="000000"/>
                </a:solidFill>
                <a:latin typeface="verdana" panose="020B0604030504040204" pitchFamily="34" charset="0"/>
              </a:rPr>
              <a:t>It can't be used for primitive and string values.</a:t>
            </a:r>
          </a:p>
          <a:p>
            <a:endParaRPr lang="en-US" dirty="0"/>
          </a:p>
        </p:txBody>
      </p:sp>
    </p:spTree>
    <p:extLst>
      <p:ext uri="{BB962C8B-B14F-4D97-AF65-F5344CB8AC3E}">
        <p14:creationId xmlns:p14="http://schemas.microsoft.com/office/powerpoint/2010/main" val="2026869679"/>
      </p:ext>
    </p:extLst>
  </p:cSld>
  <p:clrMapOvr>
    <a:masterClrMapping/>
  </p:clrMapOvr>
  <p:transition spd="slow">
    <p:push/>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err="1"/>
              <a:t>Autowiring</a:t>
            </a:r>
            <a:r>
              <a:rPr lang="en-US" dirty="0"/>
              <a:t> Modes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988015"/>
              </p:ext>
            </p:extLst>
          </p:nvPr>
        </p:nvGraphicFramePr>
        <p:xfrm>
          <a:off x="221194" y="1729477"/>
          <a:ext cx="11803063" cy="2936242"/>
        </p:xfrm>
        <a:graphic>
          <a:graphicData uri="http://schemas.openxmlformats.org/drawingml/2006/table">
            <a:tbl>
              <a:tblPr firstRow="1" bandRow="1">
                <a:tableStyleId>{7DF18680-E054-41AD-8BC1-D1AEF772440D}</a:tableStyleId>
              </a:tblPr>
              <a:tblGrid>
                <a:gridCol w="597675">
                  <a:extLst>
                    <a:ext uri="{9D8B030D-6E8A-4147-A177-3AD203B41FA5}">
                      <a16:colId xmlns:a16="http://schemas.microsoft.com/office/drawing/2014/main" val="20000"/>
                    </a:ext>
                  </a:extLst>
                </a:gridCol>
                <a:gridCol w="1446659">
                  <a:extLst>
                    <a:ext uri="{9D8B030D-6E8A-4147-A177-3AD203B41FA5}">
                      <a16:colId xmlns:a16="http://schemas.microsoft.com/office/drawing/2014/main" val="20001"/>
                    </a:ext>
                  </a:extLst>
                </a:gridCol>
                <a:gridCol w="9758729">
                  <a:extLst>
                    <a:ext uri="{9D8B030D-6E8A-4147-A177-3AD203B41FA5}">
                      <a16:colId xmlns:a16="http://schemas.microsoft.com/office/drawing/2014/main" val="20002"/>
                    </a:ext>
                  </a:extLst>
                </a:gridCol>
              </a:tblGrid>
              <a:tr h="370840">
                <a:tc>
                  <a:txBody>
                    <a:bodyPr/>
                    <a:lstStyle/>
                    <a:p>
                      <a:pPr algn="l" fontAlgn="t"/>
                      <a:r>
                        <a:rPr lang="en-US" sz="1300" dirty="0">
                          <a:effectLst/>
                        </a:rPr>
                        <a:t>No.</a:t>
                      </a:r>
                      <a:endParaRPr lang="en-US" sz="1300" dirty="0">
                        <a:solidFill>
                          <a:srgbClr val="000000"/>
                        </a:solidFill>
                        <a:effectLst/>
                        <a:latin typeface="times new roman" panose="02020603050405020304" pitchFamily="18" charset="0"/>
                      </a:endParaRPr>
                    </a:p>
                  </a:txBody>
                  <a:tcPr marL="47625" marR="47625" marT="47625" marB="47625"/>
                </a:tc>
                <a:tc>
                  <a:txBody>
                    <a:bodyPr/>
                    <a:lstStyle/>
                    <a:p>
                      <a:pPr algn="l" fontAlgn="t"/>
                      <a:r>
                        <a:rPr lang="en-US" sz="1300" dirty="0">
                          <a:effectLst/>
                        </a:rPr>
                        <a:t>Modes </a:t>
                      </a:r>
                      <a:endParaRPr lang="en-US" sz="1300" dirty="0">
                        <a:solidFill>
                          <a:srgbClr val="000000"/>
                        </a:solidFill>
                        <a:effectLst/>
                        <a:latin typeface="times new roman" panose="02020603050405020304" pitchFamily="18" charset="0"/>
                      </a:endParaRPr>
                    </a:p>
                  </a:txBody>
                  <a:tcPr marL="47625" marR="47625" marT="47625" marB="47625"/>
                </a:tc>
                <a:tc>
                  <a:txBody>
                    <a:bodyPr/>
                    <a:lstStyle/>
                    <a:p>
                      <a:pPr algn="l" fontAlgn="t"/>
                      <a:r>
                        <a:rPr lang="en-US" sz="1300">
                          <a:effectLst/>
                        </a:rPr>
                        <a:t>Description</a:t>
                      </a:r>
                      <a:endParaRPr lang="en-US" sz="1300">
                        <a:solidFill>
                          <a:srgbClr val="000000"/>
                        </a:solidFill>
                        <a:effectLst/>
                        <a:latin typeface="times new roman" panose="02020603050405020304" pitchFamily="18" charset="0"/>
                      </a:endParaRP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sz="1300">
                          <a:effectLst/>
                        </a:rPr>
                        <a:t>1)</a:t>
                      </a:r>
                      <a:endParaRPr lang="en-US" sz="1300" b="0" i="0">
                        <a:solidFill>
                          <a:srgbClr val="000000"/>
                        </a:solidFill>
                        <a:effectLst/>
                        <a:latin typeface="verdana" panose="020B0604030504040204" pitchFamily="34" charset="0"/>
                      </a:endParaRPr>
                    </a:p>
                  </a:txBody>
                  <a:tcPr marL="47625" marR="47625" marT="47625" marB="47625"/>
                </a:tc>
                <a:tc>
                  <a:txBody>
                    <a:bodyPr/>
                    <a:lstStyle/>
                    <a:p>
                      <a:pPr algn="just" fontAlgn="t"/>
                      <a:r>
                        <a:rPr lang="en-US" sz="1300" dirty="0" err="1">
                          <a:effectLst/>
                        </a:rPr>
                        <a:t>autowire</a:t>
                      </a:r>
                      <a:r>
                        <a:rPr lang="en-US" sz="1300" dirty="0">
                          <a:effectLst/>
                        </a:rPr>
                        <a:t>=“no”</a:t>
                      </a:r>
                      <a:endParaRPr lang="en-US" sz="1300" b="0" i="0" dirty="0">
                        <a:solidFill>
                          <a:srgbClr val="000000"/>
                        </a:solidFill>
                        <a:effectLst/>
                        <a:latin typeface="verdana" panose="020B0604030504040204" pitchFamily="34" charset="0"/>
                      </a:endParaRPr>
                    </a:p>
                  </a:txBody>
                  <a:tcPr marL="47625" marR="47625" marT="47625" marB="47625"/>
                </a:tc>
                <a:tc>
                  <a:txBody>
                    <a:bodyPr/>
                    <a:lstStyle/>
                    <a:p>
                      <a:pPr algn="just" fontAlgn="t"/>
                      <a:r>
                        <a:rPr lang="en-US" sz="1300">
                          <a:effectLst/>
                        </a:rPr>
                        <a:t>It is the default autowiring mode. It means no autowiring bydefault.</a:t>
                      </a:r>
                      <a:endParaRPr lang="en-US" sz="1300" b="0" i="0">
                        <a:solidFill>
                          <a:srgbClr val="000000"/>
                        </a:solidFill>
                        <a:effectLst/>
                        <a:latin typeface="verdana" panose="020B0604030504040204" pitchFamily="34" charset="0"/>
                      </a:endParaRPr>
                    </a:p>
                  </a:txBody>
                  <a:tcPr marL="47625" marR="47625" marT="47625" marB="47625"/>
                </a:tc>
                <a:extLst>
                  <a:ext uri="{0D108BD9-81ED-4DB2-BD59-A6C34878D82A}">
                    <a16:rowId xmlns:a16="http://schemas.microsoft.com/office/drawing/2014/main" val="10001"/>
                  </a:ext>
                </a:extLst>
              </a:tr>
              <a:tr h="506731">
                <a:tc>
                  <a:txBody>
                    <a:bodyPr/>
                    <a:lstStyle/>
                    <a:p>
                      <a:pPr algn="just" fontAlgn="t"/>
                      <a:r>
                        <a:rPr lang="en-US" sz="1300">
                          <a:effectLst/>
                        </a:rPr>
                        <a:t>2)</a:t>
                      </a:r>
                      <a:endParaRPr lang="en-US" sz="1300" b="0" i="0">
                        <a:solidFill>
                          <a:srgbClr val="000000"/>
                        </a:solidFill>
                        <a:effectLst/>
                        <a:latin typeface="verdana" panose="020B0604030504040204" pitchFamily="34" charset="0"/>
                      </a:endParaRPr>
                    </a:p>
                  </a:txBody>
                  <a:tcPr marL="47625" marR="47625" marT="47625" marB="47625"/>
                </a:tc>
                <a:tc>
                  <a:txBody>
                    <a:bodyPr/>
                    <a:lstStyle/>
                    <a:p>
                      <a:pPr marL="0" marR="0" indent="0" algn="just" defTabSz="457189" rtl="0" eaLnBrk="1" fontAlgn="t" latinLnBrk="0" hangingPunct="1">
                        <a:lnSpc>
                          <a:spcPct val="100000"/>
                        </a:lnSpc>
                        <a:spcBef>
                          <a:spcPts val="0"/>
                        </a:spcBef>
                        <a:spcAft>
                          <a:spcPts val="0"/>
                        </a:spcAft>
                        <a:buClrTx/>
                        <a:buSzTx/>
                        <a:buFontTx/>
                        <a:buNone/>
                        <a:tabLst/>
                        <a:defRPr/>
                      </a:pPr>
                      <a:r>
                        <a:rPr lang="en-US" sz="1300" dirty="0" err="1">
                          <a:effectLst/>
                        </a:rPr>
                        <a:t>autowire</a:t>
                      </a:r>
                      <a:r>
                        <a:rPr lang="en-US" sz="1300" dirty="0">
                          <a:effectLst/>
                        </a:rPr>
                        <a:t>=“</a:t>
                      </a:r>
                      <a:r>
                        <a:rPr lang="en-US" sz="1300" dirty="0" err="1">
                          <a:effectLst/>
                        </a:rPr>
                        <a:t>byName</a:t>
                      </a:r>
                      <a:r>
                        <a:rPr lang="en-US" sz="1300" dirty="0">
                          <a:effectLst/>
                        </a:rPr>
                        <a:t>”</a:t>
                      </a:r>
                      <a:endParaRPr lang="en-US" sz="1300" b="0" i="0" dirty="0">
                        <a:solidFill>
                          <a:srgbClr val="000000"/>
                        </a:solidFill>
                        <a:effectLst/>
                        <a:latin typeface="verdana" panose="020B0604030504040204" pitchFamily="34" charset="0"/>
                      </a:endParaRPr>
                    </a:p>
                    <a:p>
                      <a:pPr algn="just" fontAlgn="t"/>
                      <a:endParaRPr lang="en-US" sz="1300" b="0" i="0" dirty="0">
                        <a:solidFill>
                          <a:srgbClr val="000000"/>
                        </a:solidFill>
                        <a:effectLst/>
                        <a:latin typeface="verdana" panose="020B0604030504040204" pitchFamily="34" charset="0"/>
                      </a:endParaRPr>
                    </a:p>
                  </a:txBody>
                  <a:tcPr marL="47625" marR="47625" marT="47625" marB="47625"/>
                </a:tc>
                <a:tc>
                  <a:txBody>
                    <a:bodyPr/>
                    <a:lstStyle/>
                    <a:p>
                      <a:pPr algn="just" fontAlgn="t"/>
                      <a:r>
                        <a:rPr lang="en-US" sz="1300" dirty="0">
                          <a:effectLst/>
                        </a:rPr>
                        <a:t>The </a:t>
                      </a:r>
                      <a:r>
                        <a:rPr lang="en-US" sz="1300" dirty="0" err="1">
                          <a:effectLst/>
                        </a:rPr>
                        <a:t>byName</a:t>
                      </a:r>
                      <a:r>
                        <a:rPr lang="en-US" sz="1300" dirty="0">
                          <a:effectLst/>
                        </a:rPr>
                        <a:t> mode injects the object dependency according to name of the bean. In such case</a:t>
                      </a:r>
                      <a:r>
                        <a:rPr lang="en-US" sz="1300" dirty="0">
                          <a:effectLst/>
                          <a:highlight>
                            <a:srgbClr val="FFFF00"/>
                          </a:highlight>
                        </a:rPr>
                        <a:t>, property name and bean name must be same.</a:t>
                      </a:r>
                      <a:r>
                        <a:rPr lang="en-US" sz="1300" dirty="0">
                          <a:effectLst/>
                        </a:rPr>
                        <a:t> It internally calls setter method.</a:t>
                      </a:r>
                      <a:endParaRPr lang="en-US" sz="1300" b="0" i="0" dirty="0">
                        <a:solidFill>
                          <a:srgbClr val="000000"/>
                        </a:solidFill>
                        <a:effectLst/>
                        <a:latin typeface="verdana" panose="020B0604030504040204" pitchFamily="34" charset="0"/>
                      </a:endParaRPr>
                    </a:p>
                  </a:txBody>
                  <a:tcPr marL="47625" marR="47625" marT="47625" marB="47625"/>
                </a:tc>
                <a:extLst>
                  <a:ext uri="{0D108BD9-81ED-4DB2-BD59-A6C34878D82A}">
                    <a16:rowId xmlns:a16="http://schemas.microsoft.com/office/drawing/2014/main" val="10002"/>
                  </a:ext>
                </a:extLst>
              </a:tr>
              <a:tr h="506731">
                <a:tc>
                  <a:txBody>
                    <a:bodyPr/>
                    <a:lstStyle/>
                    <a:p>
                      <a:pPr algn="just" fontAlgn="t"/>
                      <a:r>
                        <a:rPr lang="en-US" sz="1300">
                          <a:effectLst/>
                        </a:rPr>
                        <a:t>3)</a:t>
                      </a:r>
                      <a:endParaRPr lang="en-US" sz="1300" b="0" i="0">
                        <a:solidFill>
                          <a:srgbClr val="000000"/>
                        </a:solidFill>
                        <a:effectLst/>
                        <a:latin typeface="verdana" panose="020B0604030504040204" pitchFamily="34" charset="0"/>
                      </a:endParaRPr>
                    </a:p>
                  </a:txBody>
                  <a:tcPr marL="47625" marR="47625" marT="47625" marB="47625"/>
                </a:tc>
                <a:tc>
                  <a:txBody>
                    <a:bodyPr/>
                    <a:lstStyle/>
                    <a:p>
                      <a:pPr algn="just" fontAlgn="t"/>
                      <a:r>
                        <a:rPr lang="en-US" sz="1300" dirty="0" err="1">
                          <a:effectLst/>
                        </a:rPr>
                        <a:t>autowire</a:t>
                      </a:r>
                      <a:r>
                        <a:rPr lang="en-US" sz="1300" dirty="0">
                          <a:effectLst/>
                        </a:rPr>
                        <a:t>=“</a:t>
                      </a:r>
                      <a:r>
                        <a:rPr lang="en-US" sz="1300" dirty="0" err="1">
                          <a:effectLst/>
                        </a:rPr>
                        <a:t>byType</a:t>
                      </a:r>
                      <a:r>
                        <a:rPr lang="en-US" sz="1300" dirty="0">
                          <a:effectLst/>
                        </a:rPr>
                        <a:t>”</a:t>
                      </a:r>
                      <a:endParaRPr lang="en-US" sz="1300" b="0" i="0" dirty="0">
                        <a:solidFill>
                          <a:srgbClr val="000000"/>
                        </a:solidFill>
                        <a:effectLst/>
                        <a:latin typeface="verdana" panose="020B0604030504040204" pitchFamily="34" charset="0"/>
                      </a:endParaRPr>
                    </a:p>
                  </a:txBody>
                  <a:tcPr marL="47625" marR="47625" marT="47625" marB="47625"/>
                </a:tc>
                <a:tc>
                  <a:txBody>
                    <a:bodyPr/>
                    <a:lstStyle/>
                    <a:p>
                      <a:pPr algn="just" fontAlgn="t"/>
                      <a:r>
                        <a:rPr lang="en-US" sz="1300">
                          <a:effectLst/>
                        </a:rPr>
                        <a:t>The byType mode injects the object dependency according to type. </a:t>
                      </a:r>
                      <a:r>
                        <a:rPr lang="en-US" sz="1300">
                          <a:effectLst/>
                          <a:highlight>
                            <a:srgbClr val="FFFF00"/>
                          </a:highlight>
                        </a:rPr>
                        <a:t>So property name and bean name can be different</a:t>
                      </a:r>
                      <a:r>
                        <a:rPr lang="en-US" sz="1300">
                          <a:effectLst/>
                        </a:rPr>
                        <a:t>. It internally calls setter method.</a:t>
                      </a:r>
                      <a:endParaRPr lang="en-US" sz="1300" b="0" i="0">
                        <a:solidFill>
                          <a:srgbClr val="000000"/>
                        </a:solidFill>
                        <a:effectLst/>
                        <a:latin typeface="verdana" panose="020B0604030504040204" pitchFamily="34" charset="0"/>
                      </a:endParaRPr>
                    </a:p>
                  </a:txBody>
                  <a:tcPr marL="47625" marR="47625" marT="47625" marB="47625"/>
                </a:tc>
                <a:extLst>
                  <a:ext uri="{0D108BD9-81ED-4DB2-BD59-A6C34878D82A}">
                    <a16:rowId xmlns:a16="http://schemas.microsoft.com/office/drawing/2014/main" val="10003"/>
                  </a:ext>
                </a:extLst>
              </a:tr>
              <a:tr h="506731">
                <a:tc>
                  <a:txBody>
                    <a:bodyPr/>
                    <a:lstStyle/>
                    <a:p>
                      <a:pPr algn="just" fontAlgn="t"/>
                      <a:r>
                        <a:rPr lang="en-US" sz="1300">
                          <a:effectLst/>
                        </a:rPr>
                        <a:t>4)</a:t>
                      </a:r>
                      <a:endParaRPr lang="en-US" sz="1300" b="0" i="0">
                        <a:solidFill>
                          <a:srgbClr val="000000"/>
                        </a:solidFill>
                        <a:effectLst/>
                        <a:latin typeface="verdana" panose="020B0604030504040204" pitchFamily="34" charset="0"/>
                      </a:endParaRPr>
                    </a:p>
                  </a:txBody>
                  <a:tcPr marL="47625" marR="47625" marT="47625" marB="47625"/>
                </a:tc>
                <a:tc>
                  <a:txBody>
                    <a:bodyPr/>
                    <a:lstStyle/>
                    <a:p>
                      <a:pPr algn="just" fontAlgn="t"/>
                      <a:r>
                        <a:rPr lang="en-US" sz="1300" dirty="0" err="1">
                          <a:effectLst/>
                        </a:rPr>
                        <a:t>autowire</a:t>
                      </a:r>
                      <a:r>
                        <a:rPr lang="en-US" sz="1300" dirty="0">
                          <a:effectLst/>
                        </a:rPr>
                        <a:t>=“constructor”</a:t>
                      </a:r>
                      <a:endParaRPr lang="en-US" sz="1300" b="0" i="0" dirty="0">
                        <a:solidFill>
                          <a:srgbClr val="000000"/>
                        </a:solidFill>
                        <a:effectLst/>
                        <a:latin typeface="verdana" panose="020B0604030504040204" pitchFamily="34" charset="0"/>
                      </a:endParaRPr>
                    </a:p>
                  </a:txBody>
                  <a:tcPr marL="47625" marR="47625" marT="47625" marB="47625"/>
                </a:tc>
                <a:tc>
                  <a:txBody>
                    <a:bodyPr/>
                    <a:lstStyle/>
                    <a:p>
                      <a:pPr algn="just" fontAlgn="t"/>
                      <a:r>
                        <a:rPr lang="en-US" sz="1300">
                          <a:effectLst/>
                        </a:rPr>
                        <a:t>The constructor mode injects the dependency by calling the constructor of the class. It calls the constructor having large number of parameters.</a:t>
                      </a:r>
                      <a:endParaRPr lang="en-US" sz="1300" b="0" i="0">
                        <a:solidFill>
                          <a:srgbClr val="000000"/>
                        </a:solidFill>
                        <a:effectLst/>
                        <a:latin typeface="verdana" panose="020B0604030504040204" pitchFamily="34" charset="0"/>
                      </a:endParaRP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sz="1300">
                          <a:effectLst/>
                        </a:rPr>
                        <a:t>5)</a:t>
                      </a:r>
                      <a:endParaRPr lang="en-US" sz="1300" b="0" i="0">
                        <a:solidFill>
                          <a:srgbClr val="000000"/>
                        </a:solidFill>
                        <a:effectLst/>
                        <a:latin typeface="verdana" panose="020B0604030504040204" pitchFamily="34" charset="0"/>
                      </a:endParaRPr>
                    </a:p>
                  </a:txBody>
                  <a:tcPr marL="47625" marR="47625" marT="47625" marB="47625"/>
                </a:tc>
                <a:tc>
                  <a:txBody>
                    <a:bodyPr/>
                    <a:lstStyle/>
                    <a:p>
                      <a:pPr algn="just" fontAlgn="t"/>
                      <a:r>
                        <a:rPr lang="en-US" sz="1300" dirty="0" err="1">
                          <a:effectLst/>
                        </a:rPr>
                        <a:t>autowire</a:t>
                      </a:r>
                      <a:r>
                        <a:rPr lang="en-US" sz="1300" dirty="0">
                          <a:effectLst/>
                        </a:rPr>
                        <a:t>=“</a:t>
                      </a:r>
                      <a:r>
                        <a:rPr lang="en-US" sz="1300" dirty="0" err="1">
                          <a:effectLst/>
                        </a:rPr>
                        <a:t>autodetect</a:t>
                      </a:r>
                      <a:r>
                        <a:rPr lang="en-US" sz="1300" dirty="0">
                          <a:effectLst/>
                        </a:rPr>
                        <a:t>”</a:t>
                      </a:r>
                      <a:endParaRPr lang="en-US" sz="1300" b="0" i="0" dirty="0">
                        <a:solidFill>
                          <a:srgbClr val="000000"/>
                        </a:solidFill>
                        <a:effectLst/>
                        <a:latin typeface="verdana" panose="020B0604030504040204" pitchFamily="34" charset="0"/>
                      </a:endParaRPr>
                    </a:p>
                  </a:txBody>
                  <a:tcPr marL="47625" marR="47625" marT="47625" marB="47625"/>
                </a:tc>
                <a:tc>
                  <a:txBody>
                    <a:bodyPr/>
                    <a:lstStyle/>
                    <a:p>
                      <a:pPr algn="just" fontAlgn="t"/>
                      <a:r>
                        <a:rPr lang="en-US" sz="1300" dirty="0">
                          <a:effectLst/>
                        </a:rPr>
                        <a:t>It is deprecated since Spring 3.</a:t>
                      </a:r>
                      <a:endParaRPr lang="en-US" sz="1300" b="0" i="0" dirty="0">
                        <a:solidFill>
                          <a:srgbClr val="000000"/>
                        </a:solidFill>
                        <a:effectLst/>
                        <a:latin typeface="verdana" panose="020B0604030504040204" pitchFamily="34" charset="0"/>
                      </a:endParaRPr>
                    </a:p>
                  </a:txBody>
                  <a:tcPr marL="47625" marR="47625" marT="47625" marB="476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56468531"/>
      </p:ext>
    </p:extLst>
  </p:cSld>
  <p:clrMapOvr>
    <a:masterClrMapping/>
  </p:clrMapOvr>
  <p:transition spd="slow">
    <p:push/>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err="1"/>
              <a:t>Autowiring</a:t>
            </a:r>
            <a:r>
              <a:rPr lang="en-US" dirty="0"/>
              <a:t> </a:t>
            </a:r>
          </a:p>
        </p:txBody>
      </p:sp>
      <p:sp>
        <p:nvSpPr>
          <p:cNvPr id="3" name="Content Placeholder 2"/>
          <p:cNvSpPr>
            <a:spLocks noGrp="1"/>
          </p:cNvSpPr>
          <p:nvPr>
            <p:ph idx="1"/>
          </p:nvPr>
        </p:nvSpPr>
        <p:spPr/>
        <p:txBody>
          <a:bodyPr/>
          <a:lstStyle/>
          <a:p>
            <a:pPr algn="just"/>
            <a:r>
              <a:rPr lang="en-US" dirty="0">
                <a:solidFill>
                  <a:srgbClr val="000000"/>
                </a:solidFill>
                <a:latin typeface="verdana" panose="020B0604030504040204" pitchFamily="34" charset="0"/>
              </a:rPr>
              <a:t>Let's see the simple code to use </a:t>
            </a:r>
            <a:r>
              <a:rPr lang="en-US" dirty="0" err="1">
                <a:solidFill>
                  <a:srgbClr val="000000"/>
                </a:solidFill>
                <a:latin typeface="verdana" panose="020B0604030504040204" pitchFamily="34" charset="0"/>
              </a:rPr>
              <a:t>autowiring</a:t>
            </a:r>
            <a:r>
              <a:rPr lang="en-US" dirty="0">
                <a:solidFill>
                  <a:srgbClr val="000000"/>
                </a:solidFill>
                <a:latin typeface="verdana" panose="020B0604030504040204" pitchFamily="34" charset="0"/>
              </a:rPr>
              <a:t> in spring. You need to use </a:t>
            </a:r>
            <a:r>
              <a:rPr lang="en-US" dirty="0" err="1">
                <a:solidFill>
                  <a:srgbClr val="000000"/>
                </a:solidFill>
                <a:latin typeface="verdana" panose="020B0604030504040204" pitchFamily="34" charset="0"/>
              </a:rPr>
              <a:t>autowire</a:t>
            </a:r>
            <a:r>
              <a:rPr lang="en-US" dirty="0">
                <a:solidFill>
                  <a:srgbClr val="000000"/>
                </a:solidFill>
                <a:latin typeface="verdana" panose="020B0604030504040204" pitchFamily="34" charset="0"/>
              </a:rPr>
              <a:t> attribute of bean element to apply the </a:t>
            </a:r>
            <a:r>
              <a:rPr lang="en-US" dirty="0" err="1">
                <a:solidFill>
                  <a:srgbClr val="000000"/>
                </a:solidFill>
                <a:latin typeface="verdana" panose="020B0604030504040204" pitchFamily="34" charset="0"/>
              </a:rPr>
              <a:t>autowire</a:t>
            </a:r>
            <a:r>
              <a:rPr lang="en-US" dirty="0">
                <a:solidFill>
                  <a:srgbClr val="000000"/>
                </a:solidFill>
                <a:latin typeface="verdana" panose="020B0604030504040204" pitchFamily="34" charset="0"/>
              </a:rPr>
              <a:t> modes.</a:t>
            </a:r>
          </a:p>
          <a:p>
            <a:pPr algn="just">
              <a:buFont typeface="+mj-lt"/>
              <a:buAutoNum type="arabicPeriod"/>
            </a:pPr>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autowire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byName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Let's see the full example of </a:t>
            </a:r>
            <a:r>
              <a:rPr lang="en-US" dirty="0" err="1">
                <a:solidFill>
                  <a:srgbClr val="000000"/>
                </a:solidFill>
                <a:latin typeface="verdana" panose="020B0604030504040204" pitchFamily="34" charset="0"/>
              </a:rPr>
              <a:t>autowiring</a:t>
            </a:r>
            <a:r>
              <a:rPr lang="en-US" dirty="0">
                <a:solidFill>
                  <a:srgbClr val="000000"/>
                </a:solidFill>
                <a:latin typeface="verdana" panose="020B0604030504040204" pitchFamily="34" charset="0"/>
              </a:rPr>
              <a:t> in spring. To create this example, we have created 4 files.</a:t>
            </a:r>
          </a:p>
          <a:p>
            <a:pPr algn="just">
              <a:buFont typeface="+mj-lt"/>
              <a:buAutoNum type="arabicPeriod"/>
            </a:pPr>
            <a:r>
              <a:rPr lang="en-US" b="1" dirty="0">
                <a:solidFill>
                  <a:srgbClr val="000000"/>
                </a:solidFill>
                <a:latin typeface="Verdana" panose="020B0604030504040204" pitchFamily="34" charset="0"/>
              </a:rPr>
              <a:t>B.java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A.java</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applicationContext.xml</a:t>
            </a:r>
            <a:endParaRPr lang="en-US" dirty="0">
              <a:solidFill>
                <a:srgbClr val="000000"/>
              </a:solidFill>
              <a:latin typeface="Verdana" panose="020B0604030504040204" pitchFamily="34" charset="0"/>
            </a:endParaRPr>
          </a:p>
          <a:p>
            <a:pPr algn="just">
              <a:buFont typeface="+mj-lt"/>
              <a:buAutoNum type="arabicPeriod"/>
            </a:pPr>
            <a:r>
              <a:rPr lang="en-US" b="1" dirty="0">
                <a:solidFill>
                  <a:srgbClr val="000000"/>
                </a:solidFill>
                <a:latin typeface="Verdana" panose="020B0604030504040204" pitchFamily="34" charset="0"/>
              </a:rPr>
              <a:t>Test.java</a:t>
            </a:r>
            <a:endParaRPr lang="en-US"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1665223522"/>
      </p:ext>
    </p:extLst>
  </p:cSld>
  <p:clrMapOvr>
    <a:masterClrMapping/>
  </p:clrMapOvr>
  <p:transition spd="slow">
    <p:push/>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B.Java</a:t>
            </a:r>
            <a:r>
              <a:rPr lang="en-US" dirty="0"/>
              <a:t> </a:t>
            </a:r>
          </a:p>
        </p:txBody>
      </p:sp>
      <p:sp>
        <p:nvSpPr>
          <p:cNvPr id="3" name="Content Placeholder 2"/>
          <p:cNvSpPr>
            <a:spLocks noGrp="1"/>
          </p:cNvSpPr>
          <p:nvPr>
            <p:ph idx="1"/>
          </p:nvPr>
        </p:nvSpPr>
        <p:spPr/>
        <p:txBody>
          <a:bodyPr/>
          <a:lstStyle/>
          <a:p>
            <a:pPr algn="just"/>
            <a:r>
              <a:rPr lang="en-US" dirty="0"/>
              <a:t> </a:t>
            </a:r>
            <a:r>
              <a:rPr lang="en-US" dirty="0">
                <a:solidFill>
                  <a:srgbClr val="000000"/>
                </a:solidFill>
                <a:latin typeface="verdana" panose="020B0604030504040204" pitchFamily="34" charset="0"/>
              </a:rPr>
              <a:t>This class contains a constructor and method only.</a:t>
            </a:r>
          </a:p>
          <a:p>
            <a:pPr algn="just"/>
            <a:r>
              <a:rPr lang="en-US" b="1" dirty="0">
                <a:solidFill>
                  <a:srgbClr val="006699"/>
                </a:solidFill>
                <a:latin typeface="Verdana" panose="020B0604030504040204" pitchFamily="34" charset="0"/>
              </a:rPr>
              <a:t>package</a:t>
            </a:r>
            <a:r>
              <a:rPr lang="en-US">
                <a:solidFill>
                  <a:srgbClr val="000000"/>
                </a:solidFill>
                <a:latin typeface="Verdana" panose="020B0604030504040204" pitchFamily="34" charset="0"/>
              </a:rPr>
              <a:t> 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 {  </a:t>
            </a:r>
          </a:p>
          <a:p>
            <a:pPr algn="just"/>
            <a:r>
              <a:rPr lang="en-US" dirty="0">
                <a:solidFill>
                  <a:srgbClr val="000000"/>
                </a:solidFill>
                <a:latin typeface="Verdana" panose="020B0604030504040204" pitchFamily="34" charset="0"/>
              </a:rPr>
              <a:t>B(){</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"b is created"</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print(){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b"</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4145960249"/>
      </p:ext>
    </p:extLst>
  </p:cSld>
  <p:clrMapOvr>
    <a:masterClrMapping/>
  </p:clrMapOvr>
  <p:transition spd="slow">
    <p:push/>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A.java</a:t>
            </a:r>
          </a:p>
        </p:txBody>
      </p:sp>
      <p:sp>
        <p:nvSpPr>
          <p:cNvPr id="3" name="Content Placeholder 2"/>
          <p:cNvSpPr>
            <a:spLocks noGrp="1"/>
          </p:cNvSpPr>
          <p:nvPr>
            <p:ph idx="1"/>
          </p:nvPr>
        </p:nvSpPr>
        <p:spPr>
          <a:xfrm>
            <a:off x="566530" y="1371600"/>
            <a:ext cx="8707472" cy="5148469"/>
          </a:xfrm>
        </p:spPr>
        <p:txBody>
          <a:bodyPr>
            <a:normAutofit fontScale="85000" lnSpcReduction="20000"/>
          </a:bodyPr>
          <a:lstStyle/>
          <a:p>
            <a:pPr algn="just"/>
            <a:r>
              <a:rPr lang="en-US" dirty="0"/>
              <a:t> </a:t>
            </a:r>
            <a:r>
              <a:rPr lang="en-US" b="1" dirty="0">
                <a:solidFill>
                  <a:srgbClr val="006699"/>
                </a:solidFill>
                <a:latin typeface="Verdana" panose="020B0604030504040204" pitchFamily="34" charset="0"/>
              </a:rPr>
              <a:t>package</a:t>
            </a:r>
            <a:r>
              <a:rPr lang="en-US">
                <a:solidFill>
                  <a:srgbClr val="000000"/>
                </a:solidFill>
                <a:latin typeface="Verdana" panose="020B0604030504040204" pitchFamily="34" charset="0"/>
              </a:rPr>
              <a:t> 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  </a:t>
            </a:r>
          </a:p>
          <a:p>
            <a:pPr algn="just"/>
            <a:r>
              <a:rPr lang="en-US" dirty="0">
                <a:solidFill>
                  <a:srgbClr val="000000"/>
                </a:solidFill>
                <a:latin typeface="Verdana" panose="020B0604030504040204" pitchFamily="34" charset="0"/>
              </a:rPr>
              <a:t>B </a:t>
            </a:r>
            <a:r>
              <a:rPr lang="en-US" dirty="0" err="1">
                <a:solidFill>
                  <a:srgbClr val="000000"/>
                </a:solidFill>
                <a:latin typeface="Verdana" panose="020B0604030504040204" pitchFamily="34" charset="0"/>
              </a:rPr>
              <a:t>b</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A(){</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 is created"</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B </a:t>
            </a:r>
            <a:r>
              <a:rPr lang="en-US" dirty="0" err="1">
                <a:solidFill>
                  <a:srgbClr val="000000"/>
                </a:solidFill>
                <a:latin typeface="Verdana" panose="020B0604030504040204" pitchFamily="34" charset="0"/>
              </a:rPr>
              <a:t>getB</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b;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setB</a:t>
            </a:r>
            <a:r>
              <a:rPr lang="en-US" dirty="0">
                <a:solidFill>
                  <a:srgbClr val="000000"/>
                </a:solidFill>
                <a:latin typeface="Verdana" panose="020B0604030504040204" pitchFamily="34" charset="0"/>
              </a:rPr>
              <a:t>(B b) {  </a:t>
            </a:r>
          </a:p>
          <a:p>
            <a:pPr algn="just"/>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this</a:t>
            </a:r>
            <a:r>
              <a:rPr lang="en-US" dirty="0" err="1">
                <a:solidFill>
                  <a:srgbClr val="000000"/>
                </a:solidFill>
                <a:latin typeface="Verdana" panose="020B0604030504040204" pitchFamily="34" charset="0"/>
              </a:rPr>
              <a:t>.b</a:t>
            </a:r>
            <a:r>
              <a:rPr lang="en-US" dirty="0">
                <a:solidFill>
                  <a:srgbClr val="000000"/>
                </a:solidFill>
                <a:latin typeface="Verdana" panose="020B0604030504040204" pitchFamily="34" charset="0"/>
              </a:rPr>
              <a:t> = b;  </a:t>
            </a:r>
          </a:p>
          <a:p>
            <a:pPr algn="just"/>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print(){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 a"</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display(){  </a:t>
            </a:r>
          </a:p>
          <a:p>
            <a:pPr algn="just"/>
            <a:r>
              <a:rPr lang="en-US" dirty="0">
                <a:solidFill>
                  <a:srgbClr val="000000"/>
                </a:solidFill>
                <a:latin typeface="Verdana" panose="020B0604030504040204" pitchFamily="34" charset="0"/>
              </a:rPr>
              <a:t>    print();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b.print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193053491"/>
      </p:ext>
    </p:extLst>
  </p:cSld>
  <p:clrMapOvr>
    <a:masterClrMapping/>
  </p:clrMapOvr>
  <p:transition spd="slow">
    <p:push/>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applicationContext.xml</a:t>
            </a:r>
          </a:p>
        </p:txBody>
      </p:sp>
      <p:sp>
        <p:nvSpPr>
          <p:cNvPr id="3" name="Content Placeholder 2"/>
          <p:cNvSpPr>
            <a:spLocks noGrp="1"/>
          </p:cNvSpPr>
          <p:nvPr>
            <p:ph idx="1"/>
          </p:nvPr>
        </p:nvSpPr>
        <p:spPr>
          <a:xfrm>
            <a:off x="677333" y="1930400"/>
            <a:ext cx="9251857" cy="4927599"/>
          </a:xfrm>
        </p:spPr>
        <p:txBody>
          <a:bodyPr>
            <a:normAutofit/>
          </a:bodyPr>
          <a:lstStyle/>
          <a:p>
            <a:pPr algn="just"/>
            <a:r>
              <a:rPr lang="en-US" dirty="0"/>
              <a:t> </a:t>
            </a:r>
            <a:r>
              <a:rPr lang="en-US" dirty="0">
                <a:solidFill>
                  <a:srgbClr val="000000"/>
                </a:solidFill>
                <a:latin typeface="Verdana" panose="020B0604030504040204" pitchFamily="34" charset="0"/>
              </a:rPr>
              <a:t>&lt;?xml version=</a:t>
            </a:r>
            <a:r>
              <a:rPr lang="en-US" dirty="0">
                <a:solidFill>
                  <a:srgbClr val="0000FF"/>
                </a:solidFill>
                <a:latin typeface="Verdana" panose="020B0604030504040204" pitchFamily="34" charset="0"/>
              </a:rPr>
              <a:t>"1.0"</a:t>
            </a:r>
            <a:r>
              <a:rPr lang="en-US" dirty="0">
                <a:solidFill>
                  <a:srgbClr val="000000"/>
                </a:solidFill>
                <a:latin typeface="Verdana" panose="020B0604030504040204" pitchFamily="34" charset="0"/>
              </a:rPr>
              <a:t> encoding=</a:t>
            </a:r>
            <a:r>
              <a:rPr lang="en-US" dirty="0">
                <a:solidFill>
                  <a:srgbClr val="0000FF"/>
                </a:solidFill>
                <a:latin typeface="Verdana" panose="020B0604030504040204" pitchFamily="34" charset="0"/>
              </a:rPr>
              <a:t>"UTF-8"</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&lt;beans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"http://www.springframework.org/schema/beans"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xmlns:xsi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"http://www.w3.org/2001/XMLSchema-instance"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xmlns:p</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"http://www.springframework.org/schema/p"</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xsi:schemaLocation</a:t>
            </a:r>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 </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http:</a:t>
            </a:r>
            <a:r>
              <a:rPr lang="en-US" dirty="0">
                <a:solidFill>
                  <a:srgbClr val="008200"/>
                </a:solidFill>
                <a:latin typeface="Verdana" panose="020B0604030504040204" pitchFamily="34" charset="0"/>
              </a:rPr>
              <a:t>//www.springframework.org/schema/beans/spring-beans-3.0.xsd"&gt;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"b"</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B</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dirty="0" err="1">
                <a:solidFill>
                  <a:srgbClr val="000000"/>
                </a:solidFill>
                <a:highlight>
                  <a:srgbClr val="FFFF00"/>
                </a:highlight>
                <a:latin typeface="Verdana" panose="020B0604030504040204" pitchFamily="34" charset="0"/>
              </a:rPr>
              <a:t>autowire</a:t>
            </a:r>
            <a:r>
              <a:rPr lang="en-US" dirty="0">
                <a:solidFill>
                  <a:srgbClr val="000000"/>
                </a:solidFill>
                <a:highlight>
                  <a:srgbClr val="FFFF00"/>
                </a:highlight>
                <a:latin typeface="Verdana" panose="020B0604030504040204" pitchFamily="34" charset="0"/>
              </a:rPr>
              <a:t>=</a:t>
            </a:r>
            <a:r>
              <a:rPr lang="en-US" dirty="0">
                <a:solidFill>
                  <a:srgbClr val="0000FF"/>
                </a:solidFill>
                <a:highlight>
                  <a:srgbClr val="FFFF00"/>
                </a:highlight>
                <a:latin typeface="Verdana" panose="020B0604030504040204" pitchFamily="34" charset="0"/>
              </a:rPr>
              <a:t>"</a:t>
            </a:r>
            <a:r>
              <a:rPr lang="en-US" dirty="0" err="1">
                <a:solidFill>
                  <a:srgbClr val="0000FF"/>
                </a:solidFill>
                <a:highlight>
                  <a:srgbClr val="FFFF00"/>
                </a:highlight>
                <a:latin typeface="Verdana" panose="020B0604030504040204" pitchFamily="34" charset="0"/>
              </a:rPr>
              <a:t>byName</a:t>
            </a:r>
            <a:r>
              <a:rPr lang="en-US" dirty="0">
                <a:solidFill>
                  <a:srgbClr val="0000FF"/>
                </a:solidFill>
                <a:highlight>
                  <a:srgbClr val="FFFF00"/>
                </a:highlight>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&lt;/beans&gt; </a:t>
            </a:r>
          </a:p>
          <a:p>
            <a:endParaRPr lang="en-US" dirty="0"/>
          </a:p>
        </p:txBody>
      </p:sp>
    </p:spTree>
    <p:extLst>
      <p:ext uri="{BB962C8B-B14F-4D97-AF65-F5344CB8AC3E}">
        <p14:creationId xmlns:p14="http://schemas.microsoft.com/office/powerpoint/2010/main" val="3722191680"/>
      </p:ext>
    </p:extLst>
  </p:cSld>
  <p:clrMapOvr>
    <a:masterClrMapping/>
  </p:clrMapOvr>
  <p:transition spd="slow">
    <p:push/>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Test.java</a:t>
            </a:r>
          </a:p>
        </p:txBody>
      </p:sp>
      <p:sp>
        <p:nvSpPr>
          <p:cNvPr id="3" name="Content Placeholder 2"/>
          <p:cNvSpPr>
            <a:spLocks noGrp="1"/>
          </p:cNvSpPr>
          <p:nvPr>
            <p:ph idx="1"/>
          </p:nvPr>
        </p:nvSpPr>
        <p:spPr>
          <a:xfrm>
            <a:off x="238539" y="1391478"/>
            <a:ext cx="9551504" cy="5396947"/>
          </a:xfrm>
        </p:spPr>
        <p:txBody>
          <a:bodyPr>
            <a:normAutofit fontScale="77500" lnSpcReduction="20000"/>
          </a:bodyPr>
          <a:lstStyle/>
          <a:p>
            <a:pPr algn="just"/>
            <a:r>
              <a:rPr lang="en-US" b="1" dirty="0">
                <a:solidFill>
                  <a:srgbClr val="006699"/>
                </a:solidFill>
                <a:latin typeface="Verdana" panose="020B0604030504040204" pitchFamily="34" charset="0"/>
              </a:rPr>
              <a:t>package</a:t>
            </a:r>
            <a:r>
              <a:rPr lang="en-US">
                <a:solidFill>
                  <a:srgbClr val="000000"/>
                </a:solidFill>
                <a:latin typeface="Verdana" panose="020B0604030504040204" pitchFamily="34" charset="0"/>
              </a:rPr>
              <a:t> com.mangaraoit;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org.springframework.context.ApplicationContext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org.springframework.context.support.ClassPathXmlApplicationContext;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 {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ApplicationContext</a:t>
            </a:r>
            <a:r>
              <a:rPr lang="en-US" dirty="0">
                <a:solidFill>
                  <a:srgbClr val="000000"/>
                </a:solidFill>
                <a:latin typeface="Verdana" panose="020B0604030504040204" pitchFamily="34" charset="0"/>
              </a:rPr>
              <a:t> context=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ClassPathXmlApplicationContext</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"applicationContext.xml"</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 a=</a:t>
            </a:r>
            <a:r>
              <a:rPr lang="en-US" dirty="0" err="1">
                <a:solidFill>
                  <a:srgbClr val="000000"/>
                </a:solidFill>
                <a:latin typeface="Verdana" panose="020B0604030504040204" pitchFamily="34" charset="0"/>
              </a:rPr>
              <a:t>context.getBean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a:t>
            </a:r>
            <a:r>
              <a:rPr lang="en-US" b="1" dirty="0" err="1">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a.display</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a:t>
            </a: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Output: </a:t>
            </a:r>
          </a:p>
          <a:p>
            <a:pPr algn="just"/>
            <a:r>
              <a:rPr lang="en-US" dirty="0">
                <a:solidFill>
                  <a:srgbClr val="000000"/>
                </a:solidFill>
                <a:latin typeface="Verdana" panose="020B0604030504040204" pitchFamily="34" charset="0"/>
              </a:rPr>
              <a:t>b is created</a:t>
            </a:r>
          </a:p>
          <a:p>
            <a:pPr algn="just"/>
            <a:r>
              <a:rPr lang="en-US" dirty="0">
                <a:solidFill>
                  <a:srgbClr val="000000"/>
                </a:solidFill>
                <a:latin typeface="Verdana" panose="020B0604030504040204" pitchFamily="34" charset="0"/>
              </a:rPr>
              <a:t>a is created</a:t>
            </a:r>
          </a:p>
          <a:p>
            <a:pPr algn="just"/>
            <a:r>
              <a:rPr lang="en-US" dirty="0">
                <a:solidFill>
                  <a:srgbClr val="000000"/>
                </a:solidFill>
                <a:latin typeface="Verdana" panose="020B0604030504040204" pitchFamily="34" charset="0"/>
              </a:rPr>
              <a:t>hello a</a:t>
            </a:r>
          </a:p>
          <a:p>
            <a:pPr algn="just"/>
            <a:r>
              <a:rPr lang="en-US" dirty="0">
                <a:solidFill>
                  <a:srgbClr val="000000"/>
                </a:solidFill>
                <a:latin typeface="Verdana" panose="020B0604030504040204" pitchFamily="34" charset="0"/>
              </a:rPr>
              <a:t>hello b</a:t>
            </a:r>
          </a:p>
          <a:p>
            <a:pPr algn="just"/>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61355727"/>
      </p:ext>
    </p:extLst>
  </p:cSld>
  <p:clrMapOvr>
    <a:masterClrMapping/>
  </p:clrMapOvr>
  <p:transition spd="slow">
    <p:push/>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1) </a:t>
            </a:r>
            <a:r>
              <a:rPr lang="en-US" dirty="0" err="1"/>
              <a:t>byName</a:t>
            </a:r>
            <a:r>
              <a:rPr lang="en-US" dirty="0"/>
              <a:t> </a:t>
            </a:r>
            <a:r>
              <a:rPr lang="en-US" dirty="0" err="1"/>
              <a:t>autowiring</a:t>
            </a:r>
            <a:r>
              <a:rPr lang="en-US" dirty="0"/>
              <a:t> mode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 </a:t>
            </a:r>
            <a:r>
              <a:rPr lang="en-US" b="1" dirty="0">
                <a:solidFill>
                  <a:schemeClr val="accent5"/>
                </a:solidFill>
                <a:latin typeface="verdana" panose="020B0604030504040204" pitchFamily="34" charset="0"/>
              </a:rPr>
              <a:t>In case of </a:t>
            </a:r>
            <a:r>
              <a:rPr lang="en-US" b="1" dirty="0" err="1">
                <a:solidFill>
                  <a:schemeClr val="accent5"/>
                </a:solidFill>
                <a:latin typeface="verdana" panose="020B0604030504040204" pitchFamily="34" charset="0"/>
              </a:rPr>
              <a:t>byName</a:t>
            </a:r>
            <a:r>
              <a:rPr lang="en-US" b="1" dirty="0">
                <a:solidFill>
                  <a:schemeClr val="accent5"/>
                </a:solidFill>
                <a:latin typeface="verdana" panose="020B0604030504040204" pitchFamily="34" charset="0"/>
              </a:rPr>
              <a:t> </a:t>
            </a:r>
            <a:r>
              <a:rPr lang="en-US" b="1" dirty="0" err="1">
                <a:solidFill>
                  <a:schemeClr val="accent5"/>
                </a:solidFill>
                <a:latin typeface="verdana" panose="020B0604030504040204" pitchFamily="34" charset="0"/>
              </a:rPr>
              <a:t>autowiring</a:t>
            </a:r>
            <a:r>
              <a:rPr lang="en-US" b="1" dirty="0">
                <a:solidFill>
                  <a:schemeClr val="accent5"/>
                </a:solidFill>
                <a:latin typeface="verdana" panose="020B0604030504040204" pitchFamily="34" charset="0"/>
              </a:rPr>
              <a:t> mode, bean id and reference name must be same.</a:t>
            </a:r>
          </a:p>
          <a:p>
            <a:pPr algn="just"/>
            <a:r>
              <a:rPr lang="en-US" b="1" dirty="0">
                <a:solidFill>
                  <a:schemeClr val="accent5"/>
                </a:solidFill>
                <a:latin typeface="verdana" panose="020B0604030504040204" pitchFamily="34" charset="0"/>
              </a:rPr>
              <a:t>It internally uses setter injection.</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"b"</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B</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autowire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byName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But, if you change the name of bean, it will not inject the dependency.</a:t>
            </a:r>
          </a:p>
          <a:p>
            <a:pPr algn="just"/>
            <a:r>
              <a:rPr lang="en-US" dirty="0">
                <a:solidFill>
                  <a:srgbClr val="000000"/>
                </a:solidFill>
                <a:latin typeface="verdana" panose="020B0604030504040204" pitchFamily="34" charset="0"/>
              </a:rPr>
              <a:t>Let's see the code where we are changing the name of the bean from b to b1.</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"b1"</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B</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autowire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byName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endParaRPr lang="en-US" dirty="0"/>
          </a:p>
        </p:txBody>
      </p:sp>
    </p:spTree>
    <p:extLst>
      <p:ext uri="{BB962C8B-B14F-4D97-AF65-F5344CB8AC3E}">
        <p14:creationId xmlns:p14="http://schemas.microsoft.com/office/powerpoint/2010/main" val="441969637"/>
      </p:ext>
    </p:extLst>
  </p:cSld>
  <p:clrMapOvr>
    <a:masterClrMapping/>
  </p:clrMapOvr>
  <p:transition spd="slow">
    <p:push/>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2) </a:t>
            </a:r>
            <a:r>
              <a:rPr lang="en-US" dirty="0" err="1"/>
              <a:t>byType</a:t>
            </a:r>
            <a:r>
              <a:rPr lang="en-US" dirty="0"/>
              <a:t>  </a:t>
            </a:r>
            <a:r>
              <a:rPr lang="en-US" dirty="0" err="1"/>
              <a:t>autowiring</a:t>
            </a:r>
            <a:r>
              <a:rPr lang="en-US" dirty="0"/>
              <a:t> mode</a:t>
            </a:r>
            <a:br>
              <a:rPr lang="en-US" dirty="0"/>
            </a:br>
            <a:endParaRPr lang="en-US" dirty="0"/>
          </a:p>
        </p:txBody>
      </p:sp>
      <p:sp>
        <p:nvSpPr>
          <p:cNvPr id="3" name="Content Placeholder 2"/>
          <p:cNvSpPr>
            <a:spLocks noGrp="1"/>
          </p:cNvSpPr>
          <p:nvPr>
            <p:ph idx="1"/>
          </p:nvPr>
        </p:nvSpPr>
        <p:spPr>
          <a:xfrm>
            <a:off x="526774" y="1461053"/>
            <a:ext cx="9531626" cy="5317434"/>
          </a:xfrm>
        </p:spPr>
        <p:txBody>
          <a:bodyPr>
            <a:normAutofit/>
          </a:bodyPr>
          <a:lstStyle/>
          <a:p>
            <a:pPr algn="just"/>
            <a:r>
              <a:rPr lang="en-US">
                <a:solidFill>
                  <a:srgbClr val="FF0000"/>
                </a:solidFill>
                <a:latin typeface="verdana" panose="020B0604030504040204" pitchFamily="34" charset="0"/>
              </a:rPr>
              <a:t>In </a:t>
            </a:r>
            <a:r>
              <a:rPr lang="en-US" dirty="0">
                <a:solidFill>
                  <a:srgbClr val="FF0000"/>
                </a:solidFill>
                <a:latin typeface="verdana" panose="020B0604030504040204" pitchFamily="34" charset="0"/>
              </a:rPr>
              <a:t>case of </a:t>
            </a:r>
            <a:r>
              <a:rPr lang="en-US" dirty="0" err="1">
                <a:solidFill>
                  <a:srgbClr val="FF0000"/>
                </a:solidFill>
                <a:latin typeface="verdana" panose="020B0604030504040204" pitchFamily="34" charset="0"/>
              </a:rPr>
              <a:t>byType</a:t>
            </a:r>
            <a:r>
              <a:rPr lang="en-US" dirty="0">
                <a:solidFill>
                  <a:srgbClr val="FF0000"/>
                </a:solidFill>
                <a:latin typeface="verdana" panose="020B0604030504040204" pitchFamily="34" charset="0"/>
              </a:rPr>
              <a:t> </a:t>
            </a:r>
            <a:r>
              <a:rPr lang="en-US" dirty="0" err="1">
                <a:solidFill>
                  <a:srgbClr val="FF0000"/>
                </a:solidFill>
                <a:latin typeface="verdana" panose="020B0604030504040204" pitchFamily="34" charset="0"/>
              </a:rPr>
              <a:t>autowiring</a:t>
            </a:r>
            <a:r>
              <a:rPr lang="en-US" dirty="0">
                <a:solidFill>
                  <a:srgbClr val="FF0000"/>
                </a:solidFill>
                <a:latin typeface="verdana" panose="020B0604030504040204" pitchFamily="34" charset="0"/>
              </a:rPr>
              <a:t> mode, bean id and reference name may be different. But there must be only one bean of a type</a:t>
            </a:r>
            <a:r>
              <a:rPr lang="en-US" dirty="0">
                <a:solidFill>
                  <a:schemeClr val="accent5"/>
                </a:solidFill>
                <a:latin typeface="verdana" panose="020B0604030504040204" pitchFamily="34" charset="0"/>
              </a:rPr>
              <a:t>.</a:t>
            </a:r>
          </a:p>
          <a:p>
            <a:pPr algn="just"/>
            <a:r>
              <a:rPr lang="en-US" dirty="0">
                <a:solidFill>
                  <a:srgbClr val="000000"/>
                </a:solidFill>
                <a:latin typeface="verdana" panose="020B0604030504040204" pitchFamily="34" charset="0"/>
              </a:rPr>
              <a:t>It internally uses setter injection.</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"b1"</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B</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autowire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byType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In this case, it works fine because you have created an instance of B type. It doesn't matter that you have different bean name than reference name.</a:t>
            </a:r>
          </a:p>
          <a:p>
            <a:pPr algn="just"/>
            <a:r>
              <a:rPr lang="en-US" dirty="0">
                <a:solidFill>
                  <a:schemeClr val="accent5"/>
                </a:solidFill>
                <a:latin typeface="verdana" panose="020B0604030504040204" pitchFamily="34" charset="0"/>
              </a:rPr>
              <a:t>But, if you have multiple bean of one type, it will not work and throw exception.</a:t>
            </a:r>
          </a:p>
          <a:p>
            <a:pPr algn="just"/>
            <a:r>
              <a:rPr lang="en-US" dirty="0">
                <a:solidFill>
                  <a:srgbClr val="000000"/>
                </a:solidFill>
                <a:latin typeface="verdana" panose="020B0604030504040204" pitchFamily="34" charset="0"/>
              </a:rPr>
              <a:t>Let's see the code where are many bean of type B.</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"b1"</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B</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"b2"</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B</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&lt;bean id=</a:t>
            </a:r>
            <a:r>
              <a:rPr lang="en-US" dirty="0">
                <a:solidFill>
                  <a:srgbClr val="0000FF"/>
                </a:solidFill>
                <a:latin typeface="Verdana" panose="020B0604030504040204" pitchFamily="34" charset="0"/>
              </a:rPr>
              <a:t>"a"</a:t>
            </a:r>
            <a:r>
              <a:rPr lang="en-US" dirty="0">
                <a:solidFill>
                  <a:srgbClr val="000000"/>
                </a:solidFill>
                <a:latin typeface="Verdana" panose="020B0604030504040204" pitchFamily="34" charset="0"/>
              </a:rPr>
              <a:t> </a:t>
            </a:r>
            <a:r>
              <a:rPr lang="en-US" b="1">
                <a:solidFill>
                  <a:srgbClr val="006699"/>
                </a:solidFill>
                <a:latin typeface="Verdana" panose="020B0604030504040204" pitchFamily="34" charset="0"/>
              </a:rPr>
              <a:t>class</a:t>
            </a:r>
            <a:r>
              <a:rPr lang="en-US">
                <a:solidFill>
                  <a:srgbClr val="000000"/>
                </a:solidFill>
                <a:latin typeface="Verdana" panose="020B0604030504040204" pitchFamily="34" charset="0"/>
              </a:rPr>
              <a:t>=</a:t>
            </a:r>
            <a:r>
              <a:rPr lang="en-US">
                <a:solidFill>
                  <a:srgbClr val="0000FF"/>
                </a:solidFill>
                <a:latin typeface="Verdana" panose="020B0604030504040204" pitchFamily="34" charset="0"/>
              </a:rPr>
              <a:t>"com.mangaraoit.</a:t>
            </a:r>
            <a:r>
              <a:rPr lang="en-US" dirty="0" err="1">
                <a:solidFill>
                  <a:srgbClr val="0000FF"/>
                </a:solidFill>
                <a:latin typeface="Verdana" panose="020B0604030504040204" pitchFamily="34" charset="0"/>
              </a:rPr>
              <a:t>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autowire</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byName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&gt;&lt;/bean&gt;  </a:t>
            </a:r>
          </a:p>
          <a:p>
            <a:pPr algn="just"/>
            <a:r>
              <a:rPr lang="en-US" dirty="0">
                <a:solidFill>
                  <a:srgbClr val="000000"/>
                </a:solidFill>
                <a:latin typeface="verdana" panose="020B0604030504040204" pitchFamily="34" charset="0"/>
              </a:rPr>
              <a:t>In such case, it will throw exception.</a:t>
            </a:r>
          </a:p>
          <a:p>
            <a:endParaRPr lang="en-US" dirty="0"/>
          </a:p>
        </p:txBody>
      </p:sp>
    </p:spTree>
    <p:extLst>
      <p:ext uri="{BB962C8B-B14F-4D97-AF65-F5344CB8AC3E}">
        <p14:creationId xmlns:p14="http://schemas.microsoft.com/office/powerpoint/2010/main" val="1892768239"/>
      </p:ext>
    </p:extLst>
  </p:cSld>
  <p:clrMapOvr>
    <a:masterClrMapping/>
  </p:clrMapOvr>
  <p:transition spd="slow">
    <p:push/>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Default Theme</Template>
  <TotalTime>7552</TotalTime>
  <Words>4291</Words>
  <Application>Microsoft Office PowerPoint</Application>
  <PresentationFormat>Widescreen</PresentationFormat>
  <Paragraphs>1801</Paragraphs>
  <Slides>151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151</vt:i4>
      </vt:variant>
    </vt:vector>
  </HeadingPairs>
  <TitlesOfParts>
    <vt:vector size="160" baseType="lpstr">
      <vt:lpstr>Arial</vt:lpstr>
      <vt:lpstr>Courier New</vt:lpstr>
      <vt:lpstr>erdana</vt:lpstr>
      <vt:lpstr>times new roman</vt:lpstr>
      <vt:lpstr>Trebuchet MS</vt:lpstr>
      <vt:lpstr>verdana</vt:lpstr>
      <vt:lpstr>verdana</vt:lpstr>
      <vt:lpstr>Wingdings 3</vt:lpstr>
      <vt:lpstr>Facet</vt:lpstr>
      <vt:lpstr> </vt:lpstr>
      <vt:lpstr>Spring Framework</vt:lpstr>
      <vt:lpstr>PowerPoint Presentation</vt:lpstr>
      <vt:lpstr>Inversion Of Control (IOC) and Dependency Injection </vt:lpstr>
      <vt:lpstr> Advantage of Dependency Injection </vt:lpstr>
      <vt:lpstr>Advantages of Spring Framework </vt:lpstr>
      <vt:lpstr>Advantages of Spring framework</vt:lpstr>
      <vt:lpstr>Spring Modules</vt:lpstr>
      <vt:lpstr>PowerPoint Presentation</vt:lpstr>
      <vt:lpstr>PowerPoint Presentation</vt:lpstr>
      <vt:lpstr>Example Of Spring Application In Eclipse</vt:lpstr>
      <vt:lpstr>Directory Structure</vt:lpstr>
      <vt:lpstr> 3) Create Java class </vt:lpstr>
      <vt:lpstr> 4) Create the xml file </vt:lpstr>
      <vt:lpstr> 5) Create the test class using Bean Factory </vt:lpstr>
      <vt:lpstr>Spring Container (IoC Container) </vt:lpstr>
      <vt:lpstr> Difference between BeanFactory and the ApplicationContext </vt:lpstr>
      <vt:lpstr>Using BeanFactory </vt:lpstr>
      <vt:lpstr>Using ApplicationContext </vt:lpstr>
      <vt:lpstr>Test class using Applicationcontext</vt:lpstr>
      <vt:lpstr>SPRING BEAN DEFINITION </vt:lpstr>
      <vt:lpstr> SPRING BEAN SCOPES </vt:lpstr>
      <vt:lpstr>Dependency Injection in Spring </vt:lpstr>
      <vt:lpstr>PowerPoint Presentation</vt:lpstr>
      <vt:lpstr> Two ways to perform Dependency Injection in Spring framework </vt:lpstr>
      <vt:lpstr>Constructor Injection </vt:lpstr>
      <vt:lpstr>Injecting primitive and string-based values </vt:lpstr>
      <vt:lpstr>Employee.java</vt:lpstr>
      <vt:lpstr> applicationContext.xml</vt:lpstr>
      <vt:lpstr> Test.java</vt:lpstr>
      <vt:lpstr>PowerPoint Presentation</vt:lpstr>
      <vt:lpstr> Constructor Injection with Dependent Object </vt:lpstr>
      <vt:lpstr> Address.java</vt:lpstr>
      <vt:lpstr> Employee.java</vt:lpstr>
      <vt:lpstr> applicationContext.xml</vt:lpstr>
      <vt:lpstr>Test.java</vt:lpstr>
      <vt:lpstr>Constructor Injection with Collection Example </vt:lpstr>
      <vt:lpstr>Question.java</vt:lpstr>
      <vt:lpstr>applicationContext.xml</vt:lpstr>
      <vt:lpstr>Test.java</vt:lpstr>
      <vt:lpstr> Constructor Injection with Non-String Collection (having Dependent Object) Example </vt:lpstr>
      <vt:lpstr>Question.java</vt:lpstr>
      <vt:lpstr>Answer.java</vt:lpstr>
      <vt:lpstr>applicationContext.xml</vt:lpstr>
      <vt:lpstr>Test.java</vt:lpstr>
      <vt:lpstr>  Inheriting Bean in Spring </vt:lpstr>
      <vt:lpstr> Employee.java</vt:lpstr>
      <vt:lpstr>Address.java</vt:lpstr>
      <vt:lpstr> applicationContext.xml</vt:lpstr>
      <vt:lpstr>Test.java</vt:lpstr>
      <vt:lpstr>Setter Injection</vt:lpstr>
      <vt:lpstr>Injecting primitive and string-based values by setter method </vt:lpstr>
      <vt:lpstr> Employee.java</vt:lpstr>
      <vt:lpstr>applicationContext.xml</vt:lpstr>
      <vt:lpstr>Test.java</vt:lpstr>
      <vt:lpstr> Setter Injection with Dependent Object Example </vt:lpstr>
      <vt:lpstr>Address.java</vt:lpstr>
      <vt:lpstr>Employee.java</vt:lpstr>
      <vt:lpstr>applicaitonContext.xml</vt:lpstr>
      <vt:lpstr>Test.java</vt:lpstr>
      <vt:lpstr>Setter Injection with Collection Example </vt:lpstr>
      <vt:lpstr>Question.java</vt:lpstr>
      <vt:lpstr> applicationContext.xml</vt:lpstr>
      <vt:lpstr>Test.java</vt:lpstr>
      <vt:lpstr> Setter Injection with Non-String Collection (having Dependent Object) Example </vt:lpstr>
      <vt:lpstr>Question.java</vt:lpstr>
      <vt:lpstr>Answer.java</vt:lpstr>
      <vt:lpstr>application.xml</vt:lpstr>
      <vt:lpstr>Test.java</vt:lpstr>
      <vt:lpstr> Setter Injection with Map Example </vt:lpstr>
      <vt:lpstr>Question.java</vt:lpstr>
      <vt:lpstr>applicationContext.xml</vt:lpstr>
      <vt:lpstr>Test.java</vt:lpstr>
      <vt:lpstr> ***Difference between constructor and setter injection </vt:lpstr>
      <vt:lpstr> Dependency Injection with Factory Method in Spring </vt:lpstr>
      <vt:lpstr>Type 1 – Singleton class example</vt:lpstr>
      <vt:lpstr>A.Java – Singleton class</vt:lpstr>
      <vt:lpstr>applicationContext.xml</vt:lpstr>
      <vt:lpstr>Test.java</vt:lpstr>
      <vt:lpstr>Type 2</vt:lpstr>
      <vt:lpstr>Printable.java</vt:lpstr>
      <vt:lpstr>A.java</vt:lpstr>
      <vt:lpstr>B.java</vt:lpstr>
      <vt:lpstr>PrintableFactory.java</vt:lpstr>
      <vt:lpstr>applicationContext.xml</vt:lpstr>
      <vt:lpstr>Test.java</vt:lpstr>
      <vt:lpstr>Type 3</vt:lpstr>
      <vt:lpstr>PrintableFactory.java</vt:lpstr>
      <vt:lpstr>applicationContext.xml</vt:lpstr>
      <vt:lpstr>Test.java</vt:lpstr>
      <vt:lpstr>Autowiring in Spring </vt:lpstr>
      <vt:lpstr> Autowiring Modes </vt:lpstr>
      <vt:lpstr>Example of Autowiring </vt:lpstr>
      <vt:lpstr>B.Java </vt:lpstr>
      <vt:lpstr>A.java</vt:lpstr>
      <vt:lpstr>applicationContext.xml</vt:lpstr>
      <vt:lpstr>Test.java</vt:lpstr>
      <vt:lpstr> 1) byName autowiring mode </vt:lpstr>
      <vt:lpstr> 2) byType  autowiring mode </vt:lpstr>
      <vt:lpstr>3) Constructor auto wiring mode</vt:lpstr>
      <vt:lpstr>4) No autowiring mode</vt:lpstr>
      <vt:lpstr>Spring JdbcTemplate </vt:lpstr>
      <vt:lpstr> Problems of JDBC API </vt:lpstr>
      <vt:lpstr>Advantage of Spring JdbcTemplate </vt:lpstr>
      <vt:lpstr>Spring Jdbc Approaches </vt:lpstr>
      <vt:lpstr>JdbcTemplate class </vt:lpstr>
      <vt:lpstr>Spring JdbcTemplate class.</vt:lpstr>
      <vt:lpstr>Example of Spring JdbcTemplate </vt:lpstr>
      <vt:lpstr>Employee table creation</vt:lpstr>
      <vt:lpstr> Employee.java</vt:lpstr>
      <vt:lpstr>EmployeeDao.java</vt:lpstr>
      <vt:lpstr> applicationContext.xml</vt:lpstr>
      <vt:lpstr>Test.java</vt:lpstr>
      <vt:lpstr> Example of PreparedStatement in Spring JdbcTemplate </vt:lpstr>
      <vt:lpstr>Example of using PreparedStatement in Spring </vt:lpstr>
      <vt:lpstr>EmployeeDao.java</vt:lpstr>
      <vt:lpstr>applicationContext.xml</vt:lpstr>
      <vt:lpstr>Test.java</vt:lpstr>
      <vt:lpstr> ResultSetExtractor Example | Fetching Records by Spring JdbcTemplate</vt:lpstr>
      <vt:lpstr> Example of ResultSetExtractor Interface to show all the records of the table </vt:lpstr>
      <vt:lpstr>Employee.java</vt:lpstr>
      <vt:lpstr>EmployeeDao.java</vt:lpstr>
      <vt:lpstr>applicationContext.xml</vt:lpstr>
      <vt:lpstr>Test.java</vt:lpstr>
      <vt:lpstr> RowMapper Example | Fetching records by Spring JdbcTemplate </vt:lpstr>
      <vt:lpstr> </vt:lpstr>
      <vt:lpstr>EmployeeDao.java</vt:lpstr>
      <vt:lpstr>applicationContext.xml</vt:lpstr>
      <vt:lpstr>Test.java</vt:lpstr>
      <vt:lpstr>Summary </vt:lpstr>
      <vt:lpstr> Spring NamedParameterJdbcTemplate Example  </vt:lpstr>
      <vt:lpstr>Example of NamedParameterJdbcTemplate class </vt:lpstr>
      <vt:lpstr>EmployeeDao.java</vt:lpstr>
      <vt:lpstr>applicationContext.xml</vt:lpstr>
      <vt:lpstr>Test.java</vt:lpstr>
      <vt:lpstr>Spring with ORM Frameworks </vt:lpstr>
      <vt:lpstr>Advantage of ORM Frameworks with Spring </vt:lpstr>
      <vt:lpstr>Hibernate and Spring Integration </vt:lpstr>
      <vt:lpstr>Let's understand problem with  code of hibernate given below:</vt:lpstr>
      <vt:lpstr>Solution by using HibernateTemplate class of Spring Framework:</vt:lpstr>
      <vt:lpstr> Methods of HibernateTemplate class </vt:lpstr>
      <vt:lpstr>Steps to create spring with Hibernate application</vt:lpstr>
      <vt:lpstr>1) create the table in the database</vt:lpstr>
      <vt:lpstr>2) Employee.java</vt:lpstr>
      <vt:lpstr> 3) employee.hbm.xml</vt:lpstr>
      <vt:lpstr> 4) EmployeeDao.java</vt:lpstr>
      <vt:lpstr> 5) applicationContext.xml</vt:lpstr>
      <vt:lpstr>application.xml file code structure for Hibernate configuration</vt:lpstr>
      <vt:lpstr>PowerPoint Presentation</vt:lpstr>
      <vt:lpstr> contd.. </vt:lpstr>
      <vt:lpstr> 6) InsertTest.java</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Arepalli, Manga Rao</dc:creator>
  <cp:lastModifiedBy>Arepalli, Manga Rao (US - Hyderabad)</cp:lastModifiedBy>
  <cp:revision>265</cp:revision>
  <dcterms:created xsi:type="dcterms:W3CDTF">2016-08-01T08:36:47Z</dcterms:created>
  <dcterms:modified xsi:type="dcterms:W3CDTF">2018-11-07T10:13:25Z</dcterms:modified>
</cp:coreProperties>
</file>