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new and </a:t>
            </a:r>
            <a:r>
              <a:rPr lang="en-US" dirty="0" err="1" smtClean="0"/>
              <a:t>newInstance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operator is used to statically create an instance of </a:t>
            </a:r>
            <a:r>
              <a:rPr lang="en-US" dirty="0" err="1" smtClean="0"/>
              <a:t>object.If</a:t>
            </a:r>
            <a:r>
              <a:rPr lang="en-US" dirty="0" smtClean="0"/>
              <a:t> </a:t>
            </a:r>
            <a:r>
              <a:rPr lang="en-US" dirty="0"/>
              <a:t>you know what class needs to </a:t>
            </a:r>
            <a:r>
              <a:rPr lang="en-US" dirty="0" smtClean="0"/>
              <a:t>	be </a:t>
            </a:r>
            <a:r>
              <a:rPr lang="en-US" dirty="0"/>
              <a:t>initialized , new is the </a:t>
            </a:r>
            <a:r>
              <a:rPr lang="en-US" dirty="0" smtClean="0"/>
              <a:t>	optimized </a:t>
            </a:r>
            <a:r>
              <a:rPr lang="en-US" dirty="0"/>
              <a:t>way of instantiating </a:t>
            </a:r>
            <a:r>
              <a:rPr lang="en-US" dirty="0" smtClean="0"/>
              <a:t>Class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new is a keyword and operator</a:t>
            </a:r>
          </a:p>
          <a:p>
            <a:r>
              <a:rPr lang="en-US" dirty="0" smtClean="0"/>
              <a:t>It can call any constructor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newInstance</a:t>
            </a:r>
            <a:r>
              <a:rPr lang="en-US" dirty="0"/>
              <a:t>() is used to create an object dynamically ( like if the class name needs to be picked from configuration </a:t>
            </a:r>
            <a:r>
              <a:rPr lang="en-US" dirty="0" smtClean="0"/>
              <a:t>file or console )</a:t>
            </a:r>
          </a:p>
          <a:p>
            <a:pPr marL="0" indent="0">
              <a:buNone/>
            </a:pPr>
            <a:r>
              <a:rPr lang="en-US" dirty="0" smtClean="0"/>
              <a:t>	here class </a:t>
            </a:r>
            <a:r>
              <a:rPr lang="en-US" dirty="0"/>
              <a:t>name can be provided </a:t>
            </a:r>
            <a:r>
              <a:rPr lang="en-US" dirty="0" smtClean="0"/>
              <a:t>	during runtime</a:t>
            </a:r>
          </a:p>
          <a:p>
            <a:pPr marL="0" indent="0">
              <a:buNone/>
            </a:pPr>
            <a:r>
              <a:rPr lang="en-US" dirty="0" smtClean="0"/>
              <a:t> 	e.g</a:t>
            </a:r>
            <a:r>
              <a:rPr lang="en-US" dirty="0"/>
              <a:t>. the </a:t>
            </a:r>
            <a:r>
              <a:rPr lang="en-US" dirty="0" err="1"/>
              <a:t>db</a:t>
            </a:r>
            <a:r>
              <a:rPr lang="en-US" dirty="0"/>
              <a:t>-driver name read </a:t>
            </a:r>
            <a:r>
              <a:rPr lang="en-US" dirty="0" smtClean="0"/>
              <a:t>	from </a:t>
            </a:r>
            <a:r>
              <a:rPr lang="en-US" dirty="0"/>
              <a:t>a configuration file.</a:t>
            </a:r>
          </a:p>
          <a:p>
            <a:r>
              <a:rPr lang="en-US" dirty="0" err="1" smtClean="0"/>
              <a:t>newInstance</a:t>
            </a:r>
            <a:r>
              <a:rPr lang="en-US" dirty="0" smtClean="0"/>
              <a:t>() is a method</a:t>
            </a:r>
          </a:p>
          <a:p>
            <a:r>
              <a:rPr lang="en-US" dirty="0" smtClean="0"/>
              <a:t>It can </a:t>
            </a:r>
            <a:r>
              <a:rPr lang="en-US" dirty="0"/>
              <a:t>only call the default </a:t>
            </a:r>
            <a:r>
              <a:rPr lang="en-US" dirty="0" smtClean="0"/>
              <a:t>constructor </a:t>
            </a:r>
            <a:r>
              <a:rPr lang="en-US" dirty="0"/>
              <a:t>(with no parameters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newInstance</a:t>
            </a:r>
            <a:r>
              <a:rPr lang="en-US" dirty="0"/>
              <a:t>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The</a:t>
            </a:r>
            <a:r>
              <a:rPr lang="en-US" dirty="0">
                <a:solidFill>
                  <a:srgbClr val="002060"/>
                </a:solidFill>
              </a:rPr>
              <a:t> </a:t>
            </a:r>
            <a:r>
              <a:rPr lang="en-US" b="1" dirty="0" err="1">
                <a:solidFill>
                  <a:srgbClr val="002060"/>
                </a:solidFill>
              </a:rPr>
              <a:t>java.lang.Class.newInstance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  <a:r>
              <a:rPr lang="en-US" dirty="0">
                <a:solidFill>
                  <a:srgbClr val="002060"/>
                </a:solidFill>
              </a:rPr>
              <a:t> creates a new instance of the class represented by this Class object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/>
              <a:t>Note: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The </a:t>
            </a:r>
            <a:r>
              <a:rPr lang="en-US" dirty="0">
                <a:solidFill>
                  <a:schemeClr val="accent5"/>
                </a:solidFill>
              </a:rPr>
              <a:t>class is initialized if it has not already been initialized. </a:t>
            </a:r>
            <a:r>
              <a:rPr lang="en-US" dirty="0" smtClean="0">
                <a:solidFill>
                  <a:schemeClr val="accent5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The </a:t>
            </a:r>
            <a:r>
              <a:rPr lang="en-US" dirty="0" err="1">
                <a:solidFill>
                  <a:schemeClr val="accent5"/>
                </a:solidFill>
              </a:rPr>
              <a:t>newInstance</a:t>
            </a:r>
            <a:r>
              <a:rPr lang="en-US" dirty="0">
                <a:solidFill>
                  <a:schemeClr val="accent5"/>
                </a:solidFill>
              </a:rPr>
              <a:t>() method of Class </a:t>
            </a:r>
            <a:r>
              <a:rPr lang="en-US" dirty="0" err="1">
                <a:solidFill>
                  <a:schemeClr val="accent5"/>
                </a:solidFill>
              </a:rPr>
              <a:t>class</a:t>
            </a:r>
            <a:r>
              <a:rPr lang="en-US" dirty="0">
                <a:solidFill>
                  <a:schemeClr val="accent5"/>
                </a:solidFill>
              </a:rPr>
              <a:t> can invoke </a:t>
            </a:r>
            <a:r>
              <a:rPr lang="en-US" dirty="0" smtClean="0">
                <a:solidFill>
                  <a:schemeClr val="accent5"/>
                </a:solidFill>
              </a:rPr>
              <a:t>only zero-argument constructor at the time of object creation.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Hence zero argument constructor should be there in class either created by developer or compiler otherwise It throws exception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440675"/>
            <a:ext cx="9645471" cy="560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Declaration for </a:t>
            </a:r>
            <a:r>
              <a:rPr lang="en-US" b="1" u="sng" dirty="0" err="1"/>
              <a:t>newInstance</a:t>
            </a:r>
            <a:r>
              <a:rPr lang="en-US" b="1" u="sng" dirty="0"/>
              <a:t>() </a:t>
            </a:r>
            <a:r>
              <a:rPr lang="en-US" b="1" u="sng" dirty="0" smtClean="0"/>
              <a:t>method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public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T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newInstance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() throws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InstantiationException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IllegalAccessException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ClassNotFoundException</a:t>
            </a:r>
            <a:r>
              <a:rPr lang="en-US" sz="20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Here </a:t>
            </a:r>
            <a:r>
              <a:rPr lang="en-US" sz="1800" dirty="0"/>
              <a:t>T is the generic version. You can think it like Object class. You will learn about generics later.</a:t>
            </a:r>
            <a:endParaRPr lang="en-US" sz="1800" dirty="0" smtClean="0"/>
          </a:p>
          <a:p>
            <a:pPr lvl="1"/>
            <a:r>
              <a:rPr lang="en-US" sz="1800" dirty="0" smtClean="0"/>
              <a:t>Return </a:t>
            </a:r>
            <a:r>
              <a:rPr lang="en-US" sz="1800" dirty="0"/>
              <a:t>Value</a:t>
            </a:r>
          </a:p>
          <a:p>
            <a:pPr lvl="2"/>
            <a:r>
              <a:rPr lang="en-US" sz="1600" dirty="0"/>
              <a:t>This method returns a newly allocated instance of the class represented by this object.</a:t>
            </a:r>
          </a:p>
          <a:p>
            <a:pPr lvl="1"/>
            <a:r>
              <a:rPr lang="en-US" sz="1800" dirty="0"/>
              <a:t>Exception</a:t>
            </a:r>
          </a:p>
          <a:p>
            <a:pPr lvl="2"/>
            <a:r>
              <a:rPr lang="en-US" sz="1600" b="1" dirty="0" err="1"/>
              <a:t>IllegalAccessException</a:t>
            </a:r>
            <a:r>
              <a:rPr lang="en-US" sz="1600" dirty="0"/>
              <a:t> -- if the class or its </a:t>
            </a:r>
            <a:r>
              <a:rPr lang="en-US" sz="1600" dirty="0" err="1"/>
              <a:t>nullary</a:t>
            </a:r>
            <a:r>
              <a:rPr lang="en-US" sz="1600" dirty="0"/>
              <a:t> constructor is not accessible.</a:t>
            </a:r>
          </a:p>
          <a:p>
            <a:pPr lvl="2"/>
            <a:r>
              <a:rPr lang="en-US" sz="1600" b="1" dirty="0" err="1"/>
              <a:t>InstantiationException</a:t>
            </a:r>
            <a:r>
              <a:rPr lang="en-US" sz="1600" dirty="0"/>
              <a:t> -- If this Class represents an abstract class, an interface, an array class, a primitive type, or void; or if the class has no </a:t>
            </a:r>
            <a:r>
              <a:rPr lang="en-US" sz="1600" dirty="0" err="1"/>
              <a:t>nullary</a:t>
            </a:r>
            <a:r>
              <a:rPr lang="en-US" sz="1600" dirty="0"/>
              <a:t> constructor; or if the instantiation fails for some other reason.</a:t>
            </a:r>
          </a:p>
          <a:p>
            <a:pPr lvl="2"/>
            <a:r>
              <a:rPr lang="en-US" sz="1600" b="1" dirty="0" err="1"/>
              <a:t>ExceptionInInitializerError</a:t>
            </a:r>
            <a:r>
              <a:rPr lang="en-US" sz="1600" dirty="0"/>
              <a:t> -- If the initialization provoked by this method fails.</a:t>
            </a:r>
          </a:p>
          <a:p>
            <a:pPr lvl="2"/>
            <a:r>
              <a:rPr lang="en-US" sz="1600" b="1" dirty="0" err="1"/>
              <a:t>SecurityException</a:t>
            </a:r>
            <a:r>
              <a:rPr lang="en-US" sz="1600" dirty="0"/>
              <a:t> -- If a security manager, s, is present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err="1" smtClean="0"/>
              <a:t>ClassNotFoundException</a:t>
            </a:r>
            <a:r>
              <a:rPr lang="en-US" sz="1600" dirty="0" smtClean="0"/>
              <a:t> – If a class is not available</a:t>
            </a: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165" y="146892"/>
            <a:ext cx="8596668" cy="844627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79653"/>
            <a:ext cx="8596668" cy="496170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Simple{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message(){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</a:rPr>
              <a:t>"Hello Java"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);}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Test{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[]){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try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Class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c=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Class.forName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Verdana" panose="020B0604030504040204" pitchFamily="34" charset="0"/>
              </a:rPr>
              <a:t>args</a:t>
            </a:r>
            <a:r>
              <a:rPr lang="en-US" dirty="0" smtClean="0">
                <a:solidFill>
                  <a:srgbClr val="0000FF"/>
                </a:solidFill>
                <a:latin typeface="Verdana" panose="020B0604030504040204" pitchFamily="34" charset="0"/>
              </a:rPr>
              <a:t>[0]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o=</a:t>
            </a:r>
            <a:r>
              <a:rPr lang="en-US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c.newInstance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((Simple)o).message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 }</a:t>
            </a:r>
            <a:r>
              <a:rPr lang="en-US" b="1" dirty="0">
                <a:solidFill>
                  <a:srgbClr val="006699"/>
                </a:solidFill>
                <a:latin typeface="Verdana" panose="020B0604030504040204" pitchFamily="34" charset="0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(Exception e){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(e);}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  }  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Run class file from command prompt: </a:t>
            </a:r>
            <a:r>
              <a:rPr lang="en-US" dirty="0" smtClean="0">
                <a:solidFill>
                  <a:srgbClr val="002060"/>
                </a:solidFill>
              </a:rPr>
              <a:t>Java Test Simple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7288"/>
            <a:ext cx="8596668" cy="649994"/>
          </a:xfrm>
        </p:spPr>
        <p:txBody>
          <a:bodyPr>
            <a:normAutofit/>
          </a:bodyPr>
          <a:lstStyle/>
          <a:p>
            <a:r>
              <a:rPr lang="en-US" dirty="0" smtClean="0"/>
              <a:t>Guess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1855"/>
            <a:ext cx="8596668" cy="482950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Simple{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message(){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 Guys !!"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Simple(){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"Simple constructor  with </a:t>
            </a:r>
            <a:r>
              <a:rPr lang="en-US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zero arguments"</a:t>
            </a:r>
            <a:r>
              <a:rPr lang="en-US" b="1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b="1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main(String[] </a:t>
            </a:r>
            <a:r>
              <a:rPr lang="en-US" b="1" dirty="0" err="1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InstantiationException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IllegalAccessException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ClassNotFoundException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Object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"Simple"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newInstance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((Simple)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).message();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Simple constructor  with zero </a:t>
            </a:r>
            <a:r>
              <a:rPr lang="en-US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arguments</a:t>
            </a:r>
            <a:endParaRPr lang="en-US" b="1" i="1" dirty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endParaRPr lang="en-US" b="1" i="1" dirty="0" smtClean="0">
              <a:solidFill>
                <a:srgbClr val="2A00FF"/>
              </a:solidFill>
              <a:latin typeface="Courier New" panose="02070309020205020404" pitchFamily="49" charset="0"/>
            </a:endParaRPr>
          </a:p>
          <a:p>
            <a:r>
              <a:rPr lang="en-US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Hello 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Guys </a:t>
            </a:r>
            <a:r>
              <a:rPr lang="en-US" b="1" i="1" dirty="0" smtClean="0">
                <a:solidFill>
                  <a:srgbClr val="2A00FF"/>
                </a:solidFill>
                <a:latin typeface="Courier New" panose="02070309020205020404" pitchFamily="49" charset="0"/>
              </a:rPr>
              <a:t>!!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2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48" y="0"/>
            <a:ext cx="8596668" cy="815248"/>
          </a:xfrm>
        </p:spPr>
        <p:txBody>
          <a:bodyPr/>
          <a:lstStyle/>
          <a:p>
            <a:r>
              <a:rPr lang="en-US" dirty="0" smtClean="0"/>
              <a:t>Guess the output?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13553"/>
            <a:ext cx="8596668" cy="502781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Simple{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message(){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"Hello Guys !!"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Simple(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"Simple constructor  with one argument constructor.."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throws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InstantiationException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IllegalAccessException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ClassNotFoundException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Object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Class.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forName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"Simple"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newInstance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((Simple)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).message();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8/21/2015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65C7-5D4F-4CBE-A2BC-2560D5DC65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230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Trebuchet MS</vt:lpstr>
      <vt:lpstr>Verdana</vt:lpstr>
      <vt:lpstr>Wingdings 3</vt:lpstr>
      <vt:lpstr>Facet</vt:lpstr>
      <vt:lpstr>Difference between new and newInstance()</vt:lpstr>
      <vt:lpstr>newInstance() method </vt:lpstr>
      <vt:lpstr>PowerPoint Presentation</vt:lpstr>
      <vt:lpstr>Example</vt:lpstr>
      <vt:lpstr>Guess the output?</vt:lpstr>
      <vt:lpstr>output</vt:lpstr>
      <vt:lpstr>Guess the output?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between new and newInstance()</dc:title>
  <dc:creator>Arepalli, Manga Rao</dc:creator>
  <cp:lastModifiedBy>Arepalli, Manga Rao</cp:lastModifiedBy>
  <cp:revision>1</cp:revision>
  <dcterms:created xsi:type="dcterms:W3CDTF">2016-05-31T07:25:35Z</dcterms:created>
  <dcterms:modified xsi:type="dcterms:W3CDTF">2016-05-31T07:26:32Z</dcterms:modified>
</cp:coreProperties>
</file>