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750816-2EB0-4A6A-BD0F-DC0999FEF70A}"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374926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50816-2EB0-4A6A-BD0F-DC0999FEF70A}"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341213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50816-2EB0-4A6A-BD0F-DC0999FEF70A}"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916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50816-2EB0-4A6A-BD0F-DC0999FEF70A}"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390325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50816-2EB0-4A6A-BD0F-DC0999FEF70A}"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7967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50816-2EB0-4A6A-BD0F-DC0999FEF70A}"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4140390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750816-2EB0-4A6A-BD0F-DC0999FEF70A}"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1873765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750816-2EB0-4A6A-BD0F-DC0999FEF70A}"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77858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750816-2EB0-4A6A-BD0F-DC0999FEF70A}"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135666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50816-2EB0-4A6A-BD0F-DC0999FEF70A}"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142737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750816-2EB0-4A6A-BD0F-DC0999FEF70A}" type="datetimeFigureOut">
              <a:rPr lang="en-US" smtClean="0"/>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384128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750816-2EB0-4A6A-BD0F-DC0999FEF70A}" type="datetimeFigureOut">
              <a:rPr lang="en-US" smtClean="0"/>
              <a:t>5/24/2016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352586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750816-2EB0-4A6A-BD0F-DC0999FEF70A}" type="datetimeFigureOut">
              <a:rPr lang="en-US" smtClean="0"/>
              <a:t>5/24/2016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365691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50816-2EB0-4A6A-BD0F-DC0999FEF70A}" type="datetimeFigureOut">
              <a:rPr lang="en-US" smtClean="0"/>
              <a:t>5/24/2016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213919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50816-2EB0-4A6A-BD0F-DC0999FEF70A}" type="datetimeFigureOut">
              <a:rPr lang="en-US" smtClean="0"/>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164560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50816-2EB0-4A6A-BD0F-DC0999FEF70A}" type="datetimeFigureOut">
              <a:rPr lang="en-US" smtClean="0"/>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267453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750816-2EB0-4A6A-BD0F-DC0999FEF70A}" type="datetimeFigureOut">
              <a:rPr lang="en-US" smtClean="0"/>
              <a:t>5/24/2016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730DBA-C361-446C-A6F2-8F401B5ECF38}" type="slidenum">
              <a:rPr lang="en-US" smtClean="0"/>
              <a:t>‹#›</a:t>
            </a:fld>
            <a:endParaRPr lang="en-US"/>
          </a:p>
        </p:txBody>
      </p:sp>
    </p:spTree>
    <p:extLst>
      <p:ext uri="{BB962C8B-B14F-4D97-AF65-F5344CB8AC3E}">
        <p14:creationId xmlns:p14="http://schemas.microsoft.com/office/powerpoint/2010/main" val="4007700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javarevisited.blogspot.sg/2012/01/find-hidden-files-java-example-check.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javarevisited.blogspot.sg/2013/04/what-is-maximum-heap-size-for-32-bit-64-JVM-Java-memory.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java67.blogspot.sg/2012/10/difference-between-throw-vs-throws-i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javarevisited.blogspot.sg/2011/02/how-to-write-equals-method-in-java.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SE 7 features</a:t>
            </a:r>
            <a:endParaRPr lang="en-US" dirty="0"/>
          </a:p>
        </p:txBody>
      </p:sp>
      <p:sp>
        <p:nvSpPr>
          <p:cNvPr id="3" name="Content Placeholder 2"/>
          <p:cNvSpPr>
            <a:spLocks noGrp="1"/>
          </p:cNvSpPr>
          <p:nvPr>
            <p:ph idx="1"/>
          </p:nvPr>
        </p:nvSpPr>
        <p:spPr/>
        <p:txBody>
          <a:bodyPr/>
          <a:lstStyle/>
          <a:p>
            <a:r>
              <a:rPr lang="en-US" dirty="0"/>
              <a:t>If you remember, Java 6 was nothing on feature, it was all about JVM changes and performance, </a:t>
            </a:r>
            <a:endParaRPr lang="en-US" dirty="0" smtClean="0"/>
          </a:p>
          <a:p>
            <a:r>
              <a:rPr lang="en-US" dirty="0" smtClean="0"/>
              <a:t>But </a:t>
            </a:r>
            <a:r>
              <a:rPr lang="en-US" dirty="0"/>
              <a:t>JDK 7 did introduced some cool features which improved developer's day to day task. </a:t>
            </a:r>
            <a:br>
              <a:rPr lang="en-US" dirty="0"/>
            </a:br>
            <a:r>
              <a:rPr lang="en-US" dirty="0"/>
              <a:t/>
            </a:r>
            <a:br>
              <a:rPr lang="en-US" dirty="0"/>
            </a:br>
            <a:endParaRPr lang="en-US" dirty="0"/>
          </a:p>
        </p:txBody>
      </p:sp>
    </p:spTree>
    <p:extLst>
      <p:ext uri="{BB962C8B-B14F-4D97-AF65-F5344CB8AC3E}">
        <p14:creationId xmlns:p14="http://schemas.microsoft.com/office/powerpoint/2010/main" val="402806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Underscore in Numeric literals</a:t>
            </a:r>
            <a:endParaRPr lang="en-US" dirty="0"/>
          </a:p>
        </p:txBody>
      </p:sp>
      <p:sp>
        <p:nvSpPr>
          <p:cNvPr id="3" name="Content Placeholder 2"/>
          <p:cNvSpPr>
            <a:spLocks noGrp="1"/>
          </p:cNvSpPr>
          <p:nvPr>
            <p:ph idx="1"/>
          </p:nvPr>
        </p:nvSpPr>
        <p:spPr/>
        <p:txBody>
          <a:bodyPr/>
          <a:lstStyle/>
          <a:p>
            <a:pPr marL="0">
              <a:lnSpc>
                <a:spcPct val="107000"/>
              </a:lnSpc>
              <a:spcBef>
                <a:spcPts val="0"/>
              </a:spcBef>
            </a:pP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In JDK 7, you could insert underscore(s)</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'_'</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in between the digits in an numeric literals (integral and floating-point literals) to improve readability. This is especially valuable for people who uses large numbers in source files, may be useful in finance and computing domains. For example,</a:t>
            </a:r>
            <a:b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a:r>
            <a:b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22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billion </a:t>
            </a:r>
            <a:r>
              <a:rPr lang="en-US" sz="12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1_000_000_000</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88888"/>
                </a:solidFill>
                <a:latin typeface="Courier New" panose="02070309020205020404" pitchFamily="49" charset="0"/>
                <a:ea typeface="Times New Roman" panose="02020603050405020304" pitchFamily="18" charset="0"/>
                <a:cs typeface="Times New Roman" panose="02020603050405020304" pitchFamily="18" charset="0"/>
              </a:rPr>
              <a:t>// 10^9</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22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long </a:t>
            </a:r>
            <a:r>
              <a:rPr lang="en-US" sz="12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creditCardNumber</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1234_4567_8901_2345L</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88888"/>
                </a:solidFill>
                <a:latin typeface="Courier New" panose="02070309020205020404" pitchFamily="49" charset="0"/>
                <a:ea typeface="Times New Roman" panose="02020603050405020304" pitchFamily="18" charset="0"/>
                <a:cs typeface="Times New Roman" panose="02020603050405020304" pitchFamily="18" charset="0"/>
              </a:rPr>
              <a:t>//16 digit number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22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long </a:t>
            </a:r>
            <a:r>
              <a:rPr lang="en-US" sz="12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ssn</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777_99_8888L</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22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double pi </a:t>
            </a:r>
            <a:r>
              <a:rPr lang="en-US" sz="12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3.1415_9265</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22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float  </a:t>
            </a:r>
            <a:r>
              <a:rPr lang="en-US" sz="12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pif</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3.14_15_92_65f</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5325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73457"/>
            <a:ext cx="8596668" cy="5167905"/>
          </a:xfrm>
        </p:spPr>
        <p:txBody>
          <a:bodyPr/>
          <a:lstStyle/>
          <a:p>
            <a:pPr marL="0">
              <a:lnSpc>
                <a:spcPct val="107000"/>
              </a:lnSpc>
              <a:spcBef>
                <a:spcPts val="0"/>
              </a:spcBef>
            </a:pP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You can put underscore at convenient points to make it more readable, for examples for large amounts putting underscore between three digits make sense, and for credit card numbers, which are 16 digit long, putting underscore after 4th digit make sense, as they are printed in cards. By the way remember that you cannot put underscore, just after decimal number or at the beginning or at the end of number. For example, following numeric literals are invalid, because of wrong placement of underscore:</a:t>
            </a:r>
            <a:b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a:r>
            <a:b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22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double pi </a:t>
            </a:r>
            <a:r>
              <a:rPr lang="en-US" sz="12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3._1415_9265</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88888"/>
                </a:solidFill>
                <a:latin typeface="Courier New" panose="02070309020205020404" pitchFamily="49" charset="0"/>
                <a:ea typeface="Times New Roman" panose="02020603050405020304" pitchFamily="18" charset="0"/>
                <a:cs typeface="Times New Roman" panose="02020603050405020304" pitchFamily="18" charset="0"/>
              </a:rPr>
              <a:t>// underscore just after decimal point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22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long </a:t>
            </a:r>
            <a:r>
              <a:rPr lang="en-US" sz="12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creditcardNum</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1234_4567_8901_2345_L</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88888"/>
                </a:solidFill>
                <a:latin typeface="Courier New" panose="02070309020205020404" pitchFamily="49" charset="0"/>
                <a:ea typeface="Times New Roman" panose="02020603050405020304" pitchFamily="18" charset="0"/>
                <a:cs typeface="Times New Roman" panose="02020603050405020304" pitchFamily="18" charset="0"/>
              </a:rPr>
              <a:t>//underscore at the end of number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22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long </a:t>
            </a:r>
            <a:r>
              <a:rPr lang="en-US" sz="12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ssn</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_777_99_8888L</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88888"/>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888888"/>
                </a:solidFill>
                <a:latin typeface="Courier New" panose="02070309020205020404" pitchFamily="49" charset="0"/>
                <a:ea typeface="Times New Roman" panose="02020603050405020304" pitchFamily="18" charset="0"/>
                <a:cs typeface="Times New Roman" panose="02020603050405020304" pitchFamily="18" charset="0"/>
              </a:rPr>
              <a:t>undersocre</a:t>
            </a:r>
            <a:r>
              <a:rPr lang="en-US" sz="1200" dirty="0">
                <a:solidFill>
                  <a:srgbClr val="888888"/>
                </a:solidFill>
                <a:latin typeface="Courier New" panose="02070309020205020404" pitchFamily="49" charset="0"/>
                <a:ea typeface="Times New Roman" panose="02020603050405020304" pitchFamily="18" charset="0"/>
                <a:cs typeface="Times New Roman" panose="02020603050405020304" pitchFamily="18" charset="0"/>
              </a:rPr>
              <a:t> at the beginning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4235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Catching Multiple Exceptions in Single catch block</a:t>
            </a:r>
            <a:endParaRPr lang="en-US" dirty="0"/>
          </a:p>
        </p:txBody>
      </p:sp>
      <p:sp>
        <p:nvSpPr>
          <p:cNvPr id="3" name="Content Placeholder 2"/>
          <p:cNvSpPr>
            <a:spLocks noGrp="1"/>
          </p:cNvSpPr>
          <p:nvPr>
            <p:ph idx="1"/>
          </p:nvPr>
        </p:nvSpPr>
        <p:spPr/>
        <p:txBody>
          <a:bodyPr/>
          <a:lstStyle/>
          <a:p>
            <a:r>
              <a:rPr lang="en-US" dirty="0"/>
              <a:t>In JDK 7, you could use one single catch block, with exception types separated by </a:t>
            </a:r>
            <a:r>
              <a:rPr lang="en-US" dirty="0" smtClean="0"/>
              <a:t>'|'.</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args</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ClassNotFoundException</a:t>
            </a:r>
            <a:r>
              <a:rPr lang="en-US" b="1" dirty="0">
                <a:solidFill>
                  <a:srgbClr val="000000"/>
                </a:solidFill>
                <a:latin typeface="Courier New" panose="02070309020205020404" pitchFamily="49" charset="0"/>
              </a:rPr>
              <a:t> | </a:t>
            </a:r>
            <a:r>
              <a:rPr lang="en-US" b="1" dirty="0" err="1">
                <a:solidFill>
                  <a:srgbClr val="000000"/>
                </a:solidFill>
                <a:latin typeface="Courier New" panose="02070309020205020404" pitchFamily="49" charset="0"/>
              </a:rPr>
              <a:t>SQLException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ex</a:t>
            </a:r>
            <a:r>
              <a:rPr lang="en-US" b="1" dirty="0">
                <a:solidFill>
                  <a:srgbClr val="000000"/>
                </a:solidFill>
                <a:latin typeface="Courier New" panose="02070309020205020404" pitchFamily="49" charset="0"/>
              </a:rPr>
              <a:t>) {</a:t>
            </a:r>
          </a:p>
          <a:p>
            <a:r>
              <a:rPr lang="en-US" dirty="0" err="1">
                <a:solidFill>
                  <a:srgbClr val="6A3E3E"/>
                </a:solidFill>
                <a:latin typeface="Courier New" panose="02070309020205020404" pitchFamily="49" charset="0"/>
              </a:rPr>
              <a:t>ex</a:t>
            </a:r>
            <a:r>
              <a:rPr lang="en-US" dirty="0" err="1">
                <a:solidFill>
                  <a:srgbClr val="000000"/>
                </a:solidFill>
                <a:latin typeface="Courier New" panose="02070309020205020404" pitchFamily="49" charset="0"/>
              </a:rPr>
              <a:t>.printStackTrace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7272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Literals with prefix 0b</a:t>
            </a:r>
            <a:endParaRPr lang="en-US" dirty="0"/>
          </a:p>
        </p:txBody>
      </p:sp>
      <p:sp>
        <p:nvSpPr>
          <p:cNvPr id="3" name="Content Placeholder 2"/>
          <p:cNvSpPr>
            <a:spLocks noGrp="1"/>
          </p:cNvSpPr>
          <p:nvPr>
            <p:ph idx="1"/>
          </p:nvPr>
        </p:nvSpPr>
        <p:spPr/>
        <p:txBody>
          <a:bodyPr/>
          <a:lstStyle/>
          <a:p>
            <a:pPr marL="0">
              <a:lnSpc>
                <a:spcPct val="107000"/>
              </a:lnSpc>
              <a:spcBef>
                <a:spcPts val="0"/>
              </a:spcBef>
            </a:pPr>
            <a:r>
              <a:rPr lang="en-US" dirty="0" smtClean="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In </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JDK 7, you can express literal values in binary with prefix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'0b'</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(or '0B') for integral types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byte</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short</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and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long</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similar to C/C++ language. Before JDK 7, you can only use octal values (with prefix '0') or hexadecimal values (with prefix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'0x'</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or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'0X'</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a:t>
            </a:r>
            <a:b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a:r>
            <a:b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22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mask </a:t>
            </a:r>
            <a:r>
              <a:rPr lang="en-US" sz="12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DD"/>
                </a:solidFill>
                <a:latin typeface="Courier New" panose="02070309020205020404" pitchFamily="49" charset="0"/>
                <a:ea typeface="Times New Roman" panose="02020603050405020304" pitchFamily="18" charset="0"/>
                <a:cs typeface="Times New Roman" panose="02020603050405020304" pitchFamily="18" charset="0"/>
              </a:rPr>
              <a:t>0</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b01010000101;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pP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a:r>
            <a:b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or even better</a:t>
            </a:r>
            <a:b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a:r>
            <a:b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22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binary </a:t>
            </a:r>
            <a:r>
              <a:rPr lang="en-US" sz="12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DD"/>
                </a:solidFill>
                <a:latin typeface="Courier New" panose="02070309020205020404" pitchFamily="49" charset="0"/>
                <a:ea typeface="Times New Roman" panose="02020603050405020304" pitchFamily="18" charset="0"/>
                <a:cs typeface="Times New Roman" panose="02020603050405020304" pitchFamily="18" charset="0"/>
              </a:rPr>
              <a:t>0</a:t>
            </a:r>
            <a:r>
              <a:rPr lang="en-US" sz="12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B0101_0000_1010_0010_1101_0000_1010_0010;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83905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NIO 2.0 </a:t>
            </a:r>
            <a:endParaRPr lang="en-US" dirty="0"/>
          </a:p>
        </p:txBody>
      </p:sp>
      <p:sp>
        <p:nvSpPr>
          <p:cNvPr id="3" name="Content Placeholder 2"/>
          <p:cNvSpPr>
            <a:spLocks noGrp="1"/>
          </p:cNvSpPr>
          <p:nvPr>
            <p:ph idx="1"/>
          </p:nvPr>
        </p:nvSpPr>
        <p:spPr/>
        <p:txBody>
          <a:bodyPr/>
          <a:lstStyle/>
          <a:p>
            <a:r>
              <a:rPr lang="en-US" dirty="0">
                <a:solidFill>
                  <a:srgbClr val="000000"/>
                </a:solidFill>
                <a:latin typeface="Trebuchet MS" panose="020B0603020202020204" pitchFamily="34" charset="0"/>
                <a:ea typeface="Calibri" panose="020F0502020204030204" pitchFamily="34" charset="0"/>
                <a:cs typeface="Times New Roman" panose="02020603050405020304" pitchFamily="18" charset="0"/>
              </a:rPr>
              <a:t>Java SE 7 introduced </a:t>
            </a:r>
            <a:r>
              <a:rPr lang="en-US" dirty="0" err="1">
                <a:solidFill>
                  <a:srgbClr val="000000"/>
                </a:solidFill>
                <a:latin typeface="Courier New" panose="02070309020205020404" pitchFamily="49" charset="0"/>
                <a:ea typeface="Calibri" panose="020F0502020204030204" pitchFamily="34" charset="0"/>
              </a:rPr>
              <a:t>java.nio.file</a:t>
            </a:r>
            <a:r>
              <a:rPr lang="en-US" dirty="0">
                <a:solidFill>
                  <a:srgbClr val="000000"/>
                </a:solidFill>
                <a:latin typeface="Trebuchet MS" panose="020B0603020202020204" pitchFamily="34" charset="0"/>
                <a:ea typeface="Calibri" panose="020F0502020204030204" pitchFamily="34" charset="0"/>
                <a:cs typeface="Times New Roman" panose="02020603050405020304" pitchFamily="18" charset="0"/>
              </a:rPr>
              <a:t> package and its related package, </a:t>
            </a:r>
            <a:r>
              <a:rPr lang="en-US" dirty="0" err="1">
                <a:solidFill>
                  <a:srgbClr val="000000"/>
                </a:solidFill>
                <a:latin typeface="Courier New" panose="02070309020205020404" pitchFamily="49" charset="0"/>
                <a:ea typeface="Calibri" panose="020F0502020204030204" pitchFamily="34" charset="0"/>
              </a:rPr>
              <a:t>java.nio.file.attribute</a:t>
            </a:r>
            <a:r>
              <a:rPr lang="en-US" dirty="0">
                <a:solidFill>
                  <a:srgbClr val="000000"/>
                </a:solidFill>
                <a:latin typeface="Trebuchet MS" panose="020B0603020202020204" pitchFamily="34" charset="0"/>
                <a:ea typeface="Calibri" panose="020F0502020204030204" pitchFamily="34" charset="0"/>
                <a:cs typeface="Times New Roman" panose="02020603050405020304" pitchFamily="18" charset="0"/>
              </a:rPr>
              <a:t>, provide comprehensive support for file I/O and for accessing the default file system. It also introduced the </a:t>
            </a:r>
            <a:r>
              <a:rPr lang="en-US" dirty="0">
                <a:solidFill>
                  <a:srgbClr val="000000"/>
                </a:solidFill>
                <a:latin typeface="Courier New" panose="02070309020205020404" pitchFamily="49" charset="0"/>
                <a:ea typeface="Calibri" panose="020F0502020204030204" pitchFamily="34" charset="0"/>
              </a:rPr>
              <a:t>Path </a:t>
            </a:r>
            <a:r>
              <a:rPr lang="en-US" dirty="0">
                <a:solidFill>
                  <a:srgbClr val="000000"/>
                </a:solidFill>
                <a:latin typeface="Trebuchet MS" panose="020B0603020202020204" pitchFamily="34" charset="0"/>
                <a:ea typeface="Calibri" panose="020F0502020204030204" pitchFamily="34" charset="0"/>
                <a:cs typeface="Times New Roman" panose="02020603050405020304" pitchFamily="18" charset="0"/>
              </a:rPr>
              <a:t>class which allow you to represent any path in operating system. New File system API complements older one and provides several useful method checking, deleting, copying, and moving files. for example, now you can </a:t>
            </a:r>
            <a:r>
              <a:rPr lang="en-US" u="sng" dirty="0">
                <a:solidFill>
                  <a:srgbClr val="660099"/>
                </a:solidFill>
                <a:latin typeface="Trebuchet MS" panose="020B0603020202020204" pitchFamily="34" charset="0"/>
                <a:ea typeface="Calibri" panose="020F0502020204030204" pitchFamily="34" charset="0"/>
                <a:cs typeface="Times New Roman" panose="02020603050405020304" pitchFamily="18" charset="0"/>
                <a:hlinkClick r:id="rId2"/>
              </a:rPr>
              <a:t>check if a file is hidden in Java</a:t>
            </a:r>
            <a:r>
              <a:rPr lang="en-US" dirty="0">
                <a:solidFill>
                  <a:srgbClr val="000000"/>
                </a:solidFill>
                <a:latin typeface="Trebuchet MS" panose="020B0603020202020204" pitchFamily="34" charset="0"/>
                <a:ea typeface="Calibri" panose="020F0502020204030204" pitchFamily="34" charset="0"/>
                <a:cs typeface="Times New Roman" panose="02020603050405020304" pitchFamily="18" charset="0"/>
              </a:rPr>
              <a:t>. You can also create symbolic and hard links from Java code.  JDK 7 new file API is also capable of searching for files using wild cards. You also get support to watch a directory for changes. I would recommend to check Java doc of new file package to learn more about this interesting useful feature.</a:t>
            </a:r>
            <a:endParaRPr lang="en-US" dirty="0"/>
          </a:p>
        </p:txBody>
      </p:sp>
    </p:spTree>
    <p:extLst>
      <p:ext uri="{BB962C8B-B14F-4D97-AF65-F5344CB8AC3E}">
        <p14:creationId xmlns:p14="http://schemas.microsoft.com/office/powerpoint/2010/main" val="3021807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file is hidden or not?</a:t>
            </a:r>
            <a:endParaRPr lang="en-US" dirty="0"/>
          </a:p>
        </p:txBody>
      </p:sp>
      <p:sp>
        <p:nvSpPr>
          <p:cNvPr id="3" name="Content Placeholder 2"/>
          <p:cNvSpPr>
            <a:spLocks noGrp="1"/>
          </p:cNvSpPr>
          <p:nvPr>
            <p:ph idx="1"/>
          </p:nvPr>
        </p:nvSpPr>
        <p:spPr/>
        <p:txBody>
          <a:bodyPr/>
          <a:lstStyle/>
          <a:p>
            <a:r>
              <a:rPr lang="en-US" dirty="0">
                <a:solidFill>
                  <a:srgbClr val="000000"/>
                </a:solidFill>
                <a:latin typeface="Courier New" panose="02070309020205020404" pitchFamily="49" charset="0"/>
              </a:rPr>
              <a:t>File </a:t>
            </a:r>
            <a:r>
              <a:rPr lang="en-US" dirty="0" err="1">
                <a:solidFill>
                  <a:srgbClr val="6A3E3E"/>
                </a:solidFill>
                <a:latin typeface="Courier New" panose="02070309020205020404" pitchFamily="49" charset="0"/>
              </a:rPr>
              <a:t>file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File(</a:t>
            </a:r>
            <a:r>
              <a:rPr lang="en-US" b="1" dirty="0">
                <a:solidFill>
                  <a:srgbClr val="2A00FF"/>
                </a:solidFill>
                <a:latin typeface="Courier New" panose="02070309020205020404" pitchFamily="49" charset="0"/>
              </a:rPr>
              <a:t>"C:/HiddenTest.txt"</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file</a:t>
            </a:r>
            <a:r>
              <a:rPr lang="en-US" b="1" dirty="0" err="1">
                <a:solidFill>
                  <a:srgbClr val="000000"/>
                </a:solidFill>
                <a:latin typeface="Courier New" panose="02070309020205020404" pitchFamily="49" charset="0"/>
              </a:rPr>
              <a:t>.isHidden</a:t>
            </a:r>
            <a:r>
              <a:rPr lang="en-US" b="1" dirty="0">
                <a:solidFill>
                  <a:srgbClr val="000000"/>
                </a:solidFill>
                <a:latin typeface="Courier New" panose="02070309020205020404" pitchFamily="49" charset="0"/>
              </a:rPr>
              <a:t>()) {</a:t>
            </a:r>
          </a:p>
          <a:p>
            <a:endParaRPr lang="en-US" dirty="0">
              <a:latin typeface="Courier New" panose="02070309020205020404" pitchFamily="49" charset="0"/>
            </a:endParaRP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"This file is Hidden file: "</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else</a:t>
            </a:r>
            <a:r>
              <a:rPr lang="en-US" b="1" dirty="0">
                <a:solidFill>
                  <a:srgbClr val="000000"/>
                </a:solidFill>
                <a:latin typeface="Courier New" panose="02070309020205020404" pitchFamily="49" charset="0"/>
              </a:rPr>
              <a:t> {</a:t>
            </a:r>
          </a:p>
          <a:p>
            <a:endParaRPr lang="en-US" dirty="0">
              <a:latin typeface="Courier New" panose="02070309020205020404" pitchFamily="49" charset="0"/>
            </a:endParaRP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"File is not Hidden "</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Tree>
    <p:extLst>
      <p:ext uri="{BB962C8B-B14F-4D97-AF65-F5344CB8AC3E}">
        <p14:creationId xmlns:p14="http://schemas.microsoft.com/office/powerpoint/2010/main" val="612732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 Garbage Collector</a:t>
            </a:r>
            <a:endParaRPr lang="en-US" dirty="0"/>
          </a:p>
        </p:txBody>
      </p:sp>
      <p:sp>
        <p:nvSpPr>
          <p:cNvPr id="3" name="Content Placeholder 2"/>
          <p:cNvSpPr>
            <a:spLocks noGrp="1"/>
          </p:cNvSpPr>
          <p:nvPr>
            <p:ph idx="1"/>
          </p:nvPr>
        </p:nvSpPr>
        <p:spPr/>
        <p:txBody>
          <a:bodyPr/>
          <a:lstStyle/>
          <a:p>
            <a:r>
              <a:rPr lang="en-US" dirty="0"/>
              <a:t>JDK 7 introduced a new Garbage Collector known as G1 Garbage Collection, which is short form of garbage first. G1 garbage collector performs clean-up where there is most garbage. To achieve this it split </a:t>
            </a:r>
            <a:r>
              <a:rPr lang="en-US" u="sng" dirty="0">
                <a:hlinkClick r:id="rId2"/>
              </a:rPr>
              <a:t>Java heap memory</a:t>
            </a:r>
            <a:r>
              <a:rPr lang="en-US" dirty="0"/>
              <a:t> into multiple regions as opposed to 3 regions in the prior to Java 7 version (new, old and </a:t>
            </a:r>
            <a:r>
              <a:rPr lang="en-US" dirty="0" err="1"/>
              <a:t>permgen</a:t>
            </a:r>
            <a:r>
              <a:rPr lang="en-US" dirty="0"/>
              <a:t> space). It's said that G1 is quite predictable and provides greater through put for memory intensive applications</a:t>
            </a:r>
            <a:endParaRPr lang="en-US" dirty="0"/>
          </a:p>
        </p:txBody>
      </p:sp>
    </p:spTree>
    <p:extLst>
      <p:ext uri="{BB962C8B-B14F-4D97-AF65-F5344CB8AC3E}">
        <p14:creationId xmlns:p14="http://schemas.microsoft.com/office/powerpoint/2010/main" val="1524173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precise re-throwing of an Exception</a:t>
            </a:r>
            <a:endParaRPr lang="en-US" dirty="0"/>
          </a:p>
        </p:txBody>
      </p:sp>
      <p:sp>
        <p:nvSpPr>
          <p:cNvPr id="3" name="Content Placeholder 2"/>
          <p:cNvSpPr>
            <a:spLocks noGrp="1"/>
          </p:cNvSpPr>
          <p:nvPr>
            <p:ph idx="1"/>
          </p:nvPr>
        </p:nvSpPr>
        <p:spPr/>
        <p:txBody>
          <a:bodyPr>
            <a:normAutofit fontScale="77500" lnSpcReduction="20000"/>
          </a:bodyPr>
          <a:lstStyle/>
          <a:p>
            <a:pPr marL="0">
              <a:lnSpc>
                <a:spcPct val="107000"/>
              </a:lnSpc>
              <a:spcBef>
                <a:spcPts val="0"/>
              </a:spcBef>
            </a:pP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before JDK 7, re-throwing an exception was treated as throwing the type of the catch parameter. For example, if your try block can throw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ParseException</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as well as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IOException</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In order to catch all exceptions and </a:t>
            </a:r>
            <a:r>
              <a:rPr lang="en-US" dirty="0" err="1">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rethrow</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them, you would have to catch Exception and declare your method as throwing an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Exception</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This is sort of obscure non-precise throw, because you are throwing a general Exception type (instead of specific ones) and statements calling your method need to catch this general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Exception</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This will be more clear by seeing following example of exception handling in code prior to Java 1.7</a:t>
            </a:r>
            <a:b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a:r>
            <a:b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8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FF5600"/>
                </a:solidFill>
                <a:latin typeface="Consolas" panose="020B0609020204030204" pitchFamily="49" charset="0"/>
                <a:ea typeface="Times New Roman" panose="02020603050405020304" pitchFamily="18" charset="0"/>
                <a:cs typeface="Courier New" panose="02070309020205020404" pitchFamily="49" charset="0"/>
              </a:rPr>
              <a:t>public</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600" dirty="0">
                <a:solidFill>
                  <a:srgbClr val="FF5600"/>
                </a:solidFill>
                <a:latin typeface="Consolas" panose="020B0609020204030204" pitchFamily="49" charset="0"/>
                <a:ea typeface="Times New Roman" panose="02020603050405020304" pitchFamily="18" charset="0"/>
                <a:cs typeface="Courier New" panose="02070309020205020404" pitchFamily="49" charset="0"/>
              </a:rPr>
              <a:t>void</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obscure() throws </a:t>
            </a:r>
            <a:r>
              <a:rPr lang="en-US" sz="1600" dirty="0">
                <a:solidFill>
                  <a:srgbClr val="FF5600"/>
                </a:solidFill>
                <a:latin typeface="Consolas" panose="020B0609020204030204" pitchFamily="49" charset="0"/>
                <a:ea typeface="Times New Roman" panose="02020603050405020304" pitchFamily="18" charset="0"/>
                <a:cs typeface="Courier New" panose="02070309020205020404" pitchFamily="49" charset="0"/>
              </a:rPr>
              <a:t>Exception</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8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600" dirty="0">
                <a:solidFill>
                  <a:srgbClr val="FF5600"/>
                </a:solidFill>
                <a:latin typeface="Consolas" panose="020B0609020204030204" pitchFamily="49" charset="0"/>
                <a:ea typeface="Times New Roman" panose="02020603050405020304" pitchFamily="18" charset="0"/>
                <a:cs typeface="Courier New" panose="02070309020205020404" pitchFamily="49" charset="0"/>
              </a:rPr>
              <a:t>try</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8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600" dirty="0">
                <a:solidFill>
                  <a:srgbClr val="FF5600"/>
                </a:solidFill>
                <a:latin typeface="Consolas" panose="020B0609020204030204" pitchFamily="49" charset="0"/>
                <a:ea typeface="Times New Roman" panose="02020603050405020304" pitchFamily="18" charset="0"/>
                <a:cs typeface="Courier New" panose="02070309020205020404" pitchFamily="49" charset="0"/>
              </a:rPr>
              <a:t>new</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600" dirty="0" err="1">
                <a:solidFill>
                  <a:srgbClr val="FF5600"/>
                </a:solidFill>
                <a:latin typeface="Consolas" panose="020B0609020204030204" pitchFamily="49" charset="0"/>
                <a:ea typeface="Times New Roman" panose="02020603050405020304" pitchFamily="18" charset="0"/>
                <a:cs typeface="Courier New" panose="02070309020205020404" pitchFamily="49" charset="0"/>
              </a:rPr>
              <a:t>FileInputStream</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600" dirty="0">
                <a:solidFill>
                  <a:srgbClr val="00A33F"/>
                </a:solidFill>
                <a:latin typeface="Consolas" panose="020B0609020204030204" pitchFamily="49" charset="0"/>
                <a:ea typeface="Times New Roman" panose="02020603050405020304" pitchFamily="18" charset="0"/>
                <a:cs typeface="Courier New" panose="02070309020205020404" pitchFamily="49" charset="0"/>
              </a:rPr>
              <a:t>"abc.txt"</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600" dirty="0">
                <a:solidFill>
                  <a:srgbClr val="FF5600"/>
                </a:solidFill>
                <a:latin typeface="Consolas" panose="020B0609020204030204" pitchFamily="49" charset="0"/>
                <a:ea typeface="Times New Roman" panose="02020603050405020304" pitchFamily="18" charset="0"/>
                <a:cs typeface="Courier New" panose="02070309020205020404" pitchFamily="49" charset="0"/>
              </a:rPr>
              <a:t>.</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read();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8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600" dirty="0">
                <a:solidFill>
                  <a:srgbClr val="FF5600"/>
                </a:solidFill>
                <a:latin typeface="Consolas" panose="020B0609020204030204" pitchFamily="49" charset="0"/>
                <a:ea typeface="Times New Roman" panose="02020603050405020304" pitchFamily="18" charset="0"/>
                <a:cs typeface="Courier New" panose="02070309020205020404" pitchFamily="49" charset="0"/>
              </a:rPr>
              <a:t>new</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600" dirty="0" err="1">
                <a:solidFill>
                  <a:srgbClr val="FF5600"/>
                </a:solidFill>
                <a:latin typeface="Consolas" panose="020B0609020204030204" pitchFamily="49" charset="0"/>
                <a:ea typeface="Times New Roman" panose="02020603050405020304" pitchFamily="18" charset="0"/>
                <a:cs typeface="Courier New" panose="02070309020205020404" pitchFamily="49" charset="0"/>
              </a:rPr>
              <a:t>SimpleDateFormat</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600" dirty="0">
                <a:solidFill>
                  <a:srgbClr val="00A33F"/>
                </a:solidFill>
                <a:latin typeface="Consolas" panose="020B0609020204030204" pitchFamily="49" charset="0"/>
                <a:ea typeface="Times New Roman" panose="02020603050405020304" pitchFamily="18" charset="0"/>
                <a:cs typeface="Courier New" panose="02070309020205020404" pitchFamily="49" charset="0"/>
              </a:rPr>
              <a:t>"</a:t>
            </a:r>
            <a:r>
              <a:rPr lang="en-US" sz="1600" dirty="0" err="1">
                <a:solidFill>
                  <a:srgbClr val="00A33F"/>
                </a:solidFill>
                <a:latin typeface="Consolas" panose="020B0609020204030204" pitchFamily="49" charset="0"/>
                <a:ea typeface="Times New Roman" panose="02020603050405020304" pitchFamily="18" charset="0"/>
                <a:cs typeface="Courier New" panose="02070309020205020404" pitchFamily="49" charset="0"/>
              </a:rPr>
              <a:t>ddMMyyyy</a:t>
            </a:r>
            <a:r>
              <a:rPr lang="en-US" sz="1600" dirty="0">
                <a:solidFill>
                  <a:srgbClr val="00A33F"/>
                </a:solidFill>
                <a:latin typeface="Consolas" panose="020B0609020204030204" pitchFamily="49" charset="0"/>
                <a:ea typeface="Times New Roman" panose="02020603050405020304" pitchFamily="18" charset="0"/>
                <a:cs typeface="Courier New" panose="02070309020205020404" pitchFamily="49" charset="0"/>
              </a:rPr>
              <a:t>"</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600" dirty="0">
                <a:solidFill>
                  <a:srgbClr val="FF5600"/>
                </a:solidFill>
                <a:latin typeface="Consolas" panose="020B0609020204030204" pitchFamily="49" charset="0"/>
                <a:ea typeface="Times New Roman" panose="02020603050405020304" pitchFamily="18" charset="0"/>
                <a:cs typeface="Courier New" panose="02070309020205020404" pitchFamily="49" charset="0"/>
              </a:rPr>
              <a:t>.</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parse(</a:t>
            </a:r>
            <a:r>
              <a:rPr lang="en-US" sz="1600" dirty="0">
                <a:solidFill>
                  <a:srgbClr val="00A33F"/>
                </a:solidFill>
                <a:latin typeface="Consolas" panose="020B0609020204030204" pitchFamily="49" charset="0"/>
                <a:ea typeface="Times New Roman" panose="02020603050405020304" pitchFamily="18" charset="0"/>
                <a:cs typeface="Courier New" panose="02070309020205020404" pitchFamily="49" charset="0"/>
              </a:rPr>
              <a:t>"12-03-2014"</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8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sz="1600" dirty="0">
                <a:solidFill>
                  <a:srgbClr val="FF5600"/>
                </a:solidFill>
                <a:latin typeface="Consolas" panose="020B0609020204030204" pitchFamily="49" charset="0"/>
                <a:ea typeface="Times New Roman" panose="02020603050405020304" pitchFamily="18" charset="0"/>
                <a:cs typeface="Courier New" panose="02070309020205020404" pitchFamily="49" charset="0"/>
              </a:rPr>
              <a:t>catch</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600" dirty="0">
                <a:solidFill>
                  <a:srgbClr val="FF5600"/>
                </a:solidFill>
                <a:latin typeface="Consolas" panose="020B0609020204030204" pitchFamily="49" charset="0"/>
                <a:ea typeface="Times New Roman" panose="02020603050405020304" pitchFamily="18" charset="0"/>
                <a:cs typeface="Courier New" panose="02070309020205020404" pitchFamily="49" charset="0"/>
              </a:rPr>
              <a:t>Exception</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ex)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8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600" dirty="0" err="1">
                <a:solidFill>
                  <a:srgbClr val="FF5600"/>
                </a:solidFill>
                <a:latin typeface="Consolas" panose="020B0609020204030204" pitchFamily="49" charset="0"/>
                <a:ea typeface="Times New Roman" panose="02020603050405020304" pitchFamily="18" charset="0"/>
                <a:cs typeface="Courier New" panose="02070309020205020404" pitchFamily="49" charset="0"/>
              </a:rPr>
              <a:t>System.</a:t>
            </a:r>
            <a:r>
              <a:rPr lang="en-US" sz="16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out</a:t>
            </a:r>
            <a:r>
              <a:rPr lang="en-US" sz="1600" dirty="0" err="1">
                <a:solidFill>
                  <a:srgbClr val="FF5600"/>
                </a:solidFill>
                <a:latin typeface="Consolas" panose="020B0609020204030204" pitchFamily="49" charset="0"/>
                <a:ea typeface="Times New Roman" panose="02020603050405020304" pitchFamily="18" charset="0"/>
                <a:cs typeface="Courier New" panose="02070309020205020404" pitchFamily="49" charset="0"/>
              </a:rPr>
              <a:t>.</a:t>
            </a:r>
            <a:r>
              <a:rPr lang="en-US" sz="16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println</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600" dirty="0">
                <a:solidFill>
                  <a:srgbClr val="00A33F"/>
                </a:solidFill>
                <a:latin typeface="Consolas" panose="020B0609020204030204" pitchFamily="49" charset="0"/>
                <a:ea typeface="Times New Roman" panose="02020603050405020304" pitchFamily="18" charset="0"/>
                <a:cs typeface="Courier New" panose="02070309020205020404" pitchFamily="49" charset="0"/>
              </a:rPr>
              <a:t>"Caught exception: "</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600" dirty="0">
                <a:solidFill>
                  <a:srgbClr val="FF5600"/>
                </a:solidFill>
                <a:latin typeface="Consolas" panose="020B0609020204030204" pitchFamily="49" charset="0"/>
                <a:ea typeface="Times New Roman" panose="02020603050405020304" pitchFamily="18" charset="0"/>
                <a:cs typeface="Courier New" panose="02070309020205020404" pitchFamily="49" charset="0"/>
              </a:rPr>
              <a:t>+</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6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ex</a:t>
            </a:r>
            <a:r>
              <a:rPr lang="en-US" sz="1600" dirty="0" err="1">
                <a:solidFill>
                  <a:srgbClr val="FF5600"/>
                </a:solidFill>
                <a:latin typeface="Consolas" panose="020B0609020204030204" pitchFamily="49" charset="0"/>
                <a:ea typeface="Times New Roman" panose="02020603050405020304" pitchFamily="18" charset="0"/>
                <a:cs typeface="Courier New" panose="02070309020205020404" pitchFamily="49" charset="0"/>
              </a:rPr>
              <a:t>.</a:t>
            </a:r>
            <a:r>
              <a:rPr lang="en-US" sz="16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getMessage</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8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1600" dirty="0">
                <a:solidFill>
                  <a:srgbClr val="FF5600"/>
                </a:solidFill>
                <a:latin typeface="Consolas" panose="020B0609020204030204" pitchFamily="49" charset="0"/>
                <a:ea typeface="Times New Roman" panose="02020603050405020304" pitchFamily="18" charset="0"/>
                <a:cs typeface="Courier New" panose="02070309020205020404" pitchFamily="49" charset="0"/>
              </a:rPr>
              <a:t>throw</a:t>
            </a: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ex;</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8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ts val="18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3329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3" y="2160589"/>
            <a:ext cx="10227227" cy="3880773"/>
          </a:xfrm>
        </p:spPr>
        <p:txBody>
          <a:bodyPr>
            <a:normAutofit fontScale="92500" lnSpcReduction="10000"/>
          </a:bodyPr>
          <a:lstStyle/>
          <a:p>
            <a:r>
              <a:rPr lang="en-US" dirty="0">
                <a:solidFill>
                  <a:srgbClr val="000000"/>
                </a:solidFill>
                <a:latin typeface="Trebuchet MS" panose="020B0603020202020204" pitchFamily="34" charset="0"/>
                <a:ea typeface="Calibri" panose="020F0502020204030204" pitchFamily="34" charset="0"/>
                <a:cs typeface="Times New Roman" panose="02020603050405020304" pitchFamily="18" charset="0"/>
              </a:rPr>
              <a:t>From JDK 7 onwards you can be more precise while declaring type of Exception in </a:t>
            </a:r>
            <a:r>
              <a:rPr lang="en-US" u="sng" dirty="0">
                <a:solidFill>
                  <a:srgbClr val="660099"/>
                </a:solidFill>
                <a:latin typeface="Trebuchet MS" panose="020B0603020202020204" pitchFamily="34" charset="0"/>
                <a:ea typeface="Calibri" panose="020F0502020204030204" pitchFamily="34" charset="0"/>
                <a:cs typeface="Times New Roman" panose="02020603050405020304" pitchFamily="18" charset="0"/>
                <a:hlinkClick r:id="rId2"/>
              </a:rPr>
              <a:t>throws clause</a:t>
            </a:r>
            <a:r>
              <a:rPr lang="en-US" dirty="0">
                <a:solidFill>
                  <a:srgbClr val="000000"/>
                </a:solidFill>
                <a:latin typeface="Trebuchet MS" panose="020B0603020202020204" pitchFamily="34" charset="0"/>
                <a:ea typeface="Calibri" panose="020F0502020204030204" pitchFamily="34" charset="0"/>
                <a:cs typeface="Times New Roman" panose="02020603050405020304" pitchFamily="18" charset="0"/>
              </a:rPr>
              <a:t> of any method. You can be more precise about the exceptions being thrown from the method and you can handle them a lot better at client side, as shown in following example </a:t>
            </a:r>
            <a:r>
              <a:rPr lang="en-US" dirty="0" smtClean="0">
                <a:solidFill>
                  <a:srgbClr val="000000"/>
                </a:solidFill>
                <a:latin typeface="Trebuchet MS" panose="020B0603020202020204" pitchFamily="34" charset="0"/>
                <a:ea typeface="Calibri" panose="020F0502020204030204" pitchFamily="34" charset="0"/>
                <a:cs typeface="Times New Roman" panose="02020603050405020304" pitchFamily="18" charset="0"/>
              </a:rPr>
              <a:t>:</a:t>
            </a:r>
          </a:p>
          <a:p>
            <a:r>
              <a:rPr lang="en-US" dirty="0">
                <a:solidFill>
                  <a:srgbClr val="000000"/>
                </a:solidFill>
                <a:latin typeface="Trebuchet MS" panose="020B0603020202020204" pitchFamily="34" charset="0"/>
                <a:ea typeface="Calibri" panose="020F0502020204030204" pitchFamily="34" charset="0"/>
                <a:cs typeface="Times New Roman" panose="02020603050405020304" pitchFamily="18" charset="0"/>
              </a:rPr>
              <a:t/>
            </a:r>
            <a:br>
              <a:rPr lang="en-US" dirty="0">
                <a:solidFill>
                  <a:srgbClr val="000000"/>
                </a:solidFill>
                <a:latin typeface="Trebuchet MS" panose="020B0603020202020204" pitchFamily="34" charset="0"/>
                <a:ea typeface="Calibri" panose="020F0502020204030204" pitchFamily="34" charset="0"/>
                <a:cs typeface="Times New Roman" panose="02020603050405020304" pitchFamily="18" charset="0"/>
              </a:rPr>
            </a:br>
            <a:r>
              <a:rPr lang="en-US" dirty="0">
                <a:solidFill>
                  <a:srgbClr val="FF5600"/>
                </a:solidFill>
                <a:latin typeface="Trebuchet MS" panose="020B0603020202020204" pitchFamily="34" charset="0"/>
              </a:rPr>
              <a:t>public</a:t>
            </a:r>
            <a:r>
              <a:rPr lang="en-US" dirty="0">
                <a:solidFill>
                  <a:srgbClr val="000000"/>
                </a:solidFill>
                <a:latin typeface="Trebuchet MS" panose="020B0603020202020204" pitchFamily="34" charset="0"/>
              </a:rPr>
              <a:t> </a:t>
            </a:r>
            <a:r>
              <a:rPr lang="en-US" dirty="0">
                <a:solidFill>
                  <a:srgbClr val="FF5600"/>
                </a:solidFill>
                <a:latin typeface="Trebuchet MS" panose="020B0603020202020204" pitchFamily="34" charset="0"/>
              </a:rPr>
              <a:t>void</a:t>
            </a:r>
            <a:r>
              <a:rPr lang="en-US" dirty="0">
                <a:solidFill>
                  <a:srgbClr val="000000"/>
                </a:solidFill>
                <a:latin typeface="Trebuchet MS" panose="020B0603020202020204" pitchFamily="34" charset="0"/>
              </a:rPr>
              <a:t> precise</a:t>
            </a:r>
            <a:r>
              <a:rPr lang="en-US" dirty="0" smtClean="0">
                <a:solidFill>
                  <a:srgbClr val="000000"/>
                </a:solidFill>
                <a:latin typeface="Trebuchet MS" panose="020B0603020202020204" pitchFamily="34" charset="0"/>
              </a:rPr>
              <a:t>() throws</a:t>
            </a:r>
            <a:r>
              <a:rPr lang="en-US" dirty="0">
                <a:solidFill>
                  <a:srgbClr val="000000"/>
                </a:solidFill>
                <a:latin typeface="Trebuchet MS" panose="020B0603020202020204" pitchFamily="34" charset="0"/>
              </a:rPr>
              <a:t> </a:t>
            </a:r>
            <a:r>
              <a:rPr lang="en-US" dirty="0" err="1">
                <a:solidFill>
                  <a:srgbClr val="FF5600"/>
                </a:solidFill>
                <a:latin typeface="Trebuchet MS" panose="020B0603020202020204" pitchFamily="34" charset="0"/>
              </a:rPr>
              <a:t>ParseException</a:t>
            </a:r>
            <a:r>
              <a:rPr lang="en-US" dirty="0">
                <a:solidFill>
                  <a:srgbClr val="000000"/>
                </a:solidFill>
                <a:latin typeface="Trebuchet MS" panose="020B0603020202020204" pitchFamily="34" charset="0"/>
              </a:rPr>
              <a:t>, </a:t>
            </a:r>
            <a:r>
              <a:rPr lang="en-US" dirty="0" err="1">
                <a:solidFill>
                  <a:srgbClr val="FF5600"/>
                </a:solidFill>
                <a:latin typeface="Trebuchet MS" panose="020B0603020202020204" pitchFamily="34" charset="0"/>
              </a:rPr>
              <a:t>IOException</a:t>
            </a:r>
            <a:r>
              <a:rPr lang="en-US" dirty="0">
                <a:solidFill>
                  <a:srgbClr val="000000"/>
                </a:solidFill>
                <a:latin typeface="Trebuchet MS" panose="020B0603020202020204" pitchFamily="34" charset="0"/>
              </a:rPr>
              <a:t> { </a:t>
            </a:r>
            <a:endParaRPr lang="en-US" dirty="0" smtClean="0">
              <a:solidFill>
                <a:srgbClr val="000000"/>
              </a:solidFill>
              <a:latin typeface="Trebuchet MS" panose="020B0603020202020204" pitchFamily="34" charset="0"/>
            </a:endParaRPr>
          </a:p>
          <a:p>
            <a:r>
              <a:rPr lang="en-US" dirty="0" smtClean="0">
                <a:solidFill>
                  <a:srgbClr val="FF5600"/>
                </a:solidFill>
                <a:latin typeface="Trebuchet MS" panose="020B0603020202020204" pitchFamily="34" charset="0"/>
              </a:rPr>
              <a:t>try</a:t>
            </a:r>
            <a:r>
              <a:rPr lang="en-US" dirty="0">
                <a:solidFill>
                  <a:srgbClr val="000000"/>
                </a:solidFill>
                <a:latin typeface="Trebuchet MS" panose="020B0603020202020204" pitchFamily="34" charset="0"/>
              </a:rPr>
              <a:t> </a:t>
            </a:r>
            <a:r>
              <a:rPr lang="en-US" dirty="0" smtClean="0">
                <a:solidFill>
                  <a:srgbClr val="000000"/>
                </a:solidFill>
                <a:latin typeface="Trebuchet MS" panose="020B0603020202020204" pitchFamily="34" charset="0"/>
              </a:rPr>
              <a:t>{</a:t>
            </a:r>
          </a:p>
          <a:p>
            <a:r>
              <a:rPr lang="en-US" dirty="0">
                <a:solidFill>
                  <a:srgbClr val="000000"/>
                </a:solidFill>
                <a:latin typeface="Trebuchet MS" panose="020B0603020202020204" pitchFamily="34" charset="0"/>
              </a:rPr>
              <a:t> </a:t>
            </a:r>
            <a:r>
              <a:rPr lang="en-US" dirty="0">
                <a:solidFill>
                  <a:srgbClr val="FF5600"/>
                </a:solidFill>
                <a:latin typeface="Trebuchet MS" panose="020B0603020202020204" pitchFamily="34" charset="0"/>
              </a:rPr>
              <a:t>new</a:t>
            </a:r>
            <a:r>
              <a:rPr lang="en-US" dirty="0">
                <a:solidFill>
                  <a:srgbClr val="000000"/>
                </a:solidFill>
                <a:latin typeface="Trebuchet MS" panose="020B0603020202020204" pitchFamily="34" charset="0"/>
              </a:rPr>
              <a:t> </a:t>
            </a:r>
            <a:r>
              <a:rPr lang="en-US" dirty="0" err="1">
                <a:solidFill>
                  <a:srgbClr val="FF5600"/>
                </a:solidFill>
                <a:latin typeface="Trebuchet MS" panose="020B0603020202020204" pitchFamily="34" charset="0"/>
              </a:rPr>
              <a:t>FileInputStream</a:t>
            </a:r>
            <a:r>
              <a:rPr lang="en-US" dirty="0">
                <a:solidFill>
                  <a:srgbClr val="000000"/>
                </a:solidFill>
                <a:latin typeface="Trebuchet MS" panose="020B0603020202020204" pitchFamily="34" charset="0"/>
              </a:rPr>
              <a:t>(</a:t>
            </a:r>
            <a:r>
              <a:rPr lang="en-US" dirty="0">
                <a:solidFill>
                  <a:srgbClr val="00A33F"/>
                </a:solidFill>
                <a:latin typeface="Trebuchet MS" panose="020B0603020202020204" pitchFamily="34" charset="0"/>
              </a:rPr>
              <a:t>"abc.txt"</a:t>
            </a:r>
            <a:r>
              <a:rPr lang="en-US" dirty="0">
                <a:solidFill>
                  <a:srgbClr val="000000"/>
                </a:solidFill>
                <a:latin typeface="Trebuchet MS" panose="020B0603020202020204" pitchFamily="34" charset="0"/>
              </a:rPr>
              <a:t>)</a:t>
            </a:r>
            <a:r>
              <a:rPr lang="en-US" dirty="0">
                <a:solidFill>
                  <a:srgbClr val="FF5600"/>
                </a:solidFill>
                <a:latin typeface="Trebuchet MS" panose="020B0603020202020204" pitchFamily="34" charset="0"/>
              </a:rPr>
              <a:t>.</a:t>
            </a:r>
            <a:r>
              <a:rPr lang="en-US" dirty="0">
                <a:solidFill>
                  <a:srgbClr val="000000"/>
                </a:solidFill>
                <a:latin typeface="Trebuchet MS" panose="020B0603020202020204" pitchFamily="34" charset="0"/>
              </a:rPr>
              <a:t>read</a:t>
            </a:r>
            <a:r>
              <a:rPr lang="en-US" dirty="0" smtClean="0">
                <a:solidFill>
                  <a:srgbClr val="000000"/>
                </a:solidFill>
                <a:latin typeface="Trebuchet MS" panose="020B0603020202020204" pitchFamily="34" charset="0"/>
              </a:rPr>
              <a:t>();</a:t>
            </a:r>
          </a:p>
          <a:p>
            <a:r>
              <a:rPr lang="en-US" dirty="0">
                <a:solidFill>
                  <a:srgbClr val="000000"/>
                </a:solidFill>
                <a:latin typeface="Trebuchet MS" panose="020B0603020202020204" pitchFamily="34" charset="0"/>
              </a:rPr>
              <a:t> </a:t>
            </a:r>
            <a:r>
              <a:rPr lang="en-US" dirty="0">
                <a:solidFill>
                  <a:srgbClr val="FF5600"/>
                </a:solidFill>
                <a:latin typeface="Trebuchet MS" panose="020B0603020202020204" pitchFamily="34" charset="0"/>
              </a:rPr>
              <a:t>new</a:t>
            </a:r>
            <a:r>
              <a:rPr lang="en-US" dirty="0">
                <a:solidFill>
                  <a:srgbClr val="000000"/>
                </a:solidFill>
                <a:latin typeface="Trebuchet MS" panose="020B0603020202020204" pitchFamily="34" charset="0"/>
              </a:rPr>
              <a:t> </a:t>
            </a:r>
            <a:r>
              <a:rPr lang="en-US" dirty="0" err="1">
                <a:solidFill>
                  <a:srgbClr val="FF5600"/>
                </a:solidFill>
                <a:latin typeface="Trebuchet MS" panose="020B0603020202020204" pitchFamily="34" charset="0"/>
              </a:rPr>
              <a:t>SimpleDateFormat</a:t>
            </a:r>
            <a:r>
              <a:rPr lang="en-US" dirty="0">
                <a:solidFill>
                  <a:srgbClr val="000000"/>
                </a:solidFill>
                <a:latin typeface="Trebuchet MS" panose="020B0603020202020204" pitchFamily="34" charset="0"/>
              </a:rPr>
              <a:t>(</a:t>
            </a:r>
            <a:r>
              <a:rPr lang="en-US" dirty="0">
                <a:solidFill>
                  <a:srgbClr val="00A33F"/>
                </a:solidFill>
                <a:latin typeface="Trebuchet MS" panose="020B0603020202020204" pitchFamily="34" charset="0"/>
              </a:rPr>
              <a:t>"</a:t>
            </a:r>
            <a:r>
              <a:rPr lang="en-US" dirty="0" err="1">
                <a:solidFill>
                  <a:srgbClr val="00A33F"/>
                </a:solidFill>
                <a:latin typeface="Trebuchet MS" panose="020B0603020202020204" pitchFamily="34" charset="0"/>
              </a:rPr>
              <a:t>ddMMyyyy</a:t>
            </a:r>
            <a:r>
              <a:rPr lang="en-US" dirty="0">
                <a:solidFill>
                  <a:srgbClr val="00A33F"/>
                </a:solidFill>
                <a:latin typeface="Trebuchet MS" panose="020B0603020202020204" pitchFamily="34" charset="0"/>
              </a:rPr>
              <a:t>"</a:t>
            </a:r>
            <a:r>
              <a:rPr lang="en-US" dirty="0">
                <a:solidFill>
                  <a:srgbClr val="000000"/>
                </a:solidFill>
                <a:latin typeface="Trebuchet MS" panose="020B0603020202020204" pitchFamily="34" charset="0"/>
              </a:rPr>
              <a:t>)</a:t>
            </a:r>
            <a:r>
              <a:rPr lang="en-US" dirty="0">
                <a:solidFill>
                  <a:srgbClr val="FF5600"/>
                </a:solidFill>
                <a:latin typeface="Trebuchet MS" panose="020B0603020202020204" pitchFamily="34" charset="0"/>
              </a:rPr>
              <a:t>.</a:t>
            </a:r>
            <a:r>
              <a:rPr lang="en-US" dirty="0">
                <a:solidFill>
                  <a:srgbClr val="000000"/>
                </a:solidFill>
                <a:latin typeface="Trebuchet MS" panose="020B0603020202020204" pitchFamily="34" charset="0"/>
              </a:rPr>
              <a:t>parse(</a:t>
            </a:r>
            <a:r>
              <a:rPr lang="en-US" dirty="0">
                <a:solidFill>
                  <a:srgbClr val="00A33F"/>
                </a:solidFill>
                <a:latin typeface="Trebuchet MS" panose="020B0603020202020204" pitchFamily="34" charset="0"/>
              </a:rPr>
              <a:t>"12-03-2014"</a:t>
            </a:r>
            <a:r>
              <a:rPr lang="en-US" dirty="0">
                <a:solidFill>
                  <a:srgbClr val="000000"/>
                </a:solidFill>
                <a:latin typeface="Trebuchet MS" panose="020B0603020202020204" pitchFamily="34" charset="0"/>
              </a:rPr>
              <a:t>); </a:t>
            </a:r>
            <a:endParaRPr lang="en-US" dirty="0" smtClean="0">
              <a:solidFill>
                <a:srgbClr val="000000"/>
              </a:solidFill>
              <a:latin typeface="Trebuchet MS" panose="020B0603020202020204" pitchFamily="34" charset="0"/>
            </a:endParaRPr>
          </a:p>
          <a:p>
            <a:r>
              <a:rPr lang="en-US" dirty="0" smtClean="0">
                <a:solidFill>
                  <a:srgbClr val="000000"/>
                </a:solidFill>
                <a:latin typeface="Trebuchet MS" panose="020B0603020202020204" pitchFamily="34" charset="0"/>
              </a:rPr>
              <a:t>}</a:t>
            </a:r>
            <a:r>
              <a:rPr lang="en-US" dirty="0">
                <a:solidFill>
                  <a:srgbClr val="000000"/>
                </a:solidFill>
                <a:latin typeface="Trebuchet MS" panose="020B0603020202020204" pitchFamily="34" charset="0"/>
              </a:rPr>
              <a:t> </a:t>
            </a:r>
            <a:r>
              <a:rPr lang="en-US" dirty="0">
                <a:solidFill>
                  <a:srgbClr val="FF5600"/>
                </a:solidFill>
                <a:latin typeface="Trebuchet MS" panose="020B0603020202020204" pitchFamily="34" charset="0"/>
              </a:rPr>
              <a:t>catch</a:t>
            </a:r>
            <a:r>
              <a:rPr lang="en-US" dirty="0">
                <a:solidFill>
                  <a:srgbClr val="000000"/>
                </a:solidFill>
                <a:latin typeface="Trebuchet MS" panose="020B0603020202020204" pitchFamily="34" charset="0"/>
              </a:rPr>
              <a:t> (</a:t>
            </a:r>
            <a:r>
              <a:rPr lang="en-US" dirty="0">
                <a:solidFill>
                  <a:srgbClr val="FF5600"/>
                </a:solidFill>
                <a:latin typeface="Trebuchet MS" panose="020B0603020202020204" pitchFamily="34" charset="0"/>
              </a:rPr>
              <a:t>Exception</a:t>
            </a:r>
            <a:r>
              <a:rPr lang="en-US" dirty="0">
                <a:solidFill>
                  <a:srgbClr val="000000"/>
                </a:solidFill>
                <a:latin typeface="Trebuchet MS" panose="020B0603020202020204" pitchFamily="34" charset="0"/>
              </a:rPr>
              <a:t> ex) { </a:t>
            </a:r>
            <a:endParaRPr lang="en-US" dirty="0" smtClean="0">
              <a:solidFill>
                <a:srgbClr val="000000"/>
              </a:solidFill>
              <a:latin typeface="Trebuchet MS" panose="020B0603020202020204" pitchFamily="34" charset="0"/>
            </a:endParaRPr>
          </a:p>
          <a:p>
            <a:r>
              <a:rPr lang="en-US" dirty="0" err="1" smtClean="0">
                <a:solidFill>
                  <a:srgbClr val="FF5600"/>
                </a:solidFill>
                <a:latin typeface="Trebuchet MS" panose="020B0603020202020204" pitchFamily="34" charset="0"/>
              </a:rPr>
              <a:t>System.</a:t>
            </a:r>
            <a:r>
              <a:rPr lang="en-US" dirty="0" err="1" smtClean="0">
                <a:solidFill>
                  <a:srgbClr val="000000"/>
                </a:solidFill>
                <a:latin typeface="Trebuchet MS" panose="020B0603020202020204" pitchFamily="34" charset="0"/>
              </a:rPr>
              <a:t>out</a:t>
            </a:r>
            <a:r>
              <a:rPr lang="en-US" dirty="0" err="1" smtClean="0">
                <a:solidFill>
                  <a:srgbClr val="FF5600"/>
                </a:solidFill>
                <a:latin typeface="Trebuchet MS" panose="020B0603020202020204" pitchFamily="34" charset="0"/>
              </a:rPr>
              <a:t>.</a:t>
            </a:r>
            <a:r>
              <a:rPr lang="en-US" dirty="0" err="1" smtClean="0">
                <a:solidFill>
                  <a:srgbClr val="000000"/>
                </a:solidFill>
                <a:latin typeface="Trebuchet MS" panose="020B0603020202020204" pitchFamily="34" charset="0"/>
              </a:rPr>
              <a:t>println</a:t>
            </a:r>
            <a:r>
              <a:rPr lang="en-US" dirty="0">
                <a:solidFill>
                  <a:srgbClr val="000000"/>
                </a:solidFill>
                <a:latin typeface="Trebuchet MS" panose="020B0603020202020204" pitchFamily="34" charset="0"/>
              </a:rPr>
              <a:t>(</a:t>
            </a:r>
            <a:r>
              <a:rPr lang="en-US" dirty="0">
                <a:solidFill>
                  <a:srgbClr val="00A33F"/>
                </a:solidFill>
                <a:latin typeface="Trebuchet MS" panose="020B0603020202020204" pitchFamily="34" charset="0"/>
              </a:rPr>
              <a:t>"Caught exception: "</a:t>
            </a:r>
            <a:r>
              <a:rPr lang="en-US" dirty="0">
                <a:solidFill>
                  <a:srgbClr val="000000"/>
                </a:solidFill>
                <a:latin typeface="Trebuchet MS" panose="020B0603020202020204" pitchFamily="34" charset="0"/>
              </a:rPr>
              <a:t> </a:t>
            </a:r>
            <a:r>
              <a:rPr lang="en-US" dirty="0">
                <a:solidFill>
                  <a:srgbClr val="FF5600"/>
                </a:solidFill>
                <a:latin typeface="Trebuchet MS" panose="020B0603020202020204" pitchFamily="34" charset="0"/>
              </a:rPr>
              <a:t>+</a:t>
            </a:r>
            <a:r>
              <a:rPr lang="en-US" dirty="0">
                <a:solidFill>
                  <a:srgbClr val="000000"/>
                </a:solidFill>
                <a:latin typeface="Trebuchet MS" panose="020B0603020202020204" pitchFamily="34" charset="0"/>
              </a:rPr>
              <a:t> </a:t>
            </a:r>
            <a:r>
              <a:rPr lang="en-US" dirty="0" err="1">
                <a:solidFill>
                  <a:srgbClr val="000000"/>
                </a:solidFill>
                <a:latin typeface="Trebuchet MS" panose="020B0603020202020204" pitchFamily="34" charset="0"/>
              </a:rPr>
              <a:t>ex</a:t>
            </a:r>
            <a:r>
              <a:rPr lang="en-US" dirty="0" err="1">
                <a:solidFill>
                  <a:srgbClr val="FF5600"/>
                </a:solidFill>
                <a:latin typeface="Trebuchet MS" panose="020B0603020202020204" pitchFamily="34" charset="0"/>
              </a:rPr>
              <a:t>.</a:t>
            </a:r>
            <a:r>
              <a:rPr lang="en-US" dirty="0" err="1">
                <a:solidFill>
                  <a:srgbClr val="000000"/>
                </a:solidFill>
                <a:latin typeface="Trebuchet MS" panose="020B0603020202020204" pitchFamily="34" charset="0"/>
              </a:rPr>
              <a:t>getMessage</a:t>
            </a:r>
            <a:r>
              <a:rPr lang="en-US" dirty="0">
                <a:solidFill>
                  <a:srgbClr val="000000"/>
                </a:solidFill>
                <a:latin typeface="Trebuchet MS" panose="020B0603020202020204" pitchFamily="34" charset="0"/>
              </a:rPr>
              <a:t>()); </a:t>
            </a:r>
            <a:endParaRPr lang="en-US" dirty="0" smtClean="0">
              <a:solidFill>
                <a:srgbClr val="000000"/>
              </a:solidFill>
              <a:latin typeface="Trebuchet MS" panose="020B0603020202020204" pitchFamily="34" charset="0"/>
            </a:endParaRPr>
          </a:p>
          <a:p>
            <a:r>
              <a:rPr lang="en-US" dirty="0" smtClean="0">
                <a:solidFill>
                  <a:srgbClr val="FF5600"/>
                </a:solidFill>
                <a:latin typeface="Trebuchet MS" panose="020B0603020202020204" pitchFamily="34" charset="0"/>
              </a:rPr>
              <a:t>throw</a:t>
            </a:r>
            <a:r>
              <a:rPr lang="en-US" dirty="0">
                <a:solidFill>
                  <a:srgbClr val="000000"/>
                </a:solidFill>
                <a:latin typeface="Trebuchet MS" panose="020B0603020202020204" pitchFamily="34" charset="0"/>
              </a:rPr>
              <a:t> ex; } }</a:t>
            </a:r>
            <a:br>
              <a:rPr lang="en-US" dirty="0">
                <a:solidFill>
                  <a:srgbClr val="000000"/>
                </a:solidFill>
                <a:latin typeface="Trebuchet MS" panose="020B0603020202020204" pitchFamily="34" charset="0"/>
              </a:rPr>
            </a:br>
            <a:endParaRPr lang="en-US" dirty="0"/>
          </a:p>
        </p:txBody>
      </p:sp>
    </p:spTree>
    <p:extLst>
      <p:ext uri="{BB962C8B-B14F-4D97-AF65-F5344CB8AC3E}">
        <p14:creationId xmlns:p14="http://schemas.microsoft.com/office/powerpoint/2010/main" val="45733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JDK 7 Features to Revisit, Before You Welcome Java 8</a:t>
            </a:r>
          </a:p>
        </p:txBody>
      </p:sp>
      <p:sp>
        <p:nvSpPr>
          <p:cNvPr id="3" name="Content Placeholder 2"/>
          <p:cNvSpPr>
            <a:spLocks noGrp="1"/>
          </p:cNvSpPr>
          <p:nvPr>
            <p:ph idx="1"/>
          </p:nvPr>
        </p:nvSpPr>
        <p:spPr/>
        <p:txBody>
          <a:bodyPr/>
          <a:lstStyle/>
          <a:p>
            <a:r>
              <a:rPr lang="en-US" dirty="0" smtClean="0"/>
              <a:t> Source: Java revisited</a:t>
            </a:r>
          </a:p>
          <a:p>
            <a:r>
              <a:rPr lang="en-US" dirty="0"/>
              <a:t>Link: http://javarevisited.blogspot.in/2014/04/10-jdk-7-features-to-revisit-before-you.html</a:t>
            </a:r>
          </a:p>
        </p:txBody>
      </p:sp>
    </p:spTree>
    <p:extLst>
      <p:ext uri="{BB962C8B-B14F-4D97-AF65-F5344CB8AC3E}">
        <p14:creationId xmlns:p14="http://schemas.microsoft.com/office/powerpoint/2010/main" val="29040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Type Inference</a:t>
            </a:r>
            <a:endParaRPr lang="en-US" dirty="0"/>
          </a:p>
        </p:txBody>
      </p:sp>
      <p:sp>
        <p:nvSpPr>
          <p:cNvPr id="3" name="Content Placeholder 2"/>
          <p:cNvSpPr>
            <a:spLocks noGrp="1"/>
          </p:cNvSpPr>
          <p:nvPr>
            <p:ph idx="1"/>
          </p:nvPr>
        </p:nvSpPr>
        <p:spPr>
          <a:xfrm>
            <a:off x="677334" y="1501254"/>
            <a:ext cx="8596668" cy="5145205"/>
          </a:xfrm>
        </p:spPr>
        <p:txBody>
          <a:bodyPr>
            <a:normAutofit lnSpcReduction="10000"/>
          </a:bodyPr>
          <a:lstStyle/>
          <a:p>
            <a:r>
              <a:rPr lang="en-US" dirty="0"/>
              <a:t>Prior JDK 7, you type more to specify types on both left and right hand side of object creation expression, but now it only needed on left hand side, as shown in below example</a:t>
            </a:r>
            <a:r>
              <a:rPr lang="en-US" dirty="0" smtClean="0"/>
              <a:t>.</a:t>
            </a:r>
          </a:p>
          <a:p>
            <a:r>
              <a:rPr lang="en-US" dirty="0"/>
              <a:t/>
            </a:r>
            <a:br>
              <a:rPr lang="en-US" dirty="0"/>
            </a:br>
            <a:r>
              <a:rPr lang="en-US" b="1" dirty="0">
                <a:solidFill>
                  <a:srgbClr val="BB0066"/>
                </a:solidFill>
                <a:latin typeface="Trebuchet MS" panose="020B0603020202020204" pitchFamily="34" charset="0"/>
              </a:rPr>
              <a:t>Map</a:t>
            </a:r>
            <a:r>
              <a:rPr lang="en-US" dirty="0">
                <a:solidFill>
                  <a:srgbClr val="000000"/>
                </a:solidFill>
                <a:latin typeface="Trebuchet MS" panose="020B0603020202020204" pitchFamily="34" charset="0"/>
              </a:rPr>
              <a:t>&lt;</a:t>
            </a:r>
            <a:r>
              <a:rPr lang="en-US" b="1" dirty="0">
                <a:solidFill>
                  <a:srgbClr val="BB0066"/>
                </a:solidFill>
                <a:latin typeface="Trebuchet MS" panose="020B0603020202020204" pitchFamily="34" charset="0"/>
              </a:rPr>
              <a:t>String</a:t>
            </a:r>
            <a:r>
              <a:rPr lang="en-US" dirty="0">
                <a:solidFill>
                  <a:srgbClr val="000000"/>
                </a:solidFill>
                <a:latin typeface="Trebuchet MS" panose="020B0603020202020204" pitchFamily="34" charset="0"/>
              </a:rPr>
              <a:t>, </a:t>
            </a:r>
            <a:r>
              <a:rPr lang="en-US" b="1" dirty="0">
                <a:solidFill>
                  <a:srgbClr val="BB0066"/>
                </a:solidFill>
                <a:latin typeface="Trebuchet MS" panose="020B0603020202020204" pitchFamily="34" charset="0"/>
              </a:rPr>
              <a:t>List</a:t>
            </a:r>
            <a:r>
              <a:rPr lang="en-US" dirty="0">
                <a:solidFill>
                  <a:srgbClr val="000000"/>
                </a:solidFill>
                <a:latin typeface="Trebuchet MS" panose="020B0603020202020204" pitchFamily="34" charset="0"/>
              </a:rPr>
              <a:t>&lt;</a:t>
            </a:r>
            <a:r>
              <a:rPr lang="en-US" b="1" dirty="0">
                <a:solidFill>
                  <a:srgbClr val="BB0066"/>
                </a:solidFill>
                <a:latin typeface="Trebuchet MS" panose="020B0603020202020204" pitchFamily="34" charset="0"/>
              </a:rPr>
              <a:t>String</a:t>
            </a:r>
            <a:r>
              <a:rPr lang="en-US" dirty="0">
                <a:solidFill>
                  <a:srgbClr val="000000"/>
                </a:solidFill>
                <a:latin typeface="Trebuchet MS" panose="020B0603020202020204" pitchFamily="34" charset="0"/>
              </a:rPr>
              <a:t>&gt;&gt; </a:t>
            </a:r>
            <a:r>
              <a:rPr lang="en-US" dirty="0" err="1">
                <a:solidFill>
                  <a:srgbClr val="000000"/>
                </a:solidFill>
                <a:latin typeface="Trebuchet MS" panose="020B0603020202020204" pitchFamily="34" charset="0"/>
              </a:rPr>
              <a:t>employeeRecords</a:t>
            </a:r>
            <a:r>
              <a:rPr lang="en-US" dirty="0">
                <a:solidFill>
                  <a:srgbClr val="000000"/>
                </a:solidFill>
                <a:latin typeface="Trebuchet MS" panose="020B0603020202020204" pitchFamily="34" charset="0"/>
              </a:rPr>
              <a:t> </a:t>
            </a:r>
            <a:r>
              <a:rPr lang="en-US" b="1" dirty="0">
                <a:solidFill>
                  <a:srgbClr val="008800"/>
                </a:solidFill>
                <a:latin typeface="Trebuchet MS" panose="020B0603020202020204" pitchFamily="34" charset="0"/>
              </a:rPr>
              <a:t>=</a:t>
            </a:r>
            <a:r>
              <a:rPr lang="en-US" dirty="0">
                <a:solidFill>
                  <a:srgbClr val="000000"/>
                </a:solidFill>
                <a:latin typeface="Trebuchet MS" panose="020B0603020202020204" pitchFamily="34" charset="0"/>
              </a:rPr>
              <a:t> </a:t>
            </a:r>
            <a:r>
              <a:rPr lang="en-US" b="1" dirty="0">
                <a:solidFill>
                  <a:srgbClr val="008800"/>
                </a:solidFill>
                <a:latin typeface="Trebuchet MS" panose="020B0603020202020204" pitchFamily="34" charset="0"/>
              </a:rPr>
              <a:t>new</a:t>
            </a:r>
            <a:r>
              <a:rPr lang="en-US" dirty="0">
                <a:solidFill>
                  <a:srgbClr val="000000"/>
                </a:solidFill>
                <a:latin typeface="Trebuchet MS" panose="020B0603020202020204" pitchFamily="34" charset="0"/>
              </a:rPr>
              <a:t> </a:t>
            </a:r>
            <a:r>
              <a:rPr lang="en-US" b="1" dirty="0" err="1">
                <a:solidFill>
                  <a:srgbClr val="BB0066"/>
                </a:solidFill>
                <a:latin typeface="Trebuchet MS" panose="020B0603020202020204" pitchFamily="34" charset="0"/>
              </a:rPr>
              <a:t>HashMap</a:t>
            </a:r>
            <a:r>
              <a:rPr lang="en-US" dirty="0">
                <a:solidFill>
                  <a:srgbClr val="000000"/>
                </a:solidFill>
                <a:latin typeface="Trebuchet MS" panose="020B0603020202020204" pitchFamily="34" charset="0"/>
              </a:rPr>
              <a:t>&lt;</a:t>
            </a:r>
            <a:r>
              <a:rPr lang="en-US" b="1" dirty="0">
                <a:solidFill>
                  <a:srgbClr val="BB0066"/>
                </a:solidFill>
                <a:latin typeface="Trebuchet MS" panose="020B0603020202020204" pitchFamily="34" charset="0"/>
              </a:rPr>
              <a:t>String</a:t>
            </a:r>
            <a:r>
              <a:rPr lang="en-US" dirty="0">
                <a:solidFill>
                  <a:srgbClr val="000000"/>
                </a:solidFill>
                <a:latin typeface="Trebuchet MS" panose="020B0603020202020204" pitchFamily="34" charset="0"/>
              </a:rPr>
              <a:t>, </a:t>
            </a:r>
            <a:r>
              <a:rPr lang="en-US" b="1" dirty="0">
                <a:solidFill>
                  <a:srgbClr val="BB0066"/>
                </a:solidFill>
                <a:latin typeface="Trebuchet MS" panose="020B0603020202020204" pitchFamily="34" charset="0"/>
              </a:rPr>
              <a:t>List</a:t>
            </a:r>
            <a:r>
              <a:rPr lang="en-US" dirty="0">
                <a:solidFill>
                  <a:srgbClr val="000000"/>
                </a:solidFill>
                <a:latin typeface="Trebuchet MS" panose="020B0603020202020204" pitchFamily="34" charset="0"/>
              </a:rPr>
              <a:t>&lt;</a:t>
            </a:r>
            <a:r>
              <a:rPr lang="en-US" b="1" dirty="0">
                <a:solidFill>
                  <a:srgbClr val="BB0066"/>
                </a:solidFill>
                <a:latin typeface="Trebuchet MS" panose="020B0603020202020204" pitchFamily="34" charset="0"/>
              </a:rPr>
              <a:t>String</a:t>
            </a:r>
            <a:r>
              <a:rPr lang="en-US" dirty="0">
                <a:solidFill>
                  <a:srgbClr val="000000"/>
                </a:solidFill>
                <a:latin typeface="Trebuchet MS" panose="020B0603020202020204" pitchFamily="34" charset="0"/>
              </a:rPr>
              <a:t>&gt;&gt;(); </a:t>
            </a:r>
            <a:r>
              <a:rPr lang="en-US" b="1" dirty="0">
                <a:solidFill>
                  <a:srgbClr val="BB0066"/>
                </a:solidFill>
                <a:latin typeface="Trebuchet MS" panose="020B0603020202020204" pitchFamily="34" charset="0"/>
              </a:rPr>
              <a:t>List</a:t>
            </a:r>
            <a:r>
              <a:rPr lang="en-US" dirty="0">
                <a:solidFill>
                  <a:srgbClr val="000000"/>
                </a:solidFill>
                <a:latin typeface="Trebuchet MS" panose="020B0603020202020204" pitchFamily="34" charset="0"/>
              </a:rPr>
              <a:t>&lt;</a:t>
            </a:r>
            <a:r>
              <a:rPr lang="en-US" b="1" dirty="0">
                <a:solidFill>
                  <a:srgbClr val="BB0066"/>
                </a:solidFill>
                <a:latin typeface="Trebuchet MS" panose="020B0603020202020204" pitchFamily="34" charset="0"/>
              </a:rPr>
              <a:t>Integer</a:t>
            </a:r>
            <a:r>
              <a:rPr lang="en-US" dirty="0">
                <a:solidFill>
                  <a:srgbClr val="000000"/>
                </a:solidFill>
                <a:latin typeface="Trebuchet MS" panose="020B0603020202020204" pitchFamily="34" charset="0"/>
              </a:rPr>
              <a:t>&gt; primes </a:t>
            </a:r>
            <a:r>
              <a:rPr lang="en-US" b="1" dirty="0">
                <a:solidFill>
                  <a:srgbClr val="008800"/>
                </a:solidFill>
                <a:latin typeface="Trebuchet MS" panose="020B0603020202020204" pitchFamily="34" charset="0"/>
              </a:rPr>
              <a:t>=</a:t>
            </a:r>
            <a:r>
              <a:rPr lang="en-US" dirty="0">
                <a:solidFill>
                  <a:srgbClr val="000000"/>
                </a:solidFill>
                <a:latin typeface="Trebuchet MS" panose="020B0603020202020204" pitchFamily="34" charset="0"/>
              </a:rPr>
              <a:t> </a:t>
            </a:r>
            <a:r>
              <a:rPr lang="en-US" b="1" dirty="0">
                <a:solidFill>
                  <a:srgbClr val="008800"/>
                </a:solidFill>
                <a:latin typeface="Trebuchet MS" panose="020B0603020202020204" pitchFamily="34" charset="0"/>
              </a:rPr>
              <a:t>new</a:t>
            </a:r>
            <a:r>
              <a:rPr lang="en-US" dirty="0">
                <a:solidFill>
                  <a:srgbClr val="000000"/>
                </a:solidFill>
                <a:latin typeface="Trebuchet MS" panose="020B0603020202020204" pitchFamily="34" charset="0"/>
              </a:rPr>
              <a:t> </a:t>
            </a:r>
            <a:r>
              <a:rPr lang="en-US" b="1" dirty="0" err="1">
                <a:solidFill>
                  <a:srgbClr val="BB0066"/>
                </a:solidFill>
                <a:latin typeface="Trebuchet MS" panose="020B0603020202020204" pitchFamily="34" charset="0"/>
              </a:rPr>
              <a:t>ArrayList</a:t>
            </a:r>
            <a:r>
              <a:rPr lang="en-US" dirty="0">
                <a:solidFill>
                  <a:srgbClr val="000000"/>
                </a:solidFill>
                <a:latin typeface="Trebuchet MS" panose="020B0603020202020204" pitchFamily="34" charset="0"/>
              </a:rPr>
              <a:t>&lt;</a:t>
            </a:r>
            <a:r>
              <a:rPr lang="en-US" b="1" dirty="0">
                <a:solidFill>
                  <a:srgbClr val="BB0066"/>
                </a:solidFill>
                <a:latin typeface="Trebuchet MS" panose="020B0603020202020204" pitchFamily="34" charset="0"/>
              </a:rPr>
              <a:t>Integer</a:t>
            </a:r>
            <a:r>
              <a:rPr lang="en-US" dirty="0">
                <a:solidFill>
                  <a:srgbClr val="000000"/>
                </a:solidFill>
                <a:latin typeface="Trebuchet MS" panose="020B0603020202020204" pitchFamily="34" charset="0"/>
              </a:rPr>
              <a:t>&gt;();</a:t>
            </a:r>
            <a:br>
              <a:rPr lang="en-US" dirty="0">
                <a:solidFill>
                  <a:srgbClr val="000000"/>
                </a:solidFill>
                <a:latin typeface="Trebuchet MS" panose="020B0603020202020204" pitchFamily="34" charset="0"/>
              </a:rPr>
            </a:br>
            <a:endParaRPr lang="en-US" dirty="0" smtClean="0">
              <a:solidFill>
                <a:srgbClr val="000000"/>
              </a:solidFill>
              <a:latin typeface="Trebuchet MS" panose="020B0603020202020204" pitchFamily="34" charset="0"/>
            </a:endParaRPr>
          </a:p>
          <a:p>
            <a:r>
              <a:rPr lang="en-US" altLang="en-US" sz="4000" dirty="0">
                <a:solidFill>
                  <a:srgbClr val="000000"/>
                </a:solidFill>
                <a:latin typeface="Trebuchet MS" panose="020B0603020202020204" pitchFamily="34" charset="0"/>
              </a:rPr>
              <a:t>In JDK 7</a:t>
            </a:r>
            <a:r>
              <a:rPr lang="en-US" altLang="en-US" sz="4000" dirty="0">
                <a:solidFill>
                  <a:schemeClr val="tx1"/>
                </a:solidFill>
              </a:rPr>
              <a:t/>
            </a:r>
            <a:br>
              <a:rPr lang="en-US" altLang="en-US" sz="4000" dirty="0">
                <a:solidFill>
                  <a:schemeClr val="tx1"/>
                </a:solidFill>
              </a:rPr>
            </a:br>
            <a:r>
              <a:rPr lang="en-US" altLang="en-US" b="1" dirty="0">
                <a:solidFill>
                  <a:srgbClr val="BB0066"/>
                </a:solidFill>
                <a:latin typeface="Arial Unicode MS" panose="020B0604020202020204" pitchFamily="34" charset="-128"/>
              </a:rPr>
              <a:t>Map</a:t>
            </a:r>
            <a:r>
              <a:rPr lang="en-US" altLang="en-US" dirty="0">
                <a:solidFill>
                  <a:srgbClr val="333333"/>
                </a:solidFill>
                <a:latin typeface="Arial Unicode MS" panose="020B0604020202020204" pitchFamily="34" charset="-128"/>
              </a:rPr>
              <a:t>&lt;</a:t>
            </a:r>
            <a:r>
              <a:rPr lang="en-US" altLang="en-US" b="1" dirty="0">
                <a:solidFill>
                  <a:srgbClr val="BB0066"/>
                </a:solidFill>
                <a:latin typeface="Arial Unicode MS" panose="020B0604020202020204" pitchFamily="34" charset="-128"/>
              </a:rPr>
              <a:t>String</a:t>
            </a:r>
            <a:r>
              <a:rPr lang="en-US" altLang="en-US" dirty="0">
                <a:solidFill>
                  <a:srgbClr val="333333"/>
                </a:solidFill>
                <a:latin typeface="Arial Unicode MS" panose="020B0604020202020204" pitchFamily="34" charset="-128"/>
              </a:rPr>
              <a:t>, </a:t>
            </a:r>
            <a:r>
              <a:rPr lang="en-US" altLang="en-US" b="1" dirty="0">
                <a:solidFill>
                  <a:srgbClr val="BB0066"/>
                </a:solidFill>
                <a:latin typeface="Arial Unicode MS" panose="020B0604020202020204" pitchFamily="34" charset="-128"/>
              </a:rPr>
              <a:t>List</a:t>
            </a:r>
            <a:r>
              <a:rPr lang="en-US" altLang="en-US" dirty="0">
                <a:solidFill>
                  <a:srgbClr val="333333"/>
                </a:solidFill>
                <a:latin typeface="Arial Unicode MS" panose="020B0604020202020204" pitchFamily="34" charset="-128"/>
              </a:rPr>
              <a:t>&lt;</a:t>
            </a:r>
            <a:r>
              <a:rPr lang="en-US" altLang="en-US" b="1" dirty="0">
                <a:solidFill>
                  <a:srgbClr val="BB0066"/>
                </a:solidFill>
                <a:latin typeface="Arial Unicode MS" panose="020B0604020202020204" pitchFamily="34" charset="-128"/>
              </a:rPr>
              <a:t>String</a:t>
            </a:r>
            <a:r>
              <a:rPr lang="en-US" altLang="en-US" dirty="0">
                <a:solidFill>
                  <a:srgbClr val="333333"/>
                </a:solidFill>
                <a:latin typeface="Arial Unicode MS" panose="020B0604020202020204" pitchFamily="34" charset="-128"/>
              </a:rPr>
              <a:t>&gt;&gt; </a:t>
            </a:r>
            <a:r>
              <a:rPr lang="en-US" altLang="en-US" dirty="0" err="1">
                <a:solidFill>
                  <a:srgbClr val="333333"/>
                </a:solidFill>
                <a:latin typeface="Arial Unicode MS" panose="020B0604020202020204" pitchFamily="34" charset="-128"/>
              </a:rPr>
              <a:t>employeeRecords</a:t>
            </a:r>
            <a:r>
              <a:rPr lang="en-US" altLang="en-US" dirty="0">
                <a:solidFill>
                  <a:srgbClr val="333333"/>
                </a:solidFill>
                <a:latin typeface="Arial Unicode MS" panose="020B0604020202020204" pitchFamily="34" charset="-128"/>
              </a:rPr>
              <a:t> </a:t>
            </a:r>
            <a:r>
              <a:rPr lang="en-US" altLang="en-US" b="1" dirty="0">
                <a:solidFill>
                  <a:srgbClr val="008800"/>
                </a:solidFill>
                <a:latin typeface="Arial Unicode MS" panose="020B0604020202020204" pitchFamily="34" charset="-128"/>
              </a:rPr>
              <a:t>=</a:t>
            </a:r>
            <a:r>
              <a:rPr lang="en-US" altLang="en-US" dirty="0">
                <a:solidFill>
                  <a:srgbClr val="333333"/>
                </a:solidFill>
                <a:latin typeface="Arial Unicode MS" panose="020B0604020202020204" pitchFamily="34" charset="-128"/>
              </a:rPr>
              <a:t> </a:t>
            </a:r>
            <a:r>
              <a:rPr lang="en-US" altLang="en-US" b="1" dirty="0">
                <a:solidFill>
                  <a:srgbClr val="008800"/>
                </a:solidFill>
                <a:latin typeface="Arial Unicode MS" panose="020B0604020202020204" pitchFamily="34" charset="-128"/>
              </a:rPr>
              <a:t>new</a:t>
            </a:r>
            <a:r>
              <a:rPr lang="en-US" altLang="en-US" dirty="0">
                <a:solidFill>
                  <a:srgbClr val="333333"/>
                </a:solidFill>
                <a:latin typeface="Arial Unicode MS" panose="020B0604020202020204" pitchFamily="34" charset="-128"/>
              </a:rPr>
              <a:t> </a:t>
            </a:r>
            <a:r>
              <a:rPr lang="en-US" altLang="en-US" b="1" dirty="0" err="1">
                <a:solidFill>
                  <a:srgbClr val="BB0066"/>
                </a:solidFill>
                <a:latin typeface="Arial Unicode MS" panose="020B0604020202020204" pitchFamily="34" charset="-128"/>
              </a:rPr>
              <a:t>HashMap</a:t>
            </a:r>
            <a:r>
              <a:rPr lang="en-US" altLang="en-US" dirty="0">
                <a:solidFill>
                  <a:srgbClr val="333333"/>
                </a:solidFill>
                <a:latin typeface="Arial Unicode MS" panose="020B0604020202020204" pitchFamily="34" charset="-128"/>
              </a:rPr>
              <a:t>&lt;&gt;(); </a:t>
            </a:r>
            <a:r>
              <a:rPr lang="en-US" altLang="en-US" b="1" dirty="0">
                <a:solidFill>
                  <a:srgbClr val="BB0066"/>
                </a:solidFill>
                <a:latin typeface="Arial Unicode MS" panose="020B0604020202020204" pitchFamily="34" charset="-128"/>
              </a:rPr>
              <a:t>List</a:t>
            </a:r>
            <a:r>
              <a:rPr lang="en-US" altLang="en-US" dirty="0">
                <a:solidFill>
                  <a:srgbClr val="333333"/>
                </a:solidFill>
                <a:latin typeface="Arial Unicode MS" panose="020B0604020202020204" pitchFamily="34" charset="-128"/>
              </a:rPr>
              <a:t>&lt;</a:t>
            </a:r>
            <a:r>
              <a:rPr lang="en-US" altLang="en-US" b="1" dirty="0">
                <a:solidFill>
                  <a:srgbClr val="BB0066"/>
                </a:solidFill>
                <a:latin typeface="Arial Unicode MS" panose="020B0604020202020204" pitchFamily="34" charset="-128"/>
              </a:rPr>
              <a:t>Integer</a:t>
            </a:r>
            <a:r>
              <a:rPr lang="en-US" altLang="en-US" dirty="0">
                <a:solidFill>
                  <a:srgbClr val="333333"/>
                </a:solidFill>
                <a:latin typeface="Arial Unicode MS" panose="020B0604020202020204" pitchFamily="34" charset="-128"/>
              </a:rPr>
              <a:t>&gt; primes </a:t>
            </a:r>
            <a:r>
              <a:rPr lang="en-US" altLang="en-US" b="1" dirty="0">
                <a:solidFill>
                  <a:srgbClr val="008800"/>
                </a:solidFill>
                <a:latin typeface="Arial Unicode MS" panose="020B0604020202020204" pitchFamily="34" charset="-128"/>
              </a:rPr>
              <a:t>=</a:t>
            </a:r>
            <a:r>
              <a:rPr lang="en-US" altLang="en-US" dirty="0">
                <a:solidFill>
                  <a:srgbClr val="333333"/>
                </a:solidFill>
                <a:latin typeface="Arial Unicode MS" panose="020B0604020202020204" pitchFamily="34" charset="-128"/>
              </a:rPr>
              <a:t> </a:t>
            </a:r>
            <a:r>
              <a:rPr lang="en-US" altLang="en-US" b="1" dirty="0">
                <a:solidFill>
                  <a:srgbClr val="008800"/>
                </a:solidFill>
                <a:latin typeface="Arial Unicode MS" panose="020B0604020202020204" pitchFamily="34" charset="-128"/>
              </a:rPr>
              <a:t>new</a:t>
            </a:r>
            <a:r>
              <a:rPr lang="en-US" altLang="en-US" dirty="0">
                <a:solidFill>
                  <a:srgbClr val="333333"/>
                </a:solidFill>
                <a:latin typeface="Arial Unicode MS" panose="020B0604020202020204" pitchFamily="34" charset="-128"/>
              </a:rPr>
              <a:t> </a:t>
            </a:r>
            <a:r>
              <a:rPr lang="en-US" altLang="en-US" b="1" dirty="0" err="1">
                <a:solidFill>
                  <a:srgbClr val="BB0066"/>
                </a:solidFill>
                <a:latin typeface="Arial Unicode MS" panose="020B0604020202020204" pitchFamily="34" charset="-128"/>
              </a:rPr>
              <a:t>ArrayList</a:t>
            </a:r>
            <a:r>
              <a:rPr lang="en-US" altLang="en-US" dirty="0" smtClean="0">
                <a:solidFill>
                  <a:srgbClr val="333333"/>
                </a:solidFill>
                <a:latin typeface="Arial Unicode MS" panose="020B0604020202020204" pitchFamily="34" charset="-128"/>
              </a:rPr>
              <a:t>&lt;&gt;();</a:t>
            </a:r>
          </a:p>
          <a:p>
            <a:r>
              <a:rPr lang="en-US" dirty="0"/>
              <a:t>So you have to type less in Java 7, while working with Collections, where we heavily use </a:t>
            </a:r>
            <a:r>
              <a:rPr lang="en-US" dirty="0" smtClean="0"/>
              <a:t>Generics.</a:t>
            </a:r>
            <a:r>
              <a:rPr lang="en-US" dirty="0"/>
              <a:t/>
            </a:r>
            <a:br>
              <a:rPr lang="en-US" dirty="0"/>
            </a:br>
            <a:r>
              <a:rPr lang="en-US" dirty="0"/>
              <a:t/>
            </a:r>
            <a:br>
              <a:rPr lang="en-US" dirty="0"/>
            </a:br>
            <a:r>
              <a:rPr lang="en-US" dirty="0">
                <a:solidFill>
                  <a:srgbClr val="000000"/>
                </a:solidFill>
                <a:latin typeface="Trebuchet MS" panose="020B0603020202020204" pitchFamily="34" charset="0"/>
              </a:rPr>
              <a:t/>
            </a:r>
            <a:br>
              <a:rPr lang="en-US" dirty="0">
                <a:solidFill>
                  <a:srgbClr val="000000"/>
                </a:solidFill>
                <a:latin typeface="Trebuchet MS" panose="020B0603020202020204" pitchFamily="34" charset="0"/>
              </a:rPr>
            </a:br>
            <a:endParaRPr lang="en-US" dirty="0"/>
          </a:p>
        </p:txBody>
      </p:sp>
    </p:spTree>
    <p:extLst>
      <p:ext uri="{BB962C8B-B14F-4D97-AF65-F5344CB8AC3E}">
        <p14:creationId xmlns:p14="http://schemas.microsoft.com/office/powerpoint/2010/main" val="1318059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1272"/>
            <a:ext cx="8596668" cy="720298"/>
          </a:xfrm>
        </p:spPr>
        <p:txBody>
          <a:bodyPr/>
          <a:lstStyle/>
          <a:p>
            <a:r>
              <a:rPr lang="en-US" dirty="0" smtClean="0"/>
              <a:t>2) String in switch </a:t>
            </a:r>
            <a:endParaRPr lang="en-US" dirty="0"/>
          </a:p>
        </p:txBody>
      </p:sp>
      <p:sp>
        <p:nvSpPr>
          <p:cNvPr id="3" name="Content Placeholder 2"/>
          <p:cNvSpPr>
            <a:spLocks noGrp="1"/>
          </p:cNvSpPr>
          <p:nvPr>
            <p:ph idx="1"/>
          </p:nvPr>
        </p:nvSpPr>
        <p:spPr>
          <a:xfrm>
            <a:off x="677334" y="887104"/>
            <a:ext cx="8596668" cy="5854889"/>
          </a:xfrm>
        </p:spPr>
        <p:txBody>
          <a:bodyPr>
            <a:normAutofit fontScale="77500" lnSpcReduction="20000"/>
          </a:bodyPr>
          <a:lstStyle/>
          <a:p>
            <a:r>
              <a:rPr lang="en-US" dirty="0">
                <a:solidFill>
                  <a:srgbClr val="000000"/>
                </a:solidFill>
                <a:latin typeface="Trebuchet MS" panose="020B0603020202020204" pitchFamily="34" charset="0"/>
              </a:rPr>
              <a:t>Before JDK 7, only </a:t>
            </a:r>
            <a:r>
              <a:rPr lang="en-US" dirty="0" smtClean="0">
                <a:solidFill>
                  <a:srgbClr val="000000"/>
                </a:solidFill>
                <a:latin typeface="Trebuchet MS" panose="020B0603020202020204" pitchFamily="34" charset="0"/>
              </a:rPr>
              <a:t>integral and character types </a:t>
            </a:r>
            <a:r>
              <a:rPr lang="en-US" dirty="0">
                <a:solidFill>
                  <a:srgbClr val="000000"/>
                </a:solidFill>
                <a:latin typeface="Trebuchet MS" panose="020B0603020202020204" pitchFamily="34" charset="0"/>
              </a:rPr>
              <a:t>can be used as selector for switch-case statement. In JDK 7, you can use a String object as the selector. For example</a:t>
            </a:r>
            <a:r>
              <a:rPr lang="en-US" dirty="0" smtClean="0">
                <a:solidFill>
                  <a:srgbClr val="000000"/>
                </a:solidFill>
                <a:latin typeface="Trebuchet MS" panose="020B0603020202020204" pitchFamily="34" charset="0"/>
              </a:rPr>
              <a:t>,</a:t>
            </a:r>
          </a:p>
          <a:p>
            <a:r>
              <a:rPr lang="en-US" dirty="0">
                <a:solidFill>
                  <a:srgbClr val="000000"/>
                </a:solidFill>
                <a:latin typeface="Trebuchet MS" panose="020B0603020202020204" pitchFamily="34" charset="0"/>
              </a:rPr>
              <a:t/>
            </a:r>
            <a:br>
              <a:rPr lang="en-US" dirty="0">
                <a:solidFill>
                  <a:srgbClr val="000000"/>
                </a:solidFill>
                <a:latin typeface="Trebuchet MS" panose="020B0603020202020204" pitchFamily="34" charset="0"/>
              </a:rPr>
            </a:br>
            <a:r>
              <a:rPr lang="en-US" dirty="0">
                <a:solidFill>
                  <a:srgbClr val="000000"/>
                </a:solidFill>
                <a:latin typeface="Courier New" panose="02070309020205020404" pitchFamily="49" charset="0"/>
              </a:rPr>
              <a:t>String </a:t>
            </a:r>
            <a:r>
              <a:rPr lang="en-US" dirty="0">
                <a:solidFill>
                  <a:srgbClr val="6A3E3E"/>
                </a:solidFill>
                <a:latin typeface="Courier New" panose="02070309020205020404" pitchFamily="49" charset="0"/>
              </a:rPr>
              <a:t>state</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"NEW"</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switch</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state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case</a:t>
            </a:r>
            <a:r>
              <a:rPr lang="en-US" b="1" dirty="0">
                <a:solidFill>
                  <a:srgbClr val="000000"/>
                </a:solidFill>
                <a:latin typeface="Courier New" panose="02070309020205020404" pitchFamily="49" charset="0"/>
              </a:rPr>
              <a:t> </a:t>
            </a:r>
            <a:r>
              <a:rPr lang="en-US" b="1" dirty="0">
                <a:solidFill>
                  <a:srgbClr val="2A00FF"/>
                </a:solidFill>
                <a:latin typeface="Courier New" panose="02070309020205020404" pitchFamily="49" charset="0"/>
              </a:rPr>
              <a:t>"NEW"</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"Order is in NEW state"</a:t>
            </a:r>
            <a:r>
              <a:rPr lang="en-US" b="1" i="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break</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case</a:t>
            </a:r>
            <a:r>
              <a:rPr lang="en-US" b="1" dirty="0">
                <a:solidFill>
                  <a:srgbClr val="000000"/>
                </a:solidFill>
                <a:latin typeface="Courier New" panose="02070309020205020404" pitchFamily="49" charset="0"/>
              </a:rPr>
              <a:t> </a:t>
            </a:r>
            <a:r>
              <a:rPr lang="en-US" b="1" dirty="0">
                <a:solidFill>
                  <a:srgbClr val="2A00FF"/>
                </a:solidFill>
                <a:latin typeface="Courier New" panose="02070309020205020404" pitchFamily="49" charset="0"/>
              </a:rPr>
              <a:t>"CANCELED"</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"Order is Cancelled"</a:t>
            </a:r>
            <a:r>
              <a:rPr lang="en-US" b="1" i="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break</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case</a:t>
            </a:r>
            <a:r>
              <a:rPr lang="en-US" b="1" dirty="0">
                <a:solidFill>
                  <a:srgbClr val="000000"/>
                </a:solidFill>
                <a:latin typeface="Courier New" panose="02070309020205020404" pitchFamily="49" charset="0"/>
              </a:rPr>
              <a:t> </a:t>
            </a:r>
            <a:r>
              <a:rPr lang="en-US" b="1" dirty="0">
                <a:solidFill>
                  <a:srgbClr val="2A00FF"/>
                </a:solidFill>
                <a:latin typeface="Courier New" panose="02070309020205020404" pitchFamily="49" charset="0"/>
              </a:rPr>
              <a:t>"REPLACE"</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"Order is replaced successfully"</a:t>
            </a:r>
            <a:r>
              <a:rPr lang="en-US" b="1" i="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break</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case</a:t>
            </a:r>
            <a:r>
              <a:rPr lang="en-US" b="1" dirty="0">
                <a:solidFill>
                  <a:srgbClr val="000000"/>
                </a:solidFill>
                <a:latin typeface="Courier New" panose="02070309020205020404" pitchFamily="49" charset="0"/>
              </a:rPr>
              <a:t> </a:t>
            </a:r>
            <a:r>
              <a:rPr lang="en-US" b="1" dirty="0">
                <a:solidFill>
                  <a:srgbClr val="2A00FF"/>
                </a:solidFill>
                <a:latin typeface="Courier New" panose="02070309020205020404" pitchFamily="49" charset="0"/>
              </a:rPr>
              <a:t>"FILLED"</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"Order is filled"</a:t>
            </a:r>
            <a:r>
              <a:rPr lang="en-US" b="1" i="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break</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default</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"Invalid"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376865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hlinkClick r:id="rId2"/>
              </a:rPr>
              <a:t>equals() and </a:t>
            </a:r>
            <a:r>
              <a:rPr lang="en-US" dirty="0" err="1">
                <a:hlinkClick r:id="rId2"/>
              </a:rPr>
              <a:t>hashcode</a:t>
            </a:r>
            <a:r>
              <a:rPr lang="en-US" dirty="0">
                <a:hlinkClick r:id="rId2"/>
              </a:rPr>
              <a:t>()</a:t>
            </a:r>
            <a:r>
              <a:rPr lang="en-US" dirty="0"/>
              <a:t> method from </a:t>
            </a:r>
            <a:r>
              <a:rPr lang="en-US" dirty="0" err="1"/>
              <a:t>java.lang.String</a:t>
            </a:r>
            <a:r>
              <a:rPr lang="en-US" dirty="0"/>
              <a:t> is used in comparison, which is case-sensitive. Benefit of using String in switch is that, Java compiler can generate more efficient code than using nested if-then-else statement.</a:t>
            </a:r>
            <a:br>
              <a:rPr lang="en-US" dirty="0"/>
            </a:br>
            <a:endParaRPr lang="en-US" dirty="0"/>
          </a:p>
        </p:txBody>
      </p:sp>
    </p:spTree>
    <p:extLst>
      <p:ext uri="{BB962C8B-B14F-4D97-AF65-F5344CB8AC3E}">
        <p14:creationId xmlns:p14="http://schemas.microsoft.com/office/powerpoint/2010/main" val="168252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Automatic Resource Management</a:t>
            </a:r>
            <a:endParaRPr lang="en-US" dirty="0"/>
          </a:p>
        </p:txBody>
      </p:sp>
      <p:sp>
        <p:nvSpPr>
          <p:cNvPr id="3" name="Content Placeholder 2"/>
          <p:cNvSpPr>
            <a:spLocks noGrp="1"/>
          </p:cNvSpPr>
          <p:nvPr>
            <p:ph idx="1"/>
          </p:nvPr>
        </p:nvSpPr>
        <p:spPr/>
        <p:txBody>
          <a:bodyPr/>
          <a:lstStyle/>
          <a:p>
            <a:r>
              <a:rPr lang="en-US" dirty="0"/>
              <a:t>Before JDK 7, we need to use a finally block, to ensure that a resource is closed regardless of whether the try statement completes normally or abruptly, for example while reading files and streams, we need to close them into finally block, which result in lots of boiler plate and messy code, as shown below :</a:t>
            </a:r>
          </a:p>
        </p:txBody>
      </p:sp>
    </p:spTree>
    <p:extLst>
      <p:ext uri="{BB962C8B-B14F-4D97-AF65-F5344CB8AC3E}">
        <p14:creationId xmlns:p14="http://schemas.microsoft.com/office/powerpoint/2010/main" val="259873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59307"/>
            <a:ext cx="8596668" cy="6373505"/>
          </a:xfrm>
        </p:spPr>
        <p:txBody>
          <a:bodyPr>
            <a:normAutofit fontScale="70000" lnSpcReduction="20000"/>
          </a:bodyPr>
          <a:lstStyle/>
          <a:p>
            <a:r>
              <a:rPr lang="en-US" dirty="0" err="1">
                <a:solidFill>
                  <a:srgbClr val="000000"/>
                </a:solidFill>
                <a:latin typeface="Courier New" panose="02070309020205020404" pitchFamily="49" charset="0"/>
              </a:rPr>
              <a:t>FileInputStream</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fin</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null</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BufferedReader</a:t>
            </a:r>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br</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null</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dirty="0">
                <a:solidFill>
                  <a:srgbClr val="6A3E3E"/>
                </a:solidFill>
                <a:latin typeface="Courier New" panose="02070309020205020404" pitchFamily="49" charset="0"/>
              </a:rPr>
              <a:t>fin</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FileInputStream</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"info.xml"</a:t>
            </a:r>
            <a:r>
              <a:rPr lang="en-US" b="1"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br</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BufferedReader</a:t>
            </a:r>
            <a:r>
              <a:rPr lang="en-US" b="1"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InputStreamReader</a:t>
            </a:r>
            <a:r>
              <a:rPr lang="en-US" b="1" dirty="0">
                <a:solidFill>
                  <a:srgbClr val="000000"/>
                </a:solidFill>
                <a:latin typeface="Courier New" panose="02070309020205020404" pitchFamily="49" charset="0"/>
              </a:rPr>
              <a:t>(</a:t>
            </a:r>
            <a:r>
              <a:rPr lang="en-US" b="1" dirty="0">
                <a:solidFill>
                  <a:srgbClr val="6A3E3E"/>
                </a:solidFill>
                <a:latin typeface="Courier New" panose="02070309020205020404" pitchFamily="49" charset="0"/>
              </a:rPr>
              <a:t>fin</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br</a:t>
            </a:r>
            <a:r>
              <a:rPr lang="en-US" b="1" dirty="0" err="1">
                <a:solidFill>
                  <a:srgbClr val="000000"/>
                </a:solidFill>
                <a:latin typeface="Courier New" panose="02070309020205020404" pitchFamily="49" charset="0"/>
              </a:rPr>
              <a:t>.ready</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String </a:t>
            </a:r>
            <a:r>
              <a:rPr lang="en-US" dirty="0">
                <a:solidFill>
                  <a:srgbClr val="6A3E3E"/>
                </a:solidFill>
                <a:latin typeface="Courier New" panose="02070309020205020404" pitchFamily="49" charset="0"/>
              </a:rPr>
              <a:t>line1</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br</a:t>
            </a:r>
            <a:r>
              <a:rPr lang="en-US" dirty="0" err="1">
                <a:solidFill>
                  <a:srgbClr val="000000"/>
                </a:solidFill>
                <a:latin typeface="Courier New" panose="02070309020205020404" pitchFamily="49" charset="0"/>
              </a:rPr>
              <a:t>.readLine</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line1</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FileNotFoundException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ex</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"Info.xml is not found"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IOException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ex</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"Can't read the file"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finally</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fin</a:t>
            </a:r>
            <a:r>
              <a:rPr lang="en-US" b="1"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null</a:t>
            </a:r>
            <a:r>
              <a:rPr lang="en-US" b="1"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fin</a:t>
            </a:r>
            <a:r>
              <a:rPr lang="en-US" dirty="0" err="1">
                <a:solidFill>
                  <a:srgbClr val="000000"/>
                </a:solidFill>
                <a:latin typeface="Courier New" panose="02070309020205020404" pitchFamily="49" charset="0"/>
              </a:rPr>
              <a:t>.close</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br</a:t>
            </a:r>
            <a:r>
              <a:rPr lang="en-US" b="1"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null</a:t>
            </a:r>
            <a:r>
              <a:rPr lang="en-US" b="1"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br</a:t>
            </a:r>
            <a:r>
              <a:rPr lang="en-US" dirty="0" err="1">
                <a:solidFill>
                  <a:srgbClr val="000000"/>
                </a:solidFill>
                <a:latin typeface="Courier New" panose="02070309020205020404" pitchFamily="49" charset="0"/>
              </a:rPr>
              <a:t>.close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IOException</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ie</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"Failed to close files"</a:t>
            </a:r>
            <a:r>
              <a:rPr lang="en-US" b="1" i="1" dirty="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426633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a:t>Now in Java 7, you can use try-with-resource feature to automatically close resources, which implements </a:t>
            </a:r>
            <a:r>
              <a:rPr lang="en-US" dirty="0" err="1"/>
              <a:t>AutoClosable</a:t>
            </a:r>
            <a:r>
              <a:rPr lang="en-US" dirty="0"/>
              <a:t> and Closeable interface e.g. Streams, Files, Socket handles, database connections etc. JDK 7 introduces a try-with-resources statement, which ensures that each of the resources in try(resources) is closed at the end of the statement by calling close() method of </a:t>
            </a:r>
            <a:r>
              <a:rPr lang="en-US" dirty="0" err="1"/>
              <a:t>AutoClosable</a:t>
            </a:r>
            <a:r>
              <a:rPr lang="en-US" dirty="0"/>
              <a:t>. Now same example in Java 7 will look like below, a much concise and cleaner </a:t>
            </a:r>
            <a:r>
              <a:rPr lang="en-US" dirty="0" smtClean="0"/>
              <a:t>code</a:t>
            </a:r>
            <a:endParaRPr lang="en-US" dirty="0"/>
          </a:p>
        </p:txBody>
      </p:sp>
    </p:spTree>
    <p:extLst>
      <p:ext uri="{BB962C8B-B14F-4D97-AF65-F5344CB8AC3E}">
        <p14:creationId xmlns:p14="http://schemas.microsoft.com/office/powerpoint/2010/main" val="137609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4843"/>
            <a:ext cx="8596668" cy="5686520"/>
          </a:xfrm>
        </p:spPr>
        <p:txBody>
          <a:bodyPr>
            <a:normAutofit/>
          </a:bodyPr>
          <a:lstStyle/>
          <a:p>
            <a:endParaRPr lang="en-US" dirty="0">
              <a:latin typeface="Courier New" panose="02070309020205020404" pitchFamily="49" charset="0"/>
            </a:endParaRP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FileInputStream</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fin</a:t>
            </a:r>
            <a:r>
              <a:rPr lang="en-US" b="1"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FileInputStream</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"info.xml"</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BufferedReader</a:t>
            </a:r>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br</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BufferedReader</a:t>
            </a:r>
            <a:r>
              <a:rPr lang="en-US" b="1"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InputStreamReader</a:t>
            </a:r>
            <a:r>
              <a:rPr lang="en-US" b="1"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fin</a:t>
            </a:r>
            <a:r>
              <a:rPr lang="en-US"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br</a:t>
            </a:r>
            <a:r>
              <a:rPr lang="en-US" b="1" dirty="0" err="1">
                <a:solidFill>
                  <a:srgbClr val="000000"/>
                </a:solidFill>
                <a:latin typeface="Courier New" panose="02070309020205020404" pitchFamily="49" charset="0"/>
              </a:rPr>
              <a:t>.ready</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String </a:t>
            </a:r>
            <a:r>
              <a:rPr lang="en-US" dirty="0">
                <a:solidFill>
                  <a:srgbClr val="6A3E3E"/>
                </a:solidFill>
                <a:latin typeface="Courier New" panose="02070309020205020404" pitchFamily="49" charset="0"/>
              </a:rPr>
              <a:t>line1</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br</a:t>
            </a:r>
            <a:r>
              <a:rPr lang="en-US" dirty="0" err="1">
                <a:solidFill>
                  <a:srgbClr val="000000"/>
                </a:solidFill>
                <a:latin typeface="Courier New" panose="02070309020205020404" pitchFamily="49" charset="0"/>
              </a:rPr>
              <a:t>.readLine</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line1</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FileNotFoundException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ex</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"Info.xml is not found"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IOException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ex</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"Can't read the file"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Tree>
    <p:extLst>
      <p:ext uri="{BB962C8B-B14F-4D97-AF65-F5344CB8AC3E}">
        <p14:creationId xmlns:p14="http://schemas.microsoft.com/office/powerpoint/2010/main" val="74024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TotalTime>
  <Words>699</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 Unicode MS</vt:lpstr>
      <vt:lpstr>Arial</vt:lpstr>
      <vt:lpstr>Calibri</vt:lpstr>
      <vt:lpstr>Consolas</vt:lpstr>
      <vt:lpstr>Courier New</vt:lpstr>
      <vt:lpstr>Times New Roman</vt:lpstr>
      <vt:lpstr>Trebuchet MS</vt:lpstr>
      <vt:lpstr>Wingdings 3</vt:lpstr>
      <vt:lpstr>Facet</vt:lpstr>
      <vt:lpstr>Java SE 7 features</vt:lpstr>
      <vt:lpstr> JDK 7 Features to Revisit, Before You Welcome Java 8</vt:lpstr>
      <vt:lpstr>1. Type Inference</vt:lpstr>
      <vt:lpstr>2) String in switch </vt:lpstr>
      <vt:lpstr>Note</vt:lpstr>
      <vt:lpstr>3) Automatic Resource Management</vt:lpstr>
      <vt:lpstr>PowerPoint Presentation</vt:lpstr>
      <vt:lpstr> </vt:lpstr>
      <vt:lpstr>PowerPoint Presentation</vt:lpstr>
      <vt:lpstr>4) Underscore in Numeric literals</vt:lpstr>
      <vt:lpstr>PowerPoint Presentation</vt:lpstr>
      <vt:lpstr>5) Catching Multiple Exceptions in Single catch block</vt:lpstr>
      <vt:lpstr>Binary Literals with prefix 0b</vt:lpstr>
      <vt:lpstr>Java NIO 2.0 </vt:lpstr>
      <vt:lpstr>Check file is hidden or not?</vt:lpstr>
      <vt:lpstr>G1 Garbage Collector</vt:lpstr>
      <vt:lpstr>More precise re-throwing of an Exception</vt:lpstr>
      <vt:lpstr> </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Arepalli, Manga Rao</dc:creator>
  <cp:lastModifiedBy>Arepalli, Manga Rao</cp:lastModifiedBy>
  <cp:revision>30</cp:revision>
  <dcterms:created xsi:type="dcterms:W3CDTF">2015-10-19T14:16:31Z</dcterms:created>
  <dcterms:modified xsi:type="dcterms:W3CDTF">2016-05-24T14:24:33Z</dcterms:modified>
</cp:coreProperties>
</file>