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89"/>
  </p:notesMasterIdLst>
  <p:sldIdLst>
    <p:sldId id="256" r:id="rId2"/>
    <p:sldId id="257" r:id="rId3"/>
    <p:sldId id="340" r:id="rId4"/>
    <p:sldId id="258" r:id="rId5"/>
    <p:sldId id="259" r:id="rId6"/>
    <p:sldId id="260" r:id="rId7"/>
    <p:sldId id="261" r:id="rId8"/>
    <p:sldId id="262" r:id="rId9"/>
    <p:sldId id="263" r:id="rId10"/>
    <p:sldId id="264" r:id="rId11"/>
    <p:sldId id="265" r:id="rId12"/>
    <p:sldId id="266" r:id="rId13"/>
    <p:sldId id="267" r:id="rId14"/>
    <p:sldId id="324" r:id="rId15"/>
    <p:sldId id="325" r:id="rId16"/>
    <p:sldId id="268" r:id="rId17"/>
    <p:sldId id="269" r:id="rId18"/>
    <p:sldId id="270" r:id="rId19"/>
    <p:sldId id="271" r:id="rId20"/>
    <p:sldId id="272" r:id="rId21"/>
    <p:sldId id="273" r:id="rId22"/>
    <p:sldId id="274" r:id="rId23"/>
    <p:sldId id="341" r:id="rId24"/>
    <p:sldId id="275" r:id="rId25"/>
    <p:sldId id="276" r:id="rId26"/>
    <p:sldId id="344" r:id="rId27"/>
    <p:sldId id="345" r:id="rId28"/>
    <p:sldId id="277" r:id="rId29"/>
    <p:sldId id="355" r:id="rId30"/>
    <p:sldId id="278" r:id="rId31"/>
    <p:sldId id="279" r:id="rId32"/>
    <p:sldId id="346" r:id="rId33"/>
    <p:sldId id="353" r:id="rId34"/>
    <p:sldId id="280" r:id="rId35"/>
    <p:sldId id="281" r:id="rId36"/>
    <p:sldId id="282" r:id="rId37"/>
    <p:sldId id="283" r:id="rId38"/>
    <p:sldId id="284" r:id="rId39"/>
    <p:sldId id="343" r:id="rId40"/>
    <p:sldId id="285" r:id="rId41"/>
    <p:sldId id="286" r:id="rId42"/>
    <p:sldId id="287" r:id="rId43"/>
    <p:sldId id="342" r:id="rId44"/>
    <p:sldId id="288" r:id="rId45"/>
    <p:sldId id="289" r:id="rId46"/>
    <p:sldId id="352" r:id="rId47"/>
    <p:sldId id="290" r:id="rId48"/>
    <p:sldId id="291" r:id="rId49"/>
    <p:sldId id="292" r:id="rId50"/>
    <p:sldId id="293" r:id="rId51"/>
    <p:sldId id="294" r:id="rId52"/>
    <p:sldId id="297" r:id="rId53"/>
    <p:sldId id="298" r:id="rId54"/>
    <p:sldId id="299" r:id="rId55"/>
    <p:sldId id="347" r:id="rId56"/>
    <p:sldId id="348" r:id="rId57"/>
    <p:sldId id="300" r:id="rId58"/>
    <p:sldId id="301" r:id="rId59"/>
    <p:sldId id="302" r:id="rId60"/>
    <p:sldId id="303" r:id="rId61"/>
    <p:sldId id="323" r:id="rId62"/>
    <p:sldId id="306" r:id="rId63"/>
    <p:sldId id="331" r:id="rId64"/>
    <p:sldId id="332" r:id="rId65"/>
    <p:sldId id="307" r:id="rId66"/>
    <p:sldId id="308" r:id="rId67"/>
    <p:sldId id="309" r:id="rId68"/>
    <p:sldId id="333" r:id="rId69"/>
    <p:sldId id="334" r:id="rId70"/>
    <p:sldId id="310" r:id="rId71"/>
    <p:sldId id="313" r:id="rId72"/>
    <p:sldId id="314" r:id="rId73"/>
    <p:sldId id="315" r:id="rId74"/>
    <p:sldId id="316" r:id="rId75"/>
    <p:sldId id="336" r:id="rId76"/>
    <p:sldId id="337" r:id="rId77"/>
    <p:sldId id="317" r:id="rId78"/>
    <p:sldId id="356" r:id="rId79"/>
    <p:sldId id="319" r:id="rId80"/>
    <p:sldId id="359" r:id="rId81"/>
    <p:sldId id="357" r:id="rId82"/>
    <p:sldId id="358" r:id="rId83"/>
    <p:sldId id="329" r:id="rId84"/>
    <p:sldId id="330" r:id="rId85"/>
    <p:sldId id="322" r:id="rId86"/>
    <p:sldId id="327" r:id="rId87"/>
    <p:sldId id="339"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724" y="3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C8271F-AD9F-406D-9C02-B2C7DE22125D}"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US"/>
        </a:p>
      </dgm:t>
    </dgm:pt>
    <dgm:pt modelId="{F11C03BE-0C15-4ECD-B0C9-AD0C4E096408}">
      <dgm:prSet/>
      <dgm:spPr/>
      <dgm:t>
        <a:bodyPr/>
        <a:lstStyle/>
        <a:p>
          <a:pPr rtl="0"/>
          <a:r>
            <a:rPr lang="en-US" dirty="0"/>
            <a:t>There are two ways to create a thread:</a:t>
          </a:r>
        </a:p>
      </dgm:t>
    </dgm:pt>
    <dgm:pt modelId="{3434EA7F-A0A6-47E9-BAE1-78144DA9DA92}" type="parTrans" cxnId="{E34763EC-FA1C-4505-8687-894735B9FAB9}">
      <dgm:prSet/>
      <dgm:spPr/>
      <dgm:t>
        <a:bodyPr/>
        <a:lstStyle/>
        <a:p>
          <a:endParaRPr lang="en-US"/>
        </a:p>
      </dgm:t>
    </dgm:pt>
    <dgm:pt modelId="{11CB2BDB-FC6C-4EE1-9CE5-B53FAF2407E9}" type="sibTrans" cxnId="{E34763EC-FA1C-4505-8687-894735B9FAB9}">
      <dgm:prSet/>
      <dgm:spPr/>
      <dgm:t>
        <a:bodyPr/>
        <a:lstStyle/>
        <a:p>
          <a:endParaRPr lang="en-US"/>
        </a:p>
      </dgm:t>
    </dgm:pt>
    <dgm:pt modelId="{28827076-FF47-4394-A550-446784C0089C}">
      <dgm:prSet/>
      <dgm:spPr/>
      <dgm:t>
        <a:bodyPr/>
        <a:lstStyle/>
        <a:p>
          <a:pPr rtl="0"/>
          <a:r>
            <a:rPr lang="en-US" dirty="0"/>
            <a:t>1. By extending Thread class</a:t>
          </a:r>
        </a:p>
      </dgm:t>
    </dgm:pt>
    <dgm:pt modelId="{D0CC9B6B-24E9-4E79-B863-5F8611872E19}" type="parTrans" cxnId="{7CE1172C-7D0C-46CE-8D3C-54CDCBA8763C}">
      <dgm:prSet/>
      <dgm:spPr/>
      <dgm:t>
        <a:bodyPr/>
        <a:lstStyle/>
        <a:p>
          <a:endParaRPr lang="en-US"/>
        </a:p>
      </dgm:t>
    </dgm:pt>
    <dgm:pt modelId="{407DFAF3-1192-4FD7-A187-9CC8AE46D356}" type="sibTrans" cxnId="{7CE1172C-7D0C-46CE-8D3C-54CDCBA8763C}">
      <dgm:prSet/>
      <dgm:spPr/>
      <dgm:t>
        <a:bodyPr/>
        <a:lstStyle/>
        <a:p>
          <a:endParaRPr lang="en-US"/>
        </a:p>
      </dgm:t>
    </dgm:pt>
    <dgm:pt modelId="{98DF0E58-4B74-4BE8-9EDE-39885B283358}">
      <dgm:prSet/>
      <dgm:spPr/>
      <dgm:t>
        <a:bodyPr/>
        <a:lstStyle/>
        <a:p>
          <a:pPr rtl="0"/>
          <a:r>
            <a:rPr lang="en-US" dirty="0"/>
            <a:t>2. By implementing Runnable interface.</a:t>
          </a:r>
        </a:p>
      </dgm:t>
    </dgm:pt>
    <dgm:pt modelId="{5394A288-69D3-44BF-AC6C-C9070D392541}" type="parTrans" cxnId="{B03EA9CE-4E9E-46A3-9ADA-ACDC3C95959E}">
      <dgm:prSet/>
      <dgm:spPr/>
      <dgm:t>
        <a:bodyPr/>
        <a:lstStyle/>
        <a:p>
          <a:endParaRPr lang="en-US"/>
        </a:p>
      </dgm:t>
    </dgm:pt>
    <dgm:pt modelId="{089BCE27-08A3-40EB-8531-6CF5EEA45ECB}" type="sibTrans" cxnId="{B03EA9CE-4E9E-46A3-9ADA-ACDC3C95959E}">
      <dgm:prSet/>
      <dgm:spPr/>
      <dgm:t>
        <a:bodyPr/>
        <a:lstStyle/>
        <a:p>
          <a:endParaRPr lang="en-US"/>
        </a:p>
      </dgm:t>
    </dgm:pt>
    <dgm:pt modelId="{0B275B4E-64C8-4506-8370-94717583F6A5}" type="pres">
      <dgm:prSet presAssocID="{42C8271F-AD9F-406D-9C02-B2C7DE22125D}" presName="Name0" presStyleCnt="0">
        <dgm:presLayoutVars>
          <dgm:dir/>
          <dgm:animLvl val="lvl"/>
          <dgm:resizeHandles val="exact"/>
        </dgm:presLayoutVars>
      </dgm:prSet>
      <dgm:spPr/>
    </dgm:pt>
    <dgm:pt modelId="{BE19E943-CFBA-4C9E-8E4A-68D440811B1E}" type="pres">
      <dgm:prSet presAssocID="{F11C03BE-0C15-4ECD-B0C9-AD0C4E096408}" presName="linNode" presStyleCnt="0"/>
      <dgm:spPr/>
    </dgm:pt>
    <dgm:pt modelId="{E56A2007-9F8F-478E-AEA5-B07712A81E58}" type="pres">
      <dgm:prSet presAssocID="{F11C03BE-0C15-4ECD-B0C9-AD0C4E096408}" presName="parentText" presStyleLbl="node1" presStyleIdx="0" presStyleCnt="1">
        <dgm:presLayoutVars>
          <dgm:chMax val="1"/>
          <dgm:bulletEnabled val="1"/>
        </dgm:presLayoutVars>
      </dgm:prSet>
      <dgm:spPr/>
    </dgm:pt>
    <dgm:pt modelId="{36AE6EA3-4AF2-4489-8BC4-2A23EFA60A92}" type="pres">
      <dgm:prSet presAssocID="{F11C03BE-0C15-4ECD-B0C9-AD0C4E096408}" presName="descendantText" presStyleLbl="alignAccFollowNode1" presStyleIdx="0" presStyleCnt="1">
        <dgm:presLayoutVars>
          <dgm:bulletEnabled val="1"/>
        </dgm:presLayoutVars>
      </dgm:prSet>
      <dgm:spPr/>
    </dgm:pt>
  </dgm:ptLst>
  <dgm:cxnLst>
    <dgm:cxn modelId="{39BF6B16-2859-4B69-8645-6AA81920B7F7}" type="presOf" srcId="{98DF0E58-4B74-4BE8-9EDE-39885B283358}" destId="{36AE6EA3-4AF2-4489-8BC4-2A23EFA60A92}" srcOrd="0" destOrd="1" presId="urn:microsoft.com/office/officeart/2005/8/layout/vList5"/>
    <dgm:cxn modelId="{FFAEE226-F1A2-48F4-A7CA-A632D94C267C}" type="presOf" srcId="{28827076-FF47-4394-A550-446784C0089C}" destId="{36AE6EA3-4AF2-4489-8BC4-2A23EFA60A92}" srcOrd="0" destOrd="0" presId="urn:microsoft.com/office/officeart/2005/8/layout/vList5"/>
    <dgm:cxn modelId="{7CE1172C-7D0C-46CE-8D3C-54CDCBA8763C}" srcId="{F11C03BE-0C15-4ECD-B0C9-AD0C4E096408}" destId="{28827076-FF47-4394-A550-446784C0089C}" srcOrd="0" destOrd="0" parTransId="{D0CC9B6B-24E9-4E79-B863-5F8611872E19}" sibTransId="{407DFAF3-1192-4FD7-A187-9CC8AE46D356}"/>
    <dgm:cxn modelId="{0F83F675-E8FB-45BB-BEFC-DDEBDF5222EB}" type="presOf" srcId="{42C8271F-AD9F-406D-9C02-B2C7DE22125D}" destId="{0B275B4E-64C8-4506-8370-94717583F6A5}" srcOrd="0" destOrd="0" presId="urn:microsoft.com/office/officeart/2005/8/layout/vList5"/>
    <dgm:cxn modelId="{B03EA9CE-4E9E-46A3-9ADA-ACDC3C95959E}" srcId="{F11C03BE-0C15-4ECD-B0C9-AD0C4E096408}" destId="{98DF0E58-4B74-4BE8-9EDE-39885B283358}" srcOrd="1" destOrd="0" parTransId="{5394A288-69D3-44BF-AC6C-C9070D392541}" sibTransId="{089BCE27-08A3-40EB-8531-6CF5EEA45ECB}"/>
    <dgm:cxn modelId="{E34763EC-FA1C-4505-8687-894735B9FAB9}" srcId="{42C8271F-AD9F-406D-9C02-B2C7DE22125D}" destId="{F11C03BE-0C15-4ECD-B0C9-AD0C4E096408}" srcOrd="0" destOrd="0" parTransId="{3434EA7F-A0A6-47E9-BAE1-78144DA9DA92}" sibTransId="{11CB2BDB-FC6C-4EE1-9CE5-B53FAF2407E9}"/>
    <dgm:cxn modelId="{999C37FB-410C-4C78-8145-717A981F8566}" type="presOf" srcId="{F11C03BE-0C15-4ECD-B0C9-AD0C4E096408}" destId="{E56A2007-9F8F-478E-AEA5-B07712A81E58}" srcOrd="0" destOrd="0" presId="urn:microsoft.com/office/officeart/2005/8/layout/vList5"/>
    <dgm:cxn modelId="{CAE817D5-B338-429E-B6B0-B4C4F80A3CE0}" type="presParOf" srcId="{0B275B4E-64C8-4506-8370-94717583F6A5}" destId="{BE19E943-CFBA-4C9E-8E4A-68D440811B1E}" srcOrd="0" destOrd="0" presId="urn:microsoft.com/office/officeart/2005/8/layout/vList5"/>
    <dgm:cxn modelId="{8DA1A412-DD58-4BF8-8D45-1B6E6B759BBF}" type="presParOf" srcId="{BE19E943-CFBA-4C9E-8E4A-68D440811B1E}" destId="{E56A2007-9F8F-478E-AEA5-B07712A81E58}" srcOrd="0" destOrd="0" presId="urn:microsoft.com/office/officeart/2005/8/layout/vList5"/>
    <dgm:cxn modelId="{A355F077-2E64-4BFF-9F96-ED7D52691296}" type="presParOf" srcId="{BE19E943-CFBA-4C9E-8E4A-68D440811B1E}" destId="{36AE6EA3-4AF2-4489-8BC4-2A23EFA60A9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C3A646-657B-473E-8E00-9B802CCB330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53FCB6E-89CC-49EE-AD87-EEFBA5EE579A}">
      <dgm:prSet/>
      <dgm:spPr/>
      <dgm:t>
        <a:bodyPr/>
        <a:lstStyle/>
        <a:p>
          <a:pPr rtl="0"/>
          <a:r>
            <a:rPr lang="en-US"/>
            <a:t>Thread()</a:t>
          </a:r>
        </a:p>
      </dgm:t>
    </dgm:pt>
    <dgm:pt modelId="{8CCA4F1E-E8D7-4809-8369-1B0CF1C678E9}" type="parTrans" cxnId="{CCB65BC7-17D0-498A-ACE5-6F1BB950059D}">
      <dgm:prSet/>
      <dgm:spPr/>
      <dgm:t>
        <a:bodyPr/>
        <a:lstStyle/>
        <a:p>
          <a:endParaRPr lang="en-US"/>
        </a:p>
      </dgm:t>
    </dgm:pt>
    <dgm:pt modelId="{E3AFD460-E747-4200-99A6-21E1D9100A00}" type="sibTrans" cxnId="{CCB65BC7-17D0-498A-ACE5-6F1BB950059D}">
      <dgm:prSet/>
      <dgm:spPr/>
      <dgm:t>
        <a:bodyPr/>
        <a:lstStyle/>
        <a:p>
          <a:endParaRPr lang="en-US"/>
        </a:p>
      </dgm:t>
    </dgm:pt>
    <dgm:pt modelId="{BAE23C4E-E7CD-486C-B054-0C3F787D3C75}">
      <dgm:prSet/>
      <dgm:spPr/>
      <dgm:t>
        <a:bodyPr/>
        <a:lstStyle/>
        <a:p>
          <a:pPr rtl="0"/>
          <a:r>
            <a:rPr lang="en-US"/>
            <a:t>Thread(String name)</a:t>
          </a:r>
        </a:p>
      </dgm:t>
    </dgm:pt>
    <dgm:pt modelId="{6DD65BEB-CB69-4277-A62B-0F48E9C493B0}" type="parTrans" cxnId="{87703326-0DD9-4D7A-A6EA-1130A841F974}">
      <dgm:prSet/>
      <dgm:spPr/>
      <dgm:t>
        <a:bodyPr/>
        <a:lstStyle/>
        <a:p>
          <a:endParaRPr lang="en-US"/>
        </a:p>
      </dgm:t>
    </dgm:pt>
    <dgm:pt modelId="{ACBB4777-8523-422E-9551-E0EDB870951C}" type="sibTrans" cxnId="{87703326-0DD9-4D7A-A6EA-1130A841F974}">
      <dgm:prSet/>
      <dgm:spPr/>
      <dgm:t>
        <a:bodyPr/>
        <a:lstStyle/>
        <a:p>
          <a:endParaRPr lang="en-US"/>
        </a:p>
      </dgm:t>
    </dgm:pt>
    <dgm:pt modelId="{7629C6EC-9DEB-4068-B29A-3CFD1C1C3559}">
      <dgm:prSet/>
      <dgm:spPr/>
      <dgm:t>
        <a:bodyPr/>
        <a:lstStyle/>
        <a:p>
          <a:pPr rtl="0"/>
          <a:r>
            <a:rPr lang="en-US"/>
            <a:t>Thread(Runnable r)</a:t>
          </a:r>
        </a:p>
      </dgm:t>
    </dgm:pt>
    <dgm:pt modelId="{9318E3A4-8B9D-4352-9BF5-5791212A6C75}" type="parTrans" cxnId="{01D66EA7-ABF5-41C9-B4E9-304205D2B0CC}">
      <dgm:prSet/>
      <dgm:spPr/>
      <dgm:t>
        <a:bodyPr/>
        <a:lstStyle/>
        <a:p>
          <a:endParaRPr lang="en-US"/>
        </a:p>
      </dgm:t>
    </dgm:pt>
    <dgm:pt modelId="{EC5AC81C-C257-48E4-9D9B-0EF2730978E1}" type="sibTrans" cxnId="{01D66EA7-ABF5-41C9-B4E9-304205D2B0CC}">
      <dgm:prSet/>
      <dgm:spPr/>
      <dgm:t>
        <a:bodyPr/>
        <a:lstStyle/>
        <a:p>
          <a:endParaRPr lang="en-US"/>
        </a:p>
      </dgm:t>
    </dgm:pt>
    <dgm:pt modelId="{C38450EC-07B1-4337-A3DE-55AF5035364E}">
      <dgm:prSet/>
      <dgm:spPr/>
      <dgm:t>
        <a:bodyPr/>
        <a:lstStyle/>
        <a:p>
          <a:pPr rtl="0"/>
          <a:r>
            <a:rPr lang="en-US"/>
            <a:t>Thread(Runnable r,String name)</a:t>
          </a:r>
        </a:p>
      </dgm:t>
    </dgm:pt>
    <dgm:pt modelId="{21050711-37B7-4F2A-B544-74E785A0CA80}" type="parTrans" cxnId="{89ABD54C-C001-453A-AD20-EF7BAE278610}">
      <dgm:prSet/>
      <dgm:spPr/>
      <dgm:t>
        <a:bodyPr/>
        <a:lstStyle/>
        <a:p>
          <a:endParaRPr lang="en-US"/>
        </a:p>
      </dgm:t>
    </dgm:pt>
    <dgm:pt modelId="{092DD7FA-6DF0-46A4-B471-B3E3D53B7DA0}" type="sibTrans" cxnId="{89ABD54C-C001-453A-AD20-EF7BAE278610}">
      <dgm:prSet/>
      <dgm:spPr/>
      <dgm:t>
        <a:bodyPr/>
        <a:lstStyle/>
        <a:p>
          <a:endParaRPr lang="en-US"/>
        </a:p>
      </dgm:t>
    </dgm:pt>
    <dgm:pt modelId="{676F411D-B18C-4023-A686-2F99237049E6}" type="pres">
      <dgm:prSet presAssocID="{5AC3A646-657B-473E-8E00-9B802CCB330A}" presName="linear" presStyleCnt="0">
        <dgm:presLayoutVars>
          <dgm:animLvl val="lvl"/>
          <dgm:resizeHandles val="exact"/>
        </dgm:presLayoutVars>
      </dgm:prSet>
      <dgm:spPr/>
    </dgm:pt>
    <dgm:pt modelId="{771A02C5-CFAC-40BB-B3F9-837F4F5C690C}" type="pres">
      <dgm:prSet presAssocID="{053FCB6E-89CC-49EE-AD87-EEFBA5EE579A}" presName="parentText" presStyleLbl="node1" presStyleIdx="0" presStyleCnt="4">
        <dgm:presLayoutVars>
          <dgm:chMax val="0"/>
          <dgm:bulletEnabled val="1"/>
        </dgm:presLayoutVars>
      </dgm:prSet>
      <dgm:spPr/>
    </dgm:pt>
    <dgm:pt modelId="{BFEED669-4E23-436E-8666-B9C6BD20CACE}" type="pres">
      <dgm:prSet presAssocID="{E3AFD460-E747-4200-99A6-21E1D9100A00}" presName="spacer" presStyleCnt="0"/>
      <dgm:spPr/>
    </dgm:pt>
    <dgm:pt modelId="{1B781F8D-F5EA-450B-9211-FF4037CCD65E}" type="pres">
      <dgm:prSet presAssocID="{BAE23C4E-E7CD-486C-B054-0C3F787D3C75}" presName="parentText" presStyleLbl="node1" presStyleIdx="1" presStyleCnt="4">
        <dgm:presLayoutVars>
          <dgm:chMax val="0"/>
          <dgm:bulletEnabled val="1"/>
        </dgm:presLayoutVars>
      </dgm:prSet>
      <dgm:spPr/>
    </dgm:pt>
    <dgm:pt modelId="{5C8C053F-F97E-40E8-8614-0B5ACD28337C}" type="pres">
      <dgm:prSet presAssocID="{ACBB4777-8523-422E-9551-E0EDB870951C}" presName="spacer" presStyleCnt="0"/>
      <dgm:spPr/>
    </dgm:pt>
    <dgm:pt modelId="{95F016F6-01A0-484D-8818-C7EF6062D901}" type="pres">
      <dgm:prSet presAssocID="{7629C6EC-9DEB-4068-B29A-3CFD1C1C3559}" presName="parentText" presStyleLbl="node1" presStyleIdx="2" presStyleCnt="4">
        <dgm:presLayoutVars>
          <dgm:chMax val="0"/>
          <dgm:bulletEnabled val="1"/>
        </dgm:presLayoutVars>
      </dgm:prSet>
      <dgm:spPr/>
    </dgm:pt>
    <dgm:pt modelId="{7D9355B9-E584-435C-8618-2F497A86D893}" type="pres">
      <dgm:prSet presAssocID="{EC5AC81C-C257-48E4-9D9B-0EF2730978E1}" presName="spacer" presStyleCnt="0"/>
      <dgm:spPr/>
    </dgm:pt>
    <dgm:pt modelId="{E7A916A4-96B4-405E-9082-161FC00958E5}" type="pres">
      <dgm:prSet presAssocID="{C38450EC-07B1-4337-A3DE-55AF5035364E}" presName="parentText" presStyleLbl="node1" presStyleIdx="3" presStyleCnt="4">
        <dgm:presLayoutVars>
          <dgm:chMax val="0"/>
          <dgm:bulletEnabled val="1"/>
        </dgm:presLayoutVars>
      </dgm:prSet>
      <dgm:spPr/>
    </dgm:pt>
  </dgm:ptLst>
  <dgm:cxnLst>
    <dgm:cxn modelId="{87703326-0DD9-4D7A-A6EA-1130A841F974}" srcId="{5AC3A646-657B-473E-8E00-9B802CCB330A}" destId="{BAE23C4E-E7CD-486C-B054-0C3F787D3C75}" srcOrd="1" destOrd="0" parTransId="{6DD65BEB-CB69-4277-A62B-0F48E9C493B0}" sibTransId="{ACBB4777-8523-422E-9551-E0EDB870951C}"/>
    <dgm:cxn modelId="{98641927-7D7A-4E68-990E-1303A02ADEF7}" type="presOf" srcId="{5AC3A646-657B-473E-8E00-9B802CCB330A}" destId="{676F411D-B18C-4023-A686-2F99237049E6}" srcOrd="0" destOrd="0" presId="urn:microsoft.com/office/officeart/2005/8/layout/vList2"/>
    <dgm:cxn modelId="{B57D9269-F32D-45DA-86CE-7945AA4FE12D}" type="presOf" srcId="{053FCB6E-89CC-49EE-AD87-EEFBA5EE579A}" destId="{771A02C5-CFAC-40BB-B3F9-837F4F5C690C}" srcOrd="0" destOrd="0" presId="urn:microsoft.com/office/officeart/2005/8/layout/vList2"/>
    <dgm:cxn modelId="{89ABD54C-C001-453A-AD20-EF7BAE278610}" srcId="{5AC3A646-657B-473E-8E00-9B802CCB330A}" destId="{C38450EC-07B1-4337-A3DE-55AF5035364E}" srcOrd="3" destOrd="0" parTransId="{21050711-37B7-4F2A-B544-74E785A0CA80}" sibTransId="{092DD7FA-6DF0-46A4-B471-B3E3D53B7DA0}"/>
    <dgm:cxn modelId="{01D66EA7-ABF5-41C9-B4E9-304205D2B0CC}" srcId="{5AC3A646-657B-473E-8E00-9B802CCB330A}" destId="{7629C6EC-9DEB-4068-B29A-3CFD1C1C3559}" srcOrd="2" destOrd="0" parTransId="{9318E3A4-8B9D-4352-9BF5-5791212A6C75}" sibTransId="{EC5AC81C-C257-48E4-9D9B-0EF2730978E1}"/>
    <dgm:cxn modelId="{077F8CBF-8547-490D-A81B-7A86D6183FB2}" type="presOf" srcId="{BAE23C4E-E7CD-486C-B054-0C3F787D3C75}" destId="{1B781F8D-F5EA-450B-9211-FF4037CCD65E}" srcOrd="0" destOrd="0" presId="urn:microsoft.com/office/officeart/2005/8/layout/vList2"/>
    <dgm:cxn modelId="{CCB65BC7-17D0-498A-ACE5-6F1BB950059D}" srcId="{5AC3A646-657B-473E-8E00-9B802CCB330A}" destId="{053FCB6E-89CC-49EE-AD87-EEFBA5EE579A}" srcOrd="0" destOrd="0" parTransId="{8CCA4F1E-E8D7-4809-8369-1B0CF1C678E9}" sibTransId="{E3AFD460-E747-4200-99A6-21E1D9100A00}"/>
    <dgm:cxn modelId="{5FD577DC-D8D7-410A-959C-091106A9FB49}" type="presOf" srcId="{C38450EC-07B1-4337-A3DE-55AF5035364E}" destId="{E7A916A4-96B4-405E-9082-161FC00958E5}" srcOrd="0" destOrd="0" presId="urn:microsoft.com/office/officeart/2005/8/layout/vList2"/>
    <dgm:cxn modelId="{A2FA09F2-C8CD-4E8F-9AFC-8680B4CDC3BD}" type="presOf" srcId="{7629C6EC-9DEB-4068-B29A-3CFD1C1C3559}" destId="{95F016F6-01A0-484D-8818-C7EF6062D901}" srcOrd="0" destOrd="0" presId="urn:microsoft.com/office/officeart/2005/8/layout/vList2"/>
    <dgm:cxn modelId="{474CBCB9-0920-4E17-BE64-121ED4E81E2D}" type="presParOf" srcId="{676F411D-B18C-4023-A686-2F99237049E6}" destId="{771A02C5-CFAC-40BB-B3F9-837F4F5C690C}" srcOrd="0" destOrd="0" presId="urn:microsoft.com/office/officeart/2005/8/layout/vList2"/>
    <dgm:cxn modelId="{10C1DCC5-88B0-446B-AB0F-0ACF711366B7}" type="presParOf" srcId="{676F411D-B18C-4023-A686-2F99237049E6}" destId="{BFEED669-4E23-436E-8666-B9C6BD20CACE}" srcOrd="1" destOrd="0" presId="urn:microsoft.com/office/officeart/2005/8/layout/vList2"/>
    <dgm:cxn modelId="{DB2D6972-F50B-4C46-AA02-127341BEEC8A}" type="presParOf" srcId="{676F411D-B18C-4023-A686-2F99237049E6}" destId="{1B781F8D-F5EA-450B-9211-FF4037CCD65E}" srcOrd="2" destOrd="0" presId="urn:microsoft.com/office/officeart/2005/8/layout/vList2"/>
    <dgm:cxn modelId="{48883D0A-225C-440A-9A0C-75060B9213ED}" type="presParOf" srcId="{676F411D-B18C-4023-A686-2F99237049E6}" destId="{5C8C053F-F97E-40E8-8614-0B5ACD28337C}" srcOrd="3" destOrd="0" presId="urn:microsoft.com/office/officeart/2005/8/layout/vList2"/>
    <dgm:cxn modelId="{84126C9C-97E2-4675-A8FB-913242B5605A}" type="presParOf" srcId="{676F411D-B18C-4023-A686-2F99237049E6}" destId="{95F016F6-01A0-484D-8818-C7EF6062D901}" srcOrd="4" destOrd="0" presId="urn:microsoft.com/office/officeart/2005/8/layout/vList2"/>
    <dgm:cxn modelId="{DBA55F57-7C62-40CB-A98B-F0E486302009}" type="presParOf" srcId="{676F411D-B18C-4023-A686-2F99237049E6}" destId="{7D9355B9-E584-435C-8618-2F497A86D893}" srcOrd="5" destOrd="0" presId="urn:microsoft.com/office/officeart/2005/8/layout/vList2"/>
    <dgm:cxn modelId="{A4292356-9346-46DF-8224-58B8550E1DF0}" type="presParOf" srcId="{676F411D-B18C-4023-A686-2F99237049E6}" destId="{E7A916A4-96B4-405E-9082-161FC00958E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E6EA3-4AF2-4489-8BC4-2A23EFA60A92}">
      <dsp:nvSpPr>
        <dsp:cNvPr id="0" name=""/>
        <dsp:cNvSpPr/>
      </dsp:nvSpPr>
      <dsp:spPr>
        <a:xfrm rot="5400000">
          <a:off x="4293425" y="-810547"/>
          <a:ext cx="3104618" cy="5501867"/>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60020" tIns="80010" rIns="160020" bIns="80010" numCol="1" spcCol="1270" anchor="ctr" anchorCtr="0">
          <a:noAutofit/>
        </a:bodyPr>
        <a:lstStyle/>
        <a:p>
          <a:pPr marL="285750" lvl="1" indent="-285750" algn="l" defTabSz="1866900" rtl="0">
            <a:lnSpc>
              <a:spcPct val="90000"/>
            </a:lnSpc>
            <a:spcBef>
              <a:spcPct val="0"/>
            </a:spcBef>
            <a:spcAft>
              <a:spcPct val="15000"/>
            </a:spcAft>
            <a:buChar char="•"/>
          </a:pPr>
          <a:r>
            <a:rPr lang="en-US" sz="4200" kern="1200" dirty="0"/>
            <a:t>1. By extending Thread class</a:t>
          </a:r>
        </a:p>
        <a:p>
          <a:pPr marL="285750" lvl="1" indent="-285750" algn="l" defTabSz="1866900" rtl="0">
            <a:lnSpc>
              <a:spcPct val="90000"/>
            </a:lnSpc>
            <a:spcBef>
              <a:spcPct val="0"/>
            </a:spcBef>
            <a:spcAft>
              <a:spcPct val="15000"/>
            </a:spcAft>
            <a:buChar char="•"/>
          </a:pPr>
          <a:r>
            <a:rPr lang="en-US" sz="4200" kern="1200" dirty="0"/>
            <a:t>2. By implementing Runnable interface.</a:t>
          </a:r>
        </a:p>
      </dsp:txBody>
      <dsp:txXfrm rot="-5400000">
        <a:off x="3094801" y="539632"/>
        <a:ext cx="5350312" cy="2801508"/>
      </dsp:txXfrm>
    </dsp:sp>
    <dsp:sp modelId="{E56A2007-9F8F-478E-AEA5-B07712A81E58}">
      <dsp:nvSpPr>
        <dsp:cNvPr id="0" name=""/>
        <dsp:cNvSpPr/>
      </dsp:nvSpPr>
      <dsp:spPr>
        <a:xfrm>
          <a:off x="0" y="0"/>
          <a:ext cx="3094800" cy="3880773"/>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rtl="0">
            <a:lnSpc>
              <a:spcPct val="90000"/>
            </a:lnSpc>
            <a:spcBef>
              <a:spcPct val="0"/>
            </a:spcBef>
            <a:spcAft>
              <a:spcPct val="35000"/>
            </a:spcAft>
            <a:buNone/>
          </a:pPr>
          <a:r>
            <a:rPr lang="en-US" sz="5000" kern="1200" dirty="0"/>
            <a:t>There are two ways to create a thread:</a:t>
          </a:r>
        </a:p>
      </dsp:txBody>
      <dsp:txXfrm>
        <a:off x="151076" y="151076"/>
        <a:ext cx="2792648" cy="3578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A02C5-CFAC-40BB-B3F9-837F4F5C690C}">
      <dsp:nvSpPr>
        <dsp:cNvPr id="0" name=""/>
        <dsp:cNvSpPr/>
      </dsp:nvSpPr>
      <dsp:spPr>
        <a:xfrm>
          <a:off x="0" y="48946"/>
          <a:ext cx="8596668" cy="865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n-US" sz="3700" kern="1200"/>
            <a:t>Thread()</a:t>
          </a:r>
        </a:p>
      </dsp:txBody>
      <dsp:txXfrm>
        <a:off x="42265" y="91211"/>
        <a:ext cx="8512138" cy="781270"/>
      </dsp:txXfrm>
    </dsp:sp>
    <dsp:sp modelId="{1B781F8D-F5EA-450B-9211-FF4037CCD65E}">
      <dsp:nvSpPr>
        <dsp:cNvPr id="0" name=""/>
        <dsp:cNvSpPr/>
      </dsp:nvSpPr>
      <dsp:spPr>
        <a:xfrm>
          <a:off x="0" y="1021306"/>
          <a:ext cx="8596668" cy="865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n-US" sz="3700" kern="1200"/>
            <a:t>Thread(String name)</a:t>
          </a:r>
        </a:p>
      </dsp:txBody>
      <dsp:txXfrm>
        <a:off x="42265" y="1063571"/>
        <a:ext cx="8512138" cy="781270"/>
      </dsp:txXfrm>
    </dsp:sp>
    <dsp:sp modelId="{95F016F6-01A0-484D-8818-C7EF6062D901}">
      <dsp:nvSpPr>
        <dsp:cNvPr id="0" name=""/>
        <dsp:cNvSpPr/>
      </dsp:nvSpPr>
      <dsp:spPr>
        <a:xfrm>
          <a:off x="0" y="1993666"/>
          <a:ext cx="8596668" cy="865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n-US" sz="3700" kern="1200"/>
            <a:t>Thread(Runnable r)</a:t>
          </a:r>
        </a:p>
      </dsp:txBody>
      <dsp:txXfrm>
        <a:off x="42265" y="2035931"/>
        <a:ext cx="8512138" cy="781270"/>
      </dsp:txXfrm>
    </dsp:sp>
    <dsp:sp modelId="{E7A916A4-96B4-405E-9082-161FC00958E5}">
      <dsp:nvSpPr>
        <dsp:cNvPr id="0" name=""/>
        <dsp:cNvSpPr/>
      </dsp:nvSpPr>
      <dsp:spPr>
        <a:xfrm>
          <a:off x="0" y="2966026"/>
          <a:ext cx="8596668" cy="865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n-US" sz="3700" kern="1200"/>
            <a:t>Thread(Runnable r,String name)</a:t>
          </a:r>
        </a:p>
      </dsp:txBody>
      <dsp:txXfrm>
        <a:off x="42265" y="3008291"/>
        <a:ext cx="8512138" cy="78127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96F21-8B88-4311-9B53-C7AA92DBFBCB}" type="datetimeFigureOut">
              <a:rPr lang="en-US" smtClean="0"/>
              <a:t>6/18/2018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06235-C794-4D11-8BA9-4EBBA50BC1FC}" type="slidenum">
              <a:rPr lang="en-US" smtClean="0"/>
              <a:t>‹#›</a:t>
            </a:fld>
            <a:endParaRPr lang="en-US"/>
          </a:p>
        </p:txBody>
      </p:sp>
    </p:spTree>
    <p:extLst>
      <p:ext uri="{BB962C8B-B14F-4D97-AF65-F5344CB8AC3E}">
        <p14:creationId xmlns:p14="http://schemas.microsoft.com/office/powerpoint/2010/main" val="315077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A06235-C794-4D11-8BA9-4EBBA50BC1FC}" type="slidenum">
              <a:rPr lang="en-US" smtClean="0"/>
              <a:t>2</a:t>
            </a:fld>
            <a:endParaRPr lang="en-US"/>
          </a:p>
        </p:txBody>
      </p:sp>
    </p:spTree>
    <p:extLst>
      <p:ext uri="{BB962C8B-B14F-4D97-AF65-F5344CB8AC3E}">
        <p14:creationId xmlns:p14="http://schemas.microsoft.com/office/powerpoint/2010/main" val="215843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D96BF8-5B42-430E-90E7-995B6344929C}"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158393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D09FE9-737E-4AD2-A6BD-7664AA762952}"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278166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E9C06-5437-4514-8ACF-65C7E2645B3E}"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810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786A27-C701-4B51-BE91-73C2D587255C}"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1584324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B768DF-FE34-4E43-B33D-D63E17CB6BA7}"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8234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41B58-942B-463E-8018-AA4C7C6F00C3}"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4125013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960EA9-3B4F-4DD2-89D6-3F9678416893}"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1282958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F4C28-78C0-45B2-A2C9-5141DCD2CD0B}"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109357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CA84F-AE2F-434A-A515-05504B94202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a:t>
            </a:fld>
            <a:endParaRPr lang="en-US"/>
          </a:p>
        </p:txBody>
      </p:sp>
    </p:spTree>
    <p:extLst>
      <p:ext uri="{BB962C8B-B14F-4D97-AF65-F5344CB8AC3E}">
        <p14:creationId xmlns:p14="http://schemas.microsoft.com/office/powerpoint/2010/main" val="144893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786639-5825-44FD-8CB0-3938C51DEE05}"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1675305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D581EF-D654-487C-BAF0-BF0CF1112FD1}" type="datetime1">
              <a:rPr lang="en-US" smtClean="0"/>
              <a:t>6/18/2018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252256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911121-B659-4B84-A377-1891F4D76A8F}" type="datetime1">
              <a:rPr lang="en-US" smtClean="0"/>
              <a:t>6/18/2018</a:t>
            </a:fld>
            <a:endParaRPr lang="en-US"/>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91705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99827F-07C6-4AF8-BEDE-9544BC43A7B6}"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16571052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B0177-D69A-4F14-9AAC-9EB6F9FCFDFC}" type="datetime1">
              <a:rPr lang="en-US" smtClean="0"/>
              <a:t>6/18/2018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1520528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31F2C-4E24-485B-89B4-BB56EFC9623B}" type="datetime1">
              <a:rPr lang="en-US" smtClean="0"/>
              <a:t>6/18/2018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146265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162B9-6830-4671-A048-1AA0F3E08511}" type="datetime1">
              <a:rPr lang="en-US" smtClean="0"/>
              <a:t>6/18/2018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5430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71FCD4-1464-42BA-8498-9B265AF17010}" type="datetime1">
              <a:rPr lang="en-US" smtClean="0"/>
              <a:t>6/18/2018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Presented by MangaRao</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DF9E28-988C-482B-81AD-C0935977245B}" type="slidenum">
              <a:rPr lang="en-US" smtClean="0"/>
              <a:t>‹#›</a:t>
            </a:fld>
            <a:endParaRPr lang="en-US"/>
          </a:p>
        </p:txBody>
      </p:sp>
    </p:spTree>
    <p:extLst>
      <p:ext uri="{BB962C8B-B14F-4D97-AF65-F5344CB8AC3E}">
        <p14:creationId xmlns:p14="http://schemas.microsoft.com/office/powerpoint/2010/main" val="48742520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Lst>
  <p:transition>
    <p:fade/>
  </p:transition>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javarevisited.blogspot.com/2011/12/jre-jvm-jdk-jit-in-java-programming.html" TargetMode="External"/><Relationship Id="rId2" Type="http://schemas.openxmlformats.org/officeDocument/2006/relationships/hyperlink" Target="http://javarevisited.blogspot.in/2012/03/what-is-daemon-thread-in-java-and.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rPr>
              <a:t>Multithreading in Java</a:t>
            </a:r>
            <a:endParaRPr lang="en-US" dirty="0"/>
          </a:p>
        </p:txBody>
      </p:sp>
      <p:sp>
        <p:nvSpPr>
          <p:cNvPr id="3" name="Date Placeholder 2"/>
          <p:cNvSpPr>
            <a:spLocks noGrp="1"/>
          </p:cNvSpPr>
          <p:nvPr>
            <p:ph type="dt" sz="half" idx="10"/>
          </p:nvPr>
        </p:nvSpPr>
        <p:spPr/>
        <p:txBody>
          <a:bodyPr/>
          <a:lstStyle/>
          <a:p>
            <a:fld id="{98395C9B-E78F-44EE-B436-3469EC8B9A90}"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EADF9E28-988C-482B-81AD-C0935977245B}" type="slidenum">
              <a:rPr lang="en-US" smtClean="0"/>
              <a:t>1</a:t>
            </a:fld>
            <a:endParaRPr lang="en-US"/>
          </a:p>
        </p:txBody>
      </p:sp>
    </p:spTree>
    <p:extLst>
      <p:ext uri="{BB962C8B-B14F-4D97-AF65-F5344CB8AC3E}">
        <p14:creationId xmlns:p14="http://schemas.microsoft.com/office/powerpoint/2010/main" val="736667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 cycle of a Thread (Thread States)</a:t>
            </a:r>
            <a:endParaRPr lang="en-US" dirty="0"/>
          </a:p>
        </p:txBody>
      </p:sp>
      <p:sp>
        <p:nvSpPr>
          <p:cNvPr id="3" name="Content Placeholder 2"/>
          <p:cNvSpPr>
            <a:spLocks noGrp="1"/>
          </p:cNvSpPr>
          <p:nvPr>
            <p:ph idx="1"/>
          </p:nvPr>
        </p:nvSpPr>
        <p:spPr/>
        <p:txBody>
          <a:bodyPr>
            <a:normAutofit/>
          </a:bodyPr>
          <a:lstStyle/>
          <a:p>
            <a:r>
              <a:rPr lang="en-US" dirty="0"/>
              <a:t>A thread can be in one of the five states. According to sun, there is only 4 states in </a:t>
            </a:r>
            <a:r>
              <a:rPr lang="en-US" b="1" dirty="0"/>
              <a:t>thread life cycle in java</a:t>
            </a:r>
            <a:r>
              <a:rPr lang="en-US" dirty="0"/>
              <a:t> new, runnable, non-runnable and terminated. There is no running state. </a:t>
            </a:r>
          </a:p>
          <a:p>
            <a:r>
              <a:rPr lang="en-US" dirty="0"/>
              <a:t>But for better understanding the threads, we are explaining it in the 5 states.</a:t>
            </a:r>
          </a:p>
          <a:p>
            <a:r>
              <a:rPr lang="en-US" dirty="0"/>
              <a:t>The life cycle of the thread in java is controlled by JVM. The java thread states are as follows: </a:t>
            </a:r>
          </a:p>
          <a:p>
            <a:pPr lvl="1"/>
            <a:r>
              <a:rPr lang="en-US" dirty="0"/>
              <a:t>New</a:t>
            </a:r>
          </a:p>
          <a:p>
            <a:pPr lvl="1"/>
            <a:r>
              <a:rPr lang="en-US" dirty="0"/>
              <a:t>Runnable</a:t>
            </a:r>
          </a:p>
          <a:p>
            <a:pPr lvl="1"/>
            <a:r>
              <a:rPr lang="en-US" dirty="0"/>
              <a:t>Running</a:t>
            </a:r>
          </a:p>
          <a:p>
            <a:pPr lvl="1"/>
            <a:r>
              <a:rPr lang="en-US" dirty="0"/>
              <a:t>Non-Runnable (Blocked)</a:t>
            </a:r>
          </a:p>
          <a:p>
            <a:pPr lvl="1"/>
            <a:r>
              <a:rPr lang="en-US" dirty="0"/>
              <a:t>Terminated</a:t>
            </a:r>
          </a:p>
          <a:p>
            <a:endParaRPr lang="en-US" dirty="0"/>
          </a:p>
        </p:txBody>
      </p:sp>
      <p:sp>
        <p:nvSpPr>
          <p:cNvPr id="4" name="Date Placeholder 3"/>
          <p:cNvSpPr>
            <a:spLocks noGrp="1"/>
          </p:cNvSpPr>
          <p:nvPr>
            <p:ph type="dt" sz="half" idx="10"/>
          </p:nvPr>
        </p:nvSpPr>
        <p:spPr/>
        <p:txBody>
          <a:bodyPr/>
          <a:lstStyle/>
          <a:p>
            <a:fld id="{361740F1-27BF-4320-81BB-5B5E27D190D3}"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10</a:t>
            </a:fld>
            <a:endParaRPr lang="en-US"/>
          </a:p>
        </p:txBody>
      </p:sp>
    </p:spTree>
    <p:extLst>
      <p:ext uri="{BB962C8B-B14F-4D97-AF65-F5344CB8AC3E}">
        <p14:creationId xmlns:p14="http://schemas.microsoft.com/office/powerpoint/2010/main" val="1246295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9152" y="1051560"/>
            <a:ext cx="6237212" cy="4284904"/>
          </a:xfrm>
          <a:prstGeom prst="rect">
            <a:avLst/>
          </a:prstGeom>
        </p:spPr>
      </p:pic>
      <p:sp>
        <p:nvSpPr>
          <p:cNvPr id="2" name="Date Placeholder 1"/>
          <p:cNvSpPr>
            <a:spLocks noGrp="1"/>
          </p:cNvSpPr>
          <p:nvPr>
            <p:ph type="dt" sz="half" idx="10"/>
          </p:nvPr>
        </p:nvSpPr>
        <p:spPr/>
        <p:txBody>
          <a:bodyPr/>
          <a:lstStyle/>
          <a:p>
            <a:fld id="{4B032A8E-1AFC-4FDC-BA86-FC7A6B0363E5}" type="datetime1">
              <a:rPr lang="en-US" smtClean="0"/>
              <a:t>6/18/2018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EADF9E28-988C-482B-81AD-C0935977245B}" type="slidenum">
              <a:rPr lang="en-US" smtClean="0"/>
              <a:t>11</a:t>
            </a:fld>
            <a:endParaRPr lang="en-US"/>
          </a:p>
        </p:txBody>
      </p:sp>
    </p:spTree>
    <p:extLst>
      <p:ext uri="{BB962C8B-B14F-4D97-AF65-F5344CB8AC3E}">
        <p14:creationId xmlns:p14="http://schemas.microsoft.com/office/powerpoint/2010/main" val="2949811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77334" y="1289305"/>
            <a:ext cx="8596668" cy="4752058"/>
          </a:xfrm>
        </p:spPr>
        <p:txBody>
          <a:bodyPr>
            <a:normAutofit/>
          </a:bodyPr>
          <a:lstStyle/>
          <a:p>
            <a:r>
              <a:rPr lang="en-US" b="1" dirty="0"/>
              <a:t>1) New</a:t>
            </a:r>
          </a:p>
          <a:p>
            <a:pPr lvl="1"/>
            <a:r>
              <a:rPr lang="en-US" dirty="0"/>
              <a:t>The thread is in new state if you create an instance of Thread class but before the invocation of start() method. </a:t>
            </a:r>
          </a:p>
          <a:p>
            <a:r>
              <a:rPr lang="en-US" b="1" dirty="0"/>
              <a:t>2) Runnable</a:t>
            </a:r>
          </a:p>
          <a:p>
            <a:pPr lvl="1"/>
            <a:r>
              <a:rPr lang="en-US" dirty="0"/>
              <a:t>The thread is in runnable state after invocation of start() method, but the thread scheduler has not selected it to be the running thread. </a:t>
            </a:r>
          </a:p>
          <a:p>
            <a:r>
              <a:rPr lang="en-US" b="1" dirty="0"/>
              <a:t>3) Running</a:t>
            </a:r>
          </a:p>
          <a:p>
            <a:pPr lvl="1"/>
            <a:r>
              <a:rPr lang="en-US" dirty="0"/>
              <a:t>The thread is in running state if the thread scheduler has selected it. </a:t>
            </a:r>
          </a:p>
          <a:p>
            <a:r>
              <a:rPr lang="en-US" b="1" dirty="0"/>
              <a:t>4) Non-Runnable (Blocked)</a:t>
            </a:r>
          </a:p>
          <a:p>
            <a:pPr lvl="1"/>
            <a:r>
              <a:rPr lang="en-US" dirty="0"/>
              <a:t>This is the state when the thread is still alive, but is currently not eligible to run. </a:t>
            </a:r>
          </a:p>
          <a:p>
            <a:r>
              <a:rPr lang="en-US" b="1" dirty="0"/>
              <a:t>5) Terminated</a:t>
            </a:r>
          </a:p>
          <a:p>
            <a:pPr lvl="1"/>
            <a:r>
              <a:rPr lang="en-US" dirty="0"/>
              <a:t>A thread is in terminated or dead state when its run() method exits. </a:t>
            </a:r>
          </a:p>
          <a:p>
            <a:endParaRPr lang="en-US" dirty="0"/>
          </a:p>
        </p:txBody>
      </p:sp>
      <p:sp>
        <p:nvSpPr>
          <p:cNvPr id="2" name="Date Placeholder 1"/>
          <p:cNvSpPr>
            <a:spLocks noGrp="1"/>
          </p:cNvSpPr>
          <p:nvPr>
            <p:ph type="dt" sz="half" idx="10"/>
          </p:nvPr>
        </p:nvSpPr>
        <p:spPr/>
        <p:txBody>
          <a:bodyPr/>
          <a:lstStyle/>
          <a:p>
            <a:fld id="{EC494EC9-4920-4D50-96B1-4D297CDF6F75}" type="datetime1">
              <a:rPr lang="en-US" smtClean="0"/>
              <a:t>6/18/2018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FCCFC35D-CD16-45D2-8AD8-5F7337C38AAD}" type="slidenum">
              <a:rPr lang="en-US" smtClean="0"/>
              <a:t>12</a:t>
            </a:fld>
            <a:endParaRPr lang="en-US"/>
          </a:p>
        </p:txBody>
      </p:sp>
    </p:spTree>
    <p:extLst>
      <p:ext uri="{BB962C8B-B14F-4D97-AF65-F5344CB8AC3E}">
        <p14:creationId xmlns:p14="http://schemas.microsoft.com/office/powerpoint/2010/main" val="1588684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 calcmode="lin" valueType="num">
                                      <p:cBhvr additive="base">
                                        <p:cTn id="4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 calcmode="lin" valueType="num">
                                      <p:cBhvr additive="base">
                                        <p:cTn id="4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anim calcmode="lin" valueType="num">
                                      <p:cBhvr additive="base">
                                        <p:cTn id="5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create thread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9498816"/>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ED729554-156C-41B9-A426-65E4F20AD57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13</a:t>
            </a:fld>
            <a:endParaRPr lang="en-US"/>
          </a:p>
        </p:txBody>
      </p:sp>
    </p:spTree>
    <p:extLst>
      <p:ext uri="{BB962C8B-B14F-4D97-AF65-F5344CB8AC3E}">
        <p14:creationId xmlns:p14="http://schemas.microsoft.com/office/powerpoint/2010/main" val="696942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By Extending Thread Class</a:t>
            </a:r>
          </a:p>
        </p:txBody>
      </p:sp>
      <p:pic>
        <p:nvPicPr>
          <p:cNvPr id="4" name="Content Placeholder 3"/>
          <p:cNvPicPr>
            <a:picLocks noGrp="1" noChangeAspect="1"/>
          </p:cNvPicPr>
          <p:nvPr>
            <p:ph idx="1"/>
          </p:nvPr>
        </p:nvPicPr>
        <p:blipFill>
          <a:blip r:embed="rId2"/>
          <a:stretch>
            <a:fillRect/>
          </a:stretch>
        </p:blipFill>
        <p:spPr>
          <a:xfrm>
            <a:off x="3180063" y="2160588"/>
            <a:ext cx="3591912" cy="3881437"/>
          </a:xfrm>
          <a:prstGeom prst="rect">
            <a:avLst/>
          </a:prstGeom>
        </p:spPr>
      </p:pic>
      <p:sp>
        <p:nvSpPr>
          <p:cNvPr id="3" name="Date Placeholder 2"/>
          <p:cNvSpPr>
            <a:spLocks noGrp="1"/>
          </p:cNvSpPr>
          <p:nvPr>
            <p:ph type="dt" sz="half" idx="10"/>
          </p:nvPr>
        </p:nvSpPr>
        <p:spPr/>
        <p:txBody>
          <a:bodyPr/>
          <a:lstStyle/>
          <a:p>
            <a:fld id="{356D7A5B-8020-484E-A5D4-349D5854C42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14</a:t>
            </a:fld>
            <a:endParaRPr lang="en-US"/>
          </a:p>
        </p:txBody>
      </p:sp>
    </p:spTree>
    <p:extLst>
      <p:ext uri="{BB962C8B-B14F-4D97-AF65-F5344CB8AC3E}">
        <p14:creationId xmlns:p14="http://schemas.microsoft.com/office/powerpoint/2010/main" val="366105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By Implementing Runnable Interface</a:t>
            </a:r>
          </a:p>
        </p:txBody>
      </p:sp>
      <p:pic>
        <p:nvPicPr>
          <p:cNvPr id="4" name="Content Placeholder 3"/>
          <p:cNvPicPr>
            <a:picLocks noGrp="1" noChangeAspect="1"/>
          </p:cNvPicPr>
          <p:nvPr>
            <p:ph idx="1"/>
          </p:nvPr>
        </p:nvPicPr>
        <p:blipFill>
          <a:blip r:embed="rId2"/>
          <a:stretch>
            <a:fillRect/>
          </a:stretch>
        </p:blipFill>
        <p:spPr>
          <a:xfrm>
            <a:off x="3623469" y="2401094"/>
            <a:ext cx="2705100" cy="3400425"/>
          </a:xfrm>
          <a:prstGeom prst="rect">
            <a:avLst/>
          </a:prstGeom>
        </p:spPr>
      </p:pic>
      <p:sp>
        <p:nvSpPr>
          <p:cNvPr id="3" name="Date Placeholder 2"/>
          <p:cNvSpPr>
            <a:spLocks noGrp="1"/>
          </p:cNvSpPr>
          <p:nvPr>
            <p:ph type="dt" sz="half" idx="10"/>
          </p:nvPr>
        </p:nvSpPr>
        <p:spPr/>
        <p:txBody>
          <a:bodyPr/>
          <a:lstStyle/>
          <a:p>
            <a:fld id="{63A76B0F-CAD5-43C4-8DA5-5F7E6017146B}"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15</a:t>
            </a:fld>
            <a:endParaRPr lang="en-US"/>
          </a:p>
        </p:txBody>
      </p:sp>
    </p:spTree>
    <p:extLst>
      <p:ext uri="{BB962C8B-B14F-4D97-AF65-F5344CB8AC3E}">
        <p14:creationId xmlns:p14="http://schemas.microsoft.com/office/powerpoint/2010/main" val="575480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Thread class:</a:t>
            </a:r>
            <a:endParaRPr lang="en-US" dirty="0"/>
          </a:p>
        </p:txBody>
      </p:sp>
      <p:sp>
        <p:nvSpPr>
          <p:cNvPr id="3" name="Content Placeholder 2"/>
          <p:cNvSpPr>
            <a:spLocks noGrp="1"/>
          </p:cNvSpPr>
          <p:nvPr>
            <p:ph idx="1"/>
          </p:nvPr>
        </p:nvSpPr>
        <p:spPr/>
        <p:txBody>
          <a:bodyPr/>
          <a:lstStyle/>
          <a:p>
            <a:r>
              <a:rPr lang="en-US" dirty="0"/>
              <a:t>Thread class provide constructors and methods to create and perform operations on a thread. Thread class extends Object class and implements Runnable interface. </a:t>
            </a:r>
          </a:p>
          <a:p>
            <a:endParaRPr lang="en-US" dirty="0"/>
          </a:p>
        </p:txBody>
      </p:sp>
      <p:sp>
        <p:nvSpPr>
          <p:cNvPr id="4" name="Date Placeholder 3"/>
          <p:cNvSpPr>
            <a:spLocks noGrp="1"/>
          </p:cNvSpPr>
          <p:nvPr>
            <p:ph type="dt" sz="half" idx="10"/>
          </p:nvPr>
        </p:nvSpPr>
        <p:spPr/>
        <p:txBody>
          <a:bodyPr/>
          <a:lstStyle/>
          <a:p>
            <a:fld id="{0CEDEFCE-F885-412D-9D97-D9C0925E3999}"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16</a:t>
            </a:fld>
            <a:endParaRPr lang="en-US"/>
          </a:p>
        </p:txBody>
      </p:sp>
    </p:spTree>
    <p:extLst>
      <p:ext uri="{BB962C8B-B14F-4D97-AF65-F5344CB8AC3E}">
        <p14:creationId xmlns:p14="http://schemas.microsoft.com/office/powerpoint/2010/main" val="1292589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Commonly used Constructors of Thread class: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9912254"/>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B1A1C710-F49C-4AC7-B66F-30C64736B2EC}"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17</a:t>
            </a:fld>
            <a:endParaRPr lang="en-US"/>
          </a:p>
        </p:txBody>
      </p:sp>
    </p:spTree>
    <p:extLst>
      <p:ext uri="{BB962C8B-B14F-4D97-AF65-F5344CB8AC3E}">
        <p14:creationId xmlns:p14="http://schemas.microsoft.com/office/powerpoint/2010/main" val="2685080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Commonly used methods of Thread class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public void run(): </a:t>
            </a:r>
            <a:r>
              <a:rPr lang="en-US" dirty="0"/>
              <a:t>is used to perform action for a thread.</a:t>
            </a:r>
          </a:p>
          <a:p>
            <a:r>
              <a:rPr lang="en-US" b="1" dirty="0"/>
              <a:t>public void start(): </a:t>
            </a:r>
            <a:r>
              <a:rPr lang="en-US" dirty="0"/>
              <a:t>starts the execution of the </a:t>
            </a:r>
            <a:r>
              <a:rPr lang="en-US" dirty="0" err="1"/>
              <a:t>thread.JVM</a:t>
            </a:r>
            <a:r>
              <a:rPr lang="en-US" dirty="0"/>
              <a:t> calls the run() method on the thread.</a:t>
            </a:r>
          </a:p>
          <a:p>
            <a:r>
              <a:rPr lang="en-US" b="1" dirty="0"/>
              <a:t>public void sleep(long </a:t>
            </a:r>
            <a:r>
              <a:rPr lang="en-US" b="1" dirty="0" err="1"/>
              <a:t>miliseconds</a:t>
            </a:r>
            <a:r>
              <a:rPr lang="en-US" b="1" dirty="0"/>
              <a:t>): </a:t>
            </a:r>
            <a:r>
              <a:rPr lang="en-US" dirty="0"/>
              <a:t>Causes the currently executing thread to sleep (temporarily cease execution) for the specified number of milliseconds.</a:t>
            </a:r>
          </a:p>
          <a:p>
            <a:r>
              <a:rPr lang="en-US" b="1" dirty="0"/>
              <a:t>public void join(): </a:t>
            </a:r>
            <a:r>
              <a:rPr lang="en-US" dirty="0"/>
              <a:t>which allows one thread to wait until another thread completes its execution..</a:t>
            </a:r>
          </a:p>
          <a:p>
            <a:r>
              <a:rPr lang="en-US" b="1" dirty="0"/>
              <a:t>public void join(long </a:t>
            </a:r>
            <a:r>
              <a:rPr lang="en-US" b="1" dirty="0" err="1"/>
              <a:t>miliseconds</a:t>
            </a:r>
            <a:r>
              <a:rPr lang="en-US" b="1" dirty="0"/>
              <a:t>): </a:t>
            </a:r>
            <a:r>
              <a:rPr lang="en-US" dirty="0"/>
              <a:t>waits for a thread to die for the specified </a:t>
            </a:r>
            <a:r>
              <a:rPr lang="en-US" dirty="0" err="1"/>
              <a:t>miliseconds</a:t>
            </a:r>
            <a:r>
              <a:rPr lang="en-US" dirty="0"/>
              <a:t>.</a:t>
            </a:r>
          </a:p>
          <a:p>
            <a:r>
              <a:rPr lang="en-US" b="1" dirty="0"/>
              <a:t>public </a:t>
            </a:r>
            <a:r>
              <a:rPr lang="en-US" b="1" dirty="0" err="1"/>
              <a:t>int</a:t>
            </a:r>
            <a:r>
              <a:rPr lang="en-US" b="1" dirty="0"/>
              <a:t> </a:t>
            </a:r>
            <a:r>
              <a:rPr lang="en-US" b="1" dirty="0" err="1"/>
              <a:t>getPriority</a:t>
            </a:r>
            <a:r>
              <a:rPr lang="en-US" b="1" dirty="0"/>
              <a:t>(): </a:t>
            </a:r>
            <a:r>
              <a:rPr lang="en-US" dirty="0"/>
              <a:t>returns the priority of the thread.</a:t>
            </a:r>
          </a:p>
          <a:p>
            <a:r>
              <a:rPr lang="en-US" b="1" dirty="0"/>
              <a:t>public </a:t>
            </a:r>
            <a:r>
              <a:rPr lang="en-US" b="1" dirty="0" err="1"/>
              <a:t>int</a:t>
            </a:r>
            <a:r>
              <a:rPr lang="en-US" b="1" dirty="0"/>
              <a:t> </a:t>
            </a:r>
            <a:r>
              <a:rPr lang="en-US" b="1" dirty="0" err="1"/>
              <a:t>setPriority</a:t>
            </a:r>
            <a:r>
              <a:rPr lang="en-US" b="1" dirty="0"/>
              <a:t>(</a:t>
            </a:r>
            <a:r>
              <a:rPr lang="en-US" b="1" dirty="0" err="1"/>
              <a:t>int</a:t>
            </a:r>
            <a:r>
              <a:rPr lang="en-US" b="1" dirty="0"/>
              <a:t> priority): </a:t>
            </a:r>
            <a:r>
              <a:rPr lang="en-US" dirty="0"/>
              <a:t>changes the priority of the thread.</a:t>
            </a:r>
          </a:p>
          <a:p>
            <a:r>
              <a:rPr lang="en-US" b="1" dirty="0"/>
              <a:t>public String </a:t>
            </a:r>
            <a:r>
              <a:rPr lang="en-US" b="1" dirty="0" err="1"/>
              <a:t>getName</a:t>
            </a:r>
            <a:r>
              <a:rPr lang="en-US" b="1" dirty="0"/>
              <a:t>(): </a:t>
            </a:r>
            <a:r>
              <a:rPr lang="en-US" dirty="0"/>
              <a:t>returns the name of the thread.</a:t>
            </a:r>
          </a:p>
          <a:p>
            <a:r>
              <a:rPr lang="en-US" b="1" dirty="0"/>
              <a:t>public void </a:t>
            </a:r>
            <a:r>
              <a:rPr lang="en-US" b="1" dirty="0" err="1"/>
              <a:t>setName</a:t>
            </a:r>
            <a:r>
              <a:rPr lang="en-US" b="1" dirty="0"/>
              <a:t>(String name): </a:t>
            </a:r>
            <a:r>
              <a:rPr lang="en-US" dirty="0"/>
              <a:t>changes the name of the thread.</a:t>
            </a:r>
          </a:p>
          <a:p>
            <a:r>
              <a:rPr lang="en-US" b="1" dirty="0"/>
              <a:t>public Thread </a:t>
            </a:r>
            <a:r>
              <a:rPr lang="en-US" b="1" dirty="0" err="1"/>
              <a:t>currentThread</a:t>
            </a:r>
            <a:r>
              <a:rPr lang="en-US" b="1" dirty="0"/>
              <a:t>(): </a:t>
            </a:r>
            <a:r>
              <a:rPr lang="en-US" dirty="0"/>
              <a:t>returns the reference of currently executing thread.</a:t>
            </a:r>
          </a:p>
          <a:p>
            <a:endParaRPr lang="en-US" dirty="0"/>
          </a:p>
        </p:txBody>
      </p:sp>
      <p:sp>
        <p:nvSpPr>
          <p:cNvPr id="4" name="Date Placeholder 3"/>
          <p:cNvSpPr>
            <a:spLocks noGrp="1"/>
          </p:cNvSpPr>
          <p:nvPr>
            <p:ph type="dt" sz="half" idx="10"/>
          </p:nvPr>
        </p:nvSpPr>
        <p:spPr/>
        <p:txBody>
          <a:bodyPr/>
          <a:lstStyle/>
          <a:p>
            <a:fld id="{01549F4E-2905-4E84-B72D-C2CA7547269A}"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18</a:t>
            </a:fld>
            <a:endParaRPr lang="en-US"/>
          </a:p>
        </p:txBody>
      </p:sp>
    </p:spTree>
    <p:extLst>
      <p:ext uri="{BB962C8B-B14F-4D97-AF65-F5344CB8AC3E}">
        <p14:creationId xmlns:p14="http://schemas.microsoft.com/office/powerpoint/2010/main" val="1563391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Commonly used methods of Thread class (contd..)</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public </a:t>
            </a:r>
            <a:r>
              <a:rPr lang="en-US" b="1" dirty="0" err="1"/>
              <a:t>int</a:t>
            </a:r>
            <a:r>
              <a:rPr lang="en-US" b="1" dirty="0"/>
              <a:t> </a:t>
            </a:r>
            <a:r>
              <a:rPr lang="en-US" b="1" dirty="0" err="1"/>
              <a:t>getId</a:t>
            </a:r>
            <a:r>
              <a:rPr lang="en-US" b="1" dirty="0"/>
              <a:t>(): </a:t>
            </a:r>
            <a:r>
              <a:rPr lang="en-US" dirty="0"/>
              <a:t>returns the id of the thread.</a:t>
            </a:r>
          </a:p>
          <a:p>
            <a:r>
              <a:rPr lang="en-US" b="1" dirty="0"/>
              <a:t>public </a:t>
            </a:r>
            <a:r>
              <a:rPr lang="en-US" b="1" dirty="0" err="1"/>
              <a:t>Thread.State</a:t>
            </a:r>
            <a:r>
              <a:rPr lang="en-US" b="1" dirty="0"/>
              <a:t> </a:t>
            </a:r>
            <a:r>
              <a:rPr lang="en-US" b="1" dirty="0" err="1"/>
              <a:t>getState</a:t>
            </a:r>
            <a:r>
              <a:rPr lang="en-US" b="1" dirty="0"/>
              <a:t>(): </a:t>
            </a:r>
            <a:r>
              <a:rPr lang="en-US" dirty="0"/>
              <a:t>returns the state of the thread.</a:t>
            </a:r>
          </a:p>
          <a:p>
            <a:r>
              <a:rPr lang="en-US" b="1" dirty="0"/>
              <a:t>public </a:t>
            </a:r>
            <a:r>
              <a:rPr lang="en-US" b="1" dirty="0" err="1"/>
              <a:t>boolean</a:t>
            </a:r>
            <a:r>
              <a:rPr lang="en-US" b="1" dirty="0"/>
              <a:t> </a:t>
            </a:r>
            <a:r>
              <a:rPr lang="en-US" b="1" dirty="0" err="1"/>
              <a:t>isAlive</a:t>
            </a:r>
            <a:r>
              <a:rPr lang="en-US" b="1" dirty="0"/>
              <a:t>(): </a:t>
            </a:r>
            <a:r>
              <a:rPr lang="en-US" dirty="0"/>
              <a:t>tests if the thread is alive.</a:t>
            </a:r>
          </a:p>
          <a:p>
            <a:r>
              <a:rPr lang="en-US" b="1" dirty="0"/>
              <a:t>public void yield(): </a:t>
            </a:r>
            <a:r>
              <a:rPr lang="en-US" dirty="0"/>
              <a:t>causes the currently executing thread object to temporarily pause and allow other threads to execute.</a:t>
            </a:r>
          </a:p>
          <a:p>
            <a:r>
              <a:rPr lang="en-US" b="1" dirty="0"/>
              <a:t>public void suspend(): </a:t>
            </a:r>
            <a:r>
              <a:rPr lang="en-US" dirty="0"/>
              <a:t>is used to suspend the thread(</a:t>
            </a:r>
            <a:r>
              <a:rPr lang="en-US" dirty="0" err="1"/>
              <a:t>depricated</a:t>
            </a:r>
            <a:r>
              <a:rPr lang="en-US" dirty="0"/>
              <a:t>).</a:t>
            </a:r>
          </a:p>
          <a:p>
            <a:r>
              <a:rPr lang="en-US" b="1" dirty="0"/>
              <a:t>public void resume(): </a:t>
            </a:r>
            <a:r>
              <a:rPr lang="en-US" dirty="0"/>
              <a:t>is used to resume the suspended thread(</a:t>
            </a:r>
            <a:r>
              <a:rPr lang="en-US" dirty="0" err="1"/>
              <a:t>depricated</a:t>
            </a:r>
            <a:r>
              <a:rPr lang="en-US" dirty="0"/>
              <a:t>).</a:t>
            </a:r>
          </a:p>
          <a:p>
            <a:r>
              <a:rPr lang="en-US" b="1" dirty="0"/>
              <a:t>public void stop(): </a:t>
            </a:r>
            <a:r>
              <a:rPr lang="en-US" dirty="0"/>
              <a:t>is used to stop the thread(</a:t>
            </a:r>
            <a:r>
              <a:rPr lang="en-US" dirty="0" err="1"/>
              <a:t>depricated</a:t>
            </a:r>
            <a:r>
              <a:rPr lang="en-US" dirty="0"/>
              <a:t>).</a:t>
            </a:r>
          </a:p>
          <a:p>
            <a:r>
              <a:rPr lang="en-US" b="1" dirty="0"/>
              <a:t>public </a:t>
            </a:r>
            <a:r>
              <a:rPr lang="en-US" b="1" dirty="0" err="1"/>
              <a:t>boolean</a:t>
            </a:r>
            <a:r>
              <a:rPr lang="en-US" b="1" dirty="0"/>
              <a:t> </a:t>
            </a:r>
            <a:r>
              <a:rPr lang="en-US" b="1" dirty="0" err="1"/>
              <a:t>isDaemon</a:t>
            </a:r>
            <a:r>
              <a:rPr lang="en-US" b="1" dirty="0"/>
              <a:t>(): </a:t>
            </a:r>
            <a:r>
              <a:rPr lang="en-US" dirty="0"/>
              <a:t>tests if the thread is a daemon thread.</a:t>
            </a:r>
          </a:p>
          <a:p>
            <a:r>
              <a:rPr lang="en-US" b="1" dirty="0"/>
              <a:t>public void </a:t>
            </a:r>
            <a:r>
              <a:rPr lang="en-US" b="1" dirty="0" err="1"/>
              <a:t>setDaemon</a:t>
            </a:r>
            <a:r>
              <a:rPr lang="en-US" b="1" dirty="0"/>
              <a:t>(</a:t>
            </a:r>
            <a:r>
              <a:rPr lang="en-US" b="1" dirty="0" err="1"/>
              <a:t>boolean</a:t>
            </a:r>
            <a:r>
              <a:rPr lang="en-US" b="1" dirty="0"/>
              <a:t> b): </a:t>
            </a:r>
            <a:r>
              <a:rPr lang="en-US" dirty="0"/>
              <a:t>marks the thread as daemon or user thread.</a:t>
            </a:r>
          </a:p>
          <a:p>
            <a:r>
              <a:rPr lang="en-US" b="1" dirty="0"/>
              <a:t>public void interrupt(): </a:t>
            </a:r>
            <a:r>
              <a:rPr lang="en-US" dirty="0"/>
              <a:t>interrupts the thread.</a:t>
            </a:r>
          </a:p>
          <a:p>
            <a:r>
              <a:rPr lang="en-US" b="1" dirty="0"/>
              <a:t>public </a:t>
            </a:r>
            <a:r>
              <a:rPr lang="en-US" b="1" dirty="0" err="1"/>
              <a:t>boolean</a:t>
            </a:r>
            <a:r>
              <a:rPr lang="en-US" b="1" dirty="0"/>
              <a:t> </a:t>
            </a:r>
            <a:r>
              <a:rPr lang="en-US" b="1" dirty="0" err="1"/>
              <a:t>isInterrupted</a:t>
            </a:r>
            <a:r>
              <a:rPr lang="en-US" b="1" dirty="0"/>
              <a:t>(): </a:t>
            </a:r>
            <a:r>
              <a:rPr lang="en-US" dirty="0"/>
              <a:t>tests if the thread has been interrupted.</a:t>
            </a:r>
          </a:p>
          <a:p>
            <a:r>
              <a:rPr lang="en-US" b="1" dirty="0"/>
              <a:t>public static </a:t>
            </a:r>
            <a:r>
              <a:rPr lang="en-US" b="1" dirty="0" err="1"/>
              <a:t>boolean</a:t>
            </a:r>
            <a:r>
              <a:rPr lang="en-US" b="1" dirty="0"/>
              <a:t> interrupted(): </a:t>
            </a:r>
            <a:r>
              <a:rPr lang="en-US" dirty="0"/>
              <a:t>tests if the current thread has been interrupted.</a:t>
            </a:r>
          </a:p>
          <a:p>
            <a:endParaRPr lang="en-US" dirty="0"/>
          </a:p>
        </p:txBody>
      </p:sp>
      <p:sp>
        <p:nvSpPr>
          <p:cNvPr id="4" name="Date Placeholder 3"/>
          <p:cNvSpPr>
            <a:spLocks noGrp="1"/>
          </p:cNvSpPr>
          <p:nvPr>
            <p:ph type="dt" sz="half" idx="10"/>
          </p:nvPr>
        </p:nvSpPr>
        <p:spPr/>
        <p:txBody>
          <a:bodyPr/>
          <a:lstStyle/>
          <a:p>
            <a:fld id="{8E17A56C-57DE-4CF4-A5CF-E1806242A6FA}"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19</a:t>
            </a:fld>
            <a:endParaRPr lang="en-US"/>
          </a:p>
        </p:txBody>
      </p:sp>
    </p:spTree>
    <p:extLst>
      <p:ext uri="{BB962C8B-B14F-4D97-AF65-F5344CB8AC3E}">
        <p14:creationId xmlns:p14="http://schemas.microsoft.com/office/powerpoint/2010/main" val="1767311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multithreading?</a:t>
            </a:r>
          </a:p>
        </p:txBody>
      </p:sp>
      <p:sp>
        <p:nvSpPr>
          <p:cNvPr id="3" name="Content Placeholder 2"/>
          <p:cNvSpPr>
            <a:spLocks noGrp="1"/>
          </p:cNvSpPr>
          <p:nvPr>
            <p:ph idx="1"/>
          </p:nvPr>
        </p:nvSpPr>
        <p:spPr/>
        <p:txBody>
          <a:bodyPr/>
          <a:lstStyle/>
          <a:p>
            <a:r>
              <a:rPr lang="en-US" b="1" dirty="0"/>
              <a:t>Multithreading in java</a:t>
            </a:r>
            <a:r>
              <a:rPr lang="en-US" dirty="0"/>
              <a:t> is a process of executing multiple threads simultaneously.</a:t>
            </a:r>
          </a:p>
          <a:p>
            <a:r>
              <a:rPr lang="en-US" dirty="0"/>
              <a:t>Thread is basically a lightweight sub-process, a smallest unit of processing. Multiprocessing and multithreading, both are used to achieve multitasking.</a:t>
            </a:r>
          </a:p>
          <a:p>
            <a:r>
              <a:rPr lang="en-US" dirty="0"/>
              <a:t>But we use multithreading than multiprocessing because threads share a common memory area. They don't allocate separate memory area so saves memory, and context-switching between the threads takes less time than process. </a:t>
            </a:r>
          </a:p>
          <a:p>
            <a:r>
              <a:rPr lang="en-US" dirty="0"/>
              <a:t>Java Multithreading is mostly used in games, animation </a:t>
            </a:r>
            <a:r>
              <a:rPr lang="en-US" dirty="0" err="1"/>
              <a:t>etc</a:t>
            </a:r>
            <a:endParaRPr lang="en-US" dirty="0"/>
          </a:p>
          <a:p>
            <a:endParaRPr lang="en-US" dirty="0"/>
          </a:p>
        </p:txBody>
      </p:sp>
      <p:sp>
        <p:nvSpPr>
          <p:cNvPr id="4" name="Date Placeholder 3"/>
          <p:cNvSpPr>
            <a:spLocks noGrp="1"/>
          </p:cNvSpPr>
          <p:nvPr>
            <p:ph type="dt" sz="half" idx="10"/>
          </p:nvPr>
        </p:nvSpPr>
        <p:spPr/>
        <p:txBody>
          <a:bodyPr/>
          <a:lstStyle/>
          <a:p>
            <a:fld id="{EADE15D5-8C17-49D8-861C-1406F00753EF}"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a:t>
            </a:fld>
            <a:endParaRPr lang="en-US"/>
          </a:p>
        </p:txBody>
      </p:sp>
    </p:spTree>
    <p:extLst>
      <p:ext uri="{BB962C8B-B14F-4D97-AF65-F5344CB8AC3E}">
        <p14:creationId xmlns:p14="http://schemas.microsoft.com/office/powerpoint/2010/main" val="4294750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Runnable interface</a:t>
            </a:r>
            <a:endParaRPr lang="en-US" dirty="0"/>
          </a:p>
        </p:txBody>
      </p:sp>
      <p:sp>
        <p:nvSpPr>
          <p:cNvPr id="3" name="Content Placeholder 2"/>
          <p:cNvSpPr>
            <a:spLocks noGrp="1"/>
          </p:cNvSpPr>
          <p:nvPr>
            <p:ph idx="1"/>
          </p:nvPr>
        </p:nvSpPr>
        <p:spPr/>
        <p:txBody>
          <a:bodyPr/>
          <a:lstStyle/>
          <a:p>
            <a:r>
              <a:rPr lang="en-US" dirty="0"/>
              <a:t>The Runnable interface should be implemented by any class whose instances are intended to be executed by a thread. Runnable interface have only one method named run(). </a:t>
            </a:r>
          </a:p>
          <a:p>
            <a:r>
              <a:rPr lang="en-US" b="1" dirty="0"/>
              <a:t>public void run(): </a:t>
            </a:r>
            <a:r>
              <a:rPr lang="en-US" dirty="0"/>
              <a:t>is used to perform action for a thread.</a:t>
            </a:r>
          </a:p>
        </p:txBody>
      </p:sp>
      <p:sp>
        <p:nvSpPr>
          <p:cNvPr id="4" name="Date Placeholder 3"/>
          <p:cNvSpPr>
            <a:spLocks noGrp="1"/>
          </p:cNvSpPr>
          <p:nvPr>
            <p:ph type="dt" sz="half" idx="10"/>
          </p:nvPr>
        </p:nvSpPr>
        <p:spPr/>
        <p:txBody>
          <a:bodyPr/>
          <a:lstStyle/>
          <a:p>
            <a:fld id="{059168AF-EC63-47F1-A230-B5C839F0920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20</a:t>
            </a:fld>
            <a:endParaRPr lang="en-US"/>
          </a:p>
        </p:txBody>
      </p:sp>
    </p:spTree>
    <p:extLst>
      <p:ext uri="{BB962C8B-B14F-4D97-AF65-F5344CB8AC3E}">
        <p14:creationId xmlns:p14="http://schemas.microsoft.com/office/powerpoint/2010/main" val="1751286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Starting a thread</a:t>
            </a:r>
            <a:endParaRPr lang="en-US" dirty="0"/>
          </a:p>
        </p:txBody>
      </p:sp>
      <p:sp>
        <p:nvSpPr>
          <p:cNvPr id="3" name="Content Placeholder 2"/>
          <p:cNvSpPr>
            <a:spLocks noGrp="1"/>
          </p:cNvSpPr>
          <p:nvPr>
            <p:ph idx="1"/>
          </p:nvPr>
        </p:nvSpPr>
        <p:spPr/>
        <p:txBody>
          <a:bodyPr/>
          <a:lstStyle/>
          <a:p>
            <a:r>
              <a:rPr lang="en-US" b="1" dirty="0"/>
              <a:t>start() method</a:t>
            </a:r>
            <a:r>
              <a:rPr lang="en-US" dirty="0"/>
              <a:t> of Thread class is used to start a newly created thread. It performs following tasks: A new thread starts(with new </a:t>
            </a:r>
            <a:r>
              <a:rPr lang="en-US" dirty="0" err="1"/>
              <a:t>callstack</a:t>
            </a:r>
            <a:r>
              <a:rPr lang="en-US" dirty="0"/>
              <a:t>).</a:t>
            </a:r>
          </a:p>
          <a:p>
            <a:r>
              <a:rPr lang="en-US" dirty="0"/>
              <a:t>The thread moves from New state to the Runnable state.</a:t>
            </a:r>
          </a:p>
          <a:p>
            <a:r>
              <a:rPr lang="en-US" dirty="0"/>
              <a:t>When the thread gets a chance to execute, its target run() method will run.</a:t>
            </a:r>
          </a:p>
          <a:p>
            <a:endParaRPr lang="en-US" dirty="0"/>
          </a:p>
        </p:txBody>
      </p:sp>
      <p:sp>
        <p:nvSpPr>
          <p:cNvPr id="4" name="Date Placeholder 3"/>
          <p:cNvSpPr>
            <a:spLocks noGrp="1"/>
          </p:cNvSpPr>
          <p:nvPr>
            <p:ph type="dt" sz="half" idx="10"/>
          </p:nvPr>
        </p:nvSpPr>
        <p:spPr/>
        <p:txBody>
          <a:bodyPr/>
          <a:lstStyle/>
          <a:p>
            <a:fld id="{99A94C24-DF24-4DA2-84BC-B82E0DF828AB}"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21</a:t>
            </a:fld>
            <a:endParaRPr lang="en-US"/>
          </a:p>
        </p:txBody>
      </p:sp>
    </p:spTree>
    <p:extLst>
      <p:ext uri="{BB962C8B-B14F-4D97-AF65-F5344CB8AC3E}">
        <p14:creationId xmlns:p14="http://schemas.microsoft.com/office/powerpoint/2010/main" val="301848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1)By extending Thread class:</a:t>
            </a:r>
            <a:endParaRPr lang="en-US"/>
          </a:p>
        </p:txBody>
      </p:sp>
      <p:sp>
        <p:nvSpPr>
          <p:cNvPr id="3" name="Content Placeholder 2"/>
          <p:cNvSpPr>
            <a:spLocks noGrp="1"/>
          </p:cNvSpPr>
          <p:nvPr>
            <p:ph idx="1"/>
          </p:nvPr>
        </p:nvSpPr>
        <p:spPr>
          <a:xfrm>
            <a:off x="677334" y="1651379"/>
            <a:ext cx="8596668" cy="4389983"/>
          </a:xfrm>
        </p:spPr>
        <p:txBody>
          <a:bodyPr>
            <a:normAutofit fontScale="92500" lnSpcReduction="10000"/>
          </a:bodyPr>
          <a:lstStyle/>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MyUserDefinedThread</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 </a:t>
            </a:r>
            <a:r>
              <a:rPr lang="en-US" b="1" dirty="0">
                <a:solidFill>
                  <a:srgbClr val="3F7F5F"/>
                </a:solidFill>
                <a:latin typeface="Courier New" panose="02070309020205020404" pitchFamily="49" charset="0"/>
              </a:rPr>
              <a:t>//running state</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"My </a:t>
            </a:r>
            <a:r>
              <a:rPr lang="en-US" b="1" i="1" dirty="0" err="1">
                <a:solidFill>
                  <a:srgbClr val="2A00FF"/>
                </a:solidFill>
                <a:latin typeface="Courier New" panose="02070309020205020404" pitchFamily="49" charset="0"/>
              </a:rPr>
              <a:t>userdefined</a:t>
            </a:r>
            <a:r>
              <a:rPr lang="en-US" b="1" i="1" dirty="0">
                <a:solidFill>
                  <a:srgbClr val="2A00FF"/>
                </a:solidFill>
                <a:latin typeface="Courier New" panose="02070309020205020404" pitchFamily="49" charset="0"/>
              </a:rPr>
              <a:t> thread is running"</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3F7F5F"/>
                </a:solidFill>
                <a:latin typeface="Courier New" panose="02070309020205020404" pitchFamily="49" charset="0"/>
              </a:rPr>
              <a:t>//terminated state</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MyUserDefinedThread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m</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MyUserDefinedThread</a:t>
            </a:r>
            <a:r>
              <a:rPr lang="en-US" b="1" dirty="0">
                <a:solidFill>
                  <a:srgbClr val="000000"/>
                </a:solidFill>
                <a:latin typeface="Courier New" panose="02070309020205020404" pitchFamily="49" charset="0"/>
              </a:rPr>
              <a:t>(); </a:t>
            </a:r>
            <a:r>
              <a:rPr lang="en-US" b="1" dirty="0">
                <a:solidFill>
                  <a:srgbClr val="3F7F5F"/>
                </a:solidFill>
                <a:latin typeface="Courier New" panose="02070309020205020404" pitchFamily="49" charset="0"/>
              </a:rPr>
              <a:t>//new state</a:t>
            </a:r>
          </a:p>
          <a:p>
            <a:r>
              <a:rPr lang="en-US" dirty="0" err="1">
                <a:solidFill>
                  <a:srgbClr val="6A3E3E"/>
                </a:solidFill>
                <a:latin typeface="Courier New" panose="02070309020205020404" pitchFamily="49" charset="0"/>
              </a:rPr>
              <a:t>m</a:t>
            </a:r>
            <a:r>
              <a:rPr lang="en-US" dirty="0" err="1">
                <a:solidFill>
                  <a:srgbClr val="000000"/>
                </a:solidFill>
                <a:latin typeface="Courier New" panose="02070309020205020404" pitchFamily="49" charset="0"/>
              </a:rPr>
              <a:t>.start</a:t>
            </a:r>
            <a:r>
              <a:rPr lang="en-US" dirty="0">
                <a:solidFill>
                  <a:srgbClr val="000000"/>
                </a:solidFill>
                <a:latin typeface="Courier New" panose="02070309020205020404" pitchFamily="49" charset="0"/>
              </a:rPr>
              <a:t>(); </a:t>
            </a:r>
            <a:r>
              <a:rPr lang="en-US" dirty="0">
                <a:solidFill>
                  <a:srgbClr val="3F7F5F"/>
                </a:solidFill>
                <a:latin typeface="Courier New" panose="02070309020205020404" pitchFamily="49" charset="0"/>
              </a:rPr>
              <a:t>//runnable state</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fld id="{E5B01918-3D71-4DDB-B542-EAFCBC046AE0}"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22</a:t>
            </a:fld>
            <a:endParaRPr lang="en-US"/>
          </a:p>
        </p:txBody>
      </p:sp>
    </p:spTree>
    <p:extLst>
      <p:ext uri="{BB962C8B-B14F-4D97-AF65-F5344CB8AC3E}">
        <p14:creationId xmlns:p14="http://schemas.microsoft.com/office/powerpoint/2010/main" val="1428355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4458" y="2160588"/>
            <a:ext cx="3903121" cy="3881437"/>
          </a:xfrm>
        </p:spPr>
      </p:pic>
      <p:sp>
        <p:nvSpPr>
          <p:cNvPr id="3" name="Date Placeholder 2"/>
          <p:cNvSpPr>
            <a:spLocks noGrp="1"/>
          </p:cNvSpPr>
          <p:nvPr>
            <p:ph type="dt" sz="half" idx="10"/>
          </p:nvPr>
        </p:nvSpPr>
        <p:spPr/>
        <p:txBody>
          <a:bodyPr/>
          <a:lstStyle/>
          <a:p>
            <a:fld id="{239C1B88-9B4E-4950-B548-E3B57E3A97E4}"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23</a:t>
            </a:fld>
            <a:endParaRPr lang="en-US"/>
          </a:p>
        </p:txBody>
      </p:sp>
    </p:spTree>
    <p:extLst>
      <p:ext uri="{BB962C8B-B14F-4D97-AF65-F5344CB8AC3E}">
        <p14:creationId xmlns:p14="http://schemas.microsoft.com/office/powerpoint/2010/main" val="3708450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makes your class object as thread object?</a:t>
            </a:r>
            <a:endParaRPr lang="en-US" dirty="0"/>
          </a:p>
        </p:txBody>
      </p:sp>
      <p:sp>
        <p:nvSpPr>
          <p:cNvPr id="3" name="Content Placeholder 2"/>
          <p:cNvSpPr>
            <a:spLocks noGrp="1"/>
          </p:cNvSpPr>
          <p:nvPr>
            <p:ph idx="1"/>
          </p:nvPr>
        </p:nvSpPr>
        <p:spPr/>
        <p:txBody>
          <a:bodyPr/>
          <a:lstStyle/>
          <a:p>
            <a:r>
              <a:rPr lang="en-US" b="1" dirty="0"/>
              <a:t>Thread class constructor</a:t>
            </a:r>
            <a:r>
              <a:rPr lang="en-US" dirty="0"/>
              <a:t> allocates a new thread </a:t>
            </a:r>
            <a:r>
              <a:rPr lang="en-US" dirty="0" err="1"/>
              <a:t>object.When</a:t>
            </a:r>
            <a:r>
              <a:rPr lang="en-US" dirty="0"/>
              <a:t> you create object of Multi </a:t>
            </a:r>
            <a:r>
              <a:rPr lang="en-US" dirty="0" err="1"/>
              <a:t>class,your</a:t>
            </a:r>
            <a:r>
              <a:rPr lang="en-US" dirty="0"/>
              <a:t> class constructor is invoked(provided by Compiler) </a:t>
            </a:r>
            <a:r>
              <a:rPr lang="en-US" dirty="0" err="1"/>
              <a:t>fromwhere</a:t>
            </a:r>
            <a:r>
              <a:rPr lang="en-US" dirty="0"/>
              <a:t> Thread class constructor is invoked(by super() as first statement).So your Multi class object is thread object now.</a:t>
            </a:r>
          </a:p>
        </p:txBody>
      </p:sp>
      <p:sp>
        <p:nvSpPr>
          <p:cNvPr id="4" name="Date Placeholder 3"/>
          <p:cNvSpPr>
            <a:spLocks noGrp="1"/>
          </p:cNvSpPr>
          <p:nvPr>
            <p:ph type="dt" sz="half" idx="10"/>
          </p:nvPr>
        </p:nvSpPr>
        <p:spPr/>
        <p:txBody>
          <a:bodyPr/>
          <a:lstStyle/>
          <a:p>
            <a:fld id="{3409371A-BB6F-466E-A355-5003854CEE88}"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24</a:t>
            </a:fld>
            <a:endParaRPr lang="en-US"/>
          </a:p>
        </p:txBody>
      </p:sp>
    </p:spTree>
    <p:extLst>
      <p:ext uri="{BB962C8B-B14F-4D97-AF65-F5344CB8AC3E}">
        <p14:creationId xmlns:p14="http://schemas.microsoft.com/office/powerpoint/2010/main" val="1581909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2)By implementing the Runnable interface:</a:t>
            </a:r>
            <a:endParaRPr lang="en-US" dirty="0"/>
          </a:p>
        </p:txBody>
      </p:sp>
      <p:sp>
        <p:nvSpPr>
          <p:cNvPr id="3" name="Content Placeholder 2"/>
          <p:cNvSpPr>
            <a:spLocks noGrp="1"/>
          </p:cNvSpPr>
          <p:nvPr>
            <p:ph idx="1"/>
          </p:nvPr>
        </p:nvSpPr>
        <p:spPr>
          <a:xfrm>
            <a:off x="677334" y="1930401"/>
            <a:ext cx="8596668" cy="4110962"/>
          </a:xfrm>
        </p:spPr>
        <p:txBody>
          <a:bodyPr>
            <a:normAutofit fontScale="70000" lnSpcReduction="20000"/>
          </a:bodyPr>
          <a:lstStyle/>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MyUserThread</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implements</a:t>
            </a:r>
            <a:r>
              <a:rPr lang="en-US" b="1" dirty="0">
                <a:solidFill>
                  <a:srgbClr val="000000"/>
                </a:solidFill>
                <a:latin typeface="Courier New" panose="02070309020205020404" pitchFamily="49" charset="0"/>
              </a:rPr>
              <a:t> Runnable {</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MyUserThread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m</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MyUserThread</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a:t>
            </a:r>
            <a:r>
              <a:rPr lang="en-US" b="1" dirty="0">
                <a:solidFill>
                  <a:srgbClr val="6A3E3E"/>
                </a:solidFill>
                <a:latin typeface="Courier New" panose="02070309020205020404" pitchFamily="49" charset="0"/>
              </a:rPr>
              <a:t>m</a:t>
            </a:r>
            <a:r>
              <a:rPr lang="en-US" b="1" dirty="0">
                <a:solidFill>
                  <a:srgbClr val="000000"/>
                </a:solidFill>
                <a:latin typeface="Courier New" panose="02070309020205020404" pitchFamily="49" charset="0"/>
              </a:rPr>
              <a:t>); </a:t>
            </a:r>
            <a:r>
              <a:rPr lang="en-US" b="1" dirty="0">
                <a:solidFill>
                  <a:srgbClr val="3F7F5F"/>
                </a:solidFill>
                <a:latin typeface="Courier New" panose="02070309020205020404" pitchFamily="49" charset="0"/>
              </a:rPr>
              <a:t>//user defined thread doesn't have start method</a:t>
            </a:r>
          </a:p>
          <a:p>
            <a:r>
              <a:rPr lang="en-US" dirty="0" err="1">
                <a:solidFill>
                  <a:srgbClr val="6A3E3E"/>
                </a:solidFill>
                <a:latin typeface="Courier New" panose="02070309020205020404" pitchFamily="49" charset="0"/>
              </a:rPr>
              <a:t>t</a:t>
            </a:r>
            <a:r>
              <a:rPr lang="en-US" dirty="0" err="1">
                <a:solidFill>
                  <a:srgbClr val="000000"/>
                </a:solidFill>
                <a:latin typeface="Courier New" panose="02070309020205020404" pitchFamily="49" charset="0"/>
              </a:rPr>
              <a:t>.start</a:t>
            </a:r>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endParaRPr lang="en-US" dirty="0">
              <a:latin typeface="Courier New" panose="02070309020205020404" pitchFamily="49" charset="0"/>
            </a:endParaRP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a:t>
            </a:r>
            <a:r>
              <a:rPr lang="en-US" b="1" i="1" dirty="0" err="1">
                <a:solidFill>
                  <a:srgbClr val="2A00FF"/>
                </a:solidFill>
                <a:latin typeface="Courier New" panose="02070309020205020404" pitchFamily="49" charset="0"/>
              </a:rPr>
              <a:t>MyUserThread</a:t>
            </a:r>
            <a:r>
              <a:rPr lang="en-US" b="1" i="1" dirty="0">
                <a:solidFill>
                  <a:srgbClr val="2A00FF"/>
                </a:solidFill>
                <a:latin typeface="Courier New" panose="02070309020205020404" pitchFamily="49" charset="0"/>
              </a:rPr>
              <a:t> is running"</a:t>
            </a:r>
            <a:r>
              <a:rPr lang="en-US" b="1" i="1"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fld id="{3B7F3FFB-272F-4714-8E89-84C43ABDBEC8}"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25</a:t>
            </a:fld>
            <a:endParaRPr lang="en-US"/>
          </a:p>
        </p:txBody>
      </p:sp>
    </p:spTree>
    <p:extLst>
      <p:ext uri="{BB962C8B-B14F-4D97-AF65-F5344CB8AC3E}">
        <p14:creationId xmlns:p14="http://schemas.microsoft.com/office/powerpoint/2010/main" val="1323260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Example – Multiple threads simultaneous execution </a:t>
            </a:r>
          </a:p>
        </p:txBody>
      </p:sp>
      <p:sp>
        <p:nvSpPr>
          <p:cNvPr id="3" name="Content Placeholder 2"/>
          <p:cNvSpPr>
            <a:spLocks noGrp="1"/>
          </p:cNvSpPr>
          <p:nvPr>
            <p:ph idx="1"/>
          </p:nvPr>
        </p:nvSpPr>
        <p:spPr/>
        <p:txBody>
          <a:bodyPr>
            <a:normAutofit fontScale="925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MultiThread</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nn-NO" b="1" dirty="0">
                <a:solidFill>
                  <a:srgbClr val="7F0055"/>
                </a:solidFill>
                <a:latin typeface="Courier New" panose="02070309020205020404" pitchFamily="49" charset="0"/>
              </a:rPr>
              <a:t>for</a:t>
            </a:r>
            <a:r>
              <a:rPr lang="nn-NO" b="1" dirty="0">
                <a:solidFill>
                  <a:srgbClr val="000000"/>
                </a:solidFill>
                <a:latin typeface="Courier New" panose="02070309020205020404" pitchFamily="49" charset="0"/>
              </a:rPr>
              <a:t> (</a:t>
            </a:r>
            <a:r>
              <a:rPr lang="nn-NO" b="1" dirty="0">
                <a:solidFill>
                  <a:srgbClr val="7F0055"/>
                </a:solidFill>
                <a:latin typeface="Courier New" panose="02070309020205020404" pitchFamily="49" charset="0"/>
              </a:rPr>
              <a:t>int</a:t>
            </a:r>
            <a:r>
              <a:rPr lang="nn-NO" b="1" dirty="0">
                <a:solidFill>
                  <a:srgbClr val="000000"/>
                </a:solidFill>
                <a:latin typeface="Courier New" panose="02070309020205020404" pitchFamily="49" charset="0"/>
              </a:rPr>
              <a:t>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 1;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&lt; 6;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throws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InterruptedException</a:t>
            </a:r>
            <a:r>
              <a:rPr lang="en-US" b="1" dirty="0">
                <a:solidFill>
                  <a:srgbClr val="000000"/>
                </a:solidFill>
                <a:latin typeface="Courier New" panose="02070309020205020404" pitchFamily="49" charset="0"/>
              </a:rPr>
              <a:t> { </a:t>
            </a:r>
            <a:r>
              <a:rPr lang="en-US" b="1" dirty="0">
                <a:solidFill>
                  <a:srgbClr val="3F7F5F"/>
                </a:solidFill>
                <a:latin typeface="Courier New" panose="02070309020205020404" pitchFamily="49" charset="0"/>
              </a:rPr>
              <a:t>//main thread</a:t>
            </a:r>
          </a:p>
          <a:p>
            <a:r>
              <a:rPr lang="en-US" dirty="0" err="1">
                <a:solidFill>
                  <a:srgbClr val="000000"/>
                </a:solidFill>
                <a:latin typeface="Courier New" panose="02070309020205020404" pitchFamily="49" charset="0"/>
              </a:rPr>
              <a:t>MultiThread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MultiThread</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MultiThread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MultiThread</a:t>
            </a:r>
            <a:r>
              <a:rPr lang="en-US" b="1" dirty="0">
                <a:solidFill>
                  <a:srgbClr val="000000"/>
                </a:solidFill>
                <a:latin typeface="Courier New" panose="02070309020205020404" pitchFamily="49" charset="0"/>
              </a:rPr>
              <a:t>();</a:t>
            </a:r>
          </a:p>
          <a:p>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.start();</a:t>
            </a:r>
          </a:p>
          <a:p>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.start();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fld id="{BFCE040B-8539-41CC-847D-FD9704E5FB62}"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26</a:t>
            </a:fld>
            <a:endParaRPr lang="en-US"/>
          </a:p>
        </p:txBody>
      </p:sp>
    </p:spTree>
    <p:extLst>
      <p:ext uri="{BB962C8B-B14F-4D97-AF65-F5344CB8AC3E}">
        <p14:creationId xmlns:p14="http://schemas.microsoft.com/office/powerpoint/2010/main" val="1745617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930400"/>
          </a:xfrm>
        </p:spPr>
        <p:txBody>
          <a:bodyPr>
            <a:normAutofit/>
          </a:bodyPr>
          <a:lstStyle/>
          <a:p>
            <a:r>
              <a:rPr lang="en-US" dirty="0"/>
              <a:t>Output</a:t>
            </a:r>
            <a:br>
              <a:rPr lang="en-US" dirty="0"/>
            </a:br>
            <a:r>
              <a:rPr lang="en-US" sz="2800" dirty="0"/>
              <a:t>Note: Here output is not same always in Multithreading It depends on Thread scheduling </a:t>
            </a:r>
          </a:p>
        </p:txBody>
      </p:sp>
      <p:sp>
        <p:nvSpPr>
          <p:cNvPr id="3" name="Content Placeholder 2"/>
          <p:cNvSpPr>
            <a:spLocks noGrp="1"/>
          </p:cNvSpPr>
          <p:nvPr>
            <p:ph idx="1"/>
          </p:nvPr>
        </p:nvSpPr>
        <p:spPr/>
        <p:txBody>
          <a:bodyPr>
            <a:normAutofit lnSpcReduction="10000"/>
          </a:bodyPr>
          <a:lstStyle/>
          <a:p>
            <a:r>
              <a:rPr lang="en-US" dirty="0"/>
              <a:t>1</a:t>
            </a:r>
          </a:p>
          <a:p>
            <a:r>
              <a:rPr lang="en-US" dirty="0"/>
              <a:t>1</a:t>
            </a:r>
          </a:p>
          <a:p>
            <a:r>
              <a:rPr lang="en-US" dirty="0"/>
              <a:t>2</a:t>
            </a:r>
          </a:p>
          <a:p>
            <a:r>
              <a:rPr lang="en-US" dirty="0"/>
              <a:t>3</a:t>
            </a:r>
          </a:p>
          <a:p>
            <a:r>
              <a:rPr lang="en-US" dirty="0"/>
              <a:t>4</a:t>
            </a:r>
          </a:p>
          <a:p>
            <a:r>
              <a:rPr lang="en-US" dirty="0"/>
              <a:t>5</a:t>
            </a:r>
          </a:p>
          <a:p>
            <a:r>
              <a:rPr lang="en-US" dirty="0"/>
              <a:t>2</a:t>
            </a:r>
          </a:p>
          <a:p>
            <a:r>
              <a:rPr lang="en-US" dirty="0"/>
              <a:t>3</a:t>
            </a:r>
          </a:p>
          <a:p>
            <a:r>
              <a:rPr lang="en-US" dirty="0"/>
              <a:t>4</a:t>
            </a:r>
          </a:p>
          <a:p>
            <a:r>
              <a:rPr lang="en-US" dirty="0"/>
              <a:t>5</a:t>
            </a:r>
          </a:p>
          <a:p>
            <a:endParaRPr lang="en-US" dirty="0"/>
          </a:p>
        </p:txBody>
      </p:sp>
      <p:sp>
        <p:nvSpPr>
          <p:cNvPr id="4" name="Date Placeholder 3"/>
          <p:cNvSpPr>
            <a:spLocks noGrp="1"/>
          </p:cNvSpPr>
          <p:nvPr>
            <p:ph type="dt" sz="half" idx="10"/>
          </p:nvPr>
        </p:nvSpPr>
        <p:spPr/>
        <p:txBody>
          <a:bodyPr/>
          <a:lstStyle/>
          <a:p>
            <a:fld id="{1791DE44-8CC1-42A2-A464-CA84C0902813}"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27</a:t>
            </a:fld>
            <a:endParaRPr lang="en-US"/>
          </a:p>
        </p:txBody>
      </p:sp>
    </p:spTree>
    <p:extLst>
      <p:ext uri="{BB962C8B-B14F-4D97-AF65-F5344CB8AC3E}">
        <p14:creationId xmlns:p14="http://schemas.microsoft.com/office/powerpoint/2010/main" val="1604593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dirty="0"/>
              <a:t>If you are not extending the Thread class, your class object would not be treated as a thread object.</a:t>
            </a:r>
          </a:p>
          <a:p>
            <a:r>
              <a:rPr lang="en-US" dirty="0"/>
              <a:t>So you need to explicitly create Thread class </a:t>
            </a:r>
            <a:r>
              <a:rPr lang="en-US" dirty="0" err="1"/>
              <a:t>object.We</a:t>
            </a:r>
            <a:r>
              <a:rPr lang="en-US" dirty="0"/>
              <a:t> are passing the object of your class that implements Runnable so that your class run() method may execute.</a:t>
            </a:r>
          </a:p>
        </p:txBody>
      </p:sp>
      <p:sp>
        <p:nvSpPr>
          <p:cNvPr id="4" name="Date Placeholder 3"/>
          <p:cNvSpPr>
            <a:spLocks noGrp="1"/>
          </p:cNvSpPr>
          <p:nvPr>
            <p:ph type="dt" sz="half" idx="10"/>
          </p:nvPr>
        </p:nvSpPr>
        <p:spPr/>
        <p:txBody>
          <a:bodyPr/>
          <a:lstStyle/>
          <a:p>
            <a:fld id="{24A59BFE-B1DA-4D08-993C-C1356A292053}"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28</a:t>
            </a:fld>
            <a:endParaRPr lang="en-US"/>
          </a:p>
        </p:txBody>
      </p:sp>
    </p:spTree>
    <p:extLst>
      <p:ext uri="{BB962C8B-B14F-4D97-AF65-F5344CB8AC3E}">
        <p14:creationId xmlns:p14="http://schemas.microsoft.com/office/powerpoint/2010/main" val="3500235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What will happen if we don’t override Thread class run() method?</a:t>
            </a:r>
          </a:p>
        </p:txBody>
      </p:sp>
      <p:sp>
        <p:nvSpPr>
          <p:cNvPr id="3" name="Content Placeholder 2"/>
          <p:cNvSpPr>
            <a:spLocks noGrp="1"/>
          </p:cNvSpPr>
          <p:nvPr>
            <p:ph idx="1"/>
          </p:nvPr>
        </p:nvSpPr>
        <p:spPr/>
        <p:txBody>
          <a:bodyPr/>
          <a:lstStyle/>
          <a:p>
            <a:r>
              <a:rPr lang="en-US" dirty="0"/>
              <a:t>No Exception is thrown.</a:t>
            </a:r>
          </a:p>
          <a:p>
            <a:r>
              <a:rPr lang="en-US" dirty="0"/>
              <a:t>Super class run() is invoked.</a:t>
            </a:r>
          </a:p>
        </p:txBody>
      </p:sp>
      <p:sp>
        <p:nvSpPr>
          <p:cNvPr id="4" name="Date Placeholder 3"/>
          <p:cNvSpPr>
            <a:spLocks noGrp="1"/>
          </p:cNvSpPr>
          <p:nvPr>
            <p:ph type="dt" sz="half" idx="10"/>
          </p:nvPr>
        </p:nvSpPr>
        <p:spPr/>
        <p:txBody>
          <a:bodyPr/>
          <a:lstStyle/>
          <a:p>
            <a:fld id="{AEECA84F-AE2F-434A-A515-05504B94202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29</a:t>
            </a:fld>
            <a:endParaRPr lang="en-US"/>
          </a:p>
        </p:txBody>
      </p:sp>
    </p:spTree>
    <p:extLst>
      <p:ext uri="{BB962C8B-B14F-4D97-AF65-F5344CB8AC3E}">
        <p14:creationId xmlns:p14="http://schemas.microsoft.com/office/powerpoint/2010/main" val="346598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Funny example</a:t>
            </a:r>
          </a:p>
        </p:txBody>
      </p:sp>
      <p:pic>
        <p:nvPicPr>
          <p:cNvPr id="1026" name="Picture 2" descr="https://scontent-sit4-1.xx.fbcdn.net/hphotos-xlt1/v/t1.0-9/12801164_995329740515904_4323007533080720572_n.jpg?oh=9fcdc557ea6406cc82b2f869f8341957&amp;oe=575B90C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2269" y="2382044"/>
            <a:ext cx="6667500" cy="343852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856CE0D0-346F-4F88-A19B-607F8C1DFFB3}"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3</a:t>
            </a:fld>
            <a:endParaRPr lang="en-US"/>
          </a:p>
        </p:txBody>
      </p:sp>
    </p:spTree>
    <p:extLst>
      <p:ext uri="{BB962C8B-B14F-4D97-AF65-F5344CB8AC3E}">
        <p14:creationId xmlns:p14="http://schemas.microsoft.com/office/powerpoint/2010/main" val="1295438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Sleep method in java</a:t>
            </a:r>
            <a:endParaRPr lang="en-US" dirty="0"/>
          </a:p>
        </p:txBody>
      </p:sp>
      <p:sp>
        <p:nvSpPr>
          <p:cNvPr id="3" name="Content Placeholder 2"/>
          <p:cNvSpPr>
            <a:spLocks noGrp="1"/>
          </p:cNvSpPr>
          <p:nvPr>
            <p:ph idx="1"/>
          </p:nvPr>
        </p:nvSpPr>
        <p:spPr/>
        <p:txBody>
          <a:bodyPr/>
          <a:lstStyle/>
          <a:p>
            <a:r>
              <a:rPr lang="en-US" dirty="0"/>
              <a:t>The sleep() method of Thread class is used to sleep a thread for the specified amount of time.</a:t>
            </a:r>
          </a:p>
          <a:p>
            <a:r>
              <a:rPr lang="en-US" b="1" dirty="0"/>
              <a:t>Syntax of sleep() method in java</a:t>
            </a:r>
          </a:p>
          <a:p>
            <a:r>
              <a:rPr lang="en-US" dirty="0"/>
              <a:t>The Thread class provides two methods for sleeping a thread:</a:t>
            </a:r>
          </a:p>
          <a:p>
            <a:pPr lvl="1"/>
            <a:r>
              <a:rPr lang="en-US" dirty="0"/>
              <a:t>public static void sleep(long </a:t>
            </a:r>
            <a:r>
              <a:rPr lang="en-US" dirty="0" err="1"/>
              <a:t>miliseconds</a:t>
            </a:r>
            <a:r>
              <a:rPr lang="en-US" dirty="0"/>
              <a:t>)throws </a:t>
            </a:r>
            <a:r>
              <a:rPr lang="en-US" dirty="0" err="1"/>
              <a:t>InterruptedException</a:t>
            </a:r>
            <a:endParaRPr lang="en-US" dirty="0"/>
          </a:p>
          <a:p>
            <a:pPr lvl="1"/>
            <a:r>
              <a:rPr lang="en-US" dirty="0"/>
              <a:t>public static void sleep(long </a:t>
            </a:r>
            <a:r>
              <a:rPr lang="en-US" dirty="0" err="1"/>
              <a:t>miliseconds</a:t>
            </a:r>
            <a:r>
              <a:rPr lang="en-US" dirty="0"/>
              <a:t>, </a:t>
            </a:r>
            <a:r>
              <a:rPr lang="en-US" dirty="0" err="1"/>
              <a:t>int</a:t>
            </a:r>
            <a:r>
              <a:rPr lang="en-US" dirty="0"/>
              <a:t> </a:t>
            </a:r>
            <a:r>
              <a:rPr lang="en-US" dirty="0" err="1"/>
              <a:t>nanos</a:t>
            </a:r>
            <a:r>
              <a:rPr lang="en-US" dirty="0"/>
              <a:t>)throws </a:t>
            </a:r>
            <a:r>
              <a:rPr lang="en-US" dirty="0" err="1"/>
              <a:t>InterruptedException</a:t>
            </a:r>
            <a:endParaRPr lang="en-US" dirty="0"/>
          </a:p>
          <a:p>
            <a:endParaRPr lang="en-US" dirty="0"/>
          </a:p>
        </p:txBody>
      </p:sp>
      <p:sp>
        <p:nvSpPr>
          <p:cNvPr id="4" name="Date Placeholder 3"/>
          <p:cNvSpPr>
            <a:spLocks noGrp="1"/>
          </p:cNvSpPr>
          <p:nvPr>
            <p:ph type="dt" sz="half" idx="10"/>
          </p:nvPr>
        </p:nvSpPr>
        <p:spPr/>
        <p:txBody>
          <a:bodyPr/>
          <a:lstStyle/>
          <a:p>
            <a:fld id="{92C3171B-10BD-49CC-8684-BD61A9F209E2}"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30</a:t>
            </a:fld>
            <a:endParaRPr lang="en-US"/>
          </a:p>
        </p:txBody>
      </p:sp>
    </p:spTree>
    <p:extLst>
      <p:ext uri="{BB962C8B-B14F-4D97-AF65-F5344CB8AC3E}">
        <p14:creationId xmlns:p14="http://schemas.microsoft.com/office/powerpoint/2010/main" val="84442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sleep method in java</a:t>
            </a:r>
            <a:endParaRPr lang="en-US" dirty="0"/>
          </a:p>
        </p:txBody>
      </p:sp>
      <p:sp>
        <p:nvSpPr>
          <p:cNvPr id="3" name="Content Placeholder 2"/>
          <p:cNvSpPr>
            <a:spLocks noGrp="1"/>
          </p:cNvSpPr>
          <p:nvPr>
            <p:ph idx="1"/>
          </p:nvPr>
        </p:nvSpPr>
        <p:spPr>
          <a:xfrm>
            <a:off x="677334" y="1463040"/>
            <a:ext cx="8596668" cy="5266943"/>
          </a:xfrm>
        </p:spPr>
        <p:txBody>
          <a:bodyPr>
            <a:normAutofit fontScale="775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TestSleepMethod</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nn-NO" b="1" dirty="0">
                <a:solidFill>
                  <a:srgbClr val="7F0055"/>
                </a:solidFill>
                <a:latin typeface="Courier New" panose="02070309020205020404" pitchFamily="49" charset="0"/>
              </a:rPr>
              <a:t>for</a:t>
            </a:r>
            <a:r>
              <a:rPr lang="nn-NO" b="1" dirty="0">
                <a:solidFill>
                  <a:srgbClr val="000000"/>
                </a:solidFill>
                <a:latin typeface="Courier New" panose="02070309020205020404" pitchFamily="49" charset="0"/>
              </a:rPr>
              <a:t> (</a:t>
            </a:r>
            <a:r>
              <a:rPr lang="nn-NO" b="1" dirty="0">
                <a:solidFill>
                  <a:srgbClr val="7F0055"/>
                </a:solidFill>
                <a:latin typeface="Courier New" panose="02070309020205020404" pitchFamily="49" charset="0"/>
              </a:rPr>
              <a:t>int</a:t>
            </a:r>
            <a:r>
              <a:rPr lang="nn-NO" b="1" dirty="0">
                <a:solidFill>
                  <a:srgbClr val="000000"/>
                </a:solidFill>
                <a:latin typeface="Courier New" panose="02070309020205020404" pitchFamily="49" charset="0"/>
              </a:rPr>
              <a:t>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 1;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&lt; 6;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Thread.</a:t>
            </a:r>
            <a:r>
              <a:rPr lang="en-US" i="1" dirty="0" err="1">
                <a:solidFill>
                  <a:srgbClr val="000000"/>
                </a:solidFill>
                <a:latin typeface="Courier New" panose="02070309020205020404" pitchFamily="49" charset="0"/>
              </a:rPr>
              <a:t>sleep</a:t>
            </a:r>
            <a:r>
              <a:rPr lang="en-US" i="1" dirty="0">
                <a:solidFill>
                  <a:srgbClr val="000000"/>
                </a:solidFill>
                <a:latin typeface="Courier New" panose="02070309020205020404" pitchFamily="49" charset="0"/>
              </a:rPr>
              <a:t>(1000);</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InterruptedException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a:t>
            </a:r>
          </a:p>
          <a:p>
            <a:r>
              <a:rPr lang="en-US" dirty="0" err="1">
                <a:solidFill>
                  <a:srgbClr val="6A3E3E"/>
                </a:solidFill>
                <a:latin typeface="Courier New" panose="02070309020205020404" pitchFamily="49" charset="0"/>
              </a:rPr>
              <a:t>e</a:t>
            </a:r>
            <a:r>
              <a:rPr lang="en-US" dirty="0" err="1">
                <a:solidFill>
                  <a:srgbClr val="000000"/>
                </a:solidFill>
                <a:latin typeface="Courier New" panose="02070309020205020404" pitchFamily="49" charset="0"/>
              </a:rPr>
              <a:t>.printStackTrace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highlight>
                  <a:srgbClr val="D4D4D4"/>
                </a:highlight>
                <a:latin typeface="Courier New" panose="02070309020205020404" pitchFamily="49" charset="0"/>
              </a:rPr>
              <a:t>out</a:t>
            </a:r>
            <a:r>
              <a:rPr lang="en-US" b="1" i="1" dirty="0" err="1">
                <a:solidFill>
                  <a:srgbClr val="000000"/>
                </a:solidFill>
                <a:highlight>
                  <a:srgbClr val="D4D4D4"/>
                </a:highlight>
                <a:latin typeface="Courier New" panose="02070309020205020404" pitchFamily="49" charset="0"/>
              </a:rPr>
              <a:t>.println</a:t>
            </a:r>
            <a:r>
              <a:rPr lang="en-US" b="1" i="1" dirty="0">
                <a:solidFill>
                  <a:srgbClr val="000000"/>
                </a:solidFill>
                <a:highlight>
                  <a:srgbClr val="D4D4D4"/>
                </a:highlight>
                <a:latin typeface="Courier New" panose="02070309020205020404" pitchFamily="49" charset="0"/>
              </a:rPr>
              <a:t>(</a:t>
            </a:r>
            <a:r>
              <a:rPr lang="en-US" b="1" i="1" dirty="0" err="1">
                <a:solidFill>
                  <a:srgbClr val="6A3E3E"/>
                </a:solidFill>
                <a:highlight>
                  <a:srgbClr val="D4D4D4"/>
                </a:highlight>
                <a:latin typeface="Courier New" panose="02070309020205020404" pitchFamily="49" charset="0"/>
              </a:rPr>
              <a:t>i</a:t>
            </a:r>
            <a:r>
              <a:rPr lang="en-US" b="1" i="1" dirty="0">
                <a:solidFill>
                  <a:srgbClr val="000000"/>
                </a:solidFill>
                <a:highlight>
                  <a:srgbClr val="D4D4D4"/>
                </a:highlight>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throws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InterruptedException</a:t>
            </a:r>
            <a:r>
              <a:rPr lang="en-US" b="1" dirty="0">
                <a:solidFill>
                  <a:srgbClr val="000000"/>
                </a:solidFill>
                <a:latin typeface="Courier New" panose="02070309020205020404" pitchFamily="49" charset="0"/>
              </a:rPr>
              <a:t> { </a:t>
            </a:r>
            <a:r>
              <a:rPr lang="en-US" b="1" dirty="0">
                <a:solidFill>
                  <a:srgbClr val="3F7F5F"/>
                </a:solidFill>
                <a:latin typeface="Courier New" panose="02070309020205020404" pitchFamily="49" charset="0"/>
              </a:rPr>
              <a:t>//main thread</a:t>
            </a:r>
          </a:p>
          <a:p>
            <a:r>
              <a:rPr lang="en-US" dirty="0" err="1">
                <a:solidFill>
                  <a:srgbClr val="000000"/>
                </a:solidFill>
                <a:latin typeface="Courier New" panose="02070309020205020404" pitchFamily="49" charset="0"/>
              </a:rPr>
              <a:t>TestSleepMethod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TestSleepMethod</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TestSleepMethod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TestSleepMethod</a:t>
            </a:r>
            <a:r>
              <a:rPr lang="en-US" b="1" dirty="0">
                <a:solidFill>
                  <a:srgbClr val="000000"/>
                </a:solidFill>
                <a:latin typeface="Courier New" panose="02070309020205020404" pitchFamily="49" charset="0"/>
              </a:rPr>
              <a:t>();</a:t>
            </a:r>
          </a:p>
          <a:p>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.start();</a:t>
            </a:r>
          </a:p>
          <a:p>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.start();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fld id="{82E9137E-9857-41B4-B6FF-DD817E3444B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31</a:t>
            </a:fld>
            <a:endParaRPr lang="en-US"/>
          </a:p>
        </p:txBody>
      </p:sp>
    </p:spTree>
    <p:extLst>
      <p:ext uri="{BB962C8B-B14F-4D97-AF65-F5344CB8AC3E}">
        <p14:creationId xmlns:p14="http://schemas.microsoft.com/office/powerpoint/2010/main" val="2961716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sleep and yield methods?</a:t>
            </a:r>
          </a:p>
        </p:txBody>
      </p:sp>
      <p:sp>
        <p:nvSpPr>
          <p:cNvPr id="3" name="Content Placeholder 2"/>
          <p:cNvSpPr>
            <a:spLocks noGrp="1"/>
          </p:cNvSpPr>
          <p:nvPr>
            <p:ph idx="1"/>
          </p:nvPr>
        </p:nvSpPr>
        <p:spPr/>
        <p:txBody>
          <a:bodyPr/>
          <a:lstStyle/>
          <a:p>
            <a:r>
              <a:rPr lang="en-US" dirty="0"/>
              <a:t>when a thread invokes its yield method, it returns to the ready state.</a:t>
            </a:r>
          </a:p>
          <a:p>
            <a:r>
              <a:rPr lang="en-US" dirty="0"/>
              <a:t>when a task invokes its sleep method, it returns to the waiting state.</a:t>
            </a:r>
          </a:p>
          <a:p>
            <a:r>
              <a:rPr lang="en-US"/>
              <a:t>Summary: </a:t>
            </a:r>
            <a:endParaRPr lang="en-US" dirty="0"/>
          </a:p>
          <a:p>
            <a:r>
              <a:rPr lang="en-US" dirty="0">
                <a:solidFill>
                  <a:srgbClr val="7030A0"/>
                </a:solidFill>
              </a:rPr>
              <a:t>Yield – ready state</a:t>
            </a:r>
          </a:p>
          <a:p>
            <a:r>
              <a:rPr lang="en-US" dirty="0">
                <a:solidFill>
                  <a:srgbClr val="7030A0"/>
                </a:solidFill>
              </a:rPr>
              <a:t>Sleep – waiting state</a:t>
            </a:r>
          </a:p>
        </p:txBody>
      </p:sp>
      <p:sp>
        <p:nvSpPr>
          <p:cNvPr id="4" name="Date Placeholder 3"/>
          <p:cNvSpPr>
            <a:spLocks noGrp="1"/>
          </p:cNvSpPr>
          <p:nvPr>
            <p:ph type="dt" sz="half" idx="10"/>
          </p:nvPr>
        </p:nvSpPr>
        <p:spPr/>
        <p:txBody>
          <a:bodyPr/>
          <a:lstStyle/>
          <a:p>
            <a:fld id="{AEECA84F-AE2F-434A-A515-05504B94202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32</a:t>
            </a:fld>
            <a:endParaRPr lang="en-US"/>
          </a:p>
        </p:txBody>
      </p:sp>
    </p:spTree>
    <p:extLst>
      <p:ext uri="{BB962C8B-B14F-4D97-AF65-F5344CB8AC3E}">
        <p14:creationId xmlns:p14="http://schemas.microsoft.com/office/powerpoint/2010/main" val="2019261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Thread sleep() and yield() methods are static?</a:t>
            </a:r>
            <a:br>
              <a:rPr lang="en-US" b="1" dirty="0"/>
            </a:br>
            <a:endParaRPr lang="en-US" dirty="0"/>
          </a:p>
        </p:txBody>
      </p:sp>
      <p:sp>
        <p:nvSpPr>
          <p:cNvPr id="3" name="Content Placeholder 2"/>
          <p:cNvSpPr>
            <a:spLocks noGrp="1"/>
          </p:cNvSpPr>
          <p:nvPr>
            <p:ph idx="1"/>
          </p:nvPr>
        </p:nvSpPr>
        <p:spPr/>
        <p:txBody>
          <a:bodyPr/>
          <a:lstStyle/>
          <a:p>
            <a:r>
              <a:rPr lang="en-US" dirty="0"/>
              <a:t>Thread sleep() and yield() methods </a:t>
            </a:r>
            <a:r>
              <a:rPr lang="en-US" dirty="0">
                <a:solidFill>
                  <a:srgbClr val="FF0000"/>
                </a:solidFill>
              </a:rPr>
              <a:t>work on the currently executing thread. </a:t>
            </a:r>
            <a:r>
              <a:rPr lang="en-US" dirty="0"/>
              <a:t>So there is no point in invoking these methods on some other threads that are in wait state.</a:t>
            </a:r>
          </a:p>
          <a:p>
            <a:r>
              <a:rPr lang="en-US" dirty="0"/>
              <a:t> That’s why these methods are made static so that when this method is called statically, </a:t>
            </a:r>
            <a:r>
              <a:rPr lang="en-US" dirty="0">
                <a:solidFill>
                  <a:srgbClr val="FF0000"/>
                </a:solidFill>
              </a:rPr>
              <a:t>it works on the current executing thread and avoid confusion to the programmers who might think that they can invoke these methods on some non-running threads</a:t>
            </a:r>
            <a:r>
              <a:rPr lang="en-US" dirty="0"/>
              <a:t>.</a:t>
            </a:r>
          </a:p>
        </p:txBody>
      </p:sp>
      <p:sp>
        <p:nvSpPr>
          <p:cNvPr id="4" name="Date Placeholder 3"/>
          <p:cNvSpPr>
            <a:spLocks noGrp="1"/>
          </p:cNvSpPr>
          <p:nvPr>
            <p:ph type="dt" sz="half" idx="10"/>
          </p:nvPr>
        </p:nvSpPr>
        <p:spPr/>
        <p:txBody>
          <a:bodyPr/>
          <a:lstStyle/>
          <a:p>
            <a:fld id="{AEECA84F-AE2F-434A-A515-05504B94202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33</a:t>
            </a:fld>
            <a:endParaRPr lang="en-US"/>
          </a:p>
        </p:txBody>
      </p:sp>
    </p:spTree>
    <p:extLst>
      <p:ext uri="{BB962C8B-B14F-4D97-AF65-F5344CB8AC3E}">
        <p14:creationId xmlns:p14="http://schemas.microsoft.com/office/powerpoint/2010/main" val="655895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 we start a thread twice??</a:t>
            </a:r>
            <a:endParaRPr lang="en-US" dirty="0"/>
          </a:p>
        </p:txBody>
      </p:sp>
      <p:sp>
        <p:nvSpPr>
          <p:cNvPr id="3" name="Content Placeholder 2"/>
          <p:cNvSpPr>
            <a:spLocks noGrp="1"/>
          </p:cNvSpPr>
          <p:nvPr>
            <p:ph idx="1"/>
          </p:nvPr>
        </p:nvSpPr>
        <p:spPr/>
        <p:txBody>
          <a:bodyPr/>
          <a:lstStyle/>
          <a:p>
            <a:r>
              <a:rPr lang="en-US" dirty="0"/>
              <a:t>No. After starting a thread, it can never be started again.</a:t>
            </a:r>
          </a:p>
          <a:p>
            <a:r>
              <a:rPr lang="en-US" dirty="0"/>
              <a:t> If you does so, an </a:t>
            </a:r>
            <a:r>
              <a:rPr lang="en-US" i="1" dirty="0" err="1">
                <a:solidFill>
                  <a:srgbClr val="FF0000"/>
                </a:solidFill>
              </a:rPr>
              <a:t>IllegalThreadStateException</a:t>
            </a:r>
            <a:r>
              <a:rPr lang="en-US" dirty="0"/>
              <a:t> is thrown. In such case, thread will run once but for second time, it will throw exception.</a:t>
            </a:r>
          </a:p>
        </p:txBody>
      </p:sp>
      <p:sp>
        <p:nvSpPr>
          <p:cNvPr id="4" name="Date Placeholder 3"/>
          <p:cNvSpPr>
            <a:spLocks noGrp="1"/>
          </p:cNvSpPr>
          <p:nvPr>
            <p:ph type="dt" sz="half" idx="10"/>
          </p:nvPr>
        </p:nvSpPr>
        <p:spPr/>
        <p:txBody>
          <a:bodyPr/>
          <a:lstStyle/>
          <a:p>
            <a:fld id="{B39CC9D5-7011-420D-920F-6E44FED3342E}"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34</a:t>
            </a:fld>
            <a:endParaRPr lang="en-US"/>
          </a:p>
        </p:txBody>
      </p:sp>
    </p:spTree>
    <p:extLst>
      <p:ext uri="{BB962C8B-B14F-4D97-AF65-F5344CB8AC3E}">
        <p14:creationId xmlns:p14="http://schemas.microsoft.com/office/powerpoint/2010/main" val="1134631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1753"/>
            <a:ext cx="8596668" cy="5739610"/>
          </a:xfrm>
        </p:spPr>
        <p:txBody>
          <a:bodyPr/>
          <a:lstStyle/>
          <a:p>
            <a:pPr>
              <a:buFont typeface="+mj-lt"/>
              <a:buAutoNum type="arabicPeriod"/>
            </a:pPr>
            <a:r>
              <a:rPr lang="en-US" dirty="0">
                <a:solidFill>
                  <a:srgbClr val="646464"/>
                </a:solidFill>
              </a:rPr>
              <a:t>public class </a:t>
            </a:r>
            <a:r>
              <a:rPr lang="en-US" dirty="0" err="1">
                <a:solidFill>
                  <a:srgbClr val="646464"/>
                </a:solidFill>
              </a:rPr>
              <a:t>TestThreadTwice</a:t>
            </a:r>
            <a:r>
              <a:rPr lang="en-US" dirty="0">
                <a:solidFill>
                  <a:srgbClr val="646464"/>
                </a:solidFill>
              </a:rPr>
              <a:t> extends Thread{  </a:t>
            </a:r>
          </a:p>
          <a:p>
            <a:pPr>
              <a:buFont typeface="+mj-lt"/>
              <a:buAutoNum type="arabicPeriod"/>
            </a:pPr>
            <a:r>
              <a:rPr lang="en-US" dirty="0">
                <a:solidFill>
                  <a:srgbClr val="646464"/>
                </a:solidFill>
              </a:rPr>
              <a:t> public void run(){  </a:t>
            </a:r>
          </a:p>
          <a:p>
            <a:pPr>
              <a:buFont typeface="+mj-lt"/>
              <a:buAutoNum type="arabicPeriod"/>
            </a:pPr>
            <a:r>
              <a:rPr lang="en-US" dirty="0">
                <a:solidFill>
                  <a:srgbClr val="646464"/>
                </a:solidFill>
              </a:rPr>
              <a:t>   </a:t>
            </a:r>
            <a:r>
              <a:rPr lang="en-US" dirty="0" err="1">
                <a:solidFill>
                  <a:srgbClr val="646464"/>
                </a:solidFill>
              </a:rPr>
              <a:t>System.out.println</a:t>
            </a:r>
            <a:r>
              <a:rPr lang="en-US" dirty="0">
                <a:solidFill>
                  <a:srgbClr val="646464"/>
                </a:solidFill>
              </a:rPr>
              <a:t>("running...");  </a:t>
            </a:r>
          </a:p>
          <a:p>
            <a:pPr>
              <a:buFont typeface="+mj-lt"/>
              <a:buAutoNum type="arabicPeriod"/>
            </a:pPr>
            <a:r>
              <a:rPr lang="en-US" dirty="0">
                <a:solidFill>
                  <a:srgbClr val="646464"/>
                </a:solidFill>
              </a:rPr>
              <a:t> }  </a:t>
            </a:r>
          </a:p>
          <a:p>
            <a:pPr>
              <a:buFont typeface="+mj-lt"/>
              <a:buAutoNum type="arabicPeriod"/>
            </a:pPr>
            <a:r>
              <a:rPr lang="en-US" dirty="0">
                <a:solidFill>
                  <a:srgbClr val="646464"/>
                </a:solidFill>
              </a:rPr>
              <a:t> public static void main(String </a:t>
            </a:r>
            <a:r>
              <a:rPr lang="en-US" dirty="0" err="1">
                <a:solidFill>
                  <a:srgbClr val="646464"/>
                </a:solidFill>
              </a:rPr>
              <a:t>args</a:t>
            </a:r>
            <a:r>
              <a:rPr lang="en-US" dirty="0">
                <a:solidFill>
                  <a:srgbClr val="646464"/>
                </a:solidFill>
              </a:rPr>
              <a:t>[]){  </a:t>
            </a:r>
          </a:p>
          <a:p>
            <a:pPr>
              <a:buFont typeface="+mj-lt"/>
              <a:buAutoNum type="arabicPeriod"/>
            </a:pPr>
            <a:r>
              <a:rPr lang="en-US" dirty="0">
                <a:solidFill>
                  <a:srgbClr val="646464"/>
                </a:solidFill>
              </a:rPr>
              <a:t>  </a:t>
            </a:r>
            <a:r>
              <a:rPr lang="en-US" dirty="0" err="1">
                <a:solidFill>
                  <a:srgbClr val="646464"/>
                </a:solidFill>
              </a:rPr>
              <a:t>TestThreadTwice</a:t>
            </a:r>
            <a:r>
              <a:rPr lang="en-US" dirty="0">
                <a:solidFill>
                  <a:srgbClr val="646464"/>
                </a:solidFill>
              </a:rPr>
              <a:t> t1=new </a:t>
            </a:r>
            <a:r>
              <a:rPr lang="en-US" dirty="0" err="1">
                <a:solidFill>
                  <a:srgbClr val="646464"/>
                </a:solidFill>
              </a:rPr>
              <a:t>TestThreadTwice</a:t>
            </a:r>
            <a:r>
              <a:rPr lang="en-US" dirty="0">
                <a:solidFill>
                  <a:srgbClr val="646464"/>
                </a:solidFill>
              </a:rPr>
              <a:t>();  </a:t>
            </a:r>
          </a:p>
          <a:p>
            <a:pPr>
              <a:buFont typeface="+mj-lt"/>
              <a:buAutoNum type="arabicPeriod"/>
            </a:pPr>
            <a:r>
              <a:rPr lang="en-US" dirty="0">
                <a:solidFill>
                  <a:srgbClr val="646464"/>
                </a:solidFill>
              </a:rPr>
              <a:t>  t1.start();  </a:t>
            </a:r>
          </a:p>
          <a:p>
            <a:pPr>
              <a:buFont typeface="+mj-lt"/>
              <a:buAutoNum type="arabicPeriod"/>
            </a:pPr>
            <a:r>
              <a:rPr lang="en-US" dirty="0">
                <a:solidFill>
                  <a:srgbClr val="646464"/>
                </a:solidFill>
              </a:rPr>
              <a:t>  t1.start();  </a:t>
            </a:r>
          </a:p>
          <a:p>
            <a:pPr>
              <a:buFont typeface="+mj-lt"/>
              <a:buAutoNum type="arabicPeriod"/>
            </a:pPr>
            <a:r>
              <a:rPr lang="en-US" dirty="0">
                <a:solidFill>
                  <a:srgbClr val="646464"/>
                </a:solidFill>
              </a:rPr>
              <a:t> }  </a:t>
            </a:r>
          </a:p>
          <a:p>
            <a:pPr>
              <a:buFont typeface="+mj-lt"/>
              <a:buAutoNum type="arabicPeriod"/>
            </a:pPr>
            <a:r>
              <a:rPr lang="en-US" dirty="0">
                <a:solidFill>
                  <a:srgbClr val="646464"/>
                </a:solidFill>
              </a:rPr>
              <a:t>}</a:t>
            </a:r>
          </a:p>
          <a:p>
            <a:pPr>
              <a:buFont typeface="+mj-lt"/>
              <a:buAutoNum type="arabicPeriod"/>
            </a:pPr>
            <a:r>
              <a:rPr lang="en-US" dirty="0">
                <a:solidFill>
                  <a:srgbClr val="646464"/>
                </a:solidFill>
              </a:rPr>
              <a:t>Output: </a:t>
            </a:r>
          </a:p>
          <a:p>
            <a:pPr marL="457200" lvl="1" indent="0">
              <a:buNone/>
            </a:pPr>
            <a:r>
              <a:rPr lang="en-US" dirty="0"/>
              <a:t>running </a:t>
            </a:r>
          </a:p>
          <a:p>
            <a:pPr marL="457200" lvl="1" indent="0">
              <a:buNone/>
            </a:pPr>
            <a:r>
              <a:rPr lang="en-US" dirty="0"/>
              <a:t>Exception in thread "main" </a:t>
            </a:r>
            <a:r>
              <a:rPr lang="en-US" dirty="0" err="1"/>
              <a:t>java.lang.IllegalThreadStateException</a:t>
            </a:r>
            <a:endParaRPr lang="en-US" dirty="0">
              <a:solidFill>
                <a:srgbClr val="646464"/>
              </a:solidFill>
            </a:endParaRPr>
          </a:p>
          <a:p>
            <a:pPr marL="0" indent="0">
              <a:buNone/>
            </a:pPr>
            <a:endParaRPr lang="en-US" dirty="0"/>
          </a:p>
        </p:txBody>
      </p:sp>
      <p:sp>
        <p:nvSpPr>
          <p:cNvPr id="2" name="Date Placeholder 1"/>
          <p:cNvSpPr>
            <a:spLocks noGrp="1"/>
          </p:cNvSpPr>
          <p:nvPr>
            <p:ph type="dt" sz="half" idx="10"/>
          </p:nvPr>
        </p:nvSpPr>
        <p:spPr/>
        <p:txBody>
          <a:bodyPr/>
          <a:lstStyle/>
          <a:p>
            <a:fld id="{B73A33A7-7AB5-45BB-85FF-50EF68F29F82}"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35</a:t>
            </a:fld>
            <a:endParaRPr lang="en-US"/>
          </a:p>
        </p:txBody>
      </p:sp>
    </p:spTree>
    <p:extLst>
      <p:ext uri="{BB962C8B-B14F-4D97-AF65-F5344CB8AC3E}">
        <p14:creationId xmlns:p14="http://schemas.microsoft.com/office/powerpoint/2010/main" val="465676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 calcmode="lin" valueType="num">
                                      <p:cBhvr additive="base">
                                        <p:cTn id="7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if we call run() method directly instead start() method?</a:t>
            </a:r>
            <a:endParaRPr lang="en-US" dirty="0"/>
          </a:p>
        </p:txBody>
      </p:sp>
      <p:sp>
        <p:nvSpPr>
          <p:cNvPr id="3" name="Content Placeholder 2"/>
          <p:cNvSpPr>
            <a:spLocks noGrp="1"/>
          </p:cNvSpPr>
          <p:nvPr>
            <p:ph idx="1"/>
          </p:nvPr>
        </p:nvSpPr>
        <p:spPr/>
        <p:txBody>
          <a:bodyPr/>
          <a:lstStyle/>
          <a:p>
            <a:r>
              <a:rPr lang="en-US" dirty="0"/>
              <a:t>Each thread starts in a separate call stack.</a:t>
            </a:r>
          </a:p>
          <a:p>
            <a:r>
              <a:rPr lang="en-US" dirty="0"/>
              <a:t>Invoking the run() method from main thread, the run() method goes onto the current call stack rather than at the beginning of a new call stack</a:t>
            </a:r>
          </a:p>
          <a:p>
            <a:r>
              <a:rPr lang="en-US" dirty="0" err="1"/>
              <a:t>Output:running</a:t>
            </a:r>
            <a:r>
              <a:rPr lang="en-US" dirty="0"/>
              <a:t>...</a:t>
            </a:r>
          </a:p>
          <a:p>
            <a:endParaRPr lang="en-US" dirty="0"/>
          </a:p>
        </p:txBody>
      </p:sp>
      <p:pic>
        <p:nvPicPr>
          <p:cNvPr id="4" name="Picture 3"/>
          <p:cNvPicPr>
            <a:picLocks noChangeAspect="1"/>
          </p:cNvPicPr>
          <p:nvPr/>
        </p:nvPicPr>
        <p:blipFill>
          <a:blip r:embed="rId2"/>
          <a:stretch>
            <a:fillRect/>
          </a:stretch>
        </p:blipFill>
        <p:spPr>
          <a:xfrm>
            <a:off x="1254792" y="4061559"/>
            <a:ext cx="5128704" cy="2209992"/>
          </a:xfrm>
          <a:prstGeom prst="rect">
            <a:avLst/>
          </a:prstGeom>
        </p:spPr>
      </p:pic>
      <p:sp>
        <p:nvSpPr>
          <p:cNvPr id="5" name="Date Placeholder 4"/>
          <p:cNvSpPr>
            <a:spLocks noGrp="1"/>
          </p:cNvSpPr>
          <p:nvPr>
            <p:ph type="dt" sz="half" idx="10"/>
          </p:nvPr>
        </p:nvSpPr>
        <p:spPr/>
        <p:txBody>
          <a:bodyPr/>
          <a:lstStyle/>
          <a:p>
            <a:fld id="{33A5529F-5951-49D0-A546-FE30B9783DFD}" type="datetime1">
              <a:rPr lang="en-US" smtClean="0"/>
              <a:t>6/18/2018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FCCFC35D-CD16-45D2-8AD8-5F7337C38AAD}" type="slidenum">
              <a:rPr lang="en-US" smtClean="0"/>
              <a:t>36</a:t>
            </a:fld>
            <a:endParaRPr lang="en-US"/>
          </a:p>
        </p:txBody>
      </p:sp>
    </p:spTree>
    <p:extLst>
      <p:ext uri="{BB962C8B-B14F-4D97-AF65-F5344CB8AC3E}">
        <p14:creationId xmlns:p14="http://schemas.microsoft.com/office/powerpoint/2010/main" val="3592944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if you directly call run() method</a:t>
            </a:r>
          </a:p>
        </p:txBody>
      </p:sp>
      <p:sp>
        <p:nvSpPr>
          <p:cNvPr id="3" name="Content Placeholder 2"/>
          <p:cNvSpPr>
            <a:spLocks noGrp="1"/>
          </p:cNvSpPr>
          <p:nvPr>
            <p:ph idx="1"/>
          </p:nvPr>
        </p:nvSpPr>
        <p:spPr>
          <a:xfrm>
            <a:off x="677334" y="1481328"/>
            <a:ext cx="10048578" cy="5312663"/>
          </a:xfrm>
        </p:spPr>
        <p:txBody>
          <a:bodyPr>
            <a:normAutofit fontScale="92500" lnSpcReduction="20000"/>
          </a:bodyPr>
          <a:lstStyle/>
          <a:p>
            <a:r>
              <a:rPr lang="en-US" dirty="0"/>
              <a:t>class </a:t>
            </a:r>
            <a:r>
              <a:rPr lang="en-US" dirty="0" err="1"/>
              <a:t>TestCallRun</a:t>
            </a:r>
            <a:r>
              <a:rPr lang="en-US" dirty="0"/>
              <a:t> extends Thread{  </a:t>
            </a:r>
          </a:p>
          <a:p>
            <a:r>
              <a:rPr lang="en-US" dirty="0"/>
              <a:t> public void run(){  </a:t>
            </a:r>
          </a:p>
          <a:p>
            <a:r>
              <a:rPr lang="en-US" dirty="0"/>
              <a:t>  for(</a:t>
            </a:r>
            <a:r>
              <a:rPr lang="en-US" dirty="0" err="1"/>
              <a:t>int</a:t>
            </a:r>
            <a:r>
              <a:rPr lang="en-US" dirty="0"/>
              <a:t> </a:t>
            </a:r>
            <a:r>
              <a:rPr lang="en-US" dirty="0" err="1"/>
              <a:t>i</a:t>
            </a:r>
            <a:r>
              <a:rPr lang="en-US" dirty="0"/>
              <a:t>=1;i&lt;5;i++){  </a:t>
            </a:r>
          </a:p>
          <a:p>
            <a:r>
              <a:rPr lang="en-US" dirty="0"/>
              <a:t>    try{</a:t>
            </a:r>
            <a:r>
              <a:rPr lang="en-US" dirty="0" err="1"/>
              <a:t>Thread.sleep</a:t>
            </a:r>
            <a:r>
              <a:rPr lang="en-US" dirty="0"/>
              <a:t>(500);}catch(</a:t>
            </a:r>
            <a:r>
              <a:rPr lang="en-US" dirty="0" err="1"/>
              <a:t>InterruptedException</a:t>
            </a:r>
            <a:r>
              <a:rPr lang="en-US" dirty="0"/>
              <a:t> e){</a:t>
            </a:r>
            <a:r>
              <a:rPr lang="en-US" dirty="0" err="1"/>
              <a:t>System.out.println</a:t>
            </a:r>
            <a:r>
              <a:rPr lang="en-US" dirty="0"/>
              <a:t>(e);}  </a:t>
            </a:r>
          </a:p>
          <a:p>
            <a:r>
              <a:rPr lang="en-US" dirty="0"/>
              <a:t>    </a:t>
            </a:r>
            <a:r>
              <a:rPr lang="en-US" dirty="0" err="1"/>
              <a:t>System.out.println</a:t>
            </a:r>
            <a:r>
              <a:rPr lang="en-US" dirty="0"/>
              <a:t>(</a:t>
            </a:r>
            <a:r>
              <a:rPr lang="en-US" dirty="0" err="1"/>
              <a:t>i</a:t>
            </a:r>
            <a:r>
              <a:rPr lang="en-US" dirty="0"/>
              <a:t>);  </a:t>
            </a:r>
          </a:p>
          <a:p>
            <a:r>
              <a:rPr lang="en-US" dirty="0"/>
              <a:t>  }  </a:t>
            </a:r>
          </a:p>
          <a:p>
            <a:r>
              <a:rPr lang="en-US" dirty="0"/>
              <a:t> }  </a:t>
            </a:r>
          </a:p>
          <a:p>
            <a:r>
              <a:rPr lang="en-US" dirty="0"/>
              <a:t> public static void main(String </a:t>
            </a:r>
            <a:r>
              <a:rPr lang="en-US" dirty="0" err="1"/>
              <a:t>args</a:t>
            </a:r>
            <a:r>
              <a:rPr lang="en-US" dirty="0"/>
              <a:t>[]){  </a:t>
            </a:r>
          </a:p>
          <a:p>
            <a:r>
              <a:rPr lang="en-US" dirty="0"/>
              <a:t>  </a:t>
            </a:r>
            <a:r>
              <a:rPr lang="en-US" dirty="0" err="1"/>
              <a:t>TestCallRun</a:t>
            </a:r>
            <a:r>
              <a:rPr lang="en-US" dirty="0"/>
              <a:t> t1=new </a:t>
            </a:r>
            <a:r>
              <a:rPr lang="en-US" dirty="0" err="1"/>
              <a:t>TestCallRun</a:t>
            </a:r>
            <a:r>
              <a:rPr lang="en-US" dirty="0"/>
              <a:t>();  </a:t>
            </a:r>
          </a:p>
          <a:p>
            <a:r>
              <a:rPr lang="en-US" dirty="0"/>
              <a:t>  </a:t>
            </a:r>
            <a:r>
              <a:rPr lang="en-US" dirty="0" err="1"/>
              <a:t>TestCallRun</a:t>
            </a:r>
            <a:r>
              <a:rPr lang="en-US" dirty="0"/>
              <a:t> t2=new </a:t>
            </a:r>
            <a:r>
              <a:rPr lang="en-US" dirty="0" err="1"/>
              <a:t>TestCallRun</a:t>
            </a:r>
            <a:r>
              <a:rPr lang="en-US" dirty="0"/>
              <a:t>();  </a:t>
            </a:r>
          </a:p>
          <a:p>
            <a:r>
              <a:rPr lang="en-US" dirty="0"/>
              <a:t>   </a:t>
            </a:r>
          </a:p>
          <a:p>
            <a:r>
              <a:rPr lang="en-US" dirty="0"/>
              <a:t>  t1.run();  </a:t>
            </a:r>
          </a:p>
          <a:p>
            <a:r>
              <a:rPr lang="en-US" dirty="0"/>
              <a:t>  t2.run();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C42008E0-8333-4603-AEF4-DDFDB7F88BE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37</a:t>
            </a:fld>
            <a:endParaRPr lang="en-US"/>
          </a:p>
        </p:txBody>
      </p:sp>
    </p:spTree>
    <p:extLst>
      <p:ext uri="{BB962C8B-B14F-4D97-AF65-F5344CB8AC3E}">
        <p14:creationId xmlns:p14="http://schemas.microsoft.com/office/powerpoint/2010/main" val="1541011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a:xfrm>
            <a:off x="677334" y="1499617"/>
            <a:ext cx="8596668" cy="4541746"/>
          </a:xfrm>
        </p:spPr>
        <p:txBody>
          <a:bodyPr>
            <a:normAutofit fontScale="92500" lnSpcReduction="10000"/>
          </a:bodyPr>
          <a:lstStyle/>
          <a:p>
            <a:r>
              <a:rPr lang="en-US" dirty="0"/>
              <a:t>1 </a:t>
            </a:r>
          </a:p>
          <a:p>
            <a:r>
              <a:rPr lang="en-US" dirty="0"/>
              <a:t>2 </a:t>
            </a:r>
          </a:p>
          <a:p>
            <a:r>
              <a:rPr lang="en-US" dirty="0"/>
              <a:t>3</a:t>
            </a:r>
          </a:p>
          <a:p>
            <a:r>
              <a:rPr lang="en-US" dirty="0"/>
              <a:t>4</a:t>
            </a:r>
          </a:p>
          <a:p>
            <a:r>
              <a:rPr lang="en-US" dirty="0"/>
              <a:t>5</a:t>
            </a:r>
          </a:p>
          <a:p>
            <a:r>
              <a:rPr lang="en-US" dirty="0"/>
              <a:t>1 </a:t>
            </a:r>
          </a:p>
          <a:p>
            <a:r>
              <a:rPr lang="en-US" dirty="0"/>
              <a:t>2 </a:t>
            </a:r>
          </a:p>
          <a:p>
            <a:r>
              <a:rPr lang="en-US" dirty="0"/>
              <a:t>3 </a:t>
            </a:r>
          </a:p>
          <a:p>
            <a:r>
              <a:rPr lang="en-US" dirty="0"/>
              <a:t>4 </a:t>
            </a:r>
          </a:p>
          <a:p>
            <a:r>
              <a:rPr lang="en-US" dirty="0"/>
              <a:t>5</a:t>
            </a:r>
          </a:p>
          <a:p>
            <a:r>
              <a:rPr lang="en-US" dirty="0"/>
              <a:t>Observation: As you can see in the above program that there is no context-switching because here t1 and t2 will be treated as normal object not thread object. </a:t>
            </a:r>
          </a:p>
        </p:txBody>
      </p:sp>
      <p:sp>
        <p:nvSpPr>
          <p:cNvPr id="4" name="Date Placeholder 3"/>
          <p:cNvSpPr>
            <a:spLocks noGrp="1"/>
          </p:cNvSpPr>
          <p:nvPr>
            <p:ph type="dt" sz="half" idx="10"/>
          </p:nvPr>
        </p:nvSpPr>
        <p:spPr/>
        <p:txBody>
          <a:bodyPr/>
          <a:lstStyle/>
          <a:p>
            <a:fld id="{3A2973B7-3F79-4816-8A65-4FF9D92C2826}"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38</a:t>
            </a:fld>
            <a:endParaRPr lang="en-US"/>
          </a:p>
        </p:txBody>
      </p:sp>
    </p:spTree>
    <p:extLst>
      <p:ext uri="{BB962C8B-B14F-4D97-AF65-F5344CB8AC3E}">
        <p14:creationId xmlns:p14="http://schemas.microsoft.com/office/powerpoint/2010/main" val="1256157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point***</a:t>
            </a:r>
          </a:p>
        </p:txBody>
      </p:sp>
      <p:sp>
        <p:nvSpPr>
          <p:cNvPr id="3" name="Content Placeholder 2"/>
          <p:cNvSpPr>
            <a:spLocks noGrp="1"/>
          </p:cNvSpPr>
          <p:nvPr>
            <p:ph idx="1"/>
          </p:nvPr>
        </p:nvSpPr>
        <p:spPr/>
        <p:txBody>
          <a:bodyPr/>
          <a:lstStyle/>
          <a:p>
            <a:r>
              <a:rPr lang="en-US" dirty="0">
                <a:solidFill>
                  <a:srgbClr val="FF0000"/>
                </a:solidFill>
              </a:rPr>
              <a:t>Thread scheduling is controlled by thread scheduler. So, You cannot guarantee the order of execution of threads under normal circumstances.</a:t>
            </a:r>
          </a:p>
          <a:p>
            <a:r>
              <a:rPr lang="en-US" dirty="0">
                <a:solidFill>
                  <a:srgbClr val="FF0000"/>
                </a:solidFill>
              </a:rPr>
              <a:t>However if you use join(), it makes sure that as soon as a thread calls join, then </a:t>
            </a:r>
            <a:r>
              <a:rPr lang="en-US" b="1" dirty="0">
                <a:solidFill>
                  <a:srgbClr val="FF0000"/>
                </a:solidFill>
              </a:rPr>
              <a:t>current thread </a:t>
            </a:r>
            <a:r>
              <a:rPr lang="en-US" dirty="0">
                <a:solidFill>
                  <a:srgbClr val="FF0000"/>
                </a:solidFill>
              </a:rPr>
              <a:t>will not execute unless the thread you have called join is finished. </a:t>
            </a:r>
          </a:p>
        </p:txBody>
      </p:sp>
      <p:sp>
        <p:nvSpPr>
          <p:cNvPr id="4" name="Date Placeholder 3"/>
          <p:cNvSpPr>
            <a:spLocks noGrp="1"/>
          </p:cNvSpPr>
          <p:nvPr>
            <p:ph type="dt" sz="half" idx="10"/>
          </p:nvPr>
        </p:nvSpPr>
        <p:spPr/>
        <p:txBody>
          <a:bodyPr/>
          <a:lstStyle/>
          <a:p>
            <a:fld id="{C5C89DBB-04B1-41C8-91D3-9A96D6A6B18F}"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39</a:t>
            </a:fld>
            <a:endParaRPr lang="en-US"/>
          </a:p>
        </p:txBody>
      </p:sp>
    </p:spTree>
    <p:extLst>
      <p:ext uri="{BB962C8B-B14F-4D97-AF65-F5344CB8AC3E}">
        <p14:creationId xmlns:p14="http://schemas.microsoft.com/office/powerpoint/2010/main" val="87473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 of Java Multithreading</a:t>
            </a:r>
            <a:endParaRPr lang="en-US" dirty="0"/>
          </a:p>
        </p:txBody>
      </p:sp>
      <p:sp>
        <p:nvSpPr>
          <p:cNvPr id="3" name="Content Placeholder 2"/>
          <p:cNvSpPr>
            <a:spLocks noGrp="1"/>
          </p:cNvSpPr>
          <p:nvPr>
            <p:ph idx="1"/>
          </p:nvPr>
        </p:nvSpPr>
        <p:spPr/>
        <p:txBody>
          <a:bodyPr/>
          <a:lstStyle/>
          <a:p>
            <a:r>
              <a:rPr lang="en-US" dirty="0"/>
              <a:t>1) It </a:t>
            </a:r>
            <a:r>
              <a:rPr lang="en-US" b="1" dirty="0"/>
              <a:t>doesn't block the user</a:t>
            </a:r>
            <a:r>
              <a:rPr lang="en-US" dirty="0"/>
              <a:t> because threads are independent and you can perform multiple operations at same time.</a:t>
            </a:r>
          </a:p>
          <a:p>
            <a:r>
              <a:rPr lang="en-US" dirty="0"/>
              <a:t>2) You </a:t>
            </a:r>
            <a:r>
              <a:rPr lang="en-US" b="1" dirty="0"/>
              <a:t>can perform many operations together so it saves time</a:t>
            </a:r>
            <a:r>
              <a:rPr lang="en-US" dirty="0"/>
              <a:t>.</a:t>
            </a:r>
          </a:p>
          <a:p>
            <a:r>
              <a:rPr lang="en-US" dirty="0"/>
              <a:t>3) Threads are </a:t>
            </a:r>
            <a:r>
              <a:rPr lang="en-US" b="1" dirty="0"/>
              <a:t>independent</a:t>
            </a:r>
            <a:r>
              <a:rPr lang="en-US" dirty="0"/>
              <a:t> so it doesn't affect other threads if exception occur in a single thread.</a:t>
            </a:r>
          </a:p>
          <a:p>
            <a:endParaRPr lang="en-US" dirty="0"/>
          </a:p>
        </p:txBody>
      </p:sp>
      <p:sp>
        <p:nvSpPr>
          <p:cNvPr id="4" name="Date Placeholder 3"/>
          <p:cNvSpPr>
            <a:spLocks noGrp="1"/>
          </p:cNvSpPr>
          <p:nvPr>
            <p:ph type="dt" sz="half" idx="10"/>
          </p:nvPr>
        </p:nvSpPr>
        <p:spPr/>
        <p:txBody>
          <a:bodyPr/>
          <a:lstStyle/>
          <a:p>
            <a:fld id="{18E3D06F-DD8F-4683-A83A-4EA386C40D02}"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a:t>
            </a:fld>
            <a:endParaRPr lang="en-US"/>
          </a:p>
        </p:txBody>
      </p:sp>
    </p:spTree>
    <p:extLst>
      <p:ext uri="{BB962C8B-B14F-4D97-AF65-F5344CB8AC3E}">
        <p14:creationId xmlns:p14="http://schemas.microsoft.com/office/powerpoint/2010/main" val="2748316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join() method:</a:t>
            </a:r>
            <a:endParaRPr lang="en-US" dirty="0"/>
          </a:p>
        </p:txBody>
      </p:sp>
      <p:sp>
        <p:nvSpPr>
          <p:cNvPr id="3" name="Content Placeholder 2"/>
          <p:cNvSpPr>
            <a:spLocks noGrp="1"/>
          </p:cNvSpPr>
          <p:nvPr>
            <p:ph idx="1"/>
          </p:nvPr>
        </p:nvSpPr>
        <p:spPr/>
        <p:txBody>
          <a:bodyPr/>
          <a:lstStyle/>
          <a:p>
            <a:r>
              <a:rPr lang="en-US" dirty="0"/>
              <a:t>The join() method which allows one thread to wait until another thread completes its execution.</a:t>
            </a:r>
          </a:p>
          <a:p>
            <a:r>
              <a:rPr lang="en-US" dirty="0">
                <a:solidFill>
                  <a:srgbClr val="FF0000"/>
                </a:solidFill>
              </a:rPr>
              <a:t>In other words, it causes the currently running threads to stop executing until the thread you have called joins with completes its task.</a:t>
            </a:r>
          </a:p>
          <a:p>
            <a:r>
              <a:rPr lang="en-US" b="1" dirty="0"/>
              <a:t>Syntax</a:t>
            </a:r>
          </a:p>
          <a:p>
            <a:r>
              <a:rPr lang="en-US" b="1" dirty="0"/>
              <a:t>public void join()throws </a:t>
            </a:r>
            <a:r>
              <a:rPr lang="en-US" b="1" dirty="0" err="1"/>
              <a:t>InterruptedException</a:t>
            </a:r>
            <a:r>
              <a:rPr lang="en-US" b="1" dirty="0"/>
              <a:t> </a:t>
            </a:r>
          </a:p>
          <a:p>
            <a:r>
              <a:rPr lang="en-US" b="1" dirty="0"/>
              <a:t>public void join(long milliseconds)throws </a:t>
            </a:r>
            <a:r>
              <a:rPr lang="en-US" b="1" dirty="0" err="1"/>
              <a:t>InterruptedException</a:t>
            </a:r>
            <a:r>
              <a:rPr lang="en-US" b="1" dirty="0"/>
              <a:t> </a:t>
            </a:r>
          </a:p>
          <a:p>
            <a:endParaRPr lang="en-US" b="1" dirty="0"/>
          </a:p>
          <a:p>
            <a:endParaRPr lang="en-US" b="1" dirty="0"/>
          </a:p>
          <a:p>
            <a:endParaRPr lang="en-US" b="1" dirty="0"/>
          </a:p>
          <a:p>
            <a:endParaRPr lang="en-US" b="1" dirty="0"/>
          </a:p>
          <a:p>
            <a:endParaRPr lang="en-US" b="1" dirty="0"/>
          </a:p>
          <a:p>
            <a:endParaRPr lang="en-US" dirty="0"/>
          </a:p>
        </p:txBody>
      </p:sp>
      <p:sp>
        <p:nvSpPr>
          <p:cNvPr id="4" name="Date Placeholder 3"/>
          <p:cNvSpPr>
            <a:spLocks noGrp="1"/>
          </p:cNvSpPr>
          <p:nvPr>
            <p:ph type="dt" sz="half" idx="10"/>
          </p:nvPr>
        </p:nvSpPr>
        <p:spPr/>
        <p:txBody>
          <a:bodyPr/>
          <a:lstStyle/>
          <a:p>
            <a:fld id="{F86F69E1-B717-4EF4-85EC-C1F7A8D01C2F}"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40</a:t>
            </a:fld>
            <a:endParaRPr lang="en-US"/>
          </a:p>
        </p:txBody>
      </p:sp>
    </p:spTree>
    <p:extLst>
      <p:ext uri="{BB962C8B-B14F-4D97-AF65-F5344CB8AC3E}">
        <p14:creationId xmlns:p14="http://schemas.microsoft.com/office/powerpoint/2010/main" val="115265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630" y="0"/>
            <a:ext cx="8596668" cy="655093"/>
          </a:xfrm>
        </p:spPr>
        <p:txBody>
          <a:bodyPr/>
          <a:lstStyle/>
          <a:p>
            <a:r>
              <a:rPr lang="en-US" dirty="0"/>
              <a:t>Example of join() method</a:t>
            </a:r>
          </a:p>
        </p:txBody>
      </p:sp>
      <p:sp>
        <p:nvSpPr>
          <p:cNvPr id="3" name="Content Placeholder 2"/>
          <p:cNvSpPr>
            <a:spLocks noGrp="1"/>
          </p:cNvSpPr>
          <p:nvPr>
            <p:ph idx="1"/>
          </p:nvPr>
        </p:nvSpPr>
        <p:spPr>
          <a:xfrm>
            <a:off x="365760" y="655094"/>
            <a:ext cx="10689336" cy="6202906"/>
          </a:xfrm>
        </p:spPr>
        <p:txBody>
          <a:bodyPr>
            <a:normAutofit fontScale="850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TestSleepMethod</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nn-NO" b="1" dirty="0">
                <a:solidFill>
                  <a:srgbClr val="7F0055"/>
                </a:solidFill>
                <a:latin typeface="Courier New" panose="02070309020205020404" pitchFamily="49" charset="0"/>
              </a:rPr>
              <a:t>for</a:t>
            </a:r>
            <a:r>
              <a:rPr lang="nn-NO" b="1" dirty="0">
                <a:solidFill>
                  <a:srgbClr val="000000"/>
                </a:solidFill>
                <a:latin typeface="Courier New" panose="02070309020205020404" pitchFamily="49" charset="0"/>
              </a:rPr>
              <a:t> (</a:t>
            </a:r>
            <a:r>
              <a:rPr lang="nn-NO" b="1" dirty="0">
                <a:solidFill>
                  <a:srgbClr val="7F0055"/>
                </a:solidFill>
                <a:latin typeface="Courier New" panose="02070309020205020404" pitchFamily="49" charset="0"/>
              </a:rPr>
              <a:t>int</a:t>
            </a:r>
            <a:r>
              <a:rPr lang="nn-NO" b="1" dirty="0">
                <a:solidFill>
                  <a:srgbClr val="000000"/>
                </a:solidFill>
                <a:latin typeface="Courier New" panose="02070309020205020404" pitchFamily="49" charset="0"/>
              </a:rPr>
              <a:t>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 1;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&lt; 6;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Thread.</a:t>
            </a:r>
            <a:r>
              <a:rPr lang="en-US" i="1" dirty="0" err="1">
                <a:solidFill>
                  <a:srgbClr val="000000"/>
                </a:solidFill>
                <a:latin typeface="Courier New" panose="02070309020205020404" pitchFamily="49" charset="0"/>
              </a:rPr>
              <a:t>sleep</a:t>
            </a:r>
            <a:r>
              <a:rPr lang="en-US" i="1" dirty="0">
                <a:solidFill>
                  <a:srgbClr val="000000"/>
                </a:solidFill>
                <a:latin typeface="Courier New" panose="02070309020205020404" pitchFamily="49" charset="0"/>
              </a:rPr>
              <a:t>(1000);</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InterruptedException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a:t>
            </a:r>
          </a:p>
          <a:p>
            <a:r>
              <a:rPr lang="en-US" dirty="0" err="1">
                <a:solidFill>
                  <a:srgbClr val="6A3E3E"/>
                </a:solidFill>
                <a:latin typeface="Courier New" panose="02070309020205020404" pitchFamily="49" charset="0"/>
              </a:rPr>
              <a:t>e</a:t>
            </a:r>
            <a:r>
              <a:rPr lang="en-US" dirty="0" err="1">
                <a:solidFill>
                  <a:srgbClr val="000000"/>
                </a:solidFill>
                <a:latin typeface="Courier New" panose="02070309020205020404" pitchFamily="49" charset="0"/>
              </a:rPr>
              <a:t>.printStackTrace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throws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InterruptedException</a:t>
            </a:r>
            <a:r>
              <a:rPr lang="en-US" b="1" dirty="0">
                <a:solidFill>
                  <a:srgbClr val="000000"/>
                </a:solidFill>
                <a:latin typeface="Courier New" panose="02070309020205020404" pitchFamily="49" charset="0"/>
              </a:rPr>
              <a:t> { </a:t>
            </a:r>
            <a:r>
              <a:rPr lang="en-US" b="1" dirty="0">
                <a:solidFill>
                  <a:srgbClr val="3F7F5F"/>
                </a:solidFill>
                <a:latin typeface="Courier New" panose="02070309020205020404" pitchFamily="49" charset="0"/>
              </a:rPr>
              <a:t>//main thread</a:t>
            </a:r>
          </a:p>
          <a:p>
            <a:r>
              <a:rPr lang="en-US" dirty="0" err="1">
                <a:solidFill>
                  <a:srgbClr val="000000"/>
                </a:solidFill>
                <a:latin typeface="Courier New" panose="02070309020205020404" pitchFamily="49" charset="0"/>
              </a:rPr>
              <a:t>TestSleepMethod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TestSleepMethod</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TestSleepMethod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TestSleepMethod</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TestSleepMethod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t3</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TestSleepMethod</a:t>
            </a:r>
            <a:r>
              <a:rPr lang="en-US" b="1" dirty="0">
                <a:solidFill>
                  <a:srgbClr val="000000"/>
                </a:solidFill>
                <a:latin typeface="Courier New" panose="02070309020205020404" pitchFamily="49" charset="0"/>
              </a:rPr>
              <a:t>();</a:t>
            </a:r>
          </a:p>
          <a:p>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.start();</a:t>
            </a:r>
          </a:p>
          <a:p>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.join();  </a:t>
            </a:r>
            <a:r>
              <a:rPr lang="en-US" dirty="0">
                <a:solidFill>
                  <a:srgbClr val="3F7F5F"/>
                </a:solidFill>
                <a:latin typeface="Courier New" panose="02070309020205020404" pitchFamily="49" charset="0"/>
              </a:rPr>
              <a:t>//it seems t2 and t3 are waiting for t1 completion</a:t>
            </a:r>
          </a:p>
          <a:p>
            <a:r>
              <a:rPr lang="en-US" dirty="0">
                <a:solidFill>
                  <a:srgbClr val="3F7F5F"/>
                </a:solidFill>
                <a:latin typeface="Courier New" panose="02070309020205020404" pitchFamily="49" charset="0"/>
              </a:rPr>
              <a:t>//actually main thread waits for t1 completion </a:t>
            </a:r>
          </a:p>
          <a:p>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.start();</a:t>
            </a:r>
          </a:p>
          <a:p>
            <a:r>
              <a:rPr lang="en-US" dirty="0">
                <a:solidFill>
                  <a:srgbClr val="6A3E3E"/>
                </a:solidFill>
                <a:latin typeface="Courier New" panose="02070309020205020404" pitchFamily="49" charset="0"/>
              </a:rPr>
              <a:t>t3</a:t>
            </a:r>
            <a:r>
              <a:rPr lang="en-US" dirty="0">
                <a:solidFill>
                  <a:srgbClr val="000000"/>
                </a:solidFill>
                <a:latin typeface="Courier New" panose="02070309020205020404" pitchFamily="49" charset="0"/>
              </a:rPr>
              <a:t>.start();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fld id="{3E972083-0633-4C5C-BCE9-0FA8796E1E70}"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41</a:t>
            </a:fld>
            <a:endParaRPr lang="en-US"/>
          </a:p>
        </p:txBody>
      </p:sp>
    </p:spTree>
    <p:extLst>
      <p:ext uri="{BB962C8B-B14F-4D97-AF65-F5344CB8AC3E}">
        <p14:creationId xmlns:p14="http://schemas.microsoft.com/office/powerpoint/2010/main" val="3360139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
                                            <p:txEl>
                                              <p:pRg st="19" end="19"/>
                                            </p:txEl>
                                          </p:spTgt>
                                        </p:tgtEl>
                                        <p:attrNameLst>
                                          <p:attrName>style.visibility</p:attrName>
                                        </p:attrNameLst>
                                      </p:cBhvr>
                                      <p:to>
                                        <p:strVal val="visible"/>
                                      </p:to>
                                    </p:set>
                                    <p:anim calcmode="lin" valueType="num">
                                      <p:cBhvr additive="base">
                                        <p:cTn id="12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a:xfrm>
            <a:off x="677334" y="1472185"/>
            <a:ext cx="8596668" cy="4569178"/>
          </a:xfrm>
        </p:spPr>
        <p:txBody>
          <a:bodyPr>
            <a:normAutofit fontScale="77500" lnSpcReduction="20000"/>
          </a:bodyPr>
          <a:lstStyle/>
          <a:p>
            <a:r>
              <a:rPr lang="en-US" dirty="0"/>
              <a:t>1</a:t>
            </a:r>
          </a:p>
          <a:p>
            <a:r>
              <a:rPr lang="en-US" dirty="0"/>
              <a:t>2</a:t>
            </a:r>
          </a:p>
          <a:p>
            <a:r>
              <a:rPr lang="en-US" dirty="0"/>
              <a:t>3</a:t>
            </a:r>
          </a:p>
          <a:p>
            <a:r>
              <a:rPr lang="en-US" dirty="0"/>
              <a:t>4</a:t>
            </a:r>
          </a:p>
          <a:p>
            <a:r>
              <a:rPr lang="en-US" dirty="0"/>
              <a:t>5</a:t>
            </a:r>
          </a:p>
          <a:p>
            <a:r>
              <a:rPr lang="en-US" dirty="0"/>
              <a:t>1</a:t>
            </a:r>
          </a:p>
          <a:p>
            <a:r>
              <a:rPr lang="en-US" dirty="0"/>
              <a:t>1</a:t>
            </a:r>
          </a:p>
          <a:p>
            <a:r>
              <a:rPr lang="en-US" dirty="0"/>
              <a:t>2</a:t>
            </a:r>
          </a:p>
          <a:p>
            <a:r>
              <a:rPr lang="en-US" dirty="0"/>
              <a:t>2</a:t>
            </a:r>
          </a:p>
          <a:p>
            <a:r>
              <a:rPr lang="en-US" dirty="0"/>
              <a:t>3</a:t>
            </a:r>
          </a:p>
          <a:p>
            <a:r>
              <a:rPr lang="en-US" dirty="0"/>
              <a:t>3</a:t>
            </a:r>
          </a:p>
          <a:p>
            <a:r>
              <a:rPr lang="en-US" dirty="0"/>
              <a:t>4</a:t>
            </a:r>
          </a:p>
          <a:p>
            <a:r>
              <a:rPr lang="en-US" dirty="0"/>
              <a:t>4</a:t>
            </a:r>
          </a:p>
          <a:p>
            <a:r>
              <a:rPr lang="en-US" dirty="0"/>
              <a:t>5</a:t>
            </a:r>
          </a:p>
          <a:p>
            <a:r>
              <a:rPr lang="en-US" dirty="0"/>
              <a:t>5</a:t>
            </a:r>
          </a:p>
        </p:txBody>
      </p:sp>
      <p:sp>
        <p:nvSpPr>
          <p:cNvPr id="4" name="Date Placeholder 3"/>
          <p:cNvSpPr>
            <a:spLocks noGrp="1"/>
          </p:cNvSpPr>
          <p:nvPr>
            <p:ph type="dt" sz="half" idx="10"/>
          </p:nvPr>
        </p:nvSpPr>
        <p:spPr/>
        <p:txBody>
          <a:bodyPr/>
          <a:lstStyle/>
          <a:p>
            <a:fld id="{FF05826D-8A1F-485C-BB6A-A92B3FA8D59E}"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42</a:t>
            </a:fld>
            <a:endParaRPr lang="en-US"/>
          </a:p>
        </p:txBody>
      </p:sp>
    </p:spTree>
    <p:extLst>
      <p:ext uri="{BB962C8B-B14F-4D97-AF65-F5344CB8AC3E}">
        <p14:creationId xmlns:p14="http://schemas.microsoft.com/office/powerpoint/2010/main" val="331977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solidFill>
                  <a:srgbClr val="3F7F5F"/>
                </a:solidFill>
                <a:latin typeface="Courier New" panose="02070309020205020404" pitchFamily="49" charset="0"/>
              </a:rPr>
              <a:t>Remember: Main thread is executing main method</a:t>
            </a:r>
          </a:p>
          <a:p>
            <a:r>
              <a:rPr lang="en-US" dirty="0">
                <a:solidFill>
                  <a:srgbClr val="3F7F5F"/>
                </a:solidFill>
                <a:latin typeface="Courier New" panose="02070309020205020404" pitchFamily="49" charset="0"/>
              </a:rPr>
              <a:t>It seems t1 affects t2 and t3 to wait But actually affecting main thread.</a:t>
            </a:r>
          </a:p>
          <a:p>
            <a:r>
              <a:rPr lang="en-US" dirty="0">
                <a:solidFill>
                  <a:srgbClr val="3F7F5F"/>
                </a:solidFill>
                <a:latin typeface="Courier New" panose="02070309020205020404" pitchFamily="49" charset="0"/>
              </a:rPr>
              <a:t>Here Main thread waits for t1 completion </a:t>
            </a:r>
          </a:p>
          <a:p>
            <a:endParaRPr lang="en-US" dirty="0"/>
          </a:p>
        </p:txBody>
      </p:sp>
      <p:sp>
        <p:nvSpPr>
          <p:cNvPr id="4" name="Date Placeholder 3"/>
          <p:cNvSpPr>
            <a:spLocks noGrp="1"/>
          </p:cNvSpPr>
          <p:nvPr>
            <p:ph type="dt" sz="half" idx="10"/>
          </p:nvPr>
        </p:nvSpPr>
        <p:spPr/>
        <p:txBody>
          <a:bodyPr/>
          <a:lstStyle/>
          <a:p>
            <a:fld id="{A405876E-0AAD-49AB-89BB-E36277426901}"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43</a:t>
            </a:fld>
            <a:endParaRPr lang="en-US"/>
          </a:p>
        </p:txBody>
      </p:sp>
    </p:spTree>
    <p:extLst>
      <p:ext uri="{BB962C8B-B14F-4D97-AF65-F5344CB8AC3E}">
        <p14:creationId xmlns:p14="http://schemas.microsoft.com/office/powerpoint/2010/main" val="3650798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152" y="0"/>
            <a:ext cx="8596668" cy="707136"/>
          </a:xfrm>
        </p:spPr>
        <p:txBody>
          <a:bodyPr>
            <a:normAutofit/>
          </a:bodyPr>
          <a:lstStyle/>
          <a:p>
            <a:r>
              <a:rPr lang="en-US" sz="3200" b="1" i="1" dirty="0"/>
              <a:t>Example of join(long </a:t>
            </a:r>
            <a:r>
              <a:rPr lang="en-US" sz="3200" b="1" i="1" dirty="0" err="1"/>
              <a:t>miliseconds</a:t>
            </a:r>
            <a:r>
              <a:rPr lang="en-US" sz="3200" b="1" i="1" dirty="0"/>
              <a:t>) method</a:t>
            </a:r>
            <a:endParaRPr lang="en-US" sz="3200" dirty="0"/>
          </a:p>
        </p:txBody>
      </p:sp>
      <p:sp>
        <p:nvSpPr>
          <p:cNvPr id="3" name="Content Placeholder 2"/>
          <p:cNvSpPr>
            <a:spLocks noGrp="1"/>
          </p:cNvSpPr>
          <p:nvPr>
            <p:ph idx="1"/>
          </p:nvPr>
        </p:nvSpPr>
        <p:spPr>
          <a:xfrm>
            <a:off x="677334" y="707136"/>
            <a:ext cx="10496634" cy="6022848"/>
          </a:xfrm>
        </p:spPr>
        <p:txBody>
          <a:bodyPr>
            <a:normAutofit lnSpcReduction="10000"/>
          </a:bodyPr>
          <a:lstStyle/>
          <a:p>
            <a:pPr lvl="0">
              <a:buClr>
                <a:srgbClr val="4F81BD"/>
              </a:buClr>
            </a:pPr>
            <a:r>
              <a:rPr lang="en-US" sz="1300" b="1" dirty="0">
                <a:solidFill>
                  <a:srgbClr val="7F0055"/>
                </a:solidFill>
                <a:latin typeface="Courier New" panose="02070309020205020404" pitchFamily="49" charset="0"/>
              </a:rPr>
              <a:t>public</a:t>
            </a:r>
            <a:r>
              <a:rPr lang="en-US" sz="1300" b="1" dirty="0">
                <a:solidFill>
                  <a:srgbClr val="000000"/>
                </a:solidFill>
                <a:latin typeface="Courier New" panose="02070309020205020404" pitchFamily="49" charset="0"/>
              </a:rPr>
              <a:t> </a:t>
            </a:r>
            <a:r>
              <a:rPr lang="en-US" sz="1300" b="1" dirty="0">
                <a:solidFill>
                  <a:srgbClr val="7F0055"/>
                </a:solidFill>
                <a:latin typeface="Courier New" panose="02070309020205020404" pitchFamily="49" charset="0"/>
              </a:rPr>
              <a:t>class</a:t>
            </a:r>
            <a:r>
              <a:rPr lang="en-US" sz="1300" b="1" dirty="0">
                <a:solidFill>
                  <a:srgbClr val="000000"/>
                </a:solidFill>
                <a:latin typeface="Courier New" panose="02070309020205020404" pitchFamily="49" charset="0"/>
              </a:rPr>
              <a:t> </a:t>
            </a:r>
            <a:r>
              <a:rPr lang="en-US" sz="1300" b="1" dirty="0" err="1">
                <a:solidFill>
                  <a:srgbClr val="000000"/>
                </a:solidFill>
                <a:latin typeface="Courier New" panose="02070309020205020404" pitchFamily="49" charset="0"/>
              </a:rPr>
              <a:t>TestSleepMethod</a:t>
            </a:r>
            <a:r>
              <a:rPr lang="en-US" sz="1300" b="1" dirty="0">
                <a:solidFill>
                  <a:srgbClr val="000000"/>
                </a:solidFill>
                <a:latin typeface="Courier New" panose="02070309020205020404" pitchFamily="49" charset="0"/>
              </a:rPr>
              <a:t> </a:t>
            </a:r>
            <a:r>
              <a:rPr lang="en-US" sz="1300" b="1" dirty="0">
                <a:solidFill>
                  <a:srgbClr val="7F0055"/>
                </a:solidFill>
                <a:latin typeface="Courier New" panose="02070309020205020404" pitchFamily="49" charset="0"/>
              </a:rPr>
              <a:t>extends</a:t>
            </a:r>
            <a:r>
              <a:rPr lang="en-US" sz="1300" b="1" dirty="0">
                <a:solidFill>
                  <a:srgbClr val="000000"/>
                </a:solidFill>
                <a:latin typeface="Courier New" panose="02070309020205020404" pitchFamily="49" charset="0"/>
              </a:rPr>
              <a:t> Thread{</a:t>
            </a:r>
          </a:p>
          <a:p>
            <a:pPr lvl="0">
              <a:buClr>
                <a:srgbClr val="4F81BD"/>
              </a:buClr>
            </a:pPr>
            <a:r>
              <a:rPr lang="en-US" sz="1300" b="1" dirty="0">
                <a:solidFill>
                  <a:srgbClr val="7F0055"/>
                </a:solidFill>
                <a:latin typeface="Courier New" panose="02070309020205020404" pitchFamily="49" charset="0"/>
              </a:rPr>
              <a:t>public</a:t>
            </a:r>
            <a:r>
              <a:rPr lang="en-US" sz="1300" b="1" dirty="0">
                <a:solidFill>
                  <a:srgbClr val="000000"/>
                </a:solidFill>
                <a:latin typeface="Courier New" panose="02070309020205020404" pitchFamily="49" charset="0"/>
              </a:rPr>
              <a:t> </a:t>
            </a:r>
            <a:r>
              <a:rPr lang="en-US" sz="1300" b="1" dirty="0">
                <a:solidFill>
                  <a:srgbClr val="7F0055"/>
                </a:solidFill>
                <a:latin typeface="Courier New" panose="02070309020205020404" pitchFamily="49" charset="0"/>
              </a:rPr>
              <a:t>void</a:t>
            </a:r>
            <a:r>
              <a:rPr lang="en-US" sz="1300" b="1" dirty="0">
                <a:solidFill>
                  <a:srgbClr val="000000"/>
                </a:solidFill>
                <a:latin typeface="Courier New" panose="02070309020205020404" pitchFamily="49" charset="0"/>
              </a:rPr>
              <a:t> run() {</a:t>
            </a:r>
          </a:p>
          <a:p>
            <a:pPr lvl="0">
              <a:buClr>
                <a:srgbClr val="4F81BD"/>
              </a:buClr>
            </a:pPr>
            <a:r>
              <a:rPr lang="nn-NO" sz="1300" b="1" dirty="0">
                <a:solidFill>
                  <a:srgbClr val="7F0055"/>
                </a:solidFill>
                <a:latin typeface="Courier New" panose="02070309020205020404" pitchFamily="49" charset="0"/>
              </a:rPr>
              <a:t>for</a:t>
            </a:r>
            <a:r>
              <a:rPr lang="nn-NO" sz="1300" b="1" dirty="0">
                <a:solidFill>
                  <a:srgbClr val="000000"/>
                </a:solidFill>
                <a:latin typeface="Courier New" panose="02070309020205020404" pitchFamily="49" charset="0"/>
              </a:rPr>
              <a:t> (</a:t>
            </a:r>
            <a:r>
              <a:rPr lang="nn-NO" sz="1300" b="1" dirty="0">
                <a:solidFill>
                  <a:srgbClr val="7F0055"/>
                </a:solidFill>
                <a:latin typeface="Courier New" panose="02070309020205020404" pitchFamily="49" charset="0"/>
              </a:rPr>
              <a:t>int</a:t>
            </a:r>
            <a:r>
              <a:rPr lang="nn-NO" sz="1300" b="1" dirty="0">
                <a:solidFill>
                  <a:srgbClr val="000000"/>
                </a:solidFill>
                <a:latin typeface="Courier New" panose="02070309020205020404" pitchFamily="49" charset="0"/>
              </a:rPr>
              <a:t> </a:t>
            </a:r>
            <a:r>
              <a:rPr lang="nn-NO" sz="1300" b="1" dirty="0">
                <a:solidFill>
                  <a:srgbClr val="6A3E3E"/>
                </a:solidFill>
                <a:latin typeface="Courier New" panose="02070309020205020404" pitchFamily="49" charset="0"/>
              </a:rPr>
              <a:t>i</a:t>
            </a:r>
            <a:r>
              <a:rPr lang="nn-NO" sz="1300" b="1" dirty="0">
                <a:solidFill>
                  <a:srgbClr val="000000"/>
                </a:solidFill>
                <a:latin typeface="Courier New" panose="02070309020205020404" pitchFamily="49" charset="0"/>
              </a:rPr>
              <a:t> = 1; </a:t>
            </a:r>
            <a:r>
              <a:rPr lang="nn-NO" sz="1300" b="1" dirty="0">
                <a:solidFill>
                  <a:srgbClr val="6A3E3E"/>
                </a:solidFill>
                <a:latin typeface="Courier New" panose="02070309020205020404" pitchFamily="49" charset="0"/>
              </a:rPr>
              <a:t>i</a:t>
            </a:r>
            <a:r>
              <a:rPr lang="nn-NO" sz="1300" b="1" dirty="0">
                <a:solidFill>
                  <a:srgbClr val="000000"/>
                </a:solidFill>
                <a:latin typeface="Courier New" panose="02070309020205020404" pitchFamily="49" charset="0"/>
              </a:rPr>
              <a:t> &lt; 6; </a:t>
            </a:r>
            <a:r>
              <a:rPr lang="nn-NO" sz="1300" b="1" dirty="0">
                <a:solidFill>
                  <a:srgbClr val="6A3E3E"/>
                </a:solidFill>
                <a:latin typeface="Courier New" panose="02070309020205020404" pitchFamily="49" charset="0"/>
              </a:rPr>
              <a:t>i</a:t>
            </a:r>
            <a:r>
              <a:rPr lang="nn-NO" sz="1300" b="1" dirty="0">
                <a:solidFill>
                  <a:srgbClr val="000000"/>
                </a:solidFill>
                <a:latin typeface="Courier New" panose="02070309020205020404" pitchFamily="49" charset="0"/>
              </a:rPr>
              <a:t>++) {</a:t>
            </a:r>
          </a:p>
          <a:p>
            <a:pPr lvl="0">
              <a:buClr>
                <a:srgbClr val="4F81BD"/>
              </a:buClr>
            </a:pPr>
            <a:r>
              <a:rPr lang="en-US" sz="1300" b="1" dirty="0">
                <a:solidFill>
                  <a:srgbClr val="7F0055"/>
                </a:solidFill>
                <a:latin typeface="Courier New" panose="02070309020205020404" pitchFamily="49" charset="0"/>
              </a:rPr>
              <a:t>try</a:t>
            </a:r>
            <a:r>
              <a:rPr lang="en-US" sz="1300" b="1" dirty="0">
                <a:solidFill>
                  <a:srgbClr val="000000"/>
                </a:solidFill>
                <a:latin typeface="Courier New" panose="02070309020205020404" pitchFamily="49" charset="0"/>
              </a:rPr>
              <a:t> {</a:t>
            </a:r>
          </a:p>
          <a:p>
            <a:pPr lvl="0">
              <a:buClr>
                <a:srgbClr val="4F81BD"/>
              </a:buClr>
            </a:pPr>
            <a:r>
              <a:rPr lang="en-US" sz="1300" dirty="0" err="1">
                <a:solidFill>
                  <a:srgbClr val="000000"/>
                </a:solidFill>
                <a:latin typeface="Courier New" panose="02070309020205020404" pitchFamily="49" charset="0"/>
              </a:rPr>
              <a:t>Thread.</a:t>
            </a:r>
            <a:r>
              <a:rPr lang="en-US" sz="1300" i="1" dirty="0" err="1">
                <a:solidFill>
                  <a:srgbClr val="000000"/>
                </a:solidFill>
                <a:latin typeface="Courier New" panose="02070309020205020404" pitchFamily="49" charset="0"/>
              </a:rPr>
              <a:t>sleep</a:t>
            </a:r>
            <a:r>
              <a:rPr lang="en-US" sz="1300" i="1" dirty="0">
                <a:solidFill>
                  <a:srgbClr val="000000"/>
                </a:solidFill>
                <a:latin typeface="Courier New" panose="02070309020205020404" pitchFamily="49" charset="0"/>
              </a:rPr>
              <a:t>(1000);</a:t>
            </a:r>
          </a:p>
          <a:p>
            <a:pPr lvl="0">
              <a:buClr>
                <a:srgbClr val="4F81BD"/>
              </a:buClr>
            </a:pPr>
            <a:r>
              <a:rPr lang="en-US" sz="1300" dirty="0">
                <a:solidFill>
                  <a:srgbClr val="000000"/>
                </a:solidFill>
                <a:latin typeface="Courier New" panose="02070309020205020404" pitchFamily="49" charset="0"/>
              </a:rPr>
              <a:t>} </a:t>
            </a:r>
            <a:r>
              <a:rPr lang="en-US" sz="1300" b="1" dirty="0">
                <a:solidFill>
                  <a:srgbClr val="7F0055"/>
                </a:solidFill>
                <a:latin typeface="Courier New" panose="02070309020205020404" pitchFamily="49" charset="0"/>
              </a:rPr>
              <a:t>catch</a:t>
            </a:r>
            <a:r>
              <a:rPr lang="en-US" sz="1300" b="1" dirty="0">
                <a:solidFill>
                  <a:srgbClr val="000000"/>
                </a:solidFill>
                <a:latin typeface="Courier New" panose="02070309020205020404" pitchFamily="49" charset="0"/>
              </a:rPr>
              <a:t> (</a:t>
            </a:r>
            <a:r>
              <a:rPr lang="en-US" sz="1300" b="1" dirty="0" err="1">
                <a:solidFill>
                  <a:srgbClr val="000000"/>
                </a:solidFill>
                <a:latin typeface="Courier New" panose="02070309020205020404" pitchFamily="49" charset="0"/>
              </a:rPr>
              <a:t>InterruptedException</a:t>
            </a:r>
            <a:r>
              <a:rPr lang="en-US" sz="1300" b="1" dirty="0">
                <a:solidFill>
                  <a:srgbClr val="000000"/>
                </a:solidFill>
                <a:latin typeface="Courier New" panose="02070309020205020404" pitchFamily="49" charset="0"/>
              </a:rPr>
              <a:t> </a:t>
            </a:r>
            <a:r>
              <a:rPr lang="en-US" sz="1300" b="1" dirty="0">
                <a:solidFill>
                  <a:srgbClr val="6A3E3E"/>
                </a:solidFill>
                <a:latin typeface="Courier New" panose="02070309020205020404" pitchFamily="49" charset="0"/>
              </a:rPr>
              <a:t>e</a:t>
            </a:r>
            <a:r>
              <a:rPr lang="en-US" sz="1300" b="1" dirty="0">
                <a:solidFill>
                  <a:srgbClr val="000000"/>
                </a:solidFill>
                <a:latin typeface="Courier New" panose="02070309020205020404" pitchFamily="49" charset="0"/>
              </a:rPr>
              <a:t>) {</a:t>
            </a:r>
          </a:p>
          <a:p>
            <a:pPr lvl="0">
              <a:buClr>
                <a:srgbClr val="4F81BD"/>
              </a:buClr>
            </a:pPr>
            <a:r>
              <a:rPr lang="en-US" sz="1300" dirty="0" err="1">
                <a:solidFill>
                  <a:srgbClr val="6A3E3E"/>
                </a:solidFill>
                <a:latin typeface="Courier New" panose="02070309020205020404" pitchFamily="49" charset="0"/>
              </a:rPr>
              <a:t>e</a:t>
            </a:r>
            <a:r>
              <a:rPr lang="en-US" sz="1300" dirty="0" err="1">
                <a:solidFill>
                  <a:srgbClr val="000000"/>
                </a:solidFill>
                <a:latin typeface="Courier New" panose="02070309020205020404" pitchFamily="49" charset="0"/>
              </a:rPr>
              <a:t>.printStackTrace</a:t>
            </a:r>
            <a:r>
              <a:rPr lang="en-US" sz="1300" dirty="0">
                <a:solidFill>
                  <a:srgbClr val="000000"/>
                </a:solidFill>
                <a:latin typeface="Courier New" panose="02070309020205020404" pitchFamily="49" charset="0"/>
              </a:rPr>
              <a:t>();</a:t>
            </a:r>
          </a:p>
          <a:p>
            <a:pPr lvl="0">
              <a:buClr>
                <a:srgbClr val="4F81BD"/>
              </a:buClr>
            </a:pPr>
            <a:r>
              <a:rPr lang="en-US" sz="1300" dirty="0">
                <a:solidFill>
                  <a:srgbClr val="000000"/>
                </a:solidFill>
                <a:latin typeface="Courier New" panose="02070309020205020404" pitchFamily="49" charset="0"/>
              </a:rPr>
              <a:t>}</a:t>
            </a:r>
          </a:p>
          <a:p>
            <a:pPr lvl="0">
              <a:buClr>
                <a:srgbClr val="4F81BD"/>
              </a:buClr>
            </a:pPr>
            <a:r>
              <a:rPr lang="en-US" sz="1300" dirty="0" err="1">
                <a:solidFill>
                  <a:srgbClr val="000000"/>
                </a:solidFill>
                <a:latin typeface="Courier New" panose="02070309020205020404" pitchFamily="49" charset="0"/>
              </a:rPr>
              <a:t>System.</a:t>
            </a:r>
            <a:r>
              <a:rPr lang="en-US" sz="1300" b="1" i="1" dirty="0" err="1">
                <a:solidFill>
                  <a:srgbClr val="0000C0"/>
                </a:solidFill>
                <a:latin typeface="Courier New" panose="02070309020205020404" pitchFamily="49" charset="0"/>
              </a:rPr>
              <a:t>out</a:t>
            </a:r>
            <a:r>
              <a:rPr lang="en-US" sz="1300" b="1" i="1" dirty="0" err="1">
                <a:solidFill>
                  <a:srgbClr val="000000"/>
                </a:solidFill>
                <a:latin typeface="Courier New" panose="02070309020205020404" pitchFamily="49" charset="0"/>
              </a:rPr>
              <a:t>.println</a:t>
            </a:r>
            <a:r>
              <a:rPr lang="en-US" sz="1300" b="1" i="1" dirty="0">
                <a:solidFill>
                  <a:srgbClr val="000000"/>
                </a:solidFill>
                <a:latin typeface="Courier New" panose="02070309020205020404" pitchFamily="49" charset="0"/>
              </a:rPr>
              <a:t>(</a:t>
            </a:r>
            <a:r>
              <a:rPr lang="en-US" sz="1300" b="1" i="1" dirty="0" err="1">
                <a:solidFill>
                  <a:srgbClr val="6A3E3E"/>
                </a:solidFill>
                <a:latin typeface="Courier New" panose="02070309020205020404" pitchFamily="49" charset="0"/>
              </a:rPr>
              <a:t>i</a:t>
            </a:r>
            <a:r>
              <a:rPr lang="en-US" sz="1300" b="1" i="1" dirty="0">
                <a:solidFill>
                  <a:srgbClr val="000000"/>
                </a:solidFill>
                <a:latin typeface="Courier New" panose="02070309020205020404" pitchFamily="49" charset="0"/>
              </a:rPr>
              <a:t>);</a:t>
            </a:r>
          </a:p>
          <a:p>
            <a:pPr lvl="0">
              <a:buClr>
                <a:srgbClr val="4F81BD"/>
              </a:buClr>
            </a:pPr>
            <a:r>
              <a:rPr lang="en-US" sz="1300" dirty="0">
                <a:solidFill>
                  <a:srgbClr val="000000"/>
                </a:solidFill>
                <a:latin typeface="Courier New" panose="02070309020205020404" pitchFamily="49" charset="0"/>
              </a:rPr>
              <a:t>}}</a:t>
            </a:r>
          </a:p>
          <a:p>
            <a:pPr lvl="0">
              <a:buClr>
                <a:srgbClr val="4F81BD"/>
              </a:buClr>
            </a:pPr>
            <a:r>
              <a:rPr lang="en-US" sz="1300" b="1" dirty="0">
                <a:solidFill>
                  <a:srgbClr val="7F0055"/>
                </a:solidFill>
                <a:latin typeface="Courier New" panose="02070309020205020404" pitchFamily="49" charset="0"/>
              </a:rPr>
              <a:t>public</a:t>
            </a:r>
            <a:r>
              <a:rPr lang="en-US" sz="1300" b="1" dirty="0">
                <a:solidFill>
                  <a:srgbClr val="000000"/>
                </a:solidFill>
                <a:latin typeface="Courier New" panose="02070309020205020404" pitchFamily="49" charset="0"/>
              </a:rPr>
              <a:t> </a:t>
            </a:r>
            <a:r>
              <a:rPr lang="en-US" sz="1300" b="1" dirty="0">
                <a:solidFill>
                  <a:srgbClr val="7F0055"/>
                </a:solidFill>
                <a:latin typeface="Courier New" panose="02070309020205020404" pitchFamily="49" charset="0"/>
              </a:rPr>
              <a:t>static</a:t>
            </a:r>
            <a:r>
              <a:rPr lang="en-US" sz="1300" b="1" dirty="0">
                <a:solidFill>
                  <a:srgbClr val="000000"/>
                </a:solidFill>
                <a:latin typeface="Courier New" panose="02070309020205020404" pitchFamily="49" charset="0"/>
              </a:rPr>
              <a:t> </a:t>
            </a:r>
            <a:r>
              <a:rPr lang="en-US" sz="1300" b="1" dirty="0">
                <a:solidFill>
                  <a:srgbClr val="7F0055"/>
                </a:solidFill>
                <a:latin typeface="Courier New" panose="02070309020205020404" pitchFamily="49" charset="0"/>
              </a:rPr>
              <a:t>void</a:t>
            </a:r>
            <a:r>
              <a:rPr lang="en-US" sz="1300" b="1" dirty="0">
                <a:solidFill>
                  <a:srgbClr val="000000"/>
                </a:solidFill>
                <a:latin typeface="Courier New" panose="02070309020205020404" pitchFamily="49" charset="0"/>
              </a:rPr>
              <a:t> main(String[] </a:t>
            </a:r>
            <a:r>
              <a:rPr lang="en-US" sz="1300" b="1" dirty="0" err="1">
                <a:solidFill>
                  <a:srgbClr val="6A3E3E"/>
                </a:solidFill>
                <a:latin typeface="Courier New" panose="02070309020205020404" pitchFamily="49" charset="0"/>
              </a:rPr>
              <a:t>args</a:t>
            </a:r>
            <a:r>
              <a:rPr lang="en-US" sz="1300" b="1" dirty="0">
                <a:solidFill>
                  <a:srgbClr val="000000"/>
                </a:solidFill>
                <a:latin typeface="Courier New" panose="02070309020205020404" pitchFamily="49" charset="0"/>
              </a:rPr>
              <a:t>) </a:t>
            </a:r>
            <a:r>
              <a:rPr lang="en-US" sz="1300" b="1" dirty="0">
                <a:solidFill>
                  <a:srgbClr val="7F0055"/>
                </a:solidFill>
                <a:latin typeface="Courier New" panose="02070309020205020404" pitchFamily="49" charset="0"/>
              </a:rPr>
              <a:t>throws</a:t>
            </a:r>
            <a:r>
              <a:rPr lang="en-US" sz="1300" b="1" dirty="0">
                <a:solidFill>
                  <a:srgbClr val="000000"/>
                </a:solidFill>
                <a:latin typeface="Courier New" panose="02070309020205020404" pitchFamily="49" charset="0"/>
              </a:rPr>
              <a:t> </a:t>
            </a:r>
            <a:r>
              <a:rPr lang="en-US" sz="1300" b="1" dirty="0" err="1">
                <a:solidFill>
                  <a:srgbClr val="000000"/>
                </a:solidFill>
                <a:latin typeface="Courier New" panose="02070309020205020404" pitchFamily="49" charset="0"/>
              </a:rPr>
              <a:t>InterruptedException</a:t>
            </a:r>
            <a:r>
              <a:rPr lang="en-US" sz="1300" b="1" dirty="0">
                <a:solidFill>
                  <a:srgbClr val="000000"/>
                </a:solidFill>
                <a:latin typeface="Courier New" panose="02070309020205020404" pitchFamily="49" charset="0"/>
              </a:rPr>
              <a:t> { </a:t>
            </a:r>
            <a:r>
              <a:rPr lang="en-US" sz="1300" b="1" dirty="0">
                <a:solidFill>
                  <a:srgbClr val="3F7F5F"/>
                </a:solidFill>
                <a:latin typeface="Courier New" panose="02070309020205020404" pitchFamily="49" charset="0"/>
              </a:rPr>
              <a:t>//main thread</a:t>
            </a:r>
          </a:p>
          <a:p>
            <a:pPr lvl="0">
              <a:buClr>
                <a:srgbClr val="4F81BD"/>
              </a:buClr>
            </a:pPr>
            <a:r>
              <a:rPr lang="en-US" sz="1300" dirty="0" err="1">
                <a:solidFill>
                  <a:srgbClr val="000000"/>
                </a:solidFill>
                <a:latin typeface="Courier New" panose="02070309020205020404" pitchFamily="49" charset="0"/>
              </a:rPr>
              <a:t>TestSleepMethod</a:t>
            </a:r>
            <a:r>
              <a:rPr lang="en-US" sz="1300" dirty="0">
                <a:solidFill>
                  <a:srgbClr val="000000"/>
                </a:solidFill>
                <a:latin typeface="Courier New" panose="02070309020205020404" pitchFamily="49" charset="0"/>
              </a:rPr>
              <a:t> </a:t>
            </a:r>
            <a:r>
              <a:rPr lang="en-US" sz="1300" dirty="0">
                <a:solidFill>
                  <a:srgbClr val="6A3E3E"/>
                </a:solidFill>
                <a:latin typeface="Courier New" panose="02070309020205020404" pitchFamily="49" charset="0"/>
              </a:rPr>
              <a:t>t1</a:t>
            </a:r>
            <a:r>
              <a:rPr lang="en-US" sz="1300" dirty="0">
                <a:solidFill>
                  <a:srgbClr val="000000"/>
                </a:solidFill>
                <a:latin typeface="Courier New" panose="02070309020205020404" pitchFamily="49" charset="0"/>
              </a:rPr>
              <a:t> = </a:t>
            </a:r>
            <a:r>
              <a:rPr lang="en-US" sz="1300" b="1" dirty="0">
                <a:solidFill>
                  <a:srgbClr val="7F0055"/>
                </a:solidFill>
                <a:latin typeface="Courier New" panose="02070309020205020404" pitchFamily="49" charset="0"/>
              </a:rPr>
              <a:t>new</a:t>
            </a:r>
            <a:r>
              <a:rPr lang="en-US" sz="1300" b="1" dirty="0">
                <a:solidFill>
                  <a:srgbClr val="000000"/>
                </a:solidFill>
                <a:latin typeface="Courier New" panose="02070309020205020404" pitchFamily="49" charset="0"/>
              </a:rPr>
              <a:t> </a:t>
            </a:r>
            <a:r>
              <a:rPr lang="en-US" sz="1300" b="1" dirty="0" err="1">
                <a:solidFill>
                  <a:srgbClr val="000000"/>
                </a:solidFill>
                <a:latin typeface="Courier New" panose="02070309020205020404" pitchFamily="49" charset="0"/>
              </a:rPr>
              <a:t>TestSleepMethod</a:t>
            </a:r>
            <a:r>
              <a:rPr lang="en-US" sz="1300" b="1" dirty="0">
                <a:solidFill>
                  <a:srgbClr val="000000"/>
                </a:solidFill>
                <a:latin typeface="Courier New" panose="02070309020205020404" pitchFamily="49" charset="0"/>
              </a:rPr>
              <a:t>();</a:t>
            </a:r>
          </a:p>
          <a:p>
            <a:pPr lvl="0">
              <a:buClr>
                <a:srgbClr val="4F81BD"/>
              </a:buClr>
            </a:pPr>
            <a:r>
              <a:rPr lang="en-US" sz="1300" dirty="0" err="1">
                <a:solidFill>
                  <a:srgbClr val="000000"/>
                </a:solidFill>
                <a:latin typeface="Courier New" panose="02070309020205020404" pitchFamily="49" charset="0"/>
              </a:rPr>
              <a:t>TestSleepMethod</a:t>
            </a:r>
            <a:r>
              <a:rPr lang="en-US" sz="1300" dirty="0">
                <a:solidFill>
                  <a:srgbClr val="000000"/>
                </a:solidFill>
                <a:latin typeface="Courier New" panose="02070309020205020404" pitchFamily="49" charset="0"/>
              </a:rPr>
              <a:t> </a:t>
            </a:r>
            <a:r>
              <a:rPr lang="en-US" sz="1300" dirty="0">
                <a:solidFill>
                  <a:srgbClr val="6A3E3E"/>
                </a:solidFill>
                <a:latin typeface="Courier New" panose="02070309020205020404" pitchFamily="49" charset="0"/>
              </a:rPr>
              <a:t>t2</a:t>
            </a:r>
            <a:r>
              <a:rPr lang="en-US" sz="1300" dirty="0">
                <a:solidFill>
                  <a:srgbClr val="000000"/>
                </a:solidFill>
                <a:latin typeface="Courier New" panose="02070309020205020404" pitchFamily="49" charset="0"/>
              </a:rPr>
              <a:t> = </a:t>
            </a:r>
            <a:r>
              <a:rPr lang="en-US" sz="1300" b="1" dirty="0">
                <a:solidFill>
                  <a:srgbClr val="7F0055"/>
                </a:solidFill>
                <a:latin typeface="Courier New" panose="02070309020205020404" pitchFamily="49" charset="0"/>
              </a:rPr>
              <a:t>new</a:t>
            </a:r>
            <a:r>
              <a:rPr lang="en-US" sz="1300" b="1" dirty="0">
                <a:solidFill>
                  <a:srgbClr val="000000"/>
                </a:solidFill>
                <a:latin typeface="Courier New" panose="02070309020205020404" pitchFamily="49" charset="0"/>
              </a:rPr>
              <a:t> </a:t>
            </a:r>
            <a:r>
              <a:rPr lang="en-US" sz="1300" b="1" dirty="0" err="1">
                <a:solidFill>
                  <a:srgbClr val="000000"/>
                </a:solidFill>
                <a:latin typeface="Courier New" panose="02070309020205020404" pitchFamily="49" charset="0"/>
              </a:rPr>
              <a:t>TestSleepMethod</a:t>
            </a:r>
            <a:r>
              <a:rPr lang="en-US" sz="1300" b="1" dirty="0">
                <a:solidFill>
                  <a:srgbClr val="000000"/>
                </a:solidFill>
                <a:latin typeface="Courier New" panose="02070309020205020404" pitchFamily="49" charset="0"/>
              </a:rPr>
              <a:t>();</a:t>
            </a:r>
          </a:p>
          <a:p>
            <a:pPr lvl="0">
              <a:buClr>
                <a:srgbClr val="4F81BD"/>
              </a:buClr>
            </a:pPr>
            <a:r>
              <a:rPr lang="en-US" sz="1300" dirty="0" err="1">
                <a:solidFill>
                  <a:srgbClr val="000000"/>
                </a:solidFill>
                <a:latin typeface="Courier New" panose="02070309020205020404" pitchFamily="49" charset="0"/>
              </a:rPr>
              <a:t>TestSleepMethod</a:t>
            </a:r>
            <a:r>
              <a:rPr lang="en-US" sz="1300" dirty="0">
                <a:solidFill>
                  <a:srgbClr val="000000"/>
                </a:solidFill>
                <a:latin typeface="Courier New" panose="02070309020205020404" pitchFamily="49" charset="0"/>
              </a:rPr>
              <a:t> </a:t>
            </a:r>
            <a:r>
              <a:rPr lang="en-US" sz="1300" dirty="0">
                <a:solidFill>
                  <a:srgbClr val="6A3E3E"/>
                </a:solidFill>
                <a:latin typeface="Courier New" panose="02070309020205020404" pitchFamily="49" charset="0"/>
              </a:rPr>
              <a:t>t3</a:t>
            </a:r>
            <a:r>
              <a:rPr lang="en-US" sz="1300" dirty="0">
                <a:solidFill>
                  <a:srgbClr val="000000"/>
                </a:solidFill>
                <a:latin typeface="Courier New" panose="02070309020205020404" pitchFamily="49" charset="0"/>
              </a:rPr>
              <a:t> = </a:t>
            </a:r>
            <a:r>
              <a:rPr lang="en-US" sz="1300" b="1" dirty="0">
                <a:solidFill>
                  <a:srgbClr val="7F0055"/>
                </a:solidFill>
                <a:latin typeface="Courier New" panose="02070309020205020404" pitchFamily="49" charset="0"/>
              </a:rPr>
              <a:t>new</a:t>
            </a:r>
            <a:r>
              <a:rPr lang="en-US" sz="1300" b="1" dirty="0">
                <a:solidFill>
                  <a:srgbClr val="000000"/>
                </a:solidFill>
                <a:latin typeface="Courier New" panose="02070309020205020404" pitchFamily="49" charset="0"/>
              </a:rPr>
              <a:t> </a:t>
            </a:r>
            <a:r>
              <a:rPr lang="en-US" sz="1300" b="1" dirty="0" err="1">
                <a:solidFill>
                  <a:srgbClr val="000000"/>
                </a:solidFill>
                <a:latin typeface="Courier New" panose="02070309020205020404" pitchFamily="49" charset="0"/>
              </a:rPr>
              <a:t>TestSleepMethod</a:t>
            </a:r>
            <a:r>
              <a:rPr lang="en-US" sz="1300" b="1" dirty="0">
                <a:solidFill>
                  <a:srgbClr val="000000"/>
                </a:solidFill>
                <a:latin typeface="Courier New" panose="02070309020205020404" pitchFamily="49" charset="0"/>
              </a:rPr>
              <a:t>();</a:t>
            </a:r>
          </a:p>
          <a:p>
            <a:pPr lvl="0">
              <a:buClr>
                <a:srgbClr val="4F81BD"/>
              </a:buClr>
            </a:pPr>
            <a:r>
              <a:rPr lang="en-US" sz="1300" dirty="0">
                <a:solidFill>
                  <a:srgbClr val="6A3E3E"/>
                </a:solidFill>
                <a:latin typeface="Courier New" panose="02070309020205020404" pitchFamily="49" charset="0"/>
              </a:rPr>
              <a:t>t1</a:t>
            </a:r>
            <a:r>
              <a:rPr lang="en-US" sz="1300" dirty="0">
                <a:solidFill>
                  <a:srgbClr val="000000"/>
                </a:solidFill>
                <a:latin typeface="Courier New" panose="02070309020205020404" pitchFamily="49" charset="0"/>
              </a:rPr>
              <a:t>.start();</a:t>
            </a:r>
          </a:p>
          <a:p>
            <a:pPr lvl="0">
              <a:buClr>
                <a:srgbClr val="4F81BD"/>
              </a:buClr>
            </a:pPr>
            <a:r>
              <a:rPr lang="en-US" sz="1300" dirty="0">
                <a:solidFill>
                  <a:srgbClr val="6A3E3E"/>
                </a:solidFill>
                <a:latin typeface="Courier New" panose="02070309020205020404" pitchFamily="49" charset="0"/>
              </a:rPr>
              <a:t>t1</a:t>
            </a:r>
            <a:r>
              <a:rPr lang="en-US" sz="1300" dirty="0">
                <a:solidFill>
                  <a:srgbClr val="000000"/>
                </a:solidFill>
                <a:latin typeface="Courier New" panose="02070309020205020404" pitchFamily="49" charset="0"/>
              </a:rPr>
              <a:t>.join(1500); </a:t>
            </a:r>
            <a:r>
              <a:rPr lang="en-US" sz="1300" dirty="0">
                <a:solidFill>
                  <a:srgbClr val="3F7F5F"/>
                </a:solidFill>
                <a:latin typeface="Courier New" panose="02070309020205020404" pitchFamily="49" charset="0"/>
              </a:rPr>
              <a:t>//actually main thread waits for t1 completion up to 1500 milliseconds</a:t>
            </a:r>
          </a:p>
          <a:p>
            <a:pPr lvl="0">
              <a:buClr>
                <a:srgbClr val="4F81BD"/>
              </a:buClr>
            </a:pPr>
            <a:r>
              <a:rPr lang="en-US" sz="1300" dirty="0">
                <a:solidFill>
                  <a:srgbClr val="6A3E3E"/>
                </a:solidFill>
                <a:latin typeface="Courier New" panose="02070309020205020404" pitchFamily="49" charset="0"/>
              </a:rPr>
              <a:t>t2</a:t>
            </a:r>
            <a:r>
              <a:rPr lang="en-US" sz="1300" dirty="0">
                <a:solidFill>
                  <a:srgbClr val="000000"/>
                </a:solidFill>
                <a:latin typeface="Courier New" panose="02070309020205020404" pitchFamily="49" charset="0"/>
              </a:rPr>
              <a:t>.start();</a:t>
            </a:r>
          </a:p>
          <a:p>
            <a:pPr lvl="0">
              <a:buClr>
                <a:srgbClr val="4F81BD"/>
              </a:buClr>
            </a:pPr>
            <a:r>
              <a:rPr lang="en-US" sz="1300" dirty="0">
                <a:solidFill>
                  <a:srgbClr val="6A3E3E"/>
                </a:solidFill>
                <a:latin typeface="Courier New" panose="02070309020205020404" pitchFamily="49" charset="0"/>
              </a:rPr>
              <a:t>t3</a:t>
            </a:r>
            <a:r>
              <a:rPr lang="en-US" sz="1300" dirty="0">
                <a:solidFill>
                  <a:srgbClr val="000000"/>
                </a:solidFill>
                <a:latin typeface="Courier New" panose="02070309020205020404" pitchFamily="49" charset="0"/>
              </a:rPr>
              <a:t>.start();</a:t>
            </a:r>
          </a:p>
          <a:p>
            <a:pPr lvl="0">
              <a:buClr>
                <a:srgbClr val="4F81BD"/>
              </a:buClr>
            </a:pPr>
            <a:r>
              <a:rPr lang="en-US" sz="1300" dirty="0">
                <a:solidFill>
                  <a:srgbClr val="000000"/>
                </a:solidFill>
                <a:latin typeface="Courier New" panose="02070309020205020404" pitchFamily="49" charset="0"/>
              </a:rPr>
              <a:t>}}</a:t>
            </a:r>
          </a:p>
          <a:p>
            <a:pPr lvl="0">
              <a:buClr>
                <a:srgbClr val="4F81BD"/>
              </a:buClr>
            </a:pPr>
            <a:endParaRPr lang="en-US" sz="1300" dirty="0">
              <a:solidFill>
                <a:prstClr val="black">
                  <a:lumMod val="75000"/>
                  <a:lumOff val="25000"/>
                </a:prstClr>
              </a:solidFill>
            </a:endParaRPr>
          </a:p>
          <a:p>
            <a:endParaRPr lang="en-US" dirty="0"/>
          </a:p>
        </p:txBody>
      </p:sp>
      <p:sp>
        <p:nvSpPr>
          <p:cNvPr id="4" name="Date Placeholder 3"/>
          <p:cNvSpPr>
            <a:spLocks noGrp="1"/>
          </p:cNvSpPr>
          <p:nvPr>
            <p:ph type="dt" sz="half" idx="10"/>
          </p:nvPr>
        </p:nvSpPr>
        <p:spPr/>
        <p:txBody>
          <a:bodyPr/>
          <a:lstStyle/>
          <a:p>
            <a:fld id="{3A6B6CEB-0585-44E1-81EB-FE96AB886DE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44</a:t>
            </a:fld>
            <a:endParaRPr lang="en-US"/>
          </a:p>
        </p:txBody>
      </p:sp>
    </p:spTree>
    <p:extLst>
      <p:ext uri="{BB962C8B-B14F-4D97-AF65-F5344CB8AC3E}">
        <p14:creationId xmlns:p14="http://schemas.microsoft.com/office/powerpoint/2010/main" val="4172520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Naming a Thread</a:t>
            </a:r>
            <a:endParaRPr lang="en-US" dirty="0"/>
          </a:p>
        </p:txBody>
      </p:sp>
      <p:sp>
        <p:nvSpPr>
          <p:cNvPr id="3" name="Content Placeholder 2"/>
          <p:cNvSpPr>
            <a:spLocks noGrp="1"/>
          </p:cNvSpPr>
          <p:nvPr>
            <p:ph idx="1"/>
          </p:nvPr>
        </p:nvSpPr>
        <p:spPr/>
        <p:txBody>
          <a:bodyPr/>
          <a:lstStyle/>
          <a:p>
            <a:r>
              <a:rPr lang="en-US" b="1" dirty="0" err="1"/>
              <a:t>getName</a:t>
            </a:r>
            <a:r>
              <a:rPr lang="en-US" b="1" dirty="0"/>
              <a:t>(),</a:t>
            </a:r>
            <a:r>
              <a:rPr lang="en-US" b="1" dirty="0" err="1"/>
              <a:t>setName</a:t>
            </a:r>
            <a:r>
              <a:rPr lang="en-US" b="1" dirty="0"/>
              <a:t>(String) and </a:t>
            </a:r>
            <a:r>
              <a:rPr lang="en-US" b="1" dirty="0" err="1"/>
              <a:t>getId</a:t>
            </a:r>
            <a:r>
              <a:rPr lang="en-US" b="1" dirty="0"/>
              <a:t>() method</a:t>
            </a:r>
            <a:endParaRPr lang="en-US" dirty="0"/>
          </a:p>
          <a:p>
            <a:r>
              <a:rPr lang="en-US" dirty="0"/>
              <a:t>public String </a:t>
            </a:r>
            <a:r>
              <a:rPr lang="en-US" dirty="0" err="1"/>
              <a:t>getName</a:t>
            </a:r>
            <a:r>
              <a:rPr lang="en-US" dirty="0"/>
              <a:t>()</a:t>
            </a:r>
          </a:p>
          <a:p>
            <a:r>
              <a:rPr lang="en-US" dirty="0"/>
              <a:t>public void </a:t>
            </a:r>
            <a:r>
              <a:rPr lang="en-US" dirty="0" err="1"/>
              <a:t>setName</a:t>
            </a:r>
            <a:r>
              <a:rPr lang="en-US" dirty="0"/>
              <a:t>(String name)</a:t>
            </a:r>
          </a:p>
          <a:p>
            <a:r>
              <a:rPr lang="en-US" dirty="0"/>
              <a:t>public long </a:t>
            </a:r>
            <a:r>
              <a:rPr lang="en-US" dirty="0" err="1"/>
              <a:t>getId</a:t>
            </a:r>
            <a:r>
              <a:rPr lang="en-US" dirty="0"/>
              <a:t>()</a:t>
            </a:r>
          </a:p>
          <a:p>
            <a:r>
              <a:rPr lang="en-US" dirty="0"/>
              <a:t>The Thread class provides methods to change and get the name of a thread. </a:t>
            </a:r>
          </a:p>
          <a:p>
            <a:r>
              <a:rPr lang="en-US" b="1" dirty="0"/>
              <a:t>public String </a:t>
            </a:r>
            <a:r>
              <a:rPr lang="en-US" b="1" dirty="0" err="1"/>
              <a:t>getName</a:t>
            </a:r>
            <a:r>
              <a:rPr lang="en-US" b="1" dirty="0"/>
              <a:t>():</a:t>
            </a:r>
            <a:r>
              <a:rPr lang="en-US" dirty="0"/>
              <a:t> is used to return the name of a thread.</a:t>
            </a:r>
          </a:p>
          <a:p>
            <a:r>
              <a:rPr lang="en-US" b="1" dirty="0"/>
              <a:t>public void </a:t>
            </a:r>
            <a:r>
              <a:rPr lang="en-US" b="1" dirty="0" err="1"/>
              <a:t>setName</a:t>
            </a:r>
            <a:r>
              <a:rPr lang="en-US" b="1" dirty="0"/>
              <a:t>(String name):</a:t>
            </a:r>
            <a:r>
              <a:rPr lang="en-US" dirty="0"/>
              <a:t> is used to change the name of a thread.</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4BC9F450-B4E8-48FC-9B62-016635500669}"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45</a:t>
            </a:fld>
            <a:endParaRPr lang="en-US"/>
          </a:p>
        </p:txBody>
      </p:sp>
    </p:spTree>
    <p:extLst>
      <p:ext uri="{BB962C8B-B14F-4D97-AF65-F5344CB8AC3E}">
        <p14:creationId xmlns:p14="http://schemas.microsoft.com/office/powerpoint/2010/main" val="2336496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can we make sure main() is the last thread to finish in Java Program?</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We can use Thread join() method to make sure all the threads created by the program is dead before finishing the main function.</a:t>
            </a:r>
          </a:p>
          <a:p>
            <a:r>
              <a:rPr lang="en-US" dirty="0"/>
              <a:t>main(){</a:t>
            </a:r>
          </a:p>
          <a:p>
            <a:r>
              <a:rPr lang="en-US" dirty="0"/>
              <a:t> try {</a:t>
            </a:r>
          </a:p>
          <a:p>
            <a:r>
              <a:rPr lang="en-US" dirty="0"/>
              <a:t>            t1.join();</a:t>
            </a:r>
          </a:p>
          <a:p>
            <a:r>
              <a:rPr lang="en-US" dirty="0"/>
              <a:t>            t2.join();</a:t>
            </a:r>
          </a:p>
          <a:p>
            <a:r>
              <a:rPr lang="en-US" dirty="0"/>
              <a:t>            t3.join();</a:t>
            </a:r>
          </a:p>
          <a:p>
            <a:r>
              <a:rPr lang="en-US" dirty="0"/>
              <a:t>        } catch (</a:t>
            </a:r>
            <a:r>
              <a:rPr lang="en-US" dirty="0" err="1"/>
              <a:t>InterruptedException</a:t>
            </a:r>
            <a:r>
              <a:rPr lang="en-US" dirty="0"/>
              <a:t> e) {</a:t>
            </a:r>
          </a:p>
          <a:p>
            <a:r>
              <a:rPr lang="en-US" dirty="0"/>
              <a:t>            // TODO Auto-generated catch block</a:t>
            </a:r>
          </a:p>
          <a:p>
            <a:r>
              <a:rPr lang="en-US" dirty="0"/>
              <a:t>            </a:t>
            </a:r>
            <a:r>
              <a:rPr lang="en-US" dirty="0" err="1"/>
              <a:t>e.printStackTrace</a:t>
            </a:r>
            <a:r>
              <a:rPr lang="en-US" dirty="0"/>
              <a:t>();</a:t>
            </a:r>
          </a:p>
          <a:p>
            <a:r>
              <a:rPr lang="en-US" dirty="0"/>
              <a:t>        }</a:t>
            </a:r>
          </a:p>
          <a:p>
            <a:endParaRPr lang="en-US" dirty="0"/>
          </a:p>
          <a:p>
            <a:r>
              <a:rPr lang="en-US" dirty="0"/>
              <a:t>}</a:t>
            </a:r>
          </a:p>
        </p:txBody>
      </p:sp>
      <p:sp>
        <p:nvSpPr>
          <p:cNvPr id="4" name="Date Placeholder 3"/>
          <p:cNvSpPr>
            <a:spLocks noGrp="1"/>
          </p:cNvSpPr>
          <p:nvPr>
            <p:ph type="dt" sz="half" idx="10"/>
          </p:nvPr>
        </p:nvSpPr>
        <p:spPr/>
        <p:txBody>
          <a:bodyPr/>
          <a:lstStyle/>
          <a:p>
            <a:fld id="{AEECA84F-AE2F-434A-A515-05504B94202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46</a:t>
            </a:fld>
            <a:endParaRPr lang="en-US"/>
          </a:p>
        </p:txBody>
      </p:sp>
    </p:spTree>
    <p:extLst>
      <p:ext uri="{BB962C8B-B14F-4D97-AF65-F5344CB8AC3E}">
        <p14:creationId xmlns:p14="http://schemas.microsoft.com/office/powerpoint/2010/main" val="1337061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2297"/>
            <a:ext cx="8596668" cy="5959066"/>
          </a:xfrm>
        </p:spPr>
        <p:txBody>
          <a:bodyPr>
            <a:normAutofit fontScale="85000" lnSpcReduction="10000"/>
          </a:bodyPr>
          <a:lstStyle/>
          <a:p>
            <a:r>
              <a:rPr lang="en-US" dirty="0"/>
              <a:t>class TestJoinMethod3 extends Thread{  </a:t>
            </a:r>
          </a:p>
          <a:p>
            <a:r>
              <a:rPr lang="en-US" dirty="0"/>
              <a:t>  public void run(){  </a:t>
            </a:r>
          </a:p>
          <a:p>
            <a:r>
              <a:rPr lang="en-US" dirty="0"/>
              <a:t>   </a:t>
            </a:r>
            <a:r>
              <a:rPr lang="en-US" dirty="0" err="1"/>
              <a:t>System.out.println</a:t>
            </a:r>
            <a:r>
              <a:rPr lang="en-US" dirty="0"/>
              <a:t>("running...");  </a:t>
            </a:r>
          </a:p>
          <a:p>
            <a:r>
              <a:rPr lang="en-US" dirty="0"/>
              <a:t>  }  </a:t>
            </a:r>
          </a:p>
          <a:p>
            <a:r>
              <a:rPr lang="en-US" dirty="0"/>
              <a:t> public static void main(String </a:t>
            </a:r>
            <a:r>
              <a:rPr lang="en-US" dirty="0" err="1"/>
              <a:t>args</a:t>
            </a:r>
            <a:r>
              <a:rPr lang="en-US" dirty="0"/>
              <a:t>[]){  </a:t>
            </a:r>
          </a:p>
          <a:p>
            <a:r>
              <a:rPr lang="en-US" dirty="0"/>
              <a:t>  TestJoinMethod3 t1=new TestJoinMethod3();  </a:t>
            </a:r>
          </a:p>
          <a:p>
            <a:r>
              <a:rPr lang="en-US" dirty="0"/>
              <a:t>  TestJoinMethod3 t2=new TestJoinMethod3();  </a:t>
            </a:r>
          </a:p>
          <a:p>
            <a:r>
              <a:rPr lang="en-US" dirty="0"/>
              <a:t>  </a:t>
            </a:r>
            <a:r>
              <a:rPr lang="en-US" dirty="0" err="1"/>
              <a:t>System.out.println</a:t>
            </a:r>
            <a:r>
              <a:rPr lang="en-US" dirty="0"/>
              <a:t>("Name of t1:"+t1.getName());  </a:t>
            </a:r>
          </a:p>
          <a:p>
            <a:r>
              <a:rPr lang="en-US" dirty="0"/>
              <a:t>  </a:t>
            </a:r>
            <a:r>
              <a:rPr lang="en-US" dirty="0" err="1"/>
              <a:t>System.out.println</a:t>
            </a:r>
            <a:r>
              <a:rPr lang="en-US" dirty="0"/>
              <a:t>("Name of t2:"+t2.getName());  </a:t>
            </a:r>
          </a:p>
          <a:p>
            <a:r>
              <a:rPr lang="en-US" dirty="0"/>
              <a:t>  </a:t>
            </a:r>
            <a:r>
              <a:rPr lang="en-US" dirty="0" err="1"/>
              <a:t>System.out.println</a:t>
            </a:r>
            <a:r>
              <a:rPr lang="en-US" dirty="0"/>
              <a:t>("id of t1:"+t1.getId());  </a:t>
            </a:r>
          </a:p>
          <a:p>
            <a:r>
              <a:rPr lang="en-US" dirty="0"/>
              <a:t>  </a:t>
            </a:r>
          </a:p>
          <a:p>
            <a:r>
              <a:rPr lang="en-US" dirty="0"/>
              <a:t>  t1.start();  </a:t>
            </a:r>
          </a:p>
          <a:p>
            <a:r>
              <a:rPr lang="en-US" dirty="0"/>
              <a:t>  t2.start();  </a:t>
            </a:r>
          </a:p>
          <a:p>
            <a:r>
              <a:rPr lang="en-US" dirty="0"/>
              <a:t>  </a:t>
            </a:r>
          </a:p>
          <a:p>
            <a:r>
              <a:rPr lang="en-US" dirty="0"/>
              <a:t>  t1.setName("</a:t>
            </a:r>
            <a:r>
              <a:rPr lang="en-US" dirty="0" err="1"/>
              <a:t>Sonoo</a:t>
            </a:r>
            <a:r>
              <a:rPr lang="en-US" dirty="0"/>
              <a:t> </a:t>
            </a:r>
            <a:r>
              <a:rPr lang="en-US" dirty="0" err="1"/>
              <a:t>Jaiswal</a:t>
            </a:r>
            <a:r>
              <a:rPr lang="en-US" dirty="0"/>
              <a:t>");  </a:t>
            </a:r>
          </a:p>
          <a:p>
            <a:r>
              <a:rPr lang="en-US" dirty="0"/>
              <a:t>  </a:t>
            </a:r>
            <a:r>
              <a:rPr lang="en-US" dirty="0" err="1"/>
              <a:t>System.out.println</a:t>
            </a:r>
            <a:r>
              <a:rPr lang="en-US" dirty="0"/>
              <a:t>("After changing name of t1:"+t1.getName());  </a:t>
            </a:r>
          </a:p>
          <a:p>
            <a:r>
              <a:rPr lang="en-US" dirty="0"/>
              <a:t> }  </a:t>
            </a:r>
          </a:p>
          <a:p>
            <a:r>
              <a:rPr lang="en-US" dirty="0"/>
              <a:t>}</a:t>
            </a:r>
          </a:p>
          <a:p>
            <a:endParaRPr lang="en-US" dirty="0"/>
          </a:p>
        </p:txBody>
      </p:sp>
      <p:sp>
        <p:nvSpPr>
          <p:cNvPr id="2" name="Date Placeholder 1"/>
          <p:cNvSpPr>
            <a:spLocks noGrp="1"/>
          </p:cNvSpPr>
          <p:nvPr>
            <p:ph type="dt" sz="half" idx="10"/>
          </p:nvPr>
        </p:nvSpPr>
        <p:spPr/>
        <p:txBody>
          <a:bodyPr/>
          <a:lstStyle/>
          <a:p>
            <a:fld id="{412C8027-46A2-4304-9328-B98DB4241766}"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47</a:t>
            </a:fld>
            <a:endParaRPr lang="en-US"/>
          </a:p>
        </p:txBody>
      </p:sp>
    </p:spTree>
    <p:extLst>
      <p:ext uri="{BB962C8B-B14F-4D97-AF65-F5344CB8AC3E}">
        <p14:creationId xmlns:p14="http://schemas.microsoft.com/office/powerpoint/2010/main" val="2370319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err="1"/>
              <a:t>Output:Name</a:t>
            </a:r>
            <a:r>
              <a:rPr lang="en-US" dirty="0"/>
              <a:t> of t1:Thread-0</a:t>
            </a:r>
          </a:p>
          <a:p>
            <a:r>
              <a:rPr lang="en-US" dirty="0"/>
              <a:t> Name of t2:Thread-1</a:t>
            </a:r>
          </a:p>
          <a:p>
            <a:r>
              <a:rPr lang="en-US" dirty="0"/>
              <a:t> id of t1:8 </a:t>
            </a:r>
          </a:p>
          <a:p>
            <a:r>
              <a:rPr lang="en-US" dirty="0"/>
              <a:t>running... </a:t>
            </a:r>
          </a:p>
          <a:p>
            <a:r>
              <a:rPr lang="en-US" dirty="0"/>
              <a:t>After </a:t>
            </a:r>
            <a:r>
              <a:rPr lang="en-US" dirty="0" err="1"/>
              <a:t>changling</a:t>
            </a:r>
            <a:r>
              <a:rPr lang="en-US" dirty="0"/>
              <a:t> name of t1:Sonoo </a:t>
            </a:r>
            <a:r>
              <a:rPr lang="en-US" dirty="0" err="1"/>
              <a:t>Jaiswal</a:t>
            </a:r>
            <a:r>
              <a:rPr lang="en-US" dirty="0"/>
              <a:t> </a:t>
            </a:r>
          </a:p>
          <a:p>
            <a:r>
              <a:rPr lang="en-US" dirty="0"/>
              <a:t>running...</a:t>
            </a:r>
          </a:p>
        </p:txBody>
      </p:sp>
      <p:sp>
        <p:nvSpPr>
          <p:cNvPr id="4" name="Date Placeholder 3"/>
          <p:cNvSpPr>
            <a:spLocks noGrp="1"/>
          </p:cNvSpPr>
          <p:nvPr>
            <p:ph type="dt" sz="half" idx="10"/>
          </p:nvPr>
        </p:nvSpPr>
        <p:spPr/>
        <p:txBody>
          <a:bodyPr/>
          <a:lstStyle/>
          <a:p>
            <a:fld id="{D27CF17F-5C42-4CDE-BFDC-4AA52CB4F6F0}"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48</a:t>
            </a:fld>
            <a:endParaRPr lang="en-US"/>
          </a:p>
        </p:txBody>
      </p:sp>
    </p:spTree>
    <p:extLst>
      <p:ext uri="{BB962C8B-B14F-4D97-AF65-F5344CB8AC3E}">
        <p14:creationId xmlns:p14="http://schemas.microsoft.com/office/powerpoint/2010/main" val="2907307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err="1"/>
              <a:t>currentThread</a:t>
            </a:r>
            <a:r>
              <a:rPr lang="en-US" b="1" dirty="0"/>
              <a:t>() method:</a:t>
            </a:r>
            <a:endParaRPr lang="en-US" dirty="0"/>
          </a:p>
        </p:txBody>
      </p:sp>
      <p:sp>
        <p:nvSpPr>
          <p:cNvPr id="3" name="Content Placeholder 2"/>
          <p:cNvSpPr>
            <a:spLocks noGrp="1"/>
          </p:cNvSpPr>
          <p:nvPr>
            <p:ph idx="1"/>
          </p:nvPr>
        </p:nvSpPr>
        <p:spPr/>
        <p:txBody>
          <a:bodyPr/>
          <a:lstStyle/>
          <a:p>
            <a:r>
              <a:rPr lang="en-US" dirty="0"/>
              <a:t>The </a:t>
            </a:r>
            <a:r>
              <a:rPr lang="en-US" dirty="0" err="1"/>
              <a:t>currentThread</a:t>
            </a:r>
            <a:r>
              <a:rPr lang="en-US" dirty="0"/>
              <a:t>() method returns a reference to the currently executing thread object.</a:t>
            </a:r>
          </a:p>
          <a:p>
            <a:r>
              <a:rPr lang="en-US" dirty="0"/>
              <a:t>Syntax</a:t>
            </a:r>
          </a:p>
          <a:p>
            <a:r>
              <a:rPr lang="en-US" dirty="0"/>
              <a:t>public static Thread </a:t>
            </a:r>
            <a:r>
              <a:rPr lang="en-US" dirty="0" err="1"/>
              <a:t>currentThread</a:t>
            </a:r>
            <a:r>
              <a:rPr lang="en-US" dirty="0"/>
              <a:t>()</a:t>
            </a:r>
          </a:p>
          <a:p>
            <a:endParaRPr lang="en-US" dirty="0"/>
          </a:p>
        </p:txBody>
      </p:sp>
      <p:sp>
        <p:nvSpPr>
          <p:cNvPr id="4" name="Date Placeholder 3"/>
          <p:cNvSpPr>
            <a:spLocks noGrp="1"/>
          </p:cNvSpPr>
          <p:nvPr>
            <p:ph type="dt" sz="half" idx="10"/>
          </p:nvPr>
        </p:nvSpPr>
        <p:spPr/>
        <p:txBody>
          <a:bodyPr/>
          <a:lstStyle/>
          <a:p>
            <a:fld id="{35B1EF59-7D18-4645-87E0-8D604EBA3A93}"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49</a:t>
            </a:fld>
            <a:endParaRPr lang="en-US"/>
          </a:p>
        </p:txBody>
      </p:sp>
    </p:spTree>
    <p:extLst>
      <p:ext uri="{BB962C8B-B14F-4D97-AF65-F5344CB8AC3E}">
        <p14:creationId xmlns:p14="http://schemas.microsoft.com/office/powerpoint/2010/main" val="3368627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Multitasking</a:t>
            </a:r>
            <a:br>
              <a:rPr lang="en-US" b="1" dirty="0"/>
            </a:br>
            <a:endParaRPr lang="en-US" dirty="0"/>
          </a:p>
        </p:txBody>
      </p:sp>
      <p:sp>
        <p:nvSpPr>
          <p:cNvPr id="3" name="Content Placeholder 2"/>
          <p:cNvSpPr>
            <a:spLocks noGrp="1"/>
          </p:cNvSpPr>
          <p:nvPr>
            <p:ph idx="1"/>
          </p:nvPr>
        </p:nvSpPr>
        <p:spPr/>
        <p:txBody>
          <a:bodyPr/>
          <a:lstStyle/>
          <a:p>
            <a:r>
              <a:rPr lang="en-US" dirty="0"/>
              <a:t>Multitasking is a process of executing multiple tasks simultaneously. We use multitasking to utilize the CPU. Multitasking can be achieved by two ways:</a:t>
            </a:r>
          </a:p>
          <a:p>
            <a:r>
              <a:rPr lang="en-US" dirty="0"/>
              <a:t>Process-based Multitasking(Multiprocessing)</a:t>
            </a:r>
          </a:p>
          <a:p>
            <a:r>
              <a:rPr lang="en-US" dirty="0"/>
              <a:t>Thread-based Multitasking(Multithreading)</a:t>
            </a:r>
          </a:p>
          <a:p>
            <a:endParaRPr lang="en-US" dirty="0"/>
          </a:p>
        </p:txBody>
      </p:sp>
      <p:sp>
        <p:nvSpPr>
          <p:cNvPr id="4" name="Date Placeholder 3"/>
          <p:cNvSpPr>
            <a:spLocks noGrp="1"/>
          </p:cNvSpPr>
          <p:nvPr>
            <p:ph type="dt" sz="half" idx="10"/>
          </p:nvPr>
        </p:nvSpPr>
        <p:spPr/>
        <p:txBody>
          <a:bodyPr/>
          <a:lstStyle/>
          <a:p>
            <a:fld id="{1A03AA8A-3CBF-49C6-8128-8F54B601213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a:t>
            </a:fld>
            <a:endParaRPr lang="en-US"/>
          </a:p>
        </p:txBody>
      </p:sp>
    </p:spTree>
    <p:extLst>
      <p:ext uri="{BB962C8B-B14F-4D97-AF65-F5344CB8AC3E}">
        <p14:creationId xmlns:p14="http://schemas.microsoft.com/office/powerpoint/2010/main" val="1766397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
            </a:r>
            <a:r>
              <a:rPr lang="en-US" dirty="0" err="1"/>
              <a:t>currentThread</a:t>
            </a:r>
            <a:r>
              <a:rPr lang="en-US" dirty="0"/>
              <a:t>() method</a:t>
            </a:r>
          </a:p>
        </p:txBody>
      </p:sp>
      <p:sp>
        <p:nvSpPr>
          <p:cNvPr id="3" name="Content Placeholder 2"/>
          <p:cNvSpPr>
            <a:spLocks noGrp="1"/>
          </p:cNvSpPr>
          <p:nvPr>
            <p:ph idx="1"/>
          </p:nvPr>
        </p:nvSpPr>
        <p:spPr>
          <a:xfrm>
            <a:off x="677334" y="1289304"/>
            <a:ext cx="9445074" cy="5385815"/>
          </a:xfrm>
        </p:spPr>
        <p:txBody>
          <a:bodyPr>
            <a:normAutofit/>
          </a:bodyPr>
          <a:lstStyle/>
          <a:p>
            <a:r>
              <a:rPr lang="en-US" dirty="0"/>
              <a:t>class TestJoinMethod4 extends Thread{  </a:t>
            </a:r>
          </a:p>
          <a:p>
            <a:r>
              <a:rPr lang="en-US" dirty="0"/>
              <a:t> public void run(){  </a:t>
            </a:r>
          </a:p>
          <a:p>
            <a:r>
              <a:rPr lang="en-US" dirty="0"/>
              <a:t>  </a:t>
            </a:r>
            <a:r>
              <a:rPr lang="en-US" dirty="0" err="1"/>
              <a:t>System.out.println</a:t>
            </a:r>
            <a:r>
              <a:rPr lang="en-US" dirty="0"/>
              <a:t>(</a:t>
            </a:r>
            <a:r>
              <a:rPr lang="en-US" dirty="0" err="1"/>
              <a:t>Thread.currentThread</a:t>
            </a:r>
            <a:r>
              <a:rPr lang="en-US" dirty="0"/>
              <a:t>().</a:t>
            </a:r>
            <a:r>
              <a:rPr lang="en-US" dirty="0" err="1"/>
              <a:t>getName</a:t>
            </a:r>
            <a:r>
              <a:rPr lang="en-US" dirty="0"/>
              <a:t>());  </a:t>
            </a:r>
          </a:p>
          <a:p>
            <a:r>
              <a:rPr lang="en-US" dirty="0"/>
              <a:t> }  </a:t>
            </a:r>
          </a:p>
          <a:p>
            <a:r>
              <a:rPr lang="en-US" dirty="0"/>
              <a:t> }  </a:t>
            </a:r>
          </a:p>
          <a:p>
            <a:r>
              <a:rPr lang="en-US" dirty="0"/>
              <a:t> public static void main(String </a:t>
            </a:r>
            <a:r>
              <a:rPr lang="en-US" dirty="0" err="1"/>
              <a:t>args</a:t>
            </a:r>
            <a:r>
              <a:rPr lang="en-US" dirty="0"/>
              <a:t>[]){  </a:t>
            </a:r>
          </a:p>
          <a:p>
            <a:r>
              <a:rPr lang="en-US" dirty="0"/>
              <a:t>  TestJoinMethod4 t1=new TestJoinMethod4();  </a:t>
            </a:r>
          </a:p>
          <a:p>
            <a:r>
              <a:rPr lang="en-US" dirty="0"/>
              <a:t>  TestJoinMethod4 t2=new TestJoinMethod4();  </a:t>
            </a:r>
          </a:p>
          <a:p>
            <a:r>
              <a:rPr lang="en-US" dirty="0"/>
              <a:t>  </a:t>
            </a:r>
          </a:p>
          <a:p>
            <a:r>
              <a:rPr lang="en-US" dirty="0"/>
              <a:t>  t1.start();  </a:t>
            </a:r>
          </a:p>
          <a:p>
            <a:r>
              <a:rPr lang="en-US" dirty="0"/>
              <a:t>  t2.start();  </a:t>
            </a:r>
          </a:p>
          <a:p>
            <a:r>
              <a:rPr lang="en-US" dirty="0"/>
              <a:t> }  </a:t>
            </a:r>
          </a:p>
          <a:p>
            <a:r>
              <a:rPr lang="en-US" dirty="0"/>
              <a:t>}  </a:t>
            </a:r>
          </a:p>
          <a:p>
            <a:pPr marL="0" indent="0">
              <a:buNone/>
            </a:pPr>
            <a:endParaRPr lang="en-US" dirty="0"/>
          </a:p>
        </p:txBody>
      </p:sp>
      <p:sp>
        <p:nvSpPr>
          <p:cNvPr id="4" name="Date Placeholder 3"/>
          <p:cNvSpPr>
            <a:spLocks noGrp="1"/>
          </p:cNvSpPr>
          <p:nvPr>
            <p:ph type="dt" sz="half" idx="10"/>
          </p:nvPr>
        </p:nvSpPr>
        <p:spPr/>
        <p:txBody>
          <a:bodyPr/>
          <a:lstStyle/>
          <a:p>
            <a:fld id="{0F325B34-19A4-49BE-9BF2-0375B25D3209}"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50</a:t>
            </a:fld>
            <a:endParaRPr lang="en-US"/>
          </a:p>
        </p:txBody>
      </p:sp>
    </p:spTree>
    <p:extLst>
      <p:ext uri="{BB962C8B-B14F-4D97-AF65-F5344CB8AC3E}">
        <p14:creationId xmlns:p14="http://schemas.microsoft.com/office/powerpoint/2010/main" val="1144096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Thread-0 </a:t>
            </a:r>
          </a:p>
          <a:p>
            <a:r>
              <a:rPr lang="en-US" dirty="0"/>
              <a:t>Thread-1</a:t>
            </a:r>
          </a:p>
        </p:txBody>
      </p:sp>
      <p:sp>
        <p:nvSpPr>
          <p:cNvPr id="4" name="Date Placeholder 3"/>
          <p:cNvSpPr>
            <a:spLocks noGrp="1"/>
          </p:cNvSpPr>
          <p:nvPr>
            <p:ph type="dt" sz="half" idx="10"/>
          </p:nvPr>
        </p:nvSpPr>
        <p:spPr/>
        <p:txBody>
          <a:bodyPr/>
          <a:lstStyle/>
          <a:p>
            <a:fld id="{4533410B-2725-46AC-9FCE-FCBBA06580D7}"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51</a:t>
            </a:fld>
            <a:endParaRPr lang="en-US"/>
          </a:p>
        </p:txBody>
      </p:sp>
    </p:spTree>
    <p:extLst>
      <p:ext uri="{BB962C8B-B14F-4D97-AF65-F5344CB8AC3E}">
        <p14:creationId xmlns:p14="http://schemas.microsoft.com/office/powerpoint/2010/main" val="2471014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Priority of a Thread (Thread Priority):</a:t>
            </a:r>
            <a:endParaRPr lang="en-US" dirty="0"/>
          </a:p>
        </p:txBody>
      </p:sp>
      <p:sp>
        <p:nvSpPr>
          <p:cNvPr id="3" name="Content Placeholder 2"/>
          <p:cNvSpPr>
            <a:spLocks noGrp="1"/>
          </p:cNvSpPr>
          <p:nvPr>
            <p:ph idx="1"/>
          </p:nvPr>
        </p:nvSpPr>
        <p:spPr/>
        <p:txBody>
          <a:bodyPr/>
          <a:lstStyle/>
          <a:p>
            <a:r>
              <a:rPr lang="en-US" dirty="0"/>
              <a:t>Each thread have a priority. Priorities are represented by a number between 1 and 10. In most cases, thread </a:t>
            </a:r>
            <a:r>
              <a:rPr lang="en-US" dirty="0" err="1"/>
              <a:t>schedular</a:t>
            </a:r>
            <a:r>
              <a:rPr lang="en-US" dirty="0"/>
              <a:t> schedules the threads according to their priority (known as preemptive scheduling). But it is not guaranteed because it depends on JVM specification that which scheduling it chooses.</a:t>
            </a:r>
          </a:p>
          <a:p>
            <a:endParaRPr lang="en-US" dirty="0"/>
          </a:p>
        </p:txBody>
      </p:sp>
      <p:sp>
        <p:nvSpPr>
          <p:cNvPr id="4" name="Date Placeholder 3"/>
          <p:cNvSpPr>
            <a:spLocks noGrp="1"/>
          </p:cNvSpPr>
          <p:nvPr>
            <p:ph type="dt" sz="half" idx="10"/>
          </p:nvPr>
        </p:nvSpPr>
        <p:spPr/>
        <p:txBody>
          <a:bodyPr/>
          <a:lstStyle/>
          <a:p>
            <a:fld id="{8896EDB0-8325-4DE7-81EE-2D1887CE7A3E}"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52</a:t>
            </a:fld>
            <a:endParaRPr lang="en-US"/>
          </a:p>
        </p:txBody>
      </p:sp>
    </p:spTree>
    <p:extLst>
      <p:ext uri="{BB962C8B-B14F-4D97-AF65-F5344CB8AC3E}">
        <p14:creationId xmlns:p14="http://schemas.microsoft.com/office/powerpoint/2010/main" val="2543966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constants defined in Thread class:</a:t>
            </a:r>
            <a:endParaRPr lang="en-US" dirty="0"/>
          </a:p>
        </p:txBody>
      </p:sp>
      <p:sp>
        <p:nvSpPr>
          <p:cNvPr id="3" name="Content Placeholder 2"/>
          <p:cNvSpPr>
            <a:spLocks noGrp="1"/>
          </p:cNvSpPr>
          <p:nvPr>
            <p:ph idx="1"/>
          </p:nvPr>
        </p:nvSpPr>
        <p:spPr/>
        <p:txBody>
          <a:bodyPr/>
          <a:lstStyle/>
          <a:p>
            <a:r>
              <a:rPr lang="en-US" dirty="0"/>
              <a:t>public static </a:t>
            </a:r>
            <a:r>
              <a:rPr lang="en-US" dirty="0" err="1"/>
              <a:t>int</a:t>
            </a:r>
            <a:r>
              <a:rPr lang="en-US" dirty="0"/>
              <a:t> MIN_PRIORITY </a:t>
            </a:r>
          </a:p>
          <a:p>
            <a:r>
              <a:rPr lang="en-US" dirty="0"/>
              <a:t>public static </a:t>
            </a:r>
            <a:r>
              <a:rPr lang="en-US" dirty="0" err="1"/>
              <a:t>int</a:t>
            </a:r>
            <a:r>
              <a:rPr lang="en-US" dirty="0"/>
              <a:t> NORM_PRIORITY</a:t>
            </a:r>
          </a:p>
          <a:p>
            <a:r>
              <a:rPr lang="en-US" dirty="0"/>
              <a:t>public static </a:t>
            </a:r>
            <a:r>
              <a:rPr lang="en-US" dirty="0" err="1"/>
              <a:t>int</a:t>
            </a:r>
            <a:r>
              <a:rPr lang="en-US" dirty="0"/>
              <a:t> MAX_PRIORITY</a:t>
            </a:r>
          </a:p>
          <a:p>
            <a:r>
              <a:rPr lang="en-US" dirty="0"/>
              <a:t>Default priority of a thread is 5 (NORM_PRIORITY). The value of MIN_PRIORITY is 1 and the value of MAX_PRIORITY is 10</a:t>
            </a:r>
          </a:p>
        </p:txBody>
      </p:sp>
      <p:sp>
        <p:nvSpPr>
          <p:cNvPr id="4" name="Date Placeholder 3"/>
          <p:cNvSpPr>
            <a:spLocks noGrp="1"/>
          </p:cNvSpPr>
          <p:nvPr>
            <p:ph type="dt" sz="half" idx="10"/>
          </p:nvPr>
        </p:nvSpPr>
        <p:spPr/>
        <p:txBody>
          <a:bodyPr/>
          <a:lstStyle/>
          <a:p>
            <a:fld id="{545C8E46-5707-4B20-8E42-7EA75DA7440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53</a:t>
            </a:fld>
            <a:endParaRPr lang="en-US"/>
          </a:p>
        </p:txBody>
      </p:sp>
    </p:spTree>
    <p:extLst>
      <p:ext uri="{BB962C8B-B14F-4D97-AF65-F5344CB8AC3E}">
        <p14:creationId xmlns:p14="http://schemas.microsoft.com/office/powerpoint/2010/main" val="1213143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2296"/>
            <a:ext cx="8596668" cy="6409943"/>
          </a:xfrm>
        </p:spPr>
        <p:txBody>
          <a:bodyPr>
            <a:normAutofit fontScale="92500" lnSpcReduction="10000"/>
          </a:bodyPr>
          <a:lstStyle/>
          <a:p>
            <a:r>
              <a:rPr lang="en-US" dirty="0"/>
              <a:t>class </a:t>
            </a:r>
            <a:r>
              <a:rPr lang="en-US" dirty="0" err="1"/>
              <a:t>TestMultiPriority</a:t>
            </a:r>
            <a:r>
              <a:rPr lang="en-US" dirty="0"/>
              <a:t> extends Thread{  </a:t>
            </a:r>
          </a:p>
          <a:p>
            <a:r>
              <a:rPr lang="en-US" dirty="0"/>
              <a:t> public void run(){  </a:t>
            </a:r>
          </a:p>
          <a:p>
            <a:r>
              <a:rPr lang="en-US" dirty="0"/>
              <a:t>   </a:t>
            </a:r>
            <a:r>
              <a:rPr lang="en-US" dirty="0" err="1"/>
              <a:t>System.out.println</a:t>
            </a:r>
            <a:r>
              <a:rPr lang="en-US" dirty="0"/>
              <a:t>("running thread name is:"+</a:t>
            </a:r>
            <a:r>
              <a:rPr lang="en-US" dirty="0" err="1"/>
              <a:t>Thread.currentThread</a:t>
            </a:r>
            <a:r>
              <a:rPr lang="en-US" dirty="0"/>
              <a:t>().</a:t>
            </a:r>
            <a:r>
              <a:rPr lang="en-US" dirty="0" err="1"/>
              <a:t>getName</a:t>
            </a:r>
            <a:r>
              <a:rPr lang="en-US" dirty="0"/>
              <a:t>());  </a:t>
            </a:r>
          </a:p>
          <a:p>
            <a:r>
              <a:rPr lang="en-US" dirty="0"/>
              <a:t>   </a:t>
            </a:r>
            <a:r>
              <a:rPr lang="en-US" dirty="0" err="1"/>
              <a:t>System.out.println</a:t>
            </a:r>
            <a:r>
              <a:rPr lang="en-US" dirty="0"/>
              <a:t>("running thread priority is:"+</a:t>
            </a:r>
            <a:r>
              <a:rPr lang="en-US" dirty="0" err="1"/>
              <a:t>Thread.currentThread</a:t>
            </a:r>
            <a:r>
              <a:rPr lang="en-US" dirty="0"/>
              <a:t>().</a:t>
            </a:r>
            <a:r>
              <a:rPr lang="en-US" dirty="0" err="1"/>
              <a:t>getPriority</a:t>
            </a:r>
            <a:r>
              <a:rPr lang="en-US" dirty="0"/>
              <a:t>());  </a:t>
            </a:r>
          </a:p>
          <a:p>
            <a:r>
              <a:rPr lang="en-US" dirty="0"/>
              <a:t>  </a:t>
            </a:r>
          </a:p>
          <a:p>
            <a:r>
              <a:rPr lang="en-US" dirty="0"/>
              <a:t>  }  </a:t>
            </a:r>
          </a:p>
          <a:p>
            <a:r>
              <a:rPr lang="en-US" dirty="0"/>
              <a:t> public static void main(String </a:t>
            </a:r>
            <a:r>
              <a:rPr lang="en-US" dirty="0" err="1"/>
              <a:t>args</a:t>
            </a:r>
            <a:r>
              <a:rPr lang="en-US" dirty="0"/>
              <a:t>[]){  </a:t>
            </a:r>
          </a:p>
          <a:p>
            <a:r>
              <a:rPr lang="en-US" dirty="0"/>
              <a:t>  </a:t>
            </a:r>
            <a:r>
              <a:rPr lang="en-US" dirty="0" err="1"/>
              <a:t>TestMultiPriority</a:t>
            </a:r>
            <a:r>
              <a:rPr lang="en-US" dirty="0"/>
              <a:t> m1=new TestMultiPriority1();  </a:t>
            </a:r>
          </a:p>
          <a:p>
            <a:r>
              <a:rPr lang="en-US" dirty="0"/>
              <a:t>  </a:t>
            </a:r>
            <a:r>
              <a:rPr lang="en-US" dirty="0" err="1"/>
              <a:t>TestMultiPriority</a:t>
            </a:r>
            <a:r>
              <a:rPr lang="en-US" dirty="0"/>
              <a:t> m2=new TestMultiPriority1();  </a:t>
            </a:r>
          </a:p>
          <a:p>
            <a:r>
              <a:rPr lang="en-US" dirty="0"/>
              <a:t>  m1.setPriority(</a:t>
            </a:r>
            <a:r>
              <a:rPr lang="en-US" dirty="0" err="1"/>
              <a:t>Thread.MIN_PRIORITY</a:t>
            </a:r>
            <a:r>
              <a:rPr lang="en-US" dirty="0"/>
              <a:t>);  </a:t>
            </a:r>
          </a:p>
          <a:p>
            <a:r>
              <a:rPr lang="en-US" dirty="0"/>
              <a:t>  m2.setPriority(</a:t>
            </a:r>
            <a:r>
              <a:rPr lang="en-US" dirty="0" err="1"/>
              <a:t>Thread.MAX_PRIORITY</a:t>
            </a:r>
            <a:r>
              <a:rPr lang="en-US" dirty="0"/>
              <a:t>);  </a:t>
            </a:r>
          </a:p>
          <a:p>
            <a:r>
              <a:rPr lang="en-US" dirty="0"/>
              <a:t>  m1.start();  </a:t>
            </a:r>
          </a:p>
          <a:p>
            <a:r>
              <a:rPr lang="en-US" dirty="0"/>
              <a:t>  m2.start();  </a:t>
            </a:r>
          </a:p>
          <a:p>
            <a:r>
              <a:rPr lang="en-US" dirty="0"/>
              <a:t>   </a:t>
            </a:r>
          </a:p>
          <a:p>
            <a:r>
              <a:rPr lang="en-US" dirty="0"/>
              <a:t> }  </a:t>
            </a:r>
          </a:p>
          <a:p>
            <a:r>
              <a:rPr lang="en-US" dirty="0"/>
              <a:t>}</a:t>
            </a:r>
          </a:p>
          <a:p>
            <a:endParaRPr lang="en-US" dirty="0"/>
          </a:p>
        </p:txBody>
      </p:sp>
      <p:sp>
        <p:nvSpPr>
          <p:cNvPr id="2" name="Date Placeholder 1"/>
          <p:cNvSpPr>
            <a:spLocks noGrp="1"/>
          </p:cNvSpPr>
          <p:nvPr>
            <p:ph type="dt" sz="half" idx="10"/>
          </p:nvPr>
        </p:nvSpPr>
        <p:spPr/>
        <p:txBody>
          <a:bodyPr/>
          <a:lstStyle/>
          <a:p>
            <a:fld id="{D6620619-9643-4BE1-857E-6413F304E577}"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54</a:t>
            </a:fld>
            <a:endParaRPr lang="en-US"/>
          </a:p>
        </p:txBody>
      </p:sp>
    </p:spTree>
    <p:extLst>
      <p:ext uri="{BB962C8B-B14F-4D97-AF65-F5344CB8AC3E}">
        <p14:creationId xmlns:p14="http://schemas.microsoft.com/office/powerpoint/2010/main" val="782097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hlinkClick r:id="rId2" tooltip="What is Daemon thread in Java and Difference to Non daemon thread - Tutorial Example"/>
              </a:rPr>
              <a:t>What is Daemon thread </a:t>
            </a:r>
            <a:endParaRPr lang="en-US" b="1"/>
          </a:p>
        </p:txBody>
      </p:sp>
      <p:sp>
        <p:nvSpPr>
          <p:cNvPr id="3" name="Content Placeholder 2"/>
          <p:cNvSpPr>
            <a:spLocks noGrp="1"/>
          </p:cNvSpPr>
          <p:nvPr>
            <p:ph idx="1"/>
          </p:nvPr>
        </p:nvSpPr>
        <p:spPr/>
        <p:txBody>
          <a:bodyPr/>
          <a:lstStyle/>
          <a:p>
            <a:r>
              <a:rPr lang="en-US" dirty="0"/>
              <a:t>Daemon thread runs in background and mostly created by </a:t>
            </a:r>
            <a:r>
              <a:rPr lang="en-US" dirty="0">
                <a:hlinkClick r:id="rId3"/>
              </a:rPr>
              <a:t>JVM</a:t>
            </a:r>
            <a:r>
              <a:rPr lang="en-US" dirty="0"/>
              <a:t> for performing background task like Garbage collection and other house keeping tasks</a:t>
            </a:r>
          </a:p>
          <a:p>
            <a:r>
              <a:rPr lang="en-US" dirty="0"/>
              <a:t>Daemon threads executes on low priority.</a:t>
            </a:r>
          </a:p>
          <a:p>
            <a:r>
              <a:rPr lang="en-US" dirty="0"/>
              <a:t>Daemon threads acts as services in Windows.</a:t>
            </a:r>
          </a:p>
          <a:p>
            <a:r>
              <a:rPr lang="en-US" dirty="0"/>
              <a:t>Daemon threads are typically used to perform services for your application.</a:t>
            </a:r>
          </a:p>
          <a:p>
            <a:pPr marL="0" indent="0">
              <a:buNone/>
            </a:pPr>
            <a:br>
              <a:rPr lang="en-US" dirty="0"/>
            </a:br>
            <a:endParaRPr lang="en-US" dirty="0"/>
          </a:p>
        </p:txBody>
      </p:sp>
      <p:sp>
        <p:nvSpPr>
          <p:cNvPr id="4" name="Date Placeholder 3"/>
          <p:cNvSpPr>
            <a:spLocks noGrp="1"/>
          </p:cNvSpPr>
          <p:nvPr>
            <p:ph type="dt" sz="half" idx="10"/>
          </p:nvPr>
        </p:nvSpPr>
        <p:spPr/>
        <p:txBody>
          <a:bodyPr/>
          <a:lstStyle/>
          <a:p>
            <a:fld id="{AEECA84F-AE2F-434A-A515-05504B94202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55</a:t>
            </a:fld>
            <a:endParaRPr lang="en-US"/>
          </a:p>
        </p:txBody>
      </p:sp>
    </p:spTree>
    <p:extLst>
      <p:ext uri="{BB962C8B-B14F-4D97-AF65-F5344CB8AC3E}">
        <p14:creationId xmlns:p14="http://schemas.microsoft.com/office/powerpoint/2010/main" val="16669632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Important points about Daemon threads in Java</a:t>
            </a:r>
            <a:br>
              <a:rPr lang="en-US" b="1" dirty="0"/>
            </a:br>
            <a:endParaRPr lang="en-US" dirty="0"/>
          </a:p>
        </p:txBody>
      </p:sp>
      <p:sp>
        <p:nvSpPr>
          <p:cNvPr id="3" name="Content Placeholder 2"/>
          <p:cNvSpPr>
            <a:spLocks noGrp="1"/>
          </p:cNvSpPr>
          <p:nvPr>
            <p:ph idx="1"/>
          </p:nvPr>
        </p:nvSpPr>
        <p:spPr/>
        <p:txBody>
          <a:bodyPr/>
          <a:lstStyle/>
          <a:p>
            <a:r>
              <a:rPr lang="en-US" dirty="0" err="1">
                <a:solidFill>
                  <a:srgbClr val="7030A0"/>
                </a:solidFill>
              </a:rPr>
              <a:t>Thread.setDaemon</a:t>
            </a:r>
            <a:r>
              <a:rPr lang="en-US" dirty="0">
                <a:solidFill>
                  <a:srgbClr val="7030A0"/>
                </a:solidFill>
              </a:rPr>
              <a:t>(true)</a:t>
            </a:r>
            <a:r>
              <a:rPr lang="en-US" dirty="0"/>
              <a:t> makes a Thread daemon but it can only be called before starting Thread in Java. </a:t>
            </a:r>
          </a:p>
          <a:p>
            <a:r>
              <a:rPr lang="en-US" dirty="0"/>
              <a:t>It will throw </a:t>
            </a:r>
            <a:r>
              <a:rPr lang="en-US" dirty="0" err="1"/>
              <a:t>IllegalThreadStateException</a:t>
            </a:r>
            <a:r>
              <a:rPr lang="en-US" dirty="0"/>
              <a:t> if corresponding Thread is already started and running.</a:t>
            </a:r>
          </a:p>
          <a:p>
            <a:r>
              <a:rPr lang="en-US" dirty="0" err="1">
                <a:solidFill>
                  <a:srgbClr val="7030A0"/>
                </a:solidFill>
              </a:rPr>
              <a:t>isDaemon</a:t>
            </a:r>
            <a:r>
              <a:rPr lang="en-US" dirty="0">
                <a:solidFill>
                  <a:srgbClr val="7030A0"/>
                </a:solidFill>
              </a:rPr>
              <a:t>() </a:t>
            </a:r>
            <a:r>
              <a:rPr lang="en-US" dirty="0"/>
              <a:t>is used to check that current is daemon.</a:t>
            </a:r>
          </a:p>
        </p:txBody>
      </p:sp>
      <p:sp>
        <p:nvSpPr>
          <p:cNvPr id="4" name="Date Placeholder 3"/>
          <p:cNvSpPr>
            <a:spLocks noGrp="1"/>
          </p:cNvSpPr>
          <p:nvPr>
            <p:ph type="dt" sz="half" idx="10"/>
          </p:nvPr>
        </p:nvSpPr>
        <p:spPr/>
        <p:txBody>
          <a:bodyPr/>
          <a:lstStyle/>
          <a:p>
            <a:fld id="{AEECA84F-AE2F-434A-A515-05504B94202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56</a:t>
            </a:fld>
            <a:endParaRPr lang="en-US"/>
          </a:p>
        </p:txBody>
      </p:sp>
    </p:spTree>
    <p:extLst>
      <p:ext uri="{BB962C8B-B14F-4D97-AF65-F5344CB8AC3E}">
        <p14:creationId xmlns:p14="http://schemas.microsoft.com/office/powerpoint/2010/main" val="7984822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3276600"/>
          </a:xfrm>
        </p:spPr>
        <p:txBody>
          <a:bodyPr/>
          <a:lstStyle/>
          <a:p>
            <a:pPr algn="ctr"/>
            <a:br>
              <a:rPr lang="en-US" dirty="0"/>
            </a:br>
            <a:br>
              <a:rPr lang="en-US" dirty="0"/>
            </a:br>
            <a:br>
              <a:rPr lang="en-US" dirty="0"/>
            </a:br>
            <a:br>
              <a:rPr lang="en-US" dirty="0"/>
            </a:br>
            <a:r>
              <a:rPr lang="en-US" dirty="0"/>
              <a:t>			Java Synchronization</a:t>
            </a:r>
          </a:p>
        </p:txBody>
      </p:sp>
      <p:sp>
        <p:nvSpPr>
          <p:cNvPr id="2" name="Date Placeholder 1"/>
          <p:cNvSpPr>
            <a:spLocks noGrp="1"/>
          </p:cNvSpPr>
          <p:nvPr>
            <p:ph type="dt" sz="half" idx="10"/>
          </p:nvPr>
        </p:nvSpPr>
        <p:spPr/>
        <p:txBody>
          <a:bodyPr/>
          <a:lstStyle/>
          <a:p>
            <a:fld id="{66649C75-4DE1-4D62-AC18-963F773F4306}" type="datetime1">
              <a:rPr lang="en-US" smtClean="0"/>
              <a:t>6/18/2018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EADF9E28-988C-482B-81AD-C0935977245B}" type="slidenum">
              <a:rPr lang="en-US" smtClean="0"/>
              <a:t>57</a:t>
            </a:fld>
            <a:endParaRPr lang="en-US"/>
          </a:p>
        </p:txBody>
      </p:sp>
    </p:spTree>
    <p:extLst>
      <p:ext uri="{BB962C8B-B14F-4D97-AF65-F5344CB8AC3E}">
        <p14:creationId xmlns:p14="http://schemas.microsoft.com/office/powerpoint/2010/main" val="16573378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Synchronization in Java</a:t>
            </a:r>
          </a:p>
        </p:txBody>
      </p:sp>
      <p:sp>
        <p:nvSpPr>
          <p:cNvPr id="4" name="Content Placeholder 3"/>
          <p:cNvSpPr>
            <a:spLocks noGrp="1"/>
          </p:cNvSpPr>
          <p:nvPr>
            <p:ph idx="1"/>
          </p:nvPr>
        </p:nvSpPr>
        <p:spPr/>
        <p:txBody>
          <a:bodyPr/>
          <a:lstStyle/>
          <a:p>
            <a:r>
              <a:rPr lang="en-US" dirty="0"/>
              <a:t>Synchronization in java is the capability </a:t>
            </a:r>
            <a:r>
              <a:rPr lang="en-US" i="1" dirty="0"/>
              <a:t>to control the access of multiple threads to any shared resource</a:t>
            </a:r>
            <a:r>
              <a:rPr lang="en-US" dirty="0"/>
              <a:t>.</a:t>
            </a:r>
          </a:p>
          <a:p>
            <a:r>
              <a:rPr lang="en-US" dirty="0"/>
              <a:t>Java Synchronization is better option where we want to allow only one thread to access the shared resource.</a:t>
            </a:r>
          </a:p>
          <a:p>
            <a:endParaRPr lang="en-US" dirty="0"/>
          </a:p>
        </p:txBody>
      </p:sp>
      <p:sp>
        <p:nvSpPr>
          <p:cNvPr id="2" name="Date Placeholder 1"/>
          <p:cNvSpPr>
            <a:spLocks noGrp="1"/>
          </p:cNvSpPr>
          <p:nvPr>
            <p:ph type="dt" sz="half" idx="10"/>
          </p:nvPr>
        </p:nvSpPr>
        <p:spPr/>
        <p:txBody>
          <a:bodyPr/>
          <a:lstStyle/>
          <a:p>
            <a:fld id="{E908F155-CA35-4494-884C-236596319CE9}"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58</a:t>
            </a:fld>
            <a:endParaRPr lang="en-US"/>
          </a:p>
        </p:txBody>
      </p:sp>
    </p:spTree>
    <p:extLst>
      <p:ext uri="{BB962C8B-B14F-4D97-AF65-F5344CB8AC3E}">
        <p14:creationId xmlns:p14="http://schemas.microsoft.com/office/powerpoint/2010/main" val="16212940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Synchronization</a:t>
            </a:r>
            <a:br>
              <a:rPr lang="en-US" b="1" dirty="0"/>
            </a:br>
            <a:endParaRPr lang="en-US" dirty="0"/>
          </a:p>
        </p:txBody>
      </p:sp>
      <p:sp>
        <p:nvSpPr>
          <p:cNvPr id="3" name="Content Placeholder 2"/>
          <p:cNvSpPr>
            <a:spLocks noGrp="1"/>
          </p:cNvSpPr>
          <p:nvPr>
            <p:ph idx="1"/>
          </p:nvPr>
        </p:nvSpPr>
        <p:spPr/>
        <p:txBody>
          <a:bodyPr/>
          <a:lstStyle/>
          <a:p>
            <a:r>
              <a:rPr lang="en-US" dirty="0"/>
              <a:t>To prevent thread interference.</a:t>
            </a:r>
          </a:p>
          <a:p>
            <a:r>
              <a:rPr lang="en-US" dirty="0"/>
              <a:t>To prevent consistency problem.</a:t>
            </a:r>
          </a:p>
          <a:p>
            <a:endParaRPr lang="en-US" dirty="0"/>
          </a:p>
        </p:txBody>
      </p:sp>
      <p:sp>
        <p:nvSpPr>
          <p:cNvPr id="4" name="Date Placeholder 3"/>
          <p:cNvSpPr>
            <a:spLocks noGrp="1"/>
          </p:cNvSpPr>
          <p:nvPr>
            <p:ph type="dt" sz="half" idx="10"/>
          </p:nvPr>
        </p:nvSpPr>
        <p:spPr/>
        <p:txBody>
          <a:bodyPr/>
          <a:lstStyle/>
          <a:p>
            <a:fld id="{0804FABC-B72C-4423-83C7-C9F648B1E610}"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59</a:t>
            </a:fld>
            <a:endParaRPr lang="en-US"/>
          </a:p>
        </p:txBody>
      </p:sp>
    </p:spTree>
    <p:extLst>
      <p:ext uri="{BB962C8B-B14F-4D97-AF65-F5344CB8AC3E}">
        <p14:creationId xmlns:p14="http://schemas.microsoft.com/office/powerpoint/2010/main" val="3508223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Process-based Multitasking (Multiprocessing)</a:t>
            </a:r>
            <a:endParaRPr lang="en-US" dirty="0"/>
          </a:p>
        </p:txBody>
      </p:sp>
      <p:sp>
        <p:nvSpPr>
          <p:cNvPr id="3" name="Content Placeholder 2"/>
          <p:cNvSpPr>
            <a:spLocks noGrp="1"/>
          </p:cNvSpPr>
          <p:nvPr>
            <p:ph idx="1"/>
          </p:nvPr>
        </p:nvSpPr>
        <p:spPr/>
        <p:txBody>
          <a:bodyPr/>
          <a:lstStyle/>
          <a:p>
            <a:r>
              <a:rPr lang="en-US" dirty="0"/>
              <a:t>Each process have its own address in memory i.e. each process allocates separate memory area.</a:t>
            </a:r>
          </a:p>
          <a:p>
            <a:r>
              <a:rPr lang="en-US" dirty="0"/>
              <a:t>Process is heavyweight.</a:t>
            </a:r>
          </a:p>
          <a:p>
            <a:r>
              <a:rPr lang="en-US" dirty="0"/>
              <a:t>Cost of communication between the process is high.</a:t>
            </a:r>
          </a:p>
          <a:p>
            <a:r>
              <a:rPr lang="en-US" dirty="0"/>
              <a:t>Switching from one process to another require some time for saving and loading registers, memory maps, updating lists etc.</a:t>
            </a:r>
          </a:p>
          <a:p>
            <a:endParaRPr lang="en-US" dirty="0"/>
          </a:p>
        </p:txBody>
      </p:sp>
      <p:sp>
        <p:nvSpPr>
          <p:cNvPr id="4" name="Date Placeholder 3"/>
          <p:cNvSpPr>
            <a:spLocks noGrp="1"/>
          </p:cNvSpPr>
          <p:nvPr>
            <p:ph type="dt" sz="half" idx="10"/>
          </p:nvPr>
        </p:nvSpPr>
        <p:spPr/>
        <p:txBody>
          <a:bodyPr/>
          <a:lstStyle/>
          <a:p>
            <a:fld id="{950670B7-C6EC-46C7-9DCD-82E5BD2008AB}"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6</a:t>
            </a:fld>
            <a:endParaRPr lang="en-US"/>
          </a:p>
        </p:txBody>
      </p:sp>
    </p:spTree>
    <p:extLst>
      <p:ext uri="{BB962C8B-B14F-4D97-AF65-F5344CB8AC3E}">
        <p14:creationId xmlns:p14="http://schemas.microsoft.com/office/powerpoint/2010/main" val="2746990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Synchronization can be achieved in two ways</a:t>
            </a:r>
            <a:br>
              <a:rPr lang="en-US" b="1" dirty="0"/>
            </a:br>
            <a:endParaRPr lang="en-US" dirty="0"/>
          </a:p>
        </p:txBody>
      </p:sp>
      <p:sp>
        <p:nvSpPr>
          <p:cNvPr id="3" name="Content Placeholder 2"/>
          <p:cNvSpPr>
            <a:spLocks noGrp="1"/>
          </p:cNvSpPr>
          <p:nvPr>
            <p:ph idx="1"/>
          </p:nvPr>
        </p:nvSpPr>
        <p:spPr/>
        <p:txBody>
          <a:bodyPr/>
          <a:lstStyle/>
          <a:p>
            <a:pPr lvl="1"/>
            <a:r>
              <a:rPr lang="en-US" dirty="0"/>
              <a:t>Synchronized method.</a:t>
            </a:r>
          </a:p>
          <a:p>
            <a:pPr lvl="1"/>
            <a:r>
              <a:rPr lang="en-US" dirty="0"/>
              <a:t>Synchronized block.</a:t>
            </a:r>
          </a:p>
          <a:p>
            <a:endParaRPr lang="en-US" dirty="0"/>
          </a:p>
        </p:txBody>
      </p:sp>
      <p:sp>
        <p:nvSpPr>
          <p:cNvPr id="4" name="Date Placeholder 3"/>
          <p:cNvSpPr>
            <a:spLocks noGrp="1"/>
          </p:cNvSpPr>
          <p:nvPr>
            <p:ph type="dt" sz="half" idx="10"/>
          </p:nvPr>
        </p:nvSpPr>
        <p:spPr/>
        <p:txBody>
          <a:bodyPr/>
          <a:lstStyle/>
          <a:p>
            <a:fld id="{1283B69F-9CCB-4042-9259-2E886FDDFC53}"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60</a:t>
            </a:fld>
            <a:endParaRPr lang="en-US"/>
          </a:p>
        </p:txBody>
      </p:sp>
    </p:spTree>
    <p:extLst>
      <p:ext uri="{BB962C8B-B14F-4D97-AF65-F5344CB8AC3E}">
        <p14:creationId xmlns:p14="http://schemas.microsoft.com/office/powerpoint/2010/main" val="21386202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Problem without Synchronization</a:t>
            </a:r>
          </a:p>
        </p:txBody>
      </p:sp>
      <p:pic>
        <p:nvPicPr>
          <p:cNvPr id="4" name="Content Placeholder 3"/>
          <p:cNvPicPr>
            <a:picLocks noGrp="1" noChangeAspect="1"/>
          </p:cNvPicPr>
          <p:nvPr>
            <p:ph idx="1"/>
          </p:nvPr>
        </p:nvPicPr>
        <p:blipFill>
          <a:blip r:embed="rId2"/>
          <a:stretch>
            <a:fillRect/>
          </a:stretch>
        </p:blipFill>
        <p:spPr>
          <a:xfrm>
            <a:off x="1251744" y="2610644"/>
            <a:ext cx="7448550" cy="2981325"/>
          </a:xfrm>
          <a:prstGeom prst="rect">
            <a:avLst/>
          </a:prstGeom>
        </p:spPr>
      </p:pic>
      <p:sp>
        <p:nvSpPr>
          <p:cNvPr id="3" name="Date Placeholder 2"/>
          <p:cNvSpPr>
            <a:spLocks noGrp="1"/>
          </p:cNvSpPr>
          <p:nvPr>
            <p:ph type="dt" sz="half" idx="10"/>
          </p:nvPr>
        </p:nvSpPr>
        <p:spPr/>
        <p:txBody>
          <a:bodyPr/>
          <a:lstStyle/>
          <a:p>
            <a:fld id="{E4DA1869-16F2-4DEA-B7CB-34C2E8ABB186}"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61</a:t>
            </a:fld>
            <a:endParaRPr lang="en-US"/>
          </a:p>
        </p:txBody>
      </p:sp>
    </p:spTree>
    <p:extLst>
      <p:ext uri="{BB962C8B-B14F-4D97-AF65-F5344CB8AC3E}">
        <p14:creationId xmlns:p14="http://schemas.microsoft.com/office/powerpoint/2010/main" val="6395542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the problem without Synchronization</a:t>
            </a:r>
            <a:br>
              <a:rPr lang="en-US" b="1" dirty="0"/>
            </a:br>
            <a:endParaRPr lang="en-US" dirty="0"/>
          </a:p>
        </p:txBody>
      </p:sp>
      <p:sp>
        <p:nvSpPr>
          <p:cNvPr id="3" name="Content Placeholder 2"/>
          <p:cNvSpPr>
            <a:spLocks noGrp="1"/>
          </p:cNvSpPr>
          <p:nvPr>
            <p:ph idx="1"/>
          </p:nvPr>
        </p:nvSpPr>
        <p:spPr/>
        <p:txBody>
          <a:bodyPr/>
          <a:lstStyle/>
          <a:p>
            <a:r>
              <a:rPr lang="en-US" dirty="0"/>
              <a:t>In this example, there is no synchronization, so output is inconsistent. Let's see the example: </a:t>
            </a:r>
          </a:p>
          <a:p>
            <a:endParaRPr lang="en-US" dirty="0"/>
          </a:p>
        </p:txBody>
      </p:sp>
      <p:sp>
        <p:nvSpPr>
          <p:cNvPr id="4" name="Date Placeholder 3"/>
          <p:cNvSpPr>
            <a:spLocks noGrp="1"/>
          </p:cNvSpPr>
          <p:nvPr>
            <p:ph type="dt" sz="half" idx="10"/>
          </p:nvPr>
        </p:nvSpPr>
        <p:spPr/>
        <p:txBody>
          <a:bodyPr/>
          <a:lstStyle/>
          <a:p>
            <a:fld id="{39E488DD-E00A-4215-B7D0-359F8F187FA5}"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62</a:t>
            </a:fld>
            <a:endParaRPr lang="en-US"/>
          </a:p>
        </p:txBody>
      </p:sp>
    </p:spTree>
    <p:extLst>
      <p:ext uri="{BB962C8B-B14F-4D97-AF65-F5344CB8AC3E}">
        <p14:creationId xmlns:p14="http://schemas.microsoft.com/office/powerpoint/2010/main" val="35882168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5448"/>
            <a:ext cx="8596668" cy="6592823"/>
          </a:xfrm>
        </p:spPr>
        <p:txBody>
          <a:bodyPr>
            <a:normAutofit fontScale="92500" lnSpcReduction="20000"/>
          </a:bodyPr>
          <a:lstStyle/>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Table{</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printTable</a:t>
            </a:r>
            <a:r>
              <a:rPr lang="en-US" b="1" dirty="0">
                <a:solidFill>
                  <a:srgbClr val="000000"/>
                </a:solidFill>
                <a:latin typeface="Courier New" panose="02070309020205020404" pitchFamily="49" charset="0"/>
              </a:rPr>
              <a:t>(</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num</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"print table is started"</a:t>
            </a:r>
            <a:r>
              <a:rPr lang="en-US" b="1" i="1" dirty="0">
                <a:solidFill>
                  <a:srgbClr val="000000"/>
                </a:solidFill>
                <a:latin typeface="Courier New" panose="02070309020205020404" pitchFamily="49" charset="0"/>
              </a:rPr>
              <a:t>);</a:t>
            </a:r>
          </a:p>
          <a:p>
            <a:r>
              <a:rPr lang="nn-NO" b="1" dirty="0">
                <a:solidFill>
                  <a:srgbClr val="7F0055"/>
                </a:solidFill>
                <a:latin typeface="Courier New" panose="02070309020205020404" pitchFamily="49" charset="0"/>
              </a:rPr>
              <a:t>for</a:t>
            </a:r>
            <a:r>
              <a:rPr lang="nn-NO" b="1" dirty="0">
                <a:solidFill>
                  <a:srgbClr val="000000"/>
                </a:solidFill>
                <a:latin typeface="Courier New" panose="02070309020205020404" pitchFamily="49" charset="0"/>
              </a:rPr>
              <a:t>(</a:t>
            </a:r>
            <a:r>
              <a:rPr lang="nn-NO" b="1" dirty="0">
                <a:solidFill>
                  <a:srgbClr val="7F0055"/>
                </a:solidFill>
                <a:latin typeface="Courier New" panose="02070309020205020404" pitchFamily="49" charset="0"/>
              </a:rPr>
              <a:t>int</a:t>
            </a:r>
            <a:r>
              <a:rPr lang="nn-NO" b="1" dirty="0">
                <a:solidFill>
                  <a:srgbClr val="000000"/>
                </a:solidFill>
                <a:latin typeface="Courier New" panose="02070309020205020404" pitchFamily="49" charset="0"/>
              </a:rPr>
              <a:t>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=1;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&lt;=10;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num</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num</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"print table is ended"</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latin typeface="Courier New" panose="02070309020205020404" pitchFamily="49" charset="0"/>
            </a:endParaRPr>
          </a:p>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Thread1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dirty="0">
                <a:solidFill>
                  <a:srgbClr val="000000"/>
                </a:solidFill>
                <a:latin typeface="Courier New" panose="02070309020205020404" pitchFamily="49" charset="0"/>
              </a:rPr>
              <a:t>Table </a:t>
            </a:r>
            <a:r>
              <a:rPr lang="en-US" dirty="0" err="1">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Thread1(Table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en-US" dirty="0" err="1">
                <a:solidFill>
                  <a:srgbClr val="0000C0"/>
                </a:solidFill>
                <a:latin typeface="Courier New" panose="02070309020205020404" pitchFamily="49" charset="0"/>
              </a:rPr>
              <a:t>table</a:t>
            </a:r>
            <a:r>
              <a:rPr lang="en-US" dirty="0" err="1">
                <a:solidFill>
                  <a:srgbClr val="000000"/>
                </a:solidFill>
                <a:latin typeface="Courier New" panose="02070309020205020404" pitchFamily="49" charset="0"/>
              </a:rPr>
              <a:t>.printTable</a:t>
            </a:r>
            <a:r>
              <a:rPr lang="en-US" dirty="0">
                <a:solidFill>
                  <a:srgbClr val="000000"/>
                </a:solidFill>
                <a:latin typeface="Courier New" panose="02070309020205020404" pitchFamily="49" charset="0"/>
              </a:rPr>
              <a:t>(10);</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2" name="Date Placeholder 1"/>
          <p:cNvSpPr>
            <a:spLocks noGrp="1"/>
          </p:cNvSpPr>
          <p:nvPr>
            <p:ph type="dt" sz="half" idx="10"/>
          </p:nvPr>
        </p:nvSpPr>
        <p:spPr/>
        <p:txBody>
          <a:bodyPr/>
          <a:lstStyle/>
          <a:p>
            <a:fld id="{4EF233C5-75C5-4221-B0F0-412D0A5E704A}"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63</a:t>
            </a:fld>
            <a:endParaRPr lang="en-US"/>
          </a:p>
        </p:txBody>
      </p:sp>
    </p:spTree>
    <p:extLst>
      <p:ext uri="{BB962C8B-B14F-4D97-AF65-F5344CB8AC3E}">
        <p14:creationId xmlns:p14="http://schemas.microsoft.com/office/powerpoint/2010/main" val="18280933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2025"/>
            <a:ext cx="8596668" cy="5849338"/>
          </a:xfrm>
        </p:spPr>
        <p:txBody>
          <a:bodyPr>
            <a:normAutofit fontScale="85000" lnSpcReduction="20000"/>
          </a:bodyPr>
          <a:lstStyle/>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Thread2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dirty="0">
                <a:solidFill>
                  <a:srgbClr val="000000"/>
                </a:solidFill>
                <a:latin typeface="Courier New" panose="02070309020205020404" pitchFamily="49" charset="0"/>
              </a:rPr>
              <a:t>Table </a:t>
            </a:r>
            <a:r>
              <a:rPr lang="en-US" dirty="0" err="1">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Thread2(Table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en-US" dirty="0" err="1">
                <a:solidFill>
                  <a:srgbClr val="0000C0"/>
                </a:solidFill>
                <a:latin typeface="Courier New" panose="02070309020205020404" pitchFamily="49" charset="0"/>
              </a:rPr>
              <a:t>table</a:t>
            </a:r>
            <a:r>
              <a:rPr lang="en-US" dirty="0" err="1">
                <a:solidFill>
                  <a:srgbClr val="000000"/>
                </a:solidFill>
                <a:latin typeface="Courier New" panose="02070309020205020404" pitchFamily="49" charset="0"/>
              </a:rPr>
              <a:t>.printTable</a:t>
            </a:r>
            <a:r>
              <a:rPr lang="en-US" dirty="0">
                <a:solidFill>
                  <a:srgbClr val="000000"/>
                </a:solidFill>
                <a:latin typeface="Courier New" panose="02070309020205020404" pitchFamily="49" charset="0"/>
              </a:rPr>
              <a:t>(100);</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SynchronizationTest</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Table </a:t>
            </a:r>
            <a:r>
              <a:rPr lang="en-US" dirty="0" err="1">
                <a:solidFill>
                  <a:srgbClr val="6A3E3E"/>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Table();</a:t>
            </a:r>
          </a:p>
          <a:p>
            <a:r>
              <a:rPr lang="en-US" dirty="0">
                <a:solidFill>
                  <a:srgbClr val="000000"/>
                </a:solidFill>
                <a:latin typeface="Courier New" panose="02070309020205020404" pitchFamily="49" charset="0"/>
              </a:rPr>
              <a:t>Thread1 </a:t>
            </a:r>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Thread1(</a:t>
            </a:r>
            <a:r>
              <a:rPr lang="en-US" b="1" dirty="0">
                <a:solidFill>
                  <a:srgbClr val="6A3E3E"/>
                </a:solidFill>
                <a:latin typeface="Courier New" panose="02070309020205020404" pitchFamily="49" charset="0"/>
              </a:rPr>
              <a:t>table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Thread2 </a:t>
            </a:r>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Thread2(</a:t>
            </a:r>
            <a:r>
              <a:rPr lang="en-US" b="1" dirty="0">
                <a:solidFill>
                  <a:srgbClr val="6A3E3E"/>
                </a:solidFill>
                <a:latin typeface="Courier New" panose="02070309020205020404" pitchFamily="49" charset="0"/>
              </a:rPr>
              <a:t>table</a:t>
            </a:r>
            <a:r>
              <a:rPr lang="en-US" b="1" dirty="0">
                <a:solidFill>
                  <a:srgbClr val="000000"/>
                </a:solidFill>
                <a:latin typeface="Courier New" panose="02070309020205020404" pitchFamily="49" charset="0"/>
              </a:rPr>
              <a:t>);</a:t>
            </a:r>
          </a:p>
          <a:p>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.start();</a:t>
            </a:r>
          </a:p>
          <a:p>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.start();</a:t>
            </a:r>
          </a:p>
          <a:p>
            <a:r>
              <a:rPr lang="en-US" dirty="0">
                <a:solidFill>
                  <a:srgbClr val="000000"/>
                </a:solidFill>
                <a:latin typeface="Courier New" panose="02070309020205020404" pitchFamily="49" charset="0"/>
              </a:rPr>
              <a:t>}}</a:t>
            </a:r>
          </a:p>
          <a:p>
            <a:endParaRPr lang="en-US" dirty="0"/>
          </a:p>
        </p:txBody>
      </p:sp>
      <p:sp>
        <p:nvSpPr>
          <p:cNvPr id="2" name="Date Placeholder 1"/>
          <p:cNvSpPr>
            <a:spLocks noGrp="1"/>
          </p:cNvSpPr>
          <p:nvPr>
            <p:ph type="dt" sz="half" idx="10"/>
          </p:nvPr>
        </p:nvSpPr>
        <p:spPr/>
        <p:txBody>
          <a:bodyPr/>
          <a:lstStyle/>
          <a:p>
            <a:fld id="{79067B35-6133-48EE-A934-9513B03A4A88}"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64</a:t>
            </a:fld>
            <a:endParaRPr lang="en-US"/>
          </a:p>
        </p:txBody>
      </p:sp>
    </p:spTree>
    <p:extLst>
      <p:ext uri="{BB962C8B-B14F-4D97-AF65-F5344CB8AC3E}">
        <p14:creationId xmlns:p14="http://schemas.microsoft.com/office/powerpoint/2010/main" val="32407375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a:xfrm>
            <a:off x="677334" y="1207009"/>
            <a:ext cx="8596668" cy="4834354"/>
          </a:xfrm>
        </p:spPr>
        <p:txBody>
          <a:bodyPr>
            <a:normAutofit fontScale="47500" lnSpcReduction="20000"/>
          </a:bodyPr>
          <a:lstStyle/>
          <a:p>
            <a:r>
              <a:rPr lang="en-US" dirty="0"/>
              <a:t>1 * 10 = 10</a:t>
            </a:r>
          </a:p>
          <a:p>
            <a:r>
              <a:rPr lang="en-US" dirty="0"/>
              <a:t>1 * 100 = 100</a:t>
            </a:r>
          </a:p>
          <a:p>
            <a:r>
              <a:rPr lang="en-US" dirty="0"/>
              <a:t>2 * 100 = 200</a:t>
            </a:r>
          </a:p>
          <a:p>
            <a:r>
              <a:rPr lang="en-US" dirty="0"/>
              <a:t>2 * 10 = 20</a:t>
            </a:r>
          </a:p>
          <a:p>
            <a:r>
              <a:rPr lang="en-US" dirty="0"/>
              <a:t>3 * 10 = 30</a:t>
            </a:r>
          </a:p>
          <a:p>
            <a:r>
              <a:rPr lang="en-US" dirty="0"/>
              <a:t>3 * 100 = 300</a:t>
            </a:r>
          </a:p>
          <a:p>
            <a:r>
              <a:rPr lang="en-US" dirty="0"/>
              <a:t>4 * 10 = 40</a:t>
            </a:r>
          </a:p>
          <a:p>
            <a:r>
              <a:rPr lang="en-US" dirty="0"/>
              <a:t>4 * 100 = 400</a:t>
            </a:r>
          </a:p>
          <a:p>
            <a:r>
              <a:rPr lang="en-US" dirty="0"/>
              <a:t>5 * 100 = 500</a:t>
            </a:r>
          </a:p>
          <a:p>
            <a:r>
              <a:rPr lang="en-US" dirty="0"/>
              <a:t>5 * 10 = 50</a:t>
            </a:r>
          </a:p>
          <a:p>
            <a:r>
              <a:rPr lang="en-US" dirty="0"/>
              <a:t>6 * 100 = 600</a:t>
            </a:r>
          </a:p>
          <a:p>
            <a:r>
              <a:rPr lang="en-US" dirty="0"/>
              <a:t>6 * 10 = 60</a:t>
            </a:r>
          </a:p>
          <a:p>
            <a:r>
              <a:rPr lang="en-US" dirty="0"/>
              <a:t>7 * 100 = 700</a:t>
            </a:r>
          </a:p>
          <a:p>
            <a:r>
              <a:rPr lang="en-US" dirty="0"/>
              <a:t>7 * 10 = 70</a:t>
            </a:r>
          </a:p>
          <a:p>
            <a:r>
              <a:rPr lang="en-US" dirty="0"/>
              <a:t>8 * 100 = 800</a:t>
            </a:r>
          </a:p>
          <a:p>
            <a:r>
              <a:rPr lang="en-US" dirty="0"/>
              <a:t>8 * 10 = 80</a:t>
            </a:r>
          </a:p>
          <a:p>
            <a:r>
              <a:rPr lang="en-US" dirty="0"/>
              <a:t>9 * 100 = 900</a:t>
            </a:r>
          </a:p>
          <a:p>
            <a:r>
              <a:rPr lang="en-US" dirty="0"/>
              <a:t>9 * 10 = 90</a:t>
            </a:r>
          </a:p>
          <a:p>
            <a:r>
              <a:rPr lang="en-US" dirty="0"/>
              <a:t>10 * 100 = 1000</a:t>
            </a:r>
          </a:p>
          <a:p>
            <a:r>
              <a:rPr lang="en-US" dirty="0"/>
              <a:t>10 * 10 = 100</a:t>
            </a:r>
          </a:p>
          <a:p>
            <a:endParaRPr lang="en-US" dirty="0"/>
          </a:p>
        </p:txBody>
      </p:sp>
      <p:sp>
        <p:nvSpPr>
          <p:cNvPr id="4" name="Date Placeholder 3"/>
          <p:cNvSpPr>
            <a:spLocks noGrp="1"/>
          </p:cNvSpPr>
          <p:nvPr>
            <p:ph type="dt" sz="half" idx="10"/>
          </p:nvPr>
        </p:nvSpPr>
        <p:spPr/>
        <p:txBody>
          <a:bodyPr/>
          <a:lstStyle/>
          <a:p>
            <a:fld id="{2015907B-DA77-4529-8A14-0907D70E1067}"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65</a:t>
            </a:fld>
            <a:endParaRPr lang="en-US"/>
          </a:p>
        </p:txBody>
      </p:sp>
    </p:spTree>
    <p:extLst>
      <p:ext uri="{BB962C8B-B14F-4D97-AF65-F5344CB8AC3E}">
        <p14:creationId xmlns:p14="http://schemas.microsoft.com/office/powerpoint/2010/main" val="23964041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synchronized method</a:t>
            </a:r>
            <a:br>
              <a:rPr lang="en-US" b="1" dirty="0"/>
            </a:br>
            <a:endParaRPr lang="en-US" dirty="0"/>
          </a:p>
        </p:txBody>
      </p:sp>
      <p:sp>
        <p:nvSpPr>
          <p:cNvPr id="3" name="Content Placeholder 2"/>
          <p:cNvSpPr>
            <a:spLocks noGrp="1"/>
          </p:cNvSpPr>
          <p:nvPr>
            <p:ph idx="1"/>
          </p:nvPr>
        </p:nvSpPr>
        <p:spPr/>
        <p:txBody>
          <a:bodyPr/>
          <a:lstStyle/>
          <a:p>
            <a:r>
              <a:rPr lang="en-US" dirty="0"/>
              <a:t>If you declare any method as synchronized, it is known as synchronized method.</a:t>
            </a:r>
          </a:p>
          <a:p>
            <a:r>
              <a:rPr lang="en-US" dirty="0"/>
              <a:t>Synchronized method is used to lock an object for any shared resource.</a:t>
            </a:r>
          </a:p>
          <a:p>
            <a:r>
              <a:rPr lang="en-US" dirty="0"/>
              <a:t>When a thread invokes a synchronized method, it automatically acquires the lock for that object and releases it when the thread completes its task.</a:t>
            </a:r>
          </a:p>
          <a:p>
            <a:endParaRPr lang="en-US" dirty="0"/>
          </a:p>
        </p:txBody>
      </p:sp>
      <p:sp>
        <p:nvSpPr>
          <p:cNvPr id="4" name="Date Placeholder 3"/>
          <p:cNvSpPr>
            <a:spLocks noGrp="1"/>
          </p:cNvSpPr>
          <p:nvPr>
            <p:ph type="dt" sz="half" idx="10"/>
          </p:nvPr>
        </p:nvSpPr>
        <p:spPr/>
        <p:txBody>
          <a:bodyPr/>
          <a:lstStyle/>
          <a:p>
            <a:fld id="{5D2013A2-869A-481A-8516-9520679AC695}"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66</a:t>
            </a:fld>
            <a:endParaRPr lang="en-US"/>
          </a:p>
        </p:txBody>
      </p:sp>
    </p:spTree>
    <p:extLst>
      <p:ext uri="{BB962C8B-B14F-4D97-AF65-F5344CB8AC3E}">
        <p14:creationId xmlns:p14="http://schemas.microsoft.com/office/powerpoint/2010/main" val="13616626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446" y="2374392"/>
            <a:ext cx="8596668" cy="1320800"/>
          </a:xfrm>
        </p:spPr>
        <p:txBody>
          <a:bodyPr/>
          <a:lstStyle/>
          <a:p>
            <a:r>
              <a:rPr lang="en-US" dirty="0"/>
              <a:t>Example of synchronized method</a:t>
            </a:r>
          </a:p>
        </p:txBody>
      </p:sp>
      <p:sp>
        <p:nvSpPr>
          <p:cNvPr id="3" name="Date Placeholder 2"/>
          <p:cNvSpPr>
            <a:spLocks noGrp="1"/>
          </p:cNvSpPr>
          <p:nvPr>
            <p:ph type="dt" sz="half" idx="10"/>
          </p:nvPr>
        </p:nvSpPr>
        <p:spPr/>
        <p:txBody>
          <a:bodyPr/>
          <a:lstStyle/>
          <a:p>
            <a:fld id="{DB55CF31-D945-48B6-B072-A8B3CE3F9210}"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67</a:t>
            </a:fld>
            <a:endParaRPr lang="en-US"/>
          </a:p>
        </p:txBody>
      </p:sp>
    </p:spTree>
    <p:extLst>
      <p:ext uri="{BB962C8B-B14F-4D97-AF65-F5344CB8AC3E}">
        <p14:creationId xmlns:p14="http://schemas.microsoft.com/office/powerpoint/2010/main" val="13134973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5448"/>
            <a:ext cx="8596668" cy="6592823"/>
          </a:xfrm>
        </p:spPr>
        <p:txBody>
          <a:bodyPr>
            <a:normAutofit fontScale="85000" lnSpcReduction="20000"/>
          </a:bodyPr>
          <a:lstStyle/>
          <a:p>
            <a:endParaRPr lang="en-US" b="1" dirty="0">
              <a:solidFill>
                <a:srgbClr val="7F0055"/>
              </a:solidFill>
              <a:latin typeface="Courier New" panose="02070309020205020404" pitchFamily="49" charset="0"/>
            </a:endParaRPr>
          </a:p>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Table{</a:t>
            </a:r>
          </a:p>
          <a:p>
            <a:r>
              <a:rPr lang="en-US" b="1" dirty="0">
                <a:solidFill>
                  <a:srgbClr val="7F0055"/>
                </a:solidFill>
                <a:latin typeface="Courier New" panose="02070309020205020404" pitchFamily="49" charset="0"/>
              </a:rPr>
              <a:t>synchronized</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printTable</a:t>
            </a:r>
            <a:r>
              <a:rPr lang="en-US" b="1" dirty="0">
                <a:solidFill>
                  <a:srgbClr val="000000"/>
                </a:solidFill>
                <a:latin typeface="Courier New" panose="02070309020205020404" pitchFamily="49" charset="0"/>
              </a:rPr>
              <a:t>(</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num</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"print table is started"</a:t>
            </a:r>
            <a:r>
              <a:rPr lang="en-US" b="1" i="1" dirty="0">
                <a:solidFill>
                  <a:srgbClr val="000000"/>
                </a:solidFill>
                <a:latin typeface="Courier New" panose="02070309020205020404" pitchFamily="49" charset="0"/>
              </a:rPr>
              <a:t>);</a:t>
            </a:r>
          </a:p>
          <a:p>
            <a:r>
              <a:rPr lang="nn-NO" b="1" dirty="0">
                <a:solidFill>
                  <a:srgbClr val="7F0055"/>
                </a:solidFill>
                <a:latin typeface="Courier New" panose="02070309020205020404" pitchFamily="49" charset="0"/>
              </a:rPr>
              <a:t>for</a:t>
            </a:r>
            <a:r>
              <a:rPr lang="nn-NO" b="1" dirty="0">
                <a:solidFill>
                  <a:srgbClr val="000000"/>
                </a:solidFill>
                <a:latin typeface="Courier New" panose="02070309020205020404" pitchFamily="49" charset="0"/>
              </a:rPr>
              <a:t>(</a:t>
            </a:r>
            <a:r>
              <a:rPr lang="nn-NO" b="1" dirty="0">
                <a:solidFill>
                  <a:srgbClr val="7F0055"/>
                </a:solidFill>
                <a:latin typeface="Courier New" panose="02070309020205020404" pitchFamily="49" charset="0"/>
              </a:rPr>
              <a:t>int</a:t>
            </a:r>
            <a:r>
              <a:rPr lang="nn-NO" b="1" dirty="0">
                <a:solidFill>
                  <a:srgbClr val="000000"/>
                </a:solidFill>
                <a:latin typeface="Courier New" panose="02070309020205020404" pitchFamily="49" charset="0"/>
              </a:rPr>
              <a:t>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=1;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&lt;=10;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num</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num</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"print table is ended"</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b="1" dirty="0">
              <a:solidFill>
                <a:srgbClr val="7F0055"/>
              </a:solidFill>
              <a:latin typeface="Courier New" panose="02070309020205020404" pitchFamily="49" charset="0"/>
            </a:endParaRPr>
          </a:p>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Thread1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dirty="0">
                <a:solidFill>
                  <a:srgbClr val="000000"/>
                </a:solidFill>
                <a:latin typeface="Courier New" panose="02070309020205020404" pitchFamily="49" charset="0"/>
              </a:rPr>
              <a:t>Table </a:t>
            </a:r>
            <a:r>
              <a:rPr lang="en-US" dirty="0" err="1">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Thread1(Table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en-US" dirty="0" err="1">
                <a:solidFill>
                  <a:srgbClr val="0000C0"/>
                </a:solidFill>
                <a:latin typeface="Courier New" panose="02070309020205020404" pitchFamily="49" charset="0"/>
              </a:rPr>
              <a:t>table</a:t>
            </a:r>
            <a:r>
              <a:rPr lang="en-US" dirty="0" err="1">
                <a:solidFill>
                  <a:srgbClr val="000000"/>
                </a:solidFill>
                <a:latin typeface="Courier New" panose="02070309020205020404" pitchFamily="49" charset="0"/>
              </a:rPr>
              <a:t>.printTable</a:t>
            </a:r>
            <a:r>
              <a:rPr lang="en-US" dirty="0">
                <a:solidFill>
                  <a:srgbClr val="000000"/>
                </a:solidFill>
                <a:latin typeface="Courier New" panose="02070309020205020404" pitchFamily="49" charset="0"/>
              </a:rPr>
              <a:t>(10);</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2" name="Date Placeholder 1"/>
          <p:cNvSpPr>
            <a:spLocks noGrp="1"/>
          </p:cNvSpPr>
          <p:nvPr>
            <p:ph type="dt" sz="half" idx="10"/>
          </p:nvPr>
        </p:nvSpPr>
        <p:spPr/>
        <p:txBody>
          <a:bodyPr/>
          <a:lstStyle/>
          <a:p>
            <a:fld id="{13282CB3-8AB5-4BA5-82C3-19E5B11D7069}"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68</a:t>
            </a:fld>
            <a:endParaRPr lang="en-US"/>
          </a:p>
        </p:txBody>
      </p:sp>
    </p:spTree>
    <p:extLst>
      <p:ext uri="{BB962C8B-B14F-4D97-AF65-F5344CB8AC3E}">
        <p14:creationId xmlns:p14="http://schemas.microsoft.com/office/powerpoint/2010/main" val="24309183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2025"/>
            <a:ext cx="8596668" cy="5849338"/>
          </a:xfrm>
        </p:spPr>
        <p:txBody>
          <a:bodyPr>
            <a:normAutofit fontScale="85000" lnSpcReduction="20000"/>
          </a:bodyPr>
          <a:lstStyle/>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Thread2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dirty="0">
                <a:solidFill>
                  <a:srgbClr val="000000"/>
                </a:solidFill>
                <a:latin typeface="Courier New" panose="02070309020205020404" pitchFamily="49" charset="0"/>
              </a:rPr>
              <a:t>Table </a:t>
            </a:r>
            <a:r>
              <a:rPr lang="en-US" dirty="0" err="1">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Thread2(Table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en-US" dirty="0" err="1">
                <a:solidFill>
                  <a:srgbClr val="0000C0"/>
                </a:solidFill>
                <a:latin typeface="Courier New" panose="02070309020205020404" pitchFamily="49" charset="0"/>
              </a:rPr>
              <a:t>table</a:t>
            </a:r>
            <a:r>
              <a:rPr lang="en-US" dirty="0" err="1">
                <a:solidFill>
                  <a:srgbClr val="000000"/>
                </a:solidFill>
                <a:latin typeface="Courier New" panose="02070309020205020404" pitchFamily="49" charset="0"/>
              </a:rPr>
              <a:t>.printTable</a:t>
            </a:r>
            <a:r>
              <a:rPr lang="en-US" dirty="0">
                <a:solidFill>
                  <a:srgbClr val="000000"/>
                </a:solidFill>
                <a:latin typeface="Courier New" panose="02070309020205020404" pitchFamily="49" charset="0"/>
              </a:rPr>
              <a:t>(100);</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SynchronizationTest</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Table </a:t>
            </a:r>
            <a:r>
              <a:rPr lang="en-US" dirty="0" err="1">
                <a:solidFill>
                  <a:srgbClr val="6A3E3E"/>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Table();</a:t>
            </a:r>
          </a:p>
          <a:p>
            <a:r>
              <a:rPr lang="en-US" dirty="0">
                <a:solidFill>
                  <a:srgbClr val="000000"/>
                </a:solidFill>
                <a:latin typeface="Courier New" panose="02070309020205020404" pitchFamily="49" charset="0"/>
              </a:rPr>
              <a:t>Thread1 </a:t>
            </a:r>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Thread1(</a:t>
            </a:r>
            <a:r>
              <a:rPr lang="en-US" b="1" dirty="0">
                <a:solidFill>
                  <a:srgbClr val="6A3E3E"/>
                </a:solidFill>
                <a:latin typeface="Courier New" panose="02070309020205020404" pitchFamily="49" charset="0"/>
              </a:rPr>
              <a:t>table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Thread2 </a:t>
            </a:r>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Thread2(</a:t>
            </a:r>
            <a:r>
              <a:rPr lang="en-US" b="1" dirty="0">
                <a:solidFill>
                  <a:srgbClr val="6A3E3E"/>
                </a:solidFill>
                <a:latin typeface="Courier New" panose="02070309020205020404" pitchFamily="49" charset="0"/>
              </a:rPr>
              <a:t>table</a:t>
            </a:r>
            <a:r>
              <a:rPr lang="en-US" b="1" dirty="0">
                <a:solidFill>
                  <a:srgbClr val="000000"/>
                </a:solidFill>
                <a:latin typeface="Courier New" panose="02070309020205020404" pitchFamily="49" charset="0"/>
              </a:rPr>
              <a:t>);</a:t>
            </a:r>
          </a:p>
          <a:p>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.start();</a:t>
            </a:r>
          </a:p>
          <a:p>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.start();</a:t>
            </a:r>
          </a:p>
          <a:p>
            <a:r>
              <a:rPr lang="en-US" dirty="0">
                <a:solidFill>
                  <a:srgbClr val="000000"/>
                </a:solidFill>
                <a:latin typeface="Courier New" panose="02070309020205020404" pitchFamily="49" charset="0"/>
              </a:rPr>
              <a:t>}}</a:t>
            </a:r>
          </a:p>
          <a:p>
            <a:endParaRPr lang="en-US" dirty="0"/>
          </a:p>
        </p:txBody>
      </p:sp>
      <p:sp>
        <p:nvSpPr>
          <p:cNvPr id="2" name="Date Placeholder 1"/>
          <p:cNvSpPr>
            <a:spLocks noGrp="1"/>
          </p:cNvSpPr>
          <p:nvPr>
            <p:ph type="dt" sz="half" idx="10"/>
          </p:nvPr>
        </p:nvSpPr>
        <p:spPr/>
        <p:txBody>
          <a:bodyPr/>
          <a:lstStyle/>
          <a:p>
            <a:fld id="{6F29BC86-E9D5-44B7-BD90-C35AF3CDC59D}"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69</a:t>
            </a:fld>
            <a:endParaRPr lang="en-US"/>
          </a:p>
        </p:txBody>
      </p:sp>
    </p:spTree>
    <p:extLst>
      <p:ext uri="{BB962C8B-B14F-4D97-AF65-F5344CB8AC3E}">
        <p14:creationId xmlns:p14="http://schemas.microsoft.com/office/powerpoint/2010/main" val="403841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Thread-based Multitasking (Multithreading)</a:t>
            </a:r>
            <a:endParaRPr lang="en-US" dirty="0"/>
          </a:p>
        </p:txBody>
      </p:sp>
      <p:sp>
        <p:nvSpPr>
          <p:cNvPr id="3" name="Content Placeholder 2"/>
          <p:cNvSpPr>
            <a:spLocks noGrp="1"/>
          </p:cNvSpPr>
          <p:nvPr>
            <p:ph idx="1"/>
          </p:nvPr>
        </p:nvSpPr>
        <p:spPr/>
        <p:txBody>
          <a:bodyPr/>
          <a:lstStyle/>
          <a:p>
            <a:r>
              <a:rPr lang="en-US" dirty="0"/>
              <a:t>Threads share the same address space.</a:t>
            </a:r>
          </a:p>
          <a:p>
            <a:r>
              <a:rPr lang="en-US" dirty="0"/>
              <a:t>Thread is lightweight.</a:t>
            </a:r>
          </a:p>
          <a:p>
            <a:r>
              <a:rPr lang="en-US" dirty="0"/>
              <a:t>Cost of communication between the thread is low.</a:t>
            </a:r>
          </a:p>
          <a:p>
            <a:r>
              <a:rPr lang="en-US" b="1" dirty="0"/>
              <a:t>Note: At least one process is required for each thread.</a:t>
            </a:r>
            <a:endParaRPr lang="en-US" dirty="0"/>
          </a:p>
          <a:p>
            <a:endParaRPr lang="en-US" dirty="0"/>
          </a:p>
        </p:txBody>
      </p:sp>
      <p:sp>
        <p:nvSpPr>
          <p:cNvPr id="4" name="Date Placeholder 3"/>
          <p:cNvSpPr>
            <a:spLocks noGrp="1"/>
          </p:cNvSpPr>
          <p:nvPr>
            <p:ph type="dt" sz="half" idx="10"/>
          </p:nvPr>
        </p:nvSpPr>
        <p:spPr/>
        <p:txBody>
          <a:bodyPr/>
          <a:lstStyle/>
          <a:p>
            <a:fld id="{07D763DA-0A2B-4CB3-BDC1-F0EE9C8DC436}"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7</a:t>
            </a:fld>
            <a:endParaRPr lang="en-US"/>
          </a:p>
        </p:txBody>
      </p:sp>
    </p:spTree>
    <p:extLst>
      <p:ext uri="{BB962C8B-B14F-4D97-AF65-F5344CB8AC3E}">
        <p14:creationId xmlns:p14="http://schemas.microsoft.com/office/powerpoint/2010/main" val="2733535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a:xfrm>
            <a:off x="677334" y="1508761"/>
            <a:ext cx="8596668" cy="4532602"/>
          </a:xfrm>
        </p:spPr>
        <p:txBody>
          <a:bodyPr>
            <a:normAutofit fontScale="40000" lnSpcReduction="20000"/>
          </a:bodyPr>
          <a:lstStyle/>
          <a:p>
            <a:r>
              <a:rPr lang="en-US" dirty="0"/>
              <a:t>1 * 100 = 100</a:t>
            </a:r>
          </a:p>
          <a:p>
            <a:r>
              <a:rPr lang="en-US" dirty="0"/>
              <a:t>2 * 100 = 200</a:t>
            </a:r>
          </a:p>
          <a:p>
            <a:r>
              <a:rPr lang="en-US" dirty="0"/>
              <a:t>3 * 100 = 300</a:t>
            </a:r>
          </a:p>
          <a:p>
            <a:r>
              <a:rPr lang="en-US" dirty="0"/>
              <a:t>4 * 100 = 400</a:t>
            </a:r>
          </a:p>
          <a:p>
            <a:r>
              <a:rPr lang="en-US" dirty="0"/>
              <a:t>5 * 100 = 500</a:t>
            </a:r>
          </a:p>
          <a:p>
            <a:r>
              <a:rPr lang="en-US" dirty="0"/>
              <a:t>6 * 100 = 600</a:t>
            </a:r>
          </a:p>
          <a:p>
            <a:r>
              <a:rPr lang="en-US" dirty="0"/>
              <a:t>7 * 100 = 700</a:t>
            </a:r>
          </a:p>
          <a:p>
            <a:r>
              <a:rPr lang="en-US" dirty="0"/>
              <a:t>8 * 100 = 800</a:t>
            </a:r>
          </a:p>
          <a:p>
            <a:r>
              <a:rPr lang="en-US" dirty="0"/>
              <a:t>9 * 100 = 900</a:t>
            </a:r>
          </a:p>
          <a:p>
            <a:r>
              <a:rPr lang="en-US" dirty="0"/>
              <a:t>10 * 100 = 1000</a:t>
            </a:r>
          </a:p>
          <a:p>
            <a:r>
              <a:rPr lang="en-US" dirty="0"/>
              <a:t>1 * 10 = 10</a:t>
            </a:r>
          </a:p>
          <a:p>
            <a:r>
              <a:rPr lang="en-US" dirty="0"/>
              <a:t>2 * 10 = 20</a:t>
            </a:r>
          </a:p>
          <a:p>
            <a:r>
              <a:rPr lang="en-US" dirty="0"/>
              <a:t>3 * 10 = 30</a:t>
            </a:r>
          </a:p>
          <a:p>
            <a:r>
              <a:rPr lang="en-US" dirty="0"/>
              <a:t>4 * 10 = 40</a:t>
            </a:r>
          </a:p>
          <a:p>
            <a:r>
              <a:rPr lang="en-US" dirty="0"/>
              <a:t>5 * 10 = 50</a:t>
            </a:r>
          </a:p>
          <a:p>
            <a:r>
              <a:rPr lang="en-US" dirty="0"/>
              <a:t>6 * 10 = 60</a:t>
            </a:r>
          </a:p>
          <a:p>
            <a:r>
              <a:rPr lang="en-US" dirty="0"/>
              <a:t>7 * 10 = 70</a:t>
            </a:r>
          </a:p>
          <a:p>
            <a:r>
              <a:rPr lang="en-US" dirty="0"/>
              <a:t>8 * 10 = 80</a:t>
            </a:r>
          </a:p>
          <a:p>
            <a:r>
              <a:rPr lang="en-US" dirty="0"/>
              <a:t>9 * 10 = 90</a:t>
            </a:r>
          </a:p>
          <a:p>
            <a:r>
              <a:rPr lang="en-US" dirty="0"/>
              <a:t>10 * 10 = 100</a:t>
            </a:r>
          </a:p>
        </p:txBody>
      </p:sp>
      <p:sp>
        <p:nvSpPr>
          <p:cNvPr id="4" name="Date Placeholder 3"/>
          <p:cNvSpPr>
            <a:spLocks noGrp="1"/>
          </p:cNvSpPr>
          <p:nvPr>
            <p:ph type="dt" sz="half" idx="10"/>
          </p:nvPr>
        </p:nvSpPr>
        <p:spPr/>
        <p:txBody>
          <a:bodyPr/>
          <a:lstStyle/>
          <a:p>
            <a:fld id="{C765F9F2-3674-4DAB-872E-69ABBF75F762}"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70</a:t>
            </a:fld>
            <a:endParaRPr lang="en-US"/>
          </a:p>
        </p:txBody>
      </p:sp>
    </p:spTree>
    <p:extLst>
      <p:ext uri="{BB962C8B-B14F-4D97-AF65-F5344CB8AC3E}">
        <p14:creationId xmlns:p14="http://schemas.microsoft.com/office/powerpoint/2010/main" val="13327136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Synchronized block in java</a:t>
            </a:r>
            <a:br>
              <a:rPr lang="en-US" b="1" dirty="0"/>
            </a:br>
            <a:endParaRPr lang="en-US" dirty="0"/>
          </a:p>
        </p:txBody>
      </p:sp>
      <p:sp>
        <p:nvSpPr>
          <p:cNvPr id="3" name="Content Placeholder 2"/>
          <p:cNvSpPr>
            <a:spLocks noGrp="1"/>
          </p:cNvSpPr>
          <p:nvPr>
            <p:ph idx="1"/>
          </p:nvPr>
        </p:nvSpPr>
        <p:spPr/>
        <p:txBody>
          <a:bodyPr/>
          <a:lstStyle/>
          <a:p>
            <a:r>
              <a:rPr lang="en-US" dirty="0"/>
              <a:t>Synchronized block can be used to perform synchronization on any specific resource of the method.</a:t>
            </a:r>
          </a:p>
          <a:p>
            <a:r>
              <a:rPr lang="en-US" dirty="0"/>
              <a:t>Suppose you have 50 lines of code in your method, but you want to synchronize only 5 lines, you can use synchronized block.</a:t>
            </a:r>
          </a:p>
          <a:p>
            <a:r>
              <a:rPr lang="en-US" dirty="0"/>
              <a:t>If you put all the codes of the method in the synchronized block, it will work same as the synchronized method.</a:t>
            </a:r>
          </a:p>
          <a:p>
            <a:endParaRPr lang="en-US" dirty="0"/>
          </a:p>
        </p:txBody>
      </p:sp>
      <p:sp>
        <p:nvSpPr>
          <p:cNvPr id="4" name="Date Placeholder 3"/>
          <p:cNvSpPr>
            <a:spLocks noGrp="1"/>
          </p:cNvSpPr>
          <p:nvPr>
            <p:ph type="dt" sz="half" idx="10"/>
          </p:nvPr>
        </p:nvSpPr>
        <p:spPr/>
        <p:txBody>
          <a:bodyPr/>
          <a:lstStyle/>
          <a:p>
            <a:fld id="{3D3BF119-5157-4FCF-AFC4-18DE23207537}"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71</a:t>
            </a:fld>
            <a:endParaRPr lang="en-US"/>
          </a:p>
        </p:txBody>
      </p:sp>
    </p:spTree>
    <p:extLst>
      <p:ext uri="{BB962C8B-B14F-4D97-AF65-F5344CB8AC3E}">
        <p14:creationId xmlns:p14="http://schemas.microsoft.com/office/powerpoint/2010/main" val="10721963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Points to remember for Synchronized block</a:t>
            </a:r>
            <a:br>
              <a:rPr lang="en-US" b="1" dirty="0"/>
            </a:br>
            <a:endParaRPr lang="en-US" dirty="0"/>
          </a:p>
        </p:txBody>
      </p:sp>
      <p:sp>
        <p:nvSpPr>
          <p:cNvPr id="3" name="Content Placeholder 2"/>
          <p:cNvSpPr>
            <a:spLocks noGrp="1"/>
          </p:cNvSpPr>
          <p:nvPr>
            <p:ph idx="1"/>
          </p:nvPr>
        </p:nvSpPr>
        <p:spPr/>
        <p:txBody>
          <a:bodyPr/>
          <a:lstStyle/>
          <a:p>
            <a:r>
              <a:rPr lang="en-US" dirty="0"/>
              <a:t>Synchronized block is used to lock an object for any shared resource.</a:t>
            </a:r>
          </a:p>
          <a:p>
            <a:r>
              <a:rPr lang="en-US" dirty="0"/>
              <a:t>Scope of synchronized block is smaller than the method.</a:t>
            </a:r>
          </a:p>
          <a:p>
            <a:endParaRPr lang="en-US" dirty="0"/>
          </a:p>
        </p:txBody>
      </p:sp>
      <p:sp>
        <p:nvSpPr>
          <p:cNvPr id="4" name="Date Placeholder 3"/>
          <p:cNvSpPr>
            <a:spLocks noGrp="1"/>
          </p:cNvSpPr>
          <p:nvPr>
            <p:ph type="dt" sz="half" idx="10"/>
          </p:nvPr>
        </p:nvSpPr>
        <p:spPr/>
        <p:txBody>
          <a:bodyPr/>
          <a:lstStyle/>
          <a:p>
            <a:fld id="{F6E31B46-D8D6-48CC-9481-0902CAA89605}"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72</a:t>
            </a:fld>
            <a:endParaRPr lang="en-US"/>
          </a:p>
        </p:txBody>
      </p:sp>
    </p:spTree>
    <p:extLst>
      <p:ext uri="{BB962C8B-B14F-4D97-AF65-F5344CB8AC3E}">
        <p14:creationId xmlns:p14="http://schemas.microsoft.com/office/powerpoint/2010/main" val="12154773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to use synchronized block</a:t>
            </a:r>
            <a:endParaRPr lang="en-US" dirty="0"/>
          </a:p>
        </p:txBody>
      </p:sp>
      <p:sp>
        <p:nvSpPr>
          <p:cNvPr id="3" name="Content Placeholder 2"/>
          <p:cNvSpPr>
            <a:spLocks noGrp="1"/>
          </p:cNvSpPr>
          <p:nvPr>
            <p:ph idx="1"/>
          </p:nvPr>
        </p:nvSpPr>
        <p:spPr/>
        <p:txBody>
          <a:bodyPr/>
          <a:lstStyle/>
          <a:p>
            <a:r>
              <a:rPr lang="en-US" dirty="0"/>
              <a:t>synchronized (object reference expression) {   </a:t>
            </a:r>
          </a:p>
          <a:p>
            <a:r>
              <a:rPr lang="en-US" dirty="0"/>
              <a:t>  //code block   </a:t>
            </a:r>
          </a:p>
          <a:p>
            <a:r>
              <a:rPr lang="en-US" dirty="0"/>
              <a:t>}  </a:t>
            </a:r>
          </a:p>
          <a:p>
            <a:endParaRPr lang="en-US" dirty="0"/>
          </a:p>
        </p:txBody>
      </p:sp>
      <p:sp>
        <p:nvSpPr>
          <p:cNvPr id="4" name="Date Placeholder 3"/>
          <p:cNvSpPr>
            <a:spLocks noGrp="1"/>
          </p:cNvSpPr>
          <p:nvPr>
            <p:ph type="dt" sz="half" idx="10"/>
          </p:nvPr>
        </p:nvSpPr>
        <p:spPr/>
        <p:txBody>
          <a:bodyPr/>
          <a:lstStyle/>
          <a:p>
            <a:fld id="{880C1D2C-6D10-4FF2-963F-EBEB6A17DD8E}"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73</a:t>
            </a:fld>
            <a:endParaRPr lang="en-US"/>
          </a:p>
        </p:txBody>
      </p:sp>
    </p:spTree>
    <p:extLst>
      <p:ext uri="{BB962C8B-B14F-4D97-AF65-F5344CB8AC3E}">
        <p14:creationId xmlns:p14="http://schemas.microsoft.com/office/powerpoint/2010/main" val="10379793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942" y="3334512"/>
            <a:ext cx="8596668" cy="1320800"/>
          </a:xfrm>
        </p:spPr>
        <p:txBody>
          <a:bodyPr/>
          <a:lstStyle/>
          <a:p>
            <a:r>
              <a:rPr lang="en-US" b="1" dirty="0"/>
              <a:t>Example of synchronized block</a:t>
            </a:r>
            <a:br>
              <a:rPr lang="en-US" b="1" dirty="0"/>
            </a:br>
            <a:endParaRPr lang="en-US" dirty="0"/>
          </a:p>
        </p:txBody>
      </p:sp>
      <p:sp>
        <p:nvSpPr>
          <p:cNvPr id="3" name="Date Placeholder 2"/>
          <p:cNvSpPr>
            <a:spLocks noGrp="1"/>
          </p:cNvSpPr>
          <p:nvPr>
            <p:ph type="dt" sz="half" idx="10"/>
          </p:nvPr>
        </p:nvSpPr>
        <p:spPr/>
        <p:txBody>
          <a:bodyPr/>
          <a:lstStyle/>
          <a:p>
            <a:fld id="{9E8EBE19-EDDB-42A6-B22B-04FA7489A5BF}"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74</a:t>
            </a:fld>
            <a:endParaRPr lang="en-US"/>
          </a:p>
        </p:txBody>
      </p:sp>
    </p:spTree>
    <p:extLst>
      <p:ext uri="{BB962C8B-B14F-4D97-AF65-F5344CB8AC3E}">
        <p14:creationId xmlns:p14="http://schemas.microsoft.com/office/powerpoint/2010/main" val="16922629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8913"/>
            <a:ext cx="8596668" cy="5602450"/>
          </a:xfrm>
        </p:spPr>
        <p:txBody>
          <a:bodyPr>
            <a:normAutofit fontScale="55000" lnSpcReduction="20000"/>
          </a:bodyPr>
          <a:lstStyle/>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Table{</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printTable</a:t>
            </a:r>
            <a:r>
              <a:rPr lang="en-US" b="1" dirty="0">
                <a:solidFill>
                  <a:srgbClr val="000000"/>
                </a:solidFill>
                <a:latin typeface="Courier New" panose="02070309020205020404" pitchFamily="49" charset="0"/>
              </a:rPr>
              <a:t>(</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num</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"print table is started"</a:t>
            </a:r>
            <a:r>
              <a:rPr lang="en-US" b="1" i="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synchronized</a:t>
            </a:r>
            <a:r>
              <a:rPr lang="en-US" b="1"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this</a:t>
            </a:r>
            <a:r>
              <a:rPr lang="en-US" b="1" dirty="0">
                <a:solidFill>
                  <a:srgbClr val="000000"/>
                </a:solidFill>
                <a:latin typeface="Courier New" panose="02070309020205020404" pitchFamily="49" charset="0"/>
              </a:rPr>
              <a:t>){</a:t>
            </a:r>
          </a:p>
          <a:p>
            <a:r>
              <a:rPr lang="nn-NO" b="1" dirty="0">
                <a:solidFill>
                  <a:srgbClr val="7F0055"/>
                </a:solidFill>
                <a:latin typeface="Courier New" panose="02070309020205020404" pitchFamily="49" charset="0"/>
              </a:rPr>
              <a:t>for</a:t>
            </a:r>
            <a:r>
              <a:rPr lang="nn-NO" b="1" dirty="0">
                <a:solidFill>
                  <a:srgbClr val="000000"/>
                </a:solidFill>
                <a:latin typeface="Courier New" panose="02070309020205020404" pitchFamily="49" charset="0"/>
              </a:rPr>
              <a:t>(</a:t>
            </a:r>
            <a:r>
              <a:rPr lang="nn-NO" b="1" dirty="0">
                <a:solidFill>
                  <a:srgbClr val="7F0055"/>
                </a:solidFill>
                <a:latin typeface="Courier New" panose="02070309020205020404" pitchFamily="49" charset="0"/>
              </a:rPr>
              <a:t>int</a:t>
            </a:r>
            <a:r>
              <a:rPr lang="nn-NO" b="1" dirty="0">
                <a:solidFill>
                  <a:srgbClr val="000000"/>
                </a:solidFill>
                <a:latin typeface="Courier New" panose="02070309020205020404" pitchFamily="49" charset="0"/>
              </a:rPr>
              <a:t>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=1;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&lt;=10;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num</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num</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"print table is ended"</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Thread1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dirty="0">
                <a:solidFill>
                  <a:srgbClr val="000000"/>
                </a:solidFill>
                <a:latin typeface="Courier New" panose="02070309020205020404" pitchFamily="49" charset="0"/>
              </a:rPr>
              <a:t>Table </a:t>
            </a:r>
            <a:r>
              <a:rPr lang="en-US" dirty="0" err="1">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Thread1(Table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en-US" dirty="0" err="1">
                <a:solidFill>
                  <a:srgbClr val="0000C0"/>
                </a:solidFill>
                <a:latin typeface="Courier New" panose="02070309020205020404" pitchFamily="49" charset="0"/>
              </a:rPr>
              <a:t>table</a:t>
            </a:r>
            <a:r>
              <a:rPr lang="en-US" dirty="0" err="1">
                <a:solidFill>
                  <a:srgbClr val="000000"/>
                </a:solidFill>
                <a:latin typeface="Courier New" panose="02070309020205020404" pitchFamily="49" charset="0"/>
              </a:rPr>
              <a:t>.printTable</a:t>
            </a:r>
            <a:r>
              <a:rPr lang="en-US" dirty="0">
                <a:solidFill>
                  <a:srgbClr val="000000"/>
                </a:solidFill>
                <a:latin typeface="Courier New" panose="02070309020205020404" pitchFamily="49" charset="0"/>
              </a:rPr>
              <a:t>(10);</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
        <p:nvSpPr>
          <p:cNvPr id="2" name="Date Placeholder 1"/>
          <p:cNvSpPr>
            <a:spLocks noGrp="1"/>
          </p:cNvSpPr>
          <p:nvPr>
            <p:ph type="dt" sz="half" idx="10"/>
          </p:nvPr>
        </p:nvSpPr>
        <p:spPr/>
        <p:txBody>
          <a:bodyPr/>
          <a:lstStyle/>
          <a:p>
            <a:fld id="{A9705FA8-C40E-4E2D-8491-58DE548758A8}"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75</a:t>
            </a:fld>
            <a:endParaRPr lang="en-US"/>
          </a:p>
        </p:txBody>
      </p:sp>
    </p:spTree>
    <p:extLst>
      <p:ext uri="{BB962C8B-B14F-4D97-AF65-F5344CB8AC3E}">
        <p14:creationId xmlns:p14="http://schemas.microsoft.com/office/powerpoint/2010/main" val="25122122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56033"/>
            <a:ext cx="8596668" cy="5785330"/>
          </a:xfrm>
        </p:spPr>
        <p:txBody>
          <a:bodyPr>
            <a:normAutofit fontScale="62500" lnSpcReduction="20000"/>
          </a:bodyPr>
          <a:lstStyle/>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Thread2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dirty="0">
                <a:solidFill>
                  <a:srgbClr val="000000"/>
                </a:solidFill>
                <a:latin typeface="Courier New" panose="02070309020205020404" pitchFamily="49" charset="0"/>
              </a:rPr>
              <a:t>Table </a:t>
            </a:r>
            <a:r>
              <a:rPr lang="en-US" dirty="0" err="1">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Thread2(Table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en-US" dirty="0" err="1">
                <a:solidFill>
                  <a:srgbClr val="0000C0"/>
                </a:solidFill>
                <a:latin typeface="Courier New" panose="02070309020205020404" pitchFamily="49" charset="0"/>
              </a:rPr>
              <a:t>table</a:t>
            </a:r>
            <a:r>
              <a:rPr lang="en-US" dirty="0" err="1">
                <a:solidFill>
                  <a:srgbClr val="000000"/>
                </a:solidFill>
                <a:latin typeface="Courier New" panose="02070309020205020404" pitchFamily="49" charset="0"/>
              </a:rPr>
              <a:t>.printTable</a:t>
            </a:r>
            <a:r>
              <a:rPr lang="en-US" dirty="0">
                <a:solidFill>
                  <a:srgbClr val="000000"/>
                </a:solidFill>
                <a:latin typeface="Courier New" panose="02070309020205020404" pitchFamily="49" charset="0"/>
              </a:rPr>
              <a:t>(100);</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SynchronizationTest</a:t>
            </a:r>
            <a:r>
              <a:rPr lang="en-US" b="1" dirty="0">
                <a:solidFill>
                  <a:srgbClr val="000000"/>
                </a:solidFill>
                <a:latin typeface="Courier New" panose="02070309020205020404" pitchFamily="49" charset="0"/>
              </a:rPr>
              <a:t> {</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Table </a:t>
            </a:r>
            <a:r>
              <a:rPr lang="en-US" dirty="0" err="1">
                <a:solidFill>
                  <a:srgbClr val="6A3E3E"/>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Table();</a:t>
            </a:r>
          </a:p>
          <a:p>
            <a:r>
              <a:rPr lang="en-US" dirty="0">
                <a:solidFill>
                  <a:srgbClr val="000000"/>
                </a:solidFill>
                <a:latin typeface="Courier New" panose="02070309020205020404" pitchFamily="49" charset="0"/>
              </a:rPr>
              <a:t>Thread1 </a:t>
            </a:r>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Thread1(</a:t>
            </a:r>
            <a:r>
              <a:rPr lang="en-US" b="1" dirty="0">
                <a:solidFill>
                  <a:srgbClr val="6A3E3E"/>
                </a:solidFill>
                <a:latin typeface="Courier New" panose="02070309020205020404" pitchFamily="49" charset="0"/>
              </a:rPr>
              <a:t>table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Thread2 </a:t>
            </a:r>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Thread2(</a:t>
            </a:r>
            <a:r>
              <a:rPr lang="en-US" b="1" dirty="0">
                <a:solidFill>
                  <a:srgbClr val="6A3E3E"/>
                </a:solidFill>
                <a:latin typeface="Courier New" panose="02070309020205020404" pitchFamily="49" charset="0"/>
              </a:rPr>
              <a:t>table</a:t>
            </a:r>
            <a:r>
              <a:rPr lang="en-US" b="1" dirty="0">
                <a:solidFill>
                  <a:srgbClr val="000000"/>
                </a:solidFill>
                <a:latin typeface="Courier New" panose="02070309020205020404" pitchFamily="49" charset="0"/>
              </a:rPr>
              <a:t>);</a:t>
            </a:r>
          </a:p>
          <a:p>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.start();</a:t>
            </a:r>
          </a:p>
          <a:p>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.start();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p>
          <a:p>
            <a:endParaRPr lang="en-US" dirty="0"/>
          </a:p>
        </p:txBody>
      </p:sp>
      <p:sp>
        <p:nvSpPr>
          <p:cNvPr id="2" name="Date Placeholder 1"/>
          <p:cNvSpPr>
            <a:spLocks noGrp="1"/>
          </p:cNvSpPr>
          <p:nvPr>
            <p:ph type="dt" sz="half" idx="10"/>
          </p:nvPr>
        </p:nvSpPr>
        <p:spPr/>
        <p:txBody>
          <a:bodyPr/>
          <a:lstStyle/>
          <a:p>
            <a:fld id="{CB0B1D0C-D6DA-4A0C-B8E2-61CBFB586FFF}"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76</a:t>
            </a:fld>
            <a:endParaRPr lang="en-US"/>
          </a:p>
        </p:txBody>
      </p:sp>
    </p:spTree>
    <p:extLst>
      <p:ext uri="{BB962C8B-B14F-4D97-AF65-F5344CB8AC3E}">
        <p14:creationId xmlns:p14="http://schemas.microsoft.com/office/powerpoint/2010/main" val="42875017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a:xfrm>
            <a:off x="677334" y="1179577"/>
            <a:ext cx="8596668" cy="4861786"/>
          </a:xfrm>
        </p:spPr>
        <p:txBody>
          <a:bodyPr>
            <a:normAutofit fontScale="47500" lnSpcReduction="20000"/>
          </a:bodyPr>
          <a:lstStyle/>
          <a:p>
            <a:r>
              <a:rPr lang="en-US" dirty="0"/>
              <a:t>1 * 100 = 100</a:t>
            </a:r>
          </a:p>
          <a:p>
            <a:r>
              <a:rPr lang="en-US" dirty="0"/>
              <a:t>2 * 100 = 200</a:t>
            </a:r>
          </a:p>
          <a:p>
            <a:r>
              <a:rPr lang="en-US" dirty="0"/>
              <a:t>3 * 100 = 300</a:t>
            </a:r>
          </a:p>
          <a:p>
            <a:r>
              <a:rPr lang="en-US" dirty="0"/>
              <a:t>4 * 100 = 400</a:t>
            </a:r>
          </a:p>
          <a:p>
            <a:r>
              <a:rPr lang="en-US" dirty="0"/>
              <a:t>5 * 100 = 500</a:t>
            </a:r>
          </a:p>
          <a:p>
            <a:r>
              <a:rPr lang="en-US" dirty="0"/>
              <a:t>6 * 100 = 600</a:t>
            </a:r>
          </a:p>
          <a:p>
            <a:r>
              <a:rPr lang="en-US" dirty="0"/>
              <a:t>7 * 100 = 700</a:t>
            </a:r>
          </a:p>
          <a:p>
            <a:r>
              <a:rPr lang="en-US" dirty="0"/>
              <a:t>8 * 100 = 800</a:t>
            </a:r>
          </a:p>
          <a:p>
            <a:r>
              <a:rPr lang="en-US" dirty="0"/>
              <a:t>9 * 100 = 900</a:t>
            </a:r>
          </a:p>
          <a:p>
            <a:r>
              <a:rPr lang="en-US" dirty="0"/>
              <a:t>10 * 100 = 1000</a:t>
            </a:r>
          </a:p>
          <a:p>
            <a:r>
              <a:rPr lang="en-US" dirty="0"/>
              <a:t>1 * 10 = 10</a:t>
            </a:r>
          </a:p>
          <a:p>
            <a:r>
              <a:rPr lang="en-US" dirty="0"/>
              <a:t>2 * 10 = 20</a:t>
            </a:r>
          </a:p>
          <a:p>
            <a:r>
              <a:rPr lang="en-US" dirty="0"/>
              <a:t>3 * 10 = 30</a:t>
            </a:r>
          </a:p>
          <a:p>
            <a:r>
              <a:rPr lang="en-US" dirty="0"/>
              <a:t>4 * 10 = 40</a:t>
            </a:r>
          </a:p>
          <a:p>
            <a:r>
              <a:rPr lang="en-US" dirty="0"/>
              <a:t>5 * 10 = 50</a:t>
            </a:r>
          </a:p>
          <a:p>
            <a:r>
              <a:rPr lang="en-US" dirty="0"/>
              <a:t>6 * 10 = 60</a:t>
            </a:r>
          </a:p>
          <a:p>
            <a:r>
              <a:rPr lang="en-US" dirty="0"/>
              <a:t>7 * 10 = 70</a:t>
            </a:r>
          </a:p>
          <a:p>
            <a:r>
              <a:rPr lang="en-US" dirty="0"/>
              <a:t>8 * 10 = 80</a:t>
            </a:r>
          </a:p>
          <a:p>
            <a:r>
              <a:rPr lang="en-US" dirty="0"/>
              <a:t>9 * 10 = 90</a:t>
            </a:r>
          </a:p>
          <a:p>
            <a:r>
              <a:rPr lang="en-US" dirty="0"/>
              <a:t>10 * 10 = 100</a:t>
            </a:r>
          </a:p>
        </p:txBody>
      </p:sp>
      <p:sp>
        <p:nvSpPr>
          <p:cNvPr id="4" name="Date Placeholder 3"/>
          <p:cNvSpPr>
            <a:spLocks noGrp="1"/>
          </p:cNvSpPr>
          <p:nvPr>
            <p:ph type="dt" sz="half" idx="10"/>
          </p:nvPr>
        </p:nvSpPr>
        <p:spPr/>
        <p:txBody>
          <a:bodyPr/>
          <a:lstStyle/>
          <a:p>
            <a:fld id="{C6A9D046-611E-4C0E-9603-6AEF00DC6A42}"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77</a:t>
            </a:fld>
            <a:endParaRPr lang="en-US"/>
          </a:p>
        </p:txBody>
      </p:sp>
    </p:spTree>
    <p:extLst>
      <p:ext uri="{BB962C8B-B14F-4D97-AF65-F5344CB8AC3E}">
        <p14:creationId xmlns:p14="http://schemas.microsoft.com/office/powerpoint/2010/main" val="39248565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9657" y="3148084"/>
            <a:ext cx="8596668" cy="1320800"/>
          </a:xfrm>
        </p:spPr>
        <p:txBody>
          <a:bodyPr/>
          <a:lstStyle/>
          <a:p>
            <a:r>
              <a:rPr lang="en-US" dirty="0"/>
              <a:t>Deadlocks in java</a:t>
            </a:r>
          </a:p>
        </p:txBody>
      </p:sp>
      <p:sp>
        <p:nvSpPr>
          <p:cNvPr id="4" name="Date Placeholder 3"/>
          <p:cNvSpPr>
            <a:spLocks noGrp="1"/>
          </p:cNvSpPr>
          <p:nvPr>
            <p:ph type="dt" sz="half" idx="10"/>
          </p:nvPr>
        </p:nvSpPr>
        <p:spPr/>
        <p:txBody>
          <a:bodyPr/>
          <a:lstStyle/>
          <a:p>
            <a:fld id="{AEECA84F-AE2F-434A-A515-05504B94202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78</a:t>
            </a:fld>
            <a:endParaRPr lang="en-US"/>
          </a:p>
        </p:txBody>
      </p:sp>
    </p:spTree>
    <p:extLst>
      <p:ext uri="{BB962C8B-B14F-4D97-AF65-F5344CB8AC3E}">
        <p14:creationId xmlns:p14="http://schemas.microsoft.com/office/powerpoint/2010/main" val="35241965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68573"/>
          </a:xfrm>
        </p:spPr>
        <p:txBody>
          <a:bodyPr>
            <a:noAutofit/>
          </a:bodyPr>
          <a:lstStyle/>
          <a:p>
            <a:r>
              <a:rPr lang="en-US" sz="2000" dirty="0"/>
              <a:t>What is Deadlock and How to analyze and avoid deadlock situation?</a:t>
            </a:r>
            <a:br>
              <a:rPr lang="en-US" sz="2000" dirty="0"/>
            </a:br>
            <a:endParaRPr lang="en-US" sz="2000" dirty="0"/>
          </a:p>
        </p:txBody>
      </p:sp>
      <p:sp>
        <p:nvSpPr>
          <p:cNvPr id="3" name="Content Placeholder 2"/>
          <p:cNvSpPr>
            <a:spLocks noGrp="1"/>
          </p:cNvSpPr>
          <p:nvPr>
            <p:ph idx="1"/>
          </p:nvPr>
        </p:nvSpPr>
        <p:spPr>
          <a:xfrm>
            <a:off x="677334" y="1078174"/>
            <a:ext cx="8596668" cy="5779826"/>
          </a:xfrm>
        </p:spPr>
        <p:txBody>
          <a:bodyPr>
            <a:normAutofit/>
          </a:bodyPr>
          <a:lstStyle/>
          <a:p>
            <a:r>
              <a:rPr lang="en-US" dirty="0"/>
              <a:t>Deadlock is a programming situation where two or more threads are blocked forever, this situation arises with at least two threads and two or more resources.</a:t>
            </a:r>
          </a:p>
          <a:p>
            <a:r>
              <a:rPr lang="en-US" dirty="0"/>
              <a:t>To analyze a deadlock, we need to look at the java thread dump of the application, we need to look out for the threads with state as BLOCKED and then the resources it’s waiting to lock, Every resource has a unique ID using which we can find which thread is already holding the lock on the object.</a:t>
            </a:r>
          </a:p>
          <a:p>
            <a:r>
              <a:rPr lang="en-US" dirty="0"/>
              <a:t> </a:t>
            </a:r>
            <a:r>
              <a:rPr lang="en-US"/>
              <a:t>Ex: </a:t>
            </a:r>
          </a:p>
          <a:p>
            <a:r>
              <a:rPr lang="en-US"/>
              <a:t>Deadlock </a:t>
            </a:r>
            <a:r>
              <a:rPr lang="en-US" dirty="0"/>
              <a:t>can occur in a situation when a thread is waiting for an object lock, that is acquired by another thread and second thread is waiting for an object lock that is acquired by first thread.</a:t>
            </a:r>
          </a:p>
          <a:p>
            <a:r>
              <a:rPr lang="en-US" dirty="0"/>
              <a:t> Since, both threads are waiting for each other to release the lock, the condition is called deadlock. </a:t>
            </a:r>
          </a:p>
          <a:p>
            <a:endParaRPr lang="en-US" dirty="0"/>
          </a:p>
        </p:txBody>
      </p:sp>
      <p:sp>
        <p:nvSpPr>
          <p:cNvPr id="5" name="Date Placeholder 4"/>
          <p:cNvSpPr>
            <a:spLocks noGrp="1"/>
          </p:cNvSpPr>
          <p:nvPr>
            <p:ph type="dt" sz="half" idx="10"/>
          </p:nvPr>
        </p:nvSpPr>
        <p:spPr/>
        <p:txBody>
          <a:bodyPr/>
          <a:lstStyle/>
          <a:p>
            <a:fld id="{EE9FA6CA-1AAD-4975-951C-91F403D96DBF}" type="datetime1">
              <a:rPr lang="en-US" smtClean="0"/>
              <a:t>6/18/2018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FCCFC35D-CD16-45D2-8AD8-5F7337C38AAD}" type="slidenum">
              <a:rPr lang="en-US" smtClean="0"/>
              <a:t>79</a:t>
            </a:fld>
            <a:endParaRPr lang="en-US"/>
          </a:p>
        </p:txBody>
      </p:sp>
      <p:pic>
        <p:nvPicPr>
          <p:cNvPr id="8" name="Content Placeholder 6"/>
          <p:cNvPicPr>
            <a:picLocks noChangeAspect="1"/>
          </p:cNvPicPr>
          <p:nvPr/>
        </p:nvPicPr>
        <p:blipFill>
          <a:blip r:embed="rId2"/>
          <a:stretch>
            <a:fillRect/>
          </a:stretch>
        </p:blipFill>
        <p:spPr>
          <a:xfrm>
            <a:off x="2654489" y="5150972"/>
            <a:ext cx="4077053" cy="1707028"/>
          </a:xfrm>
          <a:prstGeom prst="rect">
            <a:avLst/>
          </a:prstGeom>
        </p:spPr>
      </p:pic>
    </p:spTree>
    <p:extLst>
      <p:ext uri="{BB962C8B-B14F-4D97-AF65-F5344CB8AC3E}">
        <p14:creationId xmlns:p14="http://schemas.microsoft.com/office/powerpoint/2010/main" val="69878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Thread in java</a:t>
            </a:r>
            <a:endParaRPr lang="en-US" dirty="0"/>
          </a:p>
        </p:txBody>
      </p:sp>
      <p:sp>
        <p:nvSpPr>
          <p:cNvPr id="3" name="Content Placeholder 2"/>
          <p:cNvSpPr>
            <a:spLocks noGrp="1"/>
          </p:cNvSpPr>
          <p:nvPr>
            <p:ph idx="1"/>
          </p:nvPr>
        </p:nvSpPr>
        <p:spPr/>
        <p:txBody>
          <a:bodyPr/>
          <a:lstStyle/>
          <a:p>
            <a:r>
              <a:rPr lang="en-US" dirty="0"/>
              <a:t>A thread is a lightweight sub process, a smallest unit of processing. It is a separate path of execution.</a:t>
            </a:r>
          </a:p>
          <a:p>
            <a:r>
              <a:rPr lang="en-US" dirty="0"/>
              <a:t>Threads are independent, if there occurs exception in one thread, it doesn't affect other threads. It shares a common memory area. </a:t>
            </a:r>
          </a:p>
          <a:p>
            <a:pPr marL="0" indent="0">
              <a:buNone/>
            </a:pPr>
            <a:endParaRPr lang="en-US" dirty="0">
              <a:effectLst/>
            </a:endParaRPr>
          </a:p>
        </p:txBody>
      </p:sp>
      <p:sp>
        <p:nvSpPr>
          <p:cNvPr id="4" name="Date Placeholder 3"/>
          <p:cNvSpPr>
            <a:spLocks noGrp="1"/>
          </p:cNvSpPr>
          <p:nvPr>
            <p:ph type="dt" sz="half" idx="10"/>
          </p:nvPr>
        </p:nvSpPr>
        <p:spPr/>
        <p:txBody>
          <a:bodyPr/>
          <a:lstStyle/>
          <a:p>
            <a:fld id="{D00C54F7-54D0-4357-A689-48A5BB77E1A5}"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8</a:t>
            </a:fld>
            <a:endParaRPr lang="en-US"/>
          </a:p>
        </p:txBody>
      </p:sp>
    </p:spTree>
    <p:extLst>
      <p:ext uri="{BB962C8B-B14F-4D97-AF65-F5344CB8AC3E}">
        <p14:creationId xmlns:p14="http://schemas.microsoft.com/office/powerpoint/2010/main" val="2810389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DCED-F27C-4E57-82BC-17809A5B2B80}"/>
              </a:ext>
            </a:extLst>
          </p:cNvPr>
          <p:cNvSpPr>
            <a:spLocks noGrp="1"/>
          </p:cNvSpPr>
          <p:nvPr>
            <p:ph type="title"/>
          </p:nvPr>
        </p:nvSpPr>
        <p:spPr/>
        <p:txBody>
          <a:bodyPr/>
          <a:lstStyle/>
          <a:p>
            <a:r>
              <a:rPr lang="en-US" dirty="0"/>
              <a:t>Best example</a:t>
            </a:r>
          </a:p>
        </p:txBody>
      </p:sp>
      <p:sp>
        <p:nvSpPr>
          <p:cNvPr id="4" name="Date Placeholder 3">
            <a:extLst>
              <a:ext uri="{FF2B5EF4-FFF2-40B4-BE49-F238E27FC236}">
                <a16:creationId xmlns:a16="http://schemas.microsoft.com/office/drawing/2014/main" id="{931F8328-B2D0-4B83-84CC-DE4D59CF044A}"/>
              </a:ext>
            </a:extLst>
          </p:cNvPr>
          <p:cNvSpPr>
            <a:spLocks noGrp="1"/>
          </p:cNvSpPr>
          <p:nvPr>
            <p:ph type="dt" sz="half" idx="10"/>
          </p:nvPr>
        </p:nvSpPr>
        <p:spPr/>
        <p:txBody>
          <a:bodyPr/>
          <a:lstStyle/>
          <a:p>
            <a:fld id="{AEECA84F-AE2F-434A-A515-05504B94202D}" type="datetime1">
              <a:rPr lang="en-US" smtClean="0"/>
              <a:t>6/18/2018</a:t>
            </a:fld>
            <a:endParaRPr lang="en-US"/>
          </a:p>
        </p:txBody>
      </p:sp>
      <p:sp>
        <p:nvSpPr>
          <p:cNvPr id="5" name="Footer Placeholder 4">
            <a:extLst>
              <a:ext uri="{FF2B5EF4-FFF2-40B4-BE49-F238E27FC236}">
                <a16:creationId xmlns:a16="http://schemas.microsoft.com/office/drawing/2014/main" id="{268D0A8C-205F-4F1E-A933-7813DBDC3B8C}"/>
              </a:ext>
            </a:extLst>
          </p:cNvPr>
          <p:cNvSpPr>
            <a:spLocks noGrp="1"/>
          </p:cNvSpPr>
          <p:nvPr>
            <p:ph type="ftr" sz="quarter" idx="11"/>
          </p:nvPr>
        </p:nvSpPr>
        <p:spPr/>
        <p:txBody>
          <a:bodyPr/>
          <a:lstStyle/>
          <a:p>
            <a:r>
              <a:rPr lang="en-US"/>
              <a:t>Presented by MangaRao</a:t>
            </a:r>
          </a:p>
        </p:txBody>
      </p:sp>
      <p:sp>
        <p:nvSpPr>
          <p:cNvPr id="6" name="Slide Number Placeholder 5">
            <a:extLst>
              <a:ext uri="{FF2B5EF4-FFF2-40B4-BE49-F238E27FC236}">
                <a16:creationId xmlns:a16="http://schemas.microsoft.com/office/drawing/2014/main" id="{40C35A19-AD5C-4505-BC19-382CA014D78A}"/>
              </a:ext>
            </a:extLst>
          </p:cNvPr>
          <p:cNvSpPr>
            <a:spLocks noGrp="1"/>
          </p:cNvSpPr>
          <p:nvPr>
            <p:ph type="sldNum" sz="quarter" idx="12"/>
          </p:nvPr>
        </p:nvSpPr>
        <p:spPr/>
        <p:txBody>
          <a:bodyPr/>
          <a:lstStyle/>
          <a:p>
            <a:fld id="{FCCFC35D-CD16-45D2-8AD8-5F7337C38AAD}" type="slidenum">
              <a:rPr lang="en-US" smtClean="0"/>
              <a:t>80</a:t>
            </a:fld>
            <a:endParaRPr lang="en-US"/>
          </a:p>
        </p:txBody>
      </p:sp>
      <p:pic>
        <p:nvPicPr>
          <p:cNvPr id="1026" name="Picture 2" descr="Related image">
            <a:extLst>
              <a:ext uri="{FF2B5EF4-FFF2-40B4-BE49-F238E27FC236}">
                <a16:creationId xmlns:a16="http://schemas.microsoft.com/office/drawing/2014/main" id="{AE346EF0-A35C-4314-BE99-3480FE733F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0854" y="2160588"/>
            <a:ext cx="359032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421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Funny example</a:t>
            </a:r>
          </a:p>
        </p:txBody>
      </p:sp>
      <p:sp>
        <p:nvSpPr>
          <p:cNvPr id="4" name="Date Placeholder 3"/>
          <p:cNvSpPr>
            <a:spLocks noGrp="1"/>
          </p:cNvSpPr>
          <p:nvPr>
            <p:ph type="dt" sz="half" idx="10"/>
          </p:nvPr>
        </p:nvSpPr>
        <p:spPr/>
        <p:txBody>
          <a:bodyPr/>
          <a:lstStyle/>
          <a:p>
            <a:fld id="{AEECA84F-AE2F-434A-A515-05504B94202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81</a:t>
            </a:fld>
            <a:endParaRPr lang="en-US"/>
          </a:p>
        </p:txBody>
      </p:sp>
      <p:pic>
        <p:nvPicPr>
          <p:cNvPr id="1026" name="Picture 2" descr="Image may contain: 1 person, meme and tex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3121" y="2160588"/>
            <a:ext cx="582579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2073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deadlock example</a:t>
            </a:r>
          </a:p>
        </p:txBody>
      </p:sp>
      <p:sp>
        <p:nvSpPr>
          <p:cNvPr id="4" name="Date Placeholder 3"/>
          <p:cNvSpPr>
            <a:spLocks noGrp="1"/>
          </p:cNvSpPr>
          <p:nvPr>
            <p:ph type="dt" sz="half" idx="10"/>
          </p:nvPr>
        </p:nvSpPr>
        <p:spPr/>
        <p:txBody>
          <a:bodyPr/>
          <a:lstStyle/>
          <a:p>
            <a:fld id="{AEECA84F-AE2F-434A-A515-05504B94202D}"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82</a:t>
            </a:fld>
            <a:endParaRPr lang="en-US"/>
          </a:p>
        </p:txBody>
      </p:sp>
      <p:pic>
        <p:nvPicPr>
          <p:cNvPr id="2050" name="Picture 2" descr="Image may contain: tex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5021" y="2160588"/>
            <a:ext cx="3541995"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6464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0"/>
            <a:ext cx="8596668" cy="6858000"/>
          </a:xfrm>
        </p:spPr>
        <p:txBody>
          <a:bodyPr>
            <a:normAutofit fontScale="55000" lnSpcReduction="2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DeadLockExample</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String </a:t>
            </a:r>
            <a:r>
              <a:rPr lang="en-US" dirty="0">
                <a:solidFill>
                  <a:srgbClr val="6A3E3E"/>
                </a:solidFill>
                <a:latin typeface="Consolas" panose="020B0609020204030204" pitchFamily="49" charset="0"/>
              </a:rPr>
              <a:t>resource1</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"SAI"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Integer </a:t>
            </a:r>
            <a:r>
              <a:rPr lang="en-US" dirty="0">
                <a:solidFill>
                  <a:srgbClr val="6A3E3E"/>
                </a:solidFill>
                <a:latin typeface="Consolas" panose="020B0609020204030204" pitchFamily="49" charset="0"/>
              </a:rPr>
              <a:t>resource2</a:t>
            </a:r>
            <a:r>
              <a:rPr lang="en-US" dirty="0">
                <a:solidFill>
                  <a:srgbClr val="000000"/>
                </a:solidFill>
                <a:latin typeface="Consolas" panose="020B0609020204030204" pitchFamily="49" charset="0"/>
              </a:rPr>
              <a:t> = 100;</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Thread </a:t>
            </a:r>
            <a:r>
              <a:rPr lang="en-US" dirty="0">
                <a:solidFill>
                  <a:srgbClr val="6A3E3E"/>
                </a:solidFill>
                <a:latin typeface="Consolas" panose="020B0609020204030204" pitchFamily="49" charset="0"/>
              </a:rPr>
              <a:t>t1</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Thread(){</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run() {</a:t>
            </a:r>
          </a:p>
          <a:p>
            <a:r>
              <a:rPr lang="en-US" b="1" dirty="0">
                <a:solidFill>
                  <a:srgbClr val="7F0055"/>
                </a:solidFill>
                <a:latin typeface="Consolas" panose="020B0609020204030204" pitchFamily="49" charset="0"/>
              </a:rPr>
              <a:t>synchronized</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resource1</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"resource1 is locked by t1"</a:t>
            </a:r>
            <a:r>
              <a:rPr lang="en-US" b="1" i="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try</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Thread.</a:t>
            </a:r>
            <a:r>
              <a:rPr lang="en-US" i="1" dirty="0" err="1">
                <a:solidFill>
                  <a:srgbClr val="000000"/>
                </a:solidFill>
                <a:latin typeface="Consolas" panose="020B0609020204030204" pitchFamily="49" charset="0"/>
              </a:rPr>
              <a:t>sleep</a:t>
            </a:r>
            <a:r>
              <a:rPr lang="en-US" i="1" dirty="0">
                <a:solidFill>
                  <a:srgbClr val="000000"/>
                </a:solidFill>
                <a:latin typeface="Consolas" panose="020B0609020204030204" pitchFamily="49" charset="0"/>
              </a:rPr>
              <a:t>(1000);</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catch</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InterruptedException</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e</a:t>
            </a:r>
            <a:r>
              <a:rPr lang="en-US" b="1" dirty="0">
                <a:solidFill>
                  <a:srgbClr val="000000"/>
                </a:solidFill>
                <a:latin typeface="Consolas" panose="020B0609020204030204" pitchFamily="49" charset="0"/>
              </a:rPr>
              <a:t>) {</a:t>
            </a:r>
          </a:p>
          <a:p>
            <a:r>
              <a:rPr lang="en-US" dirty="0" err="1">
                <a:solidFill>
                  <a:srgbClr val="6A3E3E"/>
                </a:solidFill>
                <a:latin typeface="Consolas" panose="020B0609020204030204" pitchFamily="49" charset="0"/>
              </a:rPr>
              <a:t>e</a:t>
            </a:r>
            <a:r>
              <a:rPr lang="en-US" dirty="0" err="1">
                <a:solidFill>
                  <a:srgbClr val="000000"/>
                </a:solidFill>
                <a:latin typeface="Consolas" panose="020B0609020204030204" pitchFamily="49" charset="0"/>
              </a:rPr>
              <a:t>.printStackTrace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"t1 is waiting for lock on resource 2"</a:t>
            </a:r>
            <a:r>
              <a:rPr lang="en-US" b="1" i="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synchronized</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resource2</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"resource 2 "</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"run method execution is completed by t1"</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t1</a:t>
            </a:r>
            <a:r>
              <a:rPr lang="en-US" dirty="0">
                <a:solidFill>
                  <a:srgbClr val="000000"/>
                </a:solidFill>
                <a:latin typeface="Consolas" panose="020B0609020204030204" pitchFamily="49" charset="0"/>
              </a:rPr>
              <a:t>.start();</a:t>
            </a:r>
          </a:p>
          <a:p>
            <a:r>
              <a:rPr lang="en-US" dirty="0">
                <a:solidFill>
                  <a:srgbClr val="000000"/>
                </a:solidFill>
                <a:latin typeface="Consolas" panose="020B0609020204030204" pitchFamily="49" charset="0"/>
              </a:rPr>
              <a:t> </a:t>
            </a:r>
            <a:endParaRPr lang="en-US" dirty="0"/>
          </a:p>
        </p:txBody>
      </p:sp>
      <p:sp>
        <p:nvSpPr>
          <p:cNvPr id="2" name="Date Placeholder 1"/>
          <p:cNvSpPr>
            <a:spLocks noGrp="1"/>
          </p:cNvSpPr>
          <p:nvPr>
            <p:ph type="dt" sz="half" idx="10"/>
          </p:nvPr>
        </p:nvSpPr>
        <p:spPr/>
        <p:txBody>
          <a:bodyPr/>
          <a:lstStyle/>
          <a:p>
            <a:fld id="{8FEAE2E8-C048-4879-8099-3075141920FD}"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83</a:t>
            </a:fld>
            <a:endParaRPr lang="en-US"/>
          </a:p>
        </p:txBody>
      </p:sp>
    </p:spTree>
    <p:extLst>
      <p:ext uri="{BB962C8B-B14F-4D97-AF65-F5344CB8AC3E}">
        <p14:creationId xmlns:p14="http://schemas.microsoft.com/office/powerpoint/2010/main" val="31312117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0"/>
            <a:ext cx="8596668" cy="6958584"/>
          </a:xfrm>
        </p:spPr>
        <p:txBody>
          <a:bodyPr>
            <a:normAutofit fontScale="85000" lnSpcReduction="10000"/>
          </a:bodyPr>
          <a:lstStyle/>
          <a:p>
            <a:r>
              <a:rPr lang="en-US" dirty="0">
                <a:solidFill>
                  <a:srgbClr val="000000"/>
                </a:solidFill>
                <a:latin typeface="Consolas" panose="020B0609020204030204" pitchFamily="49" charset="0"/>
              </a:rPr>
              <a:t>Thread </a:t>
            </a:r>
            <a:r>
              <a:rPr lang="en-US" dirty="0">
                <a:solidFill>
                  <a:srgbClr val="6A3E3E"/>
                </a:solidFill>
                <a:latin typeface="Consolas" panose="020B0609020204030204" pitchFamily="49" charset="0"/>
              </a:rPr>
              <a:t>t2</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Thread(){</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run() {</a:t>
            </a:r>
          </a:p>
          <a:p>
            <a:r>
              <a:rPr lang="en-US" b="1" dirty="0">
                <a:solidFill>
                  <a:srgbClr val="7F0055"/>
                </a:solidFill>
                <a:latin typeface="Consolas" panose="020B0609020204030204" pitchFamily="49" charset="0"/>
              </a:rPr>
              <a:t>synchronized</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resource2</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"resource2 is locked by t2"</a:t>
            </a:r>
            <a:r>
              <a:rPr lang="en-US" b="1" i="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try</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Thread.</a:t>
            </a:r>
            <a:r>
              <a:rPr lang="en-US" i="1" dirty="0" err="1">
                <a:solidFill>
                  <a:srgbClr val="000000"/>
                </a:solidFill>
                <a:latin typeface="Consolas" panose="020B0609020204030204" pitchFamily="49" charset="0"/>
              </a:rPr>
              <a:t>sleep</a:t>
            </a:r>
            <a:r>
              <a:rPr lang="en-US" i="1" dirty="0">
                <a:solidFill>
                  <a:srgbClr val="000000"/>
                </a:solidFill>
                <a:latin typeface="Consolas" panose="020B0609020204030204" pitchFamily="49" charset="0"/>
              </a:rPr>
              <a:t>(1000);</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catch</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InterruptedException</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e</a:t>
            </a:r>
            <a:r>
              <a:rPr lang="en-US" b="1" dirty="0">
                <a:solidFill>
                  <a:srgbClr val="000000"/>
                </a:solidFill>
                <a:latin typeface="Consolas" panose="020B0609020204030204" pitchFamily="49" charset="0"/>
              </a:rPr>
              <a:t>) {</a:t>
            </a:r>
          </a:p>
          <a:p>
            <a:r>
              <a:rPr lang="en-US" dirty="0" err="1">
                <a:solidFill>
                  <a:srgbClr val="6A3E3E"/>
                </a:solidFill>
                <a:latin typeface="Consolas" panose="020B0609020204030204" pitchFamily="49" charset="0"/>
              </a:rPr>
              <a:t>e</a:t>
            </a:r>
            <a:r>
              <a:rPr lang="en-US" dirty="0" err="1">
                <a:solidFill>
                  <a:srgbClr val="000000"/>
                </a:solidFill>
                <a:latin typeface="Consolas" panose="020B0609020204030204" pitchFamily="49" charset="0"/>
              </a:rPr>
              <a:t>.printStackTrace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"t2 is waiting for lock on resource 1"</a:t>
            </a:r>
            <a:r>
              <a:rPr lang="en-US" b="1" i="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synchronized</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resource1</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"resource 1"</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"run method execution is completed by t2"</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t2</a:t>
            </a:r>
            <a:r>
              <a:rPr lang="en-US" dirty="0">
                <a:solidFill>
                  <a:srgbClr val="000000"/>
                </a:solidFill>
                <a:latin typeface="Consolas" panose="020B0609020204030204" pitchFamily="49" charset="0"/>
              </a:rPr>
              <a:t>.start();</a:t>
            </a:r>
          </a:p>
          <a:p>
            <a:endParaRPr lang="en-US" dirty="0"/>
          </a:p>
        </p:txBody>
      </p:sp>
      <p:sp>
        <p:nvSpPr>
          <p:cNvPr id="2" name="Date Placeholder 1"/>
          <p:cNvSpPr>
            <a:spLocks noGrp="1"/>
          </p:cNvSpPr>
          <p:nvPr>
            <p:ph type="dt" sz="half" idx="10"/>
          </p:nvPr>
        </p:nvSpPr>
        <p:spPr/>
        <p:txBody>
          <a:bodyPr/>
          <a:lstStyle/>
          <a:p>
            <a:fld id="{B40BCF45-7D42-4044-936C-1895FD6D5B0D}"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84</a:t>
            </a:fld>
            <a:endParaRPr lang="en-US"/>
          </a:p>
        </p:txBody>
      </p:sp>
    </p:spTree>
    <p:extLst>
      <p:ext uri="{BB962C8B-B14F-4D97-AF65-F5344CB8AC3E}">
        <p14:creationId xmlns:p14="http://schemas.microsoft.com/office/powerpoint/2010/main" val="2276150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77334" y="146304"/>
            <a:ext cx="4184035" cy="6711696"/>
          </a:xfrm>
        </p:spPr>
        <p:txBody>
          <a:bodyPr>
            <a:normAutofit fontScale="85000" lnSpcReduction="20000"/>
          </a:bodyPr>
          <a:lstStyle/>
          <a:p>
            <a:r>
              <a:rPr lang="en-US" b="1" dirty="0">
                <a:solidFill>
                  <a:srgbClr val="7030A0"/>
                </a:solidFill>
              </a:rPr>
              <a:t>Deadlock:</a:t>
            </a:r>
          </a:p>
          <a:p>
            <a:r>
              <a:rPr lang="en-US" b="1" dirty="0"/>
              <a:t>public void method1() {</a:t>
            </a:r>
          </a:p>
          <a:p>
            <a:r>
              <a:rPr lang="en-US" b="1" dirty="0"/>
              <a:t>synchronized (</a:t>
            </a:r>
            <a:r>
              <a:rPr lang="en-US" b="1" dirty="0" err="1">
                <a:solidFill>
                  <a:srgbClr val="FF0000"/>
                </a:solidFill>
              </a:rPr>
              <a:t>String.class</a:t>
            </a:r>
            <a:r>
              <a:rPr lang="en-US" b="1" dirty="0"/>
              <a:t>) {</a:t>
            </a:r>
          </a:p>
          <a:p>
            <a:r>
              <a:rPr lang="en-US" dirty="0" err="1"/>
              <a:t>System.</a:t>
            </a:r>
            <a:r>
              <a:rPr lang="en-US" i="1" dirty="0" err="1"/>
              <a:t>out.println</a:t>
            </a:r>
            <a:r>
              <a:rPr lang="en-US" i="1" dirty="0"/>
              <a:t>("</a:t>
            </a:r>
            <a:r>
              <a:rPr lang="en-US" i="1" dirty="0" err="1"/>
              <a:t>Aquired</a:t>
            </a:r>
            <a:r>
              <a:rPr lang="en-US" i="1" dirty="0"/>
              <a:t> lock on </a:t>
            </a:r>
            <a:r>
              <a:rPr lang="en-US" i="1" dirty="0" err="1"/>
              <a:t>String.class</a:t>
            </a:r>
            <a:r>
              <a:rPr lang="en-US" i="1" dirty="0"/>
              <a:t> object");</a:t>
            </a:r>
          </a:p>
          <a:p>
            <a:r>
              <a:rPr lang="en-US" b="1" dirty="0"/>
              <a:t>synchronized (</a:t>
            </a:r>
            <a:r>
              <a:rPr lang="en-US" b="1" dirty="0" err="1">
                <a:solidFill>
                  <a:srgbClr val="FF0000"/>
                </a:solidFill>
              </a:rPr>
              <a:t>Integer.class</a:t>
            </a:r>
            <a:r>
              <a:rPr lang="en-US" b="1" dirty="0"/>
              <a:t>) {</a:t>
            </a:r>
          </a:p>
          <a:p>
            <a:r>
              <a:rPr lang="en-US" dirty="0" err="1"/>
              <a:t>System.</a:t>
            </a:r>
            <a:r>
              <a:rPr lang="en-US" i="1" dirty="0" err="1"/>
              <a:t>out.println</a:t>
            </a:r>
            <a:r>
              <a:rPr lang="en-US" i="1" dirty="0"/>
              <a:t>("</a:t>
            </a:r>
            <a:r>
              <a:rPr lang="en-US" i="1" dirty="0" err="1"/>
              <a:t>Aquired</a:t>
            </a:r>
            <a:r>
              <a:rPr lang="en-US" i="1" dirty="0"/>
              <a:t> lock on </a:t>
            </a:r>
            <a:r>
              <a:rPr lang="en-US" i="1" dirty="0" err="1"/>
              <a:t>Integer.class</a:t>
            </a:r>
            <a:r>
              <a:rPr lang="en-US" i="1" dirty="0"/>
              <a:t> object");</a:t>
            </a:r>
          </a:p>
          <a:p>
            <a:r>
              <a:rPr lang="en-US" dirty="0"/>
              <a:t>}</a:t>
            </a:r>
          </a:p>
          <a:p>
            <a:r>
              <a:rPr lang="en-US" dirty="0"/>
              <a:t>}</a:t>
            </a:r>
          </a:p>
          <a:p>
            <a:r>
              <a:rPr lang="en-US" dirty="0"/>
              <a:t>}</a:t>
            </a:r>
          </a:p>
          <a:p>
            <a:endParaRPr lang="en-US" dirty="0"/>
          </a:p>
          <a:p>
            <a:r>
              <a:rPr lang="en-US" b="1" dirty="0"/>
              <a:t>public void method2() {</a:t>
            </a:r>
          </a:p>
          <a:p>
            <a:r>
              <a:rPr lang="en-US" b="1" dirty="0"/>
              <a:t>synchronized (</a:t>
            </a:r>
            <a:r>
              <a:rPr lang="en-US" b="1" dirty="0" err="1">
                <a:solidFill>
                  <a:srgbClr val="FF0000"/>
                </a:solidFill>
              </a:rPr>
              <a:t>Integer.class</a:t>
            </a:r>
            <a:r>
              <a:rPr lang="en-US" b="1" dirty="0"/>
              <a:t>) {</a:t>
            </a:r>
          </a:p>
          <a:p>
            <a:r>
              <a:rPr lang="en-US" dirty="0" err="1"/>
              <a:t>System.</a:t>
            </a:r>
            <a:r>
              <a:rPr lang="en-US" i="1" dirty="0" err="1"/>
              <a:t>out.println</a:t>
            </a:r>
            <a:r>
              <a:rPr lang="en-US" i="1" dirty="0"/>
              <a:t>("</a:t>
            </a:r>
            <a:r>
              <a:rPr lang="en-US" i="1" dirty="0" err="1"/>
              <a:t>Aquired</a:t>
            </a:r>
            <a:r>
              <a:rPr lang="en-US" i="1" dirty="0"/>
              <a:t> lock on </a:t>
            </a:r>
            <a:r>
              <a:rPr lang="en-US" i="1" dirty="0" err="1"/>
              <a:t>Integer.class</a:t>
            </a:r>
            <a:r>
              <a:rPr lang="en-US" i="1" dirty="0"/>
              <a:t> object");</a:t>
            </a:r>
          </a:p>
          <a:p>
            <a:r>
              <a:rPr lang="en-US" b="1" dirty="0"/>
              <a:t>synchronized (</a:t>
            </a:r>
            <a:r>
              <a:rPr lang="en-US" b="1" dirty="0" err="1">
                <a:solidFill>
                  <a:srgbClr val="FF0000"/>
                </a:solidFill>
              </a:rPr>
              <a:t>String.class</a:t>
            </a:r>
            <a:r>
              <a:rPr lang="en-US" b="1" dirty="0"/>
              <a:t>) {</a:t>
            </a:r>
          </a:p>
          <a:p>
            <a:r>
              <a:rPr lang="en-US" dirty="0" err="1"/>
              <a:t>System.</a:t>
            </a:r>
            <a:r>
              <a:rPr lang="en-US" i="1" dirty="0" err="1"/>
              <a:t>out.println</a:t>
            </a:r>
            <a:r>
              <a:rPr lang="en-US" i="1" dirty="0"/>
              <a:t>("</a:t>
            </a:r>
            <a:r>
              <a:rPr lang="en-US" i="1" dirty="0" err="1"/>
              <a:t>Aquired</a:t>
            </a:r>
            <a:r>
              <a:rPr lang="en-US" i="1" dirty="0"/>
              <a:t> lock on </a:t>
            </a:r>
            <a:r>
              <a:rPr lang="en-US" i="1" dirty="0" err="1"/>
              <a:t>String.class</a:t>
            </a:r>
            <a:r>
              <a:rPr lang="en-US" i="1" dirty="0"/>
              <a:t> object");</a:t>
            </a:r>
          </a:p>
          <a:p>
            <a:r>
              <a:rPr lang="en-US" dirty="0"/>
              <a:t>}</a:t>
            </a:r>
          </a:p>
          <a:p>
            <a:r>
              <a:rPr lang="en-US" dirty="0"/>
              <a:t>}</a:t>
            </a:r>
          </a:p>
          <a:p>
            <a:r>
              <a:rPr lang="en-US" dirty="0"/>
              <a:t>}</a:t>
            </a:r>
          </a:p>
        </p:txBody>
      </p:sp>
      <p:sp>
        <p:nvSpPr>
          <p:cNvPr id="6" name="Content Placeholder 5"/>
          <p:cNvSpPr>
            <a:spLocks noGrp="1"/>
          </p:cNvSpPr>
          <p:nvPr>
            <p:ph sz="half" idx="2"/>
          </p:nvPr>
        </p:nvSpPr>
        <p:spPr>
          <a:xfrm>
            <a:off x="5089970" y="256032"/>
            <a:ext cx="4184034" cy="7196327"/>
          </a:xfrm>
        </p:spPr>
        <p:txBody>
          <a:bodyPr>
            <a:normAutofit fontScale="85000" lnSpcReduction="20000"/>
          </a:bodyPr>
          <a:lstStyle/>
          <a:p>
            <a:r>
              <a:rPr lang="en-US" b="1" dirty="0">
                <a:solidFill>
                  <a:srgbClr val="7030A0"/>
                </a:solidFill>
              </a:rPr>
              <a:t>Without Deadlock</a:t>
            </a:r>
          </a:p>
          <a:p>
            <a:r>
              <a:rPr lang="en-US" b="1" dirty="0"/>
              <a:t>public void method1() {</a:t>
            </a:r>
          </a:p>
          <a:p>
            <a:r>
              <a:rPr lang="en-US" b="1" dirty="0"/>
              <a:t>synchronized (</a:t>
            </a:r>
            <a:r>
              <a:rPr lang="en-US" b="1" dirty="0" err="1">
                <a:solidFill>
                  <a:srgbClr val="FF0000"/>
                </a:solidFill>
              </a:rPr>
              <a:t>String.class</a:t>
            </a:r>
            <a:r>
              <a:rPr lang="en-US" b="1" dirty="0"/>
              <a:t>) {</a:t>
            </a:r>
          </a:p>
          <a:p>
            <a:r>
              <a:rPr lang="en-US" dirty="0" err="1"/>
              <a:t>System.</a:t>
            </a:r>
            <a:r>
              <a:rPr lang="en-US" i="1" dirty="0" err="1"/>
              <a:t>out.println</a:t>
            </a:r>
            <a:r>
              <a:rPr lang="en-US" i="1" dirty="0"/>
              <a:t>("</a:t>
            </a:r>
            <a:r>
              <a:rPr lang="en-US" i="1" dirty="0" err="1"/>
              <a:t>Aquired</a:t>
            </a:r>
            <a:r>
              <a:rPr lang="en-US" i="1" dirty="0"/>
              <a:t> lock on </a:t>
            </a:r>
            <a:r>
              <a:rPr lang="en-US" i="1" dirty="0" err="1"/>
              <a:t>String.class</a:t>
            </a:r>
            <a:r>
              <a:rPr lang="en-US" i="1" dirty="0"/>
              <a:t> object");</a:t>
            </a:r>
          </a:p>
          <a:p>
            <a:r>
              <a:rPr lang="en-US" b="1" dirty="0"/>
              <a:t>synchronized (</a:t>
            </a:r>
            <a:r>
              <a:rPr lang="en-US" b="1" dirty="0" err="1">
                <a:solidFill>
                  <a:srgbClr val="FF0000"/>
                </a:solidFill>
              </a:rPr>
              <a:t>Integer.class</a:t>
            </a:r>
            <a:r>
              <a:rPr lang="en-US" b="1" dirty="0"/>
              <a:t>) {</a:t>
            </a:r>
          </a:p>
          <a:p>
            <a:r>
              <a:rPr lang="en-US" dirty="0" err="1"/>
              <a:t>System.</a:t>
            </a:r>
            <a:r>
              <a:rPr lang="en-US" i="1" dirty="0" err="1"/>
              <a:t>out.println</a:t>
            </a:r>
            <a:r>
              <a:rPr lang="en-US" i="1" dirty="0"/>
              <a:t>("</a:t>
            </a:r>
            <a:r>
              <a:rPr lang="en-US" i="1" dirty="0" err="1"/>
              <a:t>Aquired</a:t>
            </a:r>
            <a:r>
              <a:rPr lang="en-US" i="1" dirty="0"/>
              <a:t> lock on </a:t>
            </a:r>
            <a:r>
              <a:rPr lang="en-US" i="1" dirty="0" err="1"/>
              <a:t>Integer.class</a:t>
            </a:r>
            <a:r>
              <a:rPr lang="en-US" i="1" dirty="0"/>
              <a:t> object");</a:t>
            </a:r>
          </a:p>
          <a:p>
            <a:r>
              <a:rPr lang="en-US" dirty="0"/>
              <a:t>}</a:t>
            </a:r>
          </a:p>
          <a:p>
            <a:r>
              <a:rPr lang="en-US" dirty="0"/>
              <a:t>}</a:t>
            </a:r>
          </a:p>
          <a:p>
            <a:r>
              <a:rPr lang="en-US" dirty="0"/>
              <a:t>}</a:t>
            </a:r>
          </a:p>
          <a:p>
            <a:endParaRPr lang="en-US" dirty="0"/>
          </a:p>
          <a:p>
            <a:r>
              <a:rPr lang="en-US" b="1" dirty="0"/>
              <a:t>public void method2() {</a:t>
            </a:r>
          </a:p>
          <a:p>
            <a:r>
              <a:rPr lang="en-US" b="1" dirty="0"/>
              <a:t>synchronized (</a:t>
            </a:r>
            <a:r>
              <a:rPr lang="en-US" b="1" dirty="0" err="1">
                <a:solidFill>
                  <a:srgbClr val="FF0000"/>
                </a:solidFill>
              </a:rPr>
              <a:t>String.class</a:t>
            </a:r>
            <a:r>
              <a:rPr lang="en-US" b="1" dirty="0"/>
              <a:t>) {</a:t>
            </a:r>
          </a:p>
          <a:p>
            <a:r>
              <a:rPr lang="en-US" dirty="0" err="1"/>
              <a:t>System.</a:t>
            </a:r>
            <a:r>
              <a:rPr lang="en-US" i="1" dirty="0" err="1"/>
              <a:t>out.println</a:t>
            </a:r>
            <a:r>
              <a:rPr lang="en-US" i="1" dirty="0"/>
              <a:t>("</a:t>
            </a:r>
            <a:r>
              <a:rPr lang="en-US" i="1" dirty="0" err="1"/>
              <a:t>Aquired</a:t>
            </a:r>
            <a:r>
              <a:rPr lang="en-US" i="1" dirty="0"/>
              <a:t> lock on </a:t>
            </a:r>
            <a:r>
              <a:rPr lang="en-US" i="1" dirty="0" err="1"/>
              <a:t>String.class</a:t>
            </a:r>
            <a:r>
              <a:rPr lang="en-US" i="1" dirty="0"/>
              <a:t> object");</a:t>
            </a:r>
          </a:p>
          <a:p>
            <a:r>
              <a:rPr lang="en-US" b="1" dirty="0"/>
              <a:t>synchronized (</a:t>
            </a:r>
            <a:r>
              <a:rPr lang="en-US" b="1" dirty="0" err="1">
                <a:solidFill>
                  <a:srgbClr val="FF0000"/>
                </a:solidFill>
              </a:rPr>
              <a:t>Integer.class</a:t>
            </a:r>
            <a:r>
              <a:rPr lang="en-US" b="1" dirty="0"/>
              <a:t>) {</a:t>
            </a:r>
          </a:p>
          <a:p>
            <a:r>
              <a:rPr lang="en-US" dirty="0" err="1"/>
              <a:t>System.</a:t>
            </a:r>
            <a:r>
              <a:rPr lang="en-US" i="1" dirty="0" err="1"/>
              <a:t>out.println</a:t>
            </a:r>
            <a:r>
              <a:rPr lang="en-US" i="1" dirty="0"/>
              <a:t>("</a:t>
            </a:r>
            <a:r>
              <a:rPr lang="en-US" i="1" dirty="0" err="1"/>
              <a:t>Aquired</a:t>
            </a:r>
            <a:r>
              <a:rPr lang="en-US" i="1" dirty="0"/>
              <a:t> lock on </a:t>
            </a:r>
            <a:r>
              <a:rPr lang="en-US" i="1" dirty="0" err="1"/>
              <a:t>Integer.class</a:t>
            </a:r>
            <a:r>
              <a:rPr lang="en-US" i="1" dirty="0"/>
              <a:t> object");</a:t>
            </a:r>
          </a:p>
          <a:p>
            <a:r>
              <a:rPr lang="en-US" dirty="0"/>
              <a:t>}</a:t>
            </a:r>
          </a:p>
          <a:p>
            <a:r>
              <a:rPr lang="en-US" dirty="0"/>
              <a:t>}</a:t>
            </a:r>
          </a:p>
          <a:p>
            <a:r>
              <a:rPr lang="en-US" dirty="0"/>
              <a:t>}</a:t>
            </a:r>
          </a:p>
        </p:txBody>
      </p:sp>
      <p:sp>
        <p:nvSpPr>
          <p:cNvPr id="2" name="Date Placeholder 1"/>
          <p:cNvSpPr>
            <a:spLocks noGrp="1"/>
          </p:cNvSpPr>
          <p:nvPr>
            <p:ph type="dt" sz="half" idx="10"/>
          </p:nvPr>
        </p:nvSpPr>
        <p:spPr/>
        <p:txBody>
          <a:bodyPr/>
          <a:lstStyle/>
          <a:p>
            <a:fld id="{31788DD1-5391-4DC2-B4DE-A4661BCC067F}" type="datetime1">
              <a:rPr lang="en-US" smtClean="0"/>
              <a:t>6/18/2018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EADF9E28-988C-482B-81AD-C0935977245B}" type="slidenum">
              <a:rPr lang="en-US" smtClean="0"/>
              <a:t>85</a:t>
            </a:fld>
            <a:endParaRPr lang="en-US"/>
          </a:p>
        </p:txBody>
      </p:sp>
    </p:spTree>
    <p:extLst>
      <p:ext uri="{BB962C8B-B14F-4D97-AF65-F5344CB8AC3E}">
        <p14:creationId xmlns:p14="http://schemas.microsoft.com/office/powerpoint/2010/main" val="3392707401"/>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ensure N threads can access all N resources?</a:t>
            </a:r>
          </a:p>
        </p:txBody>
      </p:sp>
      <p:sp>
        <p:nvSpPr>
          <p:cNvPr id="5" name="Content Placeholder 4"/>
          <p:cNvSpPr>
            <a:spLocks noGrp="1"/>
          </p:cNvSpPr>
          <p:nvPr>
            <p:ph idx="1"/>
          </p:nvPr>
        </p:nvSpPr>
        <p:spPr/>
        <p:txBody>
          <a:bodyPr/>
          <a:lstStyle/>
          <a:p>
            <a:r>
              <a:rPr lang="en-US" dirty="0"/>
              <a:t>The order N </a:t>
            </a:r>
            <a:r>
              <a:rPr lang="en-US"/>
              <a:t>threads acquire the locks on </a:t>
            </a:r>
            <a:r>
              <a:rPr lang="en-US" dirty="0"/>
              <a:t>resources</a:t>
            </a:r>
            <a:r>
              <a:rPr lang="en-US"/>
              <a:t>, release </a:t>
            </a:r>
            <a:r>
              <a:rPr lang="en-US" dirty="0"/>
              <a:t>the locks in </a:t>
            </a:r>
            <a:r>
              <a:rPr lang="en-US"/>
              <a:t>reverse order</a:t>
            </a:r>
          </a:p>
          <a:p>
            <a:endParaRPr lang="en-US" dirty="0"/>
          </a:p>
        </p:txBody>
      </p:sp>
      <p:sp>
        <p:nvSpPr>
          <p:cNvPr id="3" name="Date Placeholder 2"/>
          <p:cNvSpPr>
            <a:spLocks noGrp="1"/>
          </p:cNvSpPr>
          <p:nvPr>
            <p:ph type="dt" sz="half" idx="10"/>
          </p:nvPr>
        </p:nvSpPr>
        <p:spPr/>
        <p:txBody>
          <a:bodyPr/>
          <a:lstStyle/>
          <a:p>
            <a:fld id="{1593FAB6-7B2E-4DCF-9DF7-DF6A0ABC67F2}" type="datetime1">
              <a:rPr lang="en-US" smtClean="0"/>
              <a:t>6/18/2018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86</a:t>
            </a:fld>
            <a:endParaRPr lang="en-US"/>
          </a:p>
        </p:txBody>
      </p:sp>
    </p:spTree>
    <p:extLst>
      <p:ext uri="{BB962C8B-B14F-4D97-AF65-F5344CB8AC3E}">
        <p14:creationId xmlns:p14="http://schemas.microsoft.com/office/powerpoint/2010/main" val="23712226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avoid deadlocks</a:t>
            </a:r>
          </a:p>
        </p:txBody>
      </p:sp>
      <p:sp>
        <p:nvSpPr>
          <p:cNvPr id="3" name="Content Placeholder 2"/>
          <p:cNvSpPr>
            <a:spLocks noGrp="1"/>
          </p:cNvSpPr>
          <p:nvPr>
            <p:ph idx="1"/>
          </p:nvPr>
        </p:nvSpPr>
        <p:spPr/>
        <p:txBody>
          <a:bodyPr/>
          <a:lstStyle/>
          <a:p>
            <a:r>
              <a:rPr lang="en-US" dirty="0"/>
              <a:t>if you have looked above code carefully you may have figured out that real reason for deadlock is not multiple threads but the way they access lock</a:t>
            </a:r>
            <a:br>
              <a:rPr lang="en-US" dirty="0"/>
            </a:br>
            <a:endParaRPr lang="en-US" dirty="0"/>
          </a:p>
          <a:p>
            <a:r>
              <a:rPr lang="en-US" dirty="0"/>
              <a:t>1. Always acquire the locks in the same order</a:t>
            </a:r>
          </a:p>
          <a:p>
            <a:r>
              <a:rPr lang="en-US" dirty="0"/>
              <a:t>2. write a proper logic using wait() and notify() methods</a:t>
            </a:r>
          </a:p>
          <a:p>
            <a:endParaRPr lang="en-US" dirty="0"/>
          </a:p>
          <a:p>
            <a:endParaRPr lang="en-US" dirty="0"/>
          </a:p>
        </p:txBody>
      </p:sp>
      <p:sp>
        <p:nvSpPr>
          <p:cNvPr id="4" name="Date Placeholder 3"/>
          <p:cNvSpPr>
            <a:spLocks noGrp="1"/>
          </p:cNvSpPr>
          <p:nvPr>
            <p:ph type="dt" sz="half" idx="10"/>
          </p:nvPr>
        </p:nvSpPr>
        <p:spPr/>
        <p:txBody>
          <a:bodyPr/>
          <a:lstStyle/>
          <a:p>
            <a:fld id="{2F67922F-CD25-48B1-9719-F3E173842104}" type="datetime1">
              <a:rPr lang="en-US" smtClean="0"/>
              <a:t>6/18/2018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87</a:t>
            </a:fld>
            <a:endParaRPr lang="en-US"/>
          </a:p>
        </p:txBody>
      </p:sp>
    </p:spTree>
    <p:extLst>
      <p:ext uri="{BB962C8B-B14F-4D97-AF65-F5344CB8AC3E}">
        <p14:creationId xmlns:p14="http://schemas.microsoft.com/office/powerpoint/2010/main" val="112159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50316" y="103416"/>
            <a:ext cx="5220152" cy="4968671"/>
          </a:xfrm>
          <a:prstGeom prst="rect">
            <a:avLst/>
          </a:prstGeom>
        </p:spPr>
      </p:pic>
      <p:sp>
        <p:nvSpPr>
          <p:cNvPr id="5" name="Rectangle 4"/>
          <p:cNvSpPr/>
          <p:nvPr/>
        </p:nvSpPr>
        <p:spPr>
          <a:xfrm>
            <a:off x="807720" y="5251996"/>
            <a:ext cx="9122664" cy="923330"/>
          </a:xfrm>
          <a:prstGeom prst="rect">
            <a:avLst/>
          </a:prstGeom>
        </p:spPr>
        <p:txBody>
          <a:bodyPr wrap="square">
            <a:spAutoFit/>
          </a:bodyPr>
          <a:lstStyle/>
          <a:p>
            <a:r>
              <a:rPr lang="en-US" dirty="0">
                <a:effectLst/>
              </a:rPr>
              <a:t>As shown in the above figure, thread is executed inside the process. There is context-switching between the threads. There can be multiple processes inside the OS and one process can have multiple threads. </a:t>
            </a:r>
            <a:endParaRPr lang="en-US" dirty="0"/>
          </a:p>
        </p:txBody>
      </p:sp>
      <p:sp>
        <p:nvSpPr>
          <p:cNvPr id="2" name="Date Placeholder 1"/>
          <p:cNvSpPr>
            <a:spLocks noGrp="1"/>
          </p:cNvSpPr>
          <p:nvPr>
            <p:ph type="dt" sz="half" idx="10"/>
          </p:nvPr>
        </p:nvSpPr>
        <p:spPr/>
        <p:txBody>
          <a:bodyPr/>
          <a:lstStyle/>
          <a:p>
            <a:fld id="{7931E8B7-2DB2-4659-A40D-B4E88A1A362A}" type="datetime1">
              <a:rPr lang="en-US" smtClean="0"/>
              <a:t>6/18/2018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9</a:t>
            </a:fld>
            <a:endParaRPr lang="en-US"/>
          </a:p>
        </p:txBody>
      </p:sp>
    </p:spTree>
    <p:extLst>
      <p:ext uri="{BB962C8B-B14F-4D97-AF65-F5344CB8AC3E}">
        <p14:creationId xmlns:p14="http://schemas.microsoft.com/office/powerpoint/2010/main" val="3842934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1857</TotalTime>
  <Words>4963</Words>
  <Application>Microsoft Office PowerPoint</Application>
  <PresentationFormat>Widescreen</PresentationFormat>
  <Paragraphs>982</Paragraphs>
  <Slides>87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Arial</vt:lpstr>
      <vt:lpstr>Calibri</vt:lpstr>
      <vt:lpstr>Consolas</vt:lpstr>
      <vt:lpstr>Courier New</vt:lpstr>
      <vt:lpstr>Trebuchet MS</vt:lpstr>
      <vt:lpstr>Wingdings 3</vt:lpstr>
      <vt:lpstr>Facet</vt:lpstr>
      <vt:lpstr>Multithreading in Java</vt:lpstr>
      <vt:lpstr>What is multithreading?</vt:lpstr>
      <vt:lpstr>Funny example</vt:lpstr>
      <vt:lpstr>Advantage of Java Multithreading</vt:lpstr>
      <vt:lpstr>Multitasking </vt:lpstr>
      <vt:lpstr>1) Process-based Multitasking (Multiprocessing)</vt:lpstr>
      <vt:lpstr>2) Thread-based Multitasking (Multithreading)</vt:lpstr>
      <vt:lpstr>What is Thread in java</vt:lpstr>
      <vt:lpstr>PowerPoint Presentation</vt:lpstr>
      <vt:lpstr>Life cycle of a Thread (Thread States)</vt:lpstr>
      <vt:lpstr>PowerPoint Presentation</vt:lpstr>
      <vt:lpstr>PowerPoint Presentation</vt:lpstr>
      <vt:lpstr>How to create thread</vt:lpstr>
      <vt:lpstr>1. By Extending Thread Class</vt:lpstr>
      <vt:lpstr>2. By Implementing Runnable Interface</vt:lpstr>
      <vt:lpstr>Thread class:</vt:lpstr>
      <vt:lpstr>Commonly used Constructors of Thread class:</vt:lpstr>
      <vt:lpstr>Commonly used methods of Thread class</vt:lpstr>
      <vt:lpstr>Commonly used methods of Thread class (contd..)</vt:lpstr>
      <vt:lpstr>Runnable interface</vt:lpstr>
      <vt:lpstr>Starting a thread</vt:lpstr>
      <vt:lpstr>1)By extending Thread class:</vt:lpstr>
      <vt:lpstr> </vt:lpstr>
      <vt:lpstr>Who makes your class object as thread object?</vt:lpstr>
      <vt:lpstr>2)By implementing the Runnable interface:</vt:lpstr>
      <vt:lpstr>Multithreading Example – Multiple threads simultaneous execution </vt:lpstr>
      <vt:lpstr>Output Note: Here output is not same always in Multithreading It depends on Thread scheduling </vt:lpstr>
      <vt:lpstr>Notes:</vt:lpstr>
      <vt:lpstr>What will happen if we don’t override Thread class run() method?</vt:lpstr>
      <vt:lpstr>Sleep method in java</vt:lpstr>
      <vt:lpstr>Example of sleep method in java</vt:lpstr>
      <vt:lpstr>Difference between sleep and yield methods?</vt:lpstr>
      <vt:lpstr>Why Thread sleep() and yield() methods are static? </vt:lpstr>
      <vt:lpstr>Can we start a thread twice??</vt:lpstr>
      <vt:lpstr>PowerPoint Presentation</vt:lpstr>
      <vt:lpstr>What if we call run() method directly instead start() method?</vt:lpstr>
      <vt:lpstr>Problem if you directly call run() method</vt:lpstr>
      <vt:lpstr>Output</vt:lpstr>
      <vt:lpstr>Note point***</vt:lpstr>
      <vt:lpstr>The join() method:</vt:lpstr>
      <vt:lpstr>Example of join() method</vt:lpstr>
      <vt:lpstr>output</vt:lpstr>
      <vt:lpstr>Note</vt:lpstr>
      <vt:lpstr>Example of join(long miliseconds) method</vt:lpstr>
      <vt:lpstr>Naming a Thread</vt:lpstr>
      <vt:lpstr>How can we make sure main() is the last thread to finish in Java Program? </vt:lpstr>
      <vt:lpstr>PowerPoint Presentation</vt:lpstr>
      <vt:lpstr>output</vt:lpstr>
      <vt:lpstr>The currentThread() method:</vt:lpstr>
      <vt:lpstr>Example of currentThread() method</vt:lpstr>
      <vt:lpstr>Output</vt:lpstr>
      <vt:lpstr>Priority of a Thread (Thread Priority):</vt:lpstr>
      <vt:lpstr>3 constants defined in Thread class:</vt:lpstr>
      <vt:lpstr>PowerPoint Presentation</vt:lpstr>
      <vt:lpstr>What is Daemon thread </vt:lpstr>
      <vt:lpstr>Important points about Daemon threads in Java </vt:lpstr>
      <vt:lpstr>       Java Synchronization</vt:lpstr>
      <vt:lpstr>Synchronization in Java</vt:lpstr>
      <vt:lpstr>Why use Synchronization </vt:lpstr>
      <vt:lpstr>Synchronization can be achieved in two ways </vt:lpstr>
      <vt:lpstr>Understanding Problem without Synchronization</vt:lpstr>
      <vt:lpstr>Understanding the problem without Synchronization </vt:lpstr>
      <vt:lpstr>PowerPoint Presentation</vt:lpstr>
      <vt:lpstr>PowerPoint Presentation</vt:lpstr>
      <vt:lpstr>Output</vt:lpstr>
      <vt:lpstr>Java synchronized method </vt:lpstr>
      <vt:lpstr>Example of synchronized method</vt:lpstr>
      <vt:lpstr>PowerPoint Presentation</vt:lpstr>
      <vt:lpstr>PowerPoint Presentation</vt:lpstr>
      <vt:lpstr>output</vt:lpstr>
      <vt:lpstr>Synchronized block in java </vt:lpstr>
      <vt:lpstr>Points to remember for Synchronized block </vt:lpstr>
      <vt:lpstr>Syntax to use synchronized block</vt:lpstr>
      <vt:lpstr>Example of synchronized block </vt:lpstr>
      <vt:lpstr>PowerPoint Presentation</vt:lpstr>
      <vt:lpstr>PowerPoint Presentation</vt:lpstr>
      <vt:lpstr>output</vt:lpstr>
      <vt:lpstr>Deadlocks in java</vt:lpstr>
      <vt:lpstr>What is Deadlock and How to analyze and avoid deadlock situation? </vt:lpstr>
      <vt:lpstr>Best example</vt:lpstr>
      <vt:lpstr>Funny example</vt:lpstr>
      <vt:lpstr>Another deadlock example</vt:lpstr>
      <vt:lpstr>PowerPoint Presentation</vt:lpstr>
      <vt:lpstr>PowerPoint Presentation</vt:lpstr>
      <vt:lpstr>PowerPoint Presentation</vt:lpstr>
      <vt:lpstr>How to ensure N threads can access all N resources?</vt:lpstr>
      <vt:lpstr>How to avoid deadlocks</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in Java</dc:title>
  <dc:creator>Arepalli, Manga Rao</dc:creator>
  <cp:lastModifiedBy>Arepalli, Manga Rao (US - Hyderabad)</cp:lastModifiedBy>
  <cp:revision>166</cp:revision>
  <dcterms:created xsi:type="dcterms:W3CDTF">2015-07-29T15:33:42Z</dcterms:created>
  <dcterms:modified xsi:type="dcterms:W3CDTF">2018-06-18T02:46:34Z</dcterms:modified>
</cp:coreProperties>
</file>