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9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91" r:id="rId34"/>
    <p:sldId id="287" r:id="rId35"/>
    <p:sldId id="288" r:id="rId36"/>
    <p:sldId id="289" r:id="rId37"/>
    <p:sldId id="290"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53" autoAdjust="0"/>
    <p:restoredTop sz="94660"/>
  </p:normalViewPr>
  <p:slideViewPr>
    <p:cSldViewPr snapToGrid="0">
      <p:cViewPr varScale="1">
        <p:scale>
          <a:sx n="74" d="100"/>
          <a:sy n="74" d="100"/>
        </p:scale>
        <p:origin x="5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10/4/2016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1750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C6B4A9-1611-4792-9094-5F34BCA07E0B}" type="datetimeFigureOut">
              <a:rPr lang="en-US" smtClean="0"/>
              <a:t>10/4/2016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256433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10/4/2016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2599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10/4/2016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3684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2146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712588-04B1-427B-82EE-E8DB90309F08}" type="datetimeFigureOut">
              <a:rPr lang="en-US" smtClean="0"/>
              <a:t>10/4/2016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640279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10/4/2016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5828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10/4/2016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7213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10/4/2016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8716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93118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10/4/2016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1258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10/4/2016</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3470749"/>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infosys.com/careers.js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Networking – java.net package</a:t>
            </a:r>
            <a:r>
              <a:rPr lang="en-US" dirty="0"/>
              <a:t/>
            </a:r>
            <a:br>
              <a:rPr lang="en-US" dirty="0"/>
            </a:br>
            <a:endParaRPr lang="en-US" dirty="0"/>
          </a:p>
        </p:txBody>
      </p:sp>
      <p:sp>
        <p:nvSpPr>
          <p:cNvPr id="3" name="Subtitle 2"/>
          <p:cNvSpPr>
            <a:spLocks noGrp="1"/>
          </p:cNvSpPr>
          <p:nvPr>
            <p:ph type="subTitle" idx="1"/>
          </p:nvPr>
        </p:nvSpPr>
        <p:spPr/>
        <p:txBody>
          <a:bodyPr>
            <a:normAutofit/>
          </a:bodyPr>
          <a:lstStyle/>
          <a:p>
            <a:r>
              <a:rPr lang="en-US" dirty="0" smtClean="0"/>
              <a:t>Java Networking </a:t>
            </a:r>
          </a:p>
          <a:p>
            <a:endParaRPr lang="en-US" dirty="0"/>
          </a:p>
        </p:txBody>
      </p:sp>
    </p:spTree>
    <p:extLst>
      <p:ext uri="{BB962C8B-B14F-4D97-AF65-F5344CB8AC3E}">
        <p14:creationId xmlns:p14="http://schemas.microsoft.com/office/powerpoint/2010/main" val="534679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Socket class</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sz="2000" dirty="0"/>
              <a:t>A socket is simply an endpoint for communications between the machines. The Socket class can be used to create a socket</a:t>
            </a:r>
            <a:r>
              <a:rPr lang="en-US" sz="2000" dirty="0" smtClean="0"/>
              <a:t>.</a:t>
            </a:r>
          </a:p>
          <a:p>
            <a:pPr marL="0" indent="0">
              <a:buNone/>
            </a:pPr>
            <a:endParaRPr lang="en-US" sz="2000" dirty="0"/>
          </a:p>
        </p:txBody>
      </p:sp>
      <p:graphicFrame>
        <p:nvGraphicFramePr>
          <p:cNvPr id="4" name="Table 3"/>
          <p:cNvGraphicFramePr>
            <a:graphicFrameLocks noGrp="1"/>
          </p:cNvGraphicFramePr>
          <p:nvPr/>
        </p:nvGraphicFramePr>
        <p:xfrm>
          <a:off x="1947862" y="2987834"/>
          <a:ext cx="8296276" cy="2026920"/>
        </p:xfrm>
        <a:graphic>
          <a:graphicData uri="http://schemas.openxmlformats.org/drawingml/2006/table">
            <a:tbl>
              <a:tblPr/>
              <a:tblGrid>
                <a:gridCol w="4148138"/>
                <a:gridCol w="4148138"/>
              </a:tblGrid>
              <a:tr h="0">
                <a:tc>
                  <a:txBody>
                    <a:bodyPr/>
                    <a:lstStyle/>
                    <a:p>
                      <a:pPr algn="l" fontAlgn="t"/>
                      <a:r>
                        <a:rPr lang="en-US">
                          <a:solidFill>
                            <a:srgbClr val="000000"/>
                          </a:solidFill>
                          <a:effectLst/>
                          <a:latin typeface="times new roman" panose="02020603050405020304" pitchFamily="18" charset="0"/>
                        </a:rPr>
                        <a:t>Method</a:t>
                      </a:r>
                    </a:p>
                  </a:txBody>
                  <a:tcPr marL="47625" marR="47625" marT="47625" marB="47625">
                    <a:lnL w="9525" cap="flat" cmpd="sng" algn="ctr">
                      <a:solidFill>
                        <a:srgbClr val="90E82E"/>
                      </a:solidFill>
                      <a:prstDash val="solid"/>
                      <a:round/>
                      <a:headEnd type="none" w="med" len="med"/>
                      <a:tailEnd type="none" w="med" len="med"/>
                    </a:lnL>
                    <a:lnR w="9525" cap="flat" cmpd="sng" algn="ctr">
                      <a:solidFill>
                        <a:srgbClr val="90E82E"/>
                      </a:solidFill>
                      <a:prstDash val="solid"/>
                      <a:round/>
                      <a:headEnd type="none" w="med" len="med"/>
                      <a:tailEnd type="none" w="med" len="med"/>
                    </a:lnR>
                    <a:lnT w="9525" cap="flat" cmpd="sng" algn="ctr">
                      <a:solidFill>
                        <a:srgbClr val="90E82E"/>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a:solidFill>
                            <a:srgbClr val="000000"/>
                          </a:solidFill>
                          <a:effectLst/>
                          <a:latin typeface="times new roman" panose="02020603050405020304" pitchFamily="18" charset="0"/>
                        </a:rPr>
                        <a:t>Description</a:t>
                      </a:r>
                    </a:p>
                  </a:txBody>
                  <a:tcPr marL="47625" marR="47625" marT="47625" marB="47625">
                    <a:lnL w="9525" cap="flat" cmpd="sng" algn="ctr">
                      <a:solidFill>
                        <a:srgbClr val="90E82E"/>
                      </a:solidFill>
                      <a:prstDash val="solid"/>
                      <a:round/>
                      <a:headEnd type="none" w="med" len="med"/>
                      <a:tailEnd type="none" w="med" len="med"/>
                    </a:lnL>
                    <a:lnR w="9525" cap="flat" cmpd="sng" algn="ctr">
                      <a:solidFill>
                        <a:srgbClr val="90E82E"/>
                      </a:solidFill>
                      <a:prstDash val="solid"/>
                      <a:round/>
                      <a:headEnd type="none" w="med" len="med"/>
                      <a:tailEnd type="none" w="med" len="med"/>
                    </a:lnR>
                    <a:lnT w="9525" cap="flat" cmpd="sng" algn="ctr">
                      <a:solidFill>
                        <a:srgbClr val="90E82E"/>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0">
                <a:tc>
                  <a:txBody>
                    <a:bodyPr/>
                    <a:lstStyle/>
                    <a:p>
                      <a:pPr algn="just" fontAlgn="t"/>
                      <a:r>
                        <a:rPr lang="en-US" b="0" i="0">
                          <a:solidFill>
                            <a:srgbClr val="000000"/>
                          </a:solidFill>
                          <a:effectLst/>
                          <a:latin typeface="verdana" panose="020B0604030504040204" pitchFamily="34" charset="0"/>
                        </a:rPr>
                        <a:t>1) public InputStream getInputStream()</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panose="020B0604030504040204" pitchFamily="34" charset="0"/>
                        </a:rPr>
                        <a:t>returns the InputStream attached with this socket.</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0">
                <a:tc>
                  <a:txBody>
                    <a:bodyPr/>
                    <a:lstStyle/>
                    <a:p>
                      <a:pPr algn="just" fontAlgn="t"/>
                      <a:r>
                        <a:rPr lang="en-US" b="0" i="0">
                          <a:solidFill>
                            <a:srgbClr val="000000"/>
                          </a:solidFill>
                          <a:effectLst/>
                          <a:latin typeface="verdana" panose="020B0604030504040204" pitchFamily="34" charset="0"/>
                        </a:rPr>
                        <a:t>2) public OutputStream getOutputStream()</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b="0" i="0">
                          <a:solidFill>
                            <a:srgbClr val="000000"/>
                          </a:solidFill>
                          <a:effectLst/>
                          <a:latin typeface="verdana" panose="020B0604030504040204" pitchFamily="34" charset="0"/>
                        </a:rPr>
                        <a:t>returns the OutputStream attached with this socket.</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0">
                <a:tc>
                  <a:txBody>
                    <a:bodyPr/>
                    <a:lstStyle/>
                    <a:p>
                      <a:pPr algn="just" fontAlgn="t"/>
                      <a:r>
                        <a:rPr lang="en-US" b="0" i="0">
                          <a:solidFill>
                            <a:srgbClr val="000000"/>
                          </a:solidFill>
                          <a:effectLst/>
                          <a:latin typeface="verdana" panose="020B0604030504040204" pitchFamily="34" charset="0"/>
                        </a:rPr>
                        <a:t>3) public synchronized void close()</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b="0" i="0" dirty="0">
                          <a:solidFill>
                            <a:srgbClr val="000000"/>
                          </a:solidFill>
                          <a:effectLst/>
                          <a:latin typeface="verdana" panose="020B0604030504040204" pitchFamily="34" charset="0"/>
                        </a:rPr>
                        <a:t>closes this socket</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1947863" y="2987675"/>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610B4B"/>
                </a:solidFill>
                <a:effectLst/>
                <a:latin typeface="erdana"/>
              </a:rPr>
              <a:t>Important methods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1606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ServerSocket</a:t>
            </a:r>
            <a:r>
              <a:rPr lang="en-US" dirty="0"/>
              <a:t> class</a:t>
            </a:r>
            <a:br>
              <a:rPr lang="en-US" dirty="0"/>
            </a:br>
            <a:endParaRPr lang="en-US" dirty="0"/>
          </a:p>
        </p:txBody>
      </p:sp>
      <p:sp>
        <p:nvSpPr>
          <p:cNvPr id="3" name="Content Placeholder 2"/>
          <p:cNvSpPr>
            <a:spLocks noGrp="1"/>
          </p:cNvSpPr>
          <p:nvPr>
            <p:ph idx="1"/>
          </p:nvPr>
        </p:nvSpPr>
        <p:spPr/>
        <p:txBody>
          <a:bodyPr>
            <a:normAutofit/>
          </a:bodyPr>
          <a:lstStyle/>
          <a:p>
            <a:r>
              <a:rPr lang="en-US" sz="2000" dirty="0"/>
              <a:t>The </a:t>
            </a:r>
            <a:r>
              <a:rPr lang="en-US" sz="2000" dirty="0" err="1"/>
              <a:t>ServerSocket</a:t>
            </a:r>
            <a:r>
              <a:rPr lang="en-US" sz="2000" dirty="0"/>
              <a:t> class can be used to create a server socket. This object is used to establish communication with the clients</a:t>
            </a:r>
            <a:r>
              <a:rPr lang="en-US" sz="2000" dirty="0" smtClean="0"/>
              <a:t>.</a:t>
            </a:r>
          </a:p>
          <a:p>
            <a:endParaRPr lang="en-US" sz="2000" dirty="0"/>
          </a:p>
        </p:txBody>
      </p:sp>
      <p:graphicFrame>
        <p:nvGraphicFramePr>
          <p:cNvPr id="4" name="Table 3"/>
          <p:cNvGraphicFramePr>
            <a:graphicFrameLocks noGrp="1"/>
          </p:cNvGraphicFramePr>
          <p:nvPr/>
        </p:nvGraphicFramePr>
        <p:xfrm>
          <a:off x="1947862" y="3172619"/>
          <a:ext cx="8296276" cy="1657350"/>
        </p:xfrm>
        <a:graphic>
          <a:graphicData uri="http://schemas.openxmlformats.org/drawingml/2006/table">
            <a:tbl>
              <a:tblPr/>
              <a:tblGrid>
                <a:gridCol w="4148138"/>
                <a:gridCol w="4148138"/>
              </a:tblGrid>
              <a:tr h="0">
                <a:tc>
                  <a:txBody>
                    <a:bodyPr/>
                    <a:lstStyle/>
                    <a:p>
                      <a:pPr algn="l" fontAlgn="t"/>
                      <a:r>
                        <a:rPr lang="en-US">
                          <a:solidFill>
                            <a:srgbClr val="000000"/>
                          </a:solidFill>
                          <a:effectLst/>
                          <a:latin typeface="times new roman" panose="02020603050405020304" pitchFamily="18" charset="0"/>
                        </a:rPr>
                        <a:t>Method</a:t>
                      </a:r>
                    </a:p>
                  </a:txBody>
                  <a:tcPr marL="47625" marR="47625" marT="47625" marB="47625">
                    <a:lnL w="9525" cap="flat" cmpd="sng" algn="ctr">
                      <a:solidFill>
                        <a:srgbClr val="08B83E"/>
                      </a:solidFill>
                      <a:prstDash val="solid"/>
                      <a:round/>
                      <a:headEnd type="none" w="med" len="med"/>
                      <a:tailEnd type="none" w="med" len="med"/>
                    </a:lnL>
                    <a:lnR w="9525" cap="flat" cmpd="sng" algn="ctr">
                      <a:solidFill>
                        <a:srgbClr val="08B83E"/>
                      </a:solidFill>
                      <a:prstDash val="solid"/>
                      <a:round/>
                      <a:headEnd type="none" w="med" len="med"/>
                      <a:tailEnd type="none" w="med" len="med"/>
                    </a:lnR>
                    <a:lnT w="9525" cap="flat" cmpd="sng" algn="ctr">
                      <a:solidFill>
                        <a:srgbClr val="08B83E"/>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a:solidFill>
                            <a:srgbClr val="000000"/>
                          </a:solidFill>
                          <a:effectLst/>
                          <a:latin typeface="times new roman" panose="02020603050405020304" pitchFamily="18" charset="0"/>
                        </a:rPr>
                        <a:t>Description</a:t>
                      </a:r>
                    </a:p>
                  </a:txBody>
                  <a:tcPr marL="47625" marR="47625" marT="47625" marB="47625">
                    <a:lnL w="9525" cap="flat" cmpd="sng" algn="ctr">
                      <a:solidFill>
                        <a:srgbClr val="08B83E"/>
                      </a:solidFill>
                      <a:prstDash val="solid"/>
                      <a:round/>
                      <a:headEnd type="none" w="med" len="med"/>
                      <a:tailEnd type="none" w="med" len="med"/>
                    </a:lnL>
                    <a:lnR w="9525" cap="flat" cmpd="sng" algn="ctr">
                      <a:solidFill>
                        <a:srgbClr val="08B83E"/>
                      </a:solidFill>
                      <a:prstDash val="solid"/>
                      <a:round/>
                      <a:headEnd type="none" w="med" len="med"/>
                      <a:tailEnd type="none" w="med" len="med"/>
                    </a:lnR>
                    <a:lnT w="9525" cap="flat" cmpd="sng" algn="ctr">
                      <a:solidFill>
                        <a:srgbClr val="08B83E"/>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0">
                <a:tc>
                  <a:txBody>
                    <a:bodyPr/>
                    <a:lstStyle/>
                    <a:p>
                      <a:pPr algn="just" fontAlgn="t"/>
                      <a:r>
                        <a:rPr lang="en-US" b="0" i="0">
                          <a:solidFill>
                            <a:srgbClr val="000000"/>
                          </a:solidFill>
                          <a:effectLst/>
                          <a:latin typeface="verdana" panose="020B0604030504040204" pitchFamily="34" charset="0"/>
                        </a:rPr>
                        <a:t>1) public Socket accept()</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panose="020B0604030504040204" pitchFamily="34" charset="0"/>
                        </a:rPr>
                        <a:t>returns the socket and establish a connection between server and client.</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0">
                <a:tc>
                  <a:txBody>
                    <a:bodyPr/>
                    <a:lstStyle/>
                    <a:p>
                      <a:pPr algn="just" fontAlgn="t"/>
                      <a:r>
                        <a:rPr lang="en-US" b="0" i="0">
                          <a:solidFill>
                            <a:srgbClr val="000000"/>
                          </a:solidFill>
                          <a:effectLst/>
                          <a:latin typeface="verdana" panose="020B0604030504040204" pitchFamily="34" charset="0"/>
                        </a:rPr>
                        <a:t>2) public synchronized void close()</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b="0" i="0" dirty="0">
                          <a:solidFill>
                            <a:srgbClr val="000000"/>
                          </a:solidFill>
                          <a:effectLst/>
                          <a:latin typeface="verdana" panose="020B0604030504040204" pitchFamily="34" charset="0"/>
                        </a:rPr>
                        <a:t>closes the server socket.</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bl>
          </a:graphicData>
        </a:graphic>
      </p:graphicFrame>
      <p:sp>
        <p:nvSpPr>
          <p:cNvPr id="5" name="Rectangle 1"/>
          <p:cNvSpPr>
            <a:spLocks noChangeArrowheads="1"/>
          </p:cNvSpPr>
          <p:nvPr/>
        </p:nvSpPr>
        <p:spPr bwMode="auto">
          <a:xfrm>
            <a:off x="1947863" y="3173413"/>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610B4B"/>
                </a:solidFill>
                <a:effectLst/>
                <a:latin typeface="erdana"/>
              </a:rPr>
              <a:t>Important methods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9709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5911"/>
            <a:ext cx="10515600" cy="1574778"/>
          </a:xfrm>
        </p:spPr>
        <p:txBody>
          <a:bodyPr>
            <a:normAutofit fontScale="90000"/>
          </a:bodyPr>
          <a:lstStyle/>
          <a:p>
            <a:r>
              <a:rPr lang="en-US" dirty="0"/>
              <a:t>Example of Java Socket Programming</a:t>
            </a:r>
            <a:br>
              <a:rPr lang="en-US" dirty="0"/>
            </a:br>
            <a:r>
              <a:rPr lang="en-US" sz="2200" dirty="0"/>
              <a:t>Let's see a simple of java socket programming in which client sends a text and server receives it</a:t>
            </a:r>
            <a:r>
              <a:rPr lang="en-US" dirty="0" smtClean="0"/>
              <a:t>.</a:t>
            </a:r>
            <a:br>
              <a:rPr lang="en-US" dirty="0" smtClean="0"/>
            </a:br>
            <a:r>
              <a:rPr lang="en-US" dirty="0" smtClean="0"/>
              <a:t>MyServer.java</a:t>
            </a:r>
            <a:endParaRPr lang="en-US" dirty="0"/>
          </a:p>
        </p:txBody>
      </p:sp>
      <p:sp>
        <p:nvSpPr>
          <p:cNvPr id="3" name="Content Placeholder 2"/>
          <p:cNvSpPr>
            <a:spLocks noGrp="1"/>
          </p:cNvSpPr>
          <p:nvPr>
            <p:ph idx="1"/>
          </p:nvPr>
        </p:nvSpPr>
        <p:spPr/>
        <p:txBody>
          <a:bodyPr>
            <a:normAutofit fontScale="55000" lnSpcReduction="20000"/>
          </a:bodyPr>
          <a:lstStyle/>
          <a:p>
            <a:pPr marL="0" indent="0" algn="just">
              <a:buNone/>
            </a:pPr>
            <a:r>
              <a:rPr lang="en-US" b="1" i="0" dirty="0" smtClean="0">
                <a:solidFill>
                  <a:srgbClr val="006699"/>
                </a:solidFill>
                <a:effectLst/>
                <a:latin typeface="verdana" panose="020B0604030504040204" pitchFamily="34" charset="0"/>
              </a:rPr>
              <a:t>import</a:t>
            </a:r>
            <a:r>
              <a:rPr lang="en-US" b="0" i="0" dirty="0" smtClean="0">
                <a:solidFill>
                  <a:srgbClr val="000000"/>
                </a:solidFill>
                <a:effectLst/>
                <a:latin typeface="verdana" panose="020B0604030504040204" pitchFamily="34" charset="0"/>
              </a:rPr>
              <a:t> java.io.*;  </a:t>
            </a:r>
          </a:p>
          <a:p>
            <a:pPr marL="0" indent="0" algn="just">
              <a:buNone/>
            </a:pPr>
            <a:r>
              <a:rPr lang="en-US" b="1" i="0" dirty="0" smtClean="0">
                <a:solidFill>
                  <a:srgbClr val="006699"/>
                </a:solidFill>
                <a:effectLst/>
                <a:latin typeface="verdana" panose="020B0604030504040204" pitchFamily="34" charset="0"/>
              </a:rPr>
              <a:t>import</a:t>
            </a:r>
            <a:r>
              <a:rPr lang="en-US" b="0" i="0" dirty="0" smtClean="0">
                <a:solidFill>
                  <a:srgbClr val="000000"/>
                </a:solidFill>
                <a:effectLst/>
                <a:latin typeface="verdana" panose="020B0604030504040204" pitchFamily="34" charset="0"/>
              </a:rPr>
              <a:t> java.net.*;  </a:t>
            </a:r>
          </a:p>
          <a:p>
            <a:pPr marL="0" indent="0" algn="just">
              <a:buNone/>
            </a:pPr>
            <a:r>
              <a:rPr lang="en-US" b="1" i="0" dirty="0" smtClean="0">
                <a:solidFill>
                  <a:srgbClr val="006699"/>
                </a:solidFill>
                <a:effectLst/>
                <a:latin typeface="verdana" panose="020B0604030504040204" pitchFamily="34" charset="0"/>
              </a:rPr>
              <a:t>public</a:t>
            </a:r>
            <a:r>
              <a:rPr lang="en-US" b="0" i="0" dirty="0" smtClean="0">
                <a:solidFill>
                  <a:srgbClr val="000000"/>
                </a:solidFill>
                <a:effectLst/>
                <a:latin typeface="verdana" panose="020B0604030504040204" pitchFamily="34" charset="0"/>
              </a:rPr>
              <a:t> </a:t>
            </a:r>
            <a:r>
              <a:rPr lang="en-US" b="1" i="0" dirty="0" smtClean="0">
                <a:solidFill>
                  <a:srgbClr val="006699"/>
                </a:solidFill>
                <a:effectLst/>
                <a:latin typeface="verdana" panose="020B0604030504040204" pitchFamily="34" charset="0"/>
              </a:rPr>
              <a:t>class</a:t>
            </a: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MyServer</a:t>
            </a:r>
            <a:r>
              <a:rPr lang="en-US" b="0" i="0" dirty="0" smtClean="0">
                <a:solidFill>
                  <a:srgbClr val="000000"/>
                </a:solidFill>
                <a:effectLst/>
                <a:latin typeface="verdana" panose="020B0604030504040204" pitchFamily="34" charset="0"/>
              </a:rPr>
              <a:t> {  </a:t>
            </a:r>
          </a:p>
          <a:p>
            <a:pPr marL="0" indent="0" algn="just">
              <a:buNone/>
            </a:pPr>
            <a:r>
              <a:rPr lang="en-US" b="1" i="0" dirty="0" smtClean="0">
                <a:solidFill>
                  <a:srgbClr val="006699"/>
                </a:solidFill>
                <a:effectLst/>
                <a:latin typeface="verdana" panose="020B0604030504040204" pitchFamily="34" charset="0"/>
              </a:rPr>
              <a:t>public</a:t>
            </a:r>
            <a:r>
              <a:rPr lang="en-US" b="0" i="0" dirty="0" smtClean="0">
                <a:solidFill>
                  <a:srgbClr val="000000"/>
                </a:solidFill>
                <a:effectLst/>
                <a:latin typeface="verdana" panose="020B0604030504040204" pitchFamily="34" charset="0"/>
              </a:rPr>
              <a:t> </a:t>
            </a:r>
            <a:r>
              <a:rPr lang="en-US" b="1" i="0" dirty="0" smtClean="0">
                <a:solidFill>
                  <a:srgbClr val="006699"/>
                </a:solidFill>
                <a:effectLst/>
                <a:latin typeface="verdana" panose="020B0604030504040204" pitchFamily="34" charset="0"/>
              </a:rPr>
              <a:t>static</a:t>
            </a:r>
            <a:r>
              <a:rPr lang="en-US" b="0" i="0" dirty="0" smtClean="0">
                <a:solidFill>
                  <a:srgbClr val="000000"/>
                </a:solidFill>
                <a:effectLst/>
                <a:latin typeface="verdana" panose="020B0604030504040204" pitchFamily="34" charset="0"/>
              </a:rPr>
              <a:t> </a:t>
            </a:r>
            <a:r>
              <a:rPr lang="en-US" b="1" i="0" dirty="0" smtClean="0">
                <a:solidFill>
                  <a:srgbClr val="006699"/>
                </a:solidFill>
                <a:effectLst/>
                <a:latin typeface="verdana" panose="020B0604030504040204" pitchFamily="34" charset="0"/>
              </a:rPr>
              <a:t>void</a:t>
            </a:r>
            <a:r>
              <a:rPr lang="en-US" b="0" i="0" dirty="0" smtClean="0">
                <a:solidFill>
                  <a:srgbClr val="000000"/>
                </a:solidFill>
                <a:effectLst/>
                <a:latin typeface="verdana" panose="020B0604030504040204" pitchFamily="34" charset="0"/>
              </a:rPr>
              <a:t> main(String[] </a:t>
            </a:r>
            <a:r>
              <a:rPr lang="en-US" b="0" i="0" dirty="0" err="1" smtClean="0">
                <a:solidFill>
                  <a:srgbClr val="000000"/>
                </a:solidFill>
                <a:effectLst/>
                <a:latin typeface="verdana" panose="020B0604030504040204" pitchFamily="34" charset="0"/>
              </a:rPr>
              <a:t>args</a:t>
            </a:r>
            <a:r>
              <a:rPr lang="en-US" b="0" i="0" dirty="0" smtClean="0">
                <a:solidFill>
                  <a:srgbClr val="000000"/>
                </a:solidFill>
                <a:effectLst/>
                <a:latin typeface="verdana" panose="020B0604030504040204" pitchFamily="34" charset="0"/>
              </a:rPr>
              <a:t>){  </a:t>
            </a:r>
          </a:p>
          <a:p>
            <a:pPr marL="0" indent="0" algn="just">
              <a:buNone/>
            </a:pPr>
            <a:r>
              <a:rPr lang="en-US" b="1" i="0" dirty="0" smtClean="0">
                <a:solidFill>
                  <a:srgbClr val="006699"/>
                </a:solidFill>
                <a:effectLst/>
                <a:latin typeface="verdana" panose="020B0604030504040204" pitchFamily="34" charset="0"/>
              </a:rPr>
              <a:t>try</a:t>
            </a:r>
            <a:r>
              <a:rPr lang="en-US" b="0" i="0" dirty="0" smtClean="0">
                <a:solidFill>
                  <a:srgbClr val="000000"/>
                </a:solidFill>
                <a:effectLst/>
                <a:latin typeface="verdana" panose="020B0604030504040204" pitchFamily="34" charset="0"/>
              </a:rPr>
              <a:t>{  </a:t>
            </a:r>
          </a:p>
          <a:p>
            <a:pPr marL="0" indent="0" algn="just">
              <a:buNone/>
            </a:pPr>
            <a:r>
              <a:rPr lang="en-US" b="0" i="0" dirty="0" err="1" smtClean="0">
                <a:solidFill>
                  <a:srgbClr val="000000"/>
                </a:solidFill>
                <a:effectLst/>
                <a:latin typeface="verdana" panose="020B0604030504040204" pitchFamily="34" charset="0"/>
              </a:rPr>
              <a:t>ServerSocket</a:t>
            </a: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ss</a:t>
            </a:r>
            <a:r>
              <a:rPr lang="en-US" b="0" i="0" dirty="0" smtClean="0">
                <a:solidFill>
                  <a:srgbClr val="000000"/>
                </a:solidFill>
                <a:effectLst/>
                <a:latin typeface="verdana" panose="020B0604030504040204" pitchFamily="34" charset="0"/>
              </a:rPr>
              <a:t>=</a:t>
            </a:r>
            <a:r>
              <a:rPr lang="en-US" b="1" i="0" dirty="0" smtClean="0">
                <a:solidFill>
                  <a:srgbClr val="006699"/>
                </a:solidFill>
                <a:effectLst/>
                <a:latin typeface="verdana" panose="020B0604030504040204" pitchFamily="34" charset="0"/>
              </a:rPr>
              <a:t>new</a:t>
            </a: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ServerSocket</a:t>
            </a:r>
            <a:r>
              <a:rPr lang="en-US" b="0" i="0" dirty="0" smtClean="0">
                <a:solidFill>
                  <a:srgbClr val="000000"/>
                </a:solidFill>
                <a:effectLst/>
                <a:latin typeface="verdana" panose="020B0604030504040204" pitchFamily="34" charset="0"/>
              </a:rPr>
              <a:t>(</a:t>
            </a:r>
            <a:r>
              <a:rPr lang="en-US" b="0" i="0" dirty="0" smtClean="0">
                <a:solidFill>
                  <a:srgbClr val="C00000"/>
                </a:solidFill>
                <a:effectLst/>
                <a:latin typeface="verdana" panose="020B0604030504040204" pitchFamily="34" charset="0"/>
              </a:rPr>
              <a:t>6666</a:t>
            </a:r>
            <a:r>
              <a:rPr lang="en-US" b="0" i="0" dirty="0" smtClean="0">
                <a:solidFill>
                  <a:srgbClr val="000000"/>
                </a:solidFill>
                <a:effectLst/>
                <a:latin typeface="verdana" panose="020B0604030504040204" pitchFamily="34" charset="0"/>
              </a:rPr>
              <a:t>);  </a:t>
            </a:r>
          </a:p>
          <a:p>
            <a:pPr marL="0" indent="0" algn="just">
              <a:buNone/>
            </a:pPr>
            <a:r>
              <a:rPr lang="en-US" b="0" i="0" dirty="0" smtClean="0">
                <a:solidFill>
                  <a:srgbClr val="000000"/>
                </a:solidFill>
                <a:effectLst/>
                <a:latin typeface="verdana" panose="020B0604030504040204" pitchFamily="34" charset="0"/>
              </a:rPr>
              <a:t>Socket s=</a:t>
            </a:r>
            <a:r>
              <a:rPr lang="en-US" b="0" i="0" dirty="0" err="1" smtClean="0">
                <a:solidFill>
                  <a:srgbClr val="000000"/>
                </a:solidFill>
                <a:effectLst/>
                <a:latin typeface="verdana" panose="020B0604030504040204" pitchFamily="34" charset="0"/>
              </a:rPr>
              <a:t>ss.accept</a:t>
            </a:r>
            <a:r>
              <a:rPr lang="en-US" b="0" i="0" dirty="0" smtClean="0">
                <a:solidFill>
                  <a:srgbClr val="000000"/>
                </a:solidFill>
                <a:effectLst/>
                <a:latin typeface="verdana" panose="020B0604030504040204" pitchFamily="34" charset="0"/>
              </a:rPr>
              <a:t>();</a:t>
            </a:r>
            <a:r>
              <a:rPr lang="en-US" b="0" i="0" dirty="0" smtClean="0">
                <a:solidFill>
                  <a:srgbClr val="008200"/>
                </a:solidFill>
                <a:effectLst/>
                <a:latin typeface="verdana" panose="020B0604030504040204" pitchFamily="34" charset="0"/>
              </a:rPr>
              <a:t>//establishes connection </a:t>
            </a:r>
            <a:r>
              <a:rPr lang="en-US" b="0" i="0" dirty="0" smtClean="0">
                <a:solidFill>
                  <a:srgbClr val="000000"/>
                </a:solidFill>
                <a:effectLst/>
                <a:latin typeface="verdana" panose="020B0604030504040204" pitchFamily="34" charset="0"/>
              </a:rPr>
              <a:t>  </a:t>
            </a:r>
          </a:p>
          <a:p>
            <a:pPr marL="0" indent="0" algn="just">
              <a:buNone/>
            </a:pPr>
            <a:r>
              <a:rPr lang="en-US" b="0" i="0" dirty="0" err="1" smtClean="0">
                <a:solidFill>
                  <a:srgbClr val="000000"/>
                </a:solidFill>
                <a:effectLst/>
                <a:latin typeface="verdana" panose="020B0604030504040204" pitchFamily="34" charset="0"/>
              </a:rPr>
              <a:t>DataInputStream</a:t>
            </a:r>
            <a:r>
              <a:rPr lang="en-US" b="0" i="0" dirty="0" smtClean="0">
                <a:solidFill>
                  <a:srgbClr val="000000"/>
                </a:solidFill>
                <a:effectLst/>
                <a:latin typeface="verdana" panose="020B0604030504040204" pitchFamily="34" charset="0"/>
              </a:rPr>
              <a:t> dis=</a:t>
            </a:r>
            <a:r>
              <a:rPr lang="en-US" b="1" i="0" dirty="0" smtClean="0">
                <a:solidFill>
                  <a:srgbClr val="006699"/>
                </a:solidFill>
                <a:effectLst/>
                <a:latin typeface="verdana" panose="020B0604030504040204" pitchFamily="34" charset="0"/>
              </a:rPr>
              <a:t>new</a:t>
            </a: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DataInputStream</a:t>
            </a:r>
            <a:r>
              <a:rPr lang="en-US" b="0" i="0" dirty="0" smtClean="0">
                <a:solidFill>
                  <a:srgbClr val="000000"/>
                </a:solidFill>
                <a:effectLst/>
                <a:latin typeface="verdana" panose="020B0604030504040204" pitchFamily="34" charset="0"/>
              </a:rPr>
              <a:t>(</a:t>
            </a:r>
            <a:r>
              <a:rPr lang="en-US" b="0" i="0" dirty="0" err="1" smtClean="0">
                <a:solidFill>
                  <a:srgbClr val="000000"/>
                </a:solidFill>
                <a:effectLst/>
                <a:latin typeface="verdana" panose="020B0604030504040204" pitchFamily="34" charset="0"/>
              </a:rPr>
              <a:t>s.getInputStream</a:t>
            </a:r>
            <a:r>
              <a:rPr lang="en-US" b="0" i="0" dirty="0" smtClean="0">
                <a:solidFill>
                  <a:srgbClr val="000000"/>
                </a:solidFill>
                <a:effectLst/>
                <a:latin typeface="verdana" panose="020B0604030504040204" pitchFamily="34" charset="0"/>
              </a:rPr>
              <a:t>());  </a:t>
            </a:r>
          </a:p>
          <a:p>
            <a:pPr marL="0" indent="0" algn="just">
              <a:buNone/>
            </a:pPr>
            <a:r>
              <a:rPr lang="en-US" b="0" i="0" dirty="0" smtClean="0">
                <a:solidFill>
                  <a:srgbClr val="000000"/>
                </a:solidFill>
                <a:effectLst/>
                <a:latin typeface="verdana" panose="020B0604030504040204" pitchFamily="34" charset="0"/>
              </a:rPr>
              <a:t>String  </a:t>
            </a:r>
            <a:r>
              <a:rPr lang="en-US" b="0" i="0" dirty="0" err="1" smtClean="0">
                <a:solidFill>
                  <a:srgbClr val="000000"/>
                </a:solidFill>
                <a:effectLst/>
                <a:latin typeface="verdana" panose="020B0604030504040204" pitchFamily="34" charset="0"/>
              </a:rPr>
              <a:t>str</a:t>
            </a:r>
            <a:r>
              <a:rPr lang="en-US" b="0" i="0" dirty="0" smtClean="0">
                <a:solidFill>
                  <a:srgbClr val="000000"/>
                </a:solidFill>
                <a:effectLst/>
                <a:latin typeface="verdana" panose="020B0604030504040204" pitchFamily="34" charset="0"/>
              </a:rPr>
              <a:t>=(String)</a:t>
            </a:r>
            <a:r>
              <a:rPr lang="en-US" b="0" i="0" dirty="0" err="1" smtClean="0">
                <a:solidFill>
                  <a:srgbClr val="000000"/>
                </a:solidFill>
                <a:effectLst/>
                <a:latin typeface="verdana" panose="020B0604030504040204" pitchFamily="34" charset="0"/>
              </a:rPr>
              <a:t>dis.readUTF</a:t>
            </a:r>
            <a:r>
              <a:rPr lang="en-US" b="0" i="0" dirty="0" smtClean="0">
                <a:solidFill>
                  <a:srgbClr val="000000"/>
                </a:solidFill>
                <a:effectLst/>
                <a:latin typeface="verdana" panose="020B0604030504040204" pitchFamily="34" charset="0"/>
              </a:rPr>
              <a:t>();  </a:t>
            </a:r>
          </a:p>
          <a:p>
            <a:pPr marL="0" indent="0" algn="just">
              <a:buNone/>
            </a:pPr>
            <a:r>
              <a:rPr lang="en-US" b="0" i="0" dirty="0" err="1" smtClean="0">
                <a:solidFill>
                  <a:srgbClr val="000000"/>
                </a:solidFill>
                <a:effectLst/>
                <a:latin typeface="verdana" panose="020B0604030504040204" pitchFamily="34" charset="0"/>
              </a:rPr>
              <a:t>System.out.println</a:t>
            </a:r>
            <a:r>
              <a:rPr lang="en-US" b="0" i="0" dirty="0" smtClean="0">
                <a:solidFill>
                  <a:srgbClr val="000000"/>
                </a:solidFill>
                <a:effectLst/>
                <a:latin typeface="verdana" panose="020B0604030504040204" pitchFamily="34" charset="0"/>
              </a:rPr>
              <a:t>(</a:t>
            </a:r>
            <a:r>
              <a:rPr lang="en-US" b="0" i="0" dirty="0" smtClean="0">
                <a:solidFill>
                  <a:srgbClr val="0000FF"/>
                </a:solidFill>
                <a:effectLst/>
                <a:latin typeface="verdana" panose="020B0604030504040204" pitchFamily="34" charset="0"/>
              </a:rPr>
              <a:t>"message= "</a:t>
            </a:r>
            <a:r>
              <a:rPr lang="en-US" b="0" i="0" dirty="0" smtClean="0">
                <a:solidFill>
                  <a:srgbClr val="000000"/>
                </a:solidFill>
                <a:effectLst/>
                <a:latin typeface="verdana" panose="020B0604030504040204" pitchFamily="34" charset="0"/>
              </a:rPr>
              <a:t>+</a:t>
            </a:r>
            <a:r>
              <a:rPr lang="en-US" b="0" i="0" dirty="0" err="1" smtClean="0">
                <a:solidFill>
                  <a:srgbClr val="000000"/>
                </a:solidFill>
                <a:effectLst/>
                <a:latin typeface="verdana" panose="020B0604030504040204" pitchFamily="34" charset="0"/>
              </a:rPr>
              <a:t>str</a:t>
            </a:r>
            <a:r>
              <a:rPr lang="en-US" b="0" i="0" dirty="0" smtClean="0">
                <a:solidFill>
                  <a:srgbClr val="000000"/>
                </a:solidFill>
                <a:effectLst/>
                <a:latin typeface="verdana" panose="020B0604030504040204" pitchFamily="34" charset="0"/>
              </a:rPr>
              <a:t>);  </a:t>
            </a:r>
          </a:p>
          <a:p>
            <a:pPr marL="0" indent="0" algn="just">
              <a:buNone/>
            </a:pPr>
            <a:r>
              <a:rPr lang="en-US" b="0" i="0" dirty="0" err="1" smtClean="0">
                <a:solidFill>
                  <a:srgbClr val="000000"/>
                </a:solidFill>
                <a:effectLst/>
                <a:latin typeface="verdana" panose="020B0604030504040204" pitchFamily="34" charset="0"/>
              </a:rPr>
              <a:t>ss.close</a:t>
            </a:r>
            <a:r>
              <a:rPr lang="en-US" b="0" i="0" dirty="0" smtClean="0">
                <a:solidFill>
                  <a:srgbClr val="000000"/>
                </a:solidFill>
                <a:effectLst/>
                <a:latin typeface="verdana" panose="020B0604030504040204" pitchFamily="34" charset="0"/>
              </a:rPr>
              <a:t>();  </a:t>
            </a:r>
          </a:p>
          <a:p>
            <a:pPr marL="0" indent="0" algn="just">
              <a:buNone/>
            </a:pPr>
            <a:r>
              <a:rPr lang="en-US" b="0" i="0" dirty="0" smtClean="0">
                <a:solidFill>
                  <a:srgbClr val="000000"/>
                </a:solidFill>
                <a:effectLst/>
                <a:latin typeface="verdana" panose="020B0604030504040204" pitchFamily="34" charset="0"/>
              </a:rPr>
              <a:t>}</a:t>
            </a:r>
            <a:r>
              <a:rPr lang="en-US" b="1" i="0" dirty="0" smtClean="0">
                <a:solidFill>
                  <a:srgbClr val="006699"/>
                </a:solidFill>
                <a:effectLst/>
                <a:latin typeface="verdana" panose="020B0604030504040204" pitchFamily="34" charset="0"/>
              </a:rPr>
              <a:t>catch</a:t>
            </a:r>
            <a:r>
              <a:rPr lang="en-US" b="0" i="0" dirty="0" smtClean="0">
                <a:solidFill>
                  <a:srgbClr val="000000"/>
                </a:solidFill>
                <a:effectLst/>
                <a:latin typeface="verdana" panose="020B0604030504040204" pitchFamily="34" charset="0"/>
              </a:rPr>
              <a:t>(Exception e){</a:t>
            </a:r>
            <a:r>
              <a:rPr lang="en-US" b="0" i="0" dirty="0" err="1" smtClean="0">
                <a:solidFill>
                  <a:srgbClr val="000000"/>
                </a:solidFill>
                <a:effectLst/>
                <a:latin typeface="verdana" panose="020B0604030504040204" pitchFamily="34" charset="0"/>
              </a:rPr>
              <a:t>System.out.println</a:t>
            </a:r>
            <a:r>
              <a:rPr lang="en-US" b="0" i="0" dirty="0" smtClean="0">
                <a:solidFill>
                  <a:srgbClr val="000000"/>
                </a:solidFill>
                <a:effectLst/>
                <a:latin typeface="verdana" panose="020B0604030504040204" pitchFamily="34" charset="0"/>
              </a:rPr>
              <a:t>(e);}  </a:t>
            </a:r>
          </a:p>
          <a:p>
            <a:pPr marL="0" indent="0" algn="just">
              <a:buNone/>
            </a:pPr>
            <a:r>
              <a:rPr lang="en-US" b="0" i="0" dirty="0" smtClean="0">
                <a:solidFill>
                  <a:srgbClr val="000000"/>
                </a:solidFill>
                <a:effectLst/>
                <a:latin typeface="verdana" panose="020B0604030504040204" pitchFamily="34" charset="0"/>
              </a:rPr>
              <a:t>}  </a:t>
            </a:r>
          </a:p>
          <a:p>
            <a:pPr marL="0" indent="0" algn="just">
              <a:buNone/>
            </a:pPr>
            <a:r>
              <a:rPr lang="en-US" b="0" i="0" dirty="0" smtClean="0">
                <a:solidFill>
                  <a:srgbClr val="000000"/>
                </a:solidFill>
                <a:effectLst/>
                <a:latin typeface="verdana" panose="020B0604030504040204" pitchFamily="34" charset="0"/>
              </a:rPr>
              <a:t>}  </a:t>
            </a:r>
          </a:p>
          <a:p>
            <a:pPr marL="0" indent="0">
              <a:buNone/>
            </a:pPr>
            <a:endParaRPr lang="en-US" dirty="0"/>
          </a:p>
        </p:txBody>
      </p:sp>
    </p:spTree>
    <p:extLst>
      <p:ext uri="{BB962C8B-B14F-4D97-AF65-F5344CB8AC3E}">
        <p14:creationId xmlns:p14="http://schemas.microsoft.com/office/powerpoint/2010/main" val="431519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MyClient.java</a:t>
            </a:r>
            <a:endParaRPr lang="en-US" dirty="0"/>
          </a:p>
        </p:txBody>
      </p:sp>
      <p:sp>
        <p:nvSpPr>
          <p:cNvPr id="3" name="Content Placeholder 2"/>
          <p:cNvSpPr>
            <a:spLocks noGrp="1"/>
          </p:cNvSpPr>
          <p:nvPr>
            <p:ph idx="1"/>
          </p:nvPr>
        </p:nvSpPr>
        <p:spPr/>
        <p:txBody>
          <a:bodyPr>
            <a:normAutofit fontScale="55000" lnSpcReduction="20000"/>
          </a:bodyPr>
          <a:lstStyle/>
          <a:p>
            <a:pPr marL="0" indent="0" algn="just">
              <a:buNone/>
            </a:pPr>
            <a:r>
              <a:rPr lang="en-US" b="1" i="0" dirty="0" smtClean="0">
                <a:solidFill>
                  <a:srgbClr val="006699"/>
                </a:solidFill>
                <a:effectLst/>
                <a:latin typeface="verdana" panose="020B0604030504040204" pitchFamily="34" charset="0"/>
              </a:rPr>
              <a:t>import</a:t>
            </a:r>
            <a:r>
              <a:rPr lang="en-US" b="0" i="0" dirty="0" smtClean="0">
                <a:solidFill>
                  <a:srgbClr val="000000"/>
                </a:solidFill>
                <a:effectLst/>
                <a:latin typeface="verdana" panose="020B0604030504040204" pitchFamily="34" charset="0"/>
              </a:rPr>
              <a:t> java.io.*;  </a:t>
            </a:r>
          </a:p>
          <a:p>
            <a:pPr marL="0" indent="0" algn="just">
              <a:buNone/>
            </a:pPr>
            <a:r>
              <a:rPr lang="en-US" b="1" i="0" dirty="0" smtClean="0">
                <a:solidFill>
                  <a:srgbClr val="006699"/>
                </a:solidFill>
                <a:effectLst/>
                <a:latin typeface="verdana" panose="020B0604030504040204" pitchFamily="34" charset="0"/>
              </a:rPr>
              <a:t>import</a:t>
            </a:r>
            <a:r>
              <a:rPr lang="en-US" b="0" i="0" dirty="0" smtClean="0">
                <a:solidFill>
                  <a:srgbClr val="000000"/>
                </a:solidFill>
                <a:effectLst/>
                <a:latin typeface="verdana" panose="020B0604030504040204" pitchFamily="34" charset="0"/>
              </a:rPr>
              <a:t> java.net.*;  </a:t>
            </a:r>
          </a:p>
          <a:p>
            <a:pPr marL="0" indent="0" algn="just">
              <a:buNone/>
            </a:pPr>
            <a:r>
              <a:rPr lang="en-US" b="1" i="0" dirty="0" smtClean="0">
                <a:solidFill>
                  <a:srgbClr val="006699"/>
                </a:solidFill>
                <a:effectLst/>
                <a:latin typeface="verdana" panose="020B0604030504040204" pitchFamily="34" charset="0"/>
              </a:rPr>
              <a:t>public</a:t>
            </a:r>
            <a:r>
              <a:rPr lang="en-US" b="0" i="0" dirty="0" smtClean="0">
                <a:solidFill>
                  <a:srgbClr val="000000"/>
                </a:solidFill>
                <a:effectLst/>
                <a:latin typeface="verdana" panose="020B0604030504040204" pitchFamily="34" charset="0"/>
              </a:rPr>
              <a:t> </a:t>
            </a:r>
            <a:r>
              <a:rPr lang="en-US" b="1" i="0" dirty="0" smtClean="0">
                <a:solidFill>
                  <a:srgbClr val="006699"/>
                </a:solidFill>
                <a:effectLst/>
                <a:latin typeface="verdana" panose="020B0604030504040204" pitchFamily="34" charset="0"/>
              </a:rPr>
              <a:t>class</a:t>
            </a: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MyClient</a:t>
            </a:r>
            <a:r>
              <a:rPr lang="en-US" b="0" i="0" dirty="0" smtClean="0">
                <a:solidFill>
                  <a:srgbClr val="000000"/>
                </a:solidFill>
                <a:effectLst/>
                <a:latin typeface="verdana" panose="020B0604030504040204" pitchFamily="34" charset="0"/>
              </a:rPr>
              <a:t> {  </a:t>
            </a:r>
          </a:p>
          <a:p>
            <a:pPr marL="0" indent="0" algn="just">
              <a:buNone/>
            </a:pPr>
            <a:r>
              <a:rPr lang="en-US" b="1" i="0" dirty="0" smtClean="0">
                <a:solidFill>
                  <a:srgbClr val="006699"/>
                </a:solidFill>
                <a:effectLst/>
                <a:latin typeface="verdana" panose="020B0604030504040204" pitchFamily="34" charset="0"/>
              </a:rPr>
              <a:t>public</a:t>
            </a:r>
            <a:r>
              <a:rPr lang="en-US" b="0" i="0" dirty="0" smtClean="0">
                <a:solidFill>
                  <a:srgbClr val="000000"/>
                </a:solidFill>
                <a:effectLst/>
                <a:latin typeface="verdana" panose="020B0604030504040204" pitchFamily="34" charset="0"/>
              </a:rPr>
              <a:t> </a:t>
            </a:r>
            <a:r>
              <a:rPr lang="en-US" b="1" i="0" dirty="0" smtClean="0">
                <a:solidFill>
                  <a:srgbClr val="006699"/>
                </a:solidFill>
                <a:effectLst/>
                <a:latin typeface="verdana" panose="020B0604030504040204" pitchFamily="34" charset="0"/>
              </a:rPr>
              <a:t>static</a:t>
            </a:r>
            <a:r>
              <a:rPr lang="en-US" b="0" i="0" dirty="0" smtClean="0">
                <a:solidFill>
                  <a:srgbClr val="000000"/>
                </a:solidFill>
                <a:effectLst/>
                <a:latin typeface="verdana" panose="020B0604030504040204" pitchFamily="34" charset="0"/>
              </a:rPr>
              <a:t> </a:t>
            </a:r>
            <a:r>
              <a:rPr lang="en-US" b="1" i="0" dirty="0" smtClean="0">
                <a:solidFill>
                  <a:srgbClr val="006699"/>
                </a:solidFill>
                <a:effectLst/>
                <a:latin typeface="verdana" panose="020B0604030504040204" pitchFamily="34" charset="0"/>
              </a:rPr>
              <a:t>void</a:t>
            </a:r>
            <a:r>
              <a:rPr lang="en-US" b="0" i="0" dirty="0" smtClean="0">
                <a:solidFill>
                  <a:srgbClr val="000000"/>
                </a:solidFill>
                <a:effectLst/>
                <a:latin typeface="verdana" panose="020B0604030504040204" pitchFamily="34" charset="0"/>
              </a:rPr>
              <a:t> main(String[] </a:t>
            </a:r>
            <a:r>
              <a:rPr lang="en-US" b="0" i="0" dirty="0" err="1" smtClean="0">
                <a:solidFill>
                  <a:srgbClr val="000000"/>
                </a:solidFill>
                <a:effectLst/>
                <a:latin typeface="verdana" panose="020B0604030504040204" pitchFamily="34" charset="0"/>
              </a:rPr>
              <a:t>args</a:t>
            </a:r>
            <a:r>
              <a:rPr lang="en-US" b="0" i="0" dirty="0" smtClean="0">
                <a:solidFill>
                  <a:srgbClr val="000000"/>
                </a:solidFill>
                <a:effectLst/>
                <a:latin typeface="verdana" panose="020B0604030504040204" pitchFamily="34" charset="0"/>
              </a:rPr>
              <a:t>) {  </a:t>
            </a:r>
          </a:p>
          <a:p>
            <a:pPr marL="0" indent="0" algn="just">
              <a:buNone/>
            </a:pPr>
            <a:r>
              <a:rPr lang="en-US" b="1" i="0" dirty="0" smtClean="0">
                <a:solidFill>
                  <a:srgbClr val="006699"/>
                </a:solidFill>
                <a:effectLst/>
                <a:latin typeface="verdana" panose="020B0604030504040204" pitchFamily="34" charset="0"/>
              </a:rPr>
              <a:t>try</a:t>
            </a:r>
            <a:r>
              <a:rPr lang="en-US" b="0" i="0" dirty="0" smtClean="0">
                <a:solidFill>
                  <a:srgbClr val="000000"/>
                </a:solidFill>
                <a:effectLst/>
                <a:latin typeface="verdana" panose="020B0604030504040204" pitchFamily="34" charset="0"/>
              </a:rPr>
              <a:t>{      </a:t>
            </a:r>
          </a:p>
          <a:p>
            <a:pPr marL="0" indent="0" algn="just">
              <a:buNone/>
            </a:pPr>
            <a:r>
              <a:rPr lang="en-US" b="0" i="0" dirty="0" smtClean="0">
                <a:solidFill>
                  <a:srgbClr val="000000"/>
                </a:solidFill>
                <a:effectLst/>
                <a:latin typeface="verdana" panose="020B0604030504040204" pitchFamily="34" charset="0"/>
              </a:rPr>
              <a:t>Socket s=</a:t>
            </a:r>
            <a:r>
              <a:rPr lang="en-US" b="1" i="0" dirty="0" smtClean="0">
                <a:solidFill>
                  <a:srgbClr val="006699"/>
                </a:solidFill>
                <a:effectLst/>
                <a:latin typeface="verdana" panose="020B0604030504040204" pitchFamily="34" charset="0"/>
              </a:rPr>
              <a:t>new</a:t>
            </a:r>
            <a:r>
              <a:rPr lang="en-US" b="0" i="0" dirty="0" smtClean="0">
                <a:solidFill>
                  <a:srgbClr val="000000"/>
                </a:solidFill>
                <a:effectLst/>
                <a:latin typeface="verdana" panose="020B0604030504040204" pitchFamily="34" charset="0"/>
              </a:rPr>
              <a:t> Socket(</a:t>
            </a:r>
            <a:r>
              <a:rPr lang="en-US" b="0" i="0" dirty="0" smtClean="0">
                <a:solidFill>
                  <a:srgbClr val="0000FF"/>
                </a:solidFill>
                <a:effectLst/>
                <a:latin typeface="verdana" panose="020B0604030504040204" pitchFamily="34" charset="0"/>
              </a:rPr>
              <a:t>"localhost"</a:t>
            </a:r>
            <a:r>
              <a:rPr lang="en-US" b="0" i="0" dirty="0" smtClean="0">
                <a:solidFill>
                  <a:srgbClr val="000000"/>
                </a:solidFill>
                <a:effectLst/>
                <a:latin typeface="verdana" panose="020B0604030504040204" pitchFamily="34" charset="0"/>
              </a:rPr>
              <a:t>,</a:t>
            </a:r>
            <a:r>
              <a:rPr lang="en-US" b="0" i="0" dirty="0" smtClean="0">
                <a:solidFill>
                  <a:srgbClr val="C00000"/>
                </a:solidFill>
                <a:effectLst/>
                <a:latin typeface="verdana" panose="020B0604030504040204" pitchFamily="34" charset="0"/>
              </a:rPr>
              <a:t>6666</a:t>
            </a:r>
            <a:r>
              <a:rPr lang="en-US" b="0" i="0" dirty="0" smtClean="0">
                <a:solidFill>
                  <a:srgbClr val="000000"/>
                </a:solidFill>
                <a:effectLst/>
                <a:latin typeface="verdana" panose="020B0604030504040204" pitchFamily="34" charset="0"/>
              </a:rPr>
              <a:t>);  </a:t>
            </a:r>
          </a:p>
          <a:p>
            <a:pPr marL="0" indent="0" algn="just">
              <a:buNone/>
            </a:pPr>
            <a:r>
              <a:rPr lang="en-US" b="0" i="0" dirty="0" err="1" smtClean="0">
                <a:solidFill>
                  <a:srgbClr val="000000"/>
                </a:solidFill>
                <a:effectLst/>
                <a:latin typeface="verdana" panose="020B0604030504040204" pitchFamily="34" charset="0"/>
              </a:rPr>
              <a:t>DataOutputStream</a:t>
            </a: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dout</a:t>
            </a:r>
            <a:r>
              <a:rPr lang="en-US" b="0" i="0" dirty="0" smtClean="0">
                <a:solidFill>
                  <a:srgbClr val="000000"/>
                </a:solidFill>
                <a:effectLst/>
                <a:latin typeface="verdana" panose="020B0604030504040204" pitchFamily="34" charset="0"/>
              </a:rPr>
              <a:t>=</a:t>
            </a:r>
            <a:r>
              <a:rPr lang="en-US" b="1" i="0" dirty="0" smtClean="0">
                <a:solidFill>
                  <a:srgbClr val="006699"/>
                </a:solidFill>
                <a:effectLst/>
                <a:latin typeface="verdana" panose="020B0604030504040204" pitchFamily="34" charset="0"/>
              </a:rPr>
              <a:t>new</a:t>
            </a: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DataOutputStream</a:t>
            </a:r>
            <a:r>
              <a:rPr lang="en-US" b="0" i="0" dirty="0" smtClean="0">
                <a:solidFill>
                  <a:srgbClr val="000000"/>
                </a:solidFill>
                <a:effectLst/>
                <a:latin typeface="verdana" panose="020B0604030504040204" pitchFamily="34" charset="0"/>
              </a:rPr>
              <a:t>(</a:t>
            </a:r>
            <a:r>
              <a:rPr lang="en-US" b="0" i="0" dirty="0" err="1" smtClean="0">
                <a:solidFill>
                  <a:srgbClr val="000000"/>
                </a:solidFill>
                <a:effectLst/>
                <a:latin typeface="verdana" panose="020B0604030504040204" pitchFamily="34" charset="0"/>
              </a:rPr>
              <a:t>s.getOutputStream</a:t>
            </a:r>
            <a:r>
              <a:rPr lang="en-US" b="0" i="0" dirty="0" smtClean="0">
                <a:solidFill>
                  <a:srgbClr val="000000"/>
                </a:solidFill>
                <a:effectLst/>
                <a:latin typeface="verdana" panose="020B0604030504040204" pitchFamily="34" charset="0"/>
              </a:rPr>
              <a:t>());  </a:t>
            </a:r>
          </a:p>
          <a:p>
            <a:pPr marL="0" indent="0" algn="just">
              <a:buNone/>
            </a:pPr>
            <a:r>
              <a:rPr lang="en-US" b="0" i="0" dirty="0" err="1" smtClean="0">
                <a:solidFill>
                  <a:srgbClr val="000000"/>
                </a:solidFill>
                <a:effectLst/>
                <a:latin typeface="verdana" panose="020B0604030504040204" pitchFamily="34" charset="0"/>
              </a:rPr>
              <a:t>dout.writeUTF</a:t>
            </a:r>
            <a:r>
              <a:rPr lang="en-US" b="0" i="0" dirty="0" smtClean="0">
                <a:solidFill>
                  <a:srgbClr val="000000"/>
                </a:solidFill>
                <a:effectLst/>
                <a:latin typeface="verdana" panose="020B0604030504040204" pitchFamily="34" charset="0"/>
              </a:rPr>
              <a:t>(</a:t>
            </a:r>
            <a:r>
              <a:rPr lang="en-US" b="0" i="0" dirty="0" smtClean="0">
                <a:solidFill>
                  <a:srgbClr val="0000FF"/>
                </a:solidFill>
                <a:effectLst/>
                <a:latin typeface="verdana" panose="020B0604030504040204" pitchFamily="34" charset="0"/>
              </a:rPr>
              <a:t>"Hello Server"</a:t>
            </a:r>
            <a:r>
              <a:rPr lang="en-US" b="0" i="0" dirty="0" smtClean="0">
                <a:solidFill>
                  <a:srgbClr val="000000"/>
                </a:solidFill>
                <a:effectLst/>
                <a:latin typeface="verdana" panose="020B0604030504040204" pitchFamily="34" charset="0"/>
              </a:rPr>
              <a:t>);  </a:t>
            </a:r>
          </a:p>
          <a:p>
            <a:pPr marL="0" indent="0" algn="just">
              <a:buNone/>
            </a:pPr>
            <a:r>
              <a:rPr lang="en-US" b="0" i="0" dirty="0" err="1" smtClean="0">
                <a:solidFill>
                  <a:srgbClr val="000000"/>
                </a:solidFill>
                <a:effectLst/>
                <a:latin typeface="verdana" panose="020B0604030504040204" pitchFamily="34" charset="0"/>
              </a:rPr>
              <a:t>dout.flush</a:t>
            </a:r>
            <a:r>
              <a:rPr lang="en-US" b="0" i="0" dirty="0" smtClean="0">
                <a:solidFill>
                  <a:srgbClr val="000000"/>
                </a:solidFill>
                <a:effectLst/>
                <a:latin typeface="verdana" panose="020B0604030504040204" pitchFamily="34" charset="0"/>
              </a:rPr>
              <a:t>();  </a:t>
            </a:r>
          </a:p>
          <a:p>
            <a:pPr marL="0" indent="0" algn="just">
              <a:buNone/>
            </a:pPr>
            <a:r>
              <a:rPr lang="en-US" b="0" i="0" dirty="0" err="1" smtClean="0">
                <a:solidFill>
                  <a:srgbClr val="000000"/>
                </a:solidFill>
                <a:effectLst/>
                <a:latin typeface="verdana" panose="020B0604030504040204" pitchFamily="34" charset="0"/>
              </a:rPr>
              <a:t>dout.close</a:t>
            </a:r>
            <a:r>
              <a:rPr lang="en-US" b="0" i="0" dirty="0" smtClean="0">
                <a:solidFill>
                  <a:srgbClr val="000000"/>
                </a:solidFill>
                <a:effectLst/>
                <a:latin typeface="verdana" panose="020B0604030504040204" pitchFamily="34" charset="0"/>
              </a:rPr>
              <a:t>();  </a:t>
            </a:r>
          </a:p>
          <a:p>
            <a:pPr marL="0" indent="0" algn="just">
              <a:buNone/>
            </a:pPr>
            <a:r>
              <a:rPr lang="en-US" b="0" i="0" dirty="0" err="1" smtClean="0">
                <a:solidFill>
                  <a:srgbClr val="000000"/>
                </a:solidFill>
                <a:effectLst/>
                <a:latin typeface="verdana" panose="020B0604030504040204" pitchFamily="34" charset="0"/>
              </a:rPr>
              <a:t>s.close</a:t>
            </a:r>
            <a:r>
              <a:rPr lang="en-US" b="0" i="0" dirty="0" smtClean="0">
                <a:solidFill>
                  <a:srgbClr val="000000"/>
                </a:solidFill>
                <a:effectLst/>
                <a:latin typeface="verdana" panose="020B0604030504040204" pitchFamily="34" charset="0"/>
              </a:rPr>
              <a:t>();  </a:t>
            </a:r>
          </a:p>
          <a:p>
            <a:pPr marL="0" indent="0" algn="just">
              <a:buNone/>
            </a:pPr>
            <a:r>
              <a:rPr lang="en-US" b="0" i="0" dirty="0" smtClean="0">
                <a:solidFill>
                  <a:srgbClr val="000000"/>
                </a:solidFill>
                <a:effectLst/>
                <a:latin typeface="verdana" panose="020B0604030504040204" pitchFamily="34" charset="0"/>
              </a:rPr>
              <a:t>}</a:t>
            </a:r>
            <a:r>
              <a:rPr lang="en-US" b="1" i="0" dirty="0" smtClean="0">
                <a:solidFill>
                  <a:srgbClr val="006699"/>
                </a:solidFill>
                <a:effectLst/>
                <a:latin typeface="verdana" panose="020B0604030504040204" pitchFamily="34" charset="0"/>
              </a:rPr>
              <a:t>catch</a:t>
            </a:r>
            <a:r>
              <a:rPr lang="en-US" b="0" i="0" dirty="0" smtClean="0">
                <a:solidFill>
                  <a:srgbClr val="000000"/>
                </a:solidFill>
                <a:effectLst/>
                <a:latin typeface="verdana" panose="020B0604030504040204" pitchFamily="34" charset="0"/>
              </a:rPr>
              <a:t>(Exception e){</a:t>
            </a:r>
            <a:r>
              <a:rPr lang="en-US" b="0" i="0" dirty="0" err="1" smtClean="0">
                <a:solidFill>
                  <a:srgbClr val="000000"/>
                </a:solidFill>
                <a:effectLst/>
                <a:latin typeface="verdana" panose="020B0604030504040204" pitchFamily="34" charset="0"/>
              </a:rPr>
              <a:t>System.out.println</a:t>
            </a:r>
            <a:r>
              <a:rPr lang="en-US" b="0" i="0" dirty="0" smtClean="0">
                <a:solidFill>
                  <a:srgbClr val="000000"/>
                </a:solidFill>
                <a:effectLst/>
                <a:latin typeface="verdana" panose="020B0604030504040204" pitchFamily="34" charset="0"/>
              </a:rPr>
              <a:t>(e);}  </a:t>
            </a:r>
          </a:p>
          <a:p>
            <a:pPr marL="0" indent="0" algn="just">
              <a:buNone/>
            </a:pPr>
            <a:r>
              <a:rPr lang="en-US" b="0" i="0" dirty="0" smtClean="0">
                <a:solidFill>
                  <a:srgbClr val="000000"/>
                </a:solidFill>
                <a:effectLst/>
                <a:latin typeface="verdana" panose="020B0604030504040204" pitchFamily="34" charset="0"/>
              </a:rPr>
              <a:t>}  </a:t>
            </a:r>
          </a:p>
          <a:p>
            <a:pPr marL="0" indent="0" algn="just">
              <a:buNone/>
            </a:pPr>
            <a:r>
              <a:rPr lang="en-US" b="0" i="0" dirty="0" smtClean="0">
                <a:solidFill>
                  <a:srgbClr val="000000"/>
                </a:solidFill>
                <a:effectLst/>
                <a:latin typeface="verdana" panose="020B0604030504040204" pitchFamily="34" charset="0"/>
              </a:rPr>
              <a:t>} </a:t>
            </a:r>
          </a:p>
          <a:p>
            <a:pPr marL="0" indent="0">
              <a:buNone/>
            </a:pPr>
            <a:endParaRPr lang="en-US" dirty="0"/>
          </a:p>
        </p:txBody>
      </p:sp>
    </p:spTree>
    <p:extLst>
      <p:ext uri="{BB962C8B-B14F-4D97-AF65-F5344CB8AC3E}">
        <p14:creationId xmlns:p14="http://schemas.microsoft.com/office/powerpoint/2010/main" val="3430784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smtClean="0"/>
              <a:t>To execute this program open two command prompts and execute each program at each command prompt as displayed in the below figure.</a:t>
            </a:r>
            <a:br>
              <a:rPr lang="en-US" sz="2000" dirty="0" smtClean="0"/>
            </a:br>
            <a:r>
              <a:rPr lang="en-US" sz="2000" dirty="0" smtClean="0"/>
              <a:t/>
            </a:r>
            <a:br>
              <a:rPr lang="en-US" sz="2000" dirty="0" smtClean="0"/>
            </a:br>
            <a:r>
              <a:rPr lang="en-US" sz="2000" dirty="0" smtClean="0"/>
              <a:t>After running the client application, a message will be displayed on the server console.</a:t>
            </a:r>
            <a:endParaRPr lang="en-US" sz="2000" dirty="0"/>
          </a:p>
        </p:txBody>
      </p:sp>
      <p:pic>
        <p:nvPicPr>
          <p:cNvPr id="4" name="Content Placeholder 3"/>
          <p:cNvPicPr>
            <a:picLocks noGrp="1" noChangeAspect="1"/>
          </p:cNvPicPr>
          <p:nvPr>
            <p:ph idx="1"/>
          </p:nvPr>
        </p:nvPicPr>
        <p:blipFill>
          <a:blip r:embed="rId2"/>
          <a:stretch>
            <a:fillRect/>
          </a:stretch>
        </p:blipFill>
        <p:spPr>
          <a:xfrm>
            <a:off x="3438857" y="2582246"/>
            <a:ext cx="5314286" cy="2838095"/>
          </a:xfrm>
          <a:prstGeom prst="rect">
            <a:avLst/>
          </a:prstGeom>
        </p:spPr>
      </p:pic>
    </p:spTree>
    <p:extLst>
      <p:ext uri="{BB962C8B-B14F-4D97-AF65-F5344CB8AC3E}">
        <p14:creationId xmlns:p14="http://schemas.microsoft.com/office/powerpoint/2010/main" val="3249007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of Java Socket Programming (Read-Write both side)</a:t>
            </a:r>
          </a:p>
        </p:txBody>
      </p:sp>
      <p:sp>
        <p:nvSpPr>
          <p:cNvPr id="3" name="Content Placeholder 2"/>
          <p:cNvSpPr>
            <a:spLocks noGrp="1"/>
          </p:cNvSpPr>
          <p:nvPr>
            <p:ph idx="1"/>
          </p:nvPr>
        </p:nvSpPr>
        <p:spPr/>
        <p:txBody>
          <a:bodyPr/>
          <a:lstStyle/>
          <a:p>
            <a:pPr marL="0" indent="0">
              <a:buNone/>
            </a:pPr>
            <a:r>
              <a:rPr lang="en-US" dirty="0"/>
              <a:t>In this example, client will write first to the server then server will receive and print the text. Then server will write to the client and client will receive and print the text. The step goes on.</a:t>
            </a:r>
          </a:p>
        </p:txBody>
      </p:sp>
    </p:spTree>
    <p:extLst>
      <p:ext uri="{BB962C8B-B14F-4D97-AF65-F5344CB8AC3E}">
        <p14:creationId xmlns:p14="http://schemas.microsoft.com/office/powerpoint/2010/main" val="269911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46975"/>
          </a:xfrm>
        </p:spPr>
        <p:txBody>
          <a:bodyPr/>
          <a:lstStyle/>
          <a:p>
            <a:r>
              <a:rPr lang="en-US" dirty="0" smtClean="0"/>
              <a:t>MyServer.java</a:t>
            </a:r>
            <a:endParaRPr lang="en-US" dirty="0"/>
          </a:p>
        </p:txBody>
      </p:sp>
      <p:sp>
        <p:nvSpPr>
          <p:cNvPr id="3" name="Content Placeholder 2"/>
          <p:cNvSpPr>
            <a:spLocks noGrp="1"/>
          </p:cNvSpPr>
          <p:nvPr>
            <p:ph idx="1"/>
          </p:nvPr>
        </p:nvSpPr>
        <p:spPr>
          <a:xfrm>
            <a:off x="838200" y="837127"/>
            <a:ext cx="10515600" cy="5339836"/>
          </a:xfrm>
        </p:spPr>
        <p:txBody>
          <a:bodyPr>
            <a:normAutofit fontScale="47500" lnSpcReduction="20000"/>
          </a:bodyPr>
          <a:lstStyle/>
          <a:p>
            <a:pPr marL="0" indent="0" algn="just">
              <a:buNone/>
            </a:pPr>
            <a:r>
              <a:rPr lang="en-US" b="1" i="0" dirty="0" smtClean="0">
                <a:solidFill>
                  <a:srgbClr val="006699"/>
                </a:solidFill>
                <a:effectLst/>
                <a:latin typeface="verdana" panose="020B0604030504040204" pitchFamily="34" charset="0"/>
              </a:rPr>
              <a:t>class</a:t>
            </a: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MyServer</a:t>
            </a:r>
            <a:r>
              <a:rPr lang="en-US" b="0" i="0" dirty="0" smtClean="0">
                <a:solidFill>
                  <a:srgbClr val="000000"/>
                </a:solidFill>
                <a:effectLst/>
                <a:latin typeface="verdana" panose="020B0604030504040204" pitchFamily="34" charset="0"/>
              </a:rPr>
              <a:t>{  </a:t>
            </a:r>
          </a:p>
          <a:p>
            <a:pPr marL="0" indent="0" algn="just">
              <a:buNone/>
            </a:pPr>
            <a:r>
              <a:rPr lang="en-US" b="1" i="0" dirty="0" smtClean="0">
                <a:solidFill>
                  <a:srgbClr val="006699"/>
                </a:solidFill>
                <a:effectLst/>
                <a:latin typeface="verdana" panose="020B0604030504040204" pitchFamily="34" charset="0"/>
              </a:rPr>
              <a:t>public</a:t>
            </a:r>
            <a:r>
              <a:rPr lang="en-US" b="0" i="0" dirty="0" smtClean="0">
                <a:solidFill>
                  <a:srgbClr val="000000"/>
                </a:solidFill>
                <a:effectLst/>
                <a:latin typeface="verdana" panose="020B0604030504040204" pitchFamily="34" charset="0"/>
              </a:rPr>
              <a:t> </a:t>
            </a:r>
            <a:r>
              <a:rPr lang="en-US" b="1" i="0" dirty="0" smtClean="0">
                <a:solidFill>
                  <a:srgbClr val="006699"/>
                </a:solidFill>
                <a:effectLst/>
                <a:latin typeface="verdana" panose="020B0604030504040204" pitchFamily="34" charset="0"/>
              </a:rPr>
              <a:t>static</a:t>
            </a:r>
            <a:r>
              <a:rPr lang="en-US" b="0" i="0" dirty="0" smtClean="0">
                <a:solidFill>
                  <a:srgbClr val="000000"/>
                </a:solidFill>
                <a:effectLst/>
                <a:latin typeface="verdana" panose="020B0604030504040204" pitchFamily="34" charset="0"/>
              </a:rPr>
              <a:t> </a:t>
            </a:r>
            <a:r>
              <a:rPr lang="en-US" b="1" i="0" dirty="0" smtClean="0">
                <a:solidFill>
                  <a:srgbClr val="006699"/>
                </a:solidFill>
                <a:effectLst/>
                <a:latin typeface="verdana" panose="020B0604030504040204" pitchFamily="34" charset="0"/>
              </a:rPr>
              <a:t>void</a:t>
            </a:r>
            <a:r>
              <a:rPr lang="en-US" b="0" i="0" dirty="0" smtClean="0">
                <a:solidFill>
                  <a:srgbClr val="000000"/>
                </a:solidFill>
                <a:effectLst/>
                <a:latin typeface="verdana" panose="020B0604030504040204" pitchFamily="34" charset="0"/>
              </a:rPr>
              <a:t> main(String </a:t>
            </a:r>
            <a:r>
              <a:rPr lang="en-US" b="0" i="0" dirty="0" err="1" smtClean="0">
                <a:solidFill>
                  <a:srgbClr val="000000"/>
                </a:solidFill>
                <a:effectLst/>
                <a:latin typeface="verdana" panose="020B0604030504040204" pitchFamily="34" charset="0"/>
              </a:rPr>
              <a:t>args</a:t>
            </a:r>
            <a:r>
              <a:rPr lang="en-US" b="0" i="0" dirty="0" smtClean="0">
                <a:solidFill>
                  <a:srgbClr val="000000"/>
                </a:solidFill>
                <a:effectLst/>
                <a:latin typeface="verdana" panose="020B0604030504040204" pitchFamily="34" charset="0"/>
              </a:rPr>
              <a:t>[])</a:t>
            </a:r>
            <a:r>
              <a:rPr lang="en-US" b="1" i="0" dirty="0" smtClean="0">
                <a:solidFill>
                  <a:srgbClr val="006699"/>
                </a:solidFill>
                <a:effectLst/>
                <a:latin typeface="verdana" panose="020B0604030504040204" pitchFamily="34" charset="0"/>
              </a:rPr>
              <a:t>throws</a:t>
            </a:r>
            <a:r>
              <a:rPr lang="en-US" b="0" i="0" dirty="0" smtClean="0">
                <a:solidFill>
                  <a:srgbClr val="000000"/>
                </a:solidFill>
                <a:effectLst/>
                <a:latin typeface="verdana" panose="020B0604030504040204" pitchFamily="34" charset="0"/>
              </a:rPr>
              <a:t> Exception{  </a:t>
            </a:r>
          </a:p>
          <a:p>
            <a:pPr marL="0" indent="0" algn="just">
              <a:buNone/>
            </a:pPr>
            <a:r>
              <a:rPr lang="en-US" b="0" i="0" dirty="0" err="1" smtClean="0">
                <a:solidFill>
                  <a:srgbClr val="000000"/>
                </a:solidFill>
                <a:effectLst/>
                <a:latin typeface="verdana" panose="020B0604030504040204" pitchFamily="34" charset="0"/>
              </a:rPr>
              <a:t>ServerSocket</a:t>
            </a: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ss</a:t>
            </a:r>
            <a:r>
              <a:rPr lang="en-US" b="0" i="0" dirty="0" smtClean="0">
                <a:solidFill>
                  <a:srgbClr val="000000"/>
                </a:solidFill>
                <a:effectLst/>
                <a:latin typeface="verdana" panose="020B0604030504040204" pitchFamily="34" charset="0"/>
              </a:rPr>
              <a:t>=</a:t>
            </a:r>
            <a:r>
              <a:rPr lang="en-US" b="1" i="0" dirty="0" smtClean="0">
                <a:solidFill>
                  <a:srgbClr val="006699"/>
                </a:solidFill>
                <a:effectLst/>
                <a:latin typeface="verdana" panose="020B0604030504040204" pitchFamily="34" charset="0"/>
              </a:rPr>
              <a:t>new</a:t>
            </a: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ServerSocket</a:t>
            </a:r>
            <a:r>
              <a:rPr lang="en-US" b="0" i="0" dirty="0" smtClean="0">
                <a:solidFill>
                  <a:srgbClr val="000000"/>
                </a:solidFill>
                <a:effectLst/>
                <a:latin typeface="verdana" panose="020B0604030504040204" pitchFamily="34" charset="0"/>
              </a:rPr>
              <a:t>(</a:t>
            </a:r>
            <a:r>
              <a:rPr lang="en-US" b="0" i="0" dirty="0" smtClean="0">
                <a:solidFill>
                  <a:srgbClr val="C00000"/>
                </a:solidFill>
                <a:effectLst/>
                <a:latin typeface="verdana" panose="020B0604030504040204" pitchFamily="34" charset="0"/>
              </a:rPr>
              <a:t>3333</a:t>
            </a:r>
            <a:r>
              <a:rPr lang="en-US" b="0" i="0" dirty="0" smtClean="0">
                <a:solidFill>
                  <a:srgbClr val="000000"/>
                </a:solidFill>
                <a:effectLst/>
                <a:latin typeface="verdana" panose="020B0604030504040204" pitchFamily="34" charset="0"/>
              </a:rPr>
              <a:t>);  </a:t>
            </a:r>
          </a:p>
          <a:p>
            <a:pPr marL="0" indent="0" algn="just">
              <a:buNone/>
            </a:pPr>
            <a:r>
              <a:rPr lang="en-US" b="0" i="0" dirty="0" smtClean="0">
                <a:solidFill>
                  <a:srgbClr val="000000"/>
                </a:solidFill>
                <a:effectLst/>
                <a:latin typeface="verdana" panose="020B0604030504040204" pitchFamily="34" charset="0"/>
              </a:rPr>
              <a:t>Socket s=</a:t>
            </a:r>
            <a:r>
              <a:rPr lang="en-US" b="0" i="0" dirty="0" err="1" smtClean="0">
                <a:solidFill>
                  <a:srgbClr val="000000"/>
                </a:solidFill>
                <a:effectLst/>
                <a:latin typeface="verdana" panose="020B0604030504040204" pitchFamily="34" charset="0"/>
              </a:rPr>
              <a:t>ss.accept</a:t>
            </a:r>
            <a:r>
              <a:rPr lang="en-US" b="0" i="0" dirty="0" smtClean="0">
                <a:solidFill>
                  <a:srgbClr val="000000"/>
                </a:solidFill>
                <a:effectLst/>
                <a:latin typeface="verdana" panose="020B0604030504040204" pitchFamily="34" charset="0"/>
              </a:rPr>
              <a:t>();  </a:t>
            </a:r>
          </a:p>
          <a:p>
            <a:pPr marL="0" indent="0" algn="just">
              <a:buNone/>
            </a:pPr>
            <a:r>
              <a:rPr lang="en-US" b="0" i="0" dirty="0" err="1" smtClean="0">
                <a:solidFill>
                  <a:srgbClr val="000000"/>
                </a:solidFill>
                <a:effectLst/>
                <a:latin typeface="verdana" panose="020B0604030504040204" pitchFamily="34" charset="0"/>
              </a:rPr>
              <a:t>DataInputStream</a:t>
            </a:r>
            <a:r>
              <a:rPr lang="en-US" b="0" i="0" dirty="0" smtClean="0">
                <a:solidFill>
                  <a:srgbClr val="000000"/>
                </a:solidFill>
                <a:effectLst/>
                <a:latin typeface="verdana" panose="020B0604030504040204" pitchFamily="34" charset="0"/>
              </a:rPr>
              <a:t> din=</a:t>
            </a:r>
            <a:r>
              <a:rPr lang="en-US" b="1" i="0" dirty="0" smtClean="0">
                <a:solidFill>
                  <a:srgbClr val="006699"/>
                </a:solidFill>
                <a:effectLst/>
                <a:latin typeface="verdana" panose="020B0604030504040204" pitchFamily="34" charset="0"/>
              </a:rPr>
              <a:t>new</a:t>
            </a: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DataInputStream</a:t>
            </a:r>
            <a:r>
              <a:rPr lang="en-US" b="0" i="0" dirty="0" smtClean="0">
                <a:solidFill>
                  <a:srgbClr val="000000"/>
                </a:solidFill>
                <a:effectLst/>
                <a:latin typeface="verdana" panose="020B0604030504040204" pitchFamily="34" charset="0"/>
              </a:rPr>
              <a:t>(</a:t>
            </a:r>
            <a:r>
              <a:rPr lang="en-US" b="0" i="0" dirty="0" err="1" smtClean="0">
                <a:solidFill>
                  <a:srgbClr val="000000"/>
                </a:solidFill>
                <a:effectLst/>
                <a:latin typeface="verdana" panose="020B0604030504040204" pitchFamily="34" charset="0"/>
              </a:rPr>
              <a:t>s.getInputStream</a:t>
            </a:r>
            <a:r>
              <a:rPr lang="en-US" b="0" i="0" dirty="0" smtClean="0">
                <a:solidFill>
                  <a:srgbClr val="000000"/>
                </a:solidFill>
                <a:effectLst/>
                <a:latin typeface="verdana" panose="020B0604030504040204" pitchFamily="34" charset="0"/>
              </a:rPr>
              <a:t>());  </a:t>
            </a:r>
          </a:p>
          <a:p>
            <a:pPr marL="0" indent="0" algn="just">
              <a:buNone/>
            </a:pPr>
            <a:r>
              <a:rPr lang="en-US" b="0" i="0" dirty="0" err="1" smtClean="0">
                <a:solidFill>
                  <a:srgbClr val="000000"/>
                </a:solidFill>
                <a:effectLst/>
                <a:latin typeface="verdana" panose="020B0604030504040204" pitchFamily="34" charset="0"/>
              </a:rPr>
              <a:t>DataOutputStream</a:t>
            </a: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dout</a:t>
            </a:r>
            <a:r>
              <a:rPr lang="en-US" b="0" i="0" dirty="0" smtClean="0">
                <a:solidFill>
                  <a:srgbClr val="000000"/>
                </a:solidFill>
                <a:effectLst/>
                <a:latin typeface="verdana" panose="020B0604030504040204" pitchFamily="34" charset="0"/>
              </a:rPr>
              <a:t>=</a:t>
            </a:r>
            <a:r>
              <a:rPr lang="en-US" b="1" i="0" dirty="0" smtClean="0">
                <a:solidFill>
                  <a:srgbClr val="006699"/>
                </a:solidFill>
                <a:effectLst/>
                <a:latin typeface="verdana" panose="020B0604030504040204" pitchFamily="34" charset="0"/>
              </a:rPr>
              <a:t>new</a:t>
            </a: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DataOutputStream</a:t>
            </a:r>
            <a:r>
              <a:rPr lang="en-US" b="0" i="0" dirty="0" smtClean="0">
                <a:solidFill>
                  <a:srgbClr val="000000"/>
                </a:solidFill>
                <a:effectLst/>
                <a:latin typeface="verdana" panose="020B0604030504040204" pitchFamily="34" charset="0"/>
              </a:rPr>
              <a:t>(</a:t>
            </a:r>
            <a:r>
              <a:rPr lang="en-US" b="0" i="0" dirty="0" err="1" smtClean="0">
                <a:solidFill>
                  <a:srgbClr val="000000"/>
                </a:solidFill>
                <a:effectLst/>
                <a:latin typeface="verdana" panose="020B0604030504040204" pitchFamily="34" charset="0"/>
              </a:rPr>
              <a:t>s.getOutputStream</a:t>
            </a:r>
            <a:r>
              <a:rPr lang="en-US" b="0" i="0" dirty="0" smtClean="0">
                <a:solidFill>
                  <a:srgbClr val="000000"/>
                </a:solidFill>
                <a:effectLst/>
                <a:latin typeface="verdana" panose="020B0604030504040204" pitchFamily="34" charset="0"/>
              </a:rPr>
              <a:t>());  </a:t>
            </a:r>
          </a:p>
          <a:p>
            <a:pPr marL="0" indent="0" algn="just">
              <a:buNone/>
            </a:pPr>
            <a:r>
              <a:rPr lang="en-US" b="0" i="0" dirty="0" err="1" smtClean="0">
                <a:solidFill>
                  <a:srgbClr val="000000"/>
                </a:solidFill>
                <a:effectLst/>
                <a:latin typeface="verdana" panose="020B0604030504040204" pitchFamily="34" charset="0"/>
              </a:rPr>
              <a:t>BufferedReader</a:t>
            </a: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br</a:t>
            </a:r>
            <a:r>
              <a:rPr lang="en-US" b="0" i="0" dirty="0" smtClean="0">
                <a:solidFill>
                  <a:srgbClr val="000000"/>
                </a:solidFill>
                <a:effectLst/>
                <a:latin typeface="verdana" panose="020B0604030504040204" pitchFamily="34" charset="0"/>
              </a:rPr>
              <a:t>=</a:t>
            </a:r>
            <a:r>
              <a:rPr lang="en-US" b="1" i="0" dirty="0" smtClean="0">
                <a:solidFill>
                  <a:srgbClr val="006699"/>
                </a:solidFill>
                <a:effectLst/>
                <a:latin typeface="verdana" panose="020B0604030504040204" pitchFamily="34" charset="0"/>
              </a:rPr>
              <a:t>new</a:t>
            </a: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BufferedReader</a:t>
            </a:r>
            <a:r>
              <a:rPr lang="en-US" b="0" i="0" dirty="0" smtClean="0">
                <a:solidFill>
                  <a:srgbClr val="000000"/>
                </a:solidFill>
                <a:effectLst/>
                <a:latin typeface="verdana" panose="020B0604030504040204" pitchFamily="34" charset="0"/>
              </a:rPr>
              <a:t>(</a:t>
            </a:r>
            <a:r>
              <a:rPr lang="en-US" b="1" i="0" dirty="0" smtClean="0">
                <a:solidFill>
                  <a:srgbClr val="006699"/>
                </a:solidFill>
                <a:effectLst/>
                <a:latin typeface="verdana" panose="020B0604030504040204" pitchFamily="34" charset="0"/>
              </a:rPr>
              <a:t>new</a:t>
            </a: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InputStreamReader</a:t>
            </a:r>
            <a:r>
              <a:rPr lang="en-US" b="0" i="0" dirty="0" smtClean="0">
                <a:solidFill>
                  <a:srgbClr val="000000"/>
                </a:solidFill>
                <a:effectLst/>
                <a:latin typeface="verdana" panose="020B0604030504040204" pitchFamily="34" charset="0"/>
              </a:rPr>
              <a:t>(System.in));  </a:t>
            </a:r>
          </a:p>
          <a:p>
            <a:pPr marL="0" indent="0" algn="just">
              <a:buNone/>
            </a:pPr>
            <a:r>
              <a:rPr lang="en-US" b="0" i="0" dirty="0" smtClean="0">
                <a:solidFill>
                  <a:srgbClr val="000000"/>
                </a:solidFill>
                <a:effectLst/>
                <a:latin typeface="verdana" panose="020B0604030504040204" pitchFamily="34" charset="0"/>
              </a:rPr>
              <a:t>  </a:t>
            </a:r>
          </a:p>
          <a:p>
            <a:pPr marL="0" indent="0" algn="just">
              <a:buNone/>
            </a:pPr>
            <a:r>
              <a:rPr lang="en-US" b="0" i="0" dirty="0" smtClean="0">
                <a:solidFill>
                  <a:srgbClr val="000000"/>
                </a:solidFill>
                <a:effectLst/>
                <a:latin typeface="verdana" panose="020B0604030504040204" pitchFamily="34" charset="0"/>
              </a:rPr>
              <a:t>String </a:t>
            </a:r>
            <a:r>
              <a:rPr lang="en-US" b="0" i="0" dirty="0" err="1" smtClean="0">
                <a:solidFill>
                  <a:srgbClr val="000000"/>
                </a:solidFill>
                <a:effectLst/>
                <a:latin typeface="verdana" panose="020B0604030504040204" pitchFamily="34" charset="0"/>
              </a:rPr>
              <a:t>str</a:t>
            </a:r>
            <a:r>
              <a:rPr lang="en-US" b="0" i="0" dirty="0" smtClean="0">
                <a:solidFill>
                  <a:srgbClr val="000000"/>
                </a:solidFill>
                <a:effectLst/>
                <a:latin typeface="verdana" panose="020B0604030504040204" pitchFamily="34" charset="0"/>
              </a:rPr>
              <a:t>=</a:t>
            </a:r>
            <a:r>
              <a:rPr lang="en-US" b="0" i="0" dirty="0" smtClean="0">
                <a:solidFill>
                  <a:srgbClr val="0000FF"/>
                </a:solidFill>
                <a:effectLst/>
                <a:latin typeface="verdana" panose="020B0604030504040204" pitchFamily="34" charset="0"/>
              </a:rPr>
              <a:t>""</a:t>
            </a:r>
            <a:r>
              <a:rPr lang="en-US" b="0" i="0" dirty="0" smtClean="0">
                <a:solidFill>
                  <a:srgbClr val="000000"/>
                </a:solidFill>
                <a:effectLst/>
                <a:latin typeface="verdana" panose="020B0604030504040204" pitchFamily="34" charset="0"/>
              </a:rPr>
              <a:t>,str2=</a:t>
            </a:r>
            <a:r>
              <a:rPr lang="en-US" b="0" i="0" dirty="0" smtClean="0">
                <a:solidFill>
                  <a:srgbClr val="0000FF"/>
                </a:solidFill>
                <a:effectLst/>
                <a:latin typeface="verdana" panose="020B0604030504040204" pitchFamily="34" charset="0"/>
              </a:rPr>
              <a:t>""</a:t>
            </a:r>
            <a:r>
              <a:rPr lang="en-US" b="0" i="0" dirty="0" smtClean="0">
                <a:solidFill>
                  <a:srgbClr val="000000"/>
                </a:solidFill>
                <a:effectLst/>
                <a:latin typeface="verdana" panose="020B0604030504040204" pitchFamily="34" charset="0"/>
              </a:rPr>
              <a:t>;  </a:t>
            </a:r>
          </a:p>
          <a:p>
            <a:pPr marL="0" indent="0" algn="just">
              <a:buNone/>
            </a:pPr>
            <a:r>
              <a:rPr lang="en-US" b="1" i="0" dirty="0" smtClean="0">
                <a:solidFill>
                  <a:srgbClr val="006699"/>
                </a:solidFill>
                <a:effectLst/>
                <a:latin typeface="verdana" panose="020B0604030504040204" pitchFamily="34" charset="0"/>
              </a:rPr>
              <a:t>while</a:t>
            </a:r>
            <a:r>
              <a:rPr lang="en-US" b="0" i="0" dirty="0" smtClean="0">
                <a:solidFill>
                  <a:srgbClr val="000000"/>
                </a:solidFill>
                <a:effectLst/>
                <a:latin typeface="verdana" panose="020B0604030504040204" pitchFamily="34" charset="0"/>
              </a:rPr>
              <a:t>(!</a:t>
            </a:r>
            <a:r>
              <a:rPr lang="en-US" b="0" i="0" dirty="0" err="1" smtClean="0">
                <a:solidFill>
                  <a:srgbClr val="000000"/>
                </a:solidFill>
                <a:effectLst/>
                <a:latin typeface="verdana" panose="020B0604030504040204" pitchFamily="34" charset="0"/>
              </a:rPr>
              <a:t>str.equals</a:t>
            </a:r>
            <a:r>
              <a:rPr lang="en-US" b="0" i="0" dirty="0" smtClean="0">
                <a:solidFill>
                  <a:srgbClr val="000000"/>
                </a:solidFill>
                <a:effectLst/>
                <a:latin typeface="verdana" panose="020B0604030504040204" pitchFamily="34" charset="0"/>
              </a:rPr>
              <a:t>(</a:t>
            </a:r>
            <a:r>
              <a:rPr lang="en-US" b="0" i="0" dirty="0" smtClean="0">
                <a:solidFill>
                  <a:srgbClr val="0000FF"/>
                </a:solidFill>
                <a:effectLst/>
                <a:latin typeface="verdana" panose="020B0604030504040204" pitchFamily="34" charset="0"/>
              </a:rPr>
              <a:t>"stop"</a:t>
            </a:r>
            <a:r>
              <a:rPr lang="en-US" b="0" i="0" dirty="0" smtClean="0">
                <a:solidFill>
                  <a:srgbClr val="000000"/>
                </a:solidFill>
                <a:effectLst/>
                <a:latin typeface="verdana" panose="020B0604030504040204" pitchFamily="34" charset="0"/>
              </a:rPr>
              <a:t>)){  </a:t>
            </a:r>
          </a:p>
          <a:p>
            <a:pPr marL="0" indent="0" algn="just">
              <a:buNone/>
            </a:pPr>
            <a:r>
              <a:rPr lang="en-US" b="0" i="0" dirty="0" err="1" smtClean="0">
                <a:solidFill>
                  <a:srgbClr val="000000"/>
                </a:solidFill>
                <a:effectLst/>
                <a:latin typeface="verdana" panose="020B0604030504040204" pitchFamily="34" charset="0"/>
              </a:rPr>
              <a:t>str</a:t>
            </a:r>
            <a:r>
              <a:rPr lang="en-US" b="0" i="0" dirty="0" smtClean="0">
                <a:solidFill>
                  <a:srgbClr val="000000"/>
                </a:solidFill>
                <a:effectLst/>
                <a:latin typeface="verdana" panose="020B0604030504040204" pitchFamily="34" charset="0"/>
              </a:rPr>
              <a:t>=</a:t>
            </a:r>
            <a:r>
              <a:rPr lang="en-US" b="0" i="0" dirty="0" err="1" smtClean="0">
                <a:solidFill>
                  <a:srgbClr val="000000"/>
                </a:solidFill>
                <a:effectLst/>
                <a:latin typeface="verdana" panose="020B0604030504040204" pitchFamily="34" charset="0"/>
              </a:rPr>
              <a:t>din.readUTF</a:t>
            </a:r>
            <a:r>
              <a:rPr lang="en-US" b="0" i="0" dirty="0" smtClean="0">
                <a:solidFill>
                  <a:srgbClr val="000000"/>
                </a:solidFill>
                <a:effectLst/>
                <a:latin typeface="verdana" panose="020B0604030504040204" pitchFamily="34" charset="0"/>
              </a:rPr>
              <a:t>();  </a:t>
            </a:r>
          </a:p>
          <a:p>
            <a:pPr marL="0" indent="0" algn="just">
              <a:buNone/>
            </a:pPr>
            <a:r>
              <a:rPr lang="en-US" b="0" i="0" dirty="0" err="1" smtClean="0">
                <a:solidFill>
                  <a:srgbClr val="000000"/>
                </a:solidFill>
                <a:effectLst/>
                <a:latin typeface="verdana" panose="020B0604030504040204" pitchFamily="34" charset="0"/>
              </a:rPr>
              <a:t>System.out.println</a:t>
            </a:r>
            <a:r>
              <a:rPr lang="en-US" b="0" i="0" dirty="0" smtClean="0">
                <a:solidFill>
                  <a:srgbClr val="000000"/>
                </a:solidFill>
                <a:effectLst/>
                <a:latin typeface="verdana" panose="020B0604030504040204" pitchFamily="34" charset="0"/>
              </a:rPr>
              <a:t>(</a:t>
            </a:r>
            <a:r>
              <a:rPr lang="en-US" b="0" i="0" dirty="0" smtClean="0">
                <a:solidFill>
                  <a:srgbClr val="0000FF"/>
                </a:solidFill>
                <a:effectLst/>
                <a:latin typeface="verdana" panose="020B0604030504040204" pitchFamily="34" charset="0"/>
              </a:rPr>
              <a:t>"client says: "</a:t>
            </a:r>
            <a:r>
              <a:rPr lang="en-US" b="0" i="0" dirty="0" smtClean="0">
                <a:solidFill>
                  <a:srgbClr val="000000"/>
                </a:solidFill>
                <a:effectLst/>
                <a:latin typeface="verdana" panose="020B0604030504040204" pitchFamily="34" charset="0"/>
              </a:rPr>
              <a:t>+</a:t>
            </a:r>
            <a:r>
              <a:rPr lang="en-US" b="0" i="0" dirty="0" err="1" smtClean="0">
                <a:solidFill>
                  <a:srgbClr val="000000"/>
                </a:solidFill>
                <a:effectLst/>
                <a:latin typeface="verdana" panose="020B0604030504040204" pitchFamily="34" charset="0"/>
              </a:rPr>
              <a:t>str</a:t>
            </a:r>
            <a:r>
              <a:rPr lang="en-US" b="0" i="0" dirty="0" smtClean="0">
                <a:solidFill>
                  <a:srgbClr val="000000"/>
                </a:solidFill>
                <a:effectLst/>
                <a:latin typeface="verdana" panose="020B0604030504040204" pitchFamily="34" charset="0"/>
              </a:rPr>
              <a:t>);  </a:t>
            </a:r>
          </a:p>
          <a:p>
            <a:pPr marL="0" indent="0" algn="just">
              <a:buNone/>
            </a:pPr>
            <a:r>
              <a:rPr lang="en-US" b="0" i="0" dirty="0" smtClean="0">
                <a:solidFill>
                  <a:srgbClr val="000000"/>
                </a:solidFill>
                <a:effectLst/>
                <a:latin typeface="verdana" panose="020B0604030504040204" pitchFamily="34" charset="0"/>
              </a:rPr>
              <a:t>str2=</a:t>
            </a:r>
            <a:r>
              <a:rPr lang="en-US" b="0" i="0" dirty="0" err="1" smtClean="0">
                <a:solidFill>
                  <a:srgbClr val="000000"/>
                </a:solidFill>
                <a:effectLst/>
                <a:latin typeface="verdana" panose="020B0604030504040204" pitchFamily="34" charset="0"/>
              </a:rPr>
              <a:t>br.readLine</a:t>
            </a:r>
            <a:r>
              <a:rPr lang="en-US" b="0" i="0" dirty="0" smtClean="0">
                <a:solidFill>
                  <a:srgbClr val="000000"/>
                </a:solidFill>
                <a:effectLst/>
                <a:latin typeface="verdana" panose="020B0604030504040204" pitchFamily="34" charset="0"/>
              </a:rPr>
              <a:t>();  </a:t>
            </a:r>
          </a:p>
          <a:p>
            <a:pPr marL="0" indent="0" algn="just">
              <a:buNone/>
            </a:pPr>
            <a:r>
              <a:rPr lang="en-US" b="0" i="0" dirty="0" err="1" smtClean="0">
                <a:solidFill>
                  <a:srgbClr val="000000"/>
                </a:solidFill>
                <a:effectLst/>
                <a:latin typeface="verdana" panose="020B0604030504040204" pitchFamily="34" charset="0"/>
              </a:rPr>
              <a:t>dout.writeUTF</a:t>
            </a:r>
            <a:r>
              <a:rPr lang="en-US" b="0" i="0" dirty="0" smtClean="0">
                <a:solidFill>
                  <a:srgbClr val="000000"/>
                </a:solidFill>
                <a:effectLst/>
                <a:latin typeface="verdana" panose="020B0604030504040204" pitchFamily="34" charset="0"/>
              </a:rPr>
              <a:t>(str2);  </a:t>
            </a:r>
          </a:p>
          <a:p>
            <a:pPr marL="0" indent="0" algn="just">
              <a:buNone/>
            </a:pPr>
            <a:r>
              <a:rPr lang="en-US" b="0" i="0" dirty="0" err="1" smtClean="0">
                <a:solidFill>
                  <a:srgbClr val="000000"/>
                </a:solidFill>
                <a:effectLst/>
                <a:latin typeface="verdana" panose="020B0604030504040204" pitchFamily="34" charset="0"/>
              </a:rPr>
              <a:t>dout.flush</a:t>
            </a:r>
            <a:r>
              <a:rPr lang="en-US" b="0" i="0" dirty="0" smtClean="0">
                <a:solidFill>
                  <a:srgbClr val="000000"/>
                </a:solidFill>
                <a:effectLst/>
                <a:latin typeface="verdana" panose="020B0604030504040204" pitchFamily="34" charset="0"/>
              </a:rPr>
              <a:t>();  </a:t>
            </a:r>
          </a:p>
          <a:p>
            <a:pPr marL="0" indent="0" algn="just">
              <a:buNone/>
            </a:pPr>
            <a:r>
              <a:rPr lang="en-US" b="0" i="0" dirty="0" smtClean="0">
                <a:solidFill>
                  <a:srgbClr val="000000"/>
                </a:solidFill>
                <a:effectLst/>
                <a:latin typeface="verdana" panose="020B0604030504040204" pitchFamily="34" charset="0"/>
              </a:rPr>
              <a:t>}  </a:t>
            </a:r>
          </a:p>
          <a:p>
            <a:pPr marL="0" indent="0" algn="just">
              <a:buNone/>
            </a:pPr>
            <a:r>
              <a:rPr lang="en-US" b="0" i="0" dirty="0" err="1" smtClean="0">
                <a:solidFill>
                  <a:srgbClr val="000000"/>
                </a:solidFill>
                <a:effectLst/>
                <a:latin typeface="verdana" panose="020B0604030504040204" pitchFamily="34" charset="0"/>
              </a:rPr>
              <a:t>din.close</a:t>
            </a:r>
            <a:r>
              <a:rPr lang="en-US" b="0" i="0" dirty="0" smtClean="0">
                <a:solidFill>
                  <a:srgbClr val="000000"/>
                </a:solidFill>
                <a:effectLst/>
                <a:latin typeface="verdana" panose="020B0604030504040204" pitchFamily="34" charset="0"/>
              </a:rPr>
              <a:t>();  </a:t>
            </a:r>
          </a:p>
          <a:p>
            <a:pPr marL="0" indent="0" algn="just">
              <a:buNone/>
            </a:pPr>
            <a:r>
              <a:rPr lang="en-US" b="0" i="0" dirty="0" err="1" smtClean="0">
                <a:solidFill>
                  <a:srgbClr val="000000"/>
                </a:solidFill>
                <a:effectLst/>
                <a:latin typeface="verdana" panose="020B0604030504040204" pitchFamily="34" charset="0"/>
              </a:rPr>
              <a:t>s.close</a:t>
            </a:r>
            <a:r>
              <a:rPr lang="en-US" b="0" i="0" dirty="0" smtClean="0">
                <a:solidFill>
                  <a:srgbClr val="000000"/>
                </a:solidFill>
                <a:effectLst/>
                <a:latin typeface="verdana" panose="020B0604030504040204" pitchFamily="34" charset="0"/>
              </a:rPr>
              <a:t>();  </a:t>
            </a:r>
          </a:p>
          <a:p>
            <a:pPr marL="0" indent="0" algn="just">
              <a:buNone/>
            </a:pPr>
            <a:r>
              <a:rPr lang="en-US" b="0" i="0" dirty="0" err="1" smtClean="0">
                <a:solidFill>
                  <a:srgbClr val="000000"/>
                </a:solidFill>
                <a:effectLst/>
                <a:latin typeface="verdana" panose="020B0604030504040204" pitchFamily="34" charset="0"/>
              </a:rPr>
              <a:t>ss.close</a:t>
            </a:r>
            <a:r>
              <a:rPr lang="en-US" b="0" i="0" dirty="0" smtClean="0">
                <a:solidFill>
                  <a:srgbClr val="000000"/>
                </a:solidFill>
                <a:effectLst/>
                <a:latin typeface="verdana" panose="020B0604030504040204" pitchFamily="34" charset="0"/>
              </a:rPr>
              <a:t>();  </a:t>
            </a:r>
          </a:p>
          <a:p>
            <a:pPr marL="0" indent="0" algn="just">
              <a:buNone/>
            </a:pPr>
            <a:r>
              <a:rPr lang="en-US" b="0" i="0" dirty="0" smtClean="0">
                <a:solidFill>
                  <a:srgbClr val="000000"/>
                </a:solidFill>
                <a:effectLst/>
                <a:latin typeface="verdana" panose="020B0604030504040204" pitchFamily="34" charset="0"/>
              </a:rPr>
              <a:t>}}  </a:t>
            </a:r>
          </a:p>
          <a:p>
            <a:pPr marL="0" indent="0">
              <a:buNone/>
            </a:pPr>
            <a:endParaRPr lang="en-US" dirty="0"/>
          </a:p>
        </p:txBody>
      </p:sp>
    </p:spTree>
    <p:extLst>
      <p:ext uri="{BB962C8B-B14F-4D97-AF65-F5344CB8AC3E}">
        <p14:creationId xmlns:p14="http://schemas.microsoft.com/office/powerpoint/2010/main" val="3730107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46975"/>
          </a:xfrm>
        </p:spPr>
        <p:txBody>
          <a:bodyPr/>
          <a:lstStyle/>
          <a:p>
            <a:r>
              <a:rPr lang="en-US" dirty="0" smtClean="0"/>
              <a:t>MyClient.java</a:t>
            </a:r>
            <a:endParaRPr lang="en-US" dirty="0"/>
          </a:p>
        </p:txBody>
      </p:sp>
      <p:sp>
        <p:nvSpPr>
          <p:cNvPr id="3" name="Content Placeholder 2"/>
          <p:cNvSpPr>
            <a:spLocks noGrp="1"/>
          </p:cNvSpPr>
          <p:nvPr>
            <p:ph idx="1"/>
          </p:nvPr>
        </p:nvSpPr>
        <p:spPr>
          <a:xfrm>
            <a:off x="838200" y="837127"/>
            <a:ext cx="10515600" cy="5339836"/>
          </a:xfrm>
        </p:spPr>
        <p:txBody>
          <a:bodyPr>
            <a:normAutofit fontScale="47500" lnSpcReduction="20000"/>
          </a:bodyPr>
          <a:lstStyle/>
          <a:p>
            <a:pPr marL="0" indent="0" algn="just">
              <a:buNone/>
            </a:pPr>
            <a:r>
              <a:rPr lang="en-US" b="1" i="0" dirty="0" smtClean="0">
                <a:solidFill>
                  <a:srgbClr val="006699"/>
                </a:solidFill>
                <a:effectLst/>
                <a:latin typeface="verdana" panose="020B0604030504040204" pitchFamily="34" charset="0"/>
              </a:rPr>
              <a:t>class</a:t>
            </a: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MyClient</a:t>
            </a:r>
            <a:r>
              <a:rPr lang="en-US" b="0" i="0" dirty="0" smtClean="0">
                <a:solidFill>
                  <a:srgbClr val="000000"/>
                </a:solidFill>
                <a:effectLst/>
                <a:latin typeface="verdana" panose="020B0604030504040204" pitchFamily="34" charset="0"/>
              </a:rPr>
              <a:t>{  </a:t>
            </a:r>
          </a:p>
          <a:p>
            <a:pPr marL="0" indent="0" algn="just">
              <a:buNone/>
            </a:pPr>
            <a:r>
              <a:rPr lang="en-US" b="1" i="0" dirty="0" smtClean="0">
                <a:solidFill>
                  <a:srgbClr val="006699"/>
                </a:solidFill>
                <a:effectLst/>
                <a:latin typeface="verdana" panose="020B0604030504040204" pitchFamily="34" charset="0"/>
              </a:rPr>
              <a:t>public</a:t>
            </a:r>
            <a:r>
              <a:rPr lang="en-US" b="0" i="0" dirty="0" smtClean="0">
                <a:solidFill>
                  <a:srgbClr val="000000"/>
                </a:solidFill>
                <a:effectLst/>
                <a:latin typeface="verdana" panose="020B0604030504040204" pitchFamily="34" charset="0"/>
              </a:rPr>
              <a:t> </a:t>
            </a:r>
            <a:r>
              <a:rPr lang="en-US" b="1" i="0" dirty="0" smtClean="0">
                <a:solidFill>
                  <a:srgbClr val="006699"/>
                </a:solidFill>
                <a:effectLst/>
                <a:latin typeface="verdana" panose="020B0604030504040204" pitchFamily="34" charset="0"/>
              </a:rPr>
              <a:t>static</a:t>
            </a:r>
            <a:r>
              <a:rPr lang="en-US" b="0" i="0" dirty="0" smtClean="0">
                <a:solidFill>
                  <a:srgbClr val="000000"/>
                </a:solidFill>
                <a:effectLst/>
                <a:latin typeface="verdana" panose="020B0604030504040204" pitchFamily="34" charset="0"/>
              </a:rPr>
              <a:t> </a:t>
            </a:r>
            <a:r>
              <a:rPr lang="en-US" b="1" i="0" dirty="0" smtClean="0">
                <a:solidFill>
                  <a:srgbClr val="006699"/>
                </a:solidFill>
                <a:effectLst/>
                <a:latin typeface="verdana" panose="020B0604030504040204" pitchFamily="34" charset="0"/>
              </a:rPr>
              <a:t>void</a:t>
            </a:r>
            <a:r>
              <a:rPr lang="en-US" b="0" i="0" dirty="0" smtClean="0">
                <a:solidFill>
                  <a:srgbClr val="000000"/>
                </a:solidFill>
                <a:effectLst/>
                <a:latin typeface="verdana" panose="020B0604030504040204" pitchFamily="34" charset="0"/>
              </a:rPr>
              <a:t> main(String </a:t>
            </a:r>
            <a:r>
              <a:rPr lang="en-US" b="0" i="0" dirty="0" err="1" smtClean="0">
                <a:solidFill>
                  <a:srgbClr val="000000"/>
                </a:solidFill>
                <a:effectLst/>
                <a:latin typeface="verdana" panose="020B0604030504040204" pitchFamily="34" charset="0"/>
              </a:rPr>
              <a:t>args</a:t>
            </a:r>
            <a:r>
              <a:rPr lang="en-US" b="0" i="0" dirty="0" smtClean="0">
                <a:solidFill>
                  <a:srgbClr val="000000"/>
                </a:solidFill>
                <a:effectLst/>
                <a:latin typeface="verdana" panose="020B0604030504040204" pitchFamily="34" charset="0"/>
              </a:rPr>
              <a:t>[])</a:t>
            </a:r>
            <a:r>
              <a:rPr lang="en-US" b="1" i="0" dirty="0" smtClean="0">
                <a:solidFill>
                  <a:srgbClr val="006699"/>
                </a:solidFill>
                <a:effectLst/>
                <a:latin typeface="verdana" panose="020B0604030504040204" pitchFamily="34" charset="0"/>
              </a:rPr>
              <a:t>throws</a:t>
            </a:r>
            <a:r>
              <a:rPr lang="en-US" b="0" i="0" dirty="0" smtClean="0">
                <a:solidFill>
                  <a:srgbClr val="000000"/>
                </a:solidFill>
                <a:effectLst/>
                <a:latin typeface="verdana" panose="020B0604030504040204" pitchFamily="34" charset="0"/>
              </a:rPr>
              <a:t> Exception{  </a:t>
            </a:r>
          </a:p>
          <a:p>
            <a:pPr marL="0" indent="0" algn="just">
              <a:buNone/>
            </a:pPr>
            <a:r>
              <a:rPr lang="en-US" b="0" i="0" dirty="0" smtClean="0">
                <a:solidFill>
                  <a:srgbClr val="000000"/>
                </a:solidFill>
                <a:effectLst/>
                <a:latin typeface="verdana" panose="020B0604030504040204" pitchFamily="34" charset="0"/>
              </a:rPr>
              <a:t>Socket s=</a:t>
            </a:r>
            <a:r>
              <a:rPr lang="en-US" b="1" i="0" dirty="0" smtClean="0">
                <a:solidFill>
                  <a:srgbClr val="006699"/>
                </a:solidFill>
                <a:effectLst/>
                <a:latin typeface="verdana" panose="020B0604030504040204" pitchFamily="34" charset="0"/>
              </a:rPr>
              <a:t>new</a:t>
            </a:r>
            <a:r>
              <a:rPr lang="en-US" b="0" i="0" dirty="0" smtClean="0">
                <a:solidFill>
                  <a:srgbClr val="000000"/>
                </a:solidFill>
                <a:effectLst/>
                <a:latin typeface="verdana" panose="020B0604030504040204" pitchFamily="34" charset="0"/>
              </a:rPr>
              <a:t> Socket(</a:t>
            </a:r>
            <a:r>
              <a:rPr lang="en-US" b="0" i="0" dirty="0" smtClean="0">
                <a:solidFill>
                  <a:srgbClr val="0000FF"/>
                </a:solidFill>
                <a:effectLst/>
                <a:latin typeface="verdana" panose="020B0604030504040204" pitchFamily="34" charset="0"/>
              </a:rPr>
              <a:t>"localhost"</a:t>
            </a:r>
            <a:r>
              <a:rPr lang="en-US" b="0" i="0" dirty="0" smtClean="0">
                <a:solidFill>
                  <a:srgbClr val="000000"/>
                </a:solidFill>
                <a:effectLst/>
                <a:latin typeface="verdana" panose="020B0604030504040204" pitchFamily="34" charset="0"/>
              </a:rPr>
              <a:t>,</a:t>
            </a:r>
            <a:r>
              <a:rPr lang="en-US" b="0" i="0" dirty="0" smtClean="0">
                <a:solidFill>
                  <a:srgbClr val="C00000"/>
                </a:solidFill>
                <a:effectLst/>
                <a:latin typeface="verdana" panose="020B0604030504040204" pitchFamily="34" charset="0"/>
              </a:rPr>
              <a:t>3333</a:t>
            </a:r>
            <a:r>
              <a:rPr lang="en-US" b="0" i="0" dirty="0" smtClean="0">
                <a:solidFill>
                  <a:srgbClr val="000000"/>
                </a:solidFill>
                <a:effectLst/>
                <a:latin typeface="verdana" panose="020B0604030504040204" pitchFamily="34" charset="0"/>
              </a:rPr>
              <a:t>);  </a:t>
            </a:r>
          </a:p>
          <a:p>
            <a:pPr marL="0" indent="0" algn="just">
              <a:buNone/>
            </a:pPr>
            <a:r>
              <a:rPr lang="en-US" b="0" i="0" dirty="0" err="1" smtClean="0">
                <a:solidFill>
                  <a:srgbClr val="000000"/>
                </a:solidFill>
                <a:effectLst/>
                <a:latin typeface="verdana" panose="020B0604030504040204" pitchFamily="34" charset="0"/>
              </a:rPr>
              <a:t>DataInputStream</a:t>
            </a:r>
            <a:r>
              <a:rPr lang="en-US" b="0" i="0" dirty="0" smtClean="0">
                <a:solidFill>
                  <a:srgbClr val="000000"/>
                </a:solidFill>
                <a:effectLst/>
                <a:latin typeface="verdana" panose="020B0604030504040204" pitchFamily="34" charset="0"/>
              </a:rPr>
              <a:t> din=</a:t>
            </a:r>
            <a:r>
              <a:rPr lang="en-US" b="1" i="0" dirty="0" smtClean="0">
                <a:solidFill>
                  <a:srgbClr val="006699"/>
                </a:solidFill>
                <a:effectLst/>
                <a:latin typeface="verdana" panose="020B0604030504040204" pitchFamily="34" charset="0"/>
              </a:rPr>
              <a:t>new</a:t>
            </a: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DataInputStream</a:t>
            </a:r>
            <a:r>
              <a:rPr lang="en-US" b="0" i="0" dirty="0" smtClean="0">
                <a:solidFill>
                  <a:srgbClr val="000000"/>
                </a:solidFill>
                <a:effectLst/>
                <a:latin typeface="verdana" panose="020B0604030504040204" pitchFamily="34" charset="0"/>
              </a:rPr>
              <a:t>(</a:t>
            </a:r>
            <a:r>
              <a:rPr lang="en-US" b="0" i="0" dirty="0" err="1" smtClean="0">
                <a:solidFill>
                  <a:srgbClr val="000000"/>
                </a:solidFill>
                <a:effectLst/>
                <a:latin typeface="verdana" panose="020B0604030504040204" pitchFamily="34" charset="0"/>
              </a:rPr>
              <a:t>s.getInputStream</a:t>
            </a:r>
            <a:r>
              <a:rPr lang="en-US" b="0" i="0" dirty="0" smtClean="0">
                <a:solidFill>
                  <a:srgbClr val="000000"/>
                </a:solidFill>
                <a:effectLst/>
                <a:latin typeface="verdana" panose="020B0604030504040204" pitchFamily="34" charset="0"/>
              </a:rPr>
              <a:t>());  </a:t>
            </a:r>
          </a:p>
          <a:p>
            <a:pPr marL="0" indent="0" algn="just">
              <a:buNone/>
            </a:pPr>
            <a:r>
              <a:rPr lang="en-US" b="0" i="0" dirty="0" err="1" smtClean="0">
                <a:solidFill>
                  <a:srgbClr val="000000"/>
                </a:solidFill>
                <a:effectLst/>
                <a:latin typeface="verdana" panose="020B0604030504040204" pitchFamily="34" charset="0"/>
              </a:rPr>
              <a:t>DataOutputStream</a:t>
            </a: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dout</a:t>
            </a:r>
            <a:r>
              <a:rPr lang="en-US" b="0" i="0" dirty="0" smtClean="0">
                <a:solidFill>
                  <a:srgbClr val="000000"/>
                </a:solidFill>
                <a:effectLst/>
                <a:latin typeface="verdana" panose="020B0604030504040204" pitchFamily="34" charset="0"/>
              </a:rPr>
              <a:t>=</a:t>
            </a:r>
            <a:r>
              <a:rPr lang="en-US" b="1" i="0" dirty="0" smtClean="0">
                <a:solidFill>
                  <a:srgbClr val="006699"/>
                </a:solidFill>
                <a:effectLst/>
                <a:latin typeface="verdana" panose="020B0604030504040204" pitchFamily="34" charset="0"/>
              </a:rPr>
              <a:t>new</a:t>
            </a: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DataOutputStream</a:t>
            </a:r>
            <a:r>
              <a:rPr lang="en-US" b="0" i="0" dirty="0" smtClean="0">
                <a:solidFill>
                  <a:srgbClr val="000000"/>
                </a:solidFill>
                <a:effectLst/>
                <a:latin typeface="verdana" panose="020B0604030504040204" pitchFamily="34" charset="0"/>
              </a:rPr>
              <a:t>(</a:t>
            </a:r>
            <a:r>
              <a:rPr lang="en-US" b="0" i="0" dirty="0" err="1" smtClean="0">
                <a:solidFill>
                  <a:srgbClr val="000000"/>
                </a:solidFill>
                <a:effectLst/>
                <a:latin typeface="verdana" panose="020B0604030504040204" pitchFamily="34" charset="0"/>
              </a:rPr>
              <a:t>s.getOutputStream</a:t>
            </a:r>
            <a:r>
              <a:rPr lang="en-US" b="0" i="0" dirty="0" smtClean="0">
                <a:solidFill>
                  <a:srgbClr val="000000"/>
                </a:solidFill>
                <a:effectLst/>
                <a:latin typeface="verdana" panose="020B0604030504040204" pitchFamily="34" charset="0"/>
              </a:rPr>
              <a:t>());  </a:t>
            </a:r>
          </a:p>
          <a:p>
            <a:pPr marL="0" indent="0" algn="just">
              <a:buNone/>
            </a:pPr>
            <a:r>
              <a:rPr lang="en-US" b="0" i="0" dirty="0" err="1" smtClean="0">
                <a:solidFill>
                  <a:srgbClr val="000000"/>
                </a:solidFill>
                <a:effectLst/>
                <a:latin typeface="verdana" panose="020B0604030504040204" pitchFamily="34" charset="0"/>
              </a:rPr>
              <a:t>BufferedReader</a:t>
            </a: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br</a:t>
            </a:r>
            <a:r>
              <a:rPr lang="en-US" b="0" i="0" dirty="0" smtClean="0">
                <a:solidFill>
                  <a:srgbClr val="000000"/>
                </a:solidFill>
                <a:effectLst/>
                <a:latin typeface="verdana" panose="020B0604030504040204" pitchFamily="34" charset="0"/>
              </a:rPr>
              <a:t>=</a:t>
            </a:r>
            <a:r>
              <a:rPr lang="en-US" b="1" i="0" dirty="0" smtClean="0">
                <a:solidFill>
                  <a:srgbClr val="006699"/>
                </a:solidFill>
                <a:effectLst/>
                <a:latin typeface="verdana" panose="020B0604030504040204" pitchFamily="34" charset="0"/>
              </a:rPr>
              <a:t>new</a:t>
            </a: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BufferedReader</a:t>
            </a:r>
            <a:r>
              <a:rPr lang="en-US" b="0" i="0" dirty="0" smtClean="0">
                <a:solidFill>
                  <a:srgbClr val="000000"/>
                </a:solidFill>
                <a:effectLst/>
                <a:latin typeface="verdana" panose="020B0604030504040204" pitchFamily="34" charset="0"/>
              </a:rPr>
              <a:t>(</a:t>
            </a:r>
            <a:r>
              <a:rPr lang="en-US" b="1" i="0" dirty="0" smtClean="0">
                <a:solidFill>
                  <a:srgbClr val="006699"/>
                </a:solidFill>
                <a:effectLst/>
                <a:latin typeface="verdana" panose="020B0604030504040204" pitchFamily="34" charset="0"/>
              </a:rPr>
              <a:t>new</a:t>
            </a: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InputStreamReader</a:t>
            </a:r>
            <a:r>
              <a:rPr lang="en-US" b="0" i="0" dirty="0" smtClean="0">
                <a:solidFill>
                  <a:srgbClr val="000000"/>
                </a:solidFill>
                <a:effectLst/>
                <a:latin typeface="verdana" panose="020B0604030504040204" pitchFamily="34" charset="0"/>
              </a:rPr>
              <a:t>(System.in));  </a:t>
            </a:r>
          </a:p>
          <a:p>
            <a:pPr marL="0" indent="0" algn="just">
              <a:buNone/>
            </a:pPr>
            <a:r>
              <a:rPr lang="en-US" b="0" i="0" dirty="0" smtClean="0">
                <a:solidFill>
                  <a:srgbClr val="000000"/>
                </a:solidFill>
                <a:effectLst/>
                <a:latin typeface="verdana" panose="020B0604030504040204" pitchFamily="34" charset="0"/>
              </a:rPr>
              <a:t>  </a:t>
            </a:r>
          </a:p>
          <a:p>
            <a:pPr marL="0" indent="0" algn="just">
              <a:buNone/>
            </a:pPr>
            <a:r>
              <a:rPr lang="en-US" b="0" i="0" dirty="0" smtClean="0">
                <a:solidFill>
                  <a:srgbClr val="000000"/>
                </a:solidFill>
                <a:effectLst/>
                <a:latin typeface="verdana" panose="020B0604030504040204" pitchFamily="34" charset="0"/>
              </a:rPr>
              <a:t>String </a:t>
            </a:r>
            <a:r>
              <a:rPr lang="en-US" b="0" i="0" dirty="0" err="1" smtClean="0">
                <a:solidFill>
                  <a:srgbClr val="000000"/>
                </a:solidFill>
                <a:effectLst/>
                <a:latin typeface="verdana" panose="020B0604030504040204" pitchFamily="34" charset="0"/>
              </a:rPr>
              <a:t>str</a:t>
            </a:r>
            <a:r>
              <a:rPr lang="en-US" b="0" i="0" dirty="0" smtClean="0">
                <a:solidFill>
                  <a:srgbClr val="000000"/>
                </a:solidFill>
                <a:effectLst/>
                <a:latin typeface="verdana" panose="020B0604030504040204" pitchFamily="34" charset="0"/>
              </a:rPr>
              <a:t>=</a:t>
            </a:r>
            <a:r>
              <a:rPr lang="en-US" b="0" i="0" dirty="0" smtClean="0">
                <a:solidFill>
                  <a:srgbClr val="0000FF"/>
                </a:solidFill>
                <a:effectLst/>
                <a:latin typeface="verdana" panose="020B0604030504040204" pitchFamily="34" charset="0"/>
              </a:rPr>
              <a:t>""</a:t>
            </a:r>
            <a:r>
              <a:rPr lang="en-US" b="0" i="0" dirty="0" smtClean="0">
                <a:solidFill>
                  <a:srgbClr val="000000"/>
                </a:solidFill>
                <a:effectLst/>
                <a:latin typeface="verdana" panose="020B0604030504040204" pitchFamily="34" charset="0"/>
              </a:rPr>
              <a:t>,str2=</a:t>
            </a:r>
            <a:r>
              <a:rPr lang="en-US" b="0" i="0" dirty="0" smtClean="0">
                <a:solidFill>
                  <a:srgbClr val="0000FF"/>
                </a:solidFill>
                <a:effectLst/>
                <a:latin typeface="verdana" panose="020B0604030504040204" pitchFamily="34" charset="0"/>
              </a:rPr>
              <a:t>""</a:t>
            </a:r>
            <a:r>
              <a:rPr lang="en-US" b="0" i="0" dirty="0" smtClean="0">
                <a:solidFill>
                  <a:srgbClr val="000000"/>
                </a:solidFill>
                <a:effectLst/>
                <a:latin typeface="verdana" panose="020B0604030504040204" pitchFamily="34" charset="0"/>
              </a:rPr>
              <a:t>;  </a:t>
            </a:r>
          </a:p>
          <a:p>
            <a:pPr marL="0" indent="0" algn="just">
              <a:buNone/>
            </a:pPr>
            <a:r>
              <a:rPr lang="en-US" b="1" i="0" dirty="0" smtClean="0">
                <a:solidFill>
                  <a:srgbClr val="006699"/>
                </a:solidFill>
                <a:effectLst/>
                <a:latin typeface="verdana" panose="020B0604030504040204" pitchFamily="34" charset="0"/>
              </a:rPr>
              <a:t>while</a:t>
            </a:r>
            <a:r>
              <a:rPr lang="en-US" b="0" i="0" dirty="0" smtClean="0">
                <a:solidFill>
                  <a:srgbClr val="000000"/>
                </a:solidFill>
                <a:effectLst/>
                <a:latin typeface="verdana" panose="020B0604030504040204" pitchFamily="34" charset="0"/>
              </a:rPr>
              <a:t>(!</a:t>
            </a:r>
            <a:r>
              <a:rPr lang="en-US" b="0" i="0" dirty="0" err="1" smtClean="0">
                <a:solidFill>
                  <a:srgbClr val="000000"/>
                </a:solidFill>
                <a:effectLst/>
                <a:latin typeface="verdana" panose="020B0604030504040204" pitchFamily="34" charset="0"/>
              </a:rPr>
              <a:t>str.equals</a:t>
            </a:r>
            <a:r>
              <a:rPr lang="en-US" b="0" i="0" dirty="0" smtClean="0">
                <a:solidFill>
                  <a:srgbClr val="000000"/>
                </a:solidFill>
                <a:effectLst/>
                <a:latin typeface="verdana" panose="020B0604030504040204" pitchFamily="34" charset="0"/>
              </a:rPr>
              <a:t>(</a:t>
            </a:r>
            <a:r>
              <a:rPr lang="en-US" b="0" i="0" dirty="0" smtClean="0">
                <a:solidFill>
                  <a:srgbClr val="0000FF"/>
                </a:solidFill>
                <a:effectLst/>
                <a:latin typeface="verdana" panose="020B0604030504040204" pitchFamily="34" charset="0"/>
              </a:rPr>
              <a:t>"stop"</a:t>
            </a:r>
            <a:r>
              <a:rPr lang="en-US" b="0" i="0" dirty="0" smtClean="0">
                <a:solidFill>
                  <a:srgbClr val="000000"/>
                </a:solidFill>
                <a:effectLst/>
                <a:latin typeface="verdana" panose="020B0604030504040204" pitchFamily="34" charset="0"/>
              </a:rPr>
              <a:t>)){  </a:t>
            </a:r>
          </a:p>
          <a:p>
            <a:pPr marL="0" indent="0" algn="just">
              <a:buNone/>
            </a:pPr>
            <a:r>
              <a:rPr lang="en-US" b="0" i="0" dirty="0" err="1" smtClean="0">
                <a:solidFill>
                  <a:srgbClr val="000000"/>
                </a:solidFill>
                <a:effectLst/>
                <a:latin typeface="verdana" panose="020B0604030504040204" pitchFamily="34" charset="0"/>
              </a:rPr>
              <a:t>str</a:t>
            </a:r>
            <a:r>
              <a:rPr lang="en-US" b="0" i="0" dirty="0" smtClean="0">
                <a:solidFill>
                  <a:srgbClr val="000000"/>
                </a:solidFill>
                <a:effectLst/>
                <a:latin typeface="verdana" panose="020B0604030504040204" pitchFamily="34" charset="0"/>
              </a:rPr>
              <a:t>=</a:t>
            </a:r>
            <a:r>
              <a:rPr lang="en-US" b="0" i="0" dirty="0" err="1" smtClean="0">
                <a:solidFill>
                  <a:srgbClr val="000000"/>
                </a:solidFill>
                <a:effectLst/>
                <a:latin typeface="verdana" panose="020B0604030504040204" pitchFamily="34" charset="0"/>
              </a:rPr>
              <a:t>br.readLine</a:t>
            </a:r>
            <a:r>
              <a:rPr lang="en-US" b="0" i="0" dirty="0" smtClean="0">
                <a:solidFill>
                  <a:srgbClr val="000000"/>
                </a:solidFill>
                <a:effectLst/>
                <a:latin typeface="verdana" panose="020B0604030504040204" pitchFamily="34" charset="0"/>
              </a:rPr>
              <a:t>();  </a:t>
            </a:r>
          </a:p>
          <a:p>
            <a:pPr marL="0" indent="0" algn="just">
              <a:buNone/>
            </a:pPr>
            <a:r>
              <a:rPr lang="en-US" b="0" i="0" dirty="0" err="1" smtClean="0">
                <a:solidFill>
                  <a:srgbClr val="000000"/>
                </a:solidFill>
                <a:effectLst/>
                <a:latin typeface="verdana" panose="020B0604030504040204" pitchFamily="34" charset="0"/>
              </a:rPr>
              <a:t>dout.writeUTF</a:t>
            </a:r>
            <a:r>
              <a:rPr lang="en-US" b="0" i="0" dirty="0" smtClean="0">
                <a:solidFill>
                  <a:srgbClr val="000000"/>
                </a:solidFill>
                <a:effectLst/>
                <a:latin typeface="verdana" panose="020B0604030504040204" pitchFamily="34" charset="0"/>
              </a:rPr>
              <a:t>(</a:t>
            </a:r>
            <a:r>
              <a:rPr lang="en-US" b="0" i="0" dirty="0" err="1" smtClean="0">
                <a:solidFill>
                  <a:srgbClr val="000000"/>
                </a:solidFill>
                <a:effectLst/>
                <a:latin typeface="verdana" panose="020B0604030504040204" pitchFamily="34" charset="0"/>
              </a:rPr>
              <a:t>str</a:t>
            </a:r>
            <a:r>
              <a:rPr lang="en-US" b="0" i="0" dirty="0" smtClean="0">
                <a:solidFill>
                  <a:srgbClr val="000000"/>
                </a:solidFill>
                <a:effectLst/>
                <a:latin typeface="verdana" panose="020B0604030504040204" pitchFamily="34" charset="0"/>
              </a:rPr>
              <a:t>);  </a:t>
            </a:r>
          </a:p>
          <a:p>
            <a:pPr marL="0" indent="0" algn="just">
              <a:buNone/>
            </a:pPr>
            <a:r>
              <a:rPr lang="en-US" b="0" i="0" dirty="0" err="1" smtClean="0">
                <a:solidFill>
                  <a:srgbClr val="000000"/>
                </a:solidFill>
                <a:effectLst/>
                <a:latin typeface="verdana" panose="020B0604030504040204" pitchFamily="34" charset="0"/>
              </a:rPr>
              <a:t>dout.flush</a:t>
            </a:r>
            <a:r>
              <a:rPr lang="en-US" b="0" i="0" dirty="0" smtClean="0">
                <a:solidFill>
                  <a:srgbClr val="000000"/>
                </a:solidFill>
                <a:effectLst/>
                <a:latin typeface="verdana" panose="020B0604030504040204" pitchFamily="34" charset="0"/>
              </a:rPr>
              <a:t>();  </a:t>
            </a:r>
          </a:p>
          <a:p>
            <a:pPr marL="0" indent="0" algn="just">
              <a:buNone/>
            </a:pPr>
            <a:r>
              <a:rPr lang="en-US" b="0" i="0" dirty="0" smtClean="0">
                <a:solidFill>
                  <a:srgbClr val="000000"/>
                </a:solidFill>
                <a:effectLst/>
                <a:latin typeface="verdana" panose="020B0604030504040204" pitchFamily="34" charset="0"/>
              </a:rPr>
              <a:t>str2=</a:t>
            </a:r>
            <a:r>
              <a:rPr lang="en-US" b="0" i="0" dirty="0" err="1" smtClean="0">
                <a:solidFill>
                  <a:srgbClr val="000000"/>
                </a:solidFill>
                <a:effectLst/>
                <a:latin typeface="verdana" panose="020B0604030504040204" pitchFamily="34" charset="0"/>
              </a:rPr>
              <a:t>din.readUTF</a:t>
            </a:r>
            <a:r>
              <a:rPr lang="en-US" b="0" i="0" dirty="0" smtClean="0">
                <a:solidFill>
                  <a:srgbClr val="000000"/>
                </a:solidFill>
                <a:effectLst/>
                <a:latin typeface="verdana" panose="020B0604030504040204" pitchFamily="34" charset="0"/>
              </a:rPr>
              <a:t>();  </a:t>
            </a:r>
          </a:p>
          <a:p>
            <a:pPr marL="0" indent="0" algn="just">
              <a:buNone/>
            </a:pPr>
            <a:r>
              <a:rPr lang="en-US" b="0" i="0" dirty="0" err="1" smtClean="0">
                <a:solidFill>
                  <a:srgbClr val="000000"/>
                </a:solidFill>
                <a:effectLst/>
                <a:latin typeface="verdana" panose="020B0604030504040204" pitchFamily="34" charset="0"/>
              </a:rPr>
              <a:t>System.out.println</a:t>
            </a:r>
            <a:r>
              <a:rPr lang="en-US" b="0" i="0" dirty="0" smtClean="0">
                <a:solidFill>
                  <a:srgbClr val="000000"/>
                </a:solidFill>
                <a:effectLst/>
                <a:latin typeface="verdana" panose="020B0604030504040204" pitchFamily="34" charset="0"/>
              </a:rPr>
              <a:t>(</a:t>
            </a:r>
            <a:r>
              <a:rPr lang="en-US" b="0" i="0" dirty="0" smtClean="0">
                <a:solidFill>
                  <a:srgbClr val="0000FF"/>
                </a:solidFill>
                <a:effectLst/>
                <a:latin typeface="verdana" panose="020B0604030504040204" pitchFamily="34" charset="0"/>
              </a:rPr>
              <a:t>"Server says: "</a:t>
            </a:r>
            <a:r>
              <a:rPr lang="en-US" b="0" i="0" dirty="0" smtClean="0">
                <a:solidFill>
                  <a:srgbClr val="000000"/>
                </a:solidFill>
                <a:effectLst/>
                <a:latin typeface="verdana" panose="020B0604030504040204" pitchFamily="34" charset="0"/>
              </a:rPr>
              <a:t>+str2);  </a:t>
            </a:r>
          </a:p>
          <a:p>
            <a:pPr marL="0" indent="0" algn="just">
              <a:buNone/>
            </a:pPr>
            <a:r>
              <a:rPr lang="en-US" b="0" i="0" dirty="0" smtClean="0">
                <a:solidFill>
                  <a:srgbClr val="000000"/>
                </a:solidFill>
                <a:effectLst/>
                <a:latin typeface="verdana" panose="020B0604030504040204" pitchFamily="34" charset="0"/>
              </a:rPr>
              <a:t>}  </a:t>
            </a:r>
          </a:p>
          <a:p>
            <a:pPr marL="0" indent="0" algn="just">
              <a:buNone/>
            </a:pPr>
            <a:r>
              <a:rPr lang="en-US" b="0" i="0" dirty="0" smtClean="0">
                <a:solidFill>
                  <a:srgbClr val="000000"/>
                </a:solidFill>
                <a:effectLst/>
                <a:latin typeface="verdana" panose="020B0604030504040204" pitchFamily="34" charset="0"/>
              </a:rPr>
              <a:t>  </a:t>
            </a:r>
          </a:p>
          <a:p>
            <a:pPr marL="0" indent="0" algn="just">
              <a:buNone/>
            </a:pPr>
            <a:r>
              <a:rPr lang="en-US" b="0" i="0" dirty="0" err="1" smtClean="0">
                <a:solidFill>
                  <a:srgbClr val="000000"/>
                </a:solidFill>
                <a:effectLst/>
                <a:latin typeface="verdana" panose="020B0604030504040204" pitchFamily="34" charset="0"/>
              </a:rPr>
              <a:t>dout.close</a:t>
            </a:r>
            <a:r>
              <a:rPr lang="en-US" b="0" i="0" dirty="0" smtClean="0">
                <a:solidFill>
                  <a:srgbClr val="000000"/>
                </a:solidFill>
                <a:effectLst/>
                <a:latin typeface="verdana" panose="020B0604030504040204" pitchFamily="34" charset="0"/>
              </a:rPr>
              <a:t>();  </a:t>
            </a:r>
          </a:p>
          <a:p>
            <a:pPr marL="0" indent="0" algn="just">
              <a:buNone/>
            </a:pPr>
            <a:r>
              <a:rPr lang="en-US" b="0" i="0" dirty="0" err="1" smtClean="0">
                <a:solidFill>
                  <a:srgbClr val="000000"/>
                </a:solidFill>
                <a:effectLst/>
                <a:latin typeface="verdana" panose="020B0604030504040204" pitchFamily="34" charset="0"/>
              </a:rPr>
              <a:t>s.close</a:t>
            </a:r>
            <a:r>
              <a:rPr lang="en-US" b="0" i="0" dirty="0" smtClean="0">
                <a:solidFill>
                  <a:srgbClr val="000000"/>
                </a:solidFill>
                <a:effectLst/>
                <a:latin typeface="verdana" panose="020B0604030504040204" pitchFamily="34" charset="0"/>
              </a:rPr>
              <a:t>();  </a:t>
            </a:r>
          </a:p>
          <a:p>
            <a:pPr marL="0" indent="0" algn="just">
              <a:buNone/>
            </a:pPr>
            <a:r>
              <a:rPr lang="en-US" b="0" i="0" dirty="0" smtClean="0">
                <a:solidFill>
                  <a:srgbClr val="000000"/>
                </a:solidFill>
                <a:effectLst/>
                <a:latin typeface="verdana" panose="020B0604030504040204" pitchFamily="34" charset="0"/>
              </a:rPr>
              <a:t>}}  </a:t>
            </a:r>
          </a:p>
          <a:p>
            <a:pPr marL="0" indent="0">
              <a:buNone/>
            </a:pPr>
            <a:endParaRPr lang="en-US" dirty="0"/>
          </a:p>
        </p:txBody>
      </p:sp>
    </p:spTree>
    <p:extLst>
      <p:ext uri="{BB962C8B-B14F-4D97-AF65-F5344CB8AC3E}">
        <p14:creationId xmlns:p14="http://schemas.microsoft.com/office/powerpoint/2010/main" val="1706695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1942"/>
            <a:ext cx="10515600" cy="1325563"/>
          </a:xfrm>
        </p:spPr>
        <p:txBody>
          <a:bodyPr/>
          <a:lstStyle/>
          <a:p>
            <a:r>
              <a:rPr lang="en-US" dirty="0"/>
              <a:t>URL</a:t>
            </a:r>
            <a:br>
              <a:rPr lang="en-US" dirty="0"/>
            </a:br>
            <a:endParaRPr lang="en-US" dirty="0"/>
          </a:p>
        </p:txBody>
      </p:sp>
      <p:sp>
        <p:nvSpPr>
          <p:cNvPr id="3" name="Content Placeholder 2"/>
          <p:cNvSpPr>
            <a:spLocks noGrp="1"/>
          </p:cNvSpPr>
          <p:nvPr>
            <p:ph idx="1"/>
          </p:nvPr>
        </p:nvSpPr>
        <p:spPr>
          <a:xfrm>
            <a:off x="838200" y="2060619"/>
            <a:ext cx="10515600" cy="5211048"/>
          </a:xfrm>
        </p:spPr>
        <p:txBody>
          <a:bodyPr>
            <a:normAutofit/>
          </a:bodyPr>
          <a:lstStyle/>
          <a:p>
            <a:r>
              <a:rPr lang="en-US" sz="1600" dirty="0"/>
              <a:t>The </a:t>
            </a:r>
            <a:r>
              <a:rPr lang="en-US" sz="1600" b="1" dirty="0"/>
              <a:t>Java URL</a:t>
            </a:r>
            <a:r>
              <a:rPr lang="en-US" sz="1600" dirty="0"/>
              <a:t> class represents an URL. URL is an acronym for Uniform Resource Locator. It points to a resource on the World Wide Web. For example</a:t>
            </a:r>
            <a:r>
              <a:rPr lang="en-US" sz="1600" dirty="0" smtClean="0"/>
              <a:t>:</a:t>
            </a:r>
          </a:p>
          <a:p>
            <a:r>
              <a:rPr lang="en-US" sz="1600" dirty="0">
                <a:hlinkClick r:id="rId2"/>
              </a:rPr>
              <a:t>http://</a:t>
            </a:r>
            <a:r>
              <a:rPr lang="en-US" sz="1600" dirty="0" smtClean="0">
                <a:hlinkClick r:id="rId2"/>
              </a:rPr>
              <a:t>www.infosys.com/careers.jsp</a:t>
            </a:r>
            <a:r>
              <a:rPr lang="en-US" sz="1600" dirty="0" smtClean="0"/>
              <a:t> </a:t>
            </a:r>
          </a:p>
          <a:p>
            <a:pPr marL="0" indent="0">
              <a:buNone/>
            </a:pPr>
            <a:endParaRPr lang="en-US" sz="1600" dirty="0"/>
          </a:p>
          <a:p>
            <a:pPr algn="just"/>
            <a:r>
              <a:rPr lang="en-US" sz="1600" b="0" i="0" dirty="0" smtClean="0">
                <a:solidFill>
                  <a:srgbClr val="000000"/>
                </a:solidFill>
                <a:effectLst/>
                <a:latin typeface="verdana" panose="020B0604030504040204" pitchFamily="34" charset="0"/>
              </a:rPr>
              <a:t>A URL contains many information:</a:t>
            </a:r>
          </a:p>
          <a:p>
            <a:pPr algn="just">
              <a:buFont typeface="+mj-lt"/>
              <a:buAutoNum type="arabicPeriod"/>
            </a:pPr>
            <a:r>
              <a:rPr lang="en-US" sz="1400" b="1" i="0" dirty="0" smtClean="0">
                <a:solidFill>
                  <a:srgbClr val="000000"/>
                </a:solidFill>
                <a:effectLst/>
                <a:latin typeface="verdana" panose="020B0604030504040204" pitchFamily="34" charset="0"/>
              </a:rPr>
              <a:t>Protocol:</a:t>
            </a:r>
            <a:r>
              <a:rPr lang="en-US" sz="1600" b="0" i="0" dirty="0" smtClean="0">
                <a:solidFill>
                  <a:srgbClr val="000000"/>
                </a:solidFill>
                <a:effectLst/>
                <a:latin typeface="verdana" panose="020B0604030504040204" pitchFamily="34" charset="0"/>
              </a:rPr>
              <a:t> In this case, http is the protocol.</a:t>
            </a:r>
          </a:p>
          <a:p>
            <a:pPr algn="just">
              <a:buFont typeface="+mj-lt"/>
              <a:buAutoNum type="arabicPeriod"/>
            </a:pPr>
            <a:r>
              <a:rPr lang="en-US" sz="1400" b="1" i="0" dirty="0" smtClean="0">
                <a:solidFill>
                  <a:srgbClr val="000000"/>
                </a:solidFill>
                <a:effectLst/>
                <a:latin typeface="verdana" panose="020B0604030504040204" pitchFamily="34" charset="0"/>
              </a:rPr>
              <a:t>Server name or IP Address:</a:t>
            </a:r>
            <a:r>
              <a:rPr lang="en-US" sz="1600" b="0" i="0" dirty="0" smtClean="0">
                <a:solidFill>
                  <a:srgbClr val="000000"/>
                </a:solidFill>
                <a:effectLst/>
                <a:latin typeface="verdana" panose="020B0604030504040204" pitchFamily="34" charset="0"/>
              </a:rPr>
              <a:t> In this case, www.javatpoint.com is the server name.</a:t>
            </a:r>
          </a:p>
          <a:p>
            <a:pPr algn="just">
              <a:buFont typeface="+mj-lt"/>
              <a:buAutoNum type="arabicPeriod"/>
            </a:pPr>
            <a:r>
              <a:rPr lang="en-US" sz="1400" b="1" i="0" dirty="0" smtClean="0">
                <a:solidFill>
                  <a:srgbClr val="000000"/>
                </a:solidFill>
                <a:effectLst/>
                <a:latin typeface="verdana" panose="020B0604030504040204" pitchFamily="34" charset="0"/>
              </a:rPr>
              <a:t>Port Number:</a:t>
            </a:r>
            <a:r>
              <a:rPr lang="en-US" sz="1600" b="0" i="0" dirty="0" smtClean="0">
                <a:solidFill>
                  <a:srgbClr val="000000"/>
                </a:solidFill>
                <a:effectLst/>
                <a:latin typeface="verdana" panose="020B0604030504040204" pitchFamily="34" charset="0"/>
              </a:rPr>
              <a:t> It is an optional attribute. If we write </a:t>
            </a:r>
            <a:r>
              <a:rPr lang="en-US" sz="1600" dirty="0" smtClean="0">
                <a:hlinkClick r:id="rId2"/>
              </a:rPr>
              <a:t>http://www.infosys.com/careers.jsp</a:t>
            </a:r>
            <a:r>
              <a:rPr lang="en-US" sz="1600" dirty="0" smtClean="0"/>
              <a:t> </a:t>
            </a:r>
            <a:r>
              <a:rPr lang="en-US" sz="1600" b="0" i="0" dirty="0" smtClean="0">
                <a:solidFill>
                  <a:srgbClr val="000000"/>
                </a:solidFill>
                <a:effectLst/>
                <a:latin typeface="verdana" panose="020B0604030504040204" pitchFamily="34" charset="0"/>
              </a:rPr>
              <a:t>, 80 is the port number. If port number is not mentioned in the URL, it returns -1.</a:t>
            </a:r>
          </a:p>
          <a:p>
            <a:pPr algn="just">
              <a:buFont typeface="+mj-lt"/>
              <a:buAutoNum type="arabicPeriod"/>
            </a:pPr>
            <a:r>
              <a:rPr lang="en-US" sz="1400" b="1" i="0" dirty="0" smtClean="0">
                <a:solidFill>
                  <a:srgbClr val="000000"/>
                </a:solidFill>
                <a:effectLst/>
                <a:latin typeface="verdana" panose="020B0604030504040204" pitchFamily="34" charset="0"/>
              </a:rPr>
              <a:t>File Name or directory name:</a:t>
            </a:r>
            <a:r>
              <a:rPr lang="en-US" sz="1600" b="0" i="0" dirty="0" smtClean="0">
                <a:solidFill>
                  <a:srgbClr val="000000"/>
                </a:solidFill>
                <a:effectLst/>
                <a:latin typeface="verdana" panose="020B0604030504040204" pitchFamily="34" charset="0"/>
              </a:rPr>
              <a:t> In this case, </a:t>
            </a:r>
            <a:r>
              <a:rPr lang="en-US" sz="1600" b="0" i="0" dirty="0" err="1" smtClean="0">
                <a:solidFill>
                  <a:srgbClr val="000000"/>
                </a:solidFill>
                <a:effectLst/>
                <a:latin typeface="verdana" panose="020B0604030504040204" pitchFamily="34" charset="0"/>
              </a:rPr>
              <a:t>index.jsp</a:t>
            </a:r>
            <a:r>
              <a:rPr lang="en-US" sz="1600" b="0" i="0" dirty="0" smtClean="0">
                <a:solidFill>
                  <a:srgbClr val="000000"/>
                </a:solidFill>
                <a:effectLst/>
                <a:latin typeface="verdana" panose="020B0604030504040204" pitchFamily="34" charset="0"/>
              </a:rPr>
              <a:t> is the file name.</a:t>
            </a:r>
          </a:p>
          <a:p>
            <a:pPr marL="0" indent="0">
              <a:buNone/>
            </a:pPr>
            <a:r>
              <a:rPr lang="en-US" sz="1600" dirty="0" smtClean="0"/>
              <a:t/>
            </a:r>
            <a:br>
              <a:rPr lang="en-US" sz="1600" dirty="0" smtClean="0"/>
            </a:br>
            <a:endParaRPr lang="en-US" sz="1600" dirty="0"/>
          </a:p>
        </p:txBody>
      </p:sp>
    </p:spTree>
    <p:extLst>
      <p:ext uri="{BB962C8B-B14F-4D97-AF65-F5344CB8AC3E}">
        <p14:creationId xmlns:p14="http://schemas.microsoft.com/office/powerpoint/2010/main" val="282079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Commonly used methods of Java URL class</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11565257"/>
              </p:ext>
            </p:extLst>
          </p:nvPr>
        </p:nvGraphicFramePr>
        <p:xfrm>
          <a:off x="631064" y="1867436"/>
          <a:ext cx="9613074" cy="3791208"/>
        </p:xfrm>
        <a:graphic>
          <a:graphicData uri="http://schemas.openxmlformats.org/drawingml/2006/table">
            <a:tbl>
              <a:tblPr/>
              <a:tblGrid>
                <a:gridCol w="4806537"/>
                <a:gridCol w="4806537"/>
              </a:tblGrid>
              <a:tr h="422698">
                <a:tc>
                  <a:txBody>
                    <a:bodyPr/>
                    <a:lstStyle/>
                    <a:p>
                      <a:pPr algn="l" fontAlgn="t"/>
                      <a:r>
                        <a:rPr lang="en-US">
                          <a:solidFill>
                            <a:srgbClr val="000000"/>
                          </a:solidFill>
                          <a:effectLst/>
                          <a:latin typeface="times new roman" panose="02020603050405020304" pitchFamily="18" charset="0"/>
                        </a:rPr>
                        <a:t>Method</a:t>
                      </a:r>
                    </a:p>
                  </a:txBody>
                  <a:tcPr marL="47625" marR="47625" marT="47625" marB="47625">
                    <a:lnL w="9525" cap="flat" cmpd="sng" algn="ctr">
                      <a:solidFill>
                        <a:srgbClr val="C8E4F8"/>
                      </a:solidFill>
                      <a:prstDash val="solid"/>
                      <a:round/>
                      <a:headEnd type="none" w="med" len="med"/>
                      <a:tailEnd type="none" w="med" len="med"/>
                    </a:lnL>
                    <a:lnR w="9525" cap="flat" cmpd="sng" algn="ctr">
                      <a:solidFill>
                        <a:srgbClr val="C8E4F8"/>
                      </a:solidFill>
                      <a:prstDash val="solid"/>
                      <a:round/>
                      <a:headEnd type="none" w="med" len="med"/>
                      <a:tailEnd type="none" w="med" len="med"/>
                    </a:lnR>
                    <a:lnT w="9525" cap="flat" cmpd="sng" algn="ctr">
                      <a:solidFill>
                        <a:srgbClr val="C8E4F8"/>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a:solidFill>
                            <a:srgbClr val="000000"/>
                          </a:solidFill>
                          <a:effectLst/>
                          <a:latin typeface="times new roman" panose="02020603050405020304" pitchFamily="18" charset="0"/>
                        </a:rPr>
                        <a:t>Description</a:t>
                      </a:r>
                    </a:p>
                  </a:txBody>
                  <a:tcPr marL="47625" marR="47625" marT="47625" marB="47625">
                    <a:lnL w="9525" cap="flat" cmpd="sng" algn="ctr">
                      <a:solidFill>
                        <a:srgbClr val="C8E4F8"/>
                      </a:solidFill>
                      <a:prstDash val="solid"/>
                      <a:round/>
                      <a:headEnd type="none" w="med" len="med"/>
                      <a:tailEnd type="none" w="med" len="med"/>
                    </a:lnL>
                    <a:lnR w="9525" cap="flat" cmpd="sng" algn="ctr">
                      <a:solidFill>
                        <a:srgbClr val="C8E4F8"/>
                      </a:solidFill>
                      <a:prstDash val="solid"/>
                      <a:round/>
                      <a:headEnd type="none" w="med" len="med"/>
                      <a:tailEnd type="none" w="med" len="med"/>
                    </a:lnR>
                    <a:lnT w="9525" cap="flat" cmpd="sng" algn="ctr">
                      <a:solidFill>
                        <a:srgbClr val="C8E4F8"/>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422698">
                <a:tc>
                  <a:txBody>
                    <a:bodyPr/>
                    <a:lstStyle/>
                    <a:p>
                      <a:pPr algn="just" fontAlgn="t"/>
                      <a:r>
                        <a:rPr lang="en-US" b="0" i="0">
                          <a:solidFill>
                            <a:srgbClr val="000000"/>
                          </a:solidFill>
                          <a:effectLst/>
                          <a:latin typeface="verdana" panose="020B0604030504040204" pitchFamily="34" charset="0"/>
                        </a:rPr>
                        <a:t>public String getProtocol()</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panose="020B0604030504040204" pitchFamily="34" charset="0"/>
                        </a:rPr>
                        <a:t>it returns the protocol of the URL.</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736453">
                <a:tc>
                  <a:txBody>
                    <a:bodyPr/>
                    <a:lstStyle/>
                    <a:p>
                      <a:pPr algn="just" fontAlgn="t"/>
                      <a:r>
                        <a:rPr lang="en-US" b="0" i="0">
                          <a:solidFill>
                            <a:srgbClr val="000000"/>
                          </a:solidFill>
                          <a:effectLst/>
                          <a:latin typeface="verdana" panose="020B0604030504040204" pitchFamily="34" charset="0"/>
                        </a:rPr>
                        <a:t>public String getHost()</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b="0" i="0">
                          <a:solidFill>
                            <a:srgbClr val="000000"/>
                          </a:solidFill>
                          <a:effectLst/>
                          <a:latin typeface="verdana" panose="020B0604030504040204" pitchFamily="34" charset="0"/>
                        </a:rPr>
                        <a:t>it returns the host name of the URL.</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736453">
                <a:tc>
                  <a:txBody>
                    <a:bodyPr/>
                    <a:lstStyle/>
                    <a:p>
                      <a:pPr algn="just" fontAlgn="t"/>
                      <a:r>
                        <a:rPr lang="en-US" b="0" i="0">
                          <a:solidFill>
                            <a:srgbClr val="000000"/>
                          </a:solidFill>
                          <a:effectLst/>
                          <a:latin typeface="verdana" panose="020B0604030504040204" pitchFamily="34" charset="0"/>
                        </a:rPr>
                        <a:t>public String getPort()</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panose="020B0604030504040204" pitchFamily="34" charset="0"/>
                        </a:rPr>
                        <a:t>it returns the Port Number of the URL.</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422698">
                <a:tc>
                  <a:txBody>
                    <a:bodyPr/>
                    <a:lstStyle/>
                    <a:p>
                      <a:pPr algn="just" fontAlgn="t"/>
                      <a:r>
                        <a:rPr lang="en-US" b="0" i="0">
                          <a:solidFill>
                            <a:srgbClr val="000000"/>
                          </a:solidFill>
                          <a:effectLst/>
                          <a:latin typeface="verdana" panose="020B0604030504040204" pitchFamily="34" charset="0"/>
                        </a:rPr>
                        <a:t>public String getFile()</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b="0" i="0">
                          <a:solidFill>
                            <a:srgbClr val="000000"/>
                          </a:solidFill>
                          <a:effectLst/>
                          <a:latin typeface="verdana" panose="020B0604030504040204" pitchFamily="34" charset="0"/>
                        </a:rPr>
                        <a:t>it returns the file name of the URL.</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1050208">
                <a:tc>
                  <a:txBody>
                    <a:bodyPr/>
                    <a:lstStyle/>
                    <a:p>
                      <a:pPr algn="just" fontAlgn="t"/>
                      <a:r>
                        <a:rPr lang="en-US" b="0" i="0">
                          <a:solidFill>
                            <a:srgbClr val="000000"/>
                          </a:solidFill>
                          <a:effectLst/>
                          <a:latin typeface="verdana" panose="020B0604030504040204" pitchFamily="34" charset="0"/>
                        </a:rPr>
                        <a:t>public URLConnection openConnection()</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b="0" i="0" dirty="0">
                          <a:solidFill>
                            <a:srgbClr val="000000"/>
                          </a:solidFill>
                          <a:effectLst/>
                          <a:latin typeface="verdana" panose="020B0604030504040204" pitchFamily="34" charset="0"/>
                        </a:rPr>
                        <a:t>it returns the instance of </a:t>
                      </a:r>
                      <a:r>
                        <a:rPr lang="en-US" b="0" i="0" dirty="0" err="1">
                          <a:solidFill>
                            <a:srgbClr val="000000"/>
                          </a:solidFill>
                          <a:effectLst/>
                          <a:latin typeface="verdana" panose="020B0604030504040204" pitchFamily="34" charset="0"/>
                        </a:rPr>
                        <a:t>URLConnection</a:t>
                      </a:r>
                      <a:r>
                        <a:rPr lang="en-US" b="0" i="0" dirty="0">
                          <a:solidFill>
                            <a:srgbClr val="000000"/>
                          </a:solidFill>
                          <a:effectLst/>
                          <a:latin typeface="verdana" panose="020B0604030504040204" pitchFamily="34" charset="0"/>
                        </a:rPr>
                        <a:t> i.e. associated with this URL.</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645640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Topics to be covered</a:t>
            </a:r>
            <a:br>
              <a:rPr lang="en-US" smtClean="0"/>
            </a:br>
            <a:endParaRPr lang="en-US" dirty="0"/>
          </a:p>
        </p:txBody>
      </p:sp>
      <p:sp>
        <p:nvSpPr>
          <p:cNvPr id="3" name="Content Placeholder 2"/>
          <p:cNvSpPr>
            <a:spLocks noGrp="1"/>
          </p:cNvSpPr>
          <p:nvPr>
            <p:ph idx="1"/>
          </p:nvPr>
        </p:nvSpPr>
        <p:spPr/>
        <p:txBody>
          <a:bodyPr/>
          <a:lstStyle/>
          <a:p>
            <a:r>
              <a:rPr lang="en-US" dirty="0" smtClean="0"/>
              <a:t>Networking Concepts and Terminologies</a:t>
            </a:r>
          </a:p>
          <a:p>
            <a:r>
              <a:rPr lang="en-US" dirty="0" smtClean="0"/>
              <a:t>Socket Programming</a:t>
            </a:r>
          </a:p>
          <a:p>
            <a:r>
              <a:rPr lang="en-US" dirty="0" smtClean="0"/>
              <a:t>URL and </a:t>
            </a:r>
            <a:r>
              <a:rPr lang="en-US" dirty="0" err="1" smtClean="0"/>
              <a:t>URLConnection</a:t>
            </a:r>
            <a:r>
              <a:rPr lang="en-US" dirty="0" smtClean="0"/>
              <a:t>, </a:t>
            </a:r>
            <a:r>
              <a:rPr lang="en-US" dirty="0" err="1" smtClean="0"/>
              <a:t>HTTPURLConnection</a:t>
            </a:r>
            <a:r>
              <a:rPr lang="en-US" dirty="0" smtClean="0"/>
              <a:t> classes</a:t>
            </a:r>
          </a:p>
          <a:p>
            <a:r>
              <a:rPr lang="en-US" dirty="0" err="1" smtClean="0"/>
              <a:t>InetAddress</a:t>
            </a:r>
            <a:r>
              <a:rPr lang="en-US" dirty="0" smtClean="0"/>
              <a:t> class</a:t>
            </a:r>
          </a:p>
          <a:p>
            <a:r>
              <a:rPr lang="en-US" dirty="0" err="1" smtClean="0"/>
              <a:t>DatagramSocket</a:t>
            </a:r>
            <a:r>
              <a:rPr lang="en-US" dirty="0" smtClean="0"/>
              <a:t> class  </a:t>
            </a:r>
          </a:p>
          <a:p>
            <a:pPr marL="0" indent="0">
              <a:buNone/>
            </a:pPr>
            <a:endParaRPr lang="en-US" dirty="0"/>
          </a:p>
        </p:txBody>
      </p:sp>
    </p:spTree>
    <p:extLst>
      <p:ext uri="{BB962C8B-B14F-4D97-AF65-F5344CB8AC3E}">
        <p14:creationId xmlns:p14="http://schemas.microsoft.com/office/powerpoint/2010/main" val="2018998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 Demo</a:t>
            </a:r>
            <a:endParaRPr lang="en-US" dirty="0"/>
          </a:p>
        </p:txBody>
      </p:sp>
      <p:sp>
        <p:nvSpPr>
          <p:cNvPr id="3" name="Content Placeholder 2"/>
          <p:cNvSpPr>
            <a:spLocks noGrp="1"/>
          </p:cNvSpPr>
          <p:nvPr>
            <p:ph idx="1"/>
          </p:nvPr>
        </p:nvSpPr>
        <p:spPr/>
        <p:txBody>
          <a:bodyPr>
            <a:normAutofit fontScale="55000" lnSpcReduction="20000"/>
          </a:bodyPr>
          <a:lstStyle/>
          <a:p>
            <a:r>
              <a:rPr lang="en-US" b="1" dirty="0" smtClean="0">
                <a:solidFill>
                  <a:srgbClr val="7F0055"/>
                </a:solidFill>
                <a:latin typeface="Consolas" panose="020B0609020204030204" pitchFamily="49" charset="0"/>
              </a:rPr>
              <a:t>import</a:t>
            </a:r>
            <a:r>
              <a:rPr lang="en-US" b="1" dirty="0" smtClean="0">
                <a:solidFill>
                  <a:srgbClr val="000000"/>
                </a:solidFill>
                <a:latin typeface="Consolas" panose="020B0609020204030204" pitchFamily="49" charset="0"/>
              </a:rPr>
              <a:t> </a:t>
            </a:r>
            <a:r>
              <a:rPr lang="en-US" b="1" dirty="0" err="1" smtClean="0">
                <a:solidFill>
                  <a:srgbClr val="000000"/>
                </a:solidFill>
                <a:latin typeface="Consolas" panose="020B0609020204030204" pitchFamily="49" charset="0"/>
              </a:rPr>
              <a:t>java.io.IOException</a:t>
            </a:r>
            <a:r>
              <a:rPr lang="en-US" b="1" dirty="0" smtClean="0">
                <a:solidFill>
                  <a:srgbClr val="000000"/>
                </a:solidFill>
                <a:latin typeface="Consolas" panose="020B0609020204030204" pitchFamily="49" charset="0"/>
              </a:rPr>
              <a:t>;</a:t>
            </a:r>
          </a:p>
          <a:p>
            <a:r>
              <a:rPr lang="en-US" b="1" dirty="0" smtClean="0">
                <a:solidFill>
                  <a:srgbClr val="7F0055"/>
                </a:solidFill>
                <a:latin typeface="Consolas" panose="020B0609020204030204" pitchFamily="49" charset="0"/>
              </a:rPr>
              <a:t>import</a:t>
            </a:r>
            <a:r>
              <a:rPr lang="en-US" b="1" dirty="0" smtClean="0">
                <a:solidFill>
                  <a:srgbClr val="000000"/>
                </a:solidFill>
                <a:latin typeface="Consolas" panose="020B0609020204030204" pitchFamily="49" charset="0"/>
              </a:rPr>
              <a:t> </a:t>
            </a:r>
            <a:r>
              <a:rPr lang="en-US" b="1" dirty="0" err="1" smtClean="0">
                <a:solidFill>
                  <a:srgbClr val="000000"/>
                </a:solidFill>
                <a:latin typeface="Consolas" panose="020B0609020204030204" pitchFamily="49" charset="0"/>
              </a:rPr>
              <a:t>java.net.SocketException</a:t>
            </a:r>
            <a:r>
              <a:rPr lang="en-US" b="1" dirty="0" smtClean="0">
                <a:solidFill>
                  <a:srgbClr val="000000"/>
                </a:solidFill>
                <a:latin typeface="Consolas" panose="020B0609020204030204" pitchFamily="49" charset="0"/>
              </a:rPr>
              <a:t>;</a:t>
            </a:r>
          </a:p>
          <a:p>
            <a:r>
              <a:rPr lang="en-US" b="1" dirty="0" smtClean="0">
                <a:solidFill>
                  <a:srgbClr val="7F0055"/>
                </a:solidFill>
                <a:latin typeface="Consolas" panose="020B0609020204030204" pitchFamily="49" charset="0"/>
              </a:rPr>
              <a:t>import</a:t>
            </a:r>
            <a:r>
              <a:rPr lang="en-US" b="1" dirty="0" smtClean="0">
                <a:solidFill>
                  <a:srgbClr val="000000"/>
                </a:solidFill>
                <a:latin typeface="Consolas" panose="020B0609020204030204" pitchFamily="49" charset="0"/>
              </a:rPr>
              <a:t> java.net.URL;</a:t>
            </a:r>
          </a:p>
          <a:p>
            <a:r>
              <a:rPr lang="en-US" b="1" dirty="0" smtClean="0">
                <a:solidFill>
                  <a:srgbClr val="7F0055"/>
                </a:solidFill>
                <a:latin typeface="Consolas" panose="020B0609020204030204" pitchFamily="49" charset="0"/>
              </a:rPr>
              <a:t>public</a:t>
            </a:r>
            <a:r>
              <a:rPr lang="en-US" b="1" dirty="0" smtClean="0">
                <a:solidFill>
                  <a:srgbClr val="000000"/>
                </a:solidFill>
                <a:latin typeface="Consolas" panose="020B0609020204030204" pitchFamily="49" charset="0"/>
              </a:rPr>
              <a:t> </a:t>
            </a:r>
            <a:r>
              <a:rPr lang="en-US" b="1" dirty="0" smtClean="0">
                <a:solidFill>
                  <a:srgbClr val="7F0055"/>
                </a:solidFill>
                <a:latin typeface="Consolas" panose="020B0609020204030204" pitchFamily="49" charset="0"/>
              </a:rPr>
              <a:t>class</a:t>
            </a:r>
            <a:r>
              <a:rPr lang="en-US" b="1" dirty="0" smtClean="0">
                <a:solidFill>
                  <a:srgbClr val="000000"/>
                </a:solidFill>
                <a:latin typeface="Consolas" panose="020B0609020204030204" pitchFamily="49" charset="0"/>
              </a:rPr>
              <a:t> </a:t>
            </a:r>
            <a:r>
              <a:rPr lang="en-US" b="1" dirty="0" err="1" smtClean="0">
                <a:solidFill>
                  <a:srgbClr val="000000"/>
                </a:solidFill>
                <a:latin typeface="Consolas" panose="020B0609020204030204" pitchFamily="49" charset="0"/>
              </a:rPr>
              <a:t>URLDemo</a:t>
            </a:r>
            <a:r>
              <a:rPr lang="en-US" b="1" dirty="0" smtClean="0">
                <a:solidFill>
                  <a:srgbClr val="000000"/>
                </a:solidFill>
                <a:latin typeface="Consolas" panose="020B0609020204030204" pitchFamily="49" charset="0"/>
              </a:rPr>
              <a:t> {</a:t>
            </a:r>
          </a:p>
          <a:p>
            <a:r>
              <a:rPr lang="en-US" b="1" dirty="0" smtClean="0">
                <a:solidFill>
                  <a:srgbClr val="7F0055"/>
                </a:solidFill>
                <a:latin typeface="Consolas" panose="020B0609020204030204" pitchFamily="49" charset="0"/>
              </a:rPr>
              <a:t>public</a:t>
            </a:r>
            <a:r>
              <a:rPr lang="en-US" b="1" dirty="0" smtClean="0">
                <a:solidFill>
                  <a:srgbClr val="000000"/>
                </a:solidFill>
                <a:latin typeface="Consolas" panose="020B0609020204030204" pitchFamily="49" charset="0"/>
              </a:rPr>
              <a:t> </a:t>
            </a:r>
            <a:r>
              <a:rPr lang="en-US" b="1" dirty="0" smtClean="0">
                <a:solidFill>
                  <a:srgbClr val="7F0055"/>
                </a:solidFill>
                <a:latin typeface="Consolas" panose="020B0609020204030204" pitchFamily="49" charset="0"/>
              </a:rPr>
              <a:t>static</a:t>
            </a:r>
            <a:r>
              <a:rPr lang="en-US" b="1" dirty="0" smtClean="0">
                <a:solidFill>
                  <a:srgbClr val="000000"/>
                </a:solidFill>
                <a:latin typeface="Consolas" panose="020B0609020204030204" pitchFamily="49" charset="0"/>
              </a:rPr>
              <a:t> </a:t>
            </a:r>
            <a:r>
              <a:rPr lang="en-US" b="1" dirty="0" smtClean="0">
                <a:solidFill>
                  <a:srgbClr val="7F0055"/>
                </a:solidFill>
                <a:latin typeface="Consolas" panose="020B0609020204030204" pitchFamily="49" charset="0"/>
              </a:rPr>
              <a:t>void</a:t>
            </a:r>
            <a:r>
              <a:rPr lang="en-US" b="1" dirty="0" smtClean="0">
                <a:solidFill>
                  <a:srgbClr val="000000"/>
                </a:solidFill>
                <a:latin typeface="Consolas" panose="020B0609020204030204" pitchFamily="49" charset="0"/>
              </a:rPr>
              <a:t> main(String[] </a:t>
            </a:r>
            <a:r>
              <a:rPr lang="en-US" b="1" dirty="0" err="1" smtClean="0">
                <a:solidFill>
                  <a:srgbClr val="6A3E3E"/>
                </a:solidFill>
                <a:latin typeface="Consolas" panose="020B0609020204030204" pitchFamily="49" charset="0"/>
              </a:rPr>
              <a:t>args</a:t>
            </a:r>
            <a:r>
              <a:rPr lang="en-US" b="1" dirty="0" smtClean="0">
                <a:solidFill>
                  <a:srgbClr val="000000"/>
                </a:solidFill>
                <a:latin typeface="Consolas" panose="020B0609020204030204" pitchFamily="49" charset="0"/>
              </a:rPr>
              <a:t>) </a:t>
            </a:r>
            <a:r>
              <a:rPr lang="en-US" b="1" dirty="0" smtClean="0">
                <a:solidFill>
                  <a:srgbClr val="7F0055"/>
                </a:solidFill>
                <a:latin typeface="Consolas" panose="020B0609020204030204" pitchFamily="49" charset="0"/>
              </a:rPr>
              <a:t>throws</a:t>
            </a:r>
            <a:r>
              <a:rPr lang="en-US" b="1" dirty="0" smtClean="0">
                <a:solidFill>
                  <a:srgbClr val="000000"/>
                </a:solidFill>
                <a:latin typeface="Consolas" panose="020B0609020204030204" pitchFamily="49" charset="0"/>
              </a:rPr>
              <a:t> </a:t>
            </a:r>
            <a:r>
              <a:rPr lang="en-US" b="1" dirty="0" err="1" smtClean="0">
                <a:solidFill>
                  <a:srgbClr val="000000"/>
                </a:solidFill>
                <a:latin typeface="Consolas" panose="020B0609020204030204" pitchFamily="49" charset="0"/>
              </a:rPr>
              <a:t>SocketException</a:t>
            </a:r>
            <a:r>
              <a:rPr lang="en-US" b="1" dirty="0" smtClean="0">
                <a:solidFill>
                  <a:srgbClr val="000000"/>
                </a:solidFill>
                <a:latin typeface="Consolas" panose="020B0609020204030204" pitchFamily="49" charset="0"/>
              </a:rPr>
              <a:t>, </a:t>
            </a:r>
            <a:r>
              <a:rPr lang="en-US" b="1" dirty="0" err="1" smtClean="0">
                <a:solidFill>
                  <a:srgbClr val="000000"/>
                </a:solidFill>
                <a:latin typeface="Consolas" panose="020B0609020204030204" pitchFamily="49" charset="0"/>
              </a:rPr>
              <a:t>IOException</a:t>
            </a:r>
            <a:r>
              <a:rPr lang="en-US" b="1" dirty="0" smtClean="0">
                <a:solidFill>
                  <a:srgbClr val="000000"/>
                </a:solidFill>
                <a:latin typeface="Consolas" panose="020B0609020204030204" pitchFamily="49" charset="0"/>
              </a:rPr>
              <a:t> {</a:t>
            </a:r>
          </a:p>
          <a:p>
            <a:r>
              <a:rPr lang="en-US" b="1" dirty="0" smtClean="0">
                <a:solidFill>
                  <a:srgbClr val="7F0055"/>
                </a:solidFill>
                <a:latin typeface="Consolas" panose="020B0609020204030204" pitchFamily="49" charset="0"/>
              </a:rPr>
              <a:t>try</a:t>
            </a:r>
            <a:r>
              <a:rPr lang="en-US" b="1" dirty="0" smtClean="0">
                <a:solidFill>
                  <a:srgbClr val="000000"/>
                </a:solidFill>
                <a:latin typeface="Consolas" panose="020B0609020204030204" pitchFamily="49" charset="0"/>
              </a:rPr>
              <a:t> {</a:t>
            </a:r>
          </a:p>
          <a:p>
            <a:r>
              <a:rPr lang="en-US" dirty="0" smtClean="0">
                <a:solidFill>
                  <a:srgbClr val="000000"/>
                </a:solidFill>
                <a:latin typeface="Consolas" panose="020B0609020204030204" pitchFamily="49" charset="0"/>
              </a:rPr>
              <a:t>URL </a:t>
            </a:r>
            <a:r>
              <a:rPr lang="en-US" dirty="0" err="1" smtClean="0">
                <a:solidFill>
                  <a:srgbClr val="6A3E3E"/>
                </a:solidFill>
                <a:latin typeface="Consolas" panose="020B0609020204030204" pitchFamily="49" charset="0"/>
              </a:rPr>
              <a:t>url</a:t>
            </a:r>
            <a:r>
              <a:rPr lang="en-US" dirty="0" smtClean="0">
                <a:solidFill>
                  <a:srgbClr val="000000"/>
                </a:solidFill>
                <a:latin typeface="Consolas" panose="020B0609020204030204" pitchFamily="49" charset="0"/>
              </a:rPr>
              <a:t> = </a:t>
            </a:r>
            <a:r>
              <a:rPr lang="en-US" b="1" dirty="0" smtClean="0">
                <a:solidFill>
                  <a:srgbClr val="7F0055"/>
                </a:solidFill>
                <a:latin typeface="Consolas" panose="020B0609020204030204" pitchFamily="49" charset="0"/>
              </a:rPr>
              <a:t>new</a:t>
            </a:r>
            <a:r>
              <a:rPr lang="en-US" b="1" dirty="0" smtClean="0">
                <a:solidFill>
                  <a:srgbClr val="000000"/>
                </a:solidFill>
                <a:latin typeface="Consolas" panose="020B0609020204030204" pitchFamily="49" charset="0"/>
              </a:rPr>
              <a:t> URL(</a:t>
            </a:r>
            <a:r>
              <a:rPr lang="en-US" b="1" dirty="0" smtClean="0">
                <a:solidFill>
                  <a:srgbClr val="2A00FF"/>
                </a:solidFill>
                <a:latin typeface="Consolas" panose="020B0609020204030204" pitchFamily="49" charset="0"/>
              </a:rPr>
              <a:t>"http://www.infosys.com/services"</a:t>
            </a:r>
            <a:r>
              <a:rPr lang="en-US" b="1" dirty="0" smtClean="0">
                <a:solidFill>
                  <a:srgbClr val="000000"/>
                </a:solidFill>
                <a:latin typeface="Consolas" panose="020B0609020204030204" pitchFamily="49" charset="0"/>
              </a:rPr>
              <a:t>);</a:t>
            </a:r>
          </a:p>
          <a:p>
            <a:r>
              <a:rPr lang="en-US" dirty="0" err="1" smtClean="0">
                <a:solidFill>
                  <a:srgbClr val="000000"/>
                </a:solidFill>
                <a:latin typeface="Consolas" panose="020B0609020204030204" pitchFamily="49" charset="0"/>
              </a:rPr>
              <a:t>System.</a:t>
            </a:r>
            <a:r>
              <a:rPr lang="en-US" b="1" i="1" dirty="0" err="1" smtClean="0">
                <a:solidFill>
                  <a:srgbClr val="0000C0"/>
                </a:solidFill>
                <a:latin typeface="Consolas" panose="020B0609020204030204" pitchFamily="49" charset="0"/>
              </a:rPr>
              <a:t>out</a:t>
            </a:r>
            <a:r>
              <a:rPr lang="en-US" b="1" i="1" dirty="0" err="1" smtClean="0">
                <a:solidFill>
                  <a:srgbClr val="000000"/>
                </a:solidFill>
                <a:latin typeface="Consolas" panose="020B0609020204030204" pitchFamily="49" charset="0"/>
              </a:rPr>
              <a:t>.println</a:t>
            </a:r>
            <a:r>
              <a:rPr lang="en-US" b="1" i="1" dirty="0" smtClean="0">
                <a:solidFill>
                  <a:srgbClr val="000000"/>
                </a:solidFill>
                <a:latin typeface="Consolas" panose="020B0609020204030204" pitchFamily="49" charset="0"/>
              </a:rPr>
              <a:t>(</a:t>
            </a:r>
            <a:r>
              <a:rPr lang="en-US" b="1" i="1" dirty="0" smtClean="0">
                <a:solidFill>
                  <a:srgbClr val="2A00FF"/>
                </a:solidFill>
                <a:latin typeface="Consolas" panose="020B0609020204030204" pitchFamily="49" charset="0"/>
              </a:rPr>
              <a:t>"Protocol: "</a:t>
            </a:r>
            <a:r>
              <a:rPr lang="en-US" b="1" i="1" dirty="0" smtClean="0">
                <a:solidFill>
                  <a:srgbClr val="000000"/>
                </a:solidFill>
                <a:latin typeface="Consolas" panose="020B0609020204030204" pitchFamily="49" charset="0"/>
              </a:rPr>
              <a:t> + </a:t>
            </a:r>
            <a:r>
              <a:rPr lang="en-US" b="1" i="1" dirty="0" err="1" smtClean="0">
                <a:solidFill>
                  <a:srgbClr val="6A3E3E"/>
                </a:solidFill>
                <a:latin typeface="Consolas" panose="020B0609020204030204" pitchFamily="49" charset="0"/>
              </a:rPr>
              <a:t>url</a:t>
            </a:r>
            <a:r>
              <a:rPr lang="en-US" b="1" i="1" dirty="0" err="1" smtClean="0">
                <a:solidFill>
                  <a:srgbClr val="000000"/>
                </a:solidFill>
                <a:latin typeface="Consolas" panose="020B0609020204030204" pitchFamily="49" charset="0"/>
              </a:rPr>
              <a:t>.getProtocol</a:t>
            </a:r>
            <a:r>
              <a:rPr lang="en-US" b="1" i="1" dirty="0" smtClean="0">
                <a:solidFill>
                  <a:srgbClr val="000000"/>
                </a:solidFill>
                <a:latin typeface="Consolas" panose="020B0609020204030204" pitchFamily="49" charset="0"/>
              </a:rPr>
              <a:t>());</a:t>
            </a:r>
          </a:p>
          <a:p>
            <a:r>
              <a:rPr lang="en-US" dirty="0" err="1" smtClean="0">
                <a:solidFill>
                  <a:srgbClr val="000000"/>
                </a:solidFill>
                <a:latin typeface="Consolas" panose="020B0609020204030204" pitchFamily="49" charset="0"/>
              </a:rPr>
              <a:t>System.</a:t>
            </a:r>
            <a:r>
              <a:rPr lang="en-US" b="1" i="1" dirty="0" err="1" smtClean="0">
                <a:solidFill>
                  <a:srgbClr val="0000C0"/>
                </a:solidFill>
                <a:latin typeface="Consolas" panose="020B0609020204030204" pitchFamily="49" charset="0"/>
              </a:rPr>
              <a:t>out</a:t>
            </a:r>
            <a:r>
              <a:rPr lang="en-US" b="1" i="1" dirty="0" err="1" smtClean="0">
                <a:solidFill>
                  <a:srgbClr val="000000"/>
                </a:solidFill>
                <a:latin typeface="Consolas" panose="020B0609020204030204" pitchFamily="49" charset="0"/>
              </a:rPr>
              <a:t>.println</a:t>
            </a:r>
            <a:r>
              <a:rPr lang="en-US" b="1" i="1" dirty="0" smtClean="0">
                <a:solidFill>
                  <a:srgbClr val="000000"/>
                </a:solidFill>
                <a:latin typeface="Consolas" panose="020B0609020204030204" pitchFamily="49" charset="0"/>
              </a:rPr>
              <a:t>(</a:t>
            </a:r>
            <a:r>
              <a:rPr lang="en-US" b="1" i="1" dirty="0" smtClean="0">
                <a:solidFill>
                  <a:srgbClr val="2A00FF"/>
                </a:solidFill>
                <a:latin typeface="Consolas" panose="020B0609020204030204" pitchFamily="49" charset="0"/>
              </a:rPr>
              <a:t>"Host Name: "</a:t>
            </a:r>
            <a:r>
              <a:rPr lang="en-US" b="1" i="1" dirty="0" smtClean="0">
                <a:solidFill>
                  <a:srgbClr val="000000"/>
                </a:solidFill>
                <a:latin typeface="Consolas" panose="020B0609020204030204" pitchFamily="49" charset="0"/>
              </a:rPr>
              <a:t> + </a:t>
            </a:r>
            <a:r>
              <a:rPr lang="en-US" b="1" i="1" dirty="0" err="1" smtClean="0">
                <a:solidFill>
                  <a:srgbClr val="6A3E3E"/>
                </a:solidFill>
                <a:latin typeface="Consolas" panose="020B0609020204030204" pitchFamily="49" charset="0"/>
              </a:rPr>
              <a:t>url</a:t>
            </a:r>
            <a:r>
              <a:rPr lang="en-US" b="1" i="1" dirty="0" err="1" smtClean="0">
                <a:solidFill>
                  <a:srgbClr val="000000"/>
                </a:solidFill>
                <a:latin typeface="Consolas" panose="020B0609020204030204" pitchFamily="49" charset="0"/>
              </a:rPr>
              <a:t>.getHost</a:t>
            </a:r>
            <a:r>
              <a:rPr lang="en-US" b="1" i="1" dirty="0" smtClean="0">
                <a:solidFill>
                  <a:srgbClr val="000000"/>
                </a:solidFill>
                <a:latin typeface="Consolas" panose="020B0609020204030204" pitchFamily="49" charset="0"/>
              </a:rPr>
              <a:t>());</a:t>
            </a:r>
          </a:p>
          <a:p>
            <a:r>
              <a:rPr lang="en-US" dirty="0" err="1" smtClean="0">
                <a:solidFill>
                  <a:srgbClr val="000000"/>
                </a:solidFill>
                <a:latin typeface="Consolas" panose="020B0609020204030204" pitchFamily="49" charset="0"/>
              </a:rPr>
              <a:t>System.</a:t>
            </a:r>
            <a:r>
              <a:rPr lang="en-US" b="1" i="1" dirty="0" err="1" smtClean="0">
                <a:solidFill>
                  <a:srgbClr val="0000C0"/>
                </a:solidFill>
                <a:latin typeface="Consolas" panose="020B0609020204030204" pitchFamily="49" charset="0"/>
              </a:rPr>
              <a:t>out</a:t>
            </a:r>
            <a:r>
              <a:rPr lang="en-US" b="1" i="1" dirty="0" err="1" smtClean="0">
                <a:solidFill>
                  <a:srgbClr val="000000"/>
                </a:solidFill>
                <a:latin typeface="Consolas" panose="020B0609020204030204" pitchFamily="49" charset="0"/>
              </a:rPr>
              <a:t>.println</a:t>
            </a:r>
            <a:r>
              <a:rPr lang="en-US" b="1" i="1" dirty="0" smtClean="0">
                <a:solidFill>
                  <a:srgbClr val="000000"/>
                </a:solidFill>
                <a:latin typeface="Consolas" panose="020B0609020204030204" pitchFamily="49" charset="0"/>
              </a:rPr>
              <a:t>(</a:t>
            </a:r>
            <a:r>
              <a:rPr lang="en-US" b="1" i="1" dirty="0" smtClean="0">
                <a:solidFill>
                  <a:srgbClr val="2A00FF"/>
                </a:solidFill>
                <a:latin typeface="Consolas" panose="020B0609020204030204" pitchFamily="49" charset="0"/>
              </a:rPr>
              <a:t>"Port Number: "</a:t>
            </a:r>
            <a:r>
              <a:rPr lang="en-US" b="1" i="1" dirty="0" smtClean="0">
                <a:solidFill>
                  <a:srgbClr val="000000"/>
                </a:solidFill>
                <a:latin typeface="Consolas" panose="020B0609020204030204" pitchFamily="49" charset="0"/>
              </a:rPr>
              <a:t> + </a:t>
            </a:r>
            <a:r>
              <a:rPr lang="en-US" b="1" i="1" dirty="0" err="1" smtClean="0">
                <a:solidFill>
                  <a:srgbClr val="6A3E3E"/>
                </a:solidFill>
                <a:latin typeface="Consolas" panose="020B0609020204030204" pitchFamily="49" charset="0"/>
              </a:rPr>
              <a:t>url</a:t>
            </a:r>
            <a:r>
              <a:rPr lang="en-US" b="1" i="1" dirty="0" err="1" smtClean="0">
                <a:solidFill>
                  <a:srgbClr val="000000"/>
                </a:solidFill>
                <a:latin typeface="Consolas" panose="020B0609020204030204" pitchFamily="49" charset="0"/>
              </a:rPr>
              <a:t>.getPort</a:t>
            </a:r>
            <a:r>
              <a:rPr lang="en-US" b="1" i="1" dirty="0" smtClean="0">
                <a:solidFill>
                  <a:srgbClr val="000000"/>
                </a:solidFill>
                <a:latin typeface="Consolas" panose="020B0609020204030204" pitchFamily="49" charset="0"/>
              </a:rPr>
              <a:t>());</a:t>
            </a:r>
          </a:p>
          <a:p>
            <a:r>
              <a:rPr lang="en-US" dirty="0" err="1" smtClean="0">
                <a:solidFill>
                  <a:srgbClr val="000000"/>
                </a:solidFill>
                <a:latin typeface="Consolas" panose="020B0609020204030204" pitchFamily="49" charset="0"/>
              </a:rPr>
              <a:t>System.</a:t>
            </a:r>
            <a:r>
              <a:rPr lang="en-US" b="1" i="1" dirty="0" err="1" smtClean="0">
                <a:solidFill>
                  <a:srgbClr val="0000C0"/>
                </a:solidFill>
                <a:latin typeface="Consolas" panose="020B0609020204030204" pitchFamily="49" charset="0"/>
              </a:rPr>
              <a:t>out</a:t>
            </a:r>
            <a:r>
              <a:rPr lang="en-US" b="1" i="1" dirty="0" err="1" smtClean="0">
                <a:solidFill>
                  <a:srgbClr val="000000"/>
                </a:solidFill>
                <a:latin typeface="Consolas" panose="020B0609020204030204" pitchFamily="49" charset="0"/>
              </a:rPr>
              <a:t>.println</a:t>
            </a:r>
            <a:r>
              <a:rPr lang="en-US" b="1" i="1" dirty="0" smtClean="0">
                <a:solidFill>
                  <a:srgbClr val="000000"/>
                </a:solidFill>
                <a:latin typeface="Consolas" panose="020B0609020204030204" pitchFamily="49" charset="0"/>
              </a:rPr>
              <a:t>(</a:t>
            </a:r>
            <a:r>
              <a:rPr lang="en-US" b="1" i="1" dirty="0" smtClean="0">
                <a:solidFill>
                  <a:srgbClr val="2A00FF"/>
                </a:solidFill>
                <a:latin typeface="Consolas" panose="020B0609020204030204" pitchFamily="49" charset="0"/>
              </a:rPr>
              <a:t>"File Name: "</a:t>
            </a:r>
            <a:r>
              <a:rPr lang="en-US" b="1" i="1" dirty="0" smtClean="0">
                <a:solidFill>
                  <a:srgbClr val="000000"/>
                </a:solidFill>
                <a:latin typeface="Consolas" panose="020B0609020204030204" pitchFamily="49" charset="0"/>
              </a:rPr>
              <a:t> + </a:t>
            </a:r>
            <a:r>
              <a:rPr lang="en-US" b="1" i="1" dirty="0" err="1" smtClean="0">
                <a:solidFill>
                  <a:srgbClr val="6A3E3E"/>
                </a:solidFill>
                <a:latin typeface="Consolas" panose="020B0609020204030204" pitchFamily="49" charset="0"/>
              </a:rPr>
              <a:t>url</a:t>
            </a:r>
            <a:r>
              <a:rPr lang="en-US" b="1" i="1" dirty="0" err="1" smtClean="0">
                <a:solidFill>
                  <a:srgbClr val="000000"/>
                </a:solidFill>
                <a:latin typeface="Consolas" panose="020B0609020204030204" pitchFamily="49" charset="0"/>
              </a:rPr>
              <a:t>.getFile</a:t>
            </a:r>
            <a:r>
              <a:rPr lang="en-US" b="1" i="1" dirty="0" smtClean="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 </a:t>
            </a:r>
            <a:r>
              <a:rPr lang="en-US" b="1" dirty="0" smtClean="0">
                <a:solidFill>
                  <a:srgbClr val="7F0055"/>
                </a:solidFill>
                <a:latin typeface="Consolas" panose="020B0609020204030204" pitchFamily="49" charset="0"/>
              </a:rPr>
              <a:t>catch</a:t>
            </a:r>
            <a:r>
              <a:rPr lang="en-US" b="1" dirty="0" smtClean="0">
                <a:solidFill>
                  <a:srgbClr val="000000"/>
                </a:solidFill>
                <a:latin typeface="Consolas" panose="020B0609020204030204" pitchFamily="49" charset="0"/>
              </a:rPr>
              <a:t> (Exception </a:t>
            </a:r>
            <a:r>
              <a:rPr lang="en-US" b="1" dirty="0" smtClean="0">
                <a:solidFill>
                  <a:srgbClr val="6A3E3E"/>
                </a:solidFill>
                <a:latin typeface="Consolas" panose="020B0609020204030204" pitchFamily="49" charset="0"/>
              </a:rPr>
              <a:t>e</a:t>
            </a:r>
            <a:r>
              <a:rPr lang="en-US" b="1" dirty="0" smtClean="0">
                <a:solidFill>
                  <a:srgbClr val="000000"/>
                </a:solidFill>
                <a:latin typeface="Consolas" panose="020B0609020204030204" pitchFamily="49" charset="0"/>
              </a:rPr>
              <a:t>) {</a:t>
            </a:r>
          </a:p>
          <a:p>
            <a:r>
              <a:rPr lang="en-US" dirty="0" err="1" smtClean="0">
                <a:solidFill>
                  <a:srgbClr val="000000"/>
                </a:solidFill>
                <a:latin typeface="Consolas" panose="020B0609020204030204" pitchFamily="49" charset="0"/>
              </a:rPr>
              <a:t>System.</a:t>
            </a:r>
            <a:r>
              <a:rPr lang="en-US" b="1" i="1" dirty="0" err="1" smtClean="0">
                <a:solidFill>
                  <a:srgbClr val="0000C0"/>
                </a:solidFill>
                <a:latin typeface="Consolas" panose="020B0609020204030204" pitchFamily="49" charset="0"/>
              </a:rPr>
              <a:t>out</a:t>
            </a:r>
            <a:r>
              <a:rPr lang="en-US" b="1" i="1" dirty="0" err="1" smtClean="0">
                <a:solidFill>
                  <a:srgbClr val="000000"/>
                </a:solidFill>
                <a:latin typeface="Consolas" panose="020B0609020204030204" pitchFamily="49" charset="0"/>
              </a:rPr>
              <a:t>.println</a:t>
            </a:r>
            <a:r>
              <a:rPr lang="en-US" b="1" i="1" dirty="0" smtClean="0">
                <a:solidFill>
                  <a:srgbClr val="000000"/>
                </a:solidFill>
                <a:latin typeface="Consolas" panose="020B0609020204030204" pitchFamily="49" charset="0"/>
              </a:rPr>
              <a:t>(</a:t>
            </a:r>
            <a:r>
              <a:rPr lang="en-US" b="1" i="1" dirty="0" smtClean="0">
                <a:solidFill>
                  <a:srgbClr val="6A3E3E"/>
                </a:solidFill>
                <a:latin typeface="Consolas" panose="020B0609020204030204" pitchFamily="49" charset="0"/>
              </a:rPr>
              <a:t>e</a:t>
            </a:r>
            <a:r>
              <a:rPr lang="en-US" b="1" i="1" dirty="0" smtClean="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a:t>
            </a:r>
          </a:p>
          <a:p>
            <a:endParaRPr lang="en-US" dirty="0"/>
          </a:p>
        </p:txBody>
      </p:sp>
    </p:spTree>
    <p:extLst>
      <p:ext uri="{BB962C8B-B14F-4D97-AF65-F5344CB8AC3E}">
        <p14:creationId xmlns:p14="http://schemas.microsoft.com/office/powerpoint/2010/main" val="829055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a:t>Protocol: http</a:t>
            </a:r>
          </a:p>
          <a:p>
            <a:r>
              <a:rPr lang="en-US" dirty="0"/>
              <a:t>Host Name: www.infosys.com</a:t>
            </a:r>
          </a:p>
          <a:p>
            <a:r>
              <a:rPr lang="en-US" dirty="0"/>
              <a:t>Port Number: -1</a:t>
            </a:r>
          </a:p>
          <a:p>
            <a:r>
              <a:rPr lang="en-US" dirty="0"/>
              <a:t>File Name: /services</a:t>
            </a:r>
          </a:p>
        </p:txBody>
      </p:sp>
    </p:spTree>
    <p:extLst>
      <p:ext uri="{BB962C8B-B14F-4D97-AF65-F5344CB8AC3E}">
        <p14:creationId xmlns:p14="http://schemas.microsoft.com/office/powerpoint/2010/main" val="3063476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err="1"/>
              <a:t>URLConnection</a:t>
            </a:r>
            <a:r>
              <a:rPr lang="en-US" dirty="0"/>
              <a:t> class</a:t>
            </a:r>
            <a:br>
              <a:rPr lang="en-US" dirty="0"/>
            </a:br>
            <a:endParaRPr lang="en-US" dirty="0"/>
          </a:p>
        </p:txBody>
      </p:sp>
      <p:sp>
        <p:nvSpPr>
          <p:cNvPr id="3" name="Content Placeholder 2"/>
          <p:cNvSpPr>
            <a:spLocks noGrp="1"/>
          </p:cNvSpPr>
          <p:nvPr>
            <p:ph idx="1"/>
          </p:nvPr>
        </p:nvSpPr>
        <p:spPr/>
        <p:txBody>
          <a:bodyPr>
            <a:normAutofit/>
          </a:bodyPr>
          <a:lstStyle/>
          <a:p>
            <a:pPr algn="just"/>
            <a:r>
              <a:rPr lang="en-US" sz="2000" b="0" i="0" dirty="0" smtClean="0">
                <a:solidFill>
                  <a:srgbClr val="000000"/>
                </a:solidFill>
                <a:effectLst/>
                <a:latin typeface="verdana" panose="020B0604030504040204" pitchFamily="34" charset="0"/>
              </a:rPr>
              <a:t>The </a:t>
            </a:r>
            <a:r>
              <a:rPr lang="en-US" sz="1800" b="1" i="0" dirty="0" smtClean="0">
                <a:solidFill>
                  <a:srgbClr val="000000"/>
                </a:solidFill>
                <a:effectLst/>
                <a:latin typeface="verdana" panose="020B0604030504040204" pitchFamily="34" charset="0"/>
              </a:rPr>
              <a:t>Java </a:t>
            </a:r>
            <a:r>
              <a:rPr lang="en-US" sz="1800" b="1" i="0" dirty="0" err="1" smtClean="0">
                <a:solidFill>
                  <a:srgbClr val="000000"/>
                </a:solidFill>
                <a:effectLst/>
                <a:latin typeface="verdana" panose="020B0604030504040204" pitchFamily="34" charset="0"/>
              </a:rPr>
              <a:t>URLConnection</a:t>
            </a:r>
            <a:r>
              <a:rPr lang="en-US" sz="2000" b="0" i="0" dirty="0" smtClean="0">
                <a:solidFill>
                  <a:srgbClr val="000000"/>
                </a:solidFill>
                <a:effectLst/>
                <a:latin typeface="verdana" panose="020B0604030504040204" pitchFamily="34" charset="0"/>
              </a:rPr>
              <a:t> class represents a communication link between the URL and the application. This class can be used to read and write data to the specified resource referred by the URL.</a:t>
            </a:r>
          </a:p>
          <a:p>
            <a:pPr algn="just"/>
            <a:r>
              <a:rPr lang="en-US" sz="2000" b="0" i="0" dirty="0" smtClean="0">
                <a:solidFill>
                  <a:srgbClr val="610B4B"/>
                </a:solidFill>
                <a:effectLst/>
                <a:latin typeface="erdana"/>
              </a:rPr>
              <a:t>How to get the object of </a:t>
            </a:r>
            <a:r>
              <a:rPr lang="en-US" sz="2000" b="0" i="0" dirty="0" err="1" smtClean="0">
                <a:solidFill>
                  <a:srgbClr val="610B4B"/>
                </a:solidFill>
                <a:effectLst/>
                <a:latin typeface="erdana"/>
              </a:rPr>
              <a:t>URLConnection</a:t>
            </a:r>
            <a:r>
              <a:rPr lang="en-US" sz="2000" b="0" i="0" dirty="0" smtClean="0">
                <a:solidFill>
                  <a:srgbClr val="610B4B"/>
                </a:solidFill>
                <a:effectLst/>
                <a:latin typeface="erdana"/>
              </a:rPr>
              <a:t> class</a:t>
            </a:r>
          </a:p>
          <a:p>
            <a:pPr algn="just"/>
            <a:r>
              <a:rPr lang="en-US" sz="2000" b="0" i="0" dirty="0" smtClean="0">
                <a:solidFill>
                  <a:srgbClr val="000000"/>
                </a:solidFill>
                <a:effectLst/>
                <a:latin typeface="verdana" panose="020B0604030504040204" pitchFamily="34" charset="0"/>
              </a:rPr>
              <a:t>The </a:t>
            </a:r>
            <a:r>
              <a:rPr lang="en-US" sz="2000" b="0" i="0" dirty="0" err="1" smtClean="0">
                <a:solidFill>
                  <a:srgbClr val="000000"/>
                </a:solidFill>
                <a:effectLst/>
                <a:latin typeface="verdana" panose="020B0604030504040204" pitchFamily="34" charset="0"/>
              </a:rPr>
              <a:t>openConnection</a:t>
            </a:r>
            <a:r>
              <a:rPr lang="en-US" sz="2000" b="0" i="0" dirty="0" smtClean="0">
                <a:solidFill>
                  <a:srgbClr val="000000"/>
                </a:solidFill>
                <a:effectLst/>
                <a:latin typeface="verdana" panose="020B0604030504040204" pitchFamily="34" charset="0"/>
              </a:rPr>
              <a:t>() method of URL class returns the object of </a:t>
            </a:r>
            <a:r>
              <a:rPr lang="en-US" sz="2000" b="0" i="0" dirty="0" err="1" smtClean="0">
                <a:solidFill>
                  <a:srgbClr val="000000"/>
                </a:solidFill>
                <a:effectLst/>
                <a:latin typeface="verdana" panose="020B0604030504040204" pitchFamily="34" charset="0"/>
              </a:rPr>
              <a:t>URLConnection</a:t>
            </a:r>
            <a:r>
              <a:rPr lang="en-US" sz="2000" b="0" i="0" dirty="0" smtClean="0">
                <a:solidFill>
                  <a:srgbClr val="000000"/>
                </a:solidFill>
                <a:effectLst/>
                <a:latin typeface="verdana" panose="020B0604030504040204" pitchFamily="34" charset="0"/>
              </a:rPr>
              <a:t> class. Syntax:</a:t>
            </a:r>
          </a:p>
          <a:p>
            <a:pPr marL="0" indent="0" algn="just">
              <a:buNone/>
            </a:pPr>
            <a:r>
              <a:rPr lang="en-US" sz="2000" b="1" i="0" dirty="0" smtClean="0">
                <a:solidFill>
                  <a:srgbClr val="006699"/>
                </a:solidFill>
                <a:effectLst/>
                <a:latin typeface="verdana" panose="020B0604030504040204" pitchFamily="34" charset="0"/>
              </a:rPr>
              <a:t>public</a:t>
            </a:r>
            <a:r>
              <a:rPr lang="en-US" sz="2000" b="0" i="0" dirty="0" smtClean="0">
                <a:solidFill>
                  <a:srgbClr val="000000"/>
                </a:solidFill>
                <a:effectLst/>
                <a:latin typeface="verdana" panose="020B0604030504040204" pitchFamily="34" charset="0"/>
              </a:rPr>
              <a:t> </a:t>
            </a:r>
            <a:r>
              <a:rPr lang="en-US" sz="2000" b="0" i="0" dirty="0" err="1" smtClean="0">
                <a:solidFill>
                  <a:srgbClr val="000000"/>
                </a:solidFill>
                <a:effectLst/>
                <a:latin typeface="verdana" panose="020B0604030504040204" pitchFamily="34" charset="0"/>
              </a:rPr>
              <a:t>URLConnection</a:t>
            </a:r>
            <a:r>
              <a:rPr lang="en-US" sz="2000" b="0" i="0" dirty="0" smtClean="0">
                <a:solidFill>
                  <a:srgbClr val="000000"/>
                </a:solidFill>
                <a:effectLst/>
                <a:latin typeface="verdana" panose="020B0604030504040204" pitchFamily="34" charset="0"/>
              </a:rPr>
              <a:t> </a:t>
            </a:r>
            <a:r>
              <a:rPr lang="en-US" sz="2000" b="0" i="0" dirty="0" err="1" smtClean="0">
                <a:solidFill>
                  <a:srgbClr val="000000"/>
                </a:solidFill>
                <a:effectLst/>
                <a:latin typeface="verdana" panose="020B0604030504040204" pitchFamily="34" charset="0"/>
              </a:rPr>
              <a:t>openConnection</a:t>
            </a:r>
            <a:r>
              <a:rPr lang="en-US" sz="2000" b="0" i="0" dirty="0" smtClean="0">
                <a:solidFill>
                  <a:srgbClr val="000000"/>
                </a:solidFill>
                <a:effectLst/>
                <a:latin typeface="verdana" panose="020B0604030504040204" pitchFamily="34" charset="0"/>
              </a:rPr>
              <a:t>()</a:t>
            </a:r>
            <a:r>
              <a:rPr lang="en-US" sz="2000" b="1" i="0" dirty="0" smtClean="0">
                <a:solidFill>
                  <a:srgbClr val="006699"/>
                </a:solidFill>
                <a:effectLst/>
                <a:latin typeface="verdana" panose="020B0604030504040204" pitchFamily="34" charset="0"/>
              </a:rPr>
              <a:t>throws</a:t>
            </a:r>
            <a:r>
              <a:rPr lang="en-US" sz="2000" b="0" i="0" dirty="0" smtClean="0">
                <a:solidFill>
                  <a:srgbClr val="000000"/>
                </a:solidFill>
                <a:effectLst/>
                <a:latin typeface="verdana" panose="020B0604030504040204" pitchFamily="34" charset="0"/>
              </a:rPr>
              <a:t> </a:t>
            </a:r>
            <a:r>
              <a:rPr lang="en-US" sz="2000" b="0" i="0" dirty="0" err="1" smtClean="0">
                <a:solidFill>
                  <a:srgbClr val="000000"/>
                </a:solidFill>
                <a:effectLst/>
                <a:latin typeface="verdana" panose="020B0604030504040204" pitchFamily="34" charset="0"/>
              </a:rPr>
              <a:t>IOException</a:t>
            </a:r>
            <a:r>
              <a:rPr lang="en-US" sz="2000" b="0" i="0" dirty="0" smtClean="0">
                <a:solidFill>
                  <a:srgbClr val="000000"/>
                </a:solidFill>
                <a:effectLst/>
                <a:latin typeface="verdana" panose="020B0604030504040204" pitchFamily="34" charset="0"/>
              </a:rPr>
              <a:t>{}  </a:t>
            </a:r>
          </a:p>
          <a:p>
            <a:endParaRPr lang="en-US" sz="2000" dirty="0"/>
          </a:p>
        </p:txBody>
      </p:sp>
    </p:spTree>
    <p:extLst>
      <p:ext uri="{BB962C8B-B14F-4D97-AF65-F5344CB8AC3E}">
        <p14:creationId xmlns:p14="http://schemas.microsoft.com/office/powerpoint/2010/main" val="47098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Displaying source code of a webpage by </a:t>
            </a:r>
            <a:r>
              <a:rPr lang="en-US" dirty="0" err="1"/>
              <a:t>URLConnecton</a:t>
            </a:r>
            <a:r>
              <a:rPr lang="en-US" dirty="0"/>
              <a:t> class</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r>
              <a:rPr lang="en-US" b="1" dirty="0" smtClean="0">
                <a:solidFill>
                  <a:srgbClr val="7F0055"/>
                </a:solidFill>
                <a:latin typeface="Consolas" panose="020B0609020204030204" pitchFamily="49" charset="0"/>
              </a:rPr>
              <a:t>public</a:t>
            </a:r>
            <a:r>
              <a:rPr lang="en-US" b="1" dirty="0" smtClean="0">
                <a:solidFill>
                  <a:srgbClr val="000000"/>
                </a:solidFill>
                <a:latin typeface="Consolas" panose="020B0609020204030204" pitchFamily="49" charset="0"/>
              </a:rPr>
              <a:t> </a:t>
            </a:r>
            <a:r>
              <a:rPr lang="en-US" b="1" dirty="0" smtClean="0">
                <a:solidFill>
                  <a:srgbClr val="7F0055"/>
                </a:solidFill>
                <a:latin typeface="Consolas" panose="020B0609020204030204" pitchFamily="49" charset="0"/>
              </a:rPr>
              <a:t>class</a:t>
            </a:r>
            <a:r>
              <a:rPr lang="en-US" b="1" dirty="0" smtClean="0">
                <a:solidFill>
                  <a:srgbClr val="000000"/>
                </a:solidFill>
                <a:latin typeface="Consolas" panose="020B0609020204030204" pitchFamily="49" charset="0"/>
              </a:rPr>
              <a:t> </a:t>
            </a:r>
            <a:r>
              <a:rPr lang="en-US" b="1" dirty="0" err="1" smtClean="0">
                <a:solidFill>
                  <a:srgbClr val="000000"/>
                </a:solidFill>
                <a:latin typeface="Consolas" panose="020B0609020204030204" pitchFamily="49" charset="0"/>
              </a:rPr>
              <a:t>URLConnectionEx</a:t>
            </a:r>
            <a:r>
              <a:rPr lang="en-US" b="1" dirty="0" smtClean="0">
                <a:solidFill>
                  <a:srgbClr val="000000"/>
                </a:solidFill>
                <a:latin typeface="Consolas" panose="020B0609020204030204" pitchFamily="49" charset="0"/>
              </a:rPr>
              <a:t> {</a:t>
            </a:r>
          </a:p>
          <a:p>
            <a:r>
              <a:rPr lang="en-US" b="1" dirty="0" smtClean="0">
                <a:solidFill>
                  <a:srgbClr val="7F0055"/>
                </a:solidFill>
                <a:latin typeface="Consolas" panose="020B0609020204030204" pitchFamily="49" charset="0"/>
              </a:rPr>
              <a:t>public</a:t>
            </a:r>
            <a:r>
              <a:rPr lang="en-US" b="1" dirty="0" smtClean="0">
                <a:solidFill>
                  <a:srgbClr val="000000"/>
                </a:solidFill>
                <a:latin typeface="Consolas" panose="020B0609020204030204" pitchFamily="49" charset="0"/>
              </a:rPr>
              <a:t> </a:t>
            </a:r>
            <a:r>
              <a:rPr lang="en-US" b="1" dirty="0" smtClean="0">
                <a:solidFill>
                  <a:srgbClr val="7F0055"/>
                </a:solidFill>
                <a:latin typeface="Consolas" panose="020B0609020204030204" pitchFamily="49" charset="0"/>
              </a:rPr>
              <a:t>static</a:t>
            </a:r>
            <a:r>
              <a:rPr lang="en-US" b="1" dirty="0" smtClean="0">
                <a:solidFill>
                  <a:srgbClr val="000000"/>
                </a:solidFill>
                <a:latin typeface="Consolas" panose="020B0609020204030204" pitchFamily="49" charset="0"/>
              </a:rPr>
              <a:t> </a:t>
            </a:r>
            <a:r>
              <a:rPr lang="en-US" b="1" dirty="0" smtClean="0">
                <a:solidFill>
                  <a:srgbClr val="7F0055"/>
                </a:solidFill>
                <a:latin typeface="Consolas" panose="020B0609020204030204" pitchFamily="49" charset="0"/>
              </a:rPr>
              <a:t>void</a:t>
            </a:r>
            <a:r>
              <a:rPr lang="en-US" b="1" dirty="0" smtClean="0">
                <a:solidFill>
                  <a:srgbClr val="000000"/>
                </a:solidFill>
                <a:latin typeface="Consolas" panose="020B0609020204030204" pitchFamily="49" charset="0"/>
              </a:rPr>
              <a:t> main(String[] </a:t>
            </a:r>
            <a:r>
              <a:rPr lang="en-US" b="1" dirty="0" err="1" smtClean="0">
                <a:solidFill>
                  <a:srgbClr val="6A3E3E"/>
                </a:solidFill>
                <a:latin typeface="Consolas" panose="020B0609020204030204" pitchFamily="49" charset="0"/>
              </a:rPr>
              <a:t>args</a:t>
            </a:r>
            <a:r>
              <a:rPr lang="en-US" b="1" dirty="0" smtClean="0">
                <a:solidFill>
                  <a:srgbClr val="000000"/>
                </a:solidFill>
                <a:latin typeface="Consolas" panose="020B0609020204030204" pitchFamily="49" charset="0"/>
              </a:rPr>
              <a:t>) </a:t>
            </a:r>
            <a:r>
              <a:rPr lang="en-US" b="1" dirty="0" smtClean="0">
                <a:solidFill>
                  <a:srgbClr val="7F0055"/>
                </a:solidFill>
                <a:latin typeface="Consolas" panose="020B0609020204030204" pitchFamily="49" charset="0"/>
              </a:rPr>
              <a:t>throws</a:t>
            </a:r>
            <a:r>
              <a:rPr lang="en-US" b="1" dirty="0" smtClean="0">
                <a:solidFill>
                  <a:srgbClr val="000000"/>
                </a:solidFill>
                <a:latin typeface="Consolas" panose="020B0609020204030204" pitchFamily="49" charset="0"/>
              </a:rPr>
              <a:t> </a:t>
            </a:r>
            <a:r>
              <a:rPr lang="en-US" b="1" dirty="0" err="1" smtClean="0">
                <a:solidFill>
                  <a:srgbClr val="000000"/>
                </a:solidFill>
                <a:latin typeface="Consolas" panose="020B0609020204030204" pitchFamily="49" charset="0"/>
              </a:rPr>
              <a:t>SocketException</a:t>
            </a:r>
            <a:r>
              <a:rPr lang="en-US" b="1" dirty="0" smtClean="0">
                <a:solidFill>
                  <a:srgbClr val="000000"/>
                </a:solidFill>
                <a:latin typeface="Consolas" panose="020B0609020204030204" pitchFamily="49" charset="0"/>
              </a:rPr>
              <a:t>, </a:t>
            </a:r>
            <a:r>
              <a:rPr lang="en-US" b="1" dirty="0" err="1" smtClean="0">
                <a:solidFill>
                  <a:srgbClr val="000000"/>
                </a:solidFill>
                <a:latin typeface="Consolas" panose="020B0609020204030204" pitchFamily="49" charset="0"/>
              </a:rPr>
              <a:t>IOException</a:t>
            </a:r>
            <a:r>
              <a:rPr lang="en-US" b="1" dirty="0" smtClean="0">
                <a:solidFill>
                  <a:srgbClr val="000000"/>
                </a:solidFill>
                <a:latin typeface="Consolas" panose="020B0609020204030204" pitchFamily="49" charset="0"/>
              </a:rPr>
              <a:t> {</a:t>
            </a:r>
          </a:p>
          <a:p>
            <a:r>
              <a:rPr lang="en-US" b="1" dirty="0" smtClean="0">
                <a:solidFill>
                  <a:srgbClr val="7F0055"/>
                </a:solidFill>
                <a:latin typeface="Consolas" panose="020B0609020204030204" pitchFamily="49" charset="0"/>
              </a:rPr>
              <a:t>try</a:t>
            </a:r>
            <a:r>
              <a:rPr lang="en-US" b="1" dirty="0" smtClean="0">
                <a:solidFill>
                  <a:srgbClr val="000000"/>
                </a:solidFill>
                <a:latin typeface="Consolas" panose="020B0609020204030204" pitchFamily="49" charset="0"/>
              </a:rPr>
              <a:t> {</a:t>
            </a:r>
          </a:p>
          <a:p>
            <a:r>
              <a:rPr lang="en-US" dirty="0" smtClean="0">
                <a:solidFill>
                  <a:srgbClr val="000000"/>
                </a:solidFill>
                <a:latin typeface="Consolas" panose="020B0609020204030204" pitchFamily="49" charset="0"/>
              </a:rPr>
              <a:t>URL </a:t>
            </a:r>
            <a:r>
              <a:rPr lang="en-US" dirty="0" err="1" smtClean="0">
                <a:solidFill>
                  <a:srgbClr val="6A3E3E"/>
                </a:solidFill>
                <a:latin typeface="Consolas" panose="020B0609020204030204" pitchFamily="49" charset="0"/>
              </a:rPr>
              <a:t>url</a:t>
            </a:r>
            <a:r>
              <a:rPr lang="en-US" dirty="0" smtClean="0">
                <a:solidFill>
                  <a:srgbClr val="000000"/>
                </a:solidFill>
                <a:latin typeface="Consolas" panose="020B0609020204030204" pitchFamily="49" charset="0"/>
              </a:rPr>
              <a:t> = </a:t>
            </a:r>
            <a:r>
              <a:rPr lang="en-US" b="1" dirty="0" smtClean="0">
                <a:solidFill>
                  <a:srgbClr val="7F0055"/>
                </a:solidFill>
                <a:latin typeface="Consolas" panose="020B0609020204030204" pitchFamily="49" charset="0"/>
              </a:rPr>
              <a:t>new</a:t>
            </a:r>
            <a:r>
              <a:rPr lang="en-US" b="1" dirty="0" smtClean="0">
                <a:solidFill>
                  <a:srgbClr val="000000"/>
                </a:solidFill>
                <a:latin typeface="Consolas" panose="020B0609020204030204" pitchFamily="49" charset="0"/>
              </a:rPr>
              <a:t> URL(</a:t>
            </a:r>
            <a:r>
              <a:rPr lang="en-US" b="1" dirty="0" smtClean="0">
                <a:solidFill>
                  <a:srgbClr val="2A00FF"/>
                </a:solidFill>
                <a:latin typeface="Consolas" panose="020B0609020204030204" pitchFamily="49" charset="0"/>
              </a:rPr>
              <a:t>"http://www.google.com"</a:t>
            </a:r>
            <a:r>
              <a:rPr lang="en-US" b="1" dirty="0" smtClean="0">
                <a:solidFill>
                  <a:srgbClr val="000000"/>
                </a:solidFill>
                <a:latin typeface="Consolas" panose="020B0609020204030204" pitchFamily="49" charset="0"/>
              </a:rPr>
              <a:t>);</a:t>
            </a:r>
          </a:p>
          <a:p>
            <a:r>
              <a:rPr lang="en-US" dirty="0" err="1" smtClean="0">
                <a:solidFill>
                  <a:srgbClr val="000000"/>
                </a:solidFill>
                <a:latin typeface="Consolas" panose="020B0609020204030204" pitchFamily="49" charset="0"/>
              </a:rPr>
              <a:t>URLConnection</a:t>
            </a:r>
            <a:r>
              <a:rPr lang="en-US" dirty="0" smtClean="0">
                <a:solidFill>
                  <a:srgbClr val="000000"/>
                </a:solidFill>
                <a:latin typeface="Consolas" panose="020B0609020204030204" pitchFamily="49" charset="0"/>
              </a:rPr>
              <a:t> </a:t>
            </a:r>
            <a:r>
              <a:rPr lang="en-US" dirty="0" err="1" smtClean="0">
                <a:solidFill>
                  <a:srgbClr val="6A3E3E"/>
                </a:solidFill>
                <a:latin typeface="Consolas" panose="020B0609020204030204" pitchFamily="49" charset="0"/>
              </a:rPr>
              <a:t>urlcon</a:t>
            </a:r>
            <a:r>
              <a:rPr lang="en-US" dirty="0" smtClean="0">
                <a:solidFill>
                  <a:srgbClr val="000000"/>
                </a:solidFill>
                <a:latin typeface="Consolas" panose="020B0609020204030204" pitchFamily="49" charset="0"/>
              </a:rPr>
              <a:t> = </a:t>
            </a:r>
            <a:r>
              <a:rPr lang="en-US" dirty="0" err="1" smtClean="0">
                <a:solidFill>
                  <a:srgbClr val="6A3E3E"/>
                </a:solidFill>
                <a:latin typeface="Consolas" panose="020B0609020204030204" pitchFamily="49" charset="0"/>
              </a:rPr>
              <a:t>url</a:t>
            </a:r>
            <a:r>
              <a:rPr lang="en-US" dirty="0" err="1" smtClean="0">
                <a:solidFill>
                  <a:srgbClr val="000000"/>
                </a:solidFill>
                <a:latin typeface="Consolas" panose="020B0609020204030204" pitchFamily="49" charset="0"/>
              </a:rPr>
              <a:t>.openConnection</a:t>
            </a:r>
            <a:r>
              <a:rPr lang="en-US" dirty="0" smtClean="0">
                <a:solidFill>
                  <a:srgbClr val="000000"/>
                </a:solidFill>
                <a:latin typeface="Consolas" panose="020B0609020204030204" pitchFamily="49" charset="0"/>
              </a:rPr>
              <a:t>();</a:t>
            </a:r>
          </a:p>
          <a:p>
            <a:r>
              <a:rPr lang="en-US" dirty="0" err="1" smtClean="0">
                <a:solidFill>
                  <a:srgbClr val="000000"/>
                </a:solidFill>
                <a:latin typeface="Consolas" panose="020B0609020204030204" pitchFamily="49" charset="0"/>
              </a:rPr>
              <a:t>InputStream</a:t>
            </a:r>
            <a:r>
              <a:rPr lang="en-US" dirty="0" smtClean="0">
                <a:solidFill>
                  <a:srgbClr val="000000"/>
                </a:solidFill>
                <a:latin typeface="Consolas" panose="020B0609020204030204" pitchFamily="49" charset="0"/>
              </a:rPr>
              <a:t> </a:t>
            </a:r>
            <a:r>
              <a:rPr lang="en-US" dirty="0" smtClean="0">
                <a:solidFill>
                  <a:srgbClr val="6A3E3E"/>
                </a:solidFill>
                <a:latin typeface="Consolas" panose="020B0609020204030204" pitchFamily="49" charset="0"/>
              </a:rPr>
              <a:t>stream</a:t>
            </a:r>
            <a:r>
              <a:rPr lang="en-US" dirty="0" smtClean="0">
                <a:solidFill>
                  <a:srgbClr val="000000"/>
                </a:solidFill>
                <a:latin typeface="Consolas" panose="020B0609020204030204" pitchFamily="49" charset="0"/>
              </a:rPr>
              <a:t> = </a:t>
            </a:r>
            <a:r>
              <a:rPr lang="en-US" dirty="0" err="1" smtClean="0">
                <a:solidFill>
                  <a:srgbClr val="6A3E3E"/>
                </a:solidFill>
                <a:latin typeface="Consolas" panose="020B0609020204030204" pitchFamily="49" charset="0"/>
              </a:rPr>
              <a:t>urlcon</a:t>
            </a:r>
            <a:r>
              <a:rPr lang="en-US" dirty="0" err="1" smtClean="0">
                <a:solidFill>
                  <a:srgbClr val="000000"/>
                </a:solidFill>
                <a:latin typeface="Consolas" panose="020B0609020204030204" pitchFamily="49" charset="0"/>
              </a:rPr>
              <a:t>.getInputStream</a:t>
            </a:r>
            <a:r>
              <a:rPr lang="en-US" dirty="0" smtClean="0">
                <a:solidFill>
                  <a:srgbClr val="000000"/>
                </a:solidFill>
                <a:latin typeface="Consolas" panose="020B0609020204030204" pitchFamily="49" charset="0"/>
              </a:rPr>
              <a:t>();</a:t>
            </a:r>
          </a:p>
          <a:p>
            <a:r>
              <a:rPr lang="en-US" b="1" dirty="0" err="1" smtClean="0">
                <a:solidFill>
                  <a:srgbClr val="7F0055"/>
                </a:solidFill>
                <a:latin typeface="Consolas" panose="020B0609020204030204" pitchFamily="49" charset="0"/>
              </a:rPr>
              <a:t>int</a:t>
            </a:r>
            <a:r>
              <a:rPr lang="en-US" b="1" dirty="0" smtClean="0">
                <a:solidFill>
                  <a:srgbClr val="000000"/>
                </a:solidFill>
                <a:latin typeface="Consolas" panose="020B0609020204030204" pitchFamily="49" charset="0"/>
              </a:rPr>
              <a:t> </a:t>
            </a:r>
            <a:r>
              <a:rPr lang="en-US" b="1" dirty="0" err="1" smtClean="0">
                <a:solidFill>
                  <a:srgbClr val="6A3E3E"/>
                </a:solidFill>
                <a:latin typeface="Consolas" panose="020B0609020204030204" pitchFamily="49" charset="0"/>
              </a:rPr>
              <a:t>i</a:t>
            </a:r>
            <a:r>
              <a:rPr lang="en-US" b="1" dirty="0" smtClean="0">
                <a:solidFill>
                  <a:srgbClr val="000000"/>
                </a:solidFill>
                <a:latin typeface="Consolas" panose="020B0609020204030204" pitchFamily="49" charset="0"/>
              </a:rPr>
              <a:t>;</a:t>
            </a:r>
          </a:p>
          <a:p>
            <a:r>
              <a:rPr lang="en-US" b="1" dirty="0" smtClean="0">
                <a:solidFill>
                  <a:srgbClr val="7F0055"/>
                </a:solidFill>
                <a:latin typeface="Consolas" panose="020B0609020204030204" pitchFamily="49" charset="0"/>
              </a:rPr>
              <a:t>while</a:t>
            </a:r>
            <a:r>
              <a:rPr lang="en-US" b="1" dirty="0" smtClean="0">
                <a:solidFill>
                  <a:srgbClr val="000000"/>
                </a:solidFill>
                <a:latin typeface="Consolas" panose="020B0609020204030204" pitchFamily="49" charset="0"/>
              </a:rPr>
              <a:t> ((</a:t>
            </a:r>
            <a:r>
              <a:rPr lang="en-US" b="1" dirty="0" err="1" smtClean="0">
                <a:solidFill>
                  <a:srgbClr val="6A3E3E"/>
                </a:solidFill>
                <a:latin typeface="Consolas" panose="020B0609020204030204" pitchFamily="49" charset="0"/>
              </a:rPr>
              <a:t>i</a:t>
            </a:r>
            <a:r>
              <a:rPr lang="en-US" b="1" dirty="0" smtClean="0">
                <a:solidFill>
                  <a:srgbClr val="000000"/>
                </a:solidFill>
                <a:latin typeface="Consolas" panose="020B0609020204030204" pitchFamily="49" charset="0"/>
              </a:rPr>
              <a:t> = </a:t>
            </a:r>
            <a:r>
              <a:rPr lang="en-US" b="1" dirty="0" err="1" smtClean="0">
                <a:solidFill>
                  <a:srgbClr val="6A3E3E"/>
                </a:solidFill>
                <a:latin typeface="Consolas" panose="020B0609020204030204" pitchFamily="49" charset="0"/>
              </a:rPr>
              <a:t>stream</a:t>
            </a:r>
            <a:r>
              <a:rPr lang="en-US" b="1" dirty="0" err="1" smtClean="0">
                <a:solidFill>
                  <a:srgbClr val="000000"/>
                </a:solidFill>
                <a:latin typeface="Consolas" panose="020B0609020204030204" pitchFamily="49" charset="0"/>
              </a:rPr>
              <a:t>.read</a:t>
            </a:r>
            <a:r>
              <a:rPr lang="en-US" b="1" dirty="0" smtClean="0">
                <a:solidFill>
                  <a:srgbClr val="000000"/>
                </a:solidFill>
                <a:latin typeface="Consolas" panose="020B0609020204030204" pitchFamily="49" charset="0"/>
              </a:rPr>
              <a:t>()) != -1) {</a:t>
            </a:r>
          </a:p>
          <a:p>
            <a:r>
              <a:rPr lang="en-US" dirty="0" err="1" smtClean="0">
                <a:solidFill>
                  <a:srgbClr val="000000"/>
                </a:solidFill>
                <a:latin typeface="Consolas" panose="020B0609020204030204" pitchFamily="49" charset="0"/>
              </a:rPr>
              <a:t>System.</a:t>
            </a:r>
            <a:r>
              <a:rPr lang="en-US" b="1" i="1" dirty="0" err="1" smtClean="0">
                <a:solidFill>
                  <a:srgbClr val="0000C0"/>
                </a:solidFill>
                <a:latin typeface="Consolas" panose="020B0609020204030204" pitchFamily="49" charset="0"/>
              </a:rPr>
              <a:t>out</a:t>
            </a:r>
            <a:r>
              <a:rPr lang="en-US" b="1" i="1" dirty="0" err="1" smtClean="0">
                <a:solidFill>
                  <a:srgbClr val="000000"/>
                </a:solidFill>
                <a:latin typeface="Consolas" panose="020B0609020204030204" pitchFamily="49" charset="0"/>
              </a:rPr>
              <a:t>.print</a:t>
            </a:r>
            <a:r>
              <a:rPr lang="en-US" b="1" i="1" dirty="0" smtClean="0">
                <a:solidFill>
                  <a:srgbClr val="000000"/>
                </a:solidFill>
                <a:latin typeface="Consolas" panose="020B0609020204030204" pitchFamily="49" charset="0"/>
              </a:rPr>
              <a:t>((</a:t>
            </a:r>
            <a:r>
              <a:rPr lang="en-US" b="1" i="1" dirty="0" smtClean="0">
                <a:solidFill>
                  <a:srgbClr val="7F0055"/>
                </a:solidFill>
                <a:latin typeface="Consolas" panose="020B0609020204030204" pitchFamily="49" charset="0"/>
              </a:rPr>
              <a:t>char</a:t>
            </a:r>
            <a:r>
              <a:rPr lang="en-US" b="1" i="1" dirty="0" smtClean="0">
                <a:solidFill>
                  <a:srgbClr val="000000"/>
                </a:solidFill>
                <a:latin typeface="Consolas" panose="020B0609020204030204" pitchFamily="49" charset="0"/>
              </a:rPr>
              <a:t>) </a:t>
            </a:r>
            <a:r>
              <a:rPr lang="en-US" b="1" i="1" dirty="0" err="1" smtClean="0">
                <a:solidFill>
                  <a:srgbClr val="6A3E3E"/>
                </a:solidFill>
                <a:latin typeface="Consolas" panose="020B0609020204030204" pitchFamily="49" charset="0"/>
              </a:rPr>
              <a:t>i</a:t>
            </a:r>
            <a:r>
              <a:rPr lang="en-US" b="1" i="1" dirty="0" smtClean="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 </a:t>
            </a:r>
            <a:r>
              <a:rPr lang="en-US" b="1" dirty="0" smtClean="0">
                <a:solidFill>
                  <a:srgbClr val="7F0055"/>
                </a:solidFill>
                <a:latin typeface="Consolas" panose="020B0609020204030204" pitchFamily="49" charset="0"/>
              </a:rPr>
              <a:t>catch</a:t>
            </a:r>
            <a:r>
              <a:rPr lang="en-US" b="1" dirty="0" smtClean="0">
                <a:solidFill>
                  <a:srgbClr val="000000"/>
                </a:solidFill>
                <a:latin typeface="Consolas" panose="020B0609020204030204" pitchFamily="49" charset="0"/>
              </a:rPr>
              <a:t> (Exception </a:t>
            </a:r>
            <a:r>
              <a:rPr lang="en-US" b="1" dirty="0" smtClean="0">
                <a:solidFill>
                  <a:srgbClr val="6A3E3E"/>
                </a:solidFill>
                <a:latin typeface="Consolas" panose="020B0609020204030204" pitchFamily="49" charset="0"/>
              </a:rPr>
              <a:t>e</a:t>
            </a:r>
            <a:r>
              <a:rPr lang="en-US" b="1" dirty="0" smtClean="0">
                <a:solidFill>
                  <a:srgbClr val="000000"/>
                </a:solidFill>
                <a:latin typeface="Consolas" panose="020B0609020204030204" pitchFamily="49" charset="0"/>
              </a:rPr>
              <a:t>) {</a:t>
            </a:r>
          </a:p>
          <a:p>
            <a:r>
              <a:rPr lang="en-US" dirty="0" err="1" smtClean="0">
                <a:solidFill>
                  <a:srgbClr val="000000"/>
                </a:solidFill>
                <a:latin typeface="Consolas" panose="020B0609020204030204" pitchFamily="49" charset="0"/>
              </a:rPr>
              <a:t>System.</a:t>
            </a:r>
            <a:r>
              <a:rPr lang="en-US" b="1" i="1" dirty="0" err="1" smtClean="0">
                <a:solidFill>
                  <a:srgbClr val="0000C0"/>
                </a:solidFill>
                <a:latin typeface="Consolas" panose="020B0609020204030204" pitchFamily="49" charset="0"/>
              </a:rPr>
              <a:t>out</a:t>
            </a:r>
            <a:r>
              <a:rPr lang="en-US" b="1" i="1" dirty="0" err="1" smtClean="0">
                <a:solidFill>
                  <a:srgbClr val="000000"/>
                </a:solidFill>
                <a:latin typeface="Consolas" panose="020B0609020204030204" pitchFamily="49" charset="0"/>
              </a:rPr>
              <a:t>.println</a:t>
            </a:r>
            <a:r>
              <a:rPr lang="en-US" b="1" i="1" dirty="0" smtClean="0">
                <a:solidFill>
                  <a:srgbClr val="000000"/>
                </a:solidFill>
                <a:latin typeface="Consolas" panose="020B0609020204030204" pitchFamily="49" charset="0"/>
              </a:rPr>
              <a:t>(</a:t>
            </a:r>
            <a:r>
              <a:rPr lang="en-US" b="1" i="1" dirty="0" smtClean="0">
                <a:solidFill>
                  <a:srgbClr val="6A3E3E"/>
                </a:solidFill>
                <a:latin typeface="Consolas" panose="020B0609020204030204" pitchFamily="49" charset="0"/>
              </a:rPr>
              <a:t>e</a:t>
            </a:r>
            <a:r>
              <a:rPr lang="en-US" b="1" i="1" dirty="0" smtClean="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2781382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HttpURLConnection class</a:t>
            </a:r>
          </a:p>
        </p:txBody>
      </p:sp>
      <p:sp>
        <p:nvSpPr>
          <p:cNvPr id="3" name="Content Placeholder 2"/>
          <p:cNvSpPr>
            <a:spLocks noGrp="1"/>
          </p:cNvSpPr>
          <p:nvPr>
            <p:ph idx="1"/>
          </p:nvPr>
        </p:nvSpPr>
        <p:spPr/>
        <p:txBody>
          <a:bodyPr>
            <a:normAutofit/>
          </a:bodyPr>
          <a:lstStyle/>
          <a:p>
            <a:r>
              <a:rPr lang="en-US" sz="2400" dirty="0" smtClean="0"/>
              <a:t>The</a:t>
            </a:r>
            <a:r>
              <a:rPr lang="en-US" sz="2400" dirty="0"/>
              <a:t> </a:t>
            </a:r>
            <a:r>
              <a:rPr lang="en-US" sz="2000" b="1" dirty="0"/>
              <a:t>Java </a:t>
            </a:r>
            <a:r>
              <a:rPr lang="en-US" sz="2000" b="1" dirty="0" err="1"/>
              <a:t>HttpURLConnection</a:t>
            </a:r>
            <a:r>
              <a:rPr lang="en-US" sz="2400" dirty="0"/>
              <a:t> class is http specific </a:t>
            </a:r>
            <a:r>
              <a:rPr lang="en-US" sz="2400" dirty="0" err="1"/>
              <a:t>URLConnection</a:t>
            </a:r>
            <a:r>
              <a:rPr lang="en-US" sz="2400" dirty="0"/>
              <a:t>. It works for HTTP protocol only.</a:t>
            </a:r>
          </a:p>
          <a:p>
            <a:r>
              <a:rPr lang="en-US" sz="2400" dirty="0"/>
              <a:t>By the help of </a:t>
            </a:r>
            <a:r>
              <a:rPr lang="en-US" sz="2400" dirty="0" err="1"/>
              <a:t>HttpURLConnection</a:t>
            </a:r>
            <a:r>
              <a:rPr lang="en-US" sz="2400" dirty="0"/>
              <a:t> class, you can information of any HTTP URL such as header information, status code, response code etc.</a:t>
            </a:r>
          </a:p>
          <a:p>
            <a:r>
              <a:rPr lang="en-US" sz="2400" dirty="0"/>
              <a:t>The </a:t>
            </a:r>
            <a:r>
              <a:rPr lang="en-US" sz="2400" dirty="0" err="1"/>
              <a:t>java.net.HttpURLConnection</a:t>
            </a:r>
            <a:r>
              <a:rPr lang="en-US" sz="2400" dirty="0"/>
              <a:t> is subclass of </a:t>
            </a:r>
            <a:r>
              <a:rPr lang="en-US" sz="2400" dirty="0" err="1"/>
              <a:t>URLConnection</a:t>
            </a:r>
            <a:r>
              <a:rPr lang="en-US" sz="2400" dirty="0"/>
              <a:t> class.</a:t>
            </a:r>
          </a:p>
          <a:p>
            <a:pPr marL="0" indent="0">
              <a:buNone/>
            </a:pPr>
            <a:endParaRPr lang="en-US" sz="2400" dirty="0"/>
          </a:p>
        </p:txBody>
      </p:sp>
    </p:spTree>
    <p:extLst>
      <p:ext uri="{BB962C8B-B14F-4D97-AF65-F5344CB8AC3E}">
        <p14:creationId xmlns:p14="http://schemas.microsoft.com/office/powerpoint/2010/main" val="1875445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a:t>How to get the object of HttpURLConnection class</a:t>
            </a:r>
          </a:p>
        </p:txBody>
      </p:sp>
      <p:sp>
        <p:nvSpPr>
          <p:cNvPr id="3" name="Content Placeholder 2"/>
          <p:cNvSpPr>
            <a:spLocks noGrp="1"/>
          </p:cNvSpPr>
          <p:nvPr>
            <p:ph idx="1"/>
          </p:nvPr>
        </p:nvSpPr>
        <p:spPr>
          <a:xfrm>
            <a:off x="838200" y="1825624"/>
            <a:ext cx="10515600" cy="4922905"/>
          </a:xfrm>
        </p:spPr>
        <p:txBody>
          <a:bodyPr>
            <a:normAutofit/>
          </a:bodyPr>
          <a:lstStyle/>
          <a:p>
            <a:pPr marL="0" indent="0" algn="just">
              <a:buNone/>
            </a:pPr>
            <a:r>
              <a:rPr lang="en-US" sz="2000" dirty="0" smtClean="0"/>
              <a:t>T</a:t>
            </a:r>
            <a:r>
              <a:rPr lang="en-US" sz="2000" b="0" i="0" dirty="0" smtClean="0">
                <a:solidFill>
                  <a:srgbClr val="000000"/>
                </a:solidFill>
                <a:effectLst/>
                <a:latin typeface="verdana" panose="020B0604030504040204" pitchFamily="34" charset="0"/>
              </a:rPr>
              <a:t>he </a:t>
            </a:r>
            <a:r>
              <a:rPr lang="en-US" sz="2000" b="0" i="0" dirty="0" err="1" smtClean="0">
                <a:solidFill>
                  <a:srgbClr val="000000"/>
                </a:solidFill>
                <a:effectLst/>
                <a:latin typeface="verdana" panose="020B0604030504040204" pitchFamily="34" charset="0"/>
              </a:rPr>
              <a:t>openConnection</a:t>
            </a:r>
            <a:r>
              <a:rPr lang="en-US" sz="2000" b="0" i="0" dirty="0" smtClean="0">
                <a:solidFill>
                  <a:srgbClr val="000000"/>
                </a:solidFill>
                <a:effectLst/>
                <a:latin typeface="verdana" panose="020B0604030504040204" pitchFamily="34" charset="0"/>
              </a:rPr>
              <a:t>() method of URL class returns the object of </a:t>
            </a:r>
            <a:r>
              <a:rPr lang="en-US" sz="2000" b="0" i="0" dirty="0" err="1" smtClean="0">
                <a:solidFill>
                  <a:srgbClr val="000000"/>
                </a:solidFill>
                <a:effectLst/>
                <a:latin typeface="verdana" panose="020B0604030504040204" pitchFamily="34" charset="0"/>
              </a:rPr>
              <a:t>URLConnection</a:t>
            </a:r>
            <a:r>
              <a:rPr lang="en-US" sz="2000" b="0" i="0" dirty="0" smtClean="0">
                <a:solidFill>
                  <a:srgbClr val="000000"/>
                </a:solidFill>
                <a:effectLst/>
                <a:latin typeface="verdana" panose="020B0604030504040204" pitchFamily="34" charset="0"/>
              </a:rPr>
              <a:t> class. Syntax:</a:t>
            </a:r>
          </a:p>
          <a:p>
            <a:pPr marL="0" indent="0" algn="just">
              <a:buNone/>
            </a:pPr>
            <a:r>
              <a:rPr lang="en-US" sz="2000" b="1" i="0" dirty="0" smtClean="0">
                <a:solidFill>
                  <a:srgbClr val="006699"/>
                </a:solidFill>
                <a:effectLst/>
                <a:latin typeface="verdana" panose="020B0604030504040204" pitchFamily="34" charset="0"/>
              </a:rPr>
              <a:t>public</a:t>
            </a:r>
            <a:r>
              <a:rPr lang="en-US" sz="2000" b="0" i="0" dirty="0" smtClean="0">
                <a:solidFill>
                  <a:srgbClr val="000000"/>
                </a:solidFill>
                <a:effectLst/>
                <a:latin typeface="verdana" panose="020B0604030504040204" pitchFamily="34" charset="0"/>
              </a:rPr>
              <a:t> </a:t>
            </a:r>
            <a:r>
              <a:rPr lang="en-US" sz="2000" b="0" i="0" dirty="0" err="1" smtClean="0">
                <a:solidFill>
                  <a:srgbClr val="000000"/>
                </a:solidFill>
                <a:effectLst/>
                <a:latin typeface="verdana" panose="020B0604030504040204" pitchFamily="34" charset="0"/>
              </a:rPr>
              <a:t>URLConnection</a:t>
            </a:r>
            <a:r>
              <a:rPr lang="en-US" sz="2000" b="0" i="0" dirty="0" smtClean="0">
                <a:solidFill>
                  <a:srgbClr val="000000"/>
                </a:solidFill>
                <a:effectLst/>
                <a:latin typeface="verdana" panose="020B0604030504040204" pitchFamily="34" charset="0"/>
              </a:rPr>
              <a:t> </a:t>
            </a:r>
            <a:r>
              <a:rPr lang="en-US" sz="2000" b="0" i="0" dirty="0" err="1" smtClean="0">
                <a:solidFill>
                  <a:srgbClr val="000000"/>
                </a:solidFill>
                <a:effectLst/>
                <a:latin typeface="verdana" panose="020B0604030504040204" pitchFamily="34" charset="0"/>
              </a:rPr>
              <a:t>openConnection</a:t>
            </a:r>
            <a:r>
              <a:rPr lang="en-US" sz="2000" b="0" i="0" dirty="0" smtClean="0">
                <a:solidFill>
                  <a:srgbClr val="000000"/>
                </a:solidFill>
                <a:effectLst/>
                <a:latin typeface="verdana" panose="020B0604030504040204" pitchFamily="34" charset="0"/>
              </a:rPr>
              <a:t>()</a:t>
            </a:r>
            <a:r>
              <a:rPr lang="en-US" sz="2000" b="1" i="0" dirty="0" smtClean="0">
                <a:solidFill>
                  <a:srgbClr val="006699"/>
                </a:solidFill>
                <a:effectLst/>
                <a:latin typeface="verdana" panose="020B0604030504040204" pitchFamily="34" charset="0"/>
              </a:rPr>
              <a:t>throws</a:t>
            </a:r>
            <a:r>
              <a:rPr lang="en-US" sz="2000" b="0" i="0" dirty="0" smtClean="0">
                <a:solidFill>
                  <a:srgbClr val="000000"/>
                </a:solidFill>
                <a:effectLst/>
                <a:latin typeface="verdana" panose="020B0604030504040204" pitchFamily="34" charset="0"/>
              </a:rPr>
              <a:t> </a:t>
            </a:r>
            <a:r>
              <a:rPr lang="en-US" sz="2000" b="0" i="0" dirty="0" err="1" smtClean="0">
                <a:solidFill>
                  <a:srgbClr val="000000"/>
                </a:solidFill>
                <a:effectLst/>
                <a:latin typeface="verdana" panose="020B0604030504040204" pitchFamily="34" charset="0"/>
              </a:rPr>
              <a:t>IOException</a:t>
            </a:r>
            <a:r>
              <a:rPr lang="en-US" sz="2000" b="0" i="0" dirty="0" smtClean="0">
                <a:solidFill>
                  <a:srgbClr val="000000"/>
                </a:solidFill>
                <a:effectLst/>
                <a:latin typeface="verdana" panose="020B0604030504040204" pitchFamily="34" charset="0"/>
              </a:rPr>
              <a:t>{}  </a:t>
            </a:r>
          </a:p>
          <a:p>
            <a:pPr marL="0" indent="0" algn="just">
              <a:buNone/>
            </a:pPr>
            <a:r>
              <a:rPr lang="en-US" sz="2000" b="0" i="0" dirty="0" smtClean="0">
                <a:solidFill>
                  <a:srgbClr val="000000"/>
                </a:solidFill>
                <a:effectLst/>
                <a:latin typeface="verdana" panose="020B0604030504040204" pitchFamily="34" charset="0"/>
              </a:rPr>
              <a:t>You can typecast it to </a:t>
            </a:r>
            <a:r>
              <a:rPr lang="en-US" sz="2000" b="0" i="0" dirty="0" err="1" smtClean="0">
                <a:solidFill>
                  <a:srgbClr val="000000"/>
                </a:solidFill>
                <a:effectLst/>
                <a:latin typeface="verdana" panose="020B0604030504040204" pitchFamily="34" charset="0"/>
              </a:rPr>
              <a:t>HttpURLConnection</a:t>
            </a:r>
            <a:r>
              <a:rPr lang="en-US" sz="2000" b="0" i="0" dirty="0" smtClean="0">
                <a:solidFill>
                  <a:srgbClr val="000000"/>
                </a:solidFill>
                <a:effectLst/>
                <a:latin typeface="verdana" panose="020B0604030504040204" pitchFamily="34" charset="0"/>
              </a:rPr>
              <a:t> type as given below.</a:t>
            </a:r>
          </a:p>
          <a:p>
            <a:pPr marL="0" indent="0" algn="just">
              <a:buNone/>
            </a:pPr>
            <a:r>
              <a:rPr lang="en-US" sz="2000" b="0" i="0" dirty="0" smtClean="0">
                <a:solidFill>
                  <a:srgbClr val="000000"/>
                </a:solidFill>
                <a:effectLst/>
                <a:latin typeface="verdana" panose="020B0604030504040204" pitchFamily="34" charset="0"/>
              </a:rPr>
              <a:t>URL </a:t>
            </a:r>
            <a:r>
              <a:rPr lang="en-US" sz="2000" b="0" i="0" dirty="0" err="1" smtClean="0">
                <a:solidFill>
                  <a:srgbClr val="000000"/>
                </a:solidFill>
                <a:effectLst/>
                <a:latin typeface="verdana" panose="020B0604030504040204" pitchFamily="34" charset="0"/>
              </a:rPr>
              <a:t>url</a:t>
            </a:r>
            <a:r>
              <a:rPr lang="en-US" sz="2000" b="0" i="0" dirty="0" smtClean="0">
                <a:solidFill>
                  <a:srgbClr val="000000"/>
                </a:solidFill>
                <a:effectLst/>
                <a:latin typeface="verdana" panose="020B0604030504040204" pitchFamily="34" charset="0"/>
              </a:rPr>
              <a:t>=</a:t>
            </a:r>
            <a:r>
              <a:rPr lang="en-US" sz="2000" b="1" i="0" dirty="0" smtClean="0">
                <a:solidFill>
                  <a:srgbClr val="006699"/>
                </a:solidFill>
                <a:effectLst/>
                <a:latin typeface="verdana" panose="020B0604030504040204" pitchFamily="34" charset="0"/>
              </a:rPr>
              <a:t>new</a:t>
            </a:r>
            <a:r>
              <a:rPr lang="en-US" sz="2000" b="0" i="0" dirty="0" smtClean="0">
                <a:solidFill>
                  <a:srgbClr val="000000"/>
                </a:solidFill>
                <a:effectLst/>
                <a:latin typeface="verdana" panose="020B0604030504040204" pitchFamily="34" charset="0"/>
              </a:rPr>
              <a:t> URL(</a:t>
            </a:r>
            <a:r>
              <a:rPr lang="en-US" sz="2000" b="0" i="0" dirty="0" smtClean="0">
                <a:solidFill>
                  <a:srgbClr val="0000FF"/>
                </a:solidFill>
                <a:effectLst/>
                <a:latin typeface="verdana" panose="020B0604030504040204" pitchFamily="34" charset="0"/>
              </a:rPr>
              <a:t>"http://www.google.com/"</a:t>
            </a:r>
            <a:r>
              <a:rPr lang="en-US" sz="2000" b="0" i="0" dirty="0" smtClean="0">
                <a:solidFill>
                  <a:srgbClr val="000000"/>
                </a:solidFill>
                <a:effectLst/>
                <a:latin typeface="verdana" panose="020B0604030504040204" pitchFamily="34" charset="0"/>
              </a:rPr>
              <a:t>);    </a:t>
            </a:r>
          </a:p>
          <a:p>
            <a:pPr marL="0" indent="0" algn="just">
              <a:buNone/>
            </a:pPr>
            <a:r>
              <a:rPr lang="en-US" sz="2000" b="0" i="0" dirty="0" err="1" smtClean="0">
                <a:solidFill>
                  <a:srgbClr val="000000"/>
                </a:solidFill>
                <a:effectLst/>
                <a:latin typeface="verdana" panose="020B0604030504040204" pitchFamily="34" charset="0"/>
              </a:rPr>
              <a:t>HttpURLConnection</a:t>
            </a:r>
            <a:r>
              <a:rPr lang="en-US" sz="2000" b="0" i="0" dirty="0" smtClean="0">
                <a:solidFill>
                  <a:srgbClr val="000000"/>
                </a:solidFill>
                <a:effectLst/>
                <a:latin typeface="verdana" panose="020B0604030504040204" pitchFamily="34" charset="0"/>
              </a:rPr>
              <a:t> </a:t>
            </a:r>
            <a:r>
              <a:rPr lang="en-US" sz="2000" b="0" i="0" dirty="0" err="1" smtClean="0">
                <a:solidFill>
                  <a:srgbClr val="000000"/>
                </a:solidFill>
                <a:effectLst/>
                <a:latin typeface="verdana" panose="020B0604030504040204" pitchFamily="34" charset="0"/>
              </a:rPr>
              <a:t>huc</a:t>
            </a:r>
            <a:r>
              <a:rPr lang="en-US" sz="2000" b="0" i="0" dirty="0" smtClean="0">
                <a:solidFill>
                  <a:srgbClr val="000000"/>
                </a:solidFill>
                <a:effectLst/>
                <a:latin typeface="verdana" panose="020B0604030504040204" pitchFamily="34" charset="0"/>
              </a:rPr>
              <a:t>=(</a:t>
            </a:r>
            <a:r>
              <a:rPr lang="en-US" sz="2000" b="0" i="0" dirty="0" err="1" smtClean="0">
                <a:solidFill>
                  <a:srgbClr val="000000"/>
                </a:solidFill>
                <a:effectLst/>
                <a:latin typeface="verdana" panose="020B0604030504040204" pitchFamily="34" charset="0"/>
              </a:rPr>
              <a:t>HttpURLConnection</a:t>
            </a:r>
            <a:r>
              <a:rPr lang="en-US" sz="2000" b="0" i="0" dirty="0" smtClean="0">
                <a:solidFill>
                  <a:srgbClr val="000000"/>
                </a:solidFill>
                <a:effectLst/>
                <a:latin typeface="verdana" panose="020B0604030504040204" pitchFamily="34" charset="0"/>
              </a:rPr>
              <a:t>)</a:t>
            </a:r>
            <a:r>
              <a:rPr lang="en-US" sz="2000" b="0" i="0" dirty="0" err="1" smtClean="0">
                <a:solidFill>
                  <a:srgbClr val="000000"/>
                </a:solidFill>
                <a:effectLst/>
                <a:latin typeface="verdana" panose="020B0604030504040204" pitchFamily="34" charset="0"/>
              </a:rPr>
              <a:t>url.openConnection</a:t>
            </a:r>
            <a:r>
              <a:rPr lang="en-US" sz="2000" b="0" i="0" dirty="0" smtClean="0">
                <a:solidFill>
                  <a:srgbClr val="000000"/>
                </a:solidFill>
                <a:effectLst/>
                <a:latin typeface="verdana" panose="020B0604030504040204" pitchFamily="34" charset="0"/>
              </a:rPr>
              <a:t>();  </a:t>
            </a:r>
          </a:p>
          <a:p>
            <a:endParaRPr lang="en-US" sz="2000" dirty="0"/>
          </a:p>
        </p:txBody>
      </p:sp>
    </p:spTree>
    <p:extLst>
      <p:ext uri="{BB962C8B-B14F-4D97-AF65-F5344CB8AC3E}">
        <p14:creationId xmlns:p14="http://schemas.microsoft.com/office/powerpoint/2010/main" val="1322843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HttpUrlConnection</a:t>
            </a:r>
            <a:r>
              <a:rPr lang="en-US" dirty="0" smtClean="0"/>
              <a:t> Example</a:t>
            </a:r>
            <a:endParaRPr lang="en-US" dirty="0"/>
          </a:p>
        </p:txBody>
      </p:sp>
      <p:sp>
        <p:nvSpPr>
          <p:cNvPr id="3" name="Content Placeholder 2"/>
          <p:cNvSpPr>
            <a:spLocks noGrp="1"/>
          </p:cNvSpPr>
          <p:nvPr>
            <p:ph idx="1"/>
          </p:nvPr>
        </p:nvSpPr>
        <p:spPr/>
        <p:txBody>
          <a:bodyPr>
            <a:normAutofit fontScale="55000" lnSpcReduction="20000"/>
          </a:bodyPr>
          <a:lstStyle/>
          <a:p>
            <a:r>
              <a:rPr lang="en-US" b="1" dirty="0" smtClean="0">
                <a:solidFill>
                  <a:srgbClr val="7F0055"/>
                </a:solidFill>
                <a:latin typeface="Consolas" panose="020B0609020204030204" pitchFamily="49" charset="0"/>
              </a:rPr>
              <a:t>public</a:t>
            </a:r>
            <a:r>
              <a:rPr lang="en-US" b="1" dirty="0" smtClean="0">
                <a:solidFill>
                  <a:srgbClr val="000000"/>
                </a:solidFill>
                <a:latin typeface="Consolas" panose="020B0609020204030204" pitchFamily="49" charset="0"/>
              </a:rPr>
              <a:t> </a:t>
            </a:r>
            <a:r>
              <a:rPr lang="en-US" b="1" dirty="0" smtClean="0">
                <a:solidFill>
                  <a:srgbClr val="7F0055"/>
                </a:solidFill>
                <a:latin typeface="Consolas" panose="020B0609020204030204" pitchFamily="49" charset="0"/>
              </a:rPr>
              <a:t>class</a:t>
            </a:r>
            <a:r>
              <a:rPr lang="en-US" b="1" dirty="0" smtClean="0">
                <a:solidFill>
                  <a:srgbClr val="000000"/>
                </a:solidFill>
                <a:latin typeface="Consolas" panose="020B0609020204030204" pitchFamily="49" charset="0"/>
              </a:rPr>
              <a:t> </a:t>
            </a:r>
            <a:r>
              <a:rPr lang="en-US" b="1" dirty="0" err="1" smtClean="0">
                <a:solidFill>
                  <a:srgbClr val="000000"/>
                </a:solidFill>
                <a:latin typeface="Consolas" panose="020B0609020204030204" pitchFamily="49" charset="0"/>
              </a:rPr>
              <a:t>HttpUrlConEx</a:t>
            </a:r>
            <a:r>
              <a:rPr lang="en-US" b="1" dirty="0" smtClean="0">
                <a:solidFill>
                  <a:srgbClr val="000000"/>
                </a:solidFill>
                <a:latin typeface="Consolas" panose="020B0609020204030204" pitchFamily="49" charset="0"/>
              </a:rPr>
              <a:t> {</a:t>
            </a:r>
          </a:p>
          <a:p>
            <a:r>
              <a:rPr lang="en-US" b="1" dirty="0" smtClean="0">
                <a:solidFill>
                  <a:srgbClr val="7F0055"/>
                </a:solidFill>
                <a:latin typeface="Consolas" panose="020B0609020204030204" pitchFamily="49" charset="0"/>
              </a:rPr>
              <a:t>public</a:t>
            </a:r>
            <a:r>
              <a:rPr lang="en-US" b="1" dirty="0" smtClean="0">
                <a:solidFill>
                  <a:srgbClr val="000000"/>
                </a:solidFill>
                <a:latin typeface="Consolas" panose="020B0609020204030204" pitchFamily="49" charset="0"/>
              </a:rPr>
              <a:t> </a:t>
            </a:r>
            <a:r>
              <a:rPr lang="en-US" b="1" dirty="0" smtClean="0">
                <a:solidFill>
                  <a:srgbClr val="7F0055"/>
                </a:solidFill>
                <a:latin typeface="Consolas" panose="020B0609020204030204" pitchFamily="49" charset="0"/>
              </a:rPr>
              <a:t>static</a:t>
            </a:r>
            <a:r>
              <a:rPr lang="en-US" b="1" dirty="0" smtClean="0">
                <a:solidFill>
                  <a:srgbClr val="000000"/>
                </a:solidFill>
                <a:latin typeface="Consolas" panose="020B0609020204030204" pitchFamily="49" charset="0"/>
              </a:rPr>
              <a:t> </a:t>
            </a:r>
            <a:r>
              <a:rPr lang="en-US" b="1" dirty="0" smtClean="0">
                <a:solidFill>
                  <a:srgbClr val="7F0055"/>
                </a:solidFill>
                <a:latin typeface="Consolas" panose="020B0609020204030204" pitchFamily="49" charset="0"/>
              </a:rPr>
              <a:t>void</a:t>
            </a:r>
            <a:r>
              <a:rPr lang="en-US" b="1" dirty="0" smtClean="0">
                <a:solidFill>
                  <a:srgbClr val="000000"/>
                </a:solidFill>
                <a:latin typeface="Consolas" panose="020B0609020204030204" pitchFamily="49" charset="0"/>
              </a:rPr>
              <a:t> main(String[] </a:t>
            </a:r>
            <a:r>
              <a:rPr lang="en-US" b="1" dirty="0" err="1" smtClean="0">
                <a:solidFill>
                  <a:srgbClr val="6A3E3E"/>
                </a:solidFill>
                <a:latin typeface="Consolas" panose="020B0609020204030204" pitchFamily="49" charset="0"/>
              </a:rPr>
              <a:t>args</a:t>
            </a:r>
            <a:r>
              <a:rPr lang="en-US" b="1" dirty="0" smtClean="0">
                <a:solidFill>
                  <a:srgbClr val="000000"/>
                </a:solidFill>
                <a:latin typeface="Consolas" panose="020B0609020204030204" pitchFamily="49" charset="0"/>
              </a:rPr>
              <a:t>) </a:t>
            </a:r>
            <a:r>
              <a:rPr lang="en-US" b="1" dirty="0" smtClean="0">
                <a:solidFill>
                  <a:srgbClr val="7F0055"/>
                </a:solidFill>
                <a:latin typeface="Consolas" panose="020B0609020204030204" pitchFamily="49" charset="0"/>
              </a:rPr>
              <a:t>throws</a:t>
            </a:r>
            <a:r>
              <a:rPr lang="en-US" b="1" dirty="0" smtClean="0">
                <a:solidFill>
                  <a:srgbClr val="000000"/>
                </a:solidFill>
                <a:latin typeface="Consolas" panose="020B0609020204030204" pitchFamily="49" charset="0"/>
              </a:rPr>
              <a:t> </a:t>
            </a:r>
            <a:r>
              <a:rPr lang="en-US" b="1" dirty="0" err="1" smtClean="0">
                <a:solidFill>
                  <a:srgbClr val="000000"/>
                </a:solidFill>
                <a:latin typeface="Consolas" panose="020B0609020204030204" pitchFamily="49" charset="0"/>
              </a:rPr>
              <a:t>SocketException</a:t>
            </a:r>
            <a:r>
              <a:rPr lang="en-US" b="1" dirty="0" smtClean="0">
                <a:solidFill>
                  <a:srgbClr val="000000"/>
                </a:solidFill>
                <a:latin typeface="Consolas" panose="020B0609020204030204" pitchFamily="49" charset="0"/>
              </a:rPr>
              <a:t>, </a:t>
            </a:r>
            <a:r>
              <a:rPr lang="en-US" b="1" dirty="0" err="1" smtClean="0">
                <a:solidFill>
                  <a:srgbClr val="000000"/>
                </a:solidFill>
                <a:latin typeface="Consolas" panose="020B0609020204030204" pitchFamily="49" charset="0"/>
              </a:rPr>
              <a:t>IOException</a:t>
            </a:r>
            <a:r>
              <a:rPr lang="en-US" b="1" dirty="0" smtClean="0">
                <a:solidFill>
                  <a:srgbClr val="000000"/>
                </a:solidFill>
                <a:latin typeface="Consolas" panose="020B0609020204030204" pitchFamily="49" charset="0"/>
              </a:rPr>
              <a:t> {</a:t>
            </a:r>
          </a:p>
          <a:p>
            <a:r>
              <a:rPr lang="en-US" b="1" dirty="0" smtClean="0">
                <a:solidFill>
                  <a:srgbClr val="7F0055"/>
                </a:solidFill>
                <a:latin typeface="Consolas" panose="020B0609020204030204" pitchFamily="49" charset="0"/>
              </a:rPr>
              <a:t>try</a:t>
            </a:r>
            <a:r>
              <a:rPr lang="en-US" b="1" dirty="0" smtClean="0">
                <a:solidFill>
                  <a:srgbClr val="000000"/>
                </a:solidFill>
                <a:latin typeface="Consolas" panose="020B0609020204030204" pitchFamily="49" charset="0"/>
              </a:rPr>
              <a:t> {</a:t>
            </a:r>
          </a:p>
          <a:p>
            <a:r>
              <a:rPr lang="en-US" dirty="0" smtClean="0">
                <a:solidFill>
                  <a:srgbClr val="000000"/>
                </a:solidFill>
                <a:latin typeface="Consolas" panose="020B0609020204030204" pitchFamily="49" charset="0"/>
              </a:rPr>
              <a:t>URL </a:t>
            </a:r>
            <a:r>
              <a:rPr lang="en-US" dirty="0" err="1" smtClean="0">
                <a:solidFill>
                  <a:srgbClr val="6A3E3E"/>
                </a:solidFill>
                <a:latin typeface="Consolas" panose="020B0609020204030204" pitchFamily="49" charset="0"/>
              </a:rPr>
              <a:t>url</a:t>
            </a:r>
            <a:r>
              <a:rPr lang="en-US" dirty="0" smtClean="0">
                <a:solidFill>
                  <a:srgbClr val="000000"/>
                </a:solidFill>
                <a:latin typeface="Consolas" panose="020B0609020204030204" pitchFamily="49" charset="0"/>
              </a:rPr>
              <a:t> = </a:t>
            </a:r>
            <a:r>
              <a:rPr lang="en-US" b="1" dirty="0" smtClean="0">
                <a:solidFill>
                  <a:srgbClr val="7F0055"/>
                </a:solidFill>
                <a:latin typeface="Consolas" panose="020B0609020204030204" pitchFamily="49" charset="0"/>
              </a:rPr>
              <a:t>new</a:t>
            </a:r>
            <a:r>
              <a:rPr lang="en-US" b="1" dirty="0" smtClean="0">
                <a:solidFill>
                  <a:srgbClr val="000000"/>
                </a:solidFill>
                <a:latin typeface="Consolas" panose="020B0609020204030204" pitchFamily="49" charset="0"/>
              </a:rPr>
              <a:t> URL(</a:t>
            </a:r>
            <a:r>
              <a:rPr lang="en-US" b="1" dirty="0" smtClean="0">
                <a:solidFill>
                  <a:srgbClr val="2A00FF"/>
                </a:solidFill>
                <a:latin typeface="Consolas" panose="020B0609020204030204" pitchFamily="49" charset="0"/>
              </a:rPr>
              <a:t>"http://www.google.com"</a:t>
            </a:r>
            <a:r>
              <a:rPr lang="en-US" b="1" dirty="0" smtClean="0">
                <a:solidFill>
                  <a:srgbClr val="000000"/>
                </a:solidFill>
                <a:latin typeface="Consolas" panose="020B0609020204030204" pitchFamily="49" charset="0"/>
              </a:rPr>
              <a:t>);</a:t>
            </a:r>
          </a:p>
          <a:p>
            <a:r>
              <a:rPr lang="en-US" dirty="0" err="1" smtClean="0">
                <a:solidFill>
                  <a:srgbClr val="000000"/>
                </a:solidFill>
                <a:latin typeface="Consolas" panose="020B0609020204030204" pitchFamily="49" charset="0"/>
              </a:rPr>
              <a:t>HttpURLConnection</a:t>
            </a:r>
            <a:r>
              <a:rPr lang="en-US" dirty="0" smtClean="0">
                <a:solidFill>
                  <a:srgbClr val="000000"/>
                </a:solidFill>
                <a:latin typeface="Consolas" panose="020B0609020204030204" pitchFamily="49" charset="0"/>
              </a:rPr>
              <a:t> </a:t>
            </a:r>
            <a:r>
              <a:rPr lang="en-US" dirty="0" err="1" smtClean="0">
                <a:solidFill>
                  <a:srgbClr val="6A3E3E"/>
                </a:solidFill>
                <a:latin typeface="Consolas" panose="020B0609020204030204" pitchFamily="49" charset="0"/>
              </a:rPr>
              <a:t>huc</a:t>
            </a:r>
            <a:r>
              <a:rPr lang="en-US" dirty="0" smtClean="0">
                <a:solidFill>
                  <a:srgbClr val="000000"/>
                </a:solidFill>
                <a:latin typeface="Consolas" panose="020B0609020204030204" pitchFamily="49" charset="0"/>
              </a:rPr>
              <a:t> = (</a:t>
            </a:r>
            <a:r>
              <a:rPr lang="en-US" dirty="0" err="1" smtClean="0">
                <a:solidFill>
                  <a:srgbClr val="000000"/>
                </a:solidFill>
                <a:latin typeface="Consolas" panose="020B0609020204030204" pitchFamily="49" charset="0"/>
              </a:rPr>
              <a:t>HttpURLConnection</a:t>
            </a:r>
            <a:r>
              <a:rPr lang="en-US" dirty="0" smtClean="0">
                <a:solidFill>
                  <a:srgbClr val="000000"/>
                </a:solidFill>
                <a:latin typeface="Consolas" panose="020B0609020204030204" pitchFamily="49" charset="0"/>
              </a:rPr>
              <a:t>) </a:t>
            </a:r>
            <a:r>
              <a:rPr lang="en-US" dirty="0" err="1" smtClean="0">
                <a:solidFill>
                  <a:srgbClr val="6A3E3E"/>
                </a:solidFill>
                <a:latin typeface="Consolas" panose="020B0609020204030204" pitchFamily="49" charset="0"/>
              </a:rPr>
              <a:t>url</a:t>
            </a:r>
            <a:r>
              <a:rPr lang="en-US" dirty="0" err="1" smtClean="0">
                <a:solidFill>
                  <a:srgbClr val="000000"/>
                </a:solidFill>
                <a:latin typeface="Consolas" panose="020B0609020204030204" pitchFamily="49" charset="0"/>
              </a:rPr>
              <a:t>.openConnection</a:t>
            </a:r>
            <a:r>
              <a:rPr lang="en-US" dirty="0" smtClean="0">
                <a:solidFill>
                  <a:srgbClr val="000000"/>
                </a:solidFill>
                <a:latin typeface="Consolas" panose="020B0609020204030204" pitchFamily="49" charset="0"/>
              </a:rPr>
              <a:t>();</a:t>
            </a:r>
          </a:p>
          <a:p>
            <a:r>
              <a:rPr lang="nn-NO" b="1" dirty="0" smtClean="0">
                <a:solidFill>
                  <a:srgbClr val="7F0055"/>
                </a:solidFill>
                <a:latin typeface="Consolas" panose="020B0609020204030204" pitchFamily="49" charset="0"/>
              </a:rPr>
              <a:t>for</a:t>
            </a:r>
            <a:r>
              <a:rPr lang="nn-NO" b="1" dirty="0" smtClean="0">
                <a:solidFill>
                  <a:srgbClr val="000000"/>
                </a:solidFill>
                <a:latin typeface="Consolas" panose="020B0609020204030204" pitchFamily="49" charset="0"/>
              </a:rPr>
              <a:t> (</a:t>
            </a:r>
            <a:r>
              <a:rPr lang="nn-NO" b="1" dirty="0" smtClean="0">
                <a:solidFill>
                  <a:srgbClr val="7F0055"/>
                </a:solidFill>
                <a:latin typeface="Consolas" panose="020B0609020204030204" pitchFamily="49" charset="0"/>
              </a:rPr>
              <a:t>int</a:t>
            </a:r>
            <a:r>
              <a:rPr lang="nn-NO" b="1" dirty="0" smtClean="0">
                <a:solidFill>
                  <a:srgbClr val="000000"/>
                </a:solidFill>
                <a:latin typeface="Consolas" panose="020B0609020204030204" pitchFamily="49" charset="0"/>
              </a:rPr>
              <a:t> </a:t>
            </a:r>
            <a:r>
              <a:rPr lang="nn-NO" b="1" dirty="0" smtClean="0">
                <a:solidFill>
                  <a:srgbClr val="6A3E3E"/>
                </a:solidFill>
                <a:latin typeface="Consolas" panose="020B0609020204030204" pitchFamily="49" charset="0"/>
              </a:rPr>
              <a:t>i</a:t>
            </a:r>
            <a:r>
              <a:rPr lang="nn-NO" b="1" dirty="0" smtClean="0">
                <a:solidFill>
                  <a:srgbClr val="000000"/>
                </a:solidFill>
                <a:latin typeface="Consolas" panose="020B0609020204030204" pitchFamily="49" charset="0"/>
              </a:rPr>
              <a:t> = 1; </a:t>
            </a:r>
            <a:r>
              <a:rPr lang="nn-NO" b="1" dirty="0" smtClean="0">
                <a:solidFill>
                  <a:srgbClr val="6A3E3E"/>
                </a:solidFill>
                <a:latin typeface="Consolas" panose="020B0609020204030204" pitchFamily="49" charset="0"/>
              </a:rPr>
              <a:t>i</a:t>
            </a:r>
            <a:r>
              <a:rPr lang="nn-NO" b="1" dirty="0" smtClean="0">
                <a:solidFill>
                  <a:srgbClr val="000000"/>
                </a:solidFill>
                <a:latin typeface="Consolas" panose="020B0609020204030204" pitchFamily="49" charset="0"/>
              </a:rPr>
              <a:t> &lt;= 8; </a:t>
            </a:r>
            <a:r>
              <a:rPr lang="nn-NO" b="1" dirty="0" smtClean="0">
                <a:solidFill>
                  <a:srgbClr val="6A3E3E"/>
                </a:solidFill>
                <a:latin typeface="Consolas" panose="020B0609020204030204" pitchFamily="49" charset="0"/>
              </a:rPr>
              <a:t>i</a:t>
            </a:r>
            <a:r>
              <a:rPr lang="nn-NO" b="1" dirty="0" smtClean="0">
                <a:solidFill>
                  <a:srgbClr val="000000"/>
                </a:solidFill>
                <a:latin typeface="Consolas" panose="020B0609020204030204" pitchFamily="49" charset="0"/>
              </a:rPr>
              <a:t>++) {</a:t>
            </a:r>
          </a:p>
          <a:p>
            <a:r>
              <a:rPr lang="en-US" dirty="0" err="1" smtClean="0">
                <a:solidFill>
                  <a:srgbClr val="000000"/>
                </a:solidFill>
                <a:latin typeface="Consolas" panose="020B0609020204030204" pitchFamily="49" charset="0"/>
              </a:rPr>
              <a:t>System.</a:t>
            </a:r>
            <a:r>
              <a:rPr lang="en-US" b="1" i="1" dirty="0" err="1" smtClean="0">
                <a:solidFill>
                  <a:srgbClr val="0000C0"/>
                </a:solidFill>
                <a:latin typeface="Consolas" panose="020B0609020204030204" pitchFamily="49" charset="0"/>
              </a:rPr>
              <a:t>out</a:t>
            </a:r>
            <a:r>
              <a:rPr lang="en-US" b="1" i="1" dirty="0" err="1" smtClean="0">
                <a:solidFill>
                  <a:srgbClr val="000000"/>
                </a:solidFill>
                <a:latin typeface="Consolas" panose="020B0609020204030204" pitchFamily="49" charset="0"/>
              </a:rPr>
              <a:t>.println</a:t>
            </a:r>
            <a:r>
              <a:rPr lang="en-US" b="1" i="1" dirty="0" smtClean="0">
                <a:solidFill>
                  <a:srgbClr val="000000"/>
                </a:solidFill>
                <a:latin typeface="Consolas" panose="020B0609020204030204" pitchFamily="49" charset="0"/>
              </a:rPr>
              <a:t>(</a:t>
            </a:r>
            <a:r>
              <a:rPr lang="en-US" b="1" i="1" dirty="0" err="1" smtClean="0">
                <a:solidFill>
                  <a:srgbClr val="6A3E3E"/>
                </a:solidFill>
                <a:latin typeface="Consolas" panose="020B0609020204030204" pitchFamily="49" charset="0"/>
              </a:rPr>
              <a:t>huc</a:t>
            </a:r>
            <a:r>
              <a:rPr lang="en-US" b="1" i="1" dirty="0" err="1" smtClean="0">
                <a:solidFill>
                  <a:srgbClr val="000000"/>
                </a:solidFill>
                <a:latin typeface="Consolas" panose="020B0609020204030204" pitchFamily="49" charset="0"/>
              </a:rPr>
              <a:t>.getHeaderFieldKey</a:t>
            </a:r>
            <a:r>
              <a:rPr lang="en-US" b="1" i="1" dirty="0" smtClean="0">
                <a:solidFill>
                  <a:srgbClr val="000000"/>
                </a:solidFill>
                <a:latin typeface="Consolas" panose="020B0609020204030204" pitchFamily="49" charset="0"/>
              </a:rPr>
              <a:t>(</a:t>
            </a:r>
            <a:r>
              <a:rPr lang="en-US" b="1" i="1" dirty="0" err="1" smtClean="0">
                <a:solidFill>
                  <a:srgbClr val="6A3E3E"/>
                </a:solidFill>
                <a:latin typeface="Consolas" panose="020B0609020204030204" pitchFamily="49" charset="0"/>
              </a:rPr>
              <a:t>i</a:t>
            </a:r>
            <a:r>
              <a:rPr lang="en-US" b="1" i="1" dirty="0" smtClean="0">
                <a:solidFill>
                  <a:srgbClr val="000000"/>
                </a:solidFill>
                <a:latin typeface="Consolas" panose="020B0609020204030204" pitchFamily="49" charset="0"/>
              </a:rPr>
              <a:t>) + </a:t>
            </a:r>
            <a:r>
              <a:rPr lang="en-US" b="1" i="1" dirty="0" smtClean="0">
                <a:solidFill>
                  <a:srgbClr val="2A00FF"/>
                </a:solidFill>
                <a:latin typeface="Consolas" panose="020B0609020204030204" pitchFamily="49" charset="0"/>
              </a:rPr>
              <a:t>" = "</a:t>
            </a:r>
            <a:r>
              <a:rPr lang="en-US" b="1" i="1" dirty="0" smtClean="0">
                <a:solidFill>
                  <a:srgbClr val="000000"/>
                </a:solidFill>
                <a:latin typeface="Consolas" panose="020B0609020204030204" pitchFamily="49" charset="0"/>
              </a:rPr>
              <a:t> + </a:t>
            </a:r>
            <a:r>
              <a:rPr lang="en-US" b="1" i="1" dirty="0" err="1" smtClean="0">
                <a:solidFill>
                  <a:srgbClr val="6A3E3E"/>
                </a:solidFill>
                <a:latin typeface="Consolas" panose="020B0609020204030204" pitchFamily="49" charset="0"/>
              </a:rPr>
              <a:t>huc</a:t>
            </a:r>
            <a:r>
              <a:rPr lang="en-US" b="1" i="1" dirty="0" err="1" smtClean="0">
                <a:solidFill>
                  <a:srgbClr val="000000"/>
                </a:solidFill>
                <a:latin typeface="Consolas" panose="020B0609020204030204" pitchFamily="49" charset="0"/>
              </a:rPr>
              <a:t>.getHeaderField</a:t>
            </a:r>
            <a:r>
              <a:rPr lang="en-US" b="1" i="1" dirty="0" smtClean="0">
                <a:solidFill>
                  <a:srgbClr val="000000"/>
                </a:solidFill>
                <a:latin typeface="Consolas" panose="020B0609020204030204" pitchFamily="49" charset="0"/>
              </a:rPr>
              <a:t>(</a:t>
            </a:r>
            <a:r>
              <a:rPr lang="en-US" b="1" i="1" dirty="0" err="1" smtClean="0">
                <a:solidFill>
                  <a:srgbClr val="6A3E3E"/>
                </a:solidFill>
                <a:latin typeface="Consolas" panose="020B0609020204030204" pitchFamily="49" charset="0"/>
              </a:rPr>
              <a:t>i</a:t>
            </a:r>
            <a:r>
              <a:rPr lang="en-US" b="1" i="1" dirty="0" smtClean="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a:t>
            </a:r>
          </a:p>
          <a:p>
            <a:r>
              <a:rPr lang="en-US" dirty="0" err="1" smtClean="0">
                <a:solidFill>
                  <a:srgbClr val="6A3E3E"/>
                </a:solidFill>
                <a:latin typeface="Consolas" panose="020B0609020204030204" pitchFamily="49" charset="0"/>
              </a:rPr>
              <a:t>huc</a:t>
            </a:r>
            <a:r>
              <a:rPr lang="en-US" dirty="0" err="1" smtClean="0">
                <a:solidFill>
                  <a:srgbClr val="000000"/>
                </a:solidFill>
                <a:latin typeface="Consolas" panose="020B0609020204030204" pitchFamily="49" charset="0"/>
              </a:rPr>
              <a:t>.disconnect</a:t>
            </a:r>
            <a:r>
              <a:rPr lang="en-US" dirty="0" smtClean="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 </a:t>
            </a:r>
            <a:r>
              <a:rPr lang="en-US" b="1" dirty="0" smtClean="0">
                <a:solidFill>
                  <a:srgbClr val="7F0055"/>
                </a:solidFill>
                <a:latin typeface="Consolas" panose="020B0609020204030204" pitchFamily="49" charset="0"/>
              </a:rPr>
              <a:t>catch</a:t>
            </a:r>
            <a:r>
              <a:rPr lang="en-US" b="1" dirty="0" smtClean="0">
                <a:solidFill>
                  <a:srgbClr val="000000"/>
                </a:solidFill>
                <a:latin typeface="Consolas" panose="020B0609020204030204" pitchFamily="49" charset="0"/>
              </a:rPr>
              <a:t> (Exception </a:t>
            </a:r>
            <a:r>
              <a:rPr lang="en-US" b="1" dirty="0" smtClean="0">
                <a:solidFill>
                  <a:srgbClr val="6A3E3E"/>
                </a:solidFill>
                <a:latin typeface="Consolas" panose="020B0609020204030204" pitchFamily="49" charset="0"/>
              </a:rPr>
              <a:t>e</a:t>
            </a:r>
            <a:r>
              <a:rPr lang="en-US" b="1" dirty="0" smtClean="0">
                <a:solidFill>
                  <a:srgbClr val="000000"/>
                </a:solidFill>
                <a:latin typeface="Consolas" panose="020B0609020204030204" pitchFamily="49" charset="0"/>
              </a:rPr>
              <a:t>) {</a:t>
            </a:r>
          </a:p>
          <a:p>
            <a:r>
              <a:rPr lang="en-US" dirty="0" err="1" smtClean="0">
                <a:solidFill>
                  <a:srgbClr val="000000"/>
                </a:solidFill>
                <a:latin typeface="Consolas" panose="020B0609020204030204" pitchFamily="49" charset="0"/>
              </a:rPr>
              <a:t>System.</a:t>
            </a:r>
            <a:r>
              <a:rPr lang="en-US" b="1" i="1" dirty="0" err="1" smtClean="0">
                <a:solidFill>
                  <a:srgbClr val="0000C0"/>
                </a:solidFill>
                <a:latin typeface="Consolas" panose="020B0609020204030204" pitchFamily="49" charset="0"/>
              </a:rPr>
              <a:t>out</a:t>
            </a:r>
            <a:r>
              <a:rPr lang="en-US" b="1" i="1" dirty="0" err="1" smtClean="0">
                <a:solidFill>
                  <a:srgbClr val="000000"/>
                </a:solidFill>
                <a:latin typeface="Consolas" panose="020B0609020204030204" pitchFamily="49" charset="0"/>
              </a:rPr>
              <a:t>.println</a:t>
            </a:r>
            <a:r>
              <a:rPr lang="en-US" b="1" i="1" dirty="0" smtClean="0">
                <a:solidFill>
                  <a:srgbClr val="000000"/>
                </a:solidFill>
                <a:latin typeface="Consolas" panose="020B0609020204030204" pitchFamily="49" charset="0"/>
              </a:rPr>
              <a:t>(</a:t>
            </a:r>
            <a:r>
              <a:rPr lang="en-US" b="1" i="1" dirty="0" smtClean="0">
                <a:solidFill>
                  <a:srgbClr val="6A3E3E"/>
                </a:solidFill>
                <a:latin typeface="Consolas" panose="020B0609020204030204" pitchFamily="49" charset="0"/>
              </a:rPr>
              <a:t>e</a:t>
            </a:r>
            <a:r>
              <a:rPr lang="en-US" b="1" i="1" dirty="0" smtClean="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1625546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normAutofit fontScale="92500" lnSpcReduction="10000"/>
          </a:bodyPr>
          <a:lstStyle/>
          <a:p>
            <a:r>
              <a:rPr lang="en-US" dirty="0"/>
              <a:t>Date = Mon, 03 Oct 2016 19:18:13 GMT</a:t>
            </a:r>
          </a:p>
          <a:p>
            <a:r>
              <a:rPr lang="en-US" dirty="0"/>
              <a:t>Expires = -1</a:t>
            </a:r>
          </a:p>
          <a:p>
            <a:r>
              <a:rPr lang="en-US" dirty="0"/>
              <a:t>Cache-Control = private, max-age=0</a:t>
            </a:r>
          </a:p>
          <a:p>
            <a:r>
              <a:rPr lang="en-US" dirty="0"/>
              <a:t>Content-Type = text/html; charset=ISO-8859-1</a:t>
            </a:r>
          </a:p>
          <a:p>
            <a:r>
              <a:rPr lang="en-US" dirty="0"/>
              <a:t>P3P = CP="This is not a P3P policy! See https://www.google.com/support/accounts/answer/151657?hl=en for more info."</a:t>
            </a:r>
          </a:p>
          <a:p>
            <a:r>
              <a:rPr lang="en-US" dirty="0"/>
              <a:t>Server = </a:t>
            </a:r>
            <a:r>
              <a:rPr lang="en-US" dirty="0" err="1"/>
              <a:t>gws</a:t>
            </a:r>
            <a:endParaRPr lang="en-US" dirty="0"/>
          </a:p>
          <a:p>
            <a:r>
              <a:rPr lang="en-US" dirty="0"/>
              <a:t>X-XSS-Protection = 1; mode=block</a:t>
            </a:r>
          </a:p>
          <a:p>
            <a:r>
              <a:rPr lang="en-US" dirty="0"/>
              <a:t>X-Frame-Options = SAMEORIGIN</a:t>
            </a:r>
          </a:p>
          <a:p>
            <a:pPr marL="0" indent="0">
              <a:buNone/>
            </a:pPr>
            <a:endParaRPr lang="en-US" dirty="0"/>
          </a:p>
        </p:txBody>
      </p:sp>
    </p:spTree>
    <p:extLst>
      <p:ext uri="{BB962C8B-B14F-4D97-AF65-F5344CB8AC3E}">
        <p14:creationId xmlns:p14="http://schemas.microsoft.com/office/powerpoint/2010/main" val="27757211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InetAddress</a:t>
            </a:r>
            <a:r>
              <a:rPr lang="en-US" dirty="0"/>
              <a:t> class</a:t>
            </a:r>
            <a:br>
              <a:rPr lang="en-US" dirty="0"/>
            </a:br>
            <a:endParaRPr lang="en-US" dirty="0"/>
          </a:p>
        </p:txBody>
      </p:sp>
      <p:sp>
        <p:nvSpPr>
          <p:cNvPr id="3" name="Content Placeholder 2"/>
          <p:cNvSpPr>
            <a:spLocks noGrp="1"/>
          </p:cNvSpPr>
          <p:nvPr>
            <p:ph idx="1"/>
          </p:nvPr>
        </p:nvSpPr>
        <p:spPr/>
        <p:txBody>
          <a:bodyPr/>
          <a:lstStyle/>
          <a:p>
            <a:r>
              <a:rPr lang="en-US" sz="2400" b="1" dirty="0"/>
              <a:t>Java </a:t>
            </a:r>
            <a:r>
              <a:rPr lang="en-US" sz="2400" b="1" dirty="0" err="1"/>
              <a:t>InetAddress</a:t>
            </a:r>
            <a:r>
              <a:rPr lang="en-US" dirty="0"/>
              <a:t> class represents an IP address. The </a:t>
            </a:r>
            <a:r>
              <a:rPr lang="en-US" dirty="0" err="1"/>
              <a:t>java.net.InetAddress</a:t>
            </a:r>
            <a:r>
              <a:rPr lang="en-US" dirty="0"/>
              <a:t> class provides methods to get the IP of any host name </a:t>
            </a:r>
            <a:r>
              <a:rPr lang="en-US" i="1" dirty="0"/>
              <a:t>for example</a:t>
            </a:r>
            <a:r>
              <a:rPr lang="en-US" dirty="0"/>
              <a:t> </a:t>
            </a:r>
            <a:r>
              <a:rPr lang="en-US" dirty="0" smtClean="0"/>
              <a:t>www.infosys.com</a:t>
            </a:r>
            <a:r>
              <a:rPr lang="en-US" dirty="0"/>
              <a:t>, www.google.com, www.facebook.com </a:t>
            </a:r>
            <a:r>
              <a:rPr lang="en-US" dirty="0" err="1"/>
              <a:t>etc</a:t>
            </a:r>
            <a:endParaRPr lang="en-US" dirty="0"/>
          </a:p>
        </p:txBody>
      </p:sp>
    </p:spTree>
    <p:extLst>
      <p:ext uri="{BB962C8B-B14F-4D97-AF65-F5344CB8AC3E}">
        <p14:creationId xmlns:p14="http://schemas.microsoft.com/office/powerpoint/2010/main" val="27075948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Commonly used methods of </a:t>
            </a:r>
            <a:r>
              <a:rPr lang="en-US" dirty="0" err="1"/>
              <a:t>InetAddress</a:t>
            </a:r>
            <a:r>
              <a:rPr lang="en-US" dirty="0"/>
              <a:t> class</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94561763"/>
              </p:ext>
            </p:extLst>
          </p:nvPr>
        </p:nvGraphicFramePr>
        <p:xfrm>
          <a:off x="528034" y="2086377"/>
          <a:ext cx="10825766" cy="3661802"/>
        </p:xfrm>
        <a:graphic>
          <a:graphicData uri="http://schemas.openxmlformats.org/drawingml/2006/table">
            <a:tbl>
              <a:tblPr/>
              <a:tblGrid>
                <a:gridCol w="5412883"/>
                <a:gridCol w="5412883"/>
              </a:tblGrid>
              <a:tr h="387344">
                <a:tc>
                  <a:txBody>
                    <a:bodyPr/>
                    <a:lstStyle/>
                    <a:p>
                      <a:pPr algn="l" fontAlgn="t"/>
                      <a:r>
                        <a:rPr lang="en-US">
                          <a:solidFill>
                            <a:srgbClr val="000000"/>
                          </a:solidFill>
                          <a:effectLst/>
                          <a:latin typeface="times new roman" panose="02020603050405020304" pitchFamily="18" charset="0"/>
                        </a:rPr>
                        <a:t>Method</a:t>
                      </a:r>
                    </a:p>
                  </a:txBody>
                  <a:tcPr marL="47625" marR="47625" marT="47625" marB="47625">
                    <a:lnL w="9525" cap="flat" cmpd="sng" algn="ctr">
                      <a:solidFill>
                        <a:srgbClr val="88CFA5"/>
                      </a:solidFill>
                      <a:prstDash val="solid"/>
                      <a:round/>
                      <a:headEnd type="none" w="med" len="med"/>
                      <a:tailEnd type="none" w="med" len="med"/>
                    </a:lnL>
                    <a:lnR w="9525" cap="flat" cmpd="sng" algn="ctr">
                      <a:solidFill>
                        <a:srgbClr val="88CFA5"/>
                      </a:solidFill>
                      <a:prstDash val="solid"/>
                      <a:round/>
                      <a:headEnd type="none" w="med" len="med"/>
                      <a:tailEnd type="none" w="med" len="med"/>
                    </a:lnR>
                    <a:lnT w="9525" cap="flat" cmpd="sng" algn="ctr">
                      <a:solidFill>
                        <a:srgbClr val="88CFA5"/>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a:solidFill>
                            <a:srgbClr val="000000"/>
                          </a:solidFill>
                          <a:effectLst/>
                          <a:latin typeface="times new roman" panose="02020603050405020304" pitchFamily="18" charset="0"/>
                        </a:rPr>
                        <a:t>Description</a:t>
                      </a:r>
                    </a:p>
                  </a:txBody>
                  <a:tcPr marL="47625" marR="47625" marT="47625" marB="47625">
                    <a:lnL w="9525" cap="flat" cmpd="sng" algn="ctr">
                      <a:solidFill>
                        <a:srgbClr val="88CFA5"/>
                      </a:solidFill>
                      <a:prstDash val="solid"/>
                      <a:round/>
                      <a:headEnd type="none" w="med" len="med"/>
                      <a:tailEnd type="none" w="med" len="med"/>
                    </a:lnL>
                    <a:lnR w="9525" cap="flat" cmpd="sng" algn="ctr">
                      <a:solidFill>
                        <a:srgbClr val="88CFA5"/>
                      </a:solidFill>
                      <a:prstDash val="solid"/>
                      <a:round/>
                      <a:headEnd type="none" w="med" len="med"/>
                      <a:tailEnd type="none" w="med" len="med"/>
                    </a:lnR>
                    <a:lnT w="9525" cap="flat" cmpd="sng" algn="ctr">
                      <a:solidFill>
                        <a:srgbClr val="88CFA5"/>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962372">
                <a:tc>
                  <a:txBody>
                    <a:bodyPr/>
                    <a:lstStyle/>
                    <a:p>
                      <a:pPr algn="just" fontAlgn="t"/>
                      <a:r>
                        <a:rPr lang="en-US" b="0" i="0">
                          <a:solidFill>
                            <a:srgbClr val="000000"/>
                          </a:solidFill>
                          <a:effectLst/>
                          <a:latin typeface="verdana" panose="020B0604030504040204" pitchFamily="34" charset="0"/>
                        </a:rPr>
                        <a:t>public static InetAddress getByName(String host) throws UnknownHostException</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panose="020B0604030504040204" pitchFamily="34" charset="0"/>
                        </a:rPr>
                        <a:t>it returns the instance of InetAddress containing LocalHost IP and name.</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962372">
                <a:tc>
                  <a:txBody>
                    <a:bodyPr/>
                    <a:lstStyle/>
                    <a:p>
                      <a:pPr algn="just" fontAlgn="t"/>
                      <a:r>
                        <a:rPr lang="en-US" b="0" i="0">
                          <a:solidFill>
                            <a:srgbClr val="000000"/>
                          </a:solidFill>
                          <a:effectLst/>
                          <a:latin typeface="verdana" panose="020B0604030504040204" pitchFamily="34" charset="0"/>
                        </a:rPr>
                        <a:t>public static InetAddress getLocalHost() throws UnknownHostException</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b="0" i="0">
                          <a:solidFill>
                            <a:srgbClr val="000000"/>
                          </a:solidFill>
                          <a:effectLst/>
                          <a:latin typeface="verdana" panose="020B0604030504040204" pitchFamily="34" charset="0"/>
                        </a:rPr>
                        <a:t>it returns the instance of InetAdddress containing local host name and address.</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674857">
                <a:tc>
                  <a:txBody>
                    <a:bodyPr/>
                    <a:lstStyle/>
                    <a:p>
                      <a:pPr algn="just" fontAlgn="t"/>
                      <a:r>
                        <a:rPr lang="en-US" b="0" i="0">
                          <a:solidFill>
                            <a:srgbClr val="000000"/>
                          </a:solidFill>
                          <a:effectLst/>
                          <a:latin typeface="verdana" panose="020B0604030504040204" pitchFamily="34" charset="0"/>
                        </a:rPr>
                        <a:t>public String getHostName()</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b="0" i="0">
                          <a:solidFill>
                            <a:srgbClr val="000000"/>
                          </a:solidFill>
                          <a:effectLst/>
                          <a:latin typeface="verdana" panose="020B0604030504040204" pitchFamily="34" charset="0"/>
                        </a:rPr>
                        <a:t>it returns the host name of the IP address.</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674857">
                <a:tc>
                  <a:txBody>
                    <a:bodyPr/>
                    <a:lstStyle/>
                    <a:p>
                      <a:pPr algn="just" fontAlgn="t"/>
                      <a:r>
                        <a:rPr lang="en-US" b="0" i="0">
                          <a:solidFill>
                            <a:srgbClr val="000000"/>
                          </a:solidFill>
                          <a:effectLst/>
                          <a:latin typeface="verdana" panose="020B0604030504040204" pitchFamily="34" charset="0"/>
                        </a:rPr>
                        <a:t>public String getHostAddress()</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b="0" i="0" dirty="0">
                          <a:solidFill>
                            <a:srgbClr val="000000"/>
                          </a:solidFill>
                          <a:effectLst/>
                          <a:latin typeface="verdana" panose="020B0604030504040204" pitchFamily="34" charset="0"/>
                        </a:rPr>
                        <a:t>it returns the IP address in string format.</a:t>
                      </a:r>
                    </a:p>
                  </a:txBody>
                  <a:tcPr marL="47625" marR="47625" marT="47625" marB="47625">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bl>
          </a:graphicData>
        </a:graphic>
      </p:graphicFrame>
    </p:spTree>
    <p:extLst>
      <p:ext uri="{BB962C8B-B14F-4D97-AF65-F5344CB8AC3E}">
        <p14:creationId xmlns:p14="http://schemas.microsoft.com/office/powerpoint/2010/main" val="3311509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Networking</a:t>
            </a:r>
            <a:endParaRPr lang="en-US" dirty="0"/>
          </a:p>
        </p:txBody>
      </p:sp>
      <p:sp>
        <p:nvSpPr>
          <p:cNvPr id="3" name="Content Placeholder 2"/>
          <p:cNvSpPr>
            <a:spLocks noGrp="1"/>
          </p:cNvSpPr>
          <p:nvPr>
            <p:ph idx="1"/>
          </p:nvPr>
        </p:nvSpPr>
        <p:spPr/>
        <p:txBody>
          <a:bodyPr/>
          <a:lstStyle/>
          <a:p>
            <a:r>
              <a:rPr lang="en-US" dirty="0"/>
              <a:t>Java Networking is a concept of connecting two or more computing devices together so that we can share resources.</a:t>
            </a:r>
          </a:p>
          <a:p>
            <a:r>
              <a:rPr lang="en-US" dirty="0"/>
              <a:t>Java socket programming provides facility to share data between different computing devices.</a:t>
            </a:r>
          </a:p>
          <a:p>
            <a:endParaRPr lang="en-US" dirty="0"/>
          </a:p>
        </p:txBody>
      </p:sp>
    </p:spTree>
    <p:extLst>
      <p:ext uri="{BB962C8B-B14F-4D97-AF65-F5344CB8AC3E}">
        <p14:creationId xmlns:p14="http://schemas.microsoft.com/office/powerpoint/2010/main" val="196967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InetAddress</a:t>
            </a:r>
            <a:r>
              <a:rPr lang="en-US" dirty="0" smtClean="0"/>
              <a:t> Example</a:t>
            </a:r>
            <a:endParaRPr lang="en-US" dirty="0"/>
          </a:p>
        </p:txBody>
      </p:sp>
      <p:sp>
        <p:nvSpPr>
          <p:cNvPr id="3" name="Content Placeholder 2"/>
          <p:cNvSpPr>
            <a:spLocks noGrp="1"/>
          </p:cNvSpPr>
          <p:nvPr>
            <p:ph idx="1"/>
          </p:nvPr>
        </p:nvSpPr>
        <p:spPr/>
        <p:txBody>
          <a:bodyPr>
            <a:normAutofit/>
          </a:bodyPr>
          <a:lstStyle/>
          <a:p>
            <a:r>
              <a:rPr lang="en-US" sz="2000" b="1" dirty="0" smtClean="0">
                <a:solidFill>
                  <a:srgbClr val="7F0055"/>
                </a:solidFill>
                <a:latin typeface="Consolas" panose="020B0609020204030204" pitchFamily="49" charset="0"/>
              </a:rPr>
              <a:t>public</a:t>
            </a:r>
            <a:r>
              <a:rPr lang="en-US" sz="2000" b="1" dirty="0" smtClean="0">
                <a:solidFill>
                  <a:srgbClr val="000000"/>
                </a:solidFill>
                <a:latin typeface="Consolas" panose="020B0609020204030204" pitchFamily="49" charset="0"/>
              </a:rPr>
              <a:t> </a:t>
            </a:r>
            <a:r>
              <a:rPr lang="en-US" sz="2000" b="1" dirty="0" smtClean="0">
                <a:solidFill>
                  <a:srgbClr val="7F0055"/>
                </a:solidFill>
                <a:latin typeface="Consolas" panose="020B0609020204030204" pitchFamily="49" charset="0"/>
              </a:rPr>
              <a:t>class</a:t>
            </a:r>
            <a:r>
              <a:rPr lang="en-US" sz="2000" b="1" dirty="0" smtClean="0">
                <a:solidFill>
                  <a:srgbClr val="000000"/>
                </a:solidFill>
                <a:latin typeface="Consolas" panose="020B0609020204030204" pitchFamily="49" charset="0"/>
              </a:rPr>
              <a:t> </a:t>
            </a:r>
            <a:r>
              <a:rPr lang="en-US" sz="2000" b="1" dirty="0" err="1" smtClean="0">
                <a:solidFill>
                  <a:srgbClr val="000000"/>
                </a:solidFill>
                <a:latin typeface="Consolas" panose="020B0609020204030204" pitchFamily="49" charset="0"/>
              </a:rPr>
              <a:t>InetAddress</a:t>
            </a:r>
            <a:r>
              <a:rPr lang="en-US" sz="2000" b="1" dirty="0" smtClean="0">
                <a:solidFill>
                  <a:srgbClr val="000000"/>
                </a:solidFill>
                <a:latin typeface="Consolas" panose="020B0609020204030204" pitchFamily="49" charset="0"/>
              </a:rPr>
              <a:t>{</a:t>
            </a:r>
          </a:p>
          <a:p>
            <a:r>
              <a:rPr lang="en-US" sz="2000" b="1" dirty="0" smtClean="0">
                <a:solidFill>
                  <a:srgbClr val="7F0055"/>
                </a:solidFill>
                <a:latin typeface="Consolas" panose="020B0609020204030204" pitchFamily="49" charset="0"/>
              </a:rPr>
              <a:t>public</a:t>
            </a:r>
            <a:r>
              <a:rPr lang="en-US" sz="2000" b="1" dirty="0" smtClean="0">
                <a:solidFill>
                  <a:srgbClr val="000000"/>
                </a:solidFill>
                <a:latin typeface="Consolas" panose="020B0609020204030204" pitchFamily="49" charset="0"/>
              </a:rPr>
              <a:t> </a:t>
            </a:r>
            <a:r>
              <a:rPr lang="en-US" sz="2000" b="1" dirty="0" smtClean="0">
                <a:solidFill>
                  <a:srgbClr val="7F0055"/>
                </a:solidFill>
                <a:latin typeface="Consolas" panose="020B0609020204030204" pitchFamily="49" charset="0"/>
              </a:rPr>
              <a:t>static</a:t>
            </a:r>
            <a:r>
              <a:rPr lang="en-US" sz="2000" b="1" dirty="0" smtClean="0">
                <a:solidFill>
                  <a:srgbClr val="000000"/>
                </a:solidFill>
                <a:latin typeface="Consolas" panose="020B0609020204030204" pitchFamily="49" charset="0"/>
              </a:rPr>
              <a:t> </a:t>
            </a:r>
            <a:r>
              <a:rPr lang="en-US" sz="2000" b="1" dirty="0" smtClean="0">
                <a:solidFill>
                  <a:srgbClr val="7F0055"/>
                </a:solidFill>
                <a:latin typeface="Consolas" panose="020B0609020204030204" pitchFamily="49" charset="0"/>
              </a:rPr>
              <a:t>void</a:t>
            </a:r>
            <a:r>
              <a:rPr lang="en-US" sz="2000" b="1" dirty="0" smtClean="0">
                <a:solidFill>
                  <a:srgbClr val="000000"/>
                </a:solidFill>
                <a:latin typeface="Consolas" panose="020B0609020204030204" pitchFamily="49" charset="0"/>
              </a:rPr>
              <a:t> main(String[] </a:t>
            </a:r>
            <a:r>
              <a:rPr lang="en-US" sz="2000" b="1" dirty="0" err="1" smtClean="0">
                <a:solidFill>
                  <a:srgbClr val="6A3E3E"/>
                </a:solidFill>
                <a:latin typeface="Consolas" panose="020B0609020204030204" pitchFamily="49" charset="0"/>
              </a:rPr>
              <a:t>args</a:t>
            </a:r>
            <a:r>
              <a:rPr lang="en-US" sz="2000" b="1" dirty="0" smtClean="0">
                <a:solidFill>
                  <a:srgbClr val="000000"/>
                </a:solidFill>
                <a:latin typeface="Consolas" panose="020B0609020204030204" pitchFamily="49" charset="0"/>
              </a:rPr>
              <a:t>) </a:t>
            </a:r>
            <a:r>
              <a:rPr lang="en-US" sz="2000" b="1" dirty="0" smtClean="0">
                <a:solidFill>
                  <a:srgbClr val="7F0055"/>
                </a:solidFill>
                <a:latin typeface="Consolas" panose="020B0609020204030204" pitchFamily="49" charset="0"/>
              </a:rPr>
              <a:t>throws</a:t>
            </a:r>
            <a:r>
              <a:rPr lang="en-US" sz="2000" b="1" dirty="0" smtClean="0">
                <a:solidFill>
                  <a:srgbClr val="000000"/>
                </a:solidFill>
                <a:latin typeface="Consolas" panose="020B0609020204030204" pitchFamily="49" charset="0"/>
              </a:rPr>
              <a:t> </a:t>
            </a:r>
            <a:r>
              <a:rPr lang="en-US" sz="2000" b="1" dirty="0" err="1" smtClean="0">
                <a:solidFill>
                  <a:srgbClr val="000000"/>
                </a:solidFill>
                <a:latin typeface="Consolas" panose="020B0609020204030204" pitchFamily="49" charset="0"/>
              </a:rPr>
              <a:t>SocketException</a:t>
            </a:r>
            <a:r>
              <a:rPr lang="en-US" sz="2000" b="1" dirty="0" smtClean="0">
                <a:solidFill>
                  <a:srgbClr val="000000"/>
                </a:solidFill>
                <a:latin typeface="Consolas" panose="020B0609020204030204" pitchFamily="49" charset="0"/>
              </a:rPr>
              <a:t>, </a:t>
            </a:r>
            <a:r>
              <a:rPr lang="en-US" sz="2000" b="1" dirty="0" err="1" smtClean="0">
                <a:solidFill>
                  <a:srgbClr val="000000"/>
                </a:solidFill>
                <a:latin typeface="Consolas" panose="020B0609020204030204" pitchFamily="49" charset="0"/>
              </a:rPr>
              <a:t>IOException</a:t>
            </a:r>
            <a:r>
              <a:rPr lang="en-US" sz="2000" b="1" dirty="0" smtClean="0">
                <a:solidFill>
                  <a:srgbClr val="000000"/>
                </a:solidFill>
                <a:latin typeface="Consolas" panose="020B0609020204030204" pitchFamily="49" charset="0"/>
              </a:rPr>
              <a:t> {</a:t>
            </a:r>
          </a:p>
          <a:p>
            <a:r>
              <a:rPr lang="en-US" sz="2000" b="1" dirty="0" smtClean="0">
                <a:solidFill>
                  <a:srgbClr val="7F0055"/>
                </a:solidFill>
                <a:latin typeface="Consolas" panose="020B0609020204030204" pitchFamily="49" charset="0"/>
              </a:rPr>
              <a:t>try</a:t>
            </a:r>
            <a:r>
              <a:rPr lang="en-US" sz="2000" b="1" dirty="0" smtClean="0">
                <a:solidFill>
                  <a:srgbClr val="000000"/>
                </a:solidFill>
                <a:latin typeface="Consolas" panose="020B0609020204030204" pitchFamily="49" charset="0"/>
              </a:rPr>
              <a:t> {</a:t>
            </a:r>
          </a:p>
          <a:p>
            <a:r>
              <a:rPr lang="en-US" sz="2000" dirty="0" err="1" smtClean="0">
                <a:solidFill>
                  <a:srgbClr val="000000"/>
                </a:solidFill>
                <a:latin typeface="Consolas" panose="020B0609020204030204" pitchFamily="49" charset="0"/>
              </a:rPr>
              <a:t>InetAddress</a:t>
            </a:r>
            <a:r>
              <a:rPr lang="en-US" sz="2000" dirty="0" smtClean="0">
                <a:solidFill>
                  <a:srgbClr val="000000"/>
                </a:solidFill>
                <a:latin typeface="Consolas" panose="020B0609020204030204" pitchFamily="49" charset="0"/>
              </a:rPr>
              <a:t> </a:t>
            </a:r>
            <a:r>
              <a:rPr lang="en-US" sz="2000" dirty="0" err="1" smtClean="0">
                <a:solidFill>
                  <a:srgbClr val="6A3E3E"/>
                </a:solidFill>
                <a:latin typeface="Consolas" panose="020B0609020204030204" pitchFamily="49" charset="0"/>
              </a:rPr>
              <a:t>ip</a:t>
            </a:r>
            <a:r>
              <a:rPr lang="en-US" sz="2000" dirty="0" smtClean="0">
                <a:solidFill>
                  <a:srgbClr val="000000"/>
                </a:solidFill>
                <a:latin typeface="Consolas" panose="020B0609020204030204" pitchFamily="49" charset="0"/>
              </a:rPr>
              <a:t> = </a:t>
            </a:r>
            <a:r>
              <a:rPr lang="en-US" sz="2000" dirty="0" err="1" smtClean="0">
                <a:solidFill>
                  <a:srgbClr val="000000"/>
                </a:solidFill>
                <a:latin typeface="Consolas" panose="020B0609020204030204" pitchFamily="49" charset="0"/>
              </a:rPr>
              <a:t>InetAddress.</a:t>
            </a:r>
            <a:r>
              <a:rPr lang="en-US" sz="2000" i="1" dirty="0" err="1" smtClean="0">
                <a:solidFill>
                  <a:srgbClr val="000000"/>
                </a:solidFill>
                <a:latin typeface="Consolas" panose="020B0609020204030204" pitchFamily="49" charset="0"/>
              </a:rPr>
              <a:t>getByName</a:t>
            </a:r>
            <a:r>
              <a:rPr lang="en-US" sz="2000" i="1" dirty="0" smtClean="0">
                <a:solidFill>
                  <a:srgbClr val="000000"/>
                </a:solidFill>
                <a:latin typeface="Consolas" panose="020B0609020204030204" pitchFamily="49" charset="0"/>
              </a:rPr>
              <a:t>(</a:t>
            </a:r>
            <a:r>
              <a:rPr lang="en-US" sz="2000" i="1" dirty="0" smtClean="0">
                <a:solidFill>
                  <a:srgbClr val="2A00FF"/>
                </a:solidFill>
                <a:latin typeface="Consolas" panose="020B0609020204030204" pitchFamily="49" charset="0"/>
              </a:rPr>
              <a:t>"www.infosys.com"</a:t>
            </a:r>
            <a:r>
              <a:rPr lang="en-US" sz="2000" i="1" dirty="0" smtClean="0">
                <a:solidFill>
                  <a:srgbClr val="000000"/>
                </a:solidFill>
                <a:latin typeface="Consolas" panose="020B0609020204030204" pitchFamily="49" charset="0"/>
              </a:rPr>
              <a:t>);</a:t>
            </a:r>
          </a:p>
          <a:p>
            <a:r>
              <a:rPr lang="en-US" sz="2000" dirty="0" err="1" smtClean="0">
                <a:solidFill>
                  <a:srgbClr val="000000"/>
                </a:solidFill>
                <a:latin typeface="Consolas" panose="020B0609020204030204" pitchFamily="49" charset="0"/>
              </a:rPr>
              <a:t>System.</a:t>
            </a:r>
            <a:r>
              <a:rPr lang="en-US" sz="2000" b="1" i="1" dirty="0" err="1" smtClean="0">
                <a:solidFill>
                  <a:srgbClr val="0000C0"/>
                </a:solidFill>
                <a:latin typeface="Consolas" panose="020B0609020204030204" pitchFamily="49" charset="0"/>
              </a:rPr>
              <a:t>out</a:t>
            </a:r>
            <a:r>
              <a:rPr lang="en-US" sz="2000" b="1" i="1" dirty="0" err="1" smtClean="0">
                <a:solidFill>
                  <a:srgbClr val="000000"/>
                </a:solidFill>
                <a:latin typeface="Consolas" panose="020B0609020204030204" pitchFamily="49" charset="0"/>
              </a:rPr>
              <a:t>.println</a:t>
            </a:r>
            <a:r>
              <a:rPr lang="en-US" sz="2000" b="1" i="1" dirty="0" smtClean="0">
                <a:solidFill>
                  <a:srgbClr val="000000"/>
                </a:solidFill>
                <a:latin typeface="Consolas" panose="020B0609020204030204" pitchFamily="49" charset="0"/>
              </a:rPr>
              <a:t>(</a:t>
            </a:r>
            <a:r>
              <a:rPr lang="en-US" sz="2000" b="1" i="1" dirty="0" smtClean="0">
                <a:solidFill>
                  <a:srgbClr val="2A00FF"/>
                </a:solidFill>
                <a:latin typeface="Consolas" panose="020B0609020204030204" pitchFamily="49" charset="0"/>
              </a:rPr>
              <a:t>"Host Name: "</a:t>
            </a:r>
            <a:r>
              <a:rPr lang="en-US" sz="2000" b="1" i="1" dirty="0" smtClean="0">
                <a:solidFill>
                  <a:srgbClr val="000000"/>
                </a:solidFill>
                <a:latin typeface="Consolas" panose="020B0609020204030204" pitchFamily="49" charset="0"/>
              </a:rPr>
              <a:t> + </a:t>
            </a:r>
            <a:r>
              <a:rPr lang="en-US" sz="2000" b="1" i="1" dirty="0" err="1" smtClean="0">
                <a:solidFill>
                  <a:srgbClr val="6A3E3E"/>
                </a:solidFill>
                <a:latin typeface="Consolas" panose="020B0609020204030204" pitchFamily="49" charset="0"/>
              </a:rPr>
              <a:t>ip</a:t>
            </a:r>
            <a:r>
              <a:rPr lang="en-US" sz="2000" b="1" i="1" dirty="0" err="1" smtClean="0">
                <a:solidFill>
                  <a:srgbClr val="000000"/>
                </a:solidFill>
                <a:latin typeface="Consolas" panose="020B0609020204030204" pitchFamily="49" charset="0"/>
              </a:rPr>
              <a:t>.getHostName</a:t>
            </a:r>
            <a:r>
              <a:rPr lang="en-US" sz="2000" b="1" i="1" dirty="0" smtClean="0">
                <a:solidFill>
                  <a:srgbClr val="000000"/>
                </a:solidFill>
                <a:latin typeface="Consolas" panose="020B0609020204030204" pitchFamily="49" charset="0"/>
              </a:rPr>
              <a:t>());</a:t>
            </a:r>
          </a:p>
          <a:p>
            <a:r>
              <a:rPr lang="en-US" sz="2000" dirty="0" err="1" smtClean="0">
                <a:solidFill>
                  <a:srgbClr val="000000"/>
                </a:solidFill>
                <a:latin typeface="Consolas" panose="020B0609020204030204" pitchFamily="49" charset="0"/>
              </a:rPr>
              <a:t>System.</a:t>
            </a:r>
            <a:r>
              <a:rPr lang="en-US" sz="2000" b="1" i="1" dirty="0" err="1" smtClean="0">
                <a:solidFill>
                  <a:srgbClr val="0000C0"/>
                </a:solidFill>
                <a:latin typeface="Consolas" panose="020B0609020204030204" pitchFamily="49" charset="0"/>
              </a:rPr>
              <a:t>out</a:t>
            </a:r>
            <a:r>
              <a:rPr lang="en-US" sz="2000" b="1" i="1" dirty="0" err="1" smtClean="0">
                <a:solidFill>
                  <a:srgbClr val="000000"/>
                </a:solidFill>
                <a:latin typeface="Consolas" panose="020B0609020204030204" pitchFamily="49" charset="0"/>
              </a:rPr>
              <a:t>.println</a:t>
            </a:r>
            <a:r>
              <a:rPr lang="en-US" sz="2000" b="1" i="1" dirty="0" smtClean="0">
                <a:solidFill>
                  <a:srgbClr val="000000"/>
                </a:solidFill>
                <a:latin typeface="Consolas" panose="020B0609020204030204" pitchFamily="49" charset="0"/>
              </a:rPr>
              <a:t>(</a:t>
            </a:r>
            <a:r>
              <a:rPr lang="en-US" sz="2000" b="1" i="1" dirty="0" smtClean="0">
                <a:solidFill>
                  <a:srgbClr val="2A00FF"/>
                </a:solidFill>
                <a:latin typeface="Consolas" panose="020B0609020204030204" pitchFamily="49" charset="0"/>
              </a:rPr>
              <a:t>"IP Address: "</a:t>
            </a:r>
            <a:r>
              <a:rPr lang="en-US" sz="2000" b="1" i="1" dirty="0" smtClean="0">
                <a:solidFill>
                  <a:srgbClr val="000000"/>
                </a:solidFill>
                <a:latin typeface="Consolas" panose="020B0609020204030204" pitchFamily="49" charset="0"/>
              </a:rPr>
              <a:t> + </a:t>
            </a:r>
            <a:r>
              <a:rPr lang="en-US" sz="2000" b="1" i="1" dirty="0" err="1" smtClean="0">
                <a:solidFill>
                  <a:srgbClr val="6A3E3E"/>
                </a:solidFill>
                <a:latin typeface="Consolas" panose="020B0609020204030204" pitchFamily="49" charset="0"/>
              </a:rPr>
              <a:t>ip</a:t>
            </a:r>
            <a:r>
              <a:rPr lang="en-US" sz="2000" b="1" i="1" dirty="0" err="1" smtClean="0">
                <a:solidFill>
                  <a:srgbClr val="000000"/>
                </a:solidFill>
                <a:latin typeface="Consolas" panose="020B0609020204030204" pitchFamily="49" charset="0"/>
              </a:rPr>
              <a:t>.getHostAddress</a:t>
            </a:r>
            <a:r>
              <a:rPr lang="en-US" sz="2000" b="1" i="1" dirty="0" smtClean="0">
                <a:solidFill>
                  <a:srgbClr val="000000"/>
                </a:solidFill>
                <a:latin typeface="Consolas" panose="020B0609020204030204" pitchFamily="49" charset="0"/>
              </a:rPr>
              <a:t>());</a:t>
            </a:r>
          </a:p>
          <a:p>
            <a:r>
              <a:rPr lang="en-US" sz="2000" dirty="0" smtClean="0">
                <a:solidFill>
                  <a:srgbClr val="000000"/>
                </a:solidFill>
                <a:latin typeface="Consolas" panose="020B0609020204030204" pitchFamily="49" charset="0"/>
              </a:rPr>
              <a:t>} </a:t>
            </a:r>
            <a:r>
              <a:rPr lang="en-US" sz="2000" b="1" dirty="0" smtClean="0">
                <a:solidFill>
                  <a:srgbClr val="7F0055"/>
                </a:solidFill>
                <a:latin typeface="Consolas" panose="020B0609020204030204" pitchFamily="49" charset="0"/>
              </a:rPr>
              <a:t>catch</a:t>
            </a:r>
            <a:r>
              <a:rPr lang="en-US" sz="2000" b="1" dirty="0" smtClean="0">
                <a:solidFill>
                  <a:srgbClr val="000000"/>
                </a:solidFill>
                <a:latin typeface="Consolas" panose="020B0609020204030204" pitchFamily="49" charset="0"/>
              </a:rPr>
              <a:t> (Exception </a:t>
            </a:r>
            <a:r>
              <a:rPr lang="en-US" sz="2000" b="1" dirty="0" smtClean="0">
                <a:solidFill>
                  <a:srgbClr val="6A3E3E"/>
                </a:solidFill>
                <a:latin typeface="Consolas" panose="020B0609020204030204" pitchFamily="49" charset="0"/>
              </a:rPr>
              <a:t>e</a:t>
            </a:r>
            <a:r>
              <a:rPr lang="en-US" sz="2000" b="1" dirty="0" smtClean="0">
                <a:solidFill>
                  <a:srgbClr val="000000"/>
                </a:solidFill>
                <a:latin typeface="Consolas" panose="020B0609020204030204" pitchFamily="49" charset="0"/>
              </a:rPr>
              <a:t>) {</a:t>
            </a:r>
          </a:p>
          <a:p>
            <a:r>
              <a:rPr lang="en-US" sz="2000" dirty="0" err="1" smtClean="0">
                <a:solidFill>
                  <a:srgbClr val="000000"/>
                </a:solidFill>
                <a:latin typeface="Consolas" panose="020B0609020204030204" pitchFamily="49" charset="0"/>
              </a:rPr>
              <a:t>System.</a:t>
            </a:r>
            <a:r>
              <a:rPr lang="en-US" sz="2000" b="1" i="1" dirty="0" err="1" smtClean="0">
                <a:solidFill>
                  <a:srgbClr val="0000C0"/>
                </a:solidFill>
                <a:latin typeface="Consolas" panose="020B0609020204030204" pitchFamily="49" charset="0"/>
              </a:rPr>
              <a:t>out</a:t>
            </a:r>
            <a:r>
              <a:rPr lang="en-US" sz="2000" b="1" i="1" dirty="0" err="1" smtClean="0">
                <a:solidFill>
                  <a:srgbClr val="000000"/>
                </a:solidFill>
                <a:latin typeface="Consolas" panose="020B0609020204030204" pitchFamily="49" charset="0"/>
              </a:rPr>
              <a:t>.println</a:t>
            </a:r>
            <a:r>
              <a:rPr lang="en-US" sz="2000" b="1" i="1" dirty="0" smtClean="0">
                <a:solidFill>
                  <a:srgbClr val="000000"/>
                </a:solidFill>
                <a:latin typeface="Consolas" panose="020B0609020204030204" pitchFamily="49" charset="0"/>
              </a:rPr>
              <a:t>(</a:t>
            </a:r>
            <a:r>
              <a:rPr lang="en-US" sz="2000" b="1" i="1" dirty="0" smtClean="0">
                <a:solidFill>
                  <a:srgbClr val="6A3E3E"/>
                </a:solidFill>
                <a:latin typeface="Consolas" panose="020B0609020204030204" pitchFamily="49" charset="0"/>
              </a:rPr>
              <a:t>e</a:t>
            </a:r>
            <a:r>
              <a:rPr lang="en-US" sz="2000" b="1" i="1" dirty="0" smtClean="0">
                <a:solidFill>
                  <a:srgbClr val="000000"/>
                </a:solidFill>
                <a:latin typeface="Consolas" panose="020B0609020204030204" pitchFamily="49" charset="0"/>
              </a:rPr>
              <a:t>);</a:t>
            </a:r>
          </a:p>
          <a:p>
            <a:r>
              <a:rPr lang="en-US" sz="2000" dirty="0" smtClean="0">
                <a:solidFill>
                  <a:srgbClr val="000000"/>
                </a:solidFill>
                <a:latin typeface="Consolas" panose="020B0609020204030204" pitchFamily="49" charset="0"/>
              </a:rPr>
              <a:t>}}}</a:t>
            </a:r>
            <a:endParaRPr lang="en-US" sz="2000" dirty="0"/>
          </a:p>
        </p:txBody>
      </p:sp>
    </p:spTree>
    <p:extLst>
      <p:ext uri="{BB962C8B-B14F-4D97-AF65-F5344CB8AC3E}">
        <p14:creationId xmlns:p14="http://schemas.microsoft.com/office/powerpoint/2010/main" val="41577532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a:t>Host Name: www.infosys.com</a:t>
            </a:r>
          </a:p>
          <a:p>
            <a:r>
              <a:rPr lang="en-US" dirty="0"/>
              <a:t>IP Address: 104.120.146.224</a:t>
            </a:r>
          </a:p>
          <a:p>
            <a:endParaRPr lang="en-US" dirty="0"/>
          </a:p>
        </p:txBody>
      </p:sp>
    </p:spTree>
    <p:extLst>
      <p:ext uri="{BB962C8B-B14F-4D97-AF65-F5344CB8AC3E}">
        <p14:creationId xmlns:p14="http://schemas.microsoft.com/office/powerpoint/2010/main" val="2045111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t>DatagramSocket</a:t>
            </a:r>
            <a:r>
              <a:rPr lang="en-US" sz="4000" dirty="0"/>
              <a:t> and </a:t>
            </a:r>
            <a:r>
              <a:rPr lang="en-US" sz="4000" dirty="0" err="1"/>
              <a:t>DatagramPacket</a:t>
            </a:r>
            <a:r>
              <a:rPr lang="en-US" sz="4000" dirty="0"/>
              <a:t/>
            </a:r>
            <a:br>
              <a:rPr lang="en-US" sz="4000" dirty="0"/>
            </a:br>
            <a:endParaRPr lang="en-US" sz="4000" dirty="0"/>
          </a:p>
        </p:txBody>
      </p:sp>
      <p:sp>
        <p:nvSpPr>
          <p:cNvPr id="3" name="Content Placeholder 2"/>
          <p:cNvSpPr>
            <a:spLocks noGrp="1"/>
          </p:cNvSpPr>
          <p:nvPr>
            <p:ph idx="1"/>
          </p:nvPr>
        </p:nvSpPr>
        <p:spPr/>
        <p:txBody>
          <a:bodyPr>
            <a:normAutofit/>
          </a:bodyPr>
          <a:lstStyle/>
          <a:p>
            <a:r>
              <a:rPr lang="en-US" sz="2400" dirty="0" err="1"/>
              <a:t>DatagramSocket</a:t>
            </a:r>
            <a:r>
              <a:rPr lang="en-US" sz="2400" dirty="0"/>
              <a:t> and </a:t>
            </a:r>
            <a:r>
              <a:rPr lang="en-US" sz="2400" dirty="0" err="1"/>
              <a:t>DatagramPacket</a:t>
            </a:r>
            <a:r>
              <a:rPr lang="en-US" sz="2400" dirty="0"/>
              <a:t> classes are used for connection-less socket programming.</a:t>
            </a:r>
          </a:p>
          <a:p>
            <a:pPr algn="just"/>
            <a:r>
              <a:rPr lang="en-US" sz="2400" dirty="0" smtClean="0"/>
              <a:t/>
            </a:r>
            <a:br>
              <a:rPr lang="en-US" sz="2400" dirty="0" smtClean="0"/>
            </a:br>
            <a:endParaRPr lang="en-US" sz="2400" dirty="0"/>
          </a:p>
        </p:txBody>
      </p:sp>
    </p:spTree>
    <p:extLst>
      <p:ext uri="{BB962C8B-B14F-4D97-AF65-F5344CB8AC3E}">
        <p14:creationId xmlns:p14="http://schemas.microsoft.com/office/powerpoint/2010/main" val="10419191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err="1" smtClean="0">
                <a:solidFill>
                  <a:srgbClr val="610B38"/>
                </a:solidFill>
                <a:effectLst/>
                <a:latin typeface="erdana"/>
              </a:rPr>
              <a:t>DatagramSocket</a:t>
            </a:r>
            <a:r>
              <a:rPr lang="en-US" b="0" i="0" dirty="0" smtClean="0">
                <a:solidFill>
                  <a:srgbClr val="610B38"/>
                </a:solidFill>
                <a:effectLst/>
                <a:latin typeface="erdana"/>
              </a:rPr>
              <a:t> class</a:t>
            </a:r>
            <a:br>
              <a:rPr lang="en-US" b="0" i="0" dirty="0" smtClean="0">
                <a:solidFill>
                  <a:srgbClr val="610B38"/>
                </a:solidFill>
                <a:effectLst/>
                <a:latin typeface="erdana"/>
              </a:rPr>
            </a:br>
            <a:endParaRPr lang="en-US" dirty="0"/>
          </a:p>
        </p:txBody>
      </p:sp>
      <p:sp>
        <p:nvSpPr>
          <p:cNvPr id="3" name="Content Placeholder 2"/>
          <p:cNvSpPr>
            <a:spLocks noGrp="1"/>
          </p:cNvSpPr>
          <p:nvPr>
            <p:ph idx="1"/>
          </p:nvPr>
        </p:nvSpPr>
        <p:spPr/>
        <p:txBody>
          <a:bodyPr>
            <a:normAutofit/>
          </a:bodyPr>
          <a:lstStyle/>
          <a:p>
            <a:pPr algn="just"/>
            <a:r>
              <a:rPr lang="en-US" sz="1600" b="1" i="0" dirty="0" smtClean="0">
                <a:solidFill>
                  <a:srgbClr val="000000"/>
                </a:solidFill>
                <a:effectLst/>
                <a:latin typeface="verdana" panose="020B0604030504040204" pitchFamily="34" charset="0"/>
              </a:rPr>
              <a:t>Java </a:t>
            </a:r>
            <a:r>
              <a:rPr lang="en-US" sz="1600" b="1" i="0" dirty="0" err="1" smtClean="0">
                <a:solidFill>
                  <a:srgbClr val="000000"/>
                </a:solidFill>
                <a:effectLst/>
                <a:latin typeface="verdana" panose="020B0604030504040204" pitchFamily="34" charset="0"/>
              </a:rPr>
              <a:t>DatagramSocket</a:t>
            </a:r>
            <a:r>
              <a:rPr lang="en-US" sz="2000" b="0" i="0" dirty="0" smtClean="0">
                <a:solidFill>
                  <a:srgbClr val="000000"/>
                </a:solidFill>
                <a:effectLst/>
                <a:latin typeface="verdana" panose="020B0604030504040204" pitchFamily="34" charset="0"/>
              </a:rPr>
              <a:t> class represents a connection-less socket for sending and receiving datagram packets.</a:t>
            </a:r>
          </a:p>
          <a:p>
            <a:pPr algn="just"/>
            <a:r>
              <a:rPr lang="en-US" sz="2000" b="0" i="0" dirty="0" smtClean="0">
                <a:solidFill>
                  <a:srgbClr val="000000"/>
                </a:solidFill>
                <a:effectLst/>
                <a:latin typeface="verdana" panose="020B0604030504040204" pitchFamily="34" charset="0"/>
              </a:rPr>
              <a:t>A datagram is basically an information but there is no guarantee of its content, arrival or arrival time.</a:t>
            </a:r>
          </a:p>
          <a:p>
            <a:endParaRPr lang="en-US" sz="2000" dirty="0" smtClean="0"/>
          </a:p>
          <a:p>
            <a:pPr marL="0" indent="0">
              <a:buNone/>
            </a:pPr>
            <a:endParaRPr lang="en-US" sz="2000" dirty="0"/>
          </a:p>
        </p:txBody>
      </p:sp>
    </p:spTree>
    <p:extLst>
      <p:ext uri="{BB962C8B-B14F-4D97-AF65-F5344CB8AC3E}">
        <p14:creationId xmlns:p14="http://schemas.microsoft.com/office/powerpoint/2010/main" val="517422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Commonly used Constructors of </a:t>
            </a:r>
            <a:r>
              <a:rPr lang="en-US" sz="3600" dirty="0" err="1"/>
              <a:t>DatagramSocket</a:t>
            </a:r>
            <a:r>
              <a:rPr lang="en-US" sz="3600" dirty="0"/>
              <a:t> class</a:t>
            </a:r>
            <a:br>
              <a:rPr lang="en-US" sz="3600" dirty="0"/>
            </a:br>
            <a:endParaRPr lang="en-US" sz="3600" dirty="0"/>
          </a:p>
        </p:txBody>
      </p:sp>
      <p:sp>
        <p:nvSpPr>
          <p:cNvPr id="3" name="Content Placeholder 2"/>
          <p:cNvSpPr>
            <a:spLocks noGrp="1"/>
          </p:cNvSpPr>
          <p:nvPr>
            <p:ph idx="1"/>
          </p:nvPr>
        </p:nvSpPr>
        <p:spPr/>
        <p:txBody>
          <a:bodyPr>
            <a:normAutofit/>
          </a:bodyPr>
          <a:lstStyle/>
          <a:p>
            <a:r>
              <a:rPr lang="en-US" sz="2000" b="1" dirty="0" err="1"/>
              <a:t>DatagramSocket</a:t>
            </a:r>
            <a:r>
              <a:rPr lang="en-US" sz="2000" b="1" dirty="0"/>
              <a:t>() throws </a:t>
            </a:r>
            <a:r>
              <a:rPr lang="en-US" sz="2000" b="1" dirty="0" err="1"/>
              <a:t>SocketEeption</a:t>
            </a:r>
            <a:r>
              <a:rPr lang="en-US" sz="2000" b="1" dirty="0"/>
              <a:t>: </a:t>
            </a:r>
            <a:r>
              <a:rPr lang="en-US" sz="2000" dirty="0"/>
              <a:t>it creates a datagram socket and binds it with the available Port Number on the localhost machine.</a:t>
            </a:r>
          </a:p>
          <a:p>
            <a:r>
              <a:rPr lang="en-US" sz="2000" b="1" dirty="0" err="1"/>
              <a:t>DatagramSocket</a:t>
            </a:r>
            <a:r>
              <a:rPr lang="en-US" sz="2000" b="1" dirty="0"/>
              <a:t>(</a:t>
            </a:r>
            <a:r>
              <a:rPr lang="en-US" sz="2000" b="1" dirty="0" err="1"/>
              <a:t>int</a:t>
            </a:r>
            <a:r>
              <a:rPr lang="en-US" sz="2000" b="1" dirty="0"/>
              <a:t> port) throws </a:t>
            </a:r>
            <a:r>
              <a:rPr lang="en-US" sz="2000" b="1" dirty="0" err="1"/>
              <a:t>SocketEeption</a:t>
            </a:r>
            <a:r>
              <a:rPr lang="en-US" sz="2000" b="1" dirty="0"/>
              <a:t>: </a:t>
            </a:r>
            <a:r>
              <a:rPr lang="en-US" sz="2000" dirty="0"/>
              <a:t>it creates a datagram socket and binds it with the given Port Number.</a:t>
            </a:r>
          </a:p>
          <a:p>
            <a:r>
              <a:rPr lang="en-US" sz="2000" b="1" dirty="0" err="1"/>
              <a:t>DatagramSocket</a:t>
            </a:r>
            <a:r>
              <a:rPr lang="en-US" sz="2000" b="1" dirty="0"/>
              <a:t>(</a:t>
            </a:r>
            <a:r>
              <a:rPr lang="en-US" sz="2000" b="1" dirty="0" err="1"/>
              <a:t>int</a:t>
            </a:r>
            <a:r>
              <a:rPr lang="en-US" sz="2000" b="1" dirty="0"/>
              <a:t> port, </a:t>
            </a:r>
            <a:r>
              <a:rPr lang="en-US" sz="2000" b="1" dirty="0" err="1"/>
              <a:t>InetAddress</a:t>
            </a:r>
            <a:r>
              <a:rPr lang="en-US" sz="2000" b="1" dirty="0"/>
              <a:t> address) throws </a:t>
            </a:r>
            <a:r>
              <a:rPr lang="en-US" sz="2000" b="1" dirty="0" err="1"/>
              <a:t>SocketEeption</a:t>
            </a:r>
            <a:r>
              <a:rPr lang="en-US" sz="2000" b="1" dirty="0"/>
              <a:t>: </a:t>
            </a:r>
            <a:r>
              <a:rPr lang="en-US" sz="2000" dirty="0"/>
              <a:t>it creates a datagram socket and binds it with the specified port number and host address.</a:t>
            </a:r>
          </a:p>
          <a:p>
            <a:pPr marL="0" indent="0">
              <a:buNone/>
            </a:pPr>
            <a:endParaRPr lang="en-US" sz="2000" dirty="0"/>
          </a:p>
        </p:txBody>
      </p:sp>
    </p:spTree>
    <p:extLst>
      <p:ext uri="{BB962C8B-B14F-4D97-AF65-F5344CB8AC3E}">
        <p14:creationId xmlns:p14="http://schemas.microsoft.com/office/powerpoint/2010/main" val="1486754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DatagramPacket</a:t>
            </a:r>
            <a:r>
              <a:rPr lang="en-US" dirty="0"/>
              <a:t> class</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sz="2000" b="1" dirty="0" err="1">
                <a:solidFill>
                  <a:srgbClr val="FF0000"/>
                </a:solidFill>
              </a:rPr>
              <a:t>DatagramPacket</a:t>
            </a:r>
            <a:r>
              <a:rPr lang="en-US" sz="2000" dirty="0">
                <a:solidFill>
                  <a:srgbClr val="FF0000"/>
                </a:solidFill>
              </a:rPr>
              <a:t> is a message </a:t>
            </a:r>
            <a:r>
              <a:rPr lang="en-US" sz="2000" dirty="0"/>
              <a:t>that can be sent or received. If you send multiple packet, it may arrive in any order. Additionally, packet delivery is not guaranteed</a:t>
            </a:r>
            <a:r>
              <a:rPr lang="en-US" sz="2000" dirty="0" smtClean="0"/>
              <a:t>.</a:t>
            </a:r>
          </a:p>
          <a:p>
            <a:pPr algn="just"/>
            <a:r>
              <a:rPr lang="en-US" sz="2000" b="0" i="0" dirty="0" smtClean="0">
                <a:solidFill>
                  <a:srgbClr val="610B4B"/>
                </a:solidFill>
                <a:effectLst/>
                <a:latin typeface="erdana"/>
              </a:rPr>
              <a:t>Commonly used Constructors of </a:t>
            </a:r>
            <a:r>
              <a:rPr lang="en-US" sz="2000" b="0" i="0" dirty="0" err="1" smtClean="0">
                <a:solidFill>
                  <a:srgbClr val="610B4B"/>
                </a:solidFill>
                <a:effectLst/>
                <a:latin typeface="erdana"/>
              </a:rPr>
              <a:t>DatagramPacket</a:t>
            </a:r>
            <a:r>
              <a:rPr lang="en-US" sz="2000" b="0" i="0" dirty="0" smtClean="0">
                <a:solidFill>
                  <a:srgbClr val="610B4B"/>
                </a:solidFill>
                <a:effectLst/>
                <a:latin typeface="erdana"/>
              </a:rPr>
              <a:t> class</a:t>
            </a:r>
          </a:p>
          <a:p>
            <a:pPr algn="just"/>
            <a:r>
              <a:rPr lang="en-US" sz="1600" b="1" i="0" dirty="0" err="1" smtClean="0">
                <a:solidFill>
                  <a:srgbClr val="000000"/>
                </a:solidFill>
                <a:effectLst/>
                <a:latin typeface="verdana" panose="020B0604030504040204" pitchFamily="34" charset="0"/>
              </a:rPr>
              <a:t>DatagramPacket</a:t>
            </a:r>
            <a:r>
              <a:rPr lang="en-US" sz="1600" b="1" i="0" dirty="0" smtClean="0">
                <a:solidFill>
                  <a:srgbClr val="000000"/>
                </a:solidFill>
                <a:effectLst/>
                <a:latin typeface="verdana" panose="020B0604030504040204" pitchFamily="34" charset="0"/>
              </a:rPr>
              <a:t>(byte[] </a:t>
            </a:r>
            <a:r>
              <a:rPr lang="en-US" sz="1600" b="1" i="0" dirty="0" err="1" smtClean="0">
                <a:solidFill>
                  <a:srgbClr val="000000"/>
                </a:solidFill>
                <a:effectLst/>
                <a:latin typeface="verdana" panose="020B0604030504040204" pitchFamily="34" charset="0"/>
              </a:rPr>
              <a:t>barr</a:t>
            </a:r>
            <a:r>
              <a:rPr lang="en-US" sz="1600" b="1" i="0" dirty="0" smtClean="0">
                <a:solidFill>
                  <a:srgbClr val="000000"/>
                </a:solidFill>
                <a:effectLst/>
                <a:latin typeface="verdana" panose="020B0604030504040204" pitchFamily="34" charset="0"/>
              </a:rPr>
              <a:t>, </a:t>
            </a:r>
            <a:r>
              <a:rPr lang="en-US" sz="1600" b="1" i="0" dirty="0" err="1" smtClean="0">
                <a:solidFill>
                  <a:srgbClr val="000000"/>
                </a:solidFill>
                <a:effectLst/>
                <a:latin typeface="verdana" panose="020B0604030504040204" pitchFamily="34" charset="0"/>
              </a:rPr>
              <a:t>int</a:t>
            </a:r>
            <a:r>
              <a:rPr lang="en-US" sz="1600" b="1" i="0" dirty="0" smtClean="0">
                <a:solidFill>
                  <a:srgbClr val="000000"/>
                </a:solidFill>
                <a:effectLst/>
                <a:latin typeface="verdana" panose="020B0604030504040204" pitchFamily="34" charset="0"/>
              </a:rPr>
              <a:t> length): </a:t>
            </a:r>
            <a:r>
              <a:rPr lang="en-US" sz="2000" b="0" i="0" dirty="0" smtClean="0">
                <a:solidFill>
                  <a:srgbClr val="000000"/>
                </a:solidFill>
                <a:effectLst/>
                <a:latin typeface="verdana" panose="020B0604030504040204" pitchFamily="34" charset="0"/>
              </a:rPr>
              <a:t>it creates a datagram packet. This constructor is used to receive the packets.</a:t>
            </a:r>
          </a:p>
          <a:p>
            <a:pPr algn="just"/>
            <a:r>
              <a:rPr lang="en-US" sz="1600" b="1" i="0" dirty="0" err="1" smtClean="0">
                <a:solidFill>
                  <a:srgbClr val="000000"/>
                </a:solidFill>
                <a:effectLst/>
                <a:latin typeface="verdana" panose="020B0604030504040204" pitchFamily="34" charset="0"/>
              </a:rPr>
              <a:t>DatagramPacket</a:t>
            </a:r>
            <a:r>
              <a:rPr lang="en-US" sz="1600" b="1" i="0" dirty="0" smtClean="0">
                <a:solidFill>
                  <a:srgbClr val="000000"/>
                </a:solidFill>
                <a:effectLst/>
                <a:latin typeface="verdana" panose="020B0604030504040204" pitchFamily="34" charset="0"/>
              </a:rPr>
              <a:t>(byte[] </a:t>
            </a:r>
            <a:r>
              <a:rPr lang="en-US" sz="1600" b="1" i="0" dirty="0" err="1" smtClean="0">
                <a:solidFill>
                  <a:srgbClr val="000000"/>
                </a:solidFill>
                <a:effectLst/>
                <a:latin typeface="verdana" panose="020B0604030504040204" pitchFamily="34" charset="0"/>
              </a:rPr>
              <a:t>barr</a:t>
            </a:r>
            <a:r>
              <a:rPr lang="en-US" sz="1600" b="1" i="0" dirty="0" smtClean="0">
                <a:solidFill>
                  <a:srgbClr val="000000"/>
                </a:solidFill>
                <a:effectLst/>
                <a:latin typeface="verdana" panose="020B0604030504040204" pitchFamily="34" charset="0"/>
              </a:rPr>
              <a:t>, </a:t>
            </a:r>
            <a:r>
              <a:rPr lang="en-US" sz="1600" b="1" i="0" dirty="0" err="1" smtClean="0">
                <a:solidFill>
                  <a:srgbClr val="000000"/>
                </a:solidFill>
                <a:effectLst/>
                <a:latin typeface="verdana" panose="020B0604030504040204" pitchFamily="34" charset="0"/>
              </a:rPr>
              <a:t>int</a:t>
            </a:r>
            <a:r>
              <a:rPr lang="en-US" sz="1600" b="1" i="0" dirty="0" smtClean="0">
                <a:solidFill>
                  <a:srgbClr val="000000"/>
                </a:solidFill>
                <a:effectLst/>
                <a:latin typeface="verdana" panose="020B0604030504040204" pitchFamily="34" charset="0"/>
              </a:rPr>
              <a:t> length, </a:t>
            </a:r>
            <a:r>
              <a:rPr lang="en-US" sz="1600" b="1" i="0" dirty="0" err="1" smtClean="0">
                <a:solidFill>
                  <a:srgbClr val="000000"/>
                </a:solidFill>
                <a:effectLst/>
                <a:latin typeface="verdana" panose="020B0604030504040204" pitchFamily="34" charset="0"/>
              </a:rPr>
              <a:t>InetAddress</a:t>
            </a:r>
            <a:r>
              <a:rPr lang="en-US" sz="1600" b="1" i="0" dirty="0" smtClean="0">
                <a:solidFill>
                  <a:srgbClr val="000000"/>
                </a:solidFill>
                <a:effectLst/>
                <a:latin typeface="verdana" panose="020B0604030504040204" pitchFamily="34" charset="0"/>
              </a:rPr>
              <a:t> address, </a:t>
            </a:r>
            <a:r>
              <a:rPr lang="en-US" sz="1600" b="1" i="0" dirty="0" err="1" smtClean="0">
                <a:solidFill>
                  <a:srgbClr val="000000"/>
                </a:solidFill>
                <a:effectLst/>
                <a:latin typeface="verdana" panose="020B0604030504040204" pitchFamily="34" charset="0"/>
              </a:rPr>
              <a:t>int</a:t>
            </a:r>
            <a:r>
              <a:rPr lang="en-US" sz="1600" b="1" i="0" dirty="0" smtClean="0">
                <a:solidFill>
                  <a:srgbClr val="000000"/>
                </a:solidFill>
                <a:effectLst/>
                <a:latin typeface="verdana" panose="020B0604030504040204" pitchFamily="34" charset="0"/>
              </a:rPr>
              <a:t> port):</a:t>
            </a:r>
            <a:r>
              <a:rPr lang="en-US" sz="2000" b="1" i="0" dirty="0" smtClean="0">
                <a:solidFill>
                  <a:srgbClr val="000000"/>
                </a:solidFill>
                <a:effectLst/>
                <a:latin typeface="verdana" panose="020B0604030504040204" pitchFamily="34" charset="0"/>
              </a:rPr>
              <a:t> </a:t>
            </a:r>
            <a:r>
              <a:rPr lang="en-US" sz="2000" b="0" i="0" dirty="0" smtClean="0">
                <a:solidFill>
                  <a:srgbClr val="000000"/>
                </a:solidFill>
                <a:effectLst/>
                <a:latin typeface="verdana" panose="020B0604030504040204" pitchFamily="34" charset="0"/>
              </a:rPr>
              <a:t>it creates a datagram packet. This constructor is used to send the packets.</a:t>
            </a:r>
          </a:p>
          <a:p>
            <a:pPr marL="0" indent="0">
              <a:buNone/>
            </a:pPr>
            <a:endParaRPr lang="en-US" sz="2000" dirty="0"/>
          </a:p>
        </p:txBody>
      </p:sp>
    </p:spTree>
    <p:extLst>
      <p:ext uri="{BB962C8B-B14F-4D97-AF65-F5344CB8AC3E}">
        <p14:creationId xmlns:p14="http://schemas.microsoft.com/office/powerpoint/2010/main" val="7677513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Example of Sending </a:t>
            </a:r>
            <a:r>
              <a:rPr lang="en-US" sz="3600" dirty="0" err="1"/>
              <a:t>DatagramPacket</a:t>
            </a:r>
            <a:r>
              <a:rPr lang="en-US" sz="3600" dirty="0"/>
              <a:t> by </a:t>
            </a:r>
            <a:r>
              <a:rPr lang="en-US" sz="3600" dirty="0" err="1"/>
              <a:t>DatagramSocket</a:t>
            </a:r>
            <a:r>
              <a:rPr lang="en-US" sz="3600" dirty="0"/>
              <a:t/>
            </a:r>
            <a:br>
              <a:rPr lang="en-US" sz="3600" dirty="0"/>
            </a:br>
            <a:endParaRPr lang="en-US" sz="3600" dirty="0"/>
          </a:p>
        </p:txBody>
      </p:sp>
      <p:sp>
        <p:nvSpPr>
          <p:cNvPr id="3" name="Content Placeholder 2"/>
          <p:cNvSpPr>
            <a:spLocks noGrp="1"/>
          </p:cNvSpPr>
          <p:nvPr>
            <p:ph idx="1"/>
          </p:nvPr>
        </p:nvSpPr>
        <p:spPr/>
        <p:txBody>
          <a:bodyPr>
            <a:normAutofit fontScale="62500" lnSpcReduction="20000"/>
          </a:bodyPr>
          <a:lstStyle/>
          <a:p>
            <a:pPr marL="0" indent="0" algn="just">
              <a:buNone/>
            </a:pPr>
            <a:r>
              <a:rPr lang="en-US" b="0" i="0" dirty="0" smtClean="0">
                <a:solidFill>
                  <a:srgbClr val="008200"/>
                </a:solidFill>
                <a:effectLst/>
                <a:latin typeface="verdana" panose="020B0604030504040204" pitchFamily="34" charset="0"/>
              </a:rPr>
              <a:t>//DSender.java</a:t>
            </a:r>
            <a:r>
              <a:rPr lang="en-US" b="0" i="0" dirty="0" smtClean="0">
                <a:solidFill>
                  <a:srgbClr val="000000"/>
                </a:solidFill>
                <a:effectLst/>
                <a:latin typeface="verdana" panose="020B0604030504040204" pitchFamily="34" charset="0"/>
              </a:rPr>
              <a:t>  </a:t>
            </a:r>
          </a:p>
          <a:p>
            <a:pPr marL="0" indent="0" algn="just">
              <a:buNone/>
            </a:pPr>
            <a:r>
              <a:rPr lang="en-US" b="1" i="0" dirty="0" smtClean="0">
                <a:solidFill>
                  <a:srgbClr val="006699"/>
                </a:solidFill>
                <a:effectLst/>
                <a:latin typeface="verdana" panose="020B0604030504040204" pitchFamily="34" charset="0"/>
              </a:rPr>
              <a:t>import</a:t>
            </a:r>
            <a:r>
              <a:rPr lang="en-US" b="0" i="0" dirty="0" smtClean="0">
                <a:solidFill>
                  <a:srgbClr val="000000"/>
                </a:solidFill>
                <a:effectLst/>
                <a:latin typeface="verdana" panose="020B0604030504040204" pitchFamily="34" charset="0"/>
              </a:rPr>
              <a:t> java.net.*;  </a:t>
            </a:r>
          </a:p>
          <a:p>
            <a:pPr marL="0" indent="0" algn="just">
              <a:buNone/>
            </a:pPr>
            <a:r>
              <a:rPr lang="en-US" b="1" i="0" dirty="0" smtClean="0">
                <a:solidFill>
                  <a:srgbClr val="006699"/>
                </a:solidFill>
                <a:effectLst/>
                <a:latin typeface="verdana" panose="020B0604030504040204" pitchFamily="34" charset="0"/>
              </a:rPr>
              <a:t>public</a:t>
            </a:r>
            <a:r>
              <a:rPr lang="en-US" b="0" i="0" dirty="0" smtClean="0">
                <a:solidFill>
                  <a:srgbClr val="000000"/>
                </a:solidFill>
                <a:effectLst/>
                <a:latin typeface="verdana" panose="020B0604030504040204" pitchFamily="34" charset="0"/>
              </a:rPr>
              <a:t> </a:t>
            </a:r>
            <a:r>
              <a:rPr lang="en-US" b="1" i="0" dirty="0" smtClean="0">
                <a:solidFill>
                  <a:srgbClr val="006699"/>
                </a:solidFill>
                <a:effectLst/>
                <a:latin typeface="verdana" panose="020B0604030504040204" pitchFamily="34" charset="0"/>
              </a:rPr>
              <a:t>class</a:t>
            </a: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DSender</a:t>
            </a:r>
            <a:r>
              <a:rPr lang="en-US" b="0" i="0" dirty="0" smtClean="0">
                <a:solidFill>
                  <a:srgbClr val="000000"/>
                </a:solidFill>
                <a:effectLst/>
                <a:latin typeface="verdana" panose="020B0604030504040204" pitchFamily="34" charset="0"/>
              </a:rPr>
              <a:t>{  </a:t>
            </a:r>
          </a:p>
          <a:p>
            <a:pPr marL="0" indent="0" algn="just">
              <a:buNone/>
            </a:pPr>
            <a:r>
              <a:rPr lang="en-US" b="0" i="0" dirty="0" smtClean="0">
                <a:solidFill>
                  <a:srgbClr val="000000"/>
                </a:solidFill>
                <a:effectLst/>
                <a:latin typeface="verdana" panose="020B0604030504040204" pitchFamily="34" charset="0"/>
              </a:rPr>
              <a:t>  </a:t>
            </a:r>
            <a:r>
              <a:rPr lang="en-US" b="1" i="0" dirty="0" smtClean="0">
                <a:solidFill>
                  <a:srgbClr val="006699"/>
                </a:solidFill>
                <a:effectLst/>
                <a:latin typeface="verdana" panose="020B0604030504040204" pitchFamily="34" charset="0"/>
              </a:rPr>
              <a:t>public</a:t>
            </a:r>
            <a:r>
              <a:rPr lang="en-US" b="0" i="0" dirty="0" smtClean="0">
                <a:solidFill>
                  <a:srgbClr val="000000"/>
                </a:solidFill>
                <a:effectLst/>
                <a:latin typeface="verdana" panose="020B0604030504040204" pitchFamily="34" charset="0"/>
              </a:rPr>
              <a:t> </a:t>
            </a:r>
            <a:r>
              <a:rPr lang="en-US" b="1" i="0" dirty="0" smtClean="0">
                <a:solidFill>
                  <a:srgbClr val="006699"/>
                </a:solidFill>
                <a:effectLst/>
                <a:latin typeface="verdana" panose="020B0604030504040204" pitchFamily="34" charset="0"/>
              </a:rPr>
              <a:t>static</a:t>
            </a:r>
            <a:r>
              <a:rPr lang="en-US" b="0" i="0" dirty="0" smtClean="0">
                <a:solidFill>
                  <a:srgbClr val="000000"/>
                </a:solidFill>
                <a:effectLst/>
                <a:latin typeface="verdana" panose="020B0604030504040204" pitchFamily="34" charset="0"/>
              </a:rPr>
              <a:t> </a:t>
            </a:r>
            <a:r>
              <a:rPr lang="en-US" b="1" i="0" dirty="0" smtClean="0">
                <a:solidFill>
                  <a:srgbClr val="006699"/>
                </a:solidFill>
                <a:effectLst/>
                <a:latin typeface="verdana" panose="020B0604030504040204" pitchFamily="34" charset="0"/>
              </a:rPr>
              <a:t>void</a:t>
            </a:r>
            <a:r>
              <a:rPr lang="en-US" b="0" i="0" dirty="0" smtClean="0">
                <a:solidFill>
                  <a:srgbClr val="000000"/>
                </a:solidFill>
                <a:effectLst/>
                <a:latin typeface="verdana" panose="020B0604030504040204" pitchFamily="34" charset="0"/>
              </a:rPr>
              <a:t> main(String[] </a:t>
            </a:r>
            <a:r>
              <a:rPr lang="en-US" b="0" i="0" dirty="0" err="1" smtClean="0">
                <a:solidFill>
                  <a:srgbClr val="000000"/>
                </a:solidFill>
                <a:effectLst/>
                <a:latin typeface="verdana" panose="020B0604030504040204" pitchFamily="34" charset="0"/>
              </a:rPr>
              <a:t>args</a:t>
            </a:r>
            <a:r>
              <a:rPr lang="en-US" b="0" i="0" dirty="0" smtClean="0">
                <a:solidFill>
                  <a:srgbClr val="000000"/>
                </a:solidFill>
                <a:effectLst/>
                <a:latin typeface="verdana" panose="020B0604030504040204" pitchFamily="34" charset="0"/>
              </a:rPr>
              <a:t>) </a:t>
            </a:r>
            <a:r>
              <a:rPr lang="en-US" b="1" i="0" dirty="0" smtClean="0">
                <a:solidFill>
                  <a:srgbClr val="006699"/>
                </a:solidFill>
                <a:effectLst/>
                <a:latin typeface="verdana" panose="020B0604030504040204" pitchFamily="34" charset="0"/>
              </a:rPr>
              <a:t>throws</a:t>
            </a:r>
            <a:r>
              <a:rPr lang="en-US" b="0" i="0" dirty="0" smtClean="0">
                <a:solidFill>
                  <a:srgbClr val="000000"/>
                </a:solidFill>
                <a:effectLst/>
                <a:latin typeface="verdana" panose="020B0604030504040204" pitchFamily="34" charset="0"/>
              </a:rPr>
              <a:t> Exception {  </a:t>
            </a:r>
          </a:p>
          <a:p>
            <a:pPr marL="0" indent="0" algn="just">
              <a:buNone/>
            </a:pP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DatagramSocket</a:t>
            </a:r>
            <a:r>
              <a:rPr lang="en-US" b="0" i="0" dirty="0" smtClean="0">
                <a:solidFill>
                  <a:srgbClr val="000000"/>
                </a:solidFill>
                <a:effectLst/>
                <a:latin typeface="verdana" panose="020B0604030504040204" pitchFamily="34" charset="0"/>
              </a:rPr>
              <a:t> ds = </a:t>
            </a:r>
            <a:r>
              <a:rPr lang="en-US" b="1" i="0" dirty="0" smtClean="0">
                <a:solidFill>
                  <a:srgbClr val="006699"/>
                </a:solidFill>
                <a:effectLst/>
                <a:latin typeface="verdana" panose="020B0604030504040204" pitchFamily="34" charset="0"/>
              </a:rPr>
              <a:t>new</a:t>
            </a: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DatagramSocket</a:t>
            </a:r>
            <a:r>
              <a:rPr lang="en-US" b="0" i="0" dirty="0" smtClean="0">
                <a:solidFill>
                  <a:srgbClr val="000000"/>
                </a:solidFill>
                <a:effectLst/>
                <a:latin typeface="verdana" panose="020B0604030504040204" pitchFamily="34" charset="0"/>
              </a:rPr>
              <a:t>();  </a:t>
            </a:r>
          </a:p>
          <a:p>
            <a:pPr marL="0" indent="0" algn="just">
              <a:buNone/>
            </a:pPr>
            <a:r>
              <a:rPr lang="en-US" b="0" i="0" dirty="0" smtClean="0">
                <a:solidFill>
                  <a:srgbClr val="000000"/>
                </a:solidFill>
                <a:effectLst/>
                <a:latin typeface="verdana" panose="020B0604030504040204" pitchFamily="34" charset="0"/>
              </a:rPr>
              <a:t>    String </a:t>
            </a:r>
            <a:r>
              <a:rPr lang="en-US" b="0" i="0" dirty="0" err="1" smtClean="0">
                <a:solidFill>
                  <a:srgbClr val="000000"/>
                </a:solidFill>
                <a:effectLst/>
                <a:latin typeface="verdana" panose="020B0604030504040204" pitchFamily="34" charset="0"/>
              </a:rPr>
              <a:t>str</a:t>
            </a:r>
            <a:r>
              <a:rPr lang="en-US" b="0" i="0" dirty="0" smtClean="0">
                <a:solidFill>
                  <a:srgbClr val="000000"/>
                </a:solidFill>
                <a:effectLst/>
                <a:latin typeface="verdana" panose="020B0604030504040204" pitchFamily="34" charset="0"/>
              </a:rPr>
              <a:t> = </a:t>
            </a:r>
            <a:r>
              <a:rPr lang="en-US" b="0" i="0" dirty="0" smtClean="0">
                <a:solidFill>
                  <a:srgbClr val="0000FF"/>
                </a:solidFill>
                <a:effectLst/>
                <a:latin typeface="verdana" panose="020B0604030504040204" pitchFamily="34" charset="0"/>
              </a:rPr>
              <a:t>"Welcome java"</a:t>
            </a:r>
            <a:r>
              <a:rPr lang="en-US" b="0" i="0" dirty="0" smtClean="0">
                <a:solidFill>
                  <a:srgbClr val="000000"/>
                </a:solidFill>
                <a:effectLst/>
                <a:latin typeface="verdana" panose="020B0604030504040204" pitchFamily="34" charset="0"/>
              </a:rPr>
              <a:t>;  </a:t>
            </a:r>
          </a:p>
          <a:p>
            <a:pPr marL="0" indent="0" algn="just">
              <a:buNone/>
            </a:pP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InetAddress</a:t>
            </a: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ip</a:t>
            </a:r>
            <a:r>
              <a:rPr lang="en-US" b="0" i="0" dirty="0" smtClean="0">
                <a:solidFill>
                  <a:srgbClr val="000000"/>
                </a:solidFill>
                <a:effectLst/>
                <a:latin typeface="verdana" panose="020B0604030504040204" pitchFamily="34" charset="0"/>
              </a:rPr>
              <a:t> = </a:t>
            </a:r>
            <a:r>
              <a:rPr lang="en-US" b="0" i="0" dirty="0" err="1" smtClean="0">
                <a:solidFill>
                  <a:srgbClr val="000000"/>
                </a:solidFill>
                <a:effectLst/>
                <a:latin typeface="verdana" panose="020B0604030504040204" pitchFamily="34" charset="0"/>
              </a:rPr>
              <a:t>InetAddress.getByName</a:t>
            </a:r>
            <a:r>
              <a:rPr lang="en-US" b="0" i="0" dirty="0" smtClean="0">
                <a:solidFill>
                  <a:srgbClr val="000000"/>
                </a:solidFill>
                <a:effectLst/>
                <a:latin typeface="verdana" panose="020B0604030504040204" pitchFamily="34" charset="0"/>
              </a:rPr>
              <a:t>(</a:t>
            </a:r>
            <a:r>
              <a:rPr lang="en-US" b="0" i="0" dirty="0" smtClean="0">
                <a:solidFill>
                  <a:srgbClr val="0000FF"/>
                </a:solidFill>
                <a:effectLst/>
                <a:latin typeface="verdana" panose="020B0604030504040204" pitchFamily="34" charset="0"/>
              </a:rPr>
              <a:t>"127.0.0.1"</a:t>
            </a:r>
            <a:r>
              <a:rPr lang="en-US" b="0" i="0" dirty="0" smtClean="0">
                <a:solidFill>
                  <a:srgbClr val="000000"/>
                </a:solidFill>
                <a:effectLst/>
                <a:latin typeface="verdana" panose="020B0604030504040204" pitchFamily="34" charset="0"/>
              </a:rPr>
              <a:t>);  </a:t>
            </a:r>
          </a:p>
          <a:p>
            <a:pPr marL="0" indent="0" algn="just">
              <a:buNone/>
            </a:pPr>
            <a:r>
              <a:rPr lang="en-US" b="0" i="0" dirty="0" smtClean="0">
                <a:solidFill>
                  <a:srgbClr val="000000"/>
                </a:solidFill>
                <a:effectLst/>
                <a:latin typeface="verdana" panose="020B0604030504040204" pitchFamily="34" charset="0"/>
              </a:rPr>
              <a:t>     </a:t>
            </a:r>
          </a:p>
          <a:p>
            <a:pPr marL="0" indent="0" algn="just">
              <a:buNone/>
            </a:pP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DatagramPacket</a:t>
            </a: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dp</a:t>
            </a:r>
            <a:r>
              <a:rPr lang="en-US" b="0" i="0" dirty="0" smtClean="0">
                <a:solidFill>
                  <a:srgbClr val="000000"/>
                </a:solidFill>
                <a:effectLst/>
                <a:latin typeface="verdana" panose="020B0604030504040204" pitchFamily="34" charset="0"/>
              </a:rPr>
              <a:t> = </a:t>
            </a:r>
            <a:r>
              <a:rPr lang="en-US" b="1" i="0" dirty="0" smtClean="0">
                <a:solidFill>
                  <a:srgbClr val="006699"/>
                </a:solidFill>
                <a:effectLst/>
                <a:latin typeface="verdana" panose="020B0604030504040204" pitchFamily="34" charset="0"/>
              </a:rPr>
              <a:t>new</a:t>
            </a: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DatagramPacket</a:t>
            </a:r>
            <a:r>
              <a:rPr lang="en-US" b="0" i="0" dirty="0" smtClean="0">
                <a:solidFill>
                  <a:srgbClr val="000000"/>
                </a:solidFill>
                <a:effectLst/>
                <a:latin typeface="verdana" panose="020B0604030504040204" pitchFamily="34" charset="0"/>
              </a:rPr>
              <a:t>(</a:t>
            </a:r>
            <a:r>
              <a:rPr lang="en-US" b="0" i="0" dirty="0" err="1" smtClean="0">
                <a:solidFill>
                  <a:srgbClr val="000000"/>
                </a:solidFill>
                <a:effectLst/>
                <a:latin typeface="verdana" panose="020B0604030504040204" pitchFamily="34" charset="0"/>
              </a:rPr>
              <a:t>str.getBytes</a:t>
            </a: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str.length</a:t>
            </a: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ip</a:t>
            </a:r>
            <a:r>
              <a:rPr lang="en-US" b="0" i="0" dirty="0" smtClean="0">
                <a:solidFill>
                  <a:srgbClr val="000000"/>
                </a:solidFill>
                <a:effectLst/>
                <a:latin typeface="verdana" panose="020B0604030504040204" pitchFamily="34" charset="0"/>
              </a:rPr>
              <a:t>, </a:t>
            </a:r>
            <a:r>
              <a:rPr lang="en-US" b="0" i="0" dirty="0" smtClean="0">
                <a:solidFill>
                  <a:srgbClr val="C00000"/>
                </a:solidFill>
                <a:effectLst/>
                <a:latin typeface="verdana" panose="020B0604030504040204" pitchFamily="34" charset="0"/>
              </a:rPr>
              <a:t>3000</a:t>
            </a:r>
            <a:r>
              <a:rPr lang="en-US" b="0" i="0" dirty="0" smtClean="0">
                <a:solidFill>
                  <a:srgbClr val="000000"/>
                </a:solidFill>
                <a:effectLst/>
                <a:latin typeface="verdana" panose="020B0604030504040204" pitchFamily="34" charset="0"/>
              </a:rPr>
              <a:t>);  </a:t>
            </a:r>
          </a:p>
          <a:p>
            <a:pPr marL="0" indent="0" algn="just">
              <a:buNone/>
            </a:pP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ds.send</a:t>
            </a:r>
            <a:r>
              <a:rPr lang="en-US" b="0" i="0" dirty="0" smtClean="0">
                <a:solidFill>
                  <a:srgbClr val="000000"/>
                </a:solidFill>
                <a:effectLst/>
                <a:latin typeface="verdana" panose="020B0604030504040204" pitchFamily="34" charset="0"/>
              </a:rPr>
              <a:t>(</a:t>
            </a:r>
            <a:r>
              <a:rPr lang="en-US" b="0" i="0" dirty="0" err="1" smtClean="0">
                <a:solidFill>
                  <a:srgbClr val="000000"/>
                </a:solidFill>
                <a:effectLst/>
                <a:latin typeface="verdana" panose="020B0604030504040204" pitchFamily="34" charset="0"/>
              </a:rPr>
              <a:t>dp</a:t>
            </a:r>
            <a:r>
              <a:rPr lang="en-US" b="0" i="0" dirty="0" smtClean="0">
                <a:solidFill>
                  <a:srgbClr val="000000"/>
                </a:solidFill>
                <a:effectLst/>
                <a:latin typeface="verdana" panose="020B0604030504040204" pitchFamily="34" charset="0"/>
              </a:rPr>
              <a:t>);  </a:t>
            </a:r>
          </a:p>
          <a:p>
            <a:pPr marL="0" indent="0" algn="just">
              <a:buNone/>
            </a:pP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ds.close</a:t>
            </a:r>
            <a:r>
              <a:rPr lang="en-US" b="0" i="0" dirty="0" smtClean="0">
                <a:solidFill>
                  <a:srgbClr val="000000"/>
                </a:solidFill>
                <a:effectLst/>
                <a:latin typeface="verdana" panose="020B0604030504040204" pitchFamily="34" charset="0"/>
              </a:rPr>
              <a:t>();  </a:t>
            </a:r>
          </a:p>
          <a:p>
            <a:pPr marL="0" indent="0" algn="just">
              <a:buNone/>
            </a:pPr>
            <a:r>
              <a:rPr lang="en-US" b="0" i="0" dirty="0" smtClean="0">
                <a:solidFill>
                  <a:srgbClr val="000000"/>
                </a:solidFill>
                <a:effectLst/>
                <a:latin typeface="verdana" panose="020B0604030504040204" pitchFamily="34" charset="0"/>
              </a:rPr>
              <a:t>  }  </a:t>
            </a:r>
          </a:p>
          <a:p>
            <a:pPr marL="0" indent="0" algn="just">
              <a:buNone/>
            </a:pPr>
            <a:r>
              <a:rPr lang="en-US" b="0" i="0" dirty="0" smtClean="0">
                <a:solidFill>
                  <a:srgbClr val="000000"/>
                </a:solidFill>
                <a:effectLst/>
                <a:latin typeface="verdana" panose="020B0604030504040204" pitchFamily="34" charset="0"/>
              </a:rPr>
              <a:t>} </a:t>
            </a:r>
          </a:p>
          <a:p>
            <a:pPr marL="0" indent="0">
              <a:buNone/>
            </a:pPr>
            <a:endParaRPr lang="en-US" dirty="0"/>
          </a:p>
        </p:txBody>
      </p:sp>
    </p:spTree>
    <p:extLst>
      <p:ext uri="{BB962C8B-B14F-4D97-AF65-F5344CB8AC3E}">
        <p14:creationId xmlns:p14="http://schemas.microsoft.com/office/powerpoint/2010/main" val="5020008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Example of Receiving </a:t>
            </a:r>
            <a:r>
              <a:rPr lang="en-US" sz="3200" dirty="0" err="1"/>
              <a:t>DatagramPacket</a:t>
            </a:r>
            <a:r>
              <a:rPr lang="en-US" sz="3200" dirty="0"/>
              <a:t> by </a:t>
            </a:r>
            <a:r>
              <a:rPr lang="en-US" sz="3200" dirty="0" err="1"/>
              <a:t>DatagramSocket</a:t>
            </a:r>
            <a:r>
              <a:rPr lang="en-US" sz="3200" dirty="0"/>
              <a:t/>
            </a:r>
            <a:br>
              <a:rPr lang="en-US" sz="3200" dirty="0"/>
            </a:br>
            <a:endParaRPr lang="en-US" sz="3200" dirty="0"/>
          </a:p>
        </p:txBody>
      </p:sp>
      <p:sp>
        <p:nvSpPr>
          <p:cNvPr id="3" name="Content Placeholder 2"/>
          <p:cNvSpPr>
            <a:spLocks noGrp="1"/>
          </p:cNvSpPr>
          <p:nvPr>
            <p:ph idx="1"/>
          </p:nvPr>
        </p:nvSpPr>
        <p:spPr/>
        <p:txBody>
          <a:bodyPr>
            <a:normAutofit fontScale="62500" lnSpcReduction="20000"/>
          </a:bodyPr>
          <a:lstStyle/>
          <a:p>
            <a:pPr marL="0" indent="0" algn="just">
              <a:buNone/>
            </a:pPr>
            <a:r>
              <a:rPr lang="en-US" b="0" i="0" dirty="0" smtClean="0">
                <a:solidFill>
                  <a:srgbClr val="008200"/>
                </a:solidFill>
                <a:effectLst/>
                <a:latin typeface="verdana" panose="020B0604030504040204" pitchFamily="34" charset="0"/>
              </a:rPr>
              <a:t>//DReceiver.java</a:t>
            </a:r>
            <a:r>
              <a:rPr lang="en-US" b="0" i="0" dirty="0" smtClean="0">
                <a:solidFill>
                  <a:srgbClr val="000000"/>
                </a:solidFill>
                <a:effectLst/>
                <a:latin typeface="verdana" panose="020B0604030504040204" pitchFamily="34" charset="0"/>
              </a:rPr>
              <a:t>  </a:t>
            </a:r>
          </a:p>
          <a:p>
            <a:pPr marL="0" indent="0" algn="just">
              <a:buNone/>
            </a:pPr>
            <a:r>
              <a:rPr lang="en-US" b="1" i="0" dirty="0" smtClean="0">
                <a:solidFill>
                  <a:srgbClr val="006699"/>
                </a:solidFill>
                <a:effectLst/>
                <a:latin typeface="verdana" panose="020B0604030504040204" pitchFamily="34" charset="0"/>
              </a:rPr>
              <a:t>import</a:t>
            </a:r>
            <a:r>
              <a:rPr lang="en-US" b="0" i="0" dirty="0" smtClean="0">
                <a:solidFill>
                  <a:srgbClr val="000000"/>
                </a:solidFill>
                <a:effectLst/>
                <a:latin typeface="verdana" panose="020B0604030504040204" pitchFamily="34" charset="0"/>
              </a:rPr>
              <a:t> java.net.*;  </a:t>
            </a:r>
          </a:p>
          <a:p>
            <a:pPr marL="0" indent="0" algn="just">
              <a:buNone/>
            </a:pPr>
            <a:r>
              <a:rPr lang="en-US" b="1" i="0" dirty="0" smtClean="0">
                <a:solidFill>
                  <a:srgbClr val="006699"/>
                </a:solidFill>
                <a:effectLst/>
                <a:latin typeface="verdana" panose="020B0604030504040204" pitchFamily="34" charset="0"/>
              </a:rPr>
              <a:t>public</a:t>
            </a:r>
            <a:r>
              <a:rPr lang="en-US" b="0" i="0" dirty="0" smtClean="0">
                <a:solidFill>
                  <a:srgbClr val="000000"/>
                </a:solidFill>
                <a:effectLst/>
                <a:latin typeface="verdana" panose="020B0604030504040204" pitchFamily="34" charset="0"/>
              </a:rPr>
              <a:t> </a:t>
            </a:r>
            <a:r>
              <a:rPr lang="en-US" b="1" i="0" dirty="0" smtClean="0">
                <a:solidFill>
                  <a:srgbClr val="006699"/>
                </a:solidFill>
                <a:effectLst/>
                <a:latin typeface="verdana" panose="020B0604030504040204" pitchFamily="34" charset="0"/>
              </a:rPr>
              <a:t>class</a:t>
            </a: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DReceiver</a:t>
            </a:r>
            <a:r>
              <a:rPr lang="en-US" b="0" i="0" dirty="0" smtClean="0">
                <a:solidFill>
                  <a:srgbClr val="000000"/>
                </a:solidFill>
                <a:effectLst/>
                <a:latin typeface="verdana" panose="020B0604030504040204" pitchFamily="34" charset="0"/>
              </a:rPr>
              <a:t>{  </a:t>
            </a:r>
          </a:p>
          <a:p>
            <a:pPr marL="0" indent="0" algn="just">
              <a:buNone/>
            </a:pPr>
            <a:r>
              <a:rPr lang="en-US" b="0" i="0" dirty="0" smtClean="0">
                <a:solidFill>
                  <a:srgbClr val="000000"/>
                </a:solidFill>
                <a:effectLst/>
                <a:latin typeface="verdana" panose="020B0604030504040204" pitchFamily="34" charset="0"/>
              </a:rPr>
              <a:t>  </a:t>
            </a:r>
            <a:r>
              <a:rPr lang="en-US" b="1" i="0" dirty="0" smtClean="0">
                <a:solidFill>
                  <a:srgbClr val="006699"/>
                </a:solidFill>
                <a:effectLst/>
                <a:latin typeface="verdana" panose="020B0604030504040204" pitchFamily="34" charset="0"/>
              </a:rPr>
              <a:t>public</a:t>
            </a:r>
            <a:r>
              <a:rPr lang="en-US" b="0" i="0" dirty="0" smtClean="0">
                <a:solidFill>
                  <a:srgbClr val="000000"/>
                </a:solidFill>
                <a:effectLst/>
                <a:latin typeface="verdana" panose="020B0604030504040204" pitchFamily="34" charset="0"/>
              </a:rPr>
              <a:t> </a:t>
            </a:r>
            <a:r>
              <a:rPr lang="en-US" b="1" i="0" dirty="0" smtClean="0">
                <a:solidFill>
                  <a:srgbClr val="006699"/>
                </a:solidFill>
                <a:effectLst/>
                <a:latin typeface="verdana" panose="020B0604030504040204" pitchFamily="34" charset="0"/>
              </a:rPr>
              <a:t>static</a:t>
            </a:r>
            <a:r>
              <a:rPr lang="en-US" b="0" i="0" dirty="0" smtClean="0">
                <a:solidFill>
                  <a:srgbClr val="000000"/>
                </a:solidFill>
                <a:effectLst/>
                <a:latin typeface="verdana" panose="020B0604030504040204" pitchFamily="34" charset="0"/>
              </a:rPr>
              <a:t> </a:t>
            </a:r>
            <a:r>
              <a:rPr lang="en-US" b="1" i="0" dirty="0" smtClean="0">
                <a:solidFill>
                  <a:srgbClr val="006699"/>
                </a:solidFill>
                <a:effectLst/>
                <a:latin typeface="verdana" panose="020B0604030504040204" pitchFamily="34" charset="0"/>
              </a:rPr>
              <a:t>void</a:t>
            </a:r>
            <a:r>
              <a:rPr lang="en-US" b="0" i="0" dirty="0" smtClean="0">
                <a:solidFill>
                  <a:srgbClr val="000000"/>
                </a:solidFill>
                <a:effectLst/>
                <a:latin typeface="verdana" panose="020B0604030504040204" pitchFamily="34" charset="0"/>
              </a:rPr>
              <a:t> main(String[] </a:t>
            </a:r>
            <a:r>
              <a:rPr lang="en-US" b="0" i="0" dirty="0" err="1" smtClean="0">
                <a:solidFill>
                  <a:srgbClr val="000000"/>
                </a:solidFill>
                <a:effectLst/>
                <a:latin typeface="verdana" panose="020B0604030504040204" pitchFamily="34" charset="0"/>
              </a:rPr>
              <a:t>args</a:t>
            </a:r>
            <a:r>
              <a:rPr lang="en-US" b="0" i="0" dirty="0" smtClean="0">
                <a:solidFill>
                  <a:srgbClr val="000000"/>
                </a:solidFill>
                <a:effectLst/>
                <a:latin typeface="verdana" panose="020B0604030504040204" pitchFamily="34" charset="0"/>
              </a:rPr>
              <a:t>) </a:t>
            </a:r>
            <a:r>
              <a:rPr lang="en-US" b="1" i="0" dirty="0" smtClean="0">
                <a:solidFill>
                  <a:srgbClr val="006699"/>
                </a:solidFill>
                <a:effectLst/>
                <a:latin typeface="verdana" panose="020B0604030504040204" pitchFamily="34" charset="0"/>
              </a:rPr>
              <a:t>throws</a:t>
            </a:r>
            <a:r>
              <a:rPr lang="en-US" b="0" i="0" dirty="0" smtClean="0">
                <a:solidFill>
                  <a:srgbClr val="000000"/>
                </a:solidFill>
                <a:effectLst/>
                <a:latin typeface="verdana" panose="020B0604030504040204" pitchFamily="34" charset="0"/>
              </a:rPr>
              <a:t> Exception {  </a:t>
            </a:r>
          </a:p>
          <a:p>
            <a:pPr marL="0" indent="0" algn="just">
              <a:buNone/>
            </a:pP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DatagramSocket</a:t>
            </a:r>
            <a:r>
              <a:rPr lang="en-US" b="0" i="0" dirty="0" smtClean="0">
                <a:solidFill>
                  <a:srgbClr val="000000"/>
                </a:solidFill>
                <a:effectLst/>
                <a:latin typeface="verdana" panose="020B0604030504040204" pitchFamily="34" charset="0"/>
              </a:rPr>
              <a:t> ds = </a:t>
            </a:r>
            <a:r>
              <a:rPr lang="en-US" b="1" i="0" dirty="0" smtClean="0">
                <a:solidFill>
                  <a:srgbClr val="006699"/>
                </a:solidFill>
                <a:effectLst/>
                <a:latin typeface="verdana" panose="020B0604030504040204" pitchFamily="34" charset="0"/>
              </a:rPr>
              <a:t>new</a:t>
            </a: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DatagramSocket</a:t>
            </a:r>
            <a:r>
              <a:rPr lang="en-US" b="0" i="0" dirty="0" smtClean="0">
                <a:solidFill>
                  <a:srgbClr val="000000"/>
                </a:solidFill>
                <a:effectLst/>
                <a:latin typeface="verdana" panose="020B0604030504040204" pitchFamily="34" charset="0"/>
              </a:rPr>
              <a:t>(</a:t>
            </a:r>
            <a:r>
              <a:rPr lang="en-US" b="0" i="0" dirty="0" smtClean="0">
                <a:solidFill>
                  <a:srgbClr val="C00000"/>
                </a:solidFill>
                <a:effectLst/>
                <a:latin typeface="verdana" panose="020B0604030504040204" pitchFamily="34" charset="0"/>
              </a:rPr>
              <a:t>3000</a:t>
            </a:r>
            <a:r>
              <a:rPr lang="en-US" b="0" i="0" dirty="0" smtClean="0">
                <a:solidFill>
                  <a:srgbClr val="000000"/>
                </a:solidFill>
                <a:effectLst/>
                <a:latin typeface="verdana" panose="020B0604030504040204" pitchFamily="34" charset="0"/>
              </a:rPr>
              <a:t>);  </a:t>
            </a:r>
          </a:p>
          <a:p>
            <a:pPr marL="0" indent="0" algn="just">
              <a:buNone/>
            </a:pPr>
            <a:r>
              <a:rPr lang="en-US" b="0" i="0" dirty="0" smtClean="0">
                <a:solidFill>
                  <a:srgbClr val="000000"/>
                </a:solidFill>
                <a:effectLst/>
                <a:latin typeface="verdana" panose="020B0604030504040204" pitchFamily="34" charset="0"/>
              </a:rPr>
              <a:t>    </a:t>
            </a:r>
            <a:r>
              <a:rPr lang="en-US" b="1" i="0" dirty="0" smtClean="0">
                <a:solidFill>
                  <a:srgbClr val="006699"/>
                </a:solidFill>
                <a:effectLst/>
                <a:latin typeface="verdana" panose="020B0604030504040204" pitchFamily="34" charset="0"/>
              </a:rPr>
              <a:t>byte</a:t>
            </a: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buf</a:t>
            </a:r>
            <a:r>
              <a:rPr lang="en-US" b="0" i="0" dirty="0" smtClean="0">
                <a:solidFill>
                  <a:srgbClr val="000000"/>
                </a:solidFill>
                <a:effectLst/>
                <a:latin typeface="verdana" panose="020B0604030504040204" pitchFamily="34" charset="0"/>
              </a:rPr>
              <a:t> = </a:t>
            </a:r>
            <a:r>
              <a:rPr lang="en-US" b="1" i="0" dirty="0" smtClean="0">
                <a:solidFill>
                  <a:srgbClr val="006699"/>
                </a:solidFill>
                <a:effectLst/>
                <a:latin typeface="verdana" panose="020B0604030504040204" pitchFamily="34" charset="0"/>
              </a:rPr>
              <a:t>new</a:t>
            </a:r>
            <a:r>
              <a:rPr lang="en-US" b="0" i="0" dirty="0" smtClean="0">
                <a:solidFill>
                  <a:srgbClr val="000000"/>
                </a:solidFill>
                <a:effectLst/>
                <a:latin typeface="verdana" panose="020B0604030504040204" pitchFamily="34" charset="0"/>
              </a:rPr>
              <a:t> </a:t>
            </a:r>
            <a:r>
              <a:rPr lang="en-US" b="1" i="0" dirty="0" smtClean="0">
                <a:solidFill>
                  <a:srgbClr val="006699"/>
                </a:solidFill>
                <a:effectLst/>
                <a:latin typeface="verdana" panose="020B0604030504040204" pitchFamily="34" charset="0"/>
              </a:rPr>
              <a:t>byte</a:t>
            </a:r>
            <a:r>
              <a:rPr lang="en-US" b="0" i="0" dirty="0" smtClean="0">
                <a:solidFill>
                  <a:srgbClr val="000000"/>
                </a:solidFill>
                <a:effectLst/>
                <a:latin typeface="verdana" panose="020B0604030504040204" pitchFamily="34" charset="0"/>
              </a:rPr>
              <a:t>[</a:t>
            </a:r>
            <a:r>
              <a:rPr lang="en-US" b="0" i="0" dirty="0" smtClean="0">
                <a:solidFill>
                  <a:srgbClr val="C00000"/>
                </a:solidFill>
                <a:effectLst/>
                <a:latin typeface="verdana" panose="020B0604030504040204" pitchFamily="34" charset="0"/>
              </a:rPr>
              <a:t>1024</a:t>
            </a:r>
            <a:r>
              <a:rPr lang="en-US" b="0" i="0" dirty="0" smtClean="0">
                <a:solidFill>
                  <a:srgbClr val="000000"/>
                </a:solidFill>
                <a:effectLst/>
                <a:latin typeface="verdana" panose="020B0604030504040204" pitchFamily="34" charset="0"/>
              </a:rPr>
              <a:t>];  </a:t>
            </a:r>
          </a:p>
          <a:p>
            <a:pPr marL="0" indent="0" algn="just">
              <a:buNone/>
            </a:pP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DatagramPacket</a:t>
            </a: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dp</a:t>
            </a:r>
            <a:r>
              <a:rPr lang="en-US" b="0" i="0" dirty="0" smtClean="0">
                <a:solidFill>
                  <a:srgbClr val="000000"/>
                </a:solidFill>
                <a:effectLst/>
                <a:latin typeface="verdana" panose="020B0604030504040204" pitchFamily="34" charset="0"/>
              </a:rPr>
              <a:t> = </a:t>
            </a:r>
            <a:r>
              <a:rPr lang="en-US" b="1" i="0" dirty="0" smtClean="0">
                <a:solidFill>
                  <a:srgbClr val="006699"/>
                </a:solidFill>
                <a:effectLst/>
                <a:latin typeface="verdana" panose="020B0604030504040204" pitchFamily="34" charset="0"/>
              </a:rPr>
              <a:t>new</a:t>
            </a: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DatagramPacket</a:t>
            </a:r>
            <a:r>
              <a:rPr lang="en-US" b="0" i="0" dirty="0" smtClean="0">
                <a:solidFill>
                  <a:srgbClr val="000000"/>
                </a:solidFill>
                <a:effectLst/>
                <a:latin typeface="verdana" panose="020B0604030504040204" pitchFamily="34" charset="0"/>
              </a:rPr>
              <a:t>(</a:t>
            </a:r>
            <a:r>
              <a:rPr lang="en-US" b="0" i="0" dirty="0" err="1" smtClean="0">
                <a:solidFill>
                  <a:srgbClr val="000000"/>
                </a:solidFill>
                <a:effectLst/>
                <a:latin typeface="verdana" panose="020B0604030504040204" pitchFamily="34" charset="0"/>
              </a:rPr>
              <a:t>buf</a:t>
            </a:r>
            <a:r>
              <a:rPr lang="en-US" b="0" i="0" dirty="0" smtClean="0">
                <a:solidFill>
                  <a:srgbClr val="000000"/>
                </a:solidFill>
                <a:effectLst/>
                <a:latin typeface="verdana" panose="020B0604030504040204" pitchFamily="34" charset="0"/>
              </a:rPr>
              <a:t>, </a:t>
            </a:r>
            <a:r>
              <a:rPr lang="en-US" b="0" i="0" dirty="0" smtClean="0">
                <a:solidFill>
                  <a:srgbClr val="C00000"/>
                </a:solidFill>
                <a:effectLst/>
                <a:latin typeface="verdana" panose="020B0604030504040204" pitchFamily="34" charset="0"/>
              </a:rPr>
              <a:t>1024</a:t>
            </a:r>
            <a:r>
              <a:rPr lang="en-US" b="0" i="0" dirty="0" smtClean="0">
                <a:solidFill>
                  <a:srgbClr val="000000"/>
                </a:solidFill>
                <a:effectLst/>
                <a:latin typeface="verdana" panose="020B0604030504040204" pitchFamily="34" charset="0"/>
              </a:rPr>
              <a:t>);  </a:t>
            </a:r>
          </a:p>
          <a:p>
            <a:pPr marL="0" indent="0" algn="just">
              <a:buNone/>
            </a:pP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ds.receive</a:t>
            </a:r>
            <a:r>
              <a:rPr lang="en-US" b="0" i="0" dirty="0" smtClean="0">
                <a:solidFill>
                  <a:srgbClr val="000000"/>
                </a:solidFill>
                <a:effectLst/>
                <a:latin typeface="verdana" panose="020B0604030504040204" pitchFamily="34" charset="0"/>
              </a:rPr>
              <a:t>(</a:t>
            </a:r>
            <a:r>
              <a:rPr lang="en-US" b="0" i="0" dirty="0" err="1" smtClean="0">
                <a:solidFill>
                  <a:srgbClr val="000000"/>
                </a:solidFill>
                <a:effectLst/>
                <a:latin typeface="verdana" panose="020B0604030504040204" pitchFamily="34" charset="0"/>
              </a:rPr>
              <a:t>dp</a:t>
            </a:r>
            <a:r>
              <a:rPr lang="en-US" b="0" i="0" dirty="0" smtClean="0">
                <a:solidFill>
                  <a:srgbClr val="000000"/>
                </a:solidFill>
                <a:effectLst/>
                <a:latin typeface="verdana" panose="020B0604030504040204" pitchFamily="34" charset="0"/>
              </a:rPr>
              <a:t>);  </a:t>
            </a:r>
          </a:p>
          <a:p>
            <a:pPr marL="0" indent="0" algn="just">
              <a:buNone/>
            </a:pPr>
            <a:r>
              <a:rPr lang="en-US" b="0" i="0" dirty="0" smtClean="0">
                <a:solidFill>
                  <a:srgbClr val="000000"/>
                </a:solidFill>
                <a:effectLst/>
                <a:latin typeface="verdana" panose="020B0604030504040204" pitchFamily="34" charset="0"/>
              </a:rPr>
              <a:t>    String </a:t>
            </a:r>
            <a:r>
              <a:rPr lang="en-US" b="0" i="0" dirty="0" err="1" smtClean="0">
                <a:solidFill>
                  <a:srgbClr val="000000"/>
                </a:solidFill>
                <a:effectLst/>
                <a:latin typeface="verdana" panose="020B0604030504040204" pitchFamily="34" charset="0"/>
              </a:rPr>
              <a:t>str</a:t>
            </a:r>
            <a:r>
              <a:rPr lang="en-US" b="0" i="0" dirty="0" smtClean="0">
                <a:solidFill>
                  <a:srgbClr val="000000"/>
                </a:solidFill>
                <a:effectLst/>
                <a:latin typeface="verdana" panose="020B0604030504040204" pitchFamily="34" charset="0"/>
              </a:rPr>
              <a:t> = </a:t>
            </a:r>
            <a:r>
              <a:rPr lang="en-US" b="1" i="0" dirty="0" smtClean="0">
                <a:solidFill>
                  <a:srgbClr val="006699"/>
                </a:solidFill>
                <a:effectLst/>
                <a:latin typeface="verdana" panose="020B0604030504040204" pitchFamily="34" charset="0"/>
              </a:rPr>
              <a:t>new</a:t>
            </a:r>
            <a:r>
              <a:rPr lang="en-US" b="0" i="0" dirty="0" smtClean="0">
                <a:solidFill>
                  <a:srgbClr val="000000"/>
                </a:solidFill>
                <a:effectLst/>
                <a:latin typeface="verdana" panose="020B0604030504040204" pitchFamily="34" charset="0"/>
              </a:rPr>
              <a:t> String(</a:t>
            </a:r>
            <a:r>
              <a:rPr lang="en-US" b="0" i="0" dirty="0" err="1" smtClean="0">
                <a:solidFill>
                  <a:srgbClr val="000000"/>
                </a:solidFill>
                <a:effectLst/>
                <a:latin typeface="verdana" panose="020B0604030504040204" pitchFamily="34" charset="0"/>
              </a:rPr>
              <a:t>dp.getData</a:t>
            </a:r>
            <a:r>
              <a:rPr lang="en-US" b="0" i="0" dirty="0" smtClean="0">
                <a:solidFill>
                  <a:srgbClr val="000000"/>
                </a:solidFill>
                <a:effectLst/>
                <a:latin typeface="verdana" panose="020B0604030504040204" pitchFamily="34" charset="0"/>
              </a:rPr>
              <a:t>(), </a:t>
            </a:r>
            <a:r>
              <a:rPr lang="en-US" b="0" i="0" dirty="0" smtClean="0">
                <a:solidFill>
                  <a:srgbClr val="C00000"/>
                </a:solidFill>
                <a:effectLst/>
                <a:latin typeface="verdana" panose="020B0604030504040204" pitchFamily="34" charset="0"/>
              </a:rPr>
              <a:t>0</a:t>
            </a: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dp.getLength</a:t>
            </a:r>
            <a:r>
              <a:rPr lang="en-US" b="0" i="0" dirty="0" smtClean="0">
                <a:solidFill>
                  <a:srgbClr val="000000"/>
                </a:solidFill>
                <a:effectLst/>
                <a:latin typeface="verdana" panose="020B0604030504040204" pitchFamily="34" charset="0"/>
              </a:rPr>
              <a:t>());  </a:t>
            </a:r>
          </a:p>
          <a:p>
            <a:pPr marL="0" indent="0" algn="just">
              <a:buNone/>
            </a:pP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System.out.println</a:t>
            </a:r>
            <a:r>
              <a:rPr lang="en-US" b="0" i="0" dirty="0" smtClean="0">
                <a:solidFill>
                  <a:srgbClr val="000000"/>
                </a:solidFill>
                <a:effectLst/>
                <a:latin typeface="verdana" panose="020B0604030504040204" pitchFamily="34" charset="0"/>
              </a:rPr>
              <a:t>(</a:t>
            </a:r>
            <a:r>
              <a:rPr lang="en-US" b="0" i="0" dirty="0" err="1" smtClean="0">
                <a:solidFill>
                  <a:srgbClr val="000000"/>
                </a:solidFill>
                <a:effectLst/>
                <a:latin typeface="verdana" panose="020B0604030504040204" pitchFamily="34" charset="0"/>
              </a:rPr>
              <a:t>str</a:t>
            </a:r>
            <a:r>
              <a:rPr lang="en-US" b="0" i="0" dirty="0" smtClean="0">
                <a:solidFill>
                  <a:srgbClr val="000000"/>
                </a:solidFill>
                <a:effectLst/>
                <a:latin typeface="verdana" panose="020B0604030504040204" pitchFamily="34" charset="0"/>
              </a:rPr>
              <a:t>);  </a:t>
            </a:r>
          </a:p>
          <a:p>
            <a:pPr marL="0" indent="0" algn="just">
              <a:buNone/>
            </a:pPr>
            <a:r>
              <a:rPr lang="en-US" b="0" i="0" dirty="0" smtClean="0">
                <a:solidFill>
                  <a:srgbClr val="000000"/>
                </a:solidFill>
                <a:effectLst/>
                <a:latin typeface="verdana" panose="020B0604030504040204" pitchFamily="34" charset="0"/>
              </a:rPr>
              <a:t>    </a:t>
            </a:r>
            <a:r>
              <a:rPr lang="en-US" b="0" i="0" dirty="0" err="1" smtClean="0">
                <a:solidFill>
                  <a:srgbClr val="000000"/>
                </a:solidFill>
                <a:effectLst/>
                <a:latin typeface="verdana" panose="020B0604030504040204" pitchFamily="34" charset="0"/>
              </a:rPr>
              <a:t>ds.close</a:t>
            </a:r>
            <a:r>
              <a:rPr lang="en-US" b="0" i="0" dirty="0" smtClean="0">
                <a:solidFill>
                  <a:srgbClr val="000000"/>
                </a:solidFill>
                <a:effectLst/>
                <a:latin typeface="verdana" panose="020B0604030504040204" pitchFamily="34" charset="0"/>
              </a:rPr>
              <a:t>();  </a:t>
            </a:r>
          </a:p>
          <a:p>
            <a:pPr marL="0" indent="0" algn="just">
              <a:buNone/>
            </a:pPr>
            <a:r>
              <a:rPr lang="en-US" b="0" i="0" dirty="0" smtClean="0">
                <a:solidFill>
                  <a:srgbClr val="000000"/>
                </a:solidFill>
                <a:effectLst/>
                <a:latin typeface="verdana" panose="020B0604030504040204" pitchFamily="34" charset="0"/>
              </a:rPr>
              <a:t>  }  </a:t>
            </a:r>
          </a:p>
          <a:p>
            <a:pPr marL="0" indent="0" algn="just">
              <a:buNone/>
            </a:pPr>
            <a:r>
              <a:rPr lang="en-US" b="0" i="0" dirty="0" smtClean="0">
                <a:solidFill>
                  <a:srgbClr val="000000"/>
                </a:solidFill>
                <a:effectLst/>
                <a:latin typeface="verdana" panose="020B0604030504040204" pitchFamily="34" charset="0"/>
              </a:rPr>
              <a:t>} </a:t>
            </a:r>
          </a:p>
          <a:p>
            <a:pPr marL="0" indent="0">
              <a:buNone/>
            </a:pPr>
            <a:endParaRPr lang="en-US" dirty="0"/>
          </a:p>
        </p:txBody>
      </p:sp>
    </p:spTree>
    <p:extLst>
      <p:ext uri="{BB962C8B-B14F-4D97-AF65-F5344CB8AC3E}">
        <p14:creationId xmlns:p14="http://schemas.microsoft.com/office/powerpoint/2010/main" val="1671319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 of Java Networking</a:t>
            </a:r>
            <a:br>
              <a:rPr lang="en-US" dirty="0" smtClean="0"/>
            </a:br>
            <a:endParaRPr lang="en-US" dirty="0"/>
          </a:p>
        </p:txBody>
      </p:sp>
      <p:sp>
        <p:nvSpPr>
          <p:cNvPr id="3" name="Content Placeholder 2"/>
          <p:cNvSpPr>
            <a:spLocks noGrp="1"/>
          </p:cNvSpPr>
          <p:nvPr>
            <p:ph idx="1"/>
          </p:nvPr>
        </p:nvSpPr>
        <p:spPr/>
        <p:txBody>
          <a:bodyPr/>
          <a:lstStyle/>
          <a:p>
            <a:r>
              <a:rPr lang="en-US" dirty="0" smtClean="0"/>
              <a:t>sharing resources</a:t>
            </a:r>
          </a:p>
          <a:p>
            <a:r>
              <a:rPr lang="en-US" dirty="0" smtClean="0"/>
              <a:t>centralize software management</a:t>
            </a:r>
          </a:p>
          <a:p>
            <a:endParaRPr lang="en-US" dirty="0"/>
          </a:p>
        </p:txBody>
      </p:sp>
    </p:spTree>
    <p:extLst>
      <p:ext uri="{BB962C8B-B14F-4D97-AF65-F5344CB8AC3E}">
        <p14:creationId xmlns:p14="http://schemas.microsoft.com/office/powerpoint/2010/main" val="3106063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Networking Terminology</a:t>
            </a:r>
            <a:br>
              <a:rPr lang="en-US" dirty="0"/>
            </a:br>
            <a:endParaRPr lang="en-US" dirty="0"/>
          </a:p>
        </p:txBody>
      </p:sp>
      <p:sp>
        <p:nvSpPr>
          <p:cNvPr id="3" name="Content Placeholder 2"/>
          <p:cNvSpPr>
            <a:spLocks noGrp="1"/>
          </p:cNvSpPr>
          <p:nvPr>
            <p:ph idx="1"/>
          </p:nvPr>
        </p:nvSpPr>
        <p:spPr/>
        <p:txBody>
          <a:bodyPr/>
          <a:lstStyle/>
          <a:p>
            <a:r>
              <a:rPr lang="en-US" dirty="0"/>
              <a:t>The widely used java networking terminologies are given below:</a:t>
            </a:r>
          </a:p>
          <a:p>
            <a:r>
              <a:rPr lang="en-US" dirty="0"/>
              <a:t>IP Address</a:t>
            </a:r>
          </a:p>
          <a:p>
            <a:r>
              <a:rPr lang="en-US" dirty="0"/>
              <a:t>Protocol</a:t>
            </a:r>
          </a:p>
          <a:p>
            <a:r>
              <a:rPr lang="en-US" dirty="0"/>
              <a:t>Port Number</a:t>
            </a:r>
          </a:p>
          <a:p>
            <a:r>
              <a:rPr lang="en-US" dirty="0"/>
              <a:t>MAC Address</a:t>
            </a:r>
          </a:p>
          <a:p>
            <a:r>
              <a:rPr lang="en-US" dirty="0"/>
              <a:t>Connection-oriented and connection-less protocol</a:t>
            </a:r>
          </a:p>
          <a:p>
            <a:r>
              <a:rPr lang="en-US" dirty="0"/>
              <a:t>Socket</a:t>
            </a:r>
          </a:p>
          <a:p>
            <a:endParaRPr lang="en-US" dirty="0"/>
          </a:p>
        </p:txBody>
      </p:sp>
    </p:spTree>
    <p:extLst>
      <p:ext uri="{BB962C8B-B14F-4D97-AF65-F5344CB8AC3E}">
        <p14:creationId xmlns:p14="http://schemas.microsoft.com/office/powerpoint/2010/main" val="2464810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6366"/>
            <a:ext cx="10515600" cy="5790597"/>
          </a:xfrm>
        </p:spPr>
        <p:txBody>
          <a:bodyPr>
            <a:normAutofit/>
          </a:bodyPr>
          <a:lstStyle/>
          <a:p>
            <a:pPr algn="just"/>
            <a:r>
              <a:rPr lang="en-US" sz="1800" i="0" dirty="0" smtClean="0">
                <a:solidFill>
                  <a:srgbClr val="610B4B"/>
                </a:solidFill>
                <a:effectLst/>
                <a:latin typeface="erdana"/>
              </a:rPr>
              <a:t>1) IP Address</a:t>
            </a:r>
          </a:p>
          <a:p>
            <a:pPr algn="just"/>
            <a:r>
              <a:rPr lang="en-US" sz="1800" i="0" dirty="0" smtClean="0">
                <a:solidFill>
                  <a:srgbClr val="000000"/>
                </a:solidFill>
                <a:effectLst/>
                <a:latin typeface="verdana" panose="020B0604030504040204" pitchFamily="34" charset="0"/>
              </a:rPr>
              <a:t>IP address is a unique number assigned to a node of a network e.g. 192.168.0.1 . It is composed of octets that range from 0 to 255.</a:t>
            </a:r>
          </a:p>
          <a:p>
            <a:pPr algn="just"/>
            <a:r>
              <a:rPr lang="en-US" sz="1800" i="0" dirty="0" smtClean="0">
                <a:solidFill>
                  <a:srgbClr val="000000"/>
                </a:solidFill>
                <a:effectLst/>
                <a:latin typeface="verdana" panose="020B0604030504040204" pitchFamily="34" charset="0"/>
              </a:rPr>
              <a:t>It is a logical address that can be changed.</a:t>
            </a:r>
          </a:p>
          <a:p>
            <a:pPr algn="just"/>
            <a:r>
              <a:rPr lang="en-US" sz="1800" i="0" dirty="0" smtClean="0">
                <a:solidFill>
                  <a:srgbClr val="610B4B"/>
                </a:solidFill>
                <a:effectLst/>
                <a:latin typeface="erdana"/>
              </a:rPr>
              <a:t>2) Protocol</a:t>
            </a:r>
          </a:p>
          <a:p>
            <a:pPr algn="just"/>
            <a:r>
              <a:rPr lang="en-US" sz="1800" i="0" dirty="0" smtClean="0">
                <a:solidFill>
                  <a:srgbClr val="000000"/>
                </a:solidFill>
                <a:effectLst/>
                <a:latin typeface="verdana" panose="020B0604030504040204" pitchFamily="34" charset="0"/>
              </a:rPr>
              <a:t>A protocol is a set of rules basically that is followed for communication. For example:</a:t>
            </a:r>
          </a:p>
          <a:p>
            <a:pPr algn="just"/>
            <a:r>
              <a:rPr lang="en-US" sz="1800" i="0" dirty="0" smtClean="0">
                <a:solidFill>
                  <a:srgbClr val="000000"/>
                </a:solidFill>
                <a:effectLst/>
                <a:latin typeface="verdana" panose="020B0604030504040204" pitchFamily="34" charset="0"/>
              </a:rPr>
              <a:t>TCP</a:t>
            </a:r>
          </a:p>
          <a:p>
            <a:pPr algn="just"/>
            <a:r>
              <a:rPr lang="en-US" sz="1800" i="0" dirty="0" smtClean="0">
                <a:solidFill>
                  <a:srgbClr val="000000"/>
                </a:solidFill>
                <a:effectLst/>
                <a:latin typeface="verdana" panose="020B0604030504040204" pitchFamily="34" charset="0"/>
              </a:rPr>
              <a:t>FTP</a:t>
            </a:r>
          </a:p>
          <a:p>
            <a:pPr algn="just"/>
            <a:r>
              <a:rPr lang="en-US" sz="1800" i="0" dirty="0" smtClean="0">
                <a:solidFill>
                  <a:srgbClr val="000000"/>
                </a:solidFill>
                <a:effectLst/>
                <a:latin typeface="verdana" panose="020B0604030504040204" pitchFamily="34" charset="0"/>
              </a:rPr>
              <a:t>Telnet</a:t>
            </a:r>
          </a:p>
          <a:p>
            <a:pPr algn="just"/>
            <a:r>
              <a:rPr lang="en-US" sz="1800" i="0" dirty="0" smtClean="0">
                <a:solidFill>
                  <a:srgbClr val="000000"/>
                </a:solidFill>
                <a:effectLst/>
                <a:latin typeface="verdana" panose="020B0604030504040204" pitchFamily="34" charset="0"/>
              </a:rPr>
              <a:t>SMTP</a:t>
            </a:r>
          </a:p>
          <a:p>
            <a:pPr algn="just"/>
            <a:r>
              <a:rPr lang="en-US" sz="1800" i="0" dirty="0" smtClean="0">
                <a:solidFill>
                  <a:srgbClr val="000000"/>
                </a:solidFill>
                <a:effectLst/>
                <a:latin typeface="verdana" panose="020B0604030504040204" pitchFamily="34" charset="0"/>
              </a:rPr>
              <a:t>POP etc.</a:t>
            </a:r>
          </a:p>
          <a:p>
            <a:pPr marL="0" indent="0">
              <a:buNone/>
            </a:pPr>
            <a:endParaRPr lang="en-US" sz="1800" dirty="0"/>
          </a:p>
        </p:txBody>
      </p:sp>
    </p:spTree>
    <p:extLst>
      <p:ext uri="{BB962C8B-B14F-4D97-AF65-F5344CB8AC3E}">
        <p14:creationId xmlns:p14="http://schemas.microsoft.com/office/powerpoint/2010/main" val="1177339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6366"/>
            <a:ext cx="10515600" cy="5790597"/>
          </a:xfrm>
        </p:spPr>
        <p:txBody>
          <a:bodyPr>
            <a:normAutofit/>
          </a:bodyPr>
          <a:lstStyle/>
          <a:p>
            <a:pPr algn="just"/>
            <a:r>
              <a:rPr lang="en-US" sz="1800" b="0" i="0" dirty="0" smtClean="0">
                <a:solidFill>
                  <a:srgbClr val="610B4B"/>
                </a:solidFill>
                <a:effectLst/>
                <a:latin typeface="erdana"/>
              </a:rPr>
              <a:t>3) Port Number</a:t>
            </a:r>
          </a:p>
          <a:p>
            <a:pPr algn="just"/>
            <a:r>
              <a:rPr lang="en-US" sz="1800" b="0" i="0" dirty="0" smtClean="0">
                <a:solidFill>
                  <a:srgbClr val="000000"/>
                </a:solidFill>
                <a:effectLst/>
                <a:latin typeface="verdana" panose="020B0604030504040204" pitchFamily="34" charset="0"/>
              </a:rPr>
              <a:t>The port number is used to uniquely identify different applications. It acts as a communication endpoint between applications.</a:t>
            </a:r>
          </a:p>
          <a:p>
            <a:pPr algn="just"/>
            <a:r>
              <a:rPr lang="en-US" sz="1800" b="0" i="0" dirty="0" smtClean="0">
                <a:solidFill>
                  <a:srgbClr val="000000"/>
                </a:solidFill>
                <a:effectLst/>
                <a:latin typeface="verdana" panose="020B0604030504040204" pitchFamily="34" charset="0"/>
              </a:rPr>
              <a:t>The port number is associated with the IP address for communication between two applications.</a:t>
            </a:r>
          </a:p>
          <a:p>
            <a:pPr algn="just"/>
            <a:r>
              <a:rPr lang="en-US" sz="1800" b="0" i="0" dirty="0" smtClean="0">
                <a:solidFill>
                  <a:srgbClr val="610B4B"/>
                </a:solidFill>
                <a:effectLst/>
                <a:latin typeface="erdana"/>
              </a:rPr>
              <a:t>4) MAC Address</a:t>
            </a:r>
          </a:p>
          <a:p>
            <a:pPr algn="just"/>
            <a:r>
              <a:rPr lang="en-US" sz="1800" b="0" i="0" dirty="0" smtClean="0">
                <a:solidFill>
                  <a:srgbClr val="000000"/>
                </a:solidFill>
                <a:effectLst/>
                <a:latin typeface="verdana" panose="020B0604030504040204" pitchFamily="34" charset="0"/>
              </a:rPr>
              <a:t>MAC (Media Access Control) Address is a unique identifier of NIC (Network Interface Controller). A network node can have multiple NIC but each with unique MAC.</a:t>
            </a:r>
          </a:p>
          <a:p>
            <a:pPr algn="just"/>
            <a:r>
              <a:rPr lang="en-US" sz="1800" b="0" i="0" dirty="0" smtClean="0">
                <a:solidFill>
                  <a:srgbClr val="610B4B"/>
                </a:solidFill>
                <a:effectLst/>
                <a:latin typeface="erdana"/>
              </a:rPr>
              <a:t>5) Connection-oriented and connection-less protocol</a:t>
            </a:r>
          </a:p>
          <a:p>
            <a:pPr algn="just"/>
            <a:r>
              <a:rPr lang="en-US" sz="1800" b="0" i="0" dirty="0" smtClean="0">
                <a:solidFill>
                  <a:srgbClr val="000000"/>
                </a:solidFill>
                <a:effectLst/>
                <a:latin typeface="verdana" panose="020B0604030504040204" pitchFamily="34" charset="0"/>
              </a:rPr>
              <a:t>In connection-oriented protocol, acknowledgement is sent by the receiver. So it is reliable but slow. The example of connection-oriented protocol is TCP.</a:t>
            </a:r>
          </a:p>
          <a:p>
            <a:pPr algn="just"/>
            <a:r>
              <a:rPr lang="en-US" sz="1800" b="0" i="0" dirty="0" smtClean="0">
                <a:solidFill>
                  <a:srgbClr val="000000"/>
                </a:solidFill>
                <a:effectLst/>
                <a:latin typeface="verdana" panose="020B0604030504040204" pitchFamily="34" charset="0"/>
              </a:rPr>
              <a:t>But, in connection-less protocol, acknowledgement is not sent by the receiver. So it is not reliable but fast. The example of connection-less protocol is UDP.</a:t>
            </a:r>
          </a:p>
          <a:p>
            <a:pPr algn="just"/>
            <a:r>
              <a:rPr lang="en-US" sz="1800" b="0" i="0" dirty="0" smtClean="0">
                <a:solidFill>
                  <a:srgbClr val="610B4B"/>
                </a:solidFill>
                <a:effectLst/>
                <a:latin typeface="erdana"/>
              </a:rPr>
              <a:t>6) Socket</a:t>
            </a:r>
          </a:p>
          <a:p>
            <a:pPr algn="just"/>
            <a:r>
              <a:rPr lang="en-US" sz="1800" b="0" i="0" dirty="0" smtClean="0">
                <a:solidFill>
                  <a:srgbClr val="000000"/>
                </a:solidFill>
                <a:effectLst/>
                <a:latin typeface="verdana" panose="020B0604030504040204" pitchFamily="34" charset="0"/>
              </a:rPr>
              <a:t>A socket is an endpoint between two way communication.</a:t>
            </a:r>
          </a:p>
          <a:p>
            <a:pPr algn="just"/>
            <a:r>
              <a:rPr lang="en-US" sz="1800" b="0" i="0" dirty="0" smtClean="0">
                <a:solidFill>
                  <a:srgbClr val="000000"/>
                </a:solidFill>
                <a:effectLst/>
                <a:latin typeface="verdana" panose="020B0604030504040204" pitchFamily="34" charset="0"/>
              </a:rPr>
              <a:t>Visit next page for java socket programming.</a:t>
            </a:r>
          </a:p>
          <a:p>
            <a:pPr marL="0" indent="0">
              <a:buNone/>
            </a:pPr>
            <a:endParaRPr lang="en-US" sz="1800" dirty="0"/>
          </a:p>
        </p:txBody>
      </p:sp>
    </p:spTree>
    <p:extLst>
      <p:ext uri="{BB962C8B-B14F-4D97-AF65-F5344CB8AC3E}">
        <p14:creationId xmlns:p14="http://schemas.microsoft.com/office/powerpoint/2010/main" val="682501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Java Socket Programming</a:t>
            </a:r>
          </a:p>
        </p:txBody>
      </p:sp>
      <p:sp>
        <p:nvSpPr>
          <p:cNvPr id="3" name="Content Placeholder 2"/>
          <p:cNvSpPr>
            <a:spLocks noGrp="1"/>
          </p:cNvSpPr>
          <p:nvPr>
            <p:ph idx="1"/>
          </p:nvPr>
        </p:nvSpPr>
        <p:spPr/>
        <p:txBody>
          <a:bodyPr>
            <a:normAutofit/>
          </a:bodyPr>
          <a:lstStyle/>
          <a:p>
            <a:r>
              <a:rPr lang="en-US" sz="2000" dirty="0">
                <a:solidFill>
                  <a:srgbClr val="FF0000"/>
                </a:solidFill>
              </a:rPr>
              <a:t>Java Socket programming is used for communication between the applications running on different JRE.</a:t>
            </a:r>
          </a:p>
          <a:p>
            <a:r>
              <a:rPr lang="en-US" sz="2000" dirty="0">
                <a:solidFill>
                  <a:srgbClr val="FF0000"/>
                </a:solidFill>
              </a:rPr>
              <a:t>Java Socket programming can be connection-oriented or connection-less.</a:t>
            </a:r>
          </a:p>
          <a:p>
            <a:r>
              <a:rPr lang="en-US" sz="2000" dirty="0">
                <a:solidFill>
                  <a:srgbClr val="FF0000"/>
                </a:solidFill>
              </a:rPr>
              <a:t>Socket and </a:t>
            </a:r>
            <a:r>
              <a:rPr lang="en-US" sz="2000" dirty="0" err="1">
                <a:solidFill>
                  <a:srgbClr val="FF0000"/>
                </a:solidFill>
              </a:rPr>
              <a:t>ServerSocket</a:t>
            </a:r>
            <a:r>
              <a:rPr lang="en-US" sz="2000" dirty="0">
                <a:solidFill>
                  <a:srgbClr val="FF0000"/>
                </a:solidFill>
              </a:rPr>
              <a:t> classes are used for connection-oriented socket programming </a:t>
            </a:r>
          </a:p>
          <a:p>
            <a:r>
              <a:rPr lang="en-US" sz="2000" dirty="0" err="1" smtClean="0">
                <a:solidFill>
                  <a:srgbClr val="FF0000"/>
                </a:solidFill>
              </a:rPr>
              <a:t>DatagramSocket</a:t>
            </a:r>
            <a:r>
              <a:rPr lang="en-US" sz="2000" dirty="0" smtClean="0">
                <a:solidFill>
                  <a:srgbClr val="FF0000"/>
                </a:solidFill>
              </a:rPr>
              <a:t> </a:t>
            </a:r>
            <a:r>
              <a:rPr lang="en-US" sz="2000" dirty="0">
                <a:solidFill>
                  <a:srgbClr val="FF0000"/>
                </a:solidFill>
              </a:rPr>
              <a:t>and </a:t>
            </a:r>
            <a:r>
              <a:rPr lang="en-US" sz="2000" dirty="0" err="1">
                <a:solidFill>
                  <a:srgbClr val="FF0000"/>
                </a:solidFill>
              </a:rPr>
              <a:t>DatagramPacket</a:t>
            </a:r>
            <a:r>
              <a:rPr lang="en-US" sz="2000" dirty="0">
                <a:solidFill>
                  <a:srgbClr val="FF0000"/>
                </a:solidFill>
              </a:rPr>
              <a:t> classes are used for connection-less socket programming.</a:t>
            </a:r>
          </a:p>
          <a:p>
            <a:pPr marL="0" indent="0">
              <a:buNone/>
            </a:pPr>
            <a:endParaRPr lang="en-US" sz="2000" dirty="0"/>
          </a:p>
        </p:txBody>
      </p:sp>
    </p:spTree>
    <p:extLst>
      <p:ext uri="{BB962C8B-B14F-4D97-AF65-F5344CB8AC3E}">
        <p14:creationId xmlns:p14="http://schemas.microsoft.com/office/powerpoint/2010/main" val="2046457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client in socket programming must know two information:</a:t>
            </a:r>
            <a:br>
              <a:rPr lang="en-US" dirty="0" smtClean="0"/>
            </a:br>
            <a:endParaRPr lang="en-US" dirty="0"/>
          </a:p>
        </p:txBody>
      </p:sp>
      <p:sp>
        <p:nvSpPr>
          <p:cNvPr id="3" name="Content Placeholder 2"/>
          <p:cNvSpPr>
            <a:spLocks noGrp="1"/>
          </p:cNvSpPr>
          <p:nvPr>
            <p:ph idx="1"/>
          </p:nvPr>
        </p:nvSpPr>
        <p:spPr/>
        <p:txBody>
          <a:bodyPr/>
          <a:lstStyle/>
          <a:p>
            <a:r>
              <a:rPr lang="en-US" dirty="0" smtClean="0"/>
              <a:t>IP Address of Server, and</a:t>
            </a:r>
          </a:p>
          <a:p>
            <a:r>
              <a:rPr lang="en-US" dirty="0" smtClean="0"/>
              <a:t>Port number.</a:t>
            </a:r>
            <a:endParaRPr lang="en-US" dirty="0"/>
          </a:p>
        </p:txBody>
      </p:sp>
    </p:spTree>
    <p:extLst>
      <p:ext uri="{BB962C8B-B14F-4D97-AF65-F5344CB8AC3E}">
        <p14:creationId xmlns:p14="http://schemas.microsoft.com/office/powerpoint/2010/main" val="2052282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TotalTime>
  <Words>1214</Words>
  <Application>Microsoft Office PowerPoint</Application>
  <PresentationFormat>Widescreen</PresentationFormat>
  <Paragraphs>312</Paragraphs>
  <Slides>37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Calibri Light</vt:lpstr>
      <vt:lpstr>Consolas</vt:lpstr>
      <vt:lpstr>erdana</vt:lpstr>
      <vt:lpstr>Times New Roman</vt:lpstr>
      <vt:lpstr>Verdana</vt:lpstr>
      <vt:lpstr>Office Theme</vt:lpstr>
      <vt:lpstr>Networking – java.net package </vt:lpstr>
      <vt:lpstr>Topics to be covered </vt:lpstr>
      <vt:lpstr>Networking</vt:lpstr>
      <vt:lpstr>Advantage of Java Networking </vt:lpstr>
      <vt:lpstr>Java Networking Terminology </vt:lpstr>
      <vt:lpstr>PowerPoint Presentation</vt:lpstr>
      <vt:lpstr>PowerPoint Presentation</vt:lpstr>
      <vt:lpstr>Java Socket Programming</vt:lpstr>
      <vt:lpstr>The client in socket programming must know two information: </vt:lpstr>
      <vt:lpstr>Socket class </vt:lpstr>
      <vt:lpstr>ServerSocket class </vt:lpstr>
      <vt:lpstr>Example of Java Socket Programming Let's see a simple of java socket programming in which client sends a text and server receives it. MyServer.java</vt:lpstr>
      <vt:lpstr>MyClient.java</vt:lpstr>
      <vt:lpstr>To execute this program open two command prompts and execute each program at each command prompt as displayed in the below figure.  After running the client application, a message will be displayed on the server console.</vt:lpstr>
      <vt:lpstr>Example of Java Socket Programming (Read-Write both side)</vt:lpstr>
      <vt:lpstr>MyServer.java</vt:lpstr>
      <vt:lpstr>MyClient.java</vt:lpstr>
      <vt:lpstr>URL </vt:lpstr>
      <vt:lpstr>Commonly used methods of Java URL class </vt:lpstr>
      <vt:lpstr>URL Demo</vt:lpstr>
      <vt:lpstr>Output</vt:lpstr>
      <vt:lpstr>Java URLConnection class </vt:lpstr>
      <vt:lpstr>Displaying source code of a webpage by URLConnecton class </vt:lpstr>
      <vt:lpstr>HttpURLConnection class</vt:lpstr>
      <vt:lpstr>How to get the object of HttpURLConnection class</vt:lpstr>
      <vt:lpstr>HttpUrlConnection Example</vt:lpstr>
      <vt:lpstr>Output</vt:lpstr>
      <vt:lpstr>InetAddress class </vt:lpstr>
      <vt:lpstr>Commonly used methods of InetAddress class </vt:lpstr>
      <vt:lpstr>InetAddress Example</vt:lpstr>
      <vt:lpstr>output</vt:lpstr>
      <vt:lpstr>DatagramSocket and DatagramPacket </vt:lpstr>
      <vt:lpstr>DatagramSocket class </vt:lpstr>
      <vt:lpstr>Commonly used Constructors of DatagramSocket class </vt:lpstr>
      <vt:lpstr>DatagramPacket class </vt:lpstr>
      <vt:lpstr>Example of Sending DatagramPacket by DatagramSocket </vt:lpstr>
      <vt:lpstr>Example of Receiving DatagramPacket by DatagramSocket </vt:lpstr>
    </vt:vector>
  </TitlesOfParts>
  <Company>Deloitte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Networking </dc:title>
  <dc:creator>Arepalli, Manga Rao</dc:creator>
  <cp:lastModifiedBy>Arepalli, Manga Rao</cp:lastModifiedBy>
  <cp:revision>16</cp:revision>
  <dcterms:created xsi:type="dcterms:W3CDTF">2016-10-03T18:35:37Z</dcterms:created>
  <dcterms:modified xsi:type="dcterms:W3CDTF">2016-10-03T19:33:13Z</dcterms:modified>
</cp:coreProperties>
</file>