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3"/>
  </p:notesMasterIdLst>
  <p:sldIdLst>
    <p:sldId id="256" r:id="rId2"/>
    <p:sldId id="257" r:id="rId3"/>
    <p:sldId id="258" r:id="rId4"/>
    <p:sldId id="259" r:id="rId5"/>
    <p:sldId id="260" r:id="rId6"/>
    <p:sldId id="261" r:id="rId7"/>
    <p:sldId id="262" r:id="rId8"/>
    <p:sldId id="263" r:id="rId9"/>
    <p:sldId id="264" r:id="rId10"/>
    <p:sldId id="265" r:id="rId11"/>
    <p:sldId id="266" r:id="rId12"/>
    <p:sldId id="317" r:id="rId13"/>
    <p:sldId id="318" r:id="rId14"/>
    <p:sldId id="319" r:id="rId15"/>
    <p:sldId id="320" r:id="rId16"/>
    <p:sldId id="267" r:id="rId17"/>
    <p:sldId id="321" r:id="rId18"/>
    <p:sldId id="268" r:id="rId19"/>
    <p:sldId id="269" r:id="rId20"/>
    <p:sldId id="274" r:id="rId21"/>
    <p:sldId id="271" r:id="rId22"/>
    <p:sldId id="270" r:id="rId23"/>
    <p:sldId id="275" r:id="rId24"/>
    <p:sldId id="272" r:id="rId25"/>
    <p:sldId id="273" r:id="rId26"/>
    <p:sldId id="276" r:id="rId27"/>
    <p:sldId id="277" r:id="rId28"/>
    <p:sldId id="279" r:id="rId29"/>
    <p:sldId id="282" r:id="rId30"/>
    <p:sldId id="283" r:id="rId31"/>
    <p:sldId id="299" r:id="rId32"/>
    <p:sldId id="300" r:id="rId33"/>
    <p:sldId id="301" r:id="rId34"/>
    <p:sldId id="303" r:id="rId35"/>
    <p:sldId id="305" r:id="rId36"/>
    <p:sldId id="304" r:id="rId37"/>
    <p:sldId id="306" r:id="rId38"/>
    <p:sldId id="307" r:id="rId39"/>
    <p:sldId id="308" r:id="rId40"/>
    <p:sldId id="324" r:id="rId41"/>
    <p:sldId id="325" r:id="rId42"/>
    <p:sldId id="326" r:id="rId43"/>
    <p:sldId id="309" r:id="rId44"/>
    <p:sldId id="310" r:id="rId45"/>
    <p:sldId id="327" r:id="rId46"/>
    <p:sldId id="311" r:id="rId47"/>
    <p:sldId id="312" r:id="rId48"/>
    <p:sldId id="313" r:id="rId49"/>
    <p:sldId id="322" r:id="rId50"/>
    <p:sldId id="314" r:id="rId51"/>
    <p:sldId id="316" r:id="rId52"/>
    <p:sldId id="332" r:id="rId53"/>
    <p:sldId id="331" r:id="rId54"/>
    <p:sldId id="333" r:id="rId55"/>
    <p:sldId id="323" r:id="rId56"/>
    <p:sldId id="302" r:id="rId57"/>
    <p:sldId id="284" r:id="rId58"/>
    <p:sldId id="285" r:id="rId59"/>
    <p:sldId id="288" r:id="rId60"/>
    <p:sldId id="328" r:id="rId61"/>
    <p:sldId id="329"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0E081F-0484-44A3-9A87-12D528B1A3BC}" type="datetimeFigureOut">
              <a:rPr lang="en-US" smtClean="0"/>
              <a:t>6/28/2017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E0AE79-32AC-4A80-AEC7-DF2F6C6146A5}" type="slidenum">
              <a:rPr lang="en-US" smtClean="0"/>
              <a:t>‹#›</a:t>
            </a:fld>
            <a:endParaRPr lang="en-US"/>
          </a:p>
        </p:txBody>
      </p:sp>
    </p:spTree>
    <p:extLst>
      <p:ext uri="{BB962C8B-B14F-4D97-AF65-F5344CB8AC3E}">
        <p14:creationId xmlns:p14="http://schemas.microsoft.com/office/powerpoint/2010/main" val="504131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E0AE79-32AC-4A80-AEC7-DF2F6C6146A5}" type="slidenum">
              <a:rPr lang="en-US" smtClean="0"/>
              <a:t>23</a:t>
            </a:fld>
            <a:endParaRPr lang="en-US"/>
          </a:p>
        </p:txBody>
      </p:sp>
    </p:spTree>
    <p:extLst>
      <p:ext uri="{BB962C8B-B14F-4D97-AF65-F5344CB8AC3E}">
        <p14:creationId xmlns:p14="http://schemas.microsoft.com/office/powerpoint/2010/main" val="312595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E5F3572-6FC7-4D39-BF90-195FA9924574}"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012B3D-2AE6-45E1-9D48-0C77E2551196}"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E13BCA-9810-4330-A234-CDA290AE0FBD}"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E77FAE-E2B9-4BA2-8EA4-2311B84151C8}"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867252-3F3B-478F-8EBF-7578F247C4A3}"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FCB4FA-89AA-497A-A6C9-5556E6E005D8}"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4EE2BF-4C65-4428-AC1F-AC0969D95058}"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9B6D43-255E-4836-A3EB-DC7BC83F16F8}"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91CAD3-5F07-4398-9089-C49FB81DB12B}"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7CF278-3D55-4BCF-BC51-3E5765F80227}"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3344718-1CF0-43F9-8FBB-2974CD5A0A99}" type="datetime1">
              <a:rPr lang="en-US" smtClean="0"/>
              <a:t>6/28/2017</a:t>
            </a:fld>
            <a:endParaRPr lang="en-US" dirty="0"/>
          </a:p>
        </p:txBody>
      </p:sp>
      <p:sp>
        <p:nvSpPr>
          <p:cNvPr id="6" name="Footer Placeholder 5"/>
          <p:cNvSpPr>
            <a:spLocks noGrp="1"/>
          </p:cNvSpPr>
          <p:nvPr>
            <p:ph type="ftr" sz="quarter" idx="11"/>
          </p:nvPr>
        </p:nvSpPr>
        <p:spPr/>
        <p:txBody>
          <a:bodyPr/>
          <a:lstStyle/>
          <a:p>
            <a:r>
              <a:rPr lang="en-US" smtClean="0"/>
              <a:t>Produced by MangaRao</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44C388-5D89-44B4-91EC-63540E4F4C90}" type="datetime1">
              <a:rPr lang="en-US" smtClean="0"/>
              <a:t>6/28/2017</a:t>
            </a:fld>
            <a:endParaRPr lang="en-US" dirty="0"/>
          </a:p>
        </p:txBody>
      </p:sp>
      <p:sp>
        <p:nvSpPr>
          <p:cNvPr id="8" name="Footer Placeholder 7"/>
          <p:cNvSpPr>
            <a:spLocks noGrp="1"/>
          </p:cNvSpPr>
          <p:nvPr>
            <p:ph type="ftr" sz="quarter" idx="11"/>
          </p:nvPr>
        </p:nvSpPr>
        <p:spPr/>
        <p:txBody>
          <a:bodyPr/>
          <a:lstStyle/>
          <a:p>
            <a:r>
              <a:rPr lang="en-US" smtClean="0"/>
              <a:t>Produced by MangaRao</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B320EC-B92B-47C6-8772-F7877CDED3F6}" type="datetime1">
              <a:rPr lang="en-US" smtClean="0"/>
              <a:t>6/28/2017</a:t>
            </a:fld>
            <a:endParaRPr lang="en-US" dirty="0"/>
          </a:p>
        </p:txBody>
      </p:sp>
      <p:sp>
        <p:nvSpPr>
          <p:cNvPr id="4" name="Footer Placeholder 3"/>
          <p:cNvSpPr>
            <a:spLocks noGrp="1"/>
          </p:cNvSpPr>
          <p:nvPr>
            <p:ph type="ftr" sz="quarter" idx="11"/>
          </p:nvPr>
        </p:nvSpPr>
        <p:spPr/>
        <p:txBody>
          <a:bodyPr/>
          <a:lstStyle/>
          <a:p>
            <a:r>
              <a:rPr lang="en-US" smtClean="0"/>
              <a:t>Produced by MangaRao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3EE8EE-DD53-46BE-8286-1DAAD53D2FD8}" type="datetime1">
              <a:rPr lang="en-US" smtClean="0"/>
              <a:t>6/28/2017</a:t>
            </a:fld>
            <a:endParaRPr lang="en-US" dirty="0"/>
          </a:p>
        </p:txBody>
      </p:sp>
      <p:sp>
        <p:nvSpPr>
          <p:cNvPr id="3" name="Footer Placeholder 2"/>
          <p:cNvSpPr>
            <a:spLocks noGrp="1"/>
          </p:cNvSpPr>
          <p:nvPr>
            <p:ph type="ftr" sz="quarter" idx="11"/>
          </p:nvPr>
        </p:nvSpPr>
        <p:spPr/>
        <p:txBody>
          <a:bodyPr/>
          <a:lstStyle/>
          <a:p>
            <a:r>
              <a:rPr lang="en-US" smtClean="0"/>
              <a:t>Produced by MangaRao</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837D89-4E52-4229-B0F2-6575A4A97AE0}" type="datetime1">
              <a:rPr lang="en-US" smtClean="0"/>
              <a:t>6/28/2017</a:t>
            </a:fld>
            <a:endParaRPr lang="en-US" dirty="0"/>
          </a:p>
        </p:txBody>
      </p:sp>
      <p:sp>
        <p:nvSpPr>
          <p:cNvPr id="6" name="Footer Placeholder 5"/>
          <p:cNvSpPr>
            <a:spLocks noGrp="1"/>
          </p:cNvSpPr>
          <p:nvPr>
            <p:ph type="ftr" sz="quarter" idx="11"/>
          </p:nvPr>
        </p:nvSpPr>
        <p:spPr/>
        <p:txBody>
          <a:bodyPr/>
          <a:lstStyle/>
          <a:p>
            <a:r>
              <a:rPr lang="en-US" smtClean="0"/>
              <a:t>Produced by MangaRao</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ED3530-69F5-4679-B459-ED3CDC4C96FA}" type="datetime1">
              <a:rPr lang="en-US" smtClean="0"/>
              <a:t>6/28/2017</a:t>
            </a:fld>
            <a:endParaRPr lang="en-US" dirty="0"/>
          </a:p>
        </p:txBody>
      </p:sp>
      <p:sp>
        <p:nvSpPr>
          <p:cNvPr id="6" name="Footer Placeholder 5"/>
          <p:cNvSpPr>
            <a:spLocks noGrp="1"/>
          </p:cNvSpPr>
          <p:nvPr>
            <p:ph type="ftr" sz="quarter" idx="11"/>
          </p:nvPr>
        </p:nvSpPr>
        <p:spPr/>
        <p:txBody>
          <a:bodyPr/>
          <a:lstStyle/>
          <a:p>
            <a:r>
              <a:rPr lang="en-US" smtClean="0"/>
              <a:t>Produced by MangaRao</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7F95119-7CF5-46C4-B7B1-6D88D0A8CE2A}" type="datetime1">
              <a:rPr lang="en-US" smtClean="0"/>
              <a:t>6/28/2017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Produced by MangaRao</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java2blog.com/2014/02/hashcode-and-equals-method-in-java.html"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hyperlink" Target="http://www.java2blog.com/2014/02/hashcode-and-equals-method-in-java.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java2blog.com/2014/02/how-hashmap-works-in-java.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howtodoinjava.com/category/core-java/multi-threadin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Class and Object Methods</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
        <p:nvSpPr>
          <p:cNvPr id="4" name="Date Placeholder 3"/>
          <p:cNvSpPr>
            <a:spLocks noGrp="1"/>
          </p:cNvSpPr>
          <p:nvPr>
            <p:ph type="dt" sz="half" idx="10"/>
          </p:nvPr>
        </p:nvSpPr>
        <p:spPr/>
        <p:txBody>
          <a:bodyPr/>
          <a:lstStyle/>
          <a:p>
            <a:fld id="{96631EDD-0E51-49D7-AA5B-15D4297DD4E3}"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41423773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notifyAll</a:t>
            </a:r>
            <a:r>
              <a:rPr lang="en-US" dirty="0" smtClean="0"/>
              <a:t>()</a:t>
            </a:r>
            <a:endParaRPr lang="en-US" dirty="0"/>
          </a:p>
        </p:txBody>
      </p:sp>
      <p:sp>
        <p:nvSpPr>
          <p:cNvPr id="3" name="Content Placeholder 2"/>
          <p:cNvSpPr>
            <a:spLocks noGrp="1"/>
          </p:cNvSpPr>
          <p:nvPr>
            <p:ph idx="1"/>
          </p:nvPr>
        </p:nvSpPr>
        <p:spPr/>
        <p:txBody>
          <a:bodyPr/>
          <a:lstStyle/>
          <a:p>
            <a:r>
              <a:rPr lang="en-US" dirty="0"/>
              <a:t>It wakes up all the threads that called wait() on the same object. The highest priority thread will run first in most of the situation, though not guaranteed. </a:t>
            </a:r>
          </a:p>
        </p:txBody>
      </p:sp>
      <p:sp>
        <p:nvSpPr>
          <p:cNvPr id="4" name="Date Placeholder 3"/>
          <p:cNvSpPr>
            <a:spLocks noGrp="1"/>
          </p:cNvSpPr>
          <p:nvPr>
            <p:ph type="dt" sz="half" idx="10"/>
          </p:nvPr>
        </p:nvSpPr>
        <p:spPr/>
        <p:txBody>
          <a:bodyPr/>
          <a:lstStyle/>
          <a:p>
            <a:fld id="{B232FD32-6071-4E8C-ACBA-7CBA6E1F3397}"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6520619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syntax for calling notify() method is like this:</a:t>
            </a:r>
          </a:p>
        </p:txBody>
      </p:sp>
      <p:sp>
        <p:nvSpPr>
          <p:cNvPr id="3" name="Content Placeholder 2"/>
          <p:cNvSpPr>
            <a:spLocks noGrp="1"/>
          </p:cNvSpPr>
          <p:nvPr>
            <p:ph idx="1"/>
          </p:nvPr>
        </p:nvSpPr>
        <p:spPr/>
        <p:txBody>
          <a:bodyPr/>
          <a:lstStyle/>
          <a:p>
            <a:r>
              <a:rPr lang="en-US" dirty="0"/>
              <a:t>synchronized(</a:t>
            </a:r>
            <a:r>
              <a:rPr lang="en-US" dirty="0" err="1"/>
              <a:t>lockObject</a:t>
            </a:r>
            <a:r>
              <a:rPr lang="en-US" dirty="0"/>
              <a:t>)</a:t>
            </a:r>
          </a:p>
          <a:p>
            <a:r>
              <a:rPr lang="en-US" dirty="0"/>
              <a:t>{</a:t>
            </a:r>
          </a:p>
          <a:p>
            <a:r>
              <a:rPr lang="en-US" dirty="0"/>
              <a:t>    </a:t>
            </a:r>
            <a:r>
              <a:rPr lang="en-US" dirty="0" err="1"/>
              <a:t>establish_the_condition</a:t>
            </a:r>
            <a:r>
              <a:rPr lang="en-US" dirty="0"/>
              <a:t>;</a:t>
            </a:r>
          </a:p>
          <a:p>
            <a:r>
              <a:rPr lang="en-US" dirty="0"/>
              <a:t> </a:t>
            </a:r>
          </a:p>
          <a:p>
            <a:r>
              <a:rPr lang="en-US" dirty="0"/>
              <a:t>    </a:t>
            </a:r>
            <a:r>
              <a:rPr lang="en-US" dirty="0" err="1"/>
              <a:t>lockObject.notifyAll</a:t>
            </a:r>
            <a:r>
              <a:rPr lang="en-US" dirty="0"/>
              <a:t>();</a:t>
            </a:r>
          </a:p>
          <a:p>
            <a:r>
              <a:rPr lang="en-US" dirty="0"/>
              <a:t>}</a:t>
            </a:r>
          </a:p>
        </p:txBody>
      </p:sp>
      <p:sp>
        <p:nvSpPr>
          <p:cNvPr id="4" name="Date Placeholder 3"/>
          <p:cNvSpPr>
            <a:spLocks noGrp="1"/>
          </p:cNvSpPr>
          <p:nvPr>
            <p:ph type="dt" sz="half" idx="10"/>
          </p:nvPr>
        </p:nvSpPr>
        <p:spPr/>
        <p:txBody>
          <a:bodyPr/>
          <a:lstStyle/>
          <a:p>
            <a:fld id="{7DE05355-66F7-4B29-A9C6-19697F97DD9D}"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9325139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 to work with wait(), and notify() and </a:t>
            </a:r>
            <a:r>
              <a:rPr lang="en-US" dirty="0" err="1" smtClean="0"/>
              <a:t>notifyAll</a:t>
            </a:r>
            <a:r>
              <a:rPr lang="en-US" dirty="0" smtClean="0"/>
              <a:t>() methods</a:t>
            </a:r>
            <a:endParaRPr lang="en-US" dirty="0"/>
          </a:p>
        </p:txBody>
      </p:sp>
      <p:sp>
        <p:nvSpPr>
          <p:cNvPr id="3" name="Content Placeholder 2"/>
          <p:cNvSpPr>
            <a:spLocks noGrp="1"/>
          </p:cNvSpPr>
          <p:nvPr>
            <p:ph idx="1"/>
          </p:nvPr>
        </p:nvSpPr>
        <p:spPr/>
        <p:txBody>
          <a:bodyPr/>
          <a:lstStyle/>
          <a:p>
            <a:r>
              <a:rPr lang="en-US" dirty="0" smtClean="0"/>
              <a:t>1. Waiter.java</a:t>
            </a:r>
          </a:p>
          <a:p>
            <a:r>
              <a:rPr lang="en-US" dirty="0" smtClean="0"/>
              <a:t>2. Notifier.java</a:t>
            </a:r>
          </a:p>
          <a:p>
            <a:r>
              <a:rPr lang="en-US" dirty="0" smtClean="0"/>
              <a:t>3. WaitNotifyTest.java</a:t>
            </a:r>
            <a:endParaRPr lang="en-US" dirty="0"/>
          </a:p>
        </p:txBody>
      </p:sp>
      <p:sp>
        <p:nvSpPr>
          <p:cNvPr id="4" name="Date Placeholder 3"/>
          <p:cNvSpPr>
            <a:spLocks noGrp="1"/>
          </p:cNvSpPr>
          <p:nvPr>
            <p:ph type="dt" sz="half" idx="10"/>
          </p:nvPr>
        </p:nvSpPr>
        <p:spPr/>
        <p:txBody>
          <a:bodyPr/>
          <a:lstStyle/>
          <a:p>
            <a:fld id="{F491CAD3-5F07-4398-9089-C49FB81DB12B}"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337433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002" y="0"/>
            <a:ext cx="8596668" cy="626772"/>
          </a:xfrm>
        </p:spPr>
        <p:txBody>
          <a:bodyPr>
            <a:normAutofit fontScale="90000"/>
          </a:bodyPr>
          <a:lstStyle/>
          <a:p>
            <a:r>
              <a:rPr lang="en-US" dirty="0" smtClean="0"/>
              <a:t>Waiter.java</a:t>
            </a:r>
            <a:endParaRPr lang="en-US" dirty="0"/>
          </a:p>
        </p:txBody>
      </p:sp>
      <p:sp>
        <p:nvSpPr>
          <p:cNvPr id="3" name="Content Placeholder 2"/>
          <p:cNvSpPr>
            <a:spLocks noGrp="1"/>
          </p:cNvSpPr>
          <p:nvPr>
            <p:ph idx="1"/>
          </p:nvPr>
        </p:nvSpPr>
        <p:spPr>
          <a:xfrm>
            <a:off x="677334" y="734096"/>
            <a:ext cx="10771984" cy="6123903"/>
          </a:xfrm>
        </p:spPr>
        <p:txBody>
          <a:bodyPr>
            <a:normAutofit fontScale="77500" lnSpcReduction="20000"/>
          </a:body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Waiter </a:t>
            </a:r>
            <a:r>
              <a:rPr lang="en-US" b="1" dirty="0">
                <a:solidFill>
                  <a:srgbClr val="7F0055"/>
                </a:solidFill>
                <a:latin typeface="Courier New" panose="02070309020205020404" pitchFamily="49" charset="0"/>
              </a:rPr>
              <a:t>implements</a:t>
            </a:r>
            <a:r>
              <a:rPr lang="en-US" b="1" dirty="0">
                <a:solidFill>
                  <a:srgbClr val="000000"/>
                </a:solidFill>
                <a:latin typeface="Courier New" panose="02070309020205020404" pitchFamily="49" charset="0"/>
              </a:rPr>
              <a:t> Runnable {</a:t>
            </a:r>
          </a:p>
          <a:p>
            <a:r>
              <a:rPr lang="en-US" b="1" dirty="0">
                <a:solidFill>
                  <a:srgbClr val="7F0055"/>
                </a:solidFill>
                <a:latin typeface="Courier New" panose="02070309020205020404" pitchFamily="49" charset="0"/>
              </a:rPr>
              <a:t>private</a:t>
            </a:r>
            <a:r>
              <a:rPr lang="en-US" b="1" dirty="0">
                <a:solidFill>
                  <a:srgbClr val="000000"/>
                </a:solidFill>
                <a:latin typeface="Courier New" panose="02070309020205020404" pitchFamily="49" charset="0"/>
              </a:rPr>
              <a:t> String </a:t>
            </a:r>
            <a:r>
              <a:rPr lang="en-US" b="1" dirty="0" err="1">
                <a:solidFill>
                  <a:srgbClr val="0000C0"/>
                </a:solidFill>
                <a:latin typeface="Courier New" panose="02070309020205020404" pitchFamily="49" charset="0"/>
              </a:rPr>
              <a:t>msg</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Waiter(String </a:t>
            </a:r>
            <a:r>
              <a:rPr lang="en-US" b="1" dirty="0" err="1">
                <a:solidFill>
                  <a:srgbClr val="6A3E3E"/>
                </a:solidFill>
                <a:latin typeface="Courier New" panose="02070309020205020404" pitchFamily="49" charset="0"/>
              </a:rPr>
              <a:t>msg</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this</a:t>
            </a:r>
            <a:r>
              <a:rPr lang="en-US" b="1" dirty="0">
                <a:solidFill>
                  <a:srgbClr val="000000"/>
                </a:solidFill>
                <a:latin typeface="Courier New" panose="02070309020205020404" pitchFamily="49" charset="0"/>
              </a:rPr>
              <a:t>.</a:t>
            </a:r>
            <a:r>
              <a:rPr lang="en-US" b="1" dirty="0">
                <a:solidFill>
                  <a:srgbClr val="0000C0"/>
                </a:solidFill>
                <a:latin typeface="Courier New" panose="02070309020205020404" pitchFamily="49" charset="0"/>
              </a:rPr>
              <a:t>msg</a:t>
            </a:r>
            <a:r>
              <a:rPr lang="en-US" b="1" dirty="0">
                <a:solidFill>
                  <a:srgbClr val="000000"/>
                </a:solidFill>
                <a:latin typeface="Courier New" panose="02070309020205020404" pitchFamily="49" charset="0"/>
              </a:rPr>
              <a:t> = </a:t>
            </a:r>
            <a:r>
              <a:rPr lang="en-US" b="1" dirty="0" err="1">
                <a:solidFill>
                  <a:srgbClr val="6A3E3E"/>
                </a:solidFill>
                <a:latin typeface="Courier New" panose="02070309020205020404" pitchFamily="49" charset="0"/>
              </a:rPr>
              <a:t>msg</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run() {</a:t>
            </a:r>
          </a:p>
          <a:p>
            <a:r>
              <a:rPr lang="en-US" dirty="0">
                <a:solidFill>
                  <a:srgbClr val="000000"/>
                </a:solidFill>
                <a:latin typeface="Courier New" panose="02070309020205020404" pitchFamily="49" charset="0"/>
              </a:rPr>
              <a:t>String </a:t>
            </a:r>
            <a:r>
              <a:rPr lang="en-US" dirty="0">
                <a:solidFill>
                  <a:srgbClr val="6A3E3E"/>
                </a:solidFill>
                <a:latin typeface="Courier New" panose="02070309020205020404" pitchFamily="49" charset="0"/>
              </a:rPr>
              <a:t>name</a:t>
            </a:r>
            <a:r>
              <a:rPr lang="en-US" dirty="0">
                <a:solidFill>
                  <a:srgbClr val="000000"/>
                </a:solidFill>
                <a:latin typeface="Courier New" panose="02070309020205020404" pitchFamily="49" charset="0"/>
              </a:rPr>
              <a:t> = </a:t>
            </a:r>
            <a:r>
              <a:rPr lang="en-US" dirty="0">
                <a:solidFill>
                  <a:srgbClr val="2A00FF"/>
                </a:solidFill>
                <a:latin typeface="Courier New" panose="02070309020205020404" pitchFamily="49" charset="0"/>
              </a:rPr>
              <a:t>""</a:t>
            </a:r>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synchronized</a:t>
            </a:r>
            <a:r>
              <a:rPr lang="en-US" b="1" dirty="0">
                <a:solidFill>
                  <a:srgbClr val="000000"/>
                </a:solidFill>
                <a:latin typeface="Courier New" panose="02070309020205020404" pitchFamily="49" charset="0"/>
              </a:rPr>
              <a:t> (</a:t>
            </a:r>
            <a:r>
              <a:rPr lang="en-US" b="1" dirty="0" err="1">
                <a:solidFill>
                  <a:srgbClr val="0000C0"/>
                </a:solidFill>
                <a:latin typeface="Courier New" panose="02070309020205020404" pitchFamily="49" charset="0"/>
              </a:rPr>
              <a:t>msg</a:t>
            </a:r>
            <a:r>
              <a:rPr lang="en-US" b="1" dirty="0">
                <a:solidFill>
                  <a:srgbClr val="000000"/>
                </a:solidFill>
                <a:latin typeface="Courier New" panose="02070309020205020404" pitchFamily="49" charset="0"/>
              </a:rPr>
              <a:t>) {</a:t>
            </a:r>
          </a:p>
          <a:p>
            <a:r>
              <a:rPr lang="en-US" dirty="0">
                <a:solidFill>
                  <a:srgbClr val="6A3E3E"/>
                </a:solidFill>
                <a:latin typeface="Courier New" panose="02070309020205020404" pitchFamily="49" charset="0"/>
              </a:rPr>
              <a:t>name</a:t>
            </a:r>
            <a:r>
              <a:rPr lang="en-US" dirty="0">
                <a:solidFill>
                  <a:srgbClr val="000000"/>
                </a:solidFill>
                <a:latin typeface="Courier New" panose="02070309020205020404" pitchFamily="49" charset="0"/>
              </a:rPr>
              <a:t> = </a:t>
            </a:r>
            <a:r>
              <a:rPr lang="en-US" dirty="0" err="1">
                <a:solidFill>
                  <a:srgbClr val="000000"/>
                </a:solidFill>
                <a:latin typeface="Courier New" panose="02070309020205020404" pitchFamily="49" charset="0"/>
              </a:rPr>
              <a:t>Thread.</a:t>
            </a:r>
            <a:r>
              <a:rPr lang="en-US" i="1" dirty="0" err="1">
                <a:solidFill>
                  <a:srgbClr val="000000"/>
                </a:solidFill>
                <a:latin typeface="Courier New" panose="02070309020205020404" pitchFamily="49" charset="0"/>
              </a:rPr>
              <a:t>currentThread</a:t>
            </a:r>
            <a:r>
              <a:rPr lang="en-US" i="1" dirty="0">
                <a:solidFill>
                  <a:srgbClr val="000000"/>
                </a:solidFill>
                <a:latin typeface="Courier New" panose="02070309020205020404" pitchFamily="49" charset="0"/>
              </a:rPr>
              <a:t>().</a:t>
            </a:r>
            <a:r>
              <a:rPr lang="en-US" i="1" dirty="0" err="1">
                <a:solidFill>
                  <a:srgbClr val="000000"/>
                </a:solidFill>
                <a:latin typeface="Courier New" panose="02070309020205020404" pitchFamily="49" charset="0"/>
              </a:rPr>
              <a:t>getName</a:t>
            </a:r>
            <a:r>
              <a:rPr lang="en-US" i="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6A3E3E"/>
                </a:solidFill>
                <a:latin typeface="Courier New" panose="02070309020205020404" pitchFamily="49" charset="0"/>
              </a:rPr>
              <a:t>name</a:t>
            </a:r>
            <a:r>
              <a:rPr lang="en-US" b="1" i="1" dirty="0">
                <a:solidFill>
                  <a:srgbClr val="000000"/>
                </a:solidFill>
                <a:latin typeface="Courier New" panose="02070309020205020404" pitchFamily="49" charset="0"/>
              </a:rPr>
              <a:t> +</a:t>
            </a:r>
            <a:r>
              <a:rPr lang="en-US" b="1" i="1" dirty="0">
                <a:solidFill>
                  <a:srgbClr val="2A00FF"/>
                </a:solidFill>
                <a:latin typeface="Courier New" panose="02070309020205020404" pitchFamily="49" charset="0"/>
              </a:rPr>
              <a:t>" is waiting to get notified by  other thread at time "</a:t>
            </a:r>
            <a:r>
              <a:rPr lang="en-US" b="1" i="1" dirty="0">
                <a:solidFill>
                  <a:srgbClr val="000000"/>
                </a:solidFill>
                <a:latin typeface="Courier New" panose="02070309020205020404" pitchFamily="49" charset="0"/>
              </a:rPr>
              <a:t>+</a:t>
            </a:r>
            <a:r>
              <a:rPr lang="en-US" b="1" i="1" dirty="0" err="1">
                <a:solidFill>
                  <a:srgbClr val="000000"/>
                </a:solidFill>
                <a:latin typeface="Courier New" panose="02070309020205020404" pitchFamily="49" charset="0"/>
              </a:rPr>
              <a:t>System.currentTimeMillis</a:t>
            </a:r>
            <a:r>
              <a:rPr lang="en-US" b="1" i="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try</a:t>
            </a:r>
            <a:r>
              <a:rPr lang="en-US" b="1" dirty="0">
                <a:solidFill>
                  <a:srgbClr val="000000"/>
                </a:solidFill>
                <a:latin typeface="Courier New" panose="02070309020205020404" pitchFamily="49" charset="0"/>
              </a:rPr>
              <a:t> {</a:t>
            </a:r>
          </a:p>
          <a:p>
            <a:r>
              <a:rPr lang="en-US" dirty="0" err="1">
                <a:solidFill>
                  <a:srgbClr val="0000C0"/>
                </a:solidFill>
                <a:latin typeface="Courier New" panose="02070309020205020404" pitchFamily="49" charset="0"/>
              </a:rPr>
              <a:t>msg</a:t>
            </a:r>
            <a:r>
              <a:rPr lang="en-US" dirty="0" err="1">
                <a:solidFill>
                  <a:srgbClr val="000000"/>
                </a:solidFill>
                <a:latin typeface="Courier New" panose="02070309020205020404" pitchFamily="49" charset="0"/>
              </a:rPr>
              <a:t>.wait</a:t>
            </a:r>
            <a:r>
              <a:rPr lang="en-US" dirty="0" smtClean="0">
                <a:solidFill>
                  <a:srgbClr val="000000"/>
                </a:solidFill>
                <a:latin typeface="Courier New" panose="02070309020205020404" pitchFamily="49" charset="0"/>
              </a:rPr>
              <a:t>(); //</a:t>
            </a:r>
            <a:r>
              <a:rPr lang="en-US" dirty="0">
                <a:solidFill>
                  <a:srgbClr val="0000C0"/>
                </a:solidFill>
                <a:latin typeface="Courier New" panose="02070309020205020404" pitchFamily="49" charset="0"/>
              </a:rPr>
              <a:t> </a:t>
            </a:r>
            <a:r>
              <a:rPr lang="en-US" dirty="0" err="1" smtClean="0">
                <a:solidFill>
                  <a:srgbClr val="0000C0"/>
                </a:solidFill>
                <a:latin typeface="Courier New" panose="02070309020205020404" pitchFamily="49" charset="0"/>
              </a:rPr>
              <a:t>msg</a:t>
            </a:r>
            <a:r>
              <a:rPr lang="en-US" dirty="0" err="1" smtClean="0">
                <a:solidFill>
                  <a:srgbClr val="000000"/>
                </a:solidFill>
                <a:latin typeface="Courier New" panose="02070309020205020404" pitchFamily="49" charset="0"/>
              </a:rPr>
              <a:t>.wait</a:t>
            </a:r>
            <a:r>
              <a:rPr lang="en-US" dirty="0" smtClean="0">
                <a:solidFill>
                  <a:srgbClr val="000000"/>
                </a:solidFill>
                <a:latin typeface="Courier New" panose="02070309020205020404" pitchFamily="49" charset="0"/>
              </a:rPr>
              <a:t>(100); </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catch</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InterruptedException</a:t>
            </a:r>
            <a:r>
              <a:rPr lang="en-US" b="1" dirty="0">
                <a:solidFill>
                  <a:srgbClr val="000000"/>
                </a:solidFill>
                <a:latin typeface="Courier New" panose="02070309020205020404" pitchFamily="49" charset="0"/>
              </a:rPr>
              <a:t> </a:t>
            </a:r>
            <a:r>
              <a:rPr lang="en-US" b="1" dirty="0">
                <a:solidFill>
                  <a:srgbClr val="6A3E3E"/>
                </a:solidFill>
                <a:latin typeface="Courier New" panose="02070309020205020404" pitchFamily="49" charset="0"/>
              </a:rPr>
              <a:t>e</a:t>
            </a:r>
            <a:r>
              <a:rPr lang="en-US" b="1" dirty="0">
                <a:solidFill>
                  <a:srgbClr val="000000"/>
                </a:solidFill>
                <a:latin typeface="Courier New" panose="02070309020205020404" pitchFamily="49" charset="0"/>
              </a:rPr>
              <a:t>) {</a:t>
            </a:r>
          </a:p>
          <a:p>
            <a:r>
              <a:rPr lang="en-US" dirty="0" err="1">
                <a:solidFill>
                  <a:srgbClr val="6A3E3E"/>
                </a:solidFill>
                <a:latin typeface="Courier New" panose="02070309020205020404" pitchFamily="49" charset="0"/>
              </a:rPr>
              <a:t>e</a:t>
            </a:r>
            <a:r>
              <a:rPr lang="en-US" dirty="0" err="1">
                <a:solidFill>
                  <a:srgbClr val="000000"/>
                </a:solidFill>
                <a:latin typeface="Courier New" panose="02070309020205020404" pitchFamily="49" charset="0"/>
              </a:rPr>
              <a:t>.printStackTrace</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6A3E3E"/>
                </a:solidFill>
                <a:latin typeface="Courier New" panose="02070309020205020404" pitchFamily="49" charset="0"/>
              </a:rPr>
              <a:t>name</a:t>
            </a:r>
            <a:r>
              <a:rPr lang="en-US" b="1" i="1" dirty="0">
                <a:solidFill>
                  <a:srgbClr val="000000"/>
                </a:solidFill>
                <a:latin typeface="Courier New" panose="02070309020205020404" pitchFamily="49" charset="0"/>
              </a:rPr>
              <a:t> +</a:t>
            </a:r>
            <a:r>
              <a:rPr lang="en-US" b="1" i="1" dirty="0">
                <a:solidFill>
                  <a:srgbClr val="2A00FF"/>
                </a:solidFill>
                <a:latin typeface="Courier New" panose="02070309020205020404" pitchFamily="49" charset="0"/>
              </a:rPr>
              <a:t>" is notified by  other thread at time "</a:t>
            </a:r>
            <a:r>
              <a:rPr lang="en-US" b="1" i="1" dirty="0">
                <a:solidFill>
                  <a:srgbClr val="000000"/>
                </a:solidFill>
                <a:latin typeface="Courier New" panose="02070309020205020404" pitchFamily="49" charset="0"/>
              </a:rPr>
              <a:t>+</a:t>
            </a:r>
            <a:r>
              <a:rPr lang="en-US" b="1" i="1" dirty="0" err="1">
                <a:solidFill>
                  <a:srgbClr val="000000"/>
                </a:solidFill>
                <a:latin typeface="Courier New" panose="02070309020205020404" pitchFamily="49" charset="0"/>
              </a:rPr>
              <a:t>System.currentTimeMillis</a:t>
            </a:r>
            <a:r>
              <a:rPr lang="en-US" b="1" i="1" dirty="0">
                <a:solidFill>
                  <a:srgbClr val="000000"/>
                </a:solidFill>
                <a:latin typeface="Courier New" panose="02070309020205020404" pitchFamily="49" charset="0"/>
              </a:rPr>
              <a:t>());</a:t>
            </a:r>
          </a:p>
          <a:p>
            <a:r>
              <a:rPr lang="en-US" dirty="0">
                <a:solidFill>
                  <a:srgbClr val="3F7F5F"/>
                </a:solidFill>
                <a:latin typeface="Courier New" panose="02070309020205020404" pitchFamily="49" charset="0"/>
              </a:rPr>
              <a:t>//process the message</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6A3E3E"/>
                </a:solidFill>
                <a:latin typeface="Courier New" panose="02070309020205020404" pitchFamily="49" charset="0"/>
              </a:rPr>
              <a:t>name</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 processed "</a:t>
            </a:r>
            <a:r>
              <a:rPr lang="en-US" b="1" i="1" dirty="0">
                <a:solidFill>
                  <a:srgbClr val="000000"/>
                </a:solidFill>
                <a:latin typeface="Courier New" panose="02070309020205020404" pitchFamily="49" charset="0"/>
              </a:rPr>
              <a:t>+</a:t>
            </a:r>
            <a:r>
              <a:rPr lang="en-US" b="1" i="1" dirty="0" err="1">
                <a:solidFill>
                  <a:srgbClr val="0000C0"/>
                </a:solidFill>
                <a:latin typeface="Courier New" panose="02070309020205020404" pitchFamily="49" charset="0"/>
              </a:rPr>
              <a:t>msg</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p>
        </p:txBody>
      </p:sp>
      <p:sp>
        <p:nvSpPr>
          <p:cNvPr id="4" name="Date Placeholder 3"/>
          <p:cNvSpPr>
            <a:spLocks noGrp="1"/>
          </p:cNvSpPr>
          <p:nvPr>
            <p:ph type="dt" sz="half" idx="10"/>
          </p:nvPr>
        </p:nvSpPr>
        <p:spPr/>
        <p:txBody>
          <a:bodyPr/>
          <a:lstStyle/>
          <a:p>
            <a:fld id="{F491CAD3-5F07-4398-9089-C49FB81DB12B}"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4104184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002" y="0"/>
            <a:ext cx="8596668" cy="626772"/>
          </a:xfrm>
        </p:spPr>
        <p:txBody>
          <a:bodyPr>
            <a:normAutofit fontScale="90000"/>
          </a:bodyPr>
          <a:lstStyle/>
          <a:p>
            <a:r>
              <a:rPr lang="en-US" dirty="0" smtClean="0"/>
              <a:t>Notifier.java</a:t>
            </a:r>
            <a:endParaRPr lang="en-US" dirty="0"/>
          </a:p>
        </p:txBody>
      </p:sp>
      <p:sp>
        <p:nvSpPr>
          <p:cNvPr id="3" name="Content Placeholder 2"/>
          <p:cNvSpPr>
            <a:spLocks noGrp="1"/>
          </p:cNvSpPr>
          <p:nvPr>
            <p:ph idx="1"/>
          </p:nvPr>
        </p:nvSpPr>
        <p:spPr>
          <a:xfrm>
            <a:off x="677334" y="734096"/>
            <a:ext cx="10771984" cy="6123903"/>
          </a:xfrm>
        </p:spPr>
        <p:txBody>
          <a:bodyPr>
            <a:normAutofit fontScale="77500" lnSpcReduction="20000"/>
          </a:body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Notifier</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implements</a:t>
            </a:r>
            <a:r>
              <a:rPr lang="en-US" b="1" dirty="0">
                <a:solidFill>
                  <a:srgbClr val="000000"/>
                </a:solidFill>
                <a:latin typeface="Courier New" panose="02070309020205020404" pitchFamily="49" charset="0"/>
              </a:rPr>
              <a:t> Runnable {</a:t>
            </a:r>
          </a:p>
          <a:p>
            <a:r>
              <a:rPr lang="en-US" b="1" dirty="0">
                <a:solidFill>
                  <a:srgbClr val="7F0055"/>
                </a:solidFill>
                <a:latin typeface="Courier New" panose="02070309020205020404" pitchFamily="49" charset="0"/>
              </a:rPr>
              <a:t>private</a:t>
            </a:r>
            <a:r>
              <a:rPr lang="en-US" b="1" dirty="0">
                <a:solidFill>
                  <a:srgbClr val="000000"/>
                </a:solidFill>
                <a:latin typeface="Courier New" panose="02070309020205020404" pitchFamily="49" charset="0"/>
              </a:rPr>
              <a:t> String </a:t>
            </a:r>
            <a:r>
              <a:rPr lang="en-US" b="1" dirty="0" err="1">
                <a:solidFill>
                  <a:srgbClr val="0000C0"/>
                </a:solidFill>
                <a:latin typeface="Courier New" panose="02070309020205020404" pitchFamily="49" charset="0"/>
              </a:rPr>
              <a:t>msg</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Notifier</a:t>
            </a:r>
            <a:r>
              <a:rPr lang="en-US" b="1" dirty="0">
                <a:solidFill>
                  <a:srgbClr val="000000"/>
                </a:solidFill>
                <a:latin typeface="Courier New" panose="02070309020205020404" pitchFamily="49" charset="0"/>
              </a:rPr>
              <a:t>(String </a:t>
            </a:r>
            <a:r>
              <a:rPr lang="en-US" b="1" dirty="0" err="1">
                <a:solidFill>
                  <a:srgbClr val="6A3E3E"/>
                </a:solidFill>
                <a:latin typeface="Courier New" panose="02070309020205020404" pitchFamily="49" charset="0"/>
              </a:rPr>
              <a:t>msg</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this</a:t>
            </a:r>
            <a:r>
              <a:rPr lang="en-US" b="1" dirty="0">
                <a:solidFill>
                  <a:srgbClr val="000000"/>
                </a:solidFill>
                <a:latin typeface="Courier New" panose="02070309020205020404" pitchFamily="49" charset="0"/>
              </a:rPr>
              <a:t>.</a:t>
            </a:r>
            <a:r>
              <a:rPr lang="en-US" b="1" dirty="0">
                <a:solidFill>
                  <a:srgbClr val="0000C0"/>
                </a:solidFill>
                <a:latin typeface="Courier New" panose="02070309020205020404" pitchFamily="49" charset="0"/>
              </a:rPr>
              <a:t>msg</a:t>
            </a:r>
            <a:r>
              <a:rPr lang="en-US" b="1" dirty="0">
                <a:solidFill>
                  <a:srgbClr val="000000"/>
                </a:solidFill>
                <a:latin typeface="Courier New" panose="02070309020205020404" pitchFamily="49" charset="0"/>
              </a:rPr>
              <a:t> = </a:t>
            </a:r>
            <a:r>
              <a:rPr lang="en-US" b="1" dirty="0" err="1">
                <a:solidFill>
                  <a:srgbClr val="6A3E3E"/>
                </a:solidFill>
                <a:latin typeface="Courier New" panose="02070309020205020404" pitchFamily="49" charset="0"/>
              </a:rPr>
              <a:t>msg</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run() {</a:t>
            </a:r>
          </a:p>
          <a:p>
            <a:r>
              <a:rPr lang="en-US" dirty="0">
                <a:solidFill>
                  <a:srgbClr val="000000"/>
                </a:solidFill>
                <a:latin typeface="Courier New" panose="02070309020205020404" pitchFamily="49" charset="0"/>
              </a:rPr>
              <a:t>String </a:t>
            </a:r>
            <a:r>
              <a:rPr lang="en-US" dirty="0">
                <a:solidFill>
                  <a:srgbClr val="6A3E3E"/>
                </a:solidFill>
                <a:latin typeface="Courier New" panose="02070309020205020404" pitchFamily="49" charset="0"/>
              </a:rPr>
              <a:t>name</a:t>
            </a:r>
            <a:r>
              <a:rPr lang="en-US" dirty="0">
                <a:solidFill>
                  <a:srgbClr val="000000"/>
                </a:solidFill>
                <a:latin typeface="Courier New" panose="02070309020205020404" pitchFamily="49" charset="0"/>
              </a:rPr>
              <a:t> = </a:t>
            </a:r>
            <a:r>
              <a:rPr lang="en-US" dirty="0">
                <a:solidFill>
                  <a:srgbClr val="2A00FF"/>
                </a:solidFill>
                <a:latin typeface="Courier New" panose="02070309020205020404" pitchFamily="49" charset="0"/>
              </a:rPr>
              <a:t>""</a:t>
            </a:r>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synchronized</a:t>
            </a:r>
            <a:r>
              <a:rPr lang="en-US" b="1" dirty="0">
                <a:solidFill>
                  <a:srgbClr val="000000"/>
                </a:solidFill>
                <a:latin typeface="Courier New" panose="02070309020205020404" pitchFamily="49" charset="0"/>
              </a:rPr>
              <a:t> (</a:t>
            </a:r>
            <a:r>
              <a:rPr lang="en-US" b="1" dirty="0" err="1">
                <a:solidFill>
                  <a:srgbClr val="0000C0"/>
                </a:solidFill>
                <a:latin typeface="Courier New" panose="02070309020205020404" pitchFamily="49" charset="0"/>
              </a:rPr>
              <a:t>msg</a:t>
            </a:r>
            <a:r>
              <a:rPr lang="en-US" b="1" dirty="0">
                <a:solidFill>
                  <a:srgbClr val="000000"/>
                </a:solidFill>
                <a:latin typeface="Courier New" panose="02070309020205020404" pitchFamily="49" charset="0"/>
              </a:rPr>
              <a:t>) {</a:t>
            </a:r>
          </a:p>
          <a:p>
            <a:r>
              <a:rPr lang="en-US" dirty="0">
                <a:solidFill>
                  <a:srgbClr val="6A3E3E"/>
                </a:solidFill>
                <a:latin typeface="Courier New" panose="02070309020205020404" pitchFamily="49" charset="0"/>
              </a:rPr>
              <a:t>name</a:t>
            </a:r>
            <a:r>
              <a:rPr lang="en-US" dirty="0">
                <a:solidFill>
                  <a:srgbClr val="000000"/>
                </a:solidFill>
                <a:latin typeface="Courier New" panose="02070309020205020404" pitchFamily="49" charset="0"/>
              </a:rPr>
              <a:t> = </a:t>
            </a:r>
            <a:r>
              <a:rPr lang="en-US" dirty="0" err="1">
                <a:solidFill>
                  <a:srgbClr val="000000"/>
                </a:solidFill>
                <a:latin typeface="Courier New" panose="02070309020205020404" pitchFamily="49" charset="0"/>
              </a:rPr>
              <a:t>Thread.</a:t>
            </a:r>
            <a:r>
              <a:rPr lang="en-US" i="1" dirty="0" err="1">
                <a:solidFill>
                  <a:srgbClr val="000000"/>
                </a:solidFill>
                <a:latin typeface="Courier New" panose="02070309020205020404" pitchFamily="49" charset="0"/>
              </a:rPr>
              <a:t>currentThread</a:t>
            </a:r>
            <a:r>
              <a:rPr lang="en-US" i="1" dirty="0">
                <a:solidFill>
                  <a:srgbClr val="000000"/>
                </a:solidFill>
                <a:latin typeface="Courier New" panose="02070309020205020404" pitchFamily="49" charset="0"/>
              </a:rPr>
              <a:t>().</a:t>
            </a:r>
            <a:r>
              <a:rPr lang="en-US" i="1" dirty="0" err="1">
                <a:solidFill>
                  <a:srgbClr val="000000"/>
                </a:solidFill>
                <a:latin typeface="Courier New" panose="02070309020205020404" pitchFamily="49" charset="0"/>
              </a:rPr>
              <a:t>getName</a:t>
            </a:r>
            <a:r>
              <a:rPr lang="en-US" i="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6A3E3E"/>
                </a:solidFill>
                <a:latin typeface="Courier New" panose="02070309020205020404" pitchFamily="49" charset="0"/>
              </a:rPr>
              <a:t>name</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 started"</a:t>
            </a:r>
            <a:r>
              <a:rPr lang="en-US" b="1" i="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try</a:t>
            </a:r>
            <a:r>
              <a:rPr lang="en-US"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Thread.</a:t>
            </a:r>
            <a:r>
              <a:rPr lang="en-US" i="1" dirty="0" err="1">
                <a:solidFill>
                  <a:srgbClr val="000000"/>
                </a:solidFill>
                <a:latin typeface="Courier New" panose="02070309020205020404" pitchFamily="49" charset="0"/>
              </a:rPr>
              <a:t>sleep</a:t>
            </a:r>
            <a:r>
              <a:rPr lang="en-US" i="1" dirty="0">
                <a:solidFill>
                  <a:srgbClr val="000000"/>
                </a:solidFill>
                <a:latin typeface="Courier New" panose="02070309020205020404" pitchFamily="49" charset="0"/>
              </a:rPr>
              <a:t>(1000);</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a:t>
            </a:r>
            <a:r>
              <a:rPr lang="en-US" b="1" i="1" dirty="0" err="1">
                <a:solidFill>
                  <a:srgbClr val="2A00FF"/>
                </a:solidFill>
                <a:latin typeface="Courier New" panose="02070309020205020404" pitchFamily="49" charset="0"/>
              </a:rPr>
              <a:t>Notifier</a:t>
            </a:r>
            <a:r>
              <a:rPr lang="en-US" b="1" i="1" dirty="0">
                <a:solidFill>
                  <a:srgbClr val="2A00FF"/>
                </a:solidFill>
                <a:latin typeface="Courier New" panose="02070309020205020404" pitchFamily="49" charset="0"/>
              </a:rPr>
              <a:t> work done"</a:t>
            </a:r>
            <a:r>
              <a:rPr lang="en-US" b="1" i="1" dirty="0">
                <a:solidFill>
                  <a:srgbClr val="000000"/>
                </a:solidFill>
                <a:latin typeface="Courier New" panose="02070309020205020404" pitchFamily="49" charset="0"/>
              </a:rPr>
              <a:t>);</a:t>
            </a:r>
          </a:p>
          <a:p>
            <a:r>
              <a:rPr lang="en-US" dirty="0" err="1">
                <a:solidFill>
                  <a:srgbClr val="0000C0"/>
                </a:solidFill>
                <a:latin typeface="Courier New" panose="02070309020205020404" pitchFamily="49" charset="0"/>
              </a:rPr>
              <a:t>msg</a:t>
            </a:r>
            <a:r>
              <a:rPr lang="en-US" dirty="0" err="1">
                <a:solidFill>
                  <a:srgbClr val="000000"/>
                </a:solidFill>
                <a:latin typeface="Courier New" panose="02070309020205020404" pitchFamily="49" charset="0"/>
              </a:rPr>
              <a:t>.notify</a:t>
            </a:r>
            <a:r>
              <a:rPr lang="en-US" dirty="0">
                <a:solidFill>
                  <a:srgbClr val="000000"/>
                </a:solidFill>
                <a:latin typeface="Courier New" panose="02070309020205020404" pitchFamily="49" charset="0"/>
              </a:rPr>
              <a:t>(); </a:t>
            </a:r>
            <a:r>
              <a:rPr lang="en-US" dirty="0">
                <a:solidFill>
                  <a:srgbClr val="3F7F5F"/>
                </a:solidFill>
                <a:latin typeface="Courier New" panose="02070309020205020404" pitchFamily="49" charset="0"/>
              </a:rPr>
              <a:t>//comment this line and test the output</a:t>
            </a:r>
          </a:p>
          <a:p>
            <a:r>
              <a:rPr lang="en-US" dirty="0">
                <a:solidFill>
                  <a:srgbClr val="000000"/>
                </a:solidFill>
                <a:latin typeface="Courier New" panose="02070309020205020404" pitchFamily="49" charset="0"/>
              </a:rPr>
              <a:t>  </a:t>
            </a:r>
            <a:r>
              <a:rPr lang="en-US" dirty="0">
                <a:solidFill>
                  <a:srgbClr val="3F7F5F"/>
                </a:solidFill>
                <a:latin typeface="Courier New" panose="02070309020205020404" pitchFamily="49" charset="0"/>
              </a:rPr>
              <a:t>//Waiting thread never be  re started</a:t>
            </a:r>
          </a:p>
          <a:p>
            <a:r>
              <a:rPr lang="en-US" dirty="0">
                <a:solidFill>
                  <a:srgbClr val="3F7F5F"/>
                </a:solidFill>
                <a:latin typeface="Courier New" panose="02070309020205020404" pitchFamily="49" charset="0"/>
              </a:rPr>
              <a:t>// </a:t>
            </a:r>
            <a:r>
              <a:rPr lang="en-US" dirty="0" err="1">
                <a:solidFill>
                  <a:srgbClr val="3F7F5F"/>
                </a:solidFill>
                <a:latin typeface="Courier New" panose="02070309020205020404" pitchFamily="49" charset="0"/>
              </a:rPr>
              <a:t>msg.notifyAll</a:t>
            </a:r>
            <a:r>
              <a:rPr lang="en-US" dirty="0">
                <a:solidFill>
                  <a:srgbClr val="3F7F5F"/>
                </a:solidFill>
                <a:latin typeface="Courier New" panose="02070309020205020404" pitchFamily="49" charset="0"/>
              </a:rPr>
              <a:t>(); //it notifies all waiting threads on the </a:t>
            </a:r>
            <a:r>
              <a:rPr lang="en-US" u="sng" dirty="0" err="1">
                <a:solidFill>
                  <a:srgbClr val="3F7F5F"/>
                </a:solidFill>
                <a:latin typeface="Courier New" panose="02070309020205020404" pitchFamily="49" charset="0"/>
              </a:rPr>
              <a:t>msg</a:t>
            </a:r>
            <a:r>
              <a:rPr lang="en-US" u="sng" dirty="0">
                <a:solidFill>
                  <a:srgbClr val="3F7F5F"/>
                </a:solidFill>
                <a:latin typeface="Courier New" panose="02070309020205020404" pitchFamily="49" charset="0"/>
              </a:rPr>
              <a:t> object</a:t>
            </a:r>
          </a:p>
          <a:p>
            <a:r>
              <a:rPr lang="en-US"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catch</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InterruptedException</a:t>
            </a:r>
            <a:r>
              <a:rPr lang="en-US" b="1" dirty="0">
                <a:solidFill>
                  <a:srgbClr val="000000"/>
                </a:solidFill>
                <a:latin typeface="Courier New" panose="02070309020205020404" pitchFamily="49" charset="0"/>
              </a:rPr>
              <a:t> </a:t>
            </a:r>
            <a:r>
              <a:rPr lang="en-US" b="1" dirty="0">
                <a:solidFill>
                  <a:srgbClr val="6A3E3E"/>
                </a:solidFill>
                <a:latin typeface="Courier New" panose="02070309020205020404" pitchFamily="49" charset="0"/>
              </a:rPr>
              <a:t>e</a:t>
            </a:r>
            <a:r>
              <a:rPr lang="en-US" b="1" dirty="0">
                <a:solidFill>
                  <a:srgbClr val="000000"/>
                </a:solidFill>
                <a:latin typeface="Courier New" panose="02070309020205020404" pitchFamily="49" charset="0"/>
              </a:rPr>
              <a:t>) {</a:t>
            </a:r>
          </a:p>
          <a:p>
            <a:r>
              <a:rPr lang="en-US" dirty="0" err="1">
                <a:solidFill>
                  <a:srgbClr val="6A3E3E"/>
                </a:solidFill>
                <a:latin typeface="Courier New" panose="02070309020205020404" pitchFamily="49" charset="0"/>
              </a:rPr>
              <a:t>e</a:t>
            </a:r>
            <a:r>
              <a:rPr lang="en-US" dirty="0" err="1">
                <a:solidFill>
                  <a:srgbClr val="000000"/>
                </a:solidFill>
                <a:latin typeface="Courier New" panose="02070309020205020404" pitchFamily="49" charset="0"/>
              </a:rPr>
              <a:t>.printStackTrace</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p>
        </p:txBody>
      </p:sp>
      <p:sp>
        <p:nvSpPr>
          <p:cNvPr id="4" name="Date Placeholder 3"/>
          <p:cNvSpPr>
            <a:spLocks noGrp="1"/>
          </p:cNvSpPr>
          <p:nvPr>
            <p:ph type="dt" sz="half" idx="10"/>
          </p:nvPr>
        </p:nvSpPr>
        <p:spPr/>
        <p:txBody>
          <a:bodyPr/>
          <a:lstStyle/>
          <a:p>
            <a:fld id="{F491CAD3-5F07-4398-9089-C49FB81DB12B}"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019699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002" y="0"/>
            <a:ext cx="8596668" cy="626772"/>
          </a:xfrm>
        </p:spPr>
        <p:txBody>
          <a:bodyPr>
            <a:normAutofit fontScale="90000"/>
          </a:bodyPr>
          <a:lstStyle/>
          <a:p>
            <a:r>
              <a:rPr lang="en-US" dirty="0" smtClean="0"/>
              <a:t>WaitNotifyTest.java</a:t>
            </a:r>
            <a:endParaRPr lang="en-US" dirty="0"/>
          </a:p>
        </p:txBody>
      </p:sp>
      <p:sp>
        <p:nvSpPr>
          <p:cNvPr id="3" name="Content Placeholder 2"/>
          <p:cNvSpPr>
            <a:spLocks noGrp="1"/>
          </p:cNvSpPr>
          <p:nvPr>
            <p:ph idx="1"/>
          </p:nvPr>
        </p:nvSpPr>
        <p:spPr>
          <a:xfrm>
            <a:off x="677334" y="734096"/>
            <a:ext cx="10771984" cy="6123903"/>
          </a:xfrm>
        </p:spPr>
        <p:txBody>
          <a:bodyPr>
            <a:normAutofit/>
          </a:bodyPr>
          <a:lstStyle/>
          <a:p>
            <a:endParaRPr lang="en-US" b="1" dirty="0" smtClean="0">
              <a:solidFill>
                <a:srgbClr val="7F0055"/>
              </a:solidFill>
              <a:latin typeface="Courier New" panose="02070309020205020404" pitchFamily="49" charset="0"/>
            </a:endParaRPr>
          </a:p>
          <a:p>
            <a:r>
              <a:rPr lang="en-US" b="1" dirty="0" smtClean="0">
                <a:solidFill>
                  <a:srgbClr val="7F0055"/>
                </a:solidFill>
                <a:latin typeface="Courier New" panose="02070309020205020404" pitchFamily="49" charset="0"/>
              </a:rPr>
              <a:t>public</a:t>
            </a:r>
            <a:r>
              <a:rPr lang="en-US" b="1" dirty="0" smtClean="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WaitNotifyTest</a:t>
            </a:r>
            <a:r>
              <a:rPr lang="en-US" b="1" dirty="0">
                <a:solidFill>
                  <a:srgbClr val="000000"/>
                </a:solidFill>
                <a:latin typeface="Courier New" panose="02070309020205020404" pitchFamily="49" charset="0"/>
              </a:rPr>
              <a:t> {</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String </a:t>
            </a:r>
            <a:r>
              <a:rPr lang="en-US" dirty="0" err="1">
                <a:solidFill>
                  <a:srgbClr val="6A3E3E"/>
                </a:solidFill>
                <a:latin typeface="Courier New" panose="02070309020205020404" pitchFamily="49" charset="0"/>
              </a:rPr>
              <a:t>msg</a:t>
            </a:r>
            <a:r>
              <a:rPr lang="en-US" dirty="0">
                <a:solidFill>
                  <a:srgbClr val="000000"/>
                </a:solidFill>
                <a:latin typeface="Courier New" panose="02070309020205020404" pitchFamily="49" charset="0"/>
              </a:rPr>
              <a:t> = </a:t>
            </a:r>
            <a:r>
              <a:rPr lang="en-US" dirty="0">
                <a:solidFill>
                  <a:srgbClr val="2A00FF"/>
                </a:solidFill>
                <a:latin typeface="Courier New" panose="02070309020205020404" pitchFamily="49" charset="0"/>
              </a:rPr>
              <a:t>"AMR"</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Waiter </a:t>
            </a:r>
            <a:r>
              <a:rPr lang="en-US" dirty="0">
                <a:solidFill>
                  <a:srgbClr val="6A3E3E"/>
                </a:solidFill>
                <a:latin typeface="Courier New" panose="02070309020205020404" pitchFamily="49" charset="0"/>
              </a:rPr>
              <a:t>waiter1</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Waiter(</a:t>
            </a:r>
            <a:r>
              <a:rPr lang="en-US" b="1" dirty="0" err="1">
                <a:solidFill>
                  <a:srgbClr val="6A3E3E"/>
                </a:solidFill>
                <a:latin typeface="Courier New" panose="02070309020205020404" pitchFamily="49" charset="0"/>
              </a:rPr>
              <a:t>msg</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Thread(</a:t>
            </a:r>
            <a:r>
              <a:rPr lang="en-US" b="1" dirty="0">
                <a:solidFill>
                  <a:srgbClr val="6A3E3E"/>
                </a:solidFill>
                <a:latin typeface="Courier New" panose="02070309020205020404" pitchFamily="49" charset="0"/>
              </a:rPr>
              <a:t>waiter1</a:t>
            </a:r>
            <a:r>
              <a:rPr lang="en-US" b="1" dirty="0">
                <a:solidFill>
                  <a:srgbClr val="000000"/>
                </a:solidFill>
                <a:latin typeface="Courier New" panose="02070309020205020404" pitchFamily="49" charset="0"/>
              </a:rPr>
              <a:t>,</a:t>
            </a:r>
            <a:r>
              <a:rPr lang="en-US" b="1" dirty="0">
                <a:solidFill>
                  <a:srgbClr val="2A00FF"/>
                </a:solidFill>
                <a:latin typeface="Courier New" panose="02070309020205020404" pitchFamily="49" charset="0"/>
              </a:rPr>
              <a:t>"Waiter1"</a:t>
            </a:r>
            <a:r>
              <a:rPr lang="en-US" b="1" dirty="0">
                <a:solidFill>
                  <a:srgbClr val="000000"/>
                </a:solidFill>
                <a:latin typeface="Courier New" panose="02070309020205020404" pitchFamily="49" charset="0"/>
              </a:rPr>
              <a:t>).start();</a:t>
            </a:r>
          </a:p>
          <a:p>
            <a:r>
              <a:rPr lang="en-US" dirty="0">
                <a:solidFill>
                  <a:srgbClr val="000000"/>
                </a:solidFill>
                <a:latin typeface="Courier New" panose="02070309020205020404" pitchFamily="49" charset="0"/>
              </a:rPr>
              <a:t>Waiter </a:t>
            </a:r>
            <a:r>
              <a:rPr lang="en-US" dirty="0">
                <a:solidFill>
                  <a:srgbClr val="6A3E3E"/>
                </a:solidFill>
                <a:latin typeface="Courier New" panose="02070309020205020404" pitchFamily="49" charset="0"/>
              </a:rPr>
              <a:t>waiter2</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Waiter(</a:t>
            </a:r>
            <a:r>
              <a:rPr lang="en-US" b="1" dirty="0" err="1">
                <a:solidFill>
                  <a:srgbClr val="6A3E3E"/>
                </a:solidFill>
                <a:latin typeface="Courier New" panose="02070309020205020404" pitchFamily="49" charset="0"/>
              </a:rPr>
              <a:t>msg</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Thread(</a:t>
            </a:r>
            <a:r>
              <a:rPr lang="en-US" b="1" dirty="0">
                <a:solidFill>
                  <a:srgbClr val="6A3E3E"/>
                </a:solidFill>
                <a:latin typeface="Courier New" panose="02070309020205020404" pitchFamily="49" charset="0"/>
              </a:rPr>
              <a:t>waiter2</a:t>
            </a:r>
            <a:r>
              <a:rPr lang="en-US" b="1" dirty="0">
                <a:solidFill>
                  <a:srgbClr val="000000"/>
                </a:solidFill>
                <a:latin typeface="Courier New" panose="02070309020205020404" pitchFamily="49" charset="0"/>
              </a:rPr>
              <a:t>,</a:t>
            </a:r>
            <a:r>
              <a:rPr lang="en-US" b="1" dirty="0">
                <a:solidFill>
                  <a:srgbClr val="2A00FF"/>
                </a:solidFill>
                <a:latin typeface="Courier New" panose="02070309020205020404" pitchFamily="49" charset="0"/>
              </a:rPr>
              <a:t>"Waiter2"</a:t>
            </a:r>
            <a:r>
              <a:rPr lang="en-US" b="1" dirty="0">
                <a:solidFill>
                  <a:srgbClr val="000000"/>
                </a:solidFill>
                <a:latin typeface="Courier New" panose="02070309020205020404" pitchFamily="49" charset="0"/>
              </a:rPr>
              <a:t>).start();</a:t>
            </a:r>
          </a:p>
          <a:p>
            <a:r>
              <a:rPr lang="en-US" dirty="0" err="1">
                <a:solidFill>
                  <a:srgbClr val="000000"/>
                </a:solidFill>
                <a:latin typeface="Courier New" panose="02070309020205020404" pitchFamily="49" charset="0"/>
              </a:rPr>
              <a:t>Notifier</a:t>
            </a:r>
            <a:r>
              <a:rPr lang="en-US" dirty="0">
                <a:solidFill>
                  <a:srgbClr val="000000"/>
                </a:solidFill>
                <a:latin typeface="Courier New" panose="02070309020205020404" pitchFamily="49" charset="0"/>
              </a:rPr>
              <a:t> </a:t>
            </a:r>
            <a:r>
              <a:rPr lang="en-US" dirty="0" err="1">
                <a:solidFill>
                  <a:srgbClr val="6A3E3E"/>
                </a:solidFill>
                <a:latin typeface="Courier New" panose="02070309020205020404" pitchFamily="49" charset="0"/>
              </a:rPr>
              <a:t>notifier</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Notifier</a:t>
            </a:r>
            <a:r>
              <a:rPr lang="en-US" b="1" dirty="0">
                <a:solidFill>
                  <a:srgbClr val="000000"/>
                </a:solidFill>
                <a:latin typeface="Courier New" panose="02070309020205020404" pitchFamily="49" charset="0"/>
              </a:rPr>
              <a:t>(</a:t>
            </a:r>
            <a:r>
              <a:rPr lang="en-US" b="1" dirty="0" err="1">
                <a:solidFill>
                  <a:srgbClr val="6A3E3E"/>
                </a:solidFill>
                <a:latin typeface="Courier New" panose="02070309020205020404" pitchFamily="49" charset="0"/>
              </a:rPr>
              <a:t>msg</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Thread(</a:t>
            </a:r>
            <a:r>
              <a:rPr lang="en-US" b="1" dirty="0" err="1">
                <a:solidFill>
                  <a:srgbClr val="6A3E3E"/>
                </a:solidFill>
                <a:latin typeface="Courier New" panose="02070309020205020404" pitchFamily="49" charset="0"/>
              </a:rPr>
              <a:t>notifier</a:t>
            </a:r>
            <a:r>
              <a:rPr lang="en-US" b="1" dirty="0">
                <a:solidFill>
                  <a:srgbClr val="000000"/>
                </a:solidFill>
                <a:latin typeface="Courier New" panose="02070309020205020404" pitchFamily="49" charset="0"/>
              </a:rPr>
              <a:t>,</a:t>
            </a:r>
            <a:r>
              <a:rPr lang="en-US" b="1" dirty="0">
                <a:solidFill>
                  <a:srgbClr val="2A00FF"/>
                </a:solidFill>
                <a:latin typeface="Courier New" panose="02070309020205020404" pitchFamily="49" charset="0"/>
              </a:rPr>
              <a:t>"</a:t>
            </a:r>
            <a:r>
              <a:rPr lang="en-US" b="1" dirty="0" err="1">
                <a:solidFill>
                  <a:srgbClr val="2A00FF"/>
                </a:solidFill>
                <a:latin typeface="Courier New" panose="02070309020205020404" pitchFamily="49" charset="0"/>
              </a:rPr>
              <a:t>Notifier</a:t>
            </a:r>
            <a:r>
              <a:rPr lang="en-US" b="1" dirty="0">
                <a:solidFill>
                  <a:srgbClr val="2A00FF"/>
                </a:solidFill>
                <a:latin typeface="Courier New" panose="02070309020205020404" pitchFamily="49" charset="0"/>
              </a:rPr>
              <a:t>"</a:t>
            </a:r>
            <a:r>
              <a:rPr lang="en-US" b="1" dirty="0">
                <a:solidFill>
                  <a:srgbClr val="000000"/>
                </a:solidFill>
                <a:latin typeface="Courier New" panose="02070309020205020404" pitchFamily="49" charset="0"/>
              </a:rPr>
              <a:t>).start();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"All threads are started !!"</a:t>
            </a:r>
            <a:r>
              <a:rPr lang="en-US" b="1" i="1" dirty="0">
                <a:solidFill>
                  <a:srgbClr val="000000"/>
                </a:solidFill>
                <a:latin typeface="Courier New" panose="02070309020205020404" pitchFamily="49" charset="0"/>
              </a:rPr>
              <a:t>);</a:t>
            </a:r>
          </a:p>
          <a:p>
            <a:r>
              <a:rPr lang="en-US" dirty="0" smtClean="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a:p>
            <a:endParaRPr lang="en-US" dirty="0"/>
          </a:p>
        </p:txBody>
      </p:sp>
      <p:sp>
        <p:nvSpPr>
          <p:cNvPr id="4" name="Date Placeholder 3"/>
          <p:cNvSpPr>
            <a:spLocks noGrp="1"/>
          </p:cNvSpPr>
          <p:nvPr>
            <p:ph type="dt" sz="half" idx="10"/>
          </p:nvPr>
        </p:nvSpPr>
        <p:spPr/>
        <p:txBody>
          <a:bodyPr/>
          <a:lstStyle/>
          <a:p>
            <a:fld id="{F491CAD3-5F07-4398-9089-C49FB81DB12B}"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4268188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Producer – Consumer 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a:t> In this exercise, we will solve producer consumer problem using wait() and notify() methods. To keep program simple and to keep focus on usage of wait() and notify() methods, we will involve only one producer and one consumer thread.</a:t>
            </a:r>
          </a:p>
          <a:p>
            <a:endParaRPr lang="en-US" dirty="0"/>
          </a:p>
          <a:p>
            <a:r>
              <a:rPr lang="en-US" dirty="0"/>
              <a:t>Other features of the program are :</a:t>
            </a:r>
          </a:p>
          <a:p>
            <a:endParaRPr lang="en-US" dirty="0"/>
          </a:p>
          <a:p>
            <a:r>
              <a:rPr lang="en-US" dirty="0"/>
              <a:t>1) Producer thread produce a new resource in every 1 second and put it in ‘</a:t>
            </a:r>
            <a:r>
              <a:rPr lang="en-US" dirty="0" err="1"/>
              <a:t>taskQueue</a:t>
            </a:r>
            <a:r>
              <a:rPr lang="en-US" dirty="0"/>
              <a:t>’.</a:t>
            </a:r>
          </a:p>
          <a:p>
            <a:r>
              <a:rPr lang="en-US" dirty="0"/>
              <a:t>2) Consumer thread takes 1 seconds to process consumed resource from ‘</a:t>
            </a:r>
            <a:r>
              <a:rPr lang="en-US" dirty="0" err="1"/>
              <a:t>taskQueue</a:t>
            </a:r>
            <a:r>
              <a:rPr lang="en-US" dirty="0"/>
              <a:t>’.</a:t>
            </a:r>
          </a:p>
          <a:p>
            <a:r>
              <a:rPr lang="en-US" dirty="0"/>
              <a:t>3) Max capacity of </a:t>
            </a:r>
            <a:r>
              <a:rPr lang="en-US" dirty="0" err="1"/>
              <a:t>taskQueue</a:t>
            </a:r>
            <a:r>
              <a:rPr lang="en-US" dirty="0"/>
              <a:t> is 5 i.e. maximum 5 resources can exist inside ‘</a:t>
            </a:r>
            <a:r>
              <a:rPr lang="en-US" dirty="0" err="1"/>
              <a:t>taskQueue</a:t>
            </a:r>
            <a:r>
              <a:rPr lang="en-US" dirty="0"/>
              <a:t>’ at any given time.</a:t>
            </a:r>
          </a:p>
          <a:p>
            <a:r>
              <a:rPr lang="en-US" dirty="0"/>
              <a:t>4) Both threads run infinitely.</a:t>
            </a:r>
          </a:p>
        </p:txBody>
      </p:sp>
      <p:sp>
        <p:nvSpPr>
          <p:cNvPr id="5" name="Date Placeholder 4"/>
          <p:cNvSpPr>
            <a:spLocks noGrp="1"/>
          </p:cNvSpPr>
          <p:nvPr>
            <p:ph type="dt" sz="half" idx="10"/>
          </p:nvPr>
        </p:nvSpPr>
        <p:spPr/>
        <p:txBody>
          <a:bodyPr/>
          <a:lstStyle/>
          <a:p>
            <a:fld id="{64492A8C-0CA1-4EF7-B88F-E5B0FD14B6D7}" type="datetime1">
              <a:rPr lang="en-US" smtClean="0"/>
              <a:t>6/28/2017</a:t>
            </a:fld>
            <a:endParaRPr lang="en-US" dirty="0"/>
          </a:p>
        </p:txBody>
      </p:sp>
      <p:sp>
        <p:nvSpPr>
          <p:cNvPr id="6" name="Footer Placeholder 5"/>
          <p:cNvSpPr>
            <a:spLocks noGrp="1"/>
          </p:cNvSpPr>
          <p:nvPr>
            <p:ph type="ftr" sz="quarter" idx="11"/>
          </p:nvPr>
        </p:nvSpPr>
        <p:spPr/>
        <p:txBody>
          <a:bodyPr/>
          <a:lstStyle/>
          <a:p>
            <a:r>
              <a:rPr lang="en-US" smtClean="0"/>
              <a:t>Produced by MangaRao</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9477937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files</a:t>
            </a:r>
            <a:endParaRPr lang="en-US" dirty="0"/>
          </a:p>
        </p:txBody>
      </p:sp>
      <p:sp>
        <p:nvSpPr>
          <p:cNvPr id="3" name="Content Placeholder 2"/>
          <p:cNvSpPr>
            <a:spLocks noGrp="1"/>
          </p:cNvSpPr>
          <p:nvPr>
            <p:ph idx="1"/>
          </p:nvPr>
        </p:nvSpPr>
        <p:spPr/>
        <p:txBody>
          <a:bodyPr/>
          <a:lstStyle/>
          <a:p>
            <a:r>
              <a:rPr lang="en-US" dirty="0" smtClean="0"/>
              <a:t>1. Producer.java</a:t>
            </a:r>
          </a:p>
          <a:p>
            <a:r>
              <a:rPr lang="en-US" dirty="0" smtClean="0"/>
              <a:t>2. Consumer.java</a:t>
            </a:r>
          </a:p>
          <a:p>
            <a:r>
              <a:rPr lang="en-US" dirty="0" smtClean="0"/>
              <a:t>3. </a:t>
            </a:r>
            <a:r>
              <a:rPr lang="en-US" b="1" dirty="0" err="1">
                <a:solidFill>
                  <a:srgbClr val="000000"/>
                </a:solidFill>
                <a:latin typeface="Courier New" panose="02070309020205020404" pitchFamily="49" charset="0"/>
              </a:rPr>
              <a:t>ProducerConsumerTest</a:t>
            </a:r>
            <a:r>
              <a:rPr lang="en-US" b="1" dirty="0">
                <a:solidFill>
                  <a:srgbClr val="000000"/>
                </a:solidFill>
                <a:latin typeface="Courier New" panose="02070309020205020404" pitchFamily="49" charset="0"/>
              </a:rPr>
              <a:t> .java</a:t>
            </a:r>
            <a:endParaRPr lang="en-US" dirty="0"/>
          </a:p>
        </p:txBody>
      </p:sp>
      <p:sp>
        <p:nvSpPr>
          <p:cNvPr id="4" name="Date Placeholder 3"/>
          <p:cNvSpPr>
            <a:spLocks noGrp="1"/>
          </p:cNvSpPr>
          <p:nvPr>
            <p:ph type="dt" sz="half" idx="10"/>
          </p:nvPr>
        </p:nvSpPr>
        <p:spPr/>
        <p:txBody>
          <a:bodyPr/>
          <a:lstStyle/>
          <a:p>
            <a:fld id="{F491CAD3-5F07-4398-9089-C49FB81DB12B}"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346447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Designing Producer Thread</a:t>
            </a:r>
            <a:br>
              <a:rPr lang="en-US" dirty="0"/>
            </a:br>
            <a:endParaRPr lang="en-US" dirty="0"/>
          </a:p>
        </p:txBody>
      </p:sp>
      <p:sp>
        <p:nvSpPr>
          <p:cNvPr id="5" name="Subtitle 4"/>
          <p:cNvSpPr>
            <a:spLocks noGrp="1"/>
          </p:cNvSpPr>
          <p:nvPr>
            <p:ph type="subTitle" idx="1"/>
          </p:nvPr>
        </p:nvSpPr>
        <p:spPr/>
        <p:txBody>
          <a:bodyPr/>
          <a:lstStyle/>
          <a:p>
            <a:r>
              <a:rPr lang="en-US" dirty="0" smtClean="0"/>
              <a:t> </a:t>
            </a:r>
            <a:endParaRPr lang="en-US" dirty="0"/>
          </a:p>
        </p:txBody>
      </p:sp>
      <p:sp>
        <p:nvSpPr>
          <p:cNvPr id="6" name="Date Placeholder 5"/>
          <p:cNvSpPr>
            <a:spLocks noGrp="1"/>
          </p:cNvSpPr>
          <p:nvPr>
            <p:ph type="dt" sz="half" idx="10"/>
          </p:nvPr>
        </p:nvSpPr>
        <p:spPr/>
        <p:txBody>
          <a:bodyPr/>
          <a:lstStyle/>
          <a:p>
            <a:fld id="{5CFA20F3-893D-462E-A778-B7814A51C345}" type="datetime1">
              <a:rPr lang="en-US" smtClean="0"/>
              <a:t>6/28/2017</a:t>
            </a:fld>
            <a:endParaRPr lang="en-US" dirty="0"/>
          </a:p>
        </p:txBody>
      </p:sp>
      <p:sp>
        <p:nvSpPr>
          <p:cNvPr id="7" name="Footer Placeholder 6"/>
          <p:cNvSpPr>
            <a:spLocks noGrp="1"/>
          </p:cNvSpPr>
          <p:nvPr>
            <p:ph type="ftr" sz="quarter" idx="11"/>
          </p:nvPr>
        </p:nvSpPr>
        <p:spPr/>
        <p:txBody>
          <a:bodyPr/>
          <a:lstStyle/>
          <a:p>
            <a:r>
              <a:rPr lang="en-US" smtClean="0"/>
              <a:t>Produced by MangaRao</a:t>
            </a:r>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23880563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4"/>
          <p:cNvSpPr>
            <a:spLocks noGrp="1" noChangeArrowheads="1"/>
          </p:cNvSpPr>
          <p:nvPr>
            <p:ph idx="1"/>
          </p:nvPr>
        </p:nvSpPr>
        <p:spPr bwMode="auto">
          <a:xfrm>
            <a:off x="677862" y="-95041"/>
            <a:ext cx="9665209" cy="7048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class</a:t>
            </a: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Producer </a:t>
            </a:r>
            <a:r>
              <a:rPr kumimoji="0" lang="en-US" altLang="en-US" sz="10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implements</a:t>
            </a: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Runnable</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private</a:t>
            </a: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final</a:t>
            </a: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List&lt;String&gt; </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taskQueue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private</a:t>
            </a: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final</a:t>
            </a: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006699"/>
                </a:solidFill>
                <a:effectLst/>
                <a:latin typeface="Consolas" panose="020B0609020204030204" pitchFamily="49" charset="0"/>
                <a:cs typeface="Consolas" panose="020B0609020204030204" pitchFamily="49" charset="0"/>
              </a:rPr>
              <a:t>int</a:t>
            </a: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MAX_CAPACITY;</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public</a:t>
            </a: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Producer(List&lt;String&gt; </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sharedQueue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006699"/>
                </a:solidFill>
                <a:effectLst/>
                <a:latin typeface="Consolas" panose="020B0609020204030204" pitchFamily="49" charset="0"/>
                <a:cs typeface="Consolas" panose="020B0609020204030204" pitchFamily="49" charset="0"/>
              </a:rPr>
              <a:t>int</a:t>
            </a: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size)</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006699"/>
                </a:solidFill>
                <a:effectLst/>
                <a:latin typeface="Consolas" panose="020B0609020204030204" pitchFamily="49" charset="0"/>
                <a:cs typeface="Consolas" panose="020B0609020204030204" pitchFamily="49" charset="0"/>
              </a:rPr>
              <a:t>this</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.taskQueue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sharedQueue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006699"/>
                </a:solidFill>
                <a:effectLst/>
                <a:latin typeface="Consolas" panose="020B0609020204030204" pitchFamily="49" charset="0"/>
                <a:cs typeface="Consolas" panose="020B0609020204030204" pitchFamily="49" charset="0"/>
              </a:rPr>
              <a:t>this</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.MAX_CAPACITY</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size;</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@Override</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public</a:t>
            </a: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void</a:t>
            </a: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run()</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006699"/>
                </a:solidFill>
                <a:effectLst/>
                <a:latin typeface="Consolas" panose="020B0609020204030204" pitchFamily="49" charset="0"/>
                <a:cs typeface="Consolas" panose="020B0609020204030204" pitchFamily="49" charset="0"/>
              </a:rPr>
              <a:t>int</a:t>
            </a: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counter = </a:t>
            </a:r>
            <a:r>
              <a:rPr lang="en-US" altLang="en-US" sz="1000" dirty="0">
                <a:solidFill>
                  <a:srgbClr val="009900"/>
                </a:solidFill>
                <a:latin typeface="Consolas" panose="020B0609020204030204" pitchFamily="49" charset="0"/>
                <a:cs typeface="Consolas" panose="020B0609020204030204" pitchFamily="49" charset="0"/>
              </a:rPr>
              <a:t>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while</a:t>
            </a: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true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try</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produce(“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item”+counter</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catch</a:t>
            </a: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InterruptedException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ex)</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ex.printStackTrace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private</a:t>
            </a: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void</a:t>
            </a: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produce(</a:t>
            </a:r>
            <a:r>
              <a:rPr kumimoji="0" lang="en-US" altLang="en-US" sz="10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String</a:t>
            </a: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item) </a:t>
            </a:r>
            <a:r>
              <a:rPr kumimoji="0" lang="en-US" altLang="en-US" sz="10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throws</a:t>
            </a: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InterruptedException</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synchronized</a:t>
            </a: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taskQueue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while</a:t>
            </a: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taskQueue.size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MAX_CAPACITY)</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System.out.println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"Queue is full "</a:t>
            </a: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Thread.currentThread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is waiting , size: "</a:t>
            </a: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taskQueue.size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taskQueue.wait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indent="0" defTabSz="914400">
              <a:buClrTx/>
              <a:buSzTx/>
              <a:buNone/>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lang="en-US" sz="800" dirty="0" err="1" smtClean="0">
                <a:solidFill>
                  <a:srgbClr val="000000"/>
                </a:solidFill>
                <a:highlight>
                  <a:srgbClr val="E8F2FE"/>
                </a:highlight>
                <a:latin typeface="Courier New" panose="02070309020205020404" pitchFamily="49" charset="0"/>
              </a:rPr>
              <a:t>System.</a:t>
            </a:r>
            <a:r>
              <a:rPr lang="en-US" sz="800" b="1" i="1" dirty="0" err="1" smtClean="0">
                <a:solidFill>
                  <a:srgbClr val="0000C0"/>
                </a:solidFill>
                <a:highlight>
                  <a:srgbClr val="E8F2FE"/>
                </a:highlight>
                <a:latin typeface="Courier New" panose="02070309020205020404" pitchFamily="49" charset="0"/>
              </a:rPr>
              <a:t>out</a:t>
            </a:r>
            <a:r>
              <a:rPr lang="en-US" sz="800" b="1" i="1" dirty="0" err="1" smtClean="0">
                <a:solidFill>
                  <a:srgbClr val="000000"/>
                </a:solidFill>
                <a:highlight>
                  <a:srgbClr val="E8F2FE"/>
                </a:highlight>
                <a:latin typeface="Courier New" panose="02070309020205020404" pitchFamily="49" charset="0"/>
              </a:rPr>
              <a:t>.println</a:t>
            </a:r>
            <a:r>
              <a:rPr lang="en-US" sz="800" b="1" i="1" dirty="0" smtClean="0">
                <a:solidFill>
                  <a:srgbClr val="000000"/>
                </a:solidFill>
                <a:highlight>
                  <a:srgbClr val="E8F2FE"/>
                </a:highlight>
                <a:latin typeface="Courier New" panose="02070309020205020404" pitchFamily="49" charset="0"/>
              </a:rPr>
              <a:t>(</a:t>
            </a:r>
            <a:r>
              <a:rPr lang="en-US" sz="800" b="1" i="1" dirty="0" smtClean="0">
                <a:solidFill>
                  <a:srgbClr val="6A3E3E"/>
                </a:solidFill>
                <a:highlight>
                  <a:srgbClr val="E8F2FE"/>
                </a:highlight>
                <a:latin typeface="Courier New" panose="02070309020205020404" pitchFamily="49" charset="0"/>
              </a:rPr>
              <a:t>name</a:t>
            </a:r>
            <a:r>
              <a:rPr lang="en-US" sz="800" b="1" i="1" dirty="0">
                <a:solidFill>
                  <a:srgbClr val="000000"/>
                </a:solidFill>
                <a:highlight>
                  <a:srgbClr val="E8F2FE"/>
                </a:highlight>
                <a:latin typeface="Courier New" panose="02070309020205020404" pitchFamily="49" charset="0"/>
              </a:rPr>
              <a:t>+</a:t>
            </a:r>
            <a:r>
              <a:rPr lang="en-US" sz="800" b="1" i="1" dirty="0">
                <a:solidFill>
                  <a:srgbClr val="2A00FF"/>
                </a:solidFill>
                <a:highlight>
                  <a:srgbClr val="E8F2FE"/>
                </a:highlight>
                <a:latin typeface="Courier New" panose="02070309020205020404" pitchFamily="49" charset="0"/>
              </a:rPr>
              <a:t>" is notified, started processing"</a:t>
            </a:r>
            <a:r>
              <a:rPr lang="en-US" sz="800" b="1" i="1" dirty="0">
                <a:solidFill>
                  <a:srgbClr val="000000"/>
                </a:solidFill>
                <a:highlight>
                  <a:srgbClr val="E8F2FE"/>
                </a:highlight>
                <a:latin typeface="Courier New" panose="02070309020205020404" pitchFamily="49" charset="0"/>
              </a:rPr>
              <a:t>);</a:t>
            </a:r>
            <a:endParaRPr lang="en-US" altLang="en-US" sz="6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Thread.sleep</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1000</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taskQueue.add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(item);</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System.out.println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"Produced: "</a:t>
            </a: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item);</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taskQueue.notifyAll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Date Placeholder 6"/>
          <p:cNvSpPr>
            <a:spLocks noGrp="1"/>
          </p:cNvSpPr>
          <p:nvPr>
            <p:ph type="dt" sz="half" idx="10"/>
          </p:nvPr>
        </p:nvSpPr>
        <p:spPr/>
        <p:txBody>
          <a:bodyPr/>
          <a:lstStyle/>
          <a:p>
            <a:fld id="{EEDF8E3A-A4FF-4A15-9AB8-65591D577465}" type="datetime1">
              <a:rPr lang="en-US" smtClean="0"/>
              <a:t>6/28/2017</a:t>
            </a:fld>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2356286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Class</a:t>
            </a:r>
            <a:endParaRPr lang="en-US" dirty="0"/>
          </a:p>
        </p:txBody>
      </p:sp>
      <p:sp>
        <p:nvSpPr>
          <p:cNvPr id="3" name="Content Placeholder 2"/>
          <p:cNvSpPr>
            <a:spLocks noGrp="1"/>
          </p:cNvSpPr>
          <p:nvPr>
            <p:ph idx="1"/>
          </p:nvPr>
        </p:nvSpPr>
        <p:spPr/>
        <p:txBody>
          <a:bodyPr>
            <a:normAutofit lnSpcReduction="10000"/>
          </a:bodyPr>
          <a:lstStyle/>
          <a:p>
            <a:r>
              <a:rPr lang="en-US" dirty="0"/>
              <a:t>The </a:t>
            </a:r>
            <a:r>
              <a:rPr lang="en-US" b="1" dirty="0"/>
              <a:t>Object class</a:t>
            </a:r>
            <a:r>
              <a:rPr lang="en-US" dirty="0"/>
              <a:t> is the parent class of all the classes in java </a:t>
            </a:r>
            <a:r>
              <a:rPr lang="en-US" dirty="0" smtClean="0"/>
              <a:t>by default</a:t>
            </a:r>
            <a:r>
              <a:rPr lang="en-US" dirty="0"/>
              <a:t>. In other words, it is the topmost class of java.</a:t>
            </a:r>
          </a:p>
          <a:p>
            <a:r>
              <a:rPr lang="en-US" dirty="0"/>
              <a:t>The Object class is beneficial if you want to refer any object whose type you don't know. Notice that parent class reference variable can refer the child class object, know as upcasting.</a:t>
            </a:r>
          </a:p>
          <a:p>
            <a:r>
              <a:rPr lang="en-US" dirty="0"/>
              <a:t>Let's take an example, there is </a:t>
            </a:r>
            <a:r>
              <a:rPr lang="en-US" dirty="0" err="1"/>
              <a:t>getObject</a:t>
            </a:r>
            <a:r>
              <a:rPr lang="en-US" dirty="0"/>
              <a:t>() method that returns an object but it can be of any type like </a:t>
            </a:r>
            <a:r>
              <a:rPr lang="en-US" dirty="0" smtClean="0"/>
              <a:t>Employee, Student etc., </a:t>
            </a:r>
            <a:r>
              <a:rPr lang="en-US" dirty="0"/>
              <a:t>we can use Object class reference to refer that object. For example:</a:t>
            </a:r>
          </a:p>
          <a:p>
            <a:r>
              <a:rPr lang="en-US" dirty="0"/>
              <a:t>Object </a:t>
            </a:r>
            <a:r>
              <a:rPr lang="en-US" dirty="0" err="1"/>
              <a:t>obj</a:t>
            </a:r>
            <a:r>
              <a:rPr lang="en-US" dirty="0"/>
              <a:t>=</a:t>
            </a:r>
            <a:r>
              <a:rPr lang="en-US" dirty="0" err="1"/>
              <a:t>getObject</a:t>
            </a:r>
            <a:r>
              <a:rPr lang="en-US" dirty="0"/>
              <a:t>();//we don't what object would be returned from this method  </a:t>
            </a:r>
          </a:p>
          <a:p>
            <a:r>
              <a:rPr lang="en-US" b="1" dirty="0">
                <a:solidFill>
                  <a:srgbClr val="7030A0"/>
                </a:solidFill>
              </a:rPr>
              <a:t>The Object class provides some common </a:t>
            </a:r>
            <a:r>
              <a:rPr lang="en-US" b="1" dirty="0" smtClean="0">
                <a:solidFill>
                  <a:srgbClr val="7030A0"/>
                </a:solidFill>
              </a:rPr>
              <a:t>behaviors to </a:t>
            </a:r>
            <a:r>
              <a:rPr lang="en-US" b="1" dirty="0">
                <a:solidFill>
                  <a:srgbClr val="7030A0"/>
                </a:solidFill>
              </a:rPr>
              <a:t>all the objects such as object can be compared, object can be cloned, object can be notified etc.</a:t>
            </a:r>
          </a:p>
          <a:p>
            <a:endParaRPr lang="en-US" dirty="0"/>
          </a:p>
        </p:txBody>
      </p:sp>
      <p:sp>
        <p:nvSpPr>
          <p:cNvPr id="4" name="Date Placeholder 3"/>
          <p:cNvSpPr>
            <a:spLocks noGrp="1"/>
          </p:cNvSpPr>
          <p:nvPr>
            <p:ph type="dt" sz="half" idx="10"/>
          </p:nvPr>
        </p:nvSpPr>
        <p:spPr/>
        <p:txBody>
          <a:bodyPr/>
          <a:lstStyle/>
          <a:p>
            <a:fld id="{E38509D1-D0D6-4DDB-BBFA-E2747412714D}"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6215417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normAutofit lnSpcReduction="10000"/>
          </a:bodyPr>
          <a:lstStyle/>
          <a:p>
            <a:r>
              <a:rPr lang="en-US" dirty="0"/>
              <a:t>1) Here “produce(counter++)” code has been written inside infinite loop so that producer keeps producing elements at regular interval.</a:t>
            </a:r>
          </a:p>
          <a:p>
            <a:r>
              <a:rPr lang="en-US" dirty="0"/>
              <a:t>2) We have written the produce() method code following the general guideline to write wait() method as mentioned in first section.</a:t>
            </a:r>
          </a:p>
          <a:p>
            <a:r>
              <a:rPr lang="en-US" dirty="0"/>
              <a:t>3) Once the wait() is over, producer add an element in </a:t>
            </a:r>
            <a:r>
              <a:rPr lang="en-US" dirty="0" err="1"/>
              <a:t>taskQueue</a:t>
            </a:r>
            <a:r>
              <a:rPr lang="en-US" dirty="0"/>
              <a:t> and called </a:t>
            </a:r>
            <a:r>
              <a:rPr lang="en-US" dirty="0" err="1"/>
              <a:t>notifyAll</a:t>
            </a:r>
            <a:r>
              <a:rPr lang="en-US" dirty="0"/>
              <a:t>() method. Because the last-time wait() method was called by consumer thread (that’s why producer is out of waiting state), consumer gets the notification.</a:t>
            </a:r>
          </a:p>
          <a:p>
            <a:r>
              <a:rPr lang="en-US" dirty="0"/>
              <a:t>4) Consumer thread after getting notification, if ready to consume the element as per written logic.</a:t>
            </a:r>
          </a:p>
          <a:p>
            <a:r>
              <a:rPr lang="en-US" dirty="0"/>
              <a:t>5) Note that both threads use sleep() methods as well for simulating time delays in creating and consuming elements.</a:t>
            </a:r>
          </a:p>
        </p:txBody>
      </p:sp>
      <p:sp>
        <p:nvSpPr>
          <p:cNvPr id="5" name="Date Placeholder 4"/>
          <p:cNvSpPr>
            <a:spLocks noGrp="1"/>
          </p:cNvSpPr>
          <p:nvPr>
            <p:ph type="dt" sz="half" idx="10"/>
          </p:nvPr>
        </p:nvSpPr>
        <p:spPr/>
        <p:txBody>
          <a:bodyPr/>
          <a:lstStyle/>
          <a:p>
            <a:fld id="{8E8548BE-338F-45B3-8F16-6696998B3887}" type="datetime1">
              <a:rPr lang="en-US" smtClean="0"/>
              <a:t>6/28/2017</a:t>
            </a:fld>
            <a:endParaRPr lang="en-US" dirty="0"/>
          </a:p>
        </p:txBody>
      </p:sp>
      <p:sp>
        <p:nvSpPr>
          <p:cNvPr id="6" name="Footer Placeholder 5"/>
          <p:cNvSpPr>
            <a:spLocks noGrp="1"/>
          </p:cNvSpPr>
          <p:nvPr>
            <p:ph type="ftr" sz="quarter" idx="11"/>
          </p:nvPr>
        </p:nvSpPr>
        <p:spPr/>
        <p:txBody>
          <a:bodyPr/>
          <a:lstStyle/>
          <a:p>
            <a:r>
              <a:rPr lang="en-US" smtClean="0"/>
              <a:t>Produced by MangaRao</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266776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Designing Consumer Thread</a:t>
            </a:r>
            <a:endParaRPr lang="en-US" dirty="0"/>
          </a:p>
        </p:txBody>
      </p:sp>
      <p:sp>
        <p:nvSpPr>
          <p:cNvPr id="3" name="Content Placeholder 2"/>
          <p:cNvSpPr>
            <a:spLocks noGrp="1"/>
          </p:cNvSpPr>
          <p:nvPr>
            <p:ph type="subTitle" idx="1"/>
          </p:nvPr>
        </p:nvSpPr>
        <p:spPr/>
        <p:txBody>
          <a:bodyPr/>
          <a:lstStyle/>
          <a:p>
            <a:r>
              <a:rPr lang="en-US" dirty="0" smtClean="0"/>
              <a:t> </a:t>
            </a:r>
            <a:endParaRPr lang="en-US" dirty="0"/>
          </a:p>
        </p:txBody>
      </p:sp>
      <p:sp>
        <p:nvSpPr>
          <p:cNvPr id="4" name="Date Placeholder 3"/>
          <p:cNvSpPr>
            <a:spLocks noGrp="1"/>
          </p:cNvSpPr>
          <p:nvPr>
            <p:ph type="dt" sz="half" idx="10"/>
          </p:nvPr>
        </p:nvSpPr>
        <p:spPr/>
        <p:txBody>
          <a:bodyPr/>
          <a:lstStyle/>
          <a:p>
            <a:fld id="{EAF91F5E-3859-41A6-A63B-7D3B0FB4EFE6}"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20142424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p:cNvSpPr>
            <a:spLocks noGrp="1" noChangeArrowheads="1"/>
          </p:cNvSpPr>
          <p:nvPr>
            <p:ph idx="1"/>
          </p:nvPr>
        </p:nvSpPr>
        <p:spPr bwMode="auto">
          <a:xfrm>
            <a:off x="677863" y="212735"/>
            <a:ext cx="9406416" cy="6432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class</a:t>
            </a: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Consumer </a:t>
            </a:r>
            <a:r>
              <a:rPr kumimoji="0" lang="en-US" altLang="en-US" sz="10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implements</a:t>
            </a: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Runnable</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private</a:t>
            </a: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final</a:t>
            </a: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List&lt;String&gt; </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taskQueue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public</a:t>
            </a: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Consumer(List&lt;String&gt; </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sharedQueue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006699"/>
                </a:solidFill>
                <a:effectLst/>
                <a:latin typeface="Consolas" panose="020B0609020204030204" pitchFamily="49" charset="0"/>
                <a:cs typeface="Consolas" panose="020B0609020204030204" pitchFamily="49" charset="0"/>
              </a:rPr>
              <a:t>this</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.taskQueue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sharedQueue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@Override</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public</a:t>
            </a: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void</a:t>
            </a: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run()</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while</a:t>
            </a: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true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try</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consume();</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catch</a:t>
            </a: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InterruptedException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ex)</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ex.printStackTrace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private</a:t>
            </a: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void</a:t>
            </a: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consume() </a:t>
            </a:r>
            <a:r>
              <a:rPr kumimoji="0" lang="en-US" altLang="en-US" sz="10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throws</a:t>
            </a: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InterruptedException</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synchronized</a:t>
            </a: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taskQueue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while</a:t>
            </a: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taskQueue.isEmpty</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System.out.println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"Queue is empty "</a:t>
            </a: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Thread.currentThread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is waiting , size: "</a:t>
            </a: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taskQueue.size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taskQueue.wait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lvl="0" indent="0" defTabSz="914400">
              <a:buClrTx/>
              <a:buSzTx/>
              <a:buNone/>
            </a:pPr>
            <a:r>
              <a:rPr lang="en-US" altLang="en-US" sz="1000" dirty="0">
                <a:solidFill>
                  <a:srgbClr val="000000"/>
                </a:solidFill>
                <a:latin typeface="Consolas" panose="020B0609020204030204" pitchFamily="49" charset="0"/>
              </a:rPr>
              <a:t> </a:t>
            </a:r>
            <a:r>
              <a:rPr lang="en-US" altLang="en-US" sz="1000" dirty="0" smtClean="0">
                <a:solidFill>
                  <a:srgbClr val="000000"/>
                </a:solidFill>
                <a:latin typeface="Consolas" panose="020B0609020204030204" pitchFamily="49" charset="0"/>
              </a:rPr>
              <a:t>        </a:t>
            </a:r>
            <a:r>
              <a:rPr lang="en-US" sz="1000" dirty="0" err="1" smtClean="0">
                <a:solidFill>
                  <a:srgbClr val="000000"/>
                </a:solidFill>
                <a:highlight>
                  <a:srgbClr val="E8F2FE"/>
                </a:highlight>
                <a:latin typeface="Courier New" panose="02070309020205020404" pitchFamily="49" charset="0"/>
              </a:rPr>
              <a:t>System.</a:t>
            </a:r>
            <a:r>
              <a:rPr lang="en-US" sz="1000" b="1" i="1" dirty="0" err="1" smtClean="0">
                <a:solidFill>
                  <a:srgbClr val="0000C0"/>
                </a:solidFill>
                <a:highlight>
                  <a:srgbClr val="E8F2FE"/>
                </a:highlight>
                <a:latin typeface="Courier New" panose="02070309020205020404" pitchFamily="49" charset="0"/>
              </a:rPr>
              <a:t>out</a:t>
            </a:r>
            <a:r>
              <a:rPr lang="en-US" sz="1000" b="1" i="1" dirty="0" err="1" smtClean="0">
                <a:solidFill>
                  <a:srgbClr val="000000"/>
                </a:solidFill>
                <a:highlight>
                  <a:srgbClr val="E8F2FE"/>
                </a:highlight>
                <a:latin typeface="Courier New" panose="02070309020205020404" pitchFamily="49" charset="0"/>
              </a:rPr>
              <a:t>.println</a:t>
            </a:r>
            <a:r>
              <a:rPr lang="en-US" sz="1000" b="1" i="1" dirty="0" smtClean="0">
                <a:solidFill>
                  <a:srgbClr val="000000"/>
                </a:solidFill>
                <a:highlight>
                  <a:srgbClr val="E8F2FE"/>
                </a:highlight>
                <a:latin typeface="Courier New" panose="02070309020205020404" pitchFamily="49" charset="0"/>
              </a:rPr>
              <a:t>(</a:t>
            </a:r>
            <a:r>
              <a:rPr lang="en-US" sz="1000" b="1" i="1" dirty="0" smtClean="0">
                <a:solidFill>
                  <a:srgbClr val="6A3E3E"/>
                </a:solidFill>
                <a:highlight>
                  <a:srgbClr val="E8F2FE"/>
                </a:highlight>
                <a:latin typeface="Courier New" panose="02070309020205020404" pitchFamily="49" charset="0"/>
              </a:rPr>
              <a:t>name</a:t>
            </a:r>
            <a:r>
              <a:rPr lang="en-US" sz="1000" b="1" i="1" dirty="0">
                <a:solidFill>
                  <a:srgbClr val="000000"/>
                </a:solidFill>
                <a:highlight>
                  <a:srgbClr val="E8F2FE"/>
                </a:highlight>
                <a:latin typeface="Courier New" panose="02070309020205020404" pitchFamily="49" charset="0"/>
              </a:rPr>
              <a:t>+</a:t>
            </a:r>
            <a:r>
              <a:rPr lang="en-US" sz="1000" b="1" i="1" dirty="0">
                <a:solidFill>
                  <a:srgbClr val="2A00FF"/>
                </a:solidFill>
                <a:highlight>
                  <a:srgbClr val="E8F2FE"/>
                </a:highlight>
                <a:latin typeface="Courier New" panose="02070309020205020404" pitchFamily="49" charset="0"/>
              </a:rPr>
              <a:t>" is notified, started processing"</a:t>
            </a:r>
            <a:r>
              <a:rPr lang="en-US" sz="1000" b="1" i="1" dirty="0">
                <a:solidFill>
                  <a:srgbClr val="000000"/>
                </a:solidFill>
                <a:highlight>
                  <a:srgbClr val="E8F2FE"/>
                </a:highlight>
                <a:latin typeface="Courier New" panose="020703090202050204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Thread.sleep</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1000</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lang="en-US" altLang="en-US" sz="1000" b="1" dirty="0" smtClean="0">
                <a:solidFill>
                  <a:srgbClr val="006699"/>
                </a:solidFill>
                <a:latin typeface="Consolas" panose="020B0609020204030204" pitchFamily="49" charset="0"/>
                <a:cs typeface="Consolas" panose="020B0609020204030204" pitchFamily="49" charset="0"/>
              </a:rPr>
              <a:t>String</a:t>
            </a: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item = (String) </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taskQueue.remove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0</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System.out.println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"Consumed: "</a:t>
            </a:r>
            <a:r>
              <a:rPr kumimoji="0" lang="en-US" altLang="en-US" sz="1000" b="0" i="0" u="none" strike="noStrike" cap="none" normalizeH="0" baseline="0" dirty="0" smtClean="0">
                <a:ln>
                  <a:noFill/>
                </a:ln>
                <a:solidFill>
                  <a:srgbClr val="21212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item);</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taskQueue.notifyAll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2313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Date Placeholder 4"/>
          <p:cNvSpPr>
            <a:spLocks noGrp="1"/>
          </p:cNvSpPr>
          <p:nvPr>
            <p:ph type="dt" sz="half" idx="10"/>
          </p:nvPr>
        </p:nvSpPr>
        <p:spPr/>
        <p:txBody>
          <a:bodyPr/>
          <a:lstStyle/>
          <a:p>
            <a:fld id="{815A7086-FA84-4FCD-8403-49EB81CCEEDB}" type="datetime1">
              <a:rPr lang="en-US" smtClean="0"/>
              <a:t>6/28/2017</a:t>
            </a:fld>
            <a:endParaRPr lang="en-US" dirty="0"/>
          </a:p>
        </p:txBody>
      </p:sp>
      <p:sp>
        <p:nvSpPr>
          <p:cNvPr id="6" name="Footer Placeholder 5"/>
          <p:cNvSpPr>
            <a:spLocks noGrp="1"/>
          </p:cNvSpPr>
          <p:nvPr>
            <p:ph type="ftr" sz="quarter" idx="11"/>
          </p:nvPr>
        </p:nvSpPr>
        <p:spPr/>
        <p:txBody>
          <a:bodyPr/>
          <a:lstStyle/>
          <a:p>
            <a:r>
              <a:rPr lang="en-US" dirty="0" smtClean="0"/>
              <a:t>Produced by </a:t>
            </a:r>
            <a:r>
              <a:rPr lang="en-US" dirty="0" err="1" smtClean="0"/>
              <a:t>MangaRao</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41071880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a:t>1) Here “consume()” code has been written inside infinite loop so that consumer keeps consuming elements whenever it finds something in </a:t>
            </a:r>
            <a:r>
              <a:rPr lang="en-US" dirty="0" err="1"/>
              <a:t>taskQueue</a:t>
            </a:r>
            <a:r>
              <a:rPr lang="en-US" dirty="0"/>
              <a:t>..</a:t>
            </a:r>
          </a:p>
          <a:p>
            <a:r>
              <a:rPr lang="en-US" dirty="0"/>
              <a:t>2) Once the wait() is over, consumer removes an element in </a:t>
            </a:r>
            <a:r>
              <a:rPr lang="en-US" dirty="0" err="1"/>
              <a:t>taskQueue</a:t>
            </a:r>
            <a:r>
              <a:rPr lang="en-US" dirty="0"/>
              <a:t> and called </a:t>
            </a:r>
            <a:r>
              <a:rPr lang="en-US" dirty="0" err="1"/>
              <a:t>notifyAll</a:t>
            </a:r>
            <a:r>
              <a:rPr lang="en-US" dirty="0"/>
              <a:t>() method. Because the last-time wait() method was called by producer thread (that’s why producer is in waiting state), producer gets the notification.</a:t>
            </a:r>
          </a:p>
          <a:p>
            <a:r>
              <a:rPr lang="en-US" dirty="0"/>
              <a:t>3) Producer thread after getting notification, if ready to produce the element as per written logic.</a:t>
            </a:r>
          </a:p>
        </p:txBody>
      </p:sp>
      <p:sp>
        <p:nvSpPr>
          <p:cNvPr id="4" name="Date Placeholder 3"/>
          <p:cNvSpPr>
            <a:spLocks noGrp="1"/>
          </p:cNvSpPr>
          <p:nvPr>
            <p:ph type="dt" sz="half" idx="10"/>
          </p:nvPr>
        </p:nvSpPr>
        <p:spPr/>
        <p:txBody>
          <a:bodyPr/>
          <a:lstStyle/>
          <a:p>
            <a:fld id="{11D18E78-B9BC-49C3-ADA8-FDEFE9775D27}"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13789187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the Application</a:t>
            </a:r>
            <a:endParaRPr lang="en-US" dirty="0"/>
          </a:p>
        </p:txBody>
      </p:sp>
      <p:sp>
        <p:nvSpPr>
          <p:cNvPr id="3" name="Content Placeholder 2"/>
          <p:cNvSpPr>
            <a:spLocks noGrp="1"/>
          </p:cNvSpPr>
          <p:nvPr>
            <p:ph idx="1"/>
          </p:nvPr>
        </p:nvSpPr>
        <p:spPr/>
        <p:txBody>
          <a:bodyPr>
            <a:normAutofit lnSpcReduction="10000"/>
          </a:body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ProducerConsumerTest</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List&lt;String&gt; </a:t>
            </a:r>
            <a:r>
              <a:rPr lang="en-US" dirty="0" err="1">
                <a:solidFill>
                  <a:srgbClr val="6A3E3E"/>
                </a:solidFill>
                <a:latin typeface="Courier New" panose="02070309020205020404" pitchFamily="49" charset="0"/>
              </a:rPr>
              <a:t>taskQueue</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ArrayList</a:t>
            </a:r>
            <a:r>
              <a:rPr lang="en-US" b="1" dirty="0">
                <a:solidFill>
                  <a:srgbClr val="000000"/>
                </a:solidFill>
                <a:latin typeface="Courier New" panose="02070309020205020404" pitchFamily="49" charset="0"/>
              </a:rPr>
              <a:t>&lt;&gt;();</a:t>
            </a:r>
          </a:p>
          <a:p>
            <a:r>
              <a:rPr lang="en-US" dirty="0">
                <a:solidFill>
                  <a:srgbClr val="000000"/>
                </a:solidFill>
                <a:latin typeface="Courier New" panose="02070309020205020404" pitchFamily="49" charset="0"/>
              </a:rPr>
              <a:t>Thread </a:t>
            </a:r>
            <a:r>
              <a:rPr lang="en-US" dirty="0" err="1">
                <a:solidFill>
                  <a:srgbClr val="6A3E3E"/>
                </a:solidFill>
                <a:latin typeface="Courier New" panose="02070309020205020404" pitchFamily="49" charset="0"/>
              </a:rPr>
              <a:t>tProducer</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Thread(</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Producer(</a:t>
            </a:r>
            <a:r>
              <a:rPr lang="en-US" b="1" dirty="0" err="1">
                <a:solidFill>
                  <a:srgbClr val="6A3E3E"/>
                </a:solidFill>
                <a:latin typeface="Courier New" panose="02070309020205020404" pitchFamily="49" charset="0"/>
              </a:rPr>
              <a:t>taskQueue</a:t>
            </a:r>
            <a:r>
              <a:rPr lang="en-US" b="1" dirty="0">
                <a:solidFill>
                  <a:srgbClr val="000000"/>
                </a:solidFill>
                <a:latin typeface="Courier New" panose="02070309020205020404" pitchFamily="49" charset="0"/>
              </a:rPr>
              <a:t>, 5),</a:t>
            </a:r>
            <a:r>
              <a:rPr lang="en-US" b="1" dirty="0">
                <a:solidFill>
                  <a:srgbClr val="2A00FF"/>
                </a:solidFill>
                <a:latin typeface="Courier New" panose="02070309020205020404" pitchFamily="49" charset="0"/>
              </a:rPr>
              <a:t>"Producer"</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Thread </a:t>
            </a:r>
            <a:r>
              <a:rPr lang="en-US" dirty="0" err="1">
                <a:solidFill>
                  <a:srgbClr val="6A3E3E"/>
                </a:solidFill>
                <a:latin typeface="Courier New" panose="02070309020205020404" pitchFamily="49" charset="0"/>
              </a:rPr>
              <a:t>tConsumer</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Thread(</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Consumer(</a:t>
            </a:r>
            <a:r>
              <a:rPr lang="en-US" b="1" dirty="0" err="1">
                <a:solidFill>
                  <a:srgbClr val="6A3E3E"/>
                </a:solidFill>
                <a:latin typeface="Courier New" panose="02070309020205020404" pitchFamily="49" charset="0"/>
              </a:rPr>
              <a:t>taskQueue</a:t>
            </a:r>
            <a:r>
              <a:rPr lang="en-US" b="1" dirty="0">
                <a:solidFill>
                  <a:srgbClr val="000000"/>
                </a:solidFill>
                <a:latin typeface="Courier New" panose="02070309020205020404" pitchFamily="49" charset="0"/>
              </a:rPr>
              <a:t>),</a:t>
            </a:r>
            <a:r>
              <a:rPr lang="en-US" b="1" dirty="0">
                <a:solidFill>
                  <a:srgbClr val="2A00FF"/>
                </a:solidFill>
                <a:latin typeface="Courier New" panose="02070309020205020404" pitchFamily="49" charset="0"/>
              </a:rPr>
              <a:t>"Waiter"</a:t>
            </a:r>
            <a:r>
              <a:rPr lang="en-US" b="1" dirty="0">
                <a:solidFill>
                  <a:srgbClr val="000000"/>
                </a:solidFill>
                <a:latin typeface="Courier New" panose="02070309020205020404" pitchFamily="49" charset="0"/>
              </a:rPr>
              <a:t>);</a:t>
            </a:r>
          </a:p>
          <a:p>
            <a:r>
              <a:rPr lang="en-US" dirty="0" err="1">
                <a:solidFill>
                  <a:srgbClr val="6A3E3E"/>
                </a:solidFill>
                <a:latin typeface="Courier New" panose="02070309020205020404" pitchFamily="49" charset="0"/>
              </a:rPr>
              <a:t>tProducer</a:t>
            </a:r>
            <a:r>
              <a:rPr lang="en-US" dirty="0" err="1">
                <a:solidFill>
                  <a:srgbClr val="000000"/>
                </a:solidFill>
                <a:latin typeface="Courier New" panose="02070309020205020404" pitchFamily="49" charset="0"/>
              </a:rPr>
              <a:t>.start</a:t>
            </a:r>
            <a:r>
              <a:rPr lang="en-US" dirty="0">
                <a:solidFill>
                  <a:srgbClr val="000000"/>
                </a:solidFill>
                <a:latin typeface="Courier New" panose="02070309020205020404" pitchFamily="49" charset="0"/>
              </a:rPr>
              <a:t>();</a:t>
            </a:r>
          </a:p>
          <a:p>
            <a:r>
              <a:rPr lang="en-US" dirty="0" err="1">
                <a:solidFill>
                  <a:srgbClr val="6A3E3E"/>
                </a:solidFill>
                <a:latin typeface="Courier New" panose="02070309020205020404" pitchFamily="49" charset="0"/>
              </a:rPr>
              <a:t>tConsumer</a:t>
            </a:r>
            <a:r>
              <a:rPr lang="en-US" dirty="0" err="1">
                <a:solidFill>
                  <a:srgbClr val="000000"/>
                </a:solidFill>
                <a:latin typeface="Courier New" panose="02070309020205020404" pitchFamily="49" charset="0"/>
              </a:rPr>
              <a:t>.start</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p>
        </p:txBody>
      </p:sp>
      <p:sp>
        <p:nvSpPr>
          <p:cNvPr id="5" name="Date Placeholder 4"/>
          <p:cNvSpPr>
            <a:spLocks noGrp="1"/>
          </p:cNvSpPr>
          <p:nvPr>
            <p:ph type="dt" sz="half" idx="10"/>
          </p:nvPr>
        </p:nvSpPr>
        <p:spPr/>
        <p:txBody>
          <a:bodyPr/>
          <a:lstStyle/>
          <a:p>
            <a:fld id="{B3772FF8-4D72-4F46-A994-F3209438F1DB}" type="datetime1">
              <a:rPr lang="en-US" smtClean="0"/>
              <a:t>6/28/2017</a:t>
            </a:fld>
            <a:endParaRPr lang="en-US" dirty="0"/>
          </a:p>
        </p:txBody>
      </p:sp>
      <p:sp>
        <p:nvSpPr>
          <p:cNvPr id="6" name="Footer Placeholder 5"/>
          <p:cNvSpPr>
            <a:spLocks noGrp="1"/>
          </p:cNvSpPr>
          <p:nvPr>
            <p:ph type="ftr" sz="quarter" idx="11"/>
          </p:nvPr>
        </p:nvSpPr>
        <p:spPr/>
        <p:txBody>
          <a:bodyPr/>
          <a:lstStyle/>
          <a:p>
            <a:r>
              <a:rPr lang="en-US" smtClean="0"/>
              <a:t>Produced by MangaRao</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6592603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sp>
        <p:nvSpPr>
          <p:cNvPr id="5" name="Date Placeholder 4"/>
          <p:cNvSpPr>
            <a:spLocks noGrp="1"/>
          </p:cNvSpPr>
          <p:nvPr>
            <p:ph type="dt" sz="half" idx="10"/>
          </p:nvPr>
        </p:nvSpPr>
        <p:spPr/>
        <p:txBody>
          <a:bodyPr/>
          <a:lstStyle/>
          <a:p>
            <a:fld id="{092312B2-1FA9-4521-956E-6F7CB19662A6}" type="datetime1">
              <a:rPr lang="en-US" smtClean="0"/>
              <a:t>6/28/2017</a:t>
            </a:fld>
            <a:endParaRPr lang="en-US" dirty="0"/>
          </a:p>
        </p:txBody>
      </p:sp>
      <p:sp>
        <p:nvSpPr>
          <p:cNvPr id="6" name="Footer Placeholder 5"/>
          <p:cNvSpPr>
            <a:spLocks noGrp="1"/>
          </p:cNvSpPr>
          <p:nvPr>
            <p:ph type="ftr" sz="quarter" idx="11"/>
          </p:nvPr>
        </p:nvSpPr>
        <p:spPr/>
        <p:txBody>
          <a:bodyPr/>
          <a:lstStyle/>
          <a:p>
            <a:r>
              <a:rPr lang="en-US" smtClean="0"/>
              <a:t>Produced by MangaRao</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1448503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base"/>
            <a:r>
              <a:rPr lang="en-US" dirty="0"/>
              <a:t>Interview Questions on wait(), notify() and </a:t>
            </a:r>
            <a:r>
              <a:rPr lang="en-US" dirty="0" err="1"/>
              <a:t>notifyAll</a:t>
            </a:r>
            <a:r>
              <a:rPr lang="en-US" dirty="0"/>
              <a:t>() Methods</a:t>
            </a:r>
          </a:p>
        </p:txBody>
      </p:sp>
      <p:sp>
        <p:nvSpPr>
          <p:cNvPr id="7" name="Subtitle 6"/>
          <p:cNvSpPr>
            <a:spLocks noGrp="1"/>
          </p:cNvSpPr>
          <p:nvPr>
            <p:ph type="subTitle" idx="1"/>
          </p:nvPr>
        </p:nvSpPr>
        <p:spPr/>
        <p:txBody>
          <a:bodyPr/>
          <a:lstStyle/>
          <a:p>
            <a:r>
              <a:rPr lang="en-US" dirty="0" smtClean="0"/>
              <a:t> </a:t>
            </a:r>
            <a:endParaRPr lang="en-US" dirty="0"/>
          </a:p>
        </p:txBody>
      </p:sp>
      <p:sp>
        <p:nvSpPr>
          <p:cNvPr id="4" name="Date Placeholder 3"/>
          <p:cNvSpPr>
            <a:spLocks noGrp="1"/>
          </p:cNvSpPr>
          <p:nvPr>
            <p:ph type="dt" sz="half" idx="10"/>
          </p:nvPr>
        </p:nvSpPr>
        <p:spPr/>
        <p:txBody>
          <a:bodyPr/>
          <a:lstStyle/>
          <a:p>
            <a:fld id="{F491CAD3-5F07-4398-9089-C49FB81DB12B}"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30035101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happens when notify() is called and no thread is waiting?</a:t>
            </a:r>
            <a:br>
              <a:rPr lang="en-US" dirty="0"/>
            </a:br>
            <a:endParaRPr lang="en-US" dirty="0"/>
          </a:p>
        </p:txBody>
      </p:sp>
      <p:sp>
        <p:nvSpPr>
          <p:cNvPr id="3" name="Content Placeholder 2"/>
          <p:cNvSpPr>
            <a:spLocks noGrp="1"/>
          </p:cNvSpPr>
          <p:nvPr>
            <p:ph idx="1"/>
          </p:nvPr>
        </p:nvSpPr>
        <p:spPr/>
        <p:txBody>
          <a:bodyPr/>
          <a:lstStyle/>
          <a:p>
            <a:r>
              <a:rPr lang="en-US" dirty="0"/>
              <a:t>Though if the notify() method is called when no other thread is waiting, notify() simply returns and the notification is lost.</a:t>
            </a:r>
          </a:p>
        </p:txBody>
      </p:sp>
      <p:sp>
        <p:nvSpPr>
          <p:cNvPr id="4" name="Date Placeholder 3"/>
          <p:cNvSpPr>
            <a:spLocks noGrp="1"/>
          </p:cNvSpPr>
          <p:nvPr>
            <p:ph type="dt" sz="half" idx="10"/>
          </p:nvPr>
        </p:nvSpPr>
        <p:spPr/>
        <p:txBody>
          <a:bodyPr/>
          <a:lstStyle/>
          <a:p>
            <a:fld id="{F491CAD3-5F07-4398-9089-C49FB81DB12B}"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25499587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Does the </a:t>
            </a:r>
            <a:r>
              <a:rPr lang="en-US" dirty="0" err="1"/>
              <a:t>notifyAll</a:t>
            </a:r>
            <a:r>
              <a:rPr lang="en-US" dirty="0"/>
              <a:t>() method really wake up all the threads?</a:t>
            </a:r>
            <a:br>
              <a:rPr lang="en-US" dirty="0"/>
            </a:br>
            <a:endParaRPr lang="en-US" dirty="0"/>
          </a:p>
        </p:txBody>
      </p:sp>
      <p:sp>
        <p:nvSpPr>
          <p:cNvPr id="3" name="Content Placeholder 2"/>
          <p:cNvSpPr>
            <a:spLocks noGrp="1"/>
          </p:cNvSpPr>
          <p:nvPr>
            <p:ph idx="1"/>
          </p:nvPr>
        </p:nvSpPr>
        <p:spPr/>
        <p:txBody>
          <a:bodyPr/>
          <a:lstStyle/>
          <a:p>
            <a:r>
              <a:rPr lang="en-US" dirty="0"/>
              <a:t>Yes and no. All of the waiting threads wake up, but they still have to reacquire the object lock. So the threads do not run in parallel: they must each wait for the object lock to be freed. </a:t>
            </a:r>
          </a:p>
        </p:txBody>
      </p:sp>
      <p:sp>
        <p:nvSpPr>
          <p:cNvPr id="4" name="Date Placeholder 3"/>
          <p:cNvSpPr>
            <a:spLocks noGrp="1"/>
          </p:cNvSpPr>
          <p:nvPr>
            <p:ph type="dt" sz="half" idx="10"/>
          </p:nvPr>
        </p:nvSpPr>
        <p:spPr/>
        <p:txBody>
          <a:bodyPr/>
          <a:lstStyle/>
          <a:p>
            <a:fld id="{F491CAD3-5F07-4398-9089-C49FB81DB12B}"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35350861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a:t>1) Write a small program to create dead lock with wait() and notify().</a:t>
            </a:r>
            <a:br>
              <a:rPr lang="en-US" sz="2000" dirty="0"/>
            </a:br>
            <a:r>
              <a:rPr lang="en-US" sz="2000" dirty="0"/>
              <a:t>2) Write a small </a:t>
            </a:r>
            <a:r>
              <a:rPr lang="en-US" sz="2000" dirty="0" smtClean="0"/>
              <a:t>program </a:t>
            </a:r>
            <a:r>
              <a:rPr lang="en-US" sz="2000" dirty="0"/>
              <a:t>to create dead lock with </a:t>
            </a:r>
            <a:r>
              <a:rPr lang="en-US" sz="2000" dirty="0" smtClean="0"/>
              <a:t>synchronize method</a:t>
            </a:r>
            <a:r>
              <a:rPr lang="en-US" sz="2000" dirty="0"/>
              <a:t/>
            </a:r>
            <a:br>
              <a:rPr lang="en-US" sz="2000" dirty="0"/>
            </a:br>
            <a:endParaRPr lang="en-US" sz="2000" dirty="0"/>
          </a:p>
        </p:txBody>
      </p:sp>
      <p:sp>
        <p:nvSpPr>
          <p:cNvPr id="3" name="Content Placeholder 2"/>
          <p:cNvSpPr>
            <a:spLocks noGrp="1"/>
          </p:cNvSpPr>
          <p:nvPr>
            <p:ph idx="1"/>
          </p:nvPr>
        </p:nvSpPr>
        <p:spPr/>
        <p:txBody>
          <a:bodyPr>
            <a:normAutofit/>
          </a:bodyPr>
          <a:lstStyle/>
          <a:p>
            <a:r>
              <a:rPr lang="en-US" dirty="0" smtClean="0"/>
              <a:t>For 1:</a:t>
            </a:r>
          </a:p>
          <a:p>
            <a:r>
              <a:rPr lang="en-US" dirty="0" smtClean="0"/>
              <a:t>public </a:t>
            </a:r>
            <a:r>
              <a:rPr lang="en-US" dirty="0"/>
              <a:t>class </a:t>
            </a:r>
            <a:r>
              <a:rPr lang="en-US" dirty="0" err="1"/>
              <a:t>DeadLock</a:t>
            </a:r>
            <a:r>
              <a:rPr lang="en-US" dirty="0"/>
              <a:t> {</a:t>
            </a:r>
            <a:br>
              <a:rPr lang="en-US" dirty="0"/>
            </a:br>
            <a:r>
              <a:rPr lang="en-US" dirty="0"/>
              <a:t>public static void main(String[] </a:t>
            </a:r>
            <a:r>
              <a:rPr lang="en-US" dirty="0" err="1"/>
              <a:t>args</a:t>
            </a:r>
            <a:r>
              <a:rPr lang="en-US" dirty="0"/>
              <a:t>) throws </a:t>
            </a:r>
            <a:r>
              <a:rPr lang="en-US" dirty="0" err="1"/>
              <a:t>InterruptedException</a:t>
            </a:r>
            <a:r>
              <a:rPr lang="en-US" dirty="0"/>
              <a:t> {</a:t>
            </a:r>
            <a:br>
              <a:rPr lang="en-US" dirty="0"/>
            </a:br>
            <a:r>
              <a:rPr lang="en-US" dirty="0"/>
              <a:t>new </a:t>
            </a:r>
            <a:r>
              <a:rPr lang="en-US" dirty="0" err="1"/>
              <a:t>DeadLock</a:t>
            </a:r>
            <a:r>
              <a:rPr lang="en-US" dirty="0"/>
              <a:t>().deadlock();</a:t>
            </a:r>
            <a:br>
              <a:rPr lang="en-US" dirty="0"/>
            </a:br>
            <a:r>
              <a:rPr lang="en-US" dirty="0"/>
              <a:t>}</a:t>
            </a:r>
            <a:br>
              <a:rPr lang="en-US" dirty="0"/>
            </a:br>
            <a:r>
              <a:rPr lang="en-US" dirty="0"/>
              <a:t>private synchronized void deadlock() {</a:t>
            </a:r>
            <a:br>
              <a:rPr lang="en-US" dirty="0"/>
            </a:br>
            <a:r>
              <a:rPr lang="en-US" dirty="0"/>
              <a:t>try {</a:t>
            </a:r>
            <a:br>
              <a:rPr lang="en-US" dirty="0"/>
            </a:br>
            <a:r>
              <a:rPr lang="en-US" dirty="0"/>
              <a:t>wait();</a:t>
            </a:r>
            <a:br>
              <a:rPr lang="en-US" dirty="0"/>
            </a:br>
            <a:r>
              <a:rPr lang="en-US" dirty="0"/>
              <a:t>} catch (</a:t>
            </a:r>
            <a:r>
              <a:rPr lang="en-US" dirty="0" err="1"/>
              <a:t>InterruptedException</a:t>
            </a:r>
            <a:r>
              <a:rPr lang="en-US" dirty="0"/>
              <a:t> ex) {</a:t>
            </a:r>
            <a:br>
              <a:rPr lang="en-US" dirty="0"/>
            </a:br>
            <a:r>
              <a:rPr lang="en-US" dirty="0" err="1"/>
              <a:t>ex.printStackTrace</a:t>
            </a:r>
            <a:r>
              <a:rPr lang="en-US" dirty="0"/>
              <a:t>();</a:t>
            </a:r>
            <a:br>
              <a:rPr lang="en-US" dirty="0"/>
            </a:br>
            <a:r>
              <a:rPr lang="en-US" dirty="0"/>
              <a:t>}</a:t>
            </a:r>
            <a:br>
              <a:rPr lang="en-US" dirty="0"/>
            </a:br>
            <a:r>
              <a:rPr lang="en-US" dirty="0"/>
              <a:t>}</a:t>
            </a:r>
            <a:br>
              <a:rPr lang="en-US" dirty="0"/>
            </a:br>
            <a:r>
              <a:rPr lang="en-US" dirty="0"/>
              <a:t>}</a:t>
            </a:r>
            <a:r>
              <a:rPr lang="en-US" dirty="0" smtClean="0"/>
              <a:t>d </a:t>
            </a:r>
            <a:r>
              <a:rPr lang="en-US" dirty="0"/>
              <a:t>block().</a:t>
            </a:r>
          </a:p>
        </p:txBody>
      </p:sp>
      <p:sp>
        <p:nvSpPr>
          <p:cNvPr id="4" name="Date Placeholder 3"/>
          <p:cNvSpPr>
            <a:spLocks noGrp="1"/>
          </p:cNvSpPr>
          <p:nvPr>
            <p:ph type="dt" sz="half" idx="10"/>
          </p:nvPr>
        </p:nvSpPr>
        <p:spPr/>
        <p:txBody>
          <a:bodyPr/>
          <a:lstStyle/>
          <a:p>
            <a:fld id="{F491CAD3-5F07-4398-9089-C49FB81DB12B}"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1679134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Object class</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65856580"/>
              </p:ext>
            </p:extLst>
          </p:nvPr>
        </p:nvGraphicFramePr>
        <p:xfrm>
          <a:off x="793630" y="1930403"/>
          <a:ext cx="9307902" cy="4111622"/>
        </p:xfrm>
        <a:graphic>
          <a:graphicData uri="http://schemas.openxmlformats.org/drawingml/2006/table">
            <a:tbl>
              <a:tblPr/>
              <a:tblGrid>
                <a:gridCol w="4653951"/>
                <a:gridCol w="4653951"/>
              </a:tblGrid>
              <a:tr h="153022">
                <a:tc>
                  <a:txBody>
                    <a:bodyPr/>
                    <a:lstStyle/>
                    <a:p>
                      <a:pPr algn="l" fontAlgn="t"/>
                      <a:r>
                        <a:rPr lang="en-US" sz="700">
                          <a:solidFill>
                            <a:srgbClr val="000000"/>
                          </a:solidFill>
                          <a:effectLst/>
                          <a:latin typeface="times new roman" panose="02020603050405020304" pitchFamily="18" charset="0"/>
                        </a:rPr>
                        <a:t>Method</a:t>
                      </a:r>
                    </a:p>
                  </a:txBody>
                  <a:tcPr marL="15702" marR="15702" marT="15702" marB="15702">
                    <a:lnL w="7620" cap="flat" cmpd="sng" algn="ctr">
                      <a:solidFill>
                        <a:srgbClr val="5811DF"/>
                      </a:solidFill>
                      <a:prstDash val="solid"/>
                      <a:round/>
                      <a:headEnd type="none" w="med" len="med"/>
                      <a:tailEnd type="none" w="med" len="med"/>
                    </a:lnL>
                    <a:lnR w="7620" cap="flat" cmpd="sng" algn="ctr">
                      <a:solidFill>
                        <a:srgbClr val="5811DF"/>
                      </a:solidFill>
                      <a:prstDash val="solid"/>
                      <a:round/>
                      <a:headEnd type="none" w="med" len="med"/>
                      <a:tailEnd type="none" w="med" len="med"/>
                    </a:lnR>
                    <a:lnT w="7620" cap="flat" cmpd="sng" algn="ctr">
                      <a:solidFill>
                        <a:srgbClr val="5811DF"/>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700">
                          <a:solidFill>
                            <a:srgbClr val="000000"/>
                          </a:solidFill>
                          <a:effectLst/>
                          <a:latin typeface="times new roman" panose="02020603050405020304" pitchFamily="18" charset="0"/>
                        </a:rPr>
                        <a:t>Description</a:t>
                      </a:r>
                    </a:p>
                  </a:txBody>
                  <a:tcPr marL="15702" marR="15702" marT="15702" marB="15702">
                    <a:lnL w="7620" cap="flat" cmpd="sng" algn="ctr">
                      <a:solidFill>
                        <a:srgbClr val="5811DF"/>
                      </a:solidFill>
                      <a:prstDash val="solid"/>
                      <a:round/>
                      <a:headEnd type="none" w="med" len="med"/>
                      <a:tailEnd type="none" w="med" len="med"/>
                    </a:lnL>
                    <a:lnR w="7620" cap="flat" cmpd="sng" algn="ctr">
                      <a:solidFill>
                        <a:srgbClr val="5811DF"/>
                      </a:solidFill>
                      <a:prstDash val="solid"/>
                      <a:round/>
                      <a:headEnd type="none" w="med" len="med"/>
                      <a:tailEnd type="none" w="med" len="med"/>
                    </a:lnR>
                    <a:lnT w="7620" cap="flat" cmpd="sng" algn="ctr">
                      <a:solidFill>
                        <a:srgbClr val="5811DF"/>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r h="392534">
                <a:tc>
                  <a:txBody>
                    <a:bodyPr/>
                    <a:lstStyle/>
                    <a:p>
                      <a:pPr fontAlgn="t"/>
                      <a:r>
                        <a:rPr lang="en-US" sz="700" b="1" i="0">
                          <a:solidFill>
                            <a:srgbClr val="000000"/>
                          </a:solidFill>
                          <a:effectLst/>
                          <a:latin typeface="verdana" panose="020B0604030504040204" pitchFamily="34" charset="0"/>
                        </a:rPr>
                        <a:t>public final ClassgetClass()</a:t>
                      </a:r>
                      <a:endParaRPr lang="en-US" sz="700" b="0" i="0">
                        <a:solidFill>
                          <a:srgbClr val="000000"/>
                        </a:solidFill>
                        <a:effectLst/>
                        <a:latin typeface="verdana" panose="020B0604030504040204" pitchFamily="34" charset="0"/>
                      </a:endParaRPr>
                    </a:p>
                  </a:txBody>
                  <a:tcPr marL="15702" marR="15702" marT="15702" marB="15702">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700" b="0" i="0">
                          <a:solidFill>
                            <a:srgbClr val="000000"/>
                          </a:solidFill>
                          <a:effectLst/>
                          <a:latin typeface="verdana" panose="020B0604030504040204" pitchFamily="34" charset="0"/>
                        </a:rPr>
                        <a:t>returns the Class class object of this object. The Class class can further be used to get the metadata of this class.</a:t>
                      </a:r>
                    </a:p>
                  </a:txBody>
                  <a:tcPr marL="15702" marR="15702" marT="15702" marB="15702">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r>
              <a:tr h="272777">
                <a:tc>
                  <a:txBody>
                    <a:bodyPr/>
                    <a:lstStyle/>
                    <a:p>
                      <a:pPr fontAlgn="t"/>
                      <a:r>
                        <a:rPr lang="en-US" sz="700" b="1" i="0">
                          <a:solidFill>
                            <a:srgbClr val="000000"/>
                          </a:solidFill>
                          <a:effectLst/>
                          <a:latin typeface="verdana" panose="020B0604030504040204" pitchFamily="34" charset="0"/>
                        </a:rPr>
                        <a:t>public int hashCode()</a:t>
                      </a:r>
                      <a:endParaRPr lang="en-US" sz="700" b="0" i="0">
                        <a:solidFill>
                          <a:srgbClr val="000000"/>
                        </a:solidFill>
                        <a:effectLst/>
                        <a:latin typeface="verdana" panose="020B0604030504040204" pitchFamily="34" charset="0"/>
                      </a:endParaRPr>
                    </a:p>
                  </a:txBody>
                  <a:tcPr marL="15702" marR="15702" marT="15702" marB="15702">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700" b="0" i="0">
                          <a:solidFill>
                            <a:srgbClr val="000000"/>
                          </a:solidFill>
                          <a:effectLst/>
                          <a:latin typeface="verdana" panose="020B0604030504040204" pitchFamily="34" charset="0"/>
                        </a:rPr>
                        <a:t>returns the hashcode number for this object.</a:t>
                      </a:r>
                    </a:p>
                  </a:txBody>
                  <a:tcPr marL="15702" marR="15702" marT="15702" marB="15702">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r h="272777">
                <a:tc>
                  <a:txBody>
                    <a:bodyPr/>
                    <a:lstStyle/>
                    <a:p>
                      <a:pPr fontAlgn="t"/>
                      <a:r>
                        <a:rPr lang="en-US" sz="700" b="1" i="0">
                          <a:solidFill>
                            <a:srgbClr val="000000"/>
                          </a:solidFill>
                          <a:effectLst/>
                          <a:latin typeface="verdana" panose="020B0604030504040204" pitchFamily="34" charset="0"/>
                        </a:rPr>
                        <a:t>public boolean equals(Object obj)</a:t>
                      </a:r>
                      <a:endParaRPr lang="en-US" sz="700" b="0" i="0">
                        <a:solidFill>
                          <a:srgbClr val="000000"/>
                        </a:solidFill>
                        <a:effectLst/>
                        <a:latin typeface="verdana" panose="020B0604030504040204" pitchFamily="34" charset="0"/>
                      </a:endParaRPr>
                    </a:p>
                  </a:txBody>
                  <a:tcPr marL="15702" marR="15702" marT="15702" marB="15702">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700" b="0" i="0">
                          <a:solidFill>
                            <a:srgbClr val="000000"/>
                          </a:solidFill>
                          <a:effectLst/>
                          <a:latin typeface="verdana" panose="020B0604030504040204" pitchFamily="34" charset="0"/>
                        </a:rPr>
                        <a:t>compares the given object to this object.</a:t>
                      </a:r>
                    </a:p>
                  </a:txBody>
                  <a:tcPr marL="15702" marR="15702" marT="15702" marB="15702">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r>
              <a:tr h="272777">
                <a:tc>
                  <a:txBody>
                    <a:bodyPr/>
                    <a:lstStyle/>
                    <a:p>
                      <a:pPr fontAlgn="t"/>
                      <a:r>
                        <a:rPr lang="en-US" sz="700" b="1" i="0">
                          <a:solidFill>
                            <a:srgbClr val="000000"/>
                          </a:solidFill>
                          <a:effectLst/>
                          <a:latin typeface="verdana" panose="020B0604030504040204" pitchFamily="34" charset="0"/>
                        </a:rPr>
                        <a:t>protected Object clone() throws CloneNotSupportedException</a:t>
                      </a:r>
                      <a:endParaRPr lang="en-US" sz="700" b="0" i="0">
                        <a:solidFill>
                          <a:srgbClr val="000000"/>
                        </a:solidFill>
                        <a:effectLst/>
                        <a:latin typeface="verdana" panose="020B0604030504040204" pitchFamily="34" charset="0"/>
                      </a:endParaRPr>
                    </a:p>
                  </a:txBody>
                  <a:tcPr marL="15702" marR="15702" marT="15702" marB="15702">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700" b="0" i="0">
                          <a:solidFill>
                            <a:srgbClr val="000000"/>
                          </a:solidFill>
                          <a:effectLst/>
                          <a:latin typeface="verdana" panose="020B0604030504040204" pitchFamily="34" charset="0"/>
                        </a:rPr>
                        <a:t>creates and returns the exact copy (clone) of this object.</a:t>
                      </a:r>
                    </a:p>
                  </a:txBody>
                  <a:tcPr marL="15702" marR="15702" marT="15702" marB="15702">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r h="272777">
                <a:tc>
                  <a:txBody>
                    <a:bodyPr/>
                    <a:lstStyle/>
                    <a:p>
                      <a:pPr fontAlgn="t"/>
                      <a:r>
                        <a:rPr lang="en-US" sz="700" b="1" i="0">
                          <a:solidFill>
                            <a:srgbClr val="000000"/>
                          </a:solidFill>
                          <a:effectLst/>
                          <a:latin typeface="verdana" panose="020B0604030504040204" pitchFamily="34" charset="0"/>
                        </a:rPr>
                        <a:t>public String toString()</a:t>
                      </a:r>
                      <a:endParaRPr lang="en-US" sz="700" b="0" i="0">
                        <a:solidFill>
                          <a:srgbClr val="000000"/>
                        </a:solidFill>
                        <a:effectLst/>
                        <a:latin typeface="verdana" panose="020B0604030504040204" pitchFamily="34" charset="0"/>
                      </a:endParaRPr>
                    </a:p>
                  </a:txBody>
                  <a:tcPr marL="15702" marR="15702" marT="15702" marB="15702">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700" b="0" i="0">
                          <a:solidFill>
                            <a:srgbClr val="000000"/>
                          </a:solidFill>
                          <a:effectLst/>
                          <a:latin typeface="verdana" panose="020B0604030504040204" pitchFamily="34" charset="0"/>
                        </a:rPr>
                        <a:t>returns the string representation of this object.</a:t>
                      </a:r>
                    </a:p>
                  </a:txBody>
                  <a:tcPr marL="15702" marR="15702" marT="15702" marB="15702">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r>
              <a:tr h="272777">
                <a:tc>
                  <a:txBody>
                    <a:bodyPr/>
                    <a:lstStyle/>
                    <a:p>
                      <a:pPr fontAlgn="t"/>
                      <a:r>
                        <a:rPr lang="en-US" sz="700" b="1" i="0">
                          <a:solidFill>
                            <a:srgbClr val="000000"/>
                          </a:solidFill>
                          <a:effectLst/>
                          <a:latin typeface="verdana" panose="020B0604030504040204" pitchFamily="34" charset="0"/>
                        </a:rPr>
                        <a:t>public final void notify()</a:t>
                      </a:r>
                      <a:endParaRPr lang="en-US" sz="700" b="0" i="0">
                        <a:solidFill>
                          <a:srgbClr val="000000"/>
                        </a:solidFill>
                        <a:effectLst/>
                        <a:latin typeface="verdana" panose="020B0604030504040204" pitchFamily="34" charset="0"/>
                      </a:endParaRPr>
                    </a:p>
                  </a:txBody>
                  <a:tcPr marL="15702" marR="15702" marT="15702" marB="15702">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700" b="0" i="0">
                          <a:solidFill>
                            <a:srgbClr val="000000"/>
                          </a:solidFill>
                          <a:effectLst/>
                          <a:latin typeface="verdana" panose="020B0604030504040204" pitchFamily="34" charset="0"/>
                        </a:rPr>
                        <a:t>wakes up single thread, waiting on this object's monitor.</a:t>
                      </a:r>
                    </a:p>
                  </a:txBody>
                  <a:tcPr marL="15702" marR="15702" marT="15702" marB="15702">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r h="272777">
                <a:tc>
                  <a:txBody>
                    <a:bodyPr/>
                    <a:lstStyle/>
                    <a:p>
                      <a:pPr fontAlgn="t"/>
                      <a:r>
                        <a:rPr lang="en-US" sz="700" b="1" i="0">
                          <a:solidFill>
                            <a:srgbClr val="000000"/>
                          </a:solidFill>
                          <a:effectLst/>
                          <a:latin typeface="verdana" panose="020B0604030504040204" pitchFamily="34" charset="0"/>
                        </a:rPr>
                        <a:t>public final void notifyAll()</a:t>
                      </a:r>
                      <a:endParaRPr lang="en-US" sz="700" b="0" i="0">
                        <a:solidFill>
                          <a:srgbClr val="000000"/>
                        </a:solidFill>
                        <a:effectLst/>
                        <a:latin typeface="verdana" panose="020B0604030504040204" pitchFamily="34" charset="0"/>
                      </a:endParaRPr>
                    </a:p>
                  </a:txBody>
                  <a:tcPr marL="15702" marR="15702" marT="15702" marB="15702">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700" b="0" i="0">
                          <a:solidFill>
                            <a:srgbClr val="000000"/>
                          </a:solidFill>
                          <a:effectLst/>
                          <a:latin typeface="verdana" panose="020B0604030504040204" pitchFamily="34" charset="0"/>
                        </a:rPr>
                        <a:t>wakes up all the threads, waiting on this object's monitor.</a:t>
                      </a:r>
                    </a:p>
                  </a:txBody>
                  <a:tcPr marL="15702" marR="15702" marT="15702" marB="15702">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r>
              <a:tr h="512289">
                <a:tc>
                  <a:txBody>
                    <a:bodyPr/>
                    <a:lstStyle/>
                    <a:p>
                      <a:pPr fontAlgn="t"/>
                      <a:r>
                        <a:rPr lang="en-US" sz="700" b="1" i="0">
                          <a:solidFill>
                            <a:srgbClr val="000000"/>
                          </a:solidFill>
                          <a:effectLst/>
                          <a:latin typeface="verdana" panose="020B0604030504040204" pitchFamily="34" charset="0"/>
                        </a:rPr>
                        <a:t>public final void wait(long timeout)throws InterruptedException</a:t>
                      </a:r>
                      <a:endParaRPr lang="en-US" sz="700" b="0" i="0">
                        <a:solidFill>
                          <a:srgbClr val="000000"/>
                        </a:solidFill>
                        <a:effectLst/>
                        <a:latin typeface="verdana" panose="020B0604030504040204" pitchFamily="34" charset="0"/>
                      </a:endParaRPr>
                    </a:p>
                  </a:txBody>
                  <a:tcPr marL="15702" marR="15702" marT="15702" marB="15702">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700" b="0" i="0">
                          <a:solidFill>
                            <a:srgbClr val="000000"/>
                          </a:solidFill>
                          <a:effectLst/>
                          <a:latin typeface="verdana" panose="020B0604030504040204" pitchFamily="34" charset="0"/>
                        </a:rPr>
                        <a:t>causes the current thread to wait for the specified milliseconds, until another thread notifies (invokes notify() or notifyAll() method).</a:t>
                      </a:r>
                    </a:p>
                  </a:txBody>
                  <a:tcPr marL="15702" marR="15702" marT="15702" marB="15702">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r h="632047">
                <a:tc>
                  <a:txBody>
                    <a:bodyPr/>
                    <a:lstStyle/>
                    <a:p>
                      <a:pPr fontAlgn="t"/>
                      <a:r>
                        <a:rPr lang="en-US" sz="700" b="1" i="0">
                          <a:solidFill>
                            <a:srgbClr val="000000"/>
                          </a:solidFill>
                          <a:effectLst/>
                          <a:latin typeface="verdana" panose="020B0604030504040204" pitchFamily="34" charset="0"/>
                        </a:rPr>
                        <a:t>public final void wait(long timeout,int nanos)throws InterruptedException</a:t>
                      </a:r>
                      <a:endParaRPr lang="en-US" sz="700" b="0" i="0">
                        <a:solidFill>
                          <a:srgbClr val="000000"/>
                        </a:solidFill>
                        <a:effectLst/>
                        <a:latin typeface="verdana" panose="020B0604030504040204" pitchFamily="34" charset="0"/>
                      </a:endParaRPr>
                    </a:p>
                  </a:txBody>
                  <a:tcPr marL="15702" marR="15702" marT="15702" marB="15702">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700" b="0" i="0">
                          <a:solidFill>
                            <a:srgbClr val="000000"/>
                          </a:solidFill>
                          <a:effectLst/>
                          <a:latin typeface="verdana" panose="020B0604030504040204" pitchFamily="34" charset="0"/>
                        </a:rPr>
                        <a:t>causes the current thread to wait for the specified miliseconds and nanoseconds, until another thread notifies (invokes notify() or notifyAll() method).</a:t>
                      </a:r>
                    </a:p>
                  </a:txBody>
                  <a:tcPr marL="15702" marR="15702" marT="15702" marB="15702">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r>
              <a:tr h="392534">
                <a:tc>
                  <a:txBody>
                    <a:bodyPr/>
                    <a:lstStyle/>
                    <a:p>
                      <a:pPr fontAlgn="t"/>
                      <a:r>
                        <a:rPr lang="en-US" sz="700" b="1" i="0">
                          <a:solidFill>
                            <a:srgbClr val="000000"/>
                          </a:solidFill>
                          <a:effectLst/>
                          <a:latin typeface="verdana" panose="020B0604030504040204" pitchFamily="34" charset="0"/>
                        </a:rPr>
                        <a:t>public final void wait()throws InterruptedException</a:t>
                      </a:r>
                      <a:endParaRPr lang="en-US" sz="700" b="0" i="0">
                        <a:solidFill>
                          <a:srgbClr val="000000"/>
                        </a:solidFill>
                        <a:effectLst/>
                        <a:latin typeface="verdana" panose="020B0604030504040204" pitchFamily="34" charset="0"/>
                      </a:endParaRPr>
                    </a:p>
                  </a:txBody>
                  <a:tcPr marL="15702" marR="15702" marT="15702" marB="15702">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700" b="0" i="0">
                          <a:solidFill>
                            <a:srgbClr val="000000"/>
                          </a:solidFill>
                          <a:effectLst/>
                          <a:latin typeface="verdana" panose="020B0604030504040204" pitchFamily="34" charset="0"/>
                        </a:rPr>
                        <a:t>causes the current thread to wait, until another thread notifies (invokes notify() or notifyAll() method).</a:t>
                      </a:r>
                    </a:p>
                  </a:txBody>
                  <a:tcPr marL="15702" marR="15702" marT="15702" marB="15702">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r h="392534">
                <a:tc>
                  <a:txBody>
                    <a:bodyPr/>
                    <a:lstStyle/>
                    <a:p>
                      <a:pPr fontAlgn="t"/>
                      <a:r>
                        <a:rPr lang="en-US" sz="700" b="1" i="0">
                          <a:solidFill>
                            <a:srgbClr val="000000"/>
                          </a:solidFill>
                          <a:effectLst/>
                          <a:latin typeface="verdana" panose="020B0604030504040204" pitchFamily="34" charset="0"/>
                        </a:rPr>
                        <a:t>protected void finalize()throws Throwable</a:t>
                      </a:r>
                      <a:endParaRPr lang="en-US" sz="700" b="0" i="0">
                        <a:solidFill>
                          <a:srgbClr val="000000"/>
                        </a:solidFill>
                        <a:effectLst/>
                        <a:latin typeface="verdana" panose="020B0604030504040204" pitchFamily="34" charset="0"/>
                      </a:endParaRPr>
                    </a:p>
                  </a:txBody>
                  <a:tcPr marL="15702" marR="15702" marT="15702" marB="15702">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700" b="0" i="0" dirty="0">
                          <a:solidFill>
                            <a:srgbClr val="000000"/>
                          </a:solidFill>
                          <a:effectLst/>
                          <a:latin typeface="verdana" panose="020B0604030504040204" pitchFamily="34" charset="0"/>
                        </a:rPr>
                        <a:t>is invoked by the garbage collector before object is being garbage collected.</a:t>
                      </a:r>
                    </a:p>
                  </a:txBody>
                  <a:tcPr marL="15702" marR="15702" marT="15702" marB="15702">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r>
            </a:tbl>
          </a:graphicData>
        </a:graphic>
      </p:graphicFrame>
      <p:sp>
        <p:nvSpPr>
          <p:cNvPr id="3" name="Date Placeholder 2"/>
          <p:cNvSpPr>
            <a:spLocks noGrp="1"/>
          </p:cNvSpPr>
          <p:nvPr>
            <p:ph type="dt" sz="half" idx="10"/>
          </p:nvPr>
        </p:nvSpPr>
        <p:spPr/>
        <p:txBody>
          <a:bodyPr/>
          <a:lstStyle/>
          <a:p>
            <a:fld id="{D20C5C2B-A56C-4D1E-ACEE-679FB53011B4}"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2795069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0028" y="2567796"/>
            <a:ext cx="8596668" cy="1320800"/>
          </a:xfrm>
        </p:spPr>
        <p:txBody>
          <a:bodyPr>
            <a:normAutofit fontScale="90000"/>
          </a:bodyPr>
          <a:lstStyle/>
          <a:p>
            <a:r>
              <a:rPr lang="en-US" dirty="0"/>
              <a:t>Hashing :How Hash Map Works In Java Or How Get() Method Works Internally</a:t>
            </a:r>
            <a:br>
              <a:rPr lang="en-US" dirty="0"/>
            </a:br>
            <a:endParaRPr lang="en-US" dirty="0"/>
          </a:p>
        </p:txBody>
      </p:sp>
      <p:sp>
        <p:nvSpPr>
          <p:cNvPr id="4" name="Date Placeholder 3"/>
          <p:cNvSpPr>
            <a:spLocks noGrp="1"/>
          </p:cNvSpPr>
          <p:nvPr>
            <p:ph type="dt" sz="half" idx="10"/>
          </p:nvPr>
        </p:nvSpPr>
        <p:spPr/>
        <p:txBody>
          <a:bodyPr/>
          <a:lstStyle/>
          <a:p>
            <a:fld id="{F491CAD3-5F07-4398-9089-C49FB81DB12B}"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9903580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hlinkClick r:id="rId2"/>
              </a:rPr>
              <a:t>hashcode</a:t>
            </a:r>
            <a:r>
              <a:rPr lang="en-US" dirty="0">
                <a:hlinkClick r:id="rId2"/>
              </a:rPr>
              <a:t>() and equals() method in java</a:t>
            </a:r>
            <a:endParaRPr lang="en-US" dirty="0"/>
          </a:p>
        </p:txBody>
      </p:sp>
      <p:sp>
        <p:nvSpPr>
          <p:cNvPr id="7" name="Subtitle 6"/>
          <p:cNvSpPr>
            <a:spLocks noGrp="1"/>
          </p:cNvSpPr>
          <p:nvPr>
            <p:ph type="subTitle" idx="1"/>
          </p:nvPr>
        </p:nvSpPr>
        <p:spPr/>
        <p:txBody>
          <a:bodyPr/>
          <a:lstStyle/>
          <a:p>
            <a:r>
              <a:rPr lang="en-US" dirty="0" smtClean="0"/>
              <a:t> </a:t>
            </a:r>
            <a:endParaRPr lang="en-US" dirty="0"/>
          </a:p>
        </p:txBody>
      </p:sp>
      <p:sp>
        <p:nvSpPr>
          <p:cNvPr id="4" name="Date Placeholder 3"/>
          <p:cNvSpPr>
            <a:spLocks noGrp="1"/>
          </p:cNvSpPr>
          <p:nvPr>
            <p:ph type="dt" sz="half" idx="10"/>
          </p:nvPr>
        </p:nvSpPr>
        <p:spPr/>
        <p:txBody>
          <a:bodyPr/>
          <a:lstStyle/>
          <a:p>
            <a:fld id="{F491CAD3-5F07-4398-9089-C49FB81DB12B}"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21794212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hlinkClick r:id="rId2"/>
              </a:rPr>
              <a:t>hashcode</a:t>
            </a:r>
            <a:r>
              <a:rPr lang="en-US" dirty="0">
                <a:hlinkClick r:id="rId2"/>
              </a:rPr>
              <a:t>() and equals() method in java</a:t>
            </a:r>
            <a:endParaRPr lang="en-US" dirty="0"/>
          </a:p>
        </p:txBody>
      </p:sp>
      <p:sp>
        <p:nvSpPr>
          <p:cNvPr id="3" name="Content Placeholder 2"/>
          <p:cNvSpPr>
            <a:spLocks noGrp="1"/>
          </p:cNvSpPr>
          <p:nvPr>
            <p:ph idx="1"/>
          </p:nvPr>
        </p:nvSpPr>
        <p:spPr/>
        <p:txBody>
          <a:bodyPr/>
          <a:lstStyle/>
          <a:p>
            <a:r>
              <a:rPr lang="en-US" dirty="0"/>
              <a:t>These methods can be found in the Object class and hence available to all java classes</a:t>
            </a:r>
            <a:r>
              <a:rPr lang="en-US" dirty="0" smtClean="0"/>
              <a:t>.</a:t>
            </a:r>
          </a:p>
          <a:p>
            <a:r>
              <a:rPr lang="en-US" dirty="0" smtClean="0"/>
              <a:t>Using </a:t>
            </a:r>
            <a:r>
              <a:rPr lang="en-US" dirty="0"/>
              <a:t>these two methods, an object can be stored or retrieved from a </a:t>
            </a:r>
            <a:r>
              <a:rPr lang="en-US" dirty="0" err="1"/>
              <a:t>Hashtable</a:t>
            </a:r>
            <a:r>
              <a:rPr lang="en-US" dirty="0"/>
              <a:t>, </a:t>
            </a:r>
            <a:r>
              <a:rPr lang="en-US" dirty="0" err="1"/>
              <a:t>HashMap</a:t>
            </a:r>
            <a:r>
              <a:rPr lang="en-US" dirty="0"/>
              <a:t> or </a:t>
            </a:r>
            <a:r>
              <a:rPr lang="en-US" dirty="0" err="1"/>
              <a:t>HashSet</a:t>
            </a:r>
            <a:r>
              <a:rPr lang="en-US" dirty="0"/>
              <a:t>.</a:t>
            </a:r>
            <a:br>
              <a:rPr lang="en-US" dirty="0"/>
            </a:br>
            <a:endParaRPr lang="en-US" dirty="0"/>
          </a:p>
        </p:txBody>
      </p:sp>
      <p:sp>
        <p:nvSpPr>
          <p:cNvPr id="4" name="Date Placeholder 3"/>
          <p:cNvSpPr>
            <a:spLocks noGrp="1"/>
          </p:cNvSpPr>
          <p:nvPr>
            <p:ph type="dt" sz="half" idx="10"/>
          </p:nvPr>
        </p:nvSpPr>
        <p:spPr/>
        <p:txBody>
          <a:bodyPr/>
          <a:lstStyle/>
          <a:p>
            <a:fld id="{F491CAD3-5F07-4398-9089-C49FB81DB12B}"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41212932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hashCode</a:t>
            </a:r>
            <a:r>
              <a:rPr lang="en-US" dirty="0" smtClean="0"/>
              <a:t>()</a:t>
            </a:r>
            <a:endParaRPr lang="en-US" dirty="0"/>
          </a:p>
        </p:txBody>
      </p:sp>
      <p:sp>
        <p:nvSpPr>
          <p:cNvPr id="3" name="Content Placeholder 2"/>
          <p:cNvSpPr>
            <a:spLocks noGrp="1"/>
          </p:cNvSpPr>
          <p:nvPr>
            <p:ph idx="1"/>
          </p:nvPr>
        </p:nvSpPr>
        <p:spPr/>
        <p:txBody>
          <a:bodyPr/>
          <a:lstStyle/>
          <a:p>
            <a:r>
              <a:rPr lang="en-US" dirty="0"/>
              <a:t>You might know if you put entry in </a:t>
            </a:r>
            <a:r>
              <a:rPr lang="en-US" dirty="0" err="1"/>
              <a:t>HashMap</a:t>
            </a:r>
            <a:r>
              <a:rPr lang="en-US" dirty="0"/>
              <a:t>, first </a:t>
            </a:r>
            <a:r>
              <a:rPr lang="en-US" dirty="0" err="1"/>
              <a:t>hashcode</a:t>
            </a:r>
            <a:r>
              <a:rPr lang="en-US" dirty="0"/>
              <a:t> is calculated and this </a:t>
            </a:r>
            <a:r>
              <a:rPr lang="en-US" dirty="0" err="1"/>
              <a:t>hashcode</a:t>
            </a:r>
            <a:r>
              <a:rPr lang="en-US" dirty="0"/>
              <a:t> used to find bucket(index) where this entry will get stored in </a:t>
            </a:r>
            <a:r>
              <a:rPr lang="en-US" dirty="0" err="1"/>
              <a:t>hashMap.You</a:t>
            </a:r>
            <a:r>
              <a:rPr lang="en-US" dirty="0"/>
              <a:t> </a:t>
            </a:r>
            <a:r>
              <a:rPr lang="en-US" dirty="0" smtClean="0"/>
              <a:t>should know </a:t>
            </a:r>
            <a:r>
              <a:rPr lang="en-US" dirty="0" smtClean="0">
                <a:hlinkClick r:id="rId2"/>
              </a:rPr>
              <a:t>How </a:t>
            </a:r>
            <a:r>
              <a:rPr lang="en-US" dirty="0" err="1">
                <a:hlinkClick r:id="rId2"/>
              </a:rPr>
              <a:t>hashMap</a:t>
            </a:r>
            <a:r>
              <a:rPr lang="en-US" dirty="0">
                <a:hlinkClick r:id="rId2"/>
              </a:rPr>
              <a:t> works in java</a:t>
            </a:r>
            <a:r>
              <a:rPr lang="en-US" dirty="0"/>
              <a:t>. </a:t>
            </a:r>
            <a:endParaRPr lang="en-US" dirty="0" smtClean="0"/>
          </a:p>
          <a:p>
            <a:r>
              <a:rPr lang="en-US" dirty="0" smtClean="0"/>
              <a:t>What </a:t>
            </a:r>
            <a:r>
              <a:rPr lang="en-US" dirty="0"/>
              <a:t>if you don't override </a:t>
            </a:r>
            <a:r>
              <a:rPr lang="en-US" dirty="0" err="1"/>
              <a:t>hashcode</a:t>
            </a:r>
            <a:r>
              <a:rPr lang="en-US" dirty="0"/>
              <a:t> method, it will  return integer representation of memory address</a:t>
            </a:r>
            <a:r>
              <a:rPr lang="en-US" dirty="0" smtClean="0"/>
              <a:t>.</a:t>
            </a:r>
            <a:endParaRPr lang="en-US" dirty="0"/>
          </a:p>
        </p:txBody>
      </p:sp>
      <p:sp>
        <p:nvSpPr>
          <p:cNvPr id="4" name="Date Placeholder 3"/>
          <p:cNvSpPr>
            <a:spLocks noGrp="1"/>
          </p:cNvSpPr>
          <p:nvPr>
            <p:ph type="dt" sz="half" idx="10"/>
          </p:nvPr>
        </p:nvSpPr>
        <p:spPr/>
        <p:txBody>
          <a:bodyPr/>
          <a:lstStyle/>
          <a:p>
            <a:fld id="{F491CAD3-5F07-4398-9089-C49FB81DB12B}"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27117662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Lets override default </a:t>
            </a:r>
            <a:r>
              <a:rPr lang="en-US" dirty="0" err="1"/>
              <a:t>implemenation</a:t>
            </a:r>
            <a:r>
              <a:rPr lang="en-US" dirty="0"/>
              <a:t> of </a:t>
            </a:r>
            <a:r>
              <a:rPr lang="en-US" dirty="0" err="1"/>
              <a:t>hashcode</a:t>
            </a:r>
            <a:r>
              <a:rPr lang="en-US" dirty="0"/>
              <a:t>() and equals</a:t>
            </a:r>
            <a:r>
              <a:rPr lang="en-US" dirty="0" smtClean="0"/>
              <a:t>():</a:t>
            </a:r>
            <a:endParaRPr lang="en-US" dirty="0"/>
          </a:p>
        </p:txBody>
      </p:sp>
      <p:sp>
        <p:nvSpPr>
          <p:cNvPr id="3" name="Content Placeholder 2"/>
          <p:cNvSpPr>
            <a:spLocks noGrp="1"/>
          </p:cNvSpPr>
          <p:nvPr>
            <p:ph idx="1"/>
          </p:nvPr>
        </p:nvSpPr>
        <p:spPr/>
        <p:txBody>
          <a:bodyPr/>
          <a:lstStyle/>
          <a:p>
            <a:r>
              <a:rPr lang="en-US" dirty="0"/>
              <a:t>You don't have to always override these methods, </a:t>
            </a:r>
            <a:endParaRPr lang="en-US" dirty="0" smtClean="0"/>
          </a:p>
          <a:p>
            <a:r>
              <a:rPr lang="en-US" dirty="0" smtClean="0"/>
              <a:t>But </a:t>
            </a:r>
            <a:r>
              <a:rPr lang="en-US" dirty="0"/>
              <a:t>lets say you want to define equality of country object based on name, then you need to override equals method and if you are overriding equals method, you should override </a:t>
            </a:r>
            <a:r>
              <a:rPr lang="en-US" dirty="0" err="1"/>
              <a:t>hashcode</a:t>
            </a:r>
            <a:r>
              <a:rPr lang="en-US" dirty="0"/>
              <a:t> method too. Below example will make it clear.</a:t>
            </a:r>
            <a:br>
              <a:rPr lang="en-US" dirty="0"/>
            </a:br>
            <a:endParaRPr lang="en-US" dirty="0"/>
          </a:p>
        </p:txBody>
      </p:sp>
      <p:sp>
        <p:nvSpPr>
          <p:cNvPr id="4" name="Date Placeholder 3"/>
          <p:cNvSpPr>
            <a:spLocks noGrp="1"/>
          </p:cNvSpPr>
          <p:nvPr>
            <p:ph type="dt" sz="half" idx="10"/>
          </p:nvPr>
        </p:nvSpPr>
        <p:spPr/>
        <p:txBody>
          <a:bodyPr/>
          <a:lstStyle/>
          <a:p>
            <a:fld id="{F491CAD3-5F07-4398-9089-C49FB81DB12B}"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26799861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4300"/>
            <a:ext cx="8596668" cy="1081177"/>
          </a:xfrm>
        </p:spPr>
        <p:txBody>
          <a:bodyPr/>
          <a:lstStyle/>
          <a:p>
            <a:r>
              <a:rPr lang="en-US" dirty="0" smtClean="0"/>
              <a:t>Country.java</a:t>
            </a:r>
            <a:endParaRPr lang="en-US" dirty="0"/>
          </a:p>
        </p:txBody>
      </p:sp>
      <p:sp>
        <p:nvSpPr>
          <p:cNvPr id="3" name="Content Placeholder 2"/>
          <p:cNvSpPr>
            <a:spLocks noGrp="1"/>
          </p:cNvSpPr>
          <p:nvPr>
            <p:ph idx="1"/>
          </p:nvPr>
        </p:nvSpPr>
        <p:spPr>
          <a:xfrm>
            <a:off x="677334" y="901700"/>
            <a:ext cx="8596668" cy="5139663"/>
          </a:xfrm>
        </p:spPr>
        <p:txBody>
          <a:bodyPr>
            <a:normAutofit fontScale="77500" lnSpcReduction="20000"/>
          </a:bodyPr>
          <a:lstStyle/>
          <a:p>
            <a:r>
              <a:rPr lang="en-US" b="1" dirty="0" smtClean="0">
                <a:solidFill>
                  <a:srgbClr val="7F0055"/>
                </a:solidFill>
                <a:latin typeface="Courier New" panose="02070309020205020404" pitchFamily="49" charset="0"/>
              </a:rPr>
              <a:t>public</a:t>
            </a:r>
            <a:r>
              <a:rPr lang="en-US" b="1" dirty="0" smtClean="0">
                <a:solidFill>
                  <a:srgbClr val="000000"/>
                </a:solidFill>
                <a:latin typeface="Courier New" panose="02070309020205020404" pitchFamily="49" charset="0"/>
              </a:rPr>
              <a:t> </a:t>
            </a:r>
            <a:r>
              <a:rPr lang="en-US" b="1" dirty="0" smtClean="0">
                <a:solidFill>
                  <a:srgbClr val="7F0055"/>
                </a:solidFill>
                <a:latin typeface="Courier New" panose="02070309020205020404" pitchFamily="49" charset="0"/>
              </a:rPr>
              <a:t>class</a:t>
            </a:r>
            <a:r>
              <a:rPr lang="en-US" b="1" dirty="0" smtClean="0">
                <a:solidFill>
                  <a:srgbClr val="000000"/>
                </a:solidFill>
                <a:latin typeface="Courier New" panose="02070309020205020404" pitchFamily="49" charset="0"/>
              </a:rPr>
              <a:t> Country {</a:t>
            </a:r>
          </a:p>
          <a:p>
            <a:r>
              <a:rPr lang="en-US" b="1" dirty="0" smtClean="0">
                <a:solidFill>
                  <a:srgbClr val="7F0055"/>
                </a:solidFill>
                <a:latin typeface="Courier New" panose="02070309020205020404" pitchFamily="49" charset="0"/>
              </a:rPr>
              <a:t>private</a:t>
            </a:r>
            <a:r>
              <a:rPr lang="en-US" b="1" dirty="0" smtClean="0">
                <a:solidFill>
                  <a:srgbClr val="000000"/>
                </a:solidFill>
                <a:latin typeface="Courier New" panose="02070309020205020404" pitchFamily="49" charset="0"/>
              </a:rPr>
              <a:t> String </a:t>
            </a:r>
            <a:r>
              <a:rPr lang="en-US" b="1" dirty="0" smtClean="0">
                <a:solidFill>
                  <a:srgbClr val="0000C0"/>
                </a:solidFill>
                <a:latin typeface="Courier New" panose="02070309020205020404" pitchFamily="49" charset="0"/>
              </a:rPr>
              <a:t>name</a:t>
            </a:r>
            <a:r>
              <a:rPr lang="en-US" b="1" dirty="0" smtClean="0">
                <a:solidFill>
                  <a:srgbClr val="000000"/>
                </a:solidFill>
                <a:latin typeface="Courier New" panose="02070309020205020404" pitchFamily="49" charset="0"/>
              </a:rPr>
              <a:t>;</a:t>
            </a:r>
          </a:p>
          <a:p>
            <a:r>
              <a:rPr lang="en-US" b="1" dirty="0" smtClean="0">
                <a:solidFill>
                  <a:srgbClr val="7F0055"/>
                </a:solidFill>
                <a:latin typeface="Courier New" panose="02070309020205020404" pitchFamily="49" charset="0"/>
              </a:rPr>
              <a:t>private</a:t>
            </a:r>
            <a:r>
              <a:rPr lang="en-US" b="1" dirty="0" smtClean="0">
                <a:solidFill>
                  <a:srgbClr val="000000"/>
                </a:solidFill>
                <a:latin typeface="Courier New" panose="02070309020205020404" pitchFamily="49" charset="0"/>
              </a:rPr>
              <a:t> </a:t>
            </a:r>
            <a:r>
              <a:rPr lang="en-US" b="1" dirty="0" smtClean="0">
                <a:solidFill>
                  <a:srgbClr val="7F0055"/>
                </a:solidFill>
                <a:latin typeface="Courier New" panose="02070309020205020404" pitchFamily="49" charset="0"/>
              </a:rPr>
              <a:t>long</a:t>
            </a:r>
            <a:r>
              <a:rPr lang="en-US" b="1" dirty="0" smtClean="0">
                <a:solidFill>
                  <a:srgbClr val="000000"/>
                </a:solidFill>
                <a:latin typeface="Courier New" panose="02070309020205020404" pitchFamily="49" charset="0"/>
              </a:rPr>
              <a:t> </a:t>
            </a:r>
            <a:r>
              <a:rPr lang="en-US" b="1" dirty="0" smtClean="0">
                <a:solidFill>
                  <a:srgbClr val="0000C0"/>
                </a:solidFill>
                <a:latin typeface="Courier New" panose="02070309020205020404" pitchFamily="49" charset="0"/>
              </a:rPr>
              <a:t>population</a:t>
            </a:r>
            <a:r>
              <a:rPr lang="en-US" b="1" dirty="0" smtClean="0">
                <a:solidFill>
                  <a:srgbClr val="000000"/>
                </a:solidFill>
                <a:latin typeface="Courier New" panose="02070309020205020404" pitchFamily="49" charset="0"/>
              </a:rPr>
              <a:t>;</a:t>
            </a:r>
          </a:p>
          <a:p>
            <a:r>
              <a:rPr lang="en-US" b="1" dirty="0" smtClean="0">
                <a:solidFill>
                  <a:srgbClr val="7F0055"/>
                </a:solidFill>
                <a:latin typeface="Courier New" panose="02070309020205020404" pitchFamily="49" charset="0"/>
              </a:rPr>
              <a:t>public</a:t>
            </a:r>
            <a:r>
              <a:rPr lang="en-US" b="1" dirty="0" smtClean="0">
                <a:solidFill>
                  <a:srgbClr val="000000"/>
                </a:solidFill>
                <a:latin typeface="Courier New" panose="02070309020205020404" pitchFamily="49" charset="0"/>
              </a:rPr>
              <a:t> String </a:t>
            </a:r>
            <a:r>
              <a:rPr lang="en-US" b="1" dirty="0" err="1" smtClean="0">
                <a:solidFill>
                  <a:srgbClr val="000000"/>
                </a:solidFill>
                <a:latin typeface="Courier New" panose="02070309020205020404" pitchFamily="49" charset="0"/>
              </a:rPr>
              <a:t>getName</a:t>
            </a:r>
            <a:r>
              <a:rPr lang="en-US" b="1" dirty="0" smtClean="0">
                <a:solidFill>
                  <a:srgbClr val="000000"/>
                </a:solidFill>
                <a:latin typeface="Courier New" panose="02070309020205020404" pitchFamily="49" charset="0"/>
              </a:rPr>
              <a:t>() {</a:t>
            </a:r>
          </a:p>
          <a:p>
            <a:r>
              <a:rPr lang="en-US" b="1" dirty="0" smtClean="0">
                <a:solidFill>
                  <a:srgbClr val="7F0055"/>
                </a:solidFill>
                <a:latin typeface="Courier New" panose="02070309020205020404" pitchFamily="49" charset="0"/>
              </a:rPr>
              <a:t>return</a:t>
            </a:r>
            <a:r>
              <a:rPr lang="en-US" b="1" dirty="0" smtClean="0">
                <a:solidFill>
                  <a:srgbClr val="000000"/>
                </a:solidFill>
                <a:latin typeface="Courier New" panose="02070309020205020404" pitchFamily="49" charset="0"/>
              </a:rPr>
              <a:t> </a:t>
            </a:r>
            <a:r>
              <a:rPr lang="en-US" b="1" dirty="0" smtClean="0">
                <a:solidFill>
                  <a:srgbClr val="0000C0"/>
                </a:solidFill>
                <a:latin typeface="Courier New" panose="02070309020205020404" pitchFamily="49" charset="0"/>
              </a:rPr>
              <a:t>name</a:t>
            </a:r>
            <a:r>
              <a:rPr lang="en-US" b="1" dirty="0" smtClean="0">
                <a:solidFill>
                  <a:srgbClr val="000000"/>
                </a:solidFill>
                <a:latin typeface="Courier New" panose="02070309020205020404" pitchFamily="49" charset="0"/>
              </a:rPr>
              <a:t>;</a:t>
            </a:r>
          </a:p>
          <a:p>
            <a:r>
              <a:rPr lang="en-US" dirty="0" smtClean="0">
                <a:solidFill>
                  <a:srgbClr val="000000"/>
                </a:solidFill>
                <a:latin typeface="Courier New" panose="02070309020205020404" pitchFamily="49" charset="0"/>
              </a:rPr>
              <a:t>}</a:t>
            </a:r>
          </a:p>
          <a:p>
            <a:r>
              <a:rPr lang="en-US" b="1" dirty="0" smtClean="0">
                <a:solidFill>
                  <a:srgbClr val="7F0055"/>
                </a:solidFill>
                <a:latin typeface="Courier New" panose="02070309020205020404" pitchFamily="49" charset="0"/>
              </a:rPr>
              <a:t>public</a:t>
            </a:r>
            <a:r>
              <a:rPr lang="en-US" b="1" dirty="0" smtClean="0">
                <a:solidFill>
                  <a:srgbClr val="000000"/>
                </a:solidFill>
                <a:latin typeface="Courier New" panose="02070309020205020404" pitchFamily="49" charset="0"/>
              </a:rPr>
              <a:t> </a:t>
            </a:r>
            <a:r>
              <a:rPr lang="en-US" b="1" dirty="0" smtClean="0">
                <a:solidFill>
                  <a:srgbClr val="7F0055"/>
                </a:solidFill>
                <a:latin typeface="Courier New" panose="02070309020205020404" pitchFamily="49" charset="0"/>
              </a:rPr>
              <a:t>void</a:t>
            </a:r>
            <a:r>
              <a:rPr lang="en-US" b="1" dirty="0" smtClean="0">
                <a:solidFill>
                  <a:srgbClr val="000000"/>
                </a:solidFill>
                <a:latin typeface="Courier New" panose="02070309020205020404" pitchFamily="49" charset="0"/>
              </a:rPr>
              <a:t> </a:t>
            </a:r>
            <a:r>
              <a:rPr lang="en-US" b="1" dirty="0" err="1" smtClean="0">
                <a:solidFill>
                  <a:srgbClr val="000000"/>
                </a:solidFill>
                <a:latin typeface="Courier New" panose="02070309020205020404" pitchFamily="49" charset="0"/>
              </a:rPr>
              <a:t>setName</a:t>
            </a:r>
            <a:r>
              <a:rPr lang="en-US" b="1" dirty="0" smtClean="0">
                <a:solidFill>
                  <a:srgbClr val="000000"/>
                </a:solidFill>
                <a:latin typeface="Courier New" panose="02070309020205020404" pitchFamily="49" charset="0"/>
              </a:rPr>
              <a:t>(String </a:t>
            </a:r>
            <a:r>
              <a:rPr lang="en-US" b="1" dirty="0" smtClean="0">
                <a:solidFill>
                  <a:srgbClr val="6A3E3E"/>
                </a:solidFill>
                <a:latin typeface="Courier New" panose="02070309020205020404" pitchFamily="49" charset="0"/>
              </a:rPr>
              <a:t>name</a:t>
            </a:r>
            <a:r>
              <a:rPr lang="en-US" b="1" dirty="0" smtClean="0">
                <a:solidFill>
                  <a:srgbClr val="000000"/>
                </a:solidFill>
                <a:latin typeface="Courier New" panose="02070309020205020404" pitchFamily="49" charset="0"/>
              </a:rPr>
              <a:t>) {</a:t>
            </a:r>
          </a:p>
          <a:p>
            <a:r>
              <a:rPr lang="en-US" b="1" dirty="0" smtClean="0">
                <a:solidFill>
                  <a:srgbClr val="7F0055"/>
                </a:solidFill>
                <a:latin typeface="Courier New" panose="02070309020205020404" pitchFamily="49" charset="0"/>
              </a:rPr>
              <a:t>this</a:t>
            </a:r>
            <a:r>
              <a:rPr lang="en-US" b="1" dirty="0" smtClean="0">
                <a:solidFill>
                  <a:srgbClr val="000000"/>
                </a:solidFill>
                <a:latin typeface="Courier New" panose="02070309020205020404" pitchFamily="49" charset="0"/>
              </a:rPr>
              <a:t>.</a:t>
            </a:r>
            <a:r>
              <a:rPr lang="en-US" b="1" dirty="0" smtClean="0">
                <a:solidFill>
                  <a:srgbClr val="0000C0"/>
                </a:solidFill>
                <a:latin typeface="Courier New" panose="02070309020205020404" pitchFamily="49" charset="0"/>
              </a:rPr>
              <a:t>name</a:t>
            </a:r>
            <a:r>
              <a:rPr lang="en-US" b="1" dirty="0" smtClean="0">
                <a:solidFill>
                  <a:srgbClr val="000000"/>
                </a:solidFill>
                <a:latin typeface="Courier New" panose="02070309020205020404" pitchFamily="49" charset="0"/>
              </a:rPr>
              <a:t> = </a:t>
            </a:r>
            <a:r>
              <a:rPr lang="en-US" b="1" dirty="0" smtClean="0">
                <a:solidFill>
                  <a:srgbClr val="6A3E3E"/>
                </a:solidFill>
                <a:latin typeface="Courier New" panose="02070309020205020404" pitchFamily="49" charset="0"/>
              </a:rPr>
              <a:t>name</a:t>
            </a:r>
            <a:r>
              <a:rPr lang="en-US" b="1" dirty="0" smtClean="0">
                <a:solidFill>
                  <a:srgbClr val="000000"/>
                </a:solidFill>
                <a:latin typeface="Courier New" panose="02070309020205020404" pitchFamily="49" charset="0"/>
              </a:rPr>
              <a:t>;</a:t>
            </a:r>
          </a:p>
          <a:p>
            <a:r>
              <a:rPr lang="en-US" dirty="0" smtClean="0">
                <a:solidFill>
                  <a:srgbClr val="000000"/>
                </a:solidFill>
                <a:latin typeface="Courier New" panose="02070309020205020404" pitchFamily="49" charset="0"/>
              </a:rPr>
              <a:t>}</a:t>
            </a:r>
          </a:p>
          <a:p>
            <a:r>
              <a:rPr lang="en-US" b="1" dirty="0" smtClean="0">
                <a:solidFill>
                  <a:srgbClr val="7F0055"/>
                </a:solidFill>
                <a:latin typeface="Courier New" panose="02070309020205020404" pitchFamily="49" charset="0"/>
              </a:rPr>
              <a:t>public</a:t>
            </a:r>
            <a:r>
              <a:rPr lang="en-US" b="1" dirty="0" smtClean="0">
                <a:solidFill>
                  <a:srgbClr val="000000"/>
                </a:solidFill>
                <a:latin typeface="Courier New" panose="02070309020205020404" pitchFamily="49" charset="0"/>
              </a:rPr>
              <a:t> </a:t>
            </a:r>
            <a:r>
              <a:rPr lang="en-US" b="1" dirty="0" smtClean="0">
                <a:solidFill>
                  <a:srgbClr val="7F0055"/>
                </a:solidFill>
                <a:latin typeface="Courier New" panose="02070309020205020404" pitchFamily="49" charset="0"/>
              </a:rPr>
              <a:t>long</a:t>
            </a:r>
            <a:r>
              <a:rPr lang="en-US" b="1" dirty="0" smtClean="0">
                <a:solidFill>
                  <a:srgbClr val="000000"/>
                </a:solidFill>
                <a:latin typeface="Courier New" panose="02070309020205020404" pitchFamily="49" charset="0"/>
              </a:rPr>
              <a:t> </a:t>
            </a:r>
            <a:r>
              <a:rPr lang="en-US" b="1" dirty="0" err="1" smtClean="0">
                <a:solidFill>
                  <a:srgbClr val="000000"/>
                </a:solidFill>
                <a:latin typeface="Courier New" panose="02070309020205020404" pitchFamily="49" charset="0"/>
              </a:rPr>
              <a:t>getPopulation</a:t>
            </a:r>
            <a:r>
              <a:rPr lang="en-US" b="1" dirty="0" smtClean="0">
                <a:solidFill>
                  <a:srgbClr val="000000"/>
                </a:solidFill>
                <a:latin typeface="Courier New" panose="02070309020205020404" pitchFamily="49" charset="0"/>
              </a:rPr>
              <a:t>() {</a:t>
            </a:r>
          </a:p>
          <a:p>
            <a:r>
              <a:rPr lang="en-US" b="1" dirty="0" smtClean="0">
                <a:solidFill>
                  <a:srgbClr val="7F0055"/>
                </a:solidFill>
                <a:latin typeface="Courier New" panose="02070309020205020404" pitchFamily="49" charset="0"/>
              </a:rPr>
              <a:t>return</a:t>
            </a:r>
            <a:r>
              <a:rPr lang="en-US" b="1" dirty="0" smtClean="0">
                <a:solidFill>
                  <a:srgbClr val="000000"/>
                </a:solidFill>
                <a:latin typeface="Courier New" panose="02070309020205020404" pitchFamily="49" charset="0"/>
              </a:rPr>
              <a:t> </a:t>
            </a:r>
            <a:r>
              <a:rPr lang="en-US" b="1" dirty="0" smtClean="0">
                <a:solidFill>
                  <a:srgbClr val="0000C0"/>
                </a:solidFill>
                <a:latin typeface="Courier New" panose="02070309020205020404" pitchFamily="49" charset="0"/>
              </a:rPr>
              <a:t>population</a:t>
            </a:r>
            <a:r>
              <a:rPr lang="en-US" b="1" dirty="0" smtClean="0">
                <a:solidFill>
                  <a:srgbClr val="000000"/>
                </a:solidFill>
                <a:latin typeface="Courier New" panose="02070309020205020404" pitchFamily="49" charset="0"/>
              </a:rPr>
              <a:t>;</a:t>
            </a:r>
          </a:p>
          <a:p>
            <a:r>
              <a:rPr lang="en-US" dirty="0" smtClean="0">
                <a:solidFill>
                  <a:srgbClr val="000000"/>
                </a:solidFill>
                <a:latin typeface="Courier New" panose="02070309020205020404" pitchFamily="49" charset="0"/>
              </a:rPr>
              <a:t>}</a:t>
            </a:r>
          </a:p>
          <a:p>
            <a:r>
              <a:rPr lang="en-US" b="1" dirty="0" smtClean="0">
                <a:solidFill>
                  <a:srgbClr val="7F0055"/>
                </a:solidFill>
                <a:latin typeface="Courier New" panose="02070309020205020404" pitchFamily="49" charset="0"/>
              </a:rPr>
              <a:t>public</a:t>
            </a:r>
            <a:r>
              <a:rPr lang="en-US" b="1" dirty="0" smtClean="0">
                <a:solidFill>
                  <a:srgbClr val="000000"/>
                </a:solidFill>
                <a:latin typeface="Courier New" panose="02070309020205020404" pitchFamily="49" charset="0"/>
              </a:rPr>
              <a:t> </a:t>
            </a:r>
            <a:r>
              <a:rPr lang="en-US" b="1" dirty="0" smtClean="0">
                <a:solidFill>
                  <a:srgbClr val="7F0055"/>
                </a:solidFill>
                <a:latin typeface="Courier New" panose="02070309020205020404" pitchFamily="49" charset="0"/>
              </a:rPr>
              <a:t>void</a:t>
            </a:r>
            <a:r>
              <a:rPr lang="en-US" b="1" dirty="0" smtClean="0">
                <a:solidFill>
                  <a:srgbClr val="000000"/>
                </a:solidFill>
                <a:latin typeface="Courier New" panose="02070309020205020404" pitchFamily="49" charset="0"/>
              </a:rPr>
              <a:t> </a:t>
            </a:r>
            <a:r>
              <a:rPr lang="en-US" b="1" dirty="0" err="1" smtClean="0">
                <a:solidFill>
                  <a:srgbClr val="000000"/>
                </a:solidFill>
                <a:latin typeface="Courier New" panose="02070309020205020404" pitchFamily="49" charset="0"/>
              </a:rPr>
              <a:t>setPopulation</a:t>
            </a:r>
            <a:r>
              <a:rPr lang="en-US" b="1" dirty="0" smtClean="0">
                <a:solidFill>
                  <a:srgbClr val="000000"/>
                </a:solidFill>
                <a:latin typeface="Courier New" panose="02070309020205020404" pitchFamily="49" charset="0"/>
              </a:rPr>
              <a:t>(</a:t>
            </a:r>
            <a:r>
              <a:rPr lang="en-US" b="1" dirty="0" smtClean="0">
                <a:solidFill>
                  <a:srgbClr val="7F0055"/>
                </a:solidFill>
                <a:latin typeface="Courier New" panose="02070309020205020404" pitchFamily="49" charset="0"/>
              </a:rPr>
              <a:t>long</a:t>
            </a:r>
            <a:r>
              <a:rPr lang="en-US" b="1" dirty="0" smtClean="0">
                <a:solidFill>
                  <a:srgbClr val="000000"/>
                </a:solidFill>
                <a:latin typeface="Courier New" panose="02070309020205020404" pitchFamily="49" charset="0"/>
              </a:rPr>
              <a:t> </a:t>
            </a:r>
            <a:r>
              <a:rPr lang="en-US" b="1" dirty="0" smtClean="0">
                <a:solidFill>
                  <a:srgbClr val="6A3E3E"/>
                </a:solidFill>
                <a:latin typeface="Courier New" panose="02070309020205020404" pitchFamily="49" charset="0"/>
              </a:rPr>
              <a:t>population</a:t>
            </a:r>
            <a:r>
              <a:rPr lang="en-US" b="1" dirty="0" smtClean="0">
                <a:solidFill>
                  <a:srgbClr val="000000"/>
                </a:solidFill>
                <a:latin typeface="Courier New" panose="02070309020205020404" pitchFamily="49" charset="0"/>
              </a:rPr>
              <a:t>) {</a:t>
            </a:r>
          </a:p>
          <a:p>
            <a:r>
              <a:rPr lang="en-US" b="1" dirty="0" err="1" smtClean="0">
                <a:solidFill>
                  <a:srgbClr val="7F0055"/>
                </a:solidFill>
                <a:latin typeface="Courier New" panose="02070309020205020404" pitchFamily="49" charset="0"/>
              </a:rPr>
              <a:t>this</a:t>
            </a:r>
            <a:r>
              <a:rPr lang="en-US" b="1" dirty="0" err="1" smtClean="0">
                <a:solidFill>
                  <a:srgbClr val="000000"/>
                </a:solidFill>
                <a:latin typeface="Courier New" panose="02070309020205020404" pitchFamily="49" charset="0"/>
              </a:rPr>
              <a:t>.</a:t>
            </a:r>
            <a:r>
              <a:rPr lang="en-US" b="1" dirty="0" err="1" smtClean="0">
                <a:solidFill>
                  <a:srgbClr val="0000C0"/>
                </a:solidFill>
                <a:latin typeface="Courier New" panose="02070309020205020404" pitchFamily="49" charset="0"/>
              </a:rPr>
              <a:t>population</a:t>
            </a:r>
            <a:r>
              <a:rPr lang="en-US" b="1" dirty="0" smtClean="0">
                <a:solidFill>
                  <a:srgbClr val="000000"/>
                </a:solidFill>
                <a:latin typeface="Courier New" panose="02070309020205020404" pitchFamily="49" charset="0"/>
              </a:rPr>
              <a:t> = </a:t>
            </a:r>
            <a:r>
              <a:rPr lang="en-US" b="1" dirty="0" smtClean="0">
                <a:solidFill>
                  <a:srgbClr val="6A3E3E"/>
                </a:solidFill>
                <a:latin typeface="Courier New" panose="02070309020205020404" pitchFamily="49" charset="0"/>
              </a:rPr>
              <a:t>population</a:t>
            </a:r>
            <a:r>
              <a:rPr lang="en-US" b="1" dirty="0" smtClean="0">
                <a:solidFill>
                  <a:srgbClr val="000000"/>
                </a:solidFill>
                <a:latin typeface="Courier New" panose="02070309020205020404" pitchFamily="49" charset="0"/>
              </a:rPr>
              <a:t>;</a:t>
            </a:r>
          </a:p>
          <a:p>
            <a:r>
              <a:rPr lang="en-US" dirty="0" smtClean="0">
                <a:solidFill>
                  <a:srgbClr val="000000"/>
                </a:solidFill>
                <a:latin typeface="Courier New" panose="02070309020205020404" pitchFamily="49" charset="0"/>
              </a:rPr>
              <a:t>}</a:t>
            </a:r>
          </a:p>
          <a:p>
            <a:endParaRPr lang="en-US" dirty="0" smtClean="0">
              <a:latin typeface="Courier New" panose="02070309020205020404" pitchFamily="49" charset="0"/>
            </a:endParaRPr>
          </a:p>
          <a:p>
            <a:r>
              <a:rPr lang="en-US" dirty="0" smtClean="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p:txBody>
      </p:sp>
      <p:sp>
        <p:nvSpPr>
          <p:cNvPr id="4" name="Date Placeholder 3"/>
          <p:cNvSpPr>
            <a:spLocks noGrp="1"/>
          </p:cNvSpPr>
          <p:nvPr>
            <p:ph type="dt" sz="half" idx="10"/>
          </p:nvPr>
        </p:nvSpPr>
        <p:spPr/>
        <p:txBody>
          <a:bodyPr/>
          <a:lstStyle/>
          <a:p>
            <a:fld id="{F491CAD3-5F07-4398-9089-C49FB81DB12B}"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31123483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EqualityCheckMain.java</a:t>
            </a:r>
          </a:p>
        </p:txBody>
      </p:sp>
      <p:sp>
        <p:nvSpPr>
          <p:cNvPr id="3" name="Content Placeholder 2"/>
          <p:cNvSpPr>
            <a:spLocks noGrp="1"/>
          </p:cNvSpPr>
          <p:nvPr>
            <p:ph idx="1"/>
          </p:nvPr>
        </p:nvSpPr>
        <p:spPr/>
        <p:txBody>
          <a:bodyPr>
            <a:normAutofit/>
          </a:body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smtClean="0">
                <a:solidFill>
                  <a:srgbClr val="000000"/>
                </a:solidFill>
                <a:latin typeface="Courier New" panose="02070309020205020404" pitchFamily="49" charset="0"/>
              </a:rPr>
              <a:t>Test{</a:t>
            </a:r>
            <a:endParaRPr lang="en-US" b="1" dirty="0">
              <a:solidFill>
                <a:srgbClr val="000000"/>
              </a:solidFill>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Country </a:t>
            </a:r>
            <a:r>
              <a:rPr lang="en-US" dirty="0">
                <a:solidFill>
                  <a:srgbClr val="6A3E3E"/>
                </a:solidFill>
                <a:latin typeface="Courier New" panose="02070309020205020404" pitchFamily="49" charset="0"/>
              </a:rPr>
              <a:t>c1</a:t>
            </a:r>
            <a:r>
              <a:rPr lang="en-US"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Country();</a:t>
            </a:r>
          </a:p>
          <a:p>
            <a:r>
              <a:rPr lang="en-US" dirty="0">
                <a:solidFill>
                  <a:srgbClr val="6A3E3E"/>
                </a:solidFill>
                <a:latin typeface="Courier New" panose="02070309020205020404" pitchFamily="49" charset="0"/>
              </a:rPr>
              <a:t>c1</a:t>
            </a:r>
            <a:r>
              <a:rPr lang="en-US" dirty="0">
                <a:solidFill>
                  <a:srgbClr val="000000"/>
                </a:solidFill>
                <a:latin typeface="Courier New" panose="02070309020205020404" pitchFamily="49" charset="0"/>
              </a:rPr>
              <a:t>.setName(</a:t>
            </a:r>
            <a:r>
              <a:rPr lang="en-US" dirty="0">
                <a:solidFill>
                  <a:srgbClr val="2A00FF"/>
                </a:solidFill>
                <a:latin typeface="Courier New" panose="02070309020205020404" pitchFamily="49" charset="0"/>
              </a:rPr>
              <a:t>"India"</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Country </a:t>
            </a:r>
            <a:r>
              <a:rPr lang="en-US" dirty="0">
                <a:solidFill>
                  <a:srgbClr val="6A3E3E"/>
                </a:solidFill>
                <a:latin typeface="Courier New" panose="02070309020205020404" pitchFamily="49" charset="0"/>
              </a:rPr>
              <a:t>c2</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Country();</a:t>
            </a:r>
          </a:p>
          <a:p>
            <a:r>
              <a:rPr lang="en-US" dirty="0">
                <a:solidFill>
                  <a:srgbClr val="6A3E3E"/>
                </a:solidFill>
                <a:latin typeface="Courier New" panose="02070309020205020404" pitchFamily="49" charset="0"/>
              </a:rPr>
              <a:t>c2</a:t>
            </a:r>
            <a:r>
              <a:rPr lang="en-US" dirty="0">
                <a:solidFill>
                  <a:srgbClr val="000000"/>
                </a:solidFill>
                <a:latin typeface="Courier New" panose="02070309020205020404" pitchFamily="49" charset="0"/>
              </a:rPr>
              <a:t>.setName(</a:t>
            </a:r>
            <a:r>
              <a:rPr lang="en-US" dirty="0">
                <a:solidFill>
                  <a:srgbClr val="2A00FF"/>
                </a:solidFill>
                <a:latin typeface="Courier New" panose="02070309020205020404" pitchFamily="49" charset="0"/>
              </a:rPr>
              <a:t>"India"</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6A3E3E"/>
                </a:solidFill>
                <a:latin typeface="Courier New" panose="02070309020205020404" pitchFamily="49" charset="0"/>
              </a:rPr>
              <a:t>c1</a:t>
            </a:r>
            <a:r>
              <a:rPr lang="en-US" b="1" i="1" dirty="0">
                <a:solidFill>
                  <a:srgbClr val="000000"/>
                </a:solidFill>
                <a:latin typeface="Courier New" panose="02070309020205020404" pitchFamily="49" charset="0"/>
              </a:rPr>
              <a:t>.equals(</a:t>
            </a:r>
            <a:r>
              <a:rPr lang="en-US" b="1" i="1" dirty="0">
                <a:solidFill>
                  <a:srgbClr val="6A3E3E"/>
                </a:solidFill>
                <a:latin typeface="Courier New" panose="02070309020205020404" pitchFamily="49" charset="0"/>
              </a:rPr>
              <a:t>c2</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p>
        </p:txBody>
      </p:sp>
      <p:sp>
        <p:nvSpPr>
          <p:cNvPr id="4" name="Date Placeholder 3"/>
          <p:cNvSpPr>
            <a:spLocks noGrp="1"/>
          </p:cNvSpPr>
          <p:nvPr>
            <p:ph type="dt" sz="half" idx="10"/>
          </p:nvPr>
        </p:nvSpPr>
        <p:spPr/>
        <p:txBody>
          <a:bodyPr/>
          <a:lstStyle/>
          <a:p>
            <a:fld id="{F491CAD3-5F07-4398-9089-C49FB81DB12B}"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31453671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false</a:t>
            </a:r>
            <a:r>
              <a:rPr lang="en-US" dirty="0"/>
              <a:t>  </a:t>
            </a:r>
            <a:endParaRPr lang="en-US" dirty="0" smtClean="0"/>
          </a:p>
          <a:p>
            <a:r>
              <a:rPr lang="en-US" dirty="0"/>
              <a:t>Because both references india1 and india2 are pointing to different object, as </a:t>
            </a:r>
            <a:r>
              <a:rPr lang="en-US" dirty="0">
                <a:solidFill>
                  <a:srgbClr val="FF0000"/>
                </a:solidFill>
              </a:rPr>
              <a:t>default implementation of equals check for ==</a:t>
            </a:r>
            <a:r>
              <a:rPr lang="en-US" dirty="0"/>
              <a:t>,equals method is returning false. In real life, it should have return true because no two countries can have same name</a:t>
            </a:r>
            <a:r>
              <a:rPr lang="en-US" dirty="0" smtClean="0"/>
              <a:t>.</a:t>
            </a:r>
            <a:endParaRPr lang="en-US" dirty="0"/>
          </a:p>
        </p:txBody>
      </p:sp>
      <p:sp>
        <p:nvSpPr>
          <p:cNvPr id="4" name="Date Placeholder 3"/>
          <p:cNvSpPr>
            <a:spLocks noGrp="1"/>
          </p:cNvSpPr>
          <p:nvPr>
            <p:ph type="dt" sz="half" idx="10"/>
          </p:nvPr>
        </p:nvSpPr>
        <p:spPr/>
        <p:txBody>
          <a:bodyPr/>
          <a:lstStyle/>
          <a:p>
            <a:fld id="{F491CAD3-5F07-4398-9089-C49FB81DB12B}"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25051799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938" y="117895"/>
            <a:ext cx="8596668" cy="1320800"/>
          </a:xfrm>
        </p:spPr>
        <p:txBody>
          <a:bodyPr>
            <a:normAutofit/>
          </a:bodyPr>
          <a:lstStyle/>
          <a:p>
            <a:r>
              <a:rPr lang="en-US" dirty="0"/>
              <a:t>lets override equals and return true if two country's name are same</a:t>
            </a:r>
            <a:r>
              <a:rPr lang="en-US" dirty="0" smtClean="0"/>
              <a:t>.</a:t>
            </a:r>
            <a:endParaRPr lang="en-US" dirty="0"/>
          </a:p>
        </p:txBody>
      </p:sp>
      <p:sp>
        <p:nvSpPr>
          <p:cNvPr id="3" name="Content Placeholder 2"/>
          <p:cNvSpPr>
            <a:spLocks noGrp="1"/>
          </p:cNvSpPr>
          <p:nvPr>
            <p:ph idx="1"/>
          </p:nvPr>
        </p:nvSpPr>
        <p:spPr>
          <a:xfrm>
            <a:off x="677334" y="1535503"/>
            <a:ext cx="8596668" cy="4505860"/>
          </a:xfrm>
        </p:spPr>
        <p:txBody>
          <a:bodyPr>
            <a:normAutofit fontScale="62500" lnSpcReduction="20000"/>
          </a:bodyPr>
          <a:lstStyle/>
          <a:p>
            <a:r>
              <a:rPr lang="en-US" dirty="0"/>
              <a:t>@Override  </a:t>
            </a:r>
          </a:p>
          <a:p>
            <a:r>
              <a:rPr lang="en-US" dirty="0"/>
              <a:t>    public </a:t>
            </a:r>
            <a:r>
              <a:rPr lang="en-US" dirty="0" err="1"/>
              <a:t>boolean</a:t>
            </a:r>
            <a:r>
              <a:rPr lang="en-US" dirty="0"/>
              <a:t> equals(Object </a:t>
            </a:r>
            <a:r>
              <a:rPr lang="en-US" dirty="0" err="1"/>
              <a:t>obj</a:t>
            </a:r>
            <a:r>
              <a:rPr lang="en-US" dirty="0"/>
              <a:t>) {  </a:t>
            </a:r>
          </a:p>
          <a:p>
            <a:r>
              <a:rPr lang="en-US" dirty="0"/>
              <a:t>        if (this == </a:t>
            </a:r>
            <a:r>
              <a:rPr lang="en-US" dirty="0" err="1"/>
              <a:t>obj</a:t>
            </a:r>
            <a:r>
              <a:rPr lang="en-US" dirty="0"/>
              <a:t>)  </a:t>
            </a:r>
          </a:p>
          <a:p>
            <a:r>
              <a:rPr lang="en-US" dirty="0"/>
              <a:t>            return true;  </a:t>
            </a:r>
          </a:p>
          <a:p>
            <a:r>
              <a:rPr lang="en-US" dirty="0"/>
              <a:t>        if (</a:t>
            </a:r>
            <a:r>
              <a:rPr lang="en-US" dirty="0" err="1"/>
              <a:t>obj</a:t>
            </a:r>
            <a:r>
              <a:rPr lang="en-US" dirty="0"/>
              <a:t> == null)  </a:t>
            </a:r>
          </a:p>
          <a:p>
            <a:r>
              <a:rPr lang="en-US" dirty="0"/>
              <a:t>            return false;  </a:t>
            </a:r>
          </a:p>
          <a:p>
            <a:r>
              <a:rPr lang="en-US" dirty="0"/>
              <a:t>        if (</a:t>
            </a:r>
            <a:r>
              <a:rPr lang="en-US" dirty="0" err="1"/>
              <a:t>getClass</a:t>
            </a:r>
            <a:r>
              <a:rPr lang="en-US" dirty="0"/>
              <a:t>() != </a:t>
            </a:r>
            <a:r>
              <a:rPr lang="en-US" dirty="0" err="1"/>
              <a:t>obj.getClass</a:t>
            </a:r>
            <a:r>
              <a:rPr lang="en-US" dirty="0"/>
              <a:t>())  </a:t>
            </a:r>
          </a:p>
          <a:p>
            <a:r>
              <a:rPr lang="en-US" dirty="0"/>
              <a:t>            return false;  </a:t>
            </a:r>
          </a:p>
          <a:p>
            <a:r>
              <a:rPr lang="en-US" dirty="0"/>
              <a:t>        Country other = (Country) </a:t>
            </a:r>
            <a:r>
              <a:rPr lang="en-US" dirty="0" err="1"/>
              <a:t>obj</a:t>
            </a:r>
            <a:r>
              <a:rPr lang="en-US" dirty="0"/>
              <a:t>;  </a:t>
            </a:r>
          </a:p>
          <a:p>
            <a:r>
              <a:rPr lang="en-US" dirty="0"/>
              <a:t>        if (name == null) {  </a:t>
            </a:r>
          </a:p>
          <a:p>
            <a:r>
              <a:rPr lang="en-US" dirty="0"/>
              <a:t>            if (other.name != null)  </a:t>
            </a:r>
          </a:p>
          <a:p>
            <a:r>
              <a:rPr lang="en-US" dirty="0"/>
              <a:t>                return false;  </a:t>
            </a:r>
          </a:p>
          <a:p>
            <a:r>
              <a:rPr lang="en-US" dirty="0"/>
              <a:t>        } else if (!</a:t>
            </a:r>
            <a:r>
              <a:rPr lang="en-US" dirty="0" err="1"/>
              <a:t>name.equals</a:t>
            </a:r>
            <a:r>
              <a:rPr lang="en-US" dirty="0"/>
              <a:t>(other.name))  </a:t>
            </a:r>
          </a:p>
          <a:p>
            <a:r>
              <a:rPr lang="en-US" dirty="0"/>
              <a:t>            return false;  </a:t>
            </a:r>
          </a:p>
          <a:p>
            <a:r>
              <a:rPr lang="en-US" dirty="0"/>
              <a:t>        return true;  </a:t>
            </a:r>
          </a:p>
          <a:p>
            <a:r>
              <a:rPr lang="en-US" dirty="0"/>
              <a:t>    }  </a:t>
            </a:r>
          </a:p>
          <a:p>
            <a:endParaRPr lang="en-US" dirty="0"/>
          </a:p>
        </p:txBody>
      </p:sp>
      <p:sp>
        <p:nvSpPr>
          <p:cNvPr id="4" name="Date Placeholder 3"/>
          <p:cNvSpPr>
            <a:spLocks noGrp="1"/>
          </p:cNvSpPr>
          <p:nvPr>
            <p:ph type="dt" sz="half" idx="10"/>
          </p:nvPr>
        </p:nvSpPr>
        <p:spPr/>
        <p:txBody>
          <a:bodyPr/>
          <a:lstStyle/>
          <a:p>
            <a:fld id="{F491CAD3-5F07-4398-9089-C49FB81DB12B}"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38201593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Run </a:t>
            </a:r>
            <a:r>
              <a:rPr lang="en-US" dirty="0"/>
              <a:t>EqualityCheckMain.java again</a:t>
            </a:r>
            <a:br>
              <a:rPr lang="en-US" dirty="0"/>
            </a:br>
            <a:r>
              <a:rPr lang="en-US" dirty="0"/>
              <a:t>You will get following output:</a:t>
            </a:r>
            <a:br>
              <a:rPr lang="en-US" dirty="0"/>
            </a:br>
            <a:endParaRPr lang="en-US" dirty="0"/>
          </a:p>
        </p:txBody>
      </p:sp>
      <p:sp>
        <p:nvSpPr>
          <p:cNvPr id="3" name="Content Placeholder 2"/>
          <p:cNvSpPr>
            <a:spLocks noGrp="1"/>
          </p:cNvSpPr>
          <p:nvPr>
            <p:ph idx="1"/>
          </p:nvPr>
        </p:nvSpPr>
        <p:spPr/>
        <p:txBody>
          <a:bodyPr/>
          <a:lstStyle/>
          <a:p>
            <a:r>
              <a:rPr lang="en-US" dirty="0" smtClean="0"/>
              <a:t>true</a:t>
            </a:r>
            <a:r>
              <a:rPr lang="en-US" dirty="0"/>
              <a:t>  </a:t>
            </a:r>
          </a:p>
          <a:p>
            <a:pPr marL="0" indent="0">
              <a:buNone/>
            </a:pPr>
            <a:r>
              <a:rPr lang="en-US" dirty="0"/>
              <a:t/>
            </a:r>
            <a:br>
              <a:rPr lang="en-US" dirty="0"/>
            </a:br>
            <a:endParaRPr lang="en-US" dirty="0"/>
          </a:p>
        </p:txBody>
      </p:sp>
      <p:sp>
        <p:nvSpPr>
          <p:cNvPr id="4" name="Date Placeholder 3"/>
          <p:cNvSpPr>
            <a:spLocks noGrp="1"/>
          </p:cNvSpPr>
          <p:nvPr>
            <p:ph type="dt" sz="half" idx="10"/>
          </p:nvPr>
        </p:nvSpPr>
        <p:spPr/>
        <p:txBody>
          <a:bodyPr/>
          <a:lstStyle/>
          <a:p>
            <a:fld id="{F491CAD3-5F07-4398-9089-C49FB81DB12B}"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3733224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Work With wait(), notify() and </a:t>
            </a:r>
            <a:r>
              <a:rPr lang="en-US" dirty="0" err="1"/>
              <a:t>notifyAll</a:t>
            </a:r>
            <a:r>
              <a:rPr lang="en-US" dirty="0"/>
              <a:t>() in Java?</a:t>
            </a:r>
            <a:br>
              <a:rPr lang="en-US" dirty="0"/>
            </a:br>
            <a:endParaRPr lang="en-US" dirty="0"/>
          </a:p>
        </p:txBody>
      </p:sp>
      <p:sp>
        <p:nvSpPr>
          <p:cNvPr id="3" name="Content Placeholder 2"/>
          <p:cNvSpPr>
            <a:spLocks noGrp="1"/>
          </p:cNvSpPr>
          <p:nvPr>
            <p:ph idx="1"/>
          </p:nvPr>
        </p:nvSpPr>
        <p:spPr/>
        <p:txBody>
          <a:bodyPr/>
          <a:lstStyle/>
          <a:p>
            <a:r>
              <a:rPr lang="en-US" b="1" dirty="0">
                <a:hlinkClick r:id="rId2" tooltip="multithreading in java"/>
              </a:rPr>
              <a:t>Multithreading</a:t>
            </a:r>
            <a:r>
              <a:rPr lang="en-US" dirty="0"/>
              <a:t> in java is pretty complex topic and requires a lot of attention while writing application code dealing with multiple threads accessing one/more shared resources at any given time. </a:t>
            </a:r>
            <a:endParaRPr lang="en-US" dirty="0" smtClean="0"/>
          </a:p>
          <a:p>
            <a:r>
              <a:rPr lang="en-US" dirty="0"/>
              <a:t>P</a:t>
            </a:r>
            <a:r>
              <a:rPr lang="en-US" dirty="0" smtClean="0"/>
              <a:t>rogrammers </a:t>
            </a:r>
            <a:r>
              <a:rPr lang="en-US" dirty="0"/>
              <a:t>directly </a:t>
            </a:r>
            <a:r>
              <a:rPr lang="en-US" dirty="0" smtClean="0"/>
              <a:t>handle </a:t>
            </a:r>
            <a:r>
              <a:rPr lang="en-US" dirty="0"/>
              <a:t>synchronization stuff using </a:t>
            </a:r>
            <a:r>
              <a:rPr lang="en-US" b="1" dirty="0"/>
              <a:t>wait() and notify()</a:t>
            </a:r>
            <a:r>
              <a:rPr lang="en-US" dirty="0"/>
              <a:t> </a:t>
            </a:r>
          </a:p>
        </p:txBody>
      </p:sp>
      <p:sp>
        <p:nvSpPr>
          <p:cNvPr id="4" name="Date Placeholder 3"/>
          <p:cNvSpPr>
            <a:spLocks noGrp="1"/>
          </p:cNvSpPr>
          <p:nvPr>
            <p:ph type="dt" sz="half" idx="10"/>
          </p:nvPr>
        </p:nvSpPr>
        <p:spPr/>
        <p:txBody>
          <a:bodyPr/>
          <a:lstStyle/>
          <a:p>
            <a:fld id="{75CFFDBB-4C03-4F9B-B0C0-80DA1112B289}"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4424004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9400"/>
            <a:ext cx="8596668" cy="1320800"/>
          </a:xfrm>
        </p:spPr>
        <p:txBody>
          <a:bodyPr/>
          <a:lstStyle/>
          <a:p>
            <a:r>
              <a:rPr lang="en-US" b="1" dirty="0"/>
              <a:t>Lets put this Country objects in </a:t>
            </a:r>
            <a:r>
              <a:rPr lang="en-US" b="1" dirty="0" err="1" smtClean="0"/>
              <a:t>HashSet</a:t>
            </a:r>
            <a:r>
              <a:rPr lang="en-US" b="1" dirty="0" smtClean="0"/>
              <a:t>:</a:t>
            </a:r>
            <a:endParaRPr lang="en-US" dirty="0"/>
          </a:p>
        </p:txBody>
      </p:sp>
      <p:sp>
        <p:nvSpPr>
          <p:cNvPr id="3" name="Content Placeholder 2"/>
          <p:cNvSpPr>
            <a:spLocks noGrp="1"/>
          </p:cNvSpPr>
          <p:nvPr>
            <p:ph idx="1"/>
          </p:nvPr>
        </p:nvSpPr>
        <p:spPr>
          <a:xfrm>
            <a:off x="677334" y="1892301"/>
            <a:ext cx="8596668" cy="4149062"/>
          </a:xfrm>
        </p:spPr>
        <p:txBody>
          <a:bodyPr>
            <a:normAutofit fontScale="92500" lnSpcReduction="20000"/>
          </a:body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HashMapTest</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Country </a:t>
            </a:r>
            <a:r>
              <a:rPr lang="en-US" dirty="0">
                <a:solidFill>
                  <a:srgbClr val="6A3E3E"/>
                </a:solidFill>
                <a:latin typeface="Courier New" panose="02070309020205020404" pitchFamily="49" charset="0"/>
              </a:rPr>
              <a:t>c1</a:t>
            </a:r>
            <a:r>
              <a:rPr lang="en-US"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Country();</a:t>
            </a:r>
          </a:p>
          <a:p>
            <a:r>
              <a:rPr lang="en-US" dirty="0">
                <a:solidFill>
                  <a:srgbClr val="6A3E3E"/>
                </a:solidFill>
                <a:latin typeface="Courier New" panose="02070309020205020404" pitchFamily="49" charset="0"/>
              </a:rPr>
              <a:t>c1</a:t>
            </a:r>
            <a:r>
              <a:rPr lang="en-US" dirty="0">
                <a:solidFill>
                  <a:srgbClr val="000000"/>
                </a:solidFill>
                <a:latin typeface="Courier New" panose="02070309020205020404" pitchFamily="49" charset="0"/>
              </a:rPr>
              <a:t>.setName(</a:t>
            </a:r>
            <a:r>
              <a:rPr lang="en-US" dirty="0">
                <a:solidFill>
                  <a:srgbClr val="2A00FF"/>
                </a:solidFill>
                <a:latin typeface="Courier New" panose="02070309020205020404" pitchFamily="49" charset="0"/>
              </a:rPr>
              <a:t>"India"</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Country </a:t>
            </a:r>
            <a:r>
              <a:rPr lang="en-US" dirty="0">
                <a:solidFill>
                  <a:srgbClr val="6A3E3E"/>
                </a:solidFill>
                <a:latin typeface="Courier New" panose="02070309020205020404" pitchFamily="49" charset="0"/>
              </a:rPr>
              <a:t>c2</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Country();</a:t>
            </a:r>
          </a:p>
          <a:p>
            <a:r>
              <a:rPr lang="en-US" dirty="0">
                <a:solidFill>
                  <a:srgbClr val="6A3E3E"/>
                </a:solidFill>
                <a:latin typeface="Courier New" panose="02070309020205020404" pitchFamily="49" charset="0"/>
              </a:rPr>
              <a:t>c2</a:t>
            </a:r>
            <a:r>
              <a:rPr lang="en-US" dirty="0">
                <a:solidFill>
                  <a:srgbClr val="000000"/>
                </a:solidFill>
                <a:latin typeface="Courier New" panose="02070309020205020404" pitchFamily="49" charset="0"/>
              </a:rPr>
              <a:t>.setName(</a:t>
            </a:r>
            <a:r>
              <a:rPr lang="en-US" dirty="0">
                <a:solidFill>
                  <a:srgbClr val="2A00FF"/>
                </a:solidFill>
                <a:latin typeface="Courier New" panose="02070309020205020404" pitchFamily="49" charset="0"/>
              </a:rPr>
              <a:t>"India"</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HashSet</a:t>
            </a:r>
            <a:r>
              <a:rPr lang="en-US" dirty="0">
                <a:solidFill>
                  <a:srgbClr val="000000"/>
                </a:solidFill>
                <a:latin typeface="Courier New" panose="02070309020205020404" pitchFamily="49" charset="0"/>
              </a:rPr>
              <a:t>&lt;Country&gt; </a:t>
            </a:r>
            <a:r>
              <a:rPr lang="en-US" dirty="0" err="1">
                <a:solidFill>
                  <a:srgbClr val="6A3E3E"/>
                </a:solidFill>
                <a:latin typeface="Courier New" panose="02070309020205020404" pitchFamily="49" charset="0"/>
              </a:rPr>
              <a:t>hs</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HashSet</a:t>
            </a:r>
            <a:r>
              <a:rPr lang="en-US" b="1" dirty="0">
                <a:solidFill>
                  <a:srgbClr val="000000"/>
                </a:solidFill>
                <a:latin typeface="Courier New" panose="02070309020205020404" pitchFamily="49" charset="0"/>
              </a:rPr>
              <a:t>&lt;&gt;();</a:t>
            </a:r>
          </a:p>
          <a:p>
            <a:r>
              <a:rPr lang="en-US" dirty="0">
                <a:solidFill>
                  <a:srgbClr val="000000"/>
                </a:solidFill>
                <a:latin typeface="Courier New" panose="02070309020205020404" pitchFamily="49" charset="0"/>
              </a:rPr>
              <a:t>    </a:t>
            </a:r>
            <a:r>
              <a:rPr lang="en-US" dirty="0" err="1">
                <a:solidFill>
                  <a:srgbClr val="6A3E3E"/>
                </a:solidFill>
                <a:latin typeface="Courier New" panose="02070309020205020404" pitchFamily="49" charset="0"/>
              </a:rPr>
              <a:t>hs</a:t>
            </a:r>
            <a:r>
              <a:rPr lang="en-US" dirty="0" err="1">
                <a:solidFill>
                  <a:srgbClr val="000000"/>
                </a:solidFill>
                <a:latin typeface="Courier New" panose="02070309020205020404" pitchFamily="49" charset="0"/>
              </a:rPr>
              <a:t>.add</a:t>
            </a:r>
            <a:r>
              <a:rPr lang="en-US" dirty="0">
                <a:solidFill>
                  <a:srgbClr val="000000"/>
                </a:solidFill>
                <a:latin typeface="Courier New" panose="02070309020205020404" pitchFamily="49" charset="0"/>
              </a:rPr>
              <a:t>(</a:t>
            </a:r>
            <a:r>
              <a:rPr lang="en-US" dirty="0">
                <a:solidFill>
                  <a:srgbClr val="6A3E3E"/>
                </a:solidFill>
                <a:latin typeface="Courier New" panose="02070309020205020404" pitchFamily="49" charset="0"/>
              </a:rPr>
              <a:t>c1</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err="1">
                <a:solidFill>
                  <a:srgbClr val="6A3E3E"/>
                </a:solidFill>
                <a:latin typeface="Courier New" panose="02070309020205020404" pitchFamily="49" charset="0"/>
              </a:rPr>
              <a:t>hs</a:t>
            </a:r>
            <a:r>
              <a:rPr lang="en-US" dirty="0" err="1">
                <a:solidFill>
                  <a:srgbClr val="000000"/>
                </a:solidFill>
                <a:latin typeface="Courier New" panose="02070309020205020404" pitchFamily="49" charset="0"/>
              </a:rPr>
              <a:t>.add</a:t>
            </a:r>
            <a:r>
              <a:rPr lang="en-US" dirty="0">
                <a:solidFill>
                  <a:srgbClr val="000000"/>
                </a:solidFill>
                <a:latin typeface="Courier New" panose="02070309020205020404" pitchFamily="49" charset="0"/>
              </a:rPr>
              <a:t>(</a:t>
            </a:r>
            <a:r>
              <a:rPr lang="en-US" dirty="0">
                <a:solidFill>
                  <a:srgbClr val="6A3E3E"/>
                </a:solidFill>
                <a:latin typeface="Courier New" panose="02070309020205020404" pitchFamily="49" charset="0"/>
              </a:rPr>
              <a:t>c2</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hs</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p>
        </p:txBody>
      </p:sp>
      <p:sp>
        <p:nvSpPr>
          <p:cNvPr id="4" name="Date Placeholder 3"/>
          <p:cNvSpPr>
            <a:spLocks noGrp="1"/>
          </p:cNvSpPr>
          <p:nvPr>
            <p:ph type="dt" sz="half" idx="10"/>
          </p:nvPr>
        </p:nvSpPr>
        <p:spPr/>
        <p:txBody>
          <a:bodyPr/>
          <a:lstStyle/>
          <a:p>
            <a:fld id="{F491CAD3-5F07-4398-9089-C49FB81DB12B}"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11900089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a:t>[India, India]</a:t>
            </a:r>
          </a:p>
        </p:txBody>
      </p:sp>
      <p:sp>
        <p:nvSpPr>
          <p:cNvPr id="4" name="Date Placeholder 3"/>
          <p:cNvSpPr>
            <a:spLocks noGrp="1"/>
          </p:cNvSpPr>
          <p:nvPr>
            <p:ph type="dt" sz="half" idx="10"/>
          </p:nvPr>
        </p:nvSpPr>
        <p:spPr/>
        <p:txBody>
          <a:bodyPr/>
          <a:lstStyle/>
          <a:p>
            <a:fld id="{F491CAD3-5F07-4398-9089-C49FB81DB12B}"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15924921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a:t>As we know </a:t>
            </a:r>
            <a:r>
              <a:rPr lang="en-US" dirty="0" err="1"/>
              <a:t>HashSet</a:t>
            </a:r>
            <a:r>
              <a:rPr lang="en-US" dirty="0"/>
              <a:t> doesn’t allow duplicate values</a:t>
            </a:r>
            <a:endParaRPr lang="en-US" dirty="0" smtClean="0"/>
          </a:p>
          <a:p>
            <a:r>
              <a:rPr lang="en-US" dirty="0" smtClean="0"/>
              <a:t>Even equals() method is implemented in Country class, duplicate country object are added to </a:t>
            </a:r>
            <a:r>
              <a:rPr lang="en-US" dirty="0" err="1" smtClean="0"/>
              <a:t>HashSet</a:t>
            </a:r>
            <a:r>
              <a:rPr lang="en-US" dirty="0" smtClean="0"/>
              <a:t>. </a:t>
            </a:r>
          </a:p>
          <a:p>
            <a:endParaRPr lang="en-US" dirty="0"/>
          </a:p>
        </p:txBody>
      </p:sp>
      <p:sp>
        <p:nvSpPr>
          <p:cNvPr id="4" name="Date Placeholder 3"/>
          <p:cNvSpPr>
            <a:spLocks noGrp="1"/>
          </p:cNvSpPr>
          <p:nvPr>
            <p:ph type="dt" sz="half" idx="10"/>
          </p:nvPr>
        </p:nvSpPr>
        <p:spPr/>
        <p:txBody>
          <a:bodyPr/>
          <a:lstStyle/>
          <a:p>
            <a:fld id="{F491CAD3-5F07-4398-9089-C49FB81DB12B}"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13642759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052423"/>
          </a:xfrm>
        </p:spPr>
        <p:txBody>
          <a:bodyPr>
            <a:noAutofit/>
          </a:bodyPr>
          <a:lstStyle/>
          <a:p>
            <a:r>
              <a:rPr lang="en-US" sz="2000" b="1" dirty="0"/>
              <a:t>Lets put this Country objects in </a:t>
            </a:r>
            <a:r>
              <a:rPr lang="en-US" sz="2000" b="1" dirty="0" err="1"/>
              <a:t>hashmap</a:t>
            </a:r>
            <a:r>
              <a:rPr lang="en-US" sz="2000" b="1" dirty="0"/>
              <a:t>:</a:t>
            </a:r>
            <a:br>
              <a:rPr lang="en-US" sz="2000" b="1" dirty="0"/>
            </a:br>
            <a:r>
              <a:rPr lang="en-US" sz="2000" dirty="0"/>
              <a:t>Here we are going to use Country class object as key and its capital name(string) as value in </a:t>
            </a:r>
            <a:r>
              <a:rPr lang="en-US" sz="2000" dirty="0" err="1"/>
              <a:t>HashMap</a:t>
            </a:r>
            <a:r>
              <a:rPr lang="en-US" sz="2000" dirty="0"/>
              <a:t>.</a:t>
            </a:r>
            <a:br>
              <a:rPr lang="en-US" sz="2000" dirty="0"/>
            </a:br>
            <a:r>
              <a:rPr lang="en-US" sz="2000" dirty="0"/>
              <a:t/>
            </a:r>
            <a:br>
              <a:rPr lang="en-US" sz="2000" dirty="0"/>
            </a:br>
            <a:endParaRPr lang="en-US" sz="2000" dirty="0"/>
          </a:p>
        </p:txBody>
      </p:sp>
      <p:sp>
        <p:nvSpPr>
          <p:cNvPr id="3" name="Content Placeholder 2"/>
          <p:cNvSpPr>
            <a:spLocks noGrp="1"/>
          </p:cNvSpPr>
          <p:nvPr>
            <p:ph idx="1"/>
          </p:nvPr>
        </p:nvSpPr>
        <p:spPr>
          <a:xfrm>
            <a:off x="677334" y="992039"/>
            <a:ext cx="8596668" cy="5049324"/>
          </a:xfrm>
        </p:spPr>
        <p:txBody>
          <a:bodyPr>
            <a:normAutofit/>
          </a:body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HashMapTest</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a:solidFill>
                  <a:srgbClr val="000000"/>
                </a:solidFill>
                <a:highlight>
                  <a:srgbClr val="D4D4D4"/>
                </a:highlight>
                <a:latin typeface="Courier New" panose="02070309020205020404" pitchFamily="49" charset="0"/>
              </a:rPr>
              <a:t>Country </a:t>
            </a:r>
            <a:r>
              <a:rPr lang="en-US" dirty="0">
                <a:solidFill>
                  <a:srgbClr val="6A3E3E"/>
                </a:solidFill>
                <a:highlight>
                  <a:srgbClr val="D4D4D4"/>
                </a:highlight>
                <a:latin typeface="Courier New" panose="02070309020205020404" pitchFamily="49" charset="0"/>
              </a:rPr>
              <a:t>c1</a:t>
            </a:r>
            <a:r>
              <a:rPr lang="en-US" dirty="0">
                <a:solidFill>
                  <a:srgbClr val="000000"/>
                </a:solidFill>
                <a:highlight>
                  <a:srgbClr val="D4D4D4"/>
                </a:highlight>
                <a:latin typeface="Courier New" panose="02070309020205020404" pitchFamily="49" charset="0"/>
              </a:rPr>
              <a:t>= </a:t>
            </a:r>
            <a:r>
              <a:rPr lang="en-US" b="1" dirty="0">
                <a:solidFill>
                  <a:srgbClr val="7F0055"/>
                </a:solidFill>
                <a:highlight>
                  <a:srgbClr val="D4D4D4"/>
                </a:highlight>
                <a:latin typeface="Courier New" panose="02070309020205020404" pitchFamily="49" charset="0"/>
              </a:rPr>
              <a:t>new</a:t>
            </a:r>
            <a:r>
              <a:rPr lang="en-US" b="1" dirty="0">
                <a:solidFill>
                  <a:srgbClr val="000000"/>
                </a:solidFill>
                <a:highlight>
                  <a:srgbClr val="D4D4D4"/>
                </a:highlight>
                <a:latin typeface="Courier New" panose="02070309020205020404" pitchFamily="49" charset="0"/>
              </a:rPr>
              <a:t> Country();</a:t>
            </a:r>
          </a:p>
          <a:p>
            <a:r>
              <a:rPr lang="en-US" dirty="0">
                <a:solidFill>
                  <a:srgbClr val="6A3E3E"/>
                </a:solidFill>
                <a:latin typeface="Courier New" panose="02070309020205020404" pitchFamily="49" charset="0"/>
              </a:rPr>
              <a:t>c1</a:t>
            </a:r>
            <a:r>
              <a:rPr lang="en-US" dirty="0">
                <a:solidFill>
                  <a:srgbClr val="000000"/>
                </a:solidFill>
                <a:latin typeface="Courier New" panose="02070309020205020404" pitchFamily="49" charset="0"/>
              </a:rPr>
              <a:t>.setName(</a:t>
            </a:r>
            <a:r>
              <a:rPr lang="en-US" dirty="0">
                <a:solidFill>
                  <a:srgbClr val="2A00FF"/>
                </a:solidFill>
                <a:latin typeface="Courier New" panose="02070309020205020404" pitchFamily="49" charset="0"/>
              </a:rPr>
              <a:t>"India"</a:t>
            </a:r>
            <a:r>
              <a:rPr lang="en-US" dirty="0">
                <a:solidFill>
                  <a:srgbClr val="000000"/>
                </a:solidFill>
                <a:latin typeface="Courier New" panose="02070309020205020404" pitchFamily="49" charset="0"/>
              </a:rPr>
              <a:t>);</a:t>
            </a:r>
          </a:p>
          <a:p>
            <a:r>
              <a:rPr lang="en-US" dirty="0">
                <a:solidFill>
                  <a:srgbClr val="000000"/>
                </a:solidFill>
                <a:highlight>
                  <a:srgbClr val="D4D4D4"/>
                </a:highlight>
                <a:latin typeface="Courier New" panose="02070309020205020404" pitchFamily="49" charset="0"/>
              </a:rPr>
              <a:t>Country </a:t>
            </a:r>
            <a:r>
              <a:rPr lang="en-US" dirty="0">
                <a:solidFill>
                  <a:srgbClr val="6A3E3E"/>
                </a:solidFill>
                <a:highlight>
                  <a:srgbClr val="D4D4D4"/>
                </a:highlight>
                <a:latin typeface="Courier New" panose="02070309020205020404" pitchFamily="49" charset="0"/>
              </a:rPr>
              <a:t>c2</a:t>
            </a:r>
            <a:r>
              <a:rPr lang="en-US" dirty="0">
                <a:solidFill>
                  <a:srgbClr val="000000"/>
                </a:solidFill>
                <a:highlight>
                  <a:srgbClr val="D4D4D4"/>
                </a:highlight>
                <a:latin typeface="Courier New" panose="02070309020205020404" pitchFamily="49" charset="0"/>
              </a:rPr>
              <a:t> = </a:t>
            </a:r>
            <a:r>
              <a:rPr lang="en-US" b="1" dirty="0">
                <a:solidFill>
                  <a:srgbClr val="7F0055"/>
                </a:solidFill>
                <a:highlight>
                  <a:srgbClr val="D4D4D4"/>
                </a:highlight>
                <a:latin typeface="Courier New" panose="02070309020205020404" pitchFamily="49" charset="0"/>
              </a:rPr>
              <a:t>new</a:t>
            </a:r>
            <a:r>
              <a:rPr lang="en-US" b="1" dirty="0">
                <a:solidFill>
                  <a:srgbClr val="000000"/>
                </a:solidFill>
                <a:highlight>
                  <a:srgbClr val="D4D4D4"/>
                </a:highlight>
                <a:latin typeface="Courier New" panose="02070309020205020404" pitchFamily="49" charset="0"/>
              </a:rPr>
              <a:t> Country();</a:t>
            </a:r>
          </a:p>
          <a:p>
            <a:r>
              <a:rPr lang="en-US" dirty="0">
                <a:solidFill>
                  <a:srgbClr val="6A3E3E"/>
                </a:solidFill>
                <a:latin typeface="Courier New" panose="02070309020205020404" pitchFamily="49" charset="0"/>
              </a:rPr>
              <a:t>c2</a:t>
            </a:r>
            <a:r>
              <a:rPr lang="en-US" dirty="0">
                <a:solidFill>
                  <a:srgbClr val="000000"/>
                </a:solidFill>
                <a:latin typeface="Courier New" panose="02070309020205020404" pitchFamily="49" charset="0"/>
              </a:rPr>
              <a:t>.setName(</a:t>
            </a:r>
            <a:r>
              <a:rPr lang="en-US" dirty="0">
                <a:solidFill>
                  <a:srgbClr val="2A00FF"/>
                </a:solidFill>
                <a:latin typeface="Courier New" panose="02070309020205020404" pitchFamily="49" charset="0"/>
              </a:rPr>
              <a:t>"India"</a:t>
            </a:r>
            <a:r>
              <a:rPr lang="en-US" dirty="0">
                <a:solidFill>
                  <a:srgbClr val="000000"/>
                </a:solidFill>
                <a:latin typeface="Courier New" panose="02070309020205020404" pitchFamily="49" charset="0"/>
              </a:rPr>
              <a:t>);</a:t>
            </a:r>
          </a:p>
          <a:p>
            <a:r>
              <a:rPr lang="en-US" dirty="0" err="1" smtClean="0">
                <a:solidFill>
                  <a:srgbClr val="000000"/>
                </a:solidFill>
                <a:latin typeface="Courier New" panose="02070309020205020404" pitchFamily="49" charset="0"/>
              </a:rPr>
              <a:t>HashMap</a:t>
            </a:r>
            <a:r>
              <a:rPr lang="en-US" dirty="0" smtClean="0">
                <a:solidFill>
                  <a:srgbClr val="000000"/>
                </a:solidFill>
                <a:latin typeface="Courier New" panose="02070309020205020404" pitchFamily="49" charset="0"/>
              </a:rPr>
              <a:t>&lt;</a:t>
            </a:r>
            <a:r>
              <a:rPr lang="en-US" dirty="0" smtClean="0">
                <a:solidFill>
                  <a:srgbClr val="000000"/>
                </a:solidFill>
                <a:highlight>
                  <a:srgbClr val="D4D4D4"/>
                </a:highlight>
                <a:latin typeface="Courier New" panose="02070309020205020404" pitchFamily="49" charset="0"/>
              </a:rPr>
              <a:t>Country</a:t>
            </a:r>
            <a:r>
              <a:rPr lang="en-US" dirty="0">
                <a:solidFill>
                  <a:srgbClr val="000000"/>
                </a:solidFill>
                <a:highlight>
                  <a:srgbClr val="D4D4D4"/>
                </a:highlight>
                <a:latin typeface="Courier New" panose="02070309020205020404" pitchFamily="49" charset="0"/>
              </a:rPr>
              <a:t>, String&gt; </a:t>
            </a:r>
            <a:r>
              <a:rPr lang="en-US" dirty="0" err="1">
                <a:solidFill>
                  <a:srgbClr val="6A3E3E"/>
                </a:solidFill>
                <a:highlight>
                  <a:srgbClr val="D4D4D4"/>
                </a:highlight>
                <a:latin typeface="Courier New" panose="02070309020205020404" pitchFamily="49" charset="0"/>
              </a:rPr>
              <a:t>hm</a:t>
            </a:r>
            <a:r>
              <a:rPr lang="en-US" dirty="0">
                <a:solidFill>
                  <a:srgbClr val="000000"/>
                </a:solidFill>
                <a:highlight>
                  <a:srgbClr val="D4D4D4"/>
                </a:highlight>
                <a:latin typeface="Courier New" panose="02070309020205020404" pitchFamily="49" charset="0"/>
              </a:rPr>
              <a:t> = </a:t>
            </a:r>
            <a:r>
              <a:rPr lang="en-US" b="1" u="sng" dirty="0">
                <a:solidFill>
                  <a:srgbClr val="7F0055"/>
                </a:solidFill>
                <a:highlight>
                  <a:srgbClr val="D4D4D4"/>
                </a:highlight>
                <a:latin typeface="Courier New" panose="02070309020205020404" pitchFamily="49" charset="0"/>
              </a:rPr>
              <a:t>new</a:t>
            </a:r>
            <a:r>
              <a:rPr lang="en-US" b="1" u="sng" dirty="0">
                <a:solidFill>
                  <a:srgbClr val="000000"/>
                </a:solidFill>
                <a:highlight>
                  <a:srgbClr val="D4D4D4"/>
                </a:highlight>
                <a:latin typeface="Courier New" panose="02070309020205020404" pitchFamily="49" charset="0"/>
              </a:rPr>
              <a:t> </a:t>
            </a:r>
            <a:r>
              <a:rPr lang="en-US" b="1" u="sng" dirty="0" err="1">
                <a:solidFill>
                  <a:srgbClr val="000000"/>
                </a:solidFill>
                <a:highlight>
                  <a:srgbClr val="D4D4D4"/>
                </a:highlight>
                <a:latin typeface="Courier New" panose="02070309020205020404" pitchFamily="49" charset="0"/>
              </a:rPr>
              <a:t>HashMap</a:t>
            </a:r>
            <a:r>
              <a:rPr lang="en-US" b="1" u="sng" dirty="0">
                <a:solidFill>
                  <a:srgbClr val="000000"/>
                </a:solidFill>
                <a:highlight>
                  <a:srgbClr val="D4D4D4"/>
                </a:highlight>
                <a:latin typeface="Courier New" panose="02070309020205020404" pitchFamily="49" charset="0"/>
              </a:rPr>
              <a:t>();</a:t>
            </a:r>
          </a:p>
          <a:p>
            <a:r>
              <a:rPr lang="en-US" dirty="0" err="1">
                <a:solidFill>
                  <a:srgbClr val="6A3E3E"/>
                </a:solidFill>
                <a:latin typeface="Courier New" panose="02070309020205020404" pitchFamily="49" charset="0"/>
              </a:rPr>
              <a:t>hm</a:t>
            </a:r>
            <a:r>
              <a:rPr lang="en-US" dirty="0" err="1">
                <a:solidFill>
                  <a:srgbClr val="000000"/>
                </a:solidFill>
                <a:latin typeface="Courier New" panose="02070309020205020404" pitchFamily="49" charset="0"/>
              </a:rPr>
              <a:t>.put</a:t>
            </a:r>
            <a:r>
              <a:rPr lang="en-US" dirty="0">
                <a:solidFill>
                  <a:srgbClr val="000000"/>
                </a:solidFill>
                <a:latin typeface="Courier New" panose="02070309020205020404" pitchFamily="49" charset="0"/>
              </a:rPr>
              <a:t>(</a:t>
            </a:r>
            <a:r>
              <a:rPr lang="en-US" dirty="0">
                <a:solidFill>
                  <a:srgbClr val="6A3E3E"/>
                </a:solidFill>
                <a:latin typeface="Courier New" panose="02070309020205020404" pitchFamily="49" charset="0"/>
              </a:rPr>
              <a:t>c1</a:t>
            </a:r>
            <a:r>
              <a:rPr lang="en-US" dirty="0">
                <a:solidFill>
                  <a:srgbClr val="000000"/>
                </a:solidFill>
                <a:latin typeface="Courier New" panose="02070309020205020404" pitchFamily="49" charset="0"/>
              </a:rPr>
              <a:t>, </a:t>
            </a:r>
            <a:r>
              <a:rPr lang="en-US" dirty="0">
                <a:solidFill>
                  <a:srgbClr val="2A00FF"/>
                </a:solidFill>
                <a:latin typeface="Courier New" panose="02070309020205020404" pitchFamily="49" charset="0"/>
              </a:rPr>
              <a:t>"Delhi"</a:t>
            </a:r>
            <a:r>
              <a:rPr lang="en-US" dirty="0">
                <a:solidFill>
                  <a:srgbClr val="000000"/>
                </a:solidFill>
                <a:latin typeface="Courier New" panose="02070309020205020404" pitchFamily="49" charset="0"/>
              </a:rPr>
              <a:t>);</a:t>
            </a:r>
          </a:p>
          <a:p>
            <a:r>
              <a:rPr lang="en-US" dirty="0" err="1">
                <a:solidFill>
                  <a:srgbClr val="6A3E3E"/>
                </a:solidFill>
                <a:latin typeface="Courier New" panose="02070309020205020404" pitchFamily="49" charset="0"/>
              </a:rPr>
              <a:t>hm</a:t>
            </a:r>
            <a:r>
              <a:rPr lang="en-US" dirty="0" err="1">
                <a:solidFill>
                  <a:srgbClr val="000000"/>
                </a:solidFill>
                <a:latin typeface="Courier New" panose="02070309020205020404" pitchFamily="49" charset="0"/>
              </a:rPr>
              <a:t>.put</a:t>
            </a:r>
            <a:r>
              <a:rPr lang="en-US" dirty="0">
                <a:solidFill>
                  <a:srgbClr val="000000"/>
                </a:solidFill>
                <a:latin typeface="Courier New" panose="02070309020205020404" pitchFamily="49" charset="0"/>
              </a:rPr>
              <a:t>(</a:t>
            </a:r>
            <a:r>
              <a:rPr lang="en-US" dirty="0">
                <a:solidFill>
                  <a:srgbClr val="6A3E3E"/>
                </a:solidFill>
                <a:latin typeface="Courier New" panose="02070309020205020404" pitchFamily="49" charset="0"/>
              </a:rPr>
              <a:t>c2</a:t>
            </a:r>
            <a:r>
              <a:rPr lang="en-US" dirty="0">
                <a:solidFill>
                  <a:srgbClr val="000000"/>
                </a:solidFill>
                <a:latin typeface="Courier New" panose="02070309020205020404" pitchFamily="49" charset="0"/>
              </a:rPr>
              <a:t>, </a:t>
            </a:r>
            <a:r>
              <a:rPr lang="en-US" dirty="0">
                <a:solidFill>
                  <a:srgbClr val="2A00FF"/>
                </a:solidFill>
                <a:latin typeface="Courier New" panose="02070309020205020404" pitchFamily="49" charset="0"/>
              </a:rPr>
              <a:t>"Delhi"</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hm</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p>
        </p:txBody>
      </p:sp>
      <p:sp>
        <p:nvSpPr>
          <p:cNvPr id="4" name="Date Placeholder 3"/>
          <p:cNvSpPr>
            <a:spLocks noGrp="1"/>
          </p:cNvSpPr>
          <p:nvPr>
            <p:ph type="dt" sz="half" idx="10"/>
          </p:nvPr>
        </p:nvSpPr>
        <p:spPr/>
        <p:txBody>
          <a:bodyPr/>
          <a:lstStyle/>
          <a:p>
            <a:fld id="{F491CAD3-5F07-4398-9089-C49FB81DB12B}"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323523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a:t>{India=Delhi, India=Delhi}</a:t>
            </a:r>
          </a:p>
        </p:txBody>
      </p:sp>
      <p:sp>
        <p:nvSpPr>
          <p:cNvPr id="4" name="Date Placeholder 3"/>
          <p:cNvSpPr>
            <a:spLocks noGrp="1"/>
          </p:cNvSpPr>
          <p:nvPr>
            <p:ph type="dt" sz="half" idx="10"/>
          </p:nvPr>
        </p:nvSpPr>
        <p:spPr/>
        <p:txBody>
          <a:bodyPr/>
          <a:lstStyle/>
          <a:p>
            <a:fld id="{F491CAD3-5F07-4398-9089-C49FB81DB12B}"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39705723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a:t>As we know </a:t>
            </a:r>
            <a:r>
              <a:rPr lang="en-US" dirty="0" err="1" smtClean="0"/>
              <a:t>HashMap</a:t>
            </a:r>
            <a:r>
              <a:rPr lang="en-US" dirty="0" smtClean="0"/>
              <a:t> </a:t>
            </a:r>
            <a:r>
              <a:rPr lang="en-US" dirty="0"/>
              <a:t>doesn’t allow duplicate </a:t>
            </a:r>
            <a:r>
              <a:rPr lang="en-US" dirty="0" smtClean="0"/>
              <a:t>keys</a:t>
            </a:r>
          </a:p>
          <a:p>
            <a:r>
              <a:rPr lang="en-US" dirty="0" smtClean="0"/>
              <a:t>Even equals() method is implemented in Country class, duplicate country object are added to </a:t>
            </a:r>
            <a:r>
              <a:rPr lang="en-US" dirty="0" err="1" smtClean="0"/>
              <a:t>HashSet</a:t>
            </a:r>
            <a:r>
              <a:rPr lang="en-US" dirty="0" smtClean="0"/>
              <a:t>. </a:t>
            </a:r>
          </a:p>
          <a:p>
            <a:endParaRPr lang="en-US" dirty="0"/>
          </a:p>
        </p:txBody>
      </p:sp>
      <p:sp>
        <p:nvSpPr>
          <p:cNvPr id="4" name="Date Placeholder 3"/>
          <p:cNvSpPr>
            <a:spLocks noGrp="1"/>
          </p:cNvSpPr>
          <p:nvPr>
            <p:ph type="dt" sz="half" idx="10"/>
          </p:nvPr>
        </p:nvSpPr>
        <p:spPr/>
        <p:txBody>
          <a:bodyPr/>
          <a:lstStyle/>
          <a:p>
            <a:fld id="{F491CAD3-5F07-4398-9089-C49FB81DB12B}"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28794924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a:t>Now you must be wondering even through two objects are equal why </a:t>
            </a:r>
            <a:r>
              <a:rPr lang="en-US" dirty="0" err="1"/>
              <a:t>HashMap</a:t>
            </a:r>
            <a:r>
              <a:rPr lang="en-US" dirty="0"/>
              <a:t> contains two key value pair instead of </a:t>
            </a:r>
            <a:r>
              <a:rPr lang="en-US" dirty="0" err="1"/>
              <a:t>one.This</a:t>
            </a:r>
            <a:r>
              <a:rPr lang="en-US" dirty="0"/>
              <a:t> is because First </a:t>
            </a:r>
            <a:r>
              <a:rPr lang="en-US" dirty="0" err="1"/>
              <a:t>HashMap</a:t>
            </a:r>
            <a:r>
              <a:rPr lang="en-US" dirty="0"/>
              <a:t> uses </a:t>
            </a:r>
            <a:r>
              <a:rPr lang="en-US" dirty="0" err="1"/>
              <a:t>hashcode</a:t>
            </a:r>
            <a:r>
              <a:rPr lang="en-US" dirty="0"/>
              <a:t> to find bucket for that key object, </a:t>
            </a:r>
            <a:r>
              <a:rPr lang="en-US" dirty="0">
                <a:solidFill>
                  <a:srgbClr val="FF0000"/>
                </a:solidFill>
              </a:rPr>
              <a:t>if </a:t>
            </a:r>
            <a:r>
              <a:rPr lang="en-US" dirty="0" err="1">
                <a:solidFill>
                  <a:srgbClr val="FF0000"/>
                </a:solidFill>
              </a:rPr>
              <a:t>hashcodes</a:t>
            </a:r>
            <a:r>
              <a:rPr lang="en-US" dirty="0">
                <a:solidFill>
                  <a:srgbClr val="FF0000"/>
                </a:solidFill>
              </a:rPr>
              <a:t> are same then only it checks for equals method </a:t>
            </a:r>
            <a:r>
              <a:rPr lang="en-US" dirty="0"/>
              <a:t>and because </a:t>
            </a:r>
            <a:r>
              <a:rPr lang="en-US" dirty="0" err="1"/>
              <a:t>hashcode</a:t>
            </a:r>
            <a:r>
              <a:rPr lang="en-US" dirty="0"/>
              <a:t> for above two country objects uses default </a:t>
            </a:r>
            <a:r>
              <a:rPr lang="en-US" dirty="0" err="1"/>
              <a:t>hashcode</a:t>
            </a:r>
            <a:r>
              <a:rPr lang="en-US" dirty="0"/>
              <a:t> </a:t>
            </a:r>
            <a:r>
              <a:rPr lang="en-US" dirty="0" err="1"/>
              <a:t>method,Both</a:t>
            </a:r>
            <a:r>
              <a:rPr lang="en-US" dirty="0"/>
              <a:t> will have different memory address hence different </a:t>
            </a:r>
            <a:r>
              <a:rPr lang="en-US" dirty="0" err="1"/>
              <a:t>hashcode</a:t>
            </a:r>
            <a:r>
              <a:rPr lang="en-US" dirty="0"/>
              <a:t>.</a:t>
            </a:r>
            <a:br>
              <a:rPr lang="en-US" dirty="0"/>
            </a:br>
            <a:endParaRPr lang="en-US" dirty="0"/>
          </a:p>
        </p:txBody>
      </p:sp>
      <p:sp>
        <p:nvSpPr>
          <p:cNvPr id="4" name="Date Placeholder 3"/>
          <p:cNvSpPr>
            <a:spLocks noGrp="1"/>
          </p:cNvSpPr>
          <p:nvPr>
            <p:ph type="dt" sz="half" idx="10"/>
          </p:nvPr>
        </p:nvSpPr>
        <p:spPr/>
        <p:txBody>
          <a:bodyPr/>
          <a:lstStyle/>
          <a:p>
            <a:fld id="{F491CAD3-5F07-4398-9089-C49FB81DB12B}"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36868673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override </a:t>
            </a:r>
            <a:r>
              <a:rPr lang="en-US" dirty="0" err="1" smtClean="0"/>
              <a:t>hashCode</a:t>
            </a:r>
            <a:r>
              <a:rPr lang="en-US" dirty="0" smtClean="0"/>
              <a:t>() and this to Country class</a:t>
            </a:r>
            <a:endParaRPr lang="en-US" dirty="0"/>
          </a:p>
        </p:txBody>
      </p:sp>
      <p:sp>
        <p:nvSpPr>
          <p:cNvPr id="3" name="Content Placeholder 2"/>
          <p:cNvSpPr>
            <a:spLocks noGrp="1"/>
          </p:cNvSpPr>
          <p:nvPr>
            <p:ph idx="1"/>
          </p:nvPr>
        </p:nvSpPr>
        <p:spPr/>
        <p:txBody>
          <a:bodyPr/>
          <a:lstStyle/>
          <a:p>
            <a:r>
              <a:rPr lang="en-US" dirty="0"/>
              <a:t>@Override  </a:t>
            </a:r>
          </a:p>
          <a:p>
            <a:r>
              <a:rPr lang="en-US" dirty="0"/>
              <a:t>    public int </a:t>
            </a:r>
            <a:r>
              <a:rPr lang="en-US" dirty="0" err="1"/>
              <a:t>hashCode</a:t>
            </a:r>
            <a:r>
              <a:rPr lang="en-US" dirty="0"/>
              <a:t>() {  </a:t>
            </a:r>
          </a:p>
          <a:p>
            <a:r>
              <a:rPr lang="en-US" dirty="0"/>
              <a:t>        final int prime = 31;  </a:t>
            </a:r>
          </a:p>
          <a:p>
            <a:r>
              <a:rPr lang="en-US" dirty="0"/>
              <a:t>        int result = 1;  </a:t>
            </a:r>
          </a:p>
          <a:p>
            <a:r>
              <a:rPr lang="en-US" dirty="0"/>
              <a:t>        result = prime * result + ((name == null) ? 0 : </a:t>
            </a:r>
            <a:r>
              <a:rPr lang="en-US" dirty="0" err="1"/>
              <a:t>name.hashCode</a:t>
            </a:r>
            <a:r>
              <a:rPr lang="en-US" dirty="0"/>
              <a:t>());  </a:t>
            </a:r>
          </a:p>
          <a:p>
            <a:r>
              <a:rPr lang="en-US" dirty="0"/>
              <a:t>        return result;  </a:t>
            </a:r>
          </a:p>
          <a:p>
            <a:r>
              <a:rPr lang="en-US" dirty="0"/>
              <a:t>    } </a:t>
            </a:r>
          </a:p>
        </p:txBody>
      </p:sp>
      <p:sp>
        <p:nvSpPr>
          <p:cNvPr id="4" name="Date Placeholder 3"/>
          <p:cNvSpPr>
            <a:spLocks noGrp="1"/>
          </p:cNvSpPr>
          <p:nvPr>
            <p:ph type="dt" sz="half" idx="10"/>
          </p:nvPr>
        </p:nvSpPr>
        <p:spPr/>
        <p:txBody>
          <a:bodyPr/>
          <a:lstStyle/>
          <a:p>
            <a:fld id="{F491CAD3-5F07-4398-9089-C49FB81DB12B}"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38501645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run HashMapEqualityCheckMain.java again</a:t>
            </a:r>
          </a:p>
        </p:txBody>
      </p:sp>
      <p:sp>
        <p:nvSpPr>
          <p:cNvPr id="3" name="Content Placeholder 2"/>
          <p:cNvSpPr>
            <a:spLocks noGrp="1"/>
          </p:cNvSpPr>
          <p:nvPr>
            <p:ph idx="1"/>
          </p:nvPr>
        </p:nvSpPr>
        <p:spPr/>
        <p:txBody>
          <a:bodyPr/>
          <a:lstStyle/>
          <a:p>
            <a:r>
              <a:rPr lang="en-US" dirty="0" smtClean="0"/>
              <a:t>Output:</a:t>
            </a:r>
          </a:p>
          <a:p>
            <a:r>
              <a:rPr lang="en-US" dirty="0" smtClean="0"/>
              <a:t>India-</a:t>
            </a:r>
            <a:r>
              <a:rPr lang="en-US" dirty="0"/>
              <a:t>---Delhi  </a:t>
            </a:r>
          </a:p>
          <a:p>
            <a:endParaRPr lang="en-US" dirty="0"/>
          </a:p>
        </p:txBody>
      </p:sp>
      <p:sp>
        <p:nvSpPr>
          <p:cNvPr id="4" name="Date Placeholder 3"/>
          <p:cNvSpPr>
            <a:spLocks noGrp="1"/>
          </p:cNvSpPr>
          <p:nvPr>
            <p:ph type="dt" sz="half" idx="10"/>
          </p:nvPr>
        </p:nvSpPr>
        <p:spPr/>
        <p:txBody>
          <a:bodyPr/>
          <a:lstStyle/>
          <a:p>
            <a:fld id="{F491CAD3-5F07-4398-9089-C49FB81DB12B}"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3377379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smtClean="0"/>
              <a:t>Equals() and </a:t>
            </a:r>
            <a:r>
              <a:rPr lang="en-US" dirty="0" err="1" smtClean="0"/>
              <a:t>hashCode</a:t>
            </a:r>
            <a:r>
              <a:rPr lang="en-US" dirty="0" smtClean="0"/>
              <a:t>() methods code can be auto generated using eclipse</a:t>
            </a:r>
          </a:p>
          <a:p>
            <a:r>
              <a:rPr lang="en-US" dirty="0" err="1" smtClean="0"/>
              <a:t>Righ</a:t>
            </a:r>
            <a:r>
              <a:rPr lang="en-US" dirty="0" smtClean="0"/>
              <a:t> click on file </a:t>
            </a:r>
            <a:r>
              <a:rPr lang="en-US" dirty="0" smtClean="0">
                <a:sym typeface="Wingdings" panose="05000000000000000000" pitchFamily="2" charset="2"/>
              </a:rPr>
              <a:t> select generate </a:t>
            </a:r>
            <a:r>
              <a:rPr lang="en-US" dirty="0" err="1" smtClean="0">
                <a:sym typeface="Wingdings" panose="05000000000000000000" pitchFamily="2" charset="2"/>
              </a:rPr>
              <a:t>hashCode</a:t>
            </a:r>
            <a:r>
              <a:rPr lang="en-US" dirty="0" smtClean="0">
                <a:sym typeface="Wingdings" panose="05000000000000000000" pitchFamily="2" charset="2"/>
              </a:rPr>
              <a:t>() and equals() method</a:t>
            </a:r>
            <a:endParaRPr lang="en-US" dirty="0"/>
          </a:p>
        </p:txBody>
      </p:sp>
      <p:sp>
        <p:nvSpPr>
          <p:cNvPr id="4" name="Date Placeholder 3"/>
          <p:cNvSpPr>
            <a:spLocks noGrp="1"/>
          </p:cNvSpPr>
          <p:nvPr>
            <p:ph type="dt" sz="half" idx="10"/>
          </p:nvPr>
        </p:nvSpPr>
        <p:spPr/>
        <p:txBody>
          <a:bodyPr/>
          <a:lstStyle/>
          <a:p>
            <a:fld id="{F491CAD3-5F07-4398-9089-C49FB81DB12B}"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2743242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wait(), notify() and </a:t>
            </a:r>
            <a:r>
              <a:rPr lang="en-US" dirty="0" err="1"/>
              <a:t>notifyAll</a:t>
            </a:r>
            <a:r>
              <a:rPr lang="en-US" dirty="0"/>
              <a:t>() methods?</a:t>
            </a:r>
            <a:br>
              <a:rPr lang="en-US" dirty="0"/>
            </a:br>
            <a:endParaRPr lang="en-US" dirty="0"/>
          </a:p>
        </p:txBody>
      </p:sp>
      <p:sp>
        <p:nvSpPr>
          <p:cNvPr id="3" name="Content Placeholder 2"/>
          <p:cNvSpPr>
            <a:spLocks noGrp="1"/>
          </p:cNvSpPr>
          <p:nvPr>
            <p:ph idx="1"/>
          </p:nvPr>
        </p:nvSpPr>
        <p:spPr/>
        <p:txBody>
          <a:bodyPr/>
          <a:lstStyle/>
          <a:p>
            <a:r>
              <a:rPr lang="en-US" dirty="0"/>
              <a:t>The Object class in Java has three final methods that allow threads to communicate about the locked status of a resource. These are </a:t>
            </a:r>
            <a:r>
              <a:rPr lang="en-US" dirty="0" smtClean="0"/>
              <a:t>:</a:t>
            </a:r>
          </a:p>
          <a:p>
            <a:r>
              <a:rPr lang="en-US" dirty="0" smtClean="0"/>
              <a:t>1. wait()    - final and native method</a:t>
            </a:r>
          </a:p>
          <a:p>
            <a:r>
              <a:rPr lang="en-US" dirty="0" smtClean="0"/>
              <a:t>2. notify()  - final and native method</a:t>
            </a:r>
          </a:p>
          <a:p>
            <a:r>
              <a:rPr lang="en-US" dirty="0" smtClean="0"/>
              <a:t>3. </a:t>
            </a:r>
            <a:r>
              <a:rPr lang="en-US" dirty="0" err="1" smtClean="0"/>
              <a:t>notifyAll</a:t>
            </a:r>
            <a:r>
              <a:rPr lang="en-US" dirty="0" smtClean="0"/>
              <a:t>() – final and native method</a:t>
            </a:r>
          </a:p>
          <a:p>
            <a:r>
              <a:rPr lang="en-US" dirty="0" smtClean="0">
                <a:solidFill>
                  <a:srgbClr val="FF0000"/>
                </a:solidFill>
              </a:rPr>
              <a:t>These 3 methods </a:t>
            </a:r>
            <a:r>
              <a:rPr lang="en-US" sz="2400" dirty="0" smtClean="0">
                <a:solidFill>
                  <a:srgbClr val="FF0000"/>
                </a:solidFill>
              </a:rPr>
              <a:t>can’t be overridden </a:t>
            </a:r>
            <a:r>
              <a:rPr lang="en-US" dirty="0" smtClean="0">
                <a:solidFill>
                  <a:srgbClr val="FF0000"/>
                </a:solidFill>
              </a:rPr>
              <a:t>As these are final methods</a:t>
            </a:r>
            <a:endParaRPr lang="en-US" dirty="0">
              <a:solidFill>
                <a:srgbClr val="FF0000"/>
              </a:solidFill>
            </a:endParaRPr>
          </a:p>
          <a:p>
            <a:endParaRPr lang="en-US" dirty="0"/>
          </a:p>
        </p:txBody>
      </p:sp>
      <p:sp>
        <p:nvSpPr>
          <p:cNvPr id="6" name="Date Placeholder 5"/>
          <p:cNvSpPr>
            <a:spLocks noGrp="1"/>
          </p:cNvSpPr>
          <p:nvPr>
            <p:ph type="dt" sz="half" idx="10"/>
          </p:nvPr>
        </p:nvSpPr>
        <p:spPr/>
        <p:txBody>
          <a:bodyPr/>
          <a:lstStyle/>
          <a:p>
            <a:fld id="{5A8F3159-30C5-4818-BB72-DB1579B65406}" type="datetime1">
              <a:rPr lang="en-US" smtClean="0"/>
              <a:t>6/28/2017</a:t>
            </a:fld>
            <a:endParaRPr lang="en-US" dirty="0"/>
          </a:p>
        </p:txBody>
      </p:sp>
      <p:sp>
        <p:nvSpPr>
          <p:cNvPr id="7" name="Footer Placeholder 6"/>
          <p:cNvSpPr>
            <a:spLocks noGrp="1"/>
          </p:cNvSpPr>
          <p:nvPr>
            <p:ph type="ftr" sz="quarter" idx="11"/>
          </p:nvPr>
        </p:nvSpPr>
        <p:spPr/>
        <p:txBody>
          <a:bodyPr/>
          <a:lstStyle/>
          <a:p>
            <a:r>
              <a:rPr lang="en-US" smtClean="0"/>
              <a:t>Produced by MangaRao</a:t>
            </a:r>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9099235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a:t>So now </a:t>
            </a:r>
            <a:r>
              <a:rPr lang="en-US" dirty="0" err="1"/>
              <a:t>hashcode</a:t>
            </a:r>
            <a:r>
              <a:rPr lang="en-US" dirty="0"/>
              <a:t> for above two objects india1 and india2 are same, so Both will be point to same </a:t>
            </a:r>
            <a:r>
              <a:rPr lang="en-US" dirty="0" err="1"/>
              <a:t>bucket,now</a:t>
            </a:r>
            <a:r>
              <a:rPr lang="en-US" dirty="0"/>
              <a:t> equals method will be used to compare them which  will return true.</a:t>
            </a:r>
            <a:br>
              <a:rPr lang="en-US" dirty="0"/>
            </a:br>
            <a:r>
              <a:rPr lang="en-US" dirty="0">
                <a:solidFill>
                  <a:srgbClr val="FF0000"/>
                </a:solidFill>
              </a:rPr>
              <a:t>This is the reason java doc says "if you override equals() method then you must override </a:t>
            </a:r>
            <a:r>
              <a:rPr lang="en-US" dirty="0" err="1">
                <a:solidFill>
                  <a:srgbClr val="FF0000"/>
                </a:solidFill>
              </a:rPr>
              <a:t>hashCode</a:t>
            </a:r>
            <a:r>
              <a:rPr lang="en-US" dirty="0">
                <a:solidFill>
                  <a:srgbClr val="FF0000"/>
                </a:solidFill>
              </a:rPr>
              <a:t>() method</a:t>
            </a:r>
            <a:r>
              <a:rPr lang="en-US" dirty="0" smtClean="0">
                <a:solidFill>
                  <a:srgbClr val="FF0000"/>
                </a:solidFill>
              </a:rPr>
              <a:t>"</a:t>
            </a:r>
            <a:endParaRPr lang="en-US" dirty="0">
              <a:solidFill>
                <a:srgbClr val="FF0000"/>
              </a:solidFill>
            </a:endParaRPr>
          </a:p>
        </p:txBody>
      </p:sp>
      <p:sp>
        <p:nvSpPr>
          <p:cNvPr id="4" name="Date Placeholder 3"/>
          <p:cNvSpPr>
            <a:spLocks noGrp="1"/>
          </p:cNvSpPr>
          <p:nvPr>
            <p:ph type="dt" sz="half" idx="10"/>
          </p:nvPr>
        </p:nvSpPr>
        <p:spPr/>
        <p:txBody>
          <a:bodyPr/>
          <a:lstStyle/>
          <a:p>
            <a:fld id="{F491CAD3-5F07-4398-9089-C49FB81DB12B}"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28502659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Key points to remember</a:t>
            </a:r>
            <a:endParaRPr lang="en-US" dirty="0"/>
          </a:p>
        </p:txBody>
      </p:sp>
      <p:sp>
        <p:nvSpPr>
          <p:cNvPr id="11" name="Content Placeholder 10"/>
          <p:cNvSpPr>
            <a:spLocks noGrp="1"/>
          </p:cNvSpPr>
          <p:nvPr>
            <p:ph idx="1"/>
          </p:nvPr>
        </p:nvSpPr>
        <p:spPr/>
        <p:txBody>
          <a:bodyPr/>
          <a:lstStyle/>
          <a:p>
            <a:r>
              <a:rPr lang="en-US" dirty="0" smtClean="0">
                <a:solidFill>
                  <a:schemeClr val="accent2">
                    <a:lumMod val="75000"/>
                  </a:schemeClr>
                </a:solidFill>
              </a:rPr>
              <a:t>If </a:t>
            </a:r>
            <a:r>
              <a:rPr lang="en-US" dirty="0">
                <a:solidFill>
                  <a:schemeClr val="accent2">
                    <a:lumMod val="75000"/>
                  </a:schemeClr>
                </a:solidFill>
              </a:rPr>
              <a:t>you are overriding equals method then you should override </a:t>
            </a:r>
            <a:r>
              <a:rPr lang="en-US" dirty="0" err="1">
                <a:solidFill>
                  <a:schemeClr val="accent2">
                    <a:lumMod val="75000"/>
                  </a:schemeClr>
                </a:solidFill>
              </a:rPr>
              <a:t>hashcode</a:t>
            </a:r>
            <a:r>
              <a:rPr lang="en-US" dirty="0">
                <a:solidFill>
                  <a:schemeClr val="accent2">
                    <a:lumMod val="75000"/>
                  </a:schemeClr>
                </a:solidFill>
              </a:rPr>
              <a:t>() also.</a:t>
            </a:r>
          </a:p>
          <a:p>
            <a:r>
              <a:rPr lang="en-US" dirty="0">
                <a:solidFill>
                  <a:schemeClr val="accent2">
                    <a:lumMod val="75000"/>
                  </a:schemeClr>
                </a:solidFill>
              </a:rPr>
              <a:t>If two objects are equal then they must have same </a:t>
            </a:r>
            <a:r>
              <a:rPr lang="en-US" dirty="0" err="1">
                <a:solidFill>
                  <a:schemeClr val="accent2">
                    <a:lumMod val="75000"/>
                  </a:schemeClr>
                </a:solidFill>
              </a:rPr>
              <a:t>hashcode</a:t>
            </a:r>
            <a:r>
              <a:rPr lang="en-US" dirty="0">
                <a:solidFill>
                  <a:schemeClr val="accent2">
                    <a:lumMod val="75000"/>
                  </a:schemeClr>
                </a:solidFill>
              </a:rPr>
              <a:t>.</a:t>
            </a:r>
          </a:p>
          <a:p>
            <a:r>
              <a:rPr lang="en-US" dirty="0">
                <a:solidFill>
                  <a:schemeClr val="accent2">
                    <a:lumMod val="75000"/>
                  </a:schemeClr>
                </a:solidFill>
              </a:rPr>
              <a:t>If two objects have same </a:t>
            </a:r>
            <a:r>
              <a:rPr lang="en-US" dirty="0" err="1">
                <a:solidFill>
                  <a:schemeClr val="accent2">
                    <a:lumMod val="75000"/>
                  </a:schemeClr>
                </a:solidFill>
              </a:rPr>
              <a:t>hashcode</a:t>
            </a:r>
            <a:r>
              <a:rPr lang="en-US" dirty="0">
                <a:solidFill>
                  <a:schemeClr val="accent2">
                    <a:lumMod val="75000"/>
                  </a:schemeClr>
                </a:solidFill>
              </a:rPr>
              <a:t> then they may or may not be equal</a:t>
            </a:r>
          </a:p>
          <a:p>
            <a:r>
              <a:rPr lang="en-US" dirty="0">
                <a:solidFill>
                  <a:schemeClr val="accent2">
                    <a:lumMod val="75000"/>
                  </a:schemeClr>
                </a:solidFill>
              </a:rPr>
              <a:t>Always use same attributes to generate equals and </a:t>
            </a:r>
            <a:r>
              <a:rPr lang="en-US" dirty="0" err="1">
                <a:solidFill>
                  <a:schemeClr val="accent2">
                    <a:lumMod val="75000"/>
                  </a:schemeClr>
                </a:solidFill>
              </a:rPr>
              <a:t>hashcode</a:t>
            </a:r>
            <a:r>
              <a:rPr lang="en-US" dirty="0">
                <a:solidFill>
                  <a:schemeClr val="accent2">
                    <a:lumMod val="75000"/>
                  </a:schemeClr>
                </a:solidFill>
              </a:rPr>
              <a:t> as in our case we have used name</a:t>
            </a:r>
          </a:p>
        </p:txBody>
      </p:sp>
      <p:sp>
        <p:nvSpPr>
          <p:cNvPr id="7" name="Date Placeholder 6"/>
          <p:cNvSpPr>
            <a:spLocks noGrp="1"/>
          </p:cNvSpPr>
          <p:nvPr>
            <p:ph type="dt" sz="half" idx="10"/>
          </p:nvPr>
        </p:nvSpPr>
        <p:spPr/>
        <p:txBody>
          <a:bodyPr/>
          <a:lstStyle/>
          <a:p>
            <a:fld id="{EA44C388-5D89-44B4-91EC-63540E4F4C90}" type="datetime1">
              <a:rPr lang="en-US" smtClean="0"/>
              <a:t>6/28/2017</a:t>
            </a:fld>
            <a:endParaRPr lang="en-US" dirty="0"/>
          </a:p>
        </p:txBody>
      </p:sp>
      <p:sp>
        <p:nvSpPr>
          <p:cNvPr id="8" name="Footer Placeholder 7"/>
          <p:cNvSpPr>
            <a:spLocks noGrp="1"/>
          </p:cNvSpPr>
          <p:nvPr>
            <p:ph type="ftr" sz="quarter" idx="11"/>
          </p:nvPr>
        </p:nvSpPr>
        <p:spPr/>
        <p:txBody>
          <a:bodyPr/>
          <a:lstStyle/>
          <a:p>
            <a:r>
              <a:rPr lang="en-US" smtClean="0"/>
              <a:t>Produced by MangaRao</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36187027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791" y="1678547"/>
            <a:ext cx="8596668" cy="3691944"/>
          </a:xfrm>
        </p:spPr>
        <p:txBody>
          <a:bodyPr>
            <a:normAutofit/>
          </a:bodyPr>
          <a:lstStyle/>
          <a:p>
            <a:r>
              <a:rPr lang="en-US" dirty="0" smtClean="0"/>
              <a:t>If you override </a:t>
            </a:r>
            <a:r>
              <a:rPr lang="en-US" dirty="0" err="1" smtClean="0"/>
              <a:t>hashCode</a:t>
            </a:r>
            <a:r>
              <a:rPr lang="en-US" dirty="0" smtClean="0"/>
              <a:t>() then equals() method should be overridden otherwise Null value will be get for the keys that have same hash code</a:t>
            </a:r>
            <a:endParaRPr lang="en-US" dirty="0"/>
          </a:p>
        </p:txBody>
      </p:sp>
      <p:sp>
        <p:nvSpPr>
          <p:cNvPr id="4" name="Date Placeholder 3"/>
          <p:cNvSpPr>
            <a:spLocks noGrp="1"/>
          </p:cNvSpPr>
          <p:nvPr>
            <p:ph type="dt" sz="half" idx="10"/>
          </p:nvPr>
        </p:nvSpPr>
        <p:spPr/>
        <p:txBody>
          <a:bodyPr/>
          <a:lstStyle/>
          <a:p>
            <a:fld id="{F491CAD3-5F07-4398-9089-C49FB81DB12B}"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11392176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052423"/>
          </a:xfrm>
        </p:spPr>
        <p:txBody>
          <a:bodyPr>
            <a:noAutofit/>
          </a:bodyPr>
          <a:lstStyle/>
          <a:p>
            <a:r>
              <a:rPr lang="en-US" sz="2000" dirty="0" smtClean="0"/>
              <a:t>Assume Country class overridden only </a:t>
            </a:r>
            <a:r>
              <a:rPr lang="en-US" sz="2000" dirty="0" err="1" smtClean="0"/>
              <a:t>hashCode</a:t>
            </a:r>
            <a:r>
              <a:rPr lang="en-US" sz="2000" dirty="0" smtClean="0"/>
              <a:t>() but not equals()</a:t>
            </a:r>
            <a:endParaRPr lang="en-US" sz="2000" dirty="0"/>
          </a:p>
        </p:txBody>
      </p:sp>
      <p:sp>
        <p:nvSpPr>
          <p:cNvPr id="3" name="Content Placeholder 2"/>
          <p:cNvSpPr>
            <a:spLocks noGrp="1"/>
          </p:cNvSpPr>
          <p:nvPr>
            <p:ph idx="1"/>
          </p:nvPr>
        </p:nvSpPr>
        <p:spPr>
          <a:xfrm>
            <a:off x="677334" y="992039"/>
            <a:ext cx="8596668" cy="5049324"/>
          </a:xfrm>
        </p:spPr>
        <p:txBody>
          <a:bodyPr>
            <a:normAutofit/>
          </a:body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HashMapTest</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a:solidFill>
                  <a:srgbClr val="000000"/>
                </a:solidFill>
                <a:highlight>
                  <a:srgbClr val="D4D4D4"/>
                </a:highlight>
                <a:latin typeface="Courier New" panose="02070309020205020404" pitchFamily="49" charset="0"/>
              </a:rPr>
              <a:t>Country </a:t>
            </a:r>
            <a:r>
              <a:rPr lang="en-US" dirty="0">
                <a:solidFill>
                  <a:srgbClr val="6A3E3E"/>
                </a:solidFill>
                <a:highlight>
                  <a:srgbClr val="D4D4D4"/>
                </a:highlight>
                <a:latin typeface="Courier New" panose="02070309020205020404" pitchFamily="49" charset="0"/>
              </a:rPr>
              <a:t>c1</a:t>
            </a:r>
            <a:r>
              <a:rPr lang="en-US" dirty="0">
                <a:solidFill>
                  <a:srgbClr val="000000"/>
                </a:solidFill>
                <a:highlight>
                  <a:srgbClr val="D4D4D4"/>
                </a:highlight>
                <a:latin typeface="Courier New" panose="02070309020205020404" pitchFamily="49" charset="0"/>
              </a:rPr>
              <a:t>= </a:t>
            </a:r>
            <a:r>
              <a:rPr lang="en-US" b="1" dirty="0">
                <a:solidFill>
                  <a:srgbClr val="7F0055"/>
                </a:solidFill>
                <a:highlight>
                  <a:srgbClr val="D4D4D4"/>
                </a:highlight>
                <a:latin typeface="Courier New" panose="02070309020205020404" pitchFamily="49" charset="0"/>
              </a:rPr>
              <a:t>new</a:t>
            </a:r>
            <a:r>
              <a:rPr lang="en-US" b="1" dirty="0">
                <a:solidFill>
                  <a:srgbClr val="000000"/>
                </a:solidFill>
                <a:highlight>
                  <a:srgbClr val="D4D4D4"/>
                </a:highlight>
                <a:latin typeface="Courier New" panose="02070309020205020404" pitchFamily="49" charset="0"/>
              </a:rPr>
              <a:t> Country();</a:t>
            </a:r>
          </a:p>
          <a:p>
            <a:r>
              <a:rPr lang="en-US" dirty="0">
                <a:solidFill>
                  <a:srgbClr val="6A3E3E"/>
                </a:solidFill>
                <a:latin typeface="Courier New" panose="02070309020205020404" pitchFamily="49" charset="0"/>
              </a:rPr>
              <a:t>c1</a:t>
            </a:r>
            <a:r>
              <a:rPr lang="en-US" dirty="0">
                <a:solidFill>
                  <a:srgbClr val="000000"/>
                </a:solidFill>
                <a:latin typeface="Courier New" panose="02070309020205020404" pitchFamily="49" charset="0"/>
              </a:rPr>
              <a:t>.setName(</a:t>
            </a:r>
            <a:r>
              <a:rPr lang="en-US" dirty="0">
                <a:solidFill>
                  <a:srgbClr val="2A00FF"/>
                </a:solidFill>
                <a:latin typeface="Courier New" panose="02070309020205020404" pitchFamily="49" charset="0"/>
              </a:rPr>
              <a:t>"India"</a:t>
            </a:r>
            <a:r>
              <a:rPr lang="en-US" dirty="0">
                <a:solidFill>
                  <a:srgbClr val="000000"/>
                </a:solidFill>
                <a:latin typeface="Courier New" panose="02070309020205020404" pitchFamily="49" charset="0"/>
              </a:rPr>
              <a:t>);</a:t>
            </a:r>
          </a:p>
          <a:p>
            <a:r>
              <a:rPr lang="en-US" dirty="0">
                <a:solidFill>
                  <a:srgbClr val="000000"/>
                </a:solidFill>
                <a:highlight>
                  <a:srgbClr val="D4D4D4"/>
                </a:highlight>
                <a:latin typeface="Courier New" panose="02070309020205020404" pitchFamily="49" charset="0"/>
              </a:rPr>
              <a:t>Country </a:t>
            </a:r>
            <a:r>
              <a:rPr lang="en-US" dirty="0">
                <a:solidFill>
                  <a:srgbClr val="6A3E3E"/>
                </a:solidFill>
                <a:highlight>
                  <a:srgbClr val="D4D4D4"/>
                </a:highlight>
                <a:latin typeface="Courier New" panose="02070309020205020404" pitchFamily="49" charset="0"/>
              </a:rPr>
              <a:t>c2</a:t>
            </a:r>
            <a:r>
              <a:rPr lang="en-US" dirty="0">
                <a:solidFill>
                  <a:srgbClr val="000000"/>
                </a:solidFill>
                <a:highlight>
                  <a:srgbClr val="D4D4D4"/>
                </a:highlight>
                <a:latin typeface="Courier New" panose="02070309020205020404" pitchFamily="49" charset="0"/>
              </a:rPr>
              <a:t> = </a:t>
            </a:r>
            <a:r>
              <a:rPr lang="en-US" b="1" dirty="0">
                <a:solidFill>
                  <a:srgbClr val="7F0055"/>
                </a:solidFill>
                <a:highlight>
                  <a:srgbClr val="D4D4D4"/>
                </a:highlight>
                <a:latin typeface="Courier New" panose="02070309020205020404" pitchFamily="49" charset="0"/>
              </a:rPr>
              <a:t>new</a:t>
            </a:r>
            <a:r>
              <a:rPr lang="en-US" b="1" dirty="0">
                <a:solidFill>
                  <a:srgbClr val="000000"/>
                </a:solidFill>
                <a:highlight>
                  <a:srgbClr val="D4D4D4"/>
                </a:highlight>
                <a:latin typeface="Courier New" panose="02070309020205020404" pitchFamily="49" charset="0"/>
              </a:rPr>
              <a:t> Country();</a:t>
            </a:r>
          </a:p>
          <a:p>
            <a:r>
              <a:rPr lang="en-US" dirty="0">
                <a:solidFill>
                  <a:srgbClr val="6A3E3E"/>
                </a:solidFill>
                <a:latin typeface="Courier New" panose="02070309020205020404" pitchFamily="49" charset="0"/>
              </a:rPr>
              <a:t>c2</a:t>
            </a:r>
            <a:r>
              <a:rPr lang="en-US" dirty="0">
                <a:solidFill>
                  <a:srgbClr val="000000"/>
                </a:solidFill>
                <a:latin typeface="Courier New" panose="02070309020205020404" pitchFamily="49" charset="0"/>
              </a:rPr>
              <a:t>.setName(</a:t>
            </a:r>
            <a:r>
              <a:rPr lang="en-US" dirty="0">
                <a:solidFill>
                  <a:srgbClr val="2A00FF"/>
                </a:solidFill>
                <a:latin typeface="Courier New" panose="02070309020205020404" pitchFamily="49" charset="0"/>
              </a:rPr>
              <a:t>"India"</a:t>
            </a:r>
            <a:r>
              <a:rPr lang="en-US" dirty="0">
                <a:solidFill>
                  <a:srgbClr val="000000"/>
                </a:solidFill>
                <a:latin typeface="Courier New" panose="02070309020205020404" pitchFamily="49" charset="0"/>
              </a:rPr>
              <a:t>);</a:t>
            </a:r>
          </a:p>
          <a:p>
            <a:r>
              <a:rPr lang="en-US" dirty="0" err="1" smtClean="0">
                <a:solidFill>
                  <a:srgbClr val="000000"/>
                </a:solidFill>
                <a:latin typeface="Courier New" panose="02070309020205020404" pitchFamily="49" charset="0"/>
              </a:rPr>
              <a:t>HashMap</a:t>
            </a:r>
            <a:r>
              <a:rPr lang="en-US" dirty="0" smtClean="0">
                <a:solidFill>
                  <a:srgbClr val="000000"/>
                </a:solidFill>
                <a:latin typeface="Courier New" panose="02070309020205020404" pitchFamily="49" charset="0"/>
              </a:rPr>
              <a:t>&lt;</a:t>
            </a:r>
            <a:r>
              <a:rPr lang="en-US" dirty="0" smtClean="0">
                <a:solidFill>
                  <a:srgbClr val="000000"/>
                </a:solidFill>
                <a:highlight>
                  <a:srgbClr val="D4D4D4"/>
                </a:highlight>
                <a:latin typeface="Courier New" panose="02070309020205020404" pitchFamily="49" charset="0"/>
              </a:rPr>
              <a:t>Country</a:t>
            </a:r>
            <a:r>
              <a:rPr lang="en-US" dirty="0">
                <a:solidFill>
                  <a:srgbClr val="000000"/>
                </a:solidFill>
                <a:highlight>
                  <a:srgbClr val="D4D4D4"/>
                </a:highlight>
                <a:latin typeface="Courier New" panose="02070309020205020404" pitchFamily="49" charset="0"/>
              </a:rPr>
              <a:t>, String&gt; </a:t>
            </a:r>
            <a:r>
              <a:rPr lang="en-US" dirty="0" err="1">
                <a:solidFill>
                  <a:srgbClr val="6A3E3E"/>
                </a:solidFill>
                <a:highlight>
                  <a:srgbClr val="D4D4D4"/>
                </a:highlight>
                <a:latin typeface="Courier New" panose="02070309020205020404" pitchFamily="49" charset="0"/>
              </a:rPr>
              <a:t>hm</a:t>
            </a:r>
            <a:r>
              <a:rPr lang="en-US" dirty="0">
                <a:solidFill>
                  <a:srgbClr val="000000"/>
                </a:solidFill>
                <a:highlight>
                  <a:srgbClr val="D4D4D4"/>
                </a:highlight>
                <a:latin typeface="Courier New" panose="02070309020205020404" pitchFamily="49" charset="0"/>
              </a:rPr>
              <a:t> = </a:t>
            </a:r>
            <a:r>
              <a:rPr lang="en-US" b="1" u="sng" dirty="0">
                <a:solidFill>
                  <a:srgbClr val="7F0055"/>
                </a:solidFill>
                <a:highlight>
                  <a:srgbClr val="D4D4D4"/>
                </a:highlight>
                <a:latin typeface="Courier New" panose="02070309020205020404" pitchFamily="49" charset="0"/>
              </a:rPr>
              <a:t>new</a:t>
            </a:r>
            <a:r>
              <a:rPr lang="en-US" b="1" u="sng" dirty="0">
                <a:solidFill>
                  <a:srgbClr val="000000"/>
                </a:solidFill>
                <a:highlight>
                  <a:srgbClr val="D4D4D4"/>
                </a:highlight>
                <a:latin typeface="Courier New" panose="02070309020205020404" pitchFamily="49" charset="0"/>
              </a:rPr>
              <a:t> </a:t>
            </a:r>
            <a:r>
              <a:rPr lang="en-US" b="1" u="sng" dirty="0" err="1">
                <a:solidFill>
                  <a:srgbClr val="000000"/>
                </a:solidFill>
                <a:highlight>
                  <a:srgbClr val="D4D4D4"/>
                </a:highlight>
                <a:latin typeface="Courier New" panose="02070309020205020404" pitchFamily="49" charset="0"/>
              </a:rPr>
              <a:t>HashMap</a:t>
            </a:r>
            <a:r>
              <a:rPr lang="en-US" b="1" u="sng" dirty="0">
                <a:solidFill>
                  <a:srgbClr val="000000"/>
                </a:solidFill>
                <a:highlight>
                  <a:srgbClr val="D4D4D4"/>
                </a:highlight>
                <a:latin typeface="Courier New" panose="02070309020205020404" pitchFamily="49" charset="0"/>
              </a:rPr>
              <a:t>();</a:t>
            </a:r>
          </a:p>
          <a:p>
            <a:r>
              <a:rPr lang="en-US" dirty="0" err="1">
                <a:solidFill>
                  <a:srgbClr val="6A3E3E"/>
                </a:solidFill>
                <a:latin typeface="Courier New" panose="02070309020205020404" pitchFamily="49" charset="0"/>
              </a:rPr>
              <a:t>hm</a:t>
            </a:r>
            <a:r>
              <a:rPr lang="en-US" dirty="0" err="1">
                <a:solidFill>
                  <a:srgbClr val="000000"/>
                </a:solidFill>
                <a:latin typeface="Courier New" panose="02070309020205020404" pitchFamily="49" charset="0"/>
              </a:rPr>
              <a:t>.put</a:t>
            </a:r>
            <a:r>
              <a:rPr lang="en-US" dirty="0">
                <a:solidFill>
                  <a:srgbClr val="000000"/>
                </a:solidFill>
                <a:latin typeface="Courier New" panose="02070309020205020404" pitchFamily="49" charset="0"/>
              </a:rPr>
              <a:t>(</a:t>
            </a:r>
            <a:r>
              <a:rPr lang="en-US" dirty="0">
                <a:solidFill>
                  <a:srgbClr val="6A3E3E"/>
                </a:solidFill>
                <a:latin typeface="Courier New" panose="02070309020205020404" pitchFamily="49" charset="0"/>
              </a:rPr>
              <a:t>c1</a:t>
            </a:r>
            <a:r>
              <a:rPr lang="en-US" dirty="0">
                <a:solidFill>
                  <a:srgbClr val="000000"/>
                </a:solidFill>
                <a:latin typeface="Courier New" panose="02070309020205020404" pitchFamily="49" charset="0"/>
              </a:rPr>
              <a:t>, </a:t>
            </a:r>
            <a:r>
              <a:rPr lang="en-US" dirty="0">
                <a:solidFill>
                  <a:srgbClr val="2A00FF"/>
                </a:solidFill>
                <a:latin typeface="Courier New" panose="02070309020205020404" pitchFamily="49" charset="0"/>
              </a:rPr>
              <a:t>"Delhi"</a:t>
            </a:r>
            <a:r>
              <a:rPr lang="en-US" dirty="0">
                <a:solidFill>
                  <a:srgbClr val="000000"/>
                </a:solidFill>
                <a:latin typeface="Courier New" panose="02070309020205020404" pitchFamily="49" charset="0"/>
              </a:rPr>
              <a:t>);</a:t>
            </a:r>
          </a:p>
          <a:p>
            <a:r>
              <a:rPr lang="en-US" dirty="0" err="1">
                <a:solidFill>
                  <a:srgbClr val="6A3E3E"/>
                </a:solidFill>
                <a:latin typeface="Courier New" panose="02070309020205020404" pitchFamily="49" charset="0"/>
              </a:rPr>
              <a:t>hm</a:t>
            </a:r>
            <a:r>
              <a:rPr lang="en-US" dirty="0" err="1">
                <a:solidFill>
                  <a:srgbClr val="000000"/>
                </a:solidFill>
                <a:latin typeface="Courier New" panose="02070309020205020404" pitchFamily="49" charset="0"/>
              </a:rPr>
              <a:t>.put</a:t>
            </a:r>
            <a:r>
              <a:rPr lang="en-US" dirty="0">
                <a:solidFill>
                  <a:srgbClr val="000000"/>
                </a:solidFill>
                <a:latin typeface="Courier New" panose="02070309020205020404" pitchFamily="49" charset="0"/>
              </a:rPr>
              <a:t>(</a:t>
            </a:r>
            <a:r>
              <a:rPr lang="en-US" dirty="0">
                <a:solidFill>
                  <a:srgbClr val="6A3E3E"/>
                </a:solidFill>
                <a:latin typeface="Courier New" panose="02070309020205020404" pitchFamily="49" charset="0"/>
              </a:rPr>
              <a:t>c2</a:t>
            </a:r>
            <a:r>
              <a:rPr lang="en-US" dirty="0">
                <a:solidFill>
                  <a:srgbClr val="000000"/>
                </a:solidFill>
                <a:latin typeface="Courier New" panose="02070309020205020404" pitchFamily="49" charset="0"/>
              </a:rPr>
              <a:t>, </a:t>
            </a:r>
            <a:r>
              <a:rPr lang="en-US" dirty="0">
                <a:solidFill>
                  <a:srgbClr val="2A00FF"/>
                </a:solidFill>
                <a:latin typeface="Courier New" panose="02070309020205020404" pitchFamily="49" charset="0"/>
              </a:rPr>
              <a:t>"Delhi"</a:t>
            </a:r>
            <a:r>
              <a:rPr lang="en-US" dirty="0">
                <a:solidFill>
                  <a:srgbClr val="000000"/>
                </a:solidFill>
                <a:latin typeface="Courier New" panose="02070309020205020404" pitchFamily="49" charset="0"/>
              </a:rPr>
              <a:t>);</a:t>
            </a:r>
          </a:p>
          <a:p>
            <a:r>
              <a:rPr lang="en-US" dirty="0" err="1" smtClean="0">
                <a:solidFill>
                  <a:srgbClr val="FF0000"/>
                </a:solidFill>
                <a:latin typeface="Courier New" panose="02070309020205020404" pitchFamily="49" charset="0"/>
              </a:rPr>
              <a:t>System.</a:t>
            </a:r>
            <a:r>
              <a:rPr lang="en-US" b="1" i="1" dirty="0" err="1" smtClean="0">
                <a:solidFill>
                  <a:srgbClr val="FF0000"/>
                </a:solidFill>
                <a:latin typeface="Courier New" panose="02070309020205020404" pitchFamily="49" charset="0"/>
              </a:rPr>
              <a:t>out.println</a:t>
            </a:r>
            <a:r>
              <a:rPr lang="en-US" b="1" i="1" dirty="0" smtClean="0">
                <a:solidFill>
                  <a:srgbClr val="FF0000"/>
                </a:solidFill>
                <a:latin typeface="Courier New" panose="02070309020205020404" pitchFamily="49" charset="0"/>
              </a:rPr>
              <a:t>(</a:t>
            </a:r>
            <a:r>
              <a:rPr lang="en-US" b="1" i="1" dirty="0" err="1" smtClean="0">
                <a:solidFill>
                  <a:srgbClr val="FF0000"/>
                </a:solidFill>
                <a:latin typeface="Courier New" panose="02070309020205020404" pitchFamily="49" charset="0"/>
              </a:rPr>
              <a:t>hm.get</a:t>
            </a:r>
            <a:r>
              <a:rPr lang="en-US" b="1" i="1" dirty="0" smtClean="0">
                <a:solidFill>
                  <a:srgbClr val="FF0000"/>
                </a:solidFill>
                <a:latin typeface="Courier New" panose="02070309020205020404" pitchFamily="49" charset="0"/>
              </a:rPr>
              <a:t>(c1));</a:t>
            </a:r>
            <a:endParaRPr lang="en-US" b="1" i="1" dirty="0">
              <a:solidFill>
                <a:srgbClr val="FF0000"/>
              </a:solidFill>
              <a:latin typeface="Courier New" panose="02070309020205020404" pitchFamily="49" charset="0"/>
            </a:endParaRP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p>
        </p:txBody>
      </p:sp>
      <p:sp>
        <p:nvSpPr>
          <p:cNvPr id="4" name="Date Placeholder 3"/>
          <p:cNvSpPr>
            <a:spLocks noGrp="1"/>
          </p:cNvSpPr>
          <p:nvPr>
            <p:ph type="dt" sz="half" idx="10"/>
          </p:nvPr>
        </p:nvSpPr>
        <p:spPr/>
        <p:txBody>
          <a:bodyPr/>
          <a:lstStyle/>
          <a:p>
            <a:fld id="{F491CAD3-5F07-4398-9089-C49FB81DB12B}"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31916487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Null</a:t>
            </a:r>
          </a:p>
          <a:p>
            <a:r>
              <a:rPr lang="en-US" dirty="0" smtClean="0"/>
              <a:t>The reason </a:t>
            </a:r>
            <a:r>
              <a:rPr lang="en-US" dirty="0" err="1" smtClean="0"/>
              <a:t>Hashmap</a:t>
            </a:r>
            <a:r>
              <a:rPr lang="en-US" dirty="0" smtClean="0"/>
              <a:t> puts the values into same bucket if the </a:t>
            </a:r>
            <a:r>
              <a:rPr lang="en-US" dirty="0" err="1" smtClean="0"/>
              <a:t>hashcode</a:t>
            </a:r>
            <a:r>
              <a:rPr lang="en-US" dirty="0" smtClean="0"/>
              <a:t> value is same. Hence while retrieving equals() should be used </a:t>
            </a:r>
            <a:r>
              <a:rPr lang="en-US" smtClean="0"/>
              <a:t>for comparison </a:t>
            </a:r>
            <a:r>
              <a:rPr lang="en-US" dirty="0" smtClean="0"/>
              <a:t>to get the exact value.</a:t>
            </a:r>
            <a:endParaRPr lang="en-US" dirty="0"/>
          </a:p>
        </p:txBody>
      </p:sp>
      <p:sp>
        <p:nvSpPr>
          <p:cNvPr id="4" name="Date Placeholder 3"/>
          <p:cNvSpPr>
            <a:spLocks noGrp="1"/>
          </p:cNvSpPr>
          <p:nvPr>
            <p:ph type="dt" sz="half" idx="10"/>
          </p:nvPr>
        </p:nvSpPr>
        <p:spPr/>
        <p:txBody>
          <a:bodyPr/>
          <a:lstStyle/>
          <a:p>
            <a:fld id="{F491CAD3-5F07-4398-9089-C49FB81DB12B}"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32488997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2">
                    <a:lumMod val="75000"/>
                  </a:schemeClr>
                </a:solidFill>
              </a:rPr>
              <a:t>***If </a:t>
            </a:r>
            <a:r>
              <a:rPr lang="en-US" dirty="0">
                <a:solidFill>
                  <a:schemeClr val="accent2">
                    <a:lumMod val="75000"/>
                  </a:schemeClr>
                </a:solidFill>
              </a:rPr>
              <a:t>two objects have same </a:t>
            </a:r>
            <a:r>
              <a:rPr lang="en-US" dirty="0" err="1">
                <a:solidFill>
                  <a:schemeClr val="accent2">
                    <a:lumMod val="75000"/>
                  </a:schemeClr>
                </a:solidFill>
              </a:rPr>
              <a:t>hashcode</a:t>
            </a:r>
            <a:r>
              <a:rPr lang="en-US" dirty="0">
                <a:solidFill>
                  <a:schemeClr val="accent2">
                    <a:lumMod val="75000"/>
                  </a:schemeClr>
                </a:solidFill>
              </a:rPr>
              <a:t> then they may or may not be equal</a:t>
            </a:r>
            <a:br>
              <a:rPr lang="en-US" dirty="0">
                <a:solidFill>
                  <a:schemeClr val="accent2">
                    <a:lumMod val="75000"/>
                  </a:schemeClr>
                </a:solidFill>
              </a:rPr>
            </a:br>
            <a:endParaRPr lang="en-US" dirty="0"/>
          </a:p>
        </p:txBody>
      </p:sp>
      <p:sp>
        <p:nvSpPr>
          <p:cNvPr id="3" name="Content Placeholder 2"/>
          <p:cNvSpPr>
            <a:spLocks noGrp="1"/>
          </p:cNvSpPr>
          <p:nvPr>
            <p:ph idx="1"/>
          </p:nvPr>
        </p:nvSpPr>
        <p:spPr/>
        <p:txBody>
          <a:bodyPr/>
          <a:lstStyle/>
          <a:p>
            <a:r>
              <a:rPr lang="en-US" dirty="0">
                <a:solidFill>
                  <a:srgbClr val="FF0000"/>
                </a:solidFill>
              </a:rPr>
              <a:t>Calculate </a:t>
            </a:r>
            <a:r>
              <a:rPr lang="en-US" dirty="0" err="1">
                <a:solidFill>
                  <a:srgbClr val="FF0000"/>
                </a:solidFill>
              </a:rPr>
              <a:t>HashCode</a:t>
            </a:r>
            <a:r>
              <a:rPr lang="en-US" dirty="0">
                <a:solidFill>
                  <a:srgbClr val="FF0000"/>
                </a:solidFill>
              </a:rPr>
              <a:t> based on ASCII values</a:t>
            </a:r>
            <a:endParaRPr lang="en-US" dirty="0" smtClean="0">
              <a:solidFill>
                <a:srgbClr val="FF0000"/>
              </a:solidFill>
            </a:endParaRPr>
          </a:p>
          <a:p>
            <a:r>
              <a:rPr lang="en-US" dirty="0" smtClean="0"/>
              <a:t>name1 = “AB” </a:t>
            </a:r>
            <a:r>
              <a:rPr lang="en-US" dirty="0" smtClean="0">
                <a:sym typeface="Wingdings" panose="05000000000000000000" pitchFamily="2" charset="2"/>
              </a:rPr>
              <a:t> </a:t>
            </a:r>
            <a:r>
              <a:rPr lang="en-US" dirty="0" err="1" smtClean="0">
                <a:sym typeface="Wingdings" panose="05000000000000000000" pitchFamily="2" charset="2"/>
              </a:rPr>
              <a:t>hashCode</a:t>
            </a:r>
            <a:r>
              <a:rPr lang="en-US" dirty="0" smtClean="0">
                <a:sym typeface="Wingdings" panose="05000000000000000000" pitchFamily="2" charset="2"/>
              </a:rPr>
              <a:t>: 65+66 = 131</a:t>
            </a:r>
            <a:endParaRPr lang="en-US" dirty="0" smtClean="0"/>
          </a:p>
          <a:p>
            <a:r>
              <a:rPr lang="en-US" dirty="0" smtClean="0"/>
              <a:t>name1 = “BA” </a:t>
            </a:r>
            <a:r>
              <a:rPr lang="en-US" dirty="0" smtClean="0">
                <a:sym typeface="Wingdings" panose="05000000000000000000" pitchFamily="2" charset="2"/>
              </a:rPr>
              <a:t> </a:t>
            </a:r>
            <a:r>
              <a:rPr lang="en-US" dirty="0" err="1" smtClean="0">
                <a:sym typeface="Wingdings" panose="05000000000000000000" pitchFamily="2" charset="2"/>
              </a:rPr>
              <a:t>hashCode</a:t>
            </a:r>
            <a:r>
              <a:rPr lang="en-US" dirty="0" smtClean="0">
                <a:sym typeface="Wingdings" panose="05000000000000000000" pitchFamily="2" charset="2"/>
              </a:rPr>
              <a:t>: 66+65 = 131 </a:t>
            </a:r>
          </a:p>
          <a:p>
            <a:r>
              <a:rPr lang="en-US" dirty="0" smtClean="0">
                <a:sym typeface="Wingdings" panose="05000000000000000000" pitchFamily="2" charset="2"/>
              </a:rPr>
              <a:t>Here name1 and name2 are not equal But </a:t>
            </a:r>
            <a:r>
              <a:rPr lang="en-US" dirty="0" err="1" smtClean="0">
                <a:sym typeface="Wingdings" panose="05000000000000000000" pitchFamily="2" charset="2"/>
              </a:rPr>
              <a:t>hashCode</a:t>
            </a:r>
            <a:r>
              <a:rPr lang="en-US" dirty="0" smtClean="0">
                <a:sym typeface="Wingdings" panose="05000000000000000000" pitchFamily="2" charset="2"/>
              </a:rPr>
              <a:t> is same.</a:t>
            </a:r>
            <a:endParaRPr lang="en-US" dirty="0" smtClean="0"/>
          </a:p>
          <a:p>
            <a:endParaRPr lang="en-US" dirty="0"/>
          </a:p>
        </p:txBody>
      </p:sp>
      <p:sp>
        <p:nvSpPr>
          <p:cNvPr id="4" name="Date Placeholder 3"/>
          <p:cNvSpPr>
            <a:spLocks noGrp="1"/>
          </p:cNvSpPr>
          <p:nvPr>
            <p:ph type="dt" sz="half" idx="10"/>
          </p:nvPr>
        </p:nvSpPr>
        <p:spPr/>
        <p:txBody>
          <a:bodyPr/>
          <a:lstStyle/>
          <a:p>
            <a:fld id="{F491CAD3-5F07-4398-9089-C49FB81DB12B}"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39163135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Equals()</a:t>
            </a:r>
            <a:endParaRPr lang="en-US" dirty="0"/>
          </a:p>
        </p:txBody>
      </p:sp>
      <p:sp>
        <p:nvSpPr>
          <p:cNvPr id="3" name="Content Placeholder 2"/>
          <p:cNvSpPr>
            <a:spLocks noGrp="1"/>
          </p:cNvSpPr>
          <p:nvPr>
            <p:ph idx="1"/>
          </p:nvPr>
        </p:nvSpPr>
        <p:spPr/>
        <p:txBody>
          <a:bodyPr/>
          <a:lstStyle/>
          <a:p>
            <a:r>
              <a:rPr lang="en-US" dirty="0"/>
              <a:t>You have to override equals method, when you want to define equality between two object. If you don't override this method, it will check for reference equality(==) i.e. </a:t>
            </a:r>
            <a:r>
              <a:rPr lang="en-US"/>
              <a:t>if </a:t>
            </a:r>
            <a:r>
              <a:rPr lang="en-US" smtClean="0"/>
              <a:t>two </a:t>
            </a:r>
            <a:r>
              <a:rPr lang="en-US" dirty="0"/>
              <a:t>reference refers to same object or not</a:t>
            </a:r>
            <a:br>
              <a:rPr lang="en-US" dirty="0"/>
            </a:br>
            <a:endParaRPr lang="en-US" dirty="0"/>
          </a:p>
        </p:txBody>
      </p:sp>
      <p:sp>
        <p:nvSpPr>
          <p:cNvPr id="4" name="Date Placeholder 3"/>
          <p:cNvSpPr>
            <a:spLocks noGrp="1"/>
          </p:cNvSpPr>
          <p:nvPr>
            <p:ph type="dt" sz="half" idx="10"/>
          </p:nvPr>
        </p:nvSpPr>
        <p:spPr/>
        <p:txBody>
          <a:bodyPr/>
          <a:lstStyle/>
          <a:p>
            <a:fld id="{F491CAD3-5F07-4398-9089-C49FB81DB12B}"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26174150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t>
            </a:r>
            <a:r>
              <a:rPr lang="en-US" dirty="0" smtClean="0"/>
              <a:t>How </a:t>
            </a:r>
            <a:r>
              <a:rPr lang="en-US" dirty="0" err="1" smtClean="0"/>
              <a:t>HashMap</a:t>
            </a:r>
            <a:r>
              <a:rPr lang="en-US" dirty="0" smtClean="0"/>
              <a:t> works?</a:t>
            </a:r>
            <a:endParaRPr lang="en-US" dirty="0"/>
          </a:p>
        </p:txBody>
      </p:sp>
      <p:sp>
        <p:nvSpPr>
          <p:cNvPr id="3" name="Content Placeholder 2"/>
          <p:cNvSpPr>
            <a:spLocks noGrp="1"/>
          </p:cNvSpPr>
          <p:nvPr>
            <p:ph idx="1"/>
          </p:nvPr>
        </p:nvSpPr>
        <p:spPr/>
        <p:txBody>
          <a:bodyPr/>
          <a:lstStyle/>
          <a:p>
            <a:r>
              <a:rPr lang="en-US" dirty="0"/>
              <a:t>One of the most </a:t>
            </a:r>
            <a:r>
              <a:rPr lang="en-US" dirty="0" smtClean="0"/>
              <a:t>daring </a:t>
            </a:r>
            <a:r>
              <a:rPr lang="en-US" dirty="0"/>
              <a:t>question of the core java interviewers is How hash map works in java or </a:t>
            </a:r>
            <a:r>
              <a:rPr lang="en-US" dirty="0" smtClean="0"/>
              <a:t>internal implementation </a:t>
            </a:r>
            <a:r>
              <a:rPr lang="en-US" dirty="0"/>
              <a:t>of </a:t>
            </a:r>
            <a:r>
              <a:rPr lang="en-US" dirty="0" err="1"/>
              <a:t>hashmap</a:t>
            </a:r>
            <a:r>
              <a:rPr lang="en-US" dirty="0"/>
              <a:t>. </a:t>
            </a:r>
          </a:p>
        </p:txBody>
      </p:sp>
      <p:sp>
        <p:nvSpPr>
          <p:cNvPr id="4" name="Date Placeholder 3"/>
          <p:cNvSpPr>
            <a:spLocks noGrp="1"/>
          </p:cNvSpPr>
          <p:nvPr>
            <p:ph type="dt" sz="half" idx="10"/>
          </p:nvPr>
        </p:nvSpPr>
        <p:spPr/>
        <p:txBody>
          <a:bodyPr/>
          <a:lstStyle/>
          <a:p>
            <a:fld id="{F491CAD3-5F07-4398-9089-C49FB81DB12B}"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5178414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err="1" smtClean="0"/>
              <a:t>HashMap</a:t>
            </a:r>
            <a:r>
              <a:rPr lang="en-US" dirty="0" smtClean="0"/>
              <a:t> works in java?</a:t>
            </a:r>
            <a:endParaRPr lang="en-US" dirty="0"/>
          </a:p>
        </p:txBody>
      </p:sp>
      <p:sp>
        <p:nvSpPr>
          <p:cNvPr id="3" name="Content Placeholder 2"/>
          <p:cNvSpPr>
            <a:spLocks noGrp="1"/>
          </p:cNvSpPr>
          <p:nvPr>
            <p:ph idx="1"/>
          </p:nvPr>
        </p:nvSpPr>
        <p:spPr/>
        <p:txBody>
          <a:bodyPr/>
          <a:lstStyle/>
          <a:p>
            <a:r>
              <a:rPr lang="en-US" dirty="0" err="1"/>
              <a:t>HashMap</a:t>
            </a:r>
            <a:r>
              <a:rPr lang="en-US" dirty="0"/>
              <a:t> works on the principle of Hashing </a:t>
            </a:r>
            <a:r>
              <a:rPr lang="en-US" dirty="0" smtClean="0"/>
              <a:t>mechanism</a:t>
            </a:r>
            <a:endParaRPr lang="en-US" dirty="0"/>
          </a:p>
        </p:txBody>
      </p:sp>
      <p:sp>
        <p:nvSpPr>
          <p:cNvPr id="4" name="Date Placeholder 3"/>
          <p:cNvSpPr>
            <a:spLocks noGrp="1"/>
          </p:cNvSpPr>
          <p:nvPr>
            <p:ph type="dt" sz="half" idx="10"/>
          </p:nvPr>
        </p:nvSpPr>
        <p:spPr/>
        <p:txBody>
          <a:bodyPr/>
          <a:lstStyle/>
          <a:p>
            <a:fld id="{F491CAD3-5F07-4398-9089-C49FB81DB12B}"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35752381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bucket?</a:t>
            </a:r>
            <a:endParaRPr lang="en-US" dirty="0"/>
          </a:p>
        </p:txBody>
      </p:sp>
      <p:sp>
        <p:nvSpPr>
          <p:cNvPr id="3" name="Content Placeholder 2"/>
          <p:cNvSpPr>
            <a:spLocks noGrp="1"/>
          </p:cNvSpPr>
          <p:nvPr>
            <p:ph idx="1"/>
          </p:nvPr>
        </p:nvSpPr>
        <p:spPr/>
        <p:txBody>
          <a:bodyPr/>
          <a:lstStyle/>
          <a:p>
            <a:r>
              <a:rPr lang="en-US" dirty="0"/>
              <a:t>A bucket is used to store key value pairs . A bucket can have multiple key-value pairs . In hash map, bucket used simple linked list to store objects </a:t>
            </a:r>
            <a:r>
              <a:rPr lang="en-US" dirty="0" smtClean="0"/>
              <a:t>.</a:t>
            </a:r>
          </a:p>
          <a:p>
            <a:r>
              <a:rPr lang="en-US" dirty="0" err="1" smtClean="0">
                <a:solidFill>
                  <a:srgbClr val="FF0000"/>
                </a:solidFill>
              </a:rPr>
              <a:t>hashCode</a:t>
            </a:r>
            <a:r>
              <a:rPr lang="en-US" dirty="0" smtClean="0">
                <a:solidFill>
                  <a:srgbClr val="FF0000"/>
                </a:solidFill>
              </a:rPr>
              <a:t>() returns bucket location i.e</a:t>
            </a:r>
            <a:r>
              <a:rPr lang="en-US" smtClean="0">
                <a:solidFill>
                  <a:srgbClr val="FF0000"/>
                </a:solidFill>
              </a:rPr>
              <a:t>., hash value</a:t>
            </a:r>
            <a:r>
              <a:rPr lang="en-US" dirty="0" smtClean="0">
                <a:solidFill>
                  <a:srgbClr val="FF0000"/>
                </a:solidFill>
              </a:rPr>
              <a:t>.</a:t>
            </a:r>
            <a:endParaRPr lang="en-US" dirty="0">
              <a:solidFill>
                <a:srgbClr val="FF0000"/>
              </a:solidFill>
            </a:endParaRPr>
          </a:p>
        </p:txBody>
      </p:sp>
      <p:sp>
        <p:nvSpPr>
          <p:cNvPr id="4" name="Date Placeholder 3"/>
          <p:cNvSpPr>
            <a:spLocks noGrp="1"/>
          </p:cNvSpPr>
          <p:nvPr>
            <p:ph type="dt" sz="half" idx="10"/>
          </p:nvPr>
        </p:nvSpPr>
        <p:spPr/>
        <p:txBody>
          <a:bodyPr/>
          <a:lstStyle/>
          <a:p>
            <a:fld id="{F491CAD3-5F07-4398-9089-C49FB81DB12B}"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576447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wait()</a:t>
            </a:r>
            <a:endParaRPr lang="en-US" dirty="0"/>
          </a:p>
        </p:txBody>
      </p:sp>
      <p:sp>
        <p:nvSpPr>
          <p:cNvPr id="3" name="Content Placeholder 2"/>
          <p:cNvSpPr>
            <a:spLocks noGrp="1"/>
          </p:cNvSpPr>
          <p:nvPr>
            <p:ph idx="1"/>
          </p:nvPr>
        </p:nvSpPr>
        <p:spPr/>
        <p:txBody>
          <a:bodyPr/>
          <a:lstStyle/>
          <a:p>
            <a:r>
              <a:rPr lang="en-US" dirty="0"/>
              <a:t>wait() : It tells the calling thread to give up the lock and go to sleep until some other thread enters the same monitor and calls notify(). </a:t>
            </a:r>
            <a:endParaRPr lang="en-US" dirty="0" smtClean="0"/>
          </a:p>
          <a:p>
            <a:r>
              <a:rPr lang="en-US" dirty="0" smtClean="0"/>
              <a:t>The </a:t>
            </a:r>
            <a:r>
              <a:rPr lang="en-US" dirty="0"/>
              <a:t>wait() method releases the lock prior to waiting and reacquires the lock prior to returning from the wait() method</a:t>
            </a:r>
            <a:r>
              <a:rPr lang="en-US" dirty="0" smtClean="0"/>
              <a:t>.</a:t>
            </a:r>
          </a:p>
          <a:p>
            <a:r>
              <a:rPr lang="en-US" dirty="0" smtClean="0"/>
              <a:t> </a:t>
            </a:r>
            <a:r>
              <a:rPr lang="en-US" dirty="0"/>
              <a:t>The wait() method is actually tightly integrated with the synchronization </a:t>
            </a:r>
            <a:r>
              <a:rPr lang="en-US" dirty="0" smtClean="0"/>
              <a:t>lock.</a:t>
            </a:r>
            <a:endParaRPr lang="en-US" dirty="0"/>
          </a:p>
        </p:txBody>
      </p:sp>
      <p:sp>
        <p:nvSpPr>
          <p:cNvPr id="4" name="Date Placeholder 3"/>
          <p:cNvSpPr>
            <a:spLocks noGrp="1"/>
          </p:cNvSpPr>
          <p:nvPr>
            <p:ph type="dt" sz="half" idx="10"/>
          </p:nvPr>
        </p:nvSpPr>
        <p:spPr/>
        <p:txBody>
          <a:bodyPr/>
          <a:lstStyle/>
          <a:p>
            <a:fld id="{A6612ABE-75C7-46F2-B1BB-3AB5FE72D89A}"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616686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4" name="Date Placeholder 3"/>
          <p:cNvSpPr>
            <a:spLocks noGrp="1"/>
          </p:cNvSpPr>
          <p:nvPr>
            <p:ph type="dt" sz="half" idx="10"/>
          </p:nvPr>
        </p:nvSpPr>
        <p:spPr/>
        <p:txBody>
          <a:bodyPr/>
          <a:lstStyle/>
          <a:p>
            <a:fld id="{F491CAD3-5F07-4398-9089-C49FB81DB12B}"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60</a:t>
            </a:fld>
            <a:endParaRPr lang="en-US" dirty="0"/>
          </a:p>
        </p:txBody>
      </p:sp>
      <p:pic>
        <p:nvPicPr>
          <p:cNvPr id="7" name="Picture 2" descr="https://upload.wikimedia.org/wikipedia/commons/thumb/d/d0/Hash_table_5_0_1_1_1_1_1_LL.svg/450px-Hash_table_5_0_1_1_1_1_1_LL.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6308" y="1270000"/>
            <a:ext cx="5684960" cy="3916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8539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4" name="Date Placeholder 3"/>
          <p:cNvSpPr>
            <a:spLocks noGrp="1"/>
          </p:cNvSpPr>
          <p:nvPr>
            <p:ph type="dt" sz="half" idx="10"/>
          </p:nvPr>
        </p:nvSpPr>
        <p:spPr/>
        <p:txBody>
          <a:bodyPr/>
          <a:lstStyle/>
          <a:p>
            <a:fld id="{F491CAD3-5F07-4398-9089-C49FB81DB12B}" type="datetime1">
              <a:rPr lang="en-US" smtClean="0"/>
              <a:t>6/28/2017</a:t>
            </a:fld>
            <a:endParaRPr lang="en-US" dirty="0"/>
          </a:p>
        </p:txBody>
      </p:sp>
      <p:sp>
        <p:nvSpPr>
          <p:cNvPr id="5" name="Footer Placeholder 4"/>
          <p:cNvSpPr>
            <a:spLocks noGrp="1"/>
          </p:cNvSpPr>
          <p:nvPr>
            <p:ph type="ftr" sz="quarter" idx="11"/>
          </p:nvPr>
        </p:nvSpPr>
        <p:spPr/>
        <p:txBody>
          <a:bodyPr/>
          <a:lstStyle/>
          <a:p>
            <a:r>
              <a:rPr lang="en-US" smtClean="0"/>
              <a:t>Produced by MangaRao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61</a:t>
            </a:fld>
            <a:endParaRPr lang="en-US" dirty="0"/>
          </a:p>
        </p:txBody>
      </p:sp>
      <p:pic>
        <p:nvPicPr>
          <p:cNvPr id="2050" name="Picture 2" descr="http://www.javacodegeeks.com/wp-content/uploads/2014/03/HashMapStructure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0306" y="2434431"/>
            <a:ext cx="7591425"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958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syntax for calling wait() method is like this:</a:t>
            </a:r>
          </a:p>
        </p:txBody>
      </p:sp>
      <p:sp>
        <p:nvSpPr>
          <p:cNvPr id="3" name="Content Placeholder 2"/>
          <p:cNvSpPr>
            <a:spLocks noGrp="1"/>
          </p:cNvSpPr>
          <p:nvPr>
            <p:ph idx="1"/>
          </p:nvPr>
        </p:nvSpPr>
        <p:spPr/>
        <p:txBody>
          <a:bodyPr/>
          <a:lstStyle/>
          <a:p>
            <a:r>
              <a:rPr lang="en-US" dirty="0"/>
              <a:t>synchronized( </a:t>
            </a:r>
            <a:r>
              <a:rPr lang="en-US" dirty="0" err="1"/>
              <a:t>lockObject</a:t>
            </a:r>
            <a:r>
              <a:rPr lang="en-US" dirty="0"/>
              <a:t> )</a:t>
            </a:r>
          </a:p>
          <a:p>
            <a:r>
              <a:rPr lang="en-US" dirty="0"/>
              <a:t>{</a:t>
            </a:r>
          </a:p>
          <a:p>
            <a:r>
              <a:rPr lang="en-US" dirty="0"/>
              <a:t>    while( ! condition )</a:t>
            </a:r>
          </a:p>
          <a:p>
            <a:r>
              <a:rPr lang="en-US" dirty="0"/>
              <a:t>    {</a:t>
            </a:r>
          </a:p>
          <a:p>
            <a:r>
              <a:rPr lang="en-US" dirty="0"/>
              <a:t>        </a:t>
            </a:r>
            <a:r>
              <a:rPr lang="en-US" dirty="0" err="1"/>
              <a:t>lockObject.wait</a:t>
            </a:r>
            <a:r>
              <a:rPr lang="en-US" dirty="0"/>
              <a:t>();</a:t>
            </a:r>
          </a:p>
          <a:p>
            <a:r>
              <a:rPr lang="en-US" dirty="0"/>
              <a:t>    }</a:t>
            </a:r>
          </a:p>
          <a:p>
            <a:r>
              <a:rPr lang="en-US" dirty="0"/>
              <a:t>     </a:t>
            </a:r>
          </a:p>
          <a:p>
            <a:r>
              <a:rPr lang="en-US" dirty="0"/>
              <a:t>    //take the action here;</a:t>
            </a:r>
          </a:p>
          <a:p>
            <a:r>
              <a:rPr lang="en-US" dirty="0"/>
              <a:t>}</a:t>
            </a:r>
          </a:p>
        </p:txBody>
      </p:sp>
      <p:sp>
        <p:nvSpPr>
          <p:cNvPr id="6" name="Date Placeholder 5"/>
          <p:cNvSpPr>
            <a:spLocks noGrp="1"/>
          </p:cNvSpPr>
          <p:nvPr>
            <p:ph type="dt" sz="half" idx="10"/>
          </p:nvPr>
        </p:nvSpPr>
        <p:spPr/>
        <p:txBody>
          <a:bodyPr/>
          <a:lstStyle/>
          <a:p>
            <a:fld id="{48153117-64D8-4E7C-BD8F-82CD8EAE8C59}" type="datetime1">
              <a:rPr lang="en-US" smtClean="0"/>
              <a:t>6/28/2017</a:t>
            </a:fld>
            <a:endParaRPr lang="en-US" dirty="0"/>
          </a:p>
        </p:txBody>
      </p:sp>
      <p:sp>
        <p:nvSpPr>
          <p:cNvPr id="7" name="Footer Placeholder 6"/>
          <p:cNvSpPr>
            <a:spLocks noGrp="1"/>
          </p:cNvSpPr>
          <p:nvPr>
            <p:ph type="ftr" sz="quarter" idx="11"/>
          </p:nvPr>
        </p:nvSpPr>
        <p:spPr/>
        <p:txBody>
          <a:bodyPr/>
          <a:lstStyle/>
          <a:p>
            <a:r>
              <a:rPr lang="en-US" smtClean="0"/>
              <a:t>Produced by MangaRao</a:t>
            </a:r>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4216481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a:t>notify() </a:t>
            </a:r>
          </a:p>
        </p:txBody>
      </p:sp>
      <p:sp>
        <p:nvSpPr>
          <p:cNvPr id="3" name="Content Placeholder 2"/>
          <p:cNvSpPr>
            <a:spLocks noGrp="1"/>
          </p:cNvSpPr>
          <p:nvPr>
            <p:ph idx="1"/>
          </p:nvPr>
        </p:nvSpPr>
        <p:spPr/>
        <p:txBody>
          <a:bodyPr/>
          <a:lstStyle/>
          <a:p>
            <a:r>
              <a:rPr lang="en-US" dirty="0" smtClean="0"/>
              <a:t>It </a:t>
            </a:r>
            <a:r>
              <a:rPr lang="en-US" dirty="0"/>
              <a:t>wakes up the first thread that called wait() on the same </a:t>
            </a:r>
            <a:r>
              <a:rPr lang="en-US" dirty="0" smtClean="0"/>
              <a:t>object. </a:t>
            </a:r>
            <a:endParaRPr lang="en-US" dirty="0"/>
          </a:p>
        </p:txBody>
      </p:sp>
      <p:sp>
        <p:nvSpPr>
          <p:cNvPr id="5" name="Date Placeholder 4"/>
          <p:cNvSpPr>
            <a:spLocks noGrp="1"/>
          </p:cNvSpPr>
          <p:nvPr>
            <p:ph type="dt" sz="half" idx="10"/>
          </p:nvPr>
        </p:nvSpPr>
        <p:spPr/>
        <p:txBody>
          <a:bodyPr/>
          <a:lstStyle/>
          <a:p>
            <a:fld id="{FC91D35A-7436-4187-8C8B-BC2870D1E633}" type="datetime1">
              <a:rPr lang="en-US" smtClean="0"/>
              <a:t>6/28/2017</a:t>
            </a:fld>
            <a:endParaRPr lang="en-US" dirty="0"/>
          </a:p>
        </p:txBody>
      </p:sp>
      <p:sp>
        <p:nvSpPr>
          <p:cNvPr id="6" name="Footer Placeholder 5"/>
          <p:cNvSpPr>
            <a:spLocks noGrp="1"/>
          </p:cNvSpPr>
          <p:nvPr>
            <p:ph type="ftr" sz="quarter" idx="11"/>
          </p:nvPr>
        </p:nvSpPr>
        <p:spPr/>
        <p:txBody>
          <a:bodyPr/>
          <a:lstStyle/>
          <a:p>
            <a:r>
              <a:rPr lang="en-US" smtClean="0"/>
              <a:t>Produced by MangaRao</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1194807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syntax for calling notify() method is like this:</a:t>
            </a:r>
          </a:p>
        </p:txBody>
      </p:sp>
      <p:sp>
        <p:nvSpPr>
          <p:cNvPr id="3" name="Content Placeholder 2"/>
          <p:cNvSpPr>
            <a:spLocks noGrp="1"/>
          </p:cNvSpPr>
          <p:nvPr>
            <p:ph idx="1"/>
          </p:nvPr>
        </p:nvSpPr>
        <p:spPr/>
        <p:txBody>
          <a:bodyPr/>
          <a:lstStyle/>
          <a:p>
            <a:r>
              <a:rPr lang="en-US" dirty="0"/>
              <a:t>synchronized(</a:t>
            </a:r>
            <a:r>
              <a:rPr lang="en-US" dirty="0" err="1"/>
              <a:t>lockObject</a:t>
            </a:r>
            <a:r>
              <a:rPr lang="en-US" dirty="0"/>
              <a:t>)</a:t>
            </a:r>
          </a:p>
          <a:p>
            <a:r>
              <a:rPr lang="en-US" dirty="0"/>
              <a:t>{</a:t>
            </a:r>
          </a:p>
          <a:p>
            <a:r>
              <a:rPr lang="en-US" dirty="0"/>
              <a:t>    //</a:t>
            </a:r>
            <a:r>
              <a:rPr lang="en-US" dirty="0" err="1"/>
              <a:t>establish_the_condition</a:t>
            </a:r>
            <a:r>
              <a:rPr lang="en-US" dirty="0"/>
              <a:t>;</a:t>
            </a:r>
          </a:p>
          <a:p>
            <a:r>
              <a:rPr lang="en-US" dirty="0"/>
              <a:t> </a:t>
            </a:r>
          </a:p>
          <a:p>
            <a:r>
              <a:rPr lang="en-US" dirty="0"/>
              <a:t>    </a:t>
            </a:r>
            <a:r>
              <a:rPr lang="en-US" dirty="0" err="1"/>
              <a:t>lockObject.notify</a:t>
            </a:r>
            <a:r>
              <a:rPr lang="en-US" dirty="0"/>
              <a:t>();</a:t>
            </a:r>
          </a:p>
          <a:p>
            <a:r>
              <a:rPr lang="en-US" dirty="0"/>
              <a:t>     </a:t>
            </a:r>
          </a:p>
          <a:p>
            <a:r>
              <a:rPr lang="en-US" dirty="0"/>
              <a:t>    //any additional code if needed</a:t>
            </a:r>
          </a:p>
          <a:p>
            <a:r>
              <a:rPr lang="en-US" dirty="0"/>
              <a:t>}</a:t>
            </a:r>
          </a:p>
        </p:txBody>
      </p:sp>
      <p:sp>
        <p:nvSpPr>
          <p:cNvPr id="6" name="Date Placeholder 5"/>
          <p:cNvSpPr>
            <a:spLocks noGrp="1"/>
          </p:cNvSpPr>
          <p:nvPr>
            <p:ph type="dt" sz="half" idx="10"/>
          </p:nvPr>
        </p:nvSpPr>
        <p:spPr/>
        <p:txBody>
          <a:bodyPr/>
          <a:lstStyle/>
          <a:p>
            <a:fld id="{9D7BEDBE-48F1-4986-A68B-8EE0CC15DA00}" type="datetime1">
              <a:rPr lang="en-US" smtClean="0"/>
              <a:t>6/28/2017</a:t>
            </a:fld>
            <a:endParaRPr lang="en-US" dirty="0"/>
          </a:p>
        </p:txBody>
      </p:sp>
      <p:sp>
        <p:nvSpPr>
          <p:cNvPr id="7" name="Footer Placeholder 6"/>
          <p:cNvSpPr>
            <a:spLocks noGrp="1"/>
          </p:cNvSpPr>
          <p:nvPr>
            <p:ph type="ftr" sz="quarter" idx="11"/>
          </p:nvPr>
        </p:nvSpPr>
        <p:spPr/>
        <p:txBody>
          <a:bodyPr/>
          <a:lstStyle/>
          <a:p>
            <a:r>
              <a:rPr lang="en-US" smtClean="0"/>
              <a:t>Produced by MangaRao</a:t>
            </a:r>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46482389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2425</TotalTime>
  <Words>2733</Words>
  <Application>Microsoft Office PowerPoint</Application>
  <PresentationFormat>Widescreen</PresentationFormat>
  <Paragraphs>607</Paragraphs>
  <Slides>61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61</vt:i4>
      </vt:variant>
    </vt:vector>
  </HeadingPairs>
  <TitlesOfParts>
    <vt:vector size="71" baseType="lpstr">
      <vt:lpstr>Arial</vt:lpstr>
      <vt:lpstr>Calibri</vt:lpstr>
      <vt:lpstr>Consolas</vt:lpstr>
      <vt:lpstr>Courier New</vt:lpstr>
      <vt:lpstr>times new roman</vt:lpstr>
      <vt:lpstr>Trebuchet MS</vt:lpstr>
      <vt:lpstr>verdana</vt:lpstr>
      <vt:lpstr>Wingdings</vt:lpstr>
      <vt:lpstr>Wingdings 3</vt:lpstr>
      <vt:lpstr>Facet</vt:lpstr>
      <vt:lpstr>Object Class and Object Methods</vt:lpstr>
      <vt:lpstr>Object Class</vt:lpstr>
      <vt:lpstr>Methods of Object class </vt:lpstr>
      <vt:lpstr>How to Work With wait(), notify() and notifyAll() in Java? </vt:lpstr>
      <vt:lpstr>What are wait(), notify() and notifyAll() methods? </vt:lpstr>
      <vt:lpstr>1. wait()</vt:lpstr>
      <vt:lpstr>General syntax for calling wait() method is like this:</vt:lpstr>
      <vt:lpstr>2. notify() </vt:lpstr>
      <vt:lpstr>General syntax for calling notify() method is like this:</vt:lpstr>
      <vt:lpstr>3. notifyAll()</vt:lpstr>
      <vt:lpstr>General syntax for calling notify() method is like this:</vt:lpstr>
      <vt:lpstr>Simple example to work with wait(), and notify() and notifyAll() methods</vt:lpstr>
      <vt:lpstr>Waiter.java</vt:lpstr>
      <vt:lpstr>Notifier.java</vt:lpstr>
      <vt:lpstr>WaitNotifyTest.java</vt:lpstr>
      <vt:lpstr>Producer – Consumer Example</vt:lpstr>
      <vt:lpstr>3 files</vt:lpstr>
      <vt:lpstr>Designing Producer Thread </vt:lpstr>
      <vt:lpstr>PowerPoint Presentation</vt:lpstr>
      <vt:lpstr>Note</vt:lpstr>
      <vt:lpstr>Designing Consumer Thread</vt:lpstr>
      <vt:lpstr>PowerPoint Presentation</vt:lpstr>
      <vt:lpstr>Note</vt:lpstr>
      <vt:lpstr>Test the Application</vt:lpstr>
      <vt:lpstr>Output</vt:lpstr>
      <vt:lpstr>Interview Questions on wait(), notify() and notifyAll() Methods</vt:lpstr>
      <vt:lpstr>What happens when notify() is called and no thread is waiting? </vt:lpstr>
      <vt:lpstr>Does the notifyAll() method really wake up all the threads? </vt:lpstr>
      <vt:lpstr>1) Write a small program to create dead lock with wait() and notify(). 2) Write a small program to create dead lock with synchronize method </vt:lpstr>
      <vt:lpstr>Hashing :How Hash Map Works In Java Or How Get() Method Works Internally </vt:lpstr>
      <vt:lpstr>hashcode() and equals() method in java</vt:lpstr>
      <vt:lpstr>hashcode() and equals() method in java</vt:lpstr>
      <vt:lpstr>hashCode()</vt:lpstr>
      <vt:lpstr>Lets override default implemenation of hashcode() and equals():</vt:lpstr>
      <vt:lpstr>Country.java</vt:lpstr>
      <vt:lpstr>EqualityCheckMain.java</vt:lpstr>
      <vt:lpstr>Output</vt:lpstr>
      <vt:lpstr>lets override equals and return true if two country's name are same.</vt:lpstr>
      <vt:lpstr>Run EqualityCheckMain.java again You will get following output: </vt:lpstr>
      <vt:lpstr>Lets put this Country objects in HashSet:</vt:lpstr>
      <vt:lpstr>Output</vt:lpstr>
      <vt:lpstr>Note</vt:lpstr>
      <vt:lpstr>Lets put this Country objects in hashmap: Here we are going to use Country class object as key and its capital name(string) as value in HashMap.  </vt:lpstr>
      <vt:lpstr>Output</vt:lpstr>
      <vt:lpstr>Note</vt:lpstr>
      <vt:lpstr>Note</vt:lpstr>
      <vt:lpstr>Now override hashCode() and this to Country class</vt:lpstr>
      <vt:lpstr>Now run HashMapEqualityCheckMain.java again</vt:lpstr>
      <vt:lpstr>Note</vt:lpstr>
      <vt:lpstr>Note</vt:lpstr>
      <vt:lpstr>Key points to remember</vt:lpstr>
      <vt:lpstr>If you override hashCode() then equals() method should be overridden otherwise Null value will be get for the keys that have same hash code</vt:lpstr>
      <vt:lpstr>Assume Country class overridden only hashCode() but not equals()</vt:lpstr>
      <vt:lpstr>Output</vt:lpstr>
      <vt:lpstr>***If two objects have same hashcode then they may or may not be equal </vt:lpstr>
      <vt:lpstr>Equals()</vt:lpstr>
      <vt:lpstr>***How HashMap works?</vt:lpstr>
      <vt:lpstr>How HashMap works in java?</vt:lpstr>
      <vt:lpstr>What is bucket?</vt:lpstr>
      <vt:lpstr> </vt:lpstr>
      <vt:lpstr> </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Class  Methods</dc:title>
  <dc:creator>Arepalli, Manga Rao</dc:creator>
  <cp:lastModifiedBy>Arepalli, Manga Rao</cp:lastModifiedBy>
  <cp:revision>85</cp:revision>
  <dcterms:created xsi:type="dcterms:W3CDTF">2015-10-02T14:43:27Z</dcterms:created>
  <dcterms:modified xsi:type="dcterms:W3CDTF">2017-06-28T06:19:17Z</dcterms:modified>
</cp:coreProperties>
</file>