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3" r:id="rId35"/>
    <p:sldId id="326" r:id="rId36"/>
    <p:sldId id="327" r:id="rId37"/>
    <p:sldId id="328" r:id="rId38"/>
    <p:sldId id="324" r:id="rId39"/>
    <p:sldId id="3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7940D-BC8B-42A8-B871-588B1549E8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41868-BD37-4482-A8F5-26B5A360510C}">
      <dgm:prSet/>
      <dgm:spPr/>
      <dgm:t>
        <a:bodyPr/>
        <a:lstStyle/>
        <a:p>
          <a:pPr rtl="0"/>
          <a:r>
            <a:rPr lang="en-US" dirty="0"/>
            <a:t>1. By creating the object of Frame class (association)</a:t>
          </a:r>
        </a:p>
      </dgm:t>
    </dgm:pt>
    <dgm:pt modelId="{3091C51E-F4CB-4B51-AFB7-ED1CC338DFA3}" type="parTrans" cxnId="{89B9E4E2-429A-40EE-8374-CCDD1EBF92F2}">
      <dgm:prSet/>
      <dgm:spPr/>
      <dgm:t>
        <a:bodyPr/>
        <a:lstStyle/>
        <a:p>
          <a:endParaRPr lang="en-US"/>
        </a:p>
      </dgm:t>
    </dgm:pt>
    <dgm:pt modelId="{D3A6C0E0-44DB-47A2-A2B5-B190716D19B2}" type="sibTrans" cxnId="{89B9E4E2-429A-40EE-8374-CCDD1EBF92F2}">
      <dgm:prSet/>
      <dgm:spPr/>
      <dgm:t>
        <a:bodyPr/>
        <a:lstStyle/>
        <a:p>
          <a:endParaRPr lang="en-US"/>
        </a:p>
      </dgm:t>
    </dgm:pt>
    <dgm:pt modelId="{226BD73F-7318-4C3F-8892-CB99E7CB2E35}">
      <dgm:prSet/>
      <dgm:spPr/>
      <dgm:t>
        <a:bodyPr/>
        <a:lstStyle/>
        <a:p>
          <a:pPr rtl="0"/>
          <a:r>
            <a:rPr lang="en-US" dirty="0"/>
            <a:t>2. By extending Frame class (inheritance)</a:t>
          </a:r>
        </a:p>
      </dgm:t>
    </dgm:pt>
    <dgm:pt modelId="{44FA1343-B8F0-458F-83D1-60A9A5AC293D}" type="parTrans" cxnId="{9D5A1186-EC5B-4387-8AF2-5A9955BCEDBF}">
      <dgm:prSet/>
      <dgm:spPr/>
      <dgm:t>
        <a:bodyPr/>
        <a:lstStyle/>
        <a:p>
          <a:endParaRPr lang="en-US"/>
        </a:p>
      </dgm:t>
    </dgm:pt>
    <dgm:pt modelId="{2A684535-CE23-407A-9FD1-4D84B7305853}" type="sibTrans" cxnId="{9D5A1186-EC5B-4387-8AF2-5A9955BCEDBF}">
      <dgm:prSet/>
      <dgm:spPr/>
      <dgm:t>
        <a:bodyPr/>
        <a:lstStyle/>
        <a:p>
          <a:endParaRPr lang="en-US"/>
        </a:p>
      </dgm:t>
    </dgm:pt>
    <dgm:pt modelId="{9A2F55C7-51FD-4D18-84E8-90413FFDB892}" type="pres">
      <dgm:prSet presAssocID="{7477940D-BC8B-42A8-B871-588B1549E822}" presName="linear" presStyleCnt="0">
        <dgm:presLayoutVars>
          <dgm:dir/>
          <dgm:animLvl val="lvl"/>
          <dgm:resizeHandles val="exact"/>
        </dgm:presLayoutVars>
      </dgm:prSet>
      <dgm:spPr/>
    </dgm:pt>
    <dgm:pt modelId="{AD1BEB2A-8A55-4377-A040-5B92823D3B57}" type="pres">
      <dgm:prSet presAssocID="{D0C41868-BD37-4482-A8F5-26B5A360510C}" presName="parentLin" presStyleCnt="0"/>
      <dgm:spPr/>
    </dgm:pt>
    <dgm:pt modelId="{B255EB2A-D9A4-4B7B-BE1D-35D17CD8E212}" type="pres">
      <dgm:prSet presAssocID="{D0C41868-BD37-4482-A8F5-26B5A360510C}" presName="parentLeftMargin" presStyleLbl="node1" presStyleIdx="0" presStyleCnt="2"/>
      <dgm:spPr/>
    </dgm:pt>
    <dgm:pt modelId="{24C7FE22-3200-470F-BD45-E48B8DA03722}" type="pres">
      <dgm:prSet presAssocID="{D0C41868-BD37-4482-A8F5-26B5A36051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A9D075-D6C5-420F-B918-6BA849F767B4}" type="pres">
      <dgm:prSet presAssocID="{D0C41868-BD37-4482-A8F5-26B5A360510C}" presName="negativeSpace" presStyleCnt="0"/>
      <dgm:spPr/>
    </dgm:pt>
    <dgm:pt modelId="{4D7C422F-E6E1-4599-9042-0288DC9809A6}" type="pres">
      <dgm:prSet presAssocID="{D0C41868-BD37-4482-A8F5-26B5A360510C}" presName="childText" presStyleLbl="conFgAcc1" presStyleIdx="0" presStyleCnt="2">
        <dgm:presLayoutVars>
          <dgm:bulletEnabled val="1"/>
        </dgm:presLayoutVars>
      </dgm:prSet>
      <dgm:spPr/>
    </dgm:pt>
    <dgm:pt modelId="{DCC63125-445E-4A20-90B9-9FC336E2EFDE}" type="pres">
      <dgm:prSet presAssocID="{D3A6C0E0-44DB-47A2-A2B5-B190716D19B2}" presName="spaceBetweenRectangles" presStyleCnt="0"/>
      <dgm:spPr/>
    </dgm:pt>
    <dgm:pt modelId="{C3BC2C69-581D-4BCD-A618-90FA6E972DC9}" type="pres">
      <dgm:prSet presAssocID="{226BD73F-7318-4C3F-8892-CB99E7CB2E35}" presName="parentLin" presStyleCnt="0"/>
      <dgm:spPr/>
    </dgm:pt>
    <dgm:pt modelId="{CDA0F72D-8CD9-490B-BADC-7A75CFD17977}" type="pres">
      <dgm:prSet presAssocID="{226BD73F-7318-4C3F-8892-CB99E7CB2E35}" presName="parentLeftMargin" presStyleLbl="node1" presStyleIdx="0" presStyleCnt="2"/>
      <dgm:spPr/>
    </dgm:pt>
    <dgm:pt modelId="{86F0C320-DF90-4BB9-9635-1984CE3C806E}" type="pres">
      <dgm:prSet presAssocID="{226BD73F-7318-4C3F-8892-CB99E7CB2E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6EBC3E-96C6-4C7A-BA0E-99D075F2A89A}" type="pres">
      <dgm:prSet presAssocID="{226BD73F-7318-4C3F-8892-CB99E7CB2E35}" presName="negativeSpace" presStyleCnt="0"/>
      <dgm:spPr/>
    </dgm:pt>
    <dgm:pt modelId="{D421389E-6351-4B97-BC28-B39B3830BA60}" type="pres">
      <dgm:prSet presAssocID="{226BD73F-7318-4C3F-8892-CB99E7CB2E3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EA9AE1B-D1CA-4851-B728-FBA24B533F73}" type="presOf" srcId="{D0C41868-BD37-4482-A8F5-26B5A360510C}" destId="{24C7FE22-3200-470F-BD45-E48B8DA03722}" srcOrd="1" destOrd="0" presId="urn:microsoft.com/office/officeart/2005/8/layout/list1"/>
    <dgm:cxn modelId="{B808D871-85E7-4544-88C2-8F0AFAE1D474}" type="presOf" srcId="{D0C41868-BD37-4482-A8F5-26B5A360510C}" destId="{B255EB2A-D9A4-4B7B-BE1D-35D17CD8E212}" srcOrd="0" destOrd="0" presId="urn:microsoft.com/office/officeart/2005/8/layout/list1"/>
    <dgm:cxn modelId="{F0A46676-7341-460B-8581-86AC90BEEEE6}" type="presOf" srcId="{226BD73F-7318-4C3F-8892-CB99E7CB2E35}" destId="{86F0C320-DF90-4BB9-9635-1984CE3C806E}" srcOrd="1" destOrd="0" presId="urn:microsoft.com/office/officeart/2005/8/layout/list1"/>
    <dgm:cxn modelId="{9D5A1186-EC5B-4387-8AF2-5A9955BCEDBF}" srcId="{7477940D-BC8B-42A8-B871-588B1549E822}" destId="{226BD73F-7318-4C3F-8892-CB99E7CB2E35}" srcOrd="1" destOrd="0" parTransId="{44FA1343-B8F0-458F-83D1-60A9A5AC293D}" sibTransId="{2A684535-CE23-407A-9FD1-4D84B7305853}"/>
    <dgm:cxn modelId="{73872C9D-32EA-48BA-BC09-BC77DF79673F}" type="presOf" srcId="{226BD73F-7318-4C3F-8892-CB99E7CB2E35}" destId="{CDA0F72D-8CD9-490B-BADC-7A75CFD17977}" srcOrd="0" destOrd="0" presId="urn:microsoft.com/office/officeart/2005/8/layout/list1"/>
    <dgm:cxn modelId="{89B9E4E2-429A-40EE-8374-CCDD1EBF92F2}" srcId="{7477940D-BC8B-42A8-B871-588B1549E822}" destId="{D0C41868-BD37-4482-A8F5-26B5A360510C}" srcOrd="0" destOrd="0" parTransId="{3091C51E-F4CB-4B51-AFB7-ED1CC338DFA3}" sibTransId="{D3A6C0E0-44DB-47A2-A2B5-B190716D19B2}"/>
    <dgm:cxn modelId="{7ED6AEF9-6D29-4F68-B9A8-DAAB9D1BDD0B}" type="presOf" srcId="{7477940D-BC8B-42A8-B871-588B1549E822}" destId="{9A2F55C7-51FD-4D18-84E8-90413FFDB892}" srcOrd="0" destOrd="0" presId="urn:microsoft.com/office/officeart/2005/8/layout/list1"/>
    <dgm:cxn modelId="{FEC7301B-5DE2-4761-8645-C6523E543D53}" type="presParOf" srcId="{9A2F55C7-51FD-4D18-84E8-90413FFDB892}" destId="{AD1BEB2A-8A55-4377-A040-5B92823D3B57}" srcOrd="0" destOrd="0" presId="urn:microsoft.com/office/officeart/2005/8/layout/list1"/>
    <dgm:cxn modelId="{FF2A72F3-D1CC-4848-AAD9-6E785E8FBC49}" type="presParOf" srcId="{AD1BEB2A-8A55-4377-A040-5B92823D3B57}" destId="{B255EB2A-D9A4-4B7B-BE1D-35D17CD8E212}" srcOrd="0" destOrd="0" presId="urn:microsoft.com/office/officeart/2005/8/layout/list1"/>
    <dgm:cxn modelId="{A727D578-BAD9-439A-B850-AE9B140A04DA}" type="presParOf" srcId="{AD1BEB2A-8A55-4377-A040-5B92823D3B57}" destId="{24C7FE22-3200-470F-BD45-E48B8DA03722}" srcOrd="1" destOrd="0" presId="urn:microsoft.com/office/officeart/2005/8/layout/list1"/>
    <dgm:cxn modelId="{0A81E688-20D2-4704-BF51-96C66606C5B1}" type="presParOf" srcId="{9A2F55C7-51FD-4D18-84E8-90413FFDB892}" destId="{97A9D075-D6C5-420F-B918-6BA849F767B4}" srcOrd="1" destOrd="0" presId="urn:microsoft.com/office/officeart/2005/8/layout/list1"/>
    <dgm:cxn modelId="{1E505AE7-6D6A-44E6-AD4B-CE97E15F0FBE}" type="presParOf" srcId="{9A2F55C7-51FD-4D18-84E8-90413FFDB892}" destId="{4D7C422F-E6E1-4599-9042-0288DC9809A6}" srcOrd="2" destOrd="0" presId="urn:microsoft.com/office/officeart/2005/8/layout/list1"/>
    <dgm:cxn modelId="{25DBB44D-8C3C-4CCA-86D6-C6BB4005DD82}" type="presParOf" srcId="{9A2F55C7-51FD-4D18-84E8-90413FFDB892}" destId="{DCC63125-445E-4A20-90B9-9FC336E2EFDE}" srcOrd="3" destOrd="0" presId="urn:microsoft.com/office/officeart/2005/8/layout/list1"/>
    <dgm:cxn modelId="{BF3BC0DE-8014-4087-BF5B-9F9471CD240A}" type="presParOf" srcId="{9A2F55C7-51FD-4D18-84E8-90413FFDB892}" destId="{C3BC2C69-581D-4BCD-A618-90FA6E972DC9}" srcOrd="4" destOrd="0" presId="urn:microsoft.com/office/officeart/2005/8/layout/list1"/>
    <dgm:cxn modelId="{50DA4CAE-0823-48AC-B666-F377F5060F25}" type="presParOf" srcId="{C3BC2C69-581D-4BCD-A618-90FA6E972DC9}" destId="{CDA0F72D-8CD9-490B-BADC-7A75CFD17977}" srcOrd="0" destOrd="0" presId="urn:microsoft.com/office/officeart/2005/8/layout/list1"/>
    <dgm:cxn modelId="{56CEFD50-B48B-4AE1-A194-7B6C577A0BDC}" type="presParOf" srcId="{C3BC2C69-581D-4BCD-A618-90FA6E972DC9}" destId="{86F0C320-DF90-4BB9-9635-1984CE3C806E}" srcOrd="1" destOrd="0" presId="urn:microsoft.com/office/officeart/2005/8/layout/list1"/>
    <dgm:cxn modelId="{D3F02D15-6B52-481A-80E8-25ED4E98BA52}" type="presParOf" srcId="{9A2F55C7-51FD-4D18-84E8-90413FFDB892}" destId="{066EBC3E-96C6-4C7A-BA0E-99D075F2A89A}" srcOrd="5" destOrd="0" presId="urn:microsoft.com/office/officeart/2005/8/layout/list1"/>
    <dgm:cxn modelId="{CD3B55F7-8315-4F27-A95E-B3016F6AA8EF}" type="presParOf" srcId="{9A2F55C7-51FD-4D18-84E8-90413FFDB892}" destId="{D421389E-6351-4B97-BC28-B39B3830BA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C422F-E6E1-4599-9042-0288DC9809A6}">
      <dsp:nvSpPr>
        <dsp:cNvPr id="0" name=""/>
        <dsp:cNvSpPr/>
      </dsp:nvSpPr>
      <dsp:spPr>
        <a:xfrm>
          <a:off x="0" y="991786"/>
          <a:ext cx="859666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7FE22-3200-470F-BD45-E48B8DA03722}">
      <dsp:nvSpPr>
        <dsp:cNvPr id="0" name=""/>
        <dsp:cNvSpPr/>
      </dsp:nvSpPr>
      <dsp:spPr>
        <a:xfrm>
          <a:off x="429833" y="489946"/>
          <a:ext cx="601766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 By creating the object of Frame class (association)</a:t>
          </a:r>
        </a:p>
      </dsp:txBody>
      <dsp:txXfrm>
        <a:off x="478829" y="538942"/>
        <a:ext cx="5919675" cy="905688"/>
      </dsp:txXfrm>
    </dsp:sp>
    <dsp:sp modelId="{D421389E-6351-4B97-BC28-B39B3830BA60}">
      <dsp:nvSpPr>
        <dsp:cNvPr id="0" name=""/>
        <dsp:cNvSpPr/>
      </dsp:nvSpPr>
      <dsp:spPr>
        <a:xfrm>
          <a:off x="0" y="2534026"/>
          <a:ext cx="859666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C320-DF90-4BB9-9635-1984CE3C806E}">
      <dsp:nvSpPr>
        <dsp:cNvPr id="0" name=""/>
        <dsp:cNvSpPr/>
      </dsp:nvSpPr>
      <dsp:spPr>
        <a:xfrm>
          <a:off x="429833" y="2032186"/>
          <a:ext cx="601766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2. By extending Frame class (inheritance)</a:t>
          </a:r>
        </a:p>
      </dsp:txBody>
      <dsp:txXfrm>
        <a:off x="478829" y="2081182"/>
        <a:ext cx="5919675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53E8-D237-4D86-917D-0A2D479C09D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93E3-3414-4A12-B6BB-3013607C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7CB7-ACDF-4E6C-81D1-AAFD3E2CE868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0CF-53EC-43A4-85DB-DEC890091B9C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B001-8106-4FA7-95C7-7415B2B11A7A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32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F268-3306-4FCC-BBD6-1E7B7F01A58C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A4B-201F-4E6A-8033-1B6F00F1B10A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4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AD17-F331-4633-BBF7-5C1650F17838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5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477C-9FDA-471A-B27A-68E837FA0CAC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307A-027A-41E6-97C0-80B701A672D7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4A86-9137-417B-84D8-3D23BB768DDB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0246-3EE5-414B-9D9A-D082FCDC829B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4EBD-2816-4B52-9BE9-BB4481F7ABED}" type="datetime1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4D61-31D9-44B8-BE1D-808C72132F79}" type="datetime1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B697-746A-4494-8618-3E6CD7503B1C}" type="datetime1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3D12-4F27-49EF-A62D-66A0262737A6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87-1D4B-4242-A750-9891F61176C8}" type="datetime1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1D50-5059-431B-9A86-80BCB8E93ADB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301453-CDFD-4BB1-94DE-776BF869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2C1F-A1D8-444A-8225-F6A6B99B651E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145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Example of Swing by Association inside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6112"/>
            <a:ext cx="9271338" cy="51452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Simple {  </a:t>
            </a:r>
          </a:p>
          <a:p>
            <a:r>
              <a:rPr lang="en-US" dirty="0" err="1"/>
              <a:t>JFrame</a:t>
            </a:r>
            <a:r>
              <a:rPr lang="en-US" dirty="0"/>
              <a:t> f;  </a:t>
            </a:r>
          </a:p>
          <a:p>
            <a:r>
              <a:rPr lang="en-US" dirty="0"/>
              <a:t>Simple(){  </a:t>
            </a:r>
          </a:p>
          <a:p>
            <a:r>
              <a:rPr lang="en-US" dirty="0"/>
              <a:t>f=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JFrame</a:t>
            </a:r>
            <a:r>
              <a:rPr lang="en-US" dirty="0"/>
              <a:t>();//creating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 err="1"/>
              <a:t>JButton</a:t>
            </a:r>
            <a:r>
              <a:rPr lang="en-US" dirty="0"/>
              <a:t> b=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JButton</a:t>
            </a:r>
            <a:r>
              <a:rPr lang="en-US" dirty="0"/>
              <a:t>("click");//creating instance of </a:t>
            </a:r>
            <a:r>
              <a:rPr lang="en-US" dirty="0" err="1"/>
              <a:t>JButton</a:t>
            </a:r>
            <a:r>
              <a:rPr lang="en-US" dirty="0"/>
              <a:t>  </a:t>
            </a:r>
          </a:p>
          <a:p>
            <a:r>
              <a:rPr lang="en-US" dirty="0" err="1"/>
              <a:t>b.setBounds</a:t>
            </a:r>
            <a:r>
              <a:rPr lang="en-US" dirty="0"/>
              <a:t>(130,100,100, 40);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 err="1"/>
              <a:t>f.add</a:t>
            </a:r>
            <a:r>
              <a:rPr lang="en-US" dirty="0"/>
              <a:t>(b);//adding button in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 err="1"/>
              <a:t>f.setSize</a:t>
            </a:r>
            <a:r>
              <a:rPr lang="en-US" dirty="0"/>
              <a:t>(400,500);//400 width and 500 height  </a:t>
            </a:r>
          </a:p>
          <a:p>
            <a:r>
              <a:rPr lang="en-US" dirty="0" err="1"/>
              <a:t>f.setLayout</a:t>
            </a:r>
            <a:r>
              <a:rPr lang="en-US" dirty="0"/>
              <a:t>(</a:t>
            </a:r>
            <a:r>
              <a:rPr lang="en-US" b="1" dirty="0"/>
              <a:t>null</a:t>
            </a:r>
            <a:r>
              <a:rPr lang="en-US" dirty="0"/>
              <a:t>);//using no layout managers  </a:t>
            </a:r>
          </a:p>
          <a:p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);//making the frame visible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r>
              <a:rPr lang="en-US" b="1" dirty="0"/>
              <a:t>new</a:t>
            </a:r>
            <a:r>
              <a:rPr lang="en-US" dirty="0"/>
              <a:t> Simple();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3984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example of Swing by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7825"/>
            <a:ext cx="8596668" cy="51635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Simple2 </a:t>
            </a:r>
            <a:r>
              <a:rPr lang="en-US" b="1" dirty="0"/>
              <a:t>extends</a:t>
            </a:r>
            <a:r>
              <a:rPr lang="en-US" dirty="0"/>
              <a:t> </a:t>
            </a:r>
            <a:r>
              <a:rPr lang="en-US" dirty="0" err="1"/>
              <a:t>JFrame</a:t>
            </a:r>
            <a:r>
              <a:rPr lang="en-US" dirty="0"/>
              <a:t>{//inheriting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r>
              <a:rPr lang="en-US" dirty="0" err="1"/>
              <a:t>JFrame</a:t>
            </a:r>
            <a:r>
              <a:rPr lang="en-US" dirty="0"/>
              <a:t> f;  </a:t>
            </a:r>
          </a:p>
          <a:p>
            <a:r>
              <a:rPr lang="en-US" dirty="0"/>
              <a:t>Simple2(){  </a:t>
            </a:r>
          </a:p>
          <a:p>
            <a:r>
              <a:rPr lang="en-US" dirty="0" err="1"/>
              <a:t>JButton</a:t>
            </a:r>
            <a:r>
              <a:rPr lang="en-US" dirty="0"/>
              <a:t> b=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JButton</a:t>
            </a:r>
            <a:r>
              <a:rPr lang="en-US" dirty="0"/>
              <a:t>("click");//create button  </a:t>
            </a:r>
          </a:p>
          <a:p>
            <a:r>
              <a:rPr lang="en-US" dirty="0" err="1"/>
              <a:t>b.setBounds</a:t>
            </a:r>
            <a:r>
              <a:rPr lang="en-US" dirty="0"/>
              <a:t>(130,100,100, 40);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/>
              <a:t>add(b);//adding button on frame  </a:t>
            </a:r>
          </a:p>
          <a:p>
            <a:r>
              <a:rPr lang="en-US" dirty="0" err="1"/>
              <a:t>setSize</a:t>
            </a:r>
            <a:r>
              <a:rPr lang="en-US" dirty="0"/>
              <a:t>(400,500);  </a:t>
            </a:r>
          </a:p>
          <a:p>
            <a:r>
              <a:rPr lang="en-US" dirty="0" err="1"/>
              <a:t>setLayout</a:t>
            </a:r>
            <a:r>
              <a:rPr lang="en-US" dirty="0"/>
              <a:t>(</a:t>
            </a:r>
            <a:r>
              <a:rPr lang="en-US" b="1" dirty="0"/>
              <a:t>null</a:t>
            </a:r>
            <a:r>
              <a:rPr lang="en-US" dirty="0"/>
              <a:t>);  </a:t>
            </a:r>
          </a:p>
          <a:p>
            <a:r>
              <a:rPr lang="en-US" dirty="0" err="1"/>
              <a:t>setVisible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r>
              <a:rPr lang="en-US" b="1" dirty="0"/>
              <a:t>new</a:t>
            </a:r>
            <a:r>
              <a:rPr lang="en-US" dirty="0"/>
              <a:t> Simple2();  </a:t>
            </a:r>
          </a:p>
          <a:p>
            <a:r>
              <a:rPr lang="en-US" dirty="0"/>
              <a:t>}}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LayoutManagers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LayoutManagers</a:t>
            </a:r>
            <a:r>
              <a:rPr lang="en-US" dirty="0"/>
              <a:t> are used to arrange components in a particular manner. </a:t>
            </a:r>
            <a:r>
              <a:rPr lang="en-US" dirty="0" err="1"/>
              <a:t>LayoutManager</a:t>
            </a:r>
            <a:r>
              <a:rPr lang="en-US" dirty="0"/>
              <a:t> is an interface that is implemented by all the classes of layout managers. There are following classes that represents the layout managers:</a:t>
            </a:r>
          </a:p>
          <a:p>
            <a:r>
              <a:rPr lang="en-US" dirty="0" err="1"/>
              <a:t>java.awt.BorderLayout</a:t>
            </a:r>
            <a:endParaRPr lang="en-US" dirty="0"/>
          </a:p>
          <a:p>
            <a:r>
              <a:rPr lang="en-US" dirty="0" err="1"/>
              <a:t>java.awt.FlowLayout</a:t>
            </a:r>
            <a:endParaRPr lang="en-US" dirty="0"/>
          </a:p>
          <a:p>
            <a:r>
              <a:rPr lang="en-US" dirty="0" err="1"/>
              <a:t>java.awt.GridLayout</a:t>
            </a:r>
            <a:endParaRPr lang="en-US" dirty="0"/>
          </a:p>
          <a:p>
            <a:r>
              <a:rPr lang="en-US" dirty="0" err="1"/>
              <a:t>java.awt.CardLayout</a:t>
            </a:r>
            <a:endParaRPr lang="en-US" dirty="0"/>
          </a:p>
          <a:p>
            <a:r>
              <a:rPr lang="en-US" dirty="0" err="1"/>
              <a:t>java.awt.GridBagLayout</a:t>
            </a:r>
            <a:endParaRPr lang="en-US" dirty="0"/>
          </a:p>
          <a:p>
            <a:r>
              <a:rPr lang="en-US" dirty="0" err="1"/>
              <a:t>javax.swing.BoxLayout</a:t>
            </a:r>
            <a:endParaRPr lang="en-US" dirty="0"/>
          </a:p>
          <a:p>
            <a:r>
              <a:rPr lang="en-US" dirty="0" err="1"/>
              <a:t>javax.swing.GroupLayout</a:t>
            </a:r>
            <a:endParaRPr lang="en-US" dirty="0"/>
          </a:p>
          <a:p>
            <a:r>
              <a:rPr lang="en-US" dirty="0" err="1"/>
              <a:t>javax.swing.ScrollPaneLayout</a:t>
            </a:r>
            <a:endParaRPr lang="en-US" dirty="0"/>
          </a:p>
          <a:p>
            <a:r>
              <a:rPr lang="en-US" dirty="0" err="1"/>
              <a:t>javax.swing.SpringLayout</a:t>
            </a:r>
            <a:r>
              <a:rPr lang="en-US" dirty="0"/>
              <a:t> etc.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BorderLayout</a:t>
            </a:r>
            <a:r>
              <a:rPr lang="en-US" dirty="0"/>
              <a:t> is used to arrange the components in five regions: north, south, east, west and center. Each region (area) may contain one component only. It is the default layout of frame or window. The </a:t>
            </a:r>
            <a:r>
              <a:rPr lang="en-US" dirty="0" err="1"/>
              <a:t>BorderLayout</a:t>
            </a:r>
            <a:r>
              <a:rPr lang="en-US" dirty="0"/>
              <a:t> provides five constants for each region:</a:t>
            </a:r>
          </a:p>
          <a:p>
            <a:r>
              <a:rPr lang="en-US" b="1" dirty="0"/>
              <a:t>public static final int NORTH</a:t>
            </a:r>
            <a:endParaRPr lang="en-US" dirty="0"/>
          </a:p>
          <a:p>
            <a:r>
              <a:rPr lang="en-US" b="1" dirty="0"/>
              <a:t>public static final int SOUTH</a:t>
            </a:r>
            <a:endParaRPr lang="en-US" dirty="0"/>
          </a:p>
          <a:p>
            <a:r>
              <a:rPr lang="en-US" b="1" dirty="0"/>
              <a:t>public static final int EAST</a:t>
            </a:r>
            <a:endParaRPr lang="en-US" dirty="0"/>
          </a:p>
          <a:p>
            <a:r>
              <a:rPr lang="en-US" b="1" dirty="0"/>
              <a:t>public static final int WEST</a:t>
            </a:r>
            <a:endParaRPr lang="en-US" dirty="0"/>
          </a:p>
          <a:p>
            <a:r>
              <a:rPr lang="en-US" b="1" dirty="0"/>
              <a:t>public static final int CENTER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BorderLayout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BorderLayout</a:t>
            </a:r>
            <a:r>
              <a:rPr lang="en-US" b="1" dirty="0"/>
              <a:t>():</a:t>
            </a:r>
            <a:r>
              <a:rPr lang="en-US" dirty="0"/>
              <a:t> creates a border layout but with no gaps between the components.</a:t>
            </a:r>
          </a:p>
          <a:p>
            <a:r>
              <a:rPr lang="en-US" b="1" dirty="0" err="1"/>
              <a:t>JBorderLayout</a:t>
            </a:r>
            <a:r>
              <a:rPr lang="en-US" b="1" dirty="0"/>
              <a:t>(int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 creates a border layout with the given horizontal and vertical gaps between the components.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BorderLayout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558" y="2828656"/>
            <a:ext cx="2552921" cy="25453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74" y="0"/>
            <a:ext cx="8596668" cy="441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JButton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5801"/>
            <a:ext cx="8596668" cy="53555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public class Border {  </a:t>
            </a:r>
          </a:p>
          <a:p>
            <a:r>
              <a:rPr lang="en-US" dirty="0" err="1"/>
              <a:t>JFrame</a:t>
            </a:r>
            <a:r>
              <a:rPr lang="en-US" dirty="0"/>
              <a:t> f;  </a:t>
            </a:r>
          </a:p>
          <a:p>
            <a:r>
              <a:rPr lang="en-US" dirty="0"/>
              <a:t>Border(){  </a:t>
            </a:r>
          </a:p>
          <a:p>
            <a:r>
              <a:rPr lang="en-US" dirty="0"/>
              <a:t>    f=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/>
              <a:t>();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b1=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("NORTH");;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b2=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("SOUTH");;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b3=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("EAST");;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b4=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("WEST");;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b5=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("CENTER");;  </a:t>
            </a:r>
          </a:p>
          <a:p>
            <a:r>
              <a:rPr lang="en-US" dirty="0"/>
              <a:t>    </a:t>
            </a:r>
            <a:r>
              <a:rPr lang="en-US" dirty="0" err="1"/>
              <a:t>f.add</a:t>
            </a:r>
            <a:r>
              <a:rPr lang="en-US" dirty="0"/>
              <a:t>(b1,BorderLayout.NORTH);  </a:t>
            </a:r>
          </a:p>
          <a:p>
            <a:r>
              <a:rPr lang="en-US" dirty="0"/>
              <a:t>    </a:t>
            </a:r>
            <a:r>
              <a:rPr lang="en-US" dirty="0" err="1"/>
              <a:t>f.add</a:t>
            </a:r>
            <a:r>
              <a:rPr lang="en-US" dirty="0"/>
              <a:t>(b2,BorderLayout.SOUTH);  </a:t>
            </a:r>
          </a:p>
          <a:p>
            <a:r>
              <a:rPr lang="en-US" dirty="0"/>
              <a:t>    </a:t>
            </a:r>
            <a:r>
              <a:rPr lang="en-US" dirty="0" err="1"/>
              <a:t>f.add</a:t>
            </a:r>
            <a:r>
              <a:rPr lang="en-US" dirty="0"/>
              <a:t>(b3,BorderLayout.EAST);  </a:t>
            </a:r>
          </a:p>
          <a:p>
            <a:r>
              <a:rPr lang="en-US" dirty="0"/>
              <a:t>    </a:t>
            </a:r>
            <a:r>
              <a:rPr lang="en-US" dirty="0" err="1"/>
              <a:t>f.add</a:t>
            </a:r>
            <a:r>
              <a:rPr lang="en-US" dirty="0"/>
              <a:t>(b4,BorderLayout.WEST);  </a:t>
            </a:r>
          </a:p>
          <a:p>
            <a:r>
              <a:rPr lang="en-US" dirty="0"/>
              <a:t>    </a:t>
            </a:r>
            <a:r>
              <a:rPr lang="en-US" dirty="0" err="1"/>
              <a:t>f.add</a:t>
            </a:r>
            <a:r>
              <a:rPr lang="en-US" dirty="0"/>
              <a:t>(b5,BorderLayout.CENTER);  </a:t>
            </a:r>
          </a:p>
          <a:p>
            <a:r>
              <a:rPr lang="en-US" dirty="0"/>
              <a:t>    </a:t>
            </a:r>
            <a:r>
              <a:rPr lang="en-US" dirty="0" err="1"/>
              <a:t>f.setSize</a:t>
            </a:r>
            <a:r>
              <a:rPr lang="en-US" dirty="0"/>
              <a:t>(300,300);  </a:t>
            </a:r>
          </a:p>
          <a:p>
            <a:r>
              <a:rPr lang="en-US" dirty="0"/>
              <a:t>    </a:t>
            </a: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r>
              <a:rPr lang="en-US" dirty="0"/>
              <a:t>}  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r>
              <a:rPr lang="en-US" dirty="0"/>
              <a:t>    </a:t>
            </a:r>
            <a:r>
              <a:rPr lang="en-US" b="1" dirty="0"/>
              <a:t>new Border();  </a:t>
            </a:r>
          </a:p>
          <a:p>
            <a:r>
              <a:rPr lang="en-US" dirty="0"/>
              <a:t>}  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GridLayout</a:t>
            </a:r>
            <a:r>
              <a:rPr lang="en-US" dirty="0"/>
              <a:t> is used to arrange the components in rectangular grid. One component is displayed in each rectangle.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GridLayout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GridLayout</a:t>
            </a:r>
            <a:r>
              <a:rPr lang="en-US" b="1" dirty="0"/>
              <a:t>():</a:t>
            </a:r>
            <a:r>
              <a:rPr lang="en-US" dirty="0"/>
              <a:t> creates a grid layout with one column per component in a row.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(int rows, int columns):</a:t>
            </a:r>
            <a:r>
              <a:rPr lang="en-US" dirty="0"/>
              <a:t> creates a grid layout with the given rows and columns but no gaps between the components.</a:t>
            </a:r>
          </a:p>
          <a:p>
            <a:r>
              <a:rPr lang="en-US" b="1" dirty="0" err="1"/>
              <a:t>GridLayout</a:t>
            </a:r>
            <a:r>
              <a:rPr lang="en-US" b="1" dirty="0"/>
              <a:t>(int rows, int columns, 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 creates a grid layout with the given rows and columns </a:t>
            </a:r>
            <a:r>
              <a:rPr lang="en-US" dirty="0" err="1"/>
              <a:t>alongwith</a:t>
            </a:r>
            <a:r>
              <a:rPr lang="en-US" dirty="0"/>
              <a:t> given horizontal and vertical gaps.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0433"/>
            <a:ext cx="8596668" cy="4870930"/>
          </a:xfrm>
        </p:spPr>
        <p:txBody>
          <a:bodyPr>
            <a:normAutofit/>
          </a:bodyPr>
          <a:lstStyle/>
          <a:p>
            <a:r>
              <a:rPr lang="en-US" b="1" dirty="0"/>
              <a:t>Swing </a:t>
            </a:r>
            <a:r>
              <a:rPr lang="en-US" dirty="0"/>
              <a:t>is a part of Java Foundation Classes (JFC) that is </a:t>
            </a:r>
            <a:r>
              <a:rPr lang="en-US" i="1" dirty="0"/>
              <a:t>used to create window-based applications</a:t>
            </a:r>
            <a:r>
              <a:rPr lang="en-US" dirty="0"/>
              <a:t>. It is built on the top of AWT (Abstract Windowing Toolkit) API and entirely written in java.</a:t>
            </a:r>
          </a:p>
          <a:p>
            <a:r>
              <a:rPr lang="en-US" dirty="0"/>
              <a:t>Unlike AWT, Java Swing provides platform-independent and lightweight components.</a:t>
            </a:r>
          </a:p>
          <a:p>
            <a:r>
              <a:rPr lang="en-US" dirty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for java swing API such as </a:t>
            </a:r>
          </a:p>
          <a:p>
            <a:r>
              <a:rPr lang="en-US" dirty="0"/>
              <a:t>1. </a:t>
            </a:r>
            <a:r>
              <a:rPr lang="en-US" dirty="0" err="1"/>
              <a:t>Jbutton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JTextField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JTextArea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JRadioButton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Jcheckbox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Jmenu</a:t>
            </a:r>
            <a:endParaRPr lang="en-US" dirty="0"/>
          </a:p>
          <a:p>
            <a:r>
              <a:rPr lang="en-US" dirty="0"/>
              <a:t>7.JColorChooser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162" y="2801984"/>
            <a:ext cx="2697714" cy="259864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374904"/>
          </a:xfrm>
        </p:spPr>
        <p:txBody>
          <a:bodyPr>
            <a:normAutofit fontScale="90000"/>
          </a:bodyPr>
          <a:lstStyle/>
          <a:p>
            <a:r>
              <a:rPr lang="en-US" sz="2000" dirty="0" err="1"/>
              <a:t>GridLayout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4632"/>
            <a:ext cx="8596668" cy="5556731"/>
          </a:xfrm>
        </p:spPr>
        <p:txBody>
          <a:bodyPr>
            <a:noAutofit/>
          </a:bodyPr>
          <a:lstStyle/>
          <a:p>
            <a:r>
              <a:rPr lang="en-US" sz="1050" b="1" dirty="0"/>
              <a:t>public class </a:t>
            </a:r>
            <a:r>
              <a:rPr lang="en-US" sz="1050" b="1" dirty="0" err="1"/>
              <a:t>MyGridLayout</a:t>
            </a:r>
            <a:r>
              <a:rPr lang="en-US" sz="1050" b="1" dirty="0"/>
              <a:t> {</a:t>
            </a:r>
          </a:p>
          <a:p>
            <a:r>
              <a:rPr lang="en-US" sz="1050" dirty="0" err="1"/>
              <a:t>JFrame</a:t>
            </a:r>
            <a:r>
              <a:rPr lang="en-US" sz="1050" dirty="0"/>
              <a:t> f;</a:t>
            </a:r>
          </a:p>
          <a:p>
            <a:r>
              <a:rPr lang="en-US" sz="1050" dirty="0" err="1"/>
              <a:t>MyGridLayout</a:t>
            </a:r>
            <a:r>
              <a:rPr lang="en-US" sz="1050" dirty="0"/>
              <a:t>() {</a:t>
            </a:r>
          </a:p>
          <a:p>
            <a:r>
              <a:rPr lang="en-US" sz="1050" dirty="0"/>
              <a:t>f = </a:t>
            </a:r>
            <a:r>
              <a:rPr lang="en-US" sz="1050" b="1" dirty="0"/>
              <a:t>new </a:t>
            </a:r>
            <a:r>
              <a:rPr lang="en-US" sz="1050" b="1" dirty="0" err="1"/>
              <a:t>JFrame</a:t>
            </a:r>
            <a:r>
              <a:rPr lang="en-US" sz="1050" b="1" dirty="0"/>
              <a:t>();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b1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("1");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b2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("2");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b3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("3");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b4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("4");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b5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("5");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b6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("6");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b7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("7");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b8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("8");</a:t>
            </a:r>
          </a:p>
          <a:p>
            <a:r>
              <a:rPr lang="en-US" sz="1050" dirty="0" err="1"/>
              <a:t>JButton</a:t>
            </a:r>
            <a:r>
              <a:rPr lang="en-US" sz="1050" dirty="0"/>
              <a:t> b9 = </a:t>
            </a:r>
            <a:r>
              <a:rPr lang="en-US" sz="1050" b="1" dirty="0"/>
              <a:t>new </a:t>
            </a:r>
            <a:r>
              <a:rPr lang="en-US" sz="1050" b="1" dirty="0" err="1"/>
              <a:t>JButton</a:t>
            </a:r>
            <a:r>
              <a:rPr lang="en-US" sz="1050" b="1" dirty="0"/>
              <a:t>("9");</a:t>
            </a:r>
          </a:p>
          <a:p>
            <a:r>
              <a:rPr lang="en-US" sz="1050" dirty="0" err="1"/>
              <a:t>f.add</a:t>
            </a:r>
            <a:r>
              <a:rPr lang="en-US" sz="1050" dirty="0"/>
              <a:t>(b1); </a:t>
            </a:r>
            <a:r>
              <a:rPr lang="en-US" sz="1050" dirty="0" err="1"/>
              <a:t>f.add</a:t>
            </a:r>
            <a:r>
              <a:rPr lang="en-US" sz="1050" dirty="0"/>
              <a:t>(b2); </a:t>
            </a:r>
            <a:r>
              <a:rPr lang="en-US" sz="1050" dirty="0" err="1"/>
              <a:t>f.add</a:t>
            </a:r>
            <a:r>
              <a:rPr lang="en-US" sz="1050" dirty="0"/>
              <a:t>(b3); </a:t>
            </a:r>
            <a:r>
              <a:rPr lang="en-US" sz="1050" dirty="0" err="1"/>
              <a:t>f.add</a:t>
            </a:r>
            <a:r>
              <a:rPr lang="en-US" sz="1050" dirty="0"/>
              <a:t>(b4); </a:t>
            </a:r>
            <a:r>
              <a:rPr lang="en-US" sz="1050" dirty="0" err="1"/>
              <a:t>f.add</a:t>
            </a:r>
            <a:r>
              <a:rPr lang="en-US" sz="1050" dirty="0"/>
              <a:t>(b5); </a:t>
            </a:r>
            <a:r>
              <a:rPr lang="en-US" sz="1050" dirty="0" err="1"/>
              <a:t>f.add</a:t>
            </a:r>
            <a:r>
              <a:rPr lang="en-US" sz="1050" dirty="0"/>
              <a:t>(b6); </a:t>
            </a:r>
            <a:r>
              <a:rPr lang="en-US" sz="1050" dirty="0" err="1"/>
              <a:t>f.add</a:t>
            </a:r>
            <a:r>
              <a:rPr lang="en-US" sz="1050" dirty="0"/>
              <a:t>(b7); </a:t>
            </a:r>
            <a:r>
              <a:rPr lang="en-US" sz="1050" dirty="0" err="1"/>
              <a:t>f.add</a:t>
            </a:r>
            <a:r>
              <a:rPr lang="en-US" sz="1050" dirty="0"/>
              <a:t>(b8); </a:t>
            </a:r>
            <a:r>
              <a:rPr lang="en-US" sz="1050" dirty="0" err="1"/>
              <a:t>f.add</a:t>
            </a:r>
            <a:r>
              <a:rPr lang="en-US" sz="1050" dirty="0"/>
              <a:t>(b9);</a:t>
            </a:r>
          </a:p>
          <a:p>
            <a:r>
              <a:rPr lang="en-US" sz="1050" dirty="0" err="1"/>
              <a:t>f.setLayout</a:t>
            </a:r>
            <a:r>
              <a:rPr lang="en-US" sz="1050" dirty="0"/>
              <a:t>(</a:t>
            </a:r>
            <a:r>
              <a:rPr lang="en-US" sz="1050" b="1" dirty="0"/>
              <a:t>new </a:t>
            </a:r>
            <a:r>
              <a:rPr lang="en-US" sz="1050" b="1" dirty="0" err="1"/>
              <a:t>GridLayout</a:t>
            </a:r>
            <a:r>
              <a:rPr lang="en-US" sz="1050" b="1" dirty="0"/>
              <a:t>(3, 3));</a:t>
            </a:r>
          </a:p>
          <a:p>
            <a:r>
              <a:rPr lang="en-US" sz="1050" dirty="0" err="1"/>
              <a:t>f.setSize</a:t>
            </a:r>
            <a:r>
              <a:rPr lang="en-US" sz="1050" dirty="0"/>
              <a:t>(300, 300);</a:t>
            </a:r>
          </a:p>
          <a:p>
            <a:r>
              <a:rPr lang="en-US" sz="1050" dirty="0" err="1"/>
              <a:t>f.setVisible</a:t>
            </a:r>
            <a:r>
              <a:rPr lang="en-US" sz="1050" dirty="0"/>
              <a:t>(</a:t>
            </a:r>
            <a:r>
              <a:rPr lang="en-US" sz="1050" b="1" dirty="0"/>
              <a:t>true);</a:t>
            </a:r>
          </a:p>
          <a:p>
            <a:r>
              <a:rPr lang="en-US" sz="1050" dirty="0"/>
              <a:t>}</a:t>
            </a:r>
          </a:p>
          <a:p>
            <a:r>
              <a:rPr lang="en-US" sz="1050" b="1" dirty="0"/>
              <a:t>public static void main(String[] </a:t>
            </a:r>
            <a:r>
              <a:rPr lang="en-US" sz="1050" b="1" dirty="0" err="1"/>
              <a:t>args</a:t>
            </a:r>
            <a:r>
              <a:rPr lang="en-US" sz="1050" b="1" dirty="0"/>
              <a:t>) {</a:t>
            </a:r>
          </a:p>
          <a:p>
            <a:r>
              <a:rPr lang="en-US" sz="1050" b="1" dirty="0"/>
              <a:t>new </a:t>
            </a:r>
            <a:r>
              <a:rPr lang="en-US" sz="1050" b="1" dirty="0" err="1"/>
              <a:t>MyGridLayout</a:t>
            </a:r>
            <a:r>
              <a:rPr lang="en-US" sz="1050" b="1" dirty="0"/>
              <a:t>();</a:t>
            </a:r>
          </a:p>
          <a:p>
            <a:r>
              <a:rPr lang="en-US" sz="1050" dirty="0"/>
              <a:t>}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FlowLayout</a:t>
            </a:r>
            <a:r>
              <a:rPr lang="en-US" dirty="0"/>
              <a:t> is used to arrange the components in a line, one after another (in a flow). It is the default layout of applet or panel.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1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Flow Layout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final int LEFT</a:t>
            </a:r>
          </a:p>
          <a:p>
            <a:r>
              <a:rPr lang="en-US" dirty="0"/>
              <a:t>public static final int RIGHT</a:t>
            </a:r>
          </a:p>
          <a:p>
            <a:r>
              <a:rPr lang="en-US" dirty="0"/>
              <a:t>public static final int CENTER</a:t>
            </a:r>
          </a:p>
          <a:p>
            <a:r>
              <a:rPr lang="en-US" dirty="0"/>
              <a:t>public static final int LEADING</a:t>
            </a:r>
          </a:p>
          <a:p>
            <a:r>
              <a:rPr lang="en-US" dirty="0"/>
              <a:t>public static final int TRAILING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FlowLayout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FlowLayout</a:t>
            </a:r>
            <a:r>
              <a:rPr lang="en-US" b="1" dirty="0"/>
              <a:t>():</a:t>
            </a:r>
            <a:r>
              <a:rPr lang="en-US" dirty="0"/>
              <a:t> creates a flow layout with centered alignment and a default 5 unit horizontal and vertical gap.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(int align):</a:t>
            </a:r>
            <a:r>
              <a:rPr lang="en-US" dirty="0"/>
              <a:t> creates a flow layout with the given alignment and a default 5 unit horizontal and vertical gap.</a:t>
            </a:r>
          </a:p>
          <a:p>
            <a:r>
              <a:rPr lang="en-US" b="1" dirty="0" err="1"/>
              <a:t>FlowLayout</a:t>
            </a:r>
            <a:r>
              <a:rPr lang="en-US" b="1" dirty="0"/>
              <a:t>(int align, 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 creates a flow layout with the given alignment and the given horizontal and vertical gap.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Layout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059" y="2828656"/>
            <a:ext cx="2773920" cy="25453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82" y="0"/>
            <a:ext cx="8596668" cy="679704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9705"/>
            <a:ext cx="8596668" cy="536165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MyFlowLayout</a:t>
            </a:r>
            <a:r>
              <a:rPr lang="en-US" b="1" dirty="0"/>
              <a:t>{  </a:t>
            </a:r>
          </a:p>
          <a:p>
            <a:r>
              <a:rPr lang="en-US" dirty="0" err="1"/>
              <a:t>JFrame</a:t>
            </a:r>
            <a:r>
              <a:rPr lang="en-US" dirty="0"/>
              <a:t> f;  </a:t>
            </a:r>
          </a:p>
          <a:p>
            <a:r>
              <a:rPr lang="en-US" dirty="0" err="1"/>
              <a:t>MyFlowLayout</a:t>
            </a:r>
            <a:r>
              <a:rPr lang="en-US" dirty="0"/>
              <a:t>(){  </a:t>
            </a:r>
          </a:p>
          <a:p>
            <a:r>
              <a:rPr lang="en-US" dirty="0"/>
              <a:t>    f=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/>
              <a:t>();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b1=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("1");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b2=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("2");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b3=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("3");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b4=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("4");  </a:t>
            </a:r>
          </a:p>
          <a:p>
            <a:r>
              <a:rPr lang="en-US" dirty="0"/>
              <a:t>    </a:t>
            </a:r>
            <a:r>
              <a:rPr lang="en-US" dirty="0" err="1"/>
              <a:t>JButton</a:t>
            </a:r>
            <a:r>
              <a:rPr lang="en-US" dirty="0"/>
              <a:t> b5=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("5");  </a:t>
            </a:r>
          </a:p>
          <a:p>
            <a:r>
              <a:rPr lang="en-US" dirty="0"/>
              <a:t>    </a:t>
            </a:r>
            <a:r>
              <a:rPr lang="en-US" dirty="0" err="1"/>
              <a:t>f.add</a:t>
            </a:r>
            <a:r>
              <a:rPr lang="en-US" dirty="0"/>
              <a:t>(b1);</a:t>
            </a:r>
            <a:r>
              <a:rPr lang="en-US" dirty="0" err="1"/>
              <a:t>f.add</a:t>
            </a:r>
            <a:r>
              <a:rPr lang="en-US" dirty="0"/>
              <a:t>(b2);</a:t>
            </a:r>
            <a:r>
              <a:rPr lang="en-US" dirty="0" err="1"/>
              <a:t>f.add</a:t>
            </a:r>
            <a:r>
              <a:rPr lang="en-US" dirty="0"/>
              <a:t>(b3);</a:t>
            </a:r>
            <a:r>
              <a:rPr lang="en-US" dirty="0" err="1"/>
              <a:t>f.add</a:t>
            </a:r>
            <a:r>
              <a:rPr lang="en-US" dirty="0"/>
              <a:t>(b4);</a:t>
            </a:r>
            <a:r>
              <a:rPr lang="en-US" dirty="0" err="1"/>
              <a:t>f.add</a:t>
            </a:r>
            <a:r>
              <a:rPr lang="en-US" dirty="0"/>
              <a:t>(b5);  </a:t>
            </a:r>
          </a:p>
          <a:p>
            <a:r>
              <a:rPr lang="en-US" dirty="0"/>
              <a:t>    </a:t>
            </a:r>
            <a:r>
              <a:rPr lang="en-US" dirty="0" err="1"/>
              <a:t>f.setLayout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FlowLayout</a:t>
            </a:r>
            <a:r>
              <a:rPr lang="en-US" b="1" dirty="0"/>
              <a:t>(</a:t>
            </a:r>
            <a:r>
              <a:rPr lang="en-US" b="1" dirty="0" err="1"/>
              <a:t>FlowLayout.RIGHT</a:t>
            </a:r>
            <a:r>
              <a:rPr lang="en-US" b="1" dirty="0"/>
              <a:t>));  </a:t>
            </a:r>
          </a:p>
          <a:p>
            <a:r>
              <a:rPr lang="en-US" dirty="0"/>
              <a:t>    //setting flow layout of right alignment  </a:t>
            </a:r>
          </a:p>
          <a:p>
            <a:r>
              <a:rPr lang="en-US" dirty="0"/>
              <a:t>    </a:t>
            </a:r>
            <a:r>
              <a:rPr lang="en-US" dirty="0" err="1"/>
              <a:t>f.setSize</a:t>
            </a:r>
            <a:r>
              <a:rPr lang="en-US" dirty="0"/>
              <a:t>(300,300);  </a:t>
            </a:r>
          </a:p>
          <a:p>
            <a:r>
              <a:rPr lang="en-US" dirty="0"/>
              <a:t>    </a:t>
            </a: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r>
              <a:rPr lang="en-US" dirty="0"/>
              <a:t>}  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r>
              <a:rPr lang="en-US" dirty="0"/>
              <a:t>    </a:t>
            </a:r>
            <a:r>
              <a:rPr lang="en-US" b="1" dirty="0"/>
              <a:t>new </a:t>
            </a:r>
            <a:r>
              <a:rPr lang="en-US" b="1" dirty="0" err="1"/>
              <a:t>MyFlowLayout</a:t>
            </a:r>
            <a:r>
              <a:rPr lang="en-US" b="1" dirty="0"/>
              <a:t>();  </a:t>
            </a:r>
          </a:p>
          <a:p>
            <a:r>
              <a:rPr lang="en-US" dirty="0"/>
              <a:t>} 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is used to arrange the components either vertically or horizontally. For this purpose, </a:t>
            </a:r>
            <a:r>
              <a:rPr lang="en-US" dirty="0" err="1"/>
              <a:t>BoxLayout</a:t>
            </a:r>
            <a:r>
              <a:rPr lang="en-US" dirty="0"/>
              <a:t> provides four constants. They are as follows: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6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BoxLayout</a:t>
            </a:r>
            <a:r>
              <a:rPr lang="en-US" b="1" dirty="0"/>
              <a:t> class is found in </a:t>
            </a:r>
            <a:r>
              <a:rPr lang="en-US" b="1" dirty="0" err="1"/>
              <a:t>javax.swing</a:t>
            </a:r>
            <a:r>
              <a:rPr lang="en-US" b="1" dirty="0"/>
              <a:t> package.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</a:t>
            </a:r>
            <a:r>
              <a:rPr lang="en-US" dirty="0" err="1"/>
              <a:t>BoxLayout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final int X_AXIS</a:t>
            </a:r>
          </a:p>
          <a:p>
            <a:r>
              <a:rPr lang="en-US" dirty="0"/>
              <a:t>public static final int Y_AXIS</a:t>
            </a:r>
          </a:p>
          <a:p>
            <a:r>
              <a:rPr lang="en-US" dirty="0"/>
              <a:t>public static final int LINE_AXIS</a:t>
            </a:r>
          </a:p>
          <a:p>
            <a:r>
              <a:rPr lang="en-US" dirty="0"/>
              <a:t>public static final int PAGE_AXIS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AWT and Swing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538342"/>
              </p:ext>
            </p:extLst>
          </p:nvPr>
        </p:nvGraphicFramePr>
        <p:xfrm>
          <a:off x="804672" y="2160588"/>
          <a:ext cx="9345168" cy="3881437"/>
        </p:xfrm>
        <a:graphic>
          <a:graphicData uri="http://schemas.openxmlformats.org/drawingml/2006/table">
            <a:tbl>
              <a:tblPr/>
              <a:tblGrid>
                <a:gridCol w="81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AWT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Swing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D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77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AWT components are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platform-dependent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swing components are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platform-independent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21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AWT components are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heavyweight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Swing components are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lightweight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77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AWT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support pluggable look and feel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Swing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supports pluggable look and feel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843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AWT provides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 components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than Swing.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Swing provides 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more powerful components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such as tables, lists,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scrollpanes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colorchooser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tabbedpane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etc.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554"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AWT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follows MVC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(Model View Controller) where model represents data, view represents presentation and controller acts as an interface between model and view.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Swing 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follows MVC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21855" marR="21855" marT="21855" marB="21855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of </a:t>
            </a:r>
            <a:r>
              <a:rPr lang="en-US" dirty="0" err="1"/>
              <a:t>BoxLayout</a:t>
            </a:r>
            <a:r>
              <a:rPr lang="en-US" dirty="0"/>
              <a:t> class: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BoxLayout</a:t>
            </a:r>
            <a:r>
              <a:rPr lang="en-US" b="1" dirty="0"/>
              <a:t>(Container c, int axis):</a:t>
            </a:r>
            <a:r>
              <a:rPr lang="en-US" dirty="0"/>
              <a:t> creates a box layout that arranges the components with the given axis.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Layout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956" y="2474295"/>
            <a:ext cx="3292125" cy="325402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6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r>
              <a:rPr lang="en-US" dirty="0"/>
              <a:t> Example1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7"/>
            <a:ext cx="8596668" cy="449602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public class BoxLayoutExample1 extends Frame {  </a:t>
            </a:r>
          </a:p>
          <a:p>
            <a:r>
              <a:rPr lang="en-US" dirty="0"/>
              <a:t> Button buttons[];  </a:t>
            </a:r>
          </a:p>
          <a:p>
            <a:r>
              <a:rPr lang="en-US" dirty="0"/>
              <a:t> </a:t>
            </a:r>
            <a:r>
              <a:rPr lang="en-US" b="1" dirty="0"/>
              <a:t>public BoxLayoutExample1 () {  </a:t>
            </a:r>
          </a:p>
          <a:p>
            <a:r>
              <a:rPr lang="en-US" dirty="0"/>
              <a:t>   buttons = </a:t>
            </a:r>
            <a:r>
              <a:rPr lang="en-US" b="1" dirty="0"/>
              <a:t>new Button [5];  </a:t>
            </a:r>
          </a:p>
          <a:p>
            <a:r>
              <a:rPr lang="en-US" dirty="0"/>
              <a:t>   </a:t>
            </a:r>
            <a:r>
              <a:rPr lang="en-US" b="1" dirty="0"/>
              <a:t>for (int </a:t>
            </a:r>
            <a:r>
              <a:rPr lang="en-US" b="1" dirty="0" err="1"/>
              <a:t>i</a:t>
            </a:r>
            <a:r>
              <a:rPr lang="en-US" b="1" dirty="0"/>
              <a:t> = 0;i&lt;5;i++) {  </a:t>
            </a:r>
          </a:p>
          <a:p>
            <a:r>
              <a:rPr lang="en-US" dirty="0"/>
              <a:t>      buttons[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b="1" dirty="0"/>
              <a:t>new Button ("Button " + (</a:t>
            </a:r>
            <a:r>
              <a:rPr lang="en-US" b="1" dirty="0" err="1"/>
              <a:t>i</a:t>
            </a:r>
            <a:r>
              <a:rPr lang="en-US" b="1" dirty="0"/>
              <a:t> + 1));  </a:t>
            </a:r>
          </a:p>
          <a:p>
            <a:r>
              <a:rPr lang="en-US" dirty="0"/>
              <a:t>      add (buttons[</a:t>
            </a:r>
            <a:r>
              <a:rPr lang="en-US" dirty="0" err="1"/>
              <a:t>i</a:t>
            </a:r>
            <a:r>
              <a:rPr lang="en-US" dirty="0"/>
              <a:t>]);  </a:t>
            </a:r>
          </a:p>
          <a:p>
            <a:r>
              <a:rPr lang="en-US" dirty="0"/>
              <a:t>    }  </a:t>
            </a:r>
          </a:p>
          <a:p>
            <a:r>
              <a:rPr lang="en-US" dirty="0" err="1"/>
              <a:t>setLayout</a:t>
            </a:r>
            <a:r>
              <a:rPr lang="en-US" dirty="0"/>
              <a:t> (</a:t>
            </a:r>
            <a:r>
              <a:rPr lang="en-US" b="1" dirty="0"/>
              <a:t>new </a:t>
            </a:r>
            <a:r>
              <a:rPr lang="en-US" b="1" dirty="0" err="1"/>
              <a:t>BoxLayout</a:t>
            </a:r>
            <a:r>
              <a:rPr lang="en-US" b="1" dirty="0"/>
              <a:t> (</a:t>
            </a:r>
            <a:r>
              <a:rPr lang="en-US" b="1" dirty="0" err="1"/>
              <a:t>getContentPane</a:t>
            </a:r>
            <a:r>
              <a:rPr lang="en-US" b="1" dirty="0"/>
              <a:t>(), </a:t>
            </a:r>
            <a:r>
              <a:rPr lang="en-US" b="1" dirty="0" err="1"/>
              <a:t>BoxLayout.Y_AXIS</a:t>
            </a:r>
            <a:r>
              <a:rPr lang="en-US" b="1" dirty="0"/>
              <a:t>));  </a:t>
            </a:r>
          </a:p>
          <a:p>
            <a:r>
              <a:rPr lang="en-US" dirty="0" err="1"/>
              <a:t>setSize</a:t>
            </a:r>
            <a:r>
              <a:rPr lang="en-US" dirty="0"/>
              <a:t>(400,400);  </a:t>
            </a:r>
          </a:p>
          <a:p>
            <a:r>
              <a:rPr lang="en-US" dirty="0" err="1"/>
              <a:t>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</a:t>
            </a:r>
          </a:p>
          <a:p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[]){  </a:t>
            </a:r>
          </a:p>
          <a:p>
            <a:r>
              <a:rPr lang="en-US" dirty="0"/>
              <a:t>BoxLayoutExample1 b=</a:t>
            </a:r>
            <a:r>
              <a:rPr lang="en-US" b="1" dirty="0"/>
              <a:t>new BoxLayoutExample1();  </a:t>
            </a:r>
          </a:p>
          <a:p>
            <a:r>
              <a:rPr lang="en-US" dirty="0"/>
              <a:t>}  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2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60" y="2447623"/>
            <a:ext cx="3436918" cy="33073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0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r>
              <a:rPr lang="en-US" dirty="0"/>
              <a:t> 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7"/>
            <a:ext cx="8596668" cy="449602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public class BoxLayoutExample2 extends Frame {  </a:t>
            </a:r>
          </a:p>
          <a:p>
            <a:r>
              <a:rPr lang="en-US" dirty="0"/>
              <a:t> Button buttons[];  </a:t>
            </a:r>
          </a:p>
          <a:p>
            <a:r>
              <a:rPr lang="en-US" dirty="0"/>
              <a:t> </a:t>
            </a:r>
            <a:r>
              <a:rPr lang="en-US" b="1" dirty="0"/>
              <a:t>public BoxLayoutExample2 () {  </a:t>
            </a:r>
          </a:p>
          <a:p>
            <a:r>
              <a:rPr lang="en-US" dirty="0"/>
              <a:t>   buttons = </a:t>
            </a:r>
            <a:r>
              <a:rPr lang="en-US" b="1" dirty="0"/>
              <a:t>new Button [5];  </a:t>
            </a:r>
          </a:p>
          <a:p>
            <a:r>
              <a:rPr lang="en-US" dirty="0"/>
              <a:t>   </a:t>
            </a:r>
            <a:r>
              <a:rPr lang="en-US" b="1" dirty="0"/>
              <a:t>for (int </a:t>
            </a:r>
            <a:r>
              <a:rPr lang="en-US" b="1" dirty="0" err="1"/>
              <a:t>i</a:t>
            </a:r>
            <a:r>
              <a:rPr lang="en-US" b="1" dirty="0"/>
              <a:t> = 0;i&lt;5;i++) {  </a:t>
            </a:r>
          </a:p>
          <a:p>
            <a:r>
              <a:rPr lang="en-US" dirty="0"/>
              <a:t>      buttons[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b="1" dirty="0"/>
              <a:t>new Button ("Button " + (</a:t>
            </a:r>
            <a:r>
              <a:rPr lang="en-US" b="1" dirty="0" err="1"/>
              <a:t>i</a:t>
            </a:r>
            <a:r>
              <a:rPr lang="en-US" b="1" dirty="0"/>
              <a:t> + 1));  </a:t>
            </a:r>
          </a:p>
          <a:p>
            <a:r>
              <a:rPr lang="en-US" dirty="0"/>
              <a:t>      add (buttons[</a:t>
            </a:r>
            <a:r>
              <a:rPr lang="en-US" dirty="0" err="1"/>
              <a:t>i</a:t>
            </a:r>
            <a:r>
              <a:rPr lang="en-US" dirty="0"/>
              <a:t>]);  </a:t>
            </a:r>
          </a:p>
          <a:p>
            <a:r>
              <a:rPr lang="en-US" dirty="0"/>
              <a:t>    }  </a:t>
            </a:r>
          </a:p>
          <a:p>
            <a:r>
              <a:rPr lang="en-US" dirty="0" err="1"/>
              <a:t>setLayout</a:t>
            </a:r>
            <a:r>
              <a:rPr lang="en-US" dirty="0"/>
              <a:t> (</a:t>
            </a:r>
            <a:r>
              <a:rPr lang="en-US" b="1" dirty="0"/>
              <a:t>new </a:t>
            </a:r>
            <a:r>
              <a:rPr lang="en-US" b="1" dirty="0" err="1"/>
              <a:t>BoxLayout</a:t>
            </a:r>
            <a:r>
              <a:rPr lang="en-US" b="1" dirty="0"/>
              <a:t> (</a:t>
            </a:r>
            <a:r>
              <a:rPr lang="en-US" b="1" dirty="0" err="1"/>
              <a:t>getContentPane</a:t>
            </a:r>
            <a:r>
              <a:rPr lang="en-US" b="1" dirty="0"/>
              <a:t>(), </a:t>
            </a:r>
            <a:r>
              <a:rPr lang="en-US" b="1" dirty="0" err="1"/>
              <a:t>BoxLayout.</a:t>
            </a:r>
            <a:r>
              <a:rPr lang="en-US" b="1" i="1" dirty="0" err="1"/>
              <a:t>X_AXIS</a:t>
            </a:r>
            <a:r>
              <a:rPr lang="en-US" b="1" i="1" dirty="0"/>
              <a:t>));  </a:t>
            </a:r>
          </a:p>
          <a:p>
            <a:r>
              <a:rPr lang="en-US" dirty="0" err="1"/>
              <a:t>setSize</a:t>
            </a:r>
            <a:r>
              <a:rPr lang="en-US" dirty="0"/>
              <a:t>(400,400);  </a:t>
            </a:r>
          </a:p>
          <a:p>
            <a:r>
              <a:rPr lang="en-US" dirty="0" err="1"/>
              <a:t>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r>
              <a:rPr lang="en-US" dirty="0"/>
              <a:t>}  </a:t>
            </a:r>
          </a:p>
          <a:p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[]){  </a:t>
            </a:r>
          </a:p>
          <a:p>
            <a:r>
              <a:rPr lang="en-US" dirty="0"/>
              <a:t>BoxLayoutExample2 b=</a:t>
            </a:r>
            <a:r>
              <a:rPr lang="en-US" b="1" dirty="0"/>
              <a:t>new BoxLayoutExample2();  </a:t>
            </a:r>
          </a:p>
          <a:p>
            <a:r>
              <a:rPr lang="en-US" dirty="0"/>
              <a:t>}  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CardLayout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4169"/>
            <a:ext cx="8596668" cy="469719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CardLayout</a:t>
            </a:r>
            <a:r>
              <a:rPr lang="en-US" dirty="0"/>
              <a:t> class manages the components in such a manner that only one component is visible at a time. It treats each component as a card that is why it is known as </a:t>
            </a:r>
            <a:r>
              <a:rPr lang="en-US" dirty="0" err="1"/>
              <a:t>CardLayout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CardLayout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r>
              <a:rPr lang="en-US" dirty="0"/>
              <a:t>(): creates a card layout with zero horizontal and vertical gap.</a:t>
            </a:r>
          </a:p>
          <a:p>
            <a:r>
              <a:rPr lang="en-US" dirty="0" err="1"/>
              <a:t>CardLayout</a:t>
            </a:r>
            <a:r>
              <a:rPr lang="en-US" dirty="0"/>
              <a:t>(int </a:t>
            </a:r>
            <a:r>
              <a:rPr lang="en-US" dirty="0" err="1"/>
              <a:t>hgap</a:t>
            </a:r>
            <a:r>
              <a:rPr lang="en-US" dirty="0"/>
              <a:t>, int </a:t>
            </a:r>
            <a:r>
              <a:rPr lang="en-US" dirty="0" err="1"/>
              <a:t>vgap</a:t>
            </a:r>
            <a:r>
              <a:rPr lang="en-US" dirty="0"/>
              <a:t>): creates a card layout with the given horizontal and vertical gap.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3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methods of </a:t>
            </a:r>
            <a:r>
              <a:rPr lang="en-US" dirty="0" err="1"/>
              <a:t>CardLayout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 next(Container parent): is used to flip to the next card of the given container.</a:t>
            </a:r>
          </a:p>
          <a:p>
            <a:r>
              <a:rPr lang="en-US" dirty="0"/>
              <a:t>public void previous(Container parent): is used to flip to the previous card of the given container.</a:t>
            </a:r>
          </a:p>
          <a:p>
            <a:r>
              <a:rPr lang="en-US" dirty="0"/>
              <a:t>public void first(Container parent): is used to flip to the first card of the given container.</a:t>
            </a:r>
          </a:p>
          <a:p>
            <a:r>
              <a:rPr lang="en-US" dirty="0"/>
              <a:t>public void last(Container parent): is used to flip to the last card of the given container.</a:t>
            </a:r>
          </a:p>
          <a:p>
            <a:r>
              <a:rPr lang="en-US" dirty="0"/>
              <a:t>public void show(Container parent, String name): is used to flip to the specified card with the given name.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0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991" y="2443813"/>
            <a:ext cx="3414056" cy="33149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62" y="0"/>
            <a:ext cx="8596668" cy="63398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1208"/>
            <a:ext cx="10332042" cy="6336792"/>
          </a:xfrm>
        </p:spPr>
        <p:txBody>
          <a:bodyPr>
            <a:noAutofit/>
          </a:bodyPr>
          <a:lstStyle/>
          <a:p>
            <a:r>
              <a:rPr lang="en-US" sz="1050" b="1" dirty="0"/>
              <a:t>public class </a:t>
            </a:r>
            <a:r>
              <a:rPr lang="en-US" sz="1050" b="1" dirty="0" err="1"/>
              <a:t>CardLayoutExample</a:t>
            </a:r>
            <a:r>
              <a:rPr lang="en-US" sz="1050" b="1" dirty="0"/>
              <a:t> extends </a:t>
            </a:r>
            <a:r>
              <a:rPr lang="en-US" sz="1050" b="1" dirty="0" err="1"/>
              <a:t>JFrame</a:t>
            </a:r>
            <a:r>
              <a:rPr lang="en-US" sz="1050" b="1" dirty="0"/>
              <a:t> implements </a:t>
            </a:r>
            <a:r>
              <a:rPr lang="en-US" sz="1050" b="1" dirty="0" err="1"/>
              <a:t>ActionListener</a:t>
            </a:r>
            <a:r>
              <a:rPr lang="en-US" sz="1050" b="1" dirty="0"/>
              <a:t>{  </a:t>
            </a:r>
          </a:p>
          <a:p>
            <a:r>
              <a:rPr lang="en-US" sz="1050" b="1" dirty="0" err="1"/>
              <a:t>CardLayout</a:t>
            </a:r>
            <a:r>
              <a:rPr lang="en-US" sz="1050" b="1" dirty="0"/>
              <a:t> card;  </a:t>
            </a:r>
          </a:p>
          <a:p>
            <a:r>
              <a:rPr lang="en-US" sz="1050" b="1" dirty="0" err="1"/>
              <a:t>JButton</a:t>
            </a:r>
            <a:r>
              <a:rPr lang="en-US" sz="1050" b="1" dirty="0"/>
              <a:t> b1,b2,b3;  </a:t>
            </a:r>
          </a:p>
          <a:p>
            <a:r>
              <a:rPr lang="en-US" sz="1050" b="1" dirty="0"/>
              <a:t>Container c;  </a:t>
            </a:r>
          </a:p>
          <a:p>
            <a:r>
              <a:rPr lang="en-US" sz="1050" b="1" dirty="0"/>
              <a:t>    </a:t>
            </a:r>
            <a:r>
              <a:rPr lang="en-US" sz="1050" b="1" dirty="0" err="1"/>
              <a:t>CardLayoutExample</a:t>
            </a:r>
            <a:r>
              <a:rPr lang="en-US" sz="1050" b="1" dirty="0"/>
              <a:t>(){  </a:t>
            </a:r>
          </a:p>
          <a:p>
            <a:r>
              <a:rPr lang="en-US" sz="1050" b="1" dirty="0"/>
              <a:t>        c=</a:t>
            </a:r>
            <a:r>
              <a:rPr lang="en-US" sz="1050" b="1" dirty="0" err="1"/>
              <a:t>getContentPane</a:t>
            </a:r>
            <a:r>
              <a:rPr lang="en-US" sz="1050" b="1" dirty="0"/>
              <a:t>();  </a:t>
            </a:r>
          </a:p>
          <a:p>
            <a:r>
              <a:rPr lang="en-US" sz="1050" b="1" dirty="0"/>
              <a:t>        card=new </a:t>
            </a:r>
            <a:r>
              <a:rPr lang="en-US" sz="1050" b="1" dirty="0" err="1"/>
              <a:t>CardLayout</a:t>
            </a:r>
            <a:r>
              <a:rPr lang="en-US" sz="1050" b="1" dirty="0"/>
              <a:t>(40,30);  </a:t>
            </a:r>
          </a:p>
          <a:p>
            <a:r>
              <a:rPr lang="en-US" sz="1050" b="1" dirty="0"/>
              <a:t>//create </a:t>
            </a:r>
            <a:r>
              <a:rPr lang="en-US" sz="1050" b="1" dirty="0" err="1"/>
              <a:t>CardLayout</a:t>
            </a:r>
            <a:r>
              <a:rPr lang="en-US" sz="1050" b="1" dirty="0"/>
              <a:t> object with 40 </a:t>
            </a:r>
            <a:r>
              <a:rPr lang="en-US" sz="1050" b="1" dirty="0" err="1"/>
              <a:t>hor</a:t>
            </a:r>
            <a:r>
              <a:rPr lang="en-US" sz="1050" b="1" dirty="0"/>
              <a:t> space and 30 </a:t>
            </a:r>
            <a:r>
              <a:rPr lang="en-US" sz="1050" b="1" dirty="0" err="1"/>
              <a:t>ver</a:t>
            </a:r>
            <a:r>
              <a:rPr lang="en-US" sz="1050" b="1" dirty="0"/>
              <a:t> space  </a:t>
            </a:r>
          </a:p>
          <a:p>
            <a:r>
              <a:rPr lang="en-US" sz="1050" b="1" dirty="0"/>
              <a:t>        </a:t>
            </a:r>
            <a:r>
              <a:rPr lang="en-US" sz="1050" b="1" dirty="0" err="1"/>
              <a:t>c.setLayout</a:t>
            </a:r>
            <a:r>
              <a:rPr lang="en-US" sz="1050" b="1" dirty="0"/>
              <a:t>(card);  </a:t>
            </a:r>
          </a:p>
          <a:p>
            <a:r>
              <a:rPr lang="en-US" sz="1050" b="1" dirty="0"/>
              <a:t>        b1=new </a:t>
            </a:r>
            <a:r>
              <a:rPr lang="en-US" sz="1050" b="1" dirty="0" err="1"/>
              <a:t>JButton</a:t>
            </a:r>
            <a:r>
              <a:rPr lang="en-US" sz="1050" b="1" dirty="0"/>
              <a:t>("Apple");       b2=new </a:t>
            </a:r>
            <a:r>
              <a:rPr lang="en-US" sz="1050" b="1" dirty="0" err="1"/>
              <a:t>JButton</a:t>
            </a:r>
            <a:r>
              <a:rPr lang="en-US" sz="1050" b="1" dirty="0"/>
              <a:t>("Boy");          b3=new </a:t>
            </a:r>
            <a:r>
              <a:rPr lang="en-US" sz="1050" b="1" dirty="0" err="1"/>
              <a:t>JButton</a:t>
            </a:r>
            <a:r>
              <a:rPr lang="en-US" sz="1050" b="1" dirty="0"/>
              <a:t>("Cat");  </a:t>
            </a:r>
          </a:p>
          <a:p>
            <a:r>
              <a:rPr lang="en-US" sz="1050" b="1" dirty="0"/>
              <a:t>        b1.addActionListener(this);          b2.addActionListener(this);          b3.addActionListener(this);  </a:t>
            </a:r>
          </a:p>
          <a:p>
            <a:r>
              <a:rPr lang="en-US" sz="1050" b="1" dirty="0"/>
              <a:t>        </a:t>
            </a:r>
            <a:r>
              <a:rPr lang="en-US" sz="1050" b="1" dirty="0" err="1"/>
              <a:t>c.add</a:t>
            </a:r>
            <a:r>
              <a:rPr lang="en-US" sz="1050" b="1" dirty="0"/>
              <a:t>("a",b1);</a:t>
            </a:r>
            <a:r>
              <a:rPr lang="en-US" sz="1050" b="1" dirty="0" err="1"/>
              <a:t>c.add</a:t>
            </a:r>
            <a:r>
              <a:rPr lang="en-US" sz="1050" b="1" dirty="0"/>
              <a:t>("b",b2);</a:t>
            </a:r>
            <a:r>
              <a:rPr lang="en-US" sz="1050" b="1" dirty="0" err="1"/>
              <a:t>c.add</a:t>
            </a:r>
            <a:r>
              <a:rPr lang="en-US" sz="1050" b="1" dirty="0"/>
              <a:t>("c",b3);  </a:t>
            </a:r>
          </a:p>
          <a:p>
            <a:r>
              <a:rPr lang="en-US" sz="1050" b="1" dirty="0"/>
              <a:t>    }  </a:t>
            </a:r>
          </a:p>
          <a:p>
            <a:r>
              <a:rPr lang="en-US" sz="1050" b="1" dirty="0"/>
              <a:t>    public void </a:t>
            </a:r>
            <a:r>
              <a:rPr lang="en-US" sz="1050" b="1" dirty="0" err="1"/>
              <a:t>actionPerformed</a:t>
            </a:r>
            <a:r>
              <a:rPr lang="en-US" sz="1050" b="1" dirty="0"/>
              <a:t>(</a:t>
            </a:r>
            <a:r>
              <a:rPr lang="en-US" sz="1050" b="1" dirty="0" err="1"/>
              <a:t>ActionEvent</a:t>
            </a:r>
            <a:r>
              <a:rPr lang="en-US" sz="1050" b="1" dirty="0"/>
              <a:t> e) {  </a:t>
            </a:r>
          </a:p>
          <a:p>
            <a:r>
              <a:rPr lang="en-US" sz="1050" b="1" dirty="0"/>
              <a:t>    </a:t>
            </a:r>
            <a:r>
              <a:rPr lang="en-US" sz="1050" b="1" dirty="0" err="1"/>
              <a:t>card.next</a:t>
            </a:r>
            <a:r>
              <a:rPr lang="en-US" sz="1050" b="1" dirty="0"/>
              <a:t>(c);  </a:t>
            </a:r>
          </a:p>
          <a:p>
            <a:r>
              <a:rPr lang="en-US" sz="1050" b="1" dirty="0"/>
              <a:t>    }  </a:t>
            </a:r>
          </a:p>
          <a:p>
            <a:r>
              <a:rPr lang="en-US" sz="1050" b="1" dirty="0"/>
              <a:t>    public static void main(String[] </a:t>
            </a:r>
            <a:r>
              <a:rPr lang="en-US" sz="1050" b="1" dirty="0" err="1"/>
              <a:t>args</a:t>
            </a:r>
            <a:r>
              <a:rPr lang="en-US" sz="1050" b="1" dirty="0"/>
              <a:t>) {  </a:t>
            </a:r>
          </a:p>
          <a:p>
            <a:r>
              <a:rPr lang="en-US" sz="1050" b="1" dirty="0"/>
              <a:t>        </a:t>
            </a:r>
            <a:r>
              <a:rPr lang="en-US" sz="1050" b="1" dirty="0" err="1"/>
              <a:t>CardLayoutExample</a:t>
            </a:r>
            <a:r>
              <a:rPr lang="en-US" sz="1050" b="1" dirty="0"/>
              <a:t> cl=new </a:t>
            </a:r>
            <a:r>
              <a:rPr lang="en-US" sz="1050" b="1" dirty="0" err="1"/>
              <a:t>CardLayoutExample</a:t>
            </a:r>
            <a:r>
              <a:rPr lang="en-US" sz="1050" b="1" dirty="0"/>
              <a:t>();  </a:t>
            </a:r>
          </a:p>
          <a:p>
            <a:r>
              <a:rPr lang="en-US" sz="1050" b="1" dirty="0"/>
              <a:t>        </a:t>
            </a:r>
            <a:r>
              <a:rPr lang="en-US" sz="1050" b="1" dirty="0" err="1"/>
              <a:t>cl.setSize</a:t>
            </a:r>
            <a:r>
              <a:rPr lang="en-US" sz="1050" b="1" dirty="0"/>
              <a:t>(400,400);  </a:t>
            </a:r>
          </a:p>
          <a:p>
            <a:r>
              <a:rPr lang="en-US" sz="1050" b="1" dirty="0"/>
              <a:t>        </a:t>
            </a:r>
            <a:r>
              <a:rPr lang="en-US" sz="1050" b="1" dirty="0" err="1"/>
              <a:t>cl.setVisible</a:t>
            </a:r>
            <a:r>
              <a:rPr lang="en-US" sz="1050" b="1" dirty="0"/>
              <a:t>(true);  </a:t>
            </a:r>
          </a:p>
          <a:p>
            <a:r>
              <a:rPr lang="en-US" sz="1050" b="1" dirty="0"/>
              <a:t>        </a:t>
            </a:r>
            <a:r>
              <a:rPr lang="en-US" sz="1050" b="1" dirty="0" err="1"/>
              <a:t>cl.setDefaultCloseOperation</a:t>
            </a:r>
            <a:r>
              <a:rPr lang="en-US" sz="1050" b="1" dirty="0"/>
              <a:t>(EXIT_ON_CLOSE);  </a:t>
            </a:r>
          </a:p>
          <a:p>
            <a:r>
              <a:rPr lang="en-US" sz="1050" b="1" dirty="0"/>
              <a:t>    }  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Foundation Classes (JFC) are a set of GUI components which simplify the development of desktop applications.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Hierarchy of Java Swing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5</a:t>
            </a:fld>
            <a:endParaRPr lang="en-US"/>
          </a:p>
        </p:txBody>
      </p:sp>
      <p:pic>
        <p:nvPicPr>
          <p:cNvPr id="2054" name="Picture 6" descr="hierarchy of javax sw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14" y="2160588"/>
            <a:ext cx="480701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Methods of Component class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30377"/>
              </p:ext>
            </p:extLst>
          </p:nvPr>
        </p:nvGraphicFramePr>
        <p:xfrm>
          <a:off x="677861" y="1930398"/>
          <a:ext cx="8722170" cy="3515413"/>
        </p:xfrm>
        <a:graphic>
          <a:graphicData uri="http://schemas.openxmlformats.org/drawingml/2006/table">
            <a:tbl>
              <a:tblPr/>
              <a:tblGrid>
                <a:gridCol w="436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2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D09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9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9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D09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9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9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82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add(Component c)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 a component on another component.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2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setSize(int width,int height)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size of the component.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2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setLayout(LayoutManager m)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layout manager for the component.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2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setVisible(boolean b)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visibility of the component. It is by default false.</a:t>
                      </a:r>
                    </a:p>
                  </a:txBody>
                  <a:tcPr marL="35729" marR="35729" marT="35729" marB="35729">
                    <a:lnL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Examples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3370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the code of swing inside the main(), constructor or any other method.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 Swing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2185"/>
            <a:ext cx="8596668" cy="45691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FirstSwingExample</a:t>
            </a:r>
            <a:r>
              <a:rPr lang="en-US" dirty="0"/>
              <a:t> {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r>
              <a:rPr lang="en-US" dirty="0" err="1"/>
              <a:t>JFrame</a:t>
            </a:r>
            <a:r>
              <a:rPr lang="en-US" dirty="0"/>
              <a:t> f=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JFrame</a:t>
            </a:r>
            <a:r>
              <a:rPr lang="en-US" dirty="0"/>
              <a:t>();//creating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 err="1"/>
              <a:t>JButton</a:t>
            </a:r>
            <a:r>
              <a:rPr lang="en-US" dirty="0"/>
              <a:t> b=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JButton</a:t>
            </a:r>
            <a:r>
              <a:rPr lang="en-US" dirty="0"/>
              <a:t>("click");//creating instance of </a:t>
            </a:r>
            <a:r>
              <a:rPr lang="en-US" dirty="0" err="1"/>
              <a:t>JButton</a:t>
            </a:r>
            <a:r>
              <a:rPr lang="en-US" dirty="0"/>
              <a:t>  </a:t>
            </a:r>
          </a:p>
          <a:p>
            <a:r>
              <a:rPr lang="en-US" dirty="0" err="1"/>
              <a:t>b.setBounds</a:t>
            </a:r>
            <a:r>
              <a:rPr lang="en-US" dirty="0"/>
              <a:t>(130,100,100, 40);//x axis, y axis, width, height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 err="1"/>
              <a:t>f.add</a:t>
            </a:r>
            <a:r>
              <a:rPr lang="en-US" dirty="0"/>
              <a:t>(b);//adding button in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r>
              <a:rPr lang="en-US" dirty="0"/>
              <a:t>          </a:t>
            </a:r>
          </a:p>
          <a:p>
            <a:r>
              <a:rPr lang="en-US" dirty="0" err="1"/>
              <a:t>f.setSize</a:t>
            </a:r>
            <a:r>
              <a:rPr lang="en-US" dirty="0"/>
              <a:t>(400,500);//400 width and 500 height  </a:t>
            </a:r>
          </a:p>
          <a:p>
            <a:r>
              <a:rPr lang="en-US" dirty="0" err="1"/>
              <a:t>f.setLayout</a:t>
            </a:r>
            <a:r>
              <a:rPr lang="en-US" dirty="0"/>
              <a:t>(</a:t>
            </a:r>
            <a:r>
              <a:rPr lang="en-US" b="1" dirty="0"/>
              <a:t>null</a:t>
            </a:r>
            <a:r>
              <a:rPr lang="en-US" dirty="0"/>
              <a:t>);//using no layout managers  </a:t>
            </a:r>
          </a:p>
          <a:p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);//making the frame visible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4234-5A14-4017-A095-6B79A9D4F3BF}" type="datetime1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1453-CDFD-4BB1-94DE-776BF8691B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2244</TotalTime>
  <Words>1839</Words>
  <Application>Microsoft Office PowerPoint</Application>
  <PresentationFormat>Widescreen</PresentationFormat>
  <Paragraphs>405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SWING</vt:lpstr>
      <vt:lpstr>SWING</vt:lpstr>
      <vt:lpstr>Difference between AWT and Swing</vt:lpstr>
      <vt:lpstr>What is JFC</vt:lpstr>
      <vt:lpstr>Hierarchy of Java Swing classes</vt:lpstr>
      <vt:lpstr>Commonly used Methods of Component class </vt:lpstr>
      <vt:lpstr>Swing Examples </vt:lpstr>
      <vt:lpstr>Note</vt:lpstr>
      <vt:lpstr>Simple Java Swing Example </vt:lpstr>
      <vt:lpstr>Example of Swing by Association inside constructor</vt:lpstr>
      <vt:lpstr>Simple example of Swing by inheritance </vt:lpstr>
      <vt:lpstr>LayoutManagers </vt:lpstr>
      <vt:lpstr>Layout Managers</vt:lpstr>
      <vt:lpstr>BorderLayout </vt:lpstr>
      <vt:lpstr>Constructors of BorderLayout class </vt:lpstr>
      <vt:lpstr>Example of BorderLayout class </vt:lpstr>
      <vt:lpstr>JButton Example</vt:lpstr>
      <vt:lpstr>GridLayout</vt:lpstr>
      <vt:lpstr>Constructors of GridLayout class </vt:lpstr>
      <vt:lpstr>Grid Layout</vt:lpstr>
      <vt:lpstr>GridLayout</vt:lpstr>
      <vt:lpstr>FlowLayout </vt:lpstr>
      <vt:lpstr>Fields of Flow Layout Class</vt:lpstr>
      <vt:lpstr>Constructors of FlowLayout class </vt:lpstr>
      <vt:lpstr>Flow Layout</vt:lpstr>
      <vt:lpstr>Example of FlowLayout</vt:lpstr>
      <vt:lpstr>BoxLayout class </vt:lpstr>
      <vt:lpstr>Note</vt:lpstr>
      <vt:lpstr>Fields of BoxLayout class </vt:lpstr>
      <vt:lpstr>Constructor of BoxLayout class: </vt:lpstr>
      <vt:lpstr>Box Layout</vt:lpstr>
      <vt:lpstr>BoxLayout Example1</vt:lpstr>
      <vt:lpstr>Example 2</vt:lpstr>
      <vt:lpstr>BoxLayout Example2</vt:lpstr>
      <vt:lpstr>CardLayout class </vt:lpstr>
      <vt:lpstr>Constructors of CardLayout class </vt:lpstr>
      <vt:lpstr>Commonly used methods of CardLayout class </vt:lpstr>
      <vt:lpstr>CardLayout</vt:lpstr>
      <vt:lpstr>Example of CardLayout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</dc:title>
  <dc:creator>Arepalli, Manga Rao</dc:creator>
  <cp:lastModifiedBy>Arepalli, Manga Rao (US - Hyderabad)</cp:lastModifiedBy>
  <cp:revision>37</cp:revision>
  <dcterms:created xsi:type="dcterms:W3CDTF">2015-09-15T11:07:36Z</dcterms:created>
  <dcterms:modified xsi:type="dcterms:W3CDTF">2018-07-08T14:58:41Z</dcterms:modified>
</cp:coreProperties>
</file>