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0" roundtripDataSignature="AMtx7mjxy64FVqU8OrNCuj8ODR8W6Iu3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C75141-D226-4F88-95CE-DFDD843D4CE5}">
  <a:tblStyle styleId="{02C75141-D226-4F88-95CE-DFDD843D4CE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customschemas.google.com/relationships/presentationmetadata" Target="meta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a3d0e11b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a3d0e11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a3d0e11b6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a3d0e11b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25"/>
          <p:cNvGrpSpPr/>
          <p:nvPr/>
        </p:nvGrpSpPr>
        <p:grpSpPr>
          <a:xfrm>
            <a:off x="0" y="-8467"/>
            <a:ext cx="12192000" cy="6866467"/>
            <a:chOff x="0" y="-8467"/>
            <a:chExt cx="12192000" cy="6866467"/>
          </a:xfrm>
        </p:grpSpPr>
        <p:cxnSp>
          <p:nvCxnSpPr>
            <p:cNvPr id="24" name="Google Shape;24;p12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2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2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2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2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2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2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2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2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2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2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3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3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3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3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13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3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3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3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13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3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3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3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9"/>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4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4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12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9" name="Google Shape;49;p1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12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5" name="Google Shape;55;p1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2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2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2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3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3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1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3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3"/>
          <p:cNvSpPr/>
          <p:nvPr>
            <p:ph idx="2" type="pic"/>
          </p:nvPr>
        </p:nvSpPr>
        <p:spPr>
          <a:xfrm>
            <a:off x="677334" y="609600"/>
            <a:ext cx="8596668" cy="3845718"/>
          </a:xfrm>
          <a:prstGeom prst="rect">
            <a:avLst/>
          </a:prstGeom>
          <a:noFill/>
          <a:ln>
            <a:noFill/>
          </a:ln>
        </p:spPr>
      </p:sp>
      <p:sp>
        <p:nvSpPr>
          <p:cNvPr id="86" name="Google Shape;86;p13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24"/>
          <p:cNvGrpSpPr/>
          <p:nvPr/>
        </p:nvGrpSpPr>
        <p:grpSpPr>
          <a:xfrm>
            <a:off x="0" y="-8467"/>
            <a:ext cx="12192000" cy="6866467"/>
            <a:chOff x="0" y="-8467"/>
            <a:chExt cx="12192000" cy="6866467"/>
          </a:xfrm>
        </p:grpSpPr>
        <p:cxnSp>
          <p:nvCxnSpPr>
            <p:cNvPr id="7" name="Google Shape;7;p1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Java Exception Handling</a:t>
            </a:r>
            <a:endParaRPr/>
          </a:p>
        </p:txBody>
      </p:sp>
      <p:sp>
        <p:nvSpPr>
          <p:cNvPr id="144" name="Google Shape;144;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145" name="Google Shape;145;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46" name="Google Shape;146;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47" name="Google Shape;147;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a:t>Common scenarios where exceptions may occur</a:t>
            </a:r>
            <a:br>
              <a:rPr lang="en-US"/>
            </a:br>
            <a:endParaRPr/>
          </a:p>
        </p:txBody>
      </p:sp>
      <p:sp>
        <p:nvSpPr>
          <p:cNvPr id="233" name="Google Shape;233;p1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234" name="Google Shape;234;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235" name="Google Shape;235;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36" name="Google Shape;236;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1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Custom/User defined Exception</a:t>
            </a:r>
            <a:endParaRPr/>
          </a:p>
        </p:txBody>
      </p:sp>
      <p:sp>
        <p:nvSpPr>
          <p:cNvPr id="1006" name="Google Shape;1006;p11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1007" name="Google Shape;1007;p1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008" name="Google Shape;1008;p1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09" name="Google Shape;1009;p1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1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Custom Exception</a:t>
            </a:r>
            <a:br>
              <a:rPr lang="en-US"/>
            </a:br>
            <a:endParaRPr/>
          </a:p>
        </p:txBody>
      </p:sp>
      <p:sp>
        <p:nvSpPr>
          <p:cNvPr id="1015" name="Google Shape;1015;p11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If you are creating your own Exception that is known as custom exception or user-defined exception. Java custom exceptions are used to customize the exception according to user need.</a:t>
            </a:r>
            <a:endParaRPr/>
          </a:p>
          <a:p>
            <a:pPr indent="-342900" lvl="0" marL="342900" rtl="0" algn="l">
              <a:spcBef>
                <a:spcPts val="1000"/>
              </a:spcBef>
              <a:spcAft>
                <a:spcPts val="0"/>
              </a:spcAft>
              <a:buSzPts val="1440"/>
              <a:buChar char="►"/>
            </a:pPr>
            <a:r>
              <a:rPr lang="en-US"/>
              <a:t>By the help of custom exception, you can have your own exception and message.</a:t>
            </a:r>
            <a:endParaRPr/>
          </a:p>
          <a:p>
            <a:pPr indent="-251459" lvl="0" marL="342900" rtl="0" algn="l">
              <a:spcBef>
                <a:spcPts val="1000"/>
              </a:spcBef>
              <a:spcAft>
                <a:spcPts val="0"/>
              </a:spcAft>
              <a:buSzPts val="1440"/>
              <a:buNone/>
            </a:pPr>
            <a:r>
              <a:t/>
            </a:r>
            <a:endParaRPr/>
          </a:p>
        </p:txBody>
      </p:sp>
      <p:sp>
        <p:nvSpPr>
          <p:cNvPr id="1016" name="Google Shape;1016;p1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017" name="Google Shape;1017;p1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18" name="Google Shape;1018;p1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5">
                                            <p:txEl>
                                              <p:pRg end="0" st="0"/>
                                            </p:txEl>
                                          </p:spTgt>
                                        </p:tgtEl>
                                        <p:attrNameLst>
                                          <p:attrName>style.visibility</p:attrName>
                                        </p:attrNameLst>
                                      </p:cBhvr>
                                      <p:to>
                                        <p:strVal val="visible"/>
                                      </p:to>
                                    </p:set>
                                    <p:anim calcmode="lin" valueType="num">
                                      <p:cBhvr additive="base">
                                        <p:cTn dur="500"/>
                                        <p:tgtEl>
                                          <p:spTgt spid="10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5">
                                            <p:txEl>
                                              <p:pRg end="1" st="1"/>
                                            </p:txEl>
                                          </p:spTgt>
                                        </p:tgtEl>
                                        <p:attrNameLst>
                                          <p:attrName>style.visibility</p:attrName>
                                        </p:attrNameLst>
                                      </p:cBhvr>
                                      <p:to>
                                        <p:strVal val="visible"/>
                                      </p:to>
                                    </p:set>
                                    <p:anim calcmode="lin" valueType="num">
                                      <p:cBhvr additive="base">
                                        <p:cTn dur="500"/>
                                        <p:tgtEl>
                                          <p:spTgt spid="10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5">
                                            <p:txEl>
                                              <p:pRg end="2" st="2"/>
                                            </p:txEl>
                                          </p:spTgt>
                                        </p:tgtEl>
                                        <p:attrNameLst>
                                          <p:attrName>style.visibility</p:attrName>
                                        </p:attrNameLst>
                                      </p:cBhvr>
                                      <p:to>
                                        <p:strVal val="visible"/>
                                      </p:to>
                                    </p:set>
                                    <p:anim calcmode="lin" valueType="num">
                                      <p:cBhvr additive="base">
                                        <p:cTn dur="500"/>
                                        <p:tgtEl>
                                          <p:spTgt spid="10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1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InvalidAgeException Class</a:t>
            </a:r>
            <a:endParaRPr/>
          </a:p>
        </p:txBody>
      </p:sp>
      <p:sp>
        <p:nvSpPr>
          <p:cNvPr id="1024" name="Google Shape;1024;p11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class</a:t>
            </a:r>
            <a:r>
              <a:rPr lang="en-US"/>
              <a:t> InvalidAgeException </a:t>
            </a:r>
            <a:r>
              <a:rPr b="1" lang="en-US"/>
              <a:t>extends</a:t>
            </a:r>
            <a:r>
              <a:rPr lang="en-US"/>
              <a:t> Exception{  </a:t>
            </a:r>
            <a:endParaRPr/>
          </a:p>
          <a:p>
            <a:pPr indent="-342900" lvl="0" marL="342900" rtl="0" algn="l">
              <a:spcBef>
                <a:spcPts val="1000"/>
              </a:spcBef>
              <a:spcAft>
                <a:spcPts val="0"/>
              </a:spcAft>
              <a:buSzPts val="1440"/>
              <a:buChar char="►"/>
            </a:pPr>
            <a:r>
              <a:rPr lang="en-US"/>
              <a:t> InvalidAgeException(String s){  </a:t>
            </a:r>
            <a:endParaRPr/>
          </a:p>
          <a:p>
            <a:pPr indent="-342900" lvl="0" marL="342900" rtl="0" algn="l">
              <a:spcBef>
                <a:spcPts val="1000"/>
              </a:spcBef>
              <a:spcAft>
                <a:spcPts val="0"/>
              </a:spcAft>
              <a:buSzPts val="1440"/>
              <a:buChar char="►"/>
            </a:pPr>
            <a:r>
              <a:rPr lang="en-US"/>
              <a:t>  </a:t>
            </a:r>
            <a:r>
              <a:rPr b="1" lang="en-US"/>
              <a:t>super</a:t>
            </a:r>
            <a:r>
              <a:rPr lang="en-US"/>
              <a:t>(s);  </a:t>
            </a:r>
            <a:endParaRPr/>
          </a:p>
          <a:p>
            <a:pPr indent="-342900" lvl="0" marL="342900" rtl="0" algn="l">
              <a:spcBef>
                <a:spcPts val="1000"/>
              </a:spcBef>
              <a:spcAft>
                <a:spcPts val="0"/>
              </a:spcAft>
              <a:buSzPts val="1440"/>
              <a:buChar char="►"/>
            </a:pPr>
            <a:r>
              <a:rPr lang="en-US"/>
              <a:t> }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1025" name="Google Shape;1025;p1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026" name="Google Shape;1026;p1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27" name="Google Shape;1027;p1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15"/>
          <p:cNvSpPr txBox="1"/>
          <p:nvPr>
            <p:ph type="title"/>
          </p:nvPr>
        </p:nvSpPr>
        <p:spPr>
          <a:xfrm>
            <a:off x="805350" y="0"/>
            <a:ext cx="10725300" cy="576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TestCustomException1</a:t>
            </a:r>
            <a:endParaRPr/>
          </a:p>
        </p:txBody>
      </p:sp>
      <p:sp>
        <p:nvSpPr>
          <p:cNvPr id="1033" name="Google Shape;1033;p115"/>
          <p:cNvSpPr txBox="1"/>
          <p:nvPr>
            <p:ph idx="1" type="body"/>
          </p:nvPr>
        </p:nvSpPr>
        <p:spPr>
          <a:xfrm>
            <a:off x="677334" y="704089"/>
            <a:ext cx="11100000" cy="53373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class</a:t>
            </a:r>
            <a:r>
              <a:rPr lang="en-US"/>
              <a:t> TestCustomException1{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r>
              <a:rPr b="1" lang="en-US"/>
              <a:t>static</a:t>
            </a:r>
            <a:r>
              <a:rPr lang="en-US"/>
              <a:t> </a:t>
            </a:r>
            <a:r>
              <a:rPr b="1" lang="en-US"/>
              <a:t>void</a:t>
            </a:r>
            <a:r>
              <a:rPr lang="en-US"/>
              <a:t> validate(</a:t>
            </a:r>
            <a:r>
              <a:rPr b="1" lang="en-US"/>
              <a:t>int</a:t>
            </a:r>
            <a:r>
              <a:rPr lang="en-US"/>
              <a:t> age)</a:t>
            </a:r>
            <a:r>
              <a:rPr b="1" lang="en-US"/>
              <a:t>throws</a:t>
            </a:r>
            <a:r>
              <a:rPr lang="en-US"/>
              <a:t> InvalidAgeException{  </a:t>
            </a:r>
            <a:endParaRPr/>
          </a:p>
          <a:p>
            <a:pPr indent="-342900" lvl="0" marL="342900" rtl="0" algn="l">
              <a:spcBef>
                <a:spcPts val="1000"/>
              </a:spcBef>
              <a:spcAft>
                <a:spcPts val="0"/>
              </a:spcAft>
              <a:buSzPct val="79999"/>
              <a:buChar char="►"/>
            </a:pPr>
            <a:r>
              <a:rPr lang="en-US"/>
              <a:t>     </a:t>
            </a:r>
            <a:r>
              <a:rPr b="1" lang="en-US"/>
              <a:t>if</a:t>
            </a:r>
            <a:r>
              <a:rPr lang="en-US"/>
              <a:t>(age&lt;18)  </a:t>
            </a:r>
            <a:endParaRPr/>
          </a:p>
          <a:p>
            <a:pPr indent="-342900" lvl="0" marL="342900" rtl="0" algn="l">
              <a:spcBef>
                <a:spcPts val="1000"/>
              </a:spcBef>
              <a:spcAft>
                <a:spcPts val="0"/>
              </a:spcAft>
              <a:buSzPct val="79999"/>
              <a:buChar char="►"/>
            </a:pPr>
            <a:r>
              <a:rPr lang="en-US"/>
              <a:t>      </a:t>
            </a:r>
            <a:r>
              <a:rPr b="1" lang="en-US"/>
              <a:t>throw</a:t>
            </a:r>
            <a:r>
              <a:rPr lang="en-US"/>
              <a:t> </a:t>
            </a:r>
            <a:r>
              <a:rPr b="1" lang="en-US"/>
              <a:t>new</a:t>
            </a:r>
            <a:r>
              <a:rPr lang="en-US"/>
              <a:t> InvalidAgeException("not valid");  </a:t>
            </a:r>
            <a:endParaRPr/>
          </a:p>
          <a:p>
            <a:pPr indent="-342900" lvl="0" marL="342900" rtl="0" algn="l">
              <a:spcBef>
                <a:spcPts val="1000"/>
              </a:spcBef>
              <a:spcAft>
                <a:spcPts val="0"/>
              </a:spcAft>
              <a:buSzPct val="79999"/>
              <a:buChar char="►"/>
            </a:pPr>
            <a:r>
              <a:rPr lang="en-US"/>
              <a:t>     </a:t>
            </a:r>
            <a:r>
              <a:rPr b="1" lang="en-US"/>
              <a:t>else</a:t>
            </a:r>
            <a:r>
              <a:rPr lang="en-US"/>
              <a:t>  </a:t>
            </a:r>
            <a:endParaRPr/>
          </a:p>
          <a:p>
            <a:pPr indent="-342900" lvl="0" marL="342900" rtl="0" algn="l">
              <a:spcBef>
                <a:spcPts val="1000"/>
              </a:spcBef>
              <a:spcAft>
                <a:spcPts val="0"/>
              </a:spcAft>
              <a:buSzPct val="79999"/>
              <a:buChar char="►"/>
            </a:pPr>
            <a:r>
              <a:rPr lang="en-US"/>
              <a:t>      System.out.println("welcome to vote");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validate(13);  </a:t>
            </a:r>
            <a:endParaRPr/>
          </a:p>
          <a:p>
            <a:pPr indent="-342900" lvl="0" marL="342900" rtl="0" algn="l">
              <a:spcBef>
                <a:spcPts val="1000"/>
              </a:spcBef>
              <a:spcAft>
                <a:spcPts val="0"/>
              </a:spcAft>
              <a:buSzPct val="79999"/>
              <a:buChar char="►"/>
            </a:pPr>
            <a:r>
              <a:rPr lang="en-US"/>
              <a:t>      }</a:t>
            </a:r>
            <a:r>
              <a:rPr b="1" lang="en-US"/>
              <a:t>catch</a:t>
            </a:r>
            <a:r>
              <a:rPr lang="en-US"/>
              <a:t>(Exception m){System.out.println("Exception occured: "+m);}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System.out.println("rest of the code...");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65176" lvl="0" marL="342900" rtl="0" algn="l">
              <a:spcBef>
                <a:spcPts val="1000"/>
              </a:spcBef>
              <a:spcAft>
                <a:spcPts val="0"/>
              </a:spcAft>
              <a:buSzPct val="79999"/>
              <a:buNone/>
            </a:pPr>
            <a:r>
              <a:t/>
            </a:r>
            <a:endParaRPr/>
          </a:p>
        </p:txBody>
      </p:sp>
      <p:sp>
        <p:nvSpPr>
          <p:cNvPr id="1034" name="Google Shape;1034;p1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035" name="Google Shape;1035;p1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36" name="Google Shape;1036;p1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0" st="0"/>
                                            </p:txEl>
                                          </p:spTgt>
                                        </p:tgtEl>
                                        <p:attrNameLst>
                                          <p:attrName>style.visibility</p:attrName>
                                        </p:attrNameLst>
                                      </p:cBhvr>
                                      <p:to>
                                        <p:strVal val="visible"/>
                                      </p:to>
                                    </p:set>
                                    <p:anim calcmode="lin" valueType="num">
                                      <p:cBhvr additive="base">
                                        <p:cTn dur="500"/>
                                        <p:tgtEl>
                                          <p:spTgt spid="103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1" st="1"/>
                                            </p:txEl>
                                          </p:spTgt>
                                        </p:tgtEl>
                                        <p:attrNameLst>
                                          <p:attrName>style.visibility</p:attrName>
                                        </p:attrNameLst>
                                      </p:cBhvr>
                                      <p:to>
                                        <p:strVal val="visible"/>
                                      </p:to>
                                    </p:set>
                                    <p:anim calcmode="lin" valueType="num">
                                      <p:cBhvr additive="base">
                                        <p:cTn dur="500"/>
                                        <p:tgtEl>
                                          <p:spTgt spid="103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2" st="2"/>
                                            </p:txEl>
                                          </p:spTgt>
                                        </p:tgtEl>
                                        <p:attrNameLst>
                                          <p:attrName>style.visibility</p:attrName>
                                        </p:attrNameLst>
                                      </p:cBhvr>
                                      <p:to>
                                        <p:strVal val="visible"/>
                                      </p:to>
                                    </p:set>
                                    <p:anim calcmode="lin" valueType="num">
                                      <p:cBhvr additive="base">
                                        <p:cTn dur="500"/>
                                        <p:tgtEl>
                                          <p:spTgt spid="103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3" st="3"/>
                                            </p:txEl>
                                          </p:spTgt>
                                        </p:tgtEl>
                                        <p:attrNameLst>
                                          <p:attrName>style.visibility</p:attrName>
                                        </p:attrNameLst>
                                      </p:cBhvr>
                                      <p:to>
                                        <p:strVal val="visible"/>
                                      </p:to>
                                    </p:set>
                                    <p:anim calcmode="lin" valueType="num">
                                      <p:cBhvr additive="base">
                                        <p:cTn dur="500"/>
                                        <p:tgtEl>
                                          <p:spTgt spid="103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4" st="4"/>
                                            </p:txEl>
                                          </p:spTgt>
                                        </p:tgtEl>
                                        <p:attrNameLst>
                                          <p:attrName>style.visibility</p:attrName>
                                        </p:attrNameLst>
                                      </p:cBhvr>
                                      <p:to>
                                        <p:strVal val="visible"/>
                                      </p:to>
                                    </p:set>
                                    <p:anim calcmode="lin" valueType="num">
                                      <p:cBhvr additive="base">
                                        <p:cTn dur="500"/>
                                        <p:tgtEl>
                                          <p:spTgt spid="103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5" st="5"/>
                                            </p:txEl>
                                          </p:spTgt>
                                        </p:tgtEl>
                                        <p:attrNameLst>
                                          <p:attrName>style.visibility</p:attrName>
                                        </p:attrNameLst>
                                      </p:cBhvr>
                                      <p:to>
                                        <p:strVal val="visible"/>
                                      </p:to>
                                    </p:set>
                                    <p:anim calcmode="lin" valueType="num">
                                      <p:cBhvr additive="base">
                                        <p:cTn dur="500"/>
                                        <p:tgtEl>
                                          <p:spTgt spid="103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6" st="6"/>
                                            </p:txEl>
                                          </p:spTgt>
                                        </p:tgtEl>
                                        <p:attrNameLst>
                                          <p:attrName>style.visibility</p:attrName>
                                        </p:attrNameLst>
                                      </p:cBhvr>
                                      <p:to>
                                        <p:strVal val="visible"/>
                                      </p:to>
                                    </p:set>
                                    <p:anim calcmode="lin" valueType="num">
                                      <p:cBhvr additive="base">
                                        <p:cTn dur="500"/>
                                        <p:tgtEl>
                                          <p:spTgt spid="103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7" st="7"/>
                                            </p:txEl>
                                          </p:spTgt>
                                        </p:tgtEl>
                                        <p:attrNameLst>
                                          <p:attrName>style.visibility</p:attrName>
                                        </p:attrNameLst>
                                      </p:cBhvr>
                                      <p:to>
                                        <p:strVal val="visible"/>
                                      </p:to>
                                    </p:set>
                                    <p:anim calcmode="lin" valueType="num">
                                      <p:cBhvr additive="base">
                                        <p:cTn dur="500"/>
                                        <p:tgtEl>
                                          <p:spTgt spid="103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8" st="8"/>
                                            </p:txEl>
                                          </p:spTgt>
                                        </p:tgtEl>
                                        <p:attrNameLst>
                                          <p:attrName>style.visibility</p:attrName>
                                        </p:attrNameLst>
                                      </p:cBhvr>
                                      <p:to>
                                        <p:strVal val="visible"/>
                                      </p:to>
                                    </p:set>
                                    <p:anim calcmode="lin" valueType="num">
                                      <p:cBhvr additive="base">
                                        <p:cTn dur="500"/>
                                        <p:tgtEl>
                                          <p:spTgt spid="103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9" st="9"/>
                                            </p:txEl>
                                          </p:spTgt>
                                        </p:tgtEl>
                                        <p:attrNameLst>
                                          <p:attrName>style.visibility</p:attrName>
                                        </p:attrNameLst>
                                      </p:cBhvr>
                                      <p:to>
                                        <p:strVal val="visible"/>
                                      </p:to>
                                    </p:set>
                                    <p:anim calcmode="lin" valueType="num">
                                      <p:cBhvr additive="base">
                                        <p:cTn dur="500"/>
                                        <p:tgtEl>
                                          <p:spTgt spid="103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10" st="10"/>
                                            </p:txEl>
                                          </p:spTgt>
                                        </p:tgtEl>
                                        <p:attrNameLst>
                                          <p:attrName>style.visibility</p:attrName>
                                        </p:attrNameLst>
                                      </p:cBhvr>
                                      <p:to>
                                        <p:strVal val="visible"/>
                                      </p:to>
                                    </p:set>
                                    <p:anim calcmode="lin" valueType="num">
                                      <p:cBhvr additive="base">
                                        <p:cTn dur="500"/>
                                        <p:tgtEl>
                                          <p:spTgt spid="1033">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11" st="11"/>
                                            </p:txEl>
                                          </p:spTgt>
                                        </p:tgtEl>
                                        <p:attrNameLst>
                                          <p:attrName>style.visibility</p:attrName>
                                        </p:attrNameLst>
                                      </p:cBhvr>
                                      <p:to>
                                        <p:strVal val="visible"/>
                                      </p:to>
                                    </p:set>
                                    <p:anim calcmode="lin" valueType="num">
                                      <p:cBhvr additive="base">
                                        <p:cTn dur="500"/>
                                        <p:tgtEl>
                                          <p:spTgt spid="1033">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12" st="12"/>
                                            </p:txEl>
                                          </p:spTgt>
                                        </p:tgtEl>
                                        <p:attrNameLst>
                                          <p:attrName>style.visibility</p:attrName>
                                        </p:attrNameLst>
                                      </p:cBhvr>
                                      <p:to>
                                        <p:strVal val="visible"/>
                                      </p:to>
                                    </p:set>
                                    <p:anim calcmode="lin" valueType="num">
                                      <p:cBhvr additive="base">
                                        <p:cTn dur="500"/>
                                        <p:tgtEl>
                                          <p:spTgt spid="1033">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13" st="13"/>
                                            </p:txEl>
                                          </p:spTgt>
                                        </p:tgtEl>
                                        <p:attrNameLst>
                                          <p:attrName>style.visibility</p:attrName>
                                        </p:attrNameLst>
                                      </p:cBhvr>
                                      <p:to>
                                        <p:strVal val="visible"/>
                                      </p:to>
                                    </p:set>
                                    <p:anim calcmode="lin" valueType="num">
                                      <p:cBhvr additive="base">
                                        <p:cTn dur="500"/>
                                        <p:tgtEl>
                                          <p:spTgt spid="1033">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14" st="14"/>
                                            </p:txEl>
                                          </p:spTgt>
                                        </p:tgtEl>
                                        <p:attrNameLst>
                                          <p:attrName>style.visibility</p:attrName>
                                        </p:attrNameLst>
                                      </p:cBhvr>
                                      <p:to>
                                        <p:strVal val="visible"/>
                                      </p:to>
                                    </p:set>
                                    <p:anim calcmode="lin" valueType="num">
                                      <p:cBhvr additive="base">
                                        <p:cTn dur="500"/>
                                        <p:tgtEl>
                                          <p:spTgt spid="1033">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15" st="15"/>
                                            </p:txEl>
                                          </p:spTgt>
                                        </p:tgtEl>
                                        <p:attrNameLst>
                                          <p:attrName>style.visibility</p:attrName>
                                        </p:attrNameLst>
                                      </p:cBhvr>
                                      <p:to>
                                        <p:strVal val="visible"/>
                                      </p:to>
                                    </p:set>
                                    <p:anim calcmode="lin" valueType="num">
                                      <p:cBhvr additive="base">
                                        <p:cTn dur="500"/>
                                        <p:tgtEl>
                                          <p:spTgt spid="1033">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16" st="16"/>
                                            </p:txEl>
                                          </p:spTgt>
                                        </p:tgtEl>
                                        <p:attrNameLst>
                                          <p:attrName>style.visibility</p:attrName>
                                        </p:attrNameLst>
                                      </p:cBhvr>
                                      <p:to>
                                        <p:strVal val="visible"/>
                                      </p:to>
                                    </p:set>
                                    <p:anim calcmode="lin" valueType="num">
                                      <p:cBhvr additive="base">
                                        <p:cTn dur="500"/>
                                        <p:tgtEl>
                                          <p:spTgt spid="1033">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xEl>
                                              <p:pRg end="17" st="17"/>
                                            </p:txEl>
                                          </p:spTgt>
                                        </p:tgtEl>
                                        <p:attrNameLst>
                                          <p:attrName>style.visibility</p:attrName>
                                        </p:attrNameLst>
                                      </p:cBhvr>
                                      <p:to>
                                        <p:strVal val="visible"/>
                                      </p:to>
                                    </p:set>
                                    <p:anim calcmode="lin" valueType="num">
                                      <p:cBhvr additive="base">
                                        <p:cTn dur="500"/>
                                        <p:tgtEl>
                                          <p:spTgt spid="1033">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1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1042" name="Google Shape;1042;p11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Exception occurred: InvalidAgeException: not valid</a:t>
            </a:r>
            <a:endParaRPr/>
          </a:p>
        </p:txBody>
      </p:sp>
      <p:sp>
        <p:nvSpPr>
          <p:cNvPr id="1043" name="Google Shape;1043;p1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044" name="Google Shape;1044;p1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45" name="Google Shape;1045;p1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2">
                                            <p:txEl>
                                              <p:pRg end="0" st="0"/>
                                            </p:txEl>
                                          </p:spTgt>
                                        </p:tgtEl>
                                        <p:attrNameLst>
                                          <p:attrName>style.visibility</p:attrName>
                                        </p:attrNameLst>
                                      </p:cBhvr>
                                      <p:to>
                                        <p:strVal val="visible"/>
                                      </p:to>
                                    </p:set>
                                    <p:anim calcmode="lin" valueType="num">
                                      <p:cBhvr additive="base">
                                        <p:cTn dur="500"/>
                                        <p:tgtEl>
                                          <p:spTgt spid="104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1) Scenario where ArithmeticException occurs</a:t>
            </a:r>
            <a:br>
              <a:rPr b="1" lang="en-US"/>
            </a:br>
            <a:endParaRPr/>
          </a:p>
        </p:txBody>
      </p:sp>
      <p:sp>
        <p:nvSpPr>
          <p:cNvPr id="242" name="Google Shape;242;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If we divide any number by zero, there occurs an ArithmeticException.</a:t>
            </a:r>
            <a:endParaRPr b="1"/>
          </a:p>
          <a:p>
            <a:pPr indent="-342900" lvl="0" marL="342900" rtl="0" algn="l">
              <a:spcBef>
                <a:spcPts val="1000"/>
              </a:spcBef>
              <a:spcAft>
                <a:spcPts val="0"/>
              </a:spcAft>
              <a:buSzPts val="1440"/>
              <a:buChar char="►"/>
            </a:pPr>
            <a:r>
              <a:rPr b="1" lang="en-US"/>
              <a:t>int</a:t>
            </a:r>
            <a:r>
              <a:rPr lang="en-US"/>
              <a:t> a=50/0;//ArithmeticException  </a:t>
            </a:r>
            <a:endParaRPr/>
          </a:p>
        </p:txBody>
      </p:sp>
      <p:sp>
        <p:nvSpPr>
          <p:cNvPr id="243" name="Google Shape;24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244" name="Google Shape;24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45" name="Google Shape;24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 calcmode="lin" valueType="num">
                                      <p:cBhvr additive="base">
                                        <p:cTn dur="500"/>
                                        <p:tgtEl>
                                          <p:spTgt spid="24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 calcmode="lin" valueType="num">
                                      <p:cBhvr additive="base">
                                        <p:cTn dur="500"/>
                                        <p:tgtEl>
                                          <p:spTgt spid="24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2) Scenario where NullPointerException occurs</a:t>
            </a:r>
            <a:endParaRPr/>
          </a:p>
        </p:txBody>
      </p:sp>
      <p:sp>
        <p:nvSpPr>
          <p:cNvPr id="251" name="Google Shape;251;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If we have null value in any variable, performing any operation by the variable occurs an NullPointerException.</a:t>
            </a:r>
            <a:endParaRPr/>
          </a:p>
          <a:p>
            <a:pPr indent="-342900" lvl="0" marL="342900" rtl="0" algn="l">
              <a:spcBef>
                <a:spcPts val="1000"/>
              </a:spcBef>
              <a:spcAft>
                <a:spcPts val="0"/>
              </a:spcAft>
              <a:buSzPts val="1440"/>
              <a:buChar char="►"/>
            </a:pPr>
            <a:r>
              <a:rPr lang="en-US"/>
              <a:t>String s=</a:t>
            </a:r>
            <a:r>
              <a:rPr b="1" lang="en-US"/>
              <a:t>null</a:t>
            </a:r>
            <a:r>
              <a:rPr lang="en-US"/>
              <a:t>;  </a:t>
            </a:r>
            <a:endParaRPr/>
          </a:p>
          <a:p>
            <a:pPr indent="-342900" lvl="0" marL="342900" rtl="0" algn="l">
              <a:spcBef>
                <a:spcPts val="1000"/>
              </a:spcBef>
              <a:spcAft>
                <a:spcPts val="0"/>
              </a:spcAft>
              <a:buSzPts val="1440"/>
              <a:buChar char="►"/>
            </a:pPr>
            <a:r>
              <a:rPr lang="en-US"/>
              <a:t>System.out.println(s.length());//NullPointerException  </a:t>
            </a:r>
            <a:endParaRPr/>
          </a:p>
          <a:p>
            <a:pPr indent="-251459" lvl="0" marL="342900" rtl="0" algn="l">
              <a:spcBef>
                <a:spcPts val="1000"/>
              </a:spcBef>
              <a:spcAft>
                <a:spcPts val="0"/>
              </a:spcAft>
              <a:buSzPts val="1440"/>
              <a:buNone/>
            </a:pPr>
            <a:r>
              <a:t/>
            </a:r>
            <a:endParaRPr/>
          </a:p>
        </p:txBody>
      </p:sp>
      <p:sp>
        <p:nvSpPr>
          <p:cNvPr id="252" name="Google Shape;25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253" name="Google Shape;25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54" name="Google Shape;25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 calcmode="lin" valueType="num">
                                      <p:cBhvr additive="base">
                                        <p:cTn dur="500"/>
                                        <p:tgtEl>
                                          <p:spTgt spid="25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 calcmode="lin" valueType="num">
                                      <p:cBhvr additive="base">
                                        <p:cTn dur="500"/>
                                        <p:tgtEl>
                                          <p:spTgt spid="25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 calcmode="lin" valueType="num">
                                      <p:cBhvr additive="base">
                                        <p:cTn dur="500"/>
                                        <p:tgtEl>
                                          <p:spTgt spid="25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 calcmode="lin" valueType="num">
                                      <p:cBhvr additive="base">
                                        <p:cTn dur="500"/>
                                        <p:tgtEl>
                                          <p:spTgt spid="25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output</a:t>
            </a:r>
            <a:endParaRPr/>
          </a:p>
        </p:txBody>
      </p:sp>
      <p:sp>
        <p:nvSpPr>
          <p:cNvPr id="260" name="Google Shape;260;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Test {</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args) {</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String a = </a:t>
            </a:r>
            <a:r>
              <a:rPr b="1" lang="en-US">
                <a:solidFill>
                  <a:srgbClr val="7F0055"/>
                </a:solidFill>
                <a:latin typeface="Courier New"/>
                <a:ea typeface="Courier New"/>
                <a:cs typeface="Courier New"/>
                <a:sym typeface="Courier New"/>
              </a:rPr>
              <a:t>null</a:t>
            </a:r>
            <a:r>
              <a:rPr b="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a:t>
            </a:r>
            <a:r>
              <a:rPr lang="en-US">
                <a:solidFill>
                  <a:srgbClr val="2A00FF"/>
                </a:solidFill>
                <a:latin typeface="Courier New"/>
                <a:ea typeface="Courier New"/>
                <a:cs typeface="Courier New"/>
                <a:sym typeface="Courier New"/>
              </a:rPr>
              <a:t>"Hello"</a:t>
            </a:r>
            <a:r>
              <a:rPr lang="en-U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System.</a:t>
            </a:r>
            <a:r>
              <a:rPr i="1" lang="en-US">
                <a:solidFill>
                  <a:srgbClr val="0000C0"/>
                </a:solidFill>
                <a:latin typeface="Courier New"/>
                <a:ea typeface="Courier New"/>
                <a:cs typeface="Courier New"/>
                <a:sym typeface="Courier New"/>
              </a:rPr>
              <a:t>out</a:t>
            </a:r>
            <a:r>
              <a:rPr i="1" lang="en-US">
                <a:solidFill>
                  <a:srgbClr val="000000"/>
                </a:solidFill>
                <a:latin typeface="Courier New"/>
                <a:ea typeface="Courier New"/>
                <a:cs typeface="Courier New"/>
                <a:sym typeface="Courier New"/>
              </a:rPr>
              <a:t>.println(a);</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266" name="Google Shape;266;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nullHello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3) Scenario where NumberFormatException occurs</a:t>
            </a:r>
            <a:br>
              <a:rPr b="1" lang="en-US"/>
            </a:br>
            <a:endParaRPr/>
          </a:p>
        </p:txBody>
      </p:sp>
      <p:sp>
        <p:nvSpPr>
          <p:cNvPr id="272" name="Google Shape;272;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wrong formatting of any value, may occur NumberFormatException. Suppose I have a string variable that have characters, converting this variable into digit will occur NumberFormatException.</a:t>
            </a:r>
            <a:endParaRPr/>
          </a:p>
          <a:p>
            <a:pPr indent="-342900" lvl="0" marL="342900" rtl="0" algn="l">
              <a:spcBef>
                <a:spcPts val="1000"/>
              </a:spcBef>
              <a:spcAft>
                <a:spcPts val="0"/>
              </a:spcAft>
              <a:buSzPts val="1440"/>
              <a:buChar char="►"/>
            </a:pPr>
            <a:r>
              <a:rPr lang="en-US"/>
              <a:t>String s="abc";  </a:t>
            </a:r>
            <a:endParaRPr/>
          </a:p>
          <a:p>
            <a:pPr indent="-342900" lvl="0" marL="342900" rtl="0" algn="l">
              <a:spcBef>
                <a:spcPts val="1000"/>
              </a:spcBef>
              <a:spcAft>
                <a:spcPts val="0"/>
              </a:spcAft>
              <a:buSzPts val="1440"/>
              <a:buChar char="►"/>
            </a:pPr>
            <a:r>
              <a:rPr b="1" lang="en-US"/>
              <a:t>int</a:t>
            </a:r>
            <a:r>
              <a:rPr lang="en-US"/>
              <a:t> i=Integer.parseInt(s);//NumberFormatException </a:t>
            </a:r>
            <a:endParaRPr/>
          </a:p>
          <a:p>
            <a:pPr indent="-251459" lvl="0" marL="342900" rtl="0" algn="l">
              <a:spcBef>
                <a:spcPts val="1000"/>
              </a:spcBef>
              <a:spcAft>
                <a:spcPts val="0"/>
              </a:spcAft>
              <a:buSzPts val="1440"/>
              <a:buNone/>
            </a:pPr>
            <a:r>
              <a:t/>
            </a:r>
            <a:endParaRPr/>
          </a:p>
        </p:txBody>
      </p:sp>
      <p:sp>
        <p:nvSpPr>
          <p:cNvPr id="273" name="Google Shape;273;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274" name="Google Shape;274;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75" name="Google Shape;275;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 calcmode="lin" valueType="num">
                                      <p:cBhvr additive="base">
                                        <p:cTn dur="500"/>
                                        <p:tgtEl>
                                          <p:spTgt spid="27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 calcmode="lin" valueType="num">
                                      <p:cBhvr additive="base">
                                        <p:cTn dur="500"/>
                                        <p:tgtEl>
                                          <p:spTgt spid="27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 calcmode="lin" valueType="num">
                                      <p:cBhvr additive="base">
                                        <p:cTn dur="500"/>
                                        <p:tgtEl>
                                          <p:spTgt spid="27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 calcmode="lin" valueType="num">
                                      <p:cBhvr additive="base">
                                        <p:cTn dur="500"/>
                                        <p:tgtEl>
                                          <p:spTgt spid="27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6"/>
          <p:cNvSpPr txBox="1"/>
          <p:nvPr>
            <p:ph type="title"/>
          </p:nvPr>
        </p:nvSpPr>
        <p:spPr>
          <a:xfrm>
            <a:off x="677334" y="0"/>
            <a:ext cx="8596668" cy="64168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281" name="Google Shape;281;p16"/>
          <p:cNvSpPr txBox="1"/>
          <p:nvPr>
            <p:ph idx="1" type="body"/>
          </p:nvPr>
        </p:nvSpPr>
        <p:spPr>
          <a:xfrm>
            <a:off x="677334" y="641684"/>
            <a:ext cx="8596668" cy="597568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solidFill>
                  <a:srgbClr val="7F0055"/>
                </a:solidFill>
                <a:latin typeface="Courier New"/>
                <a:ea typeface="Courier New"/>
                <a:cs typeface="Courier New"/>
                <a:sym typeface="Courier New"/>
              </a:rPr>
              <a:t>import</a:t>
            </a:r>
            <a:r>
              <a:rPr b="1" lang="en-US">
                <a:solidFill>
                  <a:srgbClr val="000000"/>
                </a:solidFill>
                <a:latin typeface="Courier New"/>
                <a:ea typeface="Courier New"/>
                <a:cs typeface="Courier New"/>
                <a:sym typeface="Courier New"/>
              </a:rPr>
              <a:t> java.util.Scanner;</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NumberFormatExceptionEx {</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Scanner </a:t>
            </a:r>
            <a:r>
              <a:rPr lang="en-US" u="sng">
                <a:solidFill>
                  <a:srgbClr val="6A3E3E"/>
                </a:solidFill>
                <a:latin typeface="Courier New"/>
                <a:ea typeface="Courier New"/>
                <a:cs typeface="Courier New"/>
                <a:sym typeface="Courier New"/>
              </a:rPr>
              <a:t>scanner</a:t>
            </a:r>
            <a:r>
              <a:rPr lang="en-US" u="sng">
                <a:solidFill>
                  <a:srgbClr val="000000"/>
                </a:solidFill>
                <a:latin typeface="Courier New"/>
                <a:ea typeface="Courier New"/>
                <a:cs typeface="Courier New"/>
                <a:sym typeface="Courier New"/>
              </a:rPr>
              <a:t> = </a:t>
            </a:r>
            <a:r>
              <a:rPr b="1" lang="en-US" u="sng">
                <a:solidFill>
                  <a:srgbClr val="7F0055"/>
                </a:solidFill>
                <a:latin typeface="Courier New"/>
                <a:ea typeface="Courier New"/>
                <a:cs typeface="Courier New"/>
                <a:sym typeface="Courier New"/>
              </a:rPr>
              <a:t>new</a:t>
            </a:r>
            <a:r>
              <a:rPr b="1" lang="en-US" u="sng">
                <a:solidFill>
                  <a:srgbClr val="000000"/>
                </a:solidFill>
                <a:latin typeface="Courier New"/>
                <a:ea typeface="Courier New"/>
                <a:cs typeface="Courier New"/>
                <a:sym typeface="Courier New"/>
              </a:rPr>
              <a:t> Scanner(System.</a:t>
            </a:r>
            <a:r>
              <a:rPr b="1" i="1" lang="en-US" u="sng">
                <a:solidFill>
                  <a:srgbClr val="0000C0"/>
                </a:solidFill>
                <a:latin typeface="Courier New"/>
                <a:ea typeface="Courier New"/>
                <a:cs typeface="Courier New"/>
                <a:sym typeface="Courier New"/>
              </a:rPr>
              <a:t>in</a:t>
            </a:r>
            <a:r>
              <a:rPr b="1" i="1" lang="en-US" u="sng">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"Enter your age"</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int</a:t>
            </a:r>
            <a:r>
              <a:rPr b="1" lang="en-US">
                <a:solidFill>
                  <a:srgbClr val="000000"/>
                </a:solidFill>
                <a:latin typeface="Courier New"/>
                <a:ea typeface="Courier New"/>
                <a:cs typeface="Courier New"/>
                <a:sym typeface="Courier New"/>
              </a:rPr>
              <a:t> </a:t>
            </a:r>
            <a:r>
              <a:rPr b="1" lang="en-US">
                <a:solidFill>
                  <a:srgbClr val="6A3E3E"/>
                </a:solidFill>
                <a:latin typeface="Courier New"/>
                <a:ea typeface="Courier New"/>
                <a:cs typeface="Courier New"/>
                <a:sym typeface="Courier New"/>
              </a:rPr>
              <a:t>inputAge</a:t>
            </a:r>
            <a:r>
              <a:rPr b="1" lang="en-US">
                <a:solidFill>
                  <a:srgbClr val="000000"/>
                </a:solidFill>
                <a:latin typeface="Courier New"/>
                <a:ea typeface="Courier New"/>
                <a:cs typeface="Courier New"/>
                <a:sym typeface="Courier New"/>
              </a:rPr>
              <a:t> = </a:t>
            </a:r>
            <a:r>
              <a:rPr b="1" lang="en-US">
                <a:solidFill>
                  <a:srgbClr val="6A3E3E"/>
                </a:solidFill>
                <a:latin typeface="Courier New"/>
                <a:ea typeface="Courier New"/>
                <a:cs typeface="Courier New"/>
                <a:sym typeface="Courier New"/>
              </a:rPr>
              <a:t>scanner</a:t>
            </a:r>
            <a:r>
              <a:rPr b="1" lang="en-US">
                <a:solidFill>
                  <a:srgbClr val="000000"/>
                </a:solidFill>
                <a:latin typeface="Courier New"/>
                <a:ea typeface="Courier New"/>
                <a:cs typeface="Courier New"/>
                <a:sym typeface="Courier New"/>
              </a:rPr>
              <a:t>.nextInt();</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try</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if</a:t>
            </a:r>
            <a:r>
              <a:rPr b="1" lang="en-US">
                <a:solidFill>
                  <a:srgbClr val="000000"/>
                </a:solidFill>
                <a:latin typeface="Courier New"/>
                <a:ea typeface="Courier New"/>
                <a:cs typeface="Courier New"/>
                <a:sym typeface="Courier New"/>
              </a:rPr>
              <a:t>(</a:t>
            </a:r>
            <a:r>
              <a:rPr b="1" lang="en-US">
                <a:solidFill>
                  <a:srgbClr val="6A3E3E"/>
                </a:solidFill>
                <a:latin typeface="Courier New"/>
                <a:ea typeface="Courier New"/>
                <a:cs typeface="Courier New"/>
                <a:sym typeface="Courier New"/>
              </a:rPr>
              <a:t>inputAge</a:t>
            </a:r>
            <a:r>
              <a:rPr b="1" lang="en-US">
                <a:solidFill>
                  <a:srgbClr val="000000"/>
                </a:solidFill>
                <a:latin typeface="Courier New"/>
                <a:ea typeface="Courier New"/>
                <a:cs typeface="Courier New"/>
                <a:sym typeface="Courier New"/>
              </a:rPr>
              <a:t>&lt;18){</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"not eligible for vote"</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r>
              <a:rPr b="1" lang="en-US">
                <a:solidFill>
                  <a:srgbClr val="7F0055"/>
                </a:solidFill>
                <a:latin typeface="Courier New"/>
                <a:ea typeface="Courier New"/>
                <a:cs typeface="Courier New"/>
                <a:sym typeface="Courier New"/>
              </a:rPr>
              <a:t>else</a:t>
            </a:r>
            <a:r>
              <a:rPr b="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"eligible"</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catch</a:t>
            </a:r>
            <a:r>
              <a:rPr b="1" lang="en-US">
                <a:solidFill>
                  <a:srgbClr val="000000"/>
                </a:solidFill>
                <a:latin typeface="Courier New"/>
                <a:ea typeface="Courier New"/>
                <a:cs typeface="Courier New"/>
                <a:sym typeface="Courier New"/>
              </a:rPr>
              <a:t> (NumberFormatException </a:t>
            </a:r>
            <a:r>
              <a:rPr b="1" lang="en-US">
                <a:solidFill>
                  <a:srgbClr val="6A3E3E"/>
                </a:solidFill>
                <a:latin typeface="Courier New"/>
                <a:ea typeface="Courier New"/>
                <a:cs typeface="Courier New"/>
                <a:sym typeface="Courier New"/>
              </a:rPr>
              <a:t>e</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err</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"Please enter only numbers"</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p:txBody>
      </p:sp>
      <p:sp>
        <p:nvSpPr>
          <p:cNvPr id="282" name="Google Shape;282;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283" name="Google Shape;283;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84" name="Google Shape;284;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4) Scenario where ArrayIndexOutOfBoundsException occurs</a:t>
            </a:r>
            <a:endParaRPr/>
          </a:p>
        </p:txBody>
      </p:sp>
      <p:sp>
        <p:nvSpPr>
          <p:cNvPr id="290" name="Google Shape;290;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int</a:t>
            </a:r>
            <a:r>
              <a:rPr lang="en-US"/>
              <a:t> a[]=</a:t>
            </a:r>
            <a:r>
              <a:rPr b="1" lang="en-US"/>
              <a:t>new</a:t>
            </a:r>
            <a:r>
              <a:rPr lang="en-US"/>
              <a:t> </a:t>
            </a:r>
            <a:r>
              <a:rPr b="1" lang="en-US"/>
              <a:t>int</a:t>
            </a:r>
            <a:r>
              <a:rPr lang="en-US"/>
              <a:t>[5];  </a:t>
            </a:r>
            <a:endParaRPr/>
          </a:p>
          <a:p>
            <a:pPr indent="-342900" lvl="0" marL="342900" rtl="0" algn="l">
              <a:spcBef>
                <a:spcPts val="1000"/>
              </a:spcBef>
              <a:spcAft>
                <a:spcPts val="0"/>
              </a:spcAft>
              <a:buSzPts val="1440"/>
              <a:buChar char="►"/>
            </a:pPr>
            <a:r>
              <a:rPr lang="en-US"/>
              <a:t>a[10]=50; //ArrayIndexOutOfBoundsException  </a:t>
            </a:r>
            <a:endParaRPr/>
          </a:p>
          <a:p>
            <a:pPr indent="-251459" lvl="0" marL="342900" rtl="0" algn="l">
              <a:spcBef>
                <a:spcPts val="1000"/>
              </a:spcBef>
              <a:spcAft>
                <a:spcPts val="0"/>
              </a:spcAft>
              <a:buSzPts val="1440"/>
              <a:buNone/>
            </a:pPr>
            <a:r>
              <a:t/>
            </a:r>
            <a:endParaRPr/>
          </a:p>
        </p:txBody>
      </p:sp>
      <p:sp>
        <p:nvSpPr>
          <p:cNvPr id="291" name="Google Shape;291;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292" name="Google Shape;292;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93" name="Google Shape;293;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 calcmode="lin" valueType="num">
                                      <p:cBhvr additive="base">
                                        <p:cTn dur="500"/>
                                        <p:tgtEl>
                                          <p:spTgt spid="29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 calcmode="lin" valueType="num">
                                      <p:cBhvr additive="base">
                                        <p:cTn dur="500"/>
                                        <p:tgtEl>
                                          <p:spTgt spid="29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 calcmode="lin" valueType="num">
                                      <p:cBhvr additive="base">
                                        <p:cTn dur="500"/>
                                        <p:tgtEl>
                                          <p:spTgt spid="29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Scenario 6: NoSuchMethodException</a:t>
            </a:r>
            <a:endParaRPr/>
          </a:p>
        </p:txBody>
      </p:sp>
      <p:sp>
        <p:nvSpPr>
          <p:cNvPr id="299" name="Google Shape;299;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NoSuchMethodException occurs  when you're using reflection and try to dynamically use a method on a class, and the method does not actually exist. </a:t>
            </a:r>
            <a:endParaRPr/>
          </a:p>
          <a:p>
            <a:pPr indent="0" lvl="0" marL="0" rtl="0" algn="l">
              <a:spcBef>
                <a:spcPts val="1000"/>
              </a:spcBef>
              <a:spcAft>
                <a:spcPts val="0"/>
              </a:spcAft>
              <a:buSzPts val="1440"/>
              <a:buNone/>
            </a:pPr>
            <a:r>
              <a:rPr lang="en-US"/>
              <a:t>Simply definition: Thrown when a particular method cannot be found.</a:t>
            </a:r>
            <a:endParaRPr/>
          </a:p>
          <a:p>
            <a:pPr indent="0" lvl="0" marL="0" rtl="0" algn="l">
              <a:spcBef>
                <a:spcPts val="1000"/>
              </a:spcBef>
              <a:spcAft>
                <a:spcPts val="0"/>
              </a:spcAft>
              <a:buSzPts val="144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ph idx="1" type="body"/>
          </p:nvPr>
        </p:nvSpPr>
        <p:spPr>
          <a:xfrm>
            <a:off x="677334" y="283335"/>
            <a:ext cx="8596668" cy="575802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Test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int</a:t>
            </a:r>
            <a:r>
              <a:rPr b="1" lang="en-US">
                <a:solidFill>
                  <a:srgbClr val="000000"/>
                </a:solidFill>
                <a:latin typeface="Courier New"/>
                <a:ea typeface="Courier New"/>
                <a:cs typeface="Courier New"/>
                <a:sym typeface="Courier New"/>
              </a:rPr>
              <a:t> m1(String </a:t>
            </a:r>
            <a:r>
              <a:rPr b="1" lang="en-US">
                <a:solidFill>
                  <a:srgbClr val="6A3E3E"/>
                </a:solidFill>
                <a:latin typeface="Courier New"/>
                <a:ea typeface="Courier New"/>
                <a:cs typeface="Courier New"/>
                <a:sym typeface="Courier New"/>
              </a:rPr>
              <a:t>name</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if</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null</a:t>
            </a:r>
            <a:r>
              <a:rPr b="1" lang="en-US">
                <a:solidFill>
                  <a:srgbClr val="000000"/>
                </a:solidFill>
                <a:latin typeface="Courier New"/>
                <a:ea typeface="Courier New"/>
                <a:cs typeface="Courier New"/>
                <a:sym typeface="Courier New"/>
              </a:rPr>
              <a:t> == </a:t>
            </a:r>
            <a:r>
              <a:rPr b="1" lang="en-US">
                <a:solidFill>
                  <a:srgbClr val="6A3E3E"/>
                </a:solidFill>
                <a:latin typeface="Courier New"/>
                <a:ea typeface="Courier New"/>
                <a:cs typeface="Courier New"/>
                <a:sym typeface="Courier New"/>
              </a:rPr>
              <a:t>name</a:t>
            </a:r>
            <a:r>
              <a:rPr b="1" lang="en-US">
                <a:solidFill>
                  <a:srgbClr val="000000"/>
                </a:solidFill>
                <a:latin typeface="Courier New"/>
                <a:ea typeface="Courier New"/>
                <a:cs typeface="Courier New"/>
                <a:sym typeface="Courier New"/>
              </a:rPr>
              <a:t> || </a:t>
            </a:r>
            <a:r>
              <a:rPr b="1" lang="en-US">
                <a:solidFill>
                  <a:srgbClr val="6A3E3E"/>
                </a:solidFill>
                <a:latin typeface="Courier New"/>
                <a:ea typeface="Courier New"/>
                <a:cs typeface="Courier New"/>
                <a:sym typeface="Courier New"/>
              </a:rPr>
              <a:t>name</a:t>
            </a:r>
            <a:r>
              <a:rPr b="1" lang="en-US">
                <a:solidFill>
                  <a:srgbClr val="000000"/>
                </a:solidFill>
                <a:latin typeface="Courier New"/>
                <a:ea typeface="Courier New"/>
                <a:cs typeface="Courier New"/>
                <a:sym typeface="Courier New"/>
              </a:rPr>
              <a:t>.length() == 0)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throw</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new</a:t>
            </a:r>
            <a:r>
              <a:rPr b="1" lang="en-US">
                <a:solidFill>
                  <a:srgbClr val="000000"/>
                </a:solidFill>
                <a:latin typeface="Courier New"/>
                <a:ea typeface="Courier New"/>
                <a:cs typeface="Courier New"/>
                <a:sym typeface="Courier New"/>
              </a:rPr>
              <a:t> RuntimeException();</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return</a:t>
            </a:r>
            <a:r>
              <a:rPr b="1" lang="en-US">
                <a:solidFill>
                  <a:srgbClr val="000000"/>
                </a:solidFill>
                <a:latin typeface="Courier New"/>
                <a:ea typeface="Courier New"/>
                <a:cs typeface="Courier New"/>
                <a:sym typeface="Courier New"/>
              </a:rPr>
              <a:t> </a:t>
            </a:r>
            <a:r>
              <a:rPr b="1" lang="en-US">
                <a:solidFill>
                  <a:srgbClr val="6A3E3E"/>
                </a:solidFill>
                <a:latin typeface="Courier New"/>
                <a:ea typeface="Courier New"/>
                <a:cs typeface="Courier New"/>
                <a:sym typeface="Courier New"/>
              </a:rPr>
              <a:t>name</a:t>
            </a:r>
            <a:r>
              <a:rPr b="1" lang="en-US">
                <a:solidFill>
                  <a:srgbClr val="000000"/>
                </a:solidFill>
                <a:latin typeface="Courier New"/>
                <a:ea typeface="Courier New"/>
                <a:cs typeface="Courier New"/>
                <a:sym typeface="Courier New"/>
              </a:rPr>
              <a:t>.length();</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272034" lvl="0" marL="342900" rtl="0" algn="l">
              <a:spcBef>
                <a:spcPts val="100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throws</a:t>
            </a:r>
            <a:r>
              <a:rPr b="1" lang="en-US">
                <a:solidFill>
                  <a:srgbClr val="000000"/>
                </a:solidFill>
                <a:latin typeface="Courier New"/>
                <a:ea typeface="Courier New"/>
                <a:cs typeface="Courier New"/>
                <a:sym typeface="Courier New"/>
              </a:rPr>
              <a:t> Exception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try</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Class </a:t>
            </a:r>
            <a:r>
              <a:rPr lang="en-US">
                <a:solidFill>
                  <a:srgbClr val="6A3E3E"/>
                </a:solidFill>
                <a:latin typeface="Courier New"/>
                <a:ea typeface="Courier New"/>
                <a:cs typeface="Courier New"/>
                <a:sym typeface="Courier New"/>
              </a:rPr>
              <a:t>c</a:t>
            </a:r>
            <a:r>
              <a:rPr lang="en-US">
                <a:solidFill>
                  <a:srgbClr val="000000"/>
                </a:solidFill>
                <a:latin typeface="Courier New"/>
                <a:ea typeface="Courier New"/>
                <a:cs typeface="Courier New"/>
                <a:sym typeface="Courier New"/>
              </a:rPr>
              <a:t> = Class.</a:t>
            </a:r>
            <a:r>
              <a:rPr i="1" lang="en-US">
                <a:solidFill>
                  <a:srgbClr val="000000"/>
                </a:solidFill>
                <a:latin typeface="Courier New"/>
                <a:ea typeface="Courier New"/>
                <a:cs typeface="Courier New"/>
                <a:sym typeface="Courier New"/>
              </a:rPr>
              <a:t>forName(</a:t>
            </a:r>
            <a:r>
              <a:rPr i="1" lang="en-US">
                <a:solidFill>
                  <a:srgbClr val="2A00FF"/>
                </a:solidFill>
                <a:latin typeface="Courier New"/>
                <a:ea typeface="Courier New"/>
                <a:cs typeface="Courier New"/>
                <a:sym typeface="Courier New"/>
              </a:rPr>
              <a:t>"Test"</a:t>
            </a:r>
            <a:r>
              <a:rPr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3F7F5F"/>
                </a:solidFill>
                <a:latin typeface="Courier New"/>
                <a:ea typeface="Courier New"/>
                <a:cs typeface="Courier New"/>
                <a:sym typeface="Courier New"/>
              </a:rPr>
              <a:t>//Trying to call m2 method, But the method is not available</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Method </a:t>
            </a:r>
            <a:r>
              <a:rPr lang="en-US" u="sng">
                <a:solidFill>
                  <a:srgbClr val="6A3E3E"/>
                </a:solidFill>
                <a:latin typeface="Courier New"/>
                <a:ea typeface="Courier New"/>
                <a:cs typeface="Courier New"/>
                <a:sym typeface="Courier New"/>
              </a:rPr>
              <a:t>declaredMethod</a:t>
            </a:r>
            <a:r>
              <a:rPr lang="en-US" u="sng">
                <a:solidFill>
                  <a:srgbClr val="000000"/>
                </a:solidFill>
                <a:latin typeface="Courier New"/>
                <a:ea typeface="Courier New"/>
                <a:cs typeface="Courier New"/>
                <a:sym typeface="Courier New"/>
              </a:rPr>
              <a:t> = </a:t>
            </a:r>
            <a:r>
              <a:rPr lang="en-US" u="sng">
                <a:solidFill>
                  <a:srgbClr val="6A3E3E"/>
                </a:solidFill>
                <a:latin typeface="Courier New"/>
                <a:ea typeface="Courier New"/>
                <a:cs typeface="Courier New"/>
                <a:sym typeface="Courier New"/>
              </a:rPr>
              <a:t>c</a:t>
            </a:r>
            <a:r>
              <a:rPr lang="en-US" u="sng">
                <a:solidFill>
                  <a:srgbClr val="000000"/>
                </a:solidFill>
                <a:latin typeface="Courier New"/>
                <a:ea typeface="Courier New"/>
                <a:cs typeface="Courier New"/>
                <a:sym typeface="Courier New"/>
              </a:rPr>
              <a:t>.getDeclaredMethod(</a:t>
            </a:r>
            <a:r>
              <a:rPr lang="en-US" u="sng">
                <a:solidFill>
                  <a:srgbClr val="2A00FF"/>
                </a:solidFill>
                <a:latin typeface="Courier New"/>
                <a:ea typeface="Courier New"/>
                <a:cs typeface="Courier New"/>
                <a:sym typeface="Courier New"/>
              </a:rPr>
              <a:t>"m2"</a:t>
            </a:r>
            <a:r>
              <a:rPr lang="en-US" u="sng">
                <a:solidFill>
                  <a:srgbClr val="000000"/>
                </a:solidFill>
                <a:latin typeface="Courier New"/>
                <a:ea typeface="Courier New"/>
                <a:cs typeface="Courier New"/>
                <a:sym typeface="Courier New"/>
              </a:rPr>
              <a:t>, </a:t>
            </a:r>
            <a:r>
              <a:rPr b="1" lang="en-US" u="sng">
                <a:solidFill>
                  <a:srgbClr val="7F0055"/>
                </a:solidFill>
                <a:latin typeface="Courier New"/>
                <a:ea typeface="Courier New"/>
                <a:cs typeface="Courier New"/>
                <a:sym typeface="Courier New"/>
              </a:rPr>
              <a:t>null</a:t>
            </a:r>
            <a:r>
              <a:rPr b="1" lang="en-US" u="sng">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catch</a:t>
            </a:r>
            <a:r>
              <a:rPr b="1" lang="en-US">
                <a:solidFill>
                  <a:srgbClr val="000000"/>
                </a:solidFill>
                <a:latin typeface="Courier New"/>
                <a:ea typeface="Courier New"/>
                <a:cs typeface="Courier New"/>
                <a:sym typeface="Courier New"/>
              </a:rPr>
              <a:t> (NoSuchMethodException </a:t>
            </a:r>
            <a:r>
              <a:rPr b="1" lang="en-US">
                <a:solidFill>
                  <a:srgbClr val="6A3E3E"/>
                </a:solidFill>
                <a:latin typeface="Courier New"/>
                <a:ea typeface="Courier New"/>
                <a:cs typeface="Courier New"/>
                <a:sym typeface="Courier New"/>
              </a:rPr>
              <a:t>e</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6A3E3E"/>
                </a:solidFill>
                <a:latin typeface="Courier New"/>
                <a:ea typeface="Courier New"/>
                <a:cs typeface="Courier New"/>
                <a:sym typeface="Courier New"/>
              </a:rPr>
              <a:t>e</a:t>
            </a:r>
            <a:r>
              <a:rPr lang="en-US">
                <a:solidFill>
                  <a:srgbClr val="000000"/>
                </a:solidFill>
                <a:latin typeface="Courier New"/>
                <a:ea typeface="Courier New"/>
                <a:cs typeface="Courier New"/>
                <a:sym typeface="Courier New"/>
              </a:rPr>
              <a:t>.printStackTrace();</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272034" lvl="0" marL="342900" rtl="0" algn="l">
              <a:spcBef>
                <a:spcPts val="100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0" lvl="0" marL="0" rtl="0" algn="l">
              <a:spcBef>
                <a:spcPts val="1000"/>
              </a:spcBef>
              <a:spcAft>
                <a:spcPts val="0"/>
              </a:spcAft>
              <a:buSzPct val="79999"/>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Exception Handling</a:t>
            </a:r>
            <a:endParaRPr/>
          </a:p>
        </p:txBody>
      </p:sp>
      <p:sp>
        <p:nvSpPr>
          <p:cNvPr id="153" name="Google Shape;153;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a:t>
            </a:r>
            <a:r>
              <a:rPr b="1" lang="en-US"/>
              <a:t>exception handling in java</a:t>
            </a:r>
            <a:r>
              <a:rPr lang="en-US"/>
              <a:t> is one of the powerful </a:t>
            </a:r>
            <a:r>
              <a:rPr i="1" lang="en-US"/>
              <a:t>mechanism to handle the runtime errors</a:t>
            </a:r>
            <a:r>
              <a:rPr lang="en-US"/>
              <a:t> so that normal flow of the application can be maintained.</a:t>
            </a:r>
            <a:endParaRPr/>
          </a:p>
          <a:p>
            <a:pPr indent="-342900" lvl="0" marL="342900" rtl="0" algn="l">
              <a:spcBef>
                <a:spcPts val="1000"/>
              </a:spcBef>
              <a:spcAft>
                <a:spcPts val="0"/>
              </a:spcAft>
              <a:buSzPts val="1440"/>
              <a:buChar char="►"/>
            </a:pPr>
            <a:r>
              <a:rPr lang="en-US"/>
              <a:t>Simply handling the abnormal termination of the program.</a:t>
            </a:r>
            <a:endParaRPr/>
          </a:p>
        </p:txBody>
      </p:sp>
      <p:sp>
        <p:nvSpPr>
          <p:cNvPr id="154" name="Google Shape;154;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55" name="Google Shape;155;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56" name="Google Shape;156;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 calcmode="lin" valueType="num">
                                      <p:cBhvr additive="base">
                                        <p:cTn dur="500"/>
                                        <p:tgtEl>
                                          <p:spTgt spid="15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 calcmode="lin" valueType="num">
                                      <p:cBhvr additive="base">
                                        <p:cTn dur="500"/>
                                        <p:tgtEl>
                                          <p:spTgt spid="15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310" name="Google Shape;310;p2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u="sng">
                <a:solidFill>
                  <a:srgbClr val="0066CC"/>
                </a:solidFill>
                <a:latin typeface="Courier New"/>
                <a:ea typeface="Courier New"/>
                <a:cs typeface="Courier New"/>
                <a:sym typeface="Courier New"/>
              </a:rPr>
              <a:t>java.lang.NoSuchMethodException</a:t>
            </a:r>
            <a:r>
              <a:rPr lang="en-US" u="sng">
                <a:solidFill>
                  <a:srgbClr val="FF0000"/>
                </a:solidFill>
                <a:latin typeface="Courier New"/>
                <a:ea typeface="Courier New"/>
                <a:cs typeface="Courier New"/>
                <a:sym typeface="Courier New"/>
              </a:rPr>
              <a:t>: Test.m2()</a:t>
            </a:r>
            <a:endParaRPr/>
          </a:p>
          <a:p>
            <a:pPr indent="-342900" lvl="0" marL="342900" rtl="0" algn="l">
              <a:spcBef>
                <a:spcPts val="1000"/>
              </a:spcBef>
              <a:spcAft>
                <a:spcPts val="0"/>
              </a:spcAft>
              <a:buSzPts val="1440"/>
              <a:buChar char="►"/>
            </a:pPr>
            <a:r>
              <a:rPr lang="en-US">
                <a:solidFill>
                  <a:srgbClr val="FF0000"/>
                </a:solidFill>
                <a:latin typeface="Courier New"/>
                <a:ea typeface="Courier New"/>
                <a:cs typeface="Courier New"/>
                <a:sym typeface="Courier New"/>
              </a:rPr>
              <a:t>at java.lang.Class.throwNoSuchMethodException(</a:t>
            </a:r>
            <a:r>
              <a:rPr lang="en-US" u="sng">
                <a:solidFill>
                  <a:srgbClr val="0066CC"/>
                </a:solidFill>
                <a:latin typeface="Courier New"/>
                <a:ea typeface="Courier New"/>
                <a:cs typeface="Courier New"/>
                <a:sym typeface="Courier New"/>
              </a:rPr>
              <a:t>Class.java:284</a:t>
            </a:r>
            <a:r>
              <a:rPr lang="en-US" u="sng">
                <a:solidFill>
                  <a:srgbClr val="FF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FF0000"/>
                </a:solidFill>
                <a:latin typeface="Courier New"/>
                <a:ea typeface="Courier New"/>
                <a:cs typeface="Courier New"/>
                <a:sym typeface="Courier New"/>
              </a:rPr>
              <a:t>at java.lang.Class.getDeclaredMethod(</a:t>
            </a:r>
            <a:r>
              <a:rPr lang="en-US" u="sng">
                <a:solidFill>
                  <a:srgbClr val="0066CC"/>
                </a:solidFill>
                <a:latin typeface="Courier New"/>
                <a:ea typeface="Courier New"/>
                <a:cs typeface="Courier New"/>
                <a:sym typeface="Courier New"/>
              </a:rPr>
              <a:t>Class.java:601</a:t>
            </a:r>
            <a:r>
              <a:rPr lang="en-US" u="sng">
                <a:solidFill>
                  <a:srgbClr val="FF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FF0000"/>
                </a:solidFill>
                <a:latin typeface="Courier New"/>
                <a:ea typeface="Courier New"/>
                <a:cs typeface="Courier New"/>
                <a:sym typeface="Courier New"/>
              </a:rPr>
              <a:t>at Test.main(</a:t>
            </a:r>
            <a:r>
              <a:rPr lang="en-US" u="sng">
                <a:solidFill>
                  <a:srgbClr val="0066CC"/>
                </a:solidFill>
                <a:latin typeface="Courier New"/>
                <a:ea typeface="Courier New"/>
                <a:cs typeface="Courier New"/>
                <a:sym typeface="Courier New"/>
              </a:rPr>
              <a:t>Test.java:16</a:t>
            </a:r>
            <a:r>
              <a:rPr lang="en-US" u="sng">
                <a:solidFill>
                  <a:srgbClr val="FF0000"/>
                </a:solidFill>
                <a:latin typeface="Courier New"/>
                <a:ea typeface="Courier New"/>
                <a:cs typeface="Courier New"/>
                <a:sym typeface="Courier New"/>
              </a:rPr>
              <a:t>)</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Java Exception Handling Keywords</a:t>
            </a:r>
            <a:endParaRPr/>
          </a:p>
        </p:txBody>
      </p:sp>
      <p:sp>
        <p:nvSpPr>
          <p:cNvPr id="316" name="Google Shape;316;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17" name="Google Shape;317;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18" name="Google Shape;318;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2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try</a:t>
            </a:r>
            <a:endParaRPr/>
          </a:p>
          <a:p>
            <a:pPr indent="-342900" lvl="0" marL="342900" rtl="0" algn="l">
              <a:spcBef>
                <a:spcPts val="1000"/>
              </a:spcBef>
              <a:spcAft>
                <a:spcPts val="0"/>
              </a:spcAft>
              <a:buSzPts val="1440"/>
              <a:buChar char="►"/>
            </a:pPr>
            <a:r>
              <a:rPr lang="en-US"/>
              <a:t>catch</a:t>
            </a:r>
            <a:endParaRPr/>
          </a:p>
          <a:p>
            <a:pPr indent="-342900" lvl="0" marL="342900" rtl="0" algn="l">
              <a:spcBef>
                <a:spcPts val="1000"/>
              </a:spcBef>
              <a:spcAft>
                <a:spcPts val="0"/>
              </a:spcAft>
              <a:buSzPts val="1440"/>
              <a:buChar char="►"/>
            </a:pPr>
            <a:r>
              <a:rPr lang="en-US"/>
              <a:t>finally</a:t>
            </a:r>
            <a:endParaRPr/>
          </a:p>
          <a:p>
            <a:pPr indent="-342900" lvl="0" marL="342900" rtl="0" algn="l">
              <a:spcBef>
                <a:spcPts val="1000"/>
              </a:spcBef>
              <a:spcAft>
                <a:spcPts val="0"/>
              </a:spcAft>
              <a:buSzPts val="1440"/>
              <a:buChar char="►"/>
            </a:pPr>
            <a:r>
              <a:rPr lang="en-US"/>
              <a:t>throw</a:t>
            </a:r>
            <a:endParaRPr/>
          </a:p>
          <a:p>
            <a:pPr indent="-342900" lvl="0" marL="342900" rtl="0" algn="l">
              <a:spcBef>
                <a:spcPts val="1000"/>
              </a:spcBef>
              <a:spcAft>
                <a:spcPts val="0"/>
              </a:spcAft>
              <a:buSzPts val="1440"/>
              <a:buChar char="►"/>
            </a:pPr>
            <a:r>
              <a:rPr lang="en-US"/>
              <a:t>throws</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try-catch block</a:t>
            </a:r>
            <a:endParaRPr/>
          </a:p>
        </p:txBody>
      </p:sp>
      <p:sp>
        <p:nvSpPr>
          <p:cNvPr id="325" name="Google Shape;325;p3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326" name="Google Shape;326;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27" name="Google Shape;327;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28" name="Google Shape;328;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try block</a:t>
            </a:r>
            <a:endParaRPr/>
          </a:p>
        </p:txBody>
      </p:sp>
      <p:sp>
        <p:nvSpPr>
          <p:cNvPr id="334" name="Google Shape;334;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Java try block is used to enclose the code that might throw an exception. It must be used within the method.</a:t>
            </a:r>
            <a:endParaRPr/>
          </a:p>
          <a:p>
            <a:pPr indent="-342900" lvl="0" marL="342900" rtl="0" algn="l">
              <a:spcBef>
                <a:spcPts val="1000"/>
              </a:spcBef>
              <a:spcAft>
                <a:spcPts val="0"/>
              </a:spcAft>
              <a:buSzPts val="1440"/>
              <a:buChar char="►"/>
            </a:pPr>
            <a:r>
              <a:rPr lang="en-US"/>
              <a:t>Java try block must be followed by either catch or finally block.</a:t>
            </a:r>
            <a:endParaRPr/>
          </a:p>
          <a:p>
            <a:pPr indent="-251459" lvl="0" marL="342900" rtl="0" algn="l">
              <a:spcBef>
                <a:spcPts val="1000"/>
              </a:spcBef>
              <a:spcAft>
                <a:spcPts val="0"/>
              </a:spcAft>
              <a:buSzPts val="1440"/>
              <a:buNone/>
            </a:pPr>
            <a:r>
              <a:t/>
            </a:r>
            <a:endParaRPr/>
          </a:p>
        </p:txBody>
      </p:sp>
      <p:sp>
        <p:nvSpPr>
          <p:cNvPr id="335" name="Google Shape;335;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36" name="Google Shape;336;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37" name="Google Shape;337;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 calcmode="lin" valueType="num">
                                      <p:cBhvr additive="base">
                                        <p:cTn dur="500"/>
                                        <p:tgtEl>
                                          <p:spTgt spid="33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 calcmode="lin" valueType="num">
                                      <p:cBhvr additive="base">
                                        <p:cTn dur="500"/>
                                        <p:tgtEl>
                                          <p:spTgt spid="33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 calcmode="lin" valueType="num">
                                      <p:cBhvr additive="base">
                                        <p:cTn dur="500"/>
                                        <p:tgtEl>
                                          <p:spTgt spid="33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Syntax of java try-catch</a:t>
            </a:r>
            <a:br>
              <a:rPr b="1" lang="en-US"/>
            </a:br>
            <a:endParaRPr/>
          </a:p>
        </p:txBody>
      </p:sp>
      <p:sp>
        <p:nvSpPr>
          <p:cNvPr id="343" name="Google Shape;343;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try</a:t>
            </a:r>
            <a:r>
              <a:rPr lang="en-US"/>
              <a:t>{  </a:t>
            </a:r>
            <a:endParaRPr/>
          </a:p>
          <a:p>
            <a:pPr indent="-342900" lvl="0" marL="342900" rtl="0" algn="l">
              <a:spcBef>
                <a:spcPts val="1000"/>
              </a:spcBef>
              <a:spcAft>
                <a:spcPts val="0"/>
              </a:spcAft>
              <a:buSzPts val="1440"/>
              <a:buChar char="►"/>
            </a:pPr>
            <a:r>
              <a:rPr lang="en-US"/>
              <a:t>//code that may throw exception  </a:t>
            </a:r>
            <a:endParaRPr/>
          </a:p>
          <a:p>
            <a:pPr indent="-342900" lvl="0" marL="342900" rtl="0" algn="l">
              <a:spcBef>
                <a:spcPts val="1000"/>
              </a:spcBef>
              <a:spcAft>
                <a:spcPts val="0"/>
              </a:spcAft>
              <a:buSzPts val="1440"/>
              <a:buChar char="►"/>
            </a:pPr>
            <a:r>
              <a:rPr lang="en-US"/>
              <a:t>}</a:t>
            </a:r>
            <a:r>
              <a:rPr b="1" lang="en-US"/>
              <a:t>catch</a:t>
            </a:r>
            <a:r>
              <a:rPr lang="en-US"/>
              <a:t>(Exception_class_Name ref){}  </a:t>
            </a:r>
            <a:endParaRPr/>
          </a:p>
          <a:p>
            <a:pPr indent="-251459" lvl="0" marL="342900" rtl="0" algn="l">
              <a:spcBef>
                <a:spcPts val="1000"/>
              </a:spcBef>
              <a:spcAft>
                <a:spcPts val="0"/>
              </a:spcAft>
              <a:buSzPts val="1440"/>
              <a:buNone/>
            </a:pPr>
            <a:r>
              <a:t/>
            </a:r>
            <a:endParaRPr/>
          </a:p>
        </p:txBody>
      </p:sp>
      <p:sp>
        <p:nvSpPr>
          <p:cNvPr id="344" name="Google Shape;344;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45" name="Google Shape;345;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46" name="Google Shape;346;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Syntax of try-finally block</a:t>
            </a:r>
            <a:br>
              <a:rPr b="1" lang="en-US"/>
            </a:br>
            <a:endParaRPr/>
          </a:p>
        </p:txBody>
      </p:sp>
      <p:sp>
        <p:nvSpPr>
          <p:cNvPr id="352" name="Google Shape;352;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try</a:t>
            </a:r>
            <a:r>
              <a:rPr lang="en-US"/>
              <a:t>{  </a:t>
            </a:r>
            <a:endParaRPr/>
          </a:p>
          <a:p>
            <a:pPr indent="-342900" lvl="0" marL="342900" rtl="0" algn="l">
              <a:spcBef>
                <a:spcPts val="1000"/>
              </a:spcBef>
              <a:spcAft>
                <a:spcPts val="0"/>
              </a:spcAft>
              <a:buSzPts val="1440"/>
              <a:buChar char="►"/>
            </a:pPr>
            <a:r>
              <a:rPr lang="en-US"/>
              <a:t>//code that may throw exception  </a:t>
            </a:r>
            <a:endParaRPr/>
          </a:p>
          <a:p>
            <a:pPr indent="-342900" lvl="0" marL="342900" rtl="0" algn="l">
              <a:spcBef>
                <a:spcPts val="1000"/>
              </a:spcBef>
              <a:spcAft>
                <a:spcPts val="0"/>
              </a:spcAft>
              <a:buSzPts val="1440"/>
              <a:buChar char="►"/>
            </a:pPr>
            <a:r>
              <a:rPr lang="en-US"/>
              <a:t>}</a:t>
            </a:r>
            <a:r>
              <a:rPr b="1" lang="en-US"/>
              <a:t>finally</a:t>
            </a:r>
            <a:r>
              <a:rPr lang="en-US"/>
              <a:t>{} </a:t>
            </a:r>
            <a:endParaRPr/>
          </a:p>
          <a:p>
            <a:pPr indent="-251459" lvl="0" marL="342900" rtl="0" algn="l">
              <a:spcBef>
                <a:spcPts val="1000"/>
              </a:spcBef>
              <a:spcAft>
                <a:spcPts val="0"/>
              </a:spcAft>
              <a:buSzPts val="1440"/>
              <a:buNone/>
            </a:pPr>
            <a:r>
              <a:t/>
            </a:r>
            <a:endParaRPr/>
          </a:p>
        </p:txBody>
      </p:sp>
      <p:sp>
        <p:nvSpPr>
          <p:cNvPr id="353" name="Google Shape;353;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54" name="Google Shape;354;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55" name="Google Shape;355;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Java catch block</a:t>
            </a:r>
            <a:br>
              <a:rPr lang="en-US"/>
            </a:br>
            <a:endParaRPr/>
          </a:p>
        </p:txBody>
      </p:sp>
      <p:sp>
        <p:nvSpPr>
          <p:cNvPr id="361" name="Google Shape;361;p3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Java catch block is used to handle the Exception. It must be used after the try block only.</a:t>
            </a:r>
            <a:endParaRPr/>
          </a:p>
          <a:p>
            <a:pPr indent="-342900" lvl="0" marL="342900" rtl="0" algn="l">
              <a:spcBef>
                <a:spcPts val="1000"/>
              </a:spcBef>
              <a:spcAft>
                <a:spcPts val="0"/>
              </a:spcAft>
              <a:buSzPts val="1440"/>
              <a:buChar char="►"/>
            </a:pPr>
            <a:r>
              <a:rPr lang="en-US"/>
              <a:t>You can use multiple catch block with a single try.</a:t>
            </a:r>
            <a:endParaRPr/>
          </a:p>
          <a:p>
            <a:pPr indent="-251459" lvl="0" marL="342900" rtl="0" algn="l">
              <a:spcBef>
                <a:spcPts val="1000"/>
              </a:spcBef>
              <a:spcAft>
                <a:spcPts val="0"/>
              </a:spcAft>
              <a:buSzPts val="1440"/>
              <a:buNone/>
            </a:pPr>
            <a:r>
              <a:t/>
            </a:r>
            <a:endParaRPr/>
          </a:p>
        </p:txBody>
      </p:sp>
      <p:sp>
        <p:nvSpPr>
          <p:cNvPr id="362" name="Google Shape;362;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63" name="Google Shape;363;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64" name="Google Shape;364;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 calcmode="lin" valueType="num">
                                      <p:cBhvr additive="base">
                                        <p:cTn dur="500"/>
                                        <p:tgtEl>
                                          <p:spTgt spid="36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 calcmode="lin" valueType="num">
                                      <p:cBhvr additive="base">
                                        <p:cTn dur="500"/>
                                        <p:tgtEl>
                                          <p:spTgt spid="36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 calcmode="lin" valueType="num">
                                      <p:cBhvr additive="base">
                                        <p:cTn dur="500"/>
                                        <p:tgtEl>
                                          <p:spTgt spid="36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Problem without exception handling</a:t>
            </a:r>
            <a:br>
              <a:rPr lang="en-US"/>
            </a:br>
            <a:endParaRPr/>
          </a:p>
        </p:txBody>
      </p:sp>
      <p:sp>
        <p:nvSpPr>
          <p:cNvPr id="370" name="Google Shape;370;p3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public</a:t>
            </a:r>
            <a:r>
              <a:rPr lang="en-US"/>
              <a:t> </a:t>
            </a:r>
            <a:r>
              <a:rPr b="1" lang="en-US"/>
              <a:t>class</a:t>
            </a:r>
            <a:r>
              <a:rPr lang="en-US"/>
              <a:t> Testtrycatch1{  </a:t>
            </a:r>
            <a:endParaRPr/>
          </a:p>
          <a:p>
            <a:pPr indent="-342900" lvl="0" marL="342900" rtl="0" algn="l">
              <a:spcBef>
                <a:spcPts val="1000"/>
              </a:spcBef>
              <a:spcAft>
                <a:spcPts val="0"/>
              </a:spcAft>
              <a:buSzPts val="1440"/>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ts val="1440"/>
              <a:buChar char="►"/>
            </a:pPr>
            <a:r>
              <a:rPr lang="en-US"/>
              <a:t>      </a:t>
            </a:r>
            <a:r>
              <a:rPr b="1" lang="en-US"/>
              <a:t>int</a:t>
            </a:r>
            <a:r>
              <a:rPr lang="en-US"/>
              <a:t> data=50/0;//may throw exception  </a:t>
            </a:r>
            <a:endParaRPr/>
          </a:p>
          <a:p>
            <a:pPr indent="-342900" lvl="0" marL="342900" rtl="0" algn="l">
              <a:spcBef>
                <a:spcPts val="1000"/>
              </a:spcBef>
              <a:spcAft>
                <a:spcPts val="0"/>
              </a:spcAft>
              <a:buSzPts val="1440"/>
              <a:buChar char="►"/>
            </a:pPr>
            <a:r>
              <a:rPr lang="en-US"/>
              <a:t>      System.out.println("rest of the code...");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371" name="Google Shape;371;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72" name="Google Shape;372;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73" name="Google Shape;373;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379" name="Google Shape;379;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Exception in thread main java.lang.ArithmeticException:/ by zero</a:t>
            </a:r>
            <a:endParaRPr/>
          </a:p>
        </p:txBody>
      </p:sp>
      <p:sp>
        <p:nvSpPr>
          <p:cNvPr id="380" name="Google Shape;38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81" name="Google Shape;38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82" name="Google Shape;38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Solution by exception handling</a:t>
            </a:r>
            <a:br>
              <a:rPr lang="en-US"/>
            </a:br>
            <a:endParaRPr/>
          </a:p>
        </p:txBody>
      </p:sp>
      <p:sp>
        <p:nvSpPr>
          <p:cNvPr id="388" name="Google Shape;388;p3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public</a:t>
            </a:r>
            <a:r>
              <a:rPr lang="en-US"/>
              <a:t> </a:t>
            </a:r>
            <a:r>
              <a:rPr b="1" lang="en-US"/>
              <a:t>class</a:t>
            </a:r>
            <a:r>
              <a:rPr lang="en-US"/>
              <a:t> Testtrycatch2{  </a:t>
            </a:r>
            <a:endParaRPr/>
          </a:p>
          <a:p>
            <a:pPr indent="-342900" lvl="0" marL="342900" rtl="0" algn="l">
              <a:spcBef>
                <a:spcPts val="1000"/>
              </a:spcBef>
              <a:spcAft>
                <a:spcPts val="0"/>
              </a:spcAft>
              <a:buSzPts val="1440"/>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ts val="1440"/>
              <a:buChar char="►"/>
            </a:pPr>
            <a:r>
              <a:rPr lang="en-US"/>
              <a:t>   </a:t>
            </a:r>
            <a:r>
              <a:rPr b="1" lang="en-US"/>
              <a:t>try</a:t>
            </a:r>
            <a:r>
              <a:rPr lang="en-US"/>
              <a:t>{  </a:t>
            </a:r>
            <a:endParaRPr/>
          </a:p>
          <a:p>
            <a:pPr indent="-342900" lvl="0" marL="342900" rtl="0" algn="l">
              <a:spcBef>
                <a:spcPts val="1000"/>
              </a:spcBef>
              <a:spcAft>
                <a:spcPts val="0"/>
              </a:spcAft>
              <a:buSzPts val="1440"/>
              <a:buChar char="►"/>
            </a:pPr>
            <a:r>
              <a:rPr lang="en-US"/>
              <a:t>      </a:t>
            </a:r>
            <a:r>
              <a:rPr b="1" lang="en-US"/>
              <a:t>int</a:t>
            </a:r>
            <a:r>
              <a:rPr lang="en-US"/>
              <a:t> data=50/0;  </a:t>
            </a:r>
            <a:endParaRPr/>
          </a:p>
          <a:p>
            <a:pPr indent="-342900" lvl="0" marL="342900" rtl="0" algn="l">
              <a:spcBef>
                <a:spcPts val="1000"/>
              </a:spcBef>
              <a:spcAft>
                <a:spcPts val="0"/>
              </a:spcAft>
              <a:buSzPts val="1440"/>
              <a:buChar char="►"/>
            </a:pPr>
            <a:r>
              <a:rPr lang="en-US"/>
              <a:t>   }</a:t>
            </a:r>
            <a:r>
              <a:rPr b="1" lang="en-US"/>
              <a:t>catch</a:t>
            </a:r>
            <a:r>
              <a:rPr lang="en-US"/>
              <a:t>(ArithmeticException e){System.out.println(e);}  </a:t>
            </a:r>
            <a:endParaRPr/>
          </a:p>
          <a:p>
            <a:pPr indent="-342900" lvl="0" marL="342900" rtl="0" algn="l">
              <a:spcBef>
                <a:spcPts val="1000"/>
              </a:spcBef>
              <a:spcAft>
                <a:spcPts val="0"/>
              </a:spcAft>
              <a:buSzPts val="1440"/>
              <a:buChar char="►"/>
            </a:pPr>
            <a:r>
              <a:rPr lang="en-US"/>
              <a:t>   System.out.println("rest of the code...");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389" name="Google Shape;389;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90" name="Google Shape;390;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91" name="Google Shape;391;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What is exception?</a:t>
            </a:r>
            <a:endParaRPr/>
          </a:p>
        </p:txBody>
      </p:sp>
      <p:sp>
        <p:nvSpPr>
          <p:cNvPr id="162" name="Google Shape;162;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Dictionary Meaning:</a:t>
            </a:r>
            <a:r>
              <a:rPr lang="en-US"/>
              <a:t> Exception is an abnormal condition.</a:t>
            </a:r>
            <a:endParaRPr/>
          </a:p>
          <a:p>
            <a:pPr indent="-342900" lvl="0" marL="342900" rtl="0" algn="l">
              <a:spcBef>
                <a:spcPts val="1000"/>
              </a:spcBef>
              <a:spcAft>
                <a:spcPts val="0"/>
              </a:spcAft>
              <a:buSzPts val="1440"/>
              <a:buChar char="►"/>
            </a:pPr>
            <a:r>
              <a:rPr lang="en-US"/>
              <a:t>Exception is a Runtime error (or)</a:t>
            </a:r>
            <a:endParaRPr/>
          </a:p>
          <a:p>
            <a:pPr indent="-342900" lvl="0" marL="342900" rtl="0" algn="l">
              <a:spcBef>
                <a:spcPts val="1000"/>
              </a:spcBef>
              <a:spcAft>
                <a:spcPts val="0"/>
              </a:spcAft>
              <a:buSzPts val="1440"/>
              <a:buChar char="►"/>
            </a:pPr>
            <a:r>
              <a:rPr lang="en-US"/>
              <a:t>Exception is abnormal termination of the program</a:t>
            </a:r>
            <a:endParaRPr/>
          </a:p>
          <a:p>
            <a:pPr indent="-342900" lvl="0" marL="342900" rtl="0" algn="l">
              <a:spcBef>
                <a:spcPts val="1000"/>
              </a:spcBef>
              <a:spcAft>
                <a:spcPts val="0"/>
              </a:spcAft>
              <a:buSzPts val="1440"/>
              <a:buChar char="►"/>
            </a:pPr>
            <a:r>
              <a:rPr lang="en-US"/>
              <a:t>In java, exception is an event that disrupts the normal flow of the program. It is an object which is thrown at runtime.</a:t>
            </a:r>
            <a:endParaRPr/>
          </a:p>
          <a:p>
            <a:pPr indent="-342900" lvl="0" marL="342900" rtl="0" algn="l">
              <a:spcBef>
                <a:spcPts val="1000"/>
              </a:spcBef>
              <a:spcAft>
                <a:spcPts val="0"/>
              </a:spcAft>
              <a:buSzPts val="1440"/>
              <a:buChar char="►"/>
            </a:pPr>
            <a:r>
              <a:rPr lang="en-US"/>
              <a:t>When Exception occurs, JVM creates the Exception object and throw it.</a:t>
            </a:r>
            <a:endParaRPr/>
          </a:p>
          <a:p>
            <a:pPr indent="-251459" lvl="0" marL="342900" rtl="0" algn="l">
              <a:spcBef>
                <a:spcPts val="1000"/>
              </a:spcBef>
              <a:spcAft>
                <a:spcPts val="0"/>
              </a:spcAft>
              <a:buSzPts val="1440"/>
              <a:buNone/>
            </a:pPr>
            <a:r>
              <a:t/>
            </a:r>
            <a:endParaRPr/>
          </a:p>
        </p:txBody>
      </p:sp>
      <p:sp>
        <p:nvSpPr>
          <p:cNvPr id="163" name="Google Shape;163;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64" name="Google Shape;164;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65" name="Google Shape;165;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 calcmode="lin" valueType="num">
                                      <p:cBhvr additive="base">
                                        <p:cTn dur="500"/>
                                        <p:tgtEl>
                                          <p:spTgt spid="1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 calcmode="lin" valueType="num">
                                      <p:cBhvr additive="base">
                                        <p:cTn dur="500"/>
                                        <p:tgtEl>
                                          <p:spTgt spid="1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 calcmode="lin" valueType="num">
                                      <p:cBhvr additive="base">
                                        <p:cTn dur="500"/>
                                        <p:tgtEl>
                                          <p:spTgt spid="1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 calcmode="lin" valueType="num">
                                      <p:cBhvr additive="base">
                                        <p:cTn dur="500"/>
                                        <p:tgtEl>
                                          <p:spTgt spid="1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 calcmode="lin" valueType="num">
                                      <p:cBhvr additive="base">
                                        <p:cTn dur="500"/>
                                        <p:tgtEl>
                                          <p:spTgt spid="1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 calcmode="lin" valueType="num">
                                      <p:cBhvr additive="base">
                                        <p:cTn dur="500"/>
                                        <p:tgtEl>
                                          <p:spTgt spid="16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397" name="Google Shape;397;p3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Exception in thread main java.lang.ArithmeticException:/ by zero</a:t>
            </a:r>
            <a:endParaRPr/>
          </a:p>
          <a:p>
            <a:pPr indent="-342900" lvl="0" marL="342900" rtl="0" algn="l">
              <a:spcBef>
                <a:spcPts val="1000"/>
              </a:spcBef>
              <a:spcAft>
                <a:spcPts val="0"/>
              </a:spcAft>
              <a:buSzPts val="1440"/>
              <a:buChar char="►"/>
            </a:pPr>
            <a:r>
              <a:rPr lang="en-US"/>
              <a:t>rest of the code...</a:t>
            </a:r>
            <a:endParaRPr/>
          </a:p>
        </p:txBody>
      </p:sp>
      <p:sp>
        <p:nvSpPr>
          <p:cNvPr id="398" name="Google Shape;398;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399" name="Google Shape;399;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00" name="Google Shape;400;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anim calcmode="lin" valueType="num">
                                      <p:cBhvr additive="base">
                                        <p:cTn dur="500"/>
                                        <p:tgtEl>
                                          <p:spTgt spid="39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anim calcmode="lin" valueType="num">
                                      <p:cBhvr additive="base">
                                        <p:cTn dur="500"/>
                                        <p:tgtEl>
                                          <p:spTgt spid="39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Internal working of java try-catch block</a:t>
            </a:r>
            <a:br>
              <a:rPr lang="en-US"/>
            </a:br>
            <a:endParaRPr/>
          </a:p>
        </p:txBody>
      </p:sp>
      <p:sp>
        <p:nvSpPr>
          <p:cNvPr id="406" name="Google Shape;406;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07" name="Google Shape;407;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08" name="Google Shape;408;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nternal working of try-catch block" id="409" name="Google Shape;409;p39"/>
          <p:cNvPicPr preferRelativeResize="0"/>
          <p:nvPr>
            <p:ph idx="1" type="body"/>
          </p:nvPr>
        </p:nvPicPr>
        <p:blipFill rotWithShape="1">
          <a:blip r:embed="rId3">
            <a:alphaModFix/>
          </a:blip>
          <a:srcRect b="0" l="0" r="0" t="0"/>
          <a:stretch/>
        </p:blipFill>
        <p:spPr>
          <a:xfrm>
            <a:off x="2292734" y="2160588"/>
            <a:ext cx="5366570" cy="3881437"/>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output</a:t>
            </a:r>
            <a:endParaRPr/>
          </a:p>
        </p:txBody>
      </p:sp>
      <p:sp>
        <p:nvSpPr>
          <p:cNvPr id="415" name="Google Shape;415;p4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double</a:t>
            </a:r>
            <a:r>
              <a:rPr lang="en-US"/>
              <a:t> res = 12.0/0;</a:t>
            </a:r>
            <a:endParaRPr/>
          </a:p>
          <a:p>
            <a:pPr indent="-342900" lvl="0" marL="342900" rtl="0" algn="l">
              <a:spcBef>
                <a:spcPts val="1000"/>
              </a:spcBef>
              <a:spcAft>
                <a:spcPts val="0"/>
              </a:spcAft>
              <a:buSzPts val="1440"/>
              <a:buChar char="►"/>
            </a:pPr>
            <a:r>
              <a:rPr lang="en-US"/>
              <a:t>System.</a:t>
            </a:r>
            <a:r>
              <a:rPr b="1" i="1" lang="en-US"/>
              <a:t>out</a:t>
            </a:r>
            <a:r>
              <a:rPr lang="en-US"/>
              <a:t>.println(res); </a:t>
            </a:r>
            <a:endParaRPr/>
          </a:p>
          <a:p>
            <a:pPr indent="-342900" lvl="0" marL="342900" rtl="0" algn="l">
              <a:spcBef>
                <a:spcPts val="1000"/>
              </a:spcBef>
              <a:spcAft>
                <a:spcPts val="0"/>
              </a:spcAft>
              <a:buSzPts val="1440"/>
              <a:buChar char="►"/>
            </a:pPr>
            <a:r>
              <a:rPr b="1" lang="en-US"/>
              <a:t>Output: ?? </a:t>
            </a:r>
            <a:endParaRPr/>
          </a:p>
          <a:p>
            <a:pPr indent="-342900" lvl="0" marL="342900" rtl="0" algn="l">
              <a:spcBef>
                <a:spcPts val="1000"/>
              </a:spcBef>
              <a:spcAft>
                <a:spcPts val="0"/>
              </a:spcAft>
              <a:buSzPts val="1440"/>
              <a:buChar char="►"/>
            </a:pPr>
            <a:r>
              <a:rPr b="1" lang="en-US"/>
              <a:t>double</a:t>
            </a:r>
            <a:r>
              <a:rPr lang="en-US"/>
              <a:t> res = 12/0.0;</a:t>
            </a:r>
            <a:endParaRPr/>
          </a:p>
          <a:p>
            <a:pPr indent="-342900" lvl="0" marL="342900" rtl="0" algn="l">
              <a:spcBef>
                <a:spcPts val="1000"/>
              </a:spcBef>
              <a:spcAft>
                <a:spcPts val="0"/>
              </a:spcAft>
              <a:buSzPts val="1440"/>
              <a:buChar char="►"/>
            </a:pPr>
            <a:r>
              <a:rPr lang="en-US"/>
              <a:t>System.</a:t>
            </a:r>
            <a:r>
              <a:rPr b="1" i="1" lang="en-US"/>
              <a:t>out</a:t>
            </a:r>
            <a:r>
              <a:rPr lang="en-US"/>
              <a:t>.println(res); </a:t>
            </a:r>
            <a:endParaRPr/>
          </a:p>
          <a:p>
            <a:pPr indent="-342900" lvl="0" marL="342900" rtl="0" algn="l">
              <a:spcBef>
                <a:spcPts val="1000"/>
              </a:spcBef>
              <a:spcAft>
                <a:spcPts val="0"/>
              </a:spcAft>
              <a:buSzPts val="1440"/>
              <a:buChar char="►"/>
            </a:pPr>
            <a:r>
              <a:rPr b="1" lang="en-US"/>
              <a:t>Output: ??</a:t>
            </a:r>
            <a:endParaRPr b="1"/>
          </a:p>
          <a:p>
            <a:pPr indent="-342900" lvl="0" marL="342900" rtl="0" algn="l">
              <a:spcBef>
                <a:spcPts val="1000"/>
              </a:spcBef>
              <a:spcAft>
                <a:spcPts val="0"/>
              </a:spcAft>
              <a:buSzPts val="1440"/>
              <a:buChar char="►"/>
            </a:pPr>
            <a:r>
              <a:rPr b="1" lang="en-US"/>
              <a:t>double</a:t>
            </a:r>
            <a:r>
              <a:rPr lang="en-US"/>
              <a:t> res = 12/0;</a:t>
            </a:r>
            <a:endParaRPr/>
          </a:p>
          <a:p>
            <a:pPr indent="-342900" lvl="0" marL="342900" rtl="0" algn="l">
              <a:spcBef>
                <a:spcPts val="1000"/>
              </a:spcBef>
              <a:spcAft>
                <a:spcPts val="0"/>
              </a:spcAft>
              <a:buSzPts val="1440"/>
              <a:buChar char="►"/>
            </a:pPr>
            <a:r>
              <a:rPr lang="en-US"/>
              <a:t>System.</a:t>
            </a:r>
            <a:r>
              <a:rPr b="1" i="1" lang="en-US"/>
              <a:t>out</a:t>
            </a:r>
            <a:r>
              <a:rPr lang="en-US"/>
              <a:t>.println(res); </a:t>
            </a:r>
            <a:endParaRPr/>
          </a:p>
          <a:p>
            <a:pPr indent="-342900" lvl="0" marL="342900" rtl="0" algn="l">
              <a:spcBef>
                <a:spcPts val="1000"/>
              </a:spcBef>
              <a:spcAft>
                <a:spcPts val="0"/>
              </a:spcAft>
              <a:buSzPts val="1440"/>
              <a:buChar char="►"/>
            </a:pPr>
            <a:r>
              <a:rPr lang="en-US"/>
              <a:t>Output:??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 Multi catch block</a:t>
            </a:r>
            <a:br>
              <a:rPr lang="en-US"/>
            </a:br>
            <a:endParaRPr/>
          </a:p>
        </p:txBody>
      </p:sp>
      <p:sp>
        <p:nvSpPr>
          <p:cNvPr id="421" name="Google Shape;421;p4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If you have to perform different tasks at the occurrence of different Exceptions, use java multi catch block.</a:t>
            </a:r>
            <a:endParaRPr/>
          </a:p>
        </p:txBody>
      </p:sp>
      <p:sp>
        <p:nvSpPr>
          <p:cNvPr id="422" name="Google Shape;422;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23" name="Google Shape;423;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24" name="Google Shape;424;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 calcmode="lin" valueType="num">
                                      <p:cBhvr additive="base">
                                        <p:cTn dur="500"/>
                                        <p:tgtEl>
                                          <p:spTgt spid="42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430" name="Google Shape;430;p4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public</a:t>
            </a:r>
            <a:r>
              <a:rPr lang="en-US"/>
              <a:t> </a:t>
            </a:r>
            <a:r>
              <a:rPr b="1" lang="en-US"/>
              <a:t>class</a:t>
            </a:r>
            <a:r>
              <a:rPr lang="en-US"/>
              <a:t> TestMultipleCatchBlock{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a:t>
            </a:r>
            <a:r>
              <a:rPr b="1" lang="en-US"/>
              <a:t>int</a:t>
            </a:r>
            <a:r>
              <a:rPr lang="en-US"/>
              <a:t> a[]=</a:t>
            </a:r>
            <a:r>
              <a:rPr b="1" lang="en-US"/>
              <a:t>new</a:t>
            </a:r>
            <a:r>
              <a:rPr lang="en-US"/>
              <a:t> </a:t>
            </a:r>
            <a:r>
              <a:rPr b="1" lang="en-US"/>
              <a:t>int</a:t>
            </a:r>
            <a:r>
              <a:rPr lang="en-US"/>
              <a:t>[5];  </a:t>
            </a:r>
            <a:endParaRPr/>
          </a:p>
          <a:p>
            <a:pPr indent="-342900" lvl="0" marL="342900" rtl="0" algn="l">
              <a:spcBef>
                <a:spcPts val="1000"/>
              </a:spcBef>
              <a:spcAft>
                <a:spcPts val="0"/>
              </a:spcAft>
              <a:buSzPct val="79999"/>
              <a:buChar char="►"/>
            </a:pPr>
            <a:r>
              <a:rPr lang="en-US"/>
              <a:t>    a[5]=30/0;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r>
              <a:rPr b="1" lang="en-US"/>
              <a:t>catch</a:t>
            </a:r>
            <a:r>
              <a:rPr lang="en-US"/>
              <a:t>(ArithmeticException e){System.out.println("task1 is completed");}  </a:t>
            </a:r>
            <a:endParaRPr/>
          </a:p>
          <a:p>
            <a:pPr indent="-342900" lvl="0" marL="342900" rtl="0" algn="l">
              <a:spcBef>
                <a:spcPts val="1000"/>
              </a:spcBef>
              <a:spcAft>
                <a:spcPts val="0"/>
              </a:spcAft>
              <a:buSzPct val="79999"/>
              <a:buChar char="►"/>
            </a:pPr>
            <a:r>
              <a:rPr lang="en-US"/>
              <a:t>   </a:t>
            </a:r>
            <a:r>
              <a:rPr b="1" lang="en-US"/>
              <a:t>catch</a:t>
            </a:r>
            <a:r>
              <a:rPr lang="en-US"/>
              <a:t>(ArrayIndexOutOfBoundsException e){System.out.println("task 2 completed");}  </a:t>
            </a:r>
            <a:endParaRPr/>
          </a:p>
          <a:p>
            <a:pPr indent="-342900" lvl="0" marL="342900" rtl="0" algn="l">
              <a:spcBef>
                <a:spcPts val="1000"/>
              </a:spcBef>
              <a:spcAft>
                <a:spcPts val="0"/>
              </a:spcAft>
              <a:buSzPct val="79999"/>
              <a:buChar char="►"/>
            </a:pPr>
            <a:r>
              <a:rPr lang="en-US"/>
              <a:t>   </a:t>
            </a:r>
            <a:r>
              <a:rPr b="1" lang="en-US"/>
              <a:t>catch</a:t>
            </a:r>
            <a:r>
              <a:rPr lang="en-US"/>
              <a:t>(Exception e){System.out.println("common task completed");}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System.out.println("rest of the code...");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72034" lvl="0" marL="342900" rtl="0" algn="l">
              <a:spcBef>
                <a:spcPts val="1000"/>
              </a:spcBef>
              <a:spcAft>
                <a:spcPts val="0"/>
              </a:spcAft>
              <a:buSzPct val="79999"/>
              <a:buNone/>
            </a:pPr>
            <a:r>
              <a:t/>
            </a:r>
            <a:endParaRPr/>
          </a:p>
        </p:txBody>
      </p:sp>
      <p:sp>
        <p:nvSpPr>
          <p:cNvPr id="431" name="Google Shape;431;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32" name="Google Shape;432;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33" name="Google Shape;433;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Notes</a:t>
            </a:r>
            <a:endParaRPr/>
          </a:p>
        </p:txBody>
      </p:sp>
      <p:sp>
        <p:nvSpPr>
          <p:cNvPr id="439" name="Google Shape;439;p4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i="1" lang="en-US"/>
              <a:t>At a time only one Exception is occured and at a time only one catch block is executed.</a:t>
            </a:r>
            <a:endParaRPr/>
          </a:p>
          <a:p>
            <a:pPr indent="-342900" lvl="0" marL="342900" rtl="0" algn="l">
              <a:spcBef>
                <a:spcPts val="1000"/>
              </a:spcBef>
              <a:spcAft>
                <a:spcPts val="0"/>
              </a:spcAft>
              <a:buSzPts val="1440"/>
              <a:buChar char="►"/>
            </a:pPr>
            <a:r>
              <a:rPr b="1" i="1" lang="en-US"/>
              <a:t>All catch blocks must be ordered from most specific to most general i.e. catch for ArithmeticException must come before catch for Exception .</a:t>
            </a:r>
            <a:endParaRPr/>
          </a:p>
          <a:p>
            <a:pPr indent="-251459" lvl="0" marL="342900" rtl="0" algn="l">
              <a:spcBef>
                <a:spcPts val="1000"/>
              </a:spcBef>
              <a:spcAft>
                <a:spcPts val="0"/>
              </a:spcAft>
              <a:buSzPts val="1440"/>
              <a:buNone/>
            </a:pPr>
            <a:r>
              <a:t/>
            </a:r>
            <a:endParaRPr/>
          </a:p>
        </p:txBody>
      </p:sp>
      <p:sp>
        <p:nvSpPr>
          <p:cNvPr id="440" name="Google Shape;440;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41" name="Google Shape;441;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42" name="Google Shape;442;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anim calcmode="lin" valueType="num">
                                      <p:cBhvr additive="base">
                                        <p:cTn dur="500"/>
                                        <p:tgtEl>
                                          <p:spTgt spid="43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anim calcmode="lin" valueType="num">
                                      <p:cBhvr additive="base">
                                        <p:cTn dur="500"/>
                                        <p:tgtEl>
                                          <p:spTgt spid="43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9">
                                            <p:txEl>
                                              <p:pRg end="2" st="2"/>
                                            </p:txEl>
                                          </p:spTgt>
                                        </p:tgtEl>
                                        <p:attrNameLst>
                                          <p:attrName>style.visibility</p:attrName>
                                        </p:attrNameLst>
                                      </p:cBhvr>
                                      <p:to>
                                        <p:strVal val="visible"/>
                                      </p:to>
                                    </p:set>
                                    <p:anim calcmode="lin" valueType="num">
                                      <p:cBhvr additive="base">
                                        <p:cTn dur="500"/>
                                        <p:tgtEl>
                                          <p:spTgt spid="43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output</a:t>
            </a:r>
            <a:endParaRPr/>
          </a:p>
        </p:txBody>
      </p:sp>
      <p:sp>
        <p:nvSpPr>
          <p:cNvPr id="448" name="Google Shape;448;p4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class</a:t>
            </a:r>
            <a:r>
              <a:rPr lang="en-US"/>
              <a:t> TestMultipleCatchBlock1{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a:t>
            </a:r>
            <a:r>
              <a:rPr b="1" lang="en-US"/>
              <a:t>int</a:t>
            </a:r>
            <a:r>
              <a:rPr lang="en-US"/>
              <a:t> a[]=</a:t>
            </a:r>
            <a:r>
              <a:rPr b="1" lang="en-US"/>
              <a:t>new</a:t>
            </a:r>
            <a:r>
              <a:rPr lang="en-US"/>
              <a:t> </a:t>
            </a:r>
            <a:r>
              <a:rPr b="1" lang="en-US"/>
              <a:t>int</a:t>
            </a:r>
            <a:r>
              <a:rPr lang="en-US"/>
              <a:t>[5];  </a:t>
            </a:r>
            <a:endParaRPr/>
          </a:p>
          <a:p>
            <a:pPr indent="-342900" lvl="0" marL="342900" rtl="0" algn="l">
              <a:spcBef>
                <a:spcPts val="1000"/>
              </a:spcBef>
              <a:spcAft>
                <a:spcPts val="0"/>
              </a:spcAft>
              <a:buSzPct val="79999"/>
              <a:buChar char="►"/>
            </a:pPr>
            <a:r>
              <a:rPr lang="en-US"/>
              <a:t>    a[5]=30/0;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r>
              <a:rPr b="1" lang="en-US"/>
              <a:t>catch</a:t>
            </a:r>
            <a:r>
              <a:rPr lang="en-US"/>
              <a:t>(Exception e){System.out.println("common task completed");}  </a:t>
            </a:r>
            <a:endParaRPr/>
          </a:p>
          <a:p>
            <a:pPr indent="-342900" lvl="0" marL="342900" rtl="0" algn="l">
              <a:spcBef>
                <a:spcPts val="1000"/>
              </a:spcBef>
              <a:spcAft>
                <a:spcPts val="0"/>
              </a:spcAft>
              <a:buSzPct val="79999"/>
              <a:buChar char="►"/>
            </a:pPr>
            <a:r>
              <a:rPr lang="en-US"/>
              <a:t>   </a:t>
            </a:r>
            <a:r>
              <a:rPr b="1" lang="en-US"/>
              <a:t>catch</a:t>
            </a:r>
            <a:r>
              <a:rPr lang="en-US"/>
              <a:t>(ArithmeticException e){System.out.println("task1 is completed");}  </a:t>
            </a:r>
            <a:endParaRPr/>
          </a:p>
          <a:p>
            <a:pPr indent="-342900" lvl="0" marL="342900" rtl="0" algn="l">
              <a:spcBef>
                <a:spcPts val="1000"/>
              </a:spcBef>
              <a:spcAft>
                <a:spcPts val="0"/>
              </a:spcAft>
              <a:buSzPct val="79999"/>
              <a:buChar char="►"/>
            </a:pPr>
            <a:r>
              <a:rPr lang="en-US"/>
              <a:t>   </a:t>
            </a:r>
            <a:r>
              <a:rPr b="1" lang="en-US"/>
              <a:t>catch</a:t>
            </a:r>
            <a:r>
              <a:rPr lang="en-US"/>
              <a:t>(ArrayIndexOutOfBoundsException e){System.out.println("task 2 completed");}  </a:t>
            </a:r>
            <a:endParaRPr/>
          </a:p>
          <a:p>
            <a:pPr indent="-342900" lvl="0" marL="342900" rtl="0" algn="l">
              <a:spcBef>
                <a:spcPts val="1000"/>
              </a:spcBef>
              <a:spcAft>
                <a:spcPts val="0"/>
              </a:spcAft>
              <a:buSzPct val="79999"/>
              <a:buChar char="►"/>
            </a:pPr>
            <a:r>
              <a:rPr lang="en-US"/>
              <a:t>   System.out.println("rest of the code...");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a:t>
            </a:r>
            <a:endParaRPr/>
          </a:p>
          <a:p>
            <a:pPr indent="-265176" lvl="0" marL="342900" rtl="0" algn="l">
              <a:spcBef>
                <a:spcPts val="1000"/>
              </a:spcBef>
              <a:spcAft>
                <a:spcPts val="0"/>
              </a:spcAft>
              <a:buSzPct val="79999"/>
              <a:buNone/>
            </a:pPr>
            <a:r>
              <a:t/>
            </a:r>
            <a:endParaRPr/>
          </a:p>
        </p:txBody>
      </p:sp>
      <p:sp>
        <p:nvSpPr>
          <p:cNvPr id="449" name="Google Shape;449;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50" name="Google Shape;450;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51" name="Google Shape;451;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457" name="Google Shape;457;p4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Compile time error</a:t>
            </a:r>
            <a:endParaRPr/>
          </a:p>
        </p:txBody>
      </p:sp>
      <p:sp>
        <p:nvSpPr>
          <p:cNvPr id="458" name="Google Shape;458;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59" name="Google Shape;459;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60" name="Google Shape;460;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Nested try block</a:t>
            </a:r>
            <a:br>
              <a:rPr lang="en-US"/>
            </a:br>
            <a:endParaRPr/>
          </a:p>
        </p:txBody>
      </p:sp>
      <p:sp>
        <p:nvSpPr>
          <p:cNvPr id="466" name="Google Shape;466;p4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try block within a try block is known as nested try block in java.</a:t>
            </a:r>
            <a:endParaRPr/>
          </a:p>
          <a:p>
            <a:pPr indent="-251459" lvl="0" marL="342900" rtl="0" algn="l">
              <a:spcBef>
                <a:spcPts val="1000"/>
              </a:spcBef>
              <a:spcAft>
                <a:spcPts val="0"/>
              </a:spcAft>
              <a:buSzPts val="1440"/>
              <a:buNone/>
            </a:pPr>
            <a:r>
              <a:t/>
            </a:r>
            <a:endParaRPr/>
          </a:p>
        </p:txBody>
      </p:sp>
      <p:sp>
        <p:nvSpPr>
          <p:cNvPr id="467" name="Google Shape;467;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68" name="Google Shape;468;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69" name="Google Shape;469;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0" st="0"/>
                                            </p:txEl>
                                          </p:spTgt>
                                        </p:tgtEl>
                                        <p:attrNameLst>
                                          <p:attrName>style.visibility</p:attrName>
                                        </p:attrNameLst>
                                      </p:cBhvr>
                                      <p:to>
                                        <p:strVal val="visible"/>
                                      </p:to>
                                    </p:set>
                                    <p:anim calcmode="lin" valueType="num">
                                      <p:cBhvr additive="base">
                                        <p:cTn dur="500"/>
                                        <p:tgtEl>
                                          <p:spTgt spid="46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1" st="1"/>
                                            </p:txEl>
                                          </p:spTgt>
                                        </p:tgtEl>
                                        <p:attrNameLst>
                                          <p:attrName>style.visibility</p:attrName>
                                        </p:attrNameLst>
                                      </p:cBhvr>
                                      <p:to>
                                        <p:strVal val="visible"/>
                                      </p:to>
                                    </p:set>
                                    <p:anim calcmode="lin" valueType="num">
                                      <p:cBhvr additive="base">
                                        <p:cTn dur="500"/>
                                        <p:tgtEl>
                                          <p:spTgt spid="46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Why use nested try block</a:t>
            </a:r>
            <a:br>
              <a:rPr lang="en-US"/>
            </a:br>
            <a:r>
              <a:rPr lang="en-US"/>
              <a:t> </a:t>
            </a:r>
            <a:endParaRPr/>
          </a:p>
        </p:txBody>
      </p:sp>
      <p:sp>
        <p:nvSpPr>
          <p:cNvPr id="475" name="Google Shape;475;p4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Sometimes a situation may arise where a part of a block may cause one error and the entire block itself may cause another error. In such cases, exception handlers have to be nested.</a:t>
            </a:r>
            <a:endParaRPr/>
          </a:p>
        </p:txBody>
      </p:sp>
      <p:sp>
        <p:nvSpPr>
          <p:cNvPr id="476" name="Google Shape;476;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77" name="Google Shape;477;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78" name="Google Shape;478;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5">
                                            <p:txEl>
                                              <p:pRg end="0" st="0"/>
                                            </p:txEl>
                                          </p:spTgt>
                                        </p:tgtEl>
                                        <p:attrNameLst>
                                          <p:attrName>style.visibility</p:attrName>
                                        </p:attrNameLst>
                                      </p:cBhvr>
                                      <p:to>
                                        <p:strVal val="visible"/>
                                      </p:to>
                                    </p:set>
                                    <p:anim calcmode="lin" valueType="num">
                                      <p:cBhvr additive="base">
                                        <p:cTn dur="500"/>
                                        <p:tgtEl>
                                          <p:spTgt spid="47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What is Exception Handling?</a:t>
            </a:r>
            <a:endParaRPr/>
          </a:p>
        </p:txBody>
      </p:sp>
      <p:sp>
        <p:nvSpPr>
          <p:cNvPr id="171" name="Google Shape;171;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Exception Handling is a mechanism to handle runtime errors such as</a:t>
            </a:r>
            <a:endParaRPr/>
          </a:p>
          <a:p>
            <a:pPr indent="-342900" lvl="0" marL="342900" rtl="0" algn="l">
              <a:spcBef>
                <a:spcPts val="1000"/>
              </a:spcBef>
              <a:spcAft>
                <a:spcPts val="0"/>
              </a:spcAft>
              <a:buSzPts val="1440"/>
              <a:buChar char="►"/>
            </a:pPr>
            <a:r>
              <a:rPr lang="en-US"/>
              <a:t>ClassNotFoundException,</a:t>
            </a:r>
            <a:endParaRPr/>
          </a:p>
          <a:p>
            <a:pPr indent="-342900" lvl="0" marL="342900" rtl="0" algn="l">
              <a:spcBef>
                <a:spcPts val="1000"/>
              </a:spcBef>
              <a:spcAft>
                <a:spcPts val="0"/>
              </a:spcAft>
              <a:buSzPts val="1440"/>
              <a:buChar char="►"/>
            </a:pPr>
            <a:r>
              <a:rPr lang="en-US"/>
              <a:t>IOException, </a:t>
            </a:r>
            <a:endParaRPr/>
          </a:p>
          <a:p>
            <a:pPr indent="-342900" lvl="0" marL="342900" rtl="0" algn="l">
              <a:spcBef>
                <a:spcPts val="1000"/>
              </a:spcBef>
              <a:spcAft>
                <a:spcPts val="0"/>
              </a:spcAft>
              <a:buSzPts val="1440"/>
              <a:buChar char="►"/>
            </a:pPr>
            <a:r>
              <a:rPr lang="en-US"/>
              <a:t>SQLException,</a:t>
            </a:r>
            <a:endParaRPr/>
          </a:p>
          <a:p>
            <a:pPr indent="-342900" lvl="0" marL="342900" rtl="0" algn="l">
              <a:spcBef>
                <a:spcPts val="1000"/>
              </a:spcBef>
              <a:spcAft>
                <a:spcPts val="0"/>
              </a:spcAft>
              <a:buSzPts val="1440"/>
              <a:buChar char="►"/>
            </a:pPr>
            <a:r>
              <a:rPr lang="en-US"/>
              <a:t>ArithmeticException,</a:t>
            </a:r>
            <a:endParaRPr/>
          </a:p>
          <a:p>
            <a:pPr indent="-342900" lvl="0" marL="342900" rtl="0" algn="l">
              <a:spcBef>
                <a:spcPts val="1000"/>
              </a:spcBef>
              <a:spcAft>
                <a:spcPts val="0"/>
              </a:spcAft>
              <a:buSzPts val="1440"/>
              <a:buChar char="►"/>
            </a:pPr>
            <a:r>
              <a:rPr lang="en-US"/>
              <a:t> NullPointerException etc.</a:t>
            </a:r>
            <a:endParaRPr/>
          </a:p>
        </p:txBody>
      </p:sp>
      <p:sp>
        <p:nvSpPr>
          <p:cNvPr id="172" name="Google Shape;17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73" name="Google Shape;17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74" name="Google Shape;17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 calcmode="lin" valueType="num">
                                      <p:cBhvr additive="base">
                                        <p:cTn dur="500"/>
                                        <p:tgtEl>
                                          <p:spTgt spid="17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 calcmode="lin" valueType="num">
                                      <p:cBhvr additive="base">
                                        <p:cTn dur="500"/>
                                        <p:tgtEl>
                                          <p:spTgt spid="17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 calcmode="lin" valueType="num">
                                      <p:cBhvr additive="base">
                                        <p:cTn dur="500"/>
                                        <p:tgtEl>
                                          <p:spTgt spid="17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 calcmode="lin" valueType="num">
                                      <p:cBhvr additive="base">
                                        <p:cTn dur="500"/>
                                        <p:tgtEl>
                                          <p:spTgt spid="17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 calcmode="lin" valueType="num">
                                      <p:cBhvr additive="base">
                                        <p:cTn dur="500"/>
                                        <p:tgtEl>
                                          <p:spTgt spid="17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 calcmode="lin" valueType="num">
                                      <p:cBhvr additive="base">
                                        <p:cTn dur="500"/>
                                        <p:tgtEl>
                                          <p:spTgt spid="17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8"/>
          <p:cNvSpPr txBox="1"/>
          <p:nvPr>
            <p:ph type="title"/>
          </p:nvPr>
        </p:nvSpPr>
        <p:spPr>
          <a:xfrm>
            <a:off x="677334" y="88392"/>
            <a:ext cx="8596668" cy="67970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Syntax:</a:t>
            </a:r>
            <a:endParaRPr/>
          </a:p>
        </p:txBody>
      </p:sp>
      <p:sp>
        <p:nvSpPr>
          <p:cNvPr id="484" name="Google Shape;484;p48"/>
          <p:cNvSpPr txBox="1"/>
          <p:nvPr>
            <p:ph idx="1" type="body"/>
          </p:nvPr>
        </p:nvSpPr>
        <p:spPr>
          <a:xfrm>
            <a:off x="677334" y="768096"/>
            <a:ext cx="10551498" cy="5273267"/>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try</a:t>
            </a: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statement 1;  </a:t>
            </a:r>
            <a:endParaRPr/>
          </a:p>
          <a:p>
            <a:pPr indent="-342900" lvl="0" marL="342900" rtl="0" algn="l">
              <a:spcBef>
                <a:spcPts val="1000"/>
              </a:spcBef>
              <a:spcAft>
                <a:spcPts val="0"/>
              </a:spcAft>
              <a:buSzPct val="79999"/>
              <a:buChar char="►"/>
            </a:pPr>
            <a:r>
              <a:rPr lang="en-US"/>
              <a:t>    statement 2;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statement 1;  </a:t>
            </a:r>
            <a:endParaRPr/>
          </a:p>
          <a:p>
            <a:pPr indent="-342900" lvl="0" marL="342900" rtl="0" algn="l">
              <a:spcBef>
                <a:spcPts val="1000"/>
              </a:spcBef>
              <a:spcAft>
                <a:spcPts val="0"/>
              </a:spcAft>
              <a:buSzPct val="79999"/>
              <a:buChar char="►"/>
            </a:pPr>
            <a:r>
              <a:rPr lang="en-US"/>
              <a:t>        statement 2;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r>
              <a:rPr b="1" lang="en-US"/>
              <a:t>catch</a:t>
            </a:r>
            <a:r>
              <a:rPr lang="en-US"/>
              <a:t>(Exception 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catch</a:t>
            </a:r>
            <a:r>
              <a:rPr lang="en-US"/>
              <a:t>(Exception e)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278892" lvl="0" marL="342900" rtl="0" algn="l">
              <a:spcBef>
                <a:spcPts val="1000"/>
              </a:spcBef>
              <a:spcAft>
                <a:spcPts val="0"/>
              </a:spcAft>
              <a:buSzPct val="79999"/>
              <a:buNone/>
            </a:pPr>
            <a:r>
              <a:t/>
            </a:r>
            <a:endParaRPr/>
          </a:p>
        </p:txBody>
      </p:sp>
      <p:sp>
        <p:nvSpPr>
          <p:cNvPr id="485" name="Google Shape;485;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86" name="Google Shape;486;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87" name="Google Shape;487;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9"/>
          <p:cNvSpPr txBox="1"/>
          <p:nvPr>
            <p:ph type="title"/>
          </p:nvPr>
        </p:nvSpPr>
        <p:spPr>
          <a:xfrm>
            <a:off x="869358" y="0"/>
            <a:ext cx="8951298" cy="61569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Java nested try example</a:t>
            </a:r>
            <a:br>
              <a:rPr lang="en-US"/>
            </a:br>
            <a:endParaRPr/>
          </a:p>
        </p:txBody>
      </p:sp>
      <p:sp>
        <p:nvSpPr>
          <p:cNvPr id="493" name="Google Shape;493;p49"/>
          <p:cNvSpPr txBox="1"/>
          <p:nvPr>
            <p:ph idx="1" type="body"/>
          </p:nvPr>
        </p:nvSpPr>
        <p:spPr>
          <a:xfrm>
            <a:off x="677334" y="615697"/>
            <a:ext cx="9883986" cy="5425666"/>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b="1" lang="en-US"/>
              <a:t>class</a:t>
            </a:r>
            <a:r>
              <a:rPr lang="en-US"/>
              <a:t> Excep{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System.out.println("going to divide");  </a:t>
            </a:r>
            <a:endParaRPr/>
          </a:p>
          <a:p>
            <a:pPr indent="-342900" lvl="0" marL="342900" rtl="0" algn="l">
              <a:spcBef>
                <a:spcPts val="1000"/>
              </a:spcBef>
              <a:spcAft>
                <a:spcPts val="0"/>
              </a:spcAft>
              <a:buSzPct val="79999"/>
              <a:buChar char="►"/>
            </a:pPr>
            <a:r>
              <a:rPr lang="en-US"/>
              <a:t>     </a:t>
            </a:r>
            <a:r>
              <a:rPr b="1" lang="en-US"/>
              <a:t>int</a:t>
            </a:r>
            <a:r>
              <a:rPr lang="en-US"/>
              <a:t> b =39/0;  </a:t>
            </a:r>
            <a:endParaRPr/>
          </a:p>
          <a:p>
            <a:pPr indent="-342900" lvl="0" marL="342900" rtl="0" algn="l">
              <a:spcBef>
                <a:spcPts val="1000"/>
              </a:spcBef>
              <a:spcAft>
                <a:spcPts val="0"/>
              </a:spcAft>
              <a:buSzPct val="79999"/>
              <a:buChar char="►"/>
            </a:pPr>
            <a:r>
              <a:rPr lang="en-US"/>
              <a:t>    }</a:t>
            </a:r>
            <a:r>
              <a:rPr b="1" lang="en-US"/>
              <a:t>catch</a:t>
            </a:r>
            <a:r>
              <a:rPr lang="en-US"/>
              <a:t>(ArithmeticException e){System.out.println(e);}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a:t>
            </a:r>
            <a:r>
              <a:rPr b="1" lang="en-US"/>
              <a:t>int</a:t>
            </a:r>
            <a:r>
              <a:rPr lang="en-US"/>
              <a:t> a[]=</a:t>
            </a:r>
            <a:r>
              <a:rPr b="1" lang="en-US"/>
              <a:t>new</a:t>
            </a:r>
            <a:r>
              <a:rPr lang="en-US"/>
              <a:t> </a:t>
            </a:r>
            <a:r>
              <a:rPr b="1" lang="en-US"/>
              <a:t>int</a:t>
            </a:r>
            <a:r>
              <a:rPr lang="en-US"/>
              <a:t>[5];  </a:t>
            </a:r>
            <a:endParaRPr/>
          </a:p>
          <a:p>
            <a:pPr indent="-342900" lvl="0" marL="342900" rtl="0" algn="l">
              <a:spcBef>
                <a:spcPts val="1000"/>
              </a:spcBef>
              <a:spcAft>
                <a:spcPts val="0"/>
              </a:spcAft>
              <a:buSzPct val="79999"/>
              <a:buChar char="►"/>
            </a:pPr>
            <a:r>
              <a:rPr lang="en-US"/>
              <a:t>    a[5]=4;  </a:t>
            </a:r>
            <a:endParaRPr/>
          </a:p>
          <a:p>
            <a:pPr indent="-342900" lvl="0" marL="342900" rtl="0" algn="l">
              <a:spcBef>
                <a:spcPts val="1000"/>
              </a:spcBef>
              <a:spcAft>
                <a:spcPts val="0"/>
              </a:spcAft>
              <a:buSzPct val="79999"/>
              <a:buChar char="►"/>
            </a:pPr>
            <a:r>
              <a:rPr lang="en-US"/>
              <a:t>    }</a:t>
            </a:r>
            <a:r>
              <a:rPr b="1" lang="en-US"/>
              <a:t>catch</a:t>
            </a:r>
            <a:r>
              <a:rPr lang="en-US"/>
              <a:t>(ArrayIndexOutOfBoundsException e){System.out.println(e);}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System.out.println("other statement);  </a:t>
            </a:r>
            <a:endParaRPr/>
          </a:p>
          <a:p>
            <a:pPr indent="-342900" lvl="0" marL="342900" rtl="0" algn="l">
              <a:spcBef>
                <a:spcPts val="1000"/>
              </a:spcBef>
              <a:spcAft>
                <a:spcPts val="0"/>
              </a:spcAft>
              <a:buSzPct val="79999"/>
              <a:buChar char="►"/>
            </a:pPr>
            <a:r>
              <a:rPr lang="en-US"/>
              <a:t>  }</a:t>
            </a:r>
            <a:r>
              <a:rPr b="1" lang="en-US"/>
              <a:t>catch</a:t>
            </a:r>
            <a:r>
              <a:rPr lang="en-US"/>
              <a:t>(Exception e){System.out.println("handeled");}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System.out.println("normal flow..");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78892" lvl="0" marL="342900" rtl="0" algn="l">
              <a:spcBef>
                <a:spcPts val="1000"/>
              </a:spcBef>
              <a:spcAft>
                <a:spcPts val="0"/>
              </a:spcAft>
              <a:buSzPct val="79999"/>
              <a:buNone/>
            </a:pPr>
            <a:r>
              <a:t/>
            </a:r>
            <a:endParaRPr/>
          </a:p>
        </p:txBody>
      </p:sp>
      <p:sp>
        <p:nvSpPr>
          <p:cNvPr id="494" name="Google Shape;494;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495" name="Google Shape;495;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96" name="Google Shape;496;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finally block</a:t>
            </a:r>
            <a:br>
              <a:rPr lang="en-US"/>
            </a:br>
            <a:endParaRPr/>
          </a:p>
        </p:txBody>
      </p:sp>
      <p:sp>
        <p:nvSpPr>
          <p:cNvPr id="502" name="Google Shape;502;p5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503" name="Google Shape;503;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04" name="Google Shape;504;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05" name="Google Shape;505;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finally block</a:t>
            </a:r>
            <a:endParaRPr/>
          </a:p>
        </p:txBody>
      </p:sp>
      <p:sp>
        <p:nvSpPr>
          <p:cNvPr id="511" name="Google Shape;511;p5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Java finally block</a:t>
            </a:r>
            <a:r>
              <a:rPr lang="en-US"/>
              <a:t> is a block that is used </a:t>
            </a:r>
            <a:r>
              <a:rPr i="1" lang="en-US"/>
              <a:t>to execute important code</a:t>
            </a:r>
            <a:r>
              <a:rPr lang="en-US"/>
              <a:t> such as closing connection, stream etc.</a:t>
            </a:r>
            <a:endParaRPr/>
          </a:p>
          <a:p>
            <a:pPr indent="-342900" lvl="0" marL="342900" rtl="0" algn="l">
              <a:spcBef>
                <a:spcPts val="1000"/>
              </a:spcBef>
              <a:spcAft>
                <a:spcPts val="0"/>
              </a:spcAft>
              <a:buSzPts val="1440"/>
              <a:buChar char="►"/>
            </a:pPr>
            <a:r>
              <a:rPr lang="en-US"/>
              <a:t>Java finally block is always executed whether exception is handled or not.</a:t>
            </a:r>
            <a:endParaRPr/>
          </a:p>
          <a:p>
            <a:pPr indent="-342900" lvl="0" marL="342900" rtl="0" algn="l">
              <a:spcBef>
                <a:spcPts val="1000"/>
              </a:spcBef>
              <a:spcAft>
                <a:spcPts val="0"/>
              </a:spcAft>
              <a:buSzPts val="1440"/>
              <a:buChar char="►"/>
            </a:pPr>
            <a:r>
              <a:rPr lang="en-US"/>
              <a:t>Java finally block must be followed by try or catch block.</a:t>
            </a:r>
            <a:endParaRPr/>
          </a:p>
          <a:p>
            <a:pPr indent="-251459" lvl="0" marL="342900" rtl="0" algn="l">
              <a:spcBef>
                <a:spcPts val="1000"/>
              </a:spcBef>
              <a:spcAft>
                <a:spcPts val="0"/>
              </a:spcAft>
              <a:buSzPts val="1440"/>
              <a:buNone/>
            </a:pPr>
            <a:r>
              <a:t/>
            </a:r>
            <a:endParaRPr/>
          </a:p>
        </p:txBody>
      </p:sp>
      <p:sp>
        <p:nvSpPr>
          <p:cNvPr id="512" name="Google Shape;512;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13" name="Google Shape;513;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14" name="Google Shape;514;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anim calcmode="lin" valueType="num">
                                      <p:cBhvr additive="base">
                                        <p:cTn dur="500"/>
                                        <p:tgtEl>
                                          <p:spTgt spid="51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anim calcmode="lin" valueType="num">
                                      <p:cBhvr additive="base">
                                        <p:cTn dur="500"/>
                                        <p:tgtEl>
                                          <p:spTgt spid="51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anim calcmode="lin" valueType="num">
                                      <p:cBhvr additive="base">
                                        <p:cTn dur="500"/>
                                        <p:tgtEl>
                                          <p:spTgt spid="51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1">
                                            <p:txEl>
                                              <p:pRg end="3" st="3"/>
                                            </p:txEl>
                                          </p:spTgt>
                                        </p:tgtEl>
                                        <p:attrNameLst>
                                          <p:attrName>style.visibility</p:attrName>
                                        </p:attrNameLst>
                                      </p:cBhvr>
                                      <p:to>
                                        <p:strVal val="visible"/>
                                      </p:to>
                                    </p:set>
                                    <p:anim calcmode="lin" valueType="num">
                                      <p:cBhvr additive="base">
                                        <p:cTn dur="500"/>
                                        <p:tgtEl>
                                          <p:spTgt spid="51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finally block</a:t>
            </a:r>
            <a:endParaRPr/>
          </a:p>
        </p:txBody>
      </p:sp>
      <p:sp>
        <p:nvSpPr>
          <p:cNvPr id="520" name="Google Shape;520;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21" name="Google Shape;521;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22" name="Google Shape;522;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java finally" id="523" name="Google Shape;523;p52"/>
          <p:cNvPicPr preferRelativeResize="0"/>
          <p:nvPr>
            <p:ph idx="1" type="body"/>
          </p:nvPr>
        </p:nvPicPr>
        <p:blipFill rotWithShape="1">
          <a:blip r:embed="rId3">
            <a:alphaModFix/>
          </a:blip>
          <a:srcRect b="0" l="0" r="0" t="0"/>
          <a:stretch/>
        </p:blipFill>
        <p:spPr>
          <a:xfrm>
            <a:off x="3348882" y="2160588"/>
            <a:ext cx="3254274" cy="3881437"/>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Note</a:t>
            </a:r>
            <a:endParaRPr/>
          </a:p>
        </p:txBody>
      </p:sp>
      <p:sp>
        <p:nvSpPr>
          <p:cNvPr id="529" name="Google Shape;529;p5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i="1" lang="en-US"/>
              <a:t>If you don't handle exception, before terminating the program, JVM executes finally block(if any).</a:t>
            </a:r>
            <a:endParaRPr/>
          </a:p>
        </p:txBody>
      </p:sp>
      <p:sp>
        <p:nvSpPr>
          <p:cNvPr id="530" name="Google Shape;530;p5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31" name="Google Shape;531;p5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32" name="Google Shape;532;p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anim calcmode="lin" valueType="num">
                                      <p:cBhvr additive="base">
                                        <p:cTn dur="500"/>
                                        <p:tgtEl>
                                          <p:spTgt spid="52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Why use java finally</a:t>
            </a:r>
            <a:br>
              <a:rPr lang="en-US"/>
            </a:br>
            <a:endParaRPr/>
          </a:p>
        </p:txBody>
      </p:sp>
      <p:sp>
        <p:nvSpPr>
          <p:cNvPr id="538" name="Google Shape;538;p5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Finally block in java can be used to put "cleanup" code such as closing a file, closing connection etc.</a:t>
            </a:r>
            <a:endParaRPr/>
          </a:p>
          <a:p>
            <a:pPr indent="-251459" lvl="0" marL="342900" rtl="0" algn="l">
              <a:spcBef>
                <a:spcPts val="1000"/>
              </a:spcBef>
              <a:spcAft>
                <a:spcPts val="0"/>
              </a:spcAft>
              <a:buSzPts val="1440"/>
              <a:buNone/>
            </a:pPr>
            <a:r>
              <a:t/>
            </a:r>
            <a:endParaRPr/>
          </a:p>
        </p:txBody>
      </p:sp>
      <p:sp>
        <p:nvSpPr>
          <p:cNvPr id="539" name="Google Shape;539;p5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40" name="Google Shape;540;p5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41" name="Google Shape;541;p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8">
                                            <p:txEl>
                                              <p:pRg end="0" st="0"/>
                                            </p:txEl>
                                          </p:spTgt>
                                        </p:tgtEl>
                                        <p:attrNameLst>
                                          <p:attrName>style.visibility</p:attrName>
                                        </p:attrNameLst>
                                      </p:cBhvr>
                                      <p:to>
                                        <p:strVal val="visible"/>
                                      </p:to>
                                    </p:set>
                                    <p:anim calcmode="lin" valueType="num">
                                      <p:cBhvr additive="base">
                                        <p:cTn dur="500"/>
                                        <p:tgtEl>
                                          <p:spTgt spid="5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8">
                                            <p:txEl>
                                              <p:pRg end="1" st="1"/>
                                            </p:txEl>
                                          </p:spTgt>
                                        </p:tgtEl>
                                        <p:attrNameLst>
                                          <p:attrName>style.visibility</p:attrName>
                                        </p:attrNameLst>
                                      </p:cBhvr>
                                      <p:to>
                                        <p:strVal val="visible"/>
                                      </p:to>
                                    </p:set>
                                    <p:anim calcmode="lin" valueType="num">
                                      <p:cBhvr additive="base">
                                        <p:cTn dur="500"/>
                                        <p:tgtEl>
                                          <p:spTgt spid="53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Usage of Java finally </a:t>
            </a:r>
            <a:br>
              <a:rPr lang="en-US"/>
            </a:br>
            <a:r>
              <a:rPr lang="en-US"/>
              <a:t>Case 1 : When exception doesn’t occur </a:t>
            </a:r>
            <a:br>
              <a:rPr lang="en-US"/>
            </a:br>
            <a:endParaRPr/>
          </a:p>
        </p:txBody>
      </p:sp>
      <p:sp>
        <p:nvSpPr>
          <p:cNvPr id="547" name="Google Shape;547;p5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class</a:t>
            </a:r>
            <a:r>
              <a:rPr lang="en-US"/>
              <a:t> TestFinallyBlock{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a:t>
            </a:r>
            <a:r>
              <a:rPr b="1" lang="en-US"/>
              <a:t>int</a:t>
            </a:r>
            <a:r>
              <a:rPr lang="en-US"/>
              <a:t> data=25/5;  </a:t>
            </a:r>
            <a:endParaRPr/>
          </a:p>
          <a:p>
            <a:pPr indent="-342900" lvl="0" marL="342900" rtl="0" algn="l">
              <a:spcBef>
                <a:spcPts val="1000"/>
              </a:spcBef>
              <a:spcAft>
                <a:spcPts val="0"/>
              </a:spcAft>
              <a:buSzPct val="79999"/>
              <a:buChar char="►"/>
            </a:pPr>
            <a:r>
              <a:rPr lang="en-US"/>
              <a:t>   System.out.println(data);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r>
              <a:rPr b="1" lang="en-US"/>
              <a:t>catch</a:t>
            </a:r>
            <a:r>
              <a:rPr lang="en-US"/>
              <a:t>(NullPointerException e){System.out.println(e);}  </a:t>
            </a:r>
            <a:endParaRPr/>
          </a:p>
          <a:p>
            <a:pPr indent="-342900" lvl="0" marL="342900" rtl="0" algn="l">
              <a:spcBef>
                <a:spcPts val="1000"/>
              </a:spcBef>
              <a:spcAft>
                <a:spcPts val="0"/>
              </a:spcAft>
              <a:buSzPct val="79999"/>
              <a:buChar char="►"/>
            </a:pPr>
            <a:r>
              <a:rPr lang="en-US"/>
              <a:t>  </a:t>
            </a:r>
            <a:r>
              <a:rPr b="1" lang="en-US"/>
              <a:t>finally</a:t>
            </a:r>
            <a:r>
              <a:rPr lang="en-US"/>
              <a:t>{System.out.println("finally block is always executed");}  </a:t>
            </a:r>
            <a:endParaRPr/>
          </a:p>
          <a:p>
            <a:pPr indent="-342900" lvl="0" marL="342900" rtl="0" algn="l">
              <a:spcBef>
                <a:spcPts val="1000"/>
              </a:spcBef>
              <a:spcAft>
                <a:spcPts val="0"/>
              </a:spcAft>
              <a:buSzPct val="79999"/>
              <a:buChar char="►"/>
            </a:pPr>
            <a:r>
              <a:rPr lang="en-US"/>
              <a:t>  System.out.println("rest of the code...");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548" name="Google Shape;548;p5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49" name="Google Shape;549;p5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50" name="Google Shape;550;p5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6"/>
          <p:cNvSpPr txBox="1"/>
          <p:nvPr>
            <p:ph type="title"/>
          </p:nvPr>
        </p:nvSpPr>
        <p:spPr>
          <a:xfrm>
            <a:off x="677334" y="225552"/>
            <a:ext cx="8596668" cy="150266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Usage of Java finally </a:t>
            </a:r>
            <a:br>
              <a:rPr lang="en-US"/>
            </a:br>
            <a:r>
              <a:rPr lang="en-US"/>
              <a:t>Case 2 : When exception occurs and not handled</a:t>
            </a:r>
            <a:br>
              <a:rPr lang="en-US"/>
            </a:br>
            <a:endParaRPr/>
          </a:p>
        </p:txBody>
      </p:sp>
      <p:sp>
        <p:nvSpPr>
          <p:cNvPr id="556" name="Google Shape;556;p5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class</a:t>
            </a:r>
            <a:r>
              <a:rPr lang="en-US"/>
              <a:t> TestFinallyBlock1{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a:t>
            </a:r>
            <a:r>
              <a:rPr b="1" lang="en-US"/>
              <a:t>int</a:t>
            </a:r>
            <a:r>
              <a:rPr lang="en-US"/>
              <a:t> data=25/0;  </a:t>
            </a:r>
            <a:endParaRPr/>
          </a:p>
          <a:p>
            <a:pPr indent="-342900" lvl="0" marL="342900" rtl="0" algn="l">
              <a:spcBef>
                <a:spcPts val="1000"/>
              </a:spcBef>
              <a:spcAft>
                <a:spcPts val="0"/>
              </a:spcAft>
              <a:buSzPct val="79999"/>
              <a:buChar char="►"/>
            </a:pPr>
            <a:r>
              <a:rPr lang="en-US"/>
              <a:t>   System.out.println(data);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r>
              <a:rPr b="1" lang="en-US"/>
              <a:t>catch</a:t>
            </a:r>
            <a:r>
              <a:rPr lang="en-US"/>
              <a:t>(NullPointerException e){System.out.println(e);}  </a:t>
            </a:r>
            <a:endParaRPr/>
          </a:p>
          <a:p>
            <a:pPr indent="-342900" lvl="0" marL="342900" rtl="0" algn="l">
              <a:spcBef>
                <a:spcPts val="1000"/>
              </a:spcBef>
              <a:spcAft>
                <a:spcPts val="0"/>
              </a:spcAft>
              <a:buSzPct val="79999"/>
              <a:buChar char="►"/>
            </a:pPr>
            <a:r>
              <a:rPr lang="en-US"/>
              <a:t>  </a:t>
            </a:r>
            <a:r>
              <a:rPr b="1" lang="en-US"/>
              <a:t>finally</a:t>
            </a:r>
            <a:r>
              <a:rPr lang="en-US"/>
              <a:t>{System.out.println("finally block is always executed");}  </a:t>
            </a:r>
            <a:endParaRPr/>
          </a:p>
          <a:p>
            <a:pPr indent="-342900" lvl="0" marL="342900" rtl="0" algn="l">
              <a:spcBef>
                <a:spcPts val="1000"/>
              </a:spcBef>
              <a:spcAft>
                <a:spcPts val="0"/>
              </a:spcAft>
              <a:buSzPct val="79999"/>
              <a:buChar char="►"/>
            </a:pPr>
            <a:r>
              <a:rPr lang="en-US"/>
              <a:t>  System.out.println("rest of the code...");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557" name="Google Shape;557;p5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58" name="Google Shape;558;p5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59" name="Google Shape;559;p5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Usage of Java finally </a:t>
            </a:r>
            <a:br>
              <a:rPr lang="en-US"/>
            </a:br>
            <a:r>
              <a:rPr lang="en-US"/>
              <a:t>Case 3: When exception occurs and handled</a:t>
            </a:r>
            <a:endParaRPr/>
          </a:p>
        </p:txBody>
      </p:sp>
      <p:sp>
        <p:nvSpPr>
          <p:cNvPr id="565" name="Google Shape;565;p5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public</a:t>
            </a:r>
            <a:r>
              <a:rPr lang="en-US"/>
              <a:t> </a:t>
            </a:r>
            <a:r>
              <a:rPr b="1" lang="en-US"/>
              <a:t>class</a:t>
            </a:r>
            <a:r>
              <a:rPr lang="en-US"/>
              <a:t> TestFinallyBlock2{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a:t>
            </a:r>
            <a:r>
              <a:rPr b="1" lang="en-US"/>
              <a:t>int</a:t>
            </a:r>
            <a:r>
              <a:rPr lang="en-US"/>
              <a:t> data=25/0;  </a:t>
            </a:r>
            <a:endParaRPr/>
          </a:p>
          <a:p>
            <a:pPr indent="-342900" lvl="0" marL="342900" rtl="0" algn="l">
              <a:spcBef>
                <a:spcPts val="1000"/>
              </a:spcBef>
              <a:spcAft>
                <a:spcPts val="0"/>
              </a:spcAft>
              <a:buSzPct val="79999"/>
              <a:buChar char="►"/>
            </a:pPr>
            <a:r>
              <a:rPr lang="en-US"/>
              <a:t>   System.out.println(data);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r>
              <a:rPr b="1" lang="en-US"/>
              <a:t>catch</a:t>
            </a:r>
            <a:r>
              <a:rPr lang="en-US"/>
              <a:t>(ArithmeticException e){System.out.println(e);}  </a:t>
            </a:r>
            <a:endParaRPr/>
          </a:p>
          <a:p>
            <a:pPr indent="-342900" lvl="0" marL="342900" rtl="0" algn="l">
              <a:spcBef>
                <a:spcPts val="1000"/>
              </a:spcBef>
              <a:spcAft>
                <a:spcPts val="0"/>
              </a:spcAft>
              <a:buSzPct val="79999"/>
              <a:buChar char="►"/>
            </a:pPr>
            <a:r>
              <a:rPr lang="en-US"/>
              <a:t>  </a:t>
            </a:r>
            <a:r>
              <a:rPr b="1" lang="en-US"/>
              <a:t>finally</a:t>
            </a:r>
            <a:r>
              <a:rPr lang="en-US"/>
              <a:t>{System.out.println("finally block is always executed");}  </a:t>
            </a:r>
            <a:endParaRPr/>
          </a:p>
          <a:p>
            <a:pPr indent="-342900" lvl="0" marL="342900" rtl="0" algn="l">
              <a:spcBef>
                <a:spcPts val="1000"/>
              </a:spcBef>
              <a:spcAft>
                <a:spcPts val="0"/>
              </a:spcAft>
              <a:buSzPct val="79999"/>
              <a:buChar char="►"/>
            </a:pPr>
            <a:r>
              <a:rPr lang="en-US"/>
              <a:t>  System.out.println("rest of the code...");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566" name="Google Shape;566;p5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67" name="Google Shape;567;p5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68" name="Google Shape;568;p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lang="en-US"/>
              <a:t>statement 1;  </a:t>
            </a:r>
            <a:endParaRPr/>
          </a:p>
          <a:p>
            <a:pPr indent="-342900" lvl="0" marL="342900" rtl="0" algn="l">
              <a:spcBef>
                <a:spcPts val="1000"/>
              </a:spcBef>
              <a:spcAft>
                <a:spcPts val="0"/>
              </a:spcAft>
              <a:buSzPct val="79999"/>
              <a:buChar char="►"/>
            </a:pPr>
            <a:r>
              <a:rPr lang="en-US"/>
              <a:t>statement 2;  </a:t>
            </a:r>
            <a:endParaRPr/>
          </a:p>
          <a:p>
            <a:pPr indent="-342900" lvl="0" marL="342900" rtl="0" algn="l">
              <a:spcBef>
                <a:spcPts val="1000"/>
              </a:spcBef>
              <a:spcAft>
                <a:spcPts val="0"/>
              </a:spcAft>
              <a:buSzPct val="79999"/>
              <a:buChar char="►"/>
            </a:pPr>
            <a:r>
              <a:rPr lang="en-US"/>
              <a:t>statement 3;  </a:t>
            </a:r>
            <a:endParaRPr/>
          </a:p>
          <a:p>
            <a:pPr indent="-342900" lvl="0" marL="342900" rtl="0" algn="l">
              <a:spcBef>
                <a:spcPts val="1000"/>
              </a:spcBef>
              <a:spcAft>
                <a:spcPts val="0"/>
              </a:spcAft>
              <a:buSzPct val="79999"/>
              <a:buChar char="►"/>
            </a:pPr>
            <a:r>
              <a:rPr lang="en-US"/>
              <a:t>statement 4;  </a:t>
            </a:r>
            <a:endParaRPr/>
          </a:p>
          <a:p>
            <a:pPr indent="-342900" lvl="0" marL="342900" rtl="0" algn="l">
              <a:spcBef>
                <a:spcPts val="1000"/>
              </a:spcBef>
              <a:spcAft>
                <a:spcPts val="0"/>
              </a:spcAft>
              <a:buSzPct val="79999"/>
              <a:buChar char="►"/>
            </a:pPr>
            <a:r>
              <a:rPr lang="en-US"/>
              <a:t>statement 5;//exception occurs  </a:t>
            </a:r>
            <a:endParaRPr/>
          </a:p>
          <a:p>
            <a:pPr indent="-342900" lvl="0" marL="342900" rtl="0" algn="l">
              <a:spcBef>
                <a:spcPts val="1000"/>
              </a:spcBef>
              <a:spcAft>
                <a:spcPts val="0"/>
              </a:spcAft>
              <a:buSzPct val="79999"/>
              <a:buChar char="►"/>
            </a:pPr>
            <a:r>
              <a:rPr lang="en-US"/>
              <a:t>statement 6;  </a:t>
            </a:r>
            <a:endParaRPr/>
          </a:p>
          <a:p>
            <a:pPr indent="-342900" lvl="0" marL="342900" rtl="0" algn="l">
              <a:spcBef>
                <a:spcPts val="1000"/>
              </a:spcBef>
              <a:spcAft>
                <a:spcPts val="0"/>
              </a:spcAft>
              <a:buSzPct val="79999"/>
              <a:buChar char="►"/>
            </a:pPr>
            <a:r>
              <a:rPr lang="en-US"/>
              <a:t>statement 7;  </a:t>
            </a:r>
            <a:endParaRPr/>
          </a:p>
          <a:p>
            <a:pPr indent="-342900" lvl="0" marL="342900" rtl="0" algn="l">
              <a:spcBef>
                <a:spcPts val="1000"/>
              </a:spcBef>
              <a:spcAft>
                <a:spcPts val="0"/>
              </a:spcAft>
              <a:buSzPct val="79999"/>
              <a:buChar char="►"/>
            </a:pPr>
            <a:r>
              <a:rPr lang="en-US"/>
              <a:t>statement 8;  </a:t>
            </a:r>
            <a:endParaRPr/>
          </a:p>
          <a:p>
            <a:pPr indent="-342900" lvl="0" marL="342900" rtl="0" algn="l">
              <a:spcBef>
                <a:spcPts val="1000"/>
              </a:spcBef>
              <a:spcAft>
                <a:spcPts val="0"/>
              </a:spcAft>
              <a:buSzPct val="79999"/>
              <a:buChar char="►"/>
            </a:pPr>
            <a:r>
              <a:rPr lang="en-US"/>
              <a:t>statement 9;  </a:t>
            </a:r>
            <a:endParaRPr/>
          </a:p>
          <a:p>
            <a:pPr indent="-342900" lvl="0" marL="342900" rtl="0" algn="l">
              <a:spcBef>
                <a:spcPts val="1000"/>
              </a:spcBef>
              <a:spcAft>
                <a:spcPts val="0"/>
              </a:spcAft>
              <a:buSzPct val="79999"/>
              <a:buChar char="►"/>
            </a:pPr>
            <a:r>
              <a:rPr lang="en-US"/>
              <a:t>statement 10; </a:t>
            </a:r>
            <a:endParaRPr/>
          </a:p>
          <a:p>
            <a:pPr indent="-342900" lvl="0" marL="342900" rtl="0" algn="l">
              <a:spcBef>
                <a:spcPts val="1000"/>
              </a:spcBef>
              <a:spcAft>
                <a:spcPts val="0"/>
              </a:spcAft>
              <a:buSzPct val="79999"/>
              <a:buChar char="►"/>
            </a:pPr>
            <a:r>
              <a:rPr lang="en-US"/>
              <a:t>Suppose 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endParaRPr/>
          </a:p>
          <a:p>
            <a:pPr indent="-272034" lvl="0" marL="342900" rtl="0" algn="l">
              <a:spcBef>
                <a:spcPts val="1000"/>
              </a:spcBef>
              <a:spcAft>
                <a:spcPts val="0"/>
              </a:spcAft>
              <a:buSzPct val="79999"/>
              <a:buNone/>
            </a:pPr>
            <a:r>
              <a:t/>
            </a:r>
            <a:endParaRPr/>
          </a:p>
        </p:txBody>
      </p:sp>
      <p:sp>
        <p:nvSpPr>
          <p:cNvPr id="180" name="Google Shape;180;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81" name="Google Shape;181;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82" name="Google Shape;182;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Exception Handling</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Notes</a:t>
            </a:r>
            <a:endParaRPr/>
          </a:p>
        </p:txBody>
      </p:sp>
      <p:sp>
        <p:nvSpPr>
          <p:cNvPr id="574" name="Google Shape;574;p5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i="1" lang="en-US"/>
              <a:t> For each try block there can be zero or more catch blocks, but only one finally block.</a:t>
            </a:r>
            <a:endParaRPr/>
          </a:p>
          <a:p>
            <a:pPr indent="-342900" lvl="0" marL="342900" rtl="0" algn="l">
              <a:spcBef>
                <a:spcPts val="1000"/>
              </a:spcBef>
              <a:spcAft>
                <a:spcPts val="0"/>
              </a:spcAft>
              <a:buSzPts val="1440"/>
              <a:buChar char="►"/>
            </a:pPr>
            <a:r>
              <a:rPr b="1" i="1" lang="en-US"/>
              <a:t>The finally block will not be executed if program exits(either by calling System.exit() or by causing a fatal error that causes the process to abort).</a:t>
            </a:r>
            <a:endParaRPr/>
          </a:p>
          <a:p>
            <a:pPr indent="-251459" lvl="0" marL="342900" rtl="0" algn="l">
              <a:spcBef>
                <a:spcPts val="1000"/>
              </a:spcBef>
              <a:spcAft>
                <a:spcPts val="0"/>
              </a:spcAft>
              <a:buSzPts val="1440"/>
              <a:buNone/>
            </a:pPr>
            <a:r>
              <a:t/>
            </a:r>
            <a:endParaRPr/>
          </a:p>
        </p:txBody>
      </p:sp>
      <p:sp>
        <p:nvSpPr>
          <p:cNvPr id="575" name="Google Shape;575;p5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76" name="Google Shape;576;p5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77" name="Google Shape;577;p5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4">
                                            <p:txEl>
                                              <p:pRg end="0" st="0"/>
                                            </p:txEl>
                                          </p:spTgt>
                                        </p:tgtEl>
                                        <p:attrNameLst>
                                          <p:attrName>style.visibility</p:attrName>
                                        </p:attrNameLst>
                                      </p:cBhvr>
                                      <p:to>
                                        <p:strVal val="visible"/>
                                      </p:to>
                                    </p:set>
                                    <p:anim calcmode="lin" valueType="num">
                                      <p:cBhvr additive="base">
                                        <p:cTn dur="500"/>
                                        <p:tgtEl>
                                          <p:spTgt spid="57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4">
                                            <p:txEl>
                                              <p:pRg end="1" st="1"/>
                                            </p:txEl>
                                          </p:spTgt>
                                        </p:tgtEl>
                                        <p:attrNameLst>
                                          <p:attrName>style.visibility</p:attrName>
                                        </p:attrNameLst>
                                      </p:cBhvr>
                                      <p:to>
                                        <p:strVal val="visible"/>
                                      </p:to>
                                    </p:set>
                                    <p:anim calcmode="lin" valueType="num">
                                      <p:cBhvr additive="base">
                                        <p:cTn dur="500"/>
                                        <p:tgtEl>
                                          <p:spTgt spid="57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4">
                                            <p:txEl>
                                              <p:pRg end="2" st="2"/>
                                            </p:txEl>
                                          </p:spTgt>
                                        </p:tgtEl>
                                        <p:attrNameLst>
                                          <p:attrName>style.visibility</p:attrName>
                                        </p:attrNameLst>
                                      </p:cBhvr>
                                      <p:to>
                                        <p:strVal val="visible"/>
                                      </p:to>
                                    </p:set>
                                    <p:anim calcmode="lin" valueType="num">
                                      <p:cBhvr additive="base">
                                        <p:cTn dur="500"/>
                                        <p:tgtEl>
                                          <p:spTgt spid="57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output</a:t>
            </a:r>
            <a:endParaRPr/>
          </a:p>
        </p:txBody>
      </p:sp>
      <p:sp>
        <p:nvSpPr>
          <p:cNvPr id="583" name="Google Shape;583;p5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77500" lnSpcReduction="20000"/>
          </a:bodyPr>
          <a:lstStyle/>
          <a:p>
            <a:pPr indent="-272034" lvl="0" marL="342900" rtl="0" algn="l">
              <a:spcBef>
                <a:spcPts val="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TryFinally {</a:t>
            </a:r>
            <a:endParaRPr/>
          </a:p>
          <a:p>
            <a:pPr indent="-272034" lvl="0" marL="342900" rtl="0" algn="l">
              <a:spcBef>
                <a:spcPts val="100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try</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"try block"</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i="1" lang="en-US">
                <a:solidFill>
                  <a:srgbClr val="000000"/>
                </a:solidFill>
                <a:latin typeface="Courier New"/>
                <a:ea typeface="Courier New"/>
                <a:cs typeface="Courier New"/>
                <a:sym typeface="Courier New"/>
              </a:rPr>
              <a:t>exit(0);</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finally</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"Finally block"</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272034" lvl="0" marL="342900" rtl="0" algn="l">
              <a:spcBef>
                <a:spcPts val="100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272034" lvl="0" marL="342900" rtl="0" algn="l">
              <a:spcBef>
                <a:spcPts val="1000"/>
              </a:spcBef>
              <a:spcAft>
                <a:spcPts val="0"/>
              </a:spcAft>
              <a:buSzPct val="79999"/>
              <a:buNone/>
            </a:pPr>
            <a:r>
              <a:t/>
            </a:r>
            <a:endParaRPr/>
          </a:p>
        </p:txBody>
      </p:sp>
      <p:sp>
        <p:nvSpPr>
          <p:cNvPr id="584" name="Google Shape;584;p5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85" name="Google Shape;585;p5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86" name="Google Shape;586;p5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592" name="Google Shape;592;p6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try block</a:t>
            </a:r>
            <a:endParaRPr/>
          </a:p>
        </p:txBody>
      </p:sp>
      <p:sp>
        <p:nvSpPr>
          <p:cNvPr id="593" name="Google Shape;593;p6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594" name="Google Shape;594;p6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95" name="Google Shape;595;p6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1a3d0e11b65_0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Guess the output</a:t>
            </a:r>
            <a:endParaRPr/>
          </a:p>
        </p:txBody>
      </p:sp>
      <p:sp>
        <p:nvSpPr>
          <p:cNvPr id="601" name="Google Shape;601;g1a3d0e11b65_0_0"/>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	try {</a:t>
            </a:r>
            <a:endParaRPr/>
          </a:p>
          <a:p>
            <a:pPr indent="0" lvl="0" marL="0" rtl="0" algn="l">
              <a:spcBef>
                <a:spcPts val="1000"/>
              </a:spcBef>
              <a:spcAft>
                <a:spcPts val="0"/>
              </a:spcAft>
              <a:buClr>
                <a:schemeClr val="dk1"/>
              </a:buClr>
              <a:buSzPts val="1100"/>
              <a:buFont typeface="Arial"/>
              <a:buNone/>
            </a:pPr>
            <a:r>
              <a:rPr lang="en-US"/>
              <a:t>			return;</a:t>
            </a:r>
            <a:endParaRPr/>
          </a:p>
          <a:p>
            <a:pPr indent="0" lvl="0" marL="0" rtl="0" algn="l">
              <a:spcBef>
                <a:spcPts val="1000"/>
              </a:spcBef>
              <a:spcAft>
                <a:spcPts val="0"/>
              </a:spcAft>
              <a:buClr>
                <a:schemeClr val="dk1"/>
              </a:buClr>
              <a:buSzPts val="1100"/>
              <a:buFont typeface="Arial"/>
              <a:buNone/>
            </a:pPr>
            <a:r>
              <a:rPr lang="en-US"/>
              <a:t>		} finally {</a:t>
            </a:r>
            <a:endParaRPr/>
          </a:p>
          <a:p>
            <a:pPr indent="0" lvl="0" marL="0" rtl="0" algn="l">
              <a:spcBef>
                <a:spcPts val="1000"/>
              </a:spcBef>
              <a:spcAft>
                <a:spcPts val="0"/>
              </a:spcAft>
              <a:buClr>
                <a:schemeClr val="dk1"/>
              </a:buClr>
              <a:buSzPts val="1100"/>
              <a:buFont typeface="Arial"/>
              <a:buNone/>
            </a:pPr>
            <a:r>
              <a:rPr lang="en-US"/>
              <a:t>			System.out.println("Finally block");</a:t>
            </a:r>
            <a:endParaRPr/>
          </a:p>
          <a:p>
            <a:pPr indent="0" lvl="0" marL="0" rtl="0" algn="l">
              <a:spcBef>
                <a:spcPts val="1000"/>
              </a:spcBef>
              <a:spcAft>
                <a:spcPts val="0"/>
              </a:spcAft>
              <a:buClr>
                <a:schemeClr val="dk1"/>
              </a:buClr>
              <a:buSzPts val="1100"/>
              <a:buFont typeface="Arial"/>
              <a:buNone/>
            </a:pPr>
            <a:r>
              <a:rPr lang="en-US"/>
              <a:t>		}</a:t>
            </a:r>
            <a:endParaRPr/>
          </a:p>
          <a:p>
            <a:pPr indent="0" lvl="0" marL="0" rtl="0" algn="l">
              <a:spcBef>
                <a:spcPts val="10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g1a3d0e11b65_0_7"/>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Output</a:t>
            </a:r>
            <a:endParaRPr/>
          </a:p>
        </p:txBody>
      </p:sp>
      <p:sp>
        <p:nvSpPr>
          <p:cNvPr id="607" name="Google Shape;607;g1a3d0e11b65_0_7"/>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Finally block</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1"/>
          <p:cNvSpPr txBox="1"/>
          <p:nvPr>
            <p:ph type="title"/>
          </p:nvPr>
        </p:nvSpPr>
        <p:spPr>
          <a:xfrm>
            <a:off x="677334" y="609600"/>
            <a:ext cx="8596668" cy="75556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3600"/>
              <a:buFont typeface="Trebuchet MS"/>
              <a:buNone/>
            </a:pPr>
            <a:r>
              <a:rPr lang="en-US">
                <a:solidFill>
                  <a:srgbClr val="FF0000"/>
                </a:solidFill>
              </a:rPr>
              <a:t>*****</a:t>
            </a:r>
            <a:r>
              <a:rPr lang="en-US"/>
              <a:t>Guess the outuput?</a:t>
            </a:r>
            <a:endParaRPr/>
          </a:p>
        </p:txBody>
      </p:sp>
      <p:sp>
        <p:nvSpPr>
          <p:cNvPr id="613" name="Google Shape;613;p61"/>
          <p:cNvSpPr txBox="1"/>
          <p:nvPr>
            <p:ph idx="1" type="body"/>
          </p:nvPr>
        </p:nvSpPr>
        <p:spPr>
          <a:xfrm>
            <a:off x="677334" y="1275009"/>
            <a:ext cx="8596668" cy="4932608"/>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Test{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highlight>
                  <a:srgbClr val="D4D4D4"/>
                </a:highlight>
                <a:latin typeface="Courier New"/>
                <a:ea typeface="Courier New"/>
                <a:cs typeface="Courier New"/>
                <a:sym typeface="Courier New"/>
              </a:rPr>
              <a:t>void</a:t>
            </a:r>
            <a:r>
              <a:rPr b="1" lang="en-US">
                <a:solidFill>
                  <a:srgbClr val="000000"/>
                </a:solidFill>
                <a:highlight>
                  <a:srgbClr val="D4D4D4"/>
                </a:highlight>
                <a:latin typeface="Courier New"/>
                <a:ea typeface="Courier New"/>
                <a:cs typeface="Courier New"/>
                <a:sym typeface="Courier New"/>
              </a:rPr>
              <a:t> m1(){</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int</a:t>
            </a:r>
            <a:r>
              <a:rPr b="1" lang="en-US">
                <a:solidFill>
                  <a:srgbClr val="000000"/>
                </a:solidFill>
                <a:latin typeface="Courier New"/>
                <a:ea typeface="Courier New"/>
                <a:cs typeface="Courier New"/>
                <a:sym typeface="Courier New"/>
              </a:rPr>
              <a:t> </a:t>
            </a:r>
            <a:r>
              <a:rPr b="1" lang="en-US">
                <a:solidFill>
                  <a:srgbClr val="6A3E3E"/>
                </a:solidFill>
                <a:latin typeface="Courier New"/>
                <a:ea typeface="Courier New"/>
                <a:cs typeface="Courier New"/>
                <a:sym typeface="Courier New"/>
              </a:rPr>
              <a:t>x</a:t>
            </a:r>
            <a:r>
              <a:rPr b="1" lang="en-US">
                <a:solidFill>
                  <a:srgbClr val="000000"/>
                </a:solidFill>
                <a:latin typeface="Courier New"/>
                <a:ea typeface="Courier New"/>
                <a:cs typeface="Courier New"/>
                <a:sym typeface="Courier New"/>
              </a:rPr>
              <a:t> = 0;</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try</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6A3E3E"/>
                </a:solidFill>
                <a:latin typeface="Courier New"/>
                <a:ea typeface="Courier New"/>
                <a:cs typeface="Courier New"/>
                <a:sym typeface="Courier New"/>
              </a:rPr>
              <a:t>x</a:t>
            </a:r>
            <a:r>
              <a:rPr lang="en-US">
                <a:solidFill>
                  <a:srgbClr val="000000"/>
                </a:solidFill>
                <a:latin typeface="Courier New"/>
                <a:ea typeface="Courier New"/>
                <a:cs typeface="Courier New"/>
                <a:sym typeface="Courier New"/>
              </a:rPr>
              <a:t> = 1/0;</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catch</a:t>
            </a:r>
            <a:r>
              <a:rPr b="1" lang="en-US">
                <a:solidFill>
                  <a:srgbClr val="000000"/>
                </a:solidFill>
                <a:latin typeface="Courier New"/>
                <a:ea typeface="Courier New"/>
                <a:cs typeface="Courier New"/>
                <a:sym typeface="Courier New"/>
              </a:rPr>
              <a:t> (NullPointerException </a:t>
            </a:r>
            <a:r>
              <a:rPr b="1" lang="en-US">
                <a:solidFill>
                  <a:srgbClr val="6A3E3E"/>
                </a:solidFill>
                <a:latin typeface="Courier New"/>
                <a:ea typeface="Courier New"/>
                <a:cs typeface="Courier New"/>
                <a:sym typeface="Courier New"/>
              </a:rPr>
              <a:t>ne</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"null ex"</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r>
              <a:rPr b="1" lang="en-US">
                <a:solidFill>
                  <a:srgbClr val="7F0055"/>
                </a:solidFill>
                <a:latin typeface="Courier New"/>
                <a:ea typeface="Courier New"/>
                <a:cs typeface="Courier New"/>
                <a:sym typeface="Courier New"/>
              </a:rPr>
              <a:t>finally</a:t>
            </a:r>
            <a:r>
              <a:rPr b="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"In finally block"</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80000"/>
              <a:buChar char="►"/>
            </a:pPr>
            <a:r>
              <a:rPr b="1" lang="en-US" sz="3300">
                <a:solidFill>
                  <a:srgbClr val="7F0055"/>
                </a:solidFill>
                <a:highlight>
                  <a:srgbClr val="D4D4D4"/>
                </a:highlight>
                <a:latin typeface="Courier New"/>
                <a:ea typeface="Courier New"/>
                <a:cs typeface="Courier New"/>
                <a:sym typeface="Courier New"/>
              </a:rPr>
              <a:t>return</a:t>
            </a:r>
            <a:r>
              <a:rPr b="1" lang="en-US" sz="3300">
                <a:solidFill>
                  <a:srgbClr val="000000"/>
                </a:solidFill>
                <a:highlight>
                  <a:srgbClr val="D4D4D4"/>
                </a:highlight>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lang="en-US">
                <a:solidFill>
                  <a:srgbClr val="000000"/>
                </a:solidFill>
                <a:highlight>
                  <a:srgbClr val="D4D4D4"/>
                </a:highlight>
                <a:latin typeface="Courier New"/>
                <a:ea typeface="Courier New"/>
                <a:cs typeface="Courier New"/>
                <a:sym typeface="Courier New"/>
              </a:rPr>
              <a:t>}</a:t>
            </a:r>
            <a:endParaRPr/>
          </a:p>
          <a:p>
            <a:pPr indent="-292608" lvl="0" marL="342900" rtl="0" algn="l">
              <a:spcBef>
                <a:spcPts val="100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Test </a:t>
            </a:r>
            <a:r>
              <a:rPr lang="en-US">
                <a:solidFill>
                  <a:srgbClr val="6A3E3E"/>
                </a:solidFill>
                <a:latin typeface="Courier New"/>
                <a:ea typeface="Courier New"/>
                <a:cs typeface="Courier New"/>
                <a:sym typeface="Courier New"/>
              </a:rPr>
              <a:t>t</a:t>
            </a:r>
            <a:r>
              <a:rPr lang="en-US">
                <a:solidFill>
                  <a:srgbClr val="000000"/>
                </a:solidFill>
                <a:latin typeface="Courier New"/>
                <a:ea typeface="Courier New"/>
                <a:cs typeface="Courier New"/>
                <a:sym typeface="Courier New"/>
              </a:rPr>
              <a:t> = </a:t>
            </a:r>
            <a:r>
              <a:rPr b="1" lang="en-US">
                <a:solidFill>
                  <a:srgbClr val="7F0055"/>
                </a:solidFill>
                <a:latin typeface="Courier New"/>
                <a:ea typeface="Courier New"/>
                <a:cs typeface="Courier New"/>
                <a:sym typeface="Courier New"/>
              </a:rPr>
              <a:t>new</a:t>
            </a:r>
            <a:r>
              <a:rPr b="1" lang="en-US">
                <a:solidFill>
                  <a:srgbClr val="000000"/>
                </a:solidFill>
                <a:latin typeface="Courier New"/>
                <a:ea typeface="Courier New"/>
                <a:cs typeface="Courier New"/>
                <a:sym typeface="Courier New"/>
              </a:rPr>
              <a:t> Test();</a:t>
            </a:r>
            <a:endParaRPr/>
          </a:p>
          <a:p>
            <a:pPr indent="-342900" lvl="0" marL="342900" rtl="0" algn="l">
              <a:spcBef>
                <a:spcPts val="1000"/>
              </a:spcBef>
              <a:spcAft>
                <a:spcPts val="0"/>
              </a:spcAft>
              <a:buSzPct val="79999"/>
              <a:buChar char="►"/>
            </a:pPr>
            <a:r>
              <a:rPr lang="en-US">
                <a:solidFill>
                  <a:srgbClr val="6A3E3E"/>
                </a:solidFill>
                <a:latin typeface="Courier New"/>
                <a:ea typeface="Courier New"/>
                <a:cs typeface="Courier New"/>
                <a:sym typeface="Courier New"/>
              </a:rPr>
              <a:t>t</a:t>
            </a:r>
            <a:r>
              <a:rPr lang="en-US">
                <a:solidFill>
                  <a:srgbClr val="000000"/>
                </a:solidFill>
                <a:latin typeface="Courier New"/>
                <a:ea typeface="Courier New"/>
                <a:cs typeface="Courier New"/>
                <a:sym typeface="Courier New"/>
              </a:rPr>
              <a:t>.m1();</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"successfully executed"</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619" name="Google Shape;619;p6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 finally block</a:t>
            </a:r>
            <a:endParaRPr/>
          </a:p>
          <a:p>
            <a:pPr indent="-342900" lvl="0" marL="342900" rtl="0" algn="l">
              <a:spcBef>
                <a:spcPts val="1000"/>
              </a:spcBef>
              <a:spcAft>
                <a:spcPts val="0"/>
              </a:spcAft>
              <a:buSzPts val="1440"/>
              <a:buChar char="►"/>
            </a:pPr>
            <a:r>
              <a:rPr lang="en-US"/>
              <a:t>successfully executed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Exception is suppressed</a:t>
            </a:r>
            <a:endParaRPr/>
          </a:p>
          <a:p>
            <a:pPr indent="-342900" lvl="0" marL="342900" rtl="0" algn="l">
              <a:spcBef>
                <a:spcPts val="1000"/>
              </a:spcBef>
              <a:spcAft>
                <a:spcPts val="0"/>
              </a:spcAft>
              <a:buSzPts val="1440"/>
              <a:buChar char="►"/>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throw keyword</a:t>
            </a:r>
            <a:br>
              <a:rPr lang="en-US"/>
            </a:br>
            <a:endParaRPr/>
          </a:p>
        </p:txBody>
      </p:sp>
      <p:sp>
        <p:nvSpPr>
          <p:cNvPr id="625" name="Google Shape;625;p6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626" name="Google Shape;626;p6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627" name="Google Shape;627;p6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28" name="Google Shape;628;p6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throw keyword</a:t>
            </a:r>
            <a:endParaRPr/>
          </a:p>
        </p:txBody>
      </p:sp>
      <p:sp>
        <p:nvSpPr>
          <p:cNvPr id="634" name="Google Shape;634;p6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Java throw keyword is used to explicitly throw an exception.</a:t>
            </a:r>
            <a:endParaRPr/>
          </a:p>
          <a:p>
            <a:pPr indent="-342900" lvl="0" marL="342900" rtl="0" algn="l">
              <a:spcBef>
                <a:spcPts val="1000"/>
              </a:spcBef>
              <a:spcAft>
                <a:spcPts val="0"/>
              </a:spcAft>
              <a:buSzPts val="1440"/>
              <a:buChar char="►"/>
            </a:pPr>
            <a:r>
              <a:rPr lang="en-US"/>
              <a:t>We can throw either checked or uncheked exception in java by throw keyword. The throw keyword is mainly used to throw custom exception. We will see custom exceptions later.</a:t>
            </a:r>
            <a:endParaRPr/>
          </a:p>
          <a:p>
            <a:pPr indent="-342900" lvl="0" marL="342900" rtl="0" algn="l">
              <a:spcBef>
                <a:spcPts val="1000"/>
              </a:spcBef>
              <a:spcAft>
                <a:spcPts val="0"/>
              </a:spcAft>
              <a:buSzPts val="1440"/>
              <a:buChar char="►"/>
            </a:pPr>
            <a:r>
              <a:rPr b="1" lang="en-US"/>
              <a:t>Syntax:</a:t>
            </a:r>
            <a:endParaRPr/>
          </a:p>
          <a:p>
            <a:pPr indent="-342900" lvl="0" marL="342900" rtl="0" algn="l">
              <a:spcBef>
                <a:spcPts val="1000"/>
              </a:spcBef>
              <a:spcAft>
                <a:spcPts val="0"/>
              </a:spcAft>
              <a:buSzPts val="1440"/>
              <a:buChar char="►"/>
            </a:pPr>
            <a:r>
              <a:rPr b="1" lang="en-US"/>
              <a:t>throw</a:t>
            </a:r>
            <a:r>
              <a:rPr lang="en-US"/>
              <a:t> exception;  </a:t>
            </a:r>
            <a:endParaRPr/>
          </a:p>
          <a:p>
            <a:pPr indent="-342900" lvl="0" marL="342900" rtl="0" algn="l">
              <a:spcBef>
                <a:spcPts val="1000"/>
              </a:spcBef>
              <a:spcAft>
                <a:spcPts val="0"/>
              </a:spcAft>
              <a:buSzPts val="1440"/>
              <a:buChar char="►"/>
            </a:pPr>
            <a:r>
              <a:rPr b="1" lang="en-US"/>
              <a:t>Ex: throw</a:t>
            </a:r>
            <a:r>
              <a:rPr lang="en-US"/>
              <a:t> </a:t>
            </a:r>
            <a:r>
              <a:rPr b="1" lang="en-US"/>
              <a:t>new</a:t>
            </a:r>
            <a:r>
              <a:rPr lang="en-US"/>
              <a:t> IOException("sorry device error);  </a:t>
            </a:r>
            <a:endParaRPr/>
          </a:p>
          <a:p>
            <a:pPr indent="-251459" lvl="0" marL="342900" rtl="0" algn="l">
              <a:spcBef>
                <a:spcPts val="1000"/>
              </a:spcBef>
              <a:spcAft>
                <a:spcPts val="0"/>
              </a:spcAft>
              <a:buSzPts val="1440"/>
              <a:buNone/>
            </a:pPr>
            <a:r>
              <a:t/>
            </a:r>
            <a:endParaRPr b="1"/>
          </a:p>
        </p:txBody>
      </p:sp>
      <p:sp>
        <p:nvSpPr>
          <p:cNvPr id="635" name="Google Shape;635;p6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636" name="Google Shape;636;p6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37" name="Google Shape;637;p6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4">
                                            <p:txEl>
                                              <p:pRg end="0" st="0"/>
                                            </p:txEl>
                                          </p:spTgt>
                                        </p:tgtEl>
                                        <p:attrNameLst>
                                          <p:attrName>style.visibility</p:attrName>
                                        </p:attrNameLst>
                                      </p:cBhvr>
                                      <p:to>
                                        <p:strVal val="visible"/>
                                      </p:to>
                                    </p:set>
                                    <p:anim calcmode="lin" valueType="num">
                                      <p:cBhvr additive="base">
                                        <p:cTn dur="500"/>
                                        <p:tgtEl>
                                          <p:spTgt spid="63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4">
                                            <p:txEl>
                                              <p:pRg end="1" st="1"/>
                                            </p:txEl>
                                          </p:spTgt>
                                        </p:tgtEl>
                                        <p:attrNameLst>
                                          <p:attrName>style.visibility</p:attrName>
                                        </p:attrNameLst>
                                      </p:cBhvr>
                                      <p:to>
                                        <p:strVal val="visible"/>
                                      </p:to>
                                    </p:set>
                                    <p:anim calcmode="lin" valueType="num">
                                      <p:cBhvr additive="base">
                                        <p:cTn dur="500"/>
                                        <p:tgtEl>
                                          <p:spTgt spid="63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4">
                                            <p:txEl>
                                              <p:pRg end="2" st="2"/>
                                            </p:txEl>
                                          </p:spTgt>
                                        </p:tgtEl>
                                        <p:attrNameLst>
                                          <p:attrName>style.visibility</p:attrName>
                                        </p:attrNameLst>
                                      </p:cBhvr>
                                      <p:to>
                                        <p:strVal val="visible"/>
                                      </p:to>
                                    </p:set>
                                    <p:anim calcmode="lin" valueType="num">
                                      <p:cBhvr additive="base">
                                        <p:cTn dur="500"/>
                                        <p:tgtEl>
                                          <p:spTgt spid="63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4">
                                            <p:txEl>
                                              <p:pRg end="3" st="3"/>
                                            </p:txEl>
                                          </p:spTgt>
                                        </p:tgtEl>
                                        <p:attrNameLst>
                                          <p:attrName>style.visibility</p:attrName>
                                        </p:attrNameLst>
                                      </p:cBhvr>
                                      <p:to>
                                        <p:strVal val="visible"/>
                                      </p:to>
                                    </p:set>
                                    <p:anim calcmode="lin" valueType="num">
                                      <p:cBhvr additive="base">
                                        <p:cTn dur="500"/>
                                        <p:tgtEl>
                                          <p:spTgt spid="63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4">
                                            <p:txEl>
                                              <p:pRg end="4" st="4"/>
                                            </p:txEl>
                                          </p:spTgt>
                                        </p:tgtEl>
                                        <p:attrNameLst>
                                          <p:attrName>style.visibility</p:attrName>
                                        </p:attrNameLst>
                                      </p:cBhvr>
                                      <p:to>
                                        <p:strVal val="visible"/>
                                      </p:to>
                                    </p:set>
                                    <p:anim calcmode="lin" valueType="num">
                                      <p:cBhvr additive="base">
                                        <p:cTn dur="500"/>
                                        <p:tgtEl>
                                          <p:spTgt spid="63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4">
                                            <p:txEl>
                                              <p:pRg end="5" st="5"/>
                                            </p:txEl>
                                          </p:spTgt>
                                        </p:tgtEl>
                                        <p:attrNameLst>
                                          <p:attrName>style.visibility</p:attrName>
                                        </p:attrNameLst>
                                      </p:cBhvr>
                                      <p:to>
                                        <p:strVal val="visible"/>
                                      </p:to>
                                    </p:set>
                                    <p:anim calcmode="lin" valueType="num">
                                      <p:cBhvr additive="base">
                                        <p:cTn dur="500"/>
                                        <p:tgtEl>
                                          <p:spTgt spid="63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throw keyword example</a:t>
            </a:r>
            <a:endParaRPr/>
          </a:p>
        </p:txBody>
      </p:sp>
      <p:sp>
        <p:nvSpPr>
          <p:cNvPr id="643" name="Google Shape;643;p6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 this example, Create validate method that takes integer value as a parameter. If the age is less than 18, throw the ArithmeticException otherwise print a message welcome to vote</a:t>
            </a:r>
            <a:endParaRPr/>
          </a:p>
        </p:txBody>
      </p:sp>
      <p:sp>
        <p:nvSpPr>
          <p:cNvPr id="644" name="Google Shape;644;p6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645" name="Google Shape;645;p6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46" name="Google Shape;646;p6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677334" y="176463"/>
            <a:ext cx="8596668" cy="62965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Example</a:t>
            </a:r>
            <a:endParaRPr/>
          </a:p>
        </p:txBody>
      </p:sp>
      <p:sp>
        <p:nvSpPr>
          <p:cNvPr id="189" name="Google Shape;189;p6"/>
          <p:cNvSpPr txBox="1"/>
          <p:nvPr>
            <p:ph idx="1" type="body"/>
          </p:nvPr>
        </p:nvSpPr>
        <p:spPr>
          <a:xfrm>
            <a:off x="677334" y="806116"/>
            <a:ext cx="8596668" cy="581125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Test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1"</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2"</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3"</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4"</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5"</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try</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int</a:t>
            </a:r>
            <a:r>
              <a:rPr b="1" lang="en-US">
                <a:solidFill>
                  <a:srgbClr val="000000"/>
                </a:solidFill>
                <a:latin typeface="Courier New"/>
                <a:ea typeface="Courier New"/>
                <a:cs typeface="Courier New"/>
                <a:sym typeface="Courier New"/>
              </a:rPr>
              <a:t> </a:t>
            </a:r>
            <a:r>
              <a:rPr b="1" lang="en-US">
                <a:solidFill>
                  <a:srgbClr val="6A3E3E"/>
                </a:solidFill>
                <a:latin typeface="Courier New"/>
                <a:ea typeface="Courier New"/>
                <a:cs typeface="Courier New"/>
                <a:sym typeface="Courier New"/>
              </a:rPr>
              <a:t>d</a:t>
            </a:r>
            <a:r>
              <a:rPr b="1" lang="en-US">
                <a:solidFill>
                  <a:srgbClr val="000000"/>
                </a:solidFill>
                <a:latin typeface="Courier New"/>
                <a:ea typeface="Courier New"/>
                <a:cs typeface="Courier New"/>
                <a:sym typeface="Courier New"/>
              </a:rPr>
              <a:t> = 10/0;</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catch</a:t>
            </a:r>
            <a:r>
              <a:rPr b="1" lang="en-US">
                <a:solidFill>
                  <a:srgbClr val="000000"/>
                </a:solidFill>
                <a:latin typeface="Courier New"/>
                <a:ea typeface="Courier New"/>
                <a:cs typeface="Courier New"/>
                <a:sym typeface="Courier New"/>
              </a:rPr>
              <a:t> (Exception </a:t>
            </a:r>
            <a:r>
              <a:rPr b="1" lang="en-US">
                <a:solidFill>
                  <a:srgbClr val="6A3E3E"/>
                </a:solidFill>
                <a:latin typeface="Courier New"/>
                <a:ea typeface="Courier New"/>
                <a:cs typeface="Courier New"/>
                <a:sym typeface="Courier New"/>
              </a:rPr>
              <a:t>e</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err</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"Divided by zero calculation  is not possible.."</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6"</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7"</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8"</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9"</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"statement 10"</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endParaRPr/>
          </a:p>
          <a:p>
            <a:pPr indent="-265176" lvl="0" marL="342900" rtl="0" algn="l">
              <a:spcBef>
                <a:spcPts val="1000"/>
              </a:spcBef>
              <a:spcAft>
                <a:spcPts val="0"/>
              </a:spcAft>
              <a:buSzPct val="79999"/>
              <a:buNone/>
            </a:pPr>
            <a:r>
              <a:t/>
            </a:r>
            <a:endParaRPr/>
          </a:p>
        </p:txBody>
      </p:sp>
      <p:sp>
        <p:nvSpPr>
          <p:cNvPr id="190" name="Google Shape;190;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91" name="Google Shape;191;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92" name="Google Shape;192;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throw keyword example</a:t>
            </a:r>
            <a:endParaRPr/>
          </a:p>
        </p:txBody>
      </p:sp>
      <p:sp>
        <p:nvSpPr>
          <p:cNvPr id="652" name="Google Shape;652;p6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public</a:t>
            </a:r>
            <a:r>
              <a:rPr lang="en-US"/>
              <a:t> </a:t>
            </a:r>
            <a:r>
              <a:rPr b="1" lang="en-US"/>
              <a:t>class</a:t>
            </a:r>
            <a:r>
              <a:rPr lang="en-US"/>
              <a:t> TestThrow1{  </a:t>
            </a:r>
            <a:endParaRPr/>
          </a:p>
          <a:p>
            <a:pPr indent="-342900" lvl="0" marL="342900" rtl="0" algn="l">
              <a:spcBef>
                <a:spcPts val="1000"/>
              </a:spcBef>
              <a:spcAft>
                <a:spcPts val="0"/>
              </a:spcAft>
              <a:buSzPct val="79999"/>
              <a:buChar char="►"/>
            </a:pPr>
            <a:r>
              <a:rPr lang="en-US"/>
              <a:t>   </a:t>
            </a:r>
            <a:r>
              <a:rPr b="1" lang="en-US"/>
              <a:t>static</a:t>
            </a:r>
            <a:r>
              <a:rPr lang="en-US"/>
              <a:t> </a:t>
            </a:r>
            <a:r>
              <a:rPr b="1" lang="en-US"/>
              <a:t>void</a:t>
            </a:r>
            <a:r>
              <a:rPr lang="en-US"/>
              <a:t> validate(</a:t>
            </a:r>
            <a:r>
              <a:rPr b="1" lang="en-US"/>
              <a:t>int</a:t>
            </a:r>
            <a:r>
              <a:rPr lang="en-US"/>
              <a:t> age){  </a:t>
            </a:r>
            <a:endParaRPr/>
          </a:p>
          <a:p>
            <a:pPr indent="-342900" lvl="0" marL="342900" rtl="0" algn="l">
              <a:spcBef>
                <a:spcPts val="1000"/>
              </a:spcBef>
              <a:spcAft>
                <a:spcPts val="0"/>
              </a:spcAft>
              <a:buSzPct val="79999"/>
              <a:buChar char="►"/>
            </a:pPr>
            <a:r>
              <a:rPr lang="en-US"/>
              <a:t>     </a:t>
            </a:r>
            <a:r>
              <a:rPr b="1" lang="en-US"/>
              <a:t>if</a:t>
            </a:r>
            <a:r>
              <a:rPr lang="en-US"/>
              <a:t>(age&lt;18)  </a:t>
            </a:r>
            <a:endParaRPr/>
          </a:p>
          <a:p>
            <a:pPr indent="-342900" lvl="0" marL="342900" rtl="0" algn="l">
              <a:spcBef>
                <a:spcPts val="1000"/>
              </a:spcBef>
              <a:spcAft>
                <a:spcPts val="0"/>
              </a:spcAft>
              <a:buSzPct val="79999"/>
              <a:buChar char="►"/>
            </a:pPr>
            <a:r>
              <a:rPr lang="en-US"/>
              <a:t>      </a:t>
            </a:r>
            <a:r>
              <a:rPr b="1" lang="en-US"/>
              <a:t>throw</a:t>
            </a:r>
            <a:r>
              <a:rPr lang="en-US"/>
              <a:t> </a:t>
            </a:r>
            <a:r>
              <a:rPr b="1" lang="en-US"/>
              <a:t>new</a:t>
            </a:r>
            <a:r>
              <a:rPr lang="en-US"/>
              <a:t> ArithmeticException("not valid");  </a:t>
            </a:r>
            <a:endParaRPr/>
          </a:p>
          <a:p>
            <a:pPr indent="-342900" lvl="0" marL="342900" rtl="0" algn="l">
              <a:spcBef>
                <a:spcPts val="1000"/>
              </a:spcBef>
              <a:spcAft>
                <a:spcPts val="0"/>
              </a:spcAft>
              <a:buSzPct val="79999"/>
              <a:buChar char="►"/>
            </a:pPr>
            <a:r>
              <a:rPr lang="en-US"/>
              <a:t>     </a:t>
            </a:r>
            <a:r>
              <a:rPr b="1" lang="en-US"/>
              <a:t>else</a:t>
            </a:r>
            <a:r>
              <a:rPr lang="en-US"/>
              <a:t>  </a:t>
            </a:r>
            <a:endParaRPr/>
          </a:p>
          <a:p>
            <a:pPr indent="-342900" lvl="0" marL="342900" rtl="0" algn="l">
              <a:spcBef>
                <a:spcPts val="1000"/>
              </a:spcBef>
              <a:spcAft>
                <a:spcPts val="0"/>
              </a:spcAft>
              <a:buSzPct val="79999"/>
              <a:buChar char="►"/>
            </a:pPr>
            <a:r>
              <a:rPr lang="en-US"/>
              <a:t>      System.out.println("welcome to vote");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validate(13);  </a:t>
            </a:r>
            <a:endParaRPr/>
          </a:p>
          <a:p>
            <a:pPr indent="-342900" lvl="0" marL="342900" rtl="0" algn="l">
              <a:spcBef>
                <a:spcPts val="1000"/>
              </a:spcBef>
              <a:spcAft>
                <a:spcPts val="0"/>
              </a:spcAft>
              <a:buSzPct val="79999"/>
              <a:buChar char="►"/>
            </a:pPr>
            <a:r>
              <a:rPr lang="en-US"/>
              <a:t>      System.out.println("rest of the code...");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p:txBody>
      </p:sp>
      <p:sp>
        <p:nvSpPr>
          <p:cNvPr id="653" name="Google Shape;653;p6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654" name="Google Shape;654;p6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55" name="Google Shape;655;p6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Exception handling in Javascript</a:t>
            </a:r>
            <a:endParaRPr/>
          </a:p>
        </p:txBody>
      </p:sp>
      <p:sp>
        <p:nvSpPr>
          <p:cNvPr id="661" name="Google Shape;661;p6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Most of you already known that exception handling in javascript is almost same as in java. Below two examples help you to understand it quickly.</a:t>
            </a:r>
            <a:endParaRPr/>
          </a:p>
          <a:p>
            <a:pPr indent="0" lvl="0" marL="0" rtl="0" algn="l">
              <a:spcBef>
                <a:spcPts val="1000"/>
              </a:spcBef>
              <a:spcAft>
                <a:spcPts val="0"/>
              </a:spcAft>
              <a:buSzPts val="144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8"/>
          <p:cNvSpPr txBox="1"/>
          <p:nvPr>
            <p:ph type="title"/>
          </p:nvPr>
        </p:nvSpPr>
        <p:spPr>
          <a:xfrm>
            <a:off x="703092" y="0"/>
            <a:ext cx="8596668" cy="106894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b="1" lang="en-US" sz="2400"/>
              <a:t>Example 1: sayHello() function is not defined, Hence java script error will occur.</a:t>
            </a:r>
            <a:br>
              <a:rPr lang="en-US" sz="2400"/>
            </a:br>
            <a:endParaRPr sz="2400"/>
          </a:p>
        </p:txBody>
      </p:sp>
      <p:sp>
        <p:nvSpPr>
          <p:cNvPr id="667" name="Google Shape;667;p68"/>
          <p:cNvSpPr txBox="1"/>
          <p:nvPr>
            <p:ph idx="1" type="body"/>
          </p:nvPr>
        </p:nvSpPr>
        <p:spPr>
          <a:xfrm>
            <a:off x="1617492" y="3474234"/>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descr="image001" id="668" name="Google Shape;668;p68"/>
          <p:cNvPicPr preferRelativeResize="0"/>
          <p:nvPr/>
        </p:nvPicPr>
        <p:blipFill rotWithShape="1">
          <a:blip r:embed="rId3">
            <a:alphaModFix/>
          </a:blip>
          <a:srcRect b="0" l="0" r="0" t="0"/>
          <a:stretch/>
        </p:blipFill>
        <p:spPr>
          <a:xfrm>
            <a:off x="540108" y="1318408"/>
            <a:ext cx="8582025" cy="5657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9"/>
          <p:cNvSpPr txBox="1"/>
          <p:nvPr>
            <p:ph type="title"/>
          </p:nvPr>
        </p:nvSpPr>
        <p:spPr>
          <a:xfrm>
            <a:off x="703092" y="0"/>
            <a:ext cx="8596668" cy="106894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b="1" lang="en-US" sz="2400"/>
              <a:t>Example 2: throw user defined exception when denominator value is entered as 0.</a:t>
            </a:r>
            <a:br>
              <a:rPr lang="en-US" sz="2400"/>
            </a:br>
            <a:endParaRPr sz="2400"/>
          </a:p>
        </p:txBody>
      </p:sp>
      <p:sp>
        <p:nvSpPr>
          <p:cNvPr id="674" name="Google Shape;674;p69"/>
          <p:cNvSpPr txBox="1"/>
          <p:nvPr>
            <p:ph idx="1" type="body"/>
          </p:nvPr>
        </p:nvSpPr>
        <p:spPr>
          <a:xfrm>
            <a:off x="386367" y="850007"/>
            <a:ext cx="10586434" cy="77156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a:t>
            </a:r>
            <a:endParaRPr/>
          </a:p>
        </p:txBody>
      </p:sp>
      <p:pic>
        <p:nvPicPr>
          <p:cNvPr descr="image002" id="675" name="Google Shape;675;p69"/>
          <p:cNvPicPr preferRelativeResize="0"/>
          <p:nvPr/>
        </p:nvPicPr>
        <p:blipFill rotWithShape="1">
          <a:blip r:embed="rId3">
            <a:alphaModFix/>
          </a:blip>
          <a:srcRect b="0" l="0" r="0" t="0"/>
          <a:stretch/>
        </p:blipFill>
        <p:spPr>
          <a:xfrm>
            <a:off x="983557" y="1215377"/>
            <a:ext cx="7734300" cy="5095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throws Keyword</a:t>
            </a:r>
            <a:endParaRPr/>
          </a:p>
        </p:txBody>
      </p:sp>
      <p:sp>
        <p:nvSpPr>
          <p:cNvPr id="681" name="Google Shape;681;p7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a:t>
            </a:r>
            <a:r>
              <a:rPr b="1" lang="en-US"/>
              <a:t>Java throws keyword</a:t>
            </a:r>
            <a:r>
              <a:rPr lang="en-US"/>
              <a:t> is used to declare an exception. It gives an information to the programmer that there may occur an exception so it is better for the programmer to provide the exception handling code so that normal flow can be maintained.</a:t>
            </a:r>
            <a:endParaRPr/>
          </a:p>
          <a:p>
            <a:pPr indent="-342900" lvl="0" marL="342900" rtl="0" algn="l">
              <a:spcBef>
                <a:spcPts val="1000"/>
              </a:spcBef>
              <a:spcAft>
                <a:spcPts val="0"/>
              </a:spcAft>
              <a:buSzPts val="1440"/>
              <a:buChar char="►"/>
            </a:pPr>
            <a:r>
              <a:rPr lang="en-US"/>
              <a:t>Exception Handling is mainly used to handle the checked exceptions. If there occurs any unchecked exception such as NullPointerException, it is programmers fault that he is not performing check up before the code being used.</a:t>
            </a:r>
            <a:endParaRPr/>
          </a:p>
          <a:p>
            <a:pPr indent="-251459" lvl="0" marL="342900" rtl="0" algn="l">
              <a:spcBef>
                <a:spcPts val="1000"/>
              </a:spcBef>
              <a:spcAft>
                <a:spcPts val="0"/>
              </a:spcAft>
              <a:buSzPts val="1440"/>
              <a:buNone/>
            </a:pPr>
            <a:r>
              <a:t/>
            </a:r>
            <a:endParaRPr/>
          </a:p>
        </p:txBody>
      </p:sp>
      <p:sp>
        <p:nvSpPr>
          <p:cNvPr id="682" name="Google Shape;682;p7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683" name="Google Shape;683;p7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84" name="Google Shape;684;p7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1">
                                            <p:txEl>
                                              <p:pRg end="0" st="0"/>
                                            </p:txEl>
                                          </p:spTgt>
                                        </p:tgtEl>
                                        <p:attrNameLst>
                                          <p:attrName>style.visibility</p:attrName>
                                        </p:attrNameLst>
                                      </p:cBhvr>
                                      <p:to>
                                        <p:strVal val="visible"/>
                                      </p:to>
                                    </p:set>
                                    <p:anim calcmode="lin" valueType="num">
                                      <p:cBhvr additive="base">
                                        <p:cTn dur="500"/>
                                        <p:tgtEl>
                                          <p:spTgt spid="68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1">
                                            <p:txEl>
                                              <p:pRg end="1" st="1"/>
                                            </p:txEl>
                                          </p:spTgt>
                                        </p:tgtEl>
                                        <p:attrNameLst>
                                          <p:attrName>style.visibility</p:attrName>
                                        </p:attrNameLst>
                                      </p:cBhvr>
                                      <p:to>
                                        <p:strVal val="visible"/>
                                      </p:to>
                                    </p:set>
                                    <p:anim calcmode="lin" valueType="num">
                                      <p:cBhvr additive="base">
                                        <p:cTn dur="500"/>
                                        <p:tgtEl>
                                          <p:spTgt spid="68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1">
                                            <p:txEl>
                                              <p:pRg end="2" st="2"/>
                                            </p:txEl>
                                          </p:spTgt>
                                        </p:tgtEl>
                                        <p:attrNameLst>
                                          <p:attrName>style.visibility</p:attrName>
                                        </p:attrNameLst>
                                      </p:cBhvr>
                                      <p:to>
                                        <p:strVal val="visible"/>
                                      </p:to>
                                    </p:set>
                                    <p:anim calcmode="lin" valueType="num">
                                      <p:cBhvr additive="base">
                                        <p:cTn dur="500"/>
                                        <p:tgtEl>
                                          <p:spTgt spid="68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Syntax of java throws</a:t>
            </a:r>
            <a:br>
              <a:rPr lang="en-US"/>
            </a:br>
            <a:endParaRPr/>
          </a:p>
        </p:txBody>
      </p:sp>
      <p:sp>
        <p:nvSpPr>
          <p:cNvPr id="690" name="Google Shape;690;p7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return_type method_name() </a:t>
            </a:r>
            <a:r>
              <a:rPr b="1" lang="en-US">
                <a:solidFill>
                  <a:srgbClr val="7030A0"/>
                </a:solidFill>
              </a:rPr>
              <a:t>throws exception_class_name</a:t>
            </a:r>
            <a:r>
              <a:rPr lang="en-US"/>
              <a:t>{  </a:t>
            </a:r>
            <a:endParaRPr/>
          </a:p>
          <a:p>
            <a:pPr indent="-342900" lvl="0" marL="342900" rtl="0" algn="l">
              <a:spcBef>
                <a:spcPts val="1000"/>
              </a:spcBef>
              <a:spcAft>
                <a:spcPts val="0"/>
              </a:spcAft>
              <a:buSzPts val="1440"/>
              <a:buChar char="►"/>
            </a:pPr>
            <a:r>
              <a:rPr lang="en-US"/>
              <a:t>//method code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691" name="Google Shape;691;p7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692" name="Google Shape;692;p7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93" name="Google Shape;693;p7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Which exception should be declared</a:t>
            </a:r>
            <a:br>
              <a:rPr lang="en-US"/>
            </a:br>
            <a:endParaRPr/>
          </a:p>
        </p:txBody>
      </p:sp>
      <p:sp>
        <p:nvSpPr>
          <p:cNvPr id="699" name="Google Shape;699;p7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checked exception only, because:</a:t>
            </a:r>
            <a:endParaRPr/>
          </a:p>
          <a:p>
            <a:pPr indent="-285750" lvl="1" marL="742950" rtl="0" algn="l">
              <a:spcBef>
                <a:spcPts val="1000"/>
              </a:spcBef>
              <a:spcAft>
                <a:spcPts val="0"/>
              </a:spcAft>
              <a:buSzPts val="1280"/>
              <a:buChar char="►"/>
            </a:pPr>
            <a:r>
              <a:rPr b="1" lang="en-US"/>
              <a:t>unchecked Exception:</a:t>
            </a:r>
            <a:r>
              <a:rPr lang="en-US"/>
              <a:t> under your control so correct your code.</a:t>
            </a:r>
            <a:endParaRPr/>
          </a:p>
          <a:p>
            <a:pPr indent="-285750" lvl="1" marL="742950" rtl="0" algn="l">
              <a:spcBef>
                <a:spcPts val="1000"/>
              </a:spcBef>
              <a:spcAft>
                <a:spcPts val="0"/>
              </a:spcAft>
              <a:buSzPts val="1280"/>
              <a:buChar char="►"/>
            </a:pPr>
            <a:r>
              <a:rPr b="1" lang="en-US"/>
              <a:t>error:</a:t>
            </a:r>
            <a:r>
              <a:rPr lang="en-US"/>
              <a:t> beyond your control e.g. you are unable to do anything if there occurs VirtualMachineError or StackOverflowError.</a:t>
            </a:r>
            <a:endParaRPr/>
          </a:p>
          <a:p>
            <a:pPr indent="0" lvl="0" marL="0" rtl="0" algn="l">
              <a:spcBef>
                <a:spcPts val="1000"/>
              </a:spcBef>
              <a:spcAft>
                <a:spcPts val="0"/>
              </a:spcAft>
              <a:buSzPts val="1440"/>
              <a:buNone/>
            </a:pPr>
            <a:br>
              <a:rPr lang="en-US"/>
            </a:br>
            <a:endParaRPr/>
          </a:p>
        </p:txBody>
      </p:sp>
      <p:sp>
        <p:nvSpPr>
          <p:cNvPr id="700" name="Google Shape;700;p7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01" name="Google Shape;701;p7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02" name="Google Shape;702;p7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9">
                                            <p:txEl>
                                              <p:pRg end="0" st="0"/>
                                            </p:txEl>
                                          </p:spTgt>
                                        </p:tgtEl>
                                        <p:attrNameLst>
                                          <p:attrName>style.visibility</p:attrName>
                                        </p:attrNameLst>
                                      </p:cBhvr>
                                      <p:to>
                                        <p:strVal val="visible"/>
                                      </p:to>
                                    </p:set>
                                    <p:anim calcmode="lin" valueType="num">
                                      <p:cBhvr additive="base">
                                        <p:cTn dur="500"/>
                                        <p:tgtEl>
                                          <p:spTgt spid="6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9">
                                            <p:txEl>
                                              <p:pRg end="1" st="1"/>
                                            </p:txEl>
                                          </p:spTgt>
                                        </p:tgtEl>
                                        <p:attrNameLst>
                                          <p:attrName>style.visibility</p:attrName>
                                        </p:attrNameLst>
                                      </p:cBhvr>
                                      <p:to>
                                        <p:strVal val="visible"/>
                                      </p:to>
                                    </p:set>
                                    <p:anim calcmode="lin" valueType="num">
                                      <p:cBhvr additive="base">
                                        <p:cTn dur="500"/>
                                        <p:tgtEl>
                                          <p:spTgt spid="6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9">
                                            <p:txEl>
                                              <p:pRg end="2" st="2"/>
                                            </p:txEl>
                                          </p:spTgt>
                                        </p:tgtEl>
                                        <p:attrNameLst>
                                          <p:attrName>style.visibility</p:attrName>
                                        </p:attrNameLst>
                                      </p:cBhvr>
                                      <p:to>
                                        <p:strVal val="visible"/>
                                      </p:to>
                                    </p:set>
                                    <p:anim calcmode="lin" valueType="num">
                                      <p:cBhvr additive="base">
                                        <p:cTn dur="500"/>
                                        <p:tgtEl>
                                          <p:spTgt spid="6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9">
                                            <p:txEl>
                                              <p:pRg end="3" st="3"/>
                                            </p:txEl>
                                          </p:spTgt>
                                        </p:tgtEl>
                                        <p:attrNameLst>
                                          <p:attrName>style.visibility</p:attrName>
                                        </p:attrNameLst>
                                      </p:cBhvr>
                                      <p:to>
                                        <p:strVal val="visible"/>
                                      </p:to>
                                    </p:set>
                                    <p:anim calcmode="lin" valueType="num">
                                      <p:cBhvr additive="base">
                                        <p:cTn dur="500"/>
                                        <p:tgtEl>
                                          <p:spTgt spid="69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Advantage of Java throws keyword</a:t>
            </a:r>
            <a:br>
              <a:rPr lang="en-US"/>
            </a:br>
            <a:endParaRPr/>
          </a:p>
        </p:txBody>
      </p:sp>
      <p:sp>
        <p:nvSpPr>
          <p:cNvPr id="708" name="Google Shape;708;p7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provides information to the caller of the method about the exception.</a:t>
            </a:r>
            <a:endParaRPr/>
          </a:p>
          <a:p>
            <a:pPr indent="-251459" lvl="0" marL="342900" rtl="0" algn="l">
              <a:spcBef>
                <a:spcPts val="1000"/>
              </a:spcBef>
              <a:spcAft>
                <a:spcPts val="0"/>
              </a:spcAft>
              <a:buSzPts val="1440"/>
              <a:buNone/>
            </a:pPr>
            <a:r>
              <a:t/>
            </a:r>
            <a:endParaRPr/>
          </a:p>
        </p:txBody>
      </p:sp>
      <p:sp>
        <p:nvSpPr>
          <p:cNvPr id="709" name="Google Shape;709;p7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10" name="Google Shape;710;p7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11" name="Google Shape;711;p7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8">
                                            <p:txEl>
                                              <p:pRg end="0" st="0"/>
                                            </p:txEl>
                                          </p:spTgt>
                                        </p:tgtEl>
                                        <p:attrNameLst>
                                          <p:attrName>style.visibility</p:attrName>
                                        </p:attrNameLst>
                                      </p:cBhvr>
                                      <p:to>
                                        <p:strVal val="visible"/>
                                      </p:to>
                                    </p:set>
                                    <p:anim calcmode="lin" valueType="num">
                                      <p:cBhvr additive="base">
                                        <p:cTn dur="500"/>
                                        <p:tgtEl>
                                          <p:spTgt spid="7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8">
                                            <p:txEl>
                                              <p:pRg end="1" st="1"/>
                                            </p:txEl>
                                          </p:spTgt>
                                        </p:tgtEl>
                                        <p:attrNameLst>
                                          <p:attrName>style.visibility</p:attrName>
                                        </p:attrNameLst>
                                      </p:cBhvr>
                                      <p:to>
                                        <p:strVal val="visible"/>
                                      </p:to>
                                    </p:set>
                                    <p:anim calcmode="lin" valueType="num">
                                      <p:cBhvr additive="base">
                                        <p:cTn dur="500"/>
                                        <p:tgtEl>
                                          <p:spTgt spid="70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0"/>
          <p:cNvSpPr txBox="1"/>
          <p:nvPr>
            <p:ph type="title"/>
          </p:nvPr>
        </p:nvSpPr>
        <p:spPr>
          <a:xfrm>
            <a:off x="677334" y="0"/>
            <a:ext cx="8596668" cy="63093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Java throws example</a:t>
            </a:r>
            <a:br>
              <a:rPr lang="en-US"/>
            </a:br>
            <a:endParaRPr/>
          </a:p>
        </p:txBody>
      </p:sp>
      <p:sp>
        <p:nvSpPr>
          <p:cNvPr id="717" name="Google Shape;717;p80"/>
          <p:cNvSpPr txBox="1"/>
          <p:nvPr>
            <p:ph idx="1" type="body"/>
          </p:nvPr>
        </p:nvSpPr>
        <p:spPr>
          <a:xfrm>
            <a:off x="677334" y="493776"/>
            <a:ext cx="9463362" cy="55475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class</a:t>
            </a:r>
            <a:r>
              <a:rPr lang="en-US"/>
              <a:t> Testthrows1{  </a:t>
            </a:r>
            <a:endParaRPr/>
          </a:p>
          <a:p>
            <a:pPr indent="-342900" lvl="0" marL="342900" rtl="0" algn="l">
              <a:spcBef>
                <a:spcPts val="1000"/>
              </a:spcBef>
              <a:spcAft>
                <a:spcPts val="0"/>
              </a:spcAft>
              <a:buSzPts val="1440"/>
              <a:buChar char="►"/>
            </a:pPr>
            <a:r>
              <a:rPr lang="en-US"/>
              <a:t>  </a:t>
            </a:r>
            <a:r>
              <a:rPr b="1" lang="en-US"/>
              <a:t>void</a:t>
            </a:r>
            <a:r>
              <a:rPr lang="en-US"/>
              <a:t> m()</a:t>
            </a:r>
            <a:r>
              <a:rPr b="1" lang="en-US"/>
              <a:t>throws</a:t>
            </a:r>
            <a:r>
              <a:rPr lang="en-US"/>
              <a:t> IOException{  </a:t>
            </a:r>
            <a:endParaRPr/>
          </a:p>
          <a:p>
            <a:pPr indent="-342900" lvl="0" marL="342900" rtl="0" algn="l">
              <a:spcBef>
                <a:spcPts val="1000"/>
              </a:spcBef>
              <a:spcAft>
                <a:spcPts val="0"/>
              </a:spcAft>
              <a:buSzPts val="1440"/>
              <a:buChar char="►"/>
            </a:pPr>
            <a:r>
              <a:rPr lang="en-US"/>
              <a:t>    </a:t>
            </a:r>
            <a:r>
              <a:rPr b="1" lang="en-US"/>
              <a:t>throw</a:t>
            </a:r>
            <a:r>
              <a:rPr lang="en-US"/>
              <a:t> </a:t>
            </a:r>
            <a:r>
              <a:rPr b="1" lang="en-US"/>
              <a:t>new</a:t>
            </a:r>
            <a:r>
              <a:rPr lang="en-US"/>
              <a:t> IOException("device error");//checked exception  </a:t>
            </a:r>
            <a:endParaRPr/>
          </a:p>
          <a:p>
            <a:pPr indent="-342900" lvl="0" marL="342900" rtl="0" algn="l">
              <a:spcBef>
                <a:spcPts val="1000"/>
              </a:spcBef>
              <a:spcAft>
                <a:spcPts val="0"/>
              </a:spcAft>
              <a:buSzPts val="1440"/>
              <a:buChar char="►"/>
            </a:pPr>
            <a:r>
              <a:rPr lang="en-US"/>
              <a:t>  }  </a:t>
            </a:r>
            <a:endParaRPr/>
          </a:p>
          <a:p>
            <a:pPr indent="-342900" lvl="0" marL="342900" rtl="0" algn="l">
              <a:spcBef>
                <a:spcPts val="1000"/>
              </a:spcBef>
              <a:spcAft>
                <a:spcPts val="0"/>
              </a:spcAft>
              <a:buSzPts val="1440"/>
              <a:buChar char="►"/>
            </a:pPr>
            <a:r>
              <a:rPr lang="en-US"/>
              <a:t>  </a:t>
            </a:r>
            <a:r>
              <a:rPr b="1" lang="en-US"/>
              <a:t>public</a:t>
            </a:r>
            <a:r>
              <a:rPr lang="en-US"/>
              <a:t> </a:t>
            </a:r>
            <a:r>
              <a:rPr b="1" lang="en-US"/>
              <a:t>static</a:t>
            </a:r>
            <a:r>
              <a:rPr lang="en-US"/>
              <a:t> </a:t>
            </a:r>
            <a:r>
              <a:rPr b="1" lang="en-US"/>
              <a:t>void</a:t>
            </a:r>
            <a:r>
              <a:rPr lang="en-US"/>
              <a:t> main(String args[]) throws IOException{  </a:t>
            </a:r>
            <a:endParaRPr/>
          </a:p>
          <a:p>
            <a:pPr indent="-342900" lvl="0" marL="342900" rtl="0" algn="l">
              <a:spcBef>
                <a:spcPts val="1000"/>
              </a:spcBef>
              <a:spcAft>
                <a:spcPts val="0"/>
              </a:spcAft>
              <a:buSzPts val="1440"/>
              <a:buChar char="►"/>
            </a:pPr>
            <a:r>
              <a:rPr lang="en-US"/>
              <a:t>   Testthrows1 obj=</a:t>
            </a:r>
            <a:r>
              <a:rPr b="1" lang="en-US"/>
              <a:t>new</a:t>
            </a:r>
            <a:r>
              <a:rPr lang="en-US"/>
              <a:t> Testthrows1();  </a:t>
            </a:r>
            <a:endParaRPr/>
          </a:p>
          <a:p>
            <a:pPr indent="-342900" lvl="0" marL="342900" rtl="0" algn="l">
              <a:spcBef>
                <a:spcPts val="1000"/>
              </a:spcBef>
              <a:spcAft>
                <a:spcPts val="0"/>
              </a:spcAft>
              <a:buSzPts val="1440"/>
              <a:buChar char="►"/>
            </a:pPr>
            <a:r>
              <a:rPr lang="en-US"/>
              <a:t>   obj.m();  </a:t>
            </a:r>
            <a:endParaRPr/>
          </a:p>
          <a:p>
            <a:pPr indent="-342900" lvl="0" marL="342900" rtl="0" algn="l">
              <a:spcBef>
                <a:spcPts val="1000"/>
              </a:spcBef>
              <a:spcAft>
                <a:spcPts val="0"/>
              </a:spcAft>
              <a:buSzPts val="1440"/>
              <a:buChar char="►"/>
            </a:pPr>
            <a:r>
              <a:rPr lang="en-US"/>
              <a:t>   System.out.println("normal flow...");  </a:t>
            </a:r>
            <a:endParaRPr/>
          </a:p>
          <a:p>
            <a:pPr indent="-342900" lvl="0" marL="342900" rtl="0" algn="l">
              <a:spcBef>
                <a:spcPts val="1000"/>
              </a:spcBef>
              <a:spcAft>
                <a:spcPts val="0"/>
              </a:spcAft>
              <a:buSzPts val="1440"/>
              <a:buChar char="►"/>
            </a:pPr>
            <a:r>
              <a:rPr lang="en-US"/>
              <a:t>  }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718" name="Google Shape;718;p8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19" name="Google Shape;719;p8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20" name="Google Shape;720;p8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726" name="Google Shape;726;p8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Exception handled</a:t>
            </a:r>
            <a:endParaRPr/>
          </a:p>
          <a:p>
            <a:pPr indent="-342900" lvl="0" marL="342900" rtl="0" algn="l">
              <a:spcBef>
                <a:spcPts val="1000"/>
              </a:spcBef>
              <a:spcAft>
                <a:spcPts val="0"/>
              </a:spcAft>
              <a:buSzPts val="1440"/>
              <a:buChar char="►"/>
            </a:pPr>
            <a:r>
              <a:rPr lang="en-US"/>
              <a:t>Normal flow…</a:t>
            </a:r>
            <a:endParaRPr/>
          </a:p>
        </p:txBody>
      </p:sp>
      <p:sp>
        <p:nvSpPr>
          <p:cNvPr id="727" name="Google Shape;727;p8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28" name="Google Shape;728;p8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29" name="Google Shape;729;p8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Hierarchy of Java Exception classes</a:t>
            </a:r>
            <a:endParaRPr/>
          </a:p>
        </p:txBody>
      </p:sp>
      <p:sp>
        <p:nvSpPr>
          <p:cNvPr id="198" name="Google Shape;198;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199" name="Google Shape;199;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00" name="Google Shape;200;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ierarchy of exception handling" id="201" name="Google Shape;201;p7"/>
          <p:cNvPicPr preferRelativeResize="0"/>
          <p:nvPr>
            <p:ph idx="1" type="body"/>
          </p:nvPr>
        </p:nvPicPr>
        <p:blipFill rotWithShape="1">
          <a:blip r:embed="rId3">
            <a:alphaModFix/>
          </a:blip>
          <a:srcRect b="0" l="0" r="0" t="0"/>
          <a:stretch/>
        </p:blipFill>
        <p:spPr>
          <a:xfrm>
            <a:off x="2909616" y="2160588"/>
            <a:ext cx="4132806" cy="3881437"/>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Notes</a:t>
            </a:r>
            <a:endParaRPr/>
          </a:p>
        </p:txBody>
      </p:sp>
      <p:sp>
        <p:nvSpPr>
          <p:cNvPr id="735" name="Google Shape;735;p8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i="1" lang="en-US"/>
              <a:t>If you are calling a method that declares an exception, you must either catch or declare the exception.</a:t>
            </a:r>
            <a:endParaRPr/>
          </a:p>
          <a:p>
            <a:pPr indent="-342900" lvl="0" marL="342900" rtl="0" algn="l">
              <a:spcBef>
                <a:spcPts val="1000"/>
              </a:spcBef>
              <a:spcAft>
                <a:spcPts val="0"/>
              </a:spcAft>
              <a:buSzPts val="1440"/>
              <a:buChar char="►"/>
            </a:pPr>
            <a:r>
              <a:rPr b="1" i="1" lang="en-US"/>
              <a:t>Two cases:</a:t>
            </a:r>
            <a:endParaRPr/>
          </a:p>
          <a:p>
            <a:pPr indent="-342900" lvl="0" marL="342900" rtl="0" algn="l">
              <a:spcBef>
                <a:spcPts val="1000"/>
              </a:spcBef>
              <a:spcAft>
                <a:spcPts val="0"/>
              </a:spcAft>
              <a:buSzPts val="1440"/>
              <a:buChar char="►"/>
            </a:pPr>
            <a:r>
              <a:rPr b="1" lang="en-US"/>
              <a:t>Case1:</a:t>
            </a:r>
            <a:r>
              <a:rPr lang="en-US"/>
              <a:t>You catch the exception i.e. handle the exception using try/catch.</a:t>
            </a:r>
            <a:endParaRPr/>
          </a:p>
          <a:p>
            <a:pPr indent="-342900" lvl="0" marL="342900" rtl="0" algn="l">
              <a:spcBef>
                <a:spcPts val="1000"/>
              </a:spcBef>
              <a:spcAft>
                <a:spcPts val="0"/>
              </a:spcAft>
              <a:buSzPts val="1440"/>
              <a:buChar char="►"/>
            </a:pPr>
            <a:r>
              <a:rPr b="1" lang="en-US"/>
              <a:t>Case2:</a:t>
            </a:r>
            <a:r>
              <a:rPr lang="en-US"/>
              <a:t>You declare the exception i.e. specifying throws with the method.</a:t>
            </a:r>
            <a:endParaRPr/>
          </a:p>
          <a:p>
            <a:pPr indent="-251459" lvl="0" marL="342900" rtl="0" algn="l">
              <a:spcBef>
                <a:spcPts val="1000"/>
              </a:spcBef>
              <a:spcAft>
                <a:spcPts val="0"/>
              </a:spcAft>
              <a:buSzPts val="1440"/>
              <a:buNone/>
            </a:pPr>
            <a:r>
              <a:t/>
            </a:r>
            <a:endParaRPr b="1" i="1"/>
          </a:p>
          <a:p>
            <a:pPr indent="-251459" lvl="0" marL="342900" rtl="0" algn="l">
              <a:spcBef>
                <a:spcPts val="1000"/>
              </a:spcBef>
              <a:spcAft>
                <a:spcPts val="0"/>
              </a:spcAft>
              <a:buSzPts val="1440"/>
              <a:buNone/>
            </a:pPr>
            <a:r>
              <a:t/>
            </a:r>
            <a:endParaRPr/>
          </a:p>
        </p:txBody>
      </p:sp>
      <p:sp>
        <p:nvSpPr>
          <p:cNvPr id="736" name="Google Shape;736;p8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37" name="Google Shape;737;p8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38" name="Google Shape;738;p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5">
                                            <p:txEl>
                                              <p:pRg end="0" st="0"/>
                                            </p:txEl>
                                          </p:spTgt>
                                        </p:tgtEl>
                                        <p:attrNameLst>
                                          <p:attrName>style.visibility</p:attrName>
                                        </p:attrNameLst>
                                      </p:cBhvr>
                                      <p:to>
                                        <p:strVal val="visible"/>
                                      </p:to>
                                    </p:set>
                                    <p:anim calcmode="lin" valueType="num">
                                      <p:cBhvr additive="base">
                                        <p:cTn dur="500"/>
                                        <p:tgtEl>
                                          <p:spTgt spid="7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5">
                                            <p:txEl>
                                              <p:pRg end="1" st="1"/>
                                            </p:txEl>
                                          </p:spTgt>
                                        </p:tgtEl>
                                        <p:attrNameLst>
                                          <p:attrName>style.visibility</p:attrName>
                                        </p:attrNameLst>
                                      </p:cBhvr>
                                      <p:to>
                                        <p:strVal val="visible"/>
                                      </p:to>
                                    </p:set>
                                    <p:anim calcmode="lin" valueType="num">
                                      <p:cBhvr additive="base">
                                        <p:cTn dur="500"/>
                                        <p:tgtEl>
                                          <p:spTgt spid="7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5">
                                            <p:txEl>
                                              <p:pRg end="2" st="2"/>
                                            </p:txEl>
                                          </p:spTgt>
                                        </p:tgtEl>
                                        <p:attrNameLst>
                                          <p:attrName>style.visibility</p:attrName>
                                        </p:attrNameLst>
                                      </p:cBhvr>
                                      <p:to>
                                        <p:strVal val="visible"/>
                                      </p:to>
                                    </p:set>
                                    <p:anim calcmode="lin" valueType="num">
                                      <p:cBhvr additive="base">
                                        <p:cTn dur="500"/>
                                        <p:tgtEl>
                                          <p:spTgt spid="73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5">
                                            <p:txEl>
                                              <p:pRg end="3" st="3"/>
                                            </p:txEl>
                                          </p:spTgt>
                                        </p:tgtEl>
                                        <p:attrNameLst>
                                          <p:attrName>style.visibility</p:attrName>
                                        </p:attrNameLst>
                                      </p:cBhvr>
                                      <p:to>
                                        <p:strVal val="visible"/>
                                      </p:to>
                                    </p:set>
                                    <p:anim calcmode="lin" valueType="num">
                                      <p:cBhvr additive="base">
                                        <p:cTn dur="500"/>
                                        <p:tgtEl>
                                          <p:spTgt spid="73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5">
                                            <p:txEl>
                                              <p:pRg end="4" st="4"/>
                                            </p:txEl>
                                          </p:spTgt>
                                        </p:tgtEl>
                                        <p:attrNameLst>
                                          <p:attrName>style.visibility</p:attrName>
                                        </p:attrNameLst>
                                      </p:cBhvr>
                                      <p:to>
                                        <p:strVal val="visible"/>
                                      </p:to>
                                    </p:set>
                                    <p:anim calcmode="lin" valueType="num">
                                      <p:cBhvr additive="base">
                                        <p:cTn dur="500"/>
                                        <p:tgtEl>
                                          <p:spTgt spid="73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5">
                                            <p:txEl>
                                              <p:pRg end="5" st="5"/>
                                            </p:txEl>
                                          </p:spTgt>
                                        </p:tgtEl>
                                        <p:attrNameLst>
                                          <p:attrName>style.visibility</p:attrName>
                                        </p:attrNameLst>
                                      </p:cBhvr>
                                      <p:to>
                                        <p:strVal val="visible"/>
                                      </p:to>
                                    </p:set>
                                    <p:anim calcmode="lin" valueType="num">
                                      <p:cBhvr additive="base">
                                        <p:cTn dur="500"/>
                                        <p:tgtEl>
                                          <p:spTgt spid="73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Case1: handle the exception</a:t>
            </a:r>
            <a:br>
              <a:rPr lang="en-US"/>
            </a:br>
            <a:endParaRPr/>
          </a:p>
        </p:txBody>
      </p:sp>
      <p:sp>
        <p:nvSpPr>
          <p:cNvPr id="744" name="Google Shape;744;p83"/>
          <p:cNvSpPr txBox="1"/>
          <p:nvPr>
            <p:ph idx="1" type="body"/>
          </p:nvPr>
        </p:nvSpPr>
        <p:spPr>
          <a:xfrm>
            <a:off x="677334" y="1600201"/>
            <a:ext cx="9051882" cy="444116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TestThrows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m1() </a:t>
            </a:r>
            <a:r>
              <a:rPr b="1" lang="en-US">
                <a:solidFill>
                  <a:srgbClr val="7F0055"/>
                </a:solidFill>
                <a:latin typeface="Courier New"/>
                <a:ea typeface="Courier New"/>
                <a:cs typeface="Courier New"/>
                <a:sym typeface="Courier New"/>
              </a:rPr>
              <a:t>throws</a:t>
            </a:r>
            <a:r>
              <a:rPr b="1" lang="en-US">
                <a:solidFill>
                  <a:srgbClr val="000000"/>
                </a:solidFill>
                <a:latin typeface="Courier New"/>
                <a:ea typeface="Courier New"/>
                <a:cs typeface="Courier New"/>
                <a:sym typeface="Courier New"/>
              </a:rPr>
              <a:t> IOException{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throw</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new</a:t>
            </a:r>
            <a:r>
              <a:rPr b="1" lang="en-US">
                <a:solidFill>
                  <a:srgbClr val="000000"/>
                </a:solidFill>
                <a:latin typeface="Courier New"/>
                <a:ea typeface="Courier New"/>
                <a:cs typeface="Courier New"/>
                <a:sym typeface="Courier New"/>
              </a:rPr>
              <a:t> IOException();</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272034" lvl="0" marL="342900" rtl="0" algn="l">
              <a:spcBef>
                <a:spcPts val="100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try</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i="1" lang="en-US">
                <a:solidFill>
                  <a:srgbClr val="000000"/>
                </a:solidFill>
                <a:latin typeface="Courier New"/>
                <a:ea typeface="Courier New"/>
                <a:cs typeface="Courier New"/>
                <a:sym typeface="Courier New"/>
              </a:rPr>
              <a:t>m1();</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catch</a:t>
            </a:r>
            <a:r>
              <a:rPr b="1" lang="en-US">
                <a:solidFill>
                  <a:srgbClr val="000000"/>
                </a:solidFill>
                <a:latin typeface="Courier New"/>
                <a:ea typeface="Courier New"/>
                <a:cs typeface="Courier New"/>
                <a:sym typeface="Courier New"/>
              </a:rPr>
              <a:t> (IOException </a:t>
            </a:r>
            <a:r>
              <a:rPr b="1" lang="en-US">
                <a:solidFill>
                  <a:srgbClr val="6A3E3E"/>
                </a:solidFill>
                <a:latin typeface="Courier New"/>
                <a:ea typeface="Courier New"/>
                <a:cs typeface="Courier New"/>
                <a:sym typeface="Courier New"/>
              </a:rPr>
              <a:t>e</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3F7F5F"/>
                </a:solidFill>
                <a:latin typeface="Courier New"/>
                <a:ea typeface="Courier New"/>
                <a:cs typeface="Courier New"/>
                <a:sym typeface="Courier New"/>
              </a:rPr>
              <a:t>// </a:t>
            </a:r>
            <a:r>
              <a:rPr b="1" lang="en-US">
                <a:solidFill>
                  <a:srgbClr val="7F9FBF"/>
                </a:solidFill>
                <a:latin typeface="Courier New"/>
                <a:ea typeface="Courier New"/>
                <a:cs typeface="Courier New"/>
                <a:sym typeface="Courier New"/>
              </a:rPr>
              <a:t>TODO</a:t>
            </a:r>
            <a:r>
              <a:rPr b="1" lang="en-US">
                <a:solidFill>
                  <a:srgbClr val="3F7F5F"/>
                </a:solidFill>
                <a:latin typeface="Courier New"/>
                <a:ea typeface="Courier New"/>
                <a:cs typeface="Courier New"/>
                <a:sym typeface="Courier New"/>
              </a:rPr>
              <a:t> Auto-generated catch block</a:t>
            </a:r>
            <a:endParaRPr/>
          </a:p>
          <a:p>
            <a:pPr indent="-342900" lvl="0" marL="342900" rtl="0" algn="l">
              <a:spcBef>
                <a:spcPts val="1000"/>
              </a:spcBef>
              <a:spcAft>
                <a:spcPts val="0"/>
              </a:spcAft>
              <a:buSzPct val="79999"/>
              <a:buChar char="►"/>
            </a:pPr>
            <a:r>
              <a:rPr lang="en-US">
                <a:solidFill>
                  <a:srgbClr val="6A3E3E"/>
                </a:solidFill>
                <a:latin typeface="Courier New"/>
                <a:ea typeface="Courier New"/>
                <a:cs typeface="Courier New"/>
                <a:sym typeface="Courier New"/>
              </a:rPr>
              <a:t>e</a:t>
            </a:r>
            <a:r>
              <a:rPr lang="en-US">
                <a:solidFill>
                  <a:srgbClr val="000000"/>
                </a:solidFill>
                <a:latin typeface="Courier New"/>
                <a:ea typeface="Courier New"/>
                <a:cs typeface="Courier New"/>
                <a:sym typeface="Courier New"/>
              </a:rPr>
              <a:t>.printStackTrace();</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272034" lvl="0" marL="342900" rtl="0" algn="l">
              <a:spcBef>
                <a:spcPts val="100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p:txBody>
      </p:sp>
      <p:sp>
        <p:nvSpPr>
          <p:cNvPr id="745" name="Google Shape;745;p8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46" name="Google Shape;746;p8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47" name="Google Shape;747;p8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753" name="Google Shape;753;p8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Exception handled</a:t>
            </a:r>
            <a:endParaRPr/>
          </a:p>
          <a:p>
            <a:pPr indent="-342900" lvl="0" marL="342900" rtl="0" algn="l">
              <a:spcBef>
                <a:spcPts val="1000"/>
              </a:spcBef>
              <a:spcAft>
                <a:spcPts val="0"/>
              </a:spcAft>
              <a:buSzPts val="1440"/>
              <a:buChar char="►"/>
            </a:pPr>
            <a:r>
              <a:rPr lang="en-US"/>
              <a:t>Normal flow…</a:t>
            </a:r>
            <a:endParaRPr/>
          </a:p>
        </p:txBody>
      </p:sp>
      <p:sp>
        <p:nvSpPr>
          <p:cNvPr id="754" name="Google Shape;754;p8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55" name="Google Shape;755;p8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56" name="Google Shape;756;p8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Case2: declare the exception</a:t>
            </a:r>
            <a:br>
              <a:rPr lang="en-US"/>
            </a:br>
            <a:endParaRPr/>
          </a:p>
        </p:txBody>
      </p:sp>
      <p:sp>
        <p:nvSpPr>
          <p:cNvPr id="762" name="Google Shape;762;p8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251459" lvl="0" marL="342900" rtl="0" algn="l">
              <a:spcBef>
                <a:spcPts val="0"/>
              </a:spcBef>
              <a:spcAft>
                <a:spcPts val="0"/>
              </a:spcAft>
              <a:buSzPts val="1440"/>
              <a:buNone/>
            </a:pPr>
            <a:r>
              <a:t/>
            </a:r>
            <a:endParaRPr>
              <a:latin typeface="Courier New"/>
              <a:ea typeface="Courier New"/>
              <a:cs typeface="Courier New"/>
              <a:sym typeface="Courier New"/>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TestThrows {</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m1() </a:t>
            </a:r>
            <a:r>
              <a:rPr b="1" lang="en-US">
                <a:solidFill>
                  <a:srgbClr val="7F0055"/>
                </a:solidFill>
                <a:latin typeface="Courier New"/>
                <a:ea typeface="Courier New"/>
                <a:cs typeface="Courier New"/>
                <a:sym typeface="Courier New"/>
              </a:rPr>
              <a:t>throws</a:t>
            </a:r>
            <a:r>
              <a:rPr b="1" lang="en-US">
                <a:solidFill>
                  <a:srgbClr val="000000"/>
                </a:solidFill>
                <a:latin typeface="Courier New"/>
                <a:ea typeface="Courier New"/>
                <a:cs typeface="Courier New"/>
                <a:sym typeface="Courier New"/>
              </a:rPr>
              <a:t> IOException{  </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throw</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new</a:t>
            </a:r>
            <a:r>
              <a:rPr b="1" lang="en-US">
                <a:solidFill>
                  <a:srgbClr val="000000"/>
                </a:solidFill>
                <a:latin typeface="Courier New"/>
                <a:ea typeface="Courier New"/>
                <a:cs typeface="Courier New"/>
                <a:sym typeface="Courier New"/>
              </a:rPr>
              <a:t> IOException();</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a:p>
            <a:pPr indent="-251459" lvl="0" marL="342900" rtl="0" algn="l">
              <a:spcBef>
                <a:spcPts val="1000"/>
              </a:spcBef>
              <a:spcAft>
                <a:spcPts val="0"/>
              </a:spcAft>
              <a:buSzPts val="1440"/>
              <a:buNone/>
            </a:pPr>
            <a:r>
              <a:t/>
            </a:r>
            <a:endParaRPr>
              <a:latin typeface="Courier New"/>
              <a:ea typeface="Courier New"/>
              <a:cs typeface="Courier New"/>
              <a:sym typeface="Courier New"/>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throws</a:t>
            </a:r>
            <a:r>
              <a:rPr b="1" lang="en-US">
                <a:solidFill>
                  <a:srgbClr val="000000"/>
                </a:solidFill>
                <a:latin typeface="Courier New"/>
                <a:ea typeface="Courier New"/>
                <a:cs typeface="Courier New"/>
                <a:sym typeface="Courier New"/>
              </a:rPr>
              <a:t> IOException {</a:t>
            </a:r>
            <a:endParaRPr/>
          </a:p>
          <a:p>
            <a:pPr indent="-342900" lvl="0" marL="342900" rtl="0" algn="l">
              <a:spcBef>
                <a:spcPts val="1000"/>
              </a:spcBef>
              <a:spcAft>
                <a:spcPts val="0"/>
              </a:spcAft>
              <a:buSzPts val="1440"/>
              <a:buChar char="►"/>
            </a:pPr>
            <a:r>
              <a:rPr i="1" lang="en-US">
                <a:solidFill>
                  <a:srgbClr val="000000"/>
                </a:solidFill>
                <a:latin typeface="Courier New"/>
                <a:ea typeface="Courier New"/>
                <a:cs typeface="Courier New"/>
                <a:sym typeface="Courier New"/>
              </a:rPr>
              <a:t>m1();</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p:txBody>
      </p:sp>
      <p:sp>
        <p:nvSpPr>
          <p:cNvPr id="763" name="Google Shape;763;p8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64" name="Google Shape;764;p8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65" name="Google Shape;765;p8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8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771" name="Google Shape;771;p8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Runtime error</a:t>
            </a:r>
            <a:endParaRPr/>
          </a:p>
        </p:txBody>
      </p:sp>
      <p:sp>
        <p:nvSpPr>
          <p:cNvPr id="772" name="Google Shape;772;p8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73" name="Google Shape;773;p8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74" name="Google Shape;774;p8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8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Que) Can we re throw an exception?</a:t>
            </a:r>
            <a:br>
              <a:rPr lang="en-US"/>
            </a:br>
            <a:endParaRPr/>
          </a:p>
        </p:txBody>
      </p:sp>
      <p:sp>
        <p:nvSpPr>
          <p:cNvPr id="780" name="Google Shape;780;p8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SzPct val="79999"/>
              <a:buChar char="►"/>
            </a:pPr>
            <a:r>
              <a:rPr lang="en-US"/>
              <a:t>Yes, by throwing same exception in catch block.</a:t>
            </a:r>
            <a:r>
              <a:rPr b="1" lang="en-US">
                <a:solidFill>
                  <a:srgbClr val="7F0055"/>
                </a:solidFill>
                <a:latin typeface="Courier New"/>
                <a:ea typeface="Courier New"/>
                <a:cs typeface="Courier New"/>
                <a:sym typeface="Courier New"/>
              </a:rPr>
              <a:t> 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TestThrows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m1() </a:t>
            </a:r>
            <a:r>
              <a:rPr b="1" lang="en-US">
                <a:solidFill>
                  <a:srgbClr val="7F0055"/>
                </a:solidFill>
                <a:latin typeface="Courier New"/>
                <a:ea typeface="Courier New"/>
                <a:cs typeface="Courier New"/>
                <a:sym typeface="Courier New"/>
              </a:rPr>
              <a:t>throws</a:t>
            </a:r>
            <a:r>
              <a:rPr b="1" lang="en-US">
                <a:solidFill>
                  <a:srgbClr val="000000"/>
                </a:solidFill>
                <a:latin typeface="Courier New"/>
                <a:ea typeface="Courier New"/>
                <a:cs typeface="Courier New"/>
                <a:sym typeface="Courier New"/>
              </a:rPr>
              <a:t> IOException{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throw</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new</a:t>
            </a:r>
            <a:r>
              <a:rPr b="1" lang="en-US">
                <a:solidFill>
                  <a:srgbClr val="000000"/>
                </a:solidFill>
                <a:latin typeface="Courier New"/>
                <a:ea typeface="Courier New"/>
                <a:cs typeface="Courier New"/>
                <a:sym typeface="Courier New"/>
              </a:rPr>
              <a:t> IOException();</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285750" lvl="0" marL="342900" rtl="0" algn="l">
              <a:spcBef>
                <a:spcPts val="100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throws</a:t>
            </a:r>
            <a:r>
              <a:rPr b="1" lang="en-US">
                <a:solidFill>
                  <a:srgbClr val="000000"/>
                </a:solidFill>
                <a:latin typeface="Courier New"/>
                <a:ea typeface="Courier New"/>
                <a:cs typeface="Courier New"/>
                <a:sym typeface="Courier New"/>
              </a:rPr>
              <a:t> IOException {</a:t>
            </a:r>
            <a:endParaRPr b="1">
              <a:solidFill>
                <a:srgbClr val="000000"/>
              </a:solidFill>
              <a:latin typeface="Courier New"/>
              <a:ea typeface="Courier New"/>
              <a:cs typeface="Courier New"/>
              <a:sym typeface="Courier New"/>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try</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i="1" lang="en-US">
                <a:solidFill>
                  <a:srgbClr val="000000"/>
                </a:solidFill>
                <a:latin typeface="Courier New"/>
                <a:ea typeface="Courier New"/>
                <a:cs typeface="Courier New"/>
                <a:sym typeface="Courier New"/>
              </a:rPr>
              <a:t>m1();</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catch</a:t>
            </a:r>
            <a:r>
              <a:rPr b="1" lang="en-US">
                <a:solidFill>
                  <a:srgbClr val="000000"/>
                </a:solidFill>
                <a:latin typeface="Courier New"/>
                <a:ea typeface="Courier New"/>
                <a:cs typeface="Courier New"/>
                <a:sym typeface="Courier New"/>
              </a:rPr>
              <a:t> (IOException </a:t>
            </a:r>
            <a:r>
              <a:rPr b="1" lang="en-US">
                <a:solidFill>
                  <a:srgbClr val="6A3E3E"/>
                </a:solidFill>
                <a:latin typeface="Courier New"/>
                <a:ea typeface="Courier New"/>
                <a:cs typeface="Courier New"/>
                <a:sym typeface="Courier New"/>
              </a:rPr>
              <a:t>e</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throw</a:t>
            </a:r>
            <a:r>
              <a:rPr b="1" lang="en-US">
                <a:solidFill>
                  <a:srgbClr val="000000"/>
                </a:solidFill>
                <a:latin typeface="Courier New"/>
                <a:ea typeface="Courier New"/>
                <a:cs typeface="Courier New"/>
                <a:sym typeface="Courier New"/>
              </a:rPr>
              <a:t> </a:t>
            </a:r>
            <a:r>
              <a:rPr b="1" lang="en-US">
                <a:solidFill>
                  <a:srgbClr val="6A3E3E"/>
                </a:solidFill>
                <a:latin typeface="Courier New"/>
                <a:ea typeface="Courier New"/>
                <a:cs typeface="Courier New"/>
                <a:sym typeface="Courier New"/>
              </a:rPr>
              <a:t>e</a:t>
            </a:r>
            <a:r>
              <a:rPr b="1" lang="en-US">
                <a:solidFill>
                  <a:srgbClr val="000000"/>
                </a:solidFill>
                <a:latin typeface="Courier New"/>
                <a:ea typeface="Courier New"/>
                <a:cs typeface="Courier New"/>
                <a:sym typeface="Courier New"/>
              </a:rPr>
              <a:t>; </a:t>
            </a:r>
            <a:r>
              <a:rPr b="1" lang="en-US">
                <a:solidFill>
                  <a:srgbClr val="3F7F5F"/>
                </a:solidFill>
                <a:latin typeface="Courier New"/>
                <a:ea typeface="Courier New"/>
                <a:cs typeface="Courier New"/>
                <a:sym typeface="Courier New"/>
              </a:rPr>
              <a:t>//re throw an exception</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285750" lvl="0" marL="342900" rtl="0" algn="l">
              <a:spcBef>
                <a:spcPts val="1000"/>
              </a:spcBef>
              <a:spcAft>
                <a:spcPts val="0"/>
              </a:spcAft>
              <a:buSzPct val="79999"/>
              <a:buNone/>
            </a:pPr>
            <a:r>
              <a:t/>
            </a:r>
            <a:endParaRPr>
              <a:latin typeface="Courier New"/>
              <a:ea typeface="Courier New"/>
              <a:cs typeface="Courier New"/>
              <a:sym typeface="Courier New"/>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285750" lvl="0" marL="342900" rtl="0" algn="l">
              <a:spcBef>
                <a:spcPts val="1000"/>
              </a:spcBef>
              <a:spcAft>
                <a:spcPts val="0"/>
              </a:spcAft>
              <a:buSzPct val="79999"/>
              <a:buNone/>
            </a:pPr>
            <a:r>
              <a:t/>
            </a:r>
            <a:endParaRPr/>
          </a:p>
        </p:txBody>
      </p:sp>
      <p:sp>
        <p:nvSpPr>
          <p:cNvPr id="781" name="Google Shape;781;p8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82" name="Google Shape;782;p8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83" name="Google Shape;783;p8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Difference between throw and throws in Java</a:t>
            </a:r>
            <a:br>
              <a:rPr lang="en-US"/>
            </a:br>
            <a:endParaRPr/>
          </a:p>
        </p:txBody>
      </p:sp>
      <p:graphicFrame>
        <p:nvGraphicFramePr>
          <p:cNvPr id="789" name="Google Shape;789;p88"/>
          <p:cNvGraphicFramePr/>
          <p:nvPr/>
        </p:nvGraphicFramePr>
        <p:xfrm>
          <a:off x="758953" y="2160588"/>
          <a:ext cx="3000000" cy="3000000"/>
        </p:xfrm>
        <a:graphic>
          <a:graphicData uri="http://schemas.openxmlformats.org/drawingml/2006/table">
            <a:tbl>
              <a:tblPr>
                <a:noFill/>
                <a:tableStyleId>{02C75141-D226-4F88-95CE-DFDD843D4CE5}</a:tableStyleId>
              </a:tblPr>
              <a:tblGrid>
                <a:gridCol w="960125"/>
                <a:gridCol w="4270250"/>
                <a:gridCol w="3977650"/>
              </a:tblGrid>
              <a:tr h="218800">
                <a:tc>
                  <a:txBody>
                    <a:bodyPr/>
                    <a:lstStyle/>
                    <a:p>
                      <a:pPr indent="0" lvl="0" marL="0" marR="0" rtl="0" algn="l">
                        <a:spcBef>
                          <a:spcPts val="0"/>
                        </a:spcBef>
                        <a:spcAft>
                          <a:spcPts val="0"/>
                        </a:spcAft>
                        <a:buNone/>
                      </a:pPr>
                      <a:r>
                        <a:rPr lang="en-US" sz="1100" u="none" cap="none" strike="noStrike">
                          <a:solidFill>
                            <a:srgbClr val="000000"/>
                          </a:solidFill>
                          <a:latin typeface="times new roman"/>
                          <a:ea typeface="times new roman"/>
                          <a:cs typeface="times new roman"/>
                          <a:sym typeface="times new roman"/>
                        </a:rPr>
                        <a:t>No.</a:t>
                      </a:r>
                      <a:endParaRPr/>
                    </a:p>
                  </a:txBody>
                  <a:tcPr marT="23775" marB="23775" marR="23775" marL="23775">
                    <a:lnL cap="flat" cmpd="sng" w="9525">
                      <a:solidFill>
                        <a:srgbClr val="F8058E"/>
                      </a:solidFill>
                      <a:prstDash val="solid"/>
                      <a:round/>
                      <a:headEnd len="sm" w="sm" type="none"/>
                      <a:tailEnd len="sm" w="sm" type="none"/>
                    </a:lnL>
                    <a:lnR cap="flat" cmpd="sng" w="9525">
                      <a:solidFill>
                        <a:srgbClr val="F8058E"/>
                      </a:solidFill>
                      <a:prstDash val="solid"/>
                      <a:round/>
                      <a:headEnd len="sm" w="sm" type="none"/>
                      <a:tailEnd len="sm" w="sm" type="none"/>
                    </a:lnR>
                    <a:lnT cap="flat" cmpd="sng" w="9525">
                      <a:solidFill>
                        <a:srgbClr val="F8058E"/>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lang="en-US" sz="1100" u="none" cap="none" strike="noStrike">
                          <a:solidFill>
                            <a:srgbClr val="000000"/>
                          </a:solidFill>
                          <a:latin typeface="times new roman"/>
                          <a:ea typeface="times new roman"/>
                          <a:cs typeface="times new roman"/>
                          <a:sym typeface="times new roman"/>
                        </a:rPr>
                        <a:t>throw</a:t>
                      </a:r>
                      <a:endParaRPr/>
                    </a:p>
                  </a:txBody>
                  <a:tcPr marT="23775" marB="23775" marR="23775" marL="23775">
                    <a:lnL cap="flat" cmpd="sng" w="9525">
                      <a:solidFill>
                        <a:srgbClr val="F8058E"/>
                      </a:solidFill>
                      <a:prstDash val="solid"/>
                      <a:round/>
                      <a:headEnd len="sm" w="sm" type="none"/>
                      <a:tailEnd len="sm" w="sm" type="none"/>
                    </a:lnL>
                    <a:lnR cap="flat" cmpd="sng" w="9525">
                      <a:solidFill>
                        <a:srgbClr val="F8058E"/>
                      </a:solidFill>
                      <a:prstDash val="solid"/>
                      <a:round/>
                      <a:headEnd len="sm" w="sm" type="none"/>
                      <a:tailEnd len="sm" w="sm" type="none"/>
                    </a:lnR>
                    <a:lnT cap="flat" cmpd="sng" w="9525">
                      <a:solidFill>
                        <a:srgbClr val="F8058E"/>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lang="en-US" sz="1100" u="none" cap="none" strike="noStrike">
                          <a:solidFill>
                            <a:srgbClr val="000000"/>
                          </a:solidFill>
                          <a:latin typeface="times new roman"/>
                          <a:ea typeface="times new roman"/>
                          <a:cs typeface="times new roman"/>
                          <a:sym typeface="times new roman"/>
                        </a:rPr>
                        <a:t>throws</a:t>
                      </a:r>
                      <a:endParaRPr/>
                    </a:p>
                  </a:txBody>
                  <a:tcPr marT="23775" marB="23775" marR="23775" marL="23775">
                    <a:lnL cap="flat" cmpd="sng" w="9525">
                      <a:solidFill>
                        <a:srgbClr val="F8058E"/>
                      </a:solidFill>
                      <a:prstDash val="solid"/>
                      <a:round/>
                      <a:headEnd len="sm" w="sm" type="none"/>
                      <a:tailEnd len="sm" w="sm" type="none"/>
                    </a:lnL>
                    <a:lnR cap="flat" cmpd="sng" w="9525">
                      <a:solidFill>
                        <a:srgbClr val="F8058E"/>
                      </a:solidFill>
                      <a:prstDash val="solid"/>
                      <a:round/>
                      <a:headEnd len="sm" w="sm" type="none"/>
                      <a:tailEnd len="sm" w="sm" type="none"/>
                    </a:lnR>
                    <a:lnT cap="flat" cmpd="sng" w="9525">
                      <a:solidFill>
                        <a:srgbClr val="F8058E"/>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732525">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1)</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Java throw keyword is used to explicitly throw an exception.</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Java throws keyword is used to declare an exception.</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732525">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3)</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Throw is followed by an instance.</a:t>
                      </a:r>
                      <a:endParaRPr/>
                    </a:p>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Ex: throw new ArithmeticException();</a:t>
                      </a:r>
                      <a:endParaRPr b="0" i="0" sz="1100" u="none" cap="none" strike="noStrike">
                        <a:solidFill>
                          <a:srgbClr val="000000"/>
                        </a:solidFill>
                        <a:latin typeface="verdana"/>
                        <a:ea typeface="verdana"/>
                        <a:cs typeface="verdana"/>
                        <a:sym typeface="verdana"/>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Throws is followed by class.</a:t>
                      </a:r>
                      <a:endParaRPr/>
                    </a:p>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Ex: throws Exception</a:t>
                      </a:r>
                      <a:endParaRPr b="0" i="0" sz="1100" u="none" cap="none" strike="noStrike">
                        <a:solidFill>
                          <a:srgbClr val="000000"/>
                        </a:solidFill>
                        <a:latin typeface="verdana"/>
                        <a:ea typeface="verdana"/>
                        <a:cs typeface="verdana"/>
                        <a:sym typeface="verdana"/>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732525">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4)</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Throw is used within the method.</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Throws is used with the method signature.</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732525">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5)</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You cannot throw multiple exceptions.</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You can declare multiple exceptions e.g.</a:t>
                      </a:r>
                      <a:br>
                        <a:rPr b="0" i="0" lang="en-US" sz="1100" u="none" cap="none" strike="noStrike">
                          <a:solidFill>
                            <a:srgbClr val="000000"/>
                          </a:solidFill>
                          <a:latin typeface="verdana"/>
                          <a:ea typeface="verdana"/>
                          <a:cs typeface="verdana"/>
                          <a:sym typeface="verdana"/>
                        </a:rPr>
                      </a:br>
                      <a:r>
                        <a:rPr b="0" i="0" lang="en-US" sz="1100" u="none" cap="none" strike="noStrike">
                          <a:solidFill>
                            <a:srgbClr val="000000"/>
                          </a:solidFill>
                          <a:latin typeface="verdana"/>
                          <a:ea typeface="verdana"/>
                          <a:cs typeface="verdana"/>
                          <a:sym typeface="verdana"/>
                        </a:rPr>
                        <a:t>public void method()throws IOException,SQLException.</a:t>
                      </a:r>
                      <a:endParaRPr/>
                    </a:p>
                  </a:txBody>
                  <a:tcPr marT="23775" marB="23775" marR="23775" marL="23775">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bl>
          </a:graphicData>
        </a:graphic>
      </p:graphicFrame>
      <p:sp>
        <p:nvSpPr>
          <p:cNvPr id="790" name="Google Shape;790;p8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791" name="Google Shape;791;p8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92" name="Google Shape;792;p8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Difference between throw and throws</a:t>
            </a:r>
            <a:endParaRPr/>
          </a:p>
        </p:txBody>
      </p:sp>
      <p:sp>
        <p:nvSpPr>
          <p:cNvPr id="798" name="Google Shape;798;p8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Java throw example</a:t>
            </a:r>
            <a:endParaRPr/>
          </a:p>
          <a:p>
            <a:pPr indent="-342900" lvl="0" marL="342900" rtl="0" algn="l">
              <a:spcBef>
                <a:spcPts val="1000"/>
              </a:spcBef>
              <a:spcAft>
                <a:spcPts val="0"/>
              </a:spcAft>
              <a:buSzPts val="1440"/>
              <a:buChar char="►"/>
            </a:pPr>
            <a:r>
              <a:rPr b="1" lang="en-US"/>
              <a:t>void</a:t>
            </a:r>
            <a:r>
              <a:rPr lang="en-US"/>
              <a:t> m(){  </a:t>
            </a:r>
            <a:endParaRPr/>
          </a:p>
          <a:p>
            <a:pPr indent="-342900" lvl="0" marL="342900" rtl="0" algn="l">
              <a:spcBef>
                <a:spcPts val="1000"/>
              </a:spcBef>
              <a:spcAft>
                <a:spcPts val="0"/>
              </a:spcAft>
              <a:buSzPts val="1440"/>
              <a:buChar char="►"/>
            </a:pPr>
            <a:r>
              <a:rPr b="1" lang="en-US"/>
              <a:t>throw</a:t>
            </a:r>
            <a:r>
              <a:rPr lang="en-US"/>
              <a:t> </a:t>
            </a:r>
            <a:r>
              <a:rPr b="1" lang="en-US"/>
              <a:t>new</a:t>
            </a:r>
            <a:r>
              <a:rPr lang="en-US"/>
              <a:t> ArithmeticException("sorry");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799" name="Google Shape;799;p8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Java throws example</a:t>
            </a:r>
            <a:endParaRPr/>
          </a:p>
          <a:p>
            <a:pPr indent="-342900" lvl="0" marL="342900" rtl="0" algn="l">
              <a:spcBef>
                <a:spcPts val="1000"/>
              </a:spcBef>
              <a:spcAft>
                <a:spcPts val="0"/>
              </a:spcAft>
              <a:buSzPts val="1440"/>
              <a:buChar char="►"/>
            </a:pPr>
            <a:r>
              <a:rPr b="1" lang="en-US"/>
              <a:t>void</a:t>
            </a:r>
            <a:r>
              <a:rPr lang="en-US"/>
              <a:t> m()</a:t>
            </a:r>
            <a:r>
              <a:rPr b="1" lang="en-US"/>
              <a:t>throws</a:t>
            </a:r>
            <a:r>
              <a:rPr lang="en-US"/>
              <a:t> ArithmeticException{  </a:t>
            </a:r>
            <a:endParaRPr/>
          </a:p>
          <a:p>
            <a:pPr indent="-342900" lvl="0" marL="342900" rtl="0" algn="l">
              <a:spcBef>
                <a:spcPts val="1000"/>
              </a:spcBef>
              <a:spcAft>
                <a:spcPts val="0"/>
              </a:spcAft>
              <a:buSzPts val="1440"/>
              <a:buChar char="►"/>
            </a:pPr>
            <a:r>
              <a:rPr lang="en-US"/>
              <a:t>//method code  </a:t>
            </a:r>
            <a:endParaRPr/>
          </a:p>
          <a:p>
            <a:pPr indent="-342900" lvl="0" marL="342900" rtl="0" algn="l">
              <a:spcBef>
                <a:spcPts val="1000"/>
              </a:spcBef>
              <a:spcAft>
                <a:spcPts val="0"/>
              </a:spcAft>
              <a:buSzPts val="1440"/>
              <a:buChar char="►"/>
            </a:pPr>
            <a:r>
              <a:rPr lang="en-US"/>
              <a:t>}</a:t>
            </a:r>
            <a:endParaRPr/>
          </a:p>
          <a:p>
            <a:pPr indent="-251459" lvl="0" marL="342900" rtl="0" algn="l">
              <a:spcBef>
                <a:spcPts val="1000"/>
              </a:spcBef>
              <a:spcAft>
                <a:spcPts val="0"/>
              </a:spcAft>
              <a:buSzPts val="1440"/>
              <a:buNone/>
            </a:pPr>
            <a:r>
              <a:t/>
            </a:r>
            <a:endParaRPr/>
          </a:p>
        </p:txBody>
      </p:sp>
      <p:sp>
        <p:nvSpPr>
          <p:cNvPr id="800" name="Google Shape;800;p8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01" name="Google Shape;801;p8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02" name="Google Shape;802;p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9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 Java throw and throws example</a:t>
            </a:r>
            <a:br>
              <a:rPr lang="en-US"/>
            </a:br>
            <a:endParaRPr/>
          </a:p>
        </p:txBody>
      </p:sp>
      <p:sp>
        <p:nvSpPr>
          <p:cNvPr id="808" name="Google Shape;808;p9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void</a:t>
            </a:r>
            <a:r>
              <a:rPr lang="en-US"/>
              <a:t> m()</a:t>
            </a:r>
            <a:r>
              <a:rPr b="1" lang="en-US"/>
              <a:t>throws</a:t>
            </a:r>
            <a:r>
              <a:rPr lang="en-US"/>
              <a:t> ArithmeticException{  </a:t>
            </a:r>
            <a:endParaRPr/>
          </a:p>
          <a:p>
            <a:pPr indent="-342900" lvl="0" marL="342900" rtl="0" algn="l">
              <a:spcBef>
                <a:spcPts val="1000"/>
              </a:spcBef>
              <a:spcAft>
                <a:spcPts val="0"/>
              </a:spcAft>
              <a:buSzPts val="1440"/>
              <a:buChar char="►"/>
            </a:pPr>
            <a:r>
              <a:rPr b="1" lang="en-US"/>
              <a:t>throw</a:t>
            </a:r>
            <a:r>
              <a:rPr lang="en-US"/>
              <a:t> </a:t>
            </a:r>
            <a:r>
              <a:rPr b="1" lang="en-US"/>
              <a:t>new</a:t>
            </a:r>
            <a:r>
              <a:rPr lang="en-US"/>
              <a:t> ArithmeticException("sorry");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809" name="Google Shape;809;p9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10" name="Google Shape;810;p9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11" name="Google Shape;811;p9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9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What are differences among throw, throws and thrown?</a:t>
            </a:r>
            <a:endParaRPr/>
          </a:p>
        </p:txBody>
      </p:sp>
      <p:sp>
        <p:nvSpPr>
          <p:cNvPr id="817" name="Google Shape;817;p9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Thrown is invalid  </a:t>
            </a:r>
            <a:endParaRPr/>
          </a:p>
        </p:txBody>
      </p:sp>
      <p:sp>
        <p:nvSpPr>
          <p:cNvPr id="818" name="Google Shape;818;p9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19" name="Google Shape;819;p9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20" name="Google Shape;820;p9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Types of Exception</a:t>
            </a:r>
            <a:br>
              <a:rPr lang="en-US"/>
            </a:br>
            <a:endParaRPr/>
          </a:p>
        </p:txBody>
      </p:sp>
      <p:grpSp>
        <p:nvGrpSpPr>
          <p:cNvPr id="207" name="Google Shape;207;p8"/>
          <p:cNvGrpSpPr/>
          <p:nvPr/>
        </p:nvGrpSpPr>
        <p:grpSpPr>
          <a:xfrm>
            <a:off x="677375" y="2637406"/>
            <a:ext cx="8596584" cy="2927137"/>
            <a:chOff x="41" y="476817"/>
            <a:chExt cx="8596584" cy="2927137"/>
          </a:xfrm>
        </p:grpSpPr>
        <p:sp>
          <p:nvSpPr>
            <p:cNvPr id="208" name="Google Shape;208;p8"/>
            <p:cNvSpPr/>
            <p:nvPr/>
          </p:nvSpPr>
          <p:spPr>
            <a:xfrm>
              <a:off x="41" y="476817"/>
              <a:ext cx="4017095" cy="518400"/>
            </a:xfrm>
            <a:prstGeom prst="rect">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txBox="1"/>
            <p:nvPr/>
          </p:nvSpPr>
          <p:spPr>
            <a:xfrm>
              <a:off x="41" y="476817"/>
              <a:ext cx="4017095" cy="518400"/>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Trebuchet MS"/>
                  <a:ea typeface="Trebuchet MS"/>
                  <a:cs typeface="Trebuchet MS"/>
                  <a:sym typeface="Trebuchet MS"/>
                </a:rPr>
                <a:t>Checked Exception</a:t>
              </a:r>
              <a:endParaRPr b="0" i="0" sz="1800" u="none" cap="none" strike="noStrike">
                <a:solidFill>
                  <a:schemeClr val="lt1"/>
                </a:solidFill>
                <a:latin typeface="Trebuchet MS"/>
                <a:ea typeface="Trebuchet MS"/>
                <a:cs typeface="Trebuchet MS"/>
                <a:sym typeface="Trebuchet MS"/>
              </a:endParaRPr>
            </a:p>
          </p:txBody>
        </p:sp>
        <p:sp>
          <p:nvSpPr>
            <p:cNvPr id="210" name="Google Shape;210;p8"/>
            <p:cNvSpPr/>
            <p:nvPr/>
          </p:nvSpPr>
          <p:spPr>
            <a:xfrm>
              <a:off x="41" y="995217"/>
              <a:ext cx="4017095" cy="2408737"/>
            </a:xfrm>
            <a:prstGeom prst="rect">
              <a:avLst/>
            </a:prstGeom>
            <a:solidFill>
              <a:srgbClr val="DBE8CA">
                <a:alpha val="89803"/>
              </a:srgbClr>
            </a:solidFill>
            <a:ln cap="rnd" cmpd="sng" w="19050">
              <a:solidFill>
                <a:srgbClr val="DBE8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txBox="1"/>
            <p:nvPr/>
          </p:nvSpPr>
          <p:spPr>
            <a:xfrm>
              <a:off x="41" y="995217"/>
              <a:ext cx="4017095" cy="2408737"/>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Trebuchet MS"/>
                <a:buChar char="•"/>
              </a:pPr>
              <a:r>
                <a:rPr b="0" i="0" lang="en-US" sz="1800" u="none" cap="none" strike="noStrike">
                  <a:solidFill>
                    <a:schemeClr val="dk1"/>
                  </a:solidFill>
                  <a:latin typeface="Trebuchet MS"/>
                  <a:ea typeface="Trebuchet MS"/>
                  <a:cs typeface="Trebuchet MS"/>
                  <a:sym typeface="Trebuchet MS"/>
                </a:rPr>
                <a:t>The classes that extend </a:t>
              </a:r>
              <a:r>
                <a:rPr lang="en-US" sz="1800">
                  <a:solidFill>
                    <a:schemeClr val="dk1"/>
                  </a:solidFill>
                  <a:latin typeface="Trebuchet MS"/>
                  <a:ea typeface="Trebuchet MS"/>
                  <a:cs typeface="Trebuchet MS"/>
                  <a:sym typeface="Trebuchet MS"/>
                </a:rPr>
                <a:t>Exception </a:t>
              </a:r>
              <a:r>
                <a:rPr b="0" i="0" lang="en-US" sz="1800" u="none" cap="none" strike="noStrike">
                  <a:solidFill>
                    <a:schemeClr val="dk1"/>
                  </a:solidFill>
                  <a:latin typeface="Trebuchet MS"/>
                  <a:ea typeface="Trebuchet MS"/>
                  <a:cs typeface="Trebuchet MS"/>
                  <a:sym typeface="Trebuchet MS"/>
                </a:rPr>
                <a:t>class except RuntimeException and Error are known as checked exceptions e.g.IOException, SQLException etc. Checked exceptions are checked at compile-time.</a:t>
              </a:r>
              <a:endParaRPr b="0" i="0" sz="1800" u="none" cap="none" strike="noStrike">
                <a:solidFill>
                  <a:schemeClr val="dk1"/>
                </a:solidFill>
                <a:latin typeface="Trebuchet MS"/>
                <a:ea typeface="Trebuchet MS"/>
                <a:cs typeface="Trebuchet MS"/>
                <a:sym typeface="Trebuchet MS"/>
              </a:endParaRPr>
            </a:p>
          </p:txBody>
        </p:sp>
        <p:sp>
          <p:nvSpPr>
            <p:cNvPr id="212" name="Google Shape;212;p8"/>
            <p:cNvSpPr/>
            <p:nvPr/>
          </p:nvSpPr>
          <p:spPr>
            <a:xfrm>
              <a:off x="4579530" y="476817"/>
              <a:ext cx="4017095" cy="518400"/>
            </a:xfrm>
            <a:prstGeom prst="rect">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txBox="1"/>
            <p:nvPr/>
          </p:nvSpPr>
          <p:spPr>
            <a:xfrm>
              <a:off x="4579530" y="476817"/>
              <a:ext cx="4017095" cy="518400"/>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Trebuchet MS"/>
                  <a:ea typeface="Trebuchet MS"/>
                  <a:cs typeface="Trebuchet MS"/>
                  <a:sym typeface="Trebuchet MS"/>
                </a:rPr>
                <a:t>Unchecked Exception</a:t>
              </a:r>
              <a:endParaRPr b="0" i="0" sz="1800" u="none" cap="none" strike="noStrike">
                <a:solidFill>
                  <a:schemeClr val="lt1"/>
                </a:solidFill>
                <a:latin typeface="Trebuchet MS"/>
                <a:ea typeface="Trebuchet MS"/>
                <a:cs typeface="Trebuchet MS"/>
                <a:sym typeface="Trebuchet MS"/>
              </a:endParaRPr>
            </a:p>
          </p:txBody>
        </p:sp>
        <p:sp>
          <p:nvSpPr>
            <p:cNvPr id="214" name="Google Shape;214;p8"/>
            <p:cNvSpPr/>
            <p:nvPr/>
          </p:nvSpPr>
          <p:spPr>
            <a:xfrm>
              <a:off x="4579530" y="995217"/>
              <a:ext cx="4017095" cy="2408737"/>
            </a:xfrm>
            <a:prstGeom prst="rect">
              <a:avLst/>
            </a:prstGeom>
            <a:solidFill>
              <a:srgbClr val="DBE8CA">
                <a:alpha val="89803"/>
              </a:srgbClr>
            </a:solidFill>
            <a:ln cap="rnd" cmpd="sng" w="19050">
              <a:solidFill>
                <a:srgbClr val="DBE8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txBox="1"/>
            <p:nvPr/>
          </p:nvSpPr>
          <p:spPr>
            <a:xfrm>
              <a:off x="4579530" y="995217"/>
              <a:ext cx="4017095" cy="2408737"/>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Trebuchet MS"/>
                <a:buChar char="•"/>
              </a:pPr>
              <a:r>
                <a:rPr b="0" i="0" lang="en-US" sz="1800" u="none" cap="none" strike="noStrike">
                  <a:solidFill>
                    <a:schemeClr val="dk1"/>
                  </a:solidFill>
                  <a:latin typeface="Trebuchet MS"/>
                  <a:ea typeface="Trebuchet MS"/>
                  <a:cs typeface="Trebuchet MS"/>
                  <a:sym typeface="Trebuchet MS"/>
                </a:rPr>
                <a:t>The classes that extend RuntimeException are known as unchecked exceptions e.g. ArithmeticException, NullPointerException, ArrayIndexOutOfBoundsException etc. Unchecked exceptions are not checked at compile-time rather they are checked at runtime.</a:t>
              </a:r>
              <a:endParaRPr b="0" i="0" sz="1800" u="none" cap="none" strike="noStrike">
                <a:solidFill>
                  <a:schemeClr val="dk1"/>
                </a:solidFill>
                <a:latin typeface="Trebuchet MS"/>
                <a:ea typeface="Trebuchet MS"/>
                <a:cs typeface="Trebuchet MS"/>
                <a:sym typeface="Trebuchet MS"/>
              </a:endParaRPr>
            </a:p>
          </p:txBody>
        </p:sp>
      </p:grpSp>
      <p:sp>
        <p:nvSpPr>
          <p:cNvPr id="216" name="Google Shape;216;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217" name="Google Shape;217;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18" name="Google Shape;218;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9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Difference among final, finally and finalize</a:t>
            </a:r>
            <a:br>
              <a:rPr lang="en-US"/>
            </a:br>
            <a:endParaRPr/>
          </a:p>
        </p:txBody>
      </p:sp>
      <p:graphicFrame>
        <p:nvGraphicFramePr>
          <p:cNvPr id="826" name="Google Shape;826;p92"/>
          <p:cNvGraphicFramePr/>
          <p:nvPr/>
        </p:nvGraphicFramePr>
        <p:xfrm>
          <a:off x="118871" y="1682495"/>
          <a:ext cx="3000000" cy="3000000"/>
        </p:xfrm>
        <a:graphic>
          <a:graphicData uri="http://schemas.openxmlformats.org/drawingml/2006/table">
            <a:tbl>
              <a:tblPr>
                <a:noFill/>
                <a:tableStyleId>{02C75141-D226-4F88-95CE-DFDD843D4CE5}</a:tableStyleId>
              </a:tblPr>
              <a:tblGrid>
                <a:gridCol w="795525"/>
                <a:gridCol w="4247375"/>
                <a:gridCol w="2521450"/>
                <a:gridCol w="2521450"/>
              </a:tblGrid>
              <a:tr h="351825">
                <a:tc>
                  <a:txBody>
                    <a:bodyPr/>
                    <a:lstStyle/>
                    <a:p>
                      <a:pPr indent="0" lvl="0" marL="0" marR="0" rtl="0" algn="l">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No.</a:t>
                      </a:r>
                      <a:endParaRPr/>
                    </a:p>
                  </a:txBody>
                  <a:tcPr marT="34050" marB="34050" marR="34050" marL="34050">
                    <a:lnL cap="flat" cmpd="sng" w="9525">
                      <a:solidFill>
                        <a:srgbClr val="100965"/>
                      </a:solidFill>
                      <a:prstDash val="solid"/>
                      <a:round/>
                      <a:headEnd len="sm" w="sm" type="none"/>
                      <a:tailEnd len="sm" w="sm" type="none"/>
                    </a:lnL>
                    <a:lnR cap="flat" cmpd="sng" w="9525">
                      <a:solidFill>
                        <a:srgbClr val="100965"/>
                      </a:solidFill>
                      <a:prstDash val="solid"/>
                      <a:round/>
                      <a:headEnd len="sm" w="sm" type="none"/>
                      <a:tailEnd len="sm" w="sm" type="none"/>
                    </a:lnR>
                    <a:lnT cap="flat" cmpd="sng" w="9525">
                      <a:solidFill>
                        <a:srgbClr val="100965"/>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final</a:t>
                      </a:r>
                      <a:endParaRPr/>
                    </a:p>
                  </a:txBody>
                  <a:tcPr marT="34050" marB="34050" marR="34050" marL="34050">
                    <a:lnL cap="flat" cmpd="sng" w="9525">
                      <a:solidFill>
                        <a:srgbClr val="100965"/>
                      </a:solidFill>
                      <a:prstDash val="solid"/>
                      <a:round/>
                      <a:headEnd len="sm" w="sm" type="none"/>
                      <a:tailEnd len="sm" w="sm" type="none"/>
                    </a:lnL>
                    <a:lnR cap="flat" cmpd="sng" w="9525">
                      <a:solidFill>
                        <a:srgbClr val="100965"/>
                      </a:solidFill>
                      <a:prstDash val="solid"/>
                      <a:round/>
                      <a:headEnd len="sm" w="sm" type="none"/>
                      <a:tailEnd len="sm" w="sm" type="none"/>
                    </a:lnR>
                    <a:lnT cap="flat" cmpd="sng" w="9525">
                      <a:solidFill>
                        <a:srgbClr val="100965"/>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finally</a:t>
                      </a:r>
                      <a:endParaRPr/>
                    </a:p>
                  </a:txBody>
                  <a:tcPr marT="34050" marB="34050" marR="34050" marL="34050">
                    <a:lnL cap="flat" cmpd="sng" w="9525">
                      <a:solidFill>
                        <a:srgbClr val="100965"/>
                      </a:solidFill>
                      <a:prstDash val="solid"/>
                      <a:round/>
                      <a:headEnd len="sm" w="sm" type="none"/>
                      <a:tailEnd len="sm" w="sm" type="none"/>
                    </a:lnL>
                    <a:lnR cap="flat" cmpd="sng" w="9525">
                      <a:solidFill>
                        <a:srgbClr val="100965"/>
                      </a:solidFill>
                      <a:prstDash val="solid"/>
                      <a:round/>
                      <a:headEnd len="sm" w="sm" type="none"/>
                      <a:tailEnd len="sm" w="sm" type="none"/>
                    </a:lnR>
                    <a:lnT cap="flat" cmpd="sng" w="9525">
                      <a:solidFill>
                        <a:srgbClr val="100965"/>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finalize</a:t>
                      </a:r>
                      <a:endParaRPr/>
                    </a:p>
                  </a:txBody>
                  <a:tcPr marT="34050" marB="34050" marR="34050" marL="34050">
                    <a:lnL cap="flat" cmpd="sng" w="9525">
                      <a:solidFill>
                        <a:srgbClr val="100965"/>
                      </a:solidFill>
                      <a:prstDash val="solid"/>
                      <a:round/>
                      <a:headEnd len="sm" w="sm" type="none"/>
                      <a:tailEnd len="sm" w="sm" type="none"/>
                    </a:lnL>
                    <a:lnR cap="flat" cmpd="sng" w="9525">
                      <a:solidFill>
                        <a:srgbClr val="100965"/>
                      </a:solidFill>
                      <a:prstDash val="solid"/>
                      <a:round/>
                      <a:headEnd len="sm" w="sm" type="none"/>
                      <a:tailEnd len="sm" w="sm" type="none"/>
                    </a:lnR>
                    <a:lnT cap="flat" cmpd="sng" w="9525">
                      <a:solidFill>
                        <a:srgbClr val="100965"/>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3380550">
                <a:tc>
                  <a:txBody>
                    <a:bodyPr/>
                    <a:lstStyle/>
                    <a:p>
                      <a:pPr indent="0" lvl="0" marL="0" marR="0" rtl="0" algn="l">
                        <a:spcBef>
                          <a:spcPts val="0"/>
                        </a:spcBef>
                        <a:spcAft>
                          <a:spcPts val="0"/>
                        </a:spcAft>
                        <a:buNone/>
                      </a:pPr>
                      <a:r>
                        <a:rPr b="0" i="0" lang="en-US" sz="1600" u="none" cap="none" strike="noStrike">
                          <a:solidFill>
                            <a:srgbClr val="000000"/>
                          </a:solidFill>
                          <a:latin typeface="verdana"/>
                          <a:ea typeface="verdana"/>
                          <a:cs typeface="verdana"/>
                          <a:sym typeface="verdana"/>
                        </a:rPr>
                        <a:t>1)</a:t>
                      </a:r>
                      <a:endParaRPr/>
                    </a:p>
                  </a:txBody>
                  <a:tcPr marT="34050" marB="34050" marR="34050" marL="34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600" u="none" cap="none" strike="noStrike">
                          <a:solidFill>
                            <a:srgbClr val="000000"/>
                          </a:solidFill>
                          <a:latin typeface="verdana"/>
                          <a:ea typeface="verdana"/>
                          <a:cs typeface="verdana"/>
                          <a:sym typeface="verdana"/>
                        </a:rPr>
                        <a:t>Final is used to apply restrictions on class, method and variable. Final class can't be inherited, final method can't be overridden and final variable value can't be changed.</a:t>
                      </a:r>
                      <a:endParaRPr/>
                    </a:p>
                  </a:txBody>
                  <a:tcPr marT="34050" marB="34050" marR="34050" marL="34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600" u="none" cap="none" strike="noStrike">
                          <a:solidFill>
                            <a:srgbClr val="000000"/>
                          </a:solidFill>
                          <a:latin typeface="verdana"/>
                          <a:ea typeface="verdana"/>
                          <a:cs typeface="verdana"/>
                          <a:sym typeface="verdana"/>
                        </a:rPr>
                        <a:t>Finally is used to place important code, it will be executed whether exception is handled or not.</a:t>
                      </a:r>
                      <a:endParaRPr/>
                    </a:p>
                  </a:txBody>
                  <a:tcPr marT="34050" marB="34050" marR="34050" marL="34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600" u="none" cap="none" strike="noStrike">
                          <a:solidFill>
                            <a:srgbClr val="000000"/>
                          </a:solidFill>
                          <a:latin typeface="verdana"/>
                          <a:ea typeface="verdana"/>
                          <a:cs typeface="verdana"/>
                          <a:sym typeface="verdana"/>
                        </a:rPr>
                        <a:t>Finalize is used to perform clean up processing just before object is garbage collected.</a:t>
                      </a:r>
                      <a:endParaRPr/>
                    </a:p>
                  </a:txBody>
                  <a:tcPr marT="34050" marB="34050" marR="34050" marL="34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627150">
                <a:tc>
                  <a:txBody>
                    <a:bodyPr/>
                    <a:lstStyle/>
                    <a:p>
                      <a:pPr indent="0" lvl="0" marL="0" marR="0" rtl="0" algn="l">
                        <a:spcBef>
                          <a:spcPts val="0"/>
                        </a:spcBef>
                        <a:spcAft>
                          <a:spcPts val="0"/>
                        </a:spcAft>
                        <a:buNone/>
                      </a:pPr>
                      <a:r>
                        <a:rPr b="0" i="0" lang="en-US" sz="1600" u="none" cap="none" strike="noStrike">
                          <a:solidFill>
                            <a:srgbClr val="000000"/>
                          </a:solidFill>
                          <a:latin typeface="verdana"/>
                          <a:ea typeface="verdana"/>
                          <a:cs typeface="verdana"/>
                          <a:sym typeface="verdana"/>
                        </a:rPr>
                        <a:t>2)</a:t>
                      </a:r>
                      <a:endParaRPr/>
                    </a:p>
                  </a:txBody>
                  <a:tcPr marT="34050" marB="34050" marR="34050" marL="34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600" u="none" cap="none" strike="noStrike">
                          <a:solidFill>
                            <a:srgbClr val="000000"/>
                          </a:solidFill>
                          <a:latin typeface="verdana"/>
                          <a:ea typeface="verdana"/>
                          <a:cs typeface="verdana"/>
                          <a:sym typeface="verdana"/>
                        </a:rPr>
                        <a:t>final is a keyword.</a:t>
                      </a:r>
                      <a:endParaRPr/>
                    </a:p>
                  </a:txBody>
                  <a:tcPr marT="34050" marB="34050" marR="34050" marL="34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600" u="none" cap="none" strike="noStrike">
                          <a:solidFill>
                            <a:srgbClr val="000000"/>
                          </a:solidFill>
                          <a:latin typeface="verdana"/>
                          <a:ea typeface="verdana"/>
                          <a:cs typeface="verdana"/>
                          <a:sym typeface="verdana"/>
                        </a:rPr>
                        <a:t>finally is a block.</a:t>
                      </a:r>
                      <a:endParaRPr/>
                    </a:p>
                  </a:txBody>
                  <a:tcPr marT="34050" marB="34050" marR="34050" marL="34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600" u="none" cap="none" strike="noStrike">
                          <a:solidFill>
                            <a:srgbClr val="000000"/>
                          </a:solidFill>
                          <a:latin typeface="verdana"/>
                          <a:ea typeface="verdana"/>
                          <a:cs typeface="verdana"/>
                          <a:sym typeface="verdana"/>
                        </a:rPr>
                        <a:t>finalize is a method.</a:t>
                      </a:r>
                      <a:endParaRPr/>
                    </a:p>
                  </a:txBody>
                  <a:tcPr marT="34050" marB="34050" marR="34050" marL="34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bl>
          </a:graphicData>
        </a:graphic>
      </p:graphicFrame>
      <p:sp>
        <p:nvSpPr>
          <p:cNvPr id="827" name="Google Shape;827;p9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28" name="Google Shape;828;p9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29" name="Google Shape;829;p9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9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final example</a:t>
            </a:r>
            <a:endParaRPr/>
          </a:p>
        </p:txBody>
      </p:sp>
      <p:sp>
        <p:nvSpPr>
          <p:cNvPr id="835" name="Google Shape;835;p9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class</a:t>
            </a:r>
            <a:r>
              <a:rPr lang="en-US"/>
              <a:t> FinalExample{  </a:t>
            </a:r>
            <a:endParaRPr/>
          </a:p>
          <a:p>
            <a:pPr indent="-342900" lvl="0" marL="342900" rtl="0" algn="l">
              <a:spcBef>
                <a:spcPts val="1000"/>
              </a:spcBef>
              <a:spcAft>
                <a:spcPts val="0"/>
              </a:spcAft>
              <a:buSzPts val="1440"/>
              <a:buChar char="►"/>
            </a:pP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ts val="1440"/>
              <a:buChar char="►"/>
            </a:pPr>
            <a:r>
              <a:rPr b="1" lang="en-US"/>
              <a:t>final</a:t>
            </a:r>
            <a:r>
              <a:rPr lang="en-US"/>
              <a:t> </a:t>
            </a:r>
            <a:r>
              <a:rPr b="1" lang="en-US"/>
              <a:t>int</a:t>
            </a:r>
            <a:r>
              <a:rPr lang="en-US"/>
              <a:t> x=100;  </a:t>
            </a:r>
            <a:endParaRPr/>
          </a:p>
          <a:p>
            <a:pPr indent="-342900" lvl="0" marL="342900" rtl="0" algn="l">
              <a:spcBef>
                <a:spcPts val="1000"/>
              </a:spcBef>
              <a:spcAft>
                <a:spcPts val="0"/>
              </a:spcAft>
              <a:buSzPts val="1440"/>
              <a:buChar char="►"/>
            </a:pPr>
            <a:r>
              <a:rPr lang="en-US"/>
              <a:t>x=200;//Compile Time Error  </a:t>
            </a:r>
            <a:endParaRPr/>
          </a:p>
          <a:p>
            <a:pPr indent="-342900" lvl="0" marL="342900" rtl="0" algn="l">
              <a:spcBef>
                <a:spcPts val="1000"/>
              </a:spcBef>
              <a:spcAft>
                <a:spcPts val="0"/>
              </a:spcAft>
              <a:buSzPts val="1440"/>
              <a:buChar char="►"/>
            </a:pPr>
            <a:r>
              <a:rPr lang="en-US"/>
              <a:t>}}  </a:t>
            </a:r>
            <a:endParaRPr/>
          </a:p>
        </p:txBody>
      </p:sp>
      <p:sp>
        <p:nvSpPr>
          <p:cNvPr id="836" name="Google Shape;836;p9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37" name="Google Shape;837;p9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38" name="Google Shape;838;p9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9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finally example</a:t>
            </a:r>
            <a:endParaRPr/>
          </a:p>
        </p:txBody>
      </p:sp>
      <p:sp>
        <p:nvSpPr>
          <p:cNvPr id="844" name="Google Shape;844;p9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class</a:t>
            </a:r>
            <a:r>
              <a:rPr lang="en-US"/>
              <a:t> FinallyExample{  </a:t>
            </a:r>
            <a:endParaRPr/>
          </a:p>
          <a:p>
            <a:pPr indent="-342900" lvl="0" marL="342900" rtl="0" algn="l">
              <a:spcBef>
                <a:spcPts val="1000"/>
              </a:spcBef>
              <a:spcAft>
                <a:spcPts val="0"/>
              </a:spcAft>
              <a:buSzPts val="1440"/>
              <a:buChar char="►"/>
            </a:pP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ts val="1440"/>
              <a:buChar char="►"/>
            </a:pPr>
            <a:r>
              <a:rPr b="1" lang="en-US"/>
              <a:t>try</a:t>
            </a:r>
            <a:r>
              <a:rPr lang="en-US"/>
              <a:t>{  </a:t>
            </a:r>
            <a:endParaRPr/>
          </a:p>
          <a:p>
            <a:pPr indent="-342900" lvl="0" marL="342900" rtl="0" algn="l">
              <a:spcBef>
                <a:spcPts val="1000"/>
              </a:spcBef>
              <a:spcAft>
                <a:spcPts val="0"/>
              </a:spcAft>
              <a:buSzPts val="1440"/>
              <a:buChar char="►"/>
            </a:pPr>
            <a:r>
              <a:rPr b="1" lang="en-US"/>
              <a:t>int</a:t>
            </a:r>
            <a:r>
              <a:rPr lang="en-US"/>
              <a:t> x=300;  </a:t>
            </a:r>
            <a:endParaRPr/>
          </a:p>
          <a:p>
            <a:pPr indent="-342900" lvl="0" marL="342900" rtl="0" algn="l">
              <a:spcBef>
                <a:spcPts val="1000"/>
              </a:spcBef>
              <a:spcAft>
                <a:spcPts val="0"/>
              </a:spcAft>
              <a:buSzPts val="1440"/>
              <a:buChar char="►"/>
            </a:pPr>
            <a:r>
              <a:rPr lang="en-US"/>
              <a:t>}</a:t>
            </a:r>
            <a:r>
              <a:rPr b="1" lang="en-US"/>
              <a:t>catch</a:t>
            </a:r>
            <a:r>
              <a:rPr lang="en-US"/>
              <a:t>(Exception e){System.out.println(e);}  </a:t>
            </a:r>
            <a:endParaRPr/>
          </a:p>
          <a:p>
            <a:pPr indent="-342900" lvl="0" marL="342900" rtl="0" algn="l">
              <a:spcBef>
                <a:spcPts val="1000"/>
              </a:spcBef>
              <a:spcAft>
                <a:spcPts val="0"/>
              </a:spcAft>
              <a:buSzPts val="1440"/>
              <a:buChar char="►"/>
            </a:pPr>
            <a:r>
              <a:rPr b="1" lang="en-US"/>
              <a:t>finally</a:t>
            </a:r>
            <a:r>
              <a:rPr lang="en-US"/>
              <a:t>{System.out.println("finally block is executed");}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845" name="Google Shape;845;p9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46" name="Google Shape;846;p9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47" name="Google Shape;847;p9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9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finalize example</a:t>
            </a:r>
            <a:br>
              <a:rPr lang="en-US"/>
            </a:br>
            <a:endParaRPr/>
          </a:p>
        </p:txBody>
      </p:sp>
      <p:sp>
        <p:nvSpPr>
          <p:cNvPr id="853" name="Google Shape;853;p9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class</a:t>
            </a:r>
            <a:r>
              <a:rPr lang="en-US"/>
              <a:t> FinalizeExample{  </a:t>
            </a:r>
            <a:endParaRPr/>
          </a:p>
          <a:p>
            <a:pPr indent="-342900" lvl="0" marL="342900" rtl="0" algn="l">
              <a:spcBef>
                <a:spcPts val="1000"/>
              </a:spcBef>
              <a:spcAft>
                <a:spcPts val="0"/>
              </a:spcAft>
              <a:buSzPts val="1440"/>
              <a:buChar char="►"/>
            </a:pPr>
            <a:r>
              <a:rPr b="1" lang="en-US"/>
              <a:t>public</a:t>
            </a:r>
            <a:r>
              <a:rPr lang="en-US"/>
              <a:t> </a:t>
            </a:r>
            <a:r>
              <a:rPr b="1" lang="en-US"/>
              <a:t>void</a:t>
            </a:r>
            <a:r>
              <a:rPr lang="en-US"/>
              <a:t> finalize(){System.out.println("finalize called");}  </a:t>
            </a:r>
            <a:endParaRPr/>
          </a:p>
          <a:p>
            <a:pPr indent="-342900" lvl="0" marL="342900" rtl="0" algn="l">
              <a:spcBef>
                <a:spcPts val="1000"/>
              </a:spcBef>
              <a:spcAft>
                <a:spcPts val="0"/>
              </a:spcAft>
              <a:buSzPts val="1440"/>
              <a:buChar char="►"/>
            </a:pP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ts val="1440"/>
              <a:buChar char="►"/>
            </a:pPr>
            <a:r>
              <a:rPr lang="en-US"/>
              <a:t>FinalizeExample f1=</a:t>
            </a:r>
            <a:r>
              <a:rPr b="1" lang="en-US"/>
              <a:t>new</a:t>
            </a:r>
            <a:r>
              <a:rPr lang="en-US"/>
              <a:t> FinalizeExample();  </a:t>
            </a:r>
            <a:endParaRPr/>
          </a:p>
          <a:p>
            <a:pPr indent="-342900" lvl="0" marL="342900" rtl="0" algn="l">
              <a:spcBef>
                <a:spcPts val="1000"/>
              </a:spcBef>
              <a:spcAft>
                <a:spcPts val="0"/>
              </a:spcAft>
              <a:buSzPts val="1440"/>
              <a:buChar char="►"/>
            </a:pPr>
            <a:r>
              <a:rPr lang="en-US"/>
              <a:t>FinalizeExample f2=</a:t>
            </a:r>
            <a:r>
              <a:rPr b="1" lang="en-US"/>
              <a:t>new</a:t>
            </a:r>
            <a:r>
              <a:rPr lang="en-US"/>
              <a:t> FinalizeExample();  </a:t>
            </a:r>
            <a:endParaRPr/>
          </a:p>
          <a:p>
            <a:pPr indent="-342900" lvl="0" marL="342900" rtl="0" algn="l">
              <a:spcBef>
                <a:spcPts val="1000"/>
              </a:spcBef>
              <a:spcAft>
                <a:spcPts val="0"/>
              </a:spcAft>
              <a:buSzPts val="1440"/>
              <a:buChar char="►"/>
            </a:pPr>
            <a:r>
              <a:rPr lang="en-US"/>
              <a:t>f1=</a:t>
            </a:r>
            <a:r>
              <a:rPr b="1" lang="en-US"/>
              <a:t>null</a:t>
            </a:r>
            <a:r>
              <a:rPr lang="en-US"/>
              <a:t>;  </a:t>
            </a:r>
            <a:endParaRPr/>
          </a:p>
          <a:p>
            <a:pPr indent="-342900" lvl="0" marL="342900" rtl="0" algn="l">
              <a:spcBef>
                <a:spcPts val="1000"/>
              </a:spcBef>
              <a:spcAft>
                <a:spcPts val="0"/>
              </a:spcAft>
              <a:buSzPts val="1440"/>
              <a:buChar char="►"/>
            </a:pPr>
            <a:r>
              <a:rPr lang="en-US"/>
              <a:t>f2=</a:t>
            </a:r>
            <a:r>
              <a:rPr b="1" lang="en-US"/>
              <a:t>null</a:t>
            </a:r>
            <a:r>
              <a:rPr lang="en-US"/>
              <a:t>;  </a:t>
            </a:r>
            <a:endParaRPr/>
          </a:p>
          <a:p>
            <a:pPr indent="-342900" lvl="0" marL="342900" rtl="0" algn="l">
              <a:spcBef>
                <a:spcPts val="1000"/>
              </a:spcBef>
              <a:spcAft>
                <a:spcPts val="0"/>
              </a:spcAft>
              <a:buSzPts val="1440"/>
              <a:buChar char="►"/>
            </a:pPr>
            <a:r>
              <a:rPr lang="en-US"/>
              <a:t>System.gc();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854" name="Google Shape;854;p9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55" name="Google Shape;855;p9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56" name="Google Shape;856;p9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ExceptionHandling with MethodOverriding in Java</a:t>
            </a:r>
            <a:endParaRPr/>
          </a:p>
        </p:txBody>
      </p:sp>
      <p:sp>
        <p:nvSpPr>
          <p:cNvPr id="862" name="Google Shape;862;p9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863" name="Google Shape;863;p9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64" name="Google Shape;864;p9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65" name="Google Shape;865;p9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9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ExceptionHandling with MethodOverriding </a:t>
            </a:r>
            <a:endParaRPr/>
          </a:p>
        </p:txBody>
      </p:sp>
      <p:sp>
        <p:nvSpPr>
          <p:cNvPr id="871" name="Google Shape;871;p9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There are many rules if we talk about methodoverriding with exception handling. The Rules are as follows: If</a:t>
            </a:r>
            <a:r>
              <a:rPr b="1" lang="en-US"/>
              <a:t> the superclass method does not declare an exception</a:t>
            </a:r>
            <a:endParaRPr/>
          </a:p>
          <a:p>
            <a:pPr indent="-285750" lvl="1" marL="742950" rtl="0" algn="l">
              <a:spcBef>
                <a:spcPts val="1000"/>
              </a:spcBef>
              <a:spcAft>
                <a:spcPts val="0"/>
              </a:spcAft>
              <a:buSzPts val="1280"/>
              <a:buChar char="►"/>
            </a:pPr>
            <a:r>
              <a:rPr lang="en-US"/>
              <a:t>If the superclass method does not declare an exception, subclass overridden method cannot declare the checked exception but it can declare unchecked exception.</a:t>
            </a:r>
            <a:endParaRPr/>
          </a:p>
          <a:p>
            <a:pPr indent="-342900" lvl="0" marL="342900" rtl="0" algn="l">
              <a:spcBef>
                <a:spcPts val="1000"/>
              </a:spcBef>
              <a:spcAft>
                <a:spcPts val="0"/>
              </a:spcAft>
              <a:buSzPts val="1440"/>
              <a:buChar char="►"/>
            </a:pPr>
            <a:r>
              <a:rPr b="1" lang="en-US"/>
              <a:t>If the superclass method declares an exception</a:t>
            </a:r>
            <a:endParaRPr/>
          </a:p>
          <a:p>
            <a:pPr indent="-285750" lvl="1" marL="742950" rtl="0" algn="l">
              <a:spcBef>
                <a:spcPts val="1000"/>
              </a:spcBef>
              <a:spcAft>
                <a:spcPts val="0"/>
              </a:spcAft>
              <a:buSzPts val="1280"/>
              <a:buChar char="►"/>
            </a:pPr>
            <a:r>
              <a:rPr lang="en-US"/>
              <a:t>If the superclass method declares an exception, subclass overridden method can declare same, subclass exception or no exception but cannot declare parent exception.</a:t>
            </a:r>
            <a:endParaRPr/>
          </a:p>
          <a:p>
            <a:pPr indent="-251459" lvl="0" marL="342900" rtl="0" algn="l">
              <a:spcBef>
                <a:spcPts val="1000"/>
              </a:spcBef>
              <a:spcAft>
                <a:spcPts val="0"/>
              </a:spcAft>
              <a:buSzPts val="1440"/>
              <a:buNone/>
            </a:pPr>
            <a:r>
              <a:t/>
            </a:r>
            <a:endParaRPr/>
          </a:p>
        </p:txBody>
      </p:sp>
      <p:sp>
        <p:nvSpPr>
          <p:cNvPr id="872" name="Google Shape;872;p9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73" name="Google Shape;873;p9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74" name="Google Shape;874;p9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1">
                                            <p:txEl>
                                              <p:pRg end="0" st="0"/>
                                            </p:txEl>
                                          </p:spTgt>
                                        </p:tgtEl>
                                        <p:attrNameLst>
                                          <p:attrName>style.visibility</p:attrName>
                                        </p:attrNameLst>
                                      </p:cBhvr>
                                      <p:to>
                                        <p:strVal val="visible"/>
                                      </p:to>
                                    </p:set>
                                    <p:anim calcmode="lin" valueType="num">
                                      <p:cBhvr additive="base">
                                        <p:cTn dur="500"/>
                                        <p:tgtEl>
                                          <p:spTgt spid="87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1">
                                            <p:txEl>
                                              <p:pRg end="1" st="1"/>
                                            </p:txEl>
                                          </p:spTgt>
                                        </p:tgtEl>
                                        <p:attrNameLst>
                                          <p:attrName>style.visibility</p:attrName>
                                        </p:attrNameLst>
                                      </p:cBhvr>
                                      <p:to>
                                        <p:strVal val="visible"/>
                                      </p:to>
                                    </p:set>
                                    <p:anim calcmode="lin" valueType="num">
                                      <p:cBhvr additive="base">
                                        <p:cTn dur="500"/>
                                        <p:tgtEl>
                                          <p:spTgt spid="87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1">
                                            <p:txEl>
                                              <p:pRg end="2" st="2"/>
                                            </p:txEl>
                                          </p:spTgt>
                                        </p:tgtEl>
                                        <p:attrNameLst>
                                          <p:attrName>style.visibility</p:attrName>
                                        </p:attrNameLst>
                                      </p:cBhvr>
                                      <p:to>
                                        <p:strVal val="visible"/>
                                      </p:to>
                                    </p:set>
                                    <p:anim calcmode="lin" valueType="num">
                                      <p:cBhvr additive="base">
                                        <p:cTn dur="500"/>
                                        <p:tgtEl>
                                          <p:spTgt spid="87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1">
                                            <p:txEl>
                                              <p:pRg end="3" st="3"/>
                                            </p:txEl>
                                          </p:spTgt>
                                        </p:tgtEl>
                                        <p:attrNameLst>
                                          <p:attrName>style.visibility</p:attrName>
                                        </p:attrNameLst>
                                      </p:cBhvr>
                                      <p:to>
                                        <p:strVal val="visible"/>
                                      </p:to>
                                    </p:set>
                                    <p:anim calcmode="lin" valueType="num">
                                      <p:cBhvr additive="base">
                                        <p:cTn dur="500"/>
                                        <p:tgtEl>
                                          <p:spTgt spid="87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1">
                                            <p:txEl>
                                              <p:pRg end="4" st="4"/>
                                            </p:txEl>
                                          </p:spTgt>
                                        </p:tgtEl>
                                        <p:attrNameLst>
                                          <p:attrName>style.visibility</p:attrName>
                                        </p:attrNameLst>
                                      </p:cBhvr>
                                      <p:to>
                                        <p:strVal val="visible"/>
                                      </p:to>
                                    </p:set>
                                    <p:anim calcmode="lin" valueType="num">
                                      <p:cBhvr additive="base">
                                        <p:cTn dur="500"/>
                                        <p:tgtEl>
                                          <p:spTgt spid="87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98"/>
          <p:cNvSpPr txBox="1"/>
          <p:nvPr>
            <p:ph type="ctrTitle"/>
          </p:nvPr>
        </p:nvSpPr>
        <p:spPr>
          <a:xfrm>
            <a:off x="1507066" y="1325880"/>
            <a:ext cx="8779933" cy="272495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Case 1: If the superclass method does not declare an exception</a:t>
            </a:r>
            <a:endParaRPr/>
          </a:p>
        </p:txBody>
      </p:sp>
      <p:sp>
        <p:nvSpPr>
          <p:cNvPr id="880" name="Google Shape;880;p9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881" name="Google Shape;881;p9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82" name="Google Shape;882;p9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83" name="Google Shape;883;p9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99"/>
          <p:cNvSpPr txBox="1"/>
          <p:nvPr>
            <p:ph type="title"/>
          </p:nvPr>
        </p:nvSpPr>
        <p:spPr>
          <a:xfrm>
            <a:off x="988230" y="0"/>
            <a:ext cx="9801690"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b="1" i="1" lang="en-US" sz="2400"/>
              <a:t>1) Rule: If the superclass method does not declare an exception, subclass overridden method cannot declare the checked exception.</a:t>
            </a:r>
            <a:br>
              <a:rPr b="1" i="1" lang="en-US" sz="2400"/>
            </a:br>
            <a:endParaRPr sz="2400"/>
          </a:p>
        </p:txBody>
      </p:sp>
      <p:sp>
        <p:nvSpPr>
          <p:cNvPr id="889" name="Google Shape;889;p99"/>
          <p:cNvSpPr txBox="1"/>
          <p:nvPr>
            <p:ph idx="1" type="body"/>
          </p:nvPr>
        </p:nvSpPr>
        <p:spPr>
          <a:xfrm>
            <a:off x="677334" y="1320801"/>
            <a:ext cx="9216474" cy="472056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class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msg(){System.out.println("parent");}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class</a:t>
            </a:r>
            <a:r>
              <a:rPr lang="en-US"/>
              <a:t> TestExceptionChild </a:t>
            </a:r>
            <a:r>
              <a:rPr b="1" lang="en-US"/>
              <a:t>extends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a:t>
            </a:r>
            <a:r>
              <a:rPr b="1" lang="en-US"/>
              <a:t>throws</a:t>
            </a:r>
            <a:r>
              <a:rPr lang="en-US"/>
              <a:t> IOException{  </a:t>
            </a:r>
            <a:endParaRPr/>
          </a:p>
          <a:p>
            <a:pPr indent="-342900" lvl="0" marL="342900" rtl="0" algn="l">
              <a:spcBef>
                <a:spcPts val="1000"/>
              </a:spcBef>
              <a:spcAft>
                <a:spcPts val="0"/>
              </a:spcAft>
              <a:buSzPct val="79999"/>
              <a:buChar char="►"/>
            </a:pPr>
            <a:r>
              <a:rPr lang="en-US"/>
              <a:t>    System.out.println("TestExceptionChild");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Parent p=</a:t>
            </a:r>
            <a:r>
              <a:rPr b="1" lang="en-US"/>
              <a:t>new</a:t>
            </a:r>
            <a:r>
              <a:rPr lang="en-US"/>
              <a:t> TestExceptionChild();  </a:t>
            </a:r>
            <a:endParaRPr/>
          </a:p>
          <a:p>
            <a:pPr indent="-342900" lvl="0" marL="342900" rtl="0" algn="l">
              <a:spcBef>
                <a:spcPts val="1000"/>
              </a:spcBef>
              <a:spcAft>
                <a:spcPts val="0"/>
              </a:spcAft>
              <a:buSzPct val="79999"/>
              <a:buChar char="►"/>
            </a:pPr>
            <a:r>
              <a:rPr lang="en-US"/>
              <a:t>   p.msg();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a:t>
            </a:r>
            <a:endParaRPr/>
          </a:p>
          <a:p>
            <a:pPr indent="-258318" lvl="0" marL="342900" rtl="0" algn="l">
              <a:spcBef>
                <a:spcPts val="1000"/>
              </a:spcBef>
              <a:spcAft>
                <a:spcPts val="0"/>
              </a:spcAft>
              <a:buSzPct val="79999"/>
              <a:buNone/>
            </a:pPr>
            <a:r>
              <a:t/>
            </a:r>
            <a:endParaRPr/>
          </a:p>
        </p:txBody>
      </p:sp>
      <p:sp>
        <p:nvSpPr>
          <p:cNvPr id="890" name="Google Shape;890;p9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891" name="Google Shape;891;p9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92" name="Google Shape;892;p9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0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898" name="Google Shape;898;p10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Compile time error</a:t>
            </a:r>
            <a:endParaRPr/>
          </a:p>
        </p:txBody>
      </p:sp>
      <p:sp>
        <p:nvSpPr>
          <p:cNvPr id="899" name="Google Shape;899;p10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00" name="Google Shape;900;p10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01" name="Google Shape;901;p10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01"/>
          <p:cNvSpPr txBox="1"/>
          <p:nvPr>
            <p:ph type="title"/>
          </p:nvPr>
        </p:nvSpPr>
        <p:spPr>
          <a:xfrm>
            <a:off x="677334" y="-100584"/>
            <a:ext cx="11886522" cy="130759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i="1" lang="en-US" sz="2400"/>
              <a:t>2) Rule: If the superclass method does not declare an exception, subclass overridden method cannot declare the checked exception but can declare unchecked exception</a:t>
            </a:r>
            <a:br>
              <a:rPr b="1" i="1" lang="en-US" sz="2400"/>
            </a:br>
            <a:endParaRPr sz="2400"/>
          </a:p>
        </p:txBody>
      </p:sp>
      <p:sp>
        <p:nvSpPr>
          <p:cNvPr id="907" name="Google Shape;907;p101"/>
          <p:cNvSpPr txBox="1"/>
          <p:nvPr>
            <p:ph idx="1" type="body"/>
          </p:nvPr>
        </p:nvSpPr>
        <p:spPr>
          <a:xfrm>
            <a:off x="677334" y="1097281"/>
            <a:ext cx="9390210" cy="494408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class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msg(){System.out.println("parent");}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class</a:t>
            </a:r>
            <a:r>
              <a:rPr lang="en-US"/>
              <a:t> TestExceptionChild1 </a:t>
            </a:r>
            <a:r>
              <a:rPr b="1" lang="en-US"/>
              <a:t>extends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a:t>
            </a:r>
            <a:r>
              <a:rPr b="1" lang="en-US"/>
              <a:t>throws</a:t>
            </a:r>
            <a:r>
              <a:rPr lang="en-US"/>
              <a:t> ArithmeticException{  </a:t>
            </a:r>
            <a:endParaRPr/>
          </a:p>
          <a:p>
            <a:pPr indent="-342900" lvl="0" marL="342900" rtl="0" algn="l">
              <a:spcBef>
                <a:spcPts val="1000"/>
              </a:spcBef>
              <a:spcAft>
                <a:spcPts val="0"/>
              </a:spcAft>
              <a:buSzPct val="79999"/>
              <a:buChar char="►"/>
            </a:pPr>
            <a:r>
              <a:rPr lang="en-US"/>
              <a:t>    System.out.println("child");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Parent p=</a:t>
            </a:r>
            <a:r>
              <a:rPr b="1" lang="en-US"/>
              <a:t>new</a:t>
            </a:r>
            <a:r>
              <a:rPr lang="en-US"/>
              <a:t> TestExceptionChild1();  </a:t>
            </a:r>
            <a:endParaRPr/>
          </a:p>
          <a:p>
            <a:pPr indent="-342900" lvl="0" marL="342900" rtl="0" algn="l">
              <a:spcBef>
                <a:spcPts val="1000"/>
              </a:spcBef>
              <a:spcAft>
                <a:spcPts val="0"/>
              </a:spcAft>
              <a:buSzPct val="79999"/>
              <a:buChar char="►"/>
            </a:pPr>
            <a:r>
              <a:rPr lang="en-US"/>
              <a:t>   p.msg();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908" name="Google Shape;908;p10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09" name="Google Shape;909;p10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10" name="Google Shape;910;p10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Error?</a:t>
            </a:r>
            <a:endParaRPr/>
          </a:p>
        </p:txBody>
      </p:sp>
      <p:sp>
        <p:nvSpPr>
          <p:cNvPr id="224" name="Google Shape;224;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Error is irrecoverable </a:t>
            </a:r>
            <a:endParaRPr/>
          </a:p>
          <a:p>
            <a:pPr indent="-342900" lvl="0" marL="342900" rtl="0" algn="l">
              <a:spcBef>
                <a:spcPts val="1000"/>
              </a:spcBef>
              <a:spcAft>
                <a:spcPts val="0"/>
              </a:spcAft>
              <a:buSzPts val="1440"/>
              <a:buChar char="►"/>
            </a:pPr>
            <a:r>
              <a:rPr lang="en-US"/>
              <a:t>e.g. OutOfMemoryError, </a:t>
            </a:r>
            <a:endParaRPr/>
          </a:p>
          <a:p>
            <a:pPr indent="-342900" lvl="0" marL="342900" rtl="0" algn="l">
              <a:spcBef>
                <a:spcPts val="1000"/>
              </a:spcBef>
              <a:spcAft>
                <a:spcPts val="0"/>
              </a:spcAft>
              <a:buSzPts val="1440"/>
              <a:buChar char="►"/>
            </a:pPr>
            <a:r>
              <a:rPr lang="en-US"/>
              <a:t>VirtualMachineError, </a:t>
            </a:r>
            <a:endParaRPr/>
          </a:p>
          <a:p>
            <a:pPr indent="-342900" lvl="0" marL="342900" rtl="0" algn="l">
              <a:spcBef>
                <a:spcPts val="1000"/>
              </a:spcBef>
              <a:spcAft>
                <a:spcPts val="0"/>
              </a:spcAft>
              <a:buSzPts val="1440"/>
              <a:buChar char="►"/>
            </a:pPr>
            <a:r>
              <a:rPr lang="en-US"/>
              <a:t>AssertionError etc.</a:t>
            </a:r>
            <a:endParaRPr/>
          </a:p>
        </p:txBody>
      </p:sp>
      <p:sp>
        <p:nvSpPr>
          <p:cNvPr id="225" name="Google Shape;225;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226" name="Google Shape;226;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27" name="Google Shape;227;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 calcmode="lin" valueType="num">
                                      <p:cBhvr additive="base">
                                        <p:cTn dur="500"/>
                                        <p:tgtEl>
                                          <p:spTgt spid="2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 calcmode="lin" valueType="num">
                                      <p:cBhvr additive="base">
                                        <p:cTn dur="500"/>
                                        <p:tgtEl>
                                          <p:spTgt spid="2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 calcmode="lin" valueType="num">
                                      <p:cBhvr additive="base">
                                        <p:cTn dur="500"/>
                                        <p:tgtEl>
                                          <p:spTgt spid="2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 calcmode="lin" valueType="num">
                                      <p:cBhvr additive="base">
                                        <p:cTn dur="500"/>
                                        <p:tgtEl>
                                          <p:spTgt spid="2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0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916" name="Google Shape;916;p10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Child</a:t>
            </a:r>
            <a:endParaRPr/>
          </a:p>
        </p:txBody>
      </p:sp>
      <p:sp>
        <p:nvSpPr>
          <p:cNvPr id="917" name="Google Shape;917;p10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18" name="Google Shape;918;p10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19" name="Google Shape;919;p10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03"/>
          <p:cNvSpPr txBox="1"/>
          <p:nvPr>
            <p:ph type="ctrTitle"/>
          </p:nvPr>
        </p:nvSpPr>
        <p:spPr>
          <a:xfrm>
            <a:off x="1507066" y="1252728"/>
            <a:ext cx="8816509" cy="279810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If the superclass method declares an exception</a:t>
            </a:r>
            <a:br>
              <a:rPr lang="en-US"/>
            </a:br>
            <a:endParaRPr/>
          </a:p>
        </p:txBody>
      </p:sp>
      <p:sp>
        <p:nvSpPr>
          <p:cNvPr id="925" name="Google Shape;925;p10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926" name="Google Shape;926;p10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27" name="Google Shape;927;p10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28" name="Google Shape;928;p10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04"/>
          <p:cNvSpPr txBox="1"/>
          <p:nvPr>
            <p:ph type="title"/>
          </p:nvPr>
        </p:nvSpPr>
        <p:spPr>
          <a:xfrm>
            <a:off x="677334" y="0"/>
            <a:ext cx="10853250" cy="8686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800"/>
              <a:buFont typeface="Trebuchet MS"/>
              <a:buNone/>
            </a:pPr>
            <a:r>
              <a:rPr b="1" i="1" lang="en-US" sz="1800"/>
              <a:t>1) Rule: If the superclass method declares an exception, subclass overridden method can declare same, subclass exception or no exception but cannot declare unchecked exception.</a:t>
            </a:r>
            <a:endParaRPr/>
          </a:p>
        </p:txBody>
      </p:sp>
      <p:sp>
        <p:nvSpPr>
          <p:cNvPr id="934" name="Google Shape;934;p104"/>
          <p:cNvSpPr txBox="1"/>
          <p:nvPr>
            <p:ph idx="1" type="body"/>
          </p:nvPr>
        </p:nvSpPr>
        <p:spPr>
          <a:xfrm>
            <a:off x="677334" y="685801"/>
            <a:ext cx="8997018" cy="535556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class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a:t>
            </a:r>
            <a:r>
              <a:rPr b="1" lang="en-US"/>
              <a:t>throws</a:t>
            </a:r>
            <a:r>
              <a:rPr lang="en-US"/>
              <a:t> ArithmeticException{System.out.println("parent");}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class</a:t>
            </a:r>
            <a:r>
              <a:rPr lang="en-US"/>
              <a:t> TestExceptionChild2 </a:t>
            </a:r>
            <a:r>
              <a:rPr b="1" lang="en-US"/>
              <a:t>extends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a:t>
            </a:r>
            <a:r>
              <a:rPr b="1" lang="en-US"/>
              <a:t>throws</a:t>
            </a:r>
            <a:r>
              <a:rPr lang="en-US"/>
              <a:t> Exception{System.out.println("child");}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Parent p=</a:t>
            </a:r>
            <a:r>
              <a:rPr b="1" lang="en-US"/>
              <a:t>new</a:t>
            </a:r>
            <a:r>
              <a:rPr lang="en-US"/>
              <a:t> TestExceptionChild2();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p.msg();  </a:t>
            </a:r>
            <a:endParaRPr/>
          </a:p>
          <a:p>
            <a:pPr indent="-342900" lvl="0" marL="342900" rtl="0" algn="l">
              <a:spcBef>
                <a:spcPts val="1000"/>
              </a:spcBef>
              <a:spcAft>
                <a:spcPts val="0"/>
              </a:spcAft>
              <a:buSzPct val="79999"/>
              <a:buChar char="►"/>
            </a:pPr>
            <a:r>
              <a:rPr lang="en-US"/>
              <a:t>   }</a:t>
            </a:r>
            <a:r>
              <a:rPr b="1" lang="en-US"/>
              <a:t>catch</a:t>
            </a:r>
            <a:r>
              <a:rPr lang="en-US"/>
              <a:t>(Exception 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a:t>
            </a:r>
            <a:endParaRPr/>
          </a:p>
          <a:p>
            <a:pPr indent="-258318" lvl="0" marL="342900" rtl="0" algn="l">
              <a:spcBef>
                <a:spcPts val="1000"/>
              </a:spcBef>
              <a:spcAft>
                <a:spcPts val="0"/>
              </a:spcAft>
              <a:buSzPct val="79999"/>
              <a:buNone/>
            </a:pPr>
            <a:r>
              <a:t/>
            </a:r>
            <a:endParaRPr/>
          </a:p>
        </p:txBody>
      </p:sp>
      <p:sp>
        <p:nvSpPr>
          <p:cNvPr id="935" name="Google Shape;935;p10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36" name="Google Shape;936;p10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37" name="Google Shape;937;p10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0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943" name="Google Shape;943;p10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Compile time error</a:t>
            </a:r>
            <a:endParaRPr/>
          </a:p>
        </p:txBody>
      </p:sp>
      <p:sp>
        <p:nvSpPr>
          <p:cNvPr id="944" name="Google Shape;944;p10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45" name="Google Shape;945;p10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46" name="Google Shape;946;p10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0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Example in case subclass overridden method declares same exception</a:t>
            </a:r>
            <a:br>
              <a:rPr lang="en-US"/>
            </a:br>
            <a:endParaRPr/>
          </a:p>
        </p:txBody>
      </p:sp>
      <p:sp>
        <p:nvSpPr>
          <p:cNvPr id="952" name="Google Shape;952;p106"/>
          <p:cNvSpPr txBox="1"/>
          <p:nvPr>
            <p:ph idx="1" type="body"/>
          </p:nvPr>
        </p:nvSpPr>
        <p:spPr>
          <a:xfrm>
            <a:off x="677334" y="1591057"/>
            <a:ext cx="8978730" cy="4450306"/>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class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a:t>
            </a:r>
            <a:r>
              <a:rPr b="1" lang="en-US"/>
              <a:t>throws</a:t>
            </a:r>
            <a:r>
              <a:rPr lang="en-US"/>
              <a:t> Exception{System.out.println("parent");}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class</a:t>
            </a:r>
            <a:r>
              <a:rPr lang="en-US"/>
              <a:t> TestExceptionChild3 </a:t>
            </a:r>
            <a:r>
              <a:rPr b="1" lang="en-US"/>
              <a:t>extends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a:t>
            </a:r>
            <a:r>
              <a:rPr b="1" lang="en-US"/>
              <a:t>throws</a:t>
            </a:r>
            <a:r>
              <a:rPr lang="en-US"/>
              <a:t> Exception{System.out.println("child");}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Parent p=</a:t>
            </a:r>
            <a:r>
              <a:rPr b="1" lang="en-US"/>
              <a:t>new</a:t>
            </a:r>
            <a:r>
              <a:rPr lang="en-US"/>
              <a:t> TestExceptionChild3();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p.msg();  </a:t>
            </a:r>
            <a:endParaRPr/>
          </a:p>
          <a:p>
            <a:pPr indent="-342900" lvl="0" marL="342900" rtl="0" algn="l">
              <a:spcBef>
                <a:spcPts val="1000"/>
              </a:spcBef>
              <a:spcAft>
                <a:spcPts val="0"/>
              </a:spcAft>
              <a:buSzPct val="79999"/>
              <a:buChar char="►"/>
            </a:pPr>
            <a:r>
              <a:rPr lang="en-US"/>
              <a:t>   }</a:t>
            </a:r>
            <a:r>
              <a:rPr b="1" lang="en-US"/>
              <a:t>catch</a:t>
            </a:r>
            <a:r>
              <a:rPr lang="en-US"/>
              <a:t>(Exception 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65176" lvl="0" marL="342900" rtl="0" algn="l">
              <a:spcBef>
                <a:spcPts val="1000"/>
              </a:spcBef>
              <a:spcAft>
                <a:spcPts val="0"/>
              </a:spcAft>
              <a:buSzPct val="79999"/>
              <a:buNone/>
            </a:pPr>
            <a:r>
              <a:t/>
            </a:r>
            <a:endParaRPr/>
          </a:p>
        </p:txBody>
      </p:sp>
      <p:sp>
        <p:nvSpPr>
          <p:cNvPr id="953" name="Google Shape;953;p10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54" name="Google Shape;954;p10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55" name="Google Shape;955;p10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961" name="Google Shape;961;p10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Child</a:t>
            </a:r>
            <a:endParaRPr/>
          </a:p>
        </p:txBody>
      </p:sp>
      <p:sp>
        <p:nvSpPr>
          <p:cNvPr id="962" name="Google Shape;962;p10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63" name="Google Shape;963;p10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64" name="Google Shape;964;p10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0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Example in case subclass overridden method declares subclass exception</a:t>
            </a:r>
            <a:br>
              <a:rPr lang="en-US"/>
            </a:br>
            <a:endParaRPr/>
          </a:p>
        </p:txBody>
      </p:sp>
      <p:sp>
        <p:nvSpPr>
          <p:cNvPr id="970" name="Google Shape;970;p108"/>
          <p:cNvSpPr txBox="1"/>
          <p:nvPr>
            <p:ph idx="1" type="body"/>
          </p:nvPr>
        </p:nvSpPr>
        <p:spPr>
          <a:xfrm>
            <a:off x="677334" y="1545337"/>
            <a:ext cx="9106746" cy="4496026"/>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class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a:t>
            </a:r>
            <a:r>
              <a:rPr b="1" lang="en-US"/>
              <a:t>throws</a:t>
            </a:r>
            <a:r>
              <a:rPr lang="en-US"/>
              <a:t> Exception{System.out.println("parent");}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class</a:t>
            </a:r>
            <a:r>
              <a:rPr lang="en-US"/>
              <a:t> TestExceptionChild4 </a:t>
            </a:r>
            <a:r>
              <a:rPr b="1" lang="en-US"/>
              <a:t>extends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a:t>
            </a:r>
            <a:r>
              <a:rPr b="1" lang="en-US"/>
              <a:t>throws</a:t>
            </a:r>
            <a:r>
              <a:rPr lang="en-US"/>
              <a:t> ArithmeticException{System.out.println("child");}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Parent p=</a:t>
            </a:r>
            <a:r>
              <a:rPr b="1" lang="en-US"/>
              <a:t>new</a:t>
            </a:r>
            <a:r>
              <a:rPr lang="en-US"/>
              <a:t> TestExceptionChild4();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p.msg();  </a:t>
            </a:r>
            <a:endParaRPr/>
          </a:p>
          <a:p>
            <a:pPr indent="-342900" lvl="0" marL="342900" rtl="0" algn="l">
              <a:spcBef>
                <a:spcPts val="1000"/>
              </a:spcBef>
              <a:spcAft>
                <a:spcPts val="0"/>
              </a:spcAft>
              <a:buSzPct val="79999"/>
              <a:buChar char="►"/>
            </a:pPr>
            <a:r>
              <a:rPr lang="en-US"/>
              <a:t>   }</a:t>
            </a:r>
            <a:r>
              <a:rPr b="1" lang="en-US"/>
              <a:t>catch</a:t>
            </a:r>
            <a:r>
              <a:rPr lang="en-US"/>
              <a:t>(Exception 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65176" lvl="0" marL="342900" rtl="0" algn="l">
              <a:spcBef>
                <a:spcPts val="1000"/>
              </a:spcBef>
              <a:spcAft>
                <a:spcPts val="0"/>
              </a:spcAft>
              <a:buSzPct val="79999"/>
              <a:buNone/>
            </a:pPr>
            <a:r>
              <a:t/>
            </a:r>
            <a:endParaRPr/>
          </a:p>
        </p:txBody>
      </p:sp>
      <p:sp>
        <p:nvSpPr>
          <p:cNvPr id="971" name="Google Shape;971;p10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72" name="Google Shape;972;p10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73" name="Google Shape;973;p10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0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979" name="Google Shape;979;p10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child</a:t>
            </a:r>
            <a:endParaRPr/>
          </a:p>
        </p:txBody>
      </p:sp>
      <p:sp>
        <p:nvSpPr>
          <p:cNvPr id="980" name="Google Shape;980;p10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81" name="Google Shape;981;p10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82" name="Google Shape;982;p10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in case subclass overridden method declares no exception</a:t>
            </a:r>
            <a:endParaRPr/>
          </a:p>
        </p:txBody>
      </p:sp>
      <p:sp>
        <p:nvSpPr>
          <p:cNvPr id="988" name="Google Shape;988;p110"/>
          <p:cNvSpPr txBox="1"/>
          <p:nvPr>
            <p:ph idx="1" type="body"/>
          </p:nvPr>
        </p:nvSpPr>
        <p:spPr>
          <a:xfrm>
            <a:off x="677334" y="1764793"/>
            <a:ext cx="8859858" cy="427657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class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a:t>
            </a:r>
            <a:r>
              <a:rPr b="1" lang="en-US"/>
              <a:t>throws</a:t>
            </a:r>
            <a:r>
              <a:rPr lang="en-US"/>
              <a:t> Exception{System.out.println("parent");}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class</a:t>
            </a:r>
            <a:r>
              <a:rPr lang="en-US"/>
              <a:t> TestExceptionChild5 </a:t>
            </a:r>
            <a:r>
              <a:rPr b="1" lang="en-US"/>
              <a:t>extends</a:t>
            </a:r>
            <a:r>
              <a:rPr lang="en-US"/>
              <a:t> Parent{  </a:t>
            </a:r>
            <a:endParaRPr/>
          </a:p>
          <a:p>
            <a:pPr indent="-342900" lvl="0" marL="342900" rtl="0" algn="l">
              <a:spcBef>
                <a:spcPts val="1000"/>
              </a:spcBef>
              <a:spcAft>
                <a:spcPts val="0"/>
              </a:spcAft>
              <a:buSzPct val="79999"/>
              <a:buChar char="►"/>
            </a:pPr>
            <a:r>
              <a:rPr lang="en-US"/>
              <a:t>  </a:t>
            </a:r>
            <a:r>
              <a:rPr b="1" lang="en-US"/>
              <a:t>void</a:t>
            </a:r>
            <a:r>
              <a:rPr lang="en-US"/>
              <a:t> msg(){System.out.println("child");}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Parent p=</a:t>
            </a:r>
            <a:r>
              <a:rPr b="1" lang="en-US"/>
              <a:t>new</a:t>
            </a:r>
            <a:r>
              <a:rPr lang="en-US"/>
              <a:t> TestExceptionChild5();  </a:t>
            </a:r>
            <a:endParaRPr/>
          </a:p>
          <a:p>
            <a:pPr indent="-342900" lvl="0" marL="342900" rtl="0" algn="l">
              <a:spcBef>
                <a:spcPts val="1000"/>
              </a:spcBef>
              <a:spcAft>
                <a:spcPts val="0"/>
              </a:spcAft>
              <a:buSzPct val="79999"/>
              <a:buChar char="►"/>
            </a:pPr>
            <a:r>
              <a:rPr lang="en-US"/>
              <a:t>   </a:t>
            </a:r>
            <a:r>
              <a:rPr b="1" lang="en-US"/>
              <a:t>try</a:t>
            </a:r>
            <a:r>
              <a:rPr lang="en-US"/>
              <a:t>{  </a:t>
            </a:r>
            <a:endParaRPr/>
          </a:p>
          <a:p>
            <a:pPr indent="-342900" lvl="0" marL="342900" rtl="0" algn="l">
              <a:spcBef>
                <a:spcPts val="1000"/>
              </a:spcBef>
              <a:spcAft>
                <a:spcPts val="0"/>
              </a:spcAft>
              <a:buSzPct val="79999"/>
              <a:buChar char="►"/>
            </a:pPr>
            <a:r>
              <a:rPr lang="en-US"/>
              <a:t>   p.msg();  </a:t>
            </a:r>
            <a:endParaRPr/>
          </a:p>
          <a:p>
            <a:pPr indent="-342900" lvl="0" marL="342900" rtl="0" algn="l">
              <a:spcBef>
                <a:spcPts val="1000"/>
              </a:spcBef>
              <a:spcAft>
                <a:spcPts val="0"/>
              </a:spcAft>
              <a:buSzPct val="79999"/>
              <a:buChar char="►"/>
            </a:pPr>
            <a:r>
              <a:rPr lang="en-US"/>
              <a:t>   }</a:t>
            </a:r>
            <a:r>
              <a:rPr b="1" lang="en-US"/>
              <a:t>catch</a:t>
            </a:r>
            <a:r>
              <a:rPr lang="en-US"/>
              <a:t>(Exception 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a:t>
            </a:r>
            <a:endParaRPr/>
          </a:p>
          <a:p>
            <a:pPr indent="-272034" lvl="0" marL="342900" rtl="0" algn="l">
              <a:spcBef>
                <a:spcPts val="1000"/>
              </a:spcBef>
              <a:spcAft>
                <a:spcPts val="0"/>
              </a:spcAft>
              <a:buSzPct val="79999"/>
              <a:buNone/>
            </a:pPr>
            <a:r>
              <a:t/>
            </a:r>
            <a:endParaRPr/>
          </a:p>
        </p:txBody>
      </p:sp>
      <p:sp>
        <p:nvSpPr>
          <p:cNvPr id="989" name="Google Shape;989;p1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90" name="Google Shape;990;p1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91" name="Google Shape;991;p1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997" name="Google Shape;997;p1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Child</a:t>
            </a:r>
            <a:endParaRPr/>
          </a:p>
        </p:txBody>
      </p:sp>
      <p:sp>
        <p:nvSpPr>
          <p:cNvPr id="998" name="Google Shape;998;p1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8/21/2015</a:t>
            </a:r>
            <a:endParaRPr/>
          </a:p>
        </p:txBody>
      </p:sp>
      <p:sp>
        <p:nvSpPr>
          <p:cNvPr id="999" name="Google Shape;999;p1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00" name="Google Shape;1000;p1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2016-06-16T02:30:04Z</dcterms:created>
  <dc:creator>Arepalli, Manga Rao</dc:creator>
</cp:coreProperties>
</file>