
<file path=[Content_Types].xml><?xml version="1.0" encoding="utf-8"?>
<Types xmlns="http://schemas.openxmlformats.org/package/2006/content-types">
  <Default ContentType="image/jpeg" Extension="jpg"/>
  <Default ContentType="application/vnd.openxmlformats-officedocument.vmlDrawing" Extension="vml"/>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1.docx"/>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89" roundtripDataSignature="AMtx7miFCGPnYdrB6iCcKMej+GvCO3Ll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customschemas.google.com/relationships/presentationmetadata" Target="meta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9c3e308ee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9c3e308ee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g19c3e308ee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9c3e308ee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9c3e308ee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g19c3e308ee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fc4170a33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fc4170a33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g1fc4170a33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0" name="Google Shape;880;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85"/>
          <p:cNvGrpSpPr/>
          <p:nvPr/>
        </p:nvGrpSpPr>
        <p:grpSpPr>
          <a:xfrm>
            <a:off x="0" y="-8467"/>
            <a:ext cx="12192000" cy="6866467"/>
            <a:chOff x="0" y="-8467"/>
            <a:chExt cx="12192000" cy="6866467"/>
          </a:xfrm>
        </p:grpSpPr>
        <p:cxnSp>
          <p:nvCxnSpPr>
            <p:cNvPr id="28" name="Google Shape;28;p8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8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8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8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8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8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8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8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8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8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9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9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9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9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9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9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9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8" name="Google Shape;108;p9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9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9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9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9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9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9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9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9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9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9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9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9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23" name="Google Shape;123;p9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9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9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9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9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9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9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99"/>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9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9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9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0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0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0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0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0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8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8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8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2" name="Google Shape;52;p8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3" name="Google Shape;53;p8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8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9" name="Google Shape;59;p8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8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8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8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8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9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9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9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3"/>
          <p:cNvSpPr/>
          <p:nvPr>
            <p:ph idx="2" type="pic"/>
          </p:nvPr>
        </p:nvSpPr>
        <p:spPr>
          <a:xfrm>
            <a:off x="677334" y="609600"/>
            <a:ext cx="8596668" cy="3845718"/>
          </a:xfrm>
          <a:prstGeom prst="rect">
            <a:avLst/>
          </a:prstGeom>
          <a:noFill/>
          <a:ln>
            <a:noFill/>
          </a:ln>
        </p:spPr>
      </p:sp>
      <p:sp>
        <p:nvSpPr>
          <p:cNvPr id="90" name="Google Shape;90;p9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9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84"/>
          <p:cNvGrpSpPr/>
          <p:nvPr/>
        </p:nvGrpSpPr>
        <p:grpSpPr>
          <a:xfrm>
            <a:off x="0" y="-8467"/>
            <a:ext cx="12192000" cy="6866467"/>
            <a:chOff x="0" y="-8467"/>
            <a:chExt cx="12192000" cy="6866467"/>
          </a:xfrm>
        </p:grpSpPr>
        <p:cxnSp>
          <p:nvCxnSpPr>
            <p:cNvPr id="11" name="Google Shape;11;p8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8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8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8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8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8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8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8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8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8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8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8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8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8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0" Type="http://schemas.openxmlformats.org/officeDocument/2006/relationships/hyperlink" Target="http://www.timeanddate.com/calendar/?year=2500" TargetMode="External"/><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www.timeanddate.com/calendar/?year=2000" TargetMode="External"/><Relationship Id="rId4" Type="http://schemas.openxmlformats.org/officeDocument/2006/relationships/hyperlink" Target="http://www.timeanddate.com/calendar/?year=2400" TargetMode="External"/><Relationship Id="rId9" Type="http://schemas.openxmlformats.org/officeDocument/2006/relationships/hyperlink" Target="http://www.timeanddate.com/calendar/?year=2300" TargetMode="External"/><Relationship Id="rId5" Type="http://schemas.openxmlformats.org/officeDocument/2006/relationships/hyperlink" Target="http://www.timeanddate.com/calendar/?year=1800" TargetMode="External"/><Relationship Id="rId6" Type="http://schemas.openxmlformats.org/officeDocument/2006/relationships/hyperlink" Target="http://www.timeanddate.com/calendar/?year=1900" TargetMode="External"/><Relationship Id="rId7" Type="http://schemas.openxmlformats.org/officeDocument/2006/relationships/hyperlink" Target="http://www.timeanddate.com/calendar/?year=2100" TargetMode="External"/><Relationship Id="rId8" Type="http://schemas.openxmlformats.org/officeDocument/2006/relationships/hyperlink" Target="http://www.timeanddate.com/calendar/?year=2200"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vmlDrawing" Target="../drawings/vmlDrawing1.vml"/><Relationship Id="rId4" Type="http://schemas.openxmlformats.org/officeDocument/2006/relationships/package" Target="../embeddings/Microsoft_Office_Word_Document1.docx"/><Relationship Id="rId5" Type="http://schemas.openxmlformats.org/officeDocument/2006/relationships/package" Target="../embeddings/Microsoft_Office_Word_Document1.docx"/><Relationship Id="rId6"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Java Loop Controls</a:t>
            </a:r>
            <a:endParaRPr/>
          </a:p>
        </p:txBody>
      </p:sp>
      <p:sp>
        <p:nvSpPr>
          <p:cNvPr id="148" name="Google Shape;148;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Loop Controls</a:t>
            </a:r>
            <a:endParaRPr/>
          </a:p>
        </p:txBody>
      </p:sp>
      <p:sp>
        <p:nvSpPr>
          <p:cNvPr id="149" name="Google Shape;14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150" name="Google Shape;15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51" name="Google Shape;15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228" name="Google Shape;228;p11"/>
          <p:cNvSpPr txBox="1"/>
          <p:nvPr>
            <p:ph idx="1" type="body"/>
          </p:nvPr>
        </p:nvSpPr>
        <p:spPr>
          <a:xfrm>
            <a:off x="1295401" y="2496312"/>
            <a:ext cx="9601196" cy="368503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public class </a:t>
            </a:r>
            <a:r>
              <a:rPr b="1" lang="en-US" u="sng"/>
              <a:t>Test {</a:t>
            </a:r>
            <a:endParaRPr/>
          </a:p>
          <a:p>
            <a:pPr indent="-342900" lvl="0" marL="342900" rtl="0" algn="l">
              <a:spcBef>
                <a:spcPts val="1000"/>
              </a:spcBef>
              <a:spcAft>
                <a:spcPts val="0"/>
              </a:spcAft>
              <a:buSzPct val="79999"/>
              <a:buChar char="►"/>
            </a:pPr>
            <a:r>
              <a:rPr b="1" lang="en-US"/>
              <a:t>public static void main(String args[]) {</a:t>
            </a:r>
            <a:endParaRPr/>
          </a:p>
          <a:p>
            <a:pPr indent="-342900" lvl="0" marL="342900" rtl="0" algn="l">
              <a:spcBef>
                <a:spcPts val="1000"/>
              </a:spcBef>
              <a:spcAft>
                <a:spcPts val="0"/>
              </a:spcAft>
              <a:buSzPct val="79999"/>
              <a:buChar char="►"/>
            </a:pPr>
            <a:r>
              <a:rPr b="1" lang="en-US"/>
              <a:t>int x = 1;</a:t>
            </a:r>
            <a:endParaRPr b="1"/>
          </a:p>
          <a:p>
            <a:pPr indent="-342900" lvl="0" marL="342900" rtl="0" algn="l">
              <a:spcBef>
                <a:spcPts val="1000"/>
              </a:spcBef>
              <a:spcAft>
                <a:spcPts val="0"/>
              </a:spcAft>
              <a:buSzPct val="79999"/>
              <a:buChar char="►"/>
            </a:pPr>
            <a:r>
              <a:rPr b="1" lang="en-US"/>
              <a:t>while (x &lt;=10) {</a:t>
            </a:r>
            <a:endParaRPr/>
          </a:p>
          <a:p>
            <a:pPr indent="-342900" lvl="0" marL="342900" rtl="0" algn="l">
              <a:spcBef>
                <a:spcPts val="1000"/>
              </a:spcBef>
              <a:spcAft>
                <a:spcPts val="0"/>
              </a:spcAft>
              <a:buSzPct val="79999"/>
              <a:buChar char="►"/>
            </a:pPr>
            <a:r>
              <a:rPr b="1" lang="en-US"/>
              <a:t>System.</a:t>
            </a:r>
            <a:r>
              <a:rPr b="1" i="1" lang="en-US"/>
              <a:t>out.print("value of x : " + x);</a:t>
            </a:r>
            <a:endParaRPr/>
          </a:p>
          <a:p>
            <a:pPr indent="-342900" lvl="0" marL="342900" rtl="0" algn="l">
              <a:spcBef>
                <a:spcPts val="1000"/>
              </a:spcBef>
              <a:spcAft>
                <a:spcPts val="0"/>
              </a:spcAft>
              <a:buSzPct val="79999"/>
              <a:buChar char="►"/>
            </a:pPr>
            <a:r>
              <a:rPr b="1" lang="en-US"/>
              <a:t>x++;</a:t>
            </a:r>
            <a:endParaRPr/>
          </a:p>
          <a:p>
            <a:pPr indent="-342900" lvl="0" marL="342900" rtl="0" algn="l">
              <a:spcBef>
                <a:spcPts val="1000"/>
              </a:spcBef>
              <a:spcAft>
                <a:spcPts val="0"/>
              </a:spcAft>
              <a:buSzPct val="79999"/>
              <a:buChar char="►"/>
            </a:pPr>
            <a:r>
              <a:rPr b="1" lang="en-US"/>
              <a:t>System.</a:t>
            </a:r>
            <a:r>
              <a:rPr b="1" i="1" lang="en-US"/>
              <a:t>out.print("\n");</a:t>
            </a:r>
            <a:endParaRPr/>
          </a:p>
          <a:p>
            <a:pPr indent="-342900" lvl="0" marL="342900" rtl="0" algn="l">
              <a:spcBef>
                <a:spcPts val="1000"/>
              </a:spcBef>
              <a:spcAft>
                <a:spcPts val="0"/>
              </a:spcAft>
              <a:buSzPct val="79999"/>
              <a:buChar char="►"/>
            </a:pPr>
            <a:r>
              <a:rPr b="1" lang="en-US"/>
              <a:t>}</a:t>
            </a:r>
            <a:endParaRPr/>
          </a:p>
          <a:p>
            <a:pPr indent="-342900" lvl="0" marL="342900" rtl="0" algn="l">
              <a:spcBef>
                <a:spcPts val="1000"/>
              </a:spcBef>
              <a:spcAft>
                <a:spcPts val="0"/>
              </a:spcAft>
              <a:buSzPct val="79999"/>
              <a:buChar char="►"/>
            </a:pPr>
            <a:r>
              <a:rPr b="1" lang="en-US"/>
              <a:t>}</a:t>
            </a:r>
            <a:endParaRPr/>
          </a:p>
          <a:p>
            <a:pPr indent="-342900" lvl="0" marL="342900" rtl="0" algn="l">
              <a:spcBef>
                <a:spcPts val="1000"/>
              </a:spcBef>
              <a:spcAft>
                <a:spcPts val="0"/>
              </a:spcAft>
              <a:buSzPct val="79999"/>
              <a:buChar char="►"/>
            </a:pPr>
            <a:r>
              <a:rPr b="1" lang="en-US"/>
              <a:t>}</a:t>
            </a:r>
            <a:endParaRPr/>
          </a:p>
        </p:txBody>
      </p:sp>
      <p:sp>
        <p:nvSpPr>
          <p:cNvPr id="229" name="Google Shape;229;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30" name="Google Shape;230;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31" name="Google Shape;231;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Funny example for while</a:t>
            </a:r>
            <a:endParaRPr/>
          </a:p>
        </p:txBody>
      </p:sp>
      <p:sp>
        <p:nvSpPr>
          <p:cNvPr id="237" name="Google Shape;237;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38" name="Google Shape;238;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39" name="Google Shape;239;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scontent-sit4-1.xx.fbcdn.net/hphotos-xlt1/v/t1.0-9/1917617_995328793849332_8388328447601424922_n.png?oh=aa03f81e8a6ec2660a1e7d960de78827&amp;oe=574C62DC" id="240" name="Google Shape;240;p12"/>
          <p:cNvPicPr preferRelativeResize="0"/>
          <p:nvPr>
            <p:ph idx="1" type="body"/>
          </p:nvPr>
        </p:nvPicPr>
        <p:blipFill rotWithShape="1">
          <a:blip r:embed="rId3">
            <a:alphaModFix/>
          </a:blip>
          <a:srcRect b="0" l="0" r="0" t="0"/>
          <a:stretch/>
        </p:blipFill>
        <p:spPr>
          <a:xfrm>
            <a:off x="3279178" y="2160588"/>
            <a:ext cx="3393681" cy="38814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 </a:t>
            </a:r>
            <a:endParaRPr/>
          </a:p>
        </p:txBody>
      </p:sp>
      <p:sp>
        <p:nvSpPr>
          <p:cNvPr id="246" name="Google Shape;246;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47" name="Google Shape;247;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48" name="Google Shape;248;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scontent-sit4-1.xx.fbcdn.net/v/t1.0-9/14457305_1124646160917594_5632320420904176503_n.jpg?oh=20a4abd7dbad625a3eed0419f210e143&amp;oe=586E2F42" id="249" name="Google Shape;249;p13"/>
          <p:cNvPicPr preferRelativeResize="0"/>
          <p:nvPr>
            <p:ph idx="1" type="body"/>
          </p:nvPr>
        </p:nvPicPr>
        <p:blipFill rotWithShape="1">
          <a:blip r:embed="rId3">
            <a:alphaModFix/>
          </a:blip>
          <a:srcRect b="0" l="0" r="0" t="0"/>
          <a:stretch/>
        </p:blipFill>
        <p:spPr>
          <a:xfrm>
            <a:off x="2623633" y="2160588"/>
            <a:ext cx="4704772" cy="38814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output</a:t>
            </a:r>
            <a:endParaRPr/>
          </a:p>
        </p:txBody>
      </p:sp>
      <p:sp>
        <p:nvSpPr>
          <p:cNvPr id="255" name="Google Shape;255;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while(true){</a:t>
            </a:r>
            <a:endParaRPr/>
          </a:p>
          <a:p>
            <a:pPr indent="-342900" lvl="0" marL="342900" rtl="0" algn="l">
              <a:spcBef>
                <a:spcPts val="1000"/>
              </a:spcBef>
              <a:spcAft>
                <a:spcPts val="0"/>
              </a:spcAft>
              <a:buSzPts val="1440"/>
              <a:buChar char="►"/>
            </a:pPr>
            <a:r>
              <a:rPr lang="en-US"/>
              <a:t>System.out.println(“while statement”);</a:t>
            </a:r>
            <a:endParaRPr/>
          </a:p>
          <a:p>
            <a:pPr indent="-342900" lvl="0" marL="342900" rtl="0" algn="l">
              <a:spcBef>
                <a:spcPts val="1000"/>
              </a:spcBef>
              <a:spcAft>
                <a:spcPts val="0"/>
              </a:spcAft>
              <a:buSzPts val="1440"/>
              <a:buChar char="►"/>
            </a:pPr>
            <a:r>
              <a:rPr lang="en-US"/>
              <a:t>}</a:t>
            </a:r>
            <a:endParaRPr/>
          </a:p>
        </p:txBody>
      </p:sp>
      <p:sp>
        <p:nvSpPr>
          <p:cNvPr id="256" name="Google Shape;256;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57" name="Google Shape;257;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58" name="Google Shape;258;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output</a:t>
            </a:r>
            <a:endParaRPr/>
          </a:p>
        </p:txBody>
      </p:sp>
      <p:sp>
        <p:nvSpPr>
          <p:cNvPr id="264" name="Google Shape;264;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while(false){</a:t>
            </a:r>
            <a:endParaRPr/>
          </a:p>
          <a:p>
            <a:pPr indent="-342900" lvl="0" marL="342900" rtl="0" algn="l">
              <a:spcBef>
                <a:spcPts val="1000"/>
              </a:spcBef>
              <a:spcAft>
                <a:spcPts val="0"/>
              </a:spcAft>
              <a:buSzPts val="1440"/>
              <a:buChar char="►"/>
            </a:pPr>
            <a:r>
              <a:rPr lang="en-US"/>
              <a:t>System.out.println(“while statement);</a:t>
            </a:r>
            <a:endParaRPr/>
          </a:p>
          <a:p>
            <a:pPr indent="-342900" lvl="0" marL="342900" rtl="0" algn="l">
              <a:spcBef>
                <a:spcPts val="1000"/>
              </a:spcBef>
              <a:spcAft>
                <a:spcPts val="0"/>
              </a:spcAft>
              <a:buSzPts val="1440"/>
              <a:buChar char="►"/>
            </a:pPr>
            <a:r>
              <a:rPr lang="en-US"/>
              <a:t>}</a:t>
            </a:r>
            <a:endParaRPr/>
          </a:p>
        </p:txBody>
      </p:sp>
      <p:sp>
        <p:nvSpPr>
          <p:cNvPr id="265" name="Google Shape;265;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66" name="Google Shape;266;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67" name="Google Shape;267;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output</a:t>
            </a:r>
            <a:endParaRPr/>
          </a:p>
        </p:txBody>
      </p:sp>
      <p:sp>
        <p:nvSpPr>
          <p:cNvPr id="273" name="Google Shape;273;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int x = 10;</a:t>
            </a:r>
            <a:endParaRPr/>
          </a:p>
          <a:p>
            <a:pPr indent="-342900" lvl="0" marL="342900" rtl="0" algn="l">
              <a:spcBef>
                <a:spcPts val="1000"/>
              </a:spcBef>
              <a:spcAft>
                <a:spcPts val="0"/>
              </a:spcAft>
              <a:buSzPts val="1440"/>
              <a:buChar char="►"/>
            </a:pPr>
            <a:r>
              <a:rPr b="1" lang="en-US"/>
              <a:t>while (x &lt; 20) {</a:t>
            </a:r>
            <a:endParaRPr/>
          </a:p>
          <a:p>
            <a:pPr indent="-342900" lvl="0" marL="342900" rtl="0" algn="l">
              <a:spcBef>
                <a:spcPts val="1000"/>
              </a:spcBef>
              <a:spcAft>
                <a:spcPts val="0"/>
              </a:spcAft>
              <a:buSzPts val="1440"/>
              <a:buChar char="►"/>
            </a:pPr>
            <a:r>
              <a:rPr b="1" lang="en-US"/>
              <a:t>System.</a:t>
            </a:r>
            <a:r>
              <a:rPr b="1" i="1" lang="en-US"/>
              <a:t>out.print("value of x : " + x);</a:t>
            </a:r>
            <a:endParaRPr/>
          </a:p>
          <a:p>
            <a:pPr indent="-342900" lvl="0" marL="342900" rtl="0" algn="l">
              <a:spcBef>
                <a:spcPts val="1000"/>
              </a:spcBef>
              <a:spcAft>
                <a:spcPts val="0"/>
              </a:spcAft>
              <a:buSzPts val="1440"/>
              <a:buChar char="►"/>
            </a:pPr>
            <a:r>
              <a:rPr b="1" lang="en-US"/>
              <a:t>//x++;</a:t>
            </a:r>
            <a:endParaRPr/>
          </a:p>
          <a:p>
            <a:pPr indent="-342900" lvl="0" marL="342900" rtl="0" algn="l">
              <a:spcBef>
                <a:spcPts val="1000"/>
              </a:spcBef>
              <a:spcAft>
                <a:spcPts val="0"/>
              </a:spcAft>
              <a:buSzPts val="1440"/>
              <a:buChar char="►"/>
            </a:pPr>
            <a:r>
              <a:rPr b="1" lang="en-US"/>
              <a:t>System.</a:t>
            </a:r>
            <a:r>
              <a:rPr b="1" i="1" lang="en-US"/>
              <a:t>out.print("\n");</a:t>
            </a:r>
            <a:endParaRPr/>
          </a:p>
          <a:p>
            <a:pPr indent="-342900" lvl="0" marL="342900" rtl="0" algn="l">
              <a:spcBef>
                <a:spcPts val="1000"/>
              </a:spcBef>
              <a:spcAft>
                <a:spcPts val="0"/>
              </a:spcAft>
              <a:buSzPts val="1440"/>
              <a:buChar char="►"/>
            </a:pPr>
            <a:r>
              <a:rPr b="1" lang="en-US"/>
              <a:t>}</a:t>
            </a:r>
            <a:endParaRPr/>
          </a:p>
          <a:p>
            <a:pPr indent="-251459" lvl="0" marL="342900" rtl="0" algn="l">
              <a:spcBef>
                <a:spcPts val="1000"/>
              </a:spcBef>
              <a:spcAft>
                <a:spcPts val="0"/>
              </a:spcAft>
              <a:buSzPts val="1440"/>
              <a:buNone/>
            </a:pPr>
            <a:r>
              <a:t/>
            </a:r>
            <a:endParaRPr/>
          </a:p>
        </p:txBody>
      </p:sp>
      <p:sp>
        <p:nvSpPr>
          <p:cNvPr id="274" name="Google Shape;27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75" name="Google Shape;27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76" name="Google Shape;27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do...while Loop</a:t>
            </a:r>
            <a:br>
              <a:rPr b="1" lang="en-US"/>
            </a:br>
            <a:endParaRPr/>
          </a:p>
        </p:txBody>
      </p:sp>
      <p:sp>
        <p:nvSpPr>
          <p:cNvPr id="282" name="Google Shape;282;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do...while loop is similar to a while loop, except that a do...while loop is guaranteed to execute at least one time.</a:t>
            </a:r>
            <a:endParaRPr/>
          </a:p>
        </p:txBody>
      </p:sp>
      <p:sp>
        <p:nvSpPr>
          <p:cNvPr id="283" name="Google Shape;28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84" name="Google Shape;28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85" name="Google Shape;28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Syntax</a:t>
            </a:r>
            <a:endParaRPr/>
          </a:p>
        </p:txBody>
      </p:sp>
      <p:sp>
        <p:nvSpPr>
          <p:cNvPr id="291" name="Google Shape;291;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do{</a:t>
            </a:r>
            <a:endParaRPr/>
          </a:p>
          <a:p>
            <a:pPr indent="-285750" lvl="1" marL="742950" rtl="0" algn="l">
              <a:spcBef>
                <a:spcPts val="1000"/>
              </a:spcBef>
              <a:spcAft>
                <a:spcPts val="0"/>
              </a:spcAft>
              <a:buSzPts val="1280"/>
              <a:buChar char="►"/>
            </a:pPr>
            <a:r>
              <a:rPr lang="en-US"/>
              <a:t>//statements</a:t>
            </a:r>
            <a:endParaRPr/>
          </a:p>
          <a:p>
            <a:pPr indent="-342900" lvl="0" marL="342900" rtl="0" algn="l">
              <a:spcBef>
                <a:spcPts val="1000"/>
              </a:spcBef>
              <a:spcAft>
                <a:spcPts val="0"/>
              </a:spcAft>
              <a:buSzPts val="1440"/>
              <a:buChar char="►"/>
            </a:pPr>
            <a:r>
              <a:rPr lang="en-US"/>
              <a:t>}while(boolean_expression);</a:t>
            </a:r>
            <a:endParaRPr/>
          </a:p>
        </p:txBody>
      </p:sp>
      <p:sp>
        <p:nvSpPr>
          <p:cNvPr id="292" name="Google Shape;292;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93" name="Google Shape;293;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94" name="Google Shape;294;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300" name="Google Shape;300;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7F0055"/>
                </a:solidFill>
                <a:latin typeface="Consolas"/>
                <a:ea typeface="Consolas"/>
                <a:cs typeface="Consolas"/>
                <a:sym typeface="Consolas"/>
              </a:rPr>
              <a:t>do</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"do while block : "</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x</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while</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x</a:t>
            </a:r>
            <a:r>
              <a:rPr b="1" lang="en-US">
                <a:solidFill>
                  <a:srgbClr val="000000"/>
                </a:solidFill>
                <a:latin typeface="Consolas"/>
                <a:ea typeface="Consolas"/>
                <a:cs typeface="Consolas"/>
                <a:sym typeface="Consolas"/>
              </a:rPr>
              <a:t>&lt;20);</a:t>
            </a:r>
            <a:endParaRPr/>
          </a:p>
        </p:txBody>
      </p:sp>
      <p:sp>
        <p:nvSpPr>
          <p:cNvPr id="301" name="Google Shape;301;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02" name="Google Shape;302;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03" name="Google Shape;303;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309" name="Google Shape;309;p20"/>
          <p:cNvSpPr txBox="1"/>
          <p:nvPr>
            <p:ph idx="1" type="body"/>
          </p:nvPr>
        </p:nvSpPr>
        <p:spPr>
          <a:xfrm>
            <a:off x="1295401" y="2556932"/>
            <a:ext cx="9601196" cy="371585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80"/>
              <a:buChar char="►"/>
            </a:pPr>
            <a:r>
              <a:rPr b="1" lang="en-US" sz="1600"/>
              <a:t>public class </a:t>
            </a:r>
            <a:r>
              <a:rPr b="1" lang="en-US" sz="1600" u="sng"/>
              <a:t>Test {</a:t>
            </a:r>
            <a:endParaRPr/>
          </a:p>
          <a:p>
            <a:pPr indent="-342900" lvl="0" marL="342900" rtl="0" algn="l">
              <a:spcBef>
                <a:spcPts val="1000"/>
              </a:spcBef>
              <a:spcAft>
                <a:spcPts val="0"/>
              </a:spcAft>
              <a:buSzPts val="1280"/>
              <a:buChar char="►"/>
            </a:pPr>
            <a:r>
              <a:rPr b="1" lang="en-US" sz="1600"/>
              <a:t>public static void main(String args[]) {</a:t>
            </a:r>
            <a:endParaRPr/>
          </a:p>
          <a:p>
            <a:pPr indent="-342900" lvl="0" marL="342900" rtl="0" algn="l">
              <a:spcBef>
                <a:spcPts val="1000"/>
              </a:spcBef>
              <a:spcAft>
                <a:spcPts val="0"/>
              </a:spcAft>
              <a:buSzPts val="1280"/>
              <a:buChar char="►"/>
            </a:pPr>
            <a:r>
              <a:rPr b="1" lang="en-US" sz="1600"/>
              <a:t>int x = 10;</a:t>
            </a:r>
            <a:endParaRPr/>
          </a:p>
          <a:p>
            <a:pPr indent="-342900" lvl="0" marL="342900" rtl="0" algn="l">
              <a:spcBef>
                <a:spcPts val="1000"/>
              </a:spcBef>
              <a:spcAft>
                <a:spcPts val="0"/>
              </a:spcAft>
              <a:buSzPts val="1280"/>
              <a:buChar char="►"/>
            </a:pPr>
            <a:r>
              <a:rPr b="1" lang="en-US" sz="1600"/>
              <a:t>do {</a:t>
            </a:r>
            <a:endParaRPr/>
          </a:p>
          <a:p>
            <a:pPr indent="-342900" lvl="0" marL="342900" rtl="0" algn="l">
              <a:spcBef>
                <a:spcPts val="1000"/>
              </a:spcBef>
              <a:spcAft>
                <a:spcPts val="0"/>
              </a:spcAft>
              <a:buSzPts val="1280"/>
              <a:buChar char="►"/>
            </a:pPr>
            <a:r>
              <a:rPr b="1" lang="en-US" sz="1600"/>
              <a:t>System.</a:t>
            </a:r>
            <a:r>
              <a:rPr b="1" i="1" lang="en-US" sz="1600"/>
              <a:t>out.print("value of x : " + x);</a:t>
            </a:r>
            <a:endParaRPr/>
          </a:p>
          <a:p>
            <a:pPr indent="-342900" lvl="0" marL="342900" rtl="0" algn="l">
              <a:spcBef>
                <a:spcPts val="1000"/>
              </a:spcBef>
              <a:spcAft>
                <a:spcPts val="0"/>
              </a:spcAft>
              <a:buSzPts val="1280"/>
              <a:buChar char="►"/>
            </a:pPr>
            <a:r>
              <a:rPr b="1" lang="en-US" sz="1600"/>
              <a:t>x++;</a:t>
            </a:r>
            <a:endParaRPr/>
          </a:p>
          <a:p>
            <a:pPr indent="-342900" lvl="0" marL="342900" rtl="0" algn="l">
              <a:spcBef>
                <a:spcPts val="1000"/>
              </a:spcBef>
              <a:spcAft>
                <a:spcPts val="0"/>
              </a:spcAft>
              <a:buSzPts val="1280"/>
              <a:buChar char="►"/>
            </a:pPr>
            <a:r>
              <a:rPr b="1" lang="en-US" sz="1600"/>
              <a:t>System.</a:t>
            </a:r>
            <a:r>
              <a:rPr b="1" i="1" lang="en-US" sz="1600"/>
              <a:t>out.print("\n");</a:t>
            </a:r>
            <a:endParaRPr/>
          </a:p>
          <a:p>
            <a:pPr indent="-342900" lvl="0" marL="342900" rtl="0" algn="l">
              <a:spcBef>
                <a:spcPts val="1000"/>
              </a:spcBef>
              <a:spcAft>
                <a:spcPts val="0"/>
              </a:spcAft>
              <a:buSzPts val="1280"/>
              <a:buChar char="►"/>
            </a:pPr>
            <a:r>
              <a:rPr b="1" lang="en-US" sz="1600"/>
              <a:t>} while (x &lt; 20);</a:t>
            </a:r>
            <a:endParaRPr/>
          </a:p>
          <a:p>
            <a:pPr indent="-342900" lvl="0" marL="342900" rtl="0" algn="l">
              <a:spcBef>
                <a:spcPts val="1000"/>
              </a:spcBef>
              <a:spcAft>
                <a:spcPts val="0"/>
              </a:spcAft>
              <a:buSzPts val="1280"/>
              <a:buChar char="►"/>
            </a:pPr>
            <a:r>
              <a:rPr b="1" lang="en-US" sz="1600"/>
              <a:t>}</a:t>
            </a:r>
            <a:endParaRPr/>
          </a:p>
          <a:p>
            <a:pPr indent="-342900" lvl="0" marL="342900" rtl="0" algn="l">
              <a:spcBef>
                <a:spcPts val="1000"/>
              </a:spcBef>
              <a:spcAft>
                <a:spcPts val="0"/>
              </a:spcAft>
              <a:buSzPts val="1280"/>
              <a:buChar char="►"/>
            </a:pPr>
            <a:r>
              <a:rPr b="1" lang="en-US" sz="1600"/>
              <a:t>}</a:t>
            </a:r>
            <a:endParaRPr/>
          </a:p>
        </p:txBody>
      </p:sp>
      <p:sp>
        <p:nvSpPr>
          <p:cNvPr id="310" name="Google Shape;310;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11" name="Google Shape;311;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12" name="Google Shape;312;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Java Loop Controls</a:t>
            </a:r>
            <a:endParaRPr/>
          </a:p>
        </p:txBody>
      </p:sp>
      <p:sp>
        <p:nvSpPr>
          <p:cNvPr id="157" name="Google Shape;157;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There may be a situation when we need to execute a block of code several number of times, and is often referred to as a loop. </a:t>
            </a:r>
            <a:endParaRPr/>
          </a:p>
        </p:txBody>
      </p:sp>
      <p:sp>
        <p:nvSpPr>
          <p:cNvPr id="158" name="Google Shape;158;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159" name="Google Shape;159;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60" name="Google Shape;160;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318" name="Google Shape;318;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US" u="sng"/>
              <a:t>value of x : 10</a:t>
            </a:r>
            <a:endParaRPr/>
          </a:p>
          <a:p>
            <a:pPr indent="-342900" lvl="0" marL="342900" rtl="0" algn="l">
              <a:spcBef>
                <a:spcPts val="1000"/>
              </a:spcBef>
              <a:spcAft>
                <a:spcPts val="0"/>
              </a:spcAft>
              <a:buSzPts val="1440"/>
              <a:buChar char="►"/>
            </a:pPr>
            <a:r>
              <a:rPr lang="en-US" u="sng"/>
              <a:t>value of x : 11</a:t>
            </a:r>
            <a:endParaRPr/>
          </a:p>
          <a:p>
            <a:pPr indent="-342900" lvl="0" marL="342900" rtl="0" algn="l">
              <a:spcBef>
                <a:spcPts val="1000"/>
              </a:spcBef>
              <a:spcAft>
                <a:spcPts val="0"/>
              </a:spcAft>
              <a:buSzPts val="1440"/>
              <a:buChar char="►"/>
            </a:pPr>
            <a:r>
              <a:rPr lang="en-US" u="sng"/>
              <a:t>value of x : 12</a:t>
            </a:r>
            <a:endParaRPr/>
          </a:p>
          <a:p>
            <a:pPr indent="-342900" lvl="0" marL="342900" rtl="0" algn="l">
              <a:spcBef>
                <a:spcPts val="1000"/>
              </a:spcBef>
              <a:spcAft>
                <a:spcPts val="0"/>
              </a:spcAft>
              <a:buSzPts val="1440"/>
              <a:buChar char="►"/>
            </a:pPr>
            <a:r>
              <a:rPr lang="en-US" u="sng"/>
              <a:t>value of x : 13</a:t>
            </a:r>
            <a:endParaRPr/>
          </a:p>
          <a:p>
            <a:pPr indent="-342900" lvl="0" marL="342900" rtl="0" algn="l">
              <a:spcBef>
                <a:spcPts val="1000"/>
              </a:spcBef>
              <a:spcAft>
                <a:spcPts val="0"/>
              </a:spcAft>
              <a:buSzPts val="1440"/>
              <a:buChar char="►"/>
            </a:pPr>
            <a:r>
              <a:rPr lang="en-US" u="sng"/>
              <a:t>value of x : 14</a:t>
            </a:r>
            <a:endParaRPr/>
          </a:p>
          <a:p>
            <a:pPr indent="-342900" lvl="0" marL="342900" rtl="0" algn="l">
              <a:spcBef>
                <a:spcPts val="1000"/>
              </a:spcBef>
              <a:spcAft>
                <a:spcPts val="0"/>
              </a:spcAft>
              <a:buSzPts val="1440"/>
              <a:buChar char="►"/>
            </a:pPr>
            <a:r>
              <a:rPr lang="en-US" u="sng"/>
              <a:t>value of x : 15</a:t>
            </a:r>
            <a:endParaRPr/>
          </a:p>
          <a:p>
            <a:pPr indent="-342900" lvl="0" marL="342900" rtl="0" algn="l">
              <a:spcBef>
                <a:spcPts val="1000"/>
              </a:spcBef>
              <a:spcAft>
                <a:spcPts val="0"/>
              </a:spcAft>
              <a:buSzPts val="1440"/>
              <a:buChar char="►"/>
            </a:pPr>
            <a:r>
              <a:rPr lang="en-US" u="sng"/>
              <a:t>value of x : 16</a:t>
            </a:r>
            <a:endParaRPr/>
          </a:p>
          <a:p>
            <a:pPr indent="-342900" lvl="0" marL="342900" rtl="0" algn="l">
              <a:spcBef>
                <a:spcPts val="1000"/>
              </a:spcBef>
              <a:spcAft>
                <a:spcPts val="0"/>
              </a:spcAft>
              <a:buSzPts val="1440"/>
              <a:buChar char="►"/>
            </a:pPr>
            <a:r>
              <a:rPr lang="en-US" u="sng"/>
              <a:t>value of x : 17</a:t>
            </a:r>
            <a:endParaRPr/>
          </a:p>
          <a:p>
            <a:pPr indent="-342900" lvl="0" marL="342900" rtl="0" algn="l">
              <a:spcBef>
                <a:spcPts val="1000"/>
              </a:spcBef>
              <a:spcAft>
                <a:spcPts val="0"/>
              </a:spcAft>
              <a:buSzPts val="1440"/>
              <a:buChar char="►"/>
            </a:pPr>
            <a:r>
              <a:rPr lang="en-US" u="sng"/>
              <a:t>value of x : 18</a:t>
            </a:r>
            <a:endParaRPr/>
          </a:p>
          <a:p>
            <a:pPr indent="-342900" lvl="0" marL="342900" rtl="0" algn="l">
              <a:spcBef>
                <a:spcPts val="1000"/>
              </a:spcBef>
              <a:spcAft>
                <a:spcPts val="0"/>
              </a:spcAft>
              <a:buSzPts val="1440"/>
              <a:buChar char="►"/>
            </a:pPr>
            <a:r>
              <a:rPr lang="en-US" u="sng"/>
              <a:t>value of x : 19</a:t>
            </a:r>
            <a:endParaRPr/>
          </a:p>
        </p:txBody>
      </p:sp>
      <p:sp>
        <p:nvSpPr>
          <p:cNvPr id="319" name="Google Shape;319;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20" name="Google Shape;320;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21" name="Google Shape;321;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Difference between while and dowhile?</a:t>
            </a:r>
            <a:endParaRPr/>
          </a:p>
        </p:txBody>
      </p:sp>
      <p:sp>
        <p:nvSpPr>
          <p:cNvPr id="327" name="Google Shape;327;p22"/>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while statement verifies the condition before entering into the loop to see whether the next loop iteration should occur or not. </a:t>
            </a:r>
            <a:endParaRPr/>
          </a:p>
        </p:txBody>
      </p:sp>
      <p:sp>
        <p:nvSpPr>
          <p:cNvPr id="328" name="Google Shape;328;p22"/>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do-while statement executes the first iteration without checking the condition, it verifies the condition after finishing each iteration. </a:t>
            </a:r>
            <a:endParaRPr/>
          </a:p>
          <a:p>
            <a:pPr indent="-342900" lvl="0" marL="342900" rtl="0" algn="l">
              <a:spcBef>
                <a:spcPts val="1000"/>
              </a:spcBef>
              <a:spcAft>
                <a:spcPts val="0"/>
              </a:spcAft>
              <a:buSzPts val="1440"/>
              <a:buChar char="►"/>
            </a:pPr>
            <a:r>
              <a:rPr lang="en-US"/>
              <a:t>The do-while statement will always execute the body of a loop at least once. </a:t>
            </a:r>
            <a:endParaRPr/>
          </a:p>
          <a:p>
            <a:pPr indent="-251459" lvl="0" marL="342900" rtl="0" algn="l">
              <a:spcBef>
                <a:spcPts val="1000"/>
              </a:spcBef>
              <a:spcAft>
                <a:spcPts val="0"/>
              </a:spcAft>
              <a:buSzPts val="1440"/>
              <a:buNone/>
            </a:pPr>
            <a:r>
              <a:t/>
            </a:r>
            <a:endParaRPr/>
          </a:p>
        </p:txBody>
      </p:sp>
      <p:sp>
        <p:nvSpPr>
          <p:cNvPr id="329" name="Google Shape;329;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30" name="Google Shape;330;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31" name="Google Shape;331;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for Loop</a:t>
            </a:r>
            <a:br>
              <a:rPr b="1" lang="en-US"/>
            </a:br>
            <a:endParaRPr/>
          </a:p>
        </p:txBody>
      </p:sp>
      <p:sp>
        <p:nvSpPr>
          <p:cNvPr id="337" name="Google Shape;337;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for loop is a repetition control structure that allows you to efficiently write a loop that needs to execute a specific number of times.</a:t>
            </a:r>
            <a:endParaRPr/>
          </a:p>
          <a:p>
            <a:pPr indent="-342900" lvl="0" marL="342900" rtl="0" algn="l">
              <a:spcBef>
                <a:spcPts val="1000"/>
              </a:spcBef>
              <a:spcAft>
                <a:spcPts val="0"/>
              </a:spcAft>
              <a:buSzPts val="1440"/>
              <a:buChar char="►"/>
            </a:pPr>
            <a:r>
              <a:rPr lang="en-US"/>
              <a:t>A for loop is useful when you know how many times a task is to be repeated.</a:t>
            </a:r>
            <a:endParaRPr/>
          </a:p>
          <a:p>
            <a:pPr indent="-251459" lvl="0" marL="342900" rtl="0" algn="l">
              <a:spcBef>
                <a:spcPts val="1000"/>
              </a:spcBef>
              <a:spcAft>
                <a:spcPts val="0"/>
              </a:spcAft>
              <a:buSzPts val="1440"/>
              <a:buNone/>
            </a:pPr>
            <a:r>
              <a:t/>
            </a:r>
            <a:endParaRPr/>
          </a:p>
        </p:txBody>
      </p:sp>
      <p:sp>
        <p:nvSpPr>
          <p:cNvPr id="338" name="Google Shape;33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39" name="Google Shape;33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40" name="Google Shape;34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syntax</a:t>
            </a:r>
            <a:endParaRPr/>
          </a:p>
        </p:txBody>
      </p:sp>
      <p:sp>
        <p:nvSpPr>
          <p:cNvPr id="346" name="Google Shape;346;p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for(variable initialization; boolean_expression; variable update){</a:t>
            </a:r>
            <a:endParaRPr/>
          </a:p>
          <a:p>
            <a:pPr indent="-342900" lvl="0" marL="342900" rtl="0" algn="l">
              <a:spcBef>
                <a:spcPts val="1000"/>
              </a:spcBef>
              <a:spcAft>
                <a:spcPts val="0"/>
              </a:spcAft>
              <a:buSzPts val="1440"/>
              <a:buChar char="►"/>
            </a:pPr>
            <a:r>
              <a:rPr lang="en-US"/>
              <a:t> //code to execute when condition is true</a:t>
            </a:r>
            <a:endParaRPr/>
          </a:p>
          <a:p>
            <a:pPr indent="-342900" lvl="0" marL="342900" rtl="0" algn="l">
              <a:spcBef>
                <a:spcPts val="1000"/>
              </a:spcBef>
              <a:spcAft>
                <a:spcPts val="0"/>
              </a:spcAft>
              <a:buSzPts val="1440"/>
              <a:buChar char="►"/>
            </a:pPr>
            <a:r>
              <a:rPr lang="en-US"/>
              <a:t>}</a:t>
            </a:r>
            <a:endParaRPr/>
          </a:p>
        </p:txBody>
      </p:sp>
      <p:sp>
        <p:nvSpPr>
          <p:cNvPr id="347" name="Google Shape;347;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48" name="Google Shape;348;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49" name="Google Shape;349;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Flow of control in for loop</a:t>
            </a:r>
            <a:endParaRPr/>
          </a:p>
        </p:txBody>
      </p:sp>
      <p:sp>
        <p:nvSpPr>
          <p:cNvPr id="355" name="Google Shape;355;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US"/>
              <a:t>The initialization step is executed first, and only once. This step allows you to declare and initialize any loop control variables. You are not required to put a statement here, as long as a semicolon appears.</a:t>
            </a:r>
            <a:endParaRPr/>
          </a:p>
          <a:p>
            <a:pPr indent="-342900" lvl="0" marL="342900" rtl="0" algn="l">
              <a:spcBef>
                <a:spcPts val="1000"/>
              </a:spcBef>
              <a:spcAft>
                <a:spcPts val="0"/>
              </a:spcAft>
              <a:buSzPts val="1440"/>
              <a:buChar char="►"/>
            </a:pPr>
            <a:r>
              <a:rPr lang="en-US"/>
              <a:t>Next, the Boolean expression is evaluated. If it is true, the body of the loop is executed. If it is false, the body of the loop does not execute and flow of control jumps to the next statement past the for loop.</a:t>
            </a:r>
            <a:endParaRPr/>
          </a:p>
          <a:p>
            <a:pPr indent="-342900" lvl="0" marL="342900" rtl="0" algn="l">
              <a:spcBef>
                <a:spcPts val="1000"/>
              </a:spcBef>
              <a:spcAft>
                <a:spcPts val="0"/>
              </a:spcAft>
              <a:buSzPts val="1440"/>
              <a:buChar char="►"/>
            </a:pPr>
            <a:r>
              <a:rPr lang="en-US"/>
              <a:t>After the body of the for loop executes, the flow of control jumps back up to the update statement. This statement allows you to update any loop control variables. This statement can be left blank, as long as a semicolon appears after the Boolean expression.</a:t>
            </a:r>
            <a:endParaRPr/>
          </a:p>
          <a:p>
            <a:pPr indent="-342900" lvl="0" marL="342900" rtl="0" algn="l">
              <a:spcBef>
                <a:spcPts val="1000"/>
              </a:spcBef>
              <a:spcAft>
                <a:spcPts val="0"/>
              </a:spcAft>
              <a:buSzPts val="1440"/>
              <a:buChar char="►"/>
            </a:pPr>
            <a:r>
              <a:rPr lang="en-US"/>
              <a:t>The Boolean expression is now evaluated again. If it is true, the loop executes and the process repeats itself (body of loop, then update step, then Boolean expression). After the Boolean expression is false, the for loop terminates.</a:t>
            </a:r>
            <a:endParaRPr/>
          </a:p>
          <a:p>
            <a:pPr indent="-251459" lvl="0" marL="342900" rtl="0" algn="l">
              <a:spcBef>
                <a:spcPts val="1000"/>
              </a:spcBef>
              <a:spcAft>
                <a:spcPts val="0"/>
              </a:spcAft>
              <a:buSzPts val="1440"/>
              <a:buNone/>
            </a:pPr>
            <a:r>
              <a:t/>
            </a:r>
            <a:endParaRPr/>
          </a:p>
        </p:txBody>
      </p:sp>
      <p:sp>
        <p:nvSpPr>
          <p:cNvPr id="356" name="Google Shape;356;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57" name="Google Shape;357;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58" name="Google Shape;358;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364" name="Google Shape;364;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public class </a:t>
            </a:r>
            <a:r>
              <a:rPr b="1" lang="en-US" u="sng"/>
              <a:t>Test {</a:t>
            </a:r>
            <a:endParaRPr/>
          </a:p>
          <a:p>
            <a:pPr indent="-342900" lvl="0" marL="342900" rtl="0" algn="l">
              <a:spcBef>
                <a:spcPts val="1000"/>
              </a:spcBef>
              <a:spcAft>
                <a:spcPts val="0"/>
              </a:spcAft>
              <a:buSzPts val="1440"/>
              <a:buChar char="►"/>
            </a:pPr>
            <a:r>
              <a:rPr b="1" lang="en-US"/>
              <a:t>   public static void main(String args[]) {</a:t>
            </a:r>
            <a:endParaRPr/>
          </a:p>
          <a:p>
            <a:pPr indent="-342900" lvl="0" marL="342900" rtl="0" algn="l">
              <a:spcBef>
                <a:spcPts val="1000"/>
              </a:spcBef>
              <a:spcAft>
                <a:spcPts val="0"/>
              </a:spcAft>
              <a:buSzPts val="1440"/>
              <a:buChar char="►"/>
            </a:pPr>
            <a:r>
              <a:rPr b="1" lang="en-US"/>
              <a:t>      for(int x = 10; x &lt; 20; x = x+1) {</a:t>
            </a:r>
            <a:endParaRPr/>
          </a:p>
          <a:p>
            <a:pPr indent="-342900" lvl="0" marL="342900" rtl="0" algn="l">
              <a:spcBef>
                <a:spcPts val="1000"/>
              </a:spcBef>
              <a:spcAft>
                <a:spcPts val="0"/>
              </a:spcAft>
              <a:buSzPts val="1440"/>
              <a:buChar char="►"/>
            </a:pPr>
            <a:r>
              <a:rPr b="1" lang="en-US"/>
              <a:t>         System.</a:t>
            </a:r>
            <a:r>
              <a:rPr b="1" i="1" lang="en-US"/>
              <a:t>out.println("value of x : " + x );</a:t>
            </a:r>
            <a:endParaRPr/>
          </a:p>
          <a:p>
            <a:pPr indent="-285750" lvl="1" marL="742950" rtl="0" algn="l">
              <a:spcBef>
                <a:spcPts val="1000"/>
              </a:spcBef>
              <a:spcAft>
                <a:spcPts val="0"/>
              </a:spcAft>
              <a:buSzPts val="1280"/>
              <a:buChar char="►"/>
            </a:pPr>
            <a:r>
              <a:rPr b="1" lang="en-US"/>
              <a:t>}</a:t>
            </a:r>
            <a:endParaRPr b="1"/>
          </a:p>
          <a:p>
            <a:pPr indent="-342900" lvl="0" marL="342900" rtl="0" algn="l">
              <a:spcBef>
                <a:spcPts val="1000"/>
              </a:spcBef>
              <a:spcAft>
                <a:spcPts val="0"/>
              </a:spcAft>
              <a:buSzPts val="1440"/>
              <a:buChar char="►"/>
            </a:pPr>
            <a:r>
              <a:rPr b="1" lang="en-US"/>
              <a:t>   }</a:t>
            </a:r>
            <a:endParaRPr/>
          </a:p>
          <a:p>
            <a:pPr indent="-342900" lvl="0" marL="342900" rtl="0" algn="l">
              <a:spcBef>
                <a:spcPts val="1000"/>
              </a:spcBef>
              <a:spcAft>
                <a:spcPts val="0"/>
              </a:spcAft>
              <a:buSzPts val="1440"/>
              <a:buChar char="►"/>
            </a:pPr>
            <a:r>
              <a:rPr b="1" lang="en-US"/>
              <a:t>}</a:t>
            </a:r>
            <a:endParaRPr/>
          </a:p>
        </p:txBody>
      </p:sp>
      <p:sp>
        <p:nvSpPr>
          <p:cNvPr id="365" name="Google Shape;365;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66" name="Google Shape;366;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67" name="Google Shape;367;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373" name="Google Shape;373;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US"/>
              <a:t>value of x : 10</a:t>
            </a:r>
            <a:endParaRPr/>
          </a:p>
          <a:p>
            <a:pPr indent="-342900" lvl="0" marL="342900" rtl="0" algn="l">
              <a:spcBef>
                <a:spcPts val="1000"/>
              </a:spcBef>
              <a:spcAft>
                <a:spcPts val="0"/>
              </a:spcAft>
              <a:buSzPts val="1440"/>
              <a:buChar char="►"/>
            </a:pPr>
            <a:r>
              <a:rPr lang="en-US"/>
              <a:t>value of x : 11</a:t>
            </a:r>
            <a:endParaRPr/>
          </a:p>
          <a:p>
            <a:pPr indent="-342900" lvl="0" marL="342900" rtl="0" algn="l">
              <a:spcBef>
                <a:spcPts val="1000"/>
              </a:spcBef>
              <a:spcAft>
                <a:spcPts val="0"/>
              </a:spcAft>
              <a:buSzPts val="1440"/>
              <a:buChar char="►"/>
            </a:pPr>
            <a:r>
              <a:rPr lang="en-US"/>
              <a:t>value of x : 12</a:t>
            </a:r>
            <a:endParaRPr/>
          </a:p>
          <a:p>
            <a:pPr indent="-342900" lvl="0" marL="342900" rtl="0" algn="l">
              <a:spcBef>
                <a:spcPts val="1000"/>
              </a:spcBef>
              <a:spcAft>
                <a:spcPts val="0"/>
              </a:spcAft>
              <a:buSzPts val="1440"/>
              <a:buChar char="►"/>
            </a:pPr>
            <a:r>
              <a:rPr lang="en-US"/>
              <a:t>value of x : 13</a:t>
            </a:r>
            <a:endParaRPr/>
          </a:p>
          <a:p>
            <a:pPr indent="-342900" lvl="0" marL="342900" rtl="0" algn="l">
              <a:spcBef>
                <a:spcPts val="1000"/>
              </a:spcBef>
              <a:spcAft>
                <a:spcPts val="0"/>
              </a:spcAft>
              <a:buSzPts val="1440"/>
              <a:buChar char="►"/>
            </a:pPr>
            <a:r>
              <a:rPr lang="en-US"/>
              <a:t>value of x : 14</a:t>
            </a:r>
            <a:endParaRPr/>
          </a:p>
          <a:p>
            <a:pPr indent="-342900" lvl="0" marL="342900" rtl="0" algn="l">
              <a:spcBef>
                <a:spcPts val="1000"/>
              </a:spcBef>
              <a:spcAft>
                <a:spcPts val="0"/>
              </a:spcAft>
              <a:buSzPts val="1440"/>
              <a:buChar char="►"/>
            </a:pPr>
            <a:r>
              <a:rPr lang="en-US"/>
              <a:t>value of x : 15</a:t>
            </a:r>
            <a:endParaRPr/>
          </a:p>
          <a:p>
            <a:pPr indent="-342900" lvl="0" marL="342900" rtl="0" algn="l">
              <a:spcBef>
                <a:spcPts val="1000"/>
              </a:spcBef>
              <a:spcAft>
                <a:spcPts val="0"/>
              </a:spcAft>
              <a:buSzPts val="1440"/>
              <a:buChar char="►"/>
            </a:pPr>
            <a:r>
              <a:rPr lang="en-US"/>
              <a:t>value of x : 16</a:t>
            </a:r>
            <a:endParaRPr/>
          </a:p>
          <a:p>
            <a:pPr indent="-342900" lvl="0" marL="342900" rtl="0" algn="l">
              <a:spcBef>
                <a:spcPts val="1000"/>
              </a:spcBef>
              <a:spcAft>
                <a:spcPts val="0"/>
              </a:spcAft>
              <a:buSzPts val="1440"/>
              <a:buChar char="►"/>
            </a:pPr>
            <a:r>
              <a:rPr lang="en-US"/>
              <a:t>value of x : 17</a:t>
            </a:r>
            <a:endParaRPr/>
          </a:p>
          <a:p>
            <a:pPr indent="-342900" lvl="0" marL="342900" rtl="0" algn="l">
              <a:spcBef>
                <a:spcPts val="1000"/>
              </a:spcBef>
              <a:spcAft>
                <a:spcPts val="0"/>
              </a:spcAft>
              <a:buSzPts val="1440"/>
              <a:buChar char="►"/>
            </a:pPr>
            <a:r>
              <a:rPr lang="en-US"/>
              <a:t>value of x : 18</a:t>
            </a:r>
            <a:endParaRPr/>
          </a:p>
          <a:p>
            <a:pPr indent="-342900" lvl="0" marL="342900" rtl="0" algn="l">
              <a:spcBef>
                <a:spcPts val="1000"/>
              </a:spcBef>
              <a:spcAft>
                <a:spcPts val="0"/>
              </a:spcAft>
              <a:buSzPts val="1440"/>
              <a:buChar char="►"/>
            </a:pPr>
            <a:r>
              <a:rPr lang="en-US"/>
              <a:t>value of x : 19</a:t>
            </a:r>
            <a:endParaRPr/>
          </a:p>
        </p:txBody>
      </p:sp>
      <p:sp>
        <p:nvSpPr>
          <p:cNvPr id="374" name="Google Shape;37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75" name="Google Shape;37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76" name="Google Shape;37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outuput</a:t>
            </a:r>
            <a:endParaRPr/>
          </a:p>
        </p:txBody>
      </p:sp>
      <p:sp>
        <p:nvSpPr>
          <p:cNvPr id="382" name="Google Shape;382;p2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for( ; ; ){</a:t>
            </a:r>
            <a:endParaRPr/>
          </a:p>
          <a:p>
            <a:pPr indent="-342900" lvl="0" marL="342900" rtl="0" algn="l">
              <a:spcBef>
                <a:spcPts val="1000"/>
              </a:spcBef>
              <a:spcAft>
                <a:spcPts val="0"/>
              </a:spcAft>
              <a:buSzPts val="1440"/>
              <a:buChar char="►"/>
            </a:pPr>
            <a:r>
              <a:rPr lang="en-US"/>
              <a:t>System.</a:t>
            </a:r>
            <a:r>
              <a:rPr i="1" lang="en-US"/>
              <a:t>out.println("for statement");</a:t>
            </a:r>
            <a:endParaRPr/>
          </a:p>
          <a:p>
            <a:pPr indent="-342900" lvl="0" marL="342900" rtl="0" algn="l">
              <a:spcBef>
                <a:spcPts val="1000"/>
              </a:spcBef>
              <a:spcAft>
                <a:spcPts val="0"/>
              </a:spcAft>
              <a:buSzPts val="1440"/>
              <a:buChar char="►"/>
            </a:pPr>
            <a:r>
              <a:rPr lang="en-US"/>
              <a:t>}</a:t>
            </a:r>
            <a:endParaRPr/>
          </a:p>
        </p:txBody>
      </p:sp>
      <p:sp>
        <p:nvSpPr>
          <p:cNvPr id="383" name="Google Shape;383;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84" name="Google Shape;384;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85" name="Google Shape;385;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output</a:t>
            </a:r>
            <a:endParaRPr/>
          </a:p>
        </p:txBody>
      </p:sp>
      <p:sp>
        <p:nvSpPr>
          <p:cNvPr id="391" name="Google Shape;391;p2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 for(int x = 10; x &lt; 20;) {</a:t>
            </a:r>
            <a:endParaRPr/>
          </a:p>
          <a:p>
            <a:pPr indent="-342900" lvl="0" marL="342900" rtl="0" algn="l">
              <a:spcBef>
                <a:spcPts val="1000"/>
              </a:spcBef>
              <a:spcAft>
                <a:spcPts val="0"/>
              </a:spcAft>
              <a:buSzPts val="1440"/>
              <a:buChar char="►"/>
            </a:pPr>
            <a:r>
              <a:rPr b="1" lang="en-US"/>
              <a:t>         System.</a:t>
            </a:r>
            <a:r>
              <a:rPr b="1" i="1" lang="en-US"/>
              <a:t>out.println("value of x : " + x );</a:t>
            </a:r>
            <a:endParaRPr/>
          </a:p>
          <a:p>
            <a:pPr indent="-342900" lvl="0" marL="342900" rtl="0" algn="l">
              <a:spcBef>
                <a:spcPts val="1000"/>
              </a:spcBef>
              <a:spcAft>
                <a:spcPts val="0"/>
              </a:spcAft>
              <a:buSzPts val="1440"/>
              <a:buChar char="►"/>
            </a:pPr>
            <a:r>
              <a:rPr b="1" lang="en-US"/>
              <a:t>}</a:t>
            </a:r>
            <a:endParaRPr/>
          </a:p>
        </p:txBody>
      </p:sp>
      <p:sp>
        <p:nvSpPr>
          <p:cNvPr id="392" name="Google Shape;392;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393" name="Google Shape;393;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94" name="Google Shape;394;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output</a:t>
            </a:r>
            <a:endParaRPr/>
          </a:p>
        </p:txBody>
      </p:sp>
      <p:sp>
        <p:nvSpPr>
          <p:cNvPr id="400" name="Google Shape;400;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int i;</a:t>
            </a:r>
            <a:endParaRPr/>
          </a:p>
          <a:p>
            <a:pPr indent="-342900" lvl="0" marL="342900" rtl="0" algn="l">
              <a:spcBef>
                <a:spcPts val="1000"/>
              </a:spcBef>
              <a:spcAft>
                <a:spcPts val="0"/>
              </a:spcAft>
              <a:buSzPts val="1440"/>
              <a:buChar char="►"/>
            </a:pPr>
            <a:r>
              <a:rPr b="1" lang="en-US"/>
              <a:t>for( i = 1; i&lt;=10 ; i++ ){</a:t>
            </a:r>
            <a:endParaRPr/>
          </a:p>
          <a:p>
            <a:pPr indent="-342900" lvl="0" marL="342900" rtl="0" algn="l">
              <a:spcBef>
                <a:spcPts val="1000"/>
              </a:spcBef>
              <a:spcAft>
                <a:spcPts val="0"/>
              </a:spcAft>
              <a:buSzPts val="1440"/>
              <a:buChar char="►"/>
            </a:pPr>
            <a:r>
              <a:rPr b="1" lang="en-US"/>
              <a:t>System.</a:t>
            </a:r>
            <a:r>
              <a:rPr b="1" i="1" lang="en-US"/>
              <a:t>out.println("i value: "+i);</a:t>
            </a:r>
            <a:endParaRPr/>
          </a:p>
          <a:p>
            <a:pPr indent="-342900" lvl="0" marL="342900" rtl="0" algn="l">
              <a:spcBef>
                <a:spcPts val="1000"/>
              </a:spcBef>
              <a:spcAft>
                <a:spcPts val="0"/>
              </a:spcAft>
              <a:buSzPts val="1440"/>
              <a:buChar char="►"/>
            </a:pPr>
            <a:r>
              <a:rPr b="1" lang="en-US"/>
              <a:t>}</a:t>
            </a:r>
            <a:endParaRPr/>
          </a:p>
        </p:txBody>
      </p:sp>
      <p:sp>
        <p:nvSpPr>
          <p:cNvPr id="401" name="Google Shape;401;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02" name="Google Shape;402;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03" name="Google Shape;403;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Print Hello World statement 10 times</a:t>
            </a:r>
            <a:endParaRPr/>
          </a:p>
        </p:txBody>
      </p:sp>
      <p:sp>
        <p:nvSpPr>
          <p:cNvPr id="166" name="Google Shape;166;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457200" lvl="0" marL="457200" rtl="0" algn="l">
              <a:spcBef>
                <a:spcPts val="0"/>
              </a:spcBef>
              <a:spcAft>
                <a:spcPts val="0"/>
              </a:spcAft>
              <a:buClr>
                <a:srgbClr val="AD4C11"/>
              </a:buClr>
              <a:buSzPts val="1440"/>
              <a:buFont typeface="Trebuchet MS"/>
              <a:buAutoNum type="arabicPeriod"/>
            </a:pPr>
            <a:r>
              <a:rPr lang="en-US"/>
              <a:t>Hello World</a:t>
            </a:r>
            <a:endParaRPr/>
          </a:p>
          <a:p>
            <a:pPr indent="-457200" lvl="0" marL="457200" rtl="0" algn="l">
              <a:spcBef>
                <a:spcPts val="1000"/>
              </a:spcBef>
              <a:spcAft>
                <a:spcPts val="0"/>
              </a:spcAft>
              <a:buClr>
                <a:srgbClr val="AD4C11"/>
              </a:buClr>
              <a:buSzPts val="1440"/>
              <a:buFont typeface="Trebuchet MS"/>
              <a:buAutoNum type="arabicPeriod"/>
            </a:pPr>
            <a:r>
              <a:rPr lang="en-US"/>
              <a:t>Hello World</a:t>
            </a:r>
            <a:endParaRPr/>
          </a:p>
          <a:p>
            <a:pPr indent="-457200" lvl="0" marL="457200" rtl="0" algn="l">
              <a:spcBef>
                <a:spcPts val="1000"/>
              </a:spcBef>
              <a:spcAft>
                <a:spcPts val="0"/>
              </a:spcAft>
              <a:buClr>
                <a:srgbClr val="AD4C11"/>
              </a:buClr>
              <a:buSzPts val="1440"/>
              <a:buFont typeface="Trebuchet MS"/>
              <a:buAutoNum type="arabicPeriod"/>
            </a:pPr>
            <a:r>
              <a:rPr lang="en-US"/>
              <a:t>Hello World</a:t>
            </a:r>
            <a:endParaRPr/>
          </a:p>
          <a:p>
            <a:pPr indent="-457200" lvl="0" marL="457200" rtl="0" algn="l">
              <a:spcBef>
                <a:spcPts val="1000"/>
              </a:spcBef>
              <a:spcAft>
                <a:spcPts val="0"/>
              </a:spcAft>
              <a:buClr>
                <a:srgbClr val="AD4C11"/>
              </a:buClr>
              <a:buSzPts val="1440"/>
              <a:buFont typeface="Trebuchet MS"/>
              <a:buAutoNum type="arabicPeriod"/>
            </a:pPr>
            <a:r>
              <a:rPr lang="en-US"/>
              <a:t>Hello World</a:t>
            </a:r>
            <a:endParaRPr/>
          </a:p>
          <a:p>
            <a:pPr indent="-457200" lvl="0" marL="457200" rtl="0" algn="l">
              <a:spcBef>
                <a:spcPts val="1000"/>
              </a:spcBef>
              <a:spcAft>
                <a:spcPts val="0"/>
              </a:spcAft>
              <a:buClr>
                <a:srgbClr val="AD4C11"/>
              </a:buClr>
              <a:buSzPts val="1440"/>
              <a:buFont typeface="Trebuchet MS"/>
              <a:buAutoNum type="arabicPeriod"/>
            </a:pPr>
            <a:r>
              <a:rPr lang="en-US"/>
              <a:t>Hello World</a:t>
            </a:r>
            <a:endParaRPr/>
          </a:p>
          <a:p>
            <a:pPr indent="-457200" lvl="0" marL="457200" rtl="0" algn="l">
              <a:spcBef>
                <a:spcPts val="1000"/>
              </a:spcBef>
              <a:spcAft>
                <a:spcPts val="0"/>
              </a:spcAft>
              <a:buClr>
                <a:srgbClr val="AD4C11"/>
              </a:buClr>
              <a:buSzPts val="1440"/>
              <a:buFont typeface="Trebuchet MS"/>
              <a:buAutoNum type="arabicPeriod"/>
            </a:pPr>
            <a:r>
              <a:rPr lang="en-US"/>
              <a:t>Hello World</a:t>
            </a:r>
            <a:endParaRPr/>
          </a:p>
          <a:p>
            <a:pPr indent="-457200" lvl="0" marL="457200" rtl="0" algn="l">
              <a:spcBef>
                <a:spcPts val="1000"/>
              </a:spcBef>
              <a:spcAft>
                <a:spcPts val="0"/>
              </a:spcAft>
              <a:buClr>
                <a:srgbClr val="AD4C11"/>
              </a:buClr>
              <a:buSzPts val="1440"/>
              <a:buFont typeface="Trebuchet MS"/>
              <a:buAutoNum type="arabicPeriod"/>
            </a:pPr>
            <a:r>
              <a:rPr lang="en-US"/>
              <a:t>Hello World</a:t>
            </a:r>
            <a:endParaRPr/>
          </a:p>
          <a:p>
            <a:pPr indent="-457200" lvl="0" marL="457200" rtl="0" algn="l">
              <a:spcBef>
                <a:spcPts val="1000"/>
              </a:spcBef>
              <a:spcAft>
                <a:spcPts val="0"/>
              </a:spcAft>
              <a:buClr>
                <a:srgbClr val="AD4C11"/>
              </a:buClr>
              <a:buSzPts val="1440"/>
              <a:buFont typeface="Trebuchet MS"/>
              <a:buAutoNum type="arabicPeriod"/>
            </a:pPr>
            <a:r>
              <a:rPr lang="en-US"/>
              <a:t>Hello World</a:t>
            </a:r>
            <a:endParaRPr/>
          </a:p>
          <a:p>
            <a:pPr indent="-457200" lvl="0" marL="457200" rtl="0" algn="l">
              <a:spcBef>
                <a:spcPts val="1000"/>
              </a:spcBef>
              <a:spcAft>
                <a:spcPts val="0"/>
              </a:spcAft>
              <a:buClr>
                <a:srgbClr val="AD4C11"/>
              </a:buClr>
              <a:buSzPts val="1440"/>
              <a:buFont typeface="Trebuchet MS"/>
              <a:buAutoNum type="arabicPeriod"/>
            </a:pPr>
            <a:r>
              <a:rPr lang="en-US"/>
              <a:t>Hello World</a:t>
            </a:r>
            <a:endParaRPr/>
          </a:p>
          <a:p>
            <a:pPr indent="-457200" lvl="0" marL="457200" rtl="0" algn="l">
              <a:spcBef>
                <a:spcPts val="1000"/>
              </a:spcBef>
              <a:spcAft>
                <a:spcPts val="0"/>
              </a:spcAft>
              <a:buClr>
                <a:srgbClr val="AD4C11"/>
              </a:buClr>
              <a:buSzPts val="1440"/>
              <a:buFont typeface="Trebuchet MS"/>
              <a:buAutoNum type="arabicPeriod"/>
            </a:pPr>
            <a:r>
              <a:rPr lang="en-US"/>
              <a:t>Hello World</a:t>
            </a:r>
            <a:endParaRPr/>
          </a:p>
          <a:p>
            <a:pPr indent="-251459" lvl="0" marL="342900" rtl="0" algn="l">
              <a:spcBef>
                <a:spcPts val="1000"/>
              </a:spcBef>
              <a:spcAft>
                <a:spcPts val="0"/>
              </a:spcAft>
              <a:buClr>
                <a:srgbClr val="AD4C11"/>
              </a:buClr>
              <a:buSzPts val="1440"/>
              <a:buNone/>
            </a:pPr>
            <a:r>
              <a:t/>
            </a:r>
            <a:endParaRPr/>
          </a:p>
        </p:txBody>
      </p:sp>
      <p:sp>
        <p:nvSpPr>
          <p:cNvPr id="167" name="Google Shape;167;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168" name="Google Shape;168;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69" name="Google Shape;169;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Output?</a:t>
            </a:r>
            <a:endParaRPr/>
          </a:p>
        </p:txBody>
      </p:sp>
      <p:sp>
        <p:nvSpPr>
          <p:cNvPr id="409" name="Google Shape;409;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258318" lvl="0" marL="342900" rtl="0" algn="l">
              <a:spcBef>
                <a:spcPts val="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ForLoopExample3 {</a:t>
            </a:r>
            <a:endParaRPr/>
          </a:p>
          <a:p>
            <a:pPr indent="-258318"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for</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x</a:t>
            </a:r>
            <a:r>
              <a:rPr b="1" lang="en-US">
                <a:solidFill>
                  <a:srgbClr val="000000"/>
                </a:solidFill>
                <a:latin typeface="Consolas"/>
                <a:ea typeface="Consolas"/>
                <a:cs typeface="Consolas"/>
                <a:sym typeface="Consolas"/>
              </a:rPr>
              <a:t> = 10; </a:t>
            </a:r>
            <a:r>
              <a:rPr b="1" lang="en-US">
                <a:solidFill>
                  <a:srgbClr val="6A3E3E"/>
                </a:solidFill>
                <a:latin typeface="Consolas"/>
                <a:ea typeface="Consolas"/>
                <a:cs typeface="Consolas"/>
                <a:sym typeface="Consolas"/>
              </a:rPr>
              <a:t>x</a:t>
            </a:r>
            <a:r>
              <a:rPr b="1" lang="en-US">
                <a:solidFill>
                  <a:srgbClr val="000000"/>
                </a:solidFill>
                <a:latin typeface="Consolas"/>
                <a:ea typeface="Consolas"/>
                <a:cs typeface="Consolas"/>
                <a:sym typeface="Consolas"/>
              </a:rPr>
              <a:t>&lt;10; </a:t>
            </a:r>
            <a:r>
              <a:rPr b="1" lang="en-US">
                <a:solidFill>
                  <a:srgbClr val="6A3E3E"/>
                </a:solidFill>
                <a:latin typeface="Consolas"/>
                <a:ea typeface="Consolas"/>
                <a:cs typeface="Consolas"/>
                <a:sym typeface="Consolas"/>
              </a:rPr>
              <a:t>x</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"statement 1"</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"statement 2"</a:t>
            </a:r>
            <a:r>
              <a:rPr b="1" i="1" lang="en-US">
                <a:solidFill>
                  <a:srgbClr val="000000"/>
                </a:solidFill>
                <a:latin typeface="Consolas"/>
                <a:ea typeface="Consolas"/>
                <a:cs typeface="Consolas"/>
                <a:sym typeface="Consolas"/>
              </a:rPr>
              <a:t>);</a:t>
            </a:r>
            <a:endParaRPr/>
          </a:p>
          <a:p>
            <a:pPr indent="-258318"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58318"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58318" lvl="0" marL="342900" rtl="0" algn="l">
              <a:spcBef>
                <a:spcPts val="1000"/>
              </a:spcBef>
              <a:spcAft>
                <a:spcPts val="0"/>
              </a:spcAft>
              <a:buSzPct val="79999"/>
              <a:buNone/>
            </a:pPr>
            <a:r>
              <a:t/>
            </a:r>
            <a:endParaRPr/>
          </a:p>
        </p:txBody>
      </p:sp>
      <p:sp>
        <p:nvSpPr>
          <p:cNvPr id="410" name="Google Shape;41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11" name="Google Shape;41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12" name="Google Shape;41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Enhanced for loop in Java</a:t>
            </a:r>
            <a:br>
              <a:rPr b="1" lang="en-US"/>
            </a:br>
            <a:endParaRPr/>
          </a:p>
        </p:txBody>
      </p:sp>
      <p:sp>
        <p:nvSpPr>
          <p:cNvPr id="418" name="Google Shape;418;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Enhanced for loop was introduced with Java SE 5.0. This is mainly used on Arrays and Collections</a:t>
            </a:r>
            <a:endParaRPr/>
          </a:p>
          <a:p>
            <a:pPr indent="-342900" lvl="0" marL="342900" rtl="0" algn="l">
              <a:spcBef>
                <a:spcPts val="1000"/>
              </a:spcBef>
              <a:spcAft>
                <a:spcPts val="0"/>
              </a:spcAft>
              <a:buSzPts val="1440"/>
              <a:buChar char="►"/>
            </a:pPr>
            <a:r>
              <a:rPr lang="en-US"/>
              <a:t>It is also called as foreach</a:t>
            </a:r>
            <a:endParaRPr/>
          </a:p>
        </p:txBody>
      </p:sp>
      <p:sp>
        <p:nvSpPr>
          <p:cNvPr id="419" name="Google Shape;41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20" name="Google Shape;420;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21" name="Google Shape;421;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Syntax</a:t>
            </a:r>
            <a:endParaRPr/>
          </a:p>
        </p:txBody>
      </p:sp>
      <p:sp>
        <p:nvSpPr>
          <p:cNvPr id="427" name="Google Shape;427;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for(declaration : expression){</a:t>
            </a:r>
            <a:endParaRPr/>
          </a:p>
          <a:p>
            <a:pPr indent="-342900" lvl="0" marL="342900" rtl="0" algn="l">
              <a:spcBef>
                <a:spcPts val="1000"/>
              </a:spcBef>
              <a:spcAft>
                <a:spcPts val="0"/>
              </a:spcAft>
              <a:buSzPts val="1440"/>
              <a:buChar char="►"/>
            </a:pPr>
            <a:r>
              <a:rPr lang="en-US"/>
              <a:t>//statements</a:t>
            </a:r>
            <a:endParaRPr/>
          </a:p>
          <a:p>
            <a:pPr indent="-342900" lvl="0" marL="342900" rtl="0" algn="l">
              <a:spcBef>
                <a:spcPts val="1000"/>
              </a:spcBef>
              <a:spcAft>
                <a:spcPts val="0"/>
              </a:spcAft>
              <a:buSzPts val="1440"/>
              <a:buChar char="►"/>
            </a:pPr>
            <a:r>
              <a:rPr lang="en-US"/>
              <a:t>}</a:t>
            </a:r>
            <a:endParaRPr/>
          </a:p>
        </p:txBody>
      </p:sp>
      <p:sp>
        <p:nvSpPr>
          <p:cNvPr id="428" name="Google Shape;428;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29" name="Google Shape;429;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30" name="Google Shape;430;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Declaration:</a:t>
            </a:r>
            <a:r>
              <a:rPr lang="en-US"/>
              <a:t> The newly declared block variable, which is of a type compatible with the elements of the array you are accessing. The variable will be available within the for block and its value would be the same as the current array element.</a:t>
            </a:r>
            <a:endParaRPr/>
          </a:p>
          <a:p>
            <a:pPr indent="-342900" lvl="0" marL="342900" rtl="0" algn="l">
              <a:spcBef>
                <a:spcPts val="1000"/>
              </a:spcBef>
              <a:spcAft>
                <a:spcPts val="0"/>
              </a:spcAft>
              <a:buSzPts val="1440"/>
              <a:buChar char="►"/>
            </a:pPr>
            <a:r>
              <a:rPr b="1" lang="en-US"/>
              <a:t>Expression:</a:t>
            </a:r>
            <a:r>
              <a:rPr lang="en-US"/>
              <a:t> This evaluates to the array you need to loop through. The expression can be an array variable or method call that returns an array.</a:t>
            </a:r>
            <a:endParaRPr/>
          </a:p>
          <a:p>
            <a:pPr indent="-251459" lvl="0" marL="342900" rtl="0" algn="l">
              <a:spcBef>
                <a:spcPts val="1000"/>
              </a:spcBef>
              <a:spcAft>
                <a:spcPts val="0"/>
              </a:spcAft>
              <a:buSzPts val="1440"/>
              <a:buNone/>
            </a:pPr>
            <a:r>
              <a:t/>
            </a:r>
            <a:endParaRPr/>
          </a:p>
        </p:txBody>
      </p:sp>
      <p:sp>
        <p:nvSpPr>
          <p:cNvPr id="436" name="Google Shape;436;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37" name="Google Shape;437;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38" name="Google Shape;438;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444" name="Google Shape;444;p3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public class </a:t>
            </a:r>
            <a:r>
              <a:rPr b="1" lang="en-US" u="sng"/>
              <a:t>Test {</a:t>
            </a:r>
            <a:endParaRPr/>
          </a:p>
          <a:p>
            <a:pPr indent="-342900" lvl="0" marL="342900" rtl="0" algn="l">
              <a:spcBef>
                <a:spcPts val="1000"/>
              </a:spcBef>
              <a:spcAft>
                <a:spcPts val="0"/>
              </a:spcAft>
              <a:buSzPts val="1440"/>
              <a:buChar char="►"/>
            </a:pPr>
            <a:r>
              <a:rPr b="1" lang="en-US"/>
              <a:t>   public static void main(String args[]){</a:t>
            </a:r>
            <a:endParaRPr/>
          </a:p>
          <a:p>
            <a:pPr indent="-342900" lvl="0" marL="342900" rtl="0" algn="l">
              <a:spcBef>
                <a:spcPts val="1000"/>
              </a:spcBef>
              <a:spcAft>
                <a:spcPts val="0"/>
              </a:spcAft>
              <a:buSzPts val="1440"/>
              <a:buChar char="►"/>
            </a:pPr>
            <a:r>
              <a:rPr b="1" lang="en-US"/>
              <a:t>      String [] names ={"James", "Larry", "Tom", "Lacy"};</a:t>
            </a:r>
            <a:endParaRPr/>
          </a:p>
          <a:p>
            <a:pPr indent="-342900" lvl="0" marL="342900" rtl="0" algn="l">
              <a:spcBef>
                <a:spcPts val="1000"/>
              </a:spcBef>
              <a:spcAft>
                <a:spcPts val="0"/>
              </a:spcAft>
              <a:buSzPts val="1440"/>
              <a:buChar char="►"/>
            </a:pPr>
            <a:r>
              <a:rPr b="1" lang="en-US"/>
              <a:t>      for( String name : names ) {</a:t>
            </a:r>
            <a:endParaRPr/>
          </a:p>
          <a:p>
            <a:pPr indent="-342900" lvl="0" marL="342900" rtl="0" algn="l">
              <a:spcBef>
                <a:spcPts val="1000"/>
              </a:spcBef>
              <a:spcAft>
                <a:spcPts val="0"/>
              </a:spcAft>
              <a:buSzPts val="1440"/>
              <a:buChar char="►"/>
            </a:pPr>
            <a:r>
              <a:rPr b="1" lang="en-US"/>
              <a:t>         System.</a:t>
            </a:r>
            <a:r>
              <a:rPr b="1" i="1" lang="en-US"/>
              <a:t>out.println( name );</a:t>
            </a:r>
            <a:endParaRPr/>
          </a:p>
          <a:p>
            <a:pPr indent="-285750" lvl="1" marL="742950" rtl="0" algn="l">
              <a:spcBef>
                <a:spcPts val="1000"/>
              </a:spcBef>
              <a:spcAft>
                <a:spcPts val="0"/>
              </a:spcAft>
              <a:buSzPts val="1280"/>
              <a:buChar char="►"/>
            </a:pPr>
            <a:r>
              <a:rPr b="1" lang="en-US"/>
              <a:t>}</a:t>
            </a:r>
            <a:endParaRPr b="1"/>
          </a:p>
          <a:p>
            <a:pPr indent="-342900" lvl="0" marL="342900" rtl="0" algn="l">
              <a:spcBef>
                <a:spcPts val="1000"/>
              </a:spcBef>
              <a:spcAft>
                <a:spcPts val="0"/>
              </a:spcAft>
              <a:buSzPts val="1440"/>
              <a:buChar char="►"/>
            </a:pPr>
            <a:r>
              <a:rPr b="1" lang="en-US"/>
              <a:t>   }</a:t>
            </a:r>
            <a:endParaRPr/>
          </a:p>
          <a:p>
            <a:pPr indent="-342900" lvl="0" marL="342900" rtl="0" algn="l">
              <a:spcBef>
                <a:spcPts val="1000"/>
              </a:spcBef>
              <a:spcAft>
                <a:spcPts val="0"/>
              </a:spcAft>
              <a:buSzPts val="1440"/>
              <a:buChar char="►"/>
            </a:pPr>
            <a:r>
              <a:rPr b="1" lang="en-US"/>
              <a:t>}</a:t>
            </a:r>
            <a:endParaRPr/>
          </a:p>
        </p:txBody>
      </p:sp>
      <p:sp>
        <p:nvSpPr>
          <p:cNvPr id="445" name="Google Shape;445;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46" name="Google Shape;446;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47" name="Google Shape;447;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453" name="Google Shape;453;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James</a:t>
            </a:r>
            <a:endParaRPr/>
          </a:p>
          <a:p>
            <a:pPr indent="-342900" lvl="0" marL="342900" rtl="0" algn="l">
              <a:spcBef>
                <a:spcPts val="1000"/>
              </a:spcBef>
              <a:spcAft>
                <a:spcPts val="0"/>
              </a:spcAft>
              <a:buSzPts val="1440"/>
              <a:buChar char="►"/>
            </a:pPr>
            <a:r>
              <a:rPr lang="en-US"/>
              <a:t>Larry</a:t>
            </a:r>
            <a:endParaRPr/>
          </a:p>
          <a:p>
            <a:pPr indent="-342900" lvl="0" marL="342900" rtl="0" algn="l">
              <a:spcBef>
                <a:spcPts val="1000"/>
              </a:spcBef>
              <a:spcAft>
                <a:spcPts val="0"/>
              </a:spcAft>
              <a:buSzPts val="1440"/>
              <a:buChar char="►"/>
            </a:pPr>
            <a:r>
              <a:rPr lang="en-US"/>
              <a:t>Tom</a:t>
            </a:r>
            <a:endParaRPr/>
          </a:p>
          <a:p>
            <a:pPr indent="-342900" lvl="0" marL="342900" rtl="0" algn="l">
              <a:spcBef>
                <a:spcPts val="1000"/>
              </a:spcBef>
              <a:spcAft>
                <a:spcPts val="0"/>
              </a:spcAft>
              <a:buSzPts val="1440"/>
              <a:buChar char="►"/>
            </a:pPr>
            <a:r>
              <a:rPr lang="en-US"/>
              <a:t>Lacy</a:t>
            </a:r>
            <a:endParaRPr/>
          </a:p>
        </p:txBody>
      </p:sp>
      <p:sp>
        <p:nvSpPr>
          <p:cNvPr id="454" name="Google Shape;454;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55" name="Google Shape;455;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56" name="Google Shape;456;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break Keyword</a:t>
            </a:r>
            <a:endParaRPr b="1"/>
          </a:p>
        </p:txBody>
      </p:sp>
      <p:sp>
        <p:nvSpPr>
          <p:cNvPr id="462" name="Google Shape;462;p3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a:t>
            </a:r>
            <a:r>
              <a:rPr i="1" lang="en-US"/>
              <a:t>break</a:t>
            </a:r>
            <a:r>
              <a:rPr lang="en-US"/>
              <a:t> keyword is used to stop the entire loop. The break keyword must be used inside any loop or a switch statement.</a:t>
            </a:r>
            <a:endParaRPr/>
          </a:p>
          <a:p>
            <a:pPr indent="-342900" lvl="0" marL="342900" rtl="0" algn="l">
              <a:spcBef>
                <a:spcPts val="1000"/>
              </a:spcBef>
              <a:spcAft>
                <a:spcPts val="0"/>
              </a:spcAft>
              <a:buSzPts val="1440"/>
              <a:buChar char="►"/>
            </a:pPr>
            <a:r>
              <a:rPr lang="en-US"/>
              <a:t>The break keyword will stop the execution of the innermost loop and start executing the next line of code after the block.</a:t>
            </a:r>
            <a:endParaRPr/>
          </a:p>
          <a:p>
            <a:pPr indent="-251459" lvl="0" marL="342900" rtl="0" algn="l">
              <a:spcBef>
                <a:spcPts val="1000"/>
              </a:spcBef>
              <a:spcAft>
                <a:spcPts val="0"/>
              </a:spcAft>
              <a:buSzPts val="1440"/>
              <a:buNone/>
            </a:pPr>
            <a:r>
              <a:t/>
            </a:r>
            <a:endParaRPr/>
          </a:p>
        </p:txBody>
      </p:sp>
      <p:sp>
        <p:nvSpPr>
          <p:cNvPr id="463" name="Google Shape;463;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64" name="Google Shape;464;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65" name="Google Shape;465;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Syntax</a:t>
            </a:r>
            <a:endParaRPr/>
          </a:p>
        </p:txBody>
      </p:sp>
      <p:sp>
        <p:nvSpPr>
          <p:cNvPr id="471" name="Google Shape;471;p3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syntax of a break is a single statement inside any loop or inside switch</a:t>
            </a:r>
            <a:endParaRPr/>
          </a:p>
          <a:p>
            <a:pPr indent="-342900" lvl="0" marL="342900" rtl="0" algn="l">
              <a:spcBef>
                <a:spcPts val="1000"/>
              </a:spcBef>
              <a:spcAft>
                <a:spcPts val="0"/>
              </a:spcAft>
              <a:buSzPts val="1440"/>
              <a:buChar char="►"/>
            </a:pPr>
            <a:r>
              <a:rPr lang="en-US"/>
              <a:t>break;</a:t>
            </a:r>
            <a:endParaRPr/>
          </a:p>
        </p:txBody>
      </p:sp>
      <p:sp>
        <p:nvSpPr>
          <p:cNvPr id="472" name="Google Shape;472;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73" name="Google Shape;473;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74" name="Google Shape;474;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480" name="Google Shape;480;p39"/>
          <p:cNvSpPr txBox="1"/>
          <p:nvPr>
            <p:ph idx="1" type="body"/>
          </p:nvPr>
        </p:nvSpPr>
        <p:spPr>
          <a:xfrm>
            <a:off x="1295401" y="2556932"/>
            <a:ext cx="9601196" cy="3779860"/>
          </a:xfrm>
          <a:prstGeom prst="rect">
            <a:avLst/>
          </a:prstGeom>
          <a:noFill/>
          <a:ln>
            <a:noFill/>
          </a:ln>
        </p:spPr>
        <p:txBody>
          <a:bodyPr anchorCtr="0" anchor="t" bIns="45700" lIns="91425" spcFirstLastPara="1" rIns="91425" wrap="square" tIns="45700">
            <a:normAutofit fontScale="55000" lnSpcReduction="20000"/>
          </a:bodyPr>
          <a:lstStyle/>
          <a:p>
            <a:pPr indent="-292608" lvl="0" marL="342900" rtl="0" algn="l">
              <a:spcBef>
                <a:spcPts val="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BreakDemo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numbers</a:t>
            </a:r>
            <a:r>
              <a:rPr b="1" lang="en-US">
                <a:solidFill>
                  <a:srgbClr val="000000"/>
                </a:solidFill>
                <a:latin typeface="Consolas"/>
                <a:ea typeface="Consolas"/>
                <a:cs typeface="Consolas"/>
                <a:sym typeface="Consolas"/>
              </a:rPr>
              <a:t> = {10,20,30,40,50};</a:t>
            </a:r>
            <a:endParaRPr/>
          </a:p>
          <a:p>
            <a:pPr indent="-292608"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for</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 </a:t>
            </a:r>
            <a:r>
              <a:rPr b="1" lang="en-US">
                <a:solidFill>
                  <a:srgbClr val="6A3E3E"/>
                </a:solidFill>
                <a:latin typeface="Consolas"/>
                <a:ea typeface="Consolas"/>
                <a:cs typeface="Consolas"/>
                <a:sym typeface="Consolas"/>
              </a:rPr>
              <a:t>numbers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if</a:t>
            </a:r>
            <a:r>
              <a:rPr b="1" lang="en-US">
                <a:solidFill>
                  <a:srgbClr val="000000"/>
                </a:solidFill>
                <a:latin typeface="Consolas"/>
                <a:ea typeface="Consolas"/>
                <a:cs typeface="Consolas"/>
                <a:sym typeface="Consolas"/>
              </a:rPr>
              <a:t>(</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==30){</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break</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6A3E3E"/>
                </a:solidFill>
                <a:latin typeface="Consolas"/>
                <a:ea typeface="Consolas"/>
                <a:cs typeface="Consolas"/>
                <a:sym typeface="Consolas"/>
              </a:rPr>
              <a:t>i</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 </a:t>
            </a:r>
            <a:r>
              <a:rPr lang="en-US">
                <a:solidFill>
                  <a:srgbClr val="3F7F5F"/>
                </a:solidFill>
                <a:latin typeface="Consolas"/>
                <a:ea typeface="Consolas"/>
                <a:cs typeface="Consolas"/>
                <a:sym typeface="Consolas"/>
              </a:rPr>
              <a:t>//for loop ends here</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"program ends here"</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92608"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92608" lvl="0" marL="342900" rtl="0" algn="l">
              <a:spcBef>
                <a:spcPts val="1000"/>
              </a:spcBef>
              <a:spcAft>
                <a:spcPts val="0"/>
              </a:spcAft>
              <a:buSzPct val="79999"/>
              <a:buNone/>
            </a:pPr>
            <a:r>
              <a:t/>
            </a:r>
            <a:endParaRPr b="1"/>
          </a:p>
        </p:txBody>
      </p:sp>
      <p:sp>
        <p:nvSpPr>
          <p:cNvPr id="481" name="Google Shape;481;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82" name="Google Shape;482;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83" name="Google Shape;483;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489" name="Google Shape;489;p4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10</a:t>
            </a:r>
            <a:endParaRPr/>
          </a:p>
          <a:p>
            <a:pPr indent="-342900" lvl="0" marL="342900" rtl="0" algn="l">
              <a:spcBef>
                <a:spcPts val="1000"/>
              </a:spcBef>
              <a:spcAft>
                <a:spcPts val="0"/>
              </a:spcAft>
              <a:buSzPts val="1440"/>
              <a:buChar char="►"/>
            </a:pPr>
            <a:r>
              <a:rPr lang="en-US"/>
              <a:t>20</a:t>
            </a:r>
            <a:endParaRPr/>
          </a:p>
          <a:p>
            <a:pPr indent="-342900" lvl="0" marL="342900" rtl="0" algn="l">
              <a:spcBef>
                <a:spcPts val="1000"/>
              </a:spcBef>
              <a:spcAft>
                <a:spcPts val="0"/>
              </a:spcAft>
              <a:buSzPts val="1440"/>
              <a:buChar char="►"/>
            </a:pPr>
            <a:r>
              <a:rPr lang="en-US"/>
              <a:t>Program Ends here</a:t>
            </a:r>
            <a:endParaRPr/>
          </a:p>
        </p:txBody>
      </p:sp>
      <p:sp>
        <p:nvSpPr>
          <p:cNvPr id="490" name="Google Shape;490;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491" name="Google Shape;491;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92" name="Google Shape;492;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Without using loop controls</a:t>
            </a:r>
            <a:endParaRPr/>
          </a:p>
        </p:txBody>
      </p:sp>
      <p:sp>
        <p:nvSpPr>
          <p:cNvPr id="175" name="Google Shape;175;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SzPct val="79999"/>
              <a:buChar char="►"/>
            </a:pPr>
            <a:r>
              <a:rPr b="1" lang="en-US"/>
              <a:t>public class </a:t>
            </a:r>
            <a:r>
              <a:rPr b="1" lang="en-US" u="sng"/>
              <a:t>Test {</a:t>
            </a:r>
            <a:endParaRPr/>
          </a:p>
          <a:p>
            <a:pPr indent="-342900" lvl="0" marL="342900" rtl="0" algn="l">
              <a:spcBef>
                <a:spcPts val="1000"/>
              </a:spcBef>
              <a:spcAft>
                <a:spcPts val="0"/>
              </a:spcAft>
              <a:buSzPct val="79999"/>
              <a:buChar char="►"/>
            </a:pPr>
            <a:r>
              <a:rPr lang="en-US"/>
              <a:t>   </a:t>
            </a:r>
            <a:r>
              <a:rPr b="1" lang="en-US"/>
              <a:t>public static void main(String args[]) {</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System.</a:t>
            </a:r>
            <a:r>
              <a:rPr i="1" lang="en-US"/>
              <a:t>out.println("Hello World");</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a:t>
            </a:r>
            <a:endParaRPr/>
          </a:p>
        </p:txBody>
      </p:sp>
      <p:sp>
        <p:nvSpPr>
          <p:cNvPr id="176" name="Google Shape;176;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177" name="Google Shape;177;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78" name="Google Shape;178;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continue Keyword</a:t>
            </a:r>
            <a:endParaRPr/>
          </a:p>
        </p:txBody>
      </p:sp>
      <p:sp>
        <p:nvSpPr>
          <p:cNvPr id="498" name="Google Shape;498;p4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a:t>
            </a:r>
            <a:r>
              <a:rPr i="1" lang="en-US"/>
              <a:t>continue</a:t>
            </a:r>
            <a:r>
              <a:rPr lang="en-US"/>
              <a:t> keyword can be used in any of the loop control structures. It causes the loop to immediately jump to the next iteration of the loop.</a:t>
            </a:r>
            <a:endParaRPr/>
          </a:p>
          <a:p>
            <a:pPr indent="-342900" lvl="0" marL="342900" rtl="0" algn="l">
              <a:spcBef>
                <a:spcPts val="1000"/>
              </a:spcBef>
              <a:spcAft>
                <a:spcPts val="0"/>
              </a:spcAft>
              <a:buSzPts val="1440"/>
              <a:buChar char="►"/>
            </a:pPr>
            <a:r>
              <a:rPr lang="en-US"/>
              <a:t>In a for loop, the continue keyword causes flow of control to immediately jump to the update statement.</a:t>
            </a:r>
            <a:endParaRPr/>
          </a:p>
          <a:p>
            <a:pPr indent="-342900" lvl="0" marL="342900" rtl="0" algn="l">
              <a:spcBef>
                <a:spcPts val="1000"/>
              </a:spcBef>
              <a:spcAft>
                <a:spcPts val="0"/>
              </a:spcAft>
              <a:buSzPts val="1440"/>
              <a:buChar char="►"/>
            </a:pPr>
            <a:r>
              <a:rPr lang="en-US"/>
              <a:t>In a while loop or do/while loop, flow of control immediately jumps to the Boolean expression.</a:t>
            </a:r>
            <a:endParaRPr/>
          </a:p>
          <a:p>
            <a:pPr indent="-251459" lvl="0" marL="342900" rtl="0" algn="l">
              <a:spcBef>
                <a:spcPts val="1000"/>
              </a:spcBef>
              <a:spcAft>
                <a:spcPts val="0"/>
              </a:spcAft>
              <a:buSzPts val="1440"/>
              <a:buNone/>
            </a:pPr>
            <a:r>
              <a:t/>
            </a:r>
            <a:endParaRPr/>
          </a:p>
        </p:txBody>
      </p:sp>
      <p:sp>
        <p:nvSpPr>
          <p:cNvPr id="499" name="Google Shape;499;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00" name="Google Shape;500;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01" name="Google Shape;501;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Syntax</a:t>
            </a:r>
            <a:endParaRPr/>
          </a:p>
        </p:txBody>
      </p:sp>
      <p:sp>
        <p:nvSpPr>
          <p:cNvPr id="507" name="Google Shape;507;p4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syntax of a continue is a single statement inside any loop</a:t>
            </a:r>
            <a:endParaRPr/>
          </a:p>
          <a:p>
            <a:pPr indent="-342900" lvl="0" marL="342900" rtl="0" algn="l">
              <a:spcBef>
                <a:spcPts val="1000"/>
              </a:spcBef>
              <a:spcAft>
                <a:spcPts val="0"/>
              </a:spcAft>
              <a:buSzPts val="1440"/>
              <a:buChar char="►"/>
            </a:pPr>
            <a:r>
              <a:rPr lang="en-US"/>
              <a:t>continue;</a:t>
            </a:r>
            <a:endParaRPr/>
          </a:p>
        </p:txBody>
      </p:sp>
      <p:sp>
        <p:nvSpPr>
          <p:cNvPr id="508" name="Google Shape;508;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09" name="Google Shape;509;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10" name="Google Shape;510;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Example</a:t>
            </a:r>
            <a:endParaRPr b="1"/>
          </a:p>
        </p:txBody>
      </p:sp>
      <p:sp>
        <p:nvSpPr>
          <p:cNvPr id="516" name="Google Shape;516;p43"/>
          <p:cNvSpPr txBox="1"/>
          <p:nvPr>
            <p:ph idx="1" type="body"/>
          </p:nvPr>
        </p:nvSpPr>
        <p:spPr>
          <a:xfrm>
            <a:off x="1295401" y="2556932"/>
            <a:ext cx="9601196" cy="371585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b="1" lang="en-US"/>
              <a:t>public class </a:t>
            </a:r>
            <a:r>
              <a:rPr b="1" lang="en-US" u="sng"/>
              <a:t>Test {</a:t>
            </a:r>
            <a:endParaRPr/>
          </a:p>
          <a:p>
            <a:pPr indent="-342900" lvl="0" marL="342900" rtl="0" algn="l">
              <a:spcBef>
                <a:spcPts val="1000"/>
              </a:spcBef>
              <a:spcAft>
                <a:spcPts val="0"/>
              </a:spcAft>
              <a:buSzPct val="79999"/>
              <a:buChar char="►"/>
            </a:pPr>
            <a:r>
              <a:rPr b="1" lang="en-US"/>
              <a:t>   public static void main(String args[]) {</a:t>
            </a:r>
            <a:endParaRPr/>
          </a:p>
          <a:p>
            <a:pPr indent="-342900" lvl="0" marL="342900" rtl="0" algn="l">
              <a:spcBef>
                <a:spcPts val="1000"/>
              </a:spcBef>
              <a:spcAft>
                <a:spcPts val="0"/>
              </a:spcAft>
              <a:buSzPct val="79999"/>
              <a:buChar char="►"/>
            </a:pPr>
            <a:r>
              <a:rPr b="1" lang="en-US"/>
              <a:t>      int [] numbers = {10, 20, 30, 40, 50};</a:t>
            </a:r>
            <a:endParaRPr/>
          </a:p>
          <a:p>
            <a:pPr indent="-278892" lvl="0" marL="342900" rtl="0" algn="l">
              <a:spcBef>
                <a:spcPts val="1000"/>
              </a:spcBef>
              <a:spcAft>
                <a:spcPts val="0"/>
              </a:spcAft>
              <a:buSzPct val="79999"/>
              <a:buNone/>
            </a:pPr>
            <a:r>
              <a:t/>
            </a:r>
            <a:endParaRPr b="1"/>
          </a:p>
          <a:p>
            <a:pPr indent="-342900" lvl="0" marL="342900" rtl="0" algn="l">
              <a:spcBef>
                <a:spcPts val="1000"/>
              </a:spcBef>
              <a:spcAft>
                <a:spcPts val="0"/>
              </a:spcAft>
              <a:buSzPct val="79999"/>
              <a:buChar char="►"/>
            </a:pPr>
            <a:r>
              <a:rPr b="1" lang="en-US"/>
              <a:t>      for(int x : numbers ) {</a:t>
            </a:r>
            <a:endParaRPr/>
          </a:p>
          <a:p>
            <a:pPr indent="-342900" lvl="0" marL="342900" rtl="0" algn="l">
              <a:spcBef>
                <a:spcPts val="1000"/>
              </a:spcBef>
              <a:spcAft>
                <a:spcPts val="0"/>
              </a:spcAft>
              <a:buSzPct val="79999"/>
              <a:buChar char="►"/>
            </a:pPr>
            <a:r>
              <a:rPr b="1" lang="en-US"/>
              <a:t>         if( x == 30 ) {</a:t>
            </a:r>
            <a:endParaRPr/>
          </a:p>
          <a:p>
            <a:pPr indent="-342900" lvl="0" marL="342900" rtl="0" algn="l">
              <a:spcBef>
                <a:spcPts val="1000"/>
              </a:spcBef>
              <a:spcAft>
                <a:spcPts val="0"/>
              </a:spcAft>
              <a:buSzPct val="79999"/>
              <a:buChar char="►"/>
            </a:pPr>
            <a:r>
              <a:rPr b="1" lang="en-US"/>
              <a:t>      continue;</a:t>
            </a:r>
            <a:endParaRPr/>
          </a:p>
          <a:p>
            <a:pPr indent="-342900" lvl="0" marL="342900" rtl="0" algn="l">
              <a:spcBef>
                <a:spcPts val="1000"/>
              </a:spcBef>
              <a:spcAft>
                <a:spcPts val="0"/>
              </a:spcAft>
              <a:buSzPct val="79999"/>
              <a:buChar char="►"/>
            </a:pPr>
            <a:r>
              <a:rPr b="1" lang="en-US"/>
              <a:t>         }</a:t>
            </a:r>
            <a:endParaRPr/>
          </a:p>
          <a:p>
            <a:pPr indent="-342900" lvl="0" marL="342900" rtl="0" algn="l">
              <a:spcBef>
                <a:spcPts val="1000"/>
              </a:spcBef>
              <a:spcAft>
                <a:spcPts val="0"/>
              </a:spcAft>
              <a:buSzPct val="79999"/>
              <a:buChar char="►"/>
            </a:pPr>
            <a:r>
              <a:rPr b="1" lang="en-US"/>
              <a:t>         System.</a:t>
            </a:r>
            <a:r>
              <a:rPr b="1" i="1" lang="en-US"/>
              <a:t>out.print( x );</a:t>
            </a:r>
            <a:endParaRPr/>
          </a:p>
          <a:p>
            <a:pPr indent="-342900" lvl="0" marL="342900" rtl="0" algn="l">
              <a:spcBef>
                <a:spcPts val="1000"/>
              </a:spcBef>
              <a:spcAft>
                <a:spcPts val="0"/>
              </a:spcAft>
              <a:buSzPct val="79999"/>
              <a:buChar char="►"/>
            </a:pPr>
            <a:r>
              <a:rPr b="1" lang="en-US"/>
              <a:t>         System.</a:t>
            </a:r>
            <a:r>
              <a:rPr b="1" i="1" lang="en-US"/>
              <a:t>out.print("\n");</a:t>
            </a:r>
            <a:endParaRPr/>
          </a:p>
          <a:p>
            <a:pPr indent="-342900" lvl="0" marL="342900" rtl="0" algn="l">
              <a:spcBef>
                <a:spcPts val="1000"/>
              </a:spcBef>
              <a:spcAft>
                <a:spcPts val="0"/>
              </a:spcAft>
              <a:buSzPct val="79999"/>
              <a:buChar char="►"/>
            </a:pPr>
            <a:r>
              <a:rPr b="1" lang="en-US"/>
              <a:t>      }</a:t>
            </a:r>
            <a:endParaRPr/>
          </a:p>
          <a:p>
            <a:pPr indent="-342900" lvl="0" marL="342900" rtl="0" algn="l">
              <a:spcBef>
                <a:spcPts val="1000"/>
              </a:spcBef>
              <a:spcAft>
                <a:spcPts val="0"/>
              </a:spcAft>
              <a:buSzPct val="79999"/>
              <a:buChar char="►"/>
            </a:pPr>
            <a:r>
              <a:rPr b="1" lang="en-US"/>
              <a:t>   }</a:t>
            </a:r>
            <a:endParaRPr/>
          </a:p>
          <a:p>
            <a:pPr indent="-342900" lvl="0" marL="342900" rtl="0" algn="l">
              <a:spcBef>
                <a:spcPts val="1000"/>
              </a:spcBef>
              <a:spcAft>
                <a:spcPts val="0"/>
              </a:spcAft>
              <a:buSzPct val="79999"/>
              <a:buChar char="►"/>
            </a:pPr>
            <a:r>
              <a:rPr b="1" lang="en-US"/>
              <a:t>}</a:t>
            </a:r>
            <a:endParaRPr/>
          </a:p>
        </p:txBody>
      </p:sp>
      <p:sp>
        <p:nvSpPr>
          <p:cNvPr id="517" name="Google Shape;517;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18" name="Google Shape;518;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19" name="Google Shape;519;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525" name="Google Shape;525;p4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10</a:t>
            </a:r>
            <a:endParaRPr/>
          </a:p>
          <a:p>
            <a:pPr indent="-342900" lvl="0" marL="342900" rtl="0" algn="l">
              <a:spcBef>
                <a:spcPts val="1000"/>
              </a:spcBef>
              <a:spcAft>
                <a:spcPts val="0"/>
              </a:spcAft>
              <a:buSzPts val="1440"/>
              <a:buChar char="►"/>
            </a:pPr>
            <a:r>
              <a:rPr lang="en-US"/>
              <a:t>20</a:t>
            </a:r>
            <a:endParaRPr/>
          </a:p>
          <a:p>
            <a:pPr indent="-342900" lvl="0" marL="342900" rtl="0" algn="l">
              <a:spcBef>
                <a:spcPts val="1000"/>
              </a:spcBef>
              <a:spcAft>
                <a:spcPts val="0"/>
              </a:spcAft>
              <a:buSzPts val="1440"/>
              <a:buChar char="►"/>
            </a:pPr>
            <a:r>
              <a:rPr lang="en-US"/>
              <a:t>40</a:t>
            </a:r>
            <a:endParaRPr/>
          </a:p>
          <a:p>
            <a:pPr indent="-342900" lvl="0" marL="342900" rtl="0" algn="l">
              <a:spcBef>
                <a:spcPts val="1000"/>
              </a:spcBef>
              <a:spcAft>
                <a:spcPts val="0"/>
              </a:spcAft>
              <a:buSzPts val="1440"/>
              <a:buChar char="►"/>
            </a:pPr>
            <a:r>
              <a:rPr lang="en-US"/>
              <a:t>50</a:t>
            </a:r>
            <a:endParaRPr/>
          </a:p>
        </p:txBody>
      </p:sp>
      <p:sp>
        <p:nvSpPr>
          <p:cNvPr id="526" name="Google Shape;526;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27" name="Google Shape;527;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28" name="Google Shape;528;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Programs</a:t>
            </a:r>
            <a:endParaRPr/>
          </a:p>
        </p:txBody>
      </p:sp>
      <p:sp>
        <p:nvSpPr>
          <p:cNvPr id="534" name="Google Shape;534;p4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Write a program to print 10th multiplication table</a:t>
            </a:r>
            <a:endParaRPr/>
          </a:p>
          <a:p>
            <a:pPr indent="-342900" lvl="0" marL="342900" rtl="0" algn="l">
              <a:spcBef>
                <a:spcPts val="1000"/>
              </a:spcBef>
              <a:spcAft>
                <a:spcPts val="0"/>
              </a:spcAft>
              <a:buSzPts val="1440"/>
              <a:buChar char="►"/>
            </a:pPr>
            <a:r>
              <a:rPr lang="en-US"/>
              <a:t>10 * 1 = 10</a:t>
            </a:r>
            <a:endParaRPr/>
          </a:p>
          <a:p>
            <a:pPr indent="-342900" lvl="0" marL="342900" rtl="0" algn="l">
              <a:spcBef>
                <a:spcPts val="1000"/>
              </a:spcBef>
              <a:spcAft>
                <a:spcPts val="0"/>
              </a:spcAft>
              <a:buSzPts val="1440"/>
              <a:buChar char="►"/>
            </a:pPr>
            <a:r>
              <a:rPr lang="en-US"/>
              <a:t>10 * 2 = 20</a:t>
            </a:r>
            <a:endParaRPr/>
          </a:p>
          <a:p>
            <a:pPr indent="-342900" lvl="0" marL="342900" rtl="0" algn="l">
              <a:spcBef>
                <a:spcPts val="1000"/>
              </a:spcBef>
              <a:spcAft>
                <a:spcPts val="0"/>
              </a:spcAft>
              <a:buSzPts val="1440"/>
              <a:buChar char="►"/>
            </a:pPr>
            <a:r>
              <a:rPr lang="en-US"/>
              <a:t>..</a:t>
            </a:r>
            <a:endParaRPr/>
          </a:p>
          <a:p>
            <a:pPr indent="-342900" lvl="0" marL="342900" rtl="0" algn="l">
              <a:spcBef>
                <a:spcPts val="1000"/>
              </a:spcBef>
              <a:spcAft>
                <a:spcPts val="0"/>
              </a:spcAft>
              <a:buSzPts val="1440"/>
              <a:buChar char="►"/>
            </a:pPr>
            <a:r>
              <a:rPr lang="en-US"/>
              <a:t>..</a:t>
            </a:r>
            <a:endParaRPr/>
          </a:p>
          <a:p>
            <a:pPr indent="-342900" lvl="0" marL="342900" rtl="0" algn="l">
              <a:spcBef>
                <a:spcPts val="1000"/>
              </a:spcBef>
              <a:spcAft>
                <a:spcPts val="0"/>
              </a:spcAft>
              <a:buSzPts val="1440"/>
              <a:buChar char="►"/>
            </a:pPr>
            <a:r>
              <a:rPr lang="en-US"/>
              <a:t>10 * 10 = 100</a:t>
            </a:r>
            <a:endParaRPr/>
          </a:p>
        </p:txBody>
      </p:sp>
      <p:sp>
        <p:nvSpPr>
          <p:cNvPr id="535" name="Google Shape;535;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36" name="Google Shape;536;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37" name="Google Shape;537;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Write a program to print numbers from 10 to 1 using do While</a:t>
            </a:r>
            <a:endParaRPr/>
          </a:p>
        </p:txBody>
      </p:sp>
      <p:sp>
        <p:nvSpPr>
          <p:cNvPr id="543" name="Google Shape;543;p4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10</a:t>
            </a:r>
            <a:endParaRPr/>
          </a:p>
          <a:p>
            <a:pPr indent="-342900" lvl="0" marL="342900" rtl="0" algn="l">
              <a:spcBef>
                <a:spcPts val="1000"/>
              </a:spcBef>
              <a:spcAft>
                <a:spcPts val="0"/>
              </a:spcAft>
              <a:buSzPts val="1440"/>
              <a:buChar char="►"/>
            </a:pPr>
            <a:r>
              <a:rPr lang="en-US"/>
              <a:t>9</a:t>
            </a:r>
            <a:endParaRPr/>
          </a:p>
          <a:p>
            <a:pPr indent="-342900" lvl="0" marL="342900" rtl="0" algn="l">
              <a:spcBef>
                <a:spcPts val="1000"/>
              </a:spcBef>
              <a:spcAft>
                <a:spcPts val="0"/>
              </a:spcAft>
              <a:buSzPts val="1440"/>
              <a:buChar char="►"/>
            </a:pPr>
            <a:r>
              <a:rPr lang="en-US"/>
              <a:t>8</a:t>
            </a:r>
            <a:endParaRPr/>
          </a:p>
          <a:p>
            <a:pPr indent="-342900" lvl="0" marL="342900" rtl="0" algn="l">
              <a:spcBef>
                <a:spcPts val="1000"/>
              </a:spcBef>
              <a:spcAft>
                <a:spcPts val="0"/>
              </a:spcAft>
              <a:buSzPts val="1440"/>
              <a:buChar char="►"/>
            </a:pPr>
            <a:r>
              <a:rPr lang="en-US"/>
              <a:t>7</a:t>
            </a:r>
            <a:endParaRPr/>
          </a:p>
          <a:p>
            <a:pPr indent="-342900" lvl="0" marL="342900" rtl="0" algn="l">
              <a:spcBef>
                <a:spcPts val="1000"/>
              </a:spcBef>
              <a:spcAft>
                <a:spcPts val="0"/>
              </a:spcAft>
              <a:buSzPts val="1440"/>
              <a:buChar char="►"/>
            </a:pPr>
            <a:r>
              <a:rPr lang="en-US"/>
              <a:t>6</a:t>
            </a:r>
            <a:endParaRPr/>
          </a:p>
          <a:p>
            <a:pPr indent="-342900" lvl="0" marL="342900" rtl="0" algn="l">
              <a:spcBef>
                <a:spcPts val="1000"/>
              </a:spcBef>
              <a:spcAft>
                <a:spcPts val="0"/>
              </a:spcAft>
              <a:buSzPts val="1440"/>
              <a:buChar char="►"/>
            </a:pPr>
            <a:r>
              <a:rPr lang="en-US"/>
              <a:t>4</a:t>
            </a:r>
            <a:endParaRPr/>
          </a:p>
          <a:p>
            <a:pPr indent="-342900" lvl="0" marL="342900" rtl="0" algn="l">
              <a:spcBef>
                <a:spcPts val="1000"/>
              </a:spcBef>
              <a:spcAft>
                <a:spcPts val="0"/>
              </a:spcAft>
              <a:buSzPts val="1440"/>
              <a:buChar char="►"/>
            </a:pPr>
            <a:r>
              <a:rPr lang="en-US"/>
              <a:t>3</a:t>
            </a:r>
            <a:endParaRPr/>
          </a:p>
          <a:p>
            <a:pPr indent="-342900" lvl="0" marL="342900" rtl="0" algn="l">
              <a:spcBef>
                <a:spcPts val="1000"/>
              </a:spcBef>
              <a:spcAft>
                <a:spcPts val="0"/>
              </a:spcAft>
              <a:buSzPts val="1440"/>
              <a:buChar char="►"/>
            </a:pPr>
            <a:r>
              <a:rPr lang="en-US"/>
              <a:t>2</a:t>
            </a:r>
            <a:endParaRPr/>
          </a:p>
          <a:p>
            <a:pPr indent="-342900" lvl="0" marL="342900" rtl="0" algn="l">
              <a:spcBef>
                <a:spcPts val="1000"/>
              </a:spcBef>
              <a:spcAft>
                <a:spcPts val="0"/>
              </a:spcAft>
              <a:buSzPts val="1440"/>
              <a:buChar char="►"/>
            </a:pPr>
            <a:r>
              <a:rPr lang="en-US"/>
              <a:t>1</a:t>
            </a:r>
            <a:endParaRPr/>
          </a:p>
        </p:txBody>
      </p:sp>
      <p:sp>
        <p:nvSpPr>
          <p:cNvPr id="544" name="Google Shape;544;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45" name="Google Shape;545;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46" name="Google Shape;546;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Code to print numbers in reverse order</a:t>
            </a:r>
            <a:endParaRPr/>
          </a:p>
        </p:txBody>
      </p:sp>
      <p:sp>
        <p:nvSpPr>
          <p:cNvPr id="552" name="Google Shape;552;p4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int num = 10;</a:t>
            </a:r>
            <a:endParaRPr/>
          </a:p>
          <a:p>
            <a:pPr indent="-342900" lvl="0" marL="342900" rtl="0" algn="l">
              <a:spcBef>
                <a:spcPts val="1000"/>
              </a:spcBef>
              <a:spcAft>
                <a:spcPts val="0"/>
              </a:spcAft>
              <a:buSzPts val="1440"/>
              <a:buChar char="►"/>
            </a:pPr>
            <a:r>
              <a:rPr b="1" lang="en-US"/>
              <a:t>do {</a:t>
            </a:r>
            <a:endParaRPr/>
          </a:p>
          <a:p>
            <a:pPr indent="-342900" lvl="0" marL="342900" rtl="0" algn="l">
              <a:spcBef>
                <a:spcPts val="1000"/>
              </a:spcBef>
              <a:spcAft>
                <a:spcPts val="0"/>
              </a:spcAft>
              <a:buSzPts val="1440"/>
              <a:buChar char="►"/>
            </a:pPr>
            <a:r>
              <a:rPr lang="en-US"/>
              <a:t>System.</a:t>
            </a:r>
            <a:r>
              <a:rPr i="1" lang="en-US"/>
              <a:t>out.println("Number" + num--);</a:t>
            </a:r>
            <a:endParaRPr/>
          </a:p>
          <a:p>
            <a:pPr indent="-342900" lvl="0" marL="342900" rtl="0" algn="l">
              <a:spcBef>
                <a:spcPts val="1000"/>
              </a:spcBef>
              <a:spcAft>
                <a:spcPts val="0"/>
              </a:spcAft>
              <a:buSzPts val="1440"/>
              <a:buChar char="►"/>
            </a:pPr>
            <a:r>
              <a:rPr lang="en-US"/>
              <a:t>} </a:t>
            </a:r>
            <a:r>
              <a:rPr b="1" lang="en-US"/>
              <a:t>while (num != 0);</a:t>
            </a:r>
            <a:endParaRPr/>
          </a:p>
          <a:p>
            <a:pPr indent="-251459" lvl="0" marL="342900" rtl="0" algn="l">
              <a:spcBef>
                <a:spcPts val="1000"/>
              </a:spcBef>
              <a:spcAft>
                <a:spcPts val="0"/>
              </a:spcAft>
              <a:buSzPts val="1440"/>
              <a:buNone/>
            </a:pPr>
            <a:r>
              <a:t/>
            </a:r>
            <a:endParaRPr/>
          </a:p>
        </p:txBody>
      </p:sp>
      <p:sp>
        <p:nvSpPr>
          <p:cNvPr id="553" name="Google Shape;553;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54" name="Google Shape;554;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55" name="Google Shape;555;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Program to Print Even Numbers from 0 to 20</a:t>
            </a:r>
            <a:endParaRPr/>
          </a:p>
        </p:txBody>
      </p:sp>
      <p:sp>
        <p:nvSpPr>
          <p:cNvPr id="561" name="Google Shape;561;p4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2 4 6 8 10 12 14 16 18 20</a:t>
            </a:r>
            <a:endParaRPr/>
          </a:p>
        </p:txBody>
      </p:sp>
      <p:sp>
        <p:nvSpPr>
          <p:cNvPr id="562" name="Google Shape;562;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63" name="Google Shape;563;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64" name="Google Shape;564;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Write a program to Print piramids</a:t>
            </a:r>
            <a:endParaRPr/>
          </a:p>
        </p:txBody>
      </p:sp>
      <p:sp>
        <p:nvSpPr>
          <p:cNvPr id="570" name="Google Shape;570;p4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       *               *</a:t>
            </a:r>
            <a:endParaRPr/>
          </a:p>
          <a:p>
            <a:pPr indent="-342900" lvl="0" marL="342900" rtl="0" algn="l">
              <a:spcBef>
                <a:spcPts val="1000"/>
              </a:spcBef>
              <a:spcAft>
                <a:spcPts val="0"/>
              </a:spcAft>
              <a:buSzPts val="1440"/>
              <a:buChar char="►"/>
            </a:pPr>
            <a:r>
              <a:rPr lang="en-US"/>
              <a:t>*      *               *           *</a:t>
            </a:r>
            <a:endParaRPr/>
          </a:p>
          <a:p>
            <a:pPr indent="-342900" lvl="0" marL="342900" rtl="0" algn="l">
              <a:spcBef>
                <a:spcPts val="1000"/>
              </a:spcBef>
              <a:spcAft>
                <a:spcPts val="0"/>
              </a:spcAft>
              <a:buSzPts val="1440"/>
              <a:buChar char="►"/>
            </a:pPr>
            <a:r>
              <a:rPr lang="en-US"/>
              <a:t>*      *              *            *         *</a:t>
            </a:r>
            <a:endParaRPr/>
          </a:p>
        </p:txBody>
      </p:sp>
      <p:sp>
        <p:nvSpPr>
          <p:cNvPr id="571" name="Google Shape;571;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72" name="Google Shape;572;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73" name="Google Shape;573;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Code to print star patterns smart way</a:t>
            </a:r>
            <a:endParaRPr/>
          </a:p>
        </p:txBody>
      </p:sp>
      <p:sp>
        <p:nvSpPr>
          <p:cNvPr id="579" name="Google Shape;579;p5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System.</a:t>
            </a:r>
            <a:r>
              <a:rPr i="1" lang="en-US"/>
              <a:t>out.println("*");</a:t>
            </a:r>
            <a:endParaRPr/>
          </a:p>
          <a:p>
            <a:pPr indent="-342900" lvl="0" marL="342900" rtl="0" algn="l">
              <a:spcBef>
                <a:spcPts val="1000"/>
              </a:spcBef>
              <a:spcAft>
                <a:spcPts val="0"/>
              </a:spcAft>
              <a:buSzPts val="1440"/>
              <a:buChar char="►"/>
            </a:pPr>
            <a:r>
              <a:rPr lang="en-US"/>
              <a:t>System.</a:t>
            </a:r>
            <a:r>
              <a:rPr i="1" lang="en-US"/>
              <a:t>out.println("**");</a:t>
            </a:r>
            <a:endParaRPr/>
          </a:p>
          <a:p>
            <a:pPr indent="-342900" lvl="0" marL="342900" rtl="0" algn="l">
              <a:spcBef>
                <a:spcPts val="1000"/>
              </a:spcBef>
              <a:spcAft>
                <a:spcPts val="0"/>
              </a:spcAft>
              <a:buSzPts val="1440"/>
              <a:buChar char="►"/>
            </a:pPr>
            <a:r>
              <a:rPr lang="en-US"/>
              <a:t>System.</a:t>
            </a:r>
            <a:r>
              <a:rPr i="1" lang="en-US"/>
              <a:t>out.println("***");</a:t>
            </a:r>
            <a:endParaRPr/>
          </a:p>
          <a:p>
            <a:pPr indent="-342900" lvl="0" marL="342900" rtl="0" algn="l">
              <a:spcBef>
                <a:spcPts val="1000"/>
              </a:spcBef>
              <a:spcAft>
                <a:spcPts val="0"/>
              </a:spcAft>
              <a:buSzPts val="1440"/>
              <a:buChar char="►"/>
            </a:pPr>
            <a:r>
              <a:rPr lang="en-US"/>
              <a:t>System.</a:t>
            </a:r>
            <a:r>
              <a:rPr i="1" lang="en-US"/>
              <a:t>out.println("****");</a:t>
            </a:r>
            <a:endParaRPr/>
          </a:p>
          <a:p>
            <a:pPr indent="-342900" lvl="0" marL="342900" rtl="0" algn="l">
              <a:spcBef>
                <a:spcPts val="1000"/>
              </a:spcBef>
              <a:spcAft>
                <a:spcPts val="0"/>
              </a:spcAft>
              <a:buSzPts val="1440"/>
              <a:buChar char="►"/>
            </a:pPr>
            <a:r>
              <a:rPr lang="en-US"/>
              <a:t>System.</a:t>
            </a:r>
            <a:r>
              <a:rPr i="1" lang="en-US"/>
              <a:t>out.println("*****");</a:t>
            </a:r>
            <a:endParaRPr/>
          </a:p>
        </p:txBody>
      </p:sp>
      <p:sp>
        <p:nvSpPr>
          <p:cNvPr id="580" name="Google Shape;580;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81" name="Google Shape;581;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82" name="Google Shape;582;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Using Loop Controls</a:t>
            </a:r>
            <a:endParaRPr/>
          </a:p>
        </p:txBody>
      </p:sp>
      <p:sp>
        <p:nvSpPr>
          <p:cNvPr id="184" name="Google Shape;184;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public class </a:t>
            </a:r>
            <a:r>
              <a:rPr b="1" lang="en-US" u="sng"/>
              <a:t>Test {</a:t>
            </a:r>
            <a:endParaRPr/>
          </a:p>
          <a:p>
            <a:pPr indent="-342900" lvl="0" marL="342900" rtl="0" algn="l">
              <a:spcBef>
                <a:spcPts val="1000"/>
              </a:spcBef>
              <a:spcAft>
                <a:spcPts val="0"/>
              </a:spcAft>
              <a:buSzPts val="1440"/>
              <a:buChar char="►"/>
            </a:pPr>
            <a:r>
              <a:rPr b="1" lang="en-US"/>
              <a:t>   public static void main(String args[]) {</a:t>
            </a:r>
            <a:endParaRPr/>
          </a:p>
          <a:p>
            <a:pPr indent="-342900" lvl="0" marL="342900" rtl="0" algn="l">
              <a:spcBef>
                <a:spcPts val="1000"/>
              </a:spcBef>
              <a:spcAft>
                <a:spcPts val="0"/>
              </a:spcAft>
              <a:buSzPts val="1440"/>
              <a:buChar char="►"/>
            </a:pPr>
            <a:r>
              <a:rPr b="1" lang="en-US"/>
              <a:t>   for(int i=1;i&lt;=10;i++){</a:t>
            </a:r>
            <a:endParaRPr/>
          </a:p>
          <a:p>
            <a:pPr indent="-342900" lvl="0" marL="342900" rtl="0" algn="l">
              <a:spcBef>
                <a:spcPts val="1000"/>
              </a:spcBef>
              <a:spcAft>
                <a:spcPts val="0"/>
              </a:spcAft>
              <a:buSzPts val="1440"/>
              <a:buChar char="►"/>
            </a:pPr>
            <a:r>
              <a:rPr b="1" lang="en-US"/>
              <a:t>   System.</a:t>
            </a:r>
            <a:r>
              <a:rPr b="1" i="1" lang="en-US"/>
              <a:t>out.println("Hello World");</a:t>
            </a:r>
            <a:endParaRPr/>
          </a:p>
          <a:p>
            <a:pPr indent="-342900" lvl="0" marL="342900" rtl="0" algn="l">
              <a:spcBef>
                <a:spcPts val="1000"/>
              </a:spcBef>
              <a:spcAft>
                <a:spcPts val="0"/>
              </a:spcAft>
              <a:buSzPts val="1440"/>
              <a:buChar char="►"/>
            </a:pPr>
            <a:r>
              <a:rPr b="1" lang="en-US"/>
              <a:t>   }</a:t>
            </a:r>
            <a:endParaRPr/>
          </a:p>
          <a:p>
            <a:pPr indent="-342900" lvl="0" marL="342900" rtl="0" algn="l">
              <a:spcBef>
                <a:spcPts val="1000"/>
              </a:spcBef>
              <a:spcAft>
                <a:spcPts val="0"/>
              </a:spcAft>
              <a:buSzPts val="1440"/>
              <a:buChar char="►"/>
            </a:pPr>
            <a:r>
              <a:rPr b="1" lang="en-US"/>
              <a:t>   }</a:t>
            </a:r>
            <a:endParaRPr/>
          </a:p>
          <a:p>
            <a:pPr indent="-342900" lvl="0" marL="342900" rtl="0" algn="l">
              <a:spcBef>
                <a:spcPts val="1000"/>
              </a:spcBef>
              <a:spcAft>
                <a:spcPts val="0"/>
              </a:spcAft>
              <a:buSzPts val="1440"/>
              <a:buChar char="►"/>
            </a:pPr>
            <a:r>
              <a:rPr b="1" lang="en-US"/>
              <a:t>}</a:t>
            </a:r>
            <a:endParaRPr/>
          </a:p>
        </p:txBody>
      </p:sp>
      <p:sp>
        <p:nvSpPr>
          <p:cNvPr id="185" name="Google Shape;18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186" name="Google Shape;18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87" name="Google Shape;18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Code to print Star pattern</a:t>
            </a:r>
            <a:endParaRPr/>
          </a:p>
        </p:txBody>
      </p:sp>
      <p:sp>
        <p:nvSpPr>
          <p:cNvPr id="588" name="Google Shape;588;p5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for (int i = 1; i &lt; 6; i++) {</a:t>
            </a:r>
            <a:endParaRPr/>
          </a:p>
          <a:p>
            <a:pPr indent="-342900" lvl="0" marL="342900" rtl="0" algn="l">
              <a:spcBef>
                <a:spcPts val="1000"/>
              </a:spcBef>
              <a:spcAft>
                <a:spcPts val="0"/>
              </a:spcAft>
              <a:buSzPts val="1440"/>
              <a:buChar char="►"/>
            </a:pPr>
            <a:r>
              <a:rPr b="1" lang="en-US"/>
              <a:t>for (int j = 1; j &lt;=i; j++) {</a:t>
            </a:r>
            <a:endParaRPr/>
          </a:p>
          <a:p>
            <a:pPr indent="-342900" lvl="0" marL="342900" rtl="0" algn="l">
              <a:spcBef>
                <a:spcPts val="1000"/>
              </a:spcBef>
              <a:spcAft>
                <a:spcPts val="0"/>
              </a:spcAft>
              <a:buSzPts val="1440"/>
              <a:buChar char="►"/>
            </a:pPr>
            <a:r>
              <a:rPr b="1" lang="en-US"/>
              <a:t>System.</a:t>
            </a:r>
            <a:r>
              <a:rPr b="1" i="1" lang="en-US"/>
              <a:t>out.print("* \t");</a:t>
            </a:r>
            <a:endParaRPr/>
          </a:p>
          <a:p>
            <a:pPr indent="-342900" lvl="0" marL="342900" rtl="0" algn="l">
              <a:spcBef>
                <a:spcPts val="1000"/>
              </a:spcBef>
              <a:spcAft>
                <a:spcPts val="0"/>
              </a:spcAft>
              <a:buSzPts val="1440"/>
              <a:buChar char="►"/>
            </a:pPr>
            <a:r>
              <a:rPr b="1" lang="en-US"/>
              <a:t>} //inner loop</a:t>
            </a:r>
            <a:endParaRPr/>
          </a:p>
          <a:p>
            <a:pPr indent="-342900" lvl="0" marL="342900" rtl="0" algn="l">
              <a:spcBef>
                <a:spcPts val="1000"/>
              </a:spcBef>
              <a:spcAft>
                <a:spcPts val="0"/>
              </a:spcAft>
              <a:buSzPts val="1440"/>
              <a:buChar char="►"/>
            </a:pPr>
            <a:r>
              <a:rPr b="1" lang="en-US"/>
              <a:t>System.</a:t>
            </a:r>
            <a:r>
              <a:rPr b="1" i="1" lang="en-US"/>
              <a:t>out.println();</a:t>
            </a:r>
            <a:endParaRPr/>
          </a:p>
          <a:p>
            <a:pPr indent="-342900" lvl="0" marL="342900" rtl="0" algn="l">
              <a:spcBef>
                <a:spcPts val="1000"/>
              </a:spcBef>
              <a:spcAft>
                <a:spcPts val="0"/>
              </a:spcAft>
              <a:buSzPts val="1440"/>
              <a:buChar char="►"/>
            </a:pPr>
            <a:r>
              <a:rPr b="1" lang="en-US"/>
              <a:t>}//</a:t>
            </a:r>
            <a:r>
              <a:rPr b="1" lang="en-US" u="sng"/>
              <a:t>outper loop</a:t>
            </a:r>
            <a:endParaRPr b="1"/>
          </a:p>
        </p:txBody>
      </p:sp>
      <p:sp>
        <p:nvSpPr>
          <p:cNvPr id="589" name="Google Shape;589;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90" name="Google Shape;590;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91" name="Google Shape;591;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Write a program to print following pattern</a:t>
            </a:r>
            <a:endParaRPr/>
          </a:p>
        </p:txBody>
      </p:sp>
      <p:sp>
        <p:nvSpPr>
          <p:cNvPr id="597" name="Google Shape;597;p5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&amp;&amp;</a:t>
            </a:r>
            <a:endParaRPr/>
          </a:p>
          <a:p>
            <a:pPr indent="-342900" lvl="0" marL="342900" rtl="0" algn="l">
              <a:spcBef>
                <a:spcPts val="1000"/>
              </a:spcBef>
              <a:spcAft>
                <a:spcPts val="0"/>
              </a:spcAft>
              <a:buSzPts val="1440"/>
              <a:buChar char="►"/>
            </a:pPr>
            <a:r>
              <a:rPr lang="en-US"/>
              <a:t>&amp;&amp;   &amp;&amp;</a:t>
            </a:r>
            <a:endParaRPr/>
          </a:p>
          <a:p>
            <a:pPr indent="-342900" lvl="0" marL="342900" rtl="0" algn="l">
              <a:spcBef>
                <a:spcPts val="1000"/>
              </a:spcBef>
              <a:spcAft>
                <a:spcPts val="0"/>
              </a:spcAft>
              <a:buSzPts val="1440"/>
              <a:buChar char="►"/>
            </a:pPr>
            <a:r>
              <a:rPr lang="en-US"/>
              <a:t>&amp;&amp;   &amp;&amp;  &amp;&amp;</a:t>
            </a:r>
            <a:endParaRPr/>
          </a:p>
          <a:p>
            <a:pPr indent="-342900" lvl="0" marL="342900" rtl="0" algn="l">
              <a:spcBef>
                <a:spcPts val="1000"/>
              </a:spcBef>
              <a:spcAft>
                <a:spcPts val="0"/>
              </a:spcAft>
              <a:buSzPts val="1440"/>
              <a:buChar char="►"/>
            </a:pPr>
            <a:r>
              <a:rPr lang="en-US"/>
              <a:t>&amp;&amp;   &amp;&amp;  &amp;&amp;   &amp;&amp;</a:t>
            </a:r>
            <a:endParaRPr/>
          </a:p>
          <a:p>
            <a:pPr indent="-342900" lvl="0" marL="342900" rtl="0" algn="l">
              <a:spcBef>
                <a:spcPts val="1000"/>
              </a:spcBef>
              <a:spcAft>
                <a:spcPts val="0"/>
              </a:spcAft>
              <a:buSzPts val="1440"/>
              <a:buChar char="►"/>
            </a:pPr>
            <a:r>
              <a:rPr lang="en-US"/>
              <a:t>&amp;&amp;   &amp;&amp;  &amp;&amp;   &amp;&amp;   &amp;&amp;</a:t>
            </a:r>
            <a:endParaRPr/>
          </a:p>
        </p:txBody>
      </p:sp>
      <p:sp>
        <p:nvSpPr>
          <p:cNvPr id="598" name="Google Shape;598;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599" name="Google Shape;599;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00" name="Google Shape;600;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Program to print numbers</a:t>
            </a:r>
            <a:endParaRPr/>
          </a:p>
        </p:txBody>
      </p:sp>
      <p:sp>
        <p:nvSpPr>
          <p:cNvPr id="606" name="Google Shape;606;p5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1</a:t>
            </a:r>
            <a:endParaRPr/>
          </a:p>
          <a:p>
            <a:pPr indent="-342900" lvl="0" marL="342900" rtl="0" algn="l">
              <a:spcBef>
                <a:spcPts val="1000"/>
              </a:spcBef>
              <a:spcAft>
                <a:spcPts val="0"/>
              </a:spcAft>
              <a:buSzPts val="1440"/>
              <a:buChar char="►"/>
            </a:pPr>
            <a:r>
              <a:rPr lang="en-US"/>
              <a:t>1               2</a:t>
            </a:r>
            <a:endParaRPr/>
          </a:p>
          <a:p>
            <a:pPr indent="-342900" lvl="0" marL="342900" rtl="0" algn="l">
              <a:spcBef>
                <a:spcPts val="1000"/>
              </a:spcBef>
              <a:spcAft>
                <a:spcPts val="0"/>
              </a:spcAft>
              <a:buSzPts val="1440"/>
              <a:buChar char="►"/>
            </a:pPr>
            <a:r>
              <a:rPr lang="en-US"/>
              <a:t>1              2                  3</a:t>
            </a:r>
            <a:endParaRPr/>
          </a:p>
          <a:p>
            <a:pPr indent="-342900" lvl="0" marL="342900" rtl="0" algn="l">
              <a:spcBef>
                <a:spcPts val="1000"/>
              </a:spcBef>
              <a:spcAft>
                <a:spcPts val="0"/>
              </a:spcAft>
              <a:buSzPts val="1440"/>
              <a:buChar char="►"/>
            </a:pPr>
            <a:r>
              <a:rPr lang="en-US"/>
              <a:t>1              2                   3             4</a:t>
            </a:r>
            <a:endParaRPr/>
          </a:p>
          <a:p>
            <a:pPr indent="-342900" lvl="0" marL="342900" rtl="0" algn="l">
              <a:spcBef>
                <a:spcPts val="1000"/>
              </a:spcBef>
              <a:spcAft>
                <a:spcPts val="0"/>
              </a:spcAft>
              <a:buSzPts val="1440"/>
              <a:buChar char="►"/>
            </a:pPr>
            <a:r>
              <a:rPr lang="en-US"/>
              <a:t>1               2                 3               4                  5</a:t>
            </a:r>
            <a:endParaRPr/>
          </a:p>
        </p:txBody>
      </p:sp>
      <p:sp>
        <p:nvSpPr>
          <p:cNvPr id="607" name="Google Shape;607;p5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608" name="Google Shape;608;p5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09" name="Google Shape;609;p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WAP to print Google pyramid?</a:t>
            </a:r>
            <a:endParaRPr/>
          </a:p>
        </p:txBody>
      </p:sp>
      <p:sp>
        <p:nvSpPr>
          <p:cNvPr id="615" name="Google Shape;615;p5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G O O G L E </a:t>
            </a:r>
            <a:endParaRPr/>
          </a:p>
          <a:p>
            <a:pPr indent="-342900" lvl="0" marL="342900" rtl="0" algn="l">
              <a:spcBef>
                <a:spcPts val="1000"/>
              </a:spcBef>
              <a:spcAft>
                <a:spcPts val="0"/>
              </a:spcAft>
              <a:buSzPts val="1440"/>
              <a:buChar char="►"/>
            </a:pPr>
            <a:r>
              <a:rPr lang="en-US"/>
              <a:t>G O O G L </a:t>
            </a:r>
            <a:endParaRPr/>
          </a:p>
          <a:p>
            <a:pPr indent="-342900" lvl="0" marL="342900" rtl="0" algn="l">
              <a:spcBef>
                <a:spcPts val="1000"/>
              </a:spcBef>
              <a:spcAft>
                <a:spcPts val="0"/>
              </a:spcAft>
              <a:buSzPts val="1440"/>
              <a:buChar char="►"/>
            </a:pPr>
            <a:r>
              <a:rPr lang="en-US"/>
              <a:t>G O O G </a:t>
            </a:r>
            <a:endParaRPr/>
          </a:p>
          <a:p>
            <a:pPr indent="-342900" lvl="0" marL="342900" rtl="0" algn="l">
              <a:spcBef>
                <a:spcPts val="1000"/>
              </a:spcBef>
              <a:spcAft>
                <a:spcPts val="0"/>
              </a:spcAft>
              <a:buSzPts val="1440"/>
              <a:buChar char="►"/>
            </a:pPr>
            <a:r>
              <a:rPr lang="en-US"/>
              <a:t>G O O </a:t>
            </a:r>
            <a:endParaRPr/>
          </a:p>
          <a:p>
            <a:pPr indent="-342900" lvl="0" marL="342900" rtl="0" algn="l">
              <a:spcBef>
                <a:spcPts val="1000"/>
              </a:spcBef>
              <a:spcAft>
                <a:spcPts val="0"/>
              </a:spcAft>
              <a:buSzPts val="1440"/>
              <a:buChar char="►"/>
            </a:pPr>
            <a:r>
              <a:rPr lang="en-US"/>
              <a:t>G O </a:t>
            </a:r>
            <a:endParaRPr/>
          </a:p>
          <a:p>
            <a:pPr indent="-342900" lvl="0" marL="342900" rtl="0" algn="l">
              <a:spcBef>
                <a:spcPts val="1000"/>
              </a:spcBef>
              <a:spcAft>
                <a:spcPts val="0"/>
              </a:spcAft>
              <a:buSzPts val="1440"/>
              <a:buChar char="►"/>
            </a:pPr>
            <a:r>
              <a:rPr lang="en-US"/>
              <a:t>G</a:t>
            </a:r>
            <a:endParaRPr/>
          </a:p>
        </p:txBody>
      </p:sp>
      <p:sp>
        <p:nvSpPr>
          <p:cNvPr id="616" name="Google Shape;616;p5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617" name="Google Shape;617;p5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18" name="Google Shape;618;p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WAP to print following pattern</a:t>
            </a:r>
            <a:endParaRPr/>
          </a:p>
        </p:txBody>
      </p:sp>
      <p:sp>
        <p:nvSpPr>
          <p:cNvPr id="624" name="Google Shape;624;p5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US"/>
              <a:t>G     O     O     G     L     E     </a:t>
            </a:r>
            <a:endParaRPr/>
          </a:p>
          <a:p>
            <a:pPr indent="-342900" lvl="0" marL="342900" rtl="0" algn="l">
              <a:spcBef>
                <a:spcPts val="1000"/>
              </a:spcBef>
              <a:spcAft>
                <a:spcPts val="0"/>
              </a:spcAft>
              <a:buSzPct val="79999"/>
              <a:buChar char="►"/>
            </a:pPr>
            <a:r>
              <a:rPr lang="en-US"/>
              <a:t>G     O     O     G     L     </a:t>
            </a:r>
            <a:endParaRPr/>
          </a:p>
          <a:p>
            <a:pPr indent="-342900" lvl="0" marL="342900" rtl="0" algn="l">
              <a:spcBef>
                <a:spcPts val="1000"/>
              </a:spcBef>
              <a:spcAft>
                <a:spcPts val="0"/>
              </a:spcAft>
              <a:buSzPct val="79999"/>
              <a:buChar char="►"/>
            </a:pPr>
            <a:r>
              <a:rPr lang="en-US"/>
              <a:t>G     O     O     G     </a:t>
            </a:r>
            <a:endParaRPr/>
          </a:p>
          <a:p>
            <a:pPr indent="-342900" lvl="0" marL="342900" rtl="0" algn="l">
              <a:spcBef>
                <a:spcPts val="1000"/>
              </a:spcBef>
              <a:spcAft>
                <a:spcPts val="0"/>
              </a:spcAft>
              <a:buSzPct val="79999"/>
              <a:buChar char="►"/>
            </a:pPr>
            <a:r>
              <a:rPr lang="en-US"/>
              <a:t>G     O     O     </a:t>
            </a:r>
            <a:endParaRPr/>
          </a:p>
          <a:p>
            <a:pPr indent="-342900" lvl="0" marL="342900" rtl="0" algn="l">
              <a:spcBef>
                <a:spcPts val="1000"/>
              </a:spcBef>
              <a:spcAft>
                <a:spcPts val="0"/>
              </a:spcAft>
              <a:buSzPct val="79999"/>
              <a:buChar char="►"/>
            </a:pPr>
            <a:r>
              <a:rPr lang="en-US"/>
              <a:t>G     O     </a:t>
            </a:r>
            <a:endParaRPr/>
          </a:p>
          <a:p>
            <a:pPr indent="-342900" lvl="0" marL="342900" rtl="0" algn="l">
              <a:spcBef>
                <a:spcPts val="1000"/>
              </a:spcBef>
              <a:spcAft>
                <a:spcPts val="0"/>
              </a:spcAft>
              <a:buSzPct val="79999"/>
              <a:buChar char="►"/>
            </a:pPr>
            <a:r>
              <a:rPr lang="en-US"/>
              <a:t>G     </a:t>
            </a:r>
            <a:endParaRPr/>
          </a:p>
          <a:p>
            <a:pPr indent="-342900" lvl="0" marL="342900" rtl="0" algn="l">
              <a:spcBef>
                <a:spcPts val="1000"/>
              </a:spcBef>
              <a:spcAft>
                <a:spcPts val="0"/>
              </a:spcAft>
              <a:buSzPct val="79999"/>
              <a:buChar char="►"/>
            </a:pPr>
            <a:r>
              <a:rPr lang="en-US"/>
              <a:t>G     O     </a:t>
            </a:r>
            <a:endParaRPr/>
          </a:p>
          <a:p>
            <a:pPr indent="-342900" lvl="0" marL="342900" rtl="0" algn="l">
              <a:spcBef>
                <a:spcPts val="1000"/>
              </a:spcBef>
              <a:spcAft>
                <a:spcPts val="0"/>
              </a:spcAft>
              <a:buSzPct val="79999"/>
              <a:buChar char="►"/>
            </a:pPr>
            <a:r>
              <a:rPr lang="en-US"/>
              <a:t>G     O     O     </a:t>
            </a:r>
            <a:endParaRPr/>
          </a:p>
          <a:p>
            <a:pPr indent="-342900" lvl="0" marL="342900" rtl="0" algn="l">
              <a:spcBef>
                <a:spcPts val="1000"/>
              </a:spcBef>
              <a:spcAft>
                <a:spcPts val="0"/>
              </a:spcAft>
              <a:buSzPct val="79999"/>
              <a:buChar char="►"/>
            </a:pPr>
            <a:r>
              <a:rPr lang="en-US"/>
              <a:t>G     O     O     G     </a:t>
            </a:r>
            <a:endParaRPr/>
          </a:p>
          <a:p>
            <a:pPr indent="-342900" lvl="0" marL="342900" rtl="0" algn="l">
              <a:spcBef>
                <a:spcPts val="1000"/>
              </a:spcBef>
              <a:spcAft>
                <a:spcPts val="0"/>
              </a:spcAft>
              <a:buSzPct val="79999"/>
              <a:buChar char="►"/>
            </a:pPr>
            <a:r>
              <a:rPr lang="en-US"/>
              <a:t>G     O     O     G     L     </a:t>
            </a:r>
            <a:endParaRPr/>
          </a:p>
          <a:p>
            <a:pPr indent="-342900" lvl="0" marL="342900" rtl="0" algn="l">
              <a:spcBef>
                <a:spcPts val="1000"/>
              </a:spcBef>
              <a:spcAft>
                <a:spcPts val="0"/>
              </a:spcAft>
              <a:buSzPct val="79999"/>
              <a:buChar char="►"/>
            </a:pPr>
            <a:r>
              <a:rPr lang="en-US"/>
              <a:t>G     O     O     G     L     E     </a:t>
            </a:r>
            <a:endParaRPr/>
          </a:p>
        </p:txBody>
      </p:sp>
      <p:sp>
        <p:nvSpPr>
          <p:cNvPr id="625" name="Google Shape;625;p5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626" name="Google Shape;626;p5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27" name="Google Shape;627;p5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6"/>
          <p:cNvSpPr txBox="1"/>
          <p:nvPr>
            <p:ph idx="1" type="body"/>
          </p:nvPr>
        </p:nvSpPr>
        <p:spPr>
          <a:xfrm>
            <a:off x="677334" y="272955"/>
            <a:ext cx="8596668" cy="576840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PiramidProgram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char</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ch</a:t>
            </a:r>
            <a:r>
              <a:rPr b="1" lang="en-US">
                <a:solidFill>
                  <a:srgbClr val="000000"/>
                </a:solidFill>
                <a:latin typeface="Consolas"/>
                <a:ea typeface="Consolas"/>
                <a:cs typeface="Consolas"/>
                <a:sym typeface="Consolas"/>
              </a:rPr>
              <a:t> = { </a:t>
            </a:r>
            <a:r>
              <a:rPr b="1" lang="en-US">
                <a:solidFill>
                  <a:srgbClr val="2A00FF"/>
                </a:solidFill>
                <a:latin typeface="Consolas"/>
                <a:ea typeface="Consolas"/>
                <a:cs typeface="Consolas"/>
                <a:sym typeface="Consolas"/>
              </a:rPr>
              <a:t>'G'</a:t>
            </a:r>
            <a:r>
              <a:rPr b="1" lang="en-US">
                <a:solidFill>
                  <a:srgbClr val="000000"/>
                </a:solidFill>
                <a:latin typeface="Consolas"/>
                <a:ea typeface="Consolas"/>
                <a:cs typeface="Consolas"/>
                <a:sym typeface="Consolas"/>
              </a:rPr>
              <a:t>, </a:t>
            </a:r>
            <a:r>
              <a:rPr b="1" lang="en-US">
                <a:solidFill>
                  <a:srgbClr val="2A00FF"/>
                </a:solidFill>
                <a:latin typeface="Consolas"/>
                <a:ea typeface="Consolas"/>
                <a:cs typeface="Consolas"/>
                <a:sym typeface="Consolas"/>
              </a:rPr>
              <a:t>'O'</a:t>
            </a:r>
            <a:r>
              <a:rPr b="1" lang="en-US">
                <a:solidFill>
                  <a:srgbClr val="000000"/>
                </a:solidFill>
                <a:latin typeface="Consolas"/>
                <a:ea typeface="Consolas"/>
                <a:cs typeface="Consolas"/>
                <a:sym typeface="Consolas"/>
              </a:rPr>
              <a:t>, </a:t>
            </a:r>
            <a:r>
              <a:rPr b="1" lang="en-US">
                <a:solidFill>
                  <a:srgbClr val="2A00FF"/>
                </a:solidFill>
                <a:latin typeface="Consolas"/>
                <a:ea typeface="Consolas"/>
                <a:cs typeface="Consolas"/>
                <a:sym typeface="Consolas"/>
              </a:rPr>
              <a:t>'O'</a:t>
            </a:r>
            <a:r>
              <a:rPr b="1" lang="en-US">
                <a:solidFill>
                  <a:srgbClr val="000000"/>
                </a:solidFill>
                <a:latin typeface="Consolas"/>
                <a:ea typeface="Consolas"/>
                <a:cs typeface="Consolas"/>
                <a:sym typeface="Consolas"/>
              </a:rPr>
              <a:t>, </a:t>
            </a:r>
            <a:r>
              <a:rPr b="1" lang="en-US">
                <a:solidFill>
                  <a:srgbClr val="2A00FF"/>
                </a:solidFill>
                <a:latin typeface="Consolas"/>
                <a:ea typeface="Consolas"/>
                <a:cs typeface="Consolas"/>
                <a:sym typeface="Consolas"/>
              </a:rPr>
              <a:t>'G'</a:t>
            </a:r>
            <a:r>
              <a:rPr b="1" lang="en-US">
                <a:solidFill>
                  <a:srgbClr val="000000"/>
                </a:solidFill>
                <a:latin typeface="Consolas"/>
                <a:ea typeface="Consolas"/>
                <a:cs typeface="Consolas"/>
                <a:sym typeface="Consolas"/>
              </a:rPr>
              <a:t>, </a:t>
            </a:r>
            <a:r>
              <a:rPr b="1" lang="en-US">
                <a:solidFill>
                  <a:srgbClr val="2A00FF"/>
                </a:solidFill>
                <a:latin typeface="Consolas"/>
                <a:ea typeface="Consolas"/>
                <a:cs typeface="Consolas"/>
                <a:sym typeface="Consolas"/>
              </a:rPr>
              <a:t>'L'</a:t>
            </a:r>
            <a:r>
              <a:rPr b="1" lang="en-US">
                <a:solidFill>
                  <a:srgbClr val="000000"/>
                </a:solidFill>
                <a:latin typeface="Consolas"/>
                <a:ea typeface="Consolas"/>
                <a:cs typeface="Consolas"/>
                <a:sym typeface="Consolas"/>
              </a:rPr>
              <a:t>,</a:t>
            </a:r>
            <a:r>
              <a:rPr b="1" lang="en-US">
                <a:solidFill>
                  <a:srgbClr val="2A00FF"/>
                </a:solidFill>
                <a:latin typeface="Consolas"/>
                <a:ea typeface="Consolas"/>
                <a:cs typeface="Consolas"/>
                <a:sym typeface="Consolas"/>
              </a:rPr>
              <a:t>'E'</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for</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 </a:t>
            </a:r>
            <a:r>
              <a:rPr b="1" lang="en-US">
                <a:solidFill>
                  <a:srgbClr val="6A3E3E"/>
                </a:solidFill>
                <a:latin typeface="Consolas"/>
                <a:ea typeface="Consolas"/>
                <a:cs typeface="Consolas"/>
                <a:sym typeface="Consolas"/>
              </a:rPr>
              <a:t>ch</a:t>
            </a:r>
            <a:r>
              <a:rPr b="1" lang="en-US">
                <a:solidFill>
                  <a:srgbClr val="000000"/>
                </a:solidFill>
                <a:latin typeface="Consolas"/>
                <a:ea typeface="Consolas"/>
                <a:cs typeface="Consolas"/>
                <a:sym typeface="Consolas"/>
              </a:rPr>
              <a:t>.</a:t>
            </a:r>
            <a:r>
              <a:rPr b="1" lang="en-US">
                <a:solidFill>
                  <a:srgbClr val="0000C0"/>
                </a:solidFill>
                <a:latin typeface="Consolas"/>
                <a:ea typeface="Consolas"/>
                <a:cs typeface="Consolas"/>
                <a:sym typeface="Consolas"/>
              </a:rPr>
              <a:t>length</a:t>
            </a:r>
            <a:r>
              <a:rPr b="1" lang="en-US">
                <a:solidFill>
                  <a:srgbClr val="000000"/>
                </a:solidFill>
                <a:latin typeface="Consolas"/>
                <a:ea typeface="Consolas"/>
                <a:cs typeface="Consolas"/>
                <a:sym typeface="Consolas"/>
              </a:rPr>
              <a:t>-1;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&gt;=0;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for</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 = 0; </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 &lt;=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a:t>
            </a:r>
            <a:r>
              <a:rPr b="1" i="1" lang="en-US">
                <a:solidFill>
                  <a:srgbClr val="6A3E3E"/>
                </a:solidFill>
                <a:latin typeface="Consolas"/>
                <a:ea typeface="Consolas"/>
                <a:cs typeface="Consolas"/>
                <a:sym typeface="Consolas"/>
              </a:rPr>
              <a:t>ch</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j</a:t>
            </a:r>
            <a:r>
              <a:rPr b="1" i="1" lang="en-US">
                <a:solidFill>
                  <a:srgbClr val="000000"/>
                </a:solidFill>
                <a:latin typeface="Consolas"/>
                <a:ea typeface="Consolas"/>
                <a:cs typeface="Consolas"/>
                <a:sym typeface="Consolas"/>
              </a:rPr>
              <a:t>] + </a:t>
            </a:r>
            <a:r>
              <a:rPr b="1" i="1" lang="en-US">
                <a:solidFill>
                  <a:srgbClr val="2A00FF"/>
                </a:solidFill>
                <a:latin typeface="Consolas"/>
                <a:ea typeface="Consolas"/>
                <a:cs typeface="Consolas"/>
                <a:sym typeface="Consolas"/>
              </a:rPr>
              <a:t>"     "</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for</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 1;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&lt;</a:t>
            </a:r>
            <a:r>
              <a:rPr b="1" lang="en-US">
                <a:solidFill>
                  <a:srgbClr val="6A3E3E"/>
                </a:solidFill>
                <a:latin typeface="Consolas"/>
                <a:ea typeface="Consolas"/>
                <a:cs typeface="Consolas"/>
                <a:sym typeface="Consolas"/>
              </a:rPr>
              <a:t>ch</a:t>
            </a:r>
            <a:r>
              <a:rPr b="1" lang="en-US">
                <a:solidFill>
                  <a:srgbClr val="000000"/>
                </a:solidFill>
                <a:latin typeface="Consolas"/>
                <a:ea typeface="Consolas"/>
                <a:cs typeface="Consolas"/>
                <a:sym typeface="Consolas"/>
              </a:rPr>
              <a:t>.</a:t>
            </a:r>
            <a:r>
              <a:rPr b="1" lang="en-US">
                <a:solidFill>
                  <a:srgbClr val="0000C0"/>
                </a:solidFill>
                <a:latin typeface="Consolas"/>
                <a:ea typeface="Consolas"/>
                <a:cs typeface="Consolas"/>
                <a:sym typeface="Consolas"/>
              </a:rPr>
              <a:t>length</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for</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 = 0; </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 &lt;=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a:t>
            </a:r>
            <a:r>
              <a:rPr b="1" i="1" lang="en-US">
                <a:solidFill>
                  <a:srgbClr val="6A3E3E"/>
                </a:solidFill>
                <a:latin typeface="Consolas"/>
                <a:ea typeface="Consolas"/>
                <a:cs typeface="Consolas"/>
                <a:sym typeface="Consolas"/>
              </a:rPr>
              <a:t>ch</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j</a:t>
            </a:r>
            <a:r>
              <a:rPr b="1" i="1" lang="en-US">
                <a:solidFill>
                  <a:srgbClr val="000000"/>
                </a:solidFill>
                <a:latin typeface="Consolas"/>
                <a:ea typeface="Consolas"/>
                <a:cs typeface="Consolas"/>
                <a:sym typeface="Consolas"/>
              </a:rPr>
              <a:t>] + </a:t>
            </a:r>
            <a:r>
              <a:rPr b="1" i="1" lang="en-US">
                <a:solidFill>
                  <a:srgbClr val="2A00FF"/>
                </a:solidFill>
                <a:latin typeface="Consolas"/>
                <a:ea typeface="Consolas"/>
                <a:cs typeface="Consolas"/>
                <a:sym typeface="Consolas"/>
              </a:rPr>
              <a:t>"     "</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latin typeface="Consolas"/>
              <a:ea typeface="Consolas"/>
              <a:cs typeface="Consolas"/>
              <a:sym typeface="Consolas"/>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0" lvl="0" marL="0" rtl="0" algn="l">
              <a:spcBef>
                <a:spcPts val="1000"/>
              </a:spcBef>
              <a:spcAft>
                <a:spcPts val="0"/>
              </a:spcAft>
              <a:buSzPct val="79999"/>
              <a:buNone/>
            </a:pPr>
            <a:r>
              <a:t/>
            </a:r>
            <a:endParaRPr/>
          </a:p>
        </p:txBody>
      </p:sp>
      <p:sp>
        <p:nvSpPr>
          <p:cNvPr id="633" name="Google Shape;633;p5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634" name="Google Shape;634;p5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35" name="Google Shape;635;p5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WAP to print your name in following pattern</a:t>
            </a:r>
            <a:endParaRPr/>
          </a:p>
        </p:txBody>
      </p:sp>
      <p:sp>
        <p:nvSpPr>
          <p:cNvPr id="641" name="Google Shape;641;p5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SzPct val="79999"/>
              <a:buChar char="►"/>
            </a:pPr>
            <a:r>
              <a:rPr lang="en-US"/>
              <a:t>M     A     N     G     A     R     A     O     </a:t>
            </a:r>
            <a:endParaRPr/>
          </a:p>
          <a:p>
            <a:pPr indent="-342900" lvl="0" marL="342900" rtl="0" algn="l">
              <a:spcBef>
                <a:spcPts val="1000"/>
              </a:spcBef>
              <a:spcAft>
                <a:spcPts val="0"/>
              </a:spcAft>
              <a:buSzPct val="79999"/>
              <a:buChar char="►"/>
            </a:pPr>
            <a:r>
              <a:rPr lang="en-US"/>
              <a:t>M     A     N     G     A     R     A     </a:t>
            </a:r>
            <a:endParaRPr/>
          </a:p>
          <a:p>
            <a:pPr indent="-342900" lvl="0" marL="342900" rtl="0" algn="l">
              <a:spcBef>
                <a:spcPts val="1000"/>
              </a:spcBef>
              <a:spcAft>
                <a:spcPts val="0"/>
              </a:spcAft>
              <a:buSzPct val="79999"/>
              <a:buChar char="►"/>
            </a:pPr>
            <a:r>
              <a:rPr lang="en-US"/>
              <a:t>M     A     N     G     A     R     </a:t>
            </a:r>
            <a:endParaRPr/>
          </a:p>
          <a:p>
            <a:pPr indent="-342900" lvl="0" marL="342900" rtl="0" algn="l">
              <a:spcBef>
                <a:spcPts val="1000"/>
              </a:spcBef>
              <a:spcAft>
                <a:spcPts val="0"/>
              </a:spcAft>
              <a:buSzPct val="79999"/>
              <a:buChar char="►"/>
            </a:pPr>
            <a:r>
              <a:rPr lang="en-US"/>
              <a:t>M     A     N     G     A     </a:t>
            </a:r>
            <a:endParaRPr/>
          </a:p>
          <a:p>
            <a:pPr indent="-342900" lvl="0" marL="342900" rtl="0" algn="l">
              <a:spcBef>
                <a:spcPts val="1000"/>
              </a:spcBef>
              <a:spcAft>
                <a:spcPts val="0"/>
              </a:spcAft>
              <a:buSzPct val="79999"/>
              <a:buChar char="►"/>
            </a:pPr>
            <a:r>
              <a:rPr lang="en-US"/>
              <a:t>M     A     N     G     </a:t>
            </a:r>
            <a:endParaRPr/>
          </a:p>
          <a:p>
            <a:pPr indent="-342900" lvl="0" marL="342900" rtl="0" algn="l">
              <a:spcBef>
                <a:spcPts val="1000"/>
              </a:spcBef>
              <a:spcAft>
                <a:spcPts val="0"/>
              </a:spcAft>
              <a:buSzPct val="79999"/>
              <a:buChar char="►"/>
            </a:pPr>
            <a:r>
              <a:rPr lang="en-US"/>
              <a:t>M     A     N     </a:t>
            </a:r>
            <a:endParaRPr/>
          </a:p>
          <a:p>
            <a:pPr indent="-342900" lvl="0" marL="342900" rtl="0" algn="l">
              <a:spcBef>
                <a:spcPts val="1000"/>
              </a:spcBef>
              <a:spcAft>
                <a:spcPts val="0"/>
              </a:spcAft>
              <a:buSzPct val="79999"/>
              <a:buChar char="►"/>
            </a:pPr>
            <a:r>
              <a:rPr lang="en-US"/>
              <a:t>M     A     </a:t>
            </a:r>
            <a:endParaRPr/>
          </a:p>
          <a:p>
            <a:pPr indent="-342900" lvl="0" marL="342900" rtl="0" algn="l">
              <a:spcBef>
                <a:spcPts val="1000"/>
              </a:spcBef>
              <a:spcAft>
                <a:spcPts val="0"/>
              </a:spcAft>
              <a:buSzPct val="79999"/>
              <a:buChar char="►"/>
            </a:pPr>
            <a:r>
              <a:rPr lang="en-US"/>
              <a:t>M     </a:t>
            </a:r>
            <a:endParaRPr/>
          </a:p>
          <a:p>
            <a:pPr indent="-342900" lvl="0" marL="342900" rtl="0" algn="l">
              <a:spcBef>
                <a:spcPts val="1000"/>
              </a:spcBef>
              <a:spcAft>
                <a:spcPts val="0"/>
              </a:spcAft>
              <a:buSzPct val="79999"/>
              <a:buChar char="►"/>
            </a:pPr>
            <a:r>
              <a:rPr lang="en-US"/>
              <a:t>M     A     </a:t>
            </a:r>
            <a:endParaRPr/>
          </a:p>
          <a:p>
            <a:pPr indent="-342900" lvl="0" marL="342900" rtl="0" algn="l">
              <a:spcBef>
                <a:spcPts val="1000"/>
              </a:spcBef>
              <a:spcAft>
                <a:spcPts val="0"/>
              </a:spcAft>
              <a:buSzPct val="79999"/>
              <a:buChar char="►"/>
            </a:pPr>
            <a:r>
              <a:rPr lang="en-US"/>
              <a:t>M     A     N     </a:t>
            </a:r>
            <a:endParaRPr/>
          </a:p>
          <a:p>
            <a:pPr indent="-342900" lvl="0" marL="342900" rtl="0" algn="l">
              <a:spcBef>
                <a:spcPts val="1000"/>
              </a:spcBef>
              <a:spcAft>
                <a:spcPts val="0"/>
              </a:spcAft>
              <a:buSzPct val="79999"/>
              <a:buChar char="►"/>
            </a:pPr>
            <a:r>
              <a:rPr lang="en-US"/>
              <a:t>M     A     N     G     </a:t>
            </a:r>
            <a:endParaRPr/>
          </a:p>
          <a:p>
            <a:pPr indent="-342900" lvl="0" marL="342900" rtl="0" algn="l">
              <a:spcBef>
                <a:spcPts val="1000"/>
              </a:spcBef>
              <a:spcAft>
                <a:spcPts val="0"/>
              </a:spcAft>
              <a:buSzPct val="79999"/>
              <a:buChar char="►"/>
            </a:pPr>
            <a:r>
              <a:rPr lang="en-US"/>
              <a:t>M     A     N     G     A     </a:t>
            </a:r>
            <a:endParaRPr/>
          </a:p>
          <a:p>
            <a:pPr indent="-342900" lvl="0" marL="342900" rtl="0" algn="l">
              <a:spcBef>
                <a:spcPts val="1000"/>
              </a:spcBef>
              <a:spcAft>
                <a:spcPts val="0"/>
              </a:spcAft>
              <a:buSzPct val="79999"/>
              <a:buChar char="►"/>
            </a:pPr>
            <a:r>
              <a:rPr lang="en-US"/>
              <a:t>M     A     N     G     A     R     </a:t>
            </a:r>
            <a:endParaRPr/>
          </a:p>
          <a:p>
            <a:pPr indent="-342900" lvl="0" marL="342900" rtl="0" algn="l">
              <a:spcBef>
                <a:spcPts val="1000"/>
              </a:spcBef>
              <a:spcAft>
                <a:spcPts val="0"/>
              </a:spcAft>
              <a:buSzPct val="79999"/>
              <a:buChar char="►"/>
            </a:pPr>
            <a:r>
              <a:rPr lang="en-US"/>
              <a:t>M     A     N     G     A     R     A     </a:t>
            </a:r>
            <a:endParaRPr/>
          </a:p>
          <a:p>
            <a:pPr indent="-342900" lvl="0" marL="342900" rtl="0" algn="l">
              <a:spcBef>
                <a:spcPts val="1000"/>
              </a:spcBef>
              <a:spcAft>
                <a:spcPts val="0"/>
              </a:spcAft>
              <a:buSzPct val="79999"/>
              <a:buChar char="►"/>
            </a:pPr>
            <a:r>
              <a:rPr lang="en-US"/>
              <a:t>M     A     N     G     A     R     A     O     </a:t>
            </a:r>
            <a:endParaRPr/>
          </a:p>
        </p:txBody>
      </p:sp>
      <p:sp>
        <p:nvSpPr>
          <p:cNvPr id="642" name="Google Shape;642;p5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643" name="Google Shape;643;p5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44" name="Google Shape;644;p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Reverse Star Pattern</a:t>
            </a:r>
            <a:endParaRPr/>
          </a:p>
        </p:txBody>
      </p:sp>
      <p:sp>
        <p:nvSpPr>
          <p:cNvPr id="650" name="Google Shape;650;p5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560"/>
              <a:buChar char="►"/>
            </a:pPr>
            <a:r>
              <a:rPr b="1" lang="en-US" sz="3200">
                <a:solidFill>
                  <a:srgbClr val="FF0000"/>
                </a:solidFill>
              </a:rPr>
              <a:t>*             *            *                *              *</a:t>
            </a:r>
            <a:endParaRPr/>
          </a:p>
          <a:p>
            <a:pPr indent="-342900" lvl="0" marL="342900" rtl="0" algn="l">
              <a:spcBef>
                <a:spcPts val="1000"/>
              </a:spcBef>
              <a:spcAft>
                <a:spcPts val="0"/>
              </a:spcAft>
              <a:buSzPts val="2560"/>
              <a:buChar char="►"/>
            </a:pPr>
            <a:r>
              <a:rPr b="1" lang="en-US" sz="3200">
                <a:solidFill>
                  <a:srgbClr val="FF0000"/>
                </a:solidFill>
              </a:rPr>
              <a:t>*             *            *               *</a:t>
            </a:r>
            <a:endParaRPr/>
          </a:p>
          <a:p>
            <a:pPr indent="-342900" lvl="0" marL="342900" rtl="0" algn="l">
              <a:spcBef>
                <a:spcPts val="1000"/>
              </a:spcBef>
              <a:spcAft>
                <a:spcPts val="0"/>
              </a:spcAft>
              <a:buSzPts val="2560"/>
              <a:buChar char="►"/>
            </a:pPr>
            <a:r>
              <a:rPr b="1" lang="en-US" sz="3200">
                <a:solidFill>
                  <a:srgbClr val="FF0000"/>
                </a:solidFill>
              </a:rPr>
              <a:t>*             *           *            </a:t>
            </a:r>
            <a:endParaRPr/>
          </a:p>
          <a:p>
            <a:pPr indent="-342900" lvl="0" marL="342900" rtl="0" algn="l">
              <a:spcBef>
                <a:spcPts val="1000"/>
              </a:spcBef>
              <a:spcAft>
                <a:spcPts val="0"/>
              </a:spcAft>
              <a:buSzPts val="2560"/>
              <a:buChar char="►"/>
            </a:pPr>
            <a:r>
              <a:rPr b="1" lang="en-US" sz="3200">
                <a:solidFill>
                  <a:srgbClr val="FF0000"/>
                </a:solidFill>
              </a:rPr>
              <a:t>*             *</a:t>
            </a:r>
            <a:endParaRPr/>
          </a:p>
          <a:p>
            <a:pPr indent="-342900" lvl="0" marL="342900" rtl="0" algn="l">
              <a:spcBef>
                <a:spcPts val="1000"/>
              </a:spcBef>
              <a:spcAft>
                <a:spcPts val="0"/>
              </a:spcAft>
              <a:buSzPts val="2560"/>
              <a:buChar char="►"/>
            </a:pPr>
            <a:r>
              <a:rPr b="1" lang="en-US" sz="3200">
                <a:solidFill>
                  <a:srgbClr val="FF0000"/>
                </a:solidFill>
              </a:rPr>
              <a:t>*</a:t>
            </a:r>
            <a:endParaRPr/>
          </a:p>
        </p:txBody>
      </p:sp>
      <p:sp>
        <p:nvSpPr>
          <p:cNvPr id="651" name="Google Shape;651;p5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652" name="Google Shape;652;p5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53" name="Google Shape;653;p5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WAP to print below number pattern</a:t>
            </a:r>
            <a:endParaRPr/>
          </a:p>
        </p:txBody>
      </p:sp>
      <p:sp>
        <p:nvSpPr>
          <p:cNvPr id="659" name="Google Shape;659;p5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5 4 3 2 1 </a:t>
            </a:r>
            <a:endParaRPr/>
          </a:p>
          <a:p>
            <a:pPr indent="-342900" lvl="0" marL="342900" rtl="0" algn="l">
              <a:spcBef>
                <a:spcPts val="1000"/>
              </a:spcBef>
              <a:spcAft>
                <a:spcPts val="0"/>
              </a:spcAft>
              <a:buSzPts val="1440"/>
              <a:buChar char="►"/>
            </a:pPr>
            <a:r>
              <a:rPr lang="en-US"/>
              <a:t>5 4 3 2 </a:t>
            </a:r>
            <a:endParaRPr/>
          </a:p>
          <a:p>
            <a:pPr indent="-342900" lvl="0" marL="342900" rtl="0" algn="l">
              <a:spcBef>
                <a:spcPts val="1000"/>
              </a:spcBef>
              <a:spcAft>
                <a:spcPts val="0"/>
              </a:spcAft>
              <a:buSzPts val="1440"/>
              <a:buChar char="►"/>
            </a:pPr>
            <a:r>
              <a:rPr lang="en-US"/>
              <a:t>5 4 3 </a:t>
            </a:r>
            <a:endParaRPr/>
          </a:p>
          <a:p>
            <a:pPr indent="-342900" lvl="0" marL="342900" rtl="0" algn="l">
              <a:spcBef>
                <a:spcPts val="1000"/>
              </a:spcBef>
              <a:spcAft>
                <a:spcPts val="0"/>
              </a:spcAft>
              <a:buSzPts val="1440"/>
              <a:buChar char="►"/>
            </a:pPr>
            <a:r>
              <a:rPr lang="en-US"/>
              <a:t>5 4 </a:t>
            </a:r>
            <a:endParaRPr/>
          </a:p>
          <a:p>
            <a:pPr indent="-342900" lvl="0" marL="342900" rtl="0" algn="l">
              <a:spcBef>
                <a:spcPts val="1000"/>
              </a:spcBef>
              <a:spcAft>
                <a:spcPts val="0"/>
              </a:spcAft>
              <a:buSzPts val="1440"/>
              <a:buChar char="►"/>
            </a:pPr>
            <a:r>
              <a:rPr lang="en-US"/>
              <a:t>5 </a:t>
            </a:r>
            <a:endParaRPr/>
          </a:p>
        </p:txBody>
      </p:sp>
      <p:sp>
        <p:nvSpPr>
          <p:cNvPr id="660" name="Google Shape;660;p5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661" name="Google Shape;661;p5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62" name="Google Shape;662;p5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Code</a:t>
            </a:r>
            <a:endParaRPr/>
          </a:p>
        </p:txBody>
      </p:sp>
      <p:sp>
        <p:nvSpPr>
          <p:cNvPr id="668" name="Google Shape;668;p6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7F0055"/>
                </a:solidFill>
                <a:latin typeface="Courier New"/>
                <a:ea typeface="Courier New"/>
                <a:cs typeface="Courier New"/>
                <a:sym typeface="Courier New"/>
              </a:rPr>
              <a:t>for</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int</a:t>
            </a:r>
            <a:r>
              <a:rPr b="1" lang="en-US">
                <a:solidFill>
                  <a:srgbClr val="000000"/>
                </a:solidFill>
                <a:latin typeface="Courier New"/>
                <a:ea typeface="Courier New"/>
                <a:cs typeface="Courier New"/>
                <a:sym typeface="Courier New"/>
              </a:rPr>
              <a:t> i = 1; i &lt;=5; i++) {</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for</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int</a:t>
            </a:r>
            <a:r>
              <a:rPr b="1" lang="en-US">
                <a:solidFill>
                  <a:srgbClr val="000000"/>
                </a:solidFill>
                <a:latin typeface="Courier New"/>
                <a:ea typeface="Courier New"/>
                <a:cs typeface="Courier New"/>
                <a:sym typeface="Courier New"/>
              </a:rPr>
              <a:t> j = 5; j &gt;= i; j--) {</a:t>
            </a:r>
            <a:endParaRPr/>
          </a:p>
          <a:p>
            <a:pPr indent="-342900" lvl="0" marL="342900" rtl="0" algn="l">
              <a:spcBef>
                <a:spcPts val="1000"/>
              </a:spcBef>
              <a:spcAft>
                <a:spcPts val="0"/>
              </a:spcAft>
              <a:buSzPts val="1440"/>
              <a:buChar char="►"/>
            </a:pPr>
            <a:r>
              <a:rPr lang="en-US">
                <a:solidFill>
                  <a:srgbClr val="000000"/>
                </a:solidFill>
                <a:highlight>
                  <a:srgbClr val="D4D4D4"/>
                </a:highlight>
                <a:latin typeface="Courier New"/>
                <a:ea typeface="Courier New"/>
                <a:cs typeface="Courier New"/>
                <a:sym typeface="Courier New"/>
              </a:rPr>
              <a:t>System.</a:t>
            </a:r>
            <a:r>
              <a:rPr i="1" lang="en-US">
                <a:solidFill>
                  <a:srgbClr val="0000C0"/>
                </a:solidFill>
                <a:highlight>
                  <a:srgbClr val="D4D4D4"/>
                </a:highlight>
                <a:latin typeface="Courier New"/>
                <a:ea typeface="Courier New"/>
                <a:cs typeface="Courier New"/>
                <a:sym typeface="Courier New"/>
              </a:rPr>
              <a:t>out</a:t>
            </a:r>
            <a:r>
              <a:rPr i="1" lang="en-US">
                <a:solidFill>
                  <a:srgbClr val="000000"/>
                </a:solidFill>
                <a:highlight>
                  <a:srgbClr val="D4D4D4"/>
                </a:highlight>
                <a:latin typeface="Courier New"/>
                <a:ea typeface="Courier New"/>
                <a:cs typeface="Courier New"/>
                <a:sym typeface="Courier New"/>
              </a:rPr>
              <a:t>.print(j +</a:t>
            </a:r>
            <a:r>
              <a:rPr i="1" lang="en-US">
                <a:solidFill>
                  <a:srgbClr val="2A00FF"/>
                </a:solidFill>
                <a:highlight>
                  <a:srgbClr val="D4D4D4"/>
                </a:highlight>
                <a:latin typeface="Courier New"/>
                <a:ea typeface="Courier New"/>
                <a:cs typeface="Courier New"/>
                <a:sym typeface="Courier New"/>
              </a:rPr>
              <a:t>" "</a:t>
            </a:r>
            <a:r>
              <a:rPr i="1" lang="en-US">
                <a:solidFill>
                  <a:srgbClr val="000000"/>
                </a:solidFill>
                <a:highlight>
                  <a:srgbClr val="D4D4D4"/>
                </a:highlight>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highlight>
                  <a:srgbClr val="D4D4D4"/>
                </a:highlight>
                <a:latin typeface="Courier New"/>
                <a:ea typeface="Courier New"/>
                <a:cs typeface="Courier New"/>
                <a:sym typeface="Courier New"/>
              </a:rPr>
              <a:t>System.</a:t>
            </a:r>
            <a:r>
              <a:rPr i="1" lang="en-US">
                <a:solidFill>
                  <a:srgbClr val="0000C0"/>
                </a:solidFill>
                <a:highlight>
                  <a:srgbClr val="D4D4D4"/>
                </a:highlight>
                <a:latin typeface="Courier New"/>
                <a:ea typeface="Courier New"/>
                <a:cs typeface="Courier New"/>
                <a:sym typeface="Courier New"/>
              </a:rPr>
              <a:t>out</a:t>
            </a:r>
            <a:r>
              <a:rPr i="1" lang="en-US">
                <a:solidFill>
                  <a:srgbClr val="000000"/>
                </a:solidFill>
                <a:highlight>
                  <a:srgbClr val="D4D4D4"/>
                </a:highlight>
                <a:latin typeface="Courier New"/>
                <a:ea typeface="Courier New"/>
                <a:cs typeface="Courier New"/>
                <a:sym typeface="Courier New"/>
              </a:rPr>
              <a:t>.println();</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p:txBody>
      </p:sp>
      <p:sp>
        <p:nvSpPr>
          <p:cNvPr id="669" name="Google Shape;669;p6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670" name="Google Shape;670;p6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71" name="Google Shape;671;p6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sz="3600"/>
              <a:t>Java has very flexible three looping mechanisms. You can use one of the following three loops:</a:t>
            </a:r>
            <a:endParaRPr/>
          </a:p>
        </p:txBody>
      </p:sp>
      <p:sp>
        <p:nvSpPr>
          <p:cNvPr id="193" name="Google Shape;193;p7"/>
          <p:cNvSpPr/>
          <p:nvPr/>
        </p:nvSpPr>
        <p:spPr>
          <a:xfrm>
            <a:off x="677863" y="2160588"/>
            <a:ext cx="8596312" cy="388143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rebuchet MS"/>
              <a:buChar char="•"/>
            </a:pPr>
            <a:r>
              <a:rPr b="0" i="0" lang="en-US" sz="1800" u="none" cap="none" strike="noStrike">
                <a:solidFill>
                  <a:schemeClr val="dk1"/>
                </a:solidFill>
                <a:latin typeface="Trebuchet MS"/>
                <a:ea typeface="Trebuchet MS"/>
                <a:cs typeface="Trebuchet MS"/>
                <a:sym typeface="Trebuchet MS"/>
              </a:rPr>
              <a:t>while Loop</a:t>
            </a:r>
            <a:endParaRPr b="0" i="0" sz="1800" u="none" cap="none" strike="noStrike">
              <a:solidFill>
                <a:schemeClr val="dk1"/>
              </a:solidFill>
              <a:latin typeface="Trebuchet MS"/>
              <a:ea typeface="Trebuchet MS"/>
              <a:cs typeface="Trebuchet MS"/>
              <a:sym typeface="Trebuchet MS"/>
            </a:endParaRPr>
          </a:p>
          <a:p>
            <a:pPr indent="-114300" lvl="1" marL="114300" marR="0" rtl="0" algn="l">
              <a:lnSpc>
                <a:spcPct val="75000"/>
              </a:lnSpc>
              <a:spcBef>
                <a:spcPts val="180"/>
              </a:spcBef>
              <a:spcAft>
                <a:spcPts val="0"/>
              </a:spcAft>
              <a:buClr>
                <a:schemeClr val="dk1"/>
              </a:buClr>
              <a:buSzPts val="1800"/>
              <a:buFont typeface="Trebuchet MS"/>
              <a:buChar char="•"/>
            </a:pPr>
            <a:r>
              <a:rPr b="0" i="0" lang="en-US" sz="1800" u="none" cap="none" strike="noStrike">
                <a:solidFill>
                  <a:schemeClr val="dk1"/>
                </a:solidFill>
                <a:latin typeface="Trebuchet MS"/>
                <a:ea typeface="Trebuchet MS"/>
                <a:cs typeface="Trebuchet MS"/>
                <a:sym typeface="Trebuchet MS"/>
              </a:rPr>
              <a:t>do...while Loop</a:t>
            </a:r>
            <a:endParaRPr b="0" i="0" sz="1800" u="none" cap="none" strike="noStrike">
              <a:solidFill>
                <a:schemeClr val="dk1"/>
              </a:solidFill>
              <a:latin typeface="Trebuchet MS"/>
              <a:ea typeface="Trebuchet MS"/>
              <a:cs typeface="Trebuchet MS"/>
              <a:sym typeface="Trebuchet MS"/>
            </a:endParaRPr>
          </a:p>
          <a:p>
            <a:pPr indent="-114300" lvl="1" marL="114300" marR="0" rtl="0" algn="l">
              <a:lnSpc>
                <a:spcPct val="75000"/>
              </a:lnSpc>
              <a:spcBef>
                <a:spcPts val="180"/>
              </a:spcBef>
              <a:spcAft>
                <a:spcPts val="0"/>
              </a:spcAft>
              <a:buClr>
                <a:schemeClr val="dk1"/>
              </a:buClr>
              <a:buSzPts val="1800"/>
              <a:buFont typeface="Trebuchet MS"/>
              <a:buChar char="•"/>
            </a:pPr>
            <a:r>
              <a:rPr b="0" i="0" lang="en-US" sz="1800" u="none" cap="none" strike="noStrike">
                <a:solidFill>
                  <a:schemeClr val="dk1"/>
                </a:solidFill>
                <a:latin typeface="Trebuchet MS"/>
                <a:ea typeface="Trebuchet MS"/>
                <a:cs typeface="Trebuchet MS"/>
                <a:sym typeface="Trebuchet MS"/>
              </a:rPr>
              <a:t>for Loop</a:t>
            </a:r>
            <a:endParaRPr b="0" i="0" sz="1800" u="none" cap="none" strike="noStrike">
              <a:solidFill>
                <a:schemeClr val="dk1"/>
              </a:solidFill>
              <a:latin typeface="Trebuchet MS"/>
              <a:ea typeface="Trebuchet MS"/>
              <a:cs typeface="Trebuchet MS"/>
              <a:sym typeface="Trebuchet MS"/>
            </a:endParaRPr>
          </a:p>
        </p:txBody>
      </p:sp>
      <p:sp>
        <p:nvSpPr>
          <p:cNvPr id="194" name="Google Shape;194;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195" name="Google Shape;195;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96" name="Google Shape;196;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19c3e308eee_0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LCM of two given Numbers</a:t>
            </a:r>
            <a:endParaRPr/>
          </a:p>
        </p:txBody>
      </p:sp>
      <p:sp>
        <p:nvSpPr>
          <p:cNvPr id="678" name="Google Shape;678;g19c3e308eee_0_0"/>
          <p:cNvSpPr txBox="1"/>
          <p:nvPr>
            <p:ph idx="1" type="body"/>
          </p:nvPr>
        </p:nvSpPr>
        <p:spPr>
          <a:xfrm>
            <a:off x="677325" y="1359525"/>
            <a:ext cx="8596800" cy="52869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Clr>
                <a:schemeClr val="dk1"/>
              </a:buClr>
              <a:buSzPct val="61111"/>
              <a:buFont typeface="Arial"/>
              <a:buNone/>
            </a:pPr>
            <a:r>
              <a:rPr lang="en-US"/>
              <a:t>	public int getLCM(int n1, int n2) {</a:t>
            </a:r>
            <a:endParaRPr/>
          </a:p>
          <a:p>
            <a:pPr indent="0" lvl="0" marL="0" rtl="0" algn="l">
              <a:spcBef>
                <a:spcPts val="1000"/>
              </a:spcBef>
              <a:spcAft>
                <a:spcPts val="0"/>
              </a:spcAft>
              <a:buClr>
                <a:schemeClr val="dk1"/>
              </a:buClr>
              <a:buSzPct val="61111"/>
              <a:buFont typeface="Arial"/>
              <a:buNone/>
            </a:pPr>
            <a:r>
              <a:rPr lang="en-US"/>
              <a:t>		//Least Common Multiple</a:t>
            </a:r>
            <a:endParaRPr/>
          </a:p>
          <a:p>
            <a:pPr indent="0" lvl="0" marL="0" rtl="0" algn="l">
              <a:spcBef>
                <a:spcPts val="1000"/>
              </a:spcBef>
              <a:spcAft>
                <a:spcPts val="0"/>
              </a:spcAft>
              <a:buClr>
                <a:schemeClr val="dk1"/>
              </a:buClr>
              <a:buSzPct val="61111"/>
              <a:buFont typeface="Arial"/>
              <a:buNone/>
            </a:pPr>
            <a:r>
              <a:rPr lang="en-US"/>
              <a:t>		// 4 - 4, 8, 12, 16, 20, 24,28</a:t>
            </a:r>
            <a:endParaRPr/>
          </a:p>
          <a:p>
            <a:pPr indent="0" lvl="0" marL="0" rtl="0" algn="l">
              <a:spcBef>
                <a:spcPts val="1000"/>
              </a:spcBef>
              <a:spcAft>
                <a:spcPts val="0"/>
              </a:spcAft>
              <a:buClr>
                <a:schemeClr val="dk1"/>
              </a:buClr>
              <a:buSzPct val="61111"/>
              <a:buFont typeface="Arial"/>
              <a:buNone/>
            </a:pPr>
            <a:r>
              <a:rPr lang="en-US"/>
              <a:t>		// 7 - 7, 14, 21, 28</a:t>
            </a:r>
            <a:endParaRPr/>
          </a:p>
          <a:p>
            <a:pPr indent="0" lvl="0" marL="0" rtl="0" algn="l">
              <a:spcBef>
                <a:spcPts val="1000"/>
              </a:spcBef>
              <a:spcAft>
                <a:spcPts val="0"/>
              </a:spcAft>
              <a:buClr>
                <a:schemeClr val="dk1"/>
              </a:buClr>
              <a:buSzPct val="61111"/>
              <a:buFont typeface="Arial"/>
              <a:buNone/>
            </a:pPr>
            <a:r>
              <a:rPr lang="en-US"/>
              <a:t>		//Answer 28</a:t>
            </a:r>
            <a:endParaRPr/>
          </a:p>
          <a:p>
            <a:pPr indent="0" lvl="0" marL="0" rtl="0" algn="l">
              <a:spcBef>
                <a:spcPts val="1000"/>
              </a:spcBef>
              <a:spcAft>
                <a:spcPts val="0"/>
              </a:spcAft>
              <a:buClr>
                <a:schemeClr val="dk1"/>
              </a:buClr>
              <a:buSzPct val="61111"/>
              <a:buFont typeface="Arial"/>
              <a:buNone/>
            </a:pPr>
            <a:r>
              <a:rPr lang="en-US"/>
              <a:t>		int lcm = 0;</a:t>
            </a:r>
            <a:endParaRPr/>
          </a:p>
          <a:p>
            <a:pPr indent="0" lvl="0" marL="0" rtl="0" algn="l">
              <a:spcBef>
                <a:spcPts val="1000"/>
              </a:spcBef>
              <a:spcAft>
                <a:spcPts val="0"/>
              </a:spcAft>
              <a:buClr>
                <a:schemeClr val="dk1"/>
              </a:buClr>
              <a:buSzPct val="61111"/>
              <a:buFont typeface="Arial"/>
              <a:buNone/>
            </a:pPr>
            <a:r>
              <a:rPr lang="en-US"/>
              <a:t>		int max = n1 &gt; n2 ? n1 : n2;</a:t>
            </a:r>
            <a:endParaRPr/>
          </a:p>
          <a:p>
            <a:pPr indent="0" lvl="0" marL="0" rtl="0" algn="l">
              <a:spcBef>
                <a:spcPts val="1000"/>
              </a:spcBef>
              <a:spcAft>
                <a:spcPts val="0"/>
              </a:spcAft>
              <a:buClr>
                <a:schemeClr val="dk1"/>
              </a:buClr>
              <a:buSzPct val="61111"/>
              <a:buFont typeface="Arial"/>
              <a:buNone/>
            </a:pPr>
            <a:r>
              <a:rPr lang="en-US"/>
              <a:t>		while (true) {</a:t>
            </a:r>
            <a:endParaRPr/>
          </a:p>
          <a:p>
            <a:pPr indent="0" lvl="0" marL="0" rtl="0" algn="l">
              <a:spcBef>
                <a:spcPts val="1000"/>
              </a:spcBef>
              <a:spcAft>
                <a:spcPts val="0"/>
              </a:spcAft>
              <a:buClr>
                <a:schemeClr val="dk1"/>
              </a:buClr>
              <a:buSzPct val="61111"/>
              <a:buFont typeface="Arial"/>
              <a:buNone/>
            </a:pPr>
            <a:r>
              <a:rPr lang="en-US"/>
              <a:t>			if (max % n1 == 0 &amp;&amp; max % n2 == 0) {</a:t>
            </a:r>
            <a:endParaRPr/>
          </a:p>
          <a:p>
            <a:pPr indent="0" lvl="0" marL="0" rtl="0" algn="l">
              <a:spcBef>
                <a:spcPts val="1000"/>
              </a:spcBef>
              <a:spcAft>
                <a:spcPts val="0"/>
              </a:spcAft>
              <a:buClr>
                <a:schemeClr val="dk1"/>
              </a:buClr>
              <a:buSzPct val="61111"/>
              <a:buFont typeface="Arial"/>
              <a:buNone/>
            </a:pPr>
            <a:r>
              <a:rPr lang="en-US"/>
              <a:t>				lcm = max;</a:t>
            </a:r>
            <a:endParaRPr/>
          </a:p>
          <a:p>
            <a:pPr indent="0" lvl="0" marL="0" rtl="0" algn="l">
              <a:spcBef>
                <a:spcPts val="1000"/>
              </a:spcBef>
              <a:spcAft>
                <a:spcPts val="0"/>
              </a:spcAft>
              <a:buClr>
                <a:schemeClr val="dk1"/>
              </a:buClr>
              <a:buSzPct val="61111"/>
              <a:buFont typeface="Arial"/>
              <a:buNone/>
            </a:pPr>
            <a:r>
              <a:rPr lang="en-US"/>
              <a:t>				break;</a:t>
            </a:r>
            <a:endParaRPr/>
          </a:p>
          <a:p>
            <a:pPr indent="0" lvl="0" marL="0" rtl="0" algn="l">
              <a:spcBef>
                <a:spcPts val="1000"/>
              </a:spcBef>
              <a:spcAft>
                <a:spcPts val="0"/>
              </a:spcAft>
              <a:buClr>
                <a:schemeClr val="dk1"/>
              </a:buClr>
              <a:buSzPct val="61111"/>
              <a:buFont typeface="Arial"/>
              <a:buNone/>
            </a:pPr>
            <a:r>
              <a:rPr lang="en-US"/>
              <a:t>			} else {</a:t>
            </a:r>
            <a:endParaRPr/>
          </a:p>
          <a:p>
            <a:pPr indent="0" lvl="0" marL="0" rtl="0" algn="l">
              <a:spcBef>
                <a:spcPts val="1000"/>
              </a:spcBef>
              <a:spcAft>
                <a:spcPts val="0"/>
              </a:spcAft>
              <a:buClr>
                <a:schemeClr val="dk1"/>
              </a:buClr>
              <a:buSzPct val="61111"/>
              <a:buFont typeface="Arial"/>
              <a:buNone/>
            </a:pPr>
            <a:r>
              <a:rPr lang="en-US"/>
              <a:t>				max++;</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return lcm;</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None/>
            </a:pPr>
            <a:r>
              <a:t/>
            </a:r>
            <a:endParaRPr/>
          </a:p>
        </p:txBody>
      </p:sp>
      <p:sp>
        <p:nvSpPr>
          <p:cNvPr id="679" name="Google Shape;679;g19c3e308eee_0_0"/>
          <p:cNvSpPr txBox="1"/>
          <p:nvPr>
            <p:ph idx="12" type="sldNum"/>
          </p:nvPr>
        </p:nvSpPr>
        <p:spPr>
          <a:xfrm>
            <a:off x="8590663" y="6041362"/>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19c3e308eee_0_8"/>
          <p:cNvSpPr txBox="1"/>
          <p:nvPr>
            <p:ph type="title"/>
          </p:nvPr>
        </p:nvSpPr>
        <p:spPr>
          <a:xfrm>
            <a:off x="626122" y="366500"/>
            <a:ext cx="11059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3000"/>
              <a:t>HCF or GCD  of two given number</a:t>
            </a:r>
            <a:endParaRPr sz="3000"/>
          </a:p>
          <a:p>
            <a:pPr indent="0" lvl="0" marL="0" rtl="0" algn="l">
              <a:spcBef>
                <a:spcPts val="0"/>
              </a:spcBef>
              <a:spcAft>
                <a:spcPts val="0"/>
              </a:spcAft>
              <a:buClr>
                <a:schemeClr val="dk1"/>
              </a:buClr>
              <a:buSzPts val="1100"/>
              <a:buFont typeface="Arial"/>
              <a:buNone/>
            </a:pPr>
            <a:r>
              <a:rPr lang="en-US" sz="3000"/>
              <a:t>Highest Common Factor/Greatest Common Divisor</a:t>
            </a:r>
            <a:endParaRPr sz="3000"/>
          </a:p>
        </p:txBody>
      </p:sp>
      <p:sp>
        <p:nvSpPr>
          <p:cNvPr id="686" name="Google Shape;686;g19c3e308eee_0_8"/>
          <p:cNvSpPr txBox="1"/>
          <p:nvPr>
            <p:ph idx="1" type="body"/>
          </p:nvPr>
        </p:nvSpPr>
        <p:spPr>
          <a:xfrm>
            <a:off x="677325" y="1586100"/>
            <a:ext cx="4728900" cy="52116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a:t>	public int getHCF(int n1, int n2) {</a:t>
            </a:r>
            <a:endParaRPr/>
          </a:p>
          <a:p>
            <a:pPr indent="0" lvl="0" marL="0" rtl="0" algn="l">
              <a:spcBef>
                <a:spcPts val="1000"/>
              </a:spcBef>
              <a:spcAft>
                <a:spcPts val="0"/>
              </a:spcAft>
              <a:buNone/>
            </a:pPr>
            <a:r>
              <a:rPr lang="en-US"/>
              <a:t>		// Highest Common Factor</a:t>
            </a:r>
            <a:endParaRPr/>
          </a:p>
          <a:p>
            <a:pPr indent="0" lvl="0" marL="0" rtl="0" algn="l">
              <a:spcBef>
                <a:spcPts val="1000"/>
              </a:spcBef>
              <a:spcAft>
                <a:spcPts val="0"/>
              </a:spcAft>
              <a:buNone/>
            </a:pPr>
            <a:r>
              <a:rPr lang="en-US"/>
              <a:t>		// 24 - 1, 2, 3, 4, 6, 12, 24</a:t>
            </a:r>
            <a:endParaRPr/>
          </a:p>
          <a:p>
            <a:pPr indent="0" lvl="0" marL="0" rtl="0" algn="l">
              <a:spcBef>
                <a:spcPts val="1000"/>
              </a:spcBef>
              <a:spcAft>
                <a:spcPts val="0"/>
              </a:spcAft>
              <a:buNone/>
            </a:pPr>
            <a:r>
              <a:rPr lang="en-US"/>
              <a:t>		// 36 - 1, 2, 3, 4, 6, 9, 12, 18, 36</a:t>
            </a:r>
            <a:endParaRPr/>
          </a:p>
          <a:p>
            <a:pPr indent="0" lvl="0" marL="0" rtl="0" algn="l">
              <a:spcBef>
                <a:spcPts val="1000"/>
              </a:spcBef>
              <a:spcAft>
                <a:spcPts val="0"/>
              </a:spcAft>
              <a:buNone/>
            </a:pPr>
            <a:r>
              <a:rPr lang="en-US"/>
              <a:t>		//Ans: 12</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Easy formula</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static int gcd2ndLogic(int num1, int num2) {</a:t>
            </a:r>
            <a:endParaRPr/>
          </a:p>
          <a:p>
            <a:pPr indent="0" lvl="0" marL="0" rtl="0" algn="l">
              <a:spcBef>
                <a:spcPts val="1000"/>
              </a:spcBef>
              <a:spcAft>
                <a:spcPts val="0"/>
              </a:spcAft>
              <a:buClr>
                <a:schemeClr val="dk1"/>
              </a:buClr>
              <a:buSzPts val="1100"/>
              <a:buFont typeface="Arial"/>
              <a:buNone/>
            </a:pPr>
            <a:r>
              <a:rPr lang="en-US"/>
              <a:t>		return num1 * num2 / LCM.lcm(num1, num2);</a:t>
            </a:r>
            <a:endParaRPr/>
          </a:p>
          <a:p>
            <a:pPr indent="0" lvl="0" marL="0" rtl="0" algn="l">
              <a:spcBef>
                <a:spcPts val="1000"/>
              </a:spcBef>
              <a:spcAft>
                <a:spcPts val="0"/>
              </a:spcAft>
              <a:buClr>
                <a:schemeClr val="dk1"/>
              </a:buClr>
              <a:buSzPts val="1100"/>
              <a:buFont typeface="Arial"/>
              <a:buNone/>
            </a:pPr>
            <a:r>
              <a:rPr lang="en-US"/>
              <a:t>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687" name="Google Shape;687;g19c3e308eee_0_8"/>
          <p:cNvSpPr txBox="1"/>
          <p:nvPr>
            <p:ph idx="12" type="sldNum"/>
          </p:nvPr>
        </p:nvSpPr>
        <p:spPr>
          <a:xfrm>
            <a:off x="8590663" y="6041362"/>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88" name="Google Shape;688;g19c3e308eee_0_8"/>
          <p:cNvSpPr txBox="1"/>
          <p:nvPr/>
        </p:nvSpPr>
        <p:spPr>
          <a:xfrm>
            <a:off x="5876300" y="1659200"/>
            <a:ext cx="560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public int getHCF(int n1, int n2) {</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int hcf = 1;</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int min = num1 &lt; num2 ? num1 : num2;</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for (int i = min; i &gt;= 1; i--) {</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if (num1 % i == 0 &amp;&amp; num2 % i == 0) {</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hcf = i;</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break;</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return hcf;</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3"/>
          <p:cNvSpPr txBox="1"/>
          <p:nvPr>
            <p:ph type="title"/>
          </p:nvPr>
        </p:nvSpPr>
        <p:spPr>
          <a:xfrm>
            <a:off x="1057658" y="168317"/>
            <a:ext cx="9601196" cy="416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WAP to print fibonacci series from 1 to 20</a:t>
            </a:r>
            <a:endParaRPr/>
          </a:p>
        </p:txBody>
      </p:sp>
      <p:sp>
        <p:nvSpPr>
          <p:cNvPr id="694" name="Google Shape;694;p63"/>
          <p:cNvSpPr txBox="1"/>
          <p:nvPr>
            <p:ph idx="1" type="body"/>
          </p:nvPr>
        </p:nvSpPr>
        <p:spPr>
          <a:xfrm>
            <a:off x="677334" y="1225296"/>
            <a:ext cx="8596668" cy="481606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FibonacciSeries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n1</a:t>
            </a:r>
            <a:r>
              <a:rPr b="1" lang="en-US">
                <a:solidFill>
                  <a:srgbClr val="000000"/>
                </a:solidFill>
                <a:latin typeface="Consolas"/>
                <a:ea typeface="Consolas"/>
                <a:cs typeface="Consolas"/>
                <a:sym typeface="Consolas"/>
              </a:rPr>
              <a:t> = 0;</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n2</a:t>
            </a:r>
            <a:r>
              <a:rPr b="1" lang="en-US">
                <a:solidFill>
                  <a:srgbClr val="000000"/>
                </a:solidFill>
                <a:latin typeface="Consolas"/>
                <a:ea typeface="Consolas"/>
                <a:cs typeface="Consolas"/>
                <a:sym typeface="Consolas"/>
              </a:rPr>
              <a:t> = 1;</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n3</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a:t>
            </a:r>
            <a:r>
              <a:rPr b="1" i="1" lang="en-US">
                <a:solidFill>
                  <a:srgbClr val="6A3E3E"/>
                </a:solidFill>
                <a:latin typeface="Consolas"/>
                <a:ea typeface="Consolas"/>
                <a:cs typeface="Consolas"/>
                <a:sym typeface="Consolas"/>
              </a:rPr>
              <a:t>n1</a:t>
            </a:r>
            <a:r>
              <a:rPr b="1" i="1" lang="en-US">
                <a:solidFill>
                  <a:srgbClr val="000000"/>
                </a:solidFill>
                <a:latin typeface="Consolas"/>
                <a:ea typeface="Consolas"/>
                <a:cs typeface="Consolas"/>
                <a:sym typeface="Consolas"/>
              </a:rPr>
              <a:t> + </a:t>
            </a:r>
            <a:r>
              <a:rPr b="1" i="1" lang="en-US">
                <a:solidFill>
                  <a:srgbClr val="2A00FF"/>
                </a:solidFill>
                <a:latin typeface="Consolas"/>
                <a:ea typeface="Consolas"/>
                <a:cs typeface="Consolas"/>
                <a:sym typeface="Consolas"/>
              </a:rPr>
              <a:t>" "</a:t>
            </a:r>
            <a:r>
              <a:rPr b="1" i="1" lang="en-US">
                <a:solidFill>
                  <a:srgbClr val="000000"/>
                </a:solidFill>
                <a:latin typeface="Consolas"/>
                <a:ea typeface="Consolas"/>
                <a:cs typeface="Consolas"/>
                <a:sym typeface="Consolas"/>
              </a:rPr>
              <a:t> + </a:t>
            </a:r>
            <a:r>
              <a:rPr b="1" i="1" lang="en-US">
                <a:solidFill>
                  <a:srgbClr val="6A3E3E"/>
                </a:solidFill>
                <a:latin typeface="Consolas"/>
                <a:ea typeface="Consolas"/>
                <a:cs typeface="Consolas"/>
                <a:sym typeface="Consolas"/>
              </a:rPr>
              <a:t>n2</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for</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 1;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&lt; 20;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n3</a:t>
            </a:r>
            <a:r>
              <a:rPr lang="en-US">
                <a:solidFill>
                  <a:srgbClr val="000000"/>
                </a:solidFill>
                <a:latin typeface="Consolas"/>
                <a:ea typeface="Consolas"/>
                <a:cs typeface="Consolas"/>
                <a:sym typeface="Consolas"/>
              </a:rPr>
              <a:t> = </a:t>
            </a:r>
            <a:r>
              <a:rPr lang="en-US">
                <a:solidFill>
                  <a:srgbClr val="6A3E3E"/>
                </a:solidFill>
                <a:latin typeface="Consolas"/>
                <a:ea typeface="Consolas"/>
                <a:cs typeface="Consolas"/>
                <a:sym typeface="Consolas"/>
              </a:rPr>
              <a:t>n1</a:t>
            </a:r>
            <a:r>
              <a:rPr lang="en-US">
                <a:solidFill>
                  <a:srgbClr val="000000"/>
                </a:solidFill>
                <a:latin typeface="Consolas"/>
                <a:ea typeface="Consolas"/>
                <a:cs typeface="Consolas"/>
                <a:sym typeface="Consolas"/>
              </a:rPr>
              <a:t> + </a:t>
            </a:r>
            <a:r>
              <a:rPr lang="en-US">
                <a:solidFill>
                  <a:srgbClr val="6A3E3E"/>
                </a:solidFill>
                <a:latin typeface="Consolas"/>
                <a:ea typeface="Consolas"/>
                <a:cs typeface="Consolas"/>
                <a:sym typeface="Consolas"/>
              </a:rPr>
              <a:t>n2</a:t>
            </a: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3F7F5F"/>
                </a:solidFill>
                <a:latin typeface="Consolas"/>
                <a:ea typeface="Consolas"/>
                <a:cs typeface="Consolas"/>
                <a:sym typeface="Consolas"/>
              </a:rPr>
              <a:t>// swapping</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n1</a:t>
            </a:r>
            <a:r>
              <a:rPr lang="en-US">
                <a:solidFill>
                  <a:srgbClr val="000000"/>
                </a:solidFill>
                <a:latin typeface="Consolas"/>
                <a:ea typeface="Consolas"/>
                <a:cs typeface="Consolas"/>
                <a:sym typeface="Consolas"/>
              </a:rPr>
              <a:t> = </a:t>
            </a:r>
            <a:r>
              <a:rPr lang="en-US">
                <a:solidFill>
                  <a:srgbClr val="6A3E3E"/>
                </a:solidFill>
                <a:latin typeface="Consolas"/>
                <a:ea typeface="Consolas"/>
                <a:cs typeface="Consolas"/>
                <a:sym typeface="Consolas"/>
              </a:rPr>
              <a:t>n2</a:t>
            </a: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n2</a:t>
            </a:r>
            <a:r>
              <a:rPr lang="en-US">
                <a:solidFill>
                  <a:srgbClr val="000000"/>
                </a:solidFill>
                <a:latin typeface="Consolas"/>
                <a:ea typeface="Consolas"/>
                <a:cs typeface="Consolas"/>
                <a:sym typeface="Consolas"/>
              </a:rPr>
              <a:t> = </a:t>
            </a:r>
            <a:r>
              <a:rPr lang="en-US">
                <a:solidFill>
                  <a:srgbClr val="6A3E3E"/>
                </a:solidFill>
                <a:latin typeface="Consolas"/>
                <a:ea typeface="Consolas"/>
                <a:cs typeface="Consolas"/>
                <a:sym typeface="Consolas"/>
              </a:rPr>
              <a:t>n3</a:t>
            </a: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a:t>
            </a:r>
            <a:r>
              <a:rPr b="1" i="1" lang="en-US">
                <a:solidFill>
                  <a:srgbClr val="2A00FF"/>
                </a:solidFill>
                <a:latin typeface="Consolas"/>
                <a:ea typeface="Consolas"/>
                <a:cs typeface="Consolas"/>
                <a:sym typeface="Consolas"/>
              </a:rPr>
              <a:t>" "</a:t>
            </a:r>
            <a:r>
              <a:rPr b="1" i="1" lang="en-US">
                <a:solidFill>
                  <a:srgbClr val="000000"/>
                </a:solidFill>
                <a:latin typeface="Consolas"/>
                <a:ea typeface="Consolas"/>
                <a:cs typeface="Consolas"/>
                <a:sym typeface="Consolas"/>
              </a:rPr>
              <a:t> + </a:t>
            </a:r>
            <a:r>
              <a:rPr b="1" i="1" lang="en-US">
                <a:solidFill>
                  <a:srgbClr val="6A3E3E"/>
                </a:solidFill>
                <a:latin typeface="Consolas"/>
                <a:ea typeface="Consolas"/>
                <a:cs typeface="Consolas"/>
                <a:sym typeface="Consolas"/>
              </a:rPr>
              <a:t>n3</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65176" lvl="0" marL="342900" rtl="0" algn="l">
              <a:spcBef>
                <a:spcPts val="1000"/>
              </a:spcBef>
              <a:spcAft>
                <a:spcPts val="0"/>
              </a:spcAft>
              <a:buSzPct val="79999"/>
              <a:buNone/>
            </a:pPr>
            <a:r>
              <a:t/>
            </a:r>
            <a:endParaRPr/>
          </a:p>
        </p:txBody>
      </p:sp>
      <p:sp>
        <p:nvSpPr>
          <p:cNvPr id="695" name="Google Shape;695;p6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696" name="Google Shape;696;p6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97" name="Google Shape;697;p6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Fibonacci series output</a:t>
            </a:r>
            <a:endParaRPr/>
          </a:p>
        </p:txBody>
      </p:sp>
      <p:sp>
        <p:nvSpPr>
          <p:cNvPr id="703" name="Google Shape;703;p6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0 1 1 2 3 5 8 13 21 34 55 89 144 233 377 610 987 1597 2584 4181 6765</a:t>
            </a:r>
            <a:endParaRPr/>
          </a:p>
        </p:txBody>
      </p:sp>
      <p:sp>
        <p:nvSpPr>
          <p:cNvPr id="704" name="Google Shape;704;p6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05" name="Google Shape;705;p6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06" name="Google Shape;706;p6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65"/>
          <p:cNvSpPr txBox="1"/>
          <p:nvPr>
            <p:ph type="title"/>
          </p:nvPr>
        </p:nvSpPr>
        <p:spPr>
          <a:xfrm>
            <a:off x="759630" y="0"/>
            <a:ext cx="8596668" cy="8138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7F5F"/>
              </a:buClr>
              <a:buSzPts val="2800"/>
              <a:buFont typeface="Consolas"/>
              <a:buNone/>
            </a:pPr>
            <a:r>
              <a:rPr lang="en-US" sz="2800">
                <a:solidFill>
                  <a:srgbClr val="3F7F5F"/>
                </a:solidFill>
                <a:latin typeface="Consolas"/>
                <a:ea typeface="Consolas"/>
                <a:cs typeface="Consolas"/>
                <a:sym typeface="Consolas"/>
              </a:rPr>
              <a:t>WAP to find given number is prime or not?</a:t>
            </a:r>
            <a:br>
              <a:rPr lang="en-US" sz="2800">
                <a:solidFill>
                  <a:srgbClr val="3F7F5F"/>
                </a:solidFill>
                <a:latin typeface="Consolas"/>
                <a:ea typeface="Consolas"/>
                <a:cs typeface="Consolas"/>
                <a:sym typeface="Consolas"/>
              </a:rPr>
            </a:br>
            <a:endParaRPr sz="2800"/>
          </a:p>
        </p:txBody>
      </p:sp>
      <p:sp>
        <p:nvSpPr>
          <p:cNvPr id="712" name="Google Shape;712;p65"/>
          <p:cNvSpPr txBox="1"/>
          <p:nvPr>
            <p:ph idx="1" type="body"/>
          </p:nvPr>
        </p:nvSpPr>
        <p:spPr>
          <a:xfrm>
            <a:off x="677334" y="813816"/>
            <a:ext cx="8596668" cy="522754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960"/>
              <a:buChar char="►"/>
            </a:pPr>
            <a:r>
              <a:rPr b="1" lang="en-US" sz="1200">
                <a:solidFill>
                  <a:srgbClr val="7F0055"/>
                </a:solidFill>
                <a:latin typeface="Consolas"/>
                <a:ea typeface="Consolas"/>
                <a:cs typeface="Consolas"/>
                <a:sym typeface="Consolas"/>
              </a:rPr>
              <a:t>public</a:t>
            </a:r>
            <a:r>
              <a:rPr b="1"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class</a:t>
            </a:r>
            <a:r>
              <a:rPr b="1" lang="en-US" sz="1200">
                <a:solidFill>
                  <a:srgbClr val="000000"/>
                </a:solidFill>
                <a:latin typeface="Consolas"/>
                <a:ea typeface="Consolas"/>
                <a:cs typeface="Consolas"/>
                <a:sym typeface="Consolas"/>
              </a:rPr>
              <a:t> CheckPrimeNumber {</a:t>
            </a:r>
            <a:endParaRPr/>
          </a:p>
          <a:p>
            <a:pPr indent="-342900" lvl="0" marL="342900" rtl="0" algn="l">
              <a:spcBef>
                <a:spcPts val="1000"/>
              </a:spcBef>
              <a:spcAft>
                <a:spcPts val="0"/>
              </a:spcAft>
              <a:buSzPts val="960"/>
              <a:buChar char="►"/>
            </a:pPr>
            <a:r>
              <a:rPr b="1" lang="en-US" sz="1200">
                <a:solidFill>
                  <a:srgbClr val="7F0055"/>
                </a:solidFill>
                <a:latin typeface="Consolas"/>
                <a:ea typeface="Consolas"/>
                <a:cs typeface="Consolas"/>
                <a:sym typeface="Consolas"/>
              </a:rPr>
              <a:t>public</a:t>
            </a:r>
            <a:r>
              <a:rPr b="1"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static</a:t>
            </a:r>
            <a:r>
              <a:rPr b="1"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void</a:t>
            </a:r>
            <a:r>
              <a:rPr b="1" lang="en-US" sz="1200">
                <a:solidFill>
                  <a:srgbClr val="000000"/>
                </a:solidFill>
                <a:latin typeface="Consolas"/>
                <a:ea typeface="Consolas"/>
                <a:cs typeface="Consolas"/>
                <a:sym typeface="Consolas"/>
              </a:rPr>
              <a:t> main(String[] </a:t>
            </a:r>
            <a:r>
              <a:rPr b="1" lang="en-US" sz="1200">
                <a:solidFill>
                  <a:srgbClr val="6A3E3E"/>
                </a:solidFill>
                <a:latin typeface="Consolas"/>
                <a:ea typeface="Consolas"/>
                <a:cs typeface="Consolas"/>
                <a:sym typeface="Consolas"/>
              </a:rPr>
              <a:t>args</a:t>
            </a:r>
            <a:r>
              <a:rPr b="1" lang="en-US" sz="1200">
                <a:solidFill>
                  <a:srgbClr val="000000"/>
                </a:solidFill>
                <a:latin typeface="Consolas"/>
                <a:ea typeface="Consolas"/>
                <a:cs typeface="Consolas"/>
                <a:sym typeface="Consolas"/>
              </a:rPr>
              <a:t>) {</a:t>
            </a:r>
            <a:endParaRPr/>
          </a:p>
          <a:p>
            <a:pPr indent="-342900" lvl="0" marL="342900" rtl="0" algn="l">
              <a:spcBef>
                <a:spcPts val="1000"/>
              </a:spcBef>
              <a:spcAft>
                <a:spcPts val="0"/>
              </a:spcAft>
              <a:buSzPts val="960"/>
              <a:buChar char="►"/>
            </a:pPr>
            <a:r>
              <a:rPr b="1" lang="en-US" sz="1200">
                <a:solidFill>
                  <a:srgbClr val="7F0055"/>
                </a:solidFill>
                <a:latin typeface="Consolas"/>
                <a:ea typeface="Consolas"/>
                <a:cs typeface="Consolas"/>
                <a:sym typeface="Consolas"/>
              </a:rPr>
              <a:t>int</a:t>
            </a:r>
            <a:r>
              <a:rPr b="1" lang="en-US" sz="1200">
                <a:solidFill>
                  <a:srgbClr val="000000"/>
                </a:solidFill>
                <a:latin typeface="Consolas"/>
                <a:ea typeface="Consolas"/>
                <a:cs typeface="Consolas"/>
                <a:sym typeface="Consolas"/>
              </a:rPr>
              <a:t> </a:t>
            </a:r>
            <a:r>
              <a:rPr b="1" lang="en-US" sz="1200">
                <a:solidFill>
                  <a:srgbClr val="6A3E3E"/>
                </a:solidFill>
                <a:latin typeface="Consolas"/>
                <a:ea typeface="Consolas"/>
                <a:cs typeface="Consolas"/>
                <a:sym typeface="Consolas"/>
              </a:rPr>
              <a:t>n</a:t>
            </a:r>
            <a:r>
              <a:rPr b="1" lang="en-US" sz="1200">
                <a:solidFill>
                  <a:srgbClr val="000000"/>
                </a:solidFill>
                <a:latin typeface="Consolas"/>
                <a:ea typeface="Consolas"/>
                <a:cs typeface="Consolas"/>
                <a:sym typeface="Consolas"/>
              </a:rPr>
              <a:t> = 9;</a:t>
            </a:r>
            <a:endParaRPr/>
          </a:p>
          <a:p>
            <a:pPr indent="-342900" lvl="0" marL="342900" rtl="0" algn="l">
              <a:spcBef>
                <a:spcPts val="1000"/>
              </a:spcBef>
              <a:spcAft>
                <a:spcPts val="0"/>
              </a:spcAft>
              <a:buSzPts val="960"/>
              <a:buChar char="►"/>
            </a:pPr>
            <a:r>
              <a:rPr b="1" lang="en-US" sz="1200">
                <a:solidFill>
                  <a:srgbClr val="7F0055"/>
                </a:solidFill>
                <a:latin typeface="Consolas"/>
                <a:ea typeface="Consolas"/>
                <a:cs typeface="Consolas"/>
                <a:sym typeface="Consolas"/>
              </a:rPr>
              <a:t>int</a:t>
            </a:r>
            <a:r>
              <a:rPr b="1" lang="en-US" sz="1200">
                <a:solidFill>
                  <a:srgbClr val="000000"/>
                </a:solidFill>
                <a:latin typeface="Consolas"/>
                <a:ea typeface="Consolas"/>
                <a:cs typeface="Consolas"/>
                <a:sym typeface="Consolas"/>
              </a:rPr>
              <a:t> </a:t>
            </a:r>
            <a:r>
              <a:rPr b="1" lang="en-US" sz="1200">
                <a:solidFill>
                  <a:srgbClr val="6A3E3E"/>
                </a:solidFill>
                <a:latin typeface="Consolas"/>
                <a:ea typeface="Consolas"/>
                <a:cs typeface="Consolas"/>
                <a:sym typeface="Consolas"/>
              </a:rPr>
              <a:t>count</a:t>
            </a:r>
            <a:r>
              <a:rPr b="1" lang="en-US" sz="1200">
                <a:solidFill>
                  <a:srgbClr val="000000"/>
                </a:solidFill>
                <a:latin typeface="Consolas"/>
                <a:ea typeface="Consolas"/>
                <a:cs typeface="Consolas"/>
                <a:sym typeface="Consolas"/>
              </a:rPr>
              <a:t> = 0;</a:t>
            </a:r>
            <a:endParaRPr/>
          </a:p>
          <a:p>
            <a:pPr indent="-342900" lvl="0" marL="342900" rtl="0" algn="l">
              <a:spcBef>
                <a:spcPts val="1000"/>
              </a:spcBef>
              <a:spcAft>
                <a:spcPts val="0"/>
              </a:spcAft>
              <a:buSzPts val="960"/>
              <a:buChar char="►"/>
            </a:pPr>
            <a:r>
              <a:rPr b="1" lang="en-US" sz="1200">
                <a:solidFill>
                  <a:srgbClr val="7F0055"/>
                </a:solidFill>
                <a:latin typeface="Consolas"/>
                <a:ea typeface="Consolas"/>
                <a:cs typeface="Consolas"/>
                <a:sym typeface="Consolas"/>
              </a:rPr>
              <a:t>for</a:t>
            </a:r>
            <a:r>
              <a:rPr b="1"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b="1" lang="en-US" sz="1200">
                <a:solidFill>
                  <a:srgbClr val="000000"/>
                </a:solidFill>
                <a:latin typeface="Consolas"/>
                <a:ea typeface="Consolas"/>
                <a:cs typeface="Consolas"/>
                <a:sym typeface="Consolas"/>
              </a:rPr>
              <a:t> </a:t>
            </a:r>
            <a:r>
              <a:rPr b="1" lang="en-US" sz="1200">
                <a:solidFill>
                  <a:srgbClr val="6A3E3E"/>
                </a:solidFill>
                <a:latin typeface="Consolas"/>
                <a:ea typeface="Consolas"/>
                <a:cs typeface="Consolas"/>
                <a:sym typeface="Consolas"/>
              </a:rPr>
              <a:t>i</a:t>
            </a:r>
            <a:r>
              <a:rPr b="1" lang="en-US" sz="1200">
                <a:solidFill>
                  <a:srgbClr val="000000"/>
                </a:solidFill>
                <a:latin typeface="Consolas"/>
                <a:ea typeface="Consolas"/>
                <a:cs typeface="Consolas"/>
                <a:sym typeface="Consolas"/>
              </a:rPr>
              <a:t> = 2; </a:t>
            </a:r>
            <a:r>
              <a:rPr b="1" lang="en-US" sz="1200">
                <a:solidFill>
                  <a:srgbClr val="6A3E3E"/>
                </a:solidFill>
                <a:latin typeface="Consolas"/>
                <a:ea typeface="Consolas"/>
                <a:cs typeface="Consolas"/>
                <a:sym typeface="Consolas"/>
              </a:rPr>
              <a:t>i</a:t>
            </a:r>
            <a:r>
              <a:rPr b="1" lang="en-US" sz="1200">
                <a:solidFill>
                  <a:srgbClr val="000000"/>
                </a:solidFill>
                <a:latin typeface="Consolas"/>
                <a:ea typeface="Consolas"/>
                <a:cs typeface="Consolas"/>
                <a:sym typeface="Consolas"/>
              </a:rPr>
              <a:t> &lt; </a:t>
            </a:r>
            <a:r>
              <a:rPr b="1" lang="en-US" sz="1200">
                <a:solidFill>
                  <a:srgbClr val="6A3E3E"/>
                </a:solidFill>
                <a:latin typeface="Consolas"/>
                <a:ea typeface="Consolas"/>
                <a:cs typeface="Consolas"/>
                <a:sym typeface="Consolas"/>
              </a:rPr>
              <a:t>n</a:t>
            </a:r>
            <a:r>
              <a:rPr b="1" lang="en-US" sz="1200">
                <a:solidFill>
                  <a:srgbClr val="000000"/>
                </a:solidFill>
                <a:latin typeface="Consolas"/>
                <a:ea typeface="Consolas"/>
                <a:cs typeface="Consolas"/>
                <a:sym typeface="Consolas"/>
              </a:rPr>
              <a:t>; </a:t>
            </a:r>
            <a:r>
              <a:rPr b="1" lang="en-US" sz="1200">
                <a:solidFill>
                  <a:srgbClr val="6A3E3E"/>
                </a:solidFill>
                <a:latin typeface="Consolas"/>
                <a:ea typeface="Consolas"/>
                <a:cs typeface="Consolas"/>
                <a:sym typeface="Consolas"/>
              </a:rPr>
              <a:t>i</a:t>
            </a:r>
            <a:r>
              <a:rPr b="1" lang="en-US" sz="1200">
                <a:solidFill>
                  <a:srgbClr val="000000"/>
                </a:solidFill>
                <a:latin typeface="Consolas"/>
                <a:ea typeface="Consolas"/>
                <a:cs typeface="Consolas"/>
                <a:sym typeface="Consolas"/>
              </a:rPr>
              <a:t>++) {</a:t>
            </a:r>
            <a:endParaRPr/>
          </a:p>
          <a:p>
            <a:pPr indent="-342900" lvl="0" marL="342900" rtl="0" algn="l">
              <a:spcBef>
                <a:spcPts val="1000"/>
              </a:spcBef>
              <a:spcAft>
                <a:spcPts val="0"/>
              </a:spcAft>
              <a:buSzPts val="960"/>
              <a:buChar char="►"/>
            </a:pPr>
            <a:r>
              <a:rPr b="1" lang="en-US" sz="1200">
                <a:solidFill>
                  <a:srgbClr val="7F0055"/>
                </a:solidFill>
                <a:latin typeface="Consolas"/>
                <a:ea typeface="Consolas"/>
                <a:cs typeface="Consolas"/>
                <a:sym typeface="Consolas"/>
              </a:rPr>
              <a:t>if</a:t>
            </a:r>
            <a:r>
              <a:rPr b="1" lang="en-US" sz="1200">
                <a:solidFill>
                  <a:srgbClr val="000000"/>
                </a:solidFill>
                <a:latin typeface="Consolas"/>
                <a:ea typeface="Consolas"/>
                <a:cs typeface="Consolas"/>
                <a:sym typeface="Consolas"/>
              </a:rPr>
              <a:t>(</a:t>
            </a:r>
            <a:r>
              <a:rPr b="1" lang="en-US" sz="1200">
                <a:solidFill>
                  <a:srgbClr val="6A3E3E"/>
                </a:solidFill>
                <a:latin typeface="Consolas"/>
                <a:ea typeface="Consolas"/>
                <a:cs typeface="Consolas"/>
                <a:sym typeface="Consolas"/>
              </a:rPr>
              <a:t>n</a:t>
            </a:r>
            <a:r>
              <a:rPr b="1" lang="en-US" sz="1200">
                <a:solidFill>
                  <a:srgbClr val="000000"/>
                </a:solidFill>
                <a:latin typeface="Consolas"/>
                <a:ea typeface="Consolas"/>
                <a:cs typeface="Consolas"/>
                <a:sym typeface="Consolas"/>
              </a:rPr>
              <a:t>%</a:t>
            </a:r>
            <a:r>
              <a:rPr b="1" lang="en-US" sz="1200">
                <a:solidFill>
                  <a:srgbClr val="6A3E3E"/>
                </a:solidFill>
                <a:latin typeface="Consolas"/>
                <a:ea typeface="Consolas"/>
                <a:cs typeface="Consolas"/>
                <a:sym typeface="Consolas"/>
              </a:rPr>
              <a:t>i</a:t>
            </a:r>
            <a:r>
              <a:rPr b="1" lang="en-US" sz="1200">
                <a:solidFill>
                  <a:srgbClr val="000000"/>
                </a:solidFill>
                <a:latin typeface="Consolas"/>
                <a:ea typeface="Consolas"/>
                <a:cs typeface="Consolas"/>
                <a:sym typeface="Consolas"/>
              </a:rPr>
              <a:t>==0){</a:t>
            </a:r>
            <a:endParaRPr/>
          </a:p>
          <a:p>
            <a:pPr indent="-342900" lvl="0" marL="342900" rtl="0" algn="l">
              <a:spcBef>
                <a:spcPts val="1000"/>
              </a:spcBef>
              <a:spcAft>
                <a:spcPts val="0"/>
              </a:spcAft>
              <a:buSzPts val="960"/>
              <a:buChar char="►"/>
            </a:pPr>
            <a:r>
              <a:rPr lang="en-US" sz="1200">
                <a:solidFill>
                  <a:srgbClr val="6A3E3E"/>
                </a:solidFill>
                <a:latin typeface="Consolas"/>
                <a:ea typeface="Consolas"/>
                <a:cs typeface="Consolas"/>
                <a:sym typeface="Consolas"/>
              </a:rPr>
              <a:t>count</a:t>
            </a:r>
            <a:r>
              <a:rPr lang="en-US" sz="1200">
                <a:solidFill>
                  <a:srgbClr val="000000"/>
                </a:solidFill>
                <a:latin typeface="Consolas"/>
                <a:ea typeface="Consolas"/>
                <a:cs typeface="Consolas"/>
                <a:sym typeface="Consolas"/>
              </a:rPr>
              <a:t>++;</a:t>
            </a:r>
            <a:endParaRPr/>
          </a:p>
          <a:p>
            <a:pPr indent="-342900" lvl="0" marL="342900" rtl="0" algn="l">
              <a:spcBef>
                <a:spcPts val="1000"/>
              </a:spcBef>
              <a:spcAft>
                <a:spcPts val="0"/>
              </a:spcAft>
              <a:buSzPts val="960"/>
              <a:buChar char="►"/>
            </a:pPr>
            <a:r>
              <a:rPr b="1" lang="en-US" sz="1200">
                <a:solidFill>
                  <a:srgbClr val="7F0055"/>
                </a:solidFill>
                <a:latin typeface="Consolas"/>
                <a:ea typeface="Consolas"/>
                <a:cs typeface="Consolas"/>
                <a:sym typeface="Consolas"/>
              </a:rPr>
              <a:t>break</a:t>
            </a:r>
            <a:r>
              <a:rPr b="1" lang="en-US" sz="1200">
                <a:solidFill>
                  <a:srgbClr val="000000"/>
                </a:solidFill>
                <a:latin typeface="Consolas"/>
                <a:ea typeface="Consolas"/>
                <a:cs typeface="Consolas"/>
                <a:sym typeface="Consolas"/>
              </a:rPr>
              <a:t>;</a:t>
            </a:r>
            <a:endParaRPr/>
          </a:p>
          <a:p>
            <a:pPr indent="-342900" lvl="0" marL="342900" rtl="0" algn="l">
              <a:spcBef>
                <a:spcPts val="1000"/>
              </a:spcBef>
              <a:spcAft>
                <a:spcPts val="0"/>
              </a:spcAft>
              <a:buSzPts val="960"/>
              <a:buChar char="►"/>
            </a:pPr>
            <a:r>
              <a:rPr lang="en-US" sz="1200">
                <a:solidFill>
                  <a:srgbClr val="000000"/>
                </a:solidFill>
                <a:latin typeface="Consolas"/>
                <a:ea typeface="Consolas"/>
                <a:cs typeface="Consolas"/>
                <a:sym typeface="Consolas"/>
              </a:rPr>
              <a:t>}</a:t>
            </a:r>
            <a:endParaRPr/>
          </a:p>
          <a:p>
            <a:pPr indent="-342900" lvl="0" marL="342900" rtl="0" algn="l">
              <a:spcBef>
                <a:spcPts val="1000"/>
              </a:spcBef>
              <a:spcAft>
                <a:spcPts val="0"/>
              </a:spcAft>
              <a:buSzPts val="960"/>
              <a:buChar char="►"/>
            </a:pPr>
            <a:r>
              <a:rPr lang="en-US" sz="1200">
                <a:solidFill>
                  <a:srgbClr val="000000"/>
                </a:solidFill>
                <a:latin typeface="Consolas"/>
                <a:ea typeface="Consolas"/>
                <a:cs typeface="Consolas"/>
                <a:sym typeface="Consolas"/>
              </a:rPr>
              <a:t>}</a:t>
            </a:r>
            <a:endParaRPr/>
          </a:p>
          <a:p>
            <a:pPr indent="-342900" lvl="0" marL="342900" rtl="0" algn="l">
              <a:spcBef>
                <a:spcPts val="1000"/>
              </a:spcBef>
              <a:spcAft>
                <a:spcPts val="0"/>
              </a:spcAft>
              <a:buSzPts val="960"/>
              <a:buChar char="►"/>
            </a:pPr>
            <a:r>
              <a:rPr b="1" lang="en-US" sz="1200">
                <a:solidFill>
                  <a:srgbClr val="7F0055"/>
                </a:solidFill>
                <a:latin typeface="Consolas"/>
                <a:ea typeface="Consolas"/>
                <a:cs typeface="Consolas"/>
                <a:sym typeface="Consolas"/>
              </a:rPr>
              <a:t>if</a:t>
            </a:r>
            <a:r>
              <a:rPr b="1" lang="en-US" sz="1200">
                <a:solidFill>
                  <a:srgbClr val="000000"/>
                </a:solidFill>
                <a:latin typeface="Consolas"/>
                <a:ea typeface="Consolas"/>
                <a:cs typeface="Consolas"/>
                <a:sym typeface="Consolas"/>
              </a:rPr>
              <a:t>(</a:t>
            </a:r>
            <a:r>
              <a:rPr b="1" lang="en-US" sz="1200">
                <a:solidFill>
                  <a:srgbClr val="6A3E3E"/>
                </a:solidFill>
                <a:latin typeface="Consolas"/>
                <a:ea typeface="Consolas"/>
                <a:cs typeface="Consolas"/>
                <a:sym typeface="Consolas"/>
              </a:rPr>
              <a:t>count</a:t>
            </a:r>
            <a:r>
              <a:rPr b="1" lang="en-US" sz="1200">
                <a:solidFill>
                  <a:srgbClr val="000000"/>
                </a:solidFill>
                <a:latin typeface="Consolas"/>
                <a:ea typeface="Consolas"/>
                <a:cs typeface="Consolas"/>
                <a:sym typeface="Consolas"/>
              </a:rPr>
              <a:t>&gt;0){</a:t>
            </a:r>
            <a:endParaRPr/>
          </a:p>
          <a:p>
            <a:pPr indent="-342900" lvl="0" marL="342900" rtl="0" algn="l">
              <a:spcBef>
                <a:spcPts val="1000"/>
              </a:spcBef>
              <a:spcAft>
                <a:spcPts val="0"/>
              </a:spcAft>
              <a:buSzPts val="960"/>
              <a:buChar char="►"/>
            </a:pPr>
            <a:r>
              <a:rPr lang="en-US" sz="1200">
                <a:solidFill>
                  <a:srgbClr val="000000"/>
                </a:solidFill>
                <a:latin typeface="Consolas"/>
                <a:ea typeface="Consolas"/>
                <a:cs typeface="Consolas"/>
                <a:sym typeface="Consolas"/>
              </a:rPr>
              <a:t>System.</a:t>
            </a:r>
            <a:r>
              <a:rPr b="1" i="1" lang="en-US" sz="1200">
                <a:solidFill>
                  <a:srgbClr val="0000C0"/>
                </a:solidFill>
                <a:latin typeface="Consolas"/>
                <a:ea typeface="Consolas"/>
                <a:cs typeface="Consolas"/>
                <a:sym typeface="Consolas"/>
              </a:rPr>
              <a:t>out</a:t>
            </a:r>
            <a:r>
              <a:rPr b="1" i="1" lang="en-US" sz="1200">
                <a:solidFill>
                  <a:srgbClr val="000000"/>
                </a:solidFill>
                <a:latin typeface="Consolas"/>
                <a:ea typeface="Consolas"/>
                <a:cs typeface="Consolas"/>
                <a:sym typeface="Consolas"/>
              </a:rPr>
              <a:t>.println(</a:t>
            </a:r>
            <a:r>
              <a:rPr b="1" i="1" lang="en-US" sz="1200">
                <a:solidFill>
                  <a:srgbClr val="2A00FF"/>
                </a:solidFill>
                <a:latin typeface="Consolas"/>
                <a:ea typeface="Consolas"/>
                <a:cs typeface="Consolas"/>
                <a:sym typeface="Consolas"/>
              </a:rPr>
              <a:t>"Given number "</a:t>
            </a:r>
            <a:r>
              <a:rPr b="1" i="1" lang="en-US" sz="1200">
                <a:solidFill>
                  <a:srgbClr val="000000"/>
                </a:solidFill>
                <a:latin typeface="Consolas"/>
                <a:ea typeface="Consolas"/>
                <a:cs typeface="Consolas"/>
                <a:sym typeface="Consolas"/>
              </a:rPr>
              <a:t>+</a:t>
            </a:r>
            <a:r>
              <a:rPr b="1" i="1" lang="en-US" sz="1200">
                <a:solidFill>
                  <a:srgbClr val="6A3E3E"/>
                </a:solidFill>
                <a:latin typeface="Consolas"/>
                <a:ea typeface="Consolas"/>
                <a:cs typeface="Consolas"/>
                <a:sym typeface="Consolas"/>
              </a:rPr>
              <a:t>n</a:t>
            </a:r>
            <a:r>
              <a:rPr b="1" i="1" lang="en-US" sz="1200">
                <a:solidFill>
                  <a:srgbClr val="000000"/>
                </a:solidFill>
                <a:latin typeface="Consolas"/>
                <a:ea typeface="Consolas"/>
                <a:cs typeface="Consolas"/>
                <a:sym typeface="Consolas"/>
              </a:rPr>
              <a:t>+</a:t>
            </a:r>
            <a:r>
              <a:rPr b="1" i="1" lang="en-US" sz="1200">
                <a:solidFill>
                  <a:srgbClr val="2A00FF"/>
                </a:solidFill>
                <a:latin typeface="Consolas"/>
                <a:ea typeface="Consolas"/>
                <a:cs typeface="Consolas"/>
                <a:sym typeface="Consolas"/>
              </a:rPr>
              <a:t>" is not a prime number "</a:t>
            </a:r>
            <a:r>
              <a:rPr b="1" i="1" lang="en-US" sz="1200">
                <a:solidFill>
                  <a:srgbClr val="000000"/>
                </a:solidFill>
                <a:latin typeface="Consolas"/>
                <a:ea typeface="Consolas"/>
                <a:cs typeface="Consolas"/>
                <a:sym typeface="Consolas"/>
              </a:rPr>
              <a:t>);</a:t>
            </a:r>
            <a:endParaRPr/>
          </a:p>
          <a:p>
            <a:pPr indent="-342900" lvl="0" marL="342900" rtl="0" algn="l">
              <a:spcBef>
                <a:spcPts val="1000"/>
              </a:spcBef>
              <a:spcAft>
                <a:spcPts val="0"/>
              </a:spcAft>
              <a:buSzPts val="960"/>
              <a:buChar char="►"/>
            </a:pPr>
            <a:r>
              <a:rPr lang="en-US" sz="1200">
                <a:solidFill>
                  <a:srgbClr val="000000"/>
                </a:solidFill>
                <a:latin typeface="Consolas"/>
                <a:ea typeface="Consolas"/>
                <a:cs typeface="Consolas"/>
                <a:sym typeface="Consolas"/>
              </a:rPr>
              <a:t>}</a:t>
            </a:r>
            <a:r>
              <a:rPr b="1" lang="en-US" sz="1200">
                <a:solidFill>
                  <a:srgbClr val="7F0055"/>
                </a:solidFill>
                <a:latin typeface="Consolas"/>
                <a:ea typeface="Consolas"/>
                <a:cs typeface="Consolas"/>
                <a:sym typeface="Consolas"/>
              </a:rPr>
              <a:t>else</a:t>
            </a:r>
            <a:r>
              <a:rPr b="1" lang="en-US" sz="1200">
                <a:solidFill>
                  <a:srgbClr val="000000"/>
                </a:solidFill>
                <a:latin typeface="Consolas"/>
                <a:ea typeface="Consolas"/>
                <a:cs typeface="Consolas"/>
                <a:sym typeface="Consolas"/>
              </a:rPr>
              <a:t>{</a:t>
            </a:r>
            <a:endParaRPr/>
          </a:p>
          <a:p>
            <a:pPr indent="-342900" lvl="0" marL="342900" rtl="0" algn="l">
              <a:spcBef>
                <a:spcPts val="1000"/>
              </a:spcBef>
              <a:spcAft>
                <a:spcPts val="0"/>
              </a:spcAft>
              <a:buSzPts val="960"/>
              <a:buChar char="►"/>
            </a:pPr>
            <a:r>
              <a:rPr lang="en-US" sz="1200">
                <a:solidFill>
                  <a:srgbClr val="000000"/>
                </a:solidFill>
                <a:latin typeface="Consolas"/>
                <a:ea typeface="Consolas"/>
                <a:cs typeface="Consolas"/>
                <a:sym typeface="Consolas"/>
              </a:rPr>
              <a:t>System.</a:t>
            </a:r>
            <a:r>
              <a:rPr b="1" i="1" lang="en-US" sz="1200">
                <a:solidFill>
                  <a:srgbClr val="0000C0"/>
                </a:solidFill>
                <a:latin typeface="Consolas"/>
                <a:ea typeface="Consolas"/>
                <a:cs typeface="Consolas"/>
                <a:sym typeface="Consolas"/>
              </a:rPr>
              <a:t>out</a:t>
            </a:r>
            <a:r>
              <a:rPr b="1" i="1" lang="en-US" sz="1200">
                <a:solidFill>
                  <a:srgbClr val="000000"/>
                </a:solidFill>
                <a:latin typeface="Consolas"/>
                <a:ea typeface="Consolas"/>
                <a:cs typeface="Consolas"/>
                <a:sym typeface="Consolas"/>
              </a:rPr>
              <a:t>.println(</a:t>
            </a:r>
            <a:r>
              <a:rPr b="1" i="1" lang="en-US" sz="1200">
                <a:solidFill>
                  <a:srgbClr val="2A00FF"/>
                </a:solidFill>
                <a:latin typeface="Consolas"/>
                <a:ea typeface="Consolas"/>
                <a:cs typeface="Consolas"/>
                <a:sym typeface="Consolas"/>
              </a:rPr>
              <a:t>"Given number "</a:t>
            </a:r>
            <a:r>
              <a:rPr b="1" i="1" lang="en-US" sz="1200">
                <a:solidFill>
                  <a:srgbClr val="000000"/>
                </a:solidFill>
                <a:latin typeface="Consolas"/>
                <a:ea typeface="Consolas"/>
                <a:cs typeface="Consolas"/>
                <a:sym typeface="Consolas"/>
              </a:rPr>
              <a:t>+</a:t>
            </a:r>
            <a:r>
              <a:rPr b="1" i="1" lang="en-US" sz="1200">
                <a:solidFill>
                  <a:srgbClr val="6A3E3E"/>
                </a:solidFill>
                <a:latin typeface="Consolas"/>
                <a:ea typeface="Consolas"/>
                <a:cs typeface="Consolas"/>
                <a:sym typeface="Consolas"/>
              </a:rPr>
              <a:t>n</a:t>
            </a:r>
            <a:r>
              <a:rPr b="1" i="1" lang="en-US" sz="1200">
                <a:solidFill>
                  <a:srgbClr val="000000"/>
                </a:solidFill>
                <a:latin typeface="Consolas"/>
                <a:ea typeface="Consolas"/>
                <a:cs typeface="Consolas"/>
                <a:sym typeface="Consolas"/>
              </a:rPr>
              <a:t>+</a:t>
            </a:r>
            <a:r>
              <a:rPr b="1" i="1" lang="en-US" sz="1200">
                <a:solidFill>
                  <a:srgbClr val="2A00FF"/>
                </a:solidFill>
                <a:latin typeface="Consolas"/>
                <a:ea typeface="Consolas"/>
                <a:cs typeface="Consolas"/>
                <a:sym typeface="Consolas"/>
              </a:rPr>
              <a:t>" is a prime number "</a:t>
            </a:r>
            <a:r>
              <a:rPr b="1" i="1" lang="en-US" sz="1200">
                <a:solidFill>
                  <a:srgbClr val="000000"/>
                </a:solidFill>
                <a:latin typeface="Consolas"/>
                <a:ea typeface="Consolas"/>
                <a:cs typeface="Consolas"/>
                <a:sym typeface="Consolas"/>
              </a:rPr>
              <a:t>);</a:t>
            </a:r>
            <a:endParaRPr/>
          </a:p>
          <a:p>
            <a:pPr indent="-342900" lvl="0" marL="342900" rtl="0" algn="l">
              <a:spcBef>
                <a:spcPts val="1000"/>
              </a:spcBef>
              <a:spcAft>
                <a:spcPts val="0"/>
              </a:spcAft>
              <a:buSzPts val="960"/>
              <a:buChar char="►"/>
            </a:pPr>
            <a:r>
              <a:rPr lang="en-US" sz="1200">
                <a:solidFill>
                  <a:srgbClr val="000000"/>
                </a:solidFill>
                <a:latin typeface="Consolas"/>
                <a:ea typeface="Consolas"/>
                <a:cs typeface="Consolas"/>
                <a:sym typeface="Consolas"/>
              </a:rPr>
              <a:t>}</a:t>
            </a:r>
            <a:endParaRPr/>
          </a:p>
          <a:p>
            <a:pPr indent="-342900" lvl="0" marL="342900" rtl="0" algn="l">
              <a:spcBef>
                <a:spcPts val="1000"/>
              </a:spcBef>
              <a:spcAft>
                <a:spcPts val="0"/>
              </a:spcAft>
              <a:buSzPts val="960"/>
              <a:buChar char="►"/>
            </a:pPr>
            <a:r>
              <a:rPr lang="en-US" sz="1200">
                <a:solidFill>
                  <a:srgbClr val="000000"/>
                </a:solidFill>
                <a:latin typeface="Consolas"/>
                <a:ea typeface="Consolas"/>
                <a:cs typeface="Consolas"/>
                <a:sym typeface="Consolas"/>
              </a:rPr>
              <a:t>}</a:t>
            </a:r>
            <a:endParaRPr/>
          </a:p>
          <a:p>
            <a:pPr indent="-342900" lvl="0" marL="342900" rtl="0" algn="l">
              <a:spcBef>
                <a:spcPts val="1000"/>
              </a:spcBef>
              <a:spcAft>
                <a:spcPts val="0"/>
              </a:spcAft>
              <a:buSzPts val="960"/>
              <a:buChar char="►"/>
            </a:pPr>
            <a:r>
              <a:rPr lang="en-US"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281940" lvl="0" marL="342900" rtl="0" algn="l">
              <a:spcBef>
                <a:spcPts val="1000"/>
              </a:spcBef>
              <a:spcAft>
                <a:spcPts val="0"/>
              </a:spcAft>
              <a:buSzPts val="960"/>
              <a:buNone/>
            </a:pPr>
            <a:r>
              <a:t/>
            </a:r>
            <a:endParaRPr sz="1200"/>
          </a:p>
        </p:txBody>
      </p:sp>
      <p:sp>
        <p:nvSpPr>
          <p:cNvPr id="713" name="Google Shape;713;p6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14" name="Google Shape;714;p6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15" name="Google Shape;715;p6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Best code to find prime</a:t>
            </a:r>
            <a:endParaRPr/>
          </a:p>
        </p:txBody>
      </p:sp>
      <p:sp>
        <p:nvSpPr>
          <p:cNvPr id="721" name="Google Shape;721;p6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77500" lnSpcReduction="20000"/>
          </a:bodyPr>
          <a:lstStyle/>
          <a:p>
            <a:pPr indent="-336042" lvl="0" marL="342900" rtl="0" algn="l">
              <a:spcBef>
                <a:spcPts val="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Test {</a:t>
            </a:r>
            <a:endParaRPr/>
          </a:p>
          <a:p>
            <a:pPr indent="-336042"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String isPrime(</a:t>
            </a:r>
            <a:r>
              <a:rPr b="1" lang="en-US">
                <a:solidFill>
                  <a:srgbClr val="7F0055"/>
                </a:solidFill>
                <a:latin typeface="Courier New"/>
                <a:ea typeface="Courier New"/>
                <a:cs typeface="Courier New"/>
                <a:sym typeface="Courier New"/>
              </a:rPr>
              <a:t>int</a:t>
            </a:r>
            <a:r>
              <a:rPr b="1" lang="en-US">
                <a:solidFill>
                  <a:srgbClr val="000000"/>
                </a:solidFill>
                <a:latin typeface="Courier New"/>
                <a:ea typeface="Courier New"/>
                <a:cs typeface="Courier New"/>
                <a:sym typeface="Courier New"/>
              </a:rPr>
              <a:t> n) {</a:t>
            </a:r>
            <a:endParaRPr/>
          </a:p>
          <a:p>
            <a:pPr indent="-336042"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for</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int</a:t>
            </a:r>
            <a:r>
              <a:rPr b="1" lang="en-US">
                <a:solidFill>
                  <a:srgbClr val="000000"/>
                </a:solidFill>
                <a:latin typeface="Courier New"/>
                <a:ea typeface="Courier New"/>
                <a:cs typeface="Courier New"/>
                <a:sym typeface="Courier New"/>
              </a:rPr>
              <a:t> i = 2; i &lt;= Math.</a:t>
            </a:r>
            <a:r>
              <a:rPr b="1" i="1" lang="en-US">
                <a:solidFill>
                  <a:srgbClr val="000000"/>
                </a:solidFill>
                <a:latin typeface="Courier New"/>
                <a:ea typeface="Courier New"/>
                <a:cs typeface="Courier New"/>
                <a:sym typeface="Courier New"/>
              </a:rPr>
              <a:t>sqrt(n); i++) {</a:t>
            </a:r>
            <a:endParaRPr/>
          </a:p>
          <a:p>
            <a:pPr indent="-336042"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if</a:t>
            </a:r>
            <a:r>
              <a:rPr b="1" lang="en-US">
                <a:solidFill>
                  <a:srgbClr val="000000"/>
                </a:solidFill>
                <a:latin typeface="Courier New"/>
                <a:ea typeface="Courier New"/>
                <a:cs typeface="Courier New"/>
                <a:sym typeface="Courier New"/>
              </a:rPr>
              <a:t> (n % i == 0) {</a:t>
            </a:r>
            <a:endParaRPr/>
          </a:p>
          <a:p>
            <a:pPr indent="-336042"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return</a:t>
            </a:r>
            <a:r>
              <a:rPr b="1" lang="en-US">
                <a:solidFill>
                  <a:srgbClr val="000000"/>
                </a:solidFill>
                <a:latin typeface="Courier New"/>
                <a:ea typeface="Courier New"/>
                <a:cs typeface="Courier New"/>
                <a:sym typeface="Courier New"/>
              </a:rPr>
              <a:t> </a:t>
            </a:r>
            <a:r>
              <a:rPr b="1" lang="en-US">
                <a:solidFill>
                  <a:srgbClr val="2A00FF"/>
                </a:solidFill>
                <a:latin typeface="Courier New"/>
                <a:ea typeface="Courier New"/>
                <a:cs typeface="Courier New"/>
                <a:sym typeface="Courier New"/>
              </a:rPr>
              <a:t>"Not prime"</a:t>
            </a:r>
            <a:r>
              <a:rPr b="1" lang="en-US">
                <a:solidFill>
                  <a:srgbClr val="000000"/>
                </a:solidFill>
                <a:latin typeface="Courier New"/>
                <a:ea typeface="Courier New"/>
                <a:cs typeface="Courier New"/>
                <a:sym typeface="Courier New"/>
              </a:rPr>
              <a:t>;</a:t>
            </a:r>
            <a:endParaRPr/>
          </a:p>
          <a:p>
            <a:pPr indent="-336042"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336042"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return</a:t>
            </a:r>
            <a:r>
              <a:rPr b="1" lang="en-US">
                <a:solidFill>
                  <a:srgbClr val="000000"/>
                </a:solidFill>
                <a:latin typeface="Courier New"/>
                <a:ea typeface="Courier New"/>
                <a:cs typeface="Courier New"/>
                <a:sym typeface="Courier New"/>
              </a:rPr>
              <a:t> </a:t>
            </a:r>
            <a:r>
              <a:rPr b="1" lang="en-US">
                <a:solidFill>
                  <a:srgbClr val="2A00FF"/>
                </a:solidFill>
                <a:latin typeface="Courier New"/>
                <a:ea typeface="Courier New"/>
                <a:cs typeface="Courier New"/>
                <a:sym typeface="Courier New"/>
              </a:rPr>
              <a:t>"prime"</a:t>
            </a:r>
            <a:r>
              <a:rPr b="1" lang="en-US">
                <a:solidFill>
                  <a:srgbClr val="000000"/>
                </a:solidFill>
                <a:latin typeface="Courier New"/>
                <a:ea typeface="Courier New"/>
                <a:cs typeface="Courier New"/>
                <a:sym typeface="Courier New"/>
              </a:rPr>
              <a:t>;</a:t>
            </a:r>
            <a:endParaRPr/>
          </a:p>
          <a:p>
            <a:pPr indent="-336042"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36042"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args) {</a:t>
            </a:r>
            <a:endParaRPr/>
          </a:p>
          <a:p>
            <a:pPr indent="-336042"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int</a:t>
            </a:r>
            <a:r>
              <a:rPr b="1" lang="en-US">
                <a:solidFill>
                  <a:srgbClr val="000000"/>
                </a:solidFill>
                <a:latin typeface="Courier New"/>
                <a:ea typeface="Courier New"/>
                <a:cs typeface="Courier New"/>
                <a:sym typeface="Courier New"/>
              </a:rPr>
              <a:t> n = 11;</a:t>
            </a:r>
            <a:endParaRPr/>
          </a:p>
          <a:p>
            <a:pPr indent="-336042"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i="1" lang="en-US">
                <a:solidFill>
                  <a:srgbClr val="0000C0"/>
                </a:solidFill>
                <a:latin typeface="Courier New"/>
                <a:ea typeface="Courier New"/>
                <a:cs typeface="Courier New"/>
                <a:sym typeface="Courier New"/>
              </a:rPr>
              <a:t>out</a:t>
            </a:r>
            <a:r>
              <a:rPr i="1" lang="en-US">
                <a:solidFill>
                  <a:srgbClr val="000000"/>
                </a:solidFill>
                <a:latin typeface="Courier New"/>
                <a:ea typeface="Courier New"/>
                <a:cs typeface="Courier New"/>
                <a:sym typeface="Courier New"/>
              </a:rPr>
              <a:t>.println(isPrime(n));</a:t>
            </a:r>
            <a:endParaRPr/>
          </a:p>
          <a:p>
            <a:pPr indent="-336042"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gn="l">
              <a:spcBef>
                <a:spcPts val="1000"/>
              </a:spcBef>
              <a:spcAft>
                <a:spcPts val="0"/>
              </a:spcAft>
              <a:buSzPct val="79999"/>
              <a:buNone/>
            </a:pPr>
            <a:r>
              <a:t/>
            </a:r>
            <a:endParaRPr/>
          </a:p>
        </p:txBody>
      </p:sp>
      <p:sp>
        <p:nvSpPr>
          <p:cNvPr id="722" name="Google Shape;722;p6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23" name="Google Shape;723;p6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24" name="Google Shape;724;p6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730" name="Google Shape;730;p6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Given number 9 is not a prime number </a:t>
            </a:r>
            <a:endParaRPr/>
          </a:p>
        </p:txBody>
      </p:sp>
      <p:sp>
        <p:nvSpPr>
          <p:cNvPr id="731" name="Google Shape;731;p6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32" name="Google Shape;732;p6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33" name="Google Shape;733;p6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8"/>
          <p:cNvSpPr txBox="1"/>
          <p:nvPr>
            <p:ph type="title"/>
          </p:nvPr>
        </p:nvSpPr>
        <p:spPr>
          <a:xfrm>
            <a:off x="677334" y="0"/>
            <a:ext cx="8596668" cy="624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7F5F"/>
              </a:buClr>
              <a:buSzPts val="2400"/>
              <a:buFont typeface="Consolas"/>
              <a:buNone/>
            </a:pPr>
            <a:r>
              <a:rPr lang="en-US" sz="2400">
                <a:solidFill>
                  <a:srgbClr val="3F7F5F"/>
                </a:solidFill>
                <a:latin typeface="Consolas"/>
                <a:ea typeface="Consolas"/>
                <a:cs typeface="Consolas"/>
                <a:sym typeface="Consolas"/>
              </a:rPr>
              <a:t>//WAP to print prime numbers from 2 to 20</a:t>
            </a:r>
            <a:br>
              <a:rPr lang="en-US" sz="2400">
                <a:solidFill>
                  <a:srgbClr val="3F7F5F"/>
                </a:solidFill>
                <a:latin typeface="Consolas"/>
                <a:ea typeface="Consolas"/>
                <a:cs typeface="Consolas"/>
                <a:sym typeface="Consolas"/>
              </a:rPr>
            </a:br>
            <a:endParaRPr sz="2400"/>
          </a:p>
        </p:txBody>
      </p:sp>
      <p:sp>
        <p:nvSpPr>
          <p:cNvPr id="739" name="Google Shape;739;p68"/>
          <p:cNvSpPr txBox="1"/>
          <p:nvPr>
            <p:ph idx="1" type="body"/>
          </p:nvPr>
        </p:nvSpPr>
        <p:spPr>
          <a:xfrm>
            <a:off x="677334" y="521209"/>
            <a:ext cx="8596668" cy="5520154"/>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PrintPrimeNumbers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 = 20;</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count</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for</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 2;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&lt;=</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 ; </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count</a:t>
            </a:r>
            <a:r>
              <a:rPr lang="en-US">
                <a:solidFill>
                  <a:srgbClr val="000000"/>
                </a:solidFill>
                <a:latin typeface="Consolas"/>
                <a:ea typeface="Consolas"/>
                <a:cs typeface="Consolas"/>
                <a:sym typeface="Consolas"/>
              </a:rPr>
              <a:t> = 0;</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for</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 = 2; </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 &lt;</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if</a:t>
            </a:r>
            <a:r>
              <a:rPr b="1" lang="en-US">
                <a:solidFill>
                  <a:srgbClr val="000000"/>
                </a:solidFill>
                <a:latin typeface="Consolas"/>
                <a:ea typeface="Consolas"/>
                <a:cs typeface="Consolas"/>
                <a:sym typeface="Consolas"/>
              </a:rPr>
              <a:t>(</a:t>
            </a:r>
            <a:r>
              <a:rPr b="1" lang="en-US">
                <a:solidFill>
                  <a:srgbClr val="6A3E3E"/>
                </a:solidFill>
                <a:latin typeface="Consolas"/>
                <a:ea typeface="Consolas"/>
                <a:cs typeface="Consolas"/>
                <a:sym typeface="Consolas"/>
              </a:rPr>
              <a:t>i</a:t>
            </a:r>
            <a:r>
              <a:rPr b="1" lang="en-US">
                <a:solidFill>
                  <a:srgbClr val="000000"/>
                </a:solidFill>
                <a:latin typeface="Consolas"/>
                <a:ea typeface="Consolas"/>
                <a:cs typeface="Consolas"/>
                <a:sym typeface="Consolas"/>
              </a:rPr>
              <a:t>%</a:t>
            </a:r>
            <a:r>
              <a:rPr b="1" lang="en-US">
                <a:solidFill>
                  <a:srgbClr val="6A3E3E"/>
                </a:solidFill>
                <a:latin typeface="Consolas"/>
                <a:ea typeface="Consolas"/>
                <a:cs typeface="Consolas"/>
                <a:sym typeface="Consolas"/>
              </a:rPr>
              <a:t>j</a:t>
            </a:r>
            <a:r>
              <a:rPr b="1" lang="en-US">
                <a:solidFill>
                  <a:srgbClr val="000000"/>
                </a:solidFill>
                <a:latin typeface="Consolas"/>
                <a:ea typeface="Consolas"/>
                <a:cs typeface="Consolas"/>
                <a:sym typeface="Consolas"/>
              </a:rPr>
              <a:t>==0){</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count</a:t>
            </a: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break</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if</a:t>
            </a:r>
            <a:r>
              <a:rPr b="1" lang="en-US">
                <a:solidFill>
                  <a:srgbClr val="000000"/>
                </a:solidFill>
                <a:latin typeface="Consolas"/>
                <a:ea typeface="Consolas"/>
                <a:cs typeface="Consolas"/>
                <a:sym typeface="Consolas"/>
              </a:rPr>
              <a:t>(</a:t>
            </a:r>
            <a:r>
              <a:rPr b="1" lang="en-US">
                <a:solidFill>
                  <a:srgbClr val="6A3E3E"/>
                </a:solidFill>
                <a:latin typeface="Consolas"/>
                <a:ea typeface="Consolas"/>
                <a:cs typeface="Consolas"/>
                <a:sym typeface="Consolas"/>
              </a:rPr>
              <a:t>count</a:t>
            </a:r>
            <a:r>
              <a:rPr b="1" lang="en-US">
                <a:solidFill>
                  <a:srgbClr val="000000"/>
                </a:solidFill>
                <a:latin typeface="Consolas"/>
                <a:ea typeface="Consolas"/>
                <a:cs typeface="Consolas"/>
                <a:sym typeface="Consolas"/>
              </a:rPr>
              <a:t>==0){</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a:t>
            </a:r>
            <a:r>
              <a:rPr b="1" i="1" lang="en-US">
                <a:solidFill>
                  <a:srgbClr val="6A3E3E"/>
                </a:solidFill>
                <a:latin typeface="Consolas"/>
                <a:ea typeface="Consolas"/>
                <a:cs typeface="Consolas"/>
                <a:sym typeface="Consolas"/>
              </a:rPr>
              <a:t>i</a:t>
            </a:r>
            <a:r>
              <a:rPr b="1" i="1" lang="en-US">
                <a:solidFill>
                  <a:srgbClr val="000000"/>
                </a:solidFill>
                <a:latin typeface="Consolas"/>
                <a:ea typeface="Consolas"/>
                <a:cs typeface="Consolas"/>
                <a:sym typeface="Consolas"/>
              </a:rPr>
              <a:t>+</a:t>
            </a:r>
            <a:r>
              <a:rPr b="1" i="1" lang="en-US">
                <a:solidFill>
                  <a:srgbClr val="2A00FF"/>
                </a:solidFill>
                <a:latin typeface="Consolas"/>
                <a:ea typeface="Consolas"/>
                <a:cs typeface="Consolas"/>
                <a:sym typeface="Consolas"/>
              </a:rPr>
              <a:t>" "</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272034" lvl="0" marL="342900" rtl="0" algn="l">
              <a:spcBef>
                <a:spcPts val="1000"/>
              </a:spcBef>
              <a:spcAft>
                <a:spcPts val="0"/>
              </a:spcAft>
              <a:buSzPct val="79999"/>
              <a:buNone/>
            </a:pPr>
            <a:r>
              <a:t/>
            </a:r>
            <a:endParaRPr/>
          </a:p>
        </p:txBody>
      </p:sp>
      <p:sp>
        <p:nvSpPr>
          <p:cNvPr id="740" name="Google Shape;740;p6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41" name="Google Shape;741;p6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42" name="Google Shape;742;p6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6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748" name="Google Shape;748;p6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2 3 5 7 11 13 17 19 </a:t>
            </a:r>
            <a:endParaRPr/>
          </a:p>
        </p:txBody>
      </p:sp>
      <p:sp>
        <p:nvSpPr>
          <p:cNvPr id="749" name="Google Shape;749;p6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50" name="Google Shape;750;p6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51" name="Google Shape;751;p6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3F7F5F"/>
              </a:buClr>
              <a:buSzPct val="100000"/>
              <a:buFont typeface="Consolas"/>
              <a:buNone/>
            </a:pPr>
            <a:r>
              <a:rPr lang="en-US">
                <a:solidFill>
                  <a:srgbClr val="3F7F5F"/>
                </a:solidFill>
                <a:latin typeface="Consolas"/>
                <a:ea typeface="Consolas"/>
                <a:cs typeface="Consolas"/>
                <a:sym typeface="Consolas"/>
              </a:rPr>
              <a:t>WAP to print reverse of a given integer number</a:t>
            </a:r>
            <a:br>
              <a:rPr lang="en-US">
                <a:solidFill>
                  <a:srgbClr val="3F7F5F"/>
                </a:solidFill>
                <a:latin typeface="Consolas"/>
                <a:ea typeface="Consolas"/>
                <a:cs typeface="Consolas"/>
                <a:sym typeface="Consolas"/>
              </a:rPr>
            </a:br>
            <a:endParaRPr/>
          </a:p>
        </p:txBody>
      </p:sp>
      <p:sp>
        <p:nvSpPr>
          <p:cNvPr id="757" name="Google Shape;757;p7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ReverseNumber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 = 12345;</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temp</a:t>
            </a:r>
            <a:r>
              <a:rPr b="1" lang="en-US">
                <a:solidFill>
                  <a:srgbClr val="000000"/>
                </a:solidFill>
                <a:latin typeface="Consolas"/>
                <a:ea typeface="Consolas"/>
                <a:cs typeface="Consolas"/>
                <a:sym typeface="Consolas"/>
              </a:rPr>
              <a:t> = </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highlight>
                  <a:srgbClr val="F0D8A8"/>
                </a:highlight>
                <a:latin typeface="Consolas"/>
                <a:ea typeface="Consolas"/>
                <a:cs typeface="Consolas"/>
                <a:sym typeface="Consolas"/>
              </a:rPr>
              <a:t>reverse</a:t>
            </a:r>
            <a:r>
              <a:rPr b="1" lang="en-US">
                <a:solidFill>
                  <a:srgbClr val="000000"/>
                </a:solidFill>
                <a:highlight>
                  <a:srgbClr val="F0D8A8"/>
                </a:highlight>
                <a:latin typeface="Consolas"/>
                <a:ea typeface="Consolas"/>
                <a:cs typeface="Consolas"/>
                <a:sym typeface="Consolas"/>
              </a:rPr>
              <a:t> = 0;</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while</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!=0) {</a:t>
            </a:r>
            <a:endParaRPr/>
          </a:p>
          <a:p>
            <a:pPr indent="-342900" lvl="0" marL="342900" rtl="0" algn="l">
              <a:spcBef>
                <a:spcPts val="1000"/>
              </a:spcBef>
              <a:spcAft>
                <a:spcPts val="0"/>
              </a:spcAft>
              <a:buSzPct val="79999"/>
              <a:buChar char="►"/>
            </a:pPr>
            <a:r>
              <a:rPr lang="en-US">
                <a:solidFill>
                  <a:srgbClr val="6A3E3E"/>
                </a:solidFill>
                <a:highlight>
                  <a:srgbClr val="F0D8A8"/>
                </a:highlight>
                <a:latin typeface="Consolas"/>
                <a:ea typeface="Consolas"/>
                <a:cs typeface="Consolas"/>
                <a:sym typeface="Consolas"/>
              </a:rPr>
              <a:t>reverse</a:t>
            </a:r>
            <a:r>
              <a:rPr lang="en-US">
                <a:solidFill>
                  <a:srgbClr val="000000"/>
                </a:solidFill>
                <a:highlight>
                  <a:srgbClr val="F0D8A8"/>
                </a:highlight>
                <a:latin typeface="Consolas"/>
                <a:ea typeface="Consolas"/>
                <a:cs typeface="Consolas"/>
                <a:sym typeface="Consolas"/>
              </a:rPr>
              <a:t> = (</a:t>
            </a:r>
            <a:r>
              <a:rPr lang="en-US">
                <a:solidFill>
                  <a:srgbClr val="6A3E3E"/>
                </a:solidFill>
                <a:highlight>
                  <a:srgbClr val="D4D4D4"/>
                </a:highlight>
                <a:latin typeface="Consolas"/>
                <a:ea typeface="Consolas"/>
                <a:cs typeface="Consolas"/>
                <a:sym typeface="Consolas"/>
              </a:rPr>
              <a:t>reverse</a:t>
            </a:r>
            <a:r>
              <a:rPr lang="en-US">
                <a:solidFill>
                  <a:srgbClr val="000000"/>
                </a:solidFill>
                <a:highlight>
                  <a:srgbClr val="D4D4D4"/>
                </a:highlight>
                <a:latin typeface="Consolas"/>
                <a:ea typeface="Consolas"/>
                <a:cs typeface="Consolas"/>
                <a:sym typeface="Consolas"/>
              </a:rPr>
              <a:t>* 10) + (</a:t>
            </a:r>
            <a:r>
              <a:rPr lang="en-US">
                <a:solidFill>
                  <a:srgbClr val="6A3E3E"/>
                </a:solidFill>
                <a:highlight>
                  <a:srgbClr val="D4D4D4"/>
                </a:highlight>
                <a:latin typeface="Consolas"/>
                <a:ea typeface="Consolas"/>
                <a:cs typeface="Consolas"/>
                <a:sym typeface="Consolas"/>
              </a:rPr>
              <a:t>n</a:t>
            </a:r>
            <a:r>
              <a:rPr lang="en-US">
                <a:solidFill>
                  <a:srgbClr val="000000"/>
                </a:solidFill>
                <a:highlight>
                  <a:srgbClr val="D4D4D4"/>
                </a:highlight>
                <a:latin typeface="Consolas"/>
                <a:ea typeface="Consolas"/>
                <a:cs typeface="Consolas"/>
                <a:sym typeface="Consolas"/>
              </a:rPr>
              <a:t>%10);</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n</a:t>
            </a:r>
            <a:r>
              <a:rPr lang="en-US">
                <a:solidFill>
                  <a:srgbClr val="000000"/>
                </a:solidFill>
                <a:latin typeface="Consolas"/>
                <a:ea typeface="Consolas"/>
                <a:cs typeface="Consolas"/>
                <a:sym typeface="Consolas"/>
              </a:rPr>
              <a:t>=</a:t>
            </a:r>
            <a:r>
              <a:rPr lang="en-US">
                <a:solidFill>
                  <a:srgbClr val="6A3E3E"/>
                </a:solidFill>
                <a:latin typeface="Consolas"/>
                <a:ea typeface="Consolas"/>
                <a:cs typeface="Consolas"/>
                <a:sym typeface="Consolas"/>
              </a:rPr>
              <a:t>n</a:t>
            </a:r>
            <a:r>
              <a:rPr lang="en-US">
                <a:solidFill>
                  <a:srgbClr val="000000"/>
                </a:solidFill>
                <a:latin typeface="Consolas"/>
                <a:ea typeface="Consolas"/>
                <a:cs typeface="Consolas"/>
                <a:sym typeface="Consolas"/>
              </a:rPr>
              <a:t>/10;</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"Given number   "</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temp</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"Reverse number "</a:t>
            </a:r>
            <a:r>
              <a:rPr b="1" i="1" lang="en-US">
                <a:solidFill>
                  <a:srgbClr val="000000"/>
                </a:solidFill>
                <a:latin typeface="Consolas"/>
                <a:ea typeface="Consolas"/>
                <a:cs typeface="Consolas"/>
                <a:sym typeface="Consolas"/>
              </a:rPr>
              <a:t>+</a:t>
            </a:r>
            <a:r>
              <a:rPr b="1" i="1" lang="en-US">
                <a:solidFill>
                  <a:srgbClr val="6A3E3E"/>
                </a:solidFill>
                <a:highlight>
                  <a:srgbClr val="D4D4D4"/>
                </a:highlight>
                <a:latin typeface="Consolas"/>
                <a:ea typeface="Consolas"/>
                <a:cs typeface="Consolas"/>
                <a:sym typeface="Consolas"/>
              </a:rPr>
              <a:t>reverse</a:t>
            </a:r>
            <a:r>
              <a:rPr b="1" i="1" lang="en-US">
                <a:solidFill>
                  <a:srgbClr val="000000"/>
                </a:solidFill>
                <a:highlight>
                  <a:srgbClr val="D4D4D4"/>
                </a:highlight>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72034" lvl="0" marL="342900" rtl="0" algn="l">
              <a:spcBef>
                <a:spcPts val="1000"/>
              </a:spcBef>
              <a:spcAft>
                <a:spcPts val="0"/>
              </a:spcAft>
              <a:buSzPct val="79999"/>
              <a:buNone/>
            </a:pPr>
            <a:r>
              <a:t/>
            </a:r>
            <a:endParaRPr/>
          </a:p>
        </p:txBody>
      </p:sp>
      <p:sp>
        <p:nvSpPr>
          <p:cNvPr id="758" name="Google Shape;758;p7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59" name="Google Shape;759;p7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60" name="Google Shape;760;p7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While loop</a:t>
            </a:r>
            <a:endParaRPr/>
          </a:p>
        </p:txBody>
      </p:sp>
      <p:sp>
        <p:nvSpPr>
          <p:cNvPr id="202" name="Google Shape;202;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while loop is a control structure that allows you to repeat a task a certain number of times.</a:t>
            </a:r>
            <a:endParaRPr/>
          </a:p>
          <a:p>
            <a:pPr indent="-251459" lvl="0" marL="342900" rtl="0" algn="l">
              <a:spcBef>
                <a:spcPts val="1000"/>
              </a:spcBef>
              <a:spcAft>
                <a:spcPts val="0"/>
              </a:spcAft>
              <a:buSzPts val="1440"/>
              <a:buNone/>
            </a:pPr>
            <a:r>
              <a:t/>
            </a:r>
            <a:endParaRPr/>
          </a:p>
        </p:txBody>
      </p:sp>
      <p:sp>
        <p:nvSpPr>
          <p:cNvPr id="203" name="Google Shape;20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04" name="Google Shape;20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05" name="Google Shape;20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7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766" name="Google Shape;766;p7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Given number   12345</a:t>
            </a:r>
            <a:endParaRPr/>
          </a:p>
          <a:p>
            <a:pPr indent="-342900" lvl="0" marL="342900" rtl="0" algn="l">
              <a:spcBef>
                <a:spcPts val="1000"/>
              </a:spcBef>
              <a:spcAft>
                <a:spcPts val="0"/>
              </a:spcAft>
              <a:buSzPts val="1440"/>
              <a:buChar char="►"/>
            </a:pPr>
            <a:r>
              <a:rPr lang="en-US"/>
              <a:t>Reverse number 54321</a:t>
            </a:r>
            <a:endParaRPr/>
          </a:p>
        </p:txBody>
      </p:sp>
      <p:sp>
        <p:nvSpPr>
          <p:cNvPr id="767" name="Google Shape;767;p7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68" name="Google Shape;768;p7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69" name="Google Shape;769;p7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2"/>
          <p:cNvSpPr txBox="1"/>
          <p:nvPr>
            <p:ph type="title"/>
          </p:nvPr>
        </p:nvSpPr>
        <p:spPr>
          <a:xfrm>
            <a:off x="677334" y="609600"/>
            <a:ext cx="8596668" cy="46024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7F5F"/>
              </a:buClr>
              <a:buSzPts val="2400"/>
              <a:buFont typeface="Consolas"/>
              <a:buNone/>
            </a:pPr>
            <a:r>
              <a:rPr lang="en-US" sz="2400">
                <a:solidFill>
                  <a:srgbClr val="3F7F5F"/>
                </a:solidFill>
                <a:latin typeface="Consolas"/>
                <a:ea typeface="Consolas"/>
                <a:cs typeface="Consolas"/>
                <a:sym typeface="Consolas"/>
              </a:rPr>
              <a:t>WAP to check given number is </a:t>
            </a:r>
            <a:r>
              <a:rPr lang="en-US" sz="2400" u="sng">
                <a:solidFill>
                  <a:srgbClr val="3F7F5F"/>
                </a:solidFill>
                <a:latin typeface="Consolas"/>
                <a:ea typeface="Consolas"/>
                <a:cs typeface="Consolas"/>
                <a:sym typeface="Consolas"/>
              </a:rPr>
              <a:t>palindrome or not</a:t>
            </a:r>
            <a:endParaRPr sz="2400"/>
          </a:p>
        </p:txBody>
      </p:sp>
      <p:sp>
        <p:nvSpPr>
          <p:cNvPr id="775" name="Google Shape;775;p72"/>
          <p:cNvSpPr txBox="1"/>
          <p:nvPr>
            <p:ph idx="1" type="body"/>
          </p:nvPr>
        </p:nvSpPr>
        <p:spPr>
          <a:xfrm>
            <a:off x="677334" y="1207009"/>
            <a:ext cx="8596668" cy="4834354"/>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CheckPalindromeNumber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 =12321;</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temp</a:t>
            </a:r>
            <a:r>
              <a:rPr b="1" lang="en-US">
                <a:solidFill>
                  <a:srgbClr val="000000"/>
                </a:solidFill>
                <a:latin typeface="Consolas"/>
                <a:ea typeface="Consolas"/>
                <a:cs typeface="Consolas"/>
                <a:sym typeface="Consolas"/>
              </a:rPr>
              <a:t> = </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reverse</a:t>
            </a:r>
            <a:r>
              <a:rPr b="1" lang="en-US">
                <a:solidFill>
                  <a:srgbClr val="000000"/>
                </a:solidFill>
                <a:latin typeface="Consolas"/>
                <a:ea typeface="Consolas"/>
                <a:cs typeface="Consolas"/>
                <a:sym typeface="Consolas"/>
              </a:rPr>
              <a:t> = 0;</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while</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!=0) {</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reverse</a:t>
            </a:r>
            <a:r>
              <a:rPr lang="en-US">
                <a:solidFill>
                  <a:srgbClr val="000000"/>
                </a:solidFill>
                <a:latin typeface="Consolas"/>
                <a:ea typeface="Consolas"/>
                <a:cs typeface="Consolas"/>
                <a:sym typeface="Consolas"/>
              </a:rPr>
              <a:t> = (</a:t>
            </a:r>
            <a:r>
              <a:rPr lang="en-US">
                <a:solidFill>
                  <a:srgbClr val="6A3E3E"/>
                </a:solidFill>
                <a:latin typeface="Consolas"/>
                <a:ea typeface="Consolas"/>
                <a:cs typeface="Consolas"/>
                <a:sym typeface="Consolas"/>
              </a:rPr>
              <a:t>reverse</a:t>
            </a:r>
            <a:r>
              <a:rPr lang="en-US">
                <a:solidFill>
                  <a:srgbClr val="000000"/>
                </a:solidFill>
                <a:latin typeface="Consolas"/>
                <a:ea typeface="Consolas"/>
                <a:cs typeface="Consolas"/>
                <a:sym typeface="Consolas"/>
              </a:rPr>
              <a:t> * 10) + (</a:t>
            </a:r>
            <a:r>
              <a:rPr lang="en-US">
                <a:solidFill>
                  <a:srgbClr val="6A3E3E"/>
                </a:solidFill>
                <a:latin typeface="Consolas"/>
                <a:ea typeface="Consolas"/>
                <a:cs typeface="Consolas"/>
                <a:sym typeface="Consolas"/>
              </a:rPr>
              <a:t>n</a:t>
            </a:r>
            <a:r>
              <a:rPr lang="en-US">
                <a:solidFill>
                  <a:srgbClr val="000000"/>
                </a:solidFill>
                <a:latin typeface="Consolas"/>
                <a:ea typeface="Consolas"/>
                <a:cs typeface="Consolas"/>
                <a:sym typeface="Consolas"/>
              </a:rPr>
              <a:t>%10);</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n</a:t>
            </a:r>
            <a:r>
              <a:rPr lang="en-US">
                <a:solidFill>
                  <a:srgbClr val="000000"/>
                </a:solidFill>
                <a:latin typeface="Consolas"/>
                <a:ea typeface="Consolas"/>
                <a:cs typeface="Consolas"/>
                <a:sym typeface="Consolas"/>
              </a:rPr>
              <a:t> = </a:t>
            </a:r>
            <a:r>
              <a:rPr lang="en-US">
                <a:solidFill>
                  <a:srgbClr val="6A3E3E"/>
                </a:solidFill>
                <a:latin typeface="Consolas"/>
                <a:ea typeface="Consolas"/>
                <a:cs typeface="Consolas"/>
                <a:sym typeface="Consolas"/>
              </a:rPr>
              <a:t>n</a:t>
            </a:r>
            <a:r>
              <a:rPr lang="en-US">
                <a:solidFill>
                  <a:srgbClr val="000000"/>
                </a:solidFill>
                <a:latin typeface="Consolas"/>
                <a:ea typeface="Consolas"/>
                <a:cs typeface="Consolas"/>
                <a:sym typeface="Consolas"/>
              </a:rPr>
              <a:t>/10;</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highlight>
                  <a:srgbClr val="D4D4D4"/>
                </a:highlight>
                <a:latin typeface="Consolas"/>
                <a:ea typeface="Consolas"/>
                <a:cs typeface="Consolas"/>
                <a:sym typeface="Consolas"/>
              </a:rPr>
              <a:t>System.</a:t>
            </a:r>
            <a:r>
              <a:rPr b="1" i="1" lang="en-US">
                <a:solidFill>
                  <a:srgbClr val="0000C0"/>
                </a:solidFill>
                <a:highlight>
                  <a:srgbClr val="D4D4D4"/>
                </a:highlight>
                <a:latin typeface="Consolas"/>
                <a:ea typeface="Consolas"/>
                <a:cs typeface="Consolas"/>
                <a:sym typeface="Consolas"/>
              </a:rPr>
              <a:t>out</a:t>
            </a:r>
            <a:r>
              <a:rPr b="1" i="1" lang="en-US">
                <a:solidFill>
                  <a:srgbClr val="000000"/>
                </a:solidFill>
                <a:highlight>
                  <a:srgbClr val="D4D4D4"/>
                </a:highlight>
                <a:latin typeface="Consolas"/>
                <a:ea typeface="Consolas"/>
                <a:cs typeface="Consolas"/>
                <a:sym typeface="Consolas"/>
              </a:rPr>
              <a:t>.println(</a:t>
            </a:r>
            <a:r>
              <a:rPr b="1" i="1" lang="en-US">
                <a:solidFill>
                  <a:srgbClr val="2A00FF"/>
                </a:solidFill>
                <a:highlight>
                  <a:srgbClr val="D4D4D4"/>
                </a:highlight>
                <a:latin typeface="Consolas"/>
                <a:ea typeface="Consolas"/>
                <a:cs typeface="Consolas"/>
                <a:sym typeface="Consolas"/>
              </a:rPr>
              <a:t>"Given number   : "</a:t>
            </a:r>
            <a:r>
              <a:rPr b="1" i="1" lang="en-US">
                <a:solidFill>
                  <a:srgbClr val="000000"/>
                </a:solidFill>
                <a:highlight>
                  <a:srgbClr val="D4D4D4"/>
                </a:highlight>
                <a:latin typeface="Consolas"/>
                <a:ea typeface="Consolas"/>
                <a:cs typeface="Consolas"/>
                <a:sym typeface="Consolas"/>
              </a:rPr>
              <a:t>+</a:t>
            </a:r>
            <a:r>
              <a:rPr b="1" i="1" lang="en-US">
                <a:solidFill>
                  <a:srgbClr val="6A3E3E"/>
                </a:solidFill>
                <a:highlight>
                  <a:srgbClr val="D4D4D4"/>
                </a:highlight>
                <a:latin typeface="Consolas"/>
                <a:ea typeface="Consolas"/>
                <a:cs typeface="Consolas"/>
                <a:sym typeface="Consolas"/>
              </a:rPr>
              <a:t>temp</a:t>
            </a:r>
            <a:r>
              <a:rPr b="1" i="1" lang="en-US">
                <a:solidFill>
                  <a:srgbClr val="000000"/>
                </a:solidFill>
                <a:highlight>
                  <a:srgbClr val="D4D4D4"/>
                </a:highlight>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highlight>
                  <a:srgbClr val="D4D4D4"/>
                </a:highlight>
                <a:latin typeface="Consolas"/>
                <a:ea typeface="Consolas"/>
                <a:cs typeface="Consolas"/>
                <a:sym typeface="Consolas"/>
              </a:rPr>
              <a:t>System.</a:t>
            </a:r>
            <a:r>
              <a:rPr b="1" i="1" lang="en-US">
                <a:solidFill>
                  <a:srgbClr val="0000C0"/>
                </a:solidFill>
                <a:highlight>
                  <a:srgbClr val="D4D4D4"/>
                </a:highlight>
                <a:latin typeface="Consolas"/>
                <a:ea typeface="Consolas"/>
                <a:cs typeface="Consolas"/>
                <a:sym typeface="Consolas"/>
              </a:rPr>
              <a:t>out</a:t>
            </a:r>
            <a:r>
              <a:rPr b="1" i="1" lang="en-US">
                <a:solidFill>
                  <a:srgbClr val="000000"/>
                </a:solidFill>
                <a:highlight>
                  <a:srgbClr val="D4D4D4"/>
                </a:highlight>
                <a:latin typeface="Consolas"/>
                <a:ea typeface="Consolas"/>
                <a:cs typeface="Consolas"/>
                <a:sym typeface="Consolas"/>
              </a:rPr>
              <a:t>.println(</a:t>
            </a:r>
            <a:r>
              <a:rPr b="1" i="1" lang="en-US">
                <a:solidFill>
                  <a:srgbClr val="2A00FF"/>
                </a:solidFill>
                <a:highlight>
                  <a:srgbClr val="D4D4D4"/>
                </a:highlight>
                <a:latin typeface="Consolas"/>
                <a:ea typeface="Consolas"/>
                <a:cs typeface="Consolas"/>
                <a:sym typeface="Consolas"/>
              </a:rPr>
              <a:t>"Reverse Number : "</a:t>
            </a:r>
            <a:r>
              <a:rPr b="1" i="1" lang="en-US">
                <a:solidFill>
                  <a:srgbClr val="000000"/>
                </a:solidFill>
                <a:highlight>
                  <a:srgbClr val="D4D4D4"/>
                </a:highlight>
                <a:latin typeface="Consolas"/>
                <a:ea typeface="Consolas"/>
                <a:cs typeface="Consolas"/>
                <a:sym typeface="Consolas"/>
              </a:rPr>
              <a:t>+</a:t>
            </a:r>
            <a:r>
              <a:rPr b="1" i="1" lang="en-US">
                <a:solidFill>
                  <a:srgbClr val="6A3E3E"/>
                </a:solidFill>
                <a:highlight>
                  <a:srgbClr val="D4D4D4"/>
                </a:highlight>
                <a:latin typeface="Consolas"/>
                <a:ea typeface="Consolas"/>
                <a:cs typeface="Consolas"/>
                <a:sym typeface="Consolas"/>
              </a:rPr>
              <a:t>reverse</a:t>
            </a:r>
            <a:r>
              <a:rPr b="1" i="1" lang="en-US">
                <a:solidFill>
                  <a:srgbClr val="000000"/>
                </a:solidFill>
                <a:highlight>
                  <a:srgbClr val="D4D4D4"/>
                </a:highlight>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if</a:t>
            </a:r>
            <a:r>
              <a:rPr b="1" lang="en-US">
                <a:solidFill>
                  <a:srgbClr val="000000"/>
                </a:solidFill>
                <a:latin typeface="Consolas"/>
                <a:ea typeface="Consolas"/>
                <a:cs typeface="Consolas"/>
                <a:sym typeface="Consolas"/>
              </a:rPr>
              <a:t>(</a:t>
            </a:r>
            <a:r>
              <a:rPr b="1" lang="en-US">
                <a:solidFill>
                  <a:srgbClr val="6A3E3E"/>
                </a:solidFill>
                <a:latin typeface="Consolas"/>
                <a:ea typeface="Consolas"/>
                <a:cs typeface="Consolas"/>
                <a:sym typeface="Consolas"/>
              </a:rPr>
              <a:t>reverse</a:t>
            </a:r>
            <a:r>
              <a:rPr b="1" lang="en-US">
                <a:solidFill>
                  <a:srgbClr val="000000"/>
                </a:solidFill>
                <a:latin typeface="Consolas"/>
                <a:ea typeface="Consolas"/>
                <a:cs typeface="Consolas"/>
                <a:sym typeface="Consolas"/>
              </a:rPr>
              <a:t>==</a:t>
            </a:r>
            <a:r>
              <a:rPr b="1" lang="en-US">
                <a:solidFill>
                  <a:srgbClr val="6A3E3E"/>
                </a:solidFill>
                <a:latin typeface="Consolas"/>
                <a:ea typeface="Consolas"/>
                <a:cs typeface="Consolas"/>
                <a:sym typeface="Consolas"/>
              </a:rPr>
              <a:t>temp</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highlight>
                  <a:srgbClr val="D4D4D4"/>
                </a:highlight>
                <a:latin typeface="Consolas"/>
                <a:ea typeface="Consolas"/>
                <a:cs typeface="Consolas"/>
                <a:sym typeface="Consolas"/>
              </a:rPr>
              <a:t>System.</a:t>
            </a:r>
            <a:r>
              <a:rPr b="1" i="1" lang="en-US">
                <a:solidFill>
                  <a:srgbClr val="0000C0"/>
                </a:solidFill>
                <a:highlight>
                  <a:srgbClr val="D4D4D4"/>
                </a:highlight>
                <a:latin typeface="Consolas"/>
                <a:ea typeface="Consolas"/>
                <a:cs typeface="Consolas"/>
                <a:sym typeface="Consolas"/>
              </a:rPr>
              <a:t>out</a:t>
            </a:r>
            <a:r>
              <a:rPr b="1" i="1" lang="en-US">
                <a:solidFill>
                  <a:srgbClr val="000000"/>
                </a:solidFill>
                <a:highlight>
                  <a:srgbClr val="D4D4D4"/>
                </a:highlight>
                <a:latin typeface="Consolas"/>
                <a:ea typeface="Consolas"/>
                <a:cs typeface="Consolas"/>
                <a:sym typeface="Consolas"/>
              </a:rPr>
              <a:t>.println(</a:t>
            </a:r>
            <a:r>
              <a:rPr b="1" i="1" lang="en-US">
                <a:solidFill>
                  <a:srgbClr val="6A3E3E"/>
                </a:solidFill>
                <a:highlight>
                  <a:srgbClr val="D4D4D4"/>
                </a:highlight>
                <a:latin typeface="Consolas"/>
                <a:ea typeface="Consolas"/>
                <a:cs typeface="Consolas"/>
                <a:sym typeface="Consolas"/>
              </a:rPr>
              <a:t>temp</a:t>
            </a:r>
            <a:r>
              <a:rPr b="1" i="1" lang="en-US">
                <a:solidFill>
                  <a:srgbClr val="000000"/>
                </a:solidFill>
                <a:highlight>
                  <a:srgbClr val="D4D4D4"/>
                </a:highlight>
                <a:latin typeface="Consolas"/>
                <a:ea typeface="Consolas"/>
                <a:cs typeface="Consolas"/>
                <a:sym typeface="Consolas"/>
              </a:rPr>
              <a:t> +</a:t>
            </a:r>
            <a:r>
              <a:rPr b="1" i="1" lang="en-US">
                <a:solidFill>
                  <a:srgbClr val="2A00FF"/>
                </a:solidFill>
                <a:highlight>
                  <a:srgbClr val="D4D4D4"/>
                </a:highlight>
                <a:latin typeface="Consolas"/>
                <a:ea typeface="Consolas"/>
                <a:cs typeface="Consolas"/>
                <a:sym typeface="Consolas"/>
              </a:rPr>
              <a:t>" is Palindrome"</a:t>
            </a:r>
            <a:r>
              <a:rPr b="1" i="1" lang="en-US">
                <a:solidFill>
                  <a:srgbClr val="000000"/>
                </a:solidFill>
                <a:highlight>
                  <a:srgbClr val="D4D4D4"/>
                </a:highlight>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r>
              <a:rPr b="1" lang="en-US">
                <a:solidFill>
                  <a:srgbClr val="7F0055"/>
                </a:solidFill>
                <a:latin typeface="Consolas"/>
                <a:ea typeface="Consolas"/>
                <a:cs typeface="Consolas"/>
                <a:sym typeface="Consolas"/>
              </a:rPr>
              <a:t>else</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highlight>
                  <a:srgbClr val="D4D4D4"/>
                </a:highlight>
                <a:latin typeface="Consolas"/>
                <a:ea typeface="Consolas"/>
                <a:cs typeface="Consolas"/>
                <a:sym typeface="Consolas"/>
              </a:rPr>
              <a:t>System.</a:t>
            </a:r>
            <a:r>
              <a:rPr b="1" i="1" lang="en-US">
                <a:solidFill>
                  <a:srgbClr val="0000C0"/>
                </a:solidFill>
                <a:highlight>
                  <a:srgbClr val="D4D4D4"/>
                </a:highlight>
                <a:latin typeface="Consolas"/>
                <a:ea typeface="Consolas"/>
                <a:cs typeface="Consolas"/>
                <a:sym typeface="Consolas"/>
              </a:rPr>
              <a:t>out</a:t>
            </a:r>
            <a:r>
              <a:rPr b="1" i="1" lang="en-US">
                <a:solidFill>
                  <a:srgbClr val="000000"/>
                </a:solidFill>
                <a:highlight>
                  <a:srgbClr val="D4D4D4"/>
                </a:highlight>
                <a:latin typeface="Consolas"/>
                <a:ea typeface="Consolas"/>
                <a:cs typeface="Consolas"/>
                <a:sym typeface="Consolas"/>
              </a:rPr>
              <a:t>.println(</a:t>
            </a:r>
            <a:r>
              <a:rPr b="1" i="1" lang="en-US">
                <a:solidFill>
                  <a:srgbClr val="6A3E3E"/>
                </a:solidFill>
                <a:highlight>
                  <a:srgbClr val="D4D4D4"/>
                </a:highlight>
                <a:latin typeface="Consolas"/>
                <a:ea typeface="Consolas"/>
                <a:cs typeface="Consolas"/>
                <a:sym typeface="Consolas"/>
              </a:rPr>
              <a:t>temp</a:t>
            </a:r>
            <a:r>
              <a:rPr b="1" i="1" lang="en-US">
                <a:solidFill>
                  <a:srgbClr val="000000"/>
                </a:solidFill>
                <a:highlight>
                  <a:srgbClr val="D4D4D4"/>
                </a:highlight>
                <a:latin typeface="Consolas"/>
                <a:ea typeface="Consolas"/>
                <a:cs typeface="Consolas"/>
                <a:sym typeface="Consolas"/>
              </a:rPr>
              <a:t> + </a:t>
            </a:r>
            <a:r>
              <a:rPr b="1" i="1" lang="en-US">
                <a:solidFill>
                  <a:srgbClr val="2A00FF"/>
                </a:solidFill>
                <a:highlight>
                  <a:srgbClr val="D4D4D4"/>
                </a:highlight>
                <a:latin typeface="Consolas"/>
                <a:ea typeface="Consolas"/>
                <a:cs typeface="Consolas"/>
                <a:sym typeface="Consolas"/>
              </a:rPr>
              <a:t>" Not palindrome"</a:t>
            </a:r>
            <a:r>
              <a:rPr b="1" i="1" lang="en-US">
                <a:solidFill>
                  <a:srgbClr val="000000"/>
                </a:solidFill>
                <a:highlight>
                  <a:srgbClr val="D4D4D4"/>
                </a:highlight>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85750" lvl="0" marL="342900" rtl="0" algn="l">
              <a:spcBef>
                <a:spcPts val="1000"/>
              </a:spcBef>
              <a:spcAft>
                <a:spcPts val="0"/>
              </a:spcAft>
              <a:buSzPct val="79999"/>
              <a:buNone/>
            </a:pPr>
            <a:r>
              <a:t/>
            </a:r>
            <a:endParaRPr/>
          </a:p>
        </p:txBody>
      </p:sp>
      <p:sp>
        <p:nvSpPr>
          <p:cNvPr id="776" name="Google Shape;776;p7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77" name="Google Shape;777;p7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78" name="Google Shape;778;p7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784" name="Google Shape;784;p7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Given number   : 12321</a:t>
            </a:r>
            <a:endParaRPr/>
          </a:p>
          <a:p>
            <a:pPr indent="-342900" lvl="0" marL="342900" rtl="0" algn="l">
              <a:spcBef>
                <a:spcPts val="1000"/>
              </a:spcBef>
              <a:spcAft>
                <a:spcPts val="0"/>
              </a:spcAft>
              <a:buSzPts val="1440"/>
              <a:buChar char="►"/>
            </a:pPr>
            <a:r>
              <a:rPr lang="en-US"/>
              <a:t>Reverse Number : 12321</a:t>
            </a:r>
            <a:endParaRPr/>
          </a:p>
          <a:p>
            <a:pPr indent="-342900" lvl="0" marL="342900" rtl="0" algn="l">
              <a:spcBef>
                <a:spcPts val="1000"/>
              </a:spcBef>
              <a:spcAft>
                <a:spcPts val="0"/>
              </a:spcAft>
              <a:buSzPts val="1440"/>
              <a:buChar char="►"/>
            </a:pPr>
            <a:r>
              <a:rPr lang="en-US"/>
              <a:t>12321 is Palindrome</a:t>
            </a:r>
            <a:endParaRPr/>
          </a:p>
        </p:txBody>
      </p:sp>
      <p:sp>
        <p:nvSpPr>
          <p:cNvPr id="785" name="Google Shape;785;p7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86" name="Google Shape;786;p7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87" name="Google Shape;787;p7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Armstrong Numbers</a:t>
            </a:r>
            <a:br>
              <a:rPr b="1" lang="en-US"/>
            </a:br>
            <a:endParaRPr/>
          </a:p>
        </p:txBody>
      </p:sp>
      <p:sp>
        <p:nvSpPr>
          <p:cNvPr id="793" name="Google Shape;793;p7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An </a:t>
            </a:r>
            <a:r>
              <a:rPr b="1" lang="en-US"/>
              <a:t>Armstrong number</a:t>
            </a:r>
            <a:r>
              <a:rPr lang="en-US"/>
              <a:t> of three digits is an integer such that the sum of the cubes of its digits is equal to the </a:t>
            </a:r>
            <a:r>
              <a:rPr b="1" lang="en-US"/>
              <a:t>number</a:t>
            </a:r>
            <a:r>
              <a:rPr lang="en-US"/>
              <a:t> itself. For example, 371 is an </a:t>
            </a:r>
            <a:r>
              <a:rPr b="1" lang="en-US"/>
              <a:t>Armstrong number</a:t>
            </a:r>
            <a:r>
              <a:rPr lang="en-US"/>
              <a:t> since 3**3 + 7**3 + 1**3 = 371.</a:t>
            </a:r>
            <a:endParaRPr/>
          </a:p>
          <a:p>
            <a:pPr indent="-342900" lvl="0" marL="342900" rtl="0" algn="l">
              <a:spcBef>
                <a:spcPts val="1000"/>
              </a:spcBef>
              <a:spcAft>
                <a:spcPts val="0"/>
              </a:spcAft>
              <a:buSzPts val="1440"/>
              <a:buChar char="►"/>
            </a:pPr>
            <a:r>
              <a:rPr lang="en-US"/>
              <a:t>Eg:</a:t>
            </a:r>
            <a:endParaRPr/>
          </a:p>
          <a:p>
            <a:pPr indent="-342900" lvl="0" marL="342900" rtl="0" algn="l">
              <a:spcBef>
                <a:spcPts val="1000"/>
              </a:spcBef>
              <a:spcAft>
                <a:spcPts val="0"/>
              </a:spcAft>
              <a:buSzPts val="1440"/>
              <a:buChar char="►"/>
            </a:pPr>
            <a:r>
              <a:rPr lang="en-US"/>
              <a:t>153</a:t>
            </a:r>
            <a:endParaRPr/>
          </a:p>
          <a:p>
            <a:pPr indent="-342900" lvl="0" marL="342900" rtl="0" algn="l">
              <a:spcBef>
                <a:spcPts val="1000"/>
              </a:spcBef>
              <a:spcAft>
                <a:spcPts val="0"/>
              </a:spcAft>
              <a:buSzPts val="1440"/>
              <a:buChar char="►"/>
            </a:pPr>
            <a:r>
              <a:rPr lang="en-US"/>
              <a:t>370</a:t>
            </a:r>
            <a:endParaRPr/>
          </a:p>
          <a:p>
            <a:pPr indent="-342900" lvl="0" marL="342900" rtl="0" algn="l">
              <a:spcBef>
                <a:spcPts val="1000"/>
              </a:spcBef>
              <a:spcAft>
                <a:spcPts val="0"/>
              </a:spcAft>
              <a:buSzPts val="1440"/>
              <a:buChar char="►"/>
            </a:pPr>
            <a:r>
              <a:rPr lang="en-US"/>
              <a:t>371</a:t>
            </a:r>
            <a:endParaRPr/>
          </a:p>
          <a:p>
            <a:pPr indent="-342900" lvl="0" marL="342900" rtl="0" algn="l">
              <a:spcBef>
                <a:spcPts val="1000"/>
              </a:spcBef>
              <a:spcAft>
                <a:spcPts val="0"/>
              </a:spcAft>
              <a:buSzPts val="1440"/>
              <a:buChar char="►"/>
            </a:pPr>
            <a:r>
              <a:rPr lang="en-US"/>
              <a:t>407</a:t>
            </a:r>
            <a:endParaRPr/>
          </a:p>
        </p:txBody>
      </p:sp>
      <p:sp>
        <p:nvSpPr>
          <p:cNvPr id="794" name="Google Shape;794;p7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795" name="Google Shape;795;p7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96" name="Google Shape;796;p7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5"/>
          <p:cNvSpPr txBox="1"/>
          <p:nvPr>
            <p:ph type="title"/>
          </p:nvPr>
        </p:nvSpPr>
        <p:spPr>
          <a:xfrm>
            <a:off x="677334" y="0"/>
            <a:ext cx="8596668" cy="51206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sz="2800"/>
              <a:t>WAP to check given number is Armstrong or not?</a:t>
            </a:r>
            <a:endParaRPr sz="2800"/>
          </a:p>
        </p:txBody>
      </p:sp>
      <p:sp>
        <p:nvSpPr>
          <p:cNvPr id="802" name="Google Shape;802;p75"/>
          <p:cNvSpPr txBox="1"/>
          <p:nvPr>
            <p:ph idx="1" type="body"/>
          </p:nvPr>
        </p:nvSpPr>
        <p:spPr>
          <a:xfrm>
            <a:off x="677334" y="758953"/>
            <a:ext cx="8596668" cy="528241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CheckArmstrongNumber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 = 153;</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temp</a:t>
            </a:r>
            <a:r>
              <a:rPr b="1" lang="en-US">
                <a:solidFill>
                  <a:srgbClr val="000000"/>
                </a:solidFill>
                <a:latin typeface="Consolas"/>
                <a:ea typeface="Consolas"/>
                <a:cs typeface="Consolas"/>
                <a:sym typeface="Consolas"/>
              </a:rPr>
              <a:t> = </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sumOfCubes</a:t>
            </a:r>
            <a:r>
              <a:rPr b="1" lang="en-US">
                <a:solidFill>
                  <a:srgbClr val="000000"/>
                </a:solidFill>
                <a:latin typeface="Consolas"/>
                <a:ea typeface="Consolas"/>
                <a:cs typeface="Consolas"/>
                <a:sym typeface="Consolas"/>
              </a:rPr>
              <a:t> = 0;</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remainder</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while</a:t>
            </a:r>
            <a:r>
              <a:rPr b="1" lang="en-US">
                <a:solidFill>
                  <a:srgbClr val="000000"/>
                </a:solidFill>
                <a:latin typeface="Consolas"/>
                <a:ea typeface="Consolas"/>
                <a:cs typeface="Consolas"/>
                <a:sym typeface="Consolas"/>
              </a:rPr>
              <a:t>(</a:t>
            </a:r>
            <a:r>
              <a:rPr b="1" lang="en-US">
                <a:solidFill>
                  <a:srgbClr val="6A3E3E"/>
                </a:solidFill>
                <a:latin typeface="Consolas"/>
                <a:ea typeface="Consolas"/>
                <a:cs typeface="Consolas"/>
                <a:sym typeface="Consolas"/>
              </a:rPr>
              <a:t>n</a:t>
            </a:r>
            <a:r>
              <a:rPr b="1" lang="en-US">
                <a:solidFill>
                  <a:srgbClr val="000000"/>
                </a:solidFill>
                <a:latin typeface="Consolas"/>
                <a:ea typeface="Consolas"/>
                <a:cs typeface="Consolas"/>
                <a:sym typeface="Consolas"/>
              </a:rPr>
              <a:t>!=0){</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remainder</a:t>
            </a:r>
            <a:r>
              <a:rPr lang="en-US">
                <a:solidFill>
                  <a:srgbClr val="000000"/>
                </a:solidFill>
                <a:latin typeface="Consolas"/>
                <a:ea typeface="Consolas"/>
                <a:cs typeface="Consolas"/>
                <a:sym typeface="Consolas"/>
              </a:rPr>
              <a:t> = </a:t>
            </a:r>
            <a:r>
              <a:rPr lang="en-US">
                <a:solidFill>
                  <a:srgbClr val="6A3E3E"/>
                </a:solidFill>
                <a:latin typeface="Consolas"/>
                <a:ea typeface="Consolas"/>
                <a:cs typeface="Consolas"/>
                <a:sym typeface="Consolas"/>
              </a:rPr>
              <a:t>n</a:t>
            </a:r>
            <a:r>
              <a:rPr lang="en-US">
                <a:solidFill>
                  <a:srgbClr val="000000"/>
                </a:solidFill>
                <a:latin typeface="Consolas"/>
                <a:ea typeface="Consolas"/>
                <a:cs typeface="Consolas"/>
                <a:sym typeface="Consolas"/>
              </a:rPr>
              <a:t>%10;</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sumOfCubes</a:t>
            </a:r>
            <a:r>
              <a:rPr lang="en-US">
                <a:solidFill>
                  <a:srgbClr val="000000"/>
                </a:solidFill>
                <a:latin typeface="Consolas"/>
                <a:ea typeface="Consolas"/>
                <a:cs typeface="Consolas"/>
                <a:sym typeface="Consolas"/>
              </a:rPr>
              <a:t> += </a:t>
            </a:r>
            <a:r>
              <a:rPr lang="en-US">
                <a:solidFill>
                  <a:srgbClr val="6A3E3E"/>
                </a:solidFill>
                <a:latin typeface="Consolas"/>
                <a:ea typeface="Consolas"/>
                <a:cs typeface="Consolas"/>
                <a:sym typeface="Consolas"/>
              </a:rPr>
              <a:t>remainder</a:t>
            </a:r>
            <a:r>
              <a:rPr lang="en-US">
                <a:solidFill>
                  <a:srgbClr val="000000"/>
                </a:solidFill>
                <a:latin typeface="Consolas"/>
                <a:ea typeface="Consolas"/>
                <a:cs typeface="Consolas"/>
                <a:sym typeface="Consolas"/>
              </a:rPr>
              <a:t>*</a:t>
            </a:r>
            <a:r>
              <a:rPr lang="en-US">
                <a:solidFill>
                  <a:srgbClr val="6A3E3E"/>
                </a:solidFill>
                <a:latin typeface="Consolas"/>
                <a:ea typeface="Consolas"/>
                <a:cs typeface="Consolas"/>
                <a:sym typeface="Consolas"/>
              </a:rPr>
              <a:t>remainder</a:t>
            </a:r>
            <a:r>
              <a:rPr lang="en-US">
                <a:solidFill>
                  <a:srgbClr val="000000"/>
                </a:solidFill>
                <a:latin typeface="Consolas"/>
                <a:ea typeface="Consolas"/>
                <a:cs typeface="Consolas"/>
                <a:sym typeface="Consolas"/>
              </a:rPr>
              <a:t>*</a:t>
            </a:r>
            <a:r>
              <a:rPr lang="en-US">
                <a:solidFill>
                  <a:srgbClr val="6A3E3E"/>
                </a:solidFill>
                <a:latin typeface="Consolas"/>
                <a:ea typeface="Consolas"/>
                <a:cs typeface="Consolas"/>
                <a:sym typeface="Consolas"/>
              </a:rPr>
              <a:t>remainder</a:t>
            </a: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6A3E3E"/>
                </a:solidFill>
                <a:latin typeface="Consolas"/>
                <a:ea typeface="Consolas"/>
                <a:cs typeface="Consolas"/>
                <a:sym typeface="Consolas"/>
              </a:rPr>
              <a:t>n</a:t>
            </a:r>
            <a:r>
              <a:rPr lang="en-US">
                <a:solidFill>
                  <a:srgbClr val="000000"/>
                </a:solidFill>
                <a:latin typeface="Consolas"/>
                <a:ea typeface="Consolas"/>
                <a:cs typeface="Consolas"/>
                <a:sym typeface="Consolas"/>
              </a:rPr>
              <a:t>=</a:t>
            </a:r>
            <a:r>
              <a:rPr lang="en-US">
                <a:solidFill>
                  <a:srgbClr val="6A3E3E"/>
                </a:solidFill>
                <a:latin typeface="Consolas"/>
                <a:ea typeface="Consolas"/>
                <a:cs typeface="Consolas"/>
                <a:sym typeface="Consolas"/>
              </a:rPr>
              <a:t>n</a:t>
            </a:r>
            <a:r>
              <a:rPr lang="en-US">
                <a:solidFill>
                  <a:srgbClr val="000000"/>
                </a:solidFill>
                <a:latin typeface="Consolas"/>
                <a:ea typeface="Consolas"/>
                <a:cs typeface="Consolas"/>
                <a:sym typeface="Consolas"/>
              </a:rPr>
              <a:t>/10;</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"Given Number: "</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temp</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"Sum of cubes: "</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sumOfCubes</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if</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sumOfCubes</a:t>
            </a:r>
            <a:r>
              <a:rPr b="1" lang="en-US">
                <a:solidFill>
                  <a:srgbClr val="000000"/>
                </a:solidFill>
                <a:latin typeface="Consolas"/>
                <a:ea typeface="Consolas"/>
                <a:cs typeface="Consolas"/>
                <a:sym typeface="Consolas"/>
              </a:rPr>
              <a:t>==</a:t>
            </a:r>
            <a:r>
              <a:rPr b="1" lang="en-US">
                <a:solidFill>
                  <a:srgbClr val="6A3E3E"/>
                </a:solidFill>
                <a:latin typeface="Consolas"/>
                <a:ea typeface="Consolas"/>
                <a:cs typeface="Consolas"/>
                <a:sym typeface="Consolas"/>
              </a:rPr>
              <a:t>temp</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"Palindrome"</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r>
              <a:rPr b="1" lang="en-US">
                <a:solidFill>
                  <a:srgbClr val="7F0055"/>
                </a:solidFill>
                <a:latin typeface="Consolas"/>
                <a:ea typeface="Consolas"/>
                <a:cs typeface="Consolas"/>
                <a:sym typeface="Consolas"/>
              </a:rPr>
              <a:t>else</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"Not Palindrome"</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92608"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92608" lvl="0" marL="342900" rtl="0" algn="l">
              <a:spcBef>
                <a:spcPts val="1000"/>
              </a:spcBef>
              <a:spcAft>
                <a:spcPts val="0"/>
              </a:spcAft>
              <a:buSzPct val="79999"/>
              <a:buNone/>
            </a:pPr>
            <a:r>
              <a:t/>
            </a:r>
            <a:endParaRPr/>
          </a:p>
        </p:txBody>
      </p:sp>
      <p:sp>
        <p:nvSpPr>
          <p:cNvPr id="803" name="Google Shape;803;p7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804" name="Google Shape;804;p7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05" name="Google Shape;805;p7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g1fc4170a33a_0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WAP to check given string contains Vowels or not?</a:t>
            </a:r>
            <a:endParaRPr/>
          </a:p>
        </p:txBody>
      </p:sp>
      <p:sp>
        <p:nvSpPr>
          <p:cNvPr id="812" name="Google Shape;812;g1fc4170a33a_0_0"/>
          <p:cNvSpPr txBox="1"/>
          <p:nvPr>
            <p:ph idx="1" type="body"/>
          </p:nvPr>
        </p:nvSpPr>
        <p:spPr>
          <a:xfrm>
            <a:off x="677325" y="2160600"/>
            <a:ext cx="4673100" cy="460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400"/>
              <a:t>	static boolean containsVowelsApproach2(String name) {</a:t>
            </a:r>
            <a:endParaRPr sz="1400"/>
          </a:p>
          <a:p>
            <a:pPr indent="0" lvl="0" marL="0" rtl="0" algn="l">
              <a:spcBef>
                <a:spcPts val="1000"/>
              </a:spcBef>
              <a:spcAft>
                <a:spcPts val="0"/>
              </a:spcAft>
              <a:buNone/>
            </a:pPr>
            <a:r>
              <a:rPr lang="en-US" sz="1400"/>
              <a:t>		Pattern pattern = Pattern.compile("[aeiouAEIOU]");</a:t>
            </a:r>
            <a:endParaRPr sz="1400"/>
          </a:p>
          <a:p>
            <a:pPr indent="0" lvl="0" marL="0" rtl="0" algn="l">
              <a:spcBef>
                <a:spcPts val="1000"/>
              </a:spcBef>
              <a:spcAft>
                <a:spcPts val="0"/>
              </a:spcAft>
              <a:buNone/>
            </a:pPr>
            <a:r>
              <a:rPr lang="en-US" sz="1400"/>
              <a:t>		Matcher matcher = pattern.matcher(name);</a:t>
            </a:r>
            <a:endParaRPr sz="1400"/>
          </a:p>
          <a:p>
            <a:pPr indent="0" lvl="0" marL="0" rtl="0" algn="l">
              <a:spcBef>
                <a:spcPts val="1000"/>
              </a:spcBef>
              <a:spcAft>
                <a:spcPts val="0"/>
              </a:spcAft>
              <a:buNone/>
            </a:pPr>
            <a:r>
              <a:rPr lang="en-US" sz="1400"/>
              <a:t>		return matcher.find();</a:t>
            </a:r>
            <a:endParaRPr sz="1400"/>
          </a:p>
          <a:p>
            <a:pPr indent="0" lvl="0" marL="0" rtl="0" algn="l">
              <a:spcBef>
                <a:spcPts val="1000"/>
              </a:spcBef>
              <a:spcAft>
                <a:spcPts val="0"/>
              </a:spcAft>
              <a:buNone/>
            </a:pPr>
            <a:r>
              <a:rPr lang="en-US" sz="1400"/>
              <a:t>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rPr lang="en-US" sz="1400"/>
              <a:t>	</a:t>
            </a:r>
            <a:endParaRPr sz="1400"/>
          </a:p>
        </p:txBody>
      </p:sp>
      <p:sp>
        <p:nvSpPr>
          <p:cNvPr id="813" name="Google Shape;813;g1fc4170a33a_0_0"/>
          <p:cNvSpPr txBox="1"/>
          <p:nvPr>
            <p:ph idx="12" type="sldNum"/>
          </p:nvPr>
        </p:nvSpPr>
        <p:spPr>
          <a:xfrm>
            <a:off x="8590663" y="6041362"/>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814" name="Google Shape;814;g1fc4170a33a_0_0"/>
          <p:cNvSpPr txBox="1"/>
          <p:nvPr/>
        </p:nvSpPr>
        <p:spPr>
          <a:xfrm>
            <a:off x="5709975" y="1329300"/>
            <a:ext cx="5154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static boolean containsVowels(String name) {</a:t>
            </a:r>
            <a:endParaRPr/>
          </a:p>
          <a:p>
            <a:pPr indent="0" lvl="0" marL="0" rtl="0" algn="l">
              <a:spcBef>
                <a:spcPts val="0"/>
              </a:spcBef>
              <a:spcAft>
                <a:spcPts val="0"/>
              </a:spcAft>
              <a:buNone/>
            </a:pPr>
            <a:r>
              <a:rPr lang="en-US"/>
              <a:t>		name = name.toUpperCase();</a:t>
            </a:r>
            <a:endParaRPr/>
          </a:p>
          <a:p>
            <a:pPr indent="0" lvl="0" marL="0" rtl="0" algn="l">
              <a:spcBef>
                <a:spcPts val="0"/>
              </a:spcBef>
              <a:spcAft>
                <a:spcPts val="0"/>
              </a:spcAft>
              <a:buNone/>
            </a:pPr>
            <a:r>
              <a:rPr lang="en-US"/>
              <a:t>		for (int i = 0; i &lt; name.length(); i++) {</a:t>
            </a:r>
            <a:endParaRPr/>
          </a:p>
          <a:p>
            <a:pPr indent="0" lvl="0" marL="0" rtl="0" algn="l">
              <a:spcBef>
                <a:spcPts val="0"/>
              </a:spcBef>
              <a:spcAft>
                <a:spcPts val="0"/>
              </a:spcAft>
              <a:buNone/>
            </a:pPr>
            <a:r>
              <a:rPr lang="en-US"/>
              <a:t>			if (name.charAt(i) == 'A' || name.charAt(i) == 'E' || name.charAt(i) == 'I' || name.charAt(i) == 'O'</a:t>
            </a:r>
            <a:endParaRPr/>
          </a:p>
          <a:p>
            <a:pPr indent="0" lvl="0" marL="0" rtl="0" algn="l">
              <a:spcBef>
                <a:spcPts val="0"/>
              </a:spcBef>
              <a:spcAft>
                <a:spcPts val="0"/>
              </a:spcAft>
              <a:buNone/>
            </a:pPr>
            <a:r>
              <a:rPr lang="en-US"/>
              <a:t>					|| name.charAt(i) == 'U') {</a:t>
            </a:r>
            <a:endParaRPr/>
          </a:p>
          <a:p>
            <a:pPr indent="0" lvl="0" marL="0" rtl="0" algn="l">
              <a:spcBef>
                <a:spcPts val="0"/>
              </a:spcBef>
              <a:spcAft>
                <a:spcPts val="0"/>
              </a:spcAft>
              <a:buNone/>
            </a:pPr>
            <a:r>
              <a:rPr lang="en-US"/>
              <a:t>				return true;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return false;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7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Leap Year</a:t>
            </a:r>
            <a:endParaRPr/>
          </a:p>
        </p:txBody>
      </p:sp>
      <p:sp>
        <p:nvSpPr>
          <p:cNvPr id="820" name="Google Shape;820;p7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Which Years are Leap Years?</a:t>
            </a:r>
            <a:endParaRPr/>
          </a:p>
          <a:p>
            <a:pPr indent="-342900" lvl="0" marL="342900" rtl="0" algn="l">
              <a:spcBef>
                <a:spcPts val="1000"/>
              </a:spcBef>
              <a:spcAft>
                <a:spcPts val="0"/>
              </a:spcAft>
              <a:buSzPts val="1440"/>
              <a:buChar char="►"/>
            </a:pPr>
            <a:r>
              <a:rPr lang="en-US"/>
              <a:t>In the Gregorian calendar 3 criteria must be taken into account to identify leap years:</a:t>
            </a:r>
            <a:endParaRPr/>
          </a:p>
          <a:p>
            <a:pPr indent="-342900" lvl="0" marL="342900" rtl="0" algn="l">
              <a:spcBef>
                <a:spcPts val="1000"/>
              </a:spcBef>
              <a:spcAft>
                <a:spcPts val="0"/>
              </a:spcAft>
              <a:buSzPts val="1440"/>
              <a:buChar char="►"/>
            </a:pPr>
            <a:r>
              <a:rPr lang="en-US"/>
              <a:t>The year is evenly divisible by 4;</a:t>
            </a:r>
            <a:endParaRPr/>
          </a:p>
          <a:p>
            <a:pPr indent="-342900" lvl="0" marL="342900" rtl="0" algn="l">
              <a:spcBef>
                <a:spcPts val="1000"/>
              </a:spcBef>
              <a:spcAft>
                <a:spcPts val="0"/>
              </a:spcAft>
              <a:buSzPts val="1440"/>
              <a:buChar char="►"/>
            </a:pPr>
            <a:r>
              <a:rPr lang="en-US"/>
              <a:t>If the year can be evenly divided by 100, it is NOT a leap year, unless;</a:t>
            </a:r>
            <a:endParaRPr/>
          </a:p>
          <a:p>
            <a:pPr indent="-342900" lvl="0" marL="342900" rtl="0" algn="l">
              <a:spcBef>
                <a:spcPts val="1000"/>
              </a:spcBef>
              <a:spcAft>
                <a:spcPts val="0"/>
              </a:spcAft>
              <a:buSzPts val="1440"/>
              <a:buChar char="►"/>
            </a:pPr>
            <a:r>
              <a:rPr lang="en-US"/>
              <a:t>The year is also evenly divisible by 400. Then it is a leap year.</a:t>
            </a:r>
            <a:endParaRPr/>
          </a:p>
          <a:p>
            <a:pPr indent="-342900" lvl="0" marL="342900" rtl="0" algn="l">
              <a:spcBef>
                <a:spcPts val="1000"/>
              </a:spcBef>
              <a:spcAft>
                <a:spcPts val="0"/>
              </a:spcAft>
              <a:buSzPts val="1440"/>
              <a:buChar char="►"/>
            </a:pPr>
            <a:r>
              <a:rPr lang="en-US"/>
              <a:t>This means that </a:t>
            </a:r>
            <a:r>
              <a:rPr lang="en-US" u="sng">
                <a:solidFill>
                  <a:schemeClr val="hlink"/>
                </a:solidFill>
                <a:hlinkClick r:id="rId3"/>
              </a:rPr>
              <a:t>2000</a:t>
            </a:r>
            <a:r>
              <a:rPr lang="en-US"/>
              <a:t> and</a:t>
            </a:r>
            <a:r>
              <a:rPr lang="en-US" u="sng">
                <a:solidFill>
                  <a:schemeClr val="hlink"/>
                </a:solidFill>
                <a:hlinkClick r:id="rId4"/>
              </a:rPr>
              <a:t> 2400</a:t>
            </a:r>
            <a:r>
              <a:rPr lang="en-US"/>
              <a:t> are leap years, while </a:t>
            </a:r>
            <a:r>
              <a:rPr lang="en-US" u="sng">
                <a:solidFill>
                  <a:schemeClr val="hlink"/>
                </a:solidFill>
                <a:hlinkClick r:id="rId5"/>
              </a:rPr>
              <a:t>1800</a:t>
            </a:r>
            <a:r>
              <a:rPr lang="en-US"/>
              <a:t>, </a:t>
            </a:r>
            <a:r>
              <a:rPr lang="en-US" u="sng">
                <a:solidFill>
                  <a:schemeClr val="hlink"/>
                </a:solidFill>
                <a:hlinkClick r:id="rId6"/>
              </a:rPr>
              <a:t>1900</a:t>
            </a:r>
            <a:r>
              <a:rPr lang="en-US"/>
              <a:t>, </a:t>
            </a:r>
            <a:r>
              <a:rPr lang="en-US" u="sng">
                <a:solidFill>
                  <a:schemeClr val="hlink"/>
                </a:solidFill>
                <a:hlinkClick r:id="rId7"/>
              </a:rPr>
              <a:t>2100</a:t>
            </a:r>
            <a:r>
              <a:rPr lang="en-US"/>
              <a:t>, </a:t>
            </a:r>
            <a:r>
              <a:rPr lang="en-US" u="sng">
                <a:solidFill>
                  <a:schemeClr val="hlink"/>
                </a:solidFill>
                <a:hlinkClick r:id="rId8"/>
              </a:rPr>
              <a:t>2200</a:t>
            </a:r>
            <a:r>
              <a:rPr lang="en-US"/>
              <a:t>, </a:t>
            </a:r>
            <a:r>
              <a:rPr lang="en-US" u="sng">
                <a:solidFill>
                  <a:schemeClr val="hlink"/>
                </a:solidFill>
                <a:hlinkClick r:id="rId9"/>
              </a:rPr>
              <a:t>2300</a:t>
            </a:r>
            <a:r>
              <a:rPr lang="en-US"/>
              <a:t> and </a:t>
            </a:r>
            <a:r>
              <a:rPr lang="en-US" u="sng">
                <a:solidFill>
                  <a:schemeClr val="hlink"/>
                </a:solidFill>
                <a:hlinkClick r:id="rId10"/>
              </a:rPr>
              <a:t>2500</a:t>
            </a:r>
            <a:r>
              <a:rPr lang="en-US"/>
              <a:t> are NOT leap years.</a:t>
            </a:r>
            <a:endParaRPr/>
          </a:p>
          <a:p>
            <a:pPr indent="0" lvl="0" marL="0" rtl="0" algn="l">
              <a:spcBef>
                <a:spcPts val="1000"/>
              </a:spcBef>
              <a:spcAft>
                <a:spcPts val="0"/>
              </a:spcAft>
              <a:buSzPts val="1440"/>
              <a:buNone/>
            </a:pPr>
            <a:br>
              <a:rPr lang="en-US"/>
            </a:br>
            <a:endParaRPr/>
          </a:p>
        </p:txBody>
      </p:sp>
      <p:sp>
        <p:nvSpPr>
          <p:cNvPr id="821" name="Google Shape;821;p7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822" name="Google Shape;822;p7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23" name="Google Shape;823;p7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lang="en-US" sz="2800"/>
              <a:t>A leap year is a year containing one additional day (366 days a year). Review the leap year algorithm :</a:t>
            </a:r>
            <a:endParaRPr/>
          </a:p>
        </p:txBody>
      </p:sp>
      <p:pic>
        <p:nvPicPr>
          <p:cNvPr id="829" name="Google Shape;829;p77"/>
          <p:cNvPicPr preferRelativeResize="0"/>
          <p:nvPr>
            <p:ph idx="1" type="body"/>
          </p:nvPr>
        </p:nvPicPr>
        <p:blipFill rotWithShape="1">
          <a:blip r:embed="rId3">
            <a:alphaModFix/>
          </a:blip>
          <a:srcRect b="0" l="0" r="0" t="0"/>
          <a:stretch/>
        </p:blipFill>
        <p:spPr>
          <a:xfrm>
            <a:off x="2291969" y="2606040"/>
            <a:ext cx="3785235" cy="2108729"/>
          </a:xfrm>
          <a:prstGeom prst="rect">
            <a:avLst/>
          </a:prstGeom>
          <a:noFill/>
          <a:ln>
            <a:noFill/>
          </a:ln>
        </p:spPr>
      </p:pic>
      <p:sp>
        <p:nvSpPr>
          <p:cNvPr id="830" name="Google Shape;830;p7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831" name="Google Shape;831;p7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32" name="Google Shape;832;p7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7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Find Leap Year or Not?</a:t>
            </a:r>
            <a:endParaRPr/>
          </a:p>
        </p:txBody>
      </p:sp>
      <p:sp>
        <p:nvSpPr>
          <p:cNvPr id="838" name="Google Shape;838;p7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CheckLeapYear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year</a:t>
            </a:r>
            <a:r>
              <a:rPr b="1" lang="en-US">
                <a:solidFill>
                  <a:srgbClr val="000000"/>
                </a:solidFill>
                <a:latin typeface="Consolas"/>
                <a:ea typeface="Consolas"/>
                <a:cs typeface="Consolas"/>
                <a:sym typeface="Consolas"/>
              </a:rPr>
              <a:t> = 2000;</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if</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year</a:t>
            </a:r>
            <a:r>
              <a:rPr b="1" lang="en-US">
                <a:solidFill>
                  <a:srgbClr val="000000"/>
                </a:solidFill>
                <a:latin typeface="Consolas"/>
                <a:ea typeface="Consolas"/>
                <a:cs typeface="Consolas"/>
                <a:sym typeface="Consolas"/>
              </a:rPr>
              <a:t> % 400 == 0) || (</a:t>
            </a:r>
            <a:r>
              <a:rPr b="1" lang="en-US">
                <a:solidFill>
                  <a:srgbClr val="6A3E3E"/>
                </a:solidFill>
                <a:latin typeface="Consolas"/>
                <a:ea typeface="Consolas"/>
                <a:cs typeface="Consolas"/>
                <a:sym typeface="Consolas"/>
              </a:rPr>
              <a:t>year</a:t>
            </a:r>
            <a:r>
              <a:rPr b="1" lang="en-US">
                <a:solidFill>
                  <a:srgbClr val="000000"/>
                </a:solidFill>
                <a:latin typeface="Consolas"/>
                <a:ea typeface="Consolas"/>
                <a:cs typeface="Consolas"/>
                <a:sym typeface="Consolas"/>
              </a:rPr>
              <a:t> % 4 == 0 &amp;&amp; </a:t>
            </a:r>
            <a:r>
              <a:rPr b="1" lang="en-US">
                <a:solidFill>
                  <a:srgbClr val="6A3E3E"/>
                </a:solidFill>
                <a:latin typeface="Consolas"/>
                <a:ea typeface="Consolas"/>
                <a:cs typeface="Consolas"/>
                <a:sym typeface="Consolas"/>
              </a:rPr>
              <a:t>year</a:t>
            </a:r>
            <a:r>
              <a:rPr b="1" lang="en-US">
                <a:solidFill>
                  <a:srgbClr val="000000"/>
                </a:solidFill>
                <a:latin typeface="Consolas"/>
                <a:ea typeface="Consolas"/>
                <a:cs typeface="Consolas"/>
                <a:sym typeface="Consolas"/>
              </a:rPr>
              <a:t> % 100 != 0)) {</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6A3E3E"/>
                </a:solidFill>
                <a:latin typeface="Consolas"/>
                <a:ea typeface="Consolas"/>
                <a:cs typeface="Consolas"/>
                <a:sym typeface="Consolas"/>
              </a:rPr>
              <a:t>year</a:t>
            </a:r>
            <a:r>
              <a:rPr b="1" i="1" lang="en-US">
                <a:solidFill>
                  <a:srgbClr val="000000"/>
                </a:solidFill>
                <a:latin typeface="Consolas"/>
                <a:ea typeface="Consolas"/>
                <a:cs typeface="Consolas"/>
                <a:sym typeface="Consolas"/>
              </a:rPr>
              <a:t> +</a:t>
            </a:r>
            <a:r>
              <a:rPr b="1" i="1" lang="en-US">
                <a:solidFill>
                  <a:srgbClr val="2A00FF"/>
                </a:solidFill>
                <a:latin typeface="Consolas"/>
                <a:ea typeface="Consolas"/>
                <a:cs typeface="Consolas"/>
                <a:sym typeface="Consolas"/>
              </a:rPr>
              <a:t>" is a leap year"</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else</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6A3E3E"/>
                </a:solidFill>
                <a:latin typeface="Consolas"/>
                <a:ea typeface="Consolas"/>
                <a:cs typeface="Consolas"/>
                <a:sym typeface="Consolas"/>
              </a:rPr>
              <a:t>year</a:t>
            </a:r>
            <a:r>
              <a:rPr b="1" i="1" lang="en-US">
                <a:solidFill>
                  <a:srgbClr val="000000"/>
                </a:solidFill>
                <a:latin typeface="Consolas"/>
                <a:ea typeface="Consolas"/>
                <a:cs typeface="Consolas"/>
                <a:sym typeface="Consolas"/>
              </a:rPr>
              <a:t> +</a:t>
            </a:r>
            <a:r>
              <a:rPr b="1" i="1" lang="en-US">
                <a:solidFill>
                  <a:srgbClr val="2A00FF"/>
                </a:solidFill>
                <a:latin typeface="Consolas"/>
                <a:ea typeface="Consolas"/>
                <a:cs typeface="Consolas"/>
                <a:sym typeface="Consolas"/>
              </a:rPr>
              <a:t>" is not a leap year"</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58318"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58318" lvl="0" marL="342900" rtl="0" algn="l">
              <a:spcBef>
                <a:spcPts val="1000"/>
              </a:spcBef>
              <a:spcAft>
                <a:spcPts val="0"/>
              </a:spcAft>
              <a:buSzPct val="79999"/>
              <a:buNone/>
            </a:pPr>
            <a:r>
              <a:t/>
            </a:r>
            <a:endParaRPr/>
          </a:p>
        </p:txBody>
      </p:sp>
      <p:sp>
        <p:nvSpPr>
          <p:cNvPr id="839" name="Google Shape;839;p7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840" name="Google Shape;840;p7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41" name="Google Shape;841;p7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7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847" name="Google Shape;847;p7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2000 is a leap year</a:t>
            </a:r>
            <a:endParaRPr/>
          </a:p>
        </p:txBody>
      </p:sp>
      <p:sp>
        <p:nvSpPr>
          <p:cNvPr id="848" name="Google Shape;848;p7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849" name="Google Shape;849;p7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50" name="Google Shape;850;p7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Syntax</a:t>
            </a:r>
            <a:endParaRPr/>
          </a:p>
        </p:txBody>
      </p:sp>
      <p:sp>
        <p:nvSpPr>
          <p:cNvPr id="211" name="Google Shape;211;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while(boolean_expression){</a:t>
            </a:r>
            <a:endParaRPr/>
          </a:p>
          <a:p>
            <a:pPr indent="-285750" lvl="1" marL="742950" rtl="0" algn="l">
              <a:spcBef>
                <a:spcPts val="1000"/>
              </a:spcBef>
              <a:spcAft>
                <a:spcPts val="0"/>
              </a:spcAft>
              <a:buSzPts val="1280"/>
              <a:buChar char="►"/>
            </a:pPr>
            <a:r>
              <a:rPr lang="en-US"/>
              <a:t>//statementes</a:t>
            </a:r>
            <a:endParaRPr/>
          </a:p>
          <a:p>
            <a:pPr indent="-342900" lvl="0" marL="342900" rtl="0" algn="l">
              <a:spcBef>
                <a:spcPts val="1000"/>
              </a:spcBef>
              <a:spcAft>
                <a:spcPts val="0"/>
              </a:spcAft>
              <a:buSzPts val="1440"/>
              <a:buChar char="►"/>
            </a:pPr>
            <a:r>
              <a:rPr lang="en-US"/>
              <a:t>}</a:t>
            </a:r>
            <a:endParaRPr/>
          </a:p>
        </p:txBody>
      </p:sp>
      <p:sp>
        <p:nvSpPr>
          <p:cNvPr id="212" name="Google Shape;212;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13" name="Google Shape;213;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14" name="Google Shape;214;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Gregorian Calendar Example</a:t>
            </a:r>
            <a:endParaRPr/>
          </a:p>
        </p:txBody>
      </p:sp>
      <p:sp>
        <p:nvSpPr>
          <p:cNvPr id="856" name="Google Shape;856;p80"/>
          <p:cNvSpPr txBox="1"/>
          <p:nvPr>
            <p:ph idx="1" type="body"/>
          </p:nvPr>
        </p:nvSpPr>
        <p:spPr>
          <a:xfrm>
            <a:off x="677334" y="1719073"/>
            <a:ext cx="8596668" cy="432229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solidFill>
                  <a:srgbClr val="7F0055"/>
                </a:solidFill>
                <a:latin typeface="Consolas"/>
                <a:ea typeface="Consolas"/>
                <a:cs typeface="Consolas"/>
                <a:sym typeface="Consolas"/>
              </a:rPr>
              <a:t>import</a:t>
            </a:r>
            <a:r>
              <a:rPr b="1" lang="en-US">
                <a:solidFill>
                  <a:srgbClr val="000000"/>
                </a:solidFill>
                <a:latin typeface="Consolas"/>
                <a:ea typeface="Consolas"/>
                <a:cs typeface="Consolas"/>
                <a:sym typeface="Consolas"/>
              </a:rPr>
              <a:t> java.util.GregorianCalendar;</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CheckLeapYear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year</a:t>
            </a:r>
            <a:r>
              <a:rPr b="1" lang="en-US">
                <a:solidFill>
                  <a:srgbClr val="000000"/>
                </a:solidFill>
                <a:latin typeface="Consolas"/>
                <a:ea typeface="Consolas"/>
                <a:cs typeface="Consolas"/>
                <a:sym typeface="Consolas"/>
              </a:rPr>
              <a:t> = 1800;</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GregorianCalendar </a:t>
            </a:r>
            <a:r>
              <a:rPr lang="en-US">
                <a:solidFill>
                  <a:srgbClr val="6A3E3E"/>
                </a:solidFill>
                <a:latin typeface="Consolas"/>
                <a:ea typeface="Consolas"/>
                <a:cs typeface="Consolas"/>
                <a:sym typeface="Consolas"/>
              </a:rPr>
              <a:t>calendar</a:t>
            </a:r>
            <a:r>
              <a:rPr lang="en-US">
                <a:solidFill>
                  <a:srgbClr val="000000"/>
                </a:solidFill>
                <a:latin typeface="Consolas"/>
                <a:ea typeface="Consolas"/>
                <a:cs typeface="Consolas"/>
                <a:sym typeface="Consolas"/>
              </a:rPr>
              <a:t> = (GregorianCalendar) GregorianCalendar.</a:t>
            </a:r>
            <a:r>
              <a:rPr i="1" lang="en-US">
                <a:solidFill>
                  <a:srgbClr val="000000"/>
                </a:solidFill>
                <a:latin typeface="Consolas"/>
                <a:ea typeface="Consolas"/>
                <a:cs typeface="Consolas"/>
                <a:sym typeface="Consolas"/>
              </a:rPr>
              <a:t>getInstance();</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boolean</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result</a:t>
            </a:r>
            <a:r>
              <a:rPr b="1" lang="en-US">
                <a:solidFill>
                  <a:srgbClr val="000000"/>
                </a:solidFill>
                <a:latin typeface="Consolas"/>
                <a:ea typeface="Consolas"/>
                <a:cs typeface="Consolas"/>
                <a:sym typeface="Consolas"/>
              </a:rPr>
              <a:t> = </a:t>
            </a:r>
            <a:r>
              <a:rPr b="1" lang="en-US">
                <a:solidFill>
                  <a:srgbClr val="6A3E3E"/>
                </a:solidFill>
                <a:latin typeface="Consolas"/>
                <a:ea typeface="Consolas"/>
                <a:cs typeface="Consolas"/>
                <a:sym typeface="Consolas"/>
              </a:rPr>
              <a:t>calendar</a:t>
            </a:r>
            <a:r>
              <a:rPr b="1" lang="en-US">
                <a:solidFill>
                  <a:srgbClr val="000000"/>
                </a:solidFill>
                <a:latin typeface="Consolas"/>
                <a:ea typeface="Consolas"/>
                <a:cs typeface="Consolas"/>
                <a:sym typeface="Consolas"/>
              </a:rPr>
              <a:t>.isLeapYear(</a:t>
            </a:r>
            <a:r>
              <a:rPr b="1" lang="en-US">
                <a:solidFill>
                  <a:srgbClr val="6A3E3E"/>
                </a:solidFill>
                <a:latin typeface="Consolas"/>
                <a:ea typeface="Consolas"/>
                <a:cs typeface="Consolas"/>
                <a:sym typeface="Consolas"/>
              </a:rPr>
              <a:t>year</a:t>
            </a:r>
            <a:r>
              <a:rPr b="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if</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result</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"leap year"</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else</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"Not a leap year"</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72034"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72034" lvl="0" marL="342900" rtl="0" algn="l">
              <a:spcBef>
                <a:spcPts val="1000"/>
              </a:spcBef>
              <a:spcAft>
                <a:spcPts val="0"/>
              </a:spcAft>
              <a:buSzPct val="79999"/>
              <a:buNone/>
            </a:pPr>
            <a:r>
              <a:t/>
            </a:r>
            <a:endParaRPr/>
          </a:p>
        </p:txBody>
      </p:sp>
      <p:sp>
        <p:nvSpPr>
          <p:cNvPr id="857" name="Google Shape;857;p8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858" name="Google Shape;858;p8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59" name="Google Shape;859;p8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8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Exercise document</a:t>
            </a:r>
            <a:endParaRPr/>
          </a:p>
        </p:txBody>
      </p:sp>
      <p:graphicFrame>
        <p:nvGraphicFramePr>
          <p:cNvPr id="865" name="Google Shape;865;p81"/>
          <p:cNvGraphicFramePr/>
          <p:nvPr/>
        </p:nvGraphicFramePr>
        <p:xfrm>
          <a:off x="4519613" y="3705225"/>
          <a:ext cx="914400" cy="792163"/>
        </p:xfrm>
        <a:graphic>
          <a:graphicData uri="http://schemas.openxmlformats.org/presentationml/2006/ole">
            <mc:AlternateContent>
              <mc:Choice Requires="v">
                <p:oleObj r:id="rId4" imgH="792163" imgW="914400" progId="Word.Document.12" spid="_x0000_s1">
                  <p:embed/>
                </p:oleObj>
              </mc:Choice>
              <mc:Fallback>
                <p:oleObj r:id="rId5" imgH="792163" imgW="914400" progId="Word.Document.12">
                  <p:embed/>
                  <p:pic>
                    <p:nvPicPr>
                      <p:cNvPr id="865" name="Google Shape;865;p81"/>
                      <p:cNvPicPr preferRelativeResize="0"/>
                      <p:nvPr/>
                    </p:nvPicPr>
                    <p:blipFill rotWithShape="1">
                      <a:blip r:embed="rId6">
                        <a:alphaModFix/>
                      </a:blip>
                      <a:srcRect b="0" l="0" r="0" t="0"/>
                      <a:stretch/>
                    </p:blipFill>
                    <p:spPr>
                      <a:xfrm>
                        <a:off x="4519613" y="3705225"/>
                        <a:ext cx="914400" cy="792163"/>
                      </a:xfrm>
                      <a:prstGeom prst="rect">
                        <a:avLst/>
                      </a:prstGeom>
                      <a:noFill/>
                      <a:ln>
                        <a:noFill/>
                      </a:ln>
                    </p:spPr>
                  </p:pic>
                </p:oleObj>
              </mc:Fallback>
            </mc:AlternateContent>
          </a:graphicData>
        </a:graphic>
      </p:graphicFrame>
      <p:sp>
        <p:nvSpPr>
          <p:cNvPr id="866" name="Google Shape;866;p8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867" name="Google Shape;867;p8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68" name="Google Shape;868;p8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Quiz</a:t>
            </a:r>
            <a:endParaRPr/>
          </a:p>
        </p:txBody>
      </p:sp>
      <p:sp>
        <p:nvSpPr>
          <p:cNvPr id="874" name="Google Shape;874;p8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
        <p:nvSpPr>
          <p:cNvPr id="875" name="Google Shape;875;p8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876" name="Google Shape;876;p8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77" name="Google Shape;877;p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8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Queries?</a:t>
            </a:r>
            <a:endParaRPr/>
          </a:p>
        </p:txBody>
      </p:sp>
      <p:sp>
        <p:nvSpPr>
          <p:cNvPr id="884" name="Google Shape;884;p8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
        <p:nvSpPr>
          <p:cNvPr id="885" name="Google Shape;885;p8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886" name="Google Shape;886;p8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87" name="Google Shape;887;p8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When executing, if the </a:t>
            </a:r>
            <a:r>
              <a:rPr i="1" lang="en-US"/>
              <a:t>boolean_expression</a:t>
            </a:r>
            <a:r>
              <a:rPr lang="en-US"/>
              <a:t> result is true, then the actions inside the loop will be executed. This will continue as long as the expression result is true.</a:t>
            </a:r>
            <a:endParaRPr/>
          </a:p>
          <a:p>
            <a:pPr indent="-342900" lvl="0" marL="342900" rtl="0" algn="l">
              <a:spcBef>
                <a:spcPts val="1000"/>
              </a:spcBef>
              <a:spcAft>
                <a:spcPts val="0"/>
              </a:spcAft>
              <a:buSzPts val="1440"/>
              <a:buChar char="►"/>
            </a:pPr>
            <a:r>
              <a:rPr lang="en-US"/>
              <a:t>Here, key point of the </a:t>
            </a:r>
            <a:r>
              <a:rPr i="1" lang="en-US"/>
              <a:t>while</a:t>
            </a:r>
            <a:r>
              <a:rPr lang="en-US"/>
              <a:t> loop is that the loop might not ever run. When the expression is tested and the result is false, the loop body will be skipped and the first statement after the while loop will be executed.</a:t>
            </a:r>
            <a:endParaRPr/>
          </a:p>
        </p:txBody>
      </p:sp>
      <p:sp>
        <p:nvSpPr>
          <p:cNvPr id="220" name="Google Shape;220;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5/15/2017</a:t>
            </a:r>
            <a:endParaRPr/>
          </a:p>
        </p:txBody>
      </p:sp>
      <p:sp>
        <p:nvSpPr>
          <p:cNvPr id="221" name="Google Shape;22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22" name="Google Shape;22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2015-08-10T14:50:10Z</dcterms:created>
  <dc:creator>Arepalli, Manga Rao</dc:creator>
</cp:coreProperties>
</file>