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12192000"/>
  <p:notesSz cx="6858000" cy="9144000"/>
  <p:embeddedFontLst>
    <p:embeddedFont>
      <p:font typeface="Century Gothic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8" roundtripDataSignature="AMtx7miGzu9NRlb821TF6J1o0lCsjCF/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CenturyGothic-bold.fntdata"/><Relationship Id="rId12" Type="http://schemas.openxmlformats.org/officeDocument/2006/relationships/slide" Target="slides/slide7.xml"/><Relationship Id="rId34" Type="http://schemas.openxmlformats.org/officeDocument/2006/relationships/font" Target="fonts/CenturyGothic-regular.fntdata"/><Relationship Id="rId15" Type="http://schemas.openxmlformats.org/officeDocument/2006/relationships/slide" Target="slides/slide10.xml"/><Relationship Id="rId37" Type="http://schemas.openxmlformats.org/officeDocument/2006/relationships/font" Target="fonts/CenturyGothic-boldItalic.fntdata"/><Relationship Id="rId14" Type="http://schemas.openxmlformats.org/officeDocument/2006/relationships/slide" Target="slides/slide9.xml"/><Relationship Id="rId36" Type="http://schemas.openxmlformats.org/officeDocument/2006/relationships/font" Target="fonts/CenturyGothic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fb3958caa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fb3958ca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9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2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9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9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8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8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3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8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8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9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9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4" name="Google Shape;114;p39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3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9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9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39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39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0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0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4" name="Google Shape;124;p4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0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0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1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1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1" name="Google Shape;131;p41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2" name="Google Shape;132;p4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1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1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41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41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2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42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1" name="Google Shape;141;p42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2" name="Google Shape;142;p4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4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2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42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3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43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9" name="Google Shape;149;p4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4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4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4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44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6" name="Google Shape;156;p4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4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44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0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1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2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0" name="Google Shape;60;p3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2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2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3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3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7" name="Google Shape;67;p33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8" name="Google Shape;68;p3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4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4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5" name="Google Shape;75;p34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7" name="Google Shape;77;p34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8" name="Google Shape;78;p3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4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3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5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6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6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1" name="Google Shape;91;p36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3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7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7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37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3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7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7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8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28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28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28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28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8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8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8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8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8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8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8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8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28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28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8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8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8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8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8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8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8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8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8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8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8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2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8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28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2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2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2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b="1" lang="en-US"/>
              <a:t>Java Basic Data Types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short</a:t>
            </a:r>
            <a:endParaRPr/>
          </a:p>
        </p:txBody>
      </p:sp>
      <p:sp>
        <p:nvSpPr>
          <p:cNvPr id="215" name="Google Shape;215;p10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Short data type is a 16-bit (2 bytes) signed integer.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Minimum value is -32,768 (-2^15)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Maximum value is 32,767(inclusive) (2^15 -1)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Short data type can also be used to save memory as byte data type. A short is 2 times smaller than an int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Default value is 0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Example: short s= 10000, short r = -20000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int</a:t>
            </a:r>
            <a:endParaRPr/>
          </a:p>
        </p:txBody>
      </p:sp>
      <p:sp>
        <p:nvSpPr>
          <p:cNvPr id="221" name="Google Shape;221;p11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int data type is a 32-bit (4 bytes) signed integer.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Minimum value is - 2,147,483,648.(-2^31)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Maximum value is 2,147,483,647(inclusive).(2^31 -1)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int is generally used as the default data type for integral values unless there is a concern about memory.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The default value is 0.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Example: int a = 100000, int b = -200000 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long</a:t>
            </a:r>
            <a:endParaRPr/>
          </a:p>
        </p:txBody>
      </p:sp>
      <p:sp>
        <p:nvSpPr>
          <p:cNvPr id="227" name="Google Shape;227;p12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Long data type is a 64-bit (8bytes) signed integer.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Minimum value is -9,223,372,036,854,775,808.(-2^63)  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Maximum value is 9,223,372,036,854,775,807 (inclusive). (2^63 -1)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This type is used when a wider range than int is needed.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Default value is 0L.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Example: long a = 100000L, long b = -200000L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float</a:t>
            </a:r>
            <a:endParaRPr/>
          </a:p>
        </p:txBody>
      </p:sp>
      <p:sp>
        <p:nvSpPr>
          <p:cNvPr id="233" name="Google Shape;233;p13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Float data type is a single-precision 32-bit (4 bytes) floating point.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Float is mainly used to save memory in large arrays of floating point numbers.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Default value is 0.0f.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Float data type is never used for precise values such as currency.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Example: float f1 = 234.5f 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double</a:t>
            </a:r>
            <a:endParaRPr/>
          </a:p>
        </p:txBody>
      </p:sp>
      <p:sp>
        <p:nvSpPr>
          <p:cNvPr id="239" name="Google Shape;239;p14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double data type is a double-precision 64-bit (8 bytes) floating point.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This data type is generally used as the default data type for decimal values, generally the default choice.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double data type should never be used for precise values such as currency.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Default value is 0.0d.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Example: double d1 = 123.4 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char</a:t>
            </a:r>
            <a:endParaRPr/>
          </a:p>
        </p:txBody>
      </p:sp>
      <p:sp>
        <p:nvSpPr>
          <p:cNvPr id="245" name="Google Shape;245;p15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char data type is a single 16-bit Unicode character.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Minimum value is '\u0000' (or 0).  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Maximum value is '\uffff' (or 65,535 inclusive).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Char data type is used to store any character.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Example: char letterA ='A'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 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6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boolean</a:t>
            </a:r>
            <a:endParaRPr/>
          </a:p>
        </p:txBody>
      </p:sp>
      <p:sp>
        <p:nvSpPr>
          <p:cNvPr id="251" name="Google Shape;251;p16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The Boolean data type has only two possible values: true and false.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This data type represents 1 bit of information but its size is not precisely defined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true, false are keywords and literals.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Default value of Boolean datatype is false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boolean b = false;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7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Reference Data Types</a:t>
            </a:r>
            <a:endParaRPr/>
          </a:p>
        </p:txBody>
      </p:sp>
      <p:sp>
        <p:nvSpPr>
          <p:cNvPr id="257" name="Google Shape;257;p17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Reference variables are created using defined constructors of the classes. They are used to access objects. These variables are declared to be of a specific type that cannot be changed. For example, Employee, Puppy, etc.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Class objects and various types of array variables come under reference data type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Default value of any reference variable is null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A reference variable can be used to refer to any object of the declared type or any compatible type.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Example: Animal animal = new Animal("giraffe"); 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Data type declaration</a:t>
            </a:r>
            <a:endParaRPr/>
          </a:p>
        </p:txBody>
      </p:sp>
      <p:sp>
        <p:nvSpPr>
          <p:cNvPr id="263" name="Google Shape;263;p18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Syntax: datatype variableName;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Ex: int i; long l; float f; double d; char c; boolean b;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Initialization</a:t>
            </a:r>
            <a:endParaRPr/>
          </a:p>
        </p:txBody>
      </p:sp>
      <p:sp>
        <p:nvSpPr>
          <p:cNvPr id="269" name="Google Shape;269;p19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It is nothing but assigning value to the variable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Ex: int i=10; char c=‘A’; boolean b = true;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1" lang="en-US"/>
              <a:t>Java Basic Data Types</a:t>
            </a:r>
            <a:br>
              <a:rPr lang="en-US"/>
            </a:br>
            <a:endParaRPr/>
          </a:p>
        </p:txBody>
      </p:sp>
      <p:sp>
        <p:nvSpPr>
          <p:cNvPr id="170" name="Google Shape;170;p2"/>
          <p:cNvSpPr txBox="1"/>
          <p:nvPr>
            <p:ph idx="1" type="body"/>
          </p:nvPr>
        </p:nvSpPr>
        <p:spPr>
          <a:xfrm>
            <a:off x="2589212" y="2133600"/>
            <a:ext cx="8915400" cy="4077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Variables are nothing but reserved memory locations to store values.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This means that when you create a variable you reserve some space in memory.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Based on the data type of a variable, the operating system allocates memory and decides what can be stored in the reserved memory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Therefore, by assigning different data types to variables, you can store integers, decimals, or characters in these variables.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There are two data types available in Java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/>
              <a:t>Primitive Data Types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/>
              <a:t>Reference/Object Data Types 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Declaration and initialization</a:t>
            </a:r>
            <a:endParaRPr/>
          </a:p>
        </p:txBody>
      </p:sp>
      <p:sp>
        <p:nvSpPr>
          <p:cNvPr id="275" name="Google Shape;275;p20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Int i=10; 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float f=10.24f;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boolean b = true;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char c =‘A’;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Example Program to print default values of primitive datatypes</a:t>
            </a:r>
            <a:endParaRPr/>
          </a:p>
        </p:txBody>
      </p:sp>
      <p:graphicFrame>
        <p:nvGraphicFramePr>
          <p:cNvPr id="281" name="Google Shape;281;p21"/>
          <p:cNvGraphicFramePr/>
          <p:nvPr/>
        </p:nvGraphicFramePr>
        <p:xfrm>
          <a:off x="2589213" y="2741613"/>
          <a:ext cx="8915400" cy="2562225"/>
        </p:xfrm>
        <a:graphic>
          <a:graphicData uri="http://schemas.openxmlformats.org/presentationml/2006/ole">
            <mc:AlternateContent>
              <mc:Choice Requires="v">
                <p:oleObj r:id="rId4" imgH="2562225" imgW="8915400" progId="Package" spid="_x0000_s1">
                  <p:embed/>
                </p:oleObj>
              </mc:Choice>
              <mc:Fallback>
                <p:oleObj r:id="rId5" imgH="2562225" imgW="8915400" progId="Package">
                  <p:embed/>
                  <p:pic>
                    <p:nvPicPr>
                      <p:cNvPr id="281" name="Google Shape;281;p21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589213" y="2741613"/>
                        <a:ext cx="8915400" cy="256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"/>
          <p:cNvSpPr/>
          <p:nvPr/>
        </p:nvSpPr>
        <p:spPr>
          <a:xfrm>
            <a:off x="3048000" y="197346"/>
            <a:ext cx="6096000" cy="6463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DefaultDataTypesDemo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  <a:t>//Integer data types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byte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-US" sz="180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i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i="1" lang="en-US" sz="18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i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-US" sz="18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short</a:t>
            </a:r>
            <a:r>
              <a:rPr b="1" i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-US" sz="180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i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-US" sz="180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i="1" lang="en-US" sz="18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i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-US" sz="18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b="1" i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-US" sz="180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i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  <a:t>//decimal data types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-US" sz="180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i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;</a:t>
            </a:r>
            <a:r>
              <a:rPr b="1" i="1" lang="en-US" sz="18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i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-US" sz="18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i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-US" sz="180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i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  <a:t>//character data type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-US" sz="180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  <a:t>//boolean data type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-US" sz="180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bo</a:t>
            </a:r>
            <a:r>
              <a:rPr b="1" i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  <a:t>//reference data type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String </a:t>
            </a:r>
            <a:r>
              <a:rPr b="1" i="1" lang="en-US" sz="180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st</a:t>
            </a:r>
            <a:r>
              <a:rPr b="1" i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main(String[] </a:t>
            </a:r>
            <a:r>
              <a:rPr b="1" lang="en-US" sz="18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b="1" i="1" lang="en-US" sz="180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i="1" lang="en-US" sz="18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"byte b: "</a:t>
            </a:r>
            <a:r>
              <a:rPr b="1" i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1" lang="en-US" sz="180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i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b="1" i="1" lang="en-US" sz="180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i="1" lang="en-US" sz="18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"short s: "</a:t>
            </a:r>
            <a:r>
              <a:rPr b="1" i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1" lang="en-US" sz="180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i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b="1" i="1" lang="en-US" sz="180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i="1" lang="en-US" sz="18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"int i: "</a:t>
            </a:r>
            <a:r>
              <a:rPr b="1" i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1" lang="en-US" sz="180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b="1" i="1" lang="en-US" sz="180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i="1" lang="en-US" sz="18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"long l: "</a:t>
            </a:r>
            <a:r>
              <a:rPr b="1" i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1" lang="en-US" sz="180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i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b="1" i="1" lang="en-US" sz="180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i="1" lang="en-US" sz="18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"float f: "</a:t>
            </a:r>
            <a:r>
              <a:rPr b="1" i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1" lang="en-US" sz="180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i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b="1" i="1" lang="en-US" sz="180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i="1" lang="en-US" sz="18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"double d: "</a:t>
            </a:r>
            <a:r>
              <a:rPr b="1" i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1" lang="en-US" sz="180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i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b="1" i="1" lang="en-US" sz="180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i="1" lang="en-US" sz="18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"char c:"</a:t>
            </a:r>
            <a:r>
              <a:rPr b="1" i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1" lang="en-US" sz="180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b="1" i="1" lang="en-US" sz="180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i="1" lang="en-US" sz="18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"boolean bo: "</a:t>
            </a:r>
            <a:r>
              <a:rPr b="1" i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1" lang="en-US" sz="180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bo</a:t>
            </a:r>
            <a:r>
              <a:rPr b="1" i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b="1" i="1" lang="en-US" sz="180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i="1" lang="en-US" sz="18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"String st: "</a:t>
            </a:r>
            <a:r>
              <a:rPr b="1" i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1" lang="en-US" sz="180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st</a:t>
            </a:r>
            <a:r>
              <a:rPr b="1" i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b="1" lang="en-US"/>
              <a:t>Why char uses 2 byte in java and what is \u0000 ?</a:t>
            </a:r>
            <a:br>
              <a:rPr b="1" lang="en-US"/>
            </a:br>
            <a:endParaRPr/>
          </a:p>
        </p:txBody>
      </p:sp>
      <p:sp>
        <p:nvSpPr>
          <p:cNvPr id="292" name="Google Shape;292;p23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Java uses Unicode system rather than ASCII code system.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\u0000 is the lowest range of Unicode system.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4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Unicode System</a:t>
            </a:r>
            <a:endParaRPr/>
          </a:p>
        </p:txBody>
      </p:sp>
      <p:sp>
        <p:nvSpPr>
          <p:cNvPr id="298" name="Google Shape;298;p24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unicode is a universal international standard character encoding that is capable of representing most of the world's written languages.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5"/>
          <p:cNvSpPr txBox="1"/>
          <p:nvPr>
            <p:ph type="title"/>
          </p:nvPr>
        </p:nvSpPr>
        <p:spPr>
          <a:xfrm>
            <a:off x="2589212" y="194227"/>
            <a:ext cx="8911687" cy="65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b="1" lang="en-US"/>
              <a:t>Why java uses Unicode System?</a:t>
            </a:r>
            <a:br>
              <a:rPr b="1" lang="en-US"/>
            </a:br>
            <a:endParaRPr/>
          </a:p>
        </p:txBody>
      </p:sp>
      <p:sp>
        <p:nvSpPr>
          <p:cNvPr id="304" name="Google Shape;304;p25"/>
          <p:cNvSpPr txBox="1"/>
          <p:nvPr>
            <p:ph idx="1" type="body"/>
          </p:nvPr>
        </p:nvSpPr>
        <p:spPr>
          <a:xfrm>
            <a:off x="2589212" y="845389"/>
            <a:ext cx="8915400" cy="5805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Before Unicode, there were many language standards: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b="1" lang="en-US"/>
              <a:t>ASCII</a:t>
            </a:r>
            <a:r>
              <a:rPr lang="en-US"/>
              <a:t> (American Standard Code for Information Interchange) for the United States.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b="1" lang="en-US"/>
              <a:t>ISO 8859-1</a:t>
            </a:r>
            <a:r>
              <a:rPr lang="en-US"/>
              <a:t> for Western European Language.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b="1" lang="en-US"/>
              <a:t>KOI-8</a:t>
            </a:r>
            <a:r>
              <a:rPr lang="en-US"/>
              <a:t> for Russian.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b="1" lang="en-US"/>
              <a:t>GB18030 and BIG-5</a:t>
            </a:r>
            <a:r>
              <a:rPr lang="en-US"/>
              <a:t> for chinese, and so on.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b="1" lang="en-US"/>
              <a:t>This caused two problems:</a:t>
            </a:r>
            <a:r>
              <a:rPr lang="en-US"/>
              <a:t> A particular code value corresponds to different letters in the various language standards.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The encodings for languages with large character sets have variable length. Some common characters are encoded as single bytes, other require two or more byte.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To solve these problems, a new language standard was developed i.e. Unicode System.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In unicode, character holds 2 byte, so java also uses 2 byte for characters.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b="1" lang="en-US"/>
              <a:t>lowest value:</a:t>
            </a:r>
            <a:r>
              <a:rPr lang="en-US"/>
              <a:t>\u0000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b="1" lang="en-US"/>
              <a:t>highest value:</a:t>
            </a:r>
            <a:r>
              <a:rPr lang="en-US"/>
              <a:t>\uFFFF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6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***Guess the output</a:t>
            </a:r>
            <a:endParaRPr/>
          </a:p>
        </p:txBody>
      </p:sp>
      <p:sp>
        <p:nvSpPr>
          <p:cNvPr id="310" name="Google Shape;310;p26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b="1" lang="en-US"/>
              <a:t>public static void main(String[] args)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System.</a:t>
            </a:r>
            <a:r>
              <a:rPr b="1" i="1" lang="en-US"/>
              <a:t>out.println("H" + "I");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System.</a:t>
            </a:r>
            <a:r>
              <a:rPr b="1" i="1" lang="en-US"/>
              <a:t>out.println('H'+ 'I');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Output	</a:t>
            </a:r>
            <a:endParaRPr/>
          </a:p>
        </p:txBody>
      </p:sp>
      <p:sp>
        <p:nvSpPr>
          <p:cNvPr id="316" name="Google Shape;316;p27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HI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145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g1fb3958caa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650" y="152400"/>
            <a:ext cx="5606205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Data types in java</a:t>
            </a:r>
            <a:endParaRPr/>
          </a:p>
        </p:txBody>
      </p:sp>
      <p:pic>
        <p:nvPicPr>
          <p:cNvPr id="176" name="Google Shape;176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2467" y="2133600"/>
            <a:ext cx="5948891" cy="377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may contain: one or more people, meme and text" id="181" name="Google Shape;181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3313" y="2689225"/>
            <a:ext cx="42672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9213" y="2741737"/>
            <a:ext cx="8915400" cy="2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Memory allocation in variables</a:t>
            </a:r>
            <a:endParaRPr/>
          </a:p>
        </p:txBody>
      </p:sp>
      <p:pic>
        <p:nvPicPr>
          <p:cNvPr id="192" name="Google Shape;192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9479" y="2133600"/>
            <a:ext cx="4574868" cy="377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 bit  = 1 or 0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 1 Byte = 8 bits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 1 KB = 1024 bytes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 1MB = 1024 KB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 1GB = 1024 MB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 1TB  = 1024GB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Memory calculation</a:t>
            </a:r>
            <a:endParaRPr/>
          </a:p>
        </p:txBody>
      </p:sp>
      <p:pic>
        <p:nvPicPr>
          <p:cNvPr descr="https://qph.cr.quoracdn.net/main-qimg-f7cefdfb94388776bed53f6179fbcb6d" id="203" name="Google Shape;203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7100" y="2679700"/>
            <a:ext cx="4619625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Primitive Data Types</a:t>
            </a:r>
            <a:endParaRPr/>
          </a:p>
        </p:txBody>
      </p:sp>
      <p:sp>
        <p:nvSpPr>
          <p:cNvPr id="209" name="Google Shape;209;p9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There are eight primitive data types supported by Java. Primitive data types are predefined by the language and named by a keyword.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900"/>
              <a:buChar char="🠶"/>
            </a:pPr>
            <a:r>
              <a:rPr b="1" lang="en-US" sz="2900"/>
              <a:t>byte:</a:t>
            </a:r>
            <a:endParaRPr b="1" sz="2900"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/>
              <a:t>Byte data type is an 8-bit (1 byte) signed integer.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/>
              <a:t>Minimum value is -128 (-2^7)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/>
              <a:t>Maximum value is 127 (inclusive)(2^7 -1)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/>
              <a:t>Default value is 0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/>
              <a:t>Byte data type is used to save space in large arrays, mainly in place of integers, since a byte is four times smaller than an int.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/>
              <a:t>Example: byte a = 100, byte b = -50 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2015-07-27T11:27:44Z</dcterms:created>
  <dc:creator>Arepalli, Manga Rao</dc:creator>
</cp:coreProperties>
</file>