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4920">
          <p15:clr>
            <a:srgbClr val="A4A3A4"/>
          </p15:clr>
        </p15:guide>
      </p15:sldGuideLst>
    </p:ext>
    <p:ext uri="http://customooxmlschemas.google.com/">
      <go:slidesCustomData xmlns:go="http://customooxmlschemas.google.com/" r:id="rId56" roundtripDataSignature="AMtx7mi3KmA+bjXDqTkhZN9gvFrWEcF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B82631-0380-402E-90AB-788EF6EAD03A}">
  <a:tblStyle styleId="{5CB82631-0380-402E-90AB-788EF6EAD03A}"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9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51"/>
          <p:cNvGrpSpPr/>
          <p:nvPr/>
        </p:nvGrpSpPr>
        <p:grpSpPr>
          <a:xfrm>
            <a:off x="0" y="-8467"/>
            <a:ext cx="12192000" cy="6866467"/>
            <a:chOff x="0" y="-8467"/>
            <a:chExt cx="12192000" cy="6866467"/>
          </a:xfrm>
        </p:grpSpPr>
        <p:cxnSp>
          <p:nvCxnSpPr>
            <p:cNvPr id="28" name="Google Shape;28;p5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5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5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5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5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53734">
                <a:alpha val="69803"/>
              </a:srgbClr>
            </a:solidFill>
            <a:ln>
              <a:noFill/>
            </a:ln>
          </p:spPr>
        </p:sp>
        <p:sp>
          <p:nvSpPr>
            <p:cNvPr id="34" name="Google Shape;34;p5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3B3D7">
                <a:alpha val="69803"/>
              </a:srgbClr>
            </a:solidFill>
            <a:ln>
              <a:noFill/>
            </a:ln>
          </p:spPr>
        </p:sp>
        <p:sp>
          <p:nvSpPr>
            <p:cNvPr id="35" name="Google Shape;35;p5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5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6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6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6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6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6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6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3B3D7"/>
                </a:solidFill>
                <a:latin typeface="Arial"/>
                <a:ea typeface="Arial"/>
                <a:cs typeface="Arial"/>
                <a:sym typeface="Arial"/>
              </a:rPr>
              <a:t>“</a:t>
            </a:r>
            <a:endParaRPr/>
          </a:p>
        </p:txBody>
      </p:sp>
      <p:sp>
        <p:nvSpPr>
          <p:cNvPr id="108" name="Google Shape;108;p6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3B3D7"/>
                </a:solidFill>
                <a:latin typeface="Arial"/>
                <a:ea typeface="Arial"/>
                <a:cs typeface="Arial"/>
                <a:sym typeface="Arial"/>
              </a:rPr>
              <a:t>”</a:t>
            </a:r>
            <a:endParaRPr sz="1800">
              <a:solidFill>
                <a:srgbClr val="93B3D7"/>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6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6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6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6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6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3B3D7"/>
                </a:solidFill>
                <a:latin typeface="Arial"/>
                <a:ea typeface="Arial"/>
                <a:cs typeface="Arial"/>
                <a:sym typeface="Arial"/>
              </a:rPr>
              <a:t>“</a:t>
            </a:r>
            <a:endParaRPr/>
          </a:p>
        </p:txBody>
      </p:sp>
      <p:sp>
        <p:nvSpPr>
          <p:cNvPr id="123" name="Google Shape;123;p6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3B3D7"/>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6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6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6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6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6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6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5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1" name="Google Shape;61;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5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5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4" name="Google Shape;74;p5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5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6" name="Google Shape;76;p5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5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5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5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9"/>
          <p:cNvSpPr/>
          <p:nvPr>
            <p:ph idx="2" type="pic"/>
          </p:nvPr>
        </p:nvSpPr>
        <p:spPr>
          <a:xfrm>
            <a:off x="677334" y="609600"/>
            <a:ext cx="8596668" cy="3845718"/>
          </a:xfrm>
          <a:prstGeom prst="rect">
            <a:avLst/>
          </a:prstGeom>
          <a:noFill/>
          <a:ln>
            <a:noFill/>
          </a:ln>
        </p:spPr>
      </p:sp>
      <p:sp>
        <p:nvSpPr>
          <p:cNvPr id="90" name="Google Shape;90;p5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0"/>
          <p:cNvGrpSpPr/>
          <p:nvPr/>
        </p:nvGrpSpPr>
        <p:grpSpPr>
          <a:xfrm>
            <a:off x="0" y="-8467"/>
            <a:ext cx="12192000" cy="6866467"/>
            <a:chOff x="0" y="-8467"/>
            <a:chExt cx="12192000" cy="6866467"/>
          </a:xfrm>
        </p:grpSpPr>
        <p:cxnSp>
          <p:nvCxnSpPr>
            <p:cNvPr id="11" name="Google Shape;11;p5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5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5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5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53734">
                <a:alpha val="69803"/>
              </a:srgbClr>
            </a:solidFill>
            <a:ln>
              <a:noFill/>
            </a:ln>
          </p:spPr>
        </p:sp>
        <p:sp>
          <p:nvSpPr>
            <p:cNvPr id="17" name="Google Shape;17;p5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93B3D7">
                <a:alpha val="69803"/>
              </a:srgbClr>
            </a:solidFill>
            <a:ln>
              <a:noFill/>
            </a:ln>
          </p:spPr>
        </p:sp>
        <p:sp>
          <p:nvSpPr>
            <p:cNvPr id="18" name="Google Shape;18;p5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5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5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b="1" lang="en-US"/>
              <a:t>Java Basic Operators</a:t>
            </a:r>
            <a:br>
              <a:rPr lang="en-US"/>
            </a:br>
            <a:endParaRPr/>
          </a:p>
        </p:txBody>
      </p:sp>
      <p:sp>
        <p:nvSpPr>
          <p:cNvPr id="149" name="Google Shape;14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150" name="Google Shape;15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51" name="Google Shape;15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aphicFrame>
        <p:nvGraphicFramePr>
          <p:cNvPr id="228" name="Google Shape;228;p10"/>
          <p:cNvGraphicFramePr/>
          <p:nvPr/>
        </p:nvGraphicFramePr>
        <p:xfrm>
          <a:off x="1828800" y="1123950"/>
          <a:ext cx="3000000" cy="3000000"/>
        </p:xfrm>
        <a:graphic>
          <a:graphicData uri="http://schemas.openxmlformats.org/drawingml/2006/table">
            <a:tbl>
              <a:tblPr bandRow="1" firstRow="1">
                <a:noFill/>
                <a:tableStyleId>{5CB82631-0380-402E-90AB-788EF6EAD03A}</a:tableStyleId>
              </a:tblPr>
              <a:tblGrid>
                <a:gridCol w="3454400"/>
                <a:gridCol w="3454400"/>
                <a:gridCol w="3454400"/>
              </a:tblGrid>
              <a:tr h="534625">
                <a:tc>
                  <a:txBody>
                    <a:bodyPr/>
                    <a:lstStyle/>
                    <a:p>
                      <a:pPr indent="0" lvl="0" marL="0" marR="0" rtl="0" algn="l">
                        <a:spcBef>
                          <a:spcPts val="0"/>
                        </a:spcBef>
                        <a:spcAft>
                          <a:spcPts val="0"/>
                        </a:spcAft>
                        <a:buNone/>
                      </a:pPr>
                      <a:r>
                        <a:rPr lang="en-US" sz="1200" u="none" cap="none" strike="noStrike"/>
                        <a:t>Operator</a:t>
                      </a:r>
                      <a:endParaRPr/>
                    </a:p>
                  </a:txBody>
                  <a:tcPr marT="45725" marB="45725" marR="91450" marL="91450" anchor="ctr"/>
                </a:tc>
                <a:tc>
                  <a:txBody>
                    <a:bodyPr/>
                    <a:lstStyle/>
                    <a:p>
                      <a:pPr indent="0" lvl="0" marL="0" marR="0" rtl="0" algn="l">
                        <a:spcBef>
                          <a:spcPts val="0"/>
                        </a:spcBef>
                        <a:spcAft>
                          <a:spcPts val="0"/>
                        </a:spcAft>
                        <a:buNone/>
                      </a:pPr>
                      <a:r>
                        <a:rPr lang="en-US" sz="1200"/>
                        <a:t>Description</a:t>
                      </a:r>
                      <a:endParaRPr/>
                    </a:p>
                  </a:txBody>
                  <a:tcPr marT="45725" marB="45725" marR="91450" marL="91450" anchor="ctr"/>
                </a:tc>
                <a:tc>
                  <a:txBody>
                    <a:bodyPr/>
                    <a:lstStyle/>
                    <a:p>
                      <a:pPr indent="0" lvl="0" marL="0" marR="0" rtl="0" algn="l">
                        <a:spcBef>
                          <a:spcPts val="0"/>
                        </a:spcBef>
                        <a:spcAft>
                          <a:spcPts val="0"/>
                        </a:spcAft>
                        <a:buNone/>
                      </a:pPr>
                      <a:r>
                        <a:rPr lang="en-US" sz="1200"/>
                        <a:t>Example</a:t>
                      </a:r>
                      <a:endParaRPr/>
                    </a:p>
                  </a:txBody>
                  <a:tcPr marT="45725" marB="45725" marR="91450" marL="91450" anchor="ctr"/>
                </a:tc>
              </a:tr>
              <a:tr h="659125">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Addition - Adds values on either side of the operator</a:t>
                      </a:r>
                      <a:endParaRPr/>
                    </a:p>
                  </a:txBody>
                  <a:tcPr marT="45725" marB="45725" marR="91450" marL="91450" anchor="ctr"/>
                </a:tc>
                <a:tc>
                  <a:txBody>
                    <a:bodyPr/>
                    <a:lstStyle/>
                    <a:p>
                      <a:pPr indent="0" lvl="0" marL="0" marR="0" rtl="0" algn="l">
                        <a:spcBef>
                          <a:spcPts val="0"/>
                        </a:spcBef>
                        <a:spcAft>
                          <a:spcPts val="0"/>
                        </a:spcAft>
                        <a:buNone/>
                      </a:pPr>
                      <a:r>
                        <a:rPr lang="en-US" sz="1200"/>
                        <a:t>A + B will give 30</a:t>
                      </a:r>
                      <a:endParaRPr/>
                    </a:p>
                  </a:txBody>
                  <a:tcPr marT="45725" marB="45725" marR="91450" marL="91450" anchor="ctr"/>
                </a:tc>
              </a:tr>
              <a:tr h="659125">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Subtraction - Subtracts right hand operand from left hand operand</a:t>
                      </a:r>
                      <a:endParaRPr/>
                    </a:p>
                  </a:txBody>
                  <a:tcPr marT="45725" marB="45725" marR="91450" marL="91450" anchor="ctr"/>
                </a:tc>
                <a:tc>
                  <a:txBody>
                    <a:bodyPr/>
                    <a:lstStyle/>
                    <a:p>
                      <a:pPr indent="0" lvl="0" marL="0" marR="0" rtl="0" algn="l">
                        <a:spcBef>
                          <a:spcPts val="0"/>
                        </a:spcBef>
                        <a:spcAft>
                          <a:spcPts val="0"/>
                        </a:spcAft>
                        <a:buNone/>
                      </a:pPr>
                      <a:r>
                        <a:rPr lang="en-US" sz="1200"/>
                        <a:t>A - B will give -10</a:t>
                      </a:r>
                      <a:endParaRPr/>
                    </a:p>
                  </a:txBody>
                  <a:tcPr marT="45725" marB="45725" marR="91450" marL="91450" anchor="ctr"/>
                </a:tc>
              </a:tr>
              <a:tr h="659125">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Multiplication - Multiplies values on either side of the operator</a:t>
                      </a:r>
                      <a:endParaRPr/>
                    </a:p>
                  </a:txBody>
                  <a:tcPr marT="45725" marB="45725" marR="91450" marL="91450" anchor="ctr"/>
                </a:tc>
                <a:tc>
                  <a:txBody>
                    <a:bodyPr/>
                    <a:lstStyle/>
                    <a:p>
                      <a:pPr indent="0" lvl="0" marL="0" marR="0" rtl="0" algn="l">
                        <a:spcBef>
                          <a:spcPts val="0"/>
                        </a:spcBef>
                        <a:spcAft>
                          <a:spcPts val="0"/>
                        </a:spcAft>
                        <a:buNone/>
                      </a:pPr>
                      <a:r>
                        <a:rPr lang="en-US" sz="1200"/>
                        <a:t>A * B will give 200</a:t>
                      </a:r>
                      <a:endParaRPr/>
                    </a:p>
                  </a:txBody>
                  <a:tcPr marT="45725" marB="45725" marR="91450" marL="91450" anchor="ctr"/>
                </a:tc>
              </a:tr>
              <a:tr h="659125">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Division - Divides left hand operand by right hand operand</a:t>
                      </a:r>
                      <a:endParaRPr/>
                    </a:p>
                  </a:txBody>
                  <a:tcPr marT="45725" marB="45725" marR="91450" marL="91450" anchor="ctr"/>
                </a:tc>
                <a:tc>
                  <a:txBody>
                    <a:bodyPr/>
                    <a:lstStyle/>
                    <a:p>
                      <a:pPr indent="0" lvl="0" marL="0" marR="0" rtl="0" algn="l">
                        <a:spcBef>
                          <a:spcPts val="0"/>
                        </a:spcBef>
                        <a:spcAft>
                          <a:spcPts val="0"/>
                        </a:spcAft>
                        <a:buNone/>
                      </a:pPr>
                      <a:r>
                        <a:rPr lang="en-US" sz="1200"/>
                        <a:t>B / A will give 2</a:t>
                      </a:r>
                      <a:endParaRPr/>
                    </a:p>
                  </a:txBody>
                  <a:tcPr marT="45725" marB="45725" marR="91450" marL="91450" anchor="ctr"/>
                </a:tc>
              </a:tr>
              <a:tr h="922800">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Modulus - Divides left hand operand by right hand operand and returns remainder</a:t>
                      </a:r>
                      <a:endParaRPr/>
                    </a:p>
                  </a:txBody>
                  <a:tcPr marT="45725" marB="45725" marR="91450" marL="91450" anchor="ctr"/>
                </a:tc>
                <a:tc>
                  <a:txBody>
                    <a:bodyPr/>
                    <a:lstStyle/>
                    <a:p>
                      <a:pPr indent="0" lvl="0" marL="0" marR="0" rtl="0" algn="l">
                        <a:spcBef>
                          <a:spcPts val="0"/>
                        </a:spcBef>
                        <a:spcAft>
                          <a:spcPts val="0"/>
                        </a:spcAft>
                        <a:buNone/>
                      </a:pPr>
                      <a:r>
                        <a:rPr lang="en-US" sz="1200"/>
                        <a:t>B % A will give 0</a:t>
                      </a:r>
                      <a:endParaRPr/>
                    </a:p>
                  </a:txBody>
                  <a:tcPr marT="45725" marB="45725" marR="91450" marL="91450" anchor="ctr"/>
                </a:tc>
              </a:tr>
              <a:tr h="659125">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Increment - Increases the value of operand by 1</a:t>
                      </a:r>
                      <a:endParaRPr/>
                    </a:p>
                  </a:txBody>
                  <a:tcPr marT="45725" marB="45725" marR="91450" marL="91450" anchor="ctr"/>
                </a:tc>
                <a:tc>
                  <a:txBody>
                    <a:bodyPr/>
                    <a:lstStyle/>
                    <a:p>
                      <a:pPr indent="0" lvl="0" marL="0" marR="0" rtl="0" algn="l">
                        <a:spcBef>
                          <a:spcPts val="0"/>
                        </a:spcBef>
                        <a:spcAft>
                          <a:spcPts val="0"/>
                        </a:spcAft>
                        <a:buNone/>
                      </a:pPr>
                      <a:r>
                        <a:rPr lang="en-US" sz="1200"/>
                        <a:t>B++ gives 21</a:t>
                      </a:r>
                      <a:endParaRPr/>
                    </a:p>
                  </a:txBody>
                  <a:tcPr marT="45725" marB="45725" marR="91450" marL="91450" anchor="ctr"/>
                </a:tc>
              </a:tr>
              <a:tr h="659125">
                <a:tc>
                  <a:txBody>
                    <a:bodyPr/>
                    <a:lstStyle/>
                    <a:p>
                      <a:pPr indent="0" lvl="0" marL="0" marR="0" rtl="0" algn="l">
                        <a:spcBef>
                          <a:spcPts val="0"/>
                        </a:spcBef>
                        <a:spcAft>
                          <a:spcPts val="0"/>
                        </a:spcAft>
                        <a:buNone/>
                      </a:pPr>
                      <a:r>
                        <a:rPr lang="en-US" sz="1200"/>
                        <a:t>--</a:t>
                      </a:r>
                      <a:endParaRPr/>
                    </a:p>
                  </a:txBody>
                  <a:tcPr marT="45725" marB="45725" marR="91450" marL="91450" anchor="ctr"/>
                </a:tc>
                <a:tc>
                  <a:txBody>
                    <a:bodyPr/>
                    <a:lstStyle/>
                    <a:p>
                      <a:pPr indent="0" lvl="0" marL="0" marR="0" rtl="0" algn="l">
                        <a:spcBef>
                          <a:spcPts val="0"/>
                        </a:spcBef>
                        <a:spcAft>
                          <a:spcPts val="0"/>
                        </a:spcAft>
                        <a:buNone/>
                      </a:pPr>
                      <a:r>
                        <a:rPr lang="en-US" sz="1200"/>
                        <a:t>Decrement - Decreases the value of operand by 1</a:t>
                      </a:r>
                      <a:endParaRPr/>
                    </a:p>
                  </a:txBody>
                  <a:tcPr marT="45725" marB="45725" marR="91450" marL="91450" anchor="ctr"/>
                </a:tc>
                <a:tc>
                  <a:txBody>
                    <a:bodyPr/>
                    <a:lstStyle/>
                    <a:p>
                      <a:pPr indent="0" lvl="0" marL="0" marR="0" rtl="0" algn="l">
                        <a:spcBef>
                          <a:spcPts val="0"/>
                        </a:spcBef>
                        <a:spcAft>
                          <a:spcPts val="0"/>
                        </a:spcAft>
                        <a:buNone/>
                      </a:pPr>
                      <a:r>
                        <a:rPr lang="en-US" sz="1200"/>
                        <a:t>B-- gives 19</a:t>
                      </a:r>
                      <a:endParaRPr/>
                    </a:p>
                  </a:txBody>
                  <a:tcPr marT="45725" marB="45725" marR="91450" marL="91450" anchor="ctr"/>
                </a:tc>
              </a:tr>
            </a:tbl>
          </a:graphicData>
        </a:graphic>
      </p:graphicFrame>
      <p:sp>
        <p:nvSpPr>
          <p:cNvPr id="229" name="Google Shape;22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30" name="Google Shape;23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31" name="Google Shape;231;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 </a:t>
            </a:r>
            <a:endParaRPr/>
          </a:p>
        </p:txBody>
      </p:sp>
      <p:pic>
        <p:nvPicPr>
          <p:cNvPr id="237" name="Google Shape;237;p11"/>
          <p:cNvPicPr preferRelativeResize="0"/>
          <p:nvPr>
            <p:ph idx="1" type="body"/>
          </p:nvPr>
        </p:nvPicPr>
        <p:blipFill rotWithShape="1">
          <a:blip r:embed="rId3">
            <a:alphaModFix/>
          </a:blip>
          <a:srcRect b="0" l="0" r="0" t="0"/>
          <a:stretch/>
        </p:blipFill>
        <p:spPr>
          <a:xfrm>
            <a:off x="2279483" y="2160588"/>
            <a:ext cx="5393071" cy="3881437"/>
          </a:xfrm>
          <a:prstGeom prst="rect">
            <a:avLst/>
          </a:prstGeom>
          <a:noFill/>
          <a:ln>
            <a:noFill/>
          </a:ln>
        </p:spPr>
      </p:pic>
      <p:sp>
        <p:nvSpPr>
          <p:cNvPr id="238" name="Google Shape;23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39" name="Google Shape;23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40" name="Google Shape;24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Pre Increment Operator</a:t>
            </a:r>
            <a:endParaRPr/>
          </a:p>
        </p:txBody>
      </p:sp>
      <p:sp>
        <p:nvSpPr>
          <p:cNvPr id="246" name="Google Shape;246;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Pre Increment operator first increases the operand value by 1 </a:t>
            </a:r>
            <a:endParaRPr/>
          </a:p>
          <a:p>
            <a:pPr indent="-342900" lvl="0" marL="342900" rtl="0" algn="l">
              <a:spcBef>
                <a:spcPts val="1000"/>
              </a:spcBef>
              <a:spcAft>
                <a:spcPts val="0"/>
              </a:spcAft>
              <a:buSzPts val="1440"/>
              <a:buChar char="►"/>
            </a:pPr>
            <a:r>
              <a:rPr lang="en-US"/>
              <a:t>Then result is assigned to the same operand</a:t>
            </a:r>
            <a:endParaRPr/>
          </a:p>
          <a:p>
            <a:pPr indent="-342900" lvl="0" marL="342900" rtl="0" algn="l">
              <a:spcBef>
                <a:spcPts val="1000"/>
              </a:spcBef>
              <a:spcAft>
                <a:spcPts val="0"/>
              </a:spcAft>
              <a:buSzPts val="1440"/>
              <a:buChar char="►"/>
            </a:pPr>
            <a:r>
              <a:rPr lang="en-US"/>
              <a:t>Ex: int a = 10;</a:t>
            </a:r>
            <a:endParaRPr/>
          </a:p>
          <a:p>
            <a:pPr indent="-342900" lvl="0" marL="342900" rtl="0" algn="l">
              <a:spcBef>
                <a:spcPts val="1000"/>
              </a:spcBef>
              <a:spcAft>
                <a:spcPts val="0"/>
              </a:spcAft>
              <a:buSzPts val="1440"/>
              <a:buChar char="►"/>
            </a:pPr>
            <a:r>
              <a:rPr lang="en-US"/>
              <a:t>  ++a;   // a = a+1;</a:t>
            </a:r>
            <a:endParaRPr/>
          </a:p>
        </p:txBody>
      </p:sp>
      <p:sp>
        <p:nvSpPr>
          <p:cNvPr id="247" name="Google Shape;247;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48" name="Google Shape;248;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49" name="Google Shape;249;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Post Increment operator</a:t>
            </a:r>
            <a:endParaRPr/>
          </a:p>
        </p:txBody>
      </p:sp>
      <p:sp>
        <p:nvSpPr>
          <p:cNvPr id="255" name="Google Shape;255;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Post increment operator increase the operand value by 1 at the last</a:t>
            </a:r>
            <a:endParaRPr/>
          </a:p>
          <a:p>
            <a:pPr indent="-342900" lvl="0" marL="342900" rtl="0" algn="l">
              <a:spcBef>
                <a:spcPts val="1000"/>
              </a:spcBef>
              <a:spcAft>
                <a:spcPts val="0"/>
              </a:spcAft>
              <a:buSzPts val="1440"/>
              <a:buChar char="►"/>
            </a:pPr>
            <a:r>
              <a:rPr lang="en-US"/>
              <a:t>Ex: a ++;</a:t>
            </a:r>
            <a:endParaRPr/>
          </a:p>
        </p:txBody>
      </p:sp>
      <p:sp>
        <p:nvSpPr>
          <p:cNvPr id="256" name="Google Shape;25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57" name="Google Shape;25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58" name="Google Shape;25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br>
              <a:rPr lang="en-US"/>
            </a:br>
            <a:endParaRPr/>
          </a:p>
        </p:txBody>
      </p:sp>
      <p:sp>
        <p:nvSpPr>
          <p:cNvPr id="264" name="Google Shape;264;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following simple example program demonstrates the arithmetic operators. Copy and paste the following Java program in Test.java file and compile and run this program:</a:t>
            </a:r>
            <a:endParaRPr/>
          </a:p>
          <a:p>
            <a:pPr indent="0" lvl="0" marL="0" rtl="0" algn="l">
              <a:spcBef>
                <a:spcPts val="1000"/>
              </a:spcBef>
              <a:spcAft>
                <a:spcPts val="0"/>
              </a:spcAft>
              <a:buSzPts val="1440"/>
              <a:buNone/>
            </a:pPr>
            <a:r>
              <a:t/>
            </a:r>
            <a:endParaRPr/>
          </a:p>
        </p:txBody>
      </p:sp>
      <p:sp>
        <p:nvSpPr>
          <p:cNvPr id="265" name="Google Shape;26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66" name="Google Shape;26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67" name="Google Shape;26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p:nvPr/>
        </p:nvSpPr>
        <p:spPr>
          <a:xfrm>
            <a:off x="2148840" y="474345"/>
            <a:ext cx="7982712"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public class Test{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public static void main(String args[]){</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int a =10;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int b =20;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int c =25;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int d =25;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System.out.println("a +	b = "+(a +b));</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System.out.println("a -	b = "+(a -b));</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System.out.println("a *	b = "+(a *b));</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System.out.println("b /	a = "+(b /a));</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System.out.println("b %	a = "+(b %a));</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System.out.println("c %	a = "+(c %a));</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System.out.println("a++	= "+(a++));</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System.out.println("b--	= "+(a--));</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Check the difference	in d++ and ++d</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System.out.println("d++	= "+(d++));</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System.out.println("++d	= "+(++d));</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p:txBody>
      </p:sp>
      <p:sp>
        <p:nvSpPr>
          <p:cNvPr id="273" name="Google Shape;27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74" name="Google Shape;27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75" name="Google Shape;27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This would produce the following result:</a:t>
            </a:r>
            <a:br>
              <a:rPr lang="en-US"/>
            </a:br>
            <a:endParaRPr/>
          </a:p>
        </p:txBody>
      </p:sp>
      <p:sp>
        <p:nvSpPr>
          <p:cNvPr id="281" name="Google Shape;281;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 b =30 </a:t>
            </a:r>
            <a:endParaRPr/>
          </a:p>
          <a:p>
            <a:pPr indent="0" lvl="0" marL="0" rtl="0" algn="l">
              <a:spcBef>
                <a:spcPts val="1000"/>
              </a:spcBef>
              <a:spcAft>
                <a:spcPts val="0"/>
              </a:spcAft>
              <a:buSzPts val="1440"/>
              <a:buNone/>
            </a:pPr>
            <a:r>
              <a:rPr lang="en-US"/>
              <a:t>a- b =-10 </a:t>
            </a:r>
            <a:endParaRPr/>
          </a:p>
          <a:p>
            <a:pPr indent="0" lvl="0" marL="0" rtl="0" algn="l">
              <a:spcBef>
                <a:spcPts val="1000"/>
              </a:spcBef>
              <a:spcAft>
                <a:spcPts val="0"/>
              </a:spcAft>
              <a:buSzPts val="1440"/>
              <a:buNone/>
            </a:pPr>
            <a:r>
              <a:rPr lang="en-US"/>
              <a:t>a* b =200 </a:t>
            </a:r>
            <a:endParaRPr/>
          </a:p>
          <a:p>
            <a:pPr indent="0" lvl="0" marL="0" rtl="0" algn="l">
              <a:spcBef>
                <a:spcPts val="1000"/>
              </a:spcBef>
              <a:spcAft>
                <a:spcPts val="0"/>
              </a:spcAft>
              <a:buSzPts val="1440"/>
              <a:buNone/>
            </a:pPr>
            <a:r>
              <a:rPr lang="en-US"/>
              <a:t>b/ a =2 </a:t>
            </a:r>
            <a:endParaRPr/>
          </a:p>
          <a:p>
            <a:pPr indent="0" lvl="0" marL="0" rtl="0" algn="l">
              <a:spcBef>
                <a:spcPts val="1000"/>
              </a:spcBef>
              <a:spcAft>
                <a:spcPts val="0"/>
              </a:spcAft>
              <a:buSzPts val="1440"/>
              <a:buNone/>
            </a:pPr>
            <a:r>
              <a:rPr lang="en-US"/>
              <a:t>b% a =0 </a:t>
            </a:r>
            <a:endParaRPr/>
          </a:p>
          <a:p>
            <a:pPr indent="0" lvl="0" marL="0" rtl="0" algn="l">
              <a:spcBef>
                <a:spcPts val="1000"/>
              </a:spcBef>
              <a:spcAft>
                <a:spcPts val="0"/>
              </a:spcAft>
              <a:buSzPts val="1440"/>
              <a:buNone/>
            </a:pPr>
            <a:r>
              <a:rPr lang="en-US"/>
              <a:t>c% a =5 a++=10 b--=11 d++=25 </a:t>
            </a:r>
            <a:endParaRPr/>
          </a:p>
          <a:p>
            <a:pPr indent="0" lvl="0" marL="0" rtl="0" algn="l">
              <a:spcBef>
                <a:spcPts val="1000"/>
              </a:spcBef>
              <a:spcAft>
                <a:spcPts val="0"/>
              </a:spcAft>
              <a:buSzPts val="1440"/>
              <a:buNone/>
            </a:pPr>
            <a:r>
              <a:rPr lang="en-US"/>
              <a:t>++d   =27</a:t>
            </a:r>
            <a:endParaRPr/>
          </a:p>
        </p:txBody>
      </p:sp>
      <p:sp>
        <p:nvSpPr>
          <p:cNvPr id="282" name="Google Shape;28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83" name="Google Shape;28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84" name="Google Shape;28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The Relational Operators:</a:t>
            </a:r>
            <a:br>
              <a:rPr lang="en-US"/>
            </a:br>
            <a:endParaRPr/>
          </a:p>
        </p:txBody>
      </p:sp>
      <p:sp>
        <p:nvSpPr>
          <p:cNvPr id="290" name="Google Shape;290;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There are following relational operators supported by Java language:</a:t>
            </a:r>
            <a:endParaRPr/>
          </a:p>
          <a:p>
            <a:pPr indent="-342900" lvl="0" marL="342900" rtl="0" algn="l">
              <a:spcBef>
                <a:spcPts val="1000"/>
              </a:spcBef>
              <a:spcAft>
                <a:spcPts val="0"/>
              </a:spcAft>
              <a:buSzPts val="1440"/>
              <a:buChar char="►"/>
            </a:pPr>
            <a:r>
              <a:rPr lang="en-US"/>
              <a:t>Assume variable A holds 10 and variable B holds 20, then:</a:t>
            </a:r>
            <a:endParaRPr/>
          </a:p>
          <a:p>
            <a:pPr indent="-342900" lvl="0" marL="342900" rtl="0" algn="l">
              <a:spcBef>
                <a:spcPts val="1000"/>
              </a:spcBef>
              <a:spcAft>
                <a:spcPts val="0"/>
              </a:spcAft>
              <a:buSzPts val="1440"/>
              <a:buChar char="►"/>
            </a:pPr>
            <a:r>
              <a:rPr lang="en-US"/>
              <a:t>Relation operators are also called comparison operator.</a:t>
            </a:r>
            <a:endParaRPr/>
          </a:p>
          <a:p>
            <a:pPr indent="-342900" lvl="0" marL="342900" rtl="0" algn="l">
              <a:spcBef>
                <a:spcPts val="1000"/>
              </a:spcBef>
              <a:spcAft>
                <a:spcPts val="0"/>
              </a:spcAft>
              <a:buSzPts val="1440"/>
              <a:buChar char="►"/>
            </a:pPr>
            <a:r>
              <a:rPr lang="en-US"/>
              <a:t>i.e., we are comparing operands</a:t>
            </a:r>
            <a:endParaRPr/>
          </a:p>
          <a:p>
            <a:pPr indent="-342900" lvl="0" marL="342900" rtl="0" algn="l">
              <a:spcBef>
                <a:spcPts val="1000"/>
              </a:spcBef>
              <a:spcAft>
                <a:spcPts val="0"/>
              </a:spcAft>
              <a:buSzPts val="1440"/>
              <a:buChar char="►"/>
            </a:pPr>
            <a:r>
              <a:rPr lang="en-US"/>
              <a:t>Ex: a&lt;b</a:t>
            </a:r>
            <a:endParaRPr/>
          </a:p>
          <a:p>
            <a:pPr indent="-251459" lvl="0" marL="342900" rtl="0" algn="l">
              <a:spcBef>
                <a:spcPts val="1000"/>
              </a:spcBef>
              <a:spcAft>
                <a:spcPts val="0"/>
              </a:spcAft>
              <a:buSzPts val="1440"/>
              <a:buNone/>
            </a:pPr>
            <a:r>
              <a:t/>
            </a:r>
            <a:endParaRPr/>
          </a:p>
        </p:txBody>
      </p:sp>
      <p:sp>
        <p:nvSpPr>
          <p:cNvPr id="291" name="Google Shape;29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92" name="Google Shape;29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93" name="Google Shape;29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18"/>
          <p:cNvGraphicFramePr/>
          <p:nvPr/>
        </p:nvGraphicFramePr>
        <p:xfrm>
          <a:off x="1939989" y="405384"/>
          <a:ext cx="3000000" cy="3000000"/>
        </p:xfrm>
        <a:graphic>
          <a:graphicData uri="http://schemas.openxmlformats.org/drawingml/2006/table">
            <a:tbl>
              <a:tblPr bandRow="1" firstRow="1">
                <a:noFill/>
                <a:tableStyleId>{5CB82631-0380-402E-90AB-788EF6EAD03A}</a:tableStyleId>
              </a:tblPr>
              <a:tblGrid>
                <a:gridCol w="1114100"/>
                <a:gridCol w="5138925"/>
                <a:gridCol w="2662375"/>
              </a:tblGrid>
              <a:tr h="370850">
                <a:tc>
                  <a:txBody>
                    <a:bodyPr/>
                    <a:lstStyle/>
                    <a:p>
                      <a:pPr indent="0" lvl="0" marL="0" marR="0" rtl="0" algn="l">
                        <a:spcBef>
                          <a:spcPts val="0"/>
                        </a:spcBef>
                        <a:spcAft>
                          <a:spcPts val="0"/>
                        </a:spcAft>
                        <a:buNone/>
                      </a:pPr>
                      <a:r>
                        <a:rPr lang="en-US" sz="1800"/>
                        <a:t>Operator</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Example</a:t>
                      </a:r>
                      <a:endParaRPr/>
                    </a:p>
                    <a:p>
                      <a:pPr indent="0" lvl="0" marL="0" marR="0" rtl="0" algn="l">
                        <a:spcBef>
                          <a:spcPts val="0"/>
                        </a:spcBef>
                        <a:spcAft>
                          <a:spcPts val="0"/>
                        </a:spcAft>
                        <a:buNone/>
                      </a:pPr>
                      <a:r>
                        <a:rPr lang="en-US" sz="1800"/>
                        <a:t>A = 10, B = 20</a:t>
                      </a:r>
                      <a:endParaRPr/>
                    </a:p>
                  </a:txBody>
                  <a:tcPr marT="45725" marB="45725" marR="91450" marL="91450"/>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rPr lang="en-US" sz="1800"/>
                        <a:t>Checks if the values of two operands are equal or not, if yes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t>(A == B) is not true. </a:t>
                      </a:r>
                      <a:endParaRPr sz="1800"/>
                    </a:p>
                  </a:txBody>
                  <a:tcPr marT="45725" marB="45725" marR="91450" marL="91450"/>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rPr lang="en-US" sz="1800"/>
                        <a:t>Checks if the values of two operands are equal or not, if values are not equal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t>(A != B) is true. </a:t>
                      </a:r>
                      <a:endParaRPr sz="1800"/>
                    </a:p>
                  </a:txBody>
                  <a:tcPr marT="45725" marB="45725" marR="91450" marL="91450"/>
                </a:tc>
              </a:tr>
              <a:tr h="370850">
                <a:tc>
                  <a:txBody>
                    <a:bodyPr/>
                    <a:lstStyle/>
                    <a:p>
                      <a:pPr indent="0" lvl="0" marL="0" marR="0" rtl="0" algn="l">
                        <a:spcBef>
                          <a:spcPts val="0"/>
                        </a:spcBef>
                        <a:spcAft>
                          <a:spcPts val="0"/>
                        </a:spcAft>
                        <a:buNone/>
                      </a:pPr>
                      <a:r>
                        <a:rPr lang="en-US" sz="1800"/>
                        <a:t>&gt;</a:t>
                      </a:r>
                      <a:endParaRPr sz="1800"/>
                    </a:p>
                  </a:txBody>
                  <a:tcPr marT="45725" marB="45725" marR="91450" marL="91450"/>
                </a:tc>
                <a:tc>
                  <a:txBody>
                    <a:bodyPr/>
                    <a:lstStyle/>
                    <a:p>
                      <a:pPr indent="0" lvl="0" marL="0" marR="0" rtl="0" algn="l">
                        <a:spcBef>
                          <a:spcPts val="0"/>
                        </a:spcBef>
                        <a:spcAft>
                          <a:spcPts val="0"/>
                        </a:spcAft>
                        <a:buNone/>
                      </a:pPr>
                      <a:r>
                        <a:rPr lang="en-US" sz="1800"/>
                        <a:t>Checks if the value of left operand is greater than the value of right operand, if yes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t>(A &gt; B) is not true. </a:t>
                      </a:r>
                      <a:endParaRPr sz="1800"/>
                    </a:p>
                  </a:txBody>
                  <a:tcPr marT="45725" marB="45725" marR="91450" marL="91450"/>
                </a:tc>
              </a:tr>
              <a:tr h="370850">
                <a:tc>
                  <a:txBody>
                    <a:bodyPr/>
                    <a:lstStyle/>
                    <a:p>
                      <a:pPr indent="0" lvl="0" marL="0" marR="0" rtl="0" algn="l">
                        <a:spcBef>
                          <a:spcPts val="0"/>
                        </a:spcBef>
                        <a:spcAft>
                          <a:spcPts val="0"/>
                        </a:spcAft>
                        <a:buNone/>
                      </a:pPr>
                      <a:r>
                        <a:rPr lang="en-US" sz="1800"/>
                        <a:t>&lt;</a:t>
                      </a:r>
                      <a:endParaRPr sz="1800"/>
                    </a:p>
                  </a:txBody>
                  <a:tcPr marT="45725" marB="45725" marR="91450" marL="91450"/>
                </a:tc>
                <a:tc>
                  <a:txBody>
                    <a:bodyPr/>
                    <a:lstStyle/>
                    <a:p>
                      <a:pPr indent="0" lvl="0" marL="0" marR="0" rtl="0" algn="l">
                        <a:spcBef>
                          <a:spcPts val="0"/>
                        </a:spcBef>
                        <a:spcAft>
                          <a:spcPts val="0"/>
                        </a:spcAft>
                        <a:buNone/>
                      </a:pPr>
                      <a:r>
                        <a:rPr lang="en-US" sz="1800"/>
                        <a:t>Checks if the value of left operand is less than the value of right operand,</a:t>
                      </a:r>
                      <a:r>
                        <a:rPr lang="en-US" sz="1800"/>
                        <a:t> if yes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t>(A &lt; B) is true</a:t>
                      </a:r>
                      <a:endParaRPr sz="1800"/>
                    </a:p>
                  </a:txBody>
                  <a:tcPr marT="45725" marB="45725" marR="91450" marL="91450"/>
                </a:tc>
              </a:tr>
              <a:tr h="370850">
                <a:tc>
                  <a:txBody>
                    <a:bodyPr/>
                    <a:lstStyle/>
                    <a:p>
                      <a:pPr indent="0" lvl="0" marL="0" marR="0" rtl="0" algn="l">
                        <a:spcBef>
                          <a:spcPts val="0"/>
                        </a:spcBef>
                        <a:spcAft>
                          <a:spcPts val="0"/>
                        </a:spcAft>
                        <a:buNone/>
                      </a:pPr>
                      <a:r>
                        <a:rPr lang="en-US" sz="1800"/>
                        <a:t>&gt;=</a:t>
                      </a:r>
                      <a:endParaRPr/>
                    </a:p>
                  </a:txBody>
                  <a:tcPr marT="45725" marB="45725" marR="91450" marL="91450"/>
                </a:tc>
                <a:tc>
                  <a:txBody>
                    <a:bodyPr/>
                    <a:lstStyle/>
                    <a:p>
                      <a:pPr indent="0" lvl="0" marL="0" marR="0" rtl="0" algn="l">
                        <a:spcBef>
                          <a:spcPts val="0"/>
                        </a:spcBef>
                        <a:spcAft>
                          <a:spcPts val="0"/>
                        </a:spcAft>
                        <a:buNone/>
                      </a:pPr>
                      <a:r>
                        <a:rPr lang="en-US" sz="1800"/>
                        <a:t>Checks if the value of left operand is greater than or equal to the value of right operand, if yes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t>(A &gt;= B) is not true.</a:t>
                      </a:r>
                      <a:endParaRPr sz="1800"/>
                    </a:p>
                  </a:txBody>
                  <a:tcPr marT="45725" marB="45725" marR="91450" marL="91450"/>
                </a:tc>
              </a:tr>
              <a:tr h="370850">
                <a:tc>
                  <a:txBody>
                    <a:bodyPr/>
                    <a:lstStyle/>
                    <a:p>
                      <a:pPr indent="0" lvl="0" marL="0" marR="0" rtl="0" algn="l">
                        <a:spcBef>
                          <a:spcPts val="0"/>
                        </a:spcBef>
                        <a:spcAft>
                          <a:spcPts val="0"/>
                        </a:spcAft>
                        <a:buNone/>
                      </a:pPr>
                      <a:r>
                        <a:rPr lang="en-US" sz="1800"/>
                        <a:t>&lt;=</a:t>
                      </a:r>
                      <a:endParaRPr sz="1800"/>
                    </a:p>
                  </a:txBody>
                  <a:tcPr marT="45725" marB="45725" marR="91450" marL="91450"/>
                </a:tc>
                <a:tc>
                  <a:txBody>
                    <a:bodyPr/>
                    <a:lstStyle/>
                    <a:p>
                      <a:pPr indent="0" lvl="0" marL="0" marR="0" rtl="0" algn="l">
                        <a:spcBef>
                          <a:spcPts val="0"/>
                        </a:spcBef>
                        <a:spcAft>
                          <a:spcPts val="0"/>
                        </a:spcAft>
                        <a:buNone/>
                      </a:pPr>
                      <a:r>
                        <a:rPr lang="en-US" sz="1800"/>
                        <a:t>Checks if the value of left operand is less than or equal to the value of right operand, if yes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t>(A &lt;= B) is true.</a:t>
                      </a:r>
                      <a:endParaRPr sz="1800"/>
                    </a:p>
                  </a:txBody>
                  <a:tcPr marT="45725" marB="45725" marR="91450" marL="91450"/>
                </a:tc>
              </a:tr>
            </a:tbl>
          </a:graphicData>
        </a:graphic>
      </p:graphicFrame>
      <p:sp>
        <p:nvSpPr>
          <p:cNvPr id="299" name="Google Shape;299;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00" name="Google Shape;300;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01" name="Google Shape;301;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&lt;=, &gt;= Explanation</a:t>
            </a:r>
            <a:endParaRPr/>
          </a:p>
        </p:txBody>
      </p:sp>
      <p:sp>
        <p:nvSpPr>
          <p:cNvPr id="307" name="Google Shape;307;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&lt;= B 🡪 A&lt;B  or A==B</a:t>
            </a:r>
            <a:endParaRPr/>
          </a:p>
          <a:p>
            <a:pPr indent="-342900" lvl="0" marL="342900" rtl="0" algn="l">
              <a:spcBef>
                <a:spcPts val="1000"/>
              </a:spcBef>
              <a:spcAft>
                <a:spcPts val="0"/>
              </a:spcAft>
              <a:buSzPts val="1440"/>
              <a:buChar char="►"/>
            </a:pPr>
            <a:r>
              <a:rPr lang="en-US"/>
              <a:t>A&gt;=B  🡪 A&gt;B  or A==B</a:t>
            </a:r>
            <a:endParaRPr/>
          </a:p>
        </p:txBody>
      </p:sp>
      <p:sp>
        <p:nvSpPr>
          <p:cNvPr id="308" name="Google Shape;30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09" name="Google Shape;30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10" name="Google Shape;31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Operator</a:t>
            </a:r>
            <a:endParaRPr/>
          </a:p>
        </p:txBody>
      </p:sp>
      <p:sp>
        <p:nvSpPr>
          <p:cNvPr id="157" name="Google Shape;157;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is a special symbol, It performs action on operands</a:t>
            </a:r>
            <a:endParaRPr/>
          </a:p>
          <a:p>
            <a:pPr indent="-342900" lvl="0" marL="342900" rtl="0" algn="l">
              <a:spcBef>
                <a:spcPts val="1000"/>
              </a:spcBef>
              <a:spcAft>
                <a:spcPts val="0"/>
              </a:spcAft>
              <a:buSzPts val="1440"/>
              <a:buChar char="►"/>
            </a:pPr>
            <a:r>
              <a:rPr lang="en-US"/>
              <a:t>Eg: +,-, &amp;&amp;, ||, etc</a:t>
            </a:r>
            <a:endParaRPr/>
          </a:p>
        </p:txBody>
      </p:sp>
      <p:sp>
        <p:nvSpPr>
          <p:cNvPr id="158" name="Google Shape;158;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159" name="Google Shape;159;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60" name="Google Shape;160;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a:t>
            </a:r>
            <a:endParaRPr/>
          </a:p>
        </p:txBody>
      </p:sp>
      <p:sp>
        <p:nvSpPr>
          <p:cNvPr id="316" name="Google Shape;316;p20"/>
          <p:cNvSpPr/>
          <p:nvPr/>
        </p:nvSpPr>
        <p:spPr>
          <a:xfrm>
            <a:off x="1636776" y="1349136"/>
            <a:ext cx="9656064" cy="3863365"/>
          </a:xfrm>
          <a:prstGeom prst="rect">
            <a:avLst/>
          </a:prstGeom>
          <a:noFill/>
          <a:ln>
            <a:noFill/>
          </a:ln>
        </p:spPr>
        <p:txBody>
          <a:bodyPr anchorCtr="0" anchor="t" bIns="45700" lIns="91425" spcFirstLastPara="1" rIns="91425" wrap="square" tIns="45700">
            <a:spAutoFit/>
          </a:bodyPr>
          <a:lstStyle/>
          <a:p>
            <a:pPr indent="0" lvl="0" marL="63500" marR="0" rtl="0" algn="l">
              <a:lnSpc>
                <a:spcPct val="115000"/>
              </a:lnSpc>
              <a:spcBef>
                <a:spcPts val="0"/>
              </a:spcBef>
              <a:spcAft>
                <a:spcPts val="0"/>
              </a:spcAft>
              <a:buNone/>
            </a:pPr>
            <a:r>
              <a:rPr lang="en-US" sz="1800">
                <a:solidFill>
                  <a:srgbClr val="000088"/>
                </a:solidFill>
                <a:latin typeface="Courier New"/>
                <a:ea typeface="Courier New"/>
                <a:cs typeface="Courier New"/>
                <a:sym typeface="Courier New"/>
              </a:rPr>
              <a:t>public class </a:t>
            </a:r>
            <a:r>
              <a:rPr lang="en-US" sz="1800">
                <a:solidFill>
                  <a:srgbClr val="7F0055"/>
                </a:solidFill>
                <a:latin typeface="Courier New"/>
                <a:ea typeface="Courier New"/>
                <a:cs typeface="Courier New"/>
                <a:sym typeface="Courier New"/>
              </a:rPr>
              <a:t>Test</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0" marR="0" rtl="0" algn="l">
              <a:lnSpc>
                <a:spcPct val="31875"/>
              </a:lnSpc>
              <a:spcBef>
                <a:spcPts val="0"/>
              </a:spcBef>
              <a:spcAft>
                <a:spcPts val="0"/>
              </a:spcAft>
              <a:buNone/>
            </a:pPr>
            <a:r>
              <a:rPr lang="en-US" sz="32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63500" marR="3162300" rtl="0" algn="l">
              <a:lnSpc>
                <a:spcPct val="107000"/>
              </a:lnSpc>
              <a:spcBef>
                <a:spcPts val="0"/>
              </a:spcBef>
              <a:spcAft>
                <a:spcPts val="0"/>
              </a:spcAft>
              <a:buNone/>
            </a:pPr>
            <a:r>
              <a:rPr lang="en-US" sz="1800">
                <a:solidFill>
                  <a:srgbClr val="000088"/>
                </a:solidFill>
                <a:latin typeface="Courier New"/>
                <a:ea typeface="Courier New"/>
                <a:cs typeface="Courier New"/>
                <a:sym typeface="Courier New"/>
              </a:rPr>
              <a:t>public static void </a:t>
            </a:r>
            <a:r>
              <a:rPr lang="en-US" sz="1800">
                <a:solidFill>
                  <a:schemeClr val="dk1"/>
                </a:solidFill>
                <a:latin typeface="Courier New"/>
                <a:ea typeface="Courier New"/>
                <a:cs typeface="Courier New"/>
                <a:sym typeface="Courier New"/>
              </a:rPr>
              <a:t>main</a:t>
            </a:r>
            <a:r>
              <a:rPr lang="en-US" sz="1800">
                <a:solidFill>
                  <a:srgbClr val="666600"/>
                </a:solidFill>
                <a:latin typeface="Courier New"/>
                <a:ea typeface="Courier New"/>
                <a:cs typeface="Courier New"/>
                <a:sym typeface="Courier New"/>
              </a:rPr>
              <a:t>(</a:t>
            </a:r>
            <a:r>
              <a:rPr lang="en-US" sz="1800">
                <a:solidFill>
                  <a:srgbClr val="7F0055"/>
                </a:solidFill>
                <a:latin typeface="Courier New"/>
                <a:ea typeface="Courier New"/>
                <a:cs typeface="Courier New"/>
                <a:sym typeface="Courier New"/>
              </a:rPr>
              <a:t>String</a:t>
            </a:r>
            <a:r>
              <a:rPr lang="en-US" sz="1800">
                <a:solidFill>
                  <a:srgbClr val="000088"/>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args</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 int </a:t>
            </a:r>
            <a:r>
              <a:rPr lang="en-US" sz="1800">
                <a:solidFill>
                  <a:schemeClr val="dk1"/>
                </a:solidFill>
                <a:latin typeface="Courier New"/>
                <a:ea typeface="Courier New"/>
                <a:cs typeface="Courier New"/>
                <a:sym typeface="Courier New"/>
              </a:rPr>
              <a:t>a</a:t>
            </a:r>
            <a:r>
              <a:rPr lang="en-US" sz="1800">
                <a:solidFill>
                  <a:srgbClr val="000088"/>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a:t>
            </a:r>
            <a:r>
              <a:rPr lang="en-US" sz="1800">
                <a:solidFill>
                  <a:srgbClr val="006666"/>
                </a:solidFill>
                <a:latin typeface="Courier New"/>
                <a:ea typeface="Courier New"/>
                <a:cs typeface="Courier New"/>
                <a:sym typeface="Courier New"/>
              </a:rPr>
              <a:t>10</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0" marR="0" rtl="0" algn="l">
              <a:lnSpc>
                <a:spcPct val="312"/>
              </a:lnSpc>
              <a:spcBef>
                <a:spcPts val="0"/>
              </a:spcBef>
              <a:spcAft>
                <a:spcPts val="0"/>
              </a:spcAft>
              <a:buNone/>
            </a:pPr>
            <a:r>
              <a:rPr lang="en-US" sz="32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63500" marR="0" rtl="0" algn="l">
              <a:lnSpc>
                <a:spcPct val="115000"/>
              </a:lnSpc>
              <a:spcBef>
                <a:spcPts val="0"/>
              </a:spcBef>
              <a:spcAft>
                <a:spcPts val="0"/>
              </a:spcAft>
              <a:buNone/>
            </a:pPr>
            <a:r>
              <a:rPr lang="en-US" sz="1800">
                <a:solidFill>
                  <a:srgbClr val="000088"/>
                </a:solidFill>
                <a:latin typeface="Courier New"/>
                <a:ea typeface="Courier New"/>
                <a:cs typeface="Courier New"/>
                <a:sym typeface="Courier New"/>
              </a:rPr>
              <a:t>int </a:t>
            </a:r>
            <a:r>
              <a:rPr lang="en-US" sz="1800">
                <a:solidFill>
                  <a:schemeClr val="dk1"/>
                </a:solidFill>
                <a:latin typeface="Courier New"/>
                <a:ea typeface="Courier New"/>
                <a:cs typeface="Courier New"/>
                <a:sym typeface="Courier New"/>
              </a:rPr>
              <a:t>b</a:t>
            </a:r>
            <a:r>
              <a:rPr lang="en-US" sz="1800">
                <a:solidFill>
                  <a:srgbClr val="000088"/>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a:t>
            </a:r>
            <a:r>
              <a:rPr lang="en-US" sz="1800">
                <a:solidFill>
                  <a:srgbClr val="006666"/>
                </a:solidFill>
                <a:latin typeface="Courier New"/>
                <a:ea typeface="Courier New"/>
                <a:cs typeface="Courier New"/>
                <a:sym typeface="Courier New"/>
              </a:rPr>
              <a:t>20</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63500" marR="0" rtl="0" algn="l">
              <a:lnSpc>
                <a:spcPct val="99000"/>
              </a:lnSpc>
              <a:spcBef>
                <a:spcPts val="0"/>
              </a:spcBef>
              <a:spcAft>
                <a:spcPts val="0"/>
              </a:spcAft>
              <a:buNone/>
            </a:pPr>
            <a:r>
              <a:rPr lang="en-US" sz="1800">
                <a:solidFill>
                  <a:srgbClr val="7F0055"/>
                </a:solidFill>
                <a:latin typeface="Courier New"/>
                <a:ea typeface="Courier New"/>
                <a:cs typeface="Courier New"/>
                <a:sym typeface="Courier New"/>
              </a:rPr>
              <a:t>System</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out</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println</a:t>
            </a:r>
            <a:r>
              <a:rPr lang="en-US" sz="1800">
                <a:solidFill>
                  <a:srgbClr val="666600"/>
                </a:solidFill>
                <a:latin typeface="Courier New"/>
                <a:ea typeface="Courier New"/>
                <a:cs typeface="Courier New"/>
                <a:sym typeface="Courier New"/>
              </a:rPr>
              <a:t>(</a:t>
            </a:r>
            <a:r>
              <a:rPr lang="en-US" sz="1800">
                <a:solidFill>
                  <a:srgbClr val="008800"/>
                </a:solidFill>
                <a:latin typeface="Courier New"/>
                <a:ea typeface="Courier New"/>
                <a:cs typeface="Courier New"/>
                <a:sym typeface="Courier New"/>
              </a:rPr>
              <a:t>"a == b = "</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a</a:t>
            </a:r>
            <a:r>
              <a:rPr lang="en-US" sz="1800">
                <a:solidFill>
                  <a:srgbClr val="7F0055"/>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a:t>
            </a:r>
            <a:r>
              <a:rPr lang="en-US" sz="1800">
                <a:solidFill>
                  <a:srgbClr val="7F0055"/>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b</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0" marR="0" rtl="0" algn="l">
              <a:lnSpc>
                <a:spcPct val="156"/>
              </a:lnSpc>
              <a:spcBef>
                <a:spcPts val="0"/>
              </a:spcBef>
              <a:spcAft>
                <a:spcPts val="0"/>
              </a:spcAft>
              <a:buNone/>
            </a:pPr>
            <a:r>
              <a:rPr lang="en-US" sz="32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63500" marR="0" rtl="0" algn="l">
              <a:lnSpc>
                <a:spcPct val="115000"/>
              </a:lnSpc>
              <a:spcBef>
                <a:spcPts val="0"/>
              </a:spcBef>
              <a:spcAft>
                <a:spcPts val="0"/>
              </a:spcAft>
              <a:buNone/>
            </a:pPr>
            <a:r>
              <a:rPr lang="en-US" sz="1800">
                <a:solidFill>
                  <a:srgbClr val="7F0055"/>
                </a:solidFill>
                <a:latin typeface="Courier New"/>
                <a:ea typeface="Courier New"/>
                <a:cs typeface="Courier New"/>
                <a:sym typeface="Courier New"/>
              </a:rPr>
              <a:t>System</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out</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println</a:t>
            </a:r>
            <a:r>
              <a:rPr lang="en-US" sz="1800">
                <a:solidFill>
                  <a:srgbClr val="666600"/>
                </a:solidFill>
                <a:latin typeface="Courier New"/>
                <a:ea typeface="Courier New"/>
                <a:cs typeface="Courier New"/>
                <a:sym typeface="Courier New"/>
              </a:rPr>
              <a:t>(</a:t>
            </a:r>
            <a:r>
              <a:rPr lang="en-US" sz="1800">
                <a:solidFill>
                  <a:srgbClr val="008800"/>
                </a:solidFill>
                <a:latin typeface="Courier New"/>
                <a:ea typeface="Courier New"/>
                <a:cs typeface="Courier New"/>
                <a:sym typeface="Courier New"/>
              </a:rPr>
              <a:t>"a != b = "</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a</a:t>
            </a:r>
            <a:r>
              <a:rPr lang="en-US" sz="1800">
                <a:solidFill>
                  <a:srgbClr val="7F0055"/>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a:t>
            </a:r>
            <a:r>
              <a:rPr lang="en-US" sz="1800">
                <a:solidFill>
                  <a:srgbClr val="7F0055"/>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b</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63500" marR="0" rtl="0" algn="l">
              <a:lnSpc>
                <a:spcPct val="115000"/>
              </a:lnSpc>
              <a:spcBef>
                <a:spcPts val="0"/>
              </a:spcBef>
              <a:spcAft>
                <a:spcPts val="0"/>
              </a:spcAft>
              <a:buNone/>
            </a:pPr>
            <a:r>
              <a:rPr lang="en-US" sz="1800">
                <a:solidFill>
                  <a:srgbClr val="7F0055"/>
                </a:solidFill>
                <a:latin typeface="Courier New"/>
                <a:ea typeface="Courier New"/>
                <a:cs typeface="Courier New"/>
                <a:sym typeface="Courier New"/>
              </a:rPr>
              <a:t>System</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out</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println</a:t>
            </a:r>
            <a:r>
              <a:rPr lang="en-US" sz="1800">
                <a:solidFill>
                  <a:srgbClr val="666600"/>
                </a:solidFill>
                <a:latin typeface="Courier New"/>
                <a:ea typeface="Courier New"/>
                <a:cs typeface="Courier New"/>
                <a:sym typeface="Courier New"/>
              </a:rPr>
              <a:t>(</a:t>
            </a:r>
            <a:r>
              <a:rPr lang="en-US" sz="1800">
                <a:solidFill>
                  <a:srgbClr val="008800"/>
                </a:solidFill>
                <a:latin typeface="Courier New"/>
                <a:ea typeface="Courier New"/>
                <a:cs typeface="Courier New"/>
                <a:sym typeface="Courier New"/>
              </a:rPr>
              <a:t>"a &gt; b = "</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a</a:t>
            </a:r>
            <a:r>
              <a:rPr lang="en-US" sz="1800">
                <a:solidFill>
                  <a:srgbClr val="7F0055"/>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&gt;</a:t>
            </a:r>
            <a:r>
              <a:rPr lang="en-US" sz="1800">
                <a:solidFill>
                  <a:srgbClr val="7F0055"/>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b</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63500" marR="0" rtl="0" algn="l">
              <a:lnSpc>
                <a:spcPct val="98000"/>
              </a:lnSpc>
              <a:spcBef>
                <a:spcPts val="0"/>
              </a:spcBef>
              <a:spcAft>
                <a:spcPts val="0"/>
              </a:spcAft>
              <a:buNone/>
            </a:pPr>
            <a:r>
              <a:rPr lang="en-US" sz="1800">
                <a:solidFill>
                  <a:srgbClr val="7F0055"/>
                </a:solidFill>
                <a:latin typeface="Courier New"/>
                <a:ea typeface="Courier New"/>
                <a:cs typeface="Courier New"/>
                <a:sym typeface="Courier New"/>
              </a:rPr>
              <a:t>System</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out</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println</a:t>
            </a:r>
            <a:r>
              <a:rPr lang="en-US" sz="1800">
                <a:solidFill>
                  <a:srgbClr val="666600"/>
                </a:solidFill>
                <a:latin typeface="Courier New"/>
                <a:ea typeface="Courier New"/>
                <a:cs typeface="Courier New"/>
                <a:sym typeface="Courier New"/>
              </a:rPr>
              <a:t>(</a:t>
            </a:r>
            <a:r>
              <a:rPr lang="en-US" sz="1800">
                <a:solidFill>
                  <a:srgbClr val="008800"/>
                </a:solidFill>
                <a:latin typeface="Courier New"/>
                <a:ea typeface="Courier New"/>
                <a:cs typeface="Courier New"/>
                <a:sym typeface="Courier New"/>
              </a:rPr>
              <a:t>"a &lt; b = "</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a</a:t>
            </a:r>
            <a:r>
              <a:rPr lang="en-US" sz="1800">
                <a:solidFill>
                  <a:srgbClr val="7F0055"/>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&lt;</a:t>
            </a:r>
            <a:r>
              <a:rPr lang="en-US" sz="1800">
                <a:solidFill>
                  <a:srgbClr val="7F0055"/>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b</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63500" marR="0" rtl="0" algn="l">
              <a:lnSpc>
                <a:spcPct val="115000"/>
              </a:lnSpc>
              <a:spcBef>
                <a:spcPts val="0"/>
              </a:spcBef>
              <a:spcAft>
                <a:spcPts val="0"/>
              </a:spcAft>
              <a:buNone/>
            </a:pPr>
            <a:r>
              <a:rPr lang="en-US" sz="1800">
                <a:solidFill>
                  <a:srgbClr val="7F0055"/>
                </a:solidFill>
                <a:latin typeface="Courier New"/>
                <a:ea typeface="Courier New"/>
                <a:cs typeface="Courier New"/>
                <a:sym typeface="Courier New"/>
              </a:rPr>
              <a:t>System</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out</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println</a:t>
            </a:r>
            <a:r>
              <a:rPr lang="en-US" sz="1800">
                <a:solidFill>
                  <a:srgbClr val="666600"/>
                </a:solidFill>
                <a:latin typeface="Courier New"/>
                <a:ea typeface="Courier New"/>
                <a:cs typeface="Courier New"/>
                <a:sym typeface="Courier New"/>
              </a:rPr>
              <a:t>(</a:t>
            </a:r>
            <a:r>
              <a:rPr lang="en-US" sz="1800">
                <a:solidFill>
                  <a:srgbClr val="008800"/>
                </a:solidFill>
                <a:latin typeface="Courier New"/>
                <a:ea typeface="Courier New"/>
                <a:cs typeface="Courier New"/>
                <a:sym typeface="Courier New"/>
              </a:rPr>
              <a:t>"b &gt;= a = "</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b</a:t>
            </a:r>
            <a:r>
              <a:rPr lang="en-US" sz="1800">
                <a:solidFill>
                  <a:srgbClr val="7F0055"/>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&gt;=</a:t>
            </a:r>
            <a:r>
              <a:rPr lang="en-US" sz="1800">
                <a:solidFill>
                  <a:srgbClr val="7F0055"/>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a</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63500" marR="0" rtl="0" algn="l">
              <a:lnSpc>
                <a:spcPct val="99000"/>
              </a:lnSpc>
              <a:spcBef>
                <a:spcPts val="0"/>
              </a:spcBef>
              <a:spcAft>
                <a:spcPts val="0"/>
              </a:spcAft>
              <a:buNone/>
            </a:pPr>
            <a:r>
              <a:rPr lang="en-US" sz="1800">
                <a:solidFill>
                  <a:srgbClr val="7F0055"/>
                </a:solidFill>
                <a:latin typeface="Courier New"/>
                <a:ea typeface="Courier New"/>
                <a:cs typeface="Courier New"/>
                <a:sym typeface="Courier New"/>
              </a:rPr>
              <a:t>System</a:t>
            </a:r>
            <a:r>
              <a:rPr lang="en-US" sz="1800">
                <a:solidFill>
                  <a:srgbClr val="666600"/>
                </a:solidFill>
                <a:latin typeface="Courier New"/>
                <a:ea typeface="Courier New"/>
                <a:cs typeface="Courier New"/>
                <a:sym typeface="Courier New"/>
              </a:rPr>
              <a:t>.</a:t>
            </a:r>
            <a:r>
              <a:rPr lang="en-US" sz="1800">
                <a:solidFill>
                  <a:srgbClr val="000088"/>
                </a:solidFill>
                <a:latin typeface="Courier New"/>
                <a:ea typeface="Courier New"/>
                <a:cs typeface="Courier New"/>
                <a:sym typeface="Courier New"/>
              </a:rPr>
              <a:t>out</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println</a:t>
            </a:r>
            <a:r>
              <a:rPr lang="en-US" sz="1800">
                <a:solidFill>
                  <a:srgbClr val="666600"/>
                </a:solidFill>
                <a:latin typeface="Courier New"/>
                <a:ea typeface="Courier New"/>
                <a:cs typeface="Courier New"/>
                <a:sym typeface="Courier New"/>
              </a:rPr>
              <a:t>(</a:t>
            </a:r>
            <a:r>
              <a:rPr lang="en-US" sz="1800">
                <a:solidFill>
                  <a:srgbClr val="008800"/>
                </a:solidFill>
                <a:latin typeface="Courier New"/>
                <a:ea typeface="Courier New"/>
                <a:cs typeface="Courier New"/>
                <a:sym typeface="Courier New"/>
              </a:rPr>
              <a:t>"b &lt;= a = "</a:t>
            </a:r>
            <a:r>
              <a:rPr lang="en-US" sz="1800">
                <a:solidFill>
                  <a:srgbClr val="666600"/>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b</a:t>
            </a:r>
            <a:r>
              <a:rPr lang="en-US" sz="1800">
                <a:solidFill>
                  <a:srgbClr val="7F0055"/>
                </a:solidFill>
                <a:latin typeface="Courier New"/>
                <a:ea typeface="Courier New"/>
                <a:cs typeface="Courier New"/>
                <a:sym typeface="Courier New"/>
              </a:rPr>
              <a:t> </a:t>
            </a:r>
            <a:r>
              <a:rPr lang="en-US" sz="1800">
                <a:solidFill>
                  <a:srgbClr val="666600"/>
                </a:solidFill>
                <a:latin typeface="Courier New"/>
                <a:ea typeface="Courier New"/>
                <a:cs typeface="Courier New"/>
                <a:sym typeface="Courier New"/>
              </a:rPr>
              <a:t>&lt;=</a:t>
            </a:r>
            <a:r>
              <a:rPr lang="en-US" sz="1800">
                <a:solidFill>
                  <a:srgbClr val="7F0055"/>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a</a:t>
            </a: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0" marR="0" rtl="0" algn="l">
              <a:lnSpc>
                <a:spcPct val="156"/>
              </a:lnSpc>
              <a:spcBef>
                <a:spcPts val="0"/>
              </a:spcBef>
              <a:spcAft>
                <a:spcPts val="0"/>
              </a:spcAft>
              <a:buNone/>
            </a:pPr>
            <a:r>
              <a:rPr lang="en-US" sz="32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63500" marR="0" rtl="0" algn="l">
              <a:lnSpc>
                <a:spcPct val="115000"/>
              </a:lnSpc>
              <a:spcBef>
                <a:spcPts val="0"/>
              </a:spcBef>
              <a:spcAft>
                <a:spcPts val="0"/>
              </a:spcAft>
              <a:buNone/>
            </a:pP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a:p>
            <a:pPr indent="0" lvl="0" marL="0" marR="0" rtl="0" algn="l">
              <a:lnSpc>
                <a:spcPct val="1093"/>
              </a:lnSpc>
              <a:spcBef>
                <a:spcPts val="0"/>
              </a:spcBef>
              <a:spcAft>
                <a:spcPts val="0"/>
              </a:spcAft>
              <a:buNone/>
            </a:pPr>
            <a:r>
              <a:rPr lang="en-US" sz="3200">
                <a:solidFill>
                  <a:schemeClr val="dk1"/>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a:p>
            <a:pPr indent="0" lvl="0" marL="63500" marR="0" rtl="0" algn="l">
              <a:lnSpc>
                <a:spcPct val="115000"/>
              </a:lnSpc>
              <a:spcBef>
                <a:spcPts val="0"/>
              </a:spcBef>
              <a:spcAft>
                <a:spcPts val="0"/>
              </a:spcAft>
              <a:buNone/>
            </a:pPr>
            <a:r>
              <a:rPr lang="en-US" sz="1800">
                <a:solidFill>
                  <a:srgbClr val="666600"/>
                </a:solidFill>
                <a:latin typeface="Courier New"/>
                <a:ea typeface="Courier New"/>
                <a:cs typeface="Courier New"/>
                <a:sym typeface="Courier New"/>
              </a:rPr>
              <a:t>}</a:t>
            </a:r>
            <a:endParaRPr sz="2800">
              <a:solidFill>
                <a:schemeClr val="dk1"/>
              </a:solidFill>
              <a:latin typeface="Calibri"/>
              <a:ea typeface="Calibri"/>
              <a:cs typeface="Calibri"/>
              <a:sym typeface="Calibri"/>
            </a:endParaRPr>
          </a:p>
        </p:txBody>
      </p:sp>
      <p:sp>
        <p:nvSpPr>
          <p:cNvPr id="317" name="Google Shape;31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18" name="Google Shape;31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19" name="Google Shape;31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t>
            </a:r>
            <a:endParaRPr/>
          </a:p>
        </p:txBody>
      </p:sp>
      <p:sp>
        <p:nvSpPr>
          <p:cNvPr id="325" name="Google Shape;32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26" name="Google Shape;32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27" name="Google Shape;32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scontent-sit4-1.xx.fbcdn.net/hphotos-xtl1/v/t1.0-9/12800292_989917607723784_7960815125986543924_n.jpg?oh=45a236b223a41620e274b1e74b4016ca&amp;oe=578CA256" id="328" name="Google Shape;328;p21"/>
          <p:cNvPicPr preferRelativeResize="0"/>
          <p:nvPr>
            <p:ph idx="1" type="body"/>
          </p:nvPr>
        </p:nvPicPr>
        <p:blipFill rotWithShape="1">
          <a:blip r:embed="rId3">
            <a:alphaModFix/>
          </a:blip>
          <a:srcRect b="0" l="0" r="0" t="0"/>
          <a:stretch/>
        </p:blipFill>
        <p:spPr>
          <a:xfrm>
            <a:off x="2690019" y="2815431"/>
            <a:ext cx="4572000" cy="257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The Logical Operators</a:t>
            </a:r>
            <a:endParaRPr/>
          </a:p>
        </p:txBody>
      </p:sp>
      <p:graphicFrame>
        <p:nvGraphicFramePr>
          <p:cNvPr id="334" name="Google Shape;334;p22"/>
          <p:cNvGraphicFramePr/>
          <p:nvPr/>
        </p:nvGraphicFramePr>
        <p:xfrm>
          <a:off x="787845" y="1475232"/>
          <a:ext cx="3000000" cy="3000000"/>
        </p:xfrm>
        <a:graphic>
          <a:graphicData uri="http://schemas.openxmlformats.org/drawingml/2006/table">
            <a:tbl>
              <a:tblPr bandRow="1" firstRow="1">
                <a:noFill/>
                <a:tableStyleId>{5CB82631-0380-402E-90AB-788EF6EAD03A}</a:tableStyleId>
              </a:tblPr>
              <a:tblGrid>
                <a:gridCol w="2971800"/>
                <a:gridCol w="2971800"/>
                <a:gridCol w="2971800"/>
              </a:tblGrid>
              <a:tr h="370850">
                <a:tc>
                  <a:txBody>
                    <a:bodyPr/>
                    <a:lstStyle/>
                    <a:p>
                      <a:pPr indent="0" lvl="0" marL="0" marR="0" rtl="0" algn="l">
                        <a:spcBef>
                          <a:spcPts val="0"/>
                        </a:spcBef>
                        <a:spcAft>
                          <a:spcPts val="0"/>
                        </a:spcAft>
                        <a:buNone/>
                      </a:pPr>
                      <a:r>
                        <a:rPr lang="en-US" sz="1800"/>
                        <a:t>Operator</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Example</a:t>
                      </a:r>
                      <a:endParaRPr/>
                    </a:p>
                  </a:txBody>
                  <a:tcPr marT="45725" marB="45725" marR="91450" marL="91450"/>
                </a:tc>
              </a:tr>
              <a:tr h="370850">
                <a:tc>
                  <a:txBody>
                    <a:bodyPr/>
                    <a:lstStyle/>
                    <a:p>
                      <a:pPr indent="0" lvl="0" marL="0" marR="0" rtl="0" algn="l">
                        <a:spcBef>
                          <a:spcPts val="0"/>
                        </a:spcBef>
                        <a:spcAft>
                          <a:spcPts val="0"/>
                        </a:spcAft>
                        <a:buNone/>
                      </a:pPr>
                      <a:r>
                        <a:rPr lang="en-US" sz="1800"/>
                        <a:t>&amp;&amp;</a:t>
                      </a:r>
                      <a:endParaRPr/>
                    </a:p>
                  </a:txBody>
                  <a:tcPr marT="45725" marB="45725" marR="91450" marL="91450"/>
                </a:tc>
                <a:tc>
                  <a:txBody>
                    <a:bodyPr/>
                    <a:lstStyle/>
                    <a:p>
                      <a:pPr indent="0" lvl="0" marL="0" marR="0" rtl="0" algn="l">
                        <a:spcBef>
                          <a:spcPts val="0"/>
                        </a:spcBef>
                        <a:spcAft>
                          <a:spcPts val="0"/>
                        </a:spcAft>
                        <a:buNone/>
                      </a:pPr>
                      <a:r>
                        <a:rPr lang="en-US" sz="1800"/>
                        <a:t>Called</a:t>
                      </a:r>
                      <a:r>
                        <a:rPr lang="en-US" sz="1800"/>
                        <a:t> logical AND operator. If the both operands are non zero then condition becomes true.</a:t>
                      </a:r>
                      <a:endParaRPr sz="1800"/>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 &amp;&amp; B) is false.</a:t>
                      </a:r>
                      <a:endParaRPr sz="1800"/>
                    </a:p>
                  </a:txBody>
                  <a:tcPr marT="45725" marB="45725" marR="91450" marL="91450"/>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US" sz="1800"/>
                        <a:t>Called</a:t>
                      </a:r>
                      <a:r>
                        <a:rPr lang="en-US" sz="1800"/>
                        <a:t> logical AND operator. If any of the two operands are non-zero then condition becomes true.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rebuchet MS"/>
                        <a:buNone/>
                      </a:pPr>
                      <a:r>
                        <a:rPr lang="en-US" sz="1800">
                          <a:solidFill>
                            <a:schemeClr val="dk1"/>
                          </a:solidFill>
                          <a:latin typeface="Trebuchet MS"/>
                          <a:ea typeface="Trebuchet MS"/>
                          <a:cs typeface="Trebuchet MS"/>
                          <a:sym typeface="Trebuchet MS"/>
                        </a:rPr>
                        <a:t>(A || B) is true.</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rPr lang="en-US" sz="1800"/>
                        <a:t>Called</a:t>
                      </a:r>
                      <a:r>
                        <a:rPr lang="en-US" sz="1800"/>
                        <a:t> logical OR. Use to reverse the logical state of its operand</a:t>
                      </a:r>
                      <a:endParaRPr sz="1800"/>
                    </a:p>
                  </a:txBody>
                  <a:tcPr marT="45725" marB="45725" marR="91450" marL="91450"/>
                </a:tc>
                <a:tc>
                  <a:txBody>
                    <a:bodyPr/>
                    <a:lstStyle/>
                    <a:p>
                      <a:pPr indent="0" lvl="0" marL="0" marR="0" rtl="0" algn="l">
                        <a:spcBef>
                          <a:spcPts val="0"/>
                        </a:spcBef>
                        <a:spcAft>
                          <a:spcPts val="0"/>
                        </a:spcAft>
                        <a:buNone/>
                      </a:pPr>
                      <a:r>
                        <a:rPr lang="en-US" sz="1800"/>
                        <a:t>!(A&amp;&amp;B)</a:t>
                      </a:r>
                      <a:r>
                        <a:rPr lang="en-US" sz="1800"/>
                        <a:t> is true</a:t>
                      </a:r>
                      <a:endParaRPr sz="1800"/>
                    </a:p>
                  </a:txBody>
                  <a:tcPr marT="45725" marB="45725" marR="91450" marL="91450"/>
                </a:tc>
              </a:tr>
            </a:tbl>
          </a:graphicData>
        </a:graphic>
      </p:graphicFrame>
      <p:sp>
        <p:nvSpPr>
          <p:cNvPr id="335" name="Google Shape;335;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36" name="Google Shape;336;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37" name="Google Shape;337;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&amp;&amp; (AND) truth table</a:t>
            </a:r>
            <a:endParaRPr/>
          </a:p>
        </p:txBody>
      </p:sp>
      <p:graphicFrame>
        <p:nvGraphicFramePr>
          <p:cNvPr id="343" name="Google Shape;343;p23"/>
          <p:cNvGraphicFramePr/>
          <p:nvPr/>
        </p:nvGraphicFramePr>
        <p:xfrm>
          <a:off x="677863" y="2160588"/>
          <a:ext cx="3000000" cy="3000000"/>
        </p:xfrm>
        <a:graphic>
          <a:graphicData uri="http://schemas.openxmlformats.org/drawingml/2006/table">
            <a:tbl>
              <a:tblPr bandRow="1" firstRow="1">
                <a:noFill/>
                <a:tableStyleId>{5CB82631-0380-402E-90AB-788EF6EAD03A}</a:tableStyleId>
              </a:tblPr>
              <a:tblGrid>
                <a:gridCol w="2865450"/>
                <a:gridCol w="2865450"/>
                <a:gridCol w="2865450"/>
              </a:tblGrid>
              <a:tr h="741875">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rPr lang="en-US" sz="1800"/>
                        <a:t>&amp;&amp;</a:t>
                      </a:r>
                      <a:endParaRPr/>
                    </a:p>
                  </a:txBody>
                  <a:tcPr marT="45725" marB="45725" marR="88175" marL="88175"/>
                </a:tc>
              </a:tr>
              <a:tr h="741875">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T&amp;&amp;T 🡪 T</a:t>
                      </a:r>
                      <a:endParaRPr sz="1800"/>
                    </a:p>
                  </a:txBody>
                  <a:tcPr marT="45725" marB="45725" marR="88175" marL="88175"/>
                </a:tc>
              </a:tr>
              <a:tr h="741875">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T&amp;&amp;F 🡪F</a:t>
                      </a:r>
                      <a:endParaRPr sz="1800"/>
                    </a:p>
                  </a:txBody>
                  <a:tcPr marT="45725" marB="45725" marR="88175" marL="88175"/>
                </a:tc>
              </a:tr>
              <a:tr h="741875">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F&amp;&amp;T  🡪 F</a:t>
                      </a:r>
                      <a:endParaRPr sz="1800"/>
                    </a:p>
                  </a:txBody>
                  <a:tcPr marT="45725" marB="45725" marR="88175" marL="88175"/>
                </a:tc>
              </a:tr>
              <a:tr h="741875">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F&amp;&amp;F  🡪 F</a:t>
                      </a:r>
                      <a:endParaRPr sz="1800"/>
                    </a:p>
                  </a:txBody>
                  <a:tcPr marT="45725" marB="45725" marR="88175" marL="88175"/>
                </a:tc>
              </a:tr>
            </a:tbl>
          </a:graphicData>
        </a:graphic>
      </p:graphicFrame>
      <p:sp>
        <p:nvSpPr>
          <p:cNvPr id="344" name="Google Shape;344;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45" name="Google Shape;345;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46" name="Google Shape;346;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Logical|| (OR ) operator</a:t>
            </a:r>
            <a:endParaRPr/>
          </a:p>
        </p:txBody>
      </p:sp>
      <p:graphicFrame>
        <p:nvGraphicFramePr>
          <p:cNvPr id="352" name="Google Shape;352;p24"/>
          <p:cNvGraphicFramePr/>
          <p:nvPr/>
        </p:nvGraphicFramePr>
        <p:xfrm>
          <a:off x="677863" y="2160588"/>
          <a:ext cx="3000000" cy="3000000"/>
        </p:xfrm>
        <a:graphic>
          <a:graphicData uri="http://schemas.openxmlformats.org/drawingml/2006/table">
            <a:tbl>
              <a:tblPr bandRow="1" firstRow="1">
                <a:noFill/>
                <a:tableStyleId>{5CB82631-0380-402E-90AB-788EF6EAD03A}</a:tableStyleId>
              </a:tblPr>
              <a:tblGrid>
                <a:gridCol w="2865450"/>
                <a:gridCol w="2865450"/>
                <a:gridCol w="2865450"/>
              </a:tblGrid>
              <a:tr h="683350">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rPr lang="en-US" sz="1800"/>
                        <a:t>||</a:t>
                      </a:r>
                      <a:endParaRPr/>
                    </a:p>
                  </a:txBody>
                  <a:tcPr marT="45725" marB="45725" marR="88175" marL="88175"/>
                </a:tc>
              </a:tr>
              <a:tr h="683350">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T||T 🡪 T</a:t>
                      </a:r>
                      <a:endParaRPr sz="1800"/>
                    </a:p>
                  </a:txBody>
                  <a:tcPr marT="45725" marB="45725" marR="88175" marL="88175"/>
                </a:tc>
              </a:tr>
              <a:tr h="683350">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T||F 🡪 T</a:t>
                      </a:r>
                      <a:endParaRPr/>
                    </a:p>
                    <a:p>
                      <a:pPr indent="0" lvl="0" marL="0" marR="0" rtl="0" algn="l">
                        <a:spcBef>
                          <a:spcPts val="0"/>
                        </a:spcBef>
                        <a:spcAft>
                          <a:spcPts val="0"/>
                        </a:spcAft>
                        <a:buNone/>
                      </a:pPr>
                      <a:r>
                        <a:t/>
                      </a:r>
                      <a:endParaRPr sz="1800"/>
                    </a:p>
                  </a:txBody>
                  <a:tcPr marT="45725" marB="45725" marR="88175" marL="88175"/>
                </a:tc>
              </a:tr>
              <a:tr h="683350">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F||T 🡪 T</a:t>
                      </a:r>
                      <a:endParaRPr/>
                    </a:p>
                    <a:p>
                      <a:pPr indent="0" lvl="0" marL="0" marR="0" rtl="0" algn="l">
                        <a:spcBef>
                          <a:spcPts val="0"/>
                        </a:spcBef>
                        <a:spcAft>
                          <a:spcPts val="0"/>
                        </a:spcAft>
                        <a:buNone/>
                      </a:pPr>
                      <a:r>
                        <a:t/>
                      </a:r>
                      <a:endParaRPr sz="1800"/>
                    </a:p>
                  </a:txBody>
                  <a:tcPr marT="45725" marB="45725" marR="88175" marL="88175"/>
                </a:tc>
              </a:tr>
              <a:tr h="683350">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F||F 🡪 F</a:t>
                      </a:r>
                      <a:endParaRPr sz="1800"/>
                    </a:p>
                  </a:txBody>
                  <a:tcPr marT="45725" marB="45725" marR="88175" marL="88175"/>
                </a:tc>
              </a:tr>
            </a:tbl>
          </a:graphicData>
        </a:graphic>
      </p:graphicFrame>
      <p:sp>
        <p:nvSpPr>
          <p:cNvPr id="353" name="Google Shape;35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54" name="Google Shape;35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55" name="Google Shape;35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Logical Not (!) operator</a:t>
            </a:r>
            <a:endParaRPr/>
          </a:p>
        </p:txBody>
      </p:sp>
      <p:graphicFrame>
        <p:nvGraphicFramePr>
          <p:cNvPr id="361" name="Google Shape;361;p25"/>
          <p:cNvGraphicFramePr/>
          <p:nvPr/>
        </p:nvGraphicFramePr>
        <p:xfrm>
          <a:off x="677863" y="2160588"/>
          <a:ext cx="3000000" cy="3000000"/>
        </p:xfrm>
        <a:graphic>
          <a:graphicData uri="http://schemas.openxmlformats.org/drawingml/2006/table">
            <a:tbl>
              <a:tblPr bandRow="1" firstRow="1">
                <a:noFill/>
                <a:tableStyleId>{5CB82631-0380-402E-90AB-788EF6EAD03A}</a:tableStyleId>
              </a:tblPr>
              <a:tblGrid>
                <a:gridCol w="2865450"/>
                <a:gridCol w="2865450"/>
                <a:gridCol w="2865450"/>
              </a:tblGrid>
              <a:tr h="370850">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rPr lang="en-US" sz="1800"/>
                        <a:t>!</a:t>
                      </a:r>
                      <a:endParaRPr/>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r>
              <a:tr h="370850">
                <a:tc>
                  <a:txBody>
                    <a:bodyPr/>
                    <a:lstStyle/>
                    <a:p>
                      <a:pPr indent="0" lvl="0" marL="0" marR="0" rtl="0" algn="l">
                        <a:spcBef>
                          <a:spcPts val="0"/>
                        </a:spcBef>
                        <a:spcAft>
                          <a:spcPts val="0"/>
                        </a:spcAft>
                        <a:buNone/>
                      </a:pPr>
                      <a:r>
                        <a:rPr lang="en-US" sz="1800"/>
                        <a:t>T</a:t>
                      </a:r>
                      <a:endParaRPr/>
                    </a:p>
                  </a:txBody>
                  <a:tcPr marT="45725" marB="45725" marR="88175" marL="88175"/>
                </a:tc>
                <a:tc>
                  <a:txBody>
                    <a:bodyPr/>
                    <a:lstStyle/>
                    <a:p>
                      <a:pPr indent="0" lvl="0" marL="0" marR="0" rtl="0" algn="l">
                        <a:spcBef>
                          <a:spcPts val="0"/>
                        </a:spcBef>
                        <a:spcAft>
                          <a:spcPts val="0"/>
                        </a:spcAft>
                        <a:buNone/>
                      </a:pPr>
                      <a:r>
                        <a:rPr lang="en-US" sz="1800"/>
                        <a:t>!T 🡪 F</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r>
              <a:tr h="370850">
                <a:tc>
                  <a:txBody>
                    <a:bodyPr/>
                    <a:lstStyle/>
                    <a:p>
                      <a:pPr indent="0" lvl="0" marL="0" marR="0" rtl="0" algn="l">
                        <a:spcBef>
                          <a:spcPts val="0"/>
                        </a:spcBef>
                        <a:spcAft>
                          <a:spcPts val="0"/>
                        </a:spcAft>
                        <a:buNone/>
                      </a:pPr>
                      <a:r>
                        <a:rPr lang="en-US" sz="1800"/>
                        <a:t>F</a:t>
                      </a:r>
                      <a:endParaRPr/>
                    </a:p>
                  </a:txBody>
                  <a:tcPr marT="45725" marB="45725" marR="88175" marL="88175"/>
                </a:tc>
                <a:tc>
                  <a:txBody>
                    <a:bodyPr/>
                    <a:lstStyle/>
                    <a:p>
                      <a:pPr indent="0" lvl="0" marL="0" marR="0" rtl="0" algn="l">
                        <a:spcBef>
                          <a:spcPts val="0"/>
                        </a:spcBef>
                        <a:spcAft>
                          <a:spcPts val="0"/>
                        </a:spcAft>
                        <a:buNone/>
                      </a:pPr>
                      <a:r>
                        <a:rPr lang="en-US" sz="1800"/>
                        <a:t>!F 🡪 T</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r>
            </a:tbl>
          </a:graphicData>
        </a:graphic>
      </p:graphicFrame>
      <p:sp>
        <p:nvSpPr>
          <p:cNvPr id="362" name="Google Shape;36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63" name="Google Shape;36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64" name="Google Shape;36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689578" y="450739"/>
            <a:ext cx="9401492"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800"/>
              <a:buFont typeface="Trebuchet MS"/>
              <a:buNone/>
            </a:pPr>
            <a:r>
              <a:rPr lang="en-US" sz="4800"/>
              <a:t>Example</a:t>
            </a:r>
            <a:endParaRPr/>
          </a:p>
        </p:txBody>
      </p:sp>
      <p:sp>
        <p:nvSpPr>
          <p:cNvPr id="370" name="Google Shape;370;p26"/>
          <p:cNvSpPr txBox="1"/>
          <p:nvPr>
            <p:ph idx="1" type="body"/>
          </p:nvPr>
        </p:nvSpPr>
        <p:spPr>
          <a:xfrm>
            <a:off x="677334" y="1453487"/>
            <a:ext cx="9401492"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t/>
            </a:r>
            <a:endParaRPr sz="1600"/>
          </a:p>
          <a:p>
            <a:pPr indent="0" lvl="0" marL="0" rtl="0" algn="l">
              <a:spcBef>
                <a:spcPts val="1000"/>
              </a:spcBef>
              <a:spcAft>
                <a:spcPts val="0"/>
              </a:spcAft>
              <a:buSzPts val="1280"/>
              <a:buNone/>
            </a:pPr>
            <a:r>
              <a:rPr lang="en-US" sz="1600"/>
              <a:t>public class Test{</a:t>
            </a:r>
            <a:endParaRPr/>
          </a:p>
          <a:p>
            <a:pPr indent="0" lvl="0" marL="0" rtl="0" algn="l">
              <a:spcBef>
                <a:spcPts val="1000"/>
              </a:spcBef>
              <a:spcAft>
                <a:spcPts val="0"/>
              </a:spcAft>
              <a:buSzPts val="1280"/>
              <a:buNone/>
            </a:pPr>
            <a:r>
              <a:rPr lang="en-US" sz="1600"/>
              <a:t>public static void main(String args[]){</a:t>
            </a:r>
            <a:endParaRPr/>
          </a:p>
          <a:p>
            <a:pPr indent="0" lvl="0" marL="0" rtl="0" algn="l">
              <a:spcBef>
                <a:spcPts val="1000"/>
              </a:spcBef>
              <a:spcAft>
                <a:spcPts val="0"/>
              </a:spcAft>
              <a:buSzPts val="1280"/>
              <a:buNone/>
            </a:pPr>
            <a:r>
              <a:rPr lang="en-US" sz="1600"/>
              <a:t> boolean a =true;</a:t>
            </a:r>
            <a:endParaRPr/>
          </a:p>
          <a:p>
            <a:pPr indent="0" lvl="0" marL="0" rtl="0" algn="l">
              <a:spcBef>
                <a:spcPts val="1000"/>
              </a:spcBef>
              <a:spcAft>
                <a:spcPts val="0"/>
              </a:spcAft>
              <a:buSzPts val="1280"/>
              <a:buNone/>
            </a:pPr>
            <a:r>
              <a:rPr lang="en-US" sz="1600"/>
              <a:t> boolean b =false;</a:t>
            </a:r>
            <a:endParaRPr/>
          </a:p>
          <a:p>
            <a:pPr indent="0" lvl="0" marL="0" rtl="0" algn="l">
              <a:spcBef>
                <a:spcPts val="1000"/>
              </a:spcBef>
              <a:spcAft>
                <a:spcPts val="0"/>
              </a:spcAft>
              <a:buSzPts val="1280"/>
              <a:buNone/>
            </a:pPr>
            <a:r>
              <a:rPr lang="en-US" sz="1600"/>
              <a:t>System.out.println("a &amp;&amp; b = "+(a&amp;&amp;b));</a:t>
            </a:r>
            <a:endParaRPr/>
          </a:p>
          <a:p>
            <a:pPr indent="0" lvl="0" marL="0" rtl="0" algn="l">
              <a:spcBef>
                <a:spcPts val="1000"/>
              </a:spcBef>
              <a:spcAft>
                <a:spcPts val="0"/>
              </a:spcAft>
              <a:buSzPts val="1280"/>
              <a:buNone/>
            </a:pPr>
            <a:r>
              <a:rPr lang="en-US" sz="1600"/>
              <a:t>System.out.println("a || b = "+(a||b));</a:t>
            </a:r>
            <a:endParaRPr/>
          </a:p>
          <a:p>
            <a:pPr indent="0" lvl="0" marL="0" rtl="0" algn="l">
              <a:spcBef>
                <a:spcPts val="1000"/>
              </a:spcBef>
              <a:spcAft>
                <a:spcPts val="0"/>
              </a:spcAft>
              <a:buSzPts val="1280"/>
              <a:buNone/>
            </a:pPr>
            <a:r>
              <a:rPr lang="en-US" sz="1600"/>
              <a:t>System.out.println("!(a &amp;&amp; b) = "+!(a &amp;&amp; b));</a:t>
            </a:r>
            <a:endParaRPr/>
          </a:p>
          <a:p>
            <a:pPr indent="0" lvl="0" marL="0" rtl="0" algn="l">
              <a:spcBef>
                <a:spcPts val="1000"/>
              </a:spcBef>
              <a:spcAft>
                <a:spcPts val="0"/>
              </a:spcAft>
              <a:buSzPts val="1280"/>
              <a:buNone/>
            </a:pPr>
            <a:r>
              <a:rPr lang="en-US" sz="1600"/>
              <a:t>	}</a:t>
            </a:r>
            <a:endParaRPr/>
          </a:p>
          <a:p>
            <a:pPr indent="0" lvl="0" marL="0" rtl="0" algn="l">
              <a:spcBef>
                <a:spcPts val="1000"/>
              </a:spcBef>
              <a:spcAft>
                <a:spcPts val="0"/>
              </a:spcAft>
              <a:buSzPts val="1280"/>
              <a:buNone/>
            </a:pPr>
            <a:r>
              <a:rPr lang="en-US" sz="1600"/>
              <a:t>}</a:t>
            </a:r>
            <a:endParaRPr/>
          </a:p>
          <a:p>
            <a:pPr indent="0" lvl="0" marL="0" rtl="0" algn="l">
              <a:spcBef>
                <a:spcPts val="1000"/>
              </a:spcBef>
              <a:spcAft>
                <a:spcPts val="0"/>
              </a:spcAft>
              <a:buSzPts val="1280"/>
              <a:buNone/>
            </a:pPr>
            <a:r>
              <a:t/>
            </a:r>
            <a:endParaRPr sz="1600"/>
          </a:p>
        </p:txBody>
      </p:sp>
      <p:sp>
        <p:nvSpPr>
          <p:cNvPr id="371" name="Google Shape;371;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72" name="Google Shape;372;p26"/>
          <p:cNvSpPr txBox="1"/>
          <p:nvPr>
            <p:ph idx="11" type="ftr"/>
          </p:nvPr>
        </p:nvSpPr>
        <p:spPr>
          <a:xfrm>
            <a:off x="665090" y="6403665"/>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73" name="Google Shape;373;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The Assignment Operators:</a:t>
            </a:r>
            <a:br>
              <a:rPr lang="en-US"/>
            </a:br>
            <a:endParaRPr/>
          </a:p>
        </p:txBody>
      </p:sp>
      <p:graphicFrame>
        <p:nvGraphicFramePr>
          <p:cNvPr id="379" name="Google Shape;379;p27"/>
          <p:cNvGraphicFramePr/>
          <p:nvPr/>
        </p:nvGraphicFramePr>
        <p:xfrm>
          <a:off x="677863" y="2160588"/>
          <a:ext cx="3000000" cy="3000000"/>
        </p:xfrm>
        <a:graphic>
          <a:graphicData uri="http://schemas.openxmlformats.org/drawingml/2006/table">
            <a:tbl>
              <a:tblPr bandRow="1" firstRow="1">
                <a:noFill/>
                <a:tableStyleId>{5CB82631-0380-402E-90AB-788EF6EAD03A}</a:tableStyleId>
              </a:tblPr>
              <a:tblGrid>
                <a:gridCol w="2865450"/>
                <a:gridCol w="2865450"/>
                <a:gridCol w="2865450"/>
              </a:tblGrid>
              <a:tr h="370850">
                <a:tc>
                  <a:txBody>
                    <a:bodyPr/>
                    <a:lstStyle/>
                    <a:p>
                      <a:pPr indent="0" lvl="0" marL="0" marR="0" rtl="0" algn="l">
                        <a:spcBef>
                          <a:spcPts val="0"/>
                        </a:spcBef>
                        <a:spcAft>
                          <a:spcPts val="0"/>
                        </a:spcAft>
                        <a:buNone/>
                      </a:pPr>
                      <a:r>
                        <a:rPr lang="en-US" sz="1800"/>
                        <a:t>Operator</a:t>
                      </a:r>
                      <a:endParaRPr/>
                    </a:p>
                  </a:txBody>
                  <a:tcPr marT="45725" marB="45725" marR="88175" marL="88175"/>
                </a:tc>
                <a:tc>
                  <a:txBody>
                    <a:bodyPr/>
                    <a:lstStyle/>
                    <a:p>
                      <a:pPr indent="0" lvl="0" marL="0" marR="0" rtl="0" algn="l">
                        <a:spcBef>
                          <a:spcPts val="0"/>
                        </a:spcBef>
                        <a:spcAft>
                          <a:spcPts val="0"/>
                        </a:spcAft>
                        <a:buNone/>
                      </a:pPr>
                      <a:r>
                        <a:rPr lang="en-US" sz="1800"/>
                        <a:t>Description</a:t>
                      </a:r>
                      <a:endParaRPr/>
                    </a:p>
                  </a:txBody>
                  <a:tcPr marT="45725" marB="45725" marR="88175" marL="88175"/>
                </a:tc>
                <a:tc>
                  <a:txBody>
                    <a:bodyPr/>
                    <a:lstStyle/>
                    <a:p>
                      <a:pPr indent="0" lvl="0" marL="0" marR="0" rtl="0" algn="l">
                        <a:spcBef>
                          <a:spcPts val="0"/>
                        </a:spcBef>
                        <a:spcAft>
                          <a:spcPts val="0"/>
                        </a:spcAft>
                        <a:buNone/>
                      </a:pPr>
                      <a:r>
                        <a:rPr lang="en-US" sz="1800"/>
                        <a:t>Example</a:t>
                      </a:r>
                      <a:endParaRPr/>
                    </a:p>
                  </a:txBody>
                  <a:tcPr marT="45725" marB="45725" marR="88175" marL="88175"/>
                </a:tc>
              </a:tr>
              <a:tr h="370850">
                <a:tc>
                  <a:txBody>
                    <a:bodyPr/>
                    <a:lstStyle/>
                    <a:p>
                      <a:pPr indent="0" lvl="0" marL="0" marR="0" rtl="0" algn="l">
                        <a:spcBef>
                          <a:spcPts val="0"/>
                        </a:spcBef>
                        <a:spcAft>
                          <a:spcPts val="0"/>
                        </a:spcAft>
                        <a:buNone/>
                      </a:pPr>
                      <a:r>
                        <a:rPr lang="en-US" sz="1800"/>
                        <a:t>=</a:t>
                      </a:r>
                      <a:endParaRPr/>
                    </a:p>
                  </a:txBody>
                  <a:tcPr marT="45725" marB="45725" marR="88175" marL="88175"/>
                </a:tc>
                <a:tc>
                  <a:txBody>
                    <a:bodyPr/>
                    <a:lstStyle/>
                    <a:p>
                      <a:pPr indent="0" lvl="0" marL="0" marR="0" rtl="0" algn="l">
                        <a:spcBef>
                          <a:spcPts val="0"/>
                        </a:spcBef>
                        <a:spcAft>
                          <a:spcPts val="0"/>
                        </a:spcAft>
                        <a:buNone/>
                      </a:pPr>
                      <a:r>
                        <a:rPr lang="en-US" sz="1800"/>
                        <a:t>Simple assignment operator</a:t>
                      </a:r>
                      <a:endParaRPr/>
                    </a:p>
                  </a:txBody>
                  <a:tcPr marT="45725" marB="45725" marR="88175" marL="88175"/>
                </a:tc>
                <a:tc>
                  <a:txBody>
                    <a:bodyPr/>
                    <a:lstStyle/>
                    <a:p>
                      <a:pPr indent="0" lvl="0" marL="0" marR="0" rtl="0" algn="l">
                        <a:spcBef>
                          <a:spcPts val="0"/>
                        </a:spcBef>
                        <a:spcAft>
                          <a:spcPts val="0"/>
                        </a:spcAft>
                        <a:buNone/>
                      </a:pPr>
                      <a:r>
                        <a:rPr lang="en-US" sz="1800"/>
                        <a:t>C = A + B will assign A+B</a:t>
                      </a:r>
                      <a:r>
                        <a:rPr lang="en-US" sz="1800"/>
                        <a:t> value in to C</a:t>
                      </a:r>
                      <a:endParaRPr sz="1800"/>
                    </a:p>
                  </a:txBody>
                  <a:tcPr marT="45725" marB="45725" marR="88175" marL="88175"/>
                </a:tc>
              </a:tr>
              <a:tr h="370850">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r>
              <a:tr h="370850">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c>
                  <a:txBody>
                    <a:bodyPr/>
                    <a:lstStyle/>
                    <a:p>
                      <a:pPr indent="0" lvl="0" marL="0" marR="0" rtl="0" algn="l">
                        <a:spcBef>
                          <a:spcPts val="0"/>
                        </a:spcBef>
                        <a:spcAft>
                          <a:spcPts val="0"/>
                        </a:spcAft>
                        <a:buNone/>
                      </a:pPr>
                      <a:r>
                        <a:t/>
                      </a:r>
                      <a:endParaRPr sz="1800"/>
                    </a:p>
                  </a:txBody>
                  <a:tcPr marT="45725" marB="45725" marR="88175" marL="88175"/>
                </a:tc>
              </a:tr>
            </a:tbl>
          </a:graphicData>
        </a:graphic>
      </p:graphicFrame>
      <p:sp>
        <p:nvSpPr>
          <p:cNvPr id="380" name="Google Shape;38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81" name="Google Shape;38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82" name="Google Shape;38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Composite Assignment operators</a:t>
            </a:r>
            <a:endParaRPr/>
          </a:p>
        </p:txBody>
      </p:sp>
      <p:graphicFrame>
        <p:nvGraphicFramePr>
          <p:cNvPr id="388" name="Google Shape;388;p28"/>
          <p:cNvGraphicFramePr/>
          <p:nvPr/>
        </p:nvGraphicFramePr>
        <p:xfrm>
          <a:off x="632292" y="1355916"/>
          <a:ext cx="3000000" cy="3000000"/>
        </p:xfrm>
        <a:graphic>
          <a:graphicData uri="http://schemas.openxmlformats.org/drawingml/2006/table">
            <a:tbl>
              <a:tblPr bandRow="1" firstRow="1">
                <a:noFill/>
                <a:tableStyleId>{5CB82631-0380-402E-90AB-788EF6EAD03A}</a:tableStyleId>
              </a:tblPr>
              <a:tblGrid>
                <a:gridCol w="2865425"/>
                <a:gridCol w="2865425"/>
                <a:gridCol w="2865425"/>
              </a:tblGrid>
              <a:tr h="370850">
                <a:tc>
                  <a:txBody>
                    <a:bodyPr/>
                    <a:lstStyle/>
                    <a:p>
                      <a:pPr indent="0" lvl="0" marL="0" marR="0" rtl="0" algn="l">
                        <a:spcBef>
                          <a:spcPts val="0"/>
                        </a:spcBef>
                        <a:spcAft>
                          <a:spcPts val="0"/>
                        </a:spcAft>
                        <a:buNone/>
                      </a:pPr>
                      <a:r>
                        <a:rPr lang="en-US" sz="1800"/>
                        <a:t>Operator</a:t>
                      </a:r>
                      <a:endParaRPr/>
                    </a:p>
                  </a:txBody>
                  <a:tcPr marT="45725" marB="45725" marR="88175" marL="88175"/>
                </a:tc>
                <a:tc>
                  <a:txBody>
                    <a:bodyPr/>
                    <a:lstStyle/>
                    <a:p>
                      <a:pPr indent="0" lvl="0" marL="0" marR="0" rtl="0" algn="l">
                        <a:spcBef>
                          <a:spcPts val="0"/>
                        </a:spcBef>
                        <a:spcAft>
                          <a:spcPts val="0"/>
                        </a:spcAft>
                        <a:buNone/>
                      </a:pPr>
                      <a:r>
                        <a:rPr lang="en-US" sz="1800"/>
                        <a:t>Description</a:t>
                      </a:r>
                      <a:endParaRPr/>
                    </a:p>
                  </a:txBody>
                  <a:tcPr marT="45725" marB="45725" marR="88175" marL="88175"/>
                </a:tc>
                <a:tc>
                  <a:txBody>
                    <a:bodyPr/>
                    <a:lstStyle/>
                    <a:p>
                      <a:pPr indent="0" lvl="0" marL="0" marR="0" rtl="0" algn="l">
                        <a:spcBef>
                          <a:spcPts val="0"/>
                        </a:spcBef>
                        <a:spcAft>
                          <a:spcPts val="0"/>
                        </a:spcAft>
                        <a:buNone/>
                      </a:pPr>
                      <a:r>
                        <a:rPr lang="en-US" sz="1800"/>
                        <a:t>Example</a:t>
                      </a:r>
                      <a:endParaRPr/>
                    </a:p>
                  </a:txBody>
                  <a:tcPr marT="45725" marB="45725" marR="88175" marL="88175"/>
                </a:tc>
              </a:tr>
              <a:tr h="370850">
                <a:tc>
                  <a:txBody>
                    <a:bodyPr/>
                    <a:lstStyle/>
                    <a:p>
                      <a:pPr indent="0" lvl="0" marL="0" marR="0" rtl="0" algn="l">
                        <a:spcBef>
                          <a:spcPts val="0"/>
                        </a:spcBef>
                        <a:spcAft>
                          <a:spcPts val="0"/>
                        </a:spcAft>
                        <a:buNone/>
                      </a:pPr>
                      <a:r>
                        <a:rPr lang="en-US" sz="1800"/>
                        <a:t>+=</a:t>
                      </a:r>
                      <a:endParaRPr/>
                    </a:p>
                  </a:txBody>
                  <a:tcPr marT="45725" marB="45725" marR="88175" marL="88175"/>
                </a:tc>
                <a:tc>
                  <a:txBody>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Add AND assignment operator, It adds right operand to the left operand and assign the result to left operand</a:t>
                      </a:r>
                      <a:endParaRPr sz="1800"/>
                    </a:p>
                  </a:txBody>
                  <a:tcPr marT="45725" marB="45725" marR="88175" marL="88175"/>
                </a:tc>
                <a:tc>
                  <a:txBody>
                    <a:bodyPr/>
                    <a:lstStyle/>
                    <a:p>
                      <a:pPr indent="0" lvl="0" marL="0" marR="0" rtl="0" algn="l">
                        <a:spcBef>
                          <a:spcPts val="0"/>
                        </a:spcBef>
                        <a:spcAft>
                          <a:spcPts val="0"/>
                        </a:spcAft>
                        <a:buNone/>
                      </a:pPr>
                      <a:r>
                        <a:rPr lang="en-US" sz="1800"/>
                        <a:t>C += A</a:t>
                      </a:r>
                      <a:r>
                        <a:rPr lang="en-US" sz="1800"/>
                        <a:t> is equivalent to </a:t>
                      </a:r>
                      <a:endParaRPr/>
                    </a:p>
                    <a:p>
                      <a:pPr indent="0" lvl="0" marL="0" marR="0" rtl="0" algn="l">
                        <a:spcBef>
                          <a:spcPts val="0"/>
                        </a:spcBef>
                        <a:spcAft>
                          <a:spcPts val="0"/>
                        </a:spcAft>
                        <a:buNone/>
                      </a:pPr>
                      <a:r>
                        <a:rPr lang="en-US" sz="1800"/>
                        <a:t>C = C+ A;</a:t>
                      </a:r>
                      <a:endParaRPr sz="1800"/>
                    </a:p>
                  </a:txBody>
                  <a:tcPr marT="45725" marB="45725" marR="88175" marL="88175"/>
                </a:tc>
              </a:tr>
              <a:tr h="370850">
                <a:tc>
                  <a:txBody>
                    <a:bodyPr/>
                    <a:lstStyle/>
                    <a:p>
                      <a:pPr indent="0" lvl="0" marL="0" marR="0" rtl="0" algn="l">
                        <a:spcBef>
                          <a:spcPts val="0"/>
                        </a:spcBef>
                        <a:spcAft>
                          <a:spcPts val="0"/>
                        </a:spcAft>
                        <a:buNone/>
                      </a:pPr>
                      <a:r>
                        <a:rPr lang="en-US" sz="1800"/>
                        <a:t>-=</a:t>
                      </a:r>
                      <a:endParaRPr/>
                    </a:p>
                  </a:txBody>
                  <a:tcPr marT="45725" marB="45725" marR="88175" marL="88175"/>
                </a:tc>
                <a:tc>
                  <a:txBody>
                    <a:bodyPr/>
                    <a:lstStyle/>
                    <a:p>
                      <a:pPr indent="0" lvl="0" marL="0" marR="0" rtl="0" algn="l">
                        <a:lnSpc>
                          <a:spcPct val="100000"/>
                        </a:lnSpc>
                        <a:spcBef>
                          <a:spcPts val="0"/>
                        </a:spcBef>
                        <a:spcAft>
                          <a:spcPts val="0"/>
                        </a:spcAft>
                        <a:buClr>
                          <a:schemeClr val="dk1"/>
                        </a:buClr>
                        <a:buSzPts val="1800"/>
                        <a:buFont typeface="Trebuchet MS"/>
                        <a:buNone/>
                      </a:pPr>
                      <a:r>
                        <a:rPr lang="en-US" sz="1800">
                          <a:solidFill>
                            <a:schemeClr val="dk1"/>
                          </a:solidFill>
                          <a:latin typeface="Trebuchet MS"/>
                          <a:ea typeface="Trebuchet MS"/>
                          <a:cs typeface="Trebuchet MS"/>
                          <a:sym typeface="Trebuchet MS"/>
                        </a:rPr>
                        <a:t>Subtract AND assignment operator, It subtracts</a:t>
                      </a:r>
                      <a:r>
                        <a:rPr lang="en-US" sz="1800">
                          <a:solidFill>
                            <a:schemeClr val="dk1"/>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right operand to the left operand and assign the result to left operand</a:t>
                      </a:r>
                      <a:endParaRPr sz="1800"/>
                    </a:p>
                  </a:txBody>
                  <a:tcPr marT="45725" marB="45725" marR="88175" marL="88175"/>
                </a:tc>
                <a:tc>
                  <a:txBody>
                    <a:bodyPr/>
                    <a:lstStyle/>
                    <a:p>
                      <a:pPr indent="0" lvl="0" marL="0" marR="0" rtl="0" algn="l">
                        <a:spcBef>
                          <a:spcPts val="0"/>
                        </a:spcBef>
                        <a:spcAft>
                          <a:spcPts val="0"/>
                        </a:spcAft>
                        <a:buNone/>
                      </a:pPr>
                      <a:r>
                        <a:rPr lang="en-US" sz="1800"/>
                        <a:t>C -=A</a:t>
                      </a:r>
                      <a:r>
                        <a:rPr lang="en-US" sz="1800"/>
                        <a:t> is equivalent to </a:t>
                      </a:r>
                      <a:endParaRPr/>
                    </a:p>
                    <a:p>
                      <a:pPr indent="0" lvl="0" marL="0" marR="0" rtl="0" algn="l">
                        <a:spcBef>
                          <a:spcPts val="0"/>
                        </a:spcBef>
                        <a:spcAft>
                          <a:spcPts val="0"/>
                        </a:spcAft>
                        <a:buNone/>
                      </a:pPr>
                      <a:r>
                        <a:rPr lang="en-US" sz="1800"/>
                        <a:t>C = C-A;</a:t>
                      </a:r>
                      <a:endParaRPr sz="1800"/>
                    </a:p>
                  </a:txBody>
                  <a:tcPr marT="45725" marB="45725" marR="88175" marL="88175"/>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 *=A</a:t>
                      </a:r>
                      <a:endParaRPr/>
                    </a:p>
                    <a:p>
                      <a:pPr indent="0" lvl="0" marL="0" marR="0" rtl="0" algn="l">
                        <a:spcBef>
                          <a:spcPts val="0"/>
                        </a:spcBef>
                        <a:spcAft>
                          <a:spcPts val="0"/>
                        </a:spcAft>
                        <a:buNone/>
                      </a:pPr>
                      <a:r>
                        <a:rPr lang="en-US" sz="1800"/>
                        <a:t>C</a:t>
                      </a:r>
                      <a:r>
                        <a:rPr lang="en-US" sz="1800"/>
                        <a:t> = C*A</a:t>
                      </a:r>
                      <a:endParaRPr sz="1800"/>
                    </a:p>
                  </a:txBody>
                  <a:tcPr marT="45725" marB="45725" marR="91450" marL="91450"/>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C/=A</a:t>
                      </a:r>
                      <a:endParaRPr/>
                    </a:p>
                    <a:p>
                      <a:pPr indent="0" lvl="0" marL="0" marR="0" rtl="0" algn="l">
                        <a:spcBef>
                          <a:spcPts val="0"/>
                        </a:spcBef>
                        <a:spcAft>
                          <a:spcPts val="0"/>
                        </a:spcAft>
                        <a:buNone/>
                      </a:pPr>
                      <a:r>
                        <a:rPr lang="en-US" sz="1800"/>
                        <a:t>C=C/A</a:t>
                      </a:r>
                      <a:endParaRPr/>
                    </a:p>
                  </a:txBody>
                  <a:tcPr marT="45725" marB="45725" marR="91450" marL="91450"/>
                </a:tc>
              </a:tr>
              <a:tr h="370850">
                <a:tc>
                  <a:txBody>
                    <a:bodyPr/>
                    <a:lstStyle/>
                    <a:p>
                      <a:pPr indent="0" lvl="0" marL="0" marR="0" rtl="0" algn="l">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C%=A</a:t>
                      </a:r>
                      <a:endParaRPr/>
                    </a:p>
                    <a:p>
                      <a:pPr indent="0" lvl="0" marL="0" marR="0" rtl="0" algn="l">
                        <a:spcBef>
                          <a:spcPts val="0"/>
                        </a:spcBef>
                        <a:spcAft>
                          <a:spcPts val="0"/>
                        </a:spcAft>
                        <a:buNone/>
                      </a:pPr>
                      <a:r>
                        <a:rPr lang="en-US" sz="1800"/>
                        <a:t>C=C%A</a:t>
                      </a:r>
                      <a:endParaRPr/>
                    </a:p>
                  </a:txBody>
                  <a:tcPr marT="45725" marB="45725" marR="91450" marL="91450"/>
                </a:tc>
              </a:tr>
            </a:tbl>
          </a:graphicData>
        </a:graphic>
      </p:graphicFrame>
      <p:sp>
        <p:nvSpPr>
          <p:cNvPr id="389" name="Google Shape;38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90" name="Google Shape;39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91" name="Google Shape;39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397" name="Google Shape;397;p29"/>
          <p:cNvSpPr txBox="1"/>
          <p:nvPr>
            <p:ph idx="1" type="body"/>
          </p:nvPr>
        </p:nvSpPr>
        <p:spPr>
          <a:xfrm>
            <a:off x="476166" y="1365061"/>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272034" lvl="0" marL="342900" rtl="0" algn="l">
              <a:spcBef>
                <a:spcPts val="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CompositeOperatorsDemo {</a:t>
            </a:r>
            <a:endParaRPr/>
          </a:p>
          <a:p>
            <a:pPr indent="-272034"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ct val="79999"/>
              <a:buChar char="►"/>
            </a:pPr>
            <a:r>
              <a:rPr b="1" lang="en-US">
                <a:solidFill>
                  <a:srgbClr val="7F0055"/>
                </a:solidFill>
                <a:latin typeface="Consolas"/>
                <a:ea typeface="Consolas"/>
                <a:cs typeface="Consolas"/>
                <a:sym typeface="Consolas"/>
              </a:rPr>
              <a:t>int</a:t>
            </a:r>
            <a:r>
              <a:rPr b="1" lang="en-US">
                <a:solidFill>
                  <a:srgbClr val="000000"/>
                </a:solidFill>
                <a:latin typeface="Consolas"/>
                <a:ea typeface="Consolas"/>
                <a:cs typeface="Consolas"/>
                <a:sym typeface="Consolas"/>
              </a:rPr>
              <a:t> </a:t>
            </a:r>
            <a:r>
              <a:rPr b="1" lang="en-US">
                <a:solidFill>
                  <a:srgbClr val="6A3E3E"/>
                </a:solidFill>
                <a:latin typeface="Consolas"/>
                <a:ea typeface="Consolas"/>
                <a:cs typeface="Consolas"/>
                <a:sym typeface="Consolas"/>
              </a:rPr>
              <a:t>a</a:t>
            </a:r>
            <a:r>
              <a:rPr b="1" lang="en-US">
                <a:solidFill>
                  <a:srgbClr val="000000"/>
                </a:solidFill>
                <a:latin typeface="Consolas"/>
                <a:ea typeface="Consolas"/>
                <a:cs typeface="Consolas"/>
                <a:sym typeface="Consolas"/>
              </a:rPr>
              <a:t> = 10;</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"a+=5: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a</a:t>
            </a:r>
            <a:r>
              <a:rPr b="1" i="1" lang="en-US">
                <a:solidFill>
                  <a:srgbClr val="000000"/>
                </a:solidFill>
                <a:latin typeface="Consolas"/>
                <a:ea typeface="Consolas"/>
                <a:cs typeface="Consolas"/>
                <a:sym typeface="Consolas"/>
              </a:rPr>
              <a:t>+=5)); </a:t>
            </a:r>
            <a:r>
              <a:rPr b="1" i="1" lang="en-US">
                <a:solidFill>
                  <a:srgbClr val="3F7F5F"/>
                </a:solidFill>
                <a:latin typeface="Consolas"/>
                <a:ea typeface="Consolas"/>
                <a:cs typeface="Consolas"/>
                <a:sym typeface="Consolas"/>
              </a:rPr>
              <a:t>//a=a+5;</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"a-=5: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a</a:t>
            </a:r>
            <a:r>
              <a:rPr b="1" i="1" lang="en-US">
                <a:solidFill>
                  <a:srgbClr val="000000"/>
                </a:solidFill>
                <a:latin typeface="Consolas"/>
                <a:ea typeface="Consolas"/>
                <a:cs typeface="Consolas"/>
                <a:sym typeface="Consolas"/>
              </a:rPr>
              <a:t>-=5)); </a:t>
            </a:r>
            <a:r>
              <a:rPr b="1" i="1" lang="en-US">
                <a:solidFill>
                  <a:srgbClr val="3F7F5F"/>
                </a:solidFill>
                <a:latin typeface="Consolas"/>
                <a:ea typeface="Consolas"/>
                <a:cs typeface="Consolas"/>
                <a:sym typeface="Consolas"/>
              </a:rPr>
              <a:t>//a=a-5;</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"a*=5: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a</a:t>
            </a:r>
            <a:r>
              <a:rPr b="1" i="1" lang="en-US">
                <a:solidFill>
                  <a:srgbClr val="000000"/>
                </a:solidFill>
                <a:latin typeface="Consolas"/>
                <a:ea typeface="Consolas"/>
                <a:cs typeface="Consolas"/>
                <a:sym typeface="Consolas"/>
              </a:rPr>
              <a:t>*=5)); </a:t>
            </a:r>
            <a:r>
              <a:rPr b="1" i="1" lang="en-US">
                <a:solidFill>
                  <a:srgbClr val="3F7F5F"/>
                </a:solidFill>
                <a:latin typeface="Consolas"/>
                <a:ea typeface="Consolas"/>
                <a:cs typeface="Consolas"/>
                <a:sym typeface="Consolas"/>
              </a:rPr>
              <a:t>//a=a*5;</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"a/=5: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a</a:t>
            </a:r>
            <a:r>
              <a:rPr b="1" i="1" lang="en-US">
                <a:solidFill>
                  <a:srgbClr val="000000"/>
                </a:solidFill>
                <a:latin typeface="Consolas"/>
                <a:ea typeface="Consolas"/>
                <a:cs typeface="Consolas"/>
                <a:sym typeface="Consolas"/>
              </a:rPr>
              <a:t>/=5)); </a:t>
            </a:r>
            <a:r>
              <a:rPr b="1" i="1" lang="en-US">
                <a:solidFill>
                  <a:srgbClr val="3F7F5F"/>
                </a:solidFill>
                <a:latin typeface="Consolas"/>
                <a:ea typeface="Consolas"/>
                <a:cs typeface="Consolas"/>
                <a:sym typeface="Consolas"/>
              </a:rPr>
              <a:t>//a=a/5;</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2A00FF"/>
                </a:solidFill>
                <a:latin typeface="Consolas"/>
                <a:ea typeface="Consolas"/>
                <a:cs typeface="Consolas"/>
                <a:sym typeface="Consolas"/>
              </a:rPr>
              <a:t>"a%=5: "</a:t>
            </a:r>
            <a:r>
              <a:rPr b="1" i="1" lang="en-US">
                <a:solidFill>
                  <a:srgbClr val="000000"/>
                </a:solidFill>
                <a:latin typeface="Consolas"/>
                <a:ea typeface="Consolas"/>
                <a:cs typeface="Consolas"/>
                <a:sym typeface="Consolas"/>
              </a:rPr>
              <a:t>+(</a:t>
            </a:r>
            <a:r>
              <a:rPr b="1" i="1" lang="en-US">
                <a:solidFill>
                  <a:srgbClr val="6A3E3E"/>
                </a:solidFill>
                <a:latin typeface="Consolas"/>
                <a:ea typeface="Consolas"/>
                <a:cs typeface="Consolas"/>
                <a:sym typeface="Consolas"/>
              </a:rPr>
              <a:t>a</a:t>
            </a:r>
            <a:r>
              <a:rPr b="1" i="1" lang="en-US">
                <a:solidFill>
                  <a:srgbClr val="000000"/>
                </a:solidFill>
                <a:latin typeface="Consolas"/>
                <a:ea typeface="Consolas"/>
                <a:cs typeface="Consolas"/>
                <a:sym typeface="Consolas"/>
              </a:rPr>
              <a:t>%=5)); </a:t>
            </a:r>
            <a:r>
              <a:rPr b="1" i="1" lang="en-US">
                <a:solidFill>
                  <a:srgbClr val="3F7F5F"/>
                </a:solidFill>
                <a:latin typeface="Consolas"/>
                <a:ea typeface="Consolas"/>
                <a:cs typeface="Consolas"/>
                <a:sym typeface="Consolas"/>
              </a:rPr>
              <a:t>//a=a%5;</a:t>
            </a:r>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72034" lvl="0" marL="342900" rtl="0" algn="l">
              <a:spcBef>
                <a:spcPts val="1000"/>
              </a:spcBef>
              <a:spcAft>
                <a:spcPts val="0"/>
              </a:spcAft>
              <a:buSzPct val="79999"/>
              <a:buNone/>
            </a:pPr>
            <a:r>
              <a:t/>
            </a:r>
            <a:endParaRPr>
              <a:latin typeface="Consolas"/>
              <a:ea typeface="Consolas"/>
              <a:cs typeface="Consolas"/>
              <a:sym typeface="Consolas"/>
            </a:endParaRPr>
          </a:p>
          <a:p>
            <a:pPr indent="-342900" lvl="0" marL="342900" rtl="0" algn="l">
              <a:spcBef>
                <a:spcPts val="1000"/>
              </a:spcBef>
              <a:spcAft>
                <a:spcPts val="0"/>
              </a:spcAft>
              <a:buSzPct val="79999"/>
              <a:buChar char="►"/>
            </a:pPr>
            <a:r>
              <a:rPr lang="en-US">
                <a:solidFill>
                  <a:srgbClr val="000000"/>
                </a:solidFill>
                <a:latin typeface="Consolas"/>
                <a:ea typeface="Consolas"/>
                <a:cs typeface="Consolas"/>
                <a:sym typeface="Consolas"/>
              </a:rPr>
              <a:t>}</a:t>
            </a:r>
            <a:endParaRPr/>
          </a:p>
          <a:p>
            <a:pPr indent="-272034" lvl="0" marL="342900" rtl="0" algn="l">
              <a:spcBef>
                <a:spcPts val="1000"/>
              </a:spcBef>
              <a:spcAft>
                <a:spcPts val="0"/>
              </a:spcAft>
              <a:buSzPct val="79999"/>
              <a:buNone/>
            </a:pPr>
            <a:r>
              <a:t/>
            </a:r>
            <a:endParaRPr/>
          </a:p>
        </p:txBody>
      </p:sp>
      <p:sp>
        <p:nvSpPr>
          <p:cNvPr id="398" name="Google Shape;39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399" name="Google Shape;39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00" name="Google Shape;40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Operand</a:t>
            </a:r>
            <a:endParaRPr/>
          </a:p>
        </p:txBody>
      </p:sp>
      <p:sp>
        <p:nvSpPr>
          <p:cNvPr id="166" name="Google Shape;16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Operands are nothing but variable names</a:t>
            </a:r>
            <a:endParaRPr/>
          </a:p>
          <a:p>
            <a:pPr indent="-342900" lvl="0" marL="342900" rtl="0" algn="l">
              <a:spcBef>
                <a:spcPts val="1000"/>
              </a:spcBef>
              <a:spcAft>
                <a:spcPts val="0"/>
              </a:spcAft>
              <a:buSzPts val="1440"/>
              <a:buChar char="►"/>
            </a:pPr>
            <a:r>
              <a:rPr lang="en-US"/>
              <a:t>Expression:</a:t>
            </a:r>
            <a:endParaRPr/>
          </a:p>
          <a:p>
            <a:pPr indent="-342900" lvl="0" marL="342900" rtl="0" algn="l">
              <a:spcBef>
                <a:spcPts val="1000"/>
              </a:spcBef>
              <a:spcAft>
                <a:spcPts val="0"/>
              </a:spcAft>
              <a:buSzPts val="1440"/>
              <a:buChar char="►"/>
            </a:pPr>
            <a:r>
              <a:rPr lang="en-US"/>
              <a:t>A+B    🡪 A, B are operands, + is operator</a:t>
            </a:r>
            <a:endParaRPr/>
          </a:p>
        </p:txBody>
      </p:sp>
      <p:sp>
        <p:nvSpPr>
          <p:cNvPr id="167" name="Google Shape;167;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168" name="Google Shape;168;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69" name="Google Shape;169;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Misc Operators</a:t>
            </a:r>
            <a:br>
              <a:rPr lang="en-US"/>
            </a:br>
            <a:br>
              <a:rPr lang="en-US"/>
            </a:br>
            <a:endParaRPr/>
          </a:p>
        </p:txBody>
      </p:sp>
      <p:sp>
        <p:nvSpPr>
          <p:cNvPr id="406" name="Google Shape;406;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There are few other operators supported by Java Language</a:t>
            </a:r>
            <a:endParaRPr/>
          </a:p>
          <a:p>
            <a:pPr indent="-285750" lvl="1" marL="742950" rtl="0" algn="l">
              <a:spcBef>
                <a:spcPts val="1000"/>
              </a:spcBef>
              <a:spcAft>
                <a:spcPts val="0"/>
              </a:spcAft>
              <a:buSzPts val="1280"/>
              <a:buChar char="►"/>
            </a:pPr>
            <a:r>
              <a:rPr lang="en-US"/>
              <a:t>Conditional Operator (?:)</a:t>
            </a:r>
            <a:endParaRPr/>
          </a:p>
          <a:p>
            <a:pPr indent="-285750" lvl="1" marL="742950" rtl="0" algn="l">
              <a:spcBef>
                <a:spcPts val="1000"/>
              </a:spcBef>
              <a:spcAft>
                <a:spcPts val="0"/>
              </a:spcAft>
              <a:buSzPts val="1280"/>
              <a:buChar char="►"/>
            </a:pPr>
            <a:r>
              <a:rPr lang="en-US"/>
              <a:t>instanceof Operator</a:t>
            </a:r>
            <a:endParaRPr/>
          </a:p>
          <a:p>
            <a:pPr indent="-204469" lvl="1" marL="742950" rtl="0" algn="l">
              <a:spcBef>
                <a:spcPts val="1000"/>
              </a:spcBef>
              <a:spcAft>
                <a:spcPts val="0"/>
              </a:spcAft>
              <a:buSzPts val="1280"/>
              <a:buNone/>
            </a:pPr>
            <a:r>
              <a:t/>
            </a:r>
            <a:endParaRPr/>
          </a:p>
        </p:txBody>
      </p:sp>
      <p:sp>
        <p:nvSpPr>
          <p:cNvPr id="407" name="Google Shape;40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08" name="Google Shape;40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09" name="Google Shape;40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 calcmode="lin" valueType="num">
                                      <p:cBhvr additive="base">
                                        <p:cTn dur="500"/>
                                        <p:tgtEl>
                                          <p:spTgt spid="4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 calcmode="lin" valueType="num">
                                      <p:cBhvr additive="base">
                                        <p:cTn dur="500"/>
                                        <p:tgtEl>
                                          <p:spTgt spid="4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 calcmode="lin" valueType="num">
                                      <p:cBhvr additive="base">
                                        <p:cTn dur="500"/>
                                        <p:tgtEl>
                                          <p:spTgt spid="4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 calcmode="lin" valueType="num">
                                      <p:cBhvr additive="base">
                                        <p:cTn dur="500"/>
                                        <p:tgtEl>
                                          <p:spTgt spid="4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Conditional Operator (?:):</a:t>
            </a:r>
            <a:br>
              <a:rPr lang="en-US"/>
            </a:br>
            <a:endParaRPr/>
          </a:p>
        </p:txBody>
      </p:sp>
      <p:sp>
        <p:nvSpPr>
          <p:cNvPr id="415" name="Google Shape;415;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Conditional operator is also known as the ternary operator. This operator consists of three operands and is used to evaluate Boolean expressions. The goal of the operator is to decide which value should be assigned to the variable. The operator is written as:</a:t>
            </a:r>
            <a:endParaRPr/>
          </a:p>
          <a:p>
            <a:pPr indent="-342900" lvl="0" marL="342900" rtl="0" algn="l">
              <a:spcBef>
                <a:spcPts val="1000"/>
              </a:spcBef>
              <a:spcAft>
                <a:spcPts val="0"/>
              </a:spcAft>
              <a:buSzPts val="1440"/>
              <a:buChar char="►"/>
            </a:pPr>
            <a:r>
              <a:rPr lang="en-US"/>
              <a:t>Syntax: variable x =(expression)? value if true: value if false</a:t>
            </a:r>
            <a:endParaRPr/>
          </a:p>
          <a:p>
            <a:pPr indent="0" lvl="0" marL="0" rtl="0" algn="l">
              <a:spcBef>
                <a:spcPts val="1000"/>
              </a:spcBef>
              <a:spcAft>
                <a:spcPts val="0"/>
              </a:spcAft>
              <a:buSzPts val="1440"/>
              <a:buNone/>
            </a:pPr>
            <a:r>
              <a:t/>
            </a:r>
            <a:endParaRPr/>
          </a:p>
        </p:txBody>
      </p:sp>
      <p:sp>
        <p:nvSpPr>
          <p:cNvPr id="416" name="Google Shape;41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17" name="Google Shape;41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18" name="Google Shape;41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 calcmode="lin" valueType="num">
                                      <p:cBhvr additive="base">
                                        <p:cTn dur="500"/>
                                        <p:tgtEl>
                                          <p:spTgt spid="4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 calcmode="lin" valueType="num">
                                      <p:cBhvr additive="base">
                                        <p:cTn dur="500"/>
                                        <p:tgtEl>
                                          <p:spTgt spid="4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 calcmode="lin" valueType="num">
                                      <p:cBhvr additive="base">
                                        <p:cTn dur="500"/>
                                        <p:tgtEl>
                                          <p:spTgt spid="4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a:t>
            </a:r>
            <a:endParaRPr/>
          </a:p>
        </p:txBody>
      </p:sp>
      <p:sp>
        <p:nvSpPr>
          <p:cNvPr id="424" name="Google Shape;424;p32"/>
          <p:cNvSpPr txBox="1"/>
          <p:nvPr>
            <p:ph idx="1" type="body"/>
          </p:nvPr>
        </p:nvSpPr>
        <p:spPr>
          <a:xfrm>
            <a:off x="677334" y="1259175"/>
            <a:ext cx="8596668" cy="4782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lang="en-US" sz="2400"/>
              <a:t>public class Test{</a:t>
            </a:r>
            <a:endParaRPr/>
          </a:p>
          <a:p>
            <a:pPr indent="0" lvl="0" marL="0" rtl="0" algn="l">
              <a:spcBef>
                <a:spcPts val="1000"/>
              </a:spcBef>
              <a:spcAft>
                <a:spcPts val="0"/>
              </a:spcAft>
              <a:buSzPts val="1920"/>
              <a:buNone/>
            </a:pPr>
            <a:r>
              <a:rPr lang="en-US" sz="2400"/>
              <a:t>public static void main(String args[]){ </a:t>
            </a:r>
            <a:endParaRPr/>
          </a:p>
          <a:p>
            <a:pPr indent="0" lvl="0" marL="0" rtl="0" algn="l">
              <a:spcBef>
                <a:spcPts val="1000"/>
              </a:spcBef>
              <a:spcAft>
                <a:spcPts val="0"/>
              </a:spcAft>
              <a:buSzPts val="1920"/>
              <a:buNone/>
            </a:pPr>
            <a:r>
              <a:rPr lang="en-US" sz="2400"/>
              <a:t>int a , b;</a:t>
            </a:r>
            <a:endParaRPr/>
          </a:p>
          <a:p>
            <a:pPr indent="0" lvl="0" marL="0" rtl="0" algn="l">
              <a:spcBef>
                <a:spcPts val="1000"/>
              </a:spcBef>
              <a:spcAft>
                <a:spcPts val="0"/>
              </a:spcAft>
              <a:buSzPts val="1920"/>
              <a:buNone/>
            </a:pPr>
            <a:r>
              <a:rPr lang="en-US" sz="2400"/>
              <a:t>a=10; </a:t>
            </a:r>
            <a:endParaRPr/>
          </a:p>
          <a:p>
            <a:pPr indent="0" lvl="0" marL="0" rtl="0" algn="l">
              <a:spcBef>
                <a:spcPts val="1000"/>
              </a:spcBef>
              <a:spcAft>
                <a:spcPts val="0"/>
              </a:spcAft>
              <a:buSzPts val="1920"/>
              <a:buNone/>
            </a:pPr>
            <a:r>
              <a:rPr lang="en-US" sz="2400"/>
              <a:t>b=(a ==1)?20:30; </a:t>
            </a:r>
            <a:endParaRPr/>
          </a:p>
          <a:p>
            <a:pPr indent="0" lvl="0" marL="0" rtl="0" algn="l">
              <a:spcBef>
                <a:spcPts val="1000"/>
              </a:spcBef>
              <a:spcAft>
                <a:spcPts val="0"/>
              </a:spcAft>
              <a:buSzPts val="1920"/>
              <a:buNone/>
            </a:pPr>
            <a:r>
              <a:rPr lang="en-US" sz="2400"/>
              <a:t>System.out.println("Value of b is : "+  b );</a:t>
            </a:r>
            <a:endParaRPr/>
          </a:p>
          <a:p>
            <a:pPr indent="0" lvl="0" marL="0" rtl="0" algn="l">
              <a:spcBef>
                <a:spcPts val="1000"/>
              </a:spcBef>
              <a:spcAft>
                <a:spcPts val="0"/>
              </a:spcAft>
              <a:buSzPts val="1920"/>
              <a:buNone/>
            </a:pPr>
            <a:r>
              <a:rPr lang="en-US" sz="2400"/>
              <a:t>b =(a ==10)?20:40; System.out.println("Value of b is : "+ b );</a:t>
            </a:r>
            <a:endParaRPr/>
          </a:p>
          <a:p>
            <a:pPr indent="0" lvl="0" marL="0" rtl="0" algn="l">
              <a:spcBef>
                <a:spcPts val="1000"/>
              </a:spcBef>
              <a:spcAft>
                <a:spcPts val="0"/>
              </a:spcAft>
              <a:buSzPts val="1920"/>
              <a:buNone/>
            </a:pPr>
            <a:r>
              <a:rPr lang="en-US" sz="2400"/>
              <a:t>}</a:t>
            </a:r>
            <a:endParaRPr/>
          </a:p>
          <a:p>
            <a:pPr indent="0" lvl="0" marL="0" rtl="0" algn="l">
              <a:spcBef>
                <a:spcPts val="1000"/>
              </a:spcBef>
              <a:spcAft>
                <a:spcPts val="0"/>
              </a:spcAft>
              <a:buSzPts val="1920"/>
              <a:buNone/>
            </a:pPr>
            <a:r>
              <a:rPr lang="en-US" sz="2400"/>
              <a:t>}</a:t>
            </a:r>
            <a:endParaRPr/>
          </a:p>
          <a:p>
            <a:pPr indent="0" lvl="0" marL="0" rtl="0" algn="l">
              <a:spcBef>
                <a:spcPts val="1000"/>
              </a:spcBef>
              <a:spcAft>
                <a:spcPts val="0"/>
              </a:spcAft>
              <a:buSzPts val="1920"/>
              <a:buNone/>
            </a:pPr>
            <a:r>
              <a:t/>
            </a:r>
            <a:endParaRPr sz="2400"/>
          </a:p>
        </p:txBody>
      </p:sp>
      <p:sp>
        <p:nvSpPr>
          <p:cNvPr id="425" name="Google Shape;425;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26" name="Google Shape;426;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27" name="Google Shape;427;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 calcmode="lin" valueType="num">
                                      <p:cBhvr additive="base">
                                        <p:cTn dur="500"/>
                                        <p:tgtEl>
                                          <p:spTgt spid="4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 calcmode="lin" valueType="num">
                                      <p:cBhvr additive="base">
                                        <p:cTn dur="500"/>
                                        <p:tgtEl>
                                          <p:spTgt spid="4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anim calcmode="lin" valueType="num">
                                      <p:cBhvr additive="base">
                                        <p:cTn dur="500"/>
                                        <p:tgtEl>
                                          <p:spTgt spid="4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anim calcmode="lin" valueType="num">
                                      <p:cBhvr additive="base">
                                        <p:cTn dur="500"/>
                                        <p:tgtEl>
                                          <p:spTgt spid="4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anim calcmode="lin" valueType="num">
                                      <p:cBhvr additive="base">
                                        <p:cTn dur="500"/>
                                        <p:tgtEl>
                                          <p:spTgt spid="4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anim calcmode="lin" valueType="num">
                                      <p:cBhvr additive="base">
                                        <p:cTn dur="500"/>
                                        <p:tgtEl>
                                          <p:spTgt spid="4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anim calcmode="lin" valueType="num">
                                      <p:cBhvr additive="base">
                                        <p:cTn dur="500"/>
                                        <p:tgtEl>
                                          <p:spTgt spid="4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7" st="7"/>
                                            </p:txEl>
                                          </p:spTgt>
                                        </p:tgtEl>
                                        <p:attrNameLst>
                                          <p:attrName>style.visibility</p:attrName>
                                        </p:attrNameLst>
                                      </p:cBhvr>
                                      <p:to>
                                        <p:strVal val="visible"/>
                                      </p:to>
                                    </p:set>
                                    <p:anim calcmode="lin" valueType="num">
                                      <p:cBhvr additive="base">
                                        <p:cTn dur="500"/>
                                        <p:tgtEl>
                                          <p:spTgt spid="4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8" st="8"/>
                                            </p:txEl>
                                          </p:spTgt>
                                        </p:tgtEl>
                                        <p:attrNameLst>
                                          <p:attrName>style.visibility</p:attrName>
                                        </p:attrNameLst>
                                      </p:cBhvr>
                                      <p:to>
                                        <p:strVal val="visible"/>
                                      </p:to>
                                    </p:set>
                                    <p:anim calcmode="lin" valueType="num">
                                      <p:cBhvr additive="base">
                                        <p:cTn dur="500"/>
                                        <p:tgtEl>
                                          <p:spTgt spid="4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xEl>
                                              <p:pRg end="9" st="9"/>
                                            </p:txEl>
                                          </p:spTgt>
                                        </p:tgtEl>
                                        <p:attrNameLst>
                                          <p:attrName>style.visibility</p:attrName>
                                        </p:attrNameLst>
                                      </p:cBhvr>
                                      <p:to>
                                        <p:strVal val="visible"/>
                                      </p:to>
                                    </p:set>
                                    <p:anim calcmode="lin" valueType="num">
                                      <p:cBhvr additive="base">
                                        <p:cTn dur="500"/>
                                        <p:tgtEl>
                                          <p:spTgt spid="42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to find biggest number of two numbers using if else</a:t>
            </a:r>
            <a:endParaRPr/>
          </a:p>
        </p:txBody>
      </p:sp>
      <p:sp>
        <p:nvSpPr>
          <p:cNvPr id="433" name="Google Shape;433;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public class BiggestOfTwoNumbers {</a:t>
            </a:r>
            <a:endParaRPr/>
          </a:p>
          <a:p>
            <a:pPr indent="-342900" lvl="0" marL="342900" rtl="0" algn="l">
              <a:spcBef>
                <a:spcPts val="1000"/>
              </a:spcBef>
              <a:spcAft>
                <a:spcPts val="0"/>
              </a:spcAft>
              <a:buSzPct val="79999"/>
              <a:buChar char="►"/>
            </a:pPr>
            <a:r>
              <a:rPr b="1" lang="en-US"/>
              <a:t>public static void main(String[] args) {</a:t>
            </a:r>
            <a:endParaRPr/>
          </a:p>
          <a:p>
            <a:pPr indent="-342900" lvl="0" marL="342900" rtl="0" algn="l">
              <a:spcBef>
                <a:spcPts val="1000"/>
              </a:spcBef>
              <a:spcAft>
                <a:spcPts val="0"/>
              </a:spcAft>
              <a:buSzPct val="79999"/>
              <a:buChar char="►"/>
            </a:pPr>
            <a:r>
              <a:rPr b="1" lang="en-US"/>
              <a:t>int a = 10;</a:t>
            </a:r>
            <a:endParaRPr/>
          </a:p>
          <a:p>
            <a:pPr indent="-342900" lvl="0" marL="342900" rtl="0" algn="l">
              <a:spcBef>
                <a:spcPts val="1000"/>
              </a:spcBef>
              <a:spcAft>
                <a:spcPts val="0"/>
              </a:spcAft>
              <a:buSzPct val="79999"/>
              <a:buChar char="►"/>
            </a:pPr>
            <a:r>
              <a:rPr b="1" lang="en-US"/>
              <a:t>int b = 20;</a:t>
            </a:r>
            <a:endParaRPr/>
          </a:p>
          <a:p>
            <a:pPr indent="-342900" lvl="0" marL="342900" rtl="0" algn="l">
              <a:spcBef>
                <a:spcPts val="1000"/>
              </a:spcBef>
              <a:spcAft>
                <a:spcPts val="0"/>
              </a:spcAft>
              <a:buSzPct val="79999"/>
              <a:buChar char="►"/>
            </a:pPr>
            <a:r>
              <a:rPr b="1" lang="en-US"/>
              <a:t>if (a &gt; b) {</a:t>
            </a:r>
            <a:endParaRPr/>
          </a:p>
          <a:p>
            <a:pPr indent="-342900" lvl="0" marL="342900" rtl="0" algn="l">
              <a:spcBef>
                <a:spcPts val="1000"/>
              </a:spcBef>
              <a:spcAft>
                <a:spcPts val="0"/>
              </a:spcAft>
              <a:buSzPct val="79999"/>
              <a:buChar char="►"/>
            </a:pPr>
            <a:r>
              <a:rPr lang="en-US"/>
              <a:t>System.</a:t>
            </a:r>
            <a:r>
              <a:rPr i="1" lang="en-US"/>
              <a:t>out.println("a is big");</a:t>
            </a:r>
            <a:endParaRPr/>
          </a:p>
          <a:p>
            <a:pPr indent="-342900" lvl="0" marL="342900" rtl="0" algn="l">
              <a:spcBef>
                <a:spcPts val="1000"/>
              </a:spcBef>
              <a:spcAft>
                <a:spcPts val="0"/>
              </a:spcAft>
              <a:buSzPct val="79999"/>
              <a:buChar char="►"/>
            </a:pPr>
            <a:r>
              <a:rPr lang="en-US"/>
              <a:t>} </a:t>
            </a:r>
            <a:r>
              <a:rPr b="1" lang="en-US"/>
              <a:t>else {</a:t>
            </a:r>
            <a:endParaRPr/>
          </a:p>
          <a:p>
            <a:pPr indent="-342900" lvl="0" marL="342900" rtl="0" algn="l">
              <a:spcBef>
                <a:spcPts val="1000"/>
              </a:spcBef>
              <a:spcAft>
                <a:spcPts val="0"/>
              </a:spcAft>
              <a:buSzPct val="79999"/>
              <a:buChar char="►"/>
            </a:pPr>
            <a:r>
              <a:rPr lang="en-US"/>
              <a:t>System.</a:t>
            </a:r>
            <a:r>
              <a:rPr i="1" lang="en-US"/>
              <a:t>out.println("b is big");</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a:p>
            <a:pPr indent="-258318" lvl="0" marL="342900" rtl="0" algn="l">
              <a:spcBef>
                <a:spcPts val="1000"/>
              </a:spcBef>
              <a:spcAft>
                <a:spcPts val="0"/>
              </a:spcAft>
              <a:buSzPct val="79999"/>
              <a:buNone/>
            </a:pPr>
            <a:r>
              <a:t/>
            </a:r>
            <a:endParaRPr/>
          </a:p>
        </p:txBody>
      </p:sp>
      <p:sp>
        <p:nvSpPr>
          <p:cNvPr id="434" name="Google Shape;434;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35" name="Google Shape;435;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36" name="Google Shape;436;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to find biggest number of two numbers using conditional operator</a:t>
            </a:r>
            <a:endParaRPr/>
          </a:p>
        </p:txBody>
      </p:sp>
      <p:sp>
        <p:nvSpPr>
          <p:cNvPr id="442" name="Google Shape;442;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int a = 20;</a:t>
            </a:r>
            <a:endParaRPr/>
          </a:p>
          <a:p>
            <a:pPr indent="-342900" lvl="0" marL="342900" rtl="0" algn="l">
              <a:spcBef>
                <a:spcPts val="1000"/>
              </a:spcBef>
              <a:spcAft>
                <a:spcPts val="0"/>
              </a:spcAft>
              <a:buSzPts val="1440"/>
              <a:buChar char="►"/>
            </a:pPr>
            <a:r>
              <a:rPr lang="en-US"/>
              <a:t>Int b = 30;</a:t>
            </a:r>
            <a:endParaRPr/>
          </a:p>
          <a:p>
            <a:pPr indent="-342900" lvl="0" marL="342900" rtl="0" algn="l">
              <a:spcBef>
                <a:spcPts val="1000"/>
              </a:spcBef>
              <a:spcAft>
                <a:spcPts val="0"/>
              </a:spcAft>
              <a:buSzPts val="1440"/>
              <a:buChar char="►"/>
            </a:pPr>
            <a:r>
              <a:rPr lang="en-US"/>
              <a:t>Int big;</a:t>
            </a:r>
            <a:endParaRPr/>
          </a:p>
          <a:p>
            <a:pPr indent="-342900" lvl="0" marL="342900" rtl="0" algn="l">
              <a:spcBef>
                <a:spcPts val="1000"/>
              </a:spcBef>
              <a:spcAft>
                <a:spcPts val="0"/>
              </a:spcAft>
              <a:buSzPts val="1440"/>
              <a:buChar char="►"/>
            </a:pPr>
            <a:r>
              <a:rPr lang="en-US"/>
              <a:t>big = a&gt;b?a:b;</a:t>
            </a:r>
            <a:endParaRPr/>
          </a:p>
          <a:p>
            <a:pPr indent="-342900" lvl="0" marL="342900" rtl="0" algn="l">
              <a:spcBef>
                <a:spcPts val="1000"/>
              </a:spcBef>
              <a:spcAft>
                <a:spcPts val="0"/>
              </a:spcAft>
              <a:buSzPts val="1440"/>
              <a:buChar char="►"/>
            </a:pPr>
            <a:r>
              <a:rPr lang="en-US"/>
              <a:t>System.out.println(“big number is: “+big);</a:t>
            </a:r>
            <a:endParaRPr/>
          </a:p>
          <a:p>
            <a:pPr indent="-342900" lvl="0" marL="342900" rtl="0" algn="l">
              <a:spcBef>
                <a:spcPts val="1000"/>
              </a:spcBef>
              <a:spcAft>
                <a:spcPts val="0"/>
              </a:spcAft>
              <a:buSzPts val="1440"/>
              <a:buChar char="►"/>
            </a:pPr>
            <a:r>
              <a:rPr lang="en-US"/>
              <a:t>(or)</a:t>
            </a:r>
            <a:endParaRPr/>
          </a:p>
          <a:p>
            <a:pPr indent="-342900" lvl="0" marL="342900" rtl="0" algn="l">
              <a:spcBef>
                <a:spcPts val="1000"/>
              </a:spcBef>
              <a:spcAft>
                <a:spcPts val="0"/>
              </a:spcAft>
              <a:buSzPts val="1440"/>
              <a:buChar char="►"/>
            </a:pPr>
            <a:r>
              <a:rPr lang="en-US"/>
              <a:t>System.</a:t>
            </a:r>
            <a:r>
              <a:rPr b="1" i="1" lang="en-US"/>
              <a:t>out.println((a&gt;b)?("a is big"+a):("b is big"+b));</a:t>
            </a:r>
            <a:endParaRPr/>
          </a:p>
        </p:txBody>
      </p:sp>
      <p:sp>
        <p:nvSpPr>
          <p:cNvPr id="443" name="Google Shape;443;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44" name="Google Shape;444;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45" name="Google Shape;445;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Guess the funny answer ???</a:t>
            </a:r>
            <a:endParaRPr/>
          </a:p>
        </p:txBody>
      </p:sp>
      <p:pic>
        <p:nvPicPr>
          <p:cNvPr id="451" name="Google Shape;451;p35"/>
          <p:cNvPicPr preferRelativeResize="0"/>
          <p:nvPr>
            <p:ph idx="1" type="body"/>
          </p:nvPr>
        </p:nvPicPr>
        <p:blipFill rotWithShape="1">
          <a:blip r:embed="rId3">
            <a:alphaModFix/>
          </a:blip>
          <a:srcRect b="0" l="0" r="0" t="0"/>
          <a:stretch/>
        </p:blipFill>
        <p:spPr>
          <a:xfrm>
            <a:off x="1412981" y="2160588"/>
            <a:ext cx="7126076" cy="3881437"/>
          </a:xfrm>
          <a:prstGeom prst="rect">
            <a:avLst/>
          </a:prstGeom>
          <a:noFill/>
          <a:ln>
            <a:noFill/>
          </a:ln>
        </p:spPr>
      </p:pic>
      <p:sp>
        <p:nvSpPr>
          <p:cNvPr id="452" name="Google Shape;452;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53" name="Google Shape;453;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54" name="Google Shape;454;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instanceof Operator</a:t>
            </a:r>
            <a:br>
              <a:rPr lang="en-US"/>
            </a:br>
            <a:endParaRPr/>
          </a:p>
        </p:txBody>
      </p:sp>
      <p:sp>
        <p:nvSpPr>
          <p:cNvPr id="460" name="Google Shape;460;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This operator is used only for object reference variables. The operator checks whether the object is of a particular type(class type or interface type). </a:t>
            </a:r>
            <a:endParaRPr/>
          </a:p>
          <a:p>
            <a:pPr indent="-342900" lvl="0" marL="342900" rtl="0" algn="l">
              <a:spcBef>
                <a:spcPts val="1000"/>
              </a:spcBef>
              <a:spcAft>
                <a:spcPts val="0"/>
              </a:spcAft>
              <a:buSzPts val="1440"/>
              <a:buChar char="►"/>
            </a:pPr>
            <a:r>
              <a:rPr lang="en-US"/>
              <a:t>Instanceof is a keyword, it’s not a symbol</a:t>
            </a:r>
            <a:endParaRPr/>
          </a:p>
          <a:p>
            <a:pPr indent="-342900" lvl="0" marL="342900" rtl="0" algn="l">
              <a:spcBef>
                <a:spcPts val="1000"/>
              </a:spcBef>
              <a:spcAft>
                <a:spcPts val="0"/>
              </a:spcAft>
              <a:buSzPts val="1440"/>
              <a:buChar char="►"/>
            </a:pPr>
            <a:r>
              <a:rPr b="1" lang="en-US"/>
              <a:t>instanceof operator is wriiten as:</a:t>
            </a:r>
            <a:endParaRPr/>
          </a:p>
          <a:p>
            <a:pPr indent="-342900" lvl="0" marL="342900" rtl="0" algn="l">
              <a:spcBef>
                <a:spcPts val="1000"/>
              </a:spcBef>
              <a:spcAft>
                <a:spcPts val="0"/>
              </a:spcAft>
              <a:buSzPts val="1440"/>
              <a:buChar char="►"/>
            </a:pPr>
            <a:r>
              <a:rPr lang="en-US"/>
              <a:t>(Object reference variable ) instanceof  (class/interface type)</a:t>
            </a:r>
            <a:endParaRPr/>
          </a:p>
          <a:p>
            <a:pPr indent="-342900" lvl="0" marL="342900" rtl="0" algn="l">
              <a:spcBef>
                <a:spcPts val="1000"/>
              </a:spcBef>
              <a:spcAft>
                <a:spcPts val="0"/>
              </a:spcAft>
              <a:buSzPts val="1440"/>
              <a:buChar char="►"/>
            </a:pPr>
            <a:r>
              <a:rPr lang="en-US"/>
              <a:t>Eg: name instanceof String</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
        <p:nvSpPr>
          <p:cNvPr id="461" name="Google Shape;461;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62" name="Google Shape;462;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63" name="Google Shape;463;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 calcmode="lin" valueType="num">
                                      <p:cBhvr additive="base">
                                        <p:cTn dur="500"/>
                                        <p:tgtEl>
                                          <p:spTgt spid="4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anim calcmode="lin" valueType="num">
                                      <p:cBhvr additive="base">
                                        <p:cTn dur="500"/>
                                        <p:tgtEl>
                                          <p:spTgt spid="4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anim calcmode="lin" valueType="num">
                                      <p:cBhvr additive="base">
                                        <p:cTn dur="500"/>
                                        <p:tgtEl>
                                          <p:spTgt spid="4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3" st="3"/>
                                            </p:txEl>
                                          </p:spTgt>
                                        </p:tgtEl>
                                        <p:attrNameLst>
                                          <p:attrName>style.visibility</p:attrName>
                                        </p:attrNameLst>
                                      </p:cBhvr>
                                      <p:to>
                                        <p:strVal val="visible"/>
                                      </p:to>
                                    </p:set>
                                    <p:anim calcmode="lin" valueType="num">
                                      <p:cBhvr additive="base">
                                        <p:cTn dur="500"/>
                                        <p:tgtEl>
                                          <p:spTgt spid="46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4" st="4"/>
                                            </p:txEl>
                                          </p:spTgt>
                                        </p:tgtEl>
                                        <p:attrNameLst>
                                          <p:attrName>style.visibility</p:attrName>
                                        </p:attrNameLst>
                                      </p:cBhvr>
                                      <p:to>
                                        <p:strVal val="visible"/>
                                      </p:to>
                                    </p:set>
                                    <p:anim calcmode="lin" valueType="num">
                                      <p:cBhvr additive="base">
                                        <p:cTn dur="500"/>
                                        <p:tgtEl>
                                          <p:spTgt spid="46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5" st="5"/>
                                            </p:txEl>
                                          </p:spTgt>
                                        </p:tgtEl>
                                        <p:attrNameLst>
                                          <p:attrName>style.visibility</p:attrName>
                                        </p:attrNameLst>
                                      </p:cBhvr>
                                      <p:to>
                                        <p:strVal val="visible"/>
                                      </p:to>
                                    </p:set>
                                    <p:anim calcmode="lin" valueType="num">
                                      <p:cBhvr additive="base">
                                        <p:cTn dur="500"/>
                                        <p:tgtEl>
                                          <p:spTgt spid="46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6" st="6"/>
                                            </p:txEl>
                                          </p:spTgt>
                                        </p:tgtEl>
                                        <p:attrNameLst>
                                          <p:attrName>style.visibility</p:attrName>
                                        </p:attrNameLst>
                                      </p:cBhvr>
                                      <p:to>
                                        <p:strVal val="visible"/>
                                      </p:to>
                                    </p:set>
                                    <p:anim calcmode="lin" valueType="num">
                                      <p:cBhvr additive="base">
                                        <p:cTn dur="500"/>
                                        <p:tgtEl>
                                          <p:spTgt spid="46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a:t>
            </a:r>
            <a:endParaRPr/>
          </a:p>
        </p:txBody>
      </p:sp>
      <p:sp>
        <p:nvSpPr>
          <p:cNvPr id="469" name="Google Shape;469;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258318" lvl="0" marL="342900" rtl="0" algn="l">
              <a:spcBef>
                <a:spcPts val="0"/>
              </a:spcBef>
              <a:spcAft>
                <a:spcPts val="0"/>
              </a:spcAft>
              <a:buSzPct val="79999"/>
              <a:buNone/>
            </a:pPr>
            <a:r>
              <a:t/>
            </a:r>
            <a:endParaRPr/>
          </a:p>
          <a:p>
            <a:pPr indent="-342900" lvl="0" marL="342900" rtl="0" algn="l">
              <a:spcBef>
                <a:spcPts val="1000"/>
              </a:spcBef>
              <a:spcAft>
                <a:spcPts val="0"/>
              </a:spcAft>
              <a:buSzPct val="79999"/>
              <a:buChar char="►"/>
            </a:pPr>
            <a:r>
              <a:rPr b="1" lang="en-US"/>
              <a:t>public class InstanceOfOperatorDemo {</a:t>
            </a:r>
            <a:endParaRPr/>
          </a:p>
          <a:p>
            <a:pPr indent="-342900" lvl="0" marL="342900" rtl="0" algn="l">
              <a:spcBef>
                <a:spcPts val="1000"/>
              </a:spcBef>
              <a:spcAft>
                <a:spcPts val="0"/>
              </a:spcAft>
              <a:buSzPct val="79999"/>
              <a:buChar char="►"/>
            </a:pPr>
            <a:r>
              <a:rPr b="1" lang="en-US"/>
              <a:t>public static void main(String[] args) {</a:t>
            </a:r>
            <a:endParaRPr/>
          </a:p>
          <a:p>
            <a:pPr indent="-342900" lvl="0" marL="342900" rtl="0" algn="l">
              <a:spcBef>
                <a:spcPts val="1000"/>
              </a:spcBef>
              <a:spcAft>
                <a:spcPts val="0"/>
              </a:spcAft>
              <a:buSzPct val="79999"/>
              <a:buChar char="►"/>
            </a:pPr>
            <a:r>
              <a:rPr lang="en-US"/>
              <a:t>String name="James";</a:t>
            </a:r>
            <a:endParaRPr/>
          </a:p>
          <a:p>
            <a:pPr indent="-342900" lvl="0" marL="342900" rtl="0" algn="l">
              <a:spcBef>
                <a:spcPts val="1000"/>
              </a:spcBef>
              <a:spcAft>
                <a:spcPts val="0"/>
              </a:spcAft>
              <a:buSzPct val="79999"/>
              <a:buChar char="►"/>
            </a:pPr>
            <a:r>
              <a:rPr b="1" lang="en-US"/>
              <a:t>boolean result1 = name instanceof String;</a:t>
            </a:r>
            <a:endParaRPr/>
          </a:p>
          <a:p>
            <a:pPr indent="-342900" lvl="0" marL="342900" rtl="0" algn="l">
              <a:spcBef>
                <a:spcPts val="1000"/>
              </a:spcBef>
              <a:spcAft>
                <a:spcPts val="0"/>
              </a:spcAft>
              <a:buSzPct val="79999"/>
              <a:buChar char="►"/>
            </a:pPr>
            <a:r>
              <a:rPr lang="en-US"/>
              <a:t>System.</a:t>
            </a:r>
            <a:r>
              <a:rPr i="1" lang="en-US"/>
              <a:t>out.println("result1: "+result1);</a:t>
            </a:r>
            <a:endParaRPr/>
          </a:p>
          <a:p>
            <a:pPr indent="-342900" lvl="0" marL="342900" rtl="0" algn="l">
              <a:spcBef>
                <a:spcPts val="1000"/>
              </a:spcBef>
              <a:spcAft>
                <a:spcPts val="0"/>
              </a:spcAft>
              <a:buSzPct val="79999"/>
              <a:buChar char="►"/>
            </a:pPr>
            <a:r>
              <a:rPr lang="en-US"/>
              <a:t>name=</a:t>
            </a:r>
            <a:r>
              <a:rPr b="1" lang="en-US"/>
              <a:t>null;</a:t>
            </a:r>
            <a:endParaRPr/>
          </a:p>
          <a:p>
            <a:pPr indent="-342900" lvl="0" marL="342900" rtl="0" algn="l">
              <a:spcBef>
                <a:spcPts val="1000"/>
              </a:spcBef>
              <a:spcAft>
                <a:spcPts val="0"/>
              </a:spcAft>
              <a:buSzPct val="79999"/>
              <a:buChar char="►"/>
            </a:pPr>
            <a:r>
              <a:rPr b="1" lang="en-US"/>
              <a:t>boolean result2 = name instanceof String;</a:t>
            </a:r>
            <a:endParaRPr/>
          </a:p>
          <a:p>
            <a:pPr indent="-342900" lvl="0" marL="342900" rtl="0" algn="l">
              <a:spcBef>
                <a:spcPts val="1000"/>
              </a:spcBef>
              <a:spcAft>
                <a:spcPts val="0"/>
              </a:spcAft>
              <a:buSzPct val="79999"/>
              <a:buChar char="►"/>
            </a:pPr>
            <a:r>
              <a:rPr lang="en-US"/>
              <a:t>System.</a:t>
            </a:r>
            <a:r>
              <a:rPr i="1" lang="en-US"/>
              <a:t>out.println("result2: "+result2);</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p:txBody>
      </p:sp>
      <p:sp>
        <p:nvSpPr>
          <p:cNvPr id="470" name="Google Shape;47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71" name="Google Shape;47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72" name="Google Shape;47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2</a:t>
            </a:r>
            <a:endParaRPr/>
          </a:p>
        </p:txBody>
      </p:sp>
      <p:sp>
        <p:nvSpPr>
          <p:cNvPr id="478" name="Google Shape;478;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265176" lvl="0" marL="342900" rtl="0" algn="l">
              <a:spcBef>
                <a:spcPts val="0"/>
              </a:spcBef>
              <a:spcAft>
                <a:spcPts val="0"/>
              </a:spcAft>
              <a:buSzPct val="79999"/>
              <a:buNone/>
            </a:pPr>
            <a:r>
              <a:t/>
            </a:r>
            <a:endParaRPr/>
          </a:p>
          <a:p>
            <a:pPr indent="-342900" lvl="0" marL="342900" rtl="0" algn="l">
              <a:spcBef>
                <a:spcPts val="1000"/>
              </a:spcBef>
              <a:spcAft>
                <a:spcPts val="0"/>
              </a:spcAft>
              <a:buSzPct val="79999"/>
              <a:buChar char="►"/>
            </a:pPr>
            <a:r>
              <a:rPr b="1" lang="en-US"/>
              <a:t>public class InstanceOfOperatorDemo {</a:t>
            </a:r>
            <a:endParaRPr/>
          </a:p>
          <a:p>
            <a:pPr indent="-342900" lvl="0" marL="342900" rtl="0" algn="l">
              <a:spcBef>
                <a:spcPts val="1000"/>
              </a:spcBef>
              <a:spcAft>
                <a:spcPts val="0"/>
              </a:spcAft>
              <a:buSzPct val="79999"/>
              <a:buChar char="►"/>
            </a:pPr>
            <a:r>
              <a:rPr b="1" lang="en-US"/>
              <a:t>public static void main(String[] args) {</a:t>
            </a:r>
            <a:endParaRPr/>
          </a:p>
          <a:p>
            <a:pPr indent="-342900" lvl="0" marL="342900" rtl="0" algn="l">
              <a:spcBef>
                <a:spcPts val="1000"/>
              </a:spcBef>
              <a:spcAft>
                <a:spcPts val="0"/>
              </a:spcAft>
              <a:buSzPct val="79999"/>
              <a:buChar char="►"/>
            </a:pPr>
            <a:r>
              <a:rPr lang="en-US"/>
              <a:t>Object number=101.23;</a:t>
            </a:r>
            <a:endParaRPr/>
          </a:p>
          <a:p>
            <a:pPr indent="-342900" lvl="0" marL="342900" rtl="0" algn="l">
              <a:spcBef>
                <a:spcPts val="1000"/>
              </a:spcBef>
              <a:spcAft>
                <a:spcPts val="0"/>
              </a:spcAft>
              <a:buSzPct val="79999"/>
              <a:buChar char="►"/>
            </a:pPr>
            <a:r>
              <a:rPr lang="en-US"/>
              <a:t>Object names[] = </a:t>
            </a:r>
            <a:r>
              <a:rPr b="1" lang="en-US"/>
              <a:t>new String[1];</a:t>
            </a:r>
            <a:endParaRPr/>
          </a:p>
          <a:p>
            <a:pPr indent="-342900" lvl="0" marL="342900" rtl="0" algn="l">
              <a:spcBef>
                <a:spcPts val="1000"/>
              </a:spcBef>
              <a:spcAft>
                <a:spcPts val="0"/>
              </a:spcAft>
              <a:buSzPct val="79999"/>
              <a:buChar char="►"/>
            </a:pPr>
            <a:r>
              <a:rPr lang="en-US"/>
              <a:t>System.</a:t>
            </a:r>
            <a:r>
              <a:rPr i="1" lang="en-US"/>
              <a:t>out.println(number </a:t>
            </a:r>
            <a:r>
              <a:rPr b="1" i="1" lang="en-US"/>
              <a:t>instanceof Number);</a:t>
            </a:r>
            <a:endParaRPr b="1"/>
          </a:p>
          <a:p>
            <a:pPr indent="-342900" lvl="0" marL="342900" rtl="0" algn="l">
              <a:spcBef>
                <a:spcPts val="1000"/>
              </a:spcBef>
              <a:spcAft>
                <a:spcPts val="0"/>
              </a:spcAft>
              <a:buSzPct val="79999"/>
              <a:buChar char="►"/>
            </a:pPr>
            <a:r>
              <a:rPr lang="en-US"/>
              <a:t>System.</a:t>
            </a:r>
            <a:r>
              <a:rPr i="1" lang="en-US"/>
              <a:t>out.println(number </a:t>
            </a:r>
            <a:r>
              <a:rPr b="1" i="1" lang="en-US"/>
              <a:t>instanceof Integer);</a:t>
            </a:r>
            <a:endParaRPr/>
          </a:p>
          <a:p>
            <a:pPr indent="-342900" lvl="0" marL="342900" rtl="0" algn="l">
              <a:spcBef>
                <a:spcPts val="1000"/>
              </a:spcBef>
              <a:spcAft>
                <a:spcPts val="0"/>
              </a:spcAft>
              <a:buSzPct val="79999"/>
              <a:buChar char="►"/>
            </a:pPr>
            <a:r>
              <a:rPr lang="en-US"/>
              <a:t>System.</a:t>
            </a:r>
            <a:r>
              <a:rPr i="1" lang="en-US"/>
              <a:t>out.println(number </a:t>
            </a:r>
            <a:r>
              <a:rPr b="1" i="1" lang="en-US"/>
              <a:t>instanceof Float);</a:t>
            </a:r>
            <a:endParaRPr/>
          </a:p>
          <a:p>
            <a:pPr indent="-342900" lvl="0" marL="342900" rtl="0" algn="l">
              <a:spcBef>
                <a:spcPts val="1000"/>
              </a:spcBef>
              <a:spcAft>
                <a:spcPts val="0"/>
              </a:spcAft>
              <a:buSzPct val="79999"/>
              <a:buChar char="►"/>
            </a:pPr>
            <a:r>
              <a:rPr lang="en-US"/>
              <a:t>System.</a:t>
            </a:r>
            <a:r>
              <a:rPr i="1" lang="en-US"/>
              <a:t>out.println(names </a:t>
            </a:r>
            <a:r>
              <a:rPr b="1" i="1" lang="en-US"/>
              <a:t>instanceof String[]);</a:t>
            </a:r>
            <a:endParaRPr/>
          </a:p>
          <a:p>
            <a:pPr indent="-342900" lvl="0" marL="342900" rtl="0" algn="l">
              <a:spcBef>
                <a:spcPts val="1000"/>
              </a:spcBef>
              <a:spcAft>
                <a:spcPts val="0"/>
              </a:spcAft>
              <a:buSzPct val="79999"/>
              <a:buChar char="►"/>
            </a:pPr>
            <a:r>
              <a:rPr lang="en-US"/>
              <a:t>System.</a:t>
            </a:r>
            <a:r>
              <a:rPr i="1" lang="en-US"/>
              <a:t>out.println(names </a:t>
            </a:r>
            <a:r>
              <a:rPr b="1" i="1" lang="en-US"/>
              <a:t>instanceof Integer[]);</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a:p>
            <a:pPr indent="-265176" lvl="0" marL="342900" rtl="0" algn="l">
              <a:spcBef>
                <a:spcPts val="1000"/>
              </a:spcBef>
              <a:spcAft>
                <a:spcPts val="0"/>
              </a:spcAft>
              <a:buSzPct val="79999"/>
              <a:buNone/>
            </a:pPr>
            <a:r>
              <a:t/>
            </a:r>
            <a:endParaRPr/>
          </a:p>
        </p:txBody>
      </p:sp>
      <p:sp>
        <p:nvSpPr>
          <p:cNvPr id="479" name="Google Shape;479;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80" name="Google Shape;480;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81" name="Google Shape;481;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Precedence of Java Operators:</a:t>
            </a:r>
            <a:br>
              <a:rPr lang="en-US"/>
            </a:br>
            <a:endParaRPr/>
          </a:p>
        </p:txBody>
      </p:sp>
      <p:sp>
        <p:nvSpPr>
          <p:cNvPr id="487" name="Google Shape;487;p3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Operator precedence determines the grouping of terms in an expression. This affects how an expression is evaluated. Certain operators have higher precedence than others; for example, the multiplication operator has higher precedence than the addition operator:</a:t>
            </a:r>
            <a:endParaRPr/>
          </a:p>
          <a:p>
            <a:pPr indent="-342900" lvl="0" marL="342900" rtl="0" algn="l">
              <a:spcBef>
                <a:spcPts val="1000"/>
              </a:spcBef>
              <a:spcAft>
                <a:spcPts val="0"/>
              </a:spcAft>
              <a:buSzPts val="1440"/>
              <a:buChar char="►"/>
            </a:pPr>
            <a:r>
              <a:rPr lang="en-US"/>
              <a:t>For example, x = 7 + 3 * 2;</a:t>
            </a:r>
            <a:endParaRPr/>
          </a:p>
          <a:p>
            <a:pPr indent="-342900" lvl="0" marL="342900" rtl="0" algn="l">
              <a:spcBef>
                <a:spcPts val="1000"/>
              </a:spcBef>
              <a:spcAft>
                <a:spcPts val="0"/>
              </a:spcAft>
              <a:buSzPts val="1440"/>
              <a:buChar char="►"/>
            </a:pPr>
            <a:r>
              <a:rPr lang="en-US"/>
              <a:t>Here x is assigned 13, not 20 because operator * has higher precedence than +, so it first gets multiplied with 3*2 and then adds into 7.</a:t>
            </a:r>
            <a:endParaRPr/>
          </a:p>
          <a:p>
            <a:pPr indent="-251459" lvl="0" marL="342900" rtl="0" algn="l">
              <a:spcBef>
                <a:spcPts val="1000"/>
              </a:spcBef>
              <a:spcAft>
                <a:spcPts val="0"/>
              </a:spcAft>
              <a:buSzPts val="1440"/>
              <a:buNone/>
            </a:pPr>
            <a:r>
              <a:t/>
            </a:r>
            <a:endParaRPr/>
          </a:p>
        </p:txBody>
      </p:sp>
      <p:sp>
        <p:nvSpPr>
          <p:cNvPr id="488" name="Google Shape;488;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89" name="Google Shape;489;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90" name="Google Shape;490;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 calcmode="lin" valueType="num">
                                      <p:cBhvr additive="base">
                                        <p:cTn dur="500"/>
                                        <p:tgtEl>
                                          <p:spTgt spid="48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 calcmode="lin" valueType="num">
                                      <p:cBhvr additive="base">
                                        <p:cTn dur="500"/>
                                        <p:tgtEl>
                                          <p:spTgt spid="48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 calcmode="lin" valueType="num">
                                      <p:cBhvr additive="base">
                                        <p:cTn dur="500"/>
                                        <p:tgtEl>
                                          <p:spTgt spid="48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 calcmode="lin" valueType="num">
                                      <p:cBhvr additive="base">
                                        <p:cTn dur="500"/>
                                        <p:tgtEl>
                                          <p:spTgt spid="48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Types of Operators based on operands</a:t>
            </a:r>
            <a:endParaRPr/>
          </a:p>
        </p:txBody>
      </p:sp>
      <p:sp>
        <p:nvSpPr>
          <p:cNvPr id="175" name="Google Shape;175;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Unary Operator</a:t>
            </a:r>
            <a:endParaRPr/>
          </a:p>
          <a:p>
            <a:pPr indent="-342900" lvl="0" marL="342900" rtl="0" algn="l">
              <a:spcBef>
                <a:spcPts val="1000"/>
              </a:spcBef>
              <a:spcAft>
                <a:spcPts val="0"/>
              </a:spcAft>
              <a:buSzPts val="1440"/>
              <a:buChar char="►"/>
            </a:pPr>
            <a:r>
              <a:rPr lang="en-US"/>
              <a:t>Binary Operator</a:t>
            </a:r>
            <a:endParaRPr/>
          </a:p>
          <a:p>
            <a:pPr indent="-342900" lvl="0" marL="342900" rtl="0" algn="l">
              <a:spcBef>
                <a:spcPts val="1000"/>
              </a:spcBef>
              <a:spcAft>
                <a:spcPts val="0"/>
              </a:spcAft>
              <a:buSzPts val="1440"/>
              <a:buChar char="►"/>
            </a:pPr>
            <a:r>
              <a:rPr lang="en-US"/>
              <a:t>Ternary Operator</a:t>
            </a:r>
            <a:endParaRPr/>
          </a:p>
        </p:txBody>
      </p:sp>
      <p:sp>
        <p:nvSpPr>
          <p:cNvPr id="176" name="Google Shape;176;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177" name="Google Shape;177;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78" name="Google Shape;178;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aphicFrame>
        <p:nvGraphicFramePr>
          <p:cNvPr id="495" name="Google Shape;495;p40"/>
          <p:cNvGraphicFramePr/>
          <p:nvPr/>
        </p:nvGraphicFramePr>
        <p:xfrm>
          <a:off x="438912" y="786380"/>
          <a:ext cx="3000000" cy="3000000"/>
        </p:xfrm>
        <a:graphic>
          <a:graphicData uri="http://schemas.openxmlformats.org/drawingml/2006/table">
            <a:tbl>
              <a:tblPr bandRow="1" firstCol="1" firstRow="1">
                <a:noFill/>
                <a:tableStyleId>{5CB82631-0380-402E-90AB-788EF6EAD03A}</a:tableStyleId>
              </a:tblPr>
              <a:tblGrid>
                <a:gridCol w="1572775"/>
                <a:gridCol w="5970375"/>
                <a:gridCol w="1885775"/>
              </a:tblGrid>
              <a:tr h="309225">
                <a:tc>
                  <a:txBody>
                    <a:bodyPr/>
                    <a:lstStyle/>
                    <a:p>
                      <a:pPr indent="0" lvl="0" marL="0" marR="0" rtl="0" algn="l">
                        <a:lnSpc>
                          <a:spcPct val="157142"/>
                        </a:lnSpc>
                        <a:spcBef>
                          <a:spcPts val="0"/>
                        </a:spcBef>
                        <a:spcAft>
                          <a:spcPts val="0"/>
                        </a:spcAft>
                        <a:buNone/>
                      </a:pPr>
                      <a:r>
                        <a:rPr lang="en-US" sz="1050">
                          <a:solidFill>
                            <a:srgbClr val="7030A0"/>
                          </a:solidFill>
                        </a:rPr>
                        <a:t>Category </a:t>
                      </a:r>
                      <a:endParaRPr sz="1100">
                        <a:solidFill>
                          <a:srgbClr val="7030A0"/>
                        </a:solidFill>
                        <a:latin typeface="Calibri"/>
                        <a:ea typeface="Calibri"/>
                        <a:cs typeface="Calibri"/>
                        <a:sym typeface="Calibri"/>
                      </a:endParaRPr>
                    </a:p>
                  </a:txBody>
                  <a:tcPr marT="9525" marB="9525" marR="9525" marL="9525" anchor="ctr">
                    <a:solidFill>
                      <a:schemeClr val="lt1"/>
                    </a:solidFill>
                  </a:tcPr>
                </a:tc>
                <a:tc>
                  <a:txBody>
                    <a:bodyPr/>
                    <a:lstStyle/>
                    <a:p>
                      <a:pPr indent="0" lvl="0" marL="0" marR="0" rtl="0" algn="l">
                        <a:lnSpc>
                          <a:spcPct val="157142"/>
                        </a:lnSpc>
                        <a:spcBef>
                          <a:spcPts val="0"/>
                        </a:spcBef>
                        <a:spcAft>
                          <a:spcPts val="0"/>
                        </a:spcAft>
                        <a:buNone/>
                      </a:pPr>
                      <a:r>
                        <a:rPr lang="en-US" sz="1050">
                          <a:solidFill>
                            <a:srgbClr val="7030A0"/>
                          </a:solidFill>
                        </a:rPr>
                        <a:t>Operator </a:t>
                      </a:r>
                      <a:endParaRPr sz="1100">
                        <a:solidFill>
                          <a:srgbClr val="7030A0"/>
                        </a:solidFill>
                        <a:latin typeface="Calibri"/>
                        <a:ea typeface="Calibri"/>
                        <a:cs typeface="Calibri"/>
                        <a:sym typeface="Calibri"/>
                      </a:endParaRPr>
                    </a:p>
                  </a:txBody>
                  <a:tcPr marT="9525" marB="9525" marR="9525" marL="9525" anchor="ctr">
                    <a:solidFill>
                      <a:schemeClr val="lt1"/>
                    </a:solidFill>
                  </a:tcPr>
                </a:tc>
                <a:tc>
                  <a:txBody>
                    <a:bodyPr/>
                    <a:lstStyle/>
                    <a:p>
                      <a:pPr indent="0" lvl="0" marL="0" marR="0" rtl="0" algn="l">
                        <a:lnSpc>
                          <a:spcPct val="157142"/>
                        </a:lnSpc>
                        <a:spcBef>
                          <a:spcPts val="0"/>
                        </a:spcBef>
                        <a:spcAft>
                          <a:spcPts val="0"/>
                        </a:spcAft>
                        <a:buNone/>
                      </a:pPr>
                      <a:r>
                        <a:rPr lang="en-US" sz="1050">
                          <a:solidFill>
                            <a:srgbClr val="7030A0"/>
                          </a:solidFill>
                        </a:rPr>
                        <a:t>Associativity </a:t>
                      </a:r>
                      <a:endParaRPr sz="1100">
                        <a:solidFill>
                          <a:srgbClr val="7030A0"/>
                        </a:solidFill>
                        <a:latin typeface="Calibri"/>
                        <a:ea typeface="Calibri"/>
                        <a:cs typeface="Calibri"/>
                        <a:sym typeface="Calibri"/>
                      </a:endParaRPr>
                    </a:p>
                  </a:txBody>
                  <a:tcPr marT="9525" marB="9525" marR="9525" marL="9525" anchor="ctr">
                    <a:solidFill>
                      <a:schemeClr val="lt1"/>
                    </a:solidFill>
                  </a:tcPr>
                </a:tc>
              </a:tr>
              <a:tr h="309400">
                <a:tc>
                  <a:txBody>
                    <a:bodyPr/>
                    <a:lstStyle/>
                    <a:p>
                      <a:pPr indent="0" lvl="0" marL="0" marR="0" rtl="0" algn="l">
                        <a:lnSpc>
                          <a:spcPct val="157142"/>
                        </a:lnSpc>
                        <a:spcBef>
                          <a:spcPts val="0"/>
                        </a:spcBef>
                        <a:spcAft>
                          <a:spcPts val="0"/>
                        </a:spcAft>
                        <a:buNone/>
                      </a:pPr>
                      <a:r>
                        <a:rPr lang="en-US" sz="1050"/>
                        <a:t>Postfix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 . (dot operator)</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Unary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 - ! ~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Right to left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Multiplicative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 %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Additive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Shift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&gt;&gt; &gt;&gt;&gt; &lt;&lt;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Relational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&gt; &gt;= &lt; &lt;=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Equality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Bitwise AND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&amp;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Bitwise XOR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Bitwise OR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Logical AND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&amp;&amp;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Logical OR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Conditional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Right to left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Assignment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 -= *= /= %= &gt;&gt;= &lt;&lt;= &amp;= ^= |=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Right to left </a:t>
                      </a:r>
                      <a:endParaRPr sz="1100">
                        <a:latin typeface="Calibri"/>
                        <a:ea typeface="Calibri"/>
                        <a:cs typeface="Calibri"/>
                        <a:sym typeface="Calibri"/>
                      </a:endParaRPr>
                    </a:p>
                  </a:txBody>
                  <a:tcPr marT="9525" marB="9525" marR="9525" marL="9525" anchor="ctr"/>
                </a:tc>
              </a:tr>
              <a:tr h="309400">
                <a:tc>
                  <a:txBody>
                    <a:bodyPr/>
                    <a:lstStyle/>
                    <a:p>
                      <a:pPr indent="0" lvl="0" marL="0" marR="0" rtl="0" algn="l">
                        <a:lnSpc>
                          <a:spcPct val="157142"/>
                        </a:lnSpc>
                        <a:spcBef>
                          <a:spcPts val="0"/>
                        </a:spcBef>
                        <a:spcAft>
                          <a:spcPts val="0"/>
                        </a:spcAft>
                        <a:buNone/>
                      </a:pPr>
                      <a:r>
                        <a:rPr lang="en-US" sz="1050"/>
                        <a:t>Comma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 </a:t>
                      </a:r>
                      <a:endParaRPr sz="1100">
                        <a:latin typeface="Calibri"/>
                        <a:ea typeface="Calibri"/>
                        <a:cs typeface="Calibri"/>
                        <a:sym typeface="Calibri"/>
                      </a:endParaRPr>
                    </a:p>
                  </a:txBody>
                  <a:tcPr marT="9525" marB="9525" marR="9525" marL="9525" anchor="ctr"/>
                </a:tc>
                <a:tc>
                  <a:txBody>
                    <a:bodyPr/>
                    <a:lstStyle/>
                    <a:p>
                      <a:pPr indent="0" lvl="0" marL="0" marR="0" rtl="0" algn="l">
                        <a:lnSpc>
                          <a:spcPct val="157142"/>
                        </a:lnSpc>
                        <a:spcBef>
                          <a:spcPts val="0"/>
                        </a:spcBef>
                        <a:spcAft>
                          <a:spcPts val="0"/>
                        </a:spcAft>
                        <a:buNone/>
                      </a:pPr>
                      <a:r>
                        <a:rPr lang="en-US" sz="1050"/>
                        <a:t>Left to right </a:t>
                      </a:r>
                      <a:endParaRPr sz="1100">
                        <a:latin typeface="Calibri"/>
                        <a:ea typeface="Calibri"/>
                        <a:cs typeface="Calibri"/>
                        <a:sym typeface="Calibri"/>
                      </a:endParaRPr>
                    </a:p>
                  </a:txBody>
                  <a:tcPr marT="9525" marB="9525" marR="9525" marL="9525" anchor="ctr"/>
                </a:tc>
              </a:tr>
            </a:tbl>
          </a:graphicData>
        </a:graphic>
      </p:graphicFrame>
      <p:sp>
        <p:nvSpPr>
          <p:cNvPr id="496" name="Google Shape;496;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497" name="Google Shape;497;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98" name="Google Shape;498;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Step by step calculation</a:t>
            </a:r>
            <a:endParaRPr/>
          </a:p>
        </p:txBody>
      </p:sp>
      <p:sp>
        <p:nvSpPr>
          <p:cNvPr id="504" name="Google Shape;504;p4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20+50%2*(10-2)</a:t>
            </a:r>
            <a:endParaRPr/>
          </a:p>
          <a:p>
            <a:pPr indent="-342900" lvl="0" marL="342900" rtl="0" algn="l">
              <a:spcBef>
                <a:spcPts val="1000"/>
              </a:spcBef>
              <a:spcAft>
                <a:spcPts val="0"/>
              </a:spcAft>
              <a:buSzPts val="1440"/>
              <a:buChar char="►"/>
            </a:pPr>
            <a:r>
              <a:rPr lang="en-US"/>
              <a:t>20+50%2*8</a:t>
            </a:r>
            <a:endParaRPr/>
          </a:p>
          <a:p>
            <a:pPr indent="-342900" lvl="0" marL="342900" rtl="0" algn="l">
              <a:spcBef>
                <a:spcPts val="1000"/>
              </a:spcBef>
              <a:spcAft>
                <a:spcPts val="0"/>
              </a:spcAft>
              <a:buSzPts val="1440"/>
              <a:buChar char="►"/>
            </a:pPr>
            <a:r>
              <a:rPr lang="en-US"/>
              <a:t>20+0*8</a:t>
            </a:r>
            <a:endParaRPr/>
          </a:p>
          <a:p>
            <a:pPr indent="-342900" lvl="0" marL="342900" rtl="0" algn="l">
              <a:spcBef>
                <a:spcPts val="1000"/>
              </a:spcBef>
              <a:spcAft>
                <a:spcPts val="0"/>
              </a:spcAft>
              <a:buSzPts val="1440"/>
              <a:buChar char="►"/>
            </a:pPr>
            <a:r>
              <a:rPr lang="en-US"/>
              <a:t>20+0</a:t>
            </a:r>
            <a:endParaRPr/>
          </a:p>
          <a:p>
            <a:pPr indent="-342900" lvl="0" marL="342900" rtl="0" algn="l">
              <a:spcBef>
                <a:spcPts val="1000"/>
              </a:spcBef>
              <a:spcAft>
                <a:spcPts val="0"/>
              </a:spcAft>
              <a:buSzPts val="1440"/>
              <a:buChar char="►"/>
            </a:pPr>
            <a:r>
              <a:rPr lang="en-US"/>
              <a:t>20</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int x = 20+50%2*(10-2);</a:t>
            </a:r>
            <a:endParaRPr/>
          </a:p>
          <a:p>
            <a:pPr indent="-342900" lvl="0" marL="342900" rtl="0" algn="l">
              <a:spcBef>
                <a:spcPts val="1000"/>
              </a:spcBef>
              <a:spcAft>
                <a:spcPts val="0"/>
              </a:spcAft>
              <a:buSzPts val="1440"/>
              <a:buChar char="►"/>
            </a:pPr>
            <a:r>
              <a:rPr lang="en-US"/>
              <a:t>System.</a:t>
            </a:r>
            <a:r>
              <a:rPr i="1" lang="en-US"/>
              <a:t>out.println("x value: "+x);</a:t>
            </a:r>
            <a:endParaRPr/>
          </a:p>
          <a:p>
            <a:pPr indent="-342900" lvl="0" marL="342900" rtl="0" algn="l">
              <a:spcBef>
                <a:spcPts val="1000"/>
              </a:spcBef>
              <a:spcAft>
                <a:spcPts val="0"/>
              </a:spcAft>
              <a:buSzPts val="1440"/>
              <a:buChar char="►"/>
            </a:pPr>
            <a:r>
              <a:rPr i="1" lang="en-US"/>
              <a:t>Output: x value: 20</a:t>
            </a:r>
            <a:endParaRPr/>
          </a:p>
          <a:p>
            <a:pPr indent="-251459" lvl="0" marL="342900" rtl="0" algn="l">
              <a:spcBef>
                <a:spcPts val="1000"/>
              </a:spcBef>
              <a:spcAft>
                <a:spcPts val="0"/>
              </a:spcAft>
              <a:buSzPts val="1440"/>
              <a:buNone/>
            </a:pPr>
            <a:r>
              <a:t/>
            </a:r>
            <a:endParaRPr/>
          </a:p>
        </p:txBody>
      </p:sp>
      <p:sp>
        <p:nvSpPr>
          <p:cNvPr id="505" name="Google Shape;505;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06" name="Google Shape;506;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07" name="Google Shape;507;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Difference between = and ==</a:t>
            </a:r>
            <a:endParaRPr/>
          </a:p>
        </p:txBody>
      </p:sp>
      <p:sp>
        <p:nvSpPr>
          <p:cNvPr id="513" name="Google Shape;513;p4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is assignment operator, it assigns value to the variable</a:t>
            </a:r>
            <a:endParaRPr/>
          </a:p>
          <a:p>
            <a:pPr indent="-342900" lvl="0" marL="342900" rtl="0" algn="l">
              <a:spcBef>
                <a:spcPts val="1000"/>
              </a:spcBef>
              <a:spcAft>
                <a:spcPts val="0"/>
              </a:spcAft>
              <a:buSzPts val="1440"/>
              <a:buChar char="►"/>
            </a:pPr>
            <a:r>
              <a:rPr lang="en-US"/>
              <a:t>== is comparison operator, it compares two values if both are same returns true, else returns false</a:t>
            </a:r>
            <a:endParaRPr/>
          </a:p>
          <a:p>
            <a:pPr indent="-342900" lvl="0" marL="342900" rtl="0" algn="l">
              <a:spcBef>
                <a:spcPts val="1000"/>
              </a:spcBef>
              <a:spcAft>
                <a:spcPts val="0"/>
              </a:spcAft>
              <a:buSzPts val="1440"/>
              <a:buChar char="►"/>
            </a:pPr>
            <a:r>
              <a:rPr lang="en-US"/>
              <a:t>Ex:</a:t>
            </a:r>
            <a:endParaRPr/>
          </a:p>
          <a:p>
            <a:pPr indent="-342900" lvl="0" marL="342900" rtl="0" algn="l">
              <a:spcBef>
                <a:spcPts val="1000"/>
              </a:spcBef>
              <a:spcAft>
                <a:spcPts val="0"/>
              </a:spcAft>
              <a:buSzPts val="1440"/>
              <a:buChar char="►"/>
            </a:pPr>
            <a:r>
              <a:rPr lang="en-US"/>
              <a:t>int a = 10;</a:t>
            </a:r>
            <a:endParaRPr/>
          </a:p>
          <a:p>
            <a:pPr indent="-342900" lvl="0" marL="342900" rtl="0" algn="l">
              <a:spcBef>
                <a:spcPts val="1000"/>
              </a:spcBef>
              <a:spcAft>
                <a:spcPts val="0"/>
              </a:spcAft>
              <a:buSzPts val="1440"/>
              <a:buChar char="►"/>
            </a:pPr>
            <a:r>
              <a:rPr lang="en-US"/>
              <a:t>int b = 10;</a:t>
            </a:r>
            <a:endParaRPr/>
          </a:p>
          <a:p>
            <a:pPr indent="-342900" lvl="0" marL="342900" rtl="0" algn="l">
              <a:spcBef>
                <a:spcPts val="1000"/>
              </a:spcBef>
              <a:spcAft>
                <a:spcPts val="0"/>
              </a:spcAft>
              <a:buSzPts val="1440"/>
              <a:buChar char="►"/>
            </a:pPr>
            <a:r>
              <a:rPr lang="en-US"/>
              <a:t>If(a==b){</a:t>
            </a:r>
            <a:endParaRPr/>
          </a:p>
          <a:p>
            <a:pPr indent="-285750" lvl="1" marL="742950" rtl="0" algn="l">
              <a:spcBef>
                <a:spcPts val="1000"/>
              </a:spcBef>
              <a:spcAft>
                <a:spcPts val="0"/>
              </a:spcAft>
              <a:buSzPts val="1280"/>
              <a:buChar char="►"/>
            </a:pPr>
            <a:r>
              <a:rPr lang="en-US"/>
              <a:t>System.out.println(“both are same”);</a:t>
            </a:r>
            <a:endParaRPr/>
          </a:p>
          <a:p>
            <a:pPr indent="-342900" lvl="0" marL="342900" rtl="0" algn="l">
              <a:spcBef>
                <a:spcPts val="1000"/>
              </a:spcBef>
              <a:spcAft>
                <a:spcPts val="0"/>
              </a:spcAft>
              <a:buSzPts val="1440"/>
              <a:buChar char="►"/>
            </a:pPr>
            <a:r>
              <a:rPr lang="en-US"/>
              <a:t>}</a:t>
            </a:r>
            <a:endParaRPr/>
          </a:p>
        </p:txBody>
      </p:sp>
      <p:sp>
        <p:nvSpPr>
          <p:cNvPr id="514" name="Google Shape;514;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15" name="Google Shape;515;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16" name="Google Shape;516;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Quiz</a:t>
            </a:r>
            <a:endParaRPr/>
          </a:p>
        </p:txBody>
      </p:sp>
      <p:sp>
        <p:nvSpPr>
          <p:cNvPr id="522" name="Google Shape;522;p4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 class Test {</a:t>
            </a:r>
            <a:endParaRPr/>
          </a:p>
          <a:p>
            <a:pPr indent="-342900" lvl="0" marL="342900" rtl="0" algn="l">
              <a:spcBef>
                <a:spcPts val="1000"/>
              </a:spcBef>
              <a:spcAft>
                <a:spcPts val="0"/>
              </a:spcAft>
              <a:buSzPts val="1440"/>
              <a:buChar char="►"/>
            </a:pPr>
            <a:r>
              <a:rPr b="1" lang="en-US"/>
              <a:t>public static void main(String[] args) {</a:t>
            </a:r>
            <a:endParaRPr/>
          </a:p>
          <a:p>
            <a:pPr indent="-342900" lvl="0" marL="342900" rtl="0" algn="l">
              <a:spcBef>
                <a:spcPts val="1000"/>
              </a:spcBef>
              <a:spcAft>
                <a:spcPts val="0"/>
              </a:spcAft>
              <a:buSzPts val="1440"/>
              <a:buChar char="►"/>
            </a:pPr>
            <a:r>
              <a:rPr lang="en-US"/>
              <a:t>Object no = 10.234;</a:t>
            </a:r>
            <a:endParaRPr/>
          </a:p>
          <a:p>
            <a:pPr indent="-342900" lvl="0" marL="342900" rtl="0" algn="l">
              <a:spcBef>
                <a:spcPts val="1000"/>
              </a:spcBef>
              <a:spcAft>
                <a:spcPts val="0"/>
              </a:spcAft>
              <a:buSzPts val="1440"/>
              <a:buChar char="►"/>
            </a:pPr>
            <a:r>
              <a:rPr lang="en-US"/>
              <a:t>String[] names = {"Srinu","Kiran"};</a:t>
            </a:r>
            <a:endParaRPr/>
          </a:p>
          <a:p>
            <a:pPr indent="-342900" lvl="0" marL="342900" rtl="0" algn="l">
              <a:spcBef>
                <a:spcPts val="1000"/>
              </a:spcBef>
              <a:spcAft>
                <a:spcPts val="0"/>
              </a:spcAft>
              <a:buSzPts val="1440"/>
              <a:buChar char="►"/>
            </a:pPr>
            <a:r>
              <a:rPr lang="en-US"/>
              <a:t>System.</a:t>
            </a:r>
            <a:r>
              <a:rPr b="1" i="1" lang="en-US"/>
              <a:t>out.println(no instanceof Float);</a:t>
            </a:r>
            <a:endParaRPr/>
          </a:p>
          <a:p>
            <a:pPr indent="-342900" lvl="0" marL="342900" rtl="0" algn="l">
              <a:spcBef>
                <a:spcPts val="1000"/>
              </a:spcBef>
              <a:spcAft>
                <a:spcPts val="0"/>
              </a:spcAft>
              <a:buSzPts val="1440"/>
              <a:buChar char="►"/>
            </a:pPr>
            <a:r>
              <a:rPr lang="en-US"/>
              <a:t>System.</a:t>
            </a:r>
            <a:r>
              <a:rPr b="1" i="1" lang="en-US"/>
              <a:t>out.println(no instanceof Double);</a:t>
            </a:r>
            <a:endParaRPr/>
          </a:p>
          <a:p>
            <a:pPr indent="-342900" lvl="0" marL="342900" rtl="0" algn="l">
              <a:spcBef>
                <a:spcPts val="1000"/>
              </a:spcBef>
              <a:spcAft>
                <a:spcPts val="0"/>
              </a:spcAft>
              <a:buSzPts val="1440"/>
              <a:buChar char="►"/>
            </a:pPr>
            <a:r>
              <a:rPr lang="en-US"/>
              <a:t>System.</a:t>
            </a:r>
            <a:r>
              <a:rPr b="1" i="1" lang="en-US"/>
              <a:t>out.println(names instanceof String[]);</a:t>
            </a:r>
            <a:endParaRPr/>
          </a:p>
          <a:p>
            <a:pPr indent="-342900" lvl="0" marL="342900" rtl="0" algn="l">
              <a:spcBef>
                <a:spcPts val="1000"/>
              </a:spcBef>
              <a:spcAft>
                <a:spcPts val="0"/>
              </a:spcAft>
              <a:buSzPts val="1440"/>
              <a:buChar char="►"/>
            </a:pPr>
            <a:r>
              <a:rPr lang="en-US"/>
              <a:t>}</a:t>
            </a:r>
            <a:endParaRPr/>
          </a:p>
          <a:p>
            <a:pPr indent="-342900" lvl="0" marL="342900" rtl="0" algn="l">
              <a:spcBef>
                <a:spcPts val="1000"/>
              </a:spcBef>
              <a:spcAft>
                <a:spcPts val="0"/>
              </a:spcAft>
              <a:buSzPts val="1440"/>
              <a:buChar char="►"/>
            </a:pPr>
            <a:r>
              <a:rPr lang="en-US"/>
              <a:t>}</a:t>
            </a:r>
            <a:endParaRPr/>
          </a:p>
          <a:p>
            <a:pPr indent="-251459" lvl="0" marL="342900" rtl="0" algn="l">
              <a:spcBef>
                <a:spcPts val="1000"/>
              </a:spcBef>
              <a:spcAft>
                <a:spcPts val="0"/>
              </a:spcAft>
              <a:buSzPts val="1440"/>
              <a:buNone/>
            </a:pPr>
            <a:r>
              <a:t/>
            </a:r>
            <a:endParaRPr/>
          </a:p>
        </p:txBody>
      </p:sp>
      <p:sp>
        <p:nvSpPr>
          <p:cNvPr id="523" name="Google Shape;52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24" name="Google Shape;524;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25" name="Google Shape;525;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531" name="Google Shape;531;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False</a:t>
            </a:r>
            <a:endParaRPr/>
          </a:p>
          <a:p>
            <a:pPr indent="-342900" lvl="0" marL="342900" rtl="0" algn="l">
              <a:spcBef>
                <a:spcPts val="1000"/>
              </a:spcBef>
              <a:spcAft>
                <a:spcPts val="0"/>
              </a:spcAft>
              <a:buSzPts val="1440"/>
              <a:buChar char="►"/>
            </a:pPr>
            <a:r>
              <a:rPr lang="en-US"/>
              <a:t>True</a:t>
            </a:r>
            <a:endParaRPr/>
          </a:p>
          <a:p>
            <a:pPr indent="-342900" lvl="0" marL="342900" rtl="0" algn="l">
              <a:spcBef>
                <a:spcPts val="1000"/>
              </a:spcBef>
              <a:spcAft>
                <a:spcPts val="0"/>
              </a:spcAft>
              <a:buSzPts val="1440"/>
              <a:buChar char="►"/>
            </a:pPr>
            <a:r>
              <a:rPr lang="en-US"/>
              <a:t>True</a:t>
            </a:r>
            <a:endParaRPr/>
          </a:p>
          <a:p>
            <a:pPr indent="-251459" lvl="0" marL="342900" rtl="0" algn="l">
              <a:spcBef>
                <a:spcPts val="1000"/>
              </a:spcBef>
              <a:spcAft>
                <a:spcPts val="0"/>
              </a:spcAft>
              <a:buSzPts val="1440"/>
              <a:buNone/>
            </a:pPr>
            <a:r>
              <a:t/>
            </a:r>
            <a:endParaRPr/>
          </a:p>
        </p:txBody>
      </p:sp>
      <p:sp>
        <p:nvSpPr>
          <p:cNvPr id="532" name="Google Shape;532;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33" name="Google Shape;533;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34" name="Google Shape;534;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Questions????????</a:t>
            </a:r>
            <a:endParaRPr/>
          </a:p>
        </p:txBody>
      </p:sp>
      <p:sp>
        <p:nvSpPr>
          <p:cNvPr id="540" name="Google Shape;540;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a:t>
            </a:r>
            <a:endParaRPr/>
          </a:p>
        </p:txBody>
      </p:sp>
      <p:sp>
        <p:nvSpPr>
          <p:cNvPr id="541" name="Google Shape;541;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42" name="Google Shape;542;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43" name="Google Shape;543;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Write a Program to swap two numbers</a:t>
            </a:r>
            <a:endParaRPr/>
          </a:p>
        </p:txBody>
      </p:sp>
      <p:sp>
        <p:nvSpPr>
          <p:cNvPr id="549" name="Google Shape;549;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int a = 20, b = 10;</a:t>
            </a:r>
            <a:endParaRPr/>
          </a:p>
          <a:p>
            <a:pPr indent="-342900" lvl="0" marL="342900" rtl="0" algn="l">
              <a:spcBef>
                <a:spcPts val="1000"/>
              </a:spcBef>
              <a:spcAft>
                <a:spcPts val="0"/>
              </a:spcAft>
              <a:buSzPts val="1440"/>
              <a:buChar char="►"/>
            </a:pPr>
            <a:r>
              <a:rPr lang="en-US"/>
              <a:t>b = (a+b) - (a=b);</a:t>
            </a:r>
            <a:endParaRPr/>
          </a:p>
        </p:txBody>
      </p:sp>
      <p:sp>
        <p:nvSpPr>
          <p:cNvPr id="550" name="Google Shape;550;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51" name="Google Shape;551;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52" name="Google Shape;552;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Swapping of two numbers??</a:t>
            </a:r>
            <a:endParaRPr/>
          </a:p>
        </p:txBody>
      </p:sp>
      <p:sp>
        <p:nvSpPr>
          <p:cNvPr id="558" name="Google Shape;558;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59" name="Google Shape;559;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60" name="Google Shape;560;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scontent-sit4-1.xx.fbcdn.net/hphotos-xft1/v/t1.0-9/12802976_989922811056597_8723615146311432587_n.jpg?oh=fc0e092ea3ecd079f0ae396ade10811d&amp;oe=5793D013" id="561" name="Google Shape;561;p47"/>
          <p:cNvPicPr preferRelativeResize="0"/>
          <p:nvPr>
            <p:ph idx="1" type="body"/>
          </p:nvPr>
        </p:nvPicPr>
        <p:blipFill rotWithShape="1">
          <a:blip r:embed="rId3">
            <a:alphaModFix/>
          </a:blip>
          <a:srcRect b="0" l="0" r="0" t="0"/>
          <a:stretch/>
        </p:blipFill>
        <p:spPr>
          <a:xfrm>
            <a:off x="3035300" y="2160588"/>
            <a:ext cx="3881437" cy="38814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Assignment ?	</a:t>
            </a:r>
            <a:endParaRPr/>
          </a:p>
        </p:txBody>
      </p:sp>
      <p:sp>
        <p:nvSpPr>
          <p:cNvPr id="567" name="Google Shape;567;p4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Write a program to swap two numbers with out using third variable??</a:t>
            </a:r>
            <a:endParaRPr/>
          </a:p>
        </p:txBody>
      </p:sp>
      <p:sp>
        <p:nvSpPr>
          <p:cNvPr id="568" name="Google Shape;568;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69" name="Google Shape;569;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70" name="Google Shape;570;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Assignment</a:t>
            </a:r>
            <a:endParaRPr/>
          </a:p>
        </p:txBody>
      </p:sp>
      <p:sp>
        <p:nvSpPr>
          <p:cNvPr id="576" name="Google Shape;576;p4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Write a program to find out the least number of two numbers (using conditional operator)</a:t>
            </a:r>
            <a:endParaRPr/>
          </a:p>
        </p:txBody>
      </p:sp>
      <p:sp>
        <p:nvSpPr>
          <p:cNvPr id="577" name="Google Shape;577;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578" name="Google Shape;578;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79" name="Google Shape;579;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Unary Operator</a:t>
            </a:r>
            <a:endParaRPr/>
          </a:p>
        </p:txBody>
      </p:sp>
      <p:sp>
        <p:nvSpPr>
          <p:cNvPr id="184" name="Google Shape;184;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Unary operator performs action on single operand</a:t>
            </a:r>
            <a:endParaRPr/>
          </a:p>
          <a:p>
            <a:pPr indent="-342900" lvl="0" marL="342900" rtl="0" algn="l">
              <a:spcBef>
                <a:spcPts val="1000"/>
              </a:spcBef>
              <a:spcAft>
                <a:spcPts val="0"/>
              </a:spcAft>
              <a:buSzPts val="1440"/>
              <a:buChar char="►"/>
            </a:pPr>
            <a:r>
              <a:rPr lang="en-US"/>
              <a:t>Ex: ++, --</a:t>
            </a:r>
            <a:endParaRPr/>
          </a:p>
          <a:p>
            <a:pPr indent="-342900" lvl="0" marL="342900" rtl="0" algn="l">
              <a:spcBef>
                <a:spcPts val="1000"/>
              </a:spcBef>
              <a:spcAft>
                <a:spcPts val="0"/>
              </a:spcAft>
              <a:buSzPts val="1440"/>
              <a:buChar char="►"/>
            </a:pPr>
            <a:r>
              <a:rPr lang="en-US"/>
              <a:t>A++, ++a, --a, a--</a:t>
            </a:r>
            <a:endParaRPr/>
          </a:p>
        </p:txBody>
      </p:sp>
      <p:sp>
        <p:nvSpPr>
          <p:cNvPr id="185" name="Google Shape;18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186" name="Google Shape;18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87" name="Google Shape;18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Binary Operator	</a:t>
            </a:r>
            <a:endParaRPr/>
          </a:p>
        </p:txBody>
      </p:sp>
      <p:sp>
        <p:nvSpPr>
          <p:cNvPr id="193" name="Google Shape;193;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performs action on two operands</a:t>
            </a:r>
            <a:endParaRPr/>
          </a:p>
          <a:p>
            <a:pPr indent="-342900" lvl="0" marL="342900" rtl="0" algn="l">
              <a:spcBef>
                <a:spcPts val="1000"/>
              </a:spcBef>
              <a:spcAft>
                <a:spcPts val="0"/>
              </a:spcAft>
              <a:buSzPts val="1440"/>
              <a:buChar char="►"/>
            </a:pPr>
            <a:r>
              <a:rPr lang="en-US"/>
              <a:t>Ex: +, -, &amp;&amp;</a:t>
            </a:r>
            <a:endParaRPr/>
          </a:p>
          <a:p>
            <a:pPr indent="-342900" lvl="0" marL="342900" rtl="0" algn="l">
              <a:spcBef>
                <a:spcPts val="1000"/>
              </a:spcBef>
              <a:spcAft>
                <a:spcPts val="0"/>
              </a:spcAft>
              <a:buSzPts val="1440"/>
              <a:buChar char="►"/>
            </a:pPr>
            <a:r>
              <a:rPr lang="en-US"/>
              <a:t>A+b, a-b, a*b, a&amp;&amp;b</a:t>
            </a:r>
            <a:endParaRPr/>
          </a:p>
        </p:txBody>
      </p:sp>
      <p:sp>
        <p:nvSpPr>
          <p:cNvPr id="194" name="Google Shape;19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195" name="Google Shape;19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96" name="Google Shape;19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Ternary Operator</a:t>
            </a:r>
            <a:endParaRPr/>
          </a:p>
        </p:txBody>
      </p:sp>
      <p:sp>
        <p:nvSpPr>
          <p:cNvPr id="202" name="Google Shape;202;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performs action on 3 operands</a:t>
            </a:r>
            <a:endParaRPr/>
          </a:p>
          <a:p>
            <a:pPr indent="-342900" lvl="0" marL="342900" rtl="0" algn="l">
              <a:spcBef>
                <a:spcPts val="1000"/>
              </a:spcBef>
              <a:spcAft>
                <a:spcPts val="0"/>
              </a:spcAft>
              <a:buSzPts val="1440"/>
              <a:buChar char="►"/>
            </a:pPr>
            <a:r>
              <a:rPr lang="en-US"/>
              <a:t>Ex: ?    :</a:t>
            </a:r>
            <a:endParaRPr/>
          </a:p>
          <a:p>
            <a:pPr indent="-342900" lvl="0" marL="342900" rtl="0" algn="l">
              <a:spcBef>
                <a:spcPts val="1000"/>
              </a:spcBef>
              <a:spcAft>
                <a:spcPts val="0"/>
              </a:spcAft>
              <a:buSzPts val="1440"/>
              <a:buChar char="►"/>
            </a:pPr>
            <a:r>
              <a:rPr lang="en-US"/>
              <a:t>Result = condition ? Result1 : result2;</a:t>
            </a:r>
            <a:endParaRPr/>
          </a:p>
        </p:txBody>
      </p:sp>
      <p:sp>
        <p:nvSpPr>
          <p:cNvPr id="203" name="Google Shape;20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04" name="Google Shape;20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05" name="Google Shape;20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lang="en-US" sz="2400"/>
              <a:t>Java provides a rich set of operators to manipulate variables. We can divide all the Java operators into the</a:t>
            </a:r>
            <a:br>
              <a:rPr lang="en-US" sz="2400"/>
            </a:br>
            <a:r>
              <a:rPr lang="en-US" sz="2400"/>
              <a:t> following groups:</a:t>
            </a:r>
            <a:br>
              <a:rPr lang="en-US" sz="2400"/>
            </a:br>
            <a:endParaRPr sz="2400"/>
          </a:p>
        </p:txBody>
      </p:sp>
      <p:sp>
        <p:nvSpPr>
          <p:cNvPr id="211" name="Google Shape;211;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Arithmetic Operators </a:t>
            </a:r>
            <a:endParaRPr/>
          </a:p>
          <a:p>
            <a:pPr indent="-342900" lvl="0" marL="342900" rtl="0" algn="l">
              <a:spcBef>
                <a:spcPts val="1000"/>
              </a:spcBef>
              <a:spcAft>
                <a:spcPts val="0"/>
              </a:spcAft>
              <a:buSzPts val="1440"/>
              <a:buChar char="►"/>
            </a:pPr>
            <a:r>
              <a:rPr lang="en-US"/>
              <a:t> Relational Operators </a:t>
            </a:r>
            <a:endParaRPr/>
          </a:p>
          <a:p>
            <a:pPr indent="-342900" lvl="0" marL="342900" rtl="0" algn="l">
              <a:spcBef>
                <a:spcPts val="1000"/>
              </a:spcBef>
              <a:spcAft>
                <a:spcPts val="0"/>
              </a:spcAft>
              <a:buSzPts val="1440"/>
              <a:buChar char="►"/>
            </a:pPr>
            <a:r>
              <a:rPr lang="en-US"/>
              <a:t>Logical Operators </a:t>
            </a:r>
            <a:endParaRPr/>
          </a:p>
          <a:p>
            <a:pPr indent="-342900" lvl="0" marL="342900" rtl="0" algn="l">
              <a:spcBef>
                <a:spcPts val="1000"/>
              </a:spcBef>
              <a:spcAft>
                <a:spcPts val="0"/>
              </a:spcAft>
              <a:buSzPts val="1440"/>
              <a:buChar char="►"/>
            </a:pPr>
            <a:r>
              <a:rPr lang="en-US"/>
              <a:t>Assignment Operators </a:t>
            </a:r>
            <a:endParaRPr/>
          </a:p>
          <a:p>
            <a:pPr indent="-342900" lvl="0" marL="342900" rtl="0" algn="l">
              <a:spcBef>
                <a:spcPts val="1000"/>
              </a:spcBef>
              <a:spcAft>
                <a:spcPts val="0"/>
              </a:spcAft>
              <a:buSzPts val="1440"/>
              <a:buChar char="►"/>
            </a:pPr>
            <a:r>
              <a:rPr lang="en-US"/>
              <a:t>Misc Operators </a:t>
            </a:r>
            <a:endParaRPr/>
          </a:p>
          <a:p>
            <a:pPr indent="-251459" lvl="0" marL="342900" rtl="0" algn="l">
              <a:spcBef>
                <a:spcPts val="1000"/>
              </a:spcBef>
              <a:spcAft>
                <a:spcPts val="0"/>
              </a:spcAft>
              <a:buSzPts val="1440"/>
              <a:buNone/>
            </a:pPr>
            <a:r>
              <a:t/>
            </a:r>
            <a:endParaRPr/>
          </a:p>
        </p:txBody>
      </p:sp>
      <p:sp>
        <p:nvSpPr>
          <p:cNvPr id="212" name="Google Shape;212;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13" name="Google Shape;213;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14" name="Google Shape;214;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The Arithmetic Operators:</a:t>
            </a:r>
            <a:br>
              <a:rPr lang="en-US"/>
            </a:br>
            <a:endParaRPr/>
          </a:p>
        </p:txBody>
      </p:sp>
      <p:sp>
        <p:nvSpPr>
          <p:cNvPr id="220" name="Google Shape;220;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Arithmetic operators are used in mathematical expressions in the same way that they are used in algebra. The following table lists the arithmetic operators:</a:t>
            </a:r>
            <a:endParaRPr/>
          </a:p>
          <a:p>
            <a:pPr indent="-342900" lvl="0" marL="342900" rtl="0" algn="l">
              <a:spcBef>
                <a:spcPts val="1000"/>
              </a:spcBef>
              <a:spcAft>
                <a:spcPts val="0"/>
              </a:spcAft>
              <a:buSzPts val="1440"/>
              <a:buChar char="►"/>
            </a:pPr>
            <a:r>
              <a:rPr lang="en-US"/>
              <a:t>Assume integer variable A holds 10 and variable B holds 20, then:</a:t>
            </a:r>
            <a:endParaRPr/>
          </a:p>
          <a:p>
            <a:pPr indent="-251459" lvl="0" marL="342900" rtl="0" algn="l">
              <a:spcBef>
                <a:spcPts val="1000"/>
              </a:spcBef>
              <a:spcAft>
                <a:spcPts val="0"/>
              </a:spcAft>
              <a:buSzPts val="1440"/>
              <a:buNone/>
            </a:pPr>
            <a:r>
              <a:t/>
            </a:r>
            <a:endParaRPr/>
          </a:p>
        </p:txBody>
      </p:sp>
      <p:sp>
        <p:nvSpPr>
          <p:cNvPr id="221" name="Google Shape;22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5/26/2018</a:t>
            </a:r>
            <a:endParaRPr/>
          </a:p>
        </p:txBody>
      </p:sp>
      <p:sp>
        <p:nvSpPr>
          <p:cNvPr id="222" name="Google Shape;22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23" name="Google Shape;22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2015-07-27T12:17:17Z</dcterms:created>
  <dc:creator>Arepalli, Manga Rao</dc:creator>
</cp:coreProperties>
</file>