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10" roundtripDataSignature="AMtx7mjIifUZwcpy5S41vfKkyO0a/Mao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C14F77-4693-4AC4-A71D-9525EDBD1F88}">
  <a:tblStyle styleId="{44C14F77-4693-4AC4-A71D-9525EDBD1F8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customschemas.google.com/relationships/presentationmetadata" Target="meta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2" name="Google Shape;1042;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1" name="Google Shape;1051;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245228c89f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245228c89f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1" name="Google Shape;1061;g245228c89f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45228c89f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245228c89fe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8" name="Google Shape;1068;g245228c89fe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 name="Google Shape;753;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 name="Google Shape;762;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9" name="Google Shape;79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6" name="Google Shape;826;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5" name="Google Shape;835;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3" name="Google Shape;853;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2" name="Google Shape;862;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0" name="Google Shape;880;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9" name="Google Shape;889;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8" name="Google Shape;89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7" name="Google Shape;907;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6" name="Google Shape;916;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5" name="Google Shape;925;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4" name="Google Shape;934;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3" name="Google Shape;943;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2" name="Google Shape;952;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1" name="Google Shape;961;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0" name="Google Shape;970;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9" name="Google Shape;979;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8" name="Google Shape;988;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7" name="Google Shape;997;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6" name="Google Shape;1006;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5" name="Google Shape;1015;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4" name="Google Shape;1024;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3" name="Google Shape;1033;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104"/>
          <p:cNvGrpSpPr/>
          <p:nvPr/>
        </p:nvGrpSpPr>
        <p:grpSpPr>
          <a:xfrm>
            <a:off x="0" y="-8467"/>
            <a:ext cx="12192000" cy="6866467"/>
            <a:chOff x="0" y="-8467"/>
            <a:chExt cx="12192000" cy="6866467"/>
          </a:xfrm>
        </p:grpSpPr>
        <p:cxnSp>
          <p:nvCxnSpPr>
            <p:cNvPr id="28" name="Google Shape;28;p10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10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10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10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10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0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62EB1">
                <a:alpha val="69803"/>
              </a:srgbClr>
            </a:solidFill>
            <a:ln>
              <a:noFill/>
            </a:ln>
          </p:spPr>
        </p:sp>
        <p:sp>
          <p:nvSpPr>
            <p:cNvPr id="34" name="Google Shape;34;p10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D663D2">
                <a:alpha val="69803"/>
              </a:srgbClr>
            </a:solidFill>
            <a:ln>
              <a:noFill/>
            </a:ln>
          </p:spPr>
        </p:sp>
        <p:sp>
          <p:nvSpPr>
            <p:cNvPr id="35" name="Google Shape;35;p10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10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0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10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10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1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1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D663D2"/>
                </a:solidFill>
                <a:latin typeface="Arial"/>
                <a:ea typeface="Arial"/>
                <a:cs typeface="Arial"/>
                <a:sym typeface="Arial"/>
              </a:rPr>
              <a:t>“</a:t>
            </a:r>
            <a:endParaRPr/>
          </a:p>
        </p:txBody>
      </p:sp>
      <p:sp>
        <p:nvSpPr>
          <p:cNvPr id="108" name="Google Shape;108;p1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D663D2"/>
                </a:solidFill>
                <a:latin typeface="Arial"/>
                <a:ea typeface="Arial"/>
                <a:cs typeface="Arial"/>
                <a:sym typeface="Arial"/>
              </a:rPr>
              <a:t>”</a:t>
            </a:r>
            <a:endParaRPr b="0" i="0" sz="1800" u="none" cap="none" strike="noStrike">
              <a:solidFill>
                <a:srgbClr val="D663D2"/>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1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1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1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1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1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1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D663D2"/>
                </a:solidFill>
                <a:latin typeface="Arial"/>
                <a:ea typeface="Arial"/>
                <a:cs typeface="Arial"/>
                <a:sym typeface="Arial"/>
              </a:rPr>
              <a:t>“</a:t>
            </a:r>
            <a:endParaRPr/>
          </a:p>
        </p:txBody>
      </p:sp>
      <p:sp>
        <p:nvSpPr>
          <p:cNvPr id="123" name="Google Shape;123;p11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D663D2"/>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1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1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1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18"/>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1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1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10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0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10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0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2" name="Google Shape;52;p10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3" name="Google Shape;53;p10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4" name="Google Shape;54;p10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10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07"/>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7"/>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61" name="Google Shape;61;p10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4" name="Shape 64"/>
        <p:cNvGrpSpPr/>
        <p:nvPr/>
      </p:nvGrpSpPr>
      <p:grpSpPr>
        <a:xfrm>
          <a:off x="0" y="0"/>
          <a:ext cx="0" cy="0"/>
          <a:chOff x="0" y="0"/>
          <a:chExt cx="0" cy="0"/>
        </a:xfrm>
      </p:grpSpPr>
      <p:sp>
        <p:nvSpPr>
          <p:cNvPr id="65" name="Google Shape;65;p10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8"/>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108"/>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10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0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1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11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1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1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2"/>
          <p:cNvSpPr/>
          <p:nvPr>
            <p:ph idx="2" type="pic"/>
          </p:nvPr>
        </p:nvSpPr>
        <p:spPr>
          <a:xfrm>
            <a:off x="677334" y="609600"/>
            <a:ext cx="8596668" cy="3845718"/>
          </a:xfrm>
          <a:prstGeom prst="rect">
            <a:avLst/>
          </a:prstGeom>
          <a:noFill/>
          <a:ln>
            <a:noFill/>
          </a:ln>
        </p:spPr>
      </p:sp>
      <p:sp>
        <p:nvSpPr>
          <p:cNvPr id="90" name="Google Shape;90;p11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03"/>
          <p:cNvGrpSpPr/>
          <p:nvPr/>
        </p:nvGrpSpPr>
        <p:grpSpPr>
          <a:xfrm>
            <a:off x="0" y="-8467"/>
            <a:ext cx="12192000" cy="6866467"/>
            <a:chOff x="0" y="-8467"/>
            <a:chExt cx="12192000" cy="6866467"/>
          </a:xfrm>
        </p:grpSpPr>
        <p:cxnSp>
          <p:nvCxnSpPr>
            <p:cNvPr id="11" name="Google Shape;11;p10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0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0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0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0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62EB1">
                <a:alpha val="69803"/>
              </a:srgbClr>
            </a:solidFill>
            <a:ln>
              <a:noFill/>
            </a:ln>
          </p:spPr>
        </p:sp>
        <p:sp>
          <p:nvSpPr>
            <p:cNvPr id="17" name="Google Shape;17;p10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D663D2">
                <a:alpha val="69803"/>
              </a:srgbClr>
            </a:solidFill>
            <a:ln>
              <a:noFill/>
            </a:ln>
          </p:spPr>
        </p:sp>
        <p:sp>
          <p:nvSpPr>
            <p:cNvPr id="18" name="Google Shape;18;p10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0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0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0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0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0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0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0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1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8.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Java Collections</a:t>
            </a:r>
            <a:endParaRPr/>
          </a:p>
        </p:txBody>
      </p:sp>
      <p:sp>
        <p:nvSpPr>
          <p:cNvPr id="149" name="Google Shape;149;p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 </a:t>
            </a:r>
            <a:endParaRPr/>
          </a:p>
        </p:txBody>
      </p:sp>
      <p:sp>
        <p:nvSpPr>
          <p:cNvPr id="150" name="Google Shape;150;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151" name="Google Shape;151;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52" name="Google Shape;152;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Java List Interface</a:t>
            </a:r>
            <a:endParaRPr/>
          </a:p>
        </p:txBody>
      </p:sp>
      <p:sp>
        <p:nvSpPr>
          <p:cNvPr id="230" name="Google Shape;230;p1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List Interface is the subinterface of Collection.It contains methods to insert and delete elements in index basis.It is a factory of ListIterator interface. </a:t>
            </a:r>
            <a:endParaRPr/>
          </a:p>
          <a:p>
            <a:pPr indent="-342900" lvl="0" marL="342900" rtl="0" algn="l">
              <a:spcBef>
                <a:spcPts val="1000"/>
              </a:spcBef>
              <a:spcAft>
                <a:spcPts val="0"/>
              </a:spcAft>
              <a:buSzPts val="1440"/>
              <a:buChar char="►"/>
            </a:pPr>
            <a:r>
              <a:rPr b="1" lang="en-US"/>
              <a:t>Commonly used methods of List Interface:</a:t>
            </a:r>
            <a:endParaRPr/>
          </a:p>
          <a:p>
            <a:pPr indent="-342900" lvl="0" marL="342900" rtl="0" algn="l">
              <a:spcBef>
                <a:spcPts val="1000"/>
              </a:spcBef>
              <a:spcAft>
                <a:spcPts val="0"/>
              </a:spcAft>
              <a:buSzPts val="1440"/>
              <a:buChar char="►"/>
            </a:pPr>
            <a:r>
              <a:rPr lang="en-US"/>
              <a:t>public void add(int index,Object element);</a:t>
            </a:r>
            <a:endParaRPr/>
          </a:p>
          <a:p>
            <a:pPr indent="-342900" lvl="0" marL="342900" rtl="0" algn="l">
              <a:spcBef>
                <a:spcPts val="1000"/>
              </a:spcBef>
              <a:spcAft>
                <a:spcPts val="0"/>
              </a:spcAft>
              <a:buSzPts val="1440"/>
              <a:buChar char="►"/>
            </a:pPr>
            <a:r>
              <a:rPr lang="en-US"/>
              <a:t>public boolean addAll(int index,Collection c);</a:t>
            </a:r>
            <a:endParaRPr/>
          </a:p>
          <a:p>
            <a:pPr indent="-342900" lvl="0" marL="342900" rtl="0" algn="l">
              <a:spcBef>
                <a:spcPts val="1000"/>
              </a:spcBef>
              <a:spcAft>
                <a:spcPts val="0"/>
              </a:spcAft>
              <a:buSzPts val="1440"/>
              <a:buChar char="►"/>
            </a:pPr>
            <a:r>
              <a:rPr lang="en-US"/>
              <a:t>public object get(int Index position); </a:t>
            </a:r>
            <a:endParaRPr/>
          </a:p>
          <a:p>
            <a:pPr indent="-342900" lvl="0" marL="342900" rtl="0" algn="l">
              <a:spcBef>
                <a:spcPts val="1000"/>
              </a:spcBef>
              <a:spcAft>
                <a:spcPts val="0"/>
              </a:spcAft>
              <a:buSzPts val="1440"/>
              <a:buChar char="►"/>
            </a:pPr>
            <a:r>
              <a:rPr lang="en-US"/>
              <a:t>public object set(int index,Object element);</a:t>
            </a:r>
            <a:endParaRPr/>
          </a:p>
          <a:p>
            <a:pPr indent="-342900" lvl="0" marL="342900" rtl="0" algn="l">
              <a:spcBef>
                <a:spcPts val="1000"/>
              </a:spcBef>
              <a:spcAft>
                <a:spcPts val="0"/>
              </a:spcAft>
              <a:buSzPts val="1440"/>
              <a:buChar char="►"/>
            </a:pPr>
            <a:r>
              <a:rPr lang="en-US"/>
              <a:t>public object remove(int index);</a:t>
            </a:r>
            <a:endParaRPr/>
          </a:p>
          <a:p>
            <a:pPr indent="-342900" lvl="0" marL="342900" rtl="0" algn="l">
              <a:spcBef>
                <a:spcPts val="1000"/>
              </a:spcBef>
              <a:spcAft>
                <a:spcPts val="0"/>
              </a:spcAft>
              <a:buSzPts val="1440"/>
              <a:buChar char="►"/>
            </a:pPr>
            <a:r>
              <a:rPr lang="en-US"/>
              <a:t>public ListIterator listIterator();</a:t>
            </a:r>
            <a:endParaRPr/>
          </a:p>
          <a:p>
            <a:pPr indent="-342900" lvl="0" marL="342900" rtl="0" algn="l">
              <a:spcBef>
                <a:spcPts val="1000"/>
              </a:spcBef>
              <a:spcAft>
                <a:spcPts val="0"/>
              </a:spcAft>
              <a:buSzPts val="1440"/>
              <a:buChar char="►"/>
            </a:pPr>
            <a:r>
              <a:rPr lang="en-US"/>
              <a:t>public ListIterator listIterator(int i);</a:t>
            </a:r>
            <a:endParaRPr/>
          </a:p>
          <a:p>
            <a:pPr indent="-251459" lvl="0" marL="342900" rtl="0" algn="l">
              <a:spcBef>
                <a:spcPts val="1000"/>
              </a:spcBef>
              <a:spcAft>
                <a:spcPts val="0"/>
              </a:spcAft>
              <a:buSzPts val="1440"/>
              <a:buNone/>
            </a:pPr>
            <a:r>
              <a:t/>
            </a:r>
            <a:endParaRPr/>
          </a:p>
        </p:txBody>
      </p:sp>
      <p:sp>
        <p:nvSpPr>
          <p:cNvPr id="231" name="Google Shape;231;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232" name="Google Shape;232;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33" name="Google Shape;233;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 calcmode="lin" valueType="num">
                                      <p:cBhvr additive="base">
                                        <p:cTn dur="500"/>
                                        <p:tgtEl>
                                          <p:spTgt spid="23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 calcmode="lin" valueType="num">
                                      <p:cBhvr additive="base">
                                        <p:cTn dur="500"/>
                                        <p:tgtEl>
                                          <p:spTgt spid="23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 calcmode="lin" valueType="num">
                                      <p:cBhvr additive="base">
                                        <p:cTn dur="500"/>
                                        <p:tgtEl>
                                          <p:spTgt spid="23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 calcmode="lin" valueType="num">
                                      <p:cBhvr additive="base">
                                        <p:cTn dur="500"/>
                                        <p:tgtEl>
                                          <p:spTgt spid="23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 calcmode="lin" valueType="num">
                                      <p:cBhvr additive="base">
                                        <p:cTn dur="500"/>
                                        <p:tgtEl>
                                          <p:spTgt spid="23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 calcmode="lin" valueType="num">
                                      <p:cBhvr additive="base">
                                        <p:cTn dur="500"/>
                                        <p:tgtEl>
                                          <p:spTgt spid="23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 calcmode="lin" valueType="num">
                                      <p:cBhvr additive="base">
                                        <p:cTn dur="500"/>
                                        <p:tgtEl>
                                          <p:spTgt spid="23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 calcmode="lin" valueType="num">
                                      <p:cBhvr additive="base">
                                        <p:cTn dur="500"/>
                                        <p:tgtEl>
                                          <p:spTgt spid="23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 calcmode="lin" valueType="num">
                                      <p:cBhvr additive="base">
                                        <p:cTn dur="500"/>
                                        <p:tgtEl>
                                          <p:spTgt spid="23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 calcmode="lin" valueType="num">
                                      <p:cBhvr additive="base">
                                        <p:cTn dur="500"/>
                                        <p:tgtEl>
                                          <p:spTgt spid="23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0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NameComparator.java </a:t>
            </a:r>
            <a:endParaRPr/>
          </a:p>
        </p:txBody>
      </p:sp>
      <p:sp>
        <p:nvSpPr>
          <p:cNvPr id="1045" name="Google Shape;1045;p10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import</a:t>
            </a:r>
            <a:r>
              <a:rPr lang="en-US"/>
              <a:t> java.util.*;  </a:t>
            </a:r>
            <a:endParaRPr/>
          </a:p>
          <a:p>
            <a:pPr indent="-342900" lvl="0" marL="342900" rtl="0" algn="l">
              <a:spcBef>
                <a:spcPts val="1000"/>
              </a:spcBef>
              <a:spcAft>
                <a:spcPts val="0"/>
              </a:spcAft>
              <a:buSzPts val="1440"/>
              <a:buChar char="►"/>
            </a:pPr>
            <a:r>
              <a:rPr b="1" lang="en-US"/>
              <a:t>class</a:t>
            </a:r>
            <a:r>
              <a:rPr lang="en-US"/>
              <a:t> NameComparator </a:t>
            </a:r>
            <a:r>
              <a:rPr b="1" lang="en-US"/>
              <a:t>implements</a:t>
            </a:r>
            <a:r>
              <a:rPr lang="en-US"/>
              <a:t> Comparator{  </a:t>
            </a:r>
            <a:endParaRPr/>
          </a:p>
          <a:p>
            <a:pPr indent="-342900" lvl="0" marL="342900" rtl="0" algn="l">
              <a:spcBef>
                <a:spcPts val="1000"/>
              </a:spcBef>
              <a:spcAft>
                <a:spcPts val="0"/>
              </a:spcAft>
              <a:buSzPts val="1440"/>
              <a:buChar char="►"/>
            </a:pPr>
            <a:r>
              <a:rPr b="1" lang="en-US"/>
              <a:t>public</a:t>
            </a:r>
            <a:r>
              <a:rPr lang="en-US"/>
              <a:t> </a:t>
            </a:r>
            <a:r>
              <a:rPr b="1" lang="en-US"/>
              <a:t>int</a:t>
            </a:r>
            <a:r>
              <a:rPr lang="en-US"/>
              <a:t> Compare(Object o1,Object o2){  </a:t>
            </a:r>
            <a:endParaRPr/>
          </a:p>
          <a:p>
            <a:pPr indent="-342900" lvl="0" marL="342900" rtl="0" algn="l">
              <a:spcBef>
                <a:spcPts val="1000"/>
              </a:spcBef>
              <a:spcAft>
                <a:spcPts val="0"/>
              </a:spcAft>
              <a:buSzPts val="1440"/>
              <a:buChar char="►"/>
            </a:pPr>
            <a:r>
              <a:rPr lang="en-US"/>
              <a:t>Student s1=(Student)o1;  </a:t>
            </a:r>
            <a:endParaRPr/>
          </a:p>
          <a:p>
            <a:pPr indent="-342900" lvl="0" marL="342900" rtl="0" algn="l">
              <a:spcBef>
                <a:spcPts val="1000"/>
              </a:spcBef>
              <a:spcAft>
                <a:spcPts val="0"/>
              </a:spcAft>
              <a:buSzPts val="1440"/>
              <a:buChar char="►"/>
            </a:pPr>
            <a:r>
              <a:rPr lang="en-US"/>
              <a:t>Student s2=(Student)o2;  </a:t>
            </a:r>
            <a:endParaRPr/>
          </a:p>
          <a:p>
            <a:pPr indent="-342900" lvl="0" marL="342900" rtl="0" algn="l">
              <a:spcBef>
                <a:spcPts val="1000"/>
              </a:spcBef>
              <a:spcAft>
                <a:spcPts val="0"/>
              </a:spcAft>
              <a:buSzPts val="1440"/>
              <a:buChar char="►"/>
            </a:pPr>
            <a:r>
              <a:rPr lang="en-US"/>
              <a:t>  </a:t>
            </a:r>
            <a:endParaRPr/>
          </a:p>
          <a:p>
            <a:pPr indent="-342900" lvl="0" marL="342900" rtl="0" algn="l">
              <a:spcBef>
                <a:spcPts val="1000"/>
              </a:spcBef>
              <a:spcAft>
                <a:spcPts val="0"/>
              </a:spcAft>
              <a:buSzPts val="1440"/>
              <a:buChar char="►"/>
            </a:pPr>
            <a:r>
              <a:rPr b="1" lang="en-US"/>
              <a:t>return</a:t>
            </a:r>
            <a:r>
              <a:rPr lang="en-US"/>
              <a:t> s1.name.compareTo(s2.name);  </a:t>
            </a:r>
            <a:endParaRPr/>
          </a:p>
          <a:p>
            <a:pPr indent="-342900" lvl="0" marL="342900" rtl="0" algn="l">
              <a:spcBef>
                <a:spcPts val="1000"/>
              </a:spcBef>
              <a:spcAft>
                <a:spcPts val="0"/>
              </a:spcAft>
              <a:buSzPts val="1440"/>
              <a:buChar char="►"/>
            </a:pPr>
            <a:r>
              <a:rPr lang="en-US"/>
              <a:t>}  </a:t>
            </a:r>
            <a:endParaRPr/>
          </a:p>
          <a:p>
            <a:pPr indent="-342900" lvl="0" marL="342900" rtl="0" algn="l">
              <a:spcBef>
                <a:spcPts val="1000"/>
              </a:spcBef>
              <a:spcAft>
                <a:spcPts val="0"/>
              </a:spcAft>
              <a:buSzPts val="1440"/>
              <a:buChar char="►"/>
            </a:pPr>
            <a:r>
              <a:rPr lang="en-US"/>
              <a:t>}  </a:t>
            </a:r>
            <a:endParaRPr/>
          </a:p>
          <a:p>
            <a:pPr indent="-251459" lvl="0" marL="342900" rtl="0" algn="l">
              <a:spcBef>
                <a:spcPts val="1000"/>
              </a:spcBef>
              <a:spcAft>
                <a:spcPts val="0"/>
              </a:spcAft>
              <a:buSzPts val="1440"/>
              <a:buNone/>
            </a:pPr>
            <a:r>
              <a:t/>
            </a:r>
            <a:endParaRPr/>
          </a:p>
        </p:txBody>
      </p:sp>
      <p:sp>
        <p:nvSpPr>
          <p:cNvPr id="1046" name="Google Shape;1046;p10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1047" name="Google Shape;1047;p10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048" name="Google Shape;1048;p10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01"/>
          <p:cNvSpPr txBox="1"/>
          <p:nvPr>
            <p:ph type="title"/>
          </p:nvPr>
        </p:nvSpPr>
        <p:spPr>
          <a:xfrm>
            <a:off x="677334" y="0"/>
            <a:ext cx="8596668" cy="59055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SimpleTest.java</a:t>
            </a:r>
            <a:endParaRPr/>
          </a:p>
        </p:txBody>
      </p:sp>
      <p:sp>
        <p:nvSpPr>
          <p:cNvPr id="1054" name="Google Shape;1054;p101"/>
          <p:cNvSpPr txBox="1"/>
          <p:nvPr>
            <p:ph idx="1" type="body"/>
          </p:nvPr>
        </p:nvSpPr>
        <p:spPr>
          <a:xfrm>
            <a:off x="677333" y="781050"/>
            <a:ext cx="11066992" cy="6076949"/>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lang="en-US"/>
              <a:t>ArrayList al=</a:t>
            </a:r>
            <a:r>
              <a:rPr b="1" lang="en-US"/>
              <a:t>new</a:t>
            </a:r>
            <a:r>
              <a:rPr lang="en-US"/>
              <a:t> ArrayList();  </a:t>
            </a:r>
            <a:endParaRPr/>
          </a:p>
          <a:p>
            <a:pPr indent="-342900" lvl="0" marL="342900" rtl="0" algn="l">
              <a:spcBef>
                <a:spcPts val="1000"/>
              </a:spcBef>
              <a:spcAft>
                <a:spcPts val="0"/>
              </a:spcAft>
              <a:buSzPct val="79999"/>
              <a:buChar char="►"/>
            </a:pPr>
            <a:r>
              <a:rPr lang="en-US"/>
              <a:t>al.add(</a:t>
            </a:r>
            <a:r>
              <a:rPr b="1" lang="en-US"/>
              <a:t>new</a:t>
            </a:r>
            <a:r>
              <a:rPr lang="en-US"/>
              <a:t> Student(101,"Vijay",23));  </a:t>
            </a:r>
            <a:endParaRPr/>
          </a:p>
          <a:p>
            <a:pPr indent="-342900" lvl="0" marL="342900" rtl="0" algn="l">
              <a:spcBef>
                <a:spcPts val="1000"/>
              </a:spcBef>
              <a:spcAft>
                <a:spcPts val="0"/>
              </a:spcAft>
              <a:buSzPct val="79999"/>
              <a:buChar char="►"/>
            </a:pPr>
            <a:r>
              <a:rPr lang="en-US"/>
              <a:t>al.add(</a:t>
            </a:r>
            <a:r>
              <a:rPr b="1" lang="en-US"/>
              <a:t>new</a:t>
            </a:r>
            <a:r>
              <a:rPr lang="en-US"/>
              <a:t> Student(106,"Ajay",27));  </a:t>
            </a:r>
            <a:endParaRPr/>
          </a:p>
          <a:p>
            <a:pPr indent="-342900" lvl="0" marL="342900" rtl="0" algn="l">
              <a:spcBef>
                <a:spcPts val="1000"/>
              </a:spcBef>
              <a:spcAft>
                <a:spcPts val="0"/>
              </a:spcAft>
              <a:buSzPct val="79999"/>
              <a:buChar char="►"/>
            </a:pPr>
            <a:r>
              <a:rPr lang="en-US"/>
              <a:t>al.add(</a:t>
            </a:r>
            <a:r>
              <a:rPr b="1" lang="en-US"/>
              <a:t>new</a:t>
            </a:r>
            <a:r>
              <a:rPr lang="en-US"/>
              <a:t> Student(105,"Jai",21));  </a:t>
            </a:r>
            <a:endParaRPr/>
          </a:p>
          <a:p>
            <a:pPr indent="-342900" lvl="0" marL="342900" rtl="0" algn="l">
              <a:spcBef>
                <a:spcPts val="1000"/>
              </a:spcBef>
              <a:spcAft>
                <a:spcPts val="0"/>
              </a:spcAft>
              <a:buSzPct val="79999"/>
              <a:buChar char="►"/>
            </a:pPr>
            <a:r>
              <a:rPr lang="en-US"/>
              <a:t>  </a:t>
            </a:r>
            <a:r>
              <a:rPr lang="en-US">
                <a:solidFill>
                  <a:srgbClr val="FF0000"/>
                </a:solidFill>
              </a:rPr>
              <a:t>System.out.println("Sorting by Name...");  </a:t>
            </a:r>
            <a:endParaRPr/>
          </a:p>
          <a:p>
            <a:pPr indent="-342900" lvl="0" marL="342900" rtl="0" algn="l">
              <a:spcBef>
                <a:spcPts val="1000"/>
              </a:spcBef>
              <a:spcAft>
                <a:spcPts val="0"/>
              </a:spcAft>
              <a:buSzPct val="79999"/>
              <a:buChar char="►"/>
            </a:pPr>
            <a:r>
              <a:rPr lang="en-US"/>
              <a:t>  </a:t>
            </a:r>
            <a:r>
              <a:rPr b="1" lang="en-US">
                <a:solidFill>
                  <a:srgbClr val="7030A0"/>
                </a:solidFill>
              </a:rPr>
              <a:t>Collections.sort(al,new NameComparator());  </a:t>
            </a:r>
            <a:endParaRPr/>
          </a:p>
          <a:p>
            <a:pPr indent="-342900" lvl="0" marL="342900" rtl="0" algn="l">
              <a:spcBef>
                <a:spcPts val="1000"/>
              </a:spcBef>
              <a:spcAft>
                <a:spcPts val="0"/>
              </a:spcAft>
              <a:buSzPct val="79999"/>
              <a:buChar char="►"/>
            </a:pPr>
            <a:r>
              <a:rPr lang="en-US"/>
              <a:t>Iterator itr=al.iterator();  </a:t>
            </a:r>
            <a:endParaRPr/>
          </a:p>
          <a:p>
            <a:pPr indent="-342900" lvl="0" marL="342900" rtl="0" algn="l">
              <a:spcBef>
                <a:spcPts val="1000"/>
              </a:spcBef>
              <a:spcAft>
                <a:spcPts val="0"/>
              </a:spcAft>
              <a:buSzPct val="79999"/>
              <a:buChar char="►"/>
            </a:pPr>
            <a:r>
              <a:rPr b="1" lang="en-US"/>
              <a:t>while</a:t>
            </a:r>
            <a:r>
              <a:rPr lang="en-US"/>
              <a:t>(itr.hasNext()){  </a:t>
            </a:r>
            <a:endParaRPr/>
          </a:p>
          <a:p>
            <a:pPr indent="-342900" lvl="0" marL="342900" rtl="0" algn="l">
              <a:spcBef>
                <a:spcPts val="1000"/>
              </a:spcBef>
              <a:spcAft>
                <a:spcPts val="0"/>
              </a:spcAft>
              <a:buSzPct val="79999"/>
              <a:buChar char="►"/>
            </a:pPr>
            <a:r>
              <a:rPr lang="en-US"/>
              <a:t>Student st=(Student)itr.next();  </a:t>
            </a:r>
            <a:endParaRPr/>
          </a:p>
          <a:p>
            <a:pPr indent="-342900" lvl="0" marL="342900" rtl="0" algn="l">
              <a:spcBef>
                <a:spcPts val="1000"/>
              </a:spcBef>
              <a:spcAft>
                <a:spcPts val="0"/>
              </a:spcAft>
              <a:buSzPct val="79999"/>
              <a:buChar char="►"/>
            </a:pPr>
            <a:r>
              <a:rPr lang="en-US"/>
              <a:t>System.out.println(st.rollno+" "+st.name+" "+st.age);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solidFill>
                  <a:srgbClr val="FF0000"/>
                </a:solidFill>
              </a:rPr>
              <a:t>System.out.println("sorting by age..."); </a:t>
            </a:r>
            <a:r>
              <a:rPr lang="en-US"/>
              <a:t> </a:t>
            </a:r>
            <a:endParaRPr/>
          </a:p>
          <a:p>
            <a:pPr indent="-342900" lvl="0" marL="342900" rtl="0" algn="l">
              <a:spcBef>
                <a:spcPts val="1000"/>
              </a:spcBef>
              <a:spcAft>
                <a:spcPts val="0"/>
              </a:spcAft>
              <a:buSzPct val="79999"/>
              <a:buChar char="►"/>
            </a:pPr>
            <a:r>
              <a:rPr lang="en-US"/>
              <a:t>  </a:t>
            </a:r>
            <a:r>
              <a:rPr b="1" lang="en-US">
                <a:solidFill>
                  <a:srgbClr val="7030A0"/>
                </a:solidFill>
              </a:rPr>
              <a:t>Collections.sort(al,new AgeComparator());  </a:t>
            </a:r>
            <a:endParaRPr/>
          </a:p>
          <a:p>
            <a:pPr indent="-342900" lvl="0" marL="342900" rtl="0" algn="l">
              <a:spcBef>
                <a:spcPts val="1000"/>
              </a:spcBef>
              <a:spcAft>
                <a:spcPts val="0"/>
              </a:spcAft>
              <a:buSzPct val="79999"/>
              <a:buChar char="►"/>
            </a:pPr>
            <a:r>
              <a:rPr lang="en-US"/>
              <a:t>Iterator itr2=al.iterator();  </a:t>
            </a:r>
            <a:endParaRPr/>
          </a:p>
          <a:p>
            <a:pPr indent="-342900" lvl="0" marL="342900" rtl="0" algn="l">
              <a:spcBef>
                <a:spcPts val="1000"/>
              </a:spcBef>
              <a:spcAft>
                <a:spcPts val="0"/>
              </a:spcAft>
              <a:buSzPct val="79999"/>
              <a:buChar char="►"/>
            </a:pPr>
            <a:r>
              <a:rPr b="1" lang="en-US"/>
              <a:t>while</a:t>
            </a:r>
            <a:r>
              <a:rPr lang="en-US"/>
              <a:t>(itr2.hasNext()){  </a:t>
            </a:r>
            <a:endParaRPr/>
          </a:p>
          <a:p>
            <a:pPr indent="-342900" lvl="0" marL="342900" rtl="0" algn="l">
              <a:spcBef>
                <a:spcPts val="1000"/>
              </a:spcBef>
              <a:spcAft>
                <a:spcPts val="0"/>
              </a:spcAft>
              <a:buSzPct val="79999"/>
              <a:buChar char="►"/>
            </a:pPr>
            <a:r>
              <a:rPr lang="en-US"/>
              <a:t>Student st=(Student)itr2.next();  </a:t>
            </a:r>
            <a:endParaRPr/>
          </a:p>
          <a:p>
            <a:pPr indent="-342900" lvl="0" marL="342900" rtl="0" algn="l">
              <a:spcBef>
                <a:spcPts val="1000"/>
              </a:spcBef>
              <a:spcAft>
                <a:spcPts val="0"/>
              </a:spcAft>
              <a:buSzPct val="79999"/>
              <a:buChar char="►"/>
            </a:pPr>
            <a:r>
              <a:rPr lang="en-US"/>
              <a:t>System.out.println(st.rollno+" "+st.name+" "+st.age);</a:t>
            </a:r>
            <a:endParaRPr/>
          </a:p>
          <a:p>
            <a:pPr indent="-258318" lvl="0" marL="342900" rtl="0" algn="l">
              <a:spcBef>
                <a:spcPts val="1000"/>
              </a:spcBef>
              <a:spcAft>
                <a:spcPts val="0"/>
              </a:spcAft>
              <a:buSzPct val="79999"/>
              <a:buNone/>
            </a:pPr>
            <a:r>
              <a:t/>
            </a:r>
            <a:endParaRPr/>
          </a:p>
        </p:txBody>
      </p:sp>
      <p:sp>
        <p:nvSpPr>
          <p:cNvPr id="1055" name="Google Shape;1055;p10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1056" name="Google Shape;1056;p10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057" name="Google Shape;1057;p10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g245228c89fe_0_0"/>
          <p:cNvSpPr txBox="1"/>
          <p:nvPr>
            <p:ph idx="12" type="sldNum"/>
          </p:nvPr>
        </p:nvSpPr>
        <p:spPr>
          <a:xfrm>
            <a:off x="8590663" y="6041362"/>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064" name="Google Shape;1064;g245228c89fe_0_0"/>
          <p:cNvPicPr preferRelativeResize="0"/>
          <p:nvPr/>
        </p:nvPicPr>
        <p:blipFill>
          <a:blip r:embed="rId3">
            <a:alphaModFix/>
          </a:blip>
          <a:stretch>
            <a:fillRect/>
          </a:stretch>
        </p:blipFill>
        <p:spPr>
          <a:xfrm>
            <a:off x="0" y="0"/>
            <a:ext cx="12344399" cy="702995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g245228c89fe_0_10"/>
          <p:cNvSpPr txBox="1"/>
          <p:nvPr>
            <p:ph idx="12" type="sldNum"/>
          </p:nvPr>
        </p:nvSpPr>
        <p:spPr>
          <a:xfrm>
            <a:off x="8590663" y="6041362"/>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071" name="Google Shape;1071;g245228c89fe_0_10"/>
          <p:cNvPicPr preferRelativeResize="0"/>
          <p:nvPr/>
        </p:nvPicPr>
        <p:blipFill>
          <a:blip r:embed="rId3">
            <a:alphaModFix/>
          </a:blip>
          <a:stretch>
            <a:fillRect/>
          </a:stretch>
        </p:blipFill>
        <p:spPr>
          <a:xfrm>
            <a:off x="152400" y="1943100"/>
            <a:ext cx="11887202" cy="378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1"/>
          <p:cNvSpPr txBox="1"/>
          <p:nvPr>
            <p:ph type="title"/>
          </p:nvPr>
        </p:nvSpPr>
        <p:spPr>
          <a:xfrm>
            <a:off x="-12" y="-1"/>
            <a:ext cx="8596800" cy="1496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Iterator interface</a:t>
            </a:r>
            <a:endParaRPr/>
          </a:p>
        </p:txBody>
      </p:sp>
      <p:sp>
        <p:nvSpPr>
          <p:cNvPr id="239" name="Google Shape;239;p11"/>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Iterator interface provides the facility of iterating the elements in forward direction only. </a:t>
            </a:r>
            <a:endParaRPr/>
          </a:p>
          <a:p>
            <a:pPr indent="-342900" lvl="0" marL="342900" rtl="0" algn="l">
              <a:spcBef>
                <a:spcPts val="1000"/>
              </a:spcBef>
              <a:spcAft>
                <a:spcPts val="0"/>
              </a:spcAft>
              <a:buSzPts val="1440"/>
              <a:buChar char="▶"/>
            </a:pPr>
            <a:r>
              <a:rPr b="1" lang="en-US"/>
              <a:t>Methods of Iterator interface</a:t>
            </a:r>
            <a:endParaRPr/>
          </a:p>
          <a:p>
            <a:pPr indent="-342900" lvl="0" marL="342900" rtl="0" algn="l">
              <a:spcBef>
                <a:spcPts val="1000"/>
              </a:spcBef>
              <a:spcAft>
                <a:spcPts val="0"/>
              </a:spcAft>
              <a:buSzPts val="1440"/>
              <a:buChar char="▶"/>
            </a:pPr>
            <a:r>
              <a:rPr lang="en-US"/>
              <a:t>There are only three methods in the Iterator interface. They are: </a:t>
            </a:r>
            <a:endParaRPr/>
          </a:p>
          <a:p>
            <a:pPr indent="-342900" lvl="0" marL="342900" rtl="0" algn="l">
              <a:spcBef>
                <a:spcPts val="1000"/>
              </a:spcBef>
              <a:spcAft>
                <a:spcPts val="0"/>
              </a:spcAft>
              <a:buSzPts val="1440"/>
              <a:buChar char="▶"/>
            </a:pPr>
            <a:r>
              <a:rPr b="1" lang="en-US"/>
              <a:t>public boolean hasNext()</a:t>
            </a:r>
            <a:r>
              <a:rPr lang="en-US"/>
              <a:t> it returns true if iterator has more elements.</a:t>
            </a:r>
            <a:endParaRPr/>
          </a:p>
          <a:p>
            <a:pPr indent="-342900" lvl="0" marL="342900" rtl="0" algn="l">
              <a:spcBef>
                <a:spcPts val="1000"/>
              </a:spcBef>
              <a:spcAft>
                <a:spcPts val="0"/>
              </a:spcAft>
              <a:buSzPts val="1440"/>
              <a:buChar char="▶"/>
            </a:pPr>
            <a:r>
              <a:rPr b="1" lang="en-US"/>
              <a:t>public object next()</a:t>
            </a:r>
            <a:r>
              <a:rPr lang="en-US"/>
              <a:t> it returns the element and moves the cursor pointer to the next element.</a:t>
            </a:r>
            <a:endParaRPr/>
          </a:p>
          <a:p>
            <a:pPr indent="-342900" lvl="0" marL="342900" rtl="0" algn="l">
              <a:spcBef>
                <a:spcPts val="1000"/>
              </a:spcBef>
              <a:spcAft>
                <a:spcPts val="0"/>
              </a:spcAft>
              <a:buSzPts val="1440"/>
              <a:buChar char="▶"/>
            </a:pPr>
            <a:r>
              <a:rPr b="1" lang="en-US"/>
              <a:t>public void remove()</a:t>
            </a:r>
            <a:r>
              <a:rPr lang="en-US"/>
              <a:t> it removes the last elements returned by the iterator. It is rarely used.</a:t>
            </a:r>
            <a:endParaRPr/>
          </a:p>
          <a:p>
            <a:pPr indent="-251459" lvl="0" marL="342900" rtl="0" algn="l">
              <a:spcBef>
                <a:spcPts val="1000"/>
              </a:spcBef>
              <a:spcAft>
                <a:spcPts val="0"/>
              </a:spcAft>
              <a:buSzPts val="1440"/>
              <a:buNone/>
            </a:pPr>
            <a:r>
              <a:t/>
            </a:r>
            <a:endParaRPr/>
          </a:p>
        </p:txBody>
      </p:sp>
      <p:sp>
        <p:nvSpPr>
          <p:cNvPr id="240" name="Google Shape;240;p1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900"/>
              <a:buFont typeface="Trebuchet MS"/>
              <a:buNone/>
            </a:pPr>
            <a:r>
              <a:rPr lang="en-US"/>
              <a:t>9/14/2015</a:t>
            </a:r>
            <a:endParaRPr/>
          </a:p>
        </p:txBody>
      </p:sp>
      <p:sp>
        <p:nvSpPr>
          <p:cNvPr id="241" name="Google Shape;241;p1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900"/>
              <a:buFont typeface="Trebuchet MS"/>
              <a:buNone/>
            </a:pPr>
            <a:r>
              <a:rPr lang="en-US"/>
              <a:t>Presented by MangaRao</a:t>
            </a:r>
            <a:endParaRPr/>
          </a:p>
        </p:txBody>
      </p:sp>
      <p:sp>
        <p:nvSpPr>
          <p:cNvPr id="242" name="Google Shape;242;p1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accent1"/>
              </a:buClr>
              <a:buSzPts val="900"/>
              <a:buFont typeface="Trebuchet MS"/>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Effect filter="fade" transition="in">
                                      <p:cBhvr>
                                        <p:cTn dur="1000"/>
                                        <p:tgtEl>
                                          <p:spTgt spid="2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animEffect filter="fade" transition="in">
                                      <p:cBhvr>
                                        <p:cTn dur="1000"/>
                                        <p:tgtEl>
                                          <p:spTgt spid="2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animEffect filter="fade" transition="in">
                                      <p:cBhvr>
                                        <p:cTn dur="1000"/>
                                        <p:tgtEl>
                                          <p:spTgt spid="2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animEffect filter="fade" transition="in">
                                      <p:cBhvr>
                                        <p:cTn dur="1000"/>
                                        <p:tgtEl>
                                          <p:spTgt spid="2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animEffect filter="fade" transition="in">
                                      <p:cBhvr>
                                        <p:cTn dur="1000"/>
                                        <p:tgtEl>
                                          <p:spTgt spid="2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5" st="5"/>
                                            </p:txEl>
                                          </p:spTgt>
                                        </p:tgtEl>
                                        <p:attrNameLst>
                                          <p:attrName>style.visibility</p:attrName>
                                        </p:attrNameLst>
                                      </p:cBhvr>
                                      <p:to>
                                        <p:strVal val="visible"/>
                                      </p:to>
                                    </p:set>
                                    <p:animEffect filter="fade" transition="in">
                                      <p:cBhvr>
                                        <p:cTn dur="1000"/>
                                        <p:tgtEl>
                                          <p:spTgt spid="2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6" st="6"/>
                                            </p:txEl>
                                          </p:spTgt>
                                        </p:tgtEl>
                                        <p:attrNameLst>
                                          <p:attrName>style.visibility</p:attrName>
                                        </p:attrNameLst>
                                      </p:cBhvr>
                                      <p:to>
                                        <p:strVal val="visible"/>
                                      </p:to>
                                    </p:set>
                                    <p:animEffect filter="fade" transition="in">
                                      <p:cBhvr>
                                        <p:cTn dur="1000"/>
                                        <p:tgtEl>
                                          <p:spTgt spid="23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Java ArrayList class</a:t>
            </a:r>
            <a:endParaRPr/>
          </a:p>
        </p:txBody>
      </p:sp>
      <p:sp>
        <p:nvSpPr>
          <p:cNvPr id="248" name="Google Shape;248;p1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Java ArrayList class uses a dynamic array for storing the elements.It extends AbstractList class and implements List interface.</a:t>
            </a:r>
            <a:endParaRPr/>
          </a:p>
          <a:p>
            <a:pPr indent="-342900" lvl="0" marL="342900" rtl="0" algn="l">
              <a:spcBef>
                <a:spcPts val="1000"/>
              </a:spcBef>
              <a:spcAft>
                <a:spcPts val="0"/>
              </a:spcAft>
              <a:buSzPts val="1440"/>
              <a:buChar char="►"/>
            </a:pPr>
            <a:r>
              <a:rPr lang="en-US"/>
              <a:t>Java ArrayList class can contain duplicate elements.</a:t>
            </a:r>
            <a:endParaRPr/>
          </a:p>
          <a:p>
            <a:pPr indent="-342900" lvl="0" marL="342900" rtl="0" algn="l">
              <a:spcBef>
                <a:spcPts val="1000"/>
              </a:spcBef>
              <a:spcAft>
                <a:spcPts val="0"/>
              </a:spcAft>
              <a:buSzPts val="1440"/>
              <a:buChar char="►"/>
            </a:pPr>
            <a:r>
              <a:rPr lang="en-US"/>
              <a:t>Java ArrayList class maintains insertion order.</a:t>
            </a:r>
            <a:endParaRPr/>
          </a:p>
          <a:p>
            <a:pPr indent="-342900" lvl="0" marL="342900" rtl="0" algn="l">
              <a:spcBef>
                <a:spcPts val="1000"/>
              </a:spcBef>
              <a:spcAft>
                <a:spcPts val="0"/>
              </a:spcAft>
              <a:buSzPts val="1440"/>
              <a:buChar char="►"/>
            </a:pPr>
            <a:r>
              <a:rPr lang="en-US"/>
              <a:t>Java ArrayList class is non synchronized.</a:t>
            </a:r>
            <a:endParaRPr/>
          </a:p>
          <a:p>
            <a:pPr indent="-342900" lvl="0" marL="342900" rtl="0" algn="l">
              <a:spcBef>
                <a:spcPts val="1000"/>
              </a:spcBef>
              <a:spcAft>
                <a:spcPts val="0"/>
              </a:spcAft>
              <a:buSzPts val="1440"/>
              <a:buChar char="►"/>
            </a:pPr>
            <a:r>
              <a:rPr lang="en-US"/>
              <a:t>Java ArrayList allows random access because array works at the index basis.</a:t>
            </a:r>
            <a:endParaRPr/>
          </a:p>
          <a:p>
            <a:pPr indent="-342900" lvl="0" marL="342900" rtl="0" algn="l">
              <a:spcBef>
                <a:spcPts val="1000"/>
              </a:spcBef>
              <a:spcAft>
                <a:spcPts val="0"/>
              </a:spcAft>
              <a:buSzPts val="1440"/>
              <a:buChar char="►"/>
            </a:pPr>
            <a:r>
              <a:rPr lang="en-US"/>
              <a:t>In Java ArrayList class, manipulation is slow because a lot of shifting needs to be occurred if any element is removed from the array list.</a:t>
            </a:r>
            <a:endParaRPr/>
          </a:p>
          <a:p>
            <a:pPr indent="-251459" lvl="0" marL="342900" rtl="0" algn="l">
              <a:spcBef>
                <a:spcPts val="1000"/>
              </a:spcBef>
              <a:spcAft>
                <a:spcPts val="0"/>
              </a:spcAft>
              <a:buSzPts val="1440"/>
              <a:buNone/>
            </a:pPr>
            <a:r>
              <a:t/>
            </a:r>
            <a:endParaRPr/>
          </a:p>
        </p:txBody>
      </p:sp>
      <p:sp>
        <p:nvSpPr>
          <p:cNvPr id="249" name="Google Shape;249;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250" name="Google Shape;250;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51" name="Google Shape;251;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1000"/>
                                        <p:tgtEl>
                                          <p:spTgt spid="2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Effect filter="fade" transition="in">
                                      <p:cBhvr>
                                        <p:cTn dur="1000"/>
                                        <p:tgtEl>
                                          <p:spTgt spid="2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animEffect filter="fade" transition="in">
                                      <p:cBhvr>
                                        <p:cTn dur="1000"/>
                                        <p:tgtEl>
                                          <p:spTgt spid="2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animEffect filter="fade" transition="in">
                                      <p:cBhvr>
                                        <p:cTn dur="1000"/>
                                        <p:tgtEl>
                                          <p:spTgt spid="2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animEffect filter="fade" transition="in">
                                      <p:cBhvr>
                                        <p:cTn dur="1000"/>
                                        <p:tgtEl>
                                          <p:spTgt spid="2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animEffect filter="fade" transition="in">
                                      <p:cBhvr>
                                        <p:cTn dur="1000"/>
                                        <p:tgtEl>
                                          <p:spTgt spid="2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6" st="6"/>
                                            </p:txEl>
                                          </p:spTgt>
                                        </p:tgtEl>
                                        <p:attrNameLst>
                                          <p:attrName>style.visibility</p:attrName>
                                        </p:attrNameLst>
                                      </p:cBhvr>
                                      <p:to>
                                        <p:strVal val="visible"/>
                                      </p:to>
                                    </p:set>
                                    <p:animEffect filter="fade" transition="in">
                                      <p:cBhvr>
                                        <p:cTn dur="1000"/>
                                        <p:tgtEl>
                                          <p:spTgt spid="24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3"/>
          <p:cNvSpPr txBox="1"/>
          <p:nvPr>
            <p:ph type="title"/>
          </p:nvPr>
        </p:nvSpPr>
        <p:spPr>
          <a:xfrm>
            <a:off x="867834" y="0"/>
            <a:ext cx="8596668" cy="12477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Example of Java ArrayList class with out generics</a:t>
            </a:r>
            <a:endParaRPr/>
          </a:p>
        </p:txBody>
      </p:sp>
      <p:sp>
        <p:nvSpPr>
          <p:cNvPr id="257" name="Google Shape;257;p13"/>
          <p:cNvSpPr txBox="1"/>
          <p:nvPr>
            <p:ph idx="1" type="body"/>
          </p:nvPr>
        </p:nvSpPr>
        <p:spPr>
          <a:xfrm>
            <a:off x="677334" y="1343025"/>
            <a:ext cx="8904816" cy="4698337"/>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public class ArrayListTest {</a:t>
            </a:r>
            <a:endParaRPr/>
          </a:p>
          <a:p>
            <a:pPr indent="-342900" lvl="0" marL="342900" rtl="0" algn="l">
              <a:spcBef>
                <a:spcPts val="1000"/>
              </a:spcBef>
              <a:spcAft>
                <a:spcPts val="0"/>
              </a:spcAft>
              <a:buSzPct val="79999"/>
              <a:buChar char="►"/>
            </a:pPr>
            <a:r>
              <a:rPr b="1" lang="en-US"/>
              <a:t>public static void main(String[] args) {</a:t>
            </a:r>
            <a:endParaRPr/>
          </a:p>
          <a:p>
            <a:pPr indent="-342900" lvl="0" marL="342900" rtl="0" algn="l">
              <a:spcBef>
                <a:spcPts val="1000"/>
              </a:spcBef>
              <a:spcAft>
                <a:spcPts val="0"/>
              </a:spcAft>
              <a:buSzPct val="79999"/>
              <a:buChar char="►"/>
            </a:pPr>
            <a:r>
              <a:rPr lang="en-US"/>
              <a:t>ArrayList al = </a:t>
            </a:r>
            <a:r>
              <a:rPr b="1" lang="en-US"/>
              <a:t>new ArrayList();</a:t>
            </a:r>
            <a:endParaRPr/>
          </a:p>
          <a:p>
            <a:pPr indent="-342900" lvl="0" marL="342900" rtl="0" algn="l">
              <a:spcBef>
                <a:spcPts val="1000"/>
              </a:spcBef>
              <a:spcAft>
                <a:spcPts val="0"/>
              </a:spcAft>
              <a:buSzPct val="79999"/>
              <a:buChar char="►"/>
            </a:pPr>
            <a:r>
              <a:rPr lang="en-US"/>
              <a:t>al.add("Mounika"); //add string value</a:t>
            </a:r>
            <a:endParaRPr/>
          </a:p>
          <a:p>
            <a:pPr indent="-342900" lvl="0" marL="342900" rtl="0" algn="l">
              <a:spcBef>
                <a:spcPts val="1000"/>
              </a:spcBef>
              <a:spcAft>
                <a:spcPts val="0"/>
              </a:spcAft>
              <a:buSzPct val="79999"/>
              <a:buChar char="►"/>
            </a:pPr>
            <a:r>
              <a:rPr lang="en-US"/>
              <a:t>al.add(101); //add integer value</a:t>
            </a:r>
            <a:endParaRPr/>
          </a:p>
          <a:p>
            <a:pPr indent="-342900" lvl="0" marL="342900" rtl="0" algn="l">
              <a:spcBef>
                <a:spcPts val="1000"/>
              </a:spcBef>
              <a:spcAft>
                <a:spcPts val="0"/>
              </a:spcAft>
              <a:buSzPct val="79999"/>
              <a:buChar char="►"/>
            </a:pPr>
            <a:r>
              <a:rPr lang="en-US"/>
              <a:t>al.add(123.33); //add double value</a:t>
            </a:r>
            <a:endParaRPr/>
          </a:p>
          <a:p>
            <a:pPr indent="-342900" lvl="0" marL="342900" rtl="0" algn="l">
              <a:spcBef>
                <a:spcPts val="1000"/>
              </a:spcBef>
              <a:spcAft>
                <a:spcPts val="0"/>
              </a:spcAft>
              <a:buSzPct val="79999"/>
              <a:buChar char="►"/>
            </a:pPr>
            <a:r>
              <a:rPr lang="en-US"/>
              <a:t>al.add('c'); //add character value</a:t>
            </a:r>
            <a:endParaRPr/>
          </a:p>
          <a:p>
            <a:pPr indent="-342900" lvl="0" marL="342900" rtl="0" algn="l">
              <a:spcBef>
                <a:spcPts val="1000"/>
              </a:spcBef>
              <a:spcAft>
                <a:spcPts val="0"/>
              </a:spcAft>
              <a:buSzPct val="79999"/>
              <a:buChar char="►"/>
            </a:pPr>
            <a:r>
              <a:rPr lang="en-US"/>
              <a:t>al.add(</a:t>
            </a:r>
            <a:r>
              <a:rPr b="1" lang="en-US"/>
              <a:t>true); //add boolean value</a:t>
            </a:r>
            <a:endParaRPr/>
          </a:p>
          <a:p>
            <a:pPr indent="-265176" lvl="0" marL="342900" rtl="0" algn="l">
              <a:spcBef>
                <a:spcPts val="1000"/>
              </a:spcBef>
              <a:spcAft>
                <a:spcPts val="0"/>
              </a:spcAft>
              <a:buSzPct val="79999"/>
              <a:buNone/>
            </a:pPr>
            <a:r>
              <a:t/>
            </a:r>
            <a:endParaRPr/>
          </a:p>
          <a:p>
            <a:pPr indent="-342900" lvl="0" marL="342900" rtl="0" algn="l">
              <a:spcBef>
                <a:spcPts val="1000"/>
              </a:spcBef>
              <a:spcAft>
                <a:spcPts val="0"/>
              </a:spcAft>
              <a:buSzPct val="79999"/>
              <a:buChar char="►"/>
            </a:pPr>
            <a:r>
              <a:rPr lang="en-US"/>
              <a:t>Iterator iterator = al.iterator();</a:t>
            </a:r>
            <a:endParaRPr/>
          </a:p>
          <a:p>
            <a:pPr indent="-342900" lvl="0" marL="342900" rtl="0" algn="l">
              <a:spcBef>
                <a:spcPts val="1000"/>
              </a:spcBef>
              <a:spcAft>
                <a:spcPts val="0"/>
              </a:spcAft>
              <a:buSzPct val="79999"/>
              <a:buChar char="►"/>
            </a:pPr>
            <a:r>
              <a:rPr b="1" lang="en-US"/>
              <a:t>while(iterator.hasNext()){</a:t>
            </a:r>
            <a:endParaRPr/>
          </a:p>
          <a:p>
            <a:pPr indent="-342900" lvl="0" marL="342900" rtl="0" algn="l">
              <a:spcBef>
                <a:spcPts val="1000"/>
              </a:spcBef>
              <a:spcAft>
                <a:spcPts val="0"/>
              </a:spcAft>
              <a:buSzPct val="79999"/>
              <a:buChar char="►"/>
            </a:pPr>
            <a:r>
              <a:rPr lang="en-US"/>
              <a:t>System.</a:t>
            </a:r>
            <a:r>
              <a:rPr b="1" i="1" lang="en-US"/>
              <a:t>out.println(iterator.next());</a:t>
            </a:r>
            <a:endParaRPr/>
          </a:p>
          <a:p>
            <a:pPr indent="-342900" lvl="0" marL="342900" rtl="0" algn="l">
              <a:spcBef>
                <a:spcPts val="1000"/>
              </a:spcBef>
              <a:spcAft>
                <a:spcPts val="0"/>
              </a:spcAft>
              <a:buSzPct val="79999"/>
              <a:buChar char="►"/>
            </a:pPr>
            <a:r>
              <a:rPr lang="en-US"/>
              <a:t>}</a:t>
            </a:r>
            <a:endParaRPr/>
          </a:p>
          <a:p>
            <a:pPr indent="-342900" lvl="0" marL="342900" rtl="0" algn="l">
              <a:spcBef>
                <a:spcPts val="1000"/>
              </a:spcBef>
              <a:spcAft>
                <a:spcPts val="0"/>
              </a:spcAft>
              <a:buSzPct val="79999"/>
              <a:buChar char="►"/>
            </a:pPr>
            <a:r>
              <a:rPr lang="en-US"/>
              <a:t>}</a:t>
            </a:r>
            <a:endParaRPr/>
          </a:p>
          <a:p>
            <a:pPr indent="-342900" lvl="0" marL="342900" rtl="0" algn="l">
              <a:spcBef>
                <a:spcPts val="1000"/>
              </a:spcBef>
              <a:spcAft>
                <a:spcPts val="0"/>
              </a:spcAft>
              <a:buSzPct val="79999"/>
              <a:buChar char="►"/>
            </a:pPr>
            <a:r>
              <a:rPr lang="en-US"/>
              <a:t>}</a:t>
            </a:r>
            <a:endParaRPr/>
          </a:p>
        </p:txBody>
      </p:sp>
      <p:sp>
        <p:nvSpPr>
          <p:cNvPr id="258" name="Google Shape;25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259" name="Google Shape;25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60" name="Google Shape;26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Java Non-generic Vs Generic Collection</a:t>
            </a:r>
            <a:endParaRPr/>
          </a:p>
        </p:txBody>
      </p:sp>
      <p:sp>
        <p:nvSpPr>
          <p:cNvPr id="266" name="Google Shape;266;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Java collection framework was non-generic before JDK 1.5. Since 1.5, it is generic.</a:t>
            </a:r>
            <a:endParaRPr/>
          </a:p>
          <a:p>
            <a:pPr indent="-342900" lvl="0" marL="342900" rtl="0" algn="l">
              <a:spcBef>
                <a:spcPts val="1000"/>
              </a:spcBef>
              <a:spcAft>
                <a:spcPts val="0"/>
              </a:spcAft>
              <a:buSzPts val="1440"/>
              <a:buChar char="►"/>
            </a:pPr>
            <a:r>
              <a:rPr lang="en-US"/>
              <a:t>Java new generic collection allows you to have only one type of object in collection. Now it is type safe so typecasting is not required at run time.</a:t>
            </a:r>
            <a:endParaRPr/>
          </a:p>
        </p:txBody>
      </p:sp>
      <p:sp>
        <p:nvSpPr>
          <p:cNvPr id="267" name="Google Shape;267;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268" name="Google Shape;268;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69" name="Google Shape;269;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1000"/>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1000"/>
                                        <p:tgtEl>
                                          <p:spTgt spid="26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old non-generic example of creating java collection.</a:t>
            </a:r>
            <a:endParaRPr/>
          </a:p>
        </p:txBody>
      </p:sp>
      <p:sp>
        <p:nvSpPr>
          <p:cNvPr id="275" name="Google Shape;275;p1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ArrayList al=new ArrayList();//creating old non-generic arraylist</a:t>
            </a:r>
            <a:endParaRPr/>
          </a:p>
        </p:txBody>
      </p:sp>
      <p:sp>
        <p:nvSpPr>
          <p:cNvPr id="276" name="Google Shape;276;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277" name="Google Shape;277;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78" name="Google Shape;278;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0"/>
                                        <p:tgtEl>
                                          <p:spTgt spid="27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new generic example of creating java collection.</a:t>
            </a:r>
            <a:endParaRPr/>
          </a:p>
        </p:txBody>
      </p:sp>
      <p:sp>
        <p:nvSpPr>
          <p:cNvPr id="284" name="Google Shape;284;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ArrayList&lt;String&gt; al=new ArrayList&lt;String&gt;();//creating new generic arraylist  </a:t>
            </a:r>
            <a:endParaRPr/>
          </a:p>
        </p:txBody>
      </p:sp>
      <p:sp>
        <p:nvSpPr>
          <p:cNvPr id="285" name="Google Shape;285;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286" name="Google Shape;286;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87" name="Google Shape;287;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 calcmode="lin" valueType="num">
                                      <p:cBhvr additive="base">
                                        <p:cTn dur="500"/>
                                        <p:tgtEl>
                                          <p:spTgt spid="28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7"/>
          <p:cNvSpPr txBox="1"/>
          <p:nvPr>
            <p:ph type="title"/>
          </p:nvPr>
        </p:nvSpPr>
        <p:spPr>
          <a:xfrm>
            <a:off x="719667" y="155575"/>
            <a:ext cx="8596668" cy="711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Trebuchet MS"/>
              <a:buNone/>
            </a:pPr>
            <a:r>
              <a:rPr b="1" lang="en-US" sz="2800"/>
              <a:t>Example of Java ArrayList class with generics</a:t>
            </a:r>
            <a:endParaRPr sz="2800"/>
          </a:p>
        </p:txBody>
      </p:sp>
      <p:sp>
        <p:nvSpPr>
          <p:cNvPr id="293" name="Google Shape;293;p17"/>
          <p:cNvSpPr txBox="1"/>
          <p:nvPr>
            <p:ph idx="1" type="body"/>
          </p:nvPr>
        </p:nvSpPr>
        <p:spPr>
          <a:xfrm>
            <a:off x="677334" y="1238251"/>
            <a:ext cx="8981016" cy="56197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840"/>
              <a:buChar char="►"/>
            </a:pPr>
            <a:r>
              <a:rPr lang="en-US" sz="1050"/>
              <a:t>import java.util.*;  </a:t>
            </a:r>
            <a:endParaRPr/>
          </a:p>
          <a:p>
            <a:pPr indent="-342900" lvl="0" marL="342900" rtl="0" algn="l">
              <a:spcBef>
                <a:spcPts val="1000"/>
              </a:spcBef>
              <a:spcAft>
                <a:spcPts val="0"/>
              </a:spcAft>
              <a:buSzPts val="840"/>
              <a:buChar char="►"/>
            </a:pPr>
            <a:r>
              <a:rPr lang="en-US" sz="1050"/>
              <a:t>class TestCollection1{  </a:t>
            </a:r>
            <a:endParaRPr/>
          </a:p>
          <a:p>
            <a:pPr indent="-342900" lvl="0" marL="342900" rtl="0" algn="l">
              <a:spcBef>
                <a:spcPts val="1000"/>
              </a:spcBef>
              <a:spcAft>
                <a:spcPts val="0"/>
              </a:spcAft>
              <a:buSzPts val="840"/>
              <a:buChar char="►"/>
            </a:pPr>
            <a:r>
              <a:rPr lang="en-US" sz="1050"/>
              <a:t> public static void main(String args[]){  </a:t>
            </a:r>
            <a:endParaRPr/>
          </a:p>
          <a:p>
            <a:pPr indent="-342900" lvl="0" marL="342900" rtl="0" algn="l">
              <a:spcBef>
                <a:spcPts val="1000"/>
              </a:spcBef>
              <a:spcAft>
                <a:spcPts val="0"/>
              </a:spcAft>
              <a:buSzPts val="840"/>
              <a:buChar char="►"/>
            </a:pPr>
            <a:r>
              <a:rPr lang="en-US" sz="1050"/>
              <a:t>   </a:t>
            </a:r>
            <a:endParaRPr/>
          </a:p>
          <a:p>
            <a:pPr indent="-342900" lvl="0" marL="342900" rtl="0" algn="l">
              <a:spcBef>
                <a:spcPts val="1000"/>
              </a:spcBef>
              <a:spcAft>
                <a:spcPts val="0"/>
              </a:spcAft>
              <a:buSzPts val="840"/>
              <a:buChar char="►"/>
            </a:pPr>
            <a:r>
              <a:rPr lang="en-US" sz="1050"/>
              <a:t>  ArrayList&lt;String&gt; al=new ArrayList&lt;String&gt;();//creating arraylist  </a:t>
            </a:r>
            <a:endParaRPr/>
          </a:p>
          <a:p>
            <a:pPr indent="-342900" lvl="0" marL="342900" rtl="0" algn="l">
              <a:spcBef>
                <a:spcPts val="1000"/>
              </a:spcBef>
              <a:spcAft>
                <a:spcPts val="0"/>
              </a:spcAft>
              <a:buSzPts val="840"/>
              <a:buChar char="►"/>
            </a:pPr>
            <a:r>
              <a:rPr lang="en-US" sz="1050"/>
              <a:t>  al.add("Ravi");//adding object in arraylist  </a:t>
            </a:r>
            <a:endParaRPr/>
          </a:p>
          <a:p>
            <a:pPr indent="-342900" lvl="0" marL="342900" rtl="0" algn="l">
              <a:spcBef>
                <a:spcPts val="1000"/>
              </a:spcBef>
              <a:spcAft>
                <a:spcPts val="0"/>
              </a:spcAft>
              <a:buSzPts val="840"/>
              <a:buChar char="►"/>
            </a:pPr>
            <a:r>
              <a:rPr lang="en-US" sz="1050"/>
              <a:t>  al.add("Vijay");  </a:t>
            </a:r>
            <a:endParaRPr/>
          </a:p>
          <a:p>
            <a:pPr indent="-342900" lvl="0" marL="342900" rtl="0" algn="l">
              <a:spcBef>
                <a:spcPts val="1000"/>
              </a:spcBef>
              <a:spcAft>
                <a:spcPts val="0"/>
              </a:spcAft>
              <a:buSzPts val="840"/>
              <a:buChar char="►"/>
            </a:pPr>
            <a:r>
              <a:rPr lang="en-US" sz="1050"/>
              <a:t>  al.add("Ravi");  </a:t>
            </a:r>
            <a:endParaRPr/>
          </a:p>
          <a:p>
            <a:pPr indent="-342900" lvl="0" marL="342900" rtl="0" algn="l">
              <a:spcBef>
                <a:spcPts val="1000"/>
              </a:spcBef>
              <a:spcAft>
                <a:spcPts val="0"/>
              </a:spcAft>
              <a:buSzPts val="840"/>
              <a:buChar char="►"/>
            </a:pPr>
            <a:r>
              <a:rPr lang="en-US" sz="1050"/>
              <a:t>  al.add("Ajay");  </a:t>
            </a:r>
            <a:endParaRPr/>
          </a:p>
          <a:p>
            <a:pPr indent="-342900" lvl="0" marL="342900" rtl="0" algn="l">
              <a:spcBef>
                <a:spcPts val="1000"/>
              </a:spcBef>
              <a:spcAft>
                <a:spcPts val="0"/>
              </a:spcAft>
              <a:buSzPts val="840"/>
              <a:buChar char="►"/>
            </a:pPr>
            <a:r>
              <a:rPr lang="en-US" sz="1050"/>
              <a:t>  </a:t>
            </a:r>
            <a:endParaRPr/>
          </a:p>
          <a:p>
            <a:pPr indent="-342900" lvl="0" marL="342900" rtl="0" algn="l">
              <a:spcBef>
                <a:spcPts val="1000"/>
              </a:spcBef>
              <a:spcAft>
                <a:spcPts val="0"/>
              </a:spcAft>
              <a:buSzPts val="840"/>
              <a:buChar char="►"/>
            </a:pPr>
            <a:r>
              <a:rPr lang="en-US" sz="1050"/>
              <a:t>  Iterator itr=al.iterator();//getting Iterator from arraylist to traverse elements  </a:t>
            </a:r>
            <a:endParaRPr/>
          </a:p>
          <a:p>
            <a:pPr indent="-342900" lvl="0" marL="342900" rtl="0" algn="l">
              <a:spcBef>
                <a:spcPts val="1000"/>
              </a:spcBef>
              <a:spcAft>
                <a:spcPts val="0"/>
              </a:spcAft>
              <a:buSzPts val="840"/>
              <a:buChar char="►"/>
            </a:pPr>
            <a:r>
              <a:rPr lang="en-US" sz="1050"/>
              <a:t>  while(itr.hasNext()){  </a:t>
            </a:r>
            <a:endParaRPr/>
          </a:p>
          <a:p>
            <a:pPr indent="-342900" lvl="0" marL="342900" rtl="0" algn="l">
              <a:spcBef>
                <a:spcPts val="1000"/>
              </a:spcBef>
              <a:spcAft>
                <a:spcPts val="0"/>
              </a:spcAft>
              <a:buSzPts val="840"/>
              <a:buChar char="►"/>
            </a:pPr>
            <a:r>
              <a:rPr lang="en-US" sz="1050"/>
              <a:t>   System.out.println(itr.next());  </a:t>
            </a:r>
            <a:endParaRPr/>
          </a:p>
          <a:p>
            <a:pPr indent="-342900" lvl="0" marL="342900" rtl="0" algn="l">
              <a:spcBef>
                <a:spcPts val="1000"/>
              </a:spcBef>
              <a:spcAft>
                <a:spcPts val="0"/>
              </a:spcAft>
              <a:buSzPts val="840"/>
              <a:buChar char="►"/>
            </a:pPr>
            <a:r>
              <a:rPr lang="en-US" sz="1050"/>
              <a:t>  }  </a:t>
            </a:r>
            <a:endParaRPr/>
          </a:p>
          <a:p>
            <a:pPr indent="-342900" lvl="0" marL="342900" rtl="0" algn="l">
              <a:spcBef>
                <a:spcPts val="1000"/>
              </a:spcBef>
              <a:spcAft>
                <a:spcPts val="0"/>
              </a:spcAft>
              <a:buSzPts val="840"/>
              <a:buChar char="►"/>
            </a:pPr>
            <a:r>
              <a:rPr lang="en-US" sz="1050"/>
              <a:t> }  </a:t>
            </a:r>
            <a:endParaRPr/>
          </a:p>
          <a:p>
            <a:pPr indent="-342900" lvl="0" marL="342900" rtl="0" algn="l">
              <a:spcBef>
                <a:spcPts val="1000"/>
              </a:spcBef>
              <a:spcAft>
                <a:spcPts val="0"/>
              </a:spcAft>
              <a:buSzPts val="840"/>
              <a:buChar char="►"/>
            </a:pPr>
            <a:r>
              <a:rPr lang="en-US" sz="1050"/>
              <a:t>}  </a:t>
            </a:r>
            <a:endParaRPr/>
          </a:p>
          <a:p>
            <a:pPr indent="-289560" lvl="0" marL="342900" rtl="0" algn="l">
              <a:spcBef>
                <a:spcPts val="1000"/>
              </a:spcBef>
              <a:spcAft>
                <a:spcPts val="0"/>
              </a:spcAft>
              <a:buSzPts val="840"/>
              <a:buNone/>
            </a:pPr>
            <a:r>
              <a:t/>
            </a:r>
            <a:endParaRPr sz="1050"/>
          </a:p>
        </p:txBody>
      </p:sp>
      <p:sp>
        <p:nvSpPr>
          <p:cNvPr id="294" name="Google Shape;294;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295" name="Google Shape;295;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96" name="Google Shape;296;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Effect filter="fade" transition="in">
                                      <p:cBhvr>
                                        <p:cTn dur="1000"/>
                                        <p:tgtEl>
                                          <p:spTgt spid="2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animEffect filter="fade" transition="in">
                                      <p:cBhvr>
                                        <p:cTn dur="1000"/>
                                        <p:tgtEl>
                                          <p:spTgt spid="2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animEffect filter="fade" transition="in">
                                      <p:cBhvr>
                                        <p:cTn dur="1000"/>
                                        <p:tgtEl>
                                          <p:spTgt spid="2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3" st="3"/>
                                            </p:txEl>
                                          </p:spTgt>
                                        </p:tgtEl>
                                        <p:attrNameLst>
                                          <p:attrName>style.visibility</p:attrName>
                                        </p:attrNameLst>
                                      </p:cBhvr>
                                      <p:to>
                                        <p:strVal val="visible"/>
                                      </p:to>
                                    </p:set>
                                    <p:animEffect filter="fade" transition="in">
                                      <p:cBhvr>
                                        <p:cTn dur="1000"/>
                                        <p:tgtEl>
                                          <p:spTgt spid="2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4" st="4"/>
                                            </p:txEl>
                                          </p:spTgt>
                                        </p:tgtEl>
                                        <p:attrNameLst>
                                          <p:attrName>style.visibility</p:attrName>
                                        </p:attrNameLst>
                                      </p:cBhvr>
                                      <p:to>
                                        <p:strVal val="visible"/>
                                      </p:to>
                                    </p:set>
                                    <p:animEffect filter="fade" transition="in">
                                      <p:cBhvr>
                                        <p:cTn dur="1000"/>
                                        <p:tgtEl>
                                          <p:spTgt spid="2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5" st="5"/>
                                            </p:txEl>
                                          </p:spTgt>
                                        </p:tgtEl>
                                        <p:attrNameLst>
                                          <p:attrName>style.visibility</p:attrName>
                                        </p:attrNameLst>
                                      </p:cBhvr>
                                      <p:to>
                                        <p:strVal val="visible"/>
                                      </p:to>
                                    </p:set>
                                    <p:animEffect filter="fade" transition="in">
                                      <p:cBhvr>
                                        <p:cTn dur="1000"/>
                                        <p:tgtEl>
                                          <p:spTgt spid="2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6" st="6"/>
                                            </p:txEl>
                                          </p:spTgt>
                                        </p:tgtEl>
                                        <p:attrNameLst>
                                          <p:attrName>style.visibility</p:attrName>
                                        </p:attrNameLst>
                                      </p:cBhvr>
                                      <p:to>
                                        <p:strVal val="visible"/>
                                      </p:to>
                                    </p:set>
                                    <p:animEffect filter="fade" transition="in">
                                      <p:cBhvr>
                                        <p:cTn dur="1000"/>
                                        <p:tgtEl>
                                          <p:spTgt spid="2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7" st="7"/>
                                            </p:txEl>
                                          </p:spTgt>
                                        </p:tgtEl>
                                        <p:attrNameLst>
                                          <p:attrName>style.visibility</p:attrName>
                                        </p:attrNameLst>
                                      </p:cBhvr>
                                      <p:to>
                                        <p:strVal val="visible"/>
                                      </p:to>
                                    </p:set>
                                    <p:animEffect filter="fade" transition="in">
                                      <p:cBhvr>
                                        <p:cTn dur="1000"/>
                                        <p:tgtEl>
                                          <p:spTgt spid="29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8" st="8"/>
                                            </p:txEl>
                                          </p:spTgt>
                                        </p:tgtEl>
                                        <p:attrNameLst>
                                          <p:attrName>style.visibility</p:attrName>
                                        </p:attrNameLst>
                                      </p:cBhvr>
                                      <p:to>
                                        <p:strVal val="visible"/>
                                      </p:to>
                                    </p:set>
                                    <p:animEffect filter="fade" transition="in">
                                      <p:cBhvr>
                                        <p:cTn dur="1000"/>
                                        <p:tgtEl>
                                          <p:spTgt spid="29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9" st="9"/>
                                            </p:txEl>
                                          </p:spTgt>
                                        </p:tgtEl>
                                        <p:attrNameLst>
                                          <p:attrName>style.visibility</p:attrName>
                                        </p:attrNameLst>
                                      </p:cBhvr>
                                      <p:to>
                                        <p:strVal val="visible"/>
                                      </p:to>
                                    </p:set>
                                    <p:animEffect filter="fade" transition="in">
                                      <p:cBhvr>
                                        <p:cTn dur="1000"/>
                                        <p:tgtEl>
                                          <p:spTgt spid="29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0" st="10"/>
                                            </p:txEl>
                                          </p:spTgt>
                                        </p:tgtEl>
                                        <p:attrNameLst>
                                          <p:attrName>style.visibility</p:attrName>
                                        </p:attrNameLst>
                                      </p:cBhvr>
                                      <p:to>
                                        <p:strVal val="visible"/>
                                      </p:to>
                                    </p:set>
                                    <p:animEffect filter="fade" transition="in">
                                      <p:cBhvr>
                                        <p:cTn dur="1000"/>
                                        <p:tgtEl>
                                          <p:spTgt spid="29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1" st="11"/>
                                            </p:txEl>
                                          </p:spTgt>
                                        </p:tgtEl>
                                        <p:attrNameLst>
                                          <p:attrName>style.visibility</p:attrName>
                                        </p:attrNameLst>
                                      </p:cBhvr>
                                      <p:to>
                                        <p:strVal val="visible"/>
                                      </p:to>
                                    </p:set>
                                    <p:animEffect filter="fade" transition="in">
                                      <p:cBhvr>
                                        <p:cTn dur="1000"/>
                                        <p:tgtEl>
                                          <p:spTgt spid="29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2" st="12"/>
                                            </p:txEl>
                                          </p:spTgt>
                                        </p:tgtEl>
                                        <p:attrNameLst>
                                          <p:attrName>style.visibility</p:attrName>
                                        </p:attrNameLst>
                                      </p:cBhvr>
                                      <p:to>
                                        <p:strVal val="visible"/>
                                      </p:to>
                                    </p:set>
                                    <p:animEffect filter="fade" transition="in">
                                      <p:cBhvr>
                                        <p:cTn dur="1000"/>
                                        <p:tgtEl>
                                          <p:spTgt spid="29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3" st="13"/>
                                            </p:txEl>
                                          </p:spTgt>
                                        </p:tgtEl>
                                        <p:attrNameLst>
                                          <p:attrName>style.visibility</p:attrName>
                                        </p:attrNameLst>
                                      </p:cBhvr>
                                      <p:to>
                                        <p:strVal val="visible"/>
                                      </p:to>
                                    </p:set>
                                    <p:animEffect filter="fade" transition="in">
                                      <p:cBhvr>
                                        <p:cTn dur="1000"/>
                                        <p:tgtEl>
                                          <p:spTgt spid="29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4" st="14"/>
                                            </p:txEl>
                                          </p:spTgt>
                                        </p:tgtEl>
                                        <p:attrNameLst>
                                          <p:attrName>style.visibility</p:attrName>
                                        </p:attrNameLst>
                                      </p:cBhvr>
                                      <p:to>
                                        <p:strVal val="visible"/>
                                      </p:to>
                                    </p:set>
                                    <p:animEffect filter="fade" transition="in">
                                      <p:cBhvr>
                                        <p:cTn dur="1000"/>
                                        <p:tgtEl>
                                          <p:spTgt spid="29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5" st="15"/>
                                            </p:txEl>
                                          </p:spTgt>
                                        </p:tgtEl>
                                        <p:attrNameLst>
                                          <p:attrName>style.visibility</p:attrName>
                                        </p:attrNameLst>
                                      </p:cBhvr>
                                      <p:to>
                                        <p:strVal val="visible"/>
                                      </p:to>
                                    </p:set>
                                    <p:animEffect filter="fade" transition="in">
                                      <p:cBhvr>
                                        <p:cTn dur="1000"/>
                                        <p:tgtEl>
                                          <p:spTgt spid="293">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6" st="16"/>
                                            </p:txEl>
                                          </p:spTgt>
                                        </p:tgtEl>
                                        <p:attrNameLst>
                                          <p:attrName>style.visibility</p:attrName>
                                        </p:attrNameLst>
                                      </p:cBhvr>
                                      <p:to>
                                        <p:strVal val="visible"/>
                                      </p:to>
                                    </p:set>
                                    <p:animEffect filter="fade" transition="in">
                                      <p:cBhvr>
                                        <p:cTn dur="1000"/>
                                        <p:tgtEl>
                                          <p:spTgt spid="293">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302" name="Google Shape;302;p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Ravi </a:t>
            </a:r>
            <a:endParaRPr/>
          </a:p>
          <a:p>
            <a:pPr indent="-342900" lvl="0" marL="342900" rtl="0" algn="l">
              <a:spcBef>
                <a:spcPts val="1000"/>
              </a:spcBef>
              <a:spcAft>
                <a:spcPts val="0"/>
              </a:spcAft>
              <a:buSzPts val="1440"/>
              <a:buChar char="►"/>
            </a:pPr>
            <a:r>
              <a:rPr lang="en-US"/>
              <a:t>Vijay </a:t>
            </a:r>
            <a:endParaRPr/>
          </a:p>
          <a:p>
            <a:pPr indent="-342900" lvl="0" marL="342900" rtl="0" algn="l">
              <a:spcBef>
                <a:spcPts val="1000"/>
              </a:spcBef>
              <a:spcAft>
                <a:spcPts val="0"/>
              </a:spcAft>
              <a:buSzPts val="1440"/>
              <a:buChar char="►"/>
            </a:pPr>
            <a:r>
              <a:rPr lang="en-US"/>
              <a:t>Ravi </a:t>
            </a:r>
            <a:endParaRPr/>
          </a:p>
          <a:p>
            <a:pPr indent="-342900" lvl="0" marL="342900" rtl="0" algn="l">
              <a:spcBef>
                <a:spcPts val="1000"/>
              </a:spcBef>
              <a:spcAft>
                <a:spcPts val="0"/>
              </a:spcAft>
              <a:buSzPts val="1440"/>
              <a:buChar char="►"/>
            </a:pPr>
            <a:r>
              <a:rPr lang="en-US"/>
              <a:t>Ajay</a:t>
            </a:r>
            <a:endParaRPr/>
          </a:p>
        </p:txBody>
      </p:sp>
      <p:sp>
        <p:nvSpPr>
          <p:cNvPr id="303" name="Google Shape;303;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304" name="Google Shape;304;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05" name="Google Shape;305;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 calcmode="lin" valueType="num">
                                      <p:cBhvr additive="base">
                                        <p:cTn dur="500"/>
                                        <p:tgtEl>
                                          <p:spTgt spid="30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 calcmode="lin" valueType="num">
                                      <p:cBhvr additive="base">
                                        <p:cTn dur="500"/>
                                        <p:tgtEl>
                                          <p:spTgt spid="30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 calcmode="lin" valueType="num">
                                      <p:cBhvr additive="base">
                                        <p:cTn dur="500"/>
                                        <p:tgtEl>
                                          <p:spTgt spid="30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 calcmode="lin" valueType="num">
                                      <p:cBhvr additive="base">
                                        <p:cTn dur="500"/>
                                        <p:tgtEl>
                                          <p:spTgt spid="30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Two ways to iterate the elements of collection in java</a:t>
            </a:r>
            <a:endParaRPr/>
          </a:p>
        </p:txBody>
      </p:sp>
      <p:sp>
        <p:nvSpPr>
          <p:cNvPr id="311" name="Google Shape;311;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By Iterator interface.</a:t>
            </a:r>
            <a:endParaRPr/>
          </a:p>
          <a:p>
            <a:pPr indent="-342900" lvl="0" marL="342900" rtl="0" algn="l">
              <a:spcBef>
                <a:spcPts val="1000"/>
              </a:spcBef>
              <a:spcAft>
                <a:spcPts val="0"/>
              </a:spcAft>
              <a:buSzPts val="1440"/>
              <a:buChar char="►"/>
            </a:pPr>
            <a:r>
              <a:rPr lang="en-US"/>
              <a:t>By for-each loop.</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In the above example, we have seen traversing ArrayList by Iterator. Let's see the example to traverse ArrayList elements using for-each loop.</a:t>
            </a:r>
            <a:endParaRPr/>
          </a:p>
          <a:p>
            <a:pPr indent="-251459" lvl="0" marL="342900" rtl="0" algn="l">
              <a:spcBef>
                <a:spcPts val="1000"/>
              </a:spcBef>
              <a:spcAft>
                <a:spcPts val="0"/>
              </a:spcAft>
              <a:buSzPts val="1440"/>
              <a:buNone/>
            </a:pPr>
            <a:r>
              <a:t/>
            </a:r>
            <a:endParaRPr/>
          </a:p>
        </p:txBody>
      </p:sp>
      <p:sp>
        <p:nvSpPr>
          <p:cNvPr id="312" name="Google Shape;312;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313" name="Google Shape;313;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14" name="Google Shape;314;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animEffect filter="fade" transition="in">
                                      <p:cBhvr>
                                        <p:cTn dur="1000"/>
                                        <p:tgtEl>
                                          <p:spTgt spid="3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animEffect filter="fade" transition="in">
                                      <p:cBhvr>
                                        <p:cTn dur="1000"/>
                                        <p:tgtEl>
                                          <p:spTgt spid="3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2" st="2"/>
                                            </p:txEl>
                                          </p:spTgt>
                                        </p:tgtEl>
                                        <p:attrNameLst>
                                          <p:attrName>style.visibility</p:attrName>
                                        </p:attrNameLst>
                                      </p:cBhvr>
                                      <p:to>
                                        <p:strVal val="visible"/>
                                      </p:to>
                                    </p:set>
                                    <p:animEffect filter="fade" transition="in">
                                      <p:cBhvr>
                                        <p:cTn dur="1000"/>
                                        <p:tgtEl>
                                          <p:spTgt spid="3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3" st="3"/>
                                            </p:txEl>
                                          </p:spTgt>
                                        </p:tgtEl>
                                        <p:attrNameLst>
                                          <p:attrName>style.visibility</p:attrName>
                                        </p:attrNameLst>
                                      </p:cBhvr>
                                      <p:to>
                                        <p:strVal val="visible"/>
                                      </p:to>
                                    </p:set>
                                    <p:animEffect filter="fade" transition="in">
                                      <p:cBhvr>
                                        <p:cTn dur="1000"/>
                                        <p:tgtEl>
                                          <p:spTgt spid="3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4" st="4"/>
                                            </p:txEl>
                                          </p:spTgt>
                                        </p:tgtEl>
                                        <p:attrNameLst>
                                          <p:attrName>style.visibility</p:attrName>
                                        </p:attrNameLst>
                                      </p:cBhvr>
                                      <p:to>
                                        <p:strVal val="visible"/>
                                      </p:to>
                                    </p:set>
                                    <p:animEffect filter="fade" transition="in">
                                      <p:cBhvr>
                                        <p:cTn dur="1000"/>
                                        <p:tgtEl>
                                          <p:spTgt spid="31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Collections in Java</a:t>
            </a:r>
            <a:endParaRPr/>
          </a:p>
        </p:txBody>
      </p:sp>
      <p:sp>
        <p:nvSpPr>
          <p:cNvPr id="158" name="Google Shape;158;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Collections in java</a:t>
            </a:r>
            <a:r>
              <a:rPr lang="en-US"/>
              <a:t> is a framework that provides an architecture to store and manipulate the group of objects.</a:t>
            </a:r>
            <a:endParaRPr/>
          </a:p>
          <a:p>
            <a:pPr indent="-342900" lvl="0" marL="342900" rtl="0" algn="l">
              <a:spcBef>
                <a:spcPts val="1000"/>
              </a:spcBef>
              <a:spcAft>
                <a:spcPts val="0"/>
              </a:spcAft>
              <a:buSzPts val="1440"/>
              <a:buChar char="►"/>
            </a:pPr>
            <a:r>
              <a:rPr lang="en-US"/>
              <a:t>All the operations that you perform on a data such as searching, sorting, insertion, manipulation, deletion etc. can be performed by Java Collections. </a:t>
            </a:r>
            <a:endParaRPr/>
          </a:p>
          <a:p>
            <a:pPr indent="-342900" lvl="0" marL="342900" rtl="0" algn="l">
              <a:spcBef>
                <a:spcPts val="1000"/>
              </a:spcBef>
              <a:spcAft>
                <a:spcPts val="0"/>
              </a:spcAft>
              <a:buSzPts val="1440"/>
              <a:buChar char="►"/>
            </a:pPr>
            <a:r>
              <a:rPr lang="en-US"/>
              <a:t>Java Collection simply means a single unit of objects</a:t>
            </a:r>
            <a:endParaRPr/>
          </a:p>
          <a:p>
            <a:pPr indent="-251459" lvl="0" marL="342900" rtl="0" algn="l">
              <a:spcBef>
                <a:spcPts val="1000"/>
              </a:spcBef>
              <a:spcAft>
                <a:spcPts val="0"/>
              </a:spcAft>
              <a:buSzPts val="1440"/>
              <a:buNone/>
            </a:pPr>
            <a:r>
              <a:t/>
            </a:r>
            <a:endParaRPr/>
          </a:p>
        </p:txBody>
      </p:sp>
      <p:sp>
        <p:nvSpPr>
          <p:cNvPr id="159" name="Google Shape;159;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160" name="Google Shape;160;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61" name="Google Shape;161;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 calcmode="lin" valueType="num">
                                      <p:cBhvr additive="base">
                                        <p:cTn dur="500"/>
                                        <p:tgtEl>
                                          <p:spTgt spid="15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 calcmode="lin" valueType="num">
                                      <p:cBhvr additive="base">
                                        <p:cTn dur="500"/>
                                        <p:tgtEl>
                                          <p:spTgt spid="15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 calcmode="lin" valueType="num">
                                      <p:cBhvr additive="base">
                                        <p:cTn dur="500"/>
                                        <p:tgtEl>
                                          <p:spTgt spid="15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 calcmode="lin" valueType="num">
                                      <p:cBhvr additive="base">
                                        <p:cTn dur="500"/>
                                        <p:tgtEl>
                                          <p:spTgt spid="15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Iterating the elements of Collection by for-each loop</a:t>
            </a:r>
            <a:endParaRPr/>
          </a:p>
        </p:txBody>
      </p:sp>
      <p:sp>
        <p:nvSpPr>
          <p:cNvPr id="320" name="Google Shape;320;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import</a:t>
            </a:r>
            <a:r>
              <a:rPr lang="en-US"/>
              <a:t> java.util.*;  </a:t>
            </a:r>
            <a:endParaRPr/>
          </a:p>
          <a:p>
            <a:pPr indent="-342900" lvl="0" marL="342900" rtl="0" algn="l">
              <a:spcBef>
                <a:spcPts val="1000"/>
              </a:spcBef>
              <a:spcAft>
                <a:spcPts val="0"/>
              </a:spcAft>
              <a:buSzPct val="79999"/>
              <a:buChar char="►"/>
            </a:pPr>
            <a:r>
              <a:rPr b="1" lang="en-US"/>
              <a:t>class</a:t>
            </a:r>
            <a:r>
              <a:rPr lang="en-US"/>
              <a:t> TestCollection2{  </a:t>
            </a:r>
            <a:endParaRPr/>
          </a:p>
          <a:p>
            <a:pPr indent="-342900" lvl="0" marL="342900" rtl="0" algn="l">
              <a:spcBef>
                <a:spcPts val="1000"/>
              </a:spcBef>
              <a:spcAft>
                <a:spcPts val="0"/>
              </a:spcAft>
              <a:buSzPct val="79999"/>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ct val="79999"/>
              <a:buChar char="►"/>
            </a:pPr>
            <a:r>
              <a:rPr lang="en-US"/>
              <a:t>  ArrayList&lt;String&gt; al=</a:t>
            </a:r>
            <a:r>
              <a:rPr b="1" lang="en-US"/>
              <a:t>new</a:t>
            </a:r>
            <a:r>
              <a:rPr lang="en-US"/>
              <a:t> ArrayList&lt;String&gt;();  </a:t>
            </a:r>
            <a:endParaRPr/>
          </a:p>
          <a:p>
            <a:pPr indent="-342900" lvl="0" marL="342900" rtl="0" algn="l">
              <a:spcBef>
                <a:spcPts val="1000"/>
              </a:spcBef>
              <a:spcAft>
                <a:spcPts val="0"/>
              </a:spcAft>
              <a:buSzPct val="79999"/>
              <a:buChar char="►"/>
            </a:pPr>
            <a:r>
              <a:rPr lang="en-US"/>
              <a:t>  al.add("Ravi");  </a:t>
            </a:r>
            <a:endParaRPr/>
          </a:p>
          <a:p>
            <a:pPr indent="-342900" lvl="0" marL="342900" rtl="0" algn="l">
              <a:spcBef>
                <a:spcPts val="1000"/>
              </a:spcBef>
              <a:spcAft>
                <a:spcPts val="0"/>
              </a:spcAft>
              <a:buSzPct val="79999"/>
              <a:buChar char="►"/>
            </a:pPr>
            <a:r>
              <a:rPr lang="en-US"/>
              <a:t>  al.add("Vijay");  </a:t>
            </a:r>
            <a:endParaRPr/>
          </a:p>
          <a:p>
            <a:pPr indent="-342900" lvl="0" marL="342900" rtl="0" algn="l">
              <a:spcBef>
                <a:spcPts val="1000"/>
              </a:spcBef>
              <a:spcAft>
                <a:spcPts val="0"/>
              </a:spcAft>
              <a:buSzPct val="79999"/>
              <a:buChar char="►"/>
            </a:pPr>
            <a:r>
              <a:rPr lang="en-US"/>
              <a:t>  al.add("Ravi");  </a:t>
            </a:r>
            <a:endParaRPr/>
          </a:p>
          <a:p>
            <a:pPr indent="-342900" lvl="0" marL="342900" rtl="0" algn="l">
              <a:spcBef>
                <a:spcPts val="1000"/>
              </a:spcBef>
              <a:spcAft>
                <a:spcPts val="0"/>
              </a:spcAft>
              <a:buSzPct val="79999"/>
              <a:buChar char="►"/>
            </a:pPr>
            <a:r>
              <a:rPr lang="en-US"/>
              <a:t>  al.add("Ajay");  </a:t>
            </a:r>
            <a:endParaRPr/>
          </a:p>
          <a:p>
            <a:pPr indent="-342900" lvl="0" marL="342900" rtl="0" algn="l">
              <a:spcBef>
                <a:spcPts val="1000"/>
              </a:spcBef>
              <a:spcAft>
                <a:spcPts val="0"/>
              </a:spcAft>
              <a:buSzPct val="79999"/>
              <a:buChar char="►"/>
            </a:pPr>
            <a:r>
              <a:rPr lang="en-US"/>
              <a:t>  </a:t>
            </a:r>
            <a:r>
              <a:rPr b="1" lang="en-US"/>
              <a:t>for</a:t>
            </a:r>
            <a:r>
              <a:rPr lang="en-US"/>
              <a:t>(String obj:al)  </a:t>
            </a:r>
            <a:endParaRPr/>
          </a:p>
          <a:p>
            <a:pPr indent="-342900" lvl="0" marL="342900" rtl="0" algn="l">
              <a:spcBef>
                <a:spcPts val="1000"/>
              </a:spcBef>
              <a:spcAft>
                <a:spcPts val="0"/>
              </a:spcAft>
              <a:buSzPct val="79999"/>
              <a:buChar char="►"/>
            </a:pPr>
            <a:r>
              <a:rPr lang="en-US"/>
              <a:t>    System.out.println(obj);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65176" lvl="0" marL="342900" rtl="0" algn="l">
              <a:spcBef>
                <a:spcPts val="1000"/>
              </a:spcBef>
              <a:spcAft>
                <a:spcPts val="0"/>
              </a:spcAft>
              <a:buSzPct val="79999"/>
              <a:buNone/>
            </a:pPr>
            <a:r>
              <a:t/>
            </a:r>
            <a:endParaRPr/>
          </a:p>
        </p:txBody>
      </p:sp>
      <p:sp>
        <p:nvSpPr>
          <p:cNvPr id="321" name="Google Shape;321;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322" name="Google Shape;322;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23" name="Google Shape;323;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Effect filter="fade" transition="in">
                                      <p:cBhvr>
                                        <p:cTn dur="1000"/>
                                        <p:tgtEl>
                                          <p:spTgt spid="3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animEffect filter="fade" transition="in">
                                      <p:cBhvr>
                                        <p:cTn dur="1000"/>
                                        <p:tgtEl>
                                          <p:spTgt spid="3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animEffect filter="fade" transition="in">
                                      <p:cBhvr>
                                        <p:cTn dur="1000"/>
                                        <p:tgtEl>
                                          <p:spTgt spid="3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animEffect filter="fade" transition="in">
                                      <p:cBhvr>
                                        <p:cTn dur="1000"/>
                                        <p:tgtEl>
                                          <p:spTgt spid="3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4" st="4"/>
                                            </p:txEl>
                                          </p:spTgt>
                                        </p:tgtEl>
                                        <p:attrNameLst>
                                          <p:attrName>style.visibility</p:attrName>
                                        </p:attrNameLst>
                                      </p:cBhvr>
                                      <p:to>
                                        <p:strVal val="visible"/>
                                      </p:to>
                                    </p:set>
                                    <p:animEffect filter="fade" transition="in">
                                      <p:cBhvr>
                                        <p:cTn dur="1000"/>
                                        <p:tgtEl>
                                          <p:spTgt spid="3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5" st="5"/>
                                            </p:txEl>
                                          </p:spTgt>
                                        </p:tgtEl>
                                        <p:attrNameLst>
                                          <p:attrName>style.visibility</p:attrName>
                                        </p:attrNameLst>
                                      </p:cBhvr>
                                      <p:to>
                                        <p:strVal val="visible"/>
                                      </p:to>
                                    </p:set>
                                    <p:animEffect filter="fade" transition="in">
                                      <p:cBhvr>
                                        <p:cTn dur="1000"/>
                                        <p:tgtEl>
                                          <p:spTgt spid="3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6" st="6"/>
                                            </p:txEl>
                                          </p:spTgt>
                                        </p:tgtEl>
                                        <p:attrNameLst>
                                          <p:attrName>style.visibility</p:attrName>
                                        </p:attrNameLst>
                                      </p:cBhvr>
                                      <p:to>
                                        <p:strVal val="visible"/>
                                      </p:to>
                                    </p:set>
                                    <p:animEffect filter="fade" transition="in">
                                      <p:cBhvr>
                                        <p:cTn dur="1000"/>
                                        <p:tgtEl>
                                          <p:spTgt spid="3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7" st="7"/>
                                            </p:txEl>
                                          </p:spTgt>
                                        </p:tgtEl>
                                        <p:attrNameLst>
                                          <p:attrName>style.visibility</p:attrName>
                                        </p:attrNameLst>
                                      </p:cBhvr>
                                      <p:to>
                                        <p:strVal val="visible"/>
                                      </p:to>
                                    </p:set>
                                    <p:animEffect filter="fade" transition="in">
                                      <p:cBhvr>
                                        <p:cTn dur="1000"/>
                                        <p:tgtEl>
                                          <p:spTgt spid="3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8" st="8"/>
                                            </p:txEl>
                                          </p:spTgt>
                                        </p:tgtEl>
                                        <p:attrNameLst>
                                          <p:attrName>style.visibility</p:attrName>
                                        </p:attrNameLst>
                                      </p:cBhvr>
                                      <p:to>
                                        <p:strVal val="visible"/>
                                      </p:to>
                                    </p:set>
                                    <p:animEffect filter="fade" transition="in">
                                      <p:cBhvr>
                                        <p:cTn dur="1000"/>
                                        <p:tgtEl>
                                          <p:spTgt spid="32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9" st="9"/>
                                            </p:txEl>
                                          </p:spTgt>
                                        </p:tgtEl>
                                        <p:attrNameLst>
                                          <p:attrName>style.visibility</p:attrName>
                                        </p:attrNameLst>
                                      </p:cBhvr>
                                      <p:to>
                                        <p:strVal val="visible"/>
                                      </p:to>
                                    </p:set>
                                    <p:animEffect filter="fade" transition="in">
                                      <p:cBhvr>
                                        <p:cTn dur="1000"/>
                                        <p:tgtEl>
                                          <p:spTgt spid="32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10" st="10"/>
                                            </p:txEl>
                                          </p:spTgt>
                                        </p:tgtEl>
                                        <p:attrNameLst>
                                          <p:attrName>style.visibility</p:attrName>
                                        </p:attrNameLst>
                                      </p:cBhvr>
                                      <p:to>
                                        <p:strVal val="visible"/>
                                      </p:to>
                                    </p:set>
                                    <p:animEffect filter="fade" transition="in">
                                      <p:cBhvr>
                                        <p:cTn dur="1000"/>
                                        <p:tgtEl>
                                          <p:spTgt spid="32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11" st="11"/>
                                            </p:txEl>
                                          </p:spTgt>
                                        </p:tgtEl>
                                        <p:attrNameLst>
                                          <p:attrName>style.visibility</p:attrName>
                                        </p:attrNameLst>
                                      </p:cBhvr>
                                      <p:to>
                                        <p:strVal val="visible"/>
                                      </p:to>
                                    </p:set>
                                    <p:animEffect filter="fade" transition="in">
                                      <p:cBhvr>
                                        <p:cTn dur="1000"/>
                                        <p:tgtEl>
                                          <p:spTgt spid="32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12" st="12"/>
                                            </p:txEl>
                                          </p:spTgt>
                                        </p:tgtEl>
                                        <p:attrNameLst>
                                          <p:attrName>style.visibility</p:attrName>
                                        </p:attrNameLst>
                                      </p:cBhvr>
                                      <p:to>
                                        <p:strVal val="visible"/>
                                      </p:to>
                                    </p:set>
                                    <p:animEffect filter="fade" transition="in">
                                      <p:cBhvr>
                                        <p:cTn dur="1000"/>
                                        <p:tgtEl>
                                          <p:spTgt spid="320">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User-defined class objects in Java ArrayList</a:t>
            </a:r>
            <a:endParaRPr/>
          </a:p>
        </p:txBody>
      </p:sp>
      <p:sp>
        <p:nvSpPr>
          <p:cNvPr id="329" name="Google Shape;329;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lang="en-US"/>
              <a:t>class Student{  </a:t>
            </a:r>
            <a:endParaRPr/>
          </a:p>
          <a:p>
            <a:pPr indent="-342900" lvl="0" marL="342900" rtl="0" algn="l">
              <a:spcBef>
                <a:spcPts val="1000"/>
              </a:spcBef>
              <a:spcAft>
                <a:spcPts val="0"/>
              </a:spcAft>
              <a:buSzPts val="1440"/>
              <a:buChar char="►"/>
            </a:pPr>
            <a:r>
              <a:rPr lang="en-US"/>
              <a:t>  int rollno;  </a:t>
            </a:r>
            <a:endParaRPr/>
          </a:p>
          <a:p>
            <a:pPr indent="-342900" lvl="0" marL="342900" rtl="0" algn="l">
              <a:spcBef>
                <a:spcPts val="1000"/>
              </a:spcBef>
              <a:spcAft>
                <a:spcPts val="0"/>
              </a:spcAft>
              <a:buSzPts val="1440"/>
              <a:buChar char="►"/>
            </a:pPr>
            <a:r>
              <a:rPr lang="en-US"/>
              <a:t>  String name;  </a:t>
            </a:r>
            <a:endParaRPr/>
          </a:p>
          <a:p>
            <a:pPr indent="-342900" lvl="0" marL="342900" rtl="0" algn="l">
              <a:spcBef>
                <a:spcPts val="1000"/>
              </a:spcBef>
              <a:spcAft>
                <a:spcPts val="0"/>
              </a:spcAft>
              <a:buSzPts val="1440"/>
              <a:buChar char="►"/>
            </a:pPr>
            <a:r>
              <a:rPr lang="en-US"/>
              <a:t>  int age;  </a:t>
            </a:r>
            <a:endParaRPr/>
          </a:p>
          <a:p>
            <a:pPr indent="-342900" lvl="0" marL="342900" rtl="0" algn="l">
              <a:spcBef>
                <a:spcPts val="1000"/>
              </a:spcBef>
              <a:spcAft>
                <a:spcPts val="0"/>
              </a:spcAft>
              <a:buSzPts val="1440"/>
              <a:buChar char="►"/>
            </a:pPr>
            <a:r>
              <a:rPr lang="en-US"/>
              <a:t>  Student(int rollno,String name,int age){  </a:t>
            </a:r>
            <a:endParaRPr/>
          </a:p>
          <a:p>
            <a:pPr indent="-342900" lvl="0" marL="342900" rtl="0" algn="l">
              <a:spcBef>
                <a:spcPts val="1000"/>
              </a:spcBef>
              <a:spcAft>
                <a:spcPts val="0"/>
              </a:spcAft>
              <a:buSzPts val="1440"/>
              <a:buChar char="►"/>
            </a:pPr>
            <a:r>
              <a:rPr lang="en-US"/>
              <a:t>   this.rollno=rollno;  </a:t>
            </a:r>
            <a:endParaRPr/>
          </a:p>
          <a:p>
            <a:pPr indent="-342900" lvl="0" marL="342900" rtl="0" algn="l">
              <a:spcBef>
                <a:spcPts val="1000"/>
              </a:spcBef>
              <a:spcAft>
                <a:spcPts val="0"/>
              </a:spcAft>
              <a:buSzPts val="1440"/>
              <a:buChar char="►"/>
            </a:pPr>
            <a:r>
              <a:rPr lang="en-US"/>
              <a:t>   this.name=name;  </a:t>
            </a:r>
            <a:endParaRPr/>
          </a:p>
          <a:p>
            <a:pPr indent="-342900" lvl="0" marL="342900" rtl="0" algn="l">
              <a:spcBef>
                <a:spcPts val="1000"/>
              </a:spcBef>
              <a:spcAft>
                <a:spcPts val="0"/>
              </a:spcAft>
              <a:buSzPts val="1440"/>
              <a:buChar char="►"/>
            </a:pPr>
            <a:r>
              <a:rPr lang="en-US"/>
              <a:t>   this.age=age;  </a:t>
            </a:r>
            <a:endParaRPr/>
          </a:p>
          <a:p>
            <a:pPr indent="-342900" lvl="0" marL="342900" rtl="0" algn="l">
              <a:spcBef>
                <a:spcPts val="1000"/>
              </a:spcBef>
              <a:spcAft>
                <a:spcPts val="0"/>
              </a:spcAft>
              <a:buSzPts val="1440"/>
              <a:buChar char="►"/>
            </a:pPr>
            <a:r>
              <a:rPr lang="en-US"/>
              <a:t>  }  </a:t>
            </a:r>
            <a:endParaRPr/>
          </a:p>
          <a:p>
            <a:pPr indent="-342900" lvl="0" marL="342900" rtl="0" algn="l">
              <a:spcBef>
                <a:spcPts val="1000"/>
              </a:spcBef>
              <a:spcAft>
                <a:spcPts val="0"/>
              </a:spcAft>
              <a:buSzPts val="1440"/>
              <a:buChar char="►"/>
            </a:pPr>
            <a:r>
              <a:rPr lang="en-US"/>
              <a:t>} </a:t>
            </a:r>
            <a:endParaRPr/>
          </a:p>
          <a:p>
            <a:pPr indent="-251459" lvl="0" marL="342900" rtl="0" algn="l">
              <a:spcBef>
                <a:spcPts val="1000"/>
              </a:spcBef>
              <a:spcAft>
                <a:spcPts val="0"/>
              </a:spcAft>
              <a:buSzPts val="1440"/>
              <a:buNone/>
            </a:pPr>
            <a:r>
              <a:t/>
            </a:r>
            <a:endParaRPr/>
          </a:p>
        </p:txBody>
      </p:sp>
      <p:sp>
        <p:nvSpPr>
          <p:cNvPr id="330" name="Google Shape;330;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331" name="Google Shape;331;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32" name="Google Shape;332;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 calcmode="lin" valueType="num">
                                      <p:cBhvr additive="base">
                                        <p:cTn dur="500"/>
                                        <p:tgtEl>
                                          <p:spTgt spid="32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 calcmode="lin" valueType="num">
                                      <p:cBhvr additive="base">
                                        <p:cTn dur="500"/>
                                        <p:tgtEl>
                                          <p:spTgt spid="32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 calcmode="lin" valueType="num">
                                      <p:cBhvr additive="base">
                                        <p:cTn dur="500"/>
                                        <p:tgtEl>
                                          <p:spTgt spid="32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anim calcmode="lin" valueType="num">
                                      <p:cBhvr additive="base">
                                        <p:cTn dur="500"/>
                                        <p:tgtEl>
                                          <p:spTgt spid="32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anim calcmode="lin" valueType="num">
                                      <p:cBhvr additive="base">
                                        <p:cTn dur="500"/>
                                        <p:tgtEl>
                                          <p:spTgt spid="32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5" st="5"/>
                                            </p:txEl>
                                          </p:spTgt>
                                        </p:tgtEl>
                                        <p:attrNameLst>
                                          <p:attrName>style.visibility</p:attrName>
                                        </p:attrNameLst>
                                      </p:cBhvr>
                                      <p:to>
                                        <p:strVal val="visible"/>
                                      </p:to>
                                    </p:set>
                                    <p:anim calcmode="lin" valueType="num">
                                      <p:cBhvr additive="base">
                                        <p:cTn dur="500"/>
                                        <p:tgtEl>
                                          <p:spTgt spid="32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6" st="6"/>
                                            </p:txEl>
                                          </p:spTgt>
                                        </p:tgtEl>
                                        <p:attrNameLst>
                                          <p:attrName>style.visibility</p:attrName>
                                        </p:attrNameLst>
                                      </p:cBhvr>
                                      <p:to>
                                        <p:strVal val="visible"/>
                                      </p:to>
                                    </p:set>
                                    <p:anim calcmode="lin" valueType="num">
                                      <p:cBhvr additive="base">
                                        <p:cTn dur="500"/>
                                        <p:tgtEl>
                                          <p:spTgt spid="32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7" st="7"/>
                                            </p:txEl>
                                          </p:spTgt>
                                        </p:tgtEl>
                                        <p:attrNameLst>
                                          <p:attrName>style.visibility</p:attrName>
                                        </p:attrNameLst>
                                      </p:cBhvr>
                                      <p:to>
                                        <p:strVal val="visible"/>
                                      </p:to>
                                    </p:set>
                                    <p:anim calcmode="lin" valueType="num">
                                      <p:cBhvr additive="base">
                                        <p:cTn dur="500"/>
                                        <p:tgtEl>
                                          <p:spTgt spid="32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8" st="8"/>
                                            </p:txEl>
                                          </p:spTgt>
                                        </p:tgtEl>
                                        <p:attrNameLst>
                                          <p:attrName>style.visibility</p:attrName>
                                        </p:attrNameLst>
                                      </p:cBhvr>
                                      <p:to>
                                        <p:strVal val="visible"/>
                                      </p:to>
                                    </p:set>
                                    <p:anim calcmode="lin" valueType="num">
                                      <p:cBhvr additive="base">
                                        <p:cTn dur="500"/>
                                        <p:tgtEl>
                                          <p:spTgt spid="329">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9" st="9"/>
                                            </p:txEl>
                                          </p:spTgt>
                                        </p:tgtEl>
                                        <p:attrNameLst>
                                          <p:attrName>style.visibility</p:attrName>
                                        </p:attrNameLst>
                                      </p:cBhvr>
                                      <p:to>
                                        <p:strVal val="visible"/>
                                      </p:to>
                                    </p:set>
                                    <p:anim calcmode="lin" valueType="num">
                                      <p:cBhvr additive="base">
                                        <p:cTn dur="500"/>
                                        <p:tgtEl>
                                          <p:spTgt spid="329">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xEl>
                                              <p:pRg end="10" st="10"/>
                                            </p:txEl>
                                          </p:spTgt>
                                        </p:tgtEl>
                                        <p:attrNameLst>
                                          <p:attrName>style.visibility</p:attrName>
                                        </p:attrNameLst>
                                      </p:cBhvr>
                                      <p:to>
                                        <p:strVal val="visible"/>
                                      </p:to>
                                    </p:set>
                                    <p:anim calcmode="lin" valueType="num">
                                      <p:cBhvr additive="base">
                                        <p:cTn dur="500"/>
                                        <p:tgtEl>
                                          <p:spTgt spid="329">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763059" y="0"/>
            <a:ext cx="8596668" cy="685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TestCollection.java</a:t>
            </a:r>
            <a:endParaRPr/>
          </a:p>
        </p:txBody>
      </p:sp>
      <p:sp>
        <p:nvSpPr>
          <p:cNvPr id="338" name="Google Shape;338;p22"/>
          <p:cNvSpPr txBox="1"/>
          <p:nvPr>
            <p:ph idx="1" type="body"/>
          </p:nvPr>
        </p:nvSpPr>
        <p:spPr>
          <a:xfrm>
            <a:off x="677333" y="685801"/>
            <a:ext cx="9447741" cy="5355562"/>
          </a:xfrm>
          <a:prstGeom prst="rect">
            <a:avLst/>
          </a:prstGeom>
          <a:noFill/>
          <a:ln>
            <a:noFill/>
          </a:ln>
        </p:spPr>
        <p:txBody>
          <a:bodyPr anchorCtr="0" anchor="t" bIns="45700" lIns="91425" spcFirstLastPara="1" rIns="91425" wrap="square" tIns="45700">
            <a:normAutofit fontScale="62500" lnSpcReduction="20000"/>
          </a:bodyPr>
          <a:lstStyle/>
          <a:p>
            <a:pPr indent="-285750" lvl="0" marL="342900" rtl="0" algn="l">
              <a:spcBef>
                <a:spcPts val="0"/>
              </a:spcBef>
              <a:spcAft>
                <a:spcPts val="0"/>
              </a:spcAft>
              <a:buSzPct val="79999"/>
              <a:buNone/>
            </a:pPr>
            <a:r>
              <a:t/>
            </a:r>
            <a:endParaRPr/>
          </a:p>
          <a:p>
            <a:pPr indent="-342900" lvl="0" marL="342900" rtl="0" algn="l">
              <a:spcBef>
                <a:spcPts val="1000"/>
              </a:spcBef>
              <a:spcAft>
                <a:spcPts val="0"/>
              </a:spcAft>
              <a:buSzPct val="79999"/>
              <a:buChar char="►"/>
            </a:pPr>
            <a:r>
              <a:rPr lang="en-US"/>
              <a:t>public class TestColllection{</a:t>
            </a:r>
            <a:endParaRPr/>
          </a:p>
          <a:p>
            <a:pPr indent="-342900" lvl="0" marL="342900" rtl="0" algn="l">
              <a:spcBef>
                <a:spcPts val="1000"/>
              </a:spcBef>
              <a:spcAft>
                <a:spcPts val="0"/>
              </a:spcAft>
              <a:buSzPct val="79999"/>
              <a:buChar char="►"/>
            </a:pPr>
            <a:r>
              <a:rPr b="1" lang="en-US"/>
              <a:t>public static void main(String[] args) {</a:t>
            </a:r>
            <a:endParaRPr/>
          </a:p>
          <a:p>
            <a:pPr indent="-342900" lvl="0" marL="342900" rtl="0" algn="l">
              <a:spcBef>
                <a:spcPts val="1000"/>
              </a:spcBef>
              <a:spcAft>
                <a:spcPts val="0"/>
              </a:spcAft>
              <a:buSzPct val="79999"/>
              <a:buChar char="►"/>
            </a:pPr>
            <a:r>
              <a:rPr lang="en-US"/>
              <a:t>Student s1 = </a:t>
            </a:r>
            <a:r>
              <a:rPr b="1" lang="en-US"/>
              <a:t>new Student(103, "Tharun", 23);</a:t>
            </a:r>
            <a:endParaRPr/>
          </a:p>
          <a:p>
            <a:pPr indent="-342900" lvl="0" marL="342900" rtl="0" algn="l">
              <a:spcBef>
                <a:spcPts val="1000"/>
              </a:spcBef>
              <a:spcAft>
                <a:spcPts val="0"/>
              </a:spcAft>
              <a:buSzPct val="79999"/>
              <a:buChar char="►"/>
            </a:pPr>
            <a:r>
              <a:rPr lang="en-US"/>
              <a:t>Student s2 = </a:t>
            </a:r>
            <a:r>
              <a:rPr b="1" lang="en-US"/>
              <a:t>new Student(102, "Akhil", 21);</a:t>
            </a:r>
            <a:endParaRPr/>
          </a:p>
          <a:p>
            <a:pPr indent="-342900" lvl="0" marL="342900" rtl="0" algn="l">
              <a:spcBef>
                <a:spcPts val="1000"/>
              </a:spcBef>
              <a:spcAft>
                <a:spcPts val="0"/>
              </a:spcAft>
              <a:buSzPct val="79999"/>
              <a:buChar char="►"/>
            </a:pPr>
            <a:r>
              <a:rPr lang="en-US"/>
              <a:t>Student s3 = </a:t>
            </a:r>
            <a:r>
              <a:rPr b="1" lang="en-US"/>
              <a:t>new Student(101, "Sameer", 22);</a:t>
            </a:r>
            <a:endParaRPr/>
          </a:p>
          <a:p>
            <a:pPr indent="-285750" lvl="0" marL="342900" rtl="0" algn="l">
              <a:spcBef>
                <a:spcPts val="1000"/>
              </a:spcBef>
              <a:spcAft>
                <a:spcPts val="0"/>
              </a:spcAft>
              <a:buSzPct val="79999"/>
              <a:buNone/>
            </a:pPr>
            <a:r>
              <a:t/>
            </a:r>
            <a:endParaRPr/>
          </a:p>
          <a:p>
            <a:pPr indent="-342900" lvl="0" marL="342900" rtl="0" algn="l">
              <a:spcBef>
                <a:spcPts val="1000"/>
              </a:spcBef>
              <a:spcAft>
                <a:spcPts val="0"/>
              </a:spcAft>
              <a:buSzPct val="79999"/>
              <a:buChar char="►"/>
            </a:pPr>
            <a:r>
              <a:rPr lang="en-US"/>
              <a:t>ArrayList&lt;Student&gt; studentsList = </a:t>
            </a:r>
            <a:r>
              <a:rPr b="1" lang="en-US"/>
              <a:t>new ArrayList&lt;Student&gt;();</a:t>
            </a:r>
            <a:endParaRPr/>
          </a:p>
          <a:p>
            <a:pPr indent="-342900" lvl="0" marL="342900" rtl="0" algn="l">
              <a:spcBef>
                <a:spcPts val="1000"/>
              </a:spcBef>
              <a:spcAft>
                <a:spcPts val="0"/>
              </a:spcAft>
              <a:buSzPct val="79999"/>
              <a:buChar char="►"/>
            </a:pPr>
            <a:r>
              <a:rPr lang="en-US"/>
              <a:t>studentsList.add(s1);</a:t>
            </a:r>
            <a:endParaRPr/>
          </a:p>
          <a:p>
            <a:pPr indent="-342900" lvl="0" marL="342900" rtl="0" algn="l">
              <a:spcBef>
                <a:spcPts val="1000"/>
              </a:spcBef>
              <a:spcAft>
                <a:spcPts val="0"/>
              </a:spcAft>
              <a:buSzPct val="79999"/>
              <a:buChar char="►"/>
            </a:pPr>
            <a:r>
              <a:rPr lang="en-US"/>
              <a:t>studentsList.add(s2);</a:t>
            </a:r>
            <a:endParaRPr/>
          </a:p>
          <a:p>
            <a:pPr indent="-342900" lvl="0" marL="342900" rtl="0" algn="l">
              <a:spcBef>
                <a:spcPts val="1000"/>
              </a:spcBef>
              <a:spcAft>
                <a:spcPts val="0"/>
              </a:spcAft>
              <a:buSzPct val="79999"/>
              <a:buChar char="►"/>
            </a:pPr>
            <a:r>
              <a:rPr lang="en-US"/>
              <a:t>studentsList.add(s3);</a:t>
            </a:r>
            <a:endParaRPr/>
          </a:p>
          <a:p>
            <a:pPr indent="-285750" lvl="0" marL="342900" rtl="0" algn="l">
              <a:spcBef>
                <a:spcPts val="1000"/>
              </a:spcBef>
              <a:spcAft>
                <a:spcPts val="0"/>
              </a:spcAft>
              <a:buSzPct val="79999"/>
              <a:buNone/>
            </a:pPr>
            <a:r>
              <a:t/>
            </a:r>
            <a:endParaRPr/>
          </a:p>
          <a:p>
            <a:pPr indent="-342900" lvl="0" marL="342900" rtl="0" algn="l">
              <a:spcBef>
                <a:spcPts val="1000"/>
              </a:spcBef>
              <a:spcAft>
                <a:spcPts val="0"/>
              </a:spcAft>
              <a:buSzPct val="79999"/>
              <a:buChar char="►"/>
            </a:pPr>
            <a:r>
              <a:rPr lang="en-US"/>
              <a:t>Iterator&lt;Student&gt; studentIterator = studentsList.iterator();</a:t>
            </a:r>
            <a:endParaRPr/>
          </a:p>
          <a:p>
            <a:pPr indent="-342900" lvl="0" marL="342900" rtl="0" algn="l">
              <a:spcBef>
                <a:spcPts val="1000"/>
              </a:spcBef>
              <a:spcAft>
                <a:spcPts val="0"/>
              </a:spcAft>
              <a:buSzPct val="79999"/>
              <a:buChar char="►"/>
            </a:pPr>
            <a:r>
              <a:rPr b="1" lang="en-US"/>
              <a:t>while(studentIterator.hasNext()){</a:t>
            </a:r>
            <a:endParaRPr/>
          </a:p>
          <a:p>
            <a:pPr indent="-342900" lvl="0" marL="342900" rtl="0" algn="l">
              <a:spcBef>
                <a:spcPts val="1000"/>
              </a:spcBef>
              <a:spcAft>
                <a:spcPts val="0"/>
              </a:spcAft>
              <a:buSzPct val="79999"/>
              <a:buChar char="►"/>
            </a:pPr>
            <a:r>
              <a:rPr lang="en-US"/>
              <a:t>Student student = studentIterator.next();</a:t>
            </a:r>
            <a:endParaRPr/>
          </a:p>
          <a:p>
            <a:pPr indent="-342900" lvl="0" marL="342900" rtl="0" algn="l">
              <a:spcBef>
                <a:spcPts val="1000"/>
              </a:spcBef>
              <a:spcAft>
                <a:spcPts val="0"/>
              </a:spcAft>
              <a:buSzPct val="79999"/>
              <a:buChar char="►"/>
            </a:pPr>
            <a:r>
              <a:rPr lang="en-US"/>
              <a:t>System.</a:t>
            </a:r>
            <a:r>
              <a:rPr b="1" i="1" lang="en-US"/>
              <a:t>out.println(student.id+" "+student.name+" "+student.age);</a:t>
            </a:r>
            <a:endParaRPr/>
          </a:p>
          <a:p>
            <a:pPr indent="-342900" lvl="0" marL="342900" rtl="0" algn="l">
              <a:spcBef>
                <a:spcPts val="1000"/>
              </a:spcBef>
              <a:spcAft>
                <a:spcPts val="0"/>
              </a:spcAft>
              <a:buSzPct val="79999"/>
              <a:buChar char="►"/>
            </a:pPr>
            <a:r>
              <a:rPr lang="en-US"/>
              <a:t>}</a:t>
            </a:r>
            <a:endParaRPr/>
          </a:p>
          <a:p>
            <a:pPr indent="-285750" lvl="0" marL="342900" rtl="0" algn="l">
              <a:spcBef>
                <a:spcPts val="1000"/>
              </a:spcBef>
              <a:spcAft>
                <a:spcPts val="0"/>
              </a:spcAft>
              <a:buSzPct val="79999"/>
              <a:buNone/>
            </a:pPr>
            <a:r>
              <a:t/>
            </a:r>
            <a:endParaRPr/>
          </a:p>
          <a:p>
            <a:pPr indent="-342900" lvl="0" marL="342900" rtl="0" algn="l">
              <a:spcBef>
                <a:spcPts val="1000"/>
              </a:spcBef>
              <a:spcAft>
                <a:spcPts val="0"/>
              </a:spcAft>
              <a:buSzPct val="79999"/>
              <a:buChar char="►"/>
            </a:pPr>
            <a:r>
              <a:rPr lang="en-US"/>
              <a:t>}</a:t>
            </a:r>
            <a:endParaRPr/>
          </a:p>
          <a:p>
            <a:pPr indent="-342900" lvl="0" marL="342900" rtl="0" algn="l">
              <a:spcBef>
                <a:spcPts val="1000"/>
              </a:spcBef>
              <a:spcAft>
                <a:spcPts val="0"/>
              </a:spcAft>
              <a:buSzPct val="79999"/>
              <a:buChar char="►"/>
            </a:pPr>
            <a:r>
              <a:rPr lang="en-US"/>
              <a:t>}</a:t>
            </a:r>
            <a:endParaRPr/>
          </a:p>
          <a:p>
            <a:pPr indent="-285750" lvl="0" marL="342900" rtl="0" algn="l">
              <a:spcBef>
                <a:spcPts val="1000"/>
              </a:spcBef>
              <a:spcAft>
                <a:spcPts val="0"/>
              </a:spcAft>
              <a:buSzPct val="79999"/>
              <a:buNone/>
            </a:pPr>
            <a:r>
              <a:t/>
            </a:r>
            <a:endParaRPr/>
          </a:p>
          <a:p>
            <a:pPr indent="-285750" lvl="0" marL="342900" rtl="0" algn="l">
              <a:spcBef>
                <a:spcPts val="1000"/>
              </a:spcBef>
              <a:spcAft>
                <a:spcPts val="0"/>
              </a:spcAft>
              <a:buSzPct val="79999"/>
              <a:buNone/>
            </a:pPr>
            <a:r>
              <a:t/>
            </a:r>
            <a:endParaRPr/>
          </a:p>
        </p:txBody>
      </p:sp>
      <p:sp>
        <p:nvSpPr>
          <p:cNvPr id="339" name="Google Shape;339;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340" name="Google Shape;340;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41" name="Google Shape;341;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	</a:t>
            </a:r>
            <a:endParaRPr/>
          </a:p>
        </p:txBody>
      </p:sp>
      <p:sp>
        <p:nvSpPr>
          <p:cNvPr id="347" name="Google Shape;347;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101 Sonoo 23 </a:t>
            </a:r>
            <a:endParaRPr/>
          </a:p>
          <a:p>
            <a:pPr indent="-342900" lvl="0" marL="342900" rtl="0" algn="l">
              <a:spcBef>
                <a:spcPts val="1000"/>
              </a:spcBef>
              <a:spcAft>
                <a:spcPts val="0"/>
              </a:spcAft>
              <a:buSzPts val="1440"/>
              <a:buChar char="►"/>
            </a:pPr>
            <a:r>
              <a:rPr lang="en-US"/>
              <a:t>102 Ravi 21 </a:t>
            </a:r>
            <a:endParaRPr/>
          </a:p>
          <a:p>
            <a:pPr indent="-342900" lvl="0" marL="342900" rtl="0" algn="l">
              <a:spcBef>
                <a:spcPts val="1000"/>
              </a:spcBef>
              <a:spcAft>
                <a:spcPts val="0"/>
              </a:spcAft>
              <a:buSzPts val="1440"/>
              <a:buChar char="►"/>
            </a:pPr>
            <a:r>
              <a:rPr lang="en-US"/>
              <a:t>103 Hanumat 25</a:t>
            </a:r>
            <a:endParaRPr/>
          </a:p>
        </p:txBody>
      </p:sp>
      <p:sp>
        <p:nvSpPr>
          <p:cNvPr id="348" name="Google Shape;348;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349" name="Google Shape;349;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50" name="Google Shape;350;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anim calcmode="lin" valueType="num">
                                      <p:cBhvr additive="base">
                                        <p:cTn dur="500"/>
                                        <p:tgtEl>
                                          <p:spTgt spid="34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anim calcmode="lin" valueType="num">
                                      <p:cBhvr additive="base">
                                        <p:cTn dur="500"/>
                                        <p:tgtEl>
                                          <p:spTgt spid="34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7">
                                            <p:txEl>
                                              <p:pRg end="2" st="2"/>
                                            </p:txEl>
                                          </p:spTgt>
                                        </p:tgtEl>
                                        <p:attrNameLst>
                                          <p:attrName>style.visibility</p:attrName>
                                        </p:attrNameLst>
                                      </p:cBhvr>
                                      <p:to>
                                        <p:strVal val="visible"/>
                                      </p:to>
                                    </p:set>
                                    <p:anim calcmode="lin" valueType="num">
                                      <p:cBhvr additive="base">
                                        <p:cTn dur="500"/>
                                        <p:tgtEl>
                                          <p:spTgt spid="34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677334" y="0"/>
            <a:ext cx="8596668" cy="67665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 of addAll()</a:t>
            </a:r>
            <a:endParaRPr/>
          </a:p>
        </p:txBody>
      </p:sp>
      <p:sp>
        <p:nvSpPr>
          <p:cNvPr id="356" name="Google Shape;356;p24"/>
          <p:cNvSpPr txBox="1"/>
          <p:nvPr>
            <p:ph idx="1" type="body"/>
          </p:nvPr>
        </p:nvSpPr>
        <p:spPr>
          <a:xfrm>
            <a:off x="677334" y="676656"/>
            <a:ext cx="10935546" cy="6181344"/>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b="1" lang="en-US">
                <a:solidFill>
                  <a:srgbClr val="7F0055"/>
                </a:solidFill>
                <a:latin typeface="Consolas"/>
                <a:ea typeface="Consolas"/>
                <a:cs typeface="Consolas"/>
                <a:sym typeface="Consolas"/>
              </a:rPr>
              <a:t>import</a:t>
            </a:r>
            <a:r>
              <a:rPr b="1" lang="en-US">
                <a:solidFill>
                  <a:srgbClr val="000000"/>
                </a:solidFill>
                <a:latin typeface="Consolas"/>
                <a:ea typeface="Consolas"/>
                <a:cs typeface="Consolas"/>
                <a:sym typeface="Consolas"/>
              </a:rPr>
              <a:t> java.util.ArrayList;</a:t>
            </a:r>
            <a:endParaRPr/>
          </a:p>
          <a:p>
            <a:pPr indent="-342900" lvl="0" marL="342900" rtl="0" algn="l">
              <a:spcBef>
                <a:spcPts val="1000"/>
              </a:spcBef>
              <a:spcAft>
                <a:spcPts val="0"/>
              </a:spcAft>
              <a:buSzPts val="1440"/>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class</a:t>
            </a:r>
            <a:r>
              <a:rPr b="1" lang="en-US">
                <a:solidFill>
                  <a:srgbClr val="000000"/>
                </a:solidFill>
                <a:latin typeface="Consolas"/>
                <a:ea typeface="Consolas"/>
                <a:cs typeface="Consolas"/>
                <a:sym typeface="Consolas"/>
              </a:rPr>
              <a:t> AddAllDemo {</a:t>
            </a:r>
            <a:endParaRPr/>
          </a:p>
          <a:p>
            <a:pPr indent="-342900" lvl="0" marL="342900" rtl="0" algn="l">
              <a:spcBef>
                <a:spcPts val="1000"/>
              </a:spcBef>
              <a:spcAft>
                <a:spcPts val="0"/>
              </a:spcAft>
              <a:buSzPts val="1440"/>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static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void</a:t>
            </a:r>
            <a:r>
              <a:rPr b="1" lang="en-US">
                <a:solidFill>
                  <a:srgbClr val="000000"/>
                </a:solidFill>
                <a:latin typeface="Consolas"/>
                <a:ea typeface="Consolas"/>
                <a:cs typeface="Consolas"/>
                <a:sym typeface="Consolas"/>
              </a:rPr>
              <a:t> main(String[] </a:t>
            </a:r>
            <a:r>
              <a:rPr b="1" lang="en-US">
                <a:solidFill>
                  <a:srgbClr val="6A3E3E"/>
                </a:solidFill>
                <a:latin typeface="Consolas"/>
                <a:ea typeface="Consolas"/>
                <a:cs typeface="Consolas"/>
                <a:sym typeface="Consolas"/>
              </a:rPr>
              <a:t>args</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SzPts val="1440"/>
              <a:buChar char="►"/>
            </a:pPr>
            <a:r>
              <a:rPr lang="en-US" u="sng">
                <a:solidFill>
                  <a:srgbClr val="000000"/>
                </a:solidFill>
                <a:latin typeface="Consolas"/>
                <a:ea typeface="Consolas"/>
                <a:cs typeface="Consolas"/>
                <a:sym typeface="Consolas"/>
              </a:rPr>
              <a:t>ArrayList </a:t>
            </a:r>
            <a:r>
              <a:rPr lang="en-US" u="sng">
                <a:solidFill>
                  <a:srgbClr val="6A3E3E"/>
                </a:solidFill>
                <a:latin typeface="Consolas"/>
                <a:ea typeface="Consolas"/>
                <a:cs typeface="Consolas"/>
                <a:sym typeface="Consolas"/>
              </a:rPr>
              <a:t>al1</a:t>
            </a:r>
            <a:r>
              <a:rPr lang="en-US" u="sng">
                <a:solidFill>
                  <a:srgbClr val="000000"/>
                </a:solidFill>
                <a:latin typeface="Consolas"/>
                <a:ea typeface="Consolas"/>
                <a:cs typeface="Consolas"/>
                <a:sym typeface="Consolas"/>
              </a:rPr>
              <a:t> = </a:t>
            </a:r>
            <a:r>
              <a:rPr b="1" lang="en-US" u="sng">
                <a:solidFill>
                  <a:srgbClr val="7F0055"/>
                </a:solidFill>
                <a:latin typeface="Consolas"/>
                <a:ea typeface="Consolas"/>
                <a:cs typeface="Consolas"/>
                <a:sym typeface="Consolas"/>
              </a:rPr>
              <a:t>new</a:t>
            </a:r>
            <a:r>
              <a:rPr b="1" lang="en-US" u="sng">
                <a:solidFill>
                  <a:srgbClr val="000000"/>
                </a:solidFill>
                <a:latin typeface="Consolas"/>
                <a:ea typeface="Consolas"/>
                <a:cs typeface="Consolas"/>
                <a:sym typeface="Consolas"/>
              </a:rPr>
              <a:t> ArrayList&lt;&gt;();</a:t>
            </a:r>
            <a:endParaRPr/>
          </a:p>
          <a:p>
            <a:pPr indent="-342900" lvl="0" marL="342900" rtl="0" algn="l">
              <a:spcBef>
                <a:spcPts val="1000"/>
              </a:spcBef>
              <a:spcAft>
                <a:spcPts val="0"/>
              </a:spcAft>
              <a:buSzPts val="1440"/>
              <a:buChar char="►"/>
            </a:pPr>
            <a:r>
              <a:rPr lang="en-US" u="sng">
                <a:solidFill>
                  <a:srgbClr val="6A3E3E"/>
                </a:solidFill>
                <a:latin typeface="Consolas"/>
                <a:ea typeface="Consolas"/>
                <a:cs typeface="Consolas"/>
                <a:sym typeface="Consolas"/>
              </a:rPr>
              <a:t>al1</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"NTR"</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SzPts val="1440"/>
              <a:buChar char="►"/>
            </a:pPr>
            <a:r>
              <a:rPr lang="en-US" u="sng">
                <a:solidFill>
                  <a:srgbClr val="6A3E3E"/>
                </a:solidFill>
                <a:latin typeface="Consolas"/>
                <a:ea typeface="Consolas"/>
                <a:cs typeface="Consolas"/>
                <a:sym typeface="Consolas"/>
              </a:rPr>
              <a:t>al1</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"ANR"</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SzPts val="1440"/>
              <a:buChar char="►"/>
            </a:pPr>
            <a:r>
              <a:rPr lang="en-US" u="sng">
                <a:solidFill>
                  <a:srgbClr val="6A3E3E"/>
                </a:solidFill>
                <a:latin typeface="Consolas"/>
                <a:ea typeface="Consolas"/>
                <a:cs typeface="Consolas"/>
                <a:sym typeface="Consolas"/>
              </a:rPr>
              <a:t>al1</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"Jr. NTR"</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SzPts val="1440"/>
              <a:buChar char="►"/>
            </a:pPr>
            <a:r>
              <a:rPr lang="en-US" u="sng">
                <a:solidFill>
                  <a:srgbClr val="000000"/>
                </a:solidFill>
                <a:latin typeface="Consolas"/>
                <a:ea typeface="Consolas"/>
                <a:cs typeface="Consolas"/>
                <a:sym typeface="Consolas"/>
              </a:rPr>
              <a:t>ArrayList </a:t>
            </a:r>
            <a:r>
              <a:rPr lang="en-US" u="sng">
                <a:solidFill>
                  <a:srgbClr val="6A3E3E"/>
                </a:solidFill>
                <a:latin typeface="Consolas"/>
                <a:ea typeface="Consolas"/>
                <a:cs typeface="Consolas"/>
                <a:sym typeface="Consolas"/>
              </a:rPr>
              <a:t>al2</a:t>
            </a:r>
            <a:r>
              <a:rPr lang="en-US" u="sng">
                <a:solidFill>
                  <a:srgbClr val="000000"/>
                </a:solidFill>
                <a:latin typeface="Consolas"/>
                <a:ea typeface="Consolas"/>
                <a:cs typeface="Consolas"/>
                <a:sym typeface="Consolas"/>
              </a:rPr>
              <a:t> = </a:t>
            </a:r>
            <a:r>
              <a:rPr b="1" lang="en-US" u="sng">
                <a:solidFill>
                  <a:srgbClr val="7F0055"/>
                </a:solidFill>
                <a:latin typeface="Consolas"/>
                <a:ea typeface="Consolas"/>
                <a:cs typeface="Consolas"/>
                <a:sym typeface="Consolas"/>
              </a:rPr>
              <a:t>new</a:t>
            </a:r>
            <a:r>
              <a:rPr b="1" lang="en-US" u="sng">
                <a:solidFill>
                  <a:srgbClr val="000000"/>
                </a:solidFill>
                <a:latin typeface="Consolas"/>
                <a:ea typeface="Consolas"/>
                <a:cs typeface="Consolas"/>
                <a:sym typeface="Consolas"/>
              </a:rPr>
              <a:t> ArrayList();</a:t>
            </a:r>
            <a:endParaRPr/>
          </a:p>
          <a:p>
            <a:pPr indent="-342900" lvl="0" marL="342900" rtl="0" algn="l">
              <a:spcBef>
                <a:spcPts val="1000"/>
              </a:spcBef>
              <a:spcAft>
                <a:spcPts val="0"/>
              </a:spcAft>
              <a:buSzPts val="1440"/>
              <a:buChar char="►"/>
            </a:pPr>
            <a:r>
              <a:rPr lang="en-US" u="sng">
                <a:solidFill>
                  <a:srgbClr val="6A3E3E"/>
                </a:solidFill>
                <a:latin typeface="Consolas"/>
                <a:ea typeface="Consolas"/>
                <a:cs typeface="Consolas"/>
                <a:sym typeface="Consolas"/>
              </a:rPr>
              <a:t>al2</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"KCR"</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SzPts val="1440"/>
              <a:buChar char="►"/>
            </a:pPr>
            <a:r>
              <a:rPr lang="en-US" u="sng">
                <a:solidFill>
                  <a:srgbClr val="6A3E3E"/>
                </a:solidFill>
                <a:latin typeface="Consolas"/>
                <a:ea typeface="Consolas"/>
                <a:cs typeface="Consolas"/>
                <a:sym typeface="Consolas"/>
              </a:rPr>
              <a:t>al2</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"KTR"</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SzPts val="1440"/>
              <a:buChar char="►"/>
            </a:pPr>
            <a:r>
              <a:rPr lang="en-US" u="sng">
                <a:solidFill>
                  <a:srgbClr val="6A3E3E"/>
                </a:solidFill>
                <a:latin typeface="Consolas"/>
                <a:ea typeface="Consolas"/>
                <a:cs typeface="Consolas"/>
                <a:sym typeface="Consolas"/>
              </a:rPr>
              <a:t>al2</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"Kavitha"</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SzPts val="1440"/>
              <a:buChar char="►"/>
            </a:pPr>
            <a:r>
              <a:rPr lang="en-US" u="sng">
                <a:solidFill>
                  <a:srgbClr val="FF0000"/>
                </a:solidFill>
                <a:latin typeface="Consolas"/>
                <a:ea typeface="Consolas"/>
                <a:cs typeface="Consolas"/>
                <a:sym typeface="Consolas"/>
              </a:rPr>
              <a:t>al1.addAll(al2);</a:t>
            </a:r>
            <a:endParaRPr/>
          </a:p>
          <a:p>
            <a:pPr indent="-342900" lvl="0" marL="342900" rtl="0" algn="l">
              <a:spcBef>
                <a:spcPts val="1000"/>
              </a:spcBef>
              <a:spcAft>
                <a:spcPts val="0"/>
              </a:spcAft>
              <a:buSzPts val="1440"/>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6A3E3E"/>
                </a:solidFill>
                <a:latin typeface="Consolas"/>
                <a:ea typeface="Consolas"/>
                <a:cs typeface="Consolas"/>
                <a:sym typeface="Consolas"/>
              </a:rPr>
              <a:t>al1</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ts val="1440"/>
              <a:buChar char="►"/>
            </a:pPr>
            <a:r>
              <a:rPr lang="en-US">
                <a:solidFill>
                  <a:srgbClr val="000000"/>
                </a:solidFill>
                <a:latin typeface="Consolas"/>
                <a:ea typeface="Consolas"/>
                <a:cs typeface="Consolas"/>
                <a:sym typeface="Consolas"/>
              </a:rPr>
              <a:t>}</a:t>
            </a:r>
            <a:endParaRPr/>
          </a:p>
          <a:p>
            <a:pPr indent="-251459" lvl="0" marL="342900" rtl="0" algn="l">
              <a:spcBef>
                <a:spcPts val="1000"/>
              </a:spcBef>
              <a:spcAft>
                <a:spcPts val="0"/>
              </a:spcAft>
              <a:buSzPts val="1440"/>
              <a:buNone/>
            </a:pPr>
            <a:r>
              <a:t/>
            </a:r>
            <a:endParaRPr>
              <a:latin typeface="Consolas"/>
              <a:ea typeface="Consolas"/>
              <a:cs typeface="Consolas"/>
              <a:sym typeface="Consolas"/>
            </a:endParaRPr>
          </a:p>
          <a:p>
            <a:pPr indent="-342900" lvl="0" marL="342900" rtl="0" algn="l">
              <a:spcBef>
                <a:spcPts val="1000"/>
              </a:spcBef>
              <a:spcAft>
                <a:spcPts val="0"/>
              </a:spcAft>
              <a:buSzPts val="1440"/>
              <a:buChar char="►"/>
            </a:pPr>
            <a:r>
              <a:rPr lang="en-US">
                <a:solidFill>
                  <a:srgbClr val="000000"/>
                </a:solidFill>
                <a:latin typeface="Consolas"/>
                <a:ea typeface="Consolas"/>
                <a:cs typeface="Consolas"/>
                <a:sym typeface="Consolas"/>
              </a:rPr>
              <a:t>}</a:t>
            </a:r>
            <a:endParaRPr/>
          </a:p>
          <a:p>
            <a:pPr indent="-251459" lvl="0" marL="342900" rtl="0" algn="l">
              <a:spcBef>
                <a:spcPts val="1000"/>
              </a:spcBef>
              <a:spcAft>
                <a:spcPts val="0"/>
              </a:spcAft>
              <a:buSzPts val="1440"/>
              <a:buNone/>
            </a:pPr>
            <a:r>
              <a:t/>
            </a:r>
            <a:endParaRPr/>
          </a:p>
        </p:txBody>
      </p:sp>
      <p:sp>
        <p:nvSpPr>
          <p:cNvPr id="357" name="Google Shape;357;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358" name="Google Shape;358;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59" name="Google Shape;359;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anim calcmode="lin" valueType="num">
                                      <p:cBhvr additive="base">
                                        <p:cTn dur="500"/>
                                        <p:tgtEl>
                                          <p:spTgt spid="35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anim calcmode="lin" valueType="num">
                                      <p:cBhvr additive="base">
                                        <p:cTn dur="500"/>
                                        <p:tgtEl>
                                          <p:spTgt spid="35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anim calcmode="lin" valueType="num">
                                      <p:cBhvr additive="base">
                                        <p:cTn dur="500"/>
                                        <p:tgtEl>
                                          <p:spTgt spid="35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anim calcmode="lin" valueType="num">
                                      <p:cBhvr additive="base">
                                        <p:cTn dur="500"/>
                                        <p:tgtEl>
                                          <p:spTgt spid="35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4" st="4"/>
                                            </p:txEl>
                                          </p:spTgt>
                                        </p:tgtEl>
                                        <p:attrNameLst>
                                          <p:attrName>style.visibility</p:attrName>
                                        </p:attrNameLst>
                                      </p:cBhvr>
                                      <p:to>
                                        <p:strVal val="visible"/>
                                      </p:to>
                                    </p:set>
                                    <p:anim calcmode="lin" valueType="num">
                                      <p:cBhvr additive="base">
                                        <p:cTn dur="500"/>
                                        <p:tgtEl>
                                          <p:spTgt spid="35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5" st="5"/>
                                            </p:txEl>
                                          </p:spTgt>
                                        </p:tgtEl>
                                        <p:attrNameLst>
                                          <p:attrName>style.visibility</p:attrName>
                                        </p:attrNameLst>
                                      </p:cBhvr>
                                      <p:to>
                                        <p:strVal val="visible"/>
                                      </p:to>
                                    </p:set>
                                    <p:anim calcmode="lin" valueType="num">
                                      <p:cBhvr additive="base">
                                        <p:cTn dur="500"/>
                                        <p:tgtEl>
                                          <p:spTgt spid="35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6" st="6"/>
                                            </p:txEl>
                                          </p:spTgt>
                                        </p:tgtEl>
                                        <p:attrNameLst>
                                          <p:attrName>style.visibility</p:attrName>
                                        </p:attrNameLst>
                                      </p:cBhvr>
                                      <p:to>
                                        <p:strVal val="visible"/>
                                      </p:to>
                                    </p:set>
                                    <p:anim calcmode="lin" valueType="num">
                                      <p:cBhvr additive="base">
                                        <p:cTn dur="500"/>
                                        <p:tgtEl>
                                          <p:spTgt spid="35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7" st="7"/>
                                            </p:txEl>
                                          </p:spTgt>
                                        </p:tgtEl>
                                        <p:attrNameLst>
                                          <p:attrName>style.visibility</p:attrName>
                                        </p:attrNameLst>
                                      </p:cBhvr>
                                      <p:to>
                                        <p:strVal val="visible"/>
                                      </p:to>
                                    </p:set>
                                    <p:anim calcmode="lin" valueType="num">
                                      <p:cBhvr additive="base">
                                        <p:cTn dur="500"/>
                                        <p:tgtEl>
                                          <p:spTgt spid="35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8" st="8"/>
                                            </p:txEl>
                                          </p:spTgt>
                                        </p:tgtEl>
                                        <p:attrNameLst>
                                          <p:attrName>style.visibility</p:attrName>
                                        </p:attrNameLst>
                                      </p:cBhvr>
                                      <p:to>
                                        <p:strVal val="visible"/>
                                      </p:to>
                                    </p:set>
                                    <p:anim calcmode="lin" valueType="num">
                                      <p:cBhvr additive="base">
                                        <p:cTn dur="500"/>
                                        <p:tgtEl>
                                          <p:spTgt spid="35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9" st="9"/>
                                            </p:txEl>
                                          </p:spTgt>
                                        </p:tgtEl>
                                        <p:attrNameLst>
                                          <p:attrName>style.visibility</p:attrName>
                                        </p:attrNameLst>
                                      </p:cBhvr>
                                      <p:to>
                                        <p:strVal val="visible"/>
                                      </p:to>
                                    </p:set>
                                    <p:anim calcmode="lin" valueType="num">
                                      <p:cBhvr additive="base">
                                        <p:cTn dur="500"/>
                                        <p:tgtEl>
                                          <p:spTgt spid="356">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10" st="10"/>
                                            </p:txEl>
                                          </p:spTgt>
                                        </p:tgtEl>
                                        <p:attrNameLst>
                                          <p:attrName>style.visibility</p:attrName>
                                        </p:attrNameLst>
                                      </p:cBhvr>
                                      <p:to>
                                        <p:strVal val="visible"/>
                                      </p:to>
                                    </p:set>
                                    <p:anim calcmode="lin" valueType="num">
                                      <p:cBhvr additive="base">
                                        <p:cTn dur="500"/>
                                        <p:tgtEl>
                                          <p:spTgt spid="356">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11" st="11"/>
                                            </p:txEl>
                                          </p:spTgt>
                                        </p:tgtEl>
                                        <p:attrNameLst>
                                          <p:attrName>style.visibility</p:attrName>
                                        </p:attrNameLst>
                                      </p:cBhvr>
                                      <p:to>
                                        <p:strVal val="visible"/>
                                      </p:to>
                                    </p:set>
                                    <p:anim calcmode="lin" valueType="num">
                                      <p:cBhvr additive="base">
                                        <p:cTn dur="500"/>
                                        <p:tgtEl>
                                          <p:spTgt spid="356">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12" st="12"/>
                                            </p:txEl>
                                          </p:spTgt>
                                        </p:tgtEl>
                                        <p:attrNameLst>
                                          <p:attrName>style.visibility</p:attrName>
                                        </p:attrNameLst>
                                      </p:cBhvr>
                                      <p:to>
                                        <p:strVal val="visible"/>
                                      </p:to>
                                    </p:set>
                                    <p:anim calcmode="lin" valueType="num">
                                      <p:cBhvr additive="base">
                                        <p:cTn dur="500"/>
                                        <p:tgtEl>
                                          <p:spTgt spid="356">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13" st="13"/>
                                            </p:txEl>
                                          </p:spTgt>
                                        </p:tgtEl>
                                        <p:attrNameLst>
                                          <p:attrName>style.visibility</p:attrName>
                                        </p:attrNameLst>
                                      </p:cBhvr>
                                      <p:to>
                                        <p:strVal val="visible"/>
                                      </p:to>
                                    </p:set>
                                    <p:anim calcmode="lin" valueType="num">
                                      <p:cBhvr additive="base">
                                        <p:cTn dur="500"/>
                                        <p:tgtEl>
                                          <p:spTgt spid="356">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14" st="14"/>
                                            </p:txEl>
                                          </p:spTgt>
                                        </p:tgtEl>
                                        <p:attrNameLst>
                                          <p:attrName>style.visibility</p:attrName>
                                        </p:attrNameLst>
                                      </p:cBhvr>
                                      <p:to>
                                        <p:strVal val="visible"/>
                                      </p:to>
                                    </p:set>
                                    <p:anim calcmode="lin" valueType="num">
                                      <p:cBhvr additive="base">
                                        <p:cTn dur="500"/>
                                        <p:tgtEl>
                                          <p:spTgt spid="356">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15" st="15"/>
                                            </p:txEl>
                                          </p:spTgt>
                                        </p:tgtEl>
                                        <p:attrNameLst>
                                          <p:attrName>style.visibility</p:attrName>
                                        </p:attrNameLst>
                                      </p:cBhvr>
                                      <p:to>
                                        <p:strVal val="visible"/>
                                      </p:to>
                                    </p:set>
                                    <p:anim calcmode="lin" valueType="num">
                                      <p:cBhvr additive="base">
                                        <p:cTn dur="500"/>
                                        <p:tgtEl>
                                          <p:spTgt spid="356">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xEl>
                                              <p:pRg end="16" st="16"/>
                                            </p:txEl>
                                          </p:spTgt>
                                        </p:tgtEl>
                                        <p:attrNameLst>
                                          <p:attrName>style.visibility</p:attrName>
                                        </p:attrNameLst>
                                      </p:cBhvr>
                                      <p:to>
                                        <p:strVal val="visible"/>
                                      </p:to>
                                    </p:set>
                                    <p:anim calcmode="lin" valueType="num">
                                      <p:cBhvr additive="base">
                                        <p:cTn dur="500"/>
                                        <p:tgtEl>
                                          <p:spTgt spid="356">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5"/>
          <p:cNvSpPr txBox="1"/>
          <p:nvPr>
            <p:ph type="title"/>
          </p:nvPr>
        </p:nvSpPr>
        <p:spPr>
          <a:xfrm>
            <a:off x="677333" y="-130175"/>
            <a:ext cx="8596668" cy="711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 of removeAll()</a:t>
            </a:r>
            <a:endParaRPr/>
          </a:p>
        </p:txBody>
      </p:sp>
      <p:sp>
        <p:nvSpPr>
          <p:cNvPr id="365" name="Google Shape;365;p25"/>
          <p:cNvSpPr txBox="1"/>
          <p:nvPr>
            <p:ph idx="1" type="body"/>
          </p:nvPr>
        </p:nvSpPr>
        <p:spPr>
          <a:xfrm>
            <a:off x="677333" y="819151"/>
            <a:ext cx="9628717" cy="603885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92278F"/>
              </a:buClr>
              <a:buSzPts val="1440"/>
              <a:buChar char="►"/>
            </a:pPr>
            <a:r>
              <a:rPr b="1" lang="en-US">
                <a:solidFill>
                  <a:srgbClr val="7F0055"/>
                </a:solidFill>
                <a:latin typeface="Consolas"/>
                <a:ea typeface="Consolas"/>
                <a:cs typeface="Consolas"/>
                <a:sym typeface="Consolas"/>
              </a:rPr>
              <a:t>import</a:t>
            </a:r>
            <a:r>
              <a:rPr b="1" lang="en-US">
                <a:solidFill>
                  <a:srgbClr val="000000"/>
                </a:solidFill>
                <a:latin typeface="Consolas"/>
                <a:ea typeface="Consolas"/>
                <a:cs typeface="Consolas"/>
                <a:sym typeface="Consolas"/>
              </a:rPr>
              <a:t> java.util.ArrayList;</a:t>
            </a:r>
            <a:endParaRPr/>
          </a:p>
          <a:p>
            <a:pPr indent="-342900" lvl="0" marL="342900" rtl="0" algn="l">
              <a:spcBef>
                <a:spcPts val="1000"/>
              </a:spcBef>
              <a:spcAft>
                <a:spcPts val="0"/>
              </a:spcAft>
              <a:buClr>
                <a:srgbClr val="92278F"/>
              </a:buClr>
              <a:buSzPts val="1440"/>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class</a:t>
            </a:r>
            <a:r>
              <a:rPr b="1" lang="en-US">
                <a:solidFill>
                  <a:srgbClr val="000000"/>
                </a:solidFill>
                <a:latin typeface="Consolas"/>
                <a:ea typeface="Consolas"/>
                <a:cs typeface="Consolas"/>
                <a:sym typeface="Consolas"/>
              </a:rPr>
              <a:t> AddAllDemo {</a:t>
            </a:r>
            <a:endParaRPr/>
          </a:p>
          <a:p>
            <a:pPr indent="-342900" lvl="0" marL="342900" rtl="0" algn="l">
              <a:spcBef>
                <a:spcPts val="1000"/>
              </a:spcBef>
              <a:spcAft>
                <a:spcPts val="0"/>
              </a:spcAft>
              <a:buClr>
                <a:srgbClr val="92278F"/>
              </a:buClr>
              <a:buSzPts val="1440"/>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static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void</a:t>
            </a:r>
            <a:r>
              <a:rPr b="1" lang="en-US">
                <a:solidFill>
                  <a:srgbClr val="000000"/>
                </a:solidFill>
                <a:latin typeface="Consolas"/>
                <a:ea typeface="Consolas"/>
                <a:cs typeface="Consolas"/>
                <a:sym typeface="Consolas"/>
              </a:rPr>
              <a:t> main(String[] </a:t>
            </a:r>
            <a:r>
              <a:rPr b="1" lang="en-US">
                <a:solidFill>
                  <a:srgbClr val="6A3E3E"/>
                </a:solidFill>
                <a:latin typeface="Consolas"/>
                <a:ea typeface="Consolas"/>
                <a:cs typeface="Consolas"/>
                <a:sym typeface="Consolas"/>
              </a:rPr>
              <a:t>args</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Clr>
                <a:srgbClr val="92278F"/>
              </a:buClr>
              <a:buSzPts val="1440"/>
              <a:buChar char="►"/>
            </a:pPr>
            <a:r>
              <a:rPr lang="en-US" u="sng">
                <a:solidFill>
                  <a:srgbClr val="000000"/>
                </a:solidFill>
                <a:latin typeface="Consolas"/>
                <a:ea typeface="Consolas"/>
                <a:cs typeface="Consolas"/>
                <a:sym typeface="Consolas"/>
              </a:rPr>
              <a:t>ArrayList </a:t>
            </a:r>
            <a:r>
              <a:rPr lang="en-US" u="sng">
                <a:solidFill>
                  <a:srgbClr val="6A3E3E"/>
                </a:solidFill>
                <a:latin typeface="Consolas"/>
                <a:ea typeface="Consolas"/>
                <a:cs typeface="Consolas"/>
                <a:sym typeface="Consolas"/>
              </a:rPr>
              <a:t>al1</a:t>
            </a:r>
            <a:r>
              <a:rPr lang="en-US" u="sng">
                <a:solidFill>
                  <a:srgbClr val="000000"/>
                </a:solidFill>
                <a:latin typeface="Consolas"/>
                <a:ea typeface="Consolas"/>
                <a:cs typeface="Consolas"/>
                <a:sym typeface="Consolas"/>
              </a:rPr>
              <a:t> = </a:t>
            </a:r>
            <a:r>
              <a:rPr b="1" lang="en-US" u="sng">
                <a:solidFill>
                  <a:srgbClr val="7F0055"/>
                </a:solidFill>
                <a:latin typeface="Consolas"/>
                <a:ea typeface="Consolas"/>
                <a:cs typeface="Consolas"/>
                <a:sym typeface="Consolas"/>
              </a:rPr>
              <a:t>new</a:t>
            </a:r>
            <a:r>
              <a:rPr b="1" lang="en-US" u="sng">
                <a:solidFill>
                  <a:srgbClr val="000000"/>
                </a:solidFill>
                <a:latin typeface="Consolas"/>
                <a:ea typeface="Consolas"/>
                <a:cs typeface="Consolas"/>
                <a:sym typeface="Consolas"/>
              </a:rPr>
              <a:t> ArrayList&lt;&gt;();</a:t>
            </a:r>
            <a:endParaRPr/>
          </a:p>
          <a:p>
            <a:pPr indent="-342900" lvl="0" marL="342900" rtl="0" algn="l">
              <a:spcBef>
                <a:spcPts val="1000"/>
              </a:spcBef>
              <a:spcAft>
                <a:spcPts val="0"/>
              </a:spcAft>
              <a:buClr>
                <a:srgbClr val="92278F"/>
              </a:buClr>
              <a:buSzPts val="1440"/>
              <a:buChar char="►"/>
            </a:pPr>
            <a:r>
              <a:rPr lang="en-US" u="sng">
                <a:solidFill>
                  <a:srgbClr val="6A3E3E"/>
                </a:solidFill>
                <a:latin typeface="Consolas"/>
                <a:ea typeface="Consolas"/>
                <a:cs typeface="Consolas"/>
                <a:sym typeface="Consolas"/>
              </a:rPr>
              <a:t>al1</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"NTR"</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Clr>
                <a:srgbClr val="92278F"/>
              </a:buClr>
              <a:buSzPts val="1440"/>
              <a:buChar char="►"/>
            </a:pPr>
            <a:r>
              <a:rPr lang="en-US" u="sng">
                <a:solidFill>
                  <a:srgbClr val="6A3E3E"/>
                </a:solidFill>
                <a:latin typeface="Consolas"/>
                <a:ea typeface="Consolas"/>
                <a:cs typeface="Consolas"/>
                <a:sym typeface="Consolas"/>
              </a:rPr>
              <a:t>al1</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"ANR"</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Clr>
                <a:srgbClr val="92278F"/>
              </a:buClr>
              <a:buSzPts val="1440"/>
              <a:buChar char="►"/>
            </a:pPr>
            <a:r>
              <a:rPr lang="en-US" u="sng">
                <a:solidFill>
                  <a:srgbClr val="6A3E3E"/>
                </a:solidFill>
                <a:latin typeface="Consolas"/>
                <a:ea typeface="Consolas"/>
                <a:cs typeface="Consolas"/>
                <a:sym typeface="Consolas"/>
              </a:rPr>
              <a:t>al1</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"Jr. NTR"</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Clr>
                <a:srgbClr val="92278F"/>
              </a:buClr>
              <a:buSzPts val="1440"/>
              <a:buChar char="►"/>
            </a:pPr>
            <a:r>
              <a:rPr lang="en-US" u="sng">
                <a:solidFill>
                  <a:srgbClr val="000000"/>
                </a:solidFill>
                <a:latin typeface="Consolas"/>
                <a:ea typeface="Consolas"/>
                <a:cs typeface="Consolas"/>
                <a:sym typeface="Consolas"/>
              </a:rPr>
              <a:t>ArrayList </a:t>
            </a:r>
            <a:r>
              <a:rPr lang="en-US" u="sng">
                <a:solidFill>
                  <a:srgbClr val="6A3E3E"/>
                </a:solidFill>
                <a:latin typeface="Consolas"/>
                <a:ea typeface="Consolas"/>
                <a:cs typeface="Consolas"/>
                <a:sym typeface="Consolas"/>
              </a:rPr>
              <a:t>al2</a:t>
            </a:r>
            <a:r>
              <a:rPr lang="en-US" u="sng">
                <a:solidFill>
                  <a:srgbClr val="000000"/>
                </a:solidFill>
                <a:latin typeface="Consolas"/>
                <a:ea typeface="Consolas"/>
                <a:cs typeface="Consolas"/>
                <a:sym typeface="Consolas"/>
              </a:rPr>
              <a:t> = </a:t>
            </a:r>
            <a:r>
              <a:rPr b="1" lang="en-US" u="sng">
                <a:solidFill>
                  <a:srgbClr val="7F0055"/>
                </a:solidFill>
                <a:latin typeface="Consolas"/>
                <a:ea typeface="Consolas"/>
                <a:cs typeface="Consolas"/>
                <a:sym typeface="Consolas"/>
              </a:rPr>
              <a:t>new</a:t>
            </a:r>
            <a:r>
              <a:rPr b="1" lang="en-US" u="sng">
                <a:solidFill>
                  <a:srgbClr val="000000"/>
                </a:solidFill>
                <a:latin typeface="Consolas"/>
                <a:ea typeface="Consolas"/>
                <a:cs typeface="Consolas"/>
                <a:sym typeface="Consolas"/>
              </a:rPr>
              <a:t> ArrayList();</a:t>
            </a:r>
            <a:endParaRPr/>
          </a:p>
          <a:p>
            <a:pPr indent="-342900" lvl="0" marL="342900" rtl="0" algn="l">
              <a:spcBef>
                <a:spcPts val="1000"/>
              </a:spcBef>
              <a:spcAft>
                <a:spcPts val="0"/>
              </a:spcAft>
              <a:buClr>
                <a:srgbClr val="92278F"/>
              </a:buClr>
              <a:buSzPts val="1440"/>
              <a:buChar char="►"/>
            </a:pPr>
            <a:r>
              <a:rPr lang="en-US" u="sng">
                <a:solidFill>
                  <a:srgbClr val="6A3E3E"/>
                </a:solidFill>
                <a:latin typeface="Consolas"/>
                <a:ea typeface="Consolas"/>
                <a:cs typeface="Consolas"/>
                <a:sym typeface="Consolas"/>
              </a:rPr>
              <a:t>al2</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"KCR"</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Clr>
                <a:srgbClr val="92278F"/>
              </a:buClr>
              <a:buSzPts val="1440"/>
              <a:buChar char="►"/>
            </a:pPr>
            <a:r>
              <a:rPr lang="en-US" u="sng">
                <a:solidFill>
                  <a:srgbClr val="6A3E3E"/>
                </a:solidFill>
                <a:latin typeface="Consolas"/>
                <a:ea typeface="Consolas"/>
                <a:cs typeface="Consolas"/>
                <a:sym typeface="Consolas"/>
              </a:rPr>
              <a:t>al2</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"KTR"</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Clr>
                <a:srgbClr val="92278F"/>
              </a:buClr>
              <a:buSzPts val="1440"/>
              <a:buChar char="►"/>
            </a:pPr>
            <a:r>
              <a:rPr lang="en-US" u="sng">
                <a:solidFill>
                  <a:srgbClr val="6A3E3E"/>
                </a:solidFill>
                <a:latin typeface="Consolas"/>
                <a:ea typeface="Consolas"/>
                <a:cs typeface="Consolas"/>
                <a:sym typeface="Consolas"/>
              </a:rPr>
              <a:t>al2</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"Kavitha"</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Clr>
                <a:srgbClr val="92278F"/>
              </a:buClr>
              <a:buSzPts val="1440"/>
              <a:buChar char="►"/>
            </a:pPr>
            <a:r>
              <a:rPr lang="en-US" u="sng">
                <a:solidFill>
                  <a:srgbClr val="FF0000"/>
                </a:solidFill>
                <a:latin typeface="Consolas"/>
                <a:ea typeface="Consolas"/>
                <a:cs typeface="Consolas"/>
                <a:sym typeface="Consolas"/>
              </a:rPr>
              <a:t>al1.removeAll(al2);</a:t>
            </a:r>
            <a:endParaRPr/>
          </a:p>
          <a:p>
            <a:pPr indent="-342900" lvl="0" marL="342900" rtl="0" algn="l">
              <a:spcBef>
                <a:spcPts val="1000"/>
              </a:spcBef>
              <a:spcAft>
                <a:spcPts val="0"/>
              </a:spcAft>
              <a:buClr>
                <a:srgbClr val="92278F"/>
              </a:buClr>
              <a:buSzPts val="1440"/>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6A3E3E"/>
                </a:solidFill>
                <a:latin typeface="Consolas"/>
                <a:ea typeface="Consolas"/>
                <a:cs typeface="Consolas"/>
                <a:sym typeface="Consolas"/>
              </a:rPr>
              <a:t>al1</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Clr>
                <a:srgbClr val="92278F"/>
              </a:buClr>
              <a:buSzPts val="1440"/>
              <a:buChar char="►"/>
            </a:pPr>
            <a:r>
              <a:rPr lang="en-US">
                <a:solidFill>
                  <a:srgbClr val="000000"/>
                </a:solidFill>
                <a:latin typeface="Consolas"/>
                <a:ea typeface="Consolas"/>
                <a:cs typeface="Consolas"/>
                <a:sym typeface="Consolas"/>
              </a:rPr>
              <a:t>}</a:t>
            </a:r>
            <a:endParaRPr/>
          </a:p>
          <a:p>
            <a:pPr indent="-251459" lvl="0" marL="342900" rtl="0" algn="l">
              <a:spcBef>
                <a:spcPts val="1000"/>
              </a:spcBef>
              <a:spcAft>
                <a:spcPts val="0"/>
              </a:spcAft>
              <a:buClr>
                <a:srgbClr val="92278F"/>
              </a:buClr>
              <a:buSzPts val="1440"/>
              <a:buNone/>
            </a:pPr>
            <a:r>
              <a:t/>
            </a:r>
            <a:endParaRPr>
              <a:solidFill>
                <a:srgbClr val="3F3F3F"/>
              </a:solidFill>
              <a:latin typeface="Consolas"/>
              <a:ea typeface="Consolas"/>
              <a:cs typeface="Consolas"/>
              <a:sym typeface="Consolas"/>
            </a:endParaRPr>
          </a:p>
          <a:p>
            <a:pPr indent="-342900" lvl="0" marL="342900" rtl="0" algn="l">
              <a:spcBef>
                <a:spcPts val="1000"/>
              </a:spcBef>
              <a:spcAft>
                <a:spcPts val="0"/>
              </a:spcAft>
              <a:buClr>
                <a:srgbClr val="92278F"/>
              </a:buClr>
              <a:buSzPts val="1440"/>
              <a:buChar char="►"/>
            </a:pPr>
            <a:r>
              <a:rPr lang="en-US">
                <a:solidFill>
                  <a:srgbClr val="000000"/>
                </a:solidFill>
                <a:latin typeface="Consolas"/>
                <a:ea typeface="Consolas"/>
                <a:cs typeface="Consolas"/>
                <a:sym typeface="Consolas"/>
              </a:rPr>
              <a:t>}</a:t>
            </a:r>
            <a:endParaRPr/>
          </a:p>
          <a:p>
            <a:pPr indent="-251459" lvl="0" marL="342900" rtl="0" algn="l">
              <a:spcBef>
                <a:spcPts val="1000"/>
              </a:spcBef>
              <a:spcAft>
                <a:spcPts val="0"/>
              </a:spcAft>
              <a:buClr>
                <a:srgbClr val="92278F"/>
              </a:buClr>
              <a:buSzPts val="1440"/>
              <a:buNone/>
            </a:pPr>
            <a:r>
              <a:t/>
            </a:r>
            <a:endParaRPr>
              <a:solidFill>
                <a:srgbClr val="3F3F3F"/>
              </a:solidFill>
            </a:endParaRPr>
          </a:p>
          <a:p>
            <a:pPr indent="-251459" lvl="0" marL="342900" rtl="0" algn="l">
              <a:spcBef>
                <a:spcPts val="1000"/>
              </a:spcBef>
              <a:spcAft>
                <a:spcPts val="0"/>
              </a:spcAft>
              <a:buSzPts val="1440"/>
              <a:buNone/>
            </a:pPr>
            <a:r>
              <a:t/>
            </a:r>
            <a:endParaRPr/>
          </a:p>
        </p:txBody>
      </p:sp>
      <p:sp>
        <p:nvSpPr>
          <p:cNvPr id="366" name="Google Shape;366;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367" name="Google Shape;367;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68" name="Google Shape;368;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anim calcmode="lin" valueType="num">
                                      <p:cBhvr additive="base">
                                        <p:cTn dur="500"/>
                                        <p:tgtEl>
                                          <p:spTgt spid="36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1" st="1"/>
                                            </p:txEl>
                                          </p:spTgt>
                                        </p:tgtEl>
                                        <p:attrNameLst>
                                          <p:attrName>style.visibility</p:attrName>
                                        </p:attrNameLst>
                                      </p:cBhvr>
                                      <p:to>
                                        <p:strVal val="visible"/>
                                      </p:to>
                                    </p:set>
                                    <p:anim calcmode="lin" valueType="num">
                                      <p:cBhvr additive="base">
                                        <p:cTn dur="500"/>
                                        <p:tgtEl>
                                          <p:spTgt spid="36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2" st="2"/>
                                            </p:txEl>
                                          </p:spTgt>
                                        </p:tgtEl>
                                        <p:attrNameLst>
                                          <p:attrName>style.visibility</p:attrName>
                                        </p:attrNameLst>
                                      </p:cBhvr>
                                      <p:to>
                                        <p:strVal val="visible"/>
                                      </p:to>
                                    </p:set>
                                    <p:anim calcmode="lin" valueType="num">
                                      <p:cBhvr additive="base">
                                        <p:cTn dur="500"/>
                                        <p:tgtEl>
                                          <p:spTgt spid="36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3" st="3"/>
                                            </p:txEl>
                                          </p:spTgt>
                                        </p:tgtEl>
                                        <p:attrNameLst>
                                          <p:attrName>style.visibility</p:attrName>
                                        </p:attrNameLst>
                                      </p:cBhvr>
                                      <p:to>
                                        <p:strVal val="visible"/>
                                      </p:to>
                                    </p:set>
                                    <p:anim calcmode="lin" valueType="num">
                                      <p:cBhvr additive="base">
                                        <p:cTn dur="500"/>
                                        <p:tgtEl>
                                          <p:spTgt spid="36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4" st="4"/>
                                            </p:txEl>
                                          </p:spTgt>
                                        </p:tgtEl>
                                        <p:attrNameLst>
                                          <p:attrName>style.visibility</p:attrName>
                                        </p:attrNameLst>
                                      </p:cBhvr>
                                      <p:to>
                                        <p:strVal val="visible"/>
                                      </p:to>
                                    </p:set>
                                    <p:anim calcmode="lin" valueType="num">
                                      <p:cBhvr additive="base">
                                        <p:cTn dur="500"/>
                                        <p:tgtEl>
                                          <p:spTgt spid="36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5" st="5"/>
                                            </p:txEl>
                                          </p:spTgt>
                                        </p:tgtEl>
                                        <p:attrNameLst>
                                          <p:attrName>style.visibility</p:attrName>
                                        </p:attrNameLst>
                                      </p:cBhvr>
                                      <p:to>
                                        <p:strVal val="visible"/>
                                      </p:to>
                                    </p:set>
                                    <p:anim calcmode="lin" valueType="num">
                                      <p:cBhvr additive="base">
                                        <p:cTn dur="500"/>
                                        <p:tgtEl>
                                          <p:spTgt spid="36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6" st="6"/>
                                            </p:txEl>
                                          </p:spTgt>
                                        </p:tgtEl>
                                        <p:attrNameLst>
                                          <p:attrName>style.visibility</p:attrName>
                                        </p:attrNameLst>
                                      </p:cBhvr>
                                      <p:to>
                                        <p:strVal val="visible"/>
                                      </p:to>
                                    </p:set>
                                    <p:anim calcmode="lin" valueType="num">
                                      <p:cBhvr additive="base">
                                        <p:cTn dur="500"/>
                                        <p:tgtEl>
                                          <p:spTgt spid="36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7" st="7"/>
                                            </p:txEl>
                                          </p:spTgt>
                                        </p:tgtEl>
                                        <p:attrNameLst>
                                          <p:attrName>style.visibility</p:attrName>
                                        </p:attrNameLst>
                                      </p:cBhvr>
                                      <p:to>
                                        <p:strVal val="visible"/>
                                      </p:to>
                                    </p:set>
                                    <p:anim calcmode="lin" valueType="num">
                                      <p:cBhvr additive="base">
                                        <p:cTn dur="500"/>
                                        <p:tgtEl>
                                          <p:spTgt spid="36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8" st="8"/>
                                            </p:txEl>
                                          </p:spTgt>
                                        </p:tgtEl>
                                        <p:attrNameLst>
                                          <p:attrName>style.visibility</p:attrName>
                                        </p:attrNameLst>
                                      </p:cBhvr>
                                      <p:to>
                                        <p:strVal val="visible"/>
                                      </p:to>
                                    </p:set>
                                    <p:anim calcmode="lin" valueType="num">
                                      <p:cBhvr additive="base">
                                        <p:cTn dur="500"/>
                                        <p:tgtEl>
                                          <p:spTgt spid="36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9" st="9"/>
                                            </p:txEl>
                                          </p:spTgt>
                                        </p:tgtEl>
                                        <p:attrNameLst>
                                          <p:attrName>style.visibility</p:attrName>
                                        </p:attrNameLst>
                                      </p:cBhvr>
                                      <p:to>
                                        <p:strVal val="visible"/>
                                      </p:to>
                                    </p:set>
                                    <p:anim calcmode="lin" valueType="num">
                                      <p:cBhvr additive="base">
                                        <p:cTn dur="500"/>
                                        <p:tgtEl>
                                          <p:spTgt spid="365">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10" st="10"/>
                                            </p:txEl>
                                          </p:spTgt>
                                        </p:tgtEl>
                                        <p:attrNameLst>
                                          <p:attrName>style.visibility</p:attrName>
                                        </p:attrNameLst>
                                      </p:cBhvr>
                                      <p:to>
                                        <p:strVal val="visible"/>
                                      </p:to>
                                    </p:set>
                                    <p:anim calcmode="lin" valueType="num">
                                      <p:cBhvr additive="base">
                                        <p:cTn dur="500"/>
                                        <p:tgtEl>
                                          <p:spTgt spid="365">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11" st="11"/>
                                            </p:txEl>
                                          </p:spTgt>
                                        </p:tgtEl>
                                        <p:attrNameLst>
                                          <p:attrName>style.visibility</p:attrName>
                                        </p:attrNameLst>
                                      </p:cBhvr>
                                      <p:to>
                                        <p:strVal val="visible"/>
                                      </p:to>
                                    </p:set>
                                    <p:anim calcmode="lin" valueType="num">
                                      <p:cBhvr additive="base">
                                        <p:cTn dur="500"/>
                                        <p:tgtEl>
                                          <p:spTgt spid="365">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12" st="12"/>
                                            </p:txEl>
                                          </p:spTgt>
                                        </p:tgtEl>
                                        <p:attrNameLst>
                                          <p:attrName>style.visibility</p:attrName>
                                        </p:attrNameLst>
                                      </p:cBhvr>
                                      <p:to>
                                        <p:strVal val="visible"/>
                                      </p:to>
                                    </p:set>
                                    <p:anim calcmode="lin" valueType="num">
                                      <p:cBhvr additive="base">
                                        <p:cTn dur="500"/>
                                        <p:tgtEl>
                                          <p:spTgt spid="365">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13" st="13"/>
                                            </p:txEl>
                                          </p:spTgt>
                                        </p:tgtEl>
                                        <p:attrNameLst>
                                          <p:attrName>style.visibility</p:attrName>
                                        </p:attrNameLst>
                                      </p:cBhvr>
                                      <p:to>
                                        <p:strVal val="visible"/>
                                      </p:to>
                                    </p:set>
                                    <p:anim calcmode="lin" valueType="num">
                                      <p:cBhvr additive="base">
                                        <p:cTn dur="500"/>
                                        <p:tgtEl>
                                          <p:spTgt spid="365">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14" st="14"/>
                                            </p:txEl>
                                          </p:spTgt>
                                        </p:tgtEl>
                                        <p:attrNameLst>
                                          <p:attrName>style.visibility</p:attrName>
                                        </p:attrNameLst>
                                      </p:cBhvr>
                                      <p:to>
                                        <p:strVal val="visible"/>
                                      </p:to>
                                    </p:set>
                                    <p:anim calcmode="lin" valueType="num">
                                      <p:cBhvr additive="base">
                                        <p:cTn dur="500"/>
                                        <p:tgtEl>
                                          <p:spTgt spid="365">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15" st="15"/>
                                            </p:txEl>
                                          </p:spTgt>
                                        </p:tgtEl>
                                        <p:attrNameLst>
                                          <p:attrName>style.visibility</p:attrName>
                                        </p:attrNameLst>
                                      </p:cBhvr>
                                      <p:to>
                                        <p:strVal val="visible"/>
                                      </p:to>
                                    </p:set>
                                    <p:anim calcmode="lin" valueType="num">
                                      <p:cBhvr additive="base">
                                        <p:cTn dur="500"/>
                                        <p:tgtEl>
                                          <p:spTgt spid="365">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16" st="16"/>
                                            </p:txEl>
                                          </p:spTgt>
                                        </p:tgtEl>
                                        <p:attrNameLst>
                                          <p:attrName>style.visibility</p:attrName>
                                        </p:attrNameLst>
                                      </p:cBhvr>
                                      <p:to>
                                        <p:strVal val="visible"/>
                                      </p:to>
                                    </p:set>
                                    <p:anim calcmode="lin" valueType="num">
                                      <p:cBhvr additive="base">
                                        <p:cTn dur="500"/>
                                        <p:tgtEl>
                                          <p:spTgt spid="365">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xEl>
                                              <p:pRg end="17" st="17"/>
                                            </p:txEl>
                                          </p:spTgt>
                                        </p:tgtEl>
                                        <p:attrNameLst>
                                          <p:attrName>style.visibility</p:attrName>
                                        </p:attrNameLst>
                                      </p:cBhvr>
                                      <p:to>
                                        <p:strVal val="visible"/>
                                      </p:to>
                                    </p:set>
                                    <p:anim calcmode="lin" valueType="num">
                                      <p:cBhvr additive="base">
                                        <p:cTn dur="500"/>
                                        <p:tgtEl>
                                          <p:spTgt spid="365">
                                            <p:txEl>
                                              <p:pRg end="17" st="1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6"/>
          <p:cNvSpPr txBox="1"/>
          <p:nvPr>
            <p:ph type="title"/>
          </p:nvPr>
        </p:nvSpPr>
        <p:spPr>
          <a:xfrm>
            <a:off x="677334" y="0"/>
            <a:ext cx="8596668" cy="60350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Example of retainAll() method</a:t>
            </a:r>
            <a:endParaRPr/>
          </a:p>
        </p:txBody>
      </p:sp>
      <p:sp>
        <p:nvSpPr>
          <p:cNvPr id="374" name="Google Shape;374;p26"/>
          <p:cNvSpPr txBox="1"/>
          <p:nvPr>
            <p:ph idx="1" type="body"/>
          </p:nvPr>
        </p:nvSpPr>
        <p:spPr>
          <a:xfrm>
            <a:off x="677334" y="603504"/>
            <a:ext cx="11100138" cy="608990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92278F"/>
              </a:buClr>
              <a:buSzPts val="1440"/>
              <a:buChar char="►"/>
            </a:pPr>
            <a:r>
              <a:rPr b="1" lang="en-US">
                <a:solidFill>
                  <a:srgbClr val="7F0055"/>
                </a:solidFill>
                <a:latin typeface="Consolas"/>
                <a:ea typeface="Consolas"/>
                <a:cs typeface="Consolas"/>
                <a:sym typeface="Consolas"/>
              </a:rPr>
              <a:t>import</a:t>
            </a:r>
            <a:r>
              <a:rPr b="1" lang="en-US">
                <a:solidFill>
                  <a:srgbClr val="000000"/>
                </a:solidFill>
                <a:latin typeface="Consolas"/>
                <a:ea typeface="Consolas"/>
                <a:cs typeface="Consolas"/>
                <a:sym typeface="Consolas"/>
              </a:rPr>
              <a:t> java.util.ArrayList;</a:t>
            </a:r>
            <a:endParaRPr/>
          </a:p>
          <a:p>
            <a:pPr indent="-342900" lvl="0" marL="342900" rtl="0" algn="l">
              <a:spcBef>
                <a:spcPts val="1000"/>
              </a:spcBef>
              <a:spcAft>
                <a:spcPts val="0"/>
              </a:spcAft>
              <a:buClr>
                <a:srgbClr val="92278F"/>
              </a:buClr>
              <a:buSzPts val="1440"/>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class</a:t>
            </a:r>
            <a:r>
              <a:rPr b="1" lang="en-US">
                <a:solidFill>
                  <a:srgbClr val="000000"/>
                </a:solidFill>
                <a:latin typeface="Consolas"/>
                <a:ea typeface="Consolas"/>
                <a:cs typeface="Consolas"/>
                <a:sym typeface="Consolas"/>
              </a:rPr>
              <a:t> AddAllDemo {</a:t>
            </a:r>
            <a:endParaRPr/>
          </a:p>
          <a:p>
            <a:pPr indent="-342900" lvl="0" marL="342900" rtl="0" algn="l">
              <a:spcBef>
                <a:spcPts val="1000"/>
              </a:spcBef>
              <a:spcAft>
                <a:spcPts val="0"/>
              </a:spcAft>
              <a:buClr>
                <a:srgbClr val="92278F"/>
              </a:buClr>
              <a:buSzPts val="1440"/>
              <a:buChar char="►"/>
            </a:pPr>
            <a:r>
              <a:rPr b="1" lang="en-US">
                <a:solidFill>
                  <a:srgbClr val="7F0055"/>
                </a:solidFill>
                <a:latin typeface="Consolas"/>
                <a:ea typeface="Consolas"/>
                <a:cs typeface="Consolas"/>
                <a:sym typeface="Consolas"/>
              </a:rPr>
              <a:t>public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static</a:t>
            </a:r>
            <a:r>
              <a:rPr b="1" lang="en-US">
                <a:solidFill>
                  <a:srgbClr val="000000"/>
                </a:solidFill>
                <a:latin typeface="Consolas"/>
                <a:ea typeface="Consolas"/>
                <a:cs typeface="Consolas"/>
                <a:sym typeface="Consolas"/>
              </a:rPr>
              <a:t> </a:t>
            </a:r>
            <a:r>
              <a:rPr b="1" lang="en-US">
                <a:solidFill>
                  <a:srgbClr val="7F0055"/>
                </a:solidFill>
                <a:latin typeface="Consolas"/>
                <a:ea typeface="Consolas"/>
                <a:cs typeface="Consolas"/>
                <a:sym typeface="Consolas"/>
              </a:rPr>
              <a:t>void</a:t>
            </a:r>
            <a:r>
              <a:rPr b="1" lang="en-US">
                <a:solidFill>
                  <a:srgbClr val="000000"/>
                </a:solidFill>
                <a:latin typeface="Consolas"/>
                <a:ea typeface="Consolas"/>
                <a:cs typeface="Consolas"/>
                <a:sym typeface="Consolas"/>
              </a:rPr>
              <a:t> main(String[] </a:t>
            </a:r>
            <a:r>
              <a:rPr b="1" lang="en-US">
                <a:solidFill>
                  <a:srgbClr val="6A3E3E"/>
                </a:solidFill>
                <a:latin typeface="Consolas"/>
                <a:ea typeface="Consolas"/>
                <a:cs typeface="Consolas"/>
                <a:sym typeface="Consolas"/>
              </a:rPr>
              <a:t>args</a:t>
            </a:r>
            <a:r>
              <a:rPr b="1" lang="en-US">
                <a:solidFill>
                  <a:srgbClr val="000000"/>
                </a:solidFill>
                <a:latin typeface="Consolas"/>
                <a:ea typeface="Consolas"/>
                <a:cs typeface="Consolas"/>
                <a:sym typeface="Consolas"/>
              </a:rPr>
              <a:t>) {</a:t>
            </a:r>
            <a:endParaRPr/>
          </a:p>
          <a:p>
            <a:pPr indent="-342900" lvl="0" marL="342900" rtl="0" algn="l">
              <a:spcBef>
                <a:spcPts val="1000"/>
              </a:spcBef>
              <a:spcAft>
                <a:spcPts val="0"/>
              </a:spcAft>
              <a:buClr>
                <a:srgbClr val="92278F"/>
              </a:buClr>
              <a:buSzPts val="1440"/>
              <a:buChar char="►"/>
            </a:pPr>
            <a:r>
              <a:rPr lang="en-US" u="sng">
                <a:solidFill>
                  <a:srgbClr val="000000"/>
                </a:solidFill>
                <a:latin typeface="Consolas"/>
                <a:ea typeface="Consolas"/>
                <a:cs typeface="Consolas"/>
                <a:sym typeface="Consolas"/>
              </a:rPr>
              <a:t>ArrayList </a:t>
            </a:r>
            <a:r>
              <a:rPr lang="en-US" u="sng">
                <a:solidFill>
                  <a:srgbClr val="6A3E3E"/>
                </a:solidFill>
                <a:latin typeface="Consolas"/>
                <a:ea typeface="Consolas"/>
                <a:cs typeface="Consolas"/>
                <a:sym typeface="Consolas"/>
              </a:rPr>
              <a:t>al1</a:t>
            </a:r>
            <a:r>
              <a:rPr lang="en-US" u="sng">
                <a:solidFill>
                  <a:srgbClr val="000000"/>
                </a:solidFill>
                <a:latin typeface="Consolas"/>
                <a:ea typeface="Consolas"/>
                <a:cs typeface="Consolas"/>
                <a:sym typeface="Consolas"/>
              </a:rPr>
              <a:t> = </a:t>
            </a:r>
            <a:r>
              <a:rPr b="1" lang="en-US" u="sng">
                <a:solidFill>
                  <a:srgbClr val="7F0055"/>
                </a:solidFill>
                <a:latin typeface="Consolas"/>
                <a:ea typeface="Consolas"/>
                <a:cs typeface="Consolas"/>
                <a:sym typeface="Consolas"/>
              </a:rPr>
              <a:t>new</a:t>
            </a:r>
            <a:r>
              <a:rPr b="1" lang="en-US" u="sng">
                <a:solidFill>
                  <a:srgbClr val="000000"/>
                </a:solidFill>
                <a:latin typeface="Consolas"/>
                <a:ea typeface="Consolas"/>
                <a:cs typeface="Consolas"/>
                <a:sym typeface="Consolas"/>
              </a:rPr>
              <a:t> ArrayList&lt;&gt;();</a:t>
            </a:r>
            <a:endParaRPr/>
          </a:p>
          <a:p>
            <a:pPr indent="-342900" lvl="0" marL="342900" rtl="0" algn="l">
              <a:spcBef>
                <a:spcPts val="1000"/>
              </a:spcBef>
              <a:spcAft>
                <a:spcPts val="0"/>
              </a:spcAft>
              <a:buClr>
                <a:srgbClr val="92278F"/>
              </a:buClr>
              <a:buSzPts val="1440"/>
              <a:buChar char="►"/>
            </a:pPr>
            <a:r>
              <a:rPr lang="en-US" u="sng">
                <a:solidFill>
                  <a:srgbClr val="6A3E3E"/>
                </a:solidFill>
                <a:latin typeface="Consolas"/>
                <a:ea typeface="Consolas"/>
                <a:cs typeface="Consolas"/>
                <a:sym typeface="Consolas"/>
              </a:rPr>
              <a:t>al1</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"NTR"</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Clr>
                <a:srgbClr val="92278F"/>
              </a:buClr>
              <a:buSzPts val="1440"/>
              <a:buChar char="►"/>
            </a:pPr>
            <a:r>
              <a:rPr lang="en-US" u="sng">
                <a:solidFill>
                  <a:srgbClr val="6A3E3E"/>
                </a:solidFill>
                <a:latin typeface="Consolas"/>
                <a:ea typeface="Consolas"/>
                <a:cs typeface="Consolas"/>
                <a:sym typeface="Consolas"/>
              </a:rPr>
              <a:t>al1</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"ANR"</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Clr>
                <a:srgbClr val="92278F"/>
              </a:buClr>
              <a:buSzPts val="1440"/>
              <a:buChar char="►"/>
            </a:pPr>
            <a:r>
              <a:rPr lang="en-US" u="sng">
                <a:solidFill>
                  <a:srgbClr val="6A3E3E"/>
                </a:solidFill>
                <a:latin typeface="Consolas"/>
                <a:ea typeface="Consolas"/>
                <a:cs typeface="Consolas"/>
                <a:sym typeface="Consolas"/>
              </a:rPr>
              <a:t>al1</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"Jr. NTR"</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Clr>
                <a:srgbClr val="92278F"/>
              </a:buClr>
              <a:buSzPts val="1440"/>
              <a:buChar char="►"/>
            </a:pPr>
            <a:r>
              <a:rPr lang="en-US" u="sng">
                <a:solidFill>
                  <a:srgbClr val="000000"/>
                </a:solidFill>
                <a:latin typeface="Consolas"/>
                <a:ea typeface="Consolas"/>
                <a:cs typeface="Consolas"/>
                <a:sym typeface="Consolas"/>
              </a:rPr>
              <a:t>ArrayList </a:t>
            </a:r>
            <a:r>
              <a:rPr lang="en-US" u="sng">
                <a:solidFill>
                  <a:srgbClr val="6A3E3E"/>
                </a:solidFill>
                <a:latin typeface="Consolas"/>
                <a:ea typeface="Consolas"/>
                <a:cs typeface="Consolas"/>
                <a:sym typeface="Consolas"/>
              </a:rPr>
              <a:t>al2</a:t>
            </a:r>
            <a:r>
              <a:rPr lang="en-US" u="sng">
                <a:solidFill>
                  <a:srgbClr val="000000"/>
                </a:solidFill>
                <a:latin typeface="Consolas"/>
                <a:ea typeface="Consolas"/>
                <a:cs typeface="Consolas"/>
                <a:sym typeface="Consolas"/>
              </a:rPr>
              <a:t> = </a:t>
            </a:r>
            <a:r>
              <a:rPr b="1" lang="en-US" u="sng">
                <a:solidFill>
                  <a:srgbClr val="7F0055"/>
                </a:solidFill>
                <a:latin typeface="Consolas"/>
                <a:ea typeface="Consolas"/>
                <a:cs typeface="Consolas"/>
                <a:sym typeface="Consolas"/>
              </a:rPr>
              <a:t>new</a:t>
            </a:r>
            <a:r>
              <a:rPr b="1" lang="en-US" u="sng">
                <a:solidFill>
                  <a:srgbClr val="000000"/>
                </a:solidFill>
                <a:latin typeface="Consolas"/>
                <a:ea typeface="Consolas"/>
                <a:cs typeface="Consolas"/>
                <a:sym typeface="Consolas"/>
              </a:rPr>
              <a:t> ArrayList();</a:t>
            </a:r>
            <a:endParaRPr/>
          </a:p>
          <a:p>
            <a:pPr indent="-342900" lvl="0" marL="342900" rtl="0" algn="l">
              <a:spcBef>
                <a:spcPts val="1000"/>
              </a:spcBef>
              <a:spcAft>
                <a:spcPts val="0"/>
              </a:spcAft>
              <a:buClr>
                <a:srgbClr val="92278F"/>
              </a:buClr>
              <a:buSzPts val="1440"/>
              <a:buChar char="►"/>
            </a:pPr>
            <a:r>
              <a:rPr lang="en-US" u="sng">
                <a:solidFill>
                  <a:srgbClr val="6A3E3E"/>
                </a:solidFill>
                <a:latin typeface="Consolas"/>
                <a:ea typeface="Consolas"/>
                <a:cs typeface="Consolas"/>
                <a:sym typeface="Consolas"/>
              </a:rPr>
              <a:t>al2</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"KCR"</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Clr>
                <a:srgbClr val="92278F"/>
              </a:buClr>
              <a:buSzPts val="1440"/>
              <a:buChar char="►"/>
            </a:pPr>
            <a:r>
              <a:rPr lang="en-US" u="sng">
                <a:solidFill>
                  <a:srgbClr val="6A3E3E"/>
                </a:solidFill>
                <a:latin typeface="Consolas"/>
                <a:ea typeface="Consolas"/>
                <a:cs typeface="Consolas"/>
                <a:sym typeface="Consolas"/>
              </a:rPr>
              <a:t>al2</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"KTR"</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Clr>
                <a:srgbClr val="92278F"/>
              </a:buClr>
              <a:buSzPts val="1440"/>
              <a:buChar char="►"/>
            </a:pPr>
            <a:r>
              <a:rPr lang="en-US" u="sng">
                <a:solidFill>
                  <a:srgbClr val="6A3E3E"/>
                </a:solidFill>
                <a:latin typeface="Consolas"/>
                <a:ea typeface="Consolas"/>
                <a:cs typeface="Consolas"/>
                <a:sym typeface="Consolas"/>
              </a:rPr>
              <a:t>al2</a:t>
            </a:r>
            <a:r>
              <a:rPr lang="en-US" u="sng">
                <a:solidFill>
                  <a:srgbClr val="000000"/>
                </a:solidFill>
                <a:latin typeface="Consolas"/>
                <a:ea typeface="Consolas"/>
                <a:cs typeface="Consolas"/>
                <a:sym typeface="Consolas"/>
              </a:rPr>
              <a:t>.add(</a:t>
            </a:r>
            <a:r>
              <a:rPr lang="en-US" u="sng">
                <a:solidFill>
                  <a:srgbClr val="2A00FF"/>
                </a:solidFill>
                <a:latin typeface="Consolas"/>
                <a:ea typeface="Consolas"/>
                <a:cs typeface="Consolas"/>
                <a:sym typeface="Consolas"/>
              </a:rPr>
              <a:t>"Kavitha"</a:t>
            </a:r>
            <a:r>
              <a:rPr lang="en-US" u="sng">
                <a:solidFill>
                  <a:srgbClr val="000000"/>
                </a:solidFill>
                <a:latin typeface="Consolas"/>
                <a:ea typeface="Consolas"/>
                <a:cs typeface="Consolas"/>
                <a:sym typeface="Consolas"/>
              </a:rPr>
              <a:t>);</a:t>
            </a:r>
            <a:endParaRPr/>
          </a:p>
          <a:p>
            <a:pPr indent="-342900" lvl="0" marL="342900" rtl="0" algn="l">
              <a:spcBef>
                <a:spcPts val="1000"/>
              </a:spcBef>
              <a:spcAft>
                <a:spcPts val="0"/>
              </a:spcAft>
              <a:buClr>
                <a:srgbClr val="92278F"/>
              </a:buClr>
              <a:buSzPts val="1440"/>
              <a:buChar char="►"/>
            </a:pPr>
            <a:r>
              <a:rPr lang="en-US" u="sng">
                <a:solidFill>
                  <a:srgbClr val="FF0000"/>
                </a:solidFill>
                <a:latin typeface="Consolas"/>
                <a:ea typeface="Consolas"/>
                <a:cs typeface="Consolas"/>
                <a:sym typeface="Consolas"/>
              </a:rPr>
              <a:t>al1.retainAll(al2);</a:t>
            </a:r>
            <a:endParaRPr/>
          </a:p>
          <a:p>
            <a:pPr indent="-342900" lvl="0" marL="342900" rtl="0" algn="l">
              <a:spcBef>
                <a:spcPts val="1000"/>
              </a:spcBef>
              <a:spcAft>
                <a:spcPts val="0"/>
              </a:spcAft>
              <a:buClr>
                <a:srgbClr val="92278F"/>
              </a:buClr>
              <a:buSzPts val="1440"/>
              <a:buChar char="►"/>
            </a:pPr>
            <a:r>
              <a:rPr lang="en-US">
                <a:solidFill>
                  <a:srgbClr val="000000"/>
                </a:solidFill>
                <a:latin typeface="Consolas"/>
                <a:ea typeface="Consolas"/>
                <a:cs typeface="Consolas"/>
                <a:sym typeface="Consolas"/>
              </a:rPr>
              <a:t>System.</a:t>
            </a:r>
            <a:r>
              <a:rPr b="1" i="1" lang="en-US">
                <a:solidFill>
                  <a:srgbClr val="0000C0"/>
                </a:solidFill>
                <a:latin typeface="Consolas"/>
                <a:ea typeface="Consolas"/>
                <a:cs typeface="Consolas"/>
                <a:sym typeface="Consolas"/>
              </a:rPr>
              <a:t>out</a:t>
            </a:r>
            <a:r>
              <a:rPr b="1" i="1" lang="en-US">
                <a:solidFill>
                  <a:srgbClr val="000000"/>
                </a:solidFill>
                <a:latin typeface="Consolas"/>
                <a:ea typeface="Consolas"/>
                <a:cs typeface="Consolas"/>
                <a:sym typeface="Consolas"/>
              </a:rPr>
              <a:t>.println(</a:t>
            </a:r>
            <a:r>
              <a:rPr b="1" i="1" lang="en-US">
                <a:solidFill>
                  <a:srgbClr val="6A3E3E"/>
                </a:solidFill>
                <a:latin typeface="Consolas"/>
                <a:ea typeface="Consolas"/>
                <a:cs typeface="Consolas"/>
                <a:sym typeface="Consolas"/>
              </a:rPr>
              <a:t>al1</a:t>
            </a:r>
            <a:r>
              <a:rPr b="1"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Clr>
                <a:srgbClr val="92278F"/>
              </a:buClr>
              <a:buSzPts val="1440"/>
              <a:buChar char="►"/>
            </a:pPr>
            <a:r>
              <a:rPr lang="en-US">
                <a:solidFill>
                  <a:srgbClr val="000000"/>
                </a:solidFill>
                <a:latin typeface="Consolas"/>
                <a:ea typeface="Consolas"/>
                <a:cs typeface="Consolas"/>
                <a:sym typeface="Consolas"/>
              </a:rPr>
              <a:t>}</a:t>
            </a:r>
            <a:endParaRPr/>
          </a:p>
          <a:p>
            <a:pPr indent="-251459" lvl="0" marL="342900" rtl="0" algn="l">
              <a:spcBef>
                <a:spcPts val="1000"/>
              </a:spcBef>
              <a:spcAft>
                <a:spcPts val="0"/>
              </a:spcAft>
              <a:buClr>
                <a:srgbClr val="92278F"/>
              </a:buClr>
              <a:buSzPts val="1440"/>
              <a:buNone/>
            </a:pPr>
            <a:r>
              <a:t/>
            </a:r>
            <a:endParaRPr>
              <a:solidFill>
                <a:srgbClr val="3F3F3F"/>
              </a:solidFill>
              <a:latin typeface="Consolas"/>
              <a:ea typeface="Consolas"/>
              <a:cs typeface="Consolas"/>
              <a:sym typeface="Consolas"/>
            </a:endParaRPr>
          </a:p>
          <a:p>
            <a:pPr indent="-342900" lvl="0" marL="342900" rtl="0" algn="l">
              <a:spcBef>
                <a:spcPts val="1000"/>
              </a:spcBef>
              <a:spcAft>
                <a:spcPts val="0"/>
              </a:spcAft>
              <a:buClr>
                <a:srgbClr val="92278F"/>
              </a:buClr>
              <a:buSzPts val="1440"/>
              <a:buChar char="►"/>
            </a:pPr>
            <a:r>
              <a:rPr lang="en-US">
                <a:solidFill>
                  <a:srgbClr val="000000"/>
                </a:solidFill>
                <a:latin typeface="Consolas"/>
                <a:ea typeface="Consolas"/>
                <a:cs typeface="Consolas"/>
                <a:sym typeface="Consolas"/>
              </a:rPr>
              <a:t>}</a:t>
            </a:r>
            <a:endParaRPr/>
          </a:p>
          <a:p>
            <a:pPr indent="-251459" lvl="0" marL="342900" rtl="0" algn="l">
              <a:spcBef>
                <a:spcPts val="1000"/>
              </a:spcBef>
              <a:spcAft>
                <a:spcPts val="0"/>
              </a:spcAft>
              <a:buClr>
                <a:srgbClr val="92278F"/>
              </a:buClr>
              <a:buSzPts val="1440"/>
              <a:buNone/>
            </a:pPr>
            <a:r>
              <a:t/>
            </a:r>
            <a:endParaRPr>
              <a:solidFill>
                <a:srgbClr val="3F3F3F"/>
              </a:solidFill>
            </a:endParaRPr>
          </a:p>
          <a:p>
            <a:pPr indent="-251459" lvl="0" marL="342900" rtl="0" algn="l">
              <a:spcBef>
                <a:spcPts val="1000"/>
              </a:spcBef>
              <a:spcAft>
                <a:spcPts val="0"/>
              </a:spcAft>
              <a:buSzPts val="1440"/>
              <a:buNone/>
            </a:pPr>
            <a:r>
              <a:t/>
            </a:r>
            <a:endParaRPr/>
          </a:p>
        </p:txBody>
      </p:sp>
      <p:sp>
        <p:nvSpPr>
          <p:cNvPr id="375" name="Google Shape;375;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376" name="Google Shape;376;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77" name="Google Shape;377;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0" st="0"/>
                                            </p:txEl>
                                          </p:spTgt>
                                        </p:tgtEl>
                                        <p:attrNameLst>
                                          <p:attrName>style.visibility</p:attrName>
                                        </p:attrNameLst>
                                      </p:cBhvr>
                                      <p:to>
                                        <p:strVal val="visible"/>
                                      </p:to>
                                    </p:set>
                                    <p:anim calcmode="lin" valueType="num">
                                      <p:cBhvr additive="base">
                                        <p:cTn dur="500"/>
                                        <p:tgtEl>
                                          <p:spTgt spid="37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1" st="1"/>
                                            </p:txEl>
                                          </p:spTgt>
                                        </p:tgtEl>
                                        <p:attrNameLst>
                                          <p:attrName>style.visibility</p:attrName>
                                        </p:attrNameLst>
                                      </p:cBhvr>
                                      <p:to>
                                        <p:strVal val="visible"/>
                                      </p:to>
                                    </p:set>
                                    <p:anim calcmode="lin" valueType="num">
                                      <p:cBhvr additive="base">
                                        <p:cTn dur="500"/>
                                        <p:tgtEl>
                                          <p:spTgt spid="37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2" st="2"/>
                                            </p:txEl>
                                          </p:spTgt>
                                        </p:tgtEl>
                                        <p:attrNameLst>
                                          <p:attrName>style.visibility</p:attrName>
                                        </p:attrNameLst>
                                      </p:cBhvr>
                                      <p:to>
                                        <p:strVal val="visible"/>
                                      </p:to>
                                    </p:set>
                                    <p:anim calcmode="lin" valueType="num">
                                      <p:cBhvr additive="base">
                                        <p:cTn dur="500"/>
                                        <p:tgtEl>
                                          <p:spTgt spid="37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3" st="3"/>
                                            </p:txEl>
                                          </p:spTgt>
                                        </p:tgtEl>
                                        <p:attrNameLst>
                                          <p:attrName>style.visibility</p:attrName>
                                        </p:attrNameLst>
                                      </p:cBhvr>
                                      <p:to>
                                        <p:strVal val="visible"/>
                                      </p:to>
                                    </p:set>
                                    <p:anim calcmode="lin" valueType="num">
                                      <p:cBhvr additive="base">
                                        <p:cTn dur="500"/>
                                        <p:tgtEl>
                                          <p:spTgt spid="37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4" st="4"/>
                                            </p:txEl>
                                          </p:spTgt>
                                        </p:tgtEl>
                                        <p:attrNameLst>
                                          <p:attrName>style.visibility</p:attrName>
                                        </p:attrNameLst>
                                      </p:cBhvr>
                                      <p:to>
                                        <p:strVal val="visible"/>
                                      </p:to>
                                    </p:set>
                                    <p:anim calcmode="lin" valueType="num">
                                      <p:cBhvr additive="base">
                                        <p:cTn dur="500"/>
                                        <p:tgtEl>
                                          <p:spTgt spid="37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5" st="5"/>
                                            </p:txEl>
                                          </p:spTgt>
                                        </p:tgtEl>
                                        <p:attrNameLst>
                                          <p:attrName>style.visibility</p:attrName>
                                        </p:attrNameLst>
                                      </p:cBhvr>
                                      <p:to>
                                        <p:strVal val="visible"/>
                                      </p:to>
                                    </p:set>
                                    <p:anim calcmode="lin" valueType="num">
                                      <p:cBhvr additive="base">
                                        <p:cTn dur="500"/>
                                        <p:tgtEl>
                                          <p:spTgt spid="37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6" st="6"/>
                                            </p:txEl>
                                          </p:spTgt>
                                        </p:tgtEl>
                                        <p:attrNameLst>
                                          <p:attrName>style.visibility</p:attrName>
                                        </p:attrNameLst>
                                      </p:cBhvr>
                                      <p:to>
                                        <p:strVal val="visible"/>
                                      </p:to>
                                    </p:set>
                                    <p:anim calcmode="lin" valueType="num">
                                      <p:cBhvr additive="base">
                                        <p:cTn dur="500"/>
                                        <p:tgtEl>
                                          <p:spTgt spid="37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7" st="7"/>
                                            </p:txEl>
                                          </p:spTgt>
                                        </p:tgtEl>
                                        <p:attrNameLst>
                                          <p:attrName>style.visibility</p:attrName>
                                        </p:attrNameLst>
                                      </p:cBhvr>
                                      <p:to>
                                        <p:strVal val="visible"/>
                                      </p:to>
                                    </p:set>
                                    <p:anim calcmode="lin" valueType="num">
                                      <p:cBhvr additive="base">
                                        <p:cTn dur="500"/>
                                        <p:tgtEl>
                                          <p:spTgt spid="37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8" st="8"/>
                                            </p:txEl>
                                          </p:spTgt>
                                        </p:tgtEl>
                                        <p:attrNameLst>
                                          <p:attrName>style.visibility</p:attrName>
                                        </p:attrNameLst>
                                      </p:cBhvr>
                                      <p:to>
                                        <p:strVal val="visible"/>
                                      </p:to>
                                    </p:set>
                                    <p:anim calcmode="lin" valueType="num">
                                      <p:cBhvr additive="base">
                                        <p:cTn dur="500"/>
                                        <p:tgtEl>
                                          <p:spTgt spid="37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9" st="9"/>
                                            </p:txEl>
                                          </p:spTgt>
                                        </p:tgtEl>
                                        <p:attrNameLst>
                                          <p:attrName>style.visibility</p:attrName>
                                        </p:attrNameLst>
                                      </p:cBhvr>
                                      <p:to>
                                        <p:strVal val="visible"/>
                                      </p:to>
                                    </p:set>
                                    <p:anim calcmode="lin" valueType="num">
                                      <p:cBhvr additive="base">
                                        <p:cTn dur="500"/>
                                        <p:tgtEl>
                                          <p:spTgt spid="37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10" st="10"/>
                                            </p:txEl>
                                          </p:spTgt>
                                        </p:tgtEl>
                                        <p:attrNameLst>
                                          <p:attrName>style.visibility</p:attrName>
                                        </p:attrNameLst>
                                      </p:cBhvr>
                                      <p:to>
                                        <p:strVal val="visible"/>
                                      </p:to>
                                    </p:set>
                                    <p:anim calcmode="lin" valueType="num">
                                      <p:cBhvr additive="base">
                                        <p:cTn dur="500"/>
                                        <p:tgtEl>
                                          <p:spTgt spid="37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11" st="11"/>
                                            </p:txEl>
                                          </p:spTgt>
                                        </p:tgtEl>
                                        <p:attrNameLst>
                                          <p:attrName>style.visibility</p:attrName>
                                        </p:attrNameLst>
                                      </p:cBhvr>
                                      <p:to>
                                        <p:strVal val="visible"/>
                                      </p:to>
                                    </p:set>
                                    <p:anim calcmode="lin" valueType="num">
                                      <p:cBhvr additive="base">
                                        <p:cTn dur="500"/>
                                        <p:tgtEl>
                                          <p:spTgt spid="374">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12" st="12"/>
                                            </p:txEl>
                                          </p:spTgt>
                                        </p:tgtEl>
                                        <p:attrNameLst>
                                          <p:attrName>style.visibility</p:attrName>
                                        </p:attrNameLst>
                                      </p:cBhvr>
                                      <p:to>
                                        <p:strVal val="visible"/>
                                      </p:to>
                                    </p:set>
                                    <p:anim calcmode="lin" valueType="num">
                                      <p:cBhvr additive="base">
                                        <p:cTn dur="500"/>
                                        <p:tgtEl>
                                          <p:spTgt spid="374">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13" st="13"/>
                                            </p:txEl>
                                          </p:spTgt>
                                        </p:tgtEl>
                                        <p:attrNameLst>
                                          <p:attrName>style.visibility</p:attrName>
                                        </p:attrNameLst>
                                      </p:cBhvr>
                                      <p:to>
                                        <p:strVal val="visible"/>
                                      </p:to>
                                    </p:set>
                                    <p:anim calcmode="lin" valueType="num">
                                      <p:cBhvr additive="base">
                                        <p:cTn dur="500"/>
                                        <p:tgtEl>
                                          <p:spTgt spid="374">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14" st="14"/>
                                            </p:txEl>
                                          </p:spTgt>
                                        </p:tgtEl>
                                        <p:attrNameLst>
                                          <p:attrName>style.visibility</p:attrName>
                                        </p:attrNameLst>
                                      </p:cBhvr>
                                      <p:to>
                                        <p:strVal val="visible"/>
                                      </p:to>
                                    </p:set>
                                    <p:anim calcmode="lin" valueType="num">
                                      <p:cBhvr additive="base">
                                        <p:cTn dur="500"/>
                                        <p:tgtEl>
                                          <p:spTgt spid="374">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15" st="15"/>
                                            </p:txEl>
                                          </p:spTgt>
                                        </p:tgtEl>
                                        <p:attrNameLst>
                                          <p:attrName>style.visibility</p:attrName>
                                        </p:attrNameLst>
                                      </p:cBhvr>
                                      <p:to>
                                        <p:strVal val="visible"/>
                                      </p:to>
                                    </p:set>
                                    <p:anim calcmode="lin" valueType="num">
                                      <p:cBhvr additive="base">
                                        <p:cTn dur="500"/>
                                        <p:tgtEl>
                                          <p:spTgt spid="374">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16" st="16"/>
                                            </p:txEl>
                                          </p:spTgt>
                                        </p:tgtEl>
                                        <p:attrNameLst>
                                          <p:attrName>style.visibility</p:attrName>
                                        </p:attrNameLst>
                                      </p:cBhvr>
                                      <p:to>
                                        <p:strVal val="visible"/>
                                      </p:to>
                                    </p:set>
                                    <p:anim calcmode="lin" valueType="num">
                                      <p:cBhvr additive="base">
                                        <p:cTn dur="500"/>
                                        <p:tgtEl>
                                          <p:spTgt spid="374">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xEl>
                                              <p:pRg end="17" st="17"/>
                                            </p:txEl>
                                          </p:spTgt>
                                        </p:tgtEl>
                                        <p:attrNameLst>
                                          <p:attrName>style.visibility</p:attrName>
                                        </p:attrNameLst>
                                      </p:cBhvr>
                                      <p:to>
                                        <p:strVal val="visible"/>
                                      </p:to>
                                    </p:set>
                                    <p:anim calcmode="lin" valueType="num">
                                      <p:cBhvr additive="base">
                                        <p:cTn dur="500"/>
                                        <p:tgtEl>
                                          <p:spTgt spid="374">
                                            <p:txEl>
                                              <p:pRg end="17" st="1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383" name="Google Shape;383;p2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iterating the elements after retaining the elements of al2... Ravi</a:t>
            </a:r>
            <a:endParaRPr/>
          </a:p>
        </p:txBody>
      </p:sp>
      <p:sp>
        <p:nvSpPr>
          <p:cNvPr id="384" name="Google Shape;384;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385" name="Google Shape;385;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86" name="Google Shape;386;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animEffect filter="fade" transition="in">
                                      <p:cBhvr>
                                        <p:cTn dur="1000"/>
                                        <p:tgtEl>
                                          <p:spTgt spid="38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Vector</a:t>
            </a:r>
            <a:endParaRPr/>
          </a:p>
        </p:txBody>
      </p:sp>
      <p:sp>
        <p:nvSpPr>
          <p:cNvPr id="392" name="Google Shape;392;p2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Vector is a legacy class.</a:t>
            </a:r>
            <a:endParaRPr/>
          </a:p>
          <a:p>
            <a:pPr indent="-342900" lvl="0" marL="342900" rtl="0" algn="l">
              <a:spcBef>
                <a:spcPts val="1000"/>
              </a:spcBef>
              <a:spcAft>
                <a:spcPts val="0"/>
              </a:spcAft>
              <a:buSzPts val="1440"/>
              <a:buChar char="►"/>
            </a:pPr>
            <a:r>
              <a:rPr lang="en-US"/>
              <a:t>Vector is synchronized class</a:t>
            </a:r>
            <a:endParaRPr/>
          </a:p>
          <a:p>
            <a:pPr indent="-342900" lvl="0" marL="342900" rtl="0" algn="l">
              <a:spcBef>
                <a:spcPts val="1000"/>
              </a:spcBef>
              <a:spcAft>
                <a:spcPts val="0"/>
              </a:spcAft>
              <a:buSzPts val="1440"/>
              <a:buChar char="►"/>
            </a:pPr>
            <a:r>
              <a:rPr lang="en-US"/>
              <a:t>Vector uses </a:t>
            </a:r>
            <a:r>
              <a:rPr b="1" lang="en-US"/>
              <a:t>Enumeration</a:t>
            </a:r>
            <a:r>
              <a:rPr lang="en-US"/>
              <a:t> interface to traverse the elements. But it can use Iterator also.</a:t>
            </a:r>
            <a:endParaRPr/>
          </a:p>
        </p:txBody>
      </p:sp>
      <p:sp>
        <p:nvSpPr>
          <p:cNvPr id="393" name="Google Shape;393;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394" name="Google Shape;394;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395" name="Google Shape;395;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9"/>
          <p:cNvSpPr txBox="1"/>
          <p:nvPr>
            <p:ph type="title"/>
          </p:nvPr>
        </p:nvSpPr>
        <p:spPr>
          <a:xfrm>
            <a:off x="677334" y="0"/>
            <a:ext cx="8596668" cy="6572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 of Vector</a:t>
            </a:r>
            <a:endParaRPr/>
          </a:p>
        </p:txBody>
      </p:sp>
      <p:sp>
        <p:nvSpPr>
          <p:cNvPr id="401" name="Google Shape;401;p29"/>
          <p:cNvSpPr txBox="1"/>
          <p:nvPr>
            <p:ph idx="1" type="body"/>
          </p:nvPr>
        </p:nvSpPr>
        <p:spPr>
          <a:xfrm>
            <a:off x="677334" y="657225"/>
            <a:ext cx="9342966" cy="5384137"/>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class</a:t>
            </a:r>
            <a:r>
              <a:rPr b="1" lang="en-US">
                <a:solidFill>
                  <a:srgbClr val="000000"/>
                </a:solidFill>
                <a:latin typeface="Courier New"/>
                <a:ea typeface="Courier New"/>
                <a:cs typeface="Courier New"/>
                <a:sym typeface="Courier New"/>
              </a:rPr>
              <a:t> VectorTest {</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static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void</a:t>
            </a:r>
            <a:r>
              <a:rPr b="1" lang="en-US">
                <a:solidFill>
                  <a:srgbClr val="000000"/>
                </a:solidFill>
                <a:latin typeface="Courier New"/>
                <a:ea typeface="Courier New"/>
                <a:cs typeface="Courier New"/>
                <a:sym typeface="Courier New"/>
              </a:rPr>
              <a:t> main(String[] </a:t>
            </a:r>
            <a:r>
              <a:rPr b="1" lang="en-US">
                <a:solidFill>
                  <a:srgbClr val="6A3E3E"/>
                </a:solidFill>
                <a:latin typeface="Courier New"/>
                <a:ea typeface="Courier New"/>
                <a:cs typeface="Courier New"/>
                <a:sym typeface="Courier New"/>
              </a:rPr>
              <a:t>args</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Vector&lt;String&gt; </a:t>
            </a:r>
            <a:r>
              <a:rPr lang="en-US">
                <a:solidFill>
                  <a:srgbClr val="6A3E3E"/>
                </a:solidFill>
                <a:latin typeface="Courier New"/>
                <a:ea typeface="Courier New"/>
                <a:cs typeface="Courier New"/>
                <a:sym typeface="Courier New"/>
              </a:rPr>
              <a:t>v</a:t>
            </a:r>
            <a:r>
              <a:rPr lang="en-US">
                <a:solidFill>
                  <a:srgbClr val="000000"/>
                </a:solidFill>
                <a:latin typeface="Courier New"/>
                <a:ea typeface="Courier New"/>
                <a:cs typeface="Courier New"/>
                <a:sym typeface="Courier New"/>
              </a:rPr>
              <a:t> = </a:t>
            </a:r>
            <a:r>
              <a:rPr b="1" lang="en-US">
                <a:solidFill>
                  <a:srgbClr val="7F0055"/>
                </a:solidFill>
                <a:latin typeface="Courier New"/>
                <a:ea typeface="Courier New"/>
                <a:cs typeface="Courier New"/>
                <a:sym typeface="Courier New"/>
              </a:rPr>
              <a:t>new</a:t>
            </a:r>
            <a:r>
              <a:rPr b="1" lang="en-US">
                <a:solidFill>
                  <a:srgbClr val="000000"/>
                </a:solidFill>
                <a:latin typeface="Courier New"/>
                <a:ea typeface="Courier New"/>
                <a:cs typeface="Courier New"/>
                <a:sym typeface="Courier New"/>
              </a:rPr>
              <a:t> Vector&lt;&gt;(10);</a:t>
            </a:r>
            <a:endParaRPr/>
          </a:p>
          <a:p>
            <a:pPr indent="-342900" lvl="0" marL="342900" rtl="0" algn="l">
              <a:spcBef>
                <a:spcPts val="1000"/>
              </a:spcBef>
              <a:spcAft>
                <a:spcPts val="0"/>
              </a:spcAft>
              <a:buSzPct val="79999"/>
              <a:buChar char="►"/>
            </a:pPr>
            <a:r>
              <a:rPr lang="en-US">
                <a:solidFill>
                  <a:srgbClr val="6A3E3E"/>
                </a:solidFill>
                <a:latin typeface="Courier New"/>
                <a:ea typeface="Courier New"/>
                <a:cs typeface="Courier New"/>
                <a:sym typeface="Courier New"/>
              </a:rPr>
              <a:t>v</a:t>
            </a:r>
            <a:r>
              <a:rPr lang="en-US">
                <a:solidFill>
                  <a:srgbClr val="000000"/>
                </a:solidFill>
                <a:latin typeface="Courier New"/>
                <a:ea typeface="Courier New"/>
                <a:cs typeface="Courier New"/>
                <a:sym typeface="Courier New"/>
              </a:rPr>
              <a:t>.add(</a:t>
            </a:r>
            <a:r>
              <a:rPr lang="en-US">
                <a:solidFill>
                  <a:srgbClr val="2A00FF"/>
                </a:solidFill>
                <a:latin typeface="Courier New"/>
                <a:ea typeface="Courier New"/>
                <a:cs typeface="Courier New"/>
                <a:sym typeface="Courier New"/>
              </a:rPr>
              <a:t>"Ajay"</a:t>
            </a: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6A3E3E"/>
                </a:solidFill>
                <a:latin typeface="Courier New"/>
                <a:ea typeface="Courier New"/>
                <a:cs typeface="Courier New"/>
                <a:sym typeface="Courier New"/>
              </a:rPr>
              <a:t>v</a:t>
            </a:r>
            <a:r>
              <a:rPr lang="en-US">
                <a:solidFill>
                  <a:srgbClr val="000000"/>
                </a:solidFill>
                <a:latin typeface="Courier New"/>
                <a:ea typeface="Courier New"/>
                <a:cs typeface="Courier New"/>
                <a:sym typeface="Courier New"/>
              </a:rPr>
              <a:t>.add(</a:t>
            </a:r>
            <a:r>
              <a:rPr lang="en-US">
                <a:solidFill>
                  <a:srgbClr val="2A00FF"/>
                </a:solidFill>
                <a:latin typeface="Courier New"/>
                <a:ea typeface="Courier New"/>
                <a:cs typeface="Courier New"/>
                <a:sym typeface="Courier New"/>
              </a:rPr>
              <a:t>"Rakesh"</a:t>
            </a: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6A3E3E"/>
                </a:solidFill>
                <a:latin typeface="Courier New"/>
                <a:ea typeface="Courier New"/>
                <a:cs typeface="Courier New"/>
                <a:sym typeface="Courier New"/>
              </a:rPr>
              <a:t>v</a:t>
            </a:r>
            <a:r>
              <a:rPr lang="en-US">
                <a:solidFill>
                  <a:srgbClr val="000000"/>
                </a:solidFill>
                <a:latin typeface="Courier New"/>
                <a:ea typeface="Courier New"/>
                <a:cs typeface="Courier New"/>
                <a:sym typeface="Courier New"/>
              </a:rPr>
              <a:t>.add(</a:t>
            </a:r>
            <a:r>
              <a:rPr lang="en-US">
                <a:solidFill>
                  <a:srgbClr val="2A00FF"/>
                </a:solidFill>
                <a:latin typeface="Courier New"/>
                <a:ea typeface="Courier New"/>
                <a:cs typeface="Courier New"/>
                <a:sym typeface="Courier New"/>
              </a:rPr>
              <a:t>"Jhansi"</a:t>
            </a: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6A3E3E"/>
                </a:solidFill>
                <a:latin typeface="Courier New"/>
                <a:ea typeface="Courier New"/>
                <a:cs typeface="Courier New"/>
                <a:sym typeface="Courier New"/>
              </a:rPr>
              <a:t>v</a:t>
            </a:r>
            <a:r>
              <a:rPr lang="en-US">
                <a:solidFill>
                  <a:srgbClr val="000000"/>
                </a:solidFill>
                <a:latin typeface="Courier New"/>
                <a:ea typeface="Courier New"/>
                <a:cs typeface="Courier New"/>
                <a:sym typeface="Courier New"/>
              </a:rPr>
              <a:t>.add(</a:t>
            </a:r>
            <a:r>
              <a:rPr lang="en-US">
                <a:solidFill>
                  <a:srgbClr val="2A00FF"/>
                </a:solidFill>
                <a:latin typeface="Courier New"/>
                <a:ea typeface="Courier New"/>
                <a:cs typeface="Courier New"/>
                <a:sym typeface="Courier New"/>
              </a:rPr>
              <a:t>"Bindu"</a:t>
            </a: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6A3E3E"/>
                </a:solidFill>
                <a:latin typeface="Courier New"/>
                <a:ea typeface="Courier New"/>
                <a:cs typeface="Courier New"/>
                <a:sym typeface="Courier New"/>
              </a:rPr>
              <a:t>v</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"using Enumeration"</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Enumeration&lt;String&gt; </a:t>
            </a:r>
            <a:r>
              <a:rPr lang="en-US">
                <a:solidFill>
                  <a:srgbClr val="6A3E3E"/>
                </a:solidFill>
                <a:latin typeface="Courier New"/>
                <a:ea typeface="Courier New"/>
                <a:cs typeface="Courier New"/>
                <a:sym typeface="Courier New"/>
              </a:rPr>
              <a:t>e</a:t>
            </a:r>
            <a:r>
              <a:rPr lang="en-US">
                <a:solidFill>
                  <a:srgbClr val="000000"/>
                </a:solidFill>
                <a:latin typeface="Courier New"/>
                <a:ea typeface="Courier New"/>
                <a:cs typeface="Courier New"/>
                <a:sym typeface="Courier New"/>
              </a:rPr>
              <a:t> = </a:t>
            </a:r>
            <a:r>
              <a:rPr lang="en-US">
                <a:solidFill>
                  <a:srgbClr val="6A3E3E"/>
                </a:solidFill>
                <a:latin typeface="Courier New"/>
                <a:ea typeface="Courier New"/>
                <a:cs typeface="Courier New"/>
                <a:sym typeface="Courier New"/>
              </a:rPr>
              <a:t>v</a:t>
            </a:r>
            <a:r>
              <a:rPr lang="en-US">
                <a:solidFill>
                  <a:srgbClr val="000000"/>
                </a:solidFill>
                <a:latin typeface="Courier New"/>
                <a:ea typeface="Courier New"/>
                <a:cs typeface="Courier New"/>
                <a:sym typeface="Courier New"/>
              </a:rPr>
              <a:t>.elements();</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while</a:t>
            </a:r>
            <a:r>
              <a:rPr b="1" lang="en-US">
                <a:solidFill>
                  <a:srgbClr val="000000"/>
                </a:solidFill>
                <a:latin typeface="Courier New"/>
                <a:ea typeface="Courier New"/>
                <a:cs typeface="Courier New"/>
                <a:sym typeface="Courier New"/>
              </a:rPr>
              <a:t> (</a:t>
            </a:r>
            <a:r>
              <a:rPr b="1" lang="en-US">
                <a:solidFill>
                  <a:srgbClr val="6A3E3E"/>
                </a:solidFill>
                <a:latin typeface="Courier New"/>
                <a:ea typeface="Courier New"/>
                <a:cs typeface="Courier New"/>
                <a:sym typeface="Courier New"/>
              </a:rPr>
              <a:t>e</a:t>
            </a:r>
            <a:r>
              <a:rPr b="1" lang="en-US">
                <a:solidFill>
                  <a:srgbClr val="000000"/>
                </a:solidFill>
                <a:latin typeface="Courier New"/>
                <a:ea typeface="Courier New"/>
                <a:cs typeface="Courier New"/>
                <a:sym typeface="Courier New"/>
              </a:rPr>
              <a:t>.hasMoreElements()) {</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6A3E3E"/>
                </a:solidFill>
                <a:latin typeface="Courier New"/>
                <a:ea typeface="Courier New"/>
                <a:cs typeface="Courier New"/>
                <a:sym typeface="Courier New"/>
              </a:rPr>
              <a:t>e</a:t>
            </a:r>
            <a:r>
              <a:rPr b="1" i="1" lang="en-US">
                <a:solidFill>
                  <a:srgbClr val="000000"/>
                </a:solidFill>
                <a:latin typeface="Courier New"/>
                <a:ea typeface="Courier New"/>
                <a:cs typeface="Courier New"/>
                <a:sym typeface="Courier New"/>
              </a:rPr>
              <a:t>.nextElement());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2A00FF"/>
                </a:solidFill>
                <a:latin typeface="Courier New"/>
                <a:ea typeface="Courier New"/>
                <a:cs typeface="Courier New"/>
                <a:sym typeface="Courier New"/>
              </a:rPr>
              <a:t>"using iterator"</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Iterator&lt;String&gt; </a:t>
            </a:r>
            <a:r>
              <a:rPr lang="en-US">
                <a:solidFill>
                  <a:srgbClr val="6A3E3E"/>
                </a:solidFill>
                <a:latin typeface="Courier New"/>
                <a:ea typeface="Courier New"/>
                <a:cs typeface="Courier New"/>
                <a:sym typeface="Courier New"/>
              </a:rPr>
              <a:t>iterator</a:t>
            </a:r>
            <a:r>
              <a:rPr lang="en-US">
                <a:solidFill>
                  <a:srgbClr val="000000"/>
                </a:solidFill>
                <a:latin typeface="Courier New"/>
                <a:ea typeface="Courier New"/>
                <a:cs typeface="Courier New"/>
                <a:sym typeface="Courier New"/>
              </a:rPr>
              <a:t> = </a:t>
            </a:r>
            <a:r>
              <a:rPr lang="en-US">
                <a:solidFill>
                  <a:srgbClr val="6A3E3E"/>
                </a:solidFill>
                <a:latin typeface="Courier New"/>
                <a:ea typeface="Courier New"/>
                <a:cs typeface="Courier New"/>
                <a:sym typeface="Courier New"/>
              </a:rPr>
              <a:t>v</a:t>
            </a:r>
            <a:r>
              <a:rPr lang="en-US">
                <a:solidFill>
                  <a:srgbClr val="000000"/>
                </a:solidFill>
                <a:latin typeface="Courier New"/>
                <a:ea typeface="Courier New"/>
                <a:cs typeface="Courier New"/>
                <a:sym typeface="Courier New"/>
              </a:rPr>
              <a:t>.iterator();</a:t>
            </a:r>
            <a:endParaRPr/>
          </a:p>
          <a:p>
            <a:pPr indent="-342900" lvl="0" marL="342900" rtl="0" algn="l">
              <a:spcBef>
                <a:spcPts val="1000"/>
              </a:spcBef>
              <a:spcAft>
                <a:spcPts val="0"/>
              </a:spcAft>
              <a:buSzPct val="79999"/>
              <a:buChar char="►"/>
            </a:pPr>
            <a:r>
              <a:rPr b="1" lang="en-US">
                <a:solidFill>
                  <a:srgbClr val="7F0055"/>
                </a:solidFill>
                <a:latin typeface="Courier New"/>
                <a:ea typeface="Courier New"/>
                <a:cs typeface="Courier New"/>
                <a:sym typeface="Courier New"/>
              </a:rPr>
              <a:t>while</a:t>
            </a:r>
            <a:r>
              <a:rPr b="1" lang="en-US">
                <a:solidFill>
                  <a:srgbClr val="000000"/>
                </a:solidFill>
                <a:latin typeface="Courier New"/>
                <a:ea typeface="Courier New"/>
                <a:cs typeface="Courier New"/>
                <a:sym typeface="Courier New"/>
              </a:rPr>
              <a:t> (</a:t>
            </a:r>
            <a:r>
              <a:rPr b="1" lang="en-US">
                <a:solidFill>
                  <a:srgbClr val="6A3E3E"/>
                </a:solidFill>
                <a:latin typeface="Courier New"/>
                <a:ea typeface="Courier New"/>
                <a:cs typeface="Courier New"/>
                <a:sym typeface="Courier New"/>
              </a:rPr>
              <a:t>iterator</a:t>
            </a:r>
            <a:r>
              <a:rPr b="1" lang="en-US">
                <a:solidFill>
                  <a:srgbClr val="000000"/>
                </a:solidFill>
                <a:latin typeface="Courier New"/>
                <a:ea typeface="Courier New"/>
                <a:cs typeface="Courier New"/>
                <a:sym typeface="Courier New"/>
              </a:rPr>
              <a:t>.hasNext()) {</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6A3E3E"/>
                </a:solidFill>
                <a:latin typeface="Courier New"/>
                <a:ea typeface="Courier New"/>
                <a:cs typeface="Courier New"/>
                <a:sym typeface="Courier New"/>
              </a:rPr>
              <a:t>iterator</a:t>
            </a:r>
            <a:r>
              <a:rPr b="1" i="1" lang="en-US">
                <a:solidFill>
                  <a:srgbClr val="000000"/>
                </a:solidFill>
                <a:latin typeface="Courier New"/>
                <a:ea typeface="Courier New"/>
                <a:cs typeface="Courier New"/>
                <a:sym typeface="Courier New"/>
              </a:rPr>
              <a:t>.next());</a:t>
            </a:r>
            <a:endParaRPr/>
          </a:p>
          <a:p>
            <a:pPr indent="-342900" lvl="0" marL="342900" rtl="0" algn="l">
              <a:spcBef>
                <a:spcPts val="1000"/>
              </a:spcBef>
              <a:spcAft>
                <a:spcPts val="0"/>
              </a:spcAft>
              <a:buSzPct val="79999"/>
              <a:buChar char="►"/>
            </a:pPr>
            <a:r>
              <a:rPr lang="en-US">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p:txBody>
      </p:sp>
      <p:sp>
        <p:nvSpPr>
          <p:cNvPr id="402" name="Google Shape;402;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403" name="Google Shape;403;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04" name="Google Shape;404;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What is Collection in java</a:t>
            </a:r>
            <a:endParaRPr/>
          </a:p>
        </p:txBody>
      </p:sp>
      <p:sp>
        <p:nvSpPr>
          <p:cNvPr id="167" name="Google Shape;167;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Collection represents a single unit of objects i.e. a group. </a:t>
            </a:r>
            <a:endParaRPr/>
          </a:p>
          <a:p>
            <a:pPr indent="-342900" lvl="0" marL="342900" rtl="0" algn="l">
              <a:spcBef>
                <a:spcPts val="1000"/>
              </a:spcBef>
              <a:spcAft>
                <a:spcPts val="0"/>
              </a:spcAft>
              <a:buSzPts val="1440"/>
              <a:buChar char="►"/>
            </a:pPr>
            <a:r>
              <a:rPr lang="en-US"/>
              <a:t>Group of different type of objects</a:t>
            </a:r>
            <a:endParaRPr/>
          </a:p>
          <a:p>
            <a:pPr indent="-342900" lvl="0" marL="342900" rtl="0" algn="l">
              <a:spcBef>
                <a:spcPts val="1000"/>
              </a:spcBef>
              <a:spcAft>
                <a:spcPts val="0"/>
              </a:spcAft>
              <a:buSzPts val="1440"/>
              <a:buChar char="►"/>
            </a:pPr>
            <a:r>
              <a:rPr lang="en-US"/>
              <a:t>In Arrays we can store only similar type of elements</a:t>
            </a:r>
            <a:endParaRPr/>
          </a:p>
        </p:txBody>
      </p:sp>
      <p:sp>
        <p:nvSpPr>
          <p:cNvPr id="168" name="Google Shape;168;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169" name="Google Shape;169;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70" name="Google Shape;170;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 calcmode="lin" valueType="num">
                                      <p:cBhvr additive="base">
                                        <p:cTn dur="500"/>
                                        <p:tgtEl>
                                          <p:spTgt spid="16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 calcmode="lin" valueType="num">
                                      <p:cBhvr additive="base">
                                        <p:cTn dur="500"/>
                                        <p:tgtEl>
                                          <p:spTgt spid="16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 calcmode="lin" valueType="num">
                                      <p:cBhvr additive="base">
                                        <p:cTn dur="500"/>
                                        <p:tgtEl>
                                          <p:spTgt spid="16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Vector and ArrayList</a:t>
            </a:r>
            <a:endParaRPr/>
          </a:p>
        </p:txBody>
      </p:sp>
      <p:sp>
        <p:nvSpPr>
          <p:cNvPr id="410" name="Google Shape;410;p3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ArrayList and Vector both implements List interface and maintains insertion order.</a:t>
            </a:r>
            <a:endParaRPr/>
          </a:p>
        </p:txBody>
      </p:sp>
      <p:sp>
        <p:nvSpPr>
          <p:cNvPr id="411" name="Google Shape;411;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412" name="Google Shape;412;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13" name="Google Shape;413;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Trebuchet MS"/>
              <a:buNone/>
            </a:pPr>
            <a:r>
              <a:rPr lang="en-US" sz="2800"/>
              <a:t>***Difference between ArrayList and Vector</a:t>
            </a:r>
            <a:endParaRPr/>
          </a:p>
        </p:txBody>
      </p:sp>
      <p:graphicFrame>
        <p:nvGraphicFramePr>
          <p:cNvPr id="419" name="Google Shape;419;p31"/>
          <p:cNvGraphicFramePr/>
          <p:nvPr/>
        </p:nvGraphicFramePr>
        <p:xfrm>
          <a:off x="677863" y="2178352"/>
          <a:ext cx="3000000" cy="3000000"/>
        </p:xfrm>
        <a:graphic>
          <a:graphicData uri="http://schemas.openxmlformats.org/drawingml/2006/table">
            <a:tbl>
              <a:tblPr>
                <a:noFill/>
                <a:tableStyleId>{44C14F77-4693-4AC4-A71D-9525EDBD1F88}</a:tableStyleId>
              </a:tblPr>
              <a:tblGrid>
                <a:gridCol w="4298150"/>
                <a:gridCol w="4298150"/>
              </a:tblGrid>
              <a:tr h="294850">
                <a:tc>
                  <a:txBody>
                    <a:bodyPr/>
                    <a:lstStyle/>
                    <a:p>
                      <a:pPr indent="0" lvl="0" marL="0" marR="0" rtl="0" algn="l">
                        <a:spcBef>
                          <a:spcPts val="0"/>
                        </a:spcBef>
                        <a:spcAft>
                          <a:spcPts val="0"/>
                        </a:spcAft>
                        <a:buNone/>
                      </a:pPr>
                      <a:r>
                        <a:rPr lang="en-US" sz="1500" u="none" cap="none" strike="noStrike">
                          <a:solidFill>
                            <a:srgbClr val="000000"/>
                          </a:solidFill>
                          <a:latin typeface="times new roman"/>
                          <a:ea typeface="times new roman"/>
                          <a:cs typeface="times new roman"/>
                          <a:sym typeface="times new roman"/>
                        </a:rPr>
                        <a:t>ArrayList</a:t>
                      </a:r>
                      <a:endParaRPr/>
                    </a:p>
                  </a:txBody>
                  <a:tcPr marT="32050" marB="32050" marR="32050" marL="32050">
                    <a:lnL cap="flat" cmpd="sng" w="9525">
                      <a:solidFill>
                        <a:srgbClr val="981681"/>
                      </a:solidFill>
                      <a:prstDash val="solid"/>
                      <a:round/>
                      <a:headEnd len="sm" w="sm" type="none"/>
                      <a:tailEnd len="sm" w="sm" type="none"/>
                    </a:lnL>
                    <a:lnR cap="flat" cmpd="sng" w="9525">
                      <a:solidFill>
                        <a:srgbClr val="981681"/>
                      </a:solidFill>
                      <a:prstDash val="solid"/>
                      <a:round/>
                      <a:headEnd len="sm" w="sm" type="none"/>
                      <a:tailEnd len="sm" w="sm" type="none"/>
                    </a:lnR>
                    <a:lnT cap="flat" cmpd="sng" w="9525">
                      <a:solidFill>
                        <a:srgbClr val="981681"/>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lang="en-US" sz="1500" u="none" cap="none" strike="noStrike">
                          <a:solidFill>
                            <a:srgbClr val="000000"/>
                          </a:solidFill>
                          <a:latin typeface="times new roman"/>
                          <a:ea typeface="times new roman"/>
                          <a:cs typeface="times new roman"/>
                          <a:sym typeface="times new roman"/>
                        </a:rPr>
                        <a:t>Vector</a:t>
                      </a:r>
                      <a:endParaRPr/>
                    </a:p>
                  </a:txBody>
                  <a:tcPr marT="32050" marB="32050" marR="32050" marL="32050">
                    <a:lnL cap="flat" cmpd="sng" w="9525">
                      <a:solidFill>
                        <a:srgbClr val="981681"/>
                      </a:solidFill>
                      <a:prstDash val="solid"/>
                      <a:round/>
                      <a:headEnd len="sm" w="sm" type="none"/>
                      <a:tailEnd len="sm" w="sm" type="none"/>
                    </a:lnL>
                    <a:lnR cap="flat" cmpd="sng" w="9525">
                      <a:solidFill>
                        <a:srgbClr val="981681"/>
                      </a:solidFill>
                      <a:prstDash val="solid"/>
                      <a:round/>
                      <a:headEnd len="sm" w="sm" type="none"/>
                      <a:tailEnd len="sm" w="sm" type="none"/>
                    </a:lnR>
                    <a:lnT cap="flat" cmpd="sng" w="9525">
                      <a:solidFill>
                        <a:srgbClr val="981681"/>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r h="294850">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1) ArrayList is </a:t>
                      </a:r>
                      <a:r>
                        <a:rPr b="1" i="0" lang="en-US" sz="1500" u="none" cap="none" strike="noStrike">
                          <a:solidFill>
                            <a:srgbClr val="000000"/>
                          </a:solidFill>
                          <a:latin typeface="verdana"/>
                          <a:ea typeface="verdana"/>
                          <a:cs typeface="verdana"/>
                          <a:sym typeface="verdana"/>
                        </a:rPr>
                        <a:t>not synchronized</a:t>
                      </a:r>
                      <a:r>
                        <a:rPr b="0" i="0" lang="en-US" sz="1500" u="none" cap="none" strike="noStrike">
                          <a:solidFill>
                            <a:srgbClr val="000000"/>
                          </a:solidFill>
                          <a:latin typeface="verdana"/>
                          <a:ea typeface="verdana"/>
                          <a:cs typeface="verdana"/>
                          <a:sym typeface="verdana"/>
                        </a:rPr>
                        <a:t>.</a:t>
                      </a:r>
                      <a:endParaRPr/>
                    </a:p>
                  </a:txBody>
                  <a:tcPr marT="32050" marB="32050" marR="32050" marL="32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Vector is </a:t>
                      </a:r>
                      <a:r>
                        <a:rPr b="1" i="0" lang="en-US" sz="1500" u="none" cap="none" strike="noStrike">
                          <a:solidFill>
                            <a:srgbClr val="000000"/>
                          </a:solidFill>
                          <a:latin typeface="verdana"/>
                          <a:ea typeface="verdana"/>
                          <a:cs typeface="verdana"/>
                          <a:sym typeface="verdana"/>
                        </a:rPr>
                        <a:t>synchronized</a:t>
                      </a:r>
                      <a:r>
                        <a:rPr b="0" i="0" lang="en-US" sz="1500" u="none" cap="none" strike="noStrike">
                          <a:solidFill>
                            <a:srgbClr val="000000"/>
                          </a:solidFill>
                          <a:latin typeface="verdana"/>
                          <a:ea typeface="verdana"/>
                          <a:cs typeface="verdana"/>
                          <a:sym typeface="verdana"/>
                        </a:rPr>
                        <a:t>.</a:t>
                      </a:r>
                      <a:endParaRPr/>
                    </a:p>
                  </a:txBody>
                  <a:tcPr marT="32050" marB="32050" marR="32050" marL="32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r>
              <a:tr h="756350">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2) ArrayList </a:t>
                      </a:r>
                      <a:r>
                        <a:rPr b="1" i="0" lang="en-US" sz="1500" u="none" cap="none" strike="noStrike">
                          <a:solidFill>
                            <a:srgbClr val="000000"/>
                          </a:solidFill>
                          <a:latin typeface="verdana"/>
                          <a:ea typeface="verdana"/>
                          <a:cs typeface="verdana"/>
                          <a:sym typeface="verdana"/>
                        </a:rPr>
                        <a:t>increments 50%</a:t>
                      </a:r>
                      <a:r>
                        <a:rPr b="0" i="0" lang="en-US" sz="1500" u="none" cap="none" strike="noStrike">
                          <a:solidFill>
                            <a:srgbClr val="000000"/>
                          </a:solidFill>
                          <a:latin typeface="verdana"/>
                          <a:ea typeface="verdana"/>
                          <a:cs typeface="verdana"/>
                          <a:sym typeface="verdana"/>
                        </a:rPr>
                        <a:t> of current array size if number of element exceeds from its capacity.</a:t>
                      </a:r>
                      <a:endParaRPr/>
                    </a:p>
                  </a:txBody>
                  <a:tcPr marT="32050" marB="32050" marR="32050" marL="32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Vector </a:t>
                      </a:r>
                      <a:r>
                        <a:rPr b="1" i="0" lang="en-US" sz="1500" u="none" cap="none" strike="noStrike">
                          <a:solidFill>
                            <a:srgbClr val="000000"/>
                          </a:solidFill>
                          <a:latin typeface="verdana"/>
                          <a:ea typeface="verdana"/>
                          <a:cs typeface="verdana"/>
                          <a:sym typeface="verdana"/>
                        </a:rPr>
                        <a:t>increments 100%</a:t>
                      </a:r>
                      <a:r>
                        <a:rPr b="0" i="0" lang="en-US" sz="1500" u="none" cap="none" strike="noStrike">
                          <a:solidFill>
                            <a:srgbClr val="000000"/>
                          </a:solidFill>
                          <a:latin typeface="verdana"/>
                          <a:ea typeface="verdana"/>
                          <a:cs typeface="verdana"/>
                          <a:sym typeface="verdana"/>
                        </a:rPr>
                        <a:t> means doubles the array size if total number of element exceeds than its capacity.</a:t>
                      </a:r>
                      <a:endParaRPr/>
                    </a:p>
                  </a:txBody>
                  <a:tcPr marT="32050" marB="32050" marR="32050" marL="32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r h="525600">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3) ArrayList is </a:t>
                      </a:r>
                      <a:r>
                        <a:rPr b="1" i="0" lang="en-US" sz="1500" u="none" cap="none" strike="noStrike">
                          <a:solidFill>
                            <a:srgbClr val="000000"/>
                          </a:solidFill>
                          <a:latin typeface="verdana"/>
                          <a:ea typeface="verdana"/>
                          <a:cs typeface="verdana"/>
                          <a:sym typeface="verdana"/>
                        </a:rPr>
                        <a:t>not a legacy</a:t>
                      </a:r>
                      <a:r>
                        <a:rPr b="0" i="0" lang="en-US" sz="1500" u="none" cap="none" strike="noStrike">
                          <a:solidFill>
                            <a:srgbClr val="000000"/>
                          </a:solidFill>
                          <a:latin typeface="verdana"/>
                          <a:ea typeface="verdana"/>
                          <a:cs typeface="verdana"/>
                          <a:sym typeface="verdana"/>
                        </a:rPr>
                        <a:t> class, it is introduced in JDK 1.2.</a:t>
                      </a:r>
                      <a:endParaRPr/>
                    </a:p>
                  </a:txBody>
                  <a:tcPr marT="32050" marB="32050" marR="32050" marL="32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Vector is a </a:t>
                      </a:r>
                      <a:r>
                        <a:rPr b="1" i="0" lang="en-US" sz="1500" u="none" cap="none" strike="noStrike">
                          <a:solidFill>
                            <a:srgbClr val="000000"/>
                          </a:solidFill>
                          <a:latin typeface="verdana"/>
                          <a:ea typeface="verdana"/>
                          <a:cs typeface="verdana"/>
                          <a:sym typeface="verdana"/>
                        </a:rPr>
                        <a:t>legacy</a:t>
                      </a:r>
                      <a:r>
                        <a:rPr b="0" i="0" lang="en-US" sz="1500" u="none" cap="none" strike="noStrike">
                          <a:solidFill>
                            <a:srgbClr val="000000"/>
                          </a:solidFill>
                          <a:latin typeface="verdana"/>
                          <a:ea typeface="verdana"/>
                          <a:cs typeface="verdana"/>
                          <a:sym typeface="verdana"/>
                        </a:rPr>
                        <a:t> class.</a:t>
                      </a:r>
                      <a:endParaRPr/>
                    </a:p>
                  </a:txBody>
                  <a:tcPr marT="32050" marB="32050" marR="32050" marL="32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r>
              <a:tr h="1217875">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4) ArrayList is </a:t>
                      </a:r>
                      <a:r>
                        <a:rPr b="1" i="0" lang="en-US" sz="1500" u="none" cap="none" strike="noStrike">
                          <a:solidFill>
                            <a:srgbClr val="000000"/>
                          </a:solidFill>
                          <a:latin typeface="verdana"/>
                          <a:ea typeface="verdana"/>
                          <a:cs typeface="verdana"/>
                          <a:sym typeface="verdana"/>
                        </a:rPr>
                        <a:t>fast</a:t>
                      </a:r>
                      <a:r>
                        <a:rPr b="0" i="0" lang="en-US" sz="1500" u="none" cap="none" strike="noStrike">
                          <a:solidFill>
                            <a:srgbClr val="000000"/>
                          </a:solidFill>
                          <a:latin typeface="verdana"/>
                          <a:ea typeface="verdana"/>
                          <a:cs typeface="verdana"/>
                          <a:sym typeface="verdana"/>
                        </a:rPr>
                        <a:t> because it is non-synchronized.</a:t>
                      </a:r>
                      <a:endParaRPr/>
                    </a:p>
                  </a:txBody>
                  <a:tcPr marT="32050" marB="32050" marR="32050" marL="32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Vector is </a:t>
                      </a:r>
                      <a:r>
                        <a:rPr b="1" i="0" lang="en-US" sz="1500" u="none" cap="none" strike="noStrike">
                          <a:solidFill>
                            <a:srgbClr val="000000"/>
                          </a:solidFill>
                          <a:latin typeface="verdana"/>
                          <a:ea typeface="verdana"/>
                          <a:cs typeface="verdana"/>
                          <a:sym typeface="verdana"/>
                        </a:rPr>
                        <a:t>slow</a:t>
                      </a:r>
                      <a:r>
                        <a:rPr b="0" i="0" lang="en-US" sz="1500" u="none" cap="none" strike="noStrike">
                          <a:solidFill>
                            <a:srgbClr val="000000"/>
                          </a:solidFill>
                          <a:latin typeface="verdana"/>
                          <a:ea typeface="verdana"/>
                          <a:cs typeface="verdana"/>
                          <a:sym typeface="verdana"/>
                        </a:rPr>
                        <a:t> because it is synchronized i.e. in multithreading environment, it will hold the other threads in runnable or non-runnable state until current thread releases the lock of object.</a:t>
                      </a:r>
                      <a:endParaRPr/>
                    </a:p>
                  </a:txBody>
                  <a:tcPr marT="32050" marB="32050" marR="32050" marL="32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r h="756350">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5) ArrayList uses </a:t>
                      </a:r>
                      <a:r>
                        <a:rPr b="1" i="0" lang="en-US" sz="1500" u="none" cap="none" strike="noStrike">
                          <a:solidFill>
                            <a:srgbClr val="000000"/>
                          </a:solidFill>
                          <a:latin typeface="verdana"/>
                          <a:ea typeface="verdana"/>
                          <a:cs typeface="verdana"/>
                          <a:sym typeface="verdana"/>
                        </a:rPr>
                        <a:t>Iterator</a:t>
                      </a:r>
                      <a:r>
                        <a:rPr b="0" i="0" lang="en-US" sz="1500" u="none" cap="none" strike="noStrike">
                          <a:solidFill>
                            <a:srgbClr val="000000"/>
                          </a:solidFill>
                          <a:latin typeface="verdana"/>
                          <a:ea typeface="verdana"/>
                          <a:cs typeface="verdana"/>
                          <a:sym typeface="verdana"/>
                        </a:rPr>
                        <a:t> interface to traverse the elements.</a:t>
                      </a:r>
                      <a:endParaRPr/>
                    </a:p>
                  </a:txBody>
                  <a:tcPr marT="32050" marB="32050" marR="32050" marL="32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Vector uses </a:t>
                      </a:r>
                      <a:r>
                        <a:rPr b="1" i="0" lang="en-US" sz="1500" u="none" cap="none" strike="noStrike">
                          <a:solidFill>
                            <a:srgbClr val="000000"/>
                          </a:solidFill>
                          <a:latin typeface="verdana"/>
                          <a:ea typeface="verdana"/>
                          <a:cs typeface="verdana"/>
                          <a:sym typeface="verdana"/>
                        </a:rPr>
                        <a:t>Enumeration</a:t>
                      </a:r>
                      <a:r>
                        <a:rPr b="0" i="0" lang="en-US" sz="1500" u="none" cap="none" strike="noStrike">
                          <a:solidFill>
                            <a:srgbClr val="000000"/>
                          </a:solidFill>
                          <a:latin typeface="verdana"/>
                          <a:ea typeface="verdana"/>
                          <a:cs typeface="verdana"/>
                          <a:sym typeface="verdana"/>
                        </a:rPr>
                        <a:t> interface to traverse the elements. But it can use Iterator also.</a:t>
                      </a:r>
                      <a:endParaRPr/>
                    </a:p>
                  </a:txBody>
                  <a:tcPr marT="32050" marB="32050" marR="32050" marL="3205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r>
            </a:tbl>
          </a:graphicData>
        </a:graphic>
      </p:graphicFrame>
      <p:sp>
        <p:nvSpPr>
          <p:cNvPr id="420" name="Google Shape;420;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421" name="Google Shape;421;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22" name="Google Shape;422;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Java LinkedList Example</a:t>
            </a:r>
            <a:endParaRPr/>
          </a:p>
        </p:txBody>
      </p:sp>
      <p:sp>
        <p:nvSpPr>
          <p:cNvPr id="428" name="Google Shape;428;p3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Java LinkedList class uses doubly linked list to store the elements. It extends the AbstractList class and implements List and Deque interfaces.</a:t>
            </a:r>
            <a:endParaRPr/>
          </a:p>
          <a:p>
            <a:pPr indent="-342900" lvl="0" marL="342900" rtl="0" algn="l">
              <a:spcBef>
                <a:spcPts val="1000"/>
              </a:spcBef>
              <a:spcAft>
                <a:spcPts val="0"/>
              </a:spcAft>
              <a:buSzPts val="1440"/>
              <a:buChar char="►"/>
            </a:pPr>
            <a:r>
              <a:rPr lang="en-US"/>
              <a:t>Java LinkedList class can contain duplicate elements.</a:t>
            </a:r>
            <a:endParaRPr/>
          </a:p>
          <a:p>
            <a:pPr indent="-342900" lvl="0" marL="342900" rtl="0" algn="l">
              <a:spcBef>
                <a:spcPts val="1000"/>
              </a:spcBef>
              <a:spcAft>
                <a:spcPts val="0"/>
              </a:spcAft>
              <a:buSzPts val="1440"/>
              <a:buChar char="►"/>
            </a:pPr>
            <a:r>
              <a:rPr lang="en-US"/>
              <a:t>Java LinkedList class maintains insertion order.</a:t>
            </a:r>
            <a:endParaRPr/>
          </a:p>
          <a:p>
            <a:pPr indent="-342900" lvl="0" marL="342900" rtl="0" algn="l">
              <a:spcBef>
                <a:spcPts val="1000"/>
              </a:spcBef>
              <a:spcAft>
                <a:spcPts val="0"/>
              </a:spcAft>
              <a:buSzPts val="1440"/>
              <a:buChar char="►"/>
            </a:pPr>
            <a:r>
              <a:rPr lang="en-US"/>
              <a:t>Java LinkedList class is non synchronized.</a:t>
            </a:r>
            <a:endParaRPr/>
          </a:p>
          <a:p>
            <a:pPr indent="-342900" lvl="0" marL="342900" rtl="0" algn="l">
              <a:spcBef>
                <a:spcPts val="1000"/>
              </a:spcBef>
              <a:spcAft>
                <a:spcPts val="0"/>
              </a:spcAft>
              <a:buSzPts val="1440"/>
              <a:buChar char="►"/>
            </a:pPr>
            <a:r>
              <a:rPr lang="en-US"/>
              <a:t>In Java LinkedList class, manipulation is fast because no shifting needs to be occurred.</a:t>
            </a:r>
            <a:endParaRPr/>
          </a:p>
          <a:p>
            <a:pPr indent="-342900" lvl="0" marL="342900" rtl="0" algn="l">
              <a:spcBef>
                <a:spcPts val="1000"/>
              </a:spcBef>
              <a:spcAft>
                <a:spcPts val="0"/>
              </a:spcAft>
              <a:buSzPts val="1440"/>
              <a:buChar char="►"/>
            </a:pPr>
            <a:r>
              <a:rPr lang="en-US"/>
              <a:t>Java LinkedList class can be used as list, stack or queue.</a:t>
            </a:r>
            <a:endParaRPr/>
          </a:p>
          <a:p>
            <a:pPr indent="-251459" lvl="0" marL="342900" rtl="0" algn="l">
              <a:spcBef>
                <a:spcPts val="1000"/>
              </a:spcBef>
              <a:spcAft>
                <a:spcPts val="0"/>
              </a:spcAft>
              <a:buSzPts val="1440"/>
              <a:buNone/>
            </a:pPr>
            <a:r>
              <a:t/>
            </a:r>
            <a:endParaRPr/>
          </a:p>
        </p:txBody>
      </p:sp>
      <p:sp>
        <p:nvSpPr>
          <p:cNvPr id="429" name="Google Shape;429;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430" name="Google Shape;430;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31" name="Google Shape;431;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8">
                                            <p:txEl>
                                              <p:pRg end="0" st="0"/>
                                            </p:txEl>
                                          </p:spTgt>
                                        </p:tgtEl>
                                        <p:attrNameLst>
                                          <p:attrName>style.visibility</p:attrName>
                                        </p:attrNameLst>
                                      </p:cBhvr>
                                      <p:to>
                                        <p:strVal val="visible"/>
                                      </p:to>
                                    </p:set>
                                    <p:anim calcmode="lin" valueType="num">
                                      <p:cBhvr additive="base">
                                        <p:cTn dur="500"/>
                                        <p:tgtEl>
                                          <p:spTgt spid="42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8">
                                            <p:txEl>
                                              <p:pRg end="1" st="1"/>
                                            </p:txEl>
                                          </p:spTgt>
                                        </p:tgtEl>
                                        <p:attrNameLst>
                                          <p:attrName>style.visibility</p:attrName>
                                        </p:attrNameLst>
                                      </p:cBhvr>
                                      <p:to>
                                        <p:strVal val="visible"/>
                                      </p:to>
                                    </p:set>
                                    <p:anim calcmode="lin" valueType="num">
                                      <p:cBhvr additive="base">
                                        <p:cTn dur="500"/>
                                        <p:tgtEl>
                                          <p:spTgt spid="42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8">
                                            <p:txEl>
                                              <p:pRg end="2" st="2"/>
                                            </p:txEl>
                                          </p:spTgt>
                                        </p:tgtEl>
                                        <p:attrNameLst>
                                          <p:attrName>style.visibility</p:attrName>
                                        </p:attrNameLst>
                                      </p:cBhvr>
                                      <p:to>
                                        <p:strVal val="visible"/>
                                      </p:to>
                                    </p:set>
                                    <p:anim calcmode="lin" valueType="num">
                                      <p:cBhvr additive="base">
                                        <p:cTn dur="500"/>
                                        <p:tgtEl>
                                          <p:spTgt spid="42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8">
                                            <p:txEl>
                                              <p:pRg end="3" st="3"/>
                                            </p:txEl>
                                          </p:spTgt>
                                        </p:tgtEl>
                                        <p:attrNameLst>
                                          <p:attrName>style.visibility</p:attrName>
                                        </p:attrNameLst>
                                      </p:cBhvr>
                                      <p:to>
                                        <p:strVal val="visible"/>
                                      </p:to>
                                    </p:set>
                                    <p:anim calcmode="lin" valueType="num">
                                      <p:cBhvr additive="base">
                                        <p:cTn dur="500"/>
                                        <p:tgtEl>
                                          <p:spTgt spid="42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8">
                                            <p:txEl>
                                              <p:pRg end="4" st="4"/>
                                            </p:txEl>
                                          </p:spTgt>
                                        </p:tgtEl>
                                        <p:attrNameLst>
                                          <p:attrName>style.visibility</p:attrName>
                                        </p:attrNameLst>
                                      </p:cBhvr>
                                      <p:to>
                                        <p:strVal val="visible"/>
                                      </p:to>
                                    </p:set>
                                    <p:anim calcmode="lin" valueType="num">
                                      <p:cBhvr additive="base">
                                        <p:cTn dur="500"/>
                                        <p:tgtEl>
                                          <p:spTgt spid="42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8">
                                            <p:txEl>
                                              <p:pRg end="5" st="5"/>
                                            </p:txEl>
                                          </p:spTgt>
                                        </p:tgtEl>
                                        <p:attrNameLst>
                                          <p:attrName>style.visibility</p:attrName>
                                        </p:attrNameLst>
                                      </p:cBhvr>
                                      <p:to>
                                        <p:strVal val="visible"/>
                                      </p:to>
                                    </p:set>
                                    <p:anim calcmode="lin" valueType="num">
                                      <p:cBhvr additive="base">
                                        <p:cTn dur="500"/>
                                        <p:tgtEl>
                                          <p:spTgt spid="42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8">
                                            <p:txEl>
                                              <p:pRg end="6" st="6"/>
                                            </p:txEl>
                                          </p:spTgt>
                                        </p:tgtEl>
                                        <p:attrNameLst>
                                          <p:attrName>style.visibility</p:attrName>
                                        </p:attrNameLst>
                                      </p:cBhvr>
                                      <p:to>
                                        <p:strVal val="visible"/>
                                      </p:to>
                                    </p:set>
                                    <p:anim calcmode="lin" valueType="num">
                                      <p:cBhvr additive="base">
                                        <p:cTn dur="500"/>
                                        <p:tgtEl>
                                          <p:spTgt spid="42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Linked list structure</a:t>
            </a:r>
            <a:endParaRPr/>
          </a:p>
        </p:txBody>
      </p:sp>
      <p:pic>
        <p:nvPicPr>
          <p:cNvPr id="437" name="Google Shape;437;p33"/>
          <p:cNvPicPr preferRelativeResize="0"/>
          <p:nvPr>
            <p:ph idx="1" type="body"/>
          </p:nvPr>
        </p:nvPicPr>
        <p:blipFill rotWithShape="1">
          <a:blip r:embed="rId3">
            <a:alphaModFix/>
          </a:blip>
          <a:srcRect b="0" l="0" r="0" t="0"/>
          <a:stretch/>
        </p:blipFill>
        <p:spPr>
          <a:xfrm>
            <a:off x="2651919" y="3529806"/>
            <a:ext cx="4648200" cy="1143000"/>
          </a:xfrm>
          <a:prstGeom prst="rect">
            <a:avLst/>
          </a:prstGeom>
          <a:noFill/>
          <a:ln>
            <a:noFill/>
          </a:ln>
        </p:spPr>
      </p:pic>
      <p:sp>
        <p:nvSpPr>
          <p:cNvPr id="438" name="Google Shape;438;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439" name="Google Shape;439;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40" name="Google Shape;440;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7"/>
                                        </p:tgtEl>
                                        <p:attrNameLst>
                                          <p:attrName>style.visibility</p:attrName>
                                        </p:attrNameLst>
                                      </p:cBhvr>
                                      <p:to>
                                        <p:strVal val="visible"/>
                                      </p:to>
                                    </p:set>
                                    <p:anim calcmode="lin" valueType="num">
                                      <p:cBhvr additive="base">
                                        <p:cTn dur="500"/>
                                        <p:tgtEl>
                                          <p:spTgt spid="43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4"/>
          <p:cNvSpPr txBox="1"/>
          <p:nvPr>
            <p:ph type="title"/>
          </p:nvPr>
        </p:nvSpPr>
        <p:spPr>
          <a:xfrm>
            <a:off x="677334" y="0"/>
            <a:ext cx="8596668" cy="62179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Java Linkedlist Example:	</a:t>
            </a:r>
            <a:endParaRPr/>
          </a:p>
        </p:txBody>
      </p:sp>
      <p:sp>
        <p:nvSpPr>
          <p:cNvPr id="446" name="Google Shape;446;p34"/>
          <p:cNvSpPr txBox="1"/>
          <p:nvPr>
            <p:ph idx="1" type="body"/>
          </p:nvPr>
        </p:nvSpPr>
        <p:spPr>
          <a:xfrm>
            <a:off x="677334" y="768096"/>
            <a:ext cx="9765114" cy="608990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lang="en-US"/>
              <a:t>import java.util.*;  </a:t>
            </a:r>
            <a:endParaRPr/>
          </a:p>
          <a:p>
            <a:pPr indent="-342900" lvl="0" marL="342900" rtl="0" algn="l">
              <a:spcBef>
                <a:spcPts val="1000"/>
              </a:spcBef>
              <a:spcAft>
                <a:spcPts val="0"/>
              </a:spcAft>
              <a:buSzPct val="79999"/>
              <a:buChar char="►"/>
            </a:pPr>
            <a:r>
              <a:rPr lang="en-US"/>
              <a:t>public class TestCollection7{  </a:t>
            </a:r>
            <a:endParaRPr/>
          </a:p>
          <a:p>
            <a:pPr indent="-342900" lvl="0" marL="342900" rtl="0" algn="l">
              <a:spcBef>
                <a:spcPts val="1000"/>
              </a:spcBef>
              <a:spcAft>
                <a:spcPts val="0"/>
              </a:spcAft>
              <a:buSzPct val="79999"/>
              <a:buChar char="►"/>
            </a:pPr>
            <a:r>
              <a:rPr lang="en-US"/>
              <a:t> public static void main(String args[]){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LinkedList&lt;String&gt; al=new LinkedList&lt;String&gt;();  </a:t>
            </a:r>
            <a:endParaRPr/>
          </a:p>
          <a:p>
            <a:pPr indent="-342900" lvl="0" marL="342900" rtl="0" algn="l">
              <a:spcBef>
                <a:spcPts val="1000"/>
              </a:spcBef>
              <a:spcAft>
                <a:spcPts val="0"/>
              </a:spcAft>
              <a:buSzPct val="79999"/>
              <a:buChar char="►"/>
            </a:pPr>
            <a:r>
              <a:rPr lang="en-US"/>
              <a:t>  al.add("Ravi");  </a:t>
            </a:r>
            <a:endParaRPr/>
          </a:p>
          <a:p>
            <a:pPr indent="-342900" lvl="0" marL="342900" rtl="0" algn="l">
              <a:spcBef>
                <a:spcPts val="1000"/>
              </a:spcBef>
              <a:spcAft>
                <a:spcPts val="0"/>
              </a:spcAft>
              <a:buSzPct val="79999"/>
              <a:buChar char="►"/>
            </a:pPr>
            <a:r>
              <a:rPr lang="en-US"/>
              <a:t>  al.add("Vijay");  </a:t>
            </a:r>
            <a:endParaRPr/>
          </a:p>
          <a:p>
            <a:pPr indent="-342900" lvl="0" marL="342900" rtl="0" algn="l">
              <a:spcBef>
                <a:spcPts val="1000"/>
              </a:spcBef>
              <a:spcAft>
                <a:spcPts val="0"/>
              </a:spcAft>
              <a:buSzPct val="79999"/>
              <a:buChar char="►"/>
            </a:pPr>
            <a:r>
              <a:rPr lang="en-US"/>
              <a:t>  al.add("Ravi");  </a:t>
            </a:r>
            <a:endParaRPr/>
          </a:p>
          <a:p>
            <a:pPr indent="-342900" lvl="0" marL="342900" rtl="0" algn="l">
              <a:spcBef>
                <a:spcPts val="1000"/>
              </a:spcBef>
              <a:spcAft>
                <a:spcPts val="0"/>
              </a:spcAft>
              <a:buSzPct val="79999"/>
              <a:buChar char="►"/>
            </a:pPr>
            <a:r>
              <a:rPr lang="en-US"/>
              <a:t>  al.add("Ajay");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Iterator&lt;String&gt; itr=al.iterator();  </a:t>
            </a:r>
            <a:endParaRPr/>
          </a:p>
          <a:p>
            <a:pPr indent="-342900" lvl="0" marL="342900" rtl="0" algn="l">
              <a:spcBef>
                <a:spcPts val="1000"/>
              </a:spcBef>
              <a:spcAft>
                <a:spcPts val="0"/>
              </a:spcAft>
              <a:buSzPct val="79999"/>
              <a:buChar char="►"/>
            </a:pPr>
            <a:r>
              <a:rPr lang="en-US"/>
              <a:t>  while(itr.hasNext()){  </a:t>
            </a:r>
            <a:endParaRPr/>
          </a:p>
          <a:p>
            <a:pPr indent="-342900" lvl="0" marL="342900" rtl="0" algn="l">
              <a:spcBef>
                <a:spcPts val="1000"/>
              </a:spcBef>
              <a:spcAft>
                <a:spcPts val="0"/>
              </a:spcAft>
              <a:buSzPct val="79999"/>
              <a:buChar char="►"/>
            </a:pPr>
            <a:r>
              <a:rPr lang="en-US"/>
              <a:t>   System.out.println(itr.next());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58318" lvl="0" marL="342900" rtl="0" algn="l">
              <a:spcBef>
                <a:spcPts val="1000"/>
              </a:spcBef>
              <a:spcAft>
                <a:spcPts val="0"/>
              </a:spcAft>
              <a:buSzPct val="79999"/>
              <a:buNone/>
            </a:pPr>
            <a:r>
              <a:t/>
            </a:r>
            <a:endParaRPr/>
          </a:p>
        </p:txBody>
      </p:sp>
      <p:sp>
        <p:nvSpPr>
          <p:cNvPr id="447" name="Google Shape;447;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448" name="Google Shape;448;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49" name="Google Shape;449;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Difference between ArrayList and LinkedList</a:t>
            </a:r>
            <a:endParaRPr/>
          </a:p>
        </p:txBody>
      </p:sp>
      <p:sp>
        <p:nvSpPr>
          <p:cNvPr id="455" name="Google Shape;455;p3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ArrayList and LinkedList both implements List interface and maintains insertion order. Both are non synchronized classes.</a:t>
            </a:r>
            <a:endParaRPr/>
          </a:p>
          <a:p>
            <a:pPr indent="-342900" lvl="0" marL="342900" rtl="0" algn="l">
              <a:spcBef>
                <a:spcPts val="1000"/>
              </a:spcBef>
              <a:spcAft>
                <a:spcPts val="0"/>
              </a:spcAft>
              <a:buSzPts val="1440"/>
              <a:buChar char="►"/>
            </a:pPr>
            <a:r>
              <a:rPr lang="en-US"/>
              <a:t>But there are many differences between ArrayList and LinkedList classes that are given below</a:t>
            </a:r>
            <a:endParaRPr/>
          </a:p>
          <a:p>
            <a:pPr indent="-251459" lvl="0" marL="342900" rtl="0" algn="l">
              <a:spcBef>
                <a:spcPts val="1000"/>
              </a:spcBef>
              <a:spcAft>
                <a:spcPts val="0"/>
              </a:spcAft>
              <a:buSzPts val="1440"/>
              <a:buNone/>
            </a:pPr>
            <a:r>
              <a:t/>
            </a:r>
            <a:endParaRPr/>
          </a:p>
        </p:txBody>
      </p:sp>
      <p:pic>
        <p:nvPicPr>
          <p:cNvPr id="456" name="Google Shape;456;p35"/>
          <p:cNvPicPr preferRelativeResize="0"/>
          <p:nvPr/>
        </p:nvPicPr>
        <p:blipFill rotWithShape="1">
          <a:blip r:embed="rId3">
            <a:alphaModFix/>
          </a:blip>
          <a:srcRect b="0" l="0" r="0" t="0"/>
          <a:stretch/>
        </p:blipFill>
        <p:spPr>
          <a:xfrm>
            <a:off x="1007729" y="3880779"/>
            <a:ext cx="9152413" cy="2004234"/>
          </a:xfrm>
          <a:prstGeom prst="rect">
            <a:avLst/>
          </a:prstGeom>
          <a:noFill/>
          <a:ln>
            <a:noFill/>
          </a:ln>
        </p:spPr>
      </p:pic>
      <p:sp>
        <p:nvSpPr>
          <p:cNvPr id="457" name="Google Shape;457;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458" name="Google Shape;458;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59" name="Google Shape;459;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5">
                                            <p:txEl>
                                              <p:pRg end="0" st="0"/>
                                            </p:txEl>
                                          </p:spTgt>
                                        </p:tgtEl>
                                        <p:attrNameLst>
                                          <p:attrName>style.visibility</p:attrName>
                                        </p:attrNameLst>
                                      </p:cBhvr>
                                      <p:to>
                                        <p:strVal val="visible"/>
                                      </p:to>
                                    </p:set>
                                    <p:anim calcmode="lin" valueType="num">
                                      <p:cBhvr additive="base">
                                        <p:cTn dur="500"/>
                                        <p:tgtEl>
                                          <p:spTgt spid="45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5">
                                            <p:txEl>
                                              <p:pRg end="1" st="1"/>
                                            </p:txEl>
                                          </p:spTgt>
                                        </p:tgtEl>
                                        <p:attrNameLst>
                                          <p:attrName>style.visibility</p:attrName>
                                        </p:attrNameLst>
                                      </p:cBhvr>
                                      <p:to>
                                        <p:strVal val="visible"/>
                                      </p:to>
                                    </p:set>
                                    <p:anim calcmode="lin" valueType="num">
                                      <p:cBhvr additive="base">
                                        <p:cTn dur="500"/>
                                        <p:tgtEl>
                                          <p:spTgt spid="45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5">
                                            <p:txEl>
                                              <p:pRg end="2" st="2"/>
                                            </p:txEl>
                                          </p:spTgt>
                                        </p:tgtEl>
                                        <p:attrNameLst>
                                          <p:attrName>style.visibility</p:attrName>
                                        </p:attrNameLst>
                                      </p:cBhvr>
                                      <p:to>
                                        <p:strVal val="visible"/>
                                      </p:to>
                                    </p:set>
                                    <p:anim calcmode="lin" valueType="num">
                                      <p:cBhvr additive="base">
                                        <p:cTn dur="500"/>
                                        <p:tgtEl>
                                          <p:spTgt spid="45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6"/>
          <p:cNvSpPr txBox="1"/>
          <p:nvPr>
            <p:ph type="title"/>
          </p:nvPr>
        </p:nvSpPr>
        <p:spPr>
          <a:xfrm>
            <a:off x="753534" y="0"/>
            <a:ext cx="8596668" cy="42862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sz="2800"/>
              <a:t>Example of ArrayList and LinkedList in Java</a:t>
            </a:r>
            <a:endParaRPr sz="2800"/>
          </a:p>
        </p:txBody>
      </p:sp>
      <p:sp>
        <p:nvSpPr>
          <p:cNvPr id="465" name="Google Shape;465;p36"/>
          <p:cNvSpPr txBox="1"/>
          <p:nvPr>
            <p:ph idx="1" type="body"/>
          </p:nvPr>
        </p:nvSpPr>
        <p:spPr>
          <a:xfrm>
            <a:off x="677333" y="428625"/>
            <a:ext cx="9733491" cy="5612737"/>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lang="en-US"/>
              <a:t>import java.util.*;    </a:t>
            </a:r>
            <a:endParaRPr/>
          </a:p>
          <a:p>
            <a:pPr indent="-342900" lvl="0" marL="342900" rtl="0" algn="l">
              <a:spcBef>
                <a:spcPts val="1000"/>
              </a:spcBef>
              <a:spcAft>
                <a:spcPts val="0"/>
              </a:spcAft>
              <a:buSzPct val="79999"/>
              <a:buChar char="►"/>
            </a:pPr>
            <a:r>
              <a:rPr lang="en-US"/>
              <a:t>class TestArrayLinked{    </a:t>
            </a:r>
            <a:endParaRPr/>
          </a:p>
          <a:p>
            <a:pPr indent="-342900" lvl="0" marL="342900" rtl="0" algn="l">
              <a:spcBef>
                <a:spcPts val="1000"/>
              </a:spcBef>
              <a:spcAft>
                <a:spcPts val="0"/>
              </a:spcAft>
              <a:buSzPct val="79999"/>
              <a:buChar char="►"/>
            </a:pPr>
            <a:r>
              <a:rPr lang="en-US"/>
              <a:t> public static void main(String args[]){    </a:t>
            </a:r>
            <a:endParaRPr/>
          </a:p>
          <a:p>
            <a:pPr indent="-342900" lvl="0" marL="342900" rtl="0" algn="l">
              <a:spcBef>
                <a:spcPts val="1000"/>
              </a:spcBef>
              <a:spcAft>
                <a:spcPts val="0"/>
              </a:spcAft>
              <a:buSzPct val="79999"/>
              <a:buChar char="►"/>
            </a:pPr>
            <a:r>
              <a:rPr lang="en-US"/>
              <a:t>       List&lt;String&gt; al=new ArrayList&lt;String&gt;();//creating arraylist    </a:t>
            </a:r>
            <a:endParaRPr/>
          </a:p>
          <a:p>
            <a:pPr indent="-342900" lvl="0" marL="342900" rtl="0" algn="l">
              <a:spcBef>
                <a:spcPts val="1000"/>
              </a:spcBef>
              <a:spcAft>
                <a:spcPts val="0"/>
              </a:spcAft>
              <a:buSzPct val="79999"/>
              <a:buChar char="►"/>
            </a:pPr>
            <a:r>
              <a:rPr lang="en-US"/>
              <a:t>  al.add("Ravi");//adding object in arraylist    </a:t>
            </a:r>
            <a:endParaRPr/>
          </a:p>
          <a:p>
            <a:pPr indent="-342900" lvl="0" marL="342900" rtl="0" algn="l">
              <a:spcBef>
                <a:spcPts val="1000"/>
              </a:spcBef>
              <a:spcAft>
                <a:spcPts val="0"/>
              </a:spcAft>
              <a:buSzPct val="79999"/>
              <a:buChar char="►"/>
            </a:pPr>
            <a:r>
              <a:rPr lang="en-US"/>
              <a:t>  al.add("Vijay");    </a:t>
            </a:r>
            <a:endParaRPr/>
          </a:p>
          <a:p>
            <a:pPr indent="-342900" lvl="0" marL="342900" rtl="0" algn="l">
              <a:spcBef>
                <a:spcPts val="1000"/>
              </a:spcBef>
              <a:spcAft>
                <a:spcPts val="0"/>
              </a:spcAft>
              <a:buSzPct val="79999"/>
              <a:buChar char="►"/>
            </a:pPr>
            <a:r>
              <a:rPr lang="en-US"/>
              <a:t>  al.add("Ravi");    </a:t>
            </a:r>
            <a:endParaRPr/>
          </a:p>
          <a:p>
            <a:pPr indent="-342900" lvl="0" marL="342900" rtl="0" algn="l">
              <a:spcBef>
                <a:spcPts val="1000"/>
              </a:spcBef>
              <a:spcAft>
                <a:spcPts val="0"/>
              </a:spcAft>
              <a:buSzPct val="79999"/>
              <a:buChar char="►"/>
            </a:pPr>
            <a:r>
              <a:rPr lang="en-US"/>
              <a:t>  al.add("Ajay");    </a:t>
            </a:r>
            <a:endParaRPr/>
          </a:p>
          <a:p>
            <a:pPr indent="-342900" lvl="0" marL="342900" rtl="0" algn="l">
              <a:spcBef>
                <a:spcPts val="1000"/>
              </a:spcBef>
              <a:spcAft>
                <a:spcPts val="0"/>
              </a:spcAft>
              <a:buSzPct val="79999"/>
              <a:buChar char="►"/>
            </a:pPr>
            <a:r>
              <a:rPr lang="en-US"/>
              <a:t>     List&lt;String&gt; al2=new LinkedList&lt;String&gt;();//creating linkedlist    </a:t>
            </a:r>
            <a:endParaRPr/>
          </a:p>
          <a:p>
            <a:pPr indent="-342900" lvl="0" marL="342900" rtl="0" algn="l">
              <a:spcBef>
                <a:spcPts val="1000"/>
              </a:spcBef>
              <a:spcAft>
                <a:spcPts val="0"/>
              </a:spcAft>
              <a:buSzPct val="79999"/>
              <a:buChar char="►"/>
            </a:pPr>
            <a:r>
              <a:rPr lang="en-US"/>
              <a:t>  al2.add("James");//adding object in linkedlist    </a:t>
            </a:r>
            <a:endParaRPr/>
          </a:p>
          <a:p>
            <a:pPr indent="-342900" lvl="0" marL="342900" rtl="0" algn="l">
              <a:spcBef>
                <a:spcPts val="1000"/>
              </a:spcBef>
              <a:spcAft>
                <a:spcPts val="0"/>
              </a:spcAft>
              <a:buSzPct val="79999"/>
              <a:buChar char="►"/>
            </a:pPr>
            <a:r>
              <a:rPr lang="en-US"/>
              <a:t>  al2.add("Serena");    </a:t>
            </a:r>
            <a:endParaRPr/>
          </a:p>
          <a:p>
            <a:pPr indent="-342900" lvl="0" marL="342900" rtl="0" algn="l">
              <a:spcBef>
                <a:spcPts val="1000"/>
              </a:spcBef>
              <a:spcAft>
                <a:spcPts val="0"/>
              </a:spcAft>
              <a:buSzPct val="79999"/>
              <a:buChar char="►"/>
            </a:pPr>
            <a:r>
              <a:rPr lang="en-US"/>
              <a:t>  al2.add("Swati");    </a:t>
            </a:r>
            <a:endParaRPr/>
          </a:p>
          <a:p>
            <a:pPr indent="-342900" lvl="0" marL="342900" rtl="0" algn="l">
              <a:spcBef>
                <a:spcPts val="1000"/>
              </a:spcBef>
              <a:spcAft>
                <a:spcPts val="0"/>
              </a:spcAft>
              <a:buSzPct val="79999"/>
              <a:buChar char="►"/>
            </a:pPr>
            <a:r>
              <a:rPr lang="en-US"/>
              <a:t>  al2.add("Junaid");    </a:t>
            </a:r>
            <a:endParaRPr/>
          </a:p>
          <a:p>
            <a:pPr indent="-265176" lvl="0" marL="342900" rtl="0" algn="l">
              <a:spcBef>
                <a:spcPts val="1000"/>
              </a:spcBef>
              <a:spcAft>
                <a:spcPts val="0"/>
              </a:spcAft>
              <a:buSzPct val="79999"/>
              <a:buNone/>
            </a:pPr>
            <a:r>
              <a:t/>
            </a:r>
            <a:endParaRPr/>
          </a:p>
          <a:p>
            <a:pPr indent="-342900" lvl="0" marL="342900" rtl="0" algn="l">
              <a:spcBef>
                <a:spcPts val="1000"/>
              </a:spcBef>
              <a:spcAft>
                <a:spcPts val="0"/>
              </a:spcAft>
              <a:buSzPct val="79999"/>
              <a:buChar char="►"/>
            </a:pPr>
            <a:r>
              <a:rPr lang="en-US"/>
              <a:t>  System.out.println("arraylist: "+al);  </a:t>
            </a:r>
            <a:endParaRPr/>
          </a:p>
          <a:p>
            <a:pPr indent="-342900" lvl="0" marL="342900" rtl="0" algn="l">
              <a:spcBef>
                <a:spcPts val="1000"/>
              </a:spcBef>
              <a:spcAft>
                <a:spcPts val="0"/>
              </a:spcAft>
              <a:buSzPct val="79999"/>
              <a:buChar char="►"/>
            </a:pPr>
            <a:r>
              <a:rPr lang="en-US"/>
              <a:t>  System.out.println("linkedlist: "+al2);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65176" lvl="0" marL="342900" rtl="0" algn="l">
              <a:spcBef>
                <a:spcPts val="1000"/>
              </a:spcBef>
              <a:spcAft>
                <a:spcPts val="0"/>
              </a:spcAft>
              <a:buSzPct val="79999"/>
              <a:buNone/>
            </a:pPr>
            <a:r>
              <a:t/>
            </a:r>
            <a:endParaRPr/>
          </a:p>
        </p:txBody>
      </p:sp>
      <p:sp>
        <p:nvSpPr>
          <p:cNvPr id="466" name="Google Shape;466;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467" name="Google Shape;467;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68" name="Google Shape;468;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Java ListIterator Interface</a:t>
            </a:r>
            <a:endParaRPr/>
          </a:p>
        </p:txBody>
      </p:sp>
      <p:sp>
        <p:nvSpPr>
          <p:cNvPr id="474" name="Google Shape;474;p3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ListIterator Interface is used to traverse the element in backward and forward direction. </a:t>
            </a:r>
            <a:endParaRPr/>
          </a:p>
          <a:p>
            <a:pPr indent="-342900" lvl="0" marL="342900" rtl="0" algn="l">
              <a:spcBef>
                <a:spcPts val="1000"/>
              </a:spcBef>
              <a:spcAft>
                <a:spcPts val="0"/>
              </a:spcAft>
              <a:buSzPts val="1440"/>
              <a:buChar char="►"/>
            </a:pPr>
            <a:r>
              <a:rPr b="1" lang="en-US"/>
              <a:t>Commonly used methods of ListIterator Interface:</a:t>
            </a:r>
            <a:endParaRPr/>
          </a:p>
          <a:p>
            <a:pPr indent="-342900" lvl="0" marL="342900" rtl="0" algn="l">
              <a:spcBef>
                <a:spcPts val="1000"/>
              </a:spcBef>
              <a:spcAft>
                <a:spcPts val="0"/>
              </a:spcAft>
              <a:buSzPts val="1440"/>
              <a:buChar char="►"/>
            </a:pPr>
            <a:r>
              <a:rPr lang="en-US"/>
              <a:t>public boolean hasNext();</a:t>
            </a:r>
            <a:endParaRPr/>
          </a:p>
          <a:p>
            <a:pPr indent="-342900" lvl="0" marL="342900" rtl="0" algn="l">
              <a:spcBef>
                <a:spcPts val="1000"/>
              </a:spcBef>
              <a:spcAft>
                <a:spcPts val="0"/>
              </a:spcAft>
              <a:buSzPts val="1440"/>
              <a:buChar char="►"/>
            </a:pPr>
            <a:r>
              <a:rPr lang="en-US"/>
              <a:t>public Object next();</a:t>
            </a:r>
            <a:endParaRPr/>
          </a:p>
          <a:p>
            <a:pPr indent="-342900" lvl="0" marL="342900" rtl="0" algn="l">
              <a:spcBef>
                <a:spcPts val="1000"/>
              </a:spcBef>
              <a:spcAft>
                <a:spcPts val="0"/>
              </a:spcAft>
              <a:buSzPts val="1440"/>
              <a:buChar char="►"/>
            </a:pPr>
            <a:r>
              <a:rPr lang="en-US"/>
              <a:t>public boolean hasPrevious();</a:t>
            </a:r>
            <a:endParaRPr/>
          </a:p>
          <a:p>
            <a:pPr indent="-342900" lvl="0" marL="342900" rtl="0" algn="l">
              <a:spcBef>
                <a:spcPts val="1000"/>
              </a:spcBef>
              <a:spcAft>
                <a:spcPts val="0"/>
              </a:spcAft>
              <a:buSzPts val="1440"/>
              <a:buChar char="►"/>
            </a:pPr>
            <a:r>
              <a:rPr lang="en-US"/>
              <a:t>public Object previous();</a:t>
            </a:r>
            <a:endParaRPr/>
          </a:p>
          <a:p>
            <a:pPr indent="-251459" lvl="0" marL="342900" rtl="0" algn="l">
              <a:spcBef>
                <a:spcPts val="1000"/>
              </a:spcBef>
              <a:spcAft>
                <a:spcPts val="0"/>
              </a:spcAft>
              <a:buSzPts val="1440"/>
              <a:buNone/>
            </a:pPr>
            <a:r>
              <a:t/>
            </a:r>
            <a:endParaRPr/>
          </a:p>
        </p:txBody>
      </p:sp>
      <p:sp>
        <p:nvSpPr>
          <p:cNvPr id="475" name="Google Shape;475;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476" name="Google Shape;476;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77" name="Google Shape;477;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4">
                                            <p:txEl>
                                              <p:pRg end="0" st="0"/>
                                            </p:txEl>
                                          </p:spTgt>
                                        </p:tgtEl>
                                        <p:attrNameLst>
                                          <p:attrName>style.visibility</p:attrName>
                                        </p:attrNameLst>
                                      </p:cBhvr>
                                      <p:to>
                                        <p:strVal val="visible"/>
                                      </p:to>
                                    </p:set>
                                    <p:anim calcmode="lin" valueType="num">
                                      <p:cBhvr additive="base">
                                        <p:cTn dur="500"/>
                                        <p:tgtEl>
                                          <p:spTgt spid="47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4">
                                            <p:txEl>
                                              <p:pRg end="1" st="1"/>
                                            </p:txEl>
                                          </p:spTgt>
                                        </p:tgtEl>
                                        <p:attrNameLst>
                                          <p:attrName>style.visibility</p:attrName>
                                        </p:attrNameLst>
                                      </p:cBhvr>
                                      <p:to>
                                        <p:strVal val="visible"/>
                                      </p:to>
                                    </p:set>
                                    <p:anim calcmode="lin" valueType="num">
                                      <p:cBhvr additive="base">
                                        <p:cTn dur="500"/>
                                        <p:tgtEl>
                                          <p:spTgt spid="47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4">
                                            <p:txEl>
                                              <p:pRg end="2" st="2"/>
                                            </p:txEl>
                                          </p:spTgt>
                                        </p:tgtEl>
                                        <p:attrNameLst>
                                          <p:attrName>style.visibility</p:attrName>
                                        </p:attrNameLst>
                                      </p:cBhvr>
                                      <p:to>
                                        <p:strVal val="visible"/>
                                      </p:to>
                                    </p:set>
                                    <p:anim calcmode="lin" valueType="num">
                                      <p:cBhvr additive="base">
                                        <p:cTn dur="500"/>
                                        <p:tgtEl>
                                          <p:spTgt spid="47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4">
                                            <p:txEl>
                                              <p:pRg end="3" st="3"/>
                                            </p:txEl>
                                          </p:spTgt>
                                        </p:tgtEl>
                                        <p:attrNameLst>
                                          <p:attrName>style.visibility</p:attrName>
                                        </p:attrNameLst>
                                      </p:cBhvr>
                                      <p:to>
                                        <p:strVal val="visible"/>
                                      </p:to>
                                    </p:set>
                                    <p:anim calcmode="lin" valueType="num">
                                      <p:cBhvr additive="base">
                                        <p:cTn dur="500"/>
                                        <p:tgtEl>
                                          <p:spTgt spid="47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4">
                                            <p:txEl>
                                              <p:pRg end="4" st="4"/>
                                            </p:txEl>
                                          </p:spTgt>
                                        </p:tgtEl>
                                        <p:attrNameLst>
                                          <p:attrName>style.visibility</p:attrName>
                                        </p:attrNameLst>
                                      </p:cBhvr>
                                      <p:to>
                                        <p:strVal val="visible"/>
                                      </p:to>
                                    </p:set>
                                    <p:anim calcmode="lin" valueType="num">
                                      <p:cBhvr additive="base">
                                        <p:cTn dur="500"/>
                                        <p:tgtEl>
                                          <p:spTgt spid="47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4">
                                            <p:txEl>
                                              <p:pRg end="5" st="5"/>
                                            </p:txEl>
                                          </p:spTgt>
                                        </p:tgtEl>
                                        <p:attrNameLst>
                                          <p:attrName>style.visibility</p:attrName>
                                        </p:attrNameLst>
                                      </p:cBhvr>
                                      <p:to>
                                        <p:strVal val="visible"/>
                                      </p:to>
                                    </p:set>
                                    <p:anim calcmode="lin" valueType="num">
                                      <p:cBhvr additive="base">
                                        <p:cTn dur="500"/>
                                        <p:tgtEl>
                                          <p:spTgt spid="47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4">
                                            <p:txEl>
                                              <p:pRg end="6" st="6"/>
                                            </p:txEl>
                                          </p:spTgt>
                                        </p:tgtEl>
                                        <p:attrNameLst>
                                          <p:attrName>style.visibility</p:attrName>
                                        </p:attrNameLst>
                                      </p:cBhvr>
                                      <p:to>
                                        <p:strVal val="visible"/>
                                      </p:to>
                                    </p:set>
                                    <p:anim calcmode="lin" valueType="num">
                                      <p:cBhvr additive="base">
                                        <p:cTn dur="500"/>
                                        <p:tgtEl>
                                          <p:spTgt spid="47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Example of ListIterator Interface:</a:t>
            </a:r>
            <a:endParaRPr/>
          </a:p>
        </p:txBody>
      </p:sp>
      <p:sp>
        <p:nvSpPr>
          <p:cNvPr id="483" name="Google Shape;483;p38"/>
          <p:cNvSpPr txBox="1"/>
          <p:nvPr>
            <p:ph idx="1" type="body"/>
          </p:nvPr>
        </p:nvSpPr>
        <p:spPr>
          <a:xfrm>
            <a:off x="677334" y="1261872"/>
            <a:ext cx="8596668" cy="5596127"/>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lang="en-US"/>
              <a:t>public static void main(String args[]){  </a:t>
            </a:r>
            <a:endParaRPr/>
          </a:p>
          <a:p>
            <a:pPr indent="-342900" lvl="0" marL="342900" rtl="0" algn="l">
              <a:spcBef>
                <a:spcPts val="1000"/>
              </a:spcBef>
              <a:spcAft>
                <a:spcPts val="0"/>
              </a:spcAft>
              <a:buSzPct val="79999"/>
              <a:buChar char="►"/>
            </a:pPr>
            <a:r>
              <a:rPr lang="en-US"/>
              <a:t>  ArrayList&lt;String&gt; al=new ArrayList&lt;String&gt;();  </a:t>
            </a:r>
            <a:endParaRPr/>
          </a:p>
          <a:p>
            <a:pPr indent="-342900" lvl="0" marL="342900" rtl="0" algn="l">
              <a:spcBef>
                <a:spcPts val="1000"/>
              </a:spcBef>
              <a:spcAft>
                <a:spcPts val="0"/>
              </a:spcAft>
              <a:buSzPct val="79999"/>
              <a:buChar char="►"/>
            </a:pPr>
            <a:r>
              <a:rPr lang="en-US"/>
              <a:t>al.add("Amit");  </a:t>
            </a:r>
            <a:endParaRPr/>
          </a:p>
          <a:p>
            <a:pPr indent="-342900" lvl="0" marL="342900" rtl="0" algn="l">
              <a:spcBef>
                <a:spcPts val="1000"/>
              </a:spcBef>
              <a:spcAft>
                <a:spcPts val="0"/>
              </a:spcAft>
              <a:buSzPct val="79999"/>
              <a:buChar char="►"/>
            </a:pPr>
            <a:r>
              <a:rPr lang="en-US"/>
              <a:t>al.add("Vijay");  </a:t>
            </a:r>
            <a:endParaRPr/>
          </a:p>
          <a:p>
            <a:pPr indent="-342900" lvl="0" marL="342900" rtl="0" algn="l">
              <a:spcBef>
                <a:spcPts val="1000"/>
              </a:spcBef>
              <a:spcAft>
                <a:spcPts val="0"/>
              </a:spcAft>
              <a:buSzPct val="79999"/>
              <a:buChar char="►"/>
            </a:pPr>
            <a:r>
              <a:rPr lang="en-US"/>
              <a:t>al.add("Kumar");  </a:t>
            </a:r>
            <a:endParaRPr/>
          </a:p>
          <a:p>
            <a:pPr indent="-342900" lvl="0" marL="342900" rtl="0" algn="l">
              <a:spcBef>
                <a:spcPts val="1000"/>
              </a:spcBef>
              <a:spcAft>
                <a:spcPts val="0"/>
              </a:spcAft>
              <a:buSzPct val="79999"/>
              <a:buChar char="►"/>
            </a:pPr>
            <a:r>
              <a:rPr lang="en-US"/>
              <a:t>al.add(1,"Sachin");  </a:t>
            </a:r>
            <a:endParaRPr/>
          </a:p>
          <a:p>
            <a:pPr indent="-342900" lvl="0" marL="342900" rtl="0" algn="l">
              <a:spcBef>
                <a:spcPts val="1000"/>
              </a:spcBef>
              <a:spcAft>
                <a:spcPts val="0"/>
              </a:spcAft>
              <a:buSzPct val="79999"/>
              <a:buChar char="►"/>
            </a:pPr>
            <a:r>
              <a:rPr lang="en-US"/>
              <a:t>  System.out.println("element at 2nd position: "+al.get(2));  </a:t>
            </a:r>
            <a:endParaRPr/>
          </a:p>
          <a:p>
            <a:pPr indent="-342900" lvl="0" marL="342900" rtl="0" algn="l">
              <a:spcBef>
                <a:spcPts val="1000"/>
              </a:spcBef>
              <a:spcAft>
                <a:spcPts val="0"/>
              </a:spcAft>
              <a:buSzPct val="79999"/>
              <a:buChar char="►"/>
            </a:pPr>
            <a:r>
              <a:rPr lang="en-US"/>
              <a:t>  Iterator&lt;String&gt; itr=al.listIterator();  </a:t>
            </a:r>
            <a:endParaRPr/>
          </a:p>
          <a:p>
            <a:pPr indent="-342900" lvl="0" marL="342900" rtl="0" algn="l">
              <a:spcBef>
                <a:spcPts val="1000"/>
              </a:spcBef>
              <a:spcAft>
                <a:spcPts val="0"/>
              </a:spcAft>
              <a:buSzPct val="79999"/>
              <a:buChar char="►"/>
            </a:pPr>
            <a:r>
              <a:rPr lang="en-US"/>
              <a:t>  System.out.println("traversing elements in forward direction...");  </a:t>
            </a:r>
            <a:endParaRPr/>
          </a:p>
          <a:p>
            <a:pPr indent="-342900" lvl="0" marL="342900" rtl="0" algn="l">
              <a:spcBef>
                <a:spcPts val="1000"/>
              </a:spcBef>
              <a:spcAft>
                <a:spcPts val="0"/>
              </a:spcAft>
              <a:buSzPct val="79999"/>
              <a:buChar char="►"/>
            </a:pPr>
            <a:r>
              <a:rPr lang="en-US"/>
              <a:t>while(itr.hasNext()){  </a:t>
            </a:r>
            <a:endParaRPr/>
          </a:p>
          <a:p>
            <a:pPr indent="-342900" lvl="0" marL="342900" rtl="0" algn="l">
              <a:spcBef>
                <a:spcPts val="1000"/>
              </a:spcBef>
              <a:spcAft>
                <a:spcPts val="0"/>
              </a:spcAft>
              <a:buSzPct val="79999"/>
              <a:buChar char="►"/>
            </a:pPr>
            <a:r>
              <a:rPr lang="en-US"/>
              <a:t>System.out.println(itr.next());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System.out.println("traversing elements in backward direction...");  </a:t>
            </a:r>
            <a:endParaRPr/>
          </a:p>
          <a:p>
            <a:pPr indent="-342900" lvl="0" marL="342900" rtl="0" algn="l">
              <a:spcBef>
                <a:spcPts val="1000"/>
              </a:spcBef>
              <a:spcAft>
                <a:spcPts val="0"/>
              </a:spcAft>
              <a:buSzPct val="79999"/>
              <a:buChar char="►"/>
            </a:pPr>
            <a:r>
              <a:rPr lang="en-US"/>
              <a:t>while(itr.hasPrevious()){  </a:t>
            </a:r>
            <a:endParaRPr/>
          </a:p>
          <a:p>
            <a:pPr indent="-342900" lvl="0" marL="342900" rtl="0" algn="l">
              <a:spcBef>
                <a:spcPts val="1000"/>
              </a:spcBef>
              <a:spcAft>
                <a:spcPts val="0"/>
              </a:spcAft>
              <a:buSzPct val="79999"/>
              <a:buChar char="►"/>
            </a:pPr>
            <a:r>
              <a:rPr lang="en-US"/>
              <a:t>System.out.println(itr.previous());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265176" lvl="0" marL="342900" rtl="0" algn="l">
              <a:spcBef>
                <a:spcPts val="1000"/>
              </a:spcBef>
              <a:spcAft>
                <a:spcPts val="0"/>
              </a:spcAft>
              <a:buSzPct val="79999"/>
              <a:buNone/>
            </a:pPr>
            <a:r>
              <a:t/>
            </a:r>
            <a:endParaRPr/>
          </a:p>
        </p:txBody>
      </p:sp>
      <p:sp>
        <p:nvSpPr>
          <p:cNvPr id="484" name="Google Shape;484;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485" name="Google Shape;485;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86" name="Google Shape;486;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Difference Between Iterator and ListIterator</a:t>
            </a:r>
            <a:endParaRPr/>
          </a:p>
        </p:txBody>
      </p:sp>
      <p:sp>
        <p:nvSpPr>
          <p:cNvPr id="492" name="Google Shape;492;p39"/>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920"/>
              <a:buNone/>
            </a:pPr>
            <a:r>
              <a:rPr lang="en-US"/>
              <a:t>Iterator			</a:t>
            </a:r>
            <a:endParaRPr/>
          </a:p>
        </p:txBody>
      </p:sp>
      <p:sp>
        <p:nvSpPr>
          <p:cNvPr id="493" name="Google Shape;493;p39"/>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Traverse collection elements in forward direction only</a:t>
            </a:r>
            <a:endParaRPr/>
          </a:p>
        </p:txBody>
      </p:sp>
      <p:sp>
        <p:nvSpPr>
          <p:cNvPr id="494" name="Google Shape;494;p39"/>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920"/>
              <a:buNone/>
            </a:pPr>
            <a:r>
              <a:rPr lang="en-US"/>
              <a:t>List Iterator</a:t>
            </a:r>
            <a:endParaRPr/>
          </a:p>
        </p:txBody>
      </p:sp>
      <p:sp>
        <p:nvSpPr>
          <p:cNvPr id="495" name="Google Shape;495;p39"/>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Traverse collection elements in forward and backward direction also.</a:t>
            </a:r>
            <a:endParaRPr/>
          </a:p>
        </p:txBody>
      </p:sp>
      <p:sp>
        <p:nvSpPr>
          <p:cNvPr id="496" name="Google Shape;496;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497" name="Google Shape;497;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498" name="Google Shape;498;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What is framework in java</a:t>
            </a:r>
            <a:endParaRPr/>
          </a:p>
        </p:txBody>
      </p:sp>
      <p:sp>
        <p:nvSpPr>
          <p:cNvPr id="176" name="Google Shape;176;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provides readymade architecture.</a:t>
            </a:r>
            <a:endParaRPr/>
          </a:p>
          <a:p>
            <a:pPr indent="-342900" lvl="0" marL="342900" rtl="0" algn="l">
              <a:spcBef>
                <a:spcPts val="1000"/>
              </a:spcBef>
              <a:spcAft>
                <a:spcPts val="0"/>
              </a:spcAft>
              <a:buSzPts val="1440"/>
              <a:buChar char="►"/>
            </a:pPr>
            <a:r>
              <a:rPr lang="en-US"/>
              <a:t>represents set of classes and interface.</a:t>
            </a:r>
            <a:endParaRPr/>
          </a:p>
          <a:p>
            <a:pPr indent="-342900" lvl="0" marL="342900" rtl="0" algn="l">
              <a:spcBef>
                <a:spcPts val="1000"/>
              </a:spcBef>
              <a:spcAft>
                <a:spcPts val="0"/>
              </a:spcAft>
              <a:buSzPts val="1440"/>
              <a:buChar char="►"/>
            </a:pPr>
            <a:r>
              <a:rPr lang="en-US"/>
              <a:t>Semi finished application</a:t>
            </a:r>
            <a:endParaRPr/>
          </a:p>
        </p:txBody>
      </p:sp>
      <p:sp>
        <p:nvSpPr>
          <p:cNvPr id="177" name="Google Shape;177;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178" name="Google Shape;178;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79" name="Google Shape;179;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 calcmode="lin" valueType="num">
                                      <p:cBhvr additive="base">
                                        <p:cTn dur="500"/>
                                        <p:tgtEl>
                                          <p:spTgt spid="17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 calcmode="lin" valueType="num">
                                      <p:cBhvr additive="base">
                                        <p:cTn dur="500"/>
                                        <p:tgtEl>
                                          <p:spTgt spid="17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 calcmode="lin" valueType="num">
                                      <p:cBhvr additive="base">
                                        <p:cTn dur="500"/>
                                        <p:tgtEl>
                                          <p:spTgt spid="17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Set interface</a:t>
            </a:r>
            <a:endParaRPr/>
          </a:p>
        </p:txBody>
      </p:sp>
      <p:sp>
        <p:nvSpPr>
          <p:cNvPr id="504" name="Google Shape;504;p4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Implemented classes</a:t>
            </a:r>
            <a:endParaRPr/>
          </a:p>
          <a:p>
            <a:pPr indent="-285750" lvl="1" marL="742950" rtl="0" algn="l">
              <a:spcBef>
                <a:spcPts val="1000"/>
              </a:spcBef>
              <a:spcAft>
                <a:spcPts val="0"/>
              </a:spcAft>
              <a:buSzPts val="1280"/>
              <a:buChar char="►"/>
            </a:pPr>
            <a:r>
              <a:rPr lang="en-US"/>
              <a:t>Hashset</a:t>
            </a:r>
            <a:endParaRPr/>
          </a:p>
          <a:p>
            <a:pPr indent="-285750" lvl="1" marL="742950" rtl="0" algn="l">
              <a:spcBef>
                <a:spcPts val="1000"/>
              </a:spcBef>
              <a:spcAft>
                <a:spcPts val="0"/>
              </a:spcAft>
              <a:buSzPts val="1280"/>
              <a:buChar char="►"/>
            </a:pPr>
            <a:r>
              <a:rPr lang="en-US"/>
              <a:t>LinkedHashset</a:t>
            </a:r>
            <a:endParaRPr/>
          </a:p>
          <a:p>
            <a:pPr indent="-285750" lvl="1" marL="742950" rtl="0" algn="l">
              <a:spcBef>
                <a:spcPts val="1000"/>
              </a:spcBef>
              <a:spcAft>
                <a:spcPts val="0"/>
              </a:spcAft>
              <a:buSzPts val="1280"/>
              <a:buChar char="►"/>
            </a:pPr>
            <a:r>
              <a:rPr lang="en-US"/>
              <a:t>Treeset</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
        <p:nvSpPr>
          <p:cNvPr id="505" name="Google Shape;505;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506" name="Google Shape;506;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07" name="Google Shape;507;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Java HashSet class</a:t>
            </a:r>
            <a:endParaRPr/>
          </a:p>
        </p:txBody>
      </p:sp>
      <p:sp>
        <p:nvSpPr>
          <p:cNvPr id="513" name="Google Shape;513;p4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uses hashtable to store the elements.It extends AbstractSet class and implements Set interface.</a:t>
            </a:r>
            <a:endParaRPr/>
          </a:p>
          <a:p>
            <a:pPr indent="-342900" lvl="0" marL="342900" rtl="0" algn="l">
              <a:spcBef>
                <a:spcPts val="1000"/>
              </a:spcBef>
              <a:spcAft>
                <a:spcPts val="0"/>
              </a:spcAft>
              <a:buSzPts val="1440"/>
              <a:buChar char="►"/>
            </a:pPr>
            <a:r>
              <a:rPr lang="en-US"/>
              <a:t>contains unique elements only.</a:t>
            </a:r>
            <a:endParaRPr/>
          </a:p>
          <a:p>
            <a:pPr indent="-342900" lvl="0" marL="342900" rtl="0" algn="l">
              <a:spcBef>
                <a:spcPts val="1000"/>
              </a:spcBef>
              <a:spcAft>
                <a:spcPts val="0"/>
              </a:spcAft>
              <a:buSzPts val="1440"/>
              <a:buChar char="►"/>
            </a:pPr>
            <a:r>
              <a:rPr b="1" lang="en-US"/>
              <a:t>Difference between List and Set:</a:t>
            </a:r>
            <a:endParaRPr/>
          </a:p>
          <a:p>
            <a:pPr indent="-342900" lvl="0" marL="342900" rtl="0" algn="l">
              <a:spcBef>
                <a:spcPts val="1000"/>
              </a:spcBef>
              <a:spcAft>
                <a:spcPts val="0"/>
              </a:spcAft>
              <a:buSzPts val="1440"/>
              <a:buChar char="►"/>
            </a:pPr>
            <a:r>
              <a:rPr lang="en-US"/>
              <a:t>List can contain duplicate elements whereas Set contains unique elements only. </a:t>
            </a:r>
            <a:endParaRPr/>
          </a:p>
          <a:p>
            <a:pPr indent="-251459" lvl="0" marL="342900" rtl="0" algn="l">
              <a:spcBef>
                <a:spcPts val="1000"/>
              </a:spcBef>
              <a:spcAft>
                <a:spcPts val="0"/>
              </a:spcAft>
              <a:buSzPts val="1440"/>
              <a:buNone/>
            </a:pPr>
            <a:r>
              <a:t/>
            </a:r>
            <a:endParaRPr/>
          </a:p>
        </p:txBody>
      </p:sp>
      <p:sp>
        <p:nvSpPr>
          <p:cNvPr id="514" name="Google Shape;514;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515" name="Google Shape;515;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16" name="Google Shape;516;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Hierarchy of HashSet class</a:t>
            </a:r>
            <a:endParaRPr/>
          </a:p>
        </p:txBody>
      </p:sp>
      <p:pic>
        <p:nvPicPr>
          <p:cNvPr id="522" name="Google Shape;522;p42"/>
          <p:cNvPicPr preferRelativeResize="0"/>
          <p:nvPr>
            <p:ph idx="1" type="body"/>
          </p:nvPr>
        </p:nvPicPr>
        <p:blipFill rotWithShape="1">
          <a:blip r:embed="rId3">
            <a:alphaModFix/>
          </a:blip>
          <a:srcRect b="0" l="0" r="0" t="0"/>
          <a:stretch/>
        </p:blipFill>
        <p:spPr>
          <a:xfrm>
            <a:off x="4110970" y="2160588"/>
            <a:ext cx="1730097" cy="3881437"/>
          </a:xfrm>
          <a:prstGeom prst="rect">
            <a:avLst/>
          </a:prstGeom>
          <a:noFill/>
          <a:ln>
            <a:noFill/>
          </a:ln>
        </p:spPr>
      </p:pic>
      <p:sp>
        <p:nvSpPr>
          <p:cNvPr id="523" name="Google Shape;523;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524" name="Google Shape;524;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25" name="Google Shape;525;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Example of HashSet class</a:t>
            </a:r>
            <a:endParaRPr/>
          </a:p>
        </p:txBody>
      </p:sp>
      <p:sp>
        <p:nvSpPr>
          <p:cNvPr id="531" name="Google Shape;531;p43"/>
          <p:cNvSpPr txBox="1"/>
          <p:nvPr>
            <p:ph idx="1" type="body"/>
          </p:nvPr>
        </p:nvSpPr>
        <p:spPr>
          <a:xfrm>
            <a:off x="677333" y="1428750"/>
            <a:ext cx="8800042" cy="5181599"/>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lang="en-US"/>
              <a:t>class TestCollection{  </a:t>
            </a:r>
            <a:endParaRPr/>
          </a:p>
          <a:p>
            <a:pPr indent="-342900" lvl="0" marL="342900" rtl="0" algn="l">
              <a:spcBef>
                <a:spcPts val="1000"/>
              </a:spcBef>
              <a:spcAft>
                <a:spcPts val="0"/>
              </a:spcAft>
              <a:buSzPct val="79999"/>
              <a:buChar char="►"/>
            </a:pPr>
            <a:r>
              <a:rPr lang="en-US"/>
              <a:t> public static void main(String args[]){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HashSet&lt;String&gt; al=new HashSet&lt;String&gt;();  </a:t>
            </a:r>
            <a:endParaRPr/>
          </a:p>
          <a:p>
            <a:pPr indent="-342900" lvl="0" marL="342900" rtl="0" algn="l">
              <a:spcBef>
                <a:spcPts val="1000"/>
              </a:spcBef>
              <a:spcAft>
                <a:spcPts val="0"/>
              </a:spcAft>
              <a:buSzPct val="79999"/>
              <a:buChar char="►"/>
            </a:pPr>
            <a:r>
              <a:rPr lang="en-US"/>
              <a:t>  al.add("Ravi");  </a:t>
            </a:r>
            <a:endParaRPr/>
          </a:p>
          <a:p>
            <a:pPr indent="-342900" lvl="0" marL="342900" rtl="0" algn="l">
              <a:spcBef>
                <a:spcPts val="1000"/>
              </a:spcBef>
              <a:spcAft>
                <a:spcPts val="0"/>
              </a:spcAft>
              <a:buSzPct val="79999"/>
              <a:buChar char="►"/>
            </a:pPr>
            <a:r>
              <a:rPr lang="en-US"/>
              <a:t>  al.add("Vijay");  </a:t>
            </a:r>
            <a:endParaRPr/>
          </a:p>
          <a:p>
            <a:pPr indent="-342900" lvl="0" marL="342900" rtl="0" algn="l">
              <a:spcBef>
                <a:spcPts val="1000"/>
              </a:spcBef>
              <a:spcAft>
                <a:spcPts val="0"/>
              </a:spcAft>
              <a:buSzPct val="79999"/>
              <a:buChar char="►"/>
            </a:pPr>
            <a:r>
              <a:rPr lang="en-US"/>
              <a:t>  al.add("Ravi");  </a:t>
            </a:r>
            <a:endParaRPr/>
          </a:p>
          <a:p>
            <a:pPr indent="-342900" lvl="0" marL="342900" rtl="0" algn="l">
              <a:spcBef>
                <a:spcPts val="1000"/>
              </a:spcBef>
              <a:spcAft>
                <a:spcPts val="0"/>
              </a:spcAft>
              <a:buSzPct val="79999"/>
              <a:buChar char="►"/>
            </a:pPr>
            <a:r>
              <a:rPr lang="en-US"/>
              <a:t>  al.add("Ajay");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Iterator&lt;String&gt; itr=al.iterator();  </a:t>
            </a:r>
            <a:endParaRPr/>
          </a:p>
          <a:p>
            <a:pPr indent="-342900" lvl="0" marL="342900" rtl="0" algn="l">
              <a:spcBef>
                <a:spcPts val="1000"/>
              </a:spcBef>
              <a:spcAft>
                <a:spcPts val="0"/>
              </a:spcAft>
              <a:buSzPct val="79999"/>
              <a:buChar char="►"/>
            </a:pPr>
            <a:r>
              <a:rPr lang="en-US"/>
              <a:t>  while(itr.hasNext()){  </a:t>
            </a:r>
            <a:endParaRPr/>
          </a:p>
          <a:p>
            <a:pPr indent="-342900" lvl="0" marL="342900" rtl="0" algn="l">
              <a:spcBef>
                <a:spcPts val="1000"/>
              </a:spcBef>
              <a:spcAft>
                <a:spcPts val="0"/>
              </a:spcAft>
              <a:buSzPct val="79999"/>
              <a:buChar char="►"/>
            </a:pPr>
            <a:r>
              <a:rPr lang="en-US"/>
              <a:t>   System.out.println(itr.next());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58318" lvl="0" marL="342900" rtl="0" algn="l">
              <a:spcBef>
                <a:spcPts val="1000"/>
              </a:spcBef>
              <a:spcAft>
                <a:spcPts val="0"/>
              </a:spcAft>
              <a:buSzPct val="79999"/>
              <a:buNone/>
            </a:pPr>
            <a:r>
              <a:t/>
            </a:r>
            <a:endParaRPr/>
          </a:p>
        </p:txBody>
      </p:sp>
      <p:sp>
        <p:nvSpPr>
          <p:cNvPr id="532" name="Google Shape;532;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533" name="Google Shape;533;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34" name="Google Shape;534;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Java LinkedHashSet class:</a:t>
            </a:r>
            <a:endParaRPr/>
          </a:p>
        </p:txBody>
      </p:sp>
      <p:sp>
        <p:nvSpPr>
          <p:cNvPr id="540" name="Google Shape;540;p4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contains unique elements only like HashSet. It extends HashSet class and implements Set interface.</a:t>
            </a:r>
            <a:endParaRPr/>
          </a:p>
          <a:p>
            <a:pPr indent="-342900" lvl="0" marL="342900" rtl="0" algn="l">
              <a:spcBef>
                <a:spcPts val="1000"/>
              </a:spcBef>
              <a:spcAft>
                <a:spcPts val="0"/>
              </a:spcAft>
              <a:buSzPts val="1440"/>
              <a:buChar char="►"/>
            </a:pPr>
            <a:r>
              <a:rPr lang="en-US"/>
              <a:t>maintains insertion order.</a:t>
            </a:r>
            <a:endParaRPr/>
          </a:p>
          <a:p>
            <a:pPr indent="-251459" lvl="0" marL="342900" rtl="0" algn="l">
              <a:spcBef>
                <a:spcPts val="1000"/>
              </a:spcBef>
              <a:spcAft>
                <a:spcPts val="0"/>
              </a:spcAft>
              <a:buSzPts val="1440"/>
              <a:buNone/>
            </a:pPr>
            <a:r>
              <a:t/>
            </a:r>
            <a:endParaRPr/>
          </a:p>
        </p:txBody>
      </p:sp>
      <p:sp>
        <p:nvSpPr>
          <p:cNvPr id="541" name="Google Shape;541;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542" name="Google Shape;542;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43" name="Google Shape;543;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Hierarchy of LinkedHashSet class:</a:t>
            </a:r>
            <a:endParaRPr/>
          </a:p>
        </p:txBody>
      </p:sp>
      <p:pic>
        <p:nvPicPr>
          <p:cNvPr id="549" name="Google Shape;549;p45"/>
          <p:cNvPicPr preferRelativeResize="0"/>
          <p:nvPr>
            <p:ph idx="1" type="body"/>
          </p:nvPr>
        </p:nvPicPr>
        <p:blipFill rotWithShape="1">
          <a:blip r:embed="rId3">
            <a:alphaModFix/>
          </a:blip>
          <a:srcRect b="0" l="0" r="0" t="0"/>
          <a:stretch/>
        </p:blipFill>
        <p:spPr>
          <a:xfrm>
            <a:off x="4153396" y="2160588"/>
            <a:ext cx="1645245" cy="3881437"/>
          </a:xfrm>
          <a:prstGeom prst="rect">
            <a:avLst/>
          </a:prstGeom>
          <a:noFill/>
          <a:ln>
            <a:noFill/>
          </a:ln>
        </p:spPr>
      </p:pic>
      <p:sp>
        <p:nvSpPr>
          <p:cNvPr id="550" name="Google Shape;550;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551" name="Google Shape;551;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52" name="Google Shape;552;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Example of LinkedHashSet class:</a:t>
            </a:r>
            <a:endParaRPr/>
          </a:p>
        </p:txBody>
      </p:sp>
      <p:sp>
        <p:nvSpPr>
          <p:cNvPr id="558" name="Google Shape;558;p46"/>
          <p:cNvSpPr txBox="1"/>
          <p:nvPr>
            <p:ph idx="1" type="body"/>
          </p:nvPr>
        </p:nvSpPr>
        <p:spPr>
          <a:xfrm>
            <a:off x="677333" y="1543050"/>
            <a:ext cx="8971492" cy="5314949"/>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lang="en-US"/>
              <a:t>class TestCollection10{  </a:t>
            </a:r>
            <a:endParaRPr/>
          </a:p>
          <a:p>
            <a:pPr indent="-342900" lvl="0" marL="342900" rtl="0" algn="l">
              <a:spcBef>
                <a:spcPts val="1000"/>
              </a:spcBef>
              <a:spcAft>
                <a:spcPts val="0"/>
              </a:spcAft>
              <a:buSzPct val="79999"/>
              <a:buChar char="►"/>
            </a:pPr>
            <a:r>
              <a:rPr lang="en-US"/>
              <a:t> public static void main(String args[]){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LinkedHashSet&lt;String&gt; al=new LinkedHashSet&lt;String&gt;();  </a:t>
            </a:r>
            <a:endParaRPr/>
          </a:p>
          <a:p>
            <a:pPr indent="-342900" lvl="0" marL="342900" rtl="0" algn="l">
              <a:spcBef>
                <a:spcPts val="1000"/>
              </a:spcBef>
              <a:spcAft>
                <a:spcPts val="0"/>
              </a:spcAft>
              <a:buSzPct val="79999"/>
              <a:buChar char="►"/>
            </a:pPr>
            <a:r>
              <a:rPr lang="en-US"/>
              <a:t>  al.add("Ravi");  </a:t>
            </a:r>
            <a:endParaRPr/>
          </a:p>
          <a:p>
            <a:pPr indent="-342900" lvl="0" marL="342900" rtl="0" algn="l">
              <a:spcBef>
                <a:spcPts val="1000"/>
              </a:spcBef>
              <a:spcAft>
                <a:spcPts val="0"/>
              </a:spcAft>
              <a:buSzPct val="79999"/>
              <a:buChar char="►"/>
            </a:pPr>
            <a:r>
              <a:rPr lang="en-US"/>
              <a:t>  al.add("Vijay");  </a:t>
            </a:r>
            <a:endParaRPr/>
          </a:p>
          <a:p>
            <a:pPr indent="-342900" lvl="0" marL="342900" rtl="0" algn="l">
              <a:spcBef>
                <a:spcPts val="1000"/>
              </a:spcBef>
              <a:spcAft>
                <a:spcPts val="0"/>
              </a:spcAft>
              <a:buSzPct val="79999"/>
              <a:buChar char="►"/>
            </a:pPr>
            <a:r>
              <a:rPr lang="en-US"/>
              <a:t>  al.add("Ravi");  </a:t>
            </a:r>
            <a:endParaRPr/>
          </a:p>
          <a:p>
            <a:pPr indent="-342900" lvl="0" marL="342900" rtl="0" algn="l">
              <a:spcBef>
                <a:spcPts val="1000"/>
              </a:spcBef>
              <a:spcAft>
                <a:spcPts val="0"/>
              </a:spcAft>
              <a:buSzPct val="79999"/>
              <a:buChar char="►"/>
            </a:pPr>
            <a:r>
              <a:rPr lang="en-US"/>
              <a:t>  al.add("Ajay");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Iterator&lt;String&gt; itr=al.iterator();  </a:t>
            </a:r>
            <a:endParaRPr/>
          </a:p>
          <a:p>
            <a:pPr indent="-342900" lvl="0" marL="342900" rtl="0" algn="l">
              <a:spcBef>
                <a:spcPts val="1000"/>
              </a:spcBef>
              <a:spcAft>
                <a:spcPts val="0"/>
              </a:spcAft>
              <a:buSzPct val="79999"/>
              <a:buChar char="►"/>
            </a:pPr>
            <a:r>
              <a:rPr lang="en-US"/>
              <a:t>  while(itr.hasNext()){  </a:t>
            </a:r>
            <a:endParaRPr/>
          </a:p>
          <a:p>
            <a:pPr indent="-342900" lvl="0" marL="342900" rtl="0" algn="l">
              <a:spcBef>
                <a:spcPts val="1000"/>
              </a:spcBef>
              <a:spcAft>
                <a:spcPts val="0"/>
              </a:spcAft>
              <a:buSzPct val="79999"/>
              <a:buChar char="►"/>
            </a:pPr>
            <a:r>
              <a:rPr lang="en-US"/>
              <a:t>   System.out.println(itr.next());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58318" lvl="0" marL="342900" rtl="0" algn="l">
              <a:spcBef>
                <a:spcPts val="1000"/>
              </a:spcBef>
              <a:spcAft>
                <a:spcPts val="0"/>
              </a:spcAft>
              <a:buSzPct val="79999"/>
              <a:buNone/>
            </a:pPr>
            <a:r>
              <a:t/>
            </a:r>
            <a:endParaRPr/>
          </a:p>
        </p:txBody>
      </p:sp>
      <p:sp>
        <p:nvSpPr>
          <p:cNvPr id="559" name="Google Shape;559;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560" name="Google Shape;560;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61" name="Google Shape;561;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Java TreeSet class</a:t>
            </a:r>
            <a:endParaRPr/>
          </a:p>
        </p:txBody>
      </p:sp>
      <p:sp>
        <p:nvSpPr>
          <p:cNvPr id="567" name="Google Shape;567;p4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contains unique elements only like HashSet. The TreeSet class implements NavigableSet interface that extends the SortedSet interface.</a:t>
            </a:r>
            <a:endParaRPr/>
          </a:p>
          <a:p>
            <a:pPr indent="-342900" lvl="0" marL="342900" rtl="0" algn="l">
              <a:spcBef>
                <a:spcPts val="1000"/>
              </a:spcBef>
              <a:spcAft>
                <a:spcPts val="0"/>
              </a:spcAft>
              <a:buSzPts val="1440"/>
              <a:buChar char="►"/>
            </a:pPr>
            <a:r>
              <a:rPr lang="en-US"/>
              <a:t>maintains ascending order.</a:t>
            </a:r>
            <a:endParaRPr/>
          </a:p>
          <a:p>
            <a:pPr indent="-251459" lvl="0" marL="342900" rtl="0" algn="l">
              <a:spcBef>
                <a:spcPts val="1000"/>
              </a:spcBef>
              <a:spcAft>
                <a:spcPts val="0"/>
              </a:spcAft>
              <a:buSzPts val="1440"/>
              <a:buNone/>
            </a:pPr>
            <a:r>
              <a:t/>
            </a:r>
            <a:endParaRPr/>
          </a:p>
        </p:txBody>
      </p:sp>
      <p:sp>
        <p:nvSpPr>
          <p:cNvPr id="568" name="Google Shape;568;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569" name="Google Shape;569;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70" name="Google Shape;570;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TreeSet Hierarchy</a:t>
            </a:r>
            <a:endParaRPr/>
          </a:p>
        </p:txBody>
      </p:sp>
      <p:pic>
        <p:nvPicPr>
          <p:cNvPr id="576" name="Google Shape;576;p48"/>
          <p:cNvPicPr preferRelativeResize="0"/>
          <p:nvPr>
            <p:ph idx="1" type="body"/>
          </p:nvPr>
        </p:nvPicPr>
        <p:blipFill rotWithShape="1">
          <a:blip r:embed="rId3">
            <a:alphaModFix/>
          </a:blip>
          <a:srcRect b="0" l="0" r="0" t="0"/>
          <a:stretch/>
        </p:blipFill>
        <p:spPr>
          <a:xfrm>
            <a:off x="4212119" y="2160588"/>
            <a:ext cx="1527800" cy="3881437"/>
          </a:xfrm>
          <a:prstGeom prst="rect">
            <a:avLst/>
          </a:prstGeom>
          <a:noFill/>
          <a:ln>
            <a:noFill/>
          </a:ln>
        </p:spPr>
      </p:pic>
      <p:sp>
        <p:nvSpPr>
          <p:cNvPr id="577" name="Google Shape;577;p4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578" name="Google Shape;578;p4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79" name="Google Shape;579;p4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Example of TreeSet class:</a:t>
            </a:r>
            <a:endParaRPr/>
          </a:p>
        </p:txBody>
      </p:sp>
      <p:sp>
        <p:nvSpPr>
          <p:cNvPr id="585" name="Google Shape;585;p49"/>
          <p:cNvSpPr txBox="1"/>
          <p:nvPr>
            <p:ph idx="1" type="body"/>
          </p:nvPr>
        </p:nvSpPr>
        <p:spPr>
          <a:xfrm>
            <a:off x="677333" y="1543050"/>
            <a:ext cx="9466792" cy="5410199"/>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lang="en-US"/>
              <a:t>import java.util.*;  </a:t>
            </a:r>
            <a:endParaRPr/>
          </a:p>
          <a:p>
            <a:pPr indent="-342900" lvl="0" marL="342900" rtl="0" algn="l">
              <a:spcBef>
                <a:spcPts val="1000"/>
              </a:spcBef>
              <a:spcAft>
                <a:spcPts val="0"/>
              </a:spcAft>
              <a:buSzPct val="79999"/>
              <a:buChar char="►"/>
            </a:pPr>
            <a:r>
              <a:rPr lang="en-US"/>
              <a:t>class TestCollection11{  </a:t>
            </a:r>
            <a:endParaRPr/>
          </a:p>
          <a:p>
            <a:pPr indent="-342900" lvl="0" marL="342900" rtl="0" algn="l">
              <a:spcBef>
                <a:spcPts val="1000"/>
              </a:spcBef>
              <a:spcAft>
                <a:spcPts val="0"/>
              </a:spcAft>
              <a:buSzPct val="79999"/>
              <a:buChar char="►"/>
            </a:pPr>
            <a:r>
              <a:rPr lang="en-US"/>
              <a:t> public static void main(String args[]){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TreeSet&lt;String&gt; al=new TreeSet&lt;String&gt;();  </a:t>
            </a:r>
            <a:endParaRPr/>
          </a:p>
          <a:p>
            <a:pPr indent="-342900" lvl="0" marL="342900" rtl="0" algn="l">
              <a:spcBef>
                <a:spcPts val="1000"/>
              </a:spcBef>
              <a:spcAft>
                <a:spcPts val="0"/>
              </a:spcAft>
              <a:buSzPct val="79999"/>
              <a:buChar char="►"/>
            </a:pPr>
            <a:r>
              <a:rPr lang="en-US"/>
              <a:t>  al.add("Ravi");  </a:t>
            </a:r>
            <a:endParaRPr/>
          </a:p>
          <a:p>
            <a:pPr indent="-342900" lvl="0" marL="342900" rtl="0" algn="l">
              <a:spcBef>
                <a:spcPts val="1000"/>
              </a:spcBef>
              <a:spcAft>
                <a:spcPts val="0"/>
              </a:spcAft>
              <a:buSzPct val="79999"/>
              <a:buChar char="►"/>
            </a:pPr>
            <a:r>
              <a:rPr lang="en-US"/>
              <a:t>  al.add("Vijay");  </a:t>
            </a:r>
            <a:endParaRPr/>
          </a:p>
          <a:p>
            <a:pPr indent="-342900" lvl="0" marL="342900" rtl="0" algn="l">
              <a:spcBef>
                <a:spcPts val="1000"/>
              </a:spcBef>
              <a:spcAft>
                <a:spcPts val="0"/>
              </a:spcAft>
              <a:buSzPct val="79999"/>
              <a:buChar char="►"/>
            </a:pPr>
            <a:r>
              <a:rPr lang="en-US"/>
              <a:t>  al.add("Ravi");  </a:t>
            </a:r>
            <a:endParaRPr/>
          </a:p>
          <a:p>
            <a:pPr indent="-342900" lvl="0" marL="342900" rtl="0" algn="l">
              <a:spcBef>
                <a:spcPts val="1000"/>
              </a:spcBef>
              <a:spcAft>
                <a:spcPts val="0"/>
              </a:spcAft>
              <a:buSzPct val="79999"/>
              <a:buChar char="►"/>
            </a:pPr>
            <a:r>
              <a:rPr lang="en-US"/>
              <a:t> al.add(“AAJY");  </a:t>
            </a:r>
            <a:endParaRPr/>
          </a:p>
          <a:p>
            <a:pPr indent="-342900" lvl="0" marL="342900" rtl="0" algn="l">
              <a:spcBef>
                <a:spcPts val="1000"/>
              </a:spcBef>
              <a:spcAft>
                <a:spcPts val="0"/>
              </a:spcAft>
              <a:buSzPct val="79999"/>
              <a:buChar char="►"/>
            </a:pPr>
            <a:r>
              <a:rPr lang="en-US"/>
              <a:t>  al.add("Ajay");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Iterator&lt;String&gt; itr=al.iterator();  </a:t>
            </a:r>
            <a:endParaRPr/>
          </a:p>
          <a:p>
            <a:pPr indent="-342900" lvl="0" marL="342900" rtl="0" algn="l">
              <a:spcBef>
                <a:spcPts val="1000"/>
              </a:spcBef>
              <a:spcAft>
                <a:spcPts val="0"/>
              </a:spcAft>
              <a:buSzPct val="79999"/>
              <a:buChar char="►"/>
            </a:pPr>
            <a:r>
              <a:rPr lang="en-US"/>
              <a:t>  while(itr.hasNext()){  </a:t>
            </a:r>
            <a:endParaRPr/>
          </a:p>
          <a:p>
            <a:pPr indent="-342900" lvl="0" marL="342900" rtl="0" algn="l">
              <a:spcBef>
                <a:spcPts val="1000"/>
              </a:spcBef>
              <a:spcAft>
                <a:spcPts val="0"/>
              </a:spcAft>
              <a:buSzPct val="79999"/>
              <a:buChar char="►"/>
            </a:pPr>
            <a:r>
              <a:rPr lang="en-US"/>
              <a:t>   System.out.println(itr.next());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65176" lvl="0" marL="342900" rtl="0" algn="l">
              <a:spcBef>
                <a:spcPts val="1000"/>
              </a:spcBef>
              <a:spcAft>
                <a:spcPts val="0"/>
              </a:spcAft>
              <a:buSzPct val="79999"/>
              <a:buNone/>
            </a:pPr>
            <a:r>
              <a:t/>
            </a:r>
            <a:endParaRPr/>
          </a:p>
        </p:txBody>
      </p:sp>
      <p:sp>
        <p:nvSpPr>
          <p:cNvPr id="586" name="Google Shape;586;p4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587" name="Google Shape;587;p4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88" name="Google Shape;588;p4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What is Collection framework</a:t>
            </a:r>
            <a:endParaRPr/>
          </a:p>
        </p:txBody>
      </p:sp>
      <p:sp>
        <p:nvSpPr>
          <p:cNvPr id="185" name="Google Shape;185;p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Collection framework represents a unified architecture for storing and manipulating group of objects. It has:</a:t>
            </a:r>
            <a:endParaRPr/>
          </a:p>
          <a:p>
            <a:pPr indent="-342900" lvl="0" marL="342900" rtl="0" algn="l">
              <a:spcBef>
                <a:spcPts val="1000"/>
              </a:spcBef>
              <a:spcAft>
                <a:spcPts val="0"/>
              </a:spcAft>
              <a:buSzPts val="1440"/>
              <a:buChar char="►"/>
            </a:pPr>
            <a:r>
              <a:rPr lang="en-US"/>
              <a:t>Interfaces and its implementations i.e. classes</a:t>
            </a:r>
            <a:endParaRPr/>
          </a:p>
          <a:p>
            <a:pPr indent="-342900" lvl="0" marL="342900" rtl="0" algn="l">
              <a:spcBef>
                <a:spcPts val="1000"/>
              </a:spcBef>
              <a:spcAft>
                <a:spcPts val="0"/>
              </a:spcAft>
              <a:buSzPts val="1440"/>
              <a:buChar char="►"/>
            </a:pPr>
            <a:r>
              <a:rPr lang="en-US"/>
              <a:t>Algorithm</a:t>
            </a:r>
            <a:endParaRPr/>
          </a:p>
          <a:p>
            <a:pPr indent="-342900" lvl="0" marL="342900" rtl="0" algn="l">
              <a:spcBef>
                <a:spcPts val="1000"/>
              </a:spcBef>
              <a:spcAft>
                <a:spcPts val="0"/>
              </a:spcAft>
              <a:buSzPts val="1440"/>
              <a:buChar char="►"/>
            </a:pPr>
            <a:r>
              <a:rPr lang="en-US"/>
              <a:t>The </a:t>
            </a:r>
            <a:r>
              <a:rPr b="1" lang="en-US"/>
              <a:t>java.util</a:t>
            </a:r>
            <a:r>
              <a:rPr lang="en-US"/>
              <a:t> package contains all the classes and interfaces for Collection framework.</a:t>
            </a:r>
            <a:endParaRPr/>
          </a:p>
        </p:txBody>
      </p:sp>
      <p:sp>
        <p:nvSpPr>
          <p:cNvPr id="186" name="Google Shape;186;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187" name="Google Shape;187;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88" name="Google Shape;188;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 calcmode="lin" valueType="num">
                                      <p:cBhvr additive="base">
                                        <p:cTn dur="500"/>
                                        <p:tgtEl>
                                          <p:spTgt spid="18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anim calcmode="lin" valueType="num">
                                      <p:cBhvr additive="base">
                                        <p:cTn dur="500"/>
                                        <p:tgtEl>
                                          <p:spTgt spid="18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anim calcmode="lin" valueType="num">
                                      <p:cBhvr additive="base">
                                        <p:cTn dur="500"/>
                                        <p:tgtEl>
                                          <p:spTgt spid="18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anim calcmode="lin" valueType="num">
                                      <p:cBhvr additive="base">
                                        <p:cTn dur="500"/>
                                        <p:tgtEl>
                                          <p:spTgt spid="18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3600"/>
              <a:buFont typeface="Trebuchet MS"/>
              <a:buNone/>
            </a:pPr>
            <a:r>
              <a:rPr lang="en-US">
                <a:solidFill>
                  <a:srgbClr val="FF0000"/>
                </a:solidFill>
              </a:rPr>
              <a:t>****</a:t>
            </a:r>
            <a:r>
              <a:rPr lang="en-US"/>
              <a:t>Guess the output</a:t>
            </a:r>
            <a:endParaRPr/>
          </a:p>
        </p:txBody>
      </p:sp>
      <p:sp>
        <p:nvSpPr>
          <p:cNvPr id="594" name="Google Shape;594;p5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class</a:t>
            </a:r>
            <a:r>
              <a:rPr b="1" lang="en-US">
                <a:solidFill>
                  <a:srgbClr val="000000"/>
                </a:solidFill>
                <a:latin typeface="Courier New"/>
                <a:ea typeface="Courier New"/>
                <a:cs typeface="Courier New"/>
                <a:sym typeface="Courier New"/>
              </a:rPr>
              <a:t> TreesetDemo {</a:t>
            </a:r>
            <a:endParaRPr/>
          </a:p>
          <a:p>
            <a:pPr indent="-342900" lvl="0" marL="342900" rtl="0" algn="l">
              <a:spcBef>
                <a:spcPts val="1000"/>
              </a:spcBef>
              <a:spcAft>
                <a:spcPts val="0"/>
              </a:spcAft>
              <a:buSzPts val="1440"/>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static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void</a:t>
            </a:r>
            <a:r>
              <a:rPr b="1" lang="en-US">
                <a:solidFill>
                  <a:srgbClr val="000000"/>
                </a:solidFill>
                <a:latin typeface="Courier New"/>
                <a:ea typeface="Courier New"/>
                <a:cs typeface="Courier New"/>
                <a:sym typeface="Courier New"/>
              </a:rPr>
              <a:t> main(String[] </a:t>
            </a:r>
            <a:r>
              <a:rPr b="1" lang="en-US">
                <a:solidFill>
                  <a:srgbClr val="6A3E3E"/>
                </a:solidFill>
                <a:latin typeface="Courier New"/>
                <a:ea typeface="Courier New"/>
                <a:cs typeface="Courier New"/>
                <a:sym typeface="Courier New"/>
              </a:rPr>
              <a:t>args</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TreeSet </a:t>
            </a:r>
            <a:r>
              <a:rPr lang="en-US">
                <a:solidFill>
                  <a:srgbClr val="6A3E3E"/>
                </a:solidFill>
                <a:latin typeface="Courier New"/>
                <a:ea typeface="Courier New"/>
                <a:cs typeface="Courier New"/>
                <a:sym typeface="Courier New"/>
              </a:rPr>
              <a:t>ts</a:t>
            </a:r>
            <a:r>
              <a:rPr lang="en-US">
                <a:solidFill>
                  <a:srgbClr val="000000"/>
                </a:solidFill>
                <a:latin typeface="Courier New"/>
                <a:ea typeface="Courier New"/>
                <a:cs typeface="Courier New"/>
                <a:sym typeface="Courier New"/>
              </a:rPr>
              <a:t> = </a:t>
            </a:r>
            <a:r>
              <a:rPr b="1" lang="en-US">
                <a:solidFill>
                  <a:srgbClr val="7F0055"/>
                </a:solidFill>
                <a:latin typeface="Courier New"/>
                <a:ea typeface="Courier New"/>
                <a:cs typeface="Courier New"/>
                <a:sym typeface="Courier New"/>
              </a:rPr>
              <a:t>new</a:t>
            </a:r>
            <a:r>
              <a:rPr b="1" lang="en-US">
                <a:solidFill>
                  <a:srgbClr val="000000"/>
                </a:solidFill>
                <a:latin typeface="Courier New"/>
                <a:ea typeface="Courier New"/>
                <a:cs typeface="Courier New"/>
                <a:sym typeface="Courier New"/>
              </a:rPr>
              <a:t> TreeSet();</a:t>
            </a:r>
            <a:endParaRPr/>
          </a:p>
          <a:p>
            <a:pPr indent="-342900" lvl="0" marL="342900" rtl="0" algn="l">
              <a:spcBef>
                <a:spcPts val="1000"/>
              </a:spcBef>
              <a:spcAft>
                <a:spcPts val="0"/>
              </a:spcAft>
              <a:buSzPts val="1440"/>
              <a:buChar char="►"/>
            </a:pPr>
            <a:r>
              <a:rPr lang="en-US">
                <a:solidFill>
                  <a:srgbClr val="6A3E3E"/>
                </a:solidFill>
                <a:latin typeface="Courier New"/>
                <a:ea typeface="Courier New"/>
                <a:cs typeface="Courier New"/>
                <a:sym typeface="Courier New"/>
              </a:rPr>
              <a:t>ts</a:t>
            </a:r>
            <a:r>
              <a:rPr lang="en-US">
                <a:solidFill>
                  <a:srgbClr val="000000"/>
                </a:solidFill>
                <a:latin typeface="Courier New"/>
                <a:ea typeface="Courier New"/>
                <a:cs typeface="Courier New"/>
                <a:sym typeface="Courier New"/>
              </a:rPr>
              <a:t>.add(</a:t>
            </a:r>
            <a:r>
              <a:rPr lang="en-US">
                <a:solidFill>
                  <a:srgbClr val="2A00FF"/>
                </a:solidFill>
                <a:latin typeface="Courier New"/>
                <a:ea typeface="Courier New"/>
                <a:cs typeface="Courier New"/>
                <a:sym typeface="Courier New"/>
              </a:rPr>
              <a:t>"AMR"</a:t>
            </a: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6A3E3E"/>
                </a:solidFill>
                <a:latin typeface="Courier New"/>
                <a:ea typeface="Courier New"/>
                <a:cs typeface="Courier New"/>
                <a:sym typeface="Courier New"/>
              </a:rPr>
              <a:t>ts</a:t>
            </a:r>
            <a:r>
              <a:rPr lang="en-US">
                <a:solidFill>
                  <a:srgbClr val="000000"/>
                </a:solidFill>
                <a:latin typeface="Courier New"/>
                <a:ea typeface="Courier New"/>
                <a:cs typeface="Courier New"/>
                <a:sym typeface="Courier New"/>
              </a:rPr>
              <a:t>.add(</a:t>
            </a:r>
            <a:r>
              <a:rPr lang="en-US">
                <a:solidFill>
                  <a:srgbClr val="2A00FF"/>
                </a:solidFill>
                <a:latin typeface="Courier New"/>
                <a:ea typeface="Courier New"/>
                <a:cs typeface="Courier New"/>
                <a:sym typeface="Courier New"/>
              </a:rPr>
              <a:t>"NTR"</a:t>
            </a: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6A3E3E"/>
                </a:solidFill>
                <a:latin typeface="Courier New"/>
                <a:ea typeface="Courier New"/>
                <a:cs typeface="Courier New"/>
                <a:sym typeface="Courier New"/>
              </a:rPr>
              <a:t>ts</a:t>
            </a:r>
            <a:r>
              <a:rPr lang="en-US">
                <a:solidFill>
                  <a:srgbClr val="000000"/>
                </a:solidFill>
                <a:latin typeface="Courier New"/>
                <a:ea typeface="Courier New"/>
                <a:cs typeface="Courier New"/>
                <a:sym typeface="Courier New"/>
              </a:rPr>
              <a:t>.add(</a:t>
            </a:r>
            <a:r>
              <a:rPr b="1" lang="en-US">
                <a:solidFill>
                  <a:srgbClr val="7F0055"/>
                </a:solidFill>
                <a:latin typeface="Courier New"/>
                <a:ea typeface="Courier New"/>
                <a:cs typeface="Courier New"/>
                <a:sym typeface="Courier New"/>
              </a:rPr>
              <a:t>new</a:t>
            </a:r>
            <a:r>
              <a:rPr b="1" lang="en-US">
                <a:solidFill>
                  <a:srgbClr val="000000"/>
                </a:solidFill>
                <a:latin typeface="Courier New"/>
                <a:ea typeface="Courier New"/>
                <a:cs typeface="Courier New"/>
                <a:sym typeface="Courier New"/>
              </a:rPr>
              <a:t> StringBuffer(</a:t>
            </a:r>
            <a:r>
              <a:rPr b="1" lang="en-US">
                <a:solidFill>
                  <a:srgbClr val="2A00FF"/>
                </a:solidFill>
                <a:latin typeface="Courier New"/>
                <a:ea typeface="Courier New"/>
                <a:cs typeface="Courier New"/>
                <a:sym typeface="Courier New"/>
              </a:rPr>
              <a:t>"ANR"</a:t>
            </a:r>
            <a:r>
              <a:rPr b="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6A3E3E"/>
                </a:solidFill>
                <a:latin typeface="Courier New"/>
                <a:ea typeface="Courier New"/>
                <a:cs typeface="Courier New"/>
                <a:sym typeface="Courier New"/>
              </a:rPr>
              <a:t>ts</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a:t>
            </a:r>
            <a:endParaRPr>
              <a:latin typeface="Courier New"/>
              <a:ea typeface="Courier New"/>
              <a:cs typeface="Courier New"/>
              <a:sym typeface="Courier New"/>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a:t>
            </a:r>
            <a:endParaRPr/>
          </a:p>
        </p:txBody>
      </p:sp>
      <p:sp>
        <p:nvSpPr>
          <p:cNvPr id="595" name="Google Shape;595;p5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596" name="Google Shape;596;p5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597" name="Google Shape;597;p5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603" name="Google Shape;603;p5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solidFill>
                  <a:srgbClr val="FF0000"/>
                </a:solidFill>
                <a:latin typeface="Courier New"/>
                <a:ea typeface="Courier New"/>
                <a:cs typeface="Courier New"/>
                <a:sym typeface="Courier New"/>
              </a:rPr>
              <a:t>Exception in thread "main" </a:t>
            </a:r>
            <a:r>
              <a:rPr lang="en-US" u="sng">
                <a:solidFill>
                  <a:srgbClr val="0066CC"/>
                </a:solidFill>
                <a:latin typeface="Courier New"/>
                <a:ea typeface="Courier New"/>
                <a:cs typeface="Courier New"/>
                <a:sym typeface="Courier New"/>
              </a:rPr>
              <a:t>java.lang.ClassCastException</a:t>
            </a:r>
            <a:r>
              <a:rPr lang="en-US" u="sng">
                <a:solidFill>
                  <a:srgbClr val="FF0000"/>
                </a:solidFill>
                <a:latin typeface="Courier New"/>
                <a:ea typeface="Courier New"/>
                <a:cs typeface="Courier New"/>
                <a:sym typeface="Courier New"/>
              </a:rPr>
              <a:t>: java.lang.StringBuffer cannot be cast to java.lang.Comparable</a:t>
            </a:r>
            <a:endParaRPr/>
          </a:p>
        </p:txBody>
      </p:sp>
      <p:sp>
        <p:nvSpPr>
          <p:cNvPr id="604" name="Google Shape;604;p5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605" name="Google Shape;605;p5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06" name="Google Shape;606;p5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3600"/>
              <a:buFont typeface="Trebuchet MS"/>
              <a:buNone/>
            </a:pPr>
            <a:r>
              <a:rPr lang="en-US">
                <a:solidFill>
                  <a:srgbClr val="FF0000"/>
                </a:solidFill>
              </a:rPr>
              <a:t>****</a:t>
            </a:r>
            <a:r>
              <a:rPr lang="en-US"/>
              <a:t>Guess the output</a:t>
            </a:r>
            <a:endParaRPr/>
          </a:p>
        </p:txBody>
      </p:sp>
      <p:sp>
        <p:nvSpPr>
          <p:cNvPr id="612" name="Google Shape;612;p5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class</a:t>
            </a:r>
            <a:r>
              <a:rPr b="1" lang="en-US">
                <a:solidFill>
                  <a:srgbClr val="000000"/>
                </a:solidFill>
                <a:latin typeface="Courier New"/>
                <a:ea typeface="Courier New"/>
                <a:cs typeface="Courier New"/>
                <a:sym typeface="Courier New"/>
              </a:rPr>
              <a:t> TreesetDemo {</a:t>
            </a:r>
            <a:endParaRPr/>
          </a:p>
          <a:p>
            <a:pPr indent="-342900" lvl="0" marL="342900" rtl="0" algn="l">
              <a:spcBef>
                <a:spcPts val="1000"/>
              </a:spcBef>
              <a:spcAft>
                <a:spcPts val="0"/>
              </a:spcAft>
              <a:buSzPts val="1440"/>
              <a:buChar char="►"/>
            </a:pPr>
            <a:r>
              <a:rPr b="1" lang="en-US">
                <a:solidFill>
                  <a:srgbClr val="7F0055"/>
                </a:solidFill>
                <a:latin typeface="Courier New"/>
                <a:ea typeface="Courier New"/>
                <a:cs typeface="Courier New"/>
                <a:sym typeface="Courier New"/>
              </a:rPr>
              <a:t>public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static</a:t>
            </a:r>
            <a:r>
              <a:rPr b="1" lang="en-US">
                <a:solidFill>
                  <a:srgbClr val="000000"/>
                </a:solidFill>
                <a:latin typeface="Courier New"/>
                <a:ea typeface="Courier New"/>
                <a:cs typeface="Courier New"/>
                <a:sym typeface="Courier New"/>
              </a:rPr>
              <a:t> </a:t>
            </a:r>
            <a:r>
              <a:rPr b="1" lang="en-US">
                <a:solidFill>
                  <a:srgbClr val="7F0055"/>
                </a:solidFill>
                <a:latin typeface="Courier New"/>
                <a:ea typeface="Courier New"/>
                <a:cs typeface="Courier New"/>
                <a:sym typeface="Courier New"/>
              </a:rPr>
              <a:t>void</a:t>
            </a:r>
            <a:r>
              <a:rPr b="1" lang="en-US">
                <a:solidFill>
                  <a:srgbClr val="000000"/>
                </a:solidFill>
                <a:latin typeface="Courier New"/>
                <a:ea typeface="Courier New"/>
                <a:cs typeface="Courier New"/>
                <a:sym typeface="Courier New"/>
              </a:rPr>
              <a:t> main(String[] </a:t>
            </a:r>
            <a:r>
              <a:rPr b="1" lang="en-US">
                <a:solidFill>
                  <a:srgbClr val="6A3E3E"/>
                </a:solidFill>
                <a:latin typeface="Courier New"/>
                <a:ea typeface="Courier New"/>
                <a:cs typeface="Courier New"/>
                <a:sym typeface="Courier New"/>
              </a:rPr>
              <a:t>args</a:t>
            </a:r>
            <a:r>
              <a:rPr b="1" lang="en-US">
                <a:solidFill>
                  <a:srgbClr val="000000"/>
                </a:solidFill>
                <a:latin typeface="Courier New"/>
                <a:ea typeface="Courier New"/>
                <a:cs typeface="Courier New"/>
                <a:sym typeface="Courier New"/>
              </a:rPr>
              <a:t>) {</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TreeSet </a:t>
            </a:r>
            <a:r>
              <a:rPr lang="en-US">
                <a:solidFill>
                  <a:srgbClr val="6A3E3E"/>
                </a:solidFill>
                <a:latin typeface="Courier New"/>
                <a:ea typeface="Courier New"/>
                <a:cs typeface="Courier New"/>
                <a:sym typeface="Courier New"/>
              </a:rPr>
              <a:t>ts</a:t>
            </a:r>
            <a:r>
              <a:rPr lang="en-US">
                <a:solidFill>
                  <a:srgbClr val="000000"/>
                </a:solidFill>
                <a:latin typeface="Courier New"/>
                <a:ea typeface="Courier New"/>
                <a:cs typeface="Courier New"/>
                <a:sym typeface="Courier New"/>
              </a:rPr>
              <a:t> = </a:t>
            </a:r>
            <a:r>
              <a:rPr b="1" lang="en-US">
                <a:solidFill>
                  <a:srgbClr val="7F0055"/>
                </a:solidFill>
                <a:latin typeface="Courier New"/>
                <a:ea typeface="Courier New"/>
                <a:cs typeface="Courier New"/>
                <a:sym typeface="Courier New"/>
              </a:rPr>
              <a:t>new</a:t>
            </a:r>
            <a:r>
              <a:rPr b="1" lang="en-US">
                <a:solidFill>
                  <a:srgbClr val="000000"/>
                </a:solidFill>
                <a:latin typeface="Courier New"/>
                <a:ea typeface="Courier New"/>
                <a:cs typeface="Courier New"/>
                <a:sym typeface="Courier New"/>
              </a:rPr>
              <a:t> TreeSet();</a:t>
            </a:r>
            <a:endParaRPr/>
          </a:p>
          <a:p>
            <a:pPr indent="-342900" lvl="0" marL="342900" rtl="0" algn="l">
              <a:spcBef>
                <a:spcPts val="1000"/>
              </a:spcBef>
              <a:spcAft>
                <a:spcPts val="0"/>
              </a:spcAft>
              <a:buSzPts val="1440"/>
              <a:buChar char="►"/>
            </a:pPr>
            <a:r>
              <a:rPr lang="en-US">
                <a:solidFill>
                  <a:srgbClr val="6A3E3E"/>
                </a:solidFill>
                <a:latin typeface="Courier New"/>
                <a:ea typeface="Courier New"/>
                <a:cs typeface="Courier New"/>
                <a:sym typeface="Courier New"/>
              </a:rPr>
              <a:t>ts</a:t>
            </a:r>
            <a:r>
              <a:rPr lang="en-US">
                <a:solidFill>
                  <a:srgbClr val="000000"/>
                </a:solidFill>
                <a:latin typeface="Courier New"/>
                <a:ea typeface="Courier New"/>
                <a:cs typeface="Courier New"/>
                <a:sym typeface="Courier New"/>
              </a:rPr>
              <a:t>.add(</a:t>
            </a:r>
            <a:r>
              <a:rPr lang="en-US">
                <a:solidFill>
                  <a:srgbClr val="2A00FF"/>
                </a:solidFill>
                <a:latin typeface="Courier New"/>
                <a:ea typeface="Courier New"/>
                <a:cs typeface="Courier New"/>
                <a:sym typeface="Courier New"/>
              </a:rPr>
              <a:t>"AMR"</a:t>
            </a: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6A3E3E"/>
                </a:solidFill>
                <a:latin typeface="Courier New"/>
                <a:ea typeface="Courier New"/>
                <a:cs typeface="Courier New"/>
                <a:sym typeface="Courier New"/>
              </a:rPr>
              <a:t>ts</a:t>
            </a:r>
            <a:r>
              <a:rPr lang="en-US">
                <a:solidFill>
                  <a:srgbClr val="000000"/>
                </a:solidFill>
                <a:latin typeface="Courier New"/>
                <a:ea typeface="Courier New"/>
                <a:cs typeface="Courier New"/>
                <a:sym typeface="Courier New"/>
              </a:rPr>
              <a:t>.add(</a:t>
            </a:r>
            <a:r>
              <a:rPr lang="en-US">
                <a:solidFill>
                  <a:srgbClr val="2A00FF"/>
                </a:solidFill>
                <a:latin typeface="Courier New"/>
                <a:ea typeface="Courier New"/>
                <a:cs typeface="Courier New"/>
                <a:sym typeface="Courier New"/>
              </a:rPr>
              <a:t>"NTR"</a:t>
            </a:r>
            <a:r>
              <a:rPr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6A3E3E"/>
                </a:solidFill>
                <a:latin typeface="Courier New"/>
                <a:ea typeface="Courier New"/>
                <a:cs typeface="Courier New"/>
                <a:sym typeface="Courier New"/>
              </a:rPr>
              <a:t>ts</a:t>
            </a:r>
            <a:r>
              <a:rPr lang="en-US">
                <a:solidFill>
                  <a:srgbClr val="000000"/>
                </a:solidFill>
                <a:latin typeface="Courier New"/>
                <a:ea typeface="Courier New"/>
                <a:cs typeface="Courier New"/>
                <a:sym typeface="Courier New"/>
              </a:rPr>
              <a:t>.add(</a:t>
            </a:r>
            <a:r>
              <a:rPr b="1" lang="en-US">
                <a:solidFill>
                  <a:srgbClr val="7F0055"/>
                </a:solidFill>
                <a:latin typeface="Courier New"/>
                <a:ea typeface="Courier New"/>
                <a:cs typeface="Courier New"/>
                <a:sym typeface="Courier New"/>
              </a:rPr>
              <a:t>null</a:t>
            </a:r>
            <a:r>
              <a:rPr b="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System.</a:t>
            </a:r>
            <a:r>
              <a:rPr b="1" i="1" lang="en-US">
                <a:solidFill>
                  <a:srgbClr val="0000C0"/>
                </a:solidFill>
                <a:latin typeface="Courier New"/>
                <a:ea typeface="Courier New"/>
                <a:cs typeface="Courier New"/>
                <a:sym typeface="Courier New"/>
              </a:rPr>
              <a:t>out</a:t>
            </a:r>
            <a:r>
              <a:rPr b="1" i="1" lang="en-US">
                <a:solidFill>
                  <a:srgbClr val="000000"/>
                </a:solidFill>
                <a:latin typeface="Courier New"/>
                <a:ea typeface="Courier New"/>
                <a:cs typeface="Courier New"/>
                <a:sym typeface="Courier New"/>
              </a:rPr>
              <a:t>.println(</a:t>
            </a:r>
            <a:r>
              <a:rPr b="1" i="1" lang="en-US">
                <a:solidFill>
                  <a:srgbClr val="6A3E3E"/>
                </a:solidFill>
                <a:latin typeface="Courier New"/>
                <a:ea typeface="Courier New"/>
                <a:cs typeface="Courier New"/>
                <a:sym typeface="Courier New"/>
              </a:rPr>
              <a:t>ts</a:t>
            </a:r>
            <a:r>
              <a:rPr b="1" i="1" lang="en-US">
                <a:solidFill>
                  <a:srgbClr val="000000"/>
                </a:solidFill>
                <a:latin typeface="Courier New"/>
                <a:ea typeface="Courier New"/>
                <a:cs typeface="Courier New"/>
                <a:sym typeface="Courier New"/>
              </a:rPr>
              <a:t>);</a:t>
            </a:r>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a:t>
            </a:r>
            <a:endParaRPr>
              <a:latin typeface="Courier New"/>
              <a:ea typeface="Courier New"/>
              <a:cs typeface="Courier New"/>
              <a:sym typeface="Courier New"/>
            </a:endParaRPr>
          </a:p>
          <a:p>
            <a:pPr indent="-342900" lvl="0" marL="342900" rtl="0" algn="l">
              <a:spcBef>
                <a:spcPts val="1000"/>
              </a:spcBef>
              <a:spcAft>
                <a:spcPts val="0"/>
              </a:spcAft>
              <a:buSzPts val="1440"/>
              <a:buChar char="►"/>
            </a:pPr>
            <a:r>
              <a:rPr lang="en-US">
                <a:solidFill>
                  <a:srgbClr val="000000"/>
                </a:solidFill>
                <a:latin typeface="Courier New"/>
                <a:ea typeface="Courier New"/>
                <a:cs typeface="Courier New"/>
                <a:sym typeface="Courier New"/>
              </a:rPr>
              <a:t>}</a:t>
            </a:r>
            <a:endParaRPr/>
          </a:p>
        </p:txBody>
      </p:sp>
      <p:sp>
        <p:nvSpPr>
          <p:cNvPr id="613" name="Google Shape;613;p5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614" name="Google Shape;614;p5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15" name="Google Shape;615;p5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621" name="Google Shape;621;p5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Nullpointer Exception</a:t>
            </a:r>
            <a:endParaRPr/>
          </a:p>
        </p:txBody>
      </p:sp>
      <p:sp>
        <p:nvSpPr>
          <p:cNvPr id="622" name="Google Shape;622;p5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623" name="Google Shape;623;p5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24" name="Google Shape;624;p5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Map Interface</a:t>
            </a:r>
            <a:endParaRPr/>
          </a:p>
        </p:txBody>
      </p:sp>
      <p:sp>
        <p:nvSpPr>
          <p:cNvPr id="630" name="Google Shape;630;p5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lang="en-US"/>
              <a:t>A map contains values based on the key i.e. key and value pair.Each pair is known as an entry.Map contains only unique elements. </a:t>
            </a:r>
            <a:endParaRPr/>
          </a:p>
          <a:p>
            <a:pPr indent="-342900" lvl="0" marL="342900" rtl="0" algn="l">
              <a:spcBef>
                <a:spcPts val="1000"/>
              </a:spcBef>
              <a:spcAft>
                <a:spcPts val="0"/>
              </a:spcAft>
              <a:buSzPct val="79999"/>
              <a:buChar char="►"/>
            </a:pPr>
            <a:r>
              <a:rPr b="1" lang="en-US"/>
              <a:t>Commonly used methods of Map interface:</a:t>
            </a:r>
            <a:endParaRPr/>
          </a:p>
          <a:p>
            <a:pPr indent="-285750" lvl="1" marL="742950" rtl="0" algn="l">
              <a:spcBef>
                <a:spcPts val="1000"/>
              </a:spcBef>
              <a:spcAft>
                <a:spcPts val="0"/>
              </a:spcAft>
              <a:buSzPct val="80000"/>
              <a:buChar char="►"/>
            </a:pPr>
            <a:r>
              <a:rPr b="1" lang="en-US"/>
              <a:t>public Object put(object key,Object value):</a:t>
            </a:r>
            <a:r>
              <a:rPr lang="en-US"/>
              <a:t> is used to insert an entry in this map.</a:t>
            </a:r>
            <a:endParaRPr/>
          </a:p>
          <a:p>
            <a:pPr indent="-285750" lvl="1" marL="742950" rtl="0" algn="l">
              <a:spcBef>
                <a:spcPts val="1000"/>
              </a:spcBef>
              <a:spcAft>
                <a:spcPts val="0"/>
              </a:spcAft>
              <a:buSzPct val="80000"/>
              <a:buChar char="►"/>
            </a:pPr>
            <a:r>
              <a:rPr b="1" lang="en-US"/>
              <a:t>public void putAll(Map map):</a:t>
            </a:r>
            <a:r>
              <a:rPr lang="en-US"/>
              <a:t>is used to insert the specified map in this map.</a:t>
            </a:r>
            <a:endParaRPr/>
          </a:p>
          <a:p>
            <a:pPr indent="-285750" lvl="1" marL="742950" rtl="0" algn="l">
              <a:spcBef>
                <a:spcPts val="1000"/>
              </a:spcBef>
              <a:spcAft>
                <a:spcPts val="0"/>
              </a:spcAft>
              <a:buSzPct val="80000"/>
              <a:buChar char="►"/>
            </a:pPr>
            <a:r>
              <a:rPr b="1" lang="en-US"/>
              <a:t>public Object remove(object key):</a:t>
            </a:r>
            <a:r>
              <a:rPr lang="en-US"/>
              <a:t>is used to delete an entry for the specified key.</a:t>
            </a:r>
            <a:endParaRPr/>
          </a:p>
          <a:p>
            <a:pPr indent="-285750" lvl="1" marL="742950" rtl="0" algn="l">
              <a:spcBef>
                <a:spcPts val="1000"/>
              </a:spcBef>
              <a:spcAft>
                <a:spcPts val="0"/>
              </a:spcAft>
              <a:buSzPct val="80000"/>
              <a:buChar char="►"/>
            </a:pPr>
            <a:r>
              <a:rPr b="1" lang="en-US"/>
              <a:t>public Object get(Object key):</a:t>
            </a:r>
            <a:r>
              <a:rPr lang="en-US"/>
              <a:t>is used to return the value for the specified key.</a:t>
            </a:r>
            <a:endParaRPr/>
          </a:p>
          <a:p>
            <a:pPr indent="-285750" lvl="1" marL="742950" rtl="0" algn="l">
              <a:spcBef>
                <a:spcPts val="1000"/>
              </a:spcBef>
              <a:spcAft>
                <a:spcPts val="0"/>
              </a:spcAft>
              <a:buSzPct val="80000"/>
              <a:buChar char="►"/>
            </a:pPr>
            <a:r>
              <a:rPr b="1" lang="en-US"/>
              <a:t>public boolean containsKey(Object key):</a:t>
            </a:r>
            <a:r>
              <a:rPr lang="en-US"/>
              <a:t>is used to search the specified key from this map.</a:t>
            </a:r>
            <a:endParaRPr/>
          </a:p>
          <a:p>
            <a:pPr indent="-285750" lvl="1" marL="742950" rtl="0" algn="l">
              <a:spcBef>
                <a:spcPts val="1000"/>
              </a:spcBef>
              <a:spcAft>
                <a:spcPts val="0"/>
              </a:spcAft>
              <a:buSzPct val="80000"/>
              <a:buChar char="►"/>
            </a:pPr>
            <a:r>
              <a:rPr b="1" lang="en-US"/>
              <a:t>public boolean containsValue(Object value):</a:t>
            </a:r>
            <a:r>
              <a:rPr lang="en-US"/>
              <a:t>is used to search the specified value from this map.</a:t>
            </a:r>
            <a:endParaRPr/>
          </a:p>
          <a:p>
            <a:pPr indent="-285750" lvl="1" marL="742950" rtl="0" algn="l">
              <a:spcBef>
                <a:spcPts val="1000"/>
              </a:spcBef>
              <a:spcAft>
                <a:spcPts val="0"/>
              </a:spcAft>
              <a:buSzPct val="80000"/>
              <a:buChar char="►"/>
            </a:pPr>
            <a:r>
              <a:rPr b="1" lang="en-US"/>
              <a:t>public Set keySet():</a:t>
            </a:r>
            <a:r>
              <a:rPr lang="en-US"/>
              <a:t>returns the Set view containing all the keys.</a:t>
            </a:r>
            <a:endParaRPr/>
          </a:p>
          <a:p>
            <a:pPr indent="-285750" lvl="1" marL="742950" rtl="0" algn="l">
              <a:spcBef>
                <a:spcPts val="1000"/>
              </a:spcBef>
              <a:spcAft>
                <a:spcPts val="0"/>
              </a:spcAft>
              <a:buSzPct val="80000"/>
              <a:buChar char="►"/>
            </a:pPr>
            <a:r>
              <a:rPr b="1" lang="en-US"/>
              <a:t>public Set entrySet():</a:t>
            </a:r>
            <a:r>
              <a:rPr lang="en-US"/>
              <a:t>returns the Set view containing all the keys and values.</a:t>
            </a:r>
            <a:endParaRPr/>
          </a:p>
          <a:p>
            <a:pPr indent="-258318" lvl="0" marL="342900" rtl="0" algn="l">
              <a:spcBef>
                <a:spcPts val="1000"/>
              </a:spcBef>
              <a:spcAft>
                <a:spcPts val="0"/>
              </a:spcAft>
              <a:buSzPct val="79999"/>
              <a:buNone/>
            </a:pPr>
            <a:r>
              <a:t/>
            </a:r>
            <a:endParaRPr/>
          </a:p>
        </p:txBody>
      </p:sp>
      <p:sp>
        <p:nvSpPr>
          <p:cNvPr id="631" name="Google Shape;631;p5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632" name="Google Shape;632;p5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33" name="Google Shape;633;p5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Hierarchy of Map interface</a:t>
            </a:r>
            <a:endParaRPr/>
          </a:p>
        </p:txBody>
      </p:sp>
      <p:sp>
        <p:nvSpPr>
          <p:cNvPr id="639" name="Google Shape;639;p5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640" name="Google Shape;640;p5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41" name="Google Shape;641;p5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programcreek.com/wp-content/uploads/2009/02/MapClassHierarchy-600x354.jpg" id="642" name="Google Shape;642;p55"/>
          <p:cNvPicPr preferRelativeResize="0"/>
          <p:nvPr>
            <p:ph idx="1" type="body"/>
          </p:nvPr>
        </p:nvPicPr>
        <p:blipFill rotWithShape="1">
          <a:blip r:embed="rId3">
            <a:alphaModFix/>
          </a:blip>
          <a:srcRect b="0" l="0" r="0" t="0"/>
          <a:stretch/>
        </p:blipFill>
        <p:spPr>
          <a:xfrm>
            <a:off x="2118519" y="2415381"/>
            <a:ext cx="5715000" cy="33718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Entry</a:t>
            </a:r>
            <a:endParaRPr/>
          </a:p>
        </p:txBody>
      </p:sp>
      <p:sp>
        <p:nvSpPr>
          <p:cNvPr id="648" name="Google Shape;648;p5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Entry is the subinterface of Map.So we will access it by Map.Entry name.It provides methods to get key and value. </a:t>
            </a:r>
            <a:endParaRPr/>
          </a:p>
          <a:p>
            <a:pPr indent="-342900" lvl="0" marL="342900" rtl="0" algn="l">
              <a:spcBef>
                <a:spcPts val="1000"/>
              </a:spcBef>
              <a:spcAft>
                <a:spcPts val="0"/>
              </a:spcAft>
              <a:buSzPts val="1440"/>
              <a:buChar char="►"/>
            </a:pPr>
            <a:r>
              <a:rPr b="1" lang="en-US"/>
              <a:t>Methods of Entry interface:</a:t>
            </a:r>
            <a:endParaRPr/>
          </a:p>
          <a:p>
            <a:pPr indent="-285750" lvl="1" marL="742950" rtl="0" algn="l">
              <a:spcBef>
                <a:spcPts val="1000"/>
              </a:spcBef>
              <a:spcAft>
                <a:spcPts val="0"/>
              </a:spcAft>
              <a:buSzPts val="1280"/>
              <a:buChar char="►"/>
            </a:pPr>
            <a:r>
              <a:rPr b="1" lang="en-US"/>
              <a:t>public Object getKey():</a:t>
            </a:r>
            <a:r>
              <a:rPr lang="en-US"/>
              <a:t> is used to obtain key.</a:t>
            </a:r>
            <a:endParaRPr/>
          </a:p>
          <a:p>
            <a:pPr indent="-285750" lvl="1" marL="742950" rtl="0" algn="l">
              <a:spcBef>
                <a:spcPts val="1000"/>
              </a:spcBef>
              <a:spcAft>
                <a:spcPts val="0"/>
              </a:spcAft>
              <a:buSzPts val="1280"/>
              <a:buChar char="►"/>
            </a:pPr>
            <a:r>
              <a:rPr b="1" lang="en-US"/>
              <a:t>public Object getValue():</a:t>
            </a:r>
            <a:r>
              <a:rPr lang="en-US"/>
              <a:t>is used to obtain value.</a:t>
            </a:r>
            <a:endParaRPr/>
          </a:p>
          <a:p>
            <a:pPr indent="-251459" lvl="0" marL="342900" rtl="0" algn="l">
              <a:spcBef>
                <a:spcPts val="1000"/>
              </a:spcBef>
              <a:spcAft>
                <a:spcPts val="0"/>
              </a:spcAft>
              <a:buSzPts val="1440"/>
              <a:buNone/>
            </a:pPr>
            <a:r>
              <a:t/>
            </a:r>
            <a:endParaRPr/>
          </a:p>
        </p:txBody>
      </p:sp>
      <p:sp>
        <p:nvSpPr>
          <p:cNvPr id="649" name="Google Shape;649;p5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650" name="Google Shape;650;p5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51" name="Google Shape;651;p5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Java HashMap class</a:t>
            </a:r>
            <a:endParaRPr/>
          </a:p>
        </p:txBody>
      </p:sp>
      <p:sp>
        <p:nvSpPr>
          <p:cNvPr id="657" name="Google Shape;657;p5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 HashMap contains values based on the key. It implements the Map interface and extends AbstractMap class.</a:t>
            </a:r>
            <a:endParaRPr/>
          </a:p>
          <a:p>
            <a:pPr indent="-342900" lvl="0" marL="342900" rtl="0" algn="l">
              <a:spcBef>
                <a:spcPts val="1000"/>
              </a:spcBef>
              <a:spcAft>
                <a:spcPts val="0"/>
              </a:spcAft>
              <a:buSzPts val="1440"/>
              <a:buChar char="►"/>
            </a:pPr>
            <a:r>
              <a:rPr lang="en-US"/>
              <a:t>It contains only unique elements.</a:t>
            </a:r>
            <a:endParaRPr/>
          </a:p>
          <a:p>
            <a:pPr indent="-342900" lvl="0" marL="342900" rtl="0" algn="l">
              <a:spcBef>
                <a:spcPts val="1000"/>
              </a:spcBef>
              <a:spcAft>
                <a:spcPts val="0"/>
              </a:spcAft>
              <a:buSzPts val="1440"/>
              <a:buChar char="►"/>
            </a:pPr>
            <a:r>
              <a:rPr lang="en-US"/>
              <a:t>It may have one null key and multiple null values.</a:t>
            </a:r>
            <a:endParaRPr/>
          </a:p>
          <a:p>
            <a:pPr indent="-342900" lvl="0" marL="342900" rtl="0" algn="l">
              <a:spcBef>
                <a:spcPts val="1000"/>
              </a:spcBef>
              <a:spcAft>
                <a:spcPts val="0"/>
              </a:spcAft>
              <a:buSzPts val="1440"/>
              <a:buChar char="►"/>
            </a:pPr>
            <a:r>
              <a:rPr lang="en-US"/>
              <a:t>It maintains no order.</a:t>
            </a:r>
            <a:endParaRPr/>
          </a:p>
          <a:p>
            <a:pPr indent="-251459" lvl="0" marL="342900" rtl="0" algn="l">
              <a:spcBef>
                <a:spcPts val="1000"/>
              </a:spcBef>
              <a:spcAft>
                <a:spcPts val="0"/>
              </a:spcAft>
              <a:buSzPts val="1440"/>
              <a:buNone/>
            </a:pPr>
            <a:r>
              <a:t/>
            </a:r>
            <a:endParaRPr/>
          </a:p>
        </p:txBody>
      </p:sp>
      <p:sp>
        <p:nvSpPr>
          <p:cNvPr id="658" name="Google Shape;658;p5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659" name="Google Shape;659;p5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60" name="Google Shape;660;p5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Hierarchy of HashMap class:</a:t>
            </a:r>
            <a:endParaRPr/>
          </a:p>
        </p:txBody>
      </p:sp>
      <p:pic>
        <p:nvPicPr>
          <p:cNvPr id="666" name="Google Shape;666;p58"/>
          <p:cNvPicPr preferRelativeResize="0"/>
          <p:nvPr>
            <p:ph idx="1" type="body"/>
          </p:nvPr>
        </p:nvPicPr>
        <p:blipFill rotWithShape="1">
          <a:blip r:embed="rId3">
            <a:alphaModFix/>
          </a:blip>
          <a:srcRect b="0" l="0" r="0" t="0"/>
          <a:stretch/>
        </p:blipFill>
        <p:spPr>
          <a:xfrm>
            <a:off x="3638593" y="2923914"/>
            <a:ext cx="2674852" cy="2354784"/>
          </a:xfrm>
          <a:prstGeom prst="rect">
            <a:avLst/>
          </a:prstGeom>
          <a:noFill/>
          <a:ln>
            <a:noFill/>
          </a:ln>
        </p:spPr>
      </p:pic>
      <p:sp>
        <p:nvSpPr>
          <p:cNvPr id="667" name="Google Shape;667;p5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668" name="Google Shape;668;p5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69" name="Google Shape;669;p5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Example of HashMap class:</a:t>
            </a:r>
            <a:endParaRPr/>
          </a:p>
        </p:txBody>
      </p:sp>
      <p:sp>
        <p:nvSpPr>
          <p:cNvPr id="675" name="Google Shape;675;p59"/>
          <p:cNvSpPr txBox="1"/>
          <p:nvPr>
            <p:ph idx="1" type="body"/>
          </p:nvPr>
        </p:nvSpPr>
        <p:spPr>
          <a:xfrm>
            <a:off x="677333" y="1343025"/>
            <a:ext cx="9219142" cy="5438775"/>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lang="en-US"/>
              <a:t>import java.util.*;  </a:t>
            </a:r>
            <a:endParaRPr/>
          </a:p>
          <a:p>
            <a:pPr indent="-342900" lvl="0" marL="342900" rtl="0" algn="l">
              <a:spcBef>
                <a:spcPts val="1000"/>
              </a:spcBef>
              <a:spcAft>
                <a:spcPts val="0"/>
              </a:spcAft>
              <a:buSzPct val="79999"/>
              <a:buChar char="►"/>
            </a:pPr>
            <a:r>
              <a:rPr lang="en-US"/>
              <a:t>class TestCollection13{  </a:t>
            </a:r>
            <a:endParaRPr/>
          </a:p>
          <a:p>
            <a:pPr indent="-342900" lvl="0" marL="342900" rtl="0" algn="l">
              <a:spcBef>
                <a:spcPts val="1000"/>
              </a:spcBef>
              <a:spcAft>
                <a:spcPts val="0"/>
              </a:spcAft>
              <a:buSzPct val="79999"/>
              <a:buChar char="►"/>
            </a:pPr>
            <a:r>
              <a:rPr lang="en-US"/>
              <a:t> public static void main(String args[]){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HashMap&lt;Integer,String&gt; hm=new HashMap&lt;Integer,String&gt;();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hm.put(100,"Amit");  </a:t>
            </a:r>
            <a:endParaRPr/>
          </a:p>
          <a:p>
            <a:pPr indent="-342900" lvl="0" marL="342900" rtl="0" algn="l">
              <a:spcBef>
                <a:spcPts val="1000"/>
              </a:spcBef>
              <a:spcAft>
                <a:spcPts val="0"/>
              </a:spcAft>
              <a:buSzPct val="79999"/>
              <a:buChar char="►"/>
            </a:pPr>
            <a:r>
              <a:rPr lang="en-US"/>
              <a:t>  hm.put(101,"Vijay");  </a:t>
            </a:r>
            <a:endParaRPr/>
          </a:p>
          <a:p>
            <a:pPr indent="-342900" lvl="0" marL="342900" rtl="0" algn="l">
              <a:spcBef>
                <a:spcPts val="1000"/>
              </a:spcBef>
              <a:spcAft>
                <a:spcPts val="0"/>
              </a:spcAft>
              <a:buSzPct val="79999"/>
              <a:buChar char="►"/>
            </a:pPr>
            <a:r>
              <a:rPr lang="en-US"/>
              <a:t>  hm.put(102,"Rahul");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for(Map.Entry m:hm.entrySet()){  </a:t>
            </a:r>
            <a:endParaRPr/>
          </a:p>
          <a:p>
            <a:pPr indent="-342900" lvl="0" marL="342900" rtl="0" algn="l">
              <a:spcBef>
                <a:spcPts val="1000"/>
              </a:spcBef>
              <a:spcAft>
                <a:spcPts val="0"/>
              </a:spcAft>
              <a:buSzPct val="79999"/>
              <a:buChar char="►"/>
            </a:pPr>
            <a:r>
              <a:rPr lang="en-US"/>
              <a:t>   System.out.println(m.getKey()+" "+m.getValue());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58318" lvl="0" marL="342900" rtl="0" algn="l">
              <a:spcBef>
                <a:spcPts val="1000"/>
              </a:spcBef>
              <a:spcAft>
                <a:spcPts val="0"/>
              </a:spcAft>
              <a:buSzPct val="79999"/>
              <a:buNone/>
            </a:pPr>
            <a:r>
              <a:t/>
            </a:r>
            <a:endParaRPr/>
          </a:p>
        </p:txBody>
      </p:sp>
      <p:sp>
        <p:nvSpPr>
          <p:cNvPr id="676" name="Google Shape;676;p5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677" name="Google Shape;677;p5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78" name="Google Shape;678;p5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6"/>
          <p:cNvSpPr txBox="1"/>
          <p:nvPr>
            <p:ph type="title"/>
          </p:nvPr>
        </p:nvSpPr>
        <p:spPr>
          <a:xfrm>
            <a:off x="677334" y="107950"/>
            <a:ext cx="8596668" cy="635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Hierarchy of Collection Framework</a:t>
            </a:r>
            <a:endParaRPr/>
          </a:p>
        </p:txBody>
      </p:sp>
      <p:sp>
        <p:nvSpPr>
          <p:cNvPr id="194" name="Google Shape;19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195" name="Google Shape;19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96" name="Google Shape;19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7" name="Google Shape;197;p6"/>
          <p:cNvPicPr preferRelativeResize="0"/>
          <p:nvPr>
            <p:ph idx="1" type="body"/>
          </p:nvPr>
        </p:nvPicPr>
        <p:blipFill rotWithShape="1">
          <a:blip r:embed="rId3">
            <a:alphaModFix/>
          </a:blip>
          <a:srcRect b="0" l="0" r="0" t="0"/>
          <a:stretch/>
        </p:blipFill>
        <p:spPr>
          <a:xfrm>
            <a:off x="1776456" y="2160588"/>
            <a:ext cx="6399125" cy="3881437"/>
          </a:xfrm>
          <a:prstGeom prst="rect">
            <a:avLst/>
          </a:prstGeom>
          <a:noFill/>
          <a:ln>
            <a:noFill/>
          </a:ln>
        </p:spPr>
      </p:pic>
    </p:spTree>
  </p:cSld>
  <p:clrMapOvr>
    <a:masterClrMapping/>
  </p:clrMapOvr>
  <p:transition spd="slow">
    <p:push/>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6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What is difference between HashSet and HashMap?</a:t>
            </a:r>
            <a:endParaRPr/>
          </a:p>
        </p:txBody>
      </p:sp>
      <p:sp>
        <p:nvSpPr>
          <p:cNvPr id="684" name="Google Shape;684;p6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HashSet contains only values whereas HashMap contains entry(key and value).</a:t>
            </a:r>
            <a:endParaRPr/>
          </a:p>
        </p:txBody>
      </p:sp>
      <p:sp>
        <p:nvSpPr>
          <p:cNvPr id="685" name="Google Shape;685;p6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686" name="Google Shape;686;p6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87" name="Google Shape;687;p6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Java LinkedHashMap class</a:t>
            </a:r>
            <a:endParaRPr/>
          </a:p>
        </p:txBody>
      </p:sp>
      <p:sp>
        <p:nvSpPr>
          <p:cNvPr id="693" name="Google Shape;693;p6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 LinkedHashMap contains values based on the key. It implements the Map interface and extends HashMap class.</a:t>
            </a:r>
            <a:endParaRPr/>
          </a:p>
          <a:p>
            <a:pPr indent="-342900" lvl="0" marL="342900" rtl="0" algn="l">
              <a:spcBef>
                <a:spcPts val="1000"/>
              </a:spcBef>
              <a:spcAft>
                <a:spcPts val="0"/>
              </a:spcAft>
              <a:buSzPts val="1440"/>
              <a:buChar char="►"/>
            </a:pPr>
            <a:r>
              <a:rPr lang="en-US"/>
              <a:t>It contains only unique elements.</a:t>
            </a:r>
            <a:endParaRPr/>
          </a:p>
          <a:p>
            <a:pPr indent="-342900" lvl="0" marL="342900" rtl="0" algn="l">
              <a:spcBef>
                <a:spcPts val="1000"/>
              </a:spcBef>
              <a:spcAft>
                <a:spcPts val="0"/>
              </a:spcAft>
              <a:buSzPts val="1440"/>
              <a:buChar char="►"/>
            </a:pPr>
            <a:r>
              <a:rPr lang="en-US"/>
              <a:t>It may have one null key and multiple null values.</a:t>
            </a:r>
            <a:endParaRPr/>
          </a:p>
          <a:p>
            <a:pPr indent="-342900" lvl="0" marL="342900" rtl="0" algn="l">
              <a:spcBef>
                <a:spcPts val="1000"/>
              </a:spcBef>
              <a:spcAft>
                <a:spcPts val="0"/>
              </a:spcAft>
              <a:buSzPts val="1440"/>
              <a:buChar char="►"/>
            </a:pPr>
            <a:r>
              <a:rPr lang="en-US"/>
              <a:t>It is same as HashMap instead maintains insertion order. </a:t>
            </a:r>
            <a:endParaRPr/>
          </a:p>
          <a:p>
            <a:pPr indent="-251459" lvl="0" marL="342900" rtl="0" algn="l">
              <a:spcBef>
                <a:spcPts val="1000"/>
              </a:spcBef>
              <a:spcAft>
                <a:spcPts val="0"/>
              </a:spcAft>
              <a:buSzPts val="1440"/>
              <a:buNone/>
            </a:pPr>
            <a:r>
              <a:t/>
            </a:r>
            <a:endParaRPr/>
          </a:p>
        </p:txBody>
      </p:sp>
      <p:sp>
        <p:nvSpPr>
          <p:cNvPr id="694" name="Google Shape;694;p6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695" name="Google Shape;695;p6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696" name="Google Shape;696;p6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Hierarchy of LinkedHashMap class</a:t>
            </a:r>
            <a:endParaRPr/>
          </a:p>
        </p:txBody>
      </p:sp>
      <p:pic>
        <p:nvPicPr>
          <p:cNvPr id="702" name="Google Shape;702;p62"/>
          <p:cNvPicPr preferRelativeResize="0"/>
          <p:nvPr>
            <p:ph idx="1" type="body"/>
          </p:nvPr>
        </p:nvPicPr>
        <p:blipFill rotWithShape="1">
          <a:blip r:embed="rId3">
            <a:alphaModFix/>
          </a:blip>
          <a:srcRect b="0" l="0" r="0" t="0"/>
          <a:stretch/>
        </p:blipFill>
        <p:spPr>
          <a:xfrm>
            <a:off x="3981523" y="2580985"/>
            <a:ext cx="1988992" cy="3040643"/>
          </a:xfrm>
          <a:prstGeom prst="rect">
            <a:avLst/>
          </a:prstGeom>
          <a:noFill/>
          <a:ln>
            <a:noFill/>
          </a:ln>
        </p:spPr>
      </p:pic>
      <p:sp>
        <p:nvSpPr>
          <p:cNvPr id="703" name="Google Shape;703;p6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704" name="Google Shape;704;p6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05" name="Google Shape;705;p6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2"/>
                                        </p:tgtEl>
                                        <p:attrNameLst>
                                          <p:attrName>style.visibility</p:attrName>
                                        </p:attrNameLst>
                                      </p:cBhvr>
                                      <p:to>
                                        <p:strVal val="visible"/>
                                      </p:to>
                                    </p:set>
                                    <p:anim calcmode="lin" valueType="num">
                                      <p:cBhvr additive="base">
                                        <p:cTn dur="500"/>
                                        <p:tgtEl>
                                          <p:spTgt spid="7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6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Example of LinkedHashMap class:</a:t>
            </a:r>
            <a:endParaRPr/>
          </a:p>
        </p:txBody>
      </p:sp>
      <p:sp>
        <p:nvSpPr>
          <p:cNvPr id="711" name="Google Shape;711;p63"/>
          <p:cNvSpPr txBox="1"/>
          <p:nvPr>
            <p:ph idx="1" type="body"/>
          </p:nvPr>
        </p:nvSpPr>
        <p:spPr>
          <a:xfrm>
            <a:off x="677333" y="1381125"/>
            <a:ext cx="9181041" cy="54102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lang="en-US"/>
              <a:t>import java.util.*;  </a:t>
            </a:r>
            <a:endParaRPr/>
          </a:p>
          <a:p>
            <a:pPr indent="-342900" lvl="0" marL="342900" rtl="0" algn="l">
              <a:spcBef>
                <a:spcPts val="1000"/>
              </a:spcBef>
              <a:spcAft>
                <a:spcPts val="0"/>
              </a:spcAft>
              <a:buSzPct val="79999"/>
              <a:buChar char="►"/>
            </a:pPr>
            <a:r>
              <a:rPr lang="en-US"/>
              <a:t>class TestCollection14{  </a:t>
            </a:r>
            <a:endParaRPr/>
          </a:p>
          <a:p>
            <a:pPr indent="-342900" lvl="0" marL="342900" rtl="0" algn="l">
              <a:spcBef>
                <a:spcPts val="1000"/>
              </a:spcBef>
              <a:spcAft>
                <a:spcPts val="0"/>
              </a:spcAft>
              <a:buSzPct val="79999"/>
              <a:buChar char="►"/>
            </a:pPr>
            <a:r>
              <a:rPr lang="en-US"/>
              <a:t> public static void main(String args[]){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LinkedHashMap&lt;Integer,String&gt; hm=new LinkedHashMap&lt;Integer,String&gt;();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hm.put(100,"Amit");  </a:t>
            </a:r>
            <a:endParaRPr/>
          </a:p>
          <a:p>
            <a:pPr indent="-342900" lvl="0" marL="342900" rtl="0" algn="l">
              <a:spcBef>
                <a:spcPts val="1000"/>
              </a:spcBef>
              <a:spcAft>
                <a:spcPts val="0"/>
              </a:spcAft>
              <a:buSzPct val="79999"/>
              <a:buChar char="►"/>
            </a:pPr>
            <a:r>
              <a:rPr lang="en-US"/>
              <a:t>  hm.put(101,"Vijay");  </a:t>
            </a:r>
            <a:endParaRPr/>
          </a:p>
          <a:p>
            <a:pPr indent="-342900" lvl="0" marL="342900" rtl="0" algn="l">
              <a:spcBef>
                <a:spcPts val="1000"/>
              </a:spcBef>
              <a:spcAft>
                <a:spcPts val="0"/>
              </a:spcAft>
              <a:buSzPct val="79999"/>
              <a:buChar char="►"/>
            </a:pPr>
            <a:r>
              <a:rPr lang="en-US"/>
              <a:t>  hm.put(102,"Rahul");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for(Map.Entry m:hm.entrySet()){  </a:t>
            </a:r>
            <a:endParaRPr/>
          </a:p>
          <a:p>
            <a:pPr indent="-342900" lvl="0" marL="342900" rtl="0" algn="l">
              <a:spcBef>
                <a:spcPts val="1000"/>
              </a:spcBef>
              <a:spcAft>
                <a:spcPts val="0"/>
              </a:spcAft>
              <a:buSzPct val="79999"/>
              <a:buChar char="►"/>
            </a:pPr>
            <a:r>
              <a:rPr lang="en-US"/>
              <a:t>   System.out.println(m.getKey()+" "+m.getValue());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58318" lvl="0" marL="342900" rtl="0" algn="l">
              <a:spcBef>
                <a:spcPts val="1000"/>
              </a:spcBef>
              <a:spcAft>
                <a:spcPts val="0"/>
              </a:spcAft>
              <a:buSzPct val="79999"/>
              <a:buNone/>
            </a:pPr>
            <a:r>
              <a:t/>
            </a:r>
            <a:endParaRPr/>
          </a:p>
        </p:txBody>
      </p:sp>
      <p:sp>
        <p:nvSpPr>
          <p:cNvPr id="712" name="Google Shape;712;p6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713" name="Google Shape;713;p6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14" name="Google Shape;714;p6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1">
                                            <p:txEl>
                                              <p:pRg end="0" st="0"/>
                                            </p:txEl>
                                          </p:spTgt>
                                        </p:tgtEl>
                                        <p:attrNameLst>
                                          <p:attrName>style.visibility</p:attrName>
                                        </p:attrNameLst>
                                      </p:cBhvr>
                                      <p:to>
                                        <p:strVal val="visible"/>
                                      </p:to>
                                    </p:set>
                                    <p:anim calcmode="lin" valueType="num">
                                      <p:cBhvr additive="base">
                                        <p:cTn dur="500"/>
                                        <p:tgtEl>
                                          <p:spTgt spid="71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1">
                                            <p:txEl>
                                              <p:pRg end="1" st="1"/>
                                            </p:txEl>
                                          </p:spTgt>
                                        </p:tgtEl>
                                        <p:attrNameLst>
                                          <p:attrName>style.visibility</p:attrName>
                                        </p:attrNameLst>
                                      </p:cBhvr>
                                      <p:to>
                                        <p:strVal val="visible"/>
                                      </p:to>
                                    </p:set>
                                    <p:anim calcmode="lin" valueType="num">
                                      <p:cBhvr additive="base">
                                        <p:cTn dur="500"/>
                                        <p:tgtEl>
                                          <p:spTgt spid="71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1">
                                            <p:txEl>
                                              <p:pRg end="2" st="2"/>
                                            </p:txEl>
                                          </p:spTgt>
                                        </p:tgtEl>
                                        <p:attrNameLst>
                                          <p:attrName>style.visibility</p:attrName>
                                        </p:attrNameLst>
                                      </p:cBhvr>
                                      <p:to>
                                        <p:strVal val="visible"/>
                                      </p:to>
                                    </p:set>
                                    <p:anim calcmode="lin" valueType="num">
                                      <p:cBhvr additive="base">
                                        <p:cTn dur="500"/>
                                        <p:tgtEl>
                                          <p:spTgt spid="71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1">
                                            <p:txEl>
                                              <p:pRg end="3" st="3"/>
                                            </p:txEl>
                                          </p:spTgt>
                                        </p:tgtEl>
                                        <p:attrNameLst>
                                          <p:attrName>style.visibility</p:attrName>
                                        </p:attrNameLst>
                                      </p:cBhvr>
                                      <p:to>
                                        <p:strVal val="visible"/>
                                      </p:to>
                                    </p:set>
                                    <p:anim calcmode="lin" valueType="num">
                                      <p:cBhvr additive="base">
                                        <p:cTn dur="500"/>
                                        <p:tgtEl>
                                          <p:spTgt spid="71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1">
                                            <p:txEl>
                                              <p:pRg end="4" st="4"/>
                                            </p:txEl>
                                          </p:spTgt>
                                        </p:tgtEl>
                                        <p:attrNameLst>
                                          <p:attrName>style.visibility</p:attrName>
                                        </p:attrNameLst>
                                      </p:cBhvr>
                                      <p:to>
                                        <p:strVal val="visible"/>
                                      </p:to>
                                    </p:set>
                                    <p:anim calcmode="lin" valueType="num">
                                      <p:cBhvr additive="base">
                                        <p:cTn dur="500"/>
                                        <p:tgtEl>
                                          <p:spTgt spid="71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1">
                                            <p:txEl>
                                              <p:pRg end="5" st="5"/>
                                            </p:txEl>
                                          </p:spTgt>
                                        </p:tgtEl>
                                        <p:attrNameLst>
                                          <p:attrName>style.visibility</p:attrName>
                                        </p:attrNameLst>
                                      </p:cBhvr>
                                      <p:to>
                                        <p:strVal val="visible"/>
                                      </p:to>
                                    </p:set>
                                    <p:anim calcmode="lin" valueType="num">
                                      <p:cBhvr additive="base">
                                        <p:cTn dur="500"/>
                                        <p:tgtEl>
                                          <p:spTgt spid="71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1">
                                            <p:txEl>
                                              <p:pRg end="6" st="6"/>
                                            </p:txEl>
                                          </p:spTgt>
                                        </p:tgtEl>
                                        <p:attrNameLst>
                                          <p:attrName>style.visibility</p:attrName>
                                        </p:attrNameLst>
                                      </p:cBhvr>
                                      <p:to>
                                        <p:strVal val="visible"/>
                                      </p:to>
                                    </p:set>
                                    <p:anim calcmode="lin" valueType="num">
                                      <p:cBhvr additive="base">
                                        <p:cTn dur="500"/>
                                        <p:tgtEl>
                                          <p:spTgt spid="71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1">
                                            <p:txEl>
                                              <p:pRg end="7" st="7"/>
                                            </p:txEl>
                                          </p:spTgt>
                                        </p:tgtEl>
                                        <p:attrNameLst>
                                          <p:attrName>style.visibility</p:attrName>
                                        </p:attrNameLst>
                                      </p:cBhvr>
                                      <p:to>
                                        <p:strVal val="visible"/>
                                      </p:to>
                                    </p:set>
                                    <p:anim calcmode="lin" valueType="num">
                                      <p:cBhvr additive="base">
                                        <p:cTn dur="500"/>
                                        <p:tgtEl>
                                          <p:spTgt spid="711">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1">
                                            <p:txEl>
                                              <p:pRg end="8" st="8"/>
                                            </p:txEl>
                                          </p:spTgt>
                                        </p:tgtEl>
                                        <p:attrNameLst>
                                          <p:attrName>style.visibility</p:attrName>
                                        </p:attrNameLst>
                                      </p:cBhvr>
                                      <p:to>
                                        <p:strVal val="visible"/>
                                      </p:to>
                                    </p:set>
                                    <p:anim calcmode="lin" valueType="num">
                                      <p:cBhvr additive="base">
                                        <p:cTn dur="500"/>
                                        <p:tgtEl>
                                          <p:spTgt spid="711">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1">
                                            <p:txEl>
                                              <p:pRg end="9" st="9"/>
                                            </p:txEl>
                                          </p:spTgt>
                                        </p:tgtEl>
                                        <p:attrNameLst>
                                          <p:attrName>style.visibility</p:attrName>
                                        </p:attrNameLst>
                                      </p:cBhvr>
                                      <p:to>
                                        <p:strVal val="visible"/>
                                      </p:to>
                                    </p:set>
                                    <p:anim calcmode="lin" valueType="num">
                                      <p:cBhvr additive="base">
                                        <p:cTn dur="500"/>
                                        <p:tgtEl>
                                          <p:spTgt spid="711">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1">
                                            <p:txEl>
                                              <p:pRg end="10" st="10"/>
                                            </p:txEl>
                                          </p:spTgt>
                                        </p:tgtEl>
                                        <p:attrNameLst>
                                          <p:attrName>style.visibility</p:attrName>
                                        </p:attrNameLst>
                                      </p:cBhvr>
                                      <p:to>
                                        <p:strVal val="visible"/>
                                      </p:to>
                                    </p:set>
                                    <p:anim calcmode="lin" valueType="num">
                                      <p:cBhvr additive="base">
                                        <p:cTn dur="500"/>
                                        <p:tgtEl>
                                          <p:spTgt spid="711">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1">
                                            <p:txEl>
                                              <p:pRg end="11" st="11"/>
                                            </p:txEl>
                                          </p:spTgt>
                                        </p:tgtEl>
                                        <p:attrNameLst>
                                          <p:attrName>style.visibility</p:attrName>
                                        </p:attrNameLst>
                                      </p:cBhvr>
                                      <p:to>
                                        <p:strVal val="visible"/>
                                      </p:to>
                                    </p:set>
                                    <p:anim calcmode="lin" valueType="num">
                                      <p:cBhvr additive="base">
                                        <p:cTn dur="500"/>
                                        <p:tgtEl>
                                          <p:spTgt spid="711">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1">
                                            <p:txEl>
                                              <p:pRg end="12" st="12"/>
                                            </p:txEl>
                                          </p:spTgt>
                                        </p:tgtEl>
                                        <p:attrNameLst>
                                          <p:attrName>style.visibility</p:attrName>
                                        </p:attrNameLst>
                                      </p:cBhvr>
                                      <p:to>
                                        <p:strVal val="visible"/>
                                      </p:to>
                                    </p:set>
                                    <p:anim calcmode="lin" valueType="num">
                                      <p:cBhvr additive="base">
                                        <p:cTn dur="500"/>
                                        <p:tgtEl>
                                          <p:spTgt spid="711">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1">
                                            <p:txEl>
                                              <p:pRg end="13" st="13"/>
                                            </p:txEl>
                                          </p:spTgt>
                                        </p:tgtEl>
                                        <p:attrNameLst>
                                          <p:attrName>style.visibility</p:attrName>
                                        </p:attrNameLst>
                                      </p:cBhvr>
                                      <p:to>
                                        <p:strVal val="visible"/>
                                      </p:to>
                                    </p:set>
                                    <p:anim calcmode="lin" valueType="num">
                                      <p:cBhvr additive="base">
                                        <p:cTn dur="500"/>
                                        <p:tgtEl>
                                          <p:spTgt spid="711">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1">
                                            <p:txEl>
                                              <p:pRg end="14" st="14"/>
                                            </p:txEl>
                                          </p:spTgt>
                                        </p:tgtEl>
                                        <p:attrNameLst>
                                          <p:attrName>style.visibility</p:attrName>
                                        </p:attrNameLst>
                                      </p:cBhvr>
                                      <p:to>
                                        <p:strVal val="visible"/>
                                      </p:to>
                                    </p:set>
                                    <p:anim calcmode="lin" valueType="num">
                                      <p:cBhvr additive="base">
                                        <p:cTn dur="500"/>
                                        <p:tgtEl>
                                          <p:spTgt spid="711">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1">
                                            <p:txEl>
                                              <p:pRg end="15" st="15"/>
                                            </p:txEl>
                                          </p:spTgt>
                                        </p:tgtEl>
                                        <p:attrNameLst>
                                          <p:attrName>style.visibility</p:attrName>
                                        </p:attrNameLst>
                                      </p:cBhvr>
                                      <p:to>
                                        <p:strVal val="visible"/>
                                      </p:to>
                                    </p:set>
                                    <p:anim calcmode="lin" valueType="num">
                                      <p:cBhvr additive="base">
                                        <p:cTn dur="500"/>
                                        <p:tgtEl>
                                          <p:spTgt spid="711">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6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Java TreeMap class</a:t>
            </a:r>
            <a:endParaRPr/>
          </a:p>
        </p:txBody>
      </p:sp>
      <p:sp>
        <p:nvSpPr>
          <p:cNvPr id="720" name="Google Shape;720;p6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 TreeMap contains values based on the key. It implements the NavigableMap interface and extends AbstractMap class.</a:t>
            </a:r>
            <a:endParaRPr/>
          </a:p>
          <a:p>
            <a:pPr indent="-342900" lvl="0" marL="342900" rtl="0" algn="l">
              <a:spcBef>
                <a:spcPts val="1000"/>
              </a:spcBef>
              <a:spcAft>
                <a:spcPts val="0"/>
              </a:spcAft>
              <a:buSzPts val="1440"/>
              <a:buChar char="►"/>
            </a:pPr>
            <a:r>
              <a:rPr lang="en-US"/>
              <a:t>It contains only unique elements.</a:t>
            </a:r>
            <a:endParaRPr/>
          </a:p>
          <a:p>
            <a:pPr indent="-342900" lvl="0" marL="342900" rtl="0" algn="l">
              <a:spcBef>
                <a:spcPts val="1000"/>
              </a:spcBef>
              <a:spcAft>
                <a:spcPts val="0"/>
              </a:spcAft>
              <a:buSzPts val="1440"/>
              <a:buChar char="►"/>
            </a:pPr>
            <a:r>
              <a:rPr lang="en-US"/>
              <a:t>It cannot have null key but can have multiple null values.</a:t>
            </a:r>
            <a:endParaRPr/>
          </a:p>
          <a:p>
            <a:pPr indent="-342900" lvl="0" marL="342900" rtl="0" algn="l">
              <a:spcBef>
                <a:spcPts val="1000"/>
              </a:spcBef>
              <a:spcAft>
                <a:spcPts val="0"/>
              </a:spcAft>
              <a:buSzPts val="1440"/>
              <a:buChar char="►"/>
            </a:pPr>
            <a:r>
              <a:rPr lang="en-US"/>
              <a:t>It is same as HashMap instead maintains ascending order. </a:t>
            </a:r>
            <a:endParaRPr/>
          </a:p>
          <a:p>
            <a:pPr indent="-251459" lvl="0" marL="342900" rtl="0" algn="l">
              <a:spcBef>
                <a:spcPts val="1000"/>
              </a:spcBef>
              <a:spcAft>
                <a:spcPts val="0"/>
              </a:spcAft>
              <a:buSzPts val="1440"/>
              <a:buNone/>
            </a:pPr>
            <a:r>
              <a:t/>
            </a:r>
            <a:endParaRPr/>
          </a:p>
        </p:txBody>
      </p:sp>
      <p:sp>
        <p:nvSpPr>
          <p:cNvPr id="721" name="Google Shape;721;p6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722" name="Google Shape;722;p6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23" name="Google Shape;723;p6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0">
                                            <p:txEl>
                                              <p:pRg end="0" st="0"/>
                                            </p:txEl>
                                          </p:spTgt>
                                        </p:tgtEl>
                                        <p:attrNameLst>
                                          <p:attrName>style.visibility</p:attrName>
                                        </p:attrNameLst>
                                      </p:cBhvr>
                                      <p:to>
                                        <p:strVal val="visible"/>
                                      </p:to>
                                    </p:set>
                                    <p:anim calcmode="lin" valueType="num">
                                      <p:cBhvr additive="base">
                                        <p:cTn dur="500"/>
                                        <p:tgtEl>
                                          <p:spTgt spid="72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0">
                                            <p:txEl>
                                              <p:pRg end="1" st="1"/>
                                            </p:txEl>
                                          </p:spTgt>
                                        </p:tgtEl>
                                        <p:attrNameLst>
                                          <p:attrName>style.visibility</p:attrName>
                                        </p:attrNameLst>
                                      </p:cBhvr>
                                      <p:to>
                                        <p:strVal val="visible"/>
                                      </p:to>
                                    </p:set>
                                    <p:anim calcmode="lin" valueType="num">
                                      <p:cBhvr additive="base">
                                        <p:cTn dur="500"/>
                                        <p:tgtEl>
                                          <p:spTgt spid="72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0">
                                            <p:txEl>
                                              <p:pRg end="2" st="2"/>
                                            </p:txEl>
                                          </p:spTgt>
                                        </p:tgtEl>
                                        <p:attrNameLst>
                                          <p:attrName>style.visibility</p:attrName>
                                        </p:attrNameLst>
                                      </p:cBhvr>
                                      <p:to>
                                        <p:strVal val="visible"/>
                                      </p:to>
                                    </p:set>
                                    <p:anim calcmode="lin" valueType="num">
                                      <p:cBhvr additive="base">
                                        <p:cTn dur="500"/>
                                        <p:tgtEl>
                                          <p:spTgt spid="72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0">
                                            <p:txEl>
                                              <p:pRg end="3" st="3"/>
                                            </p:txEl>
                                          </p:spTgt>
                                        </p:tgtEl>
                                        <p:attrNameLst>
                                          <p:attrName>style.visibility</p:attrName>
                                        </p:attrNameLst>
                                      </p:cBhvr>
                                      <p:to>
                                        <p:strVal val="visible"/>
                                      </p:to>
                                    </p:set>
                                    <p:anim calcmode="lin" valueType="num">
                                      <p:cBhvr additive="base">
                                        <p:cTn dur="500"/>
                                        <p:tgtEl>
                                          <p:spTgt spid="72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0">
                                            <p:txEl>
                                              <p:pRg end="4" st="4"/>
                                            </p:txEl>
                                          </p:spTgt>
                                        </p:tgtEl>
                                        <p:attrNameLst>
                                          <p:attrName>style.visibility</p:attrName>
                                        </p:attrNameLst>
                                      </p:cBhvr>
                                      <p:to>
                                        <p:strVal val="visible"/>
                                      </p:to>
                                    </p:set>
                                    <p:anim calcmode="lin" valueType="num">
                                      <p:cBhvr additive="base">
                                        <p:cTn dur="500"/>
                                        <p:tgtEl>
                                          <p:spTgt spid="72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6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Hierarchy of TreeMap class:</a:t>
            </a:r>
            <a:endParaRPr/>
          </a:p>
        </p:txBody>
      </p:sp>
      <p:pic>
        <p:nvPicPr>
          <p:cNvPr id="729" name="Google Shape;729;p65"/>
          <p:cNvPicPr preferRelativeResize="0"/>
          <p:nvPr>
            <p:ph idx="1" type="body"/>
          </p:nvPr>
        </p:nvPicPr>
        <p:blipFill rotWithShape="1">
          <a:blip r:embed="rId3">
            <a:alphaModFix/>
          </a:blip>
          <a:srcRect b="0" l="0" r="0" t="0"/>
          <a:stretch/>
        </p:blipFill>
        <p:spPr>
          <a:xfrm>
            <a:off x="3905316" y="2561933"/>
            <a:ext cx="2141406" cy="3078747"/>
          </a:xfrm>
          <a:prstGeom prst="rect">
            <a:avLst/>
          </a:prstGeom>
          <a:noFill/>
          <a:ln>
            <a:noFill/>
          </a:ln>
        </p:spPr>
      </p:pic>
      <p:sp>
        <p:nvSpPr>
          <p:cNvPr id="730" name="Google Shape;730;p6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731" name="Google Shape;731;p6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32" name="Google Shape;732;p6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9"/>
                                        </p:tgtEl>
                                        <p:attrNameLst>
                                          <p:attrName>style.visibility</p:attrName>
                                        </p:attrNameLst>
                                      </p:cBhvr>
                                      <p:to>
                                        <p:strVal val="visible"/>
                                      </p:to>
                                    </p:set>
                                    <p:anim calcmode="lin" valueType="num">
                                      <p:cBhvr additive="base">
                                        <p:cTn dur="500"/>
                                        <p:tgtEl>
                                          <p:spTgt spid="72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6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Example of TreeMap class:</a:t>
            </a:r>
            <a:endParaRPr/>
          </a:p>
        </p:txBody>
      </p:sp>
      <p:sp>
        <p:nvSpPr>
          <p:cNvPr id="738" name="Google Shape;738;p66"/>
          <p:cNvSpPr txBox="1"/>
          <p:nvPr>
            <p:ph idx="1" type="body"/>
          </p:nvPr>
        </p:nvSpPr>
        <p:spPr>
          <a:xfrm>
            <a:off x="677334" y="1457325"/>
            <a:ext cx="9590616" cy="5400675"/>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lang="en-US"/>
              <a:t>import java.util.*;  </a:t>
            </a:r>
            <a:endParaRPr/>
          </a:p>
          <a:p>
            <a:pPr indent="-342900" lvl="0" marL="342900" rtl="0" algn="l">
              <a:spcBef>
                <a:spcPts val="1000"/>
              </a:spcBef>
              <a:spcAft>
                <a:spcPts val="0"/>
              </a:spcAft>
              <a:buSzPct val="79999"/>
              <a:buChar char="►"/>
            </a:pPr>
            <a:r>
              <a:rPr lang="en-US"/>
              <a:t>class TestCollection15{  </a:t>
            </a:r>
            <a:endParaRPr/>
          </a:p>
          <a:p>
            <a:pPr indent="-342900" lvl="0" marL="342900" rtl="0" algn="l">
              <a:spcBef>
                <a:spcPts val="1000"/>
              </a:spcBef>
              <a:spcAft>
                <a:spcPts val="0"/>
              </a:spcAft>
              <a:buSzPct val="79999"/>
              <a:buChar char="►"/>
            </a:pPr>
            <a:r>
              <a:rPr lang="en-US"/>
              <a:t> public static void main(String args[]){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TreeMap&lt;Integer,String&gt; hm=new TreeMap&lt;Integer,String&gt;();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hm.put(100,"Amit");  </a:t>
            </a:r>
            <a:endParaRPr/>
          </a:p>
          <a:p>
            <a:pPr indent="-342900" lvl="0" marL="342900" rtl="0" algn="l">
              <a:spcBef>
                <a:spcPts val="1000"/>
              </a:spcBef>
              <a:spcAft>
                <a:spcPts val="0"/>
              </a:spcAft>
              <a:buSzPct val="79999"/>
              <a:buChar char="►"/>
            </a:pPr>
            <a:r>
              <a:rPr lang="en-US"/>
              <a:t>  hm.put(102,"Ravi");  </a:t>
            </a:r>
            <a:endParaRPr/>
          </a:p>
          <a:p>
            <a:pPr indent="-342900" lvl="0" marL="342900" rtl="0" algn="l">
              <a:spcBef>
                <a:spcPts val="1000"/>
              </a:spcBef>
              <a:spcAft>
                <a:spcPts val="0"/>
              </a:spcAft>
              <a:buSzPct val="79999"/>
              <a:buChar char="►"/>
            </a:pPr>
            <a:r>
              <a:rPr lang="en-US"/>
              <a:t>  hm.put(101,"Vijay");  </a:t>
            </a:r>
            <a:endParaRPr/>
          </a:p>
          <a:p>
            <a:pPr indent="-342900" lvl="0" marL="342900" rtl="0" algn="l">
              <a:spcBef>
                <a:spcPts val="1000"/>
              </a:spcBef>
              <a:spcAft>
                <a:spcPts val="0"/>
              </a:spcAft>
              <a:buSzPct val="79999"/>
              <a:buChar char="►"/>
            </a:pPr>
            <a:r>
              <a:rPr lang="en-US"/>
              <a:t>  hm.put(103,"Rahul");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for(Map.Entry m:hm.entrySet()){  </a:t>
            </a:r>
            <a:endParaRPr/>
          </a:p>
          <a:p>
            <a:pPr indent="-342900" lvl="0" marL="342900" rtl="0" algn="l">
              <a:spcBef>
                <a:spcPts val="1000"/>
              </a:spcBef>
              <a:spcAft>
                <a:spcPts val="0"/>
              </a:spcAft>
              <a:buSzPct val="79999"/>
              <a:buChar char="►"/>
            </a:pPr>
            <a:r>
              <a:rPr lang="en-US"/>
              <a:t>   System.out.println(m.getKey()+" "+m.getValue());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258318" lvl="0" marL="342900" rtl="0" algn="l">
              <a:spcBef>
                <a:spcPts val="1000"/>
              </a:spcBef>
              <a:spcAft>
                <a:spcPts val="0"/>
              </a:spcAft>
              <a:buSzPct val="79999"/>
              <a:buNone/>
            </a:pPr>
            <a:r>
              <a:t/>
            </a:r>
            <a:endParaRPr/>
          </a:p>
        </p:txBody>
      </p:sp>
      <p:sp>
        <p:nvSpPr>
          <p:cNvPr id="739" name="Google Shape;739;p6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740" name="Google Shape;740;p6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41" name="Google Shape;741;p6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xEl>
                                              <p:pRg end="0" st="0"/>
                                            </p:txEl>
                                          </p:spTgt>
                                        </p:tgtEl>
                                        <p:attrNameLst>
                                          <p:attrName>style.visibility</p:attrName>
                                        </p:attrNameLst>
                                      </p:cBhvr>
                                      <p:to>
                                        <p:strVal val="visible"/>
                                      </p:to>
                                    </p:set>
                                    <p:anim calcmode="lin" valueType="num">
                                      <p:cBhvr additive="base">
                                        <p:cTn dur="500"/>
                                        <p:tgtEl>
                                          <p:spTgt spid="73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xEl>
                                              <p:pRg end="1" st="1"/>
                                            </p:txEl>
                                          </p:spTgt>
                                        </p:tgtEl>
                                        <p:attrNameLst>
                                          <p:attrName>style.visibility</p:attrName>
                                        </p:attrNameLst>
                                      </p:cBhvr>
                                      <p:to>
                                        <p:strVal val="visible"/>
                                      </p:to>
                                    </p:set>
                                    <p:anim calcmode="lin" valueType="num">
                                      <p:cBhvr additive="base">
                                        <p:cTn dur="500"/>
                                        <p:tgtEl>
                                          <p:spTgt spid="73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xEl>
                                              <p:pRg end="2" st="2"/>
                                            </p:txEl>
                                          </p:spTgt>
                                        </p:tgtEl>
                                        <p:attrNameLst>
                                          <p:attrName>style.visibility</p:attrName>
                                        </p:attrNameLst>
                                      </p:cBhvr>
                                      <p:to>
                                        <p:strVal val="visible"/>
                                      </p:to>
                                    </p:set>
                                    <p:anim calcmode="lin" valueType="num">
                                      <p:cBhvr additive="base">
                                        <p:cTn dur="500"/>
                                        <p:tgtEl>
                                          <p:spTgt spid="73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xEl>
                                              <p:pRg end="3" st="3"/>
                                            </p:txEl>
                                          </p:spTgt>
                                        </p:tgtEl>
                                        <p:attrNameLst>
                                          <p:attrName>style.visibility</p:attrName>
                                        </p:attrNameLst>
                                      </p:cBhvr>
                                      <p:to>
                                        <p:strVal val="visible"/>
                                      </p:to>
                                    </p:set>
                                    <p:anim calcmode="lin" valueType="num">
                                      <p:cBhvr additive="base">
                                        <p:cTn dur="500"/>
                                        <p:tgtEl>
                                          <p:spTgt spid="73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xEl>
                                              <p:pRg end="4" st="4"/>
                                            </p:txEl>
                                          </p:spTgt>
                                        </p:tgtEl>
                                        <p:attrNameLst>
                                          <p:attrName>style.visibility</p:attrName>
                                        </p:attrNameLst>
                                      </p:cBhvr>
                                      <p:to>
                                        <p:strVal val="visible"/>
                                      </p:to>
                                    </p:set>
                                    <p:anim calcmode="lin" valueType="num">
                                      <p:cBhvr additive="base">
                                        <p:cTn dur="500"/>
                                        <p:tgtEl>
                                          <p:spTgt spid="73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xEl>
                                              <p:pRg end="5" st="5"/>
                                            </p:txEl>
                                          </p:spTgt>
                                        </p:tgtEl>
                                        <p:attrNameLst>
                                          <p:attrName>style.visibility</p:attrName>
                                        </p:attrNameLst>
                                      </p:cBhvr>
                                      <p:to>
                                        <p:strVal val="visible"/>
                                      </p:to>
                                    </p:set>
                                    <p:anim calcmode="lin" valueType="num">
                                      <p:cBhvr additive="base">
                                        <p:cTn dur="500"/>
                                        <p:tgtEl>
                                          <p:spTgt spid="73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xEl>
                                              <p:pRg end="6" st="6"/>
                                            </p:txEl>
                                          </p:spTgt>
                                        </p:tgtEl>
                                        <p:attrNameLst>
                                          <p:attrName>style.visibility</p:attrName>
                                        </p:attrNameLst>
                                      </p:cBhvr>
                                      <p:to>
                                        <p:strVal val="visible"/>
                                      </p:to>
                                    </p:set>
                                    <p:anim calcmode="lin" valueType="num">
                                      <p:cBhvr additive="base">
                                        <p:cTn dur="500"/>
                                        <p:tgtEl>
                                          <p:spTgt spid="73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xEl>
                                              <p:pRg end="7" st="7"/>
                                            </p:txEl>
                                          </p:spTgt>
                                        </p:tgtEl>
                                        <p:attrNameLst>
                                          <p:attrName>style.visibility</p:attrName>
                                        </p:attrNameLst>
                                      </p:cBhvr>
                                      <p:to>
                                        <p:strVal val="visible"/>
                                      </p:to>
                                    </p:set>
                                    <p:anim calcmode="lin" valueType="num">
                                      <p:cBhvr additive="base">
                                        <p:cTn dur="500"/>
                                        <p:tgtEl>
                                          <p:spTgt spid="73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xEl>
                                              <p:pRg end="8" st="8"/>
                                            </p:txEl>
                                          </p:spTgt>
                                        </p:tgtEl>
                                        <p:attrNameLst>
                                          <p:attrName>style.visibility</p:attrName>
                                        </p:attrNameLst>
                                      </p:cBhvr>
                                      <p:to>
                                        <p:strVal val="visible"/>
                                      </p:to>
                                    </p:set>
                                    <p:anim calcmode="lin" valueType="num">
                                      <p:cBhvr additive="base">
                                        <p:cTn dur="500"/>
                                        <p:tgtEl>
                                          <p:spTgt spid="73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xEl>
                                              <p:pRg end="9" st="9"/>
                                            </p:txEl>
                                          </p:spTgt>
                                        </p:tgtEl>
                                        <p:attrNameLst>
                                          <p:attrName>style.visibility</p:attrName>
                                        </p:attrNameLst>
                                      </p:cBhvr>
                                      <p:to>
                                        <p:strVal val="visible"/>
                                      </p:to>
                                    </p:set>
                                    <p:anim calcmode="lin" valueType="num">
                                      <p:cBhvr additive="base">
                                        <p:cTn dur="500"/>
                                        <p:tgtEl>
                                          <p:spTgt spid="738">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xEl>
                                              <p:pRg end="10" st="10"/>
                                            </p:txEl>
                                          </p:spTgt>
                                        </p:tgtEl>
                                        <p:attrNameLst>
                                          <p:attrName>style.visibility</p:attrName>
                                        </p:attrNameLst>
                                      </p:cBhvr>
                                      <p:to>
                                        <p:strVal val="visible"/>
                                      </p:to>
                                    </p:set>
                                    <p:anim calcmode="lin" valueType="num">
                                      <p:cBhvr additive="base">
                                        <p:cTn dur="500"/>
                                        <p:tgtEl>
                                          <p:spTgt spid="738">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xEl>
                                              <p:pRg end="11" st="11"/>
                                            </p:txEl>
                                          </p:spTgt>
                                        </p:tgtEl>
                                        <p:attrNameLst>
                                          <p:attrName>style.visibility</p:attrName>
                                        </p:attrNameLst>
                                      </p:cBhvr>
                                      <p:to>
                                        <p:strVal val="visible"/>
                                      </p:to>
                                    </p:set>
                                    <p:anim calcmode="lin" valueType="num">
                                      <p:cBhvr additive="base">
                                        <p:cTn dur="500"/>
                                        <p:tgtEl>
                                          <p:spTgt spid="738">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xEl>
                                              <p:pRg end="12" st="12"/>
                                            </p:txEl>
                                          </p:spTgt>
                                        </p:tgtEl>
                                        <p:attrNameLst>
                                          <p:attrName>style.visibility</p:attrName>
                                        </p:attrNameLst>
                                      </p:cBhvr>
                                      <p:to>
                                        <p:strVal val="visible"/>
                                      </p:to>
                                    </p:set>
                                    <p:anim calcmode="lin" valueType="num">
                                      <p:cBhvr additive="base">
                                        <p:cTn dur="500"/>
                                        <p:tgtEl>
                                          <p:spTgt spid="738">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xEl>
                                              <p:pRg end="13" st="13"/>
                                            </p:txEl>
                                          </p:spTgt>
                                        </p:tgtEl>
                                        <p:attrNameLst>
                                          <p:attrName>style.visibility</p:attrName>
                                        </p:attrNameLst>
                                      </p:cBhvr>
                                      <p:to>
                                        <p:strVal val="visible"/>
                                      </p:to>
                                    </p:set>
                                    <p:anim calcmode="lin" valueType="num">
                                      <p:cBhvr additive="base">
                                        <p:cTn dur="500"/>
                                        <p:tgtEl>
                                          <p:spTgt spid="738">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xEl>
                                              <p:pRg end="14" st="14"/>
                                            </p:txEl>
                                          </p:spTgt>
                                        </p:tgtEl>
                                        <p:attrNameLst>
                                          <p:attrName>style.visibility</p:attrName>
                                        </p:attrNameLst>
                                      </p:cBhvr>
                                      <p:to>
                                        <p:strVal val="visible"/>
                                      </p:to>
                                    </p:set>
                                    <p:anim calcmode="lin" valueType="num">
                                      <p:cBhvr additive="base">
                                        <p:cTn dur="500"/>
                                        <p:tgtEl>
                                          <p:spTgt spid="738">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xEl>
                                              <p:pRg end="15" st="15"/>
                                            </p:txEl>
                                          </p:spTgt>
                                        </p:tgtEl>
                                        <p:attrNameLst>
                                          <p:attrName>style.visibility</p:attrName>
                                        </p:attrNameLst>
                                      </p:cBhvr>
                                      <p:to>
                                        <p:strVal val="visible"/>
                                      </p:to>
                                    </p:set>
                                    <p:anim calcmode="lin" valueType="num">
                                      <p:cBhvr additive="base">
                                        <p:cTn dur="500"/>
                                        <p:tgtEl>
                                          <p:spTgt spid="738">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8">
                                            <p:txEl>
                                              <p:pRg end="16" st="16"/>
                                            </p:txEl>
                                          </p:spTgt>
                                        </p:tgtEl>
                                        <p:attrNameLst>
                                          <p:attrName>style.visibility</p:attrName>
                                        </p:attrNameLst>
                                      </p:cBhvr>
                                      <p:to>
                                        <p:strVal val="visible"/>
                                      </p:to>
                                    </p:set>
                                    <p:anim calcmode="lin" valueType="num">
                                      <p:cBhvr additive="base">
                                        <p:cTn dur="500"/>
                                        <p:tgtEl>
                                          <p:spTgt spid="738">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6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What is difference between HashMap and TreeMap?</a:t>
            </a:r>
            <a:endParaRPr/>
          </a:p>
        </p:txBody>
      </p:sp>
      <p:sp>
        <p:nvSpPr>
          <p:cNvPr id="747" name="Google Shape;747;p6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1) HashMap can contain one null key.TreeMap can not contain any null key.</a:t>
            </a:r>
            <a:endParaRPr/>
          </a:p>
          <a:p>
            <a:pPr indent="-342900" lvl="0" marL="342900" rtl="0" algn="l">
              <a:spcBef>
                <a:spcPts val="1000"/>
              </a:spcBef>
              <a:spcAft>
                <a:spcPts val="0"/>
              </a:spcAft>
              <a:buSzPts val="1440"/>
              <a:buChar char="►"/>
            </a:pPr>
            <a:r>
              <a:rPr lang="en-US"/>
              <a:t>2) HashMap maintains no order.TreeMap maintains ascending order.</a:t>
            </a:r>
            <a:endParaRPr/>
          </a:p>
        </p:txBody>
      </p:sp>
      <p:sp>
        <p:nvSpPr>
          <p:cNvPr id="748" name="Google Shape;748;p6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749" name="Google Shape;749;p6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50" name="Google Shape;750;p6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7">
                                            <p:txEl>
                                              <p:pRg end="0" st="0"/>
                                            </p:txEl>
                                          </p:spTgt>
                                        </p:tgtEl>
                                        <p:attrNameLst>
                                          <p:attrName>style.visibility</p:attrName>
                                        </p:attrNameLst>
                                      </p:cBhvr>
                                      <p:to>
                                        <p:strVal val="visible"/>
                                      </p:to>
                                    </p:set>
                                    <p:anim calcmode="lin" valueType="num">
                                      <p:cBhvr additive="base">
                                        <p:cTn dur="500"/>
                                        <p:tgtEl>
                                          <p:spTgt spid="74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7">
                                            <p:txEl>
                                              <p:pRg end="1" st="1"/>
                                            </p:txEl>
                                          </p:spTgt>
                                        </p:tgtEl>
                                        <p:attrNameLst>
                                          <p:attrName>style.visibility</p:attrName>
                                        </p:attrNameLst>
                                      </p:cBhvr>
                                      <p:to>
                                        <p:strVal val="visible"/>
                                      </p:to>
                                    </p:set>
                                    <p:anim calcmode="lin" valueType="num">
                                      <p:cBhvr additive="base">
                                        <p:cTn dur="500"/>
                                        <p:tgtEl>
                                          <p:spTgt spid="74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6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Hashtable class</a:t>
            </a:r>
            <a:br>
              <a:rPr lang="en-US"/>
            </a:br>
            <a:endParaRPr/>
          </a:p>
        </p:txBody>
      </p:sp>
      <p:sp>
        <p:nvSpPr>
          <p:cNvPr id="756" name="Google Shape;756;p6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 </a:t>
            </a:r>
            <a:endParaRPr/>
          </a:p>
        </p:txBody>
      </p:sp>
      <p:sp>
        <p:nvSpPr>
          <p:cNvPr id="757" name="Google Shape;757;p6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758" name="Google Shape;758;p6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59" name="Google Shape;759;p6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6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Hashtable</a:t>
            </a:r>
            <a:endParaRPr/>
          </a:p>
        </p:txBody>
      </p:sp>
      <p:sp>
        <p:nvSpPr>
          <p:cNvPr id="765" name="Google Shape;765;p6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 Hashtable is an array of list.Each list is known as a bucket.The position of bucket is identified by calling the hashcode() method.A Hashtable contains values based on the key. It implements the Map interface and extends Dictionary class.</a:t>
            </a:r>
            <a:endParaRPr/>
          </a:p>
          <a:p>
            <a:pPr indent="-342900" lvl="0" marL="342900" rtl="0" algn="l">
              <a:spcBef>
                <a:spcPts val="1000"/>
              </a:spcBef>
              <a:spcAft>
                <a:spcPts val="0"/>
              </a:spcAft>
              <a:buSzPts val="1440"/>
              <a:buChar char="►"/>
            </a:pPr>
            <a:r>
              <a:rPr lang="en-US"/>
              <a:t>It contains only unique elements.</a:t>
            </a:r>
            <a:endParaRPr/>
          </a:p>
          <a:p>
            <a:pPr indent="-342900" lvl="0" marL="342900" rtl="0" algn="l">
              <a:spcBef>
                <a:spcPts val="1000"/>
              </a:spcBef>
              <a:spcAft>
                <a:spcPts val="0"/>
              </a:spcAft>
              <a:buSzPts val="1440"/>
              <a:buChar char="►"/>
            </a:pPr>
            <a:r>
              <a:rPr lang="en-US"/>
              <a:t>It doesn’t allow key as null (if null is added- throws null pointer exception)</a:t>
            </a:r>
            <a:endParaRPr/>
          </a:p>
          <a:p>
            <a:pPr indent="-342900" lvl="0" marL="342900" rtl="0" algn="l">
              <a:spcBef>
                <a:spcPts val="1000"/>
              </a:spcBef>
              <a:spcAft>
                <a:spcPts val="0"/>
              </a:spcAft>
              <a:buSzPts val="1440"/>
              <a:buChar char="►"/>
            </a:pPr>
            <a:r>
              <a:rPr lang="en-US"/>
              <a:t>It is synchronized.</a:t>
            </a:r>
            <a:endParaRPr/>
          </a:p>
          <a:p>
            <a:pPr indent="-251459" lvl="0" marL="342900" rtl="0" algn="l">
              <a:spcBef>
                <a:spcPts val="1000"/>
              </a:spcBef>
              <a:spcAft>
                <a:spcPts val="0"/>
              </a:spcAft>
              <a:buSzPts val="1440"/>
              <a:buNone/>
            </a:pPr>
            <a:r>
              <a:t/>
            </a:r>
            <a:endParaRPr/>
          </a:p>
        </p:txBody>
      </p:sp>
      <p:sp>
        <p:nvSpPr>
          <p:cNvPr id="766" name="Google Shape;766;p6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767" name="Google Shape;767;p6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68" name="Google Shape;768;p6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Methods of Collection interface</a:t>
            </a:r>
            <a:endParaRPr/>
          </a:p>
        </p:txBody>
      </p:sp>
      <p:pic>
        <p:nvPicPr>
          <p:cNvPr id="203" name="Google Shape;203;p7"/>
          <p:cNvPicPr preferRelativeResize="0"/>
          <p:nvPr>
            <p:ph idx="1" type="body"/>
          </p:nvPr>
        </p:nvPicPr>
        <p:blipFill rotWithShape="1">
          <a:blip r:embed="rId3">
            <a:alphaModFix/>
          </a:blip>
          <a:srcRect b="0" l="0" r="0" t="0"/>
          <a:stretch/>
        </p:blipFill>
        <p:spPr>
          <a:xfrm>
            <a:off x="1069848" y="1609344"/>
            <a:ext cx="7439109" cy="4846320"/>
          </a:xfrm>
          <a:prstGeom prst="rect">
            <a:avLst/>
          </a:prstGeom>
          <a:noFill/>
          <a:ln>
            <a:noFill/>
          </a:ln>
        </p:spPr>
      </p:pic>
      <p:sp>
        <p:nvSpPr>
          <p:cNvPr id="204" name="Google Shape;204;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205" name="Google Shape;205;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06" name="Google Shape;206;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70"/>
          <p:cNvSpPr txBox="1"/>
          <p:nvPr>
            <p:ph type="title"/>
          </p:nvPr>
        </p:nvSpPr>
        <p:spPr>
          <a:xfrm>
            <a:off x="677334" y="9525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 of Hashtable</a:t>
            </a:r>
            <a:endParaRPr/>
          </a:p>
        </p:txBody>
      </p:sp>
      <p:sp>
        <p:nvSpPr>
          <p:cNvPr id="774" name="Google Shape;774;p70"/>
          <p:cNvSpPr txBox="1"/>
          <p:nvPr>
            <p:ph idx="1" type="body"/>
          </p:nvPr>
        </p:nvSpPr>
        <p:spPr>
          <a:xfrm>
            <a:off x="677334" y="838200"/>
            <a:ext cx="9285816" cy="58959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class</a:t>
            </a:r>
            <a:r>
              <a:rPr lang="en-US"/>
              <a:t> TestHashTable{  </a:t>
            </a:r>
            <a:endParaRPr/>
          </a:p>
          <a:p>
            <a:pPr indent="-342900" lvl="0" marL="342900" rtl="0" algn="l">
              <a:spcBef>
                <a:spcPts val="1000"/>
              </a:spcBef>
              <a:spcAft>
                <a:spcPts val="0"/>
              </a:spcAft>
              <a:buSzPts val="1440"/>
              <a:buChar char="►"/>
            </a:pPr>
            <a:r>
              <a:rPr lang="en-US"/>
              <a:t> </a:t>
            </a: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ts val="1440"/>
              <a:buChar char="►"/>
            </a:pPr>
            <a:r>
              <a:rPr lang="en-US"/>
              <a:t>     Hashtable&lt;Integer,String&gt; hm=</a:t>
            </a:r>
            <a:r>
              <a:rPr b="1" lang="en-US"/>
              <a:t>new</a:t>
            </a:r>
            <a:r>
              <a:rPr lang="en-US"/>
              <a:t> Hashtable&lt;Integer,String&gt;();  </a:t>
            </a:r>
            <a:endParaRPr/>
          </a:p>
          <a:p>
            <a:pPr indent="-342900" lvl="0" marL="342900" rtl="0" algn="l">
              <a:spcBef>
                <a:spcPts val="1000"/>
              </a:spcBef>
              <a:spcAft>
                <a:spcPts val="0"/>
              </a:spcAft>
              <a:buSzPts val="1440"/>
              <a:buChar char="►"/>
            </a:pPr>
            <a:r>
              <a:rPr lang="en-US"/>
              <a:t>    hm.put(100,"Amit");  </a:t>
            </a:r>
            <a:endParaRPr/>
          </a:p>
          <a:p>
            <a:pPr indent="-342900" lvl="0" marL="342900" rtl="0" algn="l">
              <a:spcBef>
                <a:spcPts val="1000"/>
              </a:spcBef>
              <a:spcAft>
                <a:spcPts val="0"/>
              </a:spcAft>
              <a:buSzPts val="1440"/>
              <a:buChar char="►"/>
            </a:pPr>
            <a:r>
              <a:rPr lang="en-US"/>
              <a:t>  hm.put(102,"Ravi");  </a:t>
            </a:r>
            <a:endParaRPr/>
          </a:p>
          <a:p>
            <a:pPr indent="-342900" lvl="0" marL="342900" rtl="0" algn="l">
              <a:spcBef>
                <a:spcPts val="1000"/>
              </a:spcBef>
              <a:spcAft>
                <a:spcPts val="0"/>
              </a:spcAft>
              <a:buSzPts val="1440"/>
              <a:buChar char="►"/>
            </a:pPr>
            <a:r>
              <a:rPr lang="en-US"/>
              <a:t>  hm.put(101,"Vijay");  </a:t>
            </a:r>
            <a:endParaRPr/>
          </a:p>
          <a:p>
            <a:pPr indent="-342900" lvl="0" marL="342900" rtl="0" algn="l">
              <a:spcBef>
                <a:spcPts val="1000"/>
              </a:spcBef>
              <a:spcAft>
                <a:spcPts val="0"/>
              </a:spcAft>
              <a:buSzPts val="1440"/>
              <a:buChar char="►"/>
            </a:pPr>
            <a:r>
              <a:rPr lang="en-US"/>
              <a:t>  hm.put(103,"Rahul");  </a:t>
            </a:r>
            <a:endParaRPr/>
          </a:p>
          <a:p>
            <a:pPr indent="-342900" lvl="0" marL="342900" rtl="0" algn="l">
              <a:spcBef>
                <a:spcPts val="1000"/>
              </a:spcBef>
              <a:spcAft>
                <a:spcPts val="0"/>
              </a:spcAft>
              <a:buSzPts val="1440"/>
              <a:buChar char="►"/>
            </a:pPr>
            <a:r>
              <a:rPr lang="en-US"/>
              <a:t>    </a:t>
            </a:r>
            <a:r>
              <a:rPr b="1" lang="en-US"/>
              <a:t>for</a:t>
            </a:r>
            <a:r>
              <a:rPr lang="en-US"/>
              <a:t>(Map.Entry m:hm.entrySet()){  </a:t>
            </a:r>
            <a:endParaRPr/>
          </a:p>
          <a:p>
            <a:pPr indent="-342900" lvl="0" marL="342900" rtl="0" algn="l">
              <a:spcBef>
                <a:spcPts val="1000"/>
              </a:spcBef>
              <a:spcAft>
                <a:spcPts val="0"/>
              </a:spcAft>
              <a:buSzPts val="1440"/>
              <a:buChar char="►"/>
            </a:pPr>
            <a:r>
              <a:rPr lang="en-US"/>
              <a:t>   System.out.println(m.getKey()+" "+m.getValue());  </a:t>
            </a:r>
            <a:endParaRPr/>
          </a:p>
          <a:p>
            <a:pPr indent="-342900" lvl="0" marL="342900" rtl="0" algn="l">
              <a:spcBef>
                <a:spcPts val="1000"/>
              </a:spcBef>
              <a:spcAft>
                <a:spcPts val="0"/>
              </a:spcAft>
              <a:buSzPts val="1440"/>
              <a:buChar char="►"/>
            </a:pPr>
            <a:r>
              <a:rPr lang="en-US"/>
              <a:t>  }  </a:t>
            </a:r>
            <a:endParaRPr/>
          </a:p>
          <a:p>
            <a:pPr indent="-342900" lvl="0" marL="342900" rtl="0" algn="l">
              <a:spcBef>
                <a:spcPts val="1000"/>
              </a:spcBef>
              <a:spcAft>
                <a:spcPts val="0"/>
              </a:spcAft>
              <a:buSzPts val="1440"/>
              <a:buChar char="►"/>
            </a:pPr>
            <a:r>
              <a:rPr lang="en-US"/>
              <a:t> }  </a:t>
            </a:r>
            <a:endParaRPr/>
          </a:p>
          <a:p>
            <a:pPr indent="-342900" lvl="0" marL="342900" rtl="0" algn="l">
              <a:spcBef>
                <a:spcPts val="1000"/>
              </a:spcBef>
              <a:spcAft>
                <a:spcPts val="0"/>
              </a:spcAft>
              <a:buSzPts val="1440"/>
              <a:buChar char="►"/>
            </a:pPr>
            <a:r>
              <a:rPr lang="en-US"/>
              <a:t>}  </a:t>
            </a:r>
            <a:endParaRPr/>
          </a:p>
          <a:p>
            <a:pPr indent="-251459" lvl="0" marL="342900" rtl="0" algn="l">
              <a:spcBef>
                <a:spcPts val="1000"/>
              </a:spcBef>
              <a:spcAft>
                <a:spcPts val="0"/>
              </a:spcAft>
              <a:buSzPts val="1440"/>
              <a:buNone/>
            </a:pPr>
            <a:r>
              <a:t/>
            </a:r>
            <a:endParaRPr/>
          </a:p>
        </p:txBody>
      </p:sp>
      <p:sp>
        <p:nvSpPr>
          <p:cNvPr id="775" name="Google Shape;775;p7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776" name="Google Shape;776;p7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77" name="Google Shape;777;p7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7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Output</a:t>
            </a:r>
            <a:endParaRPr/>
          </a:p>
        </p:txBody>
      </p:sp>
      <p:sp>
        <p:nvSpPr>
          <p:cNvPr id="783" name="Google Shape;783;p7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	103 Rahul</a:t>
            </a:r>
            <a:endParaRPr/>
          </a:p>
          <a:p>
            <a:pPr indent="-342900" lvl="0" marL="342900" rtl="0" algn="l">
              <a:spcBef>
                <a:spcPts val="1000"/>
              </a:spcBef>
              <a:spcAft>
                <a:spcPts val="0"/>
              </a:spcAft>
              <a:buSzPts val="1440"/>
              <a:buChar char="►"/>
            </a:pPr>
            <a:r>
              <a:rPr lang="en-US"/>
              <a:t>       102 Ravi</a:t>
            </a:r>
            <a:endParaRPr/>
          </a:p>
          <a:p>
            <a:pPr indent="-342900" lvl="0" marL="342900" rtl="0" algn="l">
              <a:spcBef>
                <a:spcPts val="1000"/>
              </a:spcBef>
              <a:spcAft>
                <a:spcPts val="0"/>
              </a:spcAft>
              <a:buSzPts val="1440"/>
              <a:buChar char="►"/>
            </a:pPr>
            <a:r>
              <a:rPr lang="en-US"/>
              <a:t>       101 Vijay</a:t>
            </a:r>
            <a:endParaRPr/>
          </a:p>
          <a:p>
            <a:pPr indent="-342900" lvl="0" marL="342900" rtl="0" algn="l">
              <a:spcBef>
                <a:spcPts val="1000"/>
              </a:spcBef>
              <a:spcAft>
                <a:spcPts val="0"/>
              </a:spcAft>
              <a:buSzPts val="1440"/>
              <a:buChar char="►"/>
            </a:pPr>
            <a:r>
              <a:rPr lang="en-US"/>
              <a:t>       100 Amit</a:t>
            </a:r>
            <a:endParaRPr/>
          </a:p>
        </p:txBody>
      </p:sp>
      <p:sp>
        <p:nvSpPr>
          <p:cNvPr id="784" name="Google Shape;784;p7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785" name="Google Shape;785;p7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86" name="Google Shape;786;p7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72"/>
          <p:cNvSpPr txBox="1"/>
          <p:nvPr>
            <p:ph type="title"/>
          </p:nvPr>
        </p:nvSpPr>
        <p:spPr>
          <a:xfrm>
            <a:off x="677334" y="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200"/>
              <a:buFont typeface="Trebuchet MS"/>
              <a:buNone/>
            </a:pPr>
            <a:r>
              <a:rPr lang="en-US" sz="3200"/>
              <a:t>***Difference between HashMap and Hashtable</a:t>
            </a:r>
            <a:endParaRPr sz="3200"/>
          </a:p>
        </p:txBody>
      </p:sp>
      <p:sp>
        <p:nvSpPr>
          <p:cNvPr id="792" name="Google Shape;792;p72"/>
          <p:cNvSpPr txBox="1"/>
          <p:nvPr>
            <p:ph idx="1" type="body"/>
          </p:nvPr>
        </p:nvSpPr>
        <p:spPr>
          <a:xfrm>
            <a:off x="677334" y="1457325"/>
            <a:ext cx="9438216" cy="458403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HashMap and Hashtable both are used to store data in key and value form. Both are using hashing technique to store unique keys.</a:t>
            </a:r>
            <a:endParaRPr/>
          </a:p>
          <a:p>
            <a:pPr indent="-251459" lvl="0" marL="342900" rtl="0" algn="l">
              <a:spcBef>
                <a:spcPts val="1000"/>
              </a:spcBef>
              <a:spcAft>
                <a:spcPts val="0"/>
              </a:spcAft>
              <a:buSzPts val="1440"/>
              <a:buNone/>
            </a:pPr>
            <a:r>
              <a:t/>
            </a:r>
            <a:endParaRPr/>
          </a:p>
        </p:txBody>
      </p:sp>
      <p:sp>
        <p:nvSpPr>
          <p:cNvPr id="793" name="Google Shape;793;p7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794" name="Google Shape;794;p7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795" name="Google Shape;795;p7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796" name="Google Shape;796;p72"/>
          <p:cNvGraphicFramePr/>
          <p:nvPr/>
        </p:nvGraphicFramePr>
        <p:xfrm>
          <a:off x="1019174" y="2160588"/>
          <a:ext cx="3000000" cy="3000000"/>
        </p:xfrm>
        <a:graphic>
          <a:graphicData uri="http://schemas.openxmlformats.org/drawingml/2006/table">
            <a:tbl>
              <a:tblPr>
                <a:noFill/>
                <a:tableStyleId>{44C14F77-4693-4AC4-A71D-9525EDBD1F88}</a:tableStyleId>
              </a:tblPr>
              <a:tblGrid>
                <a:gridCol w="4643450"/>
                <a:gridCol w="4643450"/>
              </a:tblGrid>
              <a:tr h="241925">
                <a:tc>
                  <a:txBody>
                    <a:bodyPr/>
                    <a:lstStyle/>
                    <a:p>
                      <a:pPr indent="0" lvl="0" marL="0" marR="0" rtl="0" algn="l">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HashMap</a:t>
                      </a:r>
                      <a:endParaRPr sz="1200" u="none" cap="none" strike="noStrike">
                        <a:solidFill>
                          <a:srgbClr val="000000"/>
                        </a:solidFill>
                        <a:latin typeface="times new roman"/>
                        <a:ea typeface="times new roman"/>
                        <a:cs typeface="times new roman"/>
                        <a:sym typeface="times new roman"/>
                      </a:endParaRPr>
                    </a:p>
                  </a:txBody>
                  <a:tcPr marT="26300" marB="26300" marR="26300" marL="26300">
                    <a:lnL cap="flat" cmpd="sng" w="9525">
                      <a:solidFill>
                        <a:srgbClr val="1870B9"/>
                      </a:solidFill>
                      <a:prstDash val="solid"/>
                      <a:round/>
                      <a:headEnd len="sm" w="sm" type="none"/>
                      <a:tailEnd len="sm" w="sm" type="none"/>
                    </a:lnL>
                    <a:lnR cap="flat" cmpd="sng" w="9525">
                      <a:solidFill>
                        <a:srgbClr val="1870B9"/>
                      </a:solidFill>
                      <a:prstDash val="solid"/>
                      <a:round/>
                      <a:headEnd len="sm" w="sm" type="none"/>
                      <a:tailEnd len="sm" w="sm" type="none"/>
                    </a:lnR>
                    <a:lnT cap="flat" cmpd="sng" w="9525">
                      <a:solidFill>
                        <a:srgbClr val="1870B9"/>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Hashtable</a:t>
                      </a:r>
                      <a:endParaRPr/>
                    </a:p>
                  </a:txBody>
                  <a:tcPr marT="26300" marB="26300" marR="26300" marL="26300">
                    <a:lnL cap="flat" cmpd="sng" w="9525">
                      <a:solidFill>
                        <a:srgbClr val="1870B9"/>
                      </a:solidFill>
                      <a:prstDash val="solid"/>
                      <a:round/>
                      <a:headEnd len="sm" w="sm" type="none"/>
                      <a:tailEnd len="sm" w="sm" type="none"/>
                    </a:lnL>
                    <a:lnR cap="flat" cmpd="sng" w="9525">
                      <a:solidFill>
                        <a:srgbClr val="1870B9"/>
                      </a:solidFill>
                      <a:prstDash val="solid"/>
                      <a:round/>
                      <a:headEnd len="sm" w="sm" type="none"/>
                      <a:tailEnd len="sm" w="sm" type="none"/>
                    </a:lnR>
                    <a:lnT cap="flat" cmpd="sng" w="9525">
                      <a:solidFill>
                        <a:srgbClr val="1870B9"/>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r h="809950">
                <a:tc>
                  <a:txBody>
                    <a:bodyPr/>
                    <a:lstStyle/>
                    <a:p>
                      <a:pPr indent="0" lvl="0" marL="0" marR="0" rtl="0" algn="l">
                        <a:spcBef>
                          <a:spcPts val="0"/>
                        </a:spcBef>
                        <a:spcAft>
                          <a:spcPts val="0"/>
                        </a:spcAft>
                        <a:buNone/>
                      </a:pPr>
                      <a:r>
                        <a:rPr b="0" i="0" lang="en-US" sz="1200" u="none" cap="none" strike="noStrike">
                          <a:solidFill>
                            <a:srgbClr val="000000"/>
                          </a:solidFill>
                          <a:latin typeface="verdana"/>
                          <a:ea typeface="verdana"/>
                          <a:cs typeface="verdana"/>
                          <a:sym typeface="verdana"/>
                        </a:rPr>
                        <a:t>1) HashMap is </a:t>
                      </a:r>
                      <a:r>
                        <a:rPr b="1" i="0" lang="en-US" sz="1200" u="none" cap="none" strike="noStrike">
                          <a:solidFill>
                            <a:srgbClr val="000000"/>
                          </a:solidFill>
                          <a:latin typeface="verdana"/>
                          <a:ea typeface="verdana"/>
                          <a:cs typeface="verdana"/>
                          <a:sym typeface="verdana"/>
                        </a:rPr>
                        <a:t>non synchronized</a:t>
                      </a:r>
                      <a:r>
                        <a:rPr b="0" i="0" lang="en-US" sz="1200" u="none" cap="none" strike="noStrike">
                          <a:solidFill>
                            <a:srgbClr val="000000"/>
                          </a:solidFill>
                          <a:latin typeface="verdana"/>
                          <a:ea typeface="verdana"/>
                          <a:cs typeface="verdana"/>
                          <a:sym typeface="verdana"/>
                        </a:rPr>
                        <a:t>. It is not-thread safe and can't be shared between many threads without proper synchronization code.</a:t>
                      </a:r>
                      <a:endParaRPr/>
                    </a:p>
                  </a:txBody>
                  <a:tcPr marT="26300" marB="26300" marR="26300" marL="263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200" u="none" cap="none" strike="noStrike">
                          <a:solidFill>
                            <a:srgbClr val="000000"/>
                          </a:solidFill>
                          <a:latin typeface="verdana"/>
                          <a:ea typeface="verdana"/>
                          <a:cs typeface="verdana"/>
                          <a:sym typeface="verdana"/>
                        </a:rPr>
                        <a:t>Hashtable is </a:t>
                      </a:r>
                      <a:r>
                        <a:rPr b="1" i="0" lang="en-US" sz="1200" u="none" cap="none" strike="noStrike">
                          <a:solidFill>
                            <a:srgbClr val="000000"/>
                          </a:solidFill>
                          <a:latin typeface="verdana"/>
                          <a:ea typeface="verdana"/>
                          <a:cs typeface="verdana"/>
                          <a:sym typeface="verdana"/>
                        </a:rPr>
                        <a:t>synchronized</a:t>
                      </a:r>
                      <a:r>
                        <a:rPr b="0" i="0" lang="en-US" sz="1200" u="none" cap="none" strike="noStrike">
                          <a:solidFill>
                            <a:srgbClr val="000000"/>
                          </a:solidFill>
                          <a:latin typeface="verdana"/>
                          <a:ea typeface="verdana"/>
                          <a:cs typeface="verdana"/>
                          <a:sym typeface="verdana"/>
                        </a:rPr>
                        <a:t>. It is thread-safe and can be shared with many threads.</a:t>
                      </a:r>
                      <a:endParaRPr/>
                    </a:p>
                  </a:txBody>
                  <a:tcPr marT="26300" marB="26300" marR="26300" marL="263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r>
              <a:tr h="431275">
                <a:tc>
                  <a:txBody>
                    <a:bodyPr/>
                    <a:lstStyle/>
                    <a:p>
                      <a:pPr indent="0" lvl="0" marL="0" marR="0" rtl="0" algn="l">
                        <a:spcBef>
                          <a:spcPts val="0"/>
                        </a:spcBef>
                        <a:spcAft>
                          <a:spcPts val="0"/>
                        </a:spcAft>
                        <a:buNone/>
                      </a:pPr>
                      <a:r>
                        <a:rPr b="0" i="0" lang="en-US" sz="1200" u="none" cap="none" strike="noStrike">
                          <a:solidFill>
                            <a:srgbClr val="000000"/>
                          </a:solidFill>
                          <a:latin typeface="verdana"/>
                          <a:ea typeface="verdana"/>
                          <a:cs typeface="verdana"/>
                          <a:sym typeface="verdana"/>
                        </a:rPr>
                        <a:t>2) HashMap </a:t>
                      </a:r>
                      <a:r>
                        <a:rPr b="1" i="0" lang="en-US" sz="1200" u="none" cap="none" strike="noStrike">
                          <a:solidFill>
                            <a:srgbClr val="000000"/>
                          </a:solidFill>
                          <a:latin typeface="verdana"/>
                          <a:ea typeface="verdana"/>
                          <a:cs typeface="verdana"/>
                          <a:sym typeface="verdana"/>
                        </a:rPr>
                        <a:t>allows one null key and multiple null values</a:t>
                      </a:r>
                      <a:r>
                        <a:rPr b="0" i="0" lang="en-US" sz="1200" u="none" cap="none" strike="noStrike">
                          <a:solidFill>
                            <a:srgbClr val="000000"/>
                          </a:solidFill>
                          <a:latin typeface="verdana"/>
                          <a:ea typeface="verdana"/>
                          <a:cs typeface="verdana"/>
                          <a:sym typeface="verdana"/>
                        </a:rPr>
                        <a:t>.</a:t>
                      </a:r>
                      <a:endParaRPr/>
                    </a:p>
                  </a:txBody>
                  <a:tcPr marT="26300" marB="26300" marR="26300" marL="263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200" u="none" cap="none" strike="noStrike">
                          <a:solidFill>
                            <a:srgbClr val="000000"/>
                          </a:solidFill>
                          <a:latin typeface="verdana"/>
                          <a:ea typeface="verdana"/>
                          <a:cs typeface="verdana"/>
                          <a:sym typeface="verdana"/>
                        </a:rPr>
                        <a:t>Hashtable </a:t>
                      </a:r>
                      <a:r>
                        <a:rPr b="1" i="0" lang="en-US" sz="1200" u="none" cap="none" strike="noStrike">
                          <a:solidFill>
                            <a:srgbClr val="000000"/>
                          </a:solidFill>
                          <a:latin typeface="verdana"/>
                          <a:ea typeface="verdana"/>
                          <a:cs typeface="verdana"/>
                          <a:sym typeface="verdana"/>
                        </a:rPr>
                        <a:t>doesn't allow any null key or value</a:t>
                      </a:r>
                      <a:r>
                        <a:rPr b="0" i="0" lang="en-US" sz="1200" u="none" cap="none" strike="noStrike">
                          <a:solidFill>
                            <a:srgbClr val="000000"/>
                          </a:solidFill>
                          <a:latin typeface="verdana"/>
                          <a:ea typeface="verdana"/>
                          <a:cs typeface="verdana"/>
                          <a:sym typeface="verdana"/>
                        </a:rPr>
                        <a:t>.</a:t>
                      </a:r>
                      <a:endParaRPr/>
                    </a:p>
                  </a:txBody>
                  <a:tcPr marT="26300" marB="26300" marR="26300" marL="263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r h="431275">
                <a:tc>
                  <a:txBody>
                    <a:bodyPr/>
                    <a:lstStyle/>
                    <a:p>
                      <a:pPr indent="0" lvl="0" marL="0" marR="0" rtl="0" algn="l">
                        <a:spcBef>
                          <a:spcPts val="0"/>
                        </a:spcBef>
                        <a:spcAft>
                          <a:spcPts val="0"/>
                        </a:spcAft>
                        <a:buNone/>
                      </a:pPr>
                      <a:r>
                        <a:rPr b="0" i="0" lang="en-US" sz="1200" u="none" cap="none" strike="noStrike">
                          <a:solidFill>
                            <a:srgbClr val="000000"/>
                          </a:solidFill>
                          <a:latin typeface="verdana"/>
                          <a:ea typeface="verdana"/>
                          <a:cs typeface="verdana"/>
                          <a:sym typeface="verdana"/>
                        </a:rPr>
                        <a:t>3) HashMap is a </a:t>
                      </a:r>
                      <a:r>
                        <a:rPr b="1" i="0" lang="en-US" sz="1200" u="none" cap="none" strike="noStrike">
                          <a:solidFill>
                            <a:srgbClr val="000000"/>
                          </a:solidFill>
                          <a:latin typeface="verdana"/>
                          <a:ea typeface="verdana"/>
                          <a:cs typeface="verdana"/>
                          <a:sym typeface="verdana"/>
                        </a:rPr>
                        <a:t>new class introduced in JDK 1.2</a:t>
                      </a:r>
                      <a:r>
                        <a:rPr b="0" i="0" lang="en-US" sz="1200" u="none" cap="none" strike="noStrike">
                          <a:solidFill>
                            <a:srgbClr val="000000"/>
                          </a:solidFill>
                          <a:latin typeface="verdana"/>
                          <a:ea typeface="verdana"/>
                          <a:cs typeface="verdana"/>
                          <a:sym typeface="verdana"/>
                        </a:rPr>
                        <a:t>.</a:t>
                      </a:r>
                      <a:endParaRPr/>
                    </a:p>
                  </a:txBody>
                  <a:tcPr marT="26300" marB="26300" marR="26300" marL="263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200" u="none" cap="none" strike="noStrike">
                          <a:solidFill>
                            <a:srgbClr val="000000"/>
                          </a:solidFill>
                          <a:latin typeface="verdana"/>
                          <a:ea typeface="verdana"/>
                          <a:cs typeface="verdana"/>
                          <a:sym typeface="verdana"/>
                        </a:rPr>
                        <a:t>Hashtable is a </a:t>
                      </a:r>
                      <a:r>
                        <a:rPr b="1" i="0" lang="en-US" sz="1200" u="none" cap="none" strike="noStrike">
                          <a:solidFill>
                            <a:srgbClr val="000000"/>
                          </a:solidFill>
                          <a:latin typeface="verdana"/>
                          <a:ea typeface="verdana"/>
                          <a:cs typeface="verdana"/>
                          <a:sym typeface="verdana"/>
                        </a:rPr>
                        <a:t>legacy class</a:t>
                      </a:r>
                      <a:r>
                        <a:rPr b="0" i="0" lang="en-US" sz="1200" u="none" cap="none" strike="noStrike">
                          <a:solidFill>
                            <a:srgbClr val="000000"/>
                          </a:solidFill>
                          <a:latin typeface="verdana"/>
                          <a:ea typeface="verdana"/>
                          <a:cs typeface="verdana"/>
                          <a:sym typeface="verdana"/>
                        </a:rPr>
                        <a:t>.</a:t>
                      </a:r>
                      <a:endParaRPr/>
                    </a:p>
                  </a:txBody>
                  <a:tcPr marT="26300" marB="26300" marR="26300" marL="263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r>
              <a:tr h="241925">
                <a:tc>
                  <a:txBody>
                    <a:bodyPr/>
                    <a:lstStyle/>
                    <a:p>
                      <a:pPr indent="0" lvl="0" marL="0" marR="0" rtl="0" algn="l">
                        <a:spcBef>
                          <a:spcPts val="0"/>
                        </a:spcBef>
                        <a:spcAft>
                          <a:spcPts val="0"/>
                        </a:spcAft>
                        <a:buNone/>
                      </a:pPr>
                      <a:r>
                        <a:rPr b="0" i="0" lang="en-US" sz="1200" u="none" cap="none" strike="noStrike">
                          <a:solidFill>
                            <a:srgbClr val="000000"/>
                          </a:solidFill>
                          <a:latin typeface="verdana"/>
                          <a:ea typeface="verdana"/>
                          <a:cs typeface="verdana"/>
                          <a:sym typeface="verdana"/>
                        </a:rPr>
                        <a:t>4) HashMap is </a:t>
                      </a:r>
                      <a:r>
                        <a:rPr b="1" i="0" lang="en-US" sz="1200" u="none" cap="none" strike="noStrike">
                          <a:solidFill>
                            <a:srgbClr val="000000"/>
                          </a:solidFill>
                          <a:latin typeface="verdana"/>
                          <a:ea typeface="verdana"/>
                          <a:cs typeface="verdana"/>
                          <a:sym typeface="verdana"/>
                        </a:rPr>
                        <a:t>fast</a:t>
                      </a:r>
                      <a:r>
                        <a:rPr b="0" i="0" lang="en-US" sz="1200" u="none" cap="none" strike="noStrike">
                          <a:solidFill>
                            <a:srgbClr val="000000"/>
                          </a:solidFill>
                          <a:latin typeface="verdana"/>
                          <a:ea typeface="verdana"/>
                          <a:cs typeface="verdana"/>
                          <a:sym typeface="verdana"/>
                        </a:rPr>
                        <a:t>.</a:t>
                      </a:r>
                      <a:endParaRPr/>
                    </a:p>
                  </a:txBody>
                  <a:tcPr marT="26300" marB="26300" marR="26300" marL="263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200" u="none" cap="none" strike="noStrike">
                          <a:solidFill>
                            <a:srgbClr val="000000"/>
                          </a:solidFill>
                          <a:latin typeface="verdana"/>
                          <a:ea typeface="verdana"/>
                          <a:cs typeface="verdana"/>
                          <a:sym typeface="verdana"/>
                        </a:rPr>
                        <a:t>Hashtable is </a:t>
                      </a:r>
                      <a:r>
                        <a:rPr b="1" i="0" lang="en-US" sz="1200" u="none" cap="none" strike="noStrike">
                          <a:solidFill>
                            <a:srgbClr val="000000"/>
                          </a:solidFill>
                          <a:latin typeface="verdana"/>
                          <a:ea typeface="verdana"/>
                          <a:cs typeface="verdana"/>
                          <a:sym typeface="verdana"/>
                        </a:rPr>
                        <a:t>slow</a:t>
                      </a:r>
                      <a:r>
                        <a:rPr b="0" i="0" lang="en-US" sz="1200" u="none" cap="none" strike="noStrike">
                          <a:solidFill>
                            <a:srgbClr val="000000"/>
                          </a:solidFill>
                          <a:latin typeface="verdana"/>
                          <a:ea typeface="verdana"/>
                          <a:cs typeface="verdana"/>
                          <a:sym typeface="verdana"/>
                        </a:rPr>
                        <a:t>.</a:t>
                      </a:r>
                      <a:endParaRPr/>
                    </a:p>
                  </a:txBody>
                  <a:tcPr marT="26300" marB="26300" marR="26300" marL="263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r h="809950">
                <a:tc>
                  <a:txBody>
                    <a:bodyPr/>
                    <a:lstStyle/>
                    <a:p>
                      <a:pPr indent="0" lvl="0" marL="0" marR="0" rtl="0" algn="l">
                        <a:spcBef>
                          <a:spcPts val="0"/>
                        </a:spcBef>
                        <a:spcAft>
                          <a:spcPts val="0"/>
                        </a:spcAft>
                        <a:buNone/>
                      </a:pPr>
                      <a:r>
                        <a:rPr b="0" i="0" lang="en-US" sz="1200" u="none" cap="none" strike="noStrike">
                          <a:solidFill>
                            <a:srgbClr val="000000"/>
                          </a:solidFill>
                          <a:latin typeface="verdana"/>
                          <a:ea typeface="verdana"/>
                          <a:cs typeface="verdana"/>
                          <a:sym typeface="verdana"/>
                        </a:rPr>
                        <a:t>5) We can make the HashMap as synchronized by calling this code</a:t>
                      </a:r>
                      <a:br>
                        <a:rPr b="0" i="0" lang="en-US" sz="1200" u="none" cap="none" strike="noStrike">
                          <a:solidFill>
                            <a:srgbClr val="000000"/>
                          </a:solidFill>
                          <a:latin typeface="verdana"/>
                          <a:ea typeface="verdana"/>
                          <a:cs typeface="verdana"/>
                          <a:sym typeface="verdana"/>
                        </a:rPr>
                      </a:br>
                      <a:r>
                        <a:rPr b="0" i="0" lang="en-US" sz="1200" u="none" cap="none" strike="noStrike">
                          <a:solidFill>
                            <a:srgbClr val="000000"/>
                          </a:solidFill>
                          <a:latin typeface="verdana"/>
                          <a:ea typeface="verdana"/>
                          <a:cs typeface="verdana"/>
                          <a:sym typeface="verdana"/>
                        </a:rPr>
                        <a:t>Map m = Collections.synchronizedMap(hashMap);</a:t>
                      </a:r>
                      <a:endParaRPr/>
                    </a:p>
                  </a:txBody>
                  <a:tcPr marT="26300" marB="26300" marR="26300" marL="263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200" u="none" cap="none" strike="noStrike">
                          <a:solidFill>
                            <a:srgbClr val="000000"/>
                          </a:solidFill>
                          <a:latin typeface="verdana"/>
                          <a:ea typeface="verdana"/>
                          <a:cs typeface="verdana"/>
                          <a:sym typeface="verdana"/>
                        </a:rPr>
                        <a:t>Hashtable is internally synchronized and can't be unsynchronized.</a:t>
                      </a:r>
                      <a:endParaRPr/>
                    </a:p>
                  </a:txBody>
                  <a:tcPr marT="26300" marB="26300" marR="26300" marL="263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r>
              <a:tr h="482350">
                <a:tc>
                  <a:txBody>
                    <a:bodyPr/>
                    <a:lstStyle/>
                    <a:p>
                      <a:pPr indent="0" lvl="0" marL="0" marR="0" rtl="0" algn="l">
                        <a:spcBef>
                          <a:spcPts val="0"/>
                        </a:spcBef>
                        <a:spcAft>
                          <a:spcPts val="0"/>
                        </a:spcAft>
                        <a:buNone/>
                      </a:pPr>
                      <a:r>
                        <a:rPr b="0" i="0" lang="en-US" sz="1200" u="none" cap="none" strike="noStrike">
                          <a:solidFill>
                            <a:srgbClr val="000000"/>
                          </a:solidFill>
                          <a:latin typeface="verdana"/>
                          <a:ea typeface="verdana"/>
                          <a:cs typeface="verdana"/>
                          <a:sym typeface="verdana"/>
                        </a:rPr>
                        <a:t>6) HashMap is </a:t>
                      </a:r>
                      <a:r>
                        <a:rPr b="1" i="0" lang="en-US" sz="1200" u="none" cap="none" strike="noStrike">
                          <a:solidFill>
                            <a:srgbClr val="000000"/>
                          </a:solidFill>
                          <a:latin typeface="verdana"/>
                          <a:ea typeface="verdana"/>
                          <a:cs typeface="verdana"/>
                          <a:sym typeface="verdana"/>
                        </a:rPr>
                        <a:t>traversed by Iterator</a:t>
                      </a:r>
                      <a:r>
                        <a:rPr b="0" i="0" lang="en-US" sz="1200" u="none" cap="none" strike="noStrike">
                          <a:solidFill>
                            <a:srgbClr val="000000"/>
                          </a:solidFill>
                          <a:latin typeface="verdana"/>
                          <a:ea typeface="verdana"/>
                          <a:cs typeface="verdana"/>
                          <a:sym typeface="verdana"/>
                        </a:rPr>
                        <a:t>.</a:t>
                      </a:r>
                      <a:endParaRPr/>
                    </a:p>
                  </a:txBody>
                  <a:tcPr marT="26300" marB="26300" marR="26300" marL="263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200" u="none" cap="none" strike="noStrike">
                          <a:solidFill>
                            <a:srgbClr val="000000"/>
                          </a:solidFill>
                          <a:latin typeface="verdana"/>
                          <a:ea typeface="verdana"/>
                          <a:cs typeface="verdana"/>
                          <a:sym typeface="verdana"/>
                        </a:rPr>
                        <a:t>Hashtable is </a:t>
                      </a:r>
                      <a:r>
                        <a:rPr b="1" i="0" lang="en-US" sz="1200" u="none" cap="none" strike="noStrike">
                          <a:solidFill>
                            <a:srgbClr val="000000"/>
                          </a:solidFill>
                          <a:latin typeface="verdana"/>
                          <a:ea typeface="verdana"/>
                          <a:cs typeface="verdana"/>
                          <a:sym typeface="verdana"/>
                        </a:rPr>
                        <a:t>traversed by Enumerator and Iterator</a:t>
                      </a:r>
                      <a:r>
                        <a:rPr b="0" i="0" lang="en-US" sz="1200" u="none" cap="none" strike="noStrike">
                          <a:solidFill>
                            <a:srgbClr val="000000"/>
                          </a:solidFill>
                          <a:latin typeface="verdana"/>
                          <a:ea typeface="verdana"/>
                          <a:cs typeface="verdana"/>
                          <a:sym typeface="verdana"/>
                        </a:rPr>
                        <a:t>.</a:t>
                      </a:r>
                      <a:endParaRPr/>
                    </a:p>
                  </a:txBody>
                  <a:tcPr marT="26300" marB="26300" marR="26300" marL="263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r h="241925">
                <a:tc>
                  <a:txBody>
                    <a:bodyPr/>
                    <a:lstStyle/>
                    <a:p>
                      <a:pPr indent="0" lvl="0" marL="0" marR="0" rtl="0" algn="l">
                        <a:spcBef>
                          <a:spcPts val="0"/>
                        </a:spcBef>
                        <a:spcAft>
                          <a:spcPts val="0"/>
                        </a:spcAft>
                        <a:buNone/>
                      </a:pPr>
                      <a:r>
                        <a:rPr b="0" i="0" lang="en-US" sz="1200" u="none" cap="none" strike="noStrike">
                          <a:solidFill>
                            <a:srgbClr val="000000"/>
                          </a:solidFill>
                          <a:latin typeface="verdana"/>
                          <a:ea typeface="verdana"/>
                          <a:cs typeface="verdana"/>
                          <a:sym typeface="verdana"/>
                        </a:rPr>
                        <a:t>7) ) HashMap inherits </a:t>
                      </a:r>
                      <a:r>
                        <a:rPr b="1" i="0" lang="en-US" sz="1200" u="none" cap="none" strike="noStrike">
                          <a:solidFill>
                            <a:srgbClr val="000000"/>
                          </a:solidFill>
                          <a:latin typeface="verdana"/>
                          <a:ea typeface="verdana"/>
                          <a:cs typeface="verdana"/>
                          <a:sym typeface="verdana"/>
                        </a:rPr>
                        <a:t>AbstractMap</a:t>
                      </a:r>
                      <a:r>
                        <a:rPr b="0" i="0" lang="en-US" sz="1200" u="none" cap="none" strike="noStrike">
                          <a:solidFill>
                            <a:srgbClr val="000000"/>
                          </a:solidFill>
                          <a:latin typeface="verdana"/>
                          <a:ea typeface="verdana"/>
                          <a:cs typeface="verdana"/>
                          <a:sym typeface="verdana"/>
                        </a:rPr>
                        <a:t> class.</a:t>
                      </a:r>
                      <a:endParaRPr b="0" i="0" sz="1200" u="none" cap="none" strike="noStrike">
                        <a:solidFill>
                          <a:srgbClr val="000000"/>
                        </a:solidFill>
                        <a:latin typeface="verdana"/>
                        <a:ea typeface="verdana"/>
                        <a:cs typeface="verdana"/>
                        <a:sym typeface="verdana"/>
                      </a:endParaRPr>
                    </a:p>
                  </a:txBody>
                  <a:tcPr marT="26300" marB="26300" marR="26300" marL="263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200" u="none" cap="none" strike="noStrike">
                          <a:solidFill>
                            <a:srgbClr val="000000"/>
                          </a:solidFill>
                          <a:latin typeface="verdana"/>
                          <a:ea typeface="verdana"/>
                          <a:cs typeface="verdana"/>
                          <a:sym typeface="verdana"/>
                        </a:rPr>
                        <a:t>Hashtable inherits </a:t>
                      </a:r>
                      <a:r>
                        <a:rPr b="1" i="0" lang="en-US" sz="1200" u="none" cap="none" strike="noStrike">
                          <a:solidFill>
                            <a:srgbClr val="000000"/>
                          </a:solidFill>
                          <a:latin typeface="verdana"/>
                          <a:ea typeface="verdana"/>
                          <a:cs typeface="verdana"/>
                          <a:sym typeface="verdana"/>
                        </a:rPr>
                        <a:t>Dictionary</a:t>
                      </a:r>
                      <a:r>
                        <a:rPr b="0" i="0" lang="en-US" sz="1200" u="none" cap="none" strike="noStrike">
                          <a:solidFill>
                            <a:srgbClr val="000000"/>
                          </a:solidFill>
                          <a:latin typeface="verdana"/>
                          <a:ea typeface="verdana"/>
                          <a:cs typeface="verdana"/>
                          <a:sym typeface="verdana"/>
                        </a:rPr>
                        <a:t> class.</a:t>
                      </a:r>
                      <a:endParaRPr b="0" i="0" sz="1200" u="none" cap="none" strike="noStrike">
                        <a:solidFill>
                          <a:srgbClr val="000000"/>
                        </a:solidFill>
                        <a:latin typeface="verdana"/>
                        <a:ea typeface="verdana"/>
                        <a:cs typeface="verdana"/>
                        <a:sym typeface="verdana"/>
                      </a:endParaRPr>
                    </a:p>
                  </a:txBody>
                  <a:tcPr marT="26300" marB="26300" marR="26300" marL="263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r>
              <a:tr h="241925">
                <a:tc>
                  <a:txBody>
                    <a:bodyPr/>
                    <a:lstStyle/>
                    <a:p>
                      <a:pPr indent="0" lvl="0" marL="0" marR="0" rtl="0" algn="l">
                        <a:spcBef>
                          <a:spcPts val="0"/>
                        </a:spcBef>
                        <a:spcAft>
                          <a:spcPts val="0"/>
                        </a:spcAft>
                        <a:buNone/>
                      </a:pPr>
                      <a:r>
                        <a:t/>
                      </a:r>
                      <a:endParaRPr b="0" i="0" sz="1200" u="none" cap="none" strike="noStrike">
                        <a:solidFill>
                          <a:srgbClr val="000000"/>
                        </a:solidFill>
                        <a:latin typeface="verdana"/>
                        <a:ea typeface="verdana"/>
                        <a:cs typeface="verdana"/>
                        <a:sym typeface="verdana"/>
                      </a:endParaRPr>
                    </a:p>
                  </a:txBody>
                  <a:tcPr marT="26300" marB="26300" marR="26300" marL="263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t/>
                      </a:r>
                      <a:endParaRPr b="0" i="0" sz="1200" u="none" cap="none" strike="noStrike">
                        <a:solidFill>
                          <a:srgbClr val="000000"/>
                        </a:solidFill>
                        <a:latin typeface="verdana"/>
                        <a:ea typeface="verdana"/>
                        <a:cs typeface="verdana"/>
                        <a:sym typeface="verdana"/>
                      </a:endParaRPr>
                    </a:p>
                  </a:txBody>
                  <a:tcPr marT="26300" marB="26300" marR="26300" marL="263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7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Properties class in Java</a:t>
            </a:r>
            <a:br>
              <a:rPr lang="en-US"/>
            </a:br>
            <a:endParaRPr/>
          </a:p>
        </p:txBody>
      </p:sp>
      <p:sp>
        <p:nvSpPr>
          <p:cNvPr id="802" name="Google Shape;802;p7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a:t>
            </a:r>
            <a:r>
              <a:rPr b="1" lang="en-US"/>
              <a:t>properties</a:t>
            </a:r>
            <a:r>
              <a:rPr lang="en-US"/>
              <a:t> object contains key and value pair both as a string. It is the subclass of Hashtable.</a:t>
            </a:r>
            <a:endParaRPr/>
          </a:p>
          <a:p>
            <a:pPr indent="-342900" lvl="0" marL="342900" rtl="0" algn="l">
              <a:spcBef>
                <a:spcPts val="1000"/>
              </a:spcBef>
              <a:spcAft>
                <a:spcPts val="0"/>
              </a:spcAft>
              <a:buSzPts val="1440"/>
              <a:buChar char="►"/>
            </a:pPr>
            <a:r>
              <a:rPr lang="en-US"/>
              <a:t>It can be used to get property value based on the property key. The Properties class provides methods to get data from properties file and store data into properties file. Moreover, it can be used to get properties of system.</a:t>
            </a:r>
            <a:endParaRPr/>
          </a:p>
        </p:txBody>
      </p:sp>
      <p:sp>
        <p:nvSpPr>
          <p:cNvPr id="803" name="Google Shape;803;p7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804" name="Google Shape;804;p7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05" name="Google Shape;805;p7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7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Advantage of properties file</a:t>
            </a:r>
            <a:br>
              <a:rPr b="1" lang="en-US"/>
            </a:br>
            <a:endParaRPr/>
          </a:p>
        </p:txBody>
      </p:sp>
      <p:sp>
        <p:nvSpPr>
          <p:cNvPr id="811" name="Google Shape;811;p7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Easy Maintenance:</a:t>
            </a:r>
            <a:r>
              <a:rPr lang="en-US"/>
              <a:t> If any information is changed from the properties file, you don't need to recompile the java class. It is mainly used to contain variable information i.e. to be changed.</a:t>
            </a:r>
            <a:endParaRPr/>
          </a:p>
        </p:txBody>
      </p:sp>
      <p:sp>
        <p:nvSpPr>
          <p:cNvPr id="812" name="Google Shape;812;p7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813" name="Google Shape;813;p7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14" name="Google Shape;814;p7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7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Methods of Properties class</a:t>
            </a:r>
            <a:br>
              <a:rPr lang="en-US"/>
            </a:br>
            <a:endParaRPr/>
          </a:p>
        </p:txBody>
      </p:sp>
      <p:graphicFrame>
        <p:nvGraphicFramePr>
          <p:cNvPr id="820" name="Google Shape;820;p75"/>
          <p:cNvGraphicFramePr/>
          <p:nvPr/>
        </p:nvGraphicFramePr>
        <p:xfrm>
          <a:off x="844722" y="2109562"/>
          <a:ext cx="3000000" cy="3000000"/>
        </p:xfrm>
        <a:graphic>
          <a:graphicData uri="http://schemas.openxmlformats.org/drawingml/2006/table">
            <a:tbl>
              <a:tblPr>
                <a:noFill/>
                <a:tableStyleId>{44C14F77-4693-4AC4-A71D-9525EDBD1F88}</a:tableStyleId>
              </a:tblPr>
              <a:tblGrid>
                <a:gridCol w="4131300"/>
                <a:gridCol w="4131300"/>
              </a:tblGrid>
              <a:tr h="283400">
                <a:tc>
                  <a:txBody>
                    <a:bodyPr/>
                    <a:lstStyle/>
                    <a:p>
                      <a:pPr indent="0" lvl="0" marL="0" marR="0" rtl="0" algn="l">
                        <a:spcBef>
                          <a:spcPts val="0"/>
                        </a:spcBef>
                        <a:spcAft>
                          <a:spcPts val="0"/>
                        </a:spcAft>
                        <a:buNone/>
                      </a:pPr>
                      <a:r>
                        <a:rPr lang="en-US" sz="1500" u="none" cap="none" strike="noStrike">
                          <a:solidFill>
                            <a:srgbClr val="000000"/>
                          </a:solidFill>
                          <a:latin typeface="times new roman"/>
                          <a:ea typeface="times new roman"/>
                          <a:cs typeface="times new roman"/>
                          <a:sym typeface="times new roman"/>
                        </a:rPr>
                        <a:t>Method</a:t>
                      </a:r>
                      <a:endParaRPr/>
                    </a:p>
                  </a:txBody>
                  <a:tcPr marT="30800" marB="30800" marR="30800" marL="30800">
                    <a:lnL cap="flat" cmpd="sng" w="9525">
                      <a:solidFill>
                        <a:srgbClr val="204352"/>
                      </a:solidFill>
                      <a:prstDash val="solid"/>
                      <a:round/>
                      <a:headEnd len="sm" w="sm" type="none"/>
                      <a:tailEnd len="sm" w="sm" type="none"/>
                    </a:lnL>
                    <a:lnR cap="flat" cmpd="sng" w="9525">
                      <a:solidFill>
                        <a:srgbClr val="204352"/>
                      </a:solidFill>
                      <a:prstDash val="solid"/>
                      <a:round/>
                      <a:headEnd len="sm" w="sm" type="none"/>
                      <a:tailEnd len="sm" w="sm" type="none"/>
                    </a:lnR>
                    <a:lnT cap="flat" cmpd="sng" w="9525">
                      <a:solidFill>
                        <a:srgbClr val="204352"/>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lang="en-US" sz="1500" u="none" cap="none" strike="noStrike">
                          <a:solidFill>
                            <a:srgbClr val="000000"/>
                          </a:solidFill>
                          <a:latin typeface="times new roman"/>
                          <a:ea typeface="times new roman"/>
                          <a:cs typeface="times new roman"/>
                          <a:sym typeface="times new roman"/>
                        </a:rPr>
                        <a:t>Description</a:t>
                      </a:r>
                      <a:endParaRPr/>
                    </a:p>
                  </a:txBody>
                  <a:tcPr marT="30800" marB="30800" marR="30800" marL="30800">
                    <a:lnL cap="flat" cmpd="sng" w="9525">
                      <a:solidFill>
                        <a:srgbClr val="204352"/>
                      </a:solidFill>
                      <a:prstDash val="solid"/>
                      <a:round/>
                      <a:headEnd len="sm" w="sm" type="none"/>
                      <a:tailEnd len="sm" w="sm" type="none"/>
                    </a:lnL>
                    <a:lnR cap="flat" cmpd="sng" w="9525">
                      <a:solidFill>
                        <a:srgbClr val="204352"/>
                      </a:solidFill>
                      <a:prstDash val="solid"/>
                      <a:round/>
                      <a:headEnd len="sm" w="sm" type="none"/>
                      <a:tailEnd len="sm" w="sm" type="none"/>
                    </a:lnR>
                    <a:lnT cap="flat" cmpd="sng" w="9525">
                      <a:solidFill>
                        <a:srgbClr val="204352"/>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r h="283400">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public void load(Reader r)</a:t>
                      </a:r>
                      <a:endParaRPr/>
                    </a:p>
                  </a:txBody>
                  <a:tcPr marT="30800" marB="30800" marR="30800" marL="308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loads data from the Reader object.</a:t>
                      </a:r>
                      <a:endParaRPr/>
                    </a:p>
                  </a:txBody>
                  <a:tcPr marT="30800" marB="30800" marR="30800" marL="308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r>
              <a:tr h="283400">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public void load(InputStream is)</a:t>
                      </a:r>
                      <a:endParaRPr/>
                    </a:p>
                  </a:txBody>
                  <a:tcPr marT="30800" marB="30800" marR="30800" marL="308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loads data from the InputStream object</a:t>
                      </a:r>
                      <a:endParaRPr/>
                    </a:p>
                  </a:txBody>
                  <a:tcPr marT="30800" marB="30800" marR="30800" marL="308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r h="283400">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public String getProperty(String key)</a:t>
                      </a:r>
                      <a:endParaRPr/>
                    </a:p>
                  </a:txBody>
                  <a:tcPr marT="30800" marB="30800" marR="30800" marL="308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returns value based on the key.</a:t>
                      </a:r>
                      <a:endParaRPr/>
                    </a:p>
                  </a:txBody>
                  <a:tcPr marT="30800" marB="30800" marR="30800" marL="308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r>
              <a:tr h="505200">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public void setProperty(String key,String value)</a:t>
                      </a:r>
                      <a:endParaRPr/>
                    </a:p>
                  </a:txBody>
                  <a:tcPr marT="30800" marB="30800" marR="30800" marL="308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sets the property in the properties object.</a:t>
                      </a:r>
                      <a:endParaRPr/>
                    </a:p>
                  </a:txBody>
                  <a:tcPr marT="30800" marB="30800" marR="30800" marL="308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r h="505200">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public void store(Writer w, String comment)</a:t>
                      </a:r>
                      <a:endParaRPr/>
                    </a:p>
                  </a:txBody>
                  <a:tcPr marT="30800" marB="30800" marR="30800" marL="308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writers the properties in the writer object.</a:t>
                      </a:r>
                      <a:endParaRPr/>
                    </a:p>
                  </a:txBody>
                  <a:tcPr marT="30800" marB="30800" marR="30800" marL="308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r>
              <a:tr h="505200">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public void store(OutputStream os, String comment)</a:t>
                      </a:r>
                      <a:endParaRPr/>
                    </a:p>
                  </a:txBody>
                  <a:tcPr marT="30800" marB="30800" marR="30800" marL="308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writes the properties in the OutputStream object.</a:t>
                      </a:r>
                      <a:endParaRPr/>
                    </a:p>
                  </a:txBody>
                  <a:tcPr marT="30800" marB="30800" marR="30800" marL="308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r h="505200">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storeToXML(OutputStream os, String comment)</a:t>
                      </a:r>
                      <a:endParaRPr/>
                    </a:p>
                  </a:txBody>
                  <a:tcPr marT="30800" marB="30800" marR="30800" marL="308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writers the properties in the writer object for generating xml document.</a:t>
                      </a:r>
                      <a:endParaRPr/>
                    </a:p>
                  </a:txBody>
                  <a:tcPr marT="30800" marB="30800" marR="30800" marL="308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FFFFF"/>
                    </a:solidFill>
                  </a:tcPr>
                </a:tc>
              </a:tr>
              <a:tr h="727000">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public void storeToXML(Writer w, String comment, String encoding)</a:t>
                      </a:r>
                      <a:endParaRPr/>
                    </a:p>
                  </a:txBody>
                  <a:tcPr marT="30800" marB="30800" marR="30800" marL="308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c>
                  <a:txBody>
                    <a:bodyPr/>
                    <a:lstStyle/>
                    <a:p>
                      <a:pPr indent="0" lvl="0" marL="0" marR="0" rtl="0" algn="l">
                        <a:spcBef>
                          <a:spcPts val="0"/>
                        </a:spcBef>
                        <a:spcAft>
                          <a:spcPts val="0"/>
                        </a:spcAft>
                        <a:buNone/>
                      </a:pPr>
                      <a:r>
                        <a:rPr b="0" i="0" lang="en-US" sz="1500" u="none" cap="none" strike="noStrike">
                          <a:solidFill>
                            <a:srgbClr val="000000"/>
                          </a:solidFill>
                          <a:latin typeface="verdana"/>
                          <a:ea typeface="verdana"/>
                          <a:cs typeface="verdana"/>
                          <a:sym typeface="verdana"/>
                        </a:rPr>
                        <a:t>writers the properties in the writer object for generating xml document with specified encoding.</a:t>
                      </a:r>
                      <a:endParaRPr/>
                    </a:p>
                  </a:txBody>
                  <a:tcPr marT="30800" marB="30800" marR="30800" marL="30800">
                    <a:lnL cap="flat" cmpd="sng" w="9525">
                      <a:solidFill>
                        <a:srgbClr val="FFC0CB"/>
                      </a:solidFill>
                      <a:prstDash val="solid"/>
                      <a:round/>
                      <a:headEnd len="sm" w="sm" type="none"/>
                      <a:tailEnd len="sm" w="sm" type="none"/>
                    </a:lnL>
                    <a:lnR cap="flat" cmpd="sng" w="9525">
                      <a:solidFill>
                        <a:srgbClr val="FFC0CB"/>
                      </a:solidFill>
                      <a:prstDash val="solid"/>
                      <a:round/>
                      <a:headEnd len="sm" w="sm" type="none"/>
                      <a:tailEnd len="sm" w="sm" type="none"/>
                    </a:lnR>
                    <a:lnT cap="flat" cmpd="sng" w="9525">
                      <a:solidFill>
                        <a:srgbClr val="FFC0CB"/>
                      </a:solidFill>
                      <a:prstDash val="solid"/>
                      <a:round/>
                      <a:headEnd len="sm" w="sm" type="none"/>
                      <a:tailEnd len="sm" w="sm" type="none"/>
                    </a:lnT>
                    <a:lnB cap="flat" cmpd="sng" w="9525">
                      <a:solidFill>
                        <a:srgbClr val="FFC0CB"/>
                      </a:solidFill>
                      <a:prstDash val="solid"/>
                      <a:round/>
                      <a:headEnd len="sm" w="sm" type="none"/>
                      <a:tailEnd len="sm" w="sm" type="none"/>
                    </a:lnB>
                    <a:solidFill>
                      <a:srgbClr val="F6FFE1"/>
                    </a:solidFill>
                  </a:tcPr>
                </a:tc>
              </a:tr>
            </a:tbl>
          </a:graphicData>
        </a:graphic>
      </p:graphicFrame>
      <p:sp>
        <p:nvSpPr>
          <p:cNvPr id="821" name="Google Shape;821;p7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822" name="Google Shape;822;p7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23" name="Google Shape;823;p7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7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Example of Properties class to get information from properties file</a:t>
            </a:r>
            <a:br>
              <a:rPr lang="en-US"/>
            </a:br>
            <a:endParaRPr/>
          </a:p>
        </p:txBody>
      </p:sp>
      <p:sp>
        <p:nvSpPr>
          <p:cNvPr id="829" name="Google Shape;829;p7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To get information from the properties file, create the properties file first.</a:t>
            </a:r>
            <a:endParaRPr/>
          </a:p>
        </p:txBody>
      </p:sp>
      <p:sp>
        <p:nvSpPr>
          <p:cNvPr id="830" name="Google Shape;830;p7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831" name="Google Shape;831;p7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32" name="Google Shape;832;p7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7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Db.properties</a:t>
            </a:r>
            <a:endParaRPr/>
          </a:p>
        </p:txBody>
      </p:sp>
      <p:sp>
        <p:nvSpPr>
          <p:cNvPr id="838" name="Google Shape;838;p7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user=system  </a:t>
            </a:r>
            <a:endParaRPr/>
          </a:p>
          <a:p>
            <a:pPr indent="-342900" lvl="0" marL="342900" rtl="0" algn="l">
              <a:spcBef>
                <a:spcPts val="1000"/>
              </a:spcBef>
              <a:spcAft>
                <a:spcPts val="0"/>
              </a:spcAft>
              <a:buSzPts val="1440"/>
              <a:buChar char="►"/>
            </a:pPr>
            <a:r>
              <a:rPr lang="en-US"/>
              <a:t>password=oracle </a:t>
            </a:r>
            <a:endParaRPr/>
          </a:p>
          <a:p>
            <a:pPr indent="-251459" lvl="0" marL="342900" rtl="0" algn="l">
              <a:spcBef>
                <a:spcPts val="1000"/>
              </a:spcBef>
              <a:spcAft>
                <a:spcPts val="0"/>
              </a:spcAft>
              <a:buSzPts val="1440"/>
              <a:buNone/>
            </a:pPr>
            <a:r>
              <a:t/>
            </a:r>
            <a:endParaRPr/>
          </a:p>
        </p:txBody>
      </p:sp>
      <p:sp>
        <p:nvSpPr>
          <p:cNvPr id="839" name="Google Shape;839;p7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840" name="Google Shape;840;p7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41" name="Google Shape;841;p7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7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Test.java</a:t>
            </a:r>
            <a:endParaRPr/>
          </a:p>
        </p:txBody>
      </p:sp>
      <p:sp>
        <p:nvSpPr>
          <p:cNvPr id="847" name="Google Shape;847;p78"/>
          <p:cNvSpPr txBox="1"/>
          <p:nvPr>
            <p:ph idx="1" type="body"/>
          </p:nvPr>
        </p:nvSpPr>
        <p:spPr>
          <a:xfrm>
            <a:off x="677333" y="1838325"/>
            <a:ext cx="8666691" cy="4203037"/>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a:t>public</a:t>
            </a:r>
            <a:r>
              <a:rPr lang="en-US"/>
              <a:t> </a:t>
            </a:r>
            <a:r>
              <a:rPr b="1" lang="en-US"/>
              <a:t>class</a:t>
            </a:r>
            <a:r>
              <a:rPr lang="en-US"/>
              <a:t> Test {  </a:t>
            </a:r>
            <a:endParaRPr/>
          </a:p>
          <a:p>
            <a:pPr indent="-342900" lvl="0" marL="342900" rtl="0" algn="l">
              <a:spcBef>
                <a:spcPts val="1000"/>
              </a:spcBef>
              <a:spcAft>
                <a:spcPts val="0"/>
              </a:spcAft>
              <a:buSzPct val="79999"/>
              <a:buChar char="►"/>
            </a:pPr>
            <a:r>
              <a:rPr b="1" lang="en-US"/>
              <a:t>public</a:t>
            </a:r>
            <a:r>
              <a:rPr lang="en-US"/>
              <a:t> </a:t>
            </a:r>
            <a:r>
              <a:rPr b="1" lang="en-US"/>
              <a:t>static</a:t>
            </a:r>
            <a:r>
              <a:rPr lang="en-US"/>
              <a:t> </a:t>
            </a:r>
            <a:r>
              <a:rPr b="1" lang="en-US"/>
              <a:t>void</a:t>
            </a:r>
            <a:r>
              <a:rPr lang="en-US"/>
              <a:t> main(String[] args)</a:t>
            </a:r>
            <a:r>
              <a:rPr b="1" lang="en-US"/>
              <a:t>throws</a:t>
            </a:r>
            <a:r>
              <a:rPr lang="en-US"/>
              <a:t> Exception{  </a:t>
            </a:r>
            <a:endParaRPr/>
          </a:p>
          <a:p>
            <a:pPr indent="-342900" lvl="0" marL="342900" rtl="0" algn="l">
              <a:spcBef>
                <a:spcPts val="1000"/>
              </a:spcBef>
              <a:spcAft>
                <a:spcPts val="0"/>
              </a:spcAft>
              <a:buSzPct val="79999"/>
              <a:buChar char="►"/>
            </a:pPr>
            <a:r>
              <a:rPr lang="en-US"/>
              <a:t>    FileReader reader=</a:t>
            </a:r>
            <a:r>
              <a:rPr b="1" lang="en-US"/>
              <a:t>new</a:t>
            </a:r>
            <a:r>
              <a:rPr lang="en-US"/>
              <a:t> FileReader("db.properties");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Properties p=</a:t>
            </a:r>
            <a:r>
              <a:rPr b="1" lang="en-US"/>
              <a:t>new</a:t>
            </a:r>
            <a:r>
              <a:rPr lang="en-US"/>
              <a:t> Properties();  </a:t>
            </a:r>
            <a:endParaRPr/>
          </a:p>
          <a:p>
            <a:pPr indent="-342900" lvl="0" marL="342900" rtl="0" algn="l">
              <a:spcBef>
                <a:spcPts val="1000"/>
              </a:spcBef>
              <a:spcAft>
                <a:spcPts val="0"/>
              </a:spcAft>
              <a:buSzPct val="79999"/>
              <a:buChar char="►"/>
            </a:pPr>
            <a:r>
              <a:rPr lang="en-US"/>
              <a:t>    p.load(reader);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System.out.println(p.getProperty("user"));  </a:t>
            </a:r>
            <a:endParaRPr/>
          </a:p>
          <a:p>
            <a:pPr indent="-342900" lvl="0" marL="342900" rtl="0" algn="l">
              <a:spcBef>
                <a:spcPts val="1000"/>
              </a:spcBef>
              <a:spcAft>
                <a:spcPts val="0"/>
              </a:spcAft>
              <a:buSzPct val="79999"/>
              <a:buChar char="►"/>
            </a:pPr>
            <a:r>
              <a:rPr lang="en-US"/>
              <a:t>    System.out.println(p.getProperty("password"));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258318" lvl="0" marL="342900" rtl="0" algn="l">
              <a:spcBef>
                <a:spcPts val="1000"/>
              </a:spcBef>
              <a:spcAft>
                <a:spcPts val="0"/>
              </a:spcAft>
              <a:buSzPct val="79999"/>
              <a:buNone/>
            </a:pPr>
            <a:r>
              <a:t/>
            </a:r>
            <a:endParaRPr/>
          </a:p>
        </p:txBody>
      </p:sp>
      <p:sp>
        <p:nvSpPr>
          <p:cNvPr id="848" name="Google Shape;848;p7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849" name="Google Shape;849;p7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50" name="Google Shape;850;p7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7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Note</a:t>
            </a:r>
            <a:endParaRPr/>
          </a:p>
        </p:txBody>
      </p:sp>
      <p:sp>
        <p:nvSpPr>
          <p:cNvPr id="856" name="Google Shape;856;p7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Now if you change the value of the properties file, you don't need to compile the java class again. That means no maintenance problem.</a:t>
            </a:r>
            <a:endParaRPr/>
          </a:p>
        </p:txBody>
      </p:sp>
      <p:sp>
        <p:nvSpPr>
          <p:cNvPr id="857" name="Google Shape;857;p7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858" name="Google Shape;858;p7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59" name="Google Shape;859;p7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Java Collection framework provides many interfaces </a:t>
            </a:r>
            <a:endParaRPr/>
          </a:p>
        </p:txBody>
      </p:sp>
      <p:sp>
        <p:nvSpPr>
          <p:cNvPr id="212" name="Google Shape;212;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List</a:t>
            </a:r>
            <a:endParaRPr/>
          </a:p>
          <a:p>
            <a:pPr indent="-342900" lvl="0" marL="342900" rtl="0" algn="l">
              <a:spcBef>
                <a:spcPts val="1000"/>
              </a:spcBef>
              <a:spcAft>
                <a:spcPts val="0"/>
              </a:spcAft>
              <a:buSzPts val="1440"/>
              <a:buChar char="►"/>
            </a:pPr>
            <a:r>
              <a:rPr lang="en-US"/>
              <a:t>Set</a:t>
            </a:r>
            <a:endParaRPr/>
          </a:p>
          <a:p>
            <a:pPr indent="-342900" lvl="0" marL="342900" rtl="0" algn="l">
              <a:spcBef>
                <a:spcPts val="1000"/>
              </a:spcBef>
              <a:spcAft>
                <a:spcPts val="0"/>
              </a:spcAft>
              <a:buSzPts val="1440"/>
              <a:buChar char="►"/>
            </a:pPr>
            <a:r>
              <a:rPr lang="en-US"/>
              <a:t>Map</a:t>
            </a:r>
            <a:endParaRPr/>
          </a:p>
          <a:p>
            <a:pPr indent="-342900" lvl="0" marL="342900" rtl="0" algn="l">
              <a:spcBef>
                <a:spcPts val="1000"/>
              </a:spcBef>
              <a:spcAft>
                <a:spcPts val="0"/>
              </a:spcAft>
              <a:buSzPts val="1440"/>
              <a:buChar char="►"/>
            </a:pPr>
            <a:r>
              <a:rPr lang="en-US"/>
              <a:t>etc</a:t>
            </a:r>
            <a:endParaRPr/>
          </a:p>
        </p:txBody>
      </p:sp>
      <p:sp>
        <p:nvSpPr>
          <p:cNvPr id="213" name="Google Shape;21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214" name="Google Shape;21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15" name="Google Shape;21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 calcmode="lin" valueType="num">
                                      <p:cBhvr additive="base">
                                        <p:cTn dur="500"/>
                                        <p:tgtEl>
                                          <p:spTgt spid="21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 calcmode="lin" valueType="num">
                                      <p:cBhvr additive="base">
                                        <p:cTn dur="500"/>
                                        <p:tgtEl>
                                          <p:spTgt spid="21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 calcmode="lin" valueType="num">
                                      <p:cBhvr additive="base">
                                        <p:cTn dur="500"/>
                                        <p:tgtEl>
                                          <p:spTgt spid="21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 calcmode="lin" valueType="num">
                                      <p:cBhvr additive="base">
                                        <p:cTn dur="500"/>
                                        <p:tgtEl>
                                          <p:spTgt spid="21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80"/>
          <p:cNvSpPr txBox="1"/>
          <p:nvPr>
            <p:ph type="title"/>
          </p:nvPr>
        </p:nvSpPr>
        <p:spPr>
          <a:xfrm>
            <a:off x="621956" y="0"/>
            <a:ext cx="8596668" cy="523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400"/>
              <a:buFont typeface="Trebuchet MS"/>
              <a:buNone/>
            </a:pPr>
            <a:r>
              <a:rPr lang="en-US" sz="2400"/>
              <a:t>Example of Properties class to get all the system properties</a:t>
            </a:r>
            <a:br>
              <a:rPr lang="en-US" sz="2400"/>
            </a:br>
            <a:endParaRPr sz="2400"/>
          </a:p>
        </p:txBody>
      </p:sp>
      <p:sp>
        <p:nvSpPr>
          <p:cNvPr id="865" name="Google Shape;865;p80"/>
          <p:cNvSpPr txBox="1"/>
          <p:nvPr>
            <p:ph idx="1" type="body"/>
          </p:nvPr>
        </p:nvSpPr>
        <p:spPr>
          <a:xfrm>
            <a:off x="677334" y="676275"/>
            <a:ext cx="8596668" cy="5365087"/>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a:t>public</a:t>
            </a:r>
            <a:r>
              <a:rPr lang="en-US"/>
              <a:t> </a:t>
            </a:r>
            <a:r>
              <a:rPr b="1" lang="en-US"/>
              <a:t>class</a:t>
            </a:r>
            <a:r>
              <a:rPr lang="en-US"/>
              <a:t> Test {  </a:t>
            </a:r>
            <a:endParaRPr/>
          </a:p>
          <a:p>
            <a:pPr indent="-342900" lvl="0" marL="342900" rtl="0" algn="l">
              <a:spcBef>
                <a:spcPts val="1000"/>
              </a:spcBef>
              <a:spcAft>
                <a:spcPts val="0"/>
              </a:spcAft>
              <a:buSzPct val="79999"/>
              <a:buChar char="►"/>
            </a:pPr>
            <a:r>
              <a:rPr b="1" lang="en-US"/>
              <a:t>public</a:t>
            </a:r>
            <a:r>
              <a:rPr lang="en-US"/>
              <a:t> </a:t>
            </a:r>
            <a:r>
              <a:rPr b="1" lang="en-US"/>
              <a:t>static</a:t>
            </a:r>
            <a:r>
              <a:rPr lang="en-US"/>
              <a:t> </a:t>
            </a:r>
            <a:r>
              <a:rPr b="1" lang="en-US"/>
              <a:t>void</a:t>
            </a:r>
            <a:r>
              <a:rPr lang="en-US"/>
              <a:t> main(String[] args)</a:t>
            </a:r>
            <a:r>
              <a:rPr b="1" lang="en-US"/>
              <a:t>throws</a:t>
            </a:r>
            <a:r>
              <a:rPr lang="en-US"/>
              <a:t> Exception{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Properties p=</a:t>
            </a:r>
            <a:r>
              <a:rPr b="1" lang="en-US">
                <a:solidFill>
                  <a:srgbClr val="7030A0"/>
                </a:solidFill>
              </a:rPr>
              <a:t>System.getProperties(); </a:t>
            </a:r>
            <a:r>
              <a:rPr lang="en-US"/>
              <a:t> // get all the properties of system</a:t>
            </a:r>
            <a:endParaRPr/>
          </a:p>
          <a:p>
            <a:pPr indent="-342900" lvl="0" marL="342900" rtl="0" algn="l">
              <a:spcBef>
                <a:spcPts val="1000"/>
              </a:spcBef>
              <a:spcAft>
                <a:spcPts val="0"/>
              </a:spcAft>
              <a:buSzPct val="79999"/>
              <a:buChar char="►"/>
            </a:pPr>
            <a:r>
              <a:rPr lang="en-US"/>
              <a:t>Set set=p.entrySet();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Iterator itr=set.iterator();  </a:t>
            </a:r>
            <a:endParaRPr/>
          </a:p>
          <a:p>
            <a:pPr indent="-342900" lvl="0" marL="342900" rtl="0" algn="l">
              <a:spcBef>
                <a:spcPts val="1000"/>
              </a:spcBef>
              <a:spcAft>
                <a:spcPts val="0"/>
              </a:spcAft>
              <a:buSzPct val="79999"/>
              <a:buChar char="►"/>
            </a:pPr>
            <a:r>
              <a:rPr b="1" lang="en-US"/>
              <a:t>while</a:t>
            </a:r>
            <a:r>
              <a:rPr lang="en-US"/>
              <a:t>(itr.hasNext()){  </a:t>
            </a:r>
            <a:endParaRPr/>
          </a:p>
          <a:p>
            <a:pPr indent="-342900" lvl="0" marL="342900" rtl="0" algn="l">
              <a:spcBef>
                <a:spcPts val="1000"/>
              </a:spcBef>
              <a:spcAft>
                <a:spcPts val="0"/>
              </a:spcAft>
              <a:buSzPct val="79999"/>
              <a:buChar char="►"/>
            </a:pPr>
            <a:r>
              <a:rPr lang="en-US"/>
              <a:t>Map.Entry entry=(Map.Entry)itr.next();  </a:t>
            </a:r>
            <a:endParaRPr/>
          </a:p>
          <a:p>
            <a:pPr indent="-342900" lvl="0" marL="342900" rtl="0" algn="l">
              <a:spcBef>
                <a:spcPts val="1000"/>
              </a:spcBef>
              <a:spcAft>
                <a:spcPts val="0"/>
              </a:spcAft>
              <a:buSzPct val="79999"/>
              <a:buChar char="►"/>
            </a:pPr>
            <a:r>
              <a:rPr lang="en-US"/>
              <a:t>System.out.println(entry.getKey()+" = "+entry.getValue());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258318" lvl="0" marL="342900" rtl="0" algn="l">
              <a:spcBef>
                <a:spcPts val="1000"/>
              </a:spcBef>
              <a:spcAft>
                <a:spcPts val="0"/>
              </a:spcAft>
              <a:buSzPct val="79999"/>
              <a:buNone/>
            </a:pPr>
            <a:r>
              <a:t/>
            </a:r>
            <a:endParaRPr/>
          </a:p>
        </p:txBody>
      </p:sp>
      <p:sp>
        <p:nvSpPr>
          <p:cNvPr id="866" name="Google Shape;866;p8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867" name="Google Shape;867;p8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68" name="Google Shape;868;p8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81"/>
          <p:cNvSpPr txBox="1"/>
          <p:nvPr>
            <p:ph type="title"/>
          </p:nvPr>
        </p:nvSpPr>
        <p:spPr>
          <a:xfrm>
            <a:off x="829734" y="1"/>
            <a:ext cx="8596668" cy="628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800"/>
              <a:buFont typeface="Trebuchet MS"/>
              <a:buNone/>
            </a:pPr>
            <a:r>
              <a:rPr lang="en-US" sz="2800"/>
              <a:t>Example of Properties class to create properties file</a:t>
            </a:r>
            <a:br>
              <a:rPr lang="en-US" sz="2800"/>
            </a:br>
            <a:endParaRPr sz="2800"/>
          </a:p>
        </p:txBody>
      </p:sp>
      <p:sp>
        <p:nvSpPr>
          <p:cNvPr id="874" name="Google Shape;874;p81"/>
          <p:cNvSpPr txBox="1"/>
          <p:nvPr>
            <p:ph idx="1" type="body"/>
          </p:nvPr>
        </p:nvSpPr>
        <p:spPr>
          <a:xfrm>
            <a:off x="677334" y="504825"/>
            <a:ext cx="9342966" cy="5536537"/>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a:p>
            <a:pPr indent="-342900" lvl="0" marL="342900" rtl="0" algn="l">
              <a:spcBef>
                <a:spcPts val="1000"/>
              </a:spcBef>
              <a:spcAft>
                <a:spcPts val="0"/>
              </a:spcAft>
              <a:buSzPts val="1440"/>
              <a:buChar char="►"/>
            </a:pPr>
            <a:r>
              <a:rPr b="1" lang="en-US"/>
              <a:t>public</a:t>
            </a:r>
            <a:r>
              <a:rPr lang="en-US"/>
              <a:t> </a:t>
            </a:r>
            <a:r>
              <a:rPr b="1" lang="en-US"/>
              <a:t>class</a:t>
            </a:r>
            <a:r>
              <a:rPr lang="en-US"/>
              <a:t> Test {  </a:t>
            </a:r>
            <a:endParaRPr/>
          </a:p>
          <a:p>
            <a:pPr indent="-342900" lvl="0" marL="342900" rtl="0" algn="l">
              <a:spcBef>
                <a:spcPts val="1000"/>
              </a:spcBef>
              <a:spcAft>
                <a:spcPts val="0"/>
              </a:spcAft>
              <a:buSzPts val="1440"/>
              <a:buChar char="►"/>
            </a:pPr>
            <a:r>
              <a:rPr b="1" lang="en-US"/>
              <a:t>public</a:t>
            </a:r>
            <a:r>
              <a:rPr lang="en-US"/>
              <a:t> </a:t>
            </a:r>
            <a:r>
              <a:rPr b="1" lang="en-US"/>
              <a:t>static</a:t>
            </a:r>
            <a:r>
              <a:rPr lang="en-US"/>
              <a:t> </a:t>
            </a:r>
            <a:r>
              <a:rPr b="1" lang="en-US"/>
              <a:t>void</a:t>
            </a:r>
            <a:r>
              <a:rPr lang="en-US"/>
              <a:t> main(String[] args)</a:t>
            </a:r>
            <a:r>
              <a:rPr b="1" lang="en-US"/>
              <a:t>throws</a:t>
            </a:r>
            <a:r>
              <a:rPr lang="en-US"/>
              <a:t> Exception{  </a:t>
            </a:r>
            <a:endParaRPr/>
          </a:p>
          <a:p>
            <a:pPr indent="-342900" lvl="0" marL="342900" rtl="0" algn="l">
              <a:spcBef>
                <a:spcPts val="1000"/>
              </a:spcBef>
              <a:spcAft>
                <a:spcPts val="0"/>
              </a:spcAft>
              <a:buSzPts val="1440"/>
              <a:buChar char="►"/>
            </a:pPr>
            <a:r>
              <a:rPr lang="en-US"/>
              <a:t>  </a:t>
            </a:r>
            <a:endParaRPr/>
          </a:p>
          <a:p>
            <a:pPr indent="-342900" lvl="0" marL="342900" rtl="0" algn="l">
              <a:spcBef>
                <a:spcPts val="1000"/>
              </a:spcBef>
              <a:spcAft>
                <a:spcPts val="0"/>
              </a:spcAft>
              <a:buSzPts val="1440"/>
              <a:buChar char="►"/>
            </a:pPr>
            <a:r>
              <a:rPr lang="en-US"/>
              <a:t>Properties p=</a:t>
            </a:r>
            <a:r>
              <a:rPr b="1" lang="en-US"/>
              <a:t>new</a:t>
            </a:r>
            <a:r>
              <a:rPr lang="en-US"/>
              <a:t> Properties();  </a:t>
            </a:r>
            <a:endParaRPr/>
          </a:p>
          <a:p>
            <a:pPr indent="-342900" lvl="0" marL="342900" rtl="0" algn="l">
              <a:spcBef>
                <a:spcPts val="1000"/>
              </a:spcBef>
              <a:spcAft>
                <a:spcPts val="0"/>
              </a:spcAft>
              <a:buSzPts val="1440"/>
              <a:buChar char="►"/>
            </a:pPr>
            <a:r>
              <a:rPr lang="en-US"/>
              <a:t>p.setProperty("name",“Mangarao");  </a:t>
            </a:r>
            <a:endParaRPr/>
          </a:p>
          <a:p>
            <a:pPr indent="-342900" lvl="0" marL="342900" rtl="0" algn="l">
              <a:spcBef>
                <a:spcPts val="1000"/>
              </a:spcBef>
              <a:spcAft>
                <a:spcPts val="0"/>
              </a:spcAft>
              <a:buSzPts val="1440"/>
              <a:buChar char="►"/>
            </a:pPr>
            <a:r>
              <a:rPr lang="en-US"/>
              <a:t>p.setProperty("email",“nomail@gmail.com");  </a:t>
            </a:r>
            <a:endParaRPr/>
          </a:p>
          <a:p>
            <a:pPr indent="-342900" lvl="0" marL="342900" rtl="0" algn="l">
              <a:spcBef>
                <a:spcPts val="1000"/>
              </a:spcBef>
              <a:spcAft>
                <a:spcPts val="0"/>
              </a:spcAft>
              <a:buSzPts val="1440"/>
              <a:buChar char="►"/>
            </a:pPr>
            <a:r>
              <a:rPr lang="en-US"/>
              <a:t>  </a:t>
            </a:r>
            <a:endParaRPr/>
          </a:p>
          <a:p>
            <a:pPr indent="-342900" lvl="0" marL="342900" rtl="0" algn="l">
              <a:spcBef>
                <a:spcPts val="1000"/>
              </a:spcBef>
              <a:spcAft>
                <a:spcPts val="0"/>
              </a:spcAft>
              <a:buSzPts val="1440"/>
              <a:buChar char="►"/>
            </a:pPr>
            <a:r>
              <a:rPr lang="en-US"/>
              <a:t>p.store(</a:t>
            </a:r>
            <a:r>
              <a:rPr b="1" lang="en-US"/>
              <a:t>new</a:t>
            </a:r>
            <a:r>
              <a:rPr lang="en-US"/>
              <a:t> FileWriter("info.properties")," Properties Example"); </a:t>
            </a:r>
            <a:endParaRPr/>
          </a:p>
          <a:p>
            <a:pPr indent="-342900" lvl="0" marL="342900" rtl="0" algn="l">
              <a:spcBef>
                <a:spcPts val="1000"/>
              </a:spcBef>
              <a:spcAft>
                <a:spcPts val="0"/>
              </a:spcAft>
              <a:buSzPts val="1440"/>
              <a:buChar char="►"/>
            </a:pPr>
            <a:r>
              <a:rPr lang="en-US"/>
              <a:t>System.</a:t>
            </a:r>
            <a:r>
              <a:rPr b="1" i="1" lang="en-US"/>
              <a:t>out.println("Properties file created successfully");</a:t>
            </a:r>
            <a:r>
              <a:rPr lang="en-US"/>
              <a:t> </a:t>
            </a:r>
            <a:endParaRPr/>
          </a:p>
          <a:p>
            <a:pPr indent="-342900" lvl="0" marL="342900" rtl="0" algn="l">
              <a:spcBef>
                <a:spcPts val="1000"/>
              </a:spcBef>
              <a:spcAft>
                <a:spcPts val="0"/>
              </a:spcAft>
              <a:buSzPts val="1440"/>
              <a:buChar char="►"/>
            </a:pPr>
            <a:r>
              <a:rPr lang="en-US"/>
              <a:t>  </a:t>
            </a:r>
            <a:endParaRPr/>
          </a:p>
          <a:p>
            <a:pPr indent="-342900" lvl="0" marL="342900" rtl="0" algn="l">
              <a:spcBef>
                <a:spcPts val="1000"/>
              </a:spcBef>
              <a:spcAft>
                <a:spcPts val="0"/>
              </a:spcAft>
              <a:buSzPts val="1440"/>
              <a:buChar char="►"/>
            </a:pPr>
            <a:r>
              <a:rPr lang="en-US"/>
              <a:t>}  </a:t>
            </a:r>
            <a:endParaRPr/>
          </a:p>
          <a:p>
            <a:pPr indent="-342900" lvl="0" marL="342900" rtl="0" algn="l">
              <a:spcBef>
                <a:spcPts val="1000"/>
              </a:spcBef>
              <a:spcAft>
                <a:spcPts val="0"/>
              </a:spcAft>
              <a:buSzPts val="1440"/>
              <a:buChar char="►"/>
            </a:pPr>
            <a:r>
              <a:rPr lang="en-US"/>
              <a:t>}  </a:t>
            </a:r>
            <a:endParaRPr/>
          </a:p>
          <a:p>
            <a:pPr indent="-251459" lvl="0" marL="342900" rtl="0" algn="l">
              <a:spcBef>
                <a:spcPts val="1000"/>
              </a:spcBef>
              <a:spcAft>
                <a:spcPts val="0"/>
              </a:spcAft>
              <a:buSzPts val="1440"/>
              <a:buNone/>
            </a:pPr>
            <a:r>
              <a:t/>
            </a:r>
            <a:endParaRPr/>
          </a:p>
        </p:txBody>
      </p:sp>
      <p:sp>
        <p:nvSpPr>
          <p:cNvPr id="875" name="Google Shape;875;p8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876" name="Google Shape;876;p8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77" name="Google Shape;877;p8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82"/>
          <p:cNvSpPr txBox="1"/>
          <p:nvPr>
            <p:ph type="title"/>
          </p:nvPr>
        </p:nvSpPr>
        <p:spPr>
          <a:xfrm>
            <a:off x="677334" y="0"/>
            <a:ext cx="8596668" cy="1651379"/>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Collections utility class provides static methods to convert non synchronized to synchronized objects</a:t>
            </a:r>
            <a:endParaRPr/>
          </a:p>
        </p:txBody>
      </p:sp>
      <p:sp>
        <p:nvSpPr>
          <p:cNvPr id="883" name="Google Shape;883;p8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solidFill>
                  <a:srgbClr val="7030A0"/>
                </a:solidFill>
                <a:latin typeface="Consolas"/>
                <a:ea typeface="Consolas"/>
                <a:cs typeface="Consolas"/>
                <a:sym typeface="Consolas"/>
              </a:rPr>
              <a:t>Convert List object as synchronized</a:t>
            </a:r>
            <a:endParaRPr/>
          </a:p>
          <a:p>
            <a:pPr indent="-342900" lvl="0" marL="342900" rtl="0" algn="l">
              <a:spcBef>
                <a:spcPts val="1000"/>
              </a:spcBef>
              <a:spcAft>
                <a:spcPts val="0"/>
              </a:spcAft>
              <a:buSzPts val="1440"/>
              <a:buChar char="►"/>
            </a:pPr>
            <a:r>
              <a:rPr lang="en-US">
                <a:solidFill>
                  <a:srgbClr val="000000"/>
                </a:solidFill>
                <a:latin typeface="Consolas"/>
                <a:ea typeface="Consolas"/>
                <a:cs typeface="Consolas"/>
                <a:sym typeface="Consolas"/>
              </a:rPr>
              <a:t>ArrayList </a:t>
            </a:r>
            <a:r>
              <a:rPr lang="en-US">
                <a:solidFill>
                  <a:srgbClr val="6A3E3E"/>
                </a:solidFill>
                <a:latin typeface="Consolas"/>
                <a:ea typeface="Consolas"/>
                <a:cs typeface="Consolas"/>
                <a:sym typeface="Consolas"/>
              </a:rPr>
              <a:t>al</a:t>
            </a:r>
            <a:r>
              <a:rPr lang="en-US">
                <a:solidFill>
                  <a:srgbClr val="000000"/>
                </a:solidFill>
                <a:latin typeface="Consolas"/>
                <a:ea typeface="Consolas"/>
                <a:cs typeface="Consolas"/>
                <a:sym typeface="Consolas"/>
              </a:rPr>
              <a:t> = </a:t>
            </a:r>
            <a:r>
              <a:rPr b="1" lang="en-US">
                <a:solidFill>
                  <a:srgbClr val="7F0055"/>
                </a:solidFill>
                <a:latin typeface="Consolas"/>
                <a:ea typeface="Consolas"/>
                <a:cs typeface="Consolas"/>
                <a:sym typeface="Consolas"/>
              </a:rPr>
              <a:t>new</a:t>
            </a:r>
            <a:r>
              <a:rPr b="1" lang="en-US">
                <a:solidFill>
                  <a:srgbClr val="000000"/>
                </a:solidFill>
                <a:latin typeface="Consolas"/>
                <a:ea typeface="Consolas"/>
                <a:cs typeface="Consolas"/>
                <a:sym typeface="Consolas"/>
              </a:rPr>
              <a:t> ArrayList&lt;&gt;();</a:t>
            </a:r>
            <a:endParaRPr/>
          </a:p>
          <a:p>
            <a:pPr indent="-342900" lvl="0" marL="342900" rtl="0" algn="l">
              <a:spcBef>
                <a:spcPts val="1000"/>
              </a:spcBef>
              <a:spcAft>
                <a:spcPts val="0"/>
              </a:spcAft>
              <a:buSzPts val="1440"/>
              <a:buChar char="►"/>
            </a:pPr>
            <a:r>
              <a:rPr lang="en-US">
                <a:solidFill>
                  <a:srgbClr val="000000"/>
                </a:solidFill>
                <a:latin typeface="Consolas"/>
                <a:ea typeface="Consolas"/>
                <a:cs typeface="Consolas"/>
                <a:sym typeface="Consolas"/>
              </a:rPr>
              <a:t>Collections.</a:t>
            </a:r>
            <a:r>
              <a:rPr i="1" lang="en-US">
                <a:solidFill>
                  <a:srgbClr val="FF0000"/>
                </a:solidFill>
                <a:latin typeface="Consolas"/>
                <a:ea typeface="Consolas"/>
                <a:cs typeface="Consolas"/>
                <a:sym typeface="Consolas"/>
              </a:rPr>
              <a:t>synchronizedList</a:t>
            </a:r>
            <a:r>
              <a:rPr i="1" lang="en-US">
                <a:solidFill>
                  <a:srgbClr val="000000"/>
                </a:solidFill>
                <a:latin typeface="Consolas"/>
                <a:ea typeface="Consolas"/>
                <a:cs typeface="Consolas"/>
                <a:sym typeface="Consolas"/>
              </a:rPr>
              <a:t>(</a:t>
            </a:r>
            <a:r>
              <a:rPr i="1" lang="en-US">
                <a:solidFill>
                  <a:srgbClr val="6A3E3E"/>
                </a:solidFill>
                <a:latin typeface="Consolas"/>
                <a:ea typeface="Consolas"/>
                <a:cs typeface="Consolas"/>
                <a:sym typeface="Consolas"/>
              </a:rPr>
              <a:t>al</a:t>
            </a:r>
            <a:r>
              <a:rPr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ts val="1440"/>
              <a:buChar char="►"/>
            </a:pPr>
            <a:r>
              <a:rPr b="1" lang="en-US">
                <a:solidFill>
                  <a:srgbClr val="7030A0"/>
                </a:solidFill>
                <a:latin typeface="Consolas"/>
                <a:ea typeface="Consolas"/>
                <a:cs typeface="Consolas"/>
                <a:sym typeface="Consolas"/>
              </a:rPr>
              <a:t>Convert Set object as synchronized</a:t>
            </a:r>
            <a:endParaRPr/>
          </a:p>
          <a:p>
            <a:pPr indent="-342900" lvl="0" marL="342900" rtl="0" algn="l">
              <a:spcBef>
                <a:spcPts val="1000"/>
              </a:spcBef>
              <a:spcAft>
                <a:spcPts val="0"/>
              </a:spcAft>
              <a:buSzPts val="1440"/>
              <a:buChar char="►"/>
            </a:pPr>
            <a:r>
              <a:rPr lang="en-US">
                <a:solidFill>
                  <a:srgbClr val="000000"/>
                </a:solidFill>
                <a:latin typeface="Consolas"/>
                <a:ea typeface="Consolas"/>
                <a:cs typeface="Consolas"/>
                <a:sym typeface="Consolas"/>
              </a:rPr>
              <a:t>HashSet </a:t>
            </a:r>
            <a:r>
              <a:rPr lang="en-US">
                <a:solidFill>
                  <a:srgbClr val="6A3E3E"/>
                </a:solidFill>
                <a:latin typeface="Consolas"/>
                <a:ea typeface="Consolas"/>
                <a:cs typeface="Consolas"/>
                <a:sym typeface="Consolas"/>
              </a:rPr>
              <a:t>hs</a:t>
            </a:r>
            <a:r>
              <a:rPr lang="en-US">
                <a:solidFill>
                  <a:srgbClr val="000000"/>
                </a:solidFill>
                <a:latin typeface="Consolas"/>
                <a:ea typeface="Consolas"/>
                <a:cs typeface="Consolas"/>
                <a:sym typeface="Consolas"/>
              </a:rPr>
              <a:t> = </a:t>
            </a:r>
            <a:r>
              <a:rPr b="1" lang="en-US">
                <a:solidFill>
                  <a:srgbClr val="7F0055"/>
                </a:solidFill>
                <a:latin typeface="Consolas"/>
                <a:ea typeface="Consolas"/>
                <a:cs typeface="Consolas"/>
                <a:sym typeface="Consolas"/>
              </a:rPr>
              <a:t>new</a:t>
            </a:r>
            <a:r>
              <a:rPr b="1" lang="en-US">
                <a:solidFill>
                  <a:srgbClr val="000000"/>
                </a:solidFill>
                <a:latin typeface="Consolas"/>
                <a:ea typeface="Consolas"/>
                <a:cs typeface="Consolas"/>
                <a:sym typeface="Consolas"/>
              </a:rPr>
              <a:t> HashSet&lt;&gt;();</a:t>
            </a:r>
            <a:endParaRPr/>
          </a:p>
          <a:p>
            <a:pPr indent="-342900" lvl="0" marL="342900" rtl="0" algn="l">
              <a:spcBef>
                <a:spcPts val="1000"/>
              </a:spcBef>
              <a:spcAft>
                <a:spcPts val="0"/>
              </a:spcAft>
              <a:buSzPts val="1440"/>
              <a:buChar char="►"/>
            </a:pPr>
            <a:r>
              <a:rPr lang="en-US">
                <a:solidFill>
                  <a:srgbClr val="000000"/>
                </a:solidFill>
                <a:latin typeface="Consolas"/>
                <a:ea typeface="Consolas"/>
                <a:cs typeface="Consolas"/>
                <a:sym typeface="Consolas"/>
              </a:rPr>
              <a:t>Collections.</a:t>
            </a:r>
            <a:r>
              <a:rPr i="1" lang="en-US">
                <a:solidFill>
                  <a:srgbClr val="FF0000"/>
                </a:solidFill>
                <a:latin typeface="Consolas"/>
                <a:ea typeface="Consolas"/>
                <a:cs typeface="Consolas"/>
                <a:sym typeface="Consolas"/>
              </a:rPr>
              <a:t>synchronizedSet</a:t>
            </a:r>
            <a:r>
              <a:rPr i="1" lang="en-US">
                <a:solidFill>
                  <a:srgbClr val="000000"/>
                </a:solidFill>
                <a:latin typeface="Consolas"/>
                <a:ea typeface="Consolas"/>
                <a:cs typeface="Consolas"/>
                <a:sym typeface="Consolas"/>
              </a:rPr>
              <a:t>(</a:t>
            </a:r>
            <a:r>
              <a:rPr i="1" lang="en-US">
                <a:solidFill>
                  <a:srgbClr val="6A3E3E"/>
                </a:solidFill>
                <a:latin typeface="Consolas"/>
                <a:ea typeface="Consolas"/>
                <a:cs typeface="Consolas"/>
                <a:sym typeface="Consolas"/>
              </a:rPr>
              <a:t>hs</a:t>
            </a:r>
            <a:r>
              <a:rPr i="1" lang="en-US">
                <a:solidFill>
                  <a:srgbClr val="000000"/>
                </a:solidFill>
                <a:latin typeface="Consolas"/>
                <a:ea typeface="Consolas"/>
                <a:cs typeface="Consolas"/>
                <a:sym typeface="Consolas"/>
              </a:rPr>
              <a:t>);</a:t>
            </a:r>
            <a:endParaRPr/>
          </a:p>
          <a:p>
            <a:pPr indent="-342900" lvl="0" marL="342900" rtl="0" algn="l">
              <a:spcBef>
                <a:spcPts val="1000"/>
              </a:spcBef>
              <a:spcAft>
                <a:spcPts val="0"/>
              </a:spcAft>
              <a:buSzPts val="1440"/>
              <a:buChar char="►"/>
            </a:pPr>
            <a:r>
              <a:rPr b="1" lang="en-US">
                <a:solidFill>
                  <a:srgbClr val="7030A0"/>
                </a:solidFill>
                <a:latin typeface="Consolas"/>
                <a:ea typeface="Consolas"/>
                <a:cs typeface="Consolas"/>
                <a:sym typeface="Consolas"/>
              </a:rPr>
              <a:t>Convert Map object as synchronized</a:t>
            </a:r>
            <a:endParaRPr/>
          </a:p>
          <a:p>
            <a:pPr indent="-342900" lvl="0" marL="342900" rtl="0" algn="l">
              <a:spcBef>
                <a:spcPts val="1000"/>
              </a:spcBef>
              <a:spcAft>
                <a:spcPts val="0"/>
              </a:spcAft>
              <a:buSzPts val="1440"/>
              <a:buChar char="►"/>
            </a:pPr>
            <a:r>
              <a:rPr lang="en-US">
                <a:solidFill>
                  <a:srgbClr val="000000"/>
                </a:solidFill>
                <a:latin typeface="Consolas"/>
                <a:ea typeface="Consolas"/>
                <a:cs typeface="Consolas"/>
                <a:sym typeface="Consolas"/>
              </a:rPr>
              <a:t>HashMap&lt;Integer, String&gt; </a:t>
            </a:r>
            <a:r>
              <a:rPr lang="en-US">
                <a:solidFill>
                  <a:srgbClr val="6A3E3E"/>
                </a:solidFill>
                <a:latin typeface="Consolas"/>
                <a:ea typeface="Consolas"/>
                <a:cs typeface="Consolas"/>
                <a:sym typeface="Consolas"/>
              </a:rPr>
              <a:t>hashMap</a:t>
            </a:r>
            <a:r>
              <a:rPr lang="en-US">
                <a:solidFill>
                  <a:srgbClr val="000000"/>
                </a:solidFill>
                <a:latin typeface="Consolas"/>
                <a:ea typeface="Consolas"/>
                <a:cs typeface="Consolas"/>
                <a:sym typeface="Consolas"/>
              </a:rPr>
              <a:t> = </a:t>
            </a:r>
            <a:r>
              <a:rPr b="1" lang="en-US">
                <a:solidFill>
                  <a:srgbClr val="7F0055"/>
                </a:solidFill>
                <a:latin typeface="Consolas"/>
                <a:ea typeface="Consolas"/>
                <a:cs typeface="Consolas"/>
                <a:sym typeface="Consolas"/>
              </a:rPr>
              <a:t>new</a:t>
            </a:r>
            <a:r>
              <a:rPr b="1" lang="en-US">
                <a:solidFill>
                  <a:srgbClr val="000000"/>
                </a:solidFill>
                <a:latin typeface="Consolas"/>
                <a:ea typeface="Consolas"/>
                <a:cs typeface="Consolas"/>
                <a:sym typeface="Consolas"/>
              </a:rPr>
              <a:t> HashMap&lt;&gt;();</a:t>
            </a:r>
            <a:endParaRPr/>
          </a:p>
          <a:p>
            <a:pPr indent="-342900" lvl="0" marL="342900" rtl="0" algn="l">
              <a:spcBef>
                <a:spcPts val="1000"/>
              </a:spcBef>
              <a:spcAft>
                <a:spcPts val="0"/>
              </a:spcAft>
              <a:buSzPts val="1440"/>
              <a:buChar char="►"/>
            </a:pPr>
            <a:r>
              <a:rPr lang="en-US">
                <a:solidFill>
                  <a:srgbClr val="000000"/>
                </a:solidFill>
                <a:latin typeface="Consolas"/>
                <a:ea typeface="Consolas"/>
                <a:cs typeface="Consolas"/>
                <a:sym typeface="Consolas"/>
              </a:rPr>
              <a:t>Collections.</a:t>
            </a:r>
            <a:r>
              <a:rPr i="1" lang="en-US">
                <a:solidFill>
                  <a:srgbClr val="FF0000"/>
                </a:solidFill>
                <a:latin typeface="Consolas"/>
                <a:ea typeface="Consolas"/>
                <a:cs typeface="Consolas"/>
                <a:sym typeface="Consolas"/>
              </a:rPr>
              <a:t>synchronizedMap</a:t>
            </a:r>
            <a:r>
              <a:rPr i="1" lang="en-US">
                <a:solidFill>
                  <a:srgbClr val="000000"/>
                </a:solidFill>
                <a:latin typeface="Consolas"/>
                <a:ea typeface="Consolas"/>
                <a:cs typeface="Consolas"/>
                <a:sym typeface="Consolas"/>
              </a:rPr>
              <a:t>(</a:t>
            </a:r>
            <a:r>
              <a:rPr i="1" lang="en-US">
                <a:solidFill>
                  <a:srgbClr val="6A3E3E"/>
                </a:solidFill>
                <a:latin typeface="Consolas"/>
                <a:ea typeface="Consolas"/>
                <a:cs typeface="Consolas"/>
                <a:sym typeface="Consolas"/>
              </a:rPr>
              <a:t>hashMap</a:t>
            </a:r>
            <a:r>
              <a:rPr i="1" lang="en-US">
                <a:solidFill>
                  <a:srgbClr val="000000"/>
                </a:solidFill>
                <a:latin typeface="Consolas"/>
                <a:ea typeface="Consolas"/>
                <a:cs typeface="Consolas"/>
                <a:sym typeface="Consolas"/>
              </a:rPr>
              <a:t>);</a:t>
            </a:r>
            <a:endParaRPr/>
          </a:p>
          <a:p>
            <a:pPr indent="-251459" lvl="0" marL="342900" rtl="0" algn="l">
              <a:spcBef>
                <a:spcPts val="1000"/>
              </a:spcBef>
              <a:spcAft>
                <a:spcPts val="0"/>
              </a:spcAft>
              <a:buSzPts val="1440"/>
              <a:buNone/>
            </a:pPr>
            <a:r>
              <a:t/>
            </a:r>
            <a:endParaRPr/>
          </a:p>
        </p:txBody>
      </p:sp>
      <p:sp>
        <p:nvSpPr>
          <p:cNvPr id="884" name="Google Shape;884;p8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885" name="Google Shape;885;p8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86" name="Google Shape;886;p8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8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Sorting</a:t>
            </a:r>
            <a:endParaRPr/>
          </a:p>
        </p:txBody>
      </p:sp>
      <p:sp>
        <p:nvSpPr>
          <p:cNvPr id="892" name="Google Shape;892;p8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We can sort the elements of:</a:t>
            </a:r>
            <a:endParaRPr/>
          </a:p>
          <a:p>
            <a:pPr indent="-342900" lvl="0" marL="342900" rtl="0" algn="l">
              <a:spcBef>
                <a:spcPts val="1000"/>
              </a:spcBef>
              <a:spcAft>
                <a:spcPts val="0"/>
              </a:spcAft>
              <a:buSzPts val="1440"/>
              <a:buChar char="►"/>
            </a:pPr>
            <a:r>
              <a:rPr lang="en-US"/>
              <a:t>String objects</a:t>
            </a:r>
            <a:endParaRPr/>
          </a:p>
          <a:p>
            <a:pPr indent="-342900" lvl="0" marL="342900" rtl="0" algn="l">
              <a:spcBef>
                <a:spcPts val="1000"/>
              </a:spcBef>
              <a:spcAft>
                <a:spcPts val="0"/>
              </a:spcAft>
              <a:buSzPts val="1440"/>
              <a:buChar char="►"/>
            </a:pPr>
            <a:r>
              <a:rPr lang="en-US"/>
              <a:t>Wrapper class objects</a:t>
            </a:r>
            <a:endParaRPr/>
          </a:p>
          <a:p>
            <a:pPr indent="-342900" lvl="0" marL="342900" rtl="0" algn="l">
              <a:spcBef>
                <a:spcPts val="1000"/>
              </a:spcBef>
              <a:spcAft>
                <a:spcPts val="0"/>
              </a:spcAft>
              <a:buSzPts val="1440"/>
              <a:buChar char="►"/>
            </a:pPr>
            <a:r>
              <a:rPr lang="en-US"/>
              <a:t>User-defined class objects</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
        <p:nvSpPr>
          <p:cNvPr id="893" name="Google Shape;893;p8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894" name="Google Shape;894;p8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895" name="Google Shape;895;p8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8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Collections class</a:t>
            </a:r>
            <a:endParaRPr/>
          </a:p>
        </p:txBody>
      </p:sp>
      <p:sp>
        <p:nvSpPr>
          <p:cNvPr id="901" name="Google Shape;901;p8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Collections</a:t>
            </a:r>
            <a:r>
              <a:rPr lang="en-US"/>
              <a:t> class provides static methods for sorting the elements of collection.</a:t>
            </a:r>
            <a:endParaRPr/>
          </a:p>
          <a:p>
            <a:pPr indent="-342900" lvl="0" marL="342900" rtl="0" algn="l">
              <a:spcBef>
                <a:spcPts val="1000"/>
              </a:spcBef>
              <a:spcAft>
                <a:spcPts val="0"/>
              </a:spcAft>
              <a:buSzPts val="1440"/>
              <a:buChar char="►"/>
            </a:pPr>
            <a:r>
              <a:rPr lang="en-US"/>
              <a:t>If collection elements are of Set type, we can use TreeSet.But We cannot sort the elements of List.</a:t>
            </a:r>
            <a:endParaRPr/>
          </a:p>
          <a:p>
            <a:pPr indent="-342900" lvl="0" marL="342900" rtl="0" algn="l">
              <a:spcBef>
                <a:spcPts val="1000"/>
              </a:spcBef>
              <a:spcAft>
                <a:spcPts val="0"/>
              </a:spcAft>
              <a:buSzPts val="1440"/>
              <a:buChar char="►"/>
            </a:pPr>
            <a:r>
              <a:rPr lang="en-US"/>
              <a:t>Collections class provides methods for sorting the elements of List type elements.</a:t>
            </a:r>
            <a:endParaRPr/>
          </a:p>
        </p:txBody>
      </p:sp>
      <p:sp>
        <p:nvSpPr>
          <p:cNvPr id="902" name="Google Shape;902;p8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903" name="Google Shape;903;p8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04" name="Google Shape;904;p8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8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Method of Collections class for sorting List elements</a:t>
            </a:r>
            <a:br>
              <a:rPr lang="en-US"/>
            </a:br>
            <a:endParaRPr/>
          </a:p>
        </p:txBody>
      </p:sp>
      <p:sp>
        <p:nvSpPr>
          <p:cNvPr id="910" name="Google Shape;910;p8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a:p>
            <a:pPr indent="-342900" lvl="0" marL="342900" rtl="0" algn="l">
              <a:spcBef>
                <a:spcPts val="1000"/>
              </a:spcBef>
              <a:spcAft>
                <a:spcPts val="0"/>
              </a:spcAft>
              <a:buSzPts val="1440"/>
              <a:buChar char="►"/>
            </a:pPr>
            <a:r>
              <a:rPr lang="en-US"/>
              <a:t>public void sort(List list)</a:t>
            </a:r>
            <a:endParaRPr/>
          </a:p>
          <a:p>
            <a:pPr indent="-342900" lvl="0" marL="342900" rtl="0" algn="l">
              <a:spcBef>
                <a:spcPts val="1000"/>
              </a:spcBef>
              <a:spcAft>
                <a:spcPts val="0"/>
              </a:spcAft>
              <a:buSzPts val="1440"/>
              <a:buChar char="►"/>
            </a:pPr>
            <a:r>
              <a:rPr lang="en-US"/>
              <a:t>It is used to sort the elements of List.</a:t>
            </a:r>
            <a:endParaRPr/>
          </a:p>
          <a:p>
            <a:pPr indent="-342900" lvl="0" marL="342900" rtl="0" algn="l">
              <a:spcBef>
                <a:spcPts val="1000"/>
              </a:spcBef>
              <a:spcAft>
                <a:spcPts val="0"/>
              </a:spcAft>
              <a:buSzPts val="1440"/>
              <a:buChar char="►"/>
            </a:pPr>
            <a:r>
              <a:rPr lang="en-US"/>
              <a:t>List elements must be of Comparable type.</a:t>
            </a:r>
            <a:endParaRPr/>
          </a:p>
          <a:p>
            <a:pPr indent="-251459" lvl="0" marL="342900" rtl="0" algn="l">
              <a:spcBef>
                <a:spcPts val="1000"/>
              </a:spcBef>
              <a:spcAft>
                <a:spcPts val="0"/>
              </a:spcAft>
              <a:buSzPts val="1440"/>
              <a:buNone/>
            </a:pPr>
            <a:r>
              <a:t/>
            </a:r>
            <a:endParaRPr/>
          </a:p>
        </p:txBody>
      </p:sp>
      <p:sp>
        <p:nvSpPr>
          <p:cNvPr id="911" name="Google Shape;911;p8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912" name="Google Shape;912;p8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13" name="Google Shape;913;p8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86"/>
          <p:cNvSpPr txBox="1"/>
          <p:nvPr>
            <p:ph type="title"/>
          </p:nvPr>
        </p:nvSpPr>
        <p:spPr>
          <a:xfrm>
            <a:off x="677334" y="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 of Sorting the elements of List that contains string objects</a:t>
            </a:r>
            <a:endParaRPr/>
          </a:p>
        </p:txBody>
      </p:sp>
      <p:sp>
        <p:nvSpPr>
          <p:cNvPr id="919" name="Google Shape;919;p86"/>
          <p:cNvSpPr txBox="1"/>
          <p:nvPr>
            <p:ph idx="1" type="body"/>
          </p:nvPr>
        </p:nvSpPr>
        <p:spPr>
          <a:xfrm>
            <a:off x="677333" y="1320800"/>
            <a:ext cx="9552517" cy="5194299"/>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b="1" lang="en-US"/>
              <a:t>class</a:t>
            </a:r>
            <a:r>
              <a:rPr lang="en-US"/>
              <a:t> TestSort{  </a:t>
            </a:r>
            <a:endParaRPr/>
          </a:p>
          <a:p>
            <a:pPr indent="-342900" lvl="0" marL="342900" rtl="0" algn="l">
              <a:spcBef>
                <a:spcPts val="1000"/>
              </a:spcBef>
              <a:spcAft>
                <a:spcPts val="0"/>
              </a:spcAft>
              <a:buSzPct val="79999"/>
              <a:buChar char="►"/>
            </a:pP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ct val="79999"/>
              <a:buChar char="►"/>
            </a:pPr>
            <a:r>
              <a:rPr lang="en-US"/>
              <a:t>  ArrayList&lt;String&gt; al=</a:t>
            </a:r>
            <a:r>
              <a:rPr b="1" lang="en-US"/>
              <a:t>new</a:t>
            </a:r>
            <a:r>
              <a:rPr lang="en-US"/>
              <a:t> ArrayList&lt;String&gt;();  </a:t>
            </a:r>
            <a:endParaRPr/>
          </a:p>
          <a:p>
            <a:pPr indent="-342900" lvl="0" marL="342900" rtl="0" algn="l">
              <a:spcBef>
                <a:spcPts val="1000"/>
              </a:spcBef>
              <a:spcAft>
                <a:spcPts val="0"/>
              </a:spcAft>
              <a:buSzPct val="79999"/>
              <a:buChar char="►"/>
            </a:pPr>
            <a:r>
              <a:rPr lang="en-US"/>
              <a:t>al.add("Viru");  </a:t>
            </a:r>
            <a:endParaRPr/>
          </a:p>
          <a:p>
            <a:pPr indent="-342900" lvl="0" marL="342900" rtl="0" algn="l">
              <a:spcBef>
                <a:spcPts val="1000"/>
              </a:spcBef>
              <a:spcAft>
                <a:spcPts val="0"/>
              </a:spcAft>
              <a:buSzPct val="79999"/>
              <a:buChar char="►"/>
            </a:pPr>
            <a:r>
              <a:rPr lang="en-US"/>
              <a:t>al.add("Saurav");  </a:t>
            </a:r>
            <a:endParaRPr/>
          </a:p>
          <a:p>
            <a:pPr indent="-342900" lvl="0" marL="342900" rtl="0" algn="l">
              <a:spcBef>
                <a:spcPts val="1000"/>
              </a:spcBef>
              <a:spcAft>
                <a:spcPts val="0"/>
              </a:spcAft>
              <a:buSzPct val="79999"/>
              <a:buChar char="►"/>
            </a:pPr>
            <a:r>
              <a:rPr lang="en-US"/>
              <a:t>al.add("Mukesh");  </a:t>
            </a:r>
            <a:endParaRPr/>
          </a:p>
          <a:p>
            <a:pPr indent="-342900" lvl="0" marL="342900" rtl="0" algn="l">
              <a:spcBef>
                <a:spcPts val="1000"/>
              </a:spcBef>
              <a:spcAft>
                <a:spcPts val="0"/>
              </a:spcAft>
              <a:buSzPct val="79999"/>
              <a:buChar char="►"/>
            </a:pPr>
            <a:r>
              <a:rPr lang="en-US"/>
              <a:t>al.add("Tahir");  </a:t>
            </a:r>
            <a:endParaRPr/>
          </a:p>
          <a:p>
            <a:pPr indent="-342900" lvl="0" marL="342900" rtl="0" algn="l">
              <a:spcBef>
                <a:spcPts val="1000"/>
              </a:spcBef>
              <a:spcAft>
                <a:spcPts val="0"/>
              </a:spcAft>
              <a:buSzPct val="79999"/>
              <a:buChar char="►"/>
            </a:pPr>
            <a:r>
              <a:rPr lang="en-US"/>
              <a:t>  </a:t>
            </a:r>
            <a:endParaRPr b="1">
              <a:solidFill>
                <a:srgbClr val="FF0000"/>
              </a:solidFill>
            </a:endParaRPr>
          </a:p>
          <a:p>
            <a:pPr indent="-342900" lvl="0" marL="342900" rtl="0" algn="l">
              <a:spcBef>
                <a:spcPts val="1000"/>
              </a:spcBef>
              <a:spcAft>
                <a:spcPts val="0"/>
              </a:spcAft>
              <a:buSzPct val="79999"/>
              <a:buChar char="►"/>
            </a:pPr>
            <a:r>
              <a:rPr b="1" lang="en-US">
                <a:solidFill>
                  <a:srgbClr val="FF0000"/>
                </a:solidFill>
              </a:rPr>
              <a:t>Collections.sort(al);  </a:t>
            </a:r>
            <a:endParaRPr/>
          </a:p>
          <a:p>
            <a:pPr indent="-342900" lvl="0" marL="342900" rtl="0" algn="l">
              <a:spcBef>
                <a:spcPts val="1000"/>
              </a:spcBef>
              <a:spcAft>
                <a:spcPts val="0"/>
              </a:spcAft>
              <a:buSzPct val="79999"/>
              <a:buChar char="►"/>
            </a:pPr>
            <a:r>
              <a:rPr lang="en-US"/>
              <a:t>Iterator itr=al.iterator();  </a:t>
            </a:r>
            <a:endParaRPr/>
          </a:p>
          <a:p>
            <a:pPr indent="-342900" lvl="0" marL="342900" rtl="0" algn="l">
              <a:spcBef>
                <a:spcPts val="1000"/>
              </a:spcBef>
              <a:spcAft>
                <a:spcPts val="0"/>
              </a:spcAft>
              <a:buSzPct val="79999"/>
              <a:buChar char="►"/>
            </a:pPr>
            <a:r>
              <a:rPr b="1" lang="en-US"/>
              <a:t>while</a:t>
            </a:r>
            <a:r>
              <a:rPr lang="en-US"/>
              <a:t>(itr.hasNext()){  </a:t>
            </a:r>
            <a:endParaRPr/>
          </a:p>
          <a:p>
            <a:pPr indent="-342900" lvl="0" marL="342900" rtl="0" algn="l">
              <a:spcBef>
                <a:spcPts val="1000"/>
              </a:spcBef>
              <a:spcAft>
                <a:spcPts val="0"/>
              </a:spcAft>
              <a:buSzPct val="79999"/>
              <a:buChar char="►"/>
            </a:pPr>
            <a:r>
              <a:rPr lang="en-US"/>
              <a:t>System.out.println(itr.next());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258318" lvl="0" marL="342900" rtl="0" algn="l">
              <a:spcBef>
                <a:spcPts val="1000"/>
              </a:spcBef>
              <a:spcAft>
                <a:spcPts val="0"/>
              </a:spcAft>
              <a:buSzPct val="79999"/>
              <a:buNone/>
            </a:pPr>
            <a:r>
              <a:t/>
            </a:r>
            <a:endParaRPr/>
          </a:p>
        </p:txBody>
      </p:sp>
      <p:sp>
        <p:nvSpPr>
          <p:cNvPr id="920" name="Google Shape;920;p8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921" name="Google Shape;921;p8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22" name="Google Shape;922;p8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8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400"/>
              <a:buFont typeface="Trebuchet MS"/>
              <a:buNone/>
            </a:pPr>
            <a:r>
              <a:rPr lang="en-US" sz="2400"/>
              <a:t>Example of Sorting the elements of List that contains Wrapper class objects</a:t>
            </a:r>
            <a:endParaRPr/>
          </a:p>
        </p:txBody>
      </p:sp>
      <p:sp>
        <p:nvSpPr>
          <p:cNvPr id="928" name="Google Shape;928;p87"/>
          <p:cNvSpPr txBox="1"/>
          <p:nvPr>
            <p:ph idx="1" type="body"/>
          </p:nvPr>
        </p:nvSpPr>
        <p:spPr>
          <a:xfrm>
            <a:off x="677334" y="1400175"/>
            <a:ext cx="10314516" cy="4641187"/>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class</a:t>
            </a:r>
            <a:r>
              <a:rPr lang="en-US"/>
              <a:t> TestSort{  </a:t>
            </a:r>
            <a:endParaRPr/>
          </a:p>
          <a:p>
            <a:pPr indent="-342900" lvl="0" marL="342900" rtl="0" algn="l">
              <a:spcBef>
                <a:spcPts val="1000"/>
              </a:spcBef>
              <a:spcAft>
                <a:spcPts val="0"/>
              </a:spcAft>
              <a:buSzPct val="79999"/>
              <a:buChar char="►"/>
            </a:pP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ct val="79999"/>
              <a:buChar char="►"/>
            </a:pPr>
            <a:r>
              <a:rPr lang="en-US"/>
              <a:t> ArrayList al=</a:t>
            </a:r>
            <a:r>
              <a:rPr b="1" lang="en-US"/>
              <a:t>new</a:t>
            </a:r>
            <a:r>
              <a:rPr lang="en-US"/>
              <a:t> ArrayList();  </a:t>
            </a:r>
            <a:endParaRPr/>
          </a:p>
          <a:p>
            <a:pPr indent="-342900" lvl="0" marL="342900" rtl="0" algn="l">
              <a:spcBef>
                <a:spcPts val="1000"/>
              </a:spcBef>
              <a:spcAft>
                <a:spcPts val="0"/>
              </a:spcAft>
              <a:buSzPct val="79999"/>
              <a:buChar char="►"/>
            </a:pPr>
            <a:r>
              <a:rPr lang="en-US"/>
              <a:t>al.add(Integer.valueOf(201));  </a:t>
            </a:r>
            <a:endParaRPr/>
          </a:p>
          <a:p>
            <a:pPr indent="-342900" lvl="0" marL="342900" rtl="0" algn="l">
              <a:spcBef>
                <a:spcPts val="1000"/>
              </a:spcBef>
              <a:spcAft>
                <a:spcPts val="0"/>
              </a:spcAft>
              <a:buSzPct val="79999"/>
              <a:buChar char="►"/>
            </a:pPr>
            <a:r>
              <a:rPr lang="en-US"/>
              <a:t>al.add(Integer.valueOf(101));  </a:t>
            </a:r>
            <a:endParaRPr/>
          </a:p>
          <a:p>
            <a:pPr indent="-342900" lvl="0" marL="342900" rtl="0" algn="l">
              <a:spcBef>
                <a:spcPts val="1000"/>
              </a:spcBef>
              <a:spcAft>
                <a:spcPts val="0"/>
              </a:spcAft>
              <a:buSzPct val="79999"/>
              <a:buChar char="►"/>
            </a:pPr>
            <a:r>
              <a:rPr lang="en-US"/>
              <a:t>al.add(230);//internally will be converted into objects as Integer.valueOf(230)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Collections.sort(al);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Iterator itr=al.iterator();  </a:t>
            </a:r>
            <a:endParaRPr/>
          </a:p>
          <a:p>
            <a:pPr indent="-342900" lvl="0" marL="342900" rtl="0" algn="l">
              <a:spcBef>
                <a:spcPts val="1000"/>
              </a:spcBef>
              <a:spcAft>
                <a:spcPts val="0"/>
              </a:spcAft>
              <a:buSzPct val="79999"/>
              <a:buChar char="►"/>
            </a:pPr>
            <a:r>
              <a:rPr b="1" lang="en-US"/>
              <a:t>while</a:t>
            </a:r>
            <a:r>
              <a:rPr lang="en-US"/>
              <a:t>(itr.hasNext()){  </a:t>
            </a:r>
            <a:endParaRPr/>
          </a:p>
          <a:p>
            <a:pPr indent="-342900" lvl="0" marL="342900" rtl="0" algn="l">
              <a:spcBef>
                <a:spcPts val="1000"/>
              </a:spcBef>
              <a:spcAft>
                <a:spcPts val="0"/>
              </a:spcAft>
              <a:buSzPct val="79999"/>
              <a:buChar char="►"/>
            </a:pPr>
            <a:r>
              <a:rPr lang="en-US"/>
              <a:t>System.out.println(itr.next());  </a:t>
            </a:r>
            <a:endParaRPr/>
          </a:p>
          <a:p>
            <a:pPr indent="-342900" lvl="0" marL="342900" rtl="0" algn="l">
              <a:spcBef>
                <a:spcPts val="1000"/>
              </a:spcBef>
              <a:spcAft>
                <a:spcPts val="0"/>
              </a:spcAft>
              <a:buSzPct val="79999"/>
              <a:buChar char="►"/>
            </a:pPr>
            <a:r>
              <a:rPr lang="en-US"/>
              <a:t> }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265176" lvl="0" marL="342900" rtl="0" algn="l">
              <a:spcBef>
                <a:spcPts val="1000"/>
              </a:spcBef>
              <a:spcAft>
                <a:spcPts val="0"/>
              </a:spcAft>
              <a:buSzPct val="79999"/>
              <a:buNone/>
            </a:pPr>
            <a:r>
              <a:t/>
            </a:r>
            <a:endParaRPr/>
          </a:p>
        </p:txBody>
      </p:sp>
      <p:sp>
        <p:nvSpPr>
          <p:cNvPr id="929" name="Google Shape;929;p8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930" name="Google Shape;930;p8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31" name="Google Shape;931;p8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8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Comparable interface</a:t>
            </a:r>
            <a:br>
              <a:rPr lang="en-US"/>
            </a:br>
            <a:endParaRPr/>
          </a:p>
        </p:txBody>
      </p:sp>
      <p:sp>
        <p:nvSpPr>
          <p:cNvPr id="937" name="Google Shape;937;p8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 Comparable interface is used to order the objects of user-defined class.</a:t>
            </a:r>
            <a:endParaRPr/>
          </a:p>
          <a:p>
            <a:pPr indent="-342900" lvl="0" marL="342900" rtl="0" algn="l">
              <a:spcBef>
                <a:spcPts val="1000"/>
              </a:spcBef>
              <a:spcAft>
                <a:spcPts val="0"/>
              </a:spcAft>
              <a:buSzPts val="1440"/>
              <a:buChar char="►"/>
            </a:pPr>
            <a:r>
              <a:rPr lang="en-US"/>
              <a:t>This interface is found in java.lang package and contains only one method named compareTo(Object).</a:t>
            </a:r>
            <a:endParaRPr/>
          </a:p>
          <a:p>
            <a:pPr indent="-342900" lvl="0" marL="342900" rtl="0" algn="l">
              <a:spcBef>
                <a:spcPts val="1000"/>
              </a:spcBef>
              <a:spcAft>
                <a:spcPts val="0"/>
              </a:spcAft>
              <a:buSzPts val="1440"/>
              <a:buChar char="►"/>
            </a:pPr>
            <a:r>
              <a:rPr lang="en-US"/>
              <a:t>It provide only single sorting sequence i.e. you can sort the elements on based on single datamember only.</a:t>
            </a:r>
            <a:endParaRPr/>
          </a:p>
          <a:p>
            <a:pPr indent="-342900" lvl="0" marL="342900" rtl="0" algn="l">
              <a:spcBef>
                <a:spcPts val="1000"/>
              </a:spcBef>
              <a:spcAft>
                <a:spcPts val="0"/>
              </a:spcAft>
              <a:buSzPts val="1440"/>
              <a:buChar char="►"/>
            </a:pPr>
            <a:r>
              <a:rPr lang="en-US"/>
              <a:t>For instance it may be either rollno, name, age or anything else.</a:t>
            </a:r>
            <a:endParaRPr/>
          </a:p>
        </p:txBody>
      </p:sp>
      <p:sp>
        <p:nvSpPr>
          <p:cNvPr id="938" name="Google Shape;938;p8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939" name="Google Shape;939;p8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40" name="Google Shape;940;p8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8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Syntax:</a:t>
            </a:r>
            <a:br>
              <a:rPr lang="en-US"/>
            </a:br>
            <a:endParaRPr/>
          </a:p>
        </p:txBody>
      </p:sp>
      <p:graphicFrame>
        <p:nvGraphicFramePr>
          <p:cNvPr id="946" name="Google Shape;946;p89"/>
          <p:cNvGraphicFramePr/>
          <p:nvPr/>
        </p:nvGraphicFramePr>
        <p:xfrm>
          <a:off x="677863" y="3781266"/>
          <a:ext cx="3000000" cy="3000000"/>
        </p:xfrm>
        <a:graphic>
          <a:graphicData uri="http://schemas.openxmlformats.org/drawingml/2006/table">
            <a:tbl>
              <a:tblPr>
                <a:noFill/>
                <a:tableStyleId>{44C14F77-4693-4AC4-A71D-9525EDBD1F88}</a:tableStyleId>
              </a:tblPr>
              <a:tblGrid>
                <a:gridCol w="8596300"/>
              </a:tblGrid>
              <a:tr h="228600">
                <a:tc>
                  <a:txBody>
                    <a:bodyPr/>
                    <a:lstStyle/>
                    <a:p>
                      <a:pPr indent="0" lvl="0" marL="0" marR="0" rtl="0" algn="l">
                        <a:spcBef>
                          <a:spcPts val="0"/>
                        </a:spcBef>
                        <a:spcAft>
                          <a:spcPts val="0"/>
                        </a:spcAft>
                        <a:buNone/>
                      </a:pPr>
                      <a:r>
                        <a:rPr b="1" i="0" lang="en-US" sz="1800" u="none" cap="none" strike="noStrike">
                          <a:solidFill>
                            <a:srgbClr val="000000"/>
                          </a:solidFill>
                          <a:latin typeface="verdana"/>
                          <a:ea typeface="verdana"/>
                          <a:cs typeface="verdana"/>
                          <a:sym typeface="verdana"/>
                        </a:rPr>
                        <a:t>public int compareTo(Object obj):</a:t>
                      </a:r>
                      <a:r>
                        <a:rPr b="0" i="0" lang="en-US" sz="1800" u="none" cap="none" strike="noStrike">
                          <a:solidFill>
                            <a:srgbClr val="000000"/>
                          </a:solidFill>
                          <a:latin typeface="verdana"/>
                          <a:ea typeface="verdana"/>
                          <a:cs typeface="verdana"/>
                          <a:sym typeface="verdana"/>
                        </a:rPr>
                        <a:t> is used to compare the current object with the specified object.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947" name="Google Shape;947;p8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948" name="Google Shape;948;p8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49" name="Google Shape;949;p8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Java Collection framework provides many classes</a:t>
            </a:r>
            <a:endParaRPr/>
          </a:p>
        </p:txBody>
      </p:sp>
      <p:sp>
        <p:nvSpPr>
          <p:cNvPr id="221" name="Google Shape;221;p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ArrayList</a:t>
            </a:r>
            <a:endParaRPr/>
          </a:p>
          <a:p>
            <a:pPr indent="-342900" lvl="0" marL="342900" rtl="0" algn="l">
              <a:spcBef>
                <a:spcPts val="1000"/>
              </a:spcBef>
              <a:spcAft>
                <a:spcPts val="0"/>
              </a:spcAft>
              <a:buSzPts val="1440"/>
              <a:buChar char="►"/>
            </a:pPr>
            <a:r>
              <a:rPr lang="en-US"/>
              <a:t>Vector</a:t>
            </a:r>
            <a:endParaRPr/>
          </a:p>
          <a:p>
            <a:pPr indent="-342900" lvl="0" marL="342900" rtl="0" algn="l">
              <a:spcBef>
                <a:spcPts val="1000"/>
              </a:spcBef>
              <a:spcAft>
                <a:spcPts val="0"/>
              </a:spcAft>
              <a:buSzPts val="1440"/>
              <a:buChar char="►"/>
            </a:pPr>
            <a:r>
              <a:rPr lang="en-US"/>
              <a:t>LinkedList</a:t>
            </a:r>
            <a:endParaRPr/>
          </a:p>
          <a:p>
            <a:pPr indent="-342900" lvl="0" marL="342900" rtl="0" algn="l">
              <a:spcBef>
                <a:spcPts val="1000"/>
              </a:spcBef>
              <a:spcAft>
                <a:spcPts val="0"/>
              </a:spcAft>
              <a:buSzPts val="1440"/>
              <a:buChar char="►"/>
            </a:pPr>
            <a:r>
              <a:rPr lang="en-US"/>
              <a:t>HashSet</a:t>
            </a:r>
            <a:endParaRPr/>
          </a:p>
          <a:p>
            <a:pPr indent="-342900" lvl="0" marL="342900" rtl="0" algn="l">
              <a:spcBef>
                <a:spcPts val="1000"/>
              </a:spcBef>
              <a:spcAft>
                <a:spcPts val="0"/>
              </a:spcAft>
              <a:buSzPts val="1440"/>
              <a:buChar char="►"/>
            </a:pPr>
            <a:r>
              <a:rPr lang="en-US"/>
              <a:t>LinkedHashSet</a:t>
            </a:r>
            <a:endParaRPr/>
          </a:p>
          <a:p>
            <a:pPr indent="-342900" lvl="0" marL="342900" rtl="0" algn="l">
              <a:spcBef>
                <a:spcPts val="1000"/>
              </a:spcBef>
              <a:spcAft>
                <a:spcPts val="0"/>
              </a:spcAft>
              <a:buSzPts val="1440"/>
              <a:buChar char="►"/>
            </a:pPr>
            <a:r>
              <a:rPr lang="en-US"/>
              <a:t>TreeSet etc</a:t>
            </a:r>
            <a:endParaRPr/>
          </a:p>
        </p:txBody>
      </p:sp>
      <p:sp>
        <p:nvSpPr>
          <p:cNvPr id="222" name="Google Shape;222;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223" name="Google Shape;223;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224" name="Google Shape;224;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 calcmode="lin" valueType="num">
                                      <p:cBhvr additive="base">
                                        <p:cTn dur="500"/>
                                        <p:tgtEl>
                                          <p:spTgt spid="22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anim calcmode="lin" valueType="num">
                                      <p:cBhvr additive="base">
                                        <p:cTn dur="500"/>
                                        <p:tgtEl>
                                          <p:spTgt spid="22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anim calcmode="lin" valueType="num">
                                      <p:cBhvr additive="base">
                                        <p:cTn dur="500"/>
                                        <p:tgtEl>
                                          <p:spTgt spid="22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anim calcmode="lin" valueType="num">
                                      <p:cBhvr additive="base">
                                        <p:cTn dur="500"/>
                                        <p:tgtEl>
                                          <p:spTgt spid="22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anim calcmode="lin" valueType="num">
                                      <p:cBhvr additive="base">
                                        <p:cTn dur="500"/>
                                        <p:tgtEl>
                                          <p:spTgt spid="22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xEl>
                                              <p:pRg end="5" st="5"/>
                                            </p:txEl>
                                          </p:spTgt>
                                        </p:tgtEl>
                                        <p:attrNameLst>
                                          <p:attrName>style.visibility</p:attrName>
                                        </p:attrNameLst>
                                      </p:cBhvr>
                                      <p:to>
                                        <p:strVal val="visible"/>
                                      </p:to>
                                    </p:set>
                                    <p:anim calcmode="lin" valueType="num">
                                      <p:cBhvr additive="base">
                                        <p:cTn dur="500"/>
                                        <p:tgtEl>
                                          <p:spTgt spid="22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90"/>
          <p:cNvSpPr txBox="1"/>
          <p:nvPr>
            <p:ph type="title"/>
          </p:nvPr>
        </p:nvSpPr>
        <p:spPr>
          <a:xfrm>
            <a:off x="677334" y="0"/>
            <a:ext cx="8596668" cy="65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000"/>
              <a:buFont typeface="Trebuchet MS"/>
              <a:buNone/>
            </a:pPr>
            <a:r>
              <a:rPr b="1" lang="en-US" sz="2000"/>
              <a:t>Example of Sorting the elements of List that contains user-defined class objects on age basis</a:t>
            </a:r>
            <a:br>
              <a:rPr b="1" lang="en-US" sz="2000"/>
            </a:br>
            <a:endParaRPr sz="2000"/>
          </a:p>
        </p:txBody>
      </p:sp>
      <p:sp>
        <p:nvSpPr>
          <p:cNvPr id="955" name="Google Shape;955;p90"/>
          <p:cNvSpPr txBox="1"/>
          <p:nvPr>
            <p:ph idx="1" type="body"/>
          </p:nvPr>
        </p:nvSpPr>
        <p:spPr>
          <a:xfrm>
            <a:off x="677334" y="657225"/>
            <a:ext cx="11438466" cy="62865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class</a:t>
            </a:r>
            <a:r>
              <a:rPr lang="en-US"/>
              <a:t> Student </a:t>
            </a:r>
            <a:r>
              <a:rPr b="1" lang="en-US"/>
              <a:t>implements</a:t>
            </a:r>
            <a:r>
              <a:rPr lang="en-US"/>
              <a:t> Comparable{  </a:t>
            </a:r>
            <a:endParaRPr/>
          </a:p>
          <a:p>
            <a:pPr indent="-342900" lvl="0" marL="342900" rtl="0" algn="l">
              <a:spcBef>
                <a:spcPts val="1000"/>
              </a:spcBef>
              <a:spcAft>
                <a:spcPts val="0"/>
              </a:spcAft>
              <a:buSzPct val="79999"/>
              <a:buChar char="►"/>
            </a:pPr>
            <a:r>
              <a:rPr b="1" lang="en-US"/>
              <a:t>int</a:t>
            </a:r>
            <a:r>
              <a:rPr lang="en-US"/>
              <a:t> rollno;  </a:t>
            </a:r>
            <a:endParaRPr/>
          </a:p>
          <a:p>
            <a:pPr indent="-342900" lvl="0" marL="342900" rtl="0" algn="l">
              <a:spcBef>
                <a:spcPts val="1000"/>
              </a:spcBef>
              <a:spcAft>
                <a:spcPts val="0"/>
              </a:spcAft>
              <a:buSzPct val="79999"/>
              <a:buChar char="►"/>
            </a:pPr>
            <a:r>
              <a:rPr lang="en-US"/>
              <a:t>String name;  </a:t>
            </a:r>
            <a:endParaRPr/>
          </a:p>
          <a:p>
            <a:pPr indent="-342900" lvl="0" marL="342900" rtl="0" algn="l">
              <a:spcBef>
                <a:spcPts val="1000"/>
              </a:spcBef>
              <a:spcAft>
                <a:spcPts val="0"/>
              </a:spcAft>
              <a:buSzPct val="79999"/>
              <a:buChar char="►"/>
            </a:pPr>
            <a:r>
              <a:rPr b="1" lang="en-US"/>
              <a:t>int</a:t>
            </a:r>
            <a:r>
              <a:rPr lang="en-US"/>
              <a:t> age;  </a:t>
            </a:r>
            <a:endParaRPr/>
          </a:p>
          <a:p>
            <a:pPr indent="-342900" lvl="0" marL="342900" rtl="0" algn="l">
              <a:spcBef>
                <a:spcPts val="1000"/>
              </a:spcBef>
              <a:spcAft>
                <a:spcPts val="0"/>
              </a:spcAft>
              <a:buSzPct val="79999"/>
              <a:buChar char="►"/>
            </a:pPr>
            <a:r>
              <a:rPr lang="en-US"/>
              <a:t>Student(</a:t>
            </a:r>
            <a:r>
              <a:rPr b="1" lang="en-US"/>
              <a:t>int</a:t>
            </a:r>
            <a:r>
              <a:rPr lang="en-US"/>
              <a:t> rollno,String name,</a:t>
            </a:r>
            <a:r>
              <a:rPr b="1" lang="en-US"/>
              <a:t>int</a:t>
            </a:r>
            <a:r>
              <a:rPr lang="en-US"/>
              <a:t> age){  </a:t>
            </a:r>
            <a:endParaRPr/>
          </a:p>
          <a:p>
            <a:pPr indent="-342900" lvl="0" marL="342900" rtl="0" algn="l">
              <a:spcBef>
                <a:spcPts val="1000"/>
              </a:spcBef>
              <a:spcAft>
                <a:spcPts val="0"/>
              </a:spcAft>
              <a:buSzPct val="79999"/>
              <a:buChar char="►"/>
            </a:pPr>
            <a:r>
              <a:rPr b="1" lang="en-US"/>
              <a:t>this</a:t>
            </a:r>
            <a:r>
              <a:rPr lang="en-US"/>
              <a:t>.rollno=rollno;  </a:t>
            </a:r>
            <a:endParaRPr/>
          </a:p>
          <a:p>
            <a:pPr indent="-342900" lvl="0" marL="342900" rtl="0" algn="l">
              <a:spcBef>
                <a:spcPts val="1000"/>
              </a:spcBef>
              <a:spcAft>
                <a:spcPts val="0"/>
              </a:spcAft>
              <a:buSzPct val="79999"/>
              <a:buChar char="►"/>
            </a:pPr>
            <a:r>
              <a:rPr b="1" lang="en-US"/>
              <a:t>this</a:t>
            </a:r>
            <a:r>
              <a:rPr lang="en-US"/>
              <a:t>.name=name;  </a:t>
            </a:r>
            <a:endParaRPr/>
          </a:p>
          <a:p>
            <a:pPr indent="-342900" lvl="0" marL="342900" rtl="0" algn="l">
              <a:spcBef>
                <a:spcPts val="1000"/>
              </a:spcBef>
              <a:spcAft>
                <a:spcPts val="0"/>
              </a:spcAft>
              <a:buSzPct val="79999"/>
              <a:buChar char="►"/>
            </a:pPr>
            <a:r>
              <a:rPr b="1" lang="en-US"/>
              <a:t>this</a:t>
            </a:r>
            <a:r>
              <a:rPr lang="en-US"/>
              <a:t>.age=age;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b="1" lang="en-US"/>
              <a:t>public</a:t>
            </a:r>
            <a:r>
              <a:rPr lang="en-US"/>
              <a:t> </a:t>
            </a:r>
            <a:r>
              <a:rPr b="1" lang="en-US"/>
              <a:t>int</a:t>
            </a:r>
            <a:r>
              <a:rPr lang="en-US"/>
              <a:t> compareTo(Object obj){  </a:t>
            </a:r>
            <a:endParaRPr/>
          </a:p>
          <a:p>
            <a:pPr indent="-342900" lvl="0" marL="342900" rtl="0" algn="l">
              <a:spcBef>
                <a:spcPts val="1000"/>
              </a:spcBef>
              <a:spcAft>
                <a:spcPts val="0"/>
              </a:spcAft>
              <a:buSzPct val="79999"/>
              <a:buChar char="►"/>
            </a:pPr>
            <a:r>
              <a:rPr lang="en-US"/>
              <a:t>Student st=(Student)obj;  </a:t>
            </a:r>
            <a:endParaRPr/>
          </a:p>
          <a:p>
            <a:pPr indent="-342900" lvl="0" marL="342900" rtl="0" algn="l">
              <a:spcBef>
                <a:spcPts val="1000"/>
              </a:spcBef>
              <a:spcAft>
                <a:spcPts val="0"/>
              </a:spcAft>
              <a:buSzPct val="79999"/>
              <a:buChar char="►"/>
            </a:pPr>
            <a:r>
              <a:rPr b="1" lang="en-US"/>
              <a:t>if</a:t>
            </a:r>
            <a:r>
              <a:rPr lang="en-US"/>
              <a:t>(age==st.age)  </a:t>
            </a:r>
            <a:endParaRPr/>
          </a:p>
          <a:p>
            <a:pPr indent="-342900" lvl="0" marL="342900" rtl="0" algn="l">
              <a:spcBef>
                <a:spcPts val="1000"/>
              </a:spcBef>
              <a:spcAft>
                <a:spcPts val="0"/>
              </a:spcAft>
              <a:buSzPct val="79999"/>
              <a:buChar char="►"/>
            </a:pPr>
            <a:r>
              <a:rPr b="1" lang="en-US"/>
              <a:t>return</a:t>
            </a:r>
            <a:r>
              <a:rPr lang="en-US"/>
              <a:t> 0;  </a:t>
            </a:r>
            <a:endParaRPr/>
          </a:p>
          <a:p>
            <a:pPr indent="-342900" lvl="0" marL="342900" rtl="0" algn="l">
              <a:spcBef>
                <a:spcPts val="1000"/>
              </a:spcBef>
              <a:spcAft>
                <a:spcPts val="0"/>
              </a:spcAft>
              <a:buSzPct val="79999"/>
              <a:buChar char="►"/>
            </a:pPr>
            <a:r>
              <a:rPr b="1" lang="en-US"/>
              <a:t>else</a:t>
            </a:r>
            <a:r>
              <a:rPr lang="en-US"/>
              <a:t> </a:t>
            </a:r>
            <a:r>
              <a:rPr b="1" lang="en-US"/>
              <a:t>if</a:t>
            </a:r>
            <a:r>
              <a:rPr lang="en-US"/>
              <a:t>(age&gt;st.age)  </a:t>
            </a:r>
            <a:endParaRPr/>
          </a:p>
          <a:p>
            <a:pPr indent="-342900" lvl="0" marL="342900" rtl="0" algn="l">
              <a:spcBef>
                <a:spcPts val="1000"/>
              </a:spcBef>
              <a:spcAft>
                <a:spcPts val="0"/>
              </a:spcAft>
              <a:buSzPct val="79999"/>
              <a:buChar char="►"/>
            </a:pPr>
            <a:r>
              <a:rPr b="1" lang="en-US"/>
              <a:t>return</a:t>
            </a:r>
            <a:r>
              <a:rPr lang="en-US"/>
              <a:t> 1;  </a:t>
            </a:r>
            <a:endParaRPr/>
          </a:p>
          <a:p>
            <a:pPr indent="-342900" lvl="0" marL="342900" rtl="0" algn="l">
              <a:spcBef>
                <a:spcPts val="1000"/>
              </a:spcBef>
              <a:spcAft>
                <a:spcPts val="0"/>
              </a:spcAft>
              <a:buSzPct val="79999"/>
              <a:buChar char="►"/>
            </a:pPr>
            <a:r>
              <a:rPr b="1" lang="en-US"/>
              <a:t>else</a:t>
            </a:r>
            <a:r>
              <a:rPr lang="en-US"/>
              <a:t>  </a:t>
            </a:r>
            <a:endParaRPr/>
          </a:p>
          <a:p>
            <a:pPr indent="-342900" lvl="0" marL="342900" rtl="0" algn="l">
              <a:spcBef>
                <a:spcPts val="1000"/>
              </a:spcBef>
              <a:spcAft>
                <a:spcPts val="0"/>
              </a:spcAft>
              <a:buSzPct val="79999"/>
              <a:buChar char="►"/>
            </a:pPr>
            <a:r>
              <a:rPr b="1" lang="en-US"/>
              <a:t>return</a:t>
            </a:r>
            <a:r>
              <a:rPr lang="en-US"/>
              <a:t> -1;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  </a:t>
            </a:r>
            <a:endParaRPr/>
          </a:p>
          <a:p>
            <a:pPr indent="-265176" lvl="0" marL="342900" rtl="0" algn="l">
              <a:spcBef>
                <a:spcPts val="1000"/>
              </a:spcBef>
              <a:spcAft>
                <a:spcPts val="0"/>
              </a:spcAft>
              <a:buSzPct val="79999"/>
              <a:buNone/>
            </a:pPr>
            <a:r>
              <a:t/>
            </a:r>
            <a:endParaRPr/>
          </a:p>
        </p:txBody>
      </p:sp>
      <p:sp>
        <p:nvSpPr>
          <p:cNvPr id="956" name="Google Shape;956;p9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957" name="Google Shape;957;p9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58" name="Google Shape;958;p9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91"/>
          <p:cNvSpPr txBox="1"/>
          <p:nvPr>
            <p:ph type="title"/>
          </p:nvPr>
        </p:nvSpPr>
        <p:spPr>
          <a:xfrm>
            <a:off x="753534" y="0"/>
            <a:ext cx="8596668" cy="63817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TestSort.java</a:t>
            </a:r>
            <a:endParaRPr/>
          </a:p>
        </p:txBody>
      </p:sp>
      <p:sp>
        <p:nvSpPr>
          <p:cNvPr id="964" name="Google Shape;964;p91"/>
          <p:cNvSpPr txBox="1"/>
          <p:nvPr>
            <p:ph idx="1" type="body"/>
          </p:nvPr>
        </p:nvSpPr>
        <p:spPr>
          <a:xfrm>
            <a:off x="677333" y="638175"/>
            <a:ext cx="9542992" cy="621982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b="1" lang="en-US"/>
              <a:t>class</a:t>
            </a:r>
            <a:r>
              <a:rPr lang="en-US"/>
              <a:t> TestSort{  </a:t>
            </a:r>
            <a:endParaRPr/>
          </a:p>
          <a:p>
            <a:pPr indent="-342900" lvl="0" marL="342900" rtl="0" algn="l">
              <a:spcBef>
                <a:spcPts val="1000"/>
              </a:spcBef>
              <a:spcAft>
                <a:spcPts val="0"/>
              </a:spcAft>
              <a:buSzPts val="1440"/>
              <a:buChar char="►"/>
            </a:pPr>
            <a:r>
              <a:rPr b="1" lang="en-US"/>
              <a:t>public</a:t>
            </a:r>
            <a:r>
              <a:rPr lang="en-US"/>
              <a:t> </a:t>
            </a:r>
            <a:r>
              <a:rPr b="1" lang="en-US"/>
              <a:t>static</a:t>
            </a:r>
            <a:r>
              <a:rPr lang="en-US"/>
              <a:t> </a:t>
            </a:r>
            <a:r>
              <a:rPr b="1" lang="en-US"/>
              <a:t>void</a:t>
            </a:r>
            <a:r>
              <a:rPr lang="en-US"/>
              <a:t> main(String args[]){  </a:t>
            </a:r>
            <a:endParaRPr/>
          </a:p>
          <a:p>
            <a:pPr indent="-342900" lvl="0" marL="342900" rtl="0" algn="l">
              <a:spcBef>
                <a:spcPts val="1000"/>
              </a:spcBef>
              <a:spcAft>
                <a:spcPts val="0"/>
              </a:spcAft>
              <a:buSzPts val="1440"/>
              <a:buChar char="►"/>
            </a:pPr>
            <a:r>
              <a:rPr lang="en-US"/>
              <a:t>  </a:t>
            </a:r>
            <a:endParaRPr/>
          </a:p>
          <a:p>
            <a:pPr indent="-342900" lvl="0" marL="342900" rtl="0" algn="l">
              <a:spcBef>
                <a:spcPts val="1000"/>
              </a:spcBef>
              <a:spcAft>
                <a:spcPts val="0"/>
              </a:spcAft>
              <a:buSzPts val="1440"/>
              <a:buChar char="►"/>
            </a:pPr>
            <a:r>
              <a:rPr lang="en-US"/>
              <a:t>ArrayList al=</a:t>
            </a:r>
            <a:r>
              <a:rPr b="1" lang="en-US"/>
              <a:t>new</a:t>
            </a:r>
            <a:r>
              <a:rPr lang="en-US"/>
              <a:t> ArrayList();  </a:t>
            </a:r>
            <a:endParaRPr/>
          </a:p>
          <a:p>
            <a:pPr indent="-342900" lvl="0" marL="342900" rtl="0" algn="l">
              <a:spcBef>
                <a:spcPts val="1000"/>
              </a:spcBef>
              <a:spcAft>
                <a:spcPts val="0"/>
              </a:spcAft>
              <a:buSzPts val="1440"/>
              <a:buChar char="►"/>
            </a:pPr>
            <a:r>
              <a:rPr lang="en-US"/>
              <a:t>al.add(</a:t>
            </a:r>
            <a:r>
              <a:rPr b="1" lang="en-US"/>
              <a:t>new</a:t>
            </a:r>
            <a:r>
              <a:rPr lang="en-US"/>
              <a:t> Student(101,"Vijay",23));  </a:t>
            </a:r>
            <a:endParaRPr/>
          </a:p>
          <a:p>
            <a:pPr indent="-342900" lvl="0" marL="342900" rtl="0" algn="l">
              <a:spcBef>
                <a:spcPts val="1000"/>
              </a:spcBef>
              <a:spcAft>
                <a:spcPts val="0"/>
              </a:spcAft>
              <a:buSzPts val="1440"/>
              <a:buChar char="►"/>
            </a:pPr>
            <a:r>
              <a:rPr lang="en-US"/>
              <a:t>al.add(</a:t>
            </a:r>
            <a:r>
              <a:rPr b="1" lang="en-US"/>
              <a:t>new</a:t>
            </a:r>
            <a:r>
              <a:rPr lang="en-US"/>
              <a:t> Student(106,"Ajay",27));  </a:t>
            </a:r>
            <a:endParaRPr/>
          </a:p>
          <a:p>
            <a:pPr indent="-342900" lvl="0" marL="342900" rtl="0" algn="l">
              <a:spcBef>
                <a:spcPts val="1000"/>
              </a:spcBef>
              <a:spcAft>
                <a:spcPts val="0"/>
              </a:spcAft>
              <a:buSzPts val="1440"/>
              <a:buChar char="►"/>
            </a:pPr>
            <a:r>
              <a:rPr lang="en-US"/>
              <a:t>al.add(</a:t>
            </a:r>
            <a:r>
              <a:rPr b="1" lang="en-US"/>
              <a:t>new</a:t>
            </a:r>
            <a:r>
              <a:rPr lang="en-US"/>
              <a:t> Student(105,"Jai",21));  </a:t>
            </a:r>
            <a:endParaRPr/>
          </a:p>
          <a:p>
            <a:pPr indent="-342900" lvl="0" marL="342900" rtl="0" algn="l">
              <a:spcBef>
                <a:spcPts val="1000"/>
              </a:spcBef>
              <a:spcAft>
                <a:spcPts val="0"/>
              </a:spcAft>
              <a:buSzPts val="1440"/>
              <a:buChar char="►"/>
            </a:pPr>
            <a:r>
              <a:rPr lang="en-US"/>
              <a:t>  </a:t>
            </a:r>
            <a:endParaRPr/>
          </a:p>
          <a:p>
            <a:pPr indent="-342900" lvl="0" marL="342900" rtl="0" algn="l">
              <a:spcBef>
                <a:spcPts val="1000"/>
              </a:spcBef>
              <a:spcAft>
                <a:spcPts val="0"/>
              </a:spcAft>
              <a:buSzPts val="1440"/>
              <a:buChar char="►"/>
            </a:pPr>
            <a:r>
              <a:rPr lang="en-US"/>
              <a:t>Collections.sort(al);  </a:t>
            </a:r>
            <a:endParaRPr/>
          </a:p>
          <a:p>
            <a:pPr indent="-342900" lvl="0" marL="342900" rtl="0" algn="l">
              <a:spcBef>
                <a:spcPts val="1000"/>
              </a:spcBef>
              <a:spcAft>
                <a:spcPts val="0"/>
              </a:spcAft>
              <a:buSzPts val="1440"/>
              <a:buChar char="►"/>
            </a:pPr>
            <a:r>
              <a:rPr lang="en-US"/>
              <a:t>Iterator itr=al.iterator();  </a:t>
            </a:r>
            <a:endParaRPr/>
          </a:p>
          <a:p>
            <a:pPr indent="-342900" lvl="0" marL="342900" rtl="0" algn="l">
              <a:spcBef>
                <a:spcPts val="1000"/>
              </a:spcBef>
              <a:spcAft>
                <a:spcPts val="0"/>
              </a:spcAft>
              <a:buSzPts val="1440"/>
              <a:buChar char="►"/>
            </a:pPr>
            <a:r>
              <a:rPr b="1" lang="en-US"/>
              <a:t>while</a:t>
            </a:r>
            <a:r>
              <a:rPr lang="en-US"/>
              <a:t>(itr.hasNext()){  </a:t>
            </a:r>
            <a:endParaRPr/>
          </a:p>
          <a:p>
            <a:pPr indent="-342900" lvl="0" marL="342900" rtl="0" algn="l">
              <a:spcBef>
                <a:spcPts val="1000"/>
              </a:spcBef>
              <a:spcAft>
                <a:spcPts val="0"/>
              </a:spcAft>
              <a:buSzPts val="1440"/>
              <a:buChar char="►"/>
            </a:pPr>
            <a:r>
              <a:rPr lang="en-US"/>
              <a:t>Student st=(Student)itr.next();  </a:t>
            </a:r>
            <a:endParaRPr/>
          </a:p>
          <a:p>
            <a:pPr indent="-342900" lvl="0" marL="342900" rtl="0" algn="l">
              <a:spcBef>
                <a:spcPts val="1000"/>
              </a:spcBef>
              <a:spcAft>
                <a:spcPts val="0"/>
              </a:spcAft>
              <a:buSzPts val="1440"/>
              <a:buChar char="►"/>
            </a:pPr>
            <a:r>
              <a:rPr lang="en-US"/>
              <a:t>System.out.println(st.rollno+""+st.name+""+st.age);  </a:t>
            </a:r>
            <a:endParaRPr/>
          </a:p>
          <a:p>
            <a:pPr indent="-342900" lvl="0" marL="342900" rtl="0" algn="l">
              <a:spcBef>
                <a:spcPts val="1000"/>
              </a:spcBef>
              <a:spcAft>
                <a:spcPts val="0"/>
              </a:spcAft>
              <a:buSzPts val="1440"/>
              <a:buChar char="►"/>
            </a:pPr>
            <a:r>
              <a:rPr lang="en-US"/>
              <a:t>  }  </a:t>
            </a:r>
            <a:endParaRPr/>
          </a:p>
          <a:p>
            <a:pPr indent="-342900" lvl="0" marL="342900" rtl="0" algn="l">
              <a:spcBef>
                <a:spcPts val="1000"/>
              </a:spcBef>
              <a:spcAft>
                <a:spcPts val="0"/>
              </a:spcAft>
              <a:buSzPts val="1440"/>
              <a:buChar char="►"/>
            </a:pPr>
            <a:r>
              <a:rPr lang="en-US"/>
              <a:t>}  </a:t>
            </a:r>
            <a:endParaRPr/>
          </a:p>
          <a:p>
            <a:pPr indent="-342900" lvl="0" marL="342900" rtl="0" algn="l">
              <a:spcBef>
                <a:spcPts val="1000"/>
              </a:spcBef>
              <a:spcAft>
                <a:spcPts val="0"/>
              </a:spcAft>
              <a:buSzPts val="1440"/>
              <a:buChar char="►"/>
            </a:pPr>
            <a:r>
              <a:rPr lang="en-US"/>
              <a:t>}</a:t>
            </a:r>
            <a:endParaRPr/>
          </a:p>
          <a:p>
            <a:pPr indent="-251459" lvl="0" marL="342900" rtl="0" algn="l">
              <a:spcBef>
                <a:spcPts val="1000"/>
              </a:spcBef>
              <a:spcAft>
                <a:spcPts val="0"/>
              </a:spcAft>
              <a:buSzPts val="1440"/>
              <a:buNone/>
            </a:pPr>
            <a:r>
              <a:t/>
            </a:r>
            <a:endParaRPr/>
          </a:p>
        </p:txBody>
      </p:sp>
      <p:sp>
        <p:nvSpPr>
          <p:cNvPr id="965" name="Google Shape;965;p9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966" name="Google Shape;966;p9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67" name="Google Shape;967;p9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9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Comparator interface</a:t>
            </a:r>
            <a:endParaRPr/>
          </a:p>
        </p:txBody>
      </p:sp>
      <p:sp>
        <p:nvSpPr>
          <p:cNvPr id="973" name="Google Shape;973;p9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 </a:t>
            </a:r>
            <a:endParaRPr/>
          </a:p>
        </p:txBody>
      </p:sp>
      <p:sp>
        <p:nvSpPr>
          <p:cNvPr id="974" name="Google Shape;974;p9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975" name="Google Shape;975;p9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76" name="Google Shape;976;p9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9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Comparator</a:t>
            </a:r>
            <a:endParaRPr/>
          </a:p>
        </p:txBody>
      </p:sp>
      <p:sp>
        <p:nvSpPr>
          <p:cNvPr id="982" name="Google Shape;982;p9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Comparator interface</a:t>
            </a:r>
            <a:r>
              <a:rPr lang="en-US"/>
              <a:t> is used to order the objects of user-defined class.</a:t>
            </a:r>
            <a:endParaRPr/>
          </a:p>
          <a:p>
            <a:pPr indent="-342900" lvl="0" marL="342900" rtl="0" algn="l">
              <a:spcBef>
                <a:spcPts val="1000"/>
              </a:spcBef>
              <a:spcAft>
                <a:spcPts val="0"/>
              </a:spcAft>
              <a:buSzPts val="1440"/>
              <a:buChar char="►"/>
            </a:pPr>
            <a:r>
              <a:rPr lang="en-US"/>
              <a:t>This interface is found in java.util package and contains 2 methods compare(Object obj1,Object obj2) and equals(Object element).</a:t>
            </a:r>
            <a:endParaRPr/>
          </a:p>
          <a:p>
            <a:pPr indent="-342900" lvl="0" marL="342900" rtl="0" algn="l">
              <a:spcBef>
                <a:spcPts val="1000"/>
              </a:spcBef>
              <a:spcAft>
                <a:spcPts val="0"/>
              </a:spcAft>
              <a:buSzPts val="1440"/>
              <a:buChar char="►"/>
            </a:pPr>
            <a:r>
              <a:rPr lang="en-US"/>
              <a:t>It provides multiple sorting sequence i.e. you can sort the elements based on any data member. For instance it may be on rollno, name, age or anything else.</a:t>
            </a:r>
            <a:endParaRPr/>
          </a:p>
          <a:p>
            <a:pPr indent="-251459" lvl="0" marL="342900" rtl="0" algn="l">
              <a:spcBef>
                <a:spcPts val="1000"/>
              </a:spcBef>
              <a:spcAft>
                <a:spcPts val="0"/>
              </a:spcAft>
              <a:buSzPts val="1440"/>
              <a:buNone/>
            </a:pPr>
            <a:r>
              <a:t/>
            </a:r>
            <a:endParaRPr/>
          </a:p>
        </p:txBody>
      </p:sp>
      <p:sp>
        <p:nvSpPr>
          <p:cNvPr id="983" name="Google Shape;983;p9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984" name="Google Shape;984;p9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85" name="Google Shape;985;p9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2">
                                            <p:txEl>
                                              <p:pRg end="0" st="0"/>
                                            </p:txEl>
                                          </p:spTgt>
                                        </p:tgtEl>
                                        <p:attrNameLst>
                                          <p:attrName>style.visibility</p:attrName>
                                        </p:attrNameLst>
                                      </p:cBhvr>
                                      <p:to>
                                        <p:strVal val="visible"/>
                                      </p:to>
                                    </p:set>
                                    <p:anim calcmode="lin" valueType="num">
                                      <p:cBhvr additive="base">
                                        <p:cTn dur="500"/>
                                        <p:tgtEl>
                                          <p:spTgt spid="98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2">
                                            <p:txEl>
                                              <p:pRg end="1" st="1"/>
                                            </p:txEl>
                                          </p:spTgt>
                                        </p:tgtEl>
                                        <p:attrNameLst>
                                          <p:attrName>style.visibility</p:attrName>
                                        </p:attrNameLst>
                                      </p:cBhvr>
                                      <p:to>
                                        <p:strVal val="visible"/>
                                      </p:to>
                                    </p:set>
                                    <p:anim calcmode="lin" valueType="num">
                                      <p:cBhvr additive="base">
                                        <p:cTn dur="500"/>
                                        <p:tgtEl>
                                          <p:spTgt spid="98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2">
                                            <p:txEl>
                                              <p:pRg end="2" st="2"/>
                                            </p:txEl>
                                          </p:spTgt>
                                        </p:tgtEl>
                                        <p:attrNameLst>
                                          <p:attrName>style.visibility</p:attrName>
                                        </p:attrNameLst>
                                      </p:cBhvr>
                                      <p:to>
                                        <p:strVal val="visible"/>
                                      </p:to>
                                    </p:set>
                                    <p:anim calcmode="lin" valueType="num">
                                      <p:cBhvr additive="base">
                                        <p:cTn dur="500"/>
                                        <p:tgtEl>
                                          <p:spTgt spid="98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2">
                                            <p:txEl>
                                              <p:pRg end="3" st="3"/>
                                            </p:txEl>
                                          </p:spTgt>
                                        </p:tgtEl>
                                        <p:attrNameLst>
                                          <p:attrName>style.visibility</p:attrName>
                                        </p:attrNameLst>
                                      </p:cBhvr>
                                      <p:to>
                                        <p:strVal val="visible"/>
                                      </p:to>
                                    </p:set>
                                    <p:anim calcmode="lin" valueType="num">
                                      <p:cBhvr additive="base">
                                        <p:cTn dur="500"/>
                                        <p:tgtEl>
                                          <p:spTgt spid="98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9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Syntax of compare method</a:t>
            </a:r>
            <a:endParaRPr/>
          </a:p>
        </p:txBody>
      </p:sp>
      <p:sp>
        <p:nvSpPr>
          <p:cNvPr id="991" name="Google Shape;991;p9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public int compare(Object obj1,Object obj2):</a:t>
            </a:r>
            <a:r>
              <a:rPr lang="en-US"/>
              <a:t> </a:t>
            </a:r>
            <a:endParaRPr/>
          </a:p>
          <a:p>
            <a:pPr indent="-342900" lvl="0" marL="342900" rtl="0" algn="l">
              <a:spcBef>
                <a:spcPts val="1000"/>
              </a:spcBef>
              <a:spcAft>
                <a:spcPts val="0"/>
              </a:spcAft>
              <a:buSzPts val="1440"/>
              <a:buChar char="►"/>
            </a:pPr>
            <a:r>
              <a:rPr lang="en-US"/>
              <a:t>//compares the first object with second object.</a:t>
            </a:r>
            <a:endParaRPr/>
          </a:p>
          <a:p>
            <a:pPr indent="-251459" lvl="0" marL="342900" rtl="0" algn="l">
              <a:spcBef>
                <a:spcPts val="1000"/>
              </a:spcBef>
              <a:spcAft>
                <a:spcPts val="0"/>
              </a:spcAft>
              <a:buSzPts val="1440"/>
              <a:buNone/>
            </a:pPr>
            <a:r>
              <a:t/>
            </a:r>
            <a:endParaRPr/>
          </a:p>
        </p:txBody>
      </p:sp>
      <p:sp>
        <p:nvSpPr>
          <p:cNvPr id="992" name="Google Shape;992;p9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993" name="Google Shape;993;p9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994" name="Google Shape;994;p9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95"/>
          <p:cNvSpPr txBox="1"/>
          <p:nvPr>
            <p:ph type="title"/>
          </p:nvPr>
        </p:nvSpPr>
        <p:spPr>
          <a:xfrm>
            <a:off x="677334" y="0"/>
            <a:ext cx="8596668" cy="65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000"/>
              <a:buFont typeface="Trebuchet MS"/>
              <a:buNone/>
            </a:pPr>
            <a:r>
              <a:rPr lang="en-US" sz="2000"/>
              <a:t>Example of sorting the elements of List that contains user-defined class objects on the basis of age and name</a:t>
            </a:r>
            <a:endParaRPr/>
          </a:p>
        </p:txBody>
      </p:sp>
      <p:sp>
        <p:nvSpPr>
          <p:cNvPr id="1000" name="Google Shape;1000;p95"/>
          <p:cNvSpPr txBox="1"/>
          <p:nvPr>
            <p:ph idx="1" type="body"/>
          </p:nvPr>
        </p:nvSpPr>
        <p:spPr>
          <a:xfrm>
            <a:off x="677334" y="819150"/>
            <a:ext cx="9857316" cy="565784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In this example we are creating following classes</a:t>
            </a:r>
            <a:endParaRPr/>
          </a:p>
          <a:p>
            <a:pPr indent="-342900" lvl="0" marL="342900" rtl="0" algn="l">
              <a:spcBef>
                <a:spcPts val="1000"/>
              </a:spcBef>
              <a:spcAft>
                <a:spcPts val="0"/>
              </a:spcAft>
              <a:buSzPts val="1440"/>
              <a:buChar char="►"/>
            </a:pPr>
            <a:r>
              <a:rPr lang="en-US"/>
              <a:t>Student.java</a:t>
            </a:r>
            <a:endParaRPr/>
          </a:p>
          <a:p>
            <a:pPr indent="-342900" lvl="0" marL="342900" rtl="0" algn="l">
              <a:spcBef>
                <a:spcPts val="1000"/>
              </a:spcBef>
              <a:spcAft>
                <a:spcPts val="0"/>
              </a:spcAft>
              <a:buSzPts val="1440"/>
              <a:buChar char="►"/>
            </a:pPr>
            <a:r>
              <a:rPr lang="en-US"/>
              <a:t>AgeComparator.java</a:t>
            </a:r>
            <a:endParaRPr/>
          </a:p>
          <a:p>
            <a:pPr indent="-342900" lvl="0" marL="342900" rtl="0" algn="l">
              <a:spcBef>
                <a:spcPts val="1000"/>
              </a:spcBef>
              <a:spcAft>
                <a:spcPts val="0"/>
              </a:spcAft>
              <a:buSzPts val="1440"/>
              <a:buChar char="►"/>
            </a:pPr>
            <a:r>
              <a:rPr lang="en-US"/>
              <a:t>NameComparator.java</a:t>
            </a:r>
            <a:endParaRPr/>
          </a:p>
          <a:p>
            <a:pPr indent="-342900" lvl="0" marL="342900" rtl="0" algn="l">
              <a:spcBef>
                <a:spcPts val="1000"/>
              </a:spcBef>
              <a:spcAft>
                <a:spcPts val="0"/>
              </a:spcAft>
              <a:buSzPts val="1440"/>
              <a:buChar char="►"/>
            </a:pPr>
            <a:r>
              <a:rPr lang="en-US"/>
              <a:t>SimpleTest.java</a:t>
            </a:r>
            <a:endParaRPr/>
          </a:p>
          <a:p>
            <a:pPr indent="-251459" lvl="0" marL="342900" rtl="0" algn="l">
              <a:spcBef>
                <a:spcPts val="1000"/>
              </a:spcBef>
              <a:spcAft>
                <a:spcPts val="0"/>
              </a:spcAft>
              <a:buSzPts val="1440"/>
              <a:buNone/>
            </a:pPr>
            <a:r>
              <a:t/>
            </a:r>
            <a:endParaRPr/>
          </a:p>
        </p:txBody>
      </p:sp>
      <p:sp>
        <p:nvSpPr>
          <p:cNvPr id="1001" name="Google Shape;1001;p9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1002" name="Google Shape;1002;p9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003" name="Google Shape;1003;p9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9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Student.java</a:t>
            </a:r>
            <a:endParaRPr/>
          </a:p>
        </p:txBody>
      </p:sp>
      <p:sp>
        <p:nvSpPr>
          <p:cNvPr id="1009" name="Google Shape;1009;p9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b="1" lang="en-US"/>
              <a:t>class</a:t>
            </a:r>
            <a:r>
              <a:rPr lang="en-US"/>
              <a:t> Student{  </a:t>
            </a:r>
            <a:endParaRPr/>
          </a:p>
          <a:p>
            <a:pPr indent="-342900" lvl="0" marL="342900" rtl="0" algn="l">
              <a:spcBef>
                <a:spcPts val="1000"/>
              </a:spcBef>
              <a:spcAft>
                <a:spcPts val="0"/>
              </a:spcAft>
              <a:buSzPts val="1440"/>
              <a:buChar char="►"/>
            </a:pPr>
            <a:r>
              <a:rPr b="1" lang="en-US"/>
              <a:t>int</a:t>
            </a:r>
            <a:r>
              <a:rPr lang="en-US"/>
              <a:t> rollno;  </a:t>
            </a:r>
            <a:endParaRPr/>
          </a:p>
          <a:p>
            <a:pPr indent="-342900" lvl="0" marL="342900" rtl="0" algn="l">
              <a:spcBef>
                <a:spcPts val="1000"/>
              </a:spcBef>
              <a:spcAft>
                <a:spcPts val="0"/>
              </a:spcAft>
              <a:buSzPts val="1440"/>
              <a:buChar char="►"/>
            </a:pPr>
            <a:r>
              <a:rPr lang="en-US"/>
              <a:t>String name;  </a:t>
            </a:r>
            <a:endParaRPr/>
          </a:p>
          <a:p>
            <a:pPr indent="-342900" lvl="0" marL="342900" rtl="0" algn="l">
              <a:spcBef>
                <a:spcPts val="1000"/>
              </a:spcBef>
              <a:spcAft>
                <a:spcPts val="0"/>
              </a:spcAft>
              <a:buSzPts val="1440"/>
              <a:buChar char="►"/>
            </a:pPr>
            <a:r>
              <a:rPr b="1" lang="en-US"/>
              <a:t>int</a:t>
            </a:r>
            <a:r>
              <a:rPr lang="en-US"/>
              <a:t> age;  </a:t>
            </a:r>
            <a:endParaRPr/>
          </a:p>
          <a:p>
            <a:pPr indent="-342900" lvl="0" marL="342900" rtl="0" algn="l">
              <a:spcBef>
                <a:spcPts val="1000"/>
              </a:spcBef>
              <a:spcAft>
                <a:spcPts val="0"/>
              </a:spcAft>
              <a:buSzPts val="1440"/>
              <a:buChar char="►"/>
            </a:pPr>
            <a:r>
              <a:rPr lang="en-US"/>
              <a:t>Student(</a:t>
            </a:r>
            <a:r>
              <a:rPr b="1" lang="en-US"/>
              <a:t>int</a:t>
            </a:r>
            <a:r>
              <a:rPr lang="en-US"/>
              <a:t> rollno,String name,</a:t>
            </a:r>
            <a:r>
              <a:rPr b="1" lang="en-US"/>
              <a:t>int</a:t>
            </a:r>
            <a:r>
              <a:rPr lang="en-US"/>
              <a:t> age){  </a:t>
            </a:r>
            <a:endParaRPr/>
          </a:p>
          <a:p>
            <a:pPr indent="-342900" lvl="0" marL="342900" rtl="0" algn="l">
              <a:spcBef>
                <a:spcPts val="1000"/>
              </a:spcBef>
              <a:spcAft>
                <a:spcPts val="0"/>
              </a:spcAft>
              <a:buSzPts val="1440"/>
              <a:buChar char="►"/>
            </a:pPr>
            <a:r>
              <a:rPr b="1" lang="en-US"/>
              <a:t>this</a:t>
            </a:r>
            <a:r>
              <a:rPr lang="en-US"/>
              <a:t>.rollno=rollno;  </a:t>
            </a:r>
            <a:endParaRPr/>
          </a:p>
          <a:p>
            <a:pPr indent="-342900" lvl="0" marL="342900" rtl="0" algn="l">
              <a:spcBef>
                <a:spcPts val="1000"/>
              </a:spcBef>
              <a:spcAft>
                <a:spcPts val="0"/>
              </a:spcAft>
              <a:buSzPts val="1440"/>
              <a:buChar char="►"/>
            </a:pPr>
            <a:r>
              <a:rPr b="1" lang="en-US"/>
              <a:t>this</a:t>
            </a:r>
            <a:r>
              <a:rPr lang="en-US"/>
              <a:t>.name=name;  </a:t>
            </a:r>
            <a:endParaRPr/>
          </a:p>
          <a:p>
            <a:pPr indent="-342900" lvl="0" marL="342900" rtl="0" algn="l">
              <a:spcBef>
                <a:spcPts val="1000"/>
              </a:spcBef>
              <a:spcAft>
                <a:spcPts val="0"/>
              </a:spcAft>
              <a:buSzPts val="1440"/>
              <a:buChar char="►"/>
            </a:pPr>
            <a:r>
              <a:rPr b="1" lang="en-US"/>
              <a:t>this</a:t>
            </a:r>
            <a:r>
              <a:rPr lang="en-US"/>
              <a:t>.age=age;  </a:t>
            </a:r>
            <a:endParaRPr/>
          </a:p>
          <a:p>
            <a:pPr indent="-342900" lvl="0" marL="342900" rtl="0" algn="l">
              <a:spcBef>
                <a:spcPts val="1000"/>
              </a:spcBef>
              <a:spcAft>
                <a:spcPts val="0"/>
              </a:spcAft>
              <a:buSzPts val="1440"/>
              <a:buChar char="►"/>
            </a:pPr>
            <a:r>
              <a:rPr lang="en-US"/>
              <a:t>}  </a:t>
            </a:r>
            <a:endParaRPr/>
          </a:p>
          <a:p>
            <a:pPr indent="-342900" lvl="0" marL="342900" rtl="0" algn="l">
              <a:spcBef>
                <a:spcPts val="1000"/>
              </a:spcBef>
              <a:spcAft>
                <a:spcPts val="0"/>
              </a:spcAft>
              <a:buSzPts val="1440"/>
              <a:buChar char="►"/>
            </a:pPr>
            <a:r>
              <a:rPr lang="en-US"/>
              <a:t>}  </a:t>
            </a:r>
            <a:endParaRPr/>
          </a:p>
          <a:p>
            <a:pPr indent="-251459" lvl="0" marL="342900" rtl="0" algn="l">
              <a:spcBef>
                <a:spcPts val="1000"/>
              </a:spcBef>
              <a:spcAft>
                <a:spcPts val="0"/>
              </a:spcAft>
              <a:buSzPts val="1440"/>
              <a:buNone/>
            </a:pPr>
            <a:r>
              <a:t/>
            </a:r>
            <a:endParaRPr/>
          </a:p>
        </p:txBody>
      </p:sp>
      <p:sp>
        <p:nvSpPr>
          <p:cNvPr id="1010" name="Google Shape;1010;p9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1011" name="Google Shape;1011;p9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012" name="Google Shape;1012;p9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9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AgeComparator</a:t>
            </a:r>
            <a:endParaRPr/>
          </a:p>
        </p:txBody>
      </p:sp>
      <p:sp>
        <p:nvSpPr>
          <p:cNvPr id="1018" name="Google Shape;1018;p9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This class defines comparison logic based on the age. If age of first object is greater than the second, we are returning positive value, it can be any one such as 1, 2 , 10 etc. If age of first object is less than the second object, we are returning negative value, it can be any negative value and if age of both objects are equal, we are returning 0.</a:t>
            </a:r>
            <a:endParaRPr/>
          </a:p>
        </p:txBody>
      </p:sp>
      <p:sp>
        <p:nvSpPr>
          <p:cNvPr id="1019" name="Google Shape;1019;p9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1020" name="Google Shape;1020;p9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021" name="Google Shape;1021;p9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9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AgeComparator.java</a:t>
            </a:r>
            <a:endParaRPr/>
          </a:p>
        </p:txBody>
      </p:sp>
      <p:sp>
        <p:nvSpPr>
          <p:cNvPr id="1027" name="Google Shape;1027;p9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t>class</a:t>
            </a:r>
            <a:r>
              <a:rPr lang="en-US"/>
              <a:t> AgeComparator </a:t>
            </a:r>
            <a:r>
              <a:rPr b="1" lang="en-US"/>
              <a:t>implements</a:t>
            </a:r>
            <a:r>
              <a:rPr lang="en-US"/>
              <a:t> Comparator{  </a:t>
            </a:r>
            <a:endParaRPr/>
          </a:p>
          <a:p>
            <a:pPr indent="-342900" lvl="0" marL="342900" rtl="0" algn="l">
              <a:spcBef>
                <a:spcPts val="1000"/>
              </a:spcBef>
              <a:spcAft>
                <a:spcPts val="0"/>
              </a:spcAft>
              <a:buSzPct val="79999"/>
              <a:buChar char="►"/>
            </a:pPr>
            <a:r>
              <a:rPr b="1" lang="en-US"/>
              <a:t>public</a:t>
            </a:r>
            <a:r>
              <a:rPr lang="en-US"/>
              <a:t> </a:t>
            </a:r>
            <a:r>
              <a:rPr b="1" lang="en-US"/>
              <a:t>int</a:t>
            </a:r>
            <a:r>
              <a:rPr lang="en-US"/>
              <a:t> Compare(Object o1,Object o2){  </a:t>
            </a:r>
            <a:endParaRPr/>
          </a:p>
          <a:p>
            <a:pPr indent="-342900" lvl="0" marL="342900" rtl="0" algn="l">
              <a:spcBef>
                <a:spcPts val="1000"/>
              </a:spcBef>
              <a:spcAft>
                <a:spcPts val="0"/>
              </a:spcAft>
              <a:buSzPct val="79999"/>
              <a:buChar char="►"/>
            </a:pPr>
            <a:r>
              <a:rPr lang="en-US"/>
              <a:t>Student s1=(Student)o1;  </a:t>
            </a:r>
            <a:endParaRPr/>
          </a:p>
          <a:p>
            <a:pPr indent="-342900" lvl="0" marL="342900" rtl="0" algn="l">
              <a:spcBef>
                <a:spcPts val="1000"/>
              </a:spcBef>
              <a:spcAft>
                <a:spcPts val="0"/>
              </a:spcAft>
              <a:buSzPct val="79999"/>
              <a:buChar char="►"/>
            </a:pPr>
            <a:r>
              <a:rPr lang="en-US"/>
              <a:t>Student s2=(Student)o2;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b="1" lang="en-US"/>
              <a:t>if</a:t>
            </a:r>
            <a:r>
              <a:rPr lang="en-US"/>
              <a:t>(s1.age==s2.age)  </a:t>
            </a:r>
            <a:endParaRPr/>
          </a:p>
          <a:p>
            <a:pPr indent="-342900" lvl="0" marL="342900" rtl="0" algn="l">
              <a:spcBef>
                <a:spcPts val="1000"/>
              </a:spcBef>
              <a:spcAft>
                <a:spcPts val="0"/>
              </a:spcAft>
              <a:buSzPct val="79999"/>
              <a:buChar char="►"/>
            </a:pPr>
            <a:r>
              <a:rPr b="1" lang="en-US"/>
              <a:t>return</a:t>
            </a:r>
            <a:r>
              <a:rPr lang="en-US"/>
              <a:t> 0;  </a:t>
            </a:r>
            <a:endParaRPr/>
          </a:p>
          <a:p>
            <a:pPr indent="-342900" lvl="0" marL="342900" rtl="0" algn="l">
              <a:spcBef>
                <a:spcPts val="1000"/>
              </a:spcBef>
              <a:spcAft>
                <a:spcPts val="0"/>
              </a:spcAft>
              <a:buSzPct val="79999"/>
              <a:buChar char="►"/>
            </a:pPr>
            <a:r>
              <a:rPr b="1" lang="en-US"/>
              <a:t>else</a:t>
            </a:r>
            <a:r>
              <a:rPr lang="en-US"/>
              <a:t> </a:t>
            </a:r>
            <a:r>
              <a:rPr b="1" lang="en-US"/>
              <a:t>if</a:t>
            </a:r>
            <a:r>
              <a:rPr lang="en-US"/>
              <a:t>(s1.age&gt;s2.age)  </a:t>
            </a:r>
            <a:endParaRPr/>
          </a:p>
          <a:p>
            <a:pPr indent="-342900" lvl="0" marL="342900" rtl="0" algn="l">
              <a:spcBef>
                <a:spcPts val="1000"/>
              </a:spcBef>
              <a:spcAft>
                <a:spcPts val="0"/>
              </a:spcAft>
              <a:buSzPct val="79999"/>
              <a:buChar char="►"/>
            </a:pPr>
            <a:r>
              <a:rPr b="1" lang="en-US"/>
              <a:t>return</a:t>
            </a:r>
            <a:r>
              <a:rPr lang="en-US"/>
              <a:t> 1;  </a:t>
            </a:r>
            <a:endParaRPr/>
          </a:p>
          <a:p>
            <a:pPr indent="-342900" lvl="0" marL="342900" rtl="0" algn="l">
              <a:spcBef>
                <a:spcPts val="1000"/>
              </a:spcBef>
              <a:spcAft>
                <a:spcPts val="0"/>
              </a:spcAft>
              <a:buSzPct val="79999"/>
              <a:buChar char="►"/>
            </a:pPr>
            <a:r>
              <a:rPr b="1" lang="en-US"/>
              <a:t>else</a:t>
            </a:r>
            <a:r>
              <a:rPr lang="en-US"/>
              <a:t>  </a:t>
            </a:r>
            <a:endParaRPr/>
          </a:p>
          <a:p>
            <a:pPr indent="-342900" lvl="0" marL="342900" rtl="0" algn="l">
              <a:spcBef>
                <a:spcPts val="1000"/>
              </a:spcBef>
              <a:spcAft>
                <a:spcPts val="0"/>
              </a:spcAft>
              <a:buSzPct val="79999"/>
              <a:buChar char="►"/>
            </a:pPr>
            <a:r>
              <a:rPr b="1" lang="en-US"/>
              <a:t>return</a:t>
            </a:r>
            <a:r>
              <a:rPr lang="en-US"/>
              <a:t> -1;  </a:t>
            </a:r>
            <a:endParaRPr/>
          </a:p>
          <a:p>
            <a:pPr indent="-342900" lvl="0" marL="342900" rtl="0" algn="l">
              <a:spcBef>
                <a:spcPts val="1000"/>
              </a:spcBef>
              <a:spcAft>
                <a:spcPts val="0"/>
              </a:spcAft>
              <a:buSzPct val="79999"/>
              <a:buChar char="►"/>
            </a:pPr>
            <a:r>
              <a:rPr lang="en-US"/>
              <a:t>}  </a:t>
            </a:r>
            <a:endParaRPr/>
          </a:p>
          <a:p>
            <a:pPr indent="-342900" lvl="0" marL="342900" rtl="0" algn="l">
              <a:spcBef>
                <a:spcPts val="1000"/>
              </a:spcBef>
              <a:spcAft>
                <a:spcPts val="0"/>
              </a:spcAft>
              <a:buSzPct val="79999"/>
              <a:buChar char="►"/>
            </a:pPr>
            <a:r>
              <a:rPr lang="en-US"/>
              <a:t>}  </a:t>
            </a:r>
            <a:endParaRPr/>
          </a:p>
          <a:p>
            <a:pPr indent="-272034" lvl="0" marL="342900" rtl="0" algn="l">
              <a:spcBef>
                <a:spcPts val="1000"/>
              </a:spcBef>
              <a:spcAft>
                <a:spcPts val="0"/>
              </a:spcAft>
              <a:buSzPct val="79999"/>
              <a:buNone/>
            </a:pPr>
            <a:r>
              <a:t/>
            </a:r>
            <a:endParaRPr/>
          </a:p>
        </p:txBody>
      </p:sp>
      <p:sp>
        <p:nvSpPr>
          <p:cNvPr id="1028" name="Google Shape;1028;p9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1029" name="Google Shape;1029;p9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030" name="Google Shape;1030;p9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9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NameComparator.java</a:t>
            </a:r>
            <a:endParaRPr/>
          </a:p>
        </p:txBody>
      </p:sp>
      <p:sp>
        <p:nvSpPr>
          <p:cNvPr id="1036" name="Google Shape;1036;p9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This class provides comparison logic based on the name. In such case, we are using the compareTo() method of String class, which internally provides the comparison logic.</a:t>
            </a:r>
            <a:endParaRPr/>
          </a:p>
        </p:txBody>
      </p:sp>
      <p:sp>
        <p:nvSpPr>
          <p:cNvPr id="1037" name="Google Shape;1037;p9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9/14/2015</a:t>
            </a:r>
            <a:endParaRPr/>
          </a:p>
        </p:txBody>
      </p:sp>
      <p:sp>
        <p:nvSpPr>
          <p:cNvPr id="1038" name="Google Shape;1038;p9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Presented by MangaRao</a:t>
            </a:r>
            <a:endParaRPr/>
          </a:p>
        </p:txBody>
      </p:sp>
      <p:sp>
        <p:nvSpPr>
          <p:cNvPr id="1039" name="Google Shape;1039;p9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Violet II">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