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00" r:id="rId3"/>
    <p:sldId id="301" r:id="rId4"/>
    <p:sldId id="302" r:id="rId5"/>
    <p:sldId id="303" r:id="rId6"/>
    <p:sldId id="304" r:id="rId7"/>
    <p:sldId id="305" r:id="rId8"/>
    <p:sldId id="306"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2" r:id="rId22"/>
    <p:sldId id="323" r:id="rId23"/>
    <p:sldId id="320" r:id="rId24"/>
    <p:sldId id="321" r:id="rId25"/>
    <p:sldId id="324" r:id="rId26"/>
    <p:sldId id="325" r:id="rId27"/>
    <p:sldId id="326" r:id="rId28"/>
    <p:sldId id="327"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4B7F-43EC-4498-92B4-CBE910E8050A}" type="datetimeFigureOut">
              <a:rPr lang="en-US" smtClean="0"/>
              <a:t>6/1/2018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A324-C8D5-401B-9BFA-44D85973DC7B}" type="slidenum">
              <a:rPr lang="en-US" smtClean="0"/>
              <a:t>‹#›</a:t>
            </a:fld>
            <a:endParaRPr lang="en-US"/>
          </a:p>
        </p:txBody>
      </p:sp>
    </p:spTree>
    <p:extLst>
      <p:ext uri="{BB962C8B-B14F-4D97-AF65-F5344CB8AC3E}">
        <p14:creationId xmlns:p14="http://schemas.microsoft.com/office/powerpoint/2010/main" val="80405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767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184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493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803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50205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4697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4617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57512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8172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3672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6400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77016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950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3731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7177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7252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39782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2605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1440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82629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b="1">
                <a:solidFill>
                  <a:schemeClr val="tx1"/>
                </a:solidFill>
                <a:latin typeface="Calibri"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8209F51-AAFA-4445-A296-7DE1750C3909}" type="datetimeFigureOut">
              <a:rPr lang="en-US" smtClean="0"/>
              <a:t>6/1/2018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BBC6DCB-214C-4DE4-AE14-8CF813F69E0C}" type="slidenum">
              <a:rPr lang="en-US" smtClean="0"/>
              <a:t>‹#›</a:t>
            </a:fld>
            <a:endParaRPr lang="en-US"/>
          </a:p>
        </p:txBody>
      </p:sp>
      <p:grpSp>
        <p:nvGrpSpPr>
          <p:cNvPr id="2" name="Group 20"/>
          <p:cNvGrpSpPr>
            <a:grpSpLocks/>
          </p:cNvGrpSpPr>
          <p:nvPr/>
        </p:nvGrpSpPr>
        <p:grpSpPr bwMode="auto">
          <a:xfrm>
            <a:off x="-390525" y="-850900"/>
            <a:ext cx="9928225" cy="7727950"/>
            <a:chOff x="-240" y="-542"/>
            <a:chExt cx="6254" cy="4868"/>
          </a:xfrm>
        </p:grpSpPr>
        <p:sp>
          <p:nvSpPr>
            <p:cNvPr id="12" name="TextBox 11"/>
            <p:cNvSpPr txBox="1"/>
            <p:nvPr userDrawn="1"/>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2010 Virtusa Corporation. All rights reserved</a:t>
              </a:r>
            </a:p>
          </p:txBody>
        </p:sp>
        <p:sp>
          <p:nvSpPr>
            <p:cNvPr id="13" name="Rectangle 22"/>
            <p:cNvSpPr>
              <a:spLocks noChangeArrowheads="1"/>
            </p:cNvSpPr>
            <p:nvPr userDrawn="1"/>
          </p:nvSpPr>
          <p:spPr bwMode="auto">
            <a:xfrm>
              <a:off x="288" y="173"/>
              <a:ext cx="5184" cy="720"/>
            </a:xfrm>
            <a:prstGeom prst="rect">
              <a:avLst/>
            </a:prstGeom>
            <a:noFill/>
            <a:ln w="9525">
              <a:noFill/>
              <a:miter lim="800000"/>
              <a:headEnd/>
              <a:tailEnd/>
            </a:ln>
            <a:effectLst/>
          </p:spPr>
          <p:txBody>
            <a:bodyPr anchor="ctr"/>
            <a:lstStyle/>
            <a:p>
              <a:pPr algn="ctr">
                <a:defRPr/>
              </a:pPr>
              <a:r>
                <a:rPr lang="en-US" sz="4400" dirty="0">
                  <a:solidFill>
                    <a:schemeClr val="tx2"/>
                  </a:solidFill>
                </a:rPr>
                <a:t>Click to edit Master title style</a:t>
              </a:r>
            </a:p>
          </p:txBody>
        </p:sp>
        <p:pic>
          <p:nvPicPr>
            <p:cNvPr id="14" name="Picture 12" descr="footer small banner.jpg"/>
            <p:cNvPicPr>
              <a:picLocks noChangeAspect="1"/>
            </p:cNvPicPr>
            <p:nvPr userDrawn="1"/>
          </p:nvPicPr>
          <p:blipFill>
            <a:blip r:embed="rId2" cstate="print"/>
            <a:srcRect/>
            <a:stretch>
              <a:fillRect/>
            </a:stretch>
          </p:blipFill>
          <p:spPr bwMode="auto">
            <a:xfrm>
              <a:off x="0" y="4166"/>
              <a:ext cx="5760" cy="160"/>
            </a:xfrm>
            <a:prstGeom prst="rect">
              <a:avLst/>
            </a:prstGeom>
            <a:noFill/>
            <a:ln w="9525">
              <a:noFill/>
              <a:miter lim="800000"/>
              <a:headEnd/>
              <a:tailEnd/>
            </a:ln>
          </p:spPr>
        </p:pic>
        <p:pic>
          <p:nvPicPr>
            <p:cNvPr id="15" name="Picture 13" descr="logo.wmf"/>
            <p:cNvPicPr>
              <a:picLocks noChangeAspect="1"/>
            </p:cNvPicPr>
            <p:nvPr userDrawn="1"/>
          </p:nvPicPr>
          <p:blipFill>
            <a:blip r:embed="rId3" cstate="print"/>
            <a:srcRect/>
            <a:stretch>
              <a:fillRect/>
            </a:stretch>
          </p:blipFill>
          <p:spPr bwMode="auto">
            <a:xfrm>
              <a:off x="4722" y="3813"/>
              <a:ext cx="894" cy="305"/>
            </a:xfrm>
            <a:prstGeom prst="rect">
              <a:avLst/>
            </a:prstGeom>
            <a:noFill/>
            <a:ln w="9525">
              <a:noFill/>
              <a:miter lim="800000"/>
              <a:headEnd/>
              <a:tailEnd/>
            </a:ln>
          </p:spPr>
        </p:pic>
        <p:pic>
          <p:nvPicPr>
            <p:cNvPr id="16" name="Picture 14" descr="main banner.wmf"/>
            <p:cNvPicPr>
              <a:picLocks noChangeAspect="1"/>
            </p:cNvPicPr>
            <p:nvPr userDrawn="1"/>
          </p:nvPicPr>
          <p:blipFill>
            <a:blip r:embed="rId4" cstate="print"/>
            <a:srcRect/>
            <a:stretch>
              <a:fillRect/>
            </a:stretch>
          </p:blipFill>
          <p:spPr bwMode="auto">
            <a:xfrm>
              <a:off x="-240" y="-542"/>
              <a:ext cx="6254" cy="2013"/>
            </a:xfrm>
            <a:prstGeom prst="rect">
              <a:avLst/>
            </a:prstGeom>
            <a:noFill/>
            <a:ln w="9525">
              <a:noFill/>
              <a:miter lim="800000"/>
              <a:headEnd/>
              <a:tailEnd/>
            </a:ln>
          </p:spPr>
        </p:pic>
        <p:sp>
          <p:nvSpPr>
            <p:cNvPr id="18" name="Rectangle 17"/>
            <p:cNvSpPr>
              <a:spLocks noChangeArrowheads="1"/>
            </p:cNvSpPr>
            <p:nvPr userDrawn="1"/>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normAutofit/>
          </a:bodyPr>
          <a:lstStyle/>
          <a:p>
            <a:pPr lvl="0"/>
            <a:r>
              <a:rPr lang="en-US" noProof="0"/>
              <a:t>Click icon to add table</a:t>
            </a:r>
            <a:endParaRPr lang="en-US" noProof="0" dirty="0"/>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defRPr>
            </a:lvl1pPr>
          </a:lstStyle>
          <a:p>
            <a:r>
              <a:rPr kumimoji="0" lang="en-US"/>
              <a:t>Click to edit Master title style</a:t>
            </a:r>
          </a:p>
        </p:txBody>
      </p:sp>
      <p:sp>
        <p:nvSpPr>
          <p:cNvPr id="4" name="Date Placeholder 3"/>
          <p:cNvSpPr>
            <a:spLocks noGrp="1"/>
          </p:cNvSpPr>
          <p:nvPr>
            <p:ph type="dt" sz="half" idx="10"/>
          </p:nvPr>
        </p:nvSpPr>
        <p:spPr>
          <a:xfrm>
            <a:off x="6477000" y="6363971"/>
            <a:ext cx="2289048" cy="365760"/>
          </a:xfrm>
        </p:spPr>
        <p:txBody>
          <a:bodyPr/>
          <a:lstStyle>
            <a:lvl1pPr>
              <a:defRPr>
                <a:latin typeface="Calibri" pitchFamily="34" charset="0"/>
              </a:defRPr>
            </a:lvl1pPr>
          </a:lstStyle>
          <a:p>
            <a:fld id="{08209F51-AAFA-4445-A296-7DE1750C3909}" type="datetimeFigureOut">
              <a:rPr lang="en-US" smtClean="0"/>
              <a:t>6/1/2018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4BBC6DCB-214C-4DE4-AE14-8CF813F69E0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pic>
        <p:nvPicPr>
          <p:cNvPr id="7" name="Picture 12" descr="footer small banner.jpg"/>
          <p:cNvPicPr>
            <a:picLocks noChangeAspect="1"/>
          </p:cNvPicPr>
          <p:nvPr/>
        </p:nvPicPr>
        <p:blipFill>
          <a:blip r:embed="rId2" cstate="print"/>
          <a:srcRect/>
          <a:stretch>
            <a:fillRect/>
          </a:stretch>
        </p:blipFill>
        <p:spPr bwMode="auto">
          <a:xfrm>
            <a:off x="-9525" y="6623050"/>
            <a:ext cx="9144000" cy="254000"/>
          </a:xfrm>
          <a:prstGeom prst="rect">
            <a:avLst/>
          </a:prstGeom>
          <a:noFill/>
          <a:ln w="9525">
            <a:noFill/>
            <a:miter lim="800000"/>
            <a:headEnd/>
            <a:tailEnd/>
          </a:ln>
        </p:spPr>
      </p:pic>
      <p:pic>
        <p:nvPicPr>
          <p:cNvPr id="9" name="Picture 13" descr="logo.wmf"/>
          <p:cNvPicPr>
            <a:picLocks noChangeAspect="1"/>
          </p:cNvPicPr>
          <p:nvPr/>
        </p:nvPicPr>
        <p:blipFill>
          <a:blip r:embed="rId3" cstate="print"/>
          <a:srcRect/>
          <a:stretch>
            <a:fillRect/>
          </a:stretch>
        </p:blipFill>
        <p:spPr bwMode="auto">
          <a:xfrm>
            <a:off x="7486650" y="6062663"/>
            <a:ext cx="1419225" cy="484188"/>
          </a:xfrm>
          <a:prstGeom prst="rect">
            <a:avLst/>
          </a:prstGeom>
          <a:noFill/>
          <a:ln w="9525">
            <a:noFill/>
            <a:miter lim="800000"/>
            <a:headEnd/>
            <a:tailEnd/>
          </a:ln>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6003925"/>
            <a:ext cx="1524000" cy="6191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BBC6DCB-214C-4DE4-AE14-8CF813F69E0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8209F51-AAFA-4445-A296-7DE1750C3909}"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C6DCB-214C-4DE4-AE14-8CF813F69E0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08209F51-AAFA-4445-A296-7DE1750C3909}"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C6DCB-214C-4DE4-AE14-8CF813F69E0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09F51-AAFA-4445-A296-7DE1750C3909}"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C6DCB-214C-4DE4-AE14-8CF813F69E0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08209F51-AAFA-4445-A296-7DE1750C3909}" type="datetimeFigureOut">
              <a:rPr lang="en-US" smtClean="0"/>
              <a:t>6/1/2018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latin typeface="Calibri" pitchFamily="34" charset="0"/>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4BBC6DCB-214C-4DE4-AE14-8CF813F69E0C}" type="slidenum">
              <a:rPr lang="en-US" smtClean="0"/>
              <a:t>‹#›</a:t>
            </a:fld>
            <a:endParaRPr lang="en-US"/>
          </a:p>
        </p:txBody>
      </p:sp>
      <p:sp>
        <p:nvSpPr>
          <p:cNvPr id="29" name="Straight Connector 28"/>
          <p:cNvSpPr>
            <a:spLocks noChangeShapeType="1"/>
          </p:cNvSpPr>
          <p:nvPr/>
        </p:nvSpPr>
        <p:spPr bwMode="auto">
          <a:xfrm>
            <a:off x="0" y="1143000"/>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anchor="t" compatLnSpc="1"/>
          <a:lstStyle/>
          <a:p>
            <a:endParaRPr kumimoji="0" lang="en-US"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32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news.ycombinato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r>
              <a:rPr lang="en-US" dirty="0"/>
              <a:t> Patterns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689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990600"/>
            <a:ext cx="7078756" cy="640240"/>
          </a:xfrm>
          <a:prstGeom prst="rect">
            <a:avLst/>
          </a:prstGeom>
        </p:spPr>
        <p:txBody>
          <a:bodyPr vert="horz" wrap="square" lIns="0" tIns="0" rIns="0" bIns="0" rtlCol="0">
            <a:spAutoFit/>
          </a:bodyPr>
          <a:lstStyle/>
          <a:p>
            <a:pPr marL="11206">
              <a:lnSpc>
                <a:spcPts val="5308"/>
              </a:lnSpc>
            </a:pPr>
            <a:r>
              <a:rPr sz="3600" b="1" spc="-176" dirty="0">
                <a:solidFill>
                  <a:srgbClr val="9EABC0"/>
                </a:solidFill>
                <a:latin typeface="Century Gothic"/>
                <a:cs typeface="Century Gothic"/>
              </a:rPr>
              <a:t>Tw</a:t>
            </a:r>
            <a:r>
              <a:rPr sz="3600" b="1" spc="-31" dirty="0">
                <a:solidFill>
                  <a:srgbClr val="9EABC0"/>
                </a:solidFill>
                <a:latin typeface="Century Gothic"/>
                <a:cs typeface="Century Gothic"/>
              </a:rPr>
              <a:t>o</a:t>
            </a:r>
            <a:r>
              <a:rPr sz="3600" b="1" spc="-154" dirty="0">
                <a:solidFill>
                  <a:srgbClr val="9EABC0"/>
                </a:solidFill>
                <a:latin typeface="Times New Roman"/>
                <a:cs typeface="Times New Roman"/>
              </a:rPr>
              <a:t> </a:t>
            </a:r>
            <a:r>
              <a:rPr sz="3600" b="1" spc="-176" dirty="0">
                <a:solidFill>
                  <a:srgbClr val="9EABC0"/>
                </a:solidFill>
                <a:latin typeface="Century Gothic"/>
                <a:cs typeface="Century Gothic"/>
              </a:rPr>
              <a:t>way</a:t>
            </a:r>
            <a:r>
              <a:rPr sz="3600" b="1" spc="-22" dirty="0">
                <a:solidFill>
                  <a:srgbClr val="9EABC0"/>
                </a:solidFill>
                <a:latin typeface="Century Gothic"/>
                <a:cs typeface="Century Gothic"/>
              </a:rPr>
              <a:t>s</a:t>
            </a:r>
            <a:r>
              <a:rPr sz="3600" b="1" spc="-159" dirty="0">
                <a:solidFill>
                  <a:srgbClr val="9EABC0"/>
                </a:solidFill>
                <a:latin typeface="Times New Roman"/>
                <a:cs typeface="Times New Roman"/>
              </a:rPr>
              <a:t> </a:t>
            </a:r>
            <a:r>
              <a:rPr sz="3600" b="1" spc="-163" dirty="0">
                <a:solidFill>
                  <a:srgbClr val="9EABC0"/>
                </a:solidFill>
                <a:latin typeface="Century Gothic"/>
                <a:cs typeface="Century Gothic"/>
              </a:rPr>
              <a:t>t</a:t>
            </a:r>
            <a:r>
              <a:rPr sz="3600" b="1" spc="-31" dirty="0">
                <a:solidFill>
                  <a:srgbClr val="9EABC0"/>
                </a:solidFill>
                <a:latin typeface="Century Gothic"/>
                <a:cs typeface="Century Gothic"/>
              </a:rPr>
              <a:t>o</a:t>
            </a:r>
            <a:r>
              <a:rPr sz="3600" b="1" spc="-154" dirty="0">
                <a:solidFill>
                  <a:srgbClr val="9EABC0"/>
                </a:solidFill>
                <a:latin typeface="Times New Roman"/>
                <a:cs typeface="Times New Roman"/>
              </a:rPr>
              <a:t> </a:t>
            </a:r>
            <a:r>
              <a:rPr sz="3600" b="1" spc="-146" dirty="0">
                <a:solidFill>
                  <a:srgbClr val="9EABC0"/>
                </a:solidFill>
                <a:latin typeface="Century Gothic"/>
                <a:cs typeface="Century Gothic"/>
              </a:rPr>
              <a:t>creat</a:t>
            </a:r>
            <a:r>
              <a:rPr sz="3600" b="1" dirty="0">
                <a:solidFill>
                  <a:srgbClr val="9EABC0"/>
                </a:solidFill>
                <a:latin typeface="Century Gothic"/>
                <a:cs typeface="Century Gothic"/>
              </a:rPr>
              <a:t>e</a:t>
            </a:r>
            <a:r>
              <a:rPr sz="3600" b="1" spc="-150" dirty="0">
                <a:solidFill>
                  <a:srgbClr val="9EABC0"/>
                </a:solidFill>
                <a:latin typeface="Times New Roman"/>
                <a:cs typeface="Times New Roman"/>
              </a:rPr>
              <a:t> </a:t>
            </a:r>
            <a:r>
              <a:rPr sz="3600" b="1" spc="-146" dirty="0">
                <a:solidFill>
                  <a:srgbClr val="9EABC0"/>
                </a:solidFill>
                <a:latin typeface="Century Gothic"/>
                <a:cs typeface="Century Gothic"/>
              </a:rPr>
              <a:t>objects</a:t>
            </a:r>
            <a:endParaRPr sz="3600" dirty="0">
              <a:latin typeface="Century Gothic"/>
              <a:cs typeface="Century Gothic"/>
            </a:endParaRPr>
          </a:p>
        </p:txBody>
      </p:sp>
      <p:sp>
        <p:nvSpPr>
          <p:cNvPr id="3" name="object 3"/>
          <p:cNvSpPr txBox="1"/>
          <p:nvPr/>
        </p:nvSpPr>
        <p:spPr>
          <a:xfrm>
            <a:off x="582955" y="1712174"/>
            <a:ext cx="6494368" cy="1107226"/>
          </a:xfrm>
          <a:prstGeom prst="rect">
            <a:avLst/>
          </a:prstGeom>
        </p:spPr>
        <p:txBody>
          <a:bodyPr vert="horz" wrap="square" lIns="0" tIns="0" rIns="0" bIns="0" rtlCol="0">
            <a:spAutoFit/>
          </a:bodyPr>
          <a:lstStyle/>
          <a:p>
            <a:pPr marL="362530" indent="-351323">
              <a:buClr>
                <a:srgbClr val="67779E"/>
              </a:buClr>
              <a:buSzPct val="89622"/>
              <a:buFont typeface="Arial"/>
              <a:buChar char="•"/>
              <a:tabLst>
                <a:tab pos="363090" algn="l"/>
              </a:tabLst>
            </a:pPr>
            <a:r>
              <a:rPr sz="2800" spc="-4" dirty="0">
                <a:solidFill>
                  <a:srgbClr val="FFBC00"/>
                </a:solidFill>
                <a:latin typeface="Century Gothic"/>
                <a:cs typeface="Century Gothic"/>
              </a:rPr>
              <a:t>Objec</a:t>
            </a:r>
            <a:r>
              <a:rPr sz="2800" dirty="0">
                <a:solidFill>
                  <a:srgbClr val="FFBC00"/>
                </a:solidFill>
                <a:latin typeface="Century Gothic"/>
                <a:cs typeface="Century Gothic"/>
              </a:rPr>
              <a:t>t</a:t>
            </a:r>
            <a:r>
              <a:rPr sz="2800" spc="128" dirty="0">
                <a:solidFill>
                  <a:srgbClr val="FFBC00"/>
                </a:solidFill>
                <a:latin typeface="Times New Roman"/>
                <a:cs typeface="Times New Roman"/>
              </a:rPr>
              <a:t> </a:t>
            </a:r>
            <a:r>
              <a:rPr sz="2800" spc="-4" dirty="0">
                <a:solidFill>
                  <a:srgbClr val="FFBC00"/>
                </a:solidFill>
                <a:latin typeface="Century Gothic"/>
                <a:cs typeface="Century Gothic"/>
              </a:rPr>
              <a:t>literal</a:t>
            </a:r>
            <a:endParaRPr sz="2800" dirty="0">
              <a:latin typeface="Century Gothic"/>
              <a:cs typeface="Century Gothic"/>
            </a:endParaRPr>
          </a:p>
          <a:p>
            <a:pPr marL="362530" indent="-351323">
              <a:lnSpc>
                <a:spcPts val="5515"/>
              </a:lnSpc>
              <a:spcBef>
                <a:spcPts val="538"/>
              </a:spcBef>
              <a:buClr>
                <a:srgbClr val="67779E"/>
              </a:buClr>
              <a:buSzPct val="89622"/>
              <a:buFont typeface="Arial"/>
              <a:buChar char="•"/>
              <a:tabLst>
                <a:tab pos="363090" algn="l"/>
              </a:tabLst>
            </a:pPr>
            <a:r>
              <a:rPr sz="2800" spc="-26" dirty="0">
                <a:solidFill>
                  <a:srgbClr val="FFBC00"/>
                </a:solidFill>
                <a:latin typeface="Century Gothic"/>
                <a:cs typeface="Century Gothic"/>
              </a:rPr>
              <a:t>Constructor</a:t>
            </a:r>
            <a:r>
              <a:rPr sz="2800" spc="128" dirty="0">
                <a:solidFill>
                  <a:srgbClr val="FFBC00"/>
                </a:solidFill>
                <a:latin typeface="Times New Roman"/>
                <a:cs typeface="Times New Roman"/>
              </a:rPr>
              <a:t> </a:t>
            </a:r>
            <a:r>
              <a:rPr sz="2800" spc="-26" dirty="0">
                <a:solidFill>
                  <a:srgbClr val="FFBC00"/>
                </a:solidFill>
                <a:latin typeface="Century Gothic"/>
                <a:cs typeface="Century Gothic"/>
              </a:rPr>
              <a:t>functions</a:t>
            </a:r>
            <a:endParaRPr sz="2800" dirty="0">
              <a:latin typeface="Century Gothic"/>
              <a:cs typeface="Century Gothic"/>
            </a:endParaRPr>
          </a:p>
        </p:txBody>
      </p:sp>
      <p:sp>
        <p:nvSpPr>
          <p:cNvPr id="4" name="object 4"/>
          <p:cNvSpPr txBox="1"/>
          <p:nvPr/>
        </p:nvSpPr>
        <p:spPr>
          <a:xfrm>
            <a:off x="1250858" y="3652173"/>
            <a:ext cx="6722969" cy="2512098"/>
          </a:xfrm>
          <a:prstGeom prst="rect">
            <a:avLst/>
          </a:prstGeom>
        </p:spPr>
        <p:txBody>
          <a:bodyPr vert="horz" wrap="square" lIns="0" tIns="0" rIns="0" bIns="0" rtlCol="0">
            <a:spAutoFit/>
          </a:bodyPr>
          <a:lstStyle/>
          <a:p>
            <a:pPr marL="11206">
              <a:tabLst>
                <a:tab pos="3290223" algn="l"/>
              </a:tabLst>
            </a:pPr>
            <a:r>
              <a:rPr sz="13589" spc="-75" dirty="0">
                <a:solidFill>
                  <a:srgbClr val="E55936"/>
                </a:solidFill>
                <a:latin typeface="Consolas"/>
                <a:cs typeface="Consolas"/>
              </a:rPr>
              <a:t>{}</a:t>
            </a:r>
            <a:r>
              <a:rPr sz="13589" spc="-811" dirty="0">
                <a:solidFill>
                  <a:srgbClr val="E55936"/>
                </a:solidFill>
                <a:latin typeface="Times New Roman"/>
                <a:cs typeface="Times New Roman"/>
              </a:rPr>
              <a:t> </a:t>
            </a:r>
            <a:r>
              <a:rPr sz="4677" spc="-4" dirty="0">
                <a:solidFill>
                  <a:srgbClr val="FFBC00"/>
                </a:solidFill>
                <a:latin typeface="Century Gothic"/>
                <a:cs typeface="Century Gothic"/>
              </a:rPr>
              <a:t>vs</a:t>
            </a:r>
            <a:r>
              <a:rPr sz="4677" dirty="0">
                <a:solidFill>
                  <a:srgbClr val="FFBC00"/>
                </a:solidFill>
                <a:latin typeface="Century Gothic"/>
                <a:cs typeface="Century Gothic"/>
              </a:rPr>
              <a:t>.</a:t>
            </a:r>
            <a:r>
              <a:rPr sz="4677" dirty="0">
                <a:solidFill>
                  <a:srgbClr val="FFBC00"/>
                </a:solidFill>
                <a:latin typeface="Times New Roman"/>
                <a:cs typeface="Times New Roman"/>
              </a:rPr>
              <a:t>	</a:t>
            </a:r>
            <a:r>
              <a:rPr sz="16324" spc="-93" dirty="0">
                <a:solidFill>
                  <a:srgbClr val="47BE00"/>
                </a:solidFill>
                <a:latin typeface="Consolas"/>
                <a:cs typeface="Consolas"/>
              </a:rPr>
              <a:t>new</a:t>
            </a:r>
            <a:endParaRPr sz="16324" dirty="0">
              <a:latin typeface="Consolas"/>
              <a:cs typeface="Consolas"/>
            </a:endParaRPr>
          </a:p>
        </p:txBody>
      </p:sp>
      <p:sp>
        <p:nvSpPr>
          <p:cNvPr id="7" name="object 2">
            <a:extLst>
              <a:ext uri="{FF2B5EF4-FFF2-40B4-BE49-F238E27FC236}">
                <a16:creationId xmlns:a16="http://schemas.microsoft.com/office/drawing/2014/main" id="{BB2E6899-1568-4C52-9125-401A79BA72F7}"/>
              </a:ext>
            </a:extLst>
          </p:cNvPr>
          <p:cNvSpPr txBox="1">
            <a:spLocks noGrp="1"/>
          </p:cNvSpPr>
          <p:nvPr>
            <p:ph type="title"/>
          </p:nvPr>
        </p:nvSpPr>
        <p:spPr>
          <a:xfrm>
            <a:off x="194218" y="563606"/>
            <a:ext cx="8229600" cy="505908"/>
          </a:xfrm>
          <a:prstGeom prst="rect">
            <a:avLst/>
          </a:prstGeom>
        </p:spPr>
        <p:txBody>
          <a:bodyPr vert="horz" wrap="square" lIns="0" tIns="13335" rIns="0" bIns="0" rtlCol="0">
            <a:spAutoFit/>
          </a:bodyPr>
          <a:lstStyle/>
          <a:p>
            <a:pPr marL="12700">
              <a:lnSpc>
                <a:spcPct val="100000"/>
              </a:lnSpc>
              <a:spcBef>
                <a:spcPts val="105"/>
              </a:spcBef>
            </a:pPr>
            <a:r>
              <a:rPr lang="en-US" spc="-430" dirty="0"/>
              <a:t>Object Creation Patterns</a:t>
            </a:r>
            <a:endParaRPr spc="-310" dirty="0"/>
          </a:p>
        </p:txBody>
      </p:sp>
    </p:spTree>
    <p:extLst>
      <p:ext uri="{BB962C8B-B14F-4D97-AF65-F5344CB8AC3E}">
        <p14:creationId xmlns:p14="http://schemas.microsoft.com/office/powerpoint/2010/main" val="131139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91"/>
            <a:ext cx="7261412" cy="1006439"/>
          </a:xfrm>
          <a:prstGeom prst="rect">
            <a:avLst/>
          </a:prstGeom>
        </p:spPr>
        <p:txBody>
          <a:bodyPr vert="horz" wrap="square" lIns="0" tIns="323606" rIns="0" bIns="0" rtlCol="0" anchor="b" anchorCtr="0">
            <a:spAutoFit/>
          </a:bodyPr>
          <a:lstStyle/>
          <a:p>
            <a:pPr marL="11206">
              <a:lnSpc>
                <a:spcPts val="5308"/>
              </a:lnSpc>
            </a:pPr>
            <a:r>
              <a:rPr spc="-176" dirty="0"/>
              <a:t>Objec</a:t>
            </a:r>
            <a:r>
              <a:rPr spc="-18" dirty="0"/>
              <a:t>t</a:t>
            </a:r>
            <a:r>
              <a:rPr spc="-163" dirty="0">
                <a:latin typeface="Times New Roman"/>
                <a:cs typeface="Times New Roman"/>
              </a:rPr>
              <a:t> </a:t>
            </a:r>
            <a:r>
              <a:rPr spc="-163" dirty="0"/>
              <a:t>literal</a:t>
            </a:r>
          </a:p>
        </p:txBody>
      </p:sp>
      <p:sp>
        <p:nvSpPr>
          <p:cNvPr id="3" name="object 3"/>
          <p:cNvSpPr txBox="1"/>
          <p:nvPr/>
        </p:nvSpPr>
        <p:spPr>
          <a:xfrm>
            <a:off x="567551" y="1495886"/>
            <a:ext cx="6400800" cy="4995342"/>
          </a:xfrm>
          <a:prstGeom prst="rect">
            <a:avLst/>
          </a:prstGeom>
        </p:spPr>
        <p:txBody>
          <a:bodyPr vert="horz" wrap="square" lIns="0" tIns="0" rIns="0" bIns="0" rtlCol="0">
            <a:spAutoFit/>
          </a:bodyPr>
          <a:lstStyle/>
          <a:p>
            <a:pPr marL="11206" marR="4483">
              <a:lnSpc>
                <a:spcPts val="4324"/>
              </a:lnSpc>
              <a:tabLst>
                <a:tab pos="1120088" algn="l"/>
                <a:tab pos="2506329" algn="l"/>
                <a:tab pos="3060490" algn="l"/>
                <a:tab pos="4169931" algn="l"/>
                <a:tab pos="5002012" algn="l"/>
              </a:tabLst>
            </a:pPr>
            <a:r>
              <a:rPr sz="3971" spc="-22" dirty="0">
                <a:solidFill>
                  <a:srgbClr val="47BE00"/>
                </a:solidFill>
                <a:latin typeface="Consolas"/>
                <a:cs typeface="Consolas"/>
              </a:rPr>
              <a:t>var</a:t>
            </a:r>
            <a:r>
              <a:rPr sz="3971" spc="-22" dirty="0">
                <a:solidFill>
                  <a:srgbClr val="47BE00"/>
                </a:solidFill>
                <a:latin typeface="Times New Roman"/>
                <a:cs typeface="Times New Roman"/>
              </a:rPr>
              <a:t>	</a:t>
            </a:r>
            <a:r>
              <a:rPr sz="3971" spc="-22" dirty="0">
                <a:solidFill>
                  <a:srgbClr val="FFBC00"/>
                </a:solidFill>
                <a:latin typeface="Consolas"/>
                <a:cs typeface="Consolas"/>
              </a:rPr>
              <a:t>adam</a:t>
            </a:r>
            <a:r>
              <a:rPr sz="3971" spc="-22" dirty="0">
                <a:solidFill>
                  <a:srgbClr val="FFBC00"/>
                </a:solidFill>
                <a:latin typeface="Times New Roman"/>
                <a:cs typeface="Times New Roman"/>
              </a:rPr>
              <a:t>	</a:t>
            </a:r>
            <a:r>
              <a:rPr sz="3971" spc="-22" dirty="0">
                <a:solidFill>
                  <a:srgbClr val="FFBC00"/>
                </a:solidFill>
                <a:latin typeface="Consolas"/>
                <a:cs typeface="Consolas"/>
              </a:rPr>
              <a:t>=</a:t>
            </a:r>
            <a:r>
              <a:rPr sz="3971" spc="-22" dirty="0">
                <a:solidFill>
                  <a:srgbClr val="FFBC00"/>
                </a:solidFill>
                <a:latin typeface="Times New Roman"/>
                <a:cs typeface="Times New Roman"/>
              </a:rPr>
              <a:t>	</a:t>
            </a:r>
            <a:r>
              <a:rPr sz="3971" spc="-22" dirty="0">
                <a:solidFill>
                  <a:srgbClr val="E55936"/>
                </a:solidFill>
                <a:latin typeface="Consolas"/>
                <a:cs typeface="Consolas"/>
              </a:rPr>
              <a:t>{</a:t>
            </a:r>
            <a:r>
              <a:rPr sz="3971" spc="-26" dirty="0">
                <a:solidFill>
                  <a:srgbClr val="E55936"/>
                </a:solidFill>
                <a:latin typeface="Consolas"/>
                <a:cs typeface="Consolas"/>
              </a:rPr>
              <a:t>}</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9EABC0"/>
                </a:solidFill>
                <a:latin typeface="Consolas"/>
                <a:cs typeface="Consolas"/>
              </a:rPr>
              <a:t>//</a:t>
            </a:r>
            <a:r>
              <a:rPr sz="3971" dirty="0">
                <a:solidFill>
                  <a:srgbClr val="9EABC0"/>
                </a:solidFill>
                <a:latin typeface="Times New Roman"/>
                <a:cs typeface="Times New Roman"/>
              </a:rPr>
              <a:t>	</a:t>
            </a:r>
            <a:r>
              <a:rPr sz="3971" spc="-22" dirty="0">
                <a:solidFill>
                  <a:srgbClr val="9EABC0"/>
                </a:solidFill>
                <a:latin typeface="Consolas"/>
                <a:cs typeface="Consolas"/>
              </a:rPr>
              <a:t>clean</a:t>
            </a:r>
            <a:r>
              <a:rPr sz="3971" spc="-13" dirty="0">
                <a:solidFill>
                  <a:srgbClr val="9EABC0"/>
                </a:solidFill>
                <a:latin typeface="Times New Roman"/>
                <a:cs typeface="Times New Roman"/>
              </a:rPr>
              <a:t> </a:t>
            </a:r>
            <a:r>
              <a:rPr sz="3971" spc="-22" dirty="0">
                <a:solidFill>
                  <a:srgbClr val="9EABC0"/>
                </a:solidFill>
                <a:latin typeface="Consolas"/>
                <a:cs typeface="Consolas"/>
              </a:rPr>
              <a:t>slate</a:t>
            </a:r>
            <a:endParaRPr sz="3971">
              <a:latin typeface="Consolas"/>
              <a:cs typeface="Consolas"/>
            </a:endParaRPr>
          </a:p>
          <a:p>
            <a:pPr>
              <a:spcBef>
                <a:spcPts val="29"/>
              </a:spcBef>
            </a:pPr>
            <a:endParaRPr sz="4500">
              <a:latin typeface="Times New Roman"/>
              <a:cs typeface="Times New Roman"/>
            </a:endParaRPr>
          </a:p>
          <a:p>
            <a:pPr marL="11206" marR="5043">
              <a:lnSpc>
                <a:spcPct val="109300"/>
              </a:lnSpc>
              <a:tabLst>
                <a:tab pos="2506329" algn="l"/>
                <a:tab pos="2783690" algn="l"/>
                <a:tab pos="3060490" algn="l"/>
                <a:tab pos="3337850" algn="l"/>
                <a:tab pos="6110893" algn="l"/>
              </a:tabLst>
            </a:pPr>
            <a:r>
              <a:rPr sz="3971" spc="-22" dirty="0">
                <a:solidFill>
                  <a:srgbClr val="FFBC00"/>
                </a:solidFill>
                <a:latin typeface="Consolas"/>
                <a:cs typeface="Consolas"/>
              </a:rPr>
              <a:t>adam.name</a:t>
            </a:r>
            <a:r>
              <a:rPr sz="3971" spc="-22" dirty="0">
                <a:solidFill>
                  <a:srgbClr val="FFBC00"/>
                </a:solidFill>
                <a:latin typeface="Times New Roman"/>
                <a:cs typeface="Times New Roman"/>
              </a:rPr>
              <a:t>	</a:t>
            </a:r>
            <a:r>
              <a:rPr sz="3971" spc="-22" dirty="0">
                <a:solidFill>
                  <a:srgbClr val="FFBC00"/>
                </a:solidFill>
                <a:latin typeface="Consolas"/>
                <a:cs typeface="Consolas"/>
              </a:rPr>
              <a:t>=</a:t>
            </a:r>
            <a:r>
              <a:rPr sz="3971" spc="-22" dirty="0">
                <a:solidFill>
                  <a:srgbClr val="FFBC00"/>
                </a:solidFill>
                <a:latin typeface="Times New Roman"/>
                <a:cs typeface="Times New Roman"/>
              </a:rPr>
              <a:t>	</a:t>
            </a:r>
            <a:r>
              <a:rPr sz="3971" spc="-22" dirty="0">
                <a:solidFill>
                  <a:srgbClr val="E55936"/>
                </a:solidFill>
                <a:latin typeface="Consolas"/>
                <a:cs typeface="Consolas"/>
              </a:rPr>
              <a:t>“Adam</a:t>
            </a:r>
            <a:r>
              <a:rPr sz="3971" spc="-26" dirty="0">
                <a:solidFill>
                  <a:srgbClr val="E55936"/>
                </a:solidFill>
                <a:latin typeface="Consolas"/>
                <a:cs typeface="Consolas"/>
              </a:rPr>
              <a:t>”</a:t>
            </a:r>
            <a:r>
              <a:rPr sz="3971" spc="-22" dirty="0">
                <a:solidFill>
                  <a:srgbClr val="FFBC00"/>
                </a:solidFill>
                <a:latin typeface="Consolas"/>
                <a:cs typeface="Consolas"/>
              </a:rPr>
              <a:t>;</a:t>
            </a:r>
            <a:r>
              <a:rPr sz="3971" spc="-13" dirty="0">
                <a:solidFill>
                  <a:srgbClr val="FFBC00"/>
                </a:solidFill>
                <a:latin typeface="Times New Roman"/>
                <a:cs typeface="Times New Roman"/>
              </a:rPr>
              <a:t> </a:t>
            </a:r>
            <a:r>
              <a:rPr sz="3971" spc="-22" dirty="0">
                <a:solidFill>
                  <a:srgbClr val="FFBC00"/>
                </a:solidFill>
                <a:latin typeface="Consolas"/>
                <a:cs typeface="Consolas"/>
              </a:rPr>
              <a:t>adam.say</a:t>
            </a:r>
            <a:r>
              <a:rPr sz="3971" dirty="0">
                <a:solidFill>
                  <a:srgbClr val="FFBC00"/>
                </a:solidFill>
                <a:latin typeface="Times New Roman"/>
                <a:cs typeface="Times New Roman"/>
              </a:rPr>
              <a:t>	</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47BE00"/>
                </a:solidFill>
                <a:latin typeface="Consolas"/>
                <a:cs typeface="Consolas"/>
              </a:rPr>
              <a:t>functio</a:t>
            </a:r>
            <a:r>
              <a:rPr sz="3971" spc="-31" dirty="0">
                <a:solidFill>
                  <a:srgbClr val="47BE00"/>
                </a:solidFill>
                <a:latin typeface="Consolas"/>
                <a:cs typeface="Consolas"/>
              </a:rPr>
              <a:t>n</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FFBC00"/>
                </a:solidFill>
                <a:latin typeface="Consolas"/>
                <a:cs typeface="Consolas"/>
              </a:rPr>
              <a:t>{</a:t>
            </a:r>
            <a:endParaRPr sz="3971">
              <a:latin typeface="Consolas"/>
              <a:cs typeface="Consolas"/>
            </a:endParaRPr>
          </a:p>
          <a:p>
            <a:pPr marL="11206" marR="1391845" indent="554160">
              <a:lnSpc>
                <a:spcPts val="4341"/>
              </a:lnSpc>
              <a:spcBef>
                <a:spcPts val="935"/>
              </a:spcBef>
              <a:tabLst>
                <a:tab pos="2506329" algn="l"/>
                <a:tab pos="3338410" algn="l"/>
                <a:tab pos="4170492" algn="l"/>
                <a:tab pos="4724652" algn="l"/>
              </a:tabLst>
            </a:pPr>
            <a:r>
              <a:rPr sz="3971" spc="-22" dirty="0">
                <a:solidFill>
                  <a:srgbClr val="47BE00"/>
                </a:solidFill>
                <a:latin typeface="Consolas"/>
                <a:cs typeface="Consolas"/>
              </a:rPr>
              <a:t>return</a:t>
            </a:r>
            <a:r>
              <a:rPr sz="3971" spc="-22" dirty="0">
                <a:solidFill>
                  <a:srgbClr val="47BE00"/>
                </a:solidFill>
                <a:latin typeface="Times New Roman"/>
                <a:cs typeface="Times New Roman"/>
              </a:rPr>
              <a:t>	</a:t>
            </a:r>
            <a:r>
              <a:rPr sz="3971" spc="-22" dirty="0">
                <a:solidFill>
                  <a:srgbClr val="E55936"/>
                </a:solidFill>
                <a:latin typeface="Consolas"/>
                <a:cs typeface="Consolas"/>
              </a:rPr>
              <a:t>“I</a:t>
            </a:r>
            <a:r>
              <a:rPr sz="3971" spc="-22" dirty="0">
                <a:solidFill>
                  <a:srgbClr val="E55936"/>
                </a:solidFill>
                <a:latin typeface="Times New Roman"/>
                <a:cs typeface="Times New Roman"/>
              </a:rPr>
              <a:t>	</a:t>
            </a:r>
            <a:r>
              <a:rPr sz="3971" spc="-22" dirty="0">
                <a:solidFill>
                  <a:srgbClr val="E55936"/>
                </a:solidFill>
                <a:latin typeface="Consolas"/>
                <a:cs typeface="Consolas"/>
              </a:rPr>
              <a:t>am</a:t>
            </a:r>
            <a:r>
              <a:rPr sz="3971" spc="-22" dirty="0">
                <a:solidFill>
                  <a:srgbClr val="E55936"/>
                </a:solidFill>
                <a:latin typeface="Times New Roman"/>
                <a:cs typeface="Times New Roman"/>
              </a:rPr>
              <a:t>	</a:t>
            </a:r>
            <a:r>
              <a:rPr sz="3971" spc="-22" dirty="0">
                <a:solidFill>
                  <a:srgbClr val="E55936"/>
                </a:solidFill>
                <a:latin typeface="Consolas"/>
                <a:cs typeface="Consolas"/>
              </a:rPr>
              <a:t>”</a:t>
            </a:r>
            <a:r>
              <a:rPr sz="3971" spc="-22" dirty="0">
                <a:solidFill>
                  <a:srgbClr val="E55936"/>
                </a:solidFill>
                <a:latin typeface="Times New Roman"/>
                <a:cs typeface="Times New Roman"/>
              </a:rPr>
              <a:t>	</a:t>
            </a:r>
            <a:r>
              <a:rPr sz="3971" spc="-22" dirty="0">
                <a:solidFill>
                  <a:srgbClr val="FFBC00"/>
                </a:solidFill>
                <a:latin typeface="Consolas"/>
                <a:cs typeface="Consolas"/>
              </a:rPr>
              <a:t>+</a:t>
            </a:r>
            <a:r>
              <a:rPr sz="3971" spc="-13" dirty="0">
                <a:solidFill>
                  <a:srgbClr val="FFBC00"/>
                </a:solidFill>
                <a:latin typeface="Times New Roman"/>
                <a:cs typeface="Times New Roman"/>
              </a:rPr>
              <a:t> </a:t>
            </a:r>
            <a:r>
              <a:rPr sz="3971" spc="-22" dirty="0">
                <a:solidFill>
                  <a:srgbClr val="47BE00"/>
                </a:solidFill>
                <a:latin typeface="Consolas"/>
                <a:cs typeface="Consolas"/>
              </a:rPr>
              <a:t>thi</a:t>
            </a:r>
            <a:r>
              <a:rPr sz="3971" spc="-26" dirty="0">
                <a:solidFill>
                  <a:srgbClr val="47BE00"/>
                </a:solidFill>
                <a:latin typeface="Consolas"/>
                <a:cs typeface="Consolas"/>
              </a:rPr>
              <a:t>s</a:t>
            </a:r>
            <a:r>
              <a:rPr sz="3971" spc="-22" dirty="0">
                <a:solidFill>
                  <a:srgbClr val="FFBC00"/>
                </a:solidFill>
                <a:latin typeface="Consolas"/>
                <a:cs typeface="Consolas"/>
              </a:rPr>
              <a:t>.nam</a:t>
            </a:r>
            <a:r>
              <a:rPr sz="3971" spc="-26" dirty="0">
                <a:solidFill>
                  <a:srgbClr val="FFBC00"/>
                </a:solidFill>
                <a:latin typeface="Consolas"/>
                <a:cs typeface="Consolas"/>
              </a:rPr>
              <a:t>e</a:t>
            </a:r>
            <a:r>
              <a:rPr sz="3971" spc="-22" dirty="0">
                <a:solidFill>
                  <a:srgbClr val="FFBC00"/>
                </a:solidFill>
                <a:latin typeface="Consolas"/>
                <a:cs typeface="Consolas"/>
              </a:rPr>
              <a:t>;</a:t>
            </a:r>
            <a:endParaRPr sz="3971">
              <a:latin typeface="Consolas"/>
              <a:cs typeface="Consolas"/>
            </a:endParaRPr>
          </a:p>
          <a:p>
            <a:pPr marL="11206">
              <a:spcBef>
                <a:spcPts val="349"/>
              </a:spcBef>
            </a:pPr>
            <a:r>
              <a:rPr sz="3971" spc="-22" dirty="0">
                <a:solidFill>
                  <a:srgbClr val="FFBC00"/>
                </a:solidFill>
                <a:latin typeface="Consolas"/>
                <a:cs typeface="Consolas"/>
              </a:rPr>
              <a:t>};</a:t>
            </a:r>
            <a:endParaRPr sz="3971">
              <a:latin typeface="Consolas"/>
              <a:cs typeface="Consolas"/>
            </a:endParaRPr>
          </a:p>
        </p:txBody>
      </p:sp>
    </p:spTree>
    <p:extLst>
      <p:ext uri="{BB962C8B-B14F-4D97-AF65-F5344CB8AC3E}">
        <p14:creationId xmlns:p14="http://schemas.microsoft.com/office/powerpoint/2010/main" val="309361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6" dirty="0"/>
              <a:t>Objec</a:t>
            </a:r>
            <a:r>
              <a:rPr spc="-18" dirty="0"/>
              <a:t>t</a:t>
            </a:r>
            <a:r>
              <a:rPr spc="-163" dirty="0">
                <a:latin typeface="Times New Roman"/>
                <a:cs typeface="Times New Roman"/>
              </a:rPr>
              <a:t> </a:t>
            </a:r>
            <a:r>
              <a:rPr spc="-163" dirty="0"/>
              <a:t>literal</a:t>
            </a:r>
          </a:p>
        </p:txBody>
      </p:sp>
      <p:sp>
        <p:nvSpPr>
          <p:cNvPr id="3" name="object 3"/>
          <p:cNvSpPr txBox="1"/>
          <p:nvPr/>
        </p:nvSpPr>
        <p:spPr>
          <a:xfrm>
            <a:off x="567549" y="1442879"/>
            <a:ext cx="7853643" cy="3308598"/>
          </a:xfrm>
          <a:prstGeom prst="rect">
            <a:avLst/>
          </a:prstGeom>
        </p:spPr>
        <p:txBody>
          <a:bodyPr vert="horz" wrap="square" lIns="0" tIns="0" rIns="0" bIns="0" rtlCol="0">
            <a:spAutoFit/>
          </a:bodyPr>
          <a:lstStyle/>
          <a:p>
            <a:pPr marL="516619" marR="4044979" indent="-505412">
              <a:lnSpc>
                <a:spcPts val="4306"/>
              </a:lnSpc>
              <a:tabLst>
                <a:tab pos="1021471" algn="l"/>
                <a:tab pos="2031735" algn="l"/>
                <a:tab pos="2284441" algn="l"/>
                <a:tab pos="2789853" algn="l"/>
              </a:tabLst>
            </a:pPr>
            <a:r>
              <a:rPr sz="3618" spc="-22" dirty="0">
                <a:solidFill>
                  <a:srgbClr val="47BE00"/>
                </a:solidFill>
                <a:latin typeface="Consolas"/>
                <a:cs typeface="Consolas"/>
              </a:rPr>
              <a:t>var</a:t>
            </a:r>
            <a:r>
              <a:rPr sz="3618" spc="-22" dirty="0">
                <a:solidFill>
                  <a:srgbClr val="47BE00"/>
                </a:solidFill>
                <a:latin typeface="Times New Roman"/>
                <a:cs typeface="Times New Roman"/>
              </a:rPr>
              <a:t>	</a:t>
            </a:r>
            <a:r>
              <a:rPr sz="3618" spc="-22" dirty="0">
                <a:solidFill>
                  <a:srgbClr val="FFBC00"/>
                </a:solidFill>
                <a:latin typeface="Consolas"/>
                <a:cs typeface="Consolas"/>
              </a:rPr>
              <a:t>adam</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E55936"/>
                </a:solidFill>
                <a:latin typeface="Consolas"/>
                <a:cs typeface="Consolas"/>
              </a:rPr>
              <a:t>{</a:t>
            </a:r>
            <a:r>
              <a:rPr sz="3618" spc="-13" dirty="0">
                <a:solidFill>
                  <a:srgbClr val="E55936"/>
                </a:solidFill>
                <a:latin typeface="Times New Roman"/>
                <a:cs typeface="Times New Roman"/>
              </a:rPr>
              <a:t> </a:t>
            </a:r>
            <a:r>
              <a:rPr sz="3618" spc="-22" dirty="0">
                <a:solidFill>
                  <a:srgbClr val="FFBC00"/>
                </a:solidFill>
                <a:latin typeface="Consolas"/>
                <a:cs typeface="Consolas"/>
              </a:rPr>
              <a:t>name:</a:t>
            </a:r>
            <a:r>
              <a:rPr sz="3618" spc="-22" dirty="0">
                <a:solidFill>
                  <a:srgbClr val="FFBC00"/>
                </a:solidFill>
                <a:latin typeface="Times New Roman"/>
                <a:cs typeface="Times New Roman"/>
              </a:rPr>
              <a:t>	</a:t>
            </a:r>
            <a:r>
              <a:rPr sz="3618" spc="-22" dirty="0">
                <a:solidFill>
                  <a:srgbClr val="E55936"/>
                </a:solidFill>
                <a:latin typeface="Consolas"/>
                <a:cs typeface="Consolas"/>
              </a:rPr>
              <a:t>“Adam”,</a:t>
            </a:r>
            <a:endParaRPr sz="3618">
              <a:latin typeface="Consolas"/>
              <a:cs typeface="Consolas"/>
            </a:endParaRPr>
          </a:p>
          <a:p>
            <a:pPr marL="516619">
              <a:lnSpc>
                <a:spcPts val="4266"/>
              </a:lnSpc>
              <a:tabLst>
                <a:tab pos="1779029" algn="l"/>
                <a:tab pos="4558236" algn="l"/>
              </a:tabLst>
            </a:pPr>
            <a:r>
              <a:rPr sz="3618" spc="-22" dirty="0">
                <a:solidFill>
                  <a:srgbClr val="FFBC00"/>
                </a:solidFill>
                <a:latin typeface="Consolas"/>
                <a:cs typeface="Consolas"/>
              </a:rPr>
              <a:t>say:</a:t>
            </a:r>
            <a:r>
              <a:rPr sz="3618" spc="-22"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marL="1021471">
              <a:lnSpc>
                <a:spcPts val="4324"/>
              </a:lnSpc>
              <a:tabLst>
                <a:tab pos="2789853" algn="l"/>
                <a:tab pos="3547972" algn="l"/>
                <a:tab pos="4306090" algn="l"/>
                <a:tab pos="4810942" algn="l"/>
                <a:tab pos="5315794" algn="l"/>
              </a:tabLst>
            </a:pPr>
            <a:r>
              <a:rPr sz="3618" spc="-22" dirty="0">
                <a:solidFill>
                  <a:srgbClr val="47BE00"/>
                </a:solidFill>
                <a:latin typeface="Consolas"/>
                <a:cs typeface="Consolas"/>
              </a:rPr>
              <a:t>return</a:t>
            </a:r>
            <a:r>
              <a:rPr sz="3618" spc="-22" dirty="0">
                <a:solidFill>
                  <a:srgbClr val="47BE00"/>
                </a:solidFill>
                <a:latin typeface="Times New Roman"/>
                <a:cs typeface="Times New Roman"/>
              </a:rPr>
              <a:t>	</a:t>
            </a:r>
            <a:r>
              <a:rPr sz="3618" spc="-22" dirty="0">
                <a:solidFill>
                  <a:srgbClr val="E55936"/>
                </a:solidFill>
                <a:latin typeface="Consolas"/>
                <a:cs typeface="Consolas"/>
              </a:rPr>
              <a:t>“I</a:t>
            </a:r>
            <a:r>
              <a:rPr sz="3618" spc="-22" dirty="0">
                <a:solidFill>
                  <a:srgbClr val="E55936"/>
                </a:solidFill>
                <a:latin typeface="Times New Roman"/>
                <a:cs typeface="Times New Roman"/>
              </a:rPr>
              <a:t>	</a:t>
            </a:r>
            <a:r>
              <a:rPr sz="3618" spc="-22" dirty="0">
                <a:solidFill>
                  <a:srgbClr val="E55936"/>
                </a:solidFill>
                <a:latin typeface="Consolas"/>
                <a:cs typeface="Consolas"/>
              </a:rPr>
              <a:t>am</a:t>
            </a:r>
            <a:r>
              <a:rPr sz="3618" spc="-22" dirty="0">
                <a:solidFill>
                  <a:srgbClr val="E55936"/>
                </a:solidFill>
                <a:latin typeface="Times New Roman"/>
                <a:cs typeface="Times New Roman"/>
              </a:rPr>
              <a:t>	</a:t>
            </a:r>
            <a:r>
              <a:rPr sz="3618" spc="-22" dirty="0">
                <a:solidFill>
                  <a:srgbClr val="E55936"/>
                </a:solidFill>
                <a:latin typeface="Consolas"/>
                <a:cs typeface="Consolas"/>
              </a:rPr>
              <a:t>”</a:t>
            </a:r>
            <a:r>
              <a:rPr sz="3618" spc="-22" dirty="0">
                <a:solidFill>
                  <a:srgbClr val="E55936"/>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endParaRPr sz="3618">
              <a:latin typeface="Consolas"/>
              <a:cs typeface="Consolas"/>
            </a:endParaRPr>
          </a:p>
          <a:p>
            <a:pPr marL="516619">
              <a:lnSpc>
                <a:spcPts val="4324"/>
              </a:lnSpc>
            </a:pPr>
            <a:r>
              <a:rPr sz="3618" spc="-22" dirty="0">
                <a:solidFill>
                  <a:srgbClr val="FFBC00"/>
                </a:solidFill>
                <a:latin typeface="Consolas"/>
                <a:cs typeface="Consolas"/>
              </a:rPr>
              <a:t>}</a:t>
            </a:r>
            <a:endParaRPr sz="3618">
              <a:latin typeface="Consolas"/>
              <a:cs typeface="Consolas"/>
            </a:endParaRPr>
          </a:p>
          <a:p>
            <a:pPr marL="11206">
              <a:lnSpc>
                <a:spcPts val="4333"/>
              </a:lnSpc>
            </a:pPr>
            <a:r>
              <a:rPr sz="3618" spc="-22" dirty="0">
                <a:solidFill>
                  <a:srgbClr val="E55936"/>
                </a:solidFill>
                <a:latin typeface="Consolas"/>
                <a:cs typeface="Consolas"/>
              </a:rPr>
              <a:t>}</a:t>
            </a:r>
            <a:r>
              <a:rPr sz="3618" spc="-22" dirty="0">
                <a:solidFill>
                  <a:srgbClr val="FFBC00"/>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109324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Usin</a:t>
            </a:r>
            <a:r>
              <a:rPr dirty="0"/>
              <a:t>g</a:t>
            </a:r>
            <a:r>
              <a:rPr spc="-150" dirty="0">
                <a:latin typeface="Times New Roman"/>
                <a:cs typeface="Times New Roman"/>
              </a:rPr>
              <a:t> </a:t>
            </a:r>
            <a:r>
              <a:rPr dirty="0"/>
              <a:t>a</a:t>
            </a:r>
            <a:r>
              <a:rPr spc="-154" dirty="0">
                <a:latin typeface="Times New Roman"/>
                <a:cs typeface="Times New Roman"/>
              </a:rPr>
              <a:t> </a:t>
            </a:r>
            <a:r>
              <a:rPr spc="-172" dirty="0"/>
              <a:t>constructor</a:t>
            </a:r>
          </a:p>
        </p:txBody>
      </p:sp>
      <p:sp>
        <p:nvSpPr>
          <p:cNvPr id="3" name="object 3"/>
          <p:cNvSpPr txBox="1"/>
          <p:nvPr/>
        </p:nvSpPr>
        <p:spPr>
          <a:xfrm>
            <a:off x="510540" y="2358879"/>
            <a:ext cx="7416053" cy="1303690"/>
          </a:xfrm>
          <a:prstGeom prst="rect">
            <a:avLst/>
          </a:prstGeom>
        </p:spPr>
        <p:txBody>
          <a:bodyPr vert="horz" wrap="square" lIns="0" tIns="0" rIns="0" bIns="0" rtlCol="0">
            <a:spAutoFit/>
          </a:bodyPr>
          <a:lstStyle/>
          <a:p>
            <a:pPr marL="11206" marR="4483">
              <a:lnSpc>
                <a:spcPct val="120000"/>
              </a:lnSpc>
              <a:tabLst>
                <a:tab pos="996816" algn="l"/>
                <a:tab pos="2228969" algn="l"/>
                <a:tab pos="2722054" algn="l"/>
                <a:tab pos="2968596" algn="l"/>
                <a:tab pos="3707664" algn="l"/>
                <a:tab pos="4447852" algn="l"/>
                <a:tab pos="5187480" algn="l"/>
              </a:tabLst>
            </a:pPr>
            <a:r>
              <a:rPr sz="3530" spc="-22" dirty="0">
                <a:solidFill>
                  <a:srgbClr val="47BE00"/>
                </a:solidFill>
                <a:latin typeface="Consolas"/>
                <a:cs typeface="Consolas"/>
              </a:rPr>
              <a:t>var</a:t>
            </a:r>
            <a:r>
              <a:rPr sz="3530" spc="-22" dirty="0">
                <a:solidFill>
                  <a:srgbClr val="47BE00"/>
                </a:solidFill>
                <a:latin typeface="Times New Roman"/>
                <a:cs typeface="Times New Roman"/>
              </a:rPr>
              <a:t>	</a:t>
            </a:r>
            <a:r>
              <a:rPr sz="3530" spc="-22" dirty="0">
                <a:solidFill>
                  <a:srgbClr val="FFBC00"/>
                </a:solidFill>
                <a:latin typeface="Consolas"/>
                <a:cs typeface="Consolas"/>
              </a:rPr>
              <a:t>adam</a:t>
            </a:r>
            <a:r>
              <a:rPr sz="3530" spc="-22" dirty="0">
                <a:solidFill>
                  <a:srgbClr val="FFBC00"/>
                </a:solidFill>
                <a:latin typeface="Times New Roman"/>
                <a:cs typeface="Times New Roman"/>
              </a:rPr>
              <a:t>	</a:t>
            </a:r>
            <a:r>
              <a:rPr sz="3530" spc="-22" dirty="0">
                <a:solidFill>
                  <a:srgbClr val="FFBC00"/>
                </a:solidFill>
                <a:latin typeface="Consolas"/>
                <a:cs typeface="Consolas"/>
              </a:rPr>
              <a:t>=</a:t>
            </a:r>
            <a:r>
              <a:rPr sz="3530" spc="-22" dirty="0">
                <a:solidFill>
                  <a:srgbClr val="FFBC00"/>
                </a:solidFill>
                <a:latin typeface="Times New Roman"/>
                <a:cs typeface="Times New Roman"/>
              </a:rPr>
              <a:t>	</a:t>
            </a:r>
            <a:r>
              <a:rPr sz="3530" spc="-22" dirty="0">
                <a:solidFill>
                  <a:srgbClr val="47BE00"/>
                </a:solidFill>
                <a:latin typeface="Consolas"/>
                <a:cs typeface="Consolas"/>
              </a:rPr>
              <a:t>new</a:t>
            </a:r>
            <a:r>
              <a:rPr sz="3530" spc="-22" dirty="0">
                <a:solidFill>
                  <a:srgbClr val="47BE00"/>
                </a:solidFill>
                <a:latin typeface="Times New Roman"/>
                <a:cs typeface="Times New Roman"/>
              </a:rPr>
              <a:t>	</a:t>
            </a:r>
            <a:r>
              <a:rPr sz="3530" spc="-22" dirty="0">
                <a:solidFill>
                  <a:srgbClr val="FFBC00"/>
                </a:solidFill>
                <a:latin typeface="Consolas"/>
                <a:cs typeface="Consolas"/>
              </a:rPr>
              <a:t>Person</a:t>
            </a:r>
            <a:r>
              <a:rPr sz="3530" spc="-26" dirty="0">
                <a:solidFill>
                  <a:srgbClr val="FFBC00"/>
                </a:solidFill>
                <a:latin typeface="Consolas"/>
                <a:cs typeface="Consolas"/>
              </a:rPr>
              <a:t>(</a:t>
            </a:r>
            <a:r>
              <a:rPr sz="3530" spc="-22" dirty="0">
                <a:solidFill>
                  <a:srgbClr val="E55936"/>
                </a:solidFill>
                <a:latin typeface="Consolas"/>
                <a:cs typeface="Consolas"/>
              </a:rPr>
              <a:t>“Ada</a:t>
            </a:r>
            <a:r>
              <a:rPr sz="3530" spc="-26" dirty="0">
                <a:solidFill>
                  <a:srgbClr val="E55936"/>
                </a:solidFill>
                <a:latin typeface="Consolas"/>
                <a:cs typeface="Consolas"/>
              </a:rPr>
              <a:t>m</a:t>
            </a:r>
            <a:r>
              <a:rPr sz="3530" spc="-22" dirty="0">
                <a:solidFill>
                  <a:srgbClr val="E55936"/>
                </a:solidFill>
                <a:latin typeface="Consolas"/>
                <a:cs typeface="Consolas"/>
              </a:rPr>
              <a:t>”</a:t>
            </a:r>
            <a:r>
              <a:rPr sz="3530" spc="-22" dirty="0">
                <a:solidFill>
                  <a:srgbClr val="FFBC00"/>
                </a:solidFill>
                <a:latin typeface="Consolas"/>
                <a:cs typeface="Consolas"/>
              </a:rPr>
              <a:t>);</a:t>
            </a:r>
            <a:r>
              <a:rPr sz="3530" spc="-9" dirty="0">
                <a:solidFill>
                  <a:srgbClr val="FFBC00"/>
                </a:solidFill>
                <a:latin typeface="Times New Roman"/>
                <a:cs typeface="Times New Roman"/>
              </a:rPr>
              <a:t> </a:t>
            </a:r>
            <a:r>
              <a:rPr sz="3530" spc="-22" dirty="0">
                <a:solidFill>
                  <a:srgbClr val="FFBC00"/>
                </a:solidFill>
                <a:latin typeface="Consolas"/>
                <a:cs typeface="Consolas"/>
              </a:rPr>
              <a:t>adam.sa</a:t>
            </a:r>
            <a:r>
              <a:rPr sz="3530" spc="-31" dirty="0">
                <a:solidFill>
                  <a:srgbClr val="FFBC00"/>
                </a:solidFill>
                <a:latin typeface="Consolas"/>
                <a:cs typeface="Consolas"/>
              </a:rPr>
              <a:t>y</a:t>
            </a:r>
            <a:r>
              <a:rPr sz="3530" spc="-22" dirty="0">
                <a:solidFill>
                  <a:srgbClr val="FFBC00"/>
                </a:solidFill>
                <a:latin typeface="Consolas"/>
                <a:cs typeface="Consolas"/>
              </a:rPr>
              <a:t>();</a:t>
            </a:r>
            <a:r>
              <a:rPr sz="3530" dirty="0">
                <a:solidFill>
                  <a:srgbClr val="FFBC00"/>
                </a:solidFill>
                <a:latin typeface="Times New Roman"/>
                <a:cs typeface="Times New Roman"/>
              </a:rPr>
              <a:t>	</a:t>
            </a:r>
            <a:r>
              <a:rPr sz="3530" spc="-22" dirty="0">
                <a:solidFill>
                  <a:srgbClr val="9EABC0"/>
                </a:solidFill>
                <a:latin typeface="Consolas"/>
                <a:cs typeface="Consolas"/>
              </a:rPr>
              <a:t>//</a:t>
            </a:r>
            <a:r>
              <a:rPr sz="3530" dirty="0">
                <a:solidFill>
                  <a:srgbClr val="9EABC0"/>
                </a:solidFill>
                <a:latin typeface="Times New Roman"/>
                <a:cs typeface="Times New Roman"/>
              </a:rPr>
              <a:t>	</a:t>
            </a:r>
            <a:r>
              <a:rPr sz="3530" spc="-22" dirty="0">
                <a:solidFill>
                  <a:srgbClr val="9EABC0"/>
                </a:solidFill>
                <a:latin typeface="Consolas"/>
                <a:cs typeface="Consolas"/>
              </a:rPr>
              <a:t>“I</a:t>
            </a:r>
            <a:r>
              <a:rPr sz="3530" dirty="0">
                <a:solidFill>
                  <a:srgbClr val="9EABC0"/>
                </a:solidFill>
                <a:latin typeface="Times New Roman"/>
                <a:cs typeface="Times New Roman"/>
              </a:rPr>
              <a:t>	</a:t>
            </a:r>
            <a:r>
              <a:rPr sz="3530" spc="-22" dirty="0">
                <a:solidFill>
                  <a:srgbClr val="9EABC0"/>
                </a:solidFill>
                <a:latin typeface="Consolas"/>
                <a:cs typeface="Consolas"/>
              </a:rPr>
              <a:t>am</a:t>
            </a:r>
            <a:r>
              <a:rPr sz="3530" dirty="0">
                <a:solidFill>
                  <a:srgbClr val="9EABC0"/>
                </a:solidFill>
                <a:latin typeface="Times New Roman"/>
                <a:cs typeface="Times New Roman"/>
              </a:rPr>
              <a:t>	</a:t>
            </a:r>
            <a:r>
              <a:rPr sz="3530" spc="-22" dirty="0">
                <a:solidFill>
                  <a:srgbClr val="9EABC0"/>
                </a:solidFill>
                <a:latin typeface="Consolas"/>
                <a:cs typeface="Consolas"/>
              </a:rPr>
              <a:t>Adam”</a:t>
            </a:r>
            <a:endParaRPr sz="3530">
              <a:latin typeface="Consolas"/>
              <a:cs typeface="Consolas"/>
            </a:endParaRPr>
          </a:p>
        </p:txBody>
      </p:sp>
    </p:spTree>
    <p:extLst>
      <p:ext uri="{BB962C8B-B14F-4D97-AF65-F5344CB8AC3E}">
        <p14:creationId xmlns:p14="http://schemas.microsoft.com/office/powerpoint/2010/main" val="243372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2" dirty="0"/>
              <a:t>Constructo</a:t>
            </a:r>
            <a:r>
              <a:rPr spc="-18" dirty="0"/>
              <a:t>r</a:t>
            </a:r>
            <a:r>
              <a:rPr spc="-172" dirty="0">
                <a:latin typeface="Times New Roman"/>
                <a:cs typeface="Times New Roman"/>
              </a:rPr>
              <a:t> </a:t>
            </a:r>
            <a:r>
              <a:rPr spc="-168" dirty="0"/>
              <a:t>functions</a:t>
            </a:r>
          </a:p>
        </p:txBody>
      </p:sp>
      <p:sp>
        <p:nvSpPr>
          <p:cNvPr id="3" name="object 3"/>
          <p:cNvSpPr txBox="1"/>
          <p:nvPr/>
        </p:nvSpPr>
        <p:spPr>
          <a:xfrm>
            <a:off x="582952" y="1435596"/>
            <a:ext cx="7853643" cy="5090817"/>
          </a:xfrm>
          <a:prstGeom prst="rect">
            <a:avLst/>
          </a:prstGeom>
        </p:spPr>
        <p:txBody>
          <a:bodyPr vert="horz" wrap="square" lIns="0" tIns="0" rIns="0" bIns="0" rtlCol="0">
            <a:spAutoFit/>
          </a:bodyPr>
          <a:lstStyle/>
          <a:p>
            <a:pPr marL="516058" indent="-505412">
              <a:tabLst>
                <a:tab pos="1021471" algn="l"/>
                <a:tab pos="2790414" algn="l"/>
                <a:tab pos="3294705" algn="l"/>
                <a:tab pos="7084176" algn="l"/>
              </a:tabLst>
            </a:pPr>
            <a:r>
              <a:rPr sz="3618" spc="-22" dirty="0">
                <a:solidFill>
                  <a:srgbClr val="47BE00"/>
                </a:solidFill>
                <a:latin typeface="Consolas"/>
                <a:cs typeface="Consolas"/>
              </a:rPr>
              <a:t>var</a:t>
            </a:r>
            <a:r>
              <a:rPr sz="3618" spc="-22" dirty="0">
                <a:solidFill>
                  <a:srgbClr val="47BE00"/>
                </a:solidFill>
                <a:latin typeface="Times New Roman"/>
                <a:cs typeface="Times New Roman"/>
              </a:rPr>
              <a:t>	</a:t>
            </a:r>
            <a:r>
              <a:rPr sz="3618" spc="-22" dirty="0">
                <a:solidFill>
                  <a:srgbClr val="FFBC00"/>
                </a:solidFill>
                <a:latin typeface="Consolas"/>
                <a:cs typeface="Consolas"/>
              </a:rPr>
              <a:t>Person</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a:spcBef>
                <a:spcPts val="4"/>
              </a:spcBef>
            </a:pPr>
            <a:endParaRPr sz="4280">
              <a:latin typeface="Times New Roman"/>
              <a:cs typeface="Times New Roman"/>
            </a:endParaRPr>
          </a:p>
          <a:p>
            <a:pPr marL="516058" marR="1519599">
              <a:lnSpc>
                <a:spcPct val="115900"/>
              </a:lnSpc>
              <a:tabLst>
                <a:tab pos="2789853" algn="l"/>
                <a:tab pos="3042559" algn="l"/>
                <a:tab pos="3294705" algn="l"/>
                <a:tab pos="3547972" algn="l"/>
                <a:tab pos="6073912" algn="l"/>
              </a:tabLst>
            </a:pP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.name</a:t>
            </a:r>
            <a:r>
              <a:rPr sz="3618" dirty="0">
                <a:solidFill>
                  <a:srgbClr val="FFBC00"/>
                </a:solidFill>
                <a:latin typeface="Times New Roman"/>
                <a:cs typeface="Times New Roman"/>
              </a:rPr>
              <a:t>	</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name;</a:t>
            </a:r>
            <a:r>
              <a:rPr sz="3618" spc="-13"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.say</a:t>
            </a:r>
            <a:r>
              <a:rPr sz="3618" dirty="0">
                <a:solidFill>
                  <a:srgbClr val="FFBC00"/>
                </a:solidFill>
                <a:latin typeface="Times New Roman"/>
                <a:cs typeface="Times New Roman"/>
              </a:rPr>
              <a:t>	</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marL="1021471">
              <a:spcBef>
                <a:spcPts val="600"/>
              </a:spcBef>
              <a:tabLst>
                <a:tab pos="2789853" algn="l"/>
                <a:tab pos="3547972" algn="l"/>
                <a:tab pos="4306090" algn="l"/>
                <a:tab pos="4810942" algn="l"/>
                <a:tab pos="5315794" algn="l"/>
              </a:tabLst>
            </a:pPr>
            <a:r>
              <a:rPr sz="3618" spc="-22" dirty="0">
                <a:solidFill>
                  <a:srgbClr val="47BE00"/>
                </a:solidFill>
                <a:latin typeface="Consolas"/>
                <a:cs typeface="Consolas"/>
              </a:rPr>
              <a:t>return</a:t>
            </a:r>
            <a:r>
              <a:rPr sz="3618" spc="-22" dirty="0">
                <a:solidFill>
                  <a:srgbClr val="47BE00"/>
                </a:solidFill>
                <a:latin typeface="Times New Roman"/>
                <a:cs typeface="Times New Roman"/>
              </a:rPr>
              <a:t>	</a:t>
            </a:r>
            <a:r>
              <a:rPr sz="3618" spc="-22" dirty="0">
                <a:solidFill>
                  <a:srgbClr val="E55936"/>
                </a:solidFill>
                <a:latin typeface="Consolas"/>
                <a:cs typeface="Consolas"/>
              </a:rPr>
              <a:t>“I</a:t>
            </a:r>
            <a:r>
              <a:rPr sz="3618" spc="-22" dirty="0">
                <a:solidFill>
                  <a:srgbClr val="E55936"/>
                </a:solidFill>
                <a:latin typeface="Times New Roman"/>
                <a:cs typeface="Times New Roman"/>
              </a:rPr>
              <a:t>	</a:t>
            </a:r>
            <a:r>
              <a:rPr sz="3618" spc="-22" dirty="0">
                <a:solidFill>
                  <a:srgbClr val="E55936"/>
                </a:solidFill>
                <a:latin typeface="Consolas"/>
                <a:cs typeface="Consolas"/>
              </a:rPr>
              <a:t>am</a:t>
            </a:r>
            <a:r>
              <a:rPr sz="3618" spc="-22" dirty="0">
                <a:solidFill>
                  <a:srgbClr val="E55936"/>
                </a:solidFill>
                <a:latin typeface="Times New Roman"/>
                <a:cs typeface="Times New Roman"/>
              </a:rPr>
              <a:t>	</a:t>
            </a:r>
            <a:r>
              <a:rPr sz="3618" spc="-22" dirty="0">
                <a:solidFill>
                  <a:srgbClr val="E55936"/>
                </a:solidFill>
                <a:latin typeface="Consolas"/>
                <a:cs typeface="Consolas"/>
              </a:rPr>
              <a:t>”</a:t>
            </a:r>
            <a:r>
              <a:rPr sz="3618" spc="-22" dirty="0">
                <a:solidFill>
                  <a:srgbClr val="E55936"/>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endParaRPr sz="3618">
              <a:latin typeface="Consolas"/>
              <a:cs typeface="Consolas"/>
            </a:endParaRPr>
          </a:p>
          <a:p>
            <a:pPr marL="516619">
              <a:spcBef>
                <a:spcPts val="688"/>
              </a:spcBef>
            </a:pPr>
            <a:r>
              <a:rPr sz="3618" spc="-22" dirty="0">
                <a:solidFill>
                  <a:srgbClr val="FFBC00"/>
                </a:solidFill>
                <a:latin typeface="Consolas"/>
                <a:cs typeface="Consolas"/>
              </a:rPr>
              <a:t>};</a:t>
            </a:r>
            <a:endParaRPr sz="3618">
              <a:latin typeface="Consolas"/>
              <a:cs typeface="Consolas"/>
            </a:endParaRPr>
          </a:p>
          <a:p>
            <a:pPr>
              <a:spcBef>
                <a:spcPts val="49"/>
              </a:spcBef>
            </a:pPr>
            <a:endParaRPr sz="4853">
              <a:latin typeface="Times New Roman"/>
              <a:cs typeface="Times New Roman"/>
            </a:endParaRPr>
          </a:p>
          <a:p>
            <a:pPr marL="11206"/>
            <a:r>
              <a:rPr sz="3618" spc="-22" dirty="0">
                <a:solidFill>
                  <a:srgbClr val="FFBC00"/>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37915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2" dirty="0"/>
              <a:t>Constructo</a:t>
            </a:r>
            <a:r>
              <a:rPr spc="-18" dirty="0"/>
              <a:t>r</a:t>
            </a:r>
            <a:r>
              <a:rPr spc="-172" dirty="0">
                <a:latin typeface="Times New Roman"/>
                <a:cs typeface="Times New Roman"/>
              </a:rPr>
              <a:t> </a:t>
            </a:r>
            <a:r>
              <a:rPr spc="-168" dirty="0"/>
              <a:t>functions</a:t>
            </a:r>
          </a:p>
        </p:txBody>
      </p:sp>
      <p:sp>
        <p:nvSpPr>
          <p:cNvPr id="3" name="object 3"/>
          <p:cNvSpPr txBox="1"/>
          <p:nvPr/>
        </p:nvSpPr>
        <p:spPr>
          <a:xfrm>
            <a:off x="582955" y="1435595"/>
            <a:ext cx="7853643" cy="5037918"/>
          </a:xfrm>
          <a:prstGeom prst="rect">
            <a:avLst/>
          </a:prstGeom>
        </p:spPr>
        <p:txBody>
          <a:bodyPr vert="horz" wrap="square" lIns="0" tIns="0" rIns="0" bIns="0" rtlCol="0">
            <a:spAutoFit/>
          </a:bodyPr>
          <a:lstStyle/>
          <a:p>
            <a:pPr marL="11206">
              <a:tabLst>
                <a:tab pos="1021471" algn="l"/>
                <a:tab pos="2790414" algn="l"/>
                <a:tab pos="3294705" algn="l"/>
                <a:tab pos="7084176" algn="l"/>
              </a:tabLst>
            </a:pPr>
            <a:r>
              <a:rPr sz="3618" spc="-22" dirty="0">
                <a:solidFill>
                  <a:srgbClr val="67779E"/>
                </a:solidFill>
                <a:latin typeface="Consolas"/>
                <a:cs typeface="Consolas"/>
              </a:rPr>
              <a:t>var</a:t>
            </a:r>
            <a:r>
              <a:rPr sz="3618" spc="-22" dirty="0">
                <a:solidFill>
                  <a:srgbClr val="67779E"/>
                </a:solidFill>
                <a:latin typeface="Times New Roman"/>
                <a:cs typeface="Times New Roman"/>
              </a:rPr>
              <a:t>	</a:t>
            </a:r>
            <a:r>
              <a:rPr sz="3618" spc="-22" dirty="0">
                <a:solidFill>
                  <a:srgbClr val="67779E"/>
                </a:solidFill>
                <a:latin typeface="Consolas"/>
                <a:cs typeface="Consolas"/>
              </a:rPr>
              <a:t>Person</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function(nam</a:t>
            </a:r>
            <a:r>
              <a:rPr sz="3618" spc="-31" dirty="0">
                <a:solidFill>
                  <a:srgbClr val="67779E"/>
                </a:solidFill>
                <a:latin typeface="Consolas"/>
                <a:cs typeface="Consolas"/>
              </a:rPr>
              <a:t>e</a:t>
            </a:r>
            <a:r>
              <a:rPr sz="3618" spc="-22" dirty="0">
                <a:solidFill>
                  <a:srgbClr val="67779E"/>
                </a:solidFill>
                <a:latin typeface="Consolas"/>
                <a:cs typeface="Consolas"/>
              </a:rPr>
              <a:t>)</a:t>
            </a:r>
            <a:r>
              <a:rPr sz="3618" dirty="0">
                <a:solidFill>
                  <a:srgbClr val="67779E"/>
                </a:solidFill>
                <a:latin typeface="Times New Roman"/>
                <a:cs typeface="Times New Roman"/>
              </a:rPr>
              <a:t>	</a:t>
            </a:r>
            <a:r>
              <a:rPr sz="3618" spc="-22" dirty="0">
                <a:solidFill>
                  <a:srgbClr val="67779E"/>
                </a:solidFill>
                <a:latin typeface="Consolas"/>
                <a:cs typeface="Consolas"/>
              </a:rPr>
              <a:t>{</a:t>
            </a:r>
            <a:endParaRPr sz="3618">
              <a:latin typeface="Consolas"/>
              <a:cs typeface="Consolas"/>
            </a:endParaRPr>
          </a:p>
          <a:p>
            <a:pPr marL="516058" marR="1518478">
              <a:lnSpc>
                <a:spcPct val="114799"/>
              </a:lnSpc>
              <a:spcBef>
                <a:spcPts val="31"/>
              </a:spcBef>
              <a:tabLst>
                <a:tab pos="1274177" algn="l"/>
                <a:tab pos="2284441" algn="l"/>
                <a:tab pos="2789853" algn="l"/>
                <a:tab pos="3042559" algn="l"/>
                <a:tab pos="3295265" algn="l"/>
                <a:tab pos="3547972" algn="l"/>
                <a:tab pos="4053384" algn="l"/>
                <a:tab pos="6075033" algn="l"/>
              </a:tabLst>
            </a:pP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var</a:t>
            </a:r>
            <a:r>
              <a:rPr sz="3618" spc="-22" dirty="0">
                <a:solidFill>
                  <a:srgbClr val="FFBC00"/>
                </a:solidFill>
                <a:latin typeface="Times New Roman"/>
                <a:cs typeface="Times New Roman"/>
              </a:rPr>
              <a:t>	</a:t>
            </a:r>
            <a:r>
              <a:rPr sz="3618" spc="-22" dirty="0">
                <a:solidFill>
                  <a:srgbClr val="FFBC00"/>
                </a:solidFill>
                <a:latin typeface="Consolas"/>
                <a:cs typeface="Consolas"/>
              </a:rPr>
              <a:t>this</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13" dirty="0">
                <a:solidFill>
                  <a:srgbClr val="FFBC00"/>
                </a:solidFill>
                <a:latin typeface="Times New Roman"/>
                <a:cs typeface="Times New Roman"/>
              </a:rPr>
              <a:t> </a:t>
            </a:r>
            <a:r>
              <a:rPr sz="3618" spc="-22" dirty="0">
                <a:solidFill>
                  <a:srgbClr val="67779E"/>
                </a:solidFill>
                <a:latin typeface="Consolas"/>
                <a:cs typeface="Consolas"/>
              </a:rPr>
              <a:t>this.name</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name;</a:t>
            </a:r>
            <a:r>
              <a:rPr sz="3618" spc="-13" dirty="0">
                <a:solidFill>
                  <a:srgbClr val="67779E"/>
                </a:solidFill>
                <a:latin typeface="Times New Roman"/>
                <a:cs typeface="Times New Roman"/>
              </a:rPr>
              <a:t> </a:t>
            </a:r>
            <a:r>
              <a:rPr sz="3618" spc="-22" dirty="0">
                <a:solidFill>
                  <a:srgbClr val="67779E"/>
                </a:solidFill>
                <a:latin typeface="Consolas"/>
                <a:cs typeface="Consolas"/>
              </a:rPr>
              <a:t>this.say</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function()</a:t>
            </a:r>
            <a:r>
              <a:rPr sz="3618" spc="-22" dirty="0">
                <a:solidFill>
                  <a:srgbClr val="67779E"/>
                </a:solidFill>
                <a:latin typeface="Times New Roman"/>
                <a:cs typeface="Times New Roman"/>
              </a:rPr>
              <a:t>	</a:t>
            </a:r>
            <a:r>
              <a:rPr sz="3618" spc="-22" dirty="0">
                <a:solidFill>
                  <a:srgbClr val="67779E"/>
                </a:solidFill>
                <a:latin typeface="Consolas"/>
                <a:cs typeface="Consolas"/>
              </a:rPr>
              <a:t>{</a:t>
            </a:r>
            <a:endParaRPr sz="3618">
              <a:latin typeface="Consolas"/>
              <a:cs typeface="Consolas"/>
            </a:endParaRPr>
          </a:p>
          <a:p>
            <a:pPr marL="1022031">
              <a:spcBef>
                <a:spcPts val="600"/>
              </a:spcBef>
              <a:tabLst>
                <a:tab pos="2790414" algn="l"/>
                <a:tab pos="3548531" algn="l"/>
                <a:tab pos="4306650" algn="l"/>
                <a:tab pos="4812063" algn="l"/>
                <a:tab pos="5315794" algn="l"/>
              </a:tabLst>
            </a:pPr>
            <a:r>
              <a:rPr sz="3618" spc="-22" dirty="0">
                <a:solidFill>
                  <a:srgbClr val="67779E"/>
                </a:solidFill>
                <a:latin typeface="Consolas"/>
                <a:cs typeface="Consolas"/>
              </a:rPr>
              <a:t>return</a:t>
            </a:r>
            <a:r>
              <a:rPr sz="3618" spc="-22" dirty="0">
                <a:solidFill>
                  <a:srgbClr val="67779E"/>
                </a:solidFill>
                <a:latin typeface="Times New Roman"/>
                <a:cs typeface="Times New Roman"/>
              </a:rPr>
              <a:t>	</a:t>
            </a:r>
            <a:r>
              <a:rPr sz="3618" spc="-22" dirty="0">
                <a:solidFill>
                  <a:srgbClr val="67779E"/>
                </a:solidFill>
                <a:latin typeface="Consolas"/>
                <a:cs typeface="Consolas"/>
              </a:rPr>
              <a:t>“I</a:t>
            </a:r>
            <a:r>
              <a:rPr sz="3618" spc="-22" dirty="0">
                <a:solidFill>
                  <a:srgbClr val="67779E"/>
                </a:solidFill>
                <a:latin typeface="Times New Roman"/>
                <a:cs typeface="Times New Roman"/>
              </a:rPr>
              <a:t>	</a:t>
            </a:r>
            <a:r>
              <a:rPr sz="3618" spc="-22" dirty="0">
                <a:solidFill>
                  <a:srgbClr val="67779E"/>
                </a:solidFill>
                <a:latin typeface="Consolas"/>
                <a:cs typeface="Consolas"/>
              </a:rPr>
              <a:t>am</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this.nam</a:t>
            </a:r>
            <a:r>
              <a:rPr sz="3618" spc="-31" dirty="0">
                <a:solidFill>
                  <a:srgbClr val="67779E"/>
                </a:solidFill>
                <a:latin typeface="Consolas"/>
                <a:cs typeface="Consolas"/>
              </a:rPr>
              <a:t>e</a:t>
            </a:r>
            <a:r>
              <a:rPr sz="3618" spc="-22" dirty="0">
                <a:solidFill>
                  <a:srgbClr val="67779E"/>
                </a:solidFill>
                <a:latin typeface="Consolas"/>
                <a:cs typeface="Consolas"/>
              </a:rPr>
              <a:t>;</a:t>
            </a:r>
            <a:endParaRPr sz="3618">
              <a:latin typeface="Consolas"/>
              <a:cs typeface="Consolas"/>
            </a:endParaRPr>
          </a:p>
          <a:p>
            <a:pPr marL="516619">
              <a:spcBef>
                <a:spcPts val="688"/>
              </a:spcBef>
            </a:pPr>
            <a:r>
              <a:rPr sz="3618" spc="-22" dirty="0">
                <a:solidFill>
                  <a:srgbClr val="67779E"/>
                </a:solidFill>
                <a:latin typeface="Consolas"/>
                <a:cs typeface="Consolas"/>
              </a:rPr>
              <a:t>};</a:t>
            </a:r>
            <a:endParaRPr sz="3618">
              <a:latin typeface="Consolas"/>
              <a:cs typeface="Consolas"/>
            </a:endParaRPr>
          </a:p>
          <a:p>
            <a:pPr marL="516619">
              <a:spcBef>
                <a:spcPts val="688"/>
              </a:spcBef>
              <a:tabLst>
                <a:tab pos="1274177" algn="l"/>
                <a:tab pos="3043120" algn="l"/>
              </a:tabLst>
            </a:pP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return</a:t>
            </a:r>
            <a:r>
              <a:rPr sz="3618" spc="-22" dirty="0">
                <a:solidFill>
                  <a:srgbClr val="FFBC00"/>
                </a:solidFill>
                <a:latin typeface="Times New Roman"/>
                <a:cs typeface="Times New Roman"/>
              </a:rPr>
              <a:t>	</a:t>
            </a:r>
            <a:r>
              <a:rPr sz="3618" spc="-22" dirty="0">
                <a:solidFill>
                  <a:srgbClr val="FFBC00"/>
                </a:solidFill>
                <a:latin typeface="Consolas"/>
                <a:cs typeface="Consolas"/>
              </a:rPr>
              <a:t>this;</a:t>
            </a:r>
            <a:endParaRPr sz="3618">
              <a:latin typeface="Consolas"/>
              <a:cs typeface="Consolas"/>
            </a:endParaRPr>
          </a:p>
          <a:p>
            <a:pPr marL="11206">
              <a:spcBef>
                <a:spcPts val="600"/>
              </a:spcBef>
            </a:pPr>
            <a:r>
              <a:rPr sz="3618" spc="-22" dirty="0">
                <a:solidFill>
                  <a:srgbClr val="67779E"/>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19551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76" dirty="0"/>
              <a:t>Namin</a:t>
            </a:r>
            <a:r>
              <a:rPr spc="-31" dirty="0"/>
              <a:t>g</a:t>
            </a:r>
            <a:r>
              <a:rPr spc="-168" dirty="0">
                <a:latin typeface="Times New Roman"/>
                <a:cs typeface="Times New Roman"/>
              </a:rPr>
              <a:t> </a:t>
            </a:r>
            <a:r>
              <a:rPr spc="-146" dirty="0"/>
              <a:t>convention</a:t>
            </a:r>
          </a:p>
        </p:txBody>
      </p:sp>
      <p:sp>
        <p:nvSpPr>
          <p:cNvPr id="3" name="object 3"/>
          <p:cNvSpPr txBox="1"/>
          <p:nvPr/>
        </p:nvSpPr>
        <p:spPr>
          <a:xfrm>
            <a:off x="510541" y="2068497"/>
            <a:ext cx="3627904" cy="1466555"/>
          </a:xfrm>
          <a:prstGeom prst="rect">
            <a:avLst/>
          </a:prstGeom>
        </p:spPr>
        <p:txBody>
          <a:bodyPr vert="horz" wrap="square" lIns="0" tIns="0" rIns="0" bIns="0" rtlCol="0">
            <a:spAutoFit/>
          </a:bodyPr>
          <a:lstStyle/>
          <a:p>
            <a:pPr marL="11206" marR="4483">
              <a:lnSpc>
                <a:spcPct val="120000"/>
              </a:lnSpc>
            </a:pPr>
            <a:r>
              <a:rPr sz="3971" spc="-22" dirty="0">
                <a:solidFill>
                  <a:srgbClr val="E55936"/>
                </a:solidFill>
                <a:latin typeface="Consolas"/>
                <a:cs typeface="Consolas"/>
              </a:rPr>
              <a:t>M</a:t>
            </a:r>
            <a:r>
              <a:rPr sz="3971" spc="-22" dirty="0">
                <a:solidFill>
                  <a:srgbClr val="FFBC00"/>
                </a:solidFill>
                <a:latin typeface="Consolas"/>
                <a:cs typeface="Consolas"/>
              </a:rPr>
              <a:t>yConstructor</a:t>
            </a:r>
            <a:r>
              <a:rPr sz="3971" spc="-13" dirty="0">
                <a:solidFill>
                  <a:srgbClr val="FFBC00"/>
                </a:solidFill>
                <a:latin typeface="Times New Roman"/>
                <a:cs typeface="Times New Roman"/>
              </a:rPr>
              <a:t> </a:t>
            </a:r>
            <a:r>
              <a:rPr sz="3971" spc="-22" dirty="0">
                <a:solidFill>
                  <a:srgbClr val="E55936"/>
                </a:solidFill>
                <a:latin typeface="Consolas"/>
                <a:cs typeface="Consolas"/>
              </a:rPr>
              <a:t>m</a:t>
            </a:r>
            <a:r>
              <a:rPr sz="3971" spc="-22" dirty="0">
                <a:solidFill>
                  <a:srgbClr val="FFBC00"/>
                </a:solidFill>
                <a:latin typeface="Consolas"/>
                <a:cs typeface="Consolas"/>
              </a:rPr>
              <a:t>yFunction</a:t>
            </a:r>
            <a:endParaRPr sz="3971">
              <a:latin typeface="Consolas"/>
              <a:cs typeface="Consolas"/>
            </a:endParaRPr>
          </a:p>
        </p:txBody>
      </p:sp>
    </p:spTree>
    <p:extLst>
      <p:ext uri="{BB962C8B-B14F-4D97-AF65-F5344CB8AC3E}">
        <p14:creationId xmlns:p14="http://schemas.microsoft.com/office/powerpoint/2010/main" val="357039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189309"/>
            <a:ext cx="7261412" cy="819220"/>
          </a:xfrm>
          <a:prstGeom prst="rect">
            <a:avLst/>
          </a:prstGeom>
        </p:spPr>
        <p:txBody>
          <a:bodyPr vert="horz" wrap="square" lIns="0" tIns="323617" rIns="0" bIns="0" rtlCol="0" anchor="b" anchorCtr="0">
            <a:spAutoFit/>
          </a:bodyPr>
          <a:lstStyle/>
          <a:p>
            <a:pPr marL="11206"/>
            <a:r>
              <a:rPr spc="-146" dirty="0"/>
              <a:t>Enforcin</a:t>
            </a:r>
            <a:r>
              <a:rPr dirty="0"/>
              <a:t>g</a:t>
            </a:r>
            <a:r>
              <a:rPr spc="-190" dirty="0">
                <a:latin typeface="Times New Roman"/>
                <a:cs typeface="Times New Roman"/>
              </a:rPr>
              <a:t> </a:t>
            </a:r>
            <a:r>
              <a:rPr spc="-172" dirty="0">
                <a:solidFill>
                  <a:srgbClr val="47BE00"/>
                </a:solidFill>
                <a:latin typeface="Consolas"/>
                <a:cs typeface="Consolas"/>
              </a:rPr>
              <a:t>new</a:t>
            </a:r>
          </a:p>
        </p:txBody>
      </p:sp>
      <p:sp>
        <p:nvSpPr>
          <p:cNvPr id="3" name="object 3"/>
          <p:cNvSpPr txBox="1"/>
          <p:nvPr/>
        </p:nvSpPr>
        <p:spPr>
          <a:xfrm>
            <a:off x="510540" y="1500166"/>
            <a:ext cx="7705725" cy="4991495"/>
          </a:xfrm>
          <a:prstGeom prst="rect">
            <a:avLst/>
          </a:prstGeom>
        </p:spPr>
        <p:txBody>
          <a:bodyPr vert="horz" wrap="square" lIns="0" tIns="0" rIns="0" bIns="0" rtlCol="0">
            <a:spAutoFit/>
          </a:bodyPr>
          <a:lstStyle/>
          <a:p>
            <a:pPr marL="11206">
              <a:tabLst>
                <a:tab pos="1618775" algn="l"/>
                <a:tab pos="3227466" algn="l"/>
              </a:tabLst>
            </a:pPr>
            <a:r>
              <a:rPr sz="2559" spc="-18" dirty="0">
                <a:solidFill>
                  <a:srgbClr val="47BE00"/>
                </a:solidFill>
                <a:latin typeface="Consolas"/>
                <a:cs typeface="Consolas"/>
              </a:rPr>
              <a:t>function</a:t>
            </a:r>
            <a:r>
              <a:rPr sz="2559" spc="-18" dirty="0">
                <a:solidFill>
                  <a:srgbClr val="47BE00"/>
                </a:solidFill>
                <a:latin typeface="Times New Roman"/>
                <a:cs typeface="Times New Roman"/>
              </a:rPr>
              <a:t>	</a:t>
            </a:r>
            <a:r>
              <a:rPr sz="2559" spc="-18" dirty="0">
                <a:solidFill>
                  <a:srgbClr val="FFBC00"/>
                </a:solidFill>
                <a:latin typeface="Consolas"/>
                <a:cs typeface="Consolas"/>
              </a:rPr>
              <a:t>Person()</a:t>
            </a:r>
            <a:r>
              <a:rPr sz="2559" spc="-18" dirty="0">
                <a:solidFill>
                  <a:srgbClr val="FFBC00"/>
                </a:solidFill>
                <a:latin typeface="Times New Roman"/>
                <a:cs typeface="Times New Roman"/>
              </a:rPr>
              <a:t>	</a:t>
            </a:r>
            <a:r>
              <a:rPr sz="2559" spc="-18" dirty="0">
                <a:solidFill>
                  <a:srgbClr val="FFBC00"/>
                </a:solidFill>
                <a:latin typeface="Consolas"/>
                <a:cs typeface="Consolas"/>
              </a:rPr>
              <a:t>{</a:t>
            </a:r>
            <a:endParaRPr sz="2559">
              <a:latin typeface="Consolas"/>
              <a:cs typeface="Consolas"/>
            </a:endParaRPr>
          </a:p>
          <a:p>
            <a:pPr marL="392786" indent="-24654">
              <a:spcBef>
                <a:spcPts val="631"/>
              </a:spcBef>
              <a:tabLst>
                <a:tab pos="1083106" algn="l"/>
                <a:tab pos="1976823" algn="l"/>
                <a:tab pos="2334310" algn="l"/>
                <a:tab pos="3405648" algn="l"/>
                <a:tab pos="4120623" algn="l"/>
                <a:tab pos="5550009" algn="l"/>
                <a:tab pos="5907496" algn="l"/>
                <a:tab pos="6443726" algn="l"/>
                <a:tab pos="6800652" algn="l"/>
              </a:tabLst>
            </a:pPr>
            <a:r>
              <a:rPr sz="2559" spc="-18" dirty="0">
                <a:solidFill>
                  <a:srgbClr val="47BE00"/>
                </a:solidFill>
                <a:latin typeface="Consolas"/>
                <a:cs typeface="Consolas"/>
              </a:rPr>
              <a:t>var</a:t>
            </a:r>
            <a:r>
              <a:rPr sz="2559" spc="-18" dirty="0">
                <a:solidFill>
                  <a:srgbClr val="47BE00"/>
                </a:solidFill>
                <a:latin typeface="Times New Roman"/>
                <a:cs typeface="Times New Roman"/>
              </a:rPr>
              <a:t>	</a:t>
            </a:r>
            <a:r>
              <a:rPr sz="2559" b="1" spc="-18" dirty="0">
                <a:solidFill>
                  <a:srgbClr val="FFBC00"/>
                </a:solidFill>
                <a:latin typeface="Consolas"/>
                <a:cs typeface="Consolas"/>
              </a:rPr>
              <a:t>that</a:t>
            </a:r>
            <a:r>
              <a:rPr sz="2559" b="1" spc="-18" dirty="0">
                <a:solidFill>
                  <a:srgbClr val="FFBC00"/>
                </a:solidFill>
                <a:latin typeface="Times New Roman"/>
                <a:cs typeface="Times New Roman"/>
              </a:rPr>
              <a:t>	</a:t>
            </a:r>
            <a:r>
              <a:rPr sz="2559" b="1" spc="-18" dirty="0">
                <a:solidFill>
                  <a:srgbClr val="FFBC00"/>
                </a:solidFill>
                <a:latin typeface="Consolas"/>
                <a:cs typeface="Consolas"/>
              </a:rPr>
              <a:t>=</a:t>
            </a:r>
            <a:r>
              <a:rPr sz="2559" b="1" spc="-18" dirty="0">
                <a:solidFill>
                  <a:srgbClr val="FFBC00"/>
                </a:solidFill>
                <a:latin typeface="Times New Roman"/>
                <a:cs typeface="Times New Roman"/>
              </a:rPr>
              <a:t>	</a:t>
            </a:r>
            <a:r>
              <a:rPr sz="2559" b="1" spc="-22" dirty="0">
                <a:solidFill>
                  <a:srgbClr val="FFBC00"/>
                </a:solidFill>
                <a:latin typeface="Consolas"/>
                <a:cs typeface="Consolas"/>
              </a:rPr>
              <a:t>(</a:t>
            </a:r>
            <a:r>
              <a:rPr sz="2559" spc="-18" dirty="0">
                <a:solidFill>
                  <a:srgbClr val="47BE00"/>
                </a:solidFill>
                <a:latin typeface="Consolas"/>
                <a:cs typeface="Consolas"/>
              </a:rPr>
              <a:t>this</a:t>
            </a:r>
            <a:r>
              <a:rPr sz="2559" dirty="0">
                <a:solidFill>
                  <a:srgbClr val="47BE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spc="-18" dirty="0">
                <a:solidFill>
                  <a:srgbClr val="47BE00"/>
                </a:solidFill>
                <a:latin typeface="Consolas"/>
                <a:cs typeface="Consolas"/>
              </a:rPr>
              <a:t>windo</a:t>
            </a:r>
            <a:r>
              <a:rPr sz="2559" spc="-22" dirty="0">
                <a:solidFill>
                  <a:srgbClr val="47BE00"/>
                </a:solidFill>
                <a:latin typeface="Consolas"/>
                <a:cs typeface="Consolas"/>
              </a:rPr>
              <a:t>w</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spc="-18" dirty="0">
                <a:solidFill>
                  <a:srgbClr val="47BE00"/>
                </a:solidFill>
                <a:latin typeface="Consolas"/>
                <a:cs typeface="Consolas"/>
              </a:rPr>
              <a:t>thi</a:t>
            </a:r>
            <a:r>
              <a:rPr sz="2559" spc="-22" dirty="0">
                <a:solidFill>
                  <a:srgbClr val="47BE00"/>
                </a:solidFill>
                <a:latin typeface="Consolas"/>
                <a:cs typeface="Consolas"/>
              </a:rPr>
              <a:t>s</a:t>
            </a:r>
            <a:r>
              <a:rPr sz="2559" b="1" spc="-18" dirty="0">
                <a:solidFill>
                  <a:srgbClr val="FFBC00"/>
                </a:solidFill>
                <a:latin typeface="Consolas"/>
                <a:cs typeface="Consolas"/>
              </a:rPr>
              <a:t>;</a:t>
            </a:r>
            <a:endParaRPr sz="2559">
              <a:latin typeface="Consolas"/>
              <a:cs typeface="Consolas"/>
            </a:endParaRPr>
          </a:p>
          <a:p>
            <a:pPr>
              <a:lnSpc>
                <a:spcPct val="100000"/>
              </a:lnSpc>
            </a:pPr>
            <a:endParaRPr sz="2559">
              <a:latin typeface="Times New Roman"/>
              <a:cs typeface="Times New Roman"/>
            </a:endParaRPr>
          </a:p>
          <a:p>
            <a:pPr marL="392786">
              <a:spcBef>
                <a:spcPts val="1928"/>
              </a:spcBef>
              <a:tabLst>
                <a:tab pos="2302932" algn="l"/>
                <a:tab pos="2685073" algn="l"/>
              </a:tabLst>
            </a:pP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.name</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FFBC00"/>
                </a:solidFill>
                <a:latin typeface="Consolas"/>
                <a:cs typeface="Consolas"/>
              </a:rPr>
              <a:t>name;</a:t>
            </a:r>
            <a:endParaRPr sz="2735">
              <a:latin typeface="Consolas"/>
              <a:cs typeface="Consolas"/>
            </a:endParaRPr>
          </a:p>
          <a:p>
            <a:pPr marL="774928" marR="1766141" indent="-382141">
              <a:lnSpc>
                <a:spcPct val="123700"/>
              </a:lnSpc>
              <a:spcBef>
                <a:spcPts val="84"/>
              </a:spcBef>
              <a:tabLst>
                <a:tab pos="2111861" algn="l"/>
                <a:tab pos="2494002" algn="l"/>
                <a:tab pos="2685073" algn="l"/>
                <a:tab pos="3258284" algn="l"/>
                <a:tab pos="3639865" algn="l"/>
                <a:tab pos="4022006" algn="l"/>
                <a:tab pos="4595217" algn="l"/>
              </a:tabLst>
            </a:pP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.say</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47BE00"/>
                </a:solidFill>
                <a:latin typeface="Consolas"/>
                <a:cs typeface="Consolas"/>
              </a:rPr>
              <a:t>functio</a:t>
            </a:r>
            <a:r>
              <a:rPr sz="2735" spc="-22" dirty="0">
                <a:solidFill>
                  <a:srgbClr val="47BE00"/>
                </a:solidFill>
                <a:latin typeface="Consolas"/>
                <a:cs typeface="Consolas"/>
              </a:rPr>
              <a:t>n</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spc="-9" dirty="0">
                <a:solidFill>
                  <a:srgbClr val="FFBC00"/>
                </a:solidFill>
                <a:latin typeface="Times New Roman"/>
                <a:cs typeface="Times New Roman"/>
              </a:rPr>
              <a:t> </a:t>
            </a:r>
            <a:r>
              <a:rPr sz="2735" spc="-18" dirty="0">
                <a:solidFill>
                  <a:srgbClr val="47BE00"/>
                </a:solidFill>
                <a:latin typeface="Consolas"/>
                <a:cs typeface="Consolas"/>
              </a:rPr>
              <a:t>return</a:t>
            </a:r>
            <a:r>
              <a:rPr sz="2735" dirty="0">
                <a:solidFill>
                  <a:srgbClr val="47BE00"/>
                </a:solidFill>
                <a:latin typeface="Times New Roman"/>
                <a:cs typeface="Times New Roman"/>
              </a:rPr>
              <a:t>	</a:t>
            </a:r>
            <a:r>
              <a:rPr sz="2735" spc="-18" dirty="0">
                <a:solidFill>
                  <a:srgbClr val="E55936"/>
                </a:solidFill>
                <a:latin typeface="Consolas"/>
                <a:cs typeface="Consolas"/>
              </a:rPr>
              <a:t>“I</a:t>
            </a:r>
            <a:r>
              <a:rPr sz="2735" dirty="0">
                <a:solidFill>
                  <a:srgbClr val="E55936"/>
                </a:solidFill>
                <a:latin typeface="Times New Roman"/>
                <a:cs typeface="Times New Roman"/>
              </a:rPr>
              <a:t>	</a:t>
            </a:r>
            <a:r>
              <a:rPr sz="2735" spc="-18" dirty="0">
                <a:solidFill>
                  <a:srgbClr val="E55936"/>
                </a:solidFill>
                <a:latin typeface="Consolas"/>
                <a:cs typeface="Consolas"/>
              </a:rPr>
              <a:t>am</a:t>
            </a:r>
            <a:r>
              <a:rPr sz="2735" dirty="0">
                <a:solidFill>
                  <a:srgbClr val="E55936"/>
                </a:solidFill>
                <a:latin typeface="Times New Roman"/>
                <a:cs typeface="Times New Roman"/>
              </a:rPr>
              <a:t>	</a:t>
            </a:r>
            <a:r>
              <a:rPr sz="2735" spc="-18" dirty="0">
                <a:solidFill>
                  <a:srgbClr val="E55936"/>
                </a:solidFill>
                <a:latin typeface="Consolas"/>
                <a:cs typeface="Consolas"/>
              </a:rPr>
              <a:t>”</a:t>
            </a:r>
            <a:r>
              <a:rPr sz="2735" dirty="0">
                <a:solidFill>
                  <a:srgbClr val="E55936"/>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.nam</a:t>
            </a:r>
            <a:r>
              <a:rPr sz="2735" spc="-22" dirty="0">
                <a:solidFill>
                  <a:srgbClr val="FFBC00"/>
                </a:solidFill>
                <a:latin typeface="Consolas"/>
                <a:cs typeface="Consolas"/>
              </a:rPr>
              <a:t>e</a:t>
            </a:r>
            <a:r>
              <a:rPr sz="2735" spc="-18" dirty="0">
                <a:solidFill>
                  <a:srgbClr val="FFBC00"/>
                </a:solidFill>
                <a:latin typeface="Consolas"/>
                <a:cs typeface="Consolas"/>
              </a:rPr>
              <a:t>;</a:t>
            </a:r>
            <a:endParaRPr sz="2735">
              <a:latin typeface="Consolas"/>
              <a:cs typeface="Consolas"/>
            </a:endParaRPr>
          </a:p>
          <a:p>
            <a:pPr marL="393347">
              <a:spcBef>
                <a:spcPts val="865"/>
              </a:spcBef>
            </a:pPr>
            <a:r>
              <a:rPr sz="2735" spc="-18" dirty="0">
                <a:solidFill>
                  <a:srgbClr val="FFBC00"/>
                </a:solidFill>
                <a:latin typeface="Consolas"/>
                <a:cs typeface="Consolas"/>
              </a:rPr>
              <a:t>};</a:t>
            </a:r>
            <a:endParaRPr sz="2735">
              <a:latin typeface="Consolas"/>
              <a:cs typeface="Consolas"/>
            </a:endParaRPr>
          </a:p>
          <a:p>
            <a:pPr>
              <a:spcBef>
                <a:spcPts val="41"/>
              </a:spcBef>
            </a:pPr>
            <a:endParaRPr sz="3971">
              <a:latin typeface="Times New Roman"/>
              <a:cs typeface="Times New Roman"/>
            </a:endParaRPr>
          </a:p>
          <a:p>
            <a:pPr marL="368133">
              <a:tabLst>
                <a:tab pos="1618775" algn="l"/>
              </a:tabLst>
            </a:pPr>
            <a:r>
              <a:rPr sz="2559" spc="-18" dirty="0">
                <a:solidFill>
                  <a:srgbClr val="47BE00"/>
                </a:solidFill>
                <a:latin typeface="Consolas"/>
                <a:cs typeface="Consolas"/>
              </a:rPr>
              <a:t>return</a:t>
            </a:r>
            <a:r>
              <a:rPr sz="2559" spc="-18" dirty="0">
                <a:solidFill>
                  <a:srgbClr val="47BE00"/>
                </a:solidFill>
                <a:latin typeface="Times New Roman"/>
                <a:cs typeface="Times New Roman"/>
              </a:rPr>
              <a:t>	</a:t>
            </a:r>
            <a:r>
              <a:rPr sz="2382" b="1" spc="-13" dirty="0">
                <a:solidFill>
                  <a:srgbClr val="FFBC00"/>
                </a:solidFill>
                <a:latin typeface="Consolas"/>
                <a:cs typeface="Consolas"/>
              </a:rPr>
              <a:t>tha</a:t>
            </a:r>
            <a:r>
              <a:rPr sz="2382" b="1" spc="-18" dirty="0">
                <a:solidFill>
                  <a:srgbClr val="FFBC00"/>
                </a:solidFill>
                <a:latin typeface="Consolas"/>
                <a:cs typeface="Consolas"/>
              </a:rPr>
              <a:t>t</a:t>
            </a:r>
            <a:r>
              <a:rPr sz="2559" spc="-18" dirty="0">
                <a:solidFill>
                  <a:srgbClr val="FFBC00"/>
                </a:solidFill>
                <a:latin typeface="Consolas"/>
                <a:cs typeface="Consolas"/>
              </a:rPr>
              <a:t>;</a:t>
            </a:r>
            <a:endParaRPr sz="2559">
              <a:latin typeface="Consolas"/>
              <a:cs typeface="Consolas"/>
            </a:endParaRPr>
          </a:p>
          <a:p>
            <a:pPr marL="11206">
              <a:spcBef>
                <a:spcPts val="596"/>
              </a:spcBef>
            </a:pPr>
            <a:r>
              <a:rPr sz="2559" spc="-18" dirty="0">
                <a:solidFill>
                  <a:srgbClr val="FFBC00"/>
                </a:solidFill>
                <a:latin typeface="Consolas"/>
                <a:cs typeface="Consolas"/>
              </a:rPr>
              <a:t>}</a:t>
            </a:r>
            <a:endParaRPr sz="2559">
              <a:latin typeface="Consolas"/>
              <a:cs typeface="Consolas"/>
            </a:endParaRPr>
          </a:p>
        </p:txBody>
      </p:sp>
    </p:spTree>
    <p:extLst>
      <p:ext uri="{BB962C8B-B14F-4D97-AF65-F5344CB8AC3E}">
        <p14:creationId xmlns:p14="http://schemas.microsoft.com/office/powerpoint/2010/main" val="344472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0625"/>
            <a:ext cx="7261412" cy="807904"/>
          </a:xfrm>
          <a:prstGeom prst="rect">
            <a:avLst/>
          </a:prstGeom>
        </p:spPr>
        <p:txBody>
          <a:bodyPr vert="horz" wrap="square" lIns="0" tIns="312411" rIns="0" bIns="0" rtlCol="0" anchor="b" anchorCtr="0">
            <a:spAutoFit/>
          </a:bodyPr>
          <a:lstStyle/>
          <a:p>
            <a:pPr marL="11206"/>
            <a:r>
              <a:rPr spc="-146" dirty="0"/>
              <a:t>Enforcin</a:t>
            </a:r>
            <a:r>
              <a:rPr dirty="0"/>
              <a:t>g</a:t>
            </a:r>
            <a:r>
              <a:rPr spc="-190" dirty="0">
                <a:latin typeface="Times New Roman"/>
                <a:cs typeface="Times New Roman"/>
              </a:rPr>
              <a:t> </a:t>
            </a:r>
            <a:r>
              <a:rPr spc="-172" dirty="0">
                <a:solidFill>
                  <a:srgbClr val="47BE00"/>
                </a:solidFill>
                <a:latin typeface="Consolas"/>
                <a:cs typeface="Consolas"/>
              </a:rPr>
              <a:t>new</a:t>
            </a:r>
          </a:p>
        </p:txBody>
      </p:sp>
      <p:sp>
        <p:nvSpPr>
          <p:cNvPr id="4" name="object 4"/>
          <p:cNvSpPr/>
          <p:nvPr/>
        </p:nvSpPr>
        <p:spPr>
          <a:xfrm>
            <a:off x="5525531" y="6040173"/>
            <a:ext cx="2849566" cy="817825"/>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5529188" y="3678370"/>
            <a:ext cx="2838539" cy="2728542"/>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5681383" y="3733791"/>
            <a:ext cx="2588558" cy="2477878"/>
          </a:xfrm>
          <a:prstGeom prst="rect">
            <a:avLst/>
          </a:prstGeom>
          <a:blipFill>
            <a:blip r:embed="rId5" cstate="print"/>
            <a:stretch>
              <a:fillRect/>
            </a:stretch>
          </a:blipFill>
        </p:spPr>
        <p:txBody>
          <a:bodyPr wrap="square" lIns="0" tIns="0" rIns="0" bIns="0" rtlCol="0"/>
          <a:lstStyle/>
          <a:p>
            <a:endParaRPr sz="1588"/>
          </a:p>
        </p:txBody>
      </p:sp>
      <p:sp>
        <p:nvSpPr>
          <p:cNvPr id="7" name="object 7"/>
          <p:cNvSpPr/>
          <p:nvPr/>
        </p:nvSpPr>
        <p:spPr>
          <a:xfrm>
            <a:off x="5679554" y="3729728"/>
            <a:ext cx="2592837" cy="2486482"/>
          </a:xfrm>
          <a:prstGeom prst="rect">
            <a:avLst/>
          </a:prstGeom>
          <a:blipFill>
            <a:blip r:embed="rId6" cstate="print"/>
            <a:stretch>
              <a:fillRect/>
            </a:stretch>
          </a:blipFill>
        </p:spPr>
        <p:txBody>
          <a:bodyPr wrap="square" lIns="0" tIns="0" rIns="0" bIns="0" rtlCol="0"/>
          <a:lstStyle/>
          <a:p>
            <a:endParaRPr sz="1588"/>
          </a:p>
        </p:txBody>
      </p:sp>
      <p:sp>
        <p:nvSpPr>
          <p:cNvPr id="8" name="object 8"/>
          <p:cNvSpPr/>
          <p:nvPr/>
        </p:nvSpPr>
        <p:spPr>
          <a:xfrm>
            <a:off x="5681382" y="3733792"/>
            <a:ext cx="2588559" cy="2478181"/>
          </a:xfrm>
          <a:custGeom>
            <a:avLst/>
            <a:gdLst/>
            <a:ahLst/>
            <a:cxnLst/>
            <a:rect l="l" t="t" r="r" b="b"/>
            <a:pathLst>
              <a:path w="2933700" h="2808604">
                <a:moveTo>
                  <a:pt x="0" y="1404134"/>
                </a:moveTo>
                <a:lnTo>
                  <a:pt x="404195" y="1131576"/>
                </a:lnTo>
                <a:lnTo>
                  <a:pt x="196535" y="702070"/>
                </a:lnTo>
                <a:lnTo>
                  <a:pt x="688939" y="659480"/>
                </a:lnTo>
                <a:lnTo>
                  <a:pt x="733440" y="188122"/>
                </a:lnTo>
                <a:lnTo>
                  <a:pt x="1182105" y="386913"/>
                </a:lnTo>
                <a:lnTo>
                  <a:pt x="1466849" y="0"/>
                </a:lnTo>
                <a:lnTo>
                  <a:pt x="1751594" y="386913"/>
                </a:lnTo>
                <a:lnTo>
                  <a:pt x="2200290" y="188122"/>
                </a:lnTo>
                <a:lnTo>
                  <a:pt x="2244760" y="659480"/>
                </a:lnTo>
                <a:lnTo>
                  <a:pt x="2737164" y="702070"/>
                </a:lnTo>
                <a:lnTo>
                  <a:pt x="2529504" y="1131576"/>
                </a:lnTo>
                <a:lnTo>
                  <a:pt x="2933699" y="1404134"/>
                </a:lnTo>
                <a:lnTo>
                  <a:pt x="2529504" y="1676692"/>
                </a:lnTo>
                <a:lnTo>
                  <a:pt x="2737164" y="2106198"/>
                </a:lnTo>
                <a:lnTo>
                  <a:pt x="2244760" y="2148785"/>
                </a:lnTo>
                <a:lnTo>
                  <a:pt x="2200290" y="2620143"/>
                </a:lnTo>
                <a:lnTo>
                  <a:pt x="1751594" y="2421343"/>
                </a:lnTo>
                <a:lnTo>
                  <a:pt x="1466849" y="2808262"/>
                </a:lnTo>
                <a:lnTo>
                  <a:pt x="1182105" y="2421343"/>
                </a:lnTo>
                <a:lnTo>
                  <a:pt x="733440" y="2620143"/>
                </a:lnTo>
                <a:lnTo>
                  <a:pt x="688939" y="2148785"/>
                </a:lnTo>
                <a:lnTo>
                  <a:pt x="196535" y="2106198"/>
                </a:lnTo>
                <a:lnTo>
                  <a:pt x="404195" y="1676692"/>
                </a:lnTo>
                <a:lnTo>
                  <a:pt x="0" y="1404134"/>
                </a:lnTo>
                <a:close/>
              </a:path>
            </a:pathLst>
          </a:custGeom>
          <a:ln w="19049">
            <a:solidFill>
              <a:srgbClr val="FFBA00"/>
            </a:solidFill>
          </a:ln>
        </p:spPr>
        <p:txBody>
          <a:bodyPr wrap="square" lIns="0" tIns="0" rIns="0" bIns="0" rtlCol="0"/>
          <a:lstStyle/>
          <a:p>
            <a:endParaRPr sz="1588"/>
          </a:p>
        </p:txBody>
      </p:sp>
      <p:sp>
        <p:nvSpPr>
          <p:cNvPr id="9" name="object 9"/>
          <p:cNvSpPr txBox="1"/>
          <p:nvPr/>
        </p:nvSpPr>
        <p:spPr>
          <a:xfrm>
            <a:off x="6563405" y="4504151"/>
            <a:ext cx="829235" cy="1086451"/>
          </a:xfrm>
          <a:prstGeom prst="rect">
            <a:avLst/>
          </a:prstGeom>
        </p:spPr>
        <p:txBody>
          <a:bodyPr vert="horz" wrap="square" lIns="0" tIns="0" rIns="0" bIns="0" rtlCol="0">
            <a:spAutoFit/>
          </a:bodyPr>
          <a:lstStyle/>
          <a:p>
            <a:pPr marL="11206" marR="4483" indent="44266"/>
            <a:r>
              <a:rPr sz="3530" b="1" dirty="0">
                <a:solidFill>
                  <a:srgbClr val="FFFFFF"/>
                </a:solidFill>
                <a:latin typeface="Century Gothic"/>
                <a:cs typeface="Century Gothic"/>
              </a:rPr>
              <a:t>ES5</a:t>
            </a:r>
            <a:r>
              <a:rPr sz="3530" b="1" dirty="0">
                <a:solidFill>
                  <a:srgbClr val="FFFFFF"/>
                </a:solidFill>
                <a:latin typeface="Times New Roman"/>
                <a:cs typeface="Times New Roman"/>
              </a:rPr>
              <a:t> </a:t>
            </a:r>
            <a:r>
              <a:rPr sz="3530" b="1" spc="-22" dirty="0">
                <a:solidFill>
                  <a:srgbClr val="FFFFFF"/>
                </a:solidFill>
                <a:latin typeface="Century Gothic"/>
                <a:cs typeface="Century Gothic"/>
              </a:rPr>
              <a:t>FTW</a:t>
            </a:r>
            <a:endParaRPr sz="3530">
              <a:latin typeface="Century Gothic"/>
              <a:cs typeface="Century Gothic"/>
            </a:endParaRPr>
          </a:p>
        </p:txBody>
      </p:sp>
      <p:graphicFrame>
        <p:nvGraphicFramePr>
          <p:cNvPr id="3" name="object 3"/>
          <p:cNvGraphicFramePr>
            <a:graphicFrameLocks noGrp="1"/>
          </p:cNvGraphicFramePr>
          <p:nvPr/>
        </p:nvGraphicFramePr>
        <p:xfrm>
          <a:off x="490930" y="1464332"/>
          <a:ext cx="7159633" cy="1813779"/>
        </p:xfrm>
        <a:graphic>
          <a:graphicData uri="http://schemas.openxmlformats.org/drawingml/2006/table">
            <a:tbl>
              <a:tblPr firstRow="1" bandRow="1">
                <a:tableStyleId>{2D5ABB26-0587-4C30-8999-92F81FD0307C}</a:tableStyleId>
              </a:tblPr>
              <a:tblGrid>
                <a:gridCol w="1029219">
                  <a:extLst>
                    <a:ext uri="{9D8B030D-6E8A-4147-A177-3AD203B41FA5}">
                      <a16:colId xmlns:a16="http://schemas.microsoft.com/office/drawing/2014/main" val="20000"/>
                    </a:ext>
                  </a:extLst>
                </a:gridCol>
                <a:gridCol w="2439855">
                  <a:extLst>
                    <a:ext uri="{9D8B030D-6E8A-4147-A177-3AD203B41FA5}">
                      <a16:colId xmlns:a16="http://schemas.microsoft.com/office/drawing/2014/main" val="20001"/>
                    </a:ext>
                  </a:extLst>
                </a:gridCol>
                <a:gridCol w="3690559">
                  <a:extLst>
                    <a:ext uri="{9D8B030D-6E8A-4147-A177-3AD203B41FA5}">
                      <a16:colId xmlns:a16="http://schemas.microsoft.com/office/drawing/2014/main" val="20002"/>
                    </a:ext>
                  </a:extLst>
                </a:gridCol>
              </a:tblGrid>
              <a:tr h="838419">
                <a:tc>
                  <a:txBody>
                    <a:bodyPr/>
                    <a:lstStyle/>
                    <a:p>
                      <a:pPr marL="34925">
                        <a:lnSpc>
                          <a:spcPct val="100000"/>
                        </a:lnSpc>
                      </a:pPr>
                      <a:r>
                        <a:rPr sz="3200" dirty="0">
                          <a:solidFill>
                            <a:srgbClr val="47BE00"/>
                          </a:solidFill>
                          <a:latin typeface="Consolas"/>
                          <a:cs typeface="Consolas"/>
                        </a:rPr>
                        <a:t>this</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instanceof</a:t>
                      </a:r>
                      <a:endParaRPr sz="3200">
                        <a:latin typeface="Consolas"/>
                        <a:cs typeface="Consolas"/>
                      </a:endParaRPr>
                    </a:p>
                  </a:txBody>
                  <a:tcPr marL="0" marR="0" marT="0" marB="0"/>
                </a:tc>
                <a:tc>
                  <a:txBody>
                    <a:bodyPr/>
                    <a:lstStyle/>
                    <a:p>
                      <a:pPr marL="125095">
                        <a:lnSpc>
                          <a:spcPct val="100000"/>
                        </a:lnSpc>
                      </a:pPr>
                      <a:r>
                        <a:rPr sz="3200" dirty="0">
                          <a:solidFill>
                            <a:srgbClr val="FFBC00"/>
                          </a:solidFill>
                          <a:latin typeface="Consolas"/>
                          <a:cs typeface="Consolas"/>
                        </a:rPr>
                        <a:t>Person</a:t>
                      </a:r>
                      <a:endParaRPr sz="3200">
                        <a:latin typeface="Consolas"/>
                        <a:cs typeface="Consolas"/>
                      </a:endParaRPr>
                    </a:p>
                  </a:txBody>
                  <a:tcPr marL="0" marR="0" marT="0" marB="0"/>
                </a:tc>
                <a:extLst>
                  <a:ext uri="{0D108BD9-81ED-4DB2-BD59-A6C34878D82A}">
                    <a16:rowId xmlns:a16="http://schemas.microsoft.com/office/drawing/2014/main" val="10000"/>
                  </a:ext>
                </a:extLst>
              </a:tr>
              <a:tr h="838419">
                <a:tc>
                  <a:txBody>
                    <a:bodyPr/>
                    <a:lstStyle/>
                    <a:p>
                      <a:pPr marL="34925">
                        <a:lnSpc>
                          <a:spcPct val="100000"/>
                        </a:lnSpc>
                      </a:pPr>
                      <a:r>
                        <a:rPr sz="3200" dirty="0">
                          <a:solidFill>
                            <a:srgbClr val="47BE00"/>
                          </a:solidFill>
                          <a:latin typeface="Consolas"/>
                          <a:cs typeface="Consolas"/>
                        </a:rPr>
                        <a:t>this</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instanceof</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argument</a:t>
                      </a:r>
                      <a:r>
                        <a:rPr sz="3200" spc="-10" dirty="0">
                          <a:solidFill>
                            <a:srgbClr val="47BE00"/>
                          </a:solidFill>
                          <a:latin typeface="Consolas"/>
                          <a:cs typeface="Consolas"/>
                        </a:rPr>
                        <a:t>s</a:t>
                      </a:r>
                      <a:r>
                        <a:rPr sz="3200" dirty="0">
                          <a:solidFill>
                            <a:srgbClr val="FFBC00"/>
                          </a:solidFill>
                          <a:latin typeface="Consolas"/>
                          <a:cs typeface="Consolas"/>
                        </a:rPr>
                        <a:t>.</a:t>
                      </a:r>
                      <a:r>
                        <a:rPr sz="3200" dirty="0">
                          <a:solidFill>
                            <a:srgbClr val="47BE00"/>
                          </a:solidFill>
                          <a:latin typeface="Consolas"/>
                          <a:cs typeface="Consolas"/>
                        </a:rPr>
                        <a:t>callee</a:t>
                      </a:r>
                      <a:endParaRPr sz="32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416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Prototype</a:t>
            </a:r>
          </a:p>
        </p:txBody>
      </p:sp>
      <p:sp>
        <p:nvSpPr>
          <p:cNvPr id="3" name="object 3"/>
          <p:cNvSpPr txBox="1"/>
          <p:nvPr/>
        </p:nvSpPr>
        <p:spPr>
          <a:xfrm>
            <a:off x="582952" y="1645856"/>
            <a:ext cx="7785847" cy="3961982"/>
          </a:xfrm>
          <a:prstGeom prst="rect">
            <a:avLst/>
          </a:prstGeom>
        </p:spPr>
        <p:txBody>
          <a:bodyPr vert="horz" wrap="square" lIns="0" tIns="0" rIns="0" bIns="0" rtlCol="0">
            <a:spAutoFit/>
          </a:bodyPr>
          <a:lstStyle/>
          <a:p>
            <a:pPr marL="454422" marR="1335252" indent="-443777">
              <a:lnSpc>
                <a:spcPct val="135700"/>
              </a:lnSpc>
              <a:tabLst>
                <a:tab pos="898199" algn="l"/>
                <a:tab pos="2451418" algn="l"/>
                <a:tab pos="2672745" algn="l"/>
                <a:tab pos="2894634" algn="l"/>
                <a:tab pos="3116522" algn="l"/>
                <a:tab pos="6221838" algn="l"/>
              </a:tabLst>
            </a:pPr>
            <a:r>
              <a:rPr sz="3177" spc="-18" dirty="0">
                <a:solidFill>
                  <a:srgbClr val="47BE00"/>
                </a:solidFill>
                <a:latin typeface="Consolas"/>
                <a:cs typeface="Consolas"/>
              </a:rPr>
              <a:t>var</a:t>
            </a:r>
            <a:r>
              <a:rPr sz="3177" spc="-18" dirty="0">
                <a:solidFill>
                  <a:srgbClr val="47BE00"/>
                </a:solidFill>
                <a:latin typeface="Times New Roman"/>
                <a:cs typeface="Times New Roman"/>
              </a:rPr>
              <a:t>	</a:t>
            </a:r>
            <a:r>
              <a:rPr sz="3177" spc="-18" dirty="0">
                <a:solidFill>
                  <a:srgbClr val="FFBC00"/>
                </a:solidFill>
                <a:latin typeface="Consolas"/>
                <a:cs typeface="Consolas"/>
              </a:rPr>
              <a:t>Person</a:t>
            </a:r>
            <a:r>
              <a:rPr sz="3177" spc="-18" dirty="0">
                <a:solidFill>
                  <a:srgbClr val="FFBC00"/>
                </a:solidFill>
                <a:latin typeface="Times New Roman"/>
                <a:cs typeface="Times New Roman"/>
              </a:rPr>
              <a:t>	</a:t>
            </a:r>
            <a:r>
              <a:rPr sz="3177" spc="-18" dirty="0">
                <a:solidFill>
                  <a:srgbClr val="FFBC00"/>
                </a:solidFill>
                <a:latin typeface="Consolas"/>
                <a:cs typeface="Consolas"/>
              </a:rPr>
              <a:t>=</a:t>
            </a:r>
            <a:r>
              <a:rPr sz="3177" spc="-18" dirty="0">
                <a:solidFill>
                  <a:srgbClr val="FFBC00"/>
                </a:solidFill>
                <a:latin typeface="Times New Roman"/>
                <a:cs typeface="Times New Roman"/>
              </a:rPr>
              <a:t>	</a:t>
            </a:r>
            <a:r>
              <a:rPr sz="3177" spc="-18" dirty="0">
                <a:solidFill>
                  <a:srgbClr val="47BE00"/>
                </a:solidFill>
                <a:latin typeface="Consolas"/>
                <a:cs typeface="Consolas"/>
              </a:rPr>
              <a:t>functio</a:t>
            </a:r>
            <a:r>
              <a:rPr sz="3177" spc="-22" dirty="0">
                <a:solidFill>
                  <a:srgbClr val="47BE00"/>
                </a:solidFill>
                <a:latin typeface="Consolas"/>
                <a:cs typeface="Consolas"/>
              </a:rPr>
              <a:t>n</a:t>
            </a:r>
            <a:r>
              <a:rPr sz="3177" spc="-18" dirty="0">
                <a:solidFill>
                  <a:srgbClr val="FFBC00"/>
                </a:solidFill>
                <a:latin typeface="Consolas"/>
                <a:cs typeface="Consolas"/>
              </a:rPr>
              <a:t>(nam</a:t>
            </a:r>
            <a:r>
              <a:rPr sz="3177" spc="-22" dirty="0">
                <a:solidFill>
                  <a:srgbClr val="FFBC00"/>
                </a:solidFill>
                <a:latin typeface="Consolas"/>
                <a:cs typeface="Consolas"/>
              </a:rPr>
              <a:t>e</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spc="-9" dirty="0">
                <a:solidFill>
                  <a:srgbClr val="FFBC00"/>
                </a:solidFill>
                <a:latin typeface="Times New Roman"/>
                <a:cs typeface="Times New Roman"/>
              </a:rPr>
              <a:t> </a:t>
            </a:r>
            <a:r>
              <a:rPr sz="3177" spc="-18" dirty="0">
                <a:solidFill>
                  <a:srgbClr val="47BE00"/>
                </a:solidFill>
                <a:latin typeface="Consolas"/>
                <a:cs typeface="Consolas"/>
              </a:rPr>
              <a:t>thi</a:t>
            </a:r>
            <a:r>
              <a:rPr sz="3177" spc="-22" dirty="0">
                <a:solidFill>
                  <a:srgbClr val="47BE00"/>
                </a:solidFill>
                <a:latin typeface="Consolas"/>
                <a:cs typeface="Consolas"/>
              </a:rPr>
              <a:t>s</a:t>
            </a:r>
            <a:r>
              <a:rPr sz="3177" spc="-18" dirty="0">
                <a:solidFill>
                  <a:srgbClr val="FFBC00"/>
                </a:solidFill>
                <a:latin typeface="Consolas"/>
                <a:cs typeface="Consolas"/>
              </a:rPr>
              <a:t>.name</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name;</a:t>
            </a:r>
            <a:endParaRPr sz="3177">
              <a:latin typeface="Consolas"/>
              <a:cs typeface="Consolas"/>
            </a:endParaRPr>
          </a:p>
          <a:p>
            <a:pPr marL="11206">
              <a:spcBef>
                <a:spcPts val="1306"/>
              </a:spcBef>
            </a:pPr>
            <a:r>
              <a:rPr sz="3177" spc="-18" dirty="0">
                <a:solidFill>
                  <a:srgbClr val="FFBC00"/>
                </a:solidFill>
                <a:latin typeface="Consolas"/>
                <a:cs typeface="Consolas"/>
              </a:rPr>
              <a:t>};</a:t>
            </a:r>
            <a:endParaRPr sz="3177">
              <a:latin typeface="Consolas"/>
              <a:cs typeface="Consolas"/>
            </a:endParaRPr>
          </a:p>
          <a:p>
            <a:pPr marL="454422" marR="4483" indent="-443777">
              <a:lnSpc>
                <a:spcPts val="5206"/>
              </a:lnSpc>
              <a:spcBef>
                <a:spcPts val="318"/>
              </a:spcBef>
              <a:tabLst>
                <a:tab pos="2007081" algn="l"/>
                <a:tab pos="2672745" algn="l"/>
                <a:tab pos="3338410" algn="l"/>
                <a:tab pos="3781627" algn="l"/>
                <a:tab pos="4225403" algn="l"/>
                <a:tab pos="4669180" algn="l"/>
                <a:tab pos="5112396" algn="l"/>
                <a:tab pos="7552607" algn="l"/>
              </a:tabLst>
            </a:pPr>
            <a:r>
              <a:rPr sz="3177" spc="-18" dirty="0">
                <a:solidFill>
                  <a:srgbClr val="FFBC00"/>
                </a:solidFill>
                <a:latin typeface="Consolas"/>
                <a:cs typeface="Consolas"/>
              </a:rPr>
              <a:t>Person</a:t>
            </a:r>
            <a:r>
              <a:rPr sz="3177" spc="-22" dirty="0">
                <a:solidFill>
                  <a:srgbClr val="FFBC00"/>
                </a:solidFill>
                <a:latin typeface="Consolas"/>
                <a:cs typeface="Consolas"/>
              </a:rPr>
              <a:t>.</a:t>
            </a:r>
            <a:r>
              <a:rPr sz="3177" spc="-18" dirty="0">
                <a:solidFill>
                  <a:srgbClr val="47BE00"/>
                </a:solidFill>
                <a:latin typeface="Consolas"/>
                <a:cs typeface="Consolas"/>
              </a:rPr>
              <a:t>prototyp</a:t>
            </a:r>
            <a:r>
              <a:rPr sz="3177" spc="-26" dirty="0">
                <a:solidFill>
                  <a:srgbClr val="47BE00"/>
                </a:solidFill>
                <a:latin typeface="Consolas"/>
                <a:cs typeface="Consolas"/>
              </a:rPr>
              <a:t>e</a:t>
            </a:r>
            <a:r>
              <a:rPr sz="3177" spc="-18" dirty="0">
                <a:solidFill>
                  <a:srgbClr val="FFBC00"/>
                </a:solidFill>
                <a:latin typeface="Consolas"/>
                <a:cs typeface="Consolas"/>
              </a:rPr>
              <a:t>.say</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47BE00"/>
                </a:solidFill>
                <a:latin typeface="Consolas"/>
                <a:cs typeface="Consolas"/>
              </a:rPr>
              <a:t>functio</a:t>
            </a:r>
            <a:r>
              <a:rPr sz="3177" spc="-22" dirty="0">
                <a:solidFill>
                  <a:srgbClr val="47BE00"/>
                </a:solidFill>
                <a:latin typeface="Consolas"/>
                <a:cs typeface="Consolas"/>
              </a:rPr>
              <a:t>n</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spc="-9" dirty="0">
                <a:solidFill>
                  <a:srgbClr val="FFBC00"/>
                </a:solidFill>
                <a:latin typeface="Times New Roman"/>
                <a:cs typeface="Times New Roman"/>
              </a:rPr>
              <a:t> </a:t>
            </a:r>
            <a:r>
              <a:rPr sz="3177" spc="-18" dirty="0">
                <a:solidFill>
                  <a:srgbClr val="47BE00"/>
                </a:solidFill>
                <a:latin typeface="Consolas"/>
                <a:cs typeface="Consolas"/>
              </a:rPr>
              <a:t>return</a:t>
            </a:r>
            <a:r>
              <a:rPr sz="3177" dirty="0">
                <a:solidFill>
                  <a:srgbClr val="47BE00"/>
                </a:solidFill>
                <a:latin typeface="Times New Roman"/>
                <a:cs typeface="Times New Roman"/>
              </a:rPr>
              <a:t>	</a:t>
            </a:r>
            <a:r>
              <a:rPr sz="3177" spc="-18" dirty="0">
                <a:solidFill>
                  <a:srgbClr val="E55936"/>
                </a:solidFill>
                <a:latin typeface="Consolas"/>
                <a:cs typeface="Consolas"/>
              </a:rPr>
              <a:t>“I</a:t>
            </a:r>
            <a:r>
              <a:rPr sz="3177" dirty="0">
                <a:solidFill>
                  <a:srgbClr val="E55936"/>
                </a:solidFill>
                <a:latin typeface="Times New Roman"/>
                <a:cs typeface="Times New Roman"/>
              </a:rPr>
              <a:t>	</a:t>
            </a:r>
            <a:r>
              <a:rPr sz="3177" spc="-18" dirty="0">
                <a:solidFill>
                  <a:srgbClr val="E55936"/>
                </a:solidFill>
                <a:latin typeface="Consolas"/>
                <a:cs typeface="Consolas"/>
              </a:rPr>
              <a:t>am</a:t>
            </a:r>
            <a:r>
              <a:rPr sz="3177" dirty="0">
                <a:solidFill>
                  <a:srgbClr val="E55936"/>
                </a:solidFill>
                <a:latin typeface="Times New Roman"/>
                <a:cs typeface="Times New Roman"/>
              </a:rPr>
              <a:t>	</a:t>
            </a:r>
            <a:r>
              <a:rPr sz="3177" spc="-18" dirty="0">
                <a:solidFill>
                  <a:srgbClr val="E55936"/>
                </a:solidFill>
                <a:latin typeface="Consolas"/>
                <a:cs typeface="Consolas"/>
              </a:rPr>
              <a:t>”</a:t>
            </a:r>
            <a:r>
              <a:rPr sz="3177" dirty="0">
                <a:solidFill>
                  <a:srgbClr val="E55936"/>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47BE00"/>
                </a:solidFill>
                <a:latin typeface="Consolas"/>
                <a:cs typeface="Consolas"/>
              </a:rPr>
              <a:t>thi</a:t>
            </a:r>
            <a:r>
              <a:rPr sz="3177" spc="-22" dirty="0">
                <a:solidFill>
                  <a:srgbClr val="47BE00"/>
                </a:solidFill>
                <a:latin typeface="Consolas"/>
                <a:cs typeface="Consolas"/>
              </a:rPr>
              <a:t>s</a:t>
            </a:r>
            <a:r>
              <a:rPr sz="3177" spc="-18" dirty="0">
                <a:solidFill>
                  <a:srgbClr val="FFBC00"/>
                </a:solidFill>
                <a:latin typeface="Consolas"/>
                <a:cs typeface="Consolas"/>
              </a:rPr>
              <a:t>.nam</a:t>
            </a:r>
            <a:r>
              <a:rPr sz="3177" spc="-22" dirty="0">
                <a:solidFill>
                  <a:srgbClr val="FFBC00"/>
                </a:solidFill>
                <a:latin typeface="Consolas"/>
                <a:cs typeface="Consolas"/>
              </a:rPr>
              <a:t>e</a:t>
            </a:r>
            <a:r>
              <a:rPr sz="3177" spc="-18" dirty="0">
                <a:solidFill>
                  <a:srgbClr val="FFBC00"/>
                </a:solidFill>
                <a:latin typeface="Consolas"/>
                <a:cs typeface="Consolas"/>
              </a:rPr>
              <a:t>;</a:t>
            </a:r>
            <a:endParaRPr sz="3177">
              <a:latin typeface="Consolas"/>
              <a:cs typeface="Consolas"/>
            </a:endParaRPr>
          </a:p>
          <a:p>
            <a:pPr marL="11206">
              <a:spcBef>
                <a:spcPts val="899"/>
              </a:spcBef>
            </a:pPr>
            <a:r>
              <a:rPr sz="3177" spc="-18" dirty="0">
                <a:solidFill>
                  <a:srgbClr val="FFBC00"/>
                </a:solidFill>
                <a:latin typeface="Consolas"/>
                <a:cs typeface="Consolas"/>
              </a:rPr>
              <a:t>};</a:t>
            </a:r>
            <a:endParaRPr sz="3177">
              <a:latin typeface="Consolas"/>
              <a:cs typeface="Consolas"/>
            </a:endParaRPr>
          </a:p>
        </p:txBody>
      </p:sp>
    </p:spTree>
    <p:extLst>
      <p:ext uri="{BB962C8B-B14F-4D97-AF65-F5344CB8AC3E}">
        <p14:creationId xmlns:p14="http://schemas.microsoft.com/office/powerpoint/2010/main" val="351307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2900" spc="-85" dirty="0"/>
              <a:t>In </a:t>
            </a:r>
            <a:r>
              <a:rPr sz="2900" spc="-95" dirty="0"/>
              <a:t>non-web</a:t>
            </a:r>
            <a:r>
              <a:rPr sz="2900" spc="-300" dirty="0"/>
              <a:t> </a:t>
            </a:r>
            <a:r>
              <a:rPr sz="2900" spc="-170" dirty="0"/>
              <a:t>languages,</a:t>
            </a:r>
            <a:endParaRPr sz="2900"/>
          </a:p>
        </p:txBody>
      </p:sp>
      <p:sp>
        <p:nvSpPr>
          <p:cNvPr id="3" name="object 3"/>
          <p:cNvSpPr txBox="1"/>
          <p:nvPr/>
        </p:nvSpPr>
        <p:spPr>
          <a:xfrm>
            <a:off x="1429892" y="3545204"/>
            <a:ext cx="6285865" cy="467995"/>
          </a:xfrm>
          <a:prstGeom prst="rect">
            <a:avLst/>
          </a:prstGeom>
        </p:spPr>
        <p:txBody>
          <a:bodyPr vert="horz" wrap="square" lIns="0" tIns="13335" rIns="0" bIns="0" rtlCol="0">
            <a:spAutoFit/>
          </a:bodyPr>
          <a:lstStyle/>
          <a:p>
            <a:pPr marL="12700">
              <a:lnSpc>
                <a:spcPct val="100000"/>
              </a:lnSpc>
              <a:spcBef>
                <a:spcPts val="105"/>
              </a:spcBef>
            </a:pPr>
            <a:r>
              <a:rPr sz="2900" spc="-90" dirty="0">
                <a:latin typeface="Arial"/>
                <a:cs typeface="Arial"/>
              </a:rPr>
              <a:t>most</a:t>
            </a:r>
            <a:r>
              <a:rPr sz="2900" spc="-190" dirty="0">
                <a:latin typeface="Arial"/>
                <a:cs typeface="Arial"/>
              </a:rPr>
              <a:t> </a:t>
            </a:r>
            <a:r>
              <a:rPr sz="2900" spc="-5" dirty="0">
                <a:latin typeface="Arial"/>
                <a:cs typeface="Arial"/>
              </a:rPr>
              <a:t>of</a:t>
            </a:r>
            <a:r>
              <a:rPr sz="2900" spc="-170" dirty="0">
                <a:latin typeface="Arial"/>
                <a:cs typeface="Arial"/>
              </a:rPr>
              <a:t> </a:t>
            </a:r>
            <a:r>
              <a:rPr sz="2900" spc="-30" dirty="0">
                <a:latin typeface="Arial"/>
                <a:cs typeface="Arial"/>
              </a:rPr>
              <a:t>the</a:t>
            </a:r>
            <a:r>
              <a:rPr sz="2900" spc="-150" dirty="0">
                <a:latin typeface="Arial"/>
                <a:cs typeface="Arial"/>
              </a:rPr>
              <a:t> </a:t>
            </a:r>
            <a:r>
              <a:rPr sz="2900" spc="-155" dirty="0">
                <a:latin typeface="Arial"/>
                <a:cs typeface="Arial"/>
              </a:rPr>
              <a:t>code</a:t>
            </a:r>
            <a:r>
              <a:rPr sz="2900" spc="-180" dirty="0">
                <a:latin typeface="Arial"/>
                <a:cs typeface="Arial"/>
              </a:rPr>
              <a:t> </a:t>
            </a:r>
            <a:r>
              <a:rPr sz="2900" spc="-110" dirty="0">
                <a:latin typeface="Arial"/>
                <a:cs typeface="Arial"/>
              </a:rPr>
              <a:t>we</a:t>
            </a:r>
            <a:r>
              <a:rPr sz="2900" spc="-165" dirty="0">
                <a:latin typeface="Arial"/>
                <a:cs typeface="Arial"/>
              </a:rPr>
              <a:t> </a:t>
            </a:r>
            <a:r>
              <a:rPr sz="2900" dirty="0">
                <a:latin typeface="Arial"/>
                <a:cs typeface="Arial"/>
              </a:rPr>
              <a:t>write</a:t>
            </a:r>
            <a:r>
              <a:rPr sz="2900" spc="-170" dirty="0">
                <a:latin typeface="Arial"/>
                <a:cs typeface="Arial"/>
              </a:rPr>
              <a:t> </a:t>
            </a:r>
            <a:r>
              <a:rPr sz="2900" spc="-150" dirty="0">
                <a:latin typeface="Arial"/>
                <a:cs typeface="Arial"/>
              </a:rPr>
              <a:t>is</a:t>
            </a:r>
            <a:r>
              <a:rPr sz="2900" spc="-165" dirty="0">
                <a:latin typeface="Arial"/>
                <a:cs typeface="Arial"/>
              </a:rPr>
              <a:t> </a:t>
            </a:r>
            <a:r>
              <a:rPr sz="2900" i="1" spc="-110" dirty="0">
                <a:latin typeface="Trebuchet MS"/>
                <a:cs typeface="Trebuchet MS"/>
              </a:rPr>
              <a:t>synchronous</a:t>
            </a:r>
            <a:r>
              <a:rPr sz="2900" spc="-110" dirty="0">
                <a:latin typeface="Arial"/>
                <a:cs typeface="Arial"/>
              </a:rPr>
              <a:t>.</a:t>
            </a:r>
            <a:endParaRPr sz="2900">
              <a:latin typeface="Arial"/>
              <a:cs typeface="Arial"/>
            </a:endParaRPr>
          </a:p>
        </p:txBody>
      </p:sp>
      <p:sp>
        <p:nvSpPr>
          <p:cNvPr id="4" name="object 4"/>
          <p:cNvSpPr txBox="1"/>
          <p:nvPr/>
        </p:nvSpPr>
        <p:spPr>
          <a:xfrm>
            <a:off x="3989070" y="4754702"/>
            <a:ext cx="1165860" cy="300355"/>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Arial"/>
                <a:cs typeface="Arial"/>
              </a:rPr>
              <a:t>aka</a:t>
            </a:r>
            <a:r>
              <a:rPr sz="1800" spc="-170" dirty="0">
                <a:latin typeface="Arial"/>
                <a:cs typeface="Arial"/>
              </a:rPr>
              <a:t> </a:t>
            </a:r>
            <a:r>
              <a:rPr sz="1800" i="1" spc="-85" dirty="0">
                <a:latin typeface="Trebuchet MS"/>
                <a:cs typeface="Trebuchet MS"/>
              </a:rPr>
              <a:t>blocking</a:t>
            </a:r>
            <a:endParaRPr sz="1800">
              <a:latin typeface="Trebuchet MS"/>
              <a:cs typeface="Trebuchet MS"/>
            </a:endParaRPr>
          </a:p>
        </p:txBody>
      </p:sp>
    </p:spTree>
    <p:extLst>
      <p:ext uri="{BB962C8B-B14F-4D97-AF65-F5344CB8AC3E}">
        <p14:creationId xmlns:p14="http://schemas.microsoft.com/office/powerpoint/2010/main" val="6054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Ho</a:t>
            </a:r>
            <a:r>
              <a:rPr dirty="0"/>
              <a:t>w</a:t>
            </a:r>
            <a:r>
              <a:rPr spc="-154" dirty="0">
                <a:latin typeface="Times New Roman"/>
                <a:cs typeface="Times New Roman"/>
              </a:rPr>
              <a:t> </a:t>
            </a:r>
            <a:r>
              <a:rPr spc="-159" dirty="0"/>
              <a:t>i</a:t>
            </a:r>
            <a:r>
              <a:rPr spc="-22" dirty="0"/>
              <a:t>s</a:t>
            </a:r>
            <a:r>
              <a:rPr spc="-154" dirty="0">
                <a:latin typeface="Times New Roman"/>
                <a:cs typeface="Times New Roman"/>
              </a:rPr>
              <a:t> </a:t>
            </a:r>
            <a:r>
              <a:rPr spc="-146" dirty="0"/>
              <a:t>th</a:t>
            </a:r>
            <a:r>
              <a:rPr dirty="0"/>
              <a:t>e</a:t>
            </a:r>
            <a:r>
              <a:rPr spc="-159" dirty="0">
                <a:latin typeface="Times New Roman"/>
                <a:cs typeface="Times New Roman"/>
              </a:rPr>
              <a:t> </a:t>
            </a:r>
            <a:r>
              <a:rPr spc="-146" dirty="0"/>
              <a:t>prototyp</a:t>
            </a:r>
            <a:r>
              <a:rPr dirty="0"/>
              <a:t>e</a:t>
            </a:r>
            <a:r>
              <a:rPr spc="-146" dirty="0">
                <a:latin typeface="Times New Roman"/>
                <a:cs typeface="Times New Roman"/>
              </a:rPr>
              <a:t> </a:t>
            </a:r>
            <a:r>
              <a:rPr spc="-146" dirty="0"/>
              <a:t>used?</a:t>
            </a:r>
          </a:p>
        </p:txBody>
      </p:sp>
      <p:sp>
        <p:nvSpPr>
          <p:cNvPr id="3" name="object 3"/>
          <p:cNvSpPr txBox="1"/>
          <p:nvPr/>
        </p:nvSpPr>
        <p:spPr>
          <a:xfrm>
            <a:off x="510540" y="2110093"/>
            <a:ext cx="6935881" cy="2606932"/>
          </a:xfrm>
          <a:prstGeom prst="rect">
            <a:avLst/>
          </a:prstGeom>
        </p:spPr>
        <p:txBody>
          <a:bodyPr vert="horz" wrap="square" lIns="0" tIns="0" rIns="0" bIns="0" rtlCol="0">
            <a:spAutoFit/>
          </a:bodyPr>
          <a:lstStyle/>
          <a:p>
            <a:pPr marL="11206">
              <a:tabLst>
                <a:tab pos="824237" algn="l"/>
                <a:tab pos="1637267" algn="l"/>
                <a:tab pos="2654255" algn="l"/>
                <a:tab pos="3060490" algn="l"/>
                <a:tab pos="3874080"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47BE00"/>
                </a:solidFill>
                <a:latin typeface="Consolas"/>
                <a:cs typeface="Consolas"/>
              </a:rPr>
              <a:t>var</a:t>
            </a:r>
            <a:r>
              <a:rPr sz="2912" spc="-18" dirty="0">
                <a:solidFill>
                  <a:srgbClr val="47BE00"/>
                </a:solidFill>
                <a:latin typeface="Times New Roman"/>
                <a:cs typeface="Times New Roman"/>
              </a:rPr>
              <a:t>	</a:t>
            </a:r>
            <a:r>
              <a:rPr sz="2912" spc="-18" dirty="0">
                <a:solidFill>
                  <a:srgbClr val="FFBC00"/>
                </a:solidFill>
                <a:latin typeface="Consolas"/>
                <a:cs typeface="Consolas"/>
              </a:rPr>
              <a:t>adam</a:t>
            </a:r>
            <a:r>
              <a:rPr sz="2912" spc="-18" dirty="0">
                <a:solidFill>
                  <a:srgbClr val="FFBC00"/>
                </a:solidFill>
                <a:latin typeface="Times New Roman"/>
                <a:cs typeface="Times New Roman"/>
              </a:rPr>
              <a:t>	</a:t>
            </a:r>
            <a:r>
              <a:rPr sz="2912" spc="-18" dirty="0">
                <a:solidFill>
                  <a:srgbClr val="FFBC00"/>
                </a:solidFill>
                <a:latin typeface="Consolas"/>
                <a:cs typeface="Consolas"/>
              </a:rPr>
              <a:t>=</a:t>
            </a:r>
            <a:r>
              <a:rPr sz="2912" spc="-18" dirty="0">
                <a:solidFill>
                  <a:srgbClr val="FFBC00"/>
                </a:solidFill>
                <a:latin typeface="Times New Roman"/>
                <a:cs typeface="Times New Roman"/>
              </a:rPr>
              <a:t>	</a:t>
            </a:r>
            <a:r>
              <a:rPr sz="2912" spc="-18" dirty="0">
                <a:solidFill>
                  <a:srgbClr val="47BE00"/>
                </a:solidFill>
                <a:latin typeface="Consolas"/>
                <a:cs typeface="Consolas"/>
              </a:rPr>
              <a:t>new</a:t>
            </a:r>
            <a:r>
              <a:rPr sz="2912" spc="-18" dirty="0">
                <a:solidFill>
                  <a:srgbClr val="47BE00"/>
                </a:solidFill>
                <a:latin typeface="Times New Roman"/>
                <a:cs typeface="Times New Roman"/>
              </a:rPr>
              <a:t>	</a:t>
            </a:r>
            <a:r>
              <a:rPr sz="2912" spc="-18" dirty="0">
                <a:solidFill>
                  <a:srgbClr val="FFBC00"/>
                </a:solidFill>
                <a:latin typeface="Consolas"/>
                <a:cs typeface="Consolas"/>
              </a:rPr>
              <a:t>Person</a:t>
            </a:r>
            <a:r>
              <a:rPr sz="2912" spc="-22" dirty="0">
                <a:solidFill>
                  <a:srgbClr val="FFBC00"/>
                </a:solidFill>
                <a:latin typeface="Consolas"/>
                <a:cs typeface="Consolas"/>
              </a:rPr>
              <a:t>(</a:t>
            </a:r>
            <a:r>
              <a:rPr sz="2912" spc="-18" dirty="0">
                <a:solidFill>
                  <a:srgbClr val="E55936"/>
                </a:solidFill>
                <a:latin typeface="Consolas"/>
                <a:cs typeface="Consolas"/>
              </a:rPr>
              <a:t>'Ada</a:t>
            </a:r>
            <a:r>
              <a:rPr sz="2912" spc="-22" dirty="0">
                <a:solidFill>
                  <a:srgbClr val="E55936"/>
                </a:solidFill>
                <a:latin typeface="Consolas"/>
                <a:cs typeface="Consolas"/>
              </a:rPr>
              <a:t>m</a:t>
            </a:r>
            <a:r>
              <a:rPr sz="2912" spc="-18" dirty="0">
                <a:solidFill>
                  <a:srgbClr val="E55936"/>
                </a:solidFill>
                <a:latin typeface="Consolas"/>
                <a:cs typeface="Consolas"/>
              </a:rPr>
              <a:t>'</a:t>
            </a:r>
            <a:r>
              <a:rPr sz="2912" spc="-18" dirty="0">
                <a:solidFill>
                  <a:srgbClr val="FFBC00"/>
                </a:solidFill>
                <a:latin typeface="Consolas"/>
                <a:cs typeface="Consolas"/>
              </a:rPr>
              <a:t>);</a:t>
            </a:r>
            <a:endParaRPr sz="2912">
              <a:latin typeface="Consolas"/>
              <a:cs typeface="Consolas"/>
            </a:endParaRPr>
          </a:p>
          <a:p>
            <a:pPr marL="11206" marR="4070754">
              <a:lnSpc>
                <a:spcPct val="118700"/>
              </a:lnSpc>
              <a:spcBef>
                <a:spcPts val="79"/>
              </a:spcBef>
              <a:tabLst>
                <a:tab pos="824237"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FFBC00"/>
                </a:solidFill>
                <a:latin typeface="Consolas"/>
                <a:cs typeface="Consolas"/>
              </a:rPr>
              <a:t>adam.nam</a:t>
            </a:r>
            <a:r>
              <a:rPr sz="2912" spc="-26" dirty="0">
                <a:solidFill>
                  <a:srgbClr val="FFBC00"/>
                </a:solidFill>
                <a:latin typeface="Consolas"/>
                <a:cs typeface="Consolas"/>
              </a:rPr>
              <a:t>e</a:t>
            </a:r>
            <a:r>
              <a:rPr sz="2912" spc="-18" dirty="0">
                <a:solidFill>
                  <a:srgbClr val="FFBC00"/>
                </a:solidFill>
                <a:latin typeface="Consolas"/>
                <a:cs typeface="Consolas"/>
              </a:rPr>
              <a:t>;</a:t>
            </a:r>
            <a:r>
              <a:rPr sz="2912" spc="-9" dirty="0">
                <a:solidFill>
                  <a:srgbClr val="FFBC00"/>
                </a:solidFill>
                <a:latin typeface="Times New Roman"/>
                <a:cs typeface="Times New Roman"/>
              </a:rPr>
              <a:t> </a:t>
            </a:r>
            <a:r>
              <a:rPr sz="2912" spc="-18" dirty="0">
                <a:solidFill>
                  <a:srgbClr val="E55936"/>
                </a:solidFill>
                <a:latin typeface="Consolas"/>
                <a:cs typeface="Consolas"/>
              </a:rPr>
              <a:t>"Adam"</a:t>
            </a:r>
            <a:endParaRPr sz="2912">
              <a:latin typeface="Consolas"/>
              <a:cs typeface="Consolas"/>
            </a:endParaRPr>
          </a:p>
          <a:p>
            <a:pPr marL="11206" marR="3867356">
              <a:lnSpc>
                <a:spcPct val="118700"/>
              </a:lnSpc>
              <a:spcBef>
                <a:spcPts val="88"/>
              </a:spcBef>
              <a:tabLst>
                <a:tab pos="620839" algn="l"/>
                <a:tab pos="824237" algn="l"/>
                <a:tab pos="1231032"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FFBC00"/>
                </a:solidFill>
                <a:latin typeface="Consolas"/>
                <a:cs typeface="Consolas"/>
              </a:rPr>
              <a:t>adam.sa</a:t>
            </a:r>
            <a:r>
              <a:rPr sz="2912" spc="-22" dirty="0">
                <a:solidFill>
                  <a:srgbClr val="FFBC00"/>
                </a:solidFill>
                <a:latin typeface="Consolas"/>
                <a:cs typeface="Consolas"/>
              </a:rPr>
              <a:t>y</a:t>
            </a:r>
            <a:r>
              <a:rPr sz="2912" spc="-18" dirty="0">
                <a:solidFill>
                  <a:srgbClr val="FFBC00"/>
                </a:solidFill>
                <a:latin typeface="Consolas"/>
                <a:cs typeface="Consolas"/>
              </a:rPr>
              <a:t>();</a:t>
            </a:r>
            <a:r>
              <a:rPr sz="2912" spc="-9" dirty="0">
                <a:solidFill>
                  <a:srgbClr val="FFBC00"/>
                </a:solidFill>
                <a:latin typeface="Times New Roman"/>
                <a:cs typeface="Times New Roman"/>
              </a:rPr>
              <a:t> </a:t>
            </a:r>
            <a:r>
              <a:rPr sz="2912" spc="-18" dirty="0">
                <a:solidFill>
                  <a:srgbClr val="E55936"/>
                </a:solidFill>
                <a:latin typeface="Consolas"/>
                <a:cs typeface="Consolas"/>
              </a:rPr>
              <a:t>"I</a:t>
            </a:r>
            <a:r>
              <a:rPr sz="2912" dirty="0">
                <a:solidFill>
                  <a:srgbClr val="E55936"/>
                </a:solidFill>
                <a:latin typeface="Times New Roman"/>
                <a:cs typeface="Times New Roman"/>
              </a:rPr>
              <a:t>	</a:t>
            </a:r>
            <a:r>
              <a:rPr sz="2912" spc="-18" dirty="0">
                <a:solidFill>
                  <a:srgbClr val="E55936"/>
                </a:solidFill>
                <a:latin typeface="Consolas"/>
                <a:cs typeface="Consolas"/>
              </a:rPr>
              <a:t>am</a:t>
            </a:r>
            <a:r>
              <a:rPr sz="2912" dirty="0">
                <a:solidFill>
                  <a:srgbClr val="E55936"/>
                </a:solidFill>
                <a:latin typeface="Times New Roman"/>
                <a:cs typeface="Times New Roman"/>
              </a:rPr>
              <a:t>	</a:t>
            </a:r>
            <a:r>
              <a:rPr sz="2912" spc="-18" dirty="0">
                <a:solidFill>
                  <a:srgbClr val="E55936"/>
                </a:solidFill>
                <a:latin typeface="Consolas"/>
                <a:cs typeface="Consolas"/>
              </a:rPr>
              <a:t>Adam"</a:t>
            </a:r>
            <a:endParaRPr sz="2912">
              <a:latin typeface="Consolas"/>
              <a:cs typeface="Consolas"/>
            </a:endParaRPr>
          </a:p>
        </p:txBody>
      </p:sp>
      <p:sp>
        <p:nvSpPr>
          <p:cNvPr id="4" name="object 2">
            <a:extLst>
              <a:ext uri="{FF2B5EF4-FFF2-40B4-BE49-F238E27FC236}">
                <a16:creationId xmlns:a16="http://schemas.microsoft.com/office/drawing/2014/main" id="{A0CBFC46-88AF-4198-90E1-12C4D2C71A60}"/>
              </a:ext>
            </a:extLst>
          </p:cNvPr>
          <p:cNvSpPr txBox="1"/>
          <p:nvPr/>
        </p:nvSpPr>
        <p:spPr>
          <a:xfrm>
            <a:off x="438262" y="4876800"/>
            <a:ext cx="7008159" cy="681597"/>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dirty="0"/>
              <a:t>If you want to reuse it, add it to the prototype</a:t>
            </a:r>
          </a:p>
        </p:txBody>
      </p:sp>
    </p:spTree>
    <p:extLst>
      <p:ext uri="{BB962C8B-B14F-4D97-AF65-F5344CB8AC3E}">
        <p14:creationId xmlns:p14="http://schemas.microsoft.com/office/powerpoint/2010/main" val="212329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Functions are objects</a:t>
            </a:r>
            <a:endParaRPr spc="-146" dirty="0"/>
          </a:p>
        </p:txBody>
      </p:sp>
      <p:sp>
        <p:nvSpPr>
          <p:cNvPr id="5" name="object 3">
            <a:extLst>
              <a:ext uri="{FF2B5EF4-FFF2-40B4-BE49-F238E27FC236}">
                <a16:creationId xmlns:a16="http://schemas.microsoft.com/office/drawing/2014/main" id="{C8D25495-9026-429E-A25C-9F902D620CD5}"/>
              </a:ext>
            </a:extLst>
          </p:cNvPr>
          <p:cNvSpPr txBox="1"/>
          <p:nvPr/>
        </p:nvSpPr>
        <p:spPr>
          <a:xfrm>
            <a:off x="508282" y="1066800"/>
            <a:ext cx="4131945" cy="647700"/>
          </a:xfrm>
          <a:prstGeom prst="rect">
            <a:avLst/>
          </a:prstGeom>
        </p:spPr>
        <p:txBody>
          <a:bodyPr vert="horz" wrap="square" lIns="0" tIns="0" rIns="0" bIns="0" rtlCol="0">
            <a:spAutoFit/>
          </a:bodyPr>
          <a:lstStyle/>
          <a:p>
            <a:pPr marL="12700">
              <a:lnSpc>
                <a:spcPct val="100000"/>
              </a:lnSpc>
            </a:pPr>
            <a:r>
              <a:rPr sz="4900" spc="-30" dirty="0">
                <a:solidFill>
                  <a:srgbClr val="00ABFF"/>
                </a:solidFill>
                <a:latin typeface="Consolas"/>
                <a:cs typeface="Consolas"/>
              </a:rPr>
              <a:t>(</a:t>
            </a:r>
            <a:r>
              <a:rPr sz="4900" spc="-30" dirty="0">
                <a:solidFill>
                  <a:srgbClr val="47BE00"/>
                </a:solidFill>
                <a:latin typeface="Consolas"/>
                <a:cs typeface="Consolas"/>
              </a:rPr>
              <a:t>functio</a:t>
            </a:r>
            <a:r>
              <a:rPr sz="4900" spc="-40" dirty="0">
                <a:solidFill>
                  <a:srgbClr val="47BE00"/>
                </a:solidFill>
                <a:latin typeface="Consolas"/>
                <a:cs typeface="Consolas"/>
              </a:rPr>
              <a:t>n</a:t>
            </a:r>
            <a:r>
              <a:rPr sz="4900" spc="-30" dirty="0">
                <a:solidFill>
                  <a:srgbClr val="FFBC00"/>
                </a:solidFill>
                <a:latin typeface="Consolas"/>
                <a:cs typeface="Consolas"/>
              </a:rPr>
              <a:t>(){</a:t>
            </a:r>
            <a:endParaRPr sz="4900" dirty="0">
              <a:latin typeface="Consolas"/>
              <a:cs typeface="Consolas"/>
            </a:endParaRPr>
          </a:p>
        </p:txBody>
      </p:sp>
      <p:sp>
        <p:nvSpPr>
          <p:cNvPr id="6" name="object 5">
            <a:extLst>
              <a:ext uri="{FF2B5EF4-FFF2-40B4-BE49-F238E27FC236}">
                <a16:creationId xmlns:a16="http://schemas.microsoft.com/office/drawing/2014/main" id="{5579C5E1-95B8-4D1D-8FEF-B55F95E2EBD5}"/>
              </a:ext>
            </a:extLst>
          </p:cNvPr>
          <p:cNvSpPr txBox="1"/>
          <p:nvPr/>
        </p:nvSpPr>
        <p:spPr>
          <a:xfrm>
            <a:off x="508279" y="3756154"/>
            <a:ext cx="5501640" cy="1536700"/>
          </a:xfrm>
          <a:prstGeom prst="rect">
            <a:avLst/>
          </a:prstGeom>
        </p:spPr>
        <p:txBody>
          <a:bodyPr vert="horz" wrap="square" lIns="0" tIns="0" rIns="0" bIns="0" rtlCol="0">
            <a:spAutoFit/>
          </a:bodyPr>
          <a:lstStyle/>
          <a:p>
            <a:pPr marL="1038860">
              <a:lnSpc>
                <a:spcPct val="100000"/>
              </a:lnSpc>
              <a:tabLst>
                <a:tab pos="3776345" algn="l"/>
                <a:tab pos="4460875" algn="l"/>
              </a:tabLst>
            </a:pPr>
            <a:r>
              <a:rPr sz="4900" spc="-30" dirty="0">
                <a:solidFill>
                  <a:srgbClr val="47BE00"/>
                </a:solidFill>
                <a:latin typeface="Consolas"/>
                <a:cs typeface="Consolas"/>
              </a:rPr>
              <a:t>aler</a:t>
            </a:r>
            <a:r>
              <a:rPr sz="4900" spc="-35" dirty="0">
                <a:solidFill>
                  <a:srgbClr val="47BE00"/>
                </a:solidFill>
                <a:latin typeface="Consolas"/>
                <a:cs typeface="Consolas"/>
              </a:rPr>
              <a:t>t</a:t>
            </a:r>
            <a:r>
              <a:rPr sz="4900" spc="-30" dirty="0">
                <a:solidFill>
                  <a:srgbClr val="FFBC00"/>
                </a:solidFill>
                <a:latin typeface="Consolas"/>
                <a:cs typeface="Consolas"/>
              </a:rPr>
              <a:t>(a</a:t>
            </a:r>
            <a:r>
              <a:rPr sz="4900" dirty="0">
                <a:solidFill>
                  <a:srgbClr val="FFBC00"/>
                </a:solidFill>
                <a:latin typeface="Times New Roman"/>
                <a:cs typeface="Times New Roman"/>
              </a:rPr>
              <a:t>	</a:t>
            </a:r>
            <a:r>
              <a:rPr sz="4900" spc="-30" dirty="0">
                <a:solidFill>
                  <a:srgbClr val="FFBC00"/>
                </a:solidFill>
                <a:latin typeface="Consolas"/>
                <a:cs typeface="Consolas"/>
              </a:rPr>
              <a:t>+</a:t>
            </a:r>
            <a:r>
              <a:rPr sz="4900" dirty="0">
                <a:solidFill>
                  <a:srgbClr val="FFBC00"/>
                </a:solidFill>
                <a:latin typeface="Times New Roman"/>
                <a:cs typeface="Times New Roman"/>
              </a:rPr>
              <a:t>	</a:t>
            </a:r>
            <a:r>
              <a:rPr sz="4900" spc="-30" dirty="0">
                <a:solidFill>
                  <a:srgbClr val="FFBC00"/>
                </a:solidFill>
                <a:latin typeface="Consolas"/>
                <a:cs typeface="Consolas"/>
              </a:rPr>
              <a:t>b);</a:t>
            </a:r>
            <a:endParaRPr sz="4900" dirty="0">
              <a:latin typeface="Consolas"/>
              <a:cs typeface="Consolas"/>
            </a:endParaRPr>
          </a:p>
          <a:p>
            <a:pPr marL="12700">
              <a:lnSpc>
                <a:spcPct val="100000"/>
              </a:lnSpc>
              <a:spcBef>
                <a:spcPts val="1120"/>
              </a:spcBef>
            </a:pPr>
            <a:r>
              <a:rPr sz="4900" spc="-30" dirty="0">
                <a:solidFill>
                  <a:srgbClr val="FFBC00"/>
                </a:solidFill>
                <a:latin typeface="Consolas"/>
                <a:cs typeface="Consolas"/>
              </a:rPr>
              <a:t>}</a:t>
            </a:r>
            <a:r>
              <a:rPr sz="4900" spc="-30" dirty="0">
                <a:solidFill>
                  <a:srgbClr val="00ABFF"/>
                </a:solidFill>
                <a:latin typeface="Consolas"/>
                <a:cs typeface="Consolas"/>
              </a:rPr>
              <a:t>)</a:t>
            </a:r>
            <a:r>
              <a:rPr sz="4900" spc="-30" dirty="0">
                <a:solidFill>
                  <a:srgbClr val="E55936"/>
                </a:solidFill>
                <a:latin typeface="Consolas"/>
                <a:cs typeface="Consolas"/>
              </a:rPr>
              <a:t>();</a:t>
            </a:r>
            <a:endParaRPr sz="4900" dirty="0">
              <a:latin typeface="Consolas"/>
              <a:cs typeface="Consolas"/>
            </a:endParaRPr>
          </a:p>
        </p:txBody>
      </p:sp>
      <p:graphicFrame>
        <p:nvGraphicFramePr>
          <p:cNvPr id="7" name="object 4">
            <a:extLst>
              <a:ext uri="{FF2B5EF4-FFF2-40B4-BE49-F238E27FC236}">
                <a16:creationId xmlns:a16="http://schemas.microsoft.com/office/drawing/2014/main" id="{166C6A0C-74D6-4260-95C2-87F241575656}"/>
              </a:ext>
            </a:extLst>
          </p:cNvPr>
          <p:cNvGraphicFramePr>
            <a:graphicFrameLocks noGrp="1"/>
          </p:cNvGraphicFramePr>
          <p:nvPr>
            <p:extLst>
              <p:ext uri="{D42A27DB-BD31-4B8C-83A1-F6EECF244321}">
                <p14:modId xmlns:p14="http://schemas.microsoft.com/office/powerpoint/2010/main" val="1617771035"/>
              </p:ext>
            </p:extLst>
          </p:nvPr>
        </p:nvGraphicFramePr>
        <p:xfrm>
          <a:off x="1512495" y="1914653"/>
          <a:ext cx="3491287" cy="1638300"/>
        </p:xfrm>
        <a:graphic>
          <a:graphicData uri="http://schemas.openxmlformats.org/drawingml/2006/table">
            <a:tbl>
              <a:tblPr firstRow="1" bandRow="1">
                <a:tableStyleId>{2D5ABB26-0587-4C30-8999-92F81FD0307C}</a:tableStyleId>
              </a:tblPr>
              <a:tblGrid>
                <a:gridCol w="1232788">
                  <a:extLst>
                    <a:ext uri="{9D8B030D-6E8A-4147-A177-3AD203B41FA5}">
                      <a16:colId xmlns:a16="http://schemas.microsoft.com/office/drawing/2014/main" val="20000"/>
                    </a:ext>
                  </a:extLst>
                </a:gridCol>
                <a:gridCol w="684039">
                  <a:extLst>
                    <a:ext uri="{9D8B030D-6E8A-4147-A177-3AD203B41FA5}">
                      <a16:colId xmlns:a16="http://schemas.microsoft.com/office/drawing/2014/main" val="20001"/>
                    </a:ext>
                  </a:extLst>
                </a:gridCol>
                <a:gridCol w="684289">
                  <a:extLst>
                    <a:ext uri="{9D8B030D-6E8A-4147-A177-3AD203B41FA5}">
                      <a16:colId xmlns:a16="http://schemas.microsoft.com/office/drawing/2014/main" val="20002"/>
                    </a:ext>
                  </a:extLst>
                </a:gridCol>
                <a:gridCol w="890171">
                  <a:extLst>
                    <a:ext uri="{9D8B030D-6E8A-4147-A177-3AD203B41FA5}">
                      <a16:colId xmlns:a16="http://schemas.microsoft.com/office/drawing/2014/main" val="20003"/>
                    </a:ext>
                  </a:extLst>
                </a:gridCol>
              </a:tblGrid>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a</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1</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0"/>
                  </a:ext>
                </a:extLst>
              </a:tr>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b</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2</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52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Self Executable Objects</a:t>
            </a:r>
            <a:endParaRPr spc="-146" dirty="0"/>
          </a:p>
        </p:txBody>
      </p:sp>
      <p:sp>
        <p:nvSpPr>
          <p:cNvPr id="8" name="object 3">
            <a:extLst>
              <a:ext uri="{FF2B5EF4-FFF2-40B4-BE49-F238E27FC236}">
                <a16:creationId xmlns:a16="http://schemas.microsoft.com/office/drawing/2014/main" id="{E67F7159-8EC3-4AD0-9000-FEE4245F6494}"/>
              </a:ext>
            </a:extLst>
          </p:cNvPr>
          <p:cNvSpPr txBox="1"/>
          <p:nvPr/>
        </p:nvSpPr>
        <p:spPr>
          <a:xfrm>
            <a:off x="508282" y="1184146"/>
            <a:ext cx="4131945" cy="647700"/>
          </a:xfrm>
          <a:prstGeom prst="rect">
            <a:avLst/>
          </a:prstGeom>
        </p:spPr>
        <p:txBody>
          <a:bodyPr vert="horz" wrap="square" lIns="0" tIns="0" rIns="0" bIns="0" rtlCol="0">
            <a:spAutoFit/>
          </a:bodyPr>
          <a:lstStyle/>
          <a:p>
            <a:pPr marL="12700">
              <a:lnSpc>
                <a:spcPct val="100000"/>
              </a:lnSpc>
            </a:pPr>
            <a:r>
              <a:rPr sz="4900" spc="-30" dirty="0">
                <a:solidFill>
                  <a:srgbClr val="00ABFF"/>
                </a:solidFill>
                <a:latin typeface="Consolas"/>
                <a:cs typeface="Consolas"/>
              </a:rPr>
              <a:t>(</a:t>
            </a:r>
            <a:r>
              <a:rPr sz="4900" spc="-30" dirty="0">
                <a:solidFill>
                  <a:srgbClr val="47BE00"/>
                </a:solidFill>
                <a:latin typeface="Consolas"/>
                <a:cs typeface="Consolas"/>
              </a:rPr>
              <a:t>functio</a:t>
            </a:r>
            <a:r>
              <a:rPr sz="4900" spc="-40" dirty="0">
                <a:solidFill>
                  <a:srgbClr val="47BE00"/>
                </a:solidFill>
                <a:latin typeface="Consolas"/>
                <a:cs typeface="Consolas"/>
              </a:rPr>
              <a:t>n</a:t>
            </a:r>
            <a:r>
              <a:rPr sz="4900" spc="-30" dirty="0">
                <a:solidFill>
                  <a:srgbClr val="FFBC00"/>
                </a:solidFill>
                <a:latin typeface="Consolas"/>
                <a:cs typeface="Consolas"/>
              </a:rPr>
              <a:t>(){</a:t>
            </a:r>
            <a:endParaRPr sz="4900" dirty="0">
              <a:latin typeface="Consolas"/>
              <a:cs typeface="Consolas"/>
            </a:endParaRPr>
          </a:p>
        </p:txBody>
      </p:sp>
      <p:sp>
        <p:nvSpPr>
          <p:cNvPr id="9" name="object 5">
            <a:extLst>
              <a:ext uri="{FF2B5EF4-FFF2-40B4-BE49-F238E27FC236}">
                <a16:creationId xmlns:a16="http://schemas.microsoft.com/office/drawing/2014/main" id="{8DAB3C2E-6BC2-43A8-8F2D-6ABF1FE569A1}"/>
              </a:ext>
            </a:extLst>
          </p:cNvPr>
          <p:cNvSpPr txBox="1"/>
          <p:nvPr/>
        </p:nvSpPr>
        <p:spPr>
          <a:xfrm>
            <a:off x="508279" y="3873500"/>
            <a:ext cx="5501640" cy="1536700"/>
          </a:xfrm>
          <a:prstGeom prst="rect">
            <a:avLst/>
          </a:prstGeom>
        </p:spPr>
        <p:txBody>
          <a:bodyPr vert="horz" wrap="square" lIns="0" tIns="0" rIns="0" bIns="0" rtlCol="0">
            <a:spAutoFit/>
          </a:bodyPr>
          <a:lstStyle/>
          <a:p>
            <a:pPr marL="1038860">
              <a:lnSpc>
                <a:spcPct val="100000"/>
              </a:lnSpc>
              <a:tabLst>
                <a:tab pos="3776345" algn="l"/>
                <a:tab pos="4460875" algn="l"/>
              </a:tabLst>
            </a:pPr>
            <a:r>
              <a:rPr sz="4900" spc="-30" dirty="0">
                <a:solidFill>
                  <a:srgbClr val="47BE00"/>
                </a:solidFill>
                <a:latin typeface="Consolas"/>
                <a:cs typeface="Consolas"/>
              </a:rPr>
              <a:t>aler</a:t>
            </a:r>
            <a:r>
              <a:rPr sz="4900" spc="-35" dirty="0">
                <a:solidFill>
                  <a:srgbClr val="47BE00"/>
                </a:solidFill>
                <a:latin typeface="Consolas"/>
                <a:cs typeface="Consolas"/>
              </a:rPr>
              <a:t>t</a:t>
            </a:r>
            <a:r>
              <a:rPr sz="4900" spc="-30" dirty="0">
                <a:solidFill>
                  <a:srgbClr val="FFBC00"/>
                </a:solidFill>
                <a:latin typeface="Consolas"/>
                <a:cs typeface="Consolas"/>
              </a:rPr>
              <a:t>(a</a:t>
            </a:r>
            <a:r>
              <a:rPr sz="4900" dirty="0">
                <a:solidFill>
                  <a:srgbClr val="FFBC00"/>
                </a:solidFill>
                <a:latin typeface="Times New Roman"/>
                <a:cs typeface="Times New Roman"/>
              </a:rPr>
              <a:t>	</a:t>
            </a:r>
            <a:r>
              <a:rPr sz="4900" spc="-30" dirty="0">
                <a:solidFill>
                  <a:srgbClr val="FFBC00"/>
                </a:solidFill>
                <a:latin typeface="Consolas"/>
                <a:cs typeface="Consolas"/>
              </a:rPr>
              <a:t>+</a:t>
            </a:r>
            <a:r>
              <a:rPr sz="4900" dirty="0">
                <a:solidFill>
                  <a:srgbClr val="FFBC00"/>
                </a:solidFill>
                <a:latin typeface="Times New Roman"/>
                <a:cs typeface="Times New Roman"/>
              </a:rPr>
              <a:t>	</a:t>
            </a:r>
            <a:r>
              <a:rPr sz="4900" spc="-30" dirty="0">
                <a:solidFill>
                  <a:srgbClr val="FFBC00"/>
                </a:solidFill>
                <a:latin typeface="Consolas"/>
                <a:cs typeface="Consolas"/>
              </a:rPr>
              <a:t>b);</a:t>
            </a:r>
            <a:endParaRPr sz="4900" dirty="0">
              <a:latin typeface="Consolas"/>
              <a:cs typeface="Consolas"/>
            </a:endParaRPr>
          </a:p>
          <a:p>
            <a:pPr marL="12700">
              <a:lnSpc>
                <a:spcPct val="100000"/>
              </a:lnSpc>
              <a:spcBef>
                <a:spcPts val="1120"/>
              </a:spcBef>
            </a:pPr>
            <a:r>
              <a:rPr sz="4900" spc="-30" dirty="0">
                <a:solidFill>
                  <a:srgbClr val="FFBC00"/>
                </a:solidFill>
                <a:latin typeface="Consolas"/>
                <a:cs typeface="Consolas"/>
              </a:rPr>
              <a:t>}</a:t>
            </a:r>
            <a:r>
              <a:rPr sz="4900" spc="-30" dirty="0">
                <a:solidFill>
                  <a:srgbClr val="00ABFF"/>
                </a:solidFill>
                <a:latin typeface="Consolas"/>
                <a:cs typeface="Consolas"/>
              </a:rPr>
              <a:t>)</a:t>
            </a:r>
            <a:r>
              <a:rPr sz="4900" spc="-30" dirty="0">
                <a:solidFill>
                  <a:srgbClr val="E55936"/>
                </a:solidFill>
                <a:latin typeface="Consolas"/>
                <a:cs typeface="Consolas"/>
              </a:rPr>
              <a:t>();</a:t>
            </a:r>
            <a:endParaRPr sz="4900" dirty="0">
              <a:latin typeface="Consolas"/>
              <a:cs typeface="Consolas"/>
            </a:endParaRPr>
          </a:p>
        </p:txBody>
      </p:sp>
      <p:graphicFrame>
        <p:nvGraphicFramePr>
          <p:cNvPr id="10" name="object 4">
            <a:extLst>
              <a:ext uri="{FF2B5EF4-FFF2-40B4-BE49-F238E27FC236}">
                <a16:creationId xmlns:a16="http://schemas.microsoft.com/office/drawing/2014/main" id="{873A685B-725A-4661-84C9-55F8FC7D61D1}"/>
              </a:ext>
            </a:extLst>
          </p:cNvPr>
          <p:cNvGraphicFramePr>
            <a:graphicFrameLocks noGrp="1"/>
          </p:cNvGraphicFramePr>
          <p:nvPr>
            <p:extLst>
              <p:ext uri="{D42A27DB-BD31-4B8C-83A1-F6EECF244321}">
                <p14:modId xmlns:p14="http://schemas.microsoft.com/office/powerpoint/2010/main" val="3029678425"/>
              </p:ext>
            </p:extLst>
          </p:nvPr>
        </p:nvGraphicFramePr>
        <p:xfrm>
          <a:off x="1512495" y="2031999"/>
          <a:ext cx="3491287" cy="1638300"/>
        </p:xfrm>
        <a:graphic>
          <a:graphicData uri="http://schemas.openxmlformats.org/drawingml/2006/table">
            <a:tbl>
              <a:tblPr firstRow="1" bandRow="1">
                <a:tableStyleId>{2D5ABB26-0587-4C30-8999-92F81FD0307C}</a:tableStyleId>
              </a:tblPr>
              <a:tblGrid>
                <a:gridCol w="1232788">
                  <a:extLst>
                    <a:ext uri="{9D8B030D-6E8A-4147-A177-3AD203B41FA5}">
                      <a16:colId xmlns:a16="http://schemas.microsoft.com/office/drawing/2014/main" val="20000"/>
                    </a:ext>
                  </a:extLst>
                </a:gridCol>
                <a:gridCol w="684039">
                  <a:extLst>
                    <a:ext uri="{9D8B030D-6E8A-4147-A177-3AD203B41FA5}">
                      <a16:colId xmlns:a16="http://schemas.microsoft.com/office/drawing/2014/main" val="20001"/>
                    </a:ext>
                  </a:extLst>
                </a:gridCol>
                <a:gridCol w="684289">
                  <a:extLst>
                    <a:ext uri="{9D8B030D-6E8A-4147-A177-3AD203B41FA5}">
                      <a16:colId xmlns:a16="http://schemas.microsoft.com/office/drawing/2014/main" val="20002"/>
                    </a:ext>
                  </a:extLst>
                </a:gridCol>
                <a:gridCol w="890171">
                  <a:extLst>
                    <a:ext uri="{9D8B030D-6E8A-4147-A177-3AD203B41FA5}">
                      <a16:colId xmlns:a16="http://schemas.microsoft.com/office/drawing/2014/main" val="20003"/>
                    </a:ext>
                  </a:extLst>
                </a:gridCol>
              </a:tblGrid>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a</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1</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0"/>
                  </a:ext>
                </a:extLst>
              </a:tr>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b</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2</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850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715" y="2407278"/>
            <a:ext cx="7008159" cy="612475"/>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lang="en-US" b="1" dirty="0"/>
              <a:t>Callbacks</a:t>
            </a:r>
            <a:endParaRPr b="1" dirty="0"/>
          </a:p>
        </p:txBody>
      </p:sp>
    </p:spTree>
    <p:extLst>
      <p:ext uri="{BB962C8B-B14F-4D97-AF65-F5344CB8AC3E}">
        <p14:creationId xmlns:p14="http://schemas.microsoft.com/office/powerpoint/2010/main" val="414246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What is Callback?</a:t>
            </a:r>
            <a:endParaRPr spc="-146" dirty="0"/>
          </a:p>
        </p:txBody>
      </p:sp>
      <p:sp>
        <p:nvSpPr>
          <p:cNvPr id="5" name="Rectangle 4">
            <a:extLst>
              <a:ext uri="{FF2B5EF4-FFF2-40B4-BE49-F238E27FC236}">
                <a16:creationId xmlns:a16="http://schemas.microsoft.com/office/drawing/2014/main" id="{785707DD-37C4-426B-B3F8-D6F7BD28FE15}"/>
              </a:ext>
            </a:extLst>
          </p:cNvPr>
          <p:cNvSpPr/>
          <p:nvPr/>
        </p:nvSpPr>
        <p:spPr>
          <a:xfrm>
            <a:off x="304800" y="1859340"/>
            <a:ext cx="8305800" cy="2308324"/>
          </a:xfrm>
          <a:prstGeom prst="rect">
            <a:avLst/>
          </a:prstGeom>
        </p:spPr>
        <p:txBody>
          <a:bodyPr wrap="square">
            <a:spAutoFit/>
          </a:bodyPr>
          <a:lstStyle/>
          <a:p>
            <a:r>
              <a:rPr lang="en-US" dirty="0">
                <a:solidFill>
                  <a:srgbClr val="41423B"/>
                </a:solidFill>
                <a:latin typeface="Segoe UI" panose="020B0502040204020203" pitchFamily="34" charset="0"/>
              </a:rPr>
              <a:t>A callback function, also known as a higher-order function, is a function that is passed to another function (let’s call this other function “</a:t>
            </a:r>
            <a:r>
              <a:rPr lang="en-US" dirty="0" err="1">
                <a:solidFill>
                  <a:srgbClr val="41423B"/>
                </a:solidFill>
                <a:latin typeface="Segoe UI" panose="020B0502040204020203" pitchFamily="34" charset="0"/>
              </a:rPr>
              <a:t>otherFunction</a:t>
            </a:r>
            <a:r>
              <a:rPr lang="en-US" dirty="0">
                <a:solidFill>
                  <a:srgbClr val="41423B"/>
                </a:solidFill>
                <a:latin typeface="Segoe UI" panose="020B0502040204020203" pitchFamily="34" charset="0"/>
              </a:rPr>
              <a:t>”) as a parameter, and the callback function is called (or executed) inside the </a:t>
            </a:r>
            <a:r>
              <a:rPr lang="en-US" dirty="0" err="1">
                <a:solidFill>
                  <a:srgbClr val="41423B"/>
                </a:solidFill>
                <a:latin typeface="Segoe UI" panose="020B0502040204020203" pitchFamily="34" charset="0"/>
              </a:rPr>
              <a:t>otherFunction</a:t>
            </a:r>
            <a:r>
              <a:rPr lang="en-US" dirty="0">
                <a:solidFill>
                  <a:srgbClr val="41423B"/>
                </a:solidFill>
                <a:latin typeface="Segoe UI" panose="020B0502040204020203" pitchFamily="34" charset="0"/>
              </a:rPr>
              <a:t>. </a:t>
            </a:r>
          </a:p>
          <a:p>
            <a:endParaRPr lang="en-US" dirty="0">
              <a:solidFill>
                <a:srgbClr val="41423B"/>
              </a:solidFill>
              <a:latin typeface="Segoe UI" panose="020B0502040204020203" pitchFamily="34" charset="0"/>
            </a:endParaRPr>
          </a:p>
          <a:p>
            <a:r>
              <a:rPr lang="en-US" dirty="0">
                <a:solidFill>
                  <a:srgbClr val="41423B"/>
                </a:solidFill>
                <a:latin typeface="Segoe UI" panose="020B0502040204020203" pitchFamily="34" charset="0"/>
              </a:rPr>
              <a:t>A callback function is essentially a pattern (an established solution to a common problem), and therefore, the use of a callback function is also known as a callback pattern.</a:t>
            </a:r>
            <a:endParaRPr lang="en-US" dirty="0"/>
          </a:p>
        </p:txBody>
      </p:sp>
    </p:spTree>
    <p:extLst>
      <p:ext uri="{BB962C8B-B14F-4D97-AF65-F5344CB8AC3E}">
        <p14:creationId xmlns:p14="http://schemas.microsoft.com/office/powerpoint/2010/main" val="47319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What is Callback?</a:t>
            </a:r>
            <a:endParaRPr spc="-146" dirty="0"/>
          </a:p>
        </p:txBody>
      </p:sp>
      <p:sp>
        <p:nvSpPr>
          <p:cNvPr id="4" name="Rectangle 3">
            <a:extLst>
              <a:ext uri="{FF2B5EF4-FFF2-40B4-BE49-F238E27FC236}">
                <a16:creationId xmlns:a16="http://schemas.microsoft.com/office/drawing/2014/main" id="{507A7DEC-A5C1-4FEA-8D79-036815662A72}"/>
              </a:ext>
            </a:extLst>
          </p:cNvPr>
          <p:cNvSpPr/>
          <p:nvPr/>
        </p:nvSpPr>
        <p:spPr>
          <a:xfrm>
            <a:off x="914400" y="1524000"/>
            <a:ext cx="6629400" cy="3830536"/>
          </a:xfrm>
          <a:prstGeom prst="rect">
            <a:avLst/>
          </a:prstGeom>
        </p:spPr>
        <p:txBody>
          <a:bodyPr wrap="square">
            <a:spAutoFit/>
          </a:bodyPr>
          <a:lstStyle/>
          <a:p>
            <a:pPr marL="514984" marR="88265" indent="-502920">
              <a:lnSpc>
                <a:spcPct val="119500"/>
              </a:lnSpc>
              <a:tabLst>
                <a:tab pos="1017905" algn="l"/>
                <a:tab pos="5039995" algn="l"/>
                <a:tab pos="5291455" algn="l"/>
                <a:tab pos="5542280" algn="l"/>
              </a:tabLst>
            </a:pPr>
            <a:r>
              <a:rPr lang="en-US" spc="-20" dirty="0" err="1">
                <a:solidFill>
                  <a:srgbClr val="47BE00"/>
                </a:solidFill>
                <a:latin typeface="Consolas"/>
                <a:cs typeface="Consolas"/>
              </a:rPr>
              <a:t>var</a:t>
            </a:r>
            <a:r>
              <a:rPr lang="en-US" spc="-20" dirty="0">
                <a:solidFill>
                  <a:srgbClr val="47BE00"/>
                </a:solidFill>
                <a:latin typeface="Times New Roman"/>
                <a:cs typeface="Times New Roman"/>
              </a:rPr>
              <a:t>	</a:t>
            </a:r>
            <a:r>
              <a:rPr lang="en-US" spc="-20" dirty="0" err="1">
                <a:solidFill>
                  <a:srgbClr val="FFBC00"/>
                </a:solidFill>
                <a:latin typeface="Consolas"/>
                <a:cs typeface="Consolas"/>
              </a:rPr>
              <a:t>thePlotThickens</a:t>
            </a:r>
            <a:r>
              <a:rPr lang="en-US" spc="-20" dirty="0">
                <a:solidFill>
                  <a:srgbClr val="FFBC00"/>
                </a:solidFill>
                <a:latin typeface="Times New Roman"/>
                <a:cs typeface="Times New Roman"/>
              </a:rPr>
              <a:t>	</a:t>
            </a:r>
            <a:r>
              <a:rPr lang="en-US" spc="-20" dirty="0">
                <a:solidFill>
                  <a:srgbClr val="FFBC00"/>
                </a:solidFill>
                <a:latin typeface="Consolas"/>
                <a:cs typeface="Consolas"/>
              </a:rPr>
              <a:t>=</a:t>
            </a:r>
            <a:r>
              <a:rPr lang="en-US" spc="-20" dirty="0">
                <a:solidFill>
                  <a:srgbClr val="FFBC00"/>
                </a:solidFill>
                <a:latin typeface="Times New Roman"/>
                <a:cs typeface="Times New Roman"/>
              </a:rPr>
              <a:t>	</a:t>
            </a:r>
            <a:r>
              <a:rPr lang="en-US" spc="-20" dirty="0">
                <a:solidFill>
                  <a:srgbClr val="47BE00"/>
                </a:solidFill>
                <a:latin typeface="Consolas"/>
                <a:cs typeface="Consolas"/>
              </a:rPr>
              <a:t>functio</a:t>
            </a:r>
            <a:r>
              <a:rPr lang="en-US" spc="-25" dirty="0">
                <a:solidFill>
                  <a:srgbClr val="47BE00"/>
                </a:solidFill>
                <a:latin typeface="Consolas"/>
                <a:cs typeface="Consolas"/>
              </a:rPr>
              <a:t>n</a:t>
            </a:r>
            <a:r>
              <a:rPr lang="en-US" spc="-20" dirty="0">
                <a:solidFill>
                  <a:srgbClr val="FFBC00"/>
                </a:solidFill>
                <a:latin typeface="Consolas"/>
                <a:cs typeface="Consolas"/>
              </a:rPr>
              <a:t>(){</a:t>
            </a:r>
            <a:r>
              <a:rPr lang="en-US" spc="-10" dirty="0">
                <a:solidFill>
                  <a:srgbClr val="FFBC00"/>
                </a:solidFill>
                <a:latin typeface="Times New Roman"/>
                <a:cs typeface="Times New Roman"/>
              </a:rPr>
              <a:t> </a:t>
            </a:r>
            <a:r>
              <a:rPr lang="en-US" spc="-20" dirty="0">
                <a:solidFill>
                  <a:srgbClr val="47BE00"/>
                </a:solidFill>
                <a:latin typeface="Consolas"/>
                <a:cs typeface="Consolas"/>
              </a:rPr>
              <a:t>consol</a:t>
            </a:r>
            <a:r>
              <a:rPr lang="en-US" spc="-25" dirty="0">
                <a:solidFill>
                  <a:srgbClr val="47BE00"/>
                </a:solidFill>
                <a:latin typeface="Consolas"/>
                <a:cs typeface="Consolas"/>
              </a:rPr>
              <a:t>e</a:t>
            </a:r>
            <a:r>
              <a:rPr lang="en-US" spc="-20" dirty="0">
                <a:solidFill>
                  <a:srgbClr val="FFBC00"/>
                </a:solidFill>
                <a:latin typeface="Consolas"/>
                <a:cs typeface="Consolas"/>
              </a:rPr>
              <a:t>.</a:t>
            </a:r>
            <a:r>
              <a:rPr lang="en-US" spc="-20" dirty="0">
                <a:solidFill>
                  <a:srgbClr val="47BE00"/>
                </a:solidFill>
                <a:latin typeface="Consolas"/>
                <a:cs typeface="Consolas"/>
              </a:rPr>
              <a:t>lo</a:t>
            </a:r>
            <a:r>
              <a:rPr lang="en-US" spc="-25" dirty="0">
                <a:solidFill>
                  <a:srgbClr val="47BE00"/>
                </a:solidFill>
                <a:latin typeface="Consolas"/>
                <a:cs typeface="Consolas"/>
              </a:rPr>
              <a:t>g</a:t>
            </a:r>
            <a:r>
              <a:rPr lang="en-US" spc="-20" dirty="0">
                <a:solidFill>
                  <a:srgbClr val="FFBC00"/>
                </a:solidFill>
                <a:latin typeface="Consolas"/>
                <a:cs typeface="Consolas"/>
              </a:rPr>
              <a:t>(</a:t>
            </a:r>
            <a:r>
              <a:rPr lang="en-US" spc="-20" dirty="0">
                <a:solidFill>
                  <a:srgbClr val="FF7C00"/>
                </a:solidFill>
                <a:latin typeface="Consolas"/>
                <a:cs typeface="Consolas"/>
              </a:rPr>
              <a:t>'500ms</a:t>
            </a:r>
            <a:r>
              <a:rPr lang="en-US" dirty="0">
                <a:solidFill>
                  <a:srgbClr val="FF7C00"/>
                </a:solidFill>
                <a:latin typeface="Times New Roman"/>
                <a:cs typeface="Times New Roman"/>
              </a:rPr>
              <a:t>	</a:t>
            </a:r>
            <a:r>
              <a:rPr lang="en-US" spc="-20" dirty="0">
                <a:solidFill>
                  <a:srgbClr val="FF7C00"/>
                </a:solidFill>
                <a:latin typeface="Consolas"/>
                <a:cs typeface="Consolas"/>
              </a:rPr>
              <a:t>later...</a:t>
            </a:r>
            <a:r>
              <a:rPr lang="en-US" spc="-35" dirty="0">
                <a:solidFill>
                  <a:srgbClr val="FF7C00"/>
                </a:solidFill>
                <a:latin typeface="Consolas"/>
                <a:cs typeface="Consolas"/>
              </a:rPr>
              <a:t>'</a:t>
            </a: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880"/>
              </a:spcBef>
            </a:pP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975"/>
              </a:spcBef>
              <a:tabLst>
                <a:tab pos="7050405" algn="l"/>
              </a:tabLst>
            </a:pPr>
            <a:r>
              <a:rPr lang="en-US" spc="-20" dirty="0" err="1">
                <a:solidFill>
                  <a:srgbClr val="47BE00"/>
                </a:solidFill>
                <a:latin typeface="Consolas"/>
                <a:cs typeface="Consolas"/>
              </a:rPr>
              <a:t>setTimeou</a:t>
            </a:r>
            <a:r>
              <a:rPr lang="en-US" spc="-30" dirty="0" err="1">
                <a:solidFill>
                  <a:srgbClr val="47BE00"/>
                </a:solidFill>
                <a:latin typeface="Consolas"/>
                <a:cs typeface="Consolas"/>
              </a:rPr>
              <a:t>t</a:t>
            </a:r>
            <a:r>
              <a:rPr lang="en-US" spc="-20" dirty="0">
                <a:solidFill>
                  <a:srgbClr val="FFBC00"/>
                </a:solidFill>
                <a:latin typeface="Consolas"/>
                <a:cs typeface="Consolas"/>
              </a:rPr>
              <a:t>(</a:t>
            </a:r>
            <a:r>
              <a:rPr lang="en-US" spc="-20" dirty="0" err="1">
                <a:solidFill>
                  <a:srgbClr val="FFBC00"/>
                </a:solidFill>
                <a:latin typeface="Consolas"/>
                <a:cs typeface="Consolas"/>
              </a:rPr>
              <a:t>thePlotThicken</a:t>
            </a:r>
            <a:r>
              <a:rPr lang="en-US" spc="-35" dirty="0" err="1">
                <a:solidFill>
                  <a:srgbClr val="FFBC00"/>
                </a:solidFill>
                <a:latin typeface="Consolas"/>
                <a:cs typeface="Consolas"/>
              </a:rPr>
              <a:t>s</a:t>
            </a:r>
            <a:r>
              <a:rPr lang="en-US" spc="-20" dirty="0">
                <a:solidFill>
                  <a:srgbClr val="FFBC00"/>
                </a:solidFill>
                <a:latin typeface="Consolas"/>
                <a:cs typeface="Consolas"/>
              </a:rPr>
              <a:t>,</a:t>
            </a:r>
            <a:r>
              <a:rPr lang="en-US" dirty="0">
                <a:solidFill>
                  <a:srgbClr val="FFBC00"/>
                </a:solidFill>
                <a:latin typeface="Times New Roman"/>
                <a:cs typeface="Times New Roman"/>
              </a:rPr>
              <a:t>	</a:t>
            </a:r>
            <a:r>
              <a:rPr lang="en-US" sz="2000" spc="-25" dirty="0">
                <a:solidFill>
                  <a:srgbClr val="FEEA9A"/>
                </a:solidFill>
                <a:latin typeface="Consolas"/>
                <a:cs typeface="Consolas"/>
              </a:rPr>
              <a:t>50</a:t>
            </a:r>
            <a:r>
              <a:rPr lang="en-US" sz="2000" spc="-30" dirty="0">
                <a:solidFill>
                  <a:srgbClr val="FEEA9A"/>
                </a:solidFill>
                <a:latin typeface="Consolas"/>
                <a:cs typeface="Consolas"/>
              </a:rPr>
              <a:t>0</a:t>
            </a:r>
            <a:r>
              <a:rPr lang="en-US" spc="-20" dirty="0">
                <a:solidFill>
                  <a:srgbClr val="FFBC00"/>
                </a:solidFill>
                <a:latin typeface="Consolas"/>
                <a:cs typeface="Consolas"/>
              </a:rPr>
              <a:t>);</a:t>
            </a:r>
            <a:endParaRPr lang="en-US" dirty="0">
              <a:latin typeface="Consolas"/>
              <a:cs typeface="Consolas"/>
            </a:endParaRPr>
          </a:p>
          <a:p>
            <a:pPr>
              <a:lnSpc>
                <a:spcPct val="100000"/>
              </a:lnSpc>
              <a:spcBef>
                <a:spcPts val="25"/>
              </a:spcBef>
            </a:pPr>
            <a:endParaRPr lang="en-US" sz="2400" dirty="0">
              <a:latin typeface="Times New Roman"/>
              <a:cs typeface="Times New Roman"/>
            </a:endParaRPr>
          </a:p>
          <a:p>
            <a:pPr marL="12700" marR="591820">
              <a:lnSpc>
                <a:spcPct val="122600"/>
              </a:lnSpc>
              <a:tabLst>
                <a:tab pos="766445" algn="l"/>
              </a:tabLst>
            </a:pPr>
            <a:r>
              <a:rPr lang="en-US" spc="-20" dirty="0">
                <a:solidFill>
                  <a:srgbClr val="9EABC0"/>
                </a:solidFill>
                <a:latin typeface="Consolas"/>
                <a:cs typeface="Consolas"/>
              </a:rPr>
              <a:t>//</a:t>
            </a:r>
            <a:r>
              <a:rPr lang="en-US" spc="-20" dirty="0">
                <a:solidFill>
                  <a:srgbClr val="9EABC0"/>
                </a:solidFill>
                <a:latin typeface="Times New Roman"/>
                <a:cs typeface="Times New Roman"/>
              </a:rPr>
              <a:t>	</a:t>
            </a:r>
            <a:r>
              <a:rPr lang="en-US" spc="-20" dirty="0">
                <a:solidFill>
                  <a:srgbClr val="9EABC0"/>
                </a:solidFill>
                <a:latin typeface="Consolas"/>
                <a:cs typeface="Consolas"/>
              </a:rPr>
              <a:t>anti‐pattern</a:t>
            </a:r>
            <a:r>
              <a:rPr lang="en-US" spc="-10" dirty="0">
                <a:solidFill>
                  <a:srgbClr val="9EABC0"/>
                </a:solidFill>
                <a:latin typeface="Times New Roman"/>
                <a:cs typeface="Times New Roman"/>
              </a:rPr>
              <a:t> </a:t>
            </a:r>
            <a:r>
              <a:rPr lang="en-US" spc="-20" dirty="0" err="1">
                <a:solidFill>
                  <a:srgbClr val="47BE00"/>
                </a:solidFill>
                <a:latin typeface="Consolas"/>
                <a:cs typeface="Consolas"/>
              </a:rPr>
              <a:t>setTimeou</a:t>
            </a:r>
            <a:r>
              <a:rPr lang="en-US" spc="-30" dirty="0" err="1">
                <a:solidFill>
                  <a:srgbClr val="47BE00"/>
                </a:solidFill>
                <a:latin typeface="Consolas"/>
                <a:cs typeface="Consolas"/>
              </a:rPr>
              <a:t>t</a:t>
            </a:r>
            <a:r>
              <a:rPr lang="en-US" spc="-20" dirty="0">
                <a:solidFill>
                  <a:srgbClr val="FFBC00"/>
                </a:solidFill>
                <a:latin typeface="Consolas"/>
                <a:cs typeface="Consolas"/>
              </a:rPr>
              <a:t>(</a:t>
            </a:r>
            <a:r>
              <a:rPr lang="en-US" spc="-20" dirty="0">
                <a:solidFill>
                  <a:srgbClr val="FF7C00"/>
                </a:solidFill>
                <a:latin typeface="Consolas"/>
                <a:cs typeface="Consolas"/>
              </a:rPr>
              <a:t>"</a:t>
            </a:r>
            <a:r>
              <a:rPr lang="en-US" spc="-20" dirty="0" err="1">
                <a:solidFill>
                  <a:srgbClr val="FF7C00"/>
                </a:solidFill>
                <a:latin typeface="Consolas"/>
                <a:cs typeface="Consolas"/>
              </a:rPr>
              <a:t>thePlotThicken</a:t>
            </a:r>
            <a:r>
              <a:rPr lang="en-US" spc="-35" dirty="0" err="1">
                <a:solidFill>
                  <a:srgbClr val="FF7C00"/>
                </a:solidFill>
                <a:latin typeface="Consolas"/>
                <a:cs typeface="Consolas"/>
              </a:rPr>
              <a:t>s</a:t>
            </a:r>
            <a:r>
              <a:rPr lang="en-US" spc="-20" dirty="0">
                <a:solidFill>
                  <a:srgbClr val="FF7C00"/>
                </a:solidFill>
                <a:latin typeface="Consolas"/>
                <a:cs typeface="Consolas"/>
              </a:rPr>
              <a:t>()</a:t>
            </a:r>
            <a:r>
              <a:rPr lang="en-US" spc="-25" dirty="0">
                <a:solidFill>
                  <a:srgbClr val="FF7C00"/>
                </a:solidFill>
                <a:latin typeface="Consolas"/>
                <a:cs typeface="Consolas"/>
              </a:rPr>
              <a:t>"</a:t>
            </a: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20"/>
              </a:spcBef>
            </a:pPr>
            <a:r>
              <a:rPr lang="en-US" sz="2000" spc="-25" dirty="0">
                <a:solidFill>
                  <a:srgbClr val="FEEA9A"/>
                </a:solidFill>
                <a:latin typeface="Consolas"/>
                <a:cs typeface="Consolas"/>
              </a:rPr>
              <a:t>50</a:t>
            </a:r>
            <a:r>
              <a:rPr lang="en-US" sz="2000" spc="-30" dirty="0">
                <a:solidFill>
                  <a:srgbClr val="FEEA9A"/>
                </a:solidFill>
                <a:latin typeface="Consolas"/>
                <a:cs typeface="Consolas"/>
              </a:rPr>
              <a:t>0</a:t>
            </a:r>
            <a:r>
              <a:rPr lang="en-US" spc="-20" dirty="0">
                <a:solidFill>
                  <a:srgbClr val="FFBC00"/>
                </a:solidFill>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637592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715" y="2407278"/>
            <a:ext cx="7008159" cy="612475"/>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lang="en-US" b="1" dirty="0"/>
              <a:t>Promise</a:t>
            </a:r>
            <a:endParaRPr b="1" dirty="0"/>
          </a:p>
        </p:txBody>
      </p:sp>
    </p:spTree>
    <p:extLst>
      <p:ext uri="{BB962C8B-B14F-4D97-AF65-F5344CB8AC3E}">
        <p14:creationId xmlns:p14="http://schemas.microsoft.com/office/powerpoint/2010/main" val="159785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lang="en-US" spc="-146" dirty="0"/>
              <a:t>What is a Promise Pattern?</a:t>
            </a:r>
            <a:endParaRPr spc="-146" dirty="0"/>
          </a:p>
        </p:txBody>
      </p:sp>
      <p:sp>
        <p:nvSpPr>
          <p:cNvPr id="3" name="Rectangle 2">
            <a:extLst>
              <a:ext uri="{FF2B5EF4-FFF2-40B4-BE49-F238E27FC236}">
                <a16:creationId xmlns:a16="http://schemas.microsoft.com/office/drawing/2014/main" id="{36D85A2B-8036-4BFA-BB74-A44F5FA39EC7}"/>
              </a:ext>
            </a:extLst>
          </p:cNvPr>
          <p:cNvSpPr/>
          <p:nvPr/>
        </p:nvSpPr>
        <p:spPr>
          <a:xfrm>
            <a:off x="304800" y="1859340"/>
            <a:ext cx="8610600" cy="4247317"/>
          </a:xfrm>
          <a:prstGeom prst="rect">
            <a:avLst/>
          </a:prstGeom>
        </p:spPr>
        <p:txBody>
          <a:bodyPr wrap="square">
            <a:spAutoFit/>
          </a:bodyPr>
          <a:lstStyle/>
          <a:p>
            <a:r>
              <a:rPr lang="en-US" dirty="0">
                <a:latin typeface="medium-content-serif-font"/>
              </a:rPr>
              <a:t>A promise is an object that may produce a single value some time in the future: </a:t>
            </a:r>
          </a:p>
          <a:p>
            <a:r>
              <a:rPr lang="en-US" dirty="0">
                <a:latin typeface="medium-content-serif-font"/>
              </a:rPr>
              <a:t>either a resolved value, or a reason that it’s not resolved (e.g., a network error occurred). </a:t>
            </a:r>
          </a:p>
          <a:p>
            <a:endParaRPr lang="en-US" dirty="0">
              <a:latin typeface="medium-content-serif-font"/>
            </a:endParaRPr>
          </a:p>
          <a:p>
            <a:r>
              <a:rPr lang="en-US" dirty="0">
                <a:latin typeface="medium-content-serif-font"/>
              </a:rPr>
              <a:t>A promise may be in one of 3 possible states: fulfilled, rejected, or pending. Promise users can attach callbacks to handle the fulfilled value or the reason for rejection.</a:t>
            </a:r>
          </a:p>
          <a:p>
            <a:endParaRPr lang="en-US" dirty="0">
              <a:latin typeface="medium-content-serif-font"/>
            </a:endParaRPr>
          </a:p>
          <a:p>
            <a:r>
              <a:rPr lang="en-US" dirty="0">
                <a:latin typeface="medium-content-serif-font"/>
              </a:rPr>
              <a:t>Promises are eager, meaning that a promise will start doing whatever task you give it as soon as the promise constructor is invoked. </a:t>
            </a:r>
          </a:p>
          <a:p>
            <a:endParaRPr lang="en-US" b="0" i="0" dirty="0">
              <a:effectLst/>
              <a:latin typeface="medium-content-serif-font"/>
            </a:endParaRPr>
          </a:p>
          <a:p>
            <a:r>
              <a:rPr lang="en-US" dirty="0"/>
              <a:t>A promise can be:</a:t>
            </a:r>
          </a:p>
          <a:p>
            <a:r>
              <a:rPr lang="en-US" b="1" dirty="0"/>
              <a:t>fulfilled</a:t>
            </a:r>
            <a:r>
              <a:rPr lang="en-US" dirty="0"/>
              <a:t> - The action relating to the promise succeeded</a:t>
            </a:r>
          </a:p>
          <a:p>
            <a:r>
              <a:rPr lang="en-US" b="1" dirty="0"/>
              <a:t>rejected</a:t>
            </a:r>
            <a:r>
              <a:rPr lang="en-US" dirty="0"/>
              <a:t> - The action relating to the promise failed</a:t>
            </a:r>
          </a:p>
          <a:p>
            <a:r>
              <a:rPr lang="en-US" b="1" dirty="0"/>
              <a:t>pending</a:t>
            </a:r>
            <a:r>
              <a:rPr lang="en-US" dirty="0"/>
              <a:t> - Hasn't fulfilled or rejected yet</a:t>
            </a:r>
          </a:p>
          <a:p>
            <a:r>
              <a:rPr lang="en-US" b="1" dirty="0"/>
              <a:t>settled</a:t>
            </a:r>
            <a:r>
              <a:rPr lang="en-US" dirty="0"/>
              <a:t> - Has fulfilled or rejected</a:t>
            </a:r>
          </a:p>
          <a:p>
            <a:endParaRPr lang="en-US" b="0" i="0" dirty="0">
              <a:effectLst/>
              <a:latin typeface="medium-content-serif-font"/>
            </a:endParaRPr>
          </a:p>
        </p:txBody>
      </p:sp>
    </p:spTree>
    <p:extLst>
      <p:ext uri="{BB962C8B-B14F-4D97-AF65-F5344CB8AC3E}">
        <p14:creationId xmlns:p14="http://schemas.microsoft.com/office/powerpoint/2010/main" val="291839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Why promise?</a:t>
            </a:r>
            <a:endParaRPr spc="-146" dirty="0"/>
          </a:p>
        </p:txBody>
      </p:sp>
      <p:sp>
        <p:nvSpPr>
          <p:cNvPr id="4" name="Rectangle 3">
            <a:extLst>
              <a:ext uri="{FF2B5EF4-FFF2-40B4-BE49-F238E27FC236}">
                <a16:creationId xmlns:a16="http://schemas.microsoft.com/office/drawing/2014/main" id="{3EA5FF41-29C6-48CD-8596-77AD86714841}"/>
              </a:ext>
            </a:extLst>
          </p:cNvPr>
          <p:cNvSpPr/>
          <p:nvPr/>
        </p:nvSpPr>
        <p:spPr>
          <a:xfrm>
            <a:off x="537882" y="2391537"/>
            <a:ext cx="3729318" cy="2074927"/>
          </a:xfrm>
          <a:prstGeom prst="rect">
            <a:avLst/>
          </a:prstGeom>
        </p:spPr>
        <p:txBody>
          <a:bodyPr wrap="square">
            <a:spAutoFit/>
          </a:bodyPr>
          <a:lstStyle/>
          <a:p>
            <a:pPr marL="355600" indent="-342900">
              <a:lnSpc>
                <a:spcPct val="100000"/>
              </a:lnSpc>
              <a:spcBef>
                <a:spcPts val="3694"/>
              </a:spcBef>
              <a:buChar char="•"/>
              <a:tabLst>
                <a:tab pos="355600" algn="l"/>
              </a:tabLst>
            </a:pPr>
            <a:r>
              <a:rPr lang="en-US" spc="-250" dirty="0">
                <a:latin typeface="Arial"/>
                <a:cs typeface="Arial"/>
              </a:rPr>
              <a:t>Cleaner </a:t>
            </a:r>
            <a:r>
              <a:rPr lang="en-US" spc="-100" dirty="0">
                <a:latin typeface="Arial"/>
                <a:cs typeface="Arial"/>
              </a:rPr>
              <a:t>method</a:t>
            </a:r>
            <a:r>
              <a:rPr lang="en-US" spc="-235" dirty="0">
                <a:latin typeface="Arial"/>
                <a:cs typeface="Arial"/>
              </a:rPr>
              <a:t> </a:t>
            </a:r>
            <a:r>
              <a:rPr lang="en-US" spc="-195" dirty="0">
                <a:latin typeface="Arial"/>
                <a:cs typeface="Arial"/>
              </a:rPr>
              <a:t>signatures</a:t>
            </a:r>
            <a:endParaRPr lang="en-US" dirty="0">
              <a:latin typeface="Arial"/>
              <a:cs typeface="Arial"/>
            </a:endParaRPr>
          </a:p>
          <a:p>
            <a:pPr marL="355600" indent="-342900">
              <a:lnSpc>
                <a:spcPct val="100000"/>
              </a:lnSpc>
              <a:spcBef>
                <a:spcPts val="525"/>
              </a:spcBef>
              <a:buChar char="•"/>
              <a:tabLst>
                <a:tab pos="355600" algn="l"/>
              </a:tabLst>
            </a:pPr>
            <a:r>
              <a:rPr lang="en-US" spc="-95" dirty="0">
                <a:latin typeface="Arial"/>
                <a:cs typeface="Arial"/>
              </a:rPr>
              <a:t>Uniform </a:t>
            </a:r>
            <a:r>
              <a:rPr lang="en-US" spc="-10" dirty="0">
                <a:latin typeface="Arial"/>
                <a:cs typeface="Arial"/>
              </a:rPr>
              <a:t>return/error</a:t>
            </a:r>
            <a:r>
              <a:rPr lang="en-US" spc="-360" dirty="0">
                <a:latin typeface="Arial"/>
                <a:cs typeface="Arial"/>
              </a:rPr>
              <a:t> </a:t>
            </a:r>
            <a:r>
              <a:rPr lang="en-US" spc="-220" dirty="0">
                <a:latin typeface="Arial"/>
                <a:cs typeface="Arial"/>
              </a:rPr>
              <a:t>semantics</a:t>
            </a:r>
            <a:endParaRPr lang="en-US" dirty="0">
              <a:latin typeface="Arial"/>
              <a:cs typeface="Arial"/>
            </a:endParaRPr>
          </a:p>
          <a:p>
            <a:pPr marL="355600" indent="-342900">
              <a:lnSpc>
                <a:spcPct val="100000"/>
              </a:lnSpc>
              <a:spcBef>
                <a:spcPts val="530"/>
              </a:spcBef>
              <a:buChar char="•"/>
              <a:tabLst>
                <a:tab pos="355600" algn="l"/>
              </a:tabLst>
            </a:pPr>
            <a:r>
              <a:rPr lang="en-US" spc="-495" dirty="0">
                <a:latin typeface="Arial"/>
                <a:cs typeface="Arial"/>
              </a:rPr>
              <a:t>Easy</a:t>
            </a:r>
            <a:r>
              <a:rPr lang="en-US" spc="-250" dirty="0">
                <a:latin typeface="Arial"/>
                <a:cs typeface="Arial"/>
              </a:rPr>
              <a:t> </a:t>
            </a:r>
            <a:r>
              <a:rPr lang="en-US" spc="-125" dirty="0">
                <a:latin typeface="Arial"/>
                <a:cs typeface="Arial"/>
              </a:rPr>
              <a:t>composition</a:t>
            </a:r>
            <a:endParaRPr lang="en-US" dirty="0">
              <a:latin typeface="Arial"/>
              <a:cs typeface="Arial"/>
            </a:endParaRPr>
          </a:p>
          <a:p>
            <a:pPr marL="355600" indent="-342900">
              <a:lnSpc>
                <a:spcPct val="100000"/>
              </a:lnSpc>
              <a:spcBef>
                <a:spcPts val="530"/>
              </a:spcBef>
              <a:buChar char="•"/>
              <a:tabLst>
                <a:tab pos="355600" algn="l"/>
              </a:tabLst>
            </a:pPr>
            <a:r>
              <a:rPr lang="en-US" spc="-495" dirty="0">
                <a:latin typeface="Arial"/>
                <a:cs typeface="Arial"/>
              </a:rPr>
              <a:t>Easy </a:t>
            </a:r>
            <a:r>
              <a:rPr lang="en-US" spc="-105" dirty="0">
                <a:latin typeface="Arial"/>
                <a:cs typeface="Arial"/>
              </a:rPr>
              <a:t>sequential/parallel</a:t>
            </a:r>
            <a:r>
              <a:rPr lang="en-US" spc="-740" dirty="0">
                <a:latin typeface="Arial"/>
                <a:cs typeface="Arial"/>
              </a:rPr>
              <a:t> </a:t>
            </a:r>
            <a:r>
              <a:rPr lang="en-US" spc="-45" dirty="0">
                <a:latin typeface="Arial"/>
                <a:cs typeface="Arial"/>
              </a:rPr>
              <a:t>join</a:t>
            </a:r>
            <a:endParaRPr lang="en-US" dirty="0">
              <a:latin typeface="Arial"/>
              <a:cs typeface="Arial"/>
            </a:endParaRPr>
          </a:p>
          <a:p>
            <a:pPr marL="355600" indent="-342900">
              <a:lnSpc>
                <a:spcPct val="100000"/>
              </a:lnSpc>
              <a:spcBef>
                <a:spcPts val="530"/>
              </a:spcBef>
              <a:buChar char="•"/>
              <a:tabLst>
                <a:tab pos="355600" algn="l"/>
              </a:tabLst>
            </a:pPr>
            <a:r>
              <a:rPr lang="en-US" spc="-265" dirty="0">
                <a:latin typeface="Arial"/>
                <a:cs typeface="Arial"/>
              </a:rPr>
              <a:t>Always</a:t>
            </a:r>
            <a:r>
              <a:rPr lang="en-US" spc="-229" dirty="0">
                <a:latin typeface="Arial"/>
                <a:cs typeface="Arial"/>
              </a:rPr>
              <a:t> </a:t>
            </a:r>
            <a:r>
              <a:rPr lang="en-US" spc="-315" dirty="0" err="1">
                <a:latin typeface="Arial"/>
                <a:cs typeface="Arial"/>
              </a:rPr>
              <a:t>async</a:t>
            </a:r>
            <a:endParaRPr lang="en-US" dirty="0">
              <a:latin typeface="Arial"/>
              <a:cs typeface="Arial"/>
            </a:endParaRPr>
          </a:p>
          <a:p>
            <a:pPr marL="355600" indent="-342900">
              <a:lnSpc>
                <a:spcPct val="100000"/>
              </a:lnSpc>
              <a:spcBef>
                <a:spcPts val="530"/>
              </a:spcBef>
              <a:buChar char="•"/>
              <a:tabLst>
                <a:tab pos="355600" algn="l"/>
              </a:tabLst>
            </a:pPr>
            <a:r>
              <a:rPr lang="en-US" spc="-185" dirty="0">
                <a:latin typeface="Arial"/>
                <a:cs typeface="Arial"/>
              </a:rPr>
              <a:t>Exception-style </a:t>
            </a:r>
            <a:r>
              <a:rPr lang="en-US" spc="-50" dirty="0">
                <a:latin typeface="Arial"/>
                <a:cs typeface="Arial"/>
              </a:rPr>
              <a:t>error</a:t>
            </a:r>
            <a:r>
              <a:rPr lang="en-US" spc="-325" dirty="0">
                <a:latin typeface="Arial"/>
                <a:cs typeface="Arial"/>
              </a:rPr>
              <a:t> </a:t>
            </a:r>
            <a:r>
              <a:rPr lang="en-US" spc="-130" dirty="0">
                <a:latin typeface="Arial"/>
                <a:cs typeface="Arial"/>
              </a:rPr>
              <a:t>bubbling</a:t>
            </a:r>
            <a:endParaRPr lang="en-US" dirty="0"/>
          </a:p>
        </p:txBody>
      </p:sp>
    </p:spTree>
    <p:extLst>
      <p:ext uri="{BB962C8B-B14F-4D97-AF65-F5344CB8AC3E}">
        <p14:creationId xmlns:p14="http://schemas.microsoft.com/office/powerpoint/2010/main" val="88502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Promise – An example</a:t>
            </a:r>
            <a:endParaRPr spc="-146" dirty="0"/>
          </a:p>
        </p:txBody>
      </p:sp>
      <p:sp>
        <p:nvSpPr>
          <p:cNvPr id="5" name="Rectangle 2">
            <a:extLst>
              <a:ext uri="{FF2B5EF4-FFF2-40B4-BE49-F238E27FC236}">
                <a16:creationId xmlns:a16="http://schemas.microsoft.com/office/drawing/2014/main" id="{8BC62C9F-BADA-4E06-AED8-ACD0D2FF90B6}"/>
              </a:ext>
            </a:extLst>
          </p:cNvPr>
          <p:cNvSpPr>
            <a:spLocks noChangeArrowheads="1"/>
          </p:cNvSpPr>
          <p:nvPr/>
        </p:nvSpPr>
        <p:spPr bwMode="auto">
          <a:xfrm>
            <a:off x="609600" y="1484247"/>
            <a:ext cx="5418150" cy="297510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B78E7"/>
                </a:solidFill>
                <a:effectLst/>
                <a:latin typeface="Roboto Mono"/>
              </a:rPr>
              <a:t>var</a:t>
            </a:r>
            <a:r>
              <a:rPr kumimoji="0" lang="en-US" altLang="en-US" b="0" i="0" u="none" strike="noStrike" cap="none" normalizeH="0" baseline="0">
                <a:ln>
                  <a:noFill/>
                </a:ln>
                <a:solidFill>
                  <a:srgbClr val="37474F"/>
                </a:solidFill>
                <a:effectLst/>
                <a:latin typeface="Roboto Mono"/>
              </a:rPr>
              <a:t> promise = </a:t>
            </a:r>
            <a:r>
              <a:rPr kumimoji="0" lang="en-US" altLang="en-US" b="0" i="0" u="none" strike="noStrike" cap="none" normalizeH="0" baseline="0">
                <a:ln>
                  <a:noFill/>
                </a:ln>
                <a:solidFill>
                  <a:srgbClr val="3B78E7"/>
                </a:solidFill>
                <a:effectLst/>
                <a:latin typeface="Roboto Mono"/>
              </a:rPr>
              <a:t>new</a:t>
            </a: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9C27B0"/>
                </a:solidFill>
                <a:effectLst/>
                <a:latin typeface="Roboto Mono"/>
              </a:rPr>
              <a:t>Promise</a:t>
            </a:r>
            <a:r>
              <a:rPr kumimoji="0" lang="en-US" altLang="en-US" b="0" i="0" u="none" strike="noStrike" cap="none" normalizeH="0" baseline="0">
                <a:ln>
                  <a:noFill/>
                </a:ln>
                <a:solidFill>
                  <a:srgbClr val="37474F"/>
                </a:solidFill>
                <a:effectLst/>
                <a:latin typeface="Roboto Mono"/>
              </a:rPr>
              <a:t>(</a:t>
            </a:r>
            <a:r>
              <a:rPr kumimoji="0" lang="en-US" altLang="en-US" b="0" i="0" u="none" strike="noStrike" cap="none" normalizeH="0" baseline="0">
                <a:ln>
                  <a:noFill/>
                </a:ln>
                <a:solidFill>
                  <a:srgbClr val="3B78E7"/>
                </a:solidFill>
                <a:effectLst/>
                <a:latin typeface="Roboto Mono"/>
              </a:rPr>
              <a:t>function</a:t>
            </a:r>
            <a:r>
              <a:rPr kumimoji="0" lang="en-US" altLang="en-US" b="0" i="0" u="none" strike="noStrike" cap="none" normalizeH="0" baseline="0">
                <a:ln>
                  <a:noFill/>
                </a:ln>
                <a:solidFill>
                  <a:srgbClr val="37474F"/>
                </a:solidFill>
                <a:effectLst/>
                <a:latin typeface="Roboto Mono"/>
              </a:rPr>
              <a:t>(resolve, reject)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D81B60"/>
                </a:solidFill>
                <a:effectLst/>
                <a:latin typeface="Roboto Mono"/>
              </a:rPr>
              <a:t>// do a thing, possibly async, then…</a:t>
            </a:r>
            <a:br>
              <a:rPr kumimoji="0" lang="en-US" altLang="en-US" b="0" i="0" u="none" strike="noStrike" cap="none" normalizeH="0" baseline="0">
                <a:ln>
                  <a:noFill/>
                </a:ln>
                <a:solidFill>
                  <a:srgbClr val="37474F"/>
                </a:solidFill>
                <a:effectLst/>
                <a:latin typeface="Roboto Mono"/>
              </a:rPr>
            </a:b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3B78E7"/>
                </a:solidFill>
                <a:effectLst/>
                <a:latin typeface="Roboto Mono"/>
              </a:rPr>
              <a:t>if</a:t>
            </a: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D81B60"/>
                </a:solidFill>
                <a:effectLst/>
                <a:latin typeface="Roboto Mono"/>
              </a:rPr>
              <a:t>/* everything turned out fine */</a:t>
            </a: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resolve(</a:t>
            </a:r>
            <a:r>
              <a:rPr kumimoji="0" lang="en-US" altLang="en-US" b="0" i="0" u="none" strike="noStrike" cap="none" normalizeH="0" baseline="0">
                <a:ln>
                  <a:noFill/>
                </a:ln>
                <a:solidFill>
                  <a:srgbClr val="0D904F"/>
                </a:solidFill>
                <a:effectLst/>
                <a:latin typeface="Roboto Mono"/>
              </a:rPr>
              <a:t>"Stuff worked!"</a:t>
            </a:r>
            <a:r>
              <a:rPr kumimoji="0" lang="en-US" altLang="en-US" b="0" i="0" u="none" strike="noStrike" cap="none" normalizeH="0" baseline="0">
                <a:ln>
                  <a:noFill/>
                </a:ln>
                <a:solidFill>
                  <a:srgbClr val="37474F"/>
                </a:solidFill>
                <a:effectLst/>
                <a:latin typeface="Roboto Mono"/>
              </a:rPr>
              <a:t>);</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3B78E7"/>
                </a:solidFill>
                <a:effectLst/>
                <a:latin typeface="Roboto Mono"/>
              </a:rPr>
              <a:t>else</a:t>
            </a: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reject(</a:t>
            </a:r>
            <a:r>
              <a:rPr kumimoji="0" lang="en-US" altLang="en-US" b="0" i="0" u="none" strike="noStrike" cap="none" normalizeH="0" baseline="0">
                <a:ln>
                  <a:noFill/>
                </a:ln>
                <a:solidFill>
                  <a:srgbClr val="9C27B0"/>
                </a:solidFill>
                <a:effectLst/>
                <a:latin typeface="Roboto Mono"/>
              </a:rPr>
              <a:t>Error</a:t>
            </a:r>
            <a:r>
              <a:rPr kumimoji="0" lang="en-US" altLang="en-US" b="0" i="0" u="none" strike="noStrike" cap="none" normalizeH="0" baseline="0">
                <a:ln>
                  <a:noFill/>
                </a:ln>
                <a:solidFill>
                  <a:srgbClr val="37474F"/>
                </a:solidFill>
                <a:effectLst/>
                <a:latin typeface="Roboto Mono"/>
              </a:rPr>
              <a:t>(</a:t>
            </a:r>
            <a:r>
              <a:rPr kumimoji="0" lang="en-US" altLang="en-US" b="0" i="0" u="none" strike="noStrike" cap="none" normalizeH="0" baseline="0">
                <a:ln>
                  <a:noFill/>
                </a:ln>
                <a:solidFill>
                  <a:srgbClr val="0D904F"/>
                </a:solidFill>
                <a:effectLst/>
                <a:latin typeface="Roboto Mono"/>
              </a:rPr>
              <a:t>"It broke"</a:t>
            </a:r>
            <a:r>
              <a:rPr kumimoji="0" lang="en-US" altLang="en-US" b="0" i="0" u="none" strike="noStrike" cap="none" normalizeH="0" baseline="0">
                <a:ln>
                  <a:noFill/>
                </a:ln>
                <a:solidFill>
                  <a:srgbClr val="37474F"/>
                </a:solidFill>
                <a:effectLst/>
                <a:latin typeface="Roboto Mono"/>
              </a:rPr>
              <a:t>));</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a:t>
            </a:r>
            <a:r>
              <a:rPr kumimoji="0" lang="en-US" altLang="en-US" sz="11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4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981200"/>
            <a:ext cx="8229600" cy="990600"/>
          </a:xfrm>
          <a:prstGeom prst="rect">
            <a:avLst/>
          </a:prstGeom>
        </p:spPr>
        <p:txBody>
          <a:bodyPr vert="horz" wrap="square" lIns="0" tIns="12065" rIns="0" bIns="0" rtlCol="0">
            <a:spAutoFit/>
          </a:bodyPr>
          <a:lstStyle/>
          <a:p>
            <a:pPr marL="12700" marR="5080">
              <a:lnSpc>
                <a:spcPct val="100000"/>
              </a:lnSpc>
              <a:spcBef>
                <a:spcPts val="95"/>
              </a:spcBef>
              <a:tabLst>
                <a:tab pos="1088390" algn="l"/>
                <a:tab pos="1859914" algn="l"/>
                <a:tab pos="2167255" algn="l"/>
                <a:tab pos="3707129" algn="l"/>
                <a:tab pos="4015104" algn="l"/>
                <a:tab pos="4169410" algn="l"/>
                <a:tab pos="4323080" algn="l"/>
                <a:tab pos="4630420" algn="l"/>
                <a:tab pos="4939030" algn="l"/>
              </a:tabLst>
            </a:pPr>
            <a:r>
              <a:rPr sz="2200" spc="125" dirty="0"/>
              <a:t>Console</a:t>
            </a:r>
            <a:r>
              <a:rPr sz="2200" spc="70" dirty="0"/>
              <a:t>.</a:t>
            </a:r>
            <a:r>
              <a:rPr sz="2200" spc="170" dirty="0">
                <a:solidFill>
                  <a:srgbClr val="0000FF"/>
                </a:solidFill>
              </a:rPr>
              <a:t>WriteLin</a:t>
            </a:r>
            <a:r>
              <a:rPr sz="2200" spc="210" dirty="0">
                <a:solidFill>
                  <a:srgbClr val="0000FF"/>
                </a:solidFill>
              </a:rPr>
              <a:t>e</a:t>
            </a:r>
            <a:r>
              <a:rPr sz="2200" spc="470" dirty="0"/>
              <a:t>(</a:t>
            </a:r>
            <a:r>
              <a:rPr sz="2200" spc="30" dirty="0">
                <a:solidFill>
                  <a:srgbClr val="666666"/>
                </a:solidFill>
              </a:rPr>
              <a:t>"Wha</a:t>
            </a:r>
            <a:r>
              <a:rPr sz="2200" spc="10" dirty="0">
                <a:solidFill>
                  <a:srgbClr val="666666"/>
                </a:solidFill>
              </a:rPr>
              <a:t>t</a:t>
            </a:r>
            <a:r>
              <a:rPr sz="2200" dirty="0">
                <a:solidFill>
                  <a:srgbClr val="666666"/>
                </a:solidFill>
              </a:rPr>
              <a:t>	</a:t>
            </a:r>
            <a:r>
              <a:rPr sz="2200" spc="254" dirty="0">
                <a:solidFill>
                  <a:srgbClr val="666666"/>
                </a:solidFill>
              </a:rPr>
              <a:t>i</a:t>
            </a:r>
            <a:r>
              <a:rPr sz="2200" spc="570" dirty="0">
                <a:solidFill>
                  <a:srgbClr val="666666"/>
                </a:solidFill>
              </a:rPr>
              <a:t>s</a:t>
            </a:r>
            <a:r>
              <a:rPr sz="2200" dirty="0">
                <a:solidFill>
                  <a:srgbClr val="666666"/>
                </a:solidFill>
              </a:rPr>
              <a:t>		</a:t>
            </a:r>
            <a:r>
              <a:rPr sz="2200" spc="155" dirty="0">
                <a:solidFill>
                  <a:srgbClr val="666666"/>
                </a:solidFill>
              </a:rPr>
              <a:t>you</a:t>
            </a:r>
            <a:r>
              <a:rPr sz="2200" spc="90" dirty="0">
                <a:solidFill>
                  <a:srgbClr val="666666"/>
                </a:solidFill>
              </a:rPr>
              <a:t>r</a:t>
            </a:r>
            <a:r>
              <a:rPr sz="2200" dirty="0">
                <a:solidFill>
                  <a:srgbClr val="666666"/>
                </a:solidFill>
              </a:rPr>
              <a:t>	</a:t>
            </a:r>
            <a:r>
              <a:rPr sz="2200" spc="-45" dirty="0">
                <a:solidFill>
                  <a:srgbClr val="666666"/>
                </a:solidFill>
              </a:rPr>
              <a:t>name?"</a:t>
            </a:r>
            <a:r>
              <a:rPr sz="2200" spc="470" dirty="0"/>
              <a:t>)</a:t>
            </a:r>
            <a:r>
              <a:rPr sz="2200" spc="595" dirty="0">
                <a:solidFill>
                  <a:srgbClr val="008000"/>
                </a:solidFill>
              </a:rPr>
              <a:t>;  </a:t>
            </a:r>
            <a:r>
              <a:rPr sz="2200" spc="310" dirty="0">
                <a:solidFill>
                  <a:srgbClr val="FF0000"/>
                </a:solidFill>
              </a:rPr>
              <a:t>string	</a:t>
            </a:r>
            <a:r>
              <a:rPr sz="2200" spc="-165" dirty="0"/>
              <a:t>name	</a:t>
            </a:r>
            <a:r>
              <a:rPr sz="2200" spc="-80" dirty="0">
                <a:solidFill>
                  <a:srgbClr val="008000"/>
                </a:solidFill>
              </a:rPr>
              <a:t>=	</a:t>
            </a:r>
            <a:r>
              <a:rPr sz="2200" spc="145" dirty="0"/>
              <a:t>Console.</a:t>
            </a:r>
            <a:r>
              <a:rPr sz="2200" spc="145" dirty="0">
                <a:solidFill>
                  <a:srgbClr val="0000FF"/>
                </a:solidFill>
              </a:rPr>
              <a:t>ReadLine</a:t>
            </a:r>
            <a:r>
              <a:rPr sz="2200" spc="145" dirty="0"/>
              <a:t>()</a:t>
            </a:r>
            <a:r>
              <a:rPr sz="2200" spc="145" dirty="0">
                <a:solidFill>
                  <a:srgbClr val="008000"/>
                </a:solidFill>
              </a:rPr>
              <a:t>;  </a:t>
            </a:r>
            <a:r>
              <a:rPr sz="2200" spc="200" dirty="0"/>
              <a:t>Console.</a:t>
            </a:r>
            <a:r>
              <a:rPr sz="2200" spc="200" dirty="0">
                <a:solidFill>
                  <a:srgbClr val="0000FF"/>
                </a:solidFill>
              </a:rPr>
              <a:t>WriteLine</a:t>
            </a:r>
            <a:r>
              <a:rPr sz="2200" spc="200" dirty="0"/>
              <a:t>(</a:t>
            </a:r>
            <a:r>
              <a:rPr sz="2200" spc="200" dirty="0">
                <a:solidFill>
                  <a:srgbClr val="666666"/>
                </a:solidFill>
              </a:rPr>
              <a:t>"Hello,	</a:t>
            </a:r>
            <a:r>
              <a:rPr sz="2200" spc="425" dirty="0">
                <a:solidFill>
                  <a:srgbClr val="666666"/>
                </a:solidFill>
              </a:rPr>
              <a:t>"		</a:t>
            </a:r>
            <a:r>
              <a:rPr sz="2200" spc="-80" dirty="0">
                <a:solidFill>
                  <a:srgbClr val="008000"/>
                </a:solidFill>
              </a:rPr>
              <a:t>+	</a:t>
            </a:r>
            <a:r>
              <a:rPr sz="2200" spc="65" dirty="0"/>
              <a:t>name)</a:t>
            </a:r>
            <a:r>
              <a:rPr sz="2200" spc="65" dirty="0">
                <a:solidFill>
                  <a:srgbClr val="008000"/>
                </a:solidFill>
              </a:rPr>
              <a:t>;</a:t>
            </a:r>
            <a:endParaRPr sz="2200" dirty="0"/>
          </a:p>
        </p:txBody>
      </p:sp>
    </p:spTree>
    <p:extLst>
      <p:ext uri="{BB962C8B-B14F-4D97-AF65-F5344CB8AC3E}">
        <p14:creationId xmlns:p14="http://schemas.microsoft.com/office/powerpoint/2010/main" val="277042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197" y="1143000"/>
            <a:ext cx="8229600" cy="990600"/>
          </a:xfrm>
          <a:prstGeom prst="rect">
            <a:avLst/>
          </a:prstGeom>
        </p:spPr>
        <p:txBody>
          <a:bodyPr vert="horz" wrap="square" lIns="0" tIns="12065" rIns="0" bIns="0" rtlCol="0">
            <a:spAutoFit/>
          </a:bodyPr>
          <a:lstStyle/>
          <a:p>
            <a:pPr marL="12700">
              <a:lnSpc>
                <a:spcPct val="100000"/>
              </a:lnSpc>
              <a:spcBef>
                <a:spcPts val="95"/>
              </a:spcBef>
              <a:tabLst>
                <a:tab pos="626745" algn="l"/>
                <a:tab pos="2167255" algn="l"/>
                <a:tab pos="2475230" algn="l"/>
              </a:tabLst>
            </a:pPr>
            <a:r>
              <a:rPr sz="2200" spc="185" dirty="0">
                <a:solidFill>
                  <a:srgbClr val="FF0000"/>
                </a:solidFill>
              </a:rPr>
              <a:t>var	</a:t>
            </a:r>
            <a:r>
              <a:rPr sz="2200" spc="120" dirty="0"/>
              <a:t>fileNames	</a:t>
            </a:r>
            <a:r>
              <a:rPr sz="2200" spc="-80" dirty="0">
                <a:solidFill>
                  <a:srgbClr val="008000"/>
                </a:solidFill>
              </a:rPr>
              <a:t>=	</a:t>
            </a:r>
            <a:r>
              <a:rPr sz="2200" spc="240" dirty="0"/>
              <a:t>Directory.</a:t>
            </a:r>
            <a:r>
              <a:rPr sz="2200" spc="240" dirty="0">
                <a:solidFill>
                  <a:srgbClr val="0000FF"/>
                </a:solidFill>
              </a:rPr>
              <a:t>EnumerateFiles</a:t>
            </a:r>
            <a:r>
              <a:rPr sz="2200" spc="240" dirty="0"/>
              <a:t>(</a:t>
            </a:r>
            <a:r>
              <a:rPr sz="2200" spc="240" dirty="0">
                <a:solidFill>
                  <a:srgbClr val="666666"/>
                </a:solidFill>
              </a:rPr>
              <a:t>"C:</a:t>
            </a:r>
            <a:r>
              <a:rPr sz="2200" b="1" spc="240" dirty="0">
                <a:solidFill>
                  <a:srgbClr val="008080"/>
                </a:solidFill>
                <a:latin typeface="Arial"/>
                <a:cs typeface="Arial"/>
              </a:rPr>
              <a:t>\\</a:t>
            </a:r>
            <a:r>
              <a:rPr sz="2200" spc="240" dirty="0">
                <a:solidFill>
                  <a:srgbClr val="666666"/>
                </a:solidFill>
              </a:rPr>
              <a:t>"</a:t>
            </a:r>
            <a:r>
              <a:rPr sz="2200" spc="240" dirty="0"/>
              <a:t>)</a:t>
            </a:r>
            <a:r>
              <a:rPr sz="2200" spc="240" dirty="0">
                <a:solidFill>
                  <a:srgbClr val="008000"/>
                </a:solidFill>
              </a:rPr>
              <a:t>;</a:t>
            </a:r>
            <a:endParaRPr sz="2200" dirty="0">
              <a:latin typeface="Arial"/>
              <a:cs typeface="Arial"/>
            </a:endParaRPr>
          </a:p>
        </p:txBody>
      </p:sp>
      <p:graphicFrame>
        <p:nvGraphicFramePr>
          <p:cNvPr id="3" name="object 3"/>
          <p:cNvGraphicFramePr>
            <a:graphicFrameLocks noGrp="1"/>
          </p:cNvGraphicFramePr>
          <p:nvPr/>
        </p:nvGraphicFramePr>
        <p:xfrm>
          <a:off x="516890" y="2373640"/>
          <a:ext cx="8070214" cy="1282700"/>
        </p:xfrm>
        <a:graphic>
          <a:graphicData uri="http://schemas.openxmlformats.org/drawingml/2006/table">
            <a:tbl>
              <a:tblPr firstRow="1" bandRow="1">
                <a:tableStyleId>{2D5ABB26-0587-4C30-8999-92F81FD0307C}</a:tableStyleId>
              </a:tblPr>
              <a:tblGrid>
                <a:gridCol w="1185545">
                  <a:extLst>
                    <a:ext uri="{9D8B030D-6E8A-4147-A177-3AD203B41FA5}">
                      <a16:colId xmlns:a16="http://schemas.microsoft.com/office/drawing/2014/main" val="20000"/>
                    </a:ext>
                  </a:extLst>
                </a:gridCol>
                <a:gridCol w="769619">
                  <a:extLst>
                    <a:ext uri="{9D8B030D-6E8A-4147-A177-3AD203B41FA5}">
                      <a16:colId xmlns:a16="http://schemas.microsoft.com/office/drawing/2014/main" val="20001"/>
                    </a:ext>
                  </a:extLst>
                </a:gridCol>
                <a:gridCol w="6115050">
                  <a:extLst>
                    <a:ext uri="{9D8B030D-6E8A-4147-A177-3AD203B41FA5}">
                      <a16:colId xmlns:a16="http://schemas.microsoft.com/office/drawing/2014/main" val="20002"/>
                    </a:ext>
                  </a:extLst>
                </a:gridCol>
              </a:tblGrid>
              <a:tr h="306705">
                <a:tc>
                  <a:txBody>
                    <a:bodyPr/>
                    <a:lstStyle/>
                    <a:p>
                      <a:pPr marL="31750">
                        <a:lnSpc>
                          <a:spcPts val="2070"/>
                        </a:lnSpc>
                      </a:pPr>
                      <a:r>
                        <a:rPr sz="2200" spc="155" dirty="0">
                          <a:solidFill>
                            <a:srgbClr val="0500FF"/>
                          </a:solidFill>
                          <a:latin typeface="Arial"/>
                          <a:cs typeface="Arial"/>
                        </a:rPr>
                        <a:t>foreach</a:t>
                      </a:r>
                      <a:endParaRPr sz="2200">
                        <a:latin typeface="Arial"/>
                        <a:cs typeface="Arial"/>
                      </a:endParaRPr>
                    </a:p>
                  </a:txBody>
                  <a:tcPr marL="0" marR="0" marT="0" marB="0"/>
                </a:tc>
                <a:tc>
                  <a:txBody>
                    <a:bodyPr/>
                    <a:lstStyle/>
                    <a:p>
                      <a:pPr marL="76200">
                        <a:lnSpc>
                          <a:spcPts val="2070"/>
                        </a:lnSpc>
                      </a:pPr>
                      <a:r>
                        <a:rPr sz="2200" spc="260" dirty="0">
                          <a:latin typeface="Arial"/>
                          <a:cs typeface="Arial"/>
                        </a:rPr>
                        <a:t>(var</a:t>
                      </a:r>
                      <a:endParaRPr sz="2200">
                        <a:latin typeface="Arial"/>
                        <a:cs typeface="Arial"/>
                      </a:endParaRPr>
                    </a:p>
                  </a:txBody>
                  <a:tcPr marL="0" marR="0" marT="0" marB="0"/>
                </a:tc>
                <a:tc>
                  <a:txBody>
                    <a:bodyPr/>
                    <a:lstStyle/>
                    <a:p>
                      <a:pPr marL="77470">
                        <a:lnSpc>
                          <a:spcPts val="2070"/>
                        </a:lnSpc>
                        <a:tabLst>
                          <a:tab pos="1463040" algn="l"/>
                          <a:tab pos="1924685" algn="l"/>
                        </a:tabLst>
                      </a:pPr>
                      <a:r>
                        <a:rPr sz="2200" spc="120" dirty="0">
                          <a:latin typeface="Arial"/>
                          <a:cs typeface="Arial"/>
                        </a:rPr>
                        <a:t>fileName	</a:t>
                      </a:r>
                      <a:r>
                        <a:rPr sz="2200" spc="350" dirty="0">
                          <a:solidFill>
                            <a:srgbClr val="0500FF"/>
                          </a:solidFill>
                          <a:latin typeface="Arial"/>
                          <a:cs typeface="Arial"/>
                        </a:rPr>
                        <a:t>in	</a:t>
                      </a:r>
                      <a:r>
                        <a:rPr sz="2200" spc="155" dirty="0">
                          <a:latin typeface="Arial"/>
                          <a:cs typeface="Arial"/>
                        </a:rPr>
                        <a:t>fileNames)</a:t>
                      </a:r>
                      <a:endParaRPr sz="2200">
                        <a:latin typeface="Arial"/>
                        <a:cs typeface="Arial"/>
                      </a:endParaRPr>
                    </a:p>
                  </a:txBody>
                  <a:tcPr marL="0" marR="0" marT="0" marB="0"/>
                </a:tc>
                <a:extLst>
                  <a:ext uri="{0D108BD9-81ED-4DB2-BD59-A6C34878D82A}">
                    <a16:rowId xmlns:a16="http://schemas.microsoft.com/office/drawing/2014/main" val="10000"/>
                  </a:ext>
                </a:extLst>
              </a:tr>
              <a:tr h="334645">
                <a:tc>
                  <a:txBody>
                    <a:bodyPr/>
                    <a:lstStyle/>
                    <a:p>
                      <a:pPr marL="31750">
                        <a:lnSpc>
                          <a:spcPts val="2295"/>
                        </a:lnSpc>
                      </a:pPr>
                      <a:r>
                        <a:rPr sz="2200" dirty="0">
                          <a:latin typeface="Arial"/>
                          <a:cs typeface="Arial"/>
                        </a:rPr>
                        <a:t>{</a:t>
                      </a:r>
                      <a:endParaRPr sz="2200">
                        <a:latin typeface="Arial"/>
                        <a:cs typeface="Arial"/>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1"/>
                  </a:ext>
                </a:extLst>
              </a:tr>
              <a:tr h="334645">
                <a:tc>
                  <a:txBody>
                    <a:bodyPr/>
                    <a:lstStyle/>
                    <a:p>
                      <a:pPr marL="337820">
                        <a:lnSpc>
                          <a:spcPts val="2295"/>
                        </a:lnSpc>
                      </a:pPr>
                      <a:r>
                        <a:rPr sz="2200" spc="155" dirty="0">
                          <a:solidFill>
                            <a:srgbClr val="0500FF"/>
                          </a:solidFill>
                          <a:latin typeface="Arial"/>
                          <a:cs typeface="Arial"/>
                        </a:rPr>
                        <a:t>using</a:t>
                      </a:r>
                      <a:endParaRPr sz="2200">
                        <a:latin typeface="Arial"/>
                        <a:cs typeface="Arial"/>
                      </a:endParaRPr>
                    </a:p>
                  </a:txBody>
                  <a:tcPr marL="0" marR="0" marT="0" marB="0"/>
                </a:tc>
                <a:tc>
                  <a:txBody>
                    <a:bodyPr/>
                    <a:lstStyle/>
                    <a:p>
                      <a:pPr marL="76200">
                        <a:lnSpc>
                          <a:spcPts val="2295"/>
                        </a:lnSpc>
                      </a:pPr>
                      <a:r>
                        <a:rPr sz="2200" spc="260" dirty="0">
                          <a:latin typeface="Arial"/>
                          <a:cs typeface="Arial"/>
                        </a:rPr>
                        <a:t>(var</a:t>
                      </a:r>
                      <a:endParaRPr sz="2200">
                        <a:latin typeface="Arial"/>
                        <a:cs typeface="Arial"/>
                      </a:endParaRPr>
                    </a:p>
                  </a:txBody>
                  <a:tcPr marL="0" marR="0" marT="0" marB="0"/>
                </a:tc>
                <a:tc>
                  <a:txBody>
                    <a:bodyPr/>
                    <a:lstStyle/>
                    <a:p>
                      <a:pPr marL="77470">
                        <a:lnSpc>
                          <a:spcPts val="2295"/>
                        </a:lnSpc>
                        <a:tabLst>
                          <a:tab pos="385445" algn="l"/>
                          <a:tab pos="693420" algn="l"/>
                          <a:tab pos="3773804" algn="l"/>
                        </a:tabLst>
                      </a:pPr>
                      <a:r>
                        <a:rPr sz="2200" spc="595" dirty="0">
                          <a:latin typeface="Arial"/>
                          <a:cs typeface="Arial"/>
                        </a:rPr>
                        <a:t>f	</a:t>
                      </a:r>
                      <a:r>
                        <a:rPr sz="2200" spc="-80" dirty="0">
                          <a:solidFill>
                            <a:srgbClr val="008000"/>
                          </a:solidFill>
                          <a:latin typeface="Arial"/>
                          <a:cs typeface="Arial"/>
                        </a:rPr>
                        <a:t>=	</a:t>
                      </a:r>
                      <a:r>
                        <a:rPr sz="2200" spc="175" dirty="0">
                          <a:latin typeface="Arial"/>
                          <a:cs typeface="Arial"/>
                        </a:rPr>
                        <a:t>File.</a:t>
                      </a:r>
                      <a:r>
                        <a:rPr sz="2200" spc="175" dirty="0">
                          <a:solidFill>
                            <a:srgbClr val="0000FF"/>
                          </a:solidFill>
                          <a:latin typeface="Arial"/>
                          <a:cs typeface="Arial"/>
                        </a:rPr>
                        <a:t>Open</a:t>
                      </a:r>
                      <a:r>
                        <a:rPr sz="2200" spc="175" dirty="0">
                          <a:latin typeface="Arial"/>
                          <a:cs typeface="Arial"/>
                        </a:rPr>
                        <a:t>(fileName,	</a:t>
                      </a:r>
                      <a:r>
                        <a:rPr sz="2200" spc="105" dirty="0">
                          <a:latin typeface="Arial"/>
                          <a:cs typeface="Arial"/>
                        </a:rPr>
                        <a:t>FileMode.</a:t>
                      </a:r>
                      <a:r>
                        <a:rPr sz="2200" spc="105" dirty="0">
                          <a:solidFill>
                            <a:srgbClr val="0000FF"/>
                          </a:solidFill>
                          <a:latin typeface="Arial"/>
                          <a:cs typeface="Arial"/>
                        </a:rPr>
                        <a:t>Open</a:t>
                      </a:r>
                      <a:r>
                        <a:rPr sz="2200" spc="105" dirty="0">
                          <a:latin typeface="Arial"/>
                          <a:cs typeface="Arial"/>
                        </a:rPr>
                        <a:t>))</a:t>
                      </a:r>
                      <a:endParaRPr sz="2200">
                        <a:latin typeface="Arial"/>
                        <a:cs typeface="Arial"/>
                      </a:endParaRPr>
                    </a:p>
                  </a:txBody>
                  <a:tcPr marL="0" marR="0" marT="0" marB="0"/>
                </a:tc>
                <a:extLst>
                  <a:ext uri="{0D108BD9-81ED-4DB2-BD59-A6C34878D82A}">
                    <a16:rowId xmlns:a16="http://schemas.microsoft.com/office/drawing/2014/main" val="10002"/>
                  </a:ext>
                </a:extLst>
              </a:tr>
              <a:tr h="306705">
                <a:tc>
                  <a:txBody>
                    <a:bodyPr/>
                    <a:lstStyle/>
                    <a:p>
                      <a:pPr marL="337820">
                        <a:lnSpc>
                          <a:spcPts val="2295"/>
                        </a:lnSpc>
                      </a:pPr>
                      <a:r>
                        <a:rPr sz="2200" dirty="0">
                          <a:latin typeface="Arial"/>
                          <a:cs typeface="Arial"/>
                        </a:rPr>
                        <a:t>{</a:t>
                      </a:r>
                      <a:endParaRPr sz="22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535940" y="3630244"/>
            <a:ext cx="7570470" cy="1031240"/>
          </a:xfrm>
          <a:prstGeom prst="rect">
            <a:avLst/>
          </a:prstGeom>
        </p:spPr>
        <p:txBody>
          <a:bodyPr vert="horz" wrap="square" lIns="0" tIns="12065" rIns="0" bIns="0" rtlCol="0">
            <a:spAutoFit/>
          </a:bodyPr>
          <a:lstStyle/>
          <a:p>
            <a:pPr marL="626745">
              <a:lnSpc>
                <a:spcPct val="100000"/>
              </a:lnSpc>
              <a:spcBef>
                <a:spcPts val="95"/>
              </a:spcBef>
              <a:tabLst>
                <a:tab pos="4784725" algn="l"/>
                <a:tab pos="5092700" algn="l"/>
                <a:tab pos="5400675" algn="l"/>
                <a:tab pos="5709920" algn="l"/>
                <a:tab pos="6017895" algn="l"/>
              </a:tabLst>
            </a:pPr>
            <a:r>
              <a:rPr sz="2200" spc="155" dirty="0">
                <a:latin typeface="Arial"/>
                <a:cs typeface="Arial"/>
              </a:rPr>
              <a:t>Console.</a:t>
            </a:r>
            <a:r>
              <a:rPr sz="2200" spc="155" dirty="0">
                <a:solidFill>
                  <a:srgbClr val="0000FF"/>
                </a:solidFill>
                <a:latin typeface="Arial"/>
                <a:cs typeface="Arial"/>
              </a:rPr>
              <a:t>WriteLine</a:t>
            </a:r>
            <a:r>
              <a:rPr sz="2200" spc="155" dirty="0">
                <a:latin typeface="Arial"/>
                <a:cs typeface="Arial"/>
              </a:rPr>
              <a:t>(fileName	</a:t>
            </a:r>
            <a:r>
              <a:rPr sz="2200" spc="-80" dirty="0">
                <a:solidFill>
                  <a:srgbClr val="008000"/>
                </a:solidFill>
                <a:latin typeface="Arial"/>
                <a:cs typeface="Arial"/>
              </a:rPr>
              <a:t>+	</a:t>
            </a:r>
            <a:r>
              <a:rPr sz="2200" spc="425" dirty="0">
                <a:solidFill>
                  <a:srgbClr val="666666"/>
                </a:solidFill>
                <a:latin typeface="Arial"/>
                <a:cs typeface="Arial"/>
              </a:rPr>
              <a:t>"	"	</a:t>
            </a:r>
            <a:r>
              <a:rPr sz="2200" spc="-80" dirty="0">
                <a:solidFill>
                  <a:srgbClr val="008000"/>
                </a:solidFill>
                <a:latin typeface="Arial"/>
                <a:cs typeface="Arial"/>
              </a:rPr>
              <a:t>+	</a:t>
            </a:r>
            <a:r>
              <a:rPr sz="2200" spc="275" dirty="0">
                <a:latin typeface="Arial"/>
                <a:cs typeface="Arial"/>
              </a:rPr>
              <a:t>f.</a:t>
            </a:r>
            <a:r>
              <a:rPr sz="2200" spc="275" dirty="0">
                <a:solidFill>
                  <a:srgbClr val="0000FF"/>
                </a:solidFill>
                <a:latin typeface="Arial"/>
                <a:cs typeface="Arial"/>
              </a:rPr>
              <a:t>Length</a:t>
            </a:r>
            <a:r>
              <a:rPr sz="2200" spc="275" dirty="0">
                <a:latin typeface="Arial"/>
                <a:cs typeface="Arial"/>
              </a:rPr>
              <a:t>)</a:t>
            </a:r>
            <a:r>
              <a:rPr sz="2200" spc="275" dirty="0">
                <a:solidFill>
                  <a:srgbClr val="008000"/>
                </a:solidFill>
                <a:latin typeface="Arial"/>
                <a:cs typeface="Arial"/>
              </a:rPr>
              <a:t>;</a:t>
            </a:r>
            <a:endParaRPr sz="2200">
              <a:latin typeface="Arial"/>
              <a:cs typeface="Arial"/>
            </a:endParaRPr>
          </a:p>
          <a:p>
            <a:pPr marL="318770">
              <a:lnSpc>
                <a:spcPct val="100000"/>
              </a:lnSpc>
            </a:pPr>
            <a:r>
              <a:rPr sz="2200" spc="470" dirty="0">
                <a:latin typeface="Arial"/>
                <a:cs typeface="Arial"/>
              </a:rPr>
              <a: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p:txBody>
      </p:sp>
    </p:spTree>
    <p:extLst>
      <p:ext uri="{BB962C8B-B14F-4D97-AF65-F5344CB8AC3E}">
        <p14:creationId xmlns:p14="http://schemas.microsoft.com/office/powerpoint/2010/main" val="27691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18234"/>
            <a:ext cx="8184515" cy="3043555"/>
          </a:xfrm>
          <a:prstGeom prst="rect">
            <a:avLst/>
          </a:prstGeom>
        </p:spPr>
        <p:txBody>
          <a:bodyPr vert="horz" wrap="square" lIns="0" tIns="12065" rIns="0" bIns="0" rtlCol="0">
            <a:spAutoFit/>
          </a:bodyPr>
          <a:lstStyle/>
          <a:p>
            <a:pPr marL="12700">
              <a:lnSpc>
                <a:spcPct val="100000"/>
              </a:lnSpc>
              <a:spcBef>
                <a:spcPts val="95"/>
              </a:spcBef>
              <a:tabLst>
                <a:tab pos="934719" algn="l"/>
                <a:tab pos="1704339" algn="l"/>
                <a:tab pos="2783840" algn="l"/>
                <a:tab pos="3091180" algn="l"/>
                <a:tab pos="3707129" algn="l"/>
              </a:tabLst>
            </a:pPr>
            <a:r>
              <a:rPr sz="2200" spc="155" dirty="0">
                <a:solidFill>
                  <a:srgbClr val="0500FF"/>
                </a:solidFill>
                <a:latin typeface="Arial"/>
                <a:cs typeface="Arial"/>
              </a:rPr>
              <a:t>using	</a:t>
            </a:r>
            <a:r>
              <a:rPr sz="2200" spc="260" dirty="0">
                <a:latin typeface="Arial"/>
                <a:cs typeface="Arial"/>
              </a:rPr>
              <a:t>(</a:t>
            </a:r>
            <a:r>
              <a:rPr sz="2200" spc="260" dirty="0">
                <a:solidFill>
                  <a:srgbClr val="FF0000"/>
                </a:solidFill>
                <a:latin typeface="Arial"/>
                <a:cs typeface="Arial"/>
              </a:rPr>
              <a:t>var	</a:t>
            </a:r>
            <a:r>
              <a:rPr sz="2200" spc="355" dirty="0">
                <a:latin typeface="Arial"/>
                <a:cs typeface="Arial"/>
              </a:rPr>
              <a:t>client	</a:t>
            </a:r>
            <a:r>
              <a:rPr sz="2200" spc="-80" dirty="0">
                <a:solidFill>
                  <a:srgbClr val="008000"/>
                </a:solidFill>
                <a:latin typeface="Arial"/>
                <a:cs typeface="Arial"/>
              </a:rPr>
              <a:t>=	</a:t>
            </a:r>
            <a:r>
              <a:rPr sz="2200" spc="-135" dirty="0">
                <a:solidFill>
                  <a:srgbClr val="0500FF"/>
                </a:solidFill>
                <a:latin typeface="Arial"/>
                <a:cs typeface="Arial"/>
              </a:rPr>
              <a:t>new	</a:t>
            </a:r>
            <a:r>
              <a:rPr sz="2200" spc="175" dirty="0">
                <a:latin typeface="Arial"/>
                <a:cs typeface="Arial"/>
              </a:rPr>
              <a:t>WebClient())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a:p>
            <a:pPr marL="12700" marR="5080" indent="306070">
              <a:lnSpc>
                <a:spcPct val="100000"/>
              </a:lnSpc>
              <a:tabLst>
                <a:tab pos="1396365" algn="l"/>
                <a:tab pos="2167255" algn="l"/>
              </a:tabLst>
            </a:pPr>
            <a:r>
              <a:rPr sz="2200" spc="310" dirty="0">
                <a:solidFill>
                  <a:srgbClr val="FF0000"/>
                </a:solidFill>
                <a:latin typeface="Arial"/>
                <a:cs typeface="Arial"/>
              </a:rPr>
              <a:t>string	</a:t>
            </a:r>
            <a:r>
              <a:rPr sz="2200" spc="170" dirty="0">
                <a:latin typeface="Arial"/>
                <a:cs typeface="Arial"/>
              </a:rPr>
              <a:t>html	</a:t>
            </a:r>
            <a:r>
              <a:rPr sz="2200" spc="-80" dirty="0">
                <a:solidFill>
                  <a:srgbClr val="008000"/>
                </a:solidFill>
                <a:latin typeface="Arial"/>
                <a:cs typeface="Arial"/>
              </a:rPr>
              <a:t>=  </a:t>
            </a:r>
            <a:r>
              <a:rPr sz="2200" spc="204" dirty="0">
                <a:latin typeface="Arial"/>
                <a:cs typeface="Arial"/>
              </a:rPr>
              <a:t>client.</a:t>
            </a:r>
            <a:r>
              <a:rPr sz="2200" spc="204" dirty="0">
                <a:solidFill>
                  <a:srgbClr val="0000FF"/>
                </a:solidFill>
                <a:latin typeface="Arial"/>
                <a:cs typeface="Arial"/>
              </a:rPr>
              <a:t>DownloadString</a:t>
            </a:r>
            <a:r>
              <a:rPr sz="2200" spc="204" dirty="0">
                <a:latin typeface="Arial"/>
                <a:cs typeface="Arial"/>
              </a:rPr>
              <a:t>(</a:t>
            </a:r>
            <a:r>
              <a:rPr sz="2200" spc="204" dirty="0">
                <a:solidFill>
                  <a:srgbClr val="666666"/>
                </a:solidFill>
                <a:latin typeface="Arial"/>
                <a:cs typeface="Arial"/>
                <a:hlinkClick r:id="rId2"/>
              </a:rPr>
              <a:t>"http://news.ycombinator.com"</a:t>
            </a:r>
            <a:r>
              <a:rPr sz="2200" spc="204" dirty="0">
                <a:latin typeface="Arial"/>
                <a:cs typeface="Arial"/>
              </a:rPr>
              <a:t>)</a:t>
            </a:r>
            <a:r>
              <a:rPr sz="2200" spc="204" dirty="0">
                <a:solidFill>
                  <a:srgbClr val="008000"/>
                </a:solidFill>
                <a:latin typeface="Arial"/>
                <a:cs typeface="Arial"/>
              </a:rPr>
              <a:t>;</a:t>
            </a:r>
            <a:endParaRPr sz="2200">
              <a:latin typeface="Arial"/>
              <a:cs typeface="Arial"/>
            </a:endParaRPr>
          </a:p>
          <a:p>
            <a:pPr>
              <a:lnSpc>
                <a:spcPct val="100000"/>
              </a:lnSpc>
              <a:spcBef>
                <a:spcPts val="55"/>
              </a:spcBef>
            </a:pPr>
            <a:endParaRPr sz="2250">
              <a:latin typeface="Times New Roman"/>
              <a:cs typeface="Times New Roman"/>
            </a:endParaRPr>
          </a:p>
          <a:p>
            <a:pPr marL="318770" marR="775970">
              <a:lnSpc>
                <a:spcPct val="100000"/>
              </a:lnSpc>
            </a:pPr>
            <a:r>
              <a:rPr sz="2200" spc="190" dirty="0">
                <a:latin typeface="Arial"/>
                <a:cs typeface="Arial"/>
              </a:rPr>
              <a:t>Console.</a:t>
            </a:r>
            <a:r>
              <a:rPr sz="2200" spc="190" dirty="0">
                <a:solidFill>
                  <a:srgbClr val="0000FF"/>
                </a:solidFill>
                <a:latin typeface="Arial"/>
                <a:cs typeface="Arial"/>
              </a:rPr>
              <a:t>WriteLine</a:t>
            </a:r>
            <a:r>
              <a:rPr sz="2200" spc="190" dirty="0">
                <a:latin typeface="Arial"/>
                <a:cs typeface="Arial"/>
              </a:rPr>
              <a:t>(html.</a:t>
            </a:r>
            <a:r>
              <a:rPr sz="2200" spc="190" dirty="0">
                <a:solidFill>
                  <a:srgbClr val="0000FF"/>
                </a:solidFill>
                <a:latin typeface="Arial"/>
                <a:cs typeface="Arial"/>
              </a:rPr>
              <a:t>Contains</a:t>
            </a:r>
            <a:r>
              <a:rPr sz="2200" spc="190" dirty="0">
                <a:latin typeface="Arial"/>
                <a:cs typeface="Arial"/>
              </a:rPr>
              <a:t>(</a:t>
            </a:r>
            <a:r>
              <a:rPr sz="2200" spc="190" dirty="0">
                <a:solidFill>
                  <a:srgbClr val="666666"/>
                </a:solidFill>
                <a:latin typeface="Arial"/>
                <a:cs typeface="Arial"/>
              </a:rPr>
              <a:t>"Google"</a:t>
            </a:r>
            <a:r>
              <a:rPr sz="2200" spc="190" dirty="0">
                <a:latin typeface="Arial"/>
                <a:cs typeface="Arial"/>
              </a:rPr>
              <a:t>))</a:t>
            </a:r>
            <a:r>
              <a:rPr sz="2200" spc="190" dirty="0">
                <a:solidFill>
                  <a:srgbClr val="008000"/>
                </a:solidFill>
                <a:latin typeface="Arial"/>
                <a:cs typeface="Arial"/>
              </a:rPr>
              <a:t>;  </a:t>
            </a:r>
            <a:r>
              <a:rPr sz="2200" spc="220" dirty="0">
                <a:latin typeface="Arial"/>
                <a:cs typeface="Arial"/>
              </a:rPr>
              <a:t>Console.</a:t>
            </a:r>
            <a:r>
              <a:rPr sz="2200" spc="220" dirty="0">
                <a:solidFill>
                  <a:srgbClr val="0000FF"/>
                </a:solidFill>
                <a:latin typeface="Arial"/>
                <a:cs typeface="Arial"/>
              </a:rPr>
              <a:t>WriteLine</a:t>
            </a:r>
            <a:r>
              <a:rPr sz="2200" spc="220" dirty="0">
                <a:latin typeface="Arial"/>
                <a:cs typeface="Arial"/>
              </a:rPr>
              <a:t>(html.</a:t>
            </a:r>
            <a:r>
              <a:rPr sz="2200" spc="220" dirty="0">
                <a:solidFill>
                  <a:srgbClr val="0000FF"/>
                </a:solidFill>
                <a:latin typeface="Arial"/>
                <a:cs typeface="Arial"/>
              </a:rPr>
              <a:t>Contains</a:t>
            </a:r>
            <a:r>
              <a:rPr sz="2200" spc="220" dirty="0">
                <a:latin typeface="Arial"/>
                <a:cs typeface="Arial"/>
              </a:rPr>
              <a:t>(</a:t>
            </a:r>
            <a:r>
              <a:rPr sz="2200" spc="220" dirty="0">
                <a:solidFill>
                  <a:srgbClr val="666666"/>
                </a:solidFill>
                <a:latin typeface="Arial"/>
                <a:cs typeface="Arial"/>
              </a:rPr>
              <a:t>"Microsoft"</a:t>
            </a:r>
            <a:r>
              <a:rPr sz="2200" spc="220" dirty="0">
                <a:latin typeface="Arial"/>
                <a:cs typeface="Arial"/>
              </a:rPr>
              <a:t>))</a:t>
            </a:r>
            <a:r>
              <a:rPr sz="2200" spc="220" dirty="0">
                <a:solidFill>
                  <a:srgbClr val="008000"/>
                </a:solidFill>
                <a:latin typeface="Arial"/>
                <a:cs typeface="Arial"/>
              </a:rPr>
              <a:t>;  </a:t>
            </a:r>
            <a:r>
              <a:rPr sz="2200" spc="200" dirty="0">
                <a:latin typeface="Arial"/>
                <a:cs typeface="Arial"/>
              </a:rPr>
              <a:t>Console.</a:t>
            </a:r>
            <a:r>
              <a:rPr sz="2200" spc="200" dirty="0">
                <a:solidFill>
                  <a:srgbClr val="0000FF"/>
                </a:solidFill>
                <a:latin typeface="Arial"/>
                <a:cs typeface="Arial"/>
              </a:rPr>
              <a:t>WriteLine</a:t>
            </a:r>
            <a:r>
              <a:rPr sz="2200" spc="200" dirty="0">
                <a:latin typeface="Arial"/>
                <a:cs typeface="Arial"/>
              </a:rPr>
              <a:t>(html.</a:t>
            </a:r>
            <a:r>
              <a:rPr sz="2200" spc="200" dirty="0">
                <a:solidFill>
                  <a:srgbClr val="0000FF"/>
                </a:solidFill>
                <a:latin typeface="Arial"/>
                <a:cs typeface="Arial"/>
              </a:rPr>
              <a:t>Contains</a:t>
            </a:r>
            <a:r>
              <a:rPr sz="2200" spc="200" dirty="0">
                <a:latin typeface="Arial"/>
                <a:cs typeface="Arial"/>
              </a:rPr>
              <a:t>(</a:t>
            </a:r>
            <a:r>
              <a:rPr sz="2200" spc="200" dirty="0">
                <a:solidFill>
                  <a:srgbClr val="666666"/>
                </a:solidFill>
                <a:latin typeface="Arial"/>
                <a:cs typeface="Arial"/>
              </a:rPr>
              <a:t>"Apple"</a:t>
            </a:r>
            <a:r>
              <a:rPr sz="2200" spc="200" dirty="0">
                <a:latin typeface="Arial"/>
                <a:cs typeface="Arial"/>
              </a:rPr>
              <a:t>))</a:t>
            </a:r>
            <a:r>
              <a:rPr sz="2200" spc="200" dirty="0">
                <a:solidFill>
                  <a:srgbClr val="008000"/>
                </a:solidFill>
                <a:latin typeface="Arial"/>
                <a:cs typeface="Arial"/>
              </a:rPr>
              <a: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p:txBody>
      </p:sp>
    </p:spTree>
    <p:extLst>
      <p:ext uri="{BB962C8B-B14F-4D97-AF65-F5344CB8AC3E}">
        <p14:creationId xmlns:p14="http://schemas.microsoft.com/office/powerpoint/2010/main" val="50024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7448" y="2469007"/>
            <a:ext cx="5621020" cy="1454785"/>
          </a:xfrm>
          <a:prstGeom prst="rect">
            <a:avLst/>
          </a:prstGeom>
        </p:spPr>
        <p:txBody>
          <a:bodyPr vert="horz" wrap="square" lIns="0" tIns="13335" rIns="0" bIns="0" rtlCol="0">
            <a:spAutoFit/>
          </a:bodyPr>
          <a:lstStyle/>
          <a:p>
            <a:pPr algn="ctr">
              <a:lnSpc>
                <a:spcPct val="100000"/>
              </a:lnSpc>
              <a:spcBef>
                <a:spcPts val="105"/>
              </a:spcBef>
            </a:pPr>
            <a:r>
              <a:rPr sz="3200" spc="-210" dirty="0">
                <a:latin typeface="Arial"/>
                <a:cs typeface="Arial"/>
              </a:rPr>
              <a:t>This </a:t>
            </a:r>
            <a:r>
              <a:rPr sz="3200" spc="-30" dirty="0">
                <a:latin typeface="Arial"/>
                <a:cs typeface="Arial"/>
              </a:rPr>
              <a:t>often </a:t>
            </a:r>
            <a:r>
              <a:rPr sz="3200" spc="-250" dirty="0">
                <a:latin typeface="Arial"/>
                <a:cs typeface="Arial"/>
              </a:rPr>
              <a:t>causes </a:t>
            </a:r>
            <a:r>
              <a:rPr sz="3200" spc="-225" dirty="0">
                <a:latin typeface="Arial"/>
                <a:cs typeface="Arial"/>
              </a:rPr>
              <a:t>us </a:t>
            </a:r>
            <a:r>
              <a:rPr sz="3200" spc="-190" dirty="0">
                <a:latin typeface="Arial"/>
                <a:cs typeface="Arial"/>
              </a:rPr>
              <a:t>some</a:t>
            </a:r>
            <a:r>
              <a:rPr sz="3200" spc="-180" dirty="0">
                <a:latin typeface="Arial"/>
                <a:cs typeface="Arial"/>
              </a:rPr>
              <a:t> </a:t>
            </a:r>
            <a:r>
              <a:rPr sz="3200" spc="-290" dirty="0">
                <a:latin typeface="Arial"/>
                <a:cs typeface="Arial"/>
              </a:rPr>
              <a:t>pain…</a:t>
            </a:r>
            <a:endParaRPr sz="3200">
              <a:latin typeface="Arial"/>
              <a:cs typeface="Arial"/>
            </a:endParaRPr>
          </a:p>
          <a:p>
            <a:pPr>
              <a:lnSpc>
                <a:spcPct val="100000"/>
              </a:lnSpc>
            </a:pPr>
            <a:endParaRPr sz="3100">
              <a:latin typeface="Times New Roman"/>
              <a:cs typeface="Times New Roman"/>
            </a:endParaRPr>
          </a:p>
          <a:p>
            <a:pPr algn="ctr">
              <a:lnSpc>
                <a:spcPct val="100000"/>
              </a:lnSpc>
            </a:pPr>
            <a:r>
              <a:rPr sz="3200" spc="-990" dirty="0">
                <a:latin typeface="Arial"/>
                <a:cs typeface="Arial"/>
              </a:rPr>
              <a:t>…</a:t>
            </a:r>
            <a:r>
              <a:rPr sz="3200" spc="-180" dirty="0">
                <a:latin typeface="Arial"/>
                <a:cs typeface="Arial"/>
              </a:rPr>
              <a:t> </a:t>
            </a:r>
            <a:r>
              <a:rPr sz="3200" spc="-10" dirty="0">
                <a:latin typeface="Arial"/>
                <a:cs typeface="Arial"/>
              </a:rPr>
              <a:t>but </a:t>
            </a:r>
            <a:r>
              <a:rPr sz="3200" spc="-195" dirty="0">
                <a:latin typeface="Arial"/>
                <a:cs typeface="Arial"/>
              </a:rPr>
              <a:t>hey, </a:t>
            </a:r>
            <a:r>
              <a:rPr sz="3200" spc="-105" dirty="0">
                <a:latin typeface="Arial"/>
                <a:cs typeface="Arial"/>
              </a:rPr>
              <a:t>there’s </a:t>
            </a:r>
            <a:r>
              <a:rPr sz="3200" spc="-185" dirty="0">
                <a:latin typeface="Arial"/>
                <a:cs typeface="Arial"/>
              </a:rPr>
              <a:t>always</a:t>
            </a:r>
            <a:r>
              <a:rPr sz="3200" spc="-405" dirty="0">
                <a:latin typeface="Arial"/>
                <a:cs typeface="Arial"/>
              </a:rPr>
              <a:t> </a:t>
            </a:r>
            <a:r>
              <a:rPr sz="3200" spc="-80" dirty="0">
                <a:latin typeface="Arial"/>
                <a:cs typeface="Arial"/>
              </a:rPr>
              <a:t>threads!</a:t>
            </a:r>
            <a:endParaRPr sz="3200">
              <a:latin typeface="Arial"/>
              <a:cs typeface="Arial"/>
            </a:endParaRPr>
          </a:p>
        </p:txBody>
      </p:sp>
      <p:sp>
        <p:nvSpPr>
          <p:cNvPr id="3" name="object 3"/>
          <p:cNvSpPr txBox="1">
            <a:spLocks noGrp="1"/>
          </p:cNvSpPr>
          <p:nvPr>
            <p:ph type="title"/>
          </p:nvPr>
        </p:nvSpPr>
        <p:spPr>
          <a:xfrm>
            <a:off x="383158" y="610807"/>
            <a:ext cx="8229600" cy="990600"/>
          </a:xfrm>
          <a:prstGeom prst="rect">
            <a:avLst/>
          </a:prstGeom>
        </p:spPr>
        <p:txBody>
          <a:bodyPr vert="horz" wrap="square" lIns="0" tIns="12700" rIns="0" bIns="0" rtlCol="0">
            <a:spAutoFit/>
          </a:bodyPr>
          <a:lstStyle/>
          <a:p>
            <a:pPr marL="12700">
              <a:lnSpc>
                <a:spcPct val="100000"/>
              </a:lnSpc>
              <a:spcBef>
                <a:spcPts val="100"/>
              </a:spcBef>
            </a:pPr>
            <a:r>
              <a:rPr sz="1800" spc="145" dirty="0"/>
              <a:t>Thread.Start</a:t>
            </a:r>
            <a:endParaRPr sz="1800" dirty="0"/>
          </a:p>
        </p:txBody>
      </p:sp>
      <p:sp>
        <p:nvSpPr>
          <p:cNvPr id="4" name="object 4"/>
          <p:cNvSpPr txBox="1"/>
          <p:nvPr/>
        </p:nvSpPr>
        <p:spPr>
          <a:xfrm>
            <a:off x="6105778" y="1260564"/>
            <a:ext cx="2025014"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BackgroundWorker</a:t>
            </a:r>
            <a:endParaRPr sz="1800" dirty="0">
              <a:latin typeface="Arial"/>
              <a:cs typeface="Arial"/>
            </a:endParaRPr>
          </a:p>
        </p:txBody>
      </p:sp>
      <p:sp>
        <p:nvSpPr>
          <p:cNvPr id="5" name="object 5"/>
          <p:cNvSpPr txBox="1"/>
          <p:nvPr/>
        </p:nvSpPr>
        <p:spPr>
          <a:xfrm>
            <a:off x="688340" y="5583123"/>
            <a:ext cx="127508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Arial"/>
                <a:cs typeface="Arial"/>
              </a:rPr>
              <a:t>ThreadPool</a:t>
            </a:r>
            <a:endParaRPr sz="1800">
              <a:latin typeface="Arial"/>
              <a:cs typeface="Arial"/>
            </a:endParaRPr>
          </a:p>
        </p:txBody>
      </p:sp>
      <p:sp>
        <p:nvSpPr>
          <p:cNvPr id="6" name="object 6"/>
          <p:cNvSpPr txBox="1"/>
          <p:nvPr/>
        </p:nvSpPr>
        <p:spPr>
          <a:xfrm>
            <a:off x="6480428" y="5738063"/>
            <a:ext cx="1650364" cy="299720"/>
          </a:xfrm>
          <a:prstGeom prst="rect">
            <a:avLst/>
          </a:prstGeom>
        </p:spPr>
        <p:txBody>
          <a:bodyPr vert="horz" wrap="square" lIns="0" tIns="12700" rIns="0" bIns="0" rtlCol="0">
            <a:spAutoFit/>
          </a:bodyPr>
          <a:lstStyle/>
          <a:p>
            <a:pPr marL="12700">
              <a:lnSpc>
                <a:spcPct val="100000"/>
              </a:lnSpc>
              <a:spcBef>
                <a:spcPts val="100"/>
              </a:spcBef>
            </a:pPr>
            <a:r>
              <a:rPr sz="1800" spc="225" dirty="0">
                <a:latin typeface="Arial"/>
                <a:cs typeface="Arial"/>
              </a:rPr>
              <a:t>.AsParallel()</a:t>
            </a:r>
            <a:endParaRPr sz="1800">
              <a:latin typeface="Arial"/>
              <a:cs typeface="Arial"/>
            </a:endParaRPr>
          </a:p>
        </p:txBody>
      </p:sp>
      <p:sp>
        <p:nvSpPr>
          <p:cNvPr id="7" name="object 7"/>
          <p:cNvSpPr txBox="1"/>
          <p:nvPr/>
        </p:nvSpPr>
        <p:spPr>
          <a:xfrm>
            <a:off x="3355975" y="4668392"/>
            <a:ext cx="215011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Arial"/>
                <a:cs typeface="Arial"/>
              </a:rPr>
              <a:t>Dispatcher.Invoke</a:t>
            </a:r>
            <a:endParaRPr sz="1800">
              <a:latin typeface="Arial"/>
              <a:cs typeface="Arial"/>
            </a:endParaRPr>
          </a:p>
        </p:txBody>
      </p:sp>
      <p:sp>
        <p:nvSpPr>
          <p:cNvPr id="8" name="object 8"/>
          <p:cNvSpPr txBox="1"/>
          <p:nvPr/>
        </p:nvSpPr>
        <p:spPr>
          <a:xfrm>
            <a:off x="2362200" y="1885347"/>
            <a:ext cx="277622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Control.InvokeRequired</a:t>
            </a:r>
            <a:endParaRPr sz="1800" dirty="0">
              <a:latin typeface="Arial"/>
              <a:cs typeface="Arial"/>
            </a:endParaRPr>
          </a:p>
        </p:txBody>
      </p:sp>
    </p:spTree>
    <p:extLst>
      <p:ext uri="{BB962C8B-B14F-4D97-AF65-F5344CB8AC3E}">
        <p14:creationId xmlns:p14="http://schemas.microsoft.com/office/powerpoint/2010/main" val="66302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2800" spc="-165" dirty="0"/>
              <a:t>Q: </a:t>
            </a:r>
            <a:r>
              <a:rPr sz="2800" spc="-85" dirty="0"/>
              <a:t>What </a:t>
            </a:r>
            <a:r>
              <a:rPr sz="2800" spc="-130" dirty="0"/>
              <a:t>are </a:t>
            </a:r>
            <a:r>
              <a:rPr sz="2800" spc="-120" dirty="0"/>
              <a:t>these </a:t>
            </a:r>
            <a:r>
              <a:rPr sz="2800" spc="-105" dirty="0"/>
              <a:t>threads </a:t>
            </a:r>
            <a:r>
              <a:rPr sz="2800" spc="-95" dirty="0"/>
              <a:t>doing, most </a:t>
            </a:r>
            <a:r>
              <a:rPr sz="2800" spc="-10" dirty="0"/>
              <a:t>of </a:t>
            </a:r>
            <a:r>
              <a:rPr sz="2800" spc="-35" dirty="0"/>
              <a:t>the</a:t>
            </a:r>
            <a:r>
              <a:rPr sz="2800" spc="-420" dirty="0"/>
              <a:t> </a:t>
            </a:r>
            <a:r>
              <a:rPr sz="2800" spc="-75" dirty="0"/>
              <a:t>time?</a:t>
            </a:r>
            <a:endParaRPr sz="2800"/>
          </a:p>
        </p:txBody>
      </p:sp>
      <p:sp>
        <p:nvSpPr>
          <p:cNvPr id="3" name="object 3"/>
          <p:cNvSpPr txBox="1"/>
          <p:nvPr/>
        </p:nvSpPr>
        <p:spPr>
          <a:xfrm>
            <a:off x="688340" y="3752163"/>
            <a:ext cx="1489710" cy="452120"/>
          </a:xfrm>
          <a:prstGeom prst="rect">
            <a:avLst/>
          </a:prstGeom>
        </p:spPr>
        <p:txBody>
          <a:bodyPr vert="horz" wrap="square" lIns="0" tIns="12065" rIns="0" bIns="0" rtlCol="0">
            <a:spAutoFit/>
          </a:bodyPr>
          <a:lstStyle/>
          <a:p>
            <a:pPr marL="12700">
              <a:lnSpc>
                <a:spcPct val="100000"/>
              </a:lnSpc>
              <a:spcBef>
                <a:spcPts val="95"/>
              </a:spcBef>
            </a:pPr>
            <a:r>
              <a:rPr sz="2800" spc="-140" dirty="0">
                <a:latin typeface="Arial"/>
                <a:cs typeface="Arial"/>
              </a:rPr>
              <a:t>A:</a:t>
            </a:r>
            <a:r>
              <a:rPr sz="2800" spc="-229" dirty="0">
                <a:latin typeface="Arial"/>
                <a:cs typeface="Arial"/>
              </a:rPr>
              <a:t> </a:t>
            </a:r>
            <a:r>
              <a:rPr sz="2800" i="1" spc="-125" dirty="0">
                <a:latin typeface="Trebuchet MS"/>
                <a:cs typeface="Trebuchet MS"/>
              </a:rPr>
              <a:t>waiting</a:t>
            </a:r>
            <a:endParaRPr sz="2800">
              <a:latin typeface="Trebuchet MS"/>
              <a:cs typeface="Trebuchet MS"/>
            </a:endParaRPr>
          </a:p>
        </p:txBody>
      </p:sp>
    </p:spTree>
    <p:extLst>
      <p:ext uri="{BB962C8B-B14F-4D97-AF65-F5344CB8AC3E}">
        <p14:creationId xmlns:p14="http://schemas.microsoft.com/office/powerpoint/2010/main" val="19254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90" dirty="0"/>
              <a:t>In </a:t>
            </a:r>
            <a:r>
              <a:rPr sz="3200" spc="-200" dirty="0"/>
              <a:t>JavaScript, </a:t>
            </a:r>
            <a:r>
              <a:rPr sz="3200" spc="-114" dirty="0"/>
              <a:t>we </a:t>
            </a:r>
            <a:r>
              <a:rPr sz="3200" spc="-100" dirty="0"/>
              <a:t>do </a:t>
            </a:r>
            <a:r>
              <a:rPr sz="3200" spc="-105" dirty="0"/>
              <a:t>things</a:t>
            </a:r>
            <a:r>
              <a:rPr sz="3200" spc="-345" dirty="0"/>
              <a:t> </a:t>
            </a:r>
            <a:r>
              <a:rPr sz="3200" spc="-65" dirty="0"/>
              <a:t>differently.</a:t>
            </a:r>
            <a:endParaRPr sz="3200"/>
          </a:p>
        </p:txBody>
      </p:sp>
      <p:sp>
        <p:nvSpPr>
          <p:cNvPr id="4" name="object 2">
            <a:extLst>
              <a:ext uri="{FF2B5EF4-FFF2-40B4-BE49-F238E27FC236}">
                <a16:creationId xmlns:a16="http://schemas.microsoft.com/office/drawing/2014/main" id="{EFE42926-B7BB-4D65-8577-3413571DF99E}"/>
              </a:ext>
            </a:extLst>
          </p:cNvPr>
          <p:cNvSpPr txBox="1">
            <a:spLocks/>
          </p:cNvSpPr>
          <p:nvPr/>
        </p:nvSpPr>
        <p:spPr>
          <a:xfrm>
            <a:off x="1143000" y="1975026"/>
            <a:ext cx="7620000" cy="1281889"/>
          </a:xfrm>
          <a:prstGeom prst="rect">
            <a:avLst/>
          </a:prstGeom>
        </p:spPr>
        <p:txBody>
          <a:bodyPr vert="horz" wrap="square" lIns="0" tIns="12065" rIns="0" bIns="0" rtlCol="0" anchor="b" anchorCtr="0">
            <a:spAutoFit/>
          </a:bodyPr>
          <a:lstStyle>
            <a:lvl1pPr algn="l" rtl="0" eaLnBrk="1" latinLnBrk="0" hangingPunct="1">
              <a:spcBef>
                <a:spcPct val="0"/>
              </a:spcBef>
              <a:buNone/>
              <a:defRPr kumimoji="0" sz="3200" b="1" kern="1200">
                <a:solidFill>
                  <a:schemeClr val="tx2"/>
                </a:solidFill>
                <a:latin typeface="Calibri" pitchFamily="34" charset="0"/>
                <a:ea typeface="+mj-ea"/>
                <a:cs typeface="+mj-cs"/>
              </a:defRPr>
            </a:lvl1pPr>
          </a:lstStyle>
          <a:p>
            <a:pPr marL="12700" marR="5080" indent="179705">
              <a:lnSpc>
                <a:spcPct val="150100"/>
              </a:lnSpc>
              <a:spcBef>
                <a:spcPts val="95"/>
              </a:spcBef>
            </a:pPr>
            <a:r>
              <a:rPr lang="en-US" sz="2900" b="0" spc="-180" dirty="0"/>
              <a:t>There’s </a:t>
            </a:r>
            <a:r>
              <a:rPr lang="en-US" sz="2900" b="0" spc="-75" dirty="0"/>
              <a:t>only </a:t>
            </a:r>
            <a:r>
              <a:rPr lang="en-US" sz="2900" b="0" spc="-120" dirty="0"/>
              <a:t>one </a:t>
            </a:r>
            <a:r>
              <a:rPr lang="en-US" sz="2900" b="0" spc="-70" dirty="0"/>
              <a:t>thread </a:t>
            </a:r>
            <a:r>
              <a:rPr lang="en-US" sz="2900" b="0" spc="-35" dirty="0"/>
              <a:t>in </a:t>
            </a:r>
            <a:r>
              <a:rPr lang="en-US" sz="2900" b="0" spc="-185" dirty="0"/>
              <a:t>JavaScript,  </a:t>
            </a:r>
            <a:r>
              <a:rPr lang="en-US" sz="2900" b="0" spc="-204" dirty="0"/>
              <a:t>so</a:t>
            </a:r>
            <a:r>
              <a:rPr lang="en-US" sz="2900" b="0" spc="-185" dirty="0"/>
              <a:t> </a:t>
            </a:r>
            <a:r>
              <a:rPr lang="en-US" sz="2900" b="0" spc="-110" dirty="0"/>
              <a:t>we</a:t>
            </a:r>
            <a:r>
              <a:rPr lang="en-US" sz="2900" b="0" spc="-165" dirty="0"/>
              <a:t> </a:t>
            </a:r>
            <a:r>
              <a:rPr lang="en-US" sz="2900" b="0" spc="-195" dirty="0"/>
              <a:t>use</a:t>
            </a:r>
            <a:r>
              <a:rPr lang="en-US" sz="2900" b="0" spc="-170" dirty="0"/>
              <a:t> </a:t>
            </a:r>
            <a:r>
              <a:rPr lang="en-US" sz="2900" b="0" dirty="0"/>
              <a:t>that</a:t>
            </a:r>
            <a:r>
              <a:rPr lang="en-US" sz="2900" b="0" spc="-160" dirty="0"/>
              <a:t> </a:t>
            </a:r>
            <a:r>
              <a:rPr lang="en-US" sz="2900" b="0" spc="-70" dirty="0"/>
              <a:t>thread</a:t>
            </a:r>
            <a:r>
              <a:rPr lang="en-US" sz="2900" b="0" spc="-170" dirty="0"/>
              <a:t> </a:t>
            </a:r>
            <a:r>
              <a:rPr lang="en-US" sz="2900" b="0" spc="25" dirty="0"/>
              <a:t>to</a:t>
            </a:r>
            <a:r>
              <a:rPr lang="en-US" sz="2900" b="0" spc="-170" dirty="0"/>
              <a:t> </a:t>
            </a:r>
            <a:r>
              <a:rPr lang="en-US" sz="2900" b="0" spc="-100" dirty="0"/>
              <a:t>get</a:t>
            </a:r>
            <a:r>
              <a:rPr lang="en-US" sz="2900" b="0" spc="-160" dirty="0"/>
              <a:t> </a:t>
            </a:r>
            <a:r>
              <a:rPr lang="en-US" sz="2900" b="0" spc="-30" dirty="0"/>
              <a:t>stuff</a:t>
            </a:r>
            <a:r>
              <a:rPr lang="en-US" sz="2900" b="0" spc="-160" dirty="0"/>
              <a:t> </a:t>
            </a:r>
            <a:r>
              <a:rPr lang="en-US" sz="2900" b="0" spc="-105" dirty="0"/>
              <a:t>done.</a:t>
            </a:r>
            <a:endParaRPr lang="en-US" sz="2900" b="0" dirty="0"/>
          </a:p>
        </p:txBody>
      </p:sp>
    </p:spTree>
    <p:extLst>
      <p:ext uri="{BB962C8B-B14F-4D97-AF65-F5344CB8AC3E}">
        <p14:creationId xmlns:p14="http://schemas.microsoft.com/office/powerpoint/2010/main" val="5408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30" dirty="0"/>
              <a:t>OK, </a:t>
            </a:r>
            <a:r>
              <a:rPr spc="-95" dirty="0"/>
              <a:t>let’s </a:t>
            </a:r>
            <a:r>
              <a:rPr spc="-80" dirty="0"/>
              <a:t>talk</a:t>
            </a:r>
            <a:r>
              <a:rPr spc="-220" dirty="0"/>
              <a:t> </a:t>
            </a:r>
            <a:r>
              <a:rPr spc="-310" dirty="0"/>
              <a:t>about…</a:t>
            </a:r>
          </a:p>
        </p:txBody>
      </p:sp>
      <p:sp>
        <p:nvSpPr>
          <p:cNvPr id="3" name="object 3"/>
          <p:cNvSpPr txBox="1"/>
          <p:nvPr/>
        </p:nvSpPr>
        <p:spPr>
          <a:xfrm>
            <a:off x="535940" y="1510635"/>
            <a:ext cx="2830195" cy="2366645"/>
          </a:xfrm>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z="3200" spc="-229" dirty="0">
                <a:latin typeface="Arial"/>
                <a:cs typeface="Arial"/>
              </a:rPr>
              <a:t>The </a:t>
            </a:r>
            <a:r>
              <a:rPr sz="3200" spc="-105" dirty="0">
                <a:latin typeface="Arial"/>
                <a:cs typeface="Arial"/>
              </a:rPr>
              <a:t>event</a:t>
            </a:r>
            <a:r>
              <a:rPr sz="3200" spc="-204" dirty="0">
                <a:latin typeface="Arial"/>
                <a:cs typeface="Arial"/>
              </a:rPr>
              <a:t> </a:t>
            </a:r>
            <a:r>
              <a:rPr sz="3200" spc="-65" dirty="0">
                <a:latin typeface="Arial"/>
                <a:cs typeface="Arial"/>
              </a:rPr>
              <a:t>loop</a:t>
            </a:r>
            <a:endParaRPr sz="3200">
              <a:latin typeface="Arial"/>
              <a:cs typeface="Arial"/>
            </a:endParaRPr>
          </a:p>
          <a:p>
            <a:pPr marL="355600" indent="-342900">
              <a:lnSpc>
                <a:spcPct val="100000"/>
              </a:lnSpc>
              <a:spcBef>
                <a:spcPts val="770"/>
              </a:spcBef>
              <a:buChar char="•"/>
              <a:tabLst>
                <a:tab pos="354965" algn="l"/>
                <a:tab pos="355600" algn="l"/>
              </a:tabLst>
            </a:pPr>
            <a:r>
              <a:rPr sz="3200" spc="-215" dirty="0">
                <a:latin typeface="Arial"/>
                <a:cs typeface="Arial"/>
              </a:rPr>
              <a:t>Callbacks</a:t>
            </a:r>
            <a:endParaRPr sz="3200">
              <a:latin typeface="Arial"/>
              <a:cs typeface="Arial"/>
            </a:endParaRPr>
          </a:p>
          <a:p>
            <a:pPr marL="355600" indent="-342900">
              <a:lnSpc>
                <a:spcPct val="100000"/>
              </a:lnSpc>
              <a:spcBef>
                <a:spcPts val="770"/>
              </a:spcBef>
              <a:buChar char="•"/>
              <a:tabLst>
                <a:tab pos="354965" algn="l"/>
                <a:tab pos="355600" algn="l"/>
              </a:tabLst>
            </a:pPr>
            <a:r>
              <a:rPr sz="3200" spc="-195" dirty="0">
                <a:latin typeface="Arial"/>
                <a:cs typeface="Arial"/>
              </a:rPr>
              <a:t>Promises</a:t>
            </a:r>
            <a:endParaRPr sz="3200">
              <a:latin typeface="Arial"/>
              <a:cs typeface="Arial"/>
            </a:endParaRPr>
          </a:p>
          <a:p>
            <a:pPr marL="355600" indent="-342900">
              <a:lnSpc>
                <a:spcPct val="100000"/>
              </a:lnSpc>
              <a:spcBef>
                <a:spcPts val="770"/>
              </a:spcBef>
              <a:buChar char="•"/>
              <a:tabLst>
                <a:tab pos="354965" algn="l"/>
                <a:tab pos="355600" algn="l"/>
              </a:tabLst>
            </a:pPr>
            <a:r>
              <a:rPr sz="3200" spc="-135" dirty="0">
                <a:latin typeface="Arial"/>
                <a:cs typeface="Arial"/>
              </a:rPr>
              <a:t>Coroutines</a:t>
            </a:r>
            <a:endParaRPr sz="3200">
              <a:latin typeface="Arial"/>
              <a:cs typeface="Arial"/>
            </a:endParaRPr>
          </a:p>
        </p:txBody>
      </p:sp>
    </p:spTree>
    <p:extLst>
      <p:ext uri="{BB962C8B-B14F-4D97-AF65-F5344CB8AC3E}">
        <p14:creationId xmlns:p14="http://schemas.microsoft.com/office/powerpoint/2010/main" val="2782088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38106505-00f3-4a3f-822f-eaca1a5abd5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D0AD417-DF3D-46BC-8E8C-418D0F31ED62}"/>
</file>

<file path=customXml/itemProps2.xml><?xml version="1.0" encoding="utf-8"?>
<ds:datastoreItem xmlns:ds="http://schemas.openxmlformats.org/officeDocument/2006/customXml" ds:itemID="{779E9D5A-DAD6-4498-9EBF-F28BC4D4D3EF}"/>
</file>

<file path=customXml/itemProps3.xml><?xml version="1.0" encoding="utf-8"?>
<ds:datastoreItem xmlns:ds="http://schemas.openxmlformats.org/officeDocument/2006/customXml" ds:itemID="{80721004-A8B7-4940-AC85-8B8652E95021}"/>
</file>

<file path=docProps/app.xml><?xml version="1.0" encoding="utf-8"?>
<Properties xmlns="http://schemas.openxmlformats.org/officeDocument/2006/extended-properties" xmlns:vt="http://schemas.openxmlformats.org/officeDocument/2006/docPropsVTypes">
  <Template>Theme1</Template>
  <TotalTime>7794</TotalTime>
  <Words>465</Words>
  <Application>Microsoft Office PowerPoint</Application>
  <PresentationFormat>On-screen Show (4:3)</PresentationFormat>
  <Paragraphs>164</Paragraphs>
  <Slides>29</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Bookman Old Style</vt:lpstr>
      <vt:lpstr>Calibri</vt:lpstr>
      <vt:lpstr>Century Gothic</vt:lpstr>
      <vt:lpstr>Consolas</vt:lpstr>
      <vt:lpstr>Gill Sans MT</vt:lpstr>
      <vt:lpstr>medium-content-serif-font</vt:lpstr>
      <vt:lpstr>Roboto Mono</vt:lpstr>
      <vt:lpstr>Segoe UI</vt:lpstr>
      <vt:lpstr>Times New Roman</vt:lpstr>
      <vt:lpstr>Trebuchet MS</vt:lpstr>
      <vt:lpstr>Wingdings</vt:lpstr>
      <vt:lpstr>Wingdings 3</vt:lpstr>
      <vt:lpstr>Origin</vt:lpstr>
      <vt:lpstr>Javascript Patterns</vt:lpstr>
      <vt:lpstr>In non-web languages,</vt:lpstr>
      <vt:lpstr>Console.WriteLine("What is  your name?");  string name = Console.ReadLine();  Console.WriteLine("Hello, "  + name);</vt:lpstr>
      <vt:lpstr>var fileNames = Directory.EnumerateFiles("C:\\");</vt:lpstr>
      <vt:lpstr>PowerPoint Presentation</vt:lpstr>
      <vt:lpstr>Thread.Start</vt:lpstr>
      <vt:lpstr>Q: What are these threads doing, most of the time?</vt:lpstr>
      <vt:lpstr>In JavaScript, we do things differently.</vt:lpstr>
      <vt:lpstr>OK, let’s talk about…</vt:lpstr>
      <vt:lpstr>Object Creation Patterns</vt:lpstr>
      <vt:lpstr>Object literal</vt:lpstr>
      <vt:lpstr>Object literal</vt:lpstr>
      <vt:lpstr>Using a constructor</vt:lpstr>
      <vt:lpstr>Constructor functions</vt:lpstr>
      <vt:lpstr>Constructor functions</vt:lpstr>
      <vt:lpstr>Naming convention</vt:lpstr>
      <vt:lpstr>Enforcing new</vt:lpstr>
      <vt:lpstr>Enforcing new</vt:lpstr>
      <vt:lpstr>Prototype</vt:lpstr>
      <vt:lpstr>How is the prototype used?</vt:lpstr>
      <vt:lpstr>Functions are objects</vt:lpstr>
      <vt:lpstr>Self Executable Objects</vt:lpstr>
      <vt:lpstr>PowerPoint Presentation</vt:lpstr>
      <vt:lpstr>What is Callback?</vt:lpstr>
      <vt:lpstr>What is Callback?</vt:lpstr>
      <vt:lpstr>PowerPoint Presentation</vt:lpstr>
      <vt:lpstr>What is a Promise Pattern?</vt:lpstr>
      <vt:lpstr>Why promise?</vt:lpstr>
      <vt:lpstr>Promise – An example</vt:lpstr>
    </vt:vector>
  </TitlesOfParts>
  <Company>Virtusa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Name(example: Core Java)</dc:title>
  <dc:creator>Diana Catherine J</dc:creator>
  <cp:lastModifiedBy>Mohana Priya Subramaniyam</cp:lastModifiedBy>
  <cp:revision>87</cp:revision>
  <dcterms:created xsi:type="dcterms:W3CDTF">2014-01-28T12:32:58Z</dcterms:created>
  <dcterms:modified xsi:type="dcterms:W3CDTF">2018-06-04T09:04:07Z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