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71418F-A34D-4760-9FD1-F7980E323C1D}" type="datetimeFigureOut">
              <a:rPr lang="en-IN" smtClean="0"/>
              <a:t>13-04-2021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484505-7540-472A-B354-581B1888CC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762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not install CLI separately it’s automatically installed with SDK. To check it’s installed open command prompt and type dotnet – it will show </a:t>
            </a:r>
            <a:r>
              <a:rPr lang="en-US"/>
              <a:t>its usageand </a:t>
            </a:r>
            <a:r>
              <a:rPr lang="en-US" dirty="0"/>
              <a:t>options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84505-7540-472A-B354-581B1888CC0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774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84505-7540-472A-B354-581B1888CC0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67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484505-7540-472A-B354-581B1888CC0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511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293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181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005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17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51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9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71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7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71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8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68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85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tools/dotnet-restore" TargetMode="External"/><Relationship Id="rId7" Type="http://schemas.openxmlformats.org/officeDocument/2006/relationships/hyperlink" Target="https://docs.microsoft.com/en-us/dotnet/core/tools/dotnet-test" TargetMode="External"/><Relationship Id="rId2" Type="http://schemas.openxmlformats.org/officeDocument/2006/relationships/hyperlink" Target="https://docs.microsoft.com/en-us/dotnet/core/tools/dotnet-n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ore/tools/dotnet-publish" TargetMode="External"/><Relationship Id="rId5" Type="http://schemas.openxmlformats.org/officeDocument/2006/relationships/hyperlink" Target="https://docs.microsoft.com/en-us/dotnet/core/tools/dotnet-run" TargetMode="External"/><Relationship Id="rId4" Type="http://schemas.openxmlformats.org/officeDocument/2006/relationships/hyperlink" Target="https://docs.microsoft.com/en-us/dotnet/core/tools/dotnet-buil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tools/dotnet-pack" TargetMode="External"/><Relationship Id="rId7" Type="http://schemas.openxmlformats.org/officeDocument/2006/relationships/hyperlink" Target="https://docs.microsoft.com/en-us/dotnet/core/tools/dotnet-store" TargetMode="External"/><Relationship Id="rId2" Type="http://schemas.openxmlformats.org/officeDocument/2006/relationships/hyperlink" Target="https://docs.microsoft.com/en-us/dotnet/core/tools/dotnet-vstes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ore/tools/dotnet-help" TargetMode="External"/><Relationship Id="rId5" Type="http://schemas.openxmlformats.org/officeDocument/2006/relationships/hyperlink" Target="https://docs.microsoft.com/en-us/dotnet/core/tools/dotnet-sln" TargetMode="External"/><Relationship Id="rId4" Type="http://schemas.openxmlformats.org/officeDocument/2006/relationships/hyperlink" Target="https://docs.microsoft.com/en-us/dotnet/core/tools/dotnet-clea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tools/dotnet-add-reference" TargetMode="External"/><Relationship Id="rId2" Type="http://schemas.openxmlformats.org/officeDocument/2006/relationships/hyperlink" Target="https://docs.microsoft.com/en-us/dotnet/core/tools/dotnet-add-pack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ore/tools/dotnet-list-reference" TargetMode="External"/><Relationship Id="rId5" Type="http://schemas.openxmlformats.org/officeDocument/2006/relationships/hyperlink" Target="https://docs.microsoft.com/en-us/dotnet/core/tools/dotnet-remove-reference" TargetMode="External"/><Relationship Id="rId4" Type="http://schemas.openxmlformats.org/officeDocument/2006/relationships/hyperlink" Target="https://docs.microsoft.com/en-us/dotnet/core/tools/dotnet-remove-package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ore/tools/dotnet-nuget-locals" TargetMode="External"/><Relationship Id="rId2" Type="http://schemas.openxmlformats.org/officeDocument/2006/relationships/hyperlink" Target="https://docs.microsoft.com/en-us/dotnet/core/tools/dotnet-nuget-delet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microsoft.com/en-us/dotnet/core/tools/dotnet-install-script" TargetMode="External"/><Relationship Id="rId5" Type="http://schemas.openxmlformats.org/officeDocument/2006/relationships/hyperlink" Target="https://docs.microsoft.com/en-us/dotnet/core/tools/dotnet-msbuild" TargetMode="External"/><Relationship Id="rId4" Type="http://schemas.openxmlformats.org/officeDocument/2006/relationships/hyperlink" Target="https://docs.microsoft.com/en-us/dotnet/core/tools/dotnet-nuget-push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675B-3545-4315-96C0-2AB6294C4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ASP.NET Core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F2C87E-2745-4A73-9327-8C79F5C181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Command line interface (CLI)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295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25E17-23E0-4DA7-B46E-0BFB52E3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E12D-5CDE-42B0-AD3A-AF61C3416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NET Core command-line interface (CLI) is a new cross-platform tool for </a:t>
            </a:r>
          </a:p>
          <a:p>
            <a:pPr lvl="1"/>
            <a:endParaRPr lang="en-US">
              <a:solidFill>
                <a:srgbClr val="181717"/>
              </a:solidFill>
              <a:latin typeface="Verdana" panose="020B0604030504040204" pitchFamily="34" charset="0"/>
            </a:endParaRPr>
          </a:p>
          <a:p>
            <a:pPr lvl="1"/>
            <a:r>
              <a:rPr lang="en-US">
                <a:solidFill>
                  <a:srgbClr val="181717"/>
                </a:solidFill>
                <a:latin typeface="Verdana" panose="020B0604030504040204" pitchFamily="34" charset="0"/>
              </a:rPr>
              <a:t>Creating</a:t>
            </a:r>
            <a:r>
              <a:rPr lang="en-US" b="0" i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   </a:t>
            </a:r>
            <a:endParaRPr lang="en-US" b="0" i="0" dirty="0">
              <a:solidFill>
                <a:srgbClr val="181717"/>
              </a:solidFill>
              <a:effectLst/>
              <a:latin typeface="Verdana" panose="020B0604030504040204" pitchFamily="34" charset="0"/>
            </a:endParaRPr>
          </a:p>
          <a:p>
            <a:pPr lvl="1"/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restoring packages, </a:t>
            </a:r>
          </a:p>
          <a:p>
            <a:pPr lvl="1"/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building, </a:t>
            </a:r>
          </a:p>
          <a:p>
            <a:pPr lvl="1"/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running and </a:t>
            </a:r>
          </a:p>
          <a:p>
            <a:pPr lvl="1"/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publishing .NET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89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EBBAC-2E63-41A4-9714-0394C9FC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6DCAB-149A-4F3F-BEA7-9E99408F5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2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SFMono-Regular"/>
              </a:rPr>
              <a:t>		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SFMono-Regular"/>
              </a:rPr>
              <a:t>dotnet &lt;command&gt; &lt;argument&gt; &lt;option&gt;</a:t>
            </a:r>
          </a:p>
          <a:p>
            <a:pPr marL="914400" lvl="2" indent="0">
              <a:buNone/>
            </a:pPr>
            <a:endParaRPr lang="en-IN" sz="2000" dirty="0">
              <a:solidFill>
                <a:srgbClr val="000000"/>
              </a:solidFill>
              <a:latin typeface="SFMono-Regular"/>
            </a:endParaRPr>
          </a:p>
          <a:p>
            <a:pPr marL="914400" lvl="2" indent="0">
              <a:buNone/>
            </a:pP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All the commands start with driver named dotnet. The driver starts the execution of the specified command. </a:t>
            </a:r>
          </a:p>
          <a:p>
            <a:pPr marL="914400" lvl="2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SFMono-Regular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3C8841-C78E-4E91-9129-087750634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77688"/>
              </p:ext>
            </p:extLst>
          </p:nvPr>
        </p:nvGraphicFramePr>
        <p:xfrm>
          <a:off x="1306286" y="3163077"/>
          <a:ext cx="9849394" cy="2517887"/>
        </p:xfrm>
        <a:graphic>
          <a:graphicData uri="http://schemas.openxmlformats.org/drawingml/2006/table">
            <a:tbl>
              <a:tblPr/>
              <a:tblGrid>
                <a:gridCol w="1502228">
                  <a:extLst>
                    <a:ext uri="{9D8B030D-6E8A-4147-A177-3AD203B41FA5}">
                      <a16:colId xmlns:a16="http://schemas.microsoft.com/office/drawing/2014/main" val="455839101"/>
                    </a:ext>
                  </a:extLst>
                </a:gridCol>
                <a:gridCol w="8347166">
                  <a:extLst>
                    <a:ext uri="{9D8B030D-6E8A-4147-A177-3AD203B41FA5}">
                      <a16:colId xmlns:a16="http://schemas.microsoft.com/office/drawing/2014/main" val="1841257492"/>
                    </a:ext>
                  </a:extLst>
                </a:gridCol>
              </a:tblGrid>
              <a:tr h="31586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>
                          <a:solidFill>
                            <a:srgbClr val="FFFFFF"/>
                          </a:solidFill>
                          <a:effectLst/>
                        </a:rPr>
                        <a:t>Basic Commands</a:t>
                      </a:r>
                    </a:p>
                  </a:txBody>
                  <a:tcPr marL="69357" marR="69357" marT="34679" marB="34679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0" dirty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9357" marR="69357" marT="34679" marB="34679"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637558"/>
                  </a:ext>
                </a:extLst>
              </a:tr>
              <a:tr h="402595"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BFF"/>
                          </a:solidFill>
                          <a:effectLst/>
                          <a:hlinkClick r:id="rId2"/>
                        </a:rPr>
                        <a:t>new</a:t>
                      </a:r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9357" marR="69357" marT="34679" marB="34679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Creates a new project, configuration file, or solution based on the specified template.</a:t>
                      </a:r>
                    </a:p>
                  </a:txBody>
                  <a:tcPr marL="69357" marR="69357" marT="34679" marB="34679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2817"/>
                  </a:ext>
                </a:extLst>
              </a:tr>
              <a:tr h="346733"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BFF"/>
                          </a:solidFill>
                          <a:effectLst/>
                          <a:hlinkClick r:id="rId3"/>
                        </a:rPr>
                        <a:t>restore</a:t>
                      </a:r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9357" marR="69357" marT="34679" marB="34679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 dirty="0">
                          <a:solidFill>
                            <a:srgbClr val="414141"/>
                          </a:solidFill>
                          <a:effectLst/>
                        </a:rPr>
                        <a:t>Restores the dependencies and tools of a project.</a:t>
                      </a:r>
                    </a:p>
                  </a:txBody>
                  <a:tcPr marL="69357" marR="69357" marT="34679" marB="34679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900239"/>
                  </a:ext>
                </a:extLst>
              </a:tr>
              <a:tr h="346733"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BFF"/>
                          </a:solidFill>
                          <a:effectLst/>
                          <a:hlinkClick r:id="rId4"/>
                        </a:rPr>
                        <a:t>build</a:t>
                      </a:r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9357" marR="69357" marT="34679" marB="34679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Builds a project and all of its dependencies.</a:t>
                      </a:r>
                    </a:p>
                  </a:txBody>
                  <a:tcPr marL="69357" marR="69357" marT="34679" marB="34679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8277527"/>
                  </a:ext>
                </a:extLst>
              </a:tr>
              <a:tr h="435538"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BFF"/>
                          </a:solidFill>
                          <a:effectLst/>
                          <a:hlinkClick r:id="rId5"/>
                        </a:rPr>
                        <a:t>Run</a:t>
                      </a:r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9357" marR="69357" marT="34679" marB="34679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Runs source code without any explicit compile or launch commands.</a:t>
                      </a:r>
                    </a:p>
                  </a:txBody>
                  <a:tcPr marL="69357" marR="69357" marT="34679" marB="34679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042153"/>
                  </a:ext>
                </a:extLst>
              </a:tr>
              <a:tr h="354564"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BFF"/>
                          </a:solidFill>
                          <a:effectLst/>
                          <a:hlinkClick r:id="rId6"/>
                        </a:rPr>
                        <a:t>publish</a:t>
                      </a:r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9357" marR="69357" marT="34679" marB="34679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400">
                          <a:solidFill>
                            <a:srgbClr val="414141"/>
                          </a:solidFill>
                          <a:effectLst/>
                        </a:rPr>
                        <a:t>Packs the application and its dependencies into a folder for deployment to a hosting system.</a:t>
                      </a:r>
                    </a:p>
                  </a:txBody>
                  <a:tcPr marL="69357" marR="69357" marT="34679" marB="34679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29430"/>
                  </a:ext>
                </a:extLst>
              </a:tr>
              <a:tr h="315862">
                <a:tc>
                  <a:txBody>
                    <a:bodyPr/>
                    <a:lstStyle/>
                    <a:p>
                      <a:pPr fontAlgn="t"/>
                      <a:r>
                        <a:rPr lang="en-IN" sz="1400" u="none" strike="noStrike">
                          <a:solidFill>
                            <a:srgbClr val="007BFF"/>
                          </a:solidFill>
                          <a:effectLst/>
                          <a:hlinkClick r:id="rId7"/>
                        </a:rPr>
                        <a:t>test</a:t>
                      </a:r>
                      <a:endParaRPr lang="en-IN" sz="1400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 marL="69357" marR="69357" marT="34679" marB="34679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sz="1400" dirty="0">
                          <a:solidFill>
                            <a:srgbClr val="414141"/>
                          </a:solidFill>
                          <a:effectLst/>
                        </a:rPr>
                        <a:t>Executes unit tests.</a:t>
                      </a:r>
                    </a:p>
                  </a:txBody>
                  <a:tcPr marL="69357" marR="69357" marT="34679" marB="34679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054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850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2B3C0-D537-4C0D-9AC7-81016990F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CD90A9-6473-40F4-BAB6-201B8752C2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623604"/>
              </p:ext>
            </p:extLst>
          </p:nvPr>
        </p:nvGraphicFramePr>
        <p:xfrm>
          <a:off x="1352938" y="2074545"/>
          <a:ext cx="9802742" cy="2194560"/>
        </p:xfrm>
        <a:graphic>
          <a:graphicData uri="http://schemas.openxmlformats.org/drawingml/2006/table">
            <a:tbl>
              <a:tblPr/>
              <a:tblGrid>
                <a:gridCol w="1203650">
                  <a:extLst>
                    <a:ext uri="{9D8B030D-6E8A-4147-A177-3AD203B41FA5}">
                      <a16:colId xmlns:a16="http://schemas.microsoft.com/office/drawing/2014/main" val="67432389"/>
                    </a:ext>
                  </a:extLst>
                </a:gridCol>
                <a:gridCol w="8599092">
                  <a:extLst>
                    <a:ext uri="{9D8B030D-6E8A-4147-A177-3AD203B41FA5}">
                      <a16:colId xmlns:a16="http://schemas.microsoft.com/office/drawing/2014/main" val="715972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007BFF"/>
                          </a:solidFill>
                          <a:effectLst/>
                          <a:hlinkClick r:id="rId2"/>
                        </a:rPr>
                        <a:t>vtest</a:t>
                      </a:r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Runs tests from the specified files.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46689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007BFF"/>
                          </a:solidFill>
                          <a:effectLst/>
                          <a:hlinkClick r:id="rId3"/>
                        </a:rPr>
                        <a:t>pack</a:t>
                      </a:r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Packs the code into a NuGet package.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0129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007BFF"/>
                          </a:solidFill>
                          <a:effectLst/>
                          <a:hlinkClick r:id="rId4"/>
                        </a:rPr>
                        <a:t>clean</a:t>
                      </a:r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Cleans the output of a project.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183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007BFF"/>
                          </a:solidFill>
                          <a:effectLst/>
                          <a:hlinkClick r:id="rId5"/>
                        </a:rPr>
                        <a:t>sln</a:t>
                      </a:r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fr-FR">
                          <a:solidFill>
                            <a:srgbClr val="414141"/>
                          </a:solidFill>
                          <a:effectLst/>
                        </a:rPr>
                        <a:t>Modifies a .NET Core solution file.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03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007BFF"/>
                          </a:solidFill>
                          <a:effectLst/>
                          <a:hlinkClick r:id="rId6"/>
                        </a:rPr>
                        <a:t>help</a:t>
                      </a:r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Display help on the specified command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2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007BFF"/>
                          </a:solidFill>
                          <a:effectLst/>
                          <a:hlinkClick r:id="rId7"/>
                        </a:rPr>
                        <a:t>store</a:t>
                      </a:r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Stores the specified assemblies in the runtime package store.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42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44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98F6-BA10-48EC-8E45-189235F81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Modification Commands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050694F-86C0-4FB7-AF0E-697E3FB9E7B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760345"/>
          <a:ext cx="10058400" cy="219456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363343763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1428730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b="0" dirty="0">
                          <a:solidFill>
                            <a:srgbClr val="FFFFFF"/>
                          </a:solidFill>
                          <a:effectLst/>
                        </a:rPr>
                        <a:t>Project Modification Commands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144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007BFF"/>
                          </a:solidFill>
                          <a:effectLst/>
                          <a:hlinkClick r:id="rId2"/>
                        </a:rPr>
                        <a:t>add package</a:t>
                      </a:r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Adds a package reference to a project.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1574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007BFF"/>
                          </a:solidFill>
                          <a:effectLst/>
                          <a:hlinkClick r:id="rId3"/>
                        </a:rPr>
                        <a:t>add reference</a:t>
                      </a:r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Adds project-to-project (P2P) references.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311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007BFF"/>
                          </a:solidFill>
                          <a:effectLst/>
                          <a:hlinkClick r:id="rId4"/>
                        </a:rPr>
                        <a:t>remove package</a:t>
                      </a:r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Removes package reference from the project.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573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007BFF"/>
                          </a:solidFill>
                          <a:effectLst/>
                          <a:hlinkClick r:id="rId5"/>
                        </a:rPr>
                        <a:t>remove reference</a:t>
                      </a:r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>
                          <a:solidFill>
                            <a:srgbClr val="414141"/>
                          </a:solidFill>
                          <a:effectLst/>
                        </a:rPr>
                        <a:t>Removes project reference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6532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007BFF"/>
                          </a:solidFill>
                          <a:effectLst/>
                          <a:hlinkClick r:id="rId6"/>
                        </a:rPr>
                        <a:t>list reference</a:t>
                      </a:r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IN" dirty="0">
                          <a:solidFill>
                            <a:srgbClr val="414141"/>
                          </a:solidFill>
                          <a:effectLst/>
                        </a:rPr>
                        <a:t>Lists all project-to-project references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948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999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7055-3FAB-43C8-964F-96B9BA88C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Commands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CC116A-E361-4E0A-9EAF-4DAEAB595A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4759976"/>
              </p:ext>
            </p:extLst>
          </p:nvPr>
        </p:nvGraphicFramePr>
        <p:xfrm>
          <a:off x="1315616" y="1937385"/>
          <a:ext cx="9840064" cy="2468880"/>
        </p:xfrm>
        <a:graphic>
          <a:graphicData uri="http://schemas.openxmlformats.org/drawingml/2006/table">
            <a:tbl>
              <a:tblPr/>
              <a:tblGrid>
                <a:gridCol w="4920032">
                  <a:extLst>
                    <a:ext uri="{9D8B030D-6E8A-4147-A177-3AD203B41FA5}">
                      <a16:colId xmlns:a16="http://schemas.microsoft.com/office/drawing/2014/main" val="3328093197"/>
                    </a:ext>
                  </a:extLst>
                </a:gridCol>
                <a:gridCol w="4920032">
                  <a:extLst>
                    <a:ext uri="{9D8B030D-6E8A-4147-A177-3AD203B41FA5}">
                      <a16:colId xmlns:a16="http://schemas.microsoft.com/office/drawing/2014/main" val="2464669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Advanced Commands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b="0">
                          <a:solidFill>
                            <a:srgbClr val="FFFFFF"/>
                          </a:solidFill>
                          <a:effectLst/>
                        </a:rPr>
                        <a:t>Description</a:t>
                      </a:r>
                    </a:p>
                  </a:txBody>
                  <a:tcPr anchor="b"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189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007BFF"/>
                          </a:solidFill>
                          <a:effectLst/>
                          <a:hlinkClick r:id="rId2"/>
                        </a:rPr>
                        <a:t>nuget delete</a:t>
                      </a:r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Deletes or unlists a package from the server.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2110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007BFF"/>
                          </a:solidFill>
                          <a:effectLst/>
                          <a:hlinkClick r:id="rId3"/>
                        </a:rPr>
                        <a:t>nuget locals</a:t>
                      </a:r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Clears or lists local NuGet resources.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915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007BFF"/>
                          </a:solidFill>
                          <a:effectLst/>
                          <a:hlinkClick r:id="rId4"/>
                        </a:rPr>
                        <a:t>nuget push</a:t>
                      </a:r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Pushes a package to the server and publishes it.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7839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007BFF"/>
                          </a:solidFill>
                          <a:effectLst/>
                          <a:hlinkClick r:id="rId5"/>
                        </a:rPr>
                        <a:t>msbuild</a:t>
                      </a:r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414141"/>
                          </a:solidFill>
                          <a:effectLst/>
                        </a:rPr>
                        <a:t>Builds a project and all of its dependencies.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790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IN" u="none" strike="noStrike">
                          <a:solidFill>
                            <a:srgbClr val="007BFF"/>
                          </a:solidFill>
                          <a:effectLst/>
                          <a:hlinkClick r:id="rId6"/>
                        </a:rPr>
                        <a:t>dotnet install script</a:t>
                      </a:r>
                      <a:endParaRPr lang="en-IN">
                        <a:solidFill>
                          <a:srgbClr val="414141"/>
                        </a:solidFill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414141"/>
                          </a:solidFill>
                          <a:effectLst/>
                        </a:rPr>
                        <a:t>Script used to install the .NET Core CLI tools and the shared runtime.</a:t>
                      </a:r>
                    </a:p>
                  </a:txBody>
                  <a:tcPr>
                    <a:lnL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422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488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BBFB-1794-4B89-964C-52022151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88906"/>
            <a:ext cx="10058400" cy="748454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Create a New Project</a:t>
            </a:r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F6660-F9D3-4762-8127-7F7FE5B4F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We can create console, class library, web, </a:t>
            </a:r>
            <a:r>
              <a:rPr lang="en-US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mvc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US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webapi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, razor, angular, react etc. projects using CLI.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181717"/>
                </a:solidFill>
                <a:latin typeface="Verdana" panose="020B0604030504040204" pitchFamily="34" charset="0"/>
              </a:rPr>
              <a:t>C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reates a new console project named </a:t>
            </a:r>
            <a:r>
              <a:rPr lang="en-US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MyConsoleApp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.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The -n or --name option species the name of a project.</a:t>
            </a:r>
          </a:p>
          <a:p>
            <a:pPr algn="just"/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                           </a:t>
            </a:r>
          </a:p>
          <a:p>
            <a:endParaRPr lang="en-US" b="0" i="0" dirty="0">
              <a:solidFill>
                <a:srgbClr val="181717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19419B-9BED-4D88-93E5-41041CC18E83}"/>
              </a:ext>
            </a:extLst>
          </p:cNvPr>
          <p:cNvSpPr/>
          <p:nvPr/>
        </p:nvSpPr>
        <p:spPr>
          <a:xfrm>
            <a:off x="2985796" y="3508310"/>
            <a:ext cx="5355771" cy="6718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0" i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dotnet new console -n MyConsoleApp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143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0FC7-5B17-4BF3-9220-490669BFE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5B7D-5690-4823-9632-0DACBAD7B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The following command creates a new console application named </a:t>
            </a:r>
            <a:r>
              <a:rPr lang="en-US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MyConsoleApp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 to </a:t>
            </a:r>
            <a:r>
              <a:rPr lang="en-US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MyProjects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 directory. The -o or --output option is used to specify an output directory where the project should be generated.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8E438C-F2AE-4A84-9EAF-19A761A7C149}"/>
              </a:ext>
            </a:extLst>
          </p:cNvPr>
          <p:cNvSpPr/>
          <p:nvPr/>
        </p:nvSpPr>
        <p:spPr>
          <a:xfrm>
            <a:off x="2463282" y="2939144"/>
            <a:ext cx="6615404" cy="6344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dotnet new console -n </a:t>
            </a:r>
            <a:r>
              <a:rPr lang="en-US" b="0" i="0" dirty="0" err="1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MyConsoleApp</a:t>
            </a:r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 -o C:\MyProjects</a:t>
            </a:r>
          </a:p>
        </p:txBody>
      </p:sp>
    </p:spTree>
    <p:extLst>
      <p:ext uri="{BB962C8B-B14F-4D97-AF65-F5344CB8AC3E}">
        <p14:creationId xmlns:p14="http://schemas.microsoft.com/office/powerpoint/2010/main" val="584969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829B2-66D6-4C95-9346-6F0A28670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Add Package Reference</a:t>
            </a:r>
            <a:br>
              <a:rPr lang="en-IN" b="0" i="0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9F6BE-23EA-43FB-8856-406CF01A0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FFFFFF"/>
                </a:solidFill>
                <a:effectLst/>
                <a:latin typeface="SFMono-Regular"/>
              </a:rPr>
              <a:t>&gt;dotnet add package </a:t>
            </a:r>
            <a:r>
              <a:rPr lang="en-IN" b="0" i="0" dirty="0" err="1">
                <a:solidFill>
                  <a:srgbClr val="FFFFFF"/>
                </a:solidFill>
                <a:effectLst/>
                <a:latin typeface="SFMono-Regular"/>
              </a:rPr>
              <a:t>Newto</a:t>
            </a:r>
            <a:endParaRPr lang="en-IN" b="0" i="0" dirty="0">
              <a:solidFill>
                <a:srgbClr val="FFFFFF"/>
              </a:solidFill>
              <a:effectLst/>
              <a:latin typeface="SFMono-Regular"/>
            </a:endParaRPr>
          </a:p>
          <a:p>
            <a:endParaRPr lang="en-IN" b="1" i="0" u="sng" dirty="0">
              <a:solidFill>
                <a:srgbClr val="181717"/>
              </a:solidFill>
              <a:effectLst/>
              <a:latin typeface="Segoe UI" panose="020B0502040204020203" pitchFamily="34" charset="0"/>
            </a:endParaRPr>
          </a:p>
          <a:p>
            <a:r>
              <a:rPr lang="en-IN" b="1" i="0" u="sng" dirty="0">
                <a:solidFill>
                  <a:srgbClr val="181717"/>
                </a:solidFill>
                <a:effectLst/>
                <a:latin typeface="Segoe UI" panose="020B0502040204020203" pitchFamily="34" charset="0"/>
              </a:rPr>
              <a:t>Restore Packages</a:t>
            </a:r>
          </a:p>
          <a:p>
            <a:r>
              <a:rPr lang="en-US" b="0" i="0" dirty="0">
                <a:solidFill>
                  <a:srgbClr val="181717"/>
                </a:solidFill>
                <a:effectLst/>
                <a:latin typeface="Verdana" panose="020B0604030504040204" pitchFamily="34" charset="0"/>
              </a:rPr>
              <a:t>o restore packages or to update existing packages, we can use restore command as below</a:t>
            </a:r>
            <a:endParaRPr lang="en-IN" dirty="0">
              <a:solidFill>
                <a:srgbClr val="FFFFFF"/>
              </a:solidFill>
              <a:latin typeface="SFMono-Regular"/>
            </a:endParaRPr>
          </a:p>
          <a:p>
            <a:endParaRPr lang="en-IN" b="0" i="0" dirty="0">
              <a:solidFill>
                <a:srgbClr val="FFFFFF"/>
              </a:solidFill>
              <a:effectLst/>
              <a:latin typeface="SFMono-Regular"/>
            </a:endParaRPr>
          </a:p>
          <a:p>
            <a:endParaRPr lang="en-IN" dirty="0">
              <a:solidFill>
                <a:srgbClr val="FFFFFF"/>
              </a:solidFill>
              <a:latin typeface="SFMono-Regular"/>
            </a:endParaRPr>
          </a:p>
          <a:p>
            <a:r>
              <a:rPr lang="en-IN" b="1" i="0" u="sng" dirty="0">
                <a:solidFill>
                  <a:schemeClr val="tx1"/>
                </a:solidFill>
                <a:effectLst/>
                <a:latin typeface="Segoe UI" panose="020B0502040204020203" pitchFamily="34" charset="0"/>
              </a:rPr>
              <a:t>Build Project</a:t>
            </a:r>
          </a:p>
          <a:p>
            <a:r>
              <a:rPr lang="en-IN" b="1" i="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FMono-Regular"/>
              </a:rPr>
              <a:t>Run Project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34E6AF-0413-4B2E-BE3C-18C0DC8956B5}"/>
              </a:ext>
            </a:extLst>
          </p:cNvPr>
          <p:cNvSpPr/>
          <p:nvPr/>
        </p:nvSpPr>
        <p:spPr>
          <a:xfrm>
            <a:off x="2379306" y="1968759"/>
            <a:ext cx="7567127" cy="4945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chemeClr val="tx1"/>
                </a:solidFill>
                <a:effectLst/>
                <a:latin typeface="SFMono-Regular"/>
              </a:rPr>
              <a:t>C:\MyConsolC:\MyConsoleApp&gt;dotnet add package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SFMono-Regular"/>
              </a:rPr>
              <a:t>Newtonsoft.json</a:t>
            </a:r>
            <a:r>
              <a:rPr lang="en-IN" b="0" i="0" dirty="0" err="1">
                <a:solidFill>
                  <a:srgbClr val="FFFFFF"/>
                </a:solidFill>
                <a:effectLst/>
                <a:latin typeface="SFMono-Regular"/>
              </a:rPr>
              <a:t>App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0E238E-1E02-4394-92D4-279F8AB2754F}"/>
              </a:ext>
            </a:extLst>
          </p:cNvPr>
          <p:cNvSpPr/>
          <p:nvPr/>
        </p:nvSpPr>
        <p:spPr>
          <a:xfrm>
            <a:off x="2870717" y="3857414"/>
            <a:ext cx="7567127" cy="597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0" i="0" dirty="0">
              <a:solidFill>
                <a:schemeClr val="tx1"/>
              </a:solidFill>
              <a:effectLst/>
              <a:latin typeface="SFMono-Regular"/>
            </a:endParaRPr>
          </a:p>
          <a:p>
            <a:pPr algn="ctr"/>
            <a:r>
              <a:rPr lang="en-IN" b="0" i="0" dirty="0">
                <a:solidFill>
                  <a:schemeClr val="tx1"/>
                </a:solidFill>
                <a:effectLst/>
                <a:latin typeface="SFMono-Regular"/>
              </a:rPr>
              <a:t>C:\MyConsoleApp&gt;dotnet </a:t>
            </a:r>
            <a:r>
              <a:rPr lang="en-IN" b="0" i="0" dirty="0" err="1">
                <a:solidFill>
                  <a:schemeClr val="tx1"/>
                </a:solidFill>
                <a:effectLst/>
                <a:latin typeface="SFMono-Regular"/>
              </a:rPr>
              <a:t>restore</a:t>
            </a:r>
            <a:r>
              <a:rPr lang="en-IN" b="0" i="0" dirty="0" err="1">
                <a:solidFill>
                  <a:srgbClr val="FFFFFF"/>
                </a:solidFill>
                <a:effectLst/>
                <a:latin typeface="SFMono-Regular"/>
              </a:rPr>
              <a:t>nsoft.json</a:t>
            </a:r>
            <a:endParaRPr lang="en-IN" dirty="0"/>
          </a:p>
          <a:p>
            <a:pPr algn="ctr"/>
            <a:r>
              <a:rPr lang="en-IN" b="0" i="0" dirty="0">
                <a:solidFill>
                  <a:srgbClr val="FFFFFF"/>
                </a:solidFill>
                <a:effectLst/>
                <a:latin typeface="SFMono-Regular"/>
              </a:rPr>
              <a:t>pp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D4B56D-89AB-47D8-B072-C32DE7C34018}"/>
              </a:ext>
            </a:extLst>
          </p:cNvPr>
          <p:cNvSpPr/>
          <p:nvPr/>
        </p:nvSpPr>
        <p:spPr>
          <a:xfrm>
            <a:off x="2870719" y="4637766"/>
            <a:ext cx="7567127" cy="597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0" i="0" dirty="0">
              <a:solidFill>
                <a:schemeClr val="tx1"/>
              </a:solidFill>
              <a:effectLst/>
              <a:latin typeface="SFMono-Regular"/>
            </a:endParaRPr>
          </a:p>
          <a:p>
            <a:pPr algn="ctr"/>
            <a:r>
              <a:rPr lang="en-IN" b="0" i="0" dirty="0">
                <a:solidFill>
                  <a:srgbClr val="000000"/>
                </a:solidFill>
                <a:effectLst/>
                <a:latin typeface="SFMono-Regular"/>
              </a:rPr>
              <a:t>C:\MyConsoleApp&gt;dotnet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FMono-Regular"/>
              </a:rPr>
              <a:t>build</a:t>
            </a:r>
            <a:r>
              <a:rPr lang="en-IN" b="0" i="0" dirty="0" err="1">
                <a:solidFill>
                  <a:srgbClr val="FFFFFF"/>
                </a:solidFill>
                <a:effectLst/>
                <a:latin typeface="SFMono-Regular"/>
              </a:rPr>
              <a:t>.json</a:t>
            </a:r>
            <a:endParaRPr lang="en-IN" dirty="0"/>
          </a:p>
          <a:p>
            <a:pPr algn="ctr"/>
            <a:r>
              <a:rPr lang="en-IN" b="0" i="0" dirty="0">
                <a:solidFill>
                  <a:srgbClr val="FFFFFF"/>
                </a:solidFill>
                <a:effectLst/>
                <a:latin typeface="SFMono-Regular"/>
              </a:rPr>
              <a:t>pp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1B96E3-8A25-4ECC-8776-5412B1D29995}"/>
              </a:ext>
            </a:extLst>
          </p:cNvPr>
          <p:cNvSpPr/>
          <p:nvPr/>
        </p:nvSpPr>
        <p:spPr>
          <a:xfrm>
            <a:off x="2870718" y="5394961"/>
            <a:ext cx="7567127" cy="5971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b="0" i="0" dirty="0">
              <a:solidFill>
                <a:schemeClr val="tx1"/>
              </a:solidFill>
              <a:effectLst/>
              <a:latin typeface="SFMono-Regular"/>
            </a:endParaRPr>
          </a:p>
          <a:p>
            <a:pPr algn="ctr"/>
            <a:r>
              <a:rPr lang="en-IN" b="0" i="0" dirty="0">
                <a:solidFill>
                  <a:srgbClr val="000000"/>
                </a:solidFill>
                <a:effectLst/>
                <a:latin typeface="SFMono-Regular"/>
              </a:rPr>
              <a:t>dotnet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SFMono-Regular"/>
              </a:rPr>
              <a:t>run</a:t>
            </a:r>
            <a:r>
              <a:rPr lang="en-IN" b="0" i="0" dirty="0" err="1">
                <a:solidFill>
                  <a:srgbClr val="FFFFFF"/>
                </a:solidFill>
                <a:effectLst/>
                <a:latin typeface="SFMono-Regular"/>
              </a:rPr>
              <a:t>soft.json</a:t>
            </a:r>
            <a:endParaRPr lang="en-IN" dirty="0"/>
          </a:p>
          <a:p>
            <a:pPr algn="ctr"/>
            <a:r>
              <a:rPr lang="en-IN" b="0" i="0" dirty="0">
                <a:solidFill>
                  <a:srgbClr val="FFFFFF"/>
                </a:solidFill>
                <a:effectLst/>
                <a:latin typeface="SFMono-Regular"/>
              </a:rPr>
              <a:t>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04804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</TotalTime>
  <Words>509</Words>
  <Application>Microsoft Office PowerPoint</Application>
  <PresentationFormat>Widescreen</PresentationFormat>
  <Paragraphs>96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SFMono-Regular</vt:lpstr>
      <vt:lpstr>Verdana</vt:lpstr>
      <vt:lpstr>Wingdings</vt:lpstr>
      <vt:lpstr>Retrospect</vt:lpstr>
      <vt:lpstr>ASP.NET Core</vt:lpstr>
      <vt:lpstr>PowerPoint Presentation</vt:lpstr>
      <vt:lpstr>Command structure</vt:lpstr>
      <vt:lpstr>PowerPoint Presentation</vt:lpstr>
      <vt:lpstr>Project Modification Commands</vt:lpstr>
      <vt:lpstr>Advanced Commands</vt:lpstr>
      <vt:lpstr>Create a New Project </vt:lpstr>
      <vt:lpstr>PowerPoint Presentation</vt:lpstr>
      <vt:lpstr>Add Package Reference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ASP.NET Core</dc:title>
  <dc:creator>queen of ladies hubby name</dc:creator>
  <cp:lastModifiedBy>queen of ladies hubby name</cp:lastModifiedBy>
  <cp:revision>14</cp:revision>
  <dcterms:created xsi:type="dcterms:W3CDTF">2021-04-13T08:38:18Z</dcterms:created>
  <dcterms:modified xsi:type="dcterms:W3CDTF">2021-04-13T10:48:38Z</dcterms:modified>
</cp:coreProperties>
</file>