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523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AE6C5-F639-47A8-842A-1BFB974C277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5F54-1A4D-46ED-A5FA-D0B3AABFB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22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api/microsoft.extensions.dependencyinjection.servicedescripto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Framework Services: Services which are a part of ASP.NET Core framework such as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IApplicationBuilder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IHostingEnvironment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ILoggerFactory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etc.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Application Services: The services (custom types or classes) which you as a programmer create for your application.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5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In order to let the IoC container automatically inject our application services, we first need to register them with IoC container.</a:t>
            </a:r>
            <a:r>
              <a:rPr lang="en-IN" dirty="0">
                <a:solidFill>
                  <a:srgbClr val="0000FF"/>
                </a:solidFill>
                <a:effectLst/>
              </a:rPr>
              <a:t> </a:t>
            </a:r>
          </a:p>
          <a:p>
            <a:endParaRPr lang="en-IN" dirty="0">
              <a:solidFill>
                <a:srgbClr val="0000FF"/>
              </a:solidFill>
              <a:effectLst/>
            </a:endParaRP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ASP.NET Core allows us to register our application services with IoC container, in the </a:t>
            </a:r>
            <a:r>
              <a:rPr lang="en-US" dirty="0" err="1"/>
              <a:t>ConfigureServices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 of the Startup class. The </a:t>
            </a:r>
            <a:r>
              <a:rPr lang="en-US" dirty="0" err="1"/>
              <a:t>ConfigureServices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 includes a parameter of </a:t>
            </a:r>
            <a:r>
              <a:rPr lang="en-US" dirty="0" err="1"/>
              <a:t>IServiceCollection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type which is used to register application services.</a:t>
            </a:r>
          </a:p>
          <a:p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ASP.NET Core allows us to register our application services with IoC container, in the </a:t>
            </a:r>
            <a:r>
              <a:rPr lang="en-US" dirty="0" err="1"/>
              <a:t>ConfigureServices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 of the Startup class. The </a:t>
            </a:r>
            <a:r>
              <a:rPr lang="en-US" dirty="0" err="1"/>
              <a:t>ConfigureServices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method includes a parameter of </a:t>
            </a:r>
            <a:r>
              <a:rPr lang="en-US" dirty="0" err="1"/>
              <a:t>IServiceCollection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type which is used to register application services.</a:t>
            </a:r>
            <a:br>
              <a:rPr lang="en-IN" dirty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173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Add() method of 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IServiceCollection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instance is used to register a service with an IoC container. The </a:t>
            </a:r>
            <a:r>
              <a:rPr lang="en-US" b="0" i="0" u="none" strike="noStrike" dirty="0" err="1">
                <a:solidFill>
                  <a:srgbClr val="407FB0"/>
                </a:solidFill>
                <a:effectLst/>
                <a:latin typeface="Verdana" panose="020B0604030504040204" pitchFamily="34" charset="0"/>
                <a:hlinkClick r:id="rId3"/>
              </a:rPr>
              <a:t>ServiceDescriptor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is used to specify a service type and its instance. We have specified 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ILog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as service type and 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MyConsoleLogger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as its instance. This will register 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ILog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service as a singleton by default. Now, an IoC container will create a singleton object of 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MyConsoleLogger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class and inject it in the constructor of classes wherever we include 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ILog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as a constructor or method parameter throughout the application.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Thus, we can register our custom application services with an IoC container in ASP.NET Core application. There are other extension methods a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0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Singleton: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IoC container will create and share a single instance of a service throughout the application's lifetime.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Transient: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The IoC container will create a new instance of the specified service type every time you ask for it.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Scoped: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IoC container will create an instance of the specified service type once per request and will be shared in a single request.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Singleton=&gt;used in every controller and every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action,Scoped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=&gt;used in one controller and every action in that controller, Transient=&gt;for every action or controller object instance is different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550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0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615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783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745F54-1A4D-46ED-A5FA-D0B3AABFBF67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24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4E121-8C2C-4A66-8B82-2CDFFD6A1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5E75C-06D4-4CDA-9FB8-2C9C754DE9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FDA7C-3271-44DC-8437-93F78EA0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6A5F-1C8E-4708-9220-D456E2A5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A4C0-BF0A-4E7C-93FA-630C16B71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25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C6FC-E456-419C-BB7A-D91EF985E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960F5-4537-4B45-B60F-6E3D120E3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ADA8-B46A-4EB7-8D31-51708E94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A3EF2-8073-44A5-AED1-FB390ADB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50BB4-81DD-42C2-9413-1EE659AC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5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A0156-F242-44D1-8E31-59601B59C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59C20-553A-4F39-853C-FD591928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B3B3-B6DE-4147-8896-3DA7930C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F89B3-6D22-4EDD-ACE5-578530FF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54BF8-E459-4321-9209-50B34B98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21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51D4-2885-4323-BF41-719F9109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6DB7E-EF6C-46F2-AFA7-8C28C567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AC986-73C7-4443-94DF-DE042BEDC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15186-200B-45A9-9C7A-9E0536E4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3EA1A-FDD6-4F16-AE93-70588C7A5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80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9470-BDB1-4317-B278-BB6C178F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E65B-9F33-4CC9-8469-73A3416FB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60545-F69A-44FB-889C-9D713C34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F8341-79D4-4B84-8E74-1A6A3D5A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BAD53-B2A1-4CBE-8EB8-4554C256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D8C45-CE4F-437C-8181-98504147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CBC98-07BB-4830-A077-BBDC879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56B8DE-0A58-4660-9C42-148E12FC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7194A-0A25-4535-8F6F-5AA33F8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7103-D9E1-462F-9B48-E0F8A502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21468-6461-41F5-9A6D-22990AAC5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2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2D35-4A1B-4EAC-AB0C-6B34038E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FCA40-6708-4DF6-BACC-12D2A6B2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97DA0-08FB-463A-9E78-D0302FC75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2C8B4-DAFA-468F-B8E4-6CA45AC0A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194BDF-087F-4D59-AC4E-E57F10DBD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F316A-3B22-48D9-A9C8-2DF4EEC72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F9D575-46DF-4217-ACE9-3437A1DB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182FD-7C32-4DE3-B0E7-ECEDBC84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6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A2F7-00B0-4874-B0B7-9AFFCDEC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982CA-6CA9-4635-9EE1-96F485B5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2F54B-FE2B-4AD1-A609-E5F1FCB1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75FC5-869E-4096-9791-7AD93E38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8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073D2-89C8-463C-89AE-4E067A33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D4161-EDFB-44DA-AA05-F612C832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A8BC-A07E-440B-BB86-65A4AB006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0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BC79A-D208-46E4-A630-D81B1C2D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A51BB-0709-45F1-B61E-6754CE66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020C1-C7A9-4C10-95BA-4EBE5535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566AC-E1AC-4E58-912B-66AF7A66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A734A-2366-4FD5-B9C0-1C392C5E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A4A5-E739-405A-A3F0-6C6A3773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92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25BC-8C01-4F6A-A4D2-B00391245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C5FC7-425A-4DF3-888F-A22D832ABA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D75B1-862C-46E4-B2B6-8C6B922C6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EC1A2-94A0-4CDC-885F-2927A065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50FB5-4405-4518-8275-3974A7530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FA8F7-0ADB-4E76-9057-F7317957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32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CF414F-FDC7-4F8F-8EAA-79E277BA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7B71A-C588-4113-97E3-93AE48FF7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545A1-5EBE-40F7-B2E3-A4E6DFB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4E0CC-0CBF-4F45-AFF5-2ABE30D8F425}" type="datetimeFigureOut">
              <a:rPr lang="en-IN" smtClean="0"/>
              <a:t>10-06-2021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D7B7-1C41-432E-944E-973857252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BC0FF-37E5-420A-81DD-1AE305FD1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DECFE-3A4F-4459-B495-516D792854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5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api/microsoft.extensions.dependencyinjection.servicedescript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251D6-8B6B-47A9-B7A0-245754E28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2D4B0-36B3-4B2C-9313-69E1F840A0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2820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AEBB-F79E-40BB-A17F-CF5ECD932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174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Dependency Injection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1D68-39D8-4873-AE35-6F022661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0"/>
            <a:ext cx="10515600" cy="488082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of dependency classes are injected through constructor or methods by using built-in IOC Container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IOC Container: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</a:t>
            </a:r>
          </a:p>
          <a:p>
            <a:r>
              <a:rPr lang="en-US" sz="20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uilt-in container is represented by </a:t>
            </a:r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IServiceProvider</a:t>
            </a:r>
            <a:endParaRPr lang="en-US" sz="2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IServiceProvider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constructor injection by default.</a:t>
            </a:r>
          </a:p>
          <a:p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types (classes) managed by built-in IoC container are called 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0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1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                                                      Two types of services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8DCEE9-37F9-4552-B314-FC145B9E420A}"/>
              </a:ext>
            </a:extLst>
          </p:cNvPr>
          <p:cNvSpPr/>
          <p:nvPr/>
        </p:nvSpPr>
        <p:spPr>
          <a:xfrm>
            <a:off x="2668556" y="4544008"/>
            <a:ext cx="2435290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Framework services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4B351-AB79-4DC9-8A67-F6F90F425845}"/>
              </a:ext>
            </a:extLst>
          </p:cNvPr>
          <p:cNvSpPr/>
          <p:nvPr/>
        </p:nvSpPr>
        <p:spPr>
          <a:xfrm>
            <a:off x="5750767" y="4572000"/>
            <a:ext cx="2024743" cy="3825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Services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1F454-AAFF-4EFE-B44E-7A348F59721C}"/>
              </a:ext>
            </a:extLst>
          </p:cNvPr>
          <p:cNvCxnSpPr/>
          <p:nvPr/>
        </p:nvCxnSpPr>
        <p:spPr>
          <a:xfrm flipH="1">
            <a:off x="4758612" y="4245429"/>
            <a:ext cx="419878" cy="298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1CD848-178F-4213-AD63-28713095C7A5}"/>
              </a:ext>
            </a:extLst>
          </p:cNvPr>
          <p:cNvCxnSpPr>
            <a:cxnSpLocks/>
          </p:cNvCxnSpPr>
          <p:nvPr/>
        </p:nvCxnSpPr>
        <p:spPr>
          <a:xfrm>
            <a:off x="5750767" y="4245429"/>
            <a:ext cx="454090" cy="32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94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5D7E-2EC9-4E14-A358-317112BB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Registering Application Service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D4710-1894-4E4D-8CC3-B36881969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4420"/>
            <a:ext cx="10515600" cy="5102543"/>
          </a:xfrm>
        </p:spPr>
        <p:txBody>
          <a:bodyPr/>
          <a:lstStyle/>
          <a:p>
            <a:r>
              <a:rPr lang="en-US" dirty="0"/>
              <a:t>Create an interface</a:t>
            </a:r>
          </a:p>
          <a:p>
            <a:endParaRPr lang="en-US" dirty="0"/>
          </a:p>
          <a:p>
            <a:pPr lvl="8"/>
            <a:endParaRPr lang="en-US" sz="2400" dirty="0"/>
          </a:p>
          <a:p>
            <a:pPr lvl="8"/>
            <a:r>
              <a:rPr lang="en-US" sz="2400" dirty="0"/>
              <a:t>Create a  class to implement the interface</a:t>
            </a:r>
          </a:p>
          <a:p>
            <a:pPr lvl="8"/>
            <a:endParaRPr lang="en-US" dirty="0"/>
          </a:p>
          <a:p>
            <a:r>
              <a:rPr lang="en-US" sz="2000" dirty="0"/>
              <a:t>Register it with built-in IOC Container</a:t>
            </a:r>
          </a:p>
          <a:p>
            <a:endParaRPr lang="en-US" dirty="0"/>
          </a:p>
          <a:p>
            <a:r>
              <a:rPr lang="en-US" dirty="0"/>
              <a:t>Use it in application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59F16-128C-4E2C-AFE1-32EB44DA5F63}"/>
              </a:ext>
            </a:extLst>
          </p:cNvPr>
          <p:cNvSpPr/>
          <p:nvPr/>
        </p:nvSpPr>
        <p:spPr>
          <a:xfrm>
            <a:off x="4495800" y="1174671"/>
            <a:ext cx="2446020" cy="5550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>
                <a:solidFill>
                  <a:srgbClr val="0000FF"/>
                </a:solidFill>
                <a:effectLst/>
              </a:rPr>
              <a:t>public</a:t>
            </a:r>
            <a:r>
              <a:rPr lang="en-IN" sz="1400" dirty="0"/>
              <a:t> </a:t>
            </a:r>
            <a:r>
              <a:rPr lang="en-IN" sz="1400" dirty="0">
                <a:solidFill>
                  <a:srgbClr val="0000FF"/>
                </a:solidFill>
                <a:effectLst/>
              </a:rPr>
              <a:t>interface</a:t>
            </a:r>
            <a:r>
              <a:rPr lang="en-IN" sz="1400" dirty="0"/>
              <a:t> </a:t>
            </a:r>
            <a:r>
              <a:rPr lang="en-IN" sz="14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400" dirty="0"/>
              <a:t>    { </a:t>
            </a:r>
          </a:p>
          <a:p>
            <a:r>
              <a:rPr lang="en-IN" sz="1400" dirty="0">
                <a:solidFill>
                  <a:srgbClr val="0000FF"/>
                </a:solidFill>
                <a:effectLst/>
              </a:rPr>
              <a:t>       void</a:t>
            </a:r>
            <a:r>
              <a:rPr lang="en-IN" sz="1400" dirty="0"/>
              <a:t> info(</a:t>
            </a:r>
            <a:r>
              <a:rPr lang="en-IN" sz="1400" dirty="0">
                <a:solidFill>
                  <a:srgbClr val="0000FF"/>
                </a:solidFill>
                <a:effectLst/>
              </a:rPr>
              <a:t>string</a:t>
            </a:r>
            <a:r>
              <a:rPr lang="en-IN" sz="1400" dirty="0"/>
              <a:t> str);  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43898-36E9-431F-9563-5C53A9F2F314}"/>
              </a:ext>
            </a:extLst>
          </p:cNvPr>
          <p:cNvSpPr/>
          <p:nvPr/>
        </p:nvSpPr>
        <p:spPr>
          <a:xfrm>
            <a:off x="944880" y="2059781"/>
            <a:ext cx="3649980" cy="85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MyConsoleLogger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public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info(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(str); } 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A8B6EA4-8493-45D2-AFA9-E4E09DB84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D6ED5-CB5F-4273-91F6-6FD341B9620D}"/>
              </a:ext>
            </a:extLst>
          </p:cNvPr>
          <p:cNvSpPr/>
          <p:nvPr/>
        </p:nvSpPr>
        <p:spPr>
          <a:xfrm>
            <a:off x="5151120" y="3102292"/>
            <a:ext cx="6202680" cy="851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>
                <a:solidFill>
                  <a:srgbClr val="0000FF"/>
                </a:solidFill>
                <a:effectLst/>
              </a:rPr>
              <a:t>public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00FF"/>
                </a:solidFill>
                <a:effectLst/>
              </a:rPr>
              <a:t>class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2B91AF"/>
                </a:solidFill>
                <a:effectLst/>
              </a:rPr>
              <a:t>Startup</a:t>
            </a:r>
            <a:r>
              <a:rPr lang="en-IN" sz="1200" dirty="0"/>
              <a:t>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>
                <a:solidFill>
                  <a:srgbClr val="0000FF"/>
                </a:solidFill>
                <a:effectLst/>
              </a:rPr>
              <a:t>        public</a:t>
            </a:r>
            <a:r>
              <a:rPr lang="en-IN" sz="1200" dirty="0"/>
              <a:t> </a:t>
            </a:r>
            <a:r>
              <a:rPr lang="en-IN" sz="1200" dirty="0">
                <a:solidFill>
                  <a:srgbClr val="0000FF"/>
                </a:solidFill>
                <a:effectLst/>
              </a:rPr>
              <a:t>void</a:t>
            </a:r>
            <a:r>
              <a:rPr lang="en-IN" sz="1200" dirty="0"/>
              <a:t> </a:t>
            </a:r>
            <a:r>
              <a:rPr lang="en-IN" sz="1200" dirty="0" err="1"/>
              <a:t>ConfigureServices</a:t>
            </a:r>
            <a:r>
              <a:rPr lang="en-IN" sz="1200" dirty="0"/>
              <a:t>(</a:t>
            </a:r>
            <a:r>
              <a:rPr lang="en-IN" sz="1200" dirty="0" err="1">
                <a:solidFill>
                  <a:srgbClr val="2B91AF"/>
                </a:solidFill>
                <a:effectLst/>
              </a:rPr>
              <a:t>IServiceCollection</a:t>
            </a:r>
            <a:r>
              <a:rPr lang="en-IN" sz="1200" dirty="0"/>
              <a:t> services) {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200" dirty="0"/>
              <a:t>                               </a:t>
            </a:r>
            <a:r>
              <a:rPr lang="en-IN" sz="1200" dirty="0" err="1"/>
              <a:t>services.Add</a:t>
            </a:r>
            <a:r>
              <a:rPr lang="en-IN" sz="1200" dirty="0"/>
              <a:t>(</a:t>
            </a:r>
            <a:r>
              <a:rPr lang="en-IN" sz="1200" dirty="0">
                <a:solidFill>
                  <a:srgbClr val="0000FF"/>
                </a:solidFill>
                <a:effectLst/>
              </a:rPr>
              <a:t>new </a:t>
            </a:r>
            <a:r>
              <a:rPr lang="en-IN" sz="1200" dirty="0" err="1">
                <a:solidFill>
                  <a:srgbClr val="2B91AF"/>
                </a:solidFill>
                <a:effectLst/>
              </a:rPr>
              <a:t>ServiceDescriptor</a:t>
            </a:r>
            <a:r>
              <a:rPr lang="en-IN" sz="1200" dirty="0"/>
              <a:t>(</a:t>
            </a:r>
            <a:r>
              <a:rPr lang="en-IN" sz="12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200" dirty="0"/>
              <a:t>(</a:t>
            </a:r>
            <a:r>
              <a:rPr lang="en-IN" sz="12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200" dirty="0"/>
              <a:t>), </a:t>
            </a:r>
            <a:r>
              <a:rPr lang="en-IN" sz="1200" dirty="0">
                <a:solidFill>
                  <a:srgbClr val="0000FF"/>
                </a:solidFill>
                <a:effectLst/>
              </a:rPr>
              <a:t>new</a:t>
            </a:r>
            <a:r>
              <a:rPr lang="en-IN" sz="1200" dirty="0"/>
              <a:t> </a:t>
            </a:r>
            <a:r>
              <a:rPr lang="en-IN" sz="12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200" dirty="0"/>
              <a:t>())); }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98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CA7B-7DC5-469C-869C-1C49D92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A9D0F-3201-4A96-B82C-F6544CD5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Add() method is used to register a service with an IoC container. </a:t>
            </a:r>
          </a:p>
          <a:p>
            <a:pPr algn="just"/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900" b="0" i="0" u="none" strike="noStrike" dirty="0" err="1">
                <a:solidFill>
                  <a:srgbClr val="407FB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ServiceDescriptor</a:t>
            </a:r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specify a service type and its instance. </a:t>
            </a:r>
          </a:p>
          <a:p>
            <a:pPr algn="just"/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</a:t>
            </a:r>
            <a:r>
              <a:rPr lang="en-US" sz="19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ILog</a:t>
            </a:r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service type and </a:t>
            </a:r>
            <a:r>
              <a:rPr lang="en-US" sz="19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MyConsoleLogger</a:t>
            </a:r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its instance. </a:t>
            </a:r>
          </a:p>
          <a:p>
            <a:pPr algn="just"/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will register </a:t>
            </a:r>
            <a:r>
              <a:rPr lang="en-US" sz="19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ILog</a:t>
            </a:r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service as a singleton by default. </a:t>
            </a:r>
          </a:p>
          <a:p>
            <a:pPr algn="just"/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Now, an IoC container will create a singleton object of </a:t>
            </a:r>
            <a:r>
              <a:rPr lang="en-US" sz="19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MyConsoleLogger</a:t>
            </a:r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and inject it in the constructor of classes wherever we include </a:t>
            </a:r>
            <a:r>
              <a:rPr lang="en-US" sz="19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ILog</a:t>
            </a:r>
            <a:r>
              <a:rPr lang="en-US" sz="19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a constructor or method parameter throughout the application.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74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6AF-8465-4D54-9474-ED838F49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Understanding Service Lifetime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15F0-E7AB-401F-8BE9-6C32E22FE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514826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Built-in IoC container manages the lifetime of a registered service type. It automatically disposes a service instance based on the specified lifetime.</a:t>
            </a:r>
          </a:p>
          <a:p>
            <a:r>
              <a:rPr lang="en-IN" sz="12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                                                </a:t>
            </a:r>
            <a:r>
              <a:rPr lang="en-IN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Three kinds of lifetimes</a:t>
            </a:r>
          </a:p>
          <a:p>
            <a:endParaRPr lang="en-IN" sz="16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endParaRPr lang="en-IN" sz="16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endParaRPr lang="en-IN" sz="16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endParaRPr lang="en-IN" sz="1600" dirty="0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marL="0" indent="0" algn="just">
              <a:buNone/>
            </a:pPr>
            <a:r>
              <a:rPr lang="en-US" sz="1600" u="sng" dirty="0">
                <a:solidFill>
                  <a:srgbClr val="181717"/>
                </a:solidFill>
                <a:latin typeface="Verdana" panose="020B0604030504040204" pitchFamily="34" charset="0"/>
              </a:rPr>
              <a:t>R</a:t>
            </a:r>
            <a:r>
              <a:rPr lang="en-US" sz="1600" b="0" i="0" u="sng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egister a service with different lifetimes.</a:t>
            </a:r>
          </a:p>
          <a:p>
            <a:pPr marL="0" indent="0">
              <a:buNone/>
            </a:pPr>
            <a:br>
              <a:rPr lang="en-US" sz="11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</a:b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C332FB-57BD-4ECA-9B20-B2DEA503A932}"/>
              </a:ext>
            </a:extLst>
          </p:cNvPr>
          <p:cNvSpPr/>
          <p:nvPr/>
        </p:nvSpPr>
        <p:spPr>
          <a:xfrm>
            <a:off x="1821180" y="2232660"/>
            <a:ext cx="1676400" cy="464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Singleton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CA0A8-5321-4777-B83B-D1A28F7A2801}"/>
              </a:ext>
            </a:extLst>
          </p:cNvPr>
          <p:cNvSpPr/>
          <p:nvPr/>
        </p:nvSpPr>
        <p:spPr>
          <a:xfrm>
            <a:off x="4242435" y="2232660"/>
            <a:ext cx="1676400" cy="464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Transient	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913D85-FFCC-494D-AC4B-B288B5C5EA4F}"/>
              </a:ext>
            </a:extLst>
          </p:cNvPr>
          <p:cNvSpPr/>
          <p:nvPr/>
        </p:nvSpPr>
        <p:spPr>
          <a:xfrm>
            <a:off x="6663690" y="2232660"/>
            <a:ext cx="1676400" cy="464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Scoped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AFF6F-D669-4618-A7A8-081944FE8DFF}"/>
              </a:ext>
            </a:extLst>
          </p:cNvPr>
          <p:cNvCxnSpPr/>
          <p:nvPr/>
        </p:nvCxnSpPr>
        <p:spPr>
          <a:xfrm flipH="1">
            <a:off x="3246120" y="1927860"/>
            <a:ext cx="145542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192261-10AE-44A1-9AE7-13689CD0C6A5}"/>
              </a:ext>
            </a:extLst>
          </p:cNvPr>
          <p:cNvCxnSpPr>
            <a:cxnSpLocks/>
          </p:cNvCxnSpPr>
          <p:nvPr/>
        </p:nvCxnSpPr>
        <p:spPr>
          <a:xfrm>
            <a:off x="4701540" y="192786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61FA0F-CC90-4EE2-8FDA-3CE09459C2F7}"/>
              </a:ext>
            </a:extLst>
          </p:cNvPr>
          <p:cNvCxnSpPr/>
          <p:nvPr/>
        </p:nvCxnSpPr>
        <p:spPr>
          <a:xfrm>
            <a:off x="4701540" y="1927860"/>
            <a:ext cx="214122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0C2208-1381-4C25-A3A9-722C45DD1045}"/>
              </a:ext>
            </a:extLst>
          </p:cNvPr>
          <p:cNvSpPr/>
          <p:nvPr/>
        </p:nvSpPr>
        <p:spPr>
          <a:xfrm>
            <a:off x="891540" y="4038600"/>
            <a:ext cx="10355580" cy="1257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IN" sz="1600" dirty="0">
                <a:solidFill>
                  <a:srgbClr val="0000FF"/>
                </a:solidFill>
                <a:effectLst/>
              </a:rPr>
              <a:t>public</a:t>
            </a:r>
            <a:r>
              <a:rPr lang="en-IN" sz="1600" dirty="0"/>
              <a:t> </a:t>
            </a:r>
            <a:r>
              <a:rPr lang="en-IN" sz="1600" dirty="0">
                <a:solidFill>
                  <a:srgbClr val="0000FF"/>
                </a:solidFill>
                <a:effectLst/>
              </a:rPr>
              <a:t>void</a:t>
            </a:r>
            <a:r>
              <a:rPr lang="en-IN" sz="1600" dirty="0"/>
              <a:t> </a:t>
            </a:r>
            <a:r>
              <a:rPr lang="en-IN" sz="1600" dirty="0" err="1"/>
              <a:t>ConfigureServices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IServiceCollection</a:t>
            </a:r>
            <a:r>
              <a:rPr lang="en-IN" sz="1600" dirty="0"/>
              <a:t> services) { </a:t>
            </a:r>
          </a:p>
          <a:p>
            <a:pPr algn="just"/>
            <a:r>
              <a:rPr lang="en-IN" sz="1600" dirty="0" err="1"/>
              <a:t>services.Add</a:t>
            </a:r>
            <a:r>
              <a:rPr lang="en-IN" sz="1600" dirty="0"/>
              <a:t>(</a:t>
            </a:r>
            <a:r>
              <a:rPr lang="en-IN" sz="1600" dirty="0">
                <a:solidFill>
                  <a:srgbClr val="0000FF"/>
                </a:solidFill>
                <a:effectLst/>
              </a:rPr>
              <a:t>new</a:t>
            </a:r>
            <a:r>
              <a:rPr lang="en-IN" sz="1600" dirty="0"/>
              <a:t> 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ServiceDescriptor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600" dirty="0"/>
              <a:t>), </a:t>
            </a:r>
            <a:r>
              <a:rPr lang="en-IN" sz="1600" dirty="0">
                <a:solidFill>
                  <a:srgbClr val="0000FF"/>
                </a:solidFill>
                <a:effectLst/>
              </a:rPr>
              <a:t>new</a:t>
            </a:r>
            <a:r>
              <a:rPr lang="en-IN" sz="1600" dirty="0"/>
              <a:t> 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600" dirty="0"/>
              <a:t>())); </a:t>
            </a:r>
            <a:r>
              <a:rPr lang="en-IN" sz="1600" dirty="0">
                <a:solidFill>
                  <a:srgbClr val="008000"/>
                </a:solidFill>
                <a:effectLst/>
              </a:rPr>
              <a:t>// singleton</a:t>
            </a:r>
            <a:r>
              <a:rPr lang="en-IN" sz="1600" dirty="0"/>
              <a:t> </a:t>
            </a:r>
          </a:p>
          <a:p>
            <a:pPr algn="just"/>
            <a:r>
              <a:rPr lang="en-IN" sz="1600" dirty="0" err="1"/>
              <a:t>services.Add</a:t>
            </a:r>
            <a:r>
              <a:rPr lang="en-IN" sz="1600" dirty="0"/>
              <a:t>(</a:t>
            </a:r>
            <a:r>
              <a:rPr lang="en-IN" sz="1600" dirty="0">
                <a:solidFill>
                  <a:srgbClr val="0000FF"/>
                </a:solidFill>
                <a:effectLst/>
              </a:rPr>
              <a:t>new</a:t>
            </a:r>
            <a:r>
              <a:rPr lang="en-IN" sz="1600" dirty="0"/>
              <a:t> 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ServiceDescriptor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600" dirty="0"/>
              <a:t>), </a:t>
            </a:r>
            <a:r>
              <a:rPr lang="en-IN" sz="16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600" dirty="0"/>
              <a:t>), 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ServiceLifetime</a:t>
            </a:r>
            <a:r>
              <a:rPr lang="en-IN" sz="1600" dirty="0" err="1"/>
              <a:t>.Transient</a:t>
            </a:r>
            <a:r>
              <a:rPr lang="en-IN" sz="1600" dirty="0"/>
              <a:t>)); </a:t>
            </a:r>
            <a:r>
              <a:rPr lang="en-IN" sz="1600" dirty="0">
                <a:solidFill>
                  <a:srgbClr val="008000"/>
                </a:solidFill>
                <a:effectLst/>
              </a:rPr>
              <a:t>// Transient</a:t>
            </a:r>
            <a:r>
              <a:rPr lang="en-IN" sz="1600" dirty="0"/>
              <a:t> </a:t>
            </a:r>
          </a:p>
          <a:p>
            <a:pPr algn="just"/>
            <a:r>
              <a:rPr lang="en-IN" sz="1600" dirty="0" err="1"/>
              <a:t>services.Add</a:t>
            </a:r>
            <a:r>
              <a:rPr lang="en-IN" sz="1600" dirty="0"/>
              <a:t>(</a:t>
            </a:r>
            <a:r>
              <a:rPr lang="en-IN" sz="1600" dirty="0">
                <a:solidFill>
                  <a:srgbClr val="0000FF"/>
                </a:solidFill>
                <a:effectLst/>
              </a:rPr>
              <a:t>new</a:t>
            </a:r>
            <a:r>
              <a:rPr lang="en-IN" sz="1600" dirty="0"/>
              <a:t> 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ServiceDescriptor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600" dirty="0"/>
              <a:t>), </a:t>
            </a:r>
            <a:r>
              <a:rPr lang="en-IN" sz="16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600" dirty="0"/>
              <a:t>(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600" dirty="0"/>
              <a:t>), </a:t>
            </a:r>
            <a:r>
              <a:rPr lang="en-IN" sz="1600" dirty="0" err="1">
                <a:solidFill>
                  <a:srgbClr val="2B91AF"/>
                </a:solidFill>
                <a:effectLst/>
              </a:rPr>
              <a:t>ServiceLifetime</a:t>
            </a:r>
            <a:r>
              <a:rPr lang="en-IN" sz="1600" dirty="0" err="1"/>
              <a:t>.Scoped</a:t>
            </a:r>
            <a:r>
              <a:rPr lang="en-IN" sz="1600" dirty="0"/>
              <a:t>)); </a:t>
            </a:r>
            <a:r>
              <a:rPr lang="en-IN" sz="1600" dirty="0">
                <a:solidFill>
                  <a:srgbClr val="008000"/>
                </a:solidFill>
                <a:effectLst/>
              </a:rPr>
              <a:t>// Scoped</a:t>
            </a:r>
            <a:r>
              <a:rPr lang="en-IN" sz="1600" dirty="0"/>
              <a:t> }</a:t>
            </a:r>
            <a:endParaRPr lang="en-US" sz="1600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41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82DC9-C84B-40CC-BB12-7D60A7DA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Extension Methods for Registration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58C9-6B7D-44C7-BA63-64BDCC26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1580"/>
            <a:ext cx="10515600" cy="496538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effectLst/>
              </a:rPr>
              <a:t>public</a:t>
            </a:r>
            <a:r>
              <a:rPr lang="en-IN" sz="1800" dirty="0"/>
              <a:t> </a:t>
            </a:r>
            <a:r>
              <a:rPr lang="en-IN" sz="1800" dirty="0">
                <a:solidFill>
                  <a:srgbClr val="0000FF"/>
                </a:solidFill>
                <a:effectLst/>
              </a:rPr>
              <a:t>void</a:t>
            </a:r>
            <a:r>
              <a:rPr lang="en-IN" sz="1800" dirty="0"/>
              <a:t> </a:t>
            </a:r>
            <a:r>
              <a:rPr lang="en-IN" sz="1800" dirty="0" err="1"/>
              <a:t>ConfigureServices</a:t>
            </a:r>
            <a:r>
              <a:rPr lang="en-IN" sz="1800" dirty="0"/>
              <a:t>(</a:t>
            </a:r>
            <a:r>
              <a:rPr lang="en-IN" sz="1800" dirty="0" err="1"/>
              <a:t>IServiceCollection</a:t>
            </a:r>
            <a:r>
              <a:rPr lang="en-IN" sz="1800" dirty="0"/>
              <a:t> services) </a:t>
            </a:r>
          </a:p>
          <a:p>
            <a:pPr marL="0" indent="0">
              <a:buNone/>
            </a:pPr>
            <a:r>
              <a:rPr lang="en-IN" sz="1800" dirty="0"/>
              <a:t>{ </a:t>
            </a:r>
          </a:p>
          <a:p>
            <a:pPr marL="0" indent="0">
              <a:buNone/>
            </a:pPr>
            <a:r>
              <a:rPr lang="en-IN" sz="1800" dirty="0" err="1"/>
              <a:t>services.AddSingleton</a:t>
            </a:r>
            <a:r>
              <a:rPr lang="en-IN" sz="1800" dirty="0"/>
              <a:t>&lt;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800" dirty="0"/>
              <a:t>, 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800" dirty="0"/>
              <a:t>&gt;(); </a:t>
            </a:r>
          </a:p>
          <a:p>
            <a:pPr marL="0" indent="0">
              <a:buNone/>
            </a:pPr>
            <a:r>
              <a:rPr lang="en-IN" sz="1800" dirty="0" err="1"/>
              <a:t>services.AddSingleton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800" dirty="0"/>
              <a:t>), </a:t>
            </a:r>
            <a:r>
              <a:rPr lang="en-IN" sz="18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800" dirty="0"/>
              <a:t>));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services.AddTransient</a:t>
            </a:r>
            <a:r>
              <a:rPr lang="en-IN" sz="1800" dirty="0"/>
              <a:t>&lt;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800" dirty="0"/>
              <a:t>, 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800" dirty="0"/>
              <a:t>&gt;(); </a:t>
            </a:r>
          </a:p>
          <a:p>
            <a:pPr marL="0" indent="0">
              <a:buNone/>
            </a:pPr>
            <a:r>
              <a:rPr lang="en-IN" sz="1800" dirty="0" err="1"/>
              <a:t>services.AddTransient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800" dirty="0"/>
              <a:t>), </a:t>
            </a:r>
            <a:r>
              <a:rPr lang="en-IN" sz="18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800" dirty="0"/>
              <a:t>));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services.AddScoped</a:t>
            </a:r>
            <a:r>
              <a:rPr lang="en-IN" sz="1800" dirty="0"/>
              <a:t>&lt;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800" dirty="0"/>
              <a:t>, 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800" dirty="0"/>
              <a:t>&gt;(); </a:t>
            </a:r>
          </a:p>
          <a:p>
            <a:pPr marL="0" indent="0">
              <a:buNone/>
            </a:pPr>
            <a:r>
              <a:rPr lang="en-IN" sz="1800" dirty="0" err="1"/>
              <a:t>services.AddScoped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sz="1800" dirty="0"/>
              <a:t>), </a:t>
            </a:r>
            <a:r>
              <a:rPr lang="en-IN" sz="1800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sz="1800" dirty="0"/>
              <a:t>(</a:t>
            </a:r>
            <a:r>
              <a:rPr lang="en-IN" sz="1800" dirty="0" err="1">
                <a:solidFill>
                  <a:srgbClr val="2B91AF"/>
                </a:solidFill>
                <a:effectLst/>
              </a:rPr>
              <a:t>MyConsoleLogger</a:t>
            </a:r>
            <a:r>
              <a:rPr lang="en-IN" sz="1800" dirty="0"/>
              <a:t>)); </a:t>
            </a:r>
          </a:p>
          <a:p>
            <a:pPr marL="0" indent="0">
              <a:buNone/>
            </a:pPr>
            <a:r>
              <a:rPr lang="en-IN" sz="1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81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780F8-B631-47CF-A154-582270D37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41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Constructor Injection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616C4-B2B9-47A6-A457-7F45FCF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380"/>
            <a:ext cx="10515600" cy="5041583"/>
          </a:xfrm>
        </p:spPr>
        <p:txBody>
          <a:bodyPr>
            <a:normAutofit/>
          </a:bodyPr>
          <a:lstStyle/>
          <a:p>
            <a:r>
              <a:rPr lang="en-US" sz="2000" dirty="0"/>
              <a:t>Once registered it will automatically preform constructor injection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IoC container will automatically pass an instance of </a:t>
            </a:r>
            <a:r>
              <a:rPr lang="en-US" sz="1400" dirty="0" err="1"/>
              <a:t>MyConsoleLogger</a:t>
            </a:r>
            <a:endParaRPr lang="en-US" sz="1400" dirty="0"/>
          </a:p>
          <a:p>
            <a:r>
              <a:rPr lang="en-US" sz="1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to the constructor of </a:t>
            </a:r>
            <a:r>
              <a:rPr lang="en-US" sz="1400" dirty="0" err="1"/>
              <a:t>HomeController</a:t>
            </a:r>
            <a:endParaRPr lang="en-US" sz="1400" dirty="0"/>
          </a:p>
          <a:p>
            <a:r>
              <a:rPr lang="en-US" sz="1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IoC container will create and dispose an instance of </a:t>
            </a:r>
            <a:r>
              <a:rPr lang="en-US" sz="1400" dirty="0" err="1"/>
              <a:t>ILog</a:t>
            </a:r>
            <a:r>
              <a:rPr lang="en-US" sz="14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based on the registered lifetime.</a:t>
            </a:r>
            <a:endParaRPr lang="en-IN" sz="1400" dirty="0"/>
          </a:p>
          <a:p>
            <a:pPr marL="0" indent="0">
              <a:buNone/>
            </a:pPr>
            <a:endParaRPr lang="en-IN" sz="800" dirty="0"/>
          </a:p>
          <a:p>
            <a:endParaRPr lang="en-IN" sz="1050" dirty="0"/>
          </a:p>
          <a:p>
            <a:endParaRPr lang="en-IN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6F3717-06A7-424F-8EEA-43AFA122B61D}"/>
              </a:ext>
            </a:extLst>
          </p:cNvPr>
          <p:cNvSpPr/>
          <p:nvPr/>
        </p:nvSpPr>
        <p:spPr>
          <a:xfrm>
            <a:off x="1417320" y="1828800"/>
            <a:ext cx="9288780" cy="30708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  <a:effectLst/>
              </a:rPr>
              <a:t>class</a:t>
            </a:r>
            <a:r>
              <a:rPr lang="en-IN" dirty="0"/>
              <a:t> </a:t>
            </a:r>
            <a:r>
              <a:rPr lang="en-IN" dirty="0" err="1">
                <a:solidFill>
                  <a:srgbClr val="2B91AF"/>
                </a:solidFill>
                <a:effectLst/>
              </a:rPr>
              <a:t>HomeController</a:t>
            </a:r>
            <a:r>
              <a:rPr lang="en-IN" dirty="0"/>
              <a:t> : </a:t>
            </a:r>
            <a:r>
              <a:rPr lang="en-IN" dirty="0">
                <a:solidFill>
                  <a:srgbClr val="2B91AF"/>
                </a:solidFill>
                <a:effectLst/>
              </a:rPr>
              <a:t>Controller</a:t>
            </a:r>
            <a:r>
              <a:rPr lang="en-IN" dirty="0"/>
              <a:t> { </a:t>
            </a:r>
          </a:p>
          <a:p>
            <a:r>
              <a:rPr lang="en-IN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dirty="0"/>
              <a:t> _log;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 err="1"/>
              <a:t>HomeController</a:t>
            </a:r>
            <a:r>
              <a:rPr lang="en-IN" dirty="0"/>
              <a:t>(</a:t>
            </a:r>
            <a:r>
              <a:rPr lang="en-IN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dirty="0"/>
              <a:t> log)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_log = log; </a:t>
            </a:r>
          </a:p>
          <a:p>
            <a:r>
              <a:rPr lang="en-IN" dirty="0"/>
              <a:t>  }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 err="1">
                <a:solidFill>
                  <a:srgbClr val="2B91AF"/>
                </a:solidFill>
                <a:effectLst/>
              </a:rPr>
              <a:t>IActionResult</a:t>
            </a:r>
            <a:r>
              <a:rPr lang="en-IN" dirty="0"/>
              <a:t> Index()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_log.info(</a:t>
            </a:r>
            <a:r>
              <a:rPr lang="en-IN" dirty="0">
                <a:solidFill>
                  <a:srgbClr val="A31515"/>
                </a:solidFill>
                <a:effectLst/>
              </a:rPr>
              <a:t>"Executing /home/index"</a:t>
            </a:r>
            <a:r>
              <a:rPr lang="en-IN" dirty="0"/>
              <a:t>); </a:t>
            </a:r>
            <a:r>
              <a:rPr lang="en-IN" dirty="0">
                <a:solidFill>
                  <a:srgbClr val="0000FF"/>
                </a:solidFill>
                <a:effectLst/>
              </a:rPr>
              <a:t>return</a:t>
            </a:r>
            <a:r>
              <a:rPr lang="en-IN" dirty="0"/>
              <a:t> View();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1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13E6-C2DE-4AFB-97B7-1B5EAA20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69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sz="36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Action Method Injection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79B36-9913-48BF-B89B-A350AC7F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800"/>
            <a:ext cx="10515600" cy="5110163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Sometimes we may only need dependency service type in a single action method. For this, use [</a:t>
            </a:r>
            <a:r>
              <a:rPr lang="en-US" sz="1800" b="0" i="0" dirty="0" err="1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FromServices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attribute with the service type parameter in the method.</a:t>
            </a: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rgbClr val="18171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rgbClr val="18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 </a:t>
            </a:r>
            <a:r>
              <a:rPr lang="en-US" sz="1200" dirty="0">
                <a:solidFill>
                  <a:srgbClr val="181717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:</a:t>
            </a:r>
            <a:r>
              <a:rPr lang="en-US" sz="12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Built-in IoC container does not support property injection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63CDDD-5945-4EF5-8EE9-FFD6498F32A9}"/>
              </a:ext>
            </a:extLst>
          </p:cNvPr>
          <p:cNvSpPr/>
          <p:nvPr/>
        </p:nvSpPr>
        <p:spPr>
          <a:xfrm>
            <a:off x="2598420" y="1912620"/>
            <a:ext cx="6515100" cy="2651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effectLst/>
              </a:rPr>
              <a:t>using</a:t>
            </a:r>
            <a:r>
              <a:rPr lang="en-IN" dirty="0"/>
              <a:t> </a:t>
            </a:r>
            <a:r>
              <a:rPr lang="en-IN" dirty="0" err="1"/>
              <a:t>Microsoft.AspNetCore.Mvc</a:t>
            </a:r>
            <a:r>
              <a:rPr lang="en-IN" dirty="0"/>
              <a:t>; </a:t>
            </a:r>
          </a:p>
          <a:p>
            <a:endParaRPr lang="en-IN" dirty="0"/>
          </a:p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  <a:effectLst/>
              </a:rPr>
              <a:t>class</a:t>
            </a:r>
            <a:r>
              <a:rPr lang="en-IN" dirty="0"/>
              <a:t> </a:t>
            </a:r>
            <a:r>
              <a:rPr lang="en-IN" dirty="0" err="1">
                <a:solidFill>
                  <a:srgbClr val="2B91AF"/>
                </a:solidFill>
                <a:effectLst/>
              </a:rPr>
              <a:t>HomeController</a:t>
            </a:r>
            <a:r>
              <a:rPr lang="en-IN" dirty="0"/>
              <a:t> : </a:t>
            </a:r>
            <a:r>
              <a:rPr lang="en-IN" dirty="0">
                <a:solidFill>
                  <a:srgbClr val="2B91AF"/>
                </a:solidFill>
                <a:effectLst/>
              </a:rPr>
              <a:t>Controller</a:t>
            </a:r>
            <a:r>
              <a:rPr lang="en-IN" dirty="0"/>
              <a:t> {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 err="1"/>
              <a:t>HomeController</a:t>
            </a:r>
            <a:r>
              <a:rPr lang="en-IN" dirty="0"/>
              <a:t>() { }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 err="1">
                <a:solidFill>
                  <a:srgbClr val="2B91AF"/>
                </a:solidFill>
                <a:effectLst/>
              </a:rPr>
              <a:t>IActionResult</a:t>
            </a:r>
            <a:r>
              <a:rPr lang="en-IN" dirty="0"/>
              <a:t> Index([</a:t>
            </a:r>
            <a:r>
              <a:rPr lang="en-IN" dirty="0" err="1">
                <a:solidFill>
                  <a:srgbClr val="2B91AF"/>
                </a:solidFill>
                <a:effectLst/>
              </a:rPr>
              <a:t>FromServices</a:t>
            </a:r>
            <a:r>
              <a:rPr lang="en-IN" dirty="0"/>
              <a:t>] </a:t>
            </a:r>
            <a:r>
              <a:rPr lang="en-IN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dirty="0"/>
              <a:t> log) </a:t>
            </a:r>
          </a:p>
          <a:p>
            <a:r>
              <a:rPr lang="en-IN" dirty="0"/>
              <a:t>  { </a:t>
            </a:r>
          </a:p>
          <a:p>
            <a:r>
              <a:rPr lang="en-IN" dirty="0"/>
              <a:t>     log.info(</a:t>
            </a:r>
            <a:r>
              <a:rPr lang="en-IN" dirty="0">
                <a:solidFill>
                  <a:srgbClr val="A31515"/>
                </a:solidFill>
                <a:effectLst/>
              </a:rPr>
              <a:t>"Index method executing"</a:t>
            </a:r>
            <a:r>
              <a:rPr lang="en-IN" dirty="0"/>
              <a:t>);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     return</a:t>
            </a:r>
            <a:r>
              <a:rPr lang="en-IN" dirty="0"/>
              <a:t> View(); </a:t>
            </a:r>
          </a:p>
          <a:p>
            <a:r>
              <a:rPr lang="en-IN" dirty="0"/>
              <a:t>  }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817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80C3-4EF7-430A-A9F6-C30036A9C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5935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r>
              <a:rPr lang="en-IN" sz="31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Get Services Manually</a:t>
            </a:r>
            <a:br>
              <a:rPr lang="en-IN" sz="3100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5002B-6CC5-4723-83E5-A92AF1702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/>
          <a:lstStyle/>
          <a:p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It is not required to include dependency services in the constructor. </a:t>
            </a:r>
          </a:p>
          <a:p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We can access dependent services configured with built-in IoC container manually using </a:t>
            </a:r>
            <a:r>
              <a:rPr lang="en-US" sz="1600" dirty="0" err="1"/>
              <a:t>RequestServices</a:t>
            </a:r>
            <a:r>
              <a:rPr lang="en-US" sz="16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 property of </a:t>
            </a:r>
            <a:r>
              <a:rPr lang="en-US" sz="1600" dirty="0" err="1"/>
              <a:t>HttpContext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800" dirty="0"/>
              <a:t>Note: </a:t>
            </a:r>
            <a:r>
              <a:rPr lang="en-US" sz="1800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It is recommended to use constructor injection instead of getting it using </a:t>
            </a:r>
            <a:r>
              <a:rPr lang="en-US" sz="1800" dirty="0" err="1"/>
              <a:t>RequestServices</a:t>
            </a:r>
            <a:endParaRPr lang="en-IN" sz="1800" dirty="0"/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28C685-B576-43F4-8AAF-DAC802E27AFF}"/>
              </a:ext>
            </a:extLst>
          </p:cNvPr>
          <p:cNvSpPr/>
          <p:nvPr/>
        </p:nvSpPr>
        <p:spPr>
          <a:xfrm>
            <a:off x="1630680" y="2179320"/>
            <a:ext cx="9105900" cy="24993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>
                <a:solidFill>
                  <a:srgbClr val="0000FF"/>
                </a:solidFill>
                <a:effectLst/>
              </a:rPr>
              <a:t>class</a:t>
            </a:r>
            <a:r>
              <a:rPr lang="en-IN" dirty="0"/>
              <a:t> </a:t>
            </a:r>
            <a:r>
              <a:rPr lang="en-IN" dirty="0" err="1">
                <a:solidFill>
                  <a:srgbClr val="2B91AF"/>
                </a:solidFill>
                <a:effectLst/>
              </a:rPr>
              <a:t>HomeController</a:t>
            </a:r>
            <a:r>
              <a:rPr lang="en-IN" dirty="0"/>
              <a:t> : </a:t>
            </a:r>
            <a:r>
              <a:rPr lang="en-IN" dirty="0">
                <a:solidFill>
                  <a:srgbClr val="2B91AF"/>
                </a:solidFill>
                <a:effectLst/>
              </a:rPr>
              <a:t>Controller</a:t>
            </a:r>
          </a:p>
          <a:p>
            <a:r>
              <a:rPr lang="en-IN" dirty="0"/>
              <a:t> { </a:t>
            </a:r>
            <a:r>
              <a:rPr lang="en-IN" dirty="0">
                <a:solidFill>
                  <a:srgbClr val="0000FF"/>
                </a:solidFill>
                <a:effectLst/>
              </a:rPr>
              <a:t>public</a:t>
            </a:r>
            <a:r>
              <a:rPr lang="en-IN" dirty="0"/>
              <a:t> </a:t>
            </a:r>
            <a:r>
              <a:rPr lang="en-IN" dirty="0" err="1"/>
              <a:t>HomeController</a:t>
            </a:r>
            <a:r>
              <a:rPr lang="en-IN" dirty="0"/>
              <a:t>() { }  </a:t>
            </a:r>
          </a:p>
          <a:p>
            <a:endParaRPr lang="en-IN" dirty="0"/>
          </a:p>
          <a:p>
            <a:r>
              <a:rPr lang="en-IN" dirty="0">
                <a:solidFill>
                  <a:srgbClr val="0000FF"/>
                </a:solidFill>
                <a:effectLst/>
              </a:rPr>
              <a:t>   public</a:t>
            </a:r>
            <a:r>
              <a:rPr lang="en-IN" dirty="0"/>
              <a:t> </a:t>
            </a:r>
            <a:r>
              <a:rPr lang="en-IN" dirty="0" err="1">
                <a:solidFill>
                  <a:srgbClr val="2B91AF"/>
                </a:solidFill>
                <a:effectLst/>
              </a:rPr>
              <a:t>IActionResult</a:t>
            </a:r>
            <a:r>
              <a:rPr lang="en-IN" dirty="0"/>
              <a:t> Index() {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        var</a:t>
            </a:r>
            <a:r>
              <a:rPr lang="en-IN" dirty="0"/>
              <a:t> services = </a:t>
            </a:r>
            <a:r>
              <a:rPr lang="en-IN" dirty="0" err="1">
                <a:solidFill>
                  <a:srgbClr val="0000FF"/>
                </a:solidFill>
                <a:effectLst/>
              </a:rPr>
              <a:t>this</a:t>
            </a:r>
            <a:r>
              <a:rPr lang="en-IN" dirty="0" err="1"/>
              <a:t>.HttpContext.RequestServices</a:t>
            </a:r>
            <a:r>
              <a:rPr lang="en-IN" dirty="0"/>
              <a:t>; </a:t>
            </a:r>
          </a:p>
          <a:p>
            <a:r>
              <a:rPr lang="en-IN" dirty="0">
                <a:solidFill>
                  <a:srgbClr val="0000FF"/>
                </a:solidFill>
                <a:effectLst/>
              </a:rPr>
              <a:t>        var</a:t>
            </a:r>
            <a:r>
              <a:rPr lang="en-IN" dirty="0"/>
              <a:t> log = (</a:t>
            </a:r>
            <a:r>
              <a:rPr lang="en-IN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dirty="0"/>
              <a:t>)</a:t>
            </a:r>
            <a:r>
              <a:rPr lang="en-IN" dirty="0" err="1"/>
              <a:t>services.GetService</a:t>
            </a:r>
            <a:r>
              <a:rPr lang="en-IN" dirty="0"/>
              <a:t>(</a:t>
            </a:r>
            <a:r>
              <a:rPr lang="en-IN" dirty="0" err="1">
                <a:solidFill>
                  <a:srgbClr val="0000FF"/>
                </a:solidFill>
                <a:effectLst/>
              </a:rPr>
              <a:t>typeof</a:t>
            </a:r>
            <a:r>
              <a:rPr lang="en-IN" dirty="0"/>
              <a:t>(</a:t>
            </a:r>
            <a:r>
              <a:rPr lang="en-IN" dirty="0" err="1">
                <a:solidFill>
                  <a:srgbClr val="2B91AF"/>
                </a:solidFill>
                <a:effectLst/>
              </a:rPr>
              <a:t>ILog</a:t>
            </a:r>
            <a:r>
              <a:rPr lang="en-IN" dirty="0"/>
              <a:t>)); </a:t>
            </a:r>
          </a:p>
          <a:p>
            <a:r>
              <a:rPr lang="en-IN" dirty="0"/>
              <a:t>        log.info(</a:t>
            </a:r>
            <a:r>
              <a:rPr lang="en-IN" dirty="0">
                <a:solidFill>
                  <a:srgbClr val="A31515"/>
                </a:solidFill>
                <a:effectLst/>
              </a:rPr>
              <a:t>"Index method executing"</a:t>
            </a:r>
            <a:r>
              <a:rPr lang="en-IN" dirty="0"/>
              <a:t>); </a:t>
            </a:r>
            <a:r>
              <a:rPr lang="en-IN" dirty="0">
                <a:solidFill>
                  <a:srgbClr val="0000FF"/>
                </a:solidFill>
                <a:effectLst/>
              </a:rPr>
              <a:t>return</a:t>
            </a:r>
            <a:r>
              <a:rPr lang="en-IN" dirty="0"/>
              <a:t> View(); </a:t>
            </a:r>
          </a:p>
          <a:p>
            <a:r>
              <a:rPr lang="en-IN" dirty="0"/>
              <a:t>   } 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8040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1090</Words>
  <Application>Microsoft Office PowerPoint</Application>
  <PresentationFormat>Widescreen</PresentationFormat>
  <Paragraphs>150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ASP.NET Core</vt:lpstr>
      <vt:lpstr> Dependency Injection </vt:lpstr>
      <vt:lpstr> Registering Application Service </vt:lpstr>
      <vt:lpstr>PowerPoint Presentation</vt:lpstr>
      <vt:lpstr> Understanding Service Lifetime </vt:lpstr>
      <vt:lpstr> Extension Methods for Registration </vt:lpstr>
      <vt:lpstr> Constructor Injection </vt:lpstr>
      <vt:lpstr> Action Method Injection </vt:lpstr>
      <vt:lpstr> Get Services Manually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queen of ladies hubby name</dc:creator>
  <cp:lastModifiedBy>queen of ladies hubby name</cp:lastModifiedBy>
  <cp:revision>29</cp:revision>
  <dcterms:created xsi:type="dcterms:W3CDTF">2021-04-15T11:01:31Z</dcterms:created>
  <dcterms:modified xsi:type="dcterms:W3CDTF">2021-06-10T07:42:53Z</dcterms:modified>
</cp:coreProperties>
</file>