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FE39A-1C35-4F97-925B-24F027DC8C8C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A3438-181E-4FD5-A41E-A2C0BEADE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23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9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19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5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2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IN" b="0" i="0" dirty="0">
                <a:solidFill>
                  <a:srgbClr val="000000"/>
                </a:solidFill>
                <a:effectLst/>
                <a:latin typeface="open sans"/>
              </a:rPr>
              <a:t>Then let’s create a class </a:t>
            </a:r>
            <a:r>
              <a:rPr lang="en-IN" dirty="0" err="1"/>
              <a:t>EmployeeManager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/>
              </a:rPr>
              <a:t> implementing the </a:t>
            </a:r>
            <a:r>
              <a:rPr lang="en-IN" dirty="0" err="1"/>
              <a:t>IDataRepository</a:t>
            </a:r>
            <a:r>
              <a:rPr lang="en-IN" b="0" i="0" dirty="0">
                <a:solidFill>
                  <a:srgbClr val="000000"/>
                </a:solidFill>
                <a:effectLst/>
                <a:latin typeface="open sans"/>
              </a:rPr>
              <a:t> interface:</a:t>
            </a:r>
          </a:p>
          <a:p>
            <a:pPr algn="l" rtl="0" fontAlgn="base"/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public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class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F8F8F2"/>
                </a:solidFill>
                <a:effectLst/>
                <a:latin typeface="inherit"/>
              </a:rPr>
              <a:t>EmployeeManager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: </a:t>
            </a:r>
            <a:r>
              <a:rPr lang="en-IN" b="0" i="0" dirty="0" err="1">
                <a:solidFill>
                  <a:srgbClr val="F8F8F2"/>
                </a:solidFill>
                <a:effectLst/>
                <a:latin typeface="inherit"/>
              </a:rPr>
              <a:t>IDataRepository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public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void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DCDCAA"/>
                </a:solidFill>
                <a:effectLst/>
                <a:latin typeface="inherit"/>
              </a:rPr>
              <a:t>Add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Employee employee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0" i="0" dirty="0">
                <a:solidFill>
                  <a:srgbClr val="D8A0DF"/>
                </a:solidFill>
                <a:effectLst/>
                <a:latin typeface="inherit"/>
              </a:rPr>
              <a:t>throw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new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DCDCAA"/>
                </a:solidFill>
                <a:effectLst/>
                <a:latin typeface="inherit"/>
              </a:rPr>
              <a:t>NotImplementedException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()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0" i="0" dirty="0" err="1">
                <a:solidFill>
                  <a:srgbClr val="F8F8F2"/>
                </a:solidFill>
                <a:effectLst/>
                <a:latin typeface="inherit"/>
              </a:rPr>
              <a:t>IEnumerable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rgbClr val="F8F8F2"/>
                </a:solidFill>
                <a:effectLst/>
                <a:latin typeface="inherit"/>
              </a:rPr>
              <a:t>IDataRepository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.</a:t>
            </a:r>
            <a:r>
              <a:rPr lang="en-IN" b="0" i="0" dirty="0" err="1">
                <a:solidFill>
                  <a:srgbClr val="DCDCAA"/>
                </a:solidFill>
                <a:effectLst/>
                <a:latin typeface="inherit"/>
              </a:rPr>
              <a:t>GetAll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return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new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List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&gt;()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0" i="0" dirty="0">
                <a:solidFill>
                  <a:srgbClr val="569CD6"/>
                </a:solidFill>
                <a:effectLst/>
                <a:latin typeface="inherit"/>
              </a:rPr>
              <a:t>new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DCDCAA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(){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 </a:t>
            </a:r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}</a:t>
            </a:r>
            <a:r>
              <a:rPr lang="en-IN" b="0" i="0" dirty="0">
                <a:solidFill>
                  <a:srgbClr val="F8F8F2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rtl="0" fontAlgn="base"/>
            <a:r>
              <a:rPr lang="en-IN" b="1" i="0" dirty="0">
                <a:solidFill>
                  <a:srgbClr val="F8F8F2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82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48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838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4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2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1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A3438-181E-4FD5-A41E-A2C0BEADE2B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76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E595-D9D5-46FF-A730-4B4AE8AFC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A52EB-4F71-4309-ACB0-1051A4778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BA22-6C64-4B73-9F7F-ED73DE0C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2981-F6F7-496E-8BFC-9C11A705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1448-5278-43C1-85E4-67DE4BDA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9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B22A-0F86-445D-A9C0-EE621DCD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F51AB-BD59-435E-9070-11877150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DFF5A-1686-4BA9-B7F3-0FA7B0BE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97A2E-768F-4C91-898B-3157768D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334F-CEBD-4F31-8125-6B2AC783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62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87F97-8E25-470C-A6B8-370288EE9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44C9B-C66A-4F43-8952-9764EB364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16AC-E8E2-4E5F-A51D-E3C7FCE4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5D63-790A-4562-9FB9-FEAD32B0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1247-46D3-49A7-9301-FC9867F1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2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95E-83AC-4462-A75F-960CCC53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3F6A-0845-422A-92FD-00986DB2A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E531-D218-4BDB-94A1-3DE343B4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494F-1288-4BF7-A565-A4EA3696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9A47-EA22-4CB3-9206-284F92BD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93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1B3E-7709-432E-968F-AC9E747F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06A63-B405-4824-99F4-CCE8E031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A1FF-8149-42BA-B9D8-D59A3EBF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226C2-8D1C-4EEB-A381-309EA9C9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340-0533-46C3-A7BB-485C2E8D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54E6-527D-43DB-973B-E942B1C5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2DB8-4A6B-4E4C-A04C-BC67A6BD1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C6D4-2A3A-492F-A0FE-B1020F405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A7B4D-1503-4A58-AF5E-0CAE17D2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92FD5-D4A3-47D1-99B5-2704687A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F1F43-6C6B-4D57-8A85-6929733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3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2C0A-2F84-4567-993B-1C635FEE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1E18D-D391-4928-84FC-CAADB7FF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E57C8-30C7-4542-892A-8896013A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383D-2F43-444A-91E9-71454F84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54B6B-278E-436A-9C82-9F628A27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25126-3927-4C6E-B6F7-68F1375C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D2EB0-087D-4C38-95D2-D0FE695C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6EA86-DACD-4CCB-9043-156F9969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6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5C64-9AA7-43F5-8883-7CB5C339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7B047-BE85-4DB9-8A0A-1C0C625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81E73-0E23-4A24-8076-9DE55085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D63B0-0200-4C6A-ADF3-231458E4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4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1453C-165E-4CB0-BEC7-D68CD22C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F8362-F47F-4D46-B3E9-F94FF223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D2ED3-6080-499D-BEF1-A6A9394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9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1D3D-D948-41E1-9201-12A935CA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EA4F-176A-48BA-85DD-B8BEBD0B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33E2-AA4E-485F-81B9-8807181B8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2083-670A-49C0-A78E-C59A826F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FA3CF-A9BA-4127-A403-31FE948C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D26E5-4160-4A03-9A90-54E60294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8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B265-87BE-4C2D-913B-34FDF2F76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389C0-1B26-4D38-803B-9BD3C529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4689E-09A1-4FE1-A0DE-3E23E7C78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95FA2-0645-4F33-9B18-8EDAFC7C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95751-F39D-437D-950B-008E2D35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048BC-C895-4112-81E3-90E54259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4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D8966-8BE0-4603-B2FD-C4E5D365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044B-B174-412F-9B36-4AC24AD2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1AA6D-51D5-4168-944C-922F9BCC7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BDC6-9581-4D7F-94BE-F211D0BE8565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6DCC-07B1-4AB3-863C-511FB02D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79C0-43C6-4311-870B-51EDC430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AA52A-69AA-40AB-A2A3-ABA2C37FA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49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CC02-0AD7-4CA4-925E-70042D90B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– II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0D89D-1CB5-4566-8F8C-CB67B4D51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8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A5A3-5164-456E-B04F-362EF3442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555"/>
            <a:ext cx="10515600" cy="5794408"/>
          </a:xfrm>
        </p:spPr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r>
              <a:rPr lang="en-IN" dirty="0">
                <a:latin typeface="open sans"/>
              </a:rPr>
              <a:t>C</a:t>
            </a:r>
            <a:r>
              <a:rPr lang="en-IN" b="0" i="0" dirty="0">
                <a:effectLst/>
                <a:latin typeface="open sans"/>
              </a:rPr>
              <a:t>reate a </a:t>
            </a:r>
            <a:r>
              <a:rPr lang="en-IN" dirty="0"/>
              <a:t>Book</a:t>
            </a:r>
            <a:r>
              <a:rPr lang="en-IN" b="0" i="0" dirty="0">
                <a:effectLst/>
                <a:latin typeface="open sans"/>
              </a:rPr>
              <a:t> model class:</a:t>
            </a:r>
          </a:p>
          <a:p>
            <a:pPr marL="0" indent="0" algn="l" fontAlgn="base">
              <a:buNone/>
            </a:pPr>
            <a:endParaRPr lang="en-IN" b="0" i="0" dirty="0">
              <a:effectLst/>
              <a:latin typeface="open sans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public class Book</a:t>
            </a: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{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  public int Id </a:t>
            </a:r>
            <a:r>
              <a:rPr lang="en-IN" b="1" i="0" dirty="0">
                <a:effectLst/>
                <a:latin typeface="inherit"/>
              </a:rPr>
              <a:t>{</a:t>
            </a:r>
            <a:r>
              <a:rPr lang="en-IN" b="0" i="0" dirty="0">
                <a:effectLst/>
                <a:latin typeface="inherit"/>
              </a:rPr>
              <a:t> get; set; </a:t>
            </a: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 [</a:t>
            </a:r>
            <a:r>
              <a:rPr lang="en-IN" b="0" i="0" dirty="0">
                <a:effectLst/>
                <a:latin typeface="inherit"/>
              </a:rPr>
              <a:t>Display</a:t>
            </a:r>
            <a:r>
              <a:rPr lang="en-IN" b="1" i="0" dirty="0">
                <a:effectLst/>
                <a:latin typeface="inherit"/>
              </a:rPr>
              <a:t>(</a:t>
            </a:r>
            <a:r>
              <a:rPr lang="en-IN" b="0" i="0" dirty="0">
                <a:effectLst/>
                <a:latin typeface="inherit"/>
              </a:rPr>
              <a:t>Name = "Book Title"</a:t>
            </a:r>
            <a:r>
              <a:rPr lang="en-IN" b="1" i="0" dirty="0">
                <a:effectLst/>
                <a:latin typeface="inherit"/>
              </a:rPr>
              <a:t>)]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 public string Title </a:t>
            </a:r>
            <a:r>
              <a:rPr lang="en-IN" b="1" i="0" dirty="0">
                <a:effectLst/>
                <a:latin typeface="inherit"/>
              </a:rPr>
              <a:t>{</a:t>
            </a:r>
            <a:r>
              <a:rPr lang="en-IN" b="0" i="0" dirty="0">
                <a:effectLst/>
                <a:latin typeface="inherit"/>
              </a:rPr>
              <a:t> get; set; </a:t>
            </a: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 public string Genre </a:t>
            </a:r>
            <a:r>
              <a:rPr lang="en-IN" b="1" i="0" dirty="0">
                <a:effectLst/>
                <a:latin typeface="inherit"/>
              </a:rPr>
              <a:t>{</a:t>
            </a:r>
            <a:r>
              <a:rPr lang="en-IN" b="0" i="0" dirty="0">
                <a:effectLst/>
                <a:latin typeface="inherit"/>
              </a:rPr>
              <a:t> get; set; </a:t>
            </a: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[</a:t>
            </a:r>
            <a:r>
              <a:rPr lang="en-IN" b="0" i="0" dirty="0" err="1">
                <a:effectLst/>
                <a:latin typeface="inherit"/>
              </a:rPr>
              <a:t>DataType</a:t>
            </a:r>
            <a:r>
              <a:rPr lang="en-IN" b="1" i="0" dirty="0">
                <a:effectLst/>
                <a:latin typeface="inherit"/>
              </a:rPr>
              <a:t>(</a:t>
            </a:r>
            <a:r>
              <a:rPr lang="en-IN" b="0" i="0" dirty="0" err="1">
                <a:effectLst/>
                <a:latin typeface="inherit"/>
              </a:rPr>
              <a:t>DataType.Currency</a:t>
            </a:r>
            <a:r>
              <a:rPr lang="en-IN" b="1" i="0" dirty="0">
                <a:effectLst/>
                <a:latin typeface="inherit"/>
              </a:rPr>
              <a:t>)]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[</a:t>
            </a:r>
            <a:r>
              <a:rPr lang="en-IN" b="0" i="0" dirty="0">
                <a:effectLst/>
                <a:latin typeface="inherit"/>
              </a:rPr>
              <a:t>Range</a:t>
            </a:r>
            <a:r>
              <a:rPr lang="en-IN" b="1" i="0" dirty="0">
                <a:effectLst/>
                <a:latin typeface="inherit"/>
              </a:rPr>
              <a:t>(</a:t>
            </a:r>
            <a:r>
              <a:rPr lang="en-IN" b="0" i="0" dirty="0">
                <a:effectLst/>
                <a:latin typeface="inherit"/>
              </a:rPr>
              <a:t>1, 100</a:t>
            </a:r>
            <a:r>
              <a:rPr lang="en-IN" b="1" i="0" dirty="0">
                <a:effectLst/>
                <a:latin typeface="inherit"/>
              </a:rPr>
              <a:t>)]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public decimal Price </a:t>
            </a:r>
            <a:r>
              <a:rPr lang="en-IN" b="1" i="0" dirty="0">
                <a:effectLst/>
                <a:latin typeface="inherit"/>
              </a:rPr>
              <a:t>{</a:t>
            </a:r>
            <a:r>
              <a:rPr lang="en-IN" b="0" i="0" dirty="0">
                <a:effectLst/>
                <a:latin typeface="inherit"/>
              </a:rPr>
              <a:t> get; set; </a:t>
            </a: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[</a:t>
            </a:r>
            <a:r>
              <a:rPr lang="en-IN" b="0" i="0" dirty="0">
                <a:effectLst/>
                <a:latin typeface="inherit"/>
              </a:rPr>
              <a:t>Display</a:t>
            </a:r>
            <a:r>
              <a:rPr lang="en-IN" b="1" i="0" dirty="0">
                <a:effectLst/>
                <a:latin typeface="inherit"/>
              </a:rPr>
              <a:t>(</a:t>
            </a:r>
            <a:r>
              <a:rPr lang="en-IN" b="0" i="0" dirty="0">
                <a:effectLst/>
                <a:latin typeface="inherit"/>
              </a:rPr>
              <a:t>Name = "Publish Date"</a:t>
            </a:r>
            <a:r>
              <a:rPr lang="en-IN" b="1" i="0" dirty="0">
                <a:effectLst/>
                <a:latin typeface="inherit"/>
              </a:rPr>
              <a:t>)]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[</a:t>
            </a:r>
            <a:r>
              <a:rPr lang="en-IN" b="0" i="0" dirty="0" err="1">
                <a:effectLst/>
                <a:latin typeface="inherit"/>
              </a:rPr>
              <a:t>DataType</a:t>
            </a:r>
            <a:r>
              <a:rPr lang="en-IN" b="1" i="0" dirty="0">
                <a:effectLst/>
                <a:latin typeface="inherit"/>
              </a:rPr>
              <a:t>(</a:t>
            </a:r>
            <a:r>
              <a:rPr lang="en-IN" b="0" i="0" dirty="0" err="1">
                <a:effectLst/>
                <a:latin typeface="inherit"/>
              </a:rPr>
              <a:t>DataType.Date</a:t>
            </a:r>
            <a:r>
              <a:rPr lang="en-IN" b="1" i="0" dirty="0">
                <a:effectLst/>
                <a:latin typeface="inherit"/>
              </a:rPr>
              <a:t>)]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public </a:t>
            </a:r>
            <a:r>
              <a:rPr lang="en-IN" b="0" i="0" dirty="0" err="1">
                <a:effectLst/>
                <a:latin typeface="inherit"/>
              </a:rPr>
              <a:t>DateTime</a:t>
            </a:r>
            <a:r>
              <a:rPr lang="en-IN" b="0" i="0" dirty="0">
                <a:effectLst/>
                <a:latin typeface="inherit"/>
              </a:rPr>
              <a:t> </a:t>
            </a:r>
            <a:r>
              <a:rPr lang="en-IN" b="0" i="0" dirty="0" err="1">
                <a:effectLst/>
                <a:latin typeface="inherit"/>
              </a:rPr>
              <a:t>PublishDate</a:t>
            </a:r>
            <a:r>
              <a:rPr lang="en-IN" b="0" i="0" dirty="0">
                <a:effectLst/>
                <a:latin typeface="inherit"/>
              </a:rPr>
              <a:t> </a:t>
            </a:r>
            <a:r>
              <a:rPr lang="en-IN" b="1" i="0" dirty="0">
                <a:effectLst/>
                <a:latin typeface="inherit"/>
              </a:rPr>
              <a:t>{</a:t>
            </a:r>
            <a:r>
              <a:rPr lang="en-IN" b="0" i="0" dirty="0">
                <a:effectLst/>
                <a:latin typeface="inherit"/>
              </a:rPr>
              <a:t> get; set; </a:t>
            </a: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51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EA9B-4C1E-4ABA-9C28-8D796E46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527130"/>
            <a:ext cx="10515600" cy="5803739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IN" b="0" i="0" dirty="0">
                <a:effectLst/>
                <a:latin typeface="open sans"/>
              </a:rPr>
              <a:t>Define a </a:t>
            </a:r>
            <a:r>
              <a:rPr lang="en-IN" dirty="0" err="1"/>
              <a:t>BooksLookupService</a:t>
            </a:r>
            <a:r>
              <a:rPr lang="en-IN" b="0" i="0" dirty="0">
                <a:effectLst/>
                <a:latin typeface="open sans"/>
              </a:rPr>
              <a:t> for supplying the list data for Genres:</a:t>
            </a:r>
          </a:p>
          <a:p>
            <a:pPr marL="0" indent="0" algn="l" fontAlgn="base">
              <a:buNone/>
            </a:pPr>
            <a:endParaRPr lang="en-IN" b="0" i="0" dirty="0">
              <a:effectLst/>
              <a:latin typeface="open sans"/>
            </a:endParaRPr>
          </a:p>
          <a:p>
            <a:pPr marL="0" indent="0" algn="l" rtl="0" fontAlgn="base">
              <a:buNone/>
            </a:pPr>
            <a:r>
              <a:rPr lang="en-IN" sz="2400" b="0" i="0" dirty="0">
                <a:effectLst/>
                <a:latin typeface="inherit"/>
              </a:rPr>
              <a:t>public class </a:t>
            </a:r>
            <a:r>
              <a:rPr lang="en-IN" sz="2400" b="0" i="0" dirty="0" err="1">
                <a:effectLst/>
                <a:latin typeface="inherit"/>
              </a:rPr>
              <a:t>BooksLookupService</a:t>
            </a:r>
            <a:endParaRPr lang="en-IN" sz="2400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sz="2400" b="1" i="0" dirty="0">
                <a:effectLst/>
                <a:latin typeface="inherit"/>
              </a:rPr>
              <a:t>{</a:t>
            </a:r>
            <a:endParaRPr lang="en-IN" sz="2400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sz="2400" b="0" i="0" dirty="0">
                <a:effectLst/>
                <a:latin typeface="inherit"/>
              </a:rPr>
              <a:t>    public List</a:t>
            </a:r>
            <a:r>
              <a:rPr lang="en-IN" sz="2400" b="1" i="0" dirty="0">
                <a:effectLst/>
                <a:latin typeface="inherit"/>
              </a:rPr>
              <a:t>&lt;</a:t>
            </a:r>
            <a:r>
              <a:rPr lang="en-IN" sz="2400" b="0" i="0" dirty="0">
                <a:effectLst/>
                <a:latin typeface="inherit"/>
              </a:rPr>
              <a:t>string</a:t>
            </a:r>
            <a:r>
              <a:rPr lang="en-IN" sz="2400" b="1" i="0" dirty="0">
                <a:effectLst/>
                <a:latin typeface="inherit"/>
              </a:rPr>
              <a:t>&gt;</a:t>
            </a:r>
            <a:r>
              <a:rPr lang="en-IN" sz="2400" b="0" i="0" dirty="0">
                <a:effectLst/>
                <a:latin typeface="inherit"/>
              </a:rPr>
              <a:t> </a:t>
            </a:r>
            <a:r>
              <a:rPr lang="en-IN" sz="2400" b="0" i="0" dirty="0" err="1">
                <a:effectLst/>
                <a:latin typeface="inherit"/>
              </a:rPr>
              <a:t>GetGenres</a:t>
            </a:r>
            <a:r>
              <a:rPr lang="en-IN" sz="2400" b="1" i="0" dirty="0">
                <a:effectLst/>
                <a:latin typeface="inherit"/>
              </a:rPr>
              <a:t>()</a:t>
            </a:r>
            <a:endParaRPr lang="en-IN" sz="2400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sz="2400" b="1" i="0" dirty="0">
                <a:effectLst/>
                <a:latin typeface="inherit"/>
              </a:rPr>
              <a:t>      {</a:t>
            </a:r>
            <a:endParaRPr lang="en-IN" sz="2400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sz="2400" b="0" i="0" dirty="0">
                <a:effectLst/>
                <a:latin typeface="inherit"/>
              </a:rPr>
              <a:t>          return new List</a:t>
            </a:r>
            <a:r>
              <a:rPr lang="en-IN" sz="2400" b="1" i="0" dirty="0">
                <a:effectLst/>
                <a:latin typeface="inherit"/>
              </a:rPr>
              <a:t>&lt;</a:t>
            </a:r>
            <a:r>
              <a:rPr lang="en-IN" sz="2400" b="0" i="0" dirty="0">
                <a:effectLst/>
                <a:latin typeface="inherit"/>
              </a:rPr>
              <a:t>string</a:t>
            </a:r>
            <a:r>
              <a:rPr lang="en-IN" sz="2400" b="1" i="0" dirty="0">
                <a:effectLst/>
                <a:latin typeface="inherit"/>
              </a:rPr>
              <a:t>&gt;()</a:t>
            </a:r>
            <a:endParaRPr lang="en-IN" sz="2400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sz="2400" b="1" i="0" dirty="0">
                <a:effectLst/>
                <a:latin typeface="inherit"/>
              </a:rPr>
              <a:t>             {</a:t>
            </a:r>
            <a:endParaRPr lang="en-IN" sz="2400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sz="2400" b="0" i="0" dirty="0">
                <a:effectLst/>
                <a:latin typeface="inherit"/>
              </a:rPr>
              <a:t>                 "Fiction",</a:t>
            </a:r>
          </a:p>
          <a:p>
            <a:pPr marL="0" indent="0" algn="l" rtl="0" fontAlgn="base">
              <a:buNone/>
            </a:pPr>
            <a:r>
              <a:rPr lang="en-IN" sz="2400" b="0" i="0" dirty="0">
                <a:effectLst/>
                <a:latin typeface="inherit"/>
              </a:rPr>
              <a:t>                 "Thriller",</a:t>
            </a:r>
          </a:p>
          <a:p>
            <a:pPr marL="0" indent="0" algn="l" rtl="0" fontAlgn="base">
              <a:buNone/>
            </a:pPr>
            <a:r>
              <a:rPr lang="en-IN" sz="2400" b="0" i="0" dirty="0">
                <a:effectLst/>
                <a:latin typeface="inherit"/>
              </a:rPr>
              <a:t>                 "Comedy",</a:t>
            </a:r>
          </a:p>
          <a:p>
            <a:pPr marL="0" indent="0" algn="l" rtl="0" fontAlgn="base">
              <a:buNone/>
            </a:pPr>
            <a:r>
              <a:rPr lang="en-IN" sz="2400" b="0" i="0" dirty="0">
                <a:effectLst/>
                <a:latin typeface="inherit"/>
              </a:rPr>
              <a:t>                 "Autobiography"</a:t>
            </a:r>
          </a:p>
          <a:p>
            <a:pPr marL="0" indent="0" algn="l" rtl="0" fontAlgn="base">
              <a:buNone/>
            </a:pPr>
            <a:r>
              <a:rPr lang="en-IN" sz="2400" b="1" i="0" dirty="0">
                <a:effectLst/>
                <a:latin typeface="inherit"/>
              </a:rPr>
              <a:t>             }</a:t>
            </a:r>
            <a:r>
              <a:rPr lang="en-IN" sz="2400" b="0" i="0" dirty="0">
                <a:effectLst/>
                <a:latin typeface="inherit"/>
              </a:rPr>
              <a:t>;</a:t>
            </a:r>
          </a:p>
          <a:p>
            <a:pPr marL="0" indent="0" algn="l" rtl="0" fontAlgn="base">
              <a:buNone/>
            </a:pPr>
            <a:r>
              <a:rPr lang="en-IN" sz="2400" b="1" i="0" dirty="0">
                <a:effectLst/>
                <a:latin typeface="inherit"/>
              </a:rPr>
              <a:t>     }</a:t>
            </a:r>
            <a:endParaRPr lang="en-IN" sz="2400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sz="2400" b="1" i="0" dirty="0">
                <a:effectLst/>
                <a:latin typeface="inherit"/>
              </a:rPr>
              <a:t>}</a:t>
            </a:r>
            <a:endParaRPr lang="en-IN" sz="2400" b="0" i="0" dirty="0">
              <a:effectLst/>
              <a:latin typeface="inheri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70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D059-17B6-41AB-AA8C-0AE5F859F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1"/>
            <a:ext cx="10515600" cy="5710432"/>
          </a:xfrm>
        </p:spPr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b="0" i="0" dirty="0">
                <a:effectLst/>
                <a:latin typeface="open sans"/>
              </a:rPr>
              <a:t>Create a view and inject an instance of </a:t>
            </a:r>
            <a:r>
              <a:rPr lang="en-US" dirty="0" err="1"/>
              <a:t>BooksLookupService</a:t>
            </a:r>
            <a:r>
              <a:rPr lang="en-US" b="0" i="0" dirty="0">
                <a:effectLst/>
                <a:latin typeface="open sans"/>
              </a:rPr>
              <a:t> into it:</a:t>
            </a:r>
          </a:p>
          <a:p>
            <a:pPr marL="0" indent="0" algn="l" rtl="0" fontAlgn="base">
              <a:buNone/>
            </a:pPr>
            <a:endParaRPr lang="en-US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US" b="0" i="0" dirty="0">
                <a:effectLst/>
                <a:latin typeface="inherit"/>
              </a:rPr>
              <a:t>@model </a:t>
            </a:r>
            <a:r>
              <a:rPr lang="en-US" b="0" i="0" dirty="0" err="1">
                <a:effectLst/>
                <a:latin typeface="inherit"/>
              </a:rPr>
              <a:t>WorkingWithDI.Models.Book</a:t>
            </a:r>
            <a:endParaRPr lang="en-US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US" b="0" i="0" dirty="0">
                <a:effectLst/>
                <a:latin typeface="inherit"/>
              </a:rPr>
              <a:t>@inject </a:t>
            </a:r>
            <a:r>
              <a:rPr lang="en-US" b="0" i="0" dirty="0" err="1">
                <a:effectLst/>
                <a:latin typeface="inherit"/>
              </a:rPr>
              <a:t>WorkingWithDI.Models.Services.BooksLookupService</a:t>
            </a:r>
            <a:r>
              <a:rPr lang="en-US" b="0" i="0" dirty="0">
                <a:effectLst/>
                <a:latin typeface="inherit"/>
              </a:rPr>
              <a:t> </a:t>
            </a:r>
            <a:r>
              <a:rPr lang="en-US" b="0" i="0" dirty="0" err="1">
                <a:effectLst/>
                <a:latin typeface="inherit"/>
              </a:rPr>
              <a:t>BooksLookupService</a:t>
            </a:r>
            <a:endParaRPr lang="en-US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US" b="0" i="0" dirty="0">
                <a:effectLst/>
                <a:latin typeface="inherit"/>
              </a:rPr>
              <a:t>@</a:t>
            </a:r>
            <a:r>
              <a:rPr lang="en-US" b="1" i="0" dirty="0">
                <a:effectLst/>
                <a:latin typeface="inherit"/>
              </a:rPr>
              <a:t>{</a:t>
            </a:r>
            <a:endParaRPr lang="en-US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US" b="0" i="0" dirty="0" err="1">
                <a:effectLst/>
                <a:latin typeface="inherit"/>
              </a:rPr>
              <a:t>ViewData</a:t>
            </a:r>
            <a:r>
              <a:rPr lang="en-US" b="1" i="0" dirty="0">
                <a:effectLst/>
                <a:latin typeface="inherit"/>
              </a:rPr>
              <a:t>[</a:t>
            </a:r>
            <a:r>
              <a:rPr lang="en-US" b="0" i="0" dirty="0">
                <a:effectLst/>
                <a:latin typeface="inherit"/>
              </a:rPr>
              <a:t>"Title"</a:t>
            </a:r>
            <a:r>
              <a:rPr lang="en-US" b="1" i="0" dirty="0">
                <a:effectLst/>
                <a:latin typeface="inherit"/>
              </a:rPr>
              <a:t>]</a:t>
            </a:r>
            <a:r>
              <a:rPr lang="en-US" b="0" i="0" dirty="0">
                <a:effectLst/>
                <a:latin typeface="inherit"/>
              </a:rPr>
              <a:t> = "Create";</a:t>
            </a:r>
          </a:p>
          <a:p>
            <a:pPr marL="0" indent="0" algn="l" rtl="0" fontAlgn="base">
              <a:buNone/>
            </a:pPr>
            <a:r>
              <a:rPr lang="en-US" b="0" i="0" dirty="0">
                <a:effectLst/>
                <a:latin typeface="inherit"/>
              </a:rPr>
              <a:t>var genres = </a:t>
            </a:r>
            <a:r>
              <a:rPr lang="en-US" b="0" i="0" dirty="0" err="1">
                <a:effectLst/>
                <a:latin typeface="inherit"/>
              </a:rPr>
              <a:t>BooksLookupService.GetGenres</a:t>
            </a:r>
            <a:r>
              <a:rPr lang="en-US" b="1" i="0" dirty="0">
                <a:effectLst/>
                <a:latin typeface="inherit"/>
              </a:rPr>
              <a:t>()</a:t>
            </a:r>
            <a:r>
              <a:rPr lang="en-US" b="0" i="0" dirty="0">
                <a:effectLst/>
                <a:latin typeface="inherit"/>
              </a:rPr>
              <a:t>;</a:t>
            </a:r>
          </a:p>
          <a:p>
            <a:pPr marL="0" indent="0" algn="l" rtl="0" fontAlgn="base">
              <a:buNone/>
            </a:pPr>
            <a:r>
              <a:rPr lang="en-US" b="1" i="0" dirty="0">
                <a:effectLst/>
                <a:latin typeface="inherit"/>
              </a:rPr>
              <a:t>}</a:t>
            </a:r>
            <a:endParaRPr lang="en-US" b="0" i="0" dirty="0"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&lt;</a:t>
            </a:r>
            <a:r>
              <a:rPr lang="en-US" b="0" i="0" dirty="0">
                <a:effectLst/>
                <a:latin typeface="inherit"/>
              </a:rPr>
              <a:t>div</a:t>
            </a:r>
            <a:r>
              <a:rPr lang="en-US" b="1" i="0" dirty="0">
                <a:effectLst/>
                <a:latin typeface="inherit"/>
              </a:rPr>
              <a:t>&gt;</a:t>
            </a:r>
            <a:endParaRPr lang="en-US" b="0" i="0" dirty="0"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&lt;</a:t>
            </a:r>
            <a:r>
              <a:rPr lang="en-US" b="0" i="0" dirty="0">
                <a:effectLst/>
                <a:latin typeface="inherit"/>
              </a:rPr>
              <a:t>label asp-for="Genre" class="control-label"</a:t>
            </a:r>
            <a:r>
              <a:rPr lang="en-US" b="1" i="0" dirty="0">
                <a:effectLst/>
                <a:latin typeface="inherit"/>
              </a:rPr>
              <a:t>&gt;&lt;</a:t>
            </a:r>
            <a:r>
              <a:rPr lang="en-US" b="0" i="0" dirty="0">
                <a:effectLst/>
                <a:latin typeface="inherit"/>
              </a:rPr>
              <a:t>/label</a:t>
            </a:r>
            <a:r>
              <a:rPr lang="en-US" b="1" i="0" dirty="0">
                <a:effectLst/>
                <a:latin typeface="inherit"/>
              </a:rPr>
              <a:t>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&lt;</a:t>
            </a:r>
            <a:r>
              <a:rPr lang="en-US" b="0" i="0" dirty="0">
                <a:effectLst/>
                <a:latin typeface="inherit"/>
              </a:rPr>
              <a:t>select asp-items="@(new </a:t>
            </a:r>
            <a:r>
              <a:rPr lang="en-US" b="0" i="0" dirty="0" err="1">
                <a:effectLst/>
                <a:latin typeface="inherit"/>
              </a:rPr>
              <a:t>SelectList</a:t>
            </a:r>
            <a:r>
              <a:rPr lang="en-US" b="0" i="0" dirty="0">
                <a:effectLst/>
                <a:latin typeface="inherit"/>
              </a:rPr>
              <a:t>(genres))" class="form-control" </a:t>
            </a:r>
            <a:r>
              <a:rPr lang="en-US" b="1" i="0" dirty="0">
                <a:effectLst/>
                <a:latin typeface="inherit"/>
              </a:rPr>
              <a:t>&gt;&lt;</a:t>
            </a:r>
            <a:r>
              <a:rPr lang="en-US" b="0" i="0" dirty="0">
                <a:effectLst/>
                <a:latin typeface="inherit"/>
              </a:rPr>
              <a:t>/select</a:t>
            </a:r>
            <a:r>
              <a:rPr lang="en-US" b="1" i="0" dirty="0">
                <a:effectLst/>
                <a:latin typeface="inherit"/>
              </a:rPr>
              <a:t>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&lt;</a:t>
            </a:r>
            <a:r>
              <a:rPr lang="en-US" b="0" i="0" dirty="0">
                <a:effectLst/>
                <a:latin typeface="inherit"/>
              </a:rPr>
              <a:t>/div</a:t>
            </a:r>
            <a:r>
              <a:rPr lang="en-US" b="1" i="0" dirty="0">
                <a:effectLst/>
                <a:latin typeface="inherit"/>
              </a:rPr>
              <a:t>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29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98EA-273D-478D-9952-A063F319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0D52-16A0-4A7B-AACD-370FCE71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dirty="0">
                <a:latin typeface="inherit"/>
              </a:rPr>
              <a:t>T</a:t>
            </a:r>
            <a:r>
              <a:rPr lang="en-US" b="0" i="0" dirty="0">
                <a:effectLst/>
                <a:latin typeface="inherit"/>
              </a:rPr>
              <a:t>he last step, we need to register the types that we request through dependency injection in </a:t>
            </a:r>
            <a:r>
              <a:rPr lang="en-US" b="0" i="0" dirty="0" err="1">
                <a:effectLst/>
                <a:latin typeface="open sans"/>
              </a:rPr>
              <a:t>Startup.ConfigureServices</a:t>
            </a:r>
            <a:r>
              <a:rPr lang="en-US" b="0" i="0" dirty="0">
                <a:effectLst/>
                <a:latin typeface="open sans"/>
              </a:rPr>
              <a:t>()</a:t>
            </a:r>
            <a:r>
              <a:rPr lang="en-US" b="0" i="0" dirty="0">
                <a:effectLst/>
                <a:latin typeface="inherit"/>
              </a:rPr>
              <a:t>. If a type is unregistered, it throws a runtime exception.</a:t>
            </a:r>
            <a:br>
              <a:rPr lang="en-US" b="0" i="0" dirty="0">
                <a:effectLst/>
                <a:latin typeface="open sans"/>
              </a:rPr>
            </a:br>
            <a:endParaRPr lang="en-US" b="0" i="0" dirty="0">
              <a:effectLst/>
              <a:latin typeface="open sans"/>
            </a:endParaRPr>
          </a:p>
          <a:p>
            <a:pPr marL="0" indent="0" algn="l" rtl="0" fontAlgn="base">
              <a:buNone/>
            </a:pPr>
            <a:r>
              <a:rPr lang="en-US" b="0" i="0" dirty="0">
                <a:effectLst/>
                <a:latin typeface="inherit"/>
              </a:rPr>
              <a:t>              </a:t>
            </a:r>
            <a:r>
              <a:rPr lang="en-US" b="0" i="0" dirty="0" err="1">
                <a:effectLst/>
                <a:latin typeface="inherit"/>
              </a:rPr>
              <a:t>services.AddTransient</a:t>
            </a:r>
            <a:r>
              <a:rPr lang="en-US" b="1" i="0" dirty="0">
                <a:effectLst/>
                <a:latin typeface="inherit"/>
              </a:rPr>
              <a:t>&lt;</a:t>
            </a:r>
            <a:r>
              <a:rPr lang="en-US" b="0" i="0" dirty="0" err="1">
                <a:effectLst/>
                <a:latin typeface="inherit"/>
              </a:rPr>
              <a:t>BooksLookupService</a:t>
            </a:r>
            <a:r>
              <a:rPr lang="en-US" b="1" i="0" dirty="0">
                <a:effectLst/>
                <a:latin typeface="inherit"/>
              </a:rPr>
              <a:t>&gt;()</a:t>
            </a:r>
            <a:r>
              <a:rPr lang="en-US" b="0" i="0" dirty="0">
                <a:effectLst/>
                <a:latin typeface="inherit"/>
              </a:rPr>
              <a:t>;</a:t>
            </a:r>
          </a:p>
          <a:p>
            <a:pPr marL="0" indent="0" algn="l" rtl="0" fontAlgn="base">
              <a:buNone/>
            </a:pPr>
            <a:endParaRPr lang="en-US" b="0" i="0" dirty="0">
              <a:effectLst/>
              <a:latin typeface="inherit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open sans"/>
              </a:rPr>
              <a:t> Now let’s run the application and navigate to </a:t>
            </a:r>
            <a:r>
              <a:rPr lang="en-US" dirty="0"/>
              <a:t>Create Books</a:t>
            </a:r>
            <a:r>
              <a:rPr lang="en-US" b="0" i="0" dirty="0">
                <a:effectLst/>
                <a:latin typeface="open sans"/>
              </a:rPr>
              <a:t> form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47758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4254-A1DA-4C9C-924F-4B97817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92898"/>
            <a:ext cx="10787743" cy="1250302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effectLst/>
                <a:latin typeface="open sans"/>
              </a:rPr>
              <a:t>Dependency Inversion and Dependency Injection</a:t>
            </a:r>
            <a:br>
              <a:rPr lang="en-US" b="1" i="0" dirty="0"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07C8-7673-49DF-835D-3178C575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0481"/>
            <a:ext cx="10515600" cy="3256481"/>
          </a:xfrm>
        </p:spPr>
        <p:txBody>
          <a:bodyPr/>
          <a:lstStyle/>
          <a:p>
            <a:r>
              <a:rPr lang="en-US" u="sng" dirty="0"/>
              <a:t>Dependency Inversion</a:t>
            </a:r>
            <a:r>
              <a:rPr lang="en-US" i="0" u="sng" dirty="0">
                <a:solidFill>
                  <a:srgbClr val="000000"/>
                </a:solidFill>
                <a:effectLst/>
                <a:latin typeface="open sans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- is a software design principle - used to create modules that are loosely coupled. </a:t>
            </a:r>
          </a:p>
          <a:p>
            <a:r>
              <a:rPr lang="en-US" u="sng" dirty="0"/>
              <a:t>Dependency Injection (DI) </a:t>
            </a:r>
            <a:r>
              <a:rPr lang="en-US" dirty="0"/>
              <a:t>– is a technique - used to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 inject the dependent modules into our classes.</a:t>
            </a:r>
            <a:endParaRPr lang="en-IN" dirty="0"/>
          </a:p>
          <a:p>
            <a:endParaRPr lang="en-US" b="1" i="0" dirty="0">
              <a:effectLst/>
              <a:latin typeface="open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1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E22-7C71-4B9B-9B37-E0DF117B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 fontScale="90000"/>
          </a:bodyPr>
          <a:lstStyle/>
          <a:p>
            <a:br>
              <a:rPr lang="en-IN" b="1" i="0" dirty="0">
                <a:effectLst/>
                <a:latin typeface="open sans"/>
              </a:rPr>
            </a:br>
            <a:r>
              <a:rPr lang="en-IN" b="1" i="0" dirty="0">
                <a:effectLst/>
                <a:latin typeface="open sans"/>
              </a:rPr>
              <a:t>Injecting Dependencies into Controllers</a:t>
            </a:r>
            <a:br>
              <a:rPr lang="en-IN" b="1" i="0" dirty="0"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CB8E-0005-4D9E-A835-C4D54982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i="0" dirty="0">
                <a:solidFill>
                  <a:srgbClr val="000000"/>
                </a:solidFill>
                <a:effectLst/>
                <a:latin typeface="open sans"/>
              </a:rPr>
              <a:t>MVC Controllers request dependencies explicitly via constructors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We add services as a constructor parameter </a:t>
            </a:r>
          </a:p>
          <a:p>
            <a:r>
              <a:rPr lang="en-US" sz="2000" dirty="0">
                <a:solidFill>
                  <a:srgbClr val="000000"/>
                </a:solidFill>
                <a:latin typeface="open sans"/>
              </a:rPr>
              <a:t>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untime resolves the service from the service container.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We define services using interfaces.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First of all, let’s create an interface </a:t>
            </a:r>
            <a:r>
              <a:rPr lang="en-US" sz="2000" dirty="0" err="1"/>
              <a:t>IDataRepository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: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462CBC-6D0B-43FF-B125-D894844C1910}"/>
              </a:ext>
            </a:extLst>
          </p:cNvPr>
          <p:cNvSpPr/>
          <p:nvPr/>
        </p:nvSpPr>
        <p:spPr>
          <a:xfrm>
            <a:off x="1194318" y="4348065"/>
            <a:ext cx="7679094" cy="168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public interface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herit"/>
              </a:rPr>
              <a:t>IDataRepository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herit"/>
              </a:rPr>
              <a:t>TEntity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&gt;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{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US" b="0" i="0" dirty="0" err="1">
                <a:solidFill>
                  <a:schemeClr val="tx1"/>
                </a:solidFill>
                <a:effectLst/>
                <a:latin typeface="inherit"/>
              </a:rPr>
              <a:t>IEnumerable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herit"/>
              </a:rPr>
              <a:t>TEntity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&gt;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inherit"/>
              </a:rPr>
              <a:t>GetAll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()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void Add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(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Employee employee</a:t>
            </a:r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)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;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US" b="1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US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1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8FD5-08A9-441A-B910-8777C85C1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837"/>
            <a:ext cx="10515600" cy="5617126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IN" b="0" i="0" dirty="0">
                <a:effectLst/>
                <a:latin typeface="open sans"/>
              </a:rPr>
              <a:t>Then let’s create a class </a:t>
            </a:r>
            <a:r>
              <a:rPr lang="en-IN" dirty="0" err="1"/>
              <a:t>EmployeeManager</a:t>
            </a:r>
            <a:r>
              <a:rPr lang="en-IN" b="0" i="0" dirty="0">
                <a:effectLst/>
                <a:latin typeface="open sans"/>
              </a:rPr>
              <a:t> implementing the </a:t>
            </a:r>
            <a:r>
              <a:rPr lang="en-IN" dirty="0" err="1"/>
              <a:t>IDataRepository</a:t>
            </a:r>
            <a:r>
              <a:rPr lang="en-IN" b="0" i="0" dirty="0">
                <a:effectLst/>
                <a:latin typeface="open sans"/>
              </a:rPr>
              <a:t> interface: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053147-3A1D-42A7-AD74-DC42DEDD1423}"/>
              </a:ext>
            </a:extLst>
          </p:cNvPr>
          <p:cNvSpPr/>
          <p:nvPr/>
        </p:nvSpPr>
        <p:spPr>
          <a:xfrm>
            <a:off x="1306286" y="1856792"/>
            <a:ext cx="9414587" cy="40961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public class </a:t>
            </a:r>
            <a:r>
              <a:rPr lang="en-IN" b="0" i="0" dirty="0" err="1">
                <a:effectLst/>
                <a:latin typeface="inherit"/>
              </a:rPr>
              <a:t>EmployeeManager</a:t>
            </a:r>
            <a:r>
              <a:rPr lang="en-IN" b="0" i="0" dirty="0">
                <a:effectLst/>
                <a:latin typeface="inherit"/>
              </a:rPr>
              <a:t> : </a:t>
            </a:r>
            <a:r>
              <a:rPr lang="en-IN" b="0" i="0" dirty="0" err="1">
                <a:effectLst/>
                <a:latin typeface="inherit"/>
              </a:rPr>
              <a:t>IDataRepository</a:t>
            </a:r>
            <a:r>
              <a:rPr lang="en-IN" b="1" i="0" dirty="0">
                <a:effectLst/>
                <a:latin typeface="inherit"/>
              </a:rPr>
              <a:t>&lt;</a:t>
            </a:r>
            <a:r>
              <a:rPr lang="en-IN" b="0" i="0" dirty="0">
                <a:effectLst/>
                <a:latin typeface="inherit"/>
              </a:rPr>
              <a:t>Employee</a:t>
            </a:r>
            <a:r>
              <a:rPr lang="en-IN" b="1" i="0" dirty="0">
                <a:effectLst/>
                <a:latin typeface="inherit"/>
              </a:rPr>
              <a:t>&gt;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{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public void Add</a:t>
            </a:r>
            <a:r>
              <a:rPr lang="en-IN" b="1" i="0" dirty="0">
                <a:effectLst/>
                <a:latin typeface="inherit"/>
              </a:rPr>
              <a:t>(</a:t>
            </a:r>
            <a:r>
              <a:rPr lang="en-IN" b="0" i="0" dirty="0">
                <a:effectLst/>
                <a:latin typeface="inherit"/>
              </a:rPr>
              <a:t>Employee employee</a:t>
            </a:r>
            <a:r>
              <a:rPr lang="en-IN" b="1" i="0" dirty="0">
                <a:effectLst/>
                <a:latin typeface="inherit"/>
              </a:rPr>
              <a:t>)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 {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    throw new </a:t>
            </a:r>
            <a:r>
              <a:rPr lang="en-IN" b="0" i="0" dirty="0" err="1">
                <a:effectLst/>
                <a:latin typeface="inherit"/>
              </a:rPr>
              <a:t>NotImplementedException</a:t>
            </a:r>
            <a:r>
              <a:rPr lang="en-IN" b="1" i="0" dirty="0">
                <a:effectLst/>
                <a:latin typeface="inherit"/>
              </a:rPr>
              <a:t>()</a:t>
            </a:r>
            <a:r>
              <a:rPr lang="en-IN" b="0" i="0" dirty="0">
                <a:effectLst/>
                <a:latin typeface="inherit"/>
              </a:rPr>
              <a:t>;</a:t>
            </a: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 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</a:t>
            </a:r>
            <a:r>
              <a:rPr lang="en-IN" b="0" i="0" dirty="0" err="1">
                <a:effectLst/>
                <a:latin typeface="inherit"/>
              </a:rPr>
              <a:t>IEnumerable</a:t>
            </a:r>
            <a:r>
              <a:rPr lang="en-IN" b="1" i="0" dirty="0">
                <a:effectLst/>
                <a:latin typeface="inherit"/>
              </a:rPr>
              <a:t>&lt;</a:t>
            </a:r>
            <a:r>
              <a:rPr lang="en-IN" b="0" i="0" dirty="0">
                <a:effectLst/>
                <a:latin typeface="inherit"/>
              </a:rPr>
              <a:t>Employee</a:t>
            </a:r>
            <a:r>
              <a:rPr lang="en-IN" b="1" i="0" dirty="0">
                <a:effectLst/>
                <a:latin typeface="inherit"/>
              </a:rPr>
              <a:t>&gt;</a:t>
            </a:r>
            <a:r>
              <a:rPr lang="en-IN" b="0" i="0" dirty="0">
                <a:effectLst/>
                <a:latin typeface="inherit"/>
              </a:rPr>
              <a:t> </a:t>
            </a:r>
            <a:r>
              <a:rPr lang="en-IN" b="0" i="0" dirty="0" err="1">
                <a:effectLst/>
                <a:latin typeface="inherit"/>
              </a:rPr>
              <a:t>IDataRepository</a:t>
            </a:r>
            <a:r>
              <a:rPr lang="en-IN" b="1" i="0" dirty="0">
                <a:effectLst/>
                <a:latin typeface="inherit"/>
              </a:rPr>
              <a:t>&lt;</a:t>
            </a:r>
            <a:r>
              <a:rPr lang="en-IN" b="0" i="0" dirty="0">
                <a:effectLst/>
                <a:latin typeface="inherit"/>
              </a:rPr>
              <a:t>Employee</a:t>
            </a:r>
            <a:r>
              <a:rPr lang="en-IN" b="1" i="0" dirty="0">
                <a:effectLst/>
                <a:latin typeface="inherit"/>
              </a:rPr>
              <a:t>&gt;</a:t>
            </a:r>
            <a:r>
              <a:rPr lang="en-IN" b="0" i="0" dirty="0">
                <a:effectLst/>
                <a:latin typeface="inherit"/>
              </a:rPr>
              <a:t>.</a:t>
            </a:r>
            <a:r>
              <a:rPr lang="en-IN" b="0" i="0" dirty="0" err="1">
                <a:effectLst/>
                <a:latin typeface="inherit"/>
              </a:rPr>
              <a:t>GetAll</a:t>
            </a:r>
            <a:r>
              <a:rPr lang="en-IN" b="1" i="0" dirty="0">
                <a:effectLst/>
                <a:latin typeface="inherit"/>
              </a:rPr>
              <a:t>()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{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   return new List</a:t>
            </a:r>
            <a:r>
              <a:rPr lang="en-IN" b="1" i="0" dirty="0">
                <a:effectLst/>
                <a:latin typeface="inherit"/>
              </a:rPr>
              <a:t>&lt;</a:t>
            </a:r>
            <a:r>
              <a:rPr lang="en-IN" b="0" i="0" dirty="0">
                <a:effectLst/>
                <a:latin typeface="inherit"/>
              </a:rPr>
              <a:t>Employee</a:t>
            </a:r>
            <a:r>
              <a:rPr lang="en-IN" b="1" i="0" dirty="0">
                <a:effectLst/>
                <a:latin typeface="inherit"/>
              </a:rPr>
              <a:t>&gt;()</a:t>
            </a:r>
            <a:r>
              <a:rPr lang="en-IN" b="0" i="0" dirty="0">
                <a:effectLst/>
                <a:latin typeface="inherit"/>
              </a:rPr>
              <a:t> </a:t>
            </a:r>
            <a:r>
              <a:rPr lang="en-IN" b="1" i="0" dirty="0">
                <a:effectLst/>
                <a:latin typeface="inherit"/>
              </a:rPr>
              <a:t>{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0" i="0" dirty="0">
                <a:effectLst/>
                <a:latin typeface="inherit"/>
              </a:rPr>
              <a:t>        new Employee</a:t>
            </a:r>
            <a:r>
              <a:rPr lang="en-IN" b="1" i="0" dirty="0">
                <a:effectLst/>
                <a:latin typeface="inherit"/>
              </a:rPr>
              <a:t>(){</a:t>
            </a:r>
            <a:r>
              <a:rPr lang="en-IN" b="0" i="0" dirty="0">
                <a:effectLst/>
                <a:latin typeface="inherit"/>
              </a:rPr>
              <a:t> </a:t>
            </a: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     }</a:t>
            </a:r>
            <a:r>
              <a:rPr lang="en-IN" b="0" i="0" dirty="0">
                <a:effectLst/>
                <a:latin typeface="inherit"/>
              </a:rPr>
              <a:t>;</a:t>
            </a: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     }</a:t>
            </a:r>
            <a:endParaRPr lang="en-IN" b="0" i="0" dirty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IN" b="1" i="0" dirty="0">
                <a:effectLst/>
                <a:latin typeface="inherit"/>
              </a:rPr>
              <a:t>}</a:t>
            </a:r>
            <a:endParaRPr lang="en-IN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100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1788-CF9B-4051-8B94-5D31AA2C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20"/>
            <a:ext cx="10515600" cy="5561143"/>
          </a:xfrm>
        </p:spPr>
        <p:txBody>
          <a:bodyPr/>
          <a:lstStyle/>
          <a:p>
            <a:endParaRPr lang="en-US" sz="2000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US" sz="2000" dirty="0">
              <a:solidFill>
                <a:srgbClr val="000000"/>
              </a:solidFill>
              <a:latin typeface="open sans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open sans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The next step is to add the service to the service container. We need to do that in the </a:t>
            </a:r>
            <a:r>
              <a:rPr lang="en-US" sz="2000" dirty="0" err="1"/>
              <a:t>ConfigureServices</a:t>
            </a:r>
            <a:r>
              <a:rPr lang="en-US" sz="2000" dirty="0"/>
              <a:t>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 method in the </a:t>
            </a:r>
            <a:r>
              <a:rPr lang="en-US" sz="2000" dirty="0" err="1"/>
              <a:t>Startup.cs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 class:</a:t>
            </a: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algn="l" fontAlgn="base"/>
            <a:r>
              <a:rPr lang="en-US" sz="2000" dirty="0">
                <a:solidFill>
                  <a:srgbClr val="000000"/>
                </a:solidFill>
                <a:latin typeface="open sans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onfigured the repository using Dependency Injection.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25B99-ED22-43BC-AFD9-9AE74C0A64FB}"/>
              </a:ext>
            </a:extLst>
          </p:cNvPr>
          <p:cNvSpPr/>
          <p:nvPr/>
        </p:nvSpPr>
        <p:spPr>
          <a:xfrm>
            <a:off x="2612571" y="2635898"/>
            <a:ext cx="7268548" cy="793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services.AddScoped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IDaservices.AddScoped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IDataRepository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EmployeeManager</a:t>
            </a:r>
            <a:r>
              <a:rPr lang="en-US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77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7468-0009-4794-B64D-8E47A0B6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433"/>
            <a:ext cx="10515600" cy="5374530"/>
          </a:xfrm>
        </p:spPr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Next, let’s create the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ns"/>
              </a:rPr>
              <a:t>EmployeeController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 with the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Index()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 action method to get the list of all employees: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8F94B-5DFE-4E19-9786-F03FCF14EB59}"/>
              </a:ext>
            </a:extLst>
          </p:cNvPr>
          <p:cNvSpPr/>
          <p:nvPr/>
        </p:nvSpPr>
        <p:spPr>
          <a:xfrm>
            <a:off x="1082351" y="1716834"/>
            <a:ext cx="9881118" cy="446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public class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EmployeeController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: Controller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{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      private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readonly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IDataRepository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_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dataRepository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      public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EmployeeController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(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IDataRepository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dataRepository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)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           {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_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dataRepository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=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dataRepository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;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endParaRPr lang="en-IN" b="0" i="0" dirty="0">
              <a:solidFill>
                <a:schemeClr val="tx1"/>
              </a:solidFill>
              <a:effectLst/>
              <a:latin typeface="inherit"/>
            </a:endParaRPr>
          </a:p>
          <a:p>
            <a:pPr algn="l" fontAlgn="base"/>
            <a:r>
              <a:rPr lang="en-IN" dirty="0">
                <a:solidFill>
                  <a:schemeClr val="tx1"/>
                </a:solidFill>
                <a:latin typeface="inherit"/>
              </a:rPr>
              <a:t>       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public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IActionResult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Index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()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           {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IEnumerable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&lt;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Employee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&gt;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employees = _</a:t>
            </a:r>
            <a:r>
              <a:rPr lang="en-IN" b="0" i="0" dirty="0" err="1">
                <a:solidFill>
                  <a:schemeClr val="tx1"/>
                </a:solidFill>
                <a:effectLst/>
                <a:latin typeface="inherit"/>
              </a:rPr>
              <a:t>dataRepository.GetAll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()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            return View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(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employees</a:t>
            </a:r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)</a:t>
            </a:r>
            <a:r>
              <a:rPr lang="en-IN" b="0" i="0" dirty="0">
                <a:solidFill>
                  <a:schemeClr val="tx1"/>
                </a:solidFill>
                <a:effectLst/>
                <a:latin typeface="inherit"/>
              </a:rPr>
              <a:t>;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            }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 fontAlgn="base"/>
            <a:r>
              <a:rPr lang="en-IN" b="1" i="0" dirty="0">
                <a:solidFill>
                  <a:schemeClr val="tx1"/>
                </a:solidFill>
                <a:effectLst/>
                <a:latin typeface="inherit"/>
              </a:rPr>
              <a:t>}</a:t>
            </a:r>
            <a:endParaRPr lang="en-IN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0F75-ED8A-456E-8D1E-0E73193A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2F35-A07A-44E4-83B6-72D73501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We can also inject a service directly into an action method without using a constructor injection. We can use the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ns"/>
              </a:rPr>
              <a:t>FromServices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]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 attribute for that:</a:t>
            </a:r>
            <a:br>
              <a:rPr lang="en-US" b="0" i="0" dirty="0">
                <a:solidFill>
                  <a:srgbClr val="000000"/>
                </a:solidFill>
                <a:effectLst/>
                <a:latin typeface="open sans"/>
              </a:rPr>
            </a:b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3B6B6-1059-4F05-9DAF-5D4ACCD820FB}"/>
              </a:ext>
            </a:extLst>
          </p:cNvPr>
          <p:cNvSpPr/>
          <p:nvPr/>
        </p:nvSpPr>
        <p:spPr>
          <a:xfrm>
            <a:off x="1287624" y="3303037"/>
            <a:ext cx="9610531" cy="1698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l" rtl="0" fontAlgn="base">
              <a:buNone/>
            </a:pPr>
            <a:r>
              <a:rPr lang="en-US" b="0" i="0">
                <a:effectLst/>
                <a:latin typeface="inherit"/>
              </a:rPr>
              <a:t>public IActionResult Index</a:t>
            </a:r>
            <a:r>
              <a:rPr lang="en-US" b="1" i="0">
                <a:effectLst/>
                <a:latin typeface="inherit"/>
              </a:rPr>
              <a:t>([</a:t>
            </a:r>
            <a:r>
              <a:rPr lang="en-US" b="0" i="0">
                <a:effectLst/>
                <a:latin typeface="inherit"/>
              </a:rPr>
              <a:t>FromServices</a:t>
            </a:r>
            <a:r>
              <a:rPr lang="en-US" b="1" i="0">
                <a:effectLst/>
                <a:latin typeface="inherit"/>
              </a:rPr>
              <a:t>]</a:t>
            </a:r>
            <a:r>
              <a:rPr lang="en-US" b="0" i="0">
                <a:effectLst/>
                <a:latin typeface="inherit"/>
              </a:rPr>
              <a:t> IDataRepository</a:t>
            </a:r>
            <a:r>
              <a:rPr lang="en-US" b="1" i="0">
                <a:effectLst/>
                <a:latin typeface="inherit"/>
              </a:rPr>
              <a:t>&lt;</a:t>
            </a:r>
            <a:r>
              <a:rPr lang="en-US" b="0" i="0">
                <a:effectLst/>
                <a:latin typeface="inherit"/>
              </a:rPr>
              <a:t>Employee</a:t>
            </a:r>
            <a:r>
              <a:rPr lang="en-US" b="1" i="0">
                <a:effectLst/>
                <a:latin typeface="inherit"/>
              </a:rPr>
              <a:t>&gt;</a:t>
            </a:r>
            <a:r>
              <a:rPr lang="en-US" b="0" i="0">
                <a:effectLst/>
                <a:latin typeface="inherit"/>
              </a:rPr>
              <a:t> _dataRepository</a:t>
            </a:r>
            <a:r>
              <a:rPr lang="en-US" b="1" i="0">
                <a:effectLst/>
                <a:latin typeface="inherit"/>
              </a:rPr>
              <a:t>)</a:t>
            </a:r>
            <a:endParaRPr lang="en-US" b="0" i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US" b="1" i="0">
                <a:effectLst/>
                <a:latin typeface="inherit"/>
              </a:rPr>
              <a:t>{</a:t>
            </a:r>
            <a:endParaRPr lang="en-US" b="0" i="0">
              <a:effectLst/>
              <a:latin typeface="inherit"/>
            </a:endParaRPr>
          </a:p>
          <a:p>
            <a:pPr marL="0" indent="0" algn="l" rtl="0" fontAlgn="base">
              <a:buNone/>
            </a:pPr>
            <a:r>
              <a:rPr lang="en-US" b="0" i="0">
                <a:effectLst/>
                <a:latin typeface="inherit"/>
              </a:rPr>
              <a:t>IEnumerable</a:t>
            </a:r>
            <a:r>
              <a:rPr lang="en-US" b="1" i="0">
                <a:effectLst/>
                <a:latin typeface="inherit"/>
              </a:rPr>
              <a:t>&lt;</a:t>
            </a:r>
            <a:r>
              <a:rPr lang="en-US" b="0" i="0">
                <a:effectLst/>
                <a:latin typeface="inherit"/>
              </a:rPr>
              <a:t>Employee</a:t>
            </a:r>
            <a:r>
              <a:rPr lang="en-US" b="1" i="0">
                <a:effectLst/>
                <a:latin typeface="inherit"/>
              </a:rPr>
              <a:t>&gt;</a:t>
            </a:r>
            <a:r>
              <a:rPr lang="en-US" b="0" i="0">
                <a:effectLst/>
                <a:latin typeface="inherit"/>
              </a:rPr>
              <a:t> employees = _dataRepository.GetAll</a:t>
            </a:r>
            <a:r>
              <a:rPr lang="en-US" b="1" i="0">
                <a:effectLst/>
                <a:latin typeface="inherit"/>
              </a:rPr>
              <a:t>()</a:t>
            </a:r>
            <a:r>
              <a:rPr lang="en-US" b="0" i="0">
                <a:effectLst/>
                <a:latin typeface="inherit"/>
              </a:rPr>
              <a:t>;</a:t>
            </a:r>
          </a:p>
          <a:p>
            <a:pPr marL="0" indent="0" algn="l" rtl="0" fontAlgn="base">
              <a:buNone/>
            </a:pPr>
            <a:r>
              <a:rPr lang="en-US" b="0" i="0">
                <a:effectLst/>
                <a:latin typeface="inherit"/>
              </a:rPr>
              <a:t>return View</a:t>
            </a:r>
            <a:r>
              <a:rPr lang="en-US" b="1" i="0">
                <a:effectLst/>
                <a:latin typeface="inherit"/>
              </a:rPr>
              <a:t>(</a:t>
            </a:r>
            <a:r>
              <a:rPr lang="en-US" b="0" i="0">
                <a:effectLst/>
                <a:latin typeface="inherit"/>
              </a:rPr>
              <a:t>employees</a:t>
            </a:r>
            <a:r>
              <a:rPr lang="en-US" b="1" i="0">
                <a:effectLst/>
                <a:latin typeface="inherit"/>
              </a:rPr>
              <a:t>)</a:t>
            </a:r>
            <a:r>
              <a:rPr lang="en-US" b="0" i="0">
                <a:effectLst/>
                <a:latin typeface="inherit"/>
              </a:rPr>
              <a:t>;</a:t>
            </a:r>
          </a:p>
          <a:p>
            <a:pPr marL="0" indent="0" algn="l" rtl="0" fontAlgn="base">
              <a:buNone/>
            </a:pPr>
            <a:r>
              <a:rPr lang="en-US" b="1" i="0">
                <a:effectLst/>
                <a:latin typeface="inherit"/>
              </a:rPr>
              <a:t>}</a:t>
            </a:r>
            <a:endParaRPr lang="en-US" b="0" i="0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81723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F3E-32D5-47F4-BCB5-4DE618B1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open sans"/>
              </a:rPr>
              <a:t>Injecting Dependencies into Views</a:t>
            </a:r>
            <a:br>
              <a:rPr lang="en-IN" b="1" i="0" dirty="0">
                <a:effectLst/>
                <a:latin typeface="open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BCE4-01A8-4819-B797-CDABAAD8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204"/>
            <a:ext cx="10515600" cy="4590759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open sans"/>
              </a:rPr>
              <a:t>When to Inject Dependencies into Views</a:t>
            </a: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We may have view-specific services which return the data that we use only for populating the view elements. </a:t>
            </a:r>
          </a:p>
          <a:p>
            <a:pPr algn="l" fontAlgn="base"/>
            <a:r>
              <a:rPr lang="en-US" sz="2000" dirty="0" err="1">
                <a:solidFill>
                  <a:srgbClr val="000000"/>
                </a:solidFill>
                <a:latin typeface="open sans"/>
              </a:rPr>
              <a:t>E.g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open sans"/>
              </a:rPr>
              <a:t>Dropdownlists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/>
              </a:rPr>
              <a:t> 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View injection can be useful to populate options in UI elements</a:t>
            </a:r>
            <a:endParaRPr lang="en-US" sz="20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Consider a form to create a book that includes options for specifying a genre. We need to populate a Model or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herit"/>
              </a:rPr>
              <a:t>ViewBag</a:t>
            </a:r>
            <a:endParaRPr lang="en-US" sz="2000" b="0" i="0" dirty="0">
              <a:solidFill>
                <a:srgbClr val="000000"/>
              </a:solidFill>
              <a:effectLst/>
              <a:latin typeface="open sans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inherit"/>
              </a:rPr>
              <a:t>An alternative approach is to inject the services directly into a view. This approach minimizes the amount of code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0841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60DC-7E5D-45EB-9CD0-A450137F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D372-9747-4036-ABCE-A5832ADB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open sans"/>
              </a:rPr>
              <a:t>How to Inject services into Views</a:t>
            </a: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We can inject a service into a view using the 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@inject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 directive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000000"/>
              </a:solidFill>
              <a:latin typeface="open sans"/>
            </a:endParaRPr>
          </a:p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/>
              </a:rPr>
              <a:t>reate a controller action method to display a book creation form: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public class </a:t>
            </a:r>
            <a:r>
              <a:rPr lang="en-US" b="0" i="0" dirty="0" err="1">
                <a:effectLst/>
                <a:latin typeface="inherit"/>
              </a:rPr>
              <a:t>BooksController</a:t>
            </a:r>
            <a:r>
              <a:rPr lang="en-US" b="0" i="0" dirty="0">
                <a:effectLst/>
                <a:latin typeface="inherit"/>
              </a:rPr>
              <a:t> : Controller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{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   public </a:t>
            </a:r>
            <a:r>
              <a:rPr lang="en-US" b="0" i="0" dirty="0" err="1">
                <a:effectLst/>
                <a:latin typeface="inherit"/>
              </a:rPr>
              <a:t>IActionResult</a:t>
            </a:r>
            <a:r>
              <a:rPr lang="en-US" b="0" i="0" dirty="0">
                <a:effectLst/>
                <a:latin typeface="inherit"/>
              </a:rPr>
              <a:t> Create</a:t>
            </a:r>
            <a:r>
              <a:rPr lang="en-US" b="1" i="0" dirty="0">
                <a:effectLst/>
                <a:latin typeface="inherit"/>
              </a:rPr>
              <a:t>()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    {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inherit"/>
              </a:rPr>
              <a:t>       return View</a:t>
            </a:r>
            <a:r>
              <a:rPr lang="en-US" b="1" i="0" dirty="0">
                <a:effectLst/>
                <a:latin typeface="inherit"/>
              </a:rPr>
              <a:t>()</a:t>
            </a:r>
            <a:r>
              <a:rPr lang="en-US" b="0" i="0" dirty="0">
                <a:effectLst/>
                <a:latin typeface="inherit"/>
              </a:rPr>
              <a:t>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    }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effectLst/>
                <a:latin typeface="inherit"/>
              </a:rPr>
              <a:t>}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000000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654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875</Words>
  <Application>Microsoft Office PowerPoint</Application>
  <PresentationFormat>Widescreen</PresentationFormat>
  <Paragraphs>148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inherit</vt:lpstr>
      <vt:lpstr>open sans</vt:lpstr>
      <vt:lpstr>Office Theme</vt:lpstr>
      <vt:lpstr>Dependency Injection – II </vt:lpstr>
      <vt:lpstr>Dependency Inversion and Dependency Injection </vt:lpstr>
      <vt:lpstr> Injecting Dependencies into Controllers </vt:lpstr>
      <vt:lpstr>PowerPoint Presentation</vt:lpstr>
      <vt:lpstr>PowerPoint Presentation</vt:lpstr>
      <vt:lpstr>PowerPoint Presentation</vt:lpstr>
      <vt:lpstr>PowerPoint Presentation</vt:lpstr>
      <vt:lpstr>Injecting Dependencies into Views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 – II </dc:title>
  <dc:creator>queen of ladies hubby name</dc:creator>
  <cp:lastModifiedBy>queen of ladies hubby name</cp:lastModifiedBy>
  <cp:revision>20</cp:revision>
  <dcterms:created xsi:type="dcterms:W3CDTF">2021-04-24T12:23:56Z</dcterms:created>
  <dcterms:modified xsi:type="dcterms:W3CDTF">2021-04-24T14:05:12Z</dcterms:modified>
</cp:coreProperties>
</file>