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9922C-10AD-45E8-9D83-85160EF6285A}" type="datetimeFigureOut">
              <a:rPr lang="en-IN" smtClean="0"/>
              <a:t>10-04-2021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1CC076-7BDD-4089-8637-BD174BB09A58}" type="slidenum">
              <a:rPr lang="en-IN" smtClean="0"/>
              <a:t>‹#›</a:t>
            </a:fld>
            <a:endParaRPr lang="en-IN"/>
          </a:p>
        </p:txBody>
      </p:sp>
    </p:spTree>
    <p:extLst>
      <p:ext uri="{BB962C8B-B14F-4D97-AF65-F5344CB8AC3E}">
        <p14:creationId xmlns:p14="http://schemas.microsoft.com/office/powerpoint/2010/main" val="1649783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1CC076-7BDD-4089-8637-BD174BB09A58}" type="slidenum">
              <a:rPr lang="en-IN" smtClean="0"/>
              <a:t>2</a:t>
            </a:fld>
            <a:endParaRPr lang="en-IN"/>
          </a:p>
        </p:txBody>
      </p:sp>
    </p:spTree>
    <p:extLst>
      <p:ext uri="{BB962C8B-B14F-4D97-AF65-F5344CB8AC3E}">
        <p14:creationId xmlns:p14="http://schemas.microsoft.com/office/powerpoint/2010/main" val="2675235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IN" dirty="0"/>
            </a:br>
            <a:endParaRPr lang="en-IN" dirty="0"/>
          </a:p>
        </p:txBody>
      </p:sp>
      <p:sp>
        <p:nvSpPr>
          <p:cNvPr id="4" name="Slide Number Placeholder 3"/>
          <p:cNvSpPr>
            <a:spLocks noGrp="1"/>
          </p:cNvSpPr>
          <p:nvPr>
            <p:ph type="sldNum" sz="quarter" idx="5"/>
          </p:nvPr>
        </p:nvSpPr>
        <p:spPr/>
        <p:txBody>
          <a:bodyPr/>
          <a:lstStyle/>
          <a:p>
            <a:fld id="{D91CC076-7BDD-4089-8637-BD174BB09A58}" type="slidenum">
              <a:rPr lang="en-IN" smtClean="0"/>
              <a:t>3</a:t>
            </a:fld>
            <a:endParaRPr lang="en-IN"/>
          </a:p>
        </p:txBody>
      </p:sp>
    </p:spTree>
    <p:extLst>
      <p:ext uri="{BB962C8B-B14F-4D97-AF65-F5344CB8AC3E}">
        <p14:creationId xmlns:p14="http://schemas.microsoft.com/office/powerpoint/2010/main" val="1124088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https://dotnettutorials.net/lesson/asp-net-core-launchsettings-json-file/</a:t>
            </a:r>
          </a:p>
          <a:p>
            <a:r>
              <a:rPr lang="en-US" dirty="0"/>
              <a:t>When we run an application , the settings for the supplication is received from this file.</a:t>
            </a:r>
          </a:p>
          <a:p>
            <a:r>
              <a:rPr lang="en-US" dirty="0"/>
              <a:t>It will be in solution explorer under project folder.</a:t>
            </a:r>
          </a:p>
          <a:p>
            <a:r>
              <a:rPr lang="en-US" dirty="0"/>
              <a:t>we can host our application in two ways</a:t>
            </a:r>
          </a:p>
          <a:p>
            <a:pPr lvl="1"/>
            <a:r>
              <a:rPr lang="en-US" dirty="0" err="1"/>
              <a:t>Inprocess</a:t>
            </a:r>
            <a:endParaRPr lang="en-US" dirty="0"/>
          </a:p>
          <a:p>
            <a:pPr lvl="1"/>
            <a:r>
              <a:rPr lang="en-US" dirty="0" err="1"/>
              <a:t>Outofprocess</a:t>
            </a:r>
            <a:endParaRPr lang="en-US" dirty="0"/>
          </a:p>
          <a:p>
            <a:r>
              <a:rPr lang="en-US" dirty="0" err="1"/>
              <a:t>Inprocess</a:t>
            </a:r>
            <a:r>
              <a:rPr lang="en-US" dirty="0"/>
              <a:t> - It will run our application in IIS Express</a:t>
            </a:r>
          </a:p>
          <a:p>
            <a:r>
              <a:rPr lang="en-US" dirty="0" err="1"/>
              <a:t>Outpfprocess</a:t>
            </a:r>
            <a:r>
              <a:rPr lang="en-US" dirty="0"/>
              <a:t> – It will run our application in dotnet.exe</a:t>
            </a:r>
          </a:p>
          <a:p>
            <a:r>
              <a:rPr lang="en-US" dirty="0"/>
              <a:t>Kestrel is out internal webserver and </a:t>
            </a:r>
            <a:r>
              <a:rPr lang="en-US" dirty="0" err="1"/>
              <a:t>iisexpress</a:t>
            </a:r>
            <a:r>
              <a:rPr lang="en-US" dirty="0"/>
              <a:t> is our external web server. This process http requests and gives to kestrel</a:t>
            </a:r>
          </a:p>
          <a:p>
            <a:r>
              <a:rPr lang="en-US" dirty="0"/>
              <a:t>IIS will be used only in production environment</a:t>
            </a:r>
          </a:p>
          <a:p>
            <a:endParaRPr lang="en-IN" dirty="0"/>
          </a:p>
        </p:txBody>
      </p:sp>
      <p:sp>
        <p:nvSpPr>
          <p:cNvPr id="4" name="Slide Number Placeholder 3"/>
          <p:cNvSpPr>
            <a:spLocks noGrp="1"/>
          </p:cNvSpPr>
          <p:nvPr>
            <p:ph type="sldNum" sz="quarter" idx="5"/>
          </p:nvPr>
        </p:nvSpPr>
        <p:spPr/>
        <p:txBody>
          <a:bodyPr/>
          <a:lstStyle/>
          <a:p>
            <a:fld id="{D91CC076-7BDD-4089-8637-BD174BB09A58}" type="slidenum">
              <a:rPr lang="en-IN" smtClean="0"/>
              <a:t>14</a:t>
            </a:fld>
            <a:endParaRPr lang="en-IN"/>
          </a:p>
        </p:txBody>
      </p:sp>
    </p:spTree>
    <p:extLst>
      <p:ext uri="{BB962C8B-B14F-4D97-AF65-F5344CB8AC3E}">
        <p14:creationId xmlns:p14="http://schemas.microsoft.com/office/powerpoint/2010/main" val="3694702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800" i="1" dirty="0"/>
              <a:t>Diff b/w kestrel and </a:t>
            </a:r>
            <a:r>
              <a:rPr lang="en-IN" sz="1800" i="1" dirty="0" err="1"/>
              <a:t>iis</a:t>
            </a:r>
            <a:endParaRPr lang="en-IN" sz="1800" i="1" dirty="0"/>
          </a:p>
          <a:p>
            <a:r>
              <a:rPr lang="en-US" sz="1200" b="0" i="0" dirty="0">
                <a:solidFill>
                  <a:srgbClr val="555555"/>
                </a:solidFill>
                <a:effectLst/>
                <a:latin typeface="Roboto"/>
              </a:rPr>
              <a:t>IIS has many features where kestrel doesn’t have like security </a:t>
            </a:r>
            <a:r>
              <a:rPr lang="en-US" sz="1200" b="0" i="0" dirty="0" err="1">
                <a:solidFill>
                  <a:srgbClr val="555555"/>
                </a:solidFill>
                <a:effectLst/>
                <a:latin typeface="Roboto"/>
              </a:rPr>
              <a:t>etc</a:t>
            </a:r>
            <a:endParaRPr lang="en-US" sz="1200" b="0" i="0" dirty="0">
              <a:solidFill>
                <a:srgbClr val="555555"/>
              </a:solidFill>
              <a:effectLst/>
              <a:latin typeface="Roboto"/>
            </a:endParaRPr>
          </a:p>
          <a:p>
            <a:r>
              <a:rPr lang="en-US" sz="1200" dirty="0">
                <a:solidFill>
                  <a:srgbClr val="555555"/>
                </a:solidFill>
                <a:latin typeface="Roboto"/>
              </a:rPr>
              <a:t>But kestrel runs in </a:t>
            </a:r>
            <a:r>
              <a:rPr lang="en-US" sz="1200" dirty="0" err="1">
                <a:solidFill>
                  <a:srgbClr val="555555"/>
                </a:solidFill>
                <a:latin typeface="Roboto"/>
              </a:rPr>
              <a:t>linux</a:t>
            </a:r>
            <a:r>
              <a:rPr lang="en-US" sz="1200" dirty="0">
                <a:solidFill>
                  <a:srgbClr val="555555"/>
                </a:solidFill>
                <a:latin typeface="Roboto"/>
              </a:rPr>
              <a:t> without any issues as it supports cross platform whereas </a:t>
            </a:r>
            <a:r>
              <a:rPr lang="en-US" sz="1200" dirty="0" err="1">
                <a:solidFill>
                  <a:srgbClr val="555555"/>
                </a:solidFill>
                <a:latin typeface="Roboto"/>
              </a:rPr>
              <a:t>iis</a:t>
            </a:r>
            <a:r>
              <a:rPr lang="en-US" sz="1200" dirty="0">
                <a:solidFill>
                  <a:srgbClr val="555555"/>
                </a:solidFill>
                <a:latin typeface="Roboto"/>
              </a:rPr>
              <a:t> doesn’t</a:t>
            </a:r>
            <a:endParaRPr lang="en-US" sz="1200" b="0" i="0" dirty="0">
              <a:solidFill>
                <a:srgbClr val="555555"/>
              </a:solidFill>
              <a:effectLst/>
              <a:latin typeface="Roboto"/>
            </a:endParaRPr>
          </a:p>
          <a:p>
            <a:r>
              <a:rPr lang="en-US" sz="1200" b="0" i="0" dirty="0">
                <a:solidFill>
                  <a:srgbClr val="555555"/>
                </a:solidFill>
                <a:effectLst/>
                <a:latin typeface="Roboto"/>
              </a:rPr>
              <a:t>Kestrel can be stood up immediately from code with little to no configuration without modifying the machine’s features or running an installer of any kind. It’s basically completely portable.</a:t>
            </a:r>
          </a:p>
          <a:p>
            <a:r>
              <a:rPr lang="en-US" sz="1200" dirty="0">
                <a:solidFill>
                  <a:srgbClr val="555555"/>
                </a:solidFill>
                <a:latin typeface="Roboto"/>
              </a:rPr>
              <a:t>That’s y we use kestrel but IIS has all features except running on </a:t>
            </a:r>
            <a:r>
              <a:rPr lang="en-US" sz="1200" dirty="0" err="1">
                <a:solidFill>
                  <a:srgbClr val="555555"/>
                </a:solidFill>
                <a:latin typeface="Roboto"/>
              </a:rPr>
              <a:t>linux</a:t>
            </a:r>
            <a:r>
              <a:rPr lang="en-US" sz="1200" dirty="0">
                <a:solidFill>
                  <a:srgbClr val="555555"/>
                </a:solidFill>
                <a:latin typeface="Roboto"/>
              </a:rPr>
              <a:t> </a:t>
            </a:r>
            <a:r>
              <a:rPr lang="en-US" sz="1200" dirty="0" err="1">
                <a:solidFill>
                  <a:srgbClr val="555555"/>
                </a:solidFill>
                <a:latin typeface="Roboto"/>
              </a:rPr>
              <a:t>etc</a:t>
            </a:r>
            <a:endParaRPr lang="en-US" sz="1200" dirty="0">
              <a:solidFill>
                <a:srgbClr val="555555"/>
              </a:solidFill>
              <a:latin typeface="Roboto"/>
            </a:endParaRPr>
          </a:p>
          <a:p>
            <a:r>
              <a:rPr lang="en-US" sz="1200" dirty="0">
                <a:solidFill>
                  <a:srgbClr val="555555"/>
                </a:solidFill>
                <a:latin typeface="Roboto"/>
              </a:rPr>
              <a:t>Refer this link for more info: https://dotnetcoretutorials.com/2019/12/25/kestrel-vs-iis/#:~:text=Multiple%20apps%20on%20the%20same,can't%20then%20start%20another%20.</a:t>
            </a:r>
          </a:p>
          <a:p>
            <a:endParaRPr lang="en-IN" sz="1800" b="0" i="1" dirty="0">
              <a:solidFill>
                <a:srgbClr val="555555"/>
              </a:solidFill>
              <a:effectLst/>
              <a:latin typeface="Roboto"/>
            </a:endParaRPr>
          </a:p>
          <a:p>
            <a:endParaRPr lang="en-IN" dirty="0"/>
          </a:p>
        </p:txBody>
      </p:sp>
      <p:sp>
        <p:nvSpPr>
          <p:cNvPr id="4" name="Slide Number Placeholder 3"/>
          <p:cNvSpPr>
            <a:spLocks noGrp="1"/>
          </p:cNvSpPr>
          <p:nvPr>
            <p:ph type="sldNum" sz="quarter" idx="5"/>
          </p:nvPr>
        </p:nvSpPr>
        <p:spPr/>
        <p:txBody>
          <a:bodyPr/>
          <a:lstStyle/>
          <a:p>
            <a:fld id="{D91CC076-7BDD-4089-8637-BD174BB09A58}" type="slidenum">
              <a:rPr lang="en-IN" smtClean="0"/>
              <a:t>15</a:t>
            </a:fld>
            <a:endParaRPr lang="en-IN"/>
          </a:p>
        </p:txBody>
      </p:sp>
    </p:spTree>
    <p:extLst>
      <p:ext uri="{BB962C8B-B14F-4D97-AF65-F5344CB8AC3E}">
        <p14:creationId xmlns:p14="http://schemas.microsoft.com/office/powerpoint/2010/main" val="3195264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fontAlgn="base"/>
            <a:endParaRPr lang="en-IN" dirty="0"/>
          </a:p>
        </p:txBody>
      </p:sp>
      <p:sp>
        <p:nvSpPr>
          <p:cNvPr id="4" name="Slide Number Placeholder 3"/>
          <p:cNvSpPr>
            <a:spLocks noGrp="1"/>
          </p:cNvSpPr>
          <p:nvPr>
            <p:ph type="sldNum" sz="quarter" idx="5"/>
          </p:nvPr>
        </p:nvSpPr>
        <p:spPr/>
        <p:txBody>
          <a:bodyPr/>
          <a:lstStyle/>
          <a:p>
            <a:fld id="{D91CC076-7BDD-4089-8637-BD174BB09A58}" type="slidenum">
              <a:rPr lang="en-IN" smtClean="0"/>
              <a:t>17</a:t>
            </a:fld>
            <a:endParaRPr lang="en-IN"/>
          </a:p>
        </p:txBody>
      </p:sp>
    </p:spTree>
    <p:extLst>
      <p:ext uri="{BB962C8B-B14F-4D97-AF65-F5344CB8AC3E}">
        <p14:creationId xmlns:p14="http://schemas.microsoft.com/office/powerpoint/2010/main" val="2347822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dirty="0">
                <a:solidFill>
                  <a:srgbClr val="000000"/>
                </a:solidFill>
                <a:effectLst/>
                <a:latin typeface="Times New Roman" panose="02020603050405020304" pitchFamily="18" charset="0"/>
                <a:cs typeface="Times New Roman" panose="02020603050405020304" pitchFamily="18" charset="0"/>
              </a:rPr>
              <a:t>When we use the </a:t>
            </a:r>
            <a:r>
              <a:rPr lang="en-US" sz="1200" b="0" i="0" dirty="0" err="1">
                <a:solidFill>
                  <a:srgbClr val="000000"/>
                </a:solidFill>
                <a:effectLst/>
                <a:highlight>
                  <a:srgbClr val="00FFFF"/>
                </a:highlight>
                <a:latin typeface="Times New Roman" panose="02020603050405020304" pitchFamily="18" charset="0"/>
                <a:cs typeface="Times New Roman" panose="02020603050405020304" pitchFamily="18" charset="0"/>
              </a:rPr>
              <a:t>CommandName</a:t>
            </a:r>
            <a:r>
              <a:rPr lang="en-US" sz="1200" b="0" i="0" dirty="0">
                <a:solidFill>
                  <a:srgbClr val="000000"/>
                </a:solidFill>
                <a:effectLst/>
                <a:highlight>
                  <a:srgbClr val="00FFFF"/>
                </a:highlight>
                <a:latin typeface="Times New Roman" panose="02020603050405020304" pitchFamily="18" charset="0"/>
                <a:cs typeface="Times New Roman" panose="02020603050405020304" pitchFamily="18" charset="0"/>
              </a:rPr>
              <a:t> as Project </a:t>
            </a:r>
            <a:r>
              <a:rPr lang="en-US" sz="1200" b="0" i="0" dirty="0">
                <a:solidFill>
                  <a:srgbClr val="000000"/>
                </a:solidFill>
                <a:effectLst/>
                <a:latin typeface="Times New Roman" panose="02020603050405020304" pitchFamily="18" charset="0"/>
                <a:cs typeface="Times New Roman" panose="02020603050405020304" pitchFamily="18" charset="0"/>
              </a:rPr>
              <a:t>in the </a:t>
            </a:r>
            <a:r>
              <a:rPr lang="en-US" sz="1200" b="0" i="0" dirty="0" err="1">
                <a:solidFill>
                  <a:srgbClr val="000000"/>
                </a:solidFill>
                <a:effectLst/>
                <a:latin typeface="Times New Roman" panose="02020603050405020304" pitchFamily="18" charset="0"/>
                <a:cs typeface="Times New Roman" panose="02020603050405020304" pitchFamily="18" charset="0"/>
              </a:rPr>
              <a:t>launchSettings.json</a:t>
            </a:r>
            <a:r>
              <a:rPr lang="en-US" sz="1200" b="0" i="0" dirty="0">
                <a:solidFill>
                  <a:srgbClr val="000000"/>
                </a:solidFill>
                <a:effectLst/>
                <a:latin typeface="Times New Roman" panose="02020603050405020304" pitchFamily="18" charset="0"/>
                <a:cs typeface="Times New Roman" panose="02020603050405020304" pitchFamily="18" charset="0"/>
              </a:rPr>
              <a:t> file, then ASP.NET Core is going to </a:t>
            </a:r>
            <a:r>
              <a:rPr lang="en-US" sz="1200" b="0" i="0" dirty="0">
                <a:solidFill>
                  <a:srgbClr val="000000"/>
                </a:solidFill>
                <a:effectLst/>
                <a:highlight>
                  <a:srgbClr val="00FFFF"/>
                </a:highlight>
                <a:latin typeface="Times New Roman" panose="02020603050405020304" pitchFamily="18" charset="0"/>
                <a:cs typeface="Times New Roman" panose="02020603050405020304" pitchFamily="18" charset="0"/>
              </a:rPr>
              <a:t>ignore the </a:t>
            </a:r>
            <a:r>
              <a:rPr lang="en-US" sz="1200" b="0" i="0" dirty="0" err="1">
                <a:solidFill>
                  <a:srgbClr val="000000"/>
                </a:solidFill>
                <a:effectLst/>
                <a:highlight>
                  <a:srgbClr val="00FFFF"/>
                </a:highlight>
                <a:latin typeface="Times New Roman" panose="02020603050405020304" pitchFamily="18" charset="0"/>
                <a:cs typeface="Times New Roman" panose="02020603050405020304" pitchFamily="18" charset="0"/>
              </a:rPr>
              <a:t>AspNetCoreHostingModel</a:t>
            </a:r>
            <a:r>
              <a:rPr lang="en-US" sz="1200" b="0" i="0" dirty="0">
                <a:solidFill>
                  <a:srgbClr val="000000"/>
                </a:solidFill>
                <a:effectLst/>
                <a:highlight>
                  <a:srgbClr val="00FFFF"/>
                </a:highlight>
                <a:latin typeface="Times New Roman" panose="02020603050405020304" pitchFamily="18" charset="0"/>
                <a:cs typeface="Times New Roman" panose="02020603050405020304" pitchFamily="18" charset="0"/>
              </a:rPr>
              <a:t> value</a:t>
            </a:r>
            <a:r>
              <a:rPr lang="en-US" sz="1200" b="0" i="0" dirty="0">
                <a:solidFill>
                  <a:srgbClr val="000000"/>
                </a:solidFill>
                <a:effectLst/>
                <a:latin typeface="Times New Roman" panose="02020603050405020304" pitchFamily="18" charset="0"/>
                <a:cs typeface="Times New Roman" panose="02020603050405020304" pitchFamily="18" charset="0"/>
              </a:rPr>
              <a:t>. </a:t>
            </a:r>
          </a:p>
          <a:p>
            <a:r>
              <a:rPr lang="en-US" sz="1200" b="0" i="0" dirty="0">
                <a:solidFill>
                  <a:srgbClr val="000000"/>
                </a:solidFill>
                <a:effectLst/>
                <a:latin typeface="Times New Roman" panose="02020603050405020304" pitchFamily="18" charset="0"/>
                <a:cs typeface="Times New Roman" panose="02020603050405020304" pitchFamily="18" charset="0"/>
              </a:rPr>
              <a:t>The </a:t>
            </a:r>
            <a:r>
              <a:rPr lang="en-US" sz="1200" b="0" i="0" dirty="0">
                <a:solidFill>
                  <a:srgbClr val="000000"/>
                </a:solidFill>
                <a:effectLst/>
                <a:highlight>
                  <a:srgbClr val="00FFFF"/>
                </a:highlight>
                <a:latin typeface="Times New Roman" panose="02020603050405020304" pitchFamily="18" charset="0"/>
                <a:cs typeface="Times New Roman" panose="02020603050405020304" pitchFamily="18" charset="0"/>
              </a:rPr>
              <a:t>Kestrel is the only server </a:t>
            </a:r>
            <a:r>
              <a:rPr lang="en-US" sz="1200" b="0" i="0" dirty="0">
                <a:solidFill>
                  <a:srgbClr val="000000"/>
                </a:solidFill>
                <a:effectLst/>
                <a:latin typeface="Times New Roman" panose="02020603050405020304" pitchFamily="18" charset="0"/>
                <a:cs typeface="Times New Roman" panose="02020603050405020304" pitchFamily="18" charset="0"/>
              </a:rPr>
              <a:t>that is going to host the application and handle the incoming request. </a:t>
            </a:r>
          </a:p>
          <a:p>
            <a:endParaRPr lang="en-IN" dirty="0"/>
          </a:p>
        </p:txBody>
      </p:sp>
      <p:sp>
        <p:nvSpPr>
          <p:cNvPr id="4" name="Slide Number Placeholder 3"/>
          <p:cNvSpPr>
            <a:spLocks noGrp="1"/>
          </p:cNvSpPr>
          <p:nvPr>
            <p:ph type="sldNum" sz="quarter" idx="5"/>
          </p:nvPr>
        </p:nvSpPr>
        <p:spPr/>
        <p:txBody>
          <a:bodyPr/>
          <a:lstStyle/>
          <a:p>
            <a:fld id="{D91CC076-7BDD-4089-8637-BD174BB09A58}" type="slidenum">
              <a:rPr lang="en-IN" smtClean="0"/>
              <a:t>20</a:t>
            </a:fld>
            <a:endParaRPr lang="en-IN"/>
          </a:p>
        </p:txBody>
      </p:sp>
    </p:spTree>
    <p:extLst>
      <p:ext uri="{BB962C8B-B14F-4D97-AF65-F5344CB8AC3E}">
        <p14:creationId xmlns:p14="http://schemas.microsoft.com/office/powerpoint/2010/main" val="2556751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 if we set the </a:t>
            </a:r>
            <a:r>
              <a:rPr lang="en-US" b="0" i="0" dirty="0" err="1">
                <a:solidFill>
                  <a:srgbClr val="000000"/>
                </a:solidFill>
                <a:effectLst/>
                <a:latin typeface="arial" panose="020B0604020202020204" pitchFamily="34" charset="0"/>
              </a:rPr>
              <a:t>AspNetCoreHostingModel</a:t>
            </a:r>
            <a:r>
              <a:rPr lang="en-US" b="0" i="0" dirty="0">
                <a:solidFill>
                  <a:srgbClr val="000000"/>
                </a:solidFill>
                <a:effectLst/>
                <a:latin typeface="arial" panose="020B0604020202020204" pitchFamily="34" charset="0"/>
              </a:rPr>
              <a:t> value as </a:t>
            </a:r>
            <a:r>
              <a:rPr lang="en-US" b="0" i="0" dirty="0" err="1">
                <a:solidFill>
                  <a:srgbClr val="000000"/>
                </a:solidFill>
                <a:effectLst/>
                <a:latin typeface="arial" panose="020B0604020202020204" pitchFamily="34" charset="0"/>
              </a:rPr>
              <a:t>InProcess</a:t>
            </a:r>
            <a:r>
              <a:rPr lang="en-US" b="0" i="0" dirty="0">
                <a:solidFill>
                  <a:srgbClr val="000000"/>
                </a:solidFill>
                <a:effectLst/>
                <a:latin typeface="arial" panose="020B0604020202020204" pitchFamily="34" charset="0"/>
              </a:rPr>
              <a:t> in the applications project file, then IIS Express is the only server that is going to host and handle the incoming HTTP request.</a:t>
            </a:r>
            <a:endParaRPr lang="en-IN" dirty="0"/>
          </a:p>
        </p:txBody>
      </p:sp>
      <p:sp>
        <p:nvSpPr>
          <p:cNvPr id="4" name="Slide Number Placeholder 3"/>
          <p:cNvSpPr>
            <a:spLocks noGrp="1"/>
          </p:cNvSpPr>
          <p:nvPr>
            <p:ph type="sldNum" sz="quarter" idx="5"/>
          </p:nvPr>
        </p:nvSpPr>
        <p:spPr/>
        <p:txBody>
          <a:bodyPr/>
          <a:lstStyle/>
          <a:p>
            <a:fld id="{D91CC076-7BDD-4089-8637-BD174BB09A58}" type="slidenum">
              <a:rPr lang="en-IN" smtClean="0"/>
              <a:t>22</a:t>
            </a:fld>
            <a:endParaRPr lang="en-IN"/>
          </a:p>
        </p:txBody>
      </p:sp>
    </p:spTree>
    <p:extLst>
      <p:ext uri="{BB962C8B-B14F-4D97-AF65-F5344CB8AC3E}">
        <p14:creationId xmlns:p14="http://schemas.microsoft.com/office/powerpoint/2010/main" val="502043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The external web server i.e. IIS Express will receive the incoming HTTP Requests and then forward the request to the internal web server i.e. Kestrel which is going to process the request. Let us prove this</a:t>
            </a:r>
            <a:endParaRPr lang="en-IN" dirty="0"/>
          </a:p>
        </p:txBody>
      </p:sp>
      <p:sp>
        <p:nvSpPr>
          <p:cNvPr id="4" name="Slide Number Placeholder 3"/>
          <p:cNvSpPr>
            <a:spLocks noGrp="1"/>
          </p:cNvSpPr>
          <p:nvPr>
            <p:ph type="sldNum" sz="quarter" idx="5"/>
          </p:nvPr>
        </p:nvSpPr>
        <p:spPr/>
        <p:txBody>
          <a:bodyPr/>
          <a:lstStyle/>
          <a:p>
            <a:fld id="{D91CC076-7BDD-4089-8637-BD174BB09A58}" type="slidenum">
              <a:rPr lang="en-IN" smtClean="0"/>
              <a:t>23</a:t>
            </a:fld>
            <a:endParaRPr lang="en-IN"/>
          </a:p>
        </p:txBody>
      </p:sp>
    </p:spTree>
    <p:extLst>
      <p:ext uri="{BB962C8B-B14F-4D97-AF65-F5344CB8AC3E}">
        <p14:creationId xmlns:p14="http://schemas.microsoft.com/office/powerpoint/2010/main" val="372750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A84F-50DF-4F8C-9CE4-53749815C7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05B007A-4543-457C-AD89-EC21565533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1EE1E0-D076-4E21-8398-DCFA4675102B}"/>
              </a:ext>
            </a:extLst>
          </p:cNvPr>
          <p:cNvSpPr>
            <a:spLocks noGrp="1"/>
          </p:cNvSpPr>
          <p:nvPr>
            <p:ph type="dt" sz="half" idx="10"/>
          </p:nvPr>
        </p:nvSpPr>
        <p:spPr/>
        <p:txBody>
          <a:bodyPr/>
          <a:lstStyle/>
          <a:p>
            <a:fld id="{565B0E3C-0C02-4D91-A46B-EE33590ABFF8}" type="datetimeFigureOut">
              <a:rPr lang="en-IN" smtClean="0"/>
              <a:t>10-04-2021</a:t>
            </a:fld>
            <a:endParaRPr lang="en-IN"/>
          </a:p>
        </p:txBody>
      </p:sp>
      <p:sp>
        <p:nvSpPr>
          <p:cNvPr id="5" name="Footer Placeholder 4">
            <a:extLst>
              <a:ext uri="{FF2B5EF4-FFF2-40B4-BE49-F238E27FC236}">
                <a16:creationId xmlns:a16="http://schemas.microsoft.com/office/drawing/2014/main" id="{EEA2C9CC-4757-4F92-8D93-21C35C2339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41DA14-8040-4379-9474-E55C1F3593C4}"/>
              </a:ext>
            </a:extLst>
          </p:cNvPr>
          <p:cNvSpPr>
            <a:spLocks noGrp="1"/>
          </p:cNvSpPr>
          <p:nvPr>
            <p:ph type="sldNum" sz="quarter" idx="12"/>
          </p:nvPr>
        </p:nvSpPr>
        <p:spPr/>
        <p:txBody>
          <a:bodyPr/>
          <a:lstStyle/>
          <a:p>
            <a:fld id="{F52097CD-8D52-4F2F-BA6E-80D09B4BAD51}" type="slidenum">
              <a:rPr lang="en-IN" smtClean="0"/>
              <a:t>‹#›</a:t>
            </a:fld>
            <a:endParaRPr lang="en-IN"/>
          </a:p>
        </p:txBody>
      </p:sp>
    </p:spTree>
    <p:extLst>
      <p:ext uri="{BB962C8B-B14F-4D97-AF65-F5344CB8AC3E}">
        <p14:creationId xmlns:p14="http://schemas.microsoft.com/office/powerpoint/2010/main" val="3243269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E6C78-908D-4934-B113-C1EE3269E2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396E16-0D8F-41D0-8414-CB6AB18DFC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65C48E-D2D0-4D9E-9291-F1B1566C06FD}"/>
              </a:ext>
            </a:extLst>
          </p:cNvPr>
          <p:cNvSpPr>
            <a:spLocks noGrp="1"/>
          </p:cNvSpPr>
          <p:nvPr>
            <p:ph type="dt" sz="half" idx="10"/>
          </p:nvPr>
        </p:nvSpPr>
        <p:spPr/>
        <p:txBody>
          <a:bodyPr/>
          <a:lstStyle/>
          <a:p>
            <a:fld id="{565B0E3C-0C02-4D91-A46B-EE33590ABFF8}" type="datetimeFigureOut">
              <a:rPr lang="en-IN" smtClean="0"/>
              <a:t>10-04-2021</a:t>
            </a:fld>
            <a:endParaRPr lang="en-IN"/>
          </a:p>
        </p:txBody>
      </p:sp>
      <p:sp>
        <p:nvSpPr>
          <p:cNvPr id="5" name="Footer Placeholder 4">
            <a:extLst>
              <a:ext uri="{FF2B5EF4-FFF2-40B4-BE49-F238E27FC236}">
                <a16:creationId xmlns:a16="http://schemas.microsoft.com/office/drawing/2014/main" id="{24862AAE-4101-4516-A0B8-3F59ACACD1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A55CA5-F1A4-4CF2-89FF-5F4C18BF37A7}"/>
              </a:ext>
            </a:extLst>
          </p:cNvPr>
          <p:cNvSpPr>
            <a:spLocks noGrp="1"/>
          </p:cNvSpPr>
          <p:nvPr>
            <p:ph type="sldNum" sz="quarter" idx="12"/>
          </p:nvPr>
        </p:nvSpPr>
        <p:spPr/>
        <p:txBody>
          <a:bodyPr/>
          <a:lstStyle/>
          <a:p>
            <a:fld id="{F52097CD-8D52-4F2F-BA6E-80D09B4BAD51}" type="slidenum">
              <a:rPr lang="en-IN" smtClean="0"/>
              <a:t>‹#›</a:t>
            </a:fld>
            <a:endParaRPr lang="en-IN"/>
          </a:p>
        </p:txBody>
      </p:sp>
    </p:spTree>
    <p:extLst>
      <p:ext uri="{BB962C8B-B14F-4D97-AF65-F5344CB8AC3E}">
        <p14:creationId xmlns:p14="http://schemas.microsoft.com/office/powerpoint/2010/main" val="2303991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E90C09-15D4-4D61-BF1F-AC506AA077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9606A3-5B10-432A-A3D7-8ABB166745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793BA3-FC5B-424A-BB1E-B788F55A9738}"/>
              </a:ext>
            </a:extLst>
          </p:cNvPr>
          <p:cNvSpPr>
            <a:spLocks noGrp="1"/>
          </p:cNvSpPr>
          <p:nvPr>
            <p:ph type="dt" sz="half" idx="10"/>
          </p:nvPr>
        </p:nvSpPr>
        <p:spPr/>
        <p:txBody>
          <a:bodyPr/>
          <a:lstStyle/>
          <a:p>
            <a:fld id="{565B0E3C-0C02-4D91-A46B-EE33590ABFF8}" type="datetimeFigureOut">
              <a:rPr lang="en-IN" smtClean="0"/>
              <a:t>10-04-2021</a:t>
            </a:fld>
            <a:endParaRPr lang="en-IN"/>
          </a:p>
        </p:txBody>
      </p:sp>
      <p:sp>
        <p:nvSpPr>
          <p:cNvPr id="5" name="Footer Placeholder 4">
            <a:extLst>
              <a:ext uri="{FF2B5EF4-FFF2-40B4-BE49-F238E27FC236}">
                <a16:creationId xmlns:a16="http://schemas.microsoft.com/office/drawing/2014/main" id="{7A51E468-D1FF-450B-85CF-44C2A81D28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69A9F5-7C1A-4869-9FEE-C3F58E059999}"/>
              </a:ext>
            </a:extLst>
          </p:cNvPr>
          <p:cNvSpPr>
            <a:spLocks noGrp="1"/>
          </p:cNvSpPr>
          <p:nvPr>
            <p:ph type="sldNum" sz="quarter" idx="12"/>
          </p:nvPr>
        </p:nvSpPr>
        <p:spPr/>
        <p:txBody>
          <a:bodyPr/>
          <a:lstStyle/>
          <a:p>
            <a:fld id="{F52097CD-8D52-4F2F-BA6E-80D09B4BAD51}" type="slidenum">
              <a:rPr lang="en-IN" smtClean="0"/>
              <a:t>‹#›</a:t>
            </a:fld>
            <a:endParaRPr lang="en-IN"/>
          </a:p>
        </p:txBody>
      </p:sp>
    </p:spTree>
    <p:extLst>
      <p:ext uri="{BB962C8B-B14F-4D97-AF65-F5344CB8AC3E}">
        <p14:creationId xmlns:p14="http://schemas.microsoft.com/office/powerpoint/2010/main" val="373959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A31E-0D2E-43EB-833E-CCF2BE5F7F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995119-5148-4F42-AA6B-4B76A958DB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3B3617-2048-438D-85C0-B648AE2278CC}"/>
              </a:ext>
            </a:extLst>
          </p:cNvPr>
          <p:cNvSpPr>
            <a:spLocks noGrp="1"/>
          </p:cNvSpPr>
          <p:nvPr>
            <p:ph type="dt" sz="half" idx="10"/>
          </p:nvPr>
        </p:nvSpPr>
        <p:spPr/>
        <p:txBody>
          <a:bodyPr/>
          <a:lstStyle/>
          <a:p>
            <a:fld id="{565B0E3C-0C02-4D91-A46B-EE33590ABFF8}" type="datetimeFigureOut">
              <a:rPr lang="en-IN" smtClean="0"/>
              <a:t>10-04-2021</a:t>
            </a:fld>
            <a:endParaRPr lang="en-IN"/>
          </a:p>
        </p:txBody>
      </p:sp>
      <p:sp>
        <p:nvSpPr>
          <p:cNvPr id="5" name="Footer Placeholder 4">
            <a:extLst>
              <a:ext uri="{FF2B5EF4-FFF2-40B4-BE49-F238E27FC236}">
                <a16:creationId xmlns:a16="http://schemas.microsoft.com/office/drawing/2014/main" id="{2DFF7F3F-76E3-4153-A2CF-4FE30ECE8B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6E36F8-07E8-4FA6-8B14-31C7C010951C}"/>
              </a:ext>
            </a:extLst>
          </p:cNvPr>
          <p:cNvSpPr>
            <a:spLocks noGrp="1"/>
          </p:cNvSpPr>
          <p:nvPr>
            <p:ph type="sldNum" sz="quarter" idx="12"/>
          </p:nvPr>
        </p:nvSpPr>
        <p:spPr/>
        <p:txBody>
          <a:bodyPr/>
          <a:lstStyle/>
          <a:p>
            <a:fld id="{F52097CD-8D52-4F2F-BA6E-80D09B4BAD51}" type="slidenum">
              <a:rPr lang="en-IN" smtClean="0"/>
              <a:t>‹#›</a:t>
            </a:fld>
            <a:endParaRPr lang="en-IN"/>
          </a:p>
        </p:txBody>
      </p:sp>
    </p:spTree>
    <p:extLst>
      <p:ext uri="{BB962C8B-B14F-4D97-AF65-F5344CB8AC3E}">
        <p14:creationId xmlns:p14="http://schemas.microsoft.com/office/powerpoint/2010/main" val="303578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1F76-3385-4DD8-98F0-521EB7AAE7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D2140F-4FB2-4A06-807D-B5E943A046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B58BD3-120B-481A-8671-55486631F6E3}"/>
              </a:ext>
            </a:extLst>
          </p:cNvPr>
          <p:cNvSpPr>
            <a:spLocks noGrp="1"/>
          </p:cNvSpPr>
          <p:nvPr>
            <p:ph type="dt" sz="half" idx="10"/>
          </p:nvPr>
        </p:nvSpPr>
        <p:spPr/>
        <p:txBody>
          <a:bodyPr/>
          <a:lstStyle/>
          <a:p>
            <a:fld id="{565B0E3C-0C02-4D91-A46B-EE33590ABFF8}" type="datetimeFigureOut">
              <a:rPr lang="en-IN" smtClean="0"/>
              <a:t>10-04-2021</a:t>
            </a:fld>
            <a:endParaRPr lang="en-IN"/>
          </a:p>
        </p:txBody>
      </p:sp>
      <p:sp>
        <p:nvSpPr>
          <p:cNvPr id="5" name="Footer Placeholder 4">
            <a:extLst>
              <a:ext uri="{FF2B5EF4-FFF2-40B4-BE49-F238E27FC236}">
                <a16:creationId xmlns:a16="http://schemas.microsoft.com/office/drawing/2014/main" id="{92875F06-305B-402B-9B14-A4BAB2D817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0AC878-2361-499D-89C6-9920BCD156BA}"/>
              </a:ext>
            </a:extLst>
          </p:cNvPr>
          <p:cNvSpPr>
            <a:spLocks noGrp="1"/>
          </p:cNvSpPr>
          <p:nvPr>
            <p:ph type="sldNum" sz="quarter" idx="12"/>
          </p:nvPr>
        </p:nvSpPr>
        <p:spPr/>
        <p:txBody>
          <a:bodyPr/>
          <a:lstStyle/>
          <a:p>
            <a:fld id="{F52097CD-8D52-4F2F-BA6E-80D09B4BAD51}" type="slidenum">
              <a:rPr lang="en-IN" smtClean="0"/>
              <a:t>‹#›</a:t>
            </a:fld>
            <a:endParaRPr lang="en-IN"/>
          </a:p>
        </p:txBody>
      </p:sp>
    </p:spTree>
    <p:extLst>
      <p:ext uri="{BB962C8B-B14F-4D97-AF65-F5344CB8AC3E}">
        <p14:creationId xmlns:p14="http://schemas.microsoft.com/office/powerpoint/2010/main" val="314768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4B0E-57B1-45CF-8972-5B09F43E72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8C43CC-9F9B-4A1D-B858-B493E19998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E44747-92AE-4BD2-B828-AFA756F0B9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7E30DE-58A5-40C8-B0C1-53E10C6553A5}"/>
              </a:ext>
            </a:extLst>
          </p:cNvPr>
          <p:cNvSpPr>
            <a:spLocks noGrp="1"/>
          </p:cNvSpPr>
          <p:nvPr>
            <p:ph type="dt" sz="half" idx="10"/>
          </p:nvPr>
        </p:nvSpPr>
        <p:spPr/>
        <p:txBody>
          <a:bodyPr/>
          <a:lstStyle/>
          <a:p>
            <a:fld id="{565B0E3C-0C02-4D91-A46B-EE33590ABFF8}" type="datetimeFigureOut">
              <a:rPr lang="en-IN" smtClean="0"/>
              <a:t>10-04-2021</a:t>
            </a:fld>
            <a:endParaRPr lang="en-IN"/>
          </a:p>
        </p:txBody>
      </p:sp>
      <p:sp>
        <p:nvSpPr>
          <p:cNvPr id="6" name="Footer Placeholder 5">
            <a:extLst>
              <a:ext uri="{FF2B5EF4-FFF2-40B4-BE49-F238E27FC236}">
                <a16:creationId xmlns:a16="http://schemas.microsoft.com/office/drawing/2014/main" id="{4FCB49D6-D4E3-4876-9139-B931B6F067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44407B-8062-403F-A9C8-6285402EE37C}"/>
              </a:ext>
            </a:extLst>
          </p:cNvPr>
          <p:cNvSpPr>
            <a:spLocks noGrp="1"/>
          </p:cNvSpPr>
          <p:nvPr>
            <p:ph type="sldNum" sz="quarter" idx="12"/>
          </p:nvPr>
        </p:nvSpPr>
        <p:spPr/>
        <p:txBody>
          <a:bodyPr/>
          <a:lstStyle/>
          <a:p>
            <a:fld id="{F52097CD-8D52-4F2F-BA6E-80D09B4BAD51}" type="slidenum">
              <a:rPr lang="en-IN" smtClean="0"/>
              <a:t>‹#›</a:t>
            </a:fld>
            <a:endParaRPr lang="en-IN"/>
          </a:p>
        </p:txBody>
      </p:sp>
    </p:spTree>
    <p:extLst>
      <p:ext uri="{BB962C8B-B14F-4D97-AF65-F5344CB8AC3E}">
        <p14:creationId xmlns:p14="http://schemas.microsoft.com/office/powerpoint/2010/main" val="118593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81558-1DDC-404E-894E-6AB9E3E6C0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A9840A-21BC-4180-9EB5-0D14B04ACB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156DF2-EDA8-4356-B862-1B34DD5A45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67B416-1040-4001-8AFB-F4AD3BDE96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54EFA4-9E41-4376-84C9-0EBB7CC049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47E584-05E7-453F-893B-11027534E77F}"/>
              </a:ext>
            </a:extLst>
          </p:cNvPr>
          <p:cNvSpPr>
            <a:spLocks noGrp="1"/>
          </p:cNvSpPr>
          <p:nvPr>
            <p:ph type="dt" sz="half" idx="10"/>
          </p:nvPr>
        </p:nvSpPr>
        <p:spPr/>
        <p:txBody>
          <a:bodyPr/>
          <a:lstStyle/>
          <a:p>
            <a:fld id="{565B0E3C-0C02-4D91-A46B-EE33590ABFF8}" type="datetimeFigureOut">
              <a:rPr lang="en-IN" smtClean="0"/>
              <a:t>10-04-2021</a:t>
            </a:fld>
            <a:endParaRPr lang="en-IN"/>
          </a:p>
        </p:txBody>
      </p:sp>
      <p:sp>
        <p:nvSpPr>
          <p:cNvPr id="8" name="Footer Placeholder 7">
            <a:extLst>
              <a:ext uri="{FF2B5EF4-FFF2-40B4-BE49-F238E27FC236}">
                <a16:creationId xmlns:a16="http://schemas.microsoft.com/office/drawing/2014/main" id="{8A7B556C-4A84-4EF5-B497-536972CC10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40E340-817F-4FE1-BF4F-DAD409EBCF3F}"/>
              </a:ext>
            </a:extLst>
          </p:cNvPr>
          <p:cNvSpPr>
            <a:spLocks noGrp="1"/>
          </p:cNvSpPr>
          <p:nvPr>
            <p:ph type="sldNum" sz="quarter" idx="12"/>
          </p:nvPr>
        </p:nvSpPr>
        <p:spPr/>
        <p:txBody>
          <a:bodyPr/>
          <a:lstStyle/>
          <a:p>
            <a:fld id="{F52097CD-8D52-4F2F-BA6E-80D09B4BAD51}" type="slidenum">
              <a:rPr lang="en-IN" smtClean="0"/>
              <a:t>‹#›</a:t>
            </a:fld>
            <a:endParaRPr lang="en-IN"/>
          </a:p>
        </p:txBody>
      </p:sp>
    </p:spTree>
    <p:extLst>
      <p:ext uri="{BB962C8B-B14F-4D97-AF65-F5344CB8AC3E}">
        <p14:creationId xmlns:p14="http://schemas.microsoft.com/office/powerpoint/2010/main" val="2142155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BCD21-EDFC-4F6C-A9F5-9FFD273191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895590-112B-4122-A641-80FF4C2C045A}"/>
              </a:ext>
            </a:extLst>
          </p:cNvPr>
          <p:cNvSpPr>
            <a:spLocks noGrp="1"/>
          </p:cNvSpPr>
          <p:nvPr>
            <p:ph type="dt" sz="half" idx="10"/>
          </p:nvPr>
        </p:nvSpPr>
        <p:spPr/>
        <p:txBody>
          <a:bodyPr/>
          <a:lstStyle/>
          <a:p>
            <a:fld id="{565B0E3C-0C02-4D91-A46B-EE33590ABFF8}" type="datetimeFigureOut">
              <a:rPr lang="en-IN" smtClean="0"/>
              <a:t>10-04-2021</a:t>
            </a:fld>
            <a:endParaRPr lang="en-IN"/>
          </a:p>
        </p:txBody>
      </p:sp>
      <p:sp>
        <p:nvSpPr>
          <p:cNvPr id="4" name="Footer Placeholder 3">
            <a:extLst>
              <a:ext uri="{FF2B5EF4-FFF2-40B4-BE49-F238E27FC236}">
                <a16:creationId xmlns:a16="http://schemas.microsoft.com/office/drawing/2014/main" id="{C488869A-78B8-468A-875D-A3542C6483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B08031-2B53-4573-99F0-66599B268B72}"/>
              </a:ext>
            </a:extLst>
          </p:cNvPr>
          <p:cNvSpPr>
            <a:spLocks noGrp="1"/>
          </p:cNvSpPr>
          <p:nvPr>
            <p:ph type="sldNum" sz="quarter" idx="12"/>
          </p:nvPr>
        </p:nvSpPr>
        <p:spPr/>
        <p:txBody>
          <a:bodyPr/>
          <a:lstStyle/>
          <a:p>
            <a:fld id="{F52097CD-8D52-4F2F-BA6E-80D09B4BAD51}" type="slidenum">
              <a:rPr lang="en-IN" smtClean="0"/>
              <a:t>‹#›</a:t>
            </a:fld>
            <a:endParaRPr lang="en-IN"/>
          </a:p>
        </p:txBody>
      </p:sp>
    </p:spTree>
    <p:extLst>
      <p:ext uri="{BB962C8B-B14F-4D97-AF65-F5344CB8AC3E}">
        <p14:creationId xmlns:p14="http://schemas.microsoft.com/office/powerpoint/2010/main" val="2875704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37AEF4-A9FA-4AB3-8DED-4B370F651633}"/>
              </a:ext>
            </a:extLst>
          </p:cNvPr>
          <p:cNvSpPr>
            <a:spLocks noGrp="1"/>
          </p:cNvSpPr>
          <p:nvPr>
            <p:ph type="dt" sz="half" idx="10"/>
          </p:nvPr>
        </p:nvSpPr>
        <p:spPr/>
        <p:txBody>
          <a:bodyPr/>
          <a:lstStyle/>
          <a:p>
            <a:fld id="{565B0E3C-0C02-4D91-A46B-EE33590ABFF8}" type="datetimeFigureOut">
              <a:rPr lang="en-IN" smtClean="0"/>
              <a:t>10-04-2021</a:t>
            </a:fld>
            <a:endParaRPr lang="en-IN"/>
          </a:p>
        </p:txBody>
      </p:sp>
      <p:sp>
        <p:nvSpPr>
          <p:cNvPr id="3" name="Footer Placeholder 2">
            <a:extLst>
              <a:ext uri="{FF2B5EF4-FFF2-40B4-BE49-F238E27FC236}">
                <a16:creationId xmlns:a16="http://schemas.microsoft.com/office/drawing/2014/main" id="{07E49A1C-7558-4A86-96C5-C89CF685B6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376668-79AD-4866-A12F-1A68279F54FA}"/>
              </a:ext>
            </a:extLst>
          </p:cNvPr>
          <p:cNvSpPr>
            <a:spLocks noGrp="1"/>
          </p:cNvSpPr>
          <p:nvPr>
            <p:ph type="sldNum" sz="quarter" idx="12"/>
          </p:nvPr>
        </p:nvSpPr>
        <p:spPr/>
        <p:txBody>
          <a:bodyPr/>
          <a:lstStyle/>
          <a:p>
            <a:fld id="{F52097CD-8D52-4F2F-BA6E-80D09B4BAD51}" type="slidenum">
              <a:rPr lang="en-IN" smtClean="0"/>
              <a:t>‹#›</a:t>
            </a:fld>
            <a:endParaRPr lang="en-IN"/>
          </a:p>
        </p:txBody>
      </p:sp>
    </p:spTree>
    <p:extLst>
      <p:ext uri="{BB962C8B-B14F-4D97-AF65-F5344CB8AC3E}">
        <p14:creationId xmlns:p14="http://schemas.microsoft.com/office/powerpoint/2010/main" val="86021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F705-E998-4EE0-86B9-D973D919EB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E17FEC-BFD8-474D-B28B-B748216FA4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C7452C-E85E-43C6-8243-942C9A4A3B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75A363-9066-4E3D-A974-6D14EEDD1E3E}"/>
              </a:ext>
            </a:extLst>
          </p:cNvPr>
          <p:cNvSpPr>
            <a:spLocks noGrp="1"/>
          </p:cNvSpPr>
          <p:nvPr>
            <p:ph type="dt" sz="half" idx="10"/>
          </p:nvPr>
        </p:nvSpPr>
        <p:spPr/>
        <p:txBody>
          <a:bodyPr/>
          <a:lstStyle/>
          <a:p>
            <a:fld id="{565B0E3C-0C02-4D91-A46B-EE33590ABFF8}" type="datetimeFigureOut">
              <a:rPr lang="en-IN" smtClean="0"/>
              <a:t>10-04-2021</a:t>
            </a:fld>
            <a:endParaRPr lang="en-IN"/>
          </a:p>
        </p:txBody>
      </p:sp>
      <p:sp>
        <p:nvSpPr>
          <p:cNvPr id="6" name="Footer Placeholder 5">
            <a:extLst>
              <a:ext uri="{FF2B5EF4-FFF2-40B4-BE49-F238E27FC236}">
                <a16:creationId xmlns:a16="http://schemas.microsoft.com/office/drawing/2014/main" id="{78D36F59-A662-47FC-B6CE-507D925551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15EB9E-7092-47FE-8330-028D39A3F994}"/>
              </a:ext>
            </a:extLst>
          </p:cNvPr>
          <p:cNvSpPr>
            <a:spLocks noGrp="1"/>
          </p:cNvSpPr>
          <p:nvPr>
            <p:ph type="sldNum" sz="quarter" idx="12"/>
          </p:nvPr>
        </p:nvSpPr>
        <p:spPr/>
        <p:txBody>
          <a:bodyPr/>
          <a:lstStyle/>
          <a:p>
            <a:fld id="{F52097CD-8D52-4F2F-BA6E-80D09B4BAD51}" type="slidenum">
              <a:rPr lang="en-IN" smtClean="0"/>
              <a:t>‹#›</a:t>
            </a:fld>
            <a:endParaRPr lang="en-IN"/>
          </a:p>
        </p:txBody>
      </p:sp>
    </p:spTree>
    <p:extLst>
      <p:ext uri="{BB962C8B-B14F-4D97-AF65-F5344CB8AC3E}">
        <p14:creationId xmlns:p14="http://schemas.microsoft.com/office/powerpoint/2010/main" val="2038839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4E69-8912-42C7-A193-C4149BA9FA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BD06B6-3ED0-46F3-86B7-95E9AF08B4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E213A0-8377-4AD2-AB66-5DDB2EEE4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3641F2-83B7-4434-B4F0-C33CF6075EA9}"/>
              </a:ext>
            </a:extLst>
          </p:cNvPr>
          <p:cNvSpPr>
            <a:spLocks noGrp="1"/>
          </p:cNvSpPr>
          <p:nvPr>
            <p:ph type="dt" sz="half" idx="10"/>
          </p:nvPr>
        </p:nvSpPr>
        <p:spPr/>
        <p:txBody>
          <a:bodyPr/>
          <a:lstStyle/>
          <a:p>
            <a:fld id="{565B0E3C-0C02-4D91-A46B-EE33590ABFF8}" type="datetimeFigureOut">
              <a:rPr lang="en-IN" smtClean="0"/>
              <a:t>10-04-2021</a:t>
            </a:fld>
            <a:endParaRPr lang="en-IN"/>
          </a:p>
        </p:txBody>
      </p:sp>
      <p:sp>
        <p:nvSpPr>
          <p:cNvPr id="6" name="Footer Placeholder 5">
            <a:extLst>
              <a:ext uri="{FF2B5EF4-FFF2-40B4-BE49-F238E27FC236}">
                <a16:creationId xmlns:a16="http://schemas.microsoft.com/office/drawing/2014/main" id="{6979C354-B52F-43E0-B5DE-D19503BAD4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6E39DA-B3A2-4C1B-85D5-5E93386C7BDB}"/>
              </a:ext>
            </a:extLst>
          </p:cNvPr>
          <p:cNvSpPr>
            <a:spLocks noGrp="1"/>
          </p:cNvSpPr>
          <p:nvPr>
            <p:ph type="sldNum" sz="quarter" idx="12"/>
          </p:nvPr>
        </p:nvSpPr>
        <p:spPr/>
        <p:txBody>
          <a:bodyPr/>
          <a:lstStyle/>
          <a:p>
            <a:fld id="{F52097CD-8D52-4F2F-BA6E-80D09B4BAD51}" type="slidenum">
              <a:rPr lang="en-IN" smtClean="0"/>
              <a:t>‹#›</a:t>
            </a:fld>
            <a:endParaRPr lang="en-IN"/>
          </a:p>
        </p:txBody>
      </p:sp>
    </p:spTree>
    <p:extLst>
      <p:ext uri="{BB962C8B-B14F-4D97-AF65-F5344CB8AC3E}">
        <p14:creationId xmlns:p14="http://schemas.microsoft.com/office/powerpoint/2010/main" val="1988196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C4C652-71C6-48D5-8992-251E4C3193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7112EE-4944-482C-8B9E-18255E5E8A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5AF52B-37CC-45A6-8787-3684DD9CB5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5B0E3C-0C02-4D91-A46B-EE33590ABFF8}" type="datetimeFigureOut">
              <a:rPr lang="en-IN" smtClean="0"/>
              <a:t>10-04-2021</a:t>
            </a:fld>
            <a:endParaRPr lang="en-IN"/>
          </a:p>
        </p:txBody>
      </p:sp>
      <p:sp>
        <p:nvSpPr>
          <p:cNvPr id="5" name="Footer Placeholder 4">
            <a:extLst>
              <a:ext uri="{FF2B5EF4-FFF2-40B4-BE49-F238E27FC236}">
                <a16:creationId xmlns:a16="http://schemas.microsoft.com/office/drawing/2014/main" id="{0A87906A-FC4F-4270-AA30-F6D1F37D5A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7ED772-6BDE-4679-A73C-9BCBD73D7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2097CD-8D52-4F2F-BA6E-80D09B4BAD51}" type="slidenum">
              <a:rPr lang="en-IN" smtClean="0"/>
              <a:t>‹#›</a:t>
            </a:fld>
            <a:endParaRPr lang="en-IN"/>
          </a:p>
        </p:txBody>
      </p:sp>
    </p:spTree>
    <p:extLst>
      <p:ext uri="{BB962C8B-B14F-4D97-AF65-F5344CB8AC3E}">
        <p14:creationId xmlns:p14="http://schemas.microsoft.com/office/powerpoint/2010/main" val="966624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A7943C9-BAF5-4EED-B9D1-E542EBF8ED09}"/>
              </a:ext>
            </a:extLst>
          </p:cNvPr>
          <p:cNvSpPr>
            <a:spLocks noGrp="1"/>
          </p:cNvSpPr>
          <p:nvPr>
            <p:ph type="ctrTitle"/>
          </p:nvPr>
        </p:nvSpPr>
        <p:spPr>
          <a:xfrm>
            <a:off x="2695575" y="2043663"/>
            <a:ext cx="6454987" cy="2031055"/>
          </a:xfrm>
        </p:spPr>
        <p:txBody>
          <a:bodyPr>
            <a:normAutofit/>
          </a:bodyPr>
          <a:lstStyle/>
          <a:p>
            <a:endParaRPr lang="en-IN" dirty="0">
              <a:solidFill>
                <a:srgbClr val="FFFFFF"/>
              </a:solidFill>
            </a:endParaRPr>
          </a:p>
          <a:p>
            <a:r>
              <a:rPr lang="en-US" dirty="0"/>
              <a:t>ASP.NET Core</a:t>
            </a:r>
            <a:endParaRPr lang="en-IN" dirty="0"/>
          </a:p>
        </p:txBody>
      </p:sp>
      <p:sp>
        <p:nvSpPr>
          <p:cNvPr id="3" name="Subtitle 2">
            <a:extLst>
              <a:ext uri="{FF2B5EF4-FFF2-40B4-BE49-F238E27FC236}">
                <a16:creationId xmlns:a16="http://schemas.microsoft.com/office/drawing/2014/main" id="{2BDAEC9A-2CC0-4E70-AF43-CF258ABDD81D}"/>
              </a:ext>
            </a:extLst>
          </p:cNvPr>
          <p:cNvSpPr>
            <a:spLocks noGrp="1"/>
          </p:cNvSpPr>
          <p:nvPr>
            <p:ph type="subTitle" idx="1"/>
          </p:nvPr>
        </p:nvSpPr>
        <p:spPr>
          <a:xfrm>
            <a:off x="3045368" y="4074718"/>
            <a:ext cx="6105194" cy="682079"/>
          </a:xfrm>
        </p:spPr>
        <p:txBody>
          <a:bodyPr>
            <a:normAutofit fontScale="77500" lnSpcReduction="20000"/>
          </a:bodyPr>
          <a:lstStyle/>
          <a:p>
            <a:endParaRPr lang="en-IN" dirty="0">
              <a:solidFill>
                <a:srgbClr val="FFFFFF"/>
              </a:solidFill>
            </a:endParaRPr>
          </a:p>
          <a:p>
            <a:r>
              <a:rPr lang="en-US" dirty="0"/>
              <a:t>.json files(</a:t>
            </a:r>
            <a:r>
              <a:rPr lang="en-US" dirty="0" err="1"/>
              <a:t>project.json,appsettings.json,launchsettings.json</a:t>
            </a:r>
            <a:r>
              <a:rPr lang="en-US" dirty="0"/>
              <a:t>)</a:t>
            </a:r>
            <a:endParaRPr lang="en-IN" dirty="0"/>
          </a:p>
        </p:txBody>
      </p:sp>
    </p:spTree>
    <p:extLst>
      <p:ext uri="{BB962C8B-B14F-4D97-AF65-F5344CB8AC3E}">
        <p14:creationId xmlns:p14="http://schemas.microsoft.com/office/powerpoint/2010/main" val="732572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0399-EC83-48B1-A3CE-99B42225BE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B02580-D2F0-49F9-ACF6-4A4BB278A0CA}"/>
              </a:ext>
            </a:extLst>
          </p:cNvPr>
          <p:cNvSpPr>
            <a:spLocks noGrp="1"/>
          </p:cNvSpPr>
          <p:nvPr>
            <p:ph idx="1"/>
          </p:nvPr>
        </p:nvSpPr>
        <p:spPr>
          <a:xfrm>
            <a:off x="698241" y="1909601"/>
            <a:ext cx="10515600" cy="4351338"/>
          </a:xfrm>
        </p:spPr>
        <p:txBody>
          <a:bodyPr/>
          <a:lstStyle/>
          <a:p>
            <a:r>
              <a:rPr lang="en-IN" dirty="0">
                <a:solidFill>
                  <a:srgbClr val="000000"/>
                </a:solidFill>
                <a:latin typeface="arial" panose="020B0604020202020204" pitchFamily="34" charset="0"/>
              </a:rPr>
              <a:t>R</a:t>
            </a:r>
            <a:r>
              <a:rPr lang="en-IN" b="0" i="0" dirty="0">
                <a:solidFill>
                  <a:srgbClr val="000000"/>
                </a:solidFill>
                <a:effectLst/>
                <a:latin typeface="arial" panose="020B0604020202020204" pitchFamily="34" charset="0"/>
              </a:rPr>
              <a:t>un the application</a:t>
            </a:r>
          </a:p>
          <a:p>
            <a:endParaRPr lang="en-IN" dirty="0"/>
          </a:p>
        </p:txBody>
      </p:sp>
      <p:pic>
        <p:nvPicPr>
          <p:cNvPr id="5122" name="Picture 2" descr="ASP.NET Core appsettings.json file">
            <a:extLst>
              <a:ext uri="{FF2B5EF4-FFF2-40B4-BE49-F238E27FC236}">
                <a16:creationId xmlns:a16="http://schemas.microsoft.com/office/drawing/2014/main" id="{995215C0-7AF9-4851-896D-D894234C9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5150" y="1782536"/>
            <a:ext cx="4248150" cy="133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52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12D45-C5A7-44F1-90D0-15C1685685DD}"/>
              </a:ext>
            </a:extLst>
          </p:cNvPr>
          <p:cNvSpPr>
            <a:spLocks noGrp="1"/>
          </p:cNvSpPr>
          <p:nvPr>
            <p:ph type="title"/>
          </p:nvPr>
        </p:nvSpPr>
        <p:spPr>
          <a:xfrm>
            <a:off x="838200" y="365126"/>
            <a:ext cx="10515600" cy="381324"/>
          </a:xfrm>
        </p:spPr>
        <p:txBody>
          <a:bodyPr>
            <a:normAutofit fontScale="90000"/>
          </a:bodyPr>
          <a:lstStyle/>
          <a:p>
            <a:br>
              <a:rPr lang="en-US" b="1" i="0" dirty="0">
                <a:solidFill>
                  <a:srgbClr val="000000"/>
                </a:solidFill>
                <a:effectLst/>
                <a:latin typeface="arial" panose="020B0604020202020204" pitchFamily="34" charset="0"/>
              </a:rPr>
            </a:br>
            <a:r>
              <a:rPr lang="en-US" b="1" i="0" dirty="0">
                <a:solidFill>
                  <a:srgbClr val="000000"/>
                </a:solidFill>
                <a:effectLst/>
                <a:latin typeface="arial" panose="020B0604020202020204" pitchFamily="34" charset="0"/>
              </a:rPr>
              <a:t>Configuration Execution Order </a:t>
            </a:r>
            <a:br>
              <a:rPr lang="en-US" b="0" i="0" dirty="0">
                <a:solidFill>
                  <a:srgbClr val="3A3A3A"/>
                </a:solidFill>
                <a:effectLst/>
                <a:latin typeface="-apple-system"/>
              </a:rPr>
            </a:br>
            <a:endParaRPr lang="en-IN" dirty="0"/>
          </a:p>
        </p:txBody>
      </p:sp>
      <p:pic>
        <p:nvPicPr>
          <p:cNvPr id="6146" name="Picture 2" descr="What is the Configuration Execution Order in ASP.NET Core Application?">
            <a:extLst>
              <a:ext uri="{FF2B5EF4-FFF2-40B4-BE49-F238E27FC236}">
                <a16:creationId xmlns:a16="http://schemas.microsoft.com/office/drawing/2014/main" id="{3823B779-395A-4F80-BD35-140DD46053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56458" y="983732"/>
            <a:ext cx="3676650" cy="18954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A27BD99-AEB1-4E16-895A-0EFC51895CCF}"/>
              </a:ext>
            </a:extLst>
          </p:cNvPr>
          <p:cNvSpPr/>
          <p:nvPr/>
        </p:nvSpPr>
        <p:spPr>
          <a:xfrm>
            <a:off x="1147664" y="3116424"/>
            <a:ext cx="10776857" cy="33764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l" fontAlgn="base"/>
            <a:r>
              <a:rPr lang="en-IN" b="1" i="0" dirty="0">
                <a:solidFill>
                  <a:srgbClr val="6B7C8B"/>
                </a:solidFill>
                <a:effectLst/>
                <a:latin typeface="inherit"/>
              </a:rPr>
              <a:t>Modify the file as follows</a:t>
            </a:r>
          </a:p>
          <a:p>
            <a:pPr algn="l" fontAlgn="base"/>
            <a:endParaRPr lang="en-IN" b="1" dirty="0">
              <a:solidFill>
                <a:srgbClr val="6B7C8B"/>
              </a:solidFill>
              <a:latin typeface="inherit"/>
            </a:endParaRPr>
          </a:p>
          <a:p>
            <a:pPr algn="l" fontAlgn="base"/>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D19252"/>
                </a:solidFill>
                <a:effectLst/>
                <a:latin typeface="inherit"/>
              </a:rPr>
              <a:t>"Logging":</a:t>
            </a:r>
            <a:r>
              <a:rPr lang="en-IN" b="0" i="0" dirty="0">
                <a:solidFill>
                  <a:srgbClr val="CFD5E0"/>
                </a:solidFill>
                <a:effectLst/>
                <a:latin typeface="inherit"/>
              </a:rPr>
              <a:t> </a:t>
            </a:r>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D19252"/>
                </a:solidFill>
                <a:effectLst/>
                <a:latin typeface="inherit"/>
              </a:rPr>
              <a:t>"</a:t>
            </a:r>
            <a:r>
              <a:rPr lang="en-IN" b="0" i="0" dirty="0" err="1">
                <a:solidFill>
                  <a:srgbClr val="D19252"/>
                </a:solidFill>
                <a:effectLst/>
                <a:latin typeface="inherit"/>
              </a:rPr>
              <a:t>LogLevel</a:t>
            </a:r>
            <a:r>
              <a:rPr lang="en-IN" b="0" i="0" dirty="0">
                <a:solidFill>
                  <a:srgbClr val="D19252"/>
                </a:solidFill>
                <a:effectLst/>
                <a:latin typeface="inherit"/>
              </a:rPr>
              <a:t>":</a:t>
            </a:r>
            <a:r>
              <a:rPr lang="en-IN" b="0" i="0" dirty="0">
                <a:solidFill>
                  <a:srgbClr val="CFD5E0"/>
                </a:solidFill>
                <a:effectLst/>
                <a:latin typeface="inherit"/>
              </a:rPr>
              <a:t> </a:t>
            </a:r>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D19252"/>
                </a:solidFill>
                <a:effectLst/>
                <a:latin typeface="inherit"/>
              </a:rPr>
              <a:t>"Default":</a:t>
            </a:r>
            <a:r>
              <a:rPr lang="en-IN" b="0" i="0" dirty="0">
                <a:solidFill>
                  <a:srgbClr val="CFD5E0"/>
                </a:solidFill>
                <a:effectLst/>
                <a:latin typeface="inherit"/>
              </a:rPr>
              <a:t> </a:t>
            </a:r>
            <a:r>
              <a:rPr lang="en-IN" b="0" i="0" dirty="0">
                <a:solidFill>
                  <a:srgbClr val="7CC379"/>
                </a:solidFill>
                <a:effectLst/>
                <a:latin typeface="inherit"/>
              </a:rPr>
              <a:t>"Information"</a:t>
            </a:r>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D19252"/>
                </a:solidFill>
                <a:effectLst/>
                <a:latin typeface="inherit"/>
              </a:rPr>
              <a:t>"Microsoft":</a:t>
            </a:r>
            <a:r>
              <a:rPr lang="en-IN" b="0" i="0" dirty="0">
                <a:solidFill>
                  <a:srgbClr val="CFD5E0"/>
                </a:solidFill>
                <a:effectLst/>
                <a:latin typeface="inherit"/>
              </a:rPr>
              <a:t> </a:t>
            </a:r>
            <a:r>
              <a:rPr lang="en-IN" b="0" i="0" dirty="0">
                <a:solidFill>
                  <a:srgbClr val="7CC379"/>
                </a:solidFill>
                <a:effectLst/>
                <a:latin typeface="inherit"/>
              </a:rPr>
              <a:t>"Warning"</a:t>
            </a:r>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D19252"/>
                </a:solidFill>
                <a:effectLst/>
                <a:latin typeface="inherit"/>
              </a:rPr>
              <a:t>"</a:t>
            </a:r>
            <a:r>
              <a:rPr lang="en-IN" b="0" i="0" dirty="0" err="1">
                <a:solidFill>
                  <a:srgbClr val="D19252"/>
                </a:solidFill>
                <a:effectLst/>
                <a:latin typeface="inherit"/>
              </a:rPr>
              <a:t>Microsoft.Hosting.Lifetime</a:t>
            </a:r>
            <a:r>
              <a:rPr lang="en-IN" b="0" i="0" dirty="0">
                <a:solidFill>
                  <a:srgbClr val="D19252"/>
                </a:solidFill>
                <a:effectLst/>
                <a:latin typeface="inherit"/>
              </a:rPr>
              <a:t>":</a:t>
            </a:r>
            <a:r>
              <a:rPr lang="en-IN" b="0" i="0" dirty="0">
                <a:solidFill>
                  <a:srgbClr val="CFD5E0"/>
                </a:solidFill>
                <a:effectLst/>
                <a:latin typeface="inherit"/>
              </a:rPr>
              <a:t> </a:t>
            </a:r>
            <a:r>
              <a:rPr lang="en-IN" b="0" i="0" dirty="0">
                <a:solidFill>
                  <a:srgbClr val="7CC379"/>
                </a:solidFill>
                <a:effectLst/>
                <a:latin typeface="inherit"/>
              </a:rPr>
              <a:t>"Information"</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D19252"/>
                </a:solidFill>
                <a:effectLst/>
                <a:latin typeface="inherit"/>
              </a:rPr>
              <a:t>"</a:t>
            </a:r>
            <a:r>
              <a:rPr lang="en-IN" b="0" i="0" dirty="0" err="1">
                <a:solidFill>
                  <a:srgbClr val="D19252"/>
                </a:solidFill>
                <a:effectLst/>
                <a:latin typeface="inherit"/>
              </a:rPr>
              <a:t>MyCustomKey</a:t>
            </a:r>
            <a:r>
              <a:rPr lang="en-IN" b="0" i="0" dirty="0">
                <a:solidFill>
                  <a:srgbClr val="D19252"/>
                </a:solidFill>
                <a:effectLst/>
                <a:latin typeface="inherit"/>
              </a:rPr>
              <a:t>":</a:t>
            </a:r>
            <a:r>
              <a:rPr lang="en-IN" b="0" i="0" dirty="0">
                <a:solidFill>
                  <a:srgbClr val="CFD5E0"/>
                </a:solidFill>
                <a:effectLst/>
                <a:latin typeface="inherit"/>
              </a:rPr>
              <a:t> </a:t>
            </a:r>
            <a:r>
              <a:rPr lang="en-IN" b="0" i="0" dirty="0">
                <a:solidFill>
                  <a:srgbClr val="7CC379"/>
                </a:solidFill>
                <a:effectLst/>
                <a:latin typeface="inherit"/>
              </a:rPr>
              <a:t>"</a:t>
            </a:r>
            <a:r>
              <a:rPr lang="en-IN" b="0" i="0" dirty="0" err="1">
                <a:solidFill>
                  <a:srgbClr val="7CC379"/>
                </a:solidFill>
                <a:effectLst/>
                <a:latin typeface="inherit"/>
              </a:rPr>
              <a:t>MyCustomKey</a:t>
            </a:r>
            <a:r>
              <a:rPr lang="en-IN" b="0" i="0" dirty="0">
                <a:solidFill>
                  <a:srgbClr val="7CC379"/>
                </a:solidFill>
                <a:effectLst/>
                <a:latin typeface="inherit"/>
              </a:rPr>
              <a:t> Value coming from </a:t>
            </a:r>
            <a:r>
              <a:rPr lang="en-IN" b="0" i="0" dirty="0" err="1">
                <a:solidFill>
                  <a:srgbClr val="7CC379"/>
                </a:solidFill>
                <a:effectLst/>
                <a:latin typeface="inherit"/>
              </a:rPr>
              <a:t>appsettings.Development.json</a:t>
            </a:r>
            <a:r>
              <a:rPr lang="en-IN" b="0" i="0" dirty="0">
                <a:solidFill>
                  <a:srgbClr val="7CC379"/>
                </a:solidFill>
                <a:effectLst/>
                <a:latin typeface="inherit"/>
              </a:rPr>
              <a:t>"</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endParaRPr lang="en-IN" b="0" i="0" dirty="0">
              <a:solidFill>
                <a:srgbClr val="596174"/>
              </a:solidFill>
              <a:effectLst/>
              <a:latin typeface="Inconsolata"/>
            </a:endParaRPr>
          </a:p>
          <a:p>
            <a:pPr algn="ctr"/>
            <a:r>
              <a:rPr lang="en-US" b="0" i="0" dirty="0">
                <a:solidFill>
                  <a:srgbClr val="3A3A3A"/>
                </a:solidFill>
                <a:effectLst/>
                <a:latin typeface="-apple-system"/>
              </a:rPr>
              <a:t>Run the application</a:t>
            </a:r>
          </a:p>
          <a:p>
            <a:pPr algn="ctr"/>
            <a:endParaRPr lang="en-IN" dirty="0"/>
          </a:p>
        </p:txBody>
      </p:sp>
    </p:spTree>
    <p:extLst>
      <p:ext uri="{BB962C8B-B14F-4D97-AF65-F5344CB8AC3E}">
        <p14:creationId xmlns:p14="http://schemas.microsoft.com/office/powerpoint/2010/main" val="3762533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0CD70-AC15-4583-8C44-36F9BB765A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BC7C7F-D9D1-422B-9F20-D2E47B7C2B4A}"/>
              </a:ext>
            </a:extLst>
          </p:cNvPr>
          <p:cNvSpPr>
            <a:spLocks noGrp="1"/>
          </p:cNvSpPr>
          <p:nvPr>
            <p:ph idx="1"/>
          </p:nvPr>
        </p:nvSpPr>
        <p:spPr/>
        <p:txBody>
          <a:bodyPr>
            <a:normAutofit/>
          </a:bodyPr>
          <a:lstStyle/>
          <a:p>
            <a:pPr algn="just" fontAlgn="base"/>
            <a:r>
              <a:rPr lang="en-US" sz="1800" b="1" i="0" dirty="0">
                <a:solidFill>
                  <a:srgbClr val="000000"/>
                </a:solidFill>
                <a:effectLst/>
                <a:latin typeface="arial" panose="020B0604020202020204" pitchFamily="34" charset="0"/>
              </a:rPr>
              <a:t>What are the Default Orders of reading the configuration sources?</a:t>
            </a:r>
            <a:endParaRPr lang="en-US" sz="1800" b="0" i="0" dirty="0">
              <a:solidFill>
                <a:srgbClr val="3A3A3A"/>
              </a:solidFill>
              <a:effectLst/>
              <a:latin typeface="-apple-system"/>
            </a:endParaRPr>
          </a:p>
          <a:p>
            <a:pPr algn="just" fontAlgn="base"/>
            <a:r>
              <a:rPr lang="en-US" sz="1800" b="0" i="0" dirty="0">
                <a:solidFill>
                  <a:srgbClr val="000000"/>
                </a:solidFill>
                <a:effectLst/>
                <a:latin typeface="arial" panose="020B0604020202020204" pitchFamily="34" charset="0"/>
              </a:rPr>
              <a:t>The default orders in which the various configuration sources are read for the same key are as follows</a:t>
            </a:r>
            <a:endParaRPr lang="en-US" sz="1800" b="0" i="0" dirty="0">
              <a:solidFill>
                <a:srgbClr val="212529"/>
              </a:solidFill>
              <a:effectLst/>
              <a:latin typeface="-apple-system"/>
            </a:endParaRPr>
          </a:p>
          <a:p>
            <a:pPr algn="just" fontAlgn="base">
              <a:buFont typeface="+mj-lt"/>
              <a:buAutoNum type="arabicPeriod"/>
            </a:pPr>
            <a:r>
              <a:rPr lang="en-US" sz="1800" b="1" i="0" dirty="0" err="1">
                <a:solidFill>
                  <a:srgbClr val="0000FF"/>
                </a:solidFill>
                <a:effectLst/>
                <a:latin typeface="arial" panose="020B0604020202020204" pitchFamily="34" charset="0"/>
              </a:rPr>
              <a:t>appsettings.json</a:t>
            </a:r>
            <a:r>
              <a:rPr lang="en-US" sz="1800" b="1" i="0" dirty="0">
                <a:solidFill>
                  <a:srgbClr val="0000FF"/>
                </a:solidFill>
                <a:effectLst/>
                <a:latin typeface="arial" panose="020B0604020202020204" pitchFamily="34" charset="0"/>
              </a:rPr>
              <a:t>, </a:t>
            </a:r>
            <a:endParaRPr lang="en-US" sz="1800" b="0" i="0" dirty="0">
              <a:solidFill>
                <a:srgbClr val="212529"/>
              </a:solidFill>
              <a:effectLst/>
              <a:latin typeface="-apple-system"/>
            </a:endParaRPr>
          </a:p>
          <a:p>
            <a:pPr algn="just" fontAlgn="base">
              <a:buFont typeface="+mj-lt"/>
              <a:buAutoNum type="arabicPeriod"/>
            </a:pPr>
            <a:r>
              <a:rPr lang="en-US" sz="1800" b="1" i="0" dirty="0" err="1">
                <a:solidFill>
                  <a:srgbClr val="0000FF"/>
                </a:solidFill>
                <a:effectLst/>
                <a:latin typeface="arial" panose="020B0604020202020204" pitchFamily="34" charset="0"/>
              </a:rPr>
              <a:t>appsettings</a:t>
            </a:r>
            <a:r>
              <a:rPr lang="en-US" sz="1800" b="1" i="0" dirty="0">
                <a:solidFill>
                  <a:srgbClr val="0000FF"/>
                </a:solidFill>
                <a:effectLst/>
                <a:latin typeface="arial" panose="020B0604020202020204" pitchFamily="34" charset="0"/>
              </a:rPr>
              <a:t>.{Environment}.json here we use </a:t>
            </a:r>
            <a:r>
              <a:rPr lang="en-US" sz="1800" b="1" i="0" dirty="0" err="1">
                <a:solidFill>
                  <a:srgbClr val="0000FF"/>
                </a:solidFill>
                <a:effectLst/>
                <a:latin typeface="arial" panose="020B0604020202020204" pitchFamily="34" charset="0"/>
              </a:rPr>
              <a:t>appsettings.development.json</a:t>
            </a:r>
            <a:endParaRPr lang="en-US" sz="1800" b="0" i="0" dirty="0">
              <a:solidFill>
                <a:srgbClr val="212529"/>
              </a:solidFill>
              <a:effectLst/>
              <a:latin typeface="-apple-system"/>
            </a:endParaRPr>
          </a:p>
          <a:p>
            <a:pPr algn="just" fontAlgn="base">
              <a:buFont typeface="+mj-lt"/>
              <a:buAutoNum type="arabicPeriod"/>
            </a:pPr>
            <a:r>
              <a:rPr lang="en-US" sz="1800" b="1" i="0" dirty="0">
                <a:solidFill>
                  <a:srgbClr val="0000FF"/>
                </a:solidFill>
                <a:effectLst/>
                <a:latin typeface="arial" panose="020B0604020202020204" pitchFamily="34" charset="0"/>
              </a:rPr>
              <a:t>User secrets</a:t>
            </a:r>
            <a:endParaRPr lang="en-US" sz="1800" b="0" i="0" dirty="0">
              <a:solidFill>
                <a:srgbClr val="212529"/>
              </a:solidFill>
              <a:effectLst/>
              <a:latin typeface="-apple-system"/>
            </a:endParaRPr>
          </a:p>
          <a:p>
            <a:pPr algn="just" fontAlgn="base">
              <a:buFont typeface="+mj-lt"/>
              <a:buAutoNum type="arabicPeriod"/>
            </a:pPr>
            <a:r>
              <a:rPr lang="en-US" sz="1800" b="1" i="0" dirty="0">
                <a:solidFill>
                  <a:srgbClr val="0000FF"/>
                </a:solidFill>
                <a:effectLst/>
                <a:latin typeface="arial" panose="020B0604020202020204" pitchFamily="34" charset="0"/>
              </a:rPr>
              <a:t>Environment variables</a:t>
            </a:r>
            <a:endParaRPr lang="en-US" sz="1800" b="0" i="0" dirty="0">
              <a:solidFill>
                <a:srgbClr val="212529"/>
              </a:solidFill>
              <a:effectLst/>
              <a:latin typeface="-apple-system"/>
            </a:endParaRPr>
          </a:p>
          <a:p>
            <a:pPr algn="just" fontAlgn="base">
              <a:buFont typeface="+mj-lt"/>
              <a:buAutoNum type="arabicPeriod"/>
            </a:pPr>
            <a:r>
              <a:rPr lang="en-US" sz="1800" b="1" i="0" dirty="0">
                <a:solidFill>
                  <a:srgbClr val="0000FF"/>
                </a:solidFill>
                <a:effectLst/>
                <a:latin typeface="arial" panose="020B0604020202020204" pitchFamily="34" charset="0"/>
              </a:rPr>
              <a:t>Command-line arguments</a:t>
            </a:r>
            <a:endParaRPr lang="en-US" sz="1800" b="0" i="0" dirty="0">
              <a:solidFill>
                <a:srgbClr val="212529"/>
              </a:solidFill>
              <a:effectLst/>
              <a:latin typeface="-apple-system"/>
            </a:endParaRPr>
          </a:p>
          <a:p>
            <a:pPr marL="0" indent="0">
              <a:buNone/>
            </a:pPr>
            <a:endParaRPr lang="en-IN" dirty="0"/>
          </a:p>
        </p:txBody>
      </p:sp>
    </p:spTree>
    <p:extLst>
      <p:ext uri="{BB962C8B-B14F-4D97-AF65-F5344CB8AC3E}">
        <p14:creationId xmlns:p14="http://schemas.microsoft.com/office/powerpoint/2010/main" val="1012464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A419-E94B-4638-8D8C-1E3442E919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6BCFCB-AB23-4DEB-B30E-7259C09B4F0A}"/>
              </a:ext>
            </a:extLst>
          </p:cNvPr>
          <p:cNvSpPr>
            <a:spLocks noGrp="1"/>
          </p:cNvSpPr>
          <p:nvPr>
            <p:ph idx="1"/>
          </p:nvPr>
        </p:nvSpPr>
        <p:spPr/>
        <p:txBody>
          <a:bodyPr>
            <a:normAutofit/>
          </a:bodyPr>
          <a:lstStyle/>
          <a:p>
            <a:pPr algn="just" fontAlgn="base"/>
            <a:r>
              <a:rPr lang="en-US" sz="2000" b="0" i="0" dirty="0">
                <a:solidFill>
                  <a:srgbClr val="000000"/>
                </a:solidFill>
                <a:effectLst/>
                <a:latin typeface="arial" panose="020B0604020202020204" pitchFamily="34" charset="0"/>
              </a:rPr>
              <a:t>We already have </a:t>
            </a:r>
            <a:r>
              <a:rPr lang="en-US" sz="2000" b="0" i="0" dirty="0" err="1">
                <a:solidFill>
                  <a:srgbClr val="000000"/>
                </a:solidFill>
                <a:effectLst/>
                <a:latin typeface="arial" panose="020B0604020202020204" pitchFamily="34" charset="0"/>
              </a:rPr>
              <a:t>MyCustomKey</a:t>
            </a:r>
            <a:r>
              <a:rPr lang="en-US" sz="2000" b="0" i="0" dirty="0">
                <a:solidFill>
                  <a:srgbClr val="000000"/>
                </a:solidFill>
                <a:effectLst/>
                <a:latin typeface="arial" panose="020B0604020202020204" pitchFamily="34" charset="0"/>
              </a:rPr>
              <a:t> in two places i.e. </a:t>
            </a:r>
            <a:r>
              <a:rPr lang="en-US" sz="2000" b="0" i="0" dirty="0" err="1">
                <a:solidFill>
                  <a:srgbClr val="000000"/>
                </a:solidFill>
                <a:effectLst/>
                <a:latin typeface="arial" panose="020B0604020202020204" pitchFamily="34" charset="0"/>
              </a:rPr>
              <a:t>appsettings.json</a:t>
            </a:r>
            <a:r>
              <a:rPr lang="en-US" sz="2000" b="0" i="0" dirty="0">
                <a:solidFill>
                  <a:srgbClr val="000000"/>
                </a:solidFill>
                <a:effectLst/>
                <a:latin typeface="arial" panose="020B0604020202020204" pitchFamily="34" charset="0"/>
              </a:rPr>
              <a:t> and </a:t>
            </a:r>
            <a:r>
              <a:rPr lang="en-US" sz="2000" b="0" i="0" dirty="0" err="1">
                <a:solidFill>
                  <a:srgbClr val="000000"/>
                </a:solidFill>
                <a:effectLst/>
                <a:latin typeface="arial" panose="020B0604020202020204" pitchFamily="34" charset="0"/>
              </a:rPr>
              <a:t>appsettings.development.json</a:t>
            </a:r>
            <a:r>
              <a:rPr lang="en-US" sz="2000" b="0" i="0" dirty="0">
                <a:solidFill>
                  <a:srgbClr val="000000"/>
                </a:solidFill>
                <a:effectLst/>
                <a:latin typeface="arial" panose="020B0604020202020204" pitchFamily="34" charset="0"/>
              </a:rPr>
              <a:t>. </a:t>
            </a:r>
          </a:p>
          <a:p>
            <a:pPr algn="just" fontAlgn="base"/>
            <a:r>
              <a:rPr lang="en-US" sz="2000" b="0" i="0" dirty="0">
                <a:solidFill>
                  <a:srgbClr val="000000"/>
                </a:solidFill>
                <a:effectLst/>
                <a:latin typeface="arial" panose="020B0604020202020204" pitchFamily="34" charset="0"/>
              </a:rPr>
              <a:t>Now add the same key as “</a:t>
            </a:r>
            <a:r>
              <a:rPr lang="en-US" sz="2000" b="0" i="0" dirty="0" err="1">
                <a:solidFill>
                  <a:srgbClr val="000000"/>
                </a:solidFill>
                <a:effectLst/>
                <a:latin typeface="arial" panose="020B0604020202020204" pitchFamily="34" charset="0"/>
              </a:rPr>
              <a:t>MyCustomKey</a:t>
            </a:r>
            <a:r>
              <a:rPr lang="en-US" sz="2000" b="0" i="0" dirty="0">
                <a:solidFill>
                  <a:srgbClr val="000000"/>
                </a:solidFill>
                <a:effectLst/>
                <a:latin typeface="arial" panose="020B0604020202020204" pitchFamily="34" charset="0"/>
              </a:rPr>
              <a:t>”: “</a:t>
            </a:r>
            <a:r>
              <a:rPr lang="en-US" sz="2000" b="0" i="0" dirty="0" err="1">
                <a:solidFill>
                  <a:srgbClr val="000000"/>
                </a:solidFill>
                <a:effectLst/>
                <a:latin typeface="arial" panose="020B0604020202020204" pitchFamily="34" charset="0"/>
              </a:rPr>
              <a:t>MyCustomKey</a:t>
            </a:r>
            <a:r>
              <a:rPr lang="en-US" sz="2000" b="0" i="0" dirty="0">
                <a:solidFill>
                  <a:srgbClr val="000000"/>
                </a:solidFill>
                <a:effectLst/>
                <a:latin typeface="arial" panose="020B0604020202020204" pitchFamily="34" charset="0"/>
              </a:rPr>
              <a:t> Value coming from Environment Variable of </a:t>
            </a:r>
            <a:r>
              <a:rPr lang="en-US" sz="2000" b="0" i="0" dirty="0" err="1">
                <a:solidFill>
                  <a:srgbClr val="000000"/>
                </a:solidFill>
                <a:effectLst/>
                <a:latin typeface="arial" panose="020B0604020202020204" pitchFamily="34" charset="0"/>
              </a:rPr>
              <a:t>launchsSettings.json</a:t>
            </a:r>
            <a:r>
              <a:rPr lang="en-US" sz="2000" b="0" i="0" dirty="0">
                <a:solidFill>
                  <a:srgbClr val="000000"/>
                </a:solidFill>
                <a:effectLst/>
                <a:latin typeface="arial" panose="020B0604020202020204" pitchFamily="34" charset="0"/>
              </a:rPr>
              <a:t>”</a:t>
            </a:r>
          </a:p>
          <a:p>
            <a:pPr algn="just" fontAlgn="base"/>
            <a:r>
              <a:rPr lang="en-US" sz="2000">
                <a:solidFill>
                  <a:srgbClr val="000000"/>
                </a:solidFill>
                <a:latin typeface="arial" panose="020B0604020202020204" pitchFamily="34" charset="0"/>
              </a:rPr>
              <a:t>We </a:t>
            </a:r>
            <a:r>
              <a:rPr lang="en-US" sz="2000" dirty="0">
                <a:solidFill>
                  <a:srgbClr val="000000"/>
                </a:solidFill>
                <a:latin typeface="arial" panose="020B0604020202020204" pitchFamily="34" charset="0"/>
              </a:rPr>
              <a:t>can see this page runs when app gets started</a:t>
            </a:r>
            <a:endParaRPr lang="en-US" sz="2000" b="0" i="0" dirty="0">
              <a:solidFill>
                <a:srgbClr val="212529"/>
              </a:solidFill>
              <a:effectLst/>
              <a:latin typeface="-apple-system"/>
            </a:endParaRPr>
          </a:p>
          <a:p>
            <a:pPr marL="0" indent="0">
              <a:buNone/>
            </a:pPr>
            <a:br>
              <a:rPr lang="en-US" sz="2000" dirty="0"/>
            </a:br>
            <a:endParaRPr lang="en-IN" sz="2000" dirty="0"/>
          </a:p>
        </p:txBody>
      </p:sp>
    </p:spTree>
    <p:extLst>
      <p:ext uri="{BB962C8B-B14F-4D97-AF65-F5344CB8AC3E}">
        <p14:creationId xmlns:p14="http://schemas.microsoft.com/office/powerpoint/2010/main" val="744088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D5A1-91CD-4CF8-85D8-EB4BCD0FADA7}"/>
              </a:ext>
            </a:extLst>
          </p:cNvPr>
          <p:cNvSpPr>
            <a:spLocks noGrp="1"/>
          </p:cNvSpPr>
          <p:nvPr>
            <p:ph type="title"/>
          </p:nvPr>
        </p:nvSpPr>
        <p:spPr>
          <a:xfrm>
            <a:off x="838200" y="355794"/>
            <a:ext cx="10515600" cy="1325563"/>
          </a:xfrm>
        </p:spPr>
        <p:txBody>
          <a:bodyPr/>
          <a:lstStyle/>
          <a:p>
            <a:r>
              <a:rPr lang="en-US" dirty="0"/>
              <a:t>		</a:t>
            </a:r>
            <a:r>
              <a:rPr lang="en-US" dirty="0" err="1"/>
              <a:t>Launchsettings.json</a:t>
            </a:r>
            <a:endParaRPr lang="en-IN" dirty="0"/>
          </a:p>
        </p:txBody>
      </p:sp>
      <p:sp>
        <p:nvSpPr>
          <p:cNvPr id="3" name="Content Placeholder 2">
            <a:extLst>
              <a:ext uri="{FF2B5EF4-FFF2-40B4-BE49-F238E27FC236}">
                <a16:creationId xmlns:a16="http://schemas.microsoft.com/office/drawing/2014/main" id="{222F78DC-D925-4A46-B013-3FF2422F936B}"/>
              </a:ext>
            </a:extLst>
          </p:cNvPr>
          <p:cNvSpPr>
            <a:spLocks noGrp="1"/>
          </p:cNvSpPr>
          <p:nvPr>
            <p:ph idx="1"/>
          </p:nvPr>
        </p:nvSpPr>
        <p:spPr>
          <a:xfrm>
            <a:off x="838200" y="1548882"/>
            <a:ext cx="10515600" cy="4628081"/>
          </a:xfrm>
        </p:spPr>
        <p:txBody>
          <a:bodyPr>
            <a:normAutofit/>
          </a:bodyPr>
          <a:lstStyle/>
          <a:p>
            <a:r>
              <a:rPr lang="en-US" dirty="0">
                <a:solidFill>
                  <a:srgbClr val="000000"/>
                </a:solidFill>
                <a:latin typeface="arial" panose="020B0604020202020204" pitchFamily="34" charset="0"/>
              </a:rPr>
              <a:t>C</a:t>
            </a:r>
            <a:r>
              <a:rPr lang="en-US" b="0" i="0" dirty="0">
                <a:solidFill>
                  <a:srgbClr val="000000"/>
                </a:solidFill>
                <a:effectLst/>
                <a:latin typeface="arial" panose="020B0604020202020204" pitchFamily="34" charset="0"/>
              </a:rPr>
              <a:t>reate the Empty ASP.NET Core Web Application. </a:t>
            </a:r>
            <a:r>
              <a:rPr lang="en-US" dirty="0">
                <a:solidFill>
                  <a:srgbClr val="000000"/>
                </a:solidFill>
                <a:latin typeface="arial" panose="020B0604020202020204" pitchFamily="34" charset="0"/>
              </a:rPr>
              <a:t>See the file below</a:t>
            </a:r>
          </a:p>
          <a:p>
            <a:endParaRPr lang="en-US" b="0" i="0" dirty="0">
              <a:solidFill>
                <a:srgbClr val="000000"/>
              </a:solidFill>
              <a:effectLst/>
              <a:latin typeface="arial" panose="020B0604020202020204" pitchFamily="34" charset="0"/>
            </a:endParaRPr>
          </a:p>
          <a:p>
            <a:endParaRPr lang="en-US" dirty="0">
              <a:solidFill>
                <a:srgbClr val="000000"/>
              </a:solidFill>
              <a:latin typeface="arial" panose="020B0604020202020204" pitchFamily="34" charset="0"/>
            </a:endParaRPr>
          </a:p>
          <a:p>
            <a:endParaRPr lang="en-US" b="0" i="0" dirty="0">
              <a:solidFill>
                <a:srgbClr val="000000"/>
              </a:solidFill>
              <a:effectLst/>
              <a:latin typeface="arial" panose="020B0604020202020204" pitchFamily="34" charset="0"/>
            </a:endParaRPr>
          </a:p>
          <a:p>
            <a:endParaRPr lang="en-US" dirty="0">
              <a:solidFill>
                <a:srgbClr val="000000"/>
              </a:solidFill>
              <a:latin typeface="arial" panose="020B0604020202020204" pitchFamily="34" charset="0"/>
            </a:endParaRPr>
          </a:p>
          <a:p>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The settings that are present within this file are going to be used when we run the .NET core application</a:t>
            </a:r>
          </a:p>
          <a:p>
            <a:endParaRPr lang="en-US" dirty="0"/>
          </a:p>
          <a:p>
            <a:endParaRPr lang="en-US" dirty="0"/>
          </a:p>
          <a:p>
            <a:endParaRPr lang="en-IN" dirty="0"/>
          </a:p>
        </p:txBody>
      </p:sp>
      <p:pic>
        <p:nvPicPr>
          <p:cNvPr id="1026" name="Picture 2" descr="Empty ASP.NET Core Web Application">
            <a:extLst>
              <a:ext uri="{FF2B5EF4-FFF2-40B4-BE49-F238E27FC236}">
                <a16:creationId xmlns:a16="http://schemas.microsoft.com/office/drawing/2014/main" id="{84960A13-515E-450A-B9D3-B671C271E4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75" y="2247900"/>
            <a:ext cx="390525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780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19976-7DBC-4502-BF94-F3A8DBE176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0513D1-456E-4F66-8427-5CD1E4FBF333}"/>
              </a:ext>
            </a:extLst>
          </p:cNvPr>
          <p:cNvSpPr>
            <a:spLocks noGrp="1"/>
          </p:cNvSpPr>
          <p:nvPr>
            <p:ph idx="1"/>
          </p:nvPr>
        </p:nvSpPr>
        <p:spPr/>
        <p:txBody>
          <a:bodyPr>
            <a:normAutofit/>
          </a:bodyPr>
          <a:lstStyle/>
          <a:p>
            <a:r>
              <a:rPr lang="en-US" b="0" i="0" dirty="0">
                <a:solidFill>
                  <a:srgbClr val="000000"/>
                </a:solidFill>
                <a:effectLst/>
                <a:latin typeface="arial" panose="020B0604020202020204" pitchFamily="34" charset="0"/>
              </a:rPr>
              <a:t>This file is only </a:t>
            </a:r>
            <a:r>
              <a:rPr lang="en-US" b="0" i="0" dirty="0">
                <a:solidFill>
                  <a:srgbClr val="000000"/>
                </a:solidFill>
                <a:effectLst/>
                <a:highlight>
                  <a:srgbClr val="00FFFF"/>
                </a:highlight>
                <a:latin typeface="arial" panose="020B0604020202020204" pitchFamily="34" charset="0"/>
              </a:rPr>
              <a:t>used</a:t>
            </a:r>
            <a:r>
              <a:rPr lang="en-US" b="0" i="0" dirty="0">
                <a:solidFill>
                  <a:srgbClr val="000000"/>
                </a:solidFill>
                <a:effectLst/>
                <a:latin typeface="arial" panose="020B0604020202020204" pitchFamily="34" charset="0"/>
              </a:rPr>
              <a:t> within the </a:t>
            </a:r>
            <a:r>
              <a:rPr lang="en-US" b="0" i="0" dirty="0">
                <a:solidFill>
                  <a:srgbClr val="000000"/>
                </a:solidFill>
                <a:effectLst/>
                <a:highlight>
                  <a:srgbClr val="00FFFF"/>
                </a:highlight>
                <a:latin typeface="arial" panose="020B0604020202020204" pitchFamily="34" charset="0"/>
              </a:rPr>
              <a:t>local development machine</a:t>
            </a:r>
          </a:p>
          <a:p>
            <a:r>
              <a:rPr lang="en-IN" dirty="0">
                <a:highlight>
                  <a:srgbClr val="00FFFF"/>
                </a:highlight>
              </a:rPr>
              <a:t>Not</a:t>
            </a:r>
            <a:r>
              <a:rPr lang="en-IN" dirty="0"/>
              <a:t> when we </a:t>
            </a:r>
            <a:r>
              <a:rPr lang="en-US" b="0" i="0" dirty="0">
                <a:solidFill>
                  <a:srgbClr val="000000"/>
                </a:solidFill>
                <a:effectLst/>
                <a:latin typeface="arial" panose="020B0604020202020204" pitchFamily="34" charset="0"/>
              </a:rPr>
              <a:t>publish our asp.net core application to the </a:t>
            </a:r>
            <a:r>
              <a:rPr lang="en-US" b="0" i="0" dirty="0">
                <a:solidFill>
                  <a:srgbClr val="000000"/>
                </a:solidFill>
                <a:effectLst/>
                <a:highlight>
                  <a:srgbClr val="00FFFF"/>
                </a:highlight>
                <a:latin typeface="arial" panose="020B0604020202020204" pitchFamily="34" charset="0"/>
              </a:rPr>
              <a:t>production server.</a:t>
            </a:r>
            <a:endParaRPr lang="en-US" sz="2000" b="0" i="1" dirty="0">
              <a:solidFill>
                <a:srgbClr val="000000"/>
              </a:solidFill>
              <a:effectLst/>
              <a:highlight>
                <a:srgbClr val="00FFFF"/>
              </a:highlight>
              <a:latin typeface="arial" panose="020B0604020202020204" pitchFamily="34" charset="0"/>
            </a:endParaRPr>
          </a:p>
          <a:p>
            <a:r>
              <a:rPr lang="en-IN" sz="2000" i="1" dirty="0"/>
              <a:t>Note: if we want to apply certain settings in production environment then use </a:t>
            </a:r>
            <a:r>
              <a:rPr lang="en-IN" sz="2000" i="1" dirty="0" err="1"/>
              <a:t>appsettings.json</a:t>
            </a:r>
            <a:r>
              <a:rPr lang="en-IN" sz="2000" i="1" dirty="0"/>
              <a:t> file</a:t>
            </a:r>
          </a:p>
          <a:p>
            <a:endParaRPr lang="en-IN" sz="2000" i="1" dirty="0"/>
          </a:p>
          <a:p>
            <a:r>
              <a:rPr lang="en-IN" sz="3200" i="1" dirty="0"/>
              <a:t>See notes below for Diff b/w kestrel and </a:t>
            </a:r>
            <a:r>
              <a:rPr lang="en-IN" sz="3200" i="1" dirty="0" err="1"/>
              <a:t>iis</a:t>
            </a:r>
            <a:endParaRPr lang="en-IN" sz="3200" i="1" dirty="0"/>
          </a:p>
          <a:p>
            <a:endParaRPr lang="en-IN" sz="2000" i="1" dirty="0"/>
          </a:p>
        </p:txBody>
      </p:sp>
    </p:spTree>
    <p:extLst>
      <p:ext uri="{BB962C8B-B14F-4D97-AF65-F5344CB8AC3E}">
        <p14:creationId xmlns:p14="http://schemas.microsoft.com/office/powerpoint/2010/main" val="2119606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910A-4036-4A30-AE01-2039ED9D80E5}"/>
              </a:ext>
            </a:extLst>
          </p:cNvPr>
          <p:cNvSpPr>
            <a:spLocks noGrp="1"/>
          </p:cNvSpPr>
          <p:nvPr>
            <p:ph type="title"/>
          </p:nvPr>
        </p:nvSpPr>
        <p:spPr/>
        <p:txBody>
          <a:bodyPr>
            <a:normAutofit fontScale="90000"/>
          </a:bodyPr>
          <a:lstStyle/>
          <a:p>
            <a:r>
              <a:rPr lang="en-US" b="1" i="0" dirty="0">
                <a:solidFill>
                  <a:srgbClr val="000000"/>
                </a:solidFill>
                <a:effectLst/>
                <a:latin typeface="arial" panose="020B0604020202020204" pitchFamily="34" charset="0"/>
              </a:rPr>
              <a:t>Profile settings in the </a:t>
            </a:r>
            <a:r>
              <a:rPr lang="en-US" b="1" i="0" dirty="0" err="1">
                <a:solidFill>
                  <a:srgbClr val="000000"/>
                </a:solidFill>
                <a:effectLst/>
                <a:latin typeface="arial" panose="020B0604020202020204" pitchFamily="34" charset="0"/>
              </a:rPr>
              <a:t>launchSettings.json</a:t>
            </a:r>
            <a:r>
              <a:rPr lang="en-US" b="1" i="0" dirty="0">
                <a:solidFill>
                  <a:srgbClr val="000000"/>
                </a:solidFill>
                <a:effectLst/>
                <a:latin typeface="arial" panose="020B0604020202020204" pitchFamily="34" charset="0"/>
              </a:rPr>
              <a:t> file:</a:t>
            </a:r>
            <a:br>
              <a:rPr lang="en-US" b="0" i="0" dirty="0">
                <a:solidFill>
                  <a:srgbClr val="3A3A3A"/>
                </a:solidFill>
                <a:effectLst/>
                <a:latin typeface="-apple-system"/>
              </a:rPr>
            </a:br>
            <a:endParaRPr lang="en-IN" dirty="0"/>
          </a:p>
        </p:txBody>
      </p:sp>
      <p:sp>
        <p:nvSpPr>
          <p:cNvPr id="4" name="Rectangle 3">
            <a:extLst>
              <a:ext uri="{FF2B5EF4-FFF2-40B4-BE49-F238E27FC236}">
                <a16:creationId xmlns:a16="http://schemas.microsoft.com/office/drawing/2014/main" id="{46279D6B-F1B5-4295-BE74-42C7CC9821D7}"/>
              </a:ext>
            </a:extLst>
          </p:cNvPr>
          <p:cNvSpPr/>
          <p:nvPr/>
        </p:nvSpPr>
        <p:spPr>
          <a:xfrm>
            <a:off x="1182757" y="1983650"/>
            <a:ext cx="4740965" cy="403528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3E3E9F26-D163-41D9-8CE3-87165E66C697}"/>
              </a:ext>
            </a:extLst>
          </p:cNvPr>
          <p:cNvSpPr/>
          <p:nvPr/>
        </p:nvSpPr>
        <p:spPr>
          <a:xfrm>
            <a:off x="1182757" y="1480931"/>
            <a:ext cx="4740965" cy="453800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l" fontAlgn="base"/>
            <a:endParaRPr lang="en-IN" b="0" i="0" dirty="0">
              <a:solidFill>
                <a:srgbClr val="596174"/>
              </a:solidFill>
              <a:effectLst/>
              <a:latin typeface="Inconsolata"/>
            </a:endParaRPr>
          </a:p>
          <a:p>
            <a:pPr algn="l" fontAlgn="base"/>
            <a:r>
              <a:rPr lang="en-IN" b="0" i="0" dirty="0">
                <a:solidFill>
                  <a:srgbClr val="D19252"/>
                </a:solidFill>
                <a:effectLst/>
                <a:latin typeface="inherit"/>
              </a:rPr>
              <a:t>"</a:t>
            </a:r>
            <a:r>
              <a:rPr lang="en-IN" b="0" i="0" dirty="0" err="1">
                <a:solidFill>
                  <a:srgbClr val="D19252"/>
                </a:solidFill>
                <a:effectLst/>
                <a:latin typeface="inherit"/>
              </a:rPr>
              <a:t>iisSettings</a:t>
            </a:r>
            <a:r>
              <a:rPr lang="en-IN" b="0" i="0" dirty="0">
                <a:solidFill>
                  <a:srgbClr val="D19252"/>
                </a:solidFill>
                <a:effectLst/>
                <a:latin typeface="inherit"/>
              </a:rPr>
              <a:t>":</a:t>
            </a:r>
            <a:r>
              <a:rPr lang="en-IN" b="0" i="0" dirty="0">
                <a:solidFill>
                  <a:srgbClr val="CFD5E0"/>
                </a:solidFill>
                <a:effectLst/>
                <a:latin typeface="inherit"/>
              </a:rPr>
              <a:t> </a:t>
            </a:r>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D19252"/>
                </a:solidFill>
                <a:effectLst/>
                <a:latin typeface="inherit"/>
              </a:rPr>
              <a:t>"</a:t>
            </a:r>
            <a:r>
              <a:rPr lang="en-IN" b="0" i="0" dirty="0" err="1">
                <a:solidFill>
                  <a:srgbClr val="D19252"/>
                </a:solidFill>
                <a:effectLst/>
                <a:latin typeface="inherit"/>
              </a:rPr>
              <a:t>windowsAuthentication</a:t>
            </a:r>
            <a:r>
              <a:rPr lang="en-IN" b="0" i="0" dirty="0">
                <a:solidFill>
                  <a:srgbClr val="D19252"/>
                </a:solidFill>
                <a:effectLst/>
                <a:latin typeface="inherit"/>
              </a:rPr>
              <a:t>":</a:t>
            </a:r>
            <a:r>
              <a:rPr lang="en-IN" b="0" i="0" dirty="0">
                <a:solidFill>
                  <a:srgbClr val="CFD5E0"/>
                </a:solidFill>
                <a:effectLst/>
                <a:latin typeface="inherit"/>
              </a:rPr>
              <a:t> </a:t>
            </a:r>
            <a:r>
              <a:rPr lang="en-IN" b="1" i="0" dirty="0">
                <a:solidFill>
                  <a:srgbClr val="D171DD"/>
                </a:solidFill>
                <a:effectLst/>
                <a:latin typeface="inherit"/>
              </a:rPr>
              <a:t>false</a:t>
            </a:r>
            <a:r>
              <a:rPr lang="en-IN" b="1" i="0" dirty="0">
                <a:solidFill>
                  <a:srgbClr val="6B7C8B"/>
                </a:solidFill>
                <a:effectLst/>
                <a:latin typeface="inherit"/>
              </a:rPr>
              <a:t>,</a:t>
            </a:r>
            <a:r>
              <a:rPr lang="en-IN" b="0" i="0" dirty="0">
                <a:solidFill>
                  <a:srgbClr val="CFD5E0"/>
                </a:solidFill>
                <a:effectLst/>
                <a:latin typeface="inherit"/>
              </a:rPr>
              <a:t> </a:t>
            </a:r>
            <a:endParaRPr lang="en-IN" b="0" i="0" dirty="0">
              <a:solidFill>
                <a:srgbClr val="596174"/>
              </a:solidFill>
              <a:effectLst/>
              <a:latin typeface="Inconsolata"/>
            </a:endParaRPr>
          </a:p>
          <a:p>
            <a:pPr algn="l" fontAlgn="base"/>
            <a:r>
              <a:rPr lang="en-IN" b="0" i="0" dirty="0">
                <a:solidFill>
                  <a:srgbClr val="D19252"/>
                </a:solidFill>
                <a:effectLst/>
                <a:latin typeface="inherit"/>
              </a:rPr>
              <a:t>"</a:t>
            </a:r>
            <a:r>
              <a:rPr lang="en-IN" b="0" i="0" dirty="0" err="1">
                <a:solidFill>
                  <a:srgbClr val="D19252"/>
                </a:solidFill>
                <a:effectLst/>
                <a:latin typeface="inherit"/>
              </a:rPr>
              <a:t>anonymousAuthentication</a:t>
            </a:r>
            <a:r>
              <a:rPr lang="en-IN" b="0" i="0" dirty="0">
                <a:solidFill>
                  <a:srgbClr val="D19252"/>
                </a:solidFill>
                <a:effectLst/>
                <a:latin typeface="inherit"/>
              </a:rPr>
              <a:t>":</a:t>
            </a:r>
            <a:r>
              <a:rPr lang="en-IN" b="0" i="0" dirty="0">
                <a:solidFill>
                  <a:srgbClr val="CFD5E0"/>
                </a:solidFill>
                <a:effectLst/>
                <a:latin typeface="inherit"/>
              </a:rPr>
              <a:t> </a:t>
            </a:r>
            <a:r>
              <a:rPr lang="en-IN" b="1" i="0" dirty="0">
                <a:solidFill>
                  <a:srgbClr val="D171DD"/>
                </a:solidFill>
                <a:effectLst/>
                <a:latin typeface="inherit"/>
              </a:rPr>
              <a:t>true</a:t>
            </a:r>
            <a:r>
              <a:rPr lang="en-IN" b="1" i="0" dirty="0">
                <a:solidFill>
                  <a:srgbClr val="6B7C8B"/>
                </a:solidFill>
                <a:effectLst/>
                <a:latin typeface="inherit"/>
              </a:rPr>
              <a:t>,</a:t>
            </a:r>
            <a:r>
              <a:rPr lang="en-IN" b="0" i="0" dirty="0">
                <a:solidFill>
                  <a:srgbClr val="CFD5E0"/>
                </a:solidFill>
                <a:effectLst/>
                <a:latin typeface="inherit"/>
              </a:rPr>
              <a:t> </a:t>
            </a:r>
            <a:endParaRPr lang="en-IN" b="0" i="0" dirty="0">
              <a:solidFill>
                <a:srgbClr val="596174"/>
              </a:solidFill>
              <a:effectLst/>
              <a:latin typeface="Inconsolata"/>
            </a:endParaRPr>
          </a:p>
          <a:p>
            <a:pPr algn="l" fontAlgn="base"/>
            <a:r>
              <a:rPr lang="en-IN" b="0" i="0" dirty="0">
                <a:solidFill>
                  <a:srgbClr val="D19252"/>
                </a:solidFill>
                <a:effectLst/>
                <a:latin typeface="inherit"/>
              </a:rPr>
              <a:t>"</a:t>
            </a:r>
            <a:r>
              <a:rPr lang="en-IN" b="0" i="0" dirty="0" err="1">
                <a:solidFill>
                  <a:srgbClr val="D19252"/>
                </a:solidFill>
                <a:effectLst/>
                <a:latin typeface="inherit"/>
              </a:rPr>
              <a:t>iisExpress</a:t>
            </a:r>
            <a:r>
              <a:rPr lang="en-IN" b="0" i="0" dirty="0">
                <a:solidFill>
                  <a:srgbClr val="D19252"/>
                </a:solidFill>
                <a:effectLst/>
                <a:latin typeface="inherit"/>
              </a:rPr>
              <a:t>":</a:t>
            </a:r>
            <a:r>
              <a:rPr lang="en-IN" b="0" i="0" dirty="0">
                <a:solidFill>
                  <a:srgbClr val="CFD5E0"/>
                </a:solidFill>
                <a:effectLst/>
                <a:latin typeface="inherit"/>
              </a:rPr>
              <a:t> </a:t>
            </a:r>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D19252"/>
                </a:solidFill>
                <a:effectLst/>
                <a:latin typeface="inherit"/>
              </a:rPr>
              <a:t>"</a:t>
            </a:r>
            <a:r>
              <a:rPr lang="en-IN" b="0" i="0" dirty="0" err="1">
                <a:solidFill>
                  <a:srgbClr val="D19252"/>
                </a:solidFill>
                <a:effectLst/>
                <a:latin typeface="inherit"/>
              </a:rPr>
              <a:t>applicationUrl</a:t>
            </a:r>
            <a:r>
              <a:rPr lang="en-IN" b="0" i="0" dirty="0">
                <a:solidFill>
                  <a:srgbClr val="D19252"/>
                </a:solidFill>
                <a:effectLst/>
                <a:latin typeface="inherit"/>
              </a:rPr>
              <a:t>":</a:t>
            </a:r>
            <a:r>
              <a:rPr lang="en-IN" b="0" i="0" dirty="0">
                <a:solidFill>
                  <a:srgbClr val="CFD5E0"/>
                </a:solidFill>
                <a:effectLst/>
                <a:latin typeface="inherit"/>
              </a:rPr>
              <a:t> </a:t>
            </a:r>
            <a:r>
              <a:rPr lang="en-IN" b="0" i="0" dirty="0">
                <a:solidFill>
                  <a:srgbClr val="7CC379"/>
                </a:solidFill>
                <a:effectLst/>
                <a:latin typeface="inherit"/>
              </a:rPr>
              <a:t>"http://localhost:50409"</a:t>
            </a:r>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D19252"/>
                </a:solidFill>
                <a:effectLst/>
                <a:latin typeface="inherit"/>
              </a:rPr>
              <a:t>"</a:t>
            </a:r>
            <a:r>
              <a:rPr lang="en-IN" b="0" i="0" dirty="0" err="1">
                <a:solidFill>
                  <a:srgbClr val="D19252"/>
                </a:solidFill>
                <a:effectLst/>
                <a:latin typeface="inherit"/>
              </a:rPr>
              <a:t>sslPort</a:t>
            </a:r>
            <a:r>
              <a:rPr lang="en-IN" b="0" i="0" dirty="0">
                <a:solidFill>
                  <a:srgbClr val="D19252"/>
                </a:solidFill>
                <a:effectLst/>
                <a:latin typeface="inherit"/>
              </a:rPr>
              <a:t>":</a:t>
            </a:r>
            <a:r>
              <a:rPr lang="en-IN" b="0" i="0" dirty="0">
                <a:solidFill>
                  <a:srgbClr val="CFD5E0"/>
                </a:solidFill>
                <a:effectLst/>
                <a:latin typeface="inherit"/>
              </a:rPr>
              <a:t> </a:t>
            </a:r>
            <a:r>
              <a:rPr lang="en-IN" b="0" i="0" dirty="0">
                <a:solidFill>
                  <a:srgbClr val="D19A66"/>
                </a:solidFill>
                <a:effectLst/>
                <a:latin typeface="inherit"/>
              </a:rPr>
              <a:t>0</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p>
          <a:p>
            <a:pPr algn="l" fontAlgn="base"/>
            <a:r>
              <a:rPr lang="en-IN" b="0" i="0" dirty="0">
                <a:solidFill>
                  <a:srgbClr val="D19252"/>
                </a:solidFill>
                <a:effectLst/>
                <a:latin typeface="inherit"/>
              </a:rPr>
              <a:t>"profiles":</a:t>
            </a:r>
            <a:r>
              <a:rPr lang="en-IN" b="0" i="0" dirty="0">
                <a:solidFill>
                  <a:srgbClr val="CFD5E0"/>
                </a:solidFill>
                <a:effectLst/>
                <a:latin typeface="inherit"/>
              </a:rPr>
              <a:t> </a:t>
            </a:r>
            <a:r>
              <a:rPr lang="en-IN" b="1" i="0" dirty="0">
                <a:solidFill>
                  <a:srgbClr val="6B7C8B"/>
                </a:solidFill>
                <a:effectLst/>
                <a:latin typeface="inherit"/>
              </a:rPr>
              <a:t>{</a:t>
            </a:r>
            <a:endParaRPr lang="en-IN" b="0" i="0" dirty="0">
              <a:solidFill>
                <a:srgbClr val="CFD5E0"/>
              </a:solidFill>
              <a:effectLst/>
              <a:latin typeface="inherit"/>
            </a:endParaRPr>
          </a:p>
          <a:p>
            <a:pPr algn="l" fontAlgn="base"/>
            <a:r>
              <a:rPr lang="en-IN" b="0" i="0" dirty="0">
                <a:solidFill>
                  <a:srgbClr val="D19252"/>
                </a:solidFill>
                <a:effectLst/>
                <a:latin typeface="inherit"/>
              </a:rPr>
              <a:t>"IIS Express":</a:t>
            </a:r>
            <a:r>
              <a:rPr lang="en-IN" b="0" i="0" dirty="0">
                <a:solidFill>
                  <a:srgbClr val="CFD5E0"/>
                </a:solidFill>
                <a:effectLst/>
                <a:latin typeface="inherit"/>
              </a:rPr>
              <a:t> </a:t>
            </a:r>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D19252"/>
                </a:solidFill>
                <a:effectLst/>
                <a:latin typeface="inherit"/>
              </a:rPr>
              <a:t>"</a:t>
            </a:r>
            <a:r>
              <a:rPr lang="en-IN" b="0" i="0" dirty="0" err="1">
                <a:solidFill>
                  <a:srgbClr val="D19252"/>
                </a:solidFill>
                <a:effectLst/>
                <a:latin typeface="inherit"/>
              </a:rPr>
              <a:t>commandName</a:t>
            </a:r>
            <a:r>
              <a:rPr lang="en-IN" b="0" i="0" dirty="0">
                <a:solidFill>
                  <a:srgbClr val="D19252"/>
                </a:solidFill>
                <a:effectLst/>
                <a:latin typeface="inherit"/>
              </a:rPr>
              <a:t>":</a:t>
            </a:r>
            <a:r>
              <a:rPr lang="en-IN" b="0" i="0" dirty="0">
                <a:solidFill>
                  <a:srgbClr val="CFD5E0"/>
                </a:solidFill>
                <a:effectLst/>
                <a:latin typeface="inherit"/>
              </a:rPr>
              <a:t> </a:t>
            </a:r>
            <a:r>
              <a:rPr lang="en-IN" b="0" i="0" dirty="0">
                <a:solidFill>
                  <a:srgbClr val="7CC379"/>
                </a:solidFill>
                <a:effectLst/>
                <a:latin typeface="inherit"/>
              </a:rPr>
              <a:t>"</a:t>
            </a:r>
            <a:r>
              <a:rPr lang="en-IN" b="0" i="0" dirty="0" err="1">
                <a:solidFill>
                  <a:srgbClr val="7CC379"/>
                </a:solidFill>
                <a:effectLst/>
                <a:latin typeface="inherit"/>
              </a:rPr>
              <a:t>IISExpress</a:t>
            </a:r>
            <a:r>
              <a:rPr lang="en-IN" b="0" i="0" dirty="0">
                <a:solidFill>
                  <a:srgbClr val="7CC379"/>
                </a:solidFill>
                <a:effectLst/>
                <a:latin typeface="inherit"/>
              </a:rPr>
              <a:t>"</a:t>
            </a:r>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D19252"/>
                </a:solidFill>
                <a:effectLst/>
                <a:latin typeface="inherit"/>
              </a:rPr>
              <a:t>"</a:t>
            </a:r>
            <a:r>
              <a:rPr lang="en-IN" b="0" i="0" dirty="0" err="1">
                <a:solidFill>
                  <a:srgbClr val="D19252"/>
                </a:solidFill>
                <a:effectLst/>
                <a:latin typeface="inherit"/>
              </a:rPr>
              <a:t>launchBrowser</a:t>
            </a:r>
            <a:r>
              <a:rPr lang="en-IN" b="0" i="0" dirty="0">
                <a:solidFill>
                  <a:srgbClr val="D19252"/>
                </a:solidFill>
                <a:effectLst/>
                <a:latin typeface="inherit"/>
              </a:rPr>
              <a:t>":</a:t>
            </a:r>
            <a:r>
              <a:rPr lang="en-IN" b="0" i="0" dirty="0">
                <a:solidFill>
                  <a:srgbClr val="CFD5E0"/>
                </a:solidFill>
                <a:effectLst/>
                <a:latin typeface="inherit"/>
              </a:rPr>
              <a:t> </a:t>
            </a:r>
            <a:r>
              <a:rPr lang="en-IN" b="1" i="0" dirty="0">
                <a:solidFill>
                  <a:srgbClr val="D171DD"/>
                </a:solidFill>
                <a:effectLst/>
                <a:latin typeface="inherit"/>
              </a:rPr>
              <a:t>true</a:t>
            </a:r>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D19252"/>
                </a:solidFill>
                <a:effectLst/>
                <a:latin typeface="inherit"/>
              </a:rPr>
              <a:t>"</a:t>
            </a:r>
            <a:r>
              <a:rPr lang="en-IN" b="0" i="0" dirty="0" err="1">
                <a:solidFill>
                  <a:srgbClr val="D19252"/>
                </a:solidFill>
                <a:effectLst/>
                <a:latin typeface="inherit"/>
              </a:rPr>
              <a:t>environmentVariables</a:t>
            </a:r>
            <a:r>
              <a:rPr lang="en-IN" b="0" i="0" dirty="0">
                <a:solidFill>
                  <a:srgbClr val="D19252"/>
                </a:solidFill>
                <a:effectLst/>
                <a:latin typeface="inherit"/>
              </a:rPr>
              <a:t>":</a:t>
            </a:r>
            <a:r>
              <a:rPr lang="en-IN" b="0" i="0" dirty="0">
                <a:solidFill>
                  <a:srgbClr val="CFD5E0"/>
                </a:solidFill>
                <a:effectLst/>
                <a:latin typeface="inherit"/>
              </a:rPr>
              <a:t> </a:t>
            </a:r>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0" i="0" dirty="0">
                <a:solidFill>
                  <a:srgbClr val="D19252"/>
                </a:solidFill>
                <a:effectLst/>
                <a:latin typeface="inherit"/>
              </a:rPr>
              <a:t>"ASPNETCORE_ENVIRONMENT":</a:t>
            </a:r>
            <a:r>
              <a:rPr lang="en-IN" b="0" i="0" dirty="0">
                <a:solidFill>
                  <a:srgbClr val="CFD5E0"/>
                </a:solidFill>
                <a:effectLst/>
                <a:latin typeface="inherit"/>
              </a:rPr>
              <a:t> </a:t>
            </a:r>
            <a:r>
              <a:rPr lang="en-IN" b="0" i="0" dirty="0">
                <a:solidFill>
                  <a:srgbClr val="7CC379"/>
                </a:solidFill>
                <a:effectLst/>
                <a:latin typeface="inherit"/>
              </a:rPr>
              <a:t>"Development"</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endParaRPr lang="en-IN" b="0" i="0" dirty="0">
              <a:solidFill>
                <a:srgbClr val="596174"/>
              </a:solidFill>
              <a:effectLst/>
              <a:latin typeface="Inconsolata"/>
            </a:endParaRPr>
          </a:p>
          <a:p>
            <a:pPr algn="l" fontAlgn="base"/>
            <a:r>
              <a:rPr lang="en-IN" b="1" i="0" dirty="0">
                <a:solidFill>
                  <a:srgbClr val="6B7C8B"/>
                </a:solidFill>
                <a:effectLst/>
                <a:latin typeface="inherit"/>
              </a:rPr>
              <a:t>},</a:t>
            </a:r>
            <a:endParaRPr lang="en-IN" b="0" i="0" dirty="0">
              <a:solidFill>
                <a:srgbClr val="596174"/>
              </a:solidFill>
              <a:effectLst/>
              <a:latin typeface="Inconsolata"/>
            </a:endParaRPr>
          </a:p>
          <a:p>
            <a:pPr algn="l" fontAlgn="base"/>
            <a:endParaRPr lang="en-IN" b="0" i="0" dirty="0">
              <a:solidFill>
                <a:srgbClr val="596174"/>
              </a:solidFill>
              <a:effectLst/>
              <a:latin typeface="Inconsolata"/>
            </a:endParaRPr>
          </a:p>
        </p:txBody>
      </p:sp>
      <p:sp>
        <p:nvSpPr>
          <p:cNvPr id="8" name="Rectangle 7">
            <a:extLst>
              <a:ext uri="{FF2B5EF4-FFF2-40B4-BE49-F238E27FC236}">
                <a16:creationId xmlns:a16="http://schemas.microsoft.com/office/drawing/2014/main" id="{42CC2D17-4A37-481C-9C94-3B2B0598F266}"/>
              </a:ext>
            </a:extLst>
          </p:cNvPr>
          <p:cNvSpPr/>
          <p:nvPr/>
        </p:nvSpPr>
        <p:spPr>
          <a:xfrm>
            <a:off x="6192079" y="1480931"/>
            <a:ext cx="4740965" cy="453800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l" fontAlgn="base"/>
            <a:r>
              <a:rPr lang="en-IN" b="0" i="0">
                <a:solidFill>
                  <a:srgbClr val="D19252"/>
                </a:solidFill>
                <a:effectLst/>
                <a:latin typeface="inherit"/>
              </a:rPr>
              <a:t>"FirstCoreWebApplication":</a:t>
            </a:r>
            <a:r>
              <a:rPr lang="en-IN" b="0" i="0">
                <a:solidFill>
                  <a:srgbClr val="CFD5E0"/>
                </a:solidFill>
                <a:effectLst/>
                <a:latin typeface="inherit"/>
              </a:rPr>
              <a:t> </a:t>
            </a:r>
            <a:r>
              <a:rPr lang="en-IN" b="1" i="0">
                <a:solidFill>
                  <a:srgbClr val="6B7C8B"/>
                </a:solidFill>
                <a:effectLst/>
                <a:latin typeface="inherit"/>
              </a:rPr>
              <a:t>{</a:t>
            </a:r>
            <a:endParaRPr lang="en-IN" b="0" i="0">
              <a:solidFill>
                <a:srgbClr val="CFD5E0"/>
              </a:solidFill>
              <a:effectLst/>
              <a:latin typeface="inherit"/>
            </a:endParaRPr>
          </a:p>
          <a:p>
            <a:pPr algn="l" fontAlgn="base"/>
            <a:r>
              <a:rPr lang="en-IN" b="0" i="0">
                <a:solidFill>
                  <a:srgbClr val="D19252"/>
                </a:solidFill>
                <a:effectLst/>
                <a:latin typeface="inherit"/>
              </a:rPr>
              <a:t>"commandName":</a:t>
            </a:r>
            <a:r>
              <a:rPr lang="en-IN" b="0" i="0">
                <a:solidFill>
                  <a:srgbClr val="CFD5E0"/>
                </a:solidFill>
                <a:effectLst/>
                <a:latin typeface="inherit"/>
              </a:rPr>
              <a:t> </a:t>
            </a:r>
            <a:r>
              <a:rPr lang="en-IN" b="0" i="0">
                <a:solidFill>
                  <a:srgbClr val="7CC379"/>
                </a:solidFill>
                <a:effectLst/>
                <a:latin typeface="inherit"/>
              </a:rPr>
              <a:t>"Project"</a:t>
            </a:r>
            <a:r>
              <a:rPr lang="en-IN" b="1" i="0">
                <a:solidFill>
                  <a:srgbClr val="6B7C8B"/>
                </a:solidFill>
                <a:effectLst/>
                <a:latin typeface="inherit"/>
              </a:rPr>
              <a:t>,</a:t>
            </a:r>
            <a:endParaRPr lang="en-IN" b="0" i="0">
              <a:solidFill>
                <a:srgbClr val="596174"/>
              </a:solidFill>
              <a:effectLst/>
              <a:latin typeface="Inconsolata"/>
            </a:endParaRPr>
          </a:p>
          <a:p>
            <a:pPr algn="l" fontAlgn="base"/>
            <a:r>
              <a:rPr lang="en-IN" b="0" i="0">
                <a:solidFill>
                  <a:srgbClr val="D19252"/>
                </a:solidFill>
                <a:effectLst/>
                <a:latin typeface="inherit"/>
              </a:rPr>
              <a:t>"launchBrowser":</a:t>
            </a:r>
            <a:r>
              <a:rPr lang="en-IN" b="0" i="0">
                <a:solidFill>
                  <a:srgbClr val="CFD5E0"/>
                </a:solidFill>
                <a:effectLst/>
                <a:latin typeface="inherit"/>
              </a:rPr>
              <a:t> </a:t>
            </a:r>
            <a:r>
              <a:rPr lang="en-IN" b="1" i="0">
                <a:solidFill>
                  <a:srgbClr val="D171DD"/>
                </a:solidFill>
                <a:effectLst/>
                <a:latin typeface="inherit"/>
              </a:rPr>
              <a:t>true</a:t>
            </a:r>
            <a:r>
              <a:rPr lang="en-IN" b="1" i="0">
                <a:solidFill>
                  <a:srgbClr val="6B7C8B"/>
                </a:solidFill>
                <a:effectLst/>
                <a:latin typeface="inherit"/>
              </a:rPr>
              <a:t>,</a:t>
            </a:r>
            <a:endParaRPr lang="en-IN" b="0" i="0">
              <a:solidFill>
                <a:srgbClr val="596174"/>
              </a:solidFill>
              <a:effectLst/>
              <a:latin typeface="Inconsolata"/>
            </a:endParaRPr>
          </a:p>
          <a:p>
            <a:pPr algn="l" fontAlgn="base"/>
            <a:r>
              <a:rPr lang="en-IN" b="0" i="0">
                <a:solidFill>
                  <a:srgbClr val="D19252"/>
                </a:solidFill>
                <a:effectLst/>
                <a:latin typeface="inherit"/>
              </a:rPr>
              <a:t>"applicationUrl":</a:t>
            </a:r>
            <a:r>
              <a:rPr lang="en-IN" b="0" i="0">
                <a:solidFill>
                  <a:srgbClr val="CFD5E0"/>
                </a:solidFill>
                <a:effectLst/>
                <a:latin typeface="inherit"/>
              </a:rPr>
              <a:t> </a:t>
            </a:r>
            <a:r>
              <a:rPr lang="en-IN" b="0" i="0">
                <a:solidFill>
                  <a:srgbClr val="7CC379"/>
                </a:solidFill>
                <a:effectLst/>
                <a:latin typeface="inherit"/>
              </a:rPr>
              <a:t>"http://localhost:5000"</a:t>
            </a:r>
            <a:r>
              <a:rPr lang="en-IN" b="1" i="0">
                <a:solidFill>
                  <a:srgbClr val="6B7C8B"/>
                </a:solidFill>
                <a:effectLst/>
                <a:latin typeface="inherit"/>
              </a:rPr>
              <a:t>,</a:t>
            </a:r>
            <a:endParaRPr lang="en-IN" b="0" i="0">
              <a:solidFill>
                <a:srgbClr val="596174"/>
              </a:solidFill>
              <a:effectLst/>
              <a:latin typeface="Inconsolata"/>
            </a:endParaRPr>
          </a:p>
          <a:p>
            <a:pPr algn="l" fontAlgn="base"/>
            <a:r>
              <a:rPr lang="en-IN" b="0" i="0">
                <a:solidFill>
                  <a:srgbClr val="D19252"/>
                </a:solidFill>
                <a:effectLst/>
                <a:latin typeface="inherit"/>
              </a:rPr>
              <a:t>"environmentVariables":</a:t>
            </a:r>
            <a:r>
              <a:rPr lang="en-IN" b="0" i="0">
                <a:solidFill>
                  <a:srgbClr val="CFD5E0"/>
                </a:solidFill>
                <a:effectLst/>
                <a:latin typeface="inherit"/>
              </a:rPr>
              <a:t> </a:t>
            </a:r>
            <a:r>
              <a:rPr lang="en-IN" b="1" i="0">
                <a:solidFill>
                  <a:srgbClr val="6B7C8B"/>
                </a:solidFill>
                <a:effectLst/>
                <a:latin typeface="inherit"/>
              </a:rPr>
              <a:t>{</a:t>
            </a:r>
            <a:endParaRPr lang="en-IN" b="0" i="0">
              <a:solidFill>
                <a:srgbClr val="596174"/>
              </a:solidFill>
              <a:effectLst/>
              <a:latin typeface="Inconsolata"/>
            </a:endParaRPr>
          </a:p>
          <a:p>
            <a:pPr algn="l" fontAlgn="base"/>
            <a:r>
              <a:rPr lang="en-IN" b="0" i="0">
                <a:solidFill>
                  <a:srgbClr val="D19252"/>
                </a:solidFill>
                <a:effectLst/>
                <a:latin typeface="inherit"/>
              </a:rPr>
              <a:t>"ASPNETCORE_ENVIRONMENT":</a:t>
            </a:r>
            <a:r>
              <a:rPr lang="en-IN" b="0" i="0">
                <a:solidFill>
                  <a:srgbClr val="CFD5E0"/>
                </a:solidFill>
                <a:effectLst/>
                <a:latin typeface="inherit"/>
              </a:rPr>
              <a:t> </a:t>
            </a:r>
            <a:r>
              <a:rPr lang="en-IN" b="0" i="0">
                <a:solidFill>
                  <a:srgbClr val="7CC379"/>
                </a:solidFill>
                <a:effectLst/>
                <a:latin typeface="inherit"/>
              </a:rPr>
              <a:t>"Development"</a:t>
            </a:r>
            <a:endParaRPr lang="en-IN" b="0" i="0">
              <a:solidFill>
                <a:srgbClr val="596174"/>
              </a:solidFill>
              <a:effectLst/>
              <a:latin typeface="Inconsolata"/>
            </a:endParaRPr>
          </a:p>
          <a:p>
            <a:pPr algn="l" fontAlgn="base"/>
            <a:r>
              <a:rPr lang="en-IN" b="1" i="0">
                <a:solidFill>
                  <a:srgbClr val="6B7C8B"/>
                </a:solidFill>
                <a:effectLst/>
                <a:latin typeface="inherit"/>
              </a:rPr>
              <a:t>}</a:t>
            </a:r>
            <a:endParaRPr lang="en-IN" b="0" i="0">
              <a:solidFill>
                <a:srgbClr val="596174"/>
              </a:solidFill>
              <a:effectLst/>
              <a:latin typeface="Inconsolata"/>
            </a:endParaRPr>
          </a:p>
          <a:p>
            <a:pPr algn="l" fontAlgn="base"/>
            <a:r>
              <a:rPr lang="en-IN" b="1" i="0">
                <a:solidFill>
                  <a:srgbClr val="6B7C8B"/>
                </a:solidFill>
                <a:effectLst/>
                <a:latin typeface="inherit"/>
              </a:rPr>
              <a:t>}</a:t>
            </a:r>
            <a:endParaRPr lang="en-IN" b="0" i="0">
              <a:solidFill>
                <a:srgbClr val="596174"/>
              </a:solidFill>
              <a:effectLst/>
              <a:latin typeface="Inconsolata"/>
            </a:endParaRPr>
          </a:p>
          <a:p>
            <a:pPr algn="l" fontAlgn="base"/>
            <a:r>
              <a:rPr lang="en-IN" b="1" i="0">
                <a:solidFill>
                  <a:srgbClr val="6B7C8B"/>
                </a:solidFill>
                <a:effectLst/>
                <a:latin typeface="inherit"/>
              </a:rPr>
              <a:t>}</a:t>
            </a:r>
            <a:endParaRPr lang="en-IN" b="0" i="0">
              <a:solidFill>
                <a:srgbClr val="596174"/>
              </a:solidFill>
              <a:effectLst/>
              <a:latin typeface="Inconsolata"/>
            </a:endParaRPr>
          </a:p>
          <a:p>
            <a:pPr algn="l" fontAlgn="base"/>
            <a:r>
              <a:rPr lang="en-IN" b="1" i="0">
                <a:solidFill>
                  <a:srgbClr val="6B7C8B"/>
                </a:solidFill>
                <a:effectLst/>
                <a:latin typeface="inherit"/>
              </a:rPr>
              <a:t>}</a:t>
            </a:r>
            <a:endParaRPr lang="en-IN" b="0" i="0">
              <a:solidFill>
                <a:srgbClr val="596174"/>
              </a:solidFill>
              <a:effectLst/>
              <a:latin typeface="Inconsolata"/>
            </a:endParaRPr>
          </a:p>
        </p:txBody>
      </p:sp>
    </p:spTree>
    <p:extLst>
      <p:ext uri="{BB962C8B-B14F-4D97-AF65-F5344CB8AC3E}">
        <p14:creationId xmlns:p14="http://schemas.microsoft.com/office/powerpoint/2010/main" val="3951453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64F692-601B-4186-9207-A7115BF02F9E}"/>
              </a:ext>
            </a:extLst>
          </p:cNvPr>
          <p:cNvSpPr>
            <a:spLocks noGrp="1"/>
          </p:cNvSpPr>
          <p:nvPr>
            <p:ph idx="1"/>
          </p:nvPr>
        </p:nvSpPr>
        <p:spPr>
          <a:xfrm>
            <a:off x="708992" y="467139"/>
            <a:ext cx="10515600" cy="5809216"/>
          </a:xfrm>
        </p:spPr>
        <p:txBody>
          <a:bodyPr>
            <a:noAutofit/>
          </a:bodyPr>
          <a:lstStyle/>
          <a:p>
            <a:pPr algn="just" fontAlgn="base"/>
            <a:r>
              <a:rPr lang="en-US" sz="1600" b="0" i="0" dirty="0">
                <a:solidFill>
                  <a:srgbClr val="000000"/>
                </a:solidFill>
                <a:effectLst/>
                <a:latin typeface="arial" panose="020B0604020202020204" pitchFamily="34" charset="0"/>
              </a:rPr>
              <a:t>In the above </a:t>
            </a:r>
            <a:r>
              <a:rPr lang="en-US" sz="1600" b="1" i="0" dirty="0" err="1">
                <a:solidFill>
                  <a:srgbClr val="000000"/>
                </a:solidFill>
                <a:effectLst/>
                <a:latin typeface="arial" panose="020B0604020202020204" pitchFamily="34" charset="0"/>
              </a:rPr>
              <a:t>launchSettings.json</a:t>
            </a:r>
            <a:r>
              <a:rPr lang="en-US" sz="1600" b="0" i="0" dirty="0">
                <a:solidFill>
                  <a:srgbClr val="000000"/>
                </a:solidFill>
                <a:effectLst/>
                <a:latin typeface="arial" panose="020B0604020202020204" pitchFamily="34" charset="0"/>
              </a:rPr>
              <a:t> file, within the profiles, we have two sections i.e. IIS Express</a:t>
            </a:r>
            <a:r>
              <a:rPr lang="en-US" sz="1600" b="1" i="0" dirty="0">
                <a:solidFill>
                  <a:srgbClr val="000000"/>
                </a:solidFill>
                <a:effectLst/>
                <a:latin typeface="arial" panose="020B0604020202020204" pitchFamily="34" charset="0"/>
              </a:rPr>
              <a:t> </a:t>
            </a:r>
            <a:r>
              <a:rPr lang="en-US" sz="1600" b="0" i="0" dirty="0">
                <a:solidFill>
                  <a:srgbClr val="000000"/>
                </a:solidFill>
                <a:effectLst/>
                <a:latin typeface="arial" panose="020B0604020202020204" pitchFamily="34" charset="0"/>
              </a:rPr>
              <a:t>and </a:t>
            </a:r>
            <a:r>
              <a:rPr lang="en-US" sz="1600" b="0" i="0" dirty="0" err="1">
                <a:solidFill>
                  <a:srgbClr val="000000"/>
                </a:solidFill>
                <a:effectLst/>
                <a:latin typeface="arial" panose="020B0604020202020204" pitchFamily="34" charset="0"/>
              </a:rPr>
              <a:t>FirstCoreWebApplication</a:t>
            </a:r>
            <a:r>
              <a:rPr lang="en-US" sz="1600" b="0" i="0" dirty="0">
                <a:solidFill>
                  <a:srgbClr val="000000"/>
                </a:solidFill>
                <a:effectLst/>
                <a:latin typeface="arial" panose="020B0604020202020204" pitchFamily="34" charset="0"/>
              </a:rPr>
              <a:t> as shown in the below image.</a:t>
            </a:r>
          </a:p>
          <a:p>
            <a:pPr algn="just" fontAlgn="base"/>
            <a:endParaRPr lang="en-US" sz="1600" dirty="0">
              <a:solidFill>
                <a:srgbClr val="000000"/>
              </a:solidFill>
              <a:latin typeface="arial" panose="020B0604020202020204" pitchFamily="34" charset="0"/>
            </a:endParaRPr>
          </a:p>
          <a:p>
            <a:pPr algn="just" fontAlgn="base"/>
            <a:endParaRPr lang="en-US" sz="1600" b="0" i="0" dirty="0">
              <a:solidFill>
                <a:srgbClr val="000000"/>
              </a:solidFill>
              <a:effectLst/>
              <a:latin typeface="arial" panose="020B0604020202020204" pitchFamily="34" charset="0"/>
            </a:endParaRPr>
          </a:p>
          <a:p>
            <a:pPr algn="just" fontAlgn="base"/>
            <a:endParaRPr lang="en-US" sz="1600" dirty="0">
              <a:solidFill>
                <a:srgbClr val="000000"/>
              </a:solidFill>
              <a:latin typeface="arial" panose="020B0604020202020204" pitchFamily="34" charset="0"/>
            </a:endParaRPr>
          </a:p>
          <a:p>
            <a:pPr algn="just" fontAlgn="base"/>
            <a:endParaRPr lang="en-US" sz="1600" b="0" i="0" dirty="0">
              <a:solidFill>
                <a:srgbClr val="000000"/>
              </a:solidFill>
              <a:effectLst/>
              <a:latin typeface="arial" panose="020B0604020202020204" pitchFamily="34" charset="0"/>
            </a:endParaRPr>
          </a:p>
          <a:p>
            <a:pPr algn="just" fontAlgn="base"/>
            <a:endParaRPr lang="en-US" sz="1600" dirty="0">
              <a:solidFill>
                <a:srgbClr val="000000"/>
              </a:solidFill>
              <a:latin typeface="arial" panose="020B0604020202020204" pitchFamily="34" charset="0"/>
            </a:endParaRPr>
          </a:p>
          <a:p>
            <a:pPr algn="just" fontAlgn="base"/>
            <a:endParaRPr lang="en-US" sz="1600" b="0" i="0" dirty="0">
              <a:solidFill>
                <a:srgbClr val="000000"/>
              </a:solidFill>
              <a:effectLst/>
              <a:latin typeface="arial" panose="020B0604020202020204" pitchFamily="34" charset="0"/>
            </a:endParaRPr>
          </a:p>
          <a:p>
            <a:pPr algn="just" fontAlgn="base"/>
            <a:endParaRPr lang="en-US" sz="1600" dirty="0">
              <a:solidFill>
                <a:srgbClr val="000000"/>
              </a:solidFill>
              <a:latin typeface="arial" panose="020B0604020202020204" pitchFamily="34" charset="0"/>
            </a:endParaRPr>
          </a:p>
          <a:p>
            <a:pPr algn="just" fontAlgn="base"/>
            <a:endParaRPr lang="en-US" sz="1600" b="0" i="0" dirty="0">
              <a:solidFill>
                <a:srgbClr val="000000"/>
              </a:solidFill>
              <a:effectLst/>
              <a:latin typeface="arial" panose="020B0604020202020204" pitchFamily="34" charset="0"/>
            </a:endParaRPr>
          </a:p>
          <a:p>
            <a:pPr algn="just" fontAlgn="base"/>
            <a:endParaRPr lang="en-US" sz="1600" dirty="0">
              <a:solidFill>
                <a:srgbClr val="000000"/>
              </a:solidFill>
              <a:latin typeface="arial" panose="020B0604020202020204" pitchFamily="34" charset="0"/>
            </a:endParaRPr>
          </a:p>
          <a:p>
            <a:pPr algn="just" fontAlgn="base"/>
            <a:endParaRPr lang="en-US" sz="1600" b="0" i="0" dirty="0">
              <a:solidFill>
                <a:srgbClr val="000000"/>
              </a:solidFill>
              <a:effectLst/>
              <a:latin typeface="arial" panose="020B0604020202020204" pitchFamily="34" charset="0"/>
            </a:endParaRPr>
          </a:p>
          <a:p>
            <a:pPr algn="just" fontAlgn="base"/>
            <a:endParaRPr lang="en-US" sz="1600" b="0" i="0" dirty="0">
              <a:solidFill>
                <a:srgbClr val="000000"/>
              </a:solidFill>
              <a:effectLst/>
              <a:latin typeface="arial" panose="020B0604020202020204" pitchFamily="34" charset="0"/>
            </a:endParaRPr>
          </a:p>
          <a:p>
            <a:pPr algn="just" fontAlgn="base"/>
            <a:endParaRPr lang="en-US" sz="1600" b="0" i="0" dirty="0">
              <a:solidFill>
                <a:srgbClr val="000000"/>
              </a:solidFill>
              <a:effectLst/>
              <a:latin typeface="arial" panose="020B0604020202020204" pitchFamily="34" charset="0"/>
            </a:endParaRPr>
          </a:p>
          <a:p>
            <a:pPr algn="just" fontAlgn="base"/>
            <a:r>
              <a:rPr lang="en-US" sz="1600" b="0" i="0" dirty="0">
                <a:solidFill>
                  <a:srgbClr val="000000"/>
                </a:solidFill>
                <a:effectLst/>
                <a:latin typeface="arial" panose="020B0604020202020204" pitchFamily="34" charset="0"/>
              </a:rPr>
              <a:t>When  run the application from Visual Studio either by pressing </a:t>
            </a:r>
            <a:r>
              <a:rPr lang="en-US" sz="1600" b="1" i="0" dirty="0">
                <a:solidFill>
                  <a:srgbClr val="000000"/>
                </a:solidFill>
                <a:effectLst/>
                <a:latin typeface="arial" panose="020B0604020202020204" pitchFamily="34" charset="0"/>
              </a:rPr>
              <a:t>CTRL + F5</a:t>
            </a:r>
            <a:r>
              <a:rPr lang="en-US" sz="1600" b="0" i="0" dirty="0">
                <a:solidFill>
                  <a:srgbClr val="000000"/>
                </a:solidFill>
                <a:effectLst/>
                <a:latin typeface="arial" panose="020B0604020202020204" pitchFamily="34" charset="0"/>
              </a:rPr>
              <a:t> or just </a:t>
            </a:r>
            <a:r>
              <a:rPr lang="en-US" sz="1600" b="1" i="0" dirty="0">
                <a:solidFill>
                  <a:srgbClr val="000000"/>
                </a:solidFill>
                <a:effectLst/>
                <a:latin typeface="arial" panose="020B0604020202020204" pitchFamily="34" charset="0"/>
              </a:rPr>
              <a:t>F5</a:t>
            </a:r>
            <a:r>
              <a:rPr lang="en-US" sz="1600" b="0" i="0" dirty="0">
                <a:solidFill>
                  <a:srgbClr val="000000"/>
                </a:solidFill>
                <a:effectLst/>
                <a:latin typeface="arial" panose="020B0604020202020204" pitchFamily="34" charset="0"/>
              </a:rPr>
              <a:t> then by default the profile with </a:t>
            </a:r>
            <a:r>
              <a:rPr lang="en-US" sz="1600" b="1" i="0" dirty="0">
                <a:solidFill>
                  <a:srgbClr val="000000"/>
                </a:solidFill>
                <a:effectLst/>
                <a:latin typeface="arial" panose="020B0604020202020204" pitchFamily="34" charset="0"/>
              </a:rPr>
              <a:t>“</a:t>
            </a:r>
            <a:r>
              <a:rPr lang="en-US" sz="1600" b="1" i="0" dirty="0" err="1">
                <a:solidFill>
                  <a:srgbClr val="000000"/>
                </a:solidFill>
                <a:effectLst/>
                <a:latin typeface="arial" panose="020B0604020202020204" pitchFamily="34" charset="0"/>
              </a:rPr>
              <a:t>commandName</a:t>
            </a:r>
            <a:r>
              <a:rPr lang="en-US" sz="1600" b="1" i="0" dirty="0">
                <a:solidFill>
                  <a:srgbClr val="000000"/>
                </a:solidFill>
                <a:effectLst/>
                <a:latin typeface="arial" panose="020B0604020202020204" pitchFamily="34" charset="0"/>
              </a:rPr>
              <a:t>”: “</a:t>
            </a:r>
            <a:r>
              <a:rPr lang="en-US" sz="1600" b="1" i="0" dirty="0" err="1">
                <a:solidFill>
                  <a:srgbClr val="000000"/>
                </a:solidFill>
                <a:effectLst/>
                <a:latin typeface="arial" panose="020B0604020202020204" pitchFamily="34" charset="0"/>
              </a:rPr>
              <a:t>IISExpress</a:t>
            </a:r>
            <a:r>
              <a:rPr lang="en-US" sz="1600" b="1" i="0" dirty="0">
                <a:solidFill>
                  <a:srgbClr val="000000"/>
                </a:solidFill>
                <a:effectLst/>
                <a:latin typeface="arial" panose="020B0604020202020204" pitchFamily="34" charset="0"/>
              </a:rPr>
              <a:t>”</a:t>
            </a:r>
            <a:r>
              <a:rPr lang="en-US" sz="1600" b="0" i="0" dirty="0">
                <a:solidFill>
                  <a:srgbClr val="000000"/>
                </a:solidFill>
                <a:effectLst/>
                <a:latin typeface="arial" panose="020B0604020202020204" pitchFamily="34" charset="0"/>
              </a:rPr>
              <a:t> is going to be used. </a:t>
            </a:r>
          </a:p>
          <a:p>
            <a:pPr algn="just" fontAlgn="base"/>
            <a:r>
              <a:rPr lang="en-US" sz="1600" b="0" i="0" dirty="0">
                <a:solidFill>
                  <a:srgbClr val="000000"/>
                </a:solidFill>
                <a:effectLst/>
                <a:latin typeface="arial" panose="020B0604020202020204" pitchFamily="34" charset="0"/>
              </a:rPr>
              <a:t>On the other hand, if you run the ASP.NET Core application using .NET Core CLI (i.e. dotnet run command), then the profile with the </a:t>
            </a:r>
            <a:r>
              <a:rPr lang="en-US" sz="1600" b="1" i="0" dirty="0">
                <a:solidFill>
                  <a:srgbClr val="000000"/>
                </a:solidFill>
                <a:effectLst/>
                <a:latin typeface="arial" panose="020B0604020202020204" pitchFamily="34" charset="0"/>
              </a:rPr>
              <a:t>“</a:t>
            </a:r>
            <a:r>
              <a:rPr lang="en-US" sz="1600" b="1" i="0" dirty="0" err="1">
                <a:solidFill>
                  <a:srgbClr val="000000"/>
                </a:solidFill>
                <a:effectLst/>
                <a:latin typeface="arial" panose="020B0604020202020204" pitchFamily="34" charset="0"/>
              </a:rPr>
              <a:t>commandName</a:t>
            </a:r>
            <a:r>
              <a:rPr lang="en-US" sz="1600" b="1" i="0" dirty="0">
                <a:solidFill>
                  <a:srgbClr val="000000"/>
                </a:solidFill>
                <a:effectLst/>
                <a:latin typeface="arial" panose="020B0604020202020204" pitchFamily="34" charset="0"/>
              </a:rPr>
              <a:t>”: “Project”</a:t>
            </a:r>
            <a:r>
              <a:rPr lang="en-US" sz="1600" b="0" i="0" dirty="0">
                <a:solidFill>
                  <a:srgbClr val="000000"/>
                </a:solidFill>
                <a:effectLst/>
                <a:latin typeface="arial" panose="020B0604020202020204" pitchFamily="34" charset="0"/>
              </a:rPr>
              <a:t> is going to be used.  </a:t>
            </a:r>
            <a:endParaRPr lang="en-US" sz="1600" b="0" i="0" dirty="0">
              <a:solidFill>
                <a:srgbClr val="212529"/>
              </a:solidFill>
              <a:effectLst/>
              <a:latin typeface="-apple-system"/>
            </a:endParaRPr>
          </a:p>
          <a:p>
            <a:pPr marL="0" indent="0">
              <a:buNone/>
            </a:pPr>
            <a:endParaRPr lang="en-IN" sz="1600" dirty="0"/>
          </a:p>
          <a:p>
            <a:pPr marL="0" indent="0" algn="just" fontAlgn="base">
              <a:buNone/>
            </a:pPr>
            <a:endParaRPr lang="en-US" sz="1600" b="0" i="0" dirty="0">
              <a:solidFill>
                <a:srgbClr val="212529"/>
              </a:solidFill>
              <a:effectLst/>
              <a:latin typeface="-apple-system"/>
            </a:endParaRPr>
          </a:p>
          <a:p>
            <a:pPr marL="0" indent="0">
              <a:buNone/>
            </a:pPr>
            <a:br>
              <a:rPr lang="en-US" sz="1600" dirty="0"/>
            </a:br>
            <a:endParaRPr lang="en-IN" sz="1600" dirty="0"/>
          </a:p>
        </p:txBody>
      </p:sp>
      <p:pic>
        <p:nvPicPr>
          <p:cNvPr id="2050" name="Picture 2" descr="ASP.NET Core Application Profile settings in the launchSettings.json file">
            <a:extLst>
              <a:ext uri="{FF2B5EF4-FFF2-40B4-BE49-F238E27FC236}">
                <a16:creationId xmlns:a16="http://schemas.microsoft.com/office/drawing/2014/main" id="{AA5503A3-007E-483B-B825-ACA16ED3B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7779" y="1197251"/>
            <a:ext cx="6427925" cy="3643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826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F0414-0DE2-4FB3-A2D6-7C8C9CA5C8B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32FA67A-C7E8-495F-B63A-2BFE6D10B572}"/>
              </a:ext>
            </a:extLst>
          </p:cNvPr>
          <p:cNvSpPr>
            <a:spLocks noGrp="1"/>
          </p:cNvSpPr>
          <p:nvPr>
            <p:ph idx="1"/>
          </p:nvPr>
        </p:nvSpPr>
        <p:spPr>
          <a:xfrm>
            <a:off x="838200" y="1825624"/>
            <a:ext cx="10515600" cy="4351338"/>
          </a:xfrm>
        </p:spPr>
        <p:txBody>
          <a:bodyPr/>
          <a:lstStyle/>
          <a:p>
            <a:r>
              <a:rPr lang="en-US" dirty="0"/>
              <a:t>This is where we select our profile from</a:t>
            </a:r>
          </a:p>
          <a:p>
            <a:endParaRPr lang="en-IN" dirty="0"/>
          </a:p>
        </p:txBody>
      </p:sp>
      <p:pic>
        <p:nvPicPr>
          <p:cNvPr id="3076" name="Picture 4" descr="ASP.NET Core launchSettings.json file">
            <a:extLst>
              <a:ext uri="{FF2B5EF4-FFF2-40B4-BE49-F238E27FC236}">
                <a16:creationId xmlns:a16="http://schemas.microsoft.com/office/drawing/2014/main" id="{FAAC2563-96A3-49E6-9A5D-BD14EBFA57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2862" y="2577754"/>
            <a:ext cx="4848225"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062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AE15F2-C137-4CA5-857D-89BCBB714D87}"/>
              </a:ext>
            </a:extLst>
          </p:cNvPr>
          <p:cNvSpPr>
            <a:spLocks noGrp="1"/>
          </p:cNvSpPr>
          <p:nvPr>
            <p:ph idx="1"/>
          </p:nvPr>
        </p:nvSpPr>
        <p:spPr>
          <a:xfrm>
            <a:off x="838200" y="646043"/>
            <a:ext cx="10515600" cy="5640251"/>
          </a:xfrm>
        </p:spPr>
        <p:txBody>
          <a:bodyPr/>
          <a:lstStyle/>
          <a:p>
            <a:pPr algn="just" fontAlgn="base"/>
            <a:r>
              <a:rPr lang="en-US" b="0" i="0" dirty="0">
                <a:solidFill>
                  <a:srgbClr val="000000"/>
                </a:solidFill>
                <a:effectLst/>
                <a:latin typeface="arial" panose="020B0604020202020204" pitchFamily="34" charset="0"/>
              </a:rPr>
              <a:t>The value of the </a:t>
            </a:r>
            <a:r>
              <a:rPr lang="en-US" b="0" i="0" dirty="0" err="1">
                <a:solidFill>
                  <a:srgbClr val="000000"/>
                </a:solidFill>
                <a:effectLst/>
                <a:latin typeface="arial" panose="020B0604020202020204" pitchFamily="34" charset="0"/>
              </a:rPr>
              <a:t>commandName</a:t>
            </a:r>
            <a:r>
              <a:rPr lang="en-US" b="1" i="0" dirty="0">
                <a:solidFill>
                  <a:srgbClr val="000000"/>
                </a:solidFill>
                <a:effectLst/>
                <a:latin typeface="arial" panose="020B0604020202020204" pitchFamily="34" charset="0"/>
              </a:rPr>
              <a:t> </a:t>
            </a:r>
            <a:r>
              <a:rPr lang="en-US" b="0" i="0" dirty="0">
                <a:solidFill>
                  <a:srgbClr val="000000"/>
                </a:solidFill>
                <a:effectLst/>
                <a:latin typeface="arial" panose="020B0604020202020204" pitchFamily="34" charset="0"/>
              </a:rPr>
              <a:t>property of the </a:t>
            </a:r>
            <a:r>
              <a:rPr lang="en-US" b="0" i="0" dirty="0" err="1">
                <a:solidFill>
                  <a:srgbClr val="000000"/>
                </a:solidFill>
                <a:effectLst/>
                <a:latin typeface="arial" panose="020B0604020202020204" pitchFamily="34" charset="0"/>
              </a:rPr>
              <a:t>launchSettings.json</a:t>
            </a:r>
            <a:r>
              <a:rPr lang="en-US" b="0" i="0" dirty="0">
                <a:solidFill>
                  <a:srgbClr val="000000"/>
                </a:solidFill>
                <a:effectLst/>
                <a:latin typeface="arial" panose="020B0604020202020204" pitchFamily="34" charset="0"/>
              </a:rPr>
              <a:t> file can be any one of the following.  </a:t>
            </a:r>
            <a:endParaRPr lang="en-US" b="0" i="0" dirty="0">
              <a:solidFill>
                <a:srgbClr val="212529"/>
              </a:solidFill>
              <a:effectLst/>
              <a:latin typeface="-apple-system"/>
            </a:endParaRPr>
          </a:p>
          <a:p>
            <a:pPr algn="just" fontAlgn="base">
              <a:buFont typeface="+mj-lt"/>
              <a:buAutoNum type="arabicPeriod"/>
            </a:pPr>
            <a:r>
              <a:rPr lang="en-US" b="1" i="0" dirty="0" err="1">
                <a:solidFill>
                  <a:srgbClr val="000000"/>
                </a:solidFill>
                <a:effectLst/>
                <a:latin typeface="arial" panose="020B0604020202020204" pitchFamily="34" charset="0"/>
              </a:rPr>
              <a:t>IISExpress</a:t>
            </a:r>
            <a:endParaRPr lang="en-US" b="0" i="0" dirty="0">
              <a:solidFill>
                <a:srgbClr val="212529"/>
              </a:solidFill>
              <a:effectLst/>
              <a:latin typeface="-apple-system"/>
            </a:endParaRPr>
          </a:p>
          <a:p>
            <a:pPr algn="just" fontAlgn="base">
              <a:buFont typeface="+mj-lt"/>
              <a:buAutoNum type="arabicPeriod"/>
            </a:pPr>
            <a:r>
              <a:rPr lang="en-US" b="1" i="0" dirty="0">
                <a:solidFill>
                  <a:srgbClr val="000000"/>
                </a:solidFill>
                <a:effectLst/>
                <a:latin typeface="arial" panose="020B0604020202020204" pitchFamily="34" charset="0"/>
              </a:rPr>
              <a:t>IIS</a:t>
            </a:r>
            <a:endParaRPr lang="en-US" b="0" i="0" dirty="0">
              <a:solidFill>
                <a:srgbClr val="212529"/>
              </a:solidFill>
              <a:effectLst/>
              <a:latin typeface="-apple-system"/>
            </a:endParaRPr>
          </a:p>
          <a:p>
            <a:pPr algn="just" fontAlgn="base">
              <a:buFont typeface="+mj-lt"/>
              <a:buAutoNum type="arabicPeriod"/>
            </a:pPr>
            <a:r>
              <a:rPr lang="en-US" b="1" i="0" dirty="0">
                <a:solidFill>
                  <a:srgbClr val="000000"/>
                </a:solidFill>
                <a:effectLst/>
                <a:latin typeface="arial" panose="020B0604020202020204" pitchFamily="34" charset="0"/>
              </a:rPr>
              <a:t>Project</a:t>
            </a:r>
            <a:endParaRPr lang="en-US" b="0" i="0" dirty="0">
              <a:solidFill>
                <a:srgbClr val="212529"/>
              </a:solidFill>
              <a:effectLst/>
              <a:latin typeface="-apple-system"/>
            </a:endParaRPr>
          </a:p>
          <a:p>
            <a:endParaRPr lang="en-IN" dirty="0"/>
          </a:p>
        </p:txBody>
      </p:sp>
      <p:pic>
        <p:nvPicPr>
          <p:cNvPr id="4098" name="Picture 2" descr="Internal and External Web Server in ASP.NET Core">
            <a:extLst>
              <a:ext uri="{FF2B5EF4-FFF2-40B4-BE49-F238E27FC236}">
                <a16:creationId xmlns:a16="http://schemas.microsoft.com/office/drawing/2014/main" id="{DDC7F8FD-B78C-482C-BF64-DB12CE5E1C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205" y="3429000"/>
            <a:ext cx="8582025"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601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7859-3589-40B5-8A1A-FFA7DB7E7D76}"/>
              </a:ext>
            </a:extLst>
          </p:cNvPr>
          <p:cNvSpPr>
            <a:spLocks noGrp="1"/>
          </p:cNvSpPr>
          <p:nvPr>
            <p:ph type="title"/>
          </p:nvPr>
        </p:nvSpPr>
        <p:spPr>
          <a:xfrm>
            <a:off x="838200" y="365125"/>
            <a:ext cx="10515600" cy="726557"/>
          </a:xfrm>
        </p:spPr>
        <p:txBody>
          <a:bodyPr/>
          <a:lstStyle/>
          <a:p>
            <a:r>
              <a:rPr lang="en-US" dirty="0"/>
              <a:t>			</a:t>
            </a:r>
            <a:r>
              <a:rPr lang="en-US" dirty="0" err="1"/>
              <a:t>Project.json</a:t>
            </a:r>
            <a:endParaRPr lang="en-IN" dirty="0"/>
          </a:p>
        </p:txBody>
      </p:sp>
      <p:sp>
        <p:nvSpPr>
          <p:cNvPr id="3" name="Content Placeholder 2">
            <a:extLst>
              <a:ext uri="{FF2B5EF4-FFF2-40B4-BE49-F238E27FC236}">
                <a16:creationId xmlns:a16="http://schemas.microsoft.com/office/drawing/2014/main" id="{69B75002-E2AF-4613-A58B-68AB25EBBA03}"/>
              </a:ext>
            </a:extLst>
          </p:cNvPr>
          <p:cNvSpPr>
            <a:spLocks noGrp="1"/>
          </p:cNvSpPr>
          <p:nvPr>
            <p:ph idx="1"/>
          </p:nvPr>
        </p:nvSpPr>
        <p:spPr>
          <a:xfrm>
            <a:off x="838200" y="1278294"/>
            <a:ext cx="10515600" cy="4898669"/>
          </a:xfrm>
        </p:spPr>
        <p:txBody>
          <a:bodyPr>
            <a:normAutofit fontScale="77500" lnSpcReduction="20000"/>
          </a:bodyPr>
          <a:lstStyle/>
          <a:p>
            <a:pPr marL="0" indent="0">
              <a:buNone/>
            </a:pPr>
            <a:r>
              <a:rPr lang="en-US" dirty="0"/>
              <a:t>		</a:t>
            </a:r>
            <a:r>
              <a:rPr lang="en-US" dirty="0" err="1"/>
              <a:t>Project.json</a:t>
            </a:r>
            <a:r>
              <a:rPr lang="en-US" dirty="0"/>
              <a:t> is heart of .NET Application</a:t>
            </a:r>
          </a:p>
          <a:p>
            <a:pPr marL="0" indent="0">
              <a:buNone/>
            </a:pPr>
            <a:endParaRPr lang="en-US" dirty="0"/>
          </a:p>
          <a:p>
            <a:pPr marL="0" indent="0">
              <a:buNone/>
            </a:pPr>
            <a:r>
              <a:rPr lang="en-IN" b="1" u="sng" dirty="0"/>
              <a:t>View of </a:t>
            </a:r>
            <a:r>
              <a:rPr lang="en-IN" b="1" u="sng" dirty="0" err="1"/>
              <a:t>project.json</a:t>
            </a:r>
            <a:r>
              <a:rPr lang="en-IN" b="1" u="sng" dirty="0"/>
              <a:t>:</a:t>
            </a:r>
          </a:p>
          <a:p>
            <a:pPr marL="0" indent="0">
              <a:buNone/>
            </a:pPr>
            <a:endParaRPr lang="en-US" b="0" i="0" dirty="0">
              <a:solidFill>
                <a:srgbClr val="000000"/>
              </a:solidFill>
              <a:effectLst/>
              <a:latin typeface="Arial" panose="020B0604020202020204" pitchFamily="34" charset="0"/>
            </a:endParaRPr>
          </a:p>
          <a:p>
            <a:pPr marL="0" indent="0">
              <a:buNone/>
            </a:pPr>
            <a:r>
              <a:rPr lang="en-US" b="0" i="0" dirty="0">
                <a:solidFill>
                  <a:srgbClr val="000000"/>
                </a:solidFill>
                <a:effectLst/>
                <a:latin typeface="Arial" panose="020B0604020202020204" pitchFamily="34" charset="0"/>
              </a:rPr>
              <a:t>We have version information at the top of this file</a:t>
            </a:r>
            <a:endParaRPr lang="en-IN" b="1" u="sng" dirty="0"/>
          </a:p>
          <a:p>
            <a:pPr marL="0" indent="0">
              <a:buNone/>
            </a:pPr>
            <a:r>
              <a:rPr lang="en-IN" dirty="0">
                <a:solidFill>
                  <a:srgbClr val="008800"/>
                </a:solidFill>
                <a:effectLst/>
              </a:rPr>
              <a:t>"dependencies"</a:t>
            </a:r>
            <a:r>
              <a:rPr lang="en-IN" dirty="0">
                <a:solidFill>
                  <a:srgbClr val="666600"/>
                </a:solidFill>
                <a:effectLst/>
              </a:rPr>
              <a:t>:</a:t>
            </a:r>
            <a:r>
              <a:rPr lang="en-IN" dirty="0">
                <a:solidFill>
                  <a:srgbClr val="000000"/>
                </a:solidFill>
                <a:effectLst/>
              </a:rPr>
              <a:t> </a:t>
            </a:r>
          </a:p>
          <a:p>
            <a:pPr marL="0" indent="0">
              <a:buNone/>
            </a:pPr>
            <a:r>
              <a:rPr lang="en-IN" dirty="0">
                <a:solidFill>
                  <a:srgbClr val="666600"/>
                </a:solidFill>
                <a:effectLst/>
              </a:rPr>
              <a:t>{</a:t>
            </a:r>
            <a:r>
              <a:rPr lang="en-IN" dirty="0">
                <a:solidFill>
                  <a:srgbClr val="000000"/>
                </a:solidFill>
                <a:effectLst/>
              </a:rPr>
              <a:t> </a:t>
            </a:r>
            <a:r>
              <a:rPr lang="en-IN" dirty="0">
                <a:solidFill>
                  <a:srgbClr val="008800"/>
                </a:solidFill>
                <a:effectLst/>
              </a:rPr>
              <a:t>"</a:t>
            </a:r>
            <a:r>
              <a:rPr lang="en-IN" dirty="0" err="1">
                <a:solidFill>
                  <a:srgbClr val="008800"/>
                </a:solidFill>
                <a:effectLst/>
              </a:rPr>
              <a:t>Microsoft.NETCore.App</a:t>
            </a:r>
            <a:r>
              <a:rPr lang="en-IN" dirty="0">
                <a:solidFill>
                  <a:srgbClr val="008800"/>
                </a:solidFill>
                <a:effectLst/>
              </a:rPr>
              <a:t>"</a:t>
            </a:r>
            <a:r>
              <a:rPr lang="en-IN" dirty="0">
                <a:solidFill>
                  <a:srgbClr val="666600"/>
                </a:solidFill>
                <a:effectLst/>
              </a:rPr>
              <a:t>:</a:t>
            </a:r>
            <a:r>
              <a:rPr lang="en-IN" dirty="0">
                <a:solidFill>
                  <a:srgbClr val="000000"/>
                </a:solidFill>
                <a:effectLst/>
              </a:rPr>
              <a:t> </a:t>
            </a:r>
            <a:r>
              <a:rPr lang="en-IN" dirty="0">
                <a:solidFill>
                  <a:srgbClr val="666600"/>
                </a:solidFill>
                <a:effectLst/>
              </a:rPr>
              <a:t>{</a:t>
            </a:r>
            <a:r>
              <a:rPr lang="en-IN" dirty="0">
                <a:solidFill>
                  <a:srgbClr val="000000"/>
                </a:solidFill>
                <a:effectLst/>
              </a:rPr>
              <a:t> </a:t>
            </a:r>
            <a:r>
              <a:rPr lang="en-IN" dirty="0">
                <a:solidFill>
                  <a:srgbClr val="008800"/>
                </a:solidFill>
                <a:effectLst/>
              </a:rPr>
              <a:t>"version"</a:t>
            </a:r>
            <a:r>
              <a:rPr lang="en-IN" dirty="0">
                <a:solidFill>
                  <a:srgbClr val="666600"/>
                </a:solidFill>
                <a:effectLst/>
              </a:rPr>
              <a:t>:</a:t>
            </a:r>
            <a:r>
              <a:rPr lang="en-IN" dirty="0">
                <a:solidFill>
                  <a:srgbClr val="000000"/>
                </a:solidFill>
                <a:effectLst/>
              </a:rPr>
              <a:t> </a:t>
            </a:r>
            <a:r>
              <a:rPr lang="en-IN" dirty="0">
                <a:solidFill>
                  <a:srgbClr val="008800"/>
                </a:solidFill>
                <a:effectLst/>
              </a:rPr>
              <a:t>"1.0.0"</a:t>
            </a:r>
            <a:r>
              <a:rPr lang="en-IN" dirty="0">
                <a:solidFill>
                  <a:srgbClr val="666600"/>
                </a:solidFill>
                <a:effectLst/>
              </a:rPr>
              <a:t>,</a:t>
            </a:r>
            <a:r>
              <a:rPr lang="en-IN" dirty="0">
                <a:solidFill>
                  <a:srgbClr val="000000"/>
                </a:solidFill>
                <a:effectLst/>
              </a:rPr>
              <a:t> </a:t>
            </a:r>
            <a:r>
              <a:rPr lang="en-IN" dirty="0">
                <a:solidFill>
                  <a:srgbClr val="008800"/>
                </a:solidFill>
                <a:effectLst/>
              </a:rPr>
              <a:t>"type"</a:t>
            </a:r>
            <a:r>
              <a:rPr lang="en-IN" dirty="0">
                <a:solidFill>
                  <a:srgbClr val="666600"/>
                </a:solidFill>
                <a:effectLst/>
              </a:rPr>
              <a:t>:</a:t>
            </a:r>
            <a:r>
              <a:rPr lang="en-IN" dirty="0">
                <a:solidFill>
                  <a:srgbClr val="000000"/>
                </a:solidFill>
                <a:effectLst/>
              </a:rPr>
              <a:t> </a:t>
            </a:r>
            <a:r>
              <a:rPr lang="en-IN" dirty="0">
                <a:solidFill>
                  <a:srgbClr val="008800"/>
                </a:solidFill>
                <a:effectLst/>
              </a:rPr>
              <a:t>"platform"</a:t>
            </a:r>
            <a:r>
              <a:rPr lang="en-IN" dirty="0">
                <a:solidFill>
                  <a:srgbClr val="000000"/>
                </a:solidFill>
                <a:effectLst/>
              </a:rPr>
              <a:t> </a:t>
            </a:r>
            <a:r>
              <a:rPr lang="en-IN" dirty="0">
                <a:solidFill>
                  <a:srgbClr val="666600"/>
                </a:solidFill>
                <a:effectLst/>
              </a:rPr>
              <a:t>},</a:t>
            </a:r>
          </a:p>
          <a:p>
            <a:pPr marL="0" indent="0">
              <a:buNone/>
            </a:pPr>
            <a:endParaRPr lang="en-IN" b="0" i="0" dirty="0">
              <a:solidFill>
                <a:srgbClr val="000000"/>
              </a:solidFill>
              <a:effectLst/>
              <a:latin typeface="Arial" panose="020B0604020202020204" pitchFamily="34" charset="0"/>
            </a:endParaRPr>
          </a:p>
          <a:p>
            <a:pPr marL="0" indent="0">
              <a:buNone/>
            </a:pPr>
            <a:r>
              <a:rPr lang="en-IN" b="0" i="0" dirty="0">
                <a:solidFill>
                  <a:srgbClr val="000000"/>
                </a:solidFill>
                <a:effectLst/>
                <a:latin typeface="Arial" panose="020B0604020202020204" pitchFamily="34" charset="0"/>
              </a:rPr>
              <a:t>Top-level NuGet packages </a:t>
            </a:r>
          </a:p>
          <a:p>
            <a:pPr marL="0" indent="0">
              <a:buNone/>
            </a:pPr>
            <a:r>
              <a:rPr lang="en-IN" dirty="0">
                <a:solidFill>
                  <a:srgbClr val="008800"/>
                </a:solidFill>
                <a:effectLst/>
              </a:rPr>
              <a:t>"</a:t>
            </a:r>
            <a:r>
              <a:rPr lang="en-IN" dirty="0" err="1">
                <a:solidFill>
                  <a:srgbClr val="008800"/>
                </a:solidFill>
                <a:effectLst/>
              </a:rPr>
              <a:t>Microsoft.AspNetCore.Diagnostics</a:t>
            </a:r>
            <a:r>
              <a:rPr lang="en-IN" dirty="0">
                <a:solidFill>
                  <a:srgbClr val="008800"/>
                </a:solidFill>
                <a:effectLst/>
              </a:rPr>
              <a:t>"</a:t>
            </a:r>
            <a:r>
              <a:rPr lang="en-IN" dirty="0">
                <a:solidFill>
                  <a:srgbClr val="666600"/>
                </a:solidFill>
                <a:effectLst/>
              </a:rPr>
              <a:t>:</a:t>
            </a:r>
            <a:r>
              <a:rPr lang="en-IN" dirty="0">
                <a:solidFill>
                  <a:srgbClr val="000000"/>
                </a:solidFill>
                <a:effectLst/>
              </a:rPr>
              <a:t> </a:t>
            </a:r>
            <a:r>
              <a:rPr lang="en-IN" dirty="0">
                <a:solidFill>
                  <a:srgbClr val="008800"/>
                </a:solidFill>
                <a:effectLst/>
              </a:rPr>
              <a:t>"1.0.0"</a:t>
            </a:r>
            <a:r>
              <a:rPr lang="en-IN" dirty="0">
                <a:solidFill>
                  <a:srgbClr val="666600"/>
                </a:solidFill>
                <a:effectLst/>
              </a:rPr>
              <a:t>,</a:t>
            </a:r>
            <a:r>
              <a:rPr lang="en-IN" dirty="0">
                <a:solidFill>
                  <a:srgbClr val="000000"/>
                </a:solidFill>
                <a:effectLst/>
              </a:rPr>
              <a:t> </a:t>
            </a:r>
            <a:r>
              <a:rPr lang="en-IN" dirty="0">
                <a:solidFill>
                  <a:srgbClr val="008800"/>
                </a:solidFill>
                <a:effectLst/>
              </a:rPr>
              <a:t>"</a:t>
            </a:r>
            <a:r>
              <a:rPr lang="en-IN" dirty="0" err="1">
                <a:solidFill>
                  <a:srgbClr val="008800"/>
                </a:solidFill>
                <a:effectLst/>
              </a:rPr>
              <a:t>Microsoft.AspNetCore.Server.IISIntegration</a:t>
            </a:r>
            <a:r>
              <a:rPr lang="en-IN" dirty="0">
                <a:solidFill>
                  <a:srgbClr val="008800"/>
                </a:solidFill>
                <a:effectLst/>
              </a:rPr>
              <a:t>"</a:t>
            </a:r>
            <a:r>
              <a:rPr lang="en-IN" dirty="0">
                <a:solidFill>
                  <a:srgbClr val="666600"/>
                </a:solidFill>
                <a:effectLst/>
              </a:rPr>
              <a:t>:</a:t>
            </a:r>
            <a:r>
              <a:rPr lang="en-IN" dirty="0">
                <a:solidFill>
                  <a:srgbClr val="000000"/>
                </a:solidFill>
                <a:effectLst/>
              </a:rPr>
              <a:t> </a:t>
            </a:r>
            <a:r>
              <a:rPr lang="en-IN" dirty="0">
                <a:solidFill>
                  <a:srgbClr val="008800"/>
                </a:solidFill>
                <a:effectLst/>
              </a:rPr>
              <a:t>"1.0.0"</a:t>
            </a:r>
            <a:r>
              <a:rPr lang="en-IN" dirty="0">
                <a:solidFill>
                  <a:srgbClr val="666600"/>
                </a:solidFill>
                <a:effectLst/>
              </a:rPr>
              <a:t>,</a:t>
            </a:r>
            <a:r>
              <a:rPr lang="en-IN" dirty="0">
                <a:solidFill>
                  <a:srgbClr val="000000"/>
                </a:solidFill>
                <a:effectLst/>
              </a:rPr>
              <a:t> </a:t>
            </a:r>
            <a:r>
              <a:rPr lang="en-IN" dirty="0">
                <a:solidFill>
                  <a:srgbClr val="008800"/>
                </a:solidFill>
                <a:effectLst/>
              </a:rPr>
              <a:t>"</a:t>
            </a:r>
            <a:r>
              <a:rPr lang="en-IN" dirty="0" err="1">
                <a:solidFill>
                  <a:srgbClr val="008800"/>
                </a:solidFill>
                <a:effectLst/>
              </a:rPr>
              <a:t>Microsoft.AspNetCore.Server.Kestrel</a:t>
            </a:r>
            <a:r>
              <a:rPr lang="en-IN" dirty="0">
                <a:solidFill>
                  <a:srgbClr val="008800"/>
                </a:solidFill>
                <a:effectLst/>
              </a:rPr>
              <a:t>"</a:t>
            </a:r>
            <a:r>
              <a:rPr lang="en-IN" dirty="0">
                <a:solidFill>
                  <a:srgbClr val="666600"/>
                </a:solidFill>
                <a:effectLst/>
              </a:rPr>
              <a:t>:</a:t>
            </a:r>
            <a:r>
              <a:rPr lang="en-IN" dirty="0">
                <a:solidFill>
                  <a:srgbClr val="000000"/>
                </a:solidFill>
                <a:effectLst/>
              </a:rPr>
              <a:t> </a:t>
            </a:r>
            <a:r>
              <a:rPr lang="en-IN" dirty="0">
                <a:solidFill>
                  <a:srgbClr val="008800"/>
                </a:solidFill>
                <a:effectLst/>
              </a:rPr>
              <a:t>"1.0.0"</a:t>
            </a:r>
            <a:r>
              <a:rPr lang="en-IN" dirty="0">
                <a:solidFill>
                  <a:srgbClr val="000000"/>
                </a:solidFill>
                <a:effectLst/>
              </a:rPr>
              <a:t> </a:t>
            </a:r>
            <a:r>
              <a:rPr lang="en-IN" dirty="0">
                <a:solidFill>
                  <a:srgbClr val="666600"/>
                </a:solidFill>
                <a:effectLst/>
              </a:rPr>
              <a:t>}</a:t>
            </a:r>
            <a:endParaRPr lang="en-IN" dirty="0"/>
          </a:p>
          <a:p>
            <a:pPr marL="0" indent="0">
              <a:buNone/>
            </a:pPr>
            <a:r>
              <a:rPr lang="en-IN" dirty="0"/>
              <a:t>We can even add new dependencies by typing here or right </a:t>
            </a:r>
            <a:r>
              <a:rPr lang="en-IN" dirty="0" err="1"/>
              <a:t>clikc</a:t>
            </a:r>
            <a:r>
              <a:rPr lang="en-IN" dirty="0"/>
              <a:t> reference and selecting it</a:t>
            </a:r>
          </a:p>
          <a:p>
            <a:endParaRPr lang="en-IN" dirty="0"/>
          </a:p>
        </p:txBody>
      </p:sp>
    </p:spTree>
    <p:extLst>
      <p:ext uri="{BB962C8B-B14F-4D97-AF65-F5344CB8AC3E}">
        <p14:creationId xmlns:p14="http://schemas.microsoft.com/office/powerpoint/2010/main" val="755899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E561-8196-4BE0-A387-F191D2BB6F4B}"/>
              </a:ext>
            </a:extLst>
          </p:cNvPr>
          <p:cNvSpPr>
            <a:spLocks noGrp="1"/>
          </p:cNvSpPr>
          <p:nvPr>
            <p:ph type="title"/>
          </p:nvPr>
        </p:nvSpPr>
        <p:spPr>
          <a:xfrm>
            <a:off x="838200" y="365125"/>
            <a:ext cx="10515600" cy="549275"/>
          </a:xfrm>
        </p:spPr>
        <p:txBody>
          <a:bodyPr>
            <a:normAutofit fontScale="90000"/>
          </a:bodyPr>
          <a:lstStyle/>
          <a:p>
            <a:br>
              <a:rPr lang="en-IN" b="1" i="0" dirty="0">
                <a:solidFill>
                  <a:srgbClr val="000000"/>
                </a:solidFill>
                <a:effectLst/>
                <a:latin typeface="arial" panose="020B0604020202020204" pitchFamily="34" charset="0"/>
              </a:rPr>
            </a:br>
            <a:r>
              <a:rPr lang="en-IN" b="1" i="0" dirty="0">
                <a:solidFill>
                  <a:srgbClr val="000000"/>
                </a:solidFill>
                <a:effectLst/>
                <a:latin typeface="arial" panose="020B0604020202020204" pitchFamily="34" charset="0"/>
              </a:rPr>
              <a:t>Case1: </a:t>
            </a:r>
            <a:r>
              <a:rPr lang="en-IN" b="1" i="0" dirty="0" err="1">
                <a:solidFill>
                  <a:srgbClr val="000000"/>
                </a:solidFill>
                <a:effectLst/>
                <a:latin typeface="arial" panose="020B0604020202020204" pitchFamily="34" charset="0"/>
              </a:rPr>
              <a:t>CommandName</a:t>
            </a:r>
            <a:r>
              <a:rPr lang="en-IN" b="1" i="0" dirty="0">
                <a:solidFill>
                  <a:srgbClr val="000000"/>
                </a:solidFill>
                <a:effectLst/>
                <a:latin typeface="arial" panose="020B0604020202020204" pitchFamily="34" charset="0"/>
              </a:rPr>
              <a:t> as Project</a:t>
            </a:r>
            <a:br>
              <a:rPr lang="en-IN" b="0" i="0" dirty="0">
                <a:solidFill>
                  <a:srgbClr val="3A3A3A"/>
                </a:solidFill>
                <a:effectLst/>
                <a:latin typeface="-apple-system"/>
              </a:rPr>
            </a:br>
            <a:endParaRPr lang="en-IN" dirty="0"/>
          </a:p>
        </p:txBody>
      </p:sp>
      <p:sp>
        <p:nvSpPr>
          <p:cNvPr id="3" name="Content Placeholder 2">
            <a:extLst>
              <a:ext uri="{FF2B5EF4-FFF2-40B4-BE49-F238E27FC236}">
                <a16:creationId xmlns:a16="http://schemas.microsoft.com/office/drawing/2014/main" id="{315F6371-955F-4634-A1CA-2ACD710348F2}"/>
              </a:ext>
            </a:extLst>
          </p:cNvPr>
          <p:cNvSpPr>
            <a:spLocks noGrp="1"/>
          </p:cNvSpPr>
          <p:nvPr>
            <p:ph idx="1"/>
          </p:nvPr>
        </p:nvSpPr>
        <p:spPr>
          <a:xfrm>
            <a:off x="838199" y="1212574"/>
            <a:ext cx="10515600" cy="4964389"/>
          </a:xfrm>
        </p:spPr>
        <p:txBody>
          <a:bodyPr>
            <a:normAutofit/>
          </a:bodyPr>
          <a:lstStyle/>
          <a:p>
            <a:r>
              <a:rPr lang="en-US" sz="1800" dirty="0">
                <a:solidFill>
                  <a:srgbClr val="000000"/>
                </a:solidFill>
                <a:latin typeface="Times New Roman" panose="02020603050405020304" pitchFamily="18" charset="0"/>
                <a:cs typeface="Times New Roman" panose="02020603050405020304" pitchFamily="18" charset="0"/>
              </a:rPr>
              <a:t>L</a:t>
            </a:r>
            <a:r>
              <a:rPr lang="en-US" sz="1800" b="0" i="0" dirty="0">
                <a:solidFill>
                  <a:srgbClr val="000000"/>
                </a:solidFill>
                <a:effectLst/>
                <a:latin typeface="Times New Roman" panose="02020603050405020304" pitchFamily="18" charset="0"/>
                <a:cs typeface="Times New Roman" panose="02020603050405020304" pitchFamily="18" charset="0"/>
              </a:rPr>
              <a:t>aunch Profile as </a:t>
            </a:r>
            <a:r>
              <a:rPr lang="en-US" sz="1800" b="1" i="0" dirty="0" err="1">
                <a:solidFill>
                  <a:srgbClr val="000000"/>
                </a:solidFill>
                <a:effectLst/>
                <a:latin typeface="Times New Roman" panose="02020603050405020304" pitchFamily="18" charset="0"/>
                <a:cs typeface="Times New Roman" panose="02020603050405020304" pitchFamily="18" charset="0"/>
              </a:rPr>
              <a:t>FirstCoreWebApplication</a:t>
            </a:r>
            <a:r>
              <a:rPr lang="en-US" sz="1800" b="0" i="0" dirty="0">
                <a:solidFill>
                  <a:srgbClr val="000000"/>
                </a:solidFill>
                <a:effectLst/>
                <a:latin typeface="Times New Roman" panose="02020603050405020304" pitchFamily="18" charset="0"/>
                <a:cs typeface="Times New Roman" panose="02020603050405020304" pitchFamily="18" charset="0"/>
              </a:rPr>
              <a:t> as shown below.</a:t>
            </a:r>
          </a:p>
          <a:p>
            <a:endParaRPr lang="en-US" sz="1800" dirty="0">
              <a:solidFill>
                <a:srgbClr val="000000"/>
              </a:solidFill>
              <a:latin typeface="Times New Roman" panose="02020603050405020304" pitchFamily="18" charset="0"/>
              <a:cs typeface="Times New Roman" panose="02020603050405020304" pitchFamily="18" charset="0"/>
            </a:endParaRPr>
          </a:p>
          <a:p>
            <a:endParaRPr lang="en-US" sz="1800" b="0" i="0" dirty="0">
              <a:solidFill>
                <a:srgbClr val="000000"/>
              </a:solidFill>
              <a:effectLst/>
              <a:latin typeface="Times New Roman" panose="02020603050405020304" pitchFamily="18" charset="0"/>
              <a:cs typeface="Times New Roman" panose="02020603050405020304" pitchFamily="18" charset="0"/>
            </a:endParaRPr>
          </a:p>
          <a:p>
            <a:endParaRPr lang="en-US" sz="1800" dirty="0">
              <a:solidFill>
                <a:srgbClr val="000000"/>
              </a:solidFill>
              <a:latin typeface="Times New Roman" panose="02020603050405020304" pitchFamily="18" charset="0"/>
              <a:cs typeface="Times New Roman" panose="02020603050405020304" pitchFamily="18" charset="0"/>
            </a:endParaRPr>
          </a:p>
          <a:p>
            <a:r>
              <a:rPr lang="en-US" sz="1800" b="0" i="0" dirty="0">
                <a:solidFill>
                  <a:srgbClr val="000000"/>
                </a:solidFill>
                <a:effectLst/>
                <a:latin typeface="Times New Roman" panose="02020603050405020304" pitchFamily="18" charset="0"/>
                <a:cs typeface="Times New Roman" panose="02020603050405020304" pitchFamily="18" charset="0"/>
              </a:rPr>
              <a:t>In </a:t>
            </a:r>
            <a:r>
              <a:rPr lang="en-US" sz="1800" b="0" i="0" dirty="0" err="1">
                <a:solidFill>
                  <a:srgbClr val="000000"/>
                </a:solidFill>
                <a:effectLst/>
                <a:latin typeface="Times New Roman" panose="02020603050405020304" pitchFamily="18" charset="0"/>
                <a:cs typeface="Times New Roman" panose="02020603050405020304" pitchFamily="18" charset="0"/>
              </a:rPr>
              <a:t>launchsettings.json</a:t>
            </a:r>
            <a:r>
              <a:rPr lang="en-US" sz="1800" b="0" i="0" dirty="0">
                <a:solidFill>
                  <a:srgbClr val="000000"/>
                </a:solidFill>
                <a:effectLst/>
                <a:latin typeface="Times New Roman" panose="02020603050405020304" pitchFamily="18" charset="0"/>
                <a:cs typeface="Times New Roman" panose="02020603050405020304" pitchFamily="18" charset="0"/>
              </a:rPr>
              <a:t> file </a:t>
            </a:r>
            <a:r>
              <a:rPr lang="en-US" sz="1800" b="1" i="0" dirty="0" err="1">
                <a:solidFill>
                  <a:srgbClr val="000000"/>
                </a:solidFill>
                <a:effectLst/>
                <a:latin typeface="arial" panose="020B0604020202020204" pitchFamily="34" charset="0"/>
              </a:rPr>
              <a:t>FirstCoreWebApplication</a:t>
            </a:r>
            <a:r>
              <a:rPr lang="en-US" sz="1800" b="0" i="0" dirty="0">
                <a:solidFill>
                  <a:srgbClr val="000000"/>
                </a:solidFill>
                <a:effectLst/>
                <a:latin typeface="arial" panose="020B0604020202020204" pitchFamily="34" charset="0"/>
              </a:rPr>
              <a:t> profile uses the </a:t>
            </a:r>
            <a:r>
              <a:rPr lang="en-US" sz="1800" b="1" i="0" dirty="0">
                <a:solidFill>
                  <a:srgbClr val="000000"/>
                </a:solidFill>
                <a:effectLst/>
                <a:latin typeface="arial" panose="020B0604020202020204" pitchFamily="34" charset="0"/>
              </a:rPr>
              <a:t>“</a:t>
            </a:r>
            <a:r>
              <a:rPr lang="en-US" sz="1800" b="1" i="0" dirty="0" err="1">
                <a:solidFill>
                  <a:srgbClr val="000000"/>
                </a:solidFill>
                <a:effectLst/>
                <a:latin typeface="arial" panose="020B0604020202020204" pitchFamily="34" charset="0"/>
              </a:rPr>
              <a:t>commandName</a:t>
            </a:r>
            <a:r>
              <a:rPr lang="en-US" sz="1800" b="1" i="0" dirty="0">
                <a:solidFill>
                  <a:srgbClr val="000000"/>
                </a:solidFill>
                <a:effectLst/>
                <a:latin typeface="arial" panose="020B0604020202020204" pitchFamily="34" charset="0"/>
              </a:rPr>
              <a:t>”: “Project”</a:t>
            </a:r>
            <a:r>
              <a:rPr lang="en-US" sz="1800" b="0" i="0" dirty="0">
                <a:solidFill>
                  <a:srgbClr val="000000"/>
                </a:solidFill>
                <a:effectLst/>
                <a:latin typeface="arial" panose="020B0604020202020204" pitchFamily="34" charset="0"/>
              </a:rPr>
              <a:t> value and </a:t>
            </a:r>
            <a:r>
              <a:rPr lang="en-IN" sz="1800" b="0" i="0" dirty="0">
                <a:solidFill>
                  <a:srgbClr val="000000"/>
                </a:solidFill>
                <a:effectLst/>
                <a:latin typeface="arial" panose="020B0604020202020204" pitchFamily="34" charset="0"/>
              </a:rPr>
              <a:t>URL is </a:t>
            </a:r>
            <a:r>
              <a:rPr lang="en-IN" sz="1800" b="1" i="0" dirty="0">
                <a:solidFill>
                  <a:srgbClr val="0000FF"/>
                </a:solidFill>
                <a:effectLst/>
                <a:latin typeface="arial" panose="020B0604020202020204" pitchFamily="34" charset="0"/>
              </a:rPr>
              <a:t>http://localhost:5000 </a:t>
            </a:r>
          </a:p>
          <a:p>
            <a:endParaRPr lang="en-US" sz="1800" b="0" i="0" dirty="0">
              <a:solidFill>
                <a:srgbClr val="000000"/>
              </a:solidFill>
              <a:effectLst/>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5124" name="Picture 4" descr="CommandName as Project">
            <a:extLst>
              <a:ext uri="{FF2B5EF4-FFF2-40B4-BE49-F238E27FC236}">
                <a16:creationId xmlns:a16="http://schemas.microsoft.com/office/drawing/2014/main" id="{5AEE61F2-B0B3-418C-A21D-14709A360B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9406" y="1797609"/>
            <a:ext cx="2667000" cy="66675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launchSettings.json file in ASP.NET Core">
            <a:extLst>
              <a:ext uri="{FF2B5EF4-FFF2-40B4-BE49-F238E27FC236}">
                <a16:creationId xmlns:a16="http://schemas.microsoft.com/office/drawing/2014/main" id="{16101D0D-5EDC-4B8A-95E1-1BAE319317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7894" y="3694768"/>
            <a:ext cx="4352925" cy="165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050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2634-1A94-4447-97D4-4486FA6C3D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FC96B0-F4C0-4FC6-A96D-A0817F5393C1}"/>
              </a:ext>
            </a:extLst>
          </p:cNvPr>
          <p:cNvSpPr>
            <a:spLocks noGrp="1"/>
          </p:cNvSpPr>
          <p:nvPr>
            <p:ph idx="1"/>
          </p:nvPr>
        </p:nvSpPr>
        <p:spPr>
          <a:xfrm>
            <a:off x="838200" y="1926109"/>
            <a:ext cx="10515600" cy="4351338"/>
          </a:xfrm>
        </p:spPr>
        <p:txBody>
          <a:bodyPr/>
          <a:lstStyle/>
          <a:p>
            <a:r>
              <a:rPr lang="en-US" sz="1800" dirty="0">
                <a:solidFill>
                  <a:srgbClr val="000000"/>
                </a:solidFill>
                <a:latin typeface="arial" panose="020B0604020202020204" pitchFamily="34" charset="0"/>
              </a:rPr>
              <a:t>C</a:t>
            </a:r>
            <a:r>
              <a:rPr lang="en-US" sz="1800" b="0" i="0" dirty="0">
                <a:solidFill>
                  <a:srgbClr val="000000"/>
                </a:solidFill>
                <a:effectLst/>
                <a:latin typeface="arial" panose="020B0604020202020204" pitchFamily="34" charset="0"/>
              </a:rPr>
              <a:t>hange the </a:t>
            </a:r>
            <a:r>
              <a:rPr lang="en-US" sz="1800" b="0" i="0" dirty="0" err="1">
                <a:solidFill>
                  <a:srgbClr val="000000"/>
                </a:solidFill>
                <a:effectLst/>
                <a:latin typeface="arial" panose="020B0604020202020204" pitchFamily="34" charset="0"/>
              </a:rPr>
              <a:t>AspNetCoreHostingModel</a:t>
            </a:r>
            <a:r>
              <a:rPr lang="en-US" sz="1800" b="0" i="0" dirty="0">
                <a:solidFill>
                  <a:srgbClr val="000000"/>
                </a:solidFill>
                <a:effectLst/>
                <a:latin typeface="arial" panose="020B0604020202020204" pitchFamily="34" charset="0"/>
              </a:rPr>
              <a:t> element value to </a:t>
            </a:r>
            <a:r>
              <a:rPr lang="en-US" sz="1800" b="0" i="0" dirty="0" err="1">
                <a:solidFill>
                  <a:srgbClr val="000000"/>
                </a:solidFill>
                <a:effectLst/>
                <a:latin typeface="arial" panose="020B0604020202020204" pitchFamily="34" charset="0"/>
              </a:rPr>
              <a:t>InProcess</a:t>
            </a:r>
            <a:endParaRPr lang="en-US" sz="1800" b="0" i="0" dirty="0">
              <a:solidFill>
                <a:srgbClr val="000000"/>
              </a:solidFill>
              <a:effectLst/>
              <a:latin typeface="arial" panose="020B0604020202020204" pitchFamily="34" charset="0"/>
            </a:endParaRPr>
          </a:p>
          <a:p>
            <a:r>
              <a:rPr lang="en-US" sz="1800" dirty="0">
                <a:solidFill>
                  <a:srgbClr val="000000"/>
                </a:solidFill>
                <a:latin typeface="arial" panose="020B0604020202020204" pitchFamily="34" charset="0"/>
              </a:rPr>
              <a:t>I</a:t>
            </a:r>
            <a:r>
              <a:rPr lang="en-US" sz="1800" b="0" i="0" dirty="0">
                <a:solidFill>
                  <a:srgbClr val="000000"/>
                </a:solidFill>
                <a:effectLst/>
                <a:latin typeface="arial" panose="020B0604020202020204" pitchFamily="34" charset="0"/>
              </a:rPr>
              <a:t>f you run the project either by pressing CTRL + F5 or just F5, first it will launch the command prompt where it will host the application using the Kestrel server</a:t>
            </a:r>
            <a:endParaRPr lang="en-US" sz="1800" dirty="0">
              <a:solidFill>
                <a:srgbClr val="000000"/>
              </a:solidFill>
              <a:latin typeface="arial" panose="020B0604020202020204" pitchFamily="34" charset="0"/>
            </a:endParaRPr>
          </a:p>
          <a:p>
            <a:endParaRPr lang="en-IN" dirty="0"/>
          </a:p>
        </p:txBody>
      </p:sp>
      <p:pic>
        <p:nvPicPr>
          <p:cNvPr id="6146" name="Picture 2" descr="host the application using the Kestrel server">
            <a:extLst>
              <a:ext uri="{FF2B5EF4-FFF2-40B4-BE49-F238E27FC236}">
                <a16:creationId xmlns:a16="http://schemas.microsoft.com/office/drawing/2014/main" id="{E8D0DBD5-2C16-44B1-A833-6FCDC2768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3712" y="3125465"/>
            <a:ext cx="8343900"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515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8F89-875B-4889-9295-48C538F5FF00}"/>
              </a:ext>
            </a:extLst>
          </p:cNvPr>
          <p:cNvSpPr>
            <a:spLocks noGrp="1"/>
          </p:cNvSpPr>
          <p:nvPr>
            <p:ph type="title"/>
          </p:nvPr>
        </p:nvSpPr>
        <p:spPr/>
        <p:txBody>
          <a:bodyPr>
            <a:normAutofit/>
          </a:bodyPr>
          <a:lstStyle/>
          <a:p>
            <a:r>
              <a:rPr lang="en-US" sz="2800" b="1" i="0" dirty="0">
                <a:solidFill>
                  <a:srgbClr val="000000"/>
                </a:solidFill>
                <a:effectLst/>
                <a:latin typeface="arial" panose="020B0604020202020204" pitchFamily="34" charset="0"/>
              </a:rPr>
              <a:t>Case2: </a:t>
            </a:r>
            <a:r>
              <a:rPr lang="en-US" sz="2800" b="1" i="0" dirty="0" err="1">
                <a:solidFill>
                  <a:srgbClr val="000000"/>
                </a:solidFill>
                <a:effectLst/>
                <a:latin typeface="arial" panose="020B0604020202020204" pitchFamily="34" charset="0"/>
              </a:rPr>
              <a:t>CommandName</a:t>
            </a:r>
            <a:r>
              <a:rPr lang="en-US" sz="2800" b="1" i="0" dirty="0">
                <a:solidFill>
                  <a:srgbClr val="000000"/>
                </a:solidFill>
                <a:effectLst/>
                <a:latin typeface="arial" panose="020B0604020202020204" pitchFamily="34" charset="0"/>
              </a:rPr>
              <a:t> as </a:t>
            </a:r>
            <a:r>
              <a:rPr lang="en-US" sz="2800" b="1" i="0" dirty="0" err="1">
                <a:solidFill>
                  <a:srgbClr val="000000"/>
                </a:solidFill>
                <a:effectLst/>
                <a:latin typeface="arial" panose="020B0604020202020204" pitchFamily="34" charset="0"/>
              </a:rPr>
              <a:t>IISExpress</a:t>
            </a:r>
            <a:r>
              <a:rPr lang="en-US" sz="2800" b="1" i="0" dirty="0">
                <a:solidFill>
                  <a:srgbClr val="000000"/>
                </a:solidFill>
                <a:effectLst/>
                <a:latin typeface="arial" panose="020B0604020202020204" pitchFamily="34" charset="0"/>
              </a:rPr>
              <a:t> and </a:t>
            </a:r>
            <a:r>
              <a:rPr lang="en-US" sz="2800" b="1" i="0" dirty="0" err="1">
                <a:solidFill>
                  <a:srgbClr val="000000"/>
                </a:solidFill>
                <a:effectLst/>
                <a:latin typeface="arial" panose="020B0604020202020204" pitchFamily="34" charset="0"/>
              </a:rPr>
              <a:t>AspNetCoreHostingModel</a:t>
            </a:r>
            <a:r>
              <a:rPr lang="en-US" sz="2800" b="1" i="0" dirty="0">
                <a:solidFill>
                  <a:srgbClr val="000000"/>
                </a:solidFill>
                <a:effectLst/>
                <a:latin typeface="arial" panose="020B0604020202020204" pitchFamily="34" charset="0"/>
              </a:rPr>
              <a:t> as </a:t>
            </a:r>
            <a:r>
              <a:rPr lang="en-US" sz="2800" b="1" i="0" dirty="0" err="1">
                <a:solidFill>
                  <a:srgbClr val="000000"/>
                </a:solidFill>
                <a:effectLst/>
                <a:latin typeface="arial" panose="020B0604020202020204" pitchFamily="34" charset="0"/>
              </a:rPr>
              <a:t>InProcess</a:t>
            </a:r>
            <a:br>
              <a:rPr lang="en-US" sz="2800" b="0" i="0" dirty="0">
                <a:solidFill>
                  <a:srgbClr val="3A3A3A"/>
                </a:solidFill>
                <a:effectLst/>
                <a:latin typeface="-apple-system"/>
              </a:rPr>
            </a:br>
            <a:endParaRPr lang="en-IN" sz="2800" dirty="0"/>
          </a:p>
        </p:txBody>
      </p:sp>
      <p:sp>
        <p:nvSpPr>
          <p:cNvPr id="3" name="Content Placeholder 2">
            <a:extLst>
              <a:ext uri="{FF2B5EF4-FFF2-40B4-BE49-F238E27FC236}">
                <a16:creationId xmlns:a16="http://schemas.microsoft.com/office/drawing/2014/main" id="{010D5921-B5CF-4EFE-8A19-51B88B6F09A0}"/>
              </a:ext>
            </a:extLst>
          </p:cNvPr>
          <p:cNvSpPr>
            <a:spLocks noGrp="1"/>
          </p:cNvSpPr>
          <p:nvPr>
            <p:ph idx="1"/>
          </p:nvPr>
        </p:nvSpPr>
        <p:spPr>
          <a:xfrm>
            <a:off x="627185" y="1514126"/>
            <a:ext cx="10515600" cy="4351338"/>
          </a:xfrm>
        </p:spPr>
        <p:txBody>
          <a:bodyPr>
            <a:normAutofit fontScale="55000" lnSpcReduction="20000"/>
          </a:bodyPr>
          <a:lstStyle/>
          <a:p>
            <a:endParaRPr lang="en-IN" b="0" i="0" dirty="0">
              <a:solidFill>
                <a:srgbClr val="000000"/>
              </a:solidFill>
              <a:effectLst/>
              <a:latin typeface="arial" panose="020B0604020202020204" pitchFamily="34" charset="0"/>
            </a:endParaRPr>
          </a:p>
          <a:p>
            <a:r>
              <a:rPr lang="en-IN" b="0" i="0" dirty="0" err="1">
                <a:solidFill>
                  <a:srgbClr val="000000"/>
                </a:solidFill>
                <a:effectLst/>
                <a:latin typeface="arial" panose="020B0604020202020204" pitchFamily="34" charset="0"/>
              </a:rPr>
              <a:t>CommandName</a:t>
            </a:r>
            <a:r>
              <a:rPr lang="en-IN" b="0" i="0" dirty="0">
                <a:solidFill>
                  <a:srgbClr val="000000"/>
                </a:solidFill>
                <a:effectLst/>
                <a:latin typeface="arial" panose="020B0604020202020204" pitchFamily="34" charset="0"/>
              </a:rPr>
              <a:t> as </a:t>
            </a:r>
            <a:r>
              <a:rPr lang="en-IN" b="0" i="0" dirty="0" err="1">
                <a:solidFill>
                  <a:srgbClr val="000000"/>
                </a:solidFill>
                <a:effectLst/>
                <a:latin typeface="arial" panose="020B0604020202020204" pitchFamily="34" charset="0"/>
              </a:rPr>
              <a:t>IISExpress</a:t>
            </a:r>
            <a:endParaRPr lang="en-IN" b="0" i="0" dirty="0">
              <a:solidFill>
                <a:srgbClr val="000000"/>
              </a:solidFill>
              <a:effectLst/>
              <a:latin typeface="arial" panose="020B0604020202020204" pitchFamily="34" charset="0"/>
            </a:endParaRPr>
          </a:p>
          <a:p>
            <a:endParaRPr lang="en-IN" dirty="0">
              <a:solidFill>
                <a:srgbClr val="000000"/>
              </a:solidFill>
              <a:latin typeface="arial" panose="020B0604020202020204" pitchFamily="34" charset="0"/>
            </a:endParaRPr>
          </a:p>
          <a:p>
            <a:endParaRPr lang="en-IN" b="0" i="0" dirty="0">
              <a:solidFill>
                <a:srgbClr val="000000"/>
              </a:solidFill>
              <a:effectLst/>
              <a:latin typeface="arial" panose="020B0604020202020204" pitchFamily="34" charset="0"/>
            </a:endParaRPr>
          </a:p>
          <a:p>
            <a:endParaRPr lang="en-IN" dirty="0">
              <a:solidFill>
                <a:srgbClr val="000000"/>
              </a:solidFill>
              <a:latin typeface="arial" panose="020B0604020202020204" pitchFamily="34" charset="0"/>
            </a:endParaRPr>
          </a:p>
          <a:p>
            <a:endParaRPr lang="en-IN" b="0" i="0" dirty="0">
              <a:solidFill>
                <a:srgbClr val="000000"/>
              </a:solidFill>
              <a:effectLst/>
              <a:latin typeface="arial" panose="020B0604020202020204" pitchFamily="34" charset="0"/>
            </a:endParaRPr>
          </a:p>
          <a:p>
            <a:endParaRPr lang="en-IN" dirty="0">
              <a:solidFill>
                <a:srgbClr val="000000"/>
              </a:solidFill>
              <a:latin typeface="arial" panose="020B0604020202020204" pitchFamily="34" charset="0"/>
            </a:endParaRPr>
          </a:p>
          <a:p>
            <a:endParaRPr lang="en-IN" b="0" i="0" dirty="0">
              <a:solidFill>
                <a:srgbClr val="000000"/>
              </a:solidFill>
              <a:effectLst/>
              <a:latin typeface="arial" panose="020B0604020202020204" pitchFamily="34" charset="0"/>
            </a:endParaRPr>
          </a:p>
          <a:p>
            <a:endParaRPr lang="en-IN" b="0" i="0" dirty="0">
              <a:solidFill>
                <a:srgbClr val="000000"/>
              </a:solidFill>
              <a:effectLst/>
              <a:latin typeface="arial" panose="020B0604020202020204" pitchFamily="34" charset="0"/>
            </a:endParaRPr>
          </a:p>
          <a:p>
            <a:endParaRPr lang="en-IN" b="0" i="0" dirty="0">
              <a:solidFill>
                <a:srgbClr val="000000"/>
              </a:solidFill>
              <a:effectLst/>
              <a:latin typeface="arial" panose="020B0604020202020204" pitchFamily="34" charset="0"/>
            </a:endParaRPr>
          </a:p>
          <a:p>
            <a:endParaRPr lang="en-IN" b="0" i="0" dirty="0">
              <a:solidFill>
                <a:srgbClr val="000000"/>
              </a:solidFill>
              <a:effectLst/>
              <a:latin typeface="arial" panose="020B0604020202020204" pitchFamily="34" charset="0"/>
            </a:endParaRPr>
          </a:p>
          <a:p>
            <a:r>
              <a:rPr lang="en-IN" b="0" i="0" dirty="0">
                <a:solidFill>
                  <a:srgbClr val="000000"/>
                </a:solidFill>
                <a:effectLst/>
                <a:latin typeface="arial" panose="020B0604020202020204" pitchFamily="34" charset="0"/>
              </a:rPr>
              <a:t> </a:t>
            </a:r>
            <a:r>
              <a:rPr lang="en-US" b="0" i="0" dirty="0">
                <a:solidFill>
                  <a:srgbClr val="000000"/>
                </a:solidFill>
                <a:effectLst/>
                <a:latin typeface="arial" panose="020B0604020202020204" pitchFamily="34" charset="0"/>
              </a:rPr>
              <a:t>pressing CTRL + F5 or just F5, </a:t>
            </a:r>
            <a:r>
              <a:rPr lang="en-US" b="1" i="0" dirty="0" err="1">
                <a:solidFill>
                  <a:srgbClr val="000000"/>
                </a:solidFill>
                <a:effectLst/>
                <a:latin typeface="arial" panose="020B0604020202020204" pitchFamily="34" charset="0"/>
              </a:rPr>
              <a:t>iisexpress</a:t>
            </a:r>
            <a:r>
              <a:rPr lang="en-US" b="0" i="0" dirty="0">
                <a:solidFill>
                  <a:srgbClr val="000000"/>
                </a:solidFill>
                <a:effectLst/>
                <a:latin typeface="arial" panose="020B0604020202020204" pitchFamily="34" charset="0"/>
              </a:rPr>
              <a:t> is the</a:t>
            </a:r>
          </a:p>
          <a:p>
            <a:r>
              <a:rPr lang="en-US" b="0" i="0" dirty="0">
                <a:solidFill>
                  <a:srgbClr val="000000"/>
                </a:solidFill>
                <a:effectLst/>
                <a:latin typeface="arial" panose="020B0604020202020204" pitchFamily="34" charset="0"/>
              </a:rPr>
              <a:t> worker process name, IIS Express is the only </a:t>
            </a:r>
          </a:p>
          <a:p>
            <a:r>
              <a:rPr lang="en-US" b="0" i="0" dirty="0">
                <a:solidFill>
                  <a:srgbClr val="000000"/>
                </a:solidFill>
                <a:effectLst/>
                <a:latin typeface="arial" panose="020B0604020202020204" pitchFamily="34" charset="0"/>
              </a:rPr>
              <a:t>web server that is going to host the application as well as handles the incoming HTTP Requests.</a:t>
            </a:r>
            <a:endParaRPr lang="en-IN" dirty="0"/>
          </a:p>
        </p:txBody>
      </p:sp>
      <p:pic>
        <p:nvPicPr>
          <p:cNvPr id="7170" name="Picture 2" descr="CommandName as IISExpress and AspNetCoreHostingModel as InProcess">
            <a:extLst>
              <a:ext uri="{FF2B5EF4-FFF2-40B4-BE49-F238E27FC236}">
                <a16:creationId xmlns:a16="http://schemas.microsoft.com/office/drawing/2014/main" id="{E4C24388-5BD8-42AA-94CE-ECC4234A12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3884" y="2990850"/>
            <a:ext cx="1657350" cy="4381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ommandName as IISExpress and AspNetCoreHostingModel as InProcess">
            <a:extLst>
              <a:ext uri="{FF2B5EF4-FFF2-40B4-BE49-F238E27FC236}">
                <a16:creationId xmlns:a16="http://schemas.microsoft.com/office/drawing/2014/main" id="{727790FB-8082-494B-8848-6C6A26611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4839" y="1971937"/>
            <a:ext cx="4324350"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85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DBE8-FEC7-4CA7-A14B-1FC39FD14DC2}"/>
              </a:ext>
            </a:extLst>
          </p:cNvPr>
          <p:cNvSpPr>
            <a:spLocks noGrp="1"/>
          </p:cNvSpPr>
          <p:nvPr>
            <p:ph type="title"/>
          </p:nvPr>
        </p:nvSpPr>
        <p:spPr/>
        <p:txBody>
          <a:bodyPr>
            <a:normAutofit fontScale="90000"/>
          </a:bodyPr>
          <a:lstStyle/>
          <a:p>
            <a:r>
              <a:rPr lang="en-US" sz="3100" b="1" i="0" dirty="0">
                <a:solidFill>
                  <a:srgbClr val="000000"/>
                </a:solidFill>
                <a:effectLst/>
                <a:latin typeface="arial" panose="020B0604020202020204" pitchFamily="34" charset="0"/>
              </a:rPr>
              <a:t>Case3: </a:t>
            </a:r>
            <a:r>
              <a:rPr lang="en-US" sz="3100" b="1" i="0" dirty="0" err="1">
                <a:solidFill>
                  <a:srgbClr val="000000"/>
                </a:solidFill>
                <a:effectLst/>
                <a:latin typeface="arial" panose="020B0604020202020204" pitchFamily="34" charset="0"/>
              </a:rPr>
              <a:t>CommandName</a:t>
            </a:r>
            <a:r>
              <a:rPr lang="en-US" sz="3100" b="1" i="0" dirty="0">
                <a:solidFill>
                  <a:srgbClr val="000000"/>
                </a:solidFill>
                <a:effectLst/>
                <a:latin typeface="arial" panose="020B0604020202020204" pitchFamily="34" charset="0"/>
              </a:rPr>
              <a:t> as </a:t>
            </a:r>
            <a:r>
              <a:rPr lang="en-US" sz="3100" b="1" i="0" dirty="0" err="1">
                <a:solidFill>
                  <a:srgbClr val="000000"/>
                </a:solidFill>
                <a:effectLst/>
                <a:latin typeface="arial" panose="020B0604020202020204" pitchFamily="34" charset="0"/>
              </a:rPr>
              <a:t>IISExpress</a:t>
            </a:r>
            <a:r>
              <a:rPr lang="en-US" sz="3100" b="1" i="0" dirty="0">
                <a:solidFill>
                  <a:srgbClr val="000000"/>
                </a:solidFill>
                <a:effectLst/>
                <a:latin typeface="arial" panose="020B0604020202020204" pitchFamily="34" charset="0"/>
              </a:rPr>
              <a:t> and </a:t>
            </a:r>
            <a:r>
              <a:rPr lang="en-US" sz="3100" b="1" i="0" dirty="0" err="1">
                <a:solidFill>
                  <a:srgbClr val="000000"/>
                </a:solidFill>
                <a:effectLst/>
                <a:latin typeface="arial" panose="020B0604020202020204" pitchFamily="34" charset="0"/>
              </a:rPr>
              <a:t>AspNetCoreHostingModel</a:t>
            </a:r>
            <a:r>
              <a:rPr lang="en-US" sz="3100" b="1" i="0" dirty="0">
                <a:solidFill>
                  <a:srgbClr val="000000"/>
                </a:solidFill>
                <a:effectLst/>
                <a:latin typeface="arial" panose="020B0604020202020204" pitchFamily="34" charset="0"/>
              </a:rPr>
              <a:t> as </a:t>
            </a:r>
            <a:r>
              <a:rPr lang="en-US" sz="3100" b="1" i="0" dirty="0" err="1">
                <a:solidFill>
                  <a:srgbClr val="000000"/>
                </a:solidFill>
                <a:effectLst/>
                <a:latin typeface="arial" panose="020B0604020202020204" pitchFamily="34" charset="0"/>
              </a:rPr>
              <a:t>OutOfProcess</a:t>
            </a:r>
            <a:br>
              <a:rPr lang="en-US" b="0" i="0" dirty="0">
                <a:solidFill>
                  <a:srgbClr val="3A3A3A"/>
                </a:solidFill>
                <a:effectLst/>
                <a:latin typeface="-apple-system"/>
              </a:rPr>
            </a:br>
            <a:endParaRPr lang="en-IN" dirty="0"/>
          </a:p>
        </p:txBody>
      </p:sp>
      <p:sp>
        <p:nvSpPr>
          <p:cNvPr id="3" name="Content Placeholder 2">
            <a:extLst>
              <a:ext uri="{FF2B5EF4-FFF2-40B4-BE49-F238E27FC236}">
                <a16:creationId xmlns:a16="http://schemas.microsoft.com/office/drawing/2014/main" id="{7299E168-A2CD-431C-8C9C-F37EAE75DCD0}"/>
              </a:ext>
            </a:extLst>
          </p:cNvPr>
          <p:cNvSpPr>
            <a:spLocks noGrp="1"/>
          </p:cNvSpPr>
          <p:nvPr>
            <p:ph idx="1"/>
          </p:nvPr>
        </p:nvSpPr>
        <p:spPr/>
        <p:txBody>
          <a:bodyPr/>
          <a:lstStyle/>
          <a:p>
            <a:r>
              <a:rPr lang="en-US" b="0" i="0" dirty="0" err="1">
                <a:solidFill>
                  <a:srgbClr val="000000"/>
                </a:solidFill>
                <a:effectLst/>
                <a:latin typeface="arial" panose="020B0604020202020204" pitchFamily="34" charset="0"/>
              </a:rPr>
              <a:t>CommandName</a:t>
            </a:r>
            <a:r>
              <a:rPr lang="en-US" b="0" i="0" dirty="0">
                <a:solidFill>
                  <a:srgbClr val="000000"/>
                </a:solidFill>
                <a:effectLst/>
                <a:latin typeface="arial" panose="020B0604020202020204" pitchFamily="34" charset="0"/>
              </a:rPr>
              <a:t> as </a:t>
            </a:r>
            <a:r>
              <a:rPr lang="en-US" b="0" i="0" dirty="0" err="1">
                <a:solidFill>
                  <a:srgbClr val="000000"/>
                </a:solidFill>
                <a:effectLst/>
                <a:latin typeface="arial" panose="020B0604020202020204" pitchFamily="34" charset="0"/>
              </a:rPr>
              <a:t>IISExpress</a:t>
            </a:r>
            <a:r>
              <a:rPr lang="en-US" b="0" i="0" dirty="0">
                <a:solidFill>
                  <a:srgbClr val="000000"/>
                </a:solidFill>
                <a:effectLst/>
                <a:latin typeface="arial" panose="020B0604020202020204" pitchFamily="34" charset="0"/>
              </a:rPr>
              <a:t> profile </a:t>
            </a:r>
          </a:p>
          <a:p>
            <a:r>
              <a:rPr lang="en-US" dirty="0">
                <a:solidFill>
                  <a:srgbClr val="000000"/>
                </a:solidFill>
                <a:latin typeface="arial" panose="020B0604020202020204" pitchFamily="34" charset="0"/>
              </a:rPr>
              <a:t>S</a:t>
            </a:r>
            <a:r>
              <a:rPr lang="en-US" b="0" i="0" dirty="0">
                <a:solidFill>
                  <a:srgbClr val="000000"/>
                </a:solidFill>
                <a:effectLst/>
                <a:latin typeface="arial" panose="020B0604020202020204" pitchFamily="34" charset="0"/>
              </a:rPr>
              <a:t>et the </a:t>
            </a:r>
            <a:r>
              <a:rPr lang="en-US" b="0" i="0" dirty="0" err="1">
                <a:solidFill>
                  <a:srgbClr val="000000"/>
                </a:solidFill>
                <a:effectLst/>
                <a:latin typeface="arial" panose="020B0604020202020204" pitchFamily="34" charset="0"/>
              </a:rPr>
              <a:t>AspNetCoreHostingModel</a:t>
            </a:r>
            <a:r>
              <a:rPr lang="en-US" b="0" i="0" dirty="0">
                <a:solidFill>
                  <a:srgbClr val="000000"/>
                </a:solidFill>
                <a:effectLst/>
                <a:latin typeface="arial" panose="020B0604020202020204" pitchFamily="34" charset="0"/>
              </a:rPr>
              <a:t> value as </a:t>
            </a:r>
            <a:r>
              <a:rPr lang="en-US" b="0" i="0" dirty="0" err="1">
                <a:solidFill>
                  <a:srgbClr val="000000"/>
                </a:solidFill>
                <a:effectLst/>
                <a:latin typeface="arial" panose="020B0604020202020204" pitchFamily="34" charset="0"/>
              </a:rPr>
              <a:t>OutOfProcess</a:t>
            </a:r>
            <a:endParaRPr lang="en-US" b="0" i="0" dirty="0">
              <a:solidFill>
                <a:srgbClr val="000000"/>
              </a:solidFill>
              <a:effectLst/>
              <a:latin typeface="arial" panose="020B0604020202020204" pitchFamily="34" charset="0"/>
            </a:endParaRPr>
          </a:p>
          <a:p>
            <a:r>
              <a:rPr lang="en-US" sz="2000" i="1" dirty="0">
                <a:solidFill>
                  <a:srgbClr val="000000"/>
                </a:solidFill>
                <a:latin typeface="arial" panose="020B0604020202020204" pitchFamily="34" charset="0"/>
              </a:rPr>
              <a:t>(</a:t>
            </a:r>
            <a:r>
              <a:rPr lang="en-US" sz="2000" b="0" i="1" dirty="0">
                <a:solidFill>
                  <a:srgbClr val="000000"/>
                </a:solidFill>
                <a:effectLst/>
                <a:latin typeface="arial" panose="020B0604020202020204" pitchFamily="34" charset="0"/>
              </a:rPr>
              <a:t>ASP.NET Core uses IIS Express as the external web server and Kestrel is the internal webserver</a:t>
            </a:r>
            <a:r>
              <a:rPr lang="en-US" sz="2000" b="0" i="0" dirty="0">
                <a:solidFill>
                  <a:srgbClr val="000000"/>
                </a:solidFill>
                <a:effectLst/>
                <a:latin typeface="arial" panose="020B0604020202020204" pitchFamily="34" charset="0"/>
              </a:rPr>
              <a:t>)</a:t>
            </a:r>
            <a:endParaRPr lang="en-IN" sz="2000" dirty="0"/>
          </a:p>
        </p:txBody>
      </p:sp>
    </p:spTree>
    <p:extLst>
      <p:ext uri="{BB962C8B-B14F-4D97-AF65-F5344CB8AC3E}">
        <p14:creationId xmlns:p14="http://schemas.microsoft.com/office/powerpoint/2010/main" val="574618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B488-92E5-49AB-B4F0-BA1FDBCC3C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6B58600-1339-4B4D-8BC9-608FEB034195}"/>
              </a:ext>
            </a:extLst>
          </p:cNvPr>
          <p:cNvSpPr>
            <a:spLocks noGrp="1"/>
          </p:cNvSpPr>
          <p:nvPr>
            <p:ph idx="1"/>
          </p:nvPr>
        </p:nvSpPr>
        <p:spPr/>
        <p:txBody>
          <a:bodyPr/>
          <a:lstStyle/>
          <a:p>
            <a:r>
              <a:rPr lang="en-US" dirty="0"/>
              <a:t>Thank you</a:t>
            </a:r>
            <a:endParaRPr lang="en-IN" dirty="0"/>
          </a:p>
        </p:txBody>
      </p:sp>
    </p:spTree>
    <p:extLst>
      <p:ext uri="{BB962C8B-B14F-4D97-AF65-F5344CB8AC3E}">
        <p14:creationId xmlns:p14="http://schemas.microsoft.com/office/powerpoint/2010/main" val="142109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7E79A-38E0-42BC-BA0B-956A6AD4F76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43AD3741-E2DF-4C34-A757-17B9D0375825}"/>
              </a:ext>
            </a:extLst>
          </p:cNvPr>
          <p:cNvSpPr>
            <a:spLocks noGrp="1"/>
          </p:cNvSpPr>
          <p:nvPr>
            <p:ph idx="1"/>
          </p:nvPr>
        </p:nvSpPr>
        <p:spPr>
          <a:xfrm>
            <a:off x="838199" y="1825625"/>
            <a:ext cx="10515600" cy="4351338"/>
          </a:xfrm>
        </p:spPr>
        <p:txBody>
          <a:bodyPr/>
          <a:lstStyle/>
          <a:p>
            <a:r>
              <a:rPr lang="en-US" dirty="0"/>
              <a:t>To find out the server which is running by pressing ctrl+F5 do the below code in </a:t>
            </a:r>
            <a:r>
              <a:rPr lang="en-US" dirty="0" err="1"/>
              <a:t>startup.cs</a:t>
            </a:r>
            <a:r>
              <a:rPr lang="en-US" dirty="0"/>
              <a:t> file</a:t>
            </a:r>
          </a:p>
          <a:p>
            <a:endParaRPr lang="en-IN" dirty="0"/>
          </a:p>
        </p:txBody>
      </p:sp>
      <p:pic>
        <p:nvPicPr>
          <p:cNvPr id="1030" name="Picture 6" descr="ASP.NET Core launchSettings.json">
            <a:extLst>
              <a:ext uri="{FF2B5EF4-FFF2-40B4-BE49-F238E27FC236}">
                <a16:creationId xmlns:a16="http://schemas.microsoft.com/office/drawing/2014/main" id="{3A0AEA6D-E994-4619-B71F-4AE26B2F6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286" y="2745533"/>
            <a:ext cx="6829425"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370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67BC4-5522-47E7-933B-9D0286F3D7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E4B09C-43D1-4D9C-A226-0670F16AB03D}"/>
              </a:ext>
            </a:extLst>
          </p:cNvPr>
          <p:cNvSpPr>
            <a:spLocks noGrp="1"/>
          </p:cNvSpPr>
          <p:nvPr>
            <p:ph idx="1"/>
          </p:nvPr>
        </p:nvSpPr>
        <p:spPr/>
        <p:txBody>
          <a:bodyPr/>
          <a:lstStyle/>
          <a:p>
            <a:r>
              <a:rPr lang="en-IN" sz="2000" dirty="0">
                <a:effectLst/>
              </a:rPr>
              <a:t>This section says </a:t>
            </a:r>
            <a:r>
              <a:rPr lang="en-US" sz="2000" b="0" i="0" dirty="0">
                <a:effectLst/>
                <a:latin typeface="Arial" panose="020B0604020202020204" pitchFamily="34" charset="0"/>
              </a:rPr>
              <a:t>which of the .NET frameworks your application can use</a:t>
            </a:r>
            <a:endParaRPr lang="en-IN" sz="2000" dirty="0">
              <a:effectLst/>
            </a:endParaRPr>
          </a:p>
          <a:p>
            <a:pPr marL="0" indent="0">
              <a:buNone/>
            </a:pPr>
            <a:r>
              <a:rPr lang="en-IN" dirty="0">
                <a:solidFill>
                  <a:srgbClr val="008800"/>
                </a:solidFill>
                <a:effectLst/>
              </a:rPr>
              <a:t>"frameworks"</a:t>
            </a:r>
            <a:r>
              <a:rPr lang="en-IN" dirty="0">
                <a:solidFill>
                  <a:srgbClr val="666600"/>
                </a:solidFill>
                <a:effectLst/>
              </a:rPr>
              <a:t>:</a:t>
            </a:r>
            <a:r>
              <a:rPr lang="en-IN" dirty="0">
                <a:solidFill>
                  <a:srgbClr val="000000"/>
                </a:solidFill>
                <a:effectLst/>
              </a:rPr>
              <a:t> </a:t>
            </a:r>
          </a:p>
          <a:p>
            <a:pPr marL="0" indent="0">
              <a:buNone/>
            </a:pPr>
            <a:r>
              <a:rPr lang="en-IN" dirty="0">
                <a:solidFill>
                  <a:srgbClr val="666600"/>
                </a:solidFill>
                <a:effectLst/>
              </a:rPr>
              <a:t>{</a:t>
            </a:r>
            <a:r>
              <a:rPr lang="en-IN" dirty="0">
                <a:solidFill>
                  <a:srgbClr val="000000"/>
                </a:solidFill>
                <a:effectLst/>
              </a:rPr>
              <a:t> </a:t>
            </a:r>
            <a:r>
              <a:rPr lang="en-IN" dirty="0">
                <a:solidFill>
                  <a:srgbClr val="008800"/>
                </a:solidFill>
                <a:effectLst/>
              </a:rPr>
              <a:t>"netcoreapp1.0"</a:t>
            </a:r>
            <a:r>
              <a:rPr lang="en-IN" dirty="0">
                <a:solidFill>
                  <a:srgbClr val="666600"/>
                </a:solidFill>
                <a:effectLst/>
              </a:rPr>
              <a:t>:</a:t>
            </a:r>
            <a:r>
              <a:rPr lang="en-IN" dirty="0">
                <a:solidFill>
                  <a:srgbClr val="000000"/>
                </a:solidFill>
                <a:effectLst/>
              </a:rPr>
              <a:t> </a:t>
            </a:r>
            <a:r>
              <a:rPr lang="en-IN" dirty="0">
                <a:solidFill>
                  <a:srgbClr val="666600"/>
                </a:solidFill>
                <a:effectLst/>
              </a:rPr>
              <a:t>{</a:t>
            </a:r>
            <a:r>
              <a:rPr lang="en-IN" dirty="0">
                <a:solidFill>
                  <a:srgbClr val="000000"/>
                </a:solidFill>
                <a:effectLst/>
              </a:rPr>
              <a:t> </a:t>
            </a:r>
            <a:r>
              <a:rPr lang="en-IN" dirty="0">
                <a:solidFill>
                  <a:srgbClr val="008800"/>
                </a:solidFill>
                <a:effectLst/>
              </a:rPr>
              <a:t>"imports"</a:t>
            </a:r>
            <a:r>
              <a:rPr lang="en-IN" dirty="0">
                <a:solidFill>
                  <a:srgbClr val="666600"/>
                </a:solidFill>
                <a:effectLst/>
              </a:rPr>
              <a:t>:</a:t>
            </a:r>
            <a:r>
              <a:rPr lang="en-IN" dirty="0">
                <a:solidFill>
                  <a:srgbClr val="000000"/>
                </a:solidFill>
                <a:effectLst/>
              </a:rPr>
              <a:t> </a:t>
            </a:r>
            <a:r>
              <a:rPr lang="en-IN" dirty="0">
                <a:solidFill>
                  <a:srgbClr val="666600"/>
                </a:solidFill>
                <a:effectLst/>
              </a:rPr>
              <a:t>[</a:t>
            </a:r>
            <a:r>
              <a:rPr lang="en-IN" dirty="0">
                <a:solidFill>
                  <a:srgbClr val="008800"/>
                </a:solidFill>
                <a:effectLst/>
              </a:rPr>
              <a:t>"dotnet5.6"</a:t>
            </a:r>
            <a:r>
              <a:rPr lang="en-IN" dirty="0">
                <a:solidFill>
                  <a:srgbClr val="666600"/>
                </a:solidFill>
                <a:effectLst/>
              </a:rPr>
              <a:t>,</a:t>
            </a:r>
            <a:r>
              <a:rPr lang="en-IN" dirty="0">
                <a:solidFill>
                  <a:srgbClr val="000000"/>
                </a:solidFill>
                <a:effectLst/>
              </a:rPr>
              <a:t> </a:t>
            </a:r>
            <a:r>
              <a:rPr lang="en-IN" dirty="0">
                <a:solidFill>
                  <a:srgbClr val="008800"/>
                </a:solidFill>
                <a:effectLst/>
              </a:rPr>
              <a:t>"portable-net45+win8"</a:t>
            </a:r>
            <a:r>
              <a:rPr lang="en-IN" dirty="0">
                <a:solidFill>
                  <a:srgbClr val="666600"/>
                </a:solidFill>
                <a:effectLst/>
              </a:rPr>
              <a:t>]</a:t>
            </a:r>
            <a:r>
              <a:rPr lang="en-IN" dirty="0">
                <a:solidFill>
                  <a:srgbClr val="000000"/>
                </a:solidFill>
                <a:effectLst/>
              </a:rPr>
              <a:t> </a:t>
            </a:r>
            <a:r>
              <a:rPr lang="en-IN" dirty="0">
                <a:solidFill>
                  <a:srgbClr val="666600"/>
                </a:solidFill>
                <a:effectLst/>
              </a:rPr>
              <a:t>}</a:t>
            </a:r>
            <a:br>
              <a:rPr lang="en-IN" dirty="0"/>
            </a:br>
            <a:endParaRPr lang="en-IN" dirty="0"/>
          </a:p>
        </p:txBody>
      </p:sp>
    </p:spTree>
    <p:extLst>
      <p:ext uri="{BB962C8B-B14F-4D97-AF65-F5344CB8AC3E}">
        <p14:creationId xmlns:p14="http://schemas.microsoft.com/office/powerpoint/2010/main" val="957986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9D07E-D3A9-49CA-AC7A-F62B4383DD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1D148F-3685-499C-95BA-B9876B96DB47}"/>
              </a:ext>
            </a:extLst>
          </p:cNvPr>
          <p:cNvSpPr>
            <a:spLocks noGrp="1"/>
          </p:cNvSpPr>
          <p:nvPr>
            <p:ph idx="1"/>
          </p:nvPr>
        </p:nvSpPr>
        <p:spPr/>
        <p:txBody>
          <a:bodyPr/>
          <a:lstStyle/>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dirty="0" err="1"/>
              <a:t>Appsettings.json</a:t>
            </a:r>
            <a:r>
              <a:rPr lang="en-US" dirty="0"/>
              <a:t> file</a:t>
            </a:r>
            <a:endParaRPr lang="en-IN" dirty="0"/>
          </a:p>
        </p:txBody>
      </p:sp>
    </p:spTree>
    <p:extLst>
      <p:ext uri="{BB962C8B-B14F-4D97-AF65-F5344CB8AC3E}">
        <p14:creationId xmlns:p14="http://schemas.microsoft.com/office/powerpoint/2010/main" val="2287417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91135-F619-4DAD-999D-B9E98E1608AA}"/>
              </a:ext>
            </a:extLst>
          </p:cNvPr>
          <p:cNvSpPr>
            <a:spLocks noGrp="1"/>
          </p:cNvSpPr>
          <p:nvPr>
            <p:ph idx="1"/>
          </p:nvPr>
        </p:nvSpPr>
        <p:spPr>
          <a:xfrm>
            <a:off x="754225" y="559837"/>
            <a:ext cx="10515600" cy="5766417"/>
          </a:xfrm>
        </p:spPr>
        <p:txBody>
          <a:bodyPr>
            <a:normAutofit/>
          </a:bodyPr>
          <a:lstStyle/>
          <a:p>
            <a:pPr marL="0" indent="0">
              <a:buNone/>
            </a:pPr>
            <a:r>
              <a:rPr lang="en-US" b="1" i="0" dirty="0">
                <a:solidFill>
                  <a:srgbClr val="000000"/>
                </a:solidFill>
                <a:effectLst/>
                <a:latin typeface="arial" panose="020B0604020202020204" pitchFamily="34" charset="0"/>
              </a:rPr>
              <a:t>What is ASP.NET Core </a:t>
            </a:r>
            <a:r>
              <a:rPr lang="en-US" b="1" i="0" dirty="0" err="1">
                <a:solidFill>
                  <a:srgbClr val="000000"/>
                </a:solidFill>
                <a:effectLst/>
                <a:latin typeface="arial" panose="020B0604020202020204" pitchFamily="34" charset="0"/>
              </a:rPr>
              <a:t>appsettings.json</a:t>
            </a:r>
            <a:r>
              <a:rPr lang="en-US" b="1" i="0" dirty="0">
                <a:solidFill>
                  <a:srgbClr val="000000"/>
                </a:solidFill>
                <a:effectLst/>
                <a:latin typeface="arial" panose="020B0604020202020204" pitchFamily="34" charset="0"/>
              </a:rPr>
              <a:t> File?</a:t>
            </a:r>
            <a:endParaRPr lang="en-US" b="0" i="0" dirty="0">
              <a:solidFill>
                <a:srgbClr val="3A3A3A"/>
              </a:solidFill>
              <a:effectLst/>
              <a:latin typeface="-apple-system"/>
            </a:endParaRPr>
          </a:p>
          <a:p>
            <a:pPr marL="0" indent="0">
              <a:buNone/>
            </a:pPr>
            <a:r>
              <a:rPr lang="en-US" b="0" i="0" dirty="0">
                <a:solidFill>
                  <a:srgbClr val="000000"/>
                </a:solidFill>
                <a:effectLst/>
                <a:latin typeface="arial" panose="020B0604020202020204" pitchFamily="34" charset="0"/>
              </a:rPr>
              <a:t>Visual studio automatically creates the </a:t>
            </a:r>
            <a:r>
              <a:rPr lang="en-US" b="0" i="0" dirty="0" err="1">
                <a:solidFill>
                  <a:srgbClr val="000000"/>
                </a:solidFill>
                <a:effectLst/>
                <a:latin typeface="arial" panose="020B0604020202020204" pitchFamily="34" charset="0"/>
              </a:rPr>
              <a:t>appsettings.json</a:t>
            </a:r>
            <a:r>
              <a:rPr lang="en-US" b="0" i="0" dirty="0">
                <a:solidFill>
                  <a:srgbClr val="000000"/>
                </a:solidFill>
                <a:effectLst/>
                <a:latin typeface="arial" panose="020B0604020202020204" pitchFamily="34" charset="0"/>
              </a:rPr>
              <a:t> file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b="0" i="0" dirty="0">
                <a:solidFill>
                  <a:srgbClr val="000000"/>
                </a:solidFill>
                <a:effectLst/>
                <a:latin typeface="arial" panose="020B0604020202020204" pitchFamily="34" charset="0"/>
              </a:rPr>
              <a:t>The </a:t>
            </a:r>
            <a:r>
              <a:rPr lang="en-US" b="0" i="0" dirty="0" err="1">
                <a:solidFill>
                  <a:srgbClr val="000000"/>
                </a:solidFill>
                <a:effectLst/>
                <a:latin typeface="arial" panose="020B0604020202020204" pitchFamily="34" charset="0"/>
              </a:rPr>
              <a:t>appsettings.json</a:t>
            </a:r>
            <a:r>
              <a:rPr lang="en-US" b="0" i="0" dirty="0">
                <a:solidFill>
                  <a:srgbClr val="000000"/>
                </a:solidFill>
                <a:effectLst/>
                <a:latin typeface="arial" panose="020B0604020202020204" pitchFamily="34" charset="0"/>
              </a:rPr>
              <a:t> file is an application configuration file </a:t>
            </a:r>
          </a:p>
          <a:p>
            <a:pPr marL="0" indent="0">
              <a:buNone/>
            </a:pPr>
            <a:r>
              <a:rPr lang="en-US" b="0" i="0" dirty="0">
                <a:solidFill>
                  <a:srgbClr val="000000"/>
                </a:solidFill>
                <a:effectLst/>
                <a:latin typeface="arial" panose="020B0604020202020204" pitchFamily="34" charset="0"/>
              </a:rPr>
              <a:t>It is used to store configuration settings such as </a:t>
            </a:r>
          </a:p>
          <a:p>
            <a:r>
              <a:rPr lang="en-US" b="0" i="0" dirty="0">
                <a:solidFill>
                  <a:srgbClr val="000000"/>
                </a:solidFill>
                <a:effectLst/>
                <a:latin typeface="arial" panose="020B0604020202020204" pitchFamily="34" charset="0"/>
              </a:rPr>
              <a:t>database connections strings, </a:t>
            </a:r>
          </a:p>
          <a:p>
            <a:r>
              <a:rPr lang="en-US" b="0" i="0" dirty="0">
                <a:solidFill>
                  <a:srgbClr val="000000"/>
                </a:solidFill>
                <a:effectLst/>
                <a:latin typeface="arial" panose="020B0604020202020204" pitchFamily="34" charset="0"/>
              </a:rPr>
              <a:t>any application scope global variables, etc.</a:t>
            </a:r>
            <a:endParaRPr lang="en-IN" dirty="0"/>
          </a:p>
        </p:txBody>
      </p:sp>
      <p:pic>
        <p:nvPicPr>
          <p:cNvPr id="1026" name="Picture 2" descr="What is ASP.NET Core appsettings.json File?">
            <a:extLst>
              <a:ext uri="{FF2B5EF4-FFF2-40B4-BE49-F238E27FC236}">
                <a16:creationId xmlns:a16="http://schemas.microsoft.com/office/drawing/2014/main" id="{9C7F8C52-8A14-4465-B46E-521E4196F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6611" y="1528520"/>
            <a:ext cx="333375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454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2FBC2D-D303-4B53-A125-55D3287B48C5}"/>
              </a:ext>
            </a:extLst>
          </p:cNvPr>
          <p:cNvSpPr>
            <a:spLocks noGrp="1"/>
          </p:cNvSpPr>
          <p:nvPr>
            <p:ph idx="1"/>
          </p:nvPr>
        </p:nvSpPr>
        <p:spPr>
          <a:xfrm>
            <a:off x="838200" y="429208"/>
            <a:ext cx="10515600" cy="5738424"/>
          </a:xfrm>
        </p:spPr>
        <p:txBody>
          <a:bodyPr>
            <a:normAutofit fontScale="55000" lnSpcReduction="20000"/>
          </a:bodyPr>
          <a:lstStyle/>
          <a:p>
            <a:r>
              <a:rPr lang="en-US" b="0" i="0" dirty="0">
                <a:solidFill>
                  <a:srgbClr val="000000"/>
                </a:solidFill>
                <a:effectLst/>
                <a:latin typeface="arial" panose="020B0604020202020204" pitchFamily="34" charset="0"/>
              </a:rPr>
              <a:t>ASP.NET Core </a:t>
            </a:r>
            <a:r>
              <a:rPr lang="en-US" b="0" i="0" dirty="0" err="1">
                <a:solidFill>
                  <a:srgbClr val="000000"/>
                </a:solidFill>
                <a:effectLst/>
                <a:latin typeface="arial" panose="020B0604020202020204" pitchFamily="34" charset="0"/>
              </a:rPr>
              <a:t>appsettings.json</a:t>
            </a:r>
            <a:r>
              <a:rPr lang="en-US" b="0" i="0" dirty="0">
                <a:solidFill>
                  <a:srgbClr val="000000"/>
                </a:solidFill>
                <a:effectLst/>
                <a:latin typeface="arial" panose="020B0604020202020204" pitchFamily="34" charset="0"/>
              </a:rPr>
              <a:t> file</a:t>
            </a:r>
          </a:p>
          <a:p>
            <a:endParaRPr lang="en-US" dirty="0">
              <a:solidFill>
                <a:srgbClr val="000000"/>
              </a:solidFill>
              <a:latin typeface="arial" panose="020B0604020202020204" pitchFamily="34" charset="0"/>
            </a:endParaRPr>
          </a:p>
          <a:p>
            <a:endParaRPr lang="en-US" b="0" i="0" dirty="0">
              <a:solidFill>
                <a:srgbClr val="000000"/>
              </a:solidFill>
              <a:effectLst/>
              <a:latin typeface="arial" panose="020B0604020202020204" pitchFamily="34" charset="0"/>
            </a:endParaRPr>
          </a:p>
          <a:p>
            <a:endParaRPr lang="en-US" dirty="0">
              <a:solidFill>
                <a:srgbClr val="000000"/>
              </a:solidFill>
              <a:latin typeface="arial" panose="020B0604020202020204" pitchFamily="34" charset="0"/>
            </a:endParaRPr>
          </a:p>
          <a:p>
            <a:endParaRPr lang="en-US" b="0" i="0" dirty="0">
              <a:solidFill>
                <a:srgbClr val="000000"/>
              </a:solidFill>
              <a:effectLst/>
              <a:latin typeface="arial" panose="020B0604020202020204" pitchFamily="34" charset="0"/>
            </a:endParaRPr>
          </a:p>
          <a:p>
            <a:endParaRPr lang="en-US" dirty="0">
              <a:solidFill>
                <a:srgbClr val="000000"/>
              </a:solidFill>
              <a:latin typeface="arial" panose="020B0604020202020204" pitchFamily="34" charset="0"/>
            </a:endParaRPr>
          </a:p>
          <a:p>
            <a:pPr marL="0" indent="0">
              <a:buNone/>
            </a:pPr>
            <a:r>
              <a:rPr lang="en-US" u="sng" dirty="0">
                <a:solidFill>
                  <a:srgbClr val="000000"/>
                </a:solidFill>
                <a:latin typeface="arial" panose="020B0604020202020204" pitchFamily="34" charset="0"/>
              </a:rPr>
              <a:t>Step 1: T</a:t>
            </a:r>
            <a:r>
              <a:rPr lang="en-US" b="0" i="0" u="sng" dirty="0">
                <a:solidFill>
                  <a:srgbClr val="000000"/>
                </a:solidFill>
                <a:effectLst/>
                <a:latin typeface="arial" panose="020B0604020202020204" pitchFamily="34" charset="0"/>
              </a:rPr>
              <a:t>o add a key with the name </a:t>
            </a:r>
            <a:r>
              <a:rPr lang="en-US" b="1" i="0" u="sng" dirty="0" err="1">
                <a:solidFill>
                  <a:srgbClr val="000000"/>
                </a:solidFill>
                <a:effectLst/>
                <a:latin typeface="arial" panose="020B0604020202020204" pitchFamily="34" charset="0"/>
              </a:rPr>
              <a:t>MyCustomKey</a:t>
            </a:r>
            <a:r>
              <a:rPr lang="en-US" b="0" i="0" u="sng" dirty="0">
                <a:solidFill>
                  <a:srgbClr val="000000"/>
                </a:solidFill>
                <a:effectLst/>
                <a:latin typeface="arial" panose="020B0604020202020204" pitchFamily="34" charset="0"/>
              </a:rPr>
              <a:t> within this file:</a:t>
            </a:r>
          </a:p>
          <a:p>
            <a:pPr marL="0" indent="0">
              <a:buNone/>
            </a:pPr>
            <a:r>
              <a:rPr lang="en-US" b="0" i="0" dirty="0">
                <a:solidFill>
                  <a:srgbClr val="000000"/>
                </a:solidFill>
                <a:effectLst/>
                <a:latin typeface="arial" panose="020B0604020202020204" pitchFamily="34" charset="0"/>
              </a:rPr>
              <a:t>Store the value in the form of key-value pair</a:t>
            </a:r>
          </a:p>
          <a:p>
            <a:pPr marL="0" indent="0" algn="l" fontAlgn="base">
              <a:buNone/>
            </a:pPr>
            <a:r>
              <a:rPr lang="en-IN" b="1" i="0" dirty="0">
                <a:solidFill>
                  <a:srgbClr val="6B7C8B"/>
                </a:solidFill>
                <a:effectLst/>
                <a:latin typeface="inherit"/>
              </a:rPr>
              <a:t>{</a:t>
            </a:r>
            <a:endParaRPr lang="en-IN" b="0" i="0" dirty="0">
              <a:solidFill>
                <a:srgbClr val="596174"/>
              </a:solidFill>
              <a:effectLst/>
              <a:latin typeface="Inconsolata"/>
            </a:endParaRPr>
          </a:p>
          <a:p>
            <a:pPr marL="0" indent="0" algn="l" fontAlgn="base">
              <a:buNone/>
            </a:pPr>
            <a:r>
              <a:rPr lang="en-IN" b="0" i="0" dirty="0">
                <a:solidFill>
                  <a:srgbClr val="D19252"/>
                </a:solidFill>
                <a:effectLst/>
                <a:latin typeface="inherit"/>
              </a:rPr>
              <a:t>"Logging":</a:t>
            </a:r>
            <a:r>
              <a:rPr lang="en-IN" b="0" i="0" dirty="0">
                <a:solidFill>
                  <a:srgbClr val="CFD5E0"/>
                </a:solidFill>
                <a:effectLst/>
                <a:latin typeface="inherit"/>
              </a:rPr>
              <a:t> </a:t>
            </a:r>
            <a:r>
              <a:rPr lang="en-IN" b="1" i="0" dirty="0">
                <a:solidFill>
                  <a:srgbClr val="6B7C8B"/>
                </a:solidFill>
                <a:effectLst/>
                <a:latin typeface="inherit"/>
              </a:rPr>
              <a:t>{</a:t>
            </a:r>
            <a:endParaRPr lang="en-IN" b="0" i="0" dirty="0">
              <a:solidFill>
                <a:srgbClr val="596174"/>
              </a:solidFill>
              <a:effectLst/>
              <a:latin typeface="Inconsolata"/>
            </a:endParaRPr>
          </a:p>
          <a:p>
            <a:pPr marL="0" indent="0" algn="l" fontAlgn="base">
              <a:buNone/>
            </a:pPr>
            <a:r>
              <a:rPr lang="en-IN" b="0" i="0" dirty="0">
                <a:solidFill>
                  <a:srgbClr val="D19252"/>
                </a:solidFill>
                <a:effectLst/>
                <a:latin typeface="inherit"/>
              </a:rPr>
              <a:t>"</a:t>
            </a:r>
            <a:r>
              <a:rPr lang="en-IN" b="0" i="0" dirty="0" err="1">
                <a:solidFill>
                  <a:srgbClr val="D19252"/>
                </a:solidFill>
                <a:effectLst/>
                <a:latin typeface="inherit"/>
              </a:rPr>
              <a:t>LogLevel</a:t>
            </a:r>
            <a:r>
              <a:rPr lang="en-IN" b="0" i="0" dirty="0">
                <a:solidFill>
                  <a:srgbClr val="D19252"/>
                </a:solidFill>
                <a:effectLst/>
                <a:latin typeface="inherit"/>
              </a:rPr>
              <a:t>":</a:t>
            </a:r>
            <a:r>
              <a:rPr lang="en-IN" b="0" i="0" dirty="0">
                <a:solidFill>
                  <a:srgbClr val="CFD5E0"/>
                </a:solidFill>
                <a:effectLst/>
                <a:latin typeface="inherit"/>
              </a:rPr>
              <a:t> </a:t>
            </a:r>
            <a:r>
              <a:rPr lang="en-IN" b="1" i="0" dirty="0">
                <a:solidFill>
                  <a:srgbClr val="6B7C8B"/>
                </a:solidFill>
                <a:effectLst/>
                <a:latin typeface="inherit"/>
              </a:rPr>
              <a:t>{</a:t>
            </a:r>
            <a:endParaRPr lang="en-IN" b="0" i="0" dirty="0">
              <a:solidFill>
                <a:srgbClr val="596174"/>
              </a:solidFill>
              <a:effectLst/>
              <a:latin typeface="Inconsolata"/>
            </a:endParaRPr>
          </a:p>
          <a:p>
            <a:pPr marL="0" indent="0" algn="l" fontAlgn="base">
              <a:buNone/>
            </a:pPr>
            <a:r>
              <a:rPr lang="en-IN" b="0" i="0" dirty="0">
                <a:solidFill>
                  <a:srgbClr val="D19252"/>
                </a:solidFill>
                <a:effectLst/>
                <a:latin typeface="inherit"/>
              </a:rPr>
              <a:t>"Default":</a:t>
            </a:r>
            <a:r>
              <a:rPr lang="en-IN" b="0" i="0" dirty="0">
                <a:solidFill>
                  <a:srgbClr val="CFD5E0"/>
                </a:solidFill>
                <a:effectLst/>
                <a:latin typeface="inherit"/>
              </a:rPr>
              <a:t> </a:t>
            </a:r>
            <a:r>
              <a:rPr lang="en-IN" b="0" i="0" dirty="0">
                <a:solidFill>
                  <a:srgbClr val="7CC379"/>
                </a:solidFill>
                <a:effectLst/>
                <a:latin typeface="inherit"/>
              </a:rPr>
              <a:t>"Information"</a:t>
            </a:r>
            <a:r>
              <a:rPr lang="en-IN" b="1" i="0" dirty="0">
                <a:solidFill>
                  <a:srgbClr val="6B7C8B"/>
                </a:solidFill>
                <a:effectLst/>
                <a:latin typeface="inherit"/>
              </a:rPr>
              <a:t>,</a:t>
            </a:r>
            <a:endParaRPr lang="en-IN" b="0" i="0" dirty="0">
              <a:solidFill>
                <a:srgbClr val="596174"/>
              </a:solidFill>
              <a:effectLst/>
              <a:latin typeface="Inconsolata"/>
            </a:endParaRPr>
          </a:p>
          <a:p>
            <a:pPr marL="0" indent="0" algn="l" fontAlgn="base">
              <a:buNone/>
            </a:pPr>
            <a:r>
              <a:rPr lang="en-IN" b="0" i="0" dirty="0">
                <a:solidFill>
                  <a:srgbClr val="D19252"/>
                </a:solidFill>
                <a:effectLst/>
                <a:latin typeface="inherit"/>
              </a:rPr>
              <a:t>"Microsoft":</a:t>
            </a:r>
            <a:r>
              <a:rPr lang="en-IN" b="0" i="0" dirty="0">
                <a:solidFill>
                  <a:srgbClr val="CFD5E0"/>
                </a:solidFill>
                <a:effectLst/>
                <a:latin typeface="inherit"/>
              </a:rPr>
              <a:t> </a:t>
            </a:r>
            <a:r>
              <a:rPr lang="en-IN" b="0" i="0" dirty="0">
                <a:solidFill>
                  <a:srgbClr val="7CC379"/>
                </a:solidFill>
                <a:effectLst/>
                <a:latin typeface="inherit"/>
              </a:rPr>
              <a:t>"Warning"</a:t>
            </a:r>
            <a:r>
              <a:rPr lang="en-IN" b="1" i="0" dirty="0">
                <a:solidFill>
                  <a:srgbClr val="6B7C8B"/>
                </a:solidFill>
                <a:effectLst/>
                <a:latin typeface="inherit"/>
              </a:rPr>
              <a:t>,</a:t>
            </a:r>
            <a:endParaRPr lang="en-IN" b="0" i="0" dirty="0">
              <a:solidFill>
                <a:srgbClr val="596174"/>
              </a:solidFill>
              <a:effectLst/>
              <a:latin typeface="Inconsolata"/>
            </a:endParaRPr>
          </a:p>
          <a:p>
            <a:pPr marL="0" indent="0" algn="l" fontAlgn="base">
              <a:buNone/>
            </a:pPr>
            <a:r>
              <a:rPr lang="en-IN" b="0" i="0" dirty="0">
                <a:solidFill>
                  <a:srgbClr val="D19252"/>
                </a:solidFill>
                <a:effectLst/>
                <a:latin typeface="inherit"/>
              </a:rPr>
              <a:t>"</a:t>
            </a:r>
            <a:r>
              <a:rPr lang="en-IN" b="0" i="0" dirty="0" err="1">
                <a:solidFill>
                  <a:srgbClr val="D19252"/>
                </a:solidFill>
                <a:effectLst/>
                <a:latin typeface="inherit"/>
              </a:rPr>
              <a:t>Microsoft.Hosting.Lifetime</a:t>
            </a:r>
            <a:r>
              <a:rPr lang="en-IN" b="0" i="0" dirty="0">
                <a:solidFill>
                  <a:srgbClr val="D19252"/>
                </a:solidFill>
                <a:effectLst/>
                <a:latin typeface="inherit"/>
              </a:rPr>
              <a:t>":</a:t>
            </a:r>
            <a:r>
              <a:rPr lang="en-IN" b="0" i="0" dirty="0">
                <a:solidFill>
                  <a:srgbClr val="CFD5E0"/>
                </a:solidFill>
                <a:effectLst/>
                <a:latin typeface="inherit"/>
              </a:rPr>
              <a:t> </a:t>
            </a:r>
            <a:r>
              <a:rPr lang="en-IN" b="0" i="0" dirty="0">
                <a:solidFill>
                  <a:srgbClr val="7CC379"/>
                </a:solidFill>
                <a:effectLst/>
                <a:latin typeface="inherit"/>
              </a:rPr>
              <a:t>"Information"</a:t>
            </a:r>
            <a:endParaRPr lang="en-IN" b="0" i="0" dirty="0">
              <a:solidFill>
                <a:srgbClr val="596174"/>
              </a:solidFill>
              <a:effectLst/>
              <a:latin typeface="Inconsolata"/>
            </a:endParaRPr>
          </a:p>
          <a:p>
            <a:pPr marL="0" indent="0" algn="l" fontAlgn="base">
              <a:buNone/>
            </a:pPr>
            <a:r>
              <a:rPr lang="en-IN" b="1" i="0" dirty="0">
                <a:solidFill>
                  <a:srgbClr val="6B7C8B"/>
                </a:solidFill>
                <a:effectLst/>
                <a:latin typeface="inherit"/>
              </a:rPr>
              <a:t>}</a:t>
            </a:r>
            <a:endParaRPr lang="en-IN" b="0" i="0" dirty="0">
              <a:solidFill>
                <a:srgbClr val="596174"/>
              </a:solidFill>
              <a:effectLst/>
              <a:latin typeface="Inconsolata"/>
            </a:endParaRPr>
          </a:p>
          <a:p>
            <a:pPr marL="0" indent="0" algn="l" fontAlgn="base">
              <a:buNone/>
            </a:pPr>
            <a:r>
              <a:rPr lang="en-IN" b="1" i="0" dirty="0">
                <a:solidFill>
                  <a:srgbClr val="6B7C8B"/>
                </a:solidFill>
                <a:effectLst/>
                <a:latin typeface="inherit"/>
              </a:rPr>
              <a:t>},</a:t>
            </a:r>
            <a:endParaRPr lang="en-IN" b="0" i="0" dirty="0">
              <a:solidFill>
                <a:srgbClr val="596174"/>
              </a:solidFill>
              <a:effectLst/>
              <a:latin typeface="Inconsolata"/>
            </a:endParaRPr>
          </a:p>
          <a:p>
            <a:pPr marL="0" indent="0" algn="l" fontAlgn="base">
              <a:buNone/>
            </a:pPr>
            <a:r>
              <a:rPr lang="en-IN" b="0" i="0" dirty="0">
                <a:solidFill>
                  <a:srgbClr val="D19252"/>
                </a:solidFill>
                <a:effectLst/>
                <a:latin typeface="inherit"/>
              </a:rPr>
              <a:t>"</a:t>
            </a:r>
            <a:r>
              <a:rPr lang="en-IN" b="0" i="0" dirty="0" err="1">
                <a:solidFill>
                  <a:srgbClr val="D19252"/>
                </a:solidFill>
                <a:effectLst/>
                <a:latin typeface="inherit"/>
              </a:rPr>
              <a:t>AllowedHosts</a:t>
            </a:r>
            <a:r>
              <a:rPr lang="en-IN" b="0" i="0" dirty="0">
                <a:solidFill>
                  <a:srgbClr val="D19252"/>
                </a:solidFill>
                <a:effectLst/>
                <a:latin typeface="inherit"/>
              </a:rPr>
              <a:t>":</a:t>
            </a:r>
            <a:r>
              <a:rPr lang="en-IN" b="0" i="0" dirty="0">
                <a:solidFill>
                  <a:srgbClr val="CFD5E0"/>
                </a:solidFill>
                <a:effectLst/>
                <a:latin typeface="inherit"/>
              </a:rPr>
              <a:t> </a:t>
            </a:r>
            <a:r>
              <a:rPr lang="en-IN" b="0" i="0" dirty="0">
                <a:solidFill>
                  <a:srgbClr val="7CC379"/>
                </a:solidFill>
                <a:effectLst/>
                <a:latin typeface="inherit"/>
              </a:rPr>
              <a:t>"*"</a:t>
            </a:r>
            <a:r>
              <a:rPr lang="en-IN" b="1" i="0" dirty="0">
                <a:solidFill>
                  <a:srgbClr val="6B7C8B"/>
                </a:solidFill>
                <a:effectLst/>
                <a:latin typeface="inherit"/>
              </a:rPr>
              <a:t>,</a:t>
            </a:r>
            <a:endParaRPr lang="en-IN" b="0" i="0" dirty="0">
              <a:solidFill>
                <a:srgbClr val="596174"/>
              </a:solidFill>
              <a:effectLst/>
              <a:latin typeface="Inconsolata"/>
            </a:endParaRPr>
          </a:p>
          <a:p>
            <a:pPr marL="0" indent="0" algn="l" fontAlgn="base">
              <a:buNone/>
            </a:pPr>
            <a:r>
              <a:rPr lang="en-IN" b="0" i="0" dirty="0">
                <a:solidFill>
                  <a:srgbClr val="D19252"/>
                </a:solidFill>
                <a:effectLst/>
                <a:highlight>
                  <a:srgbClr val="00FFFF"/>
                </a:highlight>
                <a:latin typeface="inherit"/>
              </a:rPr>
              <a:t>"</a:t>
            </a:r>
            <a:r>
              <a:rPr lang="en-IN" b="0" i="0" dirty="0" err="1">
                <a:solidFill>
                  <a:srgbClr val="D19252"/>
                </a:solidFill>
                <a:effectLst/>
                <a:highlight>
                  <a:srgbClr val="00FFFF"/>
                </a:highlight>
                <a:latin typeface="inherit"/>
              </a:rPr>
              <a:t>MyCustomKey</a:t>
            </a:r>
            <a:r>
              <a:rPr lang="en-IN" b="0" i="0" dirty="0">
                <a:solidFill>
                  <a:srgbClr val="D19252"/>
                </a:solidFill>
                <a:effectLst/>
                <a:highlight>
                  <a:srgbClr val="00FFFF"/>
                </a:highlight>
                <a:latin typeface="inherit"/>
              </a:rPr>
              <a:t>":</a:t>
            </a:r>
            <a:r>
              <a:rPr lang="en-IN" b="0" i="0" dirty="0">
                <a:solidFill>
                  <a:srgbClr val="CFD5E0"/>
                </a:solidFill>
                <a:effectLst/>
                <a:highlight>
                  <a:srgbClr val="00FFFF"/>
                </a:highlight>
                <a:latin typeface="inherit"/>
              </a:rPr>
              <a:t> </a:t>
            </a:r>
            <a:r>
              <a:rPr lang="en-IN" b="0" i="0" dirty="0">
                <a:solidFill>
                  <a:srgbClr val="7CC379"/>
                </a:solidFill>
                <a:effectLst/>
                <a:highlight>
                  <a:srgbClr val="00FFFF"/>
                </a:highlight>
                <a:latin typeface="inherit"/>
              </a:rPr>
              <a:t>"</a:t>
            </a:r>
            <a:r>
              <a:rPr lang="en-IN" b="0" i="0" dirty="0" err="1">
                <a:solidFill>
                  <a:srgbClr val="7CC379"/>
                </a:solidFill>
                <a:effectLst/>
                <a:highlight>
                  <a:srgbClr val="00FFFF"/>
                </a:highlight>
                <a:latin typeface="inherit"/>
              </a:rPr>
              <a:t>MyCustomKey</a:t>
            </a:r>
            <a:r>
              <a:rPr lang="en-IN" b="0" i="0" dirty="0">
                <a:solidFill>
                  <a:srgbClr val="7CC379"/>
                </a:solidFill>
                <a:effectLst/>
                <a:highlight>
                  <a:srgbClr val="00FFFF"/>
                </a:highlight>
                <a:latin typeface="inherit"/>
              </a:rPr>
              <a:t> Value coming from </a:t>
            </a:r>
            <a:r>
              <a:rPr lang="en-IN" b="0" i="0" dirty="0" err="1">
                <a:solidFill>
                  <a:srgbClr val="7CC379"/>
                </a:solidFill>
                <a:effectLst/>
                <a:highlight>
                  <a:srgbClr val="00FFFF"/>
                </a:highlight>
                <a:latin typeface="inherit"/>
              </a:rPr>
              <a:t>appsettings.json</a:t>
            </a:r>
            <a:r>
              <a:rPr lang="en-IN" b="0" i="0" dirty="0">
                <a:solidFill>
                  <a:srgbClr val="7CC379"/>
                </a:solidFill>
                <a:effectLst/>
                <a:highlight>
                  <a:srgbClr val="00FFFF"/>
                </a:highlight>
                <a:latin typeface="inherit"/>
              </a:rPr>
              <a:t>"</a:t>
            </a:r>
            <a:endParaRPr lang="en-IN" b="0" i="0" dirty="0">
              <a:solidFill>
                <a:srgbClr val="596174"/>
              </a:solidFill>
              <a:effectLst/>
              <a:highlight>
                <a:srgbClr val="00FFFF"/>
              </a:highlight>
              <a:latin typeface="Inconsolata"/>
            </a:endParaRPr>
          </a:p>
          <a:p>
            <a:pPr marL="0" indent="0" algn="l" fontAlgn="base">
              <a:buNone/>
            </a:pPr>
            <a:r>
              <a:rPr lang="en-IN" b="1" i="0" dirty="0">
                <a:solidFill>
                  <a:srgbClr val="6B7C8B"/>
                </a:solidFill>
                <a:effectLst/>
                <a:latin typeface="inherit"/>
              </a:rPr>
              <a:t>}</a:t>
            </a:r>
            <a:endParaRPr lang="en-IN" b="0" i="0" dirty="0">
              <a:solidFill>
                <a:srgbClr val="596174"/>
              </a:solidFill>
              <a:effectLst/>
              <a:latin typeface="Inconsolata"/>
            </a:endParaRPr>
          </a:p>
          <a:p>
            <a:endParaRPr lang="en-IN" dirty="0"/>
          </a:p>
        </p:txBody>
      </p:sp>
      <p:pic>
        <p:nvPicPr>
          <p:cNvPr id="2050" name="Picture 2" descr="What are the different Configuration Sources available in the ASP.NET Core application?">
            <a:extLst>
              <a:ext uri="{FF2B5EF4-FFF2-40B4-BE49-F238E27FC236}">
                <a16:creationId xmlns:a16="http://schemas.microsoft.com/office/drawing/2014/main" id="{C803D751-BCFE-4D95-87AA-957C2ED06F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0443" y="525042"/>
            <a:ext cx="3981450"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12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2CD96F-D10B-4793-9352-1CF036171BD3}"/>
              </a:ext>
            </a:extLst>
          </p:cNvPr>
          <p:cNvSpPr>
            <a:spLocks noGrp="1"/>
          </p:cNvSpPr>
          <p:nvPr>
            <p:ph idx="1"/>
          </p:nvPr>
        </p:nvSpPr>
        <p:spPr>
          <a:xfrm>
            <a:off x="838200" y="503853"/>
            <a:ext cx="10515600" cy="5673110"/>
          </a:xfrm>
        </p:spPr>
        <p:txBody>
          <a:bodyPr>
            <a:normAutofit/>
          </a:bodyPr>
          <a:lstStyle/>
          <a:p>
            <a:pPr marL="0" indent="0">
              <a:buNone/>
            </a:pPr>
            <a:r>
              <a:rPr lang="en-US" sz="2400" b="1" i="0" u="sng" dirty="0">
                <a:solidFill>
                  <a:srgbClr val="000000"/>
                </a:solidFill>
                <a:effectLst/>
                <a:latin typeface="arial" panose="020B0604020202020204" pitchFamily="34" charset="0"/>
              </a:rPr>
              <a:t>Step 2: To access the configuration information in the ASP.NET Core application</a:t>
            </a:r>
            <a:endParaRPr lang="en-US" sz="2400" b="0" i="0" u="sng" dirty="0">
              <a:solidFill>
                <a:srgbClr val="3A3A3A"/>
              </a:solidFill>
              <a:effectLst/>
              <a:latin typeface="-apple-system"/>
            </a:endParaRPr>
          </a:p>
          <a:p>
            <a:r>
              <a:rPr lang="en-US" sz="2400" dirty="0">
                <a:solidFill>
                  <a:srgbClr val="000000"/>
                </a:solidFill>
                <a:latin typeface="arial" panose="020B0604020202020204" pitchFamily="34" charset="0"/>
              </a:rPr>
              <a:t>U</a:t>
            </a:r>
            <a:r>
              <a:rPr lang="en-US" sz="2400" b="0" i="0" dirty="0">
                <a:solidFill>
                  <a:srgbClr val="000000"/>
                </a:solidFill>
                <a:effectLst/>
                <a:latin typeface="arial" panose="020B0604020202020204" pitchFamily="34" charset="0"/>
              </a:rPr>
              <a:t>se the </a:t>
            </a:r>
            <a:r>
              <a:rPr lang="en-US" sz="2400" b="0" i="0" dirty="0" err="1">
                <a:solidFill>
                  <a:srgbClr val="000000"/>
                </a:solidFill>
                <a:effectLst/>
                <a:latin typeface="arial" panose="020B0604020202020204" pitchFamily="34" charset="0"/>
              </a:rPr>
              <a:t>IConfiguration</a:t>
            </a:r>
            <a:r>
              <a:rPr lang="en-US" sz="2400" b="0" i="0" dirty="0">
                <a:solidFill>
                  <a:srgbClr val="000000"/>
                </a:solidFill>
                <a:effectLst/>
                <a:latin typeface="arial" panose="020B0604020202020204" pitchFamily="34" charset="0"/>
              </a:rPr>
              <a:t> service</a:t>
            </a:r>
          </a:p>
          <a:p>
            <a:r>
              <a:rPr lang="en-US" sz="2400" dirty="0">
                <a:solidFill>
                  <a:srgbClr val="000000"/>
                </a:solidFill>
                <a:latin typeface="arial" panose="020B0604020202020204" pitchFamily="34" charset="0"/>
              </a:rPr>
              <a:t>I</a:t>
            </a:r>
            <a:r>
              <a:rPr lang="en-US" sz="2400" b="0" i="0" dirty="0">
                <a:solidFill>
                  <a:srgbClr val="000000"/>
                </a:solidFill>
                <a:effectLst/>
                <a:latin typeface="arial" panose="020B0604020202020204" pitchFamily="34" charset="0"/>
              </a:rPr>
              <a:t>nject the </a:t>
            </a:r>
            <a:r>
              <a:rPr lang="en-US" sz="2400" b="0" i="0" dirty="0" err="1">
                <a:solidFill>
                  <a:srgbClr val="000000"/>
                </a:solidFill>
                <a:effectLst/>
                <a:latin typeface="arial" panose="020B0604020202020204" pitchFamily="34" charset="0"/>
              </a:rPr>
              <a:t>IConfiguration</a:t>
            </a:r>
            <a:r>
              <a:rPr lang="en-US" sz="2400" b="0" i="0" dirty="0">
                <a:solidFill>
                  <a:srgbClr val="000000"/>
                </a:solidFill>
                <a:effectLst/>
                <a:latin typeface="arial" panose="020B0604020202020204" pitchFamily="34" charset="0"/>
              </a:rPr>
              <a:t> service through the constructor of the Startup class</a:t>
            </a:r>
          </a:p>
          <a:p>
            <a:pPr marL="0" indent="0">
              <a:buNone/>
            </a:pPr>
            <a:endParaRPr lang="en-US" sz="2400" b="0" i="0" dirty="0">
              <a:solidFill>
                <a:srgbClr val="000000"/>
              </a:solidFill>
              <a:effectLst/>
              <a:latin typeface="arial" panose="020B0604020202020204" pitchFamily="34" charset="0"/>
            </a:endParaRPr>
          </a:p>
          <a:p>
            <a:pPr marL="457200" lvl="1" indent="0" fontAlgn="base">
              <a:buNone/>
            </a:pPr>
            <a:r>
              <a:rPr lang="en-US" b="1" i="0" dirty="0">
                <a:effectLst/>
                <a:latin typeface="inherit"/>
              </a:rPr>
              <a:t>public</a:t>
            </a:r>
            <a:r>
              <a:rPr lang="en-US" b="0" i="0" dirty="0">
                <a:effectLst/>
                <a:latin typeface="inherit"/>
              </a:rPr>
              <a:t> </a:t>
            </a:r>
            <a:r>
              <a:rPr lang="en-US" b="1" i="0" dirty="0">
                <a:effectLst/>
                <a:latin typeface="inherit"/>
              </a:rPr>
              <a:t>class</a:t>
            </a:r>
            <a:r>
              <a:rPr lang="en-US" b="0" i="0" dirty="0">
                <a:effectLst/>
                <a:latin typeface="inherit"/>
              </a:rPr>
              <a:t> Startup</a:t>
            </a:r>
          </a:p>
          <a:p>
            <a:pPr marL="457200" lvl="1" indent="0" fontAlgn="base">
              <a:buNone/>
            </a:pPr>
            <a:r>
              <a:rPr lang="en-US" b="1" i="0" dirty="0">
                <a:effectLst/>
                <a:latin typeface="inherit"/>
              </a:rPr>
              <a:t>{</a:t>
            </a:r>
            <a:endParaRPr lang="en-US" b="0" i="0" dirty="0">
              <a:effectLst/>
              <a:latin typeface="Inconsolata"/>
            </a:endParaRPr>
          </a:p>
          <a:p>
            <a:pPr marL="457200" lvl="1" indent="0" fontAlgn="base">
              <a:buNone/>
            </a:pPr>
            <a:r>
              <a:rPr lang="en-US" b="1" i="0" dirty="0">
                <a:effectLst/>
                <a:latin typeface="inherit"/>
              </a:rPr>
              <a:t>private</a:t>
            </a:r>
            <a:r>
              <a:rPr lang="en-US" b="0" i="0" dirty="0">
                <a:effectLst/>
                <a:latin typeface="inherit"/>
              </a:rPr>
              <a:t> </a:t>
            </a:r>
            <a:r>
              <a:rPr lang="en-US" b="0" i="0" dirty="0" err="1">
                <a:effectLst/>
                <a:latin typeface="inherit"/>
              </a:rPr>
              <a:t>IConfiguration</a:t>
            </a:r>
            <a:r>
              <a:rPr lang="en-US" b="0" i="0" dirty="0">
                <a:effectLst/>
                <a:latin typeface="inherit"/>
              </a:rPr>
              <a:t> _config;</a:t>
            </a:r>
            <a:endParaRPr lang="en-US" b="0" i="0" dirty="0">
              <a:effectLst/>
              <a:latin typeface="Inconsolata"/>
            </a:endParaRPr>
          </a:p>
          <a:p>
            <a:pPr marL="457200" lvl="1" indent="0" fontAlgn="base">
              <a:buNone/>
            </a:pPr>
            <a:r>
              <a:rPr lang="en-US" b="0" i="0" dirty="0">
                <a:effectLst/>
                <a:latin typeface="inherit"/>
              </a:rPr>
              <a:t>// Here we are using Dependency Injection to inject the Configuration object</a:t>
            </a:r>
            <a:endParaRPr lang="en-US" b="0" i="0" dirty="0">
              <a:effectLst/>
              <a:latin typeface="Inconsolata"/>
            </a:endParaRPr>
          </a:p>
          <a:p>
            <a:pPr marL="457200" lvl="1" indent="0" fontAlgn="base">
              <a:buNone/>
            </a:pPr>
            <a:r>
              <a:rPr lang="en-US" b="1" i="0" dirty="0">
                <a:effectLst/>
                <a:latin typeface="inherit"/>
              </a:rPr>
              <a:t>public</a:t>
            </a:r>
            <a:r>
              <a:rPr lang="en-US" b="0" i="0" dirty="0">
                <a:effectLst/>
                <a:latin typeface="inherit"/>
              </a:rPr>
              <a:t> Startup</a:t>
            </a:r>
            <a:r>
              <a:rPr lang="en-US" b="1" i="0" dirty="0">
                <a:effectLst/>
                <a:latin typeface="inherit"/>
              </a:rPr>
              <a:t>(</a:t>
            </a:r>
            <a:r>
              <a:rPr lang="en-US" b="0" i="0" dirty="0" err="1">
                <a:effectLst/>
                <a:latin typeface="inherit"/>
              </a:rPr>
              <a:t>IConfiguration</a:t>
            </a:r>
            <a:r>
              <a:rPr lang="en-US" b="0" i="0" dirty="0">
                <a:effectLst/>
                <a:latin typeface="inherit"/>
              </a:rPr>
              <a:t> config</a:t>
            </a:r>
            <a:r>
              <a:rPr lang="en-US" b="1" i="0" dirty="0">
                <a:effectLst/>
                <a:latin typeface="inherit"/>
              </a:rPr>
              <a:t>)</a:t>
            </a:r>
            <a:endParaRPr lang="en-US" b="0" i="0" dirty="0">
              <a:effectLst/>
              <a:latin typeface="Inconsolata"/>
            </a:endParaRPr>
          </a:p>
          <a:p>
            <a:pPr marL="457200" lvl="1" indent="0" fontAlgn="base">
              <a:buNone/>
            </a:pPr>
            <a:r>
              <a:rPr lang="en-US" b="1" i="0" dirty="0">
                <a:effectLst/>
                <a:latin typeface="inherit"/>
              </a:rPr>
              <a:t>{</a:t>
            </a:r>
            <a:endParaRPr lang="en-US" b="0" i="0" dirty="0">
              <a:effectLst/>
              <a:latin typeface="Inconsolata"/>
            </a:endParaRPr>
          </a:p>
          <a:p>
            <a:pPr marL="457200" lvl="1" indent="0" fontAlgn="base">
              <a:buNone/>
            </a:pPr>
            <a:r>
              <a:rPr lang="en-US" b="0" i="0" dirty="0">
                <a:effectLst/>
                <a:latin typeface="inherit"/>
              </a:rPr>
              <a:t>_config = config;</a:t>
            </a:r>
            <a:endParaRPr lang="en-US" b="0" i="0" dirty="0">
              <a:effectLst/>
              <a:latin typeface="Inconsolata"/>
            </a:endParaRPr>
          </a:p>
          <a:p>
            <a:pPr marL="457200" lvl="1" indent="0" fontAlgn="base">
              <a:buNone/>
            </a:pPr>
            <a:r>
              <a:rPr lang="en-US" b="1" i="0" dirty="0">
                <a:effectLst/>
                <a:latin typeface="inherit"/>
              </a:rPr>
              <a:t>}</a:t>
            </a:r>
            <a:endParaRPr lang="en-US" b="0" i="0" dirty="0">
              <a:effectLst/>
              <a:latin typeface="Inconsolata"/>
            </a:endParaRPr>
          </a:p>
          <a:p>
            <a:endParaRPr lang="en-IN" dirty="0"/>
          </a:p>
        </p:txBody>
      </p:sp>
    </p:spTree>
    <p:extLst>
      <p:ext uri="{BB962C8B-B14F-4D97-AF65-F5344CB8AC3E}">
        <p14:creationId xmlns:p14="http://schemas.microsoft.com/office/powerpoint/2010/main" val="3798280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8A73B-3C43-4991-9A6E-7E96A586E009}"/>
              </a:ext>
            </a:extLst>
          </p:cNvPr>
          <p:cNvSpPr>
            <a:spLocks noGrp="1"/>
          </p:cNvSpPr>
          <p:nvPr>
            <p:ph idx="1"/>
          </p:nvPr>
        </p:nvSpPr>
        <p:spPr>
          <a:xfrm>
            <a:off x="838200" y="503853"/>
            <a:ext cx="10515600" cy="5673110"/>
          </a:xfrm>
        </p:spPr>
        <p:txBody>
          <a:bodyPr>
            <a:normAutofit/>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r>
              <a:rPr lang="en-US" sz="2000" dirty="0">
                <a:solidFill>
                  <a:srgbClr val="000000"/>
                </a:solidFill>
                <a:latin typeface="arial" panose="020B0604020202020204" pitchFamily="34" charset="0"/>
              </a:rPr>
              <a:t>C</a:t>
            </a:r>
            <a:r>
              <a:rPr lang="en-US" sz="2000" b="0" i="0" dirty="0">
                <a:solidFill>
                  <a:srgbClr val="000000"/>
                </a:solidFill>
                <a:effectLst/>
                <a:latin typeface="arial" panose="020B0604020202020204" pitchFamily="34" charset="0"/>
              </a:rPr>
              <a:t>reate a private variable of type </a:t>
            </a:r>
            <a:r>
              <a:rPr lang="en-US" sz="2000" b="0" i="0" dirty="0" err="1">
                <a:solidFill>
                  <a:srgbClr val="000000"/>
                </a:solidFill>
                <a:effectLst/>
                <a:latin typeface="arial" panose="020B0604020202020204" pitchFamily="34" charset="0"/>
              </a:rPr>
              <a:t>IConfiguration</a:t>
            </a:r>
            <a:r>
              <a:rPr lang="en-US" sz="2000" b="0" i="0" dirty="0">
                <a:solidFill>
                  <a:srgbClr val="000000"/>
                </a:solidFill>
                <a:effectLst/>
                <a:latin typeface="arial" panose="020B0604020202020204" pitchFamily="34" charset="0"/>
              </a:rPr>
              <a:t> _config</a:t>
            </a:r>
          </a:p>
          <a:p>
            <a:r>
              <a:rPr lang="en-US" sz="2000" b="0" i="0" dirty="0">
                <a:solidFill>
                  <a:srgbClr val="000000"/>
                </a:solidFill>
                <a:effectLst/>
                <a:latin typeface="arial" panose="020B0604020202020204" pitchFamily="34" charset="0"/>
              </a:rPr>
              <a:t>Then through constructor dependency injection we inject the </a:t>
            </a:r>
            <a:r>
              <a:rPr lang="en-US" sz="2000" b="0" i="0" dirty="0" err="1">
                <a:solidFill>
                  <a:srgbClr val="000000"/>
                </a:solidFill>
                <a:effectLst/>
                <a:latin typeface="arial" panose="020B0604020202020204" pitchFamily="34" charset="0"/>
              </a:rPr>
              <a:t>IConfiguration</a:t>
            </a:r>
            <a:r>
              <a:rPr lang="en-US" sz="2000" b="0" i="0" dirty="0">
                <a:solidFill>
                  <a:srgbClr val="000000"/>
                </a:solidFill>
                <a:effectLst/>
                <a:latin typeface="arial" panose="020B0604020202020204" pitchFamily="34" charset="0"/>
              </a:rPr>
              <a:t> object and store it within the private variable _config. </a:t>
            </a:r>
            <a:endParaRPr lang="en-IN" sz="2000" dirty="0"/>
          </a:p>
        </p:txBody>
      </p:sp>
      <p:sp>
        <p:nvSpPr>
          <p:cNvPr id="4" name="Rectangle 3">
            <a:extLst>
              <a:ext uri="{FF2B5EF4-FFF2-40B4-BE49-F238E27FC236}">
                <a16:creationId xmlns:a16="http://schemas.microsoft.com/office/drawing/2014/main" id="{95309DA0-BD06-4BC0-8482-A0E30E9A930A}"/>
              </a:ext>
            </a:extLst>
          </p:cNvPr>
          <p:cNvSpPr/>
          <p:nvPr/>
        </p:nvSpPr>
        <p:spPr>
          <a:xfrm>
            <a:off x="1987420" y="746449"/>
            <a:ext cx="7800392" cy="364826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l" fontAlgn="base"/>
            <a:r>
              <a:rPr lang="en-IN" b="1" i="0" dirty="0">
                <a:solidFill>
                  <a:schemeClr val="tx1"/>
                </a:solidFill>
                <a:effectLst/>
                <a:latin typeface="inherit"/>
              </a:rPr>
              <a:t>public</a:t>
            </a:r>
            <a:r>
              <a:rPr lang="en-IN" b="0" i="0" dirty="0">
                <a:solidFill>
                  <a:schemeClr val="tx1"/>
                </a:solidFill>
                <a:effectLst/>
                <a:latin typeface="inherit"/>
              </a:rPr>
              <a:t> </a:t>
            </a:r>
            <a:r>
              <a:rPr lang="en-IN" b="1" i="0" dirty="0">
                <a:solidFill>
                  <a:schemeClr val="tx1"/>
                </a:solidFill>
                <a:effectLst/>
                <a:latin typeface="inherit"/>
              </a:rPr>
              <a:t>void</a:t>
            </a:r>
            <a:r>
              <a:rPr lang="en-IN" b="0" i="0" dirty="0">
                <a:solidFill>
                  <a:schemeClr val="tx1"/>
                </a:solidFill>
                <a:effectLst/>
                <a:latin typeface="inherit"/>
              </a:rPr>
              <a:t> Configure</a:t>
            </a:r>
            <a:r>
              <a:rPr lang="en-IN" b="1" i="0" dirty="0">
                <a:solidFill>
                  <a:schemeClr val="tx1"/>
                </a:solidFill>
                <a:effectLst/>
                <a:latin typeface="inherit"/>
              </a:rPr>
              <a:t>(</a:t>
            </a:r>
            <a:r>
              <a:rPr lang="en-IN" b="0" i="0" dirty="0" err="1">
                <a:solidFill>
                  <a:schemeClr val="tx1"/>
                </a:solidFill>
                <a:effectLst/>
                <a:latin typeface="inherit"/>
              </a:rPr>
              <a:t>IApplicationBuilder</a:t>
            </a:r>
            <a:r>
              <a:rPr lang="en-IN" b="0" i="0" dirty="0">
                <a:solidFill>
                  <a:schemeClr val="tx1"/>
                </a:solidFill>
                <a:effectLst/>
                <a:latin typeface="inherit"/>
              </a:rPr>
              <a:t> app, </a:t>
            </a:r>
            <a:r>
              <a:rPr lang="en-IN" b="0" i="0" dirty="0" err="1">
                <a:solidFill>
                  <a:schemeClr val="tx1"/>
                </a:solidFill>
                <a:effectLst/>
                <a:latin typeface="inherit"/>
              </a:rPr>
              <a:t>IWebHostEnvironment</a:t>
            </a:r>
            <a:r>
              <a:rPr lang="en-IN" b="0" i="0" dirty="0">
                <a:solidFill>
                  <a:schemeClr val="tx1"/>
                </a:solidFill>
                <a:effectLst/>
                <a:latin typeface="inherit"/>
              </a:rPr>
              <a:t> env</a:t>
            </a:r>
            <a:r>
              <a:rPr lang="en-IN" b="1" i="0" dirty="0">
                <a:solidFill>
                  <a:schemeClr val="tx1"/>
                </a:solidFill>
                <a:effectLst/>
                <a:latin typeface="inherit"/>
              </a:rPr>
              <a:t>)</a:t>
            </a:r>
            <a:endParaRPr lang="en-IN" b="0" i="0" dirty="0">
              <a:solidFill>
                <a:schemeClr val="tx1"/>
              </a:solidFill>
              <a:effectLst/>
              <a:latin typeface="Inconsolata"/>
            </a:endParaRPr>
          </a:p>
          <a:p>
            <a:pPr algn="l" fontAlgn="base"/>
            <a:r>
              <a:rPr lang="en-IN" b="1" i="0" dirty="0">
                <a:solidFill>
                  <a:schemeClr val="tx1"/>
                </a:solidFill>
                <a:effectLst/>
                <a:latin typeface="inherit"/>
              </a:rPr>
              <a:t>{</a:t>
            </a:r>
            <a:endParaRPr lang="en-IN" b="0" i="0" dirty="0">
              <a:solidFill>
                <a:schemeClr val="tx1"/>
              </a:solidFill>
              <a:effectLst/>
              <a:latin typeface="Inconsolata"/>
            </a:endParaRPr>
          </a:p>
          <a:p>
            <a:pPr algn="l" fontAlgn="base"/>
            <a:r>
              <a:rPr lang="en-IN" b="1" i="0" dirty="0">
                <a:solidFill>
                  <a:schemeClr val="tx1"/>
                </a:solidFill>
                <a:effectLst/>
                <a:latin typeface="inherit"/>
              </a:rPr>
              <a:t>	if</a:t>
            </a:r>
            <a:r>
              <a:rPr lang="en-IN" b="0" i="0" dirty="0">
                <a:solidFill>
                  <a:schemeClr val="tx1"/>
                </a:solidFill>
                <a:effectLst/>
                <a:latin typeface="inherit"/>
              </a:rPr>
              <a:t> </a:t>
            </a:r>
            <a:r>
              <a:rPr lang="en-IN" b="1" i="0" dirty="0">
                <a:solidFill>
                  <a:schemeClr val="tx1"/>
                </a:solidFill>
                <a:effectLst/>
                <a:latin typeface="inherit"/>
              </a:rPr>
              <a:t>(</a:t>
            </a:r>
            <a:r>
              <a:rPr lang="en-IN" b="0" i="0" dirty="0" err="1">
                <a:solidFill>
                  <a:schemeClr val="tx1"/>
                </a:solidFill>
                <a:effectLst/>
                <a:latin typeface="inherit"/>
              </a:rPr>
              <a:t>env.IsDevelopment</a:t>
            </a:r>
            <a:r>
              <a:rPr lang="en-IN" b="1" i="0" dirty="0">
                <a:solidFill>
                  <a:schemeClr val="tx1"/>
                </a:solidFill>
                <a:effectLst/>
                <a:latin typeface="inherit"/>
              </a:rPr>
              <a:t>())</a:t>
            </a:r>
            <a:endParaRPr lang="en-IN" b="0" i="0" dirty="0">
              <a:solidFill>
                <a:schemeClr val="tx1"/>
              </a:solidFill>
              <a:effectLst/>
              <a:latin typeface="Inconsolata"/>
            </a:endParaRPr>
          </a:p>
          <a:p>
            <a:pPr algn="l" fontAlgn="base"/>
            <a:r>
              <a:rPr lang="en-IN" b="1" i="0" dirty="0">
                <a:solidFill>
                  <a:schemeClr val="tx1"/>
                </a:solidFill>
                <a:effectLst/>
                <a:latin typeface="inherit"/>
              </a:rPr>
              <a:t>	  {</a:t>
            </a:r>
            <a:endParaRPr lang="en-IN" b="0" i="0" dirty="0">
              <a:solidFill>
                <a:schemeClr val="tx1"/>
              </a:solidFill>
              <a:effectLst/>
              <a:latin typeface="Inconsolata"/>
            </a:endParaRPr>
          </a:p>
          <a:p>
            <a:pPr algn="l" fontAlgn="base"/>
            <a:r>
              <a:rPr lang="en-IN" b="0" i="0" dirty="0">
                <a:solidFill>
                  <a:schemeClr val="tx1"/>
                </a:solidFill>
                <a:effectLst/>
                <a:latin typeface="inherit"/>
              </a:rPr>
              <a:t>	      </a:t>
            </a:r>
            <a:r>
              <a:rPr lang="en-IN" b="0" i="0" dirty="0" err="1">
                <a:solidFill>
                  <a:schemeClr val="tx1"/>
                </a:solidFill>
                <a:effectLst/>
                <a:latin typeface="inherit"/>
              </a:rPr>
              <a:t>app.UseDeveloperExceptionPage</a:t>
            </a:r>
            <a:r>
              <a:rPr lang="en-IN" b="1" i="0" dirty="0">
                <a:solidFill>
                  <a:schemeClr val="tx1"/>
                </a:solidFill>
                <a:effectLst/>
                <a:latin typeface="inherit"/>
              </a:rPr>
              <a:t>()</a:t>
            </a:r>
            <a:r>
              <a:rPr lang="en-IN" b="0" i="0" dirty="0">
                <a:solidFill>
                  <a:schemeClr val="tx1"/>
                </a:solidFill>
                <a:effectLst/>
                <a:latin typeface="inherit"/>
              </a:rPr>
              <a:t>;</a:t>
            </a:r>
            <a:endParaRPr lang="en-IN" b="0" i="0" dirty="0">
              <a:solidFill>
                <a:schemeClr val="tx1"/>
              </a:solidFill>
              <a:effectLst/>
              <a:latin typeface="Inconsolata"/>
            </a:endParaRPr>
          </a:p>
          <a:p>
            <a:pPr algn="l" fontAlgn="base"/>
            <a:r>
              <a:rPr lang="en-IN" b="1" i="0" dirty="0">
                <a:solidFill>
                  <a:schemeClr val="tx1"/>
                </a:solidFill>
                <a:effectLst/>
                <a:latin typeface="inherit"/>
              </a:rPr>
              <a:t>	   }</a:t>
            </a:r>
            <a:endParaRPr lang="en-IN" b="0" i="0" dirty="0">
              <a:solidFill>
                <a:schemeClr val="tx1"/>
              </a:solidFill>
              <a:effectLst/>
              <a:latin typeface="Inconsolata"/>
            </a:endParaRPr>
          </a:p>
          <a:p>
            <a:pPr algn="l" fontAlgn="base"/>
            <a:r>
              <a:rPr lang="en-IN" b="0" i="0" dirty="0">
                <a:solidFill>
                  <a:schemeClr val="tx1"/>
                </a:solidFill>
                <a:effectLst/>
                <a:latin typeface="inherit"/>
              </a:rPr>
              <a:t>	</a:t>
            </a:r>
            <a:r>
              <a:rPr lang="en-IN" b="0" i="0" dirty="0" err="1">
                <a:solidFill>
                  <a:schemeClr val="tx1"/>
                </a:solidFill>
                <a:effectLst/>
                <a:latin typeface="inherit"/>
              </a:rPr>
              <a:t>app.UseRouting</a:t>
            </a:r>
            <a:r>
              <a:rPr lang="en-IN" b="1" i="0" dirty="0">
                <a:solidFill>
                  <a:schemeClr val="tx1"/>
                </a:solidFill>
                <a:effectLst/>
                <a:latin typeface="inherit"/>
              </a:rPr>
              <a:t>()</a:t>
            </a:r>
            <a:r>
              <a:rPr lang="en-IN" b="0" i="0" dirty="0">
                <a:solidFill>
                  <a:schemeClr val="tx1"/>
                </a:solidFill>
                <a:effectLst/>
                <a:latin typeface="inherit"/>
              </a:rPr>
              <a:t>;</a:t>
            </a:r>
            <a:endParaRPr lang="en-IN" b="0" i="0" dirty="0">
              <a:solidFill>
                <a:schemeClr val="tx1"/>
              </a:solidFill>
              <a:effectLst/>
              <a:latin typeface="Inconsolata"/>
            </a:endParaRPr>
          </a:p>
          <a:p>
            <a:pPr algn="l" fontAlgn="base"/>
            <a:r>
              <a:rPr lang="en-IN" b="0" i="0" dirty="0">
                <a:solidFill>
                  <a:schemeClr val="tx1"/>
                </a:solidFill>
                <a:effectLst/>
                <a:latin typeface="inherit"/>
              </a:rPr>
              <a:t>	</a:t>
            </a:r>
            <a:r>
              <a:rPr lang="en-IN" b="0" i="0" dirty="0" err="1">
                <a:solidFill>
                  <a:schemeClr val="tx1"/>
                </a:solidFill>
                <a:effectLst/>
                <a:latin typeface="inherit"/>
              </a:rPr>
              <a:t>app.UseEndpoints</a:t>
            </a:r>
            <a:r>
              <a:rPr lang="en-IN" b="1" i="0" dirty="0">
                <a:solidFill>
                  <a:schemeClr val="tx1"/>
                </a:solidFill>
                <a:effectLst/>
                <a:latin typeface="inherit"/>
              </a:rPr>
              <a:t>(</a:t>
            </a:r>
            <a:r>
              <a:rPr lang="en-IN" b="0" i="0" dirty="0">
                <a:solidFill>
                  <a:schemeClr val="tx1"/>
                </a:solidFill>
                <a:effectLst/>
                <a:latin typeface="inherit"/>
              </a:rPr>
              <a:t>endpoints =</a:t>
            </a:r>
            <a:r>
              <a:rPr lang="en-IN" b="1" i="0" dirty="0">
                <a:solidFill>
                  <a:schemeClr val="tx1"/>
                </a:solidFill>
                <a:effectLst/>
                <a:latin typeface="inherit"/>
              </a:rPr>
              <a:t>&gt;</a:t>
            </a:r>
            <a:endParaRPr lang="en-IN" b="0" i="0" dirty="0">
              <a:solidFill>
                <a:schemeClr val="tx1"/>
              </a:solidFill>
              <a:effectLst/>
              <a:latin typeface="Inconsolata"/>
            </a:endParaRPr>
          </a:p>
          <a:p>
            <a:pPr algn="l" fontAlgn="base"/>
            <a:r>
              <a:rPr lang="en-IN" b="1" i="0" dirty="0">
                <a:solidFill>
                  <a:schemeClr val="tx1"/>
                </a:solidFill>
                <a:effectLst/>
                <a:latin typeface="inherit"/>
              </a:rPr>
              <a:t>	  {</a:t>
            </a:r>
            <a:endParaRPr lang="en-IN" b="0" i="0" dirty="0">
              <a:solidFill>
                <a:schemeClr val="tx1"/>
              </a:solidFill>
              <a:effectLst/>
              <a:latin typeface="Inconsolata"/>
            </a:endParaRPr>
          </a:p>
          <a:p>
            <a:pPr algn="l" fontAlgn="base"/>
            <a:r>
              <a:rPr lang="en-IN" b="0" i="0" dirty="0">
                <a:solidFill>
                  <a:schemeClr val="tx1"/>
                </a:solidFill>
                <a:effectLst/>
                <a:latin typeface="inherit"/>
              </a:rPr>
              <a:t>	      </a:t>
            </a:r>
            <a:r>
              <a:rPr lang="en-IN" b="0" i="0" dirty="0" err="1">
                <a:solidFill>
                  <a:schemeClr val="tx1"/>
                </a:solidFill>
                <a:effectLst/>
                <a:latin typeface="inherit"/>
              </a:rPr>
              <a:t>endpoints.MapGet</a:t>
            </a:r>
            <a:r>
              <a:rPr lang="en-IN" b="1" i="0" dirty="0">
                <a:solidFill>
                  <a:schemeClr val="tx1"/>
                </a:solidFill>
                <a:effectLst/>
                <a:latin typeface="inherit"/>
              </a:rPr>
              <a:t>(</a:t>
            </a:r>
            <a:r>
              <a:rPr lang="en-IN" b="0" i="0" dirty="0">
                <a:solidFill>
                  <a:schemeClr val="tx1"/>
                </a:solidFill>
                <a:effectLst/>
                <a:latin typeface="inherit"/>
              </a:rPr>
              <a:t>"/", </a:t>
            </a:r>
            <a:r>
              <a:rPr lang="en-IN" b="1" i="0" dirty="0">
                <a:solidFill>
                  <a:schemeClr val="tx1"/>
                </a:solidFill>
                <a:effectLst/>
                <a:latin typeface="inherit"/>
              </a:rPr>
              <a:t>async</a:t>
            </a:r>
            <a:r>
              <a:rPr lang="en-IN" b="0" i="0" dirty="0">
                <a:solidFill>
                  <a:schemeClr val="tx1"/>
                </a:solidFill>
                <a:effectLst/>
                <a:latin typeface="inherit"/>
              </a:rPr>
              <a:t> context =</a:t>
            </a:r>
            <a:r>
              <a:rPr lang="en-IN" b="1" i="0" dirty="0">
                <a:solidFill>
                  <a:schemeClr val="tx1"/>
                </a:solidFill>
                <a:effectLst/>
                <a:latin typeface="inherit"/>
              </a:rPr>
              <a:t>&gt;</a:t>
            </a:r>
            <a:endParaRPr lang="en-IN" b="0" i="0" dirty="0">
              <a:solidFill>
                <a:schemeClr val="tx1"/>
              </a:solidFill>
              <a:effectLst/>
              <a:latin typeface="Inconsolata"/>
            </a:endParaRPr>
          </a:p>
          <a:p>
            <a:pPr algn="l" fontAlgn="base"/>
            <a:r>
              <a:rPr lang="en-IN" b="1" i="0" dirty="0">
                <a:solidFill>
                  <a:schemeClr val="tx1"/>
                </a:solidFill>
                <a:effectLst/>
                <a:latin typeface="inherit"/>
              </a:rPr>
              <a:t>		{</a:t>
            </a:r>
            <a:endParaRPr lang="en-IN" b="0" i="0" dirty="0">
              <a:solidFill>
                <a:schemeClr val="tx1"/>
              </a:solidFill>
              <a:effectLst/>
              <a:latin typeface="Inconsolata"/>
            </a:endParaRPr>
          </a:p>
          <a:p>
            <a:pPr algn="l" fontAlgn="base"/>
            <a:r>
              <a:rPr lang="en-IN" b="1" i="0" dirty="0">
                <a:solidFill>
                  <a:schemeClr val="tx1"/>
                </a:solidFill>
                <a:effectLst/>
                <a:highlight>
                  <a:srgbClr val="00FFFF"/>
                </a:highlight>
                <a:latin typeface="inherit"/>
              </a:rPr>
              <a:t>await</a:t>
            </a:r>
            <a:r>
              <a:rPr lang="en-IN" b="0" i="0" dirty="0">
                <a:solidFill>
                  <a:schemeClr val="tx1"/>
                </a:solidFill>
                <a:effectLst/>
                <a:highlight>
                  <a:srgbClr val="00FFFF"/>
                </a:highlight>
                <a:latin typeface="inherit"/>
              </a:rPr>
              <a:t> </a:t>
            </a:r>
            <a:r>
              <a:rPr lang="en-IN" b="0" i="0" dirty="0" err="1">
                <a:solidFill>
                  <a:schemeClr val="tx1"/>
                </a:solidFill>
                <a:effectLst/>
                <a:highlight>
                  <a:srgbClr val="00FFFF"/>
                </a:highlight>
                <a:latin typeface="inherit"/>
              </a:rPr>
              <a:t>context.Response.WriteAsync</a:t>
            </a:r>
            <a:r>
              <a:rPr lang="en-IN" b="1" i="0" dirty="0">
                <a:solidFill>
                  <a:schemeClr val="tx1"/>
                </a:solidFill>
                <a:effectLst/>
                <a:highlight>
                  <a:srgbClr val="00FFFF"/>
                </a:highlight>
                <a:latin typeface="inherit"/>
              </a:rPr>
              <a:t>(</a:t>
            </a:r>
            <a:r>
              <a:rPr lang="en-IN" b="0" i="0" dirty="0">
                <a:solidFill>
                  <a:schemeClr val="tx1"/>
                </a:solidFill>
                <a:effectLst/>
                <a:highlight>
                  <a:srgbClr val="00FFFF"/>
                </a:highlight>
                <a:latin typeface="inherit"/>
              </a:rPr>
              <a:t>_config</a:t>
            </a:r>
            <a:r>
              <a:rPr lang="en-IN" b="1" i="0" dirty="0">
                <a:solidFill>
                  <a:schemeClr val="tx1"/>
                </a:solidFill>
                <a:effectLst/>
                <a:highlight>
                  <a:srgbClr val="00FFFF"/>
                </a:highlight>
                <a:latin typeface="inherit"/>
              </a:rPr>
              <a:t>[</a:t>
            </a:r>
            <a:r>
              <a:rPr lang="en-IN" b="0" i="0" dirty="0">
                <a:solidFill>
                  <a:schemeClr val="tx1"/>
                </a:solidFill>
                <a:effectLst/>
                <a:highlight>
                  <a:srgbClr val="00FFFF"/>
                </a:highlight>
                <a:latin typeface="inherit"/>
              </a:rPr>
              <a:t>"</a:t>
            </a:r>
            <a:r>
              <a:rPr lang="en-IN" b="0" i="0" dirty="0" err="1">
                <a:solidFill>
                  <a:schemeClr val="tx1"/>
                </a:solidFill>
                <a:effectLst/>
                <a:highlight>
                  <a:srgbClr val="00FFFF"/>
                </a:highlight>
                <a:latin typeface="inherit"/>
              </a:rPr>
              <a:t>MyCustomKey</a:t>
            </a:r>
            <a:r>
              <a:rPr lang="en-IN" b="0" i="0" dirty="0">
                <a:solidFill>
                  <a:schemeClr val="tx1"/>
                </a:solidFill>
                <a:effectLst/>
                <a:highlight>
                  <a:srgbClr val="00FFFF"/>
                </a:highlight>
                <a:latin typeface="inherit"/>
              </a:rPr>
              <a:t>"</a:t>
            </a:r>
            <a:r>
              <a:rPr lang="en-IN" b="1" i="0" dirty="0">
                <a:solidFill>
                  <a:schemeClr val="tx1"/>
                </a:solidFill>
                <a:effectLst/>
                <a:highlight>
                  <a:srgbClr val="00FFFF"/>
                </a:highlight>
                <a:latin typeface="inherit"/>
              </a:rPr>
              <a:t>])</a:t>
            </a:r>
            <a:r>
              <a:rPr lang="en-IN" b="0" i="0" dirty="0">
                <a:solidFill>
                  <a:schemeClr val="tx1"/>
                </a:solidFill>
                <a:effectLst/>
                <a:highlight>
                  <a:srgbClr val="00FFFF"/>
                </a:highlight>
                <a:latin typeface="inherit"/>
              </a:rPr>
              <a:t>;</a:t>
            </a:r>
          </a:p>
          <a:p>
            <a:pPr algn="l" fontAlgn="base"/>
            <a:r>
              <a:rPr lang="en-IN" dirty="0">
                <a:solidFill>
                  <a:schemeClr val="tx1"/>
                </a:solidFill>
                <a:latin typeface="inherit"/>
              </a:rPr>
              <a:t>		}</a:t>
            </a:r>
            <a:endParaRPr lang="en-IN" b="0" i="0" dirty="0">
              <a:solidFill>
                <a:schemeClr val="tx1"/>
              </a:solidFill>
              <a:effectLst/>
              <a:latin typeface="Inconsolata"/>
            </a:endParaRPr>
          </a:p>
        </p:txBody>
      </p:sp>
      <p:pic>
        <p:nvPicPr>
          <p:cNvPr id="3074" name="Picture 2" descr="How to access the configuration information in the ASP.NET Core application?">
            <a:extLst>
              <a:ext uri="{FF2B5EF4-FFF2-40B4-BE49-F238E27FC236}">
                <a16:creationId xmlns:a16="http://schemas.microsoft.com/office/drawing/2014/main" id="{AAF0134F-F941-4A30-B3A1-F4BD6ED52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5300517"/>
            <a:ext cx="3133725"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667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58C16A-CB2F-43F1-8ED9-BA9815F3C7AB}"/>
              </a:ext>
            </a:extLst>
          </p:cNvPr>
          <p:cNvSpPr>
            <a:spLocks noGrp="1"/>
          </p:cNvSpPr>
          <p:nvPr>
            <p:ph idx="1"/>
          </p:nvPr>
        </p:nvSpPr>
        <p:spPr>
          <a:xfrm>
            <a:off x="838200" y="373224"/>
            <a:ext cx="10515600" cy="5803739"/>
          </a:xfrm>
        </p:spPr>
        <p:txBody>
          <a:bodyPr/>
          <a:lstStyle/>
          <a:p>
            <a:r>
              <a:rPr lang="en-US" sz="2000" b="0" i="0" dirty="0">
                <a:solidFill>
                  <a:srgbClr val="000000"/>
                </a:solidFill>
                <a:effectLst/>
                <a:latin typeface="arial" panose="020B0604020202020204" pitchFamily="34" charset="0"/>
              </a:rPr>
              <a:t>Then we access the configuration variable i.e. </a:t>
            </a:r>
            <a:r>
              <a:rPr lang="en-US" sz="2000" b="1" i="0" dirty="0" err="1">
                <a:solidFill>
                  <a:srgbClr val="000000"/>
                </a:solidFill>
                <a:effectLst/>
                <a:latin typeface="arial" panose="020B0604020202020204" pitchFamily="34" charset="0"/>
              </a:rPr>
              <a:t>MyCustomKey</a:t>
            </a:r>
            <a:r>
              <a:rPr lang="en-US" sz="2000" b="0" i="0" dirty="0">
                <a:solidFill>
                  <a:srgbClr val="000000"/>
                </a:solidFill>
                <a:effectLst/>
                <a:latin typeface="arial" panose="020B0604020202020204" pitchFamily="34" charset="0"/>
              </a:rPr>
              <a:t> using the </a:t>
            </a:r>
            <a:r>
              <a:rPr lang="en-US" sz="2000" b="1" i="0" dirty="0" err="1">
                <a:solidFill>
                  <a:srgbClr val="000000"/>
                </a:solidFill>
                <a:effectLst/>
                <a:latin typeface="arial" panose="020B0604020202020204" pitchFamily="34" charset="0"/>
              </a:rPr>
              <a:t>IConfiguration</a:t>
            </a:r>
            <a:r>
              <a:rPr lang="en-US" sz="2000" b="0" i="0" dirty="0">
                <a:solidFill>
                  <a:srgbClr val="000000"/>
                </a:solidFill>
                <a:effectLst/>
                <a:latin typeface="arial" panose="020B0604020202020204" pitchFamily="34" charset="0"/>
              </a:rPr>
              <a:t> service instance</a:t>
            </a:r>
          </a:p>
          <a:p>
            <a:endParaRPr lang="en-IN" dirty="0"/>
          </a:p>
          <a:p>
            <a:endParaRPr lang="en-IN" dirty="0"/>
          </a:p>
          <a:p>
            <a:endParaRPr lang="en-IN" dirty="0"/>
          </a:p>
          <a:p>
            <a:endParaRPr lang="en-IN" dirty="0"/>
          </a:p>
          <a:p>
            <a:r>
              <a:rPr lang="en-US" sz="2000" b="0" i="0" u="sng" dirty="0">
                <a:solidFill>
                  <a:srgbClr val="000000"/>
                </a:solidFill>
                <a:effectLst/>
                <a:latin typeface="arial" panose="020B0604020202020204" pitchFamily="34" charset="0"/>
              </a:rPr>
              <a:t>Step 3: </a:t>
            </a:r>
            <a:r>
              <a:rPr lang="en-US" sz="2000" b="0" i="0" dirty="0">
                <a:solidFill>
                  <a:srgbClr val="000000"/>
                </a:solidFill>
                <a:effectLst/>
                <a:latin typeface="arial" panose="020B0604020202020204" pitchFamily="34" charset="0"/>
              </a:rPr>
              <a:t>Set the </a:t>
            </a:r>
            <a:r>
              <a:rPr lang="en-US" sz="2000" b="0" i="0" dirty="0" err="1">
                <a:solidFill>
                  <a:srgbClr val="000000"/>
                </a:solidFill>
                <a:effectLst/>
                <a:latin typeface="arial" panose="020B0604020202020204" pitchFamily="34" charset="0"/>
              </a:rPr>
              <a:t>AspNetCoreHostingModel</a:t>
            </a:r>
            <a:r>
              <a:rPr lang="en-US" sz="2000" b="0" i="0" dirty="0">
                <a:solidFill>
                  <a:srgbClr val="000000"/>
                </a:solidFill>
                <a:effectLst/>
                <a:latin typeface="arial" panose="020B0604020202020204" pitchFamily="34" charset="0"/>
              </a:rPr>
              <a:t> value to </a:t>
            </a:r>
            <a:r>
              <a:rPr lang="en-US" sz="2000" b="0" i="0" dirty="0" err="1">
                <a:solidFill>
                  <a:srgbClr val="000000"/>
                </a:solidFill>
                <a:effectLst/>
                <a:latin typeface="arial" panose="020B0604020202020204" pitchFamily="34" charset="0"/>
              </a:rPr>
              <a:t>InProcess</a:t>
            </a:r>
            <a:r>
              <a:rPr lang="en-US" sz="2000" b="0" i="0" dirty="0">
                <a:solidFill>
                  <a:srgbClr val="000000"/>
                </a:solidFill>
                <a:effectLst/>
                <a:latin typeface="arial" panose="020B0604020202020204" pitchFamily="34" charset="0"/>
              </a:rPr>
              <a:t> in the application’s project file </a:t>
            </a:r>
            <a:endParaRPr lang="en-IN" sz="2000" dirty="0"/>
          </a:p>
        </p:txBody>
      </p:sp>
      <p:pic>
        <p:nvPicPr>
          <p:cNvPr id="4098" name="Picture 2" descr="How to access the configuration information in the ASP.NET Core application?">
            <a:extLst>
              <a:ext uri="{FF2B5EF4-FFF2-40B4-BE49-F238E27FC236}">
                <a16:creationId xmlns:a16="http://schemas.microsoft.com/office/drawing/2014/main" id="{3197E8EE-A52F-4564-AF5C-4D769BFD11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8433" y="1201607"/>
            <a:ext cx="5534025" cy="15716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2A63291-0F8C-47ED-A44E-EC0CEC5B7D03}"/>
              </a:ext>
            </a:extLst>
          </p:cNvPr>
          <p:cNvSpPr/>
          <p:nvPr/>
        </p:nvSpPr>
        <p:spPr>
          <a:xfrm>
            <a:off x="3088433" y="3601616"/>
            <a:ext cx="5774580" cy="221135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l" fontAlgn="base"/>
            <a:r>
              <a:rPr lang="en-IN" b="1" i="0" dirty="0">
                <a:solidFill>
                  <a:srgbClr val="6B7C8B"/>
                </a:solidFill>
                <a:effectLst/>
                <a:latin typeface="inherit"/>
              </a:rPr>
              <a:t>&lt;</a:t>
            </a:r>
            <a:r>
              <a:rPr lang="en-IN" b="1" i="0" dirty="0">
                <a:solidFill>
                  <a:srgbClr val="D171DD"/>
                </a:solidFill>
                <a:effectLst/>
                <a:latin typeface="inherit"/>
              </a:rPr>
              <a:t>Project</a:t>
            </a:r>
            <a:r>
              <a:rPr lang="en-IN" b="0" i="0" dirty="0">
                <a:solidFill>
                  <a:srgbClr val="CFD5E0"/>
                </a:solidFill>
                <a:effectLst/>
                <a:latin typeface="inherit"/>
              </a:rPr>
              <a:t> </a:t>
            </a:r>
            <a:r>
              <a:rPr lang="en-IN" b="0" i="0" dirty="0" err="1">
                <a:solidFill>
                  <a:srgbClr val="D19252"/>
                </a:solidFill>
                <a:effectLst/>
                <a:latin typeface="inherit"/>
              </a:rPr>
              <a:t>Sdk</a:t>
            </a:r>
            <a:r>
              <a:rPr lang="en-IN" b="0" i="0" dirty="0">
                <a:solidFill>
                  <a:srgbClr val="4284AE"/>
                </a:solidFill>
                <a:effectLst/>
                <a:latin typeface="inherit"/>
              </a:rPr>
              <a:t>=</a:t>
            </a:r>
            <a:r>
              <a:rPr lang="en-IN" b="0" i="0" dirty="0">
                <a:solidFill>
                  <a:srgbClr val="7CC379"/>
                </a:solidFill>
                <a:effectLst/>
                <a:latin typeface="inherit"/>
              </a:rPr>
              <a:t>"</a:t>
            </a:r>
            <a:r>
              <a:rPr lang="en-IN" b="0" i="0" dirty="0" err="1">
                <a:solidFill>
                  <a:srgbClr val="7CC379"/>
                </a:solidFill>
                <a:effectLst/>
                <a:latin typeface="inherit"/>
              </a:rPr>
              <a:t>Microsoft.NET.Sdk.Web</a:t>
            </a:r>
            <a:r>
              <a:rPr lang="en-IN" b="0" i="0" dirty="0">
                <a:solidFill>
                  <a:srgbClr val="7CC379"/>
                </a:solidFill>
                <a:effectLst/>
                <a:latin typeface="inherit"/>
              </a:rPr>
              <a:t>"</a:t>
            </a:r>
            <a:r>
              <a:rPr lang="en-IN" b="1" i="0" dirty="0">
                <a:solidFill>
                  <a:srgbClr val="6B7C8B"/>
                </a:solidFill>
                <a:effectLst/>
                <a:latin typeface="inherit"/>
              </a:rPr>
              <a:t>&gt;</a:t>
            </a:r>
            <a:endParaRPr lang="en-IN" b="0" i="0" dirty="0">
              <a:solidFill>
                <a:srgbClr val="596174"/>
              </a:solidFill>
              <a:effectLst/>
              <a:latin typeface="Inconsolata"/>
            </a:endParaRPr>
          </a:p>
          <a:p>
            <a:pPr algn="l" fontAlgn="base"/>
            <a:r>
              <a:rPr lang="en-IN" b="1" i="0" dirty="0">
                <a:solidFill>
                  <a:srgbClr val="6B7C8B"/>
                </a:solidFill>
                <a:effectLst/>
                <a:latin typeface="inherit"/>
              </a:rPr>
              <a:t>&lt;</a:t>
            </a:r>
            <a:r>
              <a:rPr lang="en-IN" b="1" i="0" dirty="0" err="1">
                <a:solidFill>
                  <a:srgbClr val="D171DD"/>
                </a:solidFill>
                <a:effectLst/>
                <a:latin typeface="inherit"/>
              </a:rPr>
              <a:t>PropertyGroup</a:t>
            </a:r>
            <a:r>
              <a:rPr lang="en-IN" b="1" i="0" dirty="0">
                <a:solidFill>
                  <a:srgbClr val="6B7C8B"/>
                </a:solidFill>
                <a:effectLst/>
                <a:latin typeface="inherit"/>
              </a:rPr>
              <a:t>&gt;</a:t>
            </a:r>
            <a:endParaRPr lang="en-IN" b="0" i="0" dirty="0">
              <a:solidFill>
                <a:srgbClr val="596174"/>
              </a:solidFill>
              <a:effectLst/>
              <a:latin typeface="Inconsolata"/>
            </a:endParaRPr>
          </a:p>
          <a:p>
            <a:pPr algn="l" fontAlgn="base"/>
            <a:r>
              <a:rPr lang="en-IN" b="1" i="0" dirty="0">
                <a:solidFill>
                  <a:srgbClr val="6B7C8B"/>
                </a:solidFill>
                <a:effectLst/>
                <a:latin typeface="inherit"/>
              </a:rPr>
              <a:t>&lt;</a:t>
            </a:r>
            <a:r>
              <a:rPr lang="en-IN" b="1" i="0" dirty="0" err="1">
                <a:solidFill>
                  <a:srgbClr val="D171DD"/>
                </a:solidFill>
                <a:effectLst/>
                <a:latin typeface="inherit"/>
              </a:rPr>
              <a:t>TargetFramework</a:t>
            </a:r>
            <a:r>
              <a:rPr lang="en-IN" b="1" i="0" dirty="0">
                <a:solidFill>
                  <a:srgbClr val="6B7C8B"/>
                </a:solidFill>
                <a:effectLst/>
                <a:latin typeface="inherit"/>
              </a:rPr>
              <a:t>&gt;</a:t>
            </a:r>
            <a:r>
              <a:rPr lang="en-IN" b="0" i="0" dirty="0">
                <a:solidFill>
                  <a:srgbClr val="CFD5E0"/>
                </a:solidFill>
                <a:effectLst/>
                <a:latin typeface="inherit"/>
              </a:rPr>
              <a:t>netcoreapp3.1</a:t>
            </a:r>
            <a:r>
              <a:rPr lang="en-IN" b="1" i="0" dirty="0">
                <a:solidFill>
                  <a:srgbClr val="6B7C8B"/>
                </a:solidFill>
                <a:effectLst/>
                <a:latin typeface="inherit"/>
              </a:rPr>
              <a:t>&lt;/</a:t>
            </a:r>
            <a:r>
              <a:rPr lang="en-IN" b="1" i="0" dirty="0" err="1">
                <a:solidFill>
                  <a:srgbClr val="D171DD"/>
                </a:solidFill>
                <a:effectLst/>
                <a:latin typeface="inherit"/>
              </a:rPr>
              <a:t>TargetFramework</a:t>
            </a:r>
            <a:r>
              <a:rPr lang="en-IN" b="1" i="0" dirty="0">
                <a:solidFill>
                  <a:srgbClr val="6B7C8B"/>
                </a:solidFill>
                <a:effectLst/>
                <a:latin typeface="inherit"/>
              </a:rPr>
              <a:t>&gt;</a:t>
            </a:r>
            <a:endParaRPr lang="en-IN" b="0" i="0" dirty="0">
              <a:solidFill>
                <a:srgbClr val="596174"/>
              </a:solidFill>
              <a:effectLst/>
              <a:latin typeface="Inconsolata"/>
            </a:endParaRPr>
          </a:p>
          <a:p>
            <a:pPr algn="l" fontAlgn="base"/>
            <a:r>
              <a:rPr lang="en-IN" b="1" i="0" dirty="0">
                <a:solidFill>
                  <a:srgbClr val="6B7C8B"/>
                </a:solidFill>
                <a:effectLst/>
                <a:latin typeface="inherit"/>
              </a:rPr>
              <a:t>&lt;</a:t>
            </a:r>
            <a:r>
              <a:rPr lang="en-IN" b="1" i="0" dirty="0" err="1">
                <a:solidFill>
                  <a:srgbClr val="D171DD"/>
                </a:solidFill>
                <a:effectLst/>
                <a:latin typeface="inherit"/>
              </a:rPr>
              <a:t>AspNetCoreHostingModel</a:t>
            </a:r>
            <a:r>
              <a:rPr lang="en-IN" b="1" i="0" dirty="0">
                <a:solidFill>
                  <a:srgbClr val="6B7C8B"/>
                </a:solidFill>
                <a:effectLst/>
                <a:latin typeface="inherit"/>
              </a:rPr>
              <a:t>&gt;</a:t>
            </a:r>
            <a:r>
              <a:rPr lang="en-IN" b="0" i="0" dirty="0" err="1">
                <a:solidFill>
                  <a:srgbClr val="CFD5E0"/>
                </a:solidFill>
                <a:effectLst/>
                <a:latin typeface="inherit"/>
              </a:rPr>
              <a:t>InProcess</a:t>
            </a:r>
            <a:r>
              <a:rPr lang="en-IN" b="1" i="0" dirty="0">
                <a:solidFill>
                  <a:srgbClr val="6B7C8B"/>
                </a:solidFill>
                <a:effectLst/>
                <a:latin typeface="inherit"/>
              </a:rPr>
              <a:t>&lt;/</a:t>
            </a:r>
            <a:r>
              <a:rPr lang="en-IN" b="1" i="0" dirty="0" err="1">
                <a:solidFill>
                  <a:srgbClr val="D171DD"/>
                </a:solidFill>
                <a:effectLst/>
                <a:latin typeface="inherit"/>
              </a:rPr>
              <a:t>AspNetCoreHostingModel</a:t>
            </a:r>
            <a:r>
              <a:rPr lang="en-IN" b="1" i="0" dirty="0">
                <a:solidFill>
                  <a:srgbClr val="6B7C8B"/>
                </a:solidFill>
                <a:effectLst/>
                <a:latin typeface="inherit"/>
              </a:rPr>
              <a:t>&gt;</a:t>
            </a:r>
            <a:endParaRPr lang="en-IN" b="0" i="0" dirty="0">
              <a:solidFill>
                <a:srgbClr val="596174"/>
              </a:solidFill>
              <a:effectLst/>
              <a:latin typeface="Inconsolata"/>
            </a:endParaRPr>
          </a:p>
          <a:p>
            <a:pPr algn="l" fontAlgn="base"/>
            <a:r>
              <a:rPr lang="en-IN" b="1" i="0" dirty="0">
                <a:solidFill>
                  <a:srgbClr val="6B7C8B"/>
                </a:solidFill>
                <a:effectLst/>
                <a:latin typeface="inherit"/>
              </a:rPr>
              <a:t>&lt;/</a:t>
            </a:r>
            <a:r>
              <a:rPr lang="en-IN" b="1" i="0" dirty="0" err="1">
                <a:solidFill>
                  <a:srgbClr val="D171DD"/>
                </a:solidFill>
                <a:effectLst/>
                <a:latin typeface="inherit"/>
              </a:rPr>
              <a:t>PropertyGroup</a:t>
            </a:r>
            <a:r>
              <a:rPr lang="en-IN" b="1" i="0" dirty="0">
                <a:solidFill>
                  <a:srgbClr val="6B7C8B"/>
                </a:solidFill>
                <a:effectLst/>
                <a:latin typeface="inherit"/>
              </a:rPr>
              <a:t>&gt;</a:t>
            </a:r>
            <a:endParaRPr lang="en-IN" b="0" i="0" dirty="0">
              <a:solidFill>
                <a:srgbClr val="596174"/>
              </a:solidFill>
              <a:effectLst/>
              <a:latin typeface="Inconsolata"/>
            </a:endParaRPr>
          </a:p>
          <a:p>
            <a:pPr algn="l" fontAlgn="base"/>
            <a:r>
              <a:rPr lang="en-IN" b="1" i="0" dirty="0">
                <a:solidFill>
                  <a:srgbClr val="6B7C8B"/>
                </a:solidFill>
                <a:effectLst/>
                <a:latin typeface="inherit"/>
              </a:rPr>
              <a:t>&lt;/</a:t>
            </a:r>
            <a:r>
              <a:rPr lang="en-IN" b="1" i="0" dirty="0">
                <a:solidFill>
                  <a:srgbClr val="D171DD"/>
                </a:solidFill>
                <a:effectLst/>
                <a:latin typeface="inherit"/>
              </a:rPr>
              <a:t>Project</a:t>
            </a:r>
            <a:r>
              <a:rPr lang="en-IN" b="1" i="0" dirty="0">
                <a:solidFill>
                  <a:srgbClr val="6B7C8B"/>
                </a:solidFill>
                <a:effectLst/>
                <a:latin typeface="inherit"/>
              </a:rPr>
              <a:t>&gt;</a:t>
            </a:r>
            <a:endParaRPr lang="en-IN" b="0" i="0" dirty="0">
              <a:solidFill>
                <a:srgbClr val="596174"/>
              </a:solidFill>
              <a:effectLst/>
              <a:latin typeface="Inconsolata"/>
            </a:endParaRPr>
          </a:p>
        </p:txBody>
      </p:sp>
    </p:spTree>
    <p:extLst>
      <p:ext uri="{BB962C8B-B14F-4D97-AF65-F5344CB8AC3E}">
        <p14:creationId xmlns:p14="http://schemas.microsoft.com/office/powerpoint/2010/main" val="3249107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1607</Words>
  <Application>Microsoft Office PowerPoint</Application>
  <PresentationFormat>Widescreen</PresentationFormat>
  <Paragraphs>249</Paragraphs>
  <Slides>25</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-apple-system</vt:lpstr>
      <vt:lpstr>Arial</vt:lpstr>
      <vt:lpstr>Arial</vt:lpstr>
      <vt:lpstr>Calibri</vt:lpstr>
      <vt:lpstr>Calibri Light</vt:lpstr>
      <vt:lpstr>Inconsolata</vt:lpstr>
      <vt:lpstr>inherit</vt:lpstr>
      <vt:lpstr>Roboto</vt:lpstr>
      <vt:lpstr>Times New Roman</vt:lpstr>
      <vt:lpstr>Office Theme</vt:lpstr>
      <vt:lpstr> ASP.NET Core</vt:lpstr>
      <vt:lpstr>   Project.json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Configuration Execution Order  </vt:lpstr>
      <vt:lpstr>PowerPoint Presentation</vt:lpstr>
      <vt:lpstr>PowerPoint Presentation</vt:lpstr>
      <vt:lpstr>  Launchsettings.json</vt:lpstr>
      <vt:lpstr>PowerPoint Presentation</vt:lpstr>
      <vt:lpstr>Profile settings in the launchSettings.json file: </vt:lpstr>
      <vt:lpstr>PowerPoint Presentation</vt:lpstr>
      <vt:lpstr>PowerPoint Presentation</vt:lpstr>
      <vt:lpstr>PowerPoint Presentation</vt:lpstr>
      <vt:lpstr> Case1: CommandName as Project </vt:lpstr>
      <vt:lpstr>PowerPoint Presentation</vt:lpstr>
      <vt:lpstr>Case2: CommandName as IISExpress and AspNetCoreHostingModel as InProcess </vt:lpstr>
      <vt:lpstr>Case3: CommandName as IISExpress and AspNetCoreHostingModel as OutOfProcess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dc:title>
  <dc:creator>queen of ladies hubby name</dc:creator>
  <cp:lastModifiedBy>queen of ladies hubby name</cp:lastModifiedBy>
  <cp:revision>51</cp:revision>
  <dcterms:created xsi:type="dcterms:W3CDTF">2021-04-07T09:56:21Z</dcterms:created>
  <dcterms:modified xsi:type="dcterms:W3CDTF">2021-04-10T13:27:03Z</dcterms:modified>
</cp:coreProperties>
</file>