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6" r:id="rId9"/>
    <p:sldId id="264" r:id="rId10"/>
    <p:sldId id="265" r:id="rId11"/>
    <p:sldId id="267" r:id="rId12"/>
    <p:sldId id="268" r:id="rId13"/>
    <p:sldId id="269" r:id="rId14"/>
    <p:sldId id="270" r:id="rId15"/>
    <p:sldId id="271" r:id="rId16"/>
    <p:sldId id="272" r:id="rId17"/>
    <p:sldId id="273" r:id="rId18"/>
    <p:sldId id="274"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898"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2FFBF-60FF-42AA-AD81-80D06943E5BA}" type="datetimeFigureOut">
              <a:rPr lang="en-IN" smtClean="0"/>
              <a:t>10-03-2022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56400-AE31-4503-AB59-EE7891E16722}" type="slidenum">
              <a:rPr lang="en-IN" smtClean="0"/>
              <a:t>‹#›</a:t>
            </a:fld>
            <a:endParaRPr lang="en-IN"/>
          </a:p>
        </p:txBody>
      </p:sp>
    </p:spTree>
    <p:extLst>
      <p:ext uri="{BB962C8B-B14F-4D97-AF65-F5344CB8AC3E}">
        <p14:creationId xmlns:p14="http://schemas.microsoft.com/office/powerpoint/2010/main" val="406626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HTTP" TargetMode="External"/><Relationship Id="rId3" Type="http://schemas.openxmlformats.org/officeDocument/2006/relationships/hyperlink" Target="https://en.wikipedia.org/wiki/Web_server" TargetMode="External"/><Relationship Id="rId7" Type="http://schemas.openxmlformats.org/officeDocument/2006/relationships/hyperlink" Target="https://en.wikipedia.org/wiki/Transport_Layer_Security"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HTTPS" TargetMode="External"/><Relationship Id="rId11" Type="http://schemas.openxmlformats.org/officeDocument/2006/relationships/hyperlink" Target="https://datatracker.ietf.org/doc/html/rfc6797" TargetMode="External"/><Relationship Id="rId5" Type="http://schemas.openxmlformats.org/officeDocument/2006/relationships/hyperlink" Target="https://en.wikipedia.org/wiki/User_agent" TargetMode="External"/><Relationship Id="rId10" Type="http://schemas.openxmlformats.org/officeDocument/2006/relationships/hyperlink" Target="https://en.wikipedia.org/wiki/RFC_(identifier)" TargetMode="External"/><Relationship Id="rId4" Type="http://schemas.openxmlformats.org/officeDocument/2006/relationships/hyperlink" Target="https://en.wikipedia.org/wiki/HTTP_cookie" TargetMode="External"/><Relationship Id="rId9" Type="http://schemas.openxmlformats.org/officeDocument/2006/relationships/hyperlink" Target="https://en.wikipedia.org/wiki/Internet_Engineering_Task_For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b="0" i="0" dirty="0">
                <a:solidFill>
                  <a:srgbClr val="000000"/>
                </a:solidFill>
                <a:effectLst/>
                <a:latin typeface="Times New Roman" panose="02020603050405020304" pitchFamily="18" charset="0"/>
                <a:cs typeface="Times New Roman" panose="02020603050405020304" pitchFamily="18" charset="0"/>
              </a:rPr>
              <a:t>As shown in the above image, we have a logging middleware component. This component simply logs the request time and then passes the request to the next middleware component i.e. Static Files Middleware component in the request pipeline for further processing.</a:t>
            </a:r>
          </a:p>
          <a:p>
            <a:pPr algn="just" fontAlgn="base"/>
            <a:endParaRPr lang="en-US" sz="1200" b="0" i="0" dirty="0">
              <a:solidFill>
                <a:srgbClr val="212529"/>
              </a:solidFill>
              <a:effectLst/>
              <a:latin typeface="Times New Roman" panose="02020603050405020304" pitchFamily="18" charset="0"/>
              <a:cs typeface="Times New Roman" panose="02020603050405020304" pitchFamily="18" charset="0"/>
            </a:endParaRPr>
          </a:p>
          <a:p>
            <a:pPr algn="just" fontAlgn="base"/>
            <a:r>
              <a:rPr lang="en-US" sz="1200" b="0" i="0" dirty="0">
                <a:solidFill>
                  <a:srgbClr val="000000"/>
                </a:solidFill>
                <a:effectLst/>
                <a:latin typeface="Times New Roman" panose="02020603050405020304" pitchFamily="18" charset="0"/>
                <a:cs typeface="Times New Roman" panose="02020603050405020304" pitchFamily="18" charset="0"/>
              </a:rPr>
              <a:t>A middleware component in ASP.NET Core may also handle the HTTP Request by generating an HTTP Response. The ASP.NET Core Middleware component may also decide not to call the next middleware component in the request pipeline. This concept is called short-circuiting the request pipeline.</a:t>
            </a:r>
          </a:p>
          <a:p>
            <a:pPr algn="just" fontAlgn="base"/>
            <a:endParaRPr lang="en-US" sz="1200" b="0" i="0" dirty="0">
              <a:solidFill>
                <a:srgbClr val="212529"/>
              </a:solidFill>
              <a:effectLst/>
              <a:latin typeface="Times New Roman" panose="02020603050405020304" pitchFamily="18" charset="0"/>
              <a:cs typeface="Times New Roman" panose="02020603050405020304" pitchFamily="18" charset="0"/>
            </a:endParaRPr>
          </a:p>
          <a:p>
            <a:pPr algn="just" fontAlgn="base"/>
            <a:r>
              <a:rPr lang="en-US" sz="1200" b="0" i="0" dirty="0">
                <a:solidFill>
                  <a:srgbClr val="000000"/>
                </a:solidFill>
                <a:effectLst/>
                <a:latin typeface="Times New Roman" panose="02020603050405020304" pitchFamily="18" charset="0"/>
                <a:cs typeface="Times New Roman" panose="02020603050405020304" pitchFamily="18" charset="0"/>
              </a:rPr>
              <a:t>For example, we have a static file middleware component. And if the incoming HTTP request comes for some static files such as images, CSS files, JavaScript, etc. then this Static Files Middleware component can handle the request and then short-circuit the request pipeline by not calling to the next component in the pipeline i.e. the MVC Middleware component.</a:t>
            </a:r>
          </a:p>
          <a:p>
            <a:pPr algn="just" fontAlgn="base"/>
            <a:endParaRPr lang="en-US" sz="1200" b="0" i="0" dirty="0">
              <a:solidFill>
                <a:srgbClr val="212529"/>
              </a:solidFill>
              <a:effectLst/>
              <a:latin typeface="Times New Roman" panose="02020603050405020304" pitchFamily="18" charset="0"/>
              <a:cs typeface="Times New Roman" panose="02020603050405020304" pitchFamily="18" charset="0"/>
            </a:endParaRPr>
          </a:p>
          <a:p>
            <a:pPr algn="just" fontAlgn="base"/>
            <a:r>
              <a:rPr lang="en-US" sz="1200" b="0" i="0" dirty="0">
                <a:solidFill>
                  <a:srgbClr val="000000"/>
                </a:solidFill>
                <a:effectLst/>
                <a:latin typeface="Times New Roman" panose="02020603050405020304" pitchFamily="18" charset="0"/>
                <a:cs typeface="Times New Roman" panose="02020603050405020304" pitchFamily="18" charset="0"/>
              </a:rPr>
              <a:t>As we already discussed the ASP.NET Core middleware components can have access to both the HTTP request and response in the pipeline. So, a middleware component can also process the outgoing response. For example, the logging middleware component in our case may log the time when the response is sent back to the client.</a:t>
            </a:r>
            <a:endParaRPr lang="en-US" sz="12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56400-AE31-4503-AB59-EE7891E16722}" type="slidenum">
              <a:rPr lang="en-IN" smtClean="0"/>
              <a:t>3</a:t>
            </a:fld>
            <a:endParaRPr lang="en-IN"/>
          </a:p>
        </p:txBody>
      </p:sp>
    </p:spTree>
    <p:extLst>
      <p:ext uri="{BB962C8B-B14F-4D97-AF65-F5344CB8AC3E}">
        <p14:creationId xmlns:p14="http://schemas.microsoft.com/office/powerpoint/2010/main" val="28697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0" i="0" dirty="0">
                <a:solidFill>
                  <a:srgbClr val="000000"/>
                </a:solidFill>
                <a:effectLst/>
                <a:latin typeface="arial" panose="020B0604020202020204" pitchFamily="34" charset="0"/>
              </a:rPr>
              <a:t>If you are developing a static web application with some static HTML pages and images, then you may require only “</a:t>
            </a:r>
            <a:r>
              <a:rPr lang="en-US" b="0" i="0" dirty="0" err="1">
                <a:solidFill>
                  <a:srgbClr val="000000"/>
                </a:solidFill>
                <a:effectLst/>
                <a:latin typeface="arial" panose="020B0604020202020204" pitchFamily="34" charset="0"/>
              </a:rPr>
              <a:t>StaticFiles</a:t>
            </a:r>
            <a:r>
              <a:rPr lang="en-US" b="0" i="0" dirty="0">
                <a:solidFill>
                  <a:srgbClr val="000000"/>
                </a:solidFill>
                <a:effectLst/>
                <a:latin typeface="arial" panose="020B0604020202020204" pitchFamily="34" charset="0"/>
              </a:rPr>
              <a:t>” middleware components in the request processing pipeline.</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But, if you are developing a secure dynamic data-driven web application then you may require several middleware components such as Logging Middleware, Authentication middleware, Authorization middleware, MVC middleware, etc.</a:t>
            </a:r>
            <a:endParaRPr lang="en-US" b="0" i="0" dirty="0">
              <a:solidFill>
                <a:srgbClr val="212529"/>
              </a:solidFill>
              <a:effectLst/>
              <a:latin typeface="-apple-system"/>
            </a:endParaRPr>
          </a:p>
          <a:p>
            <a:pPr marL="0" indent="0">
              <a:buNone/>
            </a:pPr>
            <a:endParaRPr lang="en-US" b="0" i="0" dirty="0">
              <a:solidFill>
                <a:srgbClr val="3A3A3A"/>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E0456400-AE31-4503-AB59-EE7891E16722}" type="slidenum">
              <a:rPr lang="en-IN" smtClean="0"/>
              <a:t>4</a:t>
            </a:fld>
            <a:endParaRPr lang="en-IN"/>
          </a:p>
        </p:txBody>
      </p:sp>
    </p:spTree>
    <p:extLst>
      <p:ext uri="{BB962C8B-B14F-4D97-AF65-F5344CB8AC3E}">
        <p14:creationId xmlns:p14="http://schemas.microsoft.com/office/powerpoint/2010/main" val="1377679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The output is coming from the first middleware component. The reason is, when we registered a middleware component using the Run() extension method then that component becomes a terminal component means it will not call the next middleware component in the request processing pipeline.</a:t>
            </a:r>
            <a:endParaRPr lang="en-IN" dirty="0"/>
          </a:p>
          <a:p>
            <a:endParaRPr lang="en-IN" dirty="0"/>
          </a:p>
        </p:txBody>
      </p:sp>
      <p:sp>
        <p:nvSpPr>
          <p:cNvPr id="4" name="Slide Number Placeholder 3"/>
          <p:cNvSpPr>
            <a:spLocks noGrp="1"/>
          </p:cNvSpPr>
          <p:nvPr>
            <p:ph type="sldNum" sz="quarter" idx="5"/>
          </p:nvPr>
        </p:nvSpPr>
        <p:spPr/>
        <p:txBody>
          <a:bodyPr/>
          <a:lstStyle/>
          <a:p>
            <a:fld id="{E0456400-AE31-4503-AB59-EE7891E16722}" type="slidenum">
              <a:rPr lang="en-IN" smtClean="0"/>
              <a:t>7</a:t>
            </a:fld>
            <a:endParaRPr lang="en-IN"/>
          </a:p>
        </p:txBody>
      </p:sp>
    </p:spTree>
    <p:extLst>
      <p:ext uri="{BB962C8B-B14F-4D97-AF65-F5344CB8AC3E}">
        <p14:creationId xmlns:p14="http://schemas.microsoft.com/office/powerpoint/2010/main" val="8289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56400-AE31-4503-AB59-EE7891E16722}" type="slidenum">
              <a:rPr lang="en-IN" smtClean="0"/>
              <a:t>8</a:t>
            </a:fld>
            <a:endParaRPr lang="en-IN"/>
          </a:p>
        </p:txBody>
      </p:sp>
    </p:spTree>
    <p:extLst>
      <p:ext uri="{BB962C8B-B14F-4D97-AF65-F5344CB8AC3E}">
        <p14:creationId xmlns:p14="http://schemas.microsoft.com/office/powerpoint/2010/main" val="94572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81818"/>
                </a:solidFill>
                <a:effectLst/>
                <a:latin typeface="Open Sans" panose="020B0606030504020204" pitchFamily="34" charset="0"/>
              </a:rPr>
              <a:t>In the example above </a:t>
            </a:r>
            <a:r>
              <a:rPr lang="en-US" b="0" i="1" dirty="0" err="1">
                <a:solidFill>
                  <a:srgbClr val="181818"/>
                </a:solidFill>
                <a:effectLst/>
                <a:latin typeface="Open Sans" panose="020B0606030504020204" pitchFamily="34" charset="0"/>
              </a:rPr>
              <a:t>HandleMapWhen</a:t>
            </a:r>
            <a:r>
              <a:rPr lang="en-US" b="0" i="0" dirty="0">
                <a:solidFill>
                  <a:srgbClr val="181818"/>
                </a:solidFill>
                <a:effectLst/>
                <a:latin typeface="Open Sans" panose="020B0606030504020204" pitchFamily="34" charset="0"/>
              </a:rPr>
              <a:t> method will execute only when we have query string </a:t>
            </a:r>
            <a:r>
              <a:rPr lang="en-US" b="0" i="1" dirty="0">
                <a:solidFill>
                  <a:srgbClr val="181818"/>
                </a:solidFill>
                <a:effectLst/>
                <a:latin typeface="Open Sans" panose="020B0606030504020204" pitchFamily="34" charset="0"/>
              </a:rPr>
              <a:t>category </a:t>
            </a:r>
            <a:r>
              <a:rPr lang="en-US" b="0" i="0" dirty="0">
                <a:solidFill>
                  <a:srgbClr val="181818"/>
                </a:solidFill>
                <a:effectLst/>
                <a:latin typeface="Open Sans" panose="020B0606030504020204" pitchFamily="34" charset="0"/>
              </a:rPr>
              <a:t>and when its value has more than 5 characters. And once </a:t>
            </a:r>
            <a:r>
              <a:rPr lang="en-US" b="0" i="1" dirty="0" err="1">
                <a:solidFill>
                  <a:srgbClr val="181818"/>
                </a:solidFill>
                <a:effectLst/>
                <a:latin typeface="Open Sans" panose="020B0606030504020204" pitchFamily="34" charset="0"/>
              </a:rPr>
              <a:t>HandleMapWhen</a:t>
            </a:r>
            <a:r>
              <a:rPr lang="en-US" b="0" i="1" dirty="0">
                <a:solidFill>
                  <a:srgbClr val="181818"/>
                </a:solidFill>
                <a:effectLst/>
                <a:latin typeface="Open Sans" panose="020B0606030504020204" pitchFamily="34" charset="0"/>
              </a:rPr>
              <a:t> </a:t>
            </a:r>
            <a:r>
              <a:rPr lang="en-US" b="0" i="0" dirty="0">
                <a:solidFill>
                  <a:srgbClr val="181818"/>
                </a:solidFill>
                <a:effectLst/>
                <a:latin typeface="Open Sans" panose="020B0606030504020204" pitchFamily="34" charset="0"/>
              </a:rPr>
              <a:t>method executes the </a:t>
            </a:r>
            <a:r>
              <a:rPr lang="en-US" b="0" i="1" dirty="0" err="1">
                <a:solidFill>
                  <a:srgbClr val="181818"/>
                </a:solidFill>
                <a:effectLst/>
                <a:latin typeface="Open Sans" panose="020B0606030504020204" pitchFamily="34" charset="0"/>
              </a:rPr>
              <a:t>app.Run</a:t>
            </a:r>
            <a:r>
              <a:rPr lang="en-US" b="0" i="1" dirty="0">
                <a:solidFill>
                  <a:srgbClr val="181818"/>
                </a:solidFill>
                <a:effectLst/>
                <a:latin typeface="Open Sans" panose="020B0606030504020204" pitchFamily="34" charset="0"/>
              </a:rPr>
              <a:t>()</a:t>
            </a:r>
            <a:r>
              <a:rPr lang="en-US" b="0" i="0" dirty="0">
                <a:solidFill>
                  <a:srgbClr val="181818"/>
                </a:solidFill>
                <a:effectLst/>
                <a:latin typeface="Open Sans" panose="020B0606030504020204" pitchFamily="34" charset="0"/>
              </a:rPr>
              <a:t> method inside of </a:t>
            </a:r>
            <a:r>
              <a:rPr lang="en-US" b="0" i="1" dirty="0">
                <a:solidFill>
                  <a:srgbClr val="181818"/>
                </a:solidFill>
                <a:effectLst/>
                <a:latin typeface="Open Sans" panose="020B0606030504020204" pitchFamily="34" charset="0"/>
              </a:rPr>
              <a:t>Configure</a:t>
            </a:r>
            <a:r>
              <a:rPr lang="en-US" b="0" i="0" dirty="0">
                <a:solidFill>
                  <a:srgbClr val="181818"/>
                </a:solidFill>
                <a:effectLst/>
                <a:latin typeface="Open Sans" panose="020B0606030504020204" pitchFamily="34" charset="0"/>
              </a:rPr>
              <a:t> will not execute. Since </a:t>
            </a:r>
            <a:r>
              <a:rPr lang="en-US" b="0" i="1" dirty="0">
                <a:solidFill>
                  <a:srgbClr val="181818"/>
                </a:solidFill>
                <a:effectLst/>
                <a:latin typeface="Open Sans" panose="020B0606030504020204" pitchFamily="34" charset="0"/>
              </a:rPr>
              <a:t>Run </a:t>
            </a:r>
            <a:r>
              <a:rPr lang="en-US" b="0" i="0" dirty="0">
                <a:solidFill>
                  <a:srgbClr val="181818"/>
                </a:solidFill>
                <a:effectLst/>
                <a:latin typeface="Open Sans" panose="020B0606030504020204" pitchFamily="34" charset="0"/>
              </a:rPr>
              <a:t>delegate ends the request pipeline.</a:t>
            </a:r>
            <a:endParaRPr lang="en-IN" dirty="0"/>
          </a:p>
        </p:txBody>
      </p:sp>
      <p:sp>
        <p:nvSpPr>
          <p:cNvPr id="4" name="Slide Number Placeholder 3"/>
          <p:cNvSpPr>
            <a:spLocks noGrp="1"/>
          </p:cNvSpPr>
          <p:nvPr>
            <p:ph type="sldNum" sz="quarter" idx="5"/>
          </p:nvPr>
        </p:nvSpPr>
        <p:spPr/>
        <p:txBody>
          <a:bodyPr/>
          <a:lstStyle/>
          <a:p>
            <a:fld id="{E0456400-AE31-4503-AB59-EE7891E16722}" type="slidenum">
              <a:rPr lang="en-IN" smtClean="0"/>
              <a:t>13</a:t>
            </a:fld>
            <a:endParaRPr lang="en-IN"/>
          </a:p>
        </p:txBody>
      </p:sp>
    </p:spTree>
    <p:extLst>
      <p:ext uri="{BB962C8B-B14F-4D97-AF65-F5344CB8AC3E}">
        <p14:creationId xmlns:p14="http://schemas.microsoft.com/office/powerpoint/2010/main" val="151384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56400-AE31-4503-AB59-EE7891E16722}" type="slidenum">
              <a:rPr lang="en-IN" smtClean="0"/>
              <a:t>14</a:t>
            </a:fld>
            <a:endParaRPr lang="en-IN"/>
          </a:p>
        </p:txBody>
      </p:sp>
    </p:spTree>
    <p:extLst>
      <p:ext uri="{BB962C8B-B14F-4D97-AF65-F5344CB8AC3E}">
        <p14:creationId xmlns:p14="http://schemas.microsoft.com/office/powerpoint/2010/main" val="3849504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4"/>
                </a:solidFill>
                <a:effectLst/>
                <a:latin typeface="arial" panose="020B0604020202020204" pitchFamily="34" charset="0"/>
              </a:rPr>
              <a:t>HSTS Middleware</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UseHsts</a:t>
            </a:r>
            <a:r>
              <a:rPr lang="en-US" b="0" i="0" dirty="0">
                <a:solidFill>
                  <a:srgbClr val="202124"/>
                </a:solidFill>
                <a:effectLst/>
                <a:latin typeface="arial" panose="020B0604020202020204" pitchFamily="34" charset="0"/>
              </a:rPr>
              <a:t>) to send HTTP </a:t>
            </a:r>
            <a:r>
              <a:rPr lang="en-US" b="1" i="0" dirty="0">
                <a:solidFill>
                  <a:srgbClr val="202124"/>
                </a:solidFill>
                <a:effectLst/>
                <a:latin typeface="arial" panose="020B0604020202020204" pitchFamily="34" charset="0"/>
              </a:rPr>
              <a:t>Strict Transport Security</a:t>
            </a:r>
            <a:r>
              <a:rPr lang="en-US" b="0" i="0" dirty="0">
                <a:solidFill>
                  <a:srgbClr val="202124"/>
                </a:solidFill>
                <a:effectLst/>
                <a:latin typeface="arial" panose="020B0604020202020204" pitchFamily="34" charset="0"/>
              </a:rPr>
              <a:t> Protocol (</a:t>
            </a:r>
            <a:r>
              <a:rPr lang="en-US" b="1" i="0" dirty="0">
                <a:solidFill>
                  <a:srgbClr val="202124"/>
                </a:solidFill>
                <a:effectLst/>
                <a:latin typeface="arial" panose="020B0604020202020204" pitchFamily="34" charset="0"/>
              </a:rPr>
              <a:t>HSTS</a:t>
            </a:r>
            <a:r>
              <a:rPr lang="en-US" b="0" i="0" dirty="0">
                <a:solidFill>
                  <a:srgbClr val="202124"/>
                </a:solidFill>
                <a:effectLst/>
                <a:latin typeface="arial" panose="020B0604020202020204" pitchFamily="34" charset="0"/>
              </a:rPr>
              <a:t>) headers to clients.</a:t>
            </a:r>
          </a:p>
          <a:p>
            <a:r>
              <a:rPr lang="en-IN" dirty="0"/>
              <a:t>CORS - </a:t>
            </a:r>
            <a:r>
              <a:rPr lang="en-IN" b="0" i="0" dirty="0">
                <a:solidFill>
                  <a:srgbClr val="212121"/>
                </a:solidFill>
                <a:effectLst/>
                <a:latin typeface="open sans" panose="020B0606030504020204" pitchFamily="34" charset="0"/>
              </a:rPr>
              <a:t>Cross Origin Resource Sharing</a:t>
            </a:r>
            <a:endParaRPr lang="en-IN" dirty="0"/>
          </a:p>
        </p:txBody>
      </p:sp>
      <p:sp>
        <p:nvSpPr>
          <p:cNvPr id="4" name="Slide Number Placeholder 3"/>
          <p:cNvSpPr>
            <a:spLocks noGrp="1"/>
          </p:cNvSpPr>
          <p:nvPr>
            <p:ph type="sldNum" sz="quarter" idx="5"/>
          </p:nvPr>
        </p:nvSpPr>
        <p:spPr/>
        <p:txBody>
          <a:bodyPr/>
          <a:lstStyle/>
          <a:p>
            <a:fld id="{E0456400-AE31-4503-AB59-EE7891E16722}" type="slidenum">
              <a:rPr lang="en-IN" smtClean="0"/>
              <a:t>15</a:t>
            </a:fld>
            <a:endParaRPr lang="en-IN"/>
          </a:p>
        </p:txBody>
      </p:sp>
    </p:spTree>
    <p:extLst>
      <p:ext uri="{BB962C8B-B14F-4D97-AF65-F5344CB8AC3E}">
        <p14:creationId xmlns:p14="http://schemas.microsoft.com/office/powerpoint/2010/main" val="322055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HSTS - It allows </a:t>
            </a:r>
            <a:r>
              <a:rPr lang="en-US" b="0" i="0" u="none" strike="noStrike" dirty="0">
                <a:solidFill>
                  <a:srgbClr val="0645AD"/>
                </a:solidFill>
                <a:effectLst/>
                <a:latin typeface="Arial" panose="020B0604020202020204" pitchFamily="34" charset="0"/>
                <a:hlinkClick r:id="rId3" tooltip="Web server"/>
              </a:rPr>
              <a:t>web servers</a:t>
            </a:r>
            <a:r>
              <a:rPr lang="en-US" b="0" i="0" dirty="0">
                <a:solidFill>
                  <a:srgbClr val="202122"/>
                </a:solidFill>
                <a:effectLst/>
                <a:latin typeface="Arial" panose="020B0604020202020204" pitchFamily="34" charset="0"/>
              </a:rPr>
              <a:t> to declare that </a:t>
            </a:r>
            <a:r>
              <a:rPr lang="en-US" b="0" i="0" u="none" strike="noStrike" dirty="0">
                <a:solidFill>
                  <a:srgbClr val="0645AD"/>
                </a:solidFill>
                <a:effectLst/>
                <a:latin typeface="Arial" panose="020B0604020202020204" pitchFamily="34" charset="0"/>
                <a:hlinkClick r:id="rId4" tooltip="HTTP cookie"/>
              </a:rPr>
              <a:t>web browsers</a:t>
            </a:r>
            <a:r>
              <a:rPr lang="en-US" b="0" i="0" dirty="0">
                <a:solidFill>
                  <a:srgbClr val="202122"/>
                </a:solidFill>
                <a:effectLst/>
                <a:latin typeface="Arial" panose="020B0604020202020204" pitchFamily="34" charset="0"/>
              </a:rPr>
              <a:t> (or other complying </a:t>
            </a:r>
            <a:r>
              <a:rPr lang="en-US" b="0" i="0" u="none" strike="noStrike" dirty="0">
                <a:solidFill>
                  <a:srgbClr val="0645AD"/>
                </a:solidFill>
                <a:effectLst/>
                <a:latin typeface="Arial" panose="020B0604020202020204" pitchFamily="34" charset="0"/>
                <a:hlinkClick r:id="rId5" tooltip="User agent"/>
              </a:rPr>
              <a:t>user agents</a:t>
            </a:r>
            <a:r>
              <a:rPr lang="en-US" b="0" i="0" dirty="0">
                <a:solidFill>
                  <a:srgbClr val="202122"/>
                </a:solidFill>
                <a:effectLst/>
                <a:latin typeface="Arial" panose="020B0604020202020204" pitchFamily="34" charset="0"/>
              </a:rPr>
              <a:t>) should automatically interact with it using only </a:t>
            </a:r>
            <a:r>
              <a:rPr lang="en-US" b="0" i="0" u="none" strike="noStrike" dirty="0">
                <a:solidFill>
                  <a:srgbClr val="0645AD"/>
                </a:solidFill>
                <a:effectLst/>
                <a:latin typeface="Arial" panose="020B0604020202020204" pitchFamily="34" charset="0"/>
                <a:hlinkClick r:id="rId6" tooltip="HTTPS"/>
              </a:rPr>
              <a:t>HTTPS</a:t>
            </a:r>
            <a:r>
              <a:rPr lang="en-US" b="0" i="0" dirty="0">
                <a:solidFill>
                  <a:srgbClr val="202122"/>
                </a:solidFill>
                <a:effectLst/>
                <a:latin typeface="Arial" panose="020B0604020202020204" pitchFamily="34" charset="0"/>
              </a:rPr>
              <a:t> connections, which provide </a:t>
            </a:r>
            <a:r>
              <a:rPr lang="en-US" b="0" i="0" u="none" strike="noStrike" dirty="0">
                <a:solidFill>
                  <a:srgbClr val="0645AD"/>
                </a:solidFill>
                <a:effectLst/>
                <a:latin typeface="Arial" panose="020B0604020202020204" pitchFamily="34" charset="0"/>
                <a:hlinkClick r:id="rId7" tooltip="Transport Layer Security"/>
              </a:rPr>
              <a:t>Transport Layer Security</a:t>
            </a:r>
            <a:r>
              <a:rPr lang="en-US" b="0" i="0" dirty="0">
                <a:solidFill>
                  <a:srgbClr val="202122"/>
                </a:solidFill>
                <a:effectLst/>
                <a:latin typeface="Arial" panose="020B0604020202020204" pitchFamily="34" charset="0"/>
              </a:rPr>
              <a:t> (TLS/SSL), unlike the insecure </a:t>
            </a:r>
            <a:r>
              <a:rPr lang="en-US" b="0" i="0" u="none" strike="noStrike" dirty="0">
                <a:solidFill>
                  <a:srgbClr val="0645AD"/>
                </a:solidFill>
                <a:effectLst/>
                <a:latin typeface="Arial" panose="020B0604020202020204" pitchFamily="34" charset="0"/>
                <a:hlinkClick r:id="rId8" tooltip="HTTP"/>
              </a:rPr>
              <a:t>HTTP</a:t>
            </a:r>
            <a:r>
              <a:rPr lang="en-US" b="0" i="0" dirty="0">
                <a:solidFill>
                  <a:srgbClr val="202122"/>
                </a:solidFill>
                <a:effectLst/>
                <a:latin typeface="Arial" panose="020B0604020202020204" pitchFamily="34" charset="0"/>
              </a:rPr>
              <a:t> used alone. HSTS is an </a:t>
            </a:r>
            <a:r>
              <a:rPr lang="en-US" b="0" i="0" u="none" strike="noStrike" dirty="0">
                <a:solidFill>
                  <a:srgbClr val="0645AD"/>
                </a:solidFill>
                <a:effectLst/>
                <a:latin typeface="Arial" panose="020B0604020202020204" pitchFamily="34" charset="0"/>
                <a:hlinkClick r:id="rId9" tooltip="Internet Engineering Task Force"/>
              </a:rPr>
              <a:t>IETF</a:t>
            </a:r>
            <a:r>
              <a:rPr lang="en-US" b="0" i="0" dirty="0">
                <a:solidFill>
                  <a:srgbClr val="202122"/>
                </a:solidFill>
                <a:effectLst/>
                <a:latin typeface="Arial" panose="020B0604020202020204" pitchFamily="34" charset="0"/>
              </a:rPr>
              <a:t> standards track protocol and is specified in </a:t>
            </a:r>
            <a:r>
              <a:rPr lang="en-US" b="0" i="0" u="none" strike="noStrike" dirty="0">
                <a:solidFill>
                  <a:srgbClr val="0645AD"/>
                </a:solidFill>
                <a:effectLst/>
                <a:latin typeface="Arial" panose="020B0604020202020204" pitchFamily="34" charset="0"/>
                <a:hlinkClick r:id="rId10" tooltip="RFC (identifier)"/>
              </a:rPr>
              <a:t>RFC</a:t>
            </a:r>
            <a:r>
              <a:rPr lang="en-US" b="0" i="0" dirty="0">
                <a:solidFill>
                  <a:srgbClr val="202122"/>
                </a:solidFill>
                <a:effectLst/>
                <a:latin typeface="Arial" panose="020B0604020202020204" pitchFamily="34" charset="0"/>
              </a:rPr>
              <a:t> </a:t>
            </a:r>
            <a:r>
              <a:rPr lang="en-US" b="0" i="0" u="sng" dirty="0">
                <a:solidFill>
                  <a:srgbClr val="3366BB"/>
                </a:solidFill>
                <a:effectLst/>
                <a:latin typeface="Arial" panose="020B0604020202020204" pitchFamily="34" charset="0"/>
                <a:hlinkClick r:id="rId11"/>
              </a:rPr>
              <a:t>6797</a:t>
            </a:r>
            <a:endParaRPr lang="en-US" b="0" i="0" u="sng" dirty="0">
              <a:solidFill>
                <a:srgbClr val="3366BB"/>
              </a:solidFill>
              <a:effectLst/>
              <a:latin typeface="Arial" panose="020B0604020202020204" pitchFamily="34" charset="0"/>
            </a:endParaRPr>
          </a:p>
          <a:p>
            <a:r>
              <a:rPr lang="en-US" b="0" i="0" u="sng" dirty="0">
                <a:solidFill>
                  <a:srgbClr val="3366BB"/>
                </a:solidFill>
                <a:effectLst/>
                <a:latin typeface="Arial" panose="020B0604020202020204" pitchFamily="34" charset="0"/>
              </a:rPr>
              <a:t>Trust on first use</a:t>
            </a:r>
            <a:endParaRPr lang="en-IN" dirty="0"/>
          </a:p>
        </p:txBody>
      </p:sp>
      <p:sp>
        <p:nvSpPr>
          <p:cNvPr id="4" name="Slide Number Placeholder 3"/>
          <p:cNvSpPr>
            <a:spLocks noGrp="1"/>
          </p:cNvSpPr>
          <p:nvPr>
            <p:ph type="sldNum" sz="quarter" idx="5"/>
          </p:nvPr>
        </p:nvSpPr>
        <p:spPr/>
        <p:txBody>
          <a:bodyPr/>
          <a:lstStyle/>
          <a:p>
            <a:fld id="{E0456400-AE31-4503-AB59-EE7891E16722}" type="slidenum">
              <a:rPr lang="en-IN" smtClean="0"/>
              <a:t>16</a:t>
            </a:fld>
            <a:endParaRPr lang="en-IN"/>
          </a:p>
        </p:txBody>
      </p:sp>
    </p:spTree>
    <p:extLst>
      <p:ext uri="{BB962C8B-B14F-4D97-AF65-F5344CB8AC3E}">
        <p14:creationId xmlns:p14="http://schemas.microsoft.com/office/powerpoint/2010/main" val="238618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23F4-376D-4E5B-984B-E8DF954407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837819-E309-4081-9EAC-1669BCFE2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64B549-EC1B-488A-994F-A62A6B925E34}"/>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5" name="Footer Placeholder 4">
            <a:extLst>
              <a:ext uri="{FF2B5EF4-FFF2-40B4-BE49-F238E27FC236}">
                <a16:creationId xmlns:a16="http://schemas.microsoft.com/office/drawing/2014/main" id="{C496BC75-E2C1-4557-9B79-FA9400990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0E601-CF88-4F4C-A726-E67FACADE4DF}"/>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3278858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AF39-3FAB-451C-B8DE-93DCF6295E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169D72-6696-4F6F-A539-C907EA9A61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C3C78-3B37-4690-9D37-FCB1AC032373}"/>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5" name="Footer Placeholder 4">
            <a:extLst>
              <a:ext uri="{FF2B5EF4-FFF2-40B4-BE49-F238E27FC236}">
                <a16:creationId xmlns:a16="http://schemas.microsoft.com/office/drawing/2014/main" id="{5EA00960-3166-4A8A-B96A-76D453395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A770F-A5EA-49A1-96D6-28C2EF734355}"/>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410633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FB897-1023-44ED-8FBE-F439AA626A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E468C-56BE-4177-AA6E-F44B937E72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033857-53D8-431A-99B1-5527AB017E94}"/>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5" name="Footer Placeholder 4">
            <a:extLst>
              <a:ext uri="{FF2B5EF4-FFF2-40B4-BE49-F238E27FC236}">
                <a16:creationId xmlns:a16="http://schemas.microsoft.com/office/drawing/2014/main" id="{23B15B83-4462-479E-951D-700DFFC6DA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39B55-0FAC-4493-A871-6AD606685F97}"/>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289479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C796-1D51-4BDC-B80B-3E71E5E2BC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934E98-350C-41F7-B8E0-CF42400596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476E9-4F7D-4C37-BFFD-CD49B1B107CA}"/>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5" name="Footer Placeholder 4">
            <a:extLst>
              <a:ext uri="{FF2B5EF4-FFF2-40B4-BE49-F238E27FC236}">
                <a16:creationId xmlns:a16="http://schemas.microsoft.com/office/drawing/2014/main" id="{8BDEBD7A-56F1-49A2-B6C4-81A1ACE53A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83E7F-6128-4FDF-90EC-9B9B4C7CF2F5}"/>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295623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926D-C5ED-405C-829E-F29682C2A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42BDEE-BFC5-4CE3-9093-7D7D3E19E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E2FC5D-A574-4807-AD1B-183135A35A8C}"/>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5" name="Footer Placeholder 4">
            <a:extLst>
              <a:ext uri="{FF2B5EF4-FFF2-40B4-BE49-F238E27FC236}">
                <a16:creationId xmlns:a16="http://schemas.microsoft.com/office/drawing/2014/main" id="{DDDF9ACC-C13A-4F53-8D84-5C1D73AC2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D6DA0-245F-4AC0-9688-5C322705EEE9}"/>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22111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F9B4-D72F-4C60-9FDE-7C78AB27BF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854C18-7E17-4375-B2AE-851ADB90A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39C156-6C9D-4DEC-9266-9C011DE798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BC6BAF-008B-497B-8E70-1E2A5BD00E7E}"/>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6" name="Footer Placeholder 5">
            <a:extLst>
              <a:ext uri="{FF2B5EF4-FFF2-40B4-BE49-F238E27FC236}">
                <a16:creationId xmlns:a16="http://schemas.microsoft.com/office/drawing/2014/main" id="{B53ABC44-BAD9-4A0F-A841-F1E071B646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ED145-D4D1-44DC-99AF-3C58BBDFC0A1}"/>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346358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F758-3B51-496D-BF89-1F4DE7B456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A5AA6F-AE39-4D2A-9E6E-0BBCBFEBAA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9FCC0-870A-4223-B757-331458D82B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2E1B5B-AE3F-4FD7-8566-58433924B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27B20-5C95-4781-B4B4-8E569D9E9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582A50-2D20-4C41-88A6-9B0E92A68044}"/>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8" name="Footer Placeholder 7">
            <a:extLst>
              <a:ext uri="{FF2B5EF4-FFF2-40B4-BE49-F238E27FC236}">
                <a16:creationId xmlns:a16="http://schemas.microsoft.com/office/drawing/2014/main" id="{8B2996AF-9140-4AF5-BB9E-0F4FC1ACBE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8E5E13-3D50-47E2-A315-628F61FC2B3E}"/>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245219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6CCC-9564-4E62-8270-FECBF8C2C5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6A7EC4-192D-4F78-B8D6-E239231B139D}"/>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4" name="Footer Placeholder 3">
            <a:extLst>
              <a:ext uri="{FF2B5EF4-FFF2-40B4-BE49-F238E27FC236}">
                <a16:creationId xmlns:a16="http://schemas.microsoft.com/office/drawing/2014/main" id="{FB2ADB3B-2149-428B-80B8-6F9724F071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833EEF-262A-4539-B8D1-4380A0C0EAE8}"/>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138197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0BB96-5A9A-4AE9-A63A-F5ED8CFB4233}"/>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3" name="Footer Placeholder 2">
            <a:extLst>
              <a:ext uri="{FF2B5EF4-FFF2-40B4-BE49-F238E27FC236}">
                <a16:creationId xmlns:a16="http://schemas.microsoft.com/office/drawing/2014/main" id="{21DFE012-B68E-4A73-81D0-A950C77A38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C9B816-74E7-4EB5-8C6F-51BF12DBE34C}"/>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96607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FB1B-EFD0-43B0-B79D-686AA5EBA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6D3043-90DA-4EF5-B6EE-699984730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EA62FE-A6E0-40E6-A082-7CA7C2BE6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E8782-B385-4F04-A8D2-7AFB9ED9B527}"/>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6" name="Footer Placeholder 5">
            <a:extLst>
              <a:ext uri="{FF2B5EF4-FFF2-40B4-BE49-F238E27FC236}">
                <a16:creationId xmlns:a16="http://schemas.microsoft.com/office/drawing/2014/main" id="{8A8E6206-8F14-4526-8333-1CBC613F6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CCFE65-3208-4053-91BC-84FBEAD91147}"/>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50314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9770-7E49-4A52-A826-66714A93F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9E4699-098A-4093-BAE9-DD215C8C0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BAC1A5-9A5B-4C53-8935-24E722D94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9473A-3F88-4466-A0F9-CB8E4964804D}"/>
              </a:ext>
            </a:extLst>
          </p:cNvPr>
          <p:cNvSpPr>
            <a:spLocks noGrp="1"/>
          </p:cNvSpPr>
          <p:nvPr>
            <p:ph type="dt" sz="half" idx="10"/>
          </p:nvPr>
        </p:nvSpPr>
        <p:spPr/>
        <p:txBody>
          <a:bodyPr/>
          <a:lstStyle/>
          <a:p>
            <a:fld id="{F8465585-A931-4F7B-94CF-78CF9F865F36}" type="datetimeFigureOut">
              <a:rPr lang="en-IN" smtClean="0"/>
              <a:t>10-03-2022</a:t>
            </a:fld>
            <a:endParaRPr lang="en-IN"/>
          </a:p>
        </p:txBody>
      </p:sp>
      <p:sp>
        <p:nvSpPr>
          <p:cNvPr id="6" name="Footer Placeholder 5">
            <a:extLst>
              <a:ext uri="{FF2B5EF4-FFF2-40B4-BE49-F238E27FC236}">
                <a16:creationId xmlns:a16="http://schemas.microsoft.com/office/drawing/2014/main" id="{844FC017-043E-42B9-9787-D225655490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9E6032-25FD-4C87-998A-4B42C6837C04}"/>
              </a:ext>
            </a:extLst>
          </p:cNvPr>
          <p:cNvSpPr>
            <a:spLocks noGrp="1"/>
          </p:cNvSpPr>
          <p:nvPr>
            <p:ph type="sldNum" sz="quarter" idx="12"/>
          </p:nvPr>
        </p:nvSpPr>
        <p:spPr/>
        <p:txBody>
          <a:bodyPr/>
          <a:lstStyle/>
          <a:p>
            <a:fld id="{AEA2A003-3334-497B-9A01-A87EEA1AFD6C}" type="slidenum">
              <a:rPr lang="en-IN" smtClean="0"/>
              <a:t>‹#›</a:t>
            </a:fld>
            <a:endParaRPr lang="en-IN"/>
          </a:p>
        </p:txBody>
      </p:sp>
    </p:spTree>
    <p:extLst>
      <p:ext uri="{BB962C8B-B14F-4D97-AF65-F5344CB8AC3E}">
        <p14:creationId xmlns:p14="http://schemas.microsoft.com/office/powerpoint/2010/main" val="11765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D1E54-5CA2-45B5-972F-B75A42A93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056766-82A1-4B78-83BF-F7E836408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19D15-C714-4B80-ACEA-FCE6CD6FE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65585-A931-4F7B-94CF-78CF9F865F36}" type="datetimeFigureOut">
              <a:rPr lang="en-IN" smtClean="0"/>
              <a:t>10-03-2022</a:t>
            </a:fld>
            <a:endParaRPr lang="en-IN"/>
          </a:p>
        </p:txBody>
      </p:sp>
      <p:sp>
        <p:nvSpPr>
          <p:cNvPr id="5" name="Footer Placeholder 4">
            <a:extLst>
              <a:ext uri="{FF2B5EF4-FFF2-40B4-BE49-F238E27FC236}">
                <a16:creationId xmlns:a16="http://schemas.microsoft.com/office/drawing/2014/main" id="{76BE974E-C2E3-4420-B808-1DD333C26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BEB24B-B72D-4855-83BE-6E15A393B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2A003-3334-497B-9A01-A87EEA1AFD6C}" type="slidenum">
              <a:rPr lang="en-IN" smtClean="0"/>
              <a:t>‹#›</a:t>
            </a:fld>
            <a:endParaRPr lang="en-IN"/>
          </a:p>
        </p:txBody>
      </p:sp>
    </p:spTree>
    <p:extLst>
      <p:ext uri="{BB962C8B-B14F-4D97-AF65-F5344CB8AC3E}">
        <p14:creationId xmlns:p14="http://schemas.microsoft.com/office/powerpoint/2010/main" val="330546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hyperlink" Target="https://docs.microsoft.com/en-us/dotnet/api/microsoft.aspnetcore.builder.cookiepolicyappbuilderextensions.usecookiepolicy" TargetMode="External"/><Relationship Id="rId3" Type="http://schemas.openxmlformats.org/officeDocument/2006/relationships/hyperlink" Target="https://docs.microsoft.com/en-us/dotnet/api/microsoft.aspnetcore.builder.developerexceptionpageextensions.usedeveloperexceptionpage" TargetMode="External"/><Relationship Id="rId7" Type="http://schemas.openxmlformats.org/officeDocument/2006/relationships/hyperlink" Target="https://docs.microsoft.com/en-us/dotnet/api/microsoft.aspnetcore.builder.staticfileextensions.usestatic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en-us/dotnet/api/microsoft.aspnetcore.builder.httpspolicybuilderextensions.usehttpsredirection" TargetMode="External"/><Relationship Id="rId5" Type="http://schemas.openxmlformats.org/officeDocument/2006/relationships/hyperlink" Target="https://docs.microsoft.com/en-us/dotnet/api/microsoft.aspnetcore.builder.hstsbuilderextensions.usehsts" TargetMode="External"/><Relationship Id="rId4" Type="http://schemas.openxmlformats.org/officeDocument/2006/relationships/hyperlink" Target="https://docs.microsoft.com/en-us/dotnet/api/microsoft.aspnetcore.builder.exceptionhandlerextensions.useexceptionhandle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api/microsoft.aspnetcore.builder.authappbuilderextensions.useauthentication" TargetMode="External"/><Relationship Id="rId7" Type="http://schemas.openxmlformats.org/officeDocument/2006/relationships/hyperlink" Target="https://docs.microsoft.com/en-us/dotnet/api/microsoft.aspnetcore.builder.razorpagesendpointroutebuilderextensions.maprazorpages" TargetMode="External"/><Relationship Id="rId2" Type="http://schemas.openxmlformats.org/officeDocument/2006/relationships/hyperlink" Target="https://docs.microsoft.com/en-us/dotnet/api/microsoft.aspnetcore.builder.endpointroutingapplicationbuilderextensions.userouting"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microsoft.aspnetcore.builder.endpointroutingapplicationbuilderextensions.useendpoints" TargetMode="External"/><Relationship Id="rId5" Type="http://schemas.openxmlformats.org/officeDocument/2006/relationships/hyperlink" Target="https://docs.microsoft.com/en-us/dotnet/api/microsoft.aspnetcore.builder.sessionmiddlewareextensions.usesession" TargetMode="External"/><Relationship Id="rId4" Type="http://schemas.openxmlformats.org/officeDocument/2006/relationships/hyperlink" Target="https://docs.microsoft.com/en-us/dotnet/api/microsoft.aspnetcore.builder.authorizationappbuilderextensions.useauthoriz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dingblast.com/asp-net-core-middleware/" TargetMode="External"/><Relationship Id="rId2" Type="http://schemas.openxmlformats.org/officeDocument/2006/relationships/hyperlink" Target="https://dotnettutorials.net/lesson/asp-net-core-middleware-compon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7BE1-5E1F-4E7B-95BC-C48ED1B0687B}"/>
              </a:ext>
            </a:extLst>
          </p:cNvPr>
          <p:cNvSpPr>
            <a:spLocks noGrp="1"/>
          </p:cNvSpPr>
          <p:nvPr>
            <p:ph type="ctrTitle"/>
          </p:nvPr>
        </p:nvSpPr>
        <p:spPr/>
        <p:txBody>
          <a:bodyPr/>
          <a:lstStyle/>
          <a:p>
            <a:r>
              <a:rPr lang="en-US" dirty="0"/>
              <a:t>Middleware</a:t>
            </a:r>
            <a:endParaRPr lang="en-IN" dirty="0"/>
          </a:p>
        </p:txBody>
      </p:sp>
      <p:sp>
        <p:nvSpPr>
          <p:cNvPr id="3" name="Subtitle 2">
            <a:extLst>
              <a:ext uri="{FF2B5EF4-FFF2-40B4-BE49-F238E27FC236}">
                <a16:creationId xmlns:a16="http://schemas.microsoft.com/office/drawing/2014/main" id="{84522C18-D8FE-4E9C-AB44-33A9ED61C2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766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A67F-0A71-4A89-8F94-7785DF53C48B}"/>
              </a:ext>
            </a:extLst>
          </p:cNvPr>
          <p:cNvSpPr>
            <a:spLocks noGrp="1"/>
          </p:cNvSpPr>
          <p:nvPr>
            <p:ph type="title"/>
          </p:nvPr>
        </p:nvSpPr>
        <p:spPr/>
        <p:txBody>
          <a:bodyPr/>
          <a:lstStyle/>
          <a:p>
            <a:endParaRPr lang="en-IN"/>
          </a:p>
        </p:txBody>
      </p:sp>
      <p:pic>
        <p:nvPicPr>
          <p:cNvPr id="3074" name="Picture 2" descr="Configuring middleware component using the Use extension method">
            <a:extLst>
              <a:ext uri="{FF2B5EF4-FFF2-40B4-BE49-F238E27FC236}">
                <a16:creationId xmlns:a16="http://schemas.microsoft.com/office/drawing/2014/main" id="{02B8A3BD-5F38-4A6C-BBC5-06F9B500E7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6550" y="3300792"/>
            <a:ext cx="64389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8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A9FB-95DB-4887-B3B8-A2D4593A8681}"/>
              </a:ext>
            </a:extLst>
          </p:cNvPr>
          <p:cNvSpPr>
            <a:spLocks noGrp="1"/>
          </p:cNvSpPr>
          <p:nvPr>
            <p:ph type="title"/>
          </p:nvPr>
        </p:nvSpPr>
        <p:spPr/>
        <p:txBody>
          <a:bodyPr/>
          <a:lstStyle/>
          <a:p>
            <a:r>
              <a:rPr lang="en-US" b="0" i="0" dirty="0">
                <a:solidFill>
                  <a:srgbClr val="181818"/>
                </a:solidFill>
                <a:effectLst/>
                <a:latin typeface="Open Sans" panose="020B0606030504020204" pitchFamily="34" charset="0"/>
              </a:rPr>
              <a:t>Map</a:t>
            </a:r>
            <a:br>
              <a:rPr lang="en-US" b="0" i="0" dirty="0">
                <a:solidFill>
                  <a:srgbClr val="18181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22CD74C-AC02-4E9C-BEF3-217149DFB5AC}"/>
              </a:ext>
            </a:extLst>
          </p:cNvPr>
          <p:cNvSpPr>
            <a:spLocks noGrp="1"/>
          </p:cNvSpPr>
          <p:nvPr>
            <p:ph idx="1"/>
          </p:nvPr>
        </p:nvSpPr>
        <p:spPr>
          <a:xfrm>
            <a:off x="838200" y="1063487"/>
            <a:ext cx="10515600" cy="5113476"/>
          </a:xfrm>
        </p:spPr>
        <p:txBody>
          <a:bodyPr>
            <a:normAutofit fontScale="55000" lnSpcReduction="20000"/>
          </a:bodyPr>
          <a:lstStyle/>
          <a:p>
            <a:pPr algn="l" fontAlgn="base"/>
            <a:r>
              <a:rPr lang="en-US" b="0" i="0" dirty="0">
                <a:solidFill>
                  <a:srgbClr val="181818"/>
                </a:solidFill>
                <a:effectLst/>
                <a:latin typeface="Open Sans" panose="020B0606030504020204" pitchFamily="34" charset="0"/>
              </a:rPr>
              <a:t>We use </a:t>
            </a:r>
            <a:r>
              <a:rPr lang="en-US" b="1" i="1" dirty="0">
                <a:solidFill>
                  <a:srgbClr val="181818"/>
                </a:solidFill>
                <a:effectLst/>
                <a:latin typeface="Open Sans" panose="020B0606030504020204" pitchFamily="34" charset="0"/>
              </a:rPr>
              <a:t>Map</a:t>
            </a:r>
            <a:r>
              <a:rPr lang="en-US" b="0" i="1" dirty="0">
                <a:solidFill>
                  <a:srgbClr val="181818"/>
                </a:solidFill>
                <a:effectLst/>
                <a:latin typeface="Open Sans" panose="020B0606030504020204" pitchFamily="34" charset="0"/>
              </a:rPr>
              <a:t> </a:t>
            </a:r>
            <a:r>
              <a:rPr lang="en-US" b="0" i="0" dirty="0">
                <a:solidFill>
                  <a:srgbClr val="181818"/>
                </a:solidFill>
                <a:effectLst/>
                <a:latin typeface="Open Sans" panose="020B0606030504020204" pitchFamily="34" charset="0"/>
              </a:rPr>
              <a:t>to connect a request path with another middleware. That middleware can use any of the other mentioned request delegates.</a:t>
            </a:r>
          </a:p>
          <a:p>
            <a:pPr marL="0" indent="0" algn="l" rtl="0" fontAlgn="base">
              <a:buNone/>
            </a:pPr>
            <a:r>
              <a:rPr lang="en-IN" b="1" i="0" dirty="0">
                <a:effectLst/>
                <a:latin typeface="inherit"/>
              </a:rPr>
              <a:t>public</a:t>
            </a:r>
            <a:r>
              <a:rPr lang="en-IN" b="0" i="0" dirty="0">
                <a:effectLst/>
                <a:latin typeface="inherit"/>
              </a:rPr>
              <a:t> </a:t>
            </a:r>
            <a:r>
              <a:rPr lang="en-IN" b="1" i="0" dirty="0">
                <a:effectLst/>
                <a:latin typeface="inherit"/>
              </a:rPr>
              <a:t>void</a:t>
            </a:r>
            <a:r>
              <a:rPr lang="en-IN" b="0" i="0" dirty="0">
                <a:effectLst/>
                <a:latin typeface="inherit"/>
              </a:rPr>
              <a:t> Configure</a:t>
            </a:r>
            <a:r>
              <a:rPr lang="en-IN" b="1" i="0" dirty="0">
                <a:effectLst/>
                <a:latin typeface="inherit"/>
              </a:rPr>
              <a:t>(</a:t>
            </a:r>
            <a:r>
              <a:rPr lang="en-IN" b="0" i="0" dirty="0" err="1">
                <a:effectLst/>
                <a:latin typeface="inherit"/>
              </a:rPr>
              <a:t>IApplicationBuilder</a:t>
            </a:r>
            <a:r>
              <a:rPr lang="en-IN" b="0" i="0" dirty="0">
                <a:effectLst/>
                <a:latin typeface="inherit"/>
              </a:rPr>
              <a:t> app, </a:t>
            </a:r>
            <a:r>
              <a:rPr lang="en-IN" b="0" i="0" dirty="0" err="1">
                <a:effectLst/>
                <a:latin typeface="inherit"/>
              </a:rPr>
              <a:t>IWebHostEnvironment</a:t>
            </a:r>
            <a:r>
              <a:rPr lang="en-IN" b="0" i="0" dirty="0">
                <a:effectLst/>
                <a:latin typeface="inherit"/>
              </a:rPr>
              <a:t> env</a:t>
            </a: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buNone/>
            </a:pPr>
            <a:r>
              <a:rPr lang="en-IN" dirty="0"/>
              <a:t>   </a:t>
            </a:r>
            <a:r>
              <a:rPr lang="en-IN" dirty="0" err="1"/>
              <a:t>app.Map</a:t>
            </a:r>
            <a:r>
              <a:rPr lang="en-IN" dirty="0"/>
              <a:t>(“/</a:t>
            </a:r>
            <a:r>
              <a:rPr lang="en-IN" dirty="0" err="1"/>
              <a:t>sampleRoute</a:t>
            </a:r>
            <a:r>
              <a:rPr lang="en-IN" dirty="0"/>
              <a:t>”, </a:t>
            </a:r>
            <a:r>
              <a:rPr lang="en-IN" dirty="0" err="1"/>
              <a:t>HandleSampleRoute</a:t>
            </a:r>
            <a:r>
              <a:rPr lang="en-IN" dirty="0"/>
              <a:t>);</a:t>
            </a:r>
          </a:p>
          <a:p>
            <a:pPr marL="0" indent="0" algn="l" rtl="0" fontAlgn="base">
              <a:buNone/>
            </a:pPr>
            <a:r>
              <a:rPr lang="en-IN" b="0" i="0" dirty="0" err="1">
                <a:effectLst/>
                <a:latin typeface="inherit"/>
              </a:rPr>
              <a:t>app.Run</a:t>
            </a:r>
            <a:r>
              <a:rPr lang="en-IN" b="1" i="0" dirty="0">
                <a:effectLst/>
                <a:latin typeface="inherit"/>
              </a:rPr>
              <a:t>(async</a:t>
            </a:r>
            <a:r>
              <a:rPr lang="en-IN" b="0" i="0" dirty="0">
                <a:effectLst/>
                <a:latin typeface="inherit"/>
              </a:rPr>
              <a:t>  delegate</a:t>
            </a:r>
            <a:r>
              <a:rPr lang="en-IN" b="1" i="0" dirty="0">
                <a:effectLst/>
                <a:latin typeface="inherit"/>
              </a:rPr>
              <a:t>(</a:t>
            </a:r>
            <a:r>
              <a:rPr lang="en-IN" b="1" i="0" dirty="0" err="1">
                <a:effectLst/>
                <a:latin typeface="inherit"/>
              </a:rPr>
              <a:t>HttpContext</a:t>
            </a:r>
            <a:r>
              <a:rPr lang="en-IN" b="1" i="0" dirty="0">
                <a:effectLst/>
                <a:latin typeface="inherit"/>
              </a:rPr>
              <a:t> </a:t>
            </a:r>
            <a:r>
              <a:rPr lang="en-IN" b="0" i="0" dirty="0">
                <a:effectLst/>
                <a:latin typeface="inherit"/>
              </a:rPr>
              <a:t>context</a:t>
            </a:r>
            <a:r>
              <a:rPr lang="en-IN" b="1" i="0" dirty="0">
                <a:effectLst/>
                <a:latin typeface="inherit"/>
              </a:rPr>
              <a:t>)</a:t>
            </a:r>
            <a:r>
              <a:rPr lang="en-IN" b="0" i="0" dirty="0">
                <a:effectLst/>
                <a:latin typeface="inherit"/>
              </a:rPr>
              <a:t> </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await</a:t>
            </a:r>
            <a:r>
              <a:rPr lang="en-IN" b="0" i="0" dirty="0">
                <a:effectLst/>
                <a:latin typeface="inherit"/>
              </a:rPr>
              <a:t> </a:t>
            </a:r>
            <a:r>
              <a:rPr lang="en-IN" b="0" i="0" dirty="0" err="1">
                <a:effectLst/>
                <a:latin typeface="inherit"/>
              </a:rPr>
              <a:t>context.Response.WriteAsync</a:t>
            </a:r>
            <a:r>
              <a:rPr lang="en-IN" b="1" i="0" dirty="0">
                <a:effectLst/>
                <a:latin typeface="inherit"/>
              </a:rPr>
              <a:t>(</a:t>
            </a:r>
            <a:r>
              <a:rPr lang="en-IN" b="0" i="0" dirty="0">
                <a:effectLst/>
                <a:latin typeface="inherit"/>
              </a:rPr>
              <a:t>“Hi"</a:t>
            </a: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r>
              <a:rPr lang="en-IN" b="0" i="0" dirty="0">
                <a:effectLst/>
                <a:latin typeface="inherit"/>
              </a:rPr>
              <a:t>;</a:t>
            </a:r>
          </a:p>
          <a:p>
            <a:pPr marL="0" indent="0" algn="l" rtl="0" fontAlgn="base">
              <a:buNone/>
            </a:pPr>
            <a:r>
              <a:rPr lang="en-IN" dirty="0">
                <a:latin typeface="inherit"/>
              </a:rPr>
              <a:t>}</a:t>
            </a:r>
          </a:p>
          <a:p>
            <a:pPr marL="0" indent="0" algn="l" rtl="0" fontAlgn="base">
              <a:buNone/>
            </a:pPr>
            <a:r>
              <a:rPr lang="en-IN" b="0" i="0" dirty="0">
                <a:effectLst/>
                <a:latin typeface="inherit"/>
              </a:rPr>
              <a:t>Public static void </a:t>
            </a:r>
            <a:r>
              <a:rPr lang="en-IN" b="0" i="0" dirty="0" err="1">
                <a:effectLst/>
                <a:latin typeface="inherit"/>
              </a:rPr>
              <a:t>HandleSampleRoute</a:t>
            </a:r>
            <a:r>
              <a:rPr lang="en-IN" b="1" i="0" dirty="0">
                <a:effectLst/>
                <a:latin typeface="inherit"/>
              </a:rPr>
              <a:t> (</a:t>
            </a:r>
            <a:r>
              <a:rPr lang="en-IN" b="0" i="0" dirty="0" err="1">
                <a:effectLst/>
                <a:latin typeface="inherit"/>
              </a:rPr>
              <a:t>IApplicationBuilder</a:t>
            </a:r>
            <a:r>
              <a:rPr lang="en-IN" b="0" i="0" dirty="0">
                <a:effectLst/>
                <a:latin typeface="inherit"/>
              </a:rPr>
              <a:t> app)</a:t>
            </a:r>
          </a:p>
          <a:p>
            <a:pPr marL="0" indent="0" algn="l" rtl="0" fontAlgn="base">
              <a:buNone/>
            </a:pPr>
            <a:r>
              <a:rPr lang="en-IN" dirty="0">
                <a:latin typeface="inherit"/>
              </a:rPr>
              <a:t>{</a:t>
            </a:r>
          </a:p>
          <a:p>
            <a:pPr marL="0" indent="0" fontAlgn="base">
              <a:buNone/>
            </a:pPr>
            <a:r>
              <a:rPr lang="en-IN" b="0" i="0" dirty="0" err="1">
                <a:effectLst/>
                <a:latin typeface="inherit"/>
              </a:rPr>
              <a:t>app.Run</a:t>
            </a:r>
            <a:r>
              <a:rPr lang="en-IN" b="1" i="0" dirty="0">
                <a:effectLst/>
                <a:latin typeface="inherit"/>
              </a:rPr>
              <a:t>(async</a:t>
            </a:r>
            <a:r>
              <a:rPr lang="en-IN" b="0" i="0" dirty="0">
                <a:effectLst/>
                <a:latin typeface="inherit"/>
              </a:rPr>
              <a:t>  context =&gt;</a:t>
            </a:r>
          </a:p>
          <a:p>
            <a:pPr marL="0" indent="0" algn="l" rtl="0" fontAlgn="base">
              <a:buNone/>
            </a:pP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await</a:t>
            </a:r>
            <a:r>
              <a:rPr lang="en-IN" b="0" i="0" dirty="0">
                <a:effectLst/>
                <a:latin typeface="inherit"/>
              </a:rPr>
              <a:t> </a:t>
            </a:r>
            <a:r>
              <a:rPr lang="en-IN" b="0" i="0" dirty="0" err="1">
                <a:effectLst/>
                <a:latin typeface="inherit"/>
              </a:rPr>
              <a:t>context.Response.WriteAsync</a:t>
            </a:r>
            <a:r>
              <a:rPr lang="en-IN" b="1" i="0" dirty="0">
                <a:effectLst/>
                <a:latin typeface="inherit"/>
              </a:rPr>
              <a:t>(</a:t>
            </a:r>
            <a:r>
              <a:rPr lang="en-IN" b="0" i="0" dirty="0">
                <a:effectLst/>
                <a:latin typeface="inherit"/>
              </a:rPr>
              <a:t>“Hello from sample Route"</a:t>
            </a: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r>
              <a:rPr lang="en-IN" b="0" i="0" dirty="0">
                <a:effectLst/>
                <a:latin typeface="inherit"/>
              </a:rPr>
              <a:t>;</a:t>
            </a:r>
          </a:p>
          <a:p>
            <a:pPr marL="0" indent="0" algn="l" rtl="0" fontAlgn="base">
              <a:buNone/>
            </a:pPr>
            <a:r>
              <a:rPr lang="en-IN" dirty="0">
                <a:latin typeface="inherit"/>
              </a:rPr>
              <a:t>}</a:t>
            </a:r>
          </a:p>
          <a:p>
            <a:pPr marL="0" indent="0" fontAlgn="base">
              <a:buNone/>
            </a:pPr>
            <a:endParaRPr lang="en-IN" b="0" i="0" dirty="0">
              <a:effectLst/>
              <a:latin typeface="Inconsolata"/>
            </a:endParaRPr>
          </a:p>
          <a:p>
            <a:pPr marL="0" indent="0" algn="l" rtl="0" fontAlgn="base">
              <a:buNone/>
            </a:pPr>
            <a:endParaRPr lang="en-IN" b="0" i="0" dirty="0">
              <a:effectLst/>
              <a:latin typeface="Inconsolata"/>
            </a:endParaRPr>
          </a:p>
          <a:p>
            <a:pPr marL="0" indent="0">
              <a:buNone/>
            </a:pPr>
            <a:endParaRPr lang="en-IN" dirty="0"/>
          </a:p>
        </p:txBody>
      </p:sp>
    </p:spTree>
    <p:extLst>
      <p:ext uri="{BB962C8B-B14F-4D97-AF65-F5344CB8AC3E}">
        <p14:creationId xmlns:p14="http://schemas.microsoft.com/office/powerpoint/2010/main" val="17391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6C03-57E5-4C40-93A4-88943756FF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39836C-735C-440B-8FBF-CF692F5B923D}"/>
              </a:ext>
            </a:extLst>
          </p:cNvPr>
          <p:cNvSpPr>
            <a:spLocks noGrp="1"/>
          </p:cNvSpPr>
          <p:nvPr>
            <p:ph idx="1"/>
          </p:nvPr>
        </p:nvSpPr>
        <p:spPr/>
        <p:txBody>
          <a:bodyPr>
            <a:normAutofit fontScale="47500" lnSpcReduction="20000"/>
          </a:bodyPr>
          <a:lstStyle/>
          <a:p>
            <a:r>
              <a:rPr lang="en-US" b="1" i="1" dirty="0" err="1">
                <a:solidFill>
                  <a:srgbClr val="181818"/>
                </a:solidFill>
                <a:effectLst/>
                <a:latin typeface="Open Sans" panose="020B0606030504020204" pitchFamily="34" charset="0"/>
              </a:rPr>
              <a:t>MapWhen</a:t>
            </a:r>
            <a:r>
              <a:rPr lang="en-US" b="1" i="1" dirty="0">
                <a:solidFill>
                  <a:srgbClr val="181818"/>
                </a:solidFill>
                <a:effectLst/>
                <a:latin typeface="Open Sans" panose="020B0606030504020204" pitchFamily="34" charset="0"/>
              </a:rPr>
              <a:t> </a:t>
            </a:r>
            <a:r>
              <a:rPr lang="en-US" b="0" i="0" dirty="0">
                <a:solidFill>
                  <a:srgbClr val="181818"/>
                </a:solidFill>
                <a:effectLst/>
                <a:latin typeface="Open Sans" panose="020B0606030504020204" pitchFamily="34" charset="0"/>
              </a:rPr>
              <a:t>behaves almost the same as </a:t>
            </a:r>
            <a:r>
              <a:rPr lang="en-US" b="1" i="1" dirty="0">
                <a:solidFill>
                  <a:srgbClr val="181818"/>
                </a:solidFill>
                <a:effectLst/>
                <a:latin typeface="Open Sans" panose="020B0606030504020204" pitchFamily="34" charset="0"/>
              </a:rPr>
              <a:t>Map </a:t>
            </a:r>
            <a:r>
              <a:rPr lang="en-US" b="0" i="0" dirty="0">
                <a:solidFill>
                  <a:srgbClr val="181818"/>
                </a:solidFill>
                <a:effectLst/>
                <a:latin typeface="Open Sans" panose="020B0606030504020204" pitchFamily="34" charset="0"/>
              </a:rPr>
              <a:t>except that we can specify the detailed condition by using a </a:t>
            </a:r>
            <a:r>
              <a:rPr lang="en-US" b="0" i="1" dirty="0" err="1">
                <a:solidFill>
                  <a:srgbClr val="181818"/>
                </a:solidFill>
                <a:effectLst/>
                <a:latin typeface="Open Sans" panose="020B0606030504020204" pitchFamily="34" charset="0"/>
              </a:rPr>
              <a:t>HttpContext</a:t>
            </a:r>
            <a:r>
              <a:rPr lang="en-US" b="0" i="0" dirty="0">
                <a:solidFill>
                  <a:srgbClr val="181818"/>
                </a:solidFill>
                <a:effectLst/>
                <a:latin typeface="Open Sans" panose="020B0606030504020204" pitchFamily="34" charset="0"/>
              </a:rPr>
              <a:t> object. We could check for URL, headers, query strings, cookies, </a:t>
            </a:r>
            <a:r>
              <a:rPr lang="en-US" b="0" i="0" dirty="0" err="1">
                <a:solidFill>
                  <a:srgbClr val="181818"/>
                </a:solidFill>
                <a:effectLst/>
                <a:latin typeface="Open Sans" panose="020B0606030504020204" pitchFamily="34" charset="0"/>
              </a:rPr>
              <a:t>etc</a:t>
            </a:r>
            <a:r>
              <a:rPr lang="en-US" b="0" i="0" dirty="0">
                <a:solidFill>
                  <a:srgbClr val="181818"/>
                </a:solidFill>
                <a:effectLst/>
                <a:latin typeface="Open Sans" panose="020B0606030504020204" pitchFamily="34" charset="0"/>
              </a:rPr>
              <a:t>).</a:t>
            </a:r>
          </a:p>
          <a:p>
            <a:pPr marL="0" indent="0" algn="l" rtl="0" fontAlgn="base">
              <a:buNone/>
            </a:pPr>
            <a:r>
              <a:rPr lang="en-IN" b="1" i="0" dirty="0">
                <a:effectLst/>
                <a:latin typeface="inherit"/>
              </a:rPr>
              <a:t>public</a:t>
            </a:r>
            <a:r>
              <a:rPr lang="en-IN" b="0" i="0" dirty="0">
                <a:effectLst/>
                <a:latin typeface="inherit"/>
              </a:rPr>
              <a:t> </a:t>
            </a:r>
            <a:r>
              <a:rPr lang="en-IN" b="1" i="0" dirty="0">
                <a:effectLst/>
                <a:latin typeface="inherit"/>
              </a:rPr>
              <a:t>void</a:t>
            </a:r>
            <a:r>
              <a:rPr lang="en-IN" b="0" i="0" dirty="0">
                <a:effectLst/>
                <a:latin typeface="inherit"/>
              </a:rPr>
              <a:t> Configure</a:t>
            </a:r>
            <a:r>
              <a:rPr lang="en-IN" b="1" i="0" dirty="0">
                <a:effectLst/>
                <a:latin typeface="inherit"/>
              </a:rPr>
              <a:t>(</a:t>
            </a:r>
            <a:r>
              <a:rPr lang="en-IN" b="0" i="0" dirty="0" err="1">
                <a:effectLst/>
                <a:latin typeface="inherit"/>
              </a:rPr>
              <a:t>IApplicationBuilder</a:t>
            </a:r>
            <a:r>
              <a:rPr lang="en-IN" b="0" i="0" dirty="0">
                <a:effectLst/>
                <a:latin typeface="inherit"/>
              </a:rPr>
              <a:t> app, </a:t>
            </a:r>
            <a:r>
              <a:rPr lang="en-IN" b="0" i="0" dirty="0" err="1">
                <a:effectLst/>
                <a:latin typeface="inherit"/>
              </a:rPr>
              <a:t>IWebHostEnvironment</a:t>
            </a:r>
            <a:r>
              <a:rPr lang="en-IN" b="0" i="0" dirty="0">
                <a:effectLst/>
                <a:latin typeface="inherit"/>
              </a:rPr>
              <a:t> env</a:t>
            </a: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buNone/>
            </a:pPr>
            <a:r>
              <a:rPr lang="en-US" dirty="0" err="1">
                <a:solidFill>
                  <a:srgbClr val="181818"/>
                </a:solidFill>
                <a:latin typeface="Open Sans" panose="020B0606030504020204" pitchFamily="34" charset="0"/>
              </a:rPr>
              <a:t>app.MapWhen</a:t>
            </a:r>
            <a:r>
              <a:rPr lang="en-US" dirty="0">
                <a:solidFill>
                  <a:srgbClr val="181818"/>
                </a:solidFill>
                <a:latin typeface="Open Sans" panose="020B0606030504020204" pitchFamily="34" charset="0"/>
              </a:rPr>
              <a:t>(</a:t>
            </a:r>
          </a:p>
          <a:p>
            <a:pPr marL="0" indent="0">
              <a:buNone/>
            </a:pPr>
            <a:r>
              <a:rPr lang="en-US" dirty="0">
                <a:solidFill>
                  <a:srgbClr val="181818"/>
                </a:solidFill>
                <a:latin typeface="Open Sans" panose="020B0606030504020204" pitchFamily="34" charset="0"/>
              </a:rPr>
              <a:t>delegate(</a:t>
            </a:r>
            <a:r>
              <a:rPr lang="en-US" dirty="0" err="1">
                <a:solidFill>
                  <a:srgbClr val="181818"/>
                </a:solidFill>
                <a:latin typeface="Open Sans" panose="020B0606030504020204" pitchFamily="34" charset="0"/>
              </a:rPr>
              <a:t>HttpContext</a:t>
            </a:r>
            <a:r>
              <a:rPr lang="en-US" dirty="0">
                <a:solidFill>
                  <a:srgbClr val="181818"/>
                </a:solidFill>
                <a:latin typeface="Open Sans" panose="020B0606030504020204" pitchFamily="34" charset="0"/>
              </a:rPr>
              <a:t> context)</a:t>
            </a:r>
          </a:p>
          <a:p>
            <a:pPr marL="0" indent="0">
              <a:buNone/>
            </a:pPr>
            <a:r>
              <a:rPr lang="en-US" dirty="0">
                <a:solidFill>
                  <a:srgbClr val="181818"/>
                </a:solidFill>
                <a:latin typeface="Open Sans" panose="020B0606030504020204" pitchFamily="34" charset="0"/>
              </a:rPr>
              <a:t>{</a:t>
            </a:r>
          </a:p>
          <a:p>
            <a:pPr marL="0" indent="0">
              <a:buNone/>
            </a:pPr>
            <a:r>
              <a:rPr lang="en-US" dirty="0">
                <a:solidFill>
                  <a:srgbClr val="181818"/>
                </a:solidFill>
                <a:latin typeface="Open Sans" panose="020B0606030504020204" pitchFamily="34" charset="0"/>
              </a:rPr>
              <a:t>return </a:t>
            </a:r>
            <a:r>
              <a:rPr lang="en-US" dirty="0" err="1">
                <a:solidFill>
                  <a:srgbClr val="181818"/>
                </a:solidFill>
                <a:latin typeface="Open Sans" panose="020B0606030504020204" pitchFamily="34" charset="0"/>
              </a:rPr>
              <a:t>Context.Request.Query.ContainsKey</a:t>
            </a:r>
            <a:r>
              <a:rPr lang="en-US" dirty="0">
                <a:solidFill>
                  <a:srgbClr val="181818"/>
                </a:solidFill>
                <a:latin typeface="Open Sans" panose="020B0606030504020204" pitchFamily="34" charset="0"/>
              </a:rPr>
              <a:t>(“category”) &amp;&amp;</a:t>
            </a:r>
          </a:p>
          <a:p>
            <a:pPr marL="0" indent="0">
              <a:buNone/>
            </a:pPr>
            <a:r>
              <a:rPr lang="en-US" dirty="0">
                <a:solidFill>
                  <a:srgbClr val="181818"/>
                </a:solidFill>
                <a:latin typeface="Open Sans" panose="020B0606030504020204" pitchFamily="34" charset="0"/>
              </a:rPr>
              <a:t>            </a:t>
            </a:r>
            <a:r>
              <a:rPr lang="en-US" dirty="0" err="1">
                <a:solidFill>
                  <a:srgbClr val="181818"/>
                </a:solidFill>
                <a:latin typeface="Open Sans" panose="020B0606030504020204" pitchFamily="34" charset="0"/>
              </a:rPr>
              <a:t>Context.Request.Query</a:t>
            </a:r>
            <a:r>
              <a:rPr lang="en-US" dirty="0">
                <a:solidFill>
                  <a:srgbClr val="181818"/>
                </a:solidFill>
                <a:latin typeface="Open Sans" panose="020B0606030504020204" pitchFamily="34" charset="0"/>
              </a:rPr>
              <a:t>[“category”].</a:t>
            </a:r>
            <a:r>
              <a:rPr lang="en-US" dirty="0" err="1">
                <a:solidFill>
                  <a:srgbClr val="181818"/>
                </a:solidFill>
                <a:latin typeface="Open Sans" panose="020B0606030504020204" pitchFamily="34" charset="0"/>
              </a:rPr>
              <a:t>ToString</a:t>
            </a:r>
            <a:r>
              <a:rPr lang="en-US" dirty="0">
                <a:solidFill>
                  <a:srgbClr val="181818"/>
                </a:solidFill>
                <a:latin typeface="Open Sans" panose="020B0606030504020204" pitchFamily="34" charset="0"/>
              </a:rPr>
              <a:t>().Length&gt;5;</a:t>
            </a:r>
          </a:p>
          <a:p>
            <a:pPr marL="0" indent="0">
              <a:buNone/>
            </a:pPr>
            <a:r>
              <a:rPr lang="en-US" dirty="0">
                <a:solidFill>
                  <a:srgbClr val="181818"/>
                </a:solidFill>
                <a:latin typeface="Open Sans" panose="020B0606030504020204" pitchFamily="34" charset="0"/>
              </a:rPr>
              <a:t>},</a:t>
            </a:r>
          </a:p>
          <a:p>
            <a:pPr marL="0" indent="0">
              <a:buNone/>
            </a:pPr>
            <a:r>
              <a:rPr lang="en-US" dirty="0" err="1">
                <a:solidFill>
                  <a:srgbClr val="181818"/>
                </a:solidFill>
                <a:latin typeface="Open Sans" panose="020B0606030504020204" pitchFamily="34" charset="0"/>
              </a:rPr>
              <a:t>HandleMapWhen</a:t>
            </a:r>
            <a:r>
              <a:rPr lang="en-US" dirty="0">
                <a:solidFill>
                  <a:srgbClr val="181818"/>
                </a:solidFill>
                <a:latin typeface="Open Sans" panose="020B0606030504020204" pitchFamily="34" charset="0"/>
              </a:rPr>
              <a:t>);</a:t>
            </a:r>
          </a:p>
          <a:p>
            <a:pPr marL="0" indent="0" algn="l" rtl="0" fontAlgn="base">
              <a:buNone/>
            </a:pPr>
            <a:r>
              <a:rPr lang="en-IN" b="0" i="0" dirty="0" err="1">
                <a:effectLst/>
                <a:latin typeface="inherit"/>
              </a:rPr>
              <a:t>app.Run</a:t>
            </a:r>
            <a:r>
              <a:rPr lang="en-IN" b="1" i="0" dirty="0">
                <a:effectLst/>
                <a:latin typeface="inherit"/>
              </a:rPr>
              <a:t>(async</a:t>
            </a:r>
            <a:r>
              <a:rPr lang="en-IN" b="0" i="0" dirty="0">
                <a:effectLst/>
                <a:latin typeface="inherit"/>
              </a:rPr>
              <a:t>  delegate</a:t>
            </a:r>
            <a:r>
              <a:rPr lang="en-IN" b="1" i="0" dirty="0">
                <a:effectLst/>
                <a:latin typeface="inherit"/>
              </a:rPr>
              <a:t>(</a:t>
            </a:r>
            <a:r>
              <a:rPr lang="en-IN" b="1" i="0" dirty="0" err="1">
                <a:effectLst/>
                <a:latin typeface="inherit"/>
              </a:rPr>
              <a:t>HttpContext</a:t>
            </a:r>
            <a:r>
              <a:rPr lang="en-IN" b="1" i="0" dirty="0">
                <a:effectLst/>
                <a:latin typeface="inherit"/>
              </a:rPr>
              <a:t> </a:t>
            </a:r>
            <a:r>
              <a:rPr lang="en-IN" b="0" i="0" dirty="0">
                <a:effectLst/>
                <a:latin typeface="inherit"/>
              </a:rPr>
              <a:t>context</a:t>
            </a:r>
            <a:r>
              <a:rPr lang="en-IN" b="1" i="0" dirty="0">
                <a:effectLst/>
                <a:latin typeface="inherit"/>
              </a:rPr>
              <a:t>)</a:t>
            </a:r>
            <a:r>
              <a:rPr lang="en-IN" b="0" i="0" dirty="0">
                <a:effectLst/>
                <a:latin typeface="inherit"/>
              </a:rPr>
              <a:t> </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await</a:t>
            </a:r>
            <a:r>
              <a:rPr lang="en-IN" b="0" i="0" dirty="0">
                <a:effectLst/>
                <a:latin typeface="inherit"/>
              </a:rPr>
              <a:t> </a:t>
            </a:r>
            <a:r>
              <a:rPr lang="en-IN" b="0" i="0" dirty="0" err="1">
                <a:effectLst/>
                <a:latin typeface="inherit"/>
              </a:rPr>
              <a:t>context.Response.WriteAsync</a:t>
            </a:r>
            <a:r>
              <a:rPr lang="en-IN" b="1" i="0" dirty="0">
                <a:effectLst/>
                <a:latin typeface="inherit"/>
              </a:rPr>
              <a:t>(</a:t>
            </a:r>
            <a:r>
              <a:rPr lang="en-IN" b="0" i="0" dirty="0">
                <a:effectLst/>
                <a:latin typeface="inherit"/>
              </a:rPr>
              <a:t>“Hi"</a:t>
            </a: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r>
              <a:rPr lang="en-IN" b="0" i="0" dirty="0">
                <a:effectLst/>
                <a:latin typeface="inherit"/>
              </a:rPr>
              <a:t>;</a:t>
            </a:r>
          </a:p>
          <a:p>
            <a:pPr marL="0" indent="0">
              <a:buNone/>
            </a:pPr>
            <a:r>
              <a:rPr lang="en-US" dirty="0">
                <a:solidFill>
                  <a:srgbClr val="181818"/>
                </a:solidFill>
                <a:latin typeface="Open Sans" panose="020B0606030504020204" pitchFamily="34" charset="0"/>
              </a:rPr>
              <a:t>}</a:t>
            </a:r>
          </a:p>
          <a:p>
            <a:pPr marL="0" indent="0">
              <a:buNone/>
            </a:pPr>
            <a:endParaRPr lang="en-IN" dirty="0"/>
          </a:p>
        </p:txBody>
      </p:sp>
    </p:spTree>
    <p:extLst>
      <p:ext uri="{BB962C8B-B14F-4D97-AF65-F5344CB8AC3E}">
        <p14:creationId xmlns:p14="http://schemas.microsoft.com/office/powerpoint/2010/main" val="257217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FBAD-6B5C-46A1-8DDE-40A140645D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78813B-FCBD-45DE-A173-9A80D6D4CB2B}"/>
              </a:ext>
            </a:extLst>
          </p:cNvPr>
          <p:cNvSpPr>
            <a:spLocks noGrp="1"/>
          </p:cNvSpPr>
          <p:nvPr>
            <p:ph idx="1"/>
          </p:nvPr>
        </p:nvSpPr>
        <p:spPr/>
        <p:txBody>
          <a:bodyPr>
            <a:normAutofit fontScale="92500" lnSpcReduction="20000"/>
          </a:bodyPr>
          <a:lstStyle/>
          <a:p>
            <a:pPr marL="0" indent="0" algn="l" rtl="0" fontAlgn="base">
              <a:buNone/>
            </a:pPr>
            <a:r>
              <a:rPr lang="en-IN" b="0" i="0" dirty="0">
                <a:effectLst/>
                <a:latin typeface="inherit"/>
              </a:rPr>
              <a:t>Public static void </a:t>
            </a:r>
            <a:r>
              <a:rPr lang="en-IN" b="0" i="0" dirty="0" err="1">
                <a:effectLst/>
                <a:latin typeface="inherit"/>
              </a:rPr>
              <a:t>HandleMapWhen</a:t>
            </a:r>
            <a:r>
              <a:rPr lang="en-IN" b="1" i="0" dirty="0">
                <a:effectLst/>
                <a:latin typeface="inherit"/>
              </a:rPr>
              <a:t> (</a:t>
            </a:r>
            <a:r>
              <a:rPr lang="en-IN" b="0" i="0" dirty="0" err="1">
                <a:effectLst/>
                <a:latin typeface="inherit"/>
              </a:rPr>
              <a:t>IApplicationBuilder</a:t>
            </a:r>
            <a:r>
              <a:rPr lang="en-IN" b="0" i="0" dirty="0">
                <a:effectLst/>
                <a:latin typeface="inherit"/>
              </a:rPr>
              <a:t> app)</a:t>
            </a:r>
          </a:p>
          <a:p>
            <a:pPr marL="0" indent="0" algn="l" rtl="0" fontAlgn="base">
              <a:buNone/>
            </a:pPr>
            <a:r>
              <a:rPr lang="en-IN" dirty="0">
                <a:latin typeface="inherit"/>
              </a:rPr>
              <a:t>{</a:t>
            </a:r>
          </a:p>
          <a:p>
            <a:pPr marL="0" indent="0" fontAlgn="base">
              <a:buNone/>
            </a:pPr>
            <a:r>
              <a:rPr lang="en-IN" b="0" i="0" dirty="0" err="1">
                <a:effectLst/>
                <a:latin typeface="inherit"/>
              </a:rPr>
              <a:t>app.Run</a:t>
            </a:r>
            <a:r>
              <a:rPr lang="en-IN" b="1" i="0" dirty="0">
                <a:effectLst/>
                <a:latin typeface="inherit"/>
              </a:rPr>
              <a:t>(async</a:t>
            </a:r>
            <a:r>
              <a:rPr lang="en-IN" b="0" i="0" dirty="0">
                <a:effectLst/>
                <a:latin typeface="inherit"/>
              </a:rPr>
              <a:t>  context =&gt;</a:t>
            </a:r>
          </a:p>
          <a:p>
            <a:pPr marL="0" indent="0" fontAlgn="base">
              <a:buNone/>
            </a:pPr>
            <a:r>
              <a:rPr lang="en-IN" dirty="0">
                <a:latin typeface="inherit"/>
              </a:rPr>
              <a:t>{</a:t>
            </a:r>
          </a:p>
          <a:p>
            <a:pPr marL="0" indent="0" fontAlgn="base">
              <a:buNone/>
            </a:pPr>
            <a:r>
              <a:rPr lang="en-IN" b="0" i="0" dirty="0">
                <a:effectLst/>
                <a:latin typeface="inherit"/>
              </a:rPr>
              <a:t>var category=</a:t>
            </a:r>
            <a:r>
              <a:rPr lang="en-IN" b="0" i="0" dirty="0" err="1">
                <a:effectLst/>
                <a:latin typeface="inherit"/>
              </a:rPr>
              <a:t>context.Request.Query</a:t>
            </a:r>
            <a:r>
              <a:rPr lang="en-IN" b="0" i="0" dirty="0">
                <a:effectLst/>
                <a:latin typeface="inherit"/>
              </a:rPr>
              <a:t>[“category”].</a:t>
            </a:r>
            <a:r>
              <a:rPr lang="en-IN" b="0" i="0" dirty="0" err="1">
                <a:effectLst/>
                <a:latin typeface="inherit"/>
              </a:rPr>
              <a:t>ToString</a:t>
            </a:r>
            <a:r>
              <a:rPr lang="en-IN" b="0" i="0" dirty="0">
                <a:effectLst/>
                <a:latin typeface="inherit"/>
              </a:rPr>
              <a:t>();</a:t>
            </a:r>
          </a:p>
          <a:p>
            <a:pPr marL="0" indent="0" fontAlgn="base">
              <a:buNone/>
            </a:pPr>
            <a:r>
              <a:rPr lang="en-IN" dirty="0">
                <a:latin typeface="inherit"/>
              </a:rPr>
              <a:t>a</a:t>
            </a:r>
            <a:r>
              <a:rPr lang="en-IN" b="0" i="0" dirty="0">
                <a:effectLst/>
                <a:latin typeface="inherit"/>
              </a:rPr>
              <a:t>wait  </a:t>
            </a:r>
            <a:r>
              <a:rPr lang="en-IN" b="0" i="0" dirty="0" err="1">
                <a:effectLst/>
                <a:latin typeface="inherit"/>
              </a:rPr>
              <a:t>context.Response.WriteAsync</a:t>
            </a:r>
            <a:r>
              <a:rPr lang="en-IN" b="0" i="0" dirty="0">
                <a:effectLst/>
                <a:latin typeface="inherit"/>
              </a:rPr>
              <a:t>($”Hello from </a:t>
            </a:r>
            <a:r>
              <a:rPr lang="en-IN" b="0" i="0" dirty="0" err="1">
                <a:effectLst/>
                <a:latin typeface="inherit"/>
              </a:rPr>
              <a:t>sampleroute</a:t>
            </a:r>
            <a:r>
              <a:rPr lang="en-IN" b="0" i="0" dirty="0">
                <a:effectLst/>
                <a:latin typeface="inherit"/>
              </a:rPr>
              <a:t> -{category}”);</a:t>
            </a:r>
          </a:p>
          <a:p>
            <a:pPr marL="0" indent="0" fontAlgn="base">
              <a:buNone/>
            </a:pPr>
            <a:r>
              <a:rPr lang="en-IN" dirty="0">
                <a:latin typeface="inherit"/>
              </a:rPr>
              <a:t>});</a:t>
            </a:r>
          </a:p>
          <a:p>
            <a:pPr marL="0" indent="0" fontAlgn="base">
              <a:buNone/>
            </a:pPr>
            <a:r>
              <a:rPr lang="en-IN" b="0" i="0" dirty="0">
                <a:effectLst/>
                <a:latin typeface="inherit"/>
              </a:rPr>
              <a:t>}</a:t>
            </a:r>
          </a:p>
          <a:p>
            <a:pPr marL="0" indent="0" fontAlgn="base">
              <a:buNone/>
            </a:pPr>
            <a:endParaRPr lang="en-IN" dirty="0">
              <a:latin typeface="inherit"/>
            </a:endParaRPr>
          </a:p>
          <a:p>
            <a:pPr marL="0" indent="0" fontAlgn="base">
              <a:buNone/>
            </a:pPr>
            <a:r>
              <a:rPr lang="en-IN" b="0" i="0" dirty="0">
                <a:effectLst/>
                <a:latin typeface="inherit"/>
              </a:rPr>
              <a:t>Output – 1</a:t>
            </a:r>
            <a:r>
              <a:rPr lang="en-IN" b="0" i="0" baseline="30000" dirty="0">
                <a:effectLst/>
                <a:latin typeface="inherit"/>
              </a:rPr>
              <a:t>st</a:t>
            </a:r>
            <a:r>
              <a:rPr lang="en-IN" b="0" i="0" dirty="0">
                <a:effectLst/>
                <a:latin typeface="inherit"/>
              </a:rPr>
              <a:t> example &amp; 2ns example given in next page</a:t>
            </a:r>
          </a:p>
          <a:p>
            <a:endParaRPr lang="en-IN" dirty="0"/>
          </a:p>
        </p:txBody>
      </p:sp>
    </p:spTree>
    <p:extLst>
      <p:ext uri="{BB962C8B-B14F-4D97-AF65-F5344CB8AC3E}">
        <p14:creationId xmlns:p14="http://schemas.microsoft.com/office/powerpoint/2010/main" val="335090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1FE4-C40C-4BAB-873C-076F546CA43C}"/>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21FA26BC-B474-4A95-AB51-59001FC92C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14411" y="2383294"/>
            <a:ext cx="3048425" cy="9335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3058D5-CCE7-4776-84C1-875D05B7C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0" y="4287078"/>
            <a:ext cx="40005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56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5E5D-401D-405F-88F9-3BCD3730C01E}"/>
              </a:ext>
            </a:extLst>
          </p:cNvPr>
          <p:cNvSpPr>
            <a:spLocks noGrp="1"/>
          </p:cNvSpPr>
          <p:nvPr>
            <p:ph type="title"/>
          </p:nvPr>
        </p:nvSpPr>
        <p:spPr>
          <a:xfrm>
            <a:off x="838200" y="310696"/>
            <a:ext cx="10515600" cy="1325563"/>
          </a:xfrm>
        </p:spPr>
        <p:txBody>
          <a:bodyPr/>
          <a:lstStyle/>
          <a:p>
            <a:r>
              <a:rPr lang="en-US" dirty="0"/>
              <a:t>Middleware order</a:t>
            </a:r>
            <a:endParaRPr lang="en-IN" dirty="0"/>
          </a:p>
        </p:txBody>
      </p:sp>
      <p:pic>
        <p:nvPicPr>
          <p:cNvPr id="4" name="Content Placeholder 3">
            <a:extLst>
              <a:ext uri="{FF2B5EF4-FFF2-40B4-BE49-F238E27FC236}">
                <a16:creationId xmlns:a16="http://schemas.microsoft.com/office/drawing/2014/main" id="{769B54FC-2008-4A35-AE09-15B3C8A880BB}"/>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1153886" y="1284514"/>
            <a:ext cx="9666514" cy="526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446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2F63B-27E3-4B99-BB12-C4C3DBE70078}"/>
              </a:ext>
            </a:extLst>
          </p:cNvPr>
          <p:cNvSpPr>
            <a:spLocks noGrp="1"/>
          </p:cNvSpPr>
          <p:nvPr>
            <p:ph idx="1"/>
          </p:nvPr>
        </p:nvSpPr>
        <p:spPr>
          <a:xfrm>
            <a:off x="838200" y="367748"/>
            <a:ext cx="10515600" cy="5809215"/>
          </a:xfrm>
        </p:spPr>
        <p:txBody>
          <a:bodyPr>
            <a:normAutofit fontScale="92500"/>
          </a:bodyPr>
          <a:lstStyle/>
          <a:p>
            <a:pPr algn="l"/>
            <a:r>
              <a:rPr lang="en-IN" sz="2200" b="0" i="0" dirty="0">
                <a:solidFill>
                  <a:srgbClr val="171717"/>
                </a:solidFill>
                <a:effectLst/>
                <a:latin typeface="Times New Roman" panose="02020603050405020304" pitchFamily="18" charset="0"/>
                <a:cs typeface="Times New Roman" panose="02020603050405020304" pitchFamily="18" charset="0"/>
              </a:rPr>
              <a:t>The following </a:t>
            </a:r>
            <a:r>
              <a:rPr lang="en-IN" sz="2200" b="0" i="0" dirty="0" err="1">
                <a:solidFill>
                  <a:srgbClr val="171717"/>
                </a:solidFill>
                <a:effectLst/>
                <a:latin typeface="Times New Roman" panose="02020603050405020304" pitchFamily="18" charset="0"/>
                <a:cs typeface="Times New Roman" panose="02020603050405020304" pitchFamily="18" charset="0"/>
              </a:rPr>
              <a:t>Startup.Configure</a:t>
            </a:r>
            <a:r>
              <a:rPr lang="en-IN" sz="2200" b="0" i="0" dirty="0">
                <a:solidFill>
                  <a:srgbClr val="171717"/>
                </a:solidFill>
                <a:effectLst/>
                <a:latin typeface="Times New Roman" panose="02020603050405020304" pitchFamily="18" charset="0"/>
                <a:cs typeface="Times New Roman" panose="02020603050405020304" pitchFamily="18" charset="0"/>
              </a:rPr>
              <a:t> method adds middleware components for common app scenarios:</a:t>
            </a:r>
          </a:p>
          <a:p>
            <a:pPr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Exception/error handling</a:t>
            </a:r>
          </a:p>
          <a:p>
            <a:pPr marL="742950" lvl="1" indent="-285750"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When the app runs in the Development environment:</a:t>
            </a:r>
          </a:p>
          <a:p>
            <a:pPr marL="1143000" lvl="2" indent="-228600"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Developer Exception Page Middleware (</a:t>
            </a:r>
            <a:r>
              <a:rPr lang="en-IN" sz="2200" b="0" i="0" u="none" strike="noStrike" dirty="0" err="1">
                <a:solidFill>
                  <a:srgbClr val="171717"/>
                </a:solidFill>
                <a:effectLst/>
                <a:latin typeface="Times New Roman" panose="02020603050405020304" pitchFamily="18" charset="0"/>
                <a:cs typeface="Times New Roman" panose="02020603050405020304" pitchFamily="18" charset="0"/>
                <a:hlinkClick r:id="rId3"/>
              </a:rPr>
              <a:t>UseDeveloperExceptionPage</a:t>
            </a:r>
            <a:r>
              <a:rPr lang="en-IN" sz="2200" b="0" i="0" dirty="0">
                <a:solidFill>
                  <a:srgbClr val="171717"/>
                </a:solidFill>
                <a:effectLst/>
                <a:latin typeface="Times New Roman" panose="02020603050405020304" pitchFamily="18" charset="0"/>
                <a:cs typeface="Times New Roman" panose="02020603050405020304" pitchFamily="18" charset="0"/>
              </a:rPr>
              <a:t>) reports app runtime errors.</a:t>
            </a:r>
          </a:p>
          <a:p>
            <a:pPr marL="1143000" lvl="2" indent="-228600"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Database Error Page Middleware reports database runtime errors.</a:t>
            </a:r>
          </a:p>
          <a:p>
            <a:pPr marL="742950" lvl="1" indent="-285750"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When the app runs in the Production environment:</a:t>
            </a:r>
          </a:p>
          <a:p>
            <a:pPr marL="1143000" lvl="2" indent="-228600"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Exception Handler Middleware (</a:t>
            </a:r>
            <a:r>
              <a:rPr lang="en-IN" sz="2200" b="0" i="0" u="none" strike="noStrike" dirty="0" err="1">
                <a:solidFill>
                  <a:srgbClr val="171717"/>
                </a:solidFill>
                <a:effectLst/>
                <a:latin typeface="Times New Roman" panose="02020603050405020304" pitchFamily="18" charset="0"/>
                <a:cs typeface="Times New Roman" panose="02020603050405020304" pitchFamily="18" charset="0"/>
                <a:hlinkClick r:id="rId4"/>
              </a:rPr>
              <a:t>UseExceptionHandler</a:t>
            </a:r>
            <a:r>
              <a:rPr lang="en-IN" sz="2200" b="0" i="0" dirty="0">
                <a:solidFill>
                  <a:srgbClr val="171717"/>
                </a:solidFill>
                <a:effectLst/>
                <a:latin typeface="Times New Roman" panose="02020603050405020304" pitchFamily="18" charset="0"/>
                <a:cs typeface="Times New Roman" panose="02020603050405020304" pitchFamily="18" charset="0"/>
              </a:rPr>
              <a:t>) catches exceptions thrown in the following </a:t>
            </a:r>
            <a:r>
              <a:rPr lang="en-IN" sz="2200" b="0" i="0" dirty="0" err="1">
                <a:solidFill>
                  <a:srgbClr val="171717"/>
                </a:solidFill>
                <a:effectLst/>
                <a:latin typeface="Times New Roman" panose="02020603050405020304" pitchFamily="18" charset="0"/>
                <a:cs typeface="Times New Roman" panose="02020603050405020304" pitchFamily="18" charset="0"/>
              </a:rPr>
              <a:t>middlewares</a:t>
            </a:r>
            <a:r>
              <a:rPr lang="en-IN" sz="2200" b="0" i="0" dirty="0">
                <a:solidFill>
                  <a:srgbClr val="171717"/>
                </a:solidFill>
                <a:effectLst/>
                <a:latin typeface="Times New Roman" panose="02020603050405020304" pitchFamily="18" charset="0"/>
                <a:cs typeface="Times New Roman" panose="02020603050405020304" pitchFamily="18" charset="0"/>
              </a:rPr>
              <a:t>.</a:t>
            </a:r>
          </a:p>
          <a:p>
            <a:pPr marL="1143000" lvl="2" indent="-228600"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HTTP Strict Transport Security Protocol (HSTS) Middleware (</a:t>
            </a:r>
            <a:r>
              <a:rPr lang="en-IN" sz="2200" b="0" i="0" u="none" strike="noStrike" dirty="0" err="1">
                <a:solidFill>
                  <a:srgbClr val="171717"/>
                </a:solidFill>
                <a:effectLst/>
                <a:latin typeface="Times New Roman" panose="02020603050405020304" pitchFamily="18" charset="0"/>
                <a:cs typeface="Times New Roman" panose="02020603050405020304" pitchFamily="18" charset="0"/>
                <a:hlinkClick r:id="rId5"/>
              </a:rPr>
              <a:t>UseHsts</a:t>
            </a:r>
            <a:r>
              <a:rPr lang="en-IN" sz="2200" b="0" i="0" dirty="0">
                <a:solidFill>
                  <a:srgbClr val="171717"/>
                </a:solidFill>
                <a:effectLst/>
                <a:latin typeface="Times New Roman" panose="02020603050405020304" pitchFamily="18" charset="0"/>
                <a:cs typeface="Times New Roman" panose="02020603050405020304" pitchFamily="18" charset="0"/>
              </a:rPr>
              <a:t>) adds the Strict-Transport-Security header.</a:t>
            </a:r>
          </a:p>
          <a:p>
            <a:pPr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HTTPS Redirection Middleware (</a:t>
            </a:r>
            <a:r>
              <a:rPr lang="en-IN" sz="2200" b="0" i="0" u="none" strike="noStrike" dirty="0" err="1">
                <a:solidFill>
                  <a:srgbClr val="171717"/>
                </a:solidFill>
                <a:effectLst/>
                <a:latin typeface="Times New Roman" panose="02020603050405020304" pitchFamily="18" charset="0"/>
                <a:cs typeface="Times New Roman" panose="02020603050405020304" pitchFamily="18" charset="0"/>
                <a:hlinkClick r:id="rId6"/>
              </a:rPr>
              <a:t>UseHttpsRedirection</a:t>
            </a:r>
            <a:r>
              <a:rPr lang="en-IN" sz="2200" b="0" i="0" dirty="0">
                <a:solidFill>
                  <a:srgbClr val="171717"/>
                </a:solidFill>
                <a:effectLst/>
                <a:latin typeface="Times New Roman" panose="02020603050405020304" pitchFamily="18" charset="0"/>
                <a:cs typeface="Times New Roman" panose="02020603050405020304" pitchFamily="18" charset="0"/>
              </a:rPr>
              <a:t>) redirects HTTP requests to HTTPS.</a:t>
            </a:r>
          </a:p>
          <a:p>
            <a:pPr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Static File Middleware (</a:t>
            </a:r>
            <a:r>
              <a:rPr lang="en-IN" sz="2200" b="0" i="0" u="none" strike="noStrike" dirty="0" err="1">
                <a:solidFill>
                  <a:srgbClr val="171717"/>
                </a:solidFill>
                <a:effectLst/>
                <a:latin typeface="Times New Roman" panose="02020603050405020304" pitchFamily="18" charset="0"/>
                <a:cs typeface="Times New Roman" panose="02020603050405020304" pitchFamily="18" charset="0"/>
                <a:hlinkClick r:id="rId7"/>
              </a:rPr>
              <a:t>UseStaticFiles</a:t>
            </a:r>
            <a:r>
              <a:rPr lang="en-IN" sz="2200" b="0" i="0" dirty="0">
                <a:solidFill>
                  <a:srgbClr val="171717"/>
                </a:solidFill>
                <a:effectLst/>
                <a:latin typeface="Times New Roman" panose="02020603050405020304" pitchFamily="18" charset="0"/>
                <a:cs typeface="Times New Roman" panose="02020603050405020304" pitchFamily="18" charset="0"/>
              </a:rPr>
              <a:t>) returns static files and short-circuits further request processing.</a:t>
            </a:r>
          </a:p>
          <a:p>
            <a:pPr algn="l">
              <a:buFont typeface="+mj-lt"/>
              <a:buAutoNum type="arabicPeriod"/>
            </a:pPr>
            <a:r>
              <a:rPr lang="en-IN" sz="2200" b="0" i="0" dirty="0">
                <a:solidFill>
                  <a:srgbClr val="171717"/>
                </a:solidFill>
                <a:effectLst/>
                <a:latin typeface="Times New Roman" panose="02020603050405020304" pitchFamily="18" charset="0"/>
                <a:cs typeface="Times New Roman" panose="02020603050405020304" pitchFamily="18" charset="0"/>
              </a:rPr>
              <a:t>Cookie Policy Middleware (</a:t>
            </a:r>
            <a:r>
              <a:rPr lang="en-IN" sz="2200" b="0" i="0" u="none" strike="noStrike" dirty="0" err="1">
                <a:solidFill>
                  <a:srgbClr val="171717"/>
                </a:solidFill>
                <a:effectLst/>
                <a:latin typeface="Times New Roman" panose="02020603050405020304" pitchFamily="18" charset="0"/>
                <a:cs typeface="Times New Roman" panose="02020603050405020304" pitchFamily="18" charset="0"/>
                <a:hlinkClick r:id="rId8"/>
              </a:rPr>
              <a:t>UseCookiePolicy</a:t>
            </a:r>
            <a:r>
              <a:rPr lang="en-IN" sz="2200" b="0" i="0" dirty="0">
                <a:solidFill>
                  <a:srgbClr val="171717"/>
                </a:solidFill>
                <a:effectLst/>
                <a:latin typeface="Times New Roman" panose="02020603050405020304" pitchFamily="18" charset="0"/>
                <a:cs typeface="Times New Roman" panose="02020603050405020304" pitchFamily="18" charset="0"/>
              </a:rPr>
              <a:t>) conforms the app to the General Data Protection Regulation (GDPR) regulations</a:t>
            </a:r>
            <a:r>
              <a:rPr lang="en-IN" b="0" i="0" dirty="0">
                <a:solidFill>
                  <a:srgbClr val="171717"/>
                </a:solidFill>
                <a:effectLst/>
                <a:latin typeface="Segoe UI" panose="020B0502040204020203" pitchFamily="34" charset="0"/>
              </a:rPr>
              <a:t>.</a:t>
            </a:r>
          </a:p>
        </p:txBody>
      </p:sp>
    </p:spTree>
    <p:extLst>
      <p:ext uri="{BB962C8B-B14F-4D97-AF65-F5344CB8AC3E}">
        <p14:creationId xmlns:p14="http://schemas.microsoft.com/office/powerpoint/2010/main" val="399952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CBB6-B11F-44F9-9041-416036794A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662B8C-39E3-4A16-8A7D-78069658CC3B}"/>
              </a:ext>
            </a:extLst>
          </p:cNvPr>
          <p:cNvSpPr>
            <a:spLocks noGrp="1"/>
          </p:cNvSpPr>
          <p:nvPr>
            <p:ph idx="1"/>
          </p:nvPr>
        </p:nvSpPr>
        <p:spPr/>
        <p:txBody>
          <a:bodyPr>
            <a:normAutofit/>
          </a:bodyPr>
          <a:lstStyle/>
          <a:p>
            <a:pPr algn="l">
              <a:buFont typeface="+mj-lt"/>
              <a:buAutoNum type="arabicPeriod"/>
            </a:pPr>
            <a:r>
              <a:rPr lang="en-IN" sz="2200" b="0" i="0" dirty="0">
                <a:solidFill>
                  <a:srgbClr val="171717"/>
                </a:solidFill>
                <a:effectLst/>
                <a:latin typeface="Segoe UI" panose="020B0502040204020203" pitchFamily="34" charset="0"/>
              </a:rPr>
              <a:t>Routing Middleware (</a:t>
            </a:r>
            <a:r>
              <a:rPr lang="en-IN" sz="2200" b="0" i="0" u="none" strike="noStrike" dirty="0" err="1">
                <a:solidFill>
                  <a:srgbClr val="171717"/>
                </a:solidFill>
                <a:effectLst/>
                <a:latin typeface="Segoe UI" panose="020B0502040204020203" pitchFamily="34" charset="0"/>
                <a:hlinkClick r:id="rId2"/>
              </a:rPr>
              <a:t>UseRouting</a:t>
            </a:r>
            <a:r>
              <a:rPr lang="en-IN" sz="2200" b="0" i="0" dirty="0">
                <a:solidFill>
                  <a:srgbClr val="171717"/>
                </a:solidFill>
                <a:effectLst/>
                <a:latin typeface="Segoe UI" panose="020B0502040204020203" pitchFamily="34" charset="0"/>
              </a:rPr>
              <a:t>) to route requests.</a:t>
            </a:r>
          </a:p>
          <a:p>
            <a:pPr algn="l">
              <a:buFont typeface="+mj-lt"/>
              <a:buAutoNum type="arabicPeriod"/>
            </a:pPr>
            <a:r>
              <a:rPr lang="en-IN" sz="2200" b="0" i="0" dirty="0">
                <a:solidFill>
                  <a:srgbClr val="171717"/>
                </a:solidFill>
                <a:effectLst/>
                <a:latin typeface="Segoe UI" panose="020B0502040204020203" pitchFamily="34" charset="0"/>
              </a:rPr>
              <a:t>Authentication Middleware (</a:t>
            </a:r>
            <a:r>
              <a:rPr lang="en-IN" sz="2200" b="0" i="0" u="none" strike="noStrike" dirty="0" err="1">
                <a:solidFill>
                  <a:srgbClr val="171717"/>
                </a:solidFill>
                <a:effectLst/>
                <a:latin typeface="Segoe UI" panose="020B0502040204020203" pitchFamily="34" charset="0"/>
                <a:hlinkClick r:id="rId3"/>
              </a:rPr>
              <a:t>UseAuthentication</a:t>
            </a:r>
            <a:r>
              <a:rPr lang="en-IN" sz="2200" b="0" i="0" dirty="0">
                <a:solidFill>
                  <a:srgbClr val="171717"/>
                </a:solidFill>
                <a:effectLst/>
                <a:latin typeface="Segoe UI" panose="020B0502040204020203" pitchFamily="34" charset="0"/>
              </a:rPr>
              <a:t>) attempts to authenticate the user before they're allowed access to secure resources.</a:t>
            </a:r>
          </a:p>
          <a:p>
            <a:pPr algn="l">
              <a:buFont typeface="+mj-lt"/>
              <a:buAutoNum type="arabicPeriod"/>
            </a:pPr>
            <a:r>
              <a:rPr lang="en-IN" sz="2200" b="0" i="0" dirty="0">
                <a:solidFill>
                  <a:srgbClr val="171717"/>
                </a:solidFill>
                <a:effectLst/>
                <a:latin typeface="Segoe UI" panose="020B0502040204020203" pitchFamily="34" charset="0"/>
              </a:rPr>
              <a:t>Authorization Middleware (</a:t>
            </a:r>
            <a:r>
              <a:rPr lang="en-IN" sz="2200" b="0" i="0" u="none" strike="noStrike" dirty="0" err="1">
                <a:solidFill>
                  <a:srgbClr val="171717"/>
                </a:solidFill>
                <a:effectLst/>
                <a:latin typeface="Segoe UI" panose="020B0502040204020203" pitchFamily="34" charset="0"/>
                <a:hlinkClick r:id="rId4"/>
              </a:rPr>
              <a:t>UseAuthorization</a:t>
            </a:r>
            <a:r>
              <a:rPr lang="en-IN" sz="2200" b="0" i="0" dirty="0">
                <a:solidFill>
                  <a:srgbClr val="171717"/>
                </a:solidFill>
                <a:effectLst/>
                <a:latin typeface="Segoe UI" panose="020B0502040204020203" pitchFamily="34" charset="0"/>
              </a:rPr>
              <a:t>) authorizes a user to access secure resources.</a:t>
            </a:r>
          </a:p>
          <a:p>
            <a:pPr algn="l">
              <a:buFont typeface="+mj-lt"/>
              <a:buAutoNum type="arabicPeriod"/>
            </a:pPr>
            <a:r>
              <a:rPr lang="en-IN" sz="2200" b="0" i="0" dirty="0">
                <a:solidFill>
                  <a:srgbClr val="171717"/>
                </a:solidFill>
                <a:effectLst/>
                <a:latin typeface="Segoe UI" panose="020B0502040204020203" pitchFamily="34" charset="0"/>
              </a:rPr>
              <a:t>Session Middleware (</a:t>
            </a:r>
            <a:r>
              <a:rPr lang="en-IN" sz="2200" b="0" i="0" u="none" strike="noStrike" dirty="0" err="1">
                <a:solidFill>
                  <a:srgbClr val="171717"/>
                </a:solidFill>
                <a:effectLst/>
                <a:latin typeface="Segoe UI" panose="020B0502040204020203" pitchFamily="34" charset="0"/>
                <a:hlinkClick r:id="rId5"/>
              </a:rPr>
              <a:t>UseSession</a:t>
            </a:r>
            <a:r>
              <a:rPr lang="en-IN" sz="2200" b="0" i="0" dirty="0">
                <a:solidFill>
                  <a:srgbClr val="171717"/>
                </a:solidFill>
                <a:effectLst/>
                <a:latin typeface="Segoe UI" panose="020B0502040204020203" pitchFamily="34" charset="0"/>
              </a:rPr>
              <a:t>) establishes and maintains session state. If the app uses session state, call Session Middleware after Cookie Policy Middleware and before MVC Middleware.</a:t>
            </a:r>
          </a:p>
          <a:p>
            <a:pPr algn="l">
              <a:buFont typeface="+mj-lt"/>
              <a:buAutoNum type="arabicPeriod"/>
            </a:pPr>
            <a:r>
              <a:rPr lang="en-IN" sz="2200" b="0" i="0" dirty="0">
                <a:solidFill>
                  <a:srgbClr val="171717"/>
                </a:solidFill>
                <a:effectLst/>
                <a:latin typeface="Segoe UI" panose="020B0502040204020203" pitchFamily="34" charset="0"/>
              </a:rPr>
              <a:t>Endpoint Routing Middleware (</a:t>
            </a:r>
            <a:r>
              <a:rPr lang="en-IN" sz="2200" b="0" i="0" u="none" strike="noStrike" dirty="0" err="1">
                <a:solidFill>
                  <a:srgbClr val="171717"/>
                </a:solidFill>
                <a:effectLst/>
                <a:latin typeface="Segoe UI" panose="020B0502040204020203" pitchFamily="34" charset="0"/>
                <a:hlinkClick r:id="rId6"/>
              </a:rPr>
              <a:t>UseEndpoints</a:t>
            </a:r>
            <a:r>
              <a:rPr lang="en-IN" sz="2200" b="0" i="0" dirty="0">
                <a:solidFill>
                  <a:srgbClr val="171717"/>
                </a:solidFill>
                <a:effectLst/>
                <a:latin typeface="Segoe UI" panose="020B0502040204020203" pitchFamily="34" charset="0"/>
              </a:rPr>
              <a:t> with </a:t>
            </a:r>
            <a:r>
              <a:rPr lang="en-IN" sz="2200" b="0" i="0" u="none" strike="noStrike" dirty="0" err="1">
                <a:solidFill>
                  <a:srgbClr val="171717"/>
                </a:solidFill>
                <a:effectLst/>
                <a:latin typeface="Segoe UI" panose="020B0502040204020203" pitchFamily="34" charset="0"/>
                <a:hlinkClick r:id="rId7"/>
              </a:rPr>
              <a:t>MapRazorPages</a:t>
            </a:r>
            <a:r>
              <a:rPr lang="en-IN" sz="2200" b="0" i="0" dirty="0">
                <a:solidFill>
                  <a:srgbClr val="171717"/>
                </a:solidFill>
                <a:effectLst/>
                <a:latin typeface="Segoe UI" panose="020B0502040204020203" pitchFamily="34" charset="0"/>
              </a:rPr>
              <a:t>) to add Razor Pages endpoints to the request pipeline.</a:t>
            </a:r>
          </a:p>
          <a:p>
            <a:endParaRPr lang="en-IN" dirty="0"/>
          </a:p>
          <a:p>
            <a:endParaRPr lang="en-IN" dirty="0"/>
          </a:p>
        </p:txBody>
      </p:sp>
    </p:spTree>
    <p:extLst>
      <p:ext uri="{BB962C8B-B14F-4D97-AF65-F5344CB8AC3E}">
        <p14:creationId xmlns:p14="http://schemas.microsoft.com/office/powerpoint/2010/main" val="236889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75BEA-7E6C-4134-8CB3-7106AB0AA21E}"/>
              </a:ext>
            </a:extLst>
          </p:cNvPr>
          <p:cNvSpPr>
            <a:spLocks noGrp="1"/>
          </p:cNvSpPr>
          <p:nvPr>
            <p:ph idx="1"/>
          </p:nvPr>
        </p:nvSpPr>
        <p:spPr>
          <a:xfrm>
            <a:off x="838200" y="318052"/>
            <a:ext cx="10515600" cy="5858911"/>
          </a:xfrm>
        </p:spPr>
        <p:txBody>
          <a:bodyPr>
            <a:normAutofit fontScale="62500" lnSpcReduction="20000"/>
          </a:bodyPr>
          <a:lstStyle/>
          <a:p>
            <a:pPr marL="0" indent="0">
              <a:buNone/>
            </a:pPr>
            <a:r>
              <a:rPr lang="en-IN" b="0" i="0" dirty="0">
                <a:solidFill>
                  <a:srgbClr val="0101FD"/>
                </a:solidFill>
                <a:effectLst/>
                <a:latin typeface="SFMono-Regular"/>
              </a:rPr>
              <a:t>public</a:t>
            </a:r>
            <a:r>
              <a:rPr lang="en-IN" b="0" i="0" dirty="0">
                <a:solidFill>
                  <a:srgbClr val="171717"/>
                </a:solidFill>
                <a:effectLst/>
                <a:latin typeface="SFMono-Regular"/>
              </a:rPr>
              <a:t> </a:t>
            </a:r>
            <a:r>
              <a:rPr lang="en-IN" b="0" i="0" dirty="0">
                <a:solidFill>
                  <a:srgbClr val="0101FD"/>
                </a:solidFill>
                <a:effectLst/>
                <a:latin typeface="SFMono-Regular"/>
              </a:rPr>
              <a:t>void</a:t>
            </a:r>
            <a:r>
              <a:rPr lang="en-IN" b="0" i="0" dirty="0">
                <a:solidFill>
                  <a:srgbClr val="171717"/>
                </a:solidFill>
                <a:effectLst/>
                <a:latin typeface="SFMono-Regular"/>
              </a:rPr>
              <a:t> </a:t>
            </a:r>
            <a:r>
              <a:rPr lang="en-IN" b="0" i="0" dirty="0">
                <a:solidFill>
                  <a:srgbClr val="006881"/>
                </a:solidFill>
                <a:effectLst/>
                <a:latin typeface="SFMono-Regular"/>
              </a:rPr>
              <a:t>Configure</a:t>
            </a:r>
            <a:r>
              <a:rPr lang="en-IN" b="0" i="0" dirty="0">
                <a:solidFill>
                  <a:srgbClr val="171717"/>
                </a:solidFill>
                <a:effectLst/>
                <a:latin typeface="SFMono-Regular"/>
              </a:rPr>
              <a:t>(</a:t>
            </a:r>
            <a:r>
              <a:rPr lang="en-IN" b="0" i="0" dirty="0" err="1">
                <a:solidFill>
                  <a:srgbClr val="171717"/>
                </a:solidFill>
                <a:effectLst/>
                <a:latin typeface="SFMono-Regular"/>
              </a:rPr>
              <a:t>IApplicationBuilder</a:t>
            </a:r>
            <a:r>
              <a:rPr lang="en-IN" b="0" i="0" dirty="0">
                <a:solidFill>
                  <a:srgbClr val="171717"/>
                </a:solidFill>
                <a:effectLst/>
                <a:latin typeface="SFMono-Regular"/>
              </a:rPr>
              <a:t> app, </a:t>
            </a:r>
            <a:r>
              <a:rPr lang="en-IN" b="0" i="0" dirty="0" err="1">
                <a:solidFill>
                  <a:srgbClr val="171717"/>
                </a:solidFill>
                <a:effectLst/>
                <a:latin typeface="SFMono-Regular"/>
              </a:rPr>
              <a:t>IWebHostEnvironment</a:t>
            </a:r>
            <a:r>
              <a:rPr lang="en-IN" b="0" i="0" dirty="0">
                <a:solidFill>
                  <a:srgbClr val="171717"/>
                </a:solidFill>
                <a:effectLst/>
                <a:latin typeface="SFMono-Regular"/>
              </a:rPr>
              <a:t> env) {</a:t>
            </a:r>
          </a:p>
          <a:p>
            <a:pPr marL="0" indent="0">
              <a:buNone/>
            </a:pPr>
            <a:r>
              <a:rPr lang="en-IN" b="0" i="0" dirty="0">
                <a:solidFill>
                  <a:srgbClr val="171717"/>
                </a:solidFill>
                <a:effectLst/>
                <a:latin typeface="SFMono-Regular"/>
              </a:rPr>
              <a:t> </a:t>
            </a:r>
            <a:r>
              <a:rPr lang="en-IN" b="0" i="0" dirty="0">
                <a:solidFill>
                  <a:srgbClr val="0101FD"/>
                </a:solidFill>
                <a:effectLst/>
                <a:latin typeface="SFMono-Regular"/>
              </a:rPr>
              <a:t>if</a:t>
            </a:r>
            <a:r>
              <a:rPr lang="en-IN" b="0" i="0" dirty="0">
                <a:solidFill>
                  <a:srgbClr val="171717"/>
                </a:solidFill>
                <a:effectLst/>
                <a:latin typeface="SFMono-Regular"/>
              </a:rPr>
              <a:t> (</a:t>
            </a:r>
            <a:r>
              <a:rPr lang="en-IN" b="0" i="0" dirty="0" err="1">
                <a:solidFill>
                  <a:srgbClr val="171717"/>
                </a:solidFill>
                <a:effectLst/>
                <a:latin typeface="SFMono-Regular"/>
              </a:rPr>
              <a:t>env.IsDevelopment</a:t>
            </a:r>
            <a:r>
              <a:rPr lang="en-IN" b="0" i="0" dirty="0">
                <a:solidFill>
                  <a:srgbClr val="171717"/>
                </a:solidFill>
                <a:effectLst/>
                <a:latin typeface="SFMono-Regular"/>
              </a:rPr>
              <a:t>()) { </a:t>
            </a:r>
          </a:p>
          <a:p>
            <a:pPr marL="0" indent="0">
              <a:buNone/>
            </a:pPr>
            <a:r>
              <a:rPr lang="en-IN" b="0" i="0" dirty="0" err="1">
                <a:solidFill>
                  <a:srgbClr val="171717"/>
                </a:solidFill>
                <a:effectLst/>
                <a:latin typeface="SFMono-Regular"/>
              </a:rPr>
              <a:t>app.UseDeveloperExceptionPage</a:t>
            </a:r>
            <a:r>
              <a:rPr lang="en-IN" b="0" i="0" dirty="0">
                <a:solidFill>
                  <a:srgbClr val="171717"/>
                </a:solidFill>
                <a:effectLst/>
                <a:latin typeface="SFMono-Regular"/>
              </a:rPr>
              <a:t>();</a:t>
            </a:r>
          </a:p>
          <a:p>
            <a:pPr marL="0" indent="0">
              <a:buNone/>
            </a:pPr>
            <a:r>
              <a:rPr lang="en-IN" b="0" i="0" dirty="0" err="1">
                <a:solidFill>
                  <a:srgbClr val="171717"/>
                </a:solidFill>
                <a:effectLst/>
                <a:latin typeface="SFMono-Regular"/>
              </a:rPr>
              <a:t>app.UseDatabaseErrorPage</a:t>
            </a:r>
            <a:r>
              <a:rPr lang="en-IN" b="0" i="0" dirty="0">
                <a:solidFill>
                  <a:srgbClr val="171717"/>
                </a:solidFill>
                <a:effectLst/>
                <a:latin typeface="SFMono-Regular"/>
              </a:rPr>
              <a:t>(); } </a:t>
            </a:r>
          </a:p>
          <a:p>
            <a:pPr marL="0" indent="0">
              <a:buNone/>
            </a:pPr>
            <a:r>
              <a:rPr lang="en-IN" b="0" i="0" dirty="0">
                <a:solidFill>
                  <a:srgbClr val="0101FD"/>
                </a:solidFill>
                <a:effectLst/>
                <a:latin typeface="SFMono-Regular"/>
              </a:rPr>
              <a:t>else</a:t>
            </a:r>
            <a:r>
              <a:rPr lang="en-IN" b="0" i="0" dirty="0">
                <a:solidFill>
                  <a:srgbClr val="171717"/>
                </a:solidFill>
                <a:effectLst/>
                <a:latin typeface="SFMono-Regular"/>
              </a:rPr>
              <a:t> </a:t>
            </a:r>
          </a:p>
          <a:p>
            <a:pPr marL="0" indent="0">
              <a:buNone/>
            </a:pP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app.UseExceptionHandler</a:t>
            </a:r>
            <a:r>
              <a:rPr lang="en-IN" b="0" i="0" dirty="0">
                <a:solidFill>
                  <a:srgbClr val="171717"/>
                </a:solidFill>
                <a:effectLst/>
                <a:latin typeface="SFMono-Regular"/>
              </a:rPr>
              <a:t>(</a:t>
            </a:r>
            <a:r>
              <a:rPr lang="en-IN" b="0" i="0" dirty="0">
                <a:solidFill>
                  <a:srgbClr val="A31515"/>
                </a:solidFill>
                <a:effectLst/>
                <a:latin typeface="SFMono-Regular"/>
              </a:rPr>
              <a:t>"/Error"</a:t>
            </a: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app.UseHsts</a:t>
            </a:r>
            <a:r>
              <a:rPr lang="en-IN" b="0" i="0" dirty="0">
                <a:solidFill>
                  <a:srgbClr val="171717"/>
                </a:solidFill>
                <a:effectLst/>
                <a:latin typeface="SFMono-Regular"/>
              </a:rPr>
              <a:t>(); </a:t>
            </a:r>
          </a:p>
          <a:p>
            <a:pPr marL="0" indent="0">
              <a:buNone/>
            </a:pP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app.UseHttpsRedirection</a:t>
            </a: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app.UseStaticFiles</a:t>
            </a: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app.UseCookiePolicy</a:t>
            </a: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app.UseRouting</a:t>
            </a: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app.UseAuthentication</a:t>
            </a: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app.UseAuthorization</a:t>
            </a: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app.UseSession</a:t>
            </a:r>
            <a:r>
              <a:rPr lang="en-IN" b="0" i="0" dirty="0">
                <a:solidFill>
                  <a:srgbClr val="171717"/>
                </a:solidFill>
                <a:effectLst/>
                <a:latin typeface="SFMono-Regular"/>
              </a:rPr>
              <a:t>(); </a:t>
            </a:r>
          </a:p>
          <a:p>
            <a:pPr marL="0" indent="0">
              <a:buNone/>
            </a:pPr>
            <a:r>
              <a:rPr lang="en-IN" b="0" i="0" dirty="0" err="1">
                <a:solidFill>
                  <a:srgbClr val="171717"/>
                </a:solidFill>
                <a:effectLst/>
                <a:latin typeface="SFMono-Regular"/>
              </a:rPr>
              <a:t>app.UseEndpoints</a:t>
            </a:r>
            <a:r>
              <a:rPr lang="en-IN" b="0" i="0" dirty="0">
                <a:solidFill>
                  <a:srgbClr val="171717"/>
                </a:solidFill>
                <a:effectLst/>
                <a:latin typeface="SFMono-Regular"/>
              </a:rPr>
              <a:t>(endpoints =&gt; { </a:t>
            </a:r>
            <a:r>
              <a:rPr lang="en-IN" b="0" i="0" dirty="0" err="1">
                <a:solidFill>
                  <a:srgbClr val="171717"/>
                </a:solidFill>
                <a:effectLst/>
                <a:latin typeface="SFMono-Regular"/>
              </a:rPr>
              <a:t>endpoints.MapRazorPages</a:t>
            </a:r>
            <a:r>
              <a:rPr lang="en-IN" b="0" i="0" dirty="0">
                <a:solidFill>
                  <a:srgbClr val="171717"/>
                </a:solidFill>
                <a:effectLst/>
                <a:latin typeface="SFMono-Regular"/>
              </a:rPr>
              <a:t>();</a:t>
            </a:r>
          </a:p>
          <a:p>
            <a:pPr marL="0" indent="0">
              <a:buNone/>
            </a:pPr>
            <a:r>
              <a:rPr lang="en-IN" b="0" i="0" dirty="0">
                <a:solidFill>
                  <a:srgbClr val="171717"/>
                </a:solidFill>
                <a:effectLst/>
                <a:latin typeface="SFMono-Regular"/>
              </a:rPr>
              <a:t> }); }</a:t>
            </a:r>
            <a:endParaRPr lang="en-IN" dirty="0"/>
          </a:p>
        </p:txBody>
      </p:sp>
    </p:spTree>
    <p:extLst>
      <p:ext uri="{BB962C8B-B14F-4D97-AF65-F5344CB8AC3E}">
        <p14:creationId xmlns:p14="http://schemas.microsoft.com/office/powerpoint/2010/main" val="2739806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72DB-6953-4946-98EF-B6E652A8E4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7D7B5B-81B3-48DE-8EFA-E3021AFC0EF6}"/>
              </a:ext>
            </a:extLst>
          </p:cNvPr>
          <p:cNvSpPr>
            <a:spLocks noGrp="1"/>
          </p:cNvSpPr>
          <p:nvPr>
            <p:ph idx="1"/>
          </p:nvPr>
        </p:nvSpPr>
        <p:spPr/>
        <p:txBody>
          <a:bodyPr/>
          <a:lstStyle/>
          <a:p>
            <a:r>
              <a:rPr lang="en-IN" dirty="0">
                <a:hlinkClick r:id="rId2"/>
              </a:rPr>
              <a:t>https://dotnettutorials.net/lesson/asp-net-core-middleware-components/</a:t>
            </a:r>
            <a:endParaRPr lang="en-IN" dirty="0"/>
          </a:p>
          <a:p>
            <a:endParaRPr lang="en-IN" dirty="0"/>
          </a:p>
          <a:p>
            <a:r>
              <a:rPr lang="en-IN" dirty="0">
                <a:hlinkClick r:id="rId3"/>
              </a:rPr>
              <a:t>https://codingblast.com/asp-net-core-middleware/</a:t>
            </a:r>
            <a:r>
              <a:rPr lang="en-IN" dirty="0"/>
              <a:t> - this site is good</a:t>
            </a:r>
          </a:p>
        </p:txBody>
      </p:sp>
    </p:spTree>
    <p:extLst>
      <p:ext uri="{BB962C8B-B14F-4D97-AF65-F5344CB8AC3E}">
        <p14:creationId xmlns:p14="http://schemas.microsoft.com/office/powerpoint/2010/main" val="100330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D7C5-60A0-4700-B051-2EB4C48718FC}"/>
              </a:ext>
            </a:extLst>
          </p:cNvPr>
          <p:cNvSpPr>
            <a:spLocks noGrp="1"/>
          </p:cNvSpPr>
          <p:nvPr>
            <p:ph type="title"/>
          </p:nvPr>
        </p:nvSpPr>
        <p:spPr>
          <a:xfrm>
            <a:off x="838200" y="365125"/>
            <a:ext cx="10515600" cy="451621"/>
          </a:xfrm>
        </p:spPr>
        <p:txBody>
          <a:bodyPr>
            <a:normAutofit fontScale="90000"/>
          </a:bodyPr>
          <a:lstStyle/>
          <a:p>
            <a:br>
              <a:rPr lang="en-US" sz="3200" b="1" i="0" dirty="0">
                <a:solidFill>
                  <a:srgbClr val="000000"/>
                </a:solidFill>
                <a:effectLst/>
                <a:latin typeface="arial" panose="020B0604020202020204" pitchFamily="34" charset="0"/>
              </a:rPr>
            </a:br>
            <a:r>
              <a:rPr lang="en-US" sz="3200" b="1" i="0" dirty="0">
                <a:solidFill>
                  <a:srgbClr val="000000"/>
                </a:solidFill>
                <a:effectLst/>
                <a:latin typeface="arial" panose="020B0604020202020204" pitchFamily="34" charset="0"/>
              </a:rPr>
              <a:t>What are Middleware Components?</a:t>
            </a:r>
            <a:br>
              <a:rPr lang="en-US" sz="3200" b="0" i="0" dirty="0">
                <a:solidFill>
                  <a:srgbClr val="3A3A3A"/>
                </a:solidFill>
                <a:effectLst/>
                <a:latin typeface="-apple-system"/>
              </a:rPr>
            </a:br>
            <a:endParaRPr lang="en-IN" sz="3200" dirty="0"/>
          </a:p>
        </p:txBody>
      </p:sp>
      <p:sp>
        <p:nvSpPr>
          <p:cNvPr id="3" name="Content Placeholder 2">
            <a:extLst>
              <a:ext uri="{FF2B5EF4-FFF2-40B4-BE49-F238E27FC236}">
                <a16:creationId xmlns:a16="http://schemas.microsoft.com/office/drawing/2014/main" id="{4174EB84-69BA-4FB0-8F7D-F7531DC742C5}"/>
              </a:ext>
            </a:extLst>
          </p:cNvPr>
          <p:cNvSpPr>
            <a:spLocks noGrp="1"/>
          </p:cNvSpPr>
          <p:nvPr>
            <p:ph idx="1"/>
          </p:nvPr>
        </p:nvSpPr>
        <p:spPr>
          <a:xfrm>
            <a:off x="838200" y="1180730"/>
            <a:ext cx="10515600" cy="4996233"/>
          </a:xfrm>
        </p:spPr>
        <p:txBody>
          <a:bodyPr>
            <a:normAutofit lnSpcReduction="10000"/>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ASP.NET Core Middleware Components are the software components (</a:t>
            </a:r>
            <a:r>
              <a:rPr lang="en-US" sz="2000" dirty="0" err="1">
                <a:solidFill>
                  <a:srgbClr val="000000"/>
                </a:solidFill>
                <a:latin typeface="Times New Roman" panose="02020603050405020304" pitchFamily="18" charset="0"/>
                <a:cs typeface="Times New Roman" panose="02020603050405020304" pitchFamily="18" charset="0"/>
              </a:rPr>
              <a:t>i.e</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C# Classes) </a:t>
            </a:r>
          </a:p>
          <a:p>
            <a:r>
              <a:rPr lang="en-US" sz="2000" dirty="0">
                <a:solidFill>
                  <a:srgbClr val="000000"/>
                </a:solidFill>
                <a:latin typeface="Times New Roman" panose="02020603050405020304" pitchFamily="18" charset="0"/>
                <a:cs typeface="Times New Roman" panose="02020603050405020304" pitchFamily="18" charset="0"/>
              </a:rPr>
              <a:t>They</a:t>
            </a:r>
            <a:r>
              <a:rPr lang="en-US" sz="2000" b="0" i="0" dirty="0">
                <a:solidFill>
                  <a:srgbClr val="000000"/>
                </a:solidFill>
                <a:effectLst/>
                <a:latin typeface="Times New Roman" panose="02020603050405020304" pitchFamily="18" charset="0"/>
                <a:cs typeface="Times New Roman" panose="02020603050405020304" pitchFamily="18" charset="0"/>
              </a:rPr>
              <a:t> are assembled into the application pipeline to handle the HTTP Requests and Responses.</a:t>
            </a:r>
          </a:p>
          <a:p>
            <a:pPr marL="0" indent="0" algn="just" fontAlgn="base">
              <a:buNone/>
            </a:pPr>
            <a:endParaRPr lang="en-US" sz="1400" dirty="0">
              <a:solidFill>
                <a:srgbClr val="000000"/>
              </a:solidFill>
              <a:latin typeface="arial" panose="020B0604020202020204" pitchFamily="34" charset="0"/>
            </a:endParaRPr>
          </a:p>
          <a:p>
            <a:pPr marL="0" indent="0" algn="just" fontAlgn="base">
              <a:buNone/>
            </a:pPr>
            <a:r>
              <a:rPr lang="en-US" sz="1800" b="1" i="0" u="sng" dirty="0">
                <a:solidFill>
                  <a:srgbClr val="000000"/>
                </a:solidFill>
                <a:effectLst/>
                <a:latin typeface="arial" panose="020B0604020202020204" pitchFamily="34" charset="0"/>
                <a:cs typeface="Times New Roman" panose="02020603050405020304" pitchFamily="18" charset="0"/>
              </a:rPr>
              <a:t>E</a:t>
            </a:r>
            <a:r>
              <a:rPr lang="en-US" sz="1800" b="1" i="0" u="sng" dirty="0">
                <a:solidFill>
                  <a:srgbClr val="000000"/>
                </a:solidFill>
                <a:effectLst/>
                <a:latin typeface="Times New Roman" panose="02020603050405020304" pitchFamily="18" charset="0"/>
                <a:cs typeface="Times New Roman" panose="02020603050405020304" pitchFamily="18" charset="0"/>
              </a:rPr>
              <a:t>xamples of using Middleware components :</a:t>
            </a:r>
          </a:p>
          <a:p>
            <a:pPr marL="0" indent="0" algn="just" fontAlgn="base">
              <a:buNone/>
            </a:pPr>
            <a:endParaRPr lang="en-US" sz="18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Middleware component for authenticating the user</a:t>
            </a:r>
            <a:endParaRPr lang="en-US" sz="18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To log the request and response</a:t>
            </a:r>
            <a:endParaRPr lang="en-US" sz="18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T</a:t>
            </a:r>
            <a:r>
              <a:rPr lang="en-US" sz="1800" b="0" i="0" dirty="0">
                <a:solidFill>
                  <a:srgbClr val="000000"/>
                </a:solidFill>
                <a:effectLst/>
                <a:latin typeface="Times New Roman" panose="02020603050405020304" pitchFamily="18" charset="0"/>
                <a:cs typeface="Times New Roman" panose="02020603050405020304" pitchFamily="18" charset="0"/>
              </a:rPr>
              <a:t>o handle the errors</a:t>
            </a:r>
            <a:endParaRPr lang="en-US" sz="18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T</a:t>
            </a:r>
            <a:r>
              <a:rPr lang="en-US" sz="1800" b="0" i="0" dirty="0">
                <a:solidFill>
                  <a:srgbClr val="000000"/>
                </a:solidFill>
                <a:effectLst/>
                <a:latin typeface="Times New Roman" panose="02020603050405020304" pitchFamily="18" charset="0"/>
                <a:cs typeface="Times New Roman" panose="02020603050405020304" pitchFamily="18" charset="0"/>
              </a:rPr>
              <a:t>o handle the static files such as images, </a:t>
            </a:r>
            <a:r>
              <a:rPr lang="en-US" sz="1800" b="0" i="0" dirty="0" err="1">
                <a:solidFill>
                  <a:srgbClr val="000000"/>
                </a:solidFill>
                <a:effectLst/>
                <a:latin typeface="Times New Roman" panose="02020603050405020304" pitchFamily="18" charset="0"/>
                <a:cs typeface="Times New Roman" panose="02020603050405020304" pitchFamily="18" charset="0"/>
              </a:rPr>
              <a:t>Javascript</a:t>
            </a:r>
            <a:r>
              <a:rPr lang="en-US" sz="1800" b="0" i="0" dirty="0">
                <a:solidFill>
                  <a:srgbClr val="000000"/>
                </a:solidFill>
                <a:effectLst/>
                <a:latin typeface="Times New Roman" panose="02020603050405020304" pitchFamily="18" charset="0"/>
                <a:cs typeface="Times New Roman" panose="02020603050405020304" pitchFamily="18" charset="0"/>
              </a:rPr>
              <a:t> or CSS files, etc.</a:t>
            </a:r>
            <a:endParaRPr lang="en-US" sz="18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T</a:t>
            </a:r>
            <a:r>
              <a:rPr lang="en-US" sz="1800" b="0" i="0" dirty="0">
                <a:solidFill>
                  <a:srgbClr val="000000"/>
                </a:solidFill>
                <a:effectLst/>
                <a:latin typeface="Times New Roman" panose="02020603050405020304" pitchFamily="18" charset="0"/>
                <a:cs typeface="Times New Roman" panose="02020603050405020304" pitchFamily="18" charset="0"/>
              </a:rPr>
              <a:t>o Authorize the users while accessing a specific resource</a:t>
            </a:r>
            <a:endParaRPr lang="en-US" sz="1800" b="0" i="0" dirty="0">
              <a:solidFill>
                <a:srgbClr val="212529"/>
              </a:solidFill>
              <a:effectLst/>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1" dirty="0">
                <a:solidFill>
                  <a:srgbClr val="181818"/>
                </a:solidFill>
                <a:effectLst/>
                <a:latin typeface="Times New Roman" panose="02020603050405020304" pitchFamily="18" charset="0"/>
                <a:cs typeface="Times New Roman" panose="02020603050405020304" pitchFamily="18" charset="0"/>
              </a:rPr>
              <a:t>Each part chooses whether to pass the request on to the next part in the pipeline,</a:t>
            </a:r>
          </a:p>
          <a:p>
            <a:r>
              <a:rPr lang="en-US" sz="1800" b="0" i="1" dirty="0">
                <a:solidFill>
                  <a:srgbClr val="181818"/>
                </a:solidFill>
                <a:effectLst/>
                <a:latin typeface="Times New Roman" panose="02020603050405020304" pitchFamily="18" charset="0"/>
                <a:cs typeface="Times New Roman" panose="02020603050405020304" pitchFamily="18" charset="0"/>
              </a:rPr>
              <a:t> and can do certain actions before and after application invokes the next part in the pipeline. Request delegates usage is to build the request pipeline.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9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E13D-CB40-4DC1-B898-5FD04DA1D32B}"/>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Configure Middleware Components</a:t>
            </a:r>
            <a:br>
              <a:rPr lang="en-IN"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4A5CD004-8900-4D84-9C92-64174AF3E897}"/>
              </a:ext>
            </a:extLst>
          </p:cNvPr>
          <p:cNvSpPr>
            <a:spLocks noGrp="1"/>
          </p:cNvSpPr>
          <p:nvPr>
            <p:ph idx="1"/>
          </p:nvPr>
        </p:nvSpPr>
        <p:spPr>
          <a:xfrm>
            <a:off x="953610" y="1328476"/>
            <a:ext cx="10515600" cy="4351338"/>
          </a:xfrm>
        </p:spPr>
        <p:txBody>
          <a:bodyPr>
            <a:normAutofit/>
          </a:bodyPr>
          <a:lstStyle/>
          <a:p>
            <a:r>
              <a:rPr lang="en-US" dirty="0"/>
              <a:t>These are configured within configure() method of startup class by default</a:t>
            </a:r>
          </a:p>
          <a:p>
            <a:r>
              <a:rPr lang="en-US" sz="1800" dirty="0">
                <a:latin typeface="Times New Roman" panose="02020603050405020304" pitchFamily="18" charset="0"/>
                <a:cs typeface="Times New Roman" panose="02020603050405020304" pitchFamily="18" charset="0"/>
              </a:rPr>
              <a:t>These components can </a:t>
            </a:r>
          </a:p>
          <a:p>
            <a:pPr algn="just" fontAlgn="base">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Handle the incoming HTTP request by generating an HTTP response.</a:t>
            </a:r>
            <a:endParaRPr lang="en-US" sz="18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Process the incoming HTTP request, modify it, and then pass it to the next middleware component</a:t>
            </a:r>
            <a:endParaRPr lang="en-US" sz="18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Process the outgoing HTTP response, modify it, and then pass it on to either the next middleware component or to the ASP.NET Core web server.(see explanation in notes)</a:t>
            </a:r>
            <a:endParaRPr lang="en-US" sz="18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pic>
        <p:nvPicPr>
          <p:cNvPr id="1026" name="Picture 2" descr="Understanding Middleware Components in ASP.NET Core">
            <a:extLst>
              <a:ext uri="{FF2B5EF4-FFF2-40B4-BE49-F238E27FC236}">
                <a16:creationId xmlns:a16="http://schemas.microsoft.com/office/drawing/2014/main" id="{383DC358-A4C5-427C-BD9D-84BAA5A3B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474" y="4406838"/>
            <a:ext cx="66103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15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D7CCB5-7947-43F9-AE9C-74E343501984}"/>
              </a:ext>
            </a:extLst>
          </p:cNvPr>
          <p:cNvSpPr>
            <a:spLocks noGrp="1"/>
          </p:cNvSpPr>
          <p:nvPr>
            <p:ph idx="1"/>
          </p:nvPr>
        </p:nvSpPr>
        <p:spPr>
          <a:xfrm>
            <a:off x="838200" y="577049"/>
            <a:ext cx="10515600" cy="5599914"/>
          </a:xfrm>
        </p:spPr>
        <p:txBody>
          <a:bodyPr>
            <a:normAutofit/>
          </a:bodyPr>
          <a:lstStyle/>
          <a:p>
            <a:pPr marL="0" indent="0">
              <a:buNone/>
            </a:pPr>
            <a:r>
              <a:rPr lang="en-US" b="1" i="0" dirty="0">
                <a:solidFill>
                  <a:srgbClr val="000000"/>
                </a:solidFill>
                <a:effectLst/>
                <a:latin typeface="arial" panose="020B0604020202020204" pitchFamily="34" charset="0"/>
              </a:rPr>
              <a:t>	Execution Order of Middleware Components</a:t>
            </a:r>
          </a:p>
          <a:p>
            <a:pPr marL="0" indent="0">
              <a:buNone/>
            </a:pPr>
            <a:endParaRPr lang="en-US" sz="2000" b="1" dirty="0">
              <a:solidFill>
                <a:srgbClr val="000000"/>
              </a:solidFill>
              <a:latin typeface="arial" panose="020B0604020202020204" pitchFamily="34" charset="0"/>
            </a:endParaRPr>
          </a:p>
          <a:p>
            <a:r>
              <a:rPr lang="en-US" sz="2000" dirty="0">
                <a:solidFill>
                  <a:srgbClr val="000000"/>
                </a:solidFill>
                <a:latin typeface="arial" panose="020B0604020202020204" pitchFamily="34" charset="0"/>
              </a:rPr>
              <a:t>M</a:t>
            </a:r>
            <a:r>
              <a:rPr lang="en-US" sz="2000" b="0" i="0" dirty="0">
                <a:solidFill>
                  <a:srgbClr val="000000"/>
                </a:solidFill>
                <a:effectLst/>
                <a:latin typeface="arial" panose="020B0604020202020204" pitchFamily="34" charset="0"/>
              </a:rPr>
              <a:t>iddleware components are executed in the same order as they are added to the pipeline(see Notes)</a:t>
            </a:r>
            <a:endParaRPr lang="en-US" sz="2000" dirty="0">
              <a:solidFill>
                <a:srgbClr val="000000"/>
              </a:solidFill>
              <a:latin typeface="arial" panose="020B0604020202020204" pitchFamily="34" charset="0"/>
            </a:endParaRPr>
          </a:p>
          <a:p>
            <a:r>
              <a:rPr lang="en-US" sz="2000" b="0" i="0" dirty="0">
                <a:solidFill>
                  <a:srgbClr val="000000"/>
                </a:solidFill>
                <a:effectLst/>
                <a:latin typeface="arial" panose="020B0604020202020204" pitchFamily="34" charset="0"/>
              </a:rPr>
              <a:t>Order is very important</a:t>
            </a:r>
          </a:p>
          <a:p>
            <a:endParaRPr lang="en-US" dirty="0">
              <a:solidFill>
                <a:srgbClr val="000000"/>
              </a:solidFill>
              <a:latin typeface="arial" panose="020B0604020202020204" pitchFamily="34" charset="0"/>
            </a:endParaRPr>
          </a:p>
          <a:p>
            <a:pPr marL="0" indent="0">
              <a:buNone/>
            </a:pPr>
            <a:r>
              <a:rPr lang="en-US" b="0" i="0" u="sng" dirty="0">
                <a:solidFill>
                  <a:srgbClr val="000000"/>
                </a:solidFill>
                <a:effectLst/>
                <a:latin typeface="arial" panose="020B0604020202020204" pitchFamily="34" charset="0"/>
              </a:rPr>
              <a:t>Request Delegate:</a:t>
            </a:r>
          </a:p>
          <a:p>
            <a:pPr marL="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In ASP.NET Core, Request delegates are used to build the request pipeline i.e. request delegates are used to handle each incoming HTTP request.</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 In ASP.NET Core, you can configure the Request delegates using the </a:t>
            </a:r>
            <a:r>
              <a:rPr lang="en-US" sz="2400" b="1" i="0" dirty="0">
                <a:solidFill>
                  <a:srgbClr val="000000"/>
                </a:solidFill>
                <a:effectLst/>
                <a:latin typeface="Times New Roman" panose="02020603050405020304" pitchFamily="18" charset="0"/>
                <a:cs typeface="Times New Roman" panose="02020603050405020304" pitchFamily="18" charset="0"/>
              </a:rPr>
              <a:t>Run, Map, and Use</a:t>
            </a:r>
            <a:r>
              <a:rPr lang="en-US" sz="2400" b="0" i="0" dirty="0">
                <a:solidFill>
                  <a:srgbClr val="000000"/>
                </a:solidFill>
                <a:effectLst/>
                <a:latin typeface="Times New Roman" panose="02020603050405020304" pitchFamily="18" charset="0"/>
                <a:cs typeface="Times New Roman" panose="02020603050405020304" pitchFamily="18" charset="0"/>
              </a:rPr>
              <a:t> extension methods. </a:t>
            </a:r>
            <a:endParaRPr lang="en-US" sz="2400" u="sng" dirty="0">
              <a:solidFill>
                <a:srgbClr val="000000"/>
              </a:solidFill>
              <a:latin typeface="Times New Roman" panose="02020603050405020304" pitchFamily="18" charset="0"/>
              <a:cs typeface="Times New Roman" panose="02020603050405020304" pitchFamily="18" charset="0"/>
            </a:endParaRPr>
          </a:p>
          <a:p>
            <a:pPr marL="0" indent="0">
              <a:buNone/>
            </a:pPr>
            <a:endParaRPr lang="en-US" b="0" i="0" u="sng" dirty="0">
              <a:solidFill>
                <a:srgbClr val="000000"/>
              </a:solidFill>
              <a:effectLst/>
              <a:latin typeface="arial" panose="020B0604020202020204" pitchFamily="34" charset="0"/>
            </a:endParaRPr>
          </a:p>
          <a:p>
            <a:pPr marL="0" indent="0">
              <a:buNone/>
            </a:pPr>
            <a:endParaRPr lang="en-US" dirty="0">
              <a:solidFill>
                <a:srgbClr val="000000"/>
              </a:solidFill>
              <a:latin typeface="arial" panose="020B0604020202020204" pitchFamily="34" charset="0"/>
            </a:endParaRPr>
          </a:p>
          <a:p>
            <a:pPr marL="0" indent="0" algn="just" fontAlgn="base">
              <a:buNone/>
            </a:pPr>
            <a:endParaRPr lang="en-IN" dirty="0"/>
          </a:p>
        </p:txBody>
      </p:sp>
    </p:spTree>
    <p:extLst>
      <p:ext uri="{BB962C8B-B14F-4D97-AF65-F5344CB8AC3E}">
        <p14:creationId xmlns:p14="http://schemas.microsoft.com/office/powerpoint/2010/main" val="428418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29F0E-E25F-41BF-9BFC-78151D536007}"/>
              </a:ext>
            </a:extLst>
          </p:cNvPr>
          <p:cNvSpPr>
            <a:spLocks noGrp="1"/>
          </p:cNvSpPr>
          <p:nvPr>
            <p:ph idx="1"/>
          </p:nvPr>
        </p:nvSpPr>
        <p:spPr>
          <a:xfrm>
            <a:off x="838200" y="526774"/>
            <a:ext cx="10515600" cy="5650189"/>
          </a:xfrm>
        </p:spPr>
        <p:txBody>
          <a:bodyPr>
            <a:normAutofit fontScale="92500"/>
          </a:bodyPr>
          <a:lstStyle/>
          <a:p>
            <a:pPr marL="0" indent="0">
              <a:buNone/>
            </a:pPr>
            <a:r>
              <a:rPr lang="en-IN" b="1" i="0" u="sng" dirty="0">
                <a:solidFill>
                  <a:srgbClr val="000000"/>
                </a:solidFill>
                <a:effectLst/>
                <a:latin typeface="arial" panose="020B0604020202020204" pitchFamily="34" charset="0"/>
              </a:rPr>
              <a:t>Run() extension method</a:t>
            </a:r>
            <a:endParaRPr lang="en-IN" b="0" i="0" u="sng" dirty="0">
              <a:solidFill>
                <a:srgbClr val="3A3A3A"/>
              </a:solidFill>
              <a:effectLst/>
              <a:latin typeface="-apple-system"/>
            </a:endParaRPr>
          </a:p>
          <a:p>
            <a:pPr marL="0" indent="0" algn="just" fontAlgn="base">
              <a:buNone/>
            </a:pPr>
            <a:r>
              <a:rPr lang="en-IN" b="0" i="0" dirty="0">
                <a:solidFill>
                  <a:srgbClr val="000000"/>
                </a:solidFill>
                <a:effectLst/>
                <a:latin typeface="arial" panose="020B0604020202020204" pitchFamily="34" charset="0"/>
              </a:rPr>
              <a:t>The following code simply adds a new middleware component to the application’s request pipeline and simply prints a message.</a:t>
            </a:r>
          </a:p>
          <a:p>
            <a:pPr marL="0" indent="0" algn="just" fontAlgn="base">
              <a:buNone/>
            </a:pPr>
            <a:endParaRPr lang="en-IN" b="0" i="0" dirty="0">
              <a:solidFill>
                <a:srgbClr val="212529"/>
              </a:solidFill>
              <a:effectLst/>
              <a:latin typeface="-apple-system"/>
            </a:endParaRPr>
          </a:p>
          <a:p>
            <a:pPr marL="0" indent="0" algn="l" rtl="0" fontAlgn="base">
              <a:buNone/>
            </a:pPr>
            <a:r>
              <a:rPr lang="en-IN" b="1" i="0" dirty="0">
                <a:effectLst/>
                <a:latin typeface="inherit"/>
              </a:rPr>
              <a:t>public</a:t>
            </a:r>
            <a:r>
              <a:rPr lang="en-IN" b="0" i="0" dirty="0">
                <a:effectLst/>
                <a:latin typeface="inherit"/>
              </a:rPr>
              <a:t> </a:t>
            </a:r>
            <a:r>
              <a:rPr lang="en-IN" b="1" i="0" dirty="0">
                <a:effectLst/>
                <a:latin typeface="inherit"/>
              </a:rPr>
              <a:t>void</a:t>
            </a:r>
            <a:r>
              <a:rPr lang="en-IN" b="0" i="0" dirty="0">
                <a:effectLst/>
                <a:latin typeface="inherit"/>
              </a:rPr>
              <a:t> Configure</a:t>
            </a:r>
            <a:r>
              <a:rPr lang="en-IN" b="1" i="0" dirty="0">
                <a:effectLst/>
                <a:latin typeface="inherit"/>
              </a:rPr>
              <a:t>(</a:t>
            </a:r>
            <a:r>
              <a:rPr lang="en-IN" b="0" i="0" dirty="0" err="1">
                <a:effectLst/>
                <a:latin typeface="inherit"/>
              </a:rPr>
              <a:t>IApplicationBuilder</a:t>
            </a:r>
            <a:r>
              <a:rPr lang="en-IN" b="0" i="0" dirty="0">
                <a:effectLst/>
                <a:latin typeface="inherit"/>
              </a:rPr>
              <a:t> app, </a:t>
            </a:r>
            <a:r>
              <a:rPr lang="en-IN" b="0" i="0" dirty="0" err="1">
                <a:effectLst/>
                <a:latin typeface="inherit"/>
              </a:rPr>
              <a:t>IWebHostEnvironment</a:t>
            </a:r>
            <a:r>
              <a:rPr lang="en-IN" b="0" i="0" dirty="0">
                <a:effectLst/>
                <a:latin typeface="inherit"/>
              </a:rPr>
              <a:t> env</a:t>
            </a: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lgn="l" rtl="0" fontAlgn="base">
              <a:buNone/>
            </a:pPr>
            <a:r>
              <a:rPr lang="en-IN" b="0" i="0" dirty="0" err="1">
                <a:effectLst/>
                <a:latin typeface="inherit"/>
              </a:rPr>
              <a:t>app.Run</a:t>
            </a:r>
            <a:r>
              <a:rPr lang="en-IN" b="1" i="0" dirty="0">
                <a:effectLst/>
                <a:latin typeface="inherit"/>
              </a:rPr>
              <a:t>(async</a:t>
            </a:r>
            <a:r>
              <a:rPr lang="en-IN" b="0" i="0" dirty="0">
                <a:effectLst/>
                <a:latin typeface="inherit"/>
              </a:rPr>
              <a:t> </a:t>
            </a:r>
            <a:r>
              <a:rPr lang="en-IN" b="1" i="0" dirty="0">
                <a:effectLst/>
                <a:latin typeface="inherit"/>
              </a:rPr>
              <a:t>(</a:t>
            </a:r>
            <a:r>
              <a:rPr lang="en-IN" b="0" i="0" dirty="0">
                <a:effectLst/>
                <a:latin typeface="inherit"/>
              </a:rPr>
              <a:t>context</a:t>
            </a:r>
            <a:r>
              <a:rPr lang="en-IN" b="1" i="0" dirty="0">
                <a:effectLst/>
                <a:latin typeface="inherit"/>
              </a:rPr>
              <a:t>)</a:t>
            </a:r>
            <a:r>
              <a:rPr lang="en-IN" b="0" i="0" dirty="0">
                <a:effectLst/>
                <a:latin typeface="inherit"/>
              </a:rPr>
              <a:t> =</a:t>
            </a:r>
            <a:r>
              <a:rPr lang="en-IN" b="1" i="0" dirty="0">
                <a:effectLst/>
                <a:latin typeface="inherit"/>
              </a:rPr>
              <a:t>&gt;</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await</a:t>
            </a:r>
            <a:r>
              <a:rPr lang="en-IN" b="0" i="0" dirty="0">
                <a:effectLst/>
                <a:latin typeface="inherit"/>
              </a:rPr>
              <a:t> </a:t>
            </a:r>
            <a:r>
              <a:rPr lang="en-IN" b="0" i="0" dirty="0" err="1">
                <a:effectLst/>
                <a:latin typeface="inherit"/>
              </a:rPr>
              <a:t>context.Response.WriteAsync</a:t>
            </a:r>
            <a:r>
              <a:rPr lang="en-IN" b="1" i="0" dirty="0">
                <a:effectLst/>
                <a:latin typeface="inherit"/>
              </a:rPr>
              <a:t>(</a:t>
            </a:r>
            <a:r>
              <a:rPr lang="en-IN" b="0" i="0" dirty="0">
                <a:effectLst/>
                <a:latin typeface="inherit"/>
              </a:rPr>
              <a:t>"Getting Response from First Middleware"</a:t>
            </a: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endParaRPr lang="en-IN" dirty="0"/>
          </a:p>
        </p:txBody>
      </p:sp>
    </p:spTree>
    <p:extLst>
      <p:ext uri="{BB962C8B-B14F-4D97-AF65-F5344CB8AC3E}">
        <p14:creationId xmlns:p14="http://schemas.microsoft.com/office/powerpoint/2010/main" val="82798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FD47-EBFB-4625-A7F1-ADD22687C0A6}"/>
              </a:ext>
            </a:extLst>
          </p:cNvPr>
          <p:cNvSpPr>
            <a:spLocks noGrp="1"/>
          </p:cNvSpPr>
          <p:nvPr>
            <p:ph type="title"/>
          </p:nvPr>
        </p:nvSpPr>
        <p:spPr/>
        <p:txBody>
          <a:bodyPr/>
          <a:lstStyle/>
          <a:p>
            <a:endParaRPr lang="en-IN"/>
          </a:p>
        </p:txBody>
      </p:sp>
      <p:pic>
        <p:nvPicPr>
          <p:cNvPr id="2050" name="Picture 2" descr="How to Configure Middleware Components using the Run() extension method?">
            <a:extLst>
              <a:ext uri="{FF2B5EF4-FFF2-40B4-BE49-F238E27FC236}">
                <a16:creationId xmlns:a16="http://schemas.microsoft.com/office/drawing/2014/main" id="{4236183F-C85C-4A9B-8362-04A408CE23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3339306"/>
            <a:ext cx="35814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61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DD3CD-482C-4A46-9077-640428198B81}"/>
              </a:ext>
            </a:extLst>
          </p:cNvPr>
          <p:cNvSpPr>
            <a:spLocks noGrp="1"/>
          </p:cNvSpPr>
          <p:nvPr>
            <p:ph idx="1"/>
          </p:nvPr>
        </p:nvSpPr>
        <p:spPr>
          <a:xfrm>
            <a:off x="838200" y="387626"/>
            <a:ext cx="10515600" cy="5739641"/>
          </a:xfrm>
        </p:spPr>
        <p:txBody>
          <a:bodyPr>
            <a:normAutofit fontScale="62500" lnSpcReduction="20000"/>
          </a:bodyPr>
          <a:lstStyle/>
          <a:p>
            <a:pPr marL="0" indent="0">
              <a:buNone/>
            </a:pPr>
            <a:r>
              <a:rPr lang="en-US" b="1" i="0" dirty="0">
                <a:effectLst/>
                <a:latin typeface="arial" panose="020B0604020202020204" pitchFamily="34" charset="0"/>
              </a:rPr>
              <a:t>Add one more middleware to the application.</a:t>
            </a:r>
          </a:p>
          <a:p>
            <a:pPr marL="0" indent="0">
              <a:buNone/>
            </a:pPr>
            <a:endParaRPr lang="en-US" b="0" i="0" dirty="0">
              <a:effectLst/>
              <a:latin typeface="-apple-system"/>
            </a:endParaRPr>
          </a:p>
          <a:p>
            <a:pPr marL="0" indent="0" algn="l" fontAlgn="base">
              <a:buNone/>
            </a:pPr>
            <a:r>
              <a:rPr lang="en-IN" b="1" i="0" dirty="0">
                <a:effectLst/>
                <a:latin typeface="inherit"/>
              </a:rPr>
              <a:t>public</a:t>
            </a:r>
            <a:r>
              <a:rPr lang="en-IN" b="0" i="0" dirty="0">
                <a:effectLst/>
                <a:latin typeface="inherit"/>
              </a:rPr>
              <a:t> </a:t>
            </a:r>
            <a:r>
              <a:rPr lang="en-IN" b="1" i="0" dirty="0">
                <a:effectLst/>
                <a:latin typeface="inherit"/>
              </a:rPr>
              <a:t>void</a:t>
            </a:r>
            <a:r>
              <a:rPr lang="en-IN" b="0" i="0" dirty="0">
                <a:effectLst/>
                <a:latin typeface="inherit"/>
              </a:rPr>
              <a:t> Configure</a:t>
            </a:r>
            <a:r>
              <a:rPr lang="en-IN" b="1" i="0" dirty="0">
                <a:effectLst/>
                <a:latin typeface="inherit"/>
              </a:rPr>
              <a:t>(</a:t>
            </a:r>
            <a:r>
              <a:rPr lang="en-IN" b="0" i="0" dirty="0" err="1">
                <a:effectLst/>
                <a:latin typeface="inherit"/>
              </a:rPr>
              <a:t>IApplicationBuilder</a:t>
            </a:r>
            <a:r>
              <a:rPr lang="en-IN" b="0" i="0" dirty="0">
                <a:effectLst/>
                <a:latin typeface="inherit"/>
              </a:rPr>
              <a:t> app, </a:t>
            </a:r>
            <a:r>
              <a:rPr lang="en-IN" b="0" i="0" dirty="0" err="1">
                <a:effectLst/>
                <a:latin typeface="inherit"/>
              </a:rPr>
              <a:t>IWebHostEnvironment</a:t>
            </a:r>
            <a:r>
              <a:rPr lang="en-IN" b="0" i="0" dirty="0">
                <a:effectLst/>
                <a:latin typeface="inherit"/>
              </a:rPr>
              <a:t> env</a:t>
            </a:r>
            <a:r>
              <a:rPr lang="en-IN" b="1" i="0" dirty="0">
                <a:effectLst/>
                <a:latin typeface="inherit"/>
              </a:rPr>
              <a:t>)</a:t>
            </a:r>
            <a:endParaRPr lang="en-IN" b="0" i="0" dirty="0">
              <a:effectLst/>
              <a:latin typeface="Inconsolata"/>
            </a:endParaRPr>
          </a:p>
          <a:p>
            <a:pPr marL="0" indent="0" algn="l" fontAlgn="base">
              <a:buNone/>
            </a:pPr>
            <a:r>
              <a:rPr lang="en-IN" b="1" i="0" dirty="0">
                <a:effectLst/>
                <a:latin typeface="inherit"/>
              </a:rPr>
              <a:t>{</a:t>
            </a:r>
            <a:endParaRPr lang="en-IN" b="0" i="0" dirty="0">
              <a:effectLst/>
              <a:latin typeface="Inconsolata"/>
            </a:endParaRPr>
          </a:p>
          <a:p>
            <a:pPr marL="0" indent="0" algn="l" fontAlgn="base">
              <a:buNone/>
            </a:pPr>
            <a:r>
              <a:rPr lang="en-IN" b="0" i="0" dirty="0" err="1">
                <a:effectLst/>
                <a:latin typeface="inherit"/>
              </a:rPr>
              <a:t>app.Run</a:t>
            </a:r>
            <a:r>
              <a:rPr lang="en-IN" b="1" i="0" dirty="0">
                <a:effectLst/>
                <a:latin typeface="inherit"/>
              </a:rPr>
              <a:t>(async</a:t>
            </a:r>
            <a:r>
              <a:rPr lang="en-IN" b="0" i="0" dirty="0">
                <a:effectLst/>
                <a:latin typeface="inherit"/>
              </a:rPr>
              <a:t> </a:t>
            </a:r>
            <a:r>
              <a:rPr lang="en-IN" b="1" i="0" dirty="0">
                <a:effectLst/>
                <a:latin typeface="inherit"/>
              </a:rPr>
              <a:t>(</a:t>
            </a:r>
            <a:r>
              <a:rPr lang="en-IN" b="0" i="0" dirty="0">
                <a:effectLst/>
                <a:latin typeface="inherit"/>
              </a:rPr>
              <a:t>context</a:t>
            </a:r>
            <a:r>
              <a:rPr lang="en-IN" b="1" i="0" dirty="0">
                <a:effectLst/>
                <a:latin typeface="inherit"/>
              </a:rPr>
              <a:t>)</a:t>
            </a:r>
            <a:r>
              <a:rPr lang="en-IN" b="0" i="0" dirty="0">
                <a:effectLst/>
                <a:latin typeface="inherit"/>
              </a:rPr>
              <a:t> =</a:t>
            </a:r>
            <a:r>
              <a:rPr lang="en-IN" b="1" i="0" dirty="0">
                <a:effectLst/>
                <a:latin typeface="inherit"/>
              </a:rPr>
              <a:t>&gt;</a:t>
            </a:r>
            <a:endParaRPr lang="en-IN" b="0" i="0" dirty="0">
              <a:effectLst/>
              <a:latin typeface="Inconsolata"/>
            </a:endParaRPr>
          </a:p>
          <a:p>
            <a:pPr marL="0" indent="0" algn="l" fontAlgn="base">
              <a:buNone/>
            </a:pPr>
            <a:r>
              <a:rPr lang="en-IN" b="1" i="0" dirty="0">
                <a:effectLst/>
                <a:latin typeface="inherit"/>
              </a:rPr>
              <a:t>{</a:t>
            </a:r>
            <a:endParaRPr lang="en-IN" b="0" i="0" dirty="0">
              <a:effectLst/>
              <a:latin typeface="Inconsolata"/>
            </a:endParaRPr>
          </a:p>
          <a:p>
            <a:pPr marL="0" indent="0" algn="l" fontAlgn="base">
              <a:buNone/>
            </a:pPr>
            <a:r>
              <a:rPr lang="en-IN" b="1" i="0" dirty="0">
                <a:effectLst/>
                <a:latin typeface="inherit"/>
              </a:rPr>
              <a:t>	await</a:t>
            </a:r>
            <a:r>
              <a:rPr lang="en-IN" b="0" i="0" dirty="0">
                <a:effectLst/>
                <a:latin typeface="inherit"/>
              </a:rPr>
              <a:t> </a:t>
            </a:r>
            <a:r>
              <a:rPr lang="en-IN" b="0" i="0" dirty="0" err="1">
                <a:effectLst/>
                <a:latin typeface="inherit"/>
              </a:rPr>
              <a:t>context.Response.WriteAsync</a:t>
            </a:r>
            <a:r>
              <a:rPr lang="en-IN" b="1" i="0" dirty="0">
                <a:effectLst/>
                <a:latin typeface="inherit"/>
              </a:rPr>
              <a:t>(</a:t>
            </a:r>
            <a:r>
              <a:rPr lang="en-IN" b="0" i="0" dirty="0">
                <a:effectLst/>
                <a:latin typeface="inherit"/>
              </a:rPr>
              <a:t>"Getting Response from First Middleware"</a:t>
            </a:r>
            <a:r>
              <a:rPr lang="en-IN" b="1" i="0" dirty="0">
                <a:effectLst/>
                <a:latin typeface="inherit"/>
              </a:rPr>
              <a:t>)</a:t>
            </a:r>
            <a:r>
              <a:rPr lang="en-IN" b="0" i="0" dirty="0">
                <a:effectLst/>
                <a:latin typeface="inherit"/>
              </a:rPr>
              <a:t>;</a:t>
            </a:r>
            <a:endParaRPr lang="en-IN" b="0" i="0" dirty="0">
              <a:effectLst/>
              <a:latin typeface="Inconsolata"/>
            </a:endParaRPr>
          </a:p>
          <a:p>
            <a:pPr marL="0" indent="0" algn="l" fontAlgn="base">
              <a:buNone/>
            </a:pPr>
            <a:r>
              <a:rPr lang="en-IN" b="1" i="0" dirty="0">
                <a:effectLst/>
                <a:latin typeface="inherit"/>
              </a:rPr>
              <a:t>})</a:t>
            </a:r>
            <a:r>
              <a:rPr lang="en-IN" b="0" i="0" dirty="0">
                <a:effectLst/>
                <a:latin typeface="inherit"/>
              </a:rPr>
              <a:t>;</a:t>
            </a:r>
            <a:endParaRPr lang="en-IN" b="0" i="0" dirty="0">
              <a:effectLst/>
              <a:latin typeface="Inconsolata"/>
            </a:endParaRPr>
          </a:p>
          <a:p>
            <a:pPr marL="0" indent="0" algn="l" fontAlgn="base">
              <a:buNone/>
            </a:pPr>
            <a:r>
              <a:rPr lang="en-IN" b="0" i="0" dirty="0" err="1">
                <a:effectLst/>
                <a:latin typeface="inherit"/>
              </a:rPr>
              <a:t>app.Run</a:t>
            </a:r>
            <a:r>
              <a:rPr lang="en-IN" b="1" i="0" dirty="0">
                <a:effectLst/>
                <a:latin typeface="inherit"/>
              </a:rPr>
              <a:t>(async</a:t>
            </a:r>
            <a:r>
              <a:rPr lang="en-IN" b="0" i="0" dirty="0">
                <a:effectLst/>
                <a:latin typeface="inherit"/>
              </a:rPr>
              <a:t> </a:t>
            </a:r>
            <a:r>
              <a:rPr lang="en-IN" b="1" i="0" dirty="0">
                <a:effectLst/>
                <a:latin typeface="inherit"/>
              </a:rPr>
              <a:t>(</a:t>
            </a:r>
            <a:r>
              <a:rPr lang="en-IN" b="0" i="0" dirty="0">
                <a:effectLst/>
                <a:latin typeface="inherit"/>
              </a:rPr>
              <a:t>context</a:t>
            </a:r>
            <a:r>
              <a:rPr lang="en-IN" b="1" i="0" dirty="0">
                <a:effectLst/>
                <a:latin typeface="inherit"/>
              </a:rPr>
              <a:t>)</a:t>
            </a:r>
            <a:r>
              <a:rPr lang="en-IN" b="0" i="0" dirty="0">
                <a:effectLst/>
                <a:latin typeface="inherit"/>
              </a:rPr>
              <a:t> =</a:t>
            </a:r>
            <a:r>
              <a:rPr lang="en-IN" b="1" i="0" dirty="0">
                <a:effectLst/>
                <a:latin typeface="inherit"/>
              </a:rPr>
              <a:t>&gt;</a:t>
            </a:r>
            <a:endParaRPr lang="en-IN" b="0" i="0" dirty="0">
              <a:effectLst/>
              <a:latin typeface="Inconsolata"/>
            </a:endParaRPr>
          </a:p>
          <a:p>
            <a:pPr marL="0" indent="0" algn="l" fontAlgn="base">
              <a:buNone/>
            </a:pPr>
            <a:r>
              <a:rPr lang="en-IN" b="1" i="0" dirty="0">
                <a:effectLst/>
                <a:latin typeface="inherit"/>
              </a:rPr>
              <a:t>{</a:t>
            </a:r>
            <a:endParaRPr lang="en-IN" b="0" i="0" dirty="0">
              <a:effectLst/>
              <a:latin typeface="Inconsolata"/>
            </a:endParaRPr>
          </a:p>
          <a:p>
            <a:pPr marL="0" indent="0" algn="l" fontAlgn="base">
              <a:buNone/>
            </a:pPr>
            <a:r>
              <a:rPr lang="en-IN" b="1" i="0" dirty="0">
                <a:effectLst/>
                <a:latin typeface="inherit"/>
              </a:rPr>
              <a:t>	await</a:t>
            </a:r>
            <a:r>
              <a:rPr lang="en-IN" b="0" i="0" dirty="0">
                <a:effectLst/>
                <a:latin typeface="inherit"/>
              </a:rPr>
              <a:t> </a:t>
            </a:r>
            <a:r>
              <a:rPr lang="en-IN" b="0" i="0" dirty="0" err="1">
                <a:effectLst/>
                <a:latin typeface="inherit"/>
              </a:rPr>
              <a:t>context.Response.WriteAsync</a:t>
            </a:r>
            <a:r>
              <a:rPr lang="en-IN" b="1" i="0" dirty="0">
                <a:effectLst/>
                <a:latin typeface="inherit"/>
              </a:rPr>
              <a:t>(</a:t>
            </a:r>
            <a:r>
              <a:rPr lang="en-IN" b="0" i="0" dirty="0">
                <a:effectLst/>
                <a:latin typeface="inherit"/>
              </a:rPr>
              <a:t>"Getting Response from Second Middleware- request will never reach here"</a:t>
            </a:r>
            <a:r>
              <a:rPr lang="en-IN" b="1" i="0" dirty="0">
                <a:effectLst/>
                <a:latin typeface="inherit"/>
              </a:rPr>
              <a:t>)</a:t>
            </a:r>
            <a:r>
              <a:rPr lang="en-IN" b="0" i="0" dirty="0">
                <a:effectLst/>
                <a:latin typeface="inherit"/>
              </a:rPr>
              <a:t>;</a:t>
            </a:r>
            <a:endParaRPr lang="en-IN" b="0" i="0" dirty="0">
              <a:effectLst/>
              <a:latin typeface="Inconsolata"/>
            </a:endParaRPr>
          </a:p>
          <a:p>
            <a:pPr marL="0" indent="0" algn="l" fontAlgn="base">
              <a:buNone/>
            </a:pPr>
            <a:r>
              <a:rPr lang="en-IN" b="1" i="0" dirty="0">
                <a:effectLst/>
                <a:latin typeface="inherit"/>
              </a:rPr>
              <a:t>})</a:t>
            </a:r>
            <a:r>
              <a:rPr lang="en-IN" b="0" i="0" dirty="0">
                <a:effectLst/>
                <a:latin typeface="inherit"/>
              </a:rPr>
              <a:t>;</a:t>
            </a:r>
            <a:endParaRPr lang="en-IN" b="0" i="0" dirty="0">
              <a:effectLst/>
              <a:latin typeface="Inconsolata"/>
            </a:endParaRPr>
          </a:p>
          <a:p>
            <a:pPr marL="0" indent="0" algn="l" fontAlgn="base">
              <a:buNone/>
            </a:pPr>
            <a:r>
              <a:rPr lang="en-IN" b="1" i="0" dirty="0">
                <a:effectLst/>
                <a:latin typeface="inherit"/>
              </a:rPr>
              <a:t>}</a:t>
            </a:r>
            <a:endParaRPr lang="en-IN" b="0" i="0" dirty="0">
              <a:effectLst/>
              <a:latin typeface="Inconsolata"/>
            </a:endParaRPr>
          </a:p>
          <a:p>
            <a:endParaRPr lang="en-IN" dirty="0"/>
          </a:p>
          <a:p>
            <a:pPr marL="0" indent="0">
              <a:buNone/>
            </a:pPr>
            <a:r>
              <a:rPr lang="en-IN" dirty="0"/>
              <a:t>Output:</a:t>
            </a:r>
          </a:p>
          <a:p>
            <a:endParaRPr lang="en-IN" dirty="0"/>
          </a:p>
          <a:p>
            <a:pPr marL="0" indent="0">
              <a:buNone/>
            </a:pPr>
            <a:r>
              <a:rPr lang="en-US" b="0" i="0" dirty="0">
                <a:effectLst/>
                <a:latin typeface="Inconsolata"/>
              </a:rPr>
              <a:t>Getting Response from First Middleware</a:t>
            </a:r>
          </a:p>
          <a:p>
            <a:pPr marL="0" indent="0">
              <a:buNone/>
            </a:pPr>
            <a:endParaRPr lang="en-US" dirty="0">
              <a:latin typeface="Inconsolata"/>
            </a:endParaRPr>
          </a:p>
        </p:txBody>
      </p:sp>
    </p:spTree>
    <p:extLst>
      <p:ext uri="{BB962C8B-B14F-4D97-AF65-F5344CB8AC3E}">
        <p14:creationId xmlns:p14="http://schemas.microsoft.com/office/powerpoint/2010/main" val="217771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5E7C-42ED-4CD0-8514-5ED47CB7CED9}"/>
              </a:ext>
            </a:extLst>
          </p:cNvPr>
          <p:cNvSpPr>
            <a:spLocks noGrp="1"/>
          </p:cNvSpPr>
          <p:nvPr>
            <p:ph type="title"/>
          </p:nvPr>
        </p:nvSpPr>
        <p:spPr/>
        <p:txBody>
          <a:bodyPr/>
          <a:lstStyle/>
          <a:p>
            <a:r>
              <a:rPr lang="en-US" dirty="0"/>
              <a:t>Use() Extension Method:</a:t>
            </a:r>
            <a:endParaRPr lang="en-IN" dirty="0"/>
          </a:p>
        </p:txBody>
      </p:sp>
      <p:sp>
        <p:nvSpPr>
          <p:cNvPr id="3" name="Content Placeholder 2">
            <a:extLst>
              <a:ext uri="{FF2B5EF4-FFF2-40B4-BE49-F238E27FC236}">
                <a16:creationId xmlns:a16="http://schemas.microsoft.com/office/drawing/2014/main" id="{04302723-D2BC-455B-8132-E5AEF92989BB}"/>
              </a:ext>
            </a:extLst>
          </p:cNvPr>
          <p:cNvSpPr>
            <a:spLocks noGrp="1"/>
          </p:cNvSpPr>
          <p:nvPr>
            <p:ph idx="1"/>
          </p:nvPr>
        </p:nvSpPr>
        <p:spPr/>
        <p:txBody>
          <a:bodyPr>
            <a:normAutofit fontScale="77500" lnSpcReduction="20000"/>
          </a:bodyPr>
          <a:lstStyle/>
          <a:p>
            <a:pPr algn="l"/>
            <a:r>
              <a:rPr lang="en-US" b="0" i="0" dirty="0">
                <a:solidFill>
                  <a:srgbClr val="181818"/>
                </a:solidFill>
                <a:effectLst/>
                <a:latin typeface="Open Sans" panose="020B0606030504020204" pitchFamily="34" charset="0"/>
              </a:rPr>
              <a:t>Use</a:t>
            </a:r>
          </a:p>
          <a:p>
            <a:pPr algn="l" fontAlgn="base"/>
            <a:r>
              <a:rPr lang="en-US" b="0" i="0" dirty="0">
                <a:solidFill>
                  <a:srgbClr val="181818"/>
                </a:solidFill>
                <a:effectLst/>
                <a:latin typeface="Open Sans" panose="020B0606030504020204" pitchFamily="34" charset="0"/>
              </a:rPr>
              <a:t>Adds a middleware to the application pipeline and it can either pass the request to next delegate or it can end the request (short-circuit request pipeline). It is the most commonly used method to interact with middleware.</a:t>
            </a:r>
          </a:p>
          <a:p>
            <a:pPr marL="0" indent="0" algn="l" fontAlgn="base">
              <a:buNone/>
            </a:pPr>
            <a:r>
              <a:rPr lang="en-IN" b="1" i="0" dirty="0">
                <a:effectLst/>
                <a:latin typeface="inherit"/>
              </a:rPr>
              <a:t>public</a:t>
            </a:r>
            <a:r>
              <a:rPr lang="en-IN" b="0" i="0" dirty="0">
                <a:effectLst/>
                <a:latin typeface="inherit"/>
              </a:rPr>
              <a:t> </a:t>
            </a:r>
            <a:r>
              <a:rPr lang="en-IN" b="1" i="0" dirty="0">
                <a:effectLst/>
                <a:latin typeface="inherit"/>
              </a:rPr>
              <a:t>void</a:t>
            </a:r>
            <a:r>
              <a:rPr lang="en-IN" b="0" i="0" dirty="0">
                <a:effectLst/>
                <a:latin typeface="inherit"/>
              </a:rPr>
              <a:t> Configure</a:t>
            </a:r>
            <a:r>
              <a:rPr lang="en-IN" b="1" i="0" dirty="0">
                <a:effectLst/>
                <a:latin typeface="inherit"/>
              </a:rPr>
              <a:t>(</a:t>
            </a:r>
            <a:r>
              <a:rPr lang="en-IN" b="0" i="0" dirty="0" err="1">
                <a:effectLst/>
                <a:latin typeface="inherit"/>
              </a:rPr>
              <a:t>IApplicationBuilder</a:t>
            </a:r>
            <a:r>
              <a:rPr lang="en-IN" b="0" i="0" dirty="0">
                <a:effectLst/>
                <a:latin typeface="inherit"/>
              </a:rPr>
              <a:t> app, </a:t>
            </a:r>
            <a:r>
              <a:rPr lang="en-IN" b="0" i="0" dirty="0" err="1">
                <a:effectLst/>
                <a:latin typeface="inherit"/>
              </a:rPr>
              <a:t>IWebHostEnvironment</a:t>
            </a:r>
            <a:r>
              <a:rPr lang="en-IN" b="0" i="0" dirty="0">
                <a:effectLst/>
                <a:latin typeface="inherit"/>
              </a:rPr>
              <a:t> env</a:t>
            </a:r>
            <a:r>
              <a:rPr lang="en-IN" b="1" i="0" dirty="0">
                <a:effectLst/>
                <a:latin typeface="inherit"/>
              </a:rPr>
              <a:t>)</a:t>
            </a:r>
            <a:endParaRPr lang="en-IN" b="0" i="0" dirty="0">
              <a:effectLst/>
              <a:latin typeface="Inconsolata"/>
            </a:endParaRPr>
          </a:p>
          <a:p>
            <a:pPr marL="0" indent="0" algn="l" fontAlgn="base">
              <a:buNone/>
            </a:pPr>
            <a:r>
              <a:rPr lang="en-IN" b="1" i="0" dirty="0">
                <a:effectLst/>
                <a:latin typeface="inherit"/>
              </a:rPr>
              <a:t>{</a:t>
            </a:r>
          </a:p>
          <a:p>
            <a:pPr marL="0" indent="0" algn="l" fontAlgn="base">
              <a:buNone/>
            </a:pPr>
            <a:r>
              <a:rPr lang="en-IN" dirty="0" err="1">
                <a:latin typeface="Inconsolata"/>
              </a:rPr>
              <a:t>a</a:t>
            </a:r>
            <a:r>
              <a:rPr lang="en-IN" b="0" i="0" dirty="0" err="1">
                <a:effectLst/>
                <a:latin typeface="Inconsolata"/>
              </a:rPr>
              <a:t>pp.Use</a:t>
            </a:r>
            <a:r>
              <a:rPr lang="en-IN" b="0" i="0" dirty="0">
                <a:effectLst/>
                <a:latin typeface="Inconsolata"/>
              </a:rPr>
              <a:t>(async delegate(</a:t>
            </a:r>
            <a:r>
              <a:rPr lang="en-IN" b="0" i="0" dirty="0" err="1">
                <a:effectLst/>
                <a:latin typeface="Inconsolata"/>
              </a:rPr>
              <a:t>HttpContext</a:t>
            </a:r>
            <a:r>
              <a:rPr lang="en-IN" b="0" i="0" dirty="0">
                <a:effectLst/>
                <a:latin typeface="Inconsolata"/>
              </a:rPr>
              <a:t> context, </a:t>
            </a:r>
            <a:r>
              <a:rPr lang="en-IN" b="0" i="0" dirty="0" err="1">
                <a:effectLst/>
                <a:latin typeface="Inconsolata"/>
              </a:rPr>
              <a:t>Func</a:t>
            </a:r>
            <a:r>
              <a:rPr lang="en-IN" b="0" i="0" dirty="0">
                <a:effectLst/>
                <a:latin typeface="Inconsolata"/>
              </a:rPr>
              <a:t>&lt;Task&gt; next)</a:t>
            </a:r>
          </a:p>
          <a:p>
            <a:pPr marL="0" indent="0" algn="l" fontAlgn="base">
              <a:buNone/>
            </a:pPr>
            <a:r>
              <a:rPr lang="en-IN" b="0" i="0" dirty="0">
                <a:effectLst/>
                <a:latin typeface="Inconsolata"/>
              </a:rPr>
              <a:t>{</a:t>
            </a:r>
          </a:p>
          <a:p>
            <a:pPr marL="0" indent="0" algn="l" fontAlgn="base">
              <a:buNone/>
            </a:pPr>
            <a:r>
              <a:rPr lang="en-IN" b="0" i="0" dirty="0">
                <a:effectLst/>
                <a:latin typeface="Inconsolata"/>
              </a:rPr>
              <a:t>       await </a:t>
            </a:r>
            <a:r>
              <a:rPr lang="en-IN" b="0" i="0" dirty="0" err="1">
                <a:effectLst/>
                <a:latin typeface="Inconsolata"/>
              </a:rPr>
              <a:t>next.invoke</a:t>
            </a:r>
            <a:r>
              <a:rPr lang="en-IN" b="0" i="0" dirty="0">
                <a:effectLst/>
                <a:latin typeface="Inconsolata"/>
              </a:rPr>
              <a:t>();</a:t>
            </a:r>
          </a:p>
          <a:p>
            <a:pPr marL="0" indent="0" algn="l" fontAlgn="base">
              <a:buNone/>
            </a:pPr>
            <a:r>
              <a:rPr lang="en-IN" b="0" i="0" dirty="0">
                <a:effectLst/>
                <a:latin typeface="Inconsolata"/>
              </a:rPr>
              <a:t>});</a:t>
            </a:r>
          </a:p>
          <a:p>
            <a:pPr marL="0" indent="0" algn="l" fontAlgn="base">
              <a:buNone/>
            </a:pPr>
            <a:r>
              <a:rPr lang="en-IN" dirty="0">
                <a:latin typeface="Inconsolata"/>
              </a:rPr>
              <a:t>}</a:t>
            </a:r>
            <a:endParaRPr lang="en-IN" b="0" i="0" dirty="0">
              <a:effectLst/>
              <a:latin typeface="Inconsolata"/>
            </a:endParaRPr>
          </a:p>
          <a:p>
            <a:pPr marL="0" indent="0">
              <a:buNone/>
            </a:pPr>
            <a:br>
              <a:rPr lang="en-US" dirty="0"/>
            </a:br>
            <a:endParaRPr lang="en-IN" dirty="0"/>
          </a:p>
        </p:txBody>
      </p:sp>
    </p:spTree>
    <p:extLst>
      <p:ext uri="{BB962C8B-B14F-4D97-AF65-F5344CB8AC3E}">
        <p14:creationId xmlns:p14="http://schemas.microsoft.com/office/powerpoint/2010/main" val="181911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3BBDB-3D6D-4036-9895-EADA71E56203}"/>
              </a:ext>
            </a:extLst>
          </p:cNvPr>
          <p:cNvSpPr>
            <a:spLocks noGrp="1"/>
          </p:cNvSpPr>
          <p:nvPr>
            <p:ph idx="1"/>
          </p:nvPr>
        </p:nvSpPr>
        <p:spPr>
          <a:xfrm>
            <a:off x="838200" y="387627"/>
            <a:ext cx="10515600" cy="5739641"/>
          </a:xfrm>
        </p:spPr>
        <p:txBody>
          <a:bodyPr>
            <a:normAutofit fontScale="62500" lnSpcReduction="20000"/>
          </a:bodyPr>
          <a:lstStyle/>
          <a:p>
            <a:pPr marL="0" indent="0" algn="l" fontAlgn="base">
              <a:buNone/>
            </a:pPr>
            <a:r>
              <a:rPr lang="en-IN" b="1" i="0" dirty="0">
                <a:effectLst/>
                <a:latin typeface="arial" panose="020B0604020202020204" pitchFamily="34" charset="0"/>
              </a:rPr>
              <a:t>Configuring middleware component using the Use extension method</a:t>
            </a:r>
          </a:p>
          <a:p>
            <a:pPr marL="0" indent="0" algn="l" fontAlgn="base">
              <a:buNone/>
            </a:pPr>
            <a:r>
              <a:rPr lang="en-IN" b="0" i="0" dirty="0">
                <a:effectLst/>
                <a:latin typeface="-apple-system"/>
              </a:rPr>
              <a:t> </a:t>
            </a:r>
          </a:p>
          <a:p>
            <a:pPr marL="0" indent="0" algn="just" fontAlgn="base">
              <a:buNone/>
            </a:pPr>
            <a:r>
              <a:rPr lang="en-IN" b="0" i="0" dirty="0">
                <a:effectLst/>
                <a:latin typeface="arial" panose="020B0604020202020204" pitchFamily="34" charset="0"/>
              </a:rPr>
              <a:t>Then the question that comes to your mind is how to call the next component in the request processing pipeline, the answer is to register your middleware component using the Use extension method as shown below.</a:t>
            </a:r>
            <a:endParaRPr lang="en-IN" b="0" i="0" dirty="0">
              <a:effectLst/>
              <a:latin typeface="-apple-system"/>
            </a:endParaRPr>
          </a:p>
          <a:p>
            <a:pPr marL="0" indent="0" algn="l" rtl="0" fontAlgn="base">
              <a:buNone/>
            </a:pPr>
            <a:r>
              <a:rPr lang="en-IN" b="1" i="0" dirty="0">
                <a:effectLst/>
                <a:latin typeface="inherit"/>
              </a:rPr>
              <a:t>public</a:t>
            </a:r>
            <a:r>
              <a:rPr lang="en-IN" b="0" i="0" dirty="0">
                <a:effectLst/>
                <a:latin typeface="inherit"/>
              </a:rPr>
              <a:t> </a:t>
            </a:r>
            <a:r>
              <a:rPr lang="en-IN" b="1" i="0" dirty="0">
                <a:effectLst/>
                <a:latin typeface="inherit"/>
              </a:rPr>
              <a:t>void</a:t>
            </a:r>
            <a:r>
              <a:rPr lang="en-IN" b="0" i="0" dirty="0">
                <a:effectLst/>
                <a:latin typeface="inherit"/>
              </a:rPr>
              <a:t> Configure</a:t>
            </a:r>
            <a:r>
              <a:rPr lang="en-IN" b="1" i="0" dirty="0">
                <a:effectLst/>
                <a:latin typeface="inherit"/>
              </a:rPr>
              <a:t>(</a:t>
            </a:r>
            <a:r>
              <a:rPr lang="en-IN" b="0" i="0" dirty="0" err="1">
                <a:effectLst/>
                <a:latin typeface="inherit"/>
              </a:rPr>
              <a:t>IApplicationBuilder</a:t>
            </a:r>
            <a:r>
              <a:rPr lang="en-IN" b="0" i="0" dirty="0">
                <a:effectLst/>
                <a:latin typeface="inherit"/>
              </a:rPr>
              <a:t> app, </a:t>
            </a:r>
            <a:r>
              <a:rPr lang="en-IN" b="0" i="0" dirty="0" err="1">
                <a:effectLst/>
                <a:latin typeface="inherit"/>
              </a:rPr>
              <a:t>IWebHostEnvironment</a:t>
            </a:r>
            <a:r>
              <a:rPr lang="en-IN" b="0" i="0" dirty="0">
                <a:effectLst/>
                <a:latin typeface="inherit"/>
              </a:rPr>
              <a:t> env</a:t>
            </a: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lgn="l" rtl="0" fontAlgn="base">
              <a:buNone/>
            </a:pPr>
            <a:r>
              <a:rPr lang="en-IN" b="0" i="0" dirty="0" err="1">
                <a:effectLst/>
                <a:latin typeface="inherit"/>
              </a:rPr>
              <a:t>app.Use</a:t>
            </a:r>
            <a:r>
              <a:rPr lang="en-IN" b="1" i="0" dirty="0">
                <a:effectLst/>
                <a:latin typeface="inherit"/>
              </a:rPr>
              <a:t>(async</a:t>
            </a:r>
            <a:r>
              <a:rPr lang="en-IN" b="0" i="0" dirty="0">
                <a:effectLst/>
                <a:latin typeface="inherit"/>
              </a:rPr>
              <a:t> </a:t>
            </a:r>
            <a:r>
              <a:rPr lang="en-IN" b="1" i="0" dirty="0">
                <a:effectLst/>
                <a:latin typeface="inherit"/>
              </a:rPr>
              <a:t>(</a:t>
            </a:r>
            <a:r>
              <a:rPr lang="en-IN" b="0" i="0" dirty="0">
                <a:effectLst/>
                <a:latin typeface="inherit"/>
              </a:rPr>
              <a:t>context, next</a:t>
            </a:r>
            <a:r>
              <a:rPr lang="en-IN" b="1" i="0" dirty="0">
                <a:effectLst/>
                <a:latin typeface="inherit"/>
              </a:rPr>
              <a:t>)</a:t>
            </a:r>
            <a:r>
              <a:rPr lang="en-IN" b="0" i="0" dirty="0">
                <a:effectLst/>
                <a:latin typeface="inherit"/>
              </a:rPr>
              <a:t> =</a:t>
            </a:r>
            <a:r>
              <a:rPr lang="en-IN" b="1" i="0" dirty="0">
                <a:effectLst/>
                <a:latin typeface="inherit"/>
              </a:rPr>
              <a:t>&gt;</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await</a:t>
            </a:r>
            <a:r>
              <a:rPr lang="en-IN" b="0" i="0" dirty="0">
                <a:effectLst/>
                <a:latin typeface="inherit"/>
              </a:rPr>
              <a:t> </a:t>
            </a:r>
            <a:r>
              <a:rPr lang="en-IN" b="0" i="0" dirty="0" err="1">
                <a:effectLst/>
                <a:latin typeface="inherit"/>
              </a:rPr>
              <a:t>context.Response.WriteAsync</a:t>
            </a:r>
            <a:r>
              <a:rPr lang="en-IN" b="1" i="0" dirty="0">
                <a:effectLst/>
                <a:latin typeface="inherit"/>
              </a:rPr>
              <a:t>(</a:t>
            </a:r>
            <a:r>
              <a:rPr lang="en-IN" b="0" i="0" dirty="0">
                <a:effectLst/>
                <a:latin typeface="inherit"/>
              </a:rPr>
              <a:t>"Getting Response from 1st Middleware"</a:t>
            </a: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await</a:t>
            </a:r>
            <a:r>
              <a:rPr lang="en-IN" b="0" i="0" dirty="0">
                <a:effectLst/>
                <a:latin typeface="inherit"/>
              </a:rPr>
              <a:t> next</a:t>
            </a: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0" i="0" dirty="0" err="1">
                <a:effectLst/>
                <a:latin typeface="inherit"/>
              </a:rPr>
              <a:t>app.Run</a:t>
            </a:r>
            <a:r>
              <a:rPr lang="en-IN" b="1" i="0" dirty="0">
                <a:effectLst/>
                <a:latin typeface="inherit"/>
              </a:rPr>
              <a:t>(async</a:t>
            </a:r>
            <a:r>
              <a:rPr lang="en-IN" b="0" i="0" dirty="0">
                <a:effectLst/>
                <a:latin typeface="inherit"/>
              </a:rPr>
              <a:t> </a:t>
            </a:r>
            <a:r>
              <a:rPr lang="en-IN" b="1" i="0" dirty="0">
                <a:effectLst/>
                <a:latin typeface="inherit"/>
              </a:rPr>
              <a:t>(</a:t>
            </a:r>
            <a:r>
              <a:rPr lang="en-IN" b="0" i="0" dirty="0">
                <a:effectLst/>
                <a:latin typeface="inherit"/>
              </a:rPr>
              <a:t>context</a:t>
            </a:r>
            <a:r>
              <a:rPr lang="en-IN" b="1" i="0" dirty="0">
                <a:effectLst/>
                <a:latin typeface="inherit"/>
              </a:rPr>
              <a:t>)</a:t>
            </a:r>
            <a:r>
              <a:rPr lang="en-IN" b="0" i="0" dirty="0">
                <a:effectLst/>
                <a:latin typeface="inherit"/>
              </a:rPr>
              <a:t> =</a:t>
            </a:r>
            <a:r>
              <a:rPr lang="en-IN" b="1" i="0" dirty="0">
                <a:effectLst/>
                <a:latin typeface="inherit"/>
              </a:rPr>
              <a:t>&gt;</a:t>
            </a:r>
            <a:endParaRPr lang="en-IN" b="0" i="0" dirty="0">
              <a:effectLst/>
              <a:latin typeface="Inconsolata"/>
            </a:endParaRPr>
          </a:p>
          <a:p>
            <a:pPr marL="0" indent="0" algn="l" rtl="0" fontAlgn="base">
              <a:buNone/>
            </a:pPr>
            <a:r>
              <a:rPr lang="en-IN" b="1" i="0" dirty="0">
                <a:effectLst/>
                <a:latin typeface="inherit"/>
              </a:rPr>
              <a:t>{</a:t>
            </a:r>
            <a:endParaRPr lang="en-IN" b="0" i="0" dirty="0">
              <a:effectLst/>
              <a:latin typeface="Inconsolata"/>
            </a:endParaRPr>
          </a:p>
          <a:p>
            <a:pPr marL="0" indent="0" algn="l" rtl="0" fontAlgn="base">
              <a:buNone/>
            </a:pPr>
            <a:r>
              <a:rPr lang="en-IN" b="1" i="0" dirty="0">
                <a:effectLst/>
                <a:latin typeface="inherit"/>
              </a:rPr>
              <a:t>await</a:t>
            </a:r>
            <a:r>
              <a:rPr lang="en-IN" b="0" i="0" dirty="0">
                <a:effectLst/>
                <a:latin typeface="inherit"/>
              </a:rPr>
              <a:t> </a:t>
            </a:r>
            <a:r>
              <a:rPr lang="en-IN" b="0" i="0" dirty="0" err="1">
                <a:effectLst/>
                <a:latin typeface="inherit"/>
              </a:rPr>
              <a:t>context.Response.WriteAsync</a:t>
            </a:r>
            <a:r>
              <a:rPr lang="en-IN" b="1" i="0" dirty="0">
                <a:effectLst/>
                <a:latin typeface="inherit"/>
              </a:rPr>
              <a:t>(</a:t>
            </a:r>
            <a:r>
              <a:rPr lang="en-IN" b="0" i="0" dirty="0">
                <a:effectLst/>
                <a:latin typeface="inherit"/>
              </a:rPr>
              <a:t>"Getting Response from 2nd Middleware"</a:t>
            </a: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r>
              <a:rPr lang="en-IN" b="0" i="0" dirty="0">
                <a:effectLst/>
                <a:latin typeface="inherit"/>
              </a:rPr>
              <a:t>;</a:t>
            </a:r>
            <a:endParaRPr lang="en-IN" b="0" i="0" dirty="0">
              <a:effectLst/>
              <a:latin typeface="Inconsolata"/>
            </a:endParaRPr>
          </a:p>
          <a:p>
            <a:pPr marL="0" indent="0" algn="l" rtl="0" fontAlgn="base">
              <a:buNone/>
            </a:pPr>
            <a:r>
              <a:rPr lang="en-IN" b="1" i="0" dirty="0">
                <a:effectLst/>
                <a:latin typeface="inherit"/>
              </a:rPr>
              <a:t>}</a:t>
            </a:r>
          </a:p>
          <a:p>
            <a:pPr marL="0" indent="0" algn="l" rtl="0" fontAlgn="base">
              <a:buNone/>
            </a:pPr>
            <a:r>
              <a:rPr lang="en-US" b="0" i="0" dirty="0">
                <a:solidFill>
                  <a:srgbClr val="000000"/>
                </a:solidFill>
                <a:effectLst/>
                <a:latin typeface="arial" panose="020B0604020202020204" pitchFamily="34" charset="0"/>
              </a:rPr>
              <a:t>Now run the application and you will see the output as expected which is coming from both the middleware components.</a:t>
            </a:r>
            <a:endParaRPr lang="en-IN" b="0" i="0" dirty="0">
              <a:effectLst/>
              <a:latin typeface="Inconsolata"/>
            </a:endParaRPr>
          </a:p>
          <a:p>
            <a:endParaRPr lang="en-IN" dirty="0"/>
          </a:p>
        </p:txBody>
      </p:sp>
    </p:spTree>
    <p:extLst>
      <p:ext uri="{BB962C8B-B14F-4D97-AF65-F5344CB8AC3E}">
        <p14:creationId xmlns:p14="http://schemas.microsoft.com/office/powerpoint/2010/main" val="1502937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1744</Words>
  <Application>Microsoft Office PowerPoint</Application>
  <PresentationFormat>Widescreen</PresentationFormat>
  <Paragraphs>191</Paragraphs>
  <Slides>19</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-apple-system</vt:lpstr>
      <vt:lpstr>Arial</vt:lpstr>
      <vt:lpstr>Arial</vt:lpstr>
      <vt:lpstr>Calibri</vt:lpstr>
      <vt:lpstr>Calibri Light</vt:lpstr>
      <vt:lpstr>Inconsolata</vt:lpstr>
      <vt:lpstr>inherit</vt:lpstr>
      <vt:lpstr>open sans</vt:lpstr>
      <vt:lpstr>open sans</vt:lpstr>
      <vt:lpstr>Segoe UI</vt:lpstr>
      <vt:lpstr>SFMono-Regular</vt:lpstr>
      <vt:lpstr>Times New Roman</vt:lpstr>
      <vt:lpstr>Office Theme</vt:lpstr>
      <vt:lpstr>Middleware</vt:lpstr>
      <vt:lpstr> What are Middleware Components? </vt:lpstr>
      <vt:lpstr>Configure Middleware Components </vt:lpstr>
      <vt:lpstr>PowerPoint Presentation</vt:lpstr>
      <vt:lpstr>PowerPoint Presentation</vt:lpstr>
      <vt:lpstr>PowerPoint Presentation</vt:lpstr>
      <vt:lpstr>PowerPoint Presentation</vt:lpstr>
      <vt:lpstr>Use() Extension Method:</vt:lpstr>
      <vt:lpstr>PowerPoint Presentation</vt:lpstr>
      <vt:lpstr>PowerPoint Presentation</vt:lpstr>
      <vt:lpstr>Map </vt:lpstr>
      <vt:lpstr>PowerPoint Presentation</vt:lpstr>
      <vt:lpstr>PowerPoint Presentation</vt:lpstr>
      <vt:lpstr>PowerPoint Presentation</vt:lpstr>
      <vt:lpstr>Middleware order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dc:title>
  <dc:creator>queen of ladies hubby name</dc:creator>
  <cp:lastModifiedBy>Trainer Mangai</cp:lastModifiedBy>
  <cp:revision>28</cp:revision>
  <dcterms:created xsi:type="dcterms:W3CDTF">2021-04-07T19:22:53Z</dcterms:created>
  <dcterms:modified xsi:type="dcterms:W3CDTF">2022-03-10T03:23:40Z</dcterms:modified>
</cp:coreProperties>
</file>