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658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9DD5A2-20D5-4ADB-B2C9-BD895D56BF8B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FBD0A6-D598-4666-973A-2F25A98495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19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BD0A6-D598-4666-973A-2F25A984950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383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1</a:t>
            </a:r>
          </a:p>
          <a:p>
            <a:r>
              <a:rPr lang="en-IN" dirty="0">
                <a:effectLst/>
              </a:rPr>
              <a:t>2</a:t>
            </a:r>
          </a:p>
          <a:p>
            <a:r>
              <a:rPr lang="en-IN" dirty="0">
                <a:effectLst/>
              </a:rPr>
              <a:t>3</a:t>
            </a:r>
          </a:p>
          <a:p>
            <a:r>
              <a:rPr lang="en-IN" dirty="0">
                <a:effectLst/>
              </a:rPr>
              <a:t>4</a:t>
            </a:r>
          </a:p>
          <a:p>
            <a:r>
              <a:rPr lang="en-IN" dirty="0">
                <a:effectLst/>
              </a:rPr>
              <a:t>5</a:t>
            </a:r>
          </a:p>
          <a:p>
            <a:r>
              <a:rPr lang="en-IN" dirty="0">
                <a:effectLst/>
              </a:rPr>
              <a:t>6</a:t>
            </a:r>
          </a:p>
          <a:p>
            <a:r>
              <a:rPr lang="en-IN" dirty="0">
                <a:effectLst/>
              </a:rPr>
              <a:t>7</a:t>
            </a:r>
          </a:p>
          <a:p>
            <a:r>
              <a:rPr lang="en-IN" dirty="0">
                <a:effectLst/>
              </a:rPr>
              <a:t>8</a:t>
            </a:r>
          </a:p>
          <a:p>
            <a:r>
              <a:rPr lang="en-IN" dirty="0">
                <a:effectLst/>
              </a:rPr>
              <a:t>9</a:t>
            </a:r>
          </a:p>
          <a:p>
            <a:r>
              <a:rPr lang="en-IN" dirty="0">
                <a:effectLst/>
              </a:rPr>
              <a:t>10</a:t>
            </a:r>
          </a:p>
          <a:p>
            <a:r>
              <a:rPr lang="en-IN" dirty="0">
                <a:effectLst/>
              </a:rPr>
              <a:t>11</a:t>
            </a:r>
          </a:p>
          <a:p>
            <a:r>
              <a:rPr lang="en-IN" dirty="0">
                <a:effectLst/>
              </a:rPr>
              <a:t>12</a:t>
            </a:r>
          </a:p>
          <a:p>
            <a:r>
              <a:rPr lang="en-IN" dirty="0">
                <a:effectLst/>
              </a:rPr>
              <a:t>13</a:t>
            </a:r>
          </a:p>
          <a:p>
            <a:r>
              <a:rPr lang="en-IN" dirty="0">
                <a:effectLst/>
              </a:rPr>
              <a:t>14</a:t>
            </a:r>
          </a:p>
          <a:p>
            <a:r>
              <a:rPr lang="en-IN" dirty="0">
                <a:effectLst/>
              </a:rPr>
              <a:t>15</a:t>
            </a:r>
          </a:p>
          <a:p>
            <a:r>
              <a:rPr lang="en-IN" dirty="0">
                <a:effectLst/>
              </a:rPr>
              <a:t>16</a:t>
            </a:r>
          </a:p>
          <a:p>
            <a:r>
              <a:rPr lang="en-IN" dirty="0">
                <a:effectLst/>
              </a:rPr>
              <a:t>17</a:t>
            </a:r>
          </a:p>
          <a:p>
            <a:r>
              <a:rPr lang="en-IN" dirty="0">
                <a:effectLst/>
              </a:rPr>
              <a:t>18</a:t>
            </a:r>
          </a:p>
          <a:p>
            <a:r>
              <a:rPr lang="en-IN" dirty="0">
                <a:effectLst/>
              </a:rPr>
              <a:t>19</a:t>
            </a:r>
          </a:p>
          <a:p>
            <a:r>
              <a:rPr lang="en-IN" dirty="0">
                <a:effectLst/>
              </a:rPr>
              <a:t>20</a:t>
            </a:r>
          </a:p>
          <a:p>
            <a:r>
              <a:rPr lang="en-IN" dirty="0">
                <a:effectLst/>
              </a:rPr>
              <a:t>21</a:t>
            </a:r>
          </a:p>
          <a:p>
            <a:r>
              <a:rPr lang="en-IN" dirty="0">
                <a:effectLst/>
              </a:rPr>
              <a:t>22</a:t>
            </a:r>
          </a:p>
          <a:p>
            <a:r>
              <a:rPr lang="en-IN" dirty="0">
                <a:effectLst/>
              </a:rPr>
              <a:t>23</a:t>
            </a:r>
          </a:p>
          <a:p>
            <a:r>
              <a:rPr lang="en-IN" dirty="0">
                <a:effectLst/>
              </a:rPr>
              <a:t>24</a:t>
            </a:r>
          </a:p>
          <a:p>
            <a:r>
              <a:rPr lang="en-IN" dirty="0">
                <a:effectLst/>
              </a:rPr>
              <a:t>25</a:t>
            </a:r>
          </a:p>
          <a:p>
            <a:r>
              <a:rPr lang="en-IN" dirty="0">
                <a:effectLst/>
              </a:rPr>
              <a:t>private void </a:t>
            </a:r>
            <a:r>
              <a:rPr lang="en-IN" dirty="0" err="1">
                <a:effectLst/>
              </a:rPr>
              <a:t>InitializeComponent</a:t>
            </a:r>
            <a:r>
              <a:rPr lang="en-IN" dirty="0">
                <a:effectLst/>
              </a:rPr>
              <a:t>()</a:t>
            </a:r>
          </a:p>
          <a:p>
            <a:r>
              <a:rPr lang="en-IN" dirty="0">
                <a:effectLst/>
              </a:rPr>
              <a:t>{</a:t>
            </a:r>
          </a:p>
          <a:p>
            <a:r>
              <a:rPr lang="en-IN" dirty="0">
                <a:effectLst/>
              </a:rPr>
              <a:t>    this.serviceProcessInstaller1 = new </a:t>
            </a:r>
            <a:r>
              <a:rPr lang="en-IN" dirty="0" err="1">
                <a:effectLst/>
              </a:rPr>
              <a:t>System.ServiceProcess.ServiceProcessInstaller</a:t>
            </a:r>
            <a:r>
              <a:rPr lang="en-IN" dirty="0">
                <a:effectLst/>
              </a:rPr>
              <a:t>();</a:t>
            </a:r>
          </a:p>
          <a:p>
            <a:r>
              <a:rPr lang="en-IN" dirty="0">
                <a:effectLst/>
              </a:rPr>
              <a:t>    this.serviceInstaller1 = new </a:t>
            </a:r>
            <a:r>
              <a:rPr lang="en-IN" dirty="0" err="1">
                <a:effectLst/>
              </a:rPr>
              <a:t>System.ServiceProcess.ServiceInstaller</a:t>
            </a:r>
            <a:r>
              <a:rPr lang="en-IN" dirty="0">
                <a:effectLst/>
              </a:rPr>
              <a:t>();</a:t>
            </a:r>
          </a:p>
          <a:p>
            <a:r>
              <a:rPr lang="en-IN" dirty="0">
                <a:effectLst/>
              </a:rPr>
              <a:t>    //</a:t>
            </a:r>
          </a:p>
          <a:p>
            <a:r>
              <a:rPr lang="en-IN" dirty="0">
                <a:effectLst/>
              </a:rPr>
              <a:t>    // serviceProcessInstaller1</a:t>
            </a:r>
          </a:p>
          <a:p>
            <a:r>
              <a:rPr lang="en-IN" dirty="0">
                <a:effectLst/>
              </a:rPr>
              <a:t>    //</a:t>
            </a:r>
          </a:p>
          <a:p>
            <a:r>
              <a:rPr lang="en-IN" dirty="0">
                <a:effectLst/>
              </a:rPr>
              <a:t>    this.serviceProcessInstaller1.Account =</a:t>
            </a:r>
          </a:p>
          <a:p>
            <a:r>
              <a:rPr lang="en-IN" dirty="0">
                <a:effectLst/>
              </a:rPr>
              <a:t>        </a:t>
            </a:r>
            <a:r>
              <a:rPr lang="en-IN" dirty="0" err="1">
                <a:effectLst/>
              </a:rPr>
              <a:t>System.ServiceProcess.ServiceAccount.LocalSystem</a:t>
            </a:r>
            <a:r>
              <a:rPr lang="en-IN" dirty="0">
                <a:effectLst/>
              </a:rPr>
              <a:t>;</a:t>
            </a:r>
          </a:p>
          <a:p>
            <a:r>
              <a:rPr lang="en-IN" dirty="0">
                <a:effectLst/>
              </a:rPr>
              <a:t>    this.serviceProcessInstaller1.Password = null;</a:t>
            </a:r>
          </a:p>
          <a:p>
            <a:r>
              <a:rPr lang="en-IN" dirty="0">
                <a:effectLst/>
              </a:rPr>
              <a:t>    this.serviceProcessInstaller1.Username = null;</a:t>
            </a:r>
          </a:p>
          <a:p>
            <a:r>
              <a:rPr lang="en-IN" dirty="0">
                <a:effectLst/>
              </a:rPr>
              <a:t>    //</a:t>
            </a:r>
          </a:p>
          <a:p>
            <a:r>
              <a:rPr lang="en-IN" dirty="0">
                <a:effectLst/>
              </a:rPr>
              <a:t>    // serviceInstaller1</a:t>
            </a:r>
          </a:p>
          <a:p>
            <a:r>
              <a:rPr lang="en-IN" dirty="0">
                <a:effectLst/>
              </a:rPr>
              <a:t>    //</a:t>
            </a:r>
          </a:p>
          <a:p>
            <a:r>
              <a:rPr lang="en-IN" dirty="0">
                <a:effectLst/>
              </a:rPr>
              <a:t>    this.serviceInstaller1.ServiceName = "WindowsService.NET";</a:t>
            </a:r>
          </a:p>
          <a:p>
            <a:r>
              <a:rPr lang="en-IN" dirty="0">
                <a:effectLst/>
              </a:rPr>
              <a:t>    this.serviceInstaller1.DisplayName = "WindowsService.NET";</a:t>
            </a:r>
          </a:p>
          <a:p>
            <a:r>
              <a:rPr lang="en-IN" dirty="0">
                <a:effectLst/>
              </a:rPr>
              <a:t>    this.serviceInstaller1.Description =</a:t>
            </a:r>
          </a:p>
          <a:p>
            <a:r>
              <a:rPr lang="en-IN" dirty="0">
                <a:effectLst/>
              </a:rPr>
              <a:t>        "A sample Windows Service boilerplate written in C# using NET Framework and VS2019";</a:t>
            </a:r>
          </a:p>
          <a:p>
            <a:r>
              <a:rPr lang="en-IN" dirty="0">
                <a:effectLst/>
              </a:rPr>
              <a:t>    //</a:t>
            </a:r>
          </a:p>
          <a:p>
            <a:r>
              <a:rPr lang="en-IN" dirty="0">
                <a:effectLst/>
              </a:rPr>
              <a:t>    // </a:t>
            </a:r>
            <a:r>
              <a:rPr lang="en-IN" dirty="0" err="1">
                <a:effectLst/>
              </a:rPr>
              <a:t>ProjectInstaller</a:t>
            </a:r>
            <a:endParaRPr lang="en-IN" dirty="0">
              <a:effectLst/>
            </a:endParaRPr>
          </a:p>
          <a:p>
            <a:r>
              <a:rPr lang="en-IN" dirty="0">
                <a:effectLst/>
              </a:rPr>
              <a:t>    //</a:t>
            </a:r>
          </a:p>
          <a:p>
            <a:r>
              <a:rPr lang="en-IN" dirty="0">
                <a:effectLst/>
              </a:rPr>
              <a:t>    </a:t>
            </a:r>
            <a:r>
              <a:rPr lang="en-IN" dirty="0" err="1">
                <a:effectLst/>
              </a:rPr>
              <a:t>this.Installers.AddRange</a:t>
            </a:r>
            <a:r>
              <a:rPr lang="en-IN" dirty="0">
                <a:effectLst/>
              </a:rPr>
              <a:t>(new </a:t>
            </a:r>
            <a:r>
              <a:rPr lang="en-IN" dirty="0" err="1">
                <a:effectLst/>
              </a:rPr>
              <a:t>System.Configuration.Install.Installer</a:t>
            </a:r>
            <a:r>
              <a:rPr lang="en-IN" dirty="0">
                <a:effectLst/>
              </a:rPr>
              <a:t>[] {</a:t>
            </a:r>
          </a:p>
          <a:p>
            <a:r>
              <a:rPr lang="en-IN" dirty="0">
                <a:effectLst/>
              </a:rPr>
              <a:t>        this.serviceProcessInstaller1,</a:t>
            </a:r>
          </a:p>
          <a:p>
            <a:r>
              <a:rPr lang="en-IN" dirty="0">
                <a:effectLst/>
              </a:rPr>
              <a:t>        this.serviceInstaller1});</a:t>
            </a:r>
          </a:p>
          <a:p>
            <a:r>
              <a:rPr lang="en-IN" dirty="0">
                <a:effectLst/>
              </a:rPr>
              <a:t>}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BD0A6-D598-4666-973A-2F25A984950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65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effectLst/>
              </a:rPr>
              <a:t>public partial class Service1 : </a:t>
            </a:r>
            <a:r>
              <a:rPr lang="en-IN" dirty="0" err="1">
                <a:effectLst/>
              </a:rPr>
              <a:t>ServiceBase</a:t>
            </a:r>
            <a:endParaRPr lang="en-IN" dirty="0">
              <a:effectLst/>
            </a:endParaRPr>
          </a:p>
          <a:p>
            <a:r>
              <a:rPr lang="en-IN" dirty="0">
                <a:effectLst/>
              </a:rPr>
              <a:t>{</a:t>
            </a:r>
          </a:p>
          <a:p>
            <a:r>
              <a:rPr lang="en-IN" dirty="0">
                <a:effectLst/>
              </a:rPr>
              <a:t>    Timer </a:t>
            </a:r>
            <a:r>
              <a:rPr lang="en-IN" dirty="0" err="1">
                <a:effectLst/>
              </a:rPr>
              <a:t>Timer</a:t>
            </a:r>
            <a:r>
              <a:rPr lang="en-IN" dirty="0">
                <a:effectLst/>
              </a:rPr>
              <a:t> = new Timer();</a:t>
            </a:r>
          </a:p>
          <a:p>
            <a:r>
              <a:rPr lang="en-IN" dirty="0">
                <a:effectLst/>
              </a:rPr>
              <a:t>    int Interval = 10000; // 10000 </a:t>
            </a:r>
            <a:r>
              <a:rPr lang="en-IN" dirty="0" err="1">
                <a:effectLst/>
              </a:rPr>
              <a:t>ms</a:t>
            </a:r>
            <a:r>
              <a:rPr lang="en-IN" dirty="0">
                <a:effectLst/>
              </a:rPr>
              <a:t> = 10 second  </a:t>
            </a:r>
          </a:p>
          <a:p>
            <a:r>
              <a:rPr lang="en-IN" dirty="0">
                <a:effectLst/>
              </a:rPr>
              <a:t> </a:t>
            </a:r>
          </a:p>
          <a:p>
            <a:r>
              <a:rPr lang="en-IN" dirty="0">
                <a:effectLst/>
              </a:rPr>
              <a:t>    public Service1()</a:t>
            </a:r>
          </a:p>
          <a:p>
            <a:r>
              <a:rPr lang="en-IN" dirty="0">
                <a:effectLst/>
              </a:rPr>
              <a:t>    {</a:t>
            </a:r>
          </a:p>
          <a:p>
            <a:r>
              <a:rPr lang="en-IN" dirty="0">
                <a:effectLst/>
              </a:rPr>
              <a:t>        </a:t>
            </a:r>
            <a:r>
              <a:rPr lang="en-IN" dirty="0" err="1">
                <a:effectLst/>
              </a:rPr>
              <a:t>InitializeComponent</a:t>
            </a:r>
            <a:r>
              <a:rPr lang="en-IN" dirty="0">
                <a:effectLst/>
              </a:rPr>
              <a:t>();</a:t>
            </a:r>
          </a:p>
          <a:p>
            <a:r>
              <a:rPr lang="en-IN" dirty="0">
                <a:effectLst/>
              </a:rPr>
              <a:t>        </a:t>
            </a:r>
            <a:r>
              <a:rPr lang="en-IN" dirty="0" err="1">
                <a:effectLst/>
              </a:rPr>
              <a:t>this.ServiceName</a:t>
            </a:r>
            <a:r>
              <a:rPr lang="en-IN" dirty="0">
                <a:effectLst/>
              </a:rPr>
              <a:t> = "WindowsService.NET";</a:t>
            </a:r>
          </a:p>
          <a:p>
            <a:r>
              <a:rPr lang="en-IN" dirty="0">
                <a:effectLst/>
              </a:rPr>
              <a:t>    }</a:t>
            </a:r>
          </a:p>
          <a:p>
            <a:r>
              <a:rPr lang="en-IN" dirty="0">
                <a:effectLst/>
              </a:rPr>
              <a:t> </a:t>
            </a:r>
          </a:p>
          <a:p>
            <a:r>
              <a:rPr lang="en-IN" dirty="0">
                <a:effectLst/>
              </a:rPr>
              <a:t>    protected override void </a:t>
            </a:r>
            <a:r>
              <a:rPr lang="en-IN" dirty="0" err="1">
                <a:effectLst/>
              </a:rPr>
              <a:t>OnStart</a:t>
            </a:r>
            <a:r>
              <a:rPr lang="en-IN" dirty="0">
                <a:effectLst/>
              </a:rPr>
              <a:t>(string[] </a:t>
            </a:r>
            <a:r>
              <a:rPr lang="en-IN" dirty="0" err="1">
                <a:effectLst/>
              </a:rPr>
              <a:t>args</a:t>
            </a:r>
            <a:r>
              <a:rPr lang="en-IN" dirty="0">
                <a:effectLst/>
              </a:rPr>
              <a:t>)</a:t>
            </a:r>
          </a:p>
          <a:p>
            <a:r>
              <a:rPr lang="en-IN" dirty="0">
                <a:effectLst/>
              </a:rPr>
              <a:t>    {</a:t>
            </a:r>
          </a:p>
          <a:p>
            <a:r>
              <a:rPr lang="en-IN" dirty="0">
                <a:effectLst/>
              </a:rPr>
              <a:t>        </a:t>
            </a:r>
            <a:r>
              <a:rPr lang="en-IN" dirty="0" err="1">
                <a:effectLst/>
              </a:rPr>
              <a:t>WriteLog</a:t>
            </a:r>
            <a:r>
              <a:rPr lang="en-IN" dirty="0">
                <a:effectLst/>
              </a:rPr>
              <a:t>("Service has been started");</a:t>
            </a:r>
          </a:p>
          <a:p>
            <a:r>
              <a:rPr lang="en-IN" dirty="0">
                <a:effectLst/>
              </a:rPr>
              <a:t>        </a:t>
            </a:r>
            <a:r>
              <a:rPr lang="en-IN" dirty="0" err="1">
                <a:effectLst/>
              </a:rPr>
              <a:t>Timer.Elapsed</a:t>
            </a:r>
            <a:r>
              <a:rPr lang="en-IN" dirty="0">
                <a:effectLst/>
              </a:rPr>
              <a:t> += new </a:t>
            </a:r>
            <a:r>
              <a:rPr lang="en-IN" dirty="0" err="1">
                <a:effectLst/>
              </a:rPr>
              <a:t>ElapsedEventHandler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OnElapsedTime</a:t>
            </a:r>
            <a:r>
              <a:rPr lang="en-IN" dirty="0">
                <a:effectLst/>
              </a:rPr>
              <a:t>);</a:t>
            </a:r>
          </a:p>
          <a:p>
            <a:r>
              <a:rPr lang="en-IN" dirty="0">
                <a:effectLst/>
              </a:rPr>
              <a:t>        </a:t>
            </a:r>
            <a:r>
              <a:rPr lang="en-IN" dirty="0" err="1">
                <a:effectLst/>
              </a:rPr>
              <a:t>Timer.Interval</a:t>
            </a:r>
            <a:r>
              <a:rPr lang="en-IN" dirty="0">
                <a:effectLst/>
              </a:rPr>
              <a:t> = Interval;</a:t>
            </a:r>
          </a:p>
          <a:p>
            <a:r>
              <a:rPr lang="en-IN" dirty="0">
                <a:effectLst/>
              </a:rPr>
              <a:t>        </a:t>
            </a:r>
            <a:r>
              <a:rPr lang="en-IN" dirty="0" err="1">
                <a:effectLst/>
              </a:rPr>
              <a:t>Timer.Enabled</a:t>
            </a:r>
            <a:r>
              <a:rPr lang="en-IN" dirty="0">
                <a:effectLst/>
              </a:rPr>
              <a:t> = true;</a:t>
            </a:r>
          </a:p>
          <a:p>
            <a:r>
              <a:rPr lang="en-IN" dirty="0">
                <a:effectLst/>
              </a:rPr>
              <a:t>    }</a:t>
            </a:r>
          </a:p>
          <a:p>
            <a:r>
              <a:rPr lang="en-IN" dirty="0">
                <a:effectLst/>
              </a:rPr>
              <a:t> </a:t>
            </a:r>
          </a:p>
          <a:p>
            <a:r>
              <a:rPr lang="en-IN" dirty="0">
                <a:effectLst/>
              </a:rPr>
              <a:t>    private void </a:t>
            </a:r>
            <a:r>
              <a:rPr lang="en-IN" dirty="0" err="1">
                <a:effectLst/>
              </a:rPr>
              <a:t>OnElapsedTime</a:t>
            </a:r>
            <a:r>
              <a:rPr lang="en-IN" dirty="0">
                <a:effectLst/>
              </a:rPr>
              <a:t>(object source, </a:t>
            </a:r>
            <a:r>
              <a:rPr lang="en-IN" dirty="0" err="1">
                <a:effectLst/>
              </a:rPr>
              <a:t>ElapsedEventArgs</a:t>
            </a:r>
            <a:r>
              <a:rPr lang="en-IN" dirty="0">
                <a:effectLst/>
              </a:rPr>
              <a:t> e)</a:t>
            </a:r>
          </a:p>
          <a:p>
            <a:r>
              <a:rPr lang="en-IN" dirty="0">
                <a:effectLst/>
              </a:rPr>
              <a:t>    {</a:t>
            </a:r>
          </a:p>
          <a:p>
            <a:r>
              <a:rPr lang="en-IN" dirty="0">
                <a:effectLst/>
              </a:rPr>
              <a:t>        </a:t>
            </a:r>
            <a:r>
              <a:rPr lang="en-IN" dirty="0" err="1">
                <a:effectLst/>
              </a:rPr>
              <a:t>WriteLog</a:t>
            </a:r>
            <a:r>
              <a:rPr lang="en-IN" dirty="0">
                <a:effectLst/>
              </a:rPr>
              <a:t>("{0} </a:t>
            </a:r>
            <a:r>
              <a:rPr lang="en-IN" dirty="0" err="1">
                <a:effectLst/>
              </a:rPr>
              <a:t>ms</a:t>
            </a:r>
            <a:r>
              <a:rPr lang="en-IN" dirty="0">
                <a:effectLst/>
              </a:rPr>
              <a:t> elapsed.");</a:t>
            </a:r>
          </a:p>
          <a:p>
            <a:r>
              <a:rPr lang="en-IN" dirty="0">
                <a:effectLst/>
              </a:rPr>
              <a:t>    }</a:t>
            </a:r>
          </a:p>
          <a:p>
            <a:r>
              <a:rPr lang="en-IN" dirty="0">
                <a:effectLst/>
              </a:rPr>
              <a:t> </a:t>
            </a:r>
          </a:p>
          <a:p>
            <a:r>
              <a:rPr lang="en-IN" dirty="0">
                <a:effectLst/>
              </a:rPr>
              <a:t>    protected override void </a:t>
            </a:r>
            <a:r>
              <a:rPr lang="en-IN" dirty="0" err="1">
                <a:effectLst/>
              </a:rPr>
              <a:t>OnStop</a:t>
            </a:r>
            <a:r>
              <a:rPr lang="en-IN" dirty="0">
                <a:effectLst/>
              </a:rPr>
              <a:t>()</a:t>
            </a:r>
          </a:p>
          <a:p>
            <a:r>
              <a:rPr lang="en-IN" dirty="0">
                <a:effectLst/>
              </a:rPr>
              <a:t>    {</a:t>
            </a:r>
          </a:p>
          <a:p>
            <a:r>
              <a:rPr lang="en-IN" dirty="0">
                <a:effectLst/>
              </a:rPr>
              <a:t>        </a:t>
            </a:r>
            <a:r>
              <a:rPr lang="en-IN" dirty="0" err="1">
                <a:effectLst/>
              </a:rPr>
              <a:t>Timer.Stop</a:t>
            </a:r>
            <a:r>
              <a:rPr lang="en-IN" dirty="0">
                <a:effectLst/>
              </a:rPr>
              <a:t>();</a:t>
            </a:r>
          </a:p>
          <a:p>
            <a:r>
              <a:rPr lang="en-IN" dirty="0">
                <a:effectLst/>
              </a:rPr>
              <a:t>        </a:t>
            </a:r>
            <a:r>
              <a:rPr lang="en-IN" dirty="0" err="1">
                <a:effectLst/>
              </a:rPr>
              <a:t>WriteLog</a:t>
            </a:r>
            <a:r>
              <a:rPr lang="en-IN" dirty="0">
                <a:effectLst/>
              </a:rPr>
              <a:t>("Service has been stopped.");</a:t>
            </a:r>
          </a:p>
          <a:p>
            <a:r>
              <a:rPr lang="en-IN" dirty="0">
                <a:effectLst/>
              </a:rPr>
              <a:t>    }</a:t>
            </a:r>
          </a:p>
          <a:p>
            <a:r>
              <a:rPr lang="en-IN" dirty="0">
                <a:effectLst/>
              </a:rPr>
              <a:t> </a:t>
            </a:r>
          </a:p>
          <a:p>
            <a:r>
              <a:rPr lang="en-IN" dirty="0">
                <a:effectLst/>
              </a:rPr>
              <a:t>    private void </a:t>
            </a:r>
            <a:r>
              <a:rPr lang="en-IN" dirty="0" err="1">
                <a:effectLst/>
              </a:rPr>
              <a:t>WriteLog</a:t>
            </a:r>
            <a:r>
              <a:rPr lang="en-IN" dirty="0">
                <a:effectLst/>
              </a:rPr>
              <a:t>(string </a:t>
            </a:r>
            <a:r>
              <a:rPr lang="en-IN" dirty="0" err="1">
                <a:effectLst/>
              </a:rPr>
              <a:t>logMessage</a:t>
            </a:r>
            <a:r>
              <a:rPr lang="en-IN" dirty="0">
                <a:effectLst/>
              </a:rPr>
              <a:t>, bool </a:t>
            </a:r>
            <a:r>
              <a:rPr lang="en-IN" dirty="0" err="1">
                <a:effectLst/>
              </a:rPr>
              <a:t>addTimeStamp</a:t>
            </a:r>
            <a:r>
              <a:rPr lang="en-IN" dirty="0">
                <a:effectLst/>
              </a:rPr>
              <a:t> = true)</a:t>
            </a:r>
          </a:p>
          <a:p>
            <a:r>
              <a:rPr lang="en-IN" dirty="0">
                <a:effectLst/>
              </a:rPr>
              <a:t>    {</a:t>
            </a:r>
          </a:p>
          <a:p>
            <a:r>
              <a:rPr lang="en-IN" dirty="0">
                <a:effectLst/>
              </a:rPr>
              <a:t>        var path = </a:t>
            </a:r>
            <a:r>
              <a:rPr lang="en-IN" dirty="0" err="1">
                <a:effectLst/>
              </a:rPr>
              <a:t>AppDomain.CurrentDomain.BaseDirectory</a:t>
            </a:r>
            <a:r>
              <a:rPr lang="en-IN" dirty="0">
                <a:effectLst/>
              </a:rPr>
              <a:t>;</a:t>
            </a:r>
          </a:p>
          <a:p>
            <a:r>
              <a:rPr lang="en-IN" dirty="0">
                <a:effectLst/>
              </a:rPr>
              <a:t>        if (!</a:t>
            </a:r>
            <a:r>
              <a:rPr lang="en-IN" dirty="0" err="1">
                <a:effectLst/>
              </a:rPr>
              <a:t>Directory.Exists</a:t>
            </a:r>
            <a:r>
              <a:rPr lang="en-IN" dirty="0">
                <a:effectLst/>
              </a:rPr>
              <a:t>(path))</a:t>
            </a:r>
          </a:p>
          <a:p>
            <a:r>
              <a:rPr lang="en-IN" dirty="0">
                <a:effectLst/>
              </a:rPr>
              <a:t>            </a:t>
            </a:r>
            <a:r>
              <a:rPr lang="en-IN" dirty="0" err="1">
                <a:effectLst/>
              </a:rPr>
              <a:t>Directory.CreateDirectory</a:t>
            </a:r>
            <a:r>
              <a:rPr lang="en-IN" dirty="0">
                <a:effectLst/>
              </a:rPr>
              <a:t>(path);</a:t>
            </a:r>
          </a:p>
          <a:p>
            <a:r>
              <a:rPr lang="en-IN" dirty="0">
                <a:effectLst/>
              </a:rPr>
              <a:t> </a:t>
            </a:r>
          </a:p>
          <a:p>
            <a:r>
              <a:rPr lang="en-IN" dirty="0">
                <a:effectLst/>
              </a:rPr>
              <a:t>        var </a:t>
            </a:r>
            <a:r>
              <a:rPr lang="en-IN" dirty="0" err="1">
                <a:effectLst/>
              </a:rPr>
              <a:t>filePath</a:t>
            </a:r>
            <a:r>
              <a:rPr lang="en-IN" dirty="0">
                <a:effectLst/>
              </a:rPr>
              <a:t> = </a:t>
            </a:r>
            <a:r>
              <a:rPr lang="en-IN" dirty="0" err="1">
                <a:effectLst/>
              </a:rPr>
              <a:t>String.Format</a:t>
            </a:r>
            <a:r>
              <a:rPr lang="en-IN" dirty="0">
                <a:effectLst/>
              </a:rPr>
              <a:t>("{0}\\{1}_{2}.txt",</a:t>
            </a:r>
          </a:p>
          <a:p>
            <a:r>
              <a:rPr lang="en-IN" dirty="0">
                <a:effectLst/>
              </a:rPr>
              <a:t>            path,</a:t>
            </a:r>
          </a:p>
          <a:p>
            <a:r>
              <a:rPr lang="en-IN" dirty="0">
                <a:effectLst/>
              </a:rPr>
              <a:t>            </a:t>
            </a:r>
            <a:r>
              <a:rPr lang="en-IN" dirty="0" err="1">
                <a:effectLst/>
              </a:rPr>
              <a:t>ServiceName</a:t>
            </a:r>
            <a:r>
              <a:rPr lang="en-IN" dirty="0">
                <a:effectLst/>
              </a:rPr>
              <a:t>,</a:t>
            </a:r>
          </a:p>
          <a:p>
            <a:r>
              <a:rPr lang="en-IN" dirty="0">
                <a:effectLst/>
              </a:rPr>
              <a:t>            </a:t>
            </a:r>
            <a:r>
              <a:rPr lang="en-IN" dirty="0" err="1">
                <a:effectLst/>
              </a:rPr>
              <a:t>DateTime.Now.ToString</a:t>
            </a:r>
            <a:r>
              <a:rPr lang="en-IN" dirty="0">
                <a:effectLst/>
              </a:rPr>
              <a:t>("</a:t>
            </a:r>
            <a:r>
              <a:rPr lang="en-IN" dirty="0" err="1">
                <a:effectLst/>
              </a:rPr>
              <a:t>yyyyMMdd</a:t>
            </a:r>
            <a:r>
              <a:rPr lang="en-IN" dirty="0">
                <a:effectLst/>
              </a:rPr>
              <a:t>", </a:t>
            </a:r>
            <a:r>
              <a:rPr lang="en-IN" dirty="0" err="1">
                <a:effectLst/>
              </a:rPr>
              <a:t>CultureInfo.CurrentCulture</a:t>
            </a:r>
            <a:r>
              <a:rPr lang="en-IN" dirty="0">
                <a:effectLst/>
              </a:rPr>
              <a:t>)</a:t>
            </a:r>
          </a:p>
          <a:p>
            <a:r>
              <a:rPr lang="en-IN" dirty="0">
                <a:effectLst/>
              </a:rPr>
              <a:t>            );</a:t>
            </a:r>
          </a:p>
          <a:p>
            <a:r>
              <a:rPr lang="en-IN" dirty="0">
                <a:effectLst/>
              </a:rPr>
              <a:t> </a:t>
            </a:r>
          </a:p>
          <a:p>
            <a:r>
              <a:rPr lang="en-IN" dirty="0">
                <a:effectLst/>
              </a:rPr>
              <a:t>        if (</a:t>
            </a:r>
            <a:r>
              <a:rPr lang="en-IN" dirty="0" err="1">
                <a:effectLst/>
              </a:rPr>
              <a:t>addTimeStamp</a:t>
            </a:r>
            <a:r>
              <a:rPr lang="en-IN" dirty="0">
                <a:effectLst/>
              </a:rPr>
              <a:t>)</a:t>
            </a:r>
          </a:p>
          <a:p>
            <a:r>
              <a:rPr lang="en-IN" dirty="0">
                <a:effectLst/>
              </a:rPr>
              <a:t>            </a:t>
            </a:r>
            <a:r>
              <a:rPr lang="en-IN" dirty="0" err="1">
                <a:effectLst/>
              </a:rPr>
              <a:t>logMessage</a:t>
            </a:r>
            <a:r>
              <a:rPr lang="en-IN" dirty="0">
                <a:effectLst/>
              </a:rPr>
              <a:t> = </a:t>
            </a:r>
            <a:r>
              <a:rPr lang="en-IN" dirty="0" err="1">
                <a:effectLst/>
              </a:rPr>
              <a:t>String.Format</a:t>
            </a:r>
            <a:r>
              <a:rPr lang="en-IN" dirty="0">
                <a:effectLst/>
              </a:rPr>
              <a:t>("[{0}] - {1}",</a:t>
            </a:r>
          </a:p>
          <a:p>
            <a:r>
              <a:rPr lang="en-IN" dirty="0">
                <a:effectLst/>
              </a:rPr>
              <a:t>                </a:t>
            </a:r>
            <a:r>
              <a:rPr lang="en-IN" dirty="0" err="1">
                <a:effectLst/>
              </a:rPr>
              <a:t>DateTime.Now.ToString</a:t>
            </a:r>
            <a:r>
              <a:rPr lang="en-IN" dirty="0">
                <a:effectLst/>
              </a:rPr>
              <a:t>("</a:t>
            </a:r>
            <a:r>
              <a:rPr lang="en-IN" dirty="0" err="1">
                <a:effectLst/>
              </a:rPr>
              <a:t>HH:mm:ss</a:t>
            </a:r>
            <a:r>
              <a:rPr lang="en-IN" dirty="0">
                <a:effectLst/>
              </a:rPr>
              <a:t>", </a:t>
            </a:r>
            <a:r>
              <a:rPr lang="en-IN" dirty="0" err="1">
                <a:effectLst/>
              </a:rPr>
              <a:t>CultureInfo.CurrentCulture</a:t>
            </a:r>
            <a:r>
              <a:rPr lang="en-IN" dirty="0">
                <a:effectLst/>
              </a:rPr>
              <a:t>),</a:t>
            </a:r>
          </a:p>
          <a:p>
            <a:r>
              <a:rPr lang="en-IN" dirty="0">
                <a:effectLst/>
              </a:rPr>
              <a:t>                </a:t>
            </a:r>
            <a:r>
              <a:rPr lang="en-IN" dirty="0" err="1">
                <a:effectLst/>
              </a:rPr>
              <a:t>logMessage</a:t>
            </a:r>
            <a:r>
              <a:rPr lang="en-IN" dirty="0">
                <a:effectLst/>
              </a:rPr>
              <a:t>);</a:t>
            </a:r>
          </a:p>
          <a:p>
            <a:r>
              <a:rPr lang="en-IN" dirty="0">
                <a:effectLst/>
              </a:rPr>
              <a:t> </a:t>
            </a:r>
          </a:p>
          <a:p>
            <a:r>
              <a:rPr lang="en-IN" dirty="0">
                <a:effectLst/>
              </a:rPr>
              <a:t>        </a:t>
            </a:r>
            <a:r>
              <a:rPr lang="en-IN" dirty="0" err="1">
                <a:effectLst/>
              </a:rPr>
              <a:t>File.AppendAllText</a:t>
            </a:r>
            <a:r>
              <a:rPr lang="en-IN" dirty="0">
                <a:effectLst/>
              </a:rPr>
              <a:t>(</a:t>
            </a:r>
            <a:r>
              <a:rPr lang="en-IN" dirty="0" err="1">
                <a:effectLst/>
              </a:rPr>
              <a:t>filePath</a:t>
            </a:r>
            <a:r>
              <a:rPr lang="en-IN" dirty="0">
                <a:effectLst/>
              </a:rPr>
              <a:t>, </a:t>
            </a:r>
            <a:r>
              <a:rPr lang="en-IN" dirty="0" err="1">
                <a:effectLst/>
              </a:rPr>
              <a:t>logMessage</a:t>
            </a:r>
            <a:r>
              <a:rPr lang="en-IN" dirty="0">
                <a:effectLst/>
              </a:rPr>
              <a:t>);</a:t>
            </a:r>
          </a:p>
          <a:p>
            <a:r>
              <a:rPr lang="en-IN" dirty="0">
                <a:effectLst/>
              </a:rPr>
              <a:t>    }</a:t>
            </a:r>
          </a:p>
          <a:p>
            <a:r>
              <a:rPr lang="en-IN" dirty="0">
                <a:effectLst/>
              </a:rPr>
              <a:t>}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Timer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private variable, which host a standard timer (from </a:t>
            </a:r>
            <a:r>
              <a:rPr lang="en-US" sz="12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System.Timers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namespace).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Interval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private variable, which globally defines the timer interval in milliseconds.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2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OnElapsedTime</a:t>
            </a:r>
            <a:r>
              <a:rPr lang="en-US" sz="1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private method, which will be called upon each timer interval cycle.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12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WriteLog</a:t>
            </a:r>
            <a:r>
              <a:rPr lang="en-US" sz="1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private method, which logs a custom log message to a daily log file persisted on disk: such file will be created within the folder that hosts the service executable.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minimal implementation in the existing </a:t>
            </a:r>
            <a:r>
              <a:rPr lang="en-US" sz="12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OnStart</a:t>
            </a:r>
            <a:r>
              <a:rPr lang="en-US" sz="1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2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OnStop</a:t>
            </a:r>
            <a:r>
              <a:rPr lang="en-US" sz="12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12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methods to put everything together.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FBD0A6-D598-4666-973A-2F25A984950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6314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31E8-9FA5-4780-BAF8-222C01A4E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9EE2AF-749E-4086-9D12-550AD0149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2F136-E860-43CD-B9B2-A9E60739A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5D5-C9D3-426A-A429-78D050FC0DC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6C8B-8D80-4AC7-B846-19232D719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36567-4138-410F-BE88-C73175293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8E5D-B18A-4287-B157-F2641123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29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73F72-43F4-4D18-923D-BE612C548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56B0F1-F82F-44E5-86D5-2436FEE18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8EB7E-7C12-41B3-B91F-3717DCBD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5D5-C9D3-426A-A429-78D050FC0DC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42040-DB3F-4482-BBEF-0624E843B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00E1B-F5BA-4E4C-A140-F80A1AB7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8E5D-B18A-4287-B157-F2641123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60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CF93C3-9933-43C9-8CD8-808FA96EB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527245-C1BC-4B88-9FE2-FBACA9EE0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E1503-E10B-4D39-901E-525A9954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5D5-C9D3-426A-A429-78D050FC0DC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41961-EC92-4437-8763-1721D53A1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4D931-2815-4CCC-897D-EC1D1933D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8E5D-B18A-4287-B157-F2641123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2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24125-8D0D-4527-A935-51362B72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49E1C-2792-4464-A3F0-CA3E144EF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8854-EE2E-47CD-82E1-415E378A0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5D5-C9D3-426A-A429-78D050FC0DC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287C2-0494-4463-BA4C-4914BBC47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97D0B-AFD1-4522-A396-3B86CFCB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8E5D-B18A-4287-B157-F2641123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4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6E5C8-A09B-4685-9D4C-06B47236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29FA5-3551-44DB-934F-939B340B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875E-2384-4108-B3C4-43C142F3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5D5-C9D3-426A-A429-78D050FC0DC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974A5-FBD6-440A-96BA-F23D7AE5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1737-F900-486C-80AF-A57998E2C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8E5D-B18A-4287-B157-F2641123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59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8C12A-FC94-455F-BA4C-56F190EFC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E4C3D-1BA5-41BF-B8AE-1873423598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81088-5617-47CF-8EF4-862A7F169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6198C-9E0B-4AB1-8531-A3644D7E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5D5-C9D3-426A-A429-78D050FC0DC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6CD92-AC8F-4C12-AD3F-D7EEF87AC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6C11F-6875-4C57-8E98-1804314D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8E5D-B18A-4287-B157-F2641123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234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D369-ABA9-4CBE-AF64-B1A4367F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E24AB-14B2-490B-A064-C52FAB75D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064E3D-9AD4-420B-84DD-7A570B1E3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3526E-041F-4D25-9ACB-892E5DFD4A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33B124-F4A6-4CA5-9833-967DF4E6D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1400D-24B8-46C4-81A7-2A2717853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5D5-C9D3-426A-A429-78D050FC0DC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F1FF0E-DE14-420C-BB44-AFEBECB3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49B0D-8056-4702-A574-846222965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8E5D-B18A-4287-B157-F2641123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54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E9DA-6226-442D-989A-AED29FBE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D75C30-4938-4FF5-A9B3-17918D62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5D5-C9D3-426A-A429-78D050FC0DC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9C28A-C45C-4EF0-BABC-1126A8687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FE7BE4-A8A9-45DF-80C3-E650A3CA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8E5D-B18A-4287-B157-F2641123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27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F9BF8F-AFA0-499B-86ED-9083B68D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5D5-C9D3-426A-A429-78D050FC0DC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ECBC3-6DF3-4036-AD7F-A45F044EC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2A42F-AA01-4FD3-AAAF-F259D68A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8E5D-B18A-4287-B157-F2641123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00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D2F1A-3A29-411C-AD11-67C4DFB08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6C610-BBDC-44E6-AD78-66677BCB5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47CFF-7E02-4157-B917-3CB5BC48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EAB546-F9A1-4339-B374-2A7658EB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5D5-C9D3-426A-A429-78D050FC0DC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B5CC3-EFE3-4151-9939-1EF215BA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C92FF-E56C-4ECA-B128-AAE6C110F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8E5D-B18A-4287-B157-F2641123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080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3E68-08E3-4899-8048-91500AEE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9F44E-4F71-4068-B493-4A9F99203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ED4A-BF80-4ABA-81DA-4ADAF8775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5057E-BC97-4631-B2D5-06BFA0182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365D5-C9D3-426A-A429-78D050FC0DC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368EF-CCF5-42F8-9AE9-77B2BA2DC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E20E1-778B-48FF-B2A4-71907016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F78E5D-B18A-4287-B157-F2641123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667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A9AC6-EEB9-4148-AA73-42ADBC3C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FE96C-01E9-41CB-9181-D75FA83DE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646CC-109C-4196-BA06-4F0EC5B79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A365D5-C9D3-426A-A429-78D050FC0DC9}" type="datetimeFigureOut">
              <a:rPr lang="en-IN" smtClean="0"/>
              <a:t>12-06-2021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0C912-4DB7-46F6-864A-1CA8FB0643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2E9F5-F000-4737-A99B-CED5F47A8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F78E5D-B18A-4287-B157-F26411237A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498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-sharpcorner.com/article/create-windows-services-in-c-sharp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F15D-B058-4EA7-8347-6F424826A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Windows Service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09C8D-0183-4930-9970-75485AE08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hlinkClick r:id="rId2"/>
              </a:rPr>
              <a:t>https://www.c-sharpcorner.com/article/create-windows-services-in-c-sharp/</a:t>
            </a:r>
            <a:endParaRPr lang="en-IN" dirty="0"/>
          </a:p>
          <a:p>
            <a:endParaRPr lang="en-IN" dirty="0"/>
          </a:p>
          <a:p>
            <a:r>
              <a:rPr lang="en-IN" dirty="0"/>
              <a:t>Follow the above </a:t>
            </a:r>
            <a:r>
              <a:rPr lang="en-IN" dirty="0" err="1"/>
              <a:t>url</a:t>
            </a:r>
            <a:r>
              <a:rPr lang="en-IN" dirty="0"/>
              <a:t> instead of this ppt- that is a clear demo which will work</a:t>
            </a:r>
          </a:p>
        </p:txBody>
      </p:sp>
    </p:spTree>
    <p:extLst>
      <p:ext uri="{BB962C8B-B14F-4D97-AF65-F5344CB8AC3E}">
        <p14:creationId xmlns:p14="http://schemas.microsoft.com/office/powerpoint/2010/main" val="294317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E71C2-2BF9-4075-9BB7-1FEAE3353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184" y="301752"/>
            <a:ext cx="10515600" cy="6103811"/>
          </a:xfrm>
        </p:spPr>
        <p:txBody>
          <a:bodyPr/>
          <a:lstStyle/>
          <a:p>
            <a:r>
              <a:rPr lang="en-US" b="0" i="0" u="sng" dirty="0">
                <a:solidFill>
                  <a:srgbClr val="404040"/>
                </a:solidFill>
                <a:effectLst/>
                <a:latin typeface="Lato"/>
              </a:rPr>
              <a:t>Create the Windows Service Project</a:t>
            </a:r>
          </a:p>
          <a:p>
            <a:r>
              <a:rPr lang="en-IN" dirty="0" err="1"/>
              <a:t>Steps:Create</a:t>
            </a:r>
            <a:r>
              <a:rPr lang="en-IN" dirty="0"/>
              <a:t> New Project-&gt;Windows Service</a:t>
            </a:r>
          </a:p>
          <a:p>
            <a:r>
              <a:rPr lang="en-IN" b="0" i="0" u="sng" dirty="0">
                <a:solidFill>
                  <a:srgbClr val="404040"/>
                </a:solidFill>
                <a:effectLst/>
                <a:latin typeface="Lato"/>
              </a:rPr>
              <a:t>Create an Installer</a:t>
            </a:r>
          </a:p>
          <a:p>
            <a:r>
              <a:rPr lang="en-US" b="0" i="0" dirty="0" err="1">
                <a:solidFill>
                  <a:srgbClr val="404040"/>
                </a:solidFill>
                <a:effectLst/>
                <a:latin typeface="lato"/>
              </a:rPr>
              <a:t>Def:component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 to register our Service with the </a:t>
            </a:r>
            <a:r>
              <a:rPr lang="en-US" b="0" i="1" dirty="0">
                <a:solidFill>
                  <a:srgbClr val="404040"/>
                </a:solidFill>
                <a:effectLst/>
                <a:latin typeface="lato"/>
              </a:rPr>
              <a:t>Service Control Manager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.</a:t>
            </a:r>
          </a:p>
          <a:p>
            <a:r>
              <a:rPr lang="en-US" dirty="0">
                <a:solidFill>
                  <a:srgbClr val="404040"/>
                </a:solidFill>
                <a:latin typeface="lato"/>
              </a:rPr>
              <a:t>Steps: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1026" name="Picture 2" descr="Create a Windows Service in C# using Visual Studio">
            <a:extLst>
              <a:ext uri="{FF2B5EF4-FFF2-40B4-BE49-F238E27FC236}">
                <a16:creationId xmlns:a16="http://schemas.microsoft.com/office/drawing/2014/main" id="{1D078CF9-E210-4857-B480-5AF277F99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464" y="2647950"/>
            <a:ext cx="97536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594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F4601-FB47-4305-B32F-7F1AFDFB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E1F16-F7C9-4FAC-A29D-D7C75E8B7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click Add Installer in blank area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new 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lato"/>
              </a:rPr>
              <a:t>ProjectInstaller.cs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 file will be added to the project</a:t>
            </a:r>
          </a:p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Save, then open the</a:t>
            </a:r>
            <a:r>
              <a:rPr lang="en-US" b="1" i="0" dirty="0">
                <a:solidFill>
                  <a:srgbClr val="404040"/>
                </a:solidFill>
                <a:effectLst/>
                <a:latin typeface="lato"/>
              </a:rPr>
              <a:t> </a:t>
            </a:r>
            <a:r>
              <a:rPr lang="en-US" b="1" i="0" dirty="0" err="1">
                <a:solidFill>
                  <a:srgbClr val="404040"/>
                </a:solidFill>
                <a:effectLst/>
                <a:latin typeface="lato"/>
              </a:rPr>
              <a:t>ProjectInstaller.Designer.cs</a:t>
            </a: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 file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239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23D6-3655-443C-BEAC-0301E4D23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04040"/>
                </a:solidFill>
                <a:effectLst/>
                <a:latin typeface="Lato"/>
              </a:rPr>
              <a:t>Configure the Installer</a:t>
            </a:r>
            <a:br>
              <a:rPr lang="en-IN" b="0" i="0" dirty="0">
                <a:solidFill>
                  <a:srgbClr val="404040"/>
                </a:solidFill>
                <a:effectLst/>
                <a:latin typeface="La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1309D-642A-42E5-A692-A470EE00A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to use Local system A/C:</a:t>
            </a:r>
          </a:p>
          <a:p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Locate the lines defining the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(both set to null by default) and add the following line right above them to make our service use the </a:t>
            </a:r>
            <a:r>
              <a:rPr lang="en-US" sz="2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LocalSystem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account context: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Bahnschrift SemiLight Condensed" panose="020B0502040204020203" pitchFamily="34" charset="0"/>
              </a:rPr>
              <a:t>               this.serviceProcessInstaller1.Account =    </a:t>
            </a:r>
            <a:r>
              <a:rPr lang="en-US" sz="2000" dirty="0" err="1">
                <a:effectLst/>
                <a:latin typeface="Bahnschrift SemiLight Condensed" panose="020B0502040204020203" pitchFamily="34" charset="0"/>
              </a:rPr>
              <a:t>System.ServiceProcess.ServiceAccount.LocalSystem</a:t>
            </a:r>
            <a:r>
              <a:rPr lang="en-US" sz="2000" dirty="0">
                <a:effectLst/>
                <a:latin typeface="Bahnschrift SemiLight Condensed" panose="020B0502040204020203" pitchFamily="34" charset="0"/>
              </a:rPr>
              <a:t>;</a:t>
            </a:r>
          </a:p>
          <a:p>
            <a:pPr marL="0" indent="0">
              <a:buNone/>
            </a:pPr>
            <a:endParaRPr lang="en-US" sz="2000" u="sng" dirty="0"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2000" u="sng" dirty="0">
                <a:latin typeface="Bahnschrift SemiLight Condensed" panose="020B0502040204020203" pitchFamily="34" charset="0"/>
              </a:rPr>
              <a:t>Define Service Name: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rgbClr val="404040"/>
                </a:solidFill>
                <a:effectLst/>
                <a:latin typeface="lato"/>
              </a:rPr>
              <a:t>Right after that, locate the line of code defining the </a:t>
            </a:r>
            <a:r>
              <a:rPr lang="en-US" sz="1400" b="0" i="0" dirty="0" err="1">
                <a:solidFill>
                  <a:srgbClr val="404040"/>
                </a:solidFill>
                <a:effectLst/>
                <a:latin typeface="lato"/>
              </a:rPr>
              <a:t>ServiceName</a:t>
            </a:r>
            <a:r>
              <a:rPr lang="en-US" sz="1400" b="0" i="0" dirty="0">
                <a:solidFill>
                  <a:srgbClr val="404040"/>
                </a:solidFill>
                <a:effectLst/>
                <a:latin typeface="lato"/>
              </a:rPr>
              <a:t> and change it accordingly:</a:t>
            </a:r>
            <a:endParaRPr lang="en-US" sz="2000" b="0" i="0" u="sng" dirty="0">
              <a:solidFill>
                <a:srgbClr val="404040"/>
              </a:solidFill>
              <a:effectLst/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400" b="0" i="0" dirty="0">
                <a:solidFill>
                  <a:srgbClr val="800080"/>
                </a:solidFill>
                <a:effectLst/>
                <a:latin typeface="Source Code Pro" panose="020B0509030403020204" pitchFamily="49" charset="0"/>
              </a:rPr>
              <a:t>this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400" b="0" i="0" dirty="0">
                <a:solidFill>
                  <a:srgbClr val="002D7A"/>
                </a:solidFill>
                <a:effectLst/>
                <a:latin typeface="Source Code Pro" panose="020B0509030403020204" pitchFamily="49" charset="0"/>
              </a:rPr>
              <a:t>serviceInstaller1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.</a:t>
            </a:r>
            <a:r>
              <a:rPr lang="en-US" sz="1400" b="0" i="0" dirty="0">
                <a:solidFill>
                  <a:srgbClr val="002D7A"/>
                </a:solidFill>
                <a:effectLst/>
                <a:latin typeface="Source Code Pro" panose="020B0509030403020204" pitchFamily="49" charset="0"/>
              </a:rPr>
              <a:t>ServiceName</a:t>
            </a:r>
            <a:r>
              <a:rPr lang="en-US" sz="1400" b="0" i="0" dirty="0">
                <a:solidFill>
                  <a:srgbClr val="006FE0"/>
                </a:solidFill>
                <a:effectLst/>
                <a:latin typeface="Source Code Pro" panose="020B0509030403020204" pitchFamily="49" charset="0"/>
              </a:rPr>
              <a:t> = </a:t>
            </a:r>
            <a:r>
              <a:rPr lang="en-US" sz="1400" b="0" i="0" dirty="0">
                <a:solidFill>
                  <a:srgbClr val="008000"/>
                </a:solidFill>
                <a:effectLst/>
                <a:latin typeface="Source Code Pro" panose="020B0509030403020204" pitchFamily="49" charset="0"/>
              </a:rPr>
              <a:t>"WindowsService.NET"</a:t>
            </a:r>
            <a:r>
              <a:rPr lang="en-US" sz="1400" b="0" i="0" dirty="0">
                <a:solidFill>
                  <a:srgbClr val="333333"/>
                </a:solidFill>
                <a:effectLst/>
                <a:latin typeface="Source Code Pro" panose="020B0509030403020204" pitchFamily="49" charset="0"/>
              </a:rPr>
              <a:t>;</a:t>
            </a:r>
            <a:endParaRPr lang="en-US" sz="2000" u="sng" dirty="0">
              <a:solidFill>
                <a:srgbClr val="404040"/>
              </a:solidFill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endParaRPr lang="en-US" sz="2000" u="sng" dirty="0">
              <a:effectLst/>
              <a:latin typeface="Bahnschrift SemiLight Condensed" panose="020B0502040204020203" pitchFamily="34" charset="0"/>
            </a:endParaRPr>
          </a:p>
          <a:p>
            <a:pPr marL="0" indent="0">
              <a:buNone/>
            </a:pPr>
            <a:r>
              <a:rPr lang="en-US" sz="1400" b="0" i="0" u="sng" dirty="0">
                <a:solidFill>
                  <a:srgbClr val="404040"/>
                </a:solidFill>
                <a:effectLst/>
                <a:latin typeface="lato"/>
              </a:rPr>
              <a:t>Display Name and a Description</a:t>
            </a:r>
            <a:r>
              <a:rPr lang="en-US" sz="2000" b="0" i="0" u="sng" dirty="0">
                <a:solidFill>
                  <a:srgbClr val="404040"/>
                </a:solidFill>
                <a:latin typeface="Bahnschrift SemiLight Condensed" panose="020B0502040204020203" pitchFamily="34" charset="0"/>
              </a:rPr>
              <a:t>:</a:t>
            </a:r>
            <a:endParaRPr lang="en-US" sz="2000" u="sng" dirty="0">
              <a:effectLst/>
              <a:latin typeface="Bahnschrift SemiLight Condensed" panose="020B0502040204020203" pitchFamily="34" charset="0"/>
            </a:endParaRPr>
          </a:p>
          <a:p>
            <a:pPr marL="0" indent="0" algn="l" fontAlgn="t">
              <a:buNone/>
            </a:pPr>
            <a:r>
              <a:rPr lang="en-IN" sz="2200" dirty="0">
                <a:solidFill>
                  <a:srgbClr val="800080"/>
                </a:solidFill>
                <a:effectLst/>
                <a:latin typeface="Bahnschrift SemiBold Condensed" panose="020B0502040204020203" pitchFamily="34" charset="0"/>
              </a:rPr>
              <a:t>this</a:t>
            </a:r>
            <a:r>
              <a:rPr lang="en-IN" sz="2200" dirty="0">
                <a:solidFill>
                  <a:srgbClr val="333333"/>
                </a:solidFill>
                <a:effectLst/>
                <a:latin typeface="Bahnschrift SemiBold Condensed" panose="020B0502040204020203" pitchFamily="34" charset="0"/>
              </a:rPr>
              <a:t>.</a:t>
            </a:r>
            <a:r>
              <a:rPr lang="en-IN" sz="2200" dirty="0">
                <a:solidFill>
                  <a:srgbClr val="002D7A"/>
                </a:solidFill>
                <a:effectLst/>
                <a:latin typeface="Bahnschrift SemiBold Condensed" panose="020B0502040204020203" pitchFamily="34" charset="0"/>
              </a:rPr>
              <a:t>serviceInstaller1</a:t>
            </a:r>
            <a:r>
              <a:rPr lang="en-IN" sz="2200" dirty="0">
                <a:solidFill>
                  <a:srgbClr val="333333"/>
                </a:solidFill>
                <a:effectLst/>
                <a:latin typeface="Bahnschrift SemiBold Condensed" panose="020B0502040204020203" pitchFamily="34" charset="0"/>
              </a:rPr>
              <a:t>.</a:t>
            </a:r>
            <a:r>
              <a:rPr lang="en-IN" sz="2200" dirty="0">
                <a:solidFill>
                  <a:srgbClr val="002D7A"/>
                </a:solidFill>
                <a:effectLst/>
                <a:latin typeface="Bahnschrift SemiBold Condensed" panose="020B0502040204020203" pitchFamily="34" charset="0"/>
              </a:rPr>
              <a:t>DisplayName</a:t>
            </a:r>
            <a:r>
              <a:rPr lang="en-IN" sz="2200" dirty="0">
                <a:solidFill>
                  <a:srgbClr val="006FE0"/>
                </a:solidFill>
                <a:effectLst/>
                <a:latin typeface="Bahnschrift SemiBold Condensed" panose="020B0502040204020203" pitchFamily="34" charset="0"/>
              </a:rPr>
              <a:t> = </a:t>
            </a:r>
            <a:r>
              <a:rPr lang="en-IN" sz="2200" dirty="0">
                <a:solidFill>
                  <a:srgbClr val="008000"/>
                </a:solidFill>
                <a:effectLst/>
                <a:latin typeface="Bahnschrift SemiBold Condensed" panose="020B0502040204020203" pitchFamily="34" charset="0"/>
              </a:rPr>
              <a:t>"WindowsService.NET"</a:t>
            </a:r>
            <a:r>
              <a:rPr lang="en-IN" sz="2200" dirty="0">
                <a:solidFill>
                  <a:srgbClr val="333333"/>
                </a:solidFill>
                <a:effectLst/>
                <a:latin typeface="Bahnschrift SemiBold Condensed" panose="020B0502040204020203" pitchFamily="34" charset="0"/>
              </a:rPr>
              <a:t>;</a:t>
            </a:r>
            <a:endParaRPr lang="en-IN" sz="2200" dirty="0">
              <a:solidFill>
                <a:srgbClr val="000000"/>
              </a:solidFill>
              <a:effectLst/>
              <a:latin typeface="Bahnschrift SemiBold Condensed" panose="020B0502040204020203" pitchFamily="34" charset="0"/>
            </a:endParaRPr>
          </a:p>
          <a:p>
            <a:pPr marL="0" indent="0" algn="l" fontAlgn="t">
              <a:buNone/>
            </a:pPr>
            <a:r>
              <a:rPr lang="en-IN" sz="2200" dirty="0">
                <a:solidFill>
                  <a:srgbClr val="800080"/>
                </a:solidFill>
                <a:effectLst/>
                <a:latin typeface="Bahnschrift SemiBold Condensed" panose="020B0502040204020203" pitchFamily="34" charset="0"/>
              </a:rPr>
              <a:t>this</a:t>
            </a:r>
            <a:r>
              <a:rPr lang="en-IN" sz="2200" dirty="0">
                <a:solidFill>
                  <a:srgbClr val="333333"/>
                </a:solidFill>
                <a:effectLst/>
                <a:latin typeface="Bahnschrift SemiBold Condensed" panose="020B0502040204020203" pitchFamily="34" charset="0"/>
              </a:rPr>
              <a:t>.</a:t>
            </a:r>
            <a:r>
              <a:rPr lang="en-IN" sz="2200" dirty="0">
                <a:solidFill>
                  <a:srgbClr val="002D7A"/>
                </a:solidFill>
                <a:effectLst/>
                <a:latin typeface="Bahnschrift SemiBold Condensed" panose="020B0502040204020203" pitchFamily="34" charset="0"/>
              </a:rPr>
              <a:t>serviceInstaller1</a:t>
            </a:r>
            <a:r>
              <a:rPr lang="en-IN" sz="2200" dirty="0">
                <a:solidFill>
                  <a:srgbClr val="333333"/>
                </a:solidFill>
                <a:effectLst/>
                <a:latin typeface="Bahnschrift SemiBold Condensed" panose="020B0502040204020203" pitchFamily="34" charset="0"/>
              </a:rPr>
              <a:t>.</a:t>
            </a:r>
            <a:r>
              <a:rPr lang="en-IN" sz="2200" dirty="0">
                <a:solidFill>
                  <a:srgbClr val="002D7A"/>
                </a:solidFill>
                <a:effectLst/>
                <a:latin typeface="Bahnschrift SemiBold Condensed" panose="020B0502040204020203" pitchFamily="34" charset="0"/>
              </a:rPr>
              <a:t>Description</a:t>
            </a:r>
            <a:r>
              <a:rPr lang="en-IN" sz="2200" dirty="0">
                <a:solidFill>
                  <a:srgbClr val="006FE0"/>
                </a:solidFill>
                <a:effectLst/>
                <a:latin typeface="Bahnschrift SemiBold Condensed" panose="020B0502040204020203" pitchFamily="34" charset="0"/>
              </a:rPr>
              <a:t> =</a:t>
            </a:r>
            <a:endParaRPr lang="en-IN" sz="2200" dirty="0">
              <a:solidFill>
                <a:srgbClr val="000000"/>
              </a:solidFill>
              <a:effectLst/>
              <a:latin typeface="Bahnschrift SemiBold Condensed" panose="020B0502040204020203" pitchFamily="34" charset="0"/>
            </a:endParaRPr>
          </a:p>
          <a:p>
            <a:pPr marL="0" indent="0" algn="l" fontAlgn="t">
              <a:buNone/>
            </a:pPr>
            <a:r>
              <a:rPr lang="en-IN" sz="2200" dirty="0">
                <a:solidFill>
                  <a:srgbClr val="000000"/>
                </a:solidFill>
                <a:effectLst/>
                <a:latin typeface="Bahnschrift SemiBold Condensed" panose="020B0502040204020203" pitchFamily="34" charset="0"/>
              </a:rPr>
              <a:t> </a:t>
            </a:r>
            <a:r>
              <a:rPr lang="en-IN" sz="2200" dirty="0">
                <a:solidFill>
                  <a:srgbClr val="006FE0"/>
                </a:solidFill>
                <a:effectLst/>
                <a:latin typeface="Bahnschrift SemiBold Condensed" panose="020B0502040204020203" pitchFamily="34" charset="0"/>
              </a:rPr>
              <a:t> </a:t>
            </a:r>
            <a:r>
              <a:rPr lang="en-IN" sz="2200" dirty="0">
                <a:solidFill>
                  <a:srgbClr val="000000"/>
                </a:solidFill>
                <a:effectLst/>
                <a:latin typeface="Bahnschrift SemiBold Condensed" panose="020B0502040204020203" pitchFamily="34" charset="0"/>
              </a:rPr>
              <a:t> </a:t>
            </a:r>
            <a:r>
              <a:rPr lang="en-IN" sz="2200" dirty="0">
                <a:solidFill>
                  <a:srgbClr val="006FE0"/>
                </a:solidFill>
                <a:effectLst/>
                <a:latin typeface="Bahnschrift SemiBold Condensed" panose="020B0502040204020203" pitchFamily="34" charset="0"/>
              </a:rPr>
              <a:t> </a:t>
            </a:r>
            <a:r>
              <a:rPr lang="en-IN" sz="2200" dirty="0">
                <a:solidFill>
                  <a:srgbClr val="008000"/>
                </a:solidFill>
                <a:effectLst/>
                <a:latin typeface="Bahnschrift SemiBold Condensed" panose="020B0502040204020203" pitchFamily="34" charset="0"/>
              </a:rPr>
              <a:t>"A sample Windows Service boilerplate written in C# using NET Framework and VS2019"</a:t>
            </a:r>
            <a:r>
              <a:rPr lang="en-IN" sz="2200" dirty="0">
                <a:solidFill>
                  <a:srgbClr val="333333"/>
                </a:solidFill>
                <a:effectLst/>
                <a:latin typeface="Bahnschrift SemiBold Condensed" panose="020B0502040204020203" pitchFamily="34" charset="0"/>
              </a:rPr>
              <a:t>;</a:t>
            </a:r>
            <a:endParaRPr lang="en-IN" sz="2200" dirty="0">
              <a:solidFill>
                <a:srgbClr val="000000"/>
              </a:solidFill>
              <a:effectLst/>
              <a:latin typeface="Bahnschrift SemiBold Condensed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Bahnschrift SemiLight Condensed" panose="020B0502040204020203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41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1BC68-39B4-454F-BE50-A09A04751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995"/>
          </a:xfrm>
        </p:spPr>
        <p:txBody>
          <a:bodyPr>
            <a:normAutofit fontScale="90000"/>
          </a:bodyPr>
          <a:lstStyle/>
          <a:p>
            <a:r>
              <a:rPr lang="en-US" dirty="0"/>
              <a:t>Initialize Component Coding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AECBB-DD3B-4F75-AF47-09E67525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992"/>
            <a:ext cx="10515600" cy="50979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>
                <a:effectLst/>
              </a:rPr>
              <a:t>private void </a:t>
            </a:r>
            <a:r>
              <a:rPr lang="en-IN" dirty="0" err="1">
                <a:effectLst/>
              </a:rPr>
              <a:t>InitializeComponent</a:t>
            </a:r>
            <a:r>
              <a:rPr lang="en-IN" dirty="0">
                <a:effectLst/>
              </a:rPr>
              <a:t>()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{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this.serviceProcessInstaller1 = new </a:t>
            </a:r>
            <a:r>
              <a:rPr lang="en-IN" dirty="0" err="1">
                <a:effectLst/>
              </a:rPr>
              <a:t>System.ServiceProcess.ServiceProcessInstaller</a:t>
            </a:r>
            <a:r>
              <a:rPr lang="en-IN" dirty="0">
                <a:effectLst/>
              </a:rPr>
              <a:t>();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this.serviceInstaller1 = new </a:t>
            </a:r>
            <a:r>
              <a:rPr lang="en-IN" dirty="0" err="1">
                <a:effectLst/>
              </a:rPr>
              <a:t>System.ServiceProcess.ServiceInstaller</a:t>
            </a:r>
            <a:r>
              <a:rPr lang="en-IN" dirty="0">
                <a:effectLst/>
              </a:rPr>
              <a:t>();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//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// serviceProcessInstaller1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//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this.serviceProcessInstaller1.Account =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    </a:t>
            </a:r>
            <a:r>
              <a:rPr lang="en-IN" dirty="0" err="1">
                <a:effectLst/>
              </a:rPr>
              <a:t>System.ServiceProcess.ServiceAccount.LocalSystem</a:t>
            </a:r>
            <a:r>
              <a:rPr lang="en-IN" dirty="0">
                <a:effectLst/>
              </a:rPr>
              <a:t>;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this.serviceProcessInstaller1.Password = null;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this.serviceProcessInstaller1.Username = null;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//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									-</a:t>
            </a:r>
            <a:r>
              <a:rPr lang="en-IN" dirty="0" err="1">
                <a:effectLst/>
              </a:rPr>
              <a:t>contd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216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0015-577B-4977-9DAA-287481E80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94862-DE38-4AB6-8677-43D5D4F40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>
                <a:effectLst/>
              </a:rPr>
              <a:t>  // serviceInstaller1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//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this.serviceInstaller1.ServiceName = "WindowsService.NET";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this.serviceInstaller1.DisplayName = "WindowsService.NET";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this.serviceInstaller1.Description =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    "A sample Windows Service boilerplate written in C# using NET Framework and VS2019";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//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// </a:t>
            </a:r>
            <a:r>
              <a:rPr lang="en-IN" dirty="0" err="1">
                <a:effectLst/>
              </a:rPr>
              <a:t>ProjectInstaller</a:t>
            </a:r>
            <a:endParaRPr lang="en-IN" dirty="0">
              <a:effectLst/>
            </a:endParaRPr>
          </a:p>
          <a:p>
            <a:pPr marL="0" indent="0">
              <a:buNone/>
            </a:pPr>
            <a:r>
              <a:rPr lang="en-IN" dirty="0">
                <a:effectLst/>
              </a:rPr>
              <a:t>    //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</a:t>
            </a:r>
            <a:r>
              <a:rPr lang="en-IN" dirty="0" err="1">
                <a:effectLst/>
              </a:rPr>
              <a:t>this.Installers.AddRange</a:t>
            </a:r>
            <a:r>
              <a:rPr lang="en-IN" dirty="0">
                <a:effectLst/>
              </a:rPr>
              <a:t>(new </a:t>
            </a:r>
            <a:r>
              <a:rPr lang="en-IN" dirty="0" err="1">
                <a:effectLst/>
              </a:rPr>
              <a:t>System.Configuration.Install.Installer</a:t>
            </a:r>
            <a:r>
              <a:rPr lang="en-IN" dirty="0">
                <a:effectLst/>
              </a:rPr>
              <a:t>[] {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    this.serviceProcessInstaller1,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        this.serviceInstaller1});</a:t>
            </a:r>
          </a:p>
          <a:p>
            <a:pPr marL="0" indent="0">
              <a:buNone/>
            </a:pPr>
            <a:r>
              <a:rPr lang="en-IN" dirty="0">
                <a:effectLst/>
              </a:rPr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That’s it for the installer: now let’s switch to the Windows Service code itself.</a:t>
            </a:r>
            <a:endParaRPr lang="en-IN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4748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E5CE7-DDD8-4C25-8AD9-4E5FCE8C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Lato"/>
              </a:rPr>
              <a:t>Create a sample recurring task</a:t>
            </a:r>
            <a:br>
              <a:rPr lang="en-US" b="0" i="0" dirty="0">
                <a:solidFill>
                  <a:srgbClr val="404040"/>
                </a:solidFill>
                <a:effectLst/>
                <a:latin typeface="La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8185E-3170-44FE-B802-43E9B2E0C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the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Service1.cs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file and switch to 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 View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Service1()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method, aka the </a:t>
            </a:r>
            <a:r>
              <a:rPr lang="en-US" sz="2000" b="0" i="1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constructor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which internally calls the </a:t>
            </a:r>
            <a:r>
              <a:rPr lang="en-US" sz="2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InitializeComponents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 that we modified in the previous paragraph.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OnStart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method, which is called once when the service is started.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b="1" i="0" dirty="0" err="1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OnStop</a:t>
            </a:r>
            <a:r>
              <a:rPr lang="en-US" sz="2000" b="1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sz="2000" b="0" i="0" dirty="0">
                <a:solidFill>
                  <a:srgbClr val="40404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method, which will be called once when the service is stopped.</a:t>
            </a:r>
          </a:p>
          <a:p>
            <a:pPr marL="0" indent="0">
              <a:buNone/>
            </a:pPr>
            <a:r>
              <a:rPr lang="en-IN" dirty="0"/>
              <a:t>Add the following code below given in  notes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80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B4E6C-B10D-4B45-83AE-7D477884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404040"/>
                </a:solidFill>
                <a:effectLst/>
                <a:latin typeface="Lato"/>
              </a:rPr>
              <a:t>Installing the Service</a:t>
            </a:r>
            <a:br>
              <a:rPr lang="en-IN" b="0" i="0" dirty="0">
                <a:solidFill>
                  <a:srgbClr val="404040"/>
                </a:solidFill>
                <a:effectLst/>
                <a:latin typeface="Lato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3E787-879E-4DC9-8CB5-4C4995A9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82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1472</Words>
  <Application>Microsoft Office PowerPoint</Application>
  <PresentationFormat>Widescreen</PresentationFormat>
  <Paragraphs>171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Bahnschrift SemiBold Condensed</vt:lpstr>
      <vt:lpstr>Bahnschrift SemiLight Condensed</vt:lpstr>
      <vt:lpstr>Calibri</vt:lpstr>
      <vt:lpstr>Calibri Light</vt:lpstr>
      <vt:lpstr>Lato</vt:lpstr>
      <vt:lpstr>Lato</vt:lpstr>
      <vt:lpstr>Source Code Pro</vt:lpstr>
      <vt:lpstr>Times New Roman</vt:lpstr>
      <vt:lpstr>Office Theme</vt:lpstr>
      <vt:lpstr>Windows Service</vt:lpstr>
      <vt:lpstr>PowerPoint Presentation</vt:lpstr>
      <vt:lpstr>PowerPoint Presentation</vt:lpstr>
      <vt:lpstr>Configure the Installer </vt:lpstr>
      <vt:lpstr>Initialize Component Coding</vt:lpstr>
      <vt:lpstr>PowerPoint Presentation</vt:lpstr>
      <vt:lpstr>Create a sample recurring task </vt:lpstr>
      <vt:lpstr>Installing the Service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Service</dc:title>
  <dc:creator>queen of ladies hubby name</dc:creator>
  <cp:lastModifiedBy>queen of ladies hubby name</cp:lastModifiedBy>
  <cp:revision>13</cp:revision>
  <dcterms:created xsi:type="dcterms:W3CDTF">2021-06-12T05:02:06Z</dcterms:created>
  <dcterms:modified xsi:type="dcterms:W3CDTF">2021-06-12T06:52:28Z</dcterms:modified>
</cp:coreProperties>
</file>