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886C0-AC73-49CE-96C5-BA6B1998B10B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BDE12-E2DD-45A8-89B1-7523B9ABA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BDE12-E2DD-45A8-89B1-7523B9ABAB8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5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BDE12-E2DD-45A8-89B1-7523B9ABAB8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1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BDE12-E2DD-45A8-89B1-7523B9ABAB8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5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BDE12-E2DD-45A8-89B1-7523B9ABAB8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3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BDE12-E2DD-45A8-89B1-7523B9ABAB8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80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BDE12-E2DD-45A8-89B1-7523B9ABAB8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8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BDE12-E2DD-45A8-89B1-7523B9ABAB8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8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C2FF-4852-4E41-83C2-577EA82FE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1203B-3AEA-447F-A508-8110B3F8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0779-E7DF-41DD-91D3-F4DBD8ED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A6845-ED1E-4A68-98B5-B7B72327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8AE9B-EB71-4F17-AD67-8C464099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13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79DA-BD56-40D6-915C-4E0A3212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80413-B658-4622-B8A3-5BC227A9F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7F142-6DD2-4892-AD34-3F85E230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942BF-C5B2-46FB-AF9D-A61512BF5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40FD7-C4C5-4177-B293-C315D3C8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87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4926A-9B67-4146-9555-CB3DD3334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57B6-DEE2-4EAD-84B6-0365AFEBC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5188-478A-46A0-AA09-5966F859A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38909-AB03-4119-A742-AFE1FBAC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B711-D036-42EE-871A-F5EA6B2D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60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48FB-290A-44B0-AA2D-34653BD34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C8B7-9DF3-4080-B39A-8E5A8DD00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A49D-8295-49C6-AE6F-3A3925F5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32A7F-52D3-49A9-80E3-40981036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5FEE-68C6-41F9-AE90-DDBD3033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4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2637-4CE4-4777-8C97-88122498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B6F04-6799-40C2-A67D-652B7719A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CD167-CF4E-46AF-96F3-1E54793E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78A7-CA9B-46E9-ABF7-87BAEBC6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955F-E40D-45CE-802B-5178D2FA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4657-0E80-4638-A977-3671E28B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1A7E9-0CC3-4836-B3FC-0037FECFA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6F88F-0837-423B-B8E3-CA514DB7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15EF3-EA9E-4CF3-9660-9FC4F0E3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28946-1432-4CCB-9D3E-6194FF3A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93ED-17EA-4CE3-96A3-61E84378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89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F25E9-888E-48F7-9769-7A500DD8D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593BE-92D7-4025-B199-62D04969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62237-AA49-4922-823B-BD73CC322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3739A-EF76-4757-8C7D-BB874F760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0CA2E-3627-4A67-A701-7D7375C33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31C9D-4231-47C9-9048-3AE815D1C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63F32-9848-4947-ADBB-D1990AA2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C1C91-507B-42DC-9915-3272754F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3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FE4F-2161-4CE4-A506-B3ADD576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3C2B0-4631-4FF3-B641-F78FCB41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BD2A1-44EA-4D71-8A23-990269A3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EA2C-A0A4-4A74-B07E-8F6F9FF3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26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E66BC-5A52-4F85-8035-677E3EE5E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FDA93-F329-4E2F-8538-73ECC344C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D8FB2-585F-4C8E-81EC-33E6655C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24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736E-973A-4EEB-99F9-29FF4CA9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E750-0792-45D5-B121-EDDCB1C1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C4088-E1F7-428C-B510-30FD55BAF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AA5C9-A94E-490D-96A9-12A02873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D6A8A-9CD4-455C-A403-83AB38D6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0E7DE-9448-4B89-9795-42584700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59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1708-04E9-4884-B4C5-75D1F5F7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84CD0-9BAD-49C2-B0A6-0A37AB80A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DB7C55-B9A9-41D7-AEDE-47666A6C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4135F-9021-4C09-A94C-469A59FC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110DB-B495-4B05-B8FB-596A6817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DC929-5405-4BB8-9D1D-476C14AC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4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323D0-B2D8-457D-972C-8F1139FA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392E9-144B-4DF9-9B55-4E4F5B400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D747-752B-4A9C-9449-B32445496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4421C-7B3A-48E6-B029-0D16FA7BFA2E}" type="datetimeFigureOut">
              <a:rPr lang="en-IN" smtClean="0"/>
              <a:t>09-06-2021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FB7A-2913-44D0-A1B0-54C3B6B4C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9310-AB4C-4560-B7BA-20A7F5096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0D007-EFC8-4941-A2F0-A9F024BF35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2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%3cport%3e/css/app.c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KestrelHttp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8A6C-23E5-45AB-A182-14787313AC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E8229-BBDE-42C8-AE13-59D3D5FE0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wwwroot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959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1C5-541E-4F1C-8F9D-D8B685F4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59A3D-86C4-4051-9FE9-EEA484F3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Startup class includes two public methods: </a:t>
            </a:r>
            <a:r>
              <a:rPr lang="en-US" sz="2000" b="1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Startup class must include a Configure method and can optionally include </a:t>
            </a:r>
            <a:r>
              <a:rPr lang="en-US" sz="20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1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CE80-09F5-411D-A99A-656CE7C26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928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 err="1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ConfigureServices</a:t>
            </a:r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()</a:t>
            </a:r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0BB8-F82A-425C-A587-A02FAAC9A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>
            <a:normAutofit/>
          </a:bodyPr>
          <a:lstStyle/>
          <a:p>
            <a:pPr algn="just"/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- </a:t>
            </a:r>
            <a:r>
              <a:rPr lang="en-US" sz="22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 your dependent classes(called as service)</a:t>
            </a:r>
          </a:p>
          <a:p>
            <a:pPr algn="just"/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can be used anywhere in the application -</a:t>
            </a:r>
            <a:r>
              <a:rPr lang="en-US" sz="22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included </a:t>
            </a:r>
            <a:r>
              <a:rPr lang="en-US" sz="22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 of the constructor of a class. </a:t>
            </a:r>
          </a:p>
          <a:p>
            <a:pPr algn="just"/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IoC container will inject it automatically.</a:t>
            </a:r>
          </a:p>
          <a:p>
            <a:pPr algn="just"/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is going to be used in some other class.</a:t>
            </a:r>
          </a:p>
          <a:p>
            <a:pPr algn="just"/>
            <a:r>
              <a:rPr lang="en-US" sz="22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includes </a:t>
            </a:r>
            <a:r>
              <a:rPr lang="en-US" sz="22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parameter to register services to the IoC container</a:t>
            </a:r>
          </a:p>
          <a:p>
            <a:pPr algn="just"/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Note: The Dependency Injection pattern is used </a:t>
            </a:r>
            <a:r>
              <a:rPr lang="en-US" sz="18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heavely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ASP.NET Core architecture. It includes built-in IoC container to provide dependent objects using constructors.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89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6B55-9CA8-46A6-B809-5094AA7B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r>
              <a:rPr lang="en-US" dirty="0"/>
              <a:t>Configure()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3AFD-8787-48D2-ABEE-3E9F6D97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sz="1800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18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IApplicationBuilder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instance  - the Configure method configures application request pipeline</a:t>
            </a:r>
          </a:p>
          <a:p>
            <a:pPr algn="just"/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ASP.NET Core introduced the middleware components to define a request pipeline, which will be executed on every request. </a:t>
            </a:r>
          </a:p>
          <a:p>
            <a:pPr algn="just"/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include only those middleware components which are required by your application and thus increase the performance of your application.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17C08-A7F4-4696-B8F3-AD7CBF42C89E}"/>
              </a:ext>
            </a:extLst>
          </p:cNvPr>
          <p:cNvSpPr/>
          <p:nvPr/>
        </p:nvSpPr>
        <p:spPr>
          <a:xfrm>
            <a:off x="2472612" y="3993502"/>
            <a:ext cx="7893698" cy="20060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  <a:effectLst/>
              </a:rPr>
              <a:t>public</a:t>
            </a: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  <a:effectLst/>
              </a:rPr>
              <a:t>void</a:t>
            </a:r>
            <a:r>
              <a:rPr lang="en-IN" dirty="0"/>
              <a:t> Configure(</a:t>
            </a:r>
            <a:r>
              <a:rPr lang="en-IN" dirty="0" err="1">
                <a:solidFill>
                  <a:srgbClr val="2B91AF"/>
                </a:solidFill>
                <a:effectLst/>
              </a:rPr>
              <a:t>IApplicationBuilder</a:t>
            </a:r>
            <a:r>
              <a:rPr lang="en-IN" dirty="0"/>
              <a:t> app, </a:t>
            </a:r>
            <a:r>
              <a:rPr lang="en-IN" dirty="0" err="1">
                <a:solidFill>
                  <a:srgbClr val="2B91AF"/>
                </a:solidFill>
                <a:effectLst/>
              </a:rPr>
              <a:t>IHostingEnvironment</a:t>
            </a:r>
            <a:r>
              <a:rPr lang="en-IN" dirty="0"/>
              <a:t> env) { </a:t>
            </a:r>
          </a:p>
          <a:p>
            <a:r>
              <a:rPr lang="en-IN" dirty="0">
                <a:solidFill>
                  <a:srgbClr val="0000FF"/>
                </a:solidFill>
                <a:effectLst/>
              </a:rPr>
              <a:t>if</a:t>
            </a:r>
            <a:r>
              <a:rPr lang="en-IN" dirty="0"/>
              <a:t> (</a:t>
            </a:r>
            <a:r>
              <a:rPr lang="en-IN" dirty="0" err="1"/>
              <a:t>env.IsDevelopment</a:t>
            </a:r>
            <a:r>
              <a:rPr lang="en-IN" dirty="0"/>
              <a:t>()) { </a:t>
            </a:r>
          </a:p>
          <a:p>
            <a:r>
              <a:rPr lang="en-IN" dirty="0" err="1"/>
              <a:t>app.UseDeveloperExceptionPage</a:t>
            </a:r>
            <a:r>
              <a:rPr lang="en-IN" dirty="0"/>
              <a:t>(); </a:t>
            </a:r>
          </a:p>
          <a:p>
            <a:r>
              <a:rPr lang="en-IN" dirty="0"/>
              <a:t>} </a:t>
            </a:r>
          </a:p>
          <a:p>
            <a:r>
              <a:rPr lang="en-IN" dirty="0" err="1"/>
              <a:t>app.Run</a:t>
            </a:r>
            <a:r>
              <a:rPr lang="en-IN" dirty="0"/>
              <a:t>(</a:t>
            </a:r>
            <a:r>
              <a:rPr lang="en-IN" dirty="0">
                <a:solidFill>
                  <a:srgbClr val="0000FF"/>
                </a:solidFill>
                <a:effectLst/>
              </a:rPr>
              <a:t>async</a:t>
            </a:r>
            <a:r>
              <a:rPr lang="en-IN" dirty="0"/>
              <a:t> (context) =&gt; { </a:t>
            </a:r>
          </a:p>
          <a:p>
            <a:r>
              <a:rPr lang="en-IN" dirty="0">
                <a:solidFill>
                  <a:srgbClr val="0000FF"/>
                </a:solidFill>
                <a:effectLst/>
              </a:rPr>
              <a:t>await</a:t>
            </a:r>
            <a:r>
              <a:rPr lang="en-IN" dirty="0"/>
              <a:t> </a:t>
            </a:r>
            <a:r>
              <a:rPr lang="en-IN" dirty="0" err="1"/>
              <a:t>context.Response.WriteAsync</a:t>
            </a:r>
            <a:r>
              <a:rPr lang="en-IN" dirty="0"/>
              <a:t>(</a:t>
            </a:r>
            <a:r>
              <a:rPr lang="en-IN" dirty="0">
                <a:solidFill>
                  <a:srgbClr val="A31515"/>
                </a:solidFill>
                <a:effectLst/>
              </a:rPr>
              <a:t>"Hello World!"</a:t>
            </a:r>
            <a:r>
              <a:rPr lang="en-IN" dirty="0"/>
              <a:t>); }); }</a:t>
            </a:r>
          </a:p>
        </p:txBody>
      </p:sp>
    </p:spTree>
    <p:extLst>
      <p:ext uri="{BB962C8B-B14F-4D97-AF65-F5344CB8AC3E}">
        <p14:creationId xmlns:p14="http://schemas.microsoft.com/office/powerpoint/2010/main" val="204705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99B2-C1AE-4CA8-95F6-8299CECE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B491-E164-4F3A-B5D0-6B68E0A7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run time, the </a:t>
            </a:r>
            <a:r>
              <a:rPr lang="en-US" sz="18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method is called before the Configure method. </a:t>
            </a:r>
          </a:p>
          <a:p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so that you can register your custom service with the IoC container which you may use in the Configure </a:t>
            </a:r>
            <a:r>
              <a:rPr lang="en-US" sz="18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method.subex,bansali,trigen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6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388F1-543E-4C4E-91FE-3E04BE0A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ASP.NET Core - </a:t>
            </a:r>
            <a:r>
              <a:rPr lang="en-IN" b="0" i="0" dirty="0" err="1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wwwroot</a:t>
            </a:r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 Folder</a:t>
            </a:r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33AA-A678-4D3D-8001-650149FC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42" y="1118585"/>
            <a:ext cx="10515600" cy="5058377"/>
          </a:xfrm>
        </p:spPr>
        <p:txBody>
          <a:bodyPr>
            <a:normAutofit/>
          </a:bodyPr>
          <a:lstStyle/>
          <a:p>
            <a:r>
              <a:rPr lang="en-US" sz="1600" b="1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wwwroot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folder is the web root folder</a:t>
            </a:r>
          </a:p>
          <a:p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Static files can be stored </a:t>
            </a:r>
            <a:r>
              <a:rPr lang="en-US" sz="1600" dirty="0">
                <a:solidFill>
                  <a:srgbClr val="181717"/>
                </a:solidFill>
                <a:latin typeface="Verdana" panose="020B0604030504040204" pitchFamily="34" charset="0"/>
              </a:rPr>
              <a:t>here</a:t>
            </a:r>
            <a:endParaRPr lang="en-US" sz="1600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only files that in </a:t>
            </a:r>
            <a:r>
              <a:rPr lang="en-US" sz="1600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wwwroot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folder can be served over an http request.</a:t>
            </a:r>
          </a:p>
          <a:p>
            <a:r>
              <a:rPr lang="en-US" sz="1600" dirty="0">
                <a:solidFill>
                  <a:srgbClr val="181717"/>
                </a:solidFill>
                <a:latin typeface="Verdana" panose="020B0604030504040204" pitchFamily="34" charset="0"/>
              </a:rPr>
              <a:t>S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eparate folders for the different types of static files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81717"/>
                </a:solidFill>
                <a:latin typeface="Verdana" panose="020B0604030504040204" pitchFamily="34" charset="0"/>
              </a:rPr>
              <a:t>   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such as JavaScript, CSS, Images, library scripts etc. are in the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181717"/>
                </a:solidFill>
                <a:latin typeface="Verdana" panose="020B0604030504040204" pitchFamily="34" charset="0"/>
              </a:rPr>
              <a:t>    </a:t>
            </a:r>
            <a:r>
              <a:rPr lang="en-US" sz="1600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wwwroot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folder </a:t>
            </a:r>
          </a:p>
          <a:p>
            <a:r>
              <a:rPr lang="en-IN" sz="1800" dirty="0"/>
              <a:t>Access it using	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SFMono-Regular"/>
                <a:hlinkClick r:id="rId2"/>
              </a:rPr>
              <a:t>http://localhost:&lt;port&gt;/css/app.css</a:t>
            </a:r>
            <a:endParaRPr lang="en-IN" sz="1800" b="0" i="0" dirty="0">
              <a:solidFill>
                <a:srgbClr val="000000"/>
              </a:solidFill>
              <a:effectLst/>
              <a:latin typeface="SFMono-Regular"/>
            </a:endParaRPr>
          </a:p>
          <a:p>
            <a:r>
              <a:rPr lang="en-IN" sz="1800" dirty="0">
                <a:solidFill>
                  <a:srgbClr val="000000"/>
                </a:solidFill>
                <a:latin typeface="SFMono-Regular"/>
              </a:rPr>
              <a:t>Note: </a:t>
            </a:r>
            <a:r>
              <a:rPr lang="en-US" sz="12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Remember, you need to include a middleware for serving static files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181717"/>
                </a:solidFill>
                <a:latin typeface="Verdana" panose="020B0604030504040204" pitchFamily="34" charset="0"/>
              </a:rPr>
              <a:t>               </a:t>
            </a:r>
            <a:r>
              <a:rPr lang="en-US" sz="12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in the Configure method of </a:t>
            </a:r>
            <a:r>
              <a:rPr lang="en-US" sz="1200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Startup.cs</a:t>
            </a:r>
            <a:endParaRPr lang="en-IN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DE8727-2EBD-48B8-90E1-1FF613DD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053" y="765422"/>
            <a:ext cx="333375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0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A532B-A18C-4EE0-904C-9160AE92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8153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r>
              <a:rPr lang="en-IN" sz="3100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Rename </a:t>
            </a:r>
            <a:r>
              <a:rPr lang="en-IN" sz="3100" b="0" i="0" dirty="0" err="1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wwwroot</a:t>
            </a:r>
            <a:r>
              <a:rPr lang="en-IN" sz="3100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 Folder</a:t>
            </a:r>
            <a:br>
              <a:rPr lang="en-IN" sz="3100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1870-0923-46A2-80C3-60E11EE97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>
                <a:solidFill>
                  <a:srgbClr val="181717"/>
                </a:solidFill>
                <a:latin typeface="Verdana" panose="020B0604030504040204" pitchFamily="34" charset="0"/>
              </a:rPr>
              <a:t>R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ename </a:t>
            </a:r>
            <a:r>
              <a:rPr lang="en-US" sz="2000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wwwroot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folder to Content folder. </a:t>
            </a:r>
          </a:p>
          <a:p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Now, call </a:t>
            </a:r>
            <a:r>
              <a:rPr lang="en-US" sz="2000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UseWebRoot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() method to configure Content folder as a web root folder in the Main() method of Program class</a:t>
            </a:r>
          </a:p>
          <a:p>
            <a:pPr marL="0" indent="0">
              <a:buNone/>
            </a:pPr>
            <a:endParaRPr lang="en-IN" sz="2400" dirty="0">
              <a:solidFill>
                <a:srgbClr val="0000FF"/>
              </a:solidFill>
              <a:effectLst/>
            </a:endParaRPr>
          </a:p>
          <a:p>
            <a:pPr marL="0" indent="0">
              <a:buNone/>
            </a:pPr>
            <a:endParaRPr lang="en-I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00FF"/>
                </a:solidFill>
                <a:effectLst/>
              </a:rPr>
              <a:t>public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00FF"/>
                </a:solidFill>
                <a:effectLst/>
              </a:rPr>
              <a:t>class</a:t>
            </a:r>
            <a:r>
              <a:rPr lang="en-IN" sz="2400" dirty="0"/>
              <a:t> Program </a:t>
            </a:r>
          </a:p>
          <a:p>
            <a:pPr marL="0" indent="0">
              <a:buNone/>
            </a:pPr>
            <a:r>
              <a:rPr lang="en-IN" sz="2400" dirty="0"/>
              <a:t>{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FF"/>
                </a:solidFill>
                <a:effectLst/>
              </a:rPr>
              <a:t>public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00FF"/>
                </a:solidFill>
                <a:effectLst/>
              </a:rPr>
              <a:t>static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0000FF"/>
                </a:solidFill>
                <a:effectLst/>
              </a:rPr>
              <a:t>void</a:t>
            </a:r>
            <a:r>
              <a:rPr lang="en-IN" sz="2400" dirty="0"/>
              <a:t> Main(</a:t>
            </a:r>
            <a:r>
              <a:rPr lang="en-IN" sz="2400" dirty="0">
                <a:solidFill>
                  <a:srgbClr val="0000FF"/>
                </a:solidFill>
                <a:effectLst/>
              </a:rPr>
              <a:t>string</a:t>
            </a:r>
            <a:r>
              <a:rPr lang="en-IN" sz="2400" dirty="0"/>
              <a:t>[] </a:t>
            </a:r>
            <a:r>
              <a:rPr lang="en-IN" sz="2400" dirty="0" err="1"/>
              <a:t>args</a:t>
            </a:r>
            <a:r>
              <a:rPr lang="en-IN" sz="2400" dirty="0"/>
              <a:t>) </a:t>
            </a:r>
          </a:p>
          <a:p>
            <a:pPr marL="0" indent="0">
              <a:buNone/>
            </a:pPr>
            <a:r>
              <a:rPr lang="en-IN" sz="2400" dirty="0"/>
              <a:t>  {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00FF"/>
                </a:solidFill>
                <a:effectLst/>
              </a:rPr>
              <a:t>var</a:t>
            </a:r>
            <a:r>
              <a:rPr lang="en-IN" sz="2400" dirty="0"/>
              <a:t> host = </a:t>
            </a:r>
            <a:r>
              <a:rPr lang="en-IN" sz="2400" dirty="0">
                <a:solidFill>
                  <a:srgbClr val="0000FF"/>
                </a:solidFill>
                <a:effectLst/>
              </a:rPr>
              <a:t>new</a:t>
            </a:r>
            <a:r>
              <a:rPr lang="en-IN" sz="2400" dirty="0"/>
              <a:t> </a:t>
            </a:r>
            <a:r>
              <a:rPr lang="en-IN" sz="2400" dirty="0" err="1"/>
              <a:t>WebHostBuilder</a:t>
            </a:r>
            <a:r>
              <a:rPr lang="en-IN" sz="2400" dirty="0"/>
              <a:t>() .</a:t>
            </a:r>
            <a:r>
              <a:rPr lang="en-IN" sz="2400" dirty="0" err="1"/>
              <a:t>UseKestrel</a:t>
            </a:r>
            <a:r>
              <a:rPr lang="en-IN" sz="2400" dirty="0"/>
              <a:t>() .</a:t>
            </a:r>
            <a:r>
              <a:rPr lang="en-IN" sz="2400" dirty="0" err="1"/>
              <a:t>UseContentRoot</a:t>
            </a:r>
            <a:r>
              <a:rPr lang="en-IN" sz="2400" dirty="0"/>
              <a:t>(</a:t>
            </a:r>
            <a:r>
              <a:rPr lang="en-IN" sz="2400" dirty="0" err="1"/>
              <a:t>Directory.GetCurrentDirectory</a:t>
            </a:r>
            <a:r>
              <a:rPr lang="en-IN" sz="2400" dirty="0"/>
              <a:t>()) </a:t>
            </a:r>
          </a:p>
          <a:p>
            <a:pPr marL="0" indent="0">
              <a:buNone/>
            </a:pPr>
            <a:r>
              <a:rPr lang="en-IN" sz="2400" dirty="0"/>
              <a:t>.</a:t>
            </a:r>
            <a:r>
              <a:rPr lang="en-IN" sz="2400" dirty="0" err="1"/>
              <a:t>UseWebRoot</a:t>
            </a:r>
            <a:r>
              <a:rPr lang="en-IN" sz="2400" dirty="0"/>
              <a:t>(</a:t>
            </a:r>
            <a:r>
              <a:rPr lang="en-IN" sz="2400" dirty="0">
                <a:solidFill>
                  <a:srgbClr val="A31515"/>
                </a:solidFill>
                <a:effectLst/>
              </a:rPr>
              <a:t>"Content"</a:t>
            </a:r>
            <a:r>
              <a:rPr lang="en-IN" sz="2400" dirty="0"/>
              <a:t>) </a:t>
            </a:r>
          </a:p>
          <a:p>
            <a:pPr marL="0" indent="0">
              <a:buNone/>
            </a:pPr>
            <a:r>
              <a:rPr lang="en-IN" sz="2400" dirty="0"/>
              <a:t>.</a:t>
            </a:r>
            <a:r>
              <a:rPr lang="en-IN" sz="2400" dirty="0" err="1"/>
              <a:t>UseIISIntegration</a:t>
            </a:r>
            <a:r>
              <a:rPr lang="en-IN" sz="2400" dirty="0"/>
              <a:t>() </a:t>
            </a:r>
          </a:p>
          <a:p>
            <a:pPr marL="0" indent="0">
              <a:buNone/>
            </a:pPr>
            <a:r>
              <a:rPr lang="en-IN" sz="2400" dirty="0"/>
              <a:t>.</a:t>
            </a:r>
            <a:r>
              <a:rPr lang="en-IN" sz="2400" dirty="0" err="1"/>
              <a:t>UseStartup</a:t>
            </a:r>
            <a:r>
              <a:rPr lang="en-IN" sz="2400" dirty="0"/>
              <a:t>&lt;</a:t>
            </a:r>
            <a:r>
              <a:rPr lang="en-IN" sz="2400" dirty="0" err="1"/>
              <a:t>MyStartup</a:t>
            </a:r>
            <a:r>
              <a:rPr lang="en-IN" sz="2400" dirty="0"/>
              <a:t>&gt;() .Build(); </a:t>
            </a:r>
          </a:p>
          <a:p>
            <a:pPr marL="0" indent="0">
              <a:buNone/>
            </a:pPr>
            <a:r>
              <a:rPr lang="en-IN" sz="2400" dirty="0" err="1"/>
              <a:t>host.Run</a:t>
            </a:r>
            <a:r>
              <a:rPr lang="en-IN" sz="2400" dirty="0"/>
              <a:t>(); </a:t>
            </a:r>
          </a:p>
          <a:p>
            <a:pPr marL="0" indent="0">
              <a:buNone/>
            </a:pPr>
            <a:r>
              <a:rPr lang="en-IN" sz="2400" dirty="0"/>
              <a:t>    }</a:t>
            </a:r>
          </a:p>
          <a:p>
            <a:pPr marL="0" indent="0">
              <a:buNone/>
            </a:pPr>
            <a:r>
              <a:rPr lang="en-IN" sz="2400" dirty="0"/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400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9AFF-EB2F-40D6-B6FA-2F122736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ASP.NET </a:t>
            </a:r>
            <a:r>
              <a:rPr lang="fr-FR" b="0" i="0" dirty="0" err="1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Core</a:t>
            </a:r>
            <a:r>
              <a:rPr lang="fr-FR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 - </a:t>
            </a:r>
            <a:r>
              <a:rPr lang="fr-FR" b="0" i="0" dirty="0" err="1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Program.cs</a:t>
            </a:r>
            <a:br>
              <a:rPr lang="fr-FR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CE52-54C5-4B05-AF80-C01685E7F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996"/>
            <a:ext cx="10515600" cy="5019967"/>
          </a:xfrm>
        </p:spPr>
        <p:txBody>
          <a:bodyPr/>
          <a:lstStyle/>
          <a:p>
            <a:endParaRPr lang="en-US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ASP.NET Core web application is actually a console project </a:t>
            </a:r>
          </a:p>
          <a:p>
            <a:r>
              <a:rPr lang="en-US" dirty="0">
                <a:solidFill>
                  <a:srgbClr val="181717"/>
                </a:solidFill>
                <a:latin typeface="Verdana" panose="020B0604030504040204" pitchFamily="34" charset="0"/>
              </a:rPr>
              <a:t>It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starts executing from the entry point </a:t>
            </a:r>
          </a:p>
          <a:p>
            <a:pPr marL="0" indent="0">
              <a:buNone/>
            </a:pPr>
            <a:r>
              <a:rPr lang="en-US" dirty="0"/>
              <a:t>		public static void Main()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in </a:t>
            </a:r>
            <a:r>
              <a:rPr lang="en-US" dirty="0"/>
              <a:t>Program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class where we can create a host for the web application.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94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04CB-6585-4C39-A79D-9CF51EA3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Setup Host in ASP.NET Core 2.x</a:t>
            </a:r>
            <a:br>
              <a:rPr lang="en-US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5667-7620-4F57-B7CA-FC2F6E560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176" y="1110343"/>
            <a:ext cx="10515600" cy="49080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calls method expression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BuildWebHost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build web host with pre-configured defaults.</a:t>
            </a:r>
          </a:p>
          <a:p>
            <a:endParaRPr lang="en-US" b="0" i="0" dirty="0">
              <a:solidFill>
                <a:srgbClr val="18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BuildWebHost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expression can also be written as a method that returns 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IWebHost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9DA8EF-8FF2-42B3-908E-D52774E27FB7}"/>
              </a:ext>
            </a:extLst>
          </p:cNvPr>
          <p:cNvSpPr/>
          <p:nvPr/>
        </p:nvSpPr>
        <p:spPr>
          <a:xfrm>
            <a:off x="2136710" y="2103437"/>
            <a:ext cx="7203233" cy="132556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effectLst/>
              </a:rPr>
              <a:t>void</a:t>
            </a:r>
            <a:r>
              <a:rPr lang="en-US" dirty="0"/>
              <a:t> Main(</a:t>
            </a:r>
            <a:r>
              <a:rPr lang="en-US" dirty="0">
                <a:solidFill>
                  <a:srgbClr val="0000FF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BuildWebHost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).Run();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7A648D-44B1-4EC9-9D0C-B3740CA19110}"/>
              </a:ext>
            </a:extLst>
          </p:cNvPr>
          <p:cNvSpPr/>
          <p:nvPr/>
        </p:nvSpPr>
        <p:spPr>
          <a:xfrm>
            <a:off x="2136710" y="4140200"/>
            <a:ext cx="7203233" cy="18781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>
                <a:solidFill>
                  <a:srgbClr val="0000FF"/>
                </a:solidFill>
                <a:effectLst/>
              </a:rPr>
              <a:t>public</a:t>
            </a:r>
            <a:r>
              <a:rPr lang="en-IN"/>
              <a:t> </a:t>
            </a:r>
            <a:r>
              <a:rPr lang="en-IN">
                <a:solidFill>
                  <a:srgbClr val="0000FF"/>
                </a:solidFill>
                <a:effectLst/>
              </a:rPr>
              <a:t>static</a:t>
            </a:r>
            <a:r>
              <a:rPr lang="en-IN"/>
              <a:t> </a:t>
            </a:r>
            <a:r>
              <a:rPr lang="en-IN">
                <a:solidFill>
                  <a:srgbClr val="2B91AF"/>
                </a:solidFill>
                <a:effectLst/>
              </a:rPr>
              <a:t>IWebHost</a:t>
            </a:r>
            <a:r>
              <a:rPr lang="en-IN"/>
              <a:t> BuildWebHost(</a:t>
            </a:r>
            <a:r>
              <a:rPr lang="en-IN">
                <a:solidFill>
                  <a:srgbClr val="0000FF"/>
                </a:solidFill>
                <a:effectLst/>
              </a:rPr>
              <a:t>string</a:t>
            </a:r>
            <a:r>
              <a:rPr lang="en-IN"/>
              <a:t>[] args)</a:t>
            </a:r>
          </a:p>
          <a:p>
            <a:pPr marL="0" indent="0">
              <a:buNone/>
            </a:pPr>
            <a:r>
              <a:rPr lang="en-IN"/>
              <a:t>{ </a:t>
            </a:r>
          </a:p>
          <a:p>
            <a:pPr marL="0" indent="0">
              <a:buNone/>
            </a:pPr>
            <a:r>
              <a:rPr lang="en-IN">
                <a:solidFill>
                  <a:srgbClr val="0000FF"/>
                </a:solidFill>
                <a:effectLst/>
              </a:rPr>
              <a:t>    return</a:t>
            </a:r>
            <a:r>
              <a:rPr lang="en-IN"/>
              <a:t> </a:t>
            </a:r>
            <a:r>
              <a:rPr lang="en-IN">
                <a:solidFill>
                  <a:srgbClr val="2B91AF"/>
                </a:solidFill>
                <a:effectLst/>
              </a:rPr>
              <a:t>WebHost</a:t>
            </a:r>
            <a:r>
              <a:rPr lang="en-IN"/>
              <a:t>.CreateDefaultBuilder(args) </a:t>
            </a:r>
          </a:p>
          <a:p>
            <a:pPr marL="0" indent="0">
              <a:buNone/>
            </a:pPr>
            <a:r>
              <a:rPr lang="en-IN"/>
              <a:t>	.UseStartup&lt;</a:t>
            </a:r>
            <a:r>
              <a:rPr lang="en-IN">
                <a:solidFill>
                  <a:srgbClr val="2B91AF"/>
                </a:solidFill>
                <a:effectLst/>
              </a:rPr>
              <a:t>Startup</a:t>
            </a:r>
            <a:r>
              <a:rPr lang="en-IN"/>
              <a:t>&gt;() </a:t>
            </a:r>
          </a:p>
          <a:p>
            <a:pPr marL="0" indent="0">
              <a:buNone/>
            </a:pPr>
            <a:r>
              <a:rPr lang="en-IN"/>
              <a:t>	.Build(); </a:t>
            </a:r>
          </a:p>
          <a:p>
            <a:pPr marL="0" indent="0">
              <a:buNone/>
            </a:pPr>
            <a:r>
              <a:rPr lang="en-IN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95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1C7C-2476-449F-AE04-EA09F95C8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F634-C654-4D94-BBFF-03F6E47E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Hosting steps: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WebHost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static class - used for creating an instance of 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IWebHost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IWebHostBuilder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pre-configured defaults</a:t>
            </a:r>
          </a:p>
          <a:p>
            <a:pPr marL="0" indent="0">
              <a:buNone/>
            </a:pP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CreateDefaultBuilder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IN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- 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 Kestrel, </a:t>
            </a:r>
            <a:r>
              <a:rPr lang="en-US" sz="22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IISIntegration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other configurations.</a:t>
            </a: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IWebHostBuilder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CreateDefaultBuilder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builder = </a:t>
            </a:r>
            <a:r>
              <a:rPr lang="en-IN" sz="22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WebHostBuilder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UseKestrel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UseContentRoot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200" dirty="0" err="1"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.GetCurrentDirectory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.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ConfigureAppConfiguration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hostingContext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config) =&gt; {……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270-CC0E-4939-993C-067926B57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5913-D1AE-47D9-B15C-4BDB1EEB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200" b="0" i="0" u="none" strike="noStrike" dirty="0">
                <a:solidFill>
                  <a:srgbClr val="407F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Kestrel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open-source, cross-platform web server. It is designed to be used behind proxy because it has not yet matured to be exposed as a full-fledge web server.</a:t>
            </a:r>
          </a:p>
          <a:p>
            <a:pPr algn="just"/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also calls </a:t>
            </a:r>
            <a:r>
              <a:rPr lang="en-US" sz="22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ConfigureAppConfiguration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to load configurations from </a:t>
            </a:r>
            <a:r>
              <a:rPr lang="en-US" sz="22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appsettings.json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files, environment variables and user secrets. The </a:t>
            </a:r>
            <a:r>
              <a:rPr lang="en-US" sz="22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ConfigureLogging</a:t>
            </a:r>
            <a:r>
              <a:rPr lang="en-US" sz="22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 method setup logging to console and debug window.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252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D982E-74DE-467D-8FDF-1CFE96E1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259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dirty="0" err="1"/>
              <a:t>Startup.cs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6269-F769-4D1A-AD5C-30CDF63D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3"/>
            <a:ext cx="10515600" cy="5066620"/>
          </a:xfrm>
        </p:spPr>
        <p:txBody>
          <a:bodyPr/>
          <a:lstStyle/>
          <a:p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It is like </a:t>
            </a:r>
            <a:r>
              <a:rPr lang="en-US" sz="2000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Global.asax</a:t>
            </a:r>
            <a:r>
              <a:rPr lang="en-US" sz="2000" dirty="0">
                <a:solidFill>
                  <a:srgbClr val="181717"/>
                </a:solidFill>
                <a:latin typeface="Verdana" panose="020B0604030504040204" pitchFamily="34" charset="0"/>
              </a:rPr>
              <a:t> file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At the time of configuring the host in the </a:t>
            </a:r>
            <a:r>
              <a:rPr lang="en-US" sz="2000" dirty="0"/>
              <a:t>Main()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method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  the startup class can be configured using </a:t>
            </a:r>
            <a:r>
              <a:rPr lang="en-US" sz="2000" dirty="0" err="1"/>
              <a:t>UseStartup</a:t>
            </a:r>
            <a:r>
              <a:rPr lang="en-US" sz="2000" dirty="0"/>
              <a:t>&lt;T&gt;()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method</a:t>
            </a:r>
            <a:endParaRPr lang="en-IN" sz="2000" dirty="0"/>
          </a:p>
          <a:p>
            <a:r>
              <a:rPr lang="en-US" sz="2000" dirty="0">
                <a:solidFill>
                  <a:srgbClr val="181717"/>
                </a:solidFill>
                <a:latin typeface="Verdana" panose="020B0604030504040204" pitchFamily="34" charset="0"/>
              </a:rPr>
              <a:t>W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e can give any name to the Startup class</a:t>
            </a:r>
          </a:p>
          <a:p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For example, to name the Startup class as </a:t>
            </a:r>
            <a:r>
              <a:rPr lang="en-US" sz="2000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MyStartup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, specify it as </a:t>
            </a:r>
            <a:r>
              <a:rPr lang="en-US" sz="2000" dirty="0"/>
              <a:t>.</a:t>
            </a:r>
            <a:r>
              <a:rPr lang="en-US" sz="2000" dirty="0" err="1"/>
              <a:t>UseStartup</a:t>
            </a:r>
            <a:r>
              <a:rPr lang="en-US" sz="2000" dirty="0"/>
              <a:t>&lt;</a:t>
            </a:r>
            <a:r>
              <a:rPr lang="en-US" sz="2000" dirty="0" err="1"/>
              <a:t>MyStartup</a:t>
            </a:r>
            <a:r>
              <a:rPr lang="en-US" sz="2000" dirty="0"/>
              <a:t>&gt;()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.</a:t>
            </a:r>
            <a:endParaRPr lang="en-IN" sz="2000" dirty="0"/>
          </a:p>
          <a:p>
            <a:endParaRPr lang="en-US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  <a:p>
            <a:endParaRPr lang="en-US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910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9862-CB93-4583-A549-42E5217D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Startup.cs</a:t>
            </a:r>
            <a:r>
              <a:rPr lang="en-US" dirty="0"/>
              <a:t> class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D0CC31E-5E22-446E-9387-0F04CD01BA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2391569"/>
            <a:ext cx="714375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73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808</Words>
  <Application>Microsoft Office PowerPoint</Application>
  <PresentationFormat>Widescreen</PresentationFormat>
  <Paragraphs>106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SFMono-Regular</vt:lpstr>
      <vt:lpstr>Times New Roman</vt:lpstr>
      <vt:lpstr>Verdana</vt:lpstr>
      <vt:lpstr>Office Theme</vt:lpstr>
      <vt:lpstr>ASP.NET Core</vt:lpstr>
      <vt:lpstr> ASP.NET Core - wwwroot Folder </vt:lpstr>
      <vt:lpstr> Rename wwwroot Folder </vt:lpstr>
      <vt:lpstr>ASP.NET Core - Program.cs </vt:lpstr>
      <vt:lpstr>Setup Host in ASP.NET Core 2.x </vt:lpstr>
      <vt:lpstr>PowerPoint Presentation</vt:lpstr>
      <vt:lpstr>PowerPoint Presentation</vt:lpstr>
      <vt:lpstr>    Startup.cs</vt:lpstr>
      <vt:lpstr>Startup.cs class</vt:lpstr>
      <vt:lpstr>PowerPoint Presentation</vt:lpstr>
      <vt:lpstr> ConfigureServices() </vt:lpstr>
      <vt:lpstr>Configure()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queen of ladies hubby name</dc:creator>
  <cp:lastModifiedBy>queen of ladies hubby name</cp:lastModifiedBy>
  <cp:revision>26</cp:revision>
  <dcterms:created xsi:type="dcterms:W3CDTF">2021-04-12T10:42:06Z</dcterms:created>
  <dcterms:modified xsi:type="dcterms:W3CDTF">2021-06-09T08:37:52Z</dcterms:modified>
</cp:coreProperties>
</file>