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1" r:id="rId8"/>
    <p:sldId id="262" r:id="rId9"/>
    <p:sldId id="263" r:id="rId10"/>
    <p:sldId id="265" r:id="rId11"/>
    <p:sldId id="267" r:id="rId12"/>
    <p:sldId id="266" r:id="rId13"/>
    <p:sldId id="268" r:id="rId14"/>
    <p:sldId id="270" r:id="rId15"/>
    <p:sldId id="271" r:id="rId16"/>
    <p:sldId id="269" r:id="rId17"/>
    <p:sldId id="272" r:id="rId18"/>
    <p:sldId id="273" r:id="rId19"/>
    <p:sldId id="274" r:id="rId20"/>
    <p:sldId id="276" r:id="rId21"/>
    <p:sldId id="280" r:id="rId22"/>
    <p:sldId id="279" r:id="rId23"/>
    <p:sldId id="277" r:id="rId24"/>
    <p:sldId id="281" r:id="rId25"/>
    <p:sldId id="278" r:id="rId26"/>
    <p:sldId id="282" r:id="rId27"/>
    <p:sldId id="283" r:id="rId28"/>
    <p:sldId id="284" r:id="rId29"/>
    <p:sldId id="285" r:id="rId30"/>
    <p:sldId id="287" r:id="rId31"/>
    <p:sldId id="286" r:id="rId32"/>
    <p:sldId id="288" r:id="rId33"/>
    <p:sldId id="289" r:id="rId34"/>
    <p:sldId id="290"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0782E9-468F-468A-9753-1CFE2B19A5EB}" v="35" dt="2024-09-14T11:22:05.65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5ED7E-CF4D-A65B-0A4D-304C8E751DC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75C6D9E-BD1F-DBFF-7080-3F6D8D015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AD0C3CE-0596-631D-D0B2-7E18604D6795}"/>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BDDAEC76-98EF-7F29-B08A-9BA1C7BF85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F386C6E-EBD1-D1A7-2D8C-1C621B7CF2A2}"/>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76127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DE577-C28D-D336-7797-78ACBE723E8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B6E4F54-840B-E655-5A0A-898CE49EDB7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E16D4E7-C4DF-FA40-FB3E-E3B5DBCE2434}"/>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1C544118-E6E8-0679-33D9-56F5AE619D5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AE192FF-CB9E-CCD4-5D2C-BAE5808D5E42}"/>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5855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CD3F5A-E502-B9B2-CAE1-015C77163D1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36B94EB-D8F3-7B89-5E19-9690388EC43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2752F74-16A0-24DA-3399-B07C09AAB005}"/>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AED6EBDC-8A36-4ABE-7297-ED33E9810F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9BF9AE-F2B3-FBBB-37F4-4E984309689A}"/>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378443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93DBD-467C-8023-7FBF-A119EABC55E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EF1784A-A4F3-7705-4598-2C1F76AB010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D56E1DD-1C17-689D-CAFB-D118B4FBD9D5}"/>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7546ADB5-41F4-0C03-0F0B-72B197D5DF0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AE25BCD-E069-C6A8-EC5F-233C9BF34414}"/>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346909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151A-8956-79EB-3F13-75E17FB981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33387A-C910-DB43-4DC5-E8141F9E80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4D7B6BD-18A8-8196-47D2-15B4343060B1}"/>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F230CE85-DD47-60F2-277F-8AD2539860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5DBA059-4658-3C4F-BE8E-79B8BCD0903C}"/>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318725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5822E-B023-3688-1445-DFAAE1F7B2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05A4FBA-F281-10B6-14A2-EE55F97D9B4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68D158C-36FD-0144-0AE7-14AD4A2BE93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BC1726E-249D-E5B5-7F98-F696668218B4}"/>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6" name="Marcador de pie de página 5">
            <a:extLst>
              <a:ext uri="{FF2B5EF4-FFF2-40B4-BE49-F238E27FC236}">
                <a16:creationId xmlns:a16="http://schemas.microsoft.com/office/drawing/2014/main" id="{B3C4DBC0-BC3F-408A-A802-4AB0984153A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E43FA9D-DBC1-05EA-16DF-69D89D823A8D}"/>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8995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6D629-58B3-29FC-DB10-5DA072BA3A9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ACDF2D2-C62D-E607-D9FF-83573DBBA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8EC9EE-CFDD-05A6-40FC-D0D408EDD1F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EA0A2A1-ABE8-BA58-C676-2D6B11556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0E7F4D-7CA9-2575-FF61-0F7253A588E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19578DE-69E2-A0B1-6246-DA0AD847B24F}"/>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8" name="Marcador de pie de página 7">
            <a:extLst>
              <a:ext uri="{FF2B5EF4-FFF2-40B4-BE49-F238E27FC236}">
                <a16:creationId xmlns:a16="http://schemas.microsoft.com/office/drawing/2014/main" id="{A1B5017B-C723-46B9-A6F0-2A43623B68B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77A35FE-0544-347F-B635-88DC1674A47F}"/>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23322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3A2A6-4FBD-A5BD-98EA-2D3061E5873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0AF3FAB-62DF-0323-29E2-B8C1BEAA1EFA}"/>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4" name="Marcador de pie de página 3">
            <a:extLst>
              <a:ext uri="{FF2B5EF4-FFF2-40B4-BE49-F238E27FC236}">
                <a16:creationId xmlns:a16="http://schemas.microsoft.com/office/drawing/2014/main" id="{D22D36F7-71EC-5F08-23D6-7F3F7F940AE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C42B01E-1755-BCC2-DF35-214D2CCF098F}"/>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88299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D79F09C-9A15-BDC9-6CBA-FB6C46898347}"/>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3" name="Marcador de pie de página 2">
            <a:extLst>
              <a:ext uri="{FF2B5EF4-FFF2-40B4-BE49-F238E27FC236}">
                <a16:creationId xmlns:a16="http://schemas.microsoft.com/office/drawing/2014/main" id="{35FC0188-FF19-0212-7413-EA571DB6339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12867FE-18EE-4F71-0061-BB447FBA3CC6}"/>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21718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E1D3F-1869-6890-06E9-7C826F0B538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2C31B4E-950F-10B2-A103-68F6EE921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A331330-0765-F6E7-6653-51D4EF0E7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3903260-F566-B153-9A4F-385CE47BC327}"/>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6" name="Marcador de pie de página 5">
            <a:extLst>
              <a:ext uri="{FF2B5EF4-FFF2-40B4-BE49-F238E27FC236}">
                <a16:creationId xmlns:a16="http://schemas.microsoft.com/office/drawing/2014/main" id="{660777B1-410B-0AB8-EAA9-15CD6D8C4A5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542A255-B4C0-1780-58AE-4BB33AE09EA2}"/>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36145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F3982-74A0-6AF9-1029-77DA5749411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FB2DF7E-7ABE-F299-7E5B-2A93AD70E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9A1B2F3-BCA8-AE55-534B-29FB87B70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DBB336-5C48-7FAF-FED6-B0D5FD727E05}"/>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6" name="Marcador de pie de página 5">
            <a:extLst>
              <a:ext uri="{FF2B5EF4-FFF2-40B4-BE49-F238E27FC236}">
                <a16:creationId xmlns:a16="http://schemas.microsoft.com/office/drawing/2014/main" id="{9D3DE0AB-A0BF-D75D-00AB-DA653565E8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FEDC6B-AB30-62C8-1502-39F08C9FA7AD}"/>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258777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9A0FED-47C5-49A8-E62C-E8B875B95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030D36D-1073-02D8-CC3A-A12707C7E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C6F1A95-62A3-CDF0-B26D-372063F91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0A76B21D-266F-602A-17B9-120027B3E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56B548F8-1F07-91A1-AAB7-2F963FC14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0941BE-9C41-4864-A707-4713B1691973}" type="slidenum">
              <a:rPr lang="es-ES" smtClean="0"/>
              <a:t>‹Nº›</a:t>
            </a:fld>
            <a:endParaRPr lang="es-ES"/>
          </a:p>
        </p:txBody>
      </p:sp>
    </p:spTree>
    <p:extLst>
      <p:ext uri="{BB962C8B-B14F-4D97-AF65-F5344CB8AC3E}">
        <p14:creationId xmlns:p14="http://schemas.microsoft.com/office/powerpoint/2010/main" val="1489260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1649185" y="978017"/>
            <a:ext cx="2449286" cy="646331"/>
          </a:xfrm>
          <a:prstGeom prst="rect">
            <a:avLst/>
          </a:prstGeom>
          <a:noFill/>
        </p:spPr>
        <p:txBody>
          <a:bodyPr wrap="square" rtlCol="0">
            <a:spAutoFit/>
          </a:bodyPr>
          <a:lstStyle/>
          <a:p>
            <a:pPr algn="ctr"/>
            <a:r>
              <a:rPr lang="es-ES" b="1"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2171700" y="1639435"/>
            <a:ext cx="1469571" cy="369332"/>
          </a:xfrm>
          <a:prstGeom prst="rect">
            <a:avLst/>
          </a:prstGeom>
          <a:noFill/>
        </p:spPr>
        <p:txBody>
          <a:bodyPr wrap="square" rtlCol="0">
            <a:spAutoFit/>
          </a:bodyPr>
          <a:lstStyle/>
          <a:p>
            <a:r>
              <a:rPr lang="es-ES" dirty="0"/>
              <a:t>PASO 1. EDA</a:t>
            </a:r>
          </a:p>
        </p:txBody>
      </p:sp>
      <p:sp>
        <p:nvSpPr>
          <p:cNvPr id="12" name="CuadroTexto 11">
            <a:extLst>
              <a:ext uri="{FF2B5EF4-FFF2-40B4-BE49-F238E27FC236}">
                <a16:creationId xmlns:a16="http://schemas.microsoft.com/office/drawing/2014/main" id="{69488C6C-DAE3-8E2B-04AA-C84891E93AA1}"/>
              </a:ext>
            </a:extLst>
          </p:cNvPr>
          <p:cNvSpPr txBox="1"/>
          <p:nvPr/>
        </p:nvSpPr>
        <p:spPr>
          <a:xfrm>
            <a:off x="838200" y="574611"/>
            <a:ext cx="3570514" cy="369332"/>
          </a:xfrm>
          <a:prstGeom prst="rect">
            <a:avLst/>
          </a:prstGeom>
          <a:noFill/>
        </p:spPr>
        <p:txBody>
          <a:bodyPr wrap="square" rtlCol="0">
            <a:spAutoFit/>
          </a:bodyPr>
          <a:lstStyle/>
          <a:p>
            <a:r>
              <a:rPr lang="es-ES" b="1" dirty="0"/>
              <a:t>MODELOS</a:t>
            </a:r>
          </a:p>
        </p:txBody>
      </p:sp>
      <p:sp>
        <p:nvSpPr>
          <p:cNvPr id="13" name="CuadroTexto 12">
            <a:extLst>
              <a:ext uri="{FF2B5EF4-FFF2-40B4-BE49-F238E27FC236}">
                <a16:creationId xmlns:a16="http://schemas.microsoft.com/office/drawing/2014/main" id="{CFC6279C-3731-C02F-7913-3B63BCA60159}"/>
              </a:ext>
            </a:extLst>
          </p:cNvPr>
          <p:cNvSpPr txBox="1"/>
          <p:nvPr/>
        </p:nvSpPr>
        <p:spPr>
          <a:xfrm>
            <a:off x="838200" y="2811914"/>
            <a:ext cx="4517570" cy="923330"/>
          </a:xfrm>
          <a:prstGeom prst="rect">
            <a:avLst/>
          </a:prstGeom>
          <a:noFill/>
        </p:spPr>
        <p:txBody>
          <a:bodyPr wrap="square" rtlCol="0">
            <a:spAutoFit/>
          </a:bodyPr>
          <a:lstStyle/>
          <a:p>
            <a:pPr algn="ctr"/>
            <a:r>
              <a:rPr lang="es-ES" dirty="0"/>
              <a:t>PASO 2. ANALISIS DE SESGO POTENCIAL RAZA Y SEXO</a:t>
            </a:r>
          </a:p>
          <a:p>
            <a:pPr algn="ctr"/>
            <a:r>
              <a:rPr lang="es-ES" dirty="0"/>
              <a:t>(ANOVA / REGRESIÓN LINEAL)</a:t>
            </a:r>
          </a:p>
        </p:txBody>
      </p:sp>
      <p:sp>
        <p:nvSpPr>
          <p:cNvPr id="14" name="CuadroTexto 13">
            <a:extLst>
              <a:ext uri="{FF2B5EF4-FFF2-40B4-BE49-F238E27FC236}">
                <a16:creationId xmlns:a16="http://schemas.microsoft.com/office/drawing/2014/main" id="{24312686-2500-9D05-3D90-AC007C67D771}"/>
              </a:ext>
            </a:extLst>
          </p:cNvPr>
          <p:cNvSpPr txBox="1"/>
          <p:nvPr/>
        </p:nvSpPr>
        <p:spPr>
          <a:xfrm>
            <a:off x="576943" y="4350717"/>
            <a:ext cx="4093027" cy="646331"/>
          </a:xfrm>
          <a:prstGeom prst="rect">
            <a:avLst/>
          </a:prstGeom>
          <a:noFill/>
        </p:spPr>
        <p:txBody>
          <a:bodyPr wrap="square" rtlCol="0">
            <a:spAutoFit/>
          </a:bodyPr>
          <a:lstStyle/>
          <a:p>
            <a:pPr algn="ctr"/>
            <a:r>
              <a:rPr lang="es-ES" dirty="0"/>
              <a:t>PASO 3. ANALISIS DE PUNTAJES COMPAS Y </a:t>
            </a:r>
            <a:r>
              <a:rPr lang="es-ES" dirty="0" err="1"/>
              <a:t>KPIs</a:t>
            </a:r>
            <a:endParaRPr lang="es-ES" dirty="0"/>
          </a:p>
        </p:txBody>
      </p:sp>
      <p:sp>
        <p:nvSpPr>
          <p:cNvPr id="15" name="CuadroTexto 14">
            <a:extLst>
              <a:ext uri="{FF2B5EF4-FFF2-40B4-BE49-F238E27FC236}">
                <a16:creationId xmlns:a16="http://schemas.microsoft.com/office/drawing/2014/main" id="{EDA49F8F-23C1-DA72-A2A9-EB2932315E7E}"/>
              </a:ext>
            </a:extLst>
          </p:cNvPr>
          <p:cNvSpPr txBox="1"/>
          <p:nvPr/>
        </p:nvSpPr>
        <p:spPr>
          <a:xfrm>
            <a:off x="968829" y="5739467"/>
            <a:ext cx="4517570" cy="646331"/>
          </a:xfrm>
          <a:prstGeom prst="rect">
            <a:avLst/>
          </a:prstGeom>
          <a:noFill/>
        </p:spPr>
        <p:txBody>
          <a:bodyPr wrap="square" rtlCol="0">
            <a:spAutoFit/>
          </a:bodyPr>
          <a:lstStyle/>
          <a:p>
            <a:r>
              <a:rPr lang="es-ES" dirty="0"/>
              <a:t>PASO 4. COMPARACIÓN MODELO CON PUNTOS DE CORTE 4 Y 7</a:t>
            </a:r>
          </a:p>
        </p:txBody>
      </p:sp>
      <p:sp>
        <p:nvSpPr>
          <p:cNvPr id="16" name="CuadroTexto 15">
            <a:extLst>
              <a:ext uri="{FF2B5EF4-FFF2-40B4-BE49-F238E27FC236}">
                <a16:creationId xmlns:a16="http://schemas.microsoft.com/office/drawing/2014/main" id="{E0C9B38B-6B3B-F8DD-39B5-39776F14599B}"/>
              </a:ext>
            </a:extLst>
          </p:cNvPr>
          <p:cNvSpPr txBox="1"/>
          <p:nvPr/>
        </p:nvSpPr>
        <p:spPr>
          <a:xfrm>
            <a:off x="7380511" y="956645"/>
            <a:ext cx="3570514" cy="646331"/>
          </a:xfrm>
          <a:prstGeom prst="rect">
            <a:avLst/>
          </a:prstGeom>
          <a:noFill/>
        </p:spPr>
        <p:txBody>
          <a:bodyPr wrap="square" rtlCol="0">
            <a:spAutoFit/>
          </a:bodyPr>
          <a:lstStyle/>
          <a:p>
            <a:pPr algn="ctr"/>
            <a:r>
              <a:rPr lang="es-ES" b="1" dirty="0"/>
              <a:t>GENERACIÓN DE MODELO DE REGRESIÓN LOGÍSTICA</a:t>
            </a:r>
          </a:p>
        </p:txBody>
      </p:sp>
      <p:sp>
        <p:nvSpPr>
          <p:cNvPr id="17" name="Flecha: hacia abajo 16">
            <a:extLst>
              <a:ext uri="{FF2B5EF4-FFF2-40B4-BE49-F238E27FC236}">
                <a16:creationId xmlns:a16="http://schemas.microsoft.com/office/drawing/2014/main" id="{C8D9CA55-4352-7230-182C-8D80B40071EC}"/>
              </a:ext>
            </a:extLst>
          </p:cNvPr>
          <p:cNvSpPr/>
          <p:nvPr/>
        </p:nvSpPr>
        <p:spPr>
          <a:xfrm>
            <a:off x="2732313" y="2255250"/>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hacia abajo 17">
            <a:extLst>
              <a:ext uri="{FF2B5EF4-FFF2-40B4-BE49-F238E27FC236}">
                <a16:creationId xmlns:a16="http://schemas.microsoft.com/office/drawing/2014/main" id="{2562D504-A34B-D888-12B5-DF77D7DF9CD8}"/>
              </a:ext>
            </a:extLst>
          </p:cNvPr>
          <p:cNvSpPr/>
          <p:nvPr/>
        </p:nvSpPr>
        <p:spPr>
          <a:xfrm>
            <a:off x="2732313" y="3900742"/>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hacia abajo 18">
            <a:extLst>
              <a:ext uri="{FF2B5EF4-FFF2-40B4-BE49-F238E27FC236}">
                <a16:creationId xmlns:a16="http://schemas.microsoft.com/office/drawing/2014/main" id="{E5B0BB15-9331-F36B-EDAC-4C3DEE828077}"/>
              </a:ext>
            </a:extLst>
          </p:cNvPr>
          <p:cNvSpPr/>
          <p:nvPr/>
        </p:nvSpPr>
        <p:spPr>
          <a:xfrm>
            <a:off x="2732313" y="5113398"/>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hacia abajo 19">
            <a:extLst>
              <a:ext uri="{FF2B5EF4-FFF2-40B4-BE49-F238E27FC236}">
                <a16:creationId xmlns:a16="http://schemas.microsoft.com/office/drawing/2014/main" id="{0014402C-9331-4BA9-D0A8-B6EAF2961A90}"/>
              </a:ext>
            </a:extLst>
          </p:cNvPr>
          <p:cNvSpPr/>
          <p:nvPr/>
        </p:nvSpPr>
        <p:spPr>
          <a:xfrm rot="16200000">
            <a:off x="5551830" y="817248"/>
            <a:ext cx="646330" cy="1060215"/>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12ACCB54-EA9B-6189-F98E-967FFEB1D6CB}"/>
              </a:ext>
            </a:extLst>
          </p:cNvPr>
          <p:cNvSpPr txBox="1"/>
          <p:nvPr/>
        </p:nvSpPr>
        <p:spPr>
          <a:xfrm>
            <a:off x="7217228" y="1639435"/>
            <a:ext cx="3907971" cy="369332"/>
          </a:xfrm>
          <a:prstGeom prst="rect">
            <a:avLst/>
          </a:prstGeom>
          <a:noFill/>
        </p:spPr>
        <p:txBody>
          <a:bodyPr wrap="square" rtlCol="0">
            <a:spAutoFit/>
          </a:bodyPr>
          <a:lstStyle/>
          <a:p>
            <a:r>
              <a:rPr lang="es-ES" dirty="0"/>
              <a:t>PASO 5. DECISIÓN DEL ESCENARIO</a:t>
            </a:r>
          </a:p>
        </p:txBody>
      </p:sp>
      <p:sp>
        <p:nvSpPr>
          <p:cNvPr id="22" name="CuadroTexto 21">
            <a:extLst>
              <a:ext uri="{FF2B5EF4-FFF2-40B4-BE49-F238E27FC236}">
                <a16:creationId xmlns:a16="http://schemas.microsoft.com/office/drawing/2014/main" id="{E750B4E1-51F7-708B-8148-C2387CEE708F}"/>
              </a:ext>
            </a:extLst>
          </p:cNvPr>
          <p:cNvSpPr txBox="1"/>
          <p:nvPr/>
        </p:nvSpPr>
        <p:spPr>
          <a:xfrm>
            <a:off x="7130143" y="2666618"/>
            <a:ext cx="4506686" cy="369332"/>
          </a:xfrm>
          <a:prstGeom prst="rect">
            <a:avLst/>
          </a:prstGeom>
          <a:noFill/>
        </p:spPr>
        <p:txBody>
          <a:bodyPr wrap="square" rtlCol="0">
            <a:spAutoFit/>
          </a:bodyPr>
          <a:lstStyle/>
          <a:p>
            <a:r>
              <a:rPr lang="es-ES" dirty="0"/>
              <a:t>PASO 6. GENERACIÓN DEL MODELO</a:t>
            </a:r>
          </a:p>
        </p:txBody>
      </p:sp>
      <p:sp>
        <p:nvSpPr>
          <p:cNvPr id="23" name="Flecha: hacia abajo 22">
            <a:extLst>
              <a:ext uri="{FF2B5EF4-FFF2-40B4-BE49-F238E27FC236}">
                <a16:creationId xmlns:a16="http://schemas.microsoft.com/office/drawing/2014/main" id="{DED0F769-398F-ABB4-B2DA-FA545C2E7F3C}"/>
              </a:ext>
            </a:extLst>
          </p:cNvPr>
          <p:cNvSpPr/>
          <p:nvPr/>
        </p:nvSpPr>
        <p:spPr>
          <a:xfrm>
            <a:off x="8972543" y="2086956"/>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BA160091-3DA5-7BF8-F365-38040C10EBCA}"/>
              </a:ext>
            </a:extLst>
          </p:cNvPr>
          <p:cNvSpPr txBox="1"/>
          <p:nvPr/>
        </p:nvSpPr>
        <p:spPr>
          <a:xfrm>
            <a:off x="6917870" y="3650024"/>
            <a:ext cx="4506686" cy="369332"/>
          </a:xfrm>
          <a:prstGeom prst="rect">
            <a:avLst/>
          </a:prstGeom>
          <a:noFill/>
        </p:spPr>
        <p:txBody>
          <a:bodyPr wrap="square" rtlCol="0">
            <a:spAutoFit/>
          </a:bodyPr>
          <a:lstStyle/>
          <a:p>
            <a:r>
              <a:rPr lang="es-ES" dirty="0"/>
              <a:t>PASO 7. EVALUACIÓN DEL MODELO</a:t>
            </a:r>
          </a:p>
        </p:txBody>
      </p:sp>
      <p:sp>
        <p:nvSpPr>
          <p:cNvPr id="25" name="Flecha: hacia abajo 24">
            <a:extLst>
              <a:ext uri="{FF2B5EF4-FFF2-40B4-BE49-F238E27FC236}">
                <a16:creationId xmlns:a16="http://schemas.microsoft.com/office/drawing/2014/main" id="{71AB3DE9-74DB-C256-3351-5E320412DDAC}"/>
              </a:ext>
            </a:extLst>
          </p:cNvPr>
          <p:cNvSpPr/>
          <p:nvPr/>
        </p:nvSpPr>
        <p:spPr>
          <a:xfrm>
            <a:off x="9007922" y="3072409"/>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77DC324A-3553-184D-95CC-A54A82B8470B}"/>
              </a:ext>
            </a:extLst>
          </p:cNvPr>
          <p:cNvSpPr txBox="1"/>
          <p:nvPr/>
        </p:nvSpPr>
        <p:spPr>
          <a:xfrm>
            <a:off x="7043056" y="4627454"/>
            <a:ext cx="4256313" cy="369332"/>
          </a:xfrm>
          <a:prstGeom prst="rect">
            <a:avLst/>
          </a:prstGeom>
          <a:noFill/>
        </p:spPr>
        <p:txBody>
          <a:bodyPr wrap="square" rtlCol="0">
            <a:spAutoFit/>
          </a:bodyPr>
          <a:lstStyle/>
          <a:p>
            <a:r>
              <a:rPr lang="es-ES" dirty="0"/>
              <a:t>PASO 8. COMPARACIÓN CON COMPAS</a:t>
            </a:r>
          </a:p>
        </p:txBody>
      </p:sp>
      <p:sp>
        <p:nvSpPr>
          <p:cNvPr id="27" name="CuadroTexto 26">
            <a:extLst>
              <a:ext uri="{FF2B5EF4-FFF2-40B4-BE49-F238E27FC236}">
                <a16:creationId xmlns:a16="http://schemas.microsoft.com/office/drawing/2014/main" id="{22ABC34D-7CFD-B4AB-B363-48D83982D6A5}"/>
              </a:ext>
            </a:extLst>
          </p:cNvPr>
          <p:cNvSpPr txBox="1"/>
          <p:nvPr/>
        </p:nvSpPr>
        <p:spPr>
          <a:xfrm>
            <a:off x="6460669" y="5416302"/>
            <a:ext cx="5421086" cy="369332"/>
          </a:xfrm>
          <a:prstGeom prst="rect">
            <a:avLst/>
          </a:prstGeom>
          <a:noFill/>
        </p:spPr>
        <p:txBody>
          <a:bodyPr wrap="square" rtlCol="0">
            <a:spAutoFit/>
          </a:bodyPr>
          <a:lstStyle/>
          <a:p>
            <a:r>
              <a:rPr lang="es-ES" dirty="0"/>
              <a:t>PASO 9. Evaluación de Cortes 5 y 7 del nuevo modelo</a:t>
            </a:r>
          </a:p>
        </p:txBody>
      </p:sp>
      <p:sp>
        <p:nvSpPr>
          <p:cNvPr id="28" name="CuadroTexto 27">
            <a:extLst>
              <a:ext uri="{FF2B5EF4-FFF2-40B4-BE49-F238E27FC236}">
                <a16:creationId xmlns:a16="http://schemas.microsoft.com/office/drawing/2014/main" id="{DB411C16-D16D-8A4F-3666-50F685E9774D}"/>
              </a:ext>
            </a:extLst>
          </p:cNvPr>
          <p:cNvSpPr txBox="1"/>
          <p:nvPr/>
        </p:nvSpPr>
        <p:spPr>
          <a:xfrm>
            <a:off x="6833503" y="6209066"/>
            <a:ext cx="4381500" cy="369332"/>
          </a:xfrm>
          <a:prstGeom prst="rect">
            <a:avLst/>
          </a:prstGeom>
          <a:noFill/>
        </p:spPr>
        <p:txBody>
          <a:bodyPr wrap="square" rtlCol="0">
            <a:spAutoFit/>
          </a:bodyPr>
          <a:lstStyle/>
          <a:p>
            <a:r>
              <a:rPr lang="es-ES" dirty="0"/>
              <a:t>PASO 10. Análisis Alternativos de Ejemplo </a:t>
            </a:r>
          </a:p>
        </p:txBody>
      </p:sp>
      <p:sp>
        <p:nvSpPr>
          <p:cNvPr id="29" name="Flecha: hacia abajo 28">
            <a:extLst>
              <a:ext uri="{FF2B5EF4-FFF2-40B4-BE49-F238E27FC236}">
                <a16:creationId xmlns:a16="http://schemas.microsoft.com/office/drawing/2014/main" id="{0851DAD0-C07E-0EF7-C0C5-DE1B3A57C782}"/>
              </a:ext>
            </a:extLst>
          </p:cNvPr>
          <p:cNvSpPr/>
          <p:nvPr/>
        </p:nvSpPr>
        <p:spPr>
          <a:xfrm>
            <a:off x="9007922" y="4069365"/>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94B8E599-1ABC-CA81-E601-BF9D5050EC7D}"/>
              </a:ext>
            </a:extLst>
          </p:cNvPr>
          <p:cNvSpPr/>
          <p:nvPr/>
        </p:nvSpPr>
        <p:spPr>
          <a:xfrm>
            <a:off x="9024253" y="4972562"/>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Flecha: hacia abajo 30">
            <a:extLst>
              <a:ext uri="{FF2B5EF4-FFF2-40B4-BE49-F238E27FC236}">
                <a16:creationId xmlns:a16="http://schemas.microsoft.com/office/drawing/2014/main" id="{07885191-C66C-3208-4FE8-34DD496292EF}"/>
              </a:ext>
            </a:extLst>
          </p:cNvPr>
          <p:cNvSpPr/>
          <p:nvPr/>
        </p:nvSpPr>
        <p:spPr>
          <a:xfrm>
            <a:off x="9040575" y="5798041"/>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5409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6760029" cy="369332"/>
          </a:xfrm>
          <a:prstGeom prst="rect">
            <a:avLst/>
          </a:prstGeom>
          <a:noFill/>
        </p:spPr>
        <p:txBody>
          <a:bodyPr wrap="square" rtlCol="0">
            <a:spAutoFit/>
          </a:bodyPr>
          <a:lstStyle/>
          <a:p>
            <a:r>
              <a:rPr lang="es-ES" dirty="0"/>
              <a:t>PASO 3. ANÁLISIS DE PUNTAJES COMPAS: por GÉNERO</a:t>
            </a:r>
          </a:p>
        </p:txBody>
      </p:sp>
      <p:pic>
        <p:nvPicPr>
          <p:cNvPr id="3" name="Imagen 2">
            <a:extLst>
              <a:ext uri="{FF2B5EF4-FFF2-40B4-BE49-F238E27FC236}">
                <a16:creationId xmlns:a16="http://schemas.microsoft.com/office/drawing/2014/main" id="{63B2BE13-8704-1AED-9E2E-7BFB22308AED}"/>
              </a:ext>
            </a:extLst>
          </p:cNvPr>
          <p:cNvPicPr>
            <a:picLocks noChangeAspect="1"/>
          </p:cNvPicPr>
          <p:nvPr/>
        </p:nvPicPr>
        <p:blipFill>
          <a:blip r:embed="rId2"/>
          <a:stretch>
            <a:fillRect/>
          </a:stretch>
        </p:blipFill>
        <p:spPr>
          <a:xfrm>
            <a:off x="1228724" y="1425637"/>
            <a:ext cx="8992962" cy="5359442"/>
          </a:xfrm>
          <a:prstGeom prst="rect">
            <a:avLst/>
          </a:prstGeom>
        </p:spPr>
      </p:pic>
    </p:spTree>
    <p:extLst>
      <p:ext uri="{BB962C8B-B14F-4D97-AF65-F5344CB8AC3E}">
        <p14:creationId xmlns:p14="http://schemas.microsoft.com/office/powerpoint/2010/main" val="294733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7358743" cy="369332"/>
          </a:xfrm>
          <a:prstGeom prst="rect">
            <a:avLst/>
          </a:prstGeom>
          <a:noFill/>
        </p:spPr>
        <p:txBody>
          <a:bodyPr wrap="square" rtlCol="0">
            <a:spAutoFit/>
          </a:bodyPr>
          <a:lstStyle/>
          <a:p>
            <a:r>
              <a:rPr lang="es-ES" dirty="0"/>
              <a:t>PASO 3. ANÁLISIS DE PUNTAJES COMPAS: MATRICES DE CONFUSIÓN</a:t>
            </a:r>
          </a:p>
        </p:txBody>
      </p:sp>
      <p:pic>
        <p:nvPicPr>
          <p:cNvPr id="6" name="Imagen 5">
            <a:extLst>
              <a:ext uri="{FF2B5EF4-FFF2-40B4-BE49-F238E27FC236}">
                <a16:creationId xmlns:a16="http://schemas.microsoft.com/office/drawing/2014/main" id="{3FD44855-A54B-87BE-33B7-051E0E3F23D7}"/>
              </a:ext>
            </a:extLst>
          </p:cNvPr>
          <p:cNvPicPr>
            <a:picLocks noChangeAspect="1"/>
          </p:cNvPicPr>
          <p:nvPr/>
        </p:nvPicPr>
        <p:blipFill>
          <a:blip r:embed="rId2"/>
          <a:stretch>
            <a:fillRect/>
          </a:stretch>
        </p:blipFill>
        <p:spPr>
          <a:xfrm>
            <a:off x="2307772" y="1425637"/>
            <a:ext cx="6767509" cy="5204892"/>
          </a:xfrm>
          <a:prstGeom prst="rect">
            <a:avLst/>
          </a:prstGeom>
        </p:spPr>
      </p:pic>
    </p:spTree>
    <p:extLst>
      <p:ext uri="{BB962C8B-B14F-4D97-AF65-F5344CB8AC3E}">
        <p14:creationId xmlns:p14="http://schemas.microsoft.com/office/powerpoint/2010/main" val="19988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8980714" cy="369332"/>
          </a:xfrm>
          <a:prstGeom prst="rect">
            <a:avLst/>
          </a:prstGeom>
          <a:noFill/>
        </p:spPr>
        <p:txBody>
          <a:bodyPr wrap="square" rtlCol="0">
            <a:spAutoFit/>
          </a:bodyPr>
          <a:lstStyle/>
          <a:p>
            <a:r>
              <a:rPr lang="es-ES" dirty="0"/>
              <a:t>PASO 3. ANÁLISIS DE PUNTAJES COMPAS: MATRICES DE CONFUSIÓN por RAZA</a:t>
            </a:r>
          </a:p>
        </p:txBody>
      </p:sp>
      <p:pic>
        <p:nvPicPr>
          <p:cNvPr id="8" name="Imagen 7">
            <a:extLst>
              <a:ext uri="{FF2B5EF4-FFF2-40B4-BE49-F238E27FC236}">
                <a16:creationId xmlns:a16="http://schemas.microsoft.com/office/drawing/2014/main" id="{A84FC9B2-6D7C-FE08-6614-80F6342EED18}"/>
              </a:ext>
            </a:extLst>
          </p:cNvPr>
          <p:cNvPicPr>
            <a:picLocks noChangeAspect="1"/>
          </p:cNvPicPr>
          <p:nvPr/>
        </p:nvPicPr>
        <p:blipFill>
          <a:blip r:embed="rId2"/>
          <a:stretch>
            <a:fillRect/>
          </a:stretch>
        </p:blipFill>
        <p:spPr>
          <a:xfrm>
            <a:off x="705440" y="1470353"/>
            <a:ext cx="3371897" cy="2599051"/>
          </a:xfrm>
          <a:prstGeom prst="rect">
            <a:avLst/>
          </a:prstGeom>
        </p:spPr>
      </p:pic>
      <p:pic>
        <p:nvPicPr>
          <p:cNvPr id="10" name="Imagen 9">
            <a:extLst>
              <a:ext uri="{FF2B5EF4-FFF2-40B4-BE49-F238E27FC236}">
                <a16:creationId xmlns:a16="http://schemas.microsoft.com/office/drawing/2014/main" id="{3E91B2A5-0A3B-9C80-B54C-842B09FCE87F}"/>
              </a:ext>
            </a:extLst>
          </p:cNvPr>
          <p:cNvPicPr>
            <a:picLocks noChangeAspect="1"/>
          </p:cNvPicPr>
          <p:nvPr/>
        </p:nvPicPr>
        <p:blipFill>
          <a:blip r:embed="rId3"/>
          <a:stretch>
            <a:fillRect/>
          </a:stretch>
        </p:blipFill>
        <p:spPr>
          <a:xfrm>
            <a:off x="4077337" y="1461467"/>
            <a:ext cx="3371897" cy="2616822"/>
          </a:xfrm>
          <a:prstGeom prst="rect">
            <a:avLst/>
          </a:prstGeom>
        </p:spPr>
      </p:pic>
      <p:pic>
        <p:nvPicPr>
          <p:cNvPr id="12" name="Imagen 11">
            <a:extLst>
              <a:ext uri="{FF2B5EF4-FFF2-40B4-BE49-F238E27FC236}">
                <a16:creationId xmlns:a16="http://schemas.microsoft.com/office/drawing/2014/main" id="{37CC821B-6DC3-9A8E-F820-781169C3FB2D}"/>
              </a:ext>
            </a:extLst>
          </p:cNvPr>
          <p:cNvPicPr>
            <a:picLocks noChangeAspect="1"/>
          </p:cNvPicPr>
          <p:nvPr/>
        </p:nvPicPr>
        <p:blipFill>
          <a:blip r:embed="rId4"/>
          <a:stretch>
            <a:fillRect/>
          </a:stretch>
        </p:blipFill>
        <p:spPr>
          <a:xfrm>
            <a:off x="7609266" y="1461467"/>
            <a:ext cx="3211865" cy="2514115"/>
          </a:xfrm>
          <a:prstGeom prst="rect">
            <a:avLst/>
          </a:prstGeom>
        </p:spPr>
      </p:pic>
      <p:pic>
        <p:nvPicPr>
          <p:cNvPr id="14" name="Imagen 13">
            <a:extLst>
              <a:ext uri="{FF2B5EF4-FFF2-40B4-BE49-F238E27FC236}">
                <a16:creationId xmlns:a16="http://schemas.microsoft.com/office/drawing/2014/main" id="{29FEDCAB-0AED-88D8-BAFA-97E3B2617E8F}"/>
              </a:ext>
            </a:extLst>
          </p:cNvPr>
          <p:cNvPicPr>
            <a:picLocks noChangeAspect="1"/>
          </p:cNvPicPr>
          <p:nvPr/>
        </p:nvPicPr>
        <p:blipFill>
          <a:blip r:embed="rId5"/>
          <a:stretch>
            <a:fillRect/>
          </a:stretch>
        </p:blipFill>
        <p:spPr>
          <a:xfrm>
            <a:off x="705440" y="4114120"/>
            <a:ext cx="3320373" cy="2599051"/>
          </a:xfrm>
          <a:prstGeom prst="rect">
            <a:avLst/>
          </a:prstGeom>
        </p:spPr>
      </p:pic>
      <p:pic>
        <p:nvPicPr>
          <p:cNvPr id="16" name="Imagen 15">
            <a:extLst>
              <a:ext uri="{FF2B5EF4-FFF2-40B4-BE49-F238E27FC236}">
                <a16:creationId xmlns:a16="http://schemas.microsoft.com/office/drawing/2014/main" id="{E251C019-B2AB-4FB1-A2C3-A4BAC3C8DC76}"/>
              </a:ext>
            </a:extLst>
          </p:cNvPr>
          <p:cNvPicPr>
            <a:picLocks noChangeAspect="1"/>
          </p:cNvPicPr>
          <p:nvPr/>
        </p:nvPicPr>
        <p:blipFill>
          <a:blip r:embed="rId6"/>
          <a:stretch>
            <a:fillRect/>
          </a:stretch>
        </p:blipFill>
        <p:spPr>
          <a:xfrm>
            <a:off x="4077337" y="4088122"/>
            <a:ext cx="3245089" cy="2616821"/>
          </a:xfrm>
          <a:prstGeom prst="rect">
            <a:avLst/>
          </a:prstGeom>
        </p:spPr>
      </p:pic>
      <p:pic>
        <p:nvPicPr>
          <p:cNvPr id="18" name="Imagen 17">
            <a:extLst>
              <a:ext uri="{FF2B5EF4-FFF2-40B4-BE49-F238E27FC236}">
                <a16:creationId xmlns:a16="http://schemas.microsoft.com/office/drawing/2014/main" id="{321D0C50-72BB-5249-18DE-5C211F95AE13}"/>
              </a:ext>
            </a:extLst>
          </p:cNvPr>
          <p:cNvPicPr>
            <a:picLocks noChangeAspect="1"/>
          </p:cNvPicPr>
          <p:nvPr/>
        </p:nvPicPr>
        <p:blipFill>
          <a:blip r:embed="rId7"/>
          <a:stretch>
            <a:fillRect/>
          </a:stretch>
        </p:blipFill>
        <p:spPr>
          <a:xfrm>
            <a:off x="7609266" y="4011412"/>
            <a:ext cx="3371897" cy="2599051"/>
          </a:xfrm>
          <a:prstGeom prst="rect">
            <a:avLst/>
          </a:prstGeom>
        </p:spPr>
      </p:pic>
    </p:spTree>
    <p:extLst>
      <p:ext uri="{BB962C8B-B14F-4D97-AF65-F5344CB8AC3E}">
        <p14:creationId xmlns:p14="http://schemas.microsoft.com/office/powerpoint/2010/main" val="117458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8980714" cy="369332"/>
          </a:xfrm>
          <a:prstGeom prst="rect">
            <a:avLst/>
          </a:prstGeom>
          <a:noFill/>
        </p:spPr>
        <p:txBody>
          <a:bodyPr wrap="square" rtlCol="0">
            <a:spAutoFit/>
          </a:bodyPr>
          <a:lstStyle/>
          <a:p>
            <a:r>
              <a:rPr lang="es-ES" dirty="0"/>
              <a:t>PASO 3. ANÁLISIS DE PUNTAJES COMPAS: MATRICES DE CONFUSIÓN por GENERO</a:t>
            </a:r>
          </a:p>
        </p:txBody>
      </p:sp>
      <p:pic>
        <p:nvPicPr>
          <p:cNvPr id="3" name="Imagen 2">
            <a:extLst>
              <a:ext uri="{FF2B5EF4-FFF2-40B4-BE49-F238E27FC236}">
                <a16:creationId xmlns:a16="http://schemas.microsoft.com/office/drawing/2014/main" id="{A456FB07-5AA5-01DB-3BB0-FE2DD542CE0A}"/>
              </a:ext>
            </a:extLst>
          </p:cNvPr>
          <p:cNvPicPr>
            <a:picLocks noChangeAspect="1"/>
          </p:cNvPicPr>
          <p:nvPr/>
        </p:nvPicPr>
        <p:blipFill>
          <a:blip r:embed="rId2"/>
          <a:stretch>
            <a:fillRect/>
          </a:stretch>
        </p:blipFill>
        <p:spPr>
          <a:xfrm>
            <a:off x="659254" y="1930072"/>
            <a:ext cx="4669303" cy="3599089"/>
          </a:xfrm>
          <a:prstGeom prst="rect">
            <a:avLst/>
          </a:prstGeom>
        </p:spPr>
      </p:pic>
      <p:pic>
        <p:nvPicPr>
          <p:cNvPr id="7" name="Imagen 6">
            <a:extLst>
              <a:ext uri="{FF2B5EF4-FFF2-40B4-BE49-F238E27FC236}">
                <a16:creationId xmlns:a16="http://schemas.microsoft.com/office/drawing/2014/main" id="{58531852-F40F-EBA8-95D9-9D6ABD7ED6F2}"/>
              </a:ext>
            </a:extLst>
          </p:cNvPr>
          <p:cNvPicPr>
            <a:picLocks noChangeAspect="1"/>
          </p:cNvPicPr>
          <p:nvPr/>
        </p:nvPicPr>
        <p:blipFill>
          <a:blip r:embed="rId3"/>
          <a:stretch>
            <a:fillRect/>
          </a:stretch>
        </p:blipFill>
        <p:spPr>
          <a:xfrm>
            <a:off x="5761264" y="1930072"/>
            <a:ext cx="4503965" cy="3525517"/>
          </a:xfrm>
          <a:prstGeom prst="rect">
            <a:avLst/>
          </a:prstGeom>
        </p:spPr>
      </p:pic>
    </p:spTree>
    <p:extLst>
      <p:ext uri="{BB962C8B-B14F-4D97-AF65-F5344CB8AC3E}">
        <p14:creationId xmlns:p14="http://schemas.microsoft.com/office/powerpoint/2010/main" val="15500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7375071" cy="369332"/>
          </a:xfrm>
          <a:prstGeom prst="rect">
            <a:avLst/>
          </a:prstGeom>
          <a:noFill/>
        </p:spPr>
        <p:txBody>
          <a:bodyPr wrap="square" rtlCol="0">
            <a:spAutoFit/>
          </a:bodyPr>
          <a:lstStyle/>
          <a:p>
            <a:r>
              <a:rPr lang="es-ES" dirty="0"/>
              <a:t>PASO 3. ANÁLISIS DE PUNTAJES COMPAS y </a:t>
            </a:r>
            <a:r>
              <a:rPr lang="es-ES" dirty="0" err="1"/>
              <a:t>KPIs</a:t>
            </a:r>
            <a:r>
              <a:rPr lang="es-ES" dirty="0"/>
              <a:t>: CONCLUSIONES</a:t>
            </a:r>
          </a:p>
        </p:txBody>
      </p:sp>
      <p:sp>
        <p:nvSpPr>
          <p:cNvPr id="6" name="CuadroTexto 5">
            <a:extLst>
              <a:ext uri="{FF2B5EF4-FFF2-40B4-BE49-F238E27FC236}">
                <a16:creationId xmlns:a16="http://schemas.microsoft.com/office/drawing/2014/main" id="{AE5B8ACC-331B-7ABB-FFD2-724D9E68C502}"/>
              </a:ext>
            </a:extLst>
          </p:cNvPr>
          <p:cNvSpPr txBox="1"/>
          <p:nvPr/>
        </p:nvSpPr>
        <p:spPr>
          <a:xfrm>
            <a:off x="503455" y="1641197"/>
            <a:ext cx="2188029" cy="369332"/>
          </a:xfrm>
          <a:prstGeom prst="rect">
            <a:avLst/>
          </a:prstGeom>
          <a:noFill/>
        </p:spPr>
        <p:txBody>
          <a:bodyPr wrap="square">
            <a:spAutoFit/>
          </a:bodyPr>
          <a:lstStyle/>
          <a:p>
            <a:r>
              <a:rPr lang="es-ES" b="1" dirty="0"/>
              <a:t>1. </a:t>
            </a:r>
            <a:r>
              <a:rPr lang="es-ES" b="1" dirty="0" err="1"/>
              <a:t>KPIs</a:t>
            </a:r>
            <a:r>
              <a:rPr lang="es-ES" b="1" dirty="0"/>
              <a:t> Generales:</a:t>
            </a:r>
          </a:p>
        </p:txBody>
      </p:sp>
      <p:sp>
        <p:nvSpPr>
          <p:cNvPr id="9" name="CuadroTexto 8">
            <a:extLst>
              <a:ext uri="{FF2B5EF4-FFF2-40B4-BE49-F238E27FC236}">
                <a16:creationId xmlns:a16="http://schemas.microsoft.com/office/drawing/2014/main" id="{0BF26B54-AC4D-01E5-DCEF-4DDB5F9AB139}"/>
              </a:ext>
            </a:extLst>
          </p:cNvPr>
          <p:cNvSpPr txBox="1"/>
          <p:nvPr/>
        </p:nvSpPr>
        <p:spPr>
          <a:xfrm>
            <a:off x="288463" y="2226090"/>
            <a:ext cx="2618015" cy="2862322"/>
          </a:xfrm>
          <a:prstGeom prst="rect">
            <a:avLst/>
          </a:prstGeom>
          <a:noFill/>
        </p:spPr>
        <p:txBody>
          <a:bodyPr wrap="square">
            <a:spAutoFit/>
          </a:bodyPr>
          <a:lstStyle/>
          <a:p>
            <a:pPr algn="ctr"/>
            <a:r>
              <a:rPr lang="es-ES" dirty="0"/>
              <a:t>El modelo de Compas tiene un rendimiento moderado con un F1-Score de 0.43 en general, lo que indica que el modelo es mejor prediciendo quién no reincide que identificando a quienes realmente reinciden.</a:t>
            </a:r>
          </a:p>
        </p:txBody>
      </p:sp>
      <p:sp>
        <p:nvSpPr>
          <p:cNvPr id="11" name="CuadroTexto 10">
            <a:extLst>
              <a:ext uri="{FF2B5EF4-FFF2-40B4-BE49-F238E27FC236}">
                <a16:creationId xmlns:a16="http://schemas.microsoft.com/office/drawing/2014/main" id="{0D0D2BC8-11E7-F012-067D-5096AB16A3BD}"/>
              </a:ext>
            </a:extLst>
          </p:cNvPr>
          <p:cNvSpPr txBox="1"/>
          <p:nvPr/>
        </p:nvSpPr>
        <p:spPr>
          <a:xfrm>
            <a:off x="3309257" y="1530419"/>
            <a:ext cx="2416629" cy="646331"/>
          </a:xfrm>
          <a:prstGeom prst="rect">
            <a:avLst/>
          </a:prstGeom>
          <a:noFill/>
        </p:spPr>
        <p:txBody>
          <a:bodyPr wrap="square">
            <a:spAutoFit/>
          </a:bodyPr>
          <a:lstStyle/>
          <a:p>
            <a:r>
              <a:rPr lang="es-ES" b="1" dirty="0"/>
              <a:t>Afroamericanos y Nativos Americanos:</a:t>
            </a:r>
          </a:p>
        </p:txBody>
      </p:sp>
      <p:sp>
        <p:nvSpPr>
          <p:cNvPr id="15" name="CuadroTexto 14">
            <a:extLst>
              <a:ext uri="{FF2B5EF4-FFF2-40B4-BE49-F238E27FC236}">
                <a16:creationId xmlns:a16="http://schemas.microsoft.com/office/drawing/2014/main" id="{B7F22E93-7BBD-46B8-BB08-5F2325A3561B}"/>
              </a:ext>
            </a:extLst>
          </p:cNvPr>
          <p:cNvSpPr txBox="1"/>
          <p:nvPr/>
        </p:nvSpPr>
        <p:spPr>
          <a:xfrm>
            <a:off x="3233054" y="2357732"/>
            <a:ext cx="2416629" cy="2862322"/>
          </a:xfrm>
          <a:prstGeom prst="rect">
            <a:avLst/>
          </a:prstGeom>
          <a:noFill/>
        </p:spPr>
        <p:txBody>
          <a:bodyPr wrap="square">
            <a:spAutoFit/>
          </a:bodyPr>
          <a:lstStyle/>
          <a:p>
            <a:r>
              <a:rPr lang="es-ES" dirty="0"/>
              <a:t>Estos grupos tienen un rendimiento relativamente mejor, con mejores valores de precisión. Sin embargo, el bajo </a:t>
            </a:r>
            <a:r>
              <a:rPr lang="es-ES" dirty="0" err="1"/>
              <a:t>recall</a:t>
            </a:r>
            <a:r>
              <a:rPr lang="es-ES" dirty="0"/>
              <a:t> en afroamericanos sugiere que el modelo subestima el riesgo en muchos reincidentes.</a:t>
            </a:r>
          </a:p>
        </p:txBody>
      </p:sp>
      <p:sp>
        <p:nvSpPr>
          <p:cNvPr id="17" name="CuadroTexto 16">
            <a:extLst>
              <a:ext uri="{FF2B5EF4-FFF2-40B4-BE49-F238E27FC236}">
                <a16:creationId xmlns:a16="http://schemas.microsoft.com/office/drawing/2014/main" id="{C2996B08-0C72-244F-F225-45349DFCB91E}"/>
              </a:ext>
            </a:extLst>
          </p:cNvPr>
          <p:cNvSpPr txBox="1"/>
          <p:nvPr/>
        </p:nvSpPr>
        <p:spPr>
          <a:xfrm>
            <a:off x="5883728" y="1545848"/>
            <a:ext cx="2171701" cy="923330"/>
          </a:xfrm>
          <a:prstGeom prst="rect">
            <a:avLst/>
          </a:prstGeom>
          <a:noFill/>
        </p:spPr>
        <p:txBody>
          <a:bodyPr wrap="square">
            <a:spAutoFit/>
          </a:bodyPr>
          <a:lstStyle/>
          <a:p>
            <a:r>
              <a:rPr lang="es-ES" b="1" dirty="0"/>
              <a:t>Hispanos, Asiáticos y Otras Razas:</a:t>
            </a:r>
          </a:p>
        </p:txBody>
      </p:sp>
      <p:sp>
        <p:nvSpPr>
          <p:cNvPr id="21" name="CuadroTexto 20">
            <a:extLst>
              <a:ext uri="{FF2B5EF4-FFF2-40B4-BE49-F238E27FC236}">
                <a16:creationId xmlns:a16="http://schemas.microsoft.com/office/drawing/2014/main" id="{EFB96140-EC07-715D-BE5F-2570AFA71DCF}"/>
              </a:ext>
            </a:extLst>
          </p:cNvPr>
          <p:cNvSpPr txBox="1"/>
          <p:nvPr/>
        </p:nvSpPr>
        <p:spPr>
          <a:xfrm>
            <a:off x="5861958" y="2312390"/>
            <a:ext cx="2514597" cy="3693319"/>
          </a:xfrm>
          <a:prstGeom prst="rect">
            <a:avLst/>
          </a:prstGeom>
          <a:noFill/>
        </p:spPr>
        <p:txBody>
          <a:bodyPr wrap="square">
            <a:spAutoFit/>
          </a:bodyPr>
          <a:lstStyle/>
          <a:p>
            <a:r>
              <a:rPr lang="es-ES" dirty="0"/>
              <a:t>El modelo tiene grandes dificultades para identificar correctamente a los reincidentes en estos grupos, como se refleja en los bajos valores de </a:t>
            </a:r>
            <a:r>
              <a:rPr lang="es-ES" dirty="0" err="1"/>
              <a:t>recall</a:t>
            </a:r>
            <a:r>
              <a:rPr lang="es-ES" dirty="0"/>
              <a:t> y F1-Score. Esto indica que el modelo está sesgado y tiene un rendimiento desigual entre los diferentes grupos raciales.</a:t>
            </a:r>
          </a:p>
        </p:txBody>
      </p:sp>
      <p:sp>
        <p:nvSpPr>
          <p:cNvPr id="25" name="CuadroTexto 24">
            <a:extLst>
              <a:ext uri="{FF2B5EF4-FFF2-40B4-BE49-F238E27FC236}">
                <a16:creationId xmlns:a16="http://schemas.microsoft.com/office/drawing/2014/main" id="{F7CE29D3-9A92-91F5-EA2F-6752BFC63F4F}"/>
              </a:ext>
            </a:extLst>
          </p:cNvPr>
          <p:cNvSpPr txBox="1"/>
          <p:nvPr/>
        </p:nvSpPr>
        <p:spPr>
          <a:xfrm>
            <a:off x="9633857" y="1535039"/>
            <a:ext cx="1132114" cy="369332"/>
          </a:xfrm>
          <a:prstGeom prst="rect">
            <a:avLst/>
          </a:prstGeom>
          <a:noFill/>
        </p:spPr>
        <p:txBody>
          <a:bodyPr wrap="square">
            <a:spAutoFit/>
          </a:bodyPr>
          <a:lstStyle/>
          <a:p>
            <a:r>
              <a:rPr lang="es-ES" b="1" dirty="0"/>
              <a:t>Género</a:t>
            </a:r>
          </a:p>
        </p:txBody>
      </p:sp>
      <p:sp>
        <p:nvSpPr>
          <p:cNvPr id="29" name="CuadroTexto 28">
            <a:extLst>
              <a:ext uri="{FF2B5EF4-FFF2-40B4-BE49-F238E27FC236}">
                <a16:creationId xmlns:a16="http://schemas.microsoft.com/office/drawing/2014/main" id="{A9FB06FD-5199-6DDE-B91B-05EC18C68526}"/>
              </a:ext>
            </a:extLst>
          </p:cNvPr>
          <p:cNvSpPr txBox="1"/>
          <p:nvPr/>
        </p:nvSpPr>
        <p:spPr>
          <a:xfrm>
            <a:off x="8632377" y="1938835"/>
            <a:ext cx="3271160" cy="3139321"/>
          </a:xfrm>
          <a:prstGeom prst="rect">
            <a:avLst/>
          </a:prstGeom>
          <a:noFill/>
        </p:spPr>
        <p:txBody>
          <a:bodyPr wrap="square">
            <a:spAutoFit/>
          </a:bodyPr>
          <a:lstStyle/>
          <a:p>
            <a:r>
              <a:rPr lang="es-ES" dirty="0"/>
              <a:t>El modelo funciona mejor para los hombres que para las mujeres. Aunque el </a:t>
            </a:r>
            <a:r>
              <a:rPr lang="es-ES" dirty="0" err="1"/>
              <a:t>recall</a:t>
            </a:r>
            <a:r>
              <a:rPr lang="es-ES" dirty="0"/>
              <a:t> es bajo en ambos géneros, el rendimiento del modelo para mujeres es significativamente peor en términos de sensibilidad, lo que sugiere que el modelo podría estar subestimando el riesgo de reincidencia en mujeres.</a:t>
            </a:r>
          </a:p>
        </p:txBody>
      </p:sp>
    </p:spTree>
    <p:extLst>
      <p:ext uri="{BB962C8B-B14F-4D97-AF65-F5344CB8AC3E}">
        <p14:creationId xmlns:p14="http://schemas.microsoft.com/office/powerpoint/2010/main" val="20447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3" name="CuadroTexto 2">
            <a:extLst>
              <a:ext uri="{FF2B5EF4-FFF2-40B4-BE49-F238E27FC236}">
                <a16:creationId xmlns:a16="http://schemas.microsoft.com/office/drawing/2014/main" id="{96F722EB-6421-BDFF-0070-0F62A3B3BAD6}"/>
              </a:ext>
            </a:extLst>
          </p:cNvPr>
          <p:cNvSpPr txBox="1"/>
          <p:nvPr/>
        </p:nvSpPr>
        <p:spPr>
          <a:xfrm>
            <a:off x="1230085" y="1425637"/>
            <a:ext cx="8523514" cy="3693319"/>
          </a:xfrm>
          <a:prstGeom prst="rect">
            <a:avLst/>
          </a:prstGeom>
          <a:noFill/>
        </p:spPr>
        <p:txBody>
          <a:bodyPr wrap="square">
            <a:spAutoFit/>
          </a:bodyPr>
          <a:lstStyle/>
          <a:p>
            <a:endParaRPr lang="es-ES" dirty="0"/>
          </a:p>
          <a:p>
            <a:endParaRPr lang="es-ES" dirty="0"/>
          </a:p>
          <a:p>
            <a:r>
              <a:rPr lang="es-ES" dirty="0"/>
              <a:t>1. Se podría considerar un ajuste del modelo para mejorar el </a:t>
            </a:r>
            <a:r>
              <a:rPr lang="es-ES" dirty="0" err="1"/>
              <a:t>recall</a:t>
            </a:r>
            <a:r>
              <a:rPr lang="es-ES" dirty="0"/>
              <a:t> en todos los grupos, especialmente en mujeres, hispanos, asiáticos y otras razas, donde el modelo actualmente falla en capturar a los reincidentes.</a:t>
            </a:r>
          </a:p>
          <a:p>
            <a:endParaRPr lang="es-ES" dirty="0"/>
          </a:p>
          <a:p>
            <a:r>
              <a:rPr lang="es-ES" dirty="0"/>
              <a:t>2. También sería valioso explorar más a fondo los sesgos en el modelo y evaluar cómo se puede mejorar el rendimiento en grupos raciales minoritarios y género.</a:t>
            </a:r>
          </a:p>
          <a:p>
            <a:endParaRPr lang="es-ES" dirty="0"/>
          </a:p>
          <a:p>
            <a:r>
              <a:rPr lang="es-ES" dirty="0"/>
              <a:t>3. Este análisis refleja cómo el modelo de Compas en el punto de corte 7, aunque preciso en algunos aspectos, tiene importantes desequilibrios en cuanto a su capacidad de identificar correctamente a los reincidentes, y varía mucho entre grupos demográficos.</a:t>
            </a:r>
          </a:p>
        </p:txBody>
      </p:sp>
      <p:sp>
        <p:nvSpPr>
          <p:cNvPr id="7" name="CuadroTexto 6">
            <a:extLst>
              <a:ext uri="{FF2B5EF4-FFF2-40B4-BE49-F238E27FC236}">
                <a16:creationId xmlns:a16="http://schemas.microsoft.com/office/drawing/2014/main" id="{C2DCB21A-2D29-C26A-49CE-FDA293F576F5}"/>
              </a:ext>
            </a:extLst>
          </p:cNvPr>
          <p:cNvSpPr txBox="1"/>
          <p:nvPr/>
        </p:nvSpPr>
        <p:spPr>
          <a:xfrm>
            <a:off x="838200" y="1056305"/>
            <a:ext cx="7375071" cy="369332"/>
          </a:xfrm>
          <a:prstGeom prst="rect">
            <a:avLst/>
          </a:prstGeom>
          <a:noFill/>
        </p:spPr>
        <p:txBody>
          <a:bodyPr wrap="square" rtlCol="0">
            <a:spAutoFit/>
          </a:bodyPr>
          <a:lstStyle/>
          <a:p>
            <a:r>
              <a:rPr lang="es-ES" dirty="0"/>
              <a:t>PASO 3. ANÁLISIS DE PUNTAJES COMPAS y </a:t>
            </a:r>
            <a:r>
              <a:rPr lang="es-ES" dirty="0" err="1"/>
              <a:t>KPIs</a:t>
            </a:r>
            <a:r>
              <a:rPr lang="es-ES" dirty="0"/>
              <a:t>: SUGERENCIAS</a:t>
            </a:r>
          </a:p>
        </p:txBody>
      </p:sp>
    </p:spTree>
    <p:extLst>
      <p:ext uri="{BB962C8B-B14F-4D97-AF65-F5344CB8AC3E}">
        <p14:creationId xmlns:p14="http://schemas.microsoft.com/office/powerpoint/2010/main" val="136596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176048"/>
            <a:ext cx="9361714" cy="369332"/>
          </a:xfrm>
          <a:prstGeom prst="rect">
            <a:avLst/>
          </a:prstGeom>
          <a:noFill/>
        </p:spPr>
        <p:txBody>
          <a:bodyPr wrap="square" rtlCol="0">
            <a:spAutoFit/>
          </a:bodyPr>
          <a:lstStyle/>
          <a:p>
            <a:r>
              <a:rPr lang="es-ES" dirty="0"/>
              <a:t>PASO 4. COMPARACIÓN DE DOS PUNTOS DE CORTE PARA DECIDIR REINCIDENCIA (4 y 7)</a:t>
            </a:r>
          </a:p>
        </p:txBody>
      </p:sp>
      <p:pic>
        <p:nvPicPr>
          <p:cNvPr id="6" name="Imagen 5">
            <a:extLst>
              <a:ext uri="{FF2B5EF4-FFF2-40B4-BE49-F238E27FC236}">
                <a16:creationId xmlns:a16="http://schemas.microsoft.com/office/drawing/2014/main" id="{34208AC2-62E8-9E49-84E0-FF31512E0581}"/>
              </a:ext>
            </a:extLst>
          </p:cNvPr>
          <p:cNvPicPr>
            <a:picLocks noChangeAspect="1"/>
          </p:cNvPicPr>
          <p:nvPr/>
        </p:nvPicPr>
        <p:blipFill>
          <a:blip r:embed="rId2"/>
          <a:stretch>
            <a:fillRect/>
          </a:stretch>
        </p:blipFill>
        <p:spPr>
          <a:xfrm>
            <a:off x="2181225" y="1709839"/>
            <a:ext cx="6472918" cy="4829003"/>
          </a:xfrm>
          <a:prstGeom prst="rect">
            <a:avLst/>
          </a:prstGeom>
        </p:spPr>
      </p:pic>
    </p:spTree>
    <p:extLst>
      <p:ext uri="{BB962C8B-B14F-4D97-AF65-F5344CB8AC3E}">
        <p14:creationId xmlns:p14="http://schemas.microsoft.com/office/powerpoint/2010/main" val="8694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176048"/>
            <a:ext cx="9361714" cy="369332"/>
          </a:xfrm>
          <a:prstGeom prst="rect">
            <a:avLst/>
          </a:prstGeom>
          <a:noFill/>
        </p:spPr>
        <p:txBody>
          <a:bodyPr wrap="square" rtlCol="0">
            <a:spAutoFit/>
          </a:bodyPr>
          <a:lstStyle/>
          <a:p>
            <a:r>
              <a:rPr lang="es-ES" dirty="0"/>
              <a:t>PASO 4. COMPARACIÓN DE DOS PUNTOS DE CORTE PARA DECIDIR REINCIDENCIA (4 y 7)</a:t>
            </a:r>
          </a:p>
        </p:txBody>
      </p:sp>
      <p:sp>
        <p:nvSpPr>
          <p:cNvPr id="10" name="CuadroTexto 9">
            <a:extLst>
              <a:ext uri="{FF2B5EF4-FFF2-40B4-BE49-F238E27FC236}">
                <a16:creationId xmlns:a16="http://schemas.microsoft.com/office/drawing/2014/main" id="{C33E85D2-E86B-5E5B-B570-47AA04D49AD9}"/>
              </a:ext>
            </a:extLst>
          </p:cNvPr>
          <p:cNvSpPr txBox="1"/>
          <p:nvPr/>
        </p:nvSpPr>
        <p:spPr>
          <a:xfrm>
            <a:off x="838200" y="1894344"/>
            <a:ext cx="10319657" cy="3970318"/>
          </a:xfrm>
          <a:prstGeom prst="rect">
            <a:avLst/>
          </a:prstGeom>
          <a:noFill/>
        </p:spPr>
        <p:txBody>
          <a:bodyPr wrap="square">
            <a:spAutoFit/>
          </a:bodyPr>
          <a:lstStyle/>
          <a:p>
            <a:r>
              <a:rPr lang="es-ES" b="1" dirty="0"/>
              <a:t>Recomendaciones</a:t>
            </a:r>
            <a:r>
              <a:rPr lang="es-ES" dirty="0"/>
              <a:t>:</a:t>
            </a:r>
          </a:p>
          <a:p>
            <a:endParaRPr lang="es-ES" dirty="0"/>
          </a:p>
          <a:p>
            <a:r>
              <a:rPr lang="es-ES" dirty="0"/>
              <a:t>Punto de corte 4 es más apropiado si la prioridad es capturar la mayor cantidad de reincidentes. Esto es útil en contextos donde el objetivo es minimizar los falsos negativos (no dejar que los reincidentes pasen desapercibidos).</a:t>
            </a:r>
          </a:p>
          <a:p>
            <a:endParaRPr lang="es-ES" dirty="0"/>
          </a:p>
          <a:p>
            <a:r>
              <a:rPr lang="es-ES" dirty="0"/>
              <a:t>Punto de corte 7 es mejor si la prioridad es evitar falsos positivos, es decir, clasificar a menos personas como de alto riesgo, pero con una mayor seguridad de que quienes son clasificados como de alto riesgo realmente reinciden.</a:t>
            </a:r>
          </a:p>
          <a:p>
            <a:endParaRPr lang="es-ES" dirty="0"/>
          </a:p>
          <a:p>
            <a:r>
              <a:rPr lang="es-ES" dirty="0"/>
              <a:t>El punto de corte ideal dependerá del objetivo del sistema. Si se busca un mayor equilibrio entre precisión y </a:t>
            </a:r>
            <a:r>
              <a:rPr lang="es-ES" dirty="0" err="1"/>
              <a:t>recall</a:t>
            </a:r>
            <a:r>
              <a:rPr lang="es-ES" dirty="0"/>
              <a:t>, el corte 4 es más adecuado. Si, por el contrario, se prefiere maximizar la precisión y minimizar el riesgo de clasificar incorrectamente, el corte 7 es más conservador, pero con un menor </a:t>
            </a:r>
            <a:r>
              <a:rPr lang="es-ES" dirty="0" err="1"/>
              <a:t>recall</a:t>
            </a:r>
            <a:r>
              <a:rPr lang="es-ES" dirty="0"/>
              <a:t>.</a:t>
            </a:r>
          </a:p>
        </p:txBody>
      </p:sp>
    </p:spTree>
    <p:extLst>
      <p:ext uri="{BB962C8B-B14F-4D97-AF65-F5344CB8AC3E}">
        <p14:creationId xmlns:p14="http://schemas.microsoft.com/office/powerpoint/2010/main" val="174597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176048"/>
            <a:ext cx="9361714" cy="369332"/>
          </a:xfrm>
          <a:prstGeom prst="rect">
            <a:avLst/>
          </a:prstGeom>
          <a:noFill/>
        </p:spPr>
        <p:txBody>
          <a:bodyPr wrap="square" rtlCol="0">
            <a:spAutoFit/>
          </a:bodyPr>
          <a:lstStyle/>
          <a:p>
            <a:r>
              <a:rPr lang="es-ES" dirty="0"/>
              <a:t>PASO 4. COMPARACIÓN DE DOS PUNTOS DE CORTE PARA DECIDIR REINCIDENCIA (4 y 7)</a:t>
            </a:r>
          </a:p>
        </p:txBody>
      </p:sp>
      <p:pic>
        <p:nvPicPr>
          <p:cNvPr id="3" name="Imagen 2">
            <a:extLst>
              <a:ext uri="{FF2B5EF4-FFF2-40B4-BE49-F238E27FC236}">
                <a16:creationId xmlns:a16="http://schemas.microsoft.com/office/drawing/2014/main" id="{0844130C-462A-6286-65E0-DC6ED790D2A7}"/>
              </a:ext>
            </a:extLst>
          </p:cNvPr>
          <p:cNvPicPr>
            <a:picLocks noChangeAspect="1"/>
          </p:cNvPicPr>
          <p:nvPr/>
        </p:nvPicPr>
        <p:blipFill>
          <a:blip r:embed="rId2"/>
          <a:stretch>
            <a:fillRect/>
          </a:stretch>
        </p:blipFill>
        <p:spPr>
          <a:xfrm>
            <a:off x="540884" y="1545380"/>
            <a:ext cx="6240917" cy="4931318"/>
          </a:xfrm>
          <a:prstGeom prst="rect">
            <a:avLst/>
          </a:prstGeom>
        </p:spPr>
      </p:pic>
      <p:sp>
        <p:nvSpPr>
          <p:cNvPr id="8" name="CuadroTexto 7">
            <a:extLst>
              <a:ext uri="{FF2B5EF4-FFF2-40B4-BE49-F238E27FC236}">
                <a16:creationId xmlns:a16="http://schemas.microsoft.com/office/drawing/2014/main" id="{714CBC8F-9EDF-B76C-15FA-3EF650288586}"/>
              </a:ext>
            </a:extLst>
          </p:cNvPr>
          <p:cNvSpPr txBox="1"/>
          <p:nvPr/>
        </p:nvSpPr>
        <p:spPr>
          <a:xfrm>
            <a:off x="6879773" y="1977356"/>
            <a:ext cx="4212770" cy="3693319"/>
          </a:xfrm>
          <a:prstGeom prst="rect">
            <a:avLst/>
          </a:prstGeom>
          <a:noFill/>
        </p:spPr>
        <p:txBody>
          <a:bodyPr wrap="square">
            <a:spAutoFit/>
          </a:bodyPr>
          <a:lstStyle/>
          <a:p>
            <a:r>
              <a:rPr lang="es-ES" dirty="0"/>
              <a:t>Conclusión:</a:t>
            </a:r>
          </a:p>
          <a:p>
            <a:endParaRPr lang="es-ES" dirty="0"/>
          </a:p>
          <a:p>
            <a:r>
              <a:rPr lang="es-ES" dirty="0"/>
              <a:t>El punto de corte 4 es más efectivo para capturar reincidentes y ofrece un rendimiento global mejor que el punto de corte 7, según lo indicado por su AUC más alto.</a:t>
            </a:r>
          </a:p>
          <a:p>
            <a:endParaRPr lang="es-ES" dirty="0"/>
          </a:p>
          <a:p>
            <a:r>
              <a:rPr lang="es-ES" dirty="0"/>
              <a:t>El punto de corte 7, aunque mejora la precisión, disminuye su capacidad general para distinguir correctamente entre reincidentes y no reincidentes, lo que se refleja en su menor AUC.</a:t>
            </a:r>
          </a:p>
        </p:txBody>
      </p:sp>
    </p:spTree>
    <p:extLst>
      <p:ext uri="{BB962C8B-B14F-4D97-AF65-F5344CB8AC3E}">
        <p14:creationId xmlns:p14="http://schemas.microsoft.com/office/powerpoint/2010/main" val="132596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7375071" cy="369332"/>
          </a:xfrm>
          <a:prstGeom prst="rect">
            <a:avLst/>
          </a:prstGeom>
          <a:noFill/>
        </p:spPr>
        <p:txBody>
          <a:bodyPr wrap="square" rtlCol="0">
            <a:spAutoFit/>
          </a:bodyPr>
          <a:lstStyle/>
          <a:p>
            <a:r>
              <a:rPr lang="es-ES" dirty="0"/>
              <a:t>PASO 4. DECISIÓN DEL ESCENARIO</a:t>
            </a:r>
          </a:p>
        </p:txBody>
      </p:sp>
      <p:sp>
        <p:nvSpPr>
          <p:cNvPr id="7" name="CuadroTexto 6">
            <a:extLst>
              <a:ext uri="{FF2B5EF4-FFF2-40B4-BE49-F238E27FC236}">
                <a16:creationId xmlns:a16="http://schemas.microsoft.com/office/drawing/2014/main" id="{643BE528-4674-D324-F880-7B78663A07AC}"/>
              </a:ext>
            </a:extLst>
          </p:cNvPr>
          <p:cNvSpPr txBox="1"/>
          <p:nvPr/>
        </p:nvSpPr>
        <p:spPr>
          <a:xfrm>
            <a:off x="838199" y="1425637"/>
            <a:ext cx="9405256" cy="5909310"/>
          </a:xfrm>
          <a:prstGeom prst="rect">
            <a:avLst/>
          </a:prstGeom>
          <a:noFill/>
        </p:spPr>
        <p:txBody>
          <a:bodyPr wrap="square">
            <a:spAutoFit/>
          </a:bodyPr>
          <a:lstStyle/>
          <a:p>
            <a:r>
              <a:rPr lang="es-ES" dirty="0"/>
              <a:t>Como estamos evaluando e intentando minimizar el Sesgo en Raza y Género, se toman las siguientes decisiones</a:t>
            </a:r>
          </a:p>
          <a:p>
            <a:endParaRPr lang="es-ES" dirty="0"/>
          </a:p>
          <a:p>
            <a:pPr marL="342900" indent="-342900">
              <a:buAutoNum type="arabicPeriod"/>
            </a:pPr>
            <a:r>
              <a:rPr lang="es-ES" dirty="0"/>
              <a:t>Generar un modelo basado precisamente en esas Variables, incluyendo los Delitos Previos que se ha visto que tienen un peso importante</a:t>
            </a:r>
          </a:p>
          <a:p>
            <a:pPr marL="342900" indent="-342900">
              <a:buAutoNum type="arabicPeriod"/>
            </a:pPr>
            <a:endParaRPr lang="es-ES" dirty="0"/>
          </a:p>
          <a:p>
            <a:pPr marL="342900" indent="-342900">
              <a:buAutoNum type="arabicPeriod"/>
            </a:pPr>
            <a:r>
              <a:rPr lang="es-ES" dirty="0"/>
              <a:t>Para ello, se generan variables </a:t>
            </a:r>
            <a:r>
              <a:rPr lang="es-ES" dirty="0" err="1"/>
              <a:t>dummies</a:t>
            </a:r>
            <a:r>
              <a:rPr lang="es-ES" dirty="0"/>
              <a:t> con cada una de las categorías de Raza y Género y se utilizarán como variables predictoras</a:t>
            </a:r>
          </a:p>
          <a:p>
            <a:pPr marL="342900" indent="-342900">
              <a:buAutoNum type="arabicPeriod"/>
            </a:pPr>
            <a:endParaRPr lang="es-ES" dirty="0"/>
          </a:p>
          <a:p>
            <a:pPr marL="342900" indent="-342900">
              <a:buAutoNum type="arabicPeriod"/>
            </a:pPr>
            <a:r>
              <a:rPr lang="es-ES" dirty="0"/>
              <a:t>Otro enfoque hubiera sido no tener en cuenta las variables de Género y Raza, pero pueden estar correlacionadas con otras variables como por ejemplo Delitos Previos, además de que eliminándolas no se podrían hacer análisis posteriores de sesgo de estas variables.</a:t>
            </a:r>
          </a:p>
          <a:p>
            <a:pPr marL="342900" indent="-342900">
              <a:buAutoNum type="arabicPeriod"/>
            </a:pPr>
            <a:endParaRPr lang="es-ES" dirty="0"/>
          </a:p>
          <a:p>
            <a:pPr marL="342900" indent="-342900">
              <a:buAutoNum type="arabicPeriod"/>
            </a:pPr>
            <a:r>
              <a:rPr lang="es-ES" dirty="0"/>
              <a:t>Se excluye del modelo la variable </a:t>
            </a:r>
            <a:r>
              <a:rPr lang="es-ES" dirty="0" err="1"/>
              <a:t>Decile</a:t>
            </a:r>
            <a:r>
              <a:rPr lang="es-ES" dirty="0"/>
              <a:t> Score como predictor, ya que además de estar sesgada, es una variable de predicción </a:t>
            </a:r>
            <a:r>
              <a:rPr lang="es-ES" dirty="0" err="1"/>
              <a:t>popiamente</a:t>
            </a:r>
            <a:r>
              <a:rPr lang="es-ES" dirty="0"/>
              <a:t> dicha. Por otro lado, el modelo generado no necesitará de esta variable para sus predicciones.</a:t>
            </a:r>
          </a:p>
          <a:p>
            <a:pPr marL="342900" indent="-342900">
              <a:buAutoNum type="arabicPeriod"/>
            </a:pPr>
            <a:endParaRPr lang="es-ES" dirty="0"/>
          </a:p>
          <a:p>
            <a:pPr marL="342900" indent="-342900">
              <a:buFontTx/>
              <a:buAutoNum type="arabicPeriod"/>
            </a:pPr>
            <a:r>
              <a:rPr lang="es-ES" dirty="0"/>
              <a:t>Se tiene en cuenta para minimizar sesgos el proceso de Balanceado de Pesos</a:t>
            </a:r>
          </a:p>
          <a:p>
            <a:pPr marL="342900" indent="-342900">
              <a:buAutoNum type="arabicPeriod"/>
            </a:pPr>
            <a:endParaRPr lang="es-ES" dirty="0"/>
          </a:p>
          <a:p>
            <a:pPr marL="342900" indent="-342900">
              <a:buAutoNum type="arabicPeriod"/>
            </a:pPr>
            <a:endParaRPr lang="es-ES" dirty="0"/>
          </a:p>
          <a:p>
            <a:endParaRPr lang="es-ES" dirty="0"/>
          </a:p>
        </p:txBody>
      </p:sp>
    </p:spTree>
    <p:extLst>
      <p:ext uri="{BB962C8B-B14F-4D97-AF65-F5344CB8AC3E}">
        <p14:creationId xmlns:p14="http://schemas.microsoft.com/office/powerpoint/2010/main" val="43153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b="1"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240971"/>
            <a:ext cx="1469571" cy="369332"/>
          </a:xfrm>
          <a:prstGeom prst="rect">
            <a:avLst/>
          </a:prstGeom>
          <a:noFill/>
        </p:spPr>
        <p:txBody>
          <a:bodyPr wrap="square" rtlCol="0">
            <a:spAutoFit/>
          </a:bodyPr>
          <a:lstStyle/>
          <a:p>
            <a:r>
              <a:rPr lang="es-ES" dirty="0"/>
              <a:t>PASO 1. EDA</a:t>
            </a:r>
          </a:p>
        </p:txBody>
      </p:sp>
      <p:pic>
        <p:nvPicPr>
          <p:cNvPr id="7" name="Imagen 6">
            <a:extLst>
              <a:ext uri="{FF2B5EF4-FFF2-40B4-BE49-F238E27FC236}">
                <a16:creationId xmlns:a16="http://schemas.microsoft.com/office/drawing/2014/main" id="{6364E6E3-581A-3DC5-1BF3-3D77A4C90FF6}"/>
              </a:ext>
            </a:extLst>
          </p:cNvPr>
          <p:cNvPicPr>
            <a:picLocks noChangeAspect="1"/>
          </p:cNvPicPr>
          <p:nvPr/>
        </p:nvPicPr>
        <p:blipFill>
          <a:blip r:embed="rId2"/>
          <a:stretch>
            <a:fillRect/>
          </a:stretch>
        </p:blipFill>
        <p:spPr>
          <a:xfrm>
            <a:off x="303324" y="1981198"/>
            <a:ext cx="5442235" cy="3529050"/>
          </a:xfrm>
          <a:prstGeom prst="rect">
            <a:avLst/>
          </a:prstGeom>
        </p:spPr>
      </p:pic>
      <p:pic>
        <p:nvPicPr>
          <p:cNvPr id="11" name="Imagen 10">
            <a:extLst>
              <a:ext uri="{FF2B5EF4-FFF2-40B4-BE49-F238E27FC236}">
                <a16:creationId xmlns:a16="http://schemas.microsoft.com/office/drawing/2014/main" id="{ABC72BF6-B6C1-B3F1-A656-2568CC94E1B0}"/>
              </a:ext>
            </a:extLst>
          </p:cNvPr>
          <p:cNvPicPr>
            <a:picLocks noChangeAspect="1"/>
          </p:cNvPicPr>
          <p:nvPr/>
        </p:nvPicPr>
        <p:blipFill>
          <a:blip r:embed="rId3"/>
          <a:stretch>
            <a:fillRect/>
          </a:stretch>
        </p:blipFill>
        <p:spPr>
          <a:xfrm>
            <a:off x="6206955" y="1981198"/>
            <a:ext cx="5442235" cy="3529051"/>
          </a:xfrm>
          <a:prstGeom prst="rect">
            <a:avLst/>
          </a:prstGeom>
        </p:spPr>
      </p:pic>
    </p:spTree>
    <p:extLst>
      <p:ext uri="{BB962C8B-B14F-4D97-AF65-F5344CB8AC3E}">
        <p14:creationId xmlns:p14="http://schemas.microsoft.com/office/powerpoint/2010/main" val="2353027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1" y="1056305"/>
            <a:ext cx="4506686" cy="369332"/>
          </a:xfrm>
          <a:prstGeom prst="rect">
            <a:avLst/>
          </a:prstGeom>
          <a:noFill/>
        </p:spPr>
        <p:txBody>
          <a:bodyPr wrap="square" rtlCol="0">
            <a:spAutoFit/>
          </a:bodyPr>
          <a:lstStyle/>
          <a:p>
            <a:r>
              <a:rPr lang="es-ES" dirty="0"/>
              <a:t>PASO 6. GENERACIÓN DEL MODELO</a:t>
            </a:r>
          </a:p>
        </p:txBody>
      </p:sp>
      <p:pic>
        <p:nvPicPr>
          <p:cNvPr id="3" name="Imagen 2">
            <a:extLst>
              <a:ext uri="{FF2B5EF4-FFF2-40B4-BE49-F238E27FC236}">
                <a16:creationId xmlns:a16="http://schemas.microsoft.com/office/drawing/2014/main" id="{32B8DBF4-A909-D7A5-227F-E3D6DB428300}"/>
              </a:ext>
            </a:extLst>
          </p:cNvPr>
          <p:cNvPicPr>
            <a:picLocks noChangeAspect="1"/>
          </p:cNvPicPr>
          <p:nvPr/>
        </p:nvPicPr>
        <p:blipFill>
          <a:blip r:embed="rId2"/>
          <a:stretch>
            <a:fillRect/>
          </a:stretch>
        </p:blipFill>
        <p:spPr>
          <a:xfrm>
            <a:off x="1588634" y="1416676"/>
            <a:ext cx="8077881" cy="4799067"/>
          </a:xfrm>
          <a:prstGeom prst="rect">
            <a:avLst/>
          </a:prstGeom>
        </p:spPr>
      </p:pic>
    </p:spTree>
    <p:extLst>
      <p:ext uri="{BB962C8B-B14F-4D97-AF65-F5344CB8AC3E}">
        <p14:creationId xmlns:p14="http://schemas.microsoft.com/office/powerpoint/2010/main" val="12744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1" y="1056305"/>
            <a:ext cx="4506686" cy="369332"/>
          </a:xfrm>
          <a:prstGeom prst="rect">
            <a:avLst/>
          </a:prstGeom>
          <a:noFill/>
        </p:spPr>
        <p:txBody>
          <a:bodyPr wrap="square" rtlCol="0">
            <a:spAutoFit/>
          </a:bodyPr>
          <a:lstStyle/>
          <a:p>
            <a:r>
              <a:rPr lang="es-ES" dirty="0"/>
              <a:t>PASO 6. GENERACIÓN DEL MODELO</a:t>
            </a:r>
          </a:p>
        </p:txBody>
      </p:sp>
      <p:pic>
        <p:nvPicPr>
          <p:cNvPr id="3" name="Imagen 2">
            <a:extLst>
              <a:ext uri="{FF2B5EF4-FFF2-40B4-BE49-F238E27FC236}">
                <a16:creationId xmlns:a16="http://schemas.microsoft.com/office/drawing/2014/main" id="{10EEB07C-5EB5-B5DE-2898-AA6FB2676938}"/>
              </a:ext>
            </a:extLst>
          </p:cNvPr>
          <p:cNvPicPr>
            <a:picLocks noChangeAspect="1"/>
          </p:cNvPicPr>
          <p:nvPr/>
        </p:nvPicPr>
        <p:blipFill>
          <a:blip r:embed="rId2"/>
          <a:stretch>
            <a:fillRect/>
          </a:stretch>
        </p:blipFill>
        <p:spPr>
          <a:xfrm>
            <a:off x="2818719" y="1517248"/>
            <a:ext cx="6172881" cy="4698495"/>
          </a:xfrm>
          <a:prstGeom prst="rect">
            <a:avLst/>
          </a:prstGeom>
        </p:spPr>
      </p:pic>
    </p:spTree>
    <p:extLst>
      <p:ext uri="{BB962C8B-B14F-4D97-AF65-F5344CB8AC3E}">
        <p14:creationId xmlns:p14="http://schemas.microsoft.com/office/powerpoint/2010/main" val="258957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1" y="1056305"/>
            <a:ext cx="4506686" cy="369332"/>
          </a:xfrm>
          <a:prstGeom prst="rect">
            <a:avLst/>
          </a:prstGeom>
          <a:noFill/>
        </p:spPr>
        <p:txBody>
          <a:bodyPr wrap="square" rtlCol="0">
            <a:spAutoFit/>
          </a:bodyPr>
          <a:lstStyle/>
          <a:p>
            <a:r>
              <a:rPr lang="es-ES" dirty="0"/>
              <a:t>PASO 6. GENERACIÓN DEL MODELO</a:t>
            </a:r>
          </a:p>
        </p:txBody>
      </p:sp>
      <p:pic>
        <p:nvPicPr>
          <p:cNvPr id="7" name="Imagen 6">
            <a:extLst>
              <a:ext uri="{FF2B5EF4-FFF2-40B4-BE49-F238E27FC236}">
                <a16:creationId xmlns:a16="http://schemas.microsoft.com/office/drawing/2014/main" id="{365898D7-1655-DF96-3680-07E6A430953D}"/>
              </a:ext>
            </a:extLst>
          </p:cNvPr>
          <p:cNvPicPr>
            <a:picLocks noChangeAspect="1"/>
          </p:cNvPicPr>
          <p:nvPr/>
        </p:nvPicPr>
        <p:blipFill>
          <a:blip r:embed="rId2"/>
          <a:stretch>
            <a:fillRect/>
          </a:stretch>
        </p:blipFill>
        <p:spPr>
          <a:xfrm>
            <a:off x="2373086" y="1470353"/>
            <a:ext cx="5943602" cy="4703570"/>
          </a:xfrm>
          <a:prstGeom prst="rect">
            <a:avLst/>
          </a:prstGeom>
        </p:spPr>
      </p:pic>
    </p:spTree>
    <p:extLst>
      <p:ext uri="{BB962C8B-B14F-4D97-AF65-F5344CB8AC3E}">
        <p14:creationId xmlns:p14="http://schemas.microsoft.com/office/powerpoint/2010/main" val="3331763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7. EVALUACIÓN DEL MODELO: </a:t>
            </a:r>
            <a:r>
              <a:rPr lang="es-ES" dirty="0" err="1"/>
              <a:t>KPIs</a:t>
            </a:r>
            <a:r>
              <a:rPr lang="es-ES" dirty="0"/>
              <a:t> por RAZA</a:t>
            </a:r>
          </a:p>
        </p:txBody>
      </p:sp>
      <p:pic>
        <p:nvPicPr>
          <p:cNvPr id="3" name="Imagen 2">
            <a:extLst>
              <a:ext uri="{FF2B5EF4-FFF2-40B4-BE49-F238E27FC236}">
                <a16:creationId xmlns:a16="http://schemas.microsoft.com/office/drawing/2014/main" id="{29C3CBEA-BB3E-B099-2FB9-3C8DD1DE9A1B}"/>
              </a:ext>
            </a:extLst>
          </p:cNvPr>
          <p:cNvPicPr>
            <a:picLocks noChangeAspect="1"/>
          </p:cNvPicPr>
          <p:nvPr/>
        </p:nvPicPr>
        <p:blipFill>
          <a:blip r:embed="rId2"/>
          <a:stretch>
            <a:fillRect/>
          </a:stretch>
        </p:blipFill>
        <p:spPr>
          <a:xfrm>
            <a:off x="1222310" y="1470353"/>
            <a:ext cx="9140890" cy="5014596"/>
          </a:xfrm>
          <a:prstGeom prst="rect">
            <a:avLst/>
          </a:prstGeom>
        </p:spPr>
      </p:pic>
    </p:spTree>
    <p:extLst>
      <p:ext uri="{BB962C8B-B14F-4D97-AF65-F5344CB8AC3E}">
        <p14:creationId xmlns:p14="http://schemas.microsoft.com/office/powerpoint/2010/main" val="1338831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7. EVALUACIÓN DEL MODELO: </a:t>
            </a:r>
            <a:r>
              <a:rPr lang="es-ES" dirty="0" err="1"/>
              <a:t>KPIs</a:t>
            </a:r>
            <a:r>
              <a:rPr lang="es-ES" dirty="0"/>
              <a:t> por RAZA</a:t>
            </a:r>
          </a:p>
        </p:txBody>
      </p:sp>
      <p:pic>
        <p:nvPicPr>
          <p:cNvPr id="5" name="Imagen 4">
            <a:extLst>
              <a:ext uri="{FF2B5EF4-FFF2-40B4-BE49-F238E27FC236}">
                <a16:creationId xmlns:a16="http://schemas.microsoft.com/office/drawing/2014/main" id="{755CE0F5-6B05-59BD-AD33-67B70AF3EED0}"/>
              </a:ext>
            </a:extLst>
          </p:cNvPr>
          <p:cNvPicPr>
            <a:picLocks noChangeAspect="1"/>
          </p:cNvPicPr>
          <p:nvPr/>
        </p:nvPicPr>
        <p:blipFill>
          <a:blip r:embed="rId2"/>
          <a:stretch>
            <a:fillRect/>
          </a:stretch>
        </p:blipFill>
        <p:spPr>
          <a:xfrm>
            <a:off x="2320017" y="1470353"/>
            <a:ext cx="6553199" cy="4587584"/>
          </a:xfrm>
          <a:prstGeom prst="rect">
            <a:avLst/>
          </a:prstGeom>
        </p:spPr>
      </p:pic>
    </p:spTree>
    <p:extLst>
      <p:ext uri="{BB962C8B-B14F-4D97-AF65-F5344CB8AC3E}">
        <p14:creationId xmlns:p14="http://schemas.microsoft.com/office/powerpoint/2010/main" val="2705580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7. EVALUACIÓN DEL MODELO: </a:t>
            </a:r>
            <a:r>
              <a:rPr lang="es-ES" dirty="0" err="1"/>
              <a:t>KPIs</a:t>
            </a:r>
            <a:r>
              <a:rPr lang="es-ES" dirty="0"/>
              <a:t> por SEXO</a:t>
            </a:r>
          </a:p>
        </p:txBody>
      </p:sp>
      <p:pic>
        <p:nvPicPr>
          <p:cNvPr id="5" name="Imagen 4">
            <a:extLst>
              <a:ext uri="{FF2B5EF4-FFF2-40B4-BE49-F238E27FC236}">
                <a16:creationId xmlns:a16="http://schemas.microsoft.com/office/drawing/2014/main" id="{B4E8416C-CD64-7EF3-271C-B3DB82C23AE4}"/>
              </a:ext>
            </a:extLst>
          </p:cNvPr>
          <p:cNvPicPr>
            <a:picLocks noChangeAspect="1"/>
          </p:cNvPicPr>
          <p:nvPr/>
        </p:nvPicPr>
        <p:blipFill>
          <a:blip r:embed="rId2"/>
          <a:stretch>
            <a:fillRect/>
          </a:stretch>
        </p:blipFill>
        <p:spPr>
          <a:xfrm>
            <a:off x="2514599" y="1470353"/>
            <a:ext cx="6400800" cy="4767943"/>
          </a:xfrm>
          <a:prstGeom prst="rect">
            <a:avLst/>
          </a:prstGeom>
        </p:spPr>
      </p:pic>
    </p:spTree>
    <p:extLst>
      <p:ext uri="{BB962C8B-B14F-4D97-AF65-F5344CB8AC3E}">
        <p14:creationId xmlns:p14="http://schemas.microsoft.com/office/powerpoint/2010/main" val="2280564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7. EVALUACIÓN DEL MODELO: </a:t>
            </a:r>
            <a:r>
              <a:rPr lang="es-ES" dirty="0" err="1"/>
              <a:t>KPIs</a:t>
            </a:r>
            <a:r>
              <a:rPr lang="es-ES" dirty="0"/>
              <a:t> por SEXO</a:t>
            </a:r>
          </a:p>
        </p:txBody>
      </p:sp>
      <p:pic>
        <p:nvPicPr>
          <p:cNvPr id="3" name="Imagen 2">
            <a:extLst>
              <a:ext uri="{FF2B5EF4-FFF2-40B4-BE49-F238E27FC236}">
                <a16:creationId xmlns:a16="http://schemas.microsoft.com/office/drawing/2014/main" id="{F7EF760F-5F03-327B-F1D9-626DAD7E99F7}"/>
              </a:ext>
            </a:extLst>
          </p:cNvPr>
          <p:cNvPicPr>
            <a:picLocks noChangeAspect="1"/>
          </p:cNvPicPr>
          <p:nvPr/>
        </p:nvPicPr>
        <p:blipFill>
          <a:blip r:embed="rId2"/>
          <a:stretch>
            <a:fillRect/>
          </a:stretch>
        </p:blipFill>
        <p:spPr>
          <a:xfrm>
            <a:off x="2285319" y="1425637"/>
            <a:ext cx="6619875" cy="5238750"/>
          </a:xfrm>
          <a:prstGeom prst="rect">
            <a:avLst/>
          </a:prstGeom>
        </p:spPr>
      </p:pic>
    </p:spTree>
    <p:extLst>
      <p:ext uri="{BB962C8B-B14F-4D97-AF65-F5344CB8AC3E}">
        <p14:creationId xmlns:p14="http://schemas.microsoft.com/office/powerpoint/2010/main" val="1042594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8. Comparación con Modelo Compas</a:t>
            </a:r>
          </a:p>
        </p:txBody>
      </p:sp>
      <p:pic>
        <p:nvPicPr>
          <p:cNvPr id="5" name="Imagen 4">
            <a:extLst>
              <a:ext uri="{FF2B5EF4-FFF2-40B4-BE49-F238E27FC236}">
                <a16:creationId xmlns:a16="http://schemas.microsoft.com/office/drawing/2014/main" id="{55E8F21F-1A92-AA87-B0A7-E862A2AACA61}"/>
              </a:ext>
            </a:extLst>
          </p:cNvPr>
          <p:cNvPicPr>
            <a:picLocks noChangeAspect="1"/>
          </p:cNvPicPr>
          <p:nvPr/>
        </p:nvPicPr>
        <p:blipFill>
          <a:blip r:embed="rId2"/>
          <a:stretch>
            <a:fillRect/>
          </a:stretch>
        </p:blipFill>
        <p:spPr>
          <a:xfrm>
            <a:off x="2039711" y="1470353"/>
            <a:ext cx="6647090" cy="4958940"/>
          </a:xfrm>
          <a:prstGeom prst="rect">
            <a:avLst/>
          </a:prstGeom>
        </p:spPr>
      </p:pic>
    </p:spTree>
    <p:extLst>
      <p:ext uri="{BB962C8B-B14F-4D97-AF65-F5344CB8AC3E}">
        <p14:creationId xmlns:p14="http://schemas.microsoft.com/office/powerpoint/2010/main" val="2693462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8. Comparación con Modelo Compas</a:t>
            </a:r>
          </a:p>
        </p:txBody>
      </p:sp>
      <p:pic>
        <p:nvPicPr>
          <p:cNvPr id="8" name="Imagen 7">
            <a:extLst>
              <a:ext uri="{FF2B5EF4-FFF2-40B4-BE49-F238E27FC236}">
                <a16:creationId xmlns:a16="http://schemas.microsoft.com/office/drawing/2014/main" id="{9A48A602-4CD0-4196-9DBD-8AF3C85E8557}"/>
              </a:ext>
            </a:extLst>
          </p:cNvPr>
          <p:cNvPicPr>
            <a:picLocks noChangeAspect="1"/>
          </p:cNvPicPr>
          <p:nvPr/>
        </p:nvPicPr>
        <p:blipFill>
          <a:blip r:embed="rId2"/>
          <a:stretch>
            <a:fillRect/>
          </a:stretch>
        </p:blipFill>
        <p:spPr>
          <a:xfrm>
            <a:off x="2075769" y="1470353"/>
            <a:ext cx="6719888" cy="5309781"/>
          </a:xfrm>
          <a:prstGeom prst="rect">
            <a:avLst/>
          </a:prstGeom>
        </p:spPr>
      </p:pic>
    </p:spTree>
    <p:extLst>
      <p:ext uri="{BB962C8B-B14F-4D97-AF65-F5344CB8AC3E}">
        <p14:creationId xmlns:p14="http://schemas.microsoft.com/office/powerpoint/2010/main" val="840983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8. Comparación con Modelo Compas</a:t>
            </a:r>
          </a:p>
        </p:txBody>
      </p:sp>
      <p:sp>
        <p:nvSpPr>
          <p:cNvPr id="2" name="CuadroTexto 1">
            <a:extLst>
              <a:ext uri="{FF2B5EF4-FFF2-40B4-BE49-F238E27FC236}">
                <a16:creationId xmlns:a16="http://schemas.microsoft.com/office/drawing/2014/main" id="{5F100232-DF0D-C9D3-BC35-0FBDBB3CA34C}"/>
              </a:ext>
            </a:extLst>
          </p:cNvPr>
          <p:cNvSpPr txBox="1"/>
          <p:nvPr/>
        </p:nvSpPr>
        <p:spPr>
          <a:xfrm>
            <a:off x="851797" y="1641197"/>
            <a:ext cx="2188029" cy="369332"/>
          </a:xfrm>
          <a:prstGeom prst="rect">
            <a:avLst/>
          </a:prstGeom>
          <a:noFill/>
        </p:spPr>
        <p:txBody>
          <a:bodyPr wrap="square">
            <a:spAutoFit/>
          </a:bodyPr>
          <a:lstStyle/>
          <a:p>
            <a:r>
              <a:rPr lang="es-ES" b="1" dirty="0"/>
              <a:t>1. Precisión:</a:t>
            </a:r>
          </a:p>
        </p:txBody>
      </p:sp>
      <p:sp>
        <p:nvSpPr>
          <p:cNvPr id="5" name="CuadroTexto 4">
            <a:extLst>
              <a:ext uri="{FF2B5EF4-FFF2-40B4-BE49-F238E27FC236}">
                <a16:creationId xmlns:a16="http://schemas.microsoft.com/office/drawing/2014/main" id="{1191CA0B-FB41-B0C7-D40A-47F9B7D2E1E9}"/>
              </a:ext>
            </a:extLst>
          </p:cNvPr>
          <p:cNvSpPr txBox="1"/>
          <p:nvPr/>
        </p:nvSpPr>
        <p:spPr>
          <a:xfrm>
            <a:off x="3657599" y="1530419"/>
            <a:ext cx="2416629" cy="369332"/>
          </a:xfrm>
          <a:prstGeom prst="rect">
            <a:avLst/>
          </a:prstGeom>
          <a:noFill/>
        </p:spPr>
        <p:txBody>
          <a:bodyPr wrap="square">
            <a:spAutoFit/>
          </a:bodyPr>
          <a:lstStyle/>
          <a:p>
            <a:r>
              <a:rPr lang="es-ES" b="1" dirty="0"/>
              <a:t>2. </a:t>
            </a:r>
            <a:r>
              <a:rPr lang="es-ES" b="1" dirty="0" err="1"/>
              <a:t>Recall</a:t>
            </a:r>
            <a:endParaRPr lang="es-ES" b="1" dirty="0"/>
          </a:p>
        </p:txBody>
      </p:sp>
      <p:sp>
        <p:nvSpPr>
          <p:cNvPr id="9" name="CuadroTexto 8">
            <a:extLst>
              <a:ext uri="{FF2B5EF4-FFF2-40B4-BE49-F238E27FC236}">
                <a16:creationId xmlns:a16="http://schemas.microsoft.com/office/drawing/2014/main" id="{33B05B68-4A14-43C5-3F93-45D26B88017D}"/>
              </a:ext>
            </a:extLst>
          </p:cNvPr>
          <p:cNvSpPr txBox="1"/>
          <p:nvPr/>
        </p:nvSpPr>
        <p:spPr>
          <a:xfrm>
            <a:off x="6232070" y="1545848"/>
            <a:ext cx="2171701" cy="646331"/>
          </a:xfrm>
          <a:prstGeom prst="rect">
            <a:avLst/>
          </a:prstGeom>
          <a:noFill/>
        </p:spPr>
        <p:txBody>
          <a:bodyPr wrap="square">
            <a:spAutoFit/>
          </a:bodyPr>
          <a:lstStyle>
            <a:defPPr>
              <a:defRPr lang="es-ES"/>
            </a:defPPr>
            <a:lvl1pPr>
              <a:defRPr b="1"/>
            </a:lvl1pPr>
          </a:lstStyle>
          <a:p>
            <a:r>
              <a:rPr lang="es-ES" dirty="0"/>
              <a:t>3. F1-Score</a:t>
            </a:r>
          </a:p>
          <a:p>
            <a:endParaRPr lang="es-ES" dirty="0"/>
          </a:p>
        </p:txBody>
      </p:sp>
      <p:sp>
        <p:nvSpPr>
          <p:cNvPr id="11" name="CuadroTexto 10">
            <a:extLst>
              <a:ext uri="{FF2B5EF4-FFF2-40B4-BE49-F238E27FC236}">
                <a16:creationId xmlns:a16="http://schemas.microsoft.com/office/drawing/2014/main" id="{BBF03DCA-84E5-7662-54DD-0CE3CC5B0224}"/>
              </a:ext>
            </a:extLst>
          </p:cNvPr>
          <p:cNvSpPr txBox="1"/>
          <p:nvPr/>
        </p:nvSpPr>
        <p:spPr>
          <a:xfrm>
            <a:off x="9982199" y="1535039"/>
            <a:ext cx="1132114" cy="369332"/>
          </a:xfrm>
          <a:prstGeom prst="rect">
            <a:avLst/>
          </a:prstGeom>
          <a:noFill/>
        </p:spPr>
        <p:txBody>
          <a:bodyPr wrap="square">
            <a:spAutoFit/>
          </a:bodyPr>
          <a:lstStyle/>
          <a:p>
            <a:r>
              <a:rPr lang="es-ES" b="1" dirty="0"/>
              <a:t>4. AUC</a:t>
            </a:r>
          </a:p>
        </p:txBody>
      </p:sp>
      <p:sp>
        <p:nvSpPr>
          <p:cNvPr id="18" name="CuadroTexto 17">
            <a:extLst>
              <a:ext uri="{FF2B5EF4-FFF2-40B4-BE49-F238E27FC236}">
                <a16:creationId xmlns:a16="http://schemas.microsoft.com/office/drawing/2014/main" id="{53C11932-AB59-3712-0C41-CA9929CA7DDA}"/>
              </a:ext>
            </a:extLst>
          </p:cNvPr>
          <p:cNvSpPr txBox="1"/>
          <p:nvPr/>
        </p:nvSpPr>
        <p:spPr>
          <a:xfrm>
            <a:off x="609599" y="2065461"/>
            <a:ext cx="2792178" cy="3970318"/>
          </a:xfrm>
          <a:prstGeom prst="rect">
            <a:avLst/>
          </a:prstGeom>
          <a:noFill/>
        </p:spPr>
        <p:txBody>
          <a:bodyPr wrap="square">
            <a:spAutoFit/>
          </a:bodyPr>
          <a:lstStyle/>
          <a:p>
            <a:r>
              <a:rPr lang="es-ES" b="1" dirty="0"/>
              <a:t>El modelo de Compas con corte en 7 tiene una mejor precisión</a:t>
            </a:r>
            <a:r>
              <a:rPr lang="es-ES" dirty="0"/>
              <a:t>, lo que significa que cuando predice a alguien como de alto riesgo, es más probable que sea correcto. Sin embargo, esta alta precisión se debe a que Compas tiene un punto de corte más alto, lo que lo hace más conservador, pero menos inclusivo.</a:t>
            </a:r>
          </a:p>
        </p:txBody>
      </p:sp>
      <p:sp>
        <p:nvSpPr>
          <p:cNvPr id="20" name="CuadroTexto 19">
            <a:extLst>
              <a:ext uri="{FF2B5EF4-FFF2-40B4-BE49-F238E27FC236}">
                <a16:creationId xmlns:a16="http://schemas.microsoft.com/office/drawing/2014/main" id="{B5A87EFF-C22D-E61A-1E57-B1AEB3CB1D18}"/>
              </a:ext>
            </a:extLst>
          </p:cNvPr>
          <p:cNvSpPr txBox="1"/>
          <p:nvPr/>
        </p:nvSpPr>
        <p:spPr>
          <a:xfrm>
            <a:off x="3396342" y="2065461"/>
            <a:ext cx="2677886" cy="3416320"/>
          </a:xfrm>
          <a:prstGeom prst="rect">
            <a:avLst/>
          </a:prstGeom>
          <a:noFill/>
        </p:spPr>
        <p:txBody>
          <a:bodyPr wrap="square">
            <a:spAutoFit/>
          </a:bodyPr>
          <a:lstStyle/>
          <a:p>
            <a:r>
              <a:rPr lang="es-ES" b="1" dirty="0"/>
              <a:t>El modelo de Regresión Logística tiene un mejor </a:t>
            </a:r>
            <a:r>
              <a:rPr lang="es-ES" b="1" dirty="0" err="1"/>
              <a:t>recall</a:t>
            </a:r>
            <a:r>
              <a:rPr lang="es-ES" dirty="0"/>
              <a:t>, lo que significa que captura una mayor cantidad de reincidentes. El corte más conservador de Compas en 7 tiene un </a:t>
            </a:r>
            <a:r>
              <a:rPr lang="es-ES" dirty="0" err="1"/>
              <a:t>recall</a:t>
            </a:r>
            <a:r>
              <a:rPr lang="es-ES" dirty="0"/>
              <a:t> bajo, lo que indica que deja fuera a muchos reincidentes (falsos negativos).</a:t>
            </a:r>
          </a:p>
        </p:txBody>
      </p:sp>
      <p:sp>
        <p:nvSpPr>
          <p:cNvPr id="22" name="CuadroTexto 21">
            <a:extLst>
              <a:ext uri="{FF2B5EF4-FFF2-40B4-BE49-F238E27FC236}">
                <a16:creationId xmlns:a16="http://schemas.microsoft.com/office/drawing/2014/main" id="{AB2BD8EA-B09F-2C9D-9F30-970E6270CBDE}"/>
              </a:ext>
            </a:extLst>
          </p:cNvPr>
          <p:cNvSpPr txBox="1"/>
          <p:nvPr/>
        </p:nvSpPr>
        <p:spPr>
          <a:xfrm>
            <a:off x="6188521" y="2065461"/>
            <a:ext cx="2313222" cy="3970318"/>
          </a:xfrm>
          <a:prstGeom prst="rect">
            <a:avLst/>
          </a:prstGeom>
          <a:noFill/>
        </p:spPr>
        <p:txBody>
          <a:bodyPr wrap="square">
            <a:spAutoFit/>
          </a:bodyPr>
          <a:lstStyle/>
          <a:p>
            <a:r>
              <a:rPr lang="es-ES" b="1" dirty="0"/>
              <a:t>El F1-Score de la Regresión Logística es significativamente mejor</a:t>
            </a:r>
            <a:r>
              <a:rPr lang="es-ES" dirty="0"/>
              <a:t>, lo que indica que este modelo encuentra un mejor equilibrio entre precisión y </a:t>
            </a:r>
            <a:r>
              <a:rPr lang="es-ES" dirty="0" err="1"/>
              <a:t>recall</a:t>
            </a:r>
            <a:r>
              <a:rPr lang="es-ES" dirty="0"/>
              <a:t>. El modelo Compas es menos equilibrado, con un bajo </a:t>
            </a:r>
            <a:r>
              <a:rPr lang="es-ES" dirty="0" err="1"/>
              <a:t>recall</a:t>
            </a:r>
            <a:r>
              <a:rPr lang="es-ES" dirty="0"/>
              <a:t> que afecta su F1-Score.</a:t>
            </a:r>
          </a:p>
        </p:txBody>
      </p:sp>
      <p:sp>
        <p:nvSpPr>
          <p:cNvPr id="24" name="CuadroTexto 23">
            <a:extLst>
              <a:ext uri="{FF2B5EF4-FFF2-40B4-BE49-F238E27FC236}">
                <a16:creationId xmlns:a16="http://schemas.microsoft.com/office/drawing/2014/main" id="{10CEFE51-68E4-6390-5AB9-C5689253567E}"/>
              </a:ext>
            </a:extLst>
          </p:cNvPr>
          <p:cNvSpPr txBox="1"/>
          <p:nvPr/>
        </p:nvSpPr>
        <p:spPr>
          <a:xfrm>
            <a:off x="9005215" y="1899751"/>
            <a:ext cx="3031671" cy="3693319"/>
          </a:xfrm>
          <a:prstGeom prst="rect">
            <a:avLst/>
          </a:prstGeom>
          <a:noFill/>
        </p:spPr>
        <p:txBody>
          <a:bodyPr wrap="square">
            <a:spAutoFit/>
          </a:bodyPr>
          <a:lstStyle/>
          <a:p>
            <a:r>
              <a:rPr lang="es-ES" b="1" dirty="0"/>
              <a:t>El AUC del modelo de Regresión Logística es claramente mejor,</a:t>
            </a:r>
            <a:r>
              <a:rPr lang="es-ES" dirty="0"/>
              <a:t> lo que sugiere que el modelo tiene una mayor capacidad para distinguir entre reincidentes y no reincidentes en términos generales. El AUC del modelo Compas en el punto de corte 7 es más bajo, lo que refleja su bajo </a:t>
            </a:r>
            <a:r>
              <a:rPr lang="es-ES" dirty="0" err="1"/>
              <a:t>recall</a:t>
            </a:r>
            <a:r>
              <a:rPr lang="es-ES" dirty="0"/>
              <a:t> y capacidad limitada de diferenciación.</a:t>
            </a:r>
          </a:p>
        </p:txBody>
      </p:sp>
    </p:spTree>
    <p:extLst>
      <p:ext uri="{BB962C8B-B14F-4D97-AF65-F5344CB8AC3E}">
        <p14:creationId xmlns:p14="http://schemas.microsoft.com/office/powerpoint/2010/main" val="5913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2. ANÁLISIS DE SESGO POTENCIAL (RAZA Y SESGO)</a:t>
            </a:r>
          </a:p>
        </p:txBody>
      </p:sp>
      <p:sp>
        <p:nvSpPr>
          <p:cNvPr id="2" name="CuadroTexto 1">
            <a:extLst>
              <a:ext uri="{FF2B5EF4-FFF2-40B4-BE49-F238E27FC236}">
                <a16:creationId xmlns:a16="http://schemas.microsoft.com/office/drawing/2014/main" id="{A1C6937D-9CD2-89B7-2296-BC2063D59D22}"/>
              </a:ext>
            </a:extLst>
          </p:cNvPr>
          <p:cNvSpPr txBox="1"/>
          <p:nvPr/>
        </p:nvSpPr>
        <p:spPr>
          <a:xfrm>
            <a:off x="838200" y="1708273"/>
            <a:ext cx="8730344" cy="1200329"/>
          </a:xfrm>
          <a:prstGeom prst="rect">
            <a:avLst/>
          </a:prstGeom>
          <a:noFill/>
        </p:spPr>
        <p:txBody>
          <a:bodyPr wrap="square" rtlCol="0">
            <a:spAutoFit/>
          </a:bodyPr>
          <a:lstStyle/>
          <a:p>
            <a:r>
              <a:rPr lang="es-ES" dirty="0"/>
              <a:t>2.1 ANOVA</a:t>
            </a:r>
          </a:p>
          <a:p>
            <a:r>
              <a:rPr lang="es-ES" dirty="0"/>
              <a:t>Los resultados del ANOVA reflejan cómo las puntuaciones de Compas (</a:t>
            </a:r>
            <a:r>
              <a:rPr lang="es-ES" dirty="0" err="1"/>
              <a:t>decile_score</a:t>
            </a:r>
            <a:r>
              <a:rPr lang="es-ES" dirty="0"/>
              <a:t>) varían según la raza y el sexo.</a:t>
            </a:r>
          </a:p>
          <a:p>
            <a:endParaRPr lang="es-ES" dirty="0"/>
          </a:p>
        </p:txBody>
      </p:sp>
      <p:graphicFrame>
        <p:nvGraphicFramePr>
          <p:cNvPr id="8" name="Tabla 7">
            <a:extLst>
              <a:ext uri="{FF2B5EF4-FFF2-40B4-BE49-F238E27FC236}">
                <a16:creationId xmlns:a16="http://schemas.microsoft.com/office/drawing/2014/main" id="{2ECDA89C-24BA-5671-9710-08D0BEA6A1F4}"/>
              </a:ext>
            </a:extLst>
          </p:cNvPr>
          <p:cNvGraphicFramePr>
            <a:graphicFrameLocks noGrp="1"/>
          </p:cNvGraphicFramePr>
          <p:nvPr>
            <p:extLst>
              <p:ext uri="{D42A27DB-BD31-4B8C-83A1-F6EECF244321}">
                <p14:modId xmlns:p14="http://schemas.microsoft.com/office/powerpoint/2010/main" val="1555722097"/>
              </p:ext>
            </p:extLst>
          </p:nvPr>
        </p:nvGraphicFramePr>
        <p:xfrm>
          <a:off x="718456" y="3006572"/>
          <a:ext cx="3048000" cy="1325944"/>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636064941"/>
                    </a:ext>
                  </a:extLst>
                </a:gridCol>
                <a:gridCol w="1016000">
                  <a:extLst>
                    <a:ext uri="{9D8B030D-6E8A-4147-A177-3AD203B41FA5}">
                      <a16:colId xmlns:a16="http://schemas.microsoft.com/office/drawing/2014/main" val="1369565768"/>
                    </a:ext>
                  </a:extLst>
                </a:gridCol>
                <a:gridCol w="1016000">
                  <a:extLst>
                    <a:ext uri="{9D8B030D-6E8A-4147-A177-3AD203B41FA5}">
                      <a16:colId xmlns:a16="http://schemas.microsoft.com/office/drawing/2014/main" val="1190680472"/>
                    </a:ext>
                  </a:extLst>
                </a:gridCol>
              </a:tblGrid>
              <a:tr h="436959">
                <a:tc>
                  <a:txBody>
                    <a:bodyPr/>
                    <a:lstStyle/>
                    <a:p>
                      <a:pPr algn="l" fontAlgn="b"/>
                      <a:r>
                        <a:rPr lang="es-ES" sz="1600" u="none" strike="noStrike" dirty="0">
                          <a:effectLst/>
                        </a:rPr>
                        <a:t> </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F-</a:t>
                      </a:r>
                      <a:r>
                        <a:rPr lang="es-ES" sz="1600" u="none" strike="noStrike" dirty="0" err="1">
                          <a:effectLst/>
                        </a:rPr>
                        <a:t>statistic</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p-</a:t>
                      </a:r>
                      <a:r>
                        <a:rPr lang="es-ES" sz="1600" u="none" strike="noStrike" dirty="0" err="1">
                          <a:effectLst/>
                        </a:rPr>
                        <a:t>value</a:t>
                      </a:r>
                      <a:endParaRPr lang="es-ES" sz="1600" b="0"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306975590"/>
                  </a:ext>
                </a:extLst>
              </a:tr>
              <a:tr h="436959">
                <a:tc>
                  <a:txBody>
                    <a:bodyPr/>
                    <a:lstStyle/>
                    <a:p>
                      <a:pPr algn="r" fontAlgn="b"/>
                      <a:r>
                        <a:rPr lang="es-ES" sz="1600" u="none" strike="noStrike" dirty="0">
                          <a:effectLst/>
                        </a:rPr>
                        <a:t>RAZA</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200.86</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1.49e-163</a:t>
                      </a:r>
                      <a:endParaRPr lang="es-ES" sz="1600" b="0"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639826490"/>
                  </a:ext>
                </a:extLst>
              </a:tr>
              <a:tr h="452026">
                <a:tc>
                  <a:txBody>
                    <a:bodyPr/>
                    <a:lstStyle/>
                    <a:p>
                      <a:pPr algn="r" fontAlgn="b"/>
                      <a:r>
                        <a:rPr lang="es-ES" sz="1600" u="none" strike="noStrike" dirty="0">
                          <a:effectLst/>
                        </a:rPr>
                        <a:t>SEXO</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a:effectLst/>
                        </a:rPr>
                        <a:t>24.23</a:t>
                      </a:r>
                      <a:endParaRPr lang="es-ES"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8.76e-07</a:t>
                      </a:r>
                      <a:endParaRPr lang="es-ES" sz="1600" b="0"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777616885"/>
                  </a:ext>
                </a:extLst>
              </a:tr>
            </a:tbl>
          </a:graphicData>
        </a:graphic>
      </p:graphicFrame>
      <p:sp>
        <p:nvSpPr>
          <p:cNvPr id="21" name="CuadroTexto 20">
            <a:extLst>
              <a:ext uri="{FF2B5EF4-FFF2-40B4-BE49-F238E27FC236}">
                <a16:creationId xmlns:a16="http://schemas.microsoft.com/office/drawing/2014/main" id="{6370CC3A-203D-CB21-7F37-D2766ABFAA60}"/>
              </a:ext>
            </a:extLst>
          </p:cNvPr>
          <p:cNvSpPr txBox="1"/>
          <p:nvPr/>
        </p:nvSpPr>
        <p:spPr>
          <a:xfrm>
            <a:off x="4016828" y="2618324"/>
            <a:ext cx="6096000" cy="2862322"/>
          </a:xfrm>
          <a:prstGeom prst="rect">
            <a:avLst/>
          </a:prstGeom>
          <a:noFill/>
        </p:spPr>
        <p:txBody>
          <a:bodyPr wrap="square">
            <a:spAutoFit/>
          </a:bodyPr>
          <a:lstStyle/>
          <a:p>
            <a:r>
              <a:rPr lang="es-ES" b="1" dirty="0"/>
              <a:t>Sesgo racial</a:t>
            </a:r>
            <a:r>
              <a:rPr lang="es-ES" dirty="0"/>
              <a:t>: Las diferencias más marcadas (alto valor F y p-</a:t>
            </a:r>
            <a:r>
              <a:rPr lang="es-ES" dirty="0" err="1"/>
              <a:t>value</a:t>
            </a:r>
            <a:r>
              <a:rPr lang="es-ES" dirty="0"/>
              <a:t> extremadamente bajo) sugieren que la raza es un factor importante en la variación de las puntuaciones de Compas, lo que podría reflejar sesgo racial en el sistema.</a:t>
            </a:r>
          </a:p>
          <a:p>
            <a:endParaRPr lang="es-ES" dirty="0"/>
          </a:p>
          <a:p>
            <a:r>
              <a:rPr lang="es-ES" b="1" dirty="0"/>
              <a:t>Sesgo de género</a:t>
            </a:r>
            <a:r>
              <a:rPr lang="es-ES" dirty="0"/>
              <a:t>: Aunque las diferencias por sexo son menores en comparación con las diferencias por raza, siguen siendo estadísticamente significativas, lo que indica que el género también podría influir en las puntuaciones de riesgo asignadas.</a:t>
            </a:r>
          </a:p>
        </p:txBody>
      </p:sp>
    </p:spTree>
    <p:extLst>
      <p:ext uri="{BB962C8B-B14F-4D97-AF65-F5344CB8AC3E}">
        <p14:creationId xmlns:p14="http://schemas.microsoft.com/office/powerpoint/2010/main" val="985979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9. Evaluación de Cortes 5 y 7 del nuevo modelo</a:t>
            </a:r>
          </a:p>
        </p:txBody>
      </p:sp>
      <p:pic>
        <p:nvPicPr>
          <p:cNvPr id="8" name="Imagen 7">
            <a:extLst>
              <a:ext uri="{FF2B5EF4-FFF2-40B4-BE49-F238E27FC236}">
                <a16:creationId xmlns:a16="http://schemas.microsoft.com/office/drawing/2014/main" id="{511115BB-AFFE-9474-0026-7624533B620D}"/>
              </a:ext>
            </a:extLst>
          </p:cNvPr>
          <p:cNvPicPr>
            <a:picLocks noChangeAspect="1"/>
          </p:cNvPicPr>
          <p:nvPr/>
        </p:nvPicPr>
        <p:blipFill>
          <a:blip r:embed="rId2"/>
          <a:stretch>
            <a:fillRect/>
          </a:stretch>
        </p:blipFill>
        <p:spPr>
          <a:xfrm>
            <a:off x="1181100" y="1470353"/>
            <a:ext cx="8028214" cy="4764712"/>
          </a:xfrm>
          <a:prstGeom prst="rect">
            <a:avLst/>
          </a:prstGeom>
        </p:spPr>
      </p:pic>
    </p:spTree>
    <p:extLst>
      <p:ext uri="{BB962C8B-B14F-4D97-AF65-F5344CB8AC3E}">
        <p14:creationId xmlns:p14="http://schemas.microsoft.com/office/powerpoint/2010/main" val="2392131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9. Evaluación de Cortes 5 y 7 del nuevo modelo</a:t>
            </a:r>
          </a:p>
        </p:txBody>
      </p:sp>
      <p:sp>
        <p:nvSpPr>
          <p:cNvPr id="13" name="CuadroTexto 12">
            <a:extLst>
              <a:ext uri="{FF2B5EF4-FFF2-40B4-BE49-F238E27FC236}">
                <a16:creationId xmlns:a16="http://schemas.microsoft.com/office/drawing/2014/main" id="{20483524-6BEF-5293-C3A5-465FC6AE99F3}"/>
              </a:ext>
            </a:extLst>
          </p:cNvPr>
          <p:cNvSpPr txBox="1"/>
          <p:nvPr/>
        </p:nvSpPr>
        <p:spPr>
          <a:xfrm>
            <a:off x="838199" y="1502619"/>
            <a:ext cx="10287001" cy="4801314"/>
          </a:xfrm>
          <a:prstGeom prst="rect">
            <a:avLst/>
          </a:prstGeom>
          <a:noFill/>
        </p:spPr>
        <p:txBody>
          <a:bodyPr wrap="square">
            <a:spAutoFit/>
          </a:bodyPr>
          <a:lstStyle/>
          <a:p>
            <a:r>
              <a:rPr lang="es-ES" dirty="0"/>
              <a:t>Interpretación:</a:t>
            </a:r>
          </a:p>
          <a:p>
            <a:endParaRPr lang="es-ES" dirty="0"/>
          </a:p>
          <a:p>
            <a:r>
              <a:rPr lang="es-ES" b="1" dirty="0"/>
              <a:t>Con un corte en 0.5, el modelo tiene un rendimiento equilibrado entre precisión y </a:t>
            </a:r>
            <a:r>
              <a:rPr lang="es-ES" b="1" dirty="0" err="1"/>
              <a:t>recall</a:t>
            </a:r>
            <a:r>
              <a:rPr lang="es-ES" b="1" dirty="0"/>
              <a:t> para ambas clases</a:t>
            </a:r>
            <a:r>
              <a:rPr lang="es-ES" dirty="0"/>
              <a:t>. La precisión para los no reincidentes es un poco mayor que la de los reincidentes, pero el </a:t>
            </a:r>
            <a:r>
              <a:rPr lang="es-ES" dirty="0" err="1"/>
              <a:t>recall</a:t>
            </a:r>
            <a:r>
              <a:rPr lang="es-ES" dirty="0"/>
              <a:t> para los reincidentes (70%) indica que el modelo captura una buena cantidad de reincidentes reales. En general, este punto de corte ofrece un buen balance entre evitar falsos negativos (reincidentes no identificados) y falsos positivos (no reincidentes clasificados erróneamente).</a:t>
            </a:r>
          </a:p>
          <a:p>
            <a:endParaRPr lang="es-ES" dirty="0"/>
          </a:p>
          <a:p>
            <a:r>
              <a:rPr lang="es-ES" b="1" dirty="0"/>
              <a:t>Con un corte en 0.7, el modelo tiene una alta precisión (80%) para predecir reincidentes</a:t>
            </a:r>
            <a:r>
              <a:rPr lang="es-ES" dirty="0"/>
              <a:t>, lo que significa que cuando predice que alguien reincidirá, es más probable que sea correcto. Sin embargo, la sensibilidad (</a:t>
            </a:r>
            <a:r>
              <a:rPr lang="es-ES" dirty="0" err="1"/>
              <a:t>recall</a:t>
            </a:r>
            <a:r>
              <a:rPr lang="es-ES" dirty="0"/>
              <a:t>) cae drásticamente al 22%, lo que significa que el modelo pierde la mayoría de los reincidentes reales. Este punto de corte es más conservador, priorizando la precisión sobre el </a:t>
            </a:r>
            <a:r>
              <a:rPr lang="es-ES" dirty="0" err="1"/>
              <a:t>recall</a:t>
            </a:r>
            <a:r>
              <a:rPr lang="es-ES" dirty="0"/>
              <a:t>, y es propenso a producir falsos negativos (reincidentes no identificados).</a:t>
            </a:r>
          </a:p>
          <a:p>
            <a:endParaRPr lang="es-ES" dirty="0"/>
          </a:p>
          <a:p>
            <a:r>
              <a:rPr lang="es-ES" b="1" dirty="0"/>
              <a:t>El AUC del modelo con corte en 0.5 es mejor (0.68) que el de corte en 0.7 (0.59). </a:t>
            </a:r>
            <a:r>
              <a:rPr lang="es-ES" dirty="0"/>
              <a:t>Esto refleja que el modelo con corte en 0.5 tiene una mejor capacidad de predicción global, mientras que el modelo con corte en 0.7 tiende a perder mucha información de los reincidentes debido a su bajo </a:t>
            </a:r>
            <a:r>
              <a:rPr lang="es-ES" dirty="0" err="1"/>
              <a:t>recall</a:t>
            </a:r>
            <a:r>
              <a:rPr lang="es-ES" dirty="0"/>
              <a:t>.</a:t>
            </a:r>
          </a:p>
        </p:txBody>
      </p:sp>
    </p:spTree>
    <p:extLst>
      <p:ext uri="{BB962C8B-B14F-4D97-AF65-F5344CB8AC3E}">
        <p14:creationId xmlns:p14="http://schemas.microsoft.com/office/powerpoint/2010/main" val="4214116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3B95BEB-2A5C-339D-69C4-CC162BEE565C}"/>
              </a:ext>
            </a:extLst>
          </p:cNvPr>
          <p:cNvPicPr>
            <a:picLocks noChangeAspect="1"/>
          </p:cNvPicPr>
          <p:nvPr/>
        </p:nvPicPr>
        <p:blipFill>
          <a:blip r:embed="rId2"/>
          <a:stretch>
            <a:fillRect/>
          </a:stretch>
        </p:blipFill>
        <p:spPr>
          <a:xfrm>
            <a:off x="4156592" y="826923"/>
            <a:ext cx="7316951" cy="5802085"/>
          </a:xfrm>
          <a:prstGeom prst="rect">
            <a:avLst/>
          </a:prstGeom>
        </p:spPr>
      </p:pic>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5138057" cy="369332"/>
          </a:xfrm>
          <a:prstGeom prst="rect">
            <a:avLst/>
          </a:prstGeom>
          <a:noFill/>
        </p:spPr>
        <p:txBody>
          <a:bodyPr wrap="square" rtlCol="0">
            <a:spAutoFit/>
          </a:bodyPr>
          <a:lstStyle/>
          <a:p>
            <a:r>
              <a:rPr lang="es-ES" dirty="0"/>
              <a:t>PASO 10. Análisis Alternativos de Ejemplo </a:t>
            </a:r>
          </a:p>
        </p:txBody>
      </p:sp>
      <p:sp>
        <p:nvSpPr>
          <p:cNvPr id="13" name="CuadroTexto 12">
            <a:extLst>
              <a:ext uri="{FF2B5EF4-FFF2-40B4-BE49-F238E27FC236}">
                <a16:creationId xmlns:a16="http://schemas.microsoft.com/office/drawing/2014/main" id="{20483524-6BEF-5293-C3A5-465FC6AE99F3}"/>
              </a:ext>
            </a:extLst>
          </p:cNvPr>
          <p:cNvSpPr txBox="1"/>
          <p:nvPr/>
        </p:nvSpPr>
        <p:spPr>
          <a:xfrm>
            <a:off x="838199" y="2056616"/>
            <a:ext cx="2405744" cy="923330"/>
          </a:xfrm>
          <a:prstGeom prst="rect">
            <a:avLst/>
          </a:prstGeom>
          <a:noFill/>
        </p:spPr>
        <p:txBody>
          <a:bodyPr wrap="square">
            <a:spAutoFit/>
          </a:bodyPr>
          <a:lstStyle/>
          <a:p>
            <a:r>
              <a:rPr lang="es-ES" dirty="0"/>
              <a:t>Probabilidad AUC ROC de los 5 Delitos más comunes:</a:t>
            </a:r>
          </a:p>
        </p:txBody>
      </p:sp>
    </p:spTree>
    <p:extLst>
      <p:ext uri="{BB962C8B-B14F-4D97-AF65-F5344CB8AC3E}">
        <p14:creationId xmlns:p14="http://schemas.microsoft.com/office/powerpoint/2010/main" val="2755234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3B95BEB-2A5C-339D-69C4-CC162BEE565C}"/>
              </a:ext>
            </a:extLst>
          </p:cNvPr>
          <p:cNvPicPr>
            <a:picLocks noChangeAspect="1"/>
          </p:cNvPicPr>
          <p:nvPr/>
        </p:nvPicPr>
        <p:blipFill>
          <a:blip r:embed="rId2"/>
          <a:stretch>
            <a:fillRect/>
          </a:stretch>
        </p:blipFill>
        <p:spPr>
          <a:xfrm>
            <a:off x="6139543" y="1665905"/>
            <a:ext cx="5943601" cy="4713067"/>
          </a:xfrm>
          <a:prstGeom prst="rect">
            <a:avLst/>
          </a:prstGeom>
        </p:spPr>
      </p:pic>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5138057" cy="369332"/>
          </a:xfrm>
          <a:prstGeom prst="rect">
            <a:avLst/>
          </a:prstGeom>
          <a:noFill/>
        </p:spPr>
        <p:txBody>
          <a:bodyPr wrap="square" rtlCol="0">
            <a:spAutoFit/>
          </a:bodyPr>
          <a:lstStyle/>
          <a:p>
            <a:r>
              <a:rPr lang="es-ES" dirty="0"/>
              <a:t>PASO 10. Análisis Alternativos de Ejemplo </a:t>
            </a:r>
          </a:p>
        </p:txBody>
      </p:sp>
      <p:sp>
        <p:nvSpPr>
          <p:cNvPr id="13" name="CuadroTexto 12">
            <a:extLst>
              <a:ext uri="{FF2B5EF4-FFF2-40B4-BE49-F238E27FC236}">
                <a16:creationId xmlns:a16="http://schemas.microsoft.com/office/drawing/2014/main" id="{20483524-6BEF-5293-C3A5-465FC6AE99F3}"/>
              </a:ext>
            </a:extLst>
          </p:cNvPr>
          <p:cNvSpPr txBox="1"/>
          <p:nvPr/>
        </p:nvSpPr>
        <p:spPr>
          <a:xfrm>
            <a:off x="6901542" y="1204240"/>
            <a:ext cx="3233057" cy="646331"/>
          </a:xfrm>
          <a:prstGeom prst="rect">
            <a:avLst/>
          </a:prstGeom>
          <a:noFill/>
        </p:spPr>
        <p:txBody>
          <a:bodyPr wrap="square">
            <a:spAutoFit/>
          </a:bodyPr>
          <a:lstStyle/>
          <a:p>
            <a:r>
              <a:rPr lang="es-ES" dirty="0"/>
              <a:t>Probabilidad AUC ROC de los </a:t>
            </a:r>
            <a:r>
              <a:rPr lang="es-ES" b="1" dirty="0"/>
              <a:t>5 Delitos más comunes</a:t>
            </a:r>
            <a:r>
              <a:rPr lang="es-ES" dirty="0"/>
              <a:t>:</a:t>
            </a:r>
          </a:p>
        </p:txBody>
      </p:sp>
      <p:sp>
        <p:nvSpPr>
          <p:cNvPr id="3" name="CuadroTexto 2">
            <a:extLst>
              <a:ext uri="{FF2B5EF4-FFF2-40B4-BE49-F238E27FC236}">
                <a16:creationId xmlns:a16="http://schemas.microsoft.com/office/drawing/2014/main" id="{9799EC09-C803-9675-EE2C-86796E9130CC}"/>
              </a:ext>
            </a:extLst>
          </p:cNvPr>
          <p:cNvSpPr txBox="1"/>
          <p:nvPr/>
        </p:nvSpPr>
        <p:spPr>
          <a:xfrm>
            <a:off x="674914" y="1425637"/>
            <a:ext cx="5301343" cy="5078313"/>
          </a:xfrm>
          <a:prstGeom prst="rect">
            <a:avLst/>
          </a:prstGeom>
          <a:noFill/>
        </p:spPr>
        <p:txBody>
          <a:bodyPr wrap="square">
            <a:spAutoFit/>
          </a:bodyPr>
          <a:lstStyle/>
          <a:p>
            <a:r>
              <a:rPr lang="es-ES" dirty="0"/>
              <a:t>Conclusiones Generales:</a:t>
            </a:r>
          </a:p>
          <a:p>
            <a:endParaRPr lang="es-ES" dirty="0"/>
          </a:p>
          <a:p>
            <a:r>
              <a:rPr lang="es-ES" dirty="0"/>
              <a:t>Conducir con la licencia revocada y Caso de arresto sin cargos son los delitos para los cuales el modelo de regresión tiene el mejor rendimiento en términos de discriminación entre reincidentes y no reincidentes.</a:t>
            </a:r>
          </a:p>
          <a:p>
            <a:endParaRPr lang="es-ES" dirty="0"/>
          </a:p>
          <a:p>
            <a:r>
              <a:rPr lang="es-ES" dirty="0"/>
              <a:t>Agresión y Posesión de cocaína tienen un rendimiento aceptable, pero con algo más de margen de mejora.</a:t>
            </a:r>
          </a:p>
          <a:p>
            <a:endParaRPr lang="es-ES" dirty="0"/>
          </a:p>
          <a:p>
            <a:r>
              <a:rPr lang="es-ES" dirty="0"/>
              <a:t>Gran robo en tercer grado es el delito donde el modelo tiene el peor rendimiento relativo entre los 5 más comunes. Aunque el AUC sigue siendo aceptable (&gt;0.7), podría sugerir que el modelo no distingue tan bien entre reincidentes y no reincidentes en estos casos.</a:t>
            </a:r>
          </a:p>
        </p:txBody>
      </p:sp>
    </p:spTree>
    <p:extLst>
      <p:ext uri="{BB962C8B-B14F-4D97-AF65-F5344CB8AC3E}">
        <p14:creationId xmlns:p14="http://schemas.microsoft.com/office/powerpoint/2010/main" val="596055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DE8283-E301-2545-8316-8CE0E56D55A6}"/>
              </a:ext>
            </a:extLst>
          </p:cNvPr>
          <p:cNvPicPr>
            <a:picLocks noChangeAspect="1"/>
          </p:cNvPicPr>
          <p:nvPr/>
        </p:nvPicPr>
        <p:blipFill>
          <a:blip r:embed="rId2"/>
          <a:stretch>
            <a:fillRect/>
          </a:stretch>
        </p:blipFill>
        <p:spPr>
          <a:xfrm>
            <a:off x="5976257" y="1674674"/>
            <a:ext cx="5884900" cy="4666519"/>
          </a:xfrm>
          <a:prstGeom prst="rect">
            <a:avLst/>
          </a:prstGeom>
        </p:spPr>
      </p:pic>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5138057" cy="369332"/>
          </a:xfrm>
          <a:prstGeom prst="rect">
            <a:avLst/>
          </a:prstGeom>
          <a:noFill/>
        </p:spPr>
        <p:txBody>
          <a:bodyPr wrap="square" rtlCol="0">
            <a:spAutoFit/>
          </a:bodyPr>
          <a:lstStyle/>
          <a:p>
            <a:r>
              <a:rPr lang="es-ES" dirty="0"/>
              <a:t>PASO 10. Análisis Alternativos de Ejemplo </a:t>
            </a:r>
          </a:p>
        </p:txBody>
      </p:sp>
      <p:sp>
        <p:nvSpPr>
          <p:cNvPr id="13" name="CuadroTexto 12">
            <a:extLst>
              <a:ext uri="{FF2B5EF4-FFF2-40B4-BE49-F238E27FC236}">
                <a16:creationId xmlns:a16="http://schemas.microsoft.com/office/drawing/2014/main" id="{20483524-6BEF-5293-C3A5-465FC6AE99F3}"/>
              </a:ext>
            </a:extLst>
          </p:cNvPr>
          <p:cNvSpPr txBox="1"/>
          <p:nvPr/>
        </p:nvSpPr>
        <p:spPr>
          <a:xfrm>
            <a:off x="6662057" y="1056305"/>
            <a:ext cx="4343400" cy="646331"/>
          </a:xfrm>
          <a:prstGeom prst="rect">
            <a:avLst/>
          </a:prstGeom>
          <a:noFill/>
        </p:spPr>
        <p:txBody>
          <a:bodyPr wrap="square">
            <a:spAutoFit/>
          </a:bodyPr>
          <a:lstStyle/>
          <a:p>
            <a:r>
              <a:rPr lang="es-ES" dirty="0"/>
              <a:t>Probabilidad AUC ROC en función de </a:t>
            </a:r>
            <a:r>
              <a:rPr lang="es-ES" b="1" dirty="0"/>
              <a:t>Número de delitos anteriores</a:t>
            </a:r>
          </a:p>
        </p:txBody>
      </p:sp>
      <p:sp>
        <p:nvSpPr>
          <p:cNvPr id="3" name="CuadroTexto 2">
            <a:extLst>
              <a:ext uri="{FF2B5EF4-FFF2-40B4-BE49-F238E27FC236}">
                <a16:creationId xmlns:a16="http://schemas.microsoft.com/office/drawing/2014/main" id="{9799EC09-C803-9675-EE2C-86796E9130CC}"/>
              </a:ext>
            </a:extLst>
          </p:cNvPr>
          <p:cNvSpPr txBox="1"/>
          <p:nvPr/>
        </p:nvSpPr>
        <p:spPr>
          <a:xfrm>
            <a:off x="674914" y="1425637"/>
            <a:ext cx="5301343" cy="3970318"/>
          </a:xfrm>
          <a:prstGeom prst="rect">
            <a:avLst/>
          </a:prstGeom>
          <a:noFill/>
        </p:spPr>
        <p:txBody>
          <a:bodyPr wrap="square">
            <a:spAutoFit/>
          </a:bodyPr>
          <a:lstStyle/>
          <a:p>
            <a:r>
              <a:rPr lang="es-ES" dirty="0"/>
              <a:t>Conclusiones Generales:</a:t>
            </a:r>
          </a:p>
          <a:p>
            <a:endParaRPr lang="es-ES" dirty="0"/>
          </a:p>
          <a:p>
            <a:r>
              <a:rPr lang="es-ES" dirty="0"/>
              <a:t>En términos de predicción, el modelo tiene su mejor rendimiento en personas con algunos antecedentes (1-3), lo cual tiene sentido, ya que este grupo podría ser más fácil de predecir debido a su historial limitado de reincidencia.</a:t>
            </a:r>
          </a:p>
          <a:p>
            <a:endParaRPr lang="es-ES" dirty="0"/>
          </a:p>
          <a:p>
            <a:r>
              <a:rPr lang="es-ES" dirty="0"/>
              <a:t>El modelo tiene más dificultades para predecir correctamente la reincidencia en personas sin antecedentes o con muchos antecedentes, lo que podría requerir mejoras en el modelo o el uso de más características para capturar mejor estos casos.</a:t>
            </a:r>
          </a:p>
        </p:txBody>
      </p:sp>
    </p:spTree>
    <p:extLst>
      <p:ext uri="{BB962C8B-B14F-4D97-AF65-F5344CB8AC3E}">
        <p14:creationId xmlns:p14="http://schemas.microsoft.com/office/powerpoint/2010/main" val="68097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2. ANÁLISIS DE SESGO POTENCIAL (RAZA Y SESGO)</a:t>
            </a:r>
          </a:p>
        </p:txBody>
      </p:sp>
      <p:sp>
        <p:nvSpPr>
          <p:cNvPr id="2" name="CuadroTexto 1">
            <a:extLst>
              <a:ext uri="{FF2B5EF4-FFF2-40B4-BE49-F238E27FC236}">
                <a16:creationId xmlns:a16="http://schemas.microsoft.com/office/drawing/2014/main" id="{A1C6937D-9CD2-89B7-2296-BC2063D59D22}"/>
              </a:ext>
            </a:extLst>
          </p:cNvPr>
          <p:cNvSpPr txBox="1"/>
          <p:nvPr/>
        </p:nvSpPr>
        <p:spPr>
          <a:xfrm>
            <a:off x="838200" y="1708273"/>
            <a:ext cx="8730344" cy="1200329"/>
          </a:xfrm>
          <a:prstGeom prst="rect">
            <a:avLst/>
          </a:prstGeom>
          <a:noFill/>
        </p:spPr>
        <p:txBody>
          <a:bodyPr wrap="square" rtlCol="0">
            <a:spAutoFit/>
          </a:bodyPr>
          <a:lstStyle/>
          <a:p>
            <a:r>
              <a:rPr lang="es-ES" dirty="0"/>
              <a:t>2.2 REGRESIÓN LINEAL</a:t>
            </a:r>
          </a:p>
          <a:p>
            <a:endParaRPr lang="es-ES" dirty="0"/>
          </a:p>
          <a:p>
            <a:r>
              <a:rPr lang="es-ES" dirty="0"/>
              <a:t>Usaremos una regresión lineal para evaluar cómo la raza, el sexo, y otras variables como el número de delitos previos y la edad afectan la puntuación de Compas.</a:t>
            </a:r>
          </a:p>
        </p:txBody>
      </p:sp>
      <p:graphicFrame>
        <p:nvGraphicFramePr>
          <p:cNvPr id="3" name="Tabla 2">
            <a:extLst>
              <a:ext uri="{FF2B5EF4-FFF2-40B4-BE49-F238E27FC236}">
                <a16:creationId xmlns:a16="http://schemas.microsoft.com/office/drawing/2014/main" id="{E8728866-93C1-BE2B-AF04-68FE5BF409D7}"/>
              </a:ext>
            </a:extLst>
          </p:cNvPr>
          <p:cNvGraphicFramePr>
            <a:graphicFrameLocks noGrp="1"/>
          </p:cNvGraphicFramePr>
          <p:nvPr>
            <p:extLst>
              <p:ext uri="{D42A27DB-BD31-4B8C-83A1-F6EECF244321}">
                <p14:modId xmlns:p14="http://schemas.microsoft.com/office/powerpoint/2010/main" val="1273118220"/>
              </p:ext>
            </p:extLst>
          </p:nvPr>
        </p:nvGraphicFramePr>
        <p:xfrm>
          <a:off x="1529440" y="3006572"/>
          <a:ext cx="7788732" cy="3126278"/>
        </p:xfrm>
        <a:graphic>
          <a:graphicData uri="http://schemas.openxmlformats.org/drawingml/2006/table">
            <a:tbl>
              <a:tblPr>
                <a:tableStyleId>{5C22544A-7EE6-4342-B048-85BDC9FD1C3A}</a:tableStyleId>
              </a:tblPr>
              <a:tblGrid>
                <a:gridCol w="1112676">
                  <a:extLst>
                    <a:ext uri="{9D8B030D-6E8A-4147-A177-3AD203B41FA5}">
                      <a16:colId xmlns:a16="http://schemas.microsoft.com/office/drawing/2014/main" val="2349895332"/>
                    </a:ext>
                  </a:extLst>
                </a:gridCol>
                <a:gridCol w="1112676">
                  <a:extLst>
                    <a:ext uri="{9D8B030D-6E8A-4147-A177-3AD203B41FA5}">
                      <a16:colId xmlns:a16="http://schemas.microsoft.com/office/drawing/2014/main" val="1590053225"/>
                    </a:ext>
                  </a:extLst>
                </a:gridCol>
                <a:gridCol w="1112676">
                  <a:extLst>
                    <a:ext uri="{9D8B030D-6E8A-4147-A177-3AD203B41FA5}">
                      <a16:colId xmlns:a16="http://schemas.microsoft.com/office/drawing/2014/main" val="1540693237"/>
                    </a:ext>
                  </a:extLst>
                </a:gridCol>
                <a:gridCol w="1112676">
                  <a:extLst>
                    <a:ext uri="{9D8B030D-6E8A-4147-A177-3AD203B41FA5}">
                      <a16:colId xmlns:a16="http://schemas.microsoft.com/office/drawing/2014/main" val="4052745633"/>
                    </a:ext>
                  </a:extLst>
                </a:gridCol>
                <a:gridCol w="1112676">
                  <a:extLst>
                    <a:ext uri="{9D8B030D-6E8A-4147-A177-3AD203B41FA5}">
                      <a16:colId xmlns:a16="http://schemas.microsoft.com/office/drawing/2014/main" val="3395800547"/>
                    </a:ext>
                  </a:extLst>
                </a:gridCol>
                <a:gridCol w="1112676">
                  <a:extLst>
                    <a:ext uri="{9D8B030D-6E8A-4147-A177-3AD203B41FA5}">
                      <a16:colId xmlns:a16="http://schemas.microsoft.com/office/drawing/2014/main" val="3789183564"/>
                    </a:ext>
                  </a:extLst>
                </a:gridCol>
                <a:gridCol w="1112676">
                  <a:extLst>
                    <a:ext uri="{9D8B030D-6E8A-4147-A177-3AD203B41FA5}">
                      <a16:colId xmlns:a16="http://schemas.microsoft.com/office/drawing/2014/main" val="1506853661"/>
                    </a:ext>
                  </a:extLst>
                </a:gridCol>
              </a:tblGrid>
              <a:tr h="421727">
                <a:tc>
                  <a:txBody>
                    <a:bodyPr/>
                    <a:lstStyle/>
                    <a:p>
                      <a:pPr algn="ctr" fontAlgn="b"/>
                      <a:endParaRPr lang="es-ES" sz="12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ctr"/>
                      <a:r>
                        <a:rPr lang="es-ES" sz="1200" u="none" strike="noStrike">
                          <a:effectLst/>
                        </a:rPr>
                        <a:t>Coeficiente</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Error Estándar</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Valor t</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Valor p</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Confianza 2.5%</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Confianza 97.5%</a:t>
                      </a:r>
                      <a:endParaRPr lang="es-ES" sz="1200" b="1" i="0" u="none" strike="noStrike">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832376260"/>
                  </a:ext>
                </a:extLst>
              </a:tr>
              <a:tr h="265871">
                <a:tc>
                  <a:txBody>
                    <a:bodyPr/>
                    <a:lstStyle/>
                    <a:p>
                      <a:pPr algn="ctr" fontAlgn="ctr"/>
                      <a:r>
                        <a:rPr lang="es-ES" sz="1200" u="none" strike="noStrike">
                          <a:effectLst/>
                        </a:rPr>
                        <a:t>const</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6.974.165</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0.106363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65.569.281</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0.000000e+00</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6.765.662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7.182.669</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718608239"/>
                  </a:ext>
                </a:extLst>
              </a:tr>
              <a:tr h="265871">
                <a:tc>
                  <a:txBody>
                    <a:bodyPr/>
                    <a:lstStyle/>
                    <a:p>
                      <a:pPr algn="ctr" fontAlgn="ctr"/>
                      <a:r>
                        <a:rPr lang="es-ES" sz="1200" u="none" strike="noStrike">
                          <a:effectLst/>
                        </a:rPr>
                        <a:t>age</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-0.104275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0.002238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-46.596.871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0.000000e+00</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-0.108662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-0.099888</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4121915024"/>
                  </a:ext>
                </a:extLst>
              </a:tr>
              <a:tr h="265871">
                <a:tc>
                  <a:txBody>
                    <a:bodyPr/>
                    <a:lstStyle/>
                    <a:p>
                      <a:pPr algn="ctr" fontAlgn="ctr"/>
                      <a:r>
                        <a:rPr lang="es-ES" sz="1200" u="none" strike="noStrike">
                          <a:effectLst/>
                        </a:rPr>
                        <a:t>priors_count</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0.273053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0.005506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49.591.083</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0.000000e+00</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0.262259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0.283846</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442604779"/>
                  </a:ext>
                </a:extLst>
              </a:tr>
              <a:tr h="421727">
                <a:tc>
                  <a:txBody>
                    <a:bodyPr/>
                    <a:lstStyle/>
                    <a:p>
                      <a:pPr algn="ctr" fontAlgn="ctr"/>
                      <a:r>
                        <a:rPr lang="es-ES" sz="1200" u="none" strike="noStrike">
                          <a:effectLst/>
                        </a:rPr>
                        <a:t>race_African-American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0.608861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0.059112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10.300.212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1,04E-18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0.492985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0.724737</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810912362"/>
                  </a:ext>
                </a:extLst>
              </a:tr>
              <a:tr h="265871">
                <a:tc>
                  <a:txBody>
                    <a:bodyPr/>
                    <a:lstStyle/>
                    <a:p>
                      <a:pPr algn="ctr" fontAlgn="ctr"/>
                      <a:r>
                        <a:rPr lang="es-ES" sz="1200" u="none" strike="noStrike">
                          <a:effectLst/>
                        </a:rPr>
                        <a:t>race_Asian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-0.475602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0.387975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-1.225.855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2,20E+05</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-1.236.147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0.284944</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301508831"/>
                  </a:ext>
                </a:extLst>
              </a:tr>
              <a:tr h="265871">
                <a:tc>
                  <a:txBody>
                    <a:bodyPr/>
                    <a:lstStyle/>
                    <a:p>
                      <a:pPr algn="ctr" fontAlgn="ctr"/>
                      <a:r>
                        <a:rPr lang="es-ES" sz="1200" u="none" strike="noStrike">
                          <a:effectLst/>
                        </a:rPr>
                        <a:t>race_Hispanic</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-0.416616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0.097152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-4.288.292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1,82E+01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-0.607062</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-0.226170</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47273441"/>
                  </a:ext>
                </a:extLst>
              </a:tr>
              <a:tr h="265871">
                <a:tc>
                  <a:txBody>
                    <a:bodyPr/>
                    <a:lstStyle/>
                    <a:p>
                      <a:pPr algn="ctr" fontAlgn="ctr"/>
                      <a:r>
                        <a:rPr lang="es-ES" sz="1200" u="none" strike="noStrike">
                          <a:effectLst/>
                        </a:rPr>
                        <a:t>race_Other</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-0.873395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0.120792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-7.230.574</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5,30E-07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-1.110.183</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-0.636607</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972142613"/>
                  </a:ext>
                </a:extLst>
              </a:tr>
              <a:tr h="421727">
                <a:tc>
                  <a:txBody>
                    <a:bodyPr/>
                    <a:lstStyle/>
                    <a:p>
                      <a:pPr algn="ctr" fontAlgn="ctr"/>
                      <a:r>
                        <a:rPr lang="es-ES" sz="1200" u="none" strike="noStrike">
                          <a:effectLst/>
                        </a:rPr>
                        <a:t>race_Native American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0.995236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0.516062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1.928.520</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5,38E+04</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-0.016397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2.006.870</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712967294"/>
                  </a:ext>
                </a:extLst>
              </a:tr>
              <a:tr h="265871">
                <a:tc>
                  <a:txBody>
                    <a:bodyPr/>
                    <a:lstStyle/>
                    <a:p>
                      <a:pPr algn="ctr" fontAlgn="ctr"/>
                      <a:r>
                        <a:rPr lang="es-ES" sz="1200" u="none" strike="noStrike">
                          <a:effectLst/>
                        </a:rPr>
                        <a:t>sex_Male</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-0.014856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0.065579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-0.226531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8,21E+05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-0.143409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0.113698</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131809426"/>
                  </a:ext>
                </a:extLst>
              </a:tr>
            </a:tbl>
          </a:graphicData>
        </a:graphic>
      </p:graphicFrame>
    </p:spTree>
    <p:extLst>
      <p:ext uri="{BB962C8B-B14F-4D97-AF65-F5344CB8AC3E}">
        <p14:creationId xmlns:p14="http://schemas.microsoft.com/office/powerpoint/2010/main" val="58152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2. ANÁLISIS DE SESGO POTENCIAL (RAZA Y SESGO)</a:t>
            </a:r>
          </a:p>
        </p:txBody>
      </p:sp>
      <p:sp>
        <p:nvSpPr>
          <p:cNvPr id="2" name="CuadroTexto 1">
            <a:extLst>
              <a:ext uri="{FF2B5EF4-FFF2-40B4-BE49-F238E27FC236}">
                <a16:creationId xmlns:a16="http://schemas.microsoft.com/office/drawing/2014/main" id="{A1C6937D-9CD2-89B7-2296-BC2063D59D22}"/>
              </a:ext>
            </a:extLst>
          </p:cNvPr>
          <p:cNvSpPr txBox="1"/>
          <p:nvPr/>
        </p:nvSpPr>
        <p:spPr>
          <a:xfrm>
            <a:off x="838200" y="1708273"/>
            <a:ext cx="10417629" cy="923330"/>
          </a:xfrm>
          <a:prstGeom prst="rect">
            <a:avLst/>
          </a:prstGeom>
          <a:noFill/>
        </p:spPr>
        <p:txBody>
          <a:bodyPr wrap="square" rtlCol="0">
            <a:spAutoFit/>
          </a:bodyPr>
          <a:lstStyle/>
          <a:p>
            <a:r>
              <a:rPr lang="es-ES" dirty="0"/>
              <a:t>2.2 REGRESIÓN LINEAL</a:t>
            </a:r>
          </a:p>
          <a:p>
            <a:r>
              <a:rPr lang="es-ES" dirty="0"/>
              <a:t>Usaremos una regresión lineal para evaluar cómo la raza, el sexo, y otras variables como el número de delitos previos y la edad afectan la puntuación de Compas.</a:t>
            </a:r>
          </a:p>
        </p:txBody>
      </p:sp>
      <p:graphicFrame>
        <p:nvGraphicFramePr>
          <p:cNvPr id="3" name="Tabla 2">
            <a:extLst>
              <a:ext uri="{FF2B5EF4-FFF2-40B4-BE49-F238E27FC236}">
                <a16:creationId xmlns:a16="http://schemas.microsoft.com/office/drawing/2014/main" id="{E8728866-93C1-BE2B-AF04-68FE5BF409D7}"/>
              </a:ext>
            </a:extLst>
          </p:cNvPr>
          <p:cNvGraphicFramePr>
            <a:graphicFrameLocks noGrp="1"/>
          </p:cNvGraphicFramePr>
          <p:nvPr>
            <p:extLst>
              <p:ext uri="{D42A27DB-BD31-4B8C-83A1-F6EECF244321}">
                <p14:modId xmlns:p14="http://schemas.microsoft.com/office/powerpoint/2010/main" val="1492277960"/>
              </p:ext>
            </p:extLst>
          </p:nvPr>
        </p:nvGraphicFramePr>
        <p:xfrm>
          <a:off x="1997526" y="2895600"/>
          <a:ext cx="7788732" cy="3076661"/>
        </p:xfrm>
        <a:graphic>
          <a:graphicData uri="http://schemas.openxmlformats.org/drawingml/2006/table">
            <a:tbl>
              <a:tblPr>
                <a:tableStyleId>{5C22544A-7EE6-4342-B048-85BDC9FD1C3A}</a:tableStyleId>
              </a:tblPr>
              <a:tblGrid>
                <a:gridCol w="1112676">
                  <a:extLst>
                    <a:ext uri="{9D8B030D-6E8A-4147-A177-3AD203B41FA5}">
                      <a16:colId xmlns:a16="http://schemas.microsoft.com/office/drawing/2014/main" val="2349895332"/>
                    </a:ext>
                  </a:extLst>
                </a:gridCol>
                <a:gridCol w="1112676">
                  <a:extLst>
                    <a:ext uri="{9D8B030D-6E8A-4147-A177-3AD203B41FA5}">
                      <a16:colId xmlns:a16="http://schemas.microsoft.com/office/drawing/2014/main" val="1590053225"/>
                    </a:ext>
                  </a:extLst>
                </a:gridCol>
                <a:gridCol w="1112676">
                  <a:extLst>
                    <a:ext uri="{9D8B030D-6E8A-4147-A177-3AD203B41FA5}">
                      <a16:colId xmlns:a16="http://schemas.microsoft.com/office/drawing/2014/main" val="1540693237"/>
                    </a:ext>
                  </a:extLst>
                </a:gridCol>
                <a:gridCol w="1112676">
                  <a:extLst>
                    <a:ext uri="{9D8B030D-6E8A-4147-A177-3AD203B41FA5}">
                      <a16:colId xmlns:a16="http://schemas.microsoft.com/office/drawing/2014/main" val="4052745633"/>
                    </a:ext>
                  </a:extLst>
                </a:gridCol>
                <a:gridCol w="1112676">
                  <a:extLst>
                    <a:ext uri="{9D8B030D-6E8A-4147-A177-3AD203B41FA5}">
                      <a16:colId xmlns:a16="http://schemas.microsoft.com/office/drawing/2014/main" val="3395800547"/>
                    </a:ext>
                  </a:extLst>
                </a:gridCol>
                <a:gridCol w="1112676">
                  <a:extLst>
                    <a:ext uri="{9D8B030D-6E8A-4147-A177-3AD203B41FA5}">
                      <a16:colId xmlns:a16="http://schemas.microsoft.com/office/drawing/2014/main" val="3789183564"/>
                    </a:ext>
                  </a:extLst>
                </a:gridCol>
                <a:gridCol w="1112676">
                  <a:extLst>
                    <a:ext uri="{9D8B030D-6E8A-4147-A177-3AD203B41FA5}">
                      <a16:colId xmlns:a16="http://schemas.microsoft.com/office/drawing/2014/main" val="1506853661"/>
                    </a:ext>
                  </a:extLst>
                </a:gridCol>
              </a:tblGrid>
              <a:tr h="189386">
                <a:tc>
                  <a:txBody>
                    <a:bodyPr/>
                    <a:lstStyle/>
                    <a:p>
                      <a:pPr algn="ctr" fontAlgn="b"/>
                      <a:endParaRPr lang="es-ES" sz="12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ctr"/>
                      <a:r>
                        <a:rPr lang="es-ES" sz="1200" u="none" strike="noStrike" dirty="0">
                          <a:effectLst/>
                        </a:rPr>
                        <a:t>Coeficiente</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Error Estándar</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Valor t</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Valor p</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Confianza 2.5%</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Confianza 97.5%</a:t>
                      </a:r>
                      <a:endParaRPr lang="es-ES" sz="1200" b="1" i="0" u="none" strike="noStrike">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832376260"/>
                  </a:ext>
                </a:extLst>
              </a:tr>
              <a:tr h="265871">
                <a:tc>
                  <a:txBody>
                    <a:bodyPr/>
                    <a:lstStyle/>
                    <a:p>
                      <a:pPr algn="ctr" fontAlgn="ctr"/>
                      <a:r>
                        <a:rPr lang="es-ES" sz="1200" u="none" strike="noStrike">
                          <a:effectLst/>
                        </a:rPr>
                        <a:t>const</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6.974.165</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0.106363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65.569.281</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0.000000e+00</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6.765.662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7.182.669</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718608239"/>
                  </a:ext>
                </a:extLst>
              </a:tr>
              <a:tr h="265871">
                <a:tc>
                  <a:txBody>
                    <a:bodyPr/>
                    <a:lstStyle/>
                    <a:p>
                      <a:pPr algn="ctr" fontAlgn="ctr"/>
                      <a:r>
                        <a:rPr lang="es-ES" sz="1200" u="none" strike="noStrike">
                          <a:effectLst/>
                        </a:rPr>
                        <a:t>age</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-0.104275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0.002238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-46.596.871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0.000000e+00</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-0.108662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-0.099888</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4121915024"/>
                  </a:ext>
                </a:extLst>
              </a:tr>
              <a:tr h="265871">
                <a:tc>
                  <a:txBody>
                    <a:bodyPr/>
                    <a:lstStyle/>
                    <a:p>
                      <a:pPr algn="ctr" fontAlgn="ctr"/>
                      <a:r>
                        <a:rPr lang="es-ES" sz="1200" u="none" strike="noStrike">
                          <a:effectLst/>
                        </a:rPr>
                        <a:t>priors_count</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0.273053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0.005506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49.591.083</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0.000000e+00</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0.262259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0.283846</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442604779"/>
                  </a:ext>
                </a:extLst>
              </a:tr>
              <a:tr h="421727">
                <a:tc>
                  <a:txBody>
                    <a:bodyPr/>
                    <a:lstStyle/>
                    <a:p>
                      <a:pPr algn="ctr" fontAlgn="ctr"/>
                      <a:r>
                        <a:rPr lang="es-ES" sz="1200" u="none" strike="noStrike">
                          <a:effectLst/>
                        </a:rPr>
                        <a:t>race_African-American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0.608861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0.059112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10.300.212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1,04E-18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0.492985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0.724737</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810912362"/>
                  </a:ext>
                </a:extLst>
              </a:tr>
              <a:tr h="265871">
                <a:tc>
                  <a:txBody>
                    <a:bodyPr/>
                    <a:lstStyle/>
                    <a:p>
                      <a:pPr algn="ctr" fontAlgn="ctr"/>
                      <a:r>
                        <a:rPr lang="es-ES" sz="1200" u="none" strike="noStrike">
                          <a:effectLst/>
                        </a:rPr>
                        <a:t>race_Asian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-0.475602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0.387975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-1.225.855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2,20E+05</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-1.236.147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0.284944</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301508831"/>
                  </a:ext>
                </a:extLst>
              </a:tr>
              <a:tr h="265871">
                <a:tc>
                  <a:txBody>
                    <a:bodyPr/>
                    <a:lstStyle/>
                    <a:p>
                      <a:pPr algn="ctr" fontAlgn="ctr"/>
                      <a:r>
                        <a:rPr lang="es-ES" sz="1200" u="none" strike="noStrike">
                          <a:effectLst/>
                        </a:rPr>
                        <a:t>race_Hispanic</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-0.416616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0.097152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-4.288.292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1,82E+01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-0.607062</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-0.226170</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47273441"/>
                  </a:ext>
                </a:extLst>
              </a:tr>
              <a:tr h="265871">
                <a:tc>
                  <a:txBody>
                    <a:bodyPr/>
                    <a:lstStyle/>
                    <a:p>
                      <a:pPr algn="ctr" fontAlgn="ctr"/>
                      <a:r>
                        <a:rPr lang="es-ES" sz="1200" u="none" strike="noStrike">
                          <a:effectLst/>
                        </a:rPr>
                        <a:t>race_Other</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-0.873395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0.120792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-7.230.574</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5,30E-07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-1.110.183</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-0.636607</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972142613"/>
                  </a:ext>
                </a:extLst>
              </a:tr>
              <a:tr h="421727">
                <a:tc>
                  <a:txBody>
                    <a:bodyPr/>
                    <a:lstStyle/>
                    <a:p>
                      <a:pPr algn="ctr" fontAlgn="ctr"/>
                      <a:r>
                        <a:rPr lang="es-ES" sz="1200" u="none" strike="noStrike">
                          <a:effectLst/>
                        </a:rPr>
                        <a:t>race_Native American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0.995236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0.516062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1.928.520</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5,38E+04</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-0.016397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2.006.870</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712967294"/>
                  </a:ext>
                </a:extLst>
              </a:tr>
              <a:tr h="265871">
                <a:tc>
                  <a:txBody>
                    <a:bodyPr/>
                    <a:lstStyle/>
                    <a:p>
                      <a:pPr algn="ctr" fontAlgn="ctr"/>
                      <a:r>
                        <a:rPr lang="es-ES" sz="1200" u="none" strike="noStrike">
                          <a:effectLst/>
                        </a:rPr>
                        <a:t>sex_Male</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-0.014856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0.065579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-0.226531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8,21E+05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-0.143409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0.113698</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131809426"/>
                  </a:ext>
                </a:extLst>
              </a:tr>
            </a:tbl>
          </a:graphicData>
        </a:graphic>
      </p:graphicFrame>
    </p:spTree>
    <p:extLst>
      <p:ext uri="{BB962C8B-B14F-4D97-AF65-F5344CB8AC3E}">
        <p14:creationId xmlns:p14="http://schemas.microsoft.com/office/powerpoint/2010/main" val="144597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2. ANÁLISIS DE SESGO POTENCIAL (RAZA Y SESGO)</a:t>
            </a:r>
          </a:p>
        </p:txBody>
      </p:sp>
      <p:sp>
        <p:nvSpPr>
          <p:cNvPr id="2" name="CuadroTexto 1">
            <a:extLst>
              <a:ext uri="{FF2B5EF4-FFF2-40B4-BE49-F238E27FC236}">
                <a16:creationId xmlns:a16="http://schemas.microsoft.com/office/drawing/2014/main" id="{A1C6937D-9CD2-89B7-2296-BC2063D59D22}"/>
              </a:ext>
            </a:extLst>
          </p:cNvPr>
          <p:cNvSpPr txBox="1"/>
          <p:nvPr/>
        </p:nvSpPr>
        <p:spPr>
          <a:xfrm>
            <a:off x="838200" y="1708273"/>
            <a:ext cx="10417629" cy="369332"/>
          </a:xfrm>
          <a:prstGeom prst="rect">
            <a:avLst/>
          </a:prstGeom>
          <a:noFill/>
        </p:spPr>
        <p:txBody>
          <a:bodyPr wrap="square" rtlCol="0">
            <a:spAutoFit/>
          </a:bodyPr>
          <a:lstStyle/>
          <a:p>
            <a:r>
              <a:rPr lang="es-ES" dirty="0"/>
              <a:t>2.2 REGRESIÓN LINEAL</a:t>
            </a:r>
          </a:p>
        </p:txBody>
      </p:sp>
      <p:sp>
        <p:nvSpPr>
          <p:cNvPr id="7" name="CuadroTexto 6">
            <a:extLst>
              <a:ext uri="{FF2B5EF4-FFF2-40B4-BE49-F238E27FC236}">
                <a16:creationId xmlns:a16="http://schemas.microsoft.com/office/drawing/2014/main" id="{371C6768-532F-DDE1-6FA7-25BFEA636AC0}"/>
              </a:ext>
            </a:extLst>
          </p:cNvPr>
          <p:cNvSpPr txBox="1"/>
          <p:nvPr/>
        </p:nvSpPr>
        <p:spPr>
          <a:xfrm>
            <a:off x="838199" y="2175575"/>
            <a:ext cx="10929257" cy="4524315"/>
          </a:xfrm>
          <a:prstGeom prst="rect">
            <a:avLst/>
          </a:prstGeom>
          <a:noFill/>
        </p:spPr>
        <p:txBody>
          <a:bodyPr wrap="square">
            <a:spAutoFit/>
          </a:bodyPr>
          <a:lstStyle/>
          <a:p>
            <a:r>
              <a:rPr lang="es-ES" dirty="0"/>
              <a:t>Conclusiones:</a:t>
            </a:r>
          </a:p>
          <a:p>
            <a:endParaRPr lang="es-ES" dirty="0"/>
          </a:p>
          <a:p>
            <a:r>
              <a:rPr lang="es-ES" b="1" dirty="0"/>
              <a:t>Sesgo racial</a:t>
            </a:r>
            <a:r>
              <a:rPr lang="es-ES" dirty="0"/>
              <a:t>: Los resultados sugieren un posible sesgo racial en el sistema Compas, ya que los individuos afroamericanos y nativos americanos tienden a recibir puntuaciones de riesgo más altas que los caucásicos, mientras que los hispanos y personas de otras razas reciben puntuaciones más bajas.</a:t>
            </a:r>
          </a:p>
          <a:p>
            <a:endParaRPr lang="es-ES" dirty="0"/>
          </a:p>
          <a:p>
            <a:r>
              <a:rPr lang="es-ES" b="1" dirty="0"/>
              <a:t>La edad y los delitos previos son factores clave</a:t>
            </a:r>
            <a:r>
              <a:rPr lang="es-ES" dirty="0"/>
              <a:t>: La edad está inversamente relacionada con el riesgo de reincidencia, mientras que un mayor número de delitos previos está asociado con una mayor puntuación de riesgo.</a:t>
            </a:r>
          </a:p>
          <a:p>
            <a:endParaRPr lang="es-ES" dirty="0"/>
          </a:p>
          <a:p>
            <a:r>
              <a:rPr lang="es-ES" b="1" dirty="0"/>
              <a:t>No hay sesgo de género</a:t>
            </a:r>
            <a:r>
              <a:rPr lang="es-ES" dirty="0"/>
              <a:t>: El género no parece influir significativamente en las puntuaciones de Compas, ya que no se encontró una diferencia estadísticamente significativa entre hombres y mujeres.</a:t>
            </a:r>
          </a:p>
          <a:p>
            <a:endParaRPr lang="es-ES" dirty="0"/>
          </a:p>
          <a:p>
            <a:r>
              <a:rPr lang="es-ES" b="1" dirty="0"/>
              <a:t>R² del modelo</a:t>
            </a:r>
            <a:r>
              <a:rPr lang="es-ES" dirty="0"/>
              <a:t>: El modelo explica el 41.9% de la variabilidad en las puntuaciones de riesgo, lo cual es razonable, pero indica que hay otros factores no incluidos en el modelo que también afectan estas puntuaciones.</a:t>
            </a:r>
          </a:p>
        </p:txBody>
      </p:sp>
    </p:spTree>
    <p:extLst>
      <p:ext uri="{BB962C8B-B14F-4D97-AF65-F5344CB8AC3E}">
        <p14:creationId xmlns:p14="http://schemas.microsoft.com/office/powerpoint/2010/main" val="113135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3. ANÁLISIS DE PUNTAJES COMPAS y </a:t>
            </a:r>
            <a:r>
              <a:rPr lang="es-ES" dirty="0" err="1"/>
              <a:t>KPIs</a:t>
            </a:r>
            <a:endParaRPr lang="es-ES" dirty="0"/>
          </a:p>
        </p:txBody>
      </p:sp>
      <p:graphicFrame>
        <p:nvGraphicFramePr>
          <p:cNvPr id="3" name="Tabla 2">
            <a:extLst>
              <a:ext uri="{FF2B5EF4-FFF2-40B4-BE49-F238E27FC236}">
                <a16:creationId xmlns:a16="http://schemas.microsoft.com/office/drawing/2014/main" id="{812B4A86-FFD3-9BA6-1450-A8A51A5727E6}"/>
              </a:ext>
            </a:extLst>
          </p:cNvPr>
          <p:cNvGraphicFramePr>
            <a:graphicFrameLocks noGrp="1"/>
          </p:cNvGraphicFramePr>
          <p:nvPr>
            <p:extLst>
              <p:ext uri="{D42A27DB-BD31-4B8C-83A1-F6EECF244321}">
                <p14:modId xmlns:p14="http://schemas.microsoft.com/office/powerpoint/2010/main" val="2853942287"/>
              </p:ext>
            </p:extLst>
          </p:nvPr>
        </p:nvGraphicFramePr>
        <p:xfrm>
          <a:off x="664030" y="2275114"/>
          <a:ext cx="5355770" cy="1729740"/>
        </p:xfrm>
        <a:graphic>
          <a:graphicData uri="http://schemas.openxmlformats.org/drawingml/2006/table">
            <a:tbl>
              <a:tblPr>
                <a:tableStyleId>{5C22544A-7EE6-4342-B048-85BDC9FD1C3A}</a:tableStyleId>
              </a:tblPr>
              <a:tblGrid>
                <a:gridCol w="765110">
                  <a:extLst>
                    <a:ext uri="{9D8B030D-6E8A-4147-A177-3AD203B41FA5}">
                      <a16:colId xmlns:a16="http://schemas.microsoft.com/office/drawing/2014/main" val="2721271502"/>
                    </a:ext>
                  </a:extLst>
                </a:gridCol>
                <a:gridCol w="765110">
                  <a:extLst>
                    <a:ext uri="{9D8B030D-6E8A-4147-A177-3AD203B41FA5}">
                      <a16:colId xmlns:a16="http://schemas.microsoft.com/office/drawing/2014/main" val="2438391703"/>
                    </a:ext>
                  </a:extLst>
                </a:gridCol>
                <a:gridCol w="765110">
                  <a:extLst>
                    <a:ext uri="{9D8B030D-6E8A-4147-A177-3AD203B41FA5}">
                      <a16:colId xmlns:a16="http://schemas.microsoft.com/office/drawing/2014/main" val="3904416909"/>
                    </a:ext>
                  </a:extLst>
                </a:gridCol>
                <a:gridCol w="765110">
                  <a:extLst>
                    <a:ext uri="{9D8B030D-6E8A-4147-A177-3AD203B41FA5}">
                      <a16:colId xmlns:a16="http://schemas.microsoft.com/office/drawing/2014/main" val="336161835"/>
                    </a:ext>
                  </a:extLst>
                </a:gridCol>
                <a:gridCol w="765110">
                  <a:extLst>
                    <a:ext uri="{9D8B030D-6E8A-4147-A177-3AD203B41FA5}">
                      <a16:colId xmlns:a16="http://schemas.microsoft.com/office/drawing/2014/main" val="1802252136"/>
                    </a:ext>
                  </a:extLst>
                </a:gridCol>
                <a:gridCol w="765110">
                  <a:extLst>
                    <a:ext uri="{9D8B030D-6E8A-4147-A177-3AD203B41FA5}">
                      <a16:colId xmlns:a16="http://schemas.microsoft.com/office/drawing/2014/main" val="790312527"/>
                    </a:ext>
                  </a:extLst>
                </a:gridCol>
                <a:gridCol w="765110">
                  <a:extLst>
                    <a:ext uri="{9D8B030D-6E8A-4147-A177-3AD203B41FA5}">
                      <a16:colId xmlns:a16="http://schemas.microsoft.com/office/drawing/2014/main" val="3981889750"/>
                    </a:ext>
                  </a:extLst>
                </a:gridCol>
              </a:tblGrid>
              <a:tr h="184150">
                <a:tc>
                  <a:txBody>
                    <a:bodyPr/>
                    <a:lstStyle/>
                    <a:p>
                      <a:pPr algn="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Métrica</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Valor</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err="1">
                          <a:effectLst/>
                        </a:rPr>
                        <a:t>precision</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err="1">
                          <a:effectLst/>
                        </a:rPr>
                        <a:t>recall</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f1-score</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endParaRPr lang="es-ES" sz="1200" b="1"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823808010"/>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AUC</a:t>
                      </a:r>
                      <a:endParaRPr lang="es-ES" sz="1200" b="1"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0.603233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864135784"/>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0.612803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0.898562</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0.728668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378835477"/>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0.713471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0.307905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0.430168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827020250"/>
                  </a:ext>
                </a:extLst>
              </a:tr>
              <a:tr h="184150">
                <a:tc>
                  <a:txBody>
                    <a:bodyPr/>
                    <a:lstStyle/>
                    <a:p>
                      <a:pPr algn="r" fontAlgn="ctr"/>
                      <a:r>
                        <a:rPr lang="es-ES" sz="1200" b="1" u="none" strike="noStrike" dirty="0" err="1">
                          <a:effectLst/>
                        </a:rPr>
                        <a:t>accuracy</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0.632381</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42274271"/>
                  </a:ext>
                </a:extLst>
              </a:tr>
              <a:tr h="184150">
                <a:tc>
                  <a:txBody>
                    <a:bodyPr/>
                    <a:lstStyle/>
                    <a:p>
                      <a:pPr algn="r" fontAlgn="ctr"/>
                      <a:r>
                        <a:rPr lang="es-ES" sz="1200" b="1" u="none" strike="noStrike" dirty="0">
                          <a:effectLst/>
                        </a:rPr>
                        <a:t>macro </a:t>
                      </a:r>
                      <a:r>
                        <a:rPr lang="es-ES" sz="1200" b="1" u="none" strike="noStrike" dirty="0" err="1">
                          <a:effectLst/>
                        </a:rPr>
                        <a:t>avg</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0.663137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0.603233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0.579418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102597926"/>
                  </a:ext>
                </a:extLst>
              </a:tr>
              <a:tr h="184150">
                <a:tc>
                  <a:txBody>
                    <a:bodyPr/>
                    <a:lstStyle/>
                    <a:p>
                      <a:pPr algn="r" fontAlgn="ctr"/>
                      <a:r>
                        <a:rPr lang="es-ES" sz="1200" b="1" u="none" strike="noStrike" dirty="0" err="1">
                          <a:effectLst/>
                        </a:rPr>
                        <a:t>weighted</a:t>
                      </a:r>
                      <a:r>
                        <a:rPr lang="es-ES" sz="1200" b="1" u="none" strike="noStrike" dirty="0">
                          <a:effectLst/>
                        </a:rPr>
                        <a:t> </a:t>
                      </a:r>
                      <a:r>
                        <a:rPr lang="es-ES" sz="1200" b="1" u="none" strike="noStrike" dirty="0" err="1">
                          <a:effectLst/>
                        </a:rPr>
                        <a:t>avg</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0.658169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0.594148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608507802"/>
                  </a:ext>
                </a:extLst>
              </a:tr>
            </a:tbl>
          </a:graphicData>
        </a:graphic>
      </p:graphicFrame>
      <p:pic>
        <p:nvPicPr>
          <p:cNvPr id="8" name="Imagen 7">
            <a:extLst>
              <a:ext uri="{FF2B5EF4-FFF2-40B4-BE49-F238E27FC236}">
                <a16:creationId xmlns:a16="http://schemas.microsoft.com/office/drawing/2014/main" id="{567F59B8-35EB-195C-3D20-1D4F7561989D}"/>
              </a:ext>
            </a:extLst>
          </p:cNvPr>
          <p:cNvPicPr>
            <a:picLocks noChangeAspect="1"/>
          </p:cNvPicPr>
          <p:nvPr/>
        </p:nvPicPr>
        <p:blipFill>
          <a:blip r:embed="rId2"/>
          <a:stretch>
            <a:fillRect/>
          </a:stretch>
        </p:blipFill>
        <p:spPr>
          <a:xfrm>
            <a:off x="6019800" y="1287031"/>
            <a:ext cx="4698680" cy="3705905"/>
          </a:xfrm>
          <a:prstGeom prst="rect">
            <a:avLst/>
          </a:prstGeom>
        </p:spPr>
      </p:pic>
    </p:spTree>
    <p:extLst>
      <p:ext uri="{BB962C8B-B14F-4D97-AF65-F5344CB8AC3E}">
        <p14:creationId xmlns:p14="http://schemas.microsoft.com/office/powerpoint/2010/main" val="100793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graphicFrame>
        <p:nvGraphicFramePr>
          <p:cNvPr id="3" name="Tabla 2">
            <a:extLst>
              <a:ext uri="{FF2B5EF4-FFF2-40B4-BE49-F238E27FC236}">
                <a16:creationId xmlns:a16="http://schemas.microsoft.com/office/drawing/2014/main" id="{812B4A86-FFD3-9BA6-1450-A8A51A5727E6}"/>
              </a:ext>
            </a:extLst>
          </p:cNvPr>
          <p:cNvGraphicFramePr>
            <a:graphicFrameLocks noGrp="1"/>
          </p:cNvGraphicFramePr>
          <p:nvPr>
            <p:extLst>
              <p:ext uri="{D42A27DB-BD31-4B8C-83A1-F6EECF244321}">
                <p14:modId xmlns:p14="http://schemas.microsoft.com/office/powerpoint/2010/main" val="3883884969"/>
              </p:ext>
            </p:extLst>
          </p:nvPr>
        </p:nvGraphicFramePr>
        <p:xfrm>
          <a:off x="272145" y="2464145"/>
          <a:ext cx="5355770" cy="1729740"/>
        </p:xfrm>
        <a:graphic>
          <a:graphicData uri="http://schemas.openxmlformats.org/drawingml/2006/table">
            <a:tbl>
              <a:tblPr>
                <a:tableStyleId>{5C22544A-7EE6-4342-B048-85BDC9FD1C3A}</a:tableStyleId>
              </a:tblPr>
              <a:tblGrid>
                <a:gridCol w="765110">
                  <a:extLst>
                    <a:ext uri="{9D8B030D-6E8A-4147-A177-3AD203B41FA5}">
                      <a16:colId xmlns:a16="http://schemas.microsoft.com/office/drawing/2014/main" val="2721271502"/>
                    </a:ext>
                  </a:extLst>
                </a:gridCol>
                <a:gridCol w="765110">
                  <a:extLst>
                    <a:ext uri="{9D8B030D-6E8A-4147-A177-3AD203B41FA5}">
                      <a16:colId xmlns:a16="http://schemas.microsoft.com/office/drawing/2014/main" val="2438391703"/>
                    </a:ext>
                  </a:extLst>
                </a:gridCol>
                <a:gridCol w="765110">
                  <a:extLst>
                    <a:ext uri="{9D8B030D-6E8A-4147-A177-3AD203B41FA5}">
                      <a16:colId xmlns:a16="http://schemas.microsoft.com/office/drawing/2014/main" val="3904416909"/>
                    </a:ext>
                  </a:extLst>
                </a:gridCol>
                <a:gridCol w="765110">
                  <a:extLst>
                    <a:ext uri="{9D8B030D-6E8A-4147-A177-3AD203B41FA5}">
                      <a16:colId xmlns:a16="http://schemas.microsoft.com/office/drawing/2014/main" val="336161835"/>
                    </a:ext>
                  </a:extLst>
                </a:gridCol>
                <a:gridCol w="765110">
                  <a:extLst>
                    <a:ext uri="{9D8B030D-6E8A-4147-A177-3AD203B41FA5}">
                      <a16:colId xmlns:a16="http://schemas.microsoft.com/office/drawing/2014/main" val="1802252136"/>
                    </a:ext>
                  </a:extLst>
                </a:gridCol>
                <a:gridCol w="765110">
                  <a:extLst>
                    <a:ext uri="{9D8B030D-6E8A-4147-A177-3AD203B41FA5}">
                      <a16:colId xmlns:a16="http://schemas.microsoft.com/office/drawing/2014/main" val="790312527"/>
                    </a:ext>
                  </a:extLst>
                </a:gridCol>
                <a:gridCol w="765110">
                  <a:extLst>
                    <a:ext uri="{9D8B030D-6E8A-4147-A177-3AD203B41FA5}">
                      <a16:colId xmlns:a16="http://schemas.microsoft.com/office/drawing/2014/main" val="3981889750"/>
                    </a:ext>
                  </a:extLst>
                </a:gridCol>
              </a:tblGrid>
              <a:tr h="184150">
                <a:tc>
                  <a:txBody>
                    <a:bodyPr/>
                    <a:lstStyle/>
                    <a:p>
                      <a:pPr algn="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Métrica</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Valor</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err="1">
                          <a:effectLst/>
                        </a:rPr>
                        <a:t>precision</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err="1">
                          <a:effectLst/>
                        </a:rPr>
                        <a:t>recall</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f1-score</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endParaRPr lang="es-ES" sz="1200" b="1"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823808010"/>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AUC</a:t>
                      </a:r>
                      <a:endParaRPr lang="es-ES" sz="1200" b="1"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0.603233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864135784"/>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0.612803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0.898562</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0.728668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378835477"/>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0.713471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0.307905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0.430168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827020250"/>
                  </a:ext>
                </a:extLst>
              </a:tr>
              <a:tr h="184150">
                <a:tc>
                  <a:txBody>
                    <a:bodyPr/>
                    <a:lstStyle/>
                    <a:p>
                      <a:pPr algn="r" fontAlgn="ctr"/>
                      <a:r>
                        <a:rPr lang="es-ES" sz="1200" b="1" u="none" strike="noStrike" dirty="0" err="1">
                          <a:effectLst/>
                        </a:rPr>
                        <a:t>accuracy</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0.632381</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42274271"/>
                  </a:ext>
                </a:extLst>
              </a:tr>
              <a:tr h="184150">
                <a:tc>
                  <a:txBody>
                    <a:bodyPr/>
                    <a:lstStyle/>
                    <a:p>
                      <a:pPr algn="r" fontAlgn="ctr"/>
                      <a:r>
                        <a:rPr lang="es-ES" sz="1200" b="1" u="none" strike="noStrike" dirty="0">
                          <a:effectLst/>
                        </a:rPr>
                        <a:t>macro </a:t>
                      </a:r>
                      <a:r>
                        <a:rPr lang="es-ES" sz="1200" b="1" u="none" strike="noStrike" dirty="0" err="1">
                          <a:effectLst/>
                        </a:rPr>
                        <a:t>avg</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0.663137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0.603233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0.579418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102597926"/>
                  </a:ext>
                </a:extLst>
              </a:tr>
              <a:tr h="81280">
                <a:tc>
                  <a:txBody>
                    <a:bodyPr/>
                    <a:lstStyle/>
                    <a:p>
                      <a:pPr algn="r" fontAlgn="ctr"/>
                      <a:r>
                        <a:rPr lang="es-ES" sz="1200" b="1" u="none" strike="noStrike" dirty="0" err="1">
                          <a:effectLst/>
                        </a:rPr>
                        <a:t>weighted</a:t>
                      </a:r>
                      <a:r>
                        <a:rPr lang="es-ES" sz="1200" b="1" u="none" strike="noStrike" dirty="0">
                          <a:effectLst/>
                        </a:rPr>
                        <a:t> </a:t>
                      </a:r>
                      <a:r>
                        <a:rPr lang="es-ES" sz="1200" b="1" u="none" strike="noStrike" dirty="0" err="1">
                          <a:effectLst/>
                        </a:rPr>
                        <a:t>avg</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0.658169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0.594148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608507802"/>
                  </a:ext>
                </a:extLst>
              </a:tr>
            </a:tbl>
          </a:graphicData>
        </a:graphic>
      </p:graphicFrame>
      <p:sp>
        <p:nvSpPr>
          <p:cNvPr id="6" name="CuadroTexto 5">
            <a:extLst>
              <a:ext uri="{FF2B5EF4-FFF2-40B4-BE49-F238E27FC236}">
                <a16:creationId xmlns:a16="http://schemas.microsoft.com/office/drawing/2014/main" id="{F0609C02-FFD7-37CC-07C1-A1E19A7CF6C8}"/>
              </a:ext>
            </a:extLst>
          </p:cNvPr>
          <p:cNvSpPr txBox="1"/>
          <p:nvPr/>
        </p:nvSpPr>
        <p:spPr>
          <a:xfrm>
            <a:off x="5965372" y="612844"/>
            <a:ext cx="6096000" cy="5632311"/>
          </a:xfrm>
          <a:prstGeom prst="rect">
            <a:avLst/>
          </a:prstGeom>
          <a:noFill/>
        </p:spPr>
        <p:txBody>
          <a:bodyPr wrap="square">
            <a:spAutoFit/>
          </a:bodyPr>
          <a:lstStyle/>
          <a:p>
            <a:r>
              <a:rPr lang="es-ES" b="1" dirty="0" err="1"/>
              <a:t>KPIs</a:t>
            </a:r>
            <a:r>
              <a:rPr lang="es-ES" b="1" dirty="0"/>
              <a:t> Generales:</a:t>
            </a:r>
          </a:p>
          <a:p>
            <a:endParaRPr lang="es-ES" dirty="0"/>
          </a:p>
          <a:p>
            <a:r>
              <a:rPr lang="es-ES" dirty="0"/>
              <a:t>Precisión (</a:t>
            </a:r>
            <a:r>
              <a:rPr lang="es-ES" dirty="0" err="1"/>
              <a:t>Precision</a:t>
            </a:r>
            <a:r>
              <a:rPr lang="es-ES" dirty="0"/>
              <a:t>): 0.61</a:t>
            </a:r>
          </a:p>
          <a:p>
            <a:r>
              <a:rPr lang="es-ES" dirty="0" err="1"/>
              <a:t>Recall</a:t>
            </a:r>
            <a:r>
              <a:rPr lang="es-ES" dirty="0"/>
              <a:t> (Sensibilidad): 0.31</a:t>
            </a:r>
          </a:p>
          <a:p>
            <a:r>
              <a:rPr lang="es-ES" dirty="0"/>
              <a:t>F1-Score: 0.43</a:t>
            </a:r>
          </a:p>
          <a:p>
            <a:endParaRPr lang="es-ES" dirty="0"/>
          </a:p>
          <a:p>
            <a:r>
              <a:rPr lang="es-ES" dirty="0"/>
              <a:t>Estos resultados indican que:</a:t>
            </a:r>
          </a:p>
          <a:p>
            <a:endParaRPr lang="es-ES" dirty="0"/>
          </a:p>
          <a:p>
            <a:r>
              <a:rPr lang="es-ES" dirty="0"/>
              <a:t>El modelo predice correctamente el riesgo de reincidencia para el 61% de las personas predichas como de alto riesgo (Precisión).</a:t>
            </a:r>
          </a:p>
          <a:p>
            <a:endParaRPr lang="es-ES" dirty="0"/>
          </a:p>
          <a:p>
            <a:r>
              <a:rPr lang="es-ES" dirty="0"/>
              <a:t>El modelo captura correctamente al 31% de los reincidentes (</a:t>
            </a:r>
            <a:r>
              <a:rPr lang="es-ES" dirty="0" err="1"/>
              <a:t>Recall</a:t>
            </a:r>
            <a:r>
              <a:rPr lang="es-ES" dirty="0"/>
              <a:t>), lo que indica que tiene dificultades significativas para identificar correctamente a quienes reinciden.</a:t>
            </a:r>
          </a:p>
          <a:p>
            <a:endParaRPr lang="es-ES" dirty="0"/>
          </a:p>
          <a:p>
            <a:r>
              <a:rPr lang="es-ES" dirty="0"/>
              <a:t>El F1-Score de 0.43 muestra un equilibrio bajo entre precisión y </a:t>
            </a:r>
            <a:r>
              <a:rPr lang="es-ES" dirty="0" err="1"/>
              <a:t>recall</a:t>
            </a:r>
            <a:r>
              <a:rPr lang="es-ES" dirty="0"/>
              <a:t>, reflejando el bajo </a:t>
            </a:r>
            <a:r>
              <a:rPr lang="es-ES" dirty="0" err="1"/>
              <a:t>recall</a:t>
            </a:r>
            <a:r>
              <a:rPr lang="es-ES" dirty="0"/>
              <a:t> y un rendimiento moderado en general.</a:t>
            </a:r>
          </a:p>
        </p:txBody>
      </p:sp>
      <p:sp>
        <p:nvSpPr>
          <p:cNvPr id="7" name="CuadroTexto 6">
            <a:extLst>
              <a:ext uri="{FF2B5EF4-FFF2-40B4-BE49-F238E27FC236}">
                <a16:creationId xmlns:a16="http://schemas.microsoft.com/office/drawing/2014/main" id="{721555EC-64A6-C2EE-888C-2848136B9DB3}"/>
              </a:ext>
            </a:extLst>
          </p:cNvPr>
          <p:cNvSpPr txBox="1"/>
          <p:nvPr/>
        </p:nvSpPr>
        <p:spPr>
          <a:xfrm>
            <a:off x="838199" y="1240971"/>
            <a:ext cx="5976257" cy="369332"/>
          </a:xfrm>
          <a:prstGeom prst="rect">
            <a:avLst/>
          </a:prstGeom>
          <a:noFill/>
        </p:spPr>
        <p:txBody>
          <a:bodyPr wrap="square" rtlCol="0">
            <a:spAutoFit/>
          </a:bodyPr>
          <a:lstStyle/>
          <a:p>
            <a:r>
              <a:rPr lang="es-ES" dirty="0"/>
              <a:t>PASO 3. ANÁLISIS DE PUNTAJES COMPAS y </a:t>
            </a:r>
            <a:r>
              <a:rPr lang="es-ES" dirty="0" err="1"/>
              <a:t>KPIs</a:t>
            </a:r>
            <a:endParaRPr lang="es-ES" dirty="0"/>
          </a:p>
        </p:txBody>
      </p:sp>
    </p:spTree>
    <p:extLst>
      <p:ext uri="{BB962C8B-B14F-4D97-AF65-F5344CB8AC3E}">
        <p14:creationId xmlns:p14="http://schemas.microsoft.com/office/powerpoint/2010/main" val="103991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6760029" cy="369332"/>
          </a:xfrm>
          <a:prstGeom prst="rect">
            <a:avLst/>
          </a:prstGeom>
          <a:noFill/>
        </p:spPr>
        <p:txBody>
          <a:bodyPr wrap="square" rtlCol="0">
            <a:spAutoFit/>
          </a:bodyPr>
          <a:lstStyle/>
          <a:p>
            <a:r>
              <a:rPr lang="es-ES" dirty="0"/>
              <a:t>PASO 3. ANÁLISIS DE PUNTAJES COMPAS : por GRUPO RACIAL</a:t>
            </a:r>
          </a:p>
        </p:txBody>
      </p:sp>
      <p:pic>
        <p:nvPicPr>
          <p:cNvPr id="25" name="Imagen 24">
            <a:extLst>
              <a:ext uri="{FF2B5EF4-FFF2-40B4-BE49-F238E27FC236}">
                <a16:creationId xmlns:a16="http://schemas.microsoft.com/office/drawing/2014/main" id="{A59A3C1C-6935-3458-9706-95CA7462DE70}"/>
              </a:ext>
            </a:extLst>
          </p:cNvPr>
          <p:cNvPicPr>
            <a:picLocks noChangeAspect="1"/>
          </p:cNvPicPr>
          <p:nvPr/>
        </p:nvPicPr>
        <p:blipFill>
          <a:blip r:embed="rId2"/>
          <a:stretch>
            <a:fillRect/>
          </a:stretch>
        </p:blipFill>
        <p:spPr>
          <a:xfrm>
            <a:off x="838200" y="1425637"/>
            <a:ext cx="9912654" cy="5357413"/>
          </a:xfrm>
          <a:prstGeom prst="rect">
            <a:avLst/>
          </a:prstGeom>
        </p:spPr>
      </p:pic>
    </p:spTree>
    <p:extLst>
      <p:ext uri="{BB962C8B-B14F-4D97-AF65-F5344CB8AC3E}">
        <p14:creationId xmlns:p14="http://schemas.microsoft.com/office/powerpoint/2010/main" val="29788453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193</TotalTime>
  <Words>2723</Words>
  <Application>Microsoft Office PowerPoint</Application>
  <PresentationFormat>Panorámica</PresentationFormat>
  <Paragraphs>413</Paragraphs>
  <Slides>34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Aptos</vt:lpstr>
      <vt:lpstr>Aptos Display</vt:lpstr>
      <vt:lpstr>Aptos Narrow</vt:lpstr>
      <vt:lpstr>Arial</vt:lpstr>
      <vt:lpstr>Segoe UI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Emilio Rodriguez</dc:creator>
  <cp:lastModifiedBy>Emilio Rodriguez</cp:lastModifiedBy>
  <cp:revision>2</cp:revision>
  <dcterms:created xsi:type="dcterms:W3CDTF">2024-09-14T08:10:03Z</dcterms:created>
  <dcterms:modified xsi:type="dcterms:W3CDTF">2024-09-14T11:23:26Z</dcterms:modified>
</cp:coreProperties>
</file>