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Proxima Nova"/>
      <p:regular r:id="rId19"/>
      <p:bold r:id="rId20"/>
      <p:italic r:id="rId21"/>
      <p:boldItalic r:id="rId22"/>
    </p:embeddedFont>
    <p:embeddedFont>
      <p:font typeface="Playfair Display"/>
      <p:regular r:id="rId23"/>
      <p:bold r:id="rId24"/>
      <p:italic r:id="rId25"/>
      <p:boldItalic r:id="rId26"/>
    </p:embeddedFont>
    <p:embeddedFont>
      <p:font typeface="La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bold.fntdata"/><Relationship Id="rId22" Type="http://schemas.openxmlformats.org/officeDocument/2006/relationships/font" Target="fonts/ProximaNova-boldItalic.fntdata"/><Relationship Id="rId21" Type="http://schemas.openxmlformats.org/officeDocument/2006/relationships/font" Target="fonts/ProximaNova-italic.fntdata"/><Relationship Id="rId24" Type="http://schemas.openxmlformats.org/officeDocument/2006/relationships/font" Target="fonts/PlayfairDisplay-bold.fntdata"/><Relationship Id="rId23" Type="http://schemas.openxmlformats.org/officeDocument/2006/relationships/font" Target="fonts/PlayfairDisplay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layfairDisplay-boldItalic.fntdata"/><Relationship Id="rId25" Type="http://schemas.openxmlformats.org/officeDocument/2006/relationships/font" Target="fonts/PlayfairDisplay-italic.fntdata"/><Relationship Id="rId28" Type="http://schemas.openxmlformats.org/officeDocument/2006/relationships/font" Target="fonts/Lato-bold.fntdata"/><Relationship Id="rId27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ProximaNova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d81b791224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d81b791224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d81b791224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d81b791224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d81b791224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d81b791224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2761666dc0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2761666dc0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2761666dc0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2761666dc0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27ecd88263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27ecd88263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2761666dc0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2761666dc0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2761666dc0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2761666dc0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2761666dc0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2761666dc0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2761666dc0_0_7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2761666dc0_0_7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2761666dc0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2761666dc0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d81b79122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d81b79122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5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Relationship Id="rId4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docs.google.com/document/d/1vwmGB5hO_n9amKCgmN-JXMCQL73HH6O681_hqu3ovUY/edit?tab=t.0" TargetMode="External"/><Relationship Id="rId4" Type="http://schemas.openxmlformats.org/officeDocument/2006/relationships/image" Target="../media/image11.png"/><Relationship Id="rId5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8.png"/><Relationship Id="rId5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3"/>
          <p:cNvPicPr preferRelativeResize="0"/>
          <p:nvPr/>
        </p:nvPicPr>
        <p:blipFill>
          <a:blip r:embed="rId3">
            <a:alphaModFix amt="4000"/>
          </a:blip>
          <a:stretch>
            <a:fillRect/>
          </a:stretch>
        </p:blipFill>
        <p:spPr>
          <a:xfrm>
            <a:off x="2000249" y="-1"/>
            <a:ext cx="51435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3"/>
          <p:cNvSpPr txBox="1"/>
          <p:nvPr>
            <p:ph type="ctrTitle"/>
          </p:nvPr>
        </p:nvSpPr>
        <p:spPr>
          <a:xfrm>
            <a:off x="3017000" y="1005675"/>
            <a:ext cx="3124500" cy="220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Proyecto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Siete y Medio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2033"/>
              <a:t>AMS-AWS 24-25</a:t>
            </a:r>
            <a:endParaRPr b="0" sz="2033"/>
          </a:p>
        </p:txBody>
      </p:sp>
      <p:sp>
        <p:nvSpPr>
          <p:cNvPr id="61" name="Google Shape;61;p13"/>
          <p:cNvSpPr txBox="1"/>
          <p:nvPr>
            <p:ph idx="1" type="subTitle"/>
          </p:nvPr>
        </p:nvSpPr>
        <p:spPr>
          <a:xfrm>
            <a:off x="2986900" y="2970950"/>
            <a:ext cx="3154500" cy="122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pt-BR" sz="1390"/>
              <a:t>Laia Guerra V</a:t>
            </a:r>
            <a:r>
              <a:rPr lang="pt-BR" sz="1390"/>
              <a:t>ázquez</a:t>
            </a:r>
            <a:endParaRPr sz="1390"/>
          </a:p>
          <a:p>
            <a:pPr indent="0" lvl="0" marL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pt-BR" sz="1390"/>
              <a:t>Miguel Ángel López González</a:t>
            </a:r>
            <a:endParaRPr sz="1390"/>
          </a:p>
          <a:p>
            <a:pPr indent="0" lvl="0" marL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pt-BR" sz="1390"/>
              <a:t>Mohamed Adghir Ettaibi</a:t>
            </a:r>
            <a:endParaRPr sz="1390"/>
          </a:p>
          <a:p>
            <a:pPr indent="0" lvl="0" marL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pt-BR" sz="1390"/>
              <a:t>Nazan Aguilar Perez</a:t>
            </a:r>
            <a:endParaRPr sz="1390"/>
          </a:p>
        </p:txBody>
      </p:sp>
      <p:pic>
        <p:nvPicPr>
          <p:cNvPr id="62" name="Google Shape;62;p13"/>
          <p:cNvPicPr preferRelativeResize="0"/>
          <p:nvPr/>
        </p:nvPicPr>
        <p:blipFill rotWithShape="1">
          <a:blip r:embed="rId3">
            <a:alphaModFix amt="4000"/>
          </a:blip>
          <a:srcRect b="0" l="0" r="93355" t="0"/>
          <a:stretch/>
        </p:blipFill>
        <p:spPr>
          <a:xfrm>
            <a:off x="19053" y="0"/>
            <a:ext cx="1981199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0"/>
          <p:nvPr/>
        </p:nvPicPr>
        <p:blipFill rotWithShape="1">
          <a:blip r:embed="rId3">
            <a:alphaModFix amt="4000"/>
          </a:blip>
          <a:srcRect b="0" l="0" r="93355" t="0"/>
          <a:stretch/>
        </p:blipFill>
        <p:spPr>
          <a:xfrm rot="10800000">
            <a:off x="7136351" y="-1"/>
            <a:ext cx="2007649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/>
          <p:nvPr>
            <p:ph idx="1" type="body"/>
          </p:nvPr>
        </p:nvSpPr>
        <p:spPr>
          <a:xfrm>
            <a:off x="6885400" y="2220600"/>
            <a:ext cx="1345800" cy="7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pt-BR" sz="3100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Datos</a:t>
            </a:r>
            <a:endParaRPr b="1" sz="3100">
              <a:solidFill>
                <a:schemeClr val="accen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34" name="Google Shape;134;p22"/>
          <p:cNvSpPr/>
          <p:nvPr/>
        </p:nvSpPr>
        <p:spPr>
          <a:xfrm>
            <a:off x="2201375" y="414550"/>
            <a:ext cx="4741240" cy="70243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dk1"/>
                </a:solidFill>
                <a:latin typeface="Arial"/>
              </a:rPr>
              <a:t>Programación</a:t>
            </a:r>
          </a:p>
        </p:txBody>
      </p:sp>
      <p:pic>
        <p:nvPicPr>
          <p:cNvPr id="135" name="Google Shape;13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8950" y="1269386"/>
            <a:ext cx="3508313" cy="14591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77838" y="2880925"/>
            <a:ext cx="3250550" cy="192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"/>
          <p:cNvSpPr txBox="1"/>
          <p:nvPr>
            <p:ph idx="1" type="body"/>
          </p:nvPr>
        </p:nvSpPr>
        <p:spPr>
          <a:xfrm>
            <a:off x="5433075" y="2317800"/>
            <a:ext cx="3508200" cy="85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pt-BR" sz="3100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Jugabilidad Manual o </a:t>
            </a:r>
            <a:r>
              <a:rPr b="1" lang="pt-BR" sz="3100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automática y Jugar con bots</a:t>
            </a:r>
            <a:endParaRPr b="1" sz="3100">
              <a:solidFill>
                <a:schemeClr val="accen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42" name="Google Shape;142;p23"/>
          <p:cNvSpPr/>
          <p:nvPr/>
        </p:nvSpPr>
        <p:spPr>
          <a:xfrm>
            <a:off x="2201375" y="414550"/>
            <a:ext cx="4741240" cy="70243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dk1"/>
                </a:solidFill>
                <a:latin typeface="Arial"/>
              </a:rPr>
              <a:t>Programación</a:t>
            </a:r>
          </a:p>
        </p:txBody>
      </p:sp>
      <p:pic>
        <p:nvPicPr>
          <p:cNvPr id="143" name="Google Shape;14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025" y="1217053"/>
            <a:ext cx="3560749" cy="175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3300" y="3417775"/>
            <a:ext cx="4132200" cy="75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4"/>
          <p:cNvSpPr txBox="1"/>
          <p:nvPr>
            <p:ph idx="1" type="body"/>
          </p:nvPr>
        </p:nvSpPr>
        <p:spPr>
          <a:xfrm>
            <a:off x="6853200" y="2161200"/>
            <a:ext cx="1460100" cy="8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pt-BR" sz="3100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BOTS</a:t>
            </a:r>
            <a:endParaRPr b="1" sz="3100">
              <a:solidFill>
                <a:schemeClr val="accen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50" name="Google Shape;150;p24"/>
          <p:cNvSpPr/>
          <p:nvPr/>
        </p:nvSpPr>
        <p:spPr>
          <a:xfrm>
            <a:off x="2201375" y="414550"/>
            <a:ext cx="4741240" cy="70243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dk1"/>
                </a:solidFill>
                <a:latin typeface="Arial"/>
              </a:rPr>
              <a:t>Programación</a:t>
            </a:r>
          </a:p>
        </p:txBody>
      </p:sp>
      <p:pic>
        <p:nvPicPr>
          <p:cNvPr id="151" name="Google Shape;15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375" y="2661678"/>
            <a:ext cx="5308799" cy="100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4"/>
          <p:cNvPicPr preferRelativeResize="0"/>
          <p:nvPr/>
        </p:nvPicPr>
        <p:blipFill rotWithShape="1">
          <a:blip r:embed="rId4">
            <a:alphaModFix/>
          </a:blip>
          <a:srcRect b="0" l="0" r="2808" t="0"/>
          <a:stretch/>
        </p:blipFill>
        <p:spPr>
          <a:xfrm>
            <a:off x="194375" y="1337650"/>
            <a:ext cx="5308800" cy="10158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5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GRACIAS POR VUESTRA ATENCI</a:t>
            </a:r>
            <a:r>
              <a:rPr lang="pt-BR"/>
              <a:t>ÓN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311700" y="1299000"/>
            <a:ext cx="8520600" cy="327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layfair Display"/>
              <a:buChar char="●"/>
            </a:pPr>
            <a:r>
              <a:rPr lang="pt-BR" sz="2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Base de Datos</a:t>
            </a:r>
            <a:endParaRPr sz="20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layfair Display"/>
              <a:buChar char="●"/>
            </a:pPr>
            <a:r>
              <a:rPr lang="pt-BR" sz="2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P</a:t>
            </a:r>
            <a:r>
              <a:rPr lang="pt-BR" sz="2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ágina Web</a:t>
            </a:r>
            <a:endParaRPr sz="20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layfair Display"/>
              <a:buChar char="●"/>
            </a:pPr>
            <a:r>
              <a:rPr lang="pt-BR" sz="2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Programación</a:t>
            </a:r>
            <a:endParaRPr sz="20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69" name="Google Shape;69;p14"/>
          <p:cNvSpPr/>
          <p:nvPr/>
        </p:nvSpPr>
        <p:spPr>
          <a:xfrm>
            <a:off x="561025" y="506375"/>
            <a:ext cx="2181327" cy="54330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dk1"/>
                </a:solidFill>
                <a:latin typeface="Arial"/>
              </a:rPr>
              <a:t>INDEX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2740275" y="370125"/>
            <a:ext cx="32433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Azure DATABASE</a:t>
            </a:r>
            <a:endParaRPr/>
          </a:p>
        </p:txBody>
      </p:sp>
      <p:sp>
        <p:nvSpPr>
          <p:cNvPr id="75" name="Google Shape;75;p15"/>
          <p:cNvSpPr txBox="1"/>
          <p:nvPr>
            <p:ph type="title"/>
          </p:nvPr>
        </p:nvSpPr>
        <p:spPr>
          <a:xfrm>
            <a:off x="358050" y="1498200"/>
            <a:ext cx="29460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hlink"/>
                </a:solidFill>
                <a:hlinkClick r:id="rId3"/>
              </a:rPr>
              <a:t>Documentación</a:t>
            </a:r>
            <a:endParaRPr/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29400" y="1582650"/>
            <a:ext cx="2428875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83575" y="1775000"/>
            <a:ext cx="2855625" cy="30030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/>
          <p:nvPr/>
        </p:nvSpPr>
        <p:spPr>
          <a:xfrm>
            <a:off x="2057488" y="437575"/>
            <a:ext cx="5029037" cy="549864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dk1"/>
                </a:solidFill>
                <a:latin typeface="Arial"/>
              </a:rPr>
              <a:t>Base de Datos</a:t>
            </a:r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000" y="1885675"/>
            <a:ext cx="5786725" cy="231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04875" y="1701914"/>
            <a:ext cx="3007925" cy="312245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1139850"/>
            <a:ext cx="9143999" cy="13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/>
          <p:nvPr/>
        </p:nvSpPr>
        <p:spPr>
          <a:xfrm>
            <a:off x="2500488" y="414550"/>
            <a:ext cx="4143028" cy="70243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dk1"/>
                </a:solidFill>
                <a:latin typeface="Arial"/>
              </a:rPr>
              <a:t>Página Web</a:t>
            </a:r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4775" y="1163025"/>
            <a:ext cx="7774455" cy="38830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3600000" dist="85725">
              <a:srgbClr val="000000">
                <a:alpha val="31000"/>
              </a:srgbClr>
            </a:outerShdw>
          </a:effectLst>
        </p:spPr>
      </p:pic>
      <p:sp>
        <p:nvSpPr>
          <p:cNvPr id="92" name="Google Shape;92;p17"/>
          <p:cNvSpPr txBox="1"/>
          <p:nvPr/>
        </p:nvSpPr>
        <p:spPr>
          <a:xfrm>
            <a:off x="61425" y="2571750"/>
            <a:ext cx="2709900" cy="17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500" u="sng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rPr>
              <a:t>BANNER OPTIMIZADO</a:t>
            </a:r>
            <a:endParaRPr b="1" sz="1500" u="sng">
              <a:solidFill>
                <a:schemeClr val="accent5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rPr>
              <a:t>Banner anidado en “cabecera.html” para que se repita en todas las </a:t>
            </a:r>
            <a:r>
              <a:rPr lang="pt-BR" sz="1500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rPr>
              <a:t>páginas</a:t>
            </a:r>
            <a:r>
              <a:rPr lang="pt-BR" sz="1500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rPr>
              <a:t> sin tener que repetir el </a:t>
            </a:r>
            <a:r>
              <a:rPr lang="pt-BR" sz="1500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rPr>
              <a:t>código</a:t>
            </a:r>
            <a:endParaRPr sz="1500">
              <a:solidFill>
                <a:schemeClr val="accent5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3" name="Google Shape;93;p17"/>
          <p:cNvSpPr/>
          <p:nvPr/>
        </p:nvSpPr>
        <p:spPr>
          <a:xfrm>
            <a:off x="162800" y="1450950"/>
            <a:ext cx="483600" cy="11898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dk1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4" name="Google Shape;94;p17"/>
          <p:cNvSpPr txBox="1"/>
          <p:nvPr/>
        </p:nvSpPr>
        <p:spPr>
          <a:xfrm>
            <a:off x="5656725" y="3200075"/>
            <a:ext cx="2802600" cy="17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u="sng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rPr>
              <a:t>BARRA DE DESPLAZAMIENTO PERSONALIZADA</a:t>
            </a:r>
            <a:endParaRPr b="1" u="sng">
              <a:solidFill>
                <a:schemeClr val="accent5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rPr>
              <a:t>Barra alineada con nuestros colores: negro, blanco y rojo</a:t>
            </a:r>
            <a:br>
              <a:rPr lang="pt-BR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pt-BR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rPr>
              <a:t>            </a:t>
            </a:r>
            <a:r>
              <a:rPr i="1" lang="pt-BR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rPr>
              <a:t>“::-webkit-scrollbar-thumb”</a:t>
            </a:r>
            <a:endParaRPr b="1" i="1" u="sng">
              <a:solidFill>
                <a:schemeClr val="accent5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5" name="Google Shape;95;p17"/>
          <p:cNvSpPr/>
          <p:nvPr/>
        </p:nvSpPr>
        <p:spPr>
          <a:xfrm>
            <a:off x="7915300" y="2851800"/>
            <a:ext cx="483600" cy="4287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dk1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/>
          <p:nvPr/>
        </p:nvSpPr>
        <p:spPr>
          <a:xfrm>
            <a:off x="2500488" y="414550"/>
            <a:ext cx="4143028" cy="70243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dk1"/>
                </a:solidFill>
                <a:latin typeface="Arial"/>
              </a:rPr>
              <a:t>Página Web</a:t>
            </a:r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6250" y="1330786"/>
            <a:ext cx="7451476" cy="372171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3600000" dist="85725">
              <a:srgbClr val="000000">
                <a:alpha val="40000"/>
              </a:srgbClr>
            </a:outerShdw>
          </a:effectLst>
        </p:spPr>
      </p:pic>
      <p:sp>
        <p:nvSpPr>
          <p:cNvPr id="102" name="Google Shape;102;p18"/>
          <p:cNvSpPr txBox="1"/>
          <p:nvPr/>
        </p:nvSpPr>
        <p:spPr>
          <a:xfrm>
            <a:off x="0" y="1502663"/>
            <a:ext cx="2709900" cy="31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500" u="sng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rPr>
              <a:t>MENU</a:t>
            </a:r>
            <a:r>
              <a:rPr b="1" lang="pt-BR" sz="1500" u="sng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b="1" lang="pt-BR" sz="1500" u="sng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rPr>
              <a:t>VERSÁTIL</a:t>
            </a:r>
            <a:endParaRPr b="1" sz="1500" u="sng">
              <a:solidFill>
                <a:schemeClr val="accent5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rPr>
              <a:t>Solo el nav se mueve contigo, </a:t>
            </a:r>
            <a:r>
              <a:rPr lang="pt-BR" sz="1500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rPr>
              <a:t>dándote</a:t>
            </a:r>
            <a:r>
              <a:rPr lang="pt-BR" sz="1500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rPr>
              <a:t> un espacio despejado y limpio para navegar </a:t>
            </a:r>
            <a:r>
              <a:rPr lang="pt-BR" sz="1500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rPr>
              <a:t>cómodamente</a:t>
            </a:r>
            <a:r>
              <a:rPr lang="pt-BR" sz="1500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rPr>
              <a:t>, </a:t>
            </a:r>
            <a:endParaRPr sz="1500">
              <a:solidFill>
                <a:schemeClr val="accent5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accent5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rPr>
              <a:t>más la marcación en rojo, que permanece fija hasta que la cambies, para que </a:t>
            </a:r>
            <a:r>
              <a:rPr lang="pt-BR" sz="1500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rPr>
              <a:t>estés</a:t>
            </a:r>
            <a:r>
              <a:rPr lang="pt-BR" sz="1500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rPr>
              <a:t> siempre bien orientado.</a:t>
            </a:r>
            <a:endParaRPr sz="1500">
              <a:solidFill>
                <a:schemeClr val="accent5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3" name="Google Shape;103;p18"/>
          <p:cNvSpPr txBox="1"/>
          <p:nvPr/>
        </p:nvSpPr>
        <p:spPr>
          <a:xfrm>
            <a:off x="5883800" y="2571750"/>
            <a:ext cx="2504700" cy="17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u="sng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rPr>
              <a:t>IMÁGENES </a:t>
            </a:r>
            <a:r>
              <a:rPr b="1" lang="pt-BR" u="sng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rPr>
              <a:t>DINÁMICAS</a:t>
            </a:r>
            <a:endParaRPr b="1" u="sng">
              <a:solidFill>
                <a:schemeClr val="accent5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rPr>
              <a:t>Las </a:t>
            </a:r>
            <a:r>
              <a:rPr lang="pt-BR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rPr>
              <a:t>imágenes</a:t>
            </a:r>
            <a:r>
              <a:rPr lang="pt-BR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rPr>
              <a:t> se </a:t>
            </a:r>
            <a:r>
              <a:rPr lang="pt-BR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rPr>
              <a:t>amplían</a:t>
            </a:r>
            <a:r>
              <a:rPr lang="pt-BR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rPr>
              <a:t> cuando pasar el cursor por encima, para darle dinamismo a la página.</a:t>
            </a:r>
            <a:endParaRPr>
              <a:solidFill>
                <a:schemeClr val="accent5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rPr>
              <a:t>               </a:t>
            </a:r>
            <a:r>
              <a:rPr i="1" lang="pt-BR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rPr>
              <a:t>“.images img:hover”</a:t>
            </a:r>
            <a:endParaRPr i="1">
              <a:solidFill>
                <a:schemeClr val="accent5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4" name="Google Shape;104;p18"/>
          <p:cNvSpPr/>
          <p:nvPr/>
        </p:nvSpPr>
        <p:spPr>
          <a:xfrm flipH="1" rot="-5400000">
            <a:off x="5178600" y="3045100"/>
            <a:ext cx="1081500" cy="428700"/>
          </a:xfrm>
          <a:prstGeom prst="bentArrow">
            <a:avLst>
              <a:gd fmla="val 25000" name="adj1"/>
              <a:gd fmla="val 26714" name="adj2"/>
              <a:gd fmla="val 25000" name="adj3"/>
              <a:gd fmla="val 43750" name="adj4"/>
            </a:avLst>
          </a:prstGeom>
          <a:solidFill>
            <a:schemeClr val="dk1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5" name="Google Shape;105;p18"/>
          <p:cNvSpPr/>
          <p:nvPr/>
        </p:nvSpPr>
        <p:spPr>
          <a:xfrm>
            <a:off x="1604475" y="1596800"/>
            <a:ext cx="1950000" cy="207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/>
          <p:nvPr/>
        </p:nvSpPr>
        <p:spPr>
          <a:xfrm>
            <a:off x="2500488" y="414550"/>
            <a:ext cx="4143028" cy="70243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dk1"/>
                </a:solidFill>
                <a:latin typeface="Arial"/>
              </a:rPr>
              <a:t>Página Web</a:t>
            </a:r>
          </a:p>
        </p:txBody>
      </p:sp>
      <p:pic>
        <p:nvPicPr>
          <p:cNvPr id="111" name="Google Shape;11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89762" y="1166875"/>
            <a:ext cx="3164500" cy="38702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st="38100">
              <a:srgbClr val="000000">
                <a:alpha val="28000"/>
              </a:srgbClr>
            </a:outerShdw>
          </a:effectLst>
        </p:spPr>
      </p:pic>
      <p:sp>
        <p:nvSpPr>
          <p:cNvPr id="112" name="Google Shape;112;p19"/>
          <p:cNvSpPr txBox="1"/>
          <p:nvPr/>
        </p:nvSpPr>
        <p:spPr>
          <a:xfrm>
            <a:off x="0" y="1502675"/>
            <a:ext cx="2989800" cy="31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500" u="sng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rPr>
              <a:t>VERSIÓN MÓVIL</a:t>
            </a:r>
            <a:endParaRPr b="1" sz="1500" u="sng">
              <a:solidFill>
                <a:schemeClr val="accent5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rPr>
              <a:t>Nuestra </a:t>
            </a:r>
            <a:r>
              <a:rPr lang="pt-BR" sz="1500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rPr>
              <a:t>página</a:t>
            </a:r>
            <a:r>
              <a:rPr lang="pt-BR" sz="1500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pt-BR" sz="1500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rPr>
              <a:t>está</a:t>
            </a:r>
            <a:r>
              <a:rPr lang="pt-BR" sz="1500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rPr>
              <a:t> adaptada para móvil:</a:t>
            </a:r>
            <a:endParaRPr sz="1500">
              <a:solidFill>
                <a:schemeClr val="accent5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185249" lvl="0" marL="269999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500"/>
              <a:buFont typeface="Proxima Nova"/>
              <a:buChar char="●"/>
            </a:pPr>
            <a:r>
              <a:rPr lang="pt-BR" sz="1500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rPr>
              <a:t>Adaptando el contenido</a:t>
            </a:r>
            <a:endParaRPr sz="1500">
              <a:solidFill>
                <a:schemeClr val="accent5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185249" lvl="0" marL="269999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500"/>
              <a:buFont typeface="Proxima Nova"/>
              <a:buChar char="●"/>
            </a:pPr>
            <a:r>
              <a:rPr lang="pt-BR" sz="1500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rPr>
              <a:t>Potenciando los elementos más visibles en móvil</a:t>
            </a:r>
            <a:endParaRPr sz="1500">
              <a:solidFill>
                <a:schemeClr val="accent5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185249" lvl="0" marL="269999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500"/>
              <a:buFont typeface="Proxima Nova"/>
              <a:buChar char="●"/>
            </a:pPr>
            <a:r>
              <a:rPr lang="pt-BR" sz="1500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rPr>
              <a:t>Sin scroll lateral (y la barra de desplazamiento no es visible)</a:t>
            </a:r>
            <a:endParaRPr sz="1500">
              <a:solidFill>
                <a:schemeClr val="accent5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3" name="Google Shape;113;p19"/>
          <p:cNvSpPr/>
          <p:nvPr/>
        </p:nvSpPr>
        <p:spPr>
          <a:xfrm>
            <a:off x="1604475" y="1596800"/>
            <a:ext cx="1305000" cy="207300"/>
          </a:xfrm>
          <a:prstGeom prst="rightArrow">
            <a:avLst>
              <a:gd fmla="val 50000" name="adj1"/>
              <a:gd fmla="val 92559" name="adj2"/>
            </a:avLst>
          </a:prstGeom>
          <a:solidFill>
            <a:schemeClr val="dk1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/>
          <p:nvPr>
            <p:ph idx="1" type="body"/>
          </p:nvPr>
        </p:nvSpPr>
        <p:spPr>
          <a:xfrm>
            <a:off x="6085475" y="2220600"/>
            <a:ext cx="2481900" cy="7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pt-BR" sz="3100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Siete y Medio</a:t>
            </a:r>
            <a:endParaRPr b="1" sz="3100">
              <a:solidFill>
                <a:schemeClr val="accen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19" name="Google Shape;119;p20"/>
          <p:cNvSpPr/>
          <p:nvPr/>
        </p:nvSpPr>
        <p:spPr>
          <a:xfrm>
            <a:off x="2201375" y="414550"/>
            <a:ext cx="4741240" cy="70243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dk1"/>
                </a:solidFill>
                <a:latin typeface="Arial"/>
              </a:rPr>
              <a:t>Programación</a:t>
            </a:r>
          </a:p>
        </p:txBody>
      </p:sp>
      <p:pic>
        <p:nvPicPr>
          <p:cNvPr id="120" name="Google Shape;12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975" y="1400186"/>
            <a:ext cx="4495800" cy="234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/>
          <p:nvPr>
            <p:ph idx="1" type="body"/>
          </p:nvPr>
        </p:nvSpPr>
        <p:spPr>
          <a:xfrm>
            <a:off x="5853725" y="2220600"/>
            <a:ext cx="2713500" cy="7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pt-BR" sz="3100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Personalizable</a:t>
            </a:r>
            <a:endParaRPr b="1" sz="3100">
              <a:solidFill>
                <a:schemeClr val="accen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26" name="Google Shape;126;p21"/>
          <p:cNvSpPr/>
          <p:nvPr/>
        </p:nvSpPr>
        <p:spPr>
          <a:xfrm>
            <a:off x="2201375" y="414550"/>
            <a:ext cx="4741240" cy="70243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dk1"/>
                </a:solidFill>
                <a:latin typeface="Arial"/>
              </a:rPr>
              <a:t>Programación</a:t>
            </a:r>
          </a:p>
        </p:txBody>
      </p:sp>
      <p:pic>
        <p:nvPicPr>
          <p:cNvPr id="127" name="Google Shape;12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675" y="1187152"/>
            <a:ext cx="4138850" cy="144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738" y="2880925"/>
            <a:ext cx="4276725" cy="173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