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60"/>
  </p:normalViewPr>
  <p:slideViewPr>
    <p:cSldViewPr snapToGrid="0">
      <p:cViewPr varScale="1">
        <p:scale>
          <a:sx n="86" d="100"/>
          <a:sy n="86" d="100"/>
        </p:scale>
        <p:origin x="58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4A0DD6-3274-47B1-A46F-B9FDFFF516E5}" type="doc">
      <dgm:prSet loTypeId="urn:microsoft.com/office/officeart/2005/8/layout/hierarchy2" loCatId="hierarchy" qsTypeId="urn:microsoft.com/office/officeart/2005/8/quickstyle/simple1" qsCatId="simple" csTypeId="urn:microsoft.com/office/officeart/2005/8/colors/colorful2" csCatId="colorful" phldr="1"/>
      <dgm:spPr/>
      <dgm:t>
        <a:bodyPr/>
        <a:lstStyle/>
        <a:p>
          <a:endParaRPr lang="en-IN"/>
        </a:p>
      </dgm:t>
    </dgm:pt>
    <dgm:pt modelId="{3B5697EF-55FB-43EF-A88C-6C7CB1A4DE05}" type="pres">
      <dgm:prSet presAssocID="{844A0DD6-3274-47B1-A46F-B9FDFFF516E5}" presName="diagram" presStyleCnt="0">
        <dgm:presLayoutVars>
          <dgm:chPref val="1"/>
          <dgm:dir/>
          <dgm:animOne val="branch"/>
          <dgm:animLvl val="lvl"/>
          <dgm:resizeHandles val="exact"/>
        </dgm:presLayoutVars>
      </dgm:prSet>
      <dgm:spPr/>
    </dgm:pt>
  </dgm:ptLst>
  <dgm:cxnLst>
    <dgm:cxn modelId="{2DEDEA78-C8FE-411F-8367-6E380B092F28}" type="presOf" srcId="{844A0DD6-3274-47B1-A46F-B9FDFFF516E5}" destId="{3B5697EF-55FB-43EF-A88C-6C7CB1A4DE05}" srcOrd="0"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4A0DD6-3274-47B1-A46F-B9FDFFF516E5}" type="doc">
      <dgm:prSet loTypeId="urn:microsoft.com/office/officeart/2005/8/layout/hierarchy2" loCatId="hierarchy" qsTypeId="urn:microsoft.com/office/officeart/2005/8/quickstyle/simple1" qsCatId="simple" csTypeId="urn:microsoft.com/office/officeart/2005/8/colors/accent0_2" csCatId="mainScheme" phldr="1"/>
      <dgm:spPr/>
      <dgm:t>
        <a:bodyPr/>
        <a:lstStyle/>
        <a:p>
          <a:endParaRPr lang="en-IN"/>
        </a:p>
      </dgm:t>
    </dgm:pt>
    <dgm:pt modelId="{3B5697EF-55FB-43EF-A88C-6C7CB1A4DE05}" type="pres">
      <dgm:prSet presAssocID="{844A0DD6-3274-47B1-A46F-B9FDFFF516E5}" presName="diagram" presStyleCnt="0">
        <dgm:presLayoutVars>
          <dgm:chPref val="1"/>
          <dgm:dir/>
          <dgm:animOne val="branch"/>
          <dgm:animLvl val="lvl"/>
          <dgm:resizeHandles val="exact"/>
        </dgm:presLayoutVars>
      </dgm:prSet>
      <dgm:spPr/>
    </dgm:pt>
  </dgm:ptLst>
  <dgm:cxnLst>
    <dgm:cxn modelId="{2DEDEA78-C8FE-411F-8367-6E380B092F28}" type="presOf" srcId="{844A0DD6-3274-47B1-A46F-B9FDFFF516E5}" destId="{3B5697EF-55FB-43EF-A88C-6C7CB1A4DE05}" srcOrd="0"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4A0DD6-3274-47B1-A46F-B9FDFFF516E5}" type="doc">
      <dgm:prSet loTypeId="urn:microsoft.com/office/officeart/2005/8/layout/hierarchy2" loCatId="hierarchy" qsTypeId="urn:microsoft.com/office/officeart/2005/8/quickstyle/simple1" qsCatId="simple" csTypeId="urn:microsoft.com/office/officeart/2005/8/colors/accent0_2" csCatId="mainScheme" phldr="1"/>
      <dgm:spPr/>
      <dgm:t>
        <a:bodyPr/>
        <a:lstStyle/>
        <a:p>
          <a:endParaRPr lang="en-IN"/>
        </a:p>
      </dgm:t>
    </dgm:pt>
    <dgm:pt modelId="{3B5697EF-55FB-43EF-A88C-6C7CB1A4DE05}" type="pres">
      <dgm:prSet presAssocID="{844A0DD6-3274-47B1-A46F-B9FDFFF516E5}" presName="diagram" presStyleCnt="0">
        <dgm:presLayoutVars>
          <dgm:chPref val="1"/>
          <dgm:dir/>
          <dgm:animOne val="branch"/>
          <dgm:animLvl val="lvl"/>
          <dgm:resizeHandles val="exact"/>
        </dgm:presLayoutVars>
      </dgm:prSet>
      <dgm:spPr/>
    </dgm:pt>
  </dgm:ptLst>
  <dgm:cxnLst>
    <dgm:cxn modelId="{2DEDEA78-C8FE-411F-8367-6E380B092F28}" type="presOf" srcId="{844A0DD6-3274-47B1-A46F-B9FDFFF516E5}" destId="{3B5697EF-55FB-43EF-A88C-6C7CB1A4DE05}" srcOrd="0" destOrd="0" presId="urn:microsoft.com/office/officeart/2005/8/layout/hierarchy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864CD9A-04ED-4A85-98D2-8772B154B4A6}" type="datetimeFigureOut">
              <a:rPr lang="en-IN" smtClean="0"/>
              <a:t>21-09-2021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431C44A6-6B78-4F2B-B715-D194EB2A9F02}" type="slidenum">
              <a:rPr lang="en-IN" smtClean="0"/>
              <a:t>‹#›</a:t>
            </a:fld>
            <a:endParaRPr lang="en-IN"/>
          </a:p>
        </p:txBody>
      </p:sp>
    </p:spTree>
    <p:extLst>
      <p:ext uri="{BB962C8B-B14F-4D97-AF65-F5344CB8AC3E}">
        <p14:creationId xmlns:p14="http://schemas.microsoft.com/office/powerpoint/2010/main" val="2489887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4CD9A-04ED-4A85-98D2-8772B154B4A6}" type="datetimeFigureOut">
              <a:rPr lang="en-IN" smtClean="0"/>
              <a:t>21-09-2021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1C44A6-6B78-4F2B-B715-D194EB2A9F02}" type="slidenum">
              <a:rPr lang="en-IN" smtClean="0"/>
              <a:t>‹#›</a:t>
            </a:fld>
            <a:endParaRPr lang="en-IN"/>
          </a:p>
        </p:txBody>
      </p:sp>
    </p:spTree>
    <p:extLst>
      <p:ext uri="{BB962C8B-B14F-4D97-AF65-F5344CB8AC3E}">
        <p14:creationId xmlns:p14="http://schemas.microsoft.com/office/powerpoint/2010/main" val="2868275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4CD9A-04ED-4A85-98D2-8772B154B4A6}" type="datetimeFigureOut">
              <a:rPr lang="en-IN" smtClean="0"/>
              <a:t>21-09-2021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1C44A6-6B78-4F2B-B715-D194EB2A9F02}" type="slidenum">
              <a:rPr lang="en-IN" smtClean="0"/>
              <a:t>‹#›</a:t>
            </a:fld>
            <a:endParaRPr lang="en-IN"/>
          </a:p>
        </p:txBody>
      </p:sp>
    </p:spTree>
    <p:extLst>
      <p:ext uri="{BB962C8B-B14F-4D97-AF65-F5344CB8AC3E}">
        <p14:creationId xmlns:p14="http://schemas.microsoft.com/office/powerpoint/2010/main" val="1655541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4CD9A-04ED-4A85-98D2-8772B154B4A6}" type="datetimeFigureOut">
              <a:rPr lang="en-IN" smtClean="0"/>
              <a:t>21-09-2021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1C44A6-6B78-4F2B-B715-D194EB2A9F02}"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5443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4CD9A-04ED-4A85-98D2-8772B154B4A6}" type="datetimeFigureOut">
              <a:rPr lang="en-IN" smtClean="0"/>
              <a:t>21-09-2021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1C44A6-6B78-4F2B-B715-D194EB2A9F02}" type="slidenum">
              <a:rPr lang="en-IN" smtClean="0"/>
              <a:t>‹#›</a:t>
            </a:fld>
            <a:endParaRPr lang="en-IN"/>
          </a:p>
        </p:txBody>
      </p:sp>
    </p:spTree>
    <p:extLst>
      <p:ext uri="{BB962C8B-B14F-4D97-AF65-F5344CB8AC3E}">
        <p14:creationId xmlns:p14="http://schemas.microsoft.com/office/powerpoint/2010/main" val="3032478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64CD9A-04ED-4A85-98D2-8772B154B4A6}" type="datetimeFigureOut">
              <a:rPr lang="en-IN" smtClean="0"/>
              <a:t>21-09-2021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1C44A6-6B78-4F2B-B715-D194EB2A9F02}" type="slidenum">
              <a:rPr lang="en-IN" smtClean="0"/>
              <a:t>‹#›</a:t>
            </a:fld>
            <a:endParaRPr lang="en-IN"/>
          </a:p>
        </p:txBody>
      </p:sp>
    </p:spTree>
    <p:extLst>
      <p:ext uri="{BB962C8B-B14F-4D97-AF65-F5344CB8AC3E}">
        <p14:creationId xmlns:p14="http://schemas.microsoft.com/office/powerpoint/2010/main" val="3364233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64CD9A-04ED-4A85-98D2-8772B154B4A6}" type="datetimeFigureOut">
              <a:rPr lang="en-IN" smtClean="0"/>
              <a:t>21-09-2021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1C44A6-6B78-4F2B-B715-D194EB2A9F02}" type="slidenum">
              <a:rPr lang="en-IN" smtClean="0"/>
              <a:t>‹#›</a:t>
            </a:fld>
            <a:endParaRPr lang="en-IN"/>
          </a:p>
        </p:txBody>
      </p:sp>
    </p:spTree>
    <p:extLst>
      <p:ext uri="{BB962C8B-B14F-4D97-AF65-F5344CB8AC3E}">
        <p14:creationId xmlns:p14="http://schemas.microsoft.com/office/powerpoint/2010/main" val="3926675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64CD9A-04ED-4A85-98D2-8772B154B4A6}" type="datetimeFigureOut">
              <a:rPr lang="en-IN" smtClean="0"/>
              <a:t>21-09-2021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1C44A6-6B78-4F2B-B715-D194EB2A9F02}" type="slidenum">
              <a:rPr lang="en-IN" smtClean="0"/>
              <a:t>‹#›</a:t>
            </a:fld>
            <a:endParaRPr lang="en-IN"/>
          </a:p>
        </p:txBody>
      </p:sp>
    </p:spTree>
    <p:extLst>
      <p:ext uri="{BB962C8B-B14F-4D97-AF65-F5344CB8AC3E}">
        <p14:creationId xmlns:p14="http://schemas.microsoft.com/office/powerpoint/2010/main" val="26379389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64CD9A-04ED-4A85-98D2-8772B154B4A6}" type="datetimeFigureOut">
              <a:rPr lang="en-IN" smtClean="0"/>
              <a:t>21-09-2021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1C44A6-6B78-4F2B-B715-D194EB2A9F02}" type="slidenum">
              <a:rPr lang="en-IN" smtClean="0"/>
              <a:t>‹#›</a:t>
            </a:fld>
            <a:endParaRPr lang="en-IN"/>
          </a:p>
        </p:txBody>
      </p:sp>
    </p:spTree>
    <p:extLst>
      <p:ext uri="{BB962C8B-B14F-4D97-AF65-F5344CB8AC3E}">
        <p14:creationId xmlns:p14="http://schemas.microsoft.com/office/powerpoint/2010/main" val="4037378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64CD9A-04ED-4A85-98D2-8772B154B4A6}" type="datetimeFigureOut">
              <a:rPr lang="en-IN" smtClean="0"/>
              <a:t>21-09-2021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1C44A6-6B78-4F2B-B715-D194EB2A9F02}" type="slidenum">
              <a:rPr lang="en-IN" smtClean="0"/>
              <a:t>‹#›</a:t>
            </a:fld>
            <a:endParaRPr lang="en-IN"/>
          </a:p>
        </p:txBody>
      </p:sp>
    </p:spTree>
    <p:extLst>
      <p:ext uri="{BB962C8B-B14F-4D97-AF65-F5344CB8AC3E}">
        <p14:creationId xmlns:p14="http://schemas.microsoft.com/office/powerpoint/2010/main" val="2420985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64CD9A-04ED-4A85-98D2-8772B154B4A6}" type="datetimeFigureOut">
              <a:rPr lang="en-IN" smtClean="0"/>
              <a:t>21-09-2021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1C44A6-6B78-4F2B-B715-D194EB2A9F02}" type="slidenum">
              <a:rPr lang="en-IN" smtClean="0"/>
              <a:t>‹#›</a:t>
            </a:fld>
            <a:endParaRPr lang="en-IN"/>
          </a:p>
        </p:txBody>
      </p:sp>
    </p:spTree>
    <p:extLst>
      <p:ext uri="{BB962C8B-B14F-4D97-AF65-F5344CB8AC3E}">
        <p14:creationId xmlns:p14="http://schemas.microsoft.com/office/powerpoint/2010/main" val="2689617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64CD9A-04ED-4A85-98D2-8772B154B4A6}" type="datetimeFigureOut">
              <a:rPr lang="en-IN" smtClean="0"/>
              <a:t>21-09-2021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1C44A6-6B78-4F2B-B715-D194EB2A9F02}" type="slidenum">
              <a:rPr lang="en-IN" smtClean="0"/>
              <a:t>‹#›</a:t>
            </a:fld>
            <a:endParaRPr lang="en-IN"/>
          </a:p>
        </p:txBody>
      </p:sp>
    </p:spTree>
    <p:extLst>
      <p:ext uri="{BB962C8B-B14F-4D97-AF65-F5344CB8AC3E}">
        <p14:creationId xmlns:p14="http://schemas.microsoft.com/office/powerpoint/2010/main" val="1767684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64CD9A-04ED-4A85-98D2-8772B154B4A6}" type="datetimeFigureOut">
              <a:rPr lang="en-IN" smtClean="0"/>
              <a:t>21-09-2021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1C44A6-6B78-4F2B-B715-D194EB2A9F02}" type="slidenum">
              <a:rPr lang="en-IN" smtClean="0"/>
              <a:t>‹#›</a:t>
            </a:fld>
            <a:endParaRPr lang="en-IN"/>
          </a:p>
        </p:txBody>
      </p:sp>
    </p:spTree>
    <p:extLst>
      <p:ext uri="{BB962C8B-B14F-4D97-AF65-F5344CB8AC3E}">
        <p14:creationId xmlns:p14="http://schemas.microsoft.com/office/powerpoint/2010/main" val="1730943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4CD9A-04ED-4A85-98D2-8772B154B4A6}" type="datetimeFigureOut">
              <a:rPr lang="en-IN" smtClean="0"/>
              <a:t>21-09-2021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1C44A6-6B78-4F2B-B715-D194EB2A9F02}" type="slidenum">
              <a:rPr lang="en-IN" smtClean="0"/>
              <a:t>‹#›</a:t>
            </a:fld>
            <a:endParaRPr lang="en-IN"/>
          </a:p>
        </p:txBody>
      </p:sp>
    </p:spTree>
    <p:extLst>
      <p:ext uri="{BB962C8B-B14F-4D97-AF65-F5344CB8AC3E}">
        <p14:creationId xmlns:p14="http://schemas.microsoft.com/office/powerpoint/2010/main" val="2177505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64CD9A-04ED-4A85-98D2-8772B154B4A6}" type="datetimeFigureOut">
              <a:rPr lang="en-IN" smtClean="0"/>
              <a:t>21-09-2021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1C44A6-6B78-4F2B-B715-D194EB2A9F02}" type="slidenum">
              <a:rPr lang="en-IN" smtClean="0"/>
              <a:t>‹#›</a:t>
            </a:fld>
            <a:endParaRPr lang="en-IN"/>
          </a:p>
        </p:txBody>
      </p:sp>
    </p:spTree>
    <p:extLst>
      <p:ext uri="{BB962C8B-B14F-4D97-AF65-F5344CB8AC3E}">
        <p14:creationId xmlns:p14="http://schemas.microsoft.com/office/powerpoint/2010/main" val="4294389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4CD9A-04ED-4A85-98D2-8772B154B4A6}" type="datetimeFigureOut">
              <a:rPr lang="en-IN" smtClean="0"/>
              <a:t>21-09-2021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1C44A6-6B78-4F2B-B715-D194EB2A9F02}" type="slidenum">
              <a:rPr lang="en-IN" smtClean="0"/>
              <a:t>‹#›</a:t>
            </a:fld>
            <a:endParaRPr lang="en-IN"/>
          </a:p>
        </p:txBody>
      </p:sp>
    </p:spTree>
    <p:extLst>
      <p:ext uri="{BB962C8B-B14F-4D97-AF65-F5344CB8AC3E}">
        <p14:creationId xmlns:p14="http://schemas.microsoft.com/office/powerpoint/2010/main" val="4256804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4CD9A-04ED-4A85-98D2-8772B154B4A6}" type="datetimeFigureOut">
              <a:rPr lang="en-IN" smtClean="0"/>
              <a:t>21-09-2021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1C44A6-6B78-4F2B-B715-D194EB2A9F02}" type="slidenum">
              <a:rPr lang="en-IN" smtClean="0"/>
              <a:t>‹#›</a:t>
            </a:fld>
            <a:endParaRPr lang="en-IN"/>
          </a:p>
        </p:txBody>
      </p:sp>
    </p:spTree>
    <p:extLst>
      <p:ext uri="{BB962C8B-B14F-4D97-AF65-F5344CB8AC3E}">
        <p14:creationId xmlns:p14="http://schemas.microsoft.com/office/powerpoint/2010/main" val="1284284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864CD9A-04ED-4A85-98D2-8772B154B4A6}" type="datetimeFigureOut">
              <a:rPr lang="en-IN" smtClean="0"/>
              <a:t>21-09-2021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31C44A6-6B78-4F2B-B715-D194EB2A9F02}" type="slidenum">
              <a:rPr lang="en-IN" smtClean="0"/>
              <a:t>‹#›</a:t>
            </a:fld>
            <a:endParaRPr lang="en-IN"/>
          </a:p>
        </p:txBody>
      </p:sp>
    </p:spTree>
    <p:extLst>
      <p:ext uri="{BB962C8B-B14F-4D97-AF65-F5344CB8AC3E}">
        <p14:creationId xmlns:p14="http://schemas.microsoft.com/office/powerpoint/2010/main" val="2402081991"/>
      </p:ext>
    </p:extLst>
  </p:cSld>
  <p:clrMap bg1="dk1" tx1="lt1" bg2="dk2" tx2="lt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2" r:id="rId16"/>
    <p:sldLayoutId id="214748387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27C1-3128-4FF6-BD22-65047636CA1F}"/>
              </a:ext>
            </a:extLst>
          </p:cNvPr>
          <p:cNvSpPr>
            <a:spLocks noGrp="1"/>
          </p:cNvSpPr>
          <p:nvPr>
            <p:ph type="ctrTitle"/>
          </p:nvPr>
        </p:nvSpPr>
        <p:spPr>
          <a:xfrm>
            <a:off x="4369512" y="750790"/>
            <a:ext cx="3805397" cy="2805210"/>
          </a:xfrm>
        </p:spPr>
        <p:txBody>
          <a:bodyPr/>
          <a:lstStyle/>
          <a:p>
            <a:pPr algn="ctr"/>
            <a:endParaRPr lang="en-IN" dirty="0"/>
          </a:p>
        </p:txBody>
      </p:sp>
      <p:sp>
        <p:nvSpPr>
          <p:cNvPr id="3" name="Subtitle 2">
            <a:extLst>
              <a:ext uri="{FF2B5EF4-FFF2-40B4-BE49-F238E27FC236}">
                <a16:creationId xmlns:a16="http://schemas.microsoft.com/office/drawing/2014/main" id="{3B9DE2A7-A041-41D5-BBC6-9A2C79B15586}"/>
              </a:ext>
            </a:extLst>
          </p:cNvPr>
          <p:cNvSpPr>
            <a:spLocks noGrp="1"/>
          </p:cNvSpPr>
          <p:nvPr>
            <p:ph type="subTitle" idx="1"/>
          </p:nvPr>
        </p:nvSpPr>
        <p:spPr>
          <a:xfrm>
            <a:off x="1876424" y="4083727"/>
            <a:ext cx="8791575" cy="1651909"/>
          </a:xfrm>
        </p:spPr>
        <p:txBody>
          <a:bodyPr>
            <a:normAutofit fontScale="92500" lnSpcReduction="20000"/>
          </a:bodyPr>
          <a:lstStyle/>
          <a:p>
            <a:pPr algn="l"/>
            <a:r>
              <a:rPr lang="en-IN" b="1" u="sng" dirty="0">
                <a:solidFill>
                  <a:schemeClr val="bg1"/>
                </a:solidFill>
              </a:rPr>
              <a:t>Group no 7:</a:t>
            </a:r>
          </a:p>
          <a:p>
            <a:pPr marL="342900" indent="-342900" algn="l">
              <a:buFont typeface="Arial" panose="020B0604020202020204" pitchFamily="34" charset="0"/>
              <a:buChar char="•"/>
            </a:pPr>
            <a:r>
              <a:rPr lang="en-IN" b="1" dirty="0">
                <a:solidFill>
                  <a:schemeClr val="bg1"/>
                </a:solidFill>
              </a:rPr>
              <a:t>Aryan Dubey (8)</a:t>
            </a:r>
          </a:p>
          <a:p>
            <a:pPr marL="342900" indent="-342900" algn="l">
              <a:buFont typeface="Arial" panose="020B0604020202020204" pitchFamily="34" charset="0"/>
              <a:buChar char="•"/>
            </a:pPr>
            <a:r>
              <a:rPr lang="en-IN" b="1" dirty="0">
                <a:solidFill>
                  <a:schemeClr val="bg1"/>
                </a:solidFill>
              </a:rPr>
              <a:t>Mangesh Sokalwar (62)</a:t>
            </a:r>
          </a:p>
          <a:p>
            <a:pPr marL="342900" indent="-342900" algn="l">
              <a:buFont typeface="Arial" panose="020B0604020202020204" pitchFamily="34" charset="0"/>
              <a:buChar char="•"/>
            </a:pPr>
            <a:r>
              <a:rPr lang="en-IN" b="1" dirty="0">
                <a:solidFill>
                  <a:schemeClr val="bg1"/>
                </a:solidFill>
              </a:rPr>
              <a:t>Aaryan Swami (63)</a:t>
            </a:r>
          </a:p>
          <a:p>
            <a:endParaRPr lang="en-IN" dirty="0"/>
          </a:p>
        </p:txBody>
      </p:sp>
      <p:pic>
        <p:nvPicPr>
          <p:cNvPr id="5" name="Picture 4">
            <a:extLst>
              <a:ext uri="{FF2B5EF4-FFF2-40B4-BE49-F238E27FC236}">
                <a16:creationId xmlns:a16="http://schemas.microsoft.com/office/drawing/2014/main" id="{6575BF49-F971-45EF-BE9F-01CD44CFA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9512" y="750789"/>
            <a:ext cx="3805397" cy="2805211"/>
          </a:xfrm>
          <a:prstGeom prst="rect">
            <a:avLst/>
          </a:prstGeom>
        </p:spPr>
      </p:pic>
    </p:spTree>
    <p:extLst>
      <p:ext uri="{BB962C8B-B14F-4D97-AF65-F5344CB8AC3E}">
        <p14:creationId xmlns:p14="http://schemas.microsoft.com/office/powerpoint/2010/main" val="2466415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2D732-8996-4571-BC73-9329D103FAD1}"/>
              </a:ext>
            </a:extLst>
          </p:cNvPr>
          <p:cNvSpPr>
            <a:spLocks noGrp="1"/>
          </p:cNvSpPr>
          <p:nvPr>
            <p:ph type="title"/>
          </p:nvPr>
        </p:nvSpPr>
        <p:spPr/>
        <p:txBody>
          <a:bodyPr>
            <a:normAutofit/>
          </a:bodyPr>
          <a:lstStyle/>
          <a:p>
            <a:pPr algn="ctr"/>
            <a:r>
              <a:rPr lang="en-IN" sz="4400" b="1" dirty="0">
                <a:latin typeface="Footlight MT Light" panose="0204060206030A020304" pitchFamily="18" charset="0"/>
              </a:rPr>
              <a:t>Problem Statement</a:t>
            </a:r>
          </a:p>
        </p:txBody>
      </p:sp>
      <p:sp>
        <p:nvSpPr>
          <p:cNvPr id="3" name="Content Placeholder 2">
            <a:extLst>
              <a:ext uri="{FF2B5EF4-FFF2-40B4-BE49-F238E27FC236}">
                <a16:creationId xmlns:a16="http://schemas.microsoft.com/office/drawing/2014/main" id="{3745D9F4-FC2D-49FA-872C-69D9401DD872}"/>
              </a:ext>
            </a:extLst>
          </p:cNvPr>
          <p:cNvSpPr>
            <a:spLocks noGrp="1"/>
          </p:cNvSpPr>
          <p:nvPr>
            <p:ph idx="1"/>
          </p:nvPr>
        </p:nvSpPr>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In this current prevailing covid conditions we have decided to come up with an e-learning website application for students to study from home.</a:t>
            </a:r>
          </a:p>
          <a:p>
            <a:r>
              <a:rPr lang="en-IN" dirty="0">
                <a:latin typeface="Times New Roman" panose="02020603050405020304" pitchFamily="18" charset="0"/>
                <a:cs typeface="Times New Roman" panose="02020603050405020304" pitchFamily="18" charset="0"/>
              </a:rPr>
              <a:t>GateMaster is a website application made using HTML, CSS and JavaScript for students aspiring for Masters Degree and for getting Jobs in the Public Sector through the means of gate examination.</a:t>
            </a:r>
          </a:p>
          <a:p>
            <a:r>
              <a:rPr lang="en-IN" dirty="0">
                <a:latin typeface="Times New Roman" panose="02020603050405020304" pitchFamily="18" charset="0"/>
                <a:cs typeface="Times New Roman" panose="02020603050405020304" pitchFamily="18" charset="0"/>
              </a:rPr>
              <a:t>Our websites aims at providing all the material at one place for different streams for free hence saving valuable time and money of the students which they can invest in preparation.</a:t>
            </a: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48918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185D-7462-4759-AE31-942616464A04}"/>
              </a:ext>
            </a:extLst>
          </p:cNvPr>
          <p:cNvSpPr>
            <a:spLocks noGrp="1"/>
          </p:cNvSpPr>
          <p:nvPr>
            <p:ph type="title"/>
          </p:nvPr>
        </p:nvSpPr>
        <p:spPr/>
        <p:txBody>
          <a:bodyPr>
            <a:normAutofit/>
          </a:bodyPr>
          <a:lstStyle/>
          <a:p>
            <a:pPr algn="ctr"/>
            <a:r>
              <a:rPr lang="en-US" sz="4400" b="1" dirty="0">
                <a:latin typeface="Footlight MT Light" panose="0204060206030A020304" pitchFamily="18" charset="0"/>
              </a:rPr>
              <a:t>Objective </a:t>
            </a:r>
            <a:endParaRPr lang="en-IN" sz="4400" b="1" dirty="0">
              <a:latin typeface="Footlight MT Light" panose="0204060206030A020304" pitchFamily="18" charset="0"/>
            </a:endParaRPr>
          </a:p>
        </p:txBody>
      </p:sp>
      <p:sp>
        <p:nvSpPr>
          <p:cNvPr id="3" name="Content Placeholder 2">
            <a:extLst>
              <a:ext uri="{FF2B5EF4-FFF2-40B4-BE49-F238E27FC236}">
                <a16:creationId xmlns:a16="http://schemas.microsoft.com/office/drawing/2014/main" id="{7EAB7BF0-AD81-4B7D-AE95-91E6F558F8F2}"/>
              </a:ext>
            </a:extLst>
          </p:cNvPr>
          <p:cNvSpPr>
            <a:spLocks noGrp="1"/>
          </p:cNvSpPr>
          <p:nvPr>
            <p:ph idx="1"/>
          </p:nvPr>
        </p:nvSpPr>
        <p:spPr/>
        <p:txBody>
          <a:bodyPr>
            <a:normAutofit lnSpcReduction="10000"/>
          </a:bodyPr>
          <a:lstStyle/>
          <a:p>
            <a:r>
              <a:rPr lang="en-US" sz="2000" dirty="0">
                <a:latin typeface="Times New Roman" panose="02020603050405020304" pitchFamily="18" charset="0"/>
                <a:cs typeface="Times New Roman" panose="02020603050405020304" pitchFamily="18" charset="0"/>
              </a:rPr>
              <a:t>Our project GateMaster is a website to help the student appearing for Gate examination in the near future.</a:t>
            </a:r>
          </a:p>
          <a:p>
            <a:r>
              <a:rPr lang="en-US" sz="2000" dirty="0">
                <a:latin typeface="Times New Roman" panose="02020603050405020304" pitchFamily="18" charset="0"/>
                <a:cs typeface="Times New Roman" panose="02020603050405020304" pitchFamily="18" charset="0"/>
              </a:rPr>
              <a:t>Our website will contain study material for students appearing for multiple branches. It will contain video lectures on different topics and notes on the same for better preparation of the students.</a:t>
            </a:r>
          </a:p>
          <a:p>
            <a:r>
              <a:rPr lang="en-US" sz="2000" dirty="0">
                <a:latin typeface="Times New Roman" panose="02020603050405020304" pitchFamily="18" charset="0"/>
                <a:cs typeface="Times New Roman" panose="02020603050405020304" pitchFamily="18" charset="0"/>
              </a:rPr>
              <a:t>It will also contain previous year Question Papers, both with solutions and without solutions so that the students can practice thoroughly.</a:t>
            </a:r>
          </a:p>
          <a:p>
            <a:r>
              <a:rPr lang="en-US" sz="2000" dirty="0">
                <a:latin typeface="Times New Roman" panose="02020603050405020304" pitchFamily="18" charset="0"/>
                <a:cs typeface="Times New Roman" panose="02020603050405020304" pitchFamily="18" charset="0"/>
              </a:rPr>
              <a:t>Our website also has a mentor facility which students can avail for a one on one guiding session if needed.</a:t>
            </a:r>
            <a:endParaRPr lang="en-IN" sz="2800" dirty="0"/>
          </a:p>
        </p:txBody>
      </p:sp>
    </p:spTree>
    <p:extLst>
      <p:ext uri="{BB962C8B-B14F-4D97-AF65-F5344CB8AC3E}">
        <p14:creationId xmlns:p14="http://schemas.microsoft.com/office/powerpoint/2010/main" val="1303490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4296-E6C5-4891-B271-B8A57A8F08F3}"/>
              </a:ext>
            </a:extLst>
          </p:cNvPr>
          <p:cNvSpPr>
            <a:spLocks noGrp="1"/>
          </p:cNvSpPr>
          <p:nvPr>
            <p:ph type="title"/>
          </p:nvPr>
        </p:nvSpPr>
        <p:spPr/>
        <p:txBody>
          <a:bodyPr>
            <a:normAutofit/>
          </a:bodyPr>
          <a:lstStyle/>
          <a:p>
            <a:pPr algn="ctr"/>
            <a:r>
              <a:rPr lang="en-IN" sz="4400" b="1" dirty="0">
                <a:latin typeface="Footlight MT Light" panose="0204060206030A020304" pitchFamily="18" charset="0"/>
              </a:rPr>
              <a:t>Literature survey</a:t>
            </a:r>
          </a:p>
        </p:txBody>
      </p:sp>
      <p:sp>
        <p:nvSpPr>
          <p:cNvPr id="3" name="Content Placeholder 2">
            <a:extLst>
              <a:ext uri="{FF2B5EF4-FFF2-40B4-BE49-F238E27FC236}">
                <a16:creationId xmlns:a16="http://schemas.microsoft.com/office/drawing/2014/main" id="{2F03A8B1-6A15-4F5A-A693-D3853C26A76C}"/>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References: YouTube videos and Existing Gate preparation Websites.</a:t>
            </a:r>
          </a:p>
          <a:p>
            <a:r>
              <a:rPr lang="en-IN" sz="2000" dirty="0">
                <a:latin typeface="Times New Roman" panose="02020603050405020304" pitchFamily="18" charset="0"/>
                <a:cs typeface="Times New Roman" panose="02020603050405020304" pitchFamily="18" charset="0"/>
              </a:rPr>
              <a:t>YouTube: </a:t>
            </a:r>
          </a:p>
          <a:p>
            <a:pPr marL="514350" indent="-514350">
              <a:buFont typeface="+mj-lt"/>
              <a:buAutoNum type="romanLcPeriod"/>
            </a:pPr>
            <a:r>
              <a:rPr lang="en-IN" sz="2000" dirty="0">
                <a:latin typeface="Times New Roman" panose="02020603050405020304" pitchFamily="18" charset="0"/>
                <a:cs typeface="Times New Roman" panose="02020603050405020304" pitchFamily="18" charset="0"/>
              </a:rPr>
              <a:t>https://www.youtube.com/c/GateSmashers </a:t>
            </a:r>
          </a:p>
          <a:p>
            <a:pPr marL="457200" indent="-457200">
              <a:buFont typeface="+mj-lt"/>
              <a:buAutoNum type="romanLcPeriod"/>
            </a:pPr>
            <a:r>
              <a:rPr lang="en-IN" sz="2000" dirty="0">
                <a:latin typeface="Times New Roman" panose="02020603050405020304" pitchFamily="18" charset="0"/>
                <a:cs typeface="Times New Roman" panose="02020603050405020304" pitchFamily="18" charset="0"/>
              </a:rPr>
              <a:t>https://www.youtube.com/c/nesoacademy/playlists</a:t>
            </a:r>
          </a:p>
          <a:p>
            <a:r>
              <a:rPr lang="en-IN" sz="2000" dirty="0">
                <a:latin typeface="Times New Roman" panose="02020603050405020304" pitchFamily="18" charset="0"/>
                <a:cs typeface="Times New Roman" panose="02020603050405020304" pitchFamily="18" charset="0"/>
              </a:rPr>
              <a:t>Gate Preparation Websites:</a:t>
            </a:r>
          </a:p>
          <a:p>
            <a:pPr marL="514350" indent="-514350">
              <a:buFont typeface="+mj-lt"/>
              <a:buAutoNum type="romanLcPeriod"/>
            </a:pPr>
            <a:r>
              <a:rPr lang="en-IN" sz="2000" dirty="0">
                <a:latin typeface="Times New Roman" panose="02020603050405020304" pitchFamily="18" charset="0"/>
                <a:cs typeface="Times New Roman" panose="02020603050405020304" pitchFamily="18" charset="0"/>
              </a:rPr>
              <a:t>https://nptel.ac.in/gate_paper.html</a:t>
            </a:r>
          </a:p>
          <a:p>
            <a:pPr marL="457200" indent="-457200">
              <a:buFont typeface="+mj-lt"/>
              <a:buAutoNum type="romanLcPeriod"/>
            </a:pPr>
            <a:r>
              <a:rPr lang="en-IN" sz="2000" dirty="0">
                <a:latin typeface="Times New Roman" panose="02020603050405020304" pitchFamily="18" charset="0"/>
                <a:cs typeface="Times New Roman" panose="02020603050405020304" pitchFamily="18" charset="0"/>
              </a:rPr>
              <a:t>https://gate.appliedroots.com</a:t>
            </a:r>
          </a:p>
          <a:p>
            <a:pPr marL="0" indent="0">
              <a:buNone/>
            </a:pPr>
            <a:endParaRPr lang="en-IN" dirty="0"/>
          </a:p>
        </p:txBody>
      </p:sp>
    </p:spTree>
    <p:extLst>
      <p:ext uri="{BB962C8B-B14F-4D97-AF65-F5344CB8AC3E}">
        <p14:creationId xmlns:p14="http://schemas.microsoft.com/office/powerpoint/2010/main" val="2324997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8F8B-9B4A-4AC0-9625-6E1FCA009713}"/>
              </a:ext>
            </a:extLst>
          </p:cNvPr>
          <p:cNvSpPr>
            <a:spLocks noGrp="1"/>
          </p:cNvSpPr>
          <p:nvPr>
            <p:ph type="title"/>
          </p:nvPr>
        </p:nvSpPr>
        <p:spPr>
          <a:xfrm>
            <a:off x="1141413" y="173569"/>
            <a:ext cx="9905998" cy="1231087"/>
          </a:xfrm>
        </p:spPr>
        <p:txBody>
          <a:bodyPr/>
          <a:lstStyle/>
          <a:p>
            <a:pPr algn="ctr"/>
            <a:r>
              <a:rPr lang="en-IN" b="1" dirty="0">
                <a:latin typeface="Footlight MT Light" panose="0204060206030A020304" pitchFamily="18" charset="0"/>
              </a:rPr>
              <a:t>Project Flow Diagram</a:t>
            </a:r>
          </a:p>
        </p:txBody>
      </p:sp>
      <p:sp>
        <p:nvSpPr>
          <p:cNvPr id="11" name="Rectangle: Rounded Corners 10">
            <a:extLst>
              <a:ext uri="{FF2B5EF4-FFF2-40B4-BE49-F238E27FC236}">
                <a16:creationId xmlns:a16="http://schemas.microsoft.com/office/drawing/2014/main" id="{0F8E8CEA-82BD-4A7E-8643-3609968F291F}"/>
              </a:ext>
            </a:extLst>
          </p:cNvPr>
          <p:cNvSpPr/>
          <p:nvPr/>
        </p:nvSpPr>
        <p:spPr>
          <a:xfrm>
            <a:off x="2205152" y="3461485"/>
            <a:ext cx="914400" cy="914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Register</a:t>
            </a:r>
          </a:p>
        </p:txBody>
      </p:sp>
      <p:sp>
        <p:nvSpPr>
          <p:cNvPr id="12" name="Rectangle: Rounded Corners 11">
            <a:extLst>
              <a:ext uri="{FF2B5EF4-FFF2-40B4-BE49-F238E27FC236}">
                <a16:creationId xmlns:a16="http://schemas.microsoft.com/office/drawing/2014/main" id="{E3F0B477-C6B0-4EBC-A301-C1A7B5F3A756}"/>
              </a:ext>
            </a:extLst>
          </p:cNvPr>
          <p:cNvSpPr/>
          <p:nvPr/>
        </p:nvSpPr>
        <p:spPr>
          <a:xfrm>
            <a:off x="3590890" y="3454020"/>
            <a:ext cx="914400" cy="914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Login</a:t>
            </a:r>
          </a:p>
        </p:txBody>
      </p:sp>
      <p:sp>
        <p:nvSpPr>
          <p:cNvPr id="13" name="Rectangle: Rounded Corners 12">
            <a:extLst>
              <a:ext uri="{FF2B5EF4-FFF2-40B4-BE49-F238E27FC236}">
                <a16:creationId xmlns:a16="http://schemas.microsoft.com/office/drawing/2014/main" id="{3C79314B-6AD4-442D-8ED9-315781E4C0CD}"/>
              </a:ext>
            </a:extLst>
          </p:cNvPr>
          <p:cNvSpPr/>
          <p:nvPr/>
        </p:nvSpPr>
        <p:spPr>
          <a:xfrm>
            <a:off x="709719" y="3473996"/>
            <a:ext cx="914400" cy="914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Home page</a:t>
            </a:r>
          </a:p>
        </p:txBody>
      </p:sp>
      <p:sp>
        <p:nvSpPr>
          <p:cNvPr id="22" name="Rectangle: Rounded Corners 21">
            <a:extLst>
              <a:ext uri="{FF2B5EF4-FFF2-40B4-BE49-F238E27FC236}">
                <a16:creationId xmlns:a16="http://schemas.microsoft.com/office/drawing/2014/main" id="{1B343088-A85B-4A79-86FD-904D278DA2D5}"/>
              </a:ext>
            </a:extLst>
          </p:cNvPr>
          <p:cNvSpPr/>
          <p:nvPr/>
        </p:nvSpPr>
        <p:spPr>
          <a:xfrm>
            <a:off x="5301132" y="1902354"/>
            <a:ext cx="906685" cy="80433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Streams</a:t>
            </a:r>
          </a:p>
        </p:txBody>
      </p:sp>
      <p:sp>
        <p:nvSpPr>
          <p:cNvPr id="23" name="Rectangle: Rounded Corners 22">
            <a:extLst>
              <a:ext uri="{FF2B5EF4-FFF2-40B4-BE49-F238E27FC236}">
                <a16:creationId xmlns:a16="http://schemas.microsoft.com/office/drawing/2014/main" id="{1AAA7D10-4DAB-4759-AE18-61DD2FC73C01}"/>
              </a:ext>
            </a:extLst>
          </p:cNvPr>
          <p:cNvSpPr/>
          <p:nvPr/>
        </p:nvSpPr>
        <p:spPr>
          <a:xfrm>
            <a:off x="5293417" y="4184650"/>
            <a:ext cx="914400" cy="914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Mentor</a:t>
            </a:r>
          </a:p>
        </p:txBody>
      </p:sp>
      <p:sp>
        <p:nvSpPr>
          <p:cNvPr id="26" name="Rectangle: Rounded Corners 25">
            <a:extLst>
              <a:ext uri="{FF2B5EF4-FFF2-40B4-BE49-F238E27FC236}">
                <a16:creationId xmlns:a16="http://schemas.microsoft.com/office/drawing/2014/main" id="{E992A5A5-DB42-4CBD-ACEB-531D7EE92CAD}"/>
              </a:ext>
            </a:extLst>
          </p:cNvPr>
          <p:cNvSpPr/>
          <p:nvPr/>
        </p:nvSpPr>
        <p:spPr>
          <a:xfrm>
            <a:off x="5293417" y="2996820"/>
            <a:ext cx="914400" cy="914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About GATE</a:t>
            </a:r>
          </a:p>
        </p:txBody>
      </p:sp>
      <p:sp>
        <p:nvSpPr>
          <p:cNvPr id="27" name="Rectangle: Rounded Corners 26">
            <a:extLst>
              <a:ext uri="{FF2B5EF4-FFF2-40B4-BE49-F238E27FC236}">
                <a16:creationId xmlns:a16="http://schemas.microsoft.com/office/drawing/2014/main" id="{0F9BFA0E-C4FE-40DB-9564-0C3D35D47D9C}"/>
              </a:ext>
            </a:extLst>
          </p:cNvPr>
          <p:cNvSpPr/>
          <p:nvPr/>
        </p:nvSpPr>
        <p:spPr>
          <a:xfrm>
            <a:off x="5320049" y="5401364"/>
            <a:ext cx="914400" cy="914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Log Out</a:t>
            </a:r>
          </a:p>
        </p:txBody>
      </p:sp>
      <p:sp>
        <p:nvSpPr>
          <p:cNvPr id="28" name="Rectangle: Rounded Corners 27">
            <a:extLst>
              <a:ext uri="{FF2B5EF4-FFF2-40B4-BE49-F238E27FC236}">
                <a16:creationId xmlns:a16="http://schemas.microsoft.com/office/drawing/2014/main" id="{D24481BC-8E87-430A-9706-95096A33DDDF}"/>
              </a:ext>
            </a:extLst>
          </p:cNvPr>
          <p:cNvSpPr/>
          <p:nvPr/>
        </p:nvSpPr>
        <p:spPr>
          <a:xfrm>
            <a:off x="7062856" y="1335088"/>
            <a:ext cx="914400" cy="914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Video Lectures</a:t>
            </a:r>
          </a:p>
        </p:txBody>
      </p:sp>
      <p:sp>
        <p:nvSpPr>
          <p:cNvPr id="29" name="Rectangle: Rounded Corners 28">
            <a:extLst>
              <a:ext uri="{FF2B5EF4-FFF2-40B4-BE49-F238E27FC236}">
                <a16:creationId xmlns:a16="http://schemas.microsoft.com/office/drawing/2014/main" id="{15CF442B-938C-42D1-B295-B926C96C863A}"/>
              </a:ext>
            </a:extLst>
          </p:cNvPr>
          <p:cNvSpPr/>
          <p:nvPr/>
        </p:nvSpPr>
        <p:spPr>
          <a:xfrm>
            <a:off x="7069646" y="2474986"/>
            <a:ext cx="914400" cy="914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Notes</a:t>
            </a:r>
          </a:p>
        </p:txBody>
      </p:sp>
      <p:sp>
        <p:nvSpPr>
          <p:cNvPr id="30" name="Rectangle: Rounded Corners 29">
            <a:extLst>
              <a:ext uri="{FF2B5EF4-FFF2-40B4-BE49-F238E27FC236}">
                <a16:creationId xmlns:a16="http://schemas.microsoft.com/office/drawing/2014/main" id="{59BD2817-F959-4BC2-8B14-2B7815255BB4}"/>
              </a:ext>
            </a:extLst>
          </p:cNvPr>
          <p:cNvSpPr/>
          <p:nvPr/>
        </p:nvSpPr>
        <p:spPr>
          <a:xfrm>
            <a:off x="8719033" y="1880924"/>
            <a:ext cx="914400" cy="914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Question Papers</a:t>
            </a:r>
          </a:p>
        </p:txBody>
      </p:sp>
      <p:sp>
        <p:nvSpPr>
          <p:cNvPr id="32" name="Rectangle: Rounded Corners 31">
            <a:extLst>
              <a:ext uri="{FF2B5EF4-FFF2-40B4-BE49-F238E27FC236}">
                <a16:creationId xmlns:a16="http://schemas.microsoft.com/office/drawing/2014/main" id="{8D66AF7D-1D48-4B3C-BE2C-20E9247051BF}"/>
              </a:ext>
            </a:extLst>
          </p:cNvPr>
          <p:cNvSpPr/>
          <p:nvPr/>
        </p:nvSpPr>
        <p:spPr>
          <a:xfrm>
            <a:off x="7069646" y="4184650"/>
            <a:ext cx="1914556" cy="914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One on One Guiding Session</a:t>
            </a:r>
          </a:p>
        </p:txBody>
      </p:sp>
      <p:cxnSp>
        <p:nvCxnSpPr>
          <p:cNvPr id="34" name="Straight Arrow Connector 33">
            <a:extLst>
              <a:ext uri="{FF2B5EF4-FFF2-40B4-BE49-F238E27FC236}">
                <a16:creationId xmlns:a16="http://schemas.microsoft.com/office/drawing/2014/main" id="{B0CF2022-A975-4020-B6C6-0C5A555A4C4E}"/>
              </a:ext>
            </a:extLst>
          </p:cNvPr>
          <p:cNvCxnSpPr>
            <a:cxnSpLocks/>
            <a:stCxn id="11" idx="3"/>
          </p:cNvCxnSpPr>
          <p:nvPr/>
        </p:nvCxnSpPr>
        <p:spPr>
          <a:xfrm>
            <a:off x="3119552" y="3918685"/>
            <a:ext cx="503903" cy="0"/>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F9447E0-2F18-4EB2-AE26-A5ABF2319071}"/>
              </a:ext>
            </a:extLst>
          </p:cNvPr>
          <p:cNvCxnSpPr>
            <a:cxnSpLocks/>
            <a:endCxn id="26" idx="1"/>
          </p:cNvCxnSpPr>
          <p:nvPr/>
        </p:nvCxnSpPr>
        <p:spPr>
          <a:xfrm flipV="1">
            <a:off x="4501432" y="3454020"/>
            <a:ext cx="791985" cy="477176"/>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9160C03-8067-486B-8C14-245C44DE1F6B}"/>
              </a:ext>
            </a:extLst>
          </p:cNvPr>
          <p:cNvCxnSpPr>
            <a:cxnSpLocks/>
            <a:endCxn id="23" idx="1"/>
          </p:cNvCxnSpPr>
          <p:nvPr/>
        </p:nvCxnSpPr>
        <p:spPr>
          <a:xfrm>
            <a:off x="4509147" y="3886200"/>
            <a:ext cx="784270" cy="7556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FD136D9-458C-429D-8AF5-239ADC8342AC}"/>
              </a:ext>
            </a:extLst>
          </p:cNvPr>
          <p:cNvCxnSpPr>
            <a:cxnSpLocks/>
            <a:endCxn id="27" idx="1"/>
          </p:cNvCxnSpPr>
          <p:nvPr/>
        </p:nvCxnSpPr>
        <p:spPr>
          <a:xfrm>
            <a:off x="4509147" y="3896187"/>
            <a:ext cx="810902" cy="1962377"/>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481D8D0-321E-4F21-82F0-C98508849C02}"/>
              </a:ext>
            </a:extLst>
          </p:cNvPr>
          <p:cNvCxnSpPr>
            <a:cxnSpLocks/>
            <a:stCxn id="22" idx="3"/>
          </p:cNvCxnSpPr>
          <p:nvPr/>
        </p:nvCxnSpPr>
        <p:spPr>
          <a:xfrm flipV="1">
            <a:off x="6207817" y="1815247"/>
            <a:ext cx="873956" cy="4892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B6912380-6E09-48A3-90FE-A06D55BEC9F3}"/>
              </a:ext>
            </a:extLst>
          </p:cNvPr>
          <p:cNvCxnSpPr>
            <a:cxnSpLocks/>
            <a:endCxn id="30" idx="1"/>
          </p:cNvCxnSpPr>
          <p:nvPr/>
        </p:nvCxnSpPr>
        <p:spPr>
          <a:xfrm>
            <a:off x="6215532" y="2304520"/>
            <a:ext cx="2503501" cy="336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F1BE5DE6-C6B9-4CFD-9185-46E5CBD68DBA}"/>
              </a:ext>
            </a:extLst>
          </p:cNvPr>
          <p:cNvCxnSpPr>
            <a:cxnSpLocks/>
            <a:stCxn id="22" idx="3"/>
            <a:endCxn id="29" idx="1"/>
          </p:cNvCxnSpPr>
          <p:nvPr/>
        </p:nvCxnSpPr>
        <p:spPr>
          <a:xfrm>
            <a:off x="6207817" y="2304521"/>
            <a:ext cx="861829" cy="627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76E40A4C-C3D7-4F3E-9CD5-DEA103D7281A}"/>
              </a:ext>
            </a:extLst>
          </p:cNvPr>
          <p:cNvCxnSpPr>
            <a:cxnSpLocks/>
            <a:endCxn id="32" idx="1"/>
          </p:cNvCxnSpPr>
          <p:nvPr/>
        </p:nvCxnSpPr>
        <p:spPr>
          <a:xfrm>
            <a:off x="6215532" y="4628489"/>
            <a:ext cx="854114" cy="133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81" name="Diagram 80">
            <a:extLst>
              <a:ext uri="{FF2B5EF4-FFF2-40B4-BE49-F238E27FC236}">
                <a16:creationId xmlns:a16="http://schemas.microsoft.com/office/drawing/2014/main" id="{90A45703-368E-4868-92B6-7340A2332B93}"/>
              </a:ext>
            </a:extLst>
          </p:cNvPr>
          <p:cNvGraphicFramePr/>
          <p:nvPr/>
        </p:nvGraphicFramePr>
        <p:xfrm>
          <a:off x="10484528" y="1066800"/>
          <a:ext cx="1322772"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2" name="Diagram 81">
            <a:extLst>
              <a:ext uri="{FF2B5EF4-FFF2-40B4-BE49-F238E27FC236}">
                <a16:creationId xmlns:a16="http://schemas.microsoft.com/office/drawing/2014/main" id="{874654F1-E256-45E6-ACDE-0658EF3F9342}"/>
              </a:ext>
            </a:extLst>
          </p:cNvPr>
          <p:cNvGraphicFramePr/>
          <p:nvPr/>
        </p:nvGraphicFramePr>
        <p:xfrm>
          <a:off x="10564427" y="1066800"/>
          <a:ext cx="1242873" cy="8141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3" name="Diagram 82">
            <a:extLst>
              <a:ext uri="{FF2B5EF4-FFF2-40B4-BE49-F238E27FC236}">
                <a16:creationId xmlns:a16="http://schemas.microsoft.com/office/drawing/2014/main" id="{CC4E42F8-ACA9-4BDA-967F-FDBD6FC82FF9}"/>
              </a:ext>
            </a:extLst>
          </p:cNvPr>
          <p:cNvGraphicFramePr/>
          <p:nvPr/>
        </p:nvGraphicFramePr>
        <p:xfrm>
          <a:off x="11047411" y="1066800"/>
          <a:ext cx="759889" cy="140818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86" name="Rectangle: Rounded Corners 85">
            <a:extLst>
              <a:ext uri="{FF2B5EF4-FFF2-40B4-BE49-F238E27FC236}">
                <a16:creationId xmlns:a16="http://schemas.microsoft.com/office/drawing/2014/main" id="{DDB72AD0-037A-4427-9FCB-FCED0B3C4856}"/>
              </a:ext>
            </a:extLst>
          </p:cNvPr>
          <p:cNvSpPr/>
          <p:nvPr/>
        </p:nvSpPr>
        <p:spPr>
          <a:xfrm>
            <a:off x="8381682" y="3016796"/>
            <a:ext cx="2503501" cy="914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Some information about the GATE examination</a:t>
            </a:r>
          </a:p>
        </p:txBody>
      </p:sp>
      <p:cxnSp>
        <p:nvCxnSpPr>
          <p:cNvPr id="88" name="Straight Arrow Connector 87">
            <a:extLst>
              <a:ext uri="{FF2B5EF4-FFF2-40B4-BE49-F238E27FC236}">
                <a16:creationId xmlns:a16="http://schemas.microsoft.com/office/drawing/2014/main" id="{80DE0F4B-6DB0-4EB4-8306-43694C7E3B9D}"/>
              </a:ext>
            </a:extLst>
          </p:cNvPr>
          <p:cNvCxnSpPr>
            <a:cxnSpLocks/>
            <a:endCxn id="86" idx="1"/>
          </p:cNvCxnSpPr>
          <p:nvPr/>
        </p:nvCxnSpPr>
        <p:spPr>
          <a:xfrm>
            <a:off x="6200102" y="3448975"/>
            <a:ext cx="2181580" cy="250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9FFDCF77-0808-4AAD-8621-030AADE2D7E5}"/>
              </a:ext>
            </a:extLst>
          </p:cNvPr>
          <p:cNvCxnSpPr>
            <a:cxnSpLocks/>
            <a:stCxn id="12" idx="3"/>
            <a:endCxn id="22" idx="1"/>
          </p:cNvCxnSpPr>
          <p:nvPr/>
        </p:nvCxnSpPr>
        <p:spPr>
          <a:xfrm flipV="1">
            <a:off x="4505290" y="2304521"/>
            <a:ext cx="795842" cy="16066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F352B27-55DF-4CCB-8203-93446222BB13}"/>
              </a:ext>
            </a:extLst>
          </p:cNvPr>
          <p:cNvCxnSpPr>
            <a:cxnSpLocks/>
            <a:stCxn id="13" idx="3"/>
            <a:endCxn id="11" idx="1"/>
          </p:cNvCxnSpPr>
          <p:nvPr/>
        </p:nvCxnSpPr>
        <p:spPr>
          <a:xfrm flipV="1">
            <a:off x="1624119" y="3918685"/>
            <a:ext cx="581033" cy="125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38827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68DBB-3315-449A-BF65-D89045659EE0}"/>
              </a:ext>
            </a:extLst>
          </p:cNvPr>
          <p:cNvSpPr>
            <a:spLocks noGrp="1"/>
          </p:cNvSpPr>
          <p:nvPr>
            <p:ph type="title"/>
          </p:nvPr>
        </p:nvSpPr>
        <p:spPr/>
        <p:txBody>
          <a:bodyPr/>
          <a:lstStyle/>
          <a:p>
            <a:pPr algn="ctr"/>
            <a:r>
              <a:rPr lang="en-IN" b="1" dirty="0">
                <a:latin typeface="Footlight MT Light" panose="0204060206030A020304" pitchFamily="18" charset="0"/>
              </a:rPr>
              <a:t>Features and functionality</a:t>
            </a:r>
          </a:p>
        </p:txBody>
      </p:sp>
      <p:sp>
        <p:nvSpPr>
          <p:cNvPr id="3" name="Content Placeholder 2">
            <a:extLst>
              <a:ext uri="{FF2B5EF4-FFF2-40B4-BE49-F238E27FC236}">
                <a16:creationId xmlns:a16="http://schemas.microsoft.com/office/drawing/2014/main" id="{4F24E9C4-207B-46A1-B74B-C73AE2986C26}"/>
              </a:ext>
            </a:extLst>
          </p:cNvPr>
          <p:cNvSpPr>
            <a:spLocks noGrp="1"/>
          </p:cNvSpPr>
          <p:nvPr>
            <p:ph idx="1"/>
          </p:nvPr>
        </p:nvSpPr>
        <p:spPr/>
        <p:txBody>
          <a:bodyPr>
            <a:normAutofit fontScale="85000" lnSpcReduction="20000"/>
          </a:bodyPr>
          <a:lstStyle/>
          <a:p>
            <a:r>
              <a:rPr lang="en-IN" dirty="0">
                <a:latin typeface="Times New Roman" panose="02020603050405020304" pitchFamily="18" charset="0"/>
                <a:cs typeface="Times New Roman" panose="02020603050405020304" pitchFamily="18" charset="0"/>
              </a:rPr>
              <a:t>Register: A new</a:t>
            </a:r>
            <a:r>
              <a:rPr lang="en-US" dirty="0">
                <a:latin typeface="Times New Roman" panose="02020603050405020304" pitchFamily="18" charset="0"/>
                <a:cs typeface="Times New Roman" panose="02020603050405020304" pitchFamily="18" charset="0"/>
              </a:rPr>
              <a:t> user has to register on our website and has to fill in details such as Name, mobile number, stream, email id, etc.</a:t>
            </a:r>
          </a:p>
          <a:p>
            <a:r>
              <a:rPr lang="en-US" dirty="0">
                <a:latin typeface="Times New Roman" panose="02020603050405020304" pitchFamily="18" charset="0"/>
                <a:cs typeface="Times New Roman" panose="02020603050405020304" pitchFamily="18" charset="0"/>
              </a:rPr>
              <a:t>Login: A registered user needs to login to go to the home page. He needs to enter his email id and password to login.</a:t>
            </a:r>
          </a:p>
          <a:p>
            <a:r>
              <a:rPr lang="en-US" dirty="0">
                <a:latin typeface="Times New Roman" panose="02020603050405020304" pitchFamily="18" charset="0"/>
                <a:cs typeface="Times New Roman" panose="02020603050405020304" pitchFamily="18" charset="0"/>
              </a:rPr>
              <a:t>Streams: The user can select the stream he is in and will be directed to a page with video lectures, notes, solved and unsolved question papers for preparation.</a:t>
            </a:r>
          </a:p>
          <a:p>
            <a:r>
              <a:rPr lang="en-US" dirty="0">
                <a:latin typeface="Times New Roman" panose="02020603050405020304" pitchFamily="18" charset="0"/>
                <a:cs typeface="Times New Roman" panose="02020603050405020304" pitchFamily="18" charset="0"/>
              </a:rPr>
              <a:t>Mentor: If user faces difficulty in preparing for the exam or needs guidance he can interact with our mentor, who has already given the exam.</a:t>
            </a:r>
          </a:p>
          <a:p>
            <a:r>
              <a:rPr lang="en-US" dirty="0">
                <a:latin typeface="Times New Roman" panose="02020603050405020304" pitchFamily="18" charset="0"/>
                <a:cs typeface="Times New Roman" panose="02020603050405020304" pitchFamily="18" charset="0"/>
              </a:rPr>
              <a:t>Log Out: Once the user logs out, he need to login again the next time he visits our website.</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4680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0B1E-598A-4F5D-BE7E-15839D929BB8}"/>
              </a:ext>
            </a:extLst>
          </p:cNvPr>
          <p:cNvSpPr>
            <a:spLocks noGrp="1"/>
          </p:cNvSpPr>
          <p:nvPr>
            <p:ph type="title"/>
          </p:nvPr>
        </p:nvSpPr>
        <p:spPr/>
        <p:txBody>
          <a:bodyPr/>
          <a:lstStyle/>
          <a:p>
            <a:pPr algn="ctr"/>
            <a:r>
              <a:rPr lang="en-US" b="1" dirty="0">
                <a:latin typeface="Footlight MT Light" panose="0204060206030A020304" pitchFamily="18" charset="0"/>
              </a:rPr>
              <a:t>ER Diagram and Tables</a:t>
            </a:r>
            <a:endParaRPr lang="en-IN" b="1" dirty="0">
              <a:latin typeface="Footlight MT Light" panose="0204060206030A020304" pitchFamily="18" charset="0"/>
            </a:endParaRPr>
          </a:p>
        </p:txBody>
      </p:sp>
      <p:sp>
        <p:nvSpPr>
          <p:cNvPr id="3" name="Content Placeholder 2">
            <a:extLst>
              <a:ext uri="{FF2B5EF4-FFF2-40B4-BE49-F238E27FC236}">
                <a16:creationId xmlns:a16="http://schemas.microsoft.com/office/drawing/2014/main" id="{FE07CF10-90AF-4680-990B-922FE77F468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107628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Slice</Template>
  <TotalTime>401</TotalTime>
  <Words>445</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Footlight MT Light</vt:lpstr>
      <vt:lpstr>Times New Roman</vt:lpstr>
      <vt:lpstr>Tw Cen MT</vt:lpstr>
      <vt:lpstr>Circuit</vt:lpstr>
      <vt:lpstr>PowerPoint Presentation</vt:lpstr>
      <vt:lpstr>Problem Statement</vt:lpstr>
      <vt:lpstr>Objective </vt:lpstr>
      <vt:lpstr>Literature survey</vt:lpstr>
      <vt:lpstr>Project Flow Diagram</vt:lpstr>
      <vt:lpstr>Features and functionality</vt:lpstr>
      <vt:lpstr>ER Diagram and Tables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Aryan Dubey</dc:creator>
  <cp:lastModifiedBy>Aryan Dubey</cp:lastModifiedBy>
  <cp:revision>14</cp:revision>
  <dcterms:created xsi:type="dcterms:W3CDTF">2021-09-19T07:42:13Z</dcterms:created>
  <dcterms:modified xsi:type="dcterms:W3CDTF">2021-09-21T12:00:59Z</dcterms:modified>
</cp:coreProperties>
</file>