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4" r:id="rId9"/>
    <p:sldId id="265" r:id="rId10"/>
    <p:sldId id="263" r:id="rId11"/>
    <p:sldId id="267" r:id="rId12"/>
    <p:sldId id="269" r:id="rId13"/>
    <p:sldId id="268" r:id="rId14"/>
    <p:sldId id="270" r:id="rId15"/>
    <p:sldId id="271" r:id="rId16"/>
    <p:sldId id="272" r:id="rId17"/>
    <p:sldId id="273" r:id="rId18"/>
    <p:sldId id="274" r:id="rId19"/>
    <p:sldId id="275" r:id="rId20"/>
    <p:sldId id="276" r:id="rId21"/>
    <p:sldId id="277"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67" autoAdjust="0"/>
    <p:restoredTop sz="94660"/>
  </p:normalViewPr>
  <p:slideViewPr>
    <p:cSldViewPr snapToGrid="0">
      <p:cViewPr varScale="1">
        <p:scale>
          <a:sx n="72" d="100"/>
          <a:sy n="72" d="100"/>
        </p:scale>
        <p:origin x="45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8F86E305-94D6-484B-AA47-C34FA70E377C}" type="datetimeFigureOut">
              <a:rPr lang="en-IN" smtClean="0"/>
              <a:t>27-02-2024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1E4345-8B39-4678-A8A4-4163D9BF47B6}" type="slidenum">
              <a:rPr lang="en-IN" smtClean="0"/>
              <a:t>‹#›</a:t>
            </a:fld>
            <a:endParaRPr lang="en-IN"/>
          </a:p>
        </p:txBody>
      </p:sp>
    </p:spTree>
    <p:extLst>
      <p:ext uri="{BB962C8B-B14F-4D97-AF65-F5344CB8AC3E}">
        <p14:creationId xmlns:p14="http://schemas.microsoft.com/office/powerpoint/2010/main" val="19756392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F86E305-94D6-484B-AA47-C34FA70E377C}" type="datetimeFigureOut">
              <a:rPr lang="en-IN" smtClean="0"/>
              <a:t>27-02-2024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1E4345-8B39-4678-A8A4-4163D9BF47B6}" type="slidenum">
              <a:rPr lang="en-IN" smtClean="0"/>
              <a:t>‹#›</a:t>
            </a:fld>
            <a:endParaRPr lang="en-IN"/>
          </a:p>
        </p:txBody>
      </p:sp>
    </p:spTree>
    <p:extLst>
      <p:ext uri="{BB962C8B-B14F-4D97-AF65-F5344CB8AC3E}">
        <p14:creationId xmlns:p14="http://schemas.microsoft.com/office/powerpoint/2010/main" val="13494234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F86E305-94D6-484B-AA47-C34FA70E377C}" type="datetimeFigureOut">
              <a:rPr lang="en-IN" smtClean="0"/>
              <a:t>27-02-2024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1E4345-8B39-4678-A8A4-4163D9BF47B6}" type="slidenum">
              <a:rPr lang="en-IN" smtClean="0"/>
              <a:t>‹#›</a:t>
            </a:fld>
            <a:endParaRPr lang="en-IN"/>
          </a:p>
        </p:txBody>
      </p:sp>
    </p:spTree>
    <p:extLst>
      <p:ext uri="{BB962C8B-B14F-4D97-AF65-F5344CB8AC3E}">
        <p14:creationId xmlns:p14="http://schemas.microsoft.com/office/powerpoint/2010/main" val="24970878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F86E305-94D6-484B-AA47-C34FA70E377C}" type="datetimeFigureOut">
              <a:rPr lang="en-IN" smtClean="0"/>
              <a:t>27-02-2024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1E4345-8B39-4678-A8A4-4163D9BF47B6}" type="slidenum">
              <a:rPr lang="en-IN" smtClean="0"/>
              <a:t>‹#›</a:t>
            </a:fld>
            <a:endParaRPr lang="en-IN"/>
          </a:p>
        </p:txBody>
      </p:sp>
    </p:spTree>
    <p:extLst>
      <p:ext uri="{BB962C8B-B14F-4D97-AF65-F5344CB8AC3E}">
        <p14:creationId xmlns:p14="http://schemas.microsoft.com/office/powerpoint/2010/main" val="30589876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F86E305-94D6-484B-AA47-C34FA70E377C}" type="datetimeFigureOut">
              <a:rPr lang="en-IN" smtClean="0"/>
              <a:t>27-02-2024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1E4345-8B39-4678-A8A4-4163D9BF47B6}" type="slidenum">
              <a:rPr lang="en-IN" smtClean="0"/>
              <a:t>‹#›</a:t>
            </a:fld>
            <a:endParaRPr lang="en-IN"/>
          </a:p>
        </p:txBody>
      </p:sp>
    </p:spTree>
    <p:extLst>
      <p:ext uri="{BB962C8B-B14F-4D97-AF65-F5344CB8AC3E}">
        <p14:creationId xmlns:p14="http://schemas.microsoft.com/office/powerpoint/2010/main" val="1126811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8F86E305-94D6-484B-AA47-C34FA70E377C}" type="datetimeFigureOut">
              <a:rPr lang="en-IN" smtClean="0"/>
              <a:t>27-02-2024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C1E4345-8B39-4678-A8A4-4163D9BF47B6}" type="slidenum">
              <a:rPr lang="en-IN" smtClean="0"/>
              <a:t>‹#›</a:t>
            </a:fld>
            <a:endParaRPr lang="en-IN"/>
          </a:p>
        </p:txBody>
      </p:sp>
    </p:spTree>
    <p:extLst>
      <p:ext uri="{BB962C8B-B14F-4D97-AF65-F5344CB8AC3E}">
        <p14:creationId xmlns:p14="http://schemas.microsoft.com/office/powerpoint/2010/main" val="18296576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8F86E305-94D6-484B-AA47-C34FA70E377C}" type="datetimeFigureOut">
              <a:rPr lang="en-IN" smtClean="0"/>
              <a:t>27-02-2024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C1E4345-8B39-4678-A8A4-4163D9BF47B6}" type="slidenum">
              <a:rPr lang="en-IN" smtClean="0"/>
              <a:t>‹#›</a:t>
            </a:fld>
            <a:endParaRPr lang="en-IN"/>
          </a:p>
        </p:txBody>
      </p:sp>
    </p:spTree>
    <p:extLst>
      <p:ext uri="{BB962C8B-B14F-4D97-AF65-F5344CB8AC3E}">
        <p14:creationId xmlns:p14="http://schemas.microsoft.com/office/powerpoint/2010/main" val="35936510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8F86E305-94D6-484B-AA47-C34FA70E377C}" type="datetimeFigureOut">
              <a:rPr lang="en-IN" smtClean="0"/>
              <a:t>27-02-2024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C1E4345-8B39-4678-A8A4-4163D9BF47B6}" type="slidenum">
              <a:rPr lang="en-IN" smtClean="0"/>
              <a:t>‹#›</a:t>
            </a:fld>
            <a:endParaRPr lang="en-IN"/>
          </a:p>
        </p:txBody>
      </p:sp>
    </p:spTree>
    <p:extLst>
      <p:ext uri="{BB962C8B-B14F-4D97-AF65-F5344CB8AC3E}">
        <p14:creationId xmlns:p14="http://schemas.microsoft.com/office/powerpoint/2010/main" val="22018581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86E305-94D6-484B-AA47-C34FA70E377C}" type="datetimeFigureOut">
              <a:rPr lang="en-IN" smtClean="0"/>
              <a:t>27-02-2024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C1E4345-8B39-4678-A8A4-4163D9BF47B6}" type="slidenum">
              <a:rPr lang="en-IN" smtClean="0"/>
              <a:t>‹#›</a:t>
            </a:fld>
            <a:endParaRPr lang="en-IN"/>
          </a:p>
        </p:txBody>
      </p:sp>
    </p:spTree>
    <p:extLst>
      <p:ext uri="{BB962C8B-B14F-4D97-AF65-F5344CB8AC3E}">
        <p14:creationId xmlns:p14="http://schemas.microsoft.com/office/powerpoint/2010/main" val="40531679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F86E305-94D6-484B-AA47-C34FA70E377C}" type="datetimeFigureOut">
              <a:rPr lang="en-IN" smtClean="0"/>
              <a:t>27-02-2024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C1E4345-8B39-4678-A8A4-4163D9BF47B6}" type="slidenum">
              <a:rPr lang="en-IN" smtClean="0"/>
              <a:t>‹#›</a:t>
            </a:fld>
            <a:endParaRPr lang="en-IN"/>
          </a:p>
        </p:txBody>
      </p:sp>
    </p:spTree>
    <p:extLst>
      <p:ext uri="{BB962C8B-B14F-4D97-AF65-F5344CB8AC3E}">
        <p14:creationId xmlns:p14="http://schemas.microsoft.com/office/powerpoint/2010/main" val="4126057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F86E305-94D6-484B-AA47-C34FA70E377C}" type="datetimeFigureOut">
              <a:rPr lang="en-IN" smtClean="0"/>
              <a:t>27-02-2024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C1E4345-8B39-4678-A8A4-4163D9BF47B6}" type="slidenum">
              <a:rPr lang="en-IN" smtClean="0"/>
              <a:t>‹#›</a:t>
            </a:fld>
            <a:endParaRPr lang="en-IN"/>
          </a:p>
        </p:txBody>
      </p:sp>
    </p:spTree>
    <p:extLst>
      <p:ext uri="{BB962C8B-B14F-4D97-AF65-F5344CB8AC3E}">
        <p14:creationId xmlns:p14="http://schemas.microsoft.com/office/powerpoint/2010/main" val="5551337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86E305-94D6-484B-AA47-C34FA70E377C}" type="datetimeFigureOut">
              <a:rPr lang="en-IN" smtClean="0"/>
              <a:t>27-02-2024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1E4345-8B39-4678-A8A4-4163D9BF47B6}" type="slidenum">
              <a:rPr lang="en-IN" smtClean="0"/>
              <a:t>‹#›</a:t>
            </a:fld>
            <a:endParaRPr lang="en-IN"/>
          </a:p>
        </p:txBody>
      </p:sp>
    </p:spTree>
    <p:extLst>
      <p:ext uri="{BB962C8B-B14F-4D97-AF65-F5344CB8AC3E}">
        <p14:creationId xmlns:p14="http://schemas.microsoft.com/office/powerpoint/2010/main" val="24146967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5" Type="http://schemas.openxmlformats.org/officeDocument/2006/relationships/image" Target="../media/image21.png"/><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April 2020 New Feature Deep Dive: Sales Forecasting Webinar - CRM Software  Blog | Dynamics 36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34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40412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55575" y="5301285"/>
            <a:ext cx="6337990" cy="646331"/>
          </a:xfrm>
          <a:prstGeom prst="rect">
            <a:avLst/>
          </a:prstGeom>
          <a:noFill/>
        </p:spPr>
        <p:txBody>
          <a:bodyPr wrap="square" rtlCol="0">
            <a:spAutoFit/>
          </a:bodyPr>
          <a:lstStyle/>
          <a:p>
            <a:pPr marL="285750" indent="-285750">
              <a:buFont typeface="Arial" panose="020B0604020202020204" pitchFamily="34" charset="0"/>
              <a:buChar char="•"/>
            </a:pPr>
            <a:r>
              <a:rPr lang="en-IN" dirty="0" smtClean="0"/>
              <a:t>By Looking at our data we can say it is </a:t>
            </a:r>
            <a:r>
              <a:rPr lang="en-IN" b="1" dirty="0" smtClean="0"/>
              <a:t>Non-stationary </a:t>
            </a:r>
            <a:r>
              <a:rPr lang="en-IN" dirty="0" smtClean="0"/>
              <a:t>and </a:t>
            </a:r>
            <a:r>
              <a:rPr lang="en-IN" b="1" dirty="0" smtClean="0"/>
              <a:t>Up </a:t>
            </a:r>
            <a:r>
              <a:rPr lang="en-IN" b="1" dirty="0"/>
              <a:t>T</a:t>
            </a:r>
            <a:r>
              <a:rPr lang="en-IN" b="1" dirty="0" smtClean="0"/>
              <a:t>rend</a:t>
            </a:r>
            <a:endParaRPr lang="en-IN" b="1" dirty="0"/>
          </a:p>
        </p:txBody>
      </p:sp>
      <p:sp>
        <p:nvSpPr>
          <p:cNvPr id="6" name="AutoShape 6" descr="data:image/png;base64,iVBORw0KGgoAAAANSUhEUgAABgEAAALjCAYAAAA7s6VqAAAAOXRFWHRTb2Z0d2FyZQBNYXRwbG90bGliIHZlcnNpb24zLjUuMiwgaHR0cHM6Ly9tYXRwbG90bGliLm9yZy8qNh9FAAAACXBIWXMAAA9hAAAPYQGoP6dpAAD16UlEQVR4nOzdeXxU1f3/8fckMyGZLCwJGCCsZQmI7C6gVXFjrQoCAm7VCFat0p9rbVHcqtW2WGtFBcHWKiAgqMiidcMvuLApEoWwE3YJkG2SSWa5vz9oJrlJJiRkmSWv5+PBQ+6Ze+75zCQ3kfO553MshmEYAgAAAAAAAAAAYSci0AEAAAAAAAAAAID6QRIAAAAAAAAAAIAwRRIAAAAAAAAAAIAwRRIAAAAAAAAAAIAwRRIAAAAAAAAAAIAwRRIAAAAAAAAAAIAwRRIAAAAAAAAAAIAwRRIAAAAAAAAAAIAwRRIAAAAAAAAAAIAwZQ10AAAAAIAkORwObdq0STt37lR2drYcDoeio6MVHx+vlJQUdezYUd26dZPNZgt0qCZ79+5Vp06dfMe33HKL/vWvfwUuoCDD54NQw/csAAAINyQBAAAAEDBer1fvvPOOZs+erdWrV8vr9VZ5fpMmTdS7d29dfPHFGjp0qC6++GI1adKkgaIFAAAAgNBDOSAAAAAExNatWzVo0CBNmjRJn3/++WkTAJJUVFSk9evX629/+5uuuuoqrVy5sgEiBRBK/vWvf8lisfj+8BQ/AABo7FgJAAAAgAb3/fff6/LLL9eJEydM7REREeratau6du2qhIQEFRcX68SJE9q2bZsOHToUoGgBAAAAIHSRBAAAAECDcjgc+tWvfmVKACQkJOjhhx/WbbfdpuTk5Er7HTlyRB9//LGWLl2qlStXqqioqKFCBgAAAICQRRIAAAAADer555/XgQMHfMetWrXSF198oR49elTZLzk5WTfffLNuvvlmHTt2TLNmzVJSUlJ9hwsAAAAAIY0kAAAAABrUvHnzTMczZsw4bQKgvJYtW+qPf/xjXYYFAAAAAGGJjYEBAADQYA4fPqydO3f6jm02m8aOHRvAiAAAAAAgvLESAAAAAA2m/Oa+SUlJatKkSYONf+LECf3000/asWOHTpw4IafTqYSEBCUmJqpv377q0aOHLBZLg8VTVn5+vtauXatDhw7p2LFjioyMVKtWrdSjRw/1799fERFn/vxOfn6+Nm/erG3btik7O1uFhYWKjo5WQkKC2rdvr27duqlz5851+G5q5rvvvlNGRoYOHjyoiIgItWnTRoMHD1a7du0CFlNDOnbsmL7++msdPHhQJ0+eVGJiogYOHKgBAwactm9GRobWrVunQ4cOKSIiQq1bt9bFF1+s9u3b1zquEydOaM2aNTpy5IiOHz+u2NhYtWzZUn369FHPnj1rff3ysrKy9NVXX+nAgQPKyclRYmKiUlNTNWjQINlstjofrza2b9+uzZs368CBA3K73WrZsqUGDBigc845J9ChAQAAVGQAAAAADeSbb74xJPn+2O12w+121/uY9913n3HOOecYFovFNH75P4mJicbDDz9sHD58uNrX37Nnj+kat9xyS43iW7VqlTFkyBDDZrP5jSspKcl4+OGHjRMnTtTo2t99950xZswYo0mTJlW+b0lGy5YtjYkTJxpffPFFjcY4HX+fj9vtNl566SWje/fulcZjsViMCy+80Fi7dm2V1y8oKDBatGjh6xcfH2/k5eXVOM4tW7aYxh84cOCZvN1KXXLJJaZrl/juu++Ma665xu/X/uyzzzY+/fTTSq/5/vvvG3369PH79bzyyiuNbdu2nVG8y5cvNy688EIjIiLC7/Xbt29vPPXUU0Z+fn61r9uhQwdf/w4dOvjaf/rpJ+Paa6/1+zkkJCQYTzzxhFFQUOD32uW/z2ryZ8+ePVVeq+w9vWzZMuOCCy7we63OnTsbb731VrU/EwAAgIZAEgAAAAANZvfu3RUmzVatWlVv47377rtnNCmYmJhofPzxx9Ua40yTAMeOHTOuuOKKGse1evXqal3/ueeeq3IS19+fG264oVrXr67KPp+8vLxqv3eLxWJMmzatyjHuv/9+U59XX321xnHefffdpmvMmTPnTN9yBZUlAd54440qEz8lfyIiIkyxeDwe46677qrWZ9esWTNj3bp11Y4zNzfXGDFiRI2+X1q3bm1888031bp+ZUmAuXPnGna7vVpjXXjhhcbJkycrvXZ9JwHcbrfx29/+ttrXvPvuuw2v11vtzx4AAKA+UQ4IAAAADaZTp05KTk7WkSNHfG133HGHVq5cWePNgavD6/WajiMjI9W1a1d16tRJCQkJslgsOn78uLZs2WKK6fjx4xo5cqRWr16tQYMG1XlcO3fu1NChQ7V7925Te3x8vAYMGKCzzjpLHo9He/fu1aZNm3zv4/jx47ryyiv1wQcfaOjQoX6v//bbb+vhhx82tVksFp199tnq3LmzEhISVFRUpJycHGVkZCgzM1OGYdT5+/Rn4sSJ+uSTT3zHvXv3VpcuXSSd+mx++OEH32uGYejpp5+Wx+PRM888U+n17rzzTs2YMcP3Hl577TXdcccd1Y6noKBAb731lu+4adOmmjBhQo3eU0289957SktL831du3Tpop49e8putyszM1Pr1q2T2+2WdOp7+I477lDv3r01cOBA3XvvvZo5c6YkKSIiQn379lWnTp0UERGhrVu3Kj093TdOdna2xowZo59++knx8fFVxpSdna0hQ4bo+++/N7U3adJEF1xwgVq3bq3c3Fxt3rxZBw8e9L1++PBhDRkyRO+//76uvPLKGn0OixYtUlpamu/r1qFDB/Xq1UtNmzbVsWPH9M033ygvL893/tq1a3XHHXfonXfeqdE4dWHq1Kl6+eWXJZ26l3r37q3OnTurSZMm2rdvn9avX+/7mknSyy+/rLPPPlt33nlng8cKAABQQWBzEAAAAGhsHnjggQpPzUZFRRk33HCDsWzZsjMq5eLPokWLjGbNmhm//e1vjY8++sgoLCz0e+5XX31lDBkyxBRX+/btjaKioirHqOlKAIfDYfTq1cvUp3v37sbixYsrLY106NAhY/Lkyabzk5KSjAMHDlR6fY/HY7Rp08Z0/m9/+9sqSxwdP37cmD9/vnH11VcbN998c5Xx11T5z6d58+a+v19xxRWVlqzZtm1bpSsFqlqdMXz4cNO53377bbVjnD17tqnvvffee0bv1Z/yKwFKPoNBgwYZGzZsqHD+3r17jcGDB5v6XHrppcbChQt9x7/+9a8r/R5Ys2aNkZycbOo7ffr008Y4btw4Ux+bzWY8+uijRm5uruk8r9drfPjhh6an+ku+Jw8ePFjlGGX7xMbGGjExMYYk4+KLL650xUJBQYHx+9//vsL3wZdfflnhXJfLZezZs8fYs2eP8Ze//MV0/l/+8hffa5X9cblcpmuV/55NSkry/f3222839u/fX2H8AwcOVFhFkZCQUKNySQAAAPWFJAAAAAAa1LFjx4y2bdv6LaMRGRlp9O7d27j99tuN1157zdi8ebPh8XjOaKyff/7ZcDgc1T7f6/Uat956qymeN954o8o+NU0ClC/lMnz48CprnZf429/+Zup36623Vnret99+W6N4yqtOLDXhr0zL+PHjq/y6ut3uChPTHTt2rDBhW2LZsmXV+nwqM2DAAFPfn376qcbvsyrlkwCSjBEjRhhOp9Nvn+zs7AqT+SXJg2eeeabK8b755hvT/hft27evsjTN+++/X+EeXLJkSZVjHDp0yOjSpYup39ixY6vsUz5xIMmYNGmS369pialTp5r63HjjjVWe/8Ybb9ToHi7P3/fszJkzq+zncrkqfC+9/vrrNRobAACgPkQIAAAAaEBJSUlavny52rZtW+nrHo9HP/zwg15//XXdcccd6tOnj5KSkjRu3Di9//77crlc1R6rZcuWstvt1T7fYrHon//8p1q1auVre/vtt6vd/3QOHTqk119/3XfcsWNHLV68WDExMafte99992nEiBGmuMqWMCqxb98+0/HYsWNrFGN1YqmtlJQUzZkzRxER/v85EhkZqblz55q+T/bu3asPPvig0vNHjBihTp06+Y7feecdZWdnnzaWjRs3auPGjb7jSy65pF5KU5WVmJio//znP2rSpInfc5o2baq77rrL1Hby5EldccUVeuSRR6q8/vnnn69LL73Ud5yZmakdO3b4Pf9vf/ub6fh3v/udRo8eXeUYrVu31rx580xfwyVLlmjPnj1V9iurS5cuev3112W1Vl2l9rHHHlNUVJTv+LPPPqv2GHVl0qRJpy3tY7Va9cQTT5jaAhErAABAeSQBAAAA0OD69Omj7777TrfffvtpJwClU5Ofixcv1rXXXquePXtq6dKl9Rab3W7X8OHDfcfffvtthb0FztSrr76q4uJi3/H06dNrlKS4//77fX8vLi7WqlWrTtvn559/rlmQDeDhhx9WXFzcac+Li4ursLfBv/71r0rPjYiI0G9+8xvfcUFBgd58883TjvHKK6+Yjsteo77ccccdatGixWnPq6zG/u9///tqjXHVVVeZjsvX+i+xd+9effnll77jmJgYPfroo9Ua49xzz9WYMWN8x16vV//5z3+q1Vc69f1cnaRTixYtNHjwYN/xoUOHGvz7urqfyVVXXWVKWHz33Xf1FRIAAEC1kQQAAABAQLRs2VKzZ8/Wrl279Mwzz6h///5VPhleYufOnRozZozuvffeWk3OO51OHTt2TPv27dPevXtNf8puopqXl6cDBw6c8Thl/fe///X9PTIyssZP6V900UWmpMn//d//VTgnNTXVdPzss89WumIgUCwWS4023Z04caIsFovveO3atX43MU5LS1N0dLTv+LXXXqvy2rm5uVqwYIHvuFWrVqZJ7fpSNslUla5du5qOY2JidPHFF59R36NHj1Z63po1a0zHo0aNUtOmTas1hiTdfPPNVV6vKiNHjqz2ueVXZzRkEqBz584V7it/bDabfvGLX/iOgzEJBwAAGp/TP3YFAAAA1KP27dvrkUce0SOPPKKcnBx9/fXX2rhxo7777jt9++23fifgX3rpJSUkJOjpp5+u1jjffvutFi1apK+//lo//vijcnJyqh3jyZMn1b59+2qfXxmn02kqO9OuXTtlZWUpKyurRtdp1qyZr8+uXbsqvH7OOefonHPO0ZYtWySdSpqkpqbq17/+tcaOHasLLrigWqsv6ssvfvELJSUlVfv8pKQkde7c2fdeT5w4od27d5smWkskJibq+uuv17///W9J0k8//aT/+7//0y9/+ctKr/3mm2/K4XD4jm+77TbTU9z1pbrlhspPxnfp0kU2m+2M+ubm5lZ63oYNG0zHZZ+4r47y569fv75a/eLi4tSuXbtqj9O8eXPTcU3u39rq2bNnjc4vG2tDxgkAAOAPSQAAAAAEjaZNm2rYsGEaNmyYr23nzp1655139NJLL1V4mvnZZ5/VpEmTqpykS09P1913320qeVJTdTGRd+TIEdN+Bnv37jXVsD8TJ06cqLR91qxZGjJkiJxOp6RT8b/44ot68cUXFRsbq/PPP1+DBg3SRRddpAsvvNC08qG+devWrcZ9unbtakp4/Pzzz5UmASTprrvu8iUBpFMlmPwlAcquFIiIiNCUKVNqHNuZKD+h7U/5ZE2zZs2qPUb5vv720ij/pHpNvz6JiYlKSkryJaays7PlcrlOm6yo7mdQovz1arI3SG3VJla3213X4QAAANQY5YAAAAAQ1Lp06aI//vGP2rlzp8aPH296zev16oUXXvDbd82aNRo8eHCtEgAl49TW8ePHa32N8vLy8iptv+CCC7R27Vr169evwmsOh0OfffaZ/vSnP2n48OFq2bKlrr32Wn3yySd1Hl9lEhISatyn/FPt/pIfknTeeedp4MCBvuN333230tUWa9asUXp6uu946NChtU7KVFd1yl7VZb+qnDx50nRck1JA/vpU9fUpUR/vpb6EUqwAAACV4f9mAAAAEBLi4uL09ttva8CAAab2jz/+uNLzc3NzNX78eNNEedOmTXXHHXdo/vz5+u6773T06FE5HA55PB4ZhuH7M3369DqPv+yGwHXFX218Serfv782btyojz/+WLfeeqvfckZFRUV6//33deWVV2rUqFH1kqwoq2x9//q6xt133+37e1FRUaWbCb/66qum4zvvvLPWcYWi8t9DDfH1AQAAQMMiCQAAAICQYbVaNXXqVFNbZmamCgsLK5z76quv6vDhw77j888/Xzt27NCrr76qCRMmqG/fvmrVqpXsdnuFJ3391U+vjfJ18K+66ipT4uFM/uzdu7fKMS0Wi6688krNnTtX+/btU2ZmphYuXKh77rlHZ599doXzly9frhEjRtRrCZMzKa1Uvs/pyrNMmDBBiYmJvuNZs2aZJruPHz+uxYsX+47btWunESNG1DiucNCiRQvTcUN8fQAAANCwSAIAAAAgpPTt27dCW/mSJpL0/vvv+/5usVg0b948tWzZslpjHDp06Izj8+ess84yHW/fvr3Oxziddu3aady4cfrHP/6h9PR0bd++XXfffbcpCbJu3bpKn5yvK2fyvnfs2GE6btWqVZXnR0dH69ZbbzX1//TTT33Hb7zxhoqKinzHU6ZMUWRkZI3jCgflP8uafn1OnDhhKrfUrFmzam9eDAAAgIZBEgAAAAAhpbLJ2srqmJedOO7Ro4c6d+5c7TG+/vrrMwuuCgkJCaan7/fu3Vthcruhde3aVf/85z/15z//2dS+dOnSehtz165dldbo9ycrK0u7d+/2Hbdo0aJaX8s777zTlNwo2QTYMAzNmjXL1261WpWWllbteMJN2f0TJOmrr76qUf/y55977rm1jqm2KEcEAABgRhIAAAAAIeWnn34yHTdt2lSxsbEVzsvOzjadU12fffaZMjMzzzi+qgwdOtR0PHv27HoZp6bKT4Lv2bOn3sYyDEMLFiyo9vnz5883lfK58MILqzXJ27lzZw0bNsx3/P777+vIkSP69NNPTcmXa6+9Vq1bt652POHmoosuMh1/+OGHNSqH9Z///KfK6wVCkyZNTMdlV30AAAA0RiQBAAAA0GDy8vK0c+fOWl2j7FPcknTZZZdVel7ZuuQ7duyQ1+s97bVdLpceeeSRWsVXlTvvvFNWq9V3/NJLL+nHH3+st/Gqq2xMUsVJ1Lr23HPPKT8//7Tn5efn6/nnnze13XLLLdUep+wGwS6XS3PmzKmwIfBvfvObal8vHHXs2FG//OUvfccFBQX605/+VK2+Gzdu1Lvvvus7joiI0I033ljnMdZUs2bNTMdl9wYBAABojEgCAAAAoMEcP35cqampuvnmm89o8vvxxx/Xf//7X1PbpEmTKj23T58+vr9nZWXp9ddfr/LaHo9Hd9xxh9atW1fjuKqrS5cuplr1TqdTI0aMqLC64XSKior81u1///33tX79+hpd78033zQd9+jRo0b9a+rAgQNKS0urMjHj9XqVlpamAwcO+No6duyoa665ptrjDBs2zFQ66OWXX9YHH3zgO+7WrZvfJFJjcv/995uOZ8yYoWXLllXZ5+jRo5o0aZI8Ho+vbfTo0TUqu1Vfyn//fvzxxwGKBAAAIDiQBAAAAECD8ng8+s9//qNevXrp3HPP1T/+8Q/9+OOPppIv5c//9NNPdfnll+uJJ54wvXbJJZdo7Nixlfa7/vrrTce//e1v9Y9//EPFxcUVzl2/fr0uu+wyvfHGG5JU7Q2Ez8SMGTPUu3dv33FmZqYGDhyoP/7xj9q/f7/ffoWFhfrkk0907733ql27dqZkQlmff/65zjvvPJ177rl6/vnntW3bNr+fbV5env785z/rvvvuM7XX5Gn7mipZobFw4UINHz680o1ot2/frmHDhmnhwoWm9tdee63CqoWqREREmJ70P3z4sFwul+/4jjvuoH68pGuuuUbXXXed79jtdmvs2LF68sknK6zYMAxDK1eu1KBBg0xfuxYtWujFF19ssJir0qFDB1My4uuvv9YNN9ygVatWKSMjQ3v37jX9cbvdAYwWAACg/lX//6ABAACAOrZhwwZt2LBB0qm6/T169FBSUpKaNWumwsJCHTlyRFu2bKm0RnnPnj2rrC1/yy236B//+Id++OEHSafKwUydOlWPP/64zj//fCUmJionJ0fp6enau3evr98ll1yiiy66qNolUWoqLi5OH374oa666ipt27ZN0qkJ/meeeUbPPPOMOnfurNTUVDVr1kxut1s5OTnau3evdu7caXrq+nRKPtuHH35YCQkJ6tWrl1q2bKn4+Hg5nU5lZmbq+++/r5AUufHGGyvsXVCXfvWrXykrK0srVqzQxx9/rO7du6tv377q0qWLDMPQzp07tXnz5gr9HnnkEV111VU1Hu+2227TY489JqfTaWqPjo7Wr3/96zN9G2Fn9uzZ2r59u7Zs2SJJKi4u1vTp0/Xss8/qggsuUHJysvLy8rR582bT6gzp1Gf59ttvq23btoEIvVL/7//9P91zzz2+43nz5mnevHmVnrtnzx517NixgSIDAABoeCQBAAAA0GDsdrvat29f6ca7OTk5+uabb6p1nRtuuEF///vflZSU5Pccq9WqZcuW6bLLLtOuXbt87SdPntSqVasq7XPFFVfo3Xff1YwZM6oVx5lq166d1q9fr9/85jd6++23Ta/t3r1bu3fvPu01ytc9r0pubq6++uqr0573m9/8Ri+99FK1r3smLBaLFixYoGuuuUaff/65JOn777/X999/7/f8P/zhD3r66afPaLzExERNmDChQvmk8ePHq0WLFmd0zXDUvHlzrVmzRuPHj9dHH33ka3c6nfriiy/89ktOTta7776rwYMHN0CU1Xf33Xfrxx9/rLAHBAAAQGNEOSAAAAA0mFatWmnfvn3atGmTnnzySV155ZVKSEioVt+kpCT95je/0bp16/TWW29VmQAo0b59e23atEn33nuv7Ha73/P69eun1157TR999FG146mtuLg4vfXWW9q8ebNuvPFG00bG/rRp00Y33HCDFi1apCNHjlR6ziOPPKLZs2drzJgxOuuss057zZiYGF133XX6+uuv9corr9So3M6Zio+P18cff6wZM2aoS5culZ5jsVg0ePBgrVmz5owTACXKbhBc4s4776zVNcNRQkKCVq1apQ8++ECDBg1SRIT/fy6mpKToiSee0I4dO4IuASCd+v555ZVX9O2332rq1KkaNGiQWrVqpejo6ECHBgAA0OAshr8CoQAAAEAD8Hq92rt3r3bs2KHMzEzl5uaqoKBAdrtdCQkJSk5OVu/evdWhQ4dajeNwOPTVV18pIyNDubm5atq0qZKTk9WnTx+/E9ENyev16ocfftBPP/2kEydOKDs7W9HR0UpISFDHjh3Vo0cPtWvXrsbX3bdvnzIyMrRv3z5lZ2erqKhIdrtdLVq0UI8ePXTOOedUmSBpCBs3blRGRoYOHTqkiIgItWnTRoMHD1b79u3r5Po7duxQt27dfMd9+vTxu/IApbKysrR27VodPnxYJ06cUGxsrFq2bKnevXurV69egQ4PAAAA1UQSAAAAAEBYe+ihh/SXv/zFd/zqq6/qjjvuCGBEAAAAQMMhCQAAAAAgbBUVFSklJUVZWVmSTpW8OXjwoOLi4gIcGQAAANAw2BMAAAAAQNiaO3euLwEgSb/+9a9JAAAAAKBRYSUAAAAAgLB07Ngx9erVSz///LMkyWq1atu2bfrFL34R4MgAAACAhmMNdAAAAAAAUFtut1sHDhyQJOXl5em7777TU0895UsASNKtt95KAgAAAACNDisBAAAAAIS8vXv3qlOnTn5fP+uss/Tjjz8qMTGxAaMCAAAAAo89AQAAAACEtebNm+v9998nAQAAAIBGiXJAAAAAAMJOdHS0OnfurOHDh+v+++9X69atAx0SAAAAEBAhWw7oww8/1LZt25SZmamcnBy5XC41a9ZMPXv21DXXXKN27dqZzl+4cKEWL17s93rXXHONbrjhhkpfy8jI0JIlS7R9+3a53W6lpKRo6NChuvTSS/1e7/jx43rnnXe0efNm5efnKykpSYMHD9bo0aMVFRVVaZ/i4mK99957Wrt2rbKyshQXF6c+ffro+uuvr/KppdWrV2vVqlU6cOCArFarunXrpjFjxqh79+5++wAAAAAAAAAAwl/IJgHS0tLkdDrVoUMHtWjRQpK0f/9+HT58WFarVQ8++KD69evnO78kCdC9e3clJydXuF7//v01aNCgCu3r1q3TjBkzZBiGevToofj4eKWnp8vhcGjkyJG65ZZbKvQ5cuSIpk2bptzcXLVr104pKSnavXu3jh49qm7dumn69Omy2WymPsXFxXrqqaeUkZGh5s2bKzU1VceOHdPOnTuVkJCgp59+utK4//3vf2v58uWKiopS79695XK5lJ6eLsMwdN999+m8886r8WcrSSdPnpTb7T6jvqGsZcuWOnbsWKDDAFAO9yYQfLgvgeDEvQkEJ+5NIPhwXyIcWK1WNW/e/PTnNUAs9eLBBx9U586dKzxV//HHH+v111/Xq6++qldeeUUREeZtDy6//PIqn+AvKz8/XzNnzpTX69X999+v888/X5KUnZ2txx57TMuXL9eAAQPUq1cvU79XXnlFubm5Gj58uG699VZJksfj0QsvvKB169Zp6dKlGj9+vKnP0qVLlZGRoW7dumnatGmKjo6WdGrFw5tvvqlXXnlFTzzxhKlPenq6li9frvj4eD399NO+Jc7bt2/X448/rpkzZ6pnz56Ki4ur1vsty+12y+Vy1bhfKLNYLJJOvfcQzY0BYYl7Ewg+3JdAcOLeBIIT9yYQfLgv0diE7MbAqamplZbVueqqq5ScnKyTJ0/q0KFDtRrjs88+U0FBgQYOHOhLAEhSs2bNdOONN0o6NUlf1s6dO7V161Y1bdrUd44kRUZG6vbbb1dkZKRWrlxpesre7XZr1apVkk6tcChJAEjSqFGj1KFDB23dulW7d+82jbVs2TJJ0pgxY0w1Trt166Yrr7xSBQUF+vzzz2v1GQAAAAAAAAAAQlfIJgGqUvL0v9Vau4UOGzdulCRdcMEFFV7r37+/bDabtmzZouLiYl/7pk2bJEkDBgyoUPKnWbNm6tGjhxwOhzIyMnzt27Ztk8Ph0FlnnaVOnTpVGKskAbFhwwZfW3FxsdLT0/3GV9JW8h4AAAAAAAAAAI1PyJYD8mf16tU6dOiQWrdurVatWlV4PT09XXv37lVxcbESExPVr18/de7cudJrZWZmSlKlr1utVrVv3167du3SoUOH1LFjR0nS3r17JanSyfyS9vT0dO3bt09nn322JGnfvn1V9ikZv+Q8STp06JBcLpcSEhIq3TS45Fpl+wAAAAAAAAAAGpeQTwJ88MEH2r9/v4qKinTw4EHt379fzZs319SpUyvsByBJX375pen4nXfe0fnnn6+7777bVIanoKBADodDknwbD5fXokUL7dq1S1lZWb4kwPHjxyWp0on5su1ZWVm+tpK/++tTMn5N+kRHRys2NlYOh0OFhYWKiYmp9DwAAAAAAAAAQPgK+STA5s2btWXLFt9xYmKi7rnnngpP7ycnJ+umm25Sv379lJSUJIfDoa1bt+qtt97St99+K6/XqwcffNB3vtPp9P29SZMmlY5d0l723JK/V7Zfwen6+BunJDlRk3FKrudwOOR0Ov0mAVwul2kDYIvF4ju3ZJOUxqLk/Ta29w0EO+5NIPhwXwLBiXsTCE7cm0Dw4b5EYxPySYBHH31UkuRwOJSZmanFixfr8ccf14QJEzRmzBjfeRdffLGpX3R0tC666CKdffbZeuCBB7R+/XplZGSoe/futYqnZEdxfz9EKttx/HS7kFfVp6ofVtXZ3Xzp0qVavHix77hTp0567rnn1LJly9P2DVfJycmBDgFAJbg3geDDfQkEJ+5NIDhxbwLBh/sSjUXIJwFKxMbGqkePHnrkkUc0bdo0vfPOO+rdu7e6dOlSZb/mzZvr0ksv1bJly7R582ZfEqBsaaCioiLZ7fYKfYuKiiqcW/IUfclr5ZVsIlyTPmcyjr+xyhs9erRGjRrlOy5JKhw7dkxut9tvv3BksViUnJysI0eOVCuBAqBhcG8CwYf7EghO3JtAcOLeBIIP9yXChdVqrdbD3GGTBChhtVo1ePBg7d69Wxs3bjxtEkCSWrduLUk6efKkr81ut8tut6ugoEAnTpyoNAlw4sQJSVJSUpKvLTExUXv27PHtDVBeSXvZPiV/99ensnFO18fpdMrhcCg2NrbK/QBsNptsNlulrzXWH4KGYTTa9w4EM+5NIPhwXwLBiXsTCE7cm0Dw4b5EY1Fx59wwEB8fL0nKzc2t1vn5+fmSKj4x36FDB0nS7t27K/Rxu93KzMyUzWZTmzZtfO0lGwTv2bOn0rFK2tu3b19hHH99SsYvOU+S2rRpI5vNptzc3EoTAZWNAwAAAAAAAABoXMIyCfDTTz9Jks4666zTnmsYhtavXy9JFTYT7t+/vyTpm2++qdBv06ZNcrlc6tWrl2lz3pI+GzduNG24K0nZ2dnaunWr7Ha7UlNTfe2pqamy2+06evRopYmAb7/91nRt6dSGwL169fIbX0nbgAED/L11AAAAAAAAAECYC8kkwNatW/XVV1/J4/GY2t1ut1auXKkvv/xSUVFRGjx4sKRTKwJWr15dYVLe6XRq9uzZ2rFjh5o1a6bzzjvP9Prll1+umJgYbdiwwTcRL0k5OTl66623JMlUT1+SunTpou7duysnJ0dvv/22r93j8ej111+Xx+PRsGHDZLWWVmKyWq0aNmyYJGnu3LlyOp2+1z788EPt27dPqampFUobjRw5UpK0ZMkSHT582Ne+fft2ffLJJ4qJidFll11W1UcJAAAAAAAAAAhjIbknwNGjRzVz5kzFx8erc+fOio+PV15enjIzM3Xy5EnZbDbdddddvrr5TqdTL7/8subOnauUlBQlJiaqoKBAe/bsUV5enmJjY3XfffepSZMmpnHi4uJ055136oUXXtCMGTPUs2dPxcfHa8uWLXI4HBo+fLjOOeecCvHdddddmjZtmlasWKH09HSlpKRo165dOnr0qLp27aoxY8ZU6DNmzBht2bJFGRkZmjp1qlJTU5WVlaUdO3YoPj5ed911V4U+vXv31ogRI7RixQo99NBDOuecc+TxePTDDz/I6/XqnnvuUVxcXB196gAAAAAAAACAUGMxQnD3i59//lmffvqpfvrpJ/3888/Kzc2V1WpVq1atdPbZZ2vEiBFKTk72nV9YWKglS5Zox44dOnLkiPLy8hQREaFWrVqpT58+GjVqlFq0aOF3vG3btvn6u91utW3bVkOHDtWQIUP89snKytLChQv1/fffKz8/X4mJibrwwgs1ZswYU/mgsoqLi7V06VKtWbNGx48fV2xsrPr27avrr7/etClweV988YVWrVqlgwcPKjIyUl27dtV1111nKjlUU8eOHauwciLcWSwWtW7dWocPH2ZTGCCIcG8CwYf7EghO3JtAcOLeBIIP9yXChc1mU8uWLU97XkgmAVD/SAJwWwDBgnsTCD7cl0Bw4t4EghP3JhB8uC8RLqqbBAjJPQEAAAAAAAAAAMDpkQQAAAAAAAAAACBMkQQAAAAAAAAAACBMkQQAAAAAAAAAACBMkQQAAAAAAAAAACBMkQQAAAAAAAAAACBMkQQAAAAAAAAAACBMkQQAAAAAAAAAACBMWQMdAAAAAAAAAAAANXHypEXbttm0bZtVW7fa9NBDeUpK8gY6rKBEEgAAAAAAAAAAEJScTmnnzlMT/SWT/tu22XTkSKTpvFGjnLr44qIARRncSAIAAAAAAAAAAALK65UyMyO1bZtNW7dafRP+e/ZY5fFYTtt/61YrSQA/SAIAAAAAAAAAABpMVlaEb6I/I6P0vwUFZ76F7bZttjqMMLyQBAAAAAAAAAAA1LnCQsv/JvnN5XyysiJP37kabDZDXbq41aOHSxdeyCoAf0gCAAAAAAAAAADOmMcj7dkT+b9J/tLNevfti5RhnL6UT3W0b+9WaqpLqamn/tujh1udOrllYwHAaZEEAAAAAAAAAACclmFIP/8cUaFu/44dNjmddTPZ37y5R6mpp57uL5nw797drbg4o06u3xiRBAAAAAAAAAAAmDgcFm3bZjU92b9tm1UnT9ZNKZ/oaENdu5qf7E9NdalVK68sdZNPwP+QBAAAAAAAAACARsrtlnbvtpqe7N+2zabMzLqZOrZYDHXo4DE92Z+a6lKnTh5F1k0+AadBEgAAAAAAAAAAwpxhSIcPR/jq9pdM+u/caVVxcd08ep+U5CnzZP+pSf9u3dyy2ynlE0gkAQAAAAAAAAAgjOTmWkwT/RkZp/6bkxNRJ9ePifGqe/eKG/UmJXnr5PqoWyQBAAAAAAAAACAEFRdLO3dWrNt/6FDdTPtGRBjq3NldoW5/+/YeRdRNPgENgCQAAAAAAAAAAAQxw5AOHIisULd/1y6r3O66KeWTnOwp92S/S126uBUdXSeXRwCRBAAAAAAAAACAIHHypKXck/2nyvnk59fNo/dxcaWlfErq9nfv7lKLFtTtD1ckAQAAAAAAAACggTmdp0r5lEz0lzzdf+RIZJ1c32o19ItfVKzbn5LikaVuFg8gRJAEAAAAAAAAAIB64vVKmZmRpo16t22zas8eqzyeupmNb9PmVN3+kif7U1NPlfKJiqqTyyPEkQQAAAAAAAAAgDqQlRXhm+jPyCj9b0FB3ZTySUjwVniyv3t3l5o2pZQP/CMJAAAAAAAAAAA1UFho+d8kv7mcT1ZW3ZTyiYoy1KWLeaI/NdWlNm28lPJBjZEEAAAAAAAAAIBKeDzSnj2R/5vkL92sd9++SBlG3czGt29fsW5/p05u2Wx1cnmAJAAAAAAAAACAxs0wpJ9/jqhQt3/HDpuczrqZ7G/e3FOhbn/37m7FxVHKB/WLJAAAAAAAAACARqOgQPrmG2nNmhht3VpSzseqkyfrppRPdLShrl3NT/anprrUqhWlfBAYJAEAAAAAAAAANAorVkTr/vubKTdXkprV6loWi6EOHTymJ/tTU13q1MmjyLrJJwB1giQAAAAAAAAAgLCXl2f5XwIgosZ9k5I8ZZ7sPzXp362bW3Y7pXwQ/EgCAAAAAAAAAAh7CxbYT5sAiInxqnv3ihv1JiV5GyhKoO6RBAAAAAAAAAAQ1jweac6cWFPbWWd5dO65xaa6/e3bexRR84UCQFAjCQAAAAAAAAAgrK1aFa39+81Toa++elLnnVccoIiAhkNeCwAAAAAAAEBYmzUrznR87rnSeee5AhQN0LBIAgAAAAAAAAAIWxs32rRhQ5Sp7b77JIslQAEBDYwkAAAAAAAAAICwNXu2eRVA69YeXXddgIIBAoAkAAAAAAAAAICwdOBApFasiDa1paU5ZLMFKCAgAEgCAAAAAAAAAAhLc+fGyuMprftjt3t1ww0FAYwIaHgkAQAAAAAAAACEnbw8i+bNs5vaJk4sUNOmRoAiAgKDJAAAAAAAAACAsLNggV15eaXTnxaLobQ0RwAjAgKDJAAAAAAAAACAsOLxSHPmxJrahg1zqkMHT4AiAgKHJAAAAAAAAACAsLJqVbT277ea2qZMYRUAGieSAAAAAAAAAADCyqxZcabjvn2Lde65xQGKBggskgAAAAAAAAAAwsbGjTZt2BBlapsyJV8WS4ACAgKMJAAAAAAAAACAsDF7tnkVQJs2bo0Y4QxQNEDgkQQAAAAAAAAAEBYOHIjU8uXRprbbbnPIZgtQQEAQIAkAAAAAAAAAICzMnRsrr7e07o/d7tWkSQUBjAgIPJIAAAAAAAAAAEJeXp5F8+bZTW0TJxaoaVMjQBEBwYEkAAAAAAAAAICQt2CBXXl5pdOdFouhtDRHACMCggNJAAAAAAAAAAAhze2W5syJNbUNH+5Uhw6eAEUEBA+SAAAAAAAAAABC2qpV0dq/32pqmzyZVQCARBIAAAAAAAAAQIibPTvOdNy3b7HOPbc4QNEAwYUkAAAAAAAAAICQtXGjTRs2RJnapkzJl8USoICAIEMSAAAAAAAAAEDIKr8KoE0bt0aMcAYoGiD4kAQAAAAAAAAAEJL274/U8uXRpra0NIdstgAFBAQhkgAAAAAAAAAAQtLcubHyekvr/tjtXk2cWBDAiIDgQxIAAAAAAAAAQMjJy7No3jy7qW3ixAI1bWoEKCIgOJEEAAAAAAAAABByFiywKz+/dHrTYjGUluYIYERAcCIJAAAAAAAAACCkuN3SnDmxprbhw53q0METoIiA4EUSAAAAAAAAAEBIWbUqWvv3W01tU6awCgCoDEkAAAAAAAAAACFl1qw403HfvsUaOLA4QNEAwY0kAAAAAAAAAICQsXGjTRs3RpnapkzJl8USoICAIEcSAAAAAAAAAEDImD3bvAqgTRu3RoxwBigaIPiRBAAAAAAAAAAQEvbvj9Ty5dGmtrQ0h2y2AAUEhACSAAAAAAAAAABCwty5sfJ6S+v+xMZ6NXFiQQAjAoIfSQAAAAAAAAAAQS8vz6J58+ymtgkTCtS0qRGgiIDQQBIAAAAAAAAAQNCbP9+u/PzS6UyLxVBamiOAEQGhgSQAAAAAAAAAgKDmdp8qBVTW8OFOdejgCVBEQOggCQAAAAAAAAAgqK1aFa39+62mtilTWAUAVAdJAAAAAAAAAABBbdasONNxv37FGjiwOEDRAKGFJAAAAAAAAACAoLVhg00bN0aZ2iZPzpfFEqCAgBBDEgAAAAAAAABA0Jo927wKoE0bt0aMcAYoGiD0kAQAAAAAAAAAEJT274/UihXRpra0NIdstgAFBIQgkgAAAAAAAAAAgtLcubHyekvr/sTGejVxYkEAIwJCD0kAAAAAAAAAAEEnL8+iefPsprYJEwrUtKkRoIiA0EQSAAAAAAAAAEDQmT/frvz80ulLi8VQWpojgBEBoYkkAAAAAAAAAICg4nZLc+bEmtqGD3eqQwdPgCICQhdJAAAAAAAAAABBZdWqaB04YDW1TZnCKgDgTJAEAAAAAAAAABBUZs2KMx3361esgQOLAxQNENpIAgAAAAAAAAAIGhs22LRxY5SpbfLkfFksAQoICHEkAQAAAAAAAAAEjdmzzasA2rRxa+RIZ4CiAUIfSQAAAAAAAIB6sGtXpP7zH7u2bg10JEDo2L8/UitWRJva0tIcslr9dABwWiQBAAAAAAAA6tiWLTZdcUUrPfxwUw0YIK1fbwt0SEBImDs3Vl5vad2f2FivJk4sCGBEQOgjCQAAAAAAAFDH/v73OBUXn5rILCyUHnmkqTyeAAcFBLm8PIvmzbOb2iZMKFDTpkaAIgLCA0kAAAAAAACAOnT8eIQ++cRczuSnn2xatCgmQBEBoWH+fLvy80unKyMiDKWlOQIYERAeQraa1ocffqht27YpMzNTOTk5crlcatasmXr27KlrrrlG7dq1q7Tf6tWrtWrVKh04cEBWq1XdunXTmDFj1L17d79jZWRkaMmSJdq+fbvcbrdSUlI0dOhQXXrppX77HD9+XO+88442b96s/Px8JSUlafDgwRo9erSioqIq7VNcXKz33ntPa9euVVZWluLi4tSnTx9df/31SkxM9DvWmbwnAAAAAABQP957L0Zut6VC+3PPJehXv3IqNpanmoHy3G5pzpxYU9uwYU516MASGqC2QjYJsHTpUjmdTnXo0EHt27eXJO3fv19ffvmlvvrqKz344IPq16+fqc+///1vLV++XFFRUerdu7dcLpd++OEHbd68Wffdd5/OO++8CuOsW7dOM2bMkGEY6tGjh+Lj45Wenq6ZM2dq3759uuWWWyr0OXLkiKZNm6bc3Fy1a9dOqamp2r17t959911t2bJF06dPl81mrgVYXFysp556ShkZGWrevLkGDhyoY8eO6YsvvtCmTZv09NNPKzk5ucJYZ/KeAAAAAABA/fH3xP/PP0fqlVfi9MADeQ0cERD8Vq6M1oED5qnKKVNYBQDUhZBNAjz44IPq3LlzhafqP/74Y73++ut69dVX9corrygi4tQSovT0dC1fvlzx8fF6+umn1bp1a0nS9u3b9fjjj2vmzJnq2bOn4uLifNfKz8/XzJkz5fV6df/99+v888+XJGVnZ+uxxx7T8uXLNWDAAPXq1csUwyuvvKLc3FwNHz5ct956qyTJ4/HohRde0Lp167R06VKNHz/e1Gfp0qXKyMhQt27dNG3aNEVHn1o2+OGHH+rNN9/UK6+8oieeeMLU50zeEwAAAAAAqD9bt1q1ZUvlFQAk6ZVXYjVpkkNt2ngbMCog+M2ebZ6/6tevWAMHFgcoGiC8hOyeAKmpqZWW1bnqqquUnJyskydP6tChQ772ZcuWSZLGjBnjmyyXpG7duunKK69UQUGBPv/8c9O1PvvsMxUUFGjgwIG+BIAkNWvWTDfeeKOkU5P0Ze3cuVNbt25V06ZNfedIUmRkpG6//XZFRkZq5cqVcrvdvtfcbrdWrVolSUpLS/MlACRp1KhR6tChg7Zu3ardu3ebxjqT9wQAAAAAAOrPokXmTU2bN/cqoszsi9MZoeefT2jgqIDgtmGDTRs3muf5Jk/Ol6ViVS0AZyBkkwBVKXn632o9tdChuLhY6enpkqQLLrigwvklbRs3bjS1lxxX1qd///6y2WzasmWLiotLs5KbNm2SJA0YMKBCyZ9mzZqpR48ecjgcysjI8LVv27ZNDodDZ511ljp16lRhrJIExIYNG3xtZ/qeAAAAAABA/XC7pSVLzKWAJk0q0OTJ5vMWLbJryxbznAHQmJVfBdC2rVsjRzoDFA0QfsIuCbB69WodOnRIrVu3VqtWrSRJhw4dksvlUkJCQqUb7JZMvO/bt8/UnpmZKUnq3LlzhT5Wq1Xt27eXy+UyrTjYu3ev6ZrVGavk7/76lIxfts+ZvicAAAAAAFA/Vq9uomPHIk1t48cX6oknpLg4c/mfJ55IkMH+wID274/UihXRprbbbnPIGrJFzIHgE/K30wcffKD9+/erqKhIBw8e1P79+9W8eXNNnTrVtyIgKytLkiqdLJek6OhoxcbGyuFwqLCwUDExMSooKJDDcWrzkRYtWlTar0WLFtq1a5eysrLUsWNHSdLx48erHKukvSSm6sRXMn5N+lT2ngAAAAAAQP0pXwqob99ide3q1llnSffck69nny0tA/T110308cfRGjqUp53RuM2ZEyuvt7TuT2ysVxMnFgQwIiD8hHwSYPPmzdqyZYvvODExUffcc4/p6X2n89Qv1Mr2ECjRpEkTORwOOZ1OxcTE+PqUvOavT9nrV2esqvr4G6dkj4CajFPZe6qMy+WSy+XyHVssFt+5lkZWeK3k/Ta29w0EO+5NIPhwXwLBiXsTCKzsbIs++sj8NPP48YW+e3Ly5AK9+aZdBw+WTsU8/XSCLrusSFX80x4Ia3l5Fs2fb06eTZxYqGbNJKn+fp/xOxONTcgnAR599FFJksPhUGZmphYvXqzHH39cEyZM0JgxYyRJxv/W11V1Yxt1tAbvdGNVNs7pxq6qT23f09KlS7V48WLfcadOnfTcc8+pZcuWp+0brpKTkwMdAoBKcG8CwYf7EghO3JtAYLz/vlRmy0BFRUl33NFULVo0lSR16pSs55+Xbrih9Jzdu616//3WuvfeBg4WCBILFkj5+aXHERHSI4/EqnXr2AYZn9+ZaCxCPglQIjY2Vj169NAjjzyiadOm6Z133lHv3r3VpUsX35PtRUVFfvuXbO5b8tR9yX9L+tnt9gp9Sq5X9tzTjVV+nOr0OZNx/I1V3ujRozVq1CjfcUlS4dixY3K73X77hSOLxaLk5GQdOXKkzpJCAGqPexMIPtyXQHDi3gQC6/XXEyWVPtJ/5ZWFKirK1pEjpffmJZcY6tcvUd99V3re4497deWVP6tZM+5bNC5utzRjRkuVnZ4cPrxQMTHZOny4fsfmdybChdVqrdbD3GGTBChhtVo1ePBg7d69Wxs3blSXLl2UlJQkqbRef3lOp1MOh0OxsbG+yXW73S673a6CggKdOHGi0iTAiRMnJMl3felUOaI9e/b4HaukvWyf08VX2Thn8p4qY7PZZLPZKn2tsf4QNAyj0b53IJhxbwLBh/sSCE7cm0DD27kzUhs3mmv6jB1bYLoXDcOQxWJo+vRcXXtt6b/vT56M0N//Hqfp03MbLF4gGKxYEa0DB8xTk5MnOxr0dxi/M9FYRAQ6gPoQHx8vScrNPfULtE2bNrLZbMrNza100nzPnj2SpPbt25vaO3ToIEnavXt3hT5ut1uZmZmy2Wxq06aNr71kg+CSa1ZnrJJx/PUpGb/kvNq8JwAAAAAAULfKbwiclOTRkCGVr9w/99xijRxZaGp7441Y7d0bWW/xAcFo1qw403G/fsUaOLDYz9kAaiMskwA//fSTJOmss86SdGrz3F69ekmSvvnmmwrnl7QNGDDA1N6/f3+/fTZt2iSXy6VevXqZNuct6bNx40bThruSlJ2dra1bt8putys1NdXXnpqaKrvdrqNHj1aaCPj2229N167NewIAAAAAAHXH45HefdecBBg9ulB+Ft1Lkv7wh1zZbKVPH7tcFj3zTEJ9hQgEnQ0bbNq0ybx6ZvLkfLFPL1A/QjIJsHXrVn311VfyeDymdrfbrZUrV+rLL79UVFSUBg8e7Htt5MiRkqQlS5bocJnCYtu3b9cnn3yimJgYXXbZZabrXX755YqJidGGDRt8E/GSlJOTo7feekuSTPX0JalLly7q3r27cnJy9Pbbb/vaPR6PXn/9dXk8Hg0bNkxWa+lyJ6vVqmHDhkmS5s6dK6fT6Xvtww8/1L59+5SamqouXbqYxjqT9wQAAAAAAOrO2rVROnzY/BT/uHEFVfbp2NGj225zmNqWL4/RunVRfnoA4WX2bPMqgLZt3Ro50unnbAC1FZJ7Ahw9elQzZ85UfHy8OnfurPj4eOXl5SkzM1MnT56UzWbTXXfdZaqh37t3b40YMUIrVqzQQw89pHPOOUcej0c//PCDvF6v7rnnHsXFmX8AxcXF6c4779QLL7ygGTNmqGfPnoqPj9eWLVvkcDg0fPhwnXPOORXiu+uuuzRt2jStWLFC6enpSklJ0a5du3T06FF17dpVY8aMqdBnzJgx2rJlizIyMjR16lSlpqYqKytLO3bsUHx8vO66664Kfc7kPQEAAAAAgLpTvhRQz54unX22+7T97r03T++8Y1d2dunzmU8+maAPPshSREg+sglUz/79kVqxItrUdtttDllDcpYSCA0WIwR3v/j555/16aef6qefftLPP/+s3NxcWa1WtWrVSmeffbZGjBih5OTkSvt+8cUXWrVqlQ4ePKjIyEh17dpV1113nak8T3nbtm3TkiVLtGPHDrndbrVt21ZDhw7VkCFD/PbJysrSwoUL9f333ys/P1+JiYm68MILNWbMGFP5oLKKi4u1dOlSrVmzRsePH1dsbKz69u2r66+/3pTQqIv3dDrHjh2rUM4o3FksFrVu3VqHDx9mUxggiHBvAsGH+xIITtybQMPLy7Oob9+z5HSWzto//niOJk8ufcq/qntz7txYPfpoU1PbP/95UqNHm/cMAMLJ448nmFYCxMZ6tWHDUSUkNNzvLn5nIlzYbDa1bNnytOeFZBIA9Y8kALcFECy4N4Hgw30JBCfuTaDhLVgQo/vvb+47tloNbdx4VElJXl9bVfemyyVddlkr7d5d+gh027ZurV79s2Ji6j9+oKHl5Vk0cOBZys8vTZylpeXrySdzGzQOfmciXFQ3CcACMwAAAAAAgDNQvhTQkCFFpgTA6dhs0qOP5pjaDh606vXXKe2L8DR/vt2UAIiIMJSW5qiiB4C6QBIAAAAAAACghvbti9Q33zQxtZ1uQ+DKXHllkQYNKjK1/fOfcTp2jCkbhBe3W5ozJ9bUNmyYUx06eAIUEdB48BsFAAAAAACghhYvNq8CaNbMqyuucNb4OhaLNH16riyW0pIk+fkR+utf42sdIxBMVq6M1oED5t1/p0zJD1A0QONCEgAAAAAAAKAGvF5p8WJz0f5rry1UkyZ+OpzGOee4NHaseTPgefPsysiw+ukBhJ5Zs8xlrvr1K9bAgY1rP0ogUEgCAAAAAAAA1MC6dVHKzDRP0J9JKaCyHn44V9HRpfsJeL0WPfVUQq2uCQSLDRts2rQpytQ2eXK+LJYABQQ0MiQBAAAAAAAAamDRIvMqgK5dXerTp3ZPNLdu7dWdd5o3SP3882h98cUZLi8Agsjs2eZVAG3bujVyZM3LZwE4MyQBAAAAAAAAqqmgwKJly8xJgPHjC+vkieY778xXq1bmTVKfeipBHvZNRQjbvz9SK1ZEm9puu80hK9WugAZDEgAAAAAAAKCaVq6MlsNROp0SEWFozJjalQIqERtr6OGHc01t27bZtGCB3U8PIPjNmRMrr7c0SxYb69WkSXVzzwCoHpIAAAAAAAAA1bRokXlC/uKLi5Sc7PVzds2NG1eoHj3MpYWefz5e+fkUT0foyc21aP588z0zYUKBEhKMAEUENE4kAQAAAAAAAKrh4MEIrVlj3tx03LjCOh0jMlJ67LEcU1tWVqRefjnOTw8geM2fb1d+vnnlTFqao4oeAOoDSQAAAAAAAIBqePdduwyj9In8+Hivhg6t2ySAJF18cbEuv9y8aeqsWXE6eJBpHIQOt1uaOzfW1DZsmFMdOrDJBdDQ+O0BAAAAAABwGoZRsRTQ1VcXKibGT4daevTRXEVGlpZMcTot+vOfE+pnMKAerFwZrQMHzLv/TpmSH6BogMaNJAAAAAAAAMBpbNpk0+7d5gnNui4FVFbXrm7deKN589QlS+z6/ntbvY0J1KVZs8wlrPr1K9bAgS4/ZwOoTyQBAAAAAAAATqP8KoCOHd0aOLC4Xse8//48xcebNx1+8skEGeypiiC3YYNNmzaZ98+YPDlfFva3BgKCJAAAAAAAAEAVnE7pgw/MdX/GjSuo9wnNxESv7r3XXD7l22+baOXK6PodGKil8qsA2rZ1a+RIp5+zAdQ3kgAAAAAAAABV+PjjaOXkmKdQxo6tv1JAZd12W77atXOb2v70pwQV1+8iBOCM7d8fWSFRddttDlmtfjoAqHckAQAAAAAAAKpQvhTQ4MFFSknxNMjY0dHSI4/kmtr27rXq3/+ObZDxgZqaMydWXm/pMpnYWK8mTSqoogeA+kYSAAAAAAAAwI+jRyO0enUTU9u4cQ07oXn11U71729+9P/vf4/XyZMUWEdwyc21aP58c9Js4sQCJSSwkQUQSCQBAAAAAAAA/Fi6NEYeT+lku93ubfDa5haLNH16jqktOztCf/97fIPGAZzO/Pl25eeXTjdGRBhKS3MEMCIAEkkAAAAAAACAShlGxVJAI0c6FRvb8E81Dxzo0tVXm/ch+Ne/YrV7d2SDxwJUxu0+VQqorGHDnGrfvmFKZwHwjyQAAAAAAABAJdLTbdq2zWZqa+hSQGU98kiuoqJKExBut0XPPJMQsHiAslasiNbBg+bdf6dMyQ9QNADKIgkAAAAAAABQiYULY0zHKSluDRpU7Ofs+te+vUe3326eVF25MkZffx0VoIiAUrNnx5mO+/Ur1sCBrgBFA6AskgAAAAAAAADlFBef2g+grLFjCxUR4JmUe+7JV4sW5vIqTz6ZIK83QAEBkjZssGnTJnMyasqUfFnYuxoICiQBAAAAAAAAyvnss2idPGmutz92bOBKAZVISDB0//15prYffojSkiUxfnoA9W/WLPMqgLZt3RoxomE30AbgH0kAAAAAAACAchYtMk+qn3tukTp1Co4NTm+4oUBdupjLrPz5zwkqLOSxazS8zMxIrVwZbWq77TaHrFY/HQA0OJIAAAAAAAAAZRw/HqFPPjFPao4bVxigaCqy2aRp03JNbYcPR+q112IDFBEaszlzYuX1liagYmO9mjQp8KtmAJQiCQAAAAAAAFDGe+/FyO0undSMjjb0q18FTxJAkq64okgXXVRkanv55Tj9/DNTPWg4ubkWLVhgN7VNnFighAQjQBEBqAy/GQAAAAAAAMooXwpo2LDCoJvUtFikxx7LkcVSGldBQYT+8pf4AEaFxmb+fLvy80unFyMiDKWlOQIYEYDKkAQAAAAAAAD4n61brdqyJcrUFkylgMo6+2y3rr/eXHZlwQK7fvqJYuyof273qVJAZQ0b5lT79sGxdwaAUiQBAAAAAAAA/mfRInNpk+Rkj375yyI/Zwfegw/mKSbG6zv2ei166qkEGcG1cAFhaMWKaB08aE44TZmSH6BoAFSFJAAAAAAAAIBOPdm8ZIm5FNB11xUoMjJAAVVDcrJXd99tnnj98stoff55kwBFhMZi1qw403G/fsUaONAVoGgAVIUkAAAAAAAAgKTVq5vo2DHzjH+wlgIq6447HEpONpdgefLJBLndAQoIYW/DBpu++85cNmvKlHxZLH46AAgokgAAAAAAAACqWAqob99ide0a/DPpdruhhx/ONbXt2GHTvHl2Pz2A2im/CqBtW7dGjHAGKBoAp0MSAAAAAAAANHrZ2RZ99FG0qW3cuAI/ZwefsWML1atXsantr3+NV14ej2ajbmVmRmrlSvO9ctttDlnZjxoIWiQBAAAAAABAo/fBBzEqLi6dMI+KMnTNNcFfCqhERIT02GPm1QDHj0fqn/+M89MDODNz5sTK6y29V2JjvZo0KXQSZkBjRBIAAAAAAAA0euVLAV1xhVPNmxsBiubMXHhhsa66ypy4mD07Tvv3B/HOxggpubkWzZ9vvlcmTixQQkJo3StAY0MSAAAAAAAANGo7d0Zq0ybzJqehVAqorD/+MVdWa+mEbFGRRX/+c3wAI0I4mT/fLoejdDoxIsJQWpojgBEBqA6SAAAAAAAAoFErvwogKcmjIUOKAhRN7XTp4tHNN5snZd97z65Nm2wBigjhwu0+VQqorGHDnGrf3hOgiABUF0kAAAAAAADQaHk80rvvmpMAo0cXyhbCc+b/7//lqWlTr6ntiSeayqBiC2phxYpoHTxo3v13ypT8AEUDoCZIAgAAAAAAgEZr7dooHT5srpkfqqWASrRoYejee/NMbRs2RGn58ugARYRQZxjSrFnmTab79SvWwIGuAEUEoCZIAgAAAAAAgEarfCmgnj1dOvtsd4CiqTu33upQhw7m9/GnPyWoKDSrHCHANmyw6bvvzPtmTJmSL4slQAEBqBGSAAAAAAAAoFHKy7NoxQrz0/Hjx4f2KoASTZpIf/hDrqktM9OqN96I9dMD8G/2bPMqgLZt3RoxwhmgaADUFEkAAAAAAADQKC1fHi2ns3RqxGo1NHp0YQAjqlsjRzp17rnmR/9ffDFeJ04wHYTqy8yM1MqV5mTZbbc5ZLX66QAg6PBTHwAAAAAANErlSwENGVKkpCSvn7NDj8UiTZ9uXg2QmxuhF16I89MDqGjOnFh5vaV1f2JjvZo0KTxWzACNBUkAAAAAAADQ6OzbF6lvvmliagv1DYEr06+fS6NHm9/Xm2/GaufOSD89gFK5uRbNn29Olk2cWKCEBCNAEQE4EyQBAAAAAABAo7N4sXlis1kzr664IjxrnP/+93lq0qR00tbttuhPf0oIYEQIFfPm2eVwlE4fRkQYSktzBDAiAGeCJAAAAAAAAGhUvF5p8eIYU9u11xaqSRM/HUJcSopHkyfnm9o+/jhGa9dGBSgihAK3W5o717yR9PDhTrVv7wlQRADOFEkAAAAAAADQqKxbF6XMTPOupuFYCqis3/42X4mJ5snbJ55oKg/zufBjxYpoHTxovk/KJ5MAhAaSAAAAAAAAoFFZtMi8CqBrV5f69HEFKJqGER9v6IEH8kxtP/5oq7AiApAkw5BmzTJvIN2vX7EGDgzv+wQIVyQBAAAAAABAo1FQYNGyZeaJ7/HjC2WxBCigBjRpUoG6dTNP4j7/fIIKChrBm0eNbNhg03ffmctFTZmS3yjuEyAckQQAAAAAAACNxsqV0RU2Oh0zJrxLAZWwWqVHH801tR05EqlXX4310wONVflVAG3bujViRHhunA00BiQBAAAAAABAo7Fokd10fPHFRUpO9gYomoY3ZEiRLrnEPJk7c2acjhxhiginZGZGatWqaFNbWppDVqufDgCCHj/hAQAAAABAo3DwYITWrDGXOBk3rjBA0QSGxXJqNUBEhOFrKyyM0PPPJwQwKgSTOXNi5fWW1v2JjfVq4sTGsVoGCFckAQAAAAAAQKPw7rt2GUbp5GZ8vFdDhzauJIAk9ejhrjCpu3BhjNLTedS7scvNtWj+fPNqmYkTC5SQYPjpASAUkAQAAAAAAABhzzAqlgK6+upCxcT46RDmHnggT7GxpWWQDMOiJ59sKoO53kZt3jx7hT0z0tIcAYwIQF0gCQAAAAAAAMLepk027d5tftK9sZUCKqtVK6/uvjvf1LZ2bRN98kmTAEWEQHO7pblzzZtEDx/uVPv2ngBFBKCukAQAAAAAAABhr/wqgI4d3Ro4sDhA0QSHKVMcat3aPMH71FMJcrkCFBACasWKaB08aE6UTZmS7+dsAKGEJAAAAAAAAAhrTqf0wQfmuj/jxhXIYvHToZGIiTH0yCO5prZdu2x6+227nx4IV4YhzZoVZ2rr169YAweSEQLCAUkAAAAAAAAQ1j7+OFo5OeYpkLFjG28poLJGjy5Unz7mFRF/+1u8cnIaeYakkdmwwabvvosytbEKAAgfJAEAAAAAAEBYK18KaPDgIqWkUOdckiIipMceM68GOHEiUi+9FB+giBAI5VcBtG3r1ogRzgBFA6CukQQAAAAAAABh6+jRCK1ebd7sdty4ggBFE5wuuKBYw4ebV0bMmROrzMzIAEWEhpSZGalVq6JNbWlpDlmtfjoACDkkAQAAAAAAQNhaujRGHk9paRu73auRI3nCubw//CFXNpvhOy4utuiZZxICGBEaypw5sfJ6S++RuDivJk4kUQaEE5IAAAAAAAAgLBlGxVJAI0c6FRtr+OnReHXu7NEttzhMbcuWxWjDBluAIkJDyM21aP588z0yYUKBEhK4R4BwQhIAAAAAAACEpfR0m7ZtM09iUwrIv9/9Lk/NmnlNbU880VQG88Fha948uxyO0unBiAhDaWmOKnoACEUkAQAAAAAAQFhauDDGdJyS4tagQcUBiib4NW9u6He/yzO1bdoUpQ8+iPbTA6HM7T5VCqis4cOdat+eTbOBcEMSAAAAAAAAhJ3i4lP7AZQ1dmyhIpgJqdIttzjUsaPb1PbMMwlyso1C2Fm+PFqHDpl3/50yJT9A0QCoT/zqAwAAAAAAYeezz6J18mSkqW3sWEoBnU5UlDRtWq6p7cABq+bOjQtQRKgPhiHNnm3+mvbvX6yBA10BighAfSIJAAAAAAAAws6iReZVAOeeW6ROnShzUh3Dhjl1/vlFprZ//CNOx48zjRQuNmyw6bvvokxtkyezCgAIV/z0BgAAAAAAYeX48Qh98om5jv24cYUBiib0WCzS9Onm1QB5eRH629/iAxQR6tqsWeZVAG3bujViBDWfgHBFEgAAAAAAAISV996Lkdtt8R1HRxv61a9IAtREnz4ujRljLp/01lt27dhh9dMDoWLfvkitWmVOkqWlOWTlSwuELZIAAAAAAAAgrJQvBTRsWKESEowARRO6fv/7XEVHl35uHo9FTz2VEMCIUBfmzImV11uaJIuL82riRPbLAMIZSQAAAAAAABA2tm61assWc61zSgGdmbZtvZoyxVwn/tNPo/Xll1F+eiDY5eZatGCB3dQ2cWIBSTIgzJEEAAAAAAAAYWPRIvMEZ3KyR7/8ZZGfs3E6d9+dr5YtzRsqP/lkU3nYYzkkzZtnl8NROh0YEWEoLc0RwIgANASSAAAAAAAAICy43dKSJeZSQNddV6DIyAAFFAbi4gw9+GCeqW3rVpsWLrT76YFg5XafKgVU1vDhTrVrR0YHCHckAQAAAAAAQFhYvbqJjh0zz/hTCqj2JkwoUI8eLlPb88/Hy+Gw+OmBYLR8ebQOHTLv/lu+3BOA8EQSAAAAAAAAhIXypYD69i1W167uAEUTPiIjpUcfzTW1/fxzpGbOjAtQRKgpw5BmzzZ/vfr3L9bAgS4/PQCEE5IAAAAAAAAg5GVnW/TRR9GmtnHjCgIUTfi55JIiXXaZ09T26quxOnSIqaVQsGGDTd99Z97QmVUAQOPBT2oAAAAAABDyPvggRsXFpeVpoqIMXXMNpYDq0rRpuYqIMHzHTmeEnnsuIYARobpmzTKvAkhJcWv4cKefswGEG5IAAAAAAAAg5JUvBXTFFU41b274ORtnont3t264wby6YvFiu7ZssQUoIlTHvn2RWrXKvErmttscslr9dAAQdkgCAAAAAACAkLZzZ6Q2bTKXOqEUUP144IE8xcV5TW1PPJEgg3xL0JozJ1Zeb+kqmbg4ryZO5P4AGhOSAAAAAAAAIKSVXwWQlOTRkCFFAYomvCUleXXPPeZa8l9/3UQffxztpwcCKTfXogULzPfHxIkFSkggawM0JiQBAAAAAABAyPJ4pHffNU9yjh5dKBsVaurN7bfnq21bt6ntqacSVFwcoIDg17x5djkcpdN/ERGG0tIcAYwIQCCQBAAAAAAAACFr7dooHT4caWqjFFD9io6W/vCHPFPbnj1W/ec/sQGKCJVxu0+VAipr+HCn2rXzBCgiAIFCEgAAAAAAAISs8qWAevZ06eyz3X7ORl255ppC9etnfvR/xox4ZWdb/PRAQ1u+PFqHDpl3/50yJd/P2QDCGUkAAAAAAAAQkvLyLFqxwlyLfvx4VgE0BItFmj4919SWnR2hF1+MD1BEKMswpFmz4kxt/fsXa+BAV4AiAhBIJAEAAAAAAEBIWr48Wk5n6dSG1Wpo9OjCAEbUuJx7brFGjjR/3m+8Eau9eyP99EBD2bAhSt9/H2VqYxUA0HhZT39K8CkqKtLmzZu1ceNG7dq1S8eOHZPX61VycrLOP/98jRo1StHR5icBFi5cqMWLF/u95jXXXKMbbrih0tcyMjK0ZMkSbd++XW63WykpKRo6dKguvfRSv9c7fvy43nnnHW3evFn5+flKSkrS4MGDNXr0aEVFRVXap7i4WO+9957Wrl2rrKwsxcXFqU+fPrr++uuVmJjod6zVq1dr1apVOnDggKxWq7p166YxY8aoe/fufvsAAAAAABDqypcCGjKkSElJ3gBF0zj94Q+5+u9/o1VcfKoMkMtl0Z/+lKDZs08GOLLGbdYs814AKSluDR/uDFA0AAItJJMAa9as0WuvvSZJateunfr06aPCwkJt375dCxcu1Nq1a/X444+radOmFfp2795dycnJFdo7d+5c6Vjr1q3TjBkzZBiGevToofj4eKWnp2vmzJnat2+fbrnllgp9jhw5omnTpik3N1ft2rVTamqqdu/erXfffVdbtmzR9OnTZbPZTH2Ki4v11FNPKSMjQ82bN9fAgQN17NgxffHFF9q0aZOefvrpSuP+97//reXLlysqKkq9e/eWy+XSDz/8oM2bN+u+++7TeeedV63PFAAAAACAULJvX6S++aaJqY0NgRtex44e3XqrQ6+9Vlp6ZsWKGK1b59B55xVX0RP1Zd++SK1aZX449rbbHLKG5CwggLoQkre/1WrVVVddpZEjR6p169a+9pMnT+rPf/6z9uzZo3/961+aOnVqhb6XX355lU/wl5Wfn6+ZM2fK6/Xq/vvv1/nnny9Jys7O1mOPPably5drwIAB6tWrl6nfK6+8otzcXA0fPly33nqrJMnj8eiFF17QunXrtHTpUo0fP97UZ+nSpcrIyFC3bt00bdo030qGDz/8UG+++aZeeeUVPfHEE6Y+6enpWr58ueLj4/X000/7Povt27fr8ccf18yZM9WzZ0/FxZlrwAEAAAAAEOoWLzavAmjWzKsrruBJ50CYOjVPCxfG6OTJ0jJATzyRoGXLshRBIeoGN2dOrLze0g2a4+K8mjiRBBnQmIXkj+JLLrlEt99+uykBIEnNmzdXWlqapFNP8Lvd7lqN89lnn6mgoEADBw70JQAkqVmzZrrxxhslnZqkL2vnzp3aunWrmjZt6jtHkiIjI3X77bcrMjJSK1euNMXmdru1atUqSVJaWpqplNGoUaPUoUMHbd26Vbt37zaNtWzZMknSmDFjTJ9Ft27ddOWVV6qgoECff/55rT4DAAAAAACCjdcrLV4cY2q79tpCNWnipwPqVdOmhu67z1xv/vvvo/T++zF+eqC+5ORYtGCBOUE2cWKBEhKMAEUEIBiEZBKgKh06dJAkuVwu5eXl1epaGzdulCRdcMEFFV7r37+/bDabtmzZouLi0uVtmzZtkiQNGDCgQsmfZs2aqUePHnI4HMrIyPC1b9u2TQ6HQ2eddZY6depUYaySBMSGDRt8bcXFxUpPT/cbX0lbyXsAAAAAACBcrFsXpcxMc3EDSgEF1k03OdS5s/lhzGeeiVch+zQ3qPnz7XI4Sqf7IiIMpaU5AhgRgGAQdkmAo0ePSjr15H1lZXDS09P1r3/9S7NmzdK7775b4en6sjIzMyVVvl+A1WpV+/bt5XK5dOjQIV/73r17JanSyfyy7fv27fO1lfzdX5+S8cv2OXTokFwulxISEirdNLiycQAAAAAACAeLFpmfMO/a1aU+fVwBigaSZLNJjz6aY2o7dMiq11+nRHFDcbtPlQIqa8QIp9q18wQoIgDBIiT3BKjKihUrJEl9+/at8CS+JH355Zem43feeUfnn3++7r77blMZnoKCAjkcpzKlLVq0qHSsFi1aaNeuXcrKylLHjh0lScePH5ekSifmy7ZnZWX52kr+7q9Pyfg16RMdHa3Y2Fg5HA4VFhYqJoYleAAAAACA0FdQYNGyZeZ/444fXyiLxU8HNJgrryzSoEFF+vrr0rpML70UpwkTCtSypTeAkTUOy5dH69Ah81Tf5Mn5fs4G0JiEVRJg06ZN+vzzzxUZGanrr7/e9FpycrJuuukm9evXT0lJSXI4HNq6daveeustffvtt/J6vXrwwQd95zudpZsJNfFTVLCkvey5JX+PioqqcR9/45QkJ2oyTsn1HA6HnE6n3ySAy+WSy1X6tITFYvGda2lk/wdV8n4b2/sGgh33JhB8uC+B4MS9icZi1aqYCuVOrruuMGi/9xvTvWmxSNOn52r48CQZxqn363BE6G9/i9dzz+UGOLrwZhjSrFnmVRcDBhTr3HPdksL/e6+mGtN9CUhhlAQ4cOCAXnrpJRmGoZtuusn3ZH6Jiy++2HQcHR2tiy66SGeffbYeeOABrV+/XhkZGerevXut4jCMUxut+PshUvL66dqq26eqH1anu64kLV26VIsXL/Ydd+rUSc8995xatmx52r7hKjk5OdAhAKgE9yYQfLgvgeDEvYlw9/775uMrr7SoX7+zAhNMDTSWe7N1a+nmm6V//7u07e23Y/XQQ7Hq1StwcYW7tWul7783tz38cJRat24dkHhCRWO5L4GwSAIcP35czzzzjBwOh0aNGqURI0ZUu2/z5s116aWXatmyZdq8ebMvCVC2NFBRUZHsdnuFvkVFRRXOLXmKvuS18ko2Ea5JnzMZx99Y5Y0ePVqjRo3yHZckFY4dOya32+2vW1iyWCxKTk7WkSNHqpVAAdAwuDeB4MN9CQQn7k00BgcPRujTT1up7JPNV199UocPO/13CrDGeG/ee2+E3nmnlZzOU18nr1e6916n3n77ZIAjC1/PPNNMUmkViJQUty644JgOHw5YSEGtMd6XCE9Wq7VaD3OHfBIgNzdXTz/9tLKysnTppZfqpptuqvE1SrKiJ0+W/jKy2+2y2+0qKCjQiRMnKk0CnDhxQpKUlJTka0tMTNSePXt8ewOUV9Jetk/J3/31qWyc0/VxOp1yOByKjY2tcj8Am81W6d4JUvVWEoQjwzAa7XsHghn3JhB8uC+B4MS9iXC2eHGMr8yMJMXHezV0aKFC4Vu+Md2bycke3Xlnvl54Id7X9vnn0fr88yhdeqn/hxlxZvbti9TKleYHQNPSHIqMNELi3gikxnRfonGLOP0pwauwsFDPPvusDh48qPPOO0+/+c1vzqiWV37+qU1Syj8x36FDB0nS7t27K/Rxu93KzMyUzWZTmzZtfO0lZYj27NlT6Vgl7e3bt68wjr8+JeOXnCdJbdq0kc1mU25ubqWJgMrGAQAAAAAgVBmGtGiR+QG9q68uVBXPvSGA7rwzX2ed5TG1PflkghpZ0YEGMWdOrCk5Fhfn1cSJBQGMCECwCdkkgMvl0vPPP69du3apT58++t3vfqeIiJq/HcMwtH79eklS586dTa/1799fkvTNN99U6Ldp0ya5XC716tXLtDlvSZ+NGzeaNtyVpOzsbG3dulV2u12pqam+9tTUVNntdh09erTSRMC3335rurZ0akPgXv8rpldZfCVtAwYM8PfWAQAAAAAIGZs22bR7t7mgwbhxhQGKBqcTG2vooYfMmwFnZNi0YEHFSgs4czk5lgqf6cSJBYqP5+l2AKVCMgng9Xr14osv6scff1SPHj30wAMPyGr1X9koNzdXq1evrjAp73Q6NXv2bO3YsUPNmjXTeeedZ3r98ssvV0xMjDZs2OCbiJeknJwcvfXWW5JkqqcvSV26dFH37t2Vk5Ojt99+29fu8Xj0+uuvy+PxaNiwYaZ4rVarhg0bJkmaO3eunM7SWoYffvih9u3bp9TUVHXp0sU01siRIyVJS5Ys0eEyRd62b9+uTz75RDExMbrsssv8fi4AAAAAAISK8qsAOnZ0a+DA4gBFg+oYN65QPXua52L+8pd45efXvIoDKjd/vl0OR+n0XkSEobQ0RwAjAhCMQnJPgFWrVmndunWSpPj4eL3++uuVnnfTTTcpISFBTqdTL7/8subOnauUlBQlJiaqoKBAe/bsUV5enmJjY3XfffepSZMmpv5xcXG688479cILL2jGjBnq2bOn4uPjtWXLFjkcDg0fPlznnHNOhXHvuusuTZs2TStWrFB6erpSUlK0a9cuHT16VF27dtWYMWMq9BkzZoy2bNmijIwMTZ06VampqcrKytKOHTsUHx+vu+66q0Kf3r17a8SIEVqxYoUeeughnXPOOfJ4PPrhhx/k9Xp1zz33KC4u7kw+YgAAAAAAgobTKX3wgbnuz7hxBTqDisBoQJGR0mOP5WjChNI9DrOyIvXyy3F6+OG8AEYWHlyuU6WAyhoxwql27Tx+egBorCxGCO5+sXDhQi1evPi05/3zn/9Uq1atVFhYqCVLlmjHjh06cuSI8vLyFBERoVatWqlPnz4aNWqUWrRo4fc627Zt8/V3u91q27athg4dqiFDhvjtk5WVpYULF+r7779Xfn6+EhMTdeGFF2rMmDGm8kFlFRcXa+nSpVqzZo2OHz+u2NhY9e3bV9dff71pU+DyvvjiC61atUoHDx5UZGSkunbtquuuu85Ucqimjh07VmHlRLizWCxq3bq1Dh8+zKYwQBDh3gSCD/clEJy4NxHOPvggWnfeaf53+7ffHlVKSvBPdnJvSrfc0kKffFK6D2N0tKEvvzyqtm29AYwq9L3/frTuust8X3zwwTENGNC45nPOBPclwoXNZlPLli1Pe15IJgFQ/0gCcFsAwYJ7Ewg+3JdAcOLeRDi76aYW+uyz0knkwYOLtGjR8QBGVH3cm9LOnVZddllLeTylSzfGjCnQSy9lBy6oEGcY0qhRSfr++7L7VBZr2bKsAEYVOrgvES6qmwQIyT0BAAAAAABA43D0aIRWrzaX7x03riBA0eBMdOni1k03mb9mS5bY9f33tgBFFPo2bIgyJQAkacqU/ABFAyDYkQQAAAAAAABBa+nSGNMT5Ha7VyNHOgMYEc7EffflKT7eXP7nyScTxEPYZ2bWLPNeACkpbg0fzn0BoHIkAQAAAAAAQFAyDGnRIrupbeRIp2JjmTkONYmJXk2dat4M+Ntvm2jlymg/PeDP3r2RFT63tDSHrNYABQQg6JEEAAAAAAAAQSk93aZt28wlYygFFLpuvdWhdu3cprY//SlBxcUBCihEzZ0bK8MoXR0TF+fVxIncFwD8IwkAAAAAAACC0qJFMabjlBS3Bg1ixjhURUdLf/hDrqlt716r/vWvWD89UF5OjkULFphXx0ycWKD4eFbHAPCPJAAAAAAAAAg6xcXSkiXmJMDYsYWKYCYjpP3qV04NGGBO5Lz4YrxOnrT46YGy5s+3y+EovQkiIgylpTkCGBGAUMCvTgAAAAAAEHQ++yxaJ09GmtrGjqXkSaizWKTp03NMbdnZEXrhhfgARRQ6XC5pzhzzqokRI5xq184ToIgAhAqSAAAAAAAAIOiULwV07rlF6tSJyc5wMGCAS1dfXWhq+/e/Y7VrV6SfHpCkFSuideiQefffKVPyAxQNgFBCEgAAAAAAAASV48cj9Mkn0aa2ceMK/ZyNUPTII7mKiiqtY+92W/TMMwkBjCi4GYY0a1acqW3AgGINGOAKUEQAQglJAAAAAAAAEFTeey9GbndpjfjoaEO/+hVJgHDSvr1Ht99ufop91aoYff11VIAiCm4bNkTp++/Nn83kyawCAFA9JAEAAAAAAEBQKV8KaNiwQiUkGH7ORqi65558tWhhLvH0xBMJ8noDFFAQmzXLvBdASopbw4c7AxQNgFBDEgAAAAAAAASNrVut2rLF/MQzpYDCU0KCofvvzzO1bdkSpSVLYvz0aJz27o3UypXm8lhpaQ5ZrX46AEA5JAEAAAAAAEDQWLTIbjpOTvbol78sClA0qG833ligLl3Mde2ffTZBhYUWPz0an7lzY2UYpZ9HXJxXEycWBDAiAKGGJAAAAAAAAAgKbrcqPAV+3XUFiowMUECod1ar9Oijuaa2I0ci9dprsX56NC45ORbNn29OjE2aVKD4eMpjAag+kgAAAAAAACAorF7dRMeOmWf8KQUU/i6/vEgXXWRe7fHyy3E6epRpq/nz7SooKP0cIiIM3XabI4ARAQhF/DQFAAAAAABBoXwpoL59i9W1qztA0aChWCzSY4/lyGIpfbq9oCBCf/1rfACjCjyXS5ozx7wiYsQIp9q18/jpAQCVIwkAAAAAAAACLjvboo8+Mm9+Om4cdc8bi7PPduv6681f7/nz7frpp8a7++2KFdE6dMj8/qdMyQ9QNABCGUkAAAAAAAAQcB98EKPi4tLNT6OiDF19NaWAGpMHH8yT3e71HRuGRU89lSCjEZa/NwzptdfiTG0DBhRrwACXnx4A4B9JAAAAAAAAEHDlSwFdcYVTLVo0wtnfRiw52au77jI/6f7ll9H6/PMmAYoocNavj9LmzVGmNlYBADhTJAEAAAAAAEBA7dwZqU2bzBOelAJqnO64w6HkZHPN+yefTJC7kW0NMXu2eS+AlBS3hg1zBigaAKGOJAAAAAAAAAio8qsAkpI8GjKkKEDRIJDsdkMPP5xratuxw6Z58+x+eoSfvXsjtXKleX+MtDSHrI13ewQAtUQSAAAAAAAABIzHI737rnmCd/ToQtlsAQoIATd2bKHOOafY1PbXv8YrL8/ip0d4mTs3VoZR+l7j4ryaOJGVMQDOHEkAAAAAAAAQMGvXRunw4UhTG6WAGreICOmxx8yrAY4fj9Q//xnnp0f4yMmxaP58c1Js0qQCxcezPwaAM0cSAAAAAAAABEz5UkA9e7p09tmNrAA8Khg8uFhDhxaa2mbPjtP+/ZF+eoSHefPsKigona6LiDCUluYIYEQAwgFJAAAAAAAAEBB5eRatWGGufT5+PKsAcMof/5grq7X0CfiiIov+/Of4AEZUv1yuU6WAyhoxwqmUFI+fHgBQPSQBAAAAAABAQCxfHi2ns3Rqwmo1NHp0YRU90Jj84hce3XKL+Sn4996za9Om8NwwYsWKaB06ZN79d8qU/ABFAyCckAQAAAAAAAABUb4U0JAhRUpK8gYoGgSj3/0uT02bmr8nnniiqYwwK5FvGNJrr5n3PBgwoFgDBrgCFBGAcEISAAAAAAAANLh9+yL1zTdNTG1sCIzyWrQwNHVqnqltw4YoffhhtJ8eoWn9+iht3hxlamMVAIC6QhIAAAAAAAA0uMWLzasAmjXz6oornAGKBsHs1792qEMH82bRzzyToKKiAAVUD2bNMu8F0K6dW8OGcT8AqBskAQAAAAAAQIPyeqXFi2NMbddeW6gmTfx0QKPWpIn0hz/kmtoyM616441YPz1Cy969kVq1yryy4bbbHLJa/XQAgBoiCQAAAAAAABrUunVRysw0z3BSCghVGTnSqXPPNT/6/+KL8TpxIvSntubOjZVhWHzHcXFeTZzI/QCg7oT+T0oAAAAAABBSFi0yrwLo2tWlPn3YABX+WSzS9Onm1QC5uRGaMSPOT4/QkJNj0fz55tJYkyYVKD4+zHY+BhBQJAEAAAAAAECDKSiwaNkycxJg/PhCWSx+OgD/06+fS6NHm5+Qf/PNWO3cGbp1c+bNs6ugoHR6LiLCUFqaI4ARAQhHJAEAAAAAAECDWbkyWg6HedJzzBhKn6B6fv/7PDVpUvqUvMdj0dNPJwQwojPncklz5phXMowc6VRKiidAEQEIVyQBAAAAAABAg1m0yFz65OKLi5Sc7A1QNAg1KSkeTZ6cb2r773+jtWZNVIAiOnMrVkTr8OFIU1v59wYAdYEkAAAAAAAAaBAHD0ZUmKwdN64wQNEgVP32t/lKSjI/Lf/kk03lCaEH6A1Deu018yqAAQOKNWAAe2MAqHskAQAAAAAAQIN49127DKO0+H98vFdDh5IEQM3Exxt64IE8U9uPP9q0eHGMnx7BZ/36KG3ebE6ITZnCKgAA9YMkAAAAAAAAqHeGUbEU0NVXFyomdOZtEUQmTixQt27mp+afey5BBQWhscP0rFmxpuN27dwaNswZoGgAhDuSAAAAAAAAoN5t2mTT7t1WUxulgHCmrFbpscdyTW1Hj0bq1Vdj/fQIHnv3RmrVqmhTW1qaQ1arnw4AUEskAQAAAAAAQL0rvwqgY0e3Bg4sDlA0CAdDhhTpkkvMT8/PnBmnI0eCe7pr7txYU1msuDivJkwoCGBEAMJdcP9UBAAAAAAAIc/plD74wFz3Z9y4AllCo3ILgtijj+YqIsLwHRcWRuj55xMCGFHVcnIsmj/fnBCbNKlA8fGGnx4AUHskAQAAAAAAQL36+ONo5eSYpyDGjqUUEGqvRw+3Jk40P0W/cGGM0tODs7bOvHl2FRSU3gsREYbS0hwBjAhAY0ASAAAAAAAA1KvypYAGDy5SSoonQNEg3DzwQJ5iY72+Y8Ow6Mknm8oIsofrXS5pzpw4U9vIkU7uBQD1jiQAAAAAAACoN0ePRmj16iamtnHjqH+OutOqlVd3351valu7tok++aSJnx6BsXx5jA4fjjS1TZmS7+dsAKg7JAEAAAAAAEC9Wbo0Rh5PafF/u92rkSOdVfQAam7KlHy1aeM2tT31VIJcrgAFVI5hSLNmxZraBgwoVv/+QRIggLBGEgAAAAAAANQLw6hYCmjkSKdiY4OsTgtCXkyM9Pvf55nadu2y6e237X56NKz166O0eXOUqY1VAAAaCkkAAAAAAABQL9LTbdq2zWZqoxQQ6svo0YXq06fY1PbXv8YrJ8fip0fDKb8KoF07t4YNY0UMgIZBEgAAAAAAANSLRYtiTMcpKW4NGlTs52ygdiIipOnTc01tJ09G6qWX4gMU0Sl790Zq1apoU1tamkNWa4ACAtDokAQAAAAAAAB1rrhYWrLEnAQYO7ZQEcxEoB6df36xRowoNLXNmROrzMxIPz3q35w5sTKM0tUI8fFeTZjAihgADYdfvQAAAAAAoM599lm0Tp40T7yOHcvEJ+rfH/6QK5utdN+J4mKLnnkmISCx5ORYtGCBeV+CiRMLFB/PvhgAGg5JAAAAAAAAUOfKlwI699widerkCVA0aEw6dfLo1792mNqWLYvR+vU2Pz3qz7x5dhUUlE6/RUQYSktzVNEDAOoeSQAAAAAAAFCnjh+P0CefmGugjxtX6OdsoO5NnZqnZs28prYnnmgqowEfwHe5pDlz4kxtI0c6lZJCMgxAwyIJAAAAAAAA6tR778XI7S6tgR4dbehXvyIJgIbTvLmh3/0uz9T23XdR+uCDaD896t7y5TE6fNhcEmvKlPwGGx8ASjRIEiA7O1ufffaZ3nvvPX311VcqLi5uiGEBAAAAAEAAlC8FNGxYoRISqIGOhnXLLQ517Og2tT3zTIKczvof2zCkWbNiTW0DBxarf39X/Q8OAOVYa3uBAwcOaOHChbJYLJoyZYpiY80/4DZs2KAXX3zRNPGflJSkhx56SB06dKjt8AAAAAAAIIhs3WrVli1RpjZKASEQoqKkadNydfvtLXxtBw5YNWdOnO6+u36fyF+3LkqbN5vvg8mTWQUAIDBqvRJg/fr1+vbbb5WTk1MhAZCTk6OXXnqpwpP/WVlZeu655+RsiNQrAAAAAABoMIsW2U3Hycke/fKXRQGKBo3dsGFOXXCB+fvvpZfilJVVv8UxZs82z5G1a+fWsGHMgwEIjFr/xEtPT5ck9e/fv8JrH330kZxOpyIiInTzzTfrL3/5i2644QZZLBYdP35cn376aW2HBwAAAAAAQcLtlpYsMZcCuu66AkVG+ukA1DOLRXrssVxTW15ehP72t/h6G3Pv3kitWmXeeyAtzSFrretxAMCZqXUSICsrS5LUsWPHCq+tW7dOknTJJZdo5MiRat++va6++mpddtllkk6VCgIAAAAAAOFh9eomOnbMPONPKSAEWp8+Ll13XYGp7e237dq+vX5m5efMiZVhlG6MHR/v1YQJBVX0AID6VeskQG7uqWxqQkJChfb9+/dLki666CLTawMHDpR0aj8BAAAAAAAQHsqXAurbt1hdu7r9nA00nIcfzlV0dOnm1B6PRU89lVBFjzOTnW3RggXm+2DSpALFx7MxNoDAqXUSoKjoVF218nX/t23bJkmyWq3q3r276bVmzZpJkhwOR22HBwAAAAAAQSA726KPPjKXQBk3jqefERzatvXqjjvMG/N+9lm0vvwyyk+PMzNvXqwKCkqn2yIiDN12G/NfAAKr1kmAuLg4SaVlgUqU7BXwi1/8QjabzfSa1+uVJEVHm//nAAAAAAAAhKYPPohRcXFpCZSoKENXX00pIASPu+7KV8uWHlPbk082lcfjp0MNuVzS3LnmDYFHjnQqJaWOBgCAM1TrJECHDh0kSWvWrPG1FRcX6+uvv5Yk9erVq0KfY8eOSZKaNm1a2+EBAAAAAEAQKF8K6IornGrRghIoCB5xcYYeeijP1LZ1q00LF9r99KiZ5ctjdPiweU+MKVPy/ZwNAA2n1kmACy+8UJK0ceNG/f3vf9eqVav09NNPKzc3VxaLxfd6WTt27JAknXXWWbUdHgAAAAAABNjOnZHatMlcVoVSQAhG119foB49XKa255+Pl8Nh8dOjegxDmjXLvApg4MBi9e/v8tMDABpOrZMAF198sVJTUyVJX3/9td544w1lZGRIki699FK1bdu2Qp9169ZJqnyVAAAAAAAACC3lVwEkJno0ZEhRgKIB/IuMlB57LNfU9vPPkZo5M65W1123LkqbN5sTYawCABAsap0EiIiI0COPPKKRI0cqMTFRkZGRSkpK0nXXXafJkydXOH/Dhg2+ckC9e/eu7fAAAAAAACCAPB7p3XfNSYAxYwpVbntAIGhcfHGRLrvMaWp79dVYHTp05tNk5VcBtGvn1rBhTj9nA0DDstbFRaKjo3XzzTfr5ptvPu25qamp+uc//ylJatmyZV0MDwAAAAAAAmTt2qgKddApBYRg9+ijuVq9uok8nlNlgJzOCD33XIJefDG7xtfauzdSH30UbWpLS3MoMtJPBwBoYLVeCVBTcXFxatmyJQkAAAAAAADCQPlSQD17unT22e4ARQNUT7dubk2aZE5WLV5s1w8/1HwJy5w5sTKM0j0F4uO9mjCBRBiA4NHgSQAAAAAAABAe8vIsWrHC/AT0+PFMfiI0PPBAnuLivKa2J59MkGFU/xrZ2RYtWGBOhE2aVKD4+BpcBADqWZ2UAypx5MgRrV69Wtu3b1d2draKi4v1xz/+UcnJyb5zMjMzlZWVpejoaPXs2bMuhwcAAAAAAA1o+fJoOZ2lzxdarYZGjy4MYERA9SUleXXPPfl69tkEX9vXXzfRxx9Ha+jQ6tXznzcvVgUFpfdAZKSh225z1HmsAFAbdZIE8Hq9evvtt7VixQp5veYMqtttXgJ4/PhxPffcc4qIiNDLL7+sFi1a1EUIAAAAAACggZUvBTRkSJGSkrx+zgaCz+235+s//7HrwIHSKbKnnkrQkCFORUVV3dflOlUKqKwRI5xKSfHUR6gAcMbqpBzQrFmz9OGHH8rr9apFixY6//zz/Z7br18/tWrVSl6vV998801dDA8AAAAAABrYvn2R+uabJqY2NgRGqImOlh55JM/UtmePVf/5T6yfHqWWL4/RkSPm3X+nTMmv0/gAoC7UOgnw448/6vPPP5ckjR49Wi+//LLuu+++KvsMGjRIkpSenl7b4QEAAAAAQAAsXmxeBdCsmVdXXFG9EipAMLnmmkL161dsapsxI17Z2RY/PSTDkGbNMicKBg4sVv/+rnqJEQBqo9ZJgP/+97+STj3hP2HCBEVEnP6SXbp0kSQdOHCgtsMDAAAAAIAG5vVKixfHmNquvbZQTZr46QAEMYtFmj49x9SWnR2hF1+M99tn3boobd5srhfEKgAAwarWSYDt27dLki677LJq9ynZByA7O7u2wwMAAAAAgAa2bl2UMjPN2wxSCgih7NxzXRo50ryp9RtvxGrPnshKzy+/CqB9e7eGDWMlDIDgVOskQE7OqUxpq1atqt0nMvLUD1CPh41SAAAAAAAINYsWmVcBdO3qUp8+lEFBaPvDH3IVFWX4jl0ui555JqHCeXv2ROqjj6JNbbfd5lBk5fkCAAi4WicBov63VXpxcfFpziyVlZUlSYqNPf0mKwAAAAAAIHgUFFi0bJk5CTB+fKEs/sunAyGhY0ePbr3VYWpbsSJG335rLvszd26sDKP0Gz4+3qsJE1gJAyB41ToJULICYM+ePdXus3HjRklSSkpKbYcHAAAAAAANaOXKaDkcpdMJERGGxoxhAhThYerUPDVvbq5c8eSTCfJ6T/09O9uiBQvMm2JPmlSg+HhDABCsap0E6NOnjyTpk08+kbfkJ2IVdu/erf/7v/+TJPXt27e2wwMAAAAAgAa0aJF5AvTii4uUnHz6+QAgFDRtaui++8wb/H7/fZTee+/U6pd582JVUFA6nRYZaei228yrBwAg2NQ6CTBs2DBFRUUpMzNTr732mtxut99zv/nmG/3pT3+S2+2W3W7XFVdcUdvhAQAAAABAAzl4MEJr1phLo4wbV+jnbCA03XSTQ507m+e3nn02Xnl5Fs2ZYy5tPXKkUykp7HkJILhZa3uBFi1a6NZbb9Vrr72mL774Qj/88IMGDBjge/2zzz5TUVGRtmzZoqNHj/rap0yZIrvdXtklAQAAAABAEHr3XXuFWuhDh5IEQHix2aRHH83Rrbcm+toOHbLqhhsSdeSIefffyZPzy3cHgKBT6ySAJF122WWSpDfeeEMnTpzQf//7X99ry5cvNw9otWry5MkaNGhQXQwNAAAAAAAagGFULAV09dWFionx0wEIYVdeWaTBg4v01VdNfG0bN5pXwQwcWKz+/V0NHRoA1FidJAGkU4mAPn36aPny5dq4caOOHDlier1FixYaMGCArr76at9mwgAAAAAAIDRs2mTT7t3maQRKASFcWSzS9Ok5GjaspWn1S1lTprAKAEBoqLMkgCQlJibq5ptv1s0336yCggLl5ubK6/UqLi5OCQkJdTkUAAAAAABoQOVXAXTs6NbAgcUBigaof716uTVuXKEWLqxYzrp9e7eGDXMGICoAqLlabwzsj91uV3Jystq0aUMCAAAAAACAEOZ0Sh98YK77M25cgSyVPyANhI2HHspVTIy3QntamkORkZV0AIAgVG9JAAAAAAAAEB4+/jhaOTnmKYSxYykFhPDXurVXd97pMLXFx3s1YUJBgCICgJojCQAAAAAAAKpUvhTQ4MFFSknxBCgaoGHdeWe+zjmntPTVI4/kKi7OCGBEAFAz1d4TYObMmXU+uMVi0Z133lnjfkVFRdq8ebM2btyoXbt26dixY/J6vUpOTtb555+vUaNGKTo6utK+q1ev1qpVq3TgwAFZrVZ169ZNY8aMUffu3f2Ol5GRoSVLlmj79u1yu91KSUnR0KFDdemll/rtc/z4cb3zzjvavHmz8vPzlZSUpMGDB2v06NGKioqqtE9xcbHee+89rV27VllZWYqLi1OfPn10/fXXKzEx0e9YZ/KeAAAAAACojqNHI7R6dRNT27hxPAWNxsNuN7R48XGtXdtEbdp4dM45rkCHBAA1YjEMo1qpy+uvv75eAnjnnXdq3OfTTz/Va6+9Jklq166d2rZtq8LCQm3fvl2FhYVq27atHn/8cTVt2tTU79///reWL1+uqKgo9e7dWy6XS+np6TIMQ/fdd5/OO++8CmOtW7dOM2bMkGEY6tGjh+Lj45Weni6Hw6GRI0fqlltuqdDnyJEjmjZtmnJzc9WuXTulpKRo9+7dOnr0qLp166bp06fLZrOZ+hQXF+upp55SRkaGmjdvrtTUVB07dkw7d+5UQkKCnn76aSUnJ1cY60zeU3UcO3ZMLlfj+qVmsVjUunVrHT58WNW8LQA0AO5NIPhwXwLBiXsT9eXVV2P11FOl/7622736/vujio3l+6w6uDeB4MN9iXBhs9nUsmXL055X7ZUASUlJtQqoLlmtVl111VUaOXKkWrdu7Ws/efKk/vznP2vPnj3617/+palTp/peS09P1/LlyxUfH6+nn37a12/79u16/PHHNXPmTPXs2VNxcXG+Pvn5+Zo5c6a8Xq/uv/9+nX/++ZKk7OxsPfbYY1q+fLkGDBigXr16meJ75ZVXlJubq+HDh+vWW2+VJHk8Hr3wwgtat26dli5dqvHjx5v6LF26VBkZGerWrZumTZvmW8nw4Ycf6s0339Qrr7yiJ554wtTnTN4TAAAAAADVZRgVSwGNHOkkAQAAQAipdhLg5Zdfrs84auSSSy7RJZdcUqG9efPmSktL07Rp07Ru3Tq53W5Zrafe4rJlyyRJY8aMMSUOunXrpiuvvFIrV67U559/rl/96le+1z777DMVFBRo4MCBvgSAJDVr1kw33nij/vrXv+rDDz80JQF27typrVu3qmnTprrxxht97ZGRkbr99tu1ceNGrVy5UmPGjPHF5na7tWrVKklSWlqaqZTRqFGjtHr1am3dulW7d+9W586dfa+dyXsCAAAAAKC60tNt2rbNvJKdUkAAAISWsNsYuEOHDpIkl8ulvLw8SadK7aSnp0uSLrjgggp9Sto2btxoai85rqxP//79ZbPZtGXLFhUXl24Os2nTJknSgAEDKpT8adasmXr06CGHw6GMjAxf+7Zt2+RwOHTWWWepU6dOFcYqSUBs2LDB13am7wkAAAAAgOpatCjGdJyS4tagQcV+zgYAAMEo7JIAR48elXTqyfuSMjiHDh2Sy+VSQkJCpRvslky879u3z9SemZkpSaan70tYrVa1b99eLpdLhw4d8rXv3bvXdM3qjFXyd399SsYv2+dM3xMAAAAAANVRXCwtWWJOAowdW6iIsJtJAAAgvIXdr+4VK1ZIkvr27et7Ej8rK0uSKp0sl6To6GjFxsbK4XCosLBQklRQUCCHwyFJatGiRaX9StpLri9Jx48fr3KskvayfU4XX2XjnMl7AgAAAACguj77LFonT0aa2saOpRQQAAChptp7AoSCTZs26fPPP1dkZKSuv/56X7vT6ZQkRUVF+e3bpEkTORwOOZ1OxcTE+PqUvOavT9nrV2esqvr4G6dkj4CajFPZe6qMy+WSy+XyHVssFt+5FovF77XDUcn7bWzvGwh23JtA8OG+BIIT9ybqWvkNgc89t1idO3sl8T1WE9ybQPDhvkRjU2dJALfbrf/7v//T+vXrtW/fPuXm5ppq5VfGYrFowYIFdTL+gQMH9NJLL8kwDN10003q2LGj7zXDMHzj+VNyTm2dbqzKxjnd2FX1qe17Wrp0qRYvXuw77tSpk5577jm1bNnytH3DVXJycqBDAFAJ7k0g+HBfAsGJexN14dgx6ZNPzG2TJ0epdevWgQkoDHBvAsGH+xKNRZ0kAQ4dOqS//OUvptr41VFXE+/Hjx/XM888I4fDoVGjRmnEiBGm10uebC8qKvJ7jZKERclT9yX/Lelnt9sr9Cm5XtlzTzdW+XGq0+dMxvE3VnmjR4/WqFGjfMclSYVjx47J7Xb77ReOLBaLkpOTdeTIkTr73gRQe9ybQPDhvgSCE/cm6tLrr9vldjf1HUdHG7r44qM6fJjvrZri3gSCD/clwoXVaq3Ww9y1TgI4nU49++yz+vnnn2WxWDRw4EAlJCTo008/lSRdd911ys/P1+7du7Vjxw5JUrdu3dS7d+/aDi1Jys3N1dNPP62srCxdeumluummmyqck5SUJKm0Xn9l78HhcCg2NtY3uW6322W321VQUKATJ05UmgQ4ceKE6frSqRr9e/bs8TtWSXvZPqeLr7JxzuQ9VcZms/n2Tiivsf4QNAyj0b53IJhxbwLBh/sSCE7cm6gLixaZ/x05bFih4uO94lvrzHFvAsGH+xKNRa2TAP/973/1888/KyIiQn/84x/Vq1cv7d+/35cEGD9+vO/cvXv36qWXXtKOHTt04YUXatiwYbUau7CwUM8++6wOHjyo8847T7/5zW8qLY/Tpk0b2Ww25f7/9u47PKoy/f/4ZzIlPaQBoUonIEVFmiIqiohgo64KVkR0i+WrW/2prLqWLbruKiAWwAZIcZUmuFZUehEQSOhKTSWkTKb+/sgm4ZAECClnMvN+XReXmefMM+ce5EyS5z7PfeflKSsrq0Iz3b1790qSWrdubRg/77zztH37du3Zs0ctW7Y0HPN4PDpw4IDsdruaN29eNt6mTRutW7eu7DVPVdm5zjvvPMOxU+3Zs8fwvJq8JwAAAAAATmf7dpu2bDH2nxs9usikaAAAQE2F1fQF1q9fL0nq37+/unXrdtrntmnTRk8++aQaNWqkmTNnli1unwu3260XX3xRu3fvVs+ePfXQQw8pLKzyt+NwOMpiW7VqVYXjpWO9evUyjF900UVVztmwYYPcbre6detmaM5bOmf9+vWGhruSlJubq+3btysqKkqpqall46mpqYqKitLRo0crTQSsXr3a8No1eU8AAAAAAJzOqQ2BU1K8uuyyqkvRAgCAwFbjJMDPP/8sSerTp0+lx0/dUhMXF6dhw4bJ5/Np2bJl53ROn8+nf/7zn9q2bZu6dOmiRx99VDbb6Tc1DBs2TJK0YMECHT58uGw8LS1Nn332mSIjIzVo0CDDnKuuukqRkZFat25d2UK8JB0/flzvvvuuJBnq6UtShw4d1LlzZx0/flzvvfde2bjX69Ubb7whr9era6+91hCvzWYr2xXx1ltvyel0lh1btGiR9u/fr9TUVHXo0KHG7wkAAAAAgKp4PNKCBcZSQCNHFspqNSkgAABQYzUuB1RQUCDJWK/+5BrzTqezQk360rvgf/zxx3M657Jly7RmzRpJUmxsrN54441Knzd+/HjFxcVJknr06KHrrrtOS5Ys0W9/+1t1795dXq9XP/zwg3w+n379618rJibGMD8mJkb333+/XnrpJf3jH/9Q165dFRsbqy1btqigoEBDhw5V9+7dK5z3gQce0OOPP64lS5Zo69atatmypXbv3q2jR4+qY8eOGjFiRIU5I0aM0JYtW7Rz5049+OCDSk1NVWZmptLT0xUbG6sHHnigwpxzeU8AAAAAAFTlq6/ClZFhXPGnFBAAAA1bjZMA4eHhKioqMtTiP7mJbmZmplq1alXp3Nzc3HM6Z35+ftnXpcmAyowePbosCSBJd955p9q0aaNly5Zpy5Ytslqt6tatm0aOHGkoz3Oyfv36afLkyVqwYIHS09Pl8XjUokULDRkyRFdeeWWlc5o1a6YXXnhBc+fO1aZNm7RmzRolJSVpxIgRGjFihKF8UCmHw6Enn3xSCxcu1MqVK7V27VpFR0fr8ssv19ixYw1JlpOdy3sCAAAAAKAyp5YCuuAClzp29JgUDQAAqA01TgI0adJE+/fvV05OTtlYXFycYmJilJ+fr507d1ZIApT2AjhTCZ+qjBkzxtBwuDquuOIKXXHFFdWak5qaqj/+8Y/VmpOcnFzp3fun43A4NHbsWI0dO7Za887lPQEAAAAAcLLcXIs+/TTCMDZ6dKFJ0QAAgNpS454A7dq1kyTt3r3bMF7atPbjjz/WiRMnysaPHTum//znP5JKGgUDAAAAAADzffxxpFyu8l3+DodfN9xAKSAAABq6Gu8E6NGjh7744gutW7fOcAf70KFDtWrVKh09elQPPvigunXrpuLiYu3YsaOs8e3VV19d09MDAAAAAIBacGopoKuvdiox0W9SNAAAoLbUeCdAr1691KVLF0VGRurIkSNl46mpqRo5cqSkkubBq1ev1qZNm8oSAFdeeaUGDBhQ09MDAAAAAIAa2rXLqg0bjP3rKAUEAEBwqJXGwE899VSlx8aMGaMuXbrov//9r37++Wd5vV41a9ZMAwcOVL9+/Wp6agAAAAAAUAtO3QWQlOTVlVcWmxQNAACoTTVOApxJ9+7d1b1797o+DQAAAAAAOAderzR/vjEJMGJEkex2kwICAAC1qsblgM6W2+1Wbm6ufD5ffZ0SAAAAAACcwbffOnT4sNUwRikgAACCR413AjidTv3444+SpK5duyoiIsJwPC8vT6+//ro2bNggr9eriIgIXXXVVbr11ltls9X5RgQAQAO2aFGEZsyIVseO0q9/Habmzb1mhwQAABB0Ti0F1LWrW+ef7zEpGgAAUNtqvBNg1apVeuGFF/Tmm2/K4TA2EfL5fHruuee0du1aeb0lCzdOp1OLFy/WK6+8UtNTAwCC2JYtdv3ylwn6/vtwzZol3XRTkvbts555IgAAAM7aiRMWLVlivJmPXQAAAASXGicBNm/eLEnq27evwsKML/fdd99pz549kqS2bdtq2LBhatu2rSRp9erV2rRpU01PDwAIUq+9FiOPx1L2+OBBm0aOTNbu3SQCAAAAasvixRFyOst/l7fZ/BoxosjEiAAAQG2rcRLgp59+kiR16tSpwrFvvvlGktSuXTs9++yzuv322/XMM8+oQ4cOkqSvvvqqpqcHAAShAwesWrQoosL4kSNWjRqVrPR0yskBAADUhlNLAV15ZbGSk+nlBwBAMKlxEiAvL0+SlJycbBj3eDxlvQKGDBkiq7Xkzk2bzabBgwdLknbt2lXT0wMAgtAbb0TL57NUeuzYMatGjkzS9u0kAgAAAGpi/36rVq0KN4xRCggAgOBT4yRAfn6+JFVo8rtnzx65XC5J0gUXXGA41qxZM0lSbm5uTU8PAAgyOTkWvf++8Y60U3rOKyvLqtGjk7R1K4kAAACAczVvnvFnrvh4n66+2mlSNAAAoK7UOAlQ2gz4+PHjhvHSXQApKSmKj4+vdA4AAKd6551oFRWVf3uyWv1avVrq1ctleF5OjlVjxyZr82Z7fYcIAADQ4Pl80rx5kYaxm24qUnh4FRMAAECDVeMkQNOmTSVJ27ZtM4yvWbNGktSlS5cKc0pLCMXFxdX09ACAIOJ0Sm+9FW0YGz7cqR49pA8+yFafPsWGY7m5YRo7Nknr15MIAAAAqI41axw6cMC4q5JSQAAABKcaJwF69OghSVq+fLk2btwop9OppUuXavfu3ZKkiy++uMKc/fv3S5ISExNrenoAQBBZuDBKGRlWw9j995eUnYuJ8eu997J1ySXGRMCJE2G69dYkrVnDLjMAAICz9eGHxl0AHTu61bOn26RoAABAXapxEuC6665TZGSkioqK9Pzzz+uOO+7QjBkzJEktW7ZUr169KszZuHGjJKljx441PT0AIEj4fNK0acZdAJdcUqwePTxlj6Oi/Jo1K1sDBxpr1ebnh+m22xL13XckAgAAAM6ksNCiTz4xJgHGjCmSxWJSQAAAoE7VOAmQkJCg3/3udxXq/jdp0kSPPPKILKf8FHHkyBFt375dUvkuAgAA/vvfcKWnG8v6lO4COFlkpF9vv52tQYOMiYDCwjCNH5+or78mEQAAAHA6S5dGqKCgfDkgLMyvESMoBQQAQLCynfkpZ9alSxe9+uqr2rFjh3Jzc5WQkKDU1FRZrdYKz83NzdXIkSMlSV27dq2N0wMAgsC0aTGGx507u3XllcWSKt6SFhEhvfFGtiZNStDy5eV3sTmdYbrzziS9+Wb2/+YCAADgVB9+GGV4PHBgsVJSfCZFAwAA6lqtJAEkyWazqVu3bmd8XmpqqlJTU2vrtACAILBpk13ffx9uGLvvvvzTbkkPD5emTcvRL38pLVlSnggoLrbo7rsTNW1atq65hkQAAADAyQ4eDNPKlcadk6NHF5kUDQAAqA81LgcEAEBNTZ1q3AXQtKlXN9105l9GHQ5pypQc3Xijcfu6y2XRvfcmasmSiFqNEwAAoKGbPz9Kfn/5nRaxsT4NGUISAACAYEYSAABgqgMHrFq82LhYf/fdBQoPr2LCKWw26ZVXcjVypDER4PFYNGlSgv7zHxIBAAAAkuT3VywFdMMNRYqMrGICAAAICiQBAACmmj49Wj5f+d1o0dE+jR9fUK3XsNmkl17K1S9+YZzn9Vr0q18laP58frMFAADYsMGuPXuMVYEpBQQAQPAjCQAAME1OjkUffGC8G+2WWwrVqJG/2q9ltUp//etxjRtnTAT4fBY9+GC85swhEQAAAELbqbsA2rTx6OKLXSZFAwAA6gtJAACAaWbNilZRUfm3IqvVr3vvrd4ugJOFhUnPP39cd9+dbxj3+y165JEEvftuVBUzAQAAgpvTKX38sfGmiNGjC2WxVDEBAAAEDZIAAABTOJ3S229HG8auv75ILVt6a/S6Fov05z/naeLE/ArHfve7eM2YQSIAAACEnuXLI3T8uHEJYNQoSgEBABAKSAIAAEyxYEGUMjKshrFJk859F8DJLBbpiSfy9Ktfnahw7E9/itfrr0dXMgsAACB4nVoK6JJLimt88wUAAGgYSAIAAOqdzydNm2ZciL/00mJ17+6utXNYLNLvf39CDz9cMREweXIjvfZaTK2dCwAAIJAdPRqmr74KN4yNHl1oUjQAAKC+kQQAANS7//43XLt22Q1jkyZVLN9TUxaL9OijJ/TYY3kVjj37bJxefplEAAAACH4LF0bK6y0v/h8V5dOwYU4TIwIAAPWJJAAAoN5NnWpcfE9NdevKK4vr7HwPPZSvP/2pYiLgr3+N01//Giu/v85ODQAAYCq/v2IpoGHDnIqO5gcgAABCBUkAAEC92rjRrlWrjNvRJ07Ml8VSxYRa8sAD+XrqqeMVxl9+OVbPP08iAAAABKetW+3ascO4A5NSQAAAhBaSAACAenXqLoCUFK9uvrmoXs59770FevbZ3Arj//53rP785zgSAQAAIOh8+GGk4XHLlh717+8yKRoAAGAGkgAAgHqzf79VS5ZEGMbuvrtADkf9xXDnnYV68cVcWSzGFf/XX4/R//t/JAIAAEDwcLmkBQuMSYBRo4oUxkoAAAAhhW/9AIB688Yb0fL5yuv+REf7NG5cQb3Hcdtthfr73ysmAt5+O0a//30j+Xz1HhIAAECt+/zzCOXkWA1jo0ZRCggAgFBDEgAAUC+ysy364ANjU7pbby1Uo0bm3Ho/dmyRXnklV2FhxvO/+260Hn00Xl6vKWEBAADUmlNLAfXuXay2bfkhBwCAUEMSAABQL955J1pFReXfdqxWvyZMqP9dACcbMaJIr76aI6vVmAiYMydKDz0UL4/HpMAAAABqKCsrTJ99ZizDOHp0/fRhAgAAgYUkAACgzjmd0ttvRxvGbrihSC1bmn8n2g03ODV1ao5sNmMiYMGCKP3mN/Fyu00KDAAAoAY++ihSHk95GcaICL+uv54kAAAAoYgkAACgzi1YEKWMDGM92kmT8k2KpqLrrnNq+vRsORzGRMB//hOlBx5IkMtlUmAAAADn6NRSQNdeW6S4OHPKMAIAAHORBAAA1CmfT5o61bgLYMCAYnXrFli1dq65plhvvpmt8HDjL8dLlkTqvvsSVFxsUmAAAADVtH27TVu2OAxjlAICACB0kQQAANSpzz4L1+7ddsNYIO0CONmgQcWaMSNLERE+w/jy5ZGaMCFRTqdJgQEAAFTDhx9GGR6npHh12WXc0QAAQKgiCQAAqFPTpsUYHqemunXFFYH7S+jAgS698062oqKMiYDPP4/QXXclqqjIUsVMAAAA83k80oIFxlJAI0cWymqtYgIAAAh6JAEAAHVm40a7Vq0KN4zdd1++LAG+jn7JJS699162oqONiYCvv47Q+PGJKigI8DcAAABC1ldfhVfoxUQpIAAAQhtJAABAnZk61bgLICXFq5tuahi/hPbp49IHH2QpNtaYCPj++3CNG5eo/HwSAQAAIPCcWgroggtc6tgxsHoxAQCA+kUSAABQJ/bvt2rJkgjD2D33FMjhqGJCAOrVy605c7LUqJExEbBmTbhuuSVJeXkkAgAAQODIzbXo00+NP3+NHl1oUjQAACBQkAQAANSJ6dOj5fOVL5JHR/t0220FJkZ0bnr2dGvu3EwlJHgN4xs2OPSLXyQpN5dEAAAACAwffxwpl6v8ZxOHw68bbmgYuzABAEDdIQkAAKh12dkWzZ5t3Ip+222FatTIb1JENdOtm0cffpilpCRjImDzZofGjElWdjbfTgEAgPlOLQV09dVOJSY2zJ+/AABA7WHVAgBQ62bNilZRUfm3GKvVrwkTGt4ugJN16eLRvHlZatLEmAjYts2uMWOSlJnJt1QAAGCeXbus2rDBWHeRUkAAAEAiCQAAqGVOp/T229GGsRtuKFKLFt4qZjQcnTp5NG9eplJSjO9l+3a7Ro1K0tGjfFsFAADmOHUXQFKSV1deWWxSNAAAIJCwWgEAqFXz50cpM9NqGJs0Kd+kaGpf+/ZezZ+fqRYtPIbx9HS7Ro1K1uHDfGsFAAD1y+st+RnsZCNGFMluNykgAAAQUFipAADUGp9PmjbNuAtgwIBidevmqWJGw9SmjVfz52epVSvj+9qzx6ZRo5J18KC1ipkAAAC179tvHTp82PjzB6WAAABAKZIAAIBa89ln4dq923jL2f33B88ugJO1alWyI6BNG2MiYN8+m0aOTNKBAyQCAABA/Ti1FFDXrm6df35w3YQBAADOHUkAAECtmTo1xvC4Sxe3Lr88eGvRtmjh07x5mWrf3m0Y/+mnkkTA3r0kAgAAQN06ccKiJUsiDGPsAgAAACcjCQAAqBUbNti1enW4Yey++/JlsZgUUD1p1synefOy1KmTMRFw6FBJaaBdu0gEAACAurN4cYSczvJf7W02v0aMKDIxIgAAEGhIAgAAasWpuwBSUry68cbQ+AW0SZOSRECXLsZEwJEjVo0alay0NJtJkQEAgGB3aimgK68sVnKyz6RoAABAICIJAACosX37rFq61LgN/Z57CuRwmBSQCZKSfJo7N1PdurkM4xkZVo0alaQffyQRAAAAatf+/VatWmXciUkpIAAAcCqSAACAGps+PUY+X3ndn5gYn8aNKzAxInMkJvo1Z06WLrjAmAjIyrJq9Ohkbdlir2ImAABA9c2bZ9wFEB/v09VXO02KBgAABCqSAACAGsnOtmj27EjD2K23Fiouzm9SROaKj/frgw+y1KuXMRGQmxumsWOTtGkTiQAAAFBzPp80b57xZ7CbbipSeHgVEwAAQMgiCQAAqJGZM6MrNKObMCHfxIjMFxfn1/vvZ6lv32LD+PHjYfrFL5K0bh2JAAAAUDNr1jh04ICx3CClgAAAQGVIAgAAzpnTKb39drRh7IYbitSiBc3oYmL8evfdbF1yiTERcOJEmG69NUlr1oRQwwQAAFDrPvzQuAugY0e3evZ0mxQNAAAIZCQBAADnbP78KGVlWQ1j990X2rsAThYV5desWdm6/HJjbd6CgjDdemuivvuORAAAAKi+wkKLPvnEmAQYPbpIFksVEwAAQEgjCQAAOCc+nzRtmnEXwGWXFatbN49JEQWmyEi/3norW4MGGRMBRUVhGj8+UV9/TeFeAABQPUuXRqigoPzX+bAwv0aMoBQQAACoHEkAAMA5+eyzcO3ebaxtP2kSuwAqExEhvfFGtoYMKTKMO51huvPORH3+OYkAAABw9j78MMrweODAYjVrRjlGAABQOZIAAIBzMmVKjOFxly5uXX55cRXPRni4NG1ajoYNMyYCiostuueeRC1fTiIAAACc2cGDYVq50lhScPTooiqeDQAAQBIAAHAO1q+3a80a46L1ffflU4f2DOx26bXXcnTTTcbt+i6XRffem6jFiyNMigwAADQU8+dHye8v/6ErNtZXYbchAADAyUgCAACqbdo04y6AlBSvbryRXz7Phs0mvfJKrkaONCYCPB6L7r8/Qf/5D4kAAABQOb+/YimgG24oUmRkFRMAAABEEgAAUE379lm1dKlxoXrChHw5HFVMQAVWq/TSS7m65ZYCw7jXa9GvfpWg+fP5TR4AAFS0YYNde/bYDGOUAgIAAGdCEgAAUC3Tp8fI5yvfgh4T49NttxWeZgYqY7VKL754XOPHGxMBPp9FDz4YrzlzSAQAAACjU3cBtGnj0cUXu0yKBgAANBQkAQAAZy07O0yzZxsXp2+7rVBxcX6TImrYwsKk5547rnvuyTeM+/0WPfJIgt59N6qKmQAAINQ4ndLHHxt/Dhs9upCeTAAA4IxIAgAAztrMmVFyOsu/ddhs/goL2Kgei0WaPDlP991X8e/xd7+L19tvkwgAAADS8uUROn7c+Cv8qFGUAgIAAGdmO/NTAACQioqkt9+ONozdcEORWrTwmRRR8LBYpP/3//Jkt/v173/HGo49/ni83G6LJk4sqGI2AJwbn0/68Ueb0tLsSkry6aKLXIqNZWcXEKhOLQV0ySXFatnSa1I0AACgISEJAAA4K/PnRykry2oYmzSJXQC1xWKRfv/7E3I4pH/8w5gImDy5kdxui375S/6+AdTMzz9b9fXX4frmm3CtXOlQdnb553pYmF9du7rVt69LvXu71KePS02bkugFAsHRo2H66qtww9jo0fRkAgAAZ4ckAADgjHw+adq0GMPYwIFOnX++x6SIgpPFIv3f/52QzebXiy/GGY795S9xcrmkhx8mEQDg7OXmWvTdd+FlC//79lX947/PZ9HWrQ5t3erQm2+WjJ13nke9e7vUt29JUqB9ew/1xwETLFwYKa+3/OKLivJp2DCniREBAICGhCQAAOCMVqyI0J49xm8ZkyZRnqauPPhgvhwOv555ppFh/G9/i5PbbdFjj51gEQ5ApYqLpfXrHfr663CtXBmuzZvt8vnO/QNj/36b9u+3ad68kjIkCQle9enjKvvTrZtbDkdtRQ+gMn5/xVJAw4Y5FR1N+S4AAHB2SAIAAM5o6lRjL4AuXdwaOLDYpGhCw/33F8hul5580pgI+Oc/Y+XxSH/4A4kAACWLg9u328oW/VetcqioKOzME0/SrJlXmZlhcrvP/KGSk2PVp59G6tNPIyVJERE+XXihuywp0KsXfQWA2rZ1q107dtgNY5QCAgAA1UESAABwWuvX27VmjbEG7aRJ+SxA14MJEwpks/n1pz/FG8ZffTVWLpdFTz6Zx/8HIAQdPBimlStLyvt88024MjOtZ550koQEry67zKXLLivWZZcVq1Urr4qKpM2bHVqzpuTPunUOnThx5mSC0xmm778P1/ffl3yfKO0r0KdPeV+BlBT6CgA18eGHkYbHLVt61L+/y6RoAABAQ0QSAABwWlOnGnsBpKR4dcMNRSZFE3ruvLNQDof02982kt9fvuI/fXqM3G6Lnn76uMKqd9MvgAYmL8+i778vrevv0O7d9jNPOklEhF99+hTrsstcGjjQqa5dPRU+NyIjpX79XOrXr2Rh0euVduywae3akqTA6tXhOnLkzMmGk/sKvPVWyVjr1h5DCaEOHegrAJwtl0tasMCYBBg1qojv/QAAoFpIAgAAqrRvn1VLl0YYxu69N5/6z/Xs1lsLZbP59cgj8YZEwIwZ0XK7peefJxEABBOXS9q40VHWzHfTJruhIeiZWCx+de9eUrZtwIBi9e7tUkTEmeedzGqVzj/fo/PP9+jOOwvl90s//2wt2ymwdq1DO3eeXTLiwAGbDhww9hUobTbcu7dL3bvTVwCoyuefRygnx5iAGzWKUkAAAKB6SAIAAKr0+usxhkXnmBifbr2VXzzNMGZMkex26Te/iTc0+XzvvWi53Rb97W+5slavIgiAAOH3S2lptrJF/++/d6iwsHqZvdatPWXlfS69tFiJibVbl99ikVq18qpVqyKNHFmyGyw726J16xz/2y1Q0oT4bPsKLF8eqeXLS/sK+HXhha6yxAB9BYByp5YC6t27WG3bek2KBgAANFQkAQAAlcrODtOcOcZfPMeNK1RcHAszZrn55iLZbH798pcJhruC586NkscjvfRSrmx8ZwcahCNHwvTNN+FlDX2PHateFi8+3qdLLy1Z9B84sFjnnVf/i4KJiX5dc02xrrmmWNIJQ1+BtWtL/pxdXwFLhb4CXbp41KdPcVlfgWbN6CuA0JOVFabPPjNu4xk9mpKMAACg+lgqAABUaubMKDmd5Ys3Nptfd9+db2JEkKTrr3fKZsvR/fcnGO64XbAgSh6PRa+8kiN79cqFA6gH+fkWff+9o6yZb1pa9S5Uh8Ov3r1dGjiwZOG/Wzd3wO3+qayvwM6dtrISQtXpK7Btm13bttn19tslY61be8oSAqV9BSiDhmD30UeR8njKv9dHRPh1/fUkAQAAQPWRBAAAVFBUJL39drRh7IYbitSiBXdiBoKhQ52aPj1bEycmyuUqXxz4+ONIeTzSq6/mUF8bMJnbLW3aZC9b9N+wwWFYzDsb55/vLlv079PHpcjIhrUTy2qVunb1qGvX8r4CBw+W9xVYs6b6fQXmzzf2FejTp6SMUI8e9BVA8Dm1FNC11xaxIxMAAJwTkgAAgArmzYtSVpbxbs1Jk9gFEEgGDy7W229n6557EuV0li8sLlkSqYkTLZo2LVvh4SYGCIQYv1/atcv2v0V/h777Llz5+dW7Vb1FC0/Zov+AAS4lJQVX4tVikVq29KplyyKNGFFyN3NOzsl9BRzavNlhSG5W5XR9Bfr0KekrwGIpGrLt223assWY2aIUEAAAOFckAQAABj6fNG1ajGFs4ECnzj/fY1JEqMoVVxRrxows3XlnoqF004oVEbrnnkRNn56tyMjTvACAGjl2LEwrV4aXNfQ9m1I3J4uLK6nrP2BASV3/tm29slRvs0CDl5Dg1+DBxRo8uFiS5HSW9xVYs8ahdescysurfl8Bi6W0r4BLffoU01cADc6HH0YZHqekeHXZZcUmRQMAABo6kgAAAIMVKyK0d6/x28P99xeYFA3O5LLLXHr33WzdfnuiCgvLF8q++CJCd92VpLffzm5wJUSAQFVYaNGqVY6yZr7bt1evrr/d7tfFF7t02WUld/v36OGmmfcpIiKkvn1d6tu3pK+Azyft2GEraza8enW4Dh8+c7LF77foxx/t+vFHu2bMKClv16pVeV+Bvn3pK4DA5fFICxYYs/gjRxYGXB8QAADQcPBrBwDAYMoUYy+Arl3d3HkW4Pr3d+n997M1blyiofzIN9+Ea/z4RM2cma3oaBIBQHV5PNIPP9jLFv3XrXMYGnKfjS5d3GWL/v36uRQVxbVYHWFhxr4CUklfgdWrHWWJgR07zi4Z89NPNv30k00LFpTcYR0f7zupr0BJUoYyajBDUZF05IhVhw9bdeSIVZs325WRYVzxpxQQAACoCZIAAIAy69bZtXatcQVk0qT8kCtP0RD17u3SBx9k6bbbkgylM77/Ply33Zaod97JVmwsi4/A6fj90p491rJmvt99F35WpWhOlpLiPamuf7GaNKEETW1r0cKrESOMfQXWry/dKXD2fQVyc8O0YkWEVqyIkFTSV+CCC4x9BRo14nMT587vL/n3eeSI1bDIf+RIWNnXhw9blZt7+s+ZCy5wqWNHyjICAIBzRxIAAFDm1F4AKSle3XADd541FBdd5NacOVm65ZYkw4LC2rXhuvXWJL37bhYLWsApsrLCtHKlo6yu/8GD1fvxOCbGp0suKf7fwr9L7dt7SJzWs4QEv66+ulhXX13eV+CHH4x9BY4fP7u+AqtWhWvVqsr7CvTu7VLz5iR1UMLjKekLUr6wX7rIbxxzOmv+gTB6dGEtRAwAAEJZg00C7NmzRz/88IN27dql9PR05eTkyG6367333qv0+XPnztW8efOqfL0bb7xRt912W6XHdu7cqQULFigtLU0ej0ctW7bUkCFDdMUVV1T5ellZWZozZ442b96s/Px8JScn65JLLtHNN98sh8NR6RyXy6WPPvpI3377rTIzMxUTE6OePXtq7NixSkpKqvJcX331lZYtW6aff/5ZNptNnTp10ogRI9S5c+cq5wDAqfbutWrp0gjD2L335stevZLXMFmPHm7NnZupX/wiSdnZ5aUENmxw6JZbkvTee1lKSCARgNBVVGTRmjXli/7btlXvQ85m8+uii1waOLDkTv8LL6Suf6CJiND/Fu7L+wrs3HlyXwGHDh068/+0yvoKtGzpKXvtPn1K7s6mr0DwKSy06PDhyhf4S7/OyAiTz1f3Gb9WrTwaOZIbMgAAQM002F9Z5s2bp3Xr1lV7XufOnZWSklJhvF27dpU+f82aNfrHP/4hv9+vLl26KDY2Vlu3btVrr72m/fv364477qgw58iRI3r88ceVl5enVq1aKTU1VXv27NH8+fO1ZcsWPfnkk7Kfsqrmcrn09NNPa+fOnUpISNDFF1+sjIwMffnll9qwYYOeeeaZSuOeOXOmFi9eLIfDoR49esjtduuHH37Q5s2b9cgjj6hPnz7V/jsCEJqmT4+R31/+y2xsrE+33cadZw3R+ed79OGHWRo7NkmZmeWJgM2bHRo7NlmzZ2cpMZG7WREavF5pyxa7vvkmXF9/XVLX/2xKxZysU6fyuv79+7sUE0MirSEJC5O6dPGoSxeP7rijvK9A6U6Bkr4CNsP3wKr8/LNNP/9s7Ctw8cUljYbpKxD4/H4pOztMhw+HnbY8T3XLgNWW6GifmjXzKiWl5L/t23s0enQh5fwAAECNNdgkQKdOndSmTRu1b99e7du318SJE89q3lVXXXXaO/hPlp+fr9dee00+n0//93//p759+0qScnNz9cQTT2jx4sXq1auXunXrZpg3ZcoU5eXlaejQobrrrrskSV6vVy+99JLWrFmjhQsXasyYMYY5Cxcu1M6dO9WpUyc9/vjjiogouRt30aJFmjVrlqZMmaLJkycb5mzdulWLFy9WbGysnnnmGTVr1kySlJaWpqeeekqvvfaaunbtqpgYY3kPADhVdnaY5syJNIzddhu/dDZkqakezZ+fpTFjknT0aHkiYNs2u0aPTtKcOVlKTiYRgOC0b5+1bNH/u+/Cz1hv+1RNm3o1YEBx2cJ/SgrXSrBp0cKrm28u0s03l9xhnZtr0bp1JQmBNWsc2rTp7PsKfPZZhD77rORn9/Dw8r4CffvSV6A+ud3SsWNWHToUVmV5nqNHrSouNqdeV3Ky17DAn5JS8qdZM6+aNfMpJcXLz10AAKDONNgkwE033VTn5/j8889VWFioiy++uCwBIEnx8fEaN26c/va3v2nRokWGJMCuXbu0fft2NWrUSOPGjSsbt1qtmjBhgtavX6+lS5dqxIgRsv1v77jH49GyZcskSffcc09ZAkCShg8frq+++krbt2/Xnj17DDsWPvnkE0nSiBEjyhIAUkmCZPDgwVq6dKm++OILXX/99bX8NwMg2MycGSWns3yRzGbz65578k2MCLWhQweP5s3L1JgxyTp8uDwRsGOHXaNGlSQCmjZlcRMNX3a2Rd9+G17W0PfAger9iBsV5VP//q6yhr6dOlHXP9TEx1fsK7BlS0lCYPXqs+8rUFxs0erV4Vq9Olz//ndJX4HU1PISQr17F6tFCz53qys/v6S5bmUL/KVfZ2aGndVujtrmcPjVtGn5An/pwn7Jf0sW/Js08aqKirAAAAD1osEmAerD+vXrJUn9+vWrcOyiiy6S3W7Xli1b5HK5yur8b9iwQZLUq1evCiV/4uPj1aVLF23dulU7d+7U+eefL0nasWOHCgoK1LRpU7Vt27bCufr27av9+/dr3bp1ZUkAl8ulrVu3Vhlfv379tHTpUq1fv54kAIDTKiqS3n472jB2441FND8MEu3aeTV/fqZGj04yNDxNT7dr5MhkzZ2byf9rNDhOp7RmjUMrV5Ys+m/ZYq/W4p/V6tcFF7jLFv0vvNDFAh0MIiKk3r1L7uj/5S9L+gqkpdnKSgitWeM4qybSfr9F27fbtX27XTNnGvsK9O5dkhjo1Cl0+wr4fCXNuUsW8qtuspufb85fUFzcyYv6py7wlyzyJyb6SBoCAICAF3JJgK1bt2rfvn1yuVxKSkrShRdeWGU/gAMHDkiqvF+AzWZT69attXv3bh06dEht2rSRJO3bt0+SKl3MLx3funWr9u/fX5YE2L9//2nnlJ6/9HmSdOjQIbndbsXFxVXaNLj0tU6eAwCVmTcvSllZVsPYpEnsAggm553n1YIFWRo9Oslwh/TevTaNGpWsuXOz1LKl18QIgdPz+UpKWZWW+Fm71iGns3qrbu3bly76u9S/f7Hi4ii7gbMXFlZSZi011aPbby/vK1BaPmjNmpr3FSjdLdCjhyso+gq4XNLRoyWL+VUt8B89apXbXf8r6BaLX02a+E4qyeMzlOcpHYuO5nMCAAAEh5BLAnz99deGx3PmzFHfvn31y1/+0lCGp7CwUAUFBZKkxMTESl8rMTFRu3fvVmZmZlkSICsrS5IqXZg/eTwzM7NsrPTrquaUnr86cyIiIhQdHa2CggIVFRUpMjKy0ucBCG1erzRtmrFvyOWXO9W1q8ekiFBXWrYs2REwZkyy9u4t//a/f79NI0cm6cMPs9S6NYkABI6ffiqv679ypUM5OdYzTzpJcrK3rKb/gAGUYEHta9HCqxYtinTTTeV9BdavL282vGmT46zqz1fWV6Bnz/KkwMUXB1ZfAb9fOnHCUuFu/VOb7J56g0F9CQ/3n1Jzv+ICf5MmPp2yaRsAACCohUwSICUlRePHj9eFF16o5ORkFRQUaPv27Xr33Xe1evVq+Xw+PfbYY2XPdzqdZV+HV3ErTun4yc8t/dpRxZ7y082p6jylyYnqnKf09QoKCuR0OqtMArjdbrnd7rLHFoul7LmWENvXWvp+Q+19I7StWBFuWBCWpEmTCgLqOuDarD0tWvjLmgXv2lX+//3nn20aMSJZ8+ZlqW1bEgE4s7q4LnNzLfruu3B9/bVD33xT8bPpTCIjferXz6WBA1267LJidelyal1/PkNQtxISpKuvdunqq12SpOJiafNme9lOgXXrHGfVpLq42KI1a8K1Zk3J7wan9hXo08dVZVKrptem1ytlZlYsz3P4cHnt/cOHw1RYaE55nvh4Y3mekpI8xma7CQn+syjPw+cB6hc/zwKBh+sSoSZkkgADBw40PI6IiNCAAQN0/vnn69FHH9XatWu1c+dOde7cuUbn8ftL7tKp6kOk9PiZxs52zuk+rM70upK0cOFCzZs3r+xx27Zt9cILL6hx48ZnnBusUlJSzA4BqDdvvWV83LOnNHZsUkDWtuXarB3NmkkrV0pXXSVt21Y+fviwVaNGNdHnn0upqebFh4alJtdlcbH03XfSZ59JK1ZI69eXlP05W2Fh0sUXS4MHS1dfLfXvH6bw8AhJEWecC9SXNm2kG28s+drnk7ZvL/kM/uabkv+eTeXOyvoKtG4tDRhQ/uf882XoK1DZtel0SgcPlv/5+eeKXx8+LHlM2AwYFlby/alFC6lly5L/nvp1ixZSVFSYpDBJ3MaPhomfZ4HAw3WJUBEySYCqJCQk6IorrtAnn3yizZs3lyUBTi4NVFxcrKioqApzi4uLKzy39C760mOncrlc1Z5zLuep6lynuvnmmzV8+PCyx6VJhYyMDHnM+A3ARBaLRSkpKTpy5MhZJVCAhm7dOru+/TbZMDZhQq6OHCkyKaLKcW3WjdmzwzR2bKJ+/LF8IeXwYWngQK/mzs1W586h9T0A1XMu12XJAqjtfyV+HFq1Krzadf3btvWU1fW/5JJixceXnzs7u1ovBZgiMVG64YaSP5J08GCY1q51aPXqkhJC27efXV+BAwek998v+SNJjRr5/tdo2K127WK1c+cJHTpkLNWTk2PO3fsREX41b+6t0GC3ZKzk68aNfbKd4TfT48dL/gANET/PAoGH6xLBwmazndXN3CGfBJCkZs2aSZJycnLKxqKiohQVFaXCwkJlZ2dXmgTI/t9vm8nJ5YtoSUlJ2rt3b1lvgFOVjp88p/TrquZUdp4zzXE6nSooKFB0dPRp+wHY7XbZqyiIGaofgn6/P2TfO0LL1KnRhsfNmnl1/fWFCtR//lybtSsx0au5czN1661J+uGH8tJyGRlWjRyZqNmzs3T++SQCcHpnui4PHgzTypWldf3DlZlZvRrhiYleDRjg0sCBJXX9W7UylqviIwENXfPmXt14Y5FuvLEkAX/8eHlfgTVrzr6vwPHjxr4CUmwdRl0uIaG85v7JpXlOrr/fqNHZlOfhekZo4OdZIPBwXSJUkASQlJ+fL6niHfPnnXeetm/frj179qhly5aGYx6PRwcOHJDdblfz5s3Lxtu0aaN169Zp7969lZ6rdLx169aG85x87FR79uwxPE+SmjdvLrvdrry8PGVlZVVoEFzZeQCg1J49Vi1davzMmzAhnyZ5ISYhwa/Zs7N0221J2rixPBGQnW3VmDHJmj07S927u0/zCoBRXl5JXf9vvgnXN984tHt39T5UIiL86tOn+H93+xera1ePocQJEOwaNfJr0KBiDRpUstu3uFj64Qe71q4NL2s4fDZ9BWrKZvOrSRNjU92T79xv1syrpk29Os2GYwAAAASQkE8C+P1+rV27VpLUrl07w7GLLrpI27dv16pVqyr0FNiwYYPcbrcuvPBCQ3Peiy66SPPmzdP69evldrsNd9nn5uZq+/btioqKUupJBZdTU1MVFRWlo0ePau/evWrbtq3hXKtXry577VIOh0PdunXTxo0btWrVKg0bNswwZ9WqVZKkXr16VfvvBEDwmz49xlBuIDbWp9tuKzQxIpilUSO/PvggS+PGJWnduvLvZ7m5YRo7NknvvZelCy8kEYDKuVzS+vWO/5X4CdemTXb5fGdf4sdi8at7d3fZnf69e7tYVAROEh4u9e7tVu/ebj3wQElZrfR0W9lOgbVrHfrpp+r9ShcV5avQTLfkLv7yBf/kZJ+s1du4AwAAgAAWEkmAvLw8bdy4UZdccolhUd7pdGrWrFlKT09XfHy8+vTpY5h31VVXacGCBVq3bp1Wr16tvn37SpKOHz+ud999V5IM9fQlqUOHDurcubN27typ9957T3feeackyev16o033pDX69W1114r20lFL202m6699lotWLBAb731lv70pz+V7UpYtGiR9u/fr9TUVHXo0MFwrmHDhmnjxo1asGCBLrroorKyRmlpafrss88UGRmpQYMG1cLfIIBgkpUVprlzjSXOxo0rVGwsWyBDVWysX++/n6Xbb0/UqlXhZePHj4fpF79I0rvvZql3bxIBoc7rlfbvtyotza60NLu2bJG+/LKpCgurd1fyeed5NGBAyd3+l1xSrMREPnuAsxUWJnXu7FHnzh6NH1+SvD90qKSvwJo1JYk4i8WhpCRnlQv8sbFnV54HAAAAwcPib6CFrzZs2KD58+eXPU5PT5fFYjEslI8cOVIXXXSRjh07pl/96leKjIxUy5YtlZSUpMLCQu3du1cnTpxQdHS0fve73xnuzi+1atUqvfTSS5Kkrl27KjY2Vlu2bFFBQYGGDh2qu+66q8Kcw4cP6/HHH9eJEyfUunVrtWzZUrt379bRo0fVsWNHPfnkk4bdA1JJE9/JkycrPT1dCQkJSk1NVWZmptLT0xUbG6tnn3220o7lM2bM0JIlSxQeHq7u3bvL6/Xqhx9+kM/n08MPP6x+/fqd099vRkaG3O7QWvCxWCxq1qyZDh8+TD04BLV//CNGf/97XNljm82v778/qubNfSZGVTWuzfpTWGjRXXclauXKcMN4dLRPs2Zlq18/l0mRoT75fNKBA1alpdm0c6e97L+7d9uq3chXkuLjfbr00vISP+ed5z3zJADnhO+ZQGDi2gQCD9clgoXdbj+rxsANNgnw5Zdf6rXXXjvtcx544AFdccUVKioq0oIFC5Senq4jR47oxIkTCgsLU5MmTdSzZ08NHz5ciYmJVb7Ojh07yuZ7PB61aNFCQ4YM0ZVXXlnlnMzMTM2dO1ebNm1Sfn6+kpKSdOmll2rEiBEVEgClXC6XFi5cqJUrVyorK0vR0dG64IILNHbsWENT4Mr+LpYtW6aDBw/KarWqY8eOGjlyZKVJjbNFEqBBXhbAGRUVSX36NFV2dvke/1GjCvXPf+aaF9QZcG3Wr6IiacKERH35pbEmS2SkTzNmZGvAABIBwcLnkw4etGrnTpvS0uzascOmtDSb0tNtcjrPvea4w+FX796uskX/bt3clBUB6gnfM4HAxLUJBB6uSwSLoE8CoG6RBOCyQHCaNStKf/hDvGFsxYpj6trVY05AZ4Frs/45ndJ99yXqs8+MiYCICL/eeitbl19ebFJkOBd+v3ToUOlif/nd/WlptmqX8qnK+ee7yxb9+/RxKTKSaxUwA98zgcDEtQkEHq5LBIuzTQKERE8AAEBJPe/XX48xjF1xhTOgEwAwR0SENH16th54IEFLl0aWjTudFt15Z6KmT8/W1VeTCAg0fr90+HCY0tLshgX/9HSb8vNrZ7FfkhITverc2aMLLwxX9+45uvTSYiUlBWY5MQAAAAAASQAACBnLl0do717jx/599+WbFA0CncMhTZmSo1/9Slq0qDwR4HJZNGFCoqZNy9GQIU4TIwxdfr909Gjli/15ebW32B8f71Pnzm516uQ56b8eJSf7TrpzysmdUwAAAAAQ4EgCAECImDrVuAvg/PPduuwy6rujana79OqrObLb/Vq4MKps3O22aOLEBL36ao6GDycRUFf8fikjI6ysZn/pgn9aml3Hj9feYn+jRj516lS+yN+pk1udO3vUuLFPlur3AQYAAAAABBiSAAAQAtautWvdOmNT8kmT8lngwxnZbNI//5krm0368MPyRIDHY9EDDyTI48nVTTcVmRhhcMjMDKtQs3/nTrtyc2tvsT821lfhrv5Ondxq2pTFfgAAAAAIZiQBACAETJtm3AXQvLlH11/Pwi3OjtUq/eMfubLb/Xr//eiyca/Xol//Ol5utzR6NP+ezkZ2dslif+nd/SWL/TZlZ1tr7RzR0ZUv9jdrxmI/AAAAAIQikgAAEOT27LFq2bIIw9iECQWy200KCA1SWJj0wgvHZbdLM2eWJwJ8PosefjheHo9Ft9xSaGKEgSU316K0NLt27DDe3Z+ZWXuL/VFRJYv9py74N2/uZbEfAAAAAFCGJAAABLnXX4+R31++Ihgb69Ott7JYi+oLC5Oeffa4bDa/3nyzfHeJ32/Ro4+W7Ai4/fbQ+reVl2c5pWZ/yWL/0aO1t9gfEXHyYn95zf4WLbwKq71qQQAAAACAIEUSAACCWFZWmKGOuySNH1+g2Fi/SRGhobNYpMmT8+RwSFOmGMtM/eEP8XK7LbrnngKToqs7J05Yyprynly7/8iR2lzs96t9+5Pv6i9Z7G/VisV+AAAAAMC5IwkAAEFsxoxoOZ3luwBsNr/uvjv4FmhRvywW6U9/ypPN5te//hVrOPbEE43kdkuTJjXMf2cFBaWL/Sc36LXp0KHa+5HJ4Th1sb/k7v7zzvPKWns5BQAAAAAAJJEEAICgVVRk0YwZxl0AN91UpGbNfCZFhGBisUi/+90JORx+/f3vcYZjTz/dSG63Rb/+db5J0Z1ZYaFF6em2U0r52PTzz7X3o5HdXrLYX1LKx1222N+mjVc2fgIDAAAAANQTfgUFgCD14YeRys423lY8aVLgLsqi4bFYpEceyZfNJr3wgjER8PzzcXK7pYcfzje1SW1RkbRrl7GET1qaTT/9ZDX0yqgJm82vdu0qNuht08ZDA24AAAAAgOlIAgBAEPJ6pWnTjPXar7jCqS5dPCZFhGD2m9/ky+Hw6+mnGxnG//73OLndFv32tyfqPBHgdEq7dhnv6k9Ls2v//tpb7Lda/WrbtmKD3rZtPXI4auUUAAAAAADUOpIAABCEli+P0L59xo94dgGgLk2aVCC7vaQnwMleeSVWbrdFf/pTXq0kAoqLpd27Kzbo3b/fKp+vdhb7w8L8atPGa2jQ26mTR+3aeRQeXiunAAAAAACg3pAEAIAgNGWKcRfA+ee7NWCAy6RoECruuadANptff/xjvGF8ypQYuVzS5MlnnwhwuaS9eyvW7N+71yavt3YW+y0Wv847z1uhQW/79h5FRNTKKQAAAAAAMB1JAAAIMmvX2rV+vbE2yf33m1uXHaHjjjsK5XBIjz3WyFCG5803Y+R2W/Tss8cVFlb+fLdb2rfPVqFm/549Nnk8tbfY37q195Sa/SWL/ZGRtXIKAAAAAAACFkkAAAgyp/YCaN7co+HDi0yKBqHollsKZbP59cgj8YYSPbNmRSs/36J27TxKSytZ7N+92ya3u/YyVK1aVWzQ26GDR1FR/lo7BwAAAAAADQlJAAAIIrt3W7VsmbGOyYQJJbXagfo0enSRbDbpwQfjDeV7FiyIqpXXb9GitHxPeYPejh09io5msR8AAAAAgJORBACAIDJ9eoyhBEtcnE+33VZoYkQIZTffXCSbza9f/SrhnEv7NGtWsUFvp04excSw2A8AAAAAwNkgCQAAQSIzM0wffmi8y3rcuAIWS2Gq6693ym7P0aRJCact+5OS4lWnTsYGvZ06eRQXx79fAAAAAABqgiQAAASJmTOj5XSWL7La7X7dfXeBiREBJa691ql33snSn//cSDk5YWrXrvyu/tRUjzp2dCs+nsV+AAAAAADqAkkAAAgCRUUWvf22cRfATTcVqVkzn0kRAUaXXebSihUZZocBAAAAAEDICTM7AABAzc2dG6mcHKthbNKkfJOiAQAAAAAAQKAgCQAADZzXK73+eoxh7MornUpN9ZgUEQAAAAAAAAIFSQAAaOA+/TRC+/YZq7vddx+7AAAAAAAAAEASAAAavKlTjbsAunVzacAAl0nRAAAAAAAAIJCQBACABmztWofWr3cYxiZNKpDFYlJAAAAAAAAACCgkAQCgAZs6NdrwuEULj4YPLzIpGgAAAAAAAAQakgAA0EDt3m3Vp59GGMYmTCiQ3W5SQAAAAAAAAAg4JAEAoIF6/fUY+f3ldX/i4ny69dZCEyMCAAAAAABAoCEJAAANUGZmmObNizKMjR9foJgYv0kRAQAAAAAAIBCRBACABmjGjGg5neW7AOx2v+6+u8DEiAAAAAAAABCISAIAQANTVGTRjBnGXQA331yklBSfSREBAAAAAAAgUJEEAIAGZs6cSOXkWA1j992Xb1I0AAAAAAAACGQkAQCgAfF6penTYwxjgwY5lZrqMSkiAAAAAAAABDKSAADQgHz6aYT27bMZxtgFAAAAAAAAgKqQBACABsLvl6ZMMe4C6N7dpUsvdZkUEQAAAAAAAAIdSQAAaCDWrXNowwaHYWzSpAJZLCYFBAAAAAAAgIBHEgAAGogpU6INj1u08GjYsCKTogEAAAAAAEBDQBIAABqAXbusWr48wjB2770FsttNCggAAAAAAAANAkkAAGgAXn89Rn5/ed2fuDifbrml0MSIAAAAAAAA0BCQBACAAJeZGaZ586IMY7ffXqCYGL9JEQEAAAAAAKChIAkAAAFuxoxoFReX7wKw2/26664CEyMCAAAAAABAQ0ESAAACWFGRRTNmGHcBjBhRpJQUn0kRAQAAAAAAoCEhCQAAAWzOnEjl5FgNY/fdl29SNAAAAAAAAGhoSAIAQIDyeqXp02MMY4MGOdW5s8ekiAAAAAAAANDQkAQAgAC1bFmE9u2zGcYmTWIXAAAAAAAAAM4eSQAACEB+vzRlinEXQPfuLl1yicukiAAAAAAAANAQkQQAgAC0dq1DGzc6DGP3358vi8WkgAAAAAAAANAgkQQAgAA0dWq04XHLlh4NG+Y0KRoAAAAAAAA0VCQBACDA7Npl1fLlEYaxe+8tkM1WxQQAAAAAAACgCiQBACDAvP56jPz+8ro/jRr59ItfFJoYEQAAAAAAABoqkgAAEEAyMsI0b16UYWz8+ALFxPhNiggAAAAAAAANGUkAAAggM2ZEq7i4fBeA3e7X3XcXmBgRAAAAAAAAGjKSAAAQIIqKLJoxw9gQeMSIIjVt6jMpIgAAAAAAADR0JAEAIEDMmROp3Fzjx/J99+WbFA0AAAAAAACCAUkAAAgAXm9JQ+CTDRrkVOfOHpMiAgAAAAAAQDAgCQAAAWDp0gjt328zjE2axC4AAAAAAAAA1AxJAAAwmd8vTZ1q3AXQo4dLl1ziMikiAAAAAAAABAuSAABgsrVrHdq40WEYmzQpXxaLSQEBAAAAAAAgaJAEAACTTZkSbXjcsqVHw4Y5TYoGAAAAAAAAwYQkAACYaNcuq5YvjzSM3XtvgWy2KiYAAAAAAAAA1UASAABM9Prrxl4AjRr5dMsthSZFAwAAAAAAgGBDEgAATJKREaZ586IMY+PHFyg62m9SRAAAAAAAAAg2JAEAwCRvvx2t4uLy7r8Oh193311gYkQAAAAAAAAINiQBAMAEhYUWzZxpbAg8YkShmjb1mRQRAAAAAAAAghFJAAAwwdy5kcrNNX4E33cfuwAAAAAAAABQu0gCAEA983orNgS+6iqnOnXymBQRAAAAAAAAghVJAACoZ0uXRmj/fpthbNKkfJOiAQAAAAAAQDAjCQAA9cjvl6ZONe4C6NnTpf79XSZFBAAAAAAAgGBGEgAA6tGaNQ5t3OgwjN13X74sFpMCAgAAAAAAQFAjCQAA9Wjq1GjD41atPBo2zGlSNAAAAAAAAAh2JAGA/0lPt6qw0OwoEMx27bJp+fJIw9i99xbIZqtiAgAAAAAAAFBDJAEASbm5Ft16a6J695Z27GBFFnXj9deNuwDi4336xS/IPAEAAAAAAKDukARAyPP7pccei9fBgzb9+KN03XXJmjUrSn6/2ZEhmGRkhGnevCjD2PjxBYqO5h8aAAAAAAAA6g5JAIS8d9+N0pIl5SVanE6L/vCHeE2cmKDcXLq1ona8/Xa0iovL/z05HH7ddVeBiREBAAAAAAAgFJAEQMjr379Y3bq5KowvWRKpa65prLVrHSZEhWBSWGjRzJnGUkAjRxaqaVOfSREBAAAAAAAgVJAEQMjr0MGrjz/O1IQJFe/KPnjQppEjk/TyyzHyek0IDkFhzpxI5eYaP24nTmQXAAAAAAAAAOoeSQBAUni49Oc/5+mTT6SEBOPd2V6vRX/9a5zGjk3S4cNcMqger1d6/fUYw9hVVznVqZPHpIgAAAAAAAAQSljRBE4yfLj02WcZ6t+/uMKx778P1+DBjbViRbgJkaGhWrIkQgcO2Axj99+fb1I0AAAAAAAACDUkAYBTNGvm05w5WXrssTyFhfkNx3JyrLrzziQ98USciivmCQADv1+aOtW4C6BnT5f69avYgwIAAAAAAACoCyQBgEpYrdJDD+Vr/vwsNW9esWzLm2/G6IYbkrV7t9WE6NBQrF7t0KZNxsbSkybly2IxKSAAAAAAAACEHJIAwGn06ePS8uUZGjq0qMKxrVsduvbaxvrww0gTIkNDcOougFatPLruOqdJ0QAAAAAAACAUkQQAziAhwa/p03P03HO5Cg83lgcqLAzTQw8l6Ne/jld+Prd3o1x6uk0rVkQYxiZOLJDNVsUEAAAAAAAAoA6QBADOgsUi3X57oRYvzlCnTu4KxxcsiNKQIY21ebPdhOgQiF5/PdrwOD7ep7FjC02KBgAAAAAAAKGKJABQDV26eLRkSaZuu62gwrF9+2y68cZkTZsWLZ/PhOAQMI4dC9O8eVGGsfHjCxQd7a9iBgAAAAAAAFA3SAIA1RQZ6deLLx7X1KnZioszrva73Rb9+c+NdMcdicrM5PIKVW+/HS2Xq7w8lMPh1913V0wcAQAAAAAAAHWtwVan3rNnj3744Qft2rVL6enpysnJkd1u13vvvXfaeV999ZWWLVumn3/+WTabTZ06ddKIESPUuXPnKufs3LlTCxYsUFpamjwej1q2bKkhQ4boiiuuqHJOVlaW5syZo82bNys/P1/Jycm65JJLdPPNN8vhcFQ6x+Vy6aOPPtK3336rzMxMxcTEqGfPnho7dqySkpJq9T2h5q6/3qkLLsjQAw8kaMMG4//Tzz+P0ODBjfXKKzm67DKXSRHCDIWFFs2aZSwFNHJkoZo0YXsIAAAAAAAA6l+DTQLMmzdP69atq9acmTNnavHixXI4HOrRo4fcbrd++OEHbd68WY888oj69OlTYc6aNWv0j3/8Q36/X126dFFsbKy2bt2q1157Tfv379cdd9xRYc6RI0f0+OOPKy8vT61atVJqaqr27Nmj+fPna8uWLXryySdltxtrx7tcLj399NPauXOnEhISdPHFFysjI0NffvmlNmzYoGeeeUYpKSm18p5Qe1q18mrBgkz97W+xevXVGPn95Xd/Hztm1S23JOmXv8zXo4+ekJ12ASFh9uwo5eYad4Hcdx+7AAAAAAAAAGCOBpsE6NSpk9q0aaP27durffv2mjhx4mmfv3XrVi1evFixsbF65pln1KxZM0lSWlqannrqKb322mvq2rWrYmJiyubk5+frtddek8/n0//93/+pb9++kqTc3Fw98cQTWrx4sXr16qVu3boZzjVlyhTl5eVp6NChuuuuuyRJXq9XL730ktasWaOFCxdqzJgxhjkLFy7Uzp071alTJz3++OOKiIiQJC1atEizZs3SlClTNHny5Bq/J9Q+u136wx9OaMCAYv3mNwk6dsxadszvt+jf/47Vd9+F67XXctSqldfESFHXPB5p+nTjLoCrr3aqY0ePSREBAAAAAAAg1DXYouU33XSTxowZo169eik+Pv6Mz//kk08kSSNGjChbLJdKkgmDBw9WYWGhvvjiC8Oczz//XIWFhbr44ovLEgCSFB8fr3HjxkkqWaQ/2a5du7R9+3Y1atSo7DmSZLVaNWHCBFmtVi1dulQeT/mioMfj0bJlyyRJ99xzT1kCQJKGDx+u8847T9u3b9eePXtq/J5Qdy67zKUVKzI0aJCzwrENGxy65prG+uSTiEpmIlgsXRqhAweMudX77883KRoAAAAAAACgAScBqsPlcmnr1q2SpH79+lU4Xjq2fv16w3jp48rmXHTRRbLb7dqyZYtcrvKa7xs2bJAk9erVq0LJn/j4eHXp0kUFBQXauXNn2fiOHTtUUFCgpk2bqm3bthXOVZqAOLn80bm+J9St5GSfZs7M1hNPHJfd7jccy8sL06RJifrtbxupqMhSxSugofL7palTjbtuLrjApb596QkBAAAAAAAA84REEuDQoUNyu92Ki4urtMFu6cL7/v37DeMHDhyQJLVr167CHJvNptatW8vtduvQoUNl4/v27TO85tmcq/TrquaUnv/kOef6nlD3wsJKasD/5z+ZatOmYhmY996L1nXXJWv79gZbjQuVWL3aoU2bjA2i77svXxbyPQAAAAAAADBRSCQBMjMzJanSxXJJioiIUHR0tAoKClRUVCRJKiwsVEFBSTPPxMTESueVjpe+viRlZWWd9lyl4yfPOVN8lZ3nXN4T6lfPnm4tW5ahESMKKxxLS7Nr+PDGmjkzSn5/JZPR4EyZYtwF0Lq1R9ddV7E0FAAAAAAAAFCfQuJWZKezZCHO4XBU+Zzw8HAVFBTI6XQqMjKybE7psarmnPz6Z3Ou082p6jylPQKqc57K3lNl3G633G532WOLxVL2XEuI3cJc+n5r833HxUn//vdxXX65S3/4Q5wKC8vzbk6nRX/8Y7xWrgzXX/96XAkJZAMaqvR0mz77zNjv4d57C2S3h9Y1VFfq4toEUDNcl0Bg4toEAhPXJhB4uC4RakIiCeD/363Wp7uw/bV0O/aZzlXZec507tPNqel7WrhwoebNm1f2uG3btnrhhRfUuHHjM84NVikpKbX+mr/5jXTttdIvfiFt3Gg8tmRJpLZsidT770sDBtT6qVEP/t//Mz5OSJAefriRoqMbmRNQkKqLaxNAzXBdAoGJaxMITFybQODhukSoCIkkQOmd7cXFxVU+p7S5b+ld96X/LZ0XFRVVYU7p65383DOd69TznM2cczlPVec61c0336zhw4eXPS5NKmRkZMjjqVjPPphZLBalpKToyJEjtZYUOllsrLRggfTss3F6441ow7GffpIuv9yv//u/fP3mN/myWmv99Kgjx46F6Z13mkgqT8jdfvsJ5eXlKy/PvLiCSV1fmwCqj+sSCExcm0Bg4toEAg/XJYKFzWY7q5u5QyIJkJycLKm8Xv+pnE6nCgoKFB0dXba4HhUVpaioKBUWFio7O7vSJEB2drbh9aWSGv179+6t8lyl4yfPOVN8lZ3nXN5TZex2u+x2e6XHQvVD0O/319l7dzikyZOPa8AApx5+OF45OeWr/T6fRX/9a6xWrnToX//KUbNmvjqJAbXrrbei5HKVJwAcDr/uvLMgZK+fulSX1yaAc8N1CQQmrk0gMHFtAoGH6xKhIiQaAzdv3lx2u115eXmVLprv3btXktS6dWvD+HnnnSdJ2rNnT4U5Ho9HBw4ckN1uV/PmzcvG27RpY3jNszlX6XmqmlN6/tLn1eQ9ITAMHlysFSsy1L9/xZ0c338frsGDG2vFisp7RCBwFBRYNGuWcVfHqFGFatKEBA4AAAAAAAACQ0gkARwOh7p16yZJWrVqVYXjpWO9evUyjF900UVVztmwYYPcbre6detmaM5bOmf9+vWGhruSlJubq+3btysqKkqpqall46mpqYqKitLRo0crTQSsXr3a8No1eU8IHM2a+TRnTpYeeyxPVqsx65yTY9WddybpiSfidJqKTzDZnDlRys01foxOnFhgUjQAAAAAAABARSGRBJCkYcOGSZIWLFigw4cPl42npaXps88+U2RkpAYNGmSYc9VVVykyMlLr1q0rW4iXpOPHj+vdd9+VJEM9fUnq0KGDOnfurOPHj+u9994rG/d6vXrjjTfk9Xp17bXXymYrr8Rks9l07bXXSpLeeustOZ3OsmOLFi3S/v37lZqaqg4dOtT4PSGwWK3SQw/la/78LLVoUbEHw5tvxuj66xtr1y6aBAQaj0d6/XXjLoDBg53q2DG0emkAAAAAAAAgsFn8DbTw1YYNGzR//vyyx+np6bJYLIaF8pEjRxrunp8xY4aWLFmi8PBwde/eXV6vVz/88IN8Pp8efvhh9evXr8J5Vq1apZdeekmS1LVrV8XGxmrLli0qKCjQ0KFDddddd1WYc/jwYT3++OM6ceKEWrdurZYtW2r37t06evSoOnbsqCeffNKwe0AqaeI7efJkpaenKyEhQampqcrMzFR6erpiY2P17LPPVtqx/Fze09nIyMiosJMh2FksFjVr1kyHDx82pR5cbq5Fjz0WryVLKvZwiIry6dlnj2v06CJZLJVMRr37+OMI3X9/omFs/vxM9evnMimi4GX2tQmgIq5LIDBxbQKBiWsTCDxclwgWdrv9rBoDN9gkwJdffqnXXnvttM954IEHdMUVV1SYt2zZMh08eFBWq1UdO3bUyJEjDeV5TrVjxw4tWLBA6enp8ng8atGihYYMGaIrr7yyyjmZmZmaO3euNm3apPz8fCUlJenSSy/ViBEjKiQASrlcLi1cuFArV65UVlaWoqOjdcEFF2js2LGGpsCV/V1U9z2dCUkAcy4Lv196550oTZ7cSE5nxdX+ESMK9Ze/HFdsbIO8bIOG3y8NH56sTZvKr+ULL3Tpk08ySdLUgUC4NgEYcV0CgYlrEwhMXJtA4OG6RLAI+iQA6hZJAHMvix07bLr//gSlpdkrHGvTxqPXXstRz56h9f8nkHz/vUOjRhkTc1OnZuv6651VzEBNBNK1CaAE1yUQmLg2gcDEtQkEHq5LBIuzTQKETE8AoCFJTfVoyZJM3XZbxSaz+/bZdOONyZo6NVo+nwnBQVOnxhget27t0dChJAAAAAAAAAAQeEgCAAEqMtKvF188rqlTsxUXZ1ztd7stevrpRrr99kRlZnIZ16e0NJs++yzCMDZxYr5O6vUNAAAAAAAABAxWD4EAd/31Ti1fnqFevSo2nP3iiwgNHtxYX39deZ8J1L7XX482PI6P92ns2CKTogEAAAAAAABOjyQA0AC0auXV/PmZ+vWvT8hiMdaqO3bMqltvTdJzz8UqxNo41LujR8M0f36UYeyOOwoUFUX9QAAAAAAAAAQmkgBAA2G3S7///Ql98EGWmjTxGo75/Rb9+9+xGjEiWQcOWE2KMPi9/Xa0XC5L2ePwcL/uuqti3wYAAAAAAAAgUJAEABqYyy5zacWKDA0aVLER7YYNDl1zTWN9/HFEJTNREwUFFr3zjrEU0KhRhWrcmO7MAAAAAAAACFwkAYAGKDnZp5kzs/XEE8dltxtL0Zw4Eab770/UY481UlGRpYpXQHXNnh2l3FzjR+bEiewCAAAAAAAAQGAjCQA0UGFh0n33FejjjzPVpo2nwvH334/W0KHJ2r7dZkJ0wcXjkaZPN+4CGDzYqQ4dKv69AwAAAAAAAIGEJADQwPXo4dann2ZoxIjCCsfS0+0aNqyxZs6Mkp/eteds8eII/fSTMZly//35JkUDAAAAAAAAnD2SAEAQiInx61//ytXLL+coKspYo7642KI//jFe996boJwcygNVl98vTZ0aYxi78EKX+vRxmRQRAAAAAAAAcPZIAgBBZPToIi1blqFu3SouUC9dGqlrrmmsNWscJkTWcK1a5dAPPxj/ziZNypeFfAoAAAAAAAAaAJIAQJBp396rjz/O1IQJFcvVHDpk08iRSXrppRh5vSYE1wBNmWLcBXDeeR4NHeo0KRoAAAAAAACgekgCAEEoPFyaPDlPM2ZkKTHRuNrv81n0t7/FaezYJB06xEfA6aSl2fTf/0YYxiZOzJfValJAAAAAAAAAQDWxAggEscGDi7ViRYYuuaS4wrHvvw/XNdc01vLl4SZE1jBMmxZteBwf79OYMUUmRQMAAAAAAABUH0kAIMilpPg0e3aWfvvbPFmtfsOxnByr7rorSU88EScnFW4Mjh4N04IFUYaxO+4oUFSUv4oZAAAAAAAAQOAhCQCEAKtVevDBfM2fn6UWLTwVjr/5ZoxuuKGxdu2izk2pt96KlstV3v03PNyvu+4qMDEiAAAAAAAAoPpIAgAhpHdvl5Yvz9B111UsabNtm11DhzbWnDmR8of4ze4FBRa9846xFNCoUYVq3NhnUkQAAAAAAADAuSEJAISY+Hi/Xn89R88/n6uICONqf2FhmB55JEG//nW8TpywVPEKwW/27CgdP278eJw4Md+kaAAAAAAAAIBzRxIACEEWizR+fKEWL85Qp07uCscXLozStdc21qZNdhOiM5fHI02fbtwFcM01RerQwWtSRAAAAAAAAMC5IwkAhLDUVI+WLMnUbbdVrHW/b59NN96YrKlTo+ULoSo4ixdH6KefbIax+++nFwAAAAAAAAAaJpIAQIiLjPTrxRePa+rUbMXFGVf7PR6Lnn66kcaPT1RGRvB/XPj90tSpMYaxCy90qXdvl0kRAQAAAAAAADUT/Kt6AM7K9dc7tXx5hnr1qrjg/eWXERo8uLG+/jrchMjqz/ffO/TDDw7D2KRJ+bKEbnsEAAAAAAAANHAkAQCUadXKq/nzM/XrX5+QxWJsGpyRYdWttybqL3+JlbtiG4GgMGWKcRfAeed5NHSo06RoAAAAAAAAgJojCQDAwG6Xfv/7E/rggyw1bWpshuv3W/Tqq7G6+eZkHThgNSnCurFzp02ffx5hGJs4MV/W4HqbAAAAAAAACDEkAQBU6rLLXFqxIkODBlW8E37jRoeuuaax/vOfiEpmNkyvvx5teJyQ4NXYsUUmRQMAAAAAAADUDpIAAKqUlOTTzJnZevLJ47LbjeWBTpwI0wMPJOqxxxqpsLBhF80/ejRMCxZEGcbuuKNQkZH+KmYAAAAAAAAADQNJAACnFRYmTZxYoI8/zlSbNp4Kx99/P1pDhybrxx9tJkRXO956K1ouV3kiIzzcr7vuKjAxIgAAAAAAAKB2kAQAcFZ69HDr008zNHJkYYVju3bZNXx4Y82YESV/A7t5Pj/fonfeMZYCGjWqUMnJPpMiAgAAAAAAAGoPSQAAZy0mxq9XXsnVyy/nKCrKuEheXGzRn/4Ur3vvTVBOTsMpDzR7dpSOHy//KLRY/Jo4Md/EiAAAAAAAAIDaQxIAQLWNHl2kZcsy1K2bq8KxpUsjdc01jbV6tcOEyKrH45GmTzfuArjmGqc6dPCaFBEAAAAAAABQu0gCADgn7dt79fHHmZowoeJd84cO2TRqVJJeeilG3gBeT1+8OEI//2zsZTBpEr0AAAAAAAAAEDxIAgA4Z+Hh0uTJeZo5M0uJicbVfp/Por/9LU5jxybp0KHA+6jx+6UpU2IMYxdd5FLv3hV3NwAAAAAAAAANVeCtzAFocK6+ulgrVmTokkuKKxz7/vtwDR7cRMuXh5sQWdW++86hLVuMJYsmTcqXpeG0MwAAAAAAAADOiCQAgFqRkuLT7NlZ+u1v82S1+g3HcnPDdNddSfp//y9OTqdJAZ5i6lTjLoA2bTy69toACQ4AAAAAAACoJSQBANQaq1V68MF8zZ+fqRYtPBWOv/VWjK6/vrF27bKaEF25nTtt+vzzCMPYvffmy2puWAAAAAAAAECtIwkAoNb17u3W8uUZuu66ogrHfvzRrmuvbaw5cyLl91cyuR5Mm2bcBZCQ4NXYsRVjBQAAAAAAABo6kgAA6kR8vF+vv56j55/PVUSEcbW/qChMjzySoF/9Kl4nTtRvEf6jR8O0YEGkYezOOwsVGWlSRgIAAAAAAACoQyQBANQZi0UaP75QixdnqHNnd4XjH30UpSFDGmvTJnu9xfTWW9Fyu8sTDxERft15Z0G9nR8AAAAAAACoTyQBANS51FSPFi/O1LhxFRfb9++36cYbkzVlSrR8vrqNIz/fonfeiTaMjRpVqOTkOj4xAAAAAAAAYBKSAADqRWSkXy+8cFzTpmUrLs646O7xWPTMM400fnyiMjLq7mPpgw+idPx4+etbLH7de29+nZ0PAAAAAAAAMBtJAAD1avhwp1asyNDFF7sqHPvyywgNHtxYX38dXuvn9Xik6dONuwCuucapDh28tX4uAAAAAAAAIFCQBABQ71q29Gr+/Ez95jcnZLEYG/JmZFh1yy1JevbZWLkrthE4Z4sXR+jgQZth7P776QUAAAAAAACA4EYSAIApbDbpd787odmzs9S0acW78V97LVY335ys/futNT6X3y9NmRJjGLvoIleluxEAAAAAAACAYEISAICpBgxwacWKDA0a5KxwbONGh4YMaaz//CeiRuf47juHtmxxGMbuvz9fFkuNXhYAAAAAAAAIeCQBAJguKcmnWbOy9eSTx2W3G8sDnTgRpgceSNSjjzZSYeG5rdpPnWrcBdCmjUdDhlRMOgAAAAAAAADBhiQAgIBgsUgTJxbo448z1aaNp8LxDz6I1tChyfrxR1sls6u2Y4dNn39u3EkwcWK+rDWvMgQAAAAAAAAEPJIAAAJKjx5uffpphkaOLKxwbNcuu4YPb6wZM6Lk91cyuRLTphl3ASQkeDVmTFFthAoAAAAAAAAEPJIAAAJOTIxfr7ySq3/+M0dRUT7DseJii/70p3jdc0+CcnJOXx7oyJEwLVwYaRi7885CRUaeZQYBAAAAAAAAaOBIAgAIWKNGFenTTzPUvburwrFPP43U4MFNtHq1o5KZJd5+O1pud3miICLCrzvvLKiTWAEAAAAAAIBARBIAQEBr186r//wnU/fem1/h2OHDVo0alaR//CNGXq/xWH6+RbNmRRvGRo0qVHKycWcBAAAAAAAAEMxIAgAIeOHh0lNP5WnWrCwlJhpX+30+i/7+9ziNGZOkQ4fKP9I++CBKeXnljy0WvyZOrJhIAAAAAAAAAIIZSQAADcZVVxVrxYoMXXJJcYVjq1aFa/DgJlq+PFxutzR9unEXwJAhTrVv760wDwAAAAAAAAhmJAEANCgpKT7Nnp2l3/0uT1arscFvbm6Y7rorSbfckqSDB22GY5MmsQsAAAAAAAAAoYckAIAGx2qVfvObfM2fn6kWLTwVjn//fbjhca9eLvXu7a6v8AAAAAAAAICAQRIAQIPVu7dby5dn6Lrrik77PHYBAAAAAAAAIFSRBADQoMXH+/X66zl6/vlcRUT4Kxxv08ajIUOcJkQGAAAAAAAAmI8kAIAGz2KRxo8v1OLFGerc2Vj25ze/OSGr1aTAAAAAAAAAAJPZzvwUAGgYUlM9Wrw4U9OmRWvVqnBdfbVTY8acvlQQAAAAAAAAEMxIAgAIKpGRfj30UL4k+gAAAAAAAAAAlAMCAAAAAAAAACBIkQQAAAAAAAAAACBIkQQAAAAAAAAAACBIkQQAAAAAAAAAACBIkQQAAAAAAAAAACBIkQQAAAAAAAAAACBIkQQAAAAAAAAAACBIkQQAAAAAAAAAACBIkQQAAAAAAAAAACBIkQQAAAAAAAAAACBIkQQAAAAAAAAAACBIkQQAAAAAAAAAACBIkQQAAAAAAAAAACBIkQQAAAAAAAAAACBIkQQAAAAAAAAAACBIkQQAAAAAAAAAACBIkQQAAAAAAAAAACBIkQQAAAAAAAAAACBIkQQAAAAAAAAAACBIkQQAAAAAAAAAACBIkQQAAAAAAAAAACBIkQQAAAAAAAAAACBIkQQAAAAAAAAAACBIkQQAAAAAAAAAACBI2cwOAIHJZgvdfxqh/N6BQMa1CQQerksgMHFtAoGJaxMIPFyXaOjO9t+wxe/3++s4FgAAAAAAAAAAYALKAQH/U1RUpN/97ncqKioyOxQAJ+HaBAIP1yUQmLg2gcDEtQkEHq5LhBqSAMD/+P1+7d27V2yOAQIL1yYQeLgugcDEtQkEJq5NIPBwXSLUkAQAAAAAAAAAACBIkQQAAAAAAAAAACBIkQQA/sdut2vUqFGy2+1mhwLgJFybQODhugQCE9cmEJi4NoHAw3WJUGPxU/wKAAAAAAAAAICgxE4AAAAAAAAAAACCFEkAAAAAAAAAAACCFEkAAAAAAAAAAACClM3sAACzuVwuffTRR/r222+VmZmpmJgY9ezZU2PHjlVSUpLZ4QEhp7i4WJs3b9b69eu1e/duZWRkyOfzKSUlRX379tXw4cMVERFhdphAyMvPz9dDDz2kvLw8NW/eXC+//LLZIQEhLTc3Vx999JE2btyozMxMORwONWnSRN27d9e4cePMDg8IOWlpafr444+1c+dO5efnKyIiQm3bttU111yjfv36mR0eELT27NmjH374Qbt27VJ6erpycnJkt9v13nvvnXbeV199pWXLlunnn3+WzWZTp06dNGLECHXu3LmeIgfqFo2BEdJcLpeefvpp7dy5UwkJCUpNTVVGRoZ27dqluLg4PfPMM0pJSTE7TCCk/Pe//9W0adMkSa1atVKLFi1UVFSktLQ0FRUVqUWLFnrqqafUqFEjkyMFQturr76qr7/+Wn6/nyQAYLK0tDQ999xzKigoUMuWLdWqVSs5nU79/PPPysrK0uzZs80OEQgp33//vV5++WX5/X61b99eTZs2VU5Ojnbs2CG/368bb7xRt912m9lhAkHpxRdf1Lp16wxjZ0oCzJw5U4sXL5bD4VCPHj3kdru1detW+f1+PfLII+rTp09dhw3UOXYCIKQtXLhQO3fuVKdOnfT444+X3V28aNEizZo1S1OmTNHkyZNNjhIILTabTddcc42GDRumZs2alY3n5OTo+eef1969ezVjxgw9+OCDJkYJhLYtW7boq6++0tVXX63PPvvM7HCAkJadna3nnntObrdbjz76aIWFil27dpkUGRCavF6v3nzzTfn9fj300EO65JJLyo6lpaVp8uTJ+vjjj3XVVVdxwxlQBzp16qQ2bdqoffv2at++vSZOnHja52/dulWLFy9WbGysnnnmmbLfQdPS0vTUU0/ptddeU9euXRUTE1Mf4QN1hp4ACFkej0fLli2TJN1zzz2G8iLDhw/Xeeedp+3bt2vPnj1mhQiEpMsvv1wTJkwwJAAkKSEhQffcc48kac2aNfJ4PGaEB4Q8l8ul6dOnq2XLlrr++uvNDgcIee+//74KCgo0bty4Su9U7NChgwlRAaHr4MGDysvLU4sWLQwJAKlkcbJnz57y+/38ngnUkZtuukljxoxRr169FB8ff8bnf/LJJ5KkESNGGH4H7dSpkwYPHqzCwkJ98cUXdRUuUG9IAiBk7dixQwUFBWratKnatm1b4Xjfvn0lqcI2MgDmOe+88yRJbrdbJ06cMDkaIDR9+OGHOnr0qCZMmCCr1Wp2OEBIy8/P1/fff6+oqCgNGjTI7HAAqKTsyNngrmLAfC6XS1u3bpWkSnt1lI6tX7++XuMC6gLlgBCy9u/fL0mVJgAkqV27dobnATDf0aNHJUlWq5VfnAAT7N+/X4sWLdIVV1yhrl276tixY2aHBIS0nTt3yu12q3v37rLZbFq1apV27Nghj8ejFi1aqH///md1FySA2tO0aVM1bdpUBw8e1HfffVehHNDmzZvVpEkTde3a1cQoAUjSoUOH5Ha7FRcXp6SkpArHS9eLWBdCMCAJgJCVmZkpSZV+0EtSYmKi4XkAzLdkyRJJ0gUXXHDWd1kBqB0+n0/Tpk1TVFSUxo0bZ3Y4ACT99NNPkqRGjRrpiSeeUFpamuH4+++/rwceeED9+/c3IzwgJIWFhemBBx7QCy+8oJdfflmffPKJoTFwhw4d9Otf/1o2G8sxgNnOtC4UERGh6OhoFRQUqKioSJGRkfUZHlCr+K6DkOV0OiVJ4eHhlR4v7RFQ+jwA5tqwYYO++OILWa1WjR071uxwgJCzbNky7dq1Sw888IBiY2PNDgeApIKCAknS119/LZvNpkmTJuniiy+W0+nUsmXLtGjRIv3rX/9S8+bNy0rqAah7Xbp00VNPPaW//e1v2r17t3bv3i1JioyMVPfu3ZWQkGByhACk8vUeh8NR5XPCw8NVUFAgp9NJEgANGj0BELL8fn+NjgOoPz///LP+9a9/ye/3a/z48WrTpo3ZIQEhJTMzU7Nnz1bXrl11xRVXmB0OgP/x+XySJK/XqzvuuEODBg1SXFycmjRpottvv139+vWTx+PRf/7zH5MjBULLypUr9ac//UnJycn6y1/+olmzZumf//ynLr30Ui1YsEBPP/20PB6P2WECIa903cdisZzxOUBDRxIAIas0g1tcXFzp8dLx0h0BAMyRlZWlv/zlLyooKNDw4cN13XXXmR0SEHLeeOMNeTweTZgwwexQAJyk9OdZi8Wiyy+/vMLxK6+8UpL0448/1mtcQCg7fPiwXn31VcXFxen3v/+9OnTooIiICDVr1kwTJ05Ur169lJaWpi+//NLsUIGQd6Z1IamkebDE2hAaPsoBIWQlJydLKllgrEx2drbheQDqX15enp555hllZmbqiiuu0Pjx480OCQhJGzZsUHR0tN544w3DuNvtllSyU+Cpp56SJP3+97/nlySgnjRu3FiSFB8fX2mvnNLjx48fr9e4gFD27bffyuv1qmfPnpV+P+zfv7/Wr1+vbdu26eqrrzYhQgClzrQu5HQ6VVBQoOjoaEoBocEjCYCQVVoXde/evZUe37Nnj+F5AOpXUVGRnnvuOR08eFB9+vTRpEmTTrtNE0DdKigoqPJuYpfLVXbM6/XWZ1hASGvbtq2kkuvT7/dX+D6Zn58vibsXgfpUejNZVFRUpcdLx0uvTwDmad68uex2u/Ly8pSVlVWhQXDpelHr1q3NCA+oVSQBELJSU1MVFRWlo0ePau/evWW/RJVavXq1JOmiiy4yIzwgpLndbr344ovavXu3evbsqYceekhhYVSwA8wyd+7cSsePHTumX/3qV2revLlefvnl+g0KgFq3bq0mTZro2LFjSk9PV6dOnQzHt23bJklq166dGeEBISk+Pl6SypoBn2rXrl2SynfqADCPw+FQt27dtHHjRq1atUrDhg0zHF+1apUkqVevXmaEB9QqVlQQsmw2m6699lpJ0ltvvVXWFV6SFi1apP379ys1NVUdOnQwK0QgJPl8Pv3zn//Utm3b1KVLFz366KOy2chZAwBQmRtvvFGS9PbbbysvL69sfM+ePVq0aJEkafDgwabEBoSiiy++WJK0fft2LV++3HAsLS1NixcvliT169ev3mMDUFHpwv+CBQt0+PDhsvG0tDR99tlnioyM1KBBg8wKD6g1Fj9trhHCXC6XJk+erPT0dCUkJCg1NVWZmZlKT09XbGysnn32WaWkpJgdJhBSlixZohkzZkiS+vTpU2XtxfHjxysuLq4eIwNwKnYCAObz+Xx6+eWXtWrVKsXExKhTp04qLi7Wzp075fF4dNVVV+m+++4zO0wgpLzzzjv65JNPJEmtWrVSixYtlJOTo7S0NPn9fl199dWaOHGiyVECwWnDhg2aP39+2eP09HRZLBbDDZ4jR440VH2YMWOGlixZovDwcHXv3l1er1c//PCDfD6fHn74YZJ2CArcWomQ5nA49OSTT2rhwoVauXKl1q5dq+joaF1++eUaO3YsTYEBE5xcH3XNmjVVPm/06NEkAQAAIS8sLEwPPfSQVqxYoc8//7ysBFD79u01ePBgDRw40OQIgdAzfvx4de7cWStWrNCePXt06NAhRUREqGvXrrrqqqs0YMAAs0MEglZeXp7S09MNY36/3zB28s45SbrzzjvVpk0bLVu2TFu2bJHValW3bt00cuRIpaam1kvcQF1jJwAAAAAAAAAAAEGKngAAAAAAAAAAAAQpkgAAAAAAAAAAAAQpkgAAAAAAAAAAAAQpkgAAAAAAAAAAAAQpkgAAAAAAAAAAAAQpkgAAAAAAAAAAAAQpkgAAAAAAAAAAAAQpkgAAAAAAAAAAAAQpm9kBAAAAAECwGjNmjCRp1KhRZV8DAAAA9YmdAAAAAAAAAAAABCl2AgAAAABANTz11FP68ccf1bVrVz311FNmhwMAAACcFjsBAAAAAAAAAAAIUiQBAAAAAAAAAAAIUiQBAAAAAAAAAAAIUvQEAAAAAHDO5s6dq3nz5pV9XVhYqEWLFmn16tU6duyYIiIi1K5dO40YMUKdO3cum3f8+HEtXbpUa9asUUZGhux2u1JTUzV69Gi1bdu2yvP5fD6tXLlS3377rfbs2aP8/HxFRUWpdevW6tevn6666irZbJX/mnNqrC6XS8uWLdO3336rw4cPS5JatGihyy+/XIMHD5bVajXMf/XVV/XVV1+VPf7xxx81ZswYw3MaN26sV199tcr4d+3apUWLFmnHjh3Ky8tTbGysunXrpptvvlktW7asch4AAABwrkgCAAAAAKgVmZmZevrpp8sW1CWpuLhYGzdu1ObNm/Xggw+qf//+2r9/v5577jllZ2cbnrdu3Tpt3rxZf/jDH9StW7cKr5+fn68XXnhBO3fuNIyfOHFC27Zt07Zt27Rs2TL98Y9/VOPGjU8ba25urp599lnt37/fML57927t3r1bmzdv1mOPPaawsNrbPL1s2TLNnDlTXq+3bCwnJ0fffPON1qxZoz/84Q/q2rVrrZ0PAAAAkCSL3+/3mx0EAAAAgIbp5LvrO3bsqAMHDmjo0KG64IILFB4erh07dmju3LkqKipSZGSk/vrXv+rJJ59UcXGxhg8frq5du8pms2nTpk1asGCBPB6PkpOT9corrxju6Pf5fHriiSeUlpYmSeratauuvfZaNWnSRNnZ2friiy+0du1aSVLTpk3117/+VREREVXG2rlzZ+3evVuDBw9Wr169FBMTo0OHDmn+/Pk6ePCgJOnee+/V4MGDy+ZnZ2crPz9fU6ZM0e7du9W+fXvdf//9hnPYbDY1b9687HHpToGOHTtq165dat26ta677jq1bt1aLpdLa9as0ZIlS+T3+yt93wAAAEBN8dMlAAAAgFqxb98+PfXUU+rYsWPZWPv27dWsWTM9//zzKioq0h//+Ef5/X795S9/UUpKStnzOnTooNjYWL355pvKzMzUhg0b1KdPn7Ljy5cvL0sADBw4UL/85S9lsVgkSe3atdPFF1+sDz74QAsXLtTRo0c1b948jRs3rspYd+3apccff1znn39+2Vi7du10wQUX6OGHH9bx48e1fPlyQxIgMTFRiYmJCg8PlySFh4erdevWZ/V3k56ergsvvFCPPfaYYZG/S5cuio2N1ezZsyt93wAAAEBN0RgYAAAAQK247rrrDAmAUhdddFFZeZ68vDz94he/MCQASl155ZWy2+2SpO3btxuOffrpp5Kk2NhY3XPPPWUJgJONHTtWLVq0kCT997//ldvtrjLWoUOHGhIApWJiYnTllVdKkvbv36/CwsIqX6M67Ha7HnjggUrv8h86dGjZ+KnvGwAAAKgpkgAAAAAAasWll15a5bHSO+YtFov69+9f6XMcDoeaNWsmSTp69GjZeHZ2dlmJnv79+ysyMrLS+WFhYbriiiskSQUFBdq7d2+V8QwYMKDKY+3atSv7+tixY1U+rzp69OihRo0aVXosMjKy0vcNAAAA1AaSAAAAAABqRelCdmWio6MlldzJHxMTc8bnOZ3OsrGffvqp7OvKdhqc7OTjBw4cqPJ5pTsGKnNyfEVFRac939k63flOPufJ7xsAAACoDSQBAAAAANSK0lr5lSkt33O655z8PJ/PVzaWn59f9nVVd9OXio+Pr3TeucR6ahw14XA4Tnu8svcNAAAA1AaSAAAAAAAajMp6AZzM7/fXUyQAAABAw0ASAAAAAEBAO7k8T25u7mmfe/z48UrnAQAAAKGKJAAAAACAgNaqVauyr9PT00/73F27dpV9XdqMuLadaTcCAAAAEEhIAgAAAAAIaImJiWWNdVetWlVls16fz6cvv/xSUkmD4bZt29ZJPHa7XZLkdrvr5PUBAACA2kQSAAAAAEDAGzJkiCQpLy9Pb731VqW1/z/88EP9/PPPkqSrrrqqbLG+tpU2Hz527Bg9CAAAABDwbGYHAAAAAABncs0112jlypVKS0vTV199pczMTA0ZMkRNmjRRbm6uPv/8c61Zs0aS1LRpU40aNarOYuncubO+/PJLHT9+XDNnztTAgQMVFRUlSbJarWrcuHGdnRsAAACoLpIAAAAAAAJeWFiYfv/73+uFF17Qzp07tW3bNm3btq3C81q0aKE//vGPioiIqLNYLr30Un300Uc6evSolixZoiVLlpQda9y4sV599dU6OzcAAABQXSQBAAAAADQIMTExmjx5slauXKmVK1dq7969ys/PV1RUlFq3bq2+ffvq6quvls1Wt7/mRERE6Omnn9ZHH32kzZs3KzMzU8XFxXV6TgAAAOBcWfwUsQQAAAAAAAAAICjRGBgAAAAAAAAAgCBFEgAAAAAAAAAAgCBFEgAAAAAAAAAAgCBFEgAAAAAAAAAAgCBFEgAAAAAAAAAAgCBFEgAAAAAAAAAAgCBFEgAAAAAAAAAAgCBFEgAAAAAAAAAAgCBFEgAAAAAAAAAAgCBFEgAAAAAAAAAAgCBFEgAAAAAAAAAAgCBFEgAAAAAAAAAAgCBFEgAAAAAAAAAAgCBFEgAAAAAAAAAAgCBFEgAAAAAAAAAAgCD1/wHH0JqgmYlNeg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0375" y="160338"/>
            <a:ext cx="5622373" cy="4836146"/>
          </a:xfrm>
          <a:prstGeom prst="rect">
            <a:avLst/>
          </a:prstGeom>
        </p:spPr>
      </p:pic>
      <p:sp>
        <p:nvSpPr>
          <p:cNvPr id="8" name="AutoShape 8" descr="data:image/png;base64,iVBORw0KGgoAAAANSUhEUgAAAi4AAAHBCAYAAABOsDAVAAAAOXRFWHRTb2Z0d2FyZQBNYXRwbG90bGliIHZlcnNpb24zLjUuMiwgaHR0cHM6Ly9tYXRwbG90bGliLm9yZy8qNh9FAAAACXBIWXMAAA9hAAAPYQGoP6dpAABRcklEQVR4nO3deXhU5d3/8fc9SchCFnYChkBAAsgmi4qiLCrgQqW4PYpaqdaq0FbtD+uC1l2KVbGPYh+rVFyqRREQV3ZRUUFENtkhyBqSSEgIW5Zz//4YGA0EyGQ7cyaf13XlIjNz5sx3vjmZfLjPfc4x1lqLiIiIiAf43C5AREREpLwUXERERMQzFFxERETEMxRcRERExDMUXERERMQzFFxERETEMxRcRERExDMUXERERMQzFFxERETEMxRcRERExDMi3S6gKq1atYrp06eTkZFBbm4uo0aN4swzz6zW19y9ezdvvvkmS5cupbCwkGbNmnH77bfTunXran1dERGR2iisgsuhQ4do1aoV/fv355lnnqn21ysoKODBBx+kY8eO3H///SQmJrJr1y7i4uKq/bVFRERqo7AKLt26daNbt27Hfby4uJj//ve/fPHFF+zfv58WLVpw3XXX0bFjxwq93vvvv0/Dhg0ZMWJE4L4mTZpUaF0iIiJycmEVXE7mxRdfJDs7mzvvvJP69euzaNEinnzySZ5++mmaNWsW9PoWL15M165defbZZ1m1ahUNGjRg4MCBXHjhhdVQvYiIiNSaybmZmZksWLCAu+66iw4dOpCcnMxll11G+/btmTdvXoXWmZWVxaxZs0hOTmb06NEMGDCAV199lfnz51dx9SIiIgK1aMQlIyMDay133HFHqfuLi4uJj48H/EHkD3/4wwnXM2jQIG6++WYAHMehTZs2DBs2DIC0tDS2bt3KzJkz6du3bzW8CxERkdqt1gQXay0+n4+xY8fi85UeaIqJiQGgQYMGjBs37oTrqVu3buD7+vXrk5KSUurxlJQUFi5cWEVVi4iIyC/VmuDSqlUrHMchLy+PDh06lLlMZGQkp5xySrnX2a5dO3bs2FHqvh07dtC4ceNK1SoiIiJlC6s5LgcPHmTz5s1s3rwZ8O/62bx5Mzk5OTRv3pxzzz2XF154gYULF5KVlcWGDRuYNm0aS5YsqdDrXXrppaxfv54pU6aQmZnJl19+yZw5cxg0aFAVvisRERE5wlhrrdtFVJUffviBRx555Jj7+/bty8iRIykuLmbKlCnMnz+f3bt3k5CQQHp6OldffTWpqakVes3vvvuOt956i8zMTJo0acKll16qo4pERESqSVgFFxEREQlvYbWrSERERMKbgouIiIh4hoKLiIiIeIaCi4iIiHhG2JzHJTc3l+Li4go/v3HjxmRnZ1dhReFN/QqO+hUc9Ss46ldw1K/yq85eRUZGUr9+/eCfVw21uKK4uJiioqIKPdcYE1iHDrI6OfUrOOpXcNSv4KhfwVG/yi9Ue6VdRSIiIuIZCi4iIiLiGQouIiIi4hkKLiIiIuIZCi4iIiLiGQouIiIi4hkKLiIiIuIZCi4iIiLiGQouIiIi4hkKLiIiIuIZCi4iIiLiGQouIiIi4hkKLiIiIuIZCi4iIiLiGQouIiIi4hmRbhcgIlXP+fxTt0uoMIOhICkJJy8Pi8XX5yK3SxKREKIRFxEREfEMBRcRERHxDAUXERER8QwFFxEREfEMBRcRERHxDAUXERER8QwFFxEREfEMBRcRERHxDAUXERER8QwFFxEREfEMBRcRERHxDNevVTRy5Eiys7OPuX/gwIH87ne/c6EiERERCVWuB5cxY8bgOE7g9pYtW3j88cc5++yzXaxKREREQpHrwSUxMbHU7WnTptG0aVNOO+00lyoSERGRUBVSc1yKi4v54osv6N+/P8YYt8sRERGREOP6iMsvLVq0iH379tGvX7/jLlNUVERRUVHgtjGG2NjYwPcVceR5Ckvlo34Fx41+Gbz7synVL6vt7GT0+xgc9av8QrVXIRVc5s2bx+mnn06DBg2Ou8zUqVOZPHly4HZaWhpjx46lcePGlX795OTkSq+jNlG/glOT/SpISqqx16ouR3Yjxzdr5nIl3qDfx+CoX+UXar0KmeCSnZ3N8uXLGTVq1AmXGzp0KIMHDw7cPpIEs7OzKS4urtBrG2NITk4mMzMTa22F1lGbqF/BcaNfTl5ejbxOdTDGkJiYSH5+PtZa9u7c6XZJIU2/j8FRv8qvunsVGRlZoUGHkAku8+bNIykpie7du59wuaioKKKiosp8rLKNtdZqQw6C+hWcmuyXxcM/l8OlW2uxaBsrL/0+Bkf9Kr9Q61VITM51HIfPPvuMvn37EhER4XY5IiIiEqJCIrisWLGCnJwc+vfv73YpIiIiEsJCYldR165deeedd9wuQ0REREJcSIy4iIiIiJSHgouIiIh4hoKLiIiIeIaCi4iIiHiGgouIiIh4hoKLiIiIeIaCi4iIiHiGgouIiIh4hoKLiIiIeIaCi4iIiHiGgouIiIh4hoKLiIiIeIaCi4iIiHiGgouIiIh4hoKLiIiIeIaCi4iIiHiGgouIiIh4hoKLiIiIeIaCi4iIiHiGgouIiIh4hoKLiIiIeIaCi4iIiHiGgouIiIh4hoKLiIiIeIaCi4iIiHiGgouIiIh4hoKLiIiIeIaCi4iIiHiGgouIiIh4hoKLiIiIeIaCi4iIiHiGgouIiIh4hoKLiIiIeIaCi4iIiHiGgouIiIh4hoKLiIiIeIaCi4iIiHhGpNsFAOzevZs333yTpUuXUlhYSLNmzbj99ttp3bq126WJiIhICHE9uBQUFPDggw/SsWNH7r//fhITE9m1axdxcXFulyYiIiIhxvXg8v7779OwYUNGjBgRuK9JkyYuViQiIiKhyvXgsnjxYrp27cqzzz7LqlWraNCgAQMHDuTCCy90uzQREREJMa4Hl6ysLGbNmsWll17K0KFD2bBhA6+++ipRUVH07dv3mOWLioooKioK3DbGEBsbG/i+Io48r6LPr23Ur+C40S+Dd382pfpltZ2djH4fg6N+lV+o9sr14OI4Dm3atGHYsGEApKWlsXXrVmbOnFlmcJk6dSqTJ08O3E5LS2Ps2LE0bty40rUkJydXeh21ifoVnJrsV0FSUo29VnVJTEwEIL5ZM5cr8Qb9PgZH/Sq/UOuV68Glfv36pKSklLovJSWFhQsXlrn80KFDGTx4cOD2kSSYnZ1NcXFxhWowxpCcnExmZibW2gqtozZRv4LjRr+cvLwaeZ3qYIwhMTGR/Px8rLXs3bnT7ZJCmn4fg6N+lV919yoyMrJCgw6uB5d27dqxY8eOUvft2LHjuG8mKiqKqKioMh+rbGOttdqQg6B+Bacm+2Xx8M/lcOnWWizaxspLv4/BUb/KL9R65foJ6C699FLWr1/PlClTyMzM5Msvv2TOnDkMGjTI7dJEREQkxLg+4nLqqacyatQo3nrrLd577z2aNGnCjTfeyHnnned2aSIiIhJiXA8uAD169KBHjx5ulyEiIiIhzvVdRSIiIiLlpeAiIiIinqHgIiIiIp6h4CIiIiKeoeAiIiIinqHgIiIiIp6h4CIiIiKeoeAiIiIinqHgIiIiIp6h4CIiIiKeoeAiIiIinqHgIiIiIp6h4CIiIiKeoeAiIiIinqHgIiIiIp6h4CIiIiKeoeAiIiIinqHgIiIiIp6h4CIiIiKeoeAiIiIinqHgIiIiIp6h4CIiIiKeoeAiIiIinqHgIiIiIp6h4CIiIiKeoeAiIiIinqHgIiIiIp6h4CIiIiKeoeAiIiIinqHgIiIiIp6h4CIiIiKeoeAiIiIinqHgIiIiIp6h4CIiIiKeoeAiIiIinqHgIiIiIp6h4CIiIiKeEel2Ae+88w6TJ08udV9SUhIvv/yySxWJiIhIqHI9uAC0aNGCBx98MHDb59NAkIiIiBwrJIKLz+ejXr16bpchIiIiIS4kgktmZia33norkZGRtG3blmuvvZamTZuWuWxRURFFRUWB28YYYmNjA99XxJHnVfT5tY36FRw3+mXw7s+mVL+strOT0e9jcNSv8gvVXhlrrXWzgO+//55Dhw7RvHlz9uzZw5QpU9i+fTvPPvssCQkJxyx/9JyYtLQ0xo4dW5Mli4S8gk+muF1ClYm/+HK3SxCREOJ6cDnawYMH+eMf/8iQIUMYPHjwMY8fb8QlOzub4uLiCr2mMYbk5GQyMzMJsXaEJPUrOG70y5n/aY28TnUwxpCYmEh+fj7WWnx9L3K7pJCm38fgqF/lV929ioyMpHHjxsE/r8orqaSYmBhSU1PZuXNnmY9HRUURFRVV5mOVbay1VhtyENSv4NRkvywe/rkcLt1ai0XbWHnp9zE46lf5hVqvQu7wnaKiIrZv3079+vXdLkVERERCjOsjLq+//jo9e/akUaNG5OXl8d5773HgwAH69u3rdmkiIiISYlwPLrt37+Yf//gH+fn5JCYm0rZtW5544okK7fcSERGR8OZ6cLnzzjvdLkFEREQ8IuTmuIiIiIgcj4KLiIiIeIaCi4iIiHiGgouIiIh4hoKLiIiIeIaCi4iIiHiGgouIiIh4hoKLiIiIeIaCi4iIiHiGgouIiIh4hoKLiIiIeIaCi4iIiHiGgouIiIh4hutXhxaRmmOLCiFrJ+zaAXm5UFQIJSVQNx4SkqBJc2h2CsYX4XapIiJlUnARqQVs/h5Ysxw2roHi4mMXyNl1+JslEB2DbdUWOnXHxNWtyTJFRE5KwUUkjNmiQli6CNauAGv9d8YnQtPm0Kgp1IkGnw8K9kLebti2GQ4e8C+/YTW2Qxfo3AMTGeXq+xAROULBRSRM2cztsGAO7C/w33FKS+jQFZJPwRhT9nMcBzK3wfLFkJ0JK5fA1gzsuQMwDRrVYPUiImVTcBEJM9Za7JoVsPhL/yhLfCKc1QfTPPWkzzU+HzRPxTZr4R99WTjfPxfmk8nYs/piTu1Q/W9AROQEFFxEwoh1HOzb/4Jvv/DfkZYOvfoGvavHGAMt0rCNk+Href4Q8/U87IF90KnHcUdsRESqW4UPhy4ua4KfiLjGOg72zRexn33sv6P72dD7gkrNTzExsdDvYujU3X/H0kWweAH2yHwZEZEaVuHgcuutt/LWW2+Rk5NTlfWISAVYa/2h5YuZYHzQ+0JMx25VMjJijMF06wVnnOu/Y81yWPZtpdcrIlIRFd5V1KNHDz755BM++OADunfvzkUXXUTnzp2rsjYRKSc7/e1AaDE33QmFB6v8NUz7Lljjg0Wfw4rF2DrRmNO6VvnriIicSIVHXEaMGME///lPrrnmGn788Ucef/xx7rrrLj799FMOHDhQlTWKyAk4X8/DfvhfAMz1t+Pr1a/aXsu06wSnn+W/8d0C7NaManstEZGyVOqU//Hx8QwZMoTnn3+eu+++m4YNG/Lqq69y2223MWHCBLZv315VdYpIGeyG1djXngfADLocX59B1f+inbpDu8OjqwtmY/N2V/9riogcViXXKjLG0LNnT6677jpOO+00Dh48yMyZM/nzn//M008/TV5eXlW8jIj8gi3Ix/nX36GkGLqfjbn8NzXyusYY6HmO/yR2RUUw7xNs4aEaeW0RkUoHl5KSEr788ksefPBB7r33XrKysrjuuusYP348w4cPZ82aNbzwwgtVUauIHGatxXn1H5CbA02a4xt+h/8cLDXE+CKgzyD/NY725sE383WkkYjUiApPzt29ezezZs1izpw55OXl0b59e+666y7OPPNMfIc/QC+++GIaNGjA888/X2UFiwjY2dNh+bcQGYXv1r9gYuNqvAYTE4vtMwg+nQI/boBTUqFN+xqvQ0RqlwoHl5EjR+Lz+ejduzeXXHIJrVq1KnO5pk2bkpSUVNGXEZGj2J3bsFNeB8D8z82Y1Nau1WIaNcV2PcN/fpdFX2CbNMMk6PddRKpPhYPLlVdeyYABA0hMTDzhcq1atWL8+PEVfRkR+QXrlOC8+hwUF/mv3tz3YrdLgo7dYcc2yNoBX83FDvy1zqwrItWmwjvFGzVqdNwPp4KCAubPn1/hokSkbHbmNMhYB7F18d3wh5AICMbng94XQGQkZO2EdT+4XZKIhLEKB5cXX3yRXbt2lflYVlYWL774YoWLEpFj2exM7PS3gcO7iELoas0mPgG6ne2/seRr7L697hYkImGrWg5DKCwsDEzQFZHKs9bivP0vKCqEDl0x51zgdknHatcJGif7d2Mt/FxHGYlItQhqjktOTg5ZWVmB2xkZGRQWFpZaprCwkNmzZ9OoUej8b1DE877/BlYshohIfMNuDYldREczxmDP7gcfvgPbf/RfUbpFmttliUiYCSq4zJs3j8mTJwduv/LKK8dddvjw4RUuSkR+Zg8dxJn0MgBm0FBMcorLFR2fSWqA7dAVfvjefxXpZi0wkRU+BkBE5BhBfaKcffbZtGjRAoBx48Zx7bXXkpycXGqZqKgoWrRoQZMmTaquSpFazM6YCrtzoGETzCVXu13OyXXu6Z9AXJAPq76HLme4XZGIhJGggktKSgopKf7/7d1+++306NGDhISEailMRMDm/oSdMQUA35XDMdHRLld0ciYqCtujN3wxE1YuwbZu75+8KyJSBSo8g7Zfv34KLSLVzE57EwoP+c9I26O32+WUX8s2/msZlZTA0m/crkZEwkhQIy6TJ0/m/PPPp0GDBqXmuhzPlVdeGVQxU6dO5e233+aSSy7RHBmp9eyWjdiv5wLgu/rmkJyQezzGGGyPc+DjyZCxHtuhK6ahdh+LSOUFFVzeffddTj/9dBo0aMC777570uWDCS4bNmxg9uzZtGzZMpiSRMKWM+V1sBZzZh9M63ZulxM007AJNi3dP9/lu6+wA4Z4KnyJSGgKKrhMmjSpzO8r6+DBgzz//PPceuutTJkypcrWK+JVdu1K/5E5ERGYIde5XU7FdTsLftwIu3bAth+hRSu3KxIRjwuJ4xRfeeUVunXrRpcuXU4aXIqKiigqKgrcNsYQGxsb+L4ijjxP/xssH/UrOMH2y1qLM/UN/3POG4ivafPgX5PQ+NmYuok4HbrCD0tg2UJIaXXSPpTql9V2djL6fQyO+lV+odqrCgeXwsJCiouLiYuLC9z31VdfkZGRQefOnenSpUu51rNgwQIyMjIYM2ZMuZafOnVqqfk1aWlpjB07lsaNGwf3Bspw9KHdcmLqV3DK268Di74gZ+NqTHQ0zW6+g4gKnNq/IISuyO706kPeupWQ+xNxOTupc2qHcj3vyAVc45s1q87ywoZ+H4OjfpVfqPWqwsHlhRdeIDo6mpEjRwLw8ccf89prrwEwffp07rnnHrp3737CdeTk5DBx4kRGjx5NnTp1yvW6Q4cOZfDgwYHbR5JgdnY2xcXFFXkrGGNITk4mMzNTpykvB/UrOMH0y1pLyavP+2/0H0zWoSLYuTPo13Ty8ipSavXp0AWWL2bf15+xv2Gy/8KMx2GMITExkfz8fKy17K3A+69N9PsYHPWr/Kq7V5GRkRUadKhwcNmwYQPXXffzvvdPPvmE8847j5tuuon/+7//44MPPjhpcNm0aRN5eXnce++9gfscx2H16tV8+umnvPXWW8dc8ygqKoqoqKgy11fZxlprtSEHQf0KTnn6ZVcshi2bIDoGM3BohftrCbGfS4eusGYF5OVif9wAaW2Pv+zh0q21WLSNlZd+H4OjfpVfqPWqwsElPz+fBg0aAP6rQWdlZXHHHXcQFxfH+eefzwsvvHDSdXTu3Jmnn3661H3//Oc/ad68OUOGDNGFGqVWsdbifPQOAKbvxZiERJcrqjqmTrT/UgDLFsHyb7Et25xw1EVE5HgqHFyio6PZv38/AKtXryYmJoY2bdoA/lGRgwcPnnQdsbGxpKamHrPehISEY+4XCXtrV8DGNRAZhRn4a7erqXodusDqZZC/x3+IdJv2blckIh5U4f/ypKamMmPGDLZs2cLMmTPp2LFjYL5JTk4O9erVq6oaRWqFwGjLeQMxSfVdrqbqmag60LGb/8byxVinxN2CRMSTKhxcrrjiClatWsXdd9/N5s2bueyyywKPLVmyhLS0il3O/uGHH9ZZc6XWsRtWw5rl/vO2DLrc7XKqT7vOEBPrvwDjxrVuVyMiHlThXUWdOnVi3LhxbNq0iVatWtG0adNSj7Vq1aoq6hOpFZyP/WeiNmefj2lY+UP7Q5WJisJ27A7fLYAVi7Gt22EiItwuS0Q8pFInoGvcuHGZhzINGDCgMqsVqVXslo2wYjEYH+biK9wup/qld/SfkG5fAWxer7kuIhKUSp85Ny8vj+zsbAoLC4957LTTTqvs6kXCnvPR4dGWM8/DNAn+LLleYyIj/UcYff8NrFziH3UJsTNzikjoqnBwyc3N5YUXXmDlypXHXaYqr2ckEo7szq2w5CsAzMVXuVxNDUrvBCuX+I8w2roJUtu4XZGIeESFg8uECRPIyMjguuuuo2XLlsc9KZyIHJ+d9b7/m9N7YU6pPacAMHXqYNsdDi8rl2BbtNaoi4iUS4WDy+rVq7nhhhvo379/VdYjUmvYvXnYr+cB4AvH87acTPsusHo5/JQNmduhWYrbFYmIB1Tq1JUNGzasqjpEah372SdQXASt2kI5LzwYTkxs3M/ve+USd4sREc+ocHA5++yzWbJEHzYiFWGLCrHzPgLAXHhZ7d1N0vF0MD7I3IbN2eV2NSLiARXeVXT22Wfz0ksv4TgOPXv2JD4+/phlWrduXaniRMKVXfQ57M2D+o0wPXq7XY5rTN0EbFpb2LTWP+rS72K3SxKREFfh4PLoo48CMGPGDGbMmFHmMjqqSORY1trApFxzwWBMZKXPSuBtnbr5g8vWDGzebkxSeO+Cdj7/tErXZzAUJCXh5OXV+FXBfX0uqtHXE4FKBJfbb7+9KusQqT1WL4XtP0J0DOa8gW5X4zqT1ADbIg22ZsAPS+GcC9wuSURCWIWDS79+/aqwDJHawzky2nLuAEzcsbtYa6WO3fzBJWMdtlsvSEpyuyIRCVGVOqroiB07drBmzRoOHjxYFasTCVt2+xb/XA5jMOcPdruckGEaJ0PjZHAc7JoVbpcjIiGsUsFl/vz53Hbbbdx111089NBD7NixA4Bnn32W2bNnV0mBIuHEzpnu/+b0szBNmrlbTKg5rav/33UrsUXHXkJERAQqEVy+/vprXnzxRdLS0rj55ptLPda6dWu+/vrrShcnEk5swV7sN58B4LtwiLvFhKKUNEhIhMJDHNKoi4gcR4WDy7Rp0+jXrx/33HMPF154YanHTjnlFLZt21bp4kTCiV0wG4oK/X+g2+oCpEczPh+094+6HFq6COs4LlckIqGowsFl27Zt9O5d9vkn4uPjKSgoqHBRIuHGOg7OZx8DYPpfUntPOHcybdpDnWicvFzYttntakQkBFU4uERHR7N///4yH9u9ezd169atcFEi4ebgd19BdibE1cWc1dftckKWiYqC9I4A2NVL3S1GREJShYNLu3bt+PTTT7H22BMeffbZZ5x2mobCRY4o+PAdAMw5F2KiY1yuJrSZdl3A54OsndhsXQZAREqrcHC58sorWb9+Pffffz8ff+wfAl+0aBF/+9vfWL16NZdffnmVFSniZXbXDg5+55+sbvrrlPYnY+LqUie9k/+GRl1E5CgVDi5t2rThvvvu4+DBg7zxxhsATJ06lZ07d3LfffeRmppaZUWKeJnz2SdgLaZTd0yT5m6X4wkxp5/p/2bLJmx2prvFiEhIqdRFUjp16sS4cePIzMwkLy+PhIQEmjfXB7PIEfbQIeyCWQA64VwQIho1gWYtYOdW7JwPMNfc4nZJIhIiKhRc8vPzmTVrFqtXryY3NxeA+vXr07FjRy688EISEhKqtEgRr7KL5sP+fUQ0PQU6dXe7HE8xp52O3bkV++Vs7GXX6vIIIgJUILisWLGCZ555hgMHDuDz+UhISMBay44dO1ixYgUffPABo0aN0uRcqfWstdh5HwEQf+mV7PNFlDmZXY6jWQuo1wD27MZ+PgNz0RVuVyQiISCo4JKfn89zzz1HXFwct912G926dSM6OhqAQ4cO8d133/HGG2/w7LPPMm7cOI28SO22cY3/woFRdag78DL2FZR9+gApmzEGe9rp8NVc7JwPsRdehomMcrssEXFZUJNz586di+M4PPbYY/Tq1SsQWsB/XpdzzjmHxx57jJKSEubOnVvlxYp4iZ3/KQDmjPOISNDVjiukVVtIqg97fsIu/tLtakQkBAQVXJYtW0b//v1p2LDhcZdp1KgR/fr1Y+nSpZWtTcSz7L69gT+0vn46BLqiTEQEpv+lANiZ07SrTUSCCy7bt2+nffv2J12uQ4cObN++vcJFiXid/XoeFBdBSitIS3e7HE8z/S6GOtH+3W5rlrtdjoi4LKjgsm/fPhITE0+6XGJiIvv27atwUSJeZq3Ffj4DANPnIl2XqJJM3QRM7wsAcGa973I1IuK2oIJLcXExkZEnn88bERFBcXFxhYsS8bT1q2DnVqgTresSVRFz4WVgDKxYjN251e1yRMRFQR8OvWPHDny+E+cd7SaS2sx+/vOkXBOni41WBdOkOZx+Fnz/DXbW+5jf/MHtkkTEJUEHl/Hjx1dHHSJhwRbkY7/7CgDT9yKXqwkvvoG/xvn+G+zX87C/vg6TWN/tkkTEBUEFl9tvv7266hAJC4FJuS3S/IfyStVp08E/0TljHXbeJ5ghw9yuSERcEFRw6devXzWVIeJ9/km5h3cTaVJulTPG+EddXnoK+9nH2IuvwNSJPvkTRSSsVPjq0CJylPU/QOZ2iI7RpNzq0u1saNgECvL9o1siUusouIhUETv/8CHQZ/bBxMa5XE14MhERmAt/BYCd9T7WcVyuSERqmoKLSBWwe/OxSxYAYPoMcrma8GbOHQCxdWHXdlix2O1yRKSGBX1UUVWbOXMmM2fOJDs7G4CUlBSuvPJKunXr5nJlIuVnv54DxcWQ2gajSbnVysTEYfoMxM6YijNzGhFdz3S7JBGpQa4HlwYNGjBs2DCSk5MBmD9/Pk899RRPPfUULVq0cLk6kZPzT8qdCWi0paaY83+FnT0d1q3E/rgB0/JUt0sSkRri+q6inj170r17d5o3b07z5s259tpriYmJYf369W6XJlI+61b6d1tEx2LO6uN2NbWCadAI0/NcwH/xRRGpPVwfcfklx3H4+uuvOXToEOnpZV+YrqioiKKiosBtYwyxsbGB7yviyPN0+Gr5qF+lOUeuS3RWH3yxx54p141+Gbz7synVL3v8vvkG/pqShfP9V+G+4kZMwyY1WWaFVfXP5uh+1SQvfgbo86v8QrVXIRFctmzZwujRoykqKiImJoZRo0aRkpJS5rJTp05l8uTJgdtpaWmMHTuWxo0bV7qOI7urpHzULyjJy2XHEv+Zcptcfj11mjU77rI12a+CpKQae63qcuSCrvHH62mzZmR1PYNDy74ldsEs6t86qgarq7jq+tmU5wK4Ve24PxsP0OdX+YVar4y1toYz+rGKi4vJyclh3759LFy4kDlz5vDII4+UGV6ON+KSnZ1d4Qs7GmNITk4mMzOTEGhHyFO/fubMmILz7qvQ8lQiHxxX5jJu9MuZ/2mNvE51MMaQmJhIfn4+1lp8J7h0gvPD9zjj/gp16hAx9t+YhNAPbFX9szm6XzXpRD+bUKXPr/Kr7l5FRkZWaNAhJEZcIiMjA4muTZs2bNy4kY8//pjf//73xywbFRVFVFRUmeupbGOttdqQg1Db+2WtxTly7pY+g07ai5rsl63pfQZV6XDp1losJ+lZh66Q2ga2bMSZ+yG+y0L/MgBV/rM5ql81ycu//7X98ysYodYr1yfnlsVaW2pURSQkrVkOWTv8k3LP1KRcNxhj8F18BQB27kfYgwdcrkhEqpvrweWtt95i9erVZGVlsWXLFt5++21++OEHzjvvPLdLEzkh+8XhQ6DP6ouJiXW5mlqs+9nQpBns24v9cqbb1YhINXN9V1FeXh4vvPACubm5xMXF0bJlS0aPHk2XLl3cLk3kuGz+HuySrwEwfXXuFjcZXwRm0OXYN8ZjZ76P7XcJJrLs3cki4n2uB5fbb7/d7RJEgma/mgMlxdCqLSa1jdvl1Hrm7POx09+G3Bzsws8xvS9wuyQRqSau7yoS8RrrONjPf56UK+4zUVGYAZcBYGdM0cUXRcKYgotIsNaugOxMiInFnKG5WKHC9LnIf/HFnVth+SK3yxGRaqLgIhIke/g8HKZXP03KDSEmNg7T72IAnA/fCanDN0Wk6ii4iATB5udil34DHP4fvoQUM2AI1ImGHzfAisVulyMi1UDBRSQIdsEcKCmBtHRMizS3y5GjmIQkTP9LAXCmv61RF5EwpOAiUk7WcX4+d4sm5YYsM2ioRl1EwpiCi0h5rVnmn5QbG6dJuSFMoy4i4U3BRaScAtcl6tUPEx3jcjVyIqVGXZZr1EUknCi4iJSDzcuFZQsB7SbyglKjLh9o1EUknCi4iJSDXTDbPym3dTtMiibleoFGXUTCk4KLyEmUnpSrQ6C9QqMuIuFJwUXkZFZ9Dzm7IK4upue5blcjQSg16vL9126XIyJVQMFF5CScI2fKPft8THS0y9VIMExCkv+kdIDz3uvY4mKXKxKRylJwETkBuzsbln0LgOmr3UReZC66HBKSIGsH9osZbpcjIpWk4CJyAvaLWWAdSO+EadbC7XKkAkxMHOZX1wJgP/gv9sB+lysSkcpQcBE5Dltc/POk3MMX7xNvMucNhKanwN487KdT3C5HRCpBwUXkeJYvgrzdkJCE6dbL7WqkEkxkJL4rbgTAzp6Gzf3J5YpEpKIUXESOIzAp99wLMZFRLlcjlXb6WXBqBygsxL7/ptvViEgFKbiIlMFm7YBVS8EYzHk6U244MMbgu/K3ANiv5mK3bXa3IBGpkEi3CxAJBc7nn5a6bb/7yv9NsxbY1Uuxqyu+boOhICkJJy8Pi06C5ibTpj30OAe++wrnnQn47noUY4zbZYlIEDTiInIUW1IMG9f4b6R3dLcYqXK+y2+EyChYvQyWfOV2OSISJAUXkaP9uAkOHYS4eDilpdvVSBUzTZr5z+0COJMmYA8ddLkiEQmGgovI0dat9P/b9jSMT78i4chcdCU0bAK5OdiPJrldjogEQZ/KIr9gc3+C7Ewwxn8EioQlEx2N75pbALAzp2miroiHKLiI/NL6H/z/tkjDxNV1txapXl3P9B8iXVKC8/oLWKfE7YpEpBwUXEQOs0VFsGmt/4Ym5YY9Ywy+YbdBbBxkrMPO+dDtkkSkHBRcRI7YvB6KivwX5EtOcbsaqQGmfkPMlcMBsNPexGbtdLcgETkpBRcRwFoLa38xKVfn9qg1zLkDoV1nKDyE8+9x2BLtMhIJZQouIuCfkJubAxERmpRbyxifD9/wP0FMLGxcg/30PbdLEpETUHARAVizwv9vWjomOsbdWqTGmUZNMdfeCoD94G3s5vUuVyQix6PgIrWe3fMTbNnkv9Gus7vFiGvM2f2h+zn+o4xeegq7r8DtkkSkDAouUuvZ+Z+CdaBJM0yDRm6XIy4xxuD7zR/8J6bL2YUz8R/+uU8iElIUXKRWs0VF/uACGm0RTN14fLffC5GRsHQhdsYUt0sSkaMouEitZr9bAHvzILYupKa5XY6EANPyVMz/HD6r7pTXscu+dbkiEfklBRep1ey8j/zfpHfE+CLcLUZChul7EabPILAW5+Wnsdsy3C5JRA5TcJFay25e7z9TbkQktD3N7XIkhBhj/EcZte8Chw7gPP8Y9qdst8sSERRcpBazc/2neDc9e2Ni41yuRkKNiYzEd9u9kHwK7M7BGfdXbH6u22WJ1HqRbhcwdepUFi1axPbt26lTpw7p6elcf/31NG/e3O3SJIzZvXnYb78AwJw/WLsCpEymbjy+ux7FGXsv7NqOM+5hfP/vMUx8otulidRaro+4rFq1ikGDBvHEE0/wwAMP4DgOjz/+OAcPHnS7NAljdv4nUFwMLU+FtHS3y5EQZho0xvfnxyCxHmzLwPn7/f5z/4iIK1wPLqNHj6Zfv360aNGCVq1aMWLECHJycti0aZPbpUmYskVF2HkfA2AGDNF1ieSkTNPm+EY9AfUawI4tOGPvxWbtcLsskVrJ9V1FR9u/fz8A8fHxZT5eVFREUVFR4LYxhtjY2MD3FXHkefoDVj5e75f99nPI3wP1G+Lrea5/IibV915K9UvnMzupo/sVKtuZaZ6KuWcsJc/+FbJ34jwxCt+tf8HXsVtw66nibc3N7StUfjbB8PrnV00K1V6FVHCx1vLaa6/Rvn17UlNTy1xm6tSpTJ48OXA7LS2NsWPH0rhx40q/fnJycqXXUZt4sV/WWnbN+wgHSBpyLYktWgBQkJRU7a+dmKh5EcE40q/4Zs1cruQXmjWj5NlXyXl8FIVrV+L842ESfjOChMtvwESU73D66trW3Ni+QupnEyQvfn65JdR6ZWwIndP6lVde4fvvv+fRRx+lYcOGZS5zvBGX7OxsiouLK/S6xhiSk5PJzMzUKb7Lwcv9clYvw3nmAagTTcTfJ2Lq+kf2nCNnz60GxhgSExPJz8/3XL/ccHS/fH0vcrukY9iiQpw3/4ldMNt/R3pHIn57J6bxyT/gq3pbc3P7CsWfzcl4+fOrplV3ryIjIys06BAyIy7//ve/+e6773jkkUeOG1oAoqKiiIqKKvOxyjbWWqsNOQhe7JczcxoApvcFEFc3UL+tzjH2w6u21lbv64SLo/oVkttYZBTmxj9Cm/bYSRNg3Q+UPPQHzMVXYAYOxdSJPu5Tq3wbcHH7CsmfTTl58fPLLaHWK9eDi7WWf//73yxatIiHH36YJk2auF2ShCm7cxusWAzGYC64zO1yxOOMMZjzBmLbd8GZ+A9Y9wP2/bewX8zCXHQF5pwLMNHHDzDVwVoLxUVw4AAc3A8HD/i/SkrAKQFj/CdcjIqCmFj/pS4SkjCRrv8pECk317fWCRMm8OWXX/KXv/yF2NhY9uzZA0BcXBx16tRxtzgJK3b2dP83Xc7ANNV5gqRqmMbJ+EY9iV30OXbKa7A7G/vW/2Gnv4XpfQGmVz9MStVeB8uWlPivsZWfC3l57Du4Dycnyz/pvPBQ8OuLT4SGjaFxsv+Ee/UahtyETJEjXA8uM2fOBODhhx8udf+IESPo169fzRckYcnuzcd+MxcA34Bfu1uMhB1jDOasvtjTe2EXzMLOnAY/ZWFnTMXOmAqNkzEdukLbjtjcnyCx3kkn89riYtiXD3vzoeDwv0fCSsFeCOzmhMKjnxwRCbFx/lGVmFj/bZ/P/xynBAoL/SMy+/f5g07B4df4caP/+XUTsC3SoE07TIPKH/ggUpVcDy7vvPOO2yVILWA//9T/YZ3aGtI7ul2OhCkTHe0/E3Pfi2H5tzjffAbLF0F2JjY7Ez6fEVjWHgkVkVHgizgcKA5BUaF/Wy05ycEGUVH+k+Il1iemSTKHomOxiUkQn4Q5zjzAo1lr/buS9uyGnF2QtRN2bYd9e2HNclizHFu/EXToAq3alvvIKZHq5HpwEalutqjw5+sSXagTzkn1MxER0K0XEd16YQ/sh3UrsauXYX/c4B/VKCr8ef7JiURFQXwiJCQd/jcREuv7A0tsXOAcRLFJSRTm5RHsiVyMMf6Rmdg4aJYCgC0ugp3bIGM9bN0EuTnw1VxYuhDbsRu07agAI65ScJGwZ7+a69/336AR5ozz3C5HahkTGwddz8R0PROAkvmf+APLgf3+3TUlJf4vnw/qREOdOhBV5/D30TUetE1kFLRIgxZp2EMHYcNqWL3Mv1vp2y9h9XJst17Qsk2N1iVyhIKLhDVbUoKdMQXAf5iqjp4Ql5Ua5QhxJjoGOnbDtu8CG1fD8sX+uTBfzIQNKdgOXTFNNNFdapbr1yoSqU52yVeQnQnxCZhzB7hdjognmYgITHonGHIddDnDPydn5zach/+EM3s61nHcLlFqEQUXCVvWWuwn/stDmP6D/f97FJEKM1FRmK5nwK+ugeQUKCrETnoF57mHdMVsqTEKLhK+Vi2FrRn+eQLnX+p2NSJhwyQmwYW/wlx3m39OzuplOI/eiV2z3O3SpBZQcJGw5RwZbekzCBOvCxyKVCVjDL5+l+B78DlIaQV783Ce/SvOjKkhdXp4CT8KLhKW7Ka1sHYFRERgBgxxuxyRsGWSU/Dd+3fM2f3BOtjJr2Jfe95/WLVINVBwkbDkfPoeAOasfjrzp0g1M9HRmN/eibnmFjA+7ILZOM897D+HjUgVU3CRsGN3boWlCwEwF13ucjUitYMxBt8Fv8L3xwf9ZwReuwLnmQewBflulyZhRsFFwo796B3/NVlO74Vp1sLtckRqFdO5B767n/Sf6ffHDThP3acjjqRKKbhIWLE7t2EXfQGA71f/43I1IrWTSW2D7y9joF5D2LnVH16yM90uS8KEgouEFfvRJLAOnH4WJlWnJBdxi2nWwh9eGidDdqY/vOzc5nZZEgYUXCRslB5tucblakTENE72h5dmLWDPTzjPPqCRF6k0BRcJGxptEQk9pl5DfHePgeapsGc3zrMPYnM150UqTsFFwoJGW0RCl0lIxHfXo/7dRjm7cMb9Fbs3z+2yxKMUXCQsBEZbup6p0RaREGTqNcD358egfiP/hN3nHsLu3+d2WeJBCi7ieaVHW651uRoROR7TqCm+Pz8KCUmwZRPO849iDx1yuyzxGAUX8bxSoy0tNdoiEspMcop/t1FcXdiwGmfCM1inxO2yxEMUXMTT7LYM7KLPAY22iHiFaZGGb+QDEBkJ33+DffdVt0sSD1FwEU9zprwB1mJ6nqvRFhEPMekdMb+9EwA7ezrOnA/cLUg8Q8FFPMuuXQkrFvuvAP3r690uR0SC5DuzD+byGwGwk17Bfv+NyxWJFyi4iCdZa3HemwiAOW8gpmlzdwsSkQoxF12O6XMRWIvz8tPYTWvdLklCnIKLeNP3X0PGOqgTjRms87aIeJUxBjPsVujcE4oKccY/gd2d43ZZEsIUXMRzbEkJztQ3ADADf41Jqu9yRSJSGSYiAt/v74ZTWkL+HpwXn9Rh0nJcCi7iOXbBbMjcDvGJmIFD3S5HRKqAiYnF94cHID4RftyAfe1/sda6XZaEIAUX8RR76BB2+tsAmEuvxsTGuVyRiFQV06gpvtvuhYgI7LdfYD9+1+2SJAQpuIin2FlTIW83NGyC6Xux2+WISBUz7Tr557wAdtqb2KU60khKU3ARz7C7s7GfTAbAXP4bTFSUyxWJSHXw9bkI0/8SAJxXxmG3bXa3IAkpCi7iGXbyRCgshLanYc44z+1yRKQamat/B+06w6EDOC88jt2b73ZJEiIi3S5ApDzsupXYb78A48N3ze8xxrhdktQQ5/NP3S5BXGAiI/Hddg/Ok6MgOxPn//6G765HMZH6s1XbacRFQp51SnDefhk4fLK51NYuVyQiNcHEJ/qvaRQTC+tWYie97HZJEgIUXCTk2S9mwbYMiKurU/uL1DLmlFR8v/t/YAz2s09wPp/hdkniMgUXCWl2XwF22uGTzV12HSYh0eWKRKSmma5nYi4bBoB96yXshlUuVyRuUnCRkGanvwUFe6F5KqafDn8Wqa3MpVdDj3OgpBjnn3/TZQFqMQUXCVk2Yz123scA+K65BRMR4XJFIuIWYwy+4Xf8fFmAf47BFhW6XZa4wPXgsmrVKv72t79x6623cvXVV7No0SK3S5IQYIuLcV5/AayDObMvpkNXt0sSEZeZmFh8I0dD3QTYvB77xnhdFqAWcj24HDp0iFatWnHTTTe5XYqEEDvrff+E3LoJmP+52e1yRCREmMbJ+G79C/h82K/nYedMd7skqWGuHxDfrVs3unXr5nYZEkJs1g7sB4evR3T1TZjEeu4WJCIhxXToirnqt9hJE7Dvvoo9pZVGZWsR10dcRH7JWovzxotQVAgdumLOPt/tkkQkBJkLLvN/PjgOzktPYbMz3S5JaojrIy7BKioqoqioKHDbGENsbGzg+4o48jydjbV8qrNfdsEcWLMc6tQh4jd/wPhqJlsbqu9nX6pf2h1/UupXcNzsl5ufmcYY7G9GUpK5DTLW4Yx/koj7nsLExJ70eb/8V44vVHvlueAydepUJk+eHLidlpbG2LFjady4caXXnZycXOl11CZV3a+S3J/InPwqAEnX30Zil5rbhViQlFTtr5GYqHPQBEP9Co4b/Ypv1qzGX/NoxQ8/x647b8DZvpk6b79Ew/v+Vq4/tPq8L79Q65XngsvQoUMZPHhw4PaRDTQ7O5vi4uIKrdMYQ3JyMpmZmZqhXg7V0S9rrf9CagX5kNqagrPOZ9/OnVWy7vJw8vKqbd3GGBITE8nPz9f2VQ7qV3Dc7NfeGvwdPRFz6z3w9/s5sGAOO175B77B/3P8ZfV5X27V3avIyMgKDTp4LrhERUURFRVV5mOVbay1VhtyEKqyX87nn2KXLYLISHy/vcN/xEAN/ixsdY6xH161tbZ6XydcqF/BcbFfIfN52aY95rrbsK+/gPP+fyAlDdP1jBM+RZ/35RdqvXJ9cu7BgwfZvHkzmzdvBiArK4vNmzeTk6OzItYWNnM7dtIEAMzQ32BS0lyuSES8xnfeQEy/S8BanFeexu7c6nZJUk1cH3HZuHEjjzzySOD266+/DkDfvn0ZOXKkW2VJDbHFxTgTnoXCQ9C+C+bCy9wuSUQ8yvzP77A7foR1P+C88Di++/6OiddcqXDjenDp2LEj77zzjttliEvsR5Ng83qIq4vvt3fW2FFEIhJ+TGQkvtvuxXni/0HWTpx//g3fXY9gIsueXiDepL8S4hq7YTX2o3cBMNePxDRo5HJFIuJ1JiEJ3x//CrFxsG4l9nVdFiDcKLiIK+y+Av8uIutgevXHd8a5bpckImHCnJKK7/dHLgswF/vJ5JM/STxDwUVqnHUcf2jJ2QWNmmKu/b3bJYlImDGdumOu8X+22KlvYL9b4HJFUlUUXKTG2Q8nwYrFEFUH3+33YeLqul2SiIQhX/9LMBf8CgBnwjjsxjUuVyRVQcFFapRdsRj74X8BMNePwKS2drkiEQln5uqboHNPKCrEeeExbOY2t0uSSlJwkRpjszNxXnkGrMX0uxjfObqAoohUL+OLwPf7u6HlqVCwl5LnHqJkt84T5mUKLlIj7KFDOC+Ogf37IC0dc/Xv3C5JRGoJExOL709/hSbNICeL7If+hD2w3+2ypIIUXKTaWcfBvvocbMuAhCR8t92LOc5lG0REqoNJrIfvjochoR5Fm9bhvPgktrjI7bKkAhRcpNrZ9yb6Z/RHROK79S86X4uIuMI0aUbEHQ9hYuOwq5dh//0c1ilxuywJkoKLVCtnzofYmdMAMMP/hGnX2d2CRKRWM61OpdH9T0FEBPbbL7Cvv4B1HLfLkiAouEi1sUu/wU56GQAz9AZ8vfq5W5CICBDTvRe+W+4G48MumIN9+yWdXddDFFykWthNa3Feftp/BFGfQZiLr3S7JBGRAF/P3pib7gRjsJ99gn333wovHqHgIlXObtuM8/xjUFgInXtiht2GMcbtskRESvH16oe5YSQAdtb72Pf/43JFUh4KLlKl7PYtOM8+CAX50Kotvt/fjYmIcLssEZEy+c4biBl2KwD2o3dwpr6pkZcQp+AiVcbu2ILzzGjYmwctT/VfTj4m1u2yREROyNf/UsxVNwFgP34HO+kVTdgNYQouUiXszq04zzzgDy2pbfDd9SgmLt7tskREysU38NeYYbcBYOd8cPhoIx0qHYoUXKTSAqElfw+0SMP350cxdRVaRMRbfP0vwfz2jsNHG83GvvIstrjY7bLkKJFuFyDeZtevwnnhcdhfAClp+P78GKZugttliYhUiO+cC7DRMTgvP+M/z8vBA/65etrtHTI04iIV5ny3wD8Rd38BtG7nDy3xiW6XJSJSKaZHb3wjR0NUHVixGOepe7G6MGPIUHCRCtk7/b84/zcWiovg9LPw/flxTIJCi4iEB9O5B77/9zgkJMHWDJwxo7A/bnC7LEHBRYJknRJK3pnAnpcOn1yu38X4br8XEx3tdmkiIlXKtGmP7/6noXkq7NmN89R92KXfuF1WrafgIuVm8/fgPPdw4NpDvst/4z+5nE/naRGR8GQaNcV3z1g4rRsUHsJ5cQzOh//V4dIuUnCRcrEbVuM8dhesXgbRMTS850l8l1ylM+KKSNgzcXXx/emvmH4Xg7XY99/C+ccj2L15bpdWKym4yAlZa3Fmv4/z9P2w5ydITiFi9DPE9RnodmkiIjXGRETgu+52/+HSderAqu9xHr0Tu36V26XVOjocWo7L7vkJ540XYfm3AJgzzsP8ZiQmtq7LlYmIuMN3zgXYlqf6D07I3Ibz9P2YIddhLrpcu81riEZc5BjWWpyv5uA89Ad/aImIxFxzC+aWUZiYOLfLExFxlTmlJb7Rz2DO6guOg536Bs7f7sHu2OJ2abWCRlykFJv7E84b42HFYv8dLU/F99s7MKe0dLcwEZEQYmJi4eY/Q4eu2EkTIGMdzmN3YgZfgxl0OSZSf16rizorANiiIuzcD7AfvQMH9kNkJOayYZiBQ3V1ZxGRMhhjML0vxJ7WLfAfPjvtTeySr/BdPwKTlu52iWFJwaWWs9bCkq9wJk+EnF3+O9PS8Q3/E6Z5qqu1iYh4ganfEN8fH8Qu/Az79suwZRPOk6MwZ/XFXP4bTIPGbpcYVhRcajG7cQ3OexPhyKz4eg0wQ2/A9OqP8Wn6k4hIeRljML36Yzucjn3vNezXc7EL52O//9o/cj3ocl3vqIoouNQy1lpYvQzn43dh7Qr/nXXqYAZe7p8VHx3jboEiIh5mkupjbroTe8FgnEmvwPpV2A8nYT+fgRkwBNPvYh3kUEkKLrWEdUpg+bc4H0+GjHX+OyMiMWf3x/zqGg1liohUIdPyVHx3j4ElX/tHtrMz/SMxn7yHOX8w5oLBuihtBSm4hDm7Owf75Szsgllw5OqmUXUw5w3EDBqqwCIiUk2MMdDjHHxdz/TvNvpkMuzajv3wv9hZ0/z/cTxvECa1tduleoqCSxiyhYdg5Xc4X82F5YvBHr6mRnyCP7BcOASTWM/VGkVEagsTGYnpfQH27H7+EZiP3oVtGdjPPsF+9gmkpfs/m8/so9315aDgEiaOhBW7eAF2+bdw6ODPD6Z3wvQZhOl+NiaqjntFiojUYsYXAT3PxdejN6xZjv18Bvb7byBjHTZjHXbSK5jOPTE9e0OnHgoxx6Hg4lHWWtixFbv6e+wPS2HdCigs/HmBBo0xPc/FnDsA0yzFtTpFRKQ0Ywx06Irp0BWbvwf71RzsFzMhayd28ZfYxV/6r4fUqSemS09Mh67arf8LCi4eYYuL/UOLm9bCxrXYdStgz+7SCzVsgunR25/WW7XVlZtFREKcSayHuegK7KDLYfMG7HcLsN8t8J9Xa8lX2CVfYQGST/EHmPZdoHU7TL2GbpfumpAILjNmzGD69Ons2bOHlJQUhg8fTocOHdwuyzX24H7YvgW7bTNs34zduhm2bCg9ogIQVQfadsR0PB1zWjc4paXCioiIBxljIK0tJq0t9oobYcsm7PdfY1cthc0bIHM7NnM7dt7H/ifUawit0zFp6ZiUNGieCvUb1oq/Aa4Hl6+++oqJEyfyu9/9jnbt2jF79myefPJJxo0bR6NGjdwur1pYx4G9eZCzC5udCTmZkJWJzcmE7F2w56eynxhX15+0W7fHnNoBTu2gOSsiImHGGAMt22BatoFfX4/dXwBrV2JXLcVuWAXbt/j/Tiz5Grvka/+IDEBsXWjeAtOsBTRsAo2aYBr4/6Veg7C5erXrweXDDz/k/PPP54ILLgBg+PDhLFu2jJkzZzJs2DCXqzs5W1ICB/fD/n3+rwP+f+2BfbCvAPL3QP4e7N49kJcL+Xmwdw84zolXXK8BpLTyX9zwlFaYVm2haXOd0VZEpJYxcfHQrRemWy8A7MEDsGWjf0Jvxjp/kMna4f/7s3ENduOawHMDoSYiAuo38o/UJCRiEpLgyFf84dt14yEmDmJi/f9GR9f8my0HV4NLcXExmzZt4te//nWp+7t06cLatWvdKeowu24lzpwPoPCQfxdN4SH/V1Fh6ftKiiv2Asb4N6LGyZjGydCo6c/fN07WiYlERKRMJibWf7RoeqfAfbaoyH+OmO0/wq4dsDsLm5MFu7P9XyUl/nkzh69JZ49a59G3AfD52BZbFxsdg+nWC981t1TbewqGq8ElPz8fx3FISkoqdX9SUhJ79uwp8zlFRUUUFRUFbhtjiI2NJbISlxA/sk8wKirKf7QO/h+ik/eLya8RPoiN9X+VJarO4ZQaC9Gx/sPYYmL9506pmwB1Ew9/Hw/xiRAX70/AHlRWv7zO1q++3ZLGgK9uPHUiIgmTdlUr9Ss4bvbLREXV7AtWgXD8/AIgKgrS2vq/jmYd2JsPebuxBflQUODf/XTka98+/+1DB/1fhQc5emMyiUn4qvjnXdG/267vKgLKnEx0vAlGU6dOZfLkyYHbvXv35o477qB+/fqVrqPUnJp+A/1fclxhNQdp0GXV/hK6Oklw1K/gqF/BCavPr/Jo0tTtCqqMqxMmEhMT8fl8x4yu5OXlHTMKc8TQoUOZOHFi4OuWW24pNQJTEQcOHOCee+7hwIEDlVpPbaF+BUf9Co76FRz1KzjqV/mFaq9cDS6RkZG0bt2a5cuXl7p/+fLltGvXrsznREVFERcXV+orqpLDV9ZaMjIywmvYsBqpX8FRv4KjfgVH/QqO+lV+odor13cVDR48mOeff57WrVuTnp7O7NmzycnJYcCAAW6XJiIiIiHG9eByzjnnsHfvXt577z1yc3Np0aIF9913H40b6/TGIiIiUprrwQVg0KBBDBo0yLXXj4qK4sorr6z0LqfaQv0KjvoVHPUrOOpXcNSv8gvVXhkbajuvRERERI5Dp2EVERERz1BwEREREc9QcBERERHPCInJuRUxZcoUlixZwubNm4mMjGTixInHLJOTk8Mrr7zCDz/8QJ06dejduze/+c1vSp1meMuWLUyYMIENGzYQHx/PgAEDuOKKK0qduXfVqlW89tprbNu2jfr163PZZZcxcGDps+p+8803TJo0iV27dtG0aVOuvfZazjzzzFLLzJgxg+nTp7Nnzx5SUlIYPnw4HTp0qNrGVLNweA9HW7VqFdOnTycjI4Pc3FxGjRpV6mdnreXdd99lzpw5FBQU0LZtW26++WZatGgRWKaoqIg33niDBQsWUFhYSKdOnfjd735Hw4YNA8sUFBTw6quvsnjxYgB69uzJTTfdRN26dQPLVNU2W12mTp3KokWL2L59O3Xq1CE9PZ3rr7+e5s2bB5ZRv342c+ZMZs6cSXZ2NgApKSlceeWVdOvWDVCvTmbq1Km8/fbbXHLJJQwfPhxQz37pnXfeKXUmefBfMufll18GwrdXnh1xKS4uplevXscEiCMcx2HMmDEcOnSIRx99lDvuuIOFCxfy+uuvB5bZv38/jz32GPXr12fMmDHcdNNNfPDBB3z44YeBZbKyshgzZgwdOnRg7NixDB06lFdffZVvvvkmsMy6det47rnn6NOnD3//+9/p06cP48aNY/369YFlvvrqKyZOnMjll1/O2LFj6dChA08++SQ5OTnV0J3qEQ7voSyHDh2iVatW3HTTTWU+/v777/PRRx9x0003MWbMGOrVq8fjjz9e6mySEydOZNGiRdxxxx08+uijHDx4kL/97W84v7gK+P/+7/+yefNmRo8ezejRo9m8eTPPP/984PGq2mar06pVqxg0aBBPPPEEDzzwAI7j8Pjjj3Pw4MHAMurXzxo0aMCwYcMYM2YMY8aMoVOnTjz11FNs3boVUK9OZMOGDcyePZuWLVuWul89K61Fixb861//Cnw988wzgcfCtlfW4+bNm2dvvPHGY+5fsmSJvfrqq+1PP/0UuO/LL7+0w4YNs/v27bPWWjtjxgx744032sLCwsAyU6dOtb///e+t4zjWWmvfeOMNe+edd5Za90svvWTvv//+wO1nn33WPvHEE6WWefzxx+24ceMCt++77z77r3/9q9Qyd955p/3Pf/4T3Bt2UTi8h5O56qqr7MKFCwO3Hcext9xyi506dWrgvsLCQnvjjTfamTNnWmut3bdvn73mmmvsggULAsv89NNP9uqrr7bff/+9tdbarVu32quuusquW7cusMzatWvtVVddZbdv326trbpttibl5eXZq666yv7www/WWvWrPIYPH27nzJmjXp3AgQMH7J/+9Ce7bNky+9BDD9lXX33VWqvt62iTJk2yo0aNKvOxcO6VZ0dcTmbdunWkpqbSoEGDwH1du3alqKiITZs2BZY57bTTSh2j3rVrV3JzcwNDu+vXr6dLly6l1n366aezadMmiouLA+s5epmuXbuybt06wD86tGnTJrp27VpqmS5durB27doqesfVKxzeQ0VkZWWxZ8+eUu87KiqK0047LfC+N23aRElJSaltoEGDBqSmpga2gXXr1hEXF0fbtj9fuTU9PZ24uLjAeqpqm61J+/fvByA+Ph5Qv07EcRwWLFjAoUOHSE9PV69O4JVXXqFbt27HfK6qZ8fKzMzk1ltvZeTIkTz33HPs2rULCO9ehW1w2bNnzzEXaoyPjycyMjJwUceyljly+2TLlJSUsHfv3sAy9erVK7VMvXr1AuvIz8/HcZwy13P0BSZDVTi8h4o48t7Ket95eXmBZSIjIwN/vH+5zIm2o/IsU5FttqZYa3nttddo3749qamppWpQv362ZcsWbrjhBoYNG8bLL7/MqFGjSElJUa+OY8GCBWRkZDBs2LBjHlPPSmvbti0jR45k9OjR3HrrrezZs4cHHniAvXv3hnWvQmpyblkTjY42ZswY2rRpU671lTXhx1pb6v7yTAo6ehl7+Jx9J3ru0a9zvOXdmvRWUeHwHirieNvAiZR3mZNtjxXZZmvChAkT2LJlC48++ugxj6lfP2vevDl///vf2bdvHwsXLmT8+PE88sgjgcfVq5/l5OQwceJERo8eTZ06dY67nHrmd2SSN0Bqairp6en88Y9/ZP78+YERknDsVUgFl4suuojevXufcJnyXsOoXr16bNiwodR9BQUFlJSUBFLeL0dFjjiSRI+MoJS1TH5+PhEREYGUerz1HHmdxMREfD7fCZcJdeHwHiriyHawZ88e6tevH7g/Pz+/1HZUXFxMQUFBqf+55OfnB65yXq9evcC29UtHr6cqttma8O9//5vvvvuORx55pNTRB+rXsSIjI0lOTgagTZs2bNy4kY8//pghQ4YA6tUvbdq0iby8PO69997AfY7jsHr1aj799FOee+45QD07npiYGFJTU9m5cydnnHEGEJ69CqldRYmJiZxyyikn/DpRCv+l9PR0tmzZQm5ubuC+5cuXExUVRevWrQPLrF69OjBXBWDZsmXUr18/EJDatm3L8uXLS6172bJltG7dOnCYV3p6OitWrCi1zPLly0lPTwf8H1ytW7c+Zj3Lly8PbByhLhzeQ0U0adKEevXqlXrfxcXFrFq1KvC+W7duTURERKllcnNz2bJlS2AbSE9PZ//+/aV+udevX8/+/fsD66mqbbY6WWuZMGECCxcu5K9//StNmjQp9bj6dXLWWoqKitSrMnTu3Jmnn36ap556KvDVpk0bzj33XJ566imaNm2qnp1AUVER27dvp379+mG9fYVUcAlGTk4OmzdvJicnB8dx2Lx5M5s3bw4cltm1a1dSUlJ44YUXyMjIYMWKFbzxxhtccMEFxMXFAXDuuecSGRnJ+PHj2bJlC4sWLWLq1KkMHjw4MKQ1cOBAcnJyAudxmTt3LnPnzuVXv/pVoJZLLrmEZcuWMW3aNLZv3860adNYsWIFl156aWCZwYMHM2fOHObOncu2bduYOHEiOTk5DBgwoAa7Vjnh8B7KcvDgwcD2A/5JbUe2LWMMl1xySeD8JVu2bGH8+PFER0dz7rnnAhAXF8f555/PG2+8wYoVK8jIyOD5558nNTU1MOktJSWF008/nZdeeol169axbt06XnrpJbp37x44B0pVbbPVacKECXzxxRfccccdxMbGsmfPHvbs2UNhYSGA+nWUt956i9WrV5OVlcWWLVt4++23+eGHHzjvvPPUqzLExsaSmppa6is6OpqEhARSU1PVs6O8/vrrrFq1iqysLNavX88zzzzDgQMH6Nu3b1j3yrMXWRw/fjzz588/5v6HHnqIjh07Aj+fEGflypXUqVOHc889lxtuuKHUrOZfnhCnbt26DBgwgCuvvLLME9Bt3bqV+vXrM2TIkDJPQPff//6XXbt2kZyczDXXXMNZZ51VapkjJ2/Lzc2lRYsW3HjjjZx22mlV2ZZqFw7v4Wg//PBDqTkHR/Tt25eRI0cGTuI0e/Zs9u3bx6mnnsrNN98cmJAKUFhYyJtvvsmXX35Z6iROjRo1CixTUFAQ2MUC0KNHD26++eYyT+JU2W22ulx99dVl3j9ixAj69esHoH79wj//+U9WrlxJbm4ucXFxtGzZkiFDhgT+KKhXJ/fwww/TqlWrY05Ap57Bc889x+rVq8nPzycxMZG2bdtyzTXXkJKSAoRvrzwbXERERKT28eyuIhEREal9FFxERETEMxRcRERExDMUXERERMQzFFxERETEMxRcRERExDMUXERERMQzFFxERETEMxRcRCRkffbZZ1x99dVkZWW5XYqIhAgFFxEREfEMBRcRERHxjEi3CxCR8JOfn8/bb7/N0qVLycvLIzY2lubNm3PVVVfRpUsXli9fzqeffsqmTZvYu3cvDRo0oHPnzlxzzTUkJiaedP3Lly9n2rRpbNy4kZKSEtLS0rj66qvp3LlzuWsQEW9ScBGRKvf888+TkZHBNddcQ/Pmzdm3bx8ZGRkUFBQAkJmZSXp6Oueffz5xcXFkZ2fz4Ycf8te//pWnn36ayMjjfzR9/vnnjB8/np49ezJy5EgiIiKYNWsWTzzxBKNHjw6El5PVICLepOAiIlVu7dq1nH/++Vx44YWB+84444zA9wMHDgx8b62lXbt2dOzYkREjRrB06VJ69uxZ5noPHTrExIkT6d69O3fffXfg/m7dunHPPffw9ttvB4LLyWoQEW9ScBGRKnfqqacyf/58EhIS6Ny5M61bty41ipKXl8ekSZP4/vvv2b17N9bawGPbtm07bnBZu3YtBQUF9O3bl5KSklKPnX766UyfPp2DBw8SExNz0hpExJv0WywiVe7OO+9kypQpzJ07l0mTJhETE8OZZ57J9ddfT2JiIo8//ji5ublcccUVpKamEh0djbWW0aNHU1hYeNz15uXlAfDss88ed5mCggJiYmJOWEO9evWq+i2LSA1RcBGRKpeYmMjw4cMZPnw4OTk5LF68mP/85z/k5eVx/fXX8+OPPzJixAj69esXeE5mZuZJ15uQkADATTfdRNu2bctc5kgoOVENo0ePrvR7FBF3KLiISLVq1KgRF110EStWrGDt2rUYYwCIiooqtdysWbNOuq727dtTt25dtm3bxkUXXVThGkTEuxRcRKRK7d+/n0ceeYTevXtzyimnEBsby4YNG1i6dClnnXUWzZs3p2nTprz11ltYa4mPj+e7775j+fLlJ113TEwMv/3tbxk/fjwFBQX06tWLxMRE8vPz+fHHH8nPz+eWW245aQ0i4l0KLiJSpaKiojj11FP54osvyMrKoqSkhEaNGjFkyBCGDBlCZGQk99xzDxMnTuTll1/G5/PRuXNnHnzwQUaMGHHS9ffp04dGjRoxffp0/vWvf3HgwAGSkpJo1apVYNfTyWoQEe8y9pfT+UVERERCmE75LyIiIp6h4CIiIiKeoeAiIiIinqHgIiIiIp6h4CIiIiKeoeAiIiIinqHgIiIiIp6h4CIiIiKeoeAiIiIinqHgIiIiIp6h4CIiIiKeoeAiIiIinvH/AeCXU+rxKRoBAAAAAElFTkSuQmCC"/>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93565" y="422012"/>
            <a:ext cx="5433392" cy="4105664"/>
          </a:xfrm>
          <a:prstGeom prst="rect">
            <a:avLst/>
          </a:prstGeom>
        </p:spPr>
      </p:pic>
      <p:sp>
        <p:nvSpPr>
          <p:cNvPr id="10" name="TextBox 9"/>
          <p:cNvSpPr txBox="1"/>
          <p:nvPr/>
        </p:nvSpPr>
        <p:spPr>
          <a:xfrm>
            <a:off x="6891130" y="5224340"/>
            <a:ext cx="4638261" cy="400110"/>
          </a:xfrm>
          <a:prstGeom prst="rect">
            <a:avLst/>
          </a:prstGeom>
          <a:noFill/>
        </p:spPr>
        <p:txBody>
          <a:bodyPr wrap="square" rtlCol="0">
            <a:spAutoFit/>
          </a:bodyPr>
          <a:lstStyle/>
          <a:p>
            <a:pPr marL="285750" indent="-285750">
              <a:buFont typeface="Arial" panose="020B0604020202020204" pitchFamily="34" charset="0"/>
              <a:buChar char="•"/>
            </a:pPr>
            <a:r>
              <a:rPr lang="en-IN" dirty="0" smtClean="0"/>
              <a:t>Checking the </a:t>
            </a:r>
            <a:r>
              <a:rPr lang="en-IN" sz="2000" b="1" dirty="0" smtClean="0"/>
              <a:t>Distribution</a:t>
            </a:r>
            <a:r>
              <a:rPr lang="en-IN" dirty="0" smtClean="0"/>
              <a:t> of the data</a:t>
            </a:r>
            <a:endParaRPr lang="en-IN" dirty="0"/>
          </a:p>
        </p:txBody>
      </p:sp>
    </p:spTree>
    <p:extLst>
      <p:ext uri="{BB962C8B-B14F-4D97-AF65-F5344CB8AC3E}">
        <p14:creationId xmlns:p14="http://schemas.microsoft.com/office/powerpoint/2010/main" val="23258952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2034" y="172278"/>
            <a:ext cx="10588487" cy="2862322"/>
          </a:xfrm>
          <a:prstGeom prst="rect">
            <a:avLst/>
          </a:prstGeom>
          <a:noFill/>
        </p:spPr>
        <p:txBody>
          <a:bodyPr wrap="square" rtlCol="0">
            <a:spAutoFit/>
          </a:bodyPr>
          <a:lstStyle/>
          <a:p>
            <a:r>
              <a:rPr lang="en-US" b="1" dirty="0"/>
              <a:t>ADF (Augmented Dickey-Fuller) Test</a:t>
            </a:r>
          </a:p>
          <a:p>
            <a:r>
              <a:rPr lang="en-US" dirty="0"/>
              <a:t>The Dickey-Fuller test is one of the most extensively used statistical tests. It can be used to establish whether a series has a unit root and, as a result, whether the series is stationary. The null and alternate hypotheses for this test are: Distinguish between </a:t>
            </a:r>
            <a:r>
              <a:rPr lang="en-US" dirty="0" smtClean="0"/>
              <a:t>point-to-point </a:t>
            </a:r>
            <a:r>
              <a:rPr lang="en-US" dirty="0"/>
              <a:t>links and </a:t>
            </a:r>
            <a:r>
              <a:rPr lang="en-US" dirty="0" smtClean="0"/>
              <a:t>multi-point </a:t>
            </a:r>
            <a:r>
              <a:rPr lang="en-US" dirty="0"/>
              <a:t>links </a:t>
            </a:r>
            <a:r>
              <a:rPr lang="en-US" b="1" dirty="0"/>
              <a:t>Null Hypothesis</a:t>
            </a:r>
            <a:r>
              <a:rPr lang="en-US" dirty="0"/>
              <a:t>: The series has a unit root (a =1</a:t>
            </a:r>
            <a:r>
              <a:rPr lang="en-US" dirty="0" smtClean="0"/>
              <a:t>).</a:t>
            </a:r>
          </a:p>
          <a:p>
            <a:endParaRPr lang="en-US" dirty="0"/>
          </a:p>
          <a:p>
            <a:r>
              <a:rPr lang="en-US" b="1" dirty="0"/>
              <a:t>Alternative Hypothesis</a:t>
            </a:r>
            <a:r>
              <a:rPr lang="en-US" dirty="0"/>
              <a:t>: There is no unit root in the series.</a:t>
            </a:r>
          </a:p>
          <a:p>
            <a:r>
              <a:rPr lang="en-US" dirty="0"/>
              <a:t>The series is considered to be non-stationary if the null hypothesis is not rejected. As a result, the series can be linear or difference stationary. If both the mean and standard deviation are flat lines, the series becomes stationary (constant mean and constant variance</a:t>
            </a:r>
            <a:r>
              <a:rPr lang="en-US" dirty="0" smtClean="0"/>
              <a:t>).</a:t>
            </a:r>
            <a:endParaRPr lang="en-US" dirty="0"/>
          </a:p>
        </p:txBody>
      </p:sp>
    </p:spTree>
    <p:extLst>
      <p:ext uri="{BB962C8B-B14F-4D97-AF65-F5344CB8AC3E}">
        <p14:creationId xmlns:p14="http://schemas.microsoft.com/office/powerpoint/2010/main" val="14353846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data:image/png;base64,iVBORw0KGgoAAAANSUhEUgAAAi4AAAHBCAYAAABOsDAVAAAAOXRFWHRTb2Z0d2FyZQBNYXRwbG90bGliIHZlcnNpb24zLjUuMiwgaHR0cHM6Ly9tYXRwbG90bGliLm9yZy8qNh9FAAAACXBIWXMAAA9hAAAPYQGoP6dpAABRcklEQVR4nO3deXhU5d3/8fc9SchCFnYChkBAAsgmi4qiLCrgQqW4PYpaqdaq0FbtD+uC1l2KVbGPYh+rVFyqRREQV3ZRUUFENtkhyBqSSEgIW5Zz//4YGA0EyGQ7cyaf13XlIjNz5sx3vjmZfLjPfc4x1lqLiIiIiAf43C5AREREpLwUXERERMQzFFxERETEMxRcRERExDMUXERERMQzFFxERETEMxRcRERExDMUXERERMQzFFxERETEMxRcRERExDMi3S6gKq1atYrp06eTkZFBbm4uo0aN4swzz6zW19y9ezdvvvkmS5cupbCwkGbNmnH77bfTunXran1dERGR2iisgsuhQ4do1aoV/fv355lnnqn21ysoKODBBx+kY8eO3H///SQmJrJr1y7i4uKq/bVFRERqo7AKLt26daNbt27Hfby4uJj//ve/fPHFF+zfv58WLVpw3XXX0bFjxwq93vvvv0/Dhg0ZMWJE4L4mTZpUaF0iIiJycmEVXE7mxRdfJDs7mzvvvJP69euzaNEinnzySZ5++mmaNWsW9PoWL15M165defbZZ1m1ahUNGjRg4MCBXHjhhdVQvYiIiNSaybmZmZksWLCAu+66iw4dOpCcnMxll11G+/btmTdvXoXWmZWVxaxZs0hOTmb06NEMGDCAV199lfnz51dx9SIiIgK1aMQlIyMDay133HFHqfuLi4uJj48H/EHkD3/4wwnXM2jQIG6++WYAHMehTZs2DBs2DIC0tDS2bt3KzJkz6du3bzW8CxERkdqt1gQXay0+n4+xY8fi85UeaIqJiQGgQYMGjBs37oTrqVu3buD7+vXrk5KSUurxlJQUFi5cWEVVi4iIyC/VmuDSqlUrHMchLy+PDh06lLlMZGQkp5xySrnX2a5dO3bs2FHqvh07dtC4ceNK1SoiIiJlC6s5LgcPHmTz5s1s3rwZ8O/62bx5Mzk5OTRv3pxzzz2XF154gYULF5KVlcWGDRuYNm0aS5YsqdDrXXrppaxfv54pU6aQmZnJl19+yZw5cxg0aFAVvisRERE5wlhrrdtFVJUffviBRx555Jj7+/bty8iRIykuLmbKlCnMnz+f3bt3k5CQQHp6OldffTWpqakVes3vvvuOt956i8zMTJo0acKll16qo4pERESqSVgFFxEREQlvYbWrSERERMKbgouIiIh4hoKLiIiIeIaCi4iIiHhG2JzHJTc3l+Li4go/v3HjxmRnZ1dhReFN/QqO+hUc9Ss46ldw1K/yq85eRUZGUr9+/eCfVw21uKK4uJiioqIKPdcYE1iHDrI6OfUrOOpXcNSv4KhfwVG/yi9Ue6VdRSIiIuIZCi4iIiLiGQouIiIi4hkKLiIiIuIZCi4iIiLiGQouIiIi4hkKLiIiIuIZCi4iIiLiGQouIiIi4hkKLiIiIuIZCi4iIiLiGQouIiIi4hkKLiIiIuIZCi4iIiLiGQouIiIi4hmRbhcgIlXP+fxTt0uoMIOhICkJJy8Pi8XX5yK3SxKREKIRFxEREfEMBRcRERHxDAUXERER8QwFFxEREfEMBRcRERHxDAUXERER8QwFFxEREfEMBRcRERHxDAUXERER8QwFFxEREfEMBRcRERHxDNevVTRy5Eiys7OPuX/gwIH87ne/c6EiERERCVWuB5cxY8bgOE7g9pYtW3j88cc5++yzXaxKREREQpHrwSUxMbHU7WnTptG0aVNOO+00lyoSERGRUBVSc1yKi4v54osv6N+/P8YYt8sRERGREOP6iMsvLVq0iH379tGvX7/jLlNUVERRUVHgtjGG2NjYwPcVceR5Ckvlo34Fx41+Gbz7synVL6vt7GT0+xgc9av8QrVXIRVc5s2bx+mnn06DBg2Ou8zUqVOZPHly4HZaWhpjx46lcePGlX795OTkSq+jNlG/glOT/SpISqqx16ouR3Yjxzdr5nIl3qDfx+CoX+UXar0KmeCSnZ3N8uXLGTVq1AmXGzp0KIMHDw7cPpIEs7OzKS4urtBrG2NITk4mMzMTa22F1lGbqF/BcaNfTl5ejbxOdTDGkJiYSH5+PtZa9u7c6XZJIU2/j8FRv8qvunsVGRlZoUGHkAku8+bNIykpie7du59wuaioKKKiosp8rLKNtdZqQw6C+hWcmuyXxcM/l8OlW2uxaBsrL/0+Bkf9Kr9Q61VITM51HIfPPvuMvn37EhER4XY5IiIiEqJCIrisWLGCnJwc+vfv73YpIiIiEsJCYldR165deeedd9wuQ0REREJcSIy4iIiIiJSHgouIiIh4hoKLiIiIeIaCi4iIiHiGgouIiIh4hoKLiIiIeIaCi4iIiHiGgouIiIh4hoKLiIiIeIaCi4iIiHiGgouIiIh4hoKLiIiIeIaCi4iIiHiGgouIiIh4hoKLiIiIeIaCi4iIiHiGgouIiIh4hoKLiIiIeIaCi4iIiHiGgouIiIh4hoKLiIiIeIaCi4iIiHiGgouIiIh4hoKLiIiIeIaCi4iIiHiGgouIiIh4hoKLiIiIeIaCi4iIiHiGgouIiIh4hoKLiIiIeIaCi4iIiHiGgouIiIh4hoKLiIiIeIaCi4iIiHiGgouIiIh4hoKLiIiIeIaCi4iIiHhGpNsFAOzevZs333yTpUuXUlhYSLNmzbj99ttp3bq126WJiIhICHE9uBQUFPDggw/SsWNH7r//fhITE9m1axdxcXFulyYiIiIhxvXg8v7779OwYUNGjBgRuK9JkyYuViQiIiKhyvXgsnjxYrp27cqzzz7LqlWraNCgAQMHDuTCCy90uzQREREJMa4Hl6ysLGbNmsWll17K0KFD2bBhA6+++ipRUVH07dv3mOWLioooKioK3DbGEBsbG/i+Io48r6LPr23Ur+C40S+Dd382pfpltZ2djH4fg6N+lV+o9sr14OI4Dm3atGHYsGEApKWlsXXrVmbOnFlmcJk6dSqTJ08O3E5LS2Ps2LE0bty40rUkJydXeh21ifoVnJrsV0FSUo29VnVJTEwEIL5ZM5cr8Qb9PgZH/Sq/UOuV68Glfv36pKSklLovJSWFhQsXlrn80KFDGTx4cOD2kSSYnZ1NcXFxhWowxpCcnExmZibW2gqtozZRv4LjRr+cvLwaeZ3qYIwhMTGR/Px8rLXs3bnT7ZJCmn4fg6N+lV919yoyMrJCgw6uB5d27dqxY8eOUvft2LHjuG8mKiqKqKioMh+rbGOttdqQg6B+Bacm+2Xx8M/lcOnWWizaxspLv4/BUb/KL9R65foJ6C699FLWr1/PlClTyMzM5Msvv2TOnDkMGjTI7dJEREQkxLg+4nLqqacyatQo3nrrLd577z2aNGnCjTfeyHnnned2aSIiIhJiXA8uAD169KBHjx5ulyEiIiIhzvVdRSIiIiLlpeAiIiIinqHgIiIiIp6h4CIiIiKeoeAiIiIinqHgIiIiIp6h4CIiIiKeoeAiIiIinqHgIiIiIp6h4CIiIiKeoeAiIiIinqHgIiIiIp6h4CIiIiKeoeAiIiIinqHgIiIiIp6h4CIiIiKeoeAiIiIinqHgIiIiIp6h4CIiIiKeoeAiIiIinqHgIiIiIp6h4CIiIiKeoeAiIiIinqHgIiIiIp6h4CIiIiKeoeAiIiIinqHgIiIiIp6h4CIiIiKeoeAiIiIinqHgIiIiIp6h4CIiIiKeoeAiIiIinqHgIiIiIp6h4CIiIiKeoeAiIiIinqHgIiIiIp6h4CIiIiKeEel2Ae+88w6TJ08udV9SUhIvv/yySxWJiIhIqHI9uAC0aNGCBx98MHDb59NAkIiIiBwrJIKLz+ejXr16bpchIiIiIS4kgktmZia33norkZGRtG3blmuvvZamTZuWuWxRURFFRUWB28YYYmNjA99XxJHnVfT5tY36FRw3+mXw7s+mVL+strOT0e9jcNSv8gvVXhlrrXWzgO+//55Dhw7RvHlz9uzZw5QpU9i+fTvPPvssCQkJxyx/9JyYtLQ0xo4dW5Mli4S8gk+muF1ClYm/+HK3SxCREOJ6cDnawYMH+eMf/8iQIUMYPHjwMY8fb8QlOzub4uLiCr2mMYbk5GQyMzMJsXaEJPUrOG70y5n/aY28TnUwxpCYmEh+fj7WWnx9L3K7pJCm38fgqF/lV929ioyMpHHjxsE/r8orqaSYmBhSU1PZuXNnmY9HRUURFRVV5mOVbay1VhtyENSv4NRkvywe/rkcLt1ai0XbWHnp9zE46lf5hVqvQu7wnaKiIrZv3079+vXdLkVERERCjOsjLq+//jo9e/akUaNG5OXl8d5773HgwAH69u3rdmkiIiISYlwPLrt37+Yf//gH+fn5JCYm0rZtW5544okK7fcSERGR8OZ6cLnzzjvdLkFEREQ8IuTmuIiIiIgcj4KLiIiIeIaCi4iIiHiGgouIiIh4hoKLiIiIeIaCi4iIiHiGgouIiIh4hoKLiIiIeIaCi4iIiHiGgouIiIh4hoKLiIiIeIaCi4iIiHiGgouIiIh4hutXhxaRmmOLCiFrJ+zaAXm5UFQIJSVQNx4SkqBJc2h2CsYX4XapIiJlUnARqQVs/h5Ysxw2roHi4mMXyNl1+JslEB2DbdUWOnXHxNWtyTJFRE5KwUUkjNmiQli6CNauAGv9d8YnQtPm0Kgp1IkGnw8K9kLebti2GQ4e8C+/YTW2Qxfo3AMTGeXq+xAROULBRSRM2cztsGAO7C/w33FKS+jQFZJPwRhT9nMcBzK3wfLFkJ0JK5fA1gzsuQMwDRrVYPUiImVTcBEJM9Za7JoVsPhL/yhLfCKc1QfTPPWkzzU+HzRPxTZr4R99WTjfPxfmk8nYs/piTu1Q/W9AROQEFFxEwoh1HOzb/4Jvv/DfkZYOvfoGvavHGAMt0rCNk+Href4Q8/U87IF90KnHcUdsRESqW4UPhy4ua4KfiLjGOg72zRexn33sv6P72dD7gkrNTzExsdDvYujU3X/H0kWweAH2yHwZEZEaVuHgcuutt/LWW2+Rk5NTlfWISAVYa/2h5YuZYHzQ+0JMx25VMjJijMF06wVnnOu/Y81yWPZtpdcrIlIRFd5V1KNHDz755BM++OADunfvzkUXXUTnzp2rsjYRKSc7/e1AaDE33QmFB6v8NUz7Lljjg0Wfw4rF2DrRmNO6VvnriIicSIVHXEaMGME///lPrrnmGn788Ucef/xx7rrrLj799FMOHDhQlTWKyAk4X8/DfvhfAMz1t+Pr1a/aXsu06wSnn+W/8d0C7NaManstEZGyVOqU//Hx8QwZMoTnn3+eu+++m4YNG/Lqq69y2223MWHCBLZv315VdYpIGeyG1djXngfADLocX59B1f+inbpDu8OjqwtmY/N2V/9riogcViXXKjLG0LNnT6677jpOO+00Dh48yMyZM/nzn//M008/TV5eXlW8jIj8gi3Ix/nX36GkGLqfjbn8NzXyusYY6HmO/yR2RUUw7xNs4aEaeW0RkUoHl5KSEr788ksefPBB7r33XrKysrjuuusYP348w4cPZ82aNbzwwgtVUauIHGatxXn1H5CbA02a4xt+h/8cLDXE+CKgzyD/NY725sE383WkkYjUiApPzt29ezezZs1izpw55OXl0b59e+666y7OPPNMfIc/QC+++GIaNGjA888/X2UFiwjY2dNh+bcQGYXv1r9gYuNqvAYTE4vtMwg+nQI/boBTUqFN+xqvQ0RqlwoHl5EjR+Lz+ejduzeXXHIJrVq1KnO5pk2bkpSUVNGXEZGj2J3bsFNeB8D8z82Y1Nau1WIaNcV2PcN/fpdFX2CbNMMk6PddRKpPhYPLlVdeyYABA0hMTDzhcq1atWL8+PEVfRkR+QXrlOC8+hwUF/mv3tz3YrdLgo7dYcc2yNoBX83FDvy1zqwrItWmwjvFGzVqdNwPp4KCAubPn1/hokSkbHbmNMhYB7F18d3wh5AICMbng94XQGQkZO2EdT+4XZKIhLEKB5cXX3yRXbt2lflYVlYWL774YoWLEpFj2exM7PS3gcO7iELoas0mPgG6ne2/seRr7L697hYkImGrWg5DKCwsDEzQFZHKs9bivP0vKCqEDl0x51zgdknHatcJGif7d2Mt/FxHGYlItQhqjktOTg5ZWVmB2xkZGRQWFpZaprCwkNmzZ9OoUej8b1DE877/BlYshohIfMNuDYldREczxmDP7gcfvgPbf/RfUbpFmttliUiYCSq4zJs3j8mTJwduv/LKK8dddvjw4RUuSkR+Zg8dxJn0MgBm0FBMcorLFR2fSWqA7dAVfvjefxXpZi0wkRU+BkBE5BhBfaKcffbZtGjRAoBx48Zx7bXXkpycXGqZqKgoWrRoQZMmTaquSpFazM6YCrtzoGETzCVXu13OyXXu6Z9AXJAPq76HLme4XZGIhJGggktKSgopKf7/7d1+++306NGDhISEailMRMDm/oSdMQUA35XDMdHRLld0ciYqCtujN3wxE1YuwbZu75+8KyJSBSo8g7Zfv34KLSLVzE57EwoP+c9I26O32+WUX8s2/msZlZTA0m/crkZEwkhQIy6TJ0/m/PPPp0GDBqXmuhzPlVdeGVQxU6dO5e233+aSSy7RHBmp9eyWjdiv5wLgu/rmkJyQezzGGGyPc+DjyZCxHtuhK6ahdh+LSOUFFVzeffddTj/9dBo0aMC777570uWDCS4bNmxg9uzZtGzZMpiSRMKWM+V1sBZzZh9M63ZulxM007AJNi3dP9/lu6+wA4Z4KnyJSGgKKrhMmjSpzO8r6+DBgzz//PPceuutTJkypcrWK+JVdu1K/5E5ERGYIde5XU7FdTsLftwIu3bAth+hRSu3KxIRjwuJ4xRfeeUVunXrRpcuXU4aXIqKiigqKgrcNsYQGxsb+L4ijjxP/xssH/UrOMH2y1qLM/UN/3POG4ivafPgX5PQ+NmYuok4HbrCD0tg2UJIaXXSPpTql9V2djL6fQyO+lV+odqrCgeXwsJCiouLiYuLC9z31VdfkZGRQefOnenSpUu51rNgwQIyMjIYM2ZMuZafOnVqqfk1aWlpjB07lsaNGwf3Bspw9KHdcmLqV3DK268Di74gZ+NqTHQ0zW6+g4gKnNq/IISuyO706kPeupWQ+xNxOTupc2qHcj3vyAVc45s1q87ywoZ+H4OjfpVfqPWqwsHlhRdeIDo6mpEjRwLw8ccf89prrwEwffp07rnnHrp3737CdeTk5DBx4kRGjx5NnTp1yvW6Q4cOZfDgwYHbR5JgdnY2xcXFFXkrGGNITk4mMzNTpykvB/UrOMH0y1pLyavP+2/0H0zWoSLYuTPo13Ty8ipSavXp0AWWL2bf15+xv2Gy/8KMx2GMITExkfz8fKy17K3A+69N9PsYHPWr/Kq7V5GRkRUadKhwcNmwYQPXXffzvvdPPvmE8847j5tuuon/+7//44MPPjhpcNm0aRN5eXnce++9gfscx2H16tV8+umnvPXWW8dc8ygqKoqoqKgy11fZxlprtSEHQf0KTnn6ZVcshi2bIDoGM3BohftrCbGfS4eusGYF5OVif9wAaW2Pv+zh0q21WLSNlZd+H4OjfpVfqPWqwsElPz+fBg0aAP6rQWdlZXHHHXcQFxfH+eefzwsvvHDSdXTu3Jmnn3661H3//Oc/ad68OUOGDNGFGqVWsdbifPQOAKbvxZiERJcrqjqmTrT/UgDLFsHyb7Et25xw1EVE5HgqHFyio6PZv38/AKtXryYmJoY2bdoA/lGRgwcPnnQdsbGxpKamHrPehISEY+4XCXtrV8DGNRAZhRn4a7erqXodusDqZZC/x3+IdJv2blckIh5U4f/ypKamMmPGDLZs2cLMmTPp2LFjYL5JTk4O9erVq6oaRWqFwGjLeQMxSfVdrqbqmag60LGb/8byxVinxN2CRMSTKhxcrrjiClatWsXdd9/N5s2bueyyywKPLVmyhLS0il3O/uGHH9ZZc6XWsRtWw5rl/vO2DLrc7XKqT7vOEBPrvwDjxrVuVyMiHlThXUWdOnVi3LhxbNq0iVatWtG0adNSj7Vq1aoq6hOpFZyP/WeiNmefj2lY+UP7Q5WJisJ27A7fLYAVi7Gt22EiItwuS0Q8pFInoGvcuHGZhzINGDCgMqsVqVXslo2wYjEYH+biK9wup/qld/SfkG5fAWxer7kuIhKUSp85Ny8vj+zsbAoLC4957LTTTqvs6kXCnvPR4dGWM8/DNAn+LLleYyIj/UcYff8NrFziH3UJsTNzikjoqnBwyc3N5YUXXmDlypXHXaYqr2ckEo7szq2w5CsAzMVXuVxNDUrvBCuX+I8w2roJUtu4XZGIeESFg8uECRPIyMjguuuuo2XLlsc9KZyIHJ+d9b7/m9N7YU6pPacAMHXqYNsdDi8rl2BbtNaoi4iUS4WDy+rVq7nhhhvo379/VdYjUmvYvXnYr+cB4AvH87acTPsusHo5/JQNmduhWYrbFYmIB1Tq1JUNGzasqjpEah372SdQXASt2kI5LzwYTkxs3M/ve+USd4sREc+ocHA5++yzWbJEHzYiFWGLCrHzPgLAXHhZ7d1N0vF0MD7I3IbN2eV2NSLiARXeVXT22Wfz0ksv4TgOPXv2JD4+/phlWrduXaniRMKVXfQ57M2D+o0wPXq7XY5rTN0EbFpb2LTWP+rS72K3SxKREFfh4PLoo48CMGPGDGbMmFHmMjqqSORY1trApFxzwWBMZKXPSuBtnbr5g8vWDGzebkxSeO+Cdj7/tErXZzAUJCXh5OXV+FXBfX0uqtHXE4FKBJfbb7+9KusQqT1WL4XtP0J0DOa8gW5X4zqT1ADbIg22ZsAPS+GcC9wuSURCWIWDS79+/aqwDJHawzky2nLuAEzcsbtYa6WO3fzBJWMdtlsvSEpyuyIRCVGVOqroiB07drBmzRoOHjxYFasTCVt2+xb/XA5jMOcPdruckGEaJ0PjZHAc7JoVbpcjIiGsUsFl/vz53Hbbbdx111089NBD7NixA4Bnn32W2bNnV0mBIuHEzpnu/+b0szBNmrlbTKg5rav/33UrsUXHXkJERAQqEVy+/vprXnzxRdLS0rj55ptLPda6dWu+/vrrShcnEk5swV7sN58B4LtwiLvFhKKUNEhIhMJDHNKoi4gcR4WDy7Rp0+jXrx/33HMPF154YanHTjnlFLZt21bp4kTCiV0wG4oK/X+g2+oCpEczPh+094+6HFq6COs4LlckIqGowsFl27Zt9O5d9vkn4uPjKSgoqHBRIuHGOg7OZx8DYPpfUntPOHcybdpDnWicvFzYttntakQkBFU4uERHR7N///4yH9u9ezd169atcFEi4ebgd19BdibE1cWc1dftckKWiYqC9I4A2NVL3S1GREJShYNLu3bt+PTTT7H22BMeffbZZ5x2mobCRY4o+PAdAMw5F2KiY1yuJrSZdl3A54OsndhsXQZAREqrcHC58sorWb9+Pffffz8ff+wfAl+0aBF/+9vfWL16NZdffnmVFSniZXbXDg5+55+sbvrrlPYnY+LqUie9k/+GRl1E5CgVDi5t2rThvvvu4+DBg7zxxhsATJ06lZ07d3LfffeRmppaZUWKeJnz2SdgLaZTd0yT5m6X4wkxp5/p/2bLJmx2prvFiEhIqdRFUjp16sS4cePIzMwkLy+PhIQEmjfXB7PIEfbQIeyCWQA64VwQIho1gWYtYOdW7JwPMNfc4nZJIhIiKhRc8vPzmTVrFqtXryY3NxeA+vXr07FjRy688EISEhKqtEgRr7KL5sP+fUQ0PQU6dXe7HE8xp52O3bkV++Vs7GXX6vIIIgJUILisWLGCZ555hgMHDuDz+UhISMBay44dO1ixYgUffPABo0aN0uRcqfWstdh5HwEQf+mV7PNFlDmZXY6jWQuo1wD27MZ+PgNz0RVuVyQiISCo4JKfn89zzz1HXFwct912G926dSM6OhqAQ4cO8d133/HGG2/w7LPPMm7cOI28SO22cY3/woFRdag78DL2FZR9+gApmzEGe9rp8NVc7JwPsRdehomMcrssEXFZUJNz586di+M4PPbYY/Tq1SsQWsB/XpdzzjmHxx57jJKSEubOnVvlxYp4iZ3/KQDmjPOISNDVjiukVVtIqg97fsIu/tLtakQkBAQVXJYtW0b//v1p2LDhcZdp1KgR/fr1Y+nSpZWtTcSz7L69gT+0vn46BLqiTEQEpv+lANiZ07SrTUSCCy7bt2+nffv2J12uQ4cObN++vcJFiXid/XoeFBdBSitIS3e7HE8z/S6GOtH+3W5rlrtdjoi4LKjgsm/fPhITE0+6XGJiIvv27atwUSJeZq3Ffj4DANPnIl2XqJJM3QRM7wsAcGa973I1IuK2oIJLcXExkZEnn88bERFBcXFxhYsS8bT1q2DnVqgTresSVRFz4WVgDKxYjN251e1yRMRFQR8OvWPHDny+E+cd7SaS2sx+/vOkXBOni41WBdOkOZx+Fnz/DXbW+5jf/MHtkkTEJUEHl/Hjx1dHHSJhwRbkY7/7CgDT9yKXqwkvvoG/xvn+G+zX87C/vg6TWN/tkkTEBUEFl9tvv7266hAJC4FJuS3S/IfyStVp08E/0TljHXbeJ5ghw9yuSERcEFRw6devXzWVIeJ9/km5h3cTaVJulTPG+EddXnoK+9nH2IuvwNSJPvkTRSSsVPjq0CJylPU/QOZ2iI7RpNzq0u1saNgECvL9o1siUusouIhUETv/8CHQZ/bBxMa5XE14MhERmAt/BYCd9T7WcVyuSERqmoKLSBWwe/OxSxYAYPoMcrma8GbOHQCxdWHXdlix2O1yRKSGBX1UUVWbOXMmM2fOJDs7G4CUlBSuvPJKunXr5nJlIuVnv54DxcWQ2gajSbnVysTEYfoMxM6YijNzGhFdz3S7JBGpQa4HlwYNGjBs2DCSk5MBmD9/Pk899RRPPfUULVq0cLk6kZPzT8qdCWi0paaY83+FnT0d1q3E/rgB0/JUt0sSkRri+q6inj170r17d5o3b07z5s259tpriYmJYf369W6XJlI+61b6d1tEx2LO6uN2NbWCadAI0/NcwH/xRRGpPVwfcfklx3H4+uuvOXToEOnpZV+YrqioiKKiosBtYwyxsbGB7yviyPN0+Gr5qF+lOUeuS3RWH3yxx54p141+Gbz7synVL3v8vvkG/pqShfP9V+G+4kZMwyY1WWaFVfXP5uh+1SQvfgbo86v8QrVXIRFctmzZwujRoykqKiImJoZRo0aRkpJS5rJTp05l8uTJgdtpaWmMHTuWxo0bV7qOI7urpHzULyjJy2XHEv+Zcptcfj11mjU77rI12a+CpKQae63qcuSCrvHH62mzZmR1PYNDy74ldsEs6t86qgarq7jq+tmU5wK4Ve24PxsP0OdX+YVar4y1toYz+rGKi4vJyclh3759LFy4kDlz5vDII4+UGV6ON+KSnZ1d4Qs7GmNITk4mMzOTEGhHyFO/fubMmILz7qvQ8lQiHxxX5jJu9MuZ/2mNvE51MMaQmJhIfn4+1lp8J7h0gvPD9zjj/gp16hAx9t+YhNAPbFX9szm6XzXpRD+bUKXPr/Kr7l5FRkZWaNAhJEZcIiMjA4muTZs2bNy4kY8//pjf//73xywbFRVFVFRUmeupbGOttdqQg1Db+2WtxTly7pY+g07ai5rsl63pfQZV6XDp1losJ+lZh66Q2ga2bMSZ+yG+y0L/MgBV/rM5ql81ycu//7X98ysYodYr1yfnlsVaW2pURSQkrVkOWTv8k3LP1KRcNxhj8F18BQB27kfYgwdcrkhEqpvrweWtt95i9erVZGVlsWXLFt5++21++OEHzjvvPLdLEzkh+8XhQ6DP6ouJiXW5mlqs+9nQpBns24v9cqbb1YhINXN9V1FeXh4vvPACubm5xMXF0bJlS0aPHk2XLl3cLk3kuGz+HuySrwEwfXXuFjcZXwRm0OXYN8ZjZ76P7XcJJrLs3cki4n2uB5fbb7/d7RJEgma/mgMlxdCqLSa1jdvl1Hrm7POx09+G3Bzsws8xvS9wuyQRqSau7yoS8RrrONjPf56UK+4zUVGYAZcBYGdM0cUXRcKYgotIsNaugOxMiInFnKG5WKHC9LnIf/HFnVth+SK3yxGRaqLgIhIke/g8HKZXP03KDSEmNg7T72IAnA/fCanDN0Wk6ii4iATB5udil34DHP4fvoQUM2AI1ImGHzfAisVulyMi1UDBRSQIdsEcKCmBtHRMizS3y5GjmIQkTP9LAXCmv61RF5EwpOAiUk7WcX4+d4sm5YYsM2ioRl1EwpiCi0h5rVnmn5QbG6dJuSFMoy4i4U3BRaScAtcl6tUPEx3jcjVyIqVGXZZr1EUknCi4iJSDzcuFZQsB7SbyglKjLh9o1EUknCi4iJSDXTDbPym3dTtMiibleoFGXUTCk4KLyEmUnpSrQ6C9QqMuIuFJwUXkZFZ9Dzm7IK4upue5blcjQSg16vL9126XIyJVQMFF5CScI2fKPft8THS0y9VIMExCkv+kdIDz3uvY4mKXKxKRylJwETkBuzsbln0LgOmr3UReZC66HBKSIGsH9osZbpcjIpWk4CJyAvaLWWAdSO+EadbC7XKkAkxMHOZX1wJgP/gv9sB+lysSkcpQcBE5Dltc/POk3MMX7xNvMucNhKanwN487KdT3C5HRCpBwUXkeJYvgrzdkJCE6dbL7WqkEkxkJL4rbgTAzp6Gzf3J5YpEpKIUXESOIzAp99wLMZFRLlcjlXb6WXBqBygsxL7/ptvViEgFKbiIlMFm7YBVS8EYzHk6U244MMbgu/K3ANiv5mK3bXa3IBGpkEi3CxAJBc7nn5a6bb/7yv9NsxbY1Uuxqyu+boOhICkJJy8Pi06C5ibTpj30OAe++wrnnQn47noUY4zbZYlIEDTiInIUW1IMG9f4b6R3dLcYqXK+y2+EyChYvQyWfOV2OSISJAUXkaP9uAkOHYS4eDilpdvVSBUzTZr5z+0COJMmYA8ddLkiEQmGgovI0dat9P/b9jSMT78i4chcdCU0bAK5OdiPJrldjogEQZ/KIr9gc3+C7Ewwxn8EioQlEx2N75pbALAzp2miroiHKLiI/NL6H/z/tkjDxNV1txapXl3P9B8iXVKC8/oLWKfE7YpEpBwUXEQOs0VFsGmt/4Ym5YY9Ywy+YbdBbBxkrMPO+dDtkkSkHBRcRI7YvB6KivwX5EtOcbsaqQGmfkPMlcMBsNPexGbtdLcgETkpBRcRwFoLa38xKVfn9qg1zLkDoV1nKDyE8+9x2BLtMhIJZQouIuCfkJubAxERmpRbyxifD9/wP0FMLGxcg/30PbdLEpETUHARAVizwv9vWjomOsbdWqTGmUZNMdfeCoD94G3s5vUuVyQix6PgIrWe3fMTbNnkv9Gus7vFiGvM2f2h+zn+o4xeegq7r8DtkkSkDAouUuvZ+Z+CdaBJM0yDRm6XIy4xxuD7zR/8J6bL2YUz8R/+uU8iElIUXKRWs0VF/uACGm0RTN14fLffC5GRsHQhdsYUt0sSkaMouEitZr9bAHvzILYupKa5XY6EANPyVMz/HD6r7pTXscu+dbkiEfklBRep1ey8j/zfpHfE+CLcLUZChul7EabPILAW5+Wnsdsy3C5JRA5TcJFay25e7z9TbkQktD3N7XIkhBhj/EcZte8Chw7gPP8Y9qdst8sSERRcpBazc/2neDc9e2Ni41yuRkKNiYzEd9u9kHwK7M7BGfdXbH6u22WJ1HqRbhcwdepUFi1axPbt26lTpw7p6elcf/31NG/e3O3SJIzZvXnYb78AwJw/WLsCpEymbjy+ux7FGXsv7NqOM+5hfP/vMUx8otulidRaro+4rFq1ikGDBvHEE0/wwAMP4DgOjz/+OAcPHnS7NAljdv4nUFwMLU+FtHS3y5EQZho0xvfnxyCxHmzLwPn7/f5z/4iIK1wPLqNHj6Zfv360aNGCVq1aMWLECHJycti0aZPbpUmYskVF2HkfA2AGDNF1ieSkTNPm+EY9AfUawI4tOGPvxWbtcLsskVrJ9V1FR9u/fz8A8fHxZT5eVFREUVFR4LYxhtjY2MD3FXHkefoDVj5e75f99nPI3wP1G+Lrea5/IibV915K9UvnMzupo/sVKtuZaZ6KuWcsJc/+FbJ34jwxCt+tf8HXsVtw66nibc3N7StUfjbB8PrnV00K1V6FVHCx1vLaa6/Rvn17UlNTy1xm6tSpTJ48OXA7LS2NsWPH0rhx40q/fnJycqXXUZt4sV/WWnbN+wgHSBpyLYktWgBQkJRU7a+dmKh5EcE40q/4Zs1cruQXmjWj5NlXyXl8FIVrV+L842ESfjOChMtvwESU73D66trW3Ni+QupnEyQvfn65JdR6ZWwIndP6lVde4fvvv+fRRx+lYcOGZS5zvBGX7OxsiouLK/S6xhiSk5PJzMzUKb7Lwcv9clYvw3nmAagTTcTfJ2Lq+kf2nCNnz60GxhgSExPJz8/3XL/ccHS/fH0vcrukY9iiQpw3/4ldMNt/R3pHIn57J6bxyT/gq3pbc3P7CsWfzcl4+fOrplV3ryIjIys06BAyIy7//ve/+e6773jkkUeOG1oAoqKiiIqKKvOxyjbWWqsNOQhe7JczcxoApvcFEFc3UL+tzjH2w6u21lbv64SLo/oVkttYZBTmxj9Cm/bYSRNg3Q+UPPQHzMVXYAYOxdSJPu5Tq3wbcHH7CsmfTTl58fPLLaHWK9eDi7WWf//73yxatIiHH36YJk2auF2ShCm7cxusWAzGYC64zO1yxOOMMZjzBmLbd8GZ+A9Y9wP2/bewX8zCXHQF5pwLMNHHDzDVwVoLxUVw4AAc3A8HD/i/SkrAKQFj/CdcjIqCmFj/pS4SkjCRrv8pECk317fWCRMm8OWXX/KXv/yF2NhY9uzZA0BcXBx16tRxtzgJK3b2dP83Xc7ANNV5gqRqmMbJ+EY9iV30OXbKa7A7G/vW/2Gnv4XpfQGmVz9MStVeB8uWlPivsZWfC3l57Du4Dycnyz/pvPBQ8OuLT4SGjaFxsv+Ee/UahtyETJEjXA8uM2fOBODhhx8udf+IESPo169fzRckYcnuzcd+MxcA34Bfu1uMhB1jDOasvtjTe2EXzMLOnAY/ZWFnTMXOmAqNkzEdukLbjtjcnyCx3kkn89riYtiXD3vzoeDwv0fCSsFeCOzmhMKjnxwRCbFx/lGVmFj/bZ/P/xynBAoL/SMy+/f5g07B4df4caP/+XUTsC3SoE07TIPKH/ggUpVcDy7vvPOO2yVILWA//9T/YZ3aGtI7ul2OhCkTHe0/E3Pfi2H5tzjffAbLF0F2JjY7Ez6fEVjWHgkVkVHgizgcKA5BUaF/Wy05ycEGUVH+k+Il1iemSTKHomOxiUkQn4Q5zjzAo1lr/buS9uyGnF2QtRN2bYd9e2HNclizHFu/EXToAq3alvvIKZHq5HpwEalutqjw5+sSXagTzkn1MxER0K0XEd16YQ/sh3UrsauXYX/c4B/VKCr8ef7JiURFQXwiJCQd/jcREuv7A0tsXOAcRLFJSRTm5RHsiVyMMf6Rmdg4aJYCgC0ugp3bIGM9bN0EuTnw1VxYuhDbsRu07agAI65ScJGwZ7+a69/336AR5ozz3C5HahkTGwddz8R0PROAkvmf+APLgf3+3TUlJf4vnw/qREOdOhBV5/D30TUetE1kFLRIgxZp2EMHYcNqWL3Mv1vp2y9h9XJst17Qsk2N1iVyhIKLhDVbUoKdMQXAf5iqjp4Ql5Ua5QhxJjoGOnbDtu8CG1fD8sX+uTBfzIQNKdgOXTFNNNFdapbr1yoSqU52yVeQnQnxCZhzB7hdjognmYgITHonGHIddDnDPydn5zach/+EM3s61nHcLlFqEQUXCVvWWuwn/stDmP6D/f97FJEKM1FRmK5nwK+ugeQUKCrETnoF57mHdMVsqTEKLhK+Vi2FrRn+eQLnX+p2NSJhwyQmwYW/wlx3m39OzuplOI/eiV2z3O3SpBZQcJGw5RwZbekzCBOvCxyKVCVjDL5+l+B78DlIaQV783Ce/SvOjKkhdXp4CT8KLhKW7Ka1sHYFRERgBgxxuxyRsGWSU/Dd+3fM2f3BOtjJr2Jfe95/WLVINVBwkbDkfPoeAOasfjrzp0g1M9HRmN/eibnmFjA+7ILZOM897D+HjUgVU3CRsGN3boWlCwEwF13ucjUitYMxBt8Fv8L3xwf9ZwReuwLnmQewBflulyZhRsFFwo796B3/NVlO74Vp1sLtckRqFdO5B767n/Sf6ffHDThP3acjjqRKKbhIWLE7t2EXfQGA71f/43I1IrWTSW2D7y9joF5D2LnVH16yM90uS8KEgouEFfvRJLAOnH4WJlWnJBdxi2nWwh9eGidDdqY/vOzc5nZZEgYUXCRslB5tucblakTENE72h5dmLWDPTzjPPqCRF6k0BRcJGxptEQk9pl5DfHePgeapsGc3zrMPYnM150UqTsFFwoJGW0RCl0lIxHfXo/7dRjm7cMb9Fbs3z+2yxKMUXCQsBEZbup6p0RaREGTqNcD358egfiP/hN3nHsLu3+d2WeJBCi7ieaVHW651uRoROR7TqCm+Pz8KCUmwZRPO849iDx1yuyzxGAUX8bxSoy0tNdoiEspMcop/t1FcXdiwGmfCM1inxO2yxEMUXMTT7LYM7KLPAY22iHiFaZGGb+QDEBkJ33+DffdVt0sSD1FwEU9zprwB1mJ6nqvRFhEPMekdMb+9EwA7ezrOnA/cLUg8Q8FFPMuuXQkrFvuvAP3r690uR0SC5DuzD+byGwGwk17Bfv+NyxWJFyi4iCdZa3HemwiAOW8gpmlzdwsSkQoxF12O6XMRWIvz8tPYTWvdLklCnIKLeNP3X0PGOqgTjRms87aIeJUxBjPsVujcE4oKccY/gd2d43ZZEsIUXMRzbEkJztQ3ADADf41Jqu9yRSJSGSYiAt/v74ZTWkL+HpwXn9Rh0nJcCi7iOXbBbMjcDvGJmIFD3S5HRKqAiYnF94cHID4RftyAfe1/sda6XZaEIAUX8RR76BB2+tsAmEuvxsTGuVyRiFQV06gpvtvuhYgI7LdfYD9+1+2SJAQpuIin2FlTIW83NGyC6Xux2+WISBUz7Tr557wAdtqb2KU60khKU3ARz7C7s7GfTAbAXP4bTFSUyxWJSHXw9bkI0/8SAJxXxmG3bXa3IAkpCi7iGXbyRCgshLanYc44z+1yRKQamat/B+06w6EDOC88jt2b73ZJEiIi3S5ApDzsupXYb78A48N3ze8xxrhdktQQ5/NP3S5BXGAiI/Hddg/Ok6MgOxPn//6G765HMZH6s1XbacRFQp51SnDefhk4fLK51NYuVyQiNcHEJ/qvaRQTC+tWYie97HZJEgIUXCTk2S9mwbYMiKurU/uL1DLmlFR8v/t/YAz2s09wPp/hdkniMgUXCWl2XwF22uGTzV12HSYh0eWKRKSmma5nYi4bBoB96yXshlUuVyRuUnCRkGanvwUFe6F5KqafDn8Wqa3MpVdDj3OgpBjnn3/TZQFqMQUXCVk2Yz123scA+K65BRMR4XJFIuIWYwy+4Xf8fFmAf47BFhW6XZa4wPXgsmrVKv72t79x6623cvXVV7No0SK3S5IQYIuLcV5/AayDObMvpkNXt0sSEZeZmFh8I0dD3QTYvB77xnhdFqAWcj24HDp0iFatWnHTTTe5XYqEEDvrff+E3LoJmP+52e1yRCREmMbJ+G79C/h82K/nYedMd7skqWGuHxDfrVs3unXr5nYZEkJs1g7sB4evR3T1TZjEeu4WJCIhxXToirnqt9hJE7Dvvoo9pZVGZWsR10dcRH7JWovzxotQVAgdumLOPt/tkkQkBJkLLvN/PjgOzktPYbMz3S5JaojrIy7BKioqoqioKHDbGENsbGzg+4o48jydjbV8qrNfdsEcWLMc6tQh4jd/wPhqJlsbqu9nX6pf2h1/UupXcNzsl5ufmcYY7G9GUpK5DTLW4Yx/koj7nsLExJ70eb/8V44vVHvlueAydepUJk+eHLidlpbG2LFjady4caXXnZycXOl11CZV3a+S3J/InPwqAEnX30Zil5rbhViQlFTtr5GYqHPQBEP9Co4b/Ypv1qzGX/NoxQ8/x647b8DZvpk6b79Ew/v+Vq4/tPq8L79Q65XngsvQoUMZPHhw4PaRDTQ7O5vi4uIKrdMYQ3JyMpmZmZqhXg7V0S9rrf9CagX5kNqagrPOZ9/OnVWy7vJw8vKqbd3GGBITE8nPz9f2VQ7qV3Dc7NfeGvwdPRFz6z3w9/s5sGAOO175B77B/3P8ZfV5X27V3avIyMgKDTp4LrhERUURFRVV5mOVbay1VhtyEKqyX87nn2KXLYLISHy/vcN/xEAN/ixsdY6xH161tbZ6XydcqF/BcbFfIfN52aY95rrbsK+/gPP+fyAlDdP1jBM+RZ/35RdqvXJ9cu7BgwfZvHkzmzdvBiArK4vNmzeTk6OzItYWNnM7dtIEAMzQ32BS0lyuSES8xnfeQEy/S8BanFeexu7c6nZJUk1cH3HZuHEjjzzySOD266+/DkDfvn0ZOXKkW2VJDbHFxTgTnoXCQ9C+C+bCy9wuSUQ8yvzP77A7foR1P+C88Di++/6OiddcqXDjenDp2LEj77zzjttliEvsR5Ng83qIq4vvt3fW2FFEIhJ+TGQkvtvuxXni/0HWTpx//g3fXY9gIsueXiDepL8S4hq7YTX2o3cBMNePxDRo5HJFIuJ1JiEJ3x//CrFxsG4l9nVdFiDcKLiIK+y+Av8uIutgevXHd8a5bpckImHCnJKK7/dHLgswF/vJ5JM/STxDwUVqnHUcf2jJ2QWNmmKu/b3bJYlImDGdumOu8X+22KlvYL9b4HJFUlUUXKTG2Q8nwYrFEFUH3+33YeLqul2SiIQhX/9LMBf8CgBnwjjsxjUuVyRVQcFFapRdsRj74X8BMNePwKS2drkiEQln5uqboHNPKCrEeeExbOY2t0uSSlJwkRpjszNxXnkGrMX0uxjfObqAoohUL+OLwPf7u6HlqVCwl5LnHqJkt84T5mUKLlIj7KFDOC+Ogf37IC0dc/Xv3C5JRGoJExOL709/hSbNICeL7If+hD2w3+2ypIIUXKTaWcfBvvocbMuAhCR8t92LOc5lG0REqoNJrIfvjochoR5Fm9bhvPgktrjI7bKkAhRcpNrZ9yb6Z/RHROK79S86X4uIuMI0aUbEHQ9hYuOwq5dh//0c1ilxuywJkoKLVCtnzofYmdMAMMP/hGnX2d2CRKRWM61OpdH9T0FEBPbbL7Cvv4B1HLfLkiAouEi1sUu/wU56GQAz9AZ8vfq5W5CICBDTvRe+W+4G48MumIN9+yWdXddDFFykWthNa3Feftp/BFGfQZiLr3S7JBGRAF/P3pib7gRjsJ99gn333wovHqHgIlXObtuM8/xjUFgInXtiht2GMcbtskRESvH16oe5YSQAdtb72Pf/43JFUh4KLlKl7PYtOM8+CAX50Kotvt/fjYmIcLssEZEy+c4biBl2KwD2o3dwpr6pkZcQp+AiVcbu2ILzzGjYmwctT/VfTj4m1u2yREROyNf/UsxVNwFgP34HO+kVTdgNYQouUiXszq04zzzgDy2pbfDd9SgmLt7tskREysU38NeYYbcBYOd8cPhoIx0qHYoUXKTSAqElfw+0SMP350cxdRVaRMRbfP0vwfz2jsNHG83GvvIstrjY7bLkKJFuFyDeZtevwnnhcdhfAClp+P78GKZugttliYhUiO+cC7DRMTgvP+M/z8vBA/65etrtHTI04iIV5ny3wD8Rd38BtG7nDy3xiW6XJSJSKaZHb3wjR0NUHVixGOepe7G6MGPIUHCRCtk7/b84/zcWiovg9LPw/flxTIJCi4iEB9O5B77/9zgkJMHWDJwxo7A/bnC7LEHBRYJknRJK3pnAnpcOn1yu38X4br8XEx3tdmkiIlXKtGmP7/6noXkq7NmN89R92KXfuF1WrafgIuVm8/fgPPdw4NpDvst/4z+5nE/naRGR8GQaNcV3z1g4rRsUHsJ5cQzOh//V4dIuUnCRcrEbVuM8dhesXgbRMTS850l8l1ylM+KKSNgzcXXx/emvmH4Xg7XY99/C+ccj2L15bpdWKym4yAlZa3Fmv4/z9P2w5ydITiFi9DPE9RnodmkiIjXGRETgu+52/+HSderAqu9xHr0Tu36V26XVOjocWo7L7vkJ540XYfm3AJgzzsP8ZiQmtq7LlYmIuMN3zgXYlqf6D07I3Ibz9P2YIddhLrpcu81riEZc5BjWWpyv5uA89Ad/aImIxFxzC+aWUZiYOLfLExFxlTmlJb7Rz2DO6guOg536Bs7f7sHu2OJ2abWCRlykFJv7E84b42HFYv8dLU/F99s7MKe0dLcwEZEQYmJi4eY/Q4eu2EkTIGMdzmN3YgZfgxl0OSZSf16rizorANiiIuzcD7AfvQMH9kNkJOayYZiBQ3V1ZxGRMhhjML0vxJ7WLfAfPjvtTeySr/BdPwKTlu52iWFJwaWWs9bCkq9wJk+EnF3+O9PS8Q3/E6Z5qqu1iYh4ganfEN8fH8Qu/Az79suwZRPOk6MwZ/XFXP4bTIPGbpcYVhRcajG7cQ3OexPhyKz4eg0wQ2/A9OqP8Wn6k4hIeRljML36Yzucjn3vNezXc7EL52O//9o/cj3ocl3vqIoouNQy1lpYvQzn43dh7Qr/nXXqYAZe7p8VHx3jboEiIh5mkupjbroTe8FgnEmvwPpV2A8nYT+fgRkwBNPvYh3kUEkKLrWEdUpg+bc4H0+GjHX+OyMiMWf3x/zqGg1liohUIdPyVHx3j4ElX/tHtrMz/SMxn7yHOX8w5oLBuihtBSm4hDm7Owf75Szsgllw5OqmUXUw5w3EDBqqwCIiUk2MMdDjHHxdz/TvNvpkMuzajv3wv9hZ0/z/cTxvECa1tduleoqCSxiyhYdg5Xc4X82F5YvBHr6mRnyCP7BcOASTWM/VGkVEagsTGYnpfQH27H7+EZiP3oVtGdjPPsF+9gmkpfs/m8/so9315aDgEiaOhBW7eAF2+bdw6ODPD6Z3wvQZhOl+NiaqjntFiojUYsYXAT3PxdejN6xZjv18Bvb7byBjHTZjHXbSK5jOPTE9e0OnHgoxx6Hg4lHWWtixFbv6e+wPS2HdCigs/HmBBo0xPc/FnDsA0yzFtTpFRKQ0Ywx06Irp0BWbvwf71RzsFzMhayd28ZfYxV/6r4fUqSemS09Mh67arf8LCi4eYYuL/UOLm9bCxrXYdStgz+7SCzVsgunR25/WW7XVlZtFREKcSayHuegK7KDLYfMG7HcLsN8t8J9Xa8lX2CVfYQGST/EHmPZdoHU7TL2GbpfumpAILjNmzGD69Ons2bOHlJQUhg8fTocOHdwuyzX24H7YvgW7bTNs34zduhm2bCg9ogIQVQfadsR0PB1zWjc4paXCioiIBxljIK0tJq0t9oobYcsm7PdfY1cthc0bIHM7NnM7dt7H/ifUawit0zFp6ZiUNGieCvUb1oq/Aa4Hl6+++oqJEyfyu9/9jnbt2jF79myefPJJxo0bR6NGjdwur1pYx4G9eZCzC5udCTmZkJWJzcmE7F2w56eynxhX15+0W7fHnNoBTu2gOSsiImHGGAMt22BatoFfX4/dXwBrV2JXLcVuWAXbt/j/Tiz5Grvka/+IDEBsXWjeAtOsBTRsAo2aYBr4/6Veg7C5erXrweXDDz/k/PPP54ILLgBg+PDhLFu2jJkzZzJs2DCXqzs5W1ICB/fD/n3+rwP+f+2BfbCvAPL3QP4e7N49kJcL+Xmwdw84zolXXK8BpLTyX9zwlFaYVm2haXOd0VZEpJYxcfHQrRemWy8A7MEDsGWjf0Jvxjp/kMna4f/7s3ENduOawHMDoSYiAuo38o/UJCRiEpLgyFf84dt14yEmDmJi/f9GR9f8my0HV4NLcXExmzZt4te//nWp+7t06cLatWvdKeowu24lzpwPoPCQfxdN4SH/V1Fh6ftKiiv2Asb4N6LGyZjGydCo6c/fN07WiYlERKRMJibWf7RoeqfAfbaoyH+OmO0/wq4dsDsLm5MFu7P9XyUl/nkzh69JZ49a59G3AfD52BZbFxsdg+nWC981t1TbewqGq8ElPz8fx3FISkoqdX9SUhJ79uwp8zlFRUUUFRUFbhtjiI2NJbISlxA/sk8wKirKf7QO/h+ik/eLya8RPoiN9X+VJarO4ZQaC9Gx/sPYYmL9506pmwB1Ew9/Hw/xiRAX70/AHlRWv7zO1q++3ZLGgK9uPHUiIgmTdlUr9Ss4bvbLREXV7AtWgXD8/AIgKgrS2vq/jmYd2JsPebuxBflQUODf/XTka98+/+1DB/1fhQc5emMyiUn4qvjnXdG/267vKgLKnEx0vAlGU6dOZfLkyYHbvXv35o477qB+/fqVrqPUnJp+A/1fclxhNQdp0GXV/hK6Oklw1K/gqF/BCavPr/Jo0tTtCqqMqxMmEhMT8fl8x4yu5OXlHTMKc8TQoUOZOHFi4OuWW24pNQJTEQcOHOCee+7hwIEDlVpPbaF+BUf9Co76FRz1KzjqV/mFaq9cDS6RkZG0bt2a5cuXl7p/+fLltGvXrsznREVFERcXV+orqpLDV9ZaMjIywmvYsBqpX8FRv4KjfgVH/QqO+lV+odor13cVDR48mOeff57WrVuTnp7O7NmzycnJYcCAAW6XJiIiIiHG9eByzjnnsHfvXt577z1yc3Np0aIF9913H40b6/TGIiIiUprrwQVg0KBBDBo0yLXXj4qK4sorr6z0LqfaQv0KjvoVHPUrOOpXcNSv8gvVXhkbajuvRERERI5Dp2EVERERz1BwEREREc9QcBERERHPCInJuRUxZcoUlixZwubNm4mMjGTixInHLJOTk8Mrr7zCDz/8QJ06dejduze/+c1vSp1meMuWLUyYMIENGzYQHx/PgAEDuOKKK0qduXfVqlW89tprbNu2jfr163PZZZcxcGDps+p+8803TJo0iV27dtG0aVOuvfZazjzzzFLLzJgxg+nTp7Nnzx5SUlIYPnw4HTp0qNrGVLNweA9HW7VqFdOnTycjI4Pc3FxGjRpV6mdnreXdd99lzpw5FBQU0LZtW26++WZatGgRWKaoqIg33niDBQsWUFhYSKdOnfjd735Hw4YNA8sUFBTw6quvsnjxYgB69uzJTTfdRN26dQPLVNU2W12mTp3KokWL2L59O3Xq1CE9PZ3rr7+e5s2bB5ZRv342c+ZMZs6cSXZ2NgApKSlceeWVdOvWDVCvTmbq1Km8/fbbXHLJJQwfPhxQz37pnXfeKXUmefBfMufll18GwrdXnh1xKS4uplevXscEiCMcx2HMmDEcOnSIRx99lDvuuIOFCxfy+uuvB5bZv38/jz32GPXr12fMmDHcdNNNfPDBB3z44YeBZbKyshgzZgwdOnRg7NixDB06lFdffZVvvvkmsMy6det47rnn6NOnD3//+9/p06cP48aNY/369YFlvvrqKyZOnMjll1/O2LFj6dChA08++SQ5OTnV0J3qEQ7voSyHDh2iVatW3HTTTWU+/v777/PRRx9x0003MWbMGOrVq8fjjz9e6mySEydOZNGiRdxxxx08+uijHDx4kL/97W84v7gK+P/+7/+yefNmRo8ezejRo9m8eTPPP/984PGq2mar06pVqxg0aBBPPPEEDzzwAI7j8Pjjj3Pw4MHAMurXzxo0aMCwYcMYM2YMY8aMoVOnTjz11FNs3boVUK9OZMOGDcyePZuWLVuWul89K61Fixb861//Cnw988wzgcfCtlfW4+bNm2dvvPHGY+5fsmSJvfrqq+1PP/0UuO/LL7+0w4YNs/v27bPWWjtjxgx744032sLCwsAyU6dOtb///e+t4zjWWmvfeOMNe+edd5Za90svvWTvv//+wO1nn33WPvHEE6WWefzxx+24ceMCt++77z77r3/9q9Qyd955p/3Pf/4T3Bt2UTi8h5O56qqr7MKFCwO3Hcext9xyi506dWrgvsLCQnvjjTfamTNnWmut3bdvn73mmmvsggULAsv89NNP9uqrr7bff/+9tdbarVu32quuusquW7cusMzatWvtVVddZbdv326trbpttibl5eXZq666yv7www/WWvWrPIYPH27nzJmjXp3AgQMH7J/+9Ce7bNky+9BDD9lXX33VWqvt62iTJk2yo0aNKvOxcO6VZ0dcTmbdunWkpqbSoEGDwH1du3alqKiITZs2BZY57bTTSh2j3rVrV3JzcwNDu+vXr6dLly6l1n366aezadMmiouLA+s5epmuXbuybt06wD86tGnTJrp27VpqmS5durB27doqesfVKxzeQ0VkZWWxZ8+eUu87KiqK0047LfC+N23aRElJSaltoEGDBqSmpga2gXXr1hEXF0fbtj9fuTU9PZ24uLjAeqpqm61J+/fvByA+Ph5Qv07EcRwWLFjAoUOHSE9PV69O4JVXXqFbt27HfK6qZ8fKzMzk1ltvZeTIkTz33HPs2rULCO9ehW1w2bNnzzEXaoyPjycyMjJwUceyljly+2TLlJSUsHfv3sAy9erVK7VMvXr1AuvIz8/HcZwy13P0BSZDVTi8h4o48t7Ket95eXmBZSIjIwN/vH+5zIm2o/IsU5FttqZYa3nttddo3749qamppWpQv362ZcsWbrjhBoYNG8bLL7/MqFGjSElJUa+OY8GCBWRkZDBs2LBjHlPPSmvbti0jR45k9OjR3HrrrezZs4cHHniAvXv3hnWvQmpyblkTjY42ZswY2rRpU671lTXhx1pb6v7yTAo6ehl7+Jx9J3ru0a9zvOXdmvRWUeHwHirieNvAiZR3mZNtjxXZZmvChAkT2LJlC48++ugxj6lfP2vevDl///vf2bdvHwsXLmT8+PE88sgjgcfVq5/l5OQwceJERo8eTZ06dY67nHrmd2SSN0Bqairp6en88Y9/ZP78+YERknDsVUgFl4suuojevXufcJnyXsOoXr16bNiwodR9BQUFlJSUBFLeL0dFjjiSRI+MoJS1TH5+PhEREYGUerz1HHmdxMREfD7fCZcJdeHwHiriyHawZ88e6tevH7g/Pz+/1HZUXFxMQUFBqf+55OfnB65yXq9evcC29UtHr6cqttma8O9//5vvvvuORx55pNTRB+rXsSIjI0lOTgagTZs2bNy4kY8//pghQ4YA6tUvbdq0iby8PO69997AfY7jsHr1aj799FOee+45QD07npiYGFJTU9m5cydnnHEGEJ69CqldRYmJiZxyyikn/DpRCv+l9PR0tmzZQm5ubuC+5cuXExUVRevWrQPLrF69OjBXBWDZsmXUr18/EJDatm3L8uXLS6172bJltG7dOnCYV3p6OitWrCi1zPLly0lPTwf8H1ytW7c+Zj3Lly8PbByhLhzeQ0U0adKEevXqlXrfxcXFrFq1KvC+W7duTURERKllcnNz2bJlS2AbSE9PZ//+/aV+udevX8/+/fsD66mqbbY6WWuZMGECCxcu5K9//StNmjQp9bj6dXLWWoqKitSrMnTu3Jmnn36ap556KvDVpk0bzj33XJ566imaNm2qnp1AUVER27dvp379+mG9fYVUcAlGTk4OmzdvJicnB8dx2Lx5M5s3bw4cltm1a1dSUlJ44YUXyMjIYMWKFbzxxhtccMEFxMXFAXDuuecSGRnJ+PHj2bJlC4sWLWLq1KkMHjw4MKQ1cOBAcnJyAudxmTt3LnPnzuVXv/pVoJZLLrmEZcuWMW3aNLZv3860adNYsWIFl156aWCZwYMHM2fOHObOncu2bduYOHEiOTk5DBgwoAa7Vjnh8B7KcvDgwcD2A/5JbUe2LWMMl1xySeD8JVu2bGH8+PFER0dz7rnnAhAXF8f555/PG2+8wYoVK8jIyOD5558nNTU1MOktJSWF008/nZdeeol169axbt06XnrpJbp37x44B0pVbbPVacKECXzxxRfccccdxMbGsmfPHvbs2UNhYSGA+nWUt956i9WrV5OVlcWWLVt4++23+eGHHzjvvPPUqzLExsaSmppa6is6OpqEhARSU1PVs6O8/vrrrFq1iqysLNavX88zzzzDgQMH6Nu3b1j3yrMXWRw/fjzz588/5v6HHnqIjh07Aj+fEGflypXUqVOHc889lxtuuKHUrOZfnhCnbt26DBgwgCuvvLLME9Bt3bqV+vXrM2TIkDJPQPff//6XXbt2kZyczDXXXMNZZ51VapkjJ2/Lzc2lRYsW3HjjjZx22mlV2ZZqFw7v4Wg//PBDqTkHR/Tt25eRI0cGTuI0e/Zs9u3bx6mnnsrNN98cmJAKUFhYyJtvvsmXX35Z6iROjRo1CixTUFAQ2MUC0KNHD26++eYyT+JU2W22ulx99dVl3j9ixAj69esHoH79wj//+U9WrlxJbm4ucXFxtGzZkiFDhgT+KKhXJ/fwww/TqlWrY05Ap57Bc889x+rVq8nPzycxMZG2bdtyzTXXkJKSAoRvrzwbXERERKT28eyuIhEREal9FFxERETEMxRcRERExDMUXERERMQzFFxERETEMxRcRERExDMUXERERMQzFFxERETEMxRcRCRkffbZZ1x99dVkZWW5XYqIhAgFFxEREfEMBRcRERHxjEi3CxCR8JOfn8/bb7/N0qVLycvLIzY2lubNm3PVVVfRpUsXli9fzqeffsqmTZvYu3cvDRo0oHPnzlxzzTUkJiaedP3Lly9n2rRpbNy4kZKSEtLS0rj66qvp3LlzuWsQEW9ScBGRKvf888+TkZHBNddcQ/Pmzdm3bx8ZGRkUFBQAkJmZSXp6Oueffz5xcXFkZ2fz4Ycf8te//pWnn36ayMjjfzR9/vnnjB8/np49ezJy5EgiIiKYNWsWTzzxBKNHjw6El5PVICLepOAiIlVu7dq1nH/++Vx44YWB+84444zA9wMHDgx8b62lXbt2dOzYkREjRrB06VJ69uxZ5noPHTrExIkT6d69O3fffXfg/m7dunHPPffw9ttvB4LLyWoQEW9ScBGRKnfqqacyf/58EhIS6Ny5M61bty41ipKXl8ekSZP4/vvv2b17N9bawGPbtm07bnBZu3YtBQUF9O3bl5KSklKPnX766UyfPp2DBw8SExNz0hpExJv0WywiVe7OO+9kypQpzJ07l0mTJhETE8OZZ57J9ddfT2JiIo8//ji5ublcccUVpKamEh0djbWW0aNHU1hYeNz15uXlAfDss88ed5mCggJiYmJOWEO9evWq+i2LSA1RcBGRKpeYmMjw4cMZPnw4OTk5LF68mP/85z/k5eVx/fXX8+OPPzJixAj69esXeE5mZuZJ15uQkADATTfdRNu2bctc5kgoOVENo0ePrvR7FBF3KLiISLVq1KgRF110EStWrGDt2rUYYwCIiooqtdysWbNOuq727dtTt25dtm3bxkUXXVThGkTEuxRcRKRK7d+/n0ceeYTevXtzyimnEBsby4YNG1i6dClnnXUWzZs3p2nTprz11ltYa4mPj+e7775j+fLlJ113TEwMv/3tbxk/fjwFBQX06tWLxMRE8vPz+fHHH8nPz+eWW245aQ0i4l0KLiJSpaKiojj11FP54osvyMrKoqSkhEaNGjFkyBCGDBlCZGQk99xzDxMnTuTll1/G5/PRuXNnHnzwQUaMGHHS9ffp04dGjRoxffp0/vWvf3HgwAGSkpJo1apVYNfTyWoQEe8y9pfT+UVERERCmE75LyIiIp6h4CIiIiKeoeAiIiIinqHgIiIiIp6h4CIiIiKeoeAiIiIinqHgIiIiIp6h4CIiIiKeoeAiIiIinqHgIiIiIp6h4CIiIiKeoeAiIiIinvH/AeCXU+rxKRoBAAAAAElFTkSuQmC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83729" y="160338"/>
            <a:ext cx="5212090" cy="3776479"/>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5575" y="160338"/>
            <a:ext cx="5285242" cy="3813056"/>
          </a:xfrm>
          <a:prstGeom prst="rect">
            <a:avLst/>
          </a:prstGeom>
        </p:spPr>
      </p:pic>
      <p:sp>
        <p:nvSpPr>
          <p:cNvPr id="5" name="TextBox 4"/>
          <p:cNvSpPr txBox="1"/>
          <p:nvPr/>
        </p:nvSpPr>
        <p:spPr>
          <a:xfrm>
            <a:off x="155575" y="4278195"/>
            <a:ext cx="5397086" cy="461665"/>
          </a:xfrm>
          <a:prstGeom prst="rect">
            <a:avLst/>
          </a:prstGeom>
          <a:noFill/>
        </p:spPr>
        <p:txBody>
          <a:bodyPr wrap="square" rtlCol="0">
            <a:spAutoFit/>
          </a:bodyPr>
          <a:lstStyle/>
          <a:p>
            <a:pPr marL="342900" indent="-342900">
              <a:buFont typeface="Arial" panose="020B0604020202020204" pitchFamily="34" charset="0"/>
              <a:buChar char="•"/>
            </a:pPr>
            <a:r>
              <a:rPr lang="en-IN" sz="2400" dirty="0" smtClean="0"/>
              <a:t>Checking Running </a:t>
            </a:r>
            <a:r>
              <a:rPr lang="en-IN" sz="2400" b="1" dirty="0" smtClean="0"/>
              <a:t>Mean</a:t>
            </a:r>
            <a:r>
              <a:rPr lang="en-IN" sz="2400" dirty="0" smtClean="0"/>
              <a:t> of </a:t>
            </a:r>
            <a:r>
              <a:rPr lang="en-IN" sz="2400" b="1" dirty="0" smtClean="0"/>
              <a:t>Sales Data</a:t>
            </a:r>
            <a:endParaRPr lang="en-IN" sz="2400" b="1" dirty="0"/>
          </a:p>
        </p:txBody>
      </p:sp>
      <p:sp>
        <p:nvSpPr>
          <p:cNvPr id="6" name="TextBox 5"/>
          <p:cNvSpPr txBox="1"/>
          <p:nvPr/>
        </p:nvSpPr>
        <p:spPr>
          <a:xfrm>
            <a:off x="7182678" y="4278195"/>
            <a:ext cx="5009322" cy="461665"/>
          </a:xfrm>
          <a:prstGeom prst="rect">
            <a:avLst/>
          </a:prstGeom>
          <a:noFill/>
        </p:spPr>
        <p:txBody>
          <a:bodyPr wrap="square" rtlCol="0">
            <a:spAutoFit/>
          </a:bodyPr>
          <a:lstStyle/>
          <a:p>
            <a:pPr marL="285750" indent="-285750">
              <a:buFont typeface="Arial" panose="020B0604020202020204" pitchFamily="34" charset="0"/>
              <a:buChar char="•"/>
            </a:pPr>
            <a:r>
              <a:rPr lang="en-IN" sz="2400" dirty="0" smtClean="0"/>
              <a:t>Checking Running </a:t>
            </a:r>
            <a:r>
              <a:rPr lang="en-IN" sz="2400" b="1" dirty="0" smtClean="0"/>
              <a:t>STD</a:t>
            </a:r>
            <a:r>
              <a:rPr lang="en-IN" sz="2400" dirty="0" smtClean="0"/>
              <a:t> of </a:t>
            </a:r>
            <a:r>
              <a:rPr lang="en-IN" sz="2400" b="1" dirty="0"/>
              <a:t>S</a:t>
            </a:r>
            <a:r>
              <a:rPr lang="en-IN" sz="2400" b="1" dirty="0" smtClean="0"/>
              <a:t>ales Data</a:t>
            </a:r>
            <a:endParaRPr lang="en-IN" sz="2400" b="1" dirty="0"/>
          </a:p>
        </p:txBody>
      </p:sp>
    </p:spTree>
    <p:extLst>
      <p:ext uri="{BB962C8B-B14F-4D97-AF65-F5344CB8AC3E}">
        <p14:creationId xmlns:p14="http://schemas.microsoft.com/office/powerpoint/2010/main" val="25782532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1060" y="216651"/>
            <a:ext cx="10601739" cy="4514375"/>
          </a:xfrm>
          <a:prstGeom prst="rect">
            <a:avLst/>
          </a:prstGeom>
        </p:spPr>
      </p:pic>
      <p:pic>
        <p:nvPicPr>
          <p:cNvPr id="3" name="Picture 2"/>
          <p:cNvPicPr>
            <a:picLocks noChangeAspect="1"/>
          </p:cNvPicPr>
          <p:nvPr/>
        </p:nvPicPr>
        <p:blipFill>
          <a:blip r:embed="rId3"/>
          <a:stretch>
            <a:fillRect/>
          </a:stretch>
        </p:blipFill>
        <p:spPr>
          <a:xfrm>
            <a:off x="475446" y="4731026"/>
            <a:ext cx="4215823" cy="2054087"/>
          </a:xfrm>
          <a:prstGeom prst="rect">
            <a:avLst/>
          </a:prstGeom>
        </p:spPr>
      </p:pic>
      <p:sp>
        <p:nvSpPr>
          <p:cNvPr id="4" name="TextBox 3"/>
          <p:cNvSpPr txBox="1"/>
          <p:nvPr/>
        </p:nvSpPr>
        <p:spPr>
          <a:xfrm>
            <a:off x="4795655" y="4969565"/>
            <a:ext cx="7502362" cy="1754326"/>
          </a:xfrm>
          <a:prstGeom prst="rect">
            <a:avLst/>
          </a:prstGeom>
          <a:noFill/>
        </p:spPr>
        <p:txBody>
          <a:bodyPr wrap="square" rtlCol="0">
            <a:spAutoFit/>
          </a:bodyPr>
          <a:lstStyle/>
          <a:p>
            <a:r>
              <a:rPr lang="en-US" dirty="0"/>
              <a:t>We can't reject the Null hypothesis because the p-value is bigger than 0.05. Furthermore, the test statistics exceed the critical values. As a result, the data is </a:t>
            </a:r>
            <a:r>
              <a:rPr lang="en-US" b="1" dirty="0"/>
              <a:t>not stationary</a:t>
            </a:r>
            <a:r>
              <a:rPr lang="en-US" dirty="0" smtClean="0"/>
              <a:t>. Differencing </a:t>
            </a:r>
            <a:r>
              <a:rPr lang="en-US" dirty="0"/>
              <a:t>is a method of transforming a non-stationary time series into a stationary one. This is an important step in preparing data to be used in an ARIMA model. So, to make the data stationary, we need to take the first-order difference of the data</a:t>
            </a:r>
            <a:r>
              <a:rPr lang="en-US" dirty="0" smtClean="0"/>
              <a:t>.</a:t>
            </a:r>
            <a:endParaRPr lang="en-US" dirty="0"/>
          </a:p>
        </p:txBody>
      </p:sp>
    </p:spTree>
    <p:extLst>
      <p:ext uri="{BB962C8B-B14F-4D97-AF65-F5344CB8AC3E}">
        <p14:creationId xmlns:p14="http://schemas.microsoft.com/office/powerpoint/2010/main" val="23932509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2904" y="0"/>
            <a:ext cx="2438400" cy="461665"/>
          </a:xfrm>
          <a:prstGeom prst="rect">
            <a:avLst/>
          </a:prstGeom>
          <a:noFill/>
        </p:spPr>
        <p:txBody>
          <a:bodyPr wrap="square" rtlCol="0">
            <a:spAutoFit/>
          </a:bodyPr>
          <a:lstStyle/>
          <a:p>
            <a:r>
              <a:rPr lang="en-US" sz="2400" b="1" dirty="0" smtClean="0"/>
              <a:t>Differencing</a:t>
            </a:r>
            <a:endParaRPr lang="en-IN" sz="2400"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461665"/>
            <a:ext cx="10058400" cy="4635725"/>
          </a:xfrm>
          <a:prstGeom prst="rect">
            <a:avLst/>
          </a:prstGeom>
        </p:spPr>
      </p:pic>
      <p:pic>
        <p:nvPicPr>
          <p:cNvPr id="4" name="Picture 3"/>
          <p:cNvPicPr>
            <a:picLocks noChangeAspect="1"/>
          </p:cNvPicPr>
          <p:nvPr/>
        </p:nvPicPr>
        <p:blipFill>
          <a:blip r:embed="rId3"/>
          <a:stretch>
            <a:fillRect/>
          </a:stretch>
        </p:blipFill>
        <p:spPr>
          <a:xfrm>
            <a:off x="135339" y="5097390"/>
            <a:ext cx="3233530" cy="1724711"/>
          </a:xfrm>
          <a:prstGeom prst="rect">
            <a:avLst/>
          </a:prstGeom>
        </p:spPr>
      </p:pic>
      <p:sp>
        <p:nvSpPr>
          <p:cNvPr id="5" name="Rectangle 4"/>
          <p:cNvSpPr/>
          <p:nvPr/>
        </p:nvSpPr>
        <p:spPr>
          <a:xfrm>
            <a:off x="4320209" y="5082583"/>
            <a:ext cx="7288695" cy="923330"/>
          </a:xfrm>
          <a:prstGeom prst="rect">
            <a:avLst/>
          </a:prstGeom>
        </p:spPr>
        <p:txBody>
          <a:bodyPr wrap="square">
            <a:spAutoFit/>
          </a:bodyPr>
          <a:lstStyle/>
          <a:p>
            <a:r>
              <a:rPr lang="en-US" b="0" i="0" dirty="0" smtClean="0">
                <a:effectLst/>
                <a:latin typeface="system-ui"/>
              </a:rPr>
              <a:t>The p-value is obtained is less than the significance level of 0.05 and the ADF statistic is lower than any of the critical values.</a:t>
            </a:r>
          </a:p>
          <a:p>
            <a:r>
              <a:rPr lang="en-US" b="0" i="0" dirty="0" smtClean="0">
                <a:effectLst/>
                <a:latin typeface="system-ui"/>
              </a:rPr>
              <a:t>We can reject the null hypothesis. So, the time series is stationary.</a:t>
            </a:r>
          </a:p>
        </p:txBody>
      </p:sp>
    </p:spTree>
    <p:extLst>
      <p:ext uri="{BB962C8B-B14F-4D97-AF65-F5344CB8AC3E}">
        <p14:creationId xmlns:p14="http://schemas.microsoft.com/office/powerpoint/2010/main" val="17178230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1305" y="125393"/>
            <a:ext cx="10416208" cy="923330"/>
          </a:xfrm>
          <a:prstGeom prst="rect">
            <a:avLst/>
          </a:prstGeom>
        </p:spPr>
        <p:txBody>
          <a:bodyPr wrap="square">
            <a:spAutoFit/>
          </a:bodyPr>
          <a:lstStyle/>
          <a:p>
            <a:r>
              <a:rPr lang="en-US" b="1" i="0" dirty="0" smtClean="0">
                <a:effectLst/>
                <a:latin typeface="system-ui"/>
              </a:rPr>
              <a:t>Decompose the time series:</a:t>
            </a:r>
            <a:r>
              <a:rPr lang="en-US" b="0" i="0" dirty="0" smtClean="0">
                <a:effectLst/>
                <a:latin typeface="system-ui"/>
              </a:rPr>
              <a:t> To start with, we want to decompose the data to separate the seasonality, trend, and residual. Let's use the function </a:t>
            </a:r>
            <a:r>
              <a:rPr lang="en-US" b="0" i="0" dirty="0" err="1" smtClean="0">
                <a:effectLst/>
                <a:latin typeface="system-ui"/>
              </a:rPr>
              <a:t>seasonal_decompose</a:t>
            </a:r>
            <a:r>
              <a:rPr lang="en-US" b="0" i="0" dirty="0" smtClean="0">
                <a:effectLst/>
                <a:latin typeface="system-ui"/>
              </a:rPr>
              <a:t> in stats models to help us find it.</a:t>
            </a:r>
            <a:endParaRPr lang="en-US" b="0" i="0" dirty="0">
              <a:effectLst/>
              <a:latin typeface="system-ui"/>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113" y="1048723"/>
            <a:ext cx="10058400" cy="5530517"/>
          </a:xfrm>
          <a:prstGeom prst="rect">
            <a:avLst/>
          </a:prstGeom>
        </p:spPr>
      </p:pic>
    </p:spTree>
    <p:extLst>
      <p:ext uri="{BB962C8B-B14F-4D97-AF65-F5344CB8AC3E}">
        <p14:creationId xmlns:p14="http://schemas.microsoft.com/office/powerpoint/2010/main" val="12349274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4400" y="304800"/>
            <a:ext cx="6427304" cy="461665"/>
          </a:xfrm>
          <a:prstGeom prst="rect">
            <a:avLst/>
          </a:prstGeom>
          <a:noFill/>
        </p:spPr>
        <p:txBody>
          <a:bodyPr wrap="square" rtlCol="0">
            <a:spAutoFit/>
          </a:bodyPr>
          <a:lstStyle/>
          <a:p>
            <a:r>
              <a:rPr lang="en-IN" sz="2400" dirty="0" smtClean="0"/>
              <a:t>Let’s split out data into Train and Test</a:t>
            </a:r>
            <a:endParaRPr lang="en-IN" sz="24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9356" y="1245048"/>
            <a:ext cx="10058400" cy="4653092"/>
          </a:xfrm>
          <a:prstGeom prst="rect">
            <a:avLst/>
          </a:prstGeom>
        </p:spPr>
      </p:pic>
    </p:spTree>
    <p:extLst>
      <p:ext uri="{BB962C8B-B14F-4D97-AF65-F5344CB8AC3E}">
        <p14:creationId xmlns:p14="http://schemas.microsoft.com/office/powerpoint/2010/main" val="4387222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2277" y="122008"/>
            <a:ext cx="11834191" cy="1477328"/>
          </a:xfrm>
          <a:prstGeom prst="rect">
            <a:avLst/>
          </a:prstGeom>
        </p:spPr>
        <p:txBody>
          <a:bodyPr wrap="square">
            <a:spAutoFit/>
          </a:bodyPr>
          <a:lstStyle/>
          <a:p>
            <a:r>
              <a:rPr lang="en-US" b="1" i="0" dirty="0" smtClean="0">
                <a:effectLst/>
                <a:latin typeface="system-ui"/>
              </a:rPr>
              <a:t>Auto-correlations</a:t>
            </a:r>
          </a:p>
          <a:p>
            <a:r>
              <a:rPr lang="en-US" b="0" i="0" dirty="0" smtClean="0">
                <a:effectLst/>
                <a:latin typeface="system-ui"/>
              </a:rPr>
              <a:t>After a time series has been </a:t>
            </a:r>
            <a:r>
              <a:rPr lang="en-US" b="0" i="0" dirty="0" err="1" smtClean="0">
                <a:effectLst/>
                <a:latin typeface="system-ui"/>
              </a:rPr>
              <a:t>stationarized</a:t>
            </a:r>
            <a:r>
              <a:rPr lang="en-US" b="0" i="0" dirty="0" smtClean="0">
                <a:effectLst/>
                <a:latin typeface="system-ui"/>
              </a:rPr>
              <a:t> by differencing, the next step in fitting an ARIMA model is to determine whether AR or MA terms are needed to correct any autocorrelation that remains in the differenced series.</a:t>
            </a:r>
          </a:p>
          <a:p>
            <a:r>
              <a:rPr lang="en-US" b="0" i="0" dirty="0" smtClean="0">
                <a:effectLst/>
                <a:latin typeface="system-ui"/>
              </a:rPr>
              <a:t>By looking at the autocorrelation function (ACF) and partial autocorrelation (PACF) plots of the differenced series, you can tentatively identify the numbers of AR and/or MA terms that are needed.</a:t>
            </a:r>
            <a:endParaRPr lang="en-US" b="0" i="0" dirty="0">
              <a:effectLst/>
              <a:latin typeface="system-ui"/>
            </a:endParaRPr>
          </a:p>
        </p:txBody>
      </p:sp>
      <p:sp>
        <p:nvSpPr>
          <p:cNvPr id="3" name="Rectangle 2"/>
          <p:cNvSpPr/>
          <p:nvPr/>
        </p:nvSpPr>
        <p:spPr>
          <a:xfrm>
            <a:off x="172276" y="1723435"/>
            <a:ext cx="11834191" cy="2862322"/>
          </a:xfrm>
          <a:prstGeom prst="rect">
            <a:avLst/>
          </a:prstGeom>
        </p:spPr>
        <p:txBody>
          <a:bodyPr wrap="square">
            <a:spAutoFit/>
          </a:bodyPr>
          <a:lstStyle/>
          <a:p>
            <a:pPr marL="285750" indent="-285750">
              <a:buFont typeface="Arial" panose="020B0604020202020204" pitchFamily="34" charset="0"/>
              <a:buChar char="•"/>
            </a:pPr>
            <a:r>
              <a:rPr lang="en-US" b="1" i="0" dirty="0" smtClean="0">
                <a:effectLst/>
                <a:latin typeface="system-ui"/>
              </a:rPr>
              <a:t>Autocorrelation function plot (ACF):</a:t>
            </a:r>
            <a:r>
              <a:rPr lang="en-US" b="0" i="0" dirty="0" smtClean="0">
                <a:effectLst/>
                <a:latin typeface="system-ui"/>
              </a:rPr>
              <a:t> Autocorrelation refers to how correlated a time series is with its past values whereas the ACF is the plot used to see the correlation between the points, up to and including the lag unit. In ACF, the correlation coefficient is in the x-axis whereas the number of lags is shown in the y-axis.</a:t>
            </a:r>
          </a:p>
          <a:p>
            <a:endParaRPr lang="en-US" b="0" i="0" dirty="0" smtClean="0">
              <a:effectLst/>
              <a:latin typeface="system-ui"/>
            </a:endParaRPr>
          </a:p>
          <a:p>
            <a:r>
              <a:rPr lang="en-US" b="0" i="0" dirty="0" smtClean="0">
                <a:effectLst/>
                <a:latin typeface="system-ui"/>
              </a:rPr>
              <a:t>Normally, we employ either the AR term or the MA term in an ARIMA model. Both of these phrases are rarely used on rare occasions. The ACF plot is used to determine which of these terms we should utilize for our time series</a:t>
            </a:r>
          </a:p>
          <a:p>
            <a:r>
              <a:rPr lang="en-US" b="0" i="0" dirty="0" smtClean="0">
                <a:effectLst/>
                <a:latin typeface="system-ui"/>
              </a:rPr>
              <a:t>.</a:t>
            </a:r>
          </a:p>
          <a:p>
            <a:pPr>
              <a:buFont typeface="Arial" panose="020B0604020202020204" pitchFamily="34" charset="0"/>
              <a:buChar char="•"/>
            </a:pPr>
            <a:r>
              <a:rPr lang="en-US" b="0" i="0" dirty="0" smtClean="0">
                <a:effectLst/>
                <a:latin typeface="system-ui"/>
              </a:rPr>
              <a:t>If the autocorrelation at lag 1 is positive, we utilize the AR model.</a:t>
            </a:r>
          </a:p>
          <a:p>
            <a:pPr>
              <a:buFont typeface="Arial" panose="020B0604020202020204" pitchFamily="34" charset="0"/>
              <a:buChar char="•"/>
            </a:pPr>
            <a:r>
              <a:rPr lang="en-US" b="0" i="0" dirty="0" smtClean="0">
                <a:effectLst/>
                <a:latin typeface="system-ui"/>
              </a:rPr>
              <a:t>If the autocorrelation at lag 1 is negative, we employ the MA model.</a:t>
            </a:r>
          </a:p>
          <a:p>
            <a:r>
              <a:rPr lang="en-US" b="0" i="0" dirty="0" smtClean="0">
                <a:effectLst/>
                <a:latin typeface="system-ui"/>
              </a:rPr>
              <a:t> We move on to Partial Autocorrelation function plots (PACF) after plotting the ACF plot.</a:t>
            </a:r>
            <a:endParaRPr lang="en-US" b="0" i="0" dirty="0">
              <a:effectLst/>
              <a:latin typeface="system-ui"/>
            </a:endParaRPr>
          </a:p>
        </p:txBody>
      </p:sp>
    </p:spTree>
    <p:extLst>
      <p:ext uri="{BB962C8B-B14F-4D97-AF65-F5344CB8AC3E}">
        <p14:creationId xmlns:p14="http://schemas.microsoft.com/office/powerpoint/2010/main" val="18541475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83096" y="373009"/>
            <a:ext cx="10376452" cy="4524315"/>
          </a:xfrm>
          <a:prstGeom prst="rect">
            <a:avLst/>
          </a:prstGeom>
        </p:spPr>
        <p:txBody>
          <a:bodyPr wrap="square">
            <a:spAutoFit/>
          </a:bodyPr>
          <a:lstStyle/>
          <a:p>
            <a:pPr marL="285750" indent="-285750">
              <a:buFont typeface="Arial" panose="020B0604020202020204" pitchFamily="34" charset="0"/>
              <a:buChar char="•"/>
            </a:pPr>
            <a:r>
              <a:rPr lang="en-US" b="1" i="0" dirty="0" smtClean="0">
                <a:effectLst/>
                <a:latin typeface="system-ui"/>
              </a:rPr>
              <a:t>Partial Autocorrelation function plots (PACF)</a:t>
            </a:r>
            <a:r>
              <a:rPr lang="en-US" b="0" i="0" dirty="0" smtClean="0">
                <a:effectLst/>
                <a:latin typeface="system-ui"/>
              </a:rPr>
              <a:t> A partial autocorrelation is a summary of the relationship between an observation in a time series with observations at prior time steps with the relationships of intervening observations removed. The partial autocorrelation at lag k is the correlation that results after removing the effect of any correlations due to the terms at shorter lags.</a:t>
            </a:r>
          </a:p>
          <a:p>
            <a:r>
              <a:rPr lang="en-US" b="0" i="0" dirty="0" smtClean="0">
                <a:effectLst/>
                <a:latin typeface="system-ui"/>
              </a:rPr>
              <a:t>If the PACF plot drops off at lag n, then use an AR(n) model and if the drop in PACF is more gradual then we use the MA term.</a:t>
            </a:r>
          </a:p>
          <a:p>
            <a:r>
              <a:rPr lang="en-US" b="0" i="0" dirty="0" smtClean="0">
                <a:effectLst/>
                <a:latin typeface="system-ui"/>
              </a:rPr>
              <a:t>Use AR terms in the model when the</a:t>
            </a:r>
          </a:p>
          <a:p>
            <a:endParaRPr lang="en-US" b="0" i="0" dirty="0" smtClean="0">
              <a:effectLst/>
              <a:latin typeface="system-ui"/>
            </a:endParaRPr>
          </a:p>
          <a:p>
            <a:pPr marL="285750" indent="-285750">
              <a:buFont typeface="Arial" panose="020B0604020202020204" pitchFamily="34" charset="0"/>
              <a:buChar char="•"/>
            </a:pPr>
            <a:r>
              <a:rPr lang="en-US" b="0" i="0" dirty="0" smtClean="0">
                <a:effectLst/>
                <a:latin typeface="system-ui"/>
              </a:rPr>
              <a:t>ACF plots show autocorrelation decaying toward zero</a:t>
            </a:r>
          </a:p>
          <a:p>
            <a:pPr marL="285750" indent="-285750">
              <a:buFont typeface="Arial" panose="020B0604020202020204" pitchFamily="34" charset="0"/>
              <a:buChar char="•"/>
            </a:pPr>
            <a:r>
              <a:rPr lang="en-US" b="0" i="0" dirty="0" smtClean="0">
                <a:effectLst/>
                <a:latin typeface="system-ui"/>
              </a:rPr>
              <a:t>PACF plot cuts off quickly towards zero</a:t>
            </a:r>
          </a:p>
          <a:p>
            <a:pPr marL="285750" indent="-285750">
              <a:buFont typeface="Arial" panose="020B0604020202020204" pitchFamily="34" charset="0"/>
              <a:buChar char="•"/>
            </a:pPr>
            <a:r>
              <a:rPr lang="en-US" b="0" i="0" dirty="0" smtClean="0">
                <a:effectLst/>
                <a:latin typeface="system-ui"/>
              </a:rPr>
              <a:t>ACF of a stationary series shows positive at lag-1</a:t>
            </a:r>
          </a:p>
          <a:p>
            <a:r>
              <a:rPr lang="en-US" b="0" i="0" dirty="0" smtClean="0">
                <a:effectLst/>
                <a:latin typeface="system-ui"/>
              </a:rPr>
              <a:t>Use MA terms in the model when the model is</a:t>
            </a:r>
          </a:p>
          <a:p>
            <a:pPr marL="285750" indent="-285750">
              <a:buFont typeface="Arial" panose="020B0604020202020204" pitchFamily="34" charset="0"/>
              <a:buChar char="•"/>
            </a:pPr>
            <a:r>
              <a:rPr lang="en-US" b="0" i="0" dirty="0" smtClean="0">
                <a:effectLst/>
                <a:latin typeface="system-ui"/>
              </a:rPr>
              <a:t>Negatively Auto-correlated at Lag — 1</a:t>
            </a:r>
          </a:p>
          <a:p>
            <a:pPr marL="285750" indent="-285750">
              <a:buFont typeface="Arial" panose="020B0604020202020204" pitchFamily="34" charset="0"/>
              <a:buChar char="•"/>
            </a:pPr>
            <a:r>
              <a:rPr lang="en-US" b="0" i="0" dirty="0" smtClean="0">
                <a:effectLst/>
                <a:latin typeface="system-ui"/>
              </a:rPr>
              <a:t>ACF drops sharply after a few lags</a:t>
            </a:r>
          </a:p>
          <a:p>
            <a:pPr marL="285750" indent="-285750">
              <a:buFont typeface="Arial" panose="020B0604020202020204" pitchFamily="34" charset="0"/>
              <a:buChar char="•"/>
            </a:pPr>
            <a:r>
              <a:rPr lang="en-US" b="0" i="0" dirty="0" smtClean="0">
                <a:effectLst/>
                <a:latin typeface="system-ui"/>
              </a:rPr>
              <a:t>PACF decreases more gradually</a:t>
            </a:r>
            <a:endParaRPr lang="en-US" b="0" i="0" dirty="0">
              <a:effectLst/>
              <a:latin typeface="system-ui"/>
            </a:endParaRPr>
          </a:p>
        </p:txBody>
      </p:sp>
    </p:spTree>
    <p:extLst>
      <p:ext uri="{BB962C8B-B14F-4D97-AF65-F5344CB8AC3E}">
        <p14:creationId xmlns:p14="http://schemas.microsoft.com/office/powerpoint/2010/main" val="15631841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5616" y="306318"/>
            <a:ext cx="10694505" cy="6245364"/>
          </a:xfrm>
          <a:prstGeom prst="rect">
            <a:avLst/>
          </a:prstGeom>
        </p:spPr>
      </p:pic>
    </p:spTree>
    <p:extLst>
      <p:ext uri="{BB962C8B-B14F-4D97-AF65-F5344CB8AC3E}">
        <p14:creationId xmlns:p14="http://schemas.microsoft.com/office/powerpoint/2010/main" val="42560577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90330" y="185530"/>
            <a:ext cx="10124661" cy="5078313"/>
          </a:xfrm>
          <a:prstGeom prst="rect">
            <a:avLst/>
          </a:prstGeom>
          <a:noFill/>
        </p:spPr>
        <p:txBody>
          <a:bodyPr wrap="square" rtlCol="0">
            <a:spAutoFit/>
          </a:bodyPr>
          <a:lstStyle/>
          <a:p>
            <a:pPr algn="ctr"/>
            <a:r>
              <a:rPr lang="en-US" b="1" dirty="0" smtClean="0"/>
              <a:t>	Introduction </a:t>
            </a:r>
            <a:r>
              <a:rPr lang="en-US" b="1" dirty="0"/>
              <a:t>to Time Series Forecasting</a:t>
            </a:r>
          </a:p>
          <a:p>
            <a:r>
              <a:rPr lang="en-US" dirty="0"/>
              <a:t>A </a:t>
            </a:r>
            <a:r>
              <a:rPr lang="en-US" b="1" dirty="0"/>
              <a:t>time series</a:t>
            </a:r>
            <a:r>
              <a:rPr lang="en-US" dirty="0"/>
              <a:t> is a sequence of data points that occur in successive order over some period of time.</a:t>
            </a:r>
          </a:p>
          <a:p>
            <a:r>
              <a:rPr lang="en-US" dirty="0"/>
              <a:t>A time series can be </a:t>
            </a:r>
            <a:r>
              <a:rPr lang="en-US" b="1" dirty="0"/>
              <a:t>yearly</a:t>
            </a:r>
            <a:r>
              <a:rPr lang="en-US" dirty="0"/>
              <a:t> (for example, an annual budget), </a:t>
            </a:r>
            <a:r>
              <a:rPr lang="en-US" b="1" dirty="0"/>
              <a:t>quarterly</a:t>
            </a:r>
            <a:r>
              <a:rPr lang="en-US" dirty="0"/>
              <a:t> (for example, expenses), </a:t>
            </a:r>
            <a:r>
              <a:rPr lang="en-US" b="1" dirty="0"/>
              <a:t>monthly</a:t>
            </a:r>
            <a:r>
              <a:rPr lang="en-US" dirty="0"/>
              <a:t> (for example, air traffic), </a:t>
            </a:r>
            <a:r>
              <a:rPr lang="en-US" b="1" dirty="0"/>
              <a:t>weekly</a:t>
            </a:r>
            <a:r>
              <a:rPr lang="en-US" dirty="0"/>
              <a:t> (for example, sales quantity), </a:t>
            </a:r>
            <a:r>
              <a:rPr lang="en-US" b="1" dirty="0"/>
              <a:t>daily</a:t>
            </a:r>
            <a:r>
              <a:rPr lang="en-US" dirty="0"/>
              <a:t> (for example, weather), </a:t>
            </a:r>
            <a:r>
              <a:rPr lang="en-US" b="1" dirty="0"/>
              <a:t>hourly</a:t>
            </a:r>
            <a:r>
              <a:rPr lang="en-US" dirty="0"/>
              <a:t> (for example, stock prices), </a:t>
            </a:r>
            <a:r>
              <a:rPr lang="en-US" b="1" dirty="0"/>
              <a:t>minutes</a:t>
            </a:r>
            <a:r>
              <a:rPr lang="en-US" dirty="0"/>
              <a:t> (for example, inbound calls in a call </a:t>
            </a:r>
            <a:r>
              <a:rPr lang="en-US" dirty="0" smtClean="0"/>
              <a:t>center), </a:t>
            </a:r>
            <a:r>
              <a:rPr lang="en-US" dirty="0"/>
              <a:t>or even </a:t>
            </a:r>
            <a:r>
              <a:rPr lang="en-US" b="1" dirty="0"/>
              <a:t>seconds</a:t>
            </a:r>
            <a:r>
              <a:rPr lang="en-US" dirty="0"/>
              <a:t> in length, depending on the frequency (ex: web traffic).</a:t>
            </a:r>
          </a:p>
          <a:p>
            <a:r>
              <a:rPr lang="en-US" dirty="0"/>
              <a:t>Forecasting is the next step in the process, and it involves predicting the series' future values. When you generate scientific forecasts based on historical </a:t>
            </a:r>
            <a:r>
              <a:rPr lang="en-US" dirty="0" smtClean="0"/>
              <a:t>time-stamped </a:t>
            </a:r>
            <a:r>
              <a:rPr lang="en-US" dirty="0"/>
              <a:t>data, you're doing </a:t>
            </a:r>
            <a:r>
              <a:rPr lang="en-US" b="1" dirty="0"/>
              <a:t>time series forecasting</a:t>
            </a:r>
            <a:r>
              <a:rPr lang="en-US" dirty="0"/>
              <a:t>. It entails developing models based on previous data and applying them to make observations and guide future strategic decisions. A key distinction in forecasting is that the future outcome is completely unknown at the time of the work and can only be anticipated by meticulous analysis and evidence-based priors.</a:t>
            </a:r>
          </a:p>
          <a:p>
            <a:r>
              <a:rPr lang="en-US" dirty="0"/>
              <a:t>Now forecasting a time series can be broadly divided into two types.</a:t>
            </a:r>
          </a:p>
          <a:p>
            <a:pPr marL="285750" indent="-285750">
              <a:buFont typeface="Arial" panose="020B0604020202020204" pitchFamily="34" charset="0"/>
              <a:buChar char="•"/>
            </a:pPr>
            <a:r>
              <a:rPr lang="en-US" b="1" dirty="0"/>
              <a:t>Univariate Time Series Forecasting</a:t>
            </a:r>
            <a:r>
              <a:rPr lang="en-US" dirty="0"/>
              <a:t> is when you </a:t>
            </a:r>
            <a:r>
              <a:rPr lang="en-US" dirty="0" smtClean="0"/>
              <a:t>utilize </a:t>
            </a:r>
            <a:r>
              <a:rPr lang="en-US" dirty="0"/>
              <a:t>only the prior values of a time series to predict its future values.</a:t>
            </a:r>
          </a:p>
          <a:p>
            <a:r>
              <a:rPr lang="en-US" b="1" dirty="0" smtClean="0"/>
              <a:t>	For example,</a:t>
            </a:r>
            <a:r>
              <a:rPr lang="en-US" dirty="0"/>
              <a:t> Here we have to forecast close </a:t>
            </a:r>
            <a:r>
              <a:rPr lang="en-US" dirty="0" smtClean="0"/>
              <a:t>prices, </a:t>
            </a:r>
            <a:r>
              <a:rPr lang="en-US" dirty="0"/>
              <a:t>so we are taking only past close prices to </a:t>
            </a:r>
            <a:r>
              <a:rPr lang="en-US" dirty="0" smtClean="0"/>
              <a:t>	forecast </a:t>
            </a:r>
            <a:r>
              <a:rPr lang="en-US" dirty="0"/>
              <a:t>prices in upcoming </a:t>
            </a:r>
            <a:r>
              <a:rPr lang="en-US" dirty="0" smtClean="0"/>
              <a:t>days</a:t>
            </a:r>
          </a:p>
          <a:p>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1475446596"/>
              </p:ext>
            </p:extLst>
          </p:nvPr>
        </p:nvGraphicFramePr>
        <p:xfrm>
          <a:off x="10737574" y="3800803"/>
          <a:ext cx="1348409" cy="2926080"/>
        </p:xfrm>
        <a:graphic>
          <a:graphicData uri="http://schemas.openxmlformats.org/drawingml/2006/table">
            <a:tbl>
              <a:tblPr/>
              <a:tblGrid>
                <a:gridCol w="1348409">
                  <a:extLst>
                    <a:ext uri="{9D8B030D-6E8A-4147-A177-3AD203B41FA5}">
                      <a16:colId xmlns:a16="http://schemas.microsoft.com/office/drawing/2014/main" val="1077261620"/>
                    </a:ext>
                  </a:extLst>
                </a:gridCol>
              </a:tblGrid>
              <a:tr h="0">
                <a:tc>
                  <a:txBody>
                    <a:bodyPr/>
                    <a:lstStyle/>
                    <a:p>
                      <a:pPr fontAlgn="ctr"/>
                      <a:r>
                        <a:rPr lang="en-IN" b="1" dirty="0" smtClean="0">
                          <a:effectLst/>
                        </a:rPr>
                        <a:t>Sales</a:t>
                      </a:r>
                      <a:endParaRPr lang="en-IN" b="1" dirty="0">
                        <a:effectLst/>
                      </a:endParaRPr>
                    </a:p>
                  </a:txBody>
                  <a:tcPr anchor="ctr">
                    <a:lnL>
                      <a:noFill/>
                    </a:lnL>
                    <a:lnR>
                      <a:noFill/>
                    </a:lnR>
                    <a:lnT>
                      <a:noFill/>
                    </a:lnT>
                    <a:lnB>
                      <a:noFill/>
                    </a:lnB>
                    <a:solidFill>
                      <a:srgbClr val="FFFFFF"/>
                    </a:solidFill>
                  </a:tcPr>
                </a:tc>
                <a:extLst>
                  <a:ext uri="{0D108BD9-81ED-4DB2-BD59-A6C34878D82A}">
                    <a16:rowId xmlns:a16="http://schemas.microsoft.com/office/drawing/2014/main" val="3812264189"/>
                  </a:ext>
                </a:extLst>
              </a:tr>
              <a:tr h="0">
                <a:tc>
                  <a:txBody>
                    <a:bodyPr/>
                    <a:lstStyle/>
                    <a:p>
                      <a:pPr fontAlgn="ctr"/>
                      <a:r>
                        <a:rPr lang="en-IN">
                          <a:effectLst/>
                        </a:rPr>
                        <a:t>67.405298</a:t>
                      </a:r>
                    </a:p>
                  </a:txBody>
                  <a:tcPr anchor="ctr">
                    <a:lnL>
                      <a:noFill/>
                    </a:lnL>
                    <a:lnR>
                      <a:noFill/>
                    </a:lnR>
                    <a:lnT>
                      <a:noFill/>
                    </a:lnT>
                    <a:lnB>
                      <a:noFill/>
                    </a:lnB>
                    <a:solidFill>
                      <a:srgbClr val="FFFFFF"/>
                    </a:solidFill>
                  </a:tcPr>
                </a:tc>
                <a:extLst>
                  <a:ext uri="{0D108BD9-81ED-4DB2-BD59-A6C34878D82A}">
                    <a16:rowId xmlns:a16="http://schemas.microsoft.com/office/drawing/2014/main" val="3787968776"/>
                  </a:ext>
                </a:extLst>
              </a:tr>
              <a:tr h="0">
                <a:tc>
                  <a:txBody>
                    <a:bodyPr/>
                    <a:lstStyle/>
                    <a:p>
                      <a:pPr fontAlgn="ctr"/>
                      <a:r>
                        <a:rPr lang="en-IN">
                          <a:effectLst/>
                        </a:rPr>
                        <a:t>68.459983</a:t>
                      </a:r>
                    </a:p>
                  </a:txBody>
                  <a:tcPr anchor="ctr">
                    <a:lnL>
                      <a:noFill/>
                    </a:lnL>
                    <a:lnR>
                      <a:noFill/>
                    </a:lnR>
                    <a:lnT>
                      <a:noFill/>
                    </a:lnT>
                    <a:lnB>
                      <a:noFill/>
                    </a:lnB>
                    <a:solidFill>
                      <a:srgbClr val="FFFFFF"/>
                    </a:solidFill>
                  </a:tcPr>
                </a:tc>
                <a:extLst>
                  <a:ext uri="{0D108BD9-81ED-4DB2-BD59-A6C34878D82A}">
                    <a16:rowId xmlns:a16="http://schemas.microsoft.com/office/drawing/2014/main" val="2399497880"/>
                  </a:ext>
                </a:extLst>
              </a:tr>
              <a:tr h="0">
                <a:tc>
                  <a:txBody>
                    <a:bodyPr/>
                    <a:lstStyle/>
                    <a:p>
                      <a:pPr fontAlgn="ctr"/>
                      <a:r>
                        <a:rPr lang="en-IN">
                          <a:effectLst/>
                        </a:rPr>
                        <a:t>69.785998</a:t>
                      </a:r>
                    </a:p>
                  </a:txBody>
                  <a:tcPr anchor="ctr">
                    <a:lnL>
                      <a:noFill/>
                    </a:lnL>
                    <a:lnR>
                      <a:noFill/>
                    </a:lnR>
                    <a:lnT>
                      <a:noFill/>
                    </a:lnT>
                    <a:lnB>
                      <a:noFill/>
                    </a:lnB>
                    <a:solidFill>
                      <a:srgbClr val="FFFFFF"/>
                    </a:solidFill>
                  </a:tcPr>
                </a:tc>
                <a:extLst>
                  <a:ext uri="{0D108BD9-81ED-4DB2-BD59-A6C34878D82A}">
                    <a16:rowId xmlns:a16="http://schemas.microsoft.com/office/drawing/2014/main" val="3992375672"/>
                  </a:ext>
                </a:extLst>
              </a:tr>
              <a:tr h="0">
                <a:tc>
                  <a:txBody>
                    <a:bodyPr/>
                    <a:lstStyle/>
                    <a:p>
                      <a:pPr fontAlgn="ctr"/>
                      <a:r>
                        <a:rPr lang="en-IN" dirty="0">
                          <a:effectLst/>
                        </a:rPr>
                        <a:t>70.225955</a:t>
                      </a:r>
                    </a:p>
                  </a:txBody>
                  <a:tcPr anchor="ctr">
                    <a:lnL>
                      <a:noFill/>
                    </a:lnL>
                    <a:lnR>
                      <a:noFill/>
                    </a:lnR>
                    <a:lnT>
                      <a:noFill/>
                    </a:lnT>
                    <a:lnB>
                      <a:noFill/>
                    </a:lnB>
                    <a:solidFill>
                      <a:srgbClr val="FFFFFF"/>
                    </a:solidFill>
                  </a:tcPr>
                </a:tc>
                <a:extLst>
                  <a:ext uri="{0D108BD9-81ED-4DB2-BD59-A6C34878D82A}">
                    <a16:rowId xmlns:a16="http://schemas.microsoft.com/office/drawing/2014/main" val="1460174739"/>
                  </a:ext>
                </a:extLst>
              </a:tr>
              <a:tr h="0">
                <a:tc>
                  <a:txBody>
                    <a:bodyPr/>
                    <a:lstStyle/>
                    <a:p>
                      <a:pPr fontAlgn="ctr"/>
                      <a:r>
                        <a:rPr lang="en-IN">
                          <a:effectLst/>
                        </a:rPr>
                        <a:t>65.345345</a:t>
                      </a:r>
                    </a:p>
                  </a:txBody>
                  <a:tcPr anchor="ctr">
                    <a:lnL>
                      <a:noFill/>
                    </a:lnL>
                    <a:lnR>
                      <a:noFill/>
                    </a:lnR>
                    <a:lnT>
                      <a:noFill/>
                    </a:lnT>
                    <a:lnB>
                      <a:noFill/>
                    </a:lnB>
                    <a:solidFill>
                      <a:srgbClr val="FFFFFF"/>
                    </a:solidFill>
                  </a:tcPr>
                </a:tc>
                <a:extLst>
                  <a:ext uri="{0D108BD9-81ED-4DB2-BD59-A6C34878D82A}">
                    <a16:rowId xmlns:a16="http://schemas.microsoft.com/office/drawing/2014/main" val="929927683"/>
                  </a:ext>
                </a:extLst>
              </a:tr>
              <a:tr h="0">
                <a:tc>
                  <a:txBody>
                    <a:bodyPr/>
                    <a:lstStyle/>
                    <a:p>
                      <a:pPr fontAlgn="ctr"/>
                      <a:r>
                        <a:rPr lang="en-IN">
                          <a:effectLst/>
                        </a:rPr>
                        <a:t>68.353453</a:t>
                      </a:r>
                    </a:p>
                  </a:txBody>
                  <a:tcPr anchor="ctr">
                    <a:lnL>
                      <a:noFill/>
                    </a:lnL>
                    <a:lnR>
                      <a:noFill/>
                    </a:lnR>
                    <a:lnT>
                      <a:noFill/>
                    </a:lnT>
                    <a:lnB>
                      <a:noFill/>
                    </a:lnB>
                    <a:solidFill>
                      <a:srgbClr val="FFFFFF"/>
                    </a:solidFill>
                  </a:tcPr>
                </a:tc>
                <a:extLst>
                  <a:ext uri="{0D108BD9-81ED-4DB2-BD59-A6C34878D82A}">
                    <a16:rowId xmlns:a16="http://schemas.microsoft.com/office/drawing/2014/main" val="2459012315"/>
                  </a:ext>
                </a:extLst>
              </a:tr>
              <a:tr h="0">
                <a:tc>
                  <a:txBody>
                    <a:bodyPr/>
                    <a:lstStyle/>
                    <a:p>
                      <a:pPr fontAlgn="ctr"/>
                      <a:r>
                        <a:rPr lang="en-IN" dirty="0">
                          <a:effectLst/>
                        </a:rPr>
                        <a:t>69.345347</a:t>
                      </a:r>
                    </a:p>
                  </a:txBody>
                  <a:tcPr anchor="ctr">
                    <a:lnL>
                      <a:noFill/>
                    </a:lnL>
                    <a:lnR>
                      <a:noFill/>
                    </a:lnR>
                    <a:lnT>
                      <a:noFill/>
                    </a:lnT>
                    <a:lnB>
                      <a:noFill/>
                    </a:lnB>
                    <a:solidFill>
                      <a:srgbClr val="FFFFFF"/>
                    </a:solidFill>
                  </a:tcPr>
                </a:tc>
                <a:extLst>
                  <a:ext uri="{0D108BD9-81ED-4DB2-BD59-A6C34878D82A}">
                    <a16:rowId xmlns:a16="http://schemas.microsoft.com/office/drawing/2014/main" val="1609236988"/>
                  </a:ext>
                </a:extLst>
              </a:tr>
            </a:tbl>
          </a:graphicData>
        </a:graphic>
      </p:graphicFrame>
    </p:spTree>
    <p:extLst>
      <p:ext uri="{BB962C8B-B14F-4D97-AF65-F5344CB8AC3E}">
        <p14:creationId xmlns:p14="http://schemas.microsoft.com/office/powerpoint/2010/main" val="5416083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2032" y="212036"/>
            <a:ext cx="7487479" cy="461665"/>
          </a:xfrm>
          <a:prstGeom prst="rect">
            <a:avLst/>
          </a:prstGeom>
          <a:noFill/>
        </p:spPr>
        <p:txBody>
          <a:bodyPr wrap="square" rtlCol="0">
            <a:spAutoFit/>
          </a:bodyPr>
          <a:lstStyle/>
          <a:p>
            <a:r>
              <a:rPr lang="en-IN" sz="2400" dirty="0" smtClean="0"/>
              <a:t>Importing the</a:t>
            </a:r>
            <a:r>
              <a:rPr lang="en-IN" sz="2400" b="1" dirty="0" smtClean="0"/>
              <a:t> </a:t>
            </a:r>
            <a:r>
              <a:rPr lang="en-IN" sz="2400" b="1" dirty="0" err="1" smtClean="0"/>
              <a:t>Arima</a:t>
            </a:r>
            <a:r>
              <a:rPr lang="en-IN" sz="2400" b="1" dirty="0" smtClean="0"/>
              <a:t> </a:t>
            </a:r>
            <a:r>
              <a:rPr lang="en-IN" sz="2400" dirty="0" smtClean="0"/>
              <a:t>Model and checking our </a:t>
            </a:r>
            <a:r>
              <a:rPr lang="en-IN" sz="2400" b="1" dirty="0" smtClean="0"/>
              <a:t>Prediction</a:t>
            </a:r>
            <a:endParaRPr lang="en-IN" sz="2400" b="1" dirty="0"/>
          </a:p>
        </p:txBody>
      </p:sp>
      <p:pic>
        <p:nvPicPr>
          <p:cNvPr id="3" name="Picture 2"/>
          <p:cNvPicPr>
            <a:picLocks noChangeAspect="1"/>
          </p:cNvPicPr>
          <p:nvPr/>
        </p:nvPicPr>
        <p:blipFill>
          <a:blip r:embed="rId2"/>
          <a:stretch>
            <a:fillRect/>
          </a:stretch>
        </p:blipFill>
        <p:spPr>
          <a:xfrm>
            <a:off x="212032" y="673701"/>
            <a:ext cx="7154273" cy="1629002"/>
          </a:xfrm>
          <a:prstGeom prst="rect">
            <a:avLst/>
          </a:prstGeom>
        </p:spPr>
      </p:pic>
      <p:pic>
        <p:nvPicPr>
          <p:cNvPr id="5" name="Picture 4"/>
          <p:cNvPicPr>
            <a:picLocks noChangeAspect="1"/>
          </p:cNvPicPr>
          <p:nvPr/>
        </p:nvPicPr>
        <p:blipFill>
          <a:blip r:embed="rId3"/>
          <a:stretch>
            <a:fillRect/>
          </a:stretch>
        </p:blipFill>
        <p:spPr>
          <a:xfrm>
            <a:off x="9342782" y="0"/>
            <a:ext cx="2460778" cy="6722353"/>
          </a:xfrm>
          <a:prstGeom prst="rect">
            <a:avLst/>
          </a:prstGeom>
        </p:spPr>
      </p:pic>
      <p:pic>
        <p:nvPicPr>
          <p:cNvPr id="6" name="Picture 5"/>
          <p:cNvPicPr>
            <a:picLocks noChangeAspect="1"/>
          </p:cNvPicPr>
          <p:nvPr/>
        </p:nvPicPr>
        <p:blipFill>
          <a:blip r:embed="rId4"/>
          <a:stretch>
            <a:fillRect/>
          </a:stretch>
        </p:blipFill>
        <p:spPr>
          <a:xfrm>
            <a:off x="212032" y="2438134"/>
            <a:ext cx="3286584" cy="3664758"/>
          </a:xfrm>
          <a:prstGeom prst="rect">
            <a:avLst/>
          </a:prstGeom>
        </p:spPr>
      </p:pic>
      <p:pic>
        <p:nvPicPr>
          <p:cNvPr id="7" name="Picture 6"/>
          <p:cNvPicPr>
            <a:picLocks noChangeAspect="1"/>
          </p:cNvPicPr>
          <p:nvPr/>
        </p:nvPicPr>
        <p:blipFill>
          <a:blip r:embed="rId5"/>
          <a:stretch>
            <a:fillRect/>
          </a:stretch>
        </p:blipFill>
        <p:spPr>
          <a:xfrm>
            <a:off x="212032" y="6102892"/>
            <a:ext cx="3834197" cy="679362"/>
          </a:xfrm>
          <a:prstGeom prst="rect">
            <a:avLst/>
          </a:prstGeom>
        </p:spPr>
      </p:pic>
    </p:spTree>
    <p:extLst>
      <p:ext uri="{BB962C8B-B14F-4D97-AF65-F5344CB8AC3E}">
        <p14:creationId xmlns:p14="http://schemas.microsoft.com/office/powerpoint/2010/main" val="35313300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823792" y="3034747"/>
            <a:ext cx="1987826" cy="584775"/>
          </a:xfrm>
          <a:prstGeom prst="rect">
            <a:avLst/>
          </a:prstGeom>
          <a:noFill/>
        </p:spPr>
        <p:txBody>
          <a:bodyPr wrap="square" rtlCol="0">
            <a:spAutoFit/>
          </a:bodyPr>
          <a:lstStyle/>
          <a:p>
            <a:r>
              <a:rPr lang="en-IN" sz="3200" b="1" dirty="0" smtClean="0"/>
              <a:t>Thank You</a:t>
            </a:r>
            <a:endParaRPr lang="en-IN" sz="3200" b="1" dirty="0"/>
          </a:p>
        </p:txBody>
      </p:sp>
    </p:spTree>
    <p:extLst>
      <p:ext uri="{BB962C8B-B14F-4D97-AF65-F5344CB8AC3E}">
        <p14:creationId xmlns:p14="http://schemas.microsoft.com/office/powerpoint/2010/main" val="1058903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5042" y="160469"/>
            <a:ext cx="11794435" cy="1200329"/>
          </a:xfrm>
          <a:prstGeom prst="rect">
            <a:avLst/>
          </a:prstGeom>
        </p:spPr>
        <p:txBody>
          <a:bodyPr wrap="square">
            <a:spAutoFit/>
          </a:bodyPr>
          <a:lstStyle/>
          <a:p>
            <a:pPr>
              <a:buFont typeface="Arial" panose="020B0604020202020204" pitchFamily="34" charset="0"/>
              <a:buChar char="•"/>
            </a:pPr>
            <a:r>
              <a:rPr lang="en-US" b="1" i="0" dirty="0" smtClean="0">
                <a:effectLst/>
                <a:latin typeface="system-ui"/>
              </a:rPr>
              <a:t> Multi-Variate Time Series Forecasting</a:t>
            </a:r>
            <a:r>
              <a:rPr lang="en-US" b="0" i="0" dirty="0" smtClean="0">
                <a:effectLst/>
                <a:latin typeface="system-ui"/>
              </a:rPr>
              <a:t> is when you employ predictors other than the series (also known as	exogenous variables) to forecast.</a:t>
            </a:r>
          </a:p>
          <a:p>
            <a:r>
              <a:rPr lang="en-US" b="1" i="0" dirty="0" smtClean="0">
                <a:effectLst/>
                <a:latin typeface="system-ui"/>
              </a:rPr>
              <a:t>	For example,</a:t>
            </a:r>
            <a:r>
              <a:rPr lang="en-US" b="0" i="0" dirty="0" smtClean="0">
                <a:effectLst/>
                <a:latin typeface="system-ui"/>
              </a:rPr>
              <a:t> Here close price value is dependent on open, high, and low price values so we can use all 	these as features to fit our multivariate model and forecast close price value.</a:t>
            </a:r>
            <a:endParaRPr lang="en-US" b="0" i="0" dirty="0">
              <a:effectLst/>
              <a:latin typeface="system-ui"/>
            </a:endParaRPr>
          </a:p>
        </p:txBody>
      </p:sp>
      <p:graphicFrame>
        <p:nvGraphicFramePr>
          <p:cNvPr id="3" name="Table 2"/>
          <p:cNvGraphicFramePr>
            <a:graphicFrameLocks noGrp="1"/>
          </p:cNvGraphicFramePr>
          <p:nvPr>
            <p:extLst>
              <p:ext uri="{D42A27DB-BD31-4B8C-83A1-F6EECF244321}">
                <p14:modId xmlns:p14="http://schemas.microsoft.com/office/powerpoint/2010/main" val="959234497"/>
              </p:ext>
            </p:extLst>
          </p:nvPr>
        </p:nvGraphicFramePr>
        <p:xfrm>
          <a:off x="838200" y="2538254"/>
          <a:ext cx="7886700" cy="2926080"/>
        </p:xfrm>
        <a:graphic>
          <a:graphicData uri="http://schemas.openxmlformats.org/drawingml/2006/table">
            <a:tbl>
              <a:tblPr/>
              <a:tblGrid>
                <a:gridCol w="2628900">
                  <a:extLst>
                    <a:ext uri="{9D8B030D-6E8A-4147-A177-3AD203B41FA5}">
                      <a16:colId xmlns:a16="http://schemas.microsoft.com/office/drawing/2014/main" val="2743197148"/>
                    </a:ext>
                  </a:extLst>
                </a:gridCol>
                <a:gridCol w="2628900">
                  <a:extLst>
                    <a:ext uri="{9D8B030D-6E8A-4147-A177-3AD203B41FA5}">
                      <a16:colId xmlns:a16="http://schemas.microsoft.com/office/drawing/2014/main" val="3005821876"/>
                    </a:ext>
                  </a:extLst>
                </a:gridCol>
                <a:gridCol w="2628900">
                  <a:extLst>
                    <a:ext uri="{9D8B030D-6E8A-4147-A177-3AD203B41FA5}">
                      <a16:colId xmlns:a16="http://schemas.microsoft.com/office/drawing/2014/main" val="1707435213"/>
                    </a:ext>
                  </a:extLst>
                </a:gridCol>
              </a:tblGrid>
              <a:tr h="0">
                <a:tc>
                  <a:txBody>
                    <a:bodyPr/>
                    <a:lstStyle/>
                    <a:p>
                      <a:pPr fontAlgn="ctr"/>
                      <a:r>
                        <a:rPr lang="en-IN" b="1" dirty="0" smtClean="0">
                          <a:effectLst/>
                        </a:rPr>
                        <a:t>Sales</a:t>
                      </a:r>
                      <a:endParaRPr lang="en-IN" b="1" dirty="0">
                        <a:effectLst/>
                      </a:endParaRPr>
                    </a:p>
                  </a:txBody>
                  <a:tcPr anchor="ctr">
                    <a:lnL>
                      <a:noFill/>
                    </a:lnL>
                    <a:lnR>
                      <a:noFill/>
                    </a:lnR>
                    <a:lnT>
                      <a:noFill/>
                    </a:lnT>
                    <a:lnB>
                      <a:noFill/>
                    </a:lnB>
                    <a:solidFill>
                      <a:srgbClr val="FFFFFF"/>
                    </a:solidFill>
                  </a:tcPr>
                </a:tc>
                <a:tc>
                  <a:txBody>
                    <a:bodyPr/>
                    <a:lstStyle/>
                    <a:p>
                      <a:pPr fontAlgn="ctr"/>
                      <a:r>
                        <a:rPr lang="en-IN" b="1" dirty="0" smtClean="0">
                          <a:effectLst/>
                        </a:rPr>
                        <a:t>Profit</a:t>
                      </a:r>
                      <a:endParaRPr lang="en-IN" b="1" dirty="0">
                        <a:effectLst/>
                      </a:endParaRPr>
                    </a:p>
                  </a:txBody>
                  <a:tcPr anchor="ctr">
                    <a:lnL>
                      <a:noFill/>
                    </a:lnL>
                    <a:lnR>
                      <a:noFill/>
                    </a:lnR>
                    <a:lnT>
                      <a:noFill/>
                    </a:lnT>
                    <a:lnB>
                      <a:noFill/>
                    </a:lnB>
                    <a:solidFill>
                      <a:srgbClr val="FFFFFF"/>
                    </a:solidFill>
                  </a:tcPr>
                </a:tc>
                <a:tc>
                  <a:txBody>
                    <a:bodyPr/>
                    <a:lstStyle/>
                    <a:p>
                      <a:pPr fontAlgn="ctr"/>
                      <a:r>
                        <a:rPr lang="en-IN" b="1" dirty="0" smtClean="0">
                          <a:effectLst/>
                        </a:rPr>
                        <a:t>Quantity</a:t>
                      </a:r>
                      <a:endParaRPr lang="en-IN" b="1" dirty="0">
                        <a:effectLst/>
                      </a:endParaRPr>
                    </a:p>
                  </a:txBody>
                  <a:tcPr anchor="ctr">
                    <a:lnL>
                      <a:noFill/>
                    </a:lnL>
                    <a:lnR>
                      <a:noFill/>
                    </a:lnR>
                    <a:lnT>
                      <a:noFill/>
                    </a:lnT>
                    <a:lnB>
                      <a:noFill/>
                    </a:lnB>
                    <a:solidFill>
                      <a:srgbClr val="FFFFFF"/>
                    </a:solidFill>
                  </a:tcPr>
                </a:tc>
                <a:extLst>
                  <a:ext uri="{0D108BD9-81ED-4DB2-BD59-A6C34878D82A}">
                    <a16:rowId xmlns:a16="http://schemas.microsoft.com/office/drawing/2014/main" val="481574238"/>
                  </a:ext>
                </a:extLst>
              </a:tr>
              <a:tr h="0">
                <a:tc>
                  <a:txBody>
                    <a:bodyPr/>
                    <a:lstStyle/>
                    <a:p>
                      <a:pPr fontAlgn="ctr"/>
                      <a:r>
                        <a:rPr lang="en-IN">
                          <a:effectLst/>
                        </a:rPr>
                        <a:t>67.405998</a:t>
                      </a:r>
                    </a:p>
                  </a:txBody>
                  <a:tcPr anchor="ctr">
                    <a:lnL>
                      <a:noFill/>
                    </a:lnL>
                    <a:lnR>
                      <a:noFill/>
                    </a:lnR>
                    <a:lnT>
                      <a:noFill/>
                    </a:lnT>
                    <a:lnB>
                      <a:noFill/>
                    </a:lnB>
                    <a:solidFill>
                      <a:srgbClr val="FFFFFF"/>
                    </a:solidFill>
                  </a:tcPr>
                </a:tc>
                <a:tc>
                  <a:txBody>
                    <a:bodyPr/>
                    <a:lstStyle/>
                    <a:p>
                      <a:pPr fontAlgn="ctr"/>
                      <a:r>
                        <a:rPr lang="en-IN" dirty="0" smtClean="0">
                          <a:effectLst/>
                        </a:rPr>
                        <a:t>4.123879</a:t>
                      </a:r>
                      <a:endParaRPr lang="en-IN" dirty="0">
                        <a:effectLst/>
                      </a:endParaRPr>
                    </a:p>
                  </a:txBody>
                  <a:tcPr anchor="ctr">
                    <a:lnL>
                      <a:noFill/>
                    </a:lnL>
                    <a:lnR>
                      <a:noFill/>
                    </a:lnR>
                    <a:lnT>
                      <a:noFill/>
                    </a:lnT>
                    <a:lnB>
                      <a:noFill/>
                    </a:lnB>
                    <a:solidFill>
                      <a:srgbClr val="FFFFFF"/>
                    </a:solidFill>
                  </a:tcPr>
                </a:tc>
                <a:tc>
                  <a:txBody>
                    <a:bodyPr/>
                    <a:lstStyle/>
                    <a:p>
                      <a:pPr fontAlgn="ctr"/>
                      <a:r>
                        <a:rPr lang="en-IN" dirty="0" smtClean="0">
                          <a:effectLst/>
                        </a:rPr>
                        <a:t>2</a:t>
                      </a:r>
                      <a:endParaRPr lang="en-IN" dirty="0">
                        <a:effectLst/>
                      </a:endParaRPr>
                    </a:p>
                  </a:txBody>
                  <a:tcPr anchor="ctr">
                    <a:lnL>
                      <a:noFill/>
                    </a:lnL>
                    <a:lnR>
                      <a:noFill/>
                    </a:lnR>
                    <a:lnT>
                      <a:noFill/>
                    </a:lnT>
                    <a:lnB>
                      <a:noFill/>
                    </a:lnB>
                    <a:solidFill>
                      <a:srgbClr val="FFFFFF"/>
                    </a:solidFill>
                  </a:tcPr>
                </a:tc>
                <a:extLst>
                  <a:ext uri="{0D108BD9-81ED-4DB2-BD59-A6C34878D82A}">
                    <a16:rowId xmlns:a16="http://schemas.microsoft.com/office/drawing/2014/main" val="3937415394"/>
                  </a:ext>
                </a:extLst>
              </a:tr>
              <a:tr h="0">
                <a:tc>
                  <a:txBody>
                    <a:bodyPr/>
                    <a:lstStyle/>
                    <a:p>
                      <a:pPr fontAlgn="ctr"/>
                      <a:r>
                        <a:rPr lang="en-IN">
                          <a:effectLst/>
                        </a:rPr>
                        <a:t>68.673246</a:t>
                      </a:r>
                    </a:p>
                  </a:txBody>
                  <a:tcPr anchor="ctr">
                    <a:lnL>
                      <a:noFill/>
                    </a:lnL>
                    <a:lnR>
                      <a:noFill/>
                    </a:lnR>
                    <a:lnT>
                      <a:noFill/>
                    </a:lnT>
                    <a:lnB>
                      <a:noFill/>
                    </a:lnB>
                    <a:solidFill>
                      <a:srgbClr val="FFFFFF"/>
                    </a:solidFill>
                  </a:tcPr>
                </a:tc>
                <a:tc>
                  <a:txBody>
                    <a:bodyPr/>
                    <a:lstStyle/>
                    <a:p>
                      <a:pPr fontAlgn="ctr"/>
                      <a:r>
                        <a:rPr lang="en-IN" dirty="0" smtClean="0">
                          <a:effectLst/>
                        </a:rPr>
                        <a:t>3.237498</a:t>
                      </a:r>
                      <a:endParaRPr lang="en-IN" dirty="0">
                        <a:effectLst/>
                      </a:endParaRPr>
                    </a:p>
                  </a:txBody>
                  <a:tcPr anchor="ctr">
                    <a:lnL>
                      <a:noFill/>
                    </a:lnL>
                    <a:lnR>
                      <a:noFill/>
                    </a:lnR>
                    <a:lnT>
                      <a:noFill/>
                    </a:lnT>
                    <a:lnB>
                      <a:noFill/>
                    </a:lnB>
                    <a:solidFill>
                      <a:srgbClr val="FFFFFF"/>
                    </a:solidFill>
                  </a:tcPr>
                </a:tc>
                <a:tc>
                  <a:txBody>
                    <a:bodyPr/>
                    <a:lstStyle/>
                    <a:p>
                      <a:pPr fontAlgn="ctr"/>
                      <a:r>
                        <a:rPr lang="en-IN" dirty="0" smtClean="0">
                          <a:effectLst/>
                        </a:rPr>
                        <a:t>4</a:t>
                      </a:r>
                      <a:endParaRPr lang="en-IN" dirty="0">
                        <a:effectLst/>
                      </a:endParaRPr>
                    </a:p>
                  </a:txBody>
                  <a:tcPr anchor="ctr">
                    <a:lnL>
                      <a:noFill/>
                    </a:lnL>
                    <a:lnR>
                      <a:noFill/>
                    </a:lnR>
                    <a:lnT>
                      <a:noFill/>
                    </a:lnT>
                    <a:lnB>
                      <a:noFill/>
                    </a:lnB>
                    <a:solidFill>
                      <a:srgbClr val="FFFFFF"/>
                    </a:solidFill>
                  </a:tcPr>
                </a:tc>
                <a:extLst>
                  <a:ext uri="{0D108BD9-81ED-4DB2-BD59-A6C34878D82A}">
                    <a16:rowId xmlns:a16="http://schemas.microsoft.com/office/drawing/2014/main" val="3969895822"/>
                  </a:ext>
                </a:extLst>
              </a:tr>
              <a:tr h="0">
                <a:tc>
                  <a:txBody>
                    <a:bodyPr/>
                    <a:lstStyle/>
                    <a:p>
                      <a:pPr fontAlgn="ctr"/>
                      <a:r>
                        <a:rPr lang="en-IN">
                          <a:effectLst/>
                        </a:rPr>
                        <a:t>69.378432</a:t>
                      </a:r>
                    </a:p>
                  </a:txBody>
                  <a:tcPr anchor="ctr">
                    <a:lnL>
                      <a:noFill/>
                    </a:lnL>
                    <a:lnR>
                      <a:noFill/>
                    </a:lnR>
                    <a:lnT>
                      <a:noFill/>
                    </a:lnT>
                    <a:lnB>
                      <a:noFill/>
                    </a:lnB>
                    <a:solidFill>
                      <a:srgbClr val="FFFFFF"/>
                    </a:solidFill>
                  </a:tcPr>
                </a:tc>
                <a:tc>
                  <a:txBody>
                    <a:bodyPr/>
                    <a:lstStyle/>
                    <a:p>
                      <a:pPr fontAlgn="ctr"/>
                      <a:r>
                        <a:rPr lang="en-IN" dirty="0" smtClean="0">
                          <a:effectLst/>
                        </a:rPr>
                        <a:t>2.892348</a:t>
                      </a:r>
                      <a:endParaRPr lang="en-IN" dirty="0">
                        <a:effectLst/>
                      </a:endParaRPr>
                    </a:p>
                  </a:txBody>
                  <a:tcPr anchor="ctr">
                    <a:lnL>
                      <a:noFill/>
                    </a:lnL>
                    <a:lnR>
                      <a:noFill/>
                    </a:lnR>
                    <a:lnT>
                      <a:noFill/>
                    </a:lnT>
                    <a:lnB>
                      <a:noFill/>
                    </a:lnB>
                    <a:solidFill>
                      <a:srgbClr val="FFFFFF"/>
                    </a:solidFill>
                  </a:tcPr>
                </a:tc>
                <a:tc>
                  <a:txBody>
                    <a:bodyPr/>
                    <a:lstStyle/>
                    <a:p>
                      <a:pPr fontAlgn="ctr"/>
                      <a:r>
                        <a:rPr lang="en-IN" dirty="0" smtClean="0">
                          <a:effectLst/>
                        </a:rPr>
                        <a:t>3</a:t>
                      </a:r>
                      <a:endParaRPr lang="en-IN" dirty="0">
                        <a:effectLst/>
                      </a:endParaRPr>
                    </a:p>
                  </a:txBody>
                  <a:tcPr anchor="ctr">
                    <a:lnL>
                      <a:noFill/>
                    </a:lnL>
                    <a:lnR>
                      <a:noFill/>
                    </a:lnR>
                    <a:lnT>
                      <a:noFill/>
                    </a:lnT>
                    <a:lnB>
                      <a:noFill/>
                    </a:lnB>
                    <a:solidFill>
                      <a:srgbClr val="FFFFFF"/>
                    </a:solidFill>
                  </a:tcPr>
                </a:tc>
                <a:extLst>
                  <a:ext uri="{0D108BD9-81ED-4DB2-BD59-A6C34878D82A}">
                    <a16:rowId xmlns:a16="http://schemas.microsoft.com/office/drawing/2014/main" val="485693331"/>
                  </a:ext>
                </a:extLst>
              </a:tr>
              <a:tr h="0">
                <a:tc>
                  <a:txBody>
                    <a:bodyPr/>
                    <a:lstStyle/>
                    <a:p>
                      <a:pPr fontAlgn="ctr"/>
                      <a:r>
                        <a:rPr lang="en-IN">
                          <a:effectLst/>
                        </a:rPr>
                        <a:t>70.482379</a:t>
                      </a:r>
                    </a:p>
                  </a:txBody>
                  <a:tcPr anchor="ctr">
                    <a:lnL>
                      <a:noFill/>
                    </a:lnL>
                    <a:lnR>
                      <a:noFill/>
                    </a:lnR>
                    <a:lnT>
                      <a:noFill/>
                    </a:lnT>
                    <a:lnB>
                      <a:noFill/>
                    </a:lnB>
                    <a:solidFill>
                      <a:srgbClr val="FFFFFF"/>
                    </a:solidFill>
                  </a:tcPr>
                </a:tc>
                <a:tc>
                  <a:txBody>
                    <a:bodyPr/>
                    <a:lstStyle/>
                    <a:p>
                      <a:pPr fontAlgn="ctr"/>
                      <a:r>
                        <a:rPr lang="en-IN" dirty="0" smtClean="0">
                          <a:effectLst/>
                        </a:rPr>
                        <a:t>1.782687</a:t>
                      </a:r>
                      <a:endParaRPr lang="en-IN" dirty="0">
                        <a:effectLst/>
                      </a:endParaRPr>
                    </a:p>
                  </a:txBody>
                  <a:tcPr anchor="ctr">
                    <a:lnL>
                      <a:noFill/>
                    </a:lnL>
                    <a:lnR>
                      <a:noFill/>
                    </a:lnR>
                    <a:lnT>
                      <a:noFill/>
                    </a:lnT>
                    <a:lnB>
                      <a:noFill/>
                    </a:lnB>
                    <a:solidFill>
                      <a:srgbClr val="FFFFFF"/>
                    </a:solidFill>
                  </a:tcPr>
                </a:tc>
                <a:tc>
                  <a:txBody>
                    <a:bodyPr/>
                    <a:lstStyle/>
                    <a:p>
                      <a:pPr fontAlgn="ctr"/>
                      <a:r>
                        <a:rPr lang="en-IN" dirty="0" smtClean="0">
                          <a:effectLst/>
                        </a:rPr>
                        <a:t>1</a:t>
                      </a:r>
                      <a:endParaRPr lang="en-IN" dirty="0">
                        <a:effectLst/>
                      </a:endParaRPr>
                    </a:p>
                  </a:txBody>
                  <a:tcPr anchor="ctr">
                    <a:lnL>
                      <a:noFill/>
                    </a:lnL>
                    <a:lnR>
                      <a:noFill/>
                    </a:lnR>
                    <a:lnT>
                      <a:noFill/>
                    </a:lnT>
                    <a:lnB>
                      <a:noFill/>
                    </a:lnB>
                    <a:solidFill>
                      <a:srgbClr val="FFFFFF"/>
                    </a:solidFill>
                  </a:tcPr>
                </a:tc>
                <a:extLst>
                  <a:ext uri="{0D108BD9-81ED-4DB2-BD59-A6C34878D82A}">
                    <a16:rowId xmlns:a16="http://schemas.microsoft.com/office/drawing/2014/main" val="121291967"/>
                  </a:ext>
                </a:extLst>
              </a:tr>
              <a:tr h="0">
                <a:tc>
                  <a:txBody>
                    <a:bodyPr/>
                    <a:lstStyle/>
                    <a:p>
                      <a:pPr fontAlgn="ctr"/>
                      <a:r>
                        <a:rPr lang="en-IN">
                          <a:effectLst/>
                        </a:rPr>
                        <a:t>65.238973</a:t>
                      </a:r>
                    </a:p>
                  </a:txBody>
                  <a:tcPr anchor="ctr">
                    <a:lnL>
                      <a:noFill/>
                    </a:lnL>
                    <a:lnR>
                      <a:noFill/>
                    </a:lnR>
                    <a:lnT>
                      <a:noFill/>
                    </a:lnT>
                    <a:lnB>
                      <a:noFill/>
                    </a:lnB>
                    <a:solidFill>
                      <a:srgbClr val="FFFFFF"/>
                    </a:solidFill>
                  </a:tcPr>
                </a:tc>
                <a:tc>
                  <a:txBody>
                    <a:bodyPr/>
                    <a:lstStyle/>
                    <a:p>
                      <a:pPr fontAlgn="ctr"/>
                      <a:r>
                        <a:rPr lang="en-IN" dirty="0" smtClean="0">
                          <a:effectLst/>
                        </a:rPr>
                        <a:t>4.928749</a:t>
                      </a:r>
                      <a:endParaRPr lang="en-IN" dirty="0">
                        <a:effectLst/>
                      </a:endParaRPr>
                    </a:p>
                  </a:txBody>
                  <a:tcPr anchor="ctr">
                    <a:lnL>
                      <a:noFill/>
                    </a:lnL>
                    <a:lnR>
                      <a:noFill/>
                    </a:lnR>
                    <a:lnT>
                      <a:noFill/>
                    </a:lnT>
                    <a:lnB>
                      <a:noFill/>
                    </a:lnB>
                    <a:solidFill>
                      <a:srgbClr val="FFFFFF"/>
                    </a:solidFill>
                  </a:tcPr>
                </a:tc>
                <a:tc>
                  <a:txBody>
                    <a:bodyPr/>
                    <a:lstStyle/>
                    <a:p>
                      <a:pPr fontAlgn="ctr"/>
                      <a:r>
                        <a:rPr lang="en-IN" dirty="0" smtClean="0">
                          <a:effectLst/>
                        </a:rPr>
                        <a:t>8</a:t>
                      </a:r>
                      <a:endParaRPr lang="en-IN" dirty="0">
                        <a:effectLst/>
                      </a:endParaRPr>
                    </a:p>
                  </a:txBody>
                  <a:tcPr anchor="ctr">
                    <a:lnL>
                      <a:noFill/>
                    </a:lnL>
                    <a:lnR>
                      <a:noFill/>
                    </a:lnR>
                    <a:lnT>
                      <a:noFill/>
                    </a:lnT>
                    <a:lnB>
                      <a:noFill/>
                    </a:lnB>
                    <a:solidFill>
                      <a:srgbClr val="FFFFFF"/>
                    </a:solidFill>
                  </a:tcPr>
                </a:tc>
                <a:extLst>
                  <a:ext uri="{0D108BD9-81ED-4DB2-BD59-A6C34878D82A}">
                    <a16:rowId xmlns:a16="http://schemas.microsoft.com/office/drawing/2014/main" val="508161318"/>
                  </a:ext>
                </a:extLst>
              </a:tr>
              <a:tr h="0">
                <a:tc>
                  <a:txBody>
                    <a:bodyPr/>
                    <a:lstStyle/>
                    <a:p>
                      <a:pPr fontAlgn="ctr"/>
                      <a:r>
                        <a:rPr lang="en-IN">
                          <a:effectLst/>
                        </a:rPr>
                        <a:t>68.289349</a:t>
                      </a:r>
                    </a:p>
                  </a:txBody>
                  <a:tcPr anchor="ctr">
                    <a:lnL>
                      <a:noFill/>
                    </a:lnL>
                    <a:lnR>
                      <a:noFill/>
                    </a:lnR>
                    <a:lnT>
                      <a:noFill/>
                    </a:lnT>
                    <a:lnB>
                      <a:noFill/>
                    </a:lnB>
                    <a:solidFill>
                      <a:srgbClr val="FFFFFF"/>
                    </a:solidFill>
                  </a:tcPr>
                </a:tc>
                <a:tc>
                  <a:txBody>
                    <a:bodyPr/>
                    <a:lstStyle/>
                    <a:p>
                      <a:pPr fontAlgn="ctr"/>
                      <a:r>
                        <a:rPr lang="en-IN" dirty="0" smtClean="0">
                          <a:effectLst/>
                        </a:rPr>
                        <a:t>5.389724</a:t>
                      </a:r>
                      <a:endParaRPr lang="en-IN" dirty="0">
                        <a:effectLst/>
                      </a:endParaRPr>
                    </a:p>
                  </a:txBody>
                  <a:tcPr anchor="ctr">
                    <a:lnL>
                      <a:noFill/>
                    </a:lnL>
                    <a:lnR>
                      <a:noFill/>
                    </a:lnR>
                    <a:lnT>
                      <a:noFill/>
                    </a:lnT>
                    <a:lnB>
                      <a:noFill/>
                    </a:lnB>
                    <a:solidFill>
                      <a:srgbClr val="FFFFFF"/>
                    </a:solidFill>
                  </a:tcPr>
                </a:tc>
                <a:tc>
                  <a:txBody>
                    <a:bodyPr/>
                    <a:lstStyle/>
                    <a:p>
                      <a:pPr fontAlgn="ctr"/>
                      <a:r>
                        <a:rPr lang="en-IN" dirty="0" smtClean="0">
                          <a:effectLst/>
                        </a:rPr>
                        <a:t>6</a:t>
                      </a:r>
                      <a:endParaRPr lang="en-IN" dirty="0">
                        <a:effectLst/>
                      </a:endParaRPr>
                    </a:p>
                  </a:txBody>
                  <a:tcPr anchor="ctr">
                    <a:lnL>
                      <a:noFill/>
                    </a:lnL>
                    <a:lnR>
                      <a:noFill/>
                    </a:lnR>
                    <a:lnT>
                      <a:noFill/>
                    </a:lnT>
                    <a:lnB>
                      <a:noFill/>
                    </a:lnB>
                    <a:solidFill>
                      <a:srgbClr val="FFFFFF"/>
                    </a:solidFill>
                  </a:tcPr>
                </a:tc>
                <a:extLst>
                  <a:ext uri="{0D108BD9-81ED-4DB2-BD59-A6C34878D82A}">
                    <a16:rowId xmlns:a16="http://schemas.microsoft.com/office/drawing/2014/main" val="1258826629"/>
                  </a:ext>
                </a:extLst>
              </a:tr>
              <a:tr h="0">
                <a:tc>
                  <a:txBody>
                    <a:bodyPr/>
                    <a:lstStyle/>
                    <a:p>
                      <a:pPr fontAlgn="ctr"/>
                      <a:r>
                        <a:rPr lang="en-IN">
                          <a:effectLst/>
                        </a:rPr>
                        <a:t>69.732878</a:t>
                      </a:r>
                    </a:p>
                  </a:txBody>
                  <a:tcPr anchor="ctr">
                    <a:lnL>
                      <a:noFill/>
                    </a:lnL>
                    <a:lnR>
                      <a:noFill/>
                    </a:lnR>
                    <a:lnT>
                      <a:noFill/>
                    </a:lnT>
                    <a:lnB>
                      <a:noFill/>
                    </a:lnB>
                    <a:solidFill>
                      <a:srgbClr val="FFFFFF"/>
                    </a:solidFill>
                  </a:tcPr>
                </a:tc>
                <a:tc>
                  <a:txBody>
                    <a:bodyPr/>
                    <a:lstStyle/>
                    <a:p>
                      <a:pPr fontAlgn="ctr"/>
                      <a:r>
                        <a:rPr lang="en-IN" dirty="0" smtClean="0">
                          <a:effectLst/>
                        </a:rPr>
                        <a:t>8.287389</a:t>
                      </a:r>
                      <a:endParaRPr lang="en-IN" dirty="0">
                        <a:effectLst/>
                      </a:endParaRPr>
                    </a:p>
                  </a:txBody>
                  <a:tcPr anchor="ctr">
                    <a:lnL>
                      <a:noFill/>
                    </a:lnL>
                    <a:lnR>
                      <a:noFill/>
                    </a:lnR>
                    <a:lnT>
                      <a:noFill/>
                    </a:lnT>
                    <a:lnB>
                      <a:noFill/>
                    </a:lnB>
                    <a:solidFill>
                      <a:srgbClr val="FFFFFF"/>
                    </a:solidFill>
                  </a:tcPr>
                </a:tc>
                <a:tc>
                  <a:txBody>
                    <a:bodyPr/>
                    <a:lstStyle/>
                    <a:p>
                      <a:pPr fontAlgn="ctr"/>
                      <a:r>
                        <a:rPr lang="en-IN" dirty="0" smtClean="0">
                          <a:effectLst/>
                        </a:rPr>
                        <a:t>8</a:t>
                      </a:r>
                      <a:endParaRPr lang="en-IN" dirty="0">
                        <a:effectLst/>
                      </a:endParaRPr>
                    </a:p>
                  </a:txBody>
                  <a:tcPr anchor="ctr">
                    <a:lnL>
                      <a:noFill/>
                    </a:lnL>
                    <a:lnR>
                      <a:noFill/>
                    </a:lnR>
                    <a:lnT>
                      <a:noFill/>
                    </a:lnT>
                    <a:lnB>
                      <a:noFill/>
                    </a:lnB>
                    <a:solidFill>
                      <a:srgbClr val="FFFFFF"/>
                    </a:solidFill>
                  </a:tcPr>
                </a:tc>
                <a:extLst>
                  <a:ext uri="{0D108BD9-81ED-4DB2-BD59-A6C34878D82A}">
                    <a16:rowId xmlns:a16="http://schemas.microsoft.com/office/drawing/2014/main" val="914679309"/>
                  </a:ext>
                </a:extLst>
              </a:tr>
            </a:tbl>
          </a:graphicData>
        </a:graphic>
      </p:graphicFrame>
    </p:spTree>
    <p:extLst>
      <p:ext uri="{BB962C8B-B14F-4D97-AF65-F5344CB8AC3E}">
        <p14:creationId xmlns:p14="http://schemas.microsoft.com/office/powerpoint/2010/main" val="37534846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97346"/>
            <a:ext cx="12192000" cy="6740307"/>
          </a:xfrm>
          <a:prstGeom prst="rect">
            <a:avLst/>
          </a:prstGeom>
        </p:spPr>
        <p:txBody>
          <a:bodyPr wrap="square">
            <a:spAutoFit/>
          </a:bodyPr>
          <a:lstStyle/>
          <a:p>
            <a:r>
              <a:rPr lang="en-US" b="1" i="0" dirty="0" smtClean="0">
                <a:effectLst/>
                <a:latin typeface="var(--jp-content-font-family)"/>
              </a:rPr>
              <a:t>Introduction to ARIMA Models</a:t>
            </a:r>
          </a:p>
          <a:p>
            <a:pPr marL="285750" indent="-285750">
              <a:buFont typeface="Arial" panose="020B0604020202020204" pitchFamily="34" charset="0"/>
              <a:buChar char="•"/>
            </a:pPr>
            <a:r>
              <a:rPr lang="en-US" dirty="0" smtClean="0">
                <a:effectLst/>
                <a:latin typeface="var(--jp-content-font-family)"/>
              </a:rPr>
              <a:t>ARIMA models are a type of statistical model that can be used to analyze and forecast time series data. It gives a simple yet powerful way to create time series forecasts by explicitly catering to a set of common structures in time series data.</a:t>
            </a:r>
          </a:p>
          <a:p>
            <a:r>
              <a:rPr lang="en-US" dirty="0" smtClean="0">
                <a:effectLst/>
                <a:latin typeface="var(--jp-content-font-family)"/>
              </a:rPr>
              <a:t>ARIMA is an acronym for </a:t>
            </a:r>
            <a:r>
              <a:rPr lang="en-US" b="1" dirty="0" err="1" smtClean="0">
                <a:effectLst/>
                <a:latin typeface="var(--jp-content-font-family)"/>
              </a:rPr>
              <a:t>AutoRegressive</a:t>
            </a:r>
            <a:r>
              <a:rPr lang="en-US" b="1" dirty="0" smtClean="0">
                <a:effectLst/>
                <a:latin typeface="var(--jp-content-font-family)"/>
              </a:rPr>
              <a:t> Integrated Moving Average</a:t>
            </a:r>
            <a:r>
              <a:rPr lang="en-US" dirty="0" smtClean="0">
                <a:effectLst/>
                <a:latin typeface="var(--jp-content-font-family)"/>
              </a:rPr>
              <a:t>. It's a more complex version of the </a:t>
            </a:r>
            <a:r>
              <a:rPr lang="en-US" dirty="0" err="1" smtClean="0">
                <a:effectLst/>
                <a:latin typeface="var(--jp-content-font-family)"/>
              </a:rPr>
              <a:t>AutoRegressive</a:t>
            </a:r>
            <a:r>
              <a:rPr lang="en-US" dirty="0" smtClean="0">
                <a:effectLst/>
                <a:latin typeface="var(--jp-content-font-family)"/>
              </a:rPr>
              <a:t> Moving Average, with the addition of integration.</a:t>
            </a:r>
          </a:p>
          <a:p>
            <a:r>
              <a:rPr lang="en-US" b="0" i="0" dirty="0" smtClean="0">
                <a:effectLst/>
                <a:latin typeface="system-ui"/>
              </a:rPr>
              <a:t>An ARIMA model is characterized by 3 terms: p, d, and q where</a:t>
            </a:r>
          </a:p>
          <a:p>
            <a:pPr>
              <a:buFont typeface="Arial" panose="020B0604020202020204" pitchFamily="34" charset="0"/>
              <a:buChar char="•"/>
            </a:pPr>
            <a:r>
              <a:rPr lang="en-US" b="1" i="0" dirty="0" smtClean="0">
                <a:effectLst/>
                <a:latin typeface="system-ui"/>
              </a:rPr>
              <a:t>p</a:t>
            </a:r>
            <a:r>
              <a:rPr lang="en-US" b="0" i="0" dirty="0" smtClean="0">
                <a:effectLst/>
                <a:latin typeface="system-ui"/>
              </a:rPr>
              <a:t> is the order of the AR term. The number of lag observations included in the model is also called the lag order.</a:t>
            </a:r>
          </a:p>
          <a:p>
            <a:pPr>
              <a:buFont typeface="Arial" panose="020B0604020202020204" pitchFamily="34" charset="0"/>
              <a:buChar char="•"/>
            </a:pPr>
            <a:r>
              <a:rPr lang="en-US" b="1" i="0" dirty="0" smtClean="0">
                <a:effectLst/>
                <a:latin typeface="system-ui"/>
              </a:rPr>
              <a:t>q</a:t>
            </a:r>
            <a:r>
              <a:rPr lang="en-US" b="0" i="0" dirty="0" smtClean="0">
                <a:effectLst/>
                <a:latin typeface="system-ui"/>
              </a:rPr>
              <a:t> is the size of the moving average window, also called the order of moving average.</a:t>
            </a:r>
          </a:p>
          <a:p>
            <a:pPr>
              <a:buFont typeface="Arial" panose="020B0604020202020204" pitchFamily="34" charset="0"/>
              <a:buChar char="•"/>
            </a:pPr>
            <a:r>
              <a:rPr lang="en-US" b="1" i="0" dirty="0" smtClean="0">
                <a:effectLst/>
                <a:latin typeface="system-ui"/>
              </a:rPr>
              <a:t>d</a:t>
            </a:r>
            <a:r>
              <a:rPr lang="en-US" b="0" i="0" dirty="0" smtClean="0">
                <a:effectLst/>
                <a:latin typeface="system-ui"/>
              </a:rPr>
              <a:t> is the number of differencing required to make the time series stationary.</a:t>
            </a:r>
          </a:p>
          <a:p>
            <a:r>
              <a:rPr lang="en-US" b="1" i="0" dirty="0" smtClean="0">
                <a:effectLst/>
                <a:latin typeface="system-ui"/>
              </a:rPr>
              <a:t>What does ARIMA(p, d, q) mean?</a:t>
            </a:r>
            <a:endParaRPr lang="en-US" b="0" i="0" dirty="0" smtClean="0">
              <a:effectLst/>
              <a:latin typeface="system-ui"/>
            </a:endParaRPr>
          </a:p>
          <a:p>
            <a:r>
              <a:rPr lang="en-US" b="0" i="0" dirty="0" smtClean="0">
                <a:effectLst/>
                <a:latin typeface="system-ui"/>
              </a:rPr>
              <a:t>For example :</a:t>
            </a:r>
          </a:p>
          <a:p>
            <a:pPr marL="285750" indent="-285750">
              <a:buFont typeface="Arial" panose="020B0604020202020204" pitchFamily="34" charset="0"/>
              <a:buChar char="•"/>
            </a:pPr>
            <a:r>
              <a:rPr lang="en-US" dirty="0"/>
              <a:t>ARIMA(1, 0, 3) signifies that you're combining a 1st order Auto-Regressive model and a 3rd order Moving Average model to describe some response variable (Y) in your model. It's a good idea to think about it this way: (AR, I, MA). In simple words, this gives your model the following appearance:</a:t>
            </a:r>
          </a:p>
          <a:p>
            <a:r>
              <a:rPr lang="en-US" dirty="0" smtClean="0"/>
              <a:t>	Y </a:t>
            </a:r>
            <a:r>
              <a:rPr lang="en-US" dirty="0"/>
              <a:t>= (Auto-Regressive Parameters) + (Moving Average Parameters</a:t>
            </a:r>
            <a:r>
              <a:rPr lang="en-US" dirty="0" smtClean="0"/>
              <a:t>)</a:t>
            </a:r>
          </a:p>
          <a:p>
            <a:endParaRPr lang="en-US" dirty="0"/>
          </a:p>
          <a:p>
            <a:r>
              <a:rPr lang="en-US" dirty="0" smtClean="0"/>
              <a:t>	The </a:t>
            </a:r>
            <a:r>
              <a:rPr lang="en-US" dirty="0"/>
              <a:t>0 between the 1 and the 3 represents the 'I' part of the model (the Integrative component), which denotes </a:t>
            </a:r>
            <a:r>
              <a:rPr lang="en-US" dirty="0" smtClean="0"/>
              <a:t>a	model </a:t>
            </a:r>
            <a:r>
              <a:rPr lang="en-US" dirty="0"/>
              <a:t>that takes the difference between response variable data - this can be done with non-stationary data, but </a:t>
            </a:r>
            <a:r>
              <a:rPr lang="en-US" dirty="0" smtClean="0"/>
              <a:t>you	don't </a:t>
            </a:r>
            <a:r>
              <a:rPr lang="en-US" dirty="0"/>
              <a:t>appear to be dealing with that, so ignore it</a:t>
            </a:r>
            <a:r>
              <a:rPr lang="en-US" dirty="0" smtClean="0"/>
              <a:t>.</a:t>
            </a:r>
          </a:p>
          <a:p>
            <a:endParaRPr lang="en-US" dirty="0"/>
          </a:p>
          <a:p>
            <a:pPr marL="285750" indent="-285750">
              <a:buFont typeface="Arial" panose="020B0604020202020204" pitchFamily="34" charset="0"/>
              <a:buChar char="•"/>
            </a:pPr>
            <a:r>
              <a:rPr lang="en-US" dirty="0"/>
              <a:t>ARIMA(2, 1, 2) signifies that you're combining a 2nd order AR model and also a 2nd order MA model to describe Y. d = 1st denotes that the model used 1 order differencing to make the data stationary.</a:t>
            </a:r>
          </a:p>
          <a:p>
            <a:r>
              <a:rPr lang="en-US" dirty="0"/>
              <a:t>Just like these </a:t>
            </a:r>
            <a:r>
              <a:rPr lang="en-US" dirty="0" smtClean="0"/>
              <a:t>examples, </a:t>
            </a:r>
            <a:r>
              <a:rPr lang="en-US" dirty="0"/>
              <a:t>we have to find </a:t>
            </a:r>
            <a:r>
              <a:rPr lang="en-US" dirty="0" smtClean="0"/>
              <a:t>the perfect </a:t>
            </a:r>
            <a:r>
              <a:rPr lang="en-US" dirty="0"/>
              <a:t>order of p, </a:t>
            </a:r>
            <a:r>
              <a:rPr lang="en-US" dirty="0" smtClean="0"/>
              <a:t>d, </a:t>
            </a:r>
            <a:r>
              <a:rPr lang="en-US" dirty="0"/>
              <a:t>and q to fit the best model</a:t>
            </a:r>
            <a:r>
              <a:rPr lang="en-US" dirty="0" smtClean="0"/>
              <a:t>.</a:t>
            </a:r>
            <a:endParaRPr lang="en-US" dirty="0"/>
          </a:p>
        </p:txBody>
      </p:sp>
    </p:spTree>
    <p:extLst>
      <p:ext uri="{BB962C8B-B14F-4D97-AF65-F5344CB8AC3E}">
        <p14:creationId xmlns:p14="http://schemas.microsoft.com/office/powerpoint/2010/main" val="5263242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3970318"/>
          </a:xfrm>
          <a:prstGeom prst="rect">
            <a:avLst/>
          </a:prstGeom>
        </p:spPr>
        <p:txBody>
          <a:bodyPr wrap="square">
            <a:spAutoFit/>
          </a:bodyPr>
          <a:lstStyle/>
          <a:p>
            <a:r>
              <a:rPr lang="en-US" b="1" dirty="0" smtClean="0"/>
              <a:t>There are a number of ways to find values of p, q, and d:</a:t>
            </a:r>
            <a:endParaRPr lang="en-US" dirty="0" smtClean="0"/>
          </a:p>
          <a:p>
            <a:pPr marL="285750" indent="-285750">
              <a:buFont typeface="Arial" panose="020B0604020202020204" pitchFamily="34" charset="0"/>
              <a:buChar char="•"/>
            </a:pPr>
            <a:r>
              <a:rPr lang="en-US" dirty="0" smtClean="0"/>
              <a:t>look at an autocorrelation graph of the data (will help if the Moving Average (MA) model is appropriate)</a:t>
            </a:r>
          </a:p>
          <a:p>
            <a:pPr marL="285750" indent="-285750">
              <a:buFont typeface="Arial" panose="020B0604020202020204" pitchFamily="34" charset="0"/>
              <a:buChar char="•"/>
            </a:pPr>
            <a:r>
              <a:rPr lang="en-US" dirty="0" smtClean="0"/>
              <a:t>look at a partial autocorrelation graph of the data (will help if the </a:t>
            </a:r>
            <a:r>
              <a:rPr lang="en-US" dirty="0" err="1" smtClean="0"/>
              <a:t>AutoRegressive</a:t>
            </a:r>
            <a:r>
              <a:rPr lang="en-US" dirty="0" smtClean="0"/>
              <a:t> (AR) model is appropriate)</a:t>
            </a:r>
          </a:p>
          <a:p>
            <a:pPr marL="285750" indent="-285750">
              <a:buFont typeface="Arial" panose="020B0604020202020204" pitchFamily="34" charset="0"/>
              <a:buChar char="•"/>
            </a:pPr>
            <a:r>
              <a:rPr lang="en-US" dirty="0" smtClean="0"/>
              <a:t>look at the extended autocorrelation chart of the data (will help if a combination of AR and MA is needed)</a:t>
            </a:r>
          </a:p>
          <a:p>
            <a:pPr marL="285750" indent="-285750">
              <a:buFont typeface="Arial" panose="020B0604020202020204" pitchFamily="34" charset="0"/>
              <a:buChar char="•"/>
            </a:pPr>
            <a:r>
              <a:rPr lang="en-US" dirty="0" smtClean="0"/>
              <a:t>try </a:t>
            </a:r>
            <a:r>
              <a:rPr lang="en-US" dirty="0" err="1" smtClean="0"/>
              <a:t>Akaike's</a:t>
            </a:r>
            <a:r>
              <a:rPr lang="en-US" dirty="0" smtClean="0"/>
              <a:t> Information Criterion (AIC) on a set of models and investigate the models with the lowest AIC values</a:t>
            </a:r>
          </a:p>
          <a:p>
            <a:pPr marL="285750" indent="-285750">
              <a:buFont typeface="Arial" panose="020B0604020202020204" pitchFamily="34" charset="0"/>
              <a:buChar char="•"/>
            </a:pPr>
            <a:r>
              <a:rPr lang="en-US" dirty="0" smtClean="0"/>
              <a:t>try the Schwartz Bayesian Information Criterion (BIC) and investigate the models with the lowest BIC values</a:t>
            </a:r>
          </a:p>
          <a:p>
            <a:endParaRPr lang="en-US" dirty="0" smtClean="0"/>
          </a:p>
          <a:p>
            <a:r>
              <a:rPr lang="en-US" dirty="0"/>
              <a:t>Before working with non-stationary data, the Autoregressive Integrated Moving Average (ARIMA) Model converts it to stationary data. One of the most widely used models for predicting linear time series data is this one</a:t>
            </a:r>
            <a:r>
              <a:rPr lang="en-US" dirty="0" smtClean="0"/>
              <a:t>.</a:t>
            </a:r>
          </a:p>
          <a:p>
            <a:endParaRPr lang="en-US" dirty="0"/>
          </a:p>
          <a:p>
            <a:r>
              <a:rPr lang="en-US" dirty="0"/>
              <a:t>The ARIMA model has been widely utilized in banking and economics since it is recognized to be reliable, efficient, and capable of predicting short-term share market movements.</a:t>
            </a:r>
          </a:p>
          <a:p>
            <a:endParaRPr lang="en-US" dirty="0" smtClean="0"/>
          </a:p>
          <a:p>
            <a:r>
              <a:rPr lang="en-US" b="1" dirty="0"/>
              <a:t>Problem </a:t>
            </a:r>
            <a:r>
              <a:rPr lang="en-US" b="1" dirty="0" smtClean="0"/>
              <a:t>Statement</a:t>
            </a:r>
            <a:r>
              <a:rPr lang="en-US" dirty="0" smtClean="0"/>
              <a:t>: </a:t>
            </a:r>
            <a:r>
              <a:rPr lang="en-US" dirty="0"/>
              <a:t>In this notebook, we are going to use the </a:t>
            </a:r>
            <a:r>
              <a:rPr lang="en-US" dirty="0" smtClean="0"/>
              <a:t>ARIMA </a:t>
            </a:r>
            <a:r>
              <a:rPr lang="en-US" dirty="0"/>
              <a:t>model to forecast the </a:t>
            </a:r>
            <a:r>
              <a:rPr lang="en-US" dirty="0" smtClean="0"/>
              <a:t>Sales of Cryogenic Storage Tank sales</a:t>
            </a:r>
            <a:endParaRPr lang="en-US" dirty="0" smtClean="0"/>
          </a:p>
        </p:txBody>
      </p:sp>
    </p:spTree>
    <p:extLst>
      <p:ext uri="{BB962C8B-B14F-4D97-AF65-F5344CB8AC3E}">
        <p14:creationId xmlns:p14="http://schemas.microsoft.com/office/powerpoint/2010/main" val="632755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46921" y="399728"/>
            <a:ext cx="7195930" cy="461665"/>
          </a:xfrm>
          <a:prstGeom prst="rect">
            <a:avLst/>
          </a:prstGeom>
          <a:noFill/>
        </p:spPr>
        <p:txBody>
          <a:bodyPr wrap="square" rtlCol="0">
            <a:spAutoFit/>
          </a:bodyPr>
          <a:lstStyle/>
          <a:p>
            <a:r>
              <a:rPr lang="en-IN" sz="2400" b="1" dirty="0" smtClean="0"/>
              <a:t>Importing important libraries and reading data </a:t>
            </a:r>
            <a:endParaRPr lang="en-IN" sz="2400" b="1" dirty="0"/>
          </a:p>
        </p:txBody>
      </p:sp>
      <p:pic>
        <p:nvPicPr>
          <p:cNvPr id="3" name="Picture 2"/>
          <p:cNvPicPr>
            <a:picLocks noChangeAspect="1"/>
          </p:cNvPicPr>
          <p:nvPr/>
        </p:nvPicPr>
        <p:blipFill>
          <a:blip r:embed="rId2"/>
          <a:stretch>
            <a:fillRect/>
          </a:stretch>
        </p:blipFill>
        <p:spPr>
          <a:xfrm>
            <a:off x="1046921" y="993915"/>
            <a:ext cx="8375375" cy="1921564"/>
          </a:xfrm>
          <a:prstGeom prst="rect">
            <a:avLst/>
          </a:prstGeom>
        </p:spPr>
      </p:pic>
      <p:sp>
        <p:nvSpPr>
          <p:cNvPr id="5" name="Rectangle 1"/>
          <p:cNvSpPr>
            <a:spLocks noChangeArrowheads="1"/>
          </p:cNvSpPr>
          <p:nvPr/>
        </p:nvSpPr>
        <p:spPr bwMode="auto">
          <a:xfrm>
            <a:off x="1046921" y="3339264"/>
            <a:ext cx="878619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en-US" altLang="en-US" b="0" u="none" strike="noStrike" cap="none" normalizeH="0" baseline="0" dirty="0" smtClean="0">
                <a:ln>
                  <a:noFill/>
                </a:ln>
                <a:solidFill>
                  <a:srgbClr val="212121"/>
                </a:solidFill>
                <a:effectLst/>
              </a:rPr>
              <a:t>As we are performing </a:t>
            </a:r>
            <a:r>
              <a:rPr lang="en-US" b="1" dirty="0" smtClean="0"/>
              <a:t>Univariate Time Series Forecasting</a:t>
            </a:r>
            <a:r>
              <a:rPr kumimoji="0" lang="en-US" altLang="en-US" b="0" i="1" u="none" strike="noStrike" cap="none" normalizeH="0" baseline="0" dirty="0" smtClean="0">
                <a:ln>
                  <a:noFill/>
                </a:ln>
                <a:solidFill>
                  <a:srgbClr val="212121"/>
                </a:solidFill>
                <a:effectLst/>
              </a:rPr>
              <a:t> </a:t>
            </a:r>
            <a:r>
              <a:rPr kumimoji="0" lang="en-US" altLang="en-US" b="0" u="none" strike="noStrike" cap="none" normalizeH="0" baseline="0" dirty="0" smtClean="0">
                <a:ln>
                  <a:noFill/>
                </a:ln>
                <a:solidFill>
                  <a:srgbClr val="212121"/>
                </a:solidFill>
                <a:effectLst/>
              </a:rPr>
              <a:t>we will consider only </a:t>
            </a:r>
            <a:r>
              <a:rPr kumimoji="0" lang="en-US" altLang="en-US" b="1" u="none" strike="noStrike" cap="none" normalizeH="0" baseline="0" dirty="0" smtClean="0">
                <a:ln>
                  <a:noFill/>
                </a:ln>
                <a:solidFill>
                  <a:srgbClr val="212121"/>
                </a:solidFill>
                <a:effectLst/>
              </a:rPr>
              <a:t>sales</a:t>
            </a:r>
            <a:r>
              <a:rPr kumimoji="0" lang="en-US" altLang="en-US" b="0" i="1" u="none" strike="noStrike" cap="none" normalizeH="0" baseline="0" dirty="0" smtClean="0">
                <a:ln>
                  <a:noFill/>
                </a:ln>
                <a:solidFill>
                  <a:srgbClr val="212121"/>
                </a:solidFill>
                <a:effectLst/>
              </a:rPr>
              <a:t>.</a:t>
            </a:r>
            <a:r>
              <a:rPr kumimoji="0" lang="en-US" altLang="en-US" b="0" i="0" u="none" strike="noStrike" cap="none" normalizeH="0" baseline="0" dirty="0" smtClean="0">
                <a:ln>
                  <a:noFill/>
                </a:ln>
                <a:solidFill>
                  <a:srgbClr val="212121"/>
                </a:solidFill>
                <a:effectLst/>
              </a:rPr>
              <a:t> </a:t>
            </a:r>
            <a:endParaRPr kumimoji="0" lang="en-US" altLang="en-US" sz="1800" b="0" i="0" u="none" strike="noStrike" cap="none" normalizeH="0" baseline="0" dirty="0" smtClean="0">
              <a:ln>
                <a:noFill/>
              </a:ln>
              <a:solidFill>
                <a:schemeClr val="tx1"/>
              </a:solidFill>
              <a:effectLst/>
            </a:endParaRPr>
          </a:p>
        </p:txBody>
      </p:sp>
      <p:pic>
        <p:nvPicPr>
          <p:cNvPr id="6" name="Picture 5"/>
          <p:cNvPicPr>
            <a:picLocks noChangeAspect="1"/>
          </p:cNvPicPr>
          <p:nvPr/>
        </p:nvPicPr>
        <p:blipFill>
          <a:blip r:embed="rId3"/>
          <a:stretch>
            <a:fillRect/>
          </a:stretch>
        </p:blipFill>
        <p:spPr>
          <a:xfrm>
            <a:off x="1139688" y="4132381"/>
            <a:ext cx="2001078" cy="2321428"/>
          </a:xfrm>
          <a:prstGeom prst="rect">
            <a:avLst/>
          </a:prstGeom>
        </p:spPr>
      </p:pic>
    </p:spTree>
    <p:extLst>
      <p:ext uri="{BB962C8B-B14F-4D97-AF65-F5344CB8AC3E}">
        <p14:creationId xmlns:p14="http://schemas.microsoft.com/office/powerpoint/2010/main" val="13328515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12775" y="2749715"/>
            <a:ext cx="7421218" cy="461665"/>
          </a:xfrm>
          <a:prstGeom prst="rect">
            <a:avLst/>
          </a:prstGeom>
          <a:noFill/>
        </p:spPr>
        <p:txBody>
          <a:bodyPr wrap="square" rtlCol="0">
            <a:spAutoFit/>
          </a:bodyPr>
          <a:lstStyle/>
          <a:p>
            <a:r>
              <a:rPr lang="en-IN" sz="2400" b="1" dirty="0"/>
              <a:t>Check for stationarity</a:t>
            </a:r>
          </a:p>
        </p:txBody>
      </p:sp>
      <p:sp>
        <p:nvSpPr>
          <p:cNvPr id="3" name="AutoShape 2" descr="data:image/png;base64,iVBORw0KGgoAAAANSUhEUgAAAkIAAAGdCAYAAAD+JxxnAAAAOXRFWHRTb2Z0d2FyZQBNYXRwbG90bGliIHZlcnNpb24zLjUuMiwgaHR0cHM6Ly9tYXRwbG90bGliLm9yZy8qNh9FAAAACXBIWXMAAA9hAAAPYQGoP6dpAABeJ0lEQVR4nO3de3hU5bn///ckJEMIyZAQchgOARURCKAGhaAYQTkoAVG/agVTqG7UVqBsoLVoq9RdgW0tbTdUrbY/tbaKbQUqihg8AFISwAjlfFCBcEgIQjKBAElInt8fixkYjgkkWZnM53Vdc82amXvWumdQ5uY5OowxBhEREZEgFGJ3AiIiIiJ2USEkIiIiQUuFkIiIiAQtFUIiIiIStFQIiYiISNBSISQiIiJBS4WQiIiIBC0VQiIiIhK0mtidQENXVVXFvn37iIqKwuFw2J2OiIiIVIMxhsOHD+N2uwkJOX+7jwqhi9i3bx9t27a1Ow0RERG5BLt376ZNmzbnfV2F0EVERUUB1hcZHR1tczYiIiJSHSUlJbRt29b3O34+KoQuwtsdFh0drUJIREQkwFxsWEuNBku//PLLdO/e3VcUpKWl8dFHH/leHz16NA6Hw+/Wu3dvv3OUlZUxbtw44uLiiIyMZNiwYezZs8cvpqioiMzMTFwuFy6Xi8zMTIqLi/1i8vLyGDp0KJGRkcTFxTF+/HjKy8v9YtavX096ejoRERG0bt2a5557Du0xKyIiIl41KoTatGnDjBkz+PLLL/nyyy/p378/d911Fxs3bvTFDB48mPz8fN9t4cKFfueYMGEC8+bNY86cOSxfvpwjR46QkZFBZWWlL2bEiBGsXbuWRYsWsWjRItauXUtmZqbv9crKSoYMGUJpaSnLly9nzpw5vPfee0yaNMkXU1JSwoABA3C73axevZpZs2bx4osvMnPmzBp/SSIiItJImcsUExNj/vSnPxljjBk1apS56667zhtbXFxswsLCzJw5c3zP7d2714SEhJhFixYZY4zZtGmTAUxOTo4vJjs72wBmy5YtxhhjFi5caEJCQszevXt9Me+8845xOp3G4/EYY4x56aWXjMvlMsePH/fFTJ8+3bjdblNVVVXtz+fxeAzgO6+IiIg0fNX9/b7kMUKVlZX84x//oLS0lLS0NN/zS5YsIT4+nhYtWpCens7zzz9PfHw8ALm5uVRUVDBw4EBfvNvtJiUlhRUrVjBo0CCys7NxuVz06tXLF9O7d29cLhcrVqygU6dOZGdnk5KSgtvt9sUMGjSIsrIycnNz6devH9nZ2aSnp+N0Ov1ipkyZws6dO+nQocM5P1dZWRllZWW+xyUlJRf9LowxnDhxwq9VS+pOaGgoTZo00XIGIiJy2WpcCK1fv560tDSOHz9O8+bNmTdvHl26dAHgjjvu4L777iM5OZkdO3bwi1/8gv79+5Obm4vT6aSgoIDw8HBiYmL8zpmQkEBBQQEABQUFvsLpdPHx8X4xCQkJfq/HxMQQHh7uF9O+ffuzruN97XyF0PTp0/nlL39Z7e+jvLyc/Px8jh49Wu33yOVr1qwZSUlJhIeH252KiIgEsBoXQp06dWLt2rUUFxfz3nvvMWrUKJYuXUqXLl144IEHfHEpKSn07NmT5ORkPvzwQ+65557zntMY4/ev+3P9S782YszJgdIXakmYMmUKEydO9D32Tr87l6qqKnbs2EFoaChut5vw8HC1UtQxYwzl5eUcOHCAHTt20LFjxwsulCUiInIhNS6EwsPDueqqqwDo2bMnq1ev5ve//z1//OMfz4pNSkoiOTmZ7du3A5CYmEh5eTlFRUV+rUKFhYX06dPHF7N///6zznXgwAFfi05iYiIrV670e72oqIiKigq/GG/r0OnXAc5qTTqd0+n06067kPLycqqqqmjbti3NmjWr1nvk8kVERBAWFsauXbsoLy+nadOmdqckIiIB6rL/KW2M8RtTc7qDBw+ye/dukpKSAEhNTSUsLIzFixf7YvLz89mwYYOvEEpLS8Pj8bBq1SpfzMqVK/F4PH4xGzZsID8/3xeTlZWF0+kkNTXVF7Ns2TK/KfVZWVm43e6zuswul1ok6p++cxERqQ01+jV56qmn+OKLL9i5cyfr16/n6aefZsmSJYwcOZIjR44wefJksrOz2blzJ0uWLGHo0KHExcVx9913A+ByuXjkkUeYNGkSn376KWvWrOGhhx6iW7du3H777QB07tyZwYMHM2bMGHJycsjJyWHMmDFkZGTQqVMnAAYOHEiXLl3IzMxkzZo1fPrpp0yePJkxY8b4Fj0cMWIETqeT0aNHs2HDBubNm8e0adOYOHGiuq9ERETEUpOpaA8//LBJTk424eHhplWrVua2224zWVlZxhhjjh49agYOHGhatWplwsLCTLt27cyoUaNMXl6e3zmOHTtmxo4da2JjY01ERITJyMg4K+bgwYNm5MiRJioqykRFRZmRI0eaoqIiv5hdu3aZIUOGmIiICBMbG2vGjh3rN1XeGGPWrVtn+vbta5xOp0lMTDRTp06t0dR5Yy48/e7YsWNm06ZN5tixYzU6p1w+ffciInIh1Z0+7zBGSy1fSElJCS6XC4/Hc9YWG8ePH2fHjh106NBB41Quw9SpU5k/fz5r166t9nv03YuIyIVc6Pf7dBpoIfXK4XAwf/58u9MQEREBtOmqiIiI1Ddj4NC3kJdt3a4fBW1vtCUVtQjVImMMR8tP2HKraQ/nrbfeyrhx45gwYQIxMTEkJCTw6quvUlpayg9+8AOioqK48sor/TbVXbp0KTfeeCNOp5OkpCR+9rOfceLECb9zjh8/np/+9KfExsaSmJjI1KlTfa97Z+vdfffdOByOs2bvvfXWW7Rv3x6Xy8X3vvc9Dh8+XOM/AxERaYCqKmHfWsh5Bf7+ffhNJ5h1PfzrCVjzV/j6U9tSU4tQLTpWUUmXZz625dqbnhtEs/Ca/XG++eab/PSnP2XVqlW8++67/PCHP2T+/PncfffdPPXUU/z2t78lMzOTvLw8ioqKuPPOOxk9ejR/+ctf2LJlC2PGjKFp06Z+xc6bb77JxIkTWblyJdnZ2YwePZqbbrqJAQMGsHr1auLj43n99dcZPHgwoaGhvvd98803zJ8/nw8++ICioiLuv/9+ZsyYwfPPP19bX5GIiNSXimOwNxd2ZUPeCti9GsrP+MdtaDi4r4fkNLjqdnvyRIVQUOvRowc///nPAWtF7RkzZhAXF8eYMWMAeOaZZ3j55ZdZt24dCxYsoG3btsyePRuHw8E111zDvn37ePLJJ3nmmWd86/p0796dZ599FoCOHTsye/ZsPv30UwYMGECrVq0AaNGiBYmJiX65VFVV8cYbbxAVFQVAZmYmn376qQohEZFAcPQQ7F4Ju1ZAXg7sWwNVFf4xzmho2wva9YbkPlYRFGb/ZBcVQrUoIiyUTc8Nsu3aNdW9e3ffcWhoKC1btqRbt26+57wrcBcWFrJ582bS0tL81mC66aabOHLkCHv27KFdu3ZnnROs1cW9K3pfSPv27X1FUE3eJyIiNijefWp8z65sOLD57JjmiVZrT7s+VvGT0BVCav5bVddUCNUih8NR4+4pO4WFhfk9djgcfs95i56qqqqz9nGDc+/ddq5zVlVVXVIu1XmfiIjUsaoq+G7rydaebKvFx7P77LiWHU8WPidvMe0hABYwDpxfbbFVly5deO+99/wKohUrVhAVFUXr1q2rfZ6wsDAqKyvrKk0REblcJ8ohf+2pbq7dOXCsyD/GEQpJPayCx1v8RMbZku7lUiEk1fKjH/2I3/3ud4wbN46xY8eydetWnn32WSZOnFijfb/at2/Pp59+yk033YTT6fTbfFdERGxQdhh2rzrVzbX3Szhx3D8mrBm06Xmqm6vNDeBsbk++tUyFkFRL69atWbhwIT/5yU/o0aMHsbGxPPLII77B1tX1m9/8hokTJ/Laa6/RunVrdu7cWTcJi4jIuR3ef2p8T142FKwHc8ZQhGYtT3Zx9baKn6TuEBp27vMFOG2xcRHaYqNh0ncvIlIN3oULvd1ceSusx2dqkezfzRV3dUCM77mQ6m6xoRYhERGRxmhbFrw/Do4UnPGCw5rB5WvxSQNX9cd6NjYqhERERBqjL160iqDQcGideqqbq+2NENHC7uwaDBVCIiIijY1nr7XAIcD4NeBqY28+DZj2GhMREWlsNi+w7tv2VhF0ESqEREREGptN/7Luu9xlbx4BQIWQiIhIY3K4wJoWD9BlmL25BAAVQiIiIo3J5gWAsRY9VLfYRakQEhERaUw2zrfu1S1WLSqEpMYcDgfz58+3Ow0RETnTkULY9W/rWIVQtagQEhERaSw2vw8YcF8PLdrZnU1AUCEkIiLSWHhni3UdbmsagUSFUJD65z//Sbdu3YiIiKBly5bcfvvtlJaWsnr1agYMGEBcXBwul4v09HS++uqrC55r7969PPDAA8TExNCyZUvuuusuv81UlyxZwo033khkZCQtWrTgpptuYteuXXX8CUVEgkzpd7BzuXWsbrFqUyFUm4yB8lJ7bjXYOzc/P58HH3yQhx9+mM2bN7NkyRLuuecejDEcPnyYUaNG8cUXX5CTk0PHjh258847OXz48DnPdfToUfr160fz5s1ZtmwZy5cvp3nz5gwePJjy8nJOnDjB8OHDSU9PZ926dWRnZ/Poo4/iCPDN/EREGpzNC6xd5JOuhZj2dmcTMLTFRm2qOArT3PZc+6l9EB5ZrdD8/HxOnDjBPffcQ3JyMgDdunUDoH///n6xf/zjH4mJiWHp0qVkZGScda45c+YQEhLCn/70J19x8/rrr9OiRQuWLFlCz5498Xg8ZGRkcOWVVwLQuXPnS/6YIiJyHlpE8ZKoRSgI9ejRg9tuu41u3bpx33338dprr1FUVARAYWEhjz/+OFdffTUulwuXy8WRI0fIy8s757lyc3P5+uuviYqKonnz5jRv3pzY2FiOHz/ON998Q2xsLKNHj2bQoEEMHTqU3//+9+Tn59fnxxURafxKD8KOZdaxCqEaUYtQbQprZrXM2HXtagoNDWXx4sWsWLGCrKwsZs2axdNPP83KlSt54oknOHDgAL/73e9ITk7G6XSSlpZGeXn5Oc9VVVVFamoqf/vb3856rVWrVoDVQjR+/HgWLVrEu+++y89//nMWL15M7969L+2zioiIv60fgqmExG7Q8kq7swkoKoRqk8NR7e4puzkcDm666SZuuukmnnnmGZKTk5k3bx5ffPEFL730EnfeeScAu3fv5rvvvjvvea6//nreffdd4uPjiY6OPm/cddddx3XXXceUKVNIS0vj7bffViEkIlJbtIjiJVPXWBBauXIl06ZN48svvyQvL4+5c+dy4MABOnfuzFVXXcVbb73F5s2bWblyJSNHjiQiIuK85xo5ciRxcXHcddddfPHFF+zYsYOlS5fy4x//mD179rBjxw6mTJlCdnY2u3btIisri23btmmckIhIbTl6CHYstY673G1vLgFILUJBKDo6mmXLlvG73/2OkpISkpOT+c1vfsMdd9xBYmIijz76KNdddx3t2rVj2rRpTJ48+bznatasGcuWLePJJ5/knnvu4fDhw7Ru3ZrbbruN6Ohojh07xpYtW3jzzTc5ePAgSUlJjB07lscee6weP7GISCO29SOoOgHxXSHuKruzCTgOY2ow7zoIlZSU4HK58Hg8Z3X9HD9+nB07dtChQweaNm1qU4bBSd+9iMhJf7sPtmdBv6ch/ad2Z9NgXOj3+3TqGhMREQlUx4rhm8+tY40PuiQqhERERALV1o+gqgJaXQOtOtmdTUBSISQiIhKofIsoDrc1jUCmQkhERCQQHffAN59ax+oWu2QqhERERALRto+hshziroZ4LUlyqVQI1QJNvKt/+s5FGjFjrNYOubDT9xbTRtaXTIXQZQgLCwOsHdilfnm/c++fgYg0IqtehRntYN0/7M6k4So7DNsXW8caH3RZalQIvfzyy3Tv3p3o6Giio6NJS0vjo48+8r1ujGHq1Km43W4iIiK49dZb2bhxo985ysrKGDduHHFxcURGRjJs2DD27NnjF1NUVERmZqZv08/MzEyKi4v9YvLy8hg6dCiRkZHExcUxfvz4s/bDWr9+Penp6URERNC6dWuee+65Wm1JCA0NpUWLFhQWFnLw4EGOHTvG8ePHdavD27Fjxzh48CCFhYW0aNGC0NDQWvvzFJEGYu3JvQu/eNFqHZKzbfsYKssg9kpI6Gp3NgGtRitLt2nThhkzZnDVVdbKlW+++SZ33XUXa9asoWvXrrzwwgvMnDmTN954g6uvvppf/epXDBgwgK1btxIVFQXAhAkTWLBgAXPmzKFly5ZMmjSJjIwMcnNzfT9qI0aMYM+ePSxatAiARx99lMzMTBYsWABAZWUlQ4YMoVWrVixfvpyDBw8yatQojDHMmjULsBZSGjBgAP369WP16tVs27aN0aNHExkZyaRJk2rn2wMSExMBa9d2qT8tWrTwffci0oiUfgf5/7GOD2yBncuhQ197c2qINs237tUtdtkue2Xp2NhYfv3rX/Pwww/jdruZMGECTz75JGC1/iQkJPC///u/PPbYY3g8Hlq1asVbb73FAw88AMC+ffto27YtCxcuZNCgQWzevJkuXbqQk5NDr169AMjJySEtLY0tW7bQqVMnPvroIzIyMti9ezdutxuAOXPmMHr0aAoLC4mOjubll19mypQp7N+/H6fTCcCMGTOYNWsWe/bswVHN/3CquzJlZWUlFRUVl/w9SvWFhYWpJUiksVr3D5j7X6cedxkO979pWzoNUtkR+PWVcOI4PLYMknrYnVGDVN3f70vea6yyspJ//OMflJaWkpaWxo4dOygoKGDgwIG+GKfTSXp6OitWrOCxxx4jNzeXiooKvxi3201KSgorVqxg0KBBZGdn43K5fEUQQO/evXG5XKxYsYJOnTqRnZ1NSkqKrwgCGDRoEGVlZeTm5tKvXz+ys7NJT0/3FUHemClTprBz5046dOhwzs9VVlZGWVmZ73FJSUm1vo/Q0FD9OIuIXC7vdPCrBsDXi2HLB1CSD9FJ9ubVkGzPsoqgmPaQ2N3ubAJejQdLr1+/nubNm+N0Onn88ceZN28eXbp0oaCgAICEhAS/+ISEBN9rBQUFhIeHExMTc8GY+Pj4s64bHx/vF3PmdWJiYggPD79gjPexN+Zcpk+f7hub5HK5aNu27YW/EBERqR3GwDefWcd9xkK7NGsz0a/UIuTn9EUU1S122WpcCHXq1Im1a9eSk5PDD3/4Q0aNGsWmTZt8r5/Z5WSMuWg31Jkx54qvjRhvL+CF8pkyZQoej8d327179wVzFxGRWrJ/IxzZD2HNrCLohpNdZF++DpUaegBA+VGrRQi0iGItqXEhFB4ezlVXXUXPnj2ZPn06PXr04Pe//71v4OqZrS2FhYW+lpjExETKy8spKiq6YMz+/fvPuu6BAwf8Ys68TlFRERUVFReM8Q5oPrOl6HROp9M3K857ExGReuDtFmt/MzRxQudhEBkPRwpgy4f25tZQfL0YKo5Ci3bgvs7ubBqFy15HyBhDWVkZHTp0IDExkcWLF/teKy8vZ+nSpfTp0weA1NRUwsLC/GLy8/PZsGGDLyYtLQ2Px8OqVat8MStXrsTj8fjFbNiwgfz8fF9MVlYWTqeT1NRUX8yyZcv8ptRnZWXhdrtp37795X5sERGpbV+fLISu7G/dNwmH1FHW8eo/2ZNTQ6NFFGufqYEpU6aYZcuWmR07dph169aZp556yoSEhJisrCxjjDEzZswwLpfLzJ0716xfv948+OCDJikpyZSUlPjO8fjjj5s2bdqYTz75xHz11Vemf//+pkePHubEiRO+mMGDB5vu3bub7Oxsk52dbbp162YyMjJ8r584ccKkpKSY2267zXz11Vfmk08+MW3atDFjx471xRQXF5uEhATz4IMPmvXr15u5c+ea6Oho8+KLL9bkIxuPx2MA4/F4avQ+ERGpgbJSY56LM+bZaGMKt556vni3MVNbWM/v32xffg1B+VFjfpVkfRe7v7Q7mwavur/fNSqEHn74YZOcnGzCw8NNq1atzG233eYrgowxpqqqyjz77LMmMTHROJ1Oc8stt5j169f7nePYsWNm7NixJjY21kRERJiMjAyTl5fnF3Pw4EEzcuRIExUVZaKioszIkSNNUVGRX8yuXbvMkCFDTEREhImNjTVjx441x48f94tZt26d6du3r3E6nSYxMdFMnTrVVFVV1eQjqxASEakP27KsH/iZXY058+/pd0ZYr3042Z7cGopNC6zv4Tddzv6O5CzV/f2+7HWEGrvqrkMgIiKX4aOfwcqX4frvw7BZ/q998zm8NRzCo2DSZnBG2ZKi7d77L1j/D+j9BAyeZnc2DV51f7+115iIiNjPO23+ytvOfq1DOrS8CsoPw7q/129eDUXFcdhq7bZA1+G2ptLYqBASERF7efbAd1vBEQJXpJ/9ekjIqan0q/8UnPuPffu5VQhGuaF1T7uzaVRUCImIiL28s8Vap0JEzLljejxorS9UuAnysusvt4Zi43zrvstdVmEotUbfpoiI2OtC3WJeES2g233W8arX6jylBuVEGWz9yDrWIoq1ToWQiIjYp6oSvl1iHV91gUIITnWPbX4fDp+98G6j9e0SKPNA80Ro2+ui4VIzKoRERMQ+e7+C48XgdIH7+gvHJnW3CoFg23/Mt4jiMHWL1QF9oyIiYh9vt9gV6RDa5OLxfvuPnai7vBqKE+Ww5QPrWN1idUKFkIiI2Me7v9jFusW8utwFzeLg8D7YurDu8moodiyD4x5rz7V2aXZn0yipEBIREXscK4Y9X1rH3v3FLqaJ01p0EYJj/7FN8637zkMhJNTWVBorFUIiImKPHcvAVELLjtZu6tXV8wfWmkM7lsKBbXWXn90qK051i2kRxTqjQkhEROxR024xrxbt4OrB1vGXf67dnBqSnV/AsSKrK7BdH7uzabRUCImISP0zBr6uxvpB53PDI9b92rehvLT28mpIvIsodh5avYHkcklUCImISP07+A148iA0HNrfVPP3X9EfYq+AspLGuf9Y5QnNFqsnKoRERKT+ebvF2vWG8Miavz8kBHqebBVqjPuP7VoORw9CRCy072t3No2aCiEREal/3v3FLqVbzOu6kdAkAvZvgN0rayevhsK7iGLnDHWL1TEVQiIiUr9OlFkDgaH60+bPJSIGut1rHTemqfRVlbB5gXWsbrE6p0JIRETq1+6VUHHUWiQwIeXyzuVdaXrjfDhSeNmpNQi7VkDpAWjaAjqk251No6dCSERE6pevW6z/5e+d5b4OWveEqgr46i+Xn1tD4O0WuyYDQsPszSUIqBASEZH65d1f7HK6xU7XmPYfq6qEze9bx1pEsV6oEBIRkfpzpBAK1lnHtVUIdb3bml1Vsge2f1w757TL7pVwZD80dalbrJ6oEBIRkfrzzefWfWJ3aN6qds4Z1hSuz7SOA33QtHcRxU5DoEm4rakECxVCIiJSf2q7W8yr58OAwzr/d1/X7rnrS1XVqW4xzRarNyqERESkflRVnSqEarq/2MXEtIeOA63jL/+/2j13fdmzGg7ngzMaruxndzZBQ4WQiIjUj/0boLQQwiKhba/aP/+NY6z7tX+F8qO1f/66tmm+dd/pDmjitDWVYKJCSERE6oe3Naj9zXXzQ3/lbVbL0HEPbPhn7Z+/LlVVnZo2r26xeqVCSERE6od3f7Ha7hbzOn3/sVWvBdb+Y3tzoWQvhDe/vG1HpMZUCImISN0rL4W8HOu4Ln/or3sIQp3WFP09X9bddWqbt1vs6sHWLDipNyqERESk7u38N1SWg6sdtLyy7q7TLBZSvPuPvVZ316lNxsAmLaJoFxVCIiJS93zdYv3B4ajba93o3X9sHpR+V7fXqg37vgJPnjWI/Krb7c4m6KgQEhGRuufbX6wexr+0TrX2IKssD4z9x7yDpK8eCGER9uYShFQIiYhI3SrOg4PbwREKHW6pn2vecHIq/ZevW/t3NVTGnFpNustwOzMJWiqERESkbnmnzbfpCREt6ueaKfdARIzV5bR9cf1c81Lk/weKd0GTCOg4wO5sgpIKIRERqVv12S3mFRZhzSCDhj1o2jdbbCCER9qaSrBSISQiInWn8gR8u9Q6ru39xS7Gu//Y15/AoW/r99rVYYwWUWwAVAiJiEjd2fcVlHmgaQtofX39Xjv2ilOzsFb/uX6vXR0F660CrUlT6DjI7myClgohERGpO95usStuhZDQ+r/+DSen0q/5K1Qcq//rX4i3Neiq28HZ3N5cgpgKIRERqTve9YPqu1vMq+MAaxHH48Ww4T17cjgXY06ND9JsMVupEBIRkbpxrMjaQwvqbn+xiwkJhRseto5X/8meHM6lcBMc/NraDuRqdYvZSYWQiIjUjW+XgqmCuE7gamNfHtdlQmg47FsDe3Lty+N0vm6x26BptL25BLkaFULTp0/nhhtuICoqivj4eIYPH87WrVv9YkaPHo3D4fC79e7d2y+mrKyMcePGERcXR2RkJMOGDWPPnj1+MUVFRWRmZuJyuXC5XGRmZlJcXOwXk5eXx9ChQ4mMjCQuLo7x48dTXl7uF7N+/XrS09OJiIigdevWPPfcc5hA2pFYRCRQ2d0t5hUZB13vsY4bSquQFlFsMGpUCC1dupQnnniCnJwcFi9ezIkTJxg4cCClpaV+cYMHDyY/P993W7hwod/rEyZMYN68ecyZM4fly5dz5MgRMjIyqKw8tfrniBEjWLt2LYsWLWLRokWsXbuWzMxM3+uVlZUMGTKE0tJSli9fzpw5c3jvvfeYNGmSL6akpIQBAwbgdrtZvXo1s2bN4sUXX2TmzJk1+pJERKSGjIFvPreO7eoWO5130PSG9+DoIXtzKdwC3221Wqk6DbY3FwFzGQoLCw1gli5d6ntu1KhR5q677jrve4qLi01YWJiZM2eO77m9e/eakJAQs2jRImOMMZs2bTKAycnJ8cVkZ2cbwGzZssUYY8zChQtNSEiI2bt3ry/mnXfeMU6n03g8HmOMMS+99JJxuVzm+PHjvpjp06cbt9ttqqqqqvUZPR6PAXznFBGRaijcasyz0cY8F2dMWand2RhTVWXMK32tnJb/zt5cPp9u5fG3++3No5Gr7u/3ZY0R8ng8AMTGxvo9v2TJEuLj47n66qsZM2YMhYWFvtdyc3OpqKhg4MCBvufcbjcpKSmsWLECgOzsbFwuF7169fLF9O7dG5fL5ReTkpKC2+32xQwaNIiysjJyc3N9Menp6TidTr+Yffv2sXPnznN+prKyMkpKSvxuIiJSQ95usXZpEN7M3lzA2vHe2yq0+s9QVWVfLlpEsUG55ELIGMPEiRO5+eabSUlJ8T1/xx138Le//Y3PPvuM3/zmN6xevZr+/ftTVlYGQEFBAeHh4cTExPidLyEhgYKCAl9MfHz8WdeMj4/3i0lISPB7PSYmhvDw8AvGeB97Y840ffp037gkl8tF27Ztq/2diIjISd79xRpCt5hXyv+Dpi5rb6+vP7EnhwPbrBljIWHQ6Q57chA/l1wIjR07lnXr1vHOO+/4Pf/AAw8wZMgQUlJSGDp0KB999BHbtm3jww8/vOD5jDE4HA7f49OPazPGnBwofa73AkyZMgWPx+O77d69+4J5i4jIGU6Uwc7l1nF97i92MeHN4Frv/mM2DZr2tgZdcau1KazY7pIKoXHjxvH+++/z+eef06bNhadEJiUlkZyczPbt2wFITEykvLycoqIiv7jCwkJfa01iYiL79+8/61wHDhzwizmzVaeoqIiKiooLxni76c5sKfJyOp1ER0f73UREpAbysqHiKDRPgISudmfj74ZHrPvtWVC0s/6vr26xBqdGhZAxhrFjxzJ37lw+++wzOnTocNH3HDx4kN27d5OUlARAamoqYWFhLF682BeTn5/Phg0b6NOnDwBpaWl4PB5WrVrli1m5ciUej8cvZsOGDeTn5/tisrKycDqdpKam+mKWLVvmN6U+KysLt9tN+/bta/LRRUSkurzdYlf2t8bmNCQtrzw5nd/Al/9f/V774Dewfz2ENIFrhtTvteW8alQIPfHEE/z1r3/l7bffJioqioKCAgoKCjh2zNq/5ciRI0yePJns7Gx27tzJkiVLGDp0KHFxcdx9990AuFwuHnnkESZNmsSnn37KmjVreOihh+jWrRu3325tjte5c2cGDx7MmDFjyMnJIScnhzFjxpCRkUGnTp0AGDhwIF26dCEzM5M1a9bw6aefMnnyZMaMGeNrxRkxYgROp5PRo0ezYcMG5s2bx7Rp05g4ceJ5u8ZEROQyfe0thBpQt9jpvIOmv3oLKo7X33W9W2p0uAWaxV4wVOpRTaaiAee8vf7668YYY44ePWoGDhxoWrVqZcLCwky7du3MqFGjTF5ent95jh07ZsaOHWtiY2NNRESEycjIOCvm4MGDZuTIkSYqKspERUWZkSNHmqKiIr+YXbt2mSFDhpiIiAgTGxtrxo4d6zdV3hhj1q1bZ/r27WucTqdJTEw0U6dOrfbUeWM0fV5EpEZKCqyp4c9GG3PkgN3ZnFvlCWNmdrVyXPN2/V335Zuta375Rv1dM4hV9/fbYYyWWb6QkpISXC4XHo9H44VERC7mP3Ng3mOQ1AMeW2Z3Nue37EX47H+gdSqM+azur3foW/i/68ARCpO3Q2TLur9mkKvu77f2GhMRkdrztXdbjQbaLeZ1/ShrCvveXNj7Vd1fb9P71n2HviqCGhgVQiIiUjuqqhrm+kHn0rwVdB1uHX/557q/nnd8kGaLNTgqhEREpHbsXw9Hv4Pw5tDmRruzubgbxlj36/9Zt/uPFe2ydr53hMA1Q+vuOnJJVAiJiEjt8HaLte8LTcLtzaU62t4ICd3gxHFY+3bdXce7dlDyTVZLlDQoKoRERKR2BEq3mJfDcWqBxdV/qrv9x7SIYoOmQkhERC5f2RHIy7GOr+xvby410f1+cEZD0Q74tg5mjxXvhr1fAg7oPKz2zy+XTYWQiIhcvp3LoaoCWiRD7BV2Z1N94ZFw7QjreFUd7D+2+eRsseQ+EHXurZ3EXiqERETk8n1zcnzQVbc1vG01Lsa70vS2RdbA5trk6xYbXrvnlVqjQkhERC7f6fuLBZq4jtAhHTCQ+3rtndezF3avtI47a7ZYQ6VCSERELk/RLjj4tbVqcodb7M7m0tx4cir9V3+BE2W1c87NC6z7tr0hOql2zim1ToWQiIhcHm+3WNsboanL3lwu1dV3QHRrOHoQNs6vnXN6F1H0LtwoDZIKIRERuTy+bTUCsFvMK7QJpP7AOl5dC4OmS/JPzaLTbLEGTYWQiIhcusoTsOPk5qoNfX+xi7n++xDSBPasgvz/XN65Ni8AjLXCtqt1raQndUOFkIiIXLq9X0JZCUTEgPtau7O5PFEJp1pvLrdVSIsoBgwVQiIicum83WJX3AohobamUiu8g6bX/QOOFV/aOY4Uwq5/W8cqhBo8FUIiInLpfNPmA7xbzKtdGsR3gRPHLn3/sc3vAwZap0KLtrWantQ+FUIiInJpjh6CfV9Zx4E8UPp0DsepBRYvdf8xdYsFFBVCIiJyab5dAqYKWl3TuAYEd78fwqPg0DewY0nN3nvkgLXdCKgQChAqhERE5NI0tm4xL2cUXPugdbz6zzV775YPrOIw6VqIaV/bmUkdUCEkIiI1Z8ypQuiqRtItdrqej1j3WxdaO8hXlxZRDDgqhEREpOYObIWSvRDqhHZ97M6m9sVfA+37Wq07uW9U7z2lB2HHF9axusUChgohERGpOW9rUHIfCG9mby51xTto+qs3q7f/2NYPwVRCYneIvaJuc5Nao0JIRERqzru/2FWNbHzQ6a4ZAlFJUHrg1AaqF+Ldo0ytQQFFhZCIiNRMxXHYeXLBwMYybf5cQsMgdbR1fLGVpo8egh1LreMuw+syK6llKoRERKRm8rKtBQejkqzFBxuz60dZ+4/lZUPBhvPHbV0IVScgIQXirqq//OSyqRASEZGa+ea03eYdDntzqWvRSXBNhnV8oVYhLaIYsFQIiYhIzXztXT+oEXeLnc47aHrd3+G45+zXjxXDN59bx+oWCzgqhEREpPoOF0DhRsABV/SzO5v60f5ma/XsilL4z5yzX9/6EVRVQKvO0Orq+s9PLosKIRERqT7vtHn3tRDZ0tZU6s2Z+48Z4/+6t1tMiygGJBVCIiJSfV+fNj4omHR/AMKbw3fbYMeyU88f95waM6XxQQFJhZCIiFRPVRV8e3IsTGPbX+ximkZbxRDA6tdOPb/tY6gsh7hOEN/ZntzksqgQEhGR6in4Dxw9aO3M3vZGu7Opf97usS0LwbPXOtYiigFPhZCIiFSPt1uswy3WYoPBJqELJN9kbaPx1ZtQdhi+/sR6TYVQwFIhJCIi1eOdIn5lkMwWO5cbTu5Kn/sGbP4AKsug5VWQ0NXWtOTSqRASEZGLKzsMu3Os48a8v9jFXDMUmifAkf2Q9XPruS53Nf6FJRsxFUIiInJxO76wtpCI6RDcO6s3Cbe23QA4+p11r0UUA5oKIRERubhvgmw16QtJHQ2OUOs4pgMkdrM1Hbk8KoREROTivGvlBHO3mJerNXQ+uf9Yyj3qFgtwNSqEpk+fzg033EBUVBTx8fEMHz6crVu3+sUYY5g6dSput5uIiAhuvfVWNm7c6BdTVlbGuHHjiIuLIzIykmHDhrFnzx6/mKKiIjIzM3G5XLhcLjIzMykuLvaLycvLY+jQoURGRhIXF8f48eMpLy/3i1m/fj3p6elERETQunVrnnvuOcyZq4KKiMj5HdoBh761dmFv39fubBqGjN/BnS9C38l2ZyKXqUaF0NKlS3niiSfIyclh8eLFnDhxgoEDB1JaWuqLeeGFF5g5cyazZ89m9erVJCYmMmDAAA4fPuyLmTBhAvPmzWPOnDksX76cI0eOkJGRQWVlpS9mxIgRrF27lkWLFrFo0SLWrl1LZmam7/XKykqGDBlCaWkpy5cvZ86cObz33ntMmjTJF1NSUsKAAQNwu92sXr2aWbNm8eKLLzJz5sxL+rJERIKSt1uszY3WwoICzWLhxjEQ3szuTORymctQWFhoALN06VJjjDFVVVUmMTHRzJgxwxdz/Phx43K5zCuvvGKMMaa4uNiEhYWZOXPm+GL27t1rQkJCzKJFi4wxxmzatMkAJicnxxeTnZ1tALNlyxZjjDELFy40ISEhZu/evb6Yd955xzidTuPxeIwxxrz00kvG5XKZ48eP+2KmT59u3G63qaqqqtZn9Hg8BvCdU0Qk6Lwzwphno41Z+oLdmYhUW3V/vy9rjJDH4wEgNjYWgB07dlBQUMDAgQN9MU6nk/T0dFasWAFAbm4uFRUVfjFut5uUlBRfTHZ2Ni6Xi169evlievfujcvl8otJSUnB7Xb7YgYNGkRZWRm5ubm+mPT0dJxOp1/Mvn372Llz5zk/U1lZGSUlJX43EZGgVVkB3y61joNtWw0JCpdcCBljmDhxIjfffDMpKSkAFBQUAJCQkOAXm5CQ4HutoKCA8PBwYmJiLhgTHx9/1jXj4+P9Ys68TkxMDOHh4ReM8T72xpxp+vTpvnFJLpeLtm3bXuSbEBFpxPZ8CeWHISIWknrYnY1IrbvkQmjs2LGsW7eOd95556zXHGeMoDfGnPXcmc6MOVd8bcSYkwOlz5fPlClT8Hg8vtvu3bsvmLeISKPmnS12ZT8ICbU3F5E6cEmF0Lhx43j//ff5/PPPadOmje/5xMRE4OzWlsLCQl9LTGJiIuXl5RQVFV0wZv/+/Wdd98CBA34xZ16nqKiIioqKC8YUFhYCZ7daeTmdTqKjo/1uIiJBy7u/mLrFpJGqUSFkjGHs2LHMnTuXzz77jA4dOvi93qFDBxITE1m8eLHvufLycpYuXUqfPn0ASE1NJSwszC8mPz+fDRs2+GLS0tLweDysWrXKF7Ny5Uo8Ho9fzIYNG8jPz/fFZGVl4XQ6SU1N9cUsW7bMb0p9VlYWbreb9u3b1+Sji4gEn9KDsG+NdRzM+4tJ41aTEdg//OEPjcvlMkuWLDH5+fm+29GjR30xM2bMMC6Xy8ydO9esX7/ePPjggyYpKcmUlJT4Yh5//HHTpk0b88knn5ivvvrK9O/f3/To0cOcOHHCFzN48GDTvXt3k52dbbKzs023bt1MRkaG7/UTJ06YlJQUc9ttt5mvvvrKfPLJJ6ZNmzZm7Nixvpji4mKTkJBgHnzwQbN+/Xozd+5cEx0dbV588cVqf2bNGhORoLX+n9ZssT/0tjsTkRqr7u93jQoh4Jy3119/3RdTVVVlnn32WZOYmGicTqe55ZZbzPr16/3Oc+zYMTN27FgTGxtrIiIiTEZGhsnLy/OLOXjwoBk5cqSJiooyUVFRZuTIkaaoqMgvZteuXWbIkCEmIiLCxMbGmrFjx/pNlTfGmHXr1pm+ffsap9NpEhMTzdSpU6s9dd4YFUIiEsTm/cgqhBY9ZXcmIjVW3d9vhzFaZvlCSkpKcLlceDwejRcSkeBhDMzsDIfz4aG52lpDAk51f7+115gEtkPfwvvj4cA2uzMRaVwObLGKoCZNIbmP3dmI1BkVQhLYPnsevnoT3r4Pjnvszkak8fDOFku+CcIi7M1FpA6pEJLAVXEMtn5kHRfthH89YTXni8jl860f1N/ePETqmAohCVzbs6CiFJq1hJAw2LwAcl62OyuRwFdxDHZZ2xlpbJA0diqEJHBtnGfdXzsSBk2zjhf/Anavti8nkcZg1wo4cRyi3NDqGruzEalTKoQkMJWXwraPreOUe+DGMdBlOFSdgH+MhqOH7MxOJLB985l1f2V/uMj2SCKBToWQBKZtH0PFUYhpD0nXWn9ZD5sFsVdCyR6Y+yhUVdmdpUhg8hZCV2l8kDR+KoQkMHm7xbrefepfrE2j4f43rem+Xy+Gf//WvvxEAlXJPijcBDjgCm2rIY2fCiEJPGWHrYHSAF3v8X8tsRvc+Wvr+LNfwY4v6jc3kUDnbQ1yXwfNYu3NRaQeqBCSwLPtY2sgZ+yVVuFzpusyoccIMFXw3iNweH/95ygSqHzdYpotJsFBhZAEHm+3WMo95x7I6XDAkBehVWc4st8qhqoq6zdHkUBUVQnffG4dX6lCSIKDCiEJLMdLYPti67jr3eePC4+E+/8CYZGw8wtYMr1+8hMJZPlr4dghCI+CNj3tzkakXqgQksCy9SOoLIO4qyG+y4VjW10NQ39vHS/7NWz/pO7zEwlk3m6xK9IhNMzeXETqiQohCSy+2WLn6RY7U/f7oOfD1vHcMeDZU3e5iQS6r09bP0gkSKgQksBxrBi+Ptmq03V49d83aDok9bCa/P/xA6isqIvsRALb8RLYs8o6ViEkQUSFkASOrQuhqsIaBB3fufrvC2sK970JTpf1F/0nU+ssRZGAtfMLa2X22CsgtoPd2YjUGxVCEjg2zLXuU+65cNy5xHaA4X+wjrNnWxu0isgpX3t3m9dsMQkuKoQkMBw9BN+enNZ7odliF9J5KKSNtY7nPwGHdtRObiKNwTfeQkjdYhJcVAhJYNjyodVsn9AN4jpe+nlunwptboQyD/xjFFQcr7UURQLWoW+haCeENIEOfe3ORqReqRCSwLDxZLdYTQZJn0toGNz3OkTEQv5/4OOnLjs1kYDn7RZr2xucUfbmIlLPVAhJw1d6EL5dah1farfY6Vxt4J7XrOMv/wzr/3n55xQJZNptXoKYCiFp+Da/D6bSmgLf8sraOWfH26HvZOv4/fFwYFvtnFck0FRWwI5l1rHGB0kQUiEkDZ9vEcVaaA06Xb+noH1fqCiFv38fyo/W7vlFAsHuVVB+BJrFQWIPu7MRqXcqhKRhO3LAWt8EoMvw2j13SCjc+2dongAHNsOHk8CY2r2GSEPnmy3WD0L0kyDBR//VS8O2+V9gqsB9fd0s8haVYBVDjhD4z9uw5q+1fw2RhuwbbashwU2FkDRsG+db97XdLXa6Dn2h39PW8cLJULCh7q4l0pCUHoR9a61jFUISpFQIScN1eD/sXG4dX+60+Yu5eSJcNQBOHLfGCx0vqdvriTQE334OGEhIgahEu7MRsYUKIWm4Nv0LMNDmBmjRrm6vFRIC97wK0W3g0Dfw/jiNF5LGz9ct1s/ePERspEJIGq66mi12Ps1ircUWQ5rApvmw6rX6ua6IHYw5rRDS/mISvFQIScNUsg/ysq3j2p4tdiFtb4QBz1nHHz8Fe3Pr79oi9alwExzOhyYR0C7N7mxEbKNCSBomb7dY297gal2/1+79I7gmA6oq4O+j4VhR/V5fzlacB1/8Bt7+Hiz5X9i/SV2Xl8u7rUb7myCsqb25iNioid0JiJyTt1ss5Z76v7bDAXf9AfZvsDainPdD+N7bWmOlvh0rtgridX+HXctPPb/tI1gyDWKvsArWzkOhdU/9+dSUusVEABVC0hB59sDulYADOg+zJ4eIFnDfm/DngdYPb/YsuOnH9uQSTE6Uw/YsWPcubFsEleUnX3BYyxxc0c/6b+Obz6wd01f8n3VrngjX3GkVRe37WpvryvmVH4VdK6zjq1QISXBTISQNj3ftoOQ+EJ1kXx7ua+GOGfDBf8Mnv7RmryX3sS+fxsoYq7hZ967VEnh6V2R8F+j+AHT7f9ZmuV5lh2H7YtjyAWzLgiMF8OX/Z92auuDqwVZr0VW3QXhk/X+mhm7XCqgsg+jWEHe13dmI2EqFkDQ8G+da9/U1W+xCUn9g/Wis/wf882F47Ato3srurBqH77Zb3V7r3oXiXaeej0qyCp/uD0Bit3O/1xlldZum3AMnyqxNQzcvgK0LofSAdc5171oDga/sD50zrOKoWWz9fLaG7vTVpB0Oe3MRsZkKIWlYinZZM7UcIfZ1i53O4YCM30H+f+C7bTD3v+ChudY+ZVJzRw7AhvesImXfV6eeD29u/Xn3eMDq2qrJ99vECR0HWLeq31qbiG5eAFsWWIOst35o3Ryh1sDgzsPgmiEQ7a79zxcovPuLqVtMBIcxmnpxISUlJbhcLjweD9HR0Xan0/j9+/ew+Bnrx3D0B3Znc0rhZnitP1QchVunwK0/szujwFF+1GqpWfeuNVPJVFrPO0Lhqtuh+/3Q6U4Ib1a71zUGCtZb3WebP4DCjf6vt049Ndg6rmPtXrsh8+yB33a1/rHxk2/USiaNVnV/v9UiJA3LhpPdYnbMFruQ+M6Q8VuY9xgsmQFte2k13gupqrS6q9b9HTa/D+VHTr3WOtXq9up6T912MzockNTduvV7Cg5+A1s+tAqj3auslse9ufDpLyGuk9V91nkoJF3buLqLqqrg8D7r8x/6Br5dYj3vvl5FkAiXsI7QsmXLGDp0KG63G4fDwfz58/1eHz16NA6Hw+/Wu3dvv5iysjLGjRtHXFwckZGRDBs2jD179vjFFBUVkZmZicvlwuVykZmZSXFxsV9MXl4eQ4cOJTIykri4OMaPH095eblfzPr160lPTyciIoLWrVvz3HPPoUawBurQt5C/1mopaAjdYmfq8T24/vuAgff+C0ry7c6oYTEG8tfBx0/DzC7w1nD4z9tWEdQiGW75KYz9EsZ8Br0eq/+xVi2vhJvGwyNZMGkLDJlpjZEJaQLfbbXWKXr1VvhdN/joSdjxBVSeqN8cL5Ux1iKkO76A3Dcg6xcwZyT8oTdMS7JagP4yzBr4v+lf1nuuHmxryiINRY1bhEpLS+nRowc/+MEPuPfee88ZM3jwYF5//XXf4/DwcL/XJ0yYwIIFC5gzZw4tW7Zk0qRJZGRkkJubS2ioNTZgxIgR7Nmzh0WLFgHw6KOPkpmZyYIFCwCorKxkyJAhtGrViuXLl3Pw4EFGjRqFMYZZs2YBVrPYgAED6NevH6tXr2bbtm2MHj2ayMhIJk2aVNOPLnXNO1uswy0QGWdrKud1xwuwdw3sX28Nnh61AEKDvGHVs8caTL7u79ZqxV5NW1gte92/Z63Y3ZBaWaIS4YZHrNuxYmvK/uYF8PUn4NkNK1+xbhGxVrdd5wxr6r6dCw8aA4cLrH8wHPrmVAvPwW+t504cO/97Q5pATHtr7aXYKyH+GqtVTkQub4yQw+Fg3rx5DB8+3Pfc6NGjKS4uPqulyMvj8dCqVSveeustHnjA+h9x3759tG3bloULFzJo0CA2b95Mly5dyMnJoVevXgDk5OSQlpbGli1b6NSpEx999BEZGRns3r0bt9sa9DhnzhxGjx5NYWEh0dHRvPzyy0yZMoX9+/fjdDoBmDFjBrNmzWLPnj04qvEXs8YI1aNXbrbGdAz9P0gdZXc253fwG/hjOpQfhpsmwIBf2p1R/TvugU3vW+N+di4HTv41EuqEToOtH9mrBkCT8AuepsGpOGbNqNr8gbV+1OlT+cMirQHZnYda901dtX99Y+BI4fmLnYrS87/XEWptTtzySqvY8d1fAa52Ktgl6Ng6RmjJkiXEx8fTokUL0tPTef7554mPjwcgNzeXiooKBg4c6It3u92kpKSwYsUKBg0aRHZ2Ni6Xy1cEAfTu3RuXy8WKFSvo1KkT2dnZpKSk+IoggEGDBlFWVkZubi79+vUjOzub9PR0XxHkjZkyZQo7d+6kQ4cOZ+VeVlZGWVmZ73FJSUmtfjdyHt99bRVBIU2sH5qGrOWVcNcs+Mdo+PfvrH2aOgVBN8OJcmu20X/mwNaPrHVovJJvtgY9d7nLWowyUIVFWDPKrhlidYvt+rc1pmjLh1Cy19qMd9N8CAmDK9KtwdbXDIHm8dW/hjFQ+t05ip1v4NAOq8A+H0cIuNqeo9i50iqCtJCkSI3VeiF0xx13cN9995GcnMyOHTv4xS9+Qf/+/cnNzcXpdFJQUEB4eDgxMTF+70tISKCgoACAgoICX+F0uvj4eL+YhIQEv9djYmIIDw/3i2nfvv1Z1/G+dq5CaPr06fzyl0H4L3y7ebfUuOLWwBjA2fVu2JUNq/5oDaB+bBnEJNudVe0zBvastlp+NsyFY4dOvRbXyZru3u0+60e4sQltYhU7V6RbXaL7vrJairZ8YC2l8PUn1u2D/4Z2vU/OQMuwuqCMgaOHrALn0LdnFDvfQtmF/oHlOFnsXHGOYic58FrZRBq4Wi+EvN1dACkpKfTs2ZPk5GQ+/PBD7rnn/DOBjDF+XVXn6raqjRhvT+D5usWmTJnCxIkTfY9LSkpo27btefOWWuIthBrCIorVNfBXsPdLa+bRP0bDwx83nh+pg9+cWuywaMep5yPjrcKnxwOQ2L1hjfupSw6HNdutdSrc/iwc2HpyraIPYN8ayMu2bllPQ0wHq2A87rnwOaPbnLvYiWlvrY0kIvWizjuNk5KSSE5OZvv27QAkJiZSXl5OUVGRX6tQYWEhffr08cXs37//rHMdOHDA16KTmJjIypUr/V4vKiqioqLCL8bbOnT6dYCzWpO8nE6nX1ea1IMDW601XkLCrG6GQNEkHO57A17pa7UWZP0c7nzB7qwuXel3VqvPunetAs8rrJnVXdn9AeiQrrEmAK06WbdbJluDxbd8aBVGu1b4F45R7pNFzhVnFzthEbalLyKn1PnfaAcPHmT37t0kJVl7RqWmphIWFsbixYu5//77AcjPz2fDhg288IL1I5KWlobH42HVqlXceOONAKxcuRKPx+MrltLS0nj++efJz8/3nTsrKwun00lqaqov5qmnnqK8vNw3cy0rKwu3231Wl5nYyNsadGV/iIi5cGxD06Id3P1HeOcBq5ssOS1wWrW8m9vuXmXd8v9z2mKHIdafR/cHrFlTzub25tqQudpYywH0eszqDtv3lbVNSEyH2l8kUkRqXY1njR05coSvv/4agOuuu46ZM2fSr18/YmNjiY2NZerUqdx7770kJSWxc+dOnnrqKfLy8ti8eTNRUVEA/PCHP+SDDz7gjTfeIDY2lsmTJ3Pw4EG/6fN33HEH+/bt449//CNgTZ9PTk72mz5/7bXXkpCQwK9//WsOHTrE6NGjGT58uG/6vMfjoVOnTvTv35+nnnqK7du3M3r0aJ555plqT5/XrLF68IdecGALDH8Frn3Q7mwuzeJnrYHT4VHw6BKIu8rujPxVVkDBupNFz8nip2Tv2XFJ11rFT8q9EHXuVlMRkUBQ3d/vGhdCS5YsoV+/s1fUHTVqFC+//DLDhw9nzZo1FBcXk5SURL9+/fif//kfv3E2x48f5yc/+Qlvv/02x44d47bbbuOll17yizl06BDjx4/n/fffB2DYsGHMnj2bFi1a+GLy8vL40Y9+xGeffUZERAQjRozgxRdf9OvaWr9+PU888QSrVq0iJiaGxx9/nGeeeaZaU+dBhVCd278JXk6D0HD4ydd1MyW5PlSegDeHQt4KSEiB//rE3q6P0oOw57SiZ+9XZ68z4wiFxBRrley2vay1fhrjoGcRCUp1VggFGxVCdeyz52HZC1b3y4Pv2J3N5SnJt9ZCOvqdtQL1sFn1c92qKmtlZF8310o4+PXZcU1bWMVO2xutwsd9vbq8RKTR0l5j0vAZE5izxc4nOgnu/RO8dTd89Rdo16duuvrKDlsz1XzdXKuh7BwzlOKuPlX0tO0FLTtCSI131RERadRUCIl99m+Ag9tPrkZ8h93Z1I4r+1m70y+ZZq0vk9QDErpc+vmMgeJdpxU9K2H/RjBV/nFhzayp3d7Cp80NgbEek4iIzVQIiX28rUEdB4Azyt5catMtk601Zb79HP4xCsZ8Xv0uqBNl1uwtb9GzexUcOXspCVxtT2vtudEal6RVhUVEakyFkNijsXWLnS4kFO55Df7Y11qB+IMJ1uNzDdA/vN9/UPO+NVBZfsb5wqyWJW/R0/ZGiHaffS4REakxFUJij/z/WFsNNImAqxvhPl3NW8H/ex3eGGLtzJ7cB64fZe3Ofvqg5qKdZ7+3WdxpRU8vcF+rxfdEROqICiGxh7c16OqBjXfmUnKatR3D4mdg4U8h6xdQfuSMIAfEd/Hv5oq9Ini2rhARsZkKIal/xsDGudZx1/PvP9copI2zNmfd9hGUV1gLLrbpearoadMzcNdOEhFpBFQISf3b9xUU51kznToOtDubuhUSAve9Dts+hpZXQXxnawyRiIg0CCqEpP75usUGB8deTGER0HW43VmIiMg5aHU1qV/GwMb51nFKI+8WExGRBk+FkNSvPV+CZzeEN4erbrc7GxERCXIqhKR+eQdJd7pDU8JFRMR2KoSk/lRVneoWa+yzxUREJCCoEJL6s2cVHN4Hzmi46ja7sxEREVEhJPVow8lusWuGQBOnvbmIiIigQkjqS1UlbPqXddzY9hYTEZGApUJI6kdeDhwpsFZRvqKf3dmIiIgAKoSkvnhni10zFJqE25uLiIjISSqEpO6pW0xERBooFUJS93Yuh9IDEBEDV6TbnY2IiIiPCiGpe969xToPhdAwe3MRERE5jQohqVuVJ2Dz+9axusVERKSBUSEkdWvnMjh6EJq1hPa32J2NiIiIHxVCUrd83WLDILSJvbmIiIicQYWQ1J3KCti8wDpWt5iIiDRAKoSk7ny7FI4VQWQraH+z3dmIiIicRYWQ1B1vt1iXuyAk1N5cREREzkGFkNSNE+Wwxdstdo+9uYiIiJyHCiGpG99+Dsc90DwR2vW2OxsREZFzUiEkdUPdYiIiEgBUCEntqzgOWz60jlPULSYiIg2XCiGpfd98BmUlEOWGNjfanY2IiMh5qRCyS3EevH4nHPrW7kxq38a51n3X4RCi/8RERKTh0q+UXT6cBLv+DW9kwMFv7M6m9lQcg60fWceaLSYiIg2cCiG7DJsNcZ2gZC+8MQS+2253RrXj60+g/Ai42kKbnnZnIyIickEqhOwSlQCjP4RWneFwvlUMHdhqd1aXb8Np3WIOh62piIiIXIwKITs1bwWjP4D4rnBkv1UMFW62O6tLV34Uti2yjrW3mIiIBAAVQnaLjINRCyCxG5QesIqhgg12Z3Vptn8MFUehRTK4r7c7GxERkYtSIdQQRLaE778PST3g6EF4cyjkr7M7q5rzLqLY9W51i4mISECocSG0bNkyhg4ditvtxuFwMH/+fL/XjTFMnToVt9tNREQEt956Kxs3bvSLKSsrY9y4ccTFxREZGcmwYcPYs2ePX0xRURGZmZm4XC5cLheZmZkUFxf7xeTl5TF06FAiIyOJi4tj/PjxlJeX+8WsX7+e9PR0IiIiaN26Nc899xzGmJp+7LrXLBa+/y+rJeXYIasY2rfW7qyqr+wIbMuyjtUtJiIiAaLGhVBpaSk9evRg9uzZ53z9hRdeYObMmcyePZvVq1eTmJjIgAEDOHz4sC9mwoQJzJs3jzlz5rB8+XKOHDlCRkYGlZWVvpgRI0awdu1aFi1axKJFi1i7di2ZmZm+1ysrKxkyZAilpaUsX76cOXPm8N577zFp0iRfTElJCQMGDMDtdrN69WpmzZrFiy++yMyZM2v6setHRAx8fz60uQGOF8NfhsHeXLuzqp5ti+DEMYjpYLVsiYiIBAJzGQAzb9483+OqqiqTmJhoZsyY4Xvu+PHjxuVymVdeecUYY0xxcbEJCwszc+bM8cXs3bvXhISEmEWLFhljjNm0aZMBTE5Oji8mOzvbAGbLli3GGGMWLlxoQkJCzN69e30x77zzjnE6ncbj8RhjjHnppZeMy+Uyx48f98VMnz7duN1uU1VVVa3P6PF4DOA7Z7045jHmTwOMeTbamGltjMlbVX/XvlTvjLDy/eSXdmciIiJS7d/vWh0jtGPHDgoKChg4cKDvOafTSXp6OitWrAAgNzeXiooKvxi3201KSoovJjs7G5fLRa9evXwxvXv3xuVy+cWkpKTgdrt9MYMGDaKsrIzc3FxfTHp6Ok6n0y9m37597Ny585yfoaysjJKSEr9bvWsaDQ+9B+36WFtVvHU35K2s/zyqq+wwbF9sHatbTEREAkitFkIFBQUAJCQk+D2fkJDge62goIDw8HBiYmIuGBMfH3/W+ePj4/1izrxOTEwM4eHhF4zxPvbGnGn69Om+cUkul4u2bdte/IPXBWcUPPRPaN8Xyg/DX++BXSvsyeVitn4ElWXQsiMkpNidjYiISLXVyawxxxkzhowxZz13pjNjzhVfGzHm5EDp8+UzZcoUPB6P77Z79+4L5l2nwiNhxN+hQ7q1WvNf74UdX9iXz/lotpiIiASoWi2EEhMTgbNbWwoLC30tMYmJiZSXl1NUVHTBmP379591/gMHDvjFnHmdoqIiKioqLhhTWFgInN1q5eV0OomOjva72Sq8GYx4F67sb63R87f74Nsl9uZ0umPF1rYaoG4xEREJOLVaCHXo0IHExEQWL17se668vJylS5fSp08fAFJTUwkLC/OLyc/PZ8OGDb6YtLQ0PB4Pq1at8sWsXLkSj8fjF7Nhwwby8/N9MVlZWTidTlJTU30xy5Yt85tSn5WVhdvtpn379rX50etWWAR87x246nZrZtbbD8DXn9qdlWXrR1BZDq2ugYQudmcjIiJSIzUuhI4cOcLatWtZu3YtYA2QXrt2LXl5eTgcDiZMmMC0adOYN28eGzZsYPTo0TRr1owRI0YA4HK5eOSRR5g0aRKffvopa9as4aGHHqJbt27cfvvtAHTu3JnBgwczZswYcnJyyMnJYcyYMWRkZNCpUycABg4cSJcuXcjMzGTNmjV8+umnTJ48mTFjxvhacUaMGIHT6WT06NFs2LCBefPmMW3aNCZOnHjRrroGJ6wpfO9t6DgIThyHdx6E7Z/YnZV/t5iIiEigqel0tM8//9wAZ91GjRpljLGm0D/77LMmMTHROJ1Oc8stt5j169f7nePYsWNm7NixJjY21kRERJiMjAyTl5fnF3Pw4EEzcuRIExUVZaKioszIkSNNUVGRX8yuXbvMkCFDTEREhImNjTVjx471mypvjDHr1q0zffv2NU6n0yQmJpqpU6dWe+q8MTZNn7+QiuPGvP2gNVX9uThjti6yL5ejh4z5ZUsrl8It9uUhIiJyhur+fjuMaYjLLDccJSUluFwuPB6P/eOFvE6Uw3sPw+YFEBIG9/8Frrmz/vNY81f41xPWprE/aqAz2kREJChV9/dbe40Foibh8P9ehy7DoaoC/p5pFUX1bcNc617dYiIiEqBUCAWq0DC498+Qci9UnYC/jzo1Xqc+HD10avaaCiEREQlQKoQCWWgTuPtV6P4AmEr45yOw/p/1c+3NC6xrJnaDuKvq55oiIiK1TIVQoAttAsNfhh4jrMJk7hhY9/e6v+5GdYuJiEjgUyHUGISEwl1/gOsywVTB3Edh7dt1d73S72DHMutYhZCIiAQwFUKNRUgIDP0/SB0NGJj/I/jqrbq51ub3rYIr6VqIvaJuriEiIlIPVAg1JiEhMOS3cMN/AQbeHwu5b9T+dbyzxVLuqf1zi4iI1CMVQo1NSAjc+SL0etx6vODHsPrPtXf+w/th17+t4y7Da++8IiIiNlAh1Bg5HDB4BvR+wnr84URY+WrtnNvbLdY6FWKSa+ecIiIiNlEh1Fg5HDDoeegz3nr80U8g+6XLP69vbzF1i4mISOBTIdSYORww4Dm4eaL1+OMpsGLWpZ+vJB92ndxKo8tdl5+fiIiIzVQINXYOB9z2DNzyU+tx1s9h+W8v7Vyb/gUYaHMjtGhbaymKiIjYRYVQMHA4oP/TcOtT1uNPpsKyX9f8PN5uMc0WExGRRkKFUDC59Uno/3Pr+LNfwZIZ1X+vZw/szgEc6hYTEZFGQ4VQsLnlJ3D7VOt4yXT47Hkw5uLv2/Qv675dGkS76yw9ERGR+qRCKBjd/N8w4H+s42UvwKfPXbwY8s0W05YaIiLSeKgQClY3jYdB063j5TNh8TPnL4aK82DPaqxusWH1lqKIiEhdUyEUzNJ+BHecHDS94v/g46fPXQxtnG/dt78ZohLrLT0REZG6pkIo2PV6FIb8xjrO+QN89OTZxZCvW2x4vaYmIiJS11QIibVJ69DfW8er/ggfToKqKuvxoR2w7ytwhEBndYuJiEjjokJILKmjYdhswAFf/hk+/G+rGNo033q9fV9oHm9jgiIiIrWvid0JSANyfSaENIH5P4TcN6DqBOT/x3pNs8VERKQRUiEk/q59EEJCYd5jsOav1nOOUHWLiYhIo6SuMTlb9/vh3j9ZBRDAFekQ2dLenEREROqAWoTk3FLuhdBwa08y7+71IiIijYwKITm/zkOtm4iISCOlrjEREREJWiqEREREJGipEBIREZGgpUJIREREgpYKIREREQlaKoREREQkaKkQEhERkaClQkhERESClgohERERCVoqhERERCRoqRASERGRoKVCSERERIJWrRdCU6dOxeFw+N0SExN9rxtjmDp1Km63m4iICG699VY2btzod46ysjLGjRtHXFwckZGRDBs2jD179vjFFBUVkZmZicvlwuVykZmZSXFxsV9MXl4eQ4cOJTIykri4OMaPH095eXltf2QREREJUHXSItS1a1fy8/N9t/Xr1/tee+GFF5g5cyazZ89m9erVJCYmMmDAAA4fPuyLmTBhAvPmzWPOnDksX76cI0eOkJGRQWVlpS9mxIgRrF27lkWLFrFo0SLWrl1LZmam7/XKykqGDBlCaWkpy5cvZ86cObz33ntMmjSpLj6yiIiIBCJTy5599lnTo0ePc75WVVVlEhMTzYwZM3zPHT9+3LhcLvPKK68YY4wpLi42YWFhZs6cOb6YvXv3mpCQELNo0SJjjDGbNm0ygMnJyfHFZGdnG8Bs2bLFGGPMwoULTUhIiNm7d68v5p133jFOp9N4PJ5qfx6Px2OAGr1HRERE7FXd3+86aRHavn07brebDh068L3vfY9vv/0WgB07dlBQUMDAgQN9sU6nk/T0dFasWAFAbm4uFRUVfjFut5uUlBRfTHZ2Ni6Xi169evlievfujcvl8otJSUnB7Xb7YgYNGkRZWRm5ubnnzb2srIySkhK/m4iIiDROtV4I9erVi7/85S98/PHHvPbaaxQUFNCnTx8OHjxIQUEBAAkJCX7vSUhI8L1WUFBAeHg4MTExF4yJj48/69rx8fF+MWdeJyYmhvDwcF/MuUyfPt037sjlctG2bdsafgMiIiISKGq9ELrjjju499576datG7fffjsffvghAG+++aYvxuFw+L3HGHPWc2c6M+Zc8ZcSc6YpU6bg8Xh8t927d18wLxEREQlcdT59PjIykm7durF9+3bf7LEzW2QKCwt9rTeJiYmUl5dTVFR0wZj9+/efda0DBw74xZx5naKiIioqKs5qKTqd0+kkOjra7yYiIiKNU50XQmVlZWzevJmkpCQ6dOhAYmIiixcv9r1eXl7O0qVL6dOnDwCpqamEhYX5xeTn57NhwwZfTFpaGh6Ph1WrVvliVq5cicfj8YvZsGED+fn5vpisrCycTiepqal1+plFREQkMDSp7RNOnjyZoUOH0q5dOwoLC/nVr35FSUkJo0aNwuFwMGHCBKZNm0bHjh3p2LEj06ZNo1mzZowYMQIAl8vFI488wqRJk2jZsiWxsbFMnjzZ19UG0LlzZwYPHsyYMWP44x//CMCjjz5KRkYGnTp1AmDgwIF06dKFzMxMfv3rX3Po0CEmT57MmDFj1MojIiIiQB0UQnv27OHBBx/ku+++o1WrVvTu3ZucnBySk5MB+OlPf8qxY8f40Y9+RFFREb169SIrK4uoqCjfOX7729/SpEkT7r//fo4dO8Ztt93GG2+8QWhoqC/mb3/7G+PHj/fNLhs2bBizZ8/2vR4aGsqHH37Ij370I2666SYiIiIYMWIEL774Ym1/ZBEREQlQDmOMsTuJhqykpASXy4XH41FLkoiISICo7u+39hoTERGRoKVCSERERIKWCiEREREJWiqEREREJGipEBIREZGgpUJIREREgpYKIREREQlaKoREREQkaKkQEhERkaClQkhERESClgohERERCVoqhERERCRoqRASERGRoKVCSERERIKWCiEREREJWiqEREREJGipEBIREZGgpUJIREREgpYKIREREQlaKoREREQkaKkQEhERkaClQkhERESClgohERERCVoqhERERCRoqRASERGRoKVCSERERIKWCiEREREJWiqEREREJGipEBIREZGgpUJIREREgpYKIREREQlaKoREREQkaKkQEhERkaClQkhERESClgohERERCVoqhERERCRoqRASERGRoKVCSERERIJWUBRCL730Eh06dKBp06akpqbyxRdf2J2SiIiINACNvhB69913mTBhAk8//TRr1qyhb9++3HHHHeTl5dmdmoiIiNjMYYwxdidRl3r16sX111/Pyy+/7Huuc+fODB8+nOnTp1/0/SUlJbhcLjweD9HR0XWZqoiIiNSS6v5+N6nHnOpdeXk5ubm5/OxnP/N7fuDAgaxYseKc7ykrK6OsrMz3uKSkpE5y+3Tzfr7Y/l2dnFtEJNA18n+jyxlu75JA346tbLl2oy6EvvvuOyorK0lISPB7PiEhgYKCgnO+Z/r06fzyl7+s89xydxXxxoqddX4dERGRhi7B1VSFUF1yOBx+j40xZz3nNWXKFCZOnOh7XFJSQtu2bWs9p95XtOQ8KTQ4DgIkUQkKgfL/jQQH/edYO3omx9p27UZdCMXFxREaGnpW609hYeFZrUReTqcTp9NZ57ndcnUrbrnanupXRERELI161lh4eDipqaksXrzY7/nFixfTp08fm7ISERGRhqJRtwgBTJw4kczMTHr27ElaWhqvvvoqeXl5PP7443anJiIiIjZr9IXQAw88wMGDB3nuuefIz88nJSWFhQsXkpycbHdqIiIiYrNGv47Q5dI6QiIiIoGnur/fjXqMkIiIiMiFqBASERGRoKVCSERERIKWCiEREREJWiqEREREJGipEBIREZGgpUJIREREgpYKIREREQlaKoREREQkaDX6LTYul3fh7ZKSEpszERERkery/m5fbAMNFUIXcfjwYQDatm1rcyYiIiJSU4cPH8blcp33de01dhFVVVXs27ePqKgoHA5HrZ67pKSEtm3bsnv3bu1jdhn0PV4+fYe1Q99j7dD3WDuC/Xs0xnD48GHcbjchIecfCaQWoYsICQmhTZs2dXqN6OjooPyPtLbpe7x8+g5rh77H2qHvsXYE8/d4oZYgLw2WFhERkaClQkhERESClgohGzmdTp599lmcTqfdqQQ0fY+XT99h7dD3WDv0PdYOfY/Vo8HSIiIiErTUIiQiIiJBS4WQiIiIBC0VQiIiIhK0VAiJiIhI0FIhZJOXXnqJDh060LRpU1JTU/niiy/sTimgTJ8+nRtuuIGoqCji4+MZPnw4W7dutTutgDd9+nQcDgcTJkywO5WAs3fvXh566CFatmxJs2bNuPbaa8nNzbU7rYBy4sQJfv7zn9OhQwciIiK44ooreO6556iqqrI7tQZt2bJlDB06FLfbjcPhYP78+X6vG2OYOnUqbrebiIgIbr31VjZu3GhPsg2QCiEbvPvuu0yYMIGnn36aNWvW0LdvX+644w7y8vLsTi1gLF26lCeeeIKcnBwWL17MiRMnGDhwIKWlpXanFrBWr17Nq6++Svfu3e1OJeAUFRVx0003ERYWxkcffcSmTZv4zW9+Q4sWLexOLaD87//+L6+88gqzZ89m8+bNvPDCC/z6179m1qxZdqfWoJWWltKjRw9mz559ztdfeOEFZs6cyezZs1m9ejWJiYkMGDDAt5dm0DNS72688Ubz+OOP+z13zTXXmJ/97Gc2ZRT4CgsLDWCWLl1qdyoB6fDhw6Zjx45m8eLFJj093fz4xz+2O6WA8uSTT5qbb77Z7jQC3pAhQ8zDDz/s99w999xjHnroIZsyCjyAmTdvnu9xVVWVSUxMNDNmzPA9d/z4ceNyucwrr7xiQ4YNj1qE6ll5eTm5ubkMHDjQ7/mBAweyYsUKm7IKfB6PB4DY2FibMwlMTzzxBEOGDOH222+3O5WA9P7779OzZ0/uu+8+4uPjue6663jttdfsTivg3HzzzXz66ads27YNgP/85z8sX76cO++80+bMAteOHTsoKCjw+81xOp2kp6frN+ckbbpaz7777jsqKytJSEjwez4hIYGCggKbsgpsxhgmTpzIzTffTEpKit3pBJw5c+aQm5vLl19+aXcqAevbb7/l5ZdfZuLEiTz11FOsWrWK8ePH43Q6+f73v293egHjySefxOPxcM011xAaGkplZSXPP/88Dz74oN2pBSzv78q5fnN27dplR0oNjgohmzgcDr/HxpiznpPqGTt2LOvWrWP58uV2pxJwdu/ezY9//GOysrJo2rSp3ekErKqqKnr27Mm0adMAuO6669i4cSMvv/yyCqEaePfdd/nrX//K22+/TdeuXVm7di0TJkzA7XYzatQou9MLaPrNOT8VQvUsLi6O0NDQs1p/CgsLz6rY5eLGjRvH+++/z7Jly2jTpo3d6QSc3NxcCgsLSU1N9T1XWVnJsmXLmD17NmVlZYSGhtqYYWBISkqiS5cufs917tyZ9957z6aMAtNPfvITfvazn/G9730PgG7durFr1y6mT5+uQugSJSYmAlbLUFJSku95/eacojFC9Sw8PJzU1FQWL17s9/zixYvp06ePTVkFHmMMY8eOZe7cuXz22Wd06NDB7pQC0m233cb69etZu3at79azZ09GjhzJ2rVrVQRV00033XTW8g3btm0jOTnZpowC09GjRwkJ8f9ZCg0N1fT5y9ChQwcSExP9fnPKy8tZunSpfnNOUouQDSZOnEhmZiY9e/YkLS2NV199lby8PB5//HG7UwsYTzzxBG+//Tb/+te/iIqK8rWwuVwuIiIibM4ucERFRZ01rioyMpKWLVtqvFUN/Pd//zd9+vRh2rRp3H///axatYpXX32VV1991e7UAsrQoUN5/vnnadeuHV27dmXNmjXMnDmThx9+2O7UGrQjR47w9ddf+x7v2LGDtWvXEhsbS7t27ZgwYQLTpk2jY8eOdOzYkWnTptGsWTNGjBhhY9YNiL2T1oLXH/7wB5OcnGzCw8PN9ddfr2nfNQSc8/b666/bnVrA0/T5S7NgwQKTkpJinE6nueaaa8yrr75qd0oBp6SkxPz4xz827dq1M02bNjVXXHGFefrpp01ZWZndqTVon3/++Tn/Phw1apQxxppC/+yzz5rExETjdDrNLbfcYtavX29v0g2IwxhjbKrBRERERGylMUIiIiIStFQIiYiISNBSISQiIiJBS4WQiIiIBC0VQiIiIhK0VAiJiIhI0FIhJCIiIkFLhZCIiIgELRVCIiIiErRUCImIiEjQUiEkIiIiQUuFkIiIiASt/x9HHlB8XjjF9AAAAABJRU5ErkJggg=="/>
          <p:cNvSpPr>
            <a:spLocks noChangeAspect="1" noChangeArrowheads="1"/>
          </p:cNvSpPr>
          <p:nvPr/>
        </p:nvSpPr>
        <p:spPr bwMode="auto">
          <a:xfrm>
            <a:off x="2169906" y="2611989"/>
            <a:ext cx="3647798" cy="364781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 name="AutoShape 4" descr="data:image/png;base64,iVBORw0KGgoAAAANSUhEUgAAAkIAAAGdCAYAAAD+JxxnAAAAOXRFWHRTb2Z0d2FyZQBNYXRwbG90bGliIHZlcnNpb24zLjUuMiwgaHR0cHM6Ly9tYXRwbG90bGliLm9yZy8qNh9FAAAACXBIWXMAAA9hAAAPYQGoP6dpAABeJ0lEQVR4nO3de3hU5bn///ckJEMIyZAQchgOARURCKAGhaAYQTkoAVG/agVTqG7UVqBsoLVoq9RdgW0tbTdUrbY/tbaKbQUqihg8AFISwAjlfFCBcEgIQjKBAElInt8fixkYjgkkWZnM53Vdc82amXvWumdQ5uY5OowxBhEREZEgFGJ3AiIiIiJ2USEkIiIiQUuFkIiIiAQtFUIiIiIStFQIiYiISNBSISQiIiJBS4WQiIiIBC0VQiIiIhK0mtidQENXVVXFvn37iIqKwuFw2J2OiIiIVIMxhsOHD+N2uwkJOX+7jwqhi9i3bx9t27a1Ow0RERG5BLt376ZNmzbnfV2F0EVERUUB1hcZHR1tczYiIiJSHSUlJbRt29b3O34+KoQuwtsdFh0drUJIREQkwFxsWEuNBku//PLLdO/e3VcUpKWl8dFHH/leHz16NA6Hw+/Wu3dvv3OUlZUxbtw44uLiiIyMZNiwYezZs8cvpqioiMzMTFwuFy6Xi8zMTIqLi/1i8vLyGDp0KJGRkcTFxTF+/HjKy8v9YtavX096ejoRERG0bt2a5557Du0xKyIiIl41KoTatGnDjBkz+PLLL/nyyy/p378/d911Fxs3bvTFDB48mPz8fN9t4cKFfueYMGEC8+bNY86cOSxfvpwjR46QkZFBZWWlL2bEiBGsXbuWRYsWsWjRItauXUtmZqbv9crKSoYMGUJpaSnLly9nzpw5vPfee0yaNMkXU1JSwoABA3C73axevZpZs2bx4osvMnPmzBp/SSIiItJImcsUExNj/vSnPxljjBk1apS56667zhtbXFxswsLCzJw5c3zP7d2714SEhJhFixYZY4zZtGmTAUxOTo4vJjs72wBmy5YtxhhjFi5caEJCQszevXt9Me+8845xOp3G4/EYY4x56aWXjMvlMsePH/fFTJ8+3bjdblNVVVXtz+fxeAzgO6+IiIg0fNX9/b7kMUKVlZX84x//oLS0lLS0NN/zS5YsIT4+nhYtWpCens7zzz9PfHw8ALm5uVRUVDBw4EBfvNvtJiUlhRUrVjBo0CCys7NxuVz06tXLF9O7d29cLhcrVqygU6dOZGdnk5KSgtvt9sUMGjSIsrIycnNz6devH9nZ2aSnp+N0Ov1ipkyZws6dO+nQocM5P1dZWRllZWW+xyUlJRf9LowxnDhxwq9VS+pOaGgoTZo00XIGIiJy2WpcCK1fv560tDSOHz9O8+bNmTdvHl26dAHgjjvu4L777iM5OZkdO3bwi1/8gv79+5Obm4vT6aSgoIDw8HBiYmL8zpmQkEBBQQEABQUFvsLpdPHx8X4xCQkJfq/HxMQQHh7uF9O+ffuzruN97XyF0PTp0/nlL39Z7e+jvLyc/Px8jh49Wu33yOVr1qwZSUlJhIeH252KiIgEsBoXQp06dWLt2rUUFxfz3nvvMWrUKJYuXUqXLl144IEHfHEpKSn07NmT5ORkPvzwQ+65557zntMY4/ev+3P9S782YszJgdIXakmYMmUKEydO9D32Tr87l6qqKnbs2EFoaChut5vw8HC1UtQxYwzl5eUcOHCAHTt20LFjxwsulCUiInIhNS6EwsPDueqqqwDo2bMnq1ev5ve//z1//OMfz4pNSkoiOTmZ7du3A5CYmEh5eTlFRUV+rUKFhYX06dPHF7N///6zznXgwAFfi05iYiIrV670e72oqIiKigq/GG/r0OnXAc5qTTqd0+n06067kPLycqqqqmjbti3NmjWr1nvk8kVERBAWFsauXbsoLy+nadOmdqckIiIB6rL/KW2M8RtTc7qDBw+ye/dukpKSAEhNTSUsLIzFixf7YvLz89mwYYOvEEpLS8Pj8bBq1SpfzMqVK/F4PH4xGzZsID8/3xeTlZWF0+kkNTXVF7Ns2TK/KfVZWVm43e6zuswul1ok6p++cxERqQ01+jV56qmn+OKLL9i5cyfr16/n6aefZsmSJYwcOZIjR44wefJksrOz2blzJ0uWLGHo0KHExcVx9913A+ByuXjkkUeYNGkSn376KWvWrOGhhx6iW7du3H777QB07tyZwYMHM2bMGHJycsjJyWHMmDFkZGTQqVMnAAYOHEiXLl3IzMxkzZo1fPrpp0yePJkxY8b4Fj0cMWIETqeT0aNHs2HDBubNm8e0adOYOHGiuq9ERETEUpOpaA8//LBJTk424eHhplWrVua2224zWVlZxhhjjh49agYOHGhatWplwsLCTLt27cyoUaNMXl6e3zmOHTtmxo4da2JjY01ERITJyMg4K+bgwYNm5MiRJioqykRFRZmRI0eaoqIiv5hdu3aZIUOGmIiICBMbG2vGjh3rN1XeGGPWrVtn+vbta5xOp0lMTDRTp06t0dR5Yy48/e7YsWNm06ZN5tixYzU6p1w+ffciInIh1Z0+7zBGSy1fSElJCS6XC4/Hc9YWG8ePH2fHjh106NBB41Quw9SpU5k/fz5r166t9nv03YuIyIVc6Pf7dBpoIfXK4XAwf/58u9MQEREBtOmqiIiI1Ddj4NC3kJdt3a4fBW1vtCUVtQjVImMMR8tP2HKraQ/nrbfeyrhx45gwYQIxMTEkJCTw6quvUlpayg9+8AOioqK48sor/TbVXbp0KTfeeCNOp5OkpCR+9rOfceLECb9zjh8/np/+9KfExsaSmJjI1KlTfa97Z+vdfffdOByOs2bvvfXWW7Rv3x6Xy8X3vvc9Dh8+XOM/AxERaYCqKmHfWsh5Bf7+ffhNJ5h1PfzrCVjzV/j6U9tSU4tQLTpWUUmXZz625dqbnhtEs/Ca/XG++eab/PSnP2XVqlW8++67/PCHP2T+/PncfffdPPXUU/z2t78lMzOTvLw8ioqKuPPOOxk9ejR/+ctf2LJlC2PGjKFp06Z+xc6bb77JxIkTWblyJdnZ2YwePZqbbrqJAQMGsHr1auLj43n99dcZPHgwoaGhvvd98803zJ8/nw8++ICioiLuv/9+ZsyYwfPPP19bX5GIiNSXimOwNxd2ZUPeCti9GsrP+MdtaDi4r4fkNLjqdnvyRIVQUOvRowc///nPAWtF7RkzZhAXF8eYMWMAeOaZZ3j55ZdZt24dCxYsoG3btsyePRuHw8E111zDvn37ePLJJ3nmmWd86/p0796dZ599FoCOHTsye/ZsPv30UwYMGECrVq0AaNGiBYmJiX65VFVV8cYbbxAVFQVAZmYmn376qQohEZFAcPQQ7F4Ju1ZAXg7sWwNVFf4xzmho2wva9YbkPlYRFGb/ZBcVQrUoIiyUTc8Nsu3aNdW9e3ffcWhoKC1btqRbt26+57wrcBcWFrJ582bS0tL81mC66aabOHLkCHv27KFdu3ZnnROs1cW9K3pfSPv27X1FUE3eJyIiNijefWp8z65sOLD57JjmiVZrT7s+VvGT0BVCav5bVddUCNUih8NR4+4pO4WFhfk9djgcfs95i56qqqqz9nGDc+/ddq5zVlVVXVIu1XmfiIjUsaoq+G7rydaebKvFx7P77LiWHU8WPidvMe0hABYwDpxfbbFVly5deO+99/wKohUrVhAVFUXr1q2rfZ6wsDAqKyvrKk0REblcJ8ohf+2pbq7dOXCsyD/GEQpJPayCx1v8RMbZku7lUiEk1fKjH/2I3/3ud4wbN46xY8eydetWnn32WSZOnFijfb/at2/Pp59+yk033YTT6fTbfFdERGxQdhh2rzrVzbX3Szhx3D8mrBm06Xmqm6vNDeBsbk++tUyFkFRL69atWbhwIT/5yU/o0aMHsbGxPPLII77B1tX1m9/8hokTJ/Laa6/RunVrdu7cWTcJi4jIuR3ef2p8T142FKwHc8ZQhGYtT3Zx9baKn6TuEBp27vMFOG2xcRHaYqNh0ncvIlIN3oULvd1ceSusx2dqkezfzRV3dUCM77mQ6m6xoRYhERGRxmhbFrw/Do4UnPGCw5rB5WvxSQNX9cd6NjYqhERERBqjL160iqDQcGideqqbq+2NENHC7uwaDBVCIiIijY1nr7XAIcD4NeBqY28+DZj2GhMREWlsNi+w7tv2VhF0ESqEREREGptN/7Luu9xlbx4BQIWQiIhIY3K4wJoWD9BlmL25BAAVQiIiIo3J5gWAsRY9VLfYRakQEhERaUw2zrfu1S1WLSqEpMYcDgfz58+3Ow0RETnTkULY9W/rWIVQtagQEhERaSw2vw8YcF8PLdrZnU1AUCEkIiLSWHhni3UdbmsagUSFUJD65z//Sbdu3YiIiKBly5bcfvvtlJaWsnr1agYMGEBcXBwul4v09HS++uqrC55r7969PPDAA8TExNCyZUvuuusuv81UlyxZwo033khkZCQtWrTgpptuYteuXXX8CUVEgkzpd7BzuXWsbrFqUyFUm4yB8lJ7bjXYOzc/P58HH3yQhx9+mM2bN7NkyRLuuecejDEcPnyYUaNG8cUXX5CTk0PHjh258847OXz48DnPdfToUfr160fz5s1ZtmwZy5cvp3nz5gwePJjy8nJOnDjB8OHDSU9PZ926dWRnZ/Poo4/iCPDN/EREGpzNC6xd5JOuhZj2dmcTMLTFRm2qOArT3PZc+6l9EB5ZrdD8/HxOnDjBPffcQ3JyMgDdunUDoH///n6xf/zjH4mJiWHp0qVkZGScda45c+YQEhLCn/70J19x8/rrr9OiRQuWLFlCz5498Xg8ZGRkcOWVVwLQuXPnS/6YIiJyHlpE8ZKoRSgI9ejRg9tuu41u3bpx33338dprr1FUVARAYWEhjz/+OFdffTUulwuXy8WRI0fIy8s757lyc3P5+uuviYqKonnz5jRv3pzY2FiOHz/ON998Q2xsLKNHj2bQoEEMHTqU3//+9+Tn59fnxxURafxKD8KOZdaxCqEaUYtQbQprZrXM2HXtagoNDWXx4sWsWLGCrKwsZs2axdNPP83KlSt54oknOHDgAL/73e9ITk7G6XSSlpZGeXn5Oc9VVVVFamoqf/vb3856rVWrVoDVQjR+/HgWLVrEu+++y89//nMWL15M7969L+2zioiIv60fgqmExG7Q8kq7swkoKoRqk8NR7e4puzkcDm666SZuuukmnnnmGZKTk5k3bx5ffPEFL730EnfeeScAu3fv5rvvvjvvea6//nreffdd4uPjiY6OPm/cddddx3XXXceUKVNIS0vj7bffViEkIlJbtIjiJVPXWBBauXIl06ZN48svvyQvL4+5c+dy4MABOnfuzFVXXcVbb73F5s2bWblyJSNHjiQiIuK85xo5ciRxcXHcddddfPHFF+zYsYOlS5fy4x//mD179rBjxw6mTJlCdnY2u3btIisri23btmmckIhIbTl6CHYstY673G1vLgFILUJBKDo6mmXLlvG73/2OkpISkpOT+c1vfsMdd9xBYmIijz76KNdddx3t2rVj2rRpTJ48+bznatasGcuWLePJJ5/knnvu4fDhw7Ru3ZrbbruN6Ohojh07xpYtW3jzzTc5ePAgSUlJjB07lscee6weP7GISCO29SOoOgHxXSHuKruzCTgOY2ow7zoIlZSU4HK58Hg8Z3X9HD9+nB07dtChQweaNm1qU4bBSd+9iMhJf7sPtmdBv6ch/ad2Z9NgXOj3+3TqGhMREQlUx4rhm8+tY40PuiQqhERERALV1o+gqgJaXQOtOtmdTUBSISQiIhKofIsoDrc1jUCmQkhERCQQHffAN59ax+oWu2QqhERERALRto+hshziroZ4LUlyqVQI1QJNvKt/+s5FGjFjrNYOubDT9xbTRtaXTIXQZQgLCwOsHdilfnm/c++fgYg0IqtehRntYN0/7M6k4So7DNsXW8caH3RZalQIvfzyy3Tv3p3o6Giio6NJS0vjo48+8r1ujGHq1Km43W4iIiK49dZb2bhxo985ysrKGDduHHFxcURGRjJs2DD27NnjF1NUVERmZqZv08/MzEyKi4v9YvLy8hg6dCiRkZHExcUxfvz4s/bDWr9+Penp6URERNC6dWuee+65Wm1JCA0NpUWLFhQWFnLw4EGOHTvG8ePHdavD27Fjxzh48CCFhYW0aNGC0NDQWvvzFJEGYu3JvQu/eNFqHZKzbfsYKssg9kpI6Gp3NgGtRitLt2nThhkzZnDVVdbKlW+++SZ33XUXa9asoWvXrrzwwgvMnDmTN954g6uvvppf/epXDBgwgK1btxIVFQXAhAkTWLBgAXPmzKFly5ZMmjSJjIwMcnNzfT9qI0aMYM+ePSxatAiARx99lMzMTBYsWABAZWUlQ4YMoVWrVixfvpyDBw8yatQojDHMmjULsBZSGjBgAP369WP16tVs27aN0aNHExkZyaRJk2rn2wMSExMBa9d2qT8tWrTwffci0oiUfgf5/7GOD2yBncuhQ197c2qINs237tUtdtkue2Xp2NhYfv3rX/Pwww/jdruZMGECTz75JGC1/iQkJPC///u/PPbYY3g8Hlq1asVbb73FAw88AMC+ffto27YtCxcuZNCgQWzevJkuXbqQk5NDr169AMjJySEtLY0tW7bQqVMnPvroIzIyMti9ezdutxuAOXPmMHr0aAoLC4mOjubll19mypQp7N+/H6fTCcCMGTOYNWsWe/bswVHN/3CquzJlZWUlFRUVl/w9SvWFhYWpJUiksVr3D5j7X6cedxkO979pWzoNUtkR+PWVcOI4PLYMknrYnVGDVN3f70vea6yyspJ//OMflJaWkpaWxo4dOygoKGDgwIG+GKfTSXp6OitWrOCxxx4jNzeXiooKvxi3201KSgorVqxg0KBBZGdn43K5fEUQQO/evXG5XKxYsYJOnTqRnZ1NSkqKrwgCGDRoEGVlZeTm5tKvXz+ys7NJT0/3FUHemClTprBz5046dOhwzs9VVlZGWVmZ73FJSUm1vo/Q0FD9OIuIXC7vdPCrBsDXi2HLB1CSD9FJ9ubVkGzPsoqgmPaQ2N3ubAJejQdLr1+/nubNm+N0Onn88ceZN28eXbp0oaCgAICEhAS/+ISEBN9rBQUFhIeHExMTc8GY+Pj4s64bHx/vF3PmdWJiYggPD79gjPexN+Zcpk+f7hub5HK5aNu27YW/EBERqR3GwDefWcd9xkK7NGsz0a/UIuTn9EUU1S122WpcCHXq1Im1a9eSk5PDD3/4Q0aNGsWmTZt8r5/Z5WSMuWg31Jkx54qvjRhvL+CF8pkyZQoej8d327179wVzFxGRWrJ/IxzZD2HNrCLohpNdZF++DpUaegBA+VGrRQi0iGItqXEhFB4ezlVXXUXPnj2ZPn06PXr04Pe//71v4OqZrS2FhYW+lpjExETKy8spKiq6YMz+/fvPuu6BAwf8Ys68TlFRERUVFReM8Q5oPrOl6HROp9M3K857ExGReuDtFmt/MzRxQudhEBkPRwpgy4f25tZQfL0YKo5Ci3bgvs7ubBqFy15HyBhDWVkZHTp0IDExkcWLF/teKy8vZ+nSpfTp0weA1NRUwsLC/GLy8/PZsGGDLyYtLQ2Px8OqVat8MStXrsTj8fjFbNiwgfz8fF9MVlYWTqeT1NRUX8yyZcv8ptRnZWXhdrtp37795X5sERGpbV+fLISu7G/dNwmH1FHW8eo/2ZNTQ6NFFGufqYEpU6aYZcuWmR07dph169aZp556yoSEhJisrCxjjDEzZswwLpfLzJ0716xfv948+OCDJikpyZSUlPjO8fjjj5s2bdqYTz75xHz11Vemf//+pkePHubEiRO+mMGDB5vu3bub7Oxsk52dbbp162YyMjJ8r584ccKkpKSY2267zXz11Vfmk08+MW3atDFjx471xRQXF5uEhATz4IMPmvXr15u5c+ea6Oho8+KLL9bkIxuPx2MA4/F4avQ+ERGpgbJSY56LM+bZaGMKt556vni3MVNbWM/v32xffg1B+VFjfpVkfRe7v7Q7mwavur/fNSqEHn74YZOcnGzCw8NNq1atzG233eYrgowxpqqqyjz77LMmMTHROJ1Oc8stt5j169f7nePYsWNm7NixJjY21kRERJiMjAyTl5fnF3Pw4EEzcuRIExUVZaKioszIkSNNUVGRX8yuXbvMkCFDTEREhImNjTVjx441x48f94tZt26d6du3r3E6nSYxMdFMnTrVVFVV1eQjqxASEakP27KsH/iZXY058+/pd0ZYr3042Z7cGopNC6zv4Tddzv6O5CzV/f2+7HWEGrvqrkMgIiKX4aOfwcqX4frvw7BZ/q998zm8NRzCo2DSZnBG2ZKi7d77L1j/D+j9BAyeZnc2DV51f7+115iIiNjPO23+ytvOfq1DOrS8CsoPw7q/129eDUXFcdhq7bZA1+G2ptLYqBASERF7efbAd1vBEQJXpJ/9ekjIqan0q/8UnPuPffu5VQhGuaF1T7uzaVRUCImIiL28s8Vap0JEzLljejxorS9UuAnysusvt4Zi43zrvstdVmEotUbfpoiI2OtC3WJeES2g233W8arX6jylBuVEGWz9yDrWIoq1ToWQiIjYp6oSvl1iHV91gUIITnWPbX4fDp+98G6j9e0SKPNA80Ro2+ui4VIzKoRERMQ+e7+C48XgdIH7+gvHJnW3CoFg23/Mt4jiMHWL1QF9oyIiYh9vt9gV6RDa5OLxfvuPnai7vBqKE+Ww5QPrWN1idUKFkIiI2Me7v9jFusW8utwFzeLg8D7YurDu8moodiyD4x5rz7V2aXZn0yipEBIREXscK4Y9X1rH3v3FLqaJ01p0EYJj/7FN8637zkMhJNTWVBorFUIiImKPHcvAVELLjtZu6tXV8wfWmkM7lsKBbXWXn90qK051i2kRxTqjQkhEROxR024xrxbt4OrB1vGXf67dnBqSnV/AsSKrK7BdH7uzabRUCImISP0zBr6uxvpB53PDI9b92rehvLT28mpIvIsodh5avYHkcklUCImISP07+A148iA0HNrfVPP3X9EfYq+AspLGuf9Y5QnNFqsnKoRERKT+ebvF2vWG8Miavz8kBHqebBVqjPuP7VoORw9CRCy072t3No2aCiEREal/3v3FLqVbzOu6kdAkAvZvgN0rayevhsK7iGLnDHWL1TEVQiIiUr9OlFkDgaH60+bPJSIGut1rHTemqfRVlbB5gXWsbrE6p0JIRETq1+6VUHHUWiQwIeXyzuVdaXrjfDhSeNmpNQi7VkDpAWjaAjqk251No6dCSERE6pevW6z/5e+d5b4OWveEqgr46i+Xn1tD4O0WuyYDQsPszSUIqBASEZH65d1f7HK6xU7XmPYfq6qEze9bx1pEsV6oEBIRkfpzpBAK1lnHtVUIdb3bml1Vsge2f1w757TL7pVwZD80dalbrJ6oEBIRkfrzzefWfWJ3aN6qds4Z1hSuz7SOA33QtHcRxU5DoEm4rakECxVCIiJSf2q7W8yr58OAwzr/d1/X7rnrS1XVqW4xzRarNyqERESkflRVnSqEarq/2MXEtIeOA63jL/+/2j13fdmzGg7ngzMaruxndzZBQ4WQiIjUj/0boLQQwiKhba/aP/+NY6z7tX+F8qO1f/66tmm+dd/pDmjitDWVYKJCSERE6oe3Naj9zXXzQ3/lbVbL0HEPbPhn7Z+/LlVVnZo2r26xeqVCSERE6od3f7Ha7hbzOn3/sVWvBdb+Y3tzoWQvhDe/vG1HpMZUCImISN0rL4W8HOu4Ln/or3sIQp3WFP09X9bddWqbt1vs6sHWLDipNyqERESk7u38N1SWg6sdtLyy7q7TLBZSvPuPvVZ316lNxsAmLaJoFxVCIiJS93zdYv3B4ajba93o3X9sHpR+V7fXqg37vgJPnjWI/Krb7c4m6KgQEhGRuufbX6wexr+0TrX2IKssD4z9x7yDpK8eCGER9uYShFQIiYhI3SrOg4PbwREKHW6pn2vecHIq/ZevW/t3NVTGnFpNustwOzMJWiqERESkbnmnzbfpCREt6ueaKfdARIzV5bR9cf1c81Lk/weKd0GTCOg4wO5sgpIKIRERqVv12S3mFRZhzSCDhj1o2jdbbCCER9qaSrBSISQiInWn8gR8u9Q6ru39xS7Gu//Y15/AoW/r99rVYYwWUWwAVAiJiEjd2fcVlHmgaQtofX39Xjv2ilOzsFb/uX6vXR0F660CrUlT6DjI7myClgohERGpO95usStuhZDQ+r/+DSen0q/5K1Qcq//rX4i3Neiq28HZ3N5cgpgKIRERqTve9YPqu1vMq+MAaxHH48Ww4T17cjgXY06ND9JsMVupEBIRkbpxrMjaQwvqbn+xiwkJhRseto5X/8meHM6lcBMc/NraDuRqdYvZSYWQiIjUjW+XgqmCuE7gamNfHtdlQmg47FsDe3Lty+N0vm6x26BptL25BLkaFULTp0/nhhtuICoqivj4eIYPH87WrVv9YkaPHo3D4fC79e7d2y+mrKyMcePGERcXR2RkJMOGDWPPnj1+MUVFRWRmZuJyuXC5XGRmZlJcXOwXk5eXx9ChQ4mMjCQuLo7x48dTXl7uF7N+/XrS09OJiIigdevWPPfcc5hA2pFYRCRQ2d0t5hUZB13vsY4bSquQFlFsMGpUCC1dupQnnniCnJwcFi9ezIkTJxg4cCClpaV+cYMHDyY/P993W7hwod/rEyZMYN68ecyZM4fly5dz5MgRMjIyqKw8tfrniBEjWLt2LYsWLWLRokWsXbuWzMxM3+uVlZUMGTKE0tJSli9fzpw5c3jvvfeYNGmSL6akpIQBAwbgdrtZvXo1s2bN4sUXX2TmzJk1+pJERKSGjIFvPreO7eoWO5130PSG9+DoIXtzKdwC3221Wqk6DbY3FwFzGQoLCw1gli5d6ntu1KhR5q677jrve4qLi01YWJiZM2eO77m9e/eakJAQs2jRImOMMZs2bTKAycnJ8cVkZ2cbwGzZssUYY8zChQtNSEiI2bt3ry/mnXfeMU6n03g8HmOMMS+99JJxuVzm+PHjvpjp06cbt9ttqqqqqvUZPR6PAXznFBGRaijcasyz0cY8F2dMWand2RhTVWXMK32tnJb/zt5cPp9u5fG3++3No5Gr7u/3ZY0R8ng8AMTGxvo9v2TJEuLj47n66qsZM2YMhYWFvtdyc3OpqKhg4MCBvufcbjcpKSmsWLECgOzsbFwuF7169fLF9O7dG5fL5ReTkpKC2+32xQwaNIiysjJyc3N9Menp6TidTr+Yffv2sXPnznN+prKyMkpKSvxuIiJSQ95usXZpEN7M3lzA2vHe2yq0+s9QVWVfLlpEsUG55ELIGMPEiRO5+eabSUlJ8T1/xx138Le//Y3PPvuM3/zmN6xevZr+/ftTVlYGQEFBAeHh4cTExPidLyEhgYKCAl9MfHz8WdeMj4/3i0lISPB7PSYmhvDw8AvGeB97Y840ffp037gkl8tF27Ztq/2diIjISd79xRpCt5hXyv+Dpi5rb6+vP7EnhwPbrBljIWHQ6Q57chA/l1wIjR07lnXr1vHOO+/4Pf/AAw8wZMgQUlJSGDp0KB999BHbtm3jww8/vOD5jDE4HA7f49OPazPGnBwofa73AkyZMgWPx+O77d69+4J5i4jIGU6Uwc7l1nF97i92MeHN4Frv/mM2DZr2tgZdcau1KazY7pIKoXHjxvH+++/z+eef06bNhadEJiUlkZyczPbt2wFITEykvLycoqIiv7jCwkJfa01iYiL79+8/61wHDhzwizmzVaeoqIiKiooLxni76c5sKfJyOp1ER0f73UREpAbysqHiKDRPgISudmfj74ZHrPvtWVC0s/6vr26xBqdGhZAxhrFjxzJ37lw+++wzOnTocNH3HDx4kN27d5OUlARAamoqYWFhLF682BeTn5/Phg0b6NOnDwBpaWl4PB5WrVrli1m5ciUej8cvZsOGDeTn5/tisrKycDqdpKam+mKWLVvmN6U+KysLt9tN+/bta/LRRUSkurzdYlf2t8bmNCQtrzw5nd/Al/9f/V774Dewfz2ENIFrhtTvteW8alQIPfHEE/z1r3/l7bffJioqioKCAgoKCjh2zNq/5ciRI0yePJns7Gx27tzJkiVLGDp0KHFxcdx9990AuFwuHnnkESZNmsSnn37KmjVreOihh+jWrRu3325tjte5c2cGDx7MmDFjyMnJIScnhzFjxpCRkUGnTp0AGDhwIF26dCEzM5M1a9bw6aefMnnyZMaMGeNrxRkxYgROp5PRo0ezYcMG5s2bx7Rp05g4ceJ5u8ZEROQyfe0thBpQt9jpvIOmv3oLKo7X33W9W2p0uAWaxV4wVOpRTaaiAee8vf7668YYY44ePWoGDhxoWrVqZcLCwky7du3MqFGjTF5ent95jh07ZsaOHWtiY2NNRESEycjIOCvm4MGDZuTIkSYqKspERUWZkSNHmqKiIr+YXbt2mSFDhpiIiAgTGxtrxo4d6zdV3hhj1q1bZ/r27WucTqdJTEw0U6dOrfbUeWM0fV5EpEZKCqyp4c9GG3PkgN3ZnFvlCWNmdrVyXPN2/V335Zuta375Rv1dM4hV9/fbYYyWWb6QkpISXC4XHo9H44VERC7mP3Ng3mOQ1AMeW2Z3Nue37EX47H+gdSqM+azur3foW/i/68ARCpO3Q2TLur9mkKvu77f2GhMRkdrztXdbjQbaLeZ1/ShrCvveXNj7Vd1fb9P71n2HviqCGhgVQiIiUjuqqhrm+kHn0rwVdB1uHX/557q/nnd8kGaLNTgqhEREpHbsXw9Hv4Pw5tDmRruzubgbxlj36/9Zt/uPFe2ydr53hMA1Q+vuOnJJVAiJiEjt8HaLte8LTcLtzaU62t4ICd3gxHFY+3bdXce7dlDyTVZLlDQoKoRERKR2BEq3mJfDcWqBxdV/qrv9x7SIYoOmQkhERC5f2RHIy7GOr+xvby410f1+cEZD0Q74tg5mjxXvhr1fAg7oPKz2zy+XTYWQiIhcvp3LoaoCWiRD7BV2Z1N94ZFw7QjreFUd7D+2+eRsseQ+EHXurZ3EXiqERETk8n1zcnzQVbc1vG01Lsa70vS2RdbA5trk6xYbXrvnlVqjQkhERC7f6fuLBZq4jtAhHTCQ+3rtndezF3avtI47a7ZYQ6VCSERELk/RLjj4tbVqcodb7M7m0tx4cir9V3+BE2W1c87NC6z7tr0hOql2zim1ToWQiIhcHm+3WNsboanL3lwu1dV3QHRrOHoQNs6vnXN6F1H0LtwoDZIKIRERuTy+bTUCsFvMK7QJpP7AOl5dC4OmS/JPzaLTbLEGTYWQiIhcusoTsOPk5qoNfX+xi7n++xDSBPasgvz/XN65Ni8AjLXCtqt1raQndUOFkIiIXLq9X0JZCUTEgPtau7O5PFEJp1pvLrdVSIsoBgwVQiIicum83WJX3AohobamUiu8g6bX/QOOFV/aOY4Uwq5/W8cqhBo8FUIiInLpfNPmA7xbzKtdGsR3gRPHLn3/sc3vAwZap0KLtrWantQ+FUIiInJpjh6CfV9Zx4E8UPp0DsepBRYvdf8xdYsFFBVCIiJyab5dAqYKWl3TuAYEd78fwqPg0DewY0nN3nvkgLXdCKgQChAqhERE5NI0tm4xL2cUXPugdbz6zzV775YPrOIw6VqIaV/bmUkdUCEkIiI1Z8ypQuiqRtItdrqej1j3WxdaO8hXlxZRDDgqhEREpOYObIWSvRDqhHZ97M6m9sVfA+37Wq07uW9U7z2lB2HHF9axusUChgohERGpOW9rUHIfCG9mby51xTto+qs3q7f/2NYPwVRCYneIvaJuc5Nao0JIRERqzru/2FWNbHzQ6a4ZAlFJUHrg1AaqF+Ldo0ytQQFFhZCIiNRMxXHYeXLBwMYybf5cQsMgdbR1fLGVpo8egh1LreMuw+syK6llKoRERKRm8rKtBQejkqzFBxuz60dZ+4/lZUPBhvPHbV0IVScgIQXirqq//OSyqRASEZGa+ea03eYdDntzqWvRSXBNhnV8oVYhLaIYsFQIiYhIzXztXT+oEXeLnc47aHrd3+G45+zXjxXDN59bx+oWCzgqhEREpPoOF0DhRsABV/SzO5v60f5ma/XsilL4z5yzX9/6EVRVQKvO0Orq+s9PLosKIRERqT7vtHn3tRDZ0tZU6s2Z+48Z4/+6t1tMiygGJBVCIiJSfV+fNj4omHR/AMKbw3fbYMeyU88f95waM6XxQQFJhZCIiFRPVRV8e3IsTGPbX+ximkZbxRDA6tdOPb/tY6gsh7hOEN/ZntzksqgQEhGR6in4Dxw9aO3M3vZGu7Opf97usS0LwbPXOtYiigFPhZCIiFSPt1uswy3WYoPBJqELJN9kbaPx1ZtQdhi+/sR6TYVQwFIhJCIi1eOdIn5lkMwWO5cbTu5Kn/sGbP4AKsug5VWQ0NXWtOTSqRASEZGLKzsMu3Os48a8v9jFXDMUmifAkf2Q9XPruS53Nf6FJRsxFUIiInJxO76wtpCI6RDcO6s3Cbe23QA4+p11r0UUA5oKIRERubhvgmw16QtJHQ2OUOs4pgMkdrM1Hbk8KoREROTivGvlBHO3mJerNXQ+uf9Yyj3qFgtwNSqEpk+fzg033EBUVBTx8fEMHz6crVu3+sUYY5g6dSput5uIiAhuvfVWNm7c6BdTVlbGuHHjiIuLIzIykmHDhrFnzx6/mKKiIjIzM3G5XLhcLjIzMykuLvaLycvLY+jQoURGRhIXF8f48eMpLy/3i1m/fj3p6elERETQunVrnnvuOcyZq4KKiMj5HdoBh761dmFv39fubBqGjN/BnS9C38l2ZyKXqUaF0NKlS3niiSfIyclh8eLFnDhxgoEDB1JaWuqLeeGFF5g5cyazZ89m9erVJCYmMmDAAA4fPuyLmTBhAvPmzWPOnDksX76cI0eOkJGRQWVlpS9mxIgRrF27lkWLFrFo0SLWrl1LZmam7/XKykqGDBlCaWkpy5cvZ86cObz33ntMmjTJF1NSUsKAAQNwu92sXr2aWbNm8eKLLzJz5sxL+rJERIKSt1uszY3WwoICzWLhxjEQ3szuTORymctQWFhoALN06VJjjDFVVVUmMTHRzJgxwxdz/Phx43K5zCuvvGKMMaa4uNiEhYWZOXPm+GL27t1rQkJCzKJFi4wxxmzatMkAJicnxxeTnZ1tALNlyxZjjDELFy40ISEhZu/evb6Yd955xzidTuPxeIwxxrz00kvG5XKZ48eP+2KmT59u3G63qaqqqtZn9Hg8BvCdU0Qk6Lwzwphno41Z+oLdmYhUW3V/vy9rjJDH4wEgNjYWgB07dlBQUMDAgQN9MU6nk/T0dFasWAFAbm4uFRUVfjFut5uUlBRfTHZ2Ni6Xi169evlievfujcvl8otJSUnB7Xb7YgYNGkRZWRm5ubm+mPT0dJxOp1/Mvn372Llz5zk/U1lZGSUlJX43EZGgVVkB3y61joNtWw0JCpdcCBljmDhxIjfffDMpKSkAFBQUAJCQkOAXm5CQ4HutoKCA8PBwYmJiLhgTHx9/1jXj4+P9Ys68TkxMDOHh4ReM8T72xpxp+vTpvnFJLpeLtm3bXuSbEBFpxPZ8CeWHISIWknrYnY1IrbvkQmjs2LGsW7eOd95556zXHGeMoDfGnPXcmc6MOVd8bcSYkwOlz5fPlClT8Hg8vtvu3bsvmLeISKPmnS12ZT8ICbU3F5E6cEmF0Lhx43j//ff5/PPPadOmje/5xMRE4OzWlsLCQl9LTGJiIuXl5RQVFV0wZv/+/Wdd98CBA34xZ16nqKiIioqKC8YUFhYCZ7daeTmdTqKjo/1uIiJBy7u/mLrFpJGqUSFkjGHs2LHMnTuXzz77jA4dOvi93qFDBxITE1m8eLHvufLycpYuXUqfPn0ASE1NJSwszC8mPz+fDRs2+GLS0tLweDysWrXKF7Ny5Uo8Ho9fzIYNG8jPz/fFZGVl4XQ6SU1N9cUsW7bMb0p9VlYWbreb9u3b1+Sji4gEn9KDsG+NdRzM+4tJ41aTEdg//OEPjcvlMkuWLDH5+fm+29GjR30xM2bMMC6Xy8ydO9esX7/ePPjggyYpKcmUlJT4Yh5//HHTpk0b88knn5ivvvrK9O/f3/To0cOcOHHCFzN48GDTvXt3k52dbbKzs023bt1MRkaG7/UTJ06YlJQUc9ttt5mvvvrKfPLJJ6ZNmzZm7Nixvpji4mKTkJBgHnzwQbN+/Xozd+5cEx0dbV588cVqf2bNGhORoLX+n9ZssT/0tjsTkRqr7u93jQoh4Jy3119/3RdTVVVlnn32WZOYmGicTqe55ZZbzPr16/3Oc+zYMTN27FgTGxtrIiIiTEZGhsnLy/OLOXjwoBk5cqSJiooyUVFRZuTIkaaoqMgvZteuXWbIkCEmIiLCxMbGmrFjx/pNlTfGmHXr1pm+ffsap9NpEhMTzdSpU6s9dd4YFUIiEsTm/cgqhBY9ZXcmIjVW3d9vhzFaZvlCSkpKcLlceDwejRcSkeBhDMzsDIfz4aG52lpDAk51f7+115gEtkPfwvvj4cA2uzMRaVwObLGKoCZNIbmP3dmI1BkVQhLYPnsevnoT3r4Pjnvszkak8fDOFku+CcIi7M1FpA6pEJLAVXEMtn5kHRfthH89YTXni8jl860f1N/ePETqmAohCVzbs6CiFJq1hJAw2LwAcl62OyuRwFdxDHZZ2xlpbJA0diqEJHBtnGfdXzsSBk2zjhf/Anavti8nkcZg1wo4cRyi3NDqGruzEalTKoQkMJWXwraPreOUe+DGMdBlOFSdgH+MhqOH7MxOJLB985l1f2V/uMj2SCKBToWQBKZtH0PFUYhpD0nXWn9ZD5sFsVdCyR6Y+yhUVdmdpUhg8hZCV2l8kDR+KoQkMHm7xbrefepfrE2j4f43rem+Xy+Gf//WvvxEAlXJPijcBDjgCm2rIY2fCiEJPGWHrYHSAF3v8X8tsRvc+Wvr+LNfwY4v6jc3kUDnbQ1yXwfNYu3NRaQeqBCSwLPtY2sgZ+yVVuFzpusyoccIMFXw3iNweH/95ygSqHzdYpotJsFBhZAEHm+3WMo95x7I6XDAkBehVWc4st8qhqoq6zdHkUBUVQnffG4dX6lCSIKDCiEJLMdLYPti67jr3eePC4+E+/8CYZGw8wtYMr1+8hMJZPlr4dghCI+CNj3tzkakXqgQksCy9SOoLIO4qyG+y4VjW10NQ39vHS/7NWz/pO7zEwlk3m6xK9IhNMzeXETqiQohCSy+2WLn6RY7U/f7oOfD1vHcMeDZU3e5iQS6r09bP0gkSKgQksBxrBi+Ptmq03V49d83aDok9bCa/P/xA6isqIvsRALb8RLYs8o6ViEkQUSFkASOrQuhqsIaBB3fufrvC2sK970JTpf1F/0nU+ssRZGAtfMLa2X22CsgtoPd2YjUGxVCEjg2zLXuU+65cNy5xHaA4X+wjrNnWxu0isgpX3t3m9dsMQkuKoQkMBw9BN+enNZ7odliF9J5KKSNtY7nPwGHdtRObiKNwTfeQkjdYhJcVAhJYNjyodVsn9AN4jpe+nlunwptboQyD/xjFFQcr7UURQLWoW+haCeENIEOfe3ORqReqRCSwLDxZLdYTQZJn0toGNz3OkTEQv5/4OOnLjs1kYDn7RZr2xucUfbmIlLPVAhJw1d6EL5dah1farfY6Vxt4J7XrOMv/wzr/3n55xQJZNptXoKYCiFp+Da/D6bSmgLf8sraOWfH26HvZOv4/fFwYFvtnFck0FRWwI5l1rHGB0kQUiEkDZ9vEcVaaA06Xb+noH1fqCiFv38fyo/W7vlFAsHuVVB+BJrFQWIPu7MRqXcqhKRhO3LAWt8EoMvw2j13SCjc+2dongAHNsOHk8CY2r2GSEPnmy3WD0L0kyDBR//VS8O2+V9gqsB9fd0s8haVYBVDjhD4z9uw5q+1fw2RhuwbbashwU2FkDRsG+db97XdLXa6Dn2h39PW8cLJULCh7q4l0pCUHoR9a61jFUISpFQIScN1eD/sXG4dX+60+Yu5eSJcNQBOHLfGCx0vqdvriTQE334OGEhIgahEu7MRsYUKIWm4Nv0LMNDmBmjRrm6vFRIC97wK0W3g0Dfw/jiNF5LGz9ct1s/ePERspEJIGq66mi12Ps1ircUWQ5rApvmw6rX6ua6IHYw5rRDS/mISvFQIScNUsg/ysq3j2p4tdiFtb4QBz1nHHz8Fe3Pr79oi9alwExzOhyYR0C7N7mxEbKNCSBomb7dY297gal2/1+79I7gmA6oq4O+j4VhR/V5fzlacB1/8Bt7+Hiz5X9i/SV2Xl8u7rUb7myCsqb25iNioid0JiJyTt1ss5Z76v7bDAXf9AfZvsDainPdD+N7bWmOlvh0rtgridX+HXctPPb/tI1gyDWKvsArWzkOhdU/9+dSUusVEABVC0hB59sDulYADOg+zJ4eIFnDfm/DngdYPb/YsuOnH9uQSTE6Uw/YsWPcubFsEleUnX3BYyxxc0c/6b+Obz6wd01f8n3VrngjX3GkVRe37WpvryvmVH4VdK6zjq1QISXBTISQNj3ftoOQ+EJ1kXx7ua+GOGfDBf8Mnv7RmryX3sS+fxsoYq7hZ967VEnh6V2R8F+j+AHT7f9ZmuV5lh2H7YtjyAWzLgiMF8OX/Z92auuDqwVZr0VW3QXhk/X+mhm7XCqgsg+jWEHe13dmI2EqFkDQ8G+da9/U1W+xCUn9g/Wis/wf882F47Ato3srurBqH77Zb3V7r3oXiXaeej0qyCp/uD0Bit3O/1xlldZum3AMnyqxNQzcvgK0LofSAdc5171oDga/sD50zrOKoWWz9fLaG7vTVpB0Oe3MRsZkKIWlYinZZM7UcIfZ1i53O4YCM30H+f+C7bTD3v+ChudY+ZVJzRw7AhvesImXfV6eeD29u/Xn3eMDq2qrJ99vECR0HWLeq31qbiG5eAFsWWIOst35o3Ryh1sDgzsPgmiEQ7a79zxcovPuLqVtMBIcxmnpxISUlJbhcLjweD9HR0Xan0/j9+/ew+Bnrx3D0B3Znc0rhZnitP1QchVunwK0/szujwFF+1GqpWfeuNVPJVFrPO0Lhqtuh+/3Q6U4Ib1a71zUGCtZb3WebP4DCjf6vt049Ndg6rmPtXrsh8+yB33a1/rHxk2/USiaNVnV/v9UiJA3LhpPdYnbMFruQ+M6Q8VuY9xgsmQFte2k13gupqrS6q9b9HTa/D+VHTr3WOtXq9up6T912MzockNTduvV7Cg5+A1s+tAqj3auslse9ufDpLyGuk9V91nkoJF3buLqLqqrg8D7r8x/6Br5dYj3vvl5FkAiXsI7QsmXLGDp0KG63G4fDwfz58/1eHz16NA6Hw+/Wu3dvv5iysjLGjRtHXFwckZGRDBs2jD179vjFFBUVkZmZicvlwuVykZmZSXFxsV9MXl4eQ4cOJTIykri4OMaPH095eblfzPr160lPTyciIoLWrVvz3HPPoUawBurQt5C/1mopaAjdYmfq8T24/vuAgff+C0ry7c6oYTEG8tfBx0/DzC7w1nD4z9tWEdQiGW75KYz9EsZ8Br0eq/+xVi2vhJvGwyNZMGkLDJlpjZEJaQLfbbXWKXr1VvhdN/joSdjxBVSeqN8cL5Ux1iKkO76A3Dcg6xcwZyT8oTdMS7JagP4yzBr4v+lf1nuuHmxryiINRY1bhEpLS+nRowc/+MEPuPfee88ZM3jwYF5//XXf4/DwcL/XJ0yYwIIFC5gzZw4tW7Zk0qRJZGRkkJubS2ioNTZgxIgR7Nmzh0WLFgHw6KOPkpmZyYIFCwCorKxkyJAhtGrViuXLl3Pw4EFGjRqFMYZZs2YBVrPYgAED6NevH6tXr2bbtm2MHj2ayMhIJk2aVNOPLnXNO1uswy0QGWdrKud1xwuwdw3sX28Nnh61AEKDvGHVs8caTL7u79ZqxV5NW1gte92/Z63Y3ZBaWaIS4YZHrNuxYmvK/uYF8PUn4NkNK1+xbhGxVrdd5wxr6r6dCw8aA4cLrH8wHPrmVAvPwW+t504cO/97Q5pATHtr7aXYKyH+GqtVTkQub4yQw+Fg3rx5DB8+3Pfc6NGjKS4uPqulyMvj8dCqVSveeustHnjA+h9x3759tG3bloULFzJo0CA2b95Mly5dyMnJoVevXgDk5OSQlpbGli1b6NSpEx999BEZGRns3r0bt9sa9DhnzhxGjx5NYWEh0dHRvPzyy0yZMoX9+/fjdDoBmDFjBrNmzWLPnj04qvEXs8YI1aNXbrbGdAz9P0gdZXc253fwG/hjOpQfhpsmwIBf2p1R/TvugU3vW+N+di4HTv41EuqEToOtH9mrBkCT8AuepsGpOGbNqNr8gbV+1OlT+cMirQHZnYda901dtX99Y+BI4fmLnYrS87/XEWptTtzySqvY8d1fAa52Ktgl6Ng6RmjJkiXEx8fTokUL0tPTef7554mPjwcgNzeXiooKBg4c6It3u92kpKSwYsUKBg0aRHZ2Ni6Xy1cEAfTu3RuXy8WKFSvo1KkT2dnZpKSk+IoggEGDBlFWVkZubi79+vUjOzub9PR0XxHkjZkyZQo7d+6kQ4cOZ+VeVlZGWVmZ73FJSUmtfjdyHt99bRVBIU2sH5qGrOWVcNcs+Mdo+PfvrH2aOgVBN8OJcmu20X/mwNaPrHVovJJvtgY9d7nLWowyUIVFWDPKrhlidYvt+rc1pmjLh1Cy19qMd9N8CAmDK9KtwdbXDIHm8dW/hjFQ+t05ip1v4NAOq8A+H0cIuNqeo9i50iqCtJCkSI3VeiF0xx13cN9995GcnMyOHTv4xS9+Qf/+/cnNzcXpdFJQUEB4eDgxMTF+70tISKCgoACAgoICX+F0uvj4eL+YhIQEv9djYmIIDw/3i2nfvv1Z1/G+dq5CaPr06fzyl0H4L3y7ebfUuOLWwBjA2fVu2JUNq/5oDaB+bBnEJNudVe0zBvastlp+NsyFY4dOvRbXyZru3u0+60e4sQltYhU7V6RbXaL7vrJairZ8YC2l8PUn1u2D/4Z2vU/OQMuwuqCMgaOHrALn0LdnFDvfQtmF/oHlOFnsXHGOYic58FrZRBq4Wi+EvN1dACkpKfTs2ZPk5GQ+/PBD7rnn/DOBjDF+XVXn6raqjRhvT+D5usWmTJnCxIkTfY9LSkpo27btefOWWuIthBrCIorVNfBXsPdLa+bRP0bDwx83nh+pg9+cWuywaMep5yPjrcKnxwOQ2L1hjfupSw6HNdutdSrc/iwc2HpyraIPYN8ayMu2bllPQ0wHq2A87rnwOaPbnLvYiWlvrY0kIvWizjuNk5KSSE5OZvv27QAkJiZSXl5OUVGRX6tQYWEhffr08cXs37//rHMdOHDA16KTmJjIypUr/V4vKiqioqLCL8bbOnT6dYCzWpO8nE6nX1ea1IMDW601XkLCrG6GQNEkHO57A17pa7UWZP0c7nzB7qwuXel3VqvPunetAs8rrJnVXdn9AeiQrrEmAK06WbdbJluDxbd8aBVGu1b4F45R7pNFzhVnFzthEbalLyKn1PnfaAcPHmT37t0kJVl7RqWmphIWFsbixYu5//77AcjPz2fDhg288IL1I5KWlobH42HVqlXceOONAKxcuRKPx+MrltLS0nj++efJz8/3nTsrKwun00lqaqov5qmnnqK8vNw3cy0rKwu3231Wl5nYyNsadGV/iIi5cGxD06Id3P1HeOcBq5ssOS1wWrW8m9vuXmXd8v9z2mKHIdafR/cHrFlTzub25tqQudpYywH0eszqDtv3lbVNSEyH2l8kUkRqXY1njR05coSvv/4agOuuu46ZM2fSr18/YmNjiY2NZerUqdx7770kJSWxc+dOnnrqKfLy8ti8eTNRUVEA/PCHP+SDDz7gjTfeIDY2lsmTJ3Pw4EG/6fN33HEH+/bt449//CNgTZ9PTk72mz5/7bXXkpCQwK9//WsOHTrE6NGjGT58uG/6vMfjoVOnTvTv35+nnnqK7du3M3r0aJ555plqT5/XrLF68IdecGALDH8Frn3Q7mwuzeJnrYHT4VHw6BKIu8rujPxVVkDBupNFz8nip2Tv2XFJ11rFT8q9EHXuVlMRkUBQ3d/vGhdCS5YsoV+/s1fUHTVqFC+//DLDhw9nzZo1FBcXk5SURL9+/fif//kfv3E2x48f5yc/+Qlvv/02x44d47bbbuOll17yizl06BDjx4/n/fffB2DYsGHMnj2bFi1a+GLy8vL40Y9+xGeffUZERAQjRozgxRdf9OvaWr9+PU888QSrVq0iJiaGxx9/nGeeeaZaU+dBhVCd278JXk6D0HD4ydd1MyW5PlSegDeHQt4KSEiB//rE3q6P0oOw57SiZ+9XZ68z4wiFxBRrley2vay1fhrjoGcRCUp1VggFGxVCdeyz52HZC1b3y4Pv2J3N5SnJt9ZCOvqdtQL1sFn1c92qKmtlZF8310o4+PXZcU1bWMVO2xutwsd9vbq8RKTR0l5j0vAZE5izxc4nOgnu/RO8dTd89Rdo16duuvrKDlsz1XzdXKuh7BwzlOKuPlX0tO0FLTtCSI131RERadRUCIl99m+Ag9tPrkZ8h93Z1I4r+1m70y+ZZq0vk9QDErpc+vmMgeJdpxU9K2H/RjBV/nFhzayp3d7Cp80NgbEek4iIzVQIiX28rUEdB4Azyt5catMtk601Zb79HP4xCsZ8Xv0uqBNl1uwtb9GzexUcOXspCVxtT2vtudEal6RVhUVEakyFkNijsXWLnS4kFO55Df7Y11qB+IMJ1uNzDdA/vN9/UPO+NVBZfsb5wqyWJW/R0/ZGiHaffS4REakxFUJij/z/WFsNNImAqxvhPl3NW8H/ex3eGGLtzJ7cB64fZe3Ofvqg5qKdZ7+3WdxpRU8vcF+rxfdEROqICiGxh7c16OqBjXfmUnKatR3D4mdg4U8h6xdQfuSMIAfEd/Hv5oq9Ini2rhARsZkKIal/xsDGudZx1/PvP9copI2zNmfd9hGUV1gLLrbpearoadMzcNdOEhFpBFQISf3b9xUU51kznToOtDubuhUSAve9Dts+hpZXQXxnawyRiIg0CCqEpP75usUGB8deTGER0HW43VmIiMg5aHU1qV/GwMb51nFKI+8WExGRBk+FkNSvPV+CZzeEN4erbrc7GxERCXIqhKR+eQdJd7pDU8JFRMR2KoSk/lRVneoWa+yzxUREJCCoEJL6s2cVHN4Hzmi46ja7sxEREVEhJPVow8lusWuGQBOnvbmIiIigQkjqS1UlbPqXddzY9hYTEZGApUJI6kdeDhwpsFZRvqKf3dmIiIgAKoSkvnhni10zFJqE25uLiIjISSqEpO6pW0xERBooFUJS93Yuh9IDEBEDV6TbnY2IiIiPCiGpe969xToPhdAwe3MRERE5jQohqVuVJ2Dz+9axusVERKSBUSEkdWvnMjh6EJq1hPa32J2NiIiIHxVCUrd83WLDILSJvbmIiIicQYWQ1J3KCti8wDpWt5iIiDRAKoSk7ny7FI4VQWQraH+z3dmIiIicRYWQ1B1vt1iXuyAk1N5cREREzkGFkNSNE+Wwxdstdo+9uYiIiJyHCiGpG99+Dsc90DwR2vW2OxsREZFzUiEkdUPdYiIiEgBUCEntqzgOWz60jlPULSYiIg2XCiGpfd98BmUlEOWGNjfanY2IiMh5qRCyS3EevH4nHPrW7kxq38a51n3X4RCi/8RERKTh0q+UXT6cBLv+DW9kwMFv7M6m9lQcg60fWceaLSYiIg2cCiG7DJsNcZ2gZC+8MQS+2253RrXj60+g/Ai42kKbnnZnIyIickEqhOwSlQCjP4RWneFwvlUMHdhqd1aXb8Np3WIOh62piIiIXIwKITs1bwWjP4D4rnBkv1UMFW62O6tLV34Uti2yjrW3mIiIBAAVQnaLjINRCyCxG5QesIqhgg12Z3Vptn8MFUehRTK4r7c7GxERkYtSIdQQRLaE778PST3g6EF4cyjkr7M7q5rzLqLY9W51i4mISECocSG0bNkyhg4ditvtxuFwMH/+fL/XjTFMnToVt9tNREQEt956Kxs3bvSLKSsrY9y4ccTFxREZGcmwYcPYs2ePX0xRURGZmZm4XC5cLheZmZkUFxf7xeTl5TF06FAiIyOJi4tj/PjxlJeX+8WsX7+e9PR0IiIiaN26Nc899xzGmJp+7LrXLBa+/y+rJeXYIasY2rfW7qyqr+wIbMuyjtUtJiIiAaLGhVBpaSk9evRg9uzZ53z9hRdeYObMmcyePZvVq1eTmJjIgAEDOHz4sC9mwoQJzJs3jzlz5rB8+XKOHDlCRkYGlZWVvpgRI0awdu1aFi1axKJFi1i7di2ZmZm+1ysrKxkyZAilpaUsX76cOXPm8N577zFp0iRfTElJCQMGDMDtdrN69WpmzZrFiy++yMyZM2v6setHRAx8fz60uQGOF8NfhsHeXLuzqp5ti+DEMYjpYLVsiYiIBAJzGQAzb9483+OqqiqTmJhoZsyY4Xvu+PHjxuVymVdeecUYY0xxcbEJCwszc+bM8cXs3bvXhISEmEWLFhljjNm0aZMBTE5Oji8mOzvbAGbLli3GGGMWLlxoQkJCzN69e30x77zzjnE6ncbj8RhjjHnppZeMy+Uyx48f98VMnz7duN1uU1VVVa3P6PF4DOA7Z7045jHmTwOMeTbamGltjMlbVX/XvlTvjLDy/eSXdmciIiJS7d/vWh0jtGPHDgoKChg4cKDvOafTSXp6OitWrAAgNzeXiooKvxi3201KSoovJjs7G5fLRa9evXwxvXv3xuVy+cWkpKTgdrt9MYMGDaKsrIzc3FxfTHp6Ok6n0y9m37597Ny585yfoaysjJKSEr9bvWsaDQ+9B+36WFtVvHU35K2s/zyqq+wwbF9sHatbTEREAkitFkIFBQUAJCQk+D2fkJDge62goIDw8HBiYmIuGBMfH3/W+ePj4/1izrxOTEwM4eHhF4zxPvbGnGn69Om+cUkul4u2bdte/IPXBWcUPPRPaN8Xyg/DX++BXSvsyeVitn4ElWXQsiMkpNidjYiISLXVyawxxxkzhowxZz13pjNjzhVfGzHm5EDp8+UzZcoUPB6P77Z79+4L5l2nwiNhxN+hQ7q1WvNf74UdX9iXz/lotpiIiASoWi2EEhMTgbNbWwoLC30tMYmJiZSXl1NUVHTBmP379591/gMHDvjFnHmdoqIiKioqLhhTWFgInN1q5eV0OomOjva72Sq8GYx4F67sb63R87f74Nsl9uZ0umPF1rYaoG4xEREJOLVaCHXo0IHExEQWL17se668vJylS5fSp08fAFJTUwkLC/OLyc/PZ8OGDb6YtLQ0PB4Pq1at8sWsXLkSj8fjF7Nhwwby8/N9MVlZWTidTlJTU30xy5Yt85tSn5WVhdvtpn379rX50etWWAR87x246nZrZtbbD8DXn9qdlWXrR1BZDq2ugYQudmcjIiJSIzUuhI4cOcLatWtZu3YtYA2QXrt2LXl5eTgcDiZMmMC0adOYN28eGzZsYPTo0TRr1owRI0YA4HK5eOSRR5g0aRKffvopa9as4aGHHqJbt27cfvvtAHTu3JnBgwczZswYcnJyyMnJYcyYMWRkZNCpUycABg4cSJcuXcjMzGTNmjV8+umnTJ48mTFjxvhacUaMGIHT6WT06NFs2LCBefPmMW3aNCZOnHjRrroGJ6wpfO9t6DgIThyHdx6E7Z/YnZV/t5iIiEigqel0tM8//9wAZ91GjRpljLGm0D/77LMmMTHROJ1Oc8stt5j169f7nePYsWNm7NixJjY21kRERJiMjAyTl5fnF3Pw4EEzcuRIExUVZaKioszIkSNNUVGRX8yuXbvMkCFDTEREhImNjTVjx471mypvjDHr1q0zffv2NU6n0yQmJpqpU6dWe+q8MTZNn7+QiuPGvP2gNVX9uThjti6yL5ejh4z5ZUsrl8It9uUhIiJyhur+fjuMaYjLLDccJSUluFwuPB6P/eOFvE6Uw3sPw+YFEBIG9/8Frrmz/vNY81f41xPWprE/aqAz2kREJChV9/dbe40Foibh8P9ehy7DoaoC/p5pFUX1bcNc617dYiIiEqBUCAWq0DC498+Qci9UnYC/jzo1Xqc+HD10avaaCiEREQlQKoQCWWgTuPtV6P4AmEr45yOw/p/1c+3NC6xrJnaDuKvq55oiIiK1TIVQoAttAsNfhh4jrMJk7hhY9/e6v+5GdYuJiEjgUyHUGISEwl1/gOsywVTB3Edh7dt1d73S72DHMutYhZCIiAQwFUKNRUgIDP0/SB0NGJj/I/jqrbq51ub3rYIr6VqIvaJuriEiIlIPVAg1JiEhMOS3cMN/AQbeHwu5b9T+dbyzxVLuqf1zi4iI1CMVQo1NSAjc+SL0etx6vODHsPrPtXf+w/th17+t4y7Da++8IiIiNlAh1Bg5HDB4BvR+wnr84URY+WrtnNvbLdY6FWKSa+ecIiIiNlEh1Fg5HDDoeegz3nr80U8g+6XLP69vbzF1i4mISOBTIdSYORww4Dm4eaL1+OMpsGLWpZ+vJB92ndxKo8tdl5+fiIiIzVQINXYOB9z2DNzyU+tx1s9h+W8v7Vyb/gUYaHMjtGhbaymKiIjYRYVQMHA4oP/TcOtT1uNPpsKyX9f8PN5uMc0WExGRRkKFUDC59Uno/3Pr+LNfwZIZ1X+vZw/szgEc6hYTEZFGQ4VQsLnlJ3D7VOt4yXT47Hkw5uLv2/Qv675dGkS76yw9ERGR+qRCKBjd/N8w4H+s42UvwKfPXbwY8s0W05YaIiLSeKgQClY3jYdB063j5TNh8TPnL4aK82DPaqxusWH1lqKIiEhdUyEUzNJ+BHecHDS94v/g46fPXQxtnG/dt78ZohLrLT0REZG6pkIo2PV6FIb8xjrO+QN89OTZxZCvW2x4vaYmIiJS11QIibVJ69DfW8er/ggfToKqKuvxoR2w7ytwhEBndYuJiEjjokJILKmjYdhswAFf/hk+/G+rGNo033q9fV9oHm9jgiIiIrWvid0JSANyfSaENIH5P4TcN6DqBOT/x3pNs8VERKQRUiEk/q59EEJCYd5jsOav1nOOUHWLiYhIo6SuMTlb9/vh3j9ZBRDAFekQ2dLenEREROqAWoTk3FLuhdBwa08y7+71IiIijYwKITm/zkOtm4iISCOlrjEREREJWiqEREREJGipEBIREZGgpUJIREREgpYKIREREQlaKoREREQkaKkQEhERkaClQkhERESClgohERERCVoqhERERCRoqRASERGRoKVCSERERIJWrRdCU6dOxeFw+N0SExN9rxtjmDp1Km63m4iICG699VY2btzod46ysjLGjRtHXFwckZGRDBs2jD179vjFFBUVkZmZicvlwuVykZmZSXFxsV9MXl4eQ4cOJTIykri4OMaPH095eXltf2QREREJUHXSItS1a1fy8/N9t/Xr1/tee+GFF5g5cyazZ89m9erVJCYmMmDAAA4fPuyLmTBhAvPmzWPOnDksX76cI0eOkJGRQWVlpS9mxIgRrF27lkWLFrFo0SLWrl1LZmam7/XKykqGDBlCaWkpy5cvZ86cObz33ntMmjSpLj6yiIiIBCJTy5599lnTo0ePc75WVVVlEhMTzYwZM3zPHT9+3LhcLvPKK68YY4wpLi42YWFhZs6cOb6YvXv3mpCQELNo0SJjjDGbNm0ygMnJyfHFZGdnG8Bs2bLFGGPMwoULTUhIiNm7d68v5p133jFOp9N4PJ5qfx6Px2OAGr1HRERE7FXd3+86aRHavn07brebDh068L3vfY9vv/0WgB07dlBQUMDAgQN9sU6nk/T0dFasWAFAbm4uFRUVfjFut5uUlBRfTHZ2Ni6Xi169evlievfujcvl8otJSUnB7Xb7YgYNGkRZWRm5ubnnzb2srIySkhK/m4iIiDROtV4I9erVi7/85S98/PHHvPbaaxQUFNCnTx8OHjxIQUEBAAkJCX7vSUhI8L1WUFBAeHg4MTExF4yJj48/69rx8fF+MWdeJyYmhvDwcF/MuUyfPt037sjlctG2bdsafgMiIiISKGq9ELrjjju499576datG7fffjsffvghAG+++aYvxuFw+L3HGHPWc2c6M+Zc8ZcSc6YpU6bg8Xh8t927d18wLxEREQlcdT59PjIykm7durF9+3bf7LEzW2QKCwt9rTeJiYmUl5dTVFR0wZj9+/efda0DBw74xZx5naKiIioqKs5qKTqd0+kkOjra7yYiIiKNU50XQmVlZWzevJmkpCQ6dOhAYmIiixcv9r1eXl7O0qVL6dOnDwCpqamEhYX5xeTn57NhwwZfTFpaGh6Ph1WrVvliVq5cicfj8YvZsGED+fn5vpisrCycTiepqal1+plFREQkMDSp7RNOnjyZoUOH0q5dOwoLC/nVr35FSUkJo0aNwuFwMGHCBKZNm0bHjh3p2LEj06ZNo1mzZowYMQIAl8vFI488wqRJk2jZsiWxsbFMnjzZ19UG0LlzZwYPHsyYMWP44x//CMCjjz5KRkYGnTp1AmDgwIF06dKFzMxMfv3rX3Po0CEmT57MmDFj1MojIiIiQB0UQnv27OHBBx/ku+++o1WrVvTu3ZucnBySk5MB+OlPf8qxY8f40Y9+RFFREb169SIrK4uoqCjfOX7729/SpEkT7r//fo4dO8Ztt93GG2+8QWhoqC/mb3/7G+PHj/fNLhs2bBizZ8/2vR4aGsqHH37Ij370I2666SYiIiIYMWIEL774Ym1/ZBEREQlQDmOMsTuJhqykpASXy4XH41FLkoiISICo7u+39hoTERGRoKVCSERERIKWCiEREREJWiqEREREJGipEBIREZGgpUJIREREgpYKIREREQlaKoREREQkaKkQEhERkaClQkhERESClgohERERCVoqhERERCRoqRASERGRoKVCSERERIKWCiEREREJWiqEREREJGipEBIREZGgpUJIREREgpYKIREREQlaKoREREQkaKkQEhERkaClQkhERESClgohERERCVoqhERERCRoqRASERGRoKVCSERERIKWCiEREREJWiqEREREJGipEBIREZGgpUJIREREgpYKIREREQlaKoREREQkaKkQEhERkaClQkhERESClgohERERCVoqhERERCRoqRASERGRoKVCSERERIJWUBRCL730Eh06dKBp06akpqbyxRdf2J2SiIiINACNvhB69913mTBhAk8//TRr1qyhb9++3HHHHeTl5dmdmoiIiNjMYYwxdidRl3r16sX111/Pyy+/7Huuc+fODB8+nOnTp1/0/SUlJbhcLjweD9HR0XWZqoiIiNSS6v5+N6nHnOpdeXk5ubm5/OxnP/N7fuDAgaxYseKc7ykrK6OsrMz3uKSkpE5y+3Tzfr7Y/l2dnFtEJNA18n+jyxlu75JA346tbLl2oy6EvvvuOyorK0lISPB7PiEhgYKCgnO+Z/r06fzyl7+s89xydxXxxoqddX4dERGRhi7B1VSFUF1yOBx+j40xZz3nNWXKFCZOnOh7XFJSQtu2bWs9p95XtOQ8KTQ4DgIkUQkKgfL/jQQH/edYO3omx9p27UZdCMXFxREaGnpW609hYeFZrUReTqcTp9NZ57ndcnUrbrnanupXRERELI161lh4eDipqaksXrzY7/nFixfTp08fm7ISERGRhqJRtwgBTJw4kczMTHr27ElaWhqvvvoqeXl5PP7443anJiIiIjZr9IXQAw88wMGDB3nuuefIz88nJSWFhQsXkpycbHdqIiIiYrNGv47Q5dI6QiIiIoGnur/fjXqMkIiIiMiFqBASERGRoKVCSERERIKWCiEREREJWiqEREREJGipEBIREZGgpUJIREREgpYKIREREQlaKoREREQkaDX6LTYul3fh7ZKSEpszERERkery/m5fbAMNFUIXcfjwYQDatm1rcyYiIiJSU4cPH8blcp33de01dhFVVVXs27ePqKgoHA5HrZ67pKSEtm3bsnv3bu1jdhn0PV4+fYe1Q99j7dD3WDuC/Xs0xnD48GHcbjchIecfCaQWoYsICQmhTZs2dXqN6OjooPyPtLbpe7x8+g5rh77H2qHvsXYE8/d4oZYgLw2WFhERkaClQkhERESClgohGzmdTp599lmcTqfdqQQ0fY+XT99h7dD3WDv0PdYOfY/Vo8HSIiIiErTUIiQiIiJBS4WQiIiIBC0VQiIiIhK0VAiJiIhI0FIhZJOXXnqJDh060LRpU1JTU/niiy/sTimgTJ8+nRtuuIGoqCji4+MZPnw4W7dutTutgDd9+nQcDgcTJkywO5WAs3fvXh566CFatmxJs2bNuPbaa8nNzbU7rYBy4sQJfv7zn9OhQwciIiK44ooreO6556iqqrI7tQZt2bJlDB06FLfbjcPhYP78+X6vG2OYOnUqbrebiIgIbr31VjZu3GhPsg2QCiEbvPvuu0yYMIGnn36aNWvW0LdvX+644w7y8vLsTi1gLF26lCeeeIKcnBwWL17MiRMnGDhwIKWlpXanFrBWr17Nq6++Svfu3e1OJeAUFRVx0003ERYWxkcffcSmTZv4zW9+Q4sWLexOLaD87//+L6+88gqzZ89m8+bNvPDCC/z6179m1qxZdqfWoJWWltKjRw9mz559ztdfeOEFZs6cyezZs1m9ejWJiYkMGDDAt5dm0DNS72688Ubz+OOP+z13zTXXmJ/97Gc2ZRT4CgsLDWCWLl1qdyoB6fDhw6Zjx45m8eLFJj093fz4xz+2O6WA8uSTT5qbb77Z7jQC3pAhQ8zDDz/s99w999xjHnroIZsyCjyAmTdvnu9xVVWVSUxMNDNmzPA9d/z4ceNyucwrr7xiQ4YNj1qE6ll5eTm5ubkMHDjQ7/mBAweyYsUKm7IKfB6PB4DY2FibMwlMTzzxBEOGDOH222+3O5WA9P7779OzZ0/uu+8+4uPjue6663jttdfsTivg3HzzzXz66ads27YNgP/85z8sX76cO++80+bMAteOHTsoKCjw+81xOp2kp6frN+ckbbpaz7777jsqKytJSEjwez4hIYGCggKbsgpsxhgmTpzIzTffTEpKit3pBJw5c+aQm5vLl19+aXcqAevbb7/l5ZdfZuLEiTz11FOsWrWK8ePH43Q6+f73v293egHjySefxOPxcM011xAaGkplZSXPP/88Dz74oN2pBSzv78q5fnN27dplR0oNjgohmzgcDr/HxpiznpPqGTt2LOvWrWP58uV2pxJwdu/ezY9//GOysrJo2rSp3ekErKqqKnr27Mm0adMAuO6669i4cSMvv/yyCqEaePfdd/nrX//K22+/TdeuXVm7di0TJkzA7XYzatQou9MLaPrNOT8VQvUsLi6O0NDQs1p/CgsLz6rY5eLGjRvH+++/z7Jly2jTpo3d6QSc3NxcCgsLSU1N9T1XWVnJsmXLmD17NmVlZYSGhtqYYWBISkqiS5cufs917tyZ9957z6aMAtNPfvITfvazn/G9730PgG7durFr1y6mT5+uQugSJSYmAlbLUFJSku95/eacojFC9Sw8PJzU1FQWL17s9/zixYvp06ePTVkFHmMMY8eOZe7cuXz22Wd06NDB7pQC0m233cb69etZu3at79azZ09GjhzJ2rVrVQRV00033XTW8g3btm0jOTnZpowC09GjRwkJ8f9ZCg0N1fT5y9ChQwcSExP9fnPKy8tZunSpfnNOUouQDSZOnEhmZiY9e/YkLS2NV199lby8PB5//HG7UwsYTzzxBG+//Tb/+te/iIqK8rWwuVwuIiIibM4ucERFRZ01rioyMpKWLVtqvFUN/Pd//zd9+vRh2rRp3H///axatYpXX32VV1991e7UAsrQoUN5/vnnadeuHV27dmXNmjXMnDmThx9+2O7UGrQjR47w9ddf+x7v2LGDtWvXEhsbS7t27ZgwYQLTpk2jY8eOdOzYkWnTptGsWTNGjBhhY9YNiL2T1oLXH/7wB5OcnGzCw8PN9ddfr2nfNQSc8/b666/bnVrA0/T5S7NgwQKTkpJinE6nueaaa8yrr75qd0oBp6SkxPz4xz827dq1M02bNjVXXHGFefrpp01ZWZndqTVon3/++Tn/Phw1apQxxppC/+yzz5rExETjdDrNLbfcYtavX29v0g2IwxhjbKrBRERERGylMUIiIiIStFQIiYiISNBSISQiIiJBS4WQiIiIBC0VQiIiIhK0VAiJiIhI0FIhJCIiIkFLhZCIiIgELRVCIiIiErRUCImIiEjQUiEkIiIiQUuFkIiIiASt/x9HHlB8XjjF9AAAAABJRU5ErkJgg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TextBox 5"/>
          <p:cNvSpPr txBox="1"/>
          <p:nvPr/>
        </p:nvSpPr>
        <p:spPr>
          <a:xfrm>
            <a:off x="612775" y="160337"/>
            <a:ext cx="9475306" cy="2308324"/>
          </a:xfrm>
          <a:prstGeom prst="rect">
            <a:avLst/>
          </a:prstGeom>
          <a:noFill/>
        </p:spPr>
        <p:txBody>
          <a:bodyPr wrap="square" rtlCol="0">
            <a:spAutoFit/>
          </a:bodyPr>
          <a:lstStyle/>
          <a:p>
            <a:r>
              <a:rPr lang="en-US" dirty="0"/>
              <a:t>A time series is also thought to include three systematic components: level, trend, and seasonality, as well as one non-systematic component termed noise</a:t>
            </a:r>
            <a:r>
              <a:rPr lang="en-US" dirty="0" smtClean="0"/>
              <a:t>. </a:t>
            </a:r>
          </a:p>
          <a:p>
            <a:endParaRPr lang="en-US" dirty="0" smtClean="0"/>
          </a:p>
          <a:p>
            <a:r>
              <a:rPr lang="en-US" dirty="0" smtClean="0"/>
              <a:t>The </a:t>
            </a:r>
            <a:r>
              <a:rPr lang="en-US" dirty="0"/>
              <a:t>components' definitions are as follows:</a:t>
            </a:r>
          </a:p>
          <a:p>
            <a:pPr marL="285750" indent="-285750">
              <a:buFont typeface="Arial" panose="020B0604020202020204" pitchFamily="34" charset="0"/>
              <a:buChar char="•"/>
            </a:pPr>
            <a:r>
              <a:rPr lang="en-US" dirty="0"/>
              <a:t>The </a:t>
            </a:r>
            <a:r>
              <a:rPr lang="en-US" b="1" dirty="0"/>
              <a:t>level</a:t>
            </a:r>
            <a:r>
              <a:rPr lang="en-US" dirty="0"/>
              <a:t> is the sum of all the values in a series.</a:t>
            </a:r>
          </a:p>
          <a:p>
            <a:pPr marL="285750" indent="-285750">
              <a:buFont typeface="Arial" panose="020B0604020202020204" pitchFamily="34" charset="0"/>
              <a:buChar char="•"/>
            </a:pPr>
            <a:r>
              <a:rPr lang="en-US" dirty="0"/>
              <a:t>The </a:t>
            </a:r>
            <a:r>
              <a:rPr lang="en-US" b="1" dirty="0"/>
              <a:t>trend</a:t>
            </a:r>
            <a:r>
              <a:rPr lang="en-US" dirty="0"/>
              <a:t> is the upward or downward movement of the series' value.</a:t>
            </a:r>
          </a:p>
          <a:p>
            <a:pPr marL="285750" indent="-285750">
              <a:buFont typeface="Arial" panose="020B0604020202020204" pitchFamily="34" charset="0"/>
              <a:buChar char="•"/>
            </a:pPr>
            <a:r>
              <a:rPr lang="en-US" dirty="0"/>
              <a:t>The series' short-term cycle is known as </a:t>
            </a:r>
            <a:r>
              <a:rPr lang="en-US" b="1" dirty="0"/>
              <a:t>seasonality</a:t>
            </a:r>
            <a:r>
              <a:rPr lang="en-US" dirty="0"/>
              <a:t>.</a:t>
            </a:r>
          </a:p>
          <a:p>
            <a:pPr marL="285750" indent="-285750">
              <a:buFont typeface="Arial" panose="020B0604020202020204" pitchFamily="34" charset="0"/>
              <a:buChar char="•"/>
            </a:pPr>
            <a:r>
              <a:rPr lang="en-US" b="1" dirty="0"/>
              <a:t>Noise</a:t>
            </a:r>
            <a:r>
              <a:rPr lang="en-US" dirty="0"/>
              <a:t> is the term for the random variation in the series.</a:t>
            </a:r>
          </a:p>
        </p:txBody>
      </p:sp>
      <p:sp>
        <p:nvSpPr>
          <p:cNvPr id="7" name="Rectangle 6"/>
          <p:cNvSpPr/>
          <p:nvPr/>
        </p:nvSpPr>
        <p:spPr>
          <a:xfrm>
            <a:off x="612774" y="3442928"/>
            <a:ext cx="10240755" cy="1754326"/>
          </a:xfrm>
          <a:prstGeom prst="rect">
            <a:avLst/>
          </a:prstGeom>
        </p:spPr>
        <p:txBody>
          <a:bodyPr wrap="square">
            <a:spAutoFit/>
          </a:bodyPr>
          <a:lstStyle/>
          <a:p>
            <a:r>
              <a:rPr lang="en-US" b="0" i="0" dirty="0" smtClean="0">
                <a:effectLst/>
                <a:latin typeface="system-ui"/>
              </a:rPr>
              <a:t>Time series analysis only works with stationary data, so we must first determine </a:t>
            </a:r>
            <a:r>
              <a:rPr lang="en-US" b="1" i="0" dirty="0" smtClean="0">
                <a:effectLst/>
                <a:latin typeface="system-ui"/>
              </a:rPr>
              <a:t>whether a series is stationary.</a:t>
            </a:r>
            <a:r>
              <a:rPr lang="en-US" b="0" i="0" dirty="0" smtClean="0">
                <a:effectLst/>
                <a:latin typeface="system-ui"/>
              </a:rPr>
              <a:t> A stationary time series is when the mean and variance are constant over time. It is easier to predict when the series is stationary.</a:t>
            </a:r>
          </a:p>
          <a:p>
            <a:r>
              <a:rPr lang="en-US" b="1" i="0" dirty="0" smtClean="0">
                <a:effectLst/>
                <a:latin typeface="system-ui"/>
              </a:rPr>
              <a:t>What does it mean for data to be stationary?</a:t>
            </a:r>
            <a:endParaRPr lang="en-US" b="0" i="0" dirty="0" smtClean="0">
              <a:effectLst/>
              <a:latin typeface="system-ui"/>
            </a:endParaRPr>
          </a:p>
          <a:p>
            <a:pPr>
              <a:buFont typeface="Arial" panose="020B0604020202020204" pitchFamily="34" charset="0"/>
              <a:buChar char="•"/>
            </a:pPr>
            <a:r>
              <a:rPr lang="en-US" b="0" i="0" dirty="0" smtClean="0">
                <a:effectLst/>
                <a:latin typeface="system-ui"/>
              </a:rPr>
              <a:t>The mean of the series should not be a function of time. Because the mean increases over time, the red graph below is not stationary.</a:t>
            </a:r>
            <a:endParaRPr lang="en-US" b="0" i="0" dirty="0">
              <a:effectLst/>
              <a:latin typeface="system-ui"/>
            </a:endParaRPr>
          </a:p>
        </p:txBody>
      </p:sp>
    </p:spTree>
    <p:extLst>
      <p:ext uri="{BB962C8B-B14F-4D97-AF65-F5344CB8AC3E}">
        <p14:creationId xmlns:p14="http://schemas.microsoft.com/office/powerpoint/2010/main" val="15305649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https://camo.githubusercontent.com/a9cf86645a91f8164e102a48d0736c32d51976aa120d577f34dda04ede72346b/68747470733a2f2f696d6775722e636f6d2f4c6a74425877662e706e6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7469" y="549619"/>
            <a:ext cx="6125955" cy="244792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490330" y="3326296"/>
            <a:ext cx="11211340" cy="646331"/>
          </a:xfrm>
          <a:prstGeom prst="rect">
            <a:avLst/>
          </a:prstGeom>
          <a:noFill/>
        </p:spPr>
        <p:txBody>
          <a:bodyPr wrap="square" rtlCol="0">
            <a:spAutoFit/>
          </a:bodyPr>
          <a:lstStyle/>
          <a:p>
            <a:r>
              <a:rPr lang="en-US" dirty="0"/>
              <a:t>The variance of the series should not be a function of time. Homoscedasticity is the term for this characteristic. The varying spread of data over time can be seen in the red graph.</a:t>
            </a:r>
            <a:endParaRPr lang="en-IN" dirty="0"/>
          </a:p>
        </p:txBody>
      </p:sp>
      <p:pic>
        <p:nvPicPr>
          <p:cNvPr id="7172" name="Picture 4" descr="https://camo.githubusercontent.com/27067d7f118b6b4d48212b2b2b5369dd4659225de9e31f8d4f6eeff744172c17/68747470733a2f2f696d6775722e636f6d2f763255796537582e706e6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0236" y="4301378"/>
            <a:ext cx="5495925" cy="2390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03574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1303" y="291693"/>
            <a:ext cx="11966713" cy="923330"/>
          </a:xfrm>
          <a:prstGeom prst="rect">
            <a:avLst/>
          </a:prstGeom>
        </p:spPr>
        <p:txBody>
          <a:bodyPr wrap="square">
            <a:spAutoFit/>
          </a:bodyPr>
          <a:lstStyle/>
          <a:p>
            <a:pPr>
              <a:buFont typeface="Arial" panose="020B0604020202020204" pitchFamily="34" charset="0"/>
              <a:buChar char="•"/>
            </a:pPr>
            <a:r>
              <a:rPr lang="en-US" b="0" i="0" dirty="0" smtClean="0">
                <a:effectLst/>
                <a:latin typeface="system-ui"/>
              </a:rPr>
              <a:t>Finally, neither the I </a:t>
            </a:r>
            <a:r>
              <a:rPr lang="en-US" b="0" i="0" dirty="0" err="1" smtClean="0">
                <a:effectLst/>
                <a:latin typeface="system-ui"/>
              </a:rPr>
              <a:t>th</a:t>
            </a:r>
            <a:r>
              <a:rPr lang="en-US" b="0" i="0" dirty="0" smtClean="0">
                <a:effectLst/>
                <a:latin typeface="system-ui"/>
              </a:rPr>
              <a:t> term nor the (I + m) </a:t>
            </a:r>
            <a:r>
              <a:rPr lang="en-US" b="0" i="0" dirty="0" err="1" smtClean="0">
                <a:effectLst/>
                <a:latin typeface="system-ui"/>
              </a:rPr>
              <a:t>th</a:t>
            </a:r>
            <a:r>
              <a:rPr lang="en-US" b="0" i="0" dirty="0" smtClean="0">
                <a:effectLst/>
                <a:latin typeface="system-ui"/>
              </a:rPr>
              <a:t> term's covariance should be a function of time. As you can see in the graph below, the spread gets less as time goes on. As a result, the red series' covariance does not remain constant throughout time.</a:t>
            </a:r>
            <a:endParaRPr lang="en-US" b="0" i="0" dirty="0">
              <a:effectLst/>
              <a:latin typeface="system-ui"/>
            </a:endParaRPr>
          </a:p>
        </p:txBody>
      </p:sp>
      <p:pic>
        <p:nvPicPr>
          <p:cNvPr id="9218" name="Picture 2" descr="https://camo.githubusercontent.com/249bf100430433433892223832b538c4275ccbf7983b099627e4b475d4ef8e97/68747470733a2f2f692e696d6775722e636f6d2f3648566c7667322e706e6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7496" y="1912938"/>
            <a:ext cx="7924800" cy="23717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50809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978</TotalTime>
  <Words>782</Words>
  <Application>Microsoft Office PowerPoint</Application>
  <PresentationFormat>Widescreen</PresentationFormat>
  <Paragraphs>122</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Calibri Light</vt:lpstr>
      <vt:lpstr>system-ui</vt:lpstr>
      <vt:lpstr>var(--jp-content-font-family)</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Mangesh Yadav</dc:creator>
  <cp:lastModifiedBy>Mangesh Yadav</cp:lastModifiedBy>
  <cp:revision>10</cp:revision>
  <dcterms:created xsi:type="dcterms:W3CDTF">2024-02-27T17:55:15Z</dcterms:created>
  <dcterms:modified xsi:type="dcterms:W3CDTF">2024-02-28T10:13:43Z</dcterms:modified>
</cp:coreProperties>
</file>